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Masters/slideMaster87.xml" ContentType="application/vnd.openxmlformats-officedocument.presentationml.slideMaster+xml"/>
  <Override PartName="/ppt/slideMasters/slideMaster88.xml" ContentType="application/vnd.openxmlformats-officedocument.presentationml.slideMaster+xml"/>
  <Override PartName="/ppt/slideMasters/slideMaster89.xml" ContentType="application/vnd.openxmlformats-officedocument.presentationml.slideMaster+xml"/>
  <Override PartName="/ppt/slideMasters/slideMaster90.xml" ContentType="application/vnd.openxmlformats-officedocument.presentationml.slideMaster+xml"/>
  <Override PartName="/ppt/slideMasters/slideMaster91.xml" ContentType="application/vnd.openxmlformats-officedocument.presentationml.slideMaster+xml"/>
  <Override PartName="/ppt/slideMasters/slideMaster92.xml" ContentType="application/vnd.openxmlformats-officedocument.presentationml.slideMaster+xml"/>
  <Override PartName="/ppt/slideMasters/slideMaster9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14.xml" ContentType="application/vnd.openxmlformats-officedocument.presentationml.slideLayout+xml"/>
  <Override PartName="/ppt/theme/theme4.xml" ContentType="application/vnd.openxmlformats-officedocument.theme+xml"/>
  <Override PartName="/ppt/media/image15.jpg" ContentType="image/jpg"/>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theme/theme9.xml" ContentType="application/vnd.openxmlformats-officedocument.theme+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theme/theme11.xml" ContentType="application/vnd.openxmlformats-officedocument.theme+xml"/>
  <Override PartName="/ppt/slideLayouts/slideLayout22.xml" ContentType="application/vnd.openxmlformats-officedocument.presentationml.slideLayout+xml"/>
  <Override PartName="/ppt/theme/theme12.xml" ContentType="application/vnd.openxmlformats-officedocument.theme+xml"/>
  <Override PartName="/ppt/slideLayouts/slideLayout23.xml" ContentType="application/vnd.openxmlformats-officedocument.presentationml.slideLayout+xml"/>
  <Override PartName="/ppt/theme/theme13.xml" ContentType="application/vnd.openxmlformats-officedocument.theme+xml"/>
  <Override PartName="/ppt/slideLayouts/slideLayout24.xml" ContentType="application/vnd.openxmlformats-officedocument.presentationml.slideLayout+xml"/>
  <Override PartName="/ppt/theme/theme14.xml" ContentType="application/vnd.openxmlformats-officedocument.theme+xml"/>
  <Override PartName="/ppt/slideLayouts/slideLayout25.xml" ContentType="application/vnd.openxmlformats-officedocument.presentationml.slideLayout+xml"/>
  <Override PartName="/ppt/theme/theme15.xml" ContentType="application/vnd.openxmlformats-officedocument.theme+xml"/>
  <Override PartName="/ppt/slideLayouts/slideLayout26.xml" ContentType="application/vnd.openxmlformats-officedocument.presentationml.slideLayout+xml"/>
  <Override PartName="/ppt/theme/theme16.xml" ContentType="application/vnd.openxmlformats-officedocument.theme+xml"/>
  <Override PartName="/ppt/slideLayouts/slideLayout27.xml" ContentType="application/vnd.openxmlformats-officedocument.presentationml.slideLayout+xml"/>
  <Override PartName="/ppt/theme/theme17.xml" ContentType="application/vnd.openxmlformats-officedocument.theme+xml"/>
  <Override PartName="/ppt/slideLayouts/slideLayout28.xml" ContentType="application/vnd.openxmlformats-officedocument.presentationml.slideLayout+xml"/>
  <Override PartName="/ppt/theme/theme18.xml" ContentType="application/vnd.openxmlformats-officedocument.theme+xml"/>
  <Override PartName="/ppt/slideLayouts/slideLayout29.xml" ContentType="application/vnd.openxmlformats-officedocument.presentationml.slideLayout+xml"/>
  <Override PartName="/ppt/theme/theme19.xml" ContentType="application/vnd.openxmlformats-officedocument.theme+xml"/>
  <Override PartName="/ppt/slideLayouts/slideLayout30.xml" ContentType="application/vnd.openxmlformats-officedocument.presentationml.slideLayout+xml"/>
  <Override PartName="/ppt/theme/theme20.xml" ContentType="application/vnd.openxmlformats-officedocument.theme+xml"/>
  <Override PartName="/ppt/slideLayouts/slideLayout31.xml" ContentType="application/vnd.openxmlformats-officedocument.presentationml.slideLayout+xml"/>
  <Override PartName="/ppt/theme/theme21.xml" ContentType="application/vnd.openxmlformats-officedocument.theme+xml"/>
  <Override PartName="/ppt/slideLayouts/slideLayout32.xml" ContentType="application/vnd.openxmlformats-officedocument.presentationml.slideLayout+xml"/>
  <Override PartName="/ppt/theme/theme22.xml" ContentType="application/vnd.openxmlformats-officedocument.theme+xml"/>
  <Override PartName="/ppt/slideLayouts/slideLayout33.xml" ContentType="application/vnd.openxmlformats-officedocument.presentationml.slideLayout+xml"/>
  <Override PartName="/ppt/theme/theme23.xml" ContentType="application/vnd.openxmlformats-officedocument.theme+xml"/>
  <Override PartName="/ppt/slideLayouts/slideLayout34.xml" ContentType="application/vnd.openxmlformats-officedocument.presentationml.slideLayout+xml"/>
  <Override PartName="/ppt/theme/theme24.xml" ContentType="application/vnd.openxmlformats-officedocument.theme+xml"/>
  <Override PartName="/ppt/slideLayouts/slideLayout35.xml" ContentType="application/vnd.openxmlformats-officedocument.presentationml.slideLayout+xml"/>
  <Override PartName="/ppt/theme/theme25.xml" ContentType="application/vnd.openxmlformats-officedocument.theme+xml"/>
  <Override PartName="/ppt/slideLayouts/slideLayout36.xml" ContentType="application/vnd.openxmlformats-officedocument.presentationml.slideLayout+xml"/>
  <Override PartName="/ppt/theme/theme26.xml" ContentType="application/vnd.openxmlformats-officedocument.theme+xml"/>
  <Override PartName="/ppt/slideLayouts/slideLayout37.xml" ContentType="application/vnd.openxmlformats-officedocument.presentationml.slideLayout+xml"/>
  <Override PartName="/ppt/theme/theme27.xml" ContentType="application/vnd.openxmlformats-officedocument.theme+xml"/>
  <Override PartName="/ppt/slideLayouts/slideLayout38.xml" ContentType="application/vnd.openxmlformats-officedocument.presentationml.slideLayout+xml"/>
  <Override PartName="/ppt/theme/theme28.xml" ContentType="application/vnd.openxmlformats-officedocument.theme+xml"/>
  <Override PartName="/ppt/slideLayouts/slideLayout39.xml" ContentType="application/vnd.openxmlformats-officedocument.presentationml.slideLayout+xml"/>
  <Override PartName="/ppt/theme/theme29.xml" ContentType="application/vnd.openxmlformats-officedocument.theme+xml"/>
  <Override PartName="/ppt/slideLayouts/slideLayout40.xml" ContentType="application/vnd.openxmlformats-officedocument.presentationml.slideLayout+xml"/>
  <Override PartName="/ppt/theme/theme30.xml" ContentType="application/vnd.openxmlformats-officedocument.theme+xml"/>
  <Override PartName="/ppt/slideLayouts/slideLayout41.xml" ContentType="application/vnd.openxmlformats-officedocument.presentationml.slideLayout+xml"/>
  <Override PartName="/ppt/theme/theme31.xml" ContentType="application/vnd.openxmlformats-officedocument.theme+xml"/>
  <Override PartName="/ppt/slideLayouts/slideLayout42.xml" ContentType="application/vnd.openxmlformats-officedocument.presentationml.slideLayout+xml"/>
  <Override PartName="/ppt/theme/theme32.xml" ContentType="application/vnd.openxmlformats-officedocument.theme+xml"/>
  <Override PartName="/ppt/slideLayouts/slideLayout43.xml" ContentType="application/vnd.openxmlformats-officedocument.presentationml.slideLayout+xml"/>
  <Override PartName="/ppt/theme/theme33.xml" ContentType="application/vnd.openxmlformats-officedocument.theme+xml"/>
  <Override PartName="/ppt/slideLayouts/slideLayout44.xml" ContentType="application/vnd.openxmlformats-officedocument.presentationml.slideLayout+xml"/>
  <Override PartName="/ppt/theme/theme34.xml" ContentType="application/vnd.openxmlformats-officedocument.theme+xml"/>
  <Override PartName="/ppt/slideLayouts/slideLayout45.xml" ContentType="application/vnd.openxmlformats-officedocument.presentationml.slideLayout+xml"/>
  <Override PartName="/ppt/theme/theme35.xml" ContentType="application/vnd.openxmlformats-officedocument.theme+xml"/>
  <Override PartName="/ppt/slideLayouts/slideLayout46.xml" ContentType="application/vnd.openxmlformats-officedocument.presentationml.slideLayout+xml"/>
  <Override PartName="/ppt/theme/theme36.xml" ContentType="application/vnd.openxmlformats-officedocument.theme+xml"/>
  <Override PartName="/ppt/slideLayouts/slideLayout47.xml" ContentType="application/vnd.openxmlformats-officedocument.presentationml.slideLayout+xml"/>
  <Override PartName="/ppt/theme/theme37.xml" ContentType="application/vnd.openxmlformats-officedocument.theme+xml"/>
  <Override PartName="/ppt/slideLayouts/slideLayout48.xml" ContentType="application/vnd.openxmlformats-officedocument.presentationml.slideLayout+xml"/>
  <Override PartName="/ppt/theme/theme38.xml" ContentType="application/vnd.openxmlformats-officedocument.theme+xml"/>
  <Override PartName="/ppt/slideLayouts/slideLayout49.xml" ContentType="application/vnd.openxmlformats-officedocument.presentationml.slideLayout+xml"/>
  <Override PartName="/ppt/theme/theme39.xml" ContentType="application/vnd.openxmlformats-officedocument.theme+xml"/>
  <Override PartName="/ppt/slideLayouts/slideLayout50.xml" ContentType="application/vnd.openxmlformats-officedocument.presentationml.slideLayout+xml"/>
  <Override PartName="/ppt/theme/theme40.xml" ContentType="application/vnd.openxmlformats-officedocument.theme+xml"/>
  <Override PartName="/ppt/slideLayouts/slideLayout51.xml" ContentType="application/vnd.openxmlformats-officedocument.presentationml.slideLayout+xml"/>
  <Override PartName="/ppt/theme/theme41.xml" ContentType="application/vnd.openxmlformats-officedocument.theme+xml"/>
  <Override PartName="/ppt/slideLayouts/slideLayout52.xml" ContentType="application/vnd.openxmlformats-officedocument.presentationml.slideLayout+xml"/>
  <Override PartName="/ppt/theme/theme42.xml" ContentType="application/vnd.openxmlformats-officedocument.theme+xml"/>
  <Override PartName="/ppt/slideLayouts/slideLayout53.xml" ContentType="application/vnd.openxmlformats-officedocument.presentationml.slideLayout+xml"/>
  <Override PartName="/ppt/theme/theme43.xml" ContentType="application/vnd.openxmlformats-officedocument.theme+xml"/>
  <Override PartName="/ppt/slideLayouts/slideLayout54.xml" ContentType="application/vnd.openxmlformats-officedocument.presentationml.slideLayout+xml"/>
  <Override PartName="/ppt/theme/theme44.xml" ContentType="application/vnd.openxmlformats-officedocument.theme+xml"/>
  <Override PartName="/ppt/slideLayouts/slideLayout55.xml" ContentType="application/vnd.openxmlformats-officedocument.presentationml.slideLayout+xml"/>
  <Override PartName="/ppt/theme/theme45.xml" ContentType="application/vnd.openxmlformats-officedocument.theme+xml"/>
  <Override PartName="/ppt/slideLayouts/slideLayout56.xml" ContentType="application/vnd.openxmlformats-officedocument.presentationml.slideLayout+xml"/>
  <Override PartName="/ppt/theme/theme46.xml" ContentType="application/vnd.openxmlformats-officedocument.theme+xml"/>
  <Override PartName="/ppt/slideLayouts/slideLayout57.xml" ContentType="application/vnd.openxmlformats-officedocument.presentationml.slideLayout+xml"/>
  <Override PartName="/ppt/theme/theme47.xml" ContentType="application/vnd.openxmlformats-officedocument.theme+xml"/>
  <Override PartName="/ppt/slideLayouts/slideLayout58.xml" ContentType="application/vnd.openxmlformats-officedocument.presentationml.slideLayout+xml"/>
  <Override PartName="/ppt/theme/theme48.xml" ContentType="application/vnd.openxmlformats-officedocument.theme+xml"/>
  <Override PartName="/ppt/slideLayouts/slideLayout59.xml" ContentType="application/vnd.openxmlformats-officedocument.presentationml.slideLayout+xml"/>
  <Override PartName="/ppt/theme/theme49.xml" ContentType="application/vnd.openxmlformats-officedocument.theme+xml"/>
  <Override PartName="/ppt/slideLayouts/slideLayout60.xml" ContentType="application/vnd.openxmlformats-officedocument.presentationml.slideLayout+xml"/>
  <Override PartName="/ppt/theme/theme50.xml" ContentType="application/vnd.openxmlformats-officedocument.theme+xml"/>
  <Override PartName="/ppt/slideLayouts/slideLayout61.xml" ContentType="application/vnd.openxmlformats-officedocument.presentationml.slideLayout+xml"/>
  <Override PartName="/ppt/theme/theme51.xml" ContentType="application/vnd.openxmlformats-officedocument.theme+xml"/>
  <Override PartName="/ppt/slideLayouts/slideLayout62.xml" ContentType="application/vnd.openxmlformats-officedocument.presentationml.slideLayout+xml"/>
  <Override PartName="/ppt/theme/theme52.xml" ContentType="application/vnd.openxmlformats-officedocument.theme+xml"/>
  <Override PartName="/ppt/slideLayouts/slideLayout63.xml" ContentType="application/vnd.openxmlformats-officedocument.presentationml.slideLayout+xml"/>
  <Override PartName="/ppt/theme/theme53.xml" ContentType="application/vnd.openxmlformats-officedocument.theme+xml"/>
  <Override PartName="/ppt/slideLayouts/slideLayout64.xml" ContentType="application/vnd.openxmlformats-officedocument.presentationml.slideLayout+xml"/>
  <Override PartName="/ppt/theme/theme54.xml" ContentType="application/vnd.openxmlformats-officedocument.theme+xml"/>
  <Override PartName="/ppt/slideLayouts/slideLayout65.xml" ContentType="application/vnd.openxmlformats-officedocument.presentationml.slideLayout+xml"/>
  <Override PartName="/ppt/theme/theme55.xml" ContentType="application/vnd.openxmlformats-officedocument.theme+xml"/>
  <Override PartName="/ppt/slideLayouts/slideLayout66.xml" ContentType="application/vnd.openxmlformats-officedocument.presentationml.slideLayout+xml"/>
  <Override PartName="/ppt/theme/theme56.xml" ContentType="application/vnd.openxmlformats-officedocument.theme+xml"/>
  <Override PartName="/ppt/slideLayouts/slideLayout67.xml" ContentType="application/vnd.openxmlformats-officedocument.presentationml.slideLayout+xml"/>
  <Override PartName="/ppt/theme/theme57.xml" ContentType="application/vnd.openxmlformats-officedocument.theme+xml"/>
  <Override PartName="/ppt/slideLayouts/slideLayout68.xml" ContentType="application/vnd.openxmlformats-officedocument.presentationml.slideLayout+xml"/>
  <Override PartName="/ppt/theme/theme58.xml" ContentType="application/vnd.openxmlformats-officedocument.theme+xml"/>
  <Override PartName="/ppt/slideLayouts/slideLayout69.xml" ContentType="application/vnd.openxmlformats-officedocument.presentationml.slideLayout+xml"/>
  <Override PartName="/ppt/theme/theme59.xml" ContentType="application/vnd.openxmlformats-officedocument.theme+xml"/>
  <Override PartName="/ppt/slideLayouts/slideLayout70.xml" ContentType="application/vnd.openxmlformats-officedocument.presentationml.slideLayout+xml"/>
  <Override PartName="/ppt/theme/theme60.xml" ContentType="application/vnd.openxmlformats-officedocument.theme+xml"/>
  <Override PartName="/ppt/slideLayouts/slideLayout71.xml" ContentType="application/vnd.openxmlformats-officedocument.presentationml.slideLayout+xml"/>
  <Override PartName="/ppt/theme/theme61.xml" ContentType="application/vnd.openxmlformats-officedocument.theme+xml"/>
  <Override PartName="/ppt/slideLayouts/slideLayout72.xml" ContentType="application/vnd.openxmlformats-officedocument.presentationml.slideLayout+xml"/>
  <Override PartName="/ppt/theme/theme62.xml" ContentType="application/vnd.openxmlformats-officedocument.theme+xml"/>
  <Override PartName="/ppt/slideLayouts/slideLayout73.xml" ContentType="application/vnd.openxmlformats-officedocument.presentationml.slideLayout+xml"/>
  <Override PartName="/ppt/theme/theme63.xml" ContentType="application/vnd.openxmlformats-officedocument.theme+xml"/>
  <Override PartName="/ppt/slideLayouts/slideLayout74.xml" ContentType="application/vnd.openxmlformats-officedocument.presentationml.slideLayout+xml"/>
  <Override PartName="/ppt/theme/theme64.xml" ContentType="application/vnd.openxmlformats-officedocument.theme+xml"/>
  <Override PartName="/ppt/slideLayouts/slideLayout75.xml" ContentType="application/vnd.openxmlformats-officedocument.presentationml.slideLayout+xml"/>
  <Override PartName="/ppt/theme/theme65.xml" ContentType="application/vnd.openxmlformats-officedocument.theme+xml"/>
  <Override PartName="/ppt/slideLayouts/slideLayout76.xml" ContentType="application/vnd.openxmlformats-officedocument.presentationml.slideLayout+xml"/>
  <Override PartName="/ppt/theme/theme66.xml" ContentType="application/vnd.openxmlformats-officedocument.theme+xml"/>
  <Override PartName="/ppt/slideLayouts/slideLayout77.xml" ContentType="application/vnd.openxmlformats-officedocument.presentationml.slideLayout+xml"/>
  <Override PartName="/ppt/theme/theme67.xml" ContentType="application/vnd.openxmlformats-officedocument.theme+xml"/>
  <Override PartName="/ppt/slideLayouts/slideLayout78.xml" ContentType="application/vnd.openxmlformats-officedocument.presentationml.slideLayout+xml"/>
  <Override PartName="/ppt/theme/theme68.xml" ContentType="application/vnd.openxmlformats-officedocument.theme+xml"/>
  <Override PartName="/ppt/slideLayouts/slideLayout79.xml" ContentType="application/vnd.openxmlformats-officedocument.presentationml.slideLayout+xml"/>
  <Override PartName="/ppt/theme/theme69.xml" ContentType="application/vnd.openxmlformats-officedocument.theme+xml"/>
  <Override PartName="/ppt/slideLayouts/slideLayout80.xml" ContentType="application/vnd.openxmlformats-officedocument.presentationml.slideLayout+xml"/>
  <Override PartName="/ppt/theme/theme70.xml" ContentType="application/vnd.openxmlformats-officedocument.theme+xml"/>
  <Override PartName="/ppt/slideLayouts/slideLayout81.xml" ContentType="application/vnd.openxmlformats-officedocument.presentationml.slideLayout+xml"/>
  <Override PartName="/ppt/theme/theme71.xml" ContentType="application/vnd.openxmlformats-officedocument.theme+xml"/>
  <Override PartName="/ppt/slideLayouts/slideLayout82.xml" ContentType="application/vnd.openxmlformats-officedocument.presentationml.slideLayout+xml"/>
  <Override PartName="/ppt/theme/theme72.xml" ContentType="application/vnd.openxmlformats-officedocument.theme+xml"/>
  <Override PartName="/ppt/slideLayouts/slideLayout83.xml" ContentType="application/vnd.openxmlformats-officedocument.presentationml.slideLayout+xml"/>
  <Override PartName="/ppt/theme/theme73.xml" ContentType="application/vnd.openxmlformats-officedocument.theme+xml"/>
  <Override PartName="/ppt/slideLayouts/slideLayout84.xml" ContentType="application/vnd.openxmlformats-officedocument.presentationml.slideLayout+xml"/>
  <Override PartName="/ppt/theme/theme74.xml" ContentType="application/vnd.openxmlformats-officedocument.theme+xml"/>
  <Override PartName="/ppt/slideLayouts/slideLayout85.xml" ContentType="application/vnd.openxmlformats-officedocument.presentationml.slideLayout+xml"/>
  <Override PartName="/ppt/theme/theme75.xml" ContentType="application/vnd.openxmlformats-officedocument.theme+xml"/>
  <Override PartName="/ppt/slideLayouts/slideLayout86.xml" ContentType="application/vnd.openxmlformats-officedocument.presentationml.slideLayout+xml"/>
  <Override PartName="/ppt/theme/theme76.xml" ContentType="application/vnd.openxmlformats-officedocument.theme+xml"/>
  <Override PartName="/ppt/slideLayouts/slideLayout87.xml" ContentType="application/vnd.openxmlformats-officedocument.presentationml.slideLayout+xml"/>
  <Override PartName="/ppt/theme/theme77.xml" ContentType="application/vnd.openxmlformats-officedocument.theme+xml"/>
  <Override PartName="/ppt/slideLayouts/slideLayout88.xml" ContentType="application/vnd.openxmlformats-officedocument.presentationml.slideLayout+xml"/>
  <Override PartName="/ppt/theme/theme78.xml" ContentType="application/vnd.openxmlformats-officedocument.theme+xml"/>
  <Override PartName="/ppt/slideLayouts/slideLayout89.xml" ContentType="application/vnd.openxmlformats-officedocument.presentationml.slideLayout+xml"/>
  <Override PartName="/ppt/theme/theme79.xml" ContentType="application/vnd.openxmlformats-officedocument.theme+xml"/>
  <Override PartName="/ppt/slideLayouts/slideLayout90.xml" ContentType="application/vnd.openxmlformats-officedocument.presentationml.slideLayout+xml"/>
  <Override PartName="/ppt/theme/theme80.xml" ContentType="application/vnd.openxmlformats-officedocument.theme+xml"/>
  <Override PartName="/ppt/slideLayouts/slideLayout91.xml" ContentType="application/vnd.openxmlformats-officedocument.presentationml.slideLayout+xml"/>
  <Override PartName="/ppt/theme/theme81.xml" ContentType="application/vnd.openxmlformats-officedocument.theme+xml"/>
  <Override PartName="/ppt/slideLayouts/slideLayout92.xml" ContentType="application/vnd.openxmlformats-officedocument.presentationml.slideLayout+xml"/>
  <Override PartName="/ppt/theme/theme82.xml" ContentType="application/vnd.openxmlformats-officedocument.theme+xml"/>
  <Override PartName="/ppt/slideLayouts/slideLayout93.xml" ContentType="application/vnd.openxmlformats-officedocument.presentationml.slideLayout+xml"/>
  <Override PartName="/ppt/theme/theme83.xml" ContentType="application/vnd.openxmlformats-officedocument.theme+xml"/>
  <Override PartName="/ppt/slideLayouts/slideLayout94.xml" ContentType="application/vnd.openxmlformats-officedocument.presentationml.slideLayout+xml"/>
  <Override PartName="/ppt/theme/theme84.xml" ContentType="application/vnd.openxmlformats-officedocument.theme+xml"/>
  <Override PartName="/ppt/slideLayouts/slideLayout95.xml" ContentType="application/vnd.openxmlformats-officedocument.presentationml.slideLayout+xml"/>
  <Override PartName="/ppt/theme/theme85.xml" ContentType="application/vnd.openxmlformats-officedocument.theme+xml"/>
  <Override PartName="/ppt/slideLayouts/slideLayout96.xml" ContentType="application/vnd.openxmlformats-officedocument.presentationml.slideLayout+xml"/>
  <Override PartName="/ppt/theme/theme86.xml" ContentType="application/vnd.openxmlformats-officedocument.theme+xml"/>
  <Override PartName="/ppt/slideLayouts/slideLayout97.xml" ContentType="application/vnd.openxmlformats-officedocument.presentationml.slideLayout+xml"/>
  <Override PartName="/ppt/theme/theme87.xml" ContentType="application/vnd.openxmlformats-officedocument.theme+xml"/>
  <Override PartName="/ppt/slideLayouts/slideLayout98.xml" ContentType="application/vnd.openxmlformats-officedocument.presentationml.slideLayout+xml"/>
  <Override PartName="/ppt/theme/theme88.xml" ContentType="application/vnd.openxmlformats-officedocument.theme+xml"/>
  <Override PartName="/ppt/slideLayouts/slideLayout99.xml" ContentType="application/vnd.openxmlformats-officedocument.presentationml.slideLayout+xml"/>
  <Override PartName="/ppt/theme/theme89.xml" ContentType="application/vnd.openxmlformats-officedocument.theme+xml"/>
  <Override PartName="/ppt/slideLayouts/slideLayout100.xml" ContentType="application/vnd.openxmlformats-officedocument.presentationml.slideLayout+xml"/>
  <Override PartName="/ppt/theme/theme90.xml" ContentType="application/vnd.openxmlformats-officedocument.theme+xml"/>
  <Override PartName="/ppt/slideLayouts/slideLayout101.xml" ContentType="application/vnd.openxmlformats-officedocument.presentationml.slideLayout+xml"/>
  <Override PartName="/ppt/theme/theme91.xml" ContentType="application/vnd.openxmlformats-officedocument.theme+xml"/>
  <Override PartName="/ppt/slideLayouts/slideLayout102.xml" ContentType="application/vnd.openxmlformats-officedocument.presentationml.slideLayout+xml"/>
  <Override PartName="/ppt/theme/theme92.xml" ContentType="application/vnd.openxmlformats-officedocument.theme+xml"/>
  <Override PartName="/ppt/slideLayouts/slideLayout103.xml" ContentType="application/vnd.openxmlformats-officedocument.presentationml.slideLayout+xml"/>
  <Override PartName="/ppt/theme/theme93.xml" ContentType="application/vnd.openxmlformats-officedocument.theme+xml"/>
  <Override PartName="/ppt/theme/theme9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66_7F0E20EC.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2.xml" ContentType="application/vnd.openxmlformats-officedocument.presentationml.tags+xml"/>
  <Override PartName="/ppt/notesSlides/notesSlide5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5" r:id="rId5"/>
    <p:sldMasterId id="2147483667" r:id="rId6"/>
    <p:sldMasterId id="2147483670" r:id="rId7"/>
    <p:sldMasterId id="2147483672" r:id="rId8"/>
    <p:sldMasterId id="2147483674" r:id="rId9"/>
    <p:sldMasterId id="2147483676" r:id="rId10"/>
    <p:sldMasterId id="2147483678" r:id="rId11"/>
    <p:sldMasterId id="2147483680" r:id="rId12"/>
    <p:sldMasterId id="2147483682" r:id="rId13"/>
    <p:sldMasterId id="2147483684" r:id="rId14"/>
    <p:sldMasterId id="2147483686" r:id="rId15"/>
    <p:sldMasterId id="2147483688" r:id="rId16"/>
    <p:sldMasterId id="2147483690" r:id="rId17"/>
    <p:sldMasterId id="2147483692" r:id="rId18"/>
    <p:sldMasterId id="2147483694" r:id="rId19"/>
    <p:sldMasterId id="2147483696" r:id="rId20"/>
    <p:sldMasterId id="2147483698" r:id="rId21"/>
    <p:sldMasterId id="2147483700" r:id="rId22"/>
    <p:sldMasterId id="2147483702" r:id="rId23"/>
    <p:sldMasterId id="2147483704" r:id="rId24"/>
    <p:sldMasterId id="2147483706" r:id="rId25"/>
    <p:sldMasterId id="2147483708" r:id="rId26"/>
    <p:sldMasterId id="2147483710" r:id="rId27"/>
    <p:sldMasterId id="2147483712" r:id="rId28"/>
    <p:sldMasterId id="2147483714" r:id="rId29"/>
    <p:sldMasterId id="2147483716" r:id="rId30"/>
    <p:sldMasterId id="2147483718" r:id="rId31"/>
    <p:sldMasterId id="2147483720" r:id="rId32"/>
    <p:sldMasterId id="2147483722" r:id="rId33"/>
    <p:sldMasterId id="2147483724" r:id="rId34"/>
    <p:sldMasterId id="2147483728" r:id="rId35"/>
    <p:sldMasterId id="2147483730" r:id="rId36"/>
    <p:sldMasterId id="2147483738" r:id="rId37"/>
    <p:sldMasterId id="2147483742" r:id="rId38"/>
    <p:sldMasterId id="2147483744" r:id="rId39"/>
    <p:sldMasterId id="2147483746" r:id="rId40"/>
    <p:sldMasterId id="2147483748" r:id="rId41"/>
    <p:sldMasterId id="2147483750" r:id="rId42"/>
    <p:sldMasterId id="2147483752" r:id="rId43"/>
    <p:sldMasterId id="2147483754" r:id="rId44"/>
    <p:sldMasterId id="2147483756" r:id="rId45"/>
    <p:sldMasterId id="2147483758" r:id="rId46"/>
    <p:sldMasterId id="2147483760" r:id="rId47"/>
    <p:sldMasterId id="2147483762" r:id="rId48"/>
    <p:sldMasterId id="2147483764" r:id="rId49"/>
    <p:sldMasterId id="2147483766" r:id="rId50"/>
    <p:sldMasterId id="2147483768" r:id="rId51"/>
    <p:sldMasterId id="2147483770" r:id="rId52"/>
    <p:sldMasterId id="2147483772" r:id="rId53"/>
    <p:sldMasterId id="2147483774" r:id="rId54"/>
    <p:sldMasterId id="2147483776" r:id="rId55"/>
    <p:sldMasterId id="2147483778" r:id="rId56"/>
    <p:sldMasterId id="2147483780" r:id="rId57"/>
    <p:sldMasterId id="2147483782" r:id="rId58"/>
    <p:sldMasterId id="2147483784" r:id="rId59"/>
    <p:sldMasterId id="2147483786" r:id="rId60"/>
    <p:sldMasterId id="2147483788" r:id="rId61"/>
    <p:sldMasterId id="2147483790" r:id="rId62"/>
    <p:sldMasterId id="2147483792" r:id="rId63"/>
    <p:sldMasterId id="2147483794" r:id="rId64"/>
    <p:sldMasterId id="2147483796" r:id="rId65"/>
    <p:sldMasterId id="2147483798" r:id="rId66"/>
    <p:sldMasterId id="2147483800" r:id="rId67"/>
    <p:sldMasterId id="2147483802" r:id="rId68"/>
    <p:sldMasterId id="2147483804" r:id="rId69"/>
    <p:sldMasterId id="2147483806" r:id="rId70"/>
    <p:sldMasterId id="2147483808" r:id="rId71"/>
    <p:sldMasterId id="2147483810" r:id="rId72"/>
    <p:sldMasterId id="2147483812" r:id="rId73"/>
    <p:sldMasterId id="2147483814" r:id="rId74"/>
    <p:sldMasterId id="2147483816" r:id="rId75"/>
    <p:sldMasterId id="2147483818" r:id="rId76"/>
    <p:sldMasterId id="2147483820" r:id="rId77"/>
    <p:sldMasterId id="2147483822" r:id="rId78"/>
    <p:sldMasterId id="2147483824" r:id="rId79"/>
    <p:sldMasterId id="2147483826" r:id="rId80"/>
    <p:sldMasterId id="2147483828" r:id="rId81"/>
    <p:sldMasterId id="2147483830" r:id="rId82"/>
    <p:sldMasterId id="2147483832" r:id="rId83"/>
    <p:sldMasterId id="2147483834" r:id="rId84"/>
    <p:sldMasterId id="2147483836" r:id="rId85"/>
    <p:sldMasterId id="2147483838" r:id="rId86"/>
    <p:sldMasterId id="2147483840" r:id="rId87"/>
    <p:sldMasterId id="2147483842" r:id="rId88"/>
    <p:sldMasterId id="2147483844" r:id="rId89"/>
    <p:sldMasterId id="2147483846" r:id="rId90"/>
    <p:sldMasterId id="2147483848" r:id="rId91"/>
    <p:sldMasterId id="2147483850" r:id="rId92"/>
    <p:sldMasterId id="2147483852" r:id="rId93"/>
    <p:sldMasterId id="2147483854" r:id="rId94"/>
    <p:sldMasterId id="2147483856" r:id="rId95"/>
    <p:sldMasterId id="2147483858" r:id="rId96"/>
  </p:sldMasterIdLst>
  <p:notesMasterIdLst>
    <p:notesMasterId r:id="rId223"/>
  </p:notesMasterIdLst>
  <p:sldIdLst>
    <p:sldId id="558" r:id="rId97"/>
    <p:sldId id="606" r:id="rId98"/>
    <p:sldId id="269" r:id="rId99"/>
    <p:sldId id="571" r:id="rId100"/>
    <p:sldId id="572" r:id="rId101"/>
    <p:sldId id="607" r:id="rId102"/>
    <p:sldId id="608" r:id="rId103"/>
    <p:sldId id="609" r:id="rId104"/>
    <p:sldId id="610" r:id="rId105"/>
    <p:sldId id="611" r:id="rId106"/>
    <p:sldId id="612" r:id="rId107"/>
    <p:sldId id="613" r:id="rId108"/>
    <p:sldId id="614" r:id="rId109"/>
    <p:sldId id="615" r:id="rId110"/>
    <p:sldId id="616" r:id="rId111"/>
    <p:sldId id="568" r:id="rId112"/>
    <p:sldId id="314" r:id="rId113"/>
    <p:sldId id="640" r:id="rId114"/>
    <p:sldId id="641" r:id="rId115"/>
    <p:sldId id="642" r:id="rId116"/>
    <p:sldId id="643" r:id="rId117"/>
    <p:sldId id="644" r:id="rId118"/>
    <p:sldId id="645" r:id="rId119"/>
    <p:sldId id="646" r:id="rId120"/>
    <p:sldId id="647" r:id="rId121"/>
    <p:sldId id="648" r:id="rId122"/>
    <p:sldId id="649" r:id="rId123"/>
    <p:sldId id="650" r:id="rId124"/>
    <p:sldId id="651" r:id="rId125"/>
    <p:sldId id="652" r:id="rId126"/>
    <p:sldId id="653" r:id="rId127"/>
    <p:sldId id="654" r:id="rId128"/>
    <p:sldId id="655" r:id="rId129"/>
    <p:sldId id="656" r:id="rId130"/>
    <p:sldId id="657" r:id="rId131"/>
    <p:sldId id="658" r:id="rId132"/>
    <p:sldId id="659" r:id="rId133"/>
    <p:sldId id="601" r:id="rId134"/>
    <p:sldId id="602" r:id="rId135"/>
    <p:sldId id="660" r:id="rId136"/>
    <p:sldId id="661" r:id="rId137"/>
    <p:sldId id="662" r:id="rId138"/>
    <p:sldId id="663" r:id="rId139"/>
    <p:sldId id="664" r:id="rId140"/>
    <p:sldId id="665" r:id="rId141"/>
    <p:sldId id="666" r:id="rId142"/>
    <p:sldId id="667" r:id="rId143"/>
    <p:sldId id="668" r:id="rId144"/>
    <p:sldId id="669" r:id="rId145"/>
    <p:sldId id="670" r:id="rId146"/>
    <p:sldId id="671" r:id="rId147"/>
    <p:sldId id="672" r:id="rId148"/>
    <p:sldId id="673" r:id="rId149"/>
    <p:sldId id="674" r:id="rId150"/>
    <p:sldId id="675" r:id="rId151"/>
    <p:sldId id="676" r:id="rId152"/>
    <p:sldId id="677" r:id="rId153"/>
    <p:sldId id="678" r:id="rId154"/>
    <p:sldId id="679" r:id="rId155"/>
    <p:sldId id="680" r:id="rId156"/>
    <p:sldId id="681" r:id="rId157"/>
    <p:sldId id="682" r:id="rId158"/>
    <p:sldId id="683" r:id="rId159"/>
    <p:sldId id="684" r:id="rId160"/>
    <p:sldId id="685" r:id="rId161"/>
    <p:sldId id="686" r:id="rId162"/>
    <p:sldId id="687" r:id="rId163"/>
    <p:sldId id="688" r:id="rId164"/>
    <p:sldId id="689" r:id="rId165"/>
    <p:sldId id="690" r:id="rId166"/>
    <p:sldId id="691" r:id="rId167"/>
    <p:sldId id="692" r:id="rId168"/>
    <p:sldId id="693" r:id="rId169"/>
    <p:sldId id="694" r:id="rId170"/>
    <p:sldId id="695" r:id="rId171"/>
    <p:sldId id="696" r:id="rId172"/>
    <p:sldId id="569" r:id="rId173"/>
    <p:sldId id="566" r:id="rId174"/>
    <p:sldId id="617" r:id="rId175"/>
    <p:sldId id="618" r:id="rId176"/>
    <p:sldId id="619" r:id="rId177"/>
    <p:sldId id="620" r:id="rId178"/>
    <p:sldId id="621" r:id="rId179"/>
    <p:sldId id="622" r:id="rId180"/>
    <p:sldId id="623" r:id="rId181"/>
    <p:sldId id="624" r:id="rId182"/>
    <p:sldId id="625" r:id="rId183"/>
    <p:sldId id="626" r:id="rId184"/>
    <p:sldId id="627" r:id="rId185"/>
    <p:sldId id="628" r:id="rId186"/>
    <p:sldId id="629" r:id="rId187"/>
    <p:sldId id="600" r:id="rId188"/>
    <p:sldId id="583" r:id="rId189"/>
    <p:sldId id="584" r:id="rId190"/>
    <p:sldId id="585" r:id="rId191"/>
    <p:sldId id="586" r:id="rId192"/>
    <p:sldId id="587" r:id="rId193"/>
    <p:sldId id="588" r:id="rId194"/>
    <p:sldId id="589" r:id="rId195"/>
    <p:sldId id="590" r:id="rId196"/>
    <p:sldId id="591" r:id="rId197"/>
    <p:sldId id="592" r:id="rId198"/>
    <p:sldId id="593" r:id="rId199"/>
    <p:sldId id="631" r:id="rId200"/>
    <p:sldId id="632" r:id="rId201"/>
    <p:sldId id="596" r:id="rId202"/>
    <p:sldId id="597" r:id="rId203"/>
    <p:sldId id="598" r:id="rId204"/>
    <p:sldId id="573" r:id="rId205"/>
    <p:sldId id="551" r:id="rId206"/>
    <p:sldId id="561" r:id="rId207"/>
    <p:sldId id="636" r:id="rId208"/>
    <p:sldId id="258" r:id="rId209"/>
    <p:sldId id="273" r:id="rId210"/>
    <p:sldId id="562" r:id="rId211"/>
    <p:sldId id="563" r:id="rId212"/>
    <p:sldId id="565" r:id="rId213"/>
    <p:sldId id="575" r:id="rId214"/>
    <p:sldId id="576" r:id="rId215"/>
    <p:sldId id="638" r:id="rId216"/>
    <p:sldId id="604" r:id="rId217"/>
    <p:sldId id="639" r:id="rId218"/>
    <p:sldId id="579" r:id="rId219"/>
    <p:sldId id="580" r:id="rId220"/>
    <p:sldId id="581" r:id="rId221"/>
    <p:sldId id="557" r:id="rId22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822F00-AF42-4F50-3141-3EFBB6333941}" name="Giulia Campodonico -  ENoLL" initials="GE" userId="S::giulia.campodonico_enoll.org#ext#@aarhusuniversitet.onmicrosoft.com::5f1fe738-253e-4d09-891a-808c70504c94" providerId="AD"/>
  <p188:author id="{3C10C319-C993-E4B1-D2D6-0E3F2804C4CA}" name="Giulia Campodonico - ENoLL" initials="GC" userId="Giulia Campodonico - ENoLL" providerId="None"/>
  <p188:author id="{86C67178-474C-4825-CB82-77239DCA8711}" name="Lars Juhl Munkholm" initials="LJM" userId="S::AU224133@uni.au.dk::e27c5be3-1d70-4508-a32b-73b5d66dcd79" providerId="AD"/>
  <p188:author id="{69906BC4-6981-6A40-475B-20032A7D3662}" name="Gabriele Quattrocchi" initials="GQ" userId="Gabriele Quattrocchi" providerId="None"/>
  <p188:author id="{FE1B1CCF-7841-E670-776C-61851FB354E1}" name="Isabelle Couture - ENoLL" initials="IE" userId="S::isabelle.couture_enoll.org#ext#@aarhusuniversitet.onmicrosoft.com::9fe2450c-5fbc-4890-aa89-d54700d0ea30" providerId="AD"/>
  <p188:author id="{77D335D9-CCA6-2EA7-545D-78EA3CA82E4C}" name="Eugenio Morello" initials="EM" userId="S::eugenio.morello_polimi.it#ext#@aarhusuniversitet.onmicrosoft.com::2aa456d1-dfdc-4d1f-b768-b04ee94891f2" providerId="AD"/>
  <p188:author id="{F9DAB4E6-0050-D7F4-DA75-2CBEEDCCC6CF}" name="Loraine ten Damme" initials="LD" userId="S::au547856@uni.au.dk::c04d68e1-2d54-4353-8ca1-60d1336ab1b6" providerId="AD"/>
  <p188:author id="{29AD5DFB-306F-5E2C-D0D8-2049FFB1F182}" name="Isabelle Couture - ENoLL" initials="ICE" userId="S::isabelle.couture@enoll.org::3a5e5e30-9e53-4244-b834-927c3df2a84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oraine ten Damme" initials="Lt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746D"/>
    <a:srgbClr val="97C27C"/>
    <a:srgbClr val="A7A09A"/>
    <a:srgbClr val="4F91D2"/>
    <a:srgbClr val="71A096"/>
    <a:srgbClr val="EBF0EF"/>
    <a:srgbClr val="F2BB98"/>
    <a:srgbClr val="FBDEA0"/>
    <a:srgbClr val="94AFD8"/>
    <a:srgbClr val="C6DD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F23F31-98D6-C63F-2334-E017BB530F43}" v="151" dt="2023-03-07T08:38:32.322"/>
    <p1510:client id="{13A3209E-E8B6-4BC7-FE0B-AEE0952937A7}" v="276" dt="2023-03-07T08:29:53.157"/>
    <p1510:client id="{2389A56B-10FE-4A5B-9E36-DA06E23A47F9}" v="8" dt="2023-03-06T08:14:44.505"/>
    <p1510:client id="{39CBF014-4EA1-193C-B530-83C7135BB0D6}" v="272" dt="2023-03-09T13:46:22.155"/>
    <p1510:client id="{4C21EF70-C1FF-4107-899D-23DC12AD165A}" v="2" dt="2023-03-06T08:25:21.481"/>
    <p1510:client id="{6954DA59-F64F-F0D0-4632-A3D78ECCD7F0}" v="988" dt="2023-03-09T14:57:07.859"/>
    <p1510:client id="{80006879-AC4E-47F8-B60B-F4124D4E03CD}" v="231" dt="2023-03-09T15:54:22.099"/>
    <p1510:client id="{94426212-DFDB-71CF-6FD4-180AEFA4CC5B}" v="2" dt="2023-03-06T10:58:19.902"/>
    <p1510:client id="{B191E42C-FD72-DC7B-0608-3B98B671A6A1}" v="60" dt="2023-03-09T13:42:13.1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9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21.xml"/><Relationship Id="rId21" Type="http://schemas.openxmlformats.org/officeDocument/2006/relationships/slideMaster" Target="slideMasters/slideMaster18.xml"/><Relationship Id="rId42" Type="http://schemas.openxmlformats.org/officeDocument/2006/relationships/slideMaster" Target="slideMasters/slideMaster39.xml"/><Relationship Id="rId63" Type="http://schemas.openxmlformats.org/officeDocument/2006/relationships/slideMaster" Target="slideMasters/slideMaster60.xml"/><Relationship Id="rId84" Type="http://schemas.openxmlformats.org/officeDocument/2006/relationships/slideMaster" Target="slideMasters/slideMaster81.xml"/><Relationship Id="rId138" Type="http://schemas.openxmlformats.org/officeDocument/2006/relationships/slide" Target="slides/slide42.xml"/><Relationship Id="rId159" Type="http://schemas.openxmlformats.org/officeDocument/2006/relationships/slide" Target="slides/slide63.xml"/><Relationship Id="rId170" Type="http://schemas.openxmlformats.org/officeDocument/2006/relationships/slide" Target="slides/slide74.xml"/><Relationship Id="rId191" Type="http://schemas.openxmlformats.org/officeDocument/2006/relationships/slide" Target="slides/slide95.xml"/><Relationship Id="rId205" Type="http://schemas.openxmlformats.org/officeDocument/2006/relationships/slide" Target="slides/slide109.xml"/><Relationship Id="rId226" Type="http://schemas.openxmlformats.org/officeDocument/2006/relationships/viewProps" Target="viewProps.xml"/><Relationship Id="rId107" Type="http://schemas.openxmlformats.org/officeDocument/2006/relationships/slide" Target="slides/slide11.xml"/><Relationship Id="rId11" Type="http://schemas.openxmlformats.org/officeDocument/2006/relationships/slideMaster" Target="slideMasters/slideMaster8.xml"/><Relationship Id="rId32" Type="http://schemas.openxmlformats.org/officeDocument/2006/relationships/slideMaster" Target="slideMasters/slideMaster29.xml"/><Relationship Id="rId53" Type="http://schemas.openxmlformats.org/officeDocument/2006/relationships/slideMaster" Target="slideMasters/slideMaster50.xml"/><Relationship Id="rId74" Type="http://schemas.openxmlformats.org/officeDocument/2006/relationships/slideMaster" Target="slideMasters/slideMaster71.xml"/><Relationship Id="rId128" Type="http://schemas.openxmlformats.org/officeDocument/2006/relationships/slide" Target="slides/slide32.xml"/><Relationship Id="rId149" Type="http://schemas.openxmlformats.org/officeDocument/2006/relationships/slide" Target="slides/slide53.xml"/><Relationship Id="rId5" Type="http://schemas.openxmlformats.org/officeDocument/2006/relationships/slideMaster" Target="slideMasters/slideMaster2.xml"/><Relationship Id="rId95" Type="http://schemas.openxmlformats.org/officeDocument/2006/relationships/slideMaster" Target="slideMasters/slideMaster92.xml"/><Relationship Id="rId160" Type="http://schemas.openxmlformats.org/officeDocument/2006/relationships/slide" Target="slides/slide64.xml"/><Relationship Id="rId181" Type="http://schemas.openxmlformats.org/officeDocument/2006/relationships/slide" Target="slides/slide85.xml"/><Relationship Id="rId216" Type="http://schemas.openxmlformats.org/officeDocument/2006/relationships/slide" Target="slides/slide120.xml"/><Relationship Id="rId22" Type="http://schemas.openxmlformats.org/officeDocument/2006/relationships/slideMaster" Target="slideMasters/slideMaster19.xml"/><Relationship Id="rId43" Type="http://schemas.openxmlformats.org/officeDocument/2006/relationships/slideMaster" Target="slideMasters/slideMaster40.xml"/><Relationship Id="rId64" Type="http://schemas.openxmlformats.org/officeDocument/2006/relationships/slideMaster" Target="slideMasters/slideMaster61.xml"/><Relationship Id="rId118" Type="http://schemas.openxmlformats.org/officeDocument/2006/relationships/slide" Target="slides/slide22.xml"/><Relationship Id="rId139" Type="http://schemas.openxmlformats.org/officeDocument/2006/relationships/slide" Target="slides/slide43.xml"/><Relationship Id="rId85" Type="http://schemas.openxmlformats.org/officeDocument/2006/relationships/slideMaster" Target="slideMasters/slideMaster82.xml"/><Relationship Id="rId150" Type="http://schemas.openxmlformats.org/officeDocument/2006/relationships/slide" Target="slides/slide54.xml"/><Relationship Id="rId171" Type="http://schemas.openxmlformats.org/officeDocument/2006/relationships/slide" Target="slides/slide75.xml"/><Relationship Id="rId192" Type="http://schemas.openxmlformats.org/officeDocument/2006/relationships/slide" Target="slides/slide96.xml"/><Relationship Id="rId206" Type="http://schemas.openxmlformats.org/officeDocument/2006/relationships/slide" Target="slides/slide110.xml"/><Relationship Id="rId227" Type="http://schemas.openxmlformats.org/officeDocument/2006/relationships/theme" Target="theme/theme1.xml"/><Relationship Id="rId12" Type="http://schemas.openxmlformats.org/officeDocument/2006/relationships/slideMaster" Target="slideMasters/slideMaster9.xml"/><Relationship Id="rId33" Type="http://schemas.openxmlformats.org/officeDocument/2006/relationships/slideMaster" Target="slideMasters/slideMaster30.xml"/><Relationship Id="rId108" Type="http://schemas.openxmlformats.org/officeDocument/2006/relationships/slide" Target="slides/slide12.xml"/><Relationship Id="rId129" Type="http://schemas.openxmlformats.org/officeDocument/2006/relationships/slide" Target="slides/slide33.xml"/><Relationship Id="rId54" Type="http://schemas.openxmlformats.org/officeDocument/2006/relationships/slideMaster" Target="slideMasters/slideMaster51.xml"/><Relationship Id="rId75" Type="http://schemas.openxmlformats.org/officeDocument/2006/relationships/slideMaster" Target="slideMasters/slideMaster72.xml"/><Relationship Id="rId96" Type="http://schemas.openxmlformats.org/officeDocument/2006/relationships/slideMaster" Target="slideMasters/slideMaster93.xml"/><Relationship Id="rId140" Type="http://schemas.openxmlformats.org/officeDocument/2006/relationships/slide" Target="slides/slide44.xml"/><Relationship Id="rId161" Type="http://schemas.openxmlformats.org/officeDocument/2006/relationships/slide" Target="slides/slide65.xml"/><Relationship Id="rId182" Type="http://schemas.openxmlformats.org/officeDocument/2006/relationships/slide" Target="slides/slide86.xml"/><Relationship Id="rId217" Type="http://schemas.openxmlformats.org/officeDocument/2006/relationships/slide" Target="slides/slide121.xml"/><Relationship Id="rId6" Type="http://schemas.openxmlformats.org/officeDocument/2006/relationships/slideMaster" Target="slideMasters/slideMaster3.xml"/><Relationship Id="rId23" Type="http://schemas.openxmlformats.org/officeDocument/2006/relationships/slideMaster" Target="slideMasters/slideMaster20.xml"/><Relationship Id="rId119" Type="http://schemas.openxmlformats.org/officeDocument/2006/relationships/slide" Target="slides/slide23.xml"/><Relationship Id="rId44" Type="http://schemas.openxmlformats.org/officeDocument/2006/relationships/slideMaster" Target="slideMasters/slideMaster41.xml"/><Relationship Id="rId65" Type="http://schemas.openxmlformats.org/officeDocument/2006/relationships/slideMaster" Target="slideMasters/slideMaster62.xml"/><Relationship Id="rId86" Type="http://schemas.openxmlformats.org/officeDocument/2006/relationships/slideMaster" Target="slideMasters/slideMaster83.xml"/><Relationship Id="rId130" Type="http://schemas.openxmlformats.org/officeDocument/2006/relationships/slide" Target="slides/slide34.xml"/><Relationship Id="rId151" Type="http://schemas.openxmlformats.org/officeDocument/2006/relationships/slide" Target="slides/slide55.xml"/><Relationship Id="rId172" Type="http://schemas.openxmlformats.org/officeDocument/2006/relationships/slide" Target="slides/slide76.xml"/><Relationship Id="rId193" Type="http://schemas.openxmlformats.org/officeDocument/2006/relationships/slide" Target="slides/slide97.xml"/><Relationship Id="rId207" Type="http://schemas.openxmlformats.org/officeDocument/2006/relationships/slide" Target="slides/slide111.xml"/><Relationship Id="rId228" Type="http://schemas.openxmlformats.org/officeDocument/2006/relationships/tableStyles" Target="tableStyles.xml"/><Relationship Id="rId13" Type="http://schemas.openxmlformats.org/officeDocument/2006/relationships/slideMaster" Target="slideMasters/slideMaster10.xml"/><Relationship Id="rId109" Type="http://schemas.openxmlformats.org/officeDocument/2006/relationships/slide" Target="slides/slide13.xml"/><Relationship Id="rId34" Type="http://schemas.openxmlformats.org/officeDocument/2006/relationships/slideMaster" Target="slideMasters/slideMaster31.xml"/><Relationship Id="rId55" Type="http://schemas.openxmlformats.org/officeDocument/2006/relationships/slideMaster" Target="slideMasters/slideMaster52.xml"/><Relationship Id="rId76" Type="http://schemas.openxmlformats.org/officeDocument/2006/relationships/slideMaster" Target="slideMasters/slideMaster73.xml"/><Relationship Id="rId97" Type="http://schemas.openxmlformats.org/officeDocument/2006/relationships/slide" Target="slides/slide1.xml"/><Relationship Id="rId120" Type="http://schemas.openxmlformats.org/officeDocument/2006/relationships/slide" Target="slides/slide24.xml"/><Relationship Id="rId141" Type="http://schemas.openxmlformats.org/officeDocument/2006/relationships/slide" Target="slides/slide45.xml"/><Relationship Id="rId7" Type="http://schemas.openxmlformats.org/officeDocument/2006/relationships/slideMaster" Target="slideMasters/slideMaster4.xml"/><Relationship Id="rId162" Type="http://schemas.openxmlformats.org/officeDocument/2006/relationships/slide" Target="slides/slide66.xml"/><Relationship Id="rId183" Type="http://schemas.openxmlformats.org/officeDocument/2006/relationships/slide" Target="slides/slide87.xml"/><Relationship Id="rId218" Type="http://schemas.openxmlformats.org/officeDocument/2006/relationships/slide" Target="slides/slide122.xml"/><Relationship Id="rId24" Type="http://schemas.openxmlformats.org/officeDocument/2006/relationships/slideMaster" Target="slideMasters/slideMaster21.xml"/><Relationship Id="rId45" Type="http://schemas.openxmlformats.org/officeDocument/2006/relationships/slideMaster" Target="slideMasters/slideMaster42.xml"/><Relationship Id="rId66" Type="http://schemas.openxmlformats.org/officeDocument/2006/relationships/slideMaster" Target="slideMasters/slideMaster63.xml"/><Relationship Id="rId87" Type="http://schemas.openxmlformats.org/officeDocument/2006/relationships/slideMaster" Target="slideMasters/slideMaster84.xml"/><Relationship Id="rId110" Type="http://schemas.openxmlformats.org/officeDocument/2006/relationships/slide" Target="slides/slide14.xml"/><Relationship Id="rId131" Type="http://schemas.openxmlformats.org/officeDocument/2006/relationships/slide" Target="slides/slide35.xml"/><Relationship Id="rId152" Type="http://schemas.openxmlformats.org/officeDocument/2006/relationships/slide" Target="slides/slide56.xml"/><Relationship Id="rId173" Type="http://schemas.openxmlformats.org/officeDocument/2006/relationships/slide" Target="slides/slide77.xml"/><Relationship Id="rId194" Type="http://schemas.openxmlformats.org/officeDocument/2006/relationships/slide" Target="slides/slide98.xml"/><Relationship Id="rId208" Type="http://schemas.openxmlformats.org/officeDocument/2006/relationships/slide" Target="slides/slide112.xml"/><Relationship Id="rId229" Type="http://schemas.microsoft.com/office/2015/10/relationships/revisionInfo" Target="revisionInfo.xml"/><Relationship Id="rId14" Type="http://schemas.openxmlformats.org/officeDocument/2006/relationships/slideMaster" Target="slideMasters/slideMaster11.xml"/><Relationship Id="rId35" Type="http://schemas.openxmlformats.org/officeDocument/2006/relationships/slideMaster" Target="slideMasters/slideMaster32.xml"/><Relationship Id="rId56" Type="http://schemas.openxmlformats.org/officeDocument/2006/relationships/slideMaster" Target="slideMasters/slideMaster53.xml"/><Relationship Id="rId77" Type="http://schemas.openxmlformats.org/officeDocument/2006/relationships/slideMaster" Target="slideMasters/slideMaster74.xml"/><Relationship Id="rId100" Type="http://schemas.openxmlformats.org/officeDocument/2006/relationships/slide" Target="slides/slide4.xml"/><Relationship Id="rId8" Type="http://schemas.openxmlformats.org/officeDocument/2006/relationships/slideMaster" Target="slideMasters/slideMaster5.xml"/><Relationship Id="rId98" Type="http://schemas.openxmlformats.org/officeDocument/2006/relationships/slide" Target="slides/slide2.xml"/><Relationship Id="rId121" Type="http://schemas.openxmlformats.org/officeDocument/2006/relationships/slide" Target="slides/slide25.xml"/><Relationship Id="rId142" Type="http://schemas.openxmlformats.org/officeDocument/2006/relationships/slide" Target="slides/slide46.xml"/><Relationship Id="rId163" Type="http://schemas.openxmlformats.org/officeDocument/2006/relationships/slide" Target="slides/slide67.xml"/><Relationship Id="rId184" Type="http://schemas.openxmlformats.org/officeDocument/2006/relationships/slide" Target="slides/slide88.xml"/><Relationship Id="rId219" Type="http://schemas.openxmlformats.org/officeDocument/2006/relationships/slide" Target="slides/slide123.xml"/><Relationship Id="rId230" Type="http://schemas.microsoft.com/office/2018/10/relationships/authors" Target="authors.xml"/><Relationship Id="rId25" Type="http://schemas.openxmlformats.org/officeDocument/2006/relationships/slideMaster" Target="slideMasters/slideMaster22.xml"/><Relationship Id="rId46" Type="http://schemas.openxmlformats.org/officeDocument/2006/relationships/slideMaster" Target="slideMasters/slideMaster43.xml"/><Relationship Id="rId67" Type="http://schemas.openxmlformats.org/officeDocument/2006/relationships/slideMaster" Target="slideMasters/slideMaster64.xml"/><Relationship Id="rId116" Type="http://schemas.openxmlformats.org/officeDocument/2006/relationships/slide" Target="slides/slide20.xml"/><Relationship Id="rId137" Type="http://schemas.openxmlformats.org/officeDocument/2006/relationships/slide" Target="slides/slide41.xml"/><Relationship Id="rId158" Type="http://schemas.openxmlformats.org/officeDocument/2006/relationships/slide" Target="slides/slide62.xml"/><Relationship Id="rId20" Type="http://schemas.openxmlformats.org/officeDocument/2006/relationships/slideMaster" Target="slideMasters/slideMaster17.xml"/><Relationship Id="rId41" Type="http://schemas.openxmlformats.org/officeDocument/2006/relationships/slideMaster" Target="slideMasters/slideMaster38.xml"/><Relationship Id="rId62" Type="http://schemas.openxmlformats.org/officeDocument/2006/relationships/slideMaster" Target="slideMasters/slideMaster59.xml"/><Relationship Id="rId83" Type="http://schemas.openxmlformats.org/officeDocument/2006/relationships/slideMaster" Target="slideMasters/slideMaster80.xml"/><Relationship Id="rId88" Type="http://schemas.openxmlformats.org/officeDocument/2006/relationships/slideMaster" Target="slideMasters/slideMaster85.xml"/><Relationship Id="rId111" Type="http://schemas.openxmlformats.org/officeDocument/2006/relationships/slide" Target="slides/slide15.xml"/><Relationship Id="rId132" Type="http://schemas.openxmlformats.org/officeDocument/2006/relationships/slide" Target="slides/slide36.xml"/><Relationship Id="rId153" Type="http://schemas.openxmlformats.org/officeDocument/2006/relationships/slide" Target="slides/slide57.xml"/><Relationship Id="rId174" Type="http://schemas.openxmlformats.org/officeDocument/2006/relationships/slide" Target="slides/slide78.xml"/><Relationship Id="rId179" Type="http://schemas.openxmlformats.org/officeDocument/2006/relationships/slide" Target="slides/slide83.xml"/><Relationship Id="rId195" Type="http://schemas.openxmlformats.org/officeDocument/2006/relationships/slide" Target="slides/slide99.xml"/><Relationship Id="rId209" Type="http://schemas.openxmlformats.org/officeDocument/2006/relationships/slide" Target="slides/slide113.xml"/><Relationship Id="rId190" Type="http://schemas.openxmlformats.org/officeDocument/2006/relationships/slide" Target="slides/slide94.xml"/><Relationship Id="rId204" Type="http://schemas.openxmlformats.org/officeDocument/2006/relationships/slide" Target="slides/slide108.xml"/><Relationship Id="rId220" Type="http://schemas.openxmlformats.org/officeDocument/2006/relationships/slide" Target="slides/slide124.xml"/><Relationship Id="rId225" Type="http://schemas.openxmlformats.org/officeDocument/2006/relationships/presProps" Target="presProps.xml"/><Relationship Id="rId15" Type="http://schemas.openxmlformats.org/officeDocument/2006/relationships/slideMaster" Target="slideMasters/slideMaster12.xml"/><Relationship Id="rId36" Type="http://schemas.openxmlformats.org/officeDocument/2006/relationships/slideMaster" Target="slideMasters/slideMaster33.xml"/><Relationship Id="rId57" Type="http://schemas.openxmlformats.org/officeDocument/2006/relationships/slideMaster" Target="slideMasters/slideMaster54.xml"/><Relationship Id="rId106" Type="http://schemas.openxmlformats.org/officeDocument/2006/relationships/slide" Target="slides/slide10.xml"/><Relationship Id="rId127" Type="http://schemas.openxmlformats.org/officeDocument/2006/relationships/slide" Target="slides/slide31.xml"/><Relationship Id="rId10" Type="http://schemas.openxmlformats.org/officeDocument/2006/relationships/slideMaster" Target="slideMasters/slideMaster7.xml"/><Relationship Id="rId31" Type="http://schemas.openxmlformats.org/officeDocument/2006/relationships/slideMaster" Target="slideMasters/slideMaster28.xml"/><Relationship Id="rId52" Type="http://schemas.openxmlformats.org/officeDocument/2006/relationships/slideMaster" Target="slideMasters/slideMaster49.xml"/><Relationship Id="rId73" Type="http://schemas.openxmlformats.org/officeDocument/2006/relationships/slideMaster" Target="slideMasters/slideMaster70.xml"/><Relationship Id="rId78" Type="http://schemas.openxmlformats.org/officeDocument/2006/relationships/slideMaster" Target="slideMasters/slideMaster75.xml"/><Relationship Id="rId94" Type="http://schemas.openxmlformats.org/officeDocument/2006/relationships/slideMaster" Target="slideMasters/slideMaster91.xml"/><Relationship Id="rId99" Type="http://schemas.openxmlformats.org/officeDocument/2006/relationships/slide" Target="slides/slide3.xml"/><Relationship Id="rId101" Type="http://schemas.openxmlformats.org/officeDocument/2006/relationships/slide" Target="slides/slide5.xml"/><Relationship Id="rId122" Type="http://schemas.openxmlformats.org/officeDocument/2006/relationships/slide" Target="slides/slide26.xml"/><Relationship Id="rId143" Type="http://schemas.openxmlformats.org/officeDocument/2006/relationships/slide" Target="slides/slide47.xml"/><Relationship Id="rId148" Type="http://schemas.openxmlformats.org/officeDocument/2006/relationships/slide" Target="slides/slide52.xml"/><Relationship Id="rId164" Type="http://schemas.openxmlformats.org/officeDocument/2006/relationships/slide" Target="slides/slide68.xml"/><Relationship Id="rId169" Type="http://schemas.openxmlformats.org/officeDocument/2006/relationships/slide" Target="slides/slide73.xml"/><Relationship Id="rId185" Type="http://schemas.openxmlformats.org/officeDocument/2006/relationships/slide" Target="slides/slide89.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openxmlformats.org/officeDocument/2006/relationships/slide" Target="slides/slide84.xml"/><Relationship Id="rId210" Type="http://schemas.openxmlformats.org/officeDocument/2006/relationships/slide" Target="slides/slide114.xml"/><Relationship Id="rId215" Type="http://schemas.openxmlformats.org/officeDocument/2006/relationships/slide" Target="slides/slide119.xml"/><Relationship Id="rId26" Type="http://schemas.openxmlformats.org/officeDocument/2006/relationships/slideMaster" Target="slideMasters/slideMaster23.xml"/><Relationship Id="rId47" Type="http://schemas.openxmlformats.org/officeDocument/2006/relationships/slideMaster" Target="slideMasters/slideMaster44.xml"/><Relationship Id="rId68" Type="http://schemas.openxmlformats.org/officeDocument/2006/relationships/slideMaster" Target="slideMasters/slideMaster65.xml"/><Relationship Id="rId89" Type="http://schemas.openxmlformats.org/officeDocument/2006/relationships/slideMaster" Target="slideMasters/slideMaster86.xml"/><Relationship Id="rId112" Type="http://schemas.openxmlformats.org/officeDocument/2006/relationships/slide" Target="slides/slide16.xml"/><Relationship Id="rId133" Type="http://schemas.openxmlformats.org/officeDocument/2006/relationships/slide" Target="slides/slide37.xml"/><Relationship Id="rId154" Type="http://schemas.openxmlformats.org/officeDocument/2006/relationships/slide" Target="slides/slide58.xml"/><Relationship Id="rId175" Type="http://schemas.openxmlformats.org/officeDocument/2006/relationships/slide" Target="slides/slide79.xml"/><Relationship Id="rId196" Type="http://schemas.openxmlformats.org/officeDocument/2006/relationships/slide" Target="slides/slide100.xml"/><Relationship Id="rId200" Type="http://schemas.openxmlformats.org/officeDocument/2006/relationships/slide" Target="slides/slide104.xml"/><Relationship Id="rId16" Type="http://schemas.openxmlformats.org/officeDocument/2006/relationships/slideMaster" Target="slideMasters/slideMaster13.xml"/><Relationship Id="rId221" Type="http://schemas.openxmlformats.org/officeDocument/2006/relationships/slide" Target="slides/slide125.xml"/><Relationship Id="rId37" Type="http://schemas.openxmlformats.org/officeDocument/2006/relationships/slideMaster" Target="slideMasters/slideMaster34.xml"/><Relationship Id="rId58" Type="http://schemas.openxmlformats.org/officeDocument/2006/relationships/slideMaster" Target="slideMasters/slideMaster55.xml"/><Relationship Id="rId79" Type="http://schemas.openxmlformats.org/officeDocument/2006/relationships/slideMaster" Target="slideMasters/slideMaster76.xml"/><Relationship Id="rId102" Type="http://schemas.openxmlformats.org/officeDocument/2006/relationships/slide" Target="slides/slide6.xml"/><Relationship Id="rId123" Type="http://schemas.openxmlformats.org/officeDocument/2006/relationships/slide" Target="slides/slide27.xml"/><Relationship Id="rId144" Type="http://schemas.openxmlformats.org/officeDocument/2006/relationships/slide" Target="slides/slide48.xml"/><Relationship Id="rId90" Type="http://schemas.openxmlformats.org/officeDocument/2006/relationships/slideMaster" Target="slideMasters/slideMaster87.xml"/><Relationship Id="rId165" Type="http://schemas.openxmlformats.org/officeDocument/2006/relationships/slide" Target="slides/slide69.xml"/><Relationship Id="rId186" Type="http://schemas.openxmlformats.org/officeDocument/2006/relationships/slide" Target="slides/slide90.xml"/><Relationship Id="rId211" Type="http://schemas.openxmlformats.org/officeDocument/2006/relationships/slide" Target="slides/slide115.xml"/><Relationship Id="rId27" Type="http://schemas.openxmlformats.org/officeDocument/2006/relationships/slideMaster" Target="slideMasters/slideMaster24.xml"/><Relationship Id="rId48" Type="http://schemas.openxmlformats.org/officeDocument/2006/relationships/slideMaster" Target="slideMasters/slideMaster45.xml"/><Relationship Id="rId69" Type="http://schemas.openxmlformats.org/officeDocument/2006/relationships/slideMaster" Target="slideMasters/slideMaster66.xml"/><Relationship Id="rId113" Type="http://schemas.openxmlformats.org/officeDocument/2006/relationships/slide" Target="slides/slide17.xml"/><Relationship Id="rId134" Type="http://schemas.openxmlformats.org/officeDocument/2006/relationships/slide" Target="slides/slide38.xml"/><Relationship Id="rId80" Type="http://schemas.openxmlformats.org/officeDocument/2006/relationships/slideMaster" Target="slideMasters/slideMaster77.xml"/><Relationship Id="rId155" Type="http://schemas.openxmlformats.org/officeDocument/2006/relationships/slide" Target="slides/slide59.xml"/><Relationship Id="rId176" Type="http://schemas.openxmlformats.org/officeDocument/2006/relationships/slide" Target="slides/slide80.xml"/><Relationship Id="rId197" Type="http://schemas.openxmlformats.org/officeDocument/2006/relationships/slide" Target="slides/slide101.xml"/><Relationship Id="rId201" Type="http://schemas.openxmlformats.org/officeDocument/2006/relationships/slide" Target="slides/slide105.xml"/><Relationship Id="rId222" Type="http://schemas.openxmlformats.org/officeDocument/2006/relationships/slide" Target="slides/slide126.xml"/><Relationship Id="rId17" Type="http://schemas.openxmlformats.org/officeDocument/2006/relationships/slideMaster" Target="slideMasters/slideMaster14.xml"/><Relationship Id="rId38" Type="http://schemas.openxmlformats.org/officeDocument/2006/relationships/slideMaster" Target="slideMasters/slideMaster35.xml"/><Relationship Id="rId59" Type="http://schemas.openxmlformats.org/officeDocument/2006/relationships/slideMaster" Target="slideMasters/slideMaster56.xml"/><Relationship Id="rId103" Type="http://schemas.openxmlformats.org/officeDocument/2006/relationships/slide" Target="slides/slide7.xml"/><Relationship Id="rId124" Type="http://schemas.openxmlformats.org/officeDocument/2006/relationships/slide" Target="slides/slide28.xml"/><Relationship Id="rId70" Type="http://schemas.openxmlformats.org/officeDocument/2006/relationships/slideMaster" Target="slideMasters/slideMaster67.xml"/><Relationship Id="rId91" Type="http://schemas.openxmlformats.org/officeDocument/2006/relationships/slideMaster" Target="slideMasters/slideMaster88.xml"/><Relationship Id="rId145" Type="http://schemas.openxmlformats.org/officeDocument/2006/relationships/slide" Target="slides/slide49.xml"/><Relationship Id="rId166" Type="http://schemas.openxmlformats.org/officeDocument/2006/relationships/slide" Target="slides/slide70.xml"/><Relationship Id="rId187" Type="http://schemas.openxmlformats.org/officeDocument/2006/relationships/slide" Target="slides/slide91.xml"/><Relationship Id="rId1" Type="http://schemas.openxmlformats.org/officeDocument/2006/relationships/customXml" Target="../customXml/item1.xml"/><Relationship Id="rId212" Type="http://schemas.openxmlformats.org/officeDocument/2006/relationships/slide" Target="slides/slide116.xml"/><Relationship Id="rId28" Type="http://schemas.openxmlformats.org/officeDocument/2006/relationships/slideMaster" Target="slideMasters/slideMaster25.xml"/><Relationship Id="rId49" Type="http://schemas.openxmlformats.org/officeDocument/2006/relationships/slideMaster" Target="slideMasters/slideMaster46.xml"/><Relationship Id="rId114" Type="http://schemas.openxmlformats.org/officeDocument/2006/relationships/slide" Target="slides/slide18.xml"/><Relationship Id="rId60" Type="http://schemas.openxmlformats.org/officeDocument/2006/relationships/slideMaster" Target="slideMasters/slideMaster57.xml"/><Relationship Id="rId81" Type="http://schemas.openxmlformats.org/officeDocument/2006/relationships/slideMaster" Target="slideMasters/slideMaster78.xml"/><Relationship Id="rId135" Type="http://schemas.openxmlformats.org/officeDocument/2006/relationships/slide" Target="slides/slide39.xml"/><Relationship Id="rId156" Type="http://schemas.openxmlformats.org/officeDocument/2006/relationships/slide" Target="slides/slide60.xml"/><Relationship Id="rId177" Type="http://schemas.openxmlformats.org/officeDocument/2006/relationships/slide" Target="slides/slide81.xml"/><Relationship Id="rId198" Type="http://schemas.openxmlformats.org/officeDocument/2006/relationships/slide" Target="slides/slide102.xml"/><Relationship Id="rId202" Type="http://schemas.openxmlformats.org/officeDocument/2006/relationships/slide" Target="slides/slide106.xml"/><Relationship Id="rId223" Type="http://schemas.openxmlformats.org/officeDocument/2006/relationships/notesMaster" Target="notesMasters/notesMaster1.xml"/><Relationship Id="rId18" Type="http://schemas.openxmlformats.org/officeDocument/2006/relationships/slideMaster" Target="slideMasters/slideMaster15.xml"/><Relationship Id="rId39" Type="http://schemas.openxmlformats.org/officeDocument/2006/relationships/slideMaster" Target="slideMasters/slideMaster36.xml"/><Relationship Id="rId50" Type="http://schemas.openxmlformats.org/officeDocument/2006/relationships/slideMaster" Target="slideMasters/slideMaster47.xml"/><Relationship Id="rId104" Type="http://schemas.openxmlformats.org/officeDocument/2006/relationships/slide" Target="slides/slide8.xml"/><Relationship Id="rId125" Type="http://schemas.openxmlformats.org/officeDocument/2006/relationships/slide" Target="slides/slide29.xml"/><Relationship Id="rId146" Type="http://schemas.openxmlformats.org/officeDocument/2006/relationships/slide" Target="slides/slide50.xml"/><Relationship Id="rId167" Type="http://schemas.openxmlformats.org/officeDocument/2006/relationships/slide" Target="slides/slide71.xml"/><Relationship Id="rId188" Type="http://schemas.openxmlformats.org/officeDocument/2006/relationships/slide" Target="slides/slide92.xml"/><Relationship Id="rId71" Type="http://schemas.openxmlformats.org/officeDocument/2006/relationships/slideMaster" Target="slideMasters/slideMaster68.xml"/><Relationship Id="rId92" Type="http://schemas.openxmlformats.org/officeDocument/2006/relationships/slideMaster" Target="slideMasters/slideMaster89.xml"/><Relationship Id="rId213" Type="http://schemas.openxmlformats.org/officeDocument/2006/relationships/slide" Target="slides/slide117.xml"/><Relationship Id="rId2" Type="http://schemas.openxmlformats.org/officeDocument/2006/relationships/customXml" Target="../customXml/item2.xml"/><Relationship Id="rId29" Type="http://schemas.openxmlformats.org/officeDocument/2006/relationships/slideMaster" Target="slideMasters/slideMaster26.xml"/><Relationship Id="rId40" Type="http://schemas.openxmlformats.org/officeDocument/2006/relationships/slideMaster" Target="slideMasters/slideMaster37.xml"/><Relationship Id="rId115" Type="http://schemas.openxmlformats.org/officeDocument/2006/relationships/slide" Target="slides/slide19.xml"/><Relationship Id="rId136" Type="http://schemas.openxmlformats.org/officeDocument/2006/relationships/slide" Target="slides/slide40.xml"/><Relationship Id="rId157" Type="http://schemas.openxmlformats.org/officeDocument/2006/relationships/slide" Target="slides/slide61.xml"/><Relationship Id="rId178" Type="http://schemas.openxmlformats.org/officeDocument/2006/relationships/slide" Target="slides/slide82.xml"/><Relationship Id="rId61" Type="http://schemas.openxmlformats.org/officeDocument/2006/relationships/slideMaster" Target="slideMasters/slideMaster58.xml"/><Relationship Id="rId82" Type="http://schemas.openxmlformats.org/officeDocument/2006/relationships/slideMaster" Target="slideMasters/slideMaster79.xml"/><Relationship Id="rId199" Type="http://schemas.openxmlformats.org/officeDocument/2006/relationships/slide" Target="slides/slide103.xml"/><Relationship Id="rId203" Type="http://schemas.openxmlformats.org/officeDocument/2006/relationships/slide" Target="slides/slide107.xml"/><Relationship Id="rId19" Type="http://schemas.openxmlformats.org/officeDocument/2006/relationships/slideMaster" Target="slideMasters/slideMaster16.xml"/><Relationship Id="rId224" Type="http://schemas.openxmlformats.org/officeDocument/2006/relationships/commentAuthors" Target="commentAuthors.xml"/><Relationship Id="rId30" Type="http://schemas.openxmlformats.org/officeDocument/2006/relationships/slideMaster" Target="slideMasters/slideMaster27.xml"/><Relationship Id="rId105" Type="http://schemas.openxmlformats.org/officeDocument/2006/relationships/slide" Target="slides/slide9.xml"/><Relationship Id="rId126" Type="http://schemas.openxmlformats.org/officeDocument/2006/relationships/slide" Target="slides/slide30.xml"/><Relationship Id="rId147" Type="http://schemas.openxmlformats.org/officeDocument/2006/relationships/slide" Target="slides/slide51.xml"/><Relationship Id="rId168" Type="http://schemas.openxmlformats.org/officeDocument/2006/relationships/slide" Target="slides/slide72.xml"/><Relationship Id="rId51" Type="http://schemas.openxmlformats.org/officeDocument/2006/relationships/slideMaster" Target="slideMasters/slideMaster48.xml"/><Relationship Id="rId72" Type="http://schemas.openxmlformats.org/officeDocument/2006/relationships/slideMaster" Target="slideMasters/slideMaster69.xml"/><Relationship Id="rId93" Type="http://schemas.openxmlformats.org/officeDocument/2006/relationships/slideMaster" Target="slideMasters/slideMaster90.xml"/><Relationship Id="rId189" Type="http://schemas.openxmlformats.org/officeDocument/2006/relationships/slide" Target="slides/slide93.xml"/><Relationship Id="rId3" Type="http://schemas.openxmlformats.org/officeDocument/2006/relationships/customXml" Target="../customXml/item3.xml"/><Relationship Id="rId214" Type="http://schemas.openxmlformats.org/officeDocument/2006/relationships/slide" Target="slides/slide118.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D:\Nicola\Rapporto22\CALCOLI_Rapp2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sus\AppData\Roaming\Microsoft\Excel\class_naz%20(version%201).xlsb"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Cartel3"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039213625618279E-2"/>
          <c:y val="0.23643913184737711"/>
          <c:w val="0.90975699956558043"/>
          <c:h val="0.69992295258945647"/>
        </c:manualLayout>
      </c:layout>
      <c:lineChart>
        <c:grouping val="standard"/>
        <c:varyColors val="0"/>
        <c:ser>
          <c:idx val="0"/>
          <c:order val="0"/>
          <c:tx>
            <c:strRef>
              <c:f>LL!$Q$13</c:f>
              <c:strCache>
                <c:ptCount val="1"/>
                <c:pt idx="0">
                  <c:v>Total</c:v>
                </c:pt>
              </c:strCache>
            </c:strRef>
          </c:tx>
          <c:spPr>
            <a:ln w="25400" cap="rnd">
              <a:solidFill>
                <a:schemeClr val="lt1"/>
              </a:solidFill>
              <a:round/>
            </a:ln>
            <a:effectLst>
              <a:outerShdw dist="25400" dir="2700000" algn="tl" rotWithShape="0">
                <a:schemeClr val="accent1"/>
              </a:outerShdw>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LL!$R$1:$V$1</c:f>
              <c:numCache>
                <c:formatCode>@</c:formatCode>
                <c:ptCount val="5"/>
                <c:pt idx="0">
                  <c:v>2023</c:v>
                </c:pt>
                <c:pt idx="1">
                  <c:v>2024</c:v>
                </c:pt>
                <c:pt idx="2">
                  <c:v>2025</c:v>
                </c:pt>
                <c:pt idx="3">
                  <c:v>2026</c:v>
                </c:pt>
                <c:pt idx="4">
                  <c:v>2027</c:v>
                </c:pt>
              </c:numCache>
            </c:numRef>
          </c:cat>
          <c:val>
            <c:numRef>
              <c:f>LL!$R$13:$V$13</c:f>
              <c:numCache>
                <c:formatCode>General</c:formatCode>
                <c:ptCount val="5"/>
                <c:pt idx="0">
                  <c:v>10</c:v>
                </c:pt>
                <c:pt idx="1">
                  <c:v>20</c:v>
                </c:pt>
                <c:pt idx="2">
                  <c:v>44</c:v>
                </c:pt>
                <c:pt idx="3">
                  <c:v>70</c:v>
                </c:pt>
                <c:pt idx="4">
                  <c:v>100</c:v>
                </c:pt>
              </c:numCache>
            </c:numRef>
          </c:val>
          <c:smooth val="0"/>
          <c:extLst>
            <c:ext xmlns:c16="http://schemas.microsoft.com/office/drawing/2014/chart" uri="{C3380CC4-5D6E-409C-BE32-E72D297353CC}">
              <c16:uniqueId val="{00000000-3A0C-417F-917B-4E3B82A3E783}"/>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410686664"/>
        <c:axId val="410686336"/>
      </c:lineChart>
      <c:catAx>
        <c:axId val="410686664"/>
        <c:scaling>
          <c:orientation val="minMax"/>
        </c:scaling>
        <c:delete val="0"/>
        <c:axPos val="b"/>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30" baseline="0">
                <a:solidFill>
                  <a:schemeClr val="lt1"/>
                </a:solidFill>
                <a:latin typeface="+mn-lt"/>
                <a:ea typeface="+mn-ea"/>
                <a:cs typeface="+mn-cs"/>
              </a:defRPr>
            </a:pPr>
            <a:endParaRPr lang="en-US"/>
          </a:p>
        </c:txPr>
        <c:crossAx val="410686336"/>
        <c:crosses val="autoZero"/>
        <c:auto val="1"/>
        <c:lblAlgn val="ctr"/>
        <c:lblOffset val="100"/>
        <c:noMultiLvlLbl val="0"/>
      </c:catAx>
      <c:valAx>
        <c:axId val="410686336"/>
        <c:scaling>
          <c:orientation val="minMax"/>
        </c:scaling>
        <c:delete val="1"/>
        <c:axPos val="l"/>
        <c:numFmt formatCode="General" sourceLinked="1"/>
        <c:majorTickMark val="none"/>
        <c:minorTickMark val="none"/>
        <c:tickLblPos val="nextTo"/>
        <c:crossAx val="410686664"/>
        <c:crosses val="autoZero"/>
        <c:crossBetween val="between"/>
      </c:valAx>
      <c:spPr>
        <a:noFill/>
        <a:ln>
          <a:noFill/>
        </a:ln>
        <a:effectLst/>
      </c:spPr>
    </c:plotArea>
    <c:plotVisOnly val="1"/>
    <c:dispBlanksAs val="gap"/>
    <c:showDLblsOverMax val="0"/>
  </c:chart>
  <c:spPr>
    <a:solidFill>
      <a:srgbClr val="A9DA74"/>
    </a:solidFill>
    <a:ln w="9525" cap="flat" cmpd="sng" algn="ctr">
      <a:solidFill>
        <a:schemeClr val="lt1">
          <a:lumMod val="85000"/>
        </a:schemeClr>
      </a:solidFill>
      <a:round/>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rgbClr val="264368"/>
                </a:solidFill>
                <a:latin typeface="+mn-lt"/>
                <a:ea typeface="+mn-ea"/>
                <a:cs typeface="Calibri" panose="020F0502020204030204" pitchFamily="34" charset="0"/>
              </a:defRPr>
            </a:pPr>
            <a:r>
              <a:rPr lang="it-IT" sz="1600" dirty="0">
                <a:solidFill>
                  <a:srgbClr val="264368"/>
                </a:solidFill>
              </a:rPr>
              <a:t>Suolo consumato (2006-2021) in percentuale a livello nazionale</a:t>
            </a:r>
          </a:p>
        </c:rich>
      </c:tx>
      <c:overlay val="0"/>
      <c:spPr>
        <a:noFill/>
        <a:ln>
          <a:noFill/>
        </a:ln>
        <a:effectLst/>
      </c:spPr>
      <c:txPr>
        <a:bodyPr rot="0" spcFirstLastPara="1" vertOverflow="ellipsis" vert="horz" wrap="square" anchor="ctr" anchorCtr="1"/>
        <a:lstStyle/>
        <a:p>
          <a:pPr>
            <a:defRPr sz="1600" b="0" i="0" u="none" strike="noStrike" kern="1200" spc="0" baseline="0">
              <a:solidFill>
                <a:srgbClr val="264368"/>
              </a:solidFill>
              <a:latin typeface="+mn-lt"/>
              <a:ea typeface="+mn-ea"/>
              <a:cs typeface="Calibri" panose="020F0502020204030204" pitchFamily="34" charset="0"/>
            </a:defRPr>
          </a:pPr>
          <a:endParaRPr lang="en-US"/>
        </a:p>
      </c:txPr>
    </c:title>
    <c:autoTitleDeleted val="0"/>
    <c:plotArea>
      <c:layout>
        <c:manualLayout>
          <c:layoutTarget val="inner"/>
          <c:xMode val="edge"/>
          <c:yMode val="edge"/>
          <c:x val="0.11425177397342365"/>
          <c:y val="0.14566108087494373"/>
          <c:w val="0.77875753703973316"/>
          <c:h val="0.73760887995411684"/>
        </c:manualLayout>
      </c:layout>
      <c:scatterChart>
        <c:scatterStyle val="lineMarker"/>
        <c:varyColors val="0"/>
        <c:ser>
          <c:idx val="0"/>
          <c:order val="0"/>
          <c:spPr>
            <a:ln w="57150" cap="rnd">
              <a:solidFill>
                <a:srgbClr val="CE843C"/>
              </a:solidFill>
              <a:prstDash val="solid"/>
              <a:round/>
            </a:ln>
            <a:effectLst/>
          </c:spPr>
          <c:marker>
            <c:symbol val="circle"/>
            <c:size val="5"/>
            <c:spPr>
              <a:solidFill>
                <a:srgbClr val="4F6228"/>
              </a:solidFill>
              <a:ln w="57150">
                <a:solidFill>
                  <a:srgbClr val="CE843C"/>
                </a:solidFill>
              </a:ln>
              <a:effectLst/>
            </c:spPr>
          </c:marker>
          <c:dLbls>
            <c:dLbl>
              <c:idx val="0"/>
              <c:layout>
                <c:manualLayout>
                  <c:x val="-6.3967595970887442E-2"/>
                  <c:y val="-5.99766158285429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197-4FE5-B38E-E8436D3B8B01}"/>
                </c:ext>
              </c:extLst>
            </c:dLbl>
            <c:dLbl>
              <c:idx val="1"/>
              <c:layout>
                <c:manualLayout>
                  <c:x val="-7.4486908216037359E-2"/>
                  <c:y val="-6.81419461205529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197-4FE5-B38E-E8436D3B8B01}"/>
                </c:ext>
              </c:extLst>
            </c:dLbl>
            <c:dLbl>
              <c:idx val="2"/>
              <c:layout>
                <c:manualLayout>
                  <c:x val="-0.15499774311650544"/>
                  <c:y val="-3.02749081760409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197-4FE5-B38E-E8436D3B8B01}"/>
                </c:ext>
              </c:extLst>
            </c:dLbl>
            <c:dLbl>
              <c:idx val="3"/>
              <c:layout>
                <c:manualLayout>
                  <c:x val="-0.14029906599744615"/>
                  <c:y val="-5.28822932551668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197-4FE5-B38E-E8436D3B8B01}"/>
                </c:ext>
              </c:extLst>
            </c:dLbl>
            <c:dLbl>
              <c:idx val="4"/>
              <c:layout>
                <c:manualLayout>
                  <c:x val="-0.12560038887838687"/>
                  <c:y val="-6.04180882815420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197-4FE5-B38E-E8436D3B8B01}"/>
                </c:ext>
              </c:extLst>
            </c:dLbl>
            <c:dLbl>
              <c:idx val="5"/>
              <c:layout>
                <c:manualLayout>
                  <c:x val="-0.12070082983870034"/>
                  <c:y val="-6.79538833079173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197-4FE5-B38E-E8436D3B8B01}"/>
                </c:ext>
              </c:extLst>
            </c:dLbl>
            <c:dLbl>
              <c:idx val="6"/>
              <c:layout>
                <c:manualLayout>
                  <c:x val="-7.1467205746758383E-2"/>
                  <c:y val="-6.04180882815420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197-4FE5-B38E-E8436D3B8B01}"/>
                </c:ext>
              </c:extLst>
            </c:dLbl>
            <c:dLbl>
              <c:idx val="8"/>
              <c:layout>
                <c:manualLayout>
                  <c:x val="-5.2909094962698043E-2"/>
                  <c:y val="-6.4622902663776655E-2"/>
                </c:manualLayout>
              </c:layout>
              <c:spPr>
                <a:noFill/>
                <a:ln>
                  <a:noFill/>
                </a:ln>
                <a:effectLst/>
              </c:spPr>
              <c:txPr>
                <a:bodyPr rot="0" spcFirstLastPara="1" vertOverflow="ellipsis" vert="horz" wrap="square" anchor="ctr" anchorCtr="1"/>
                <a:lstStyle/>
                <a:p>
                  <a:pPr>
                    <a:defRPr sz="2400" b="1" i="0" u="none" strike="noStrike" kern="1200" baseline="0">
                      <a:solidFill>
                        <a:srgbClr val="264368"/>
                      </a:solidFill>
                      <a:latin typeface="+mn-lt"/>
                      <a:ea typeface="+mn-ea"/>
                      <a:cs typeface="Calibri" panose="020F0502020204030204" pitchFamily="34" charset="0"/>
                    </a:defRPr>
                  </a:pPr>
                  <a:endParaRPr lang="en-US"/>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197-4FE5-B38E-E8436D3B8B01}"/>
                </c:ext>
              </c:extLst>
            </c:dLbl>
            <c:spPr>
              <a:noFill/>
              <a:ln>
                <a:noFill/>
              </a:ln>
              <a:effectLst/>
            </c:spPr>
            <c:txPr>
              <a:bodyPr rot="0" spcFirstLastPara="1" vertOverflow="ellipsis" vert="horz" wrap="square" anchor="ctr" anchorCtr="1"/>
              <a:lstStyle/>
              <a:p>
                <a:pPr>
                  <a:defRPr sz="2000" b="0" i="0" u="none" strike="noStrike" kern="1200" baseline="0">
                    <a:solidFill>
                      <a:srgbClr val="264368"/>
                    </a:solidFill>
                    <a:latin typeface="+mn-lt"/>
                    <a:ea typeface="+mn-ea"/>
                    <a:cs typeface="Calibri" panose="020F050202020403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serie_storica_reg!$X$24:$AF$24</c:f>
              <c:numCache>
                <c:formatCode>General</c:formatCode>
                <c:ptCount val="9"/>
                <c:pt idx="0">
                  <c:v>2006</c:v>
                </c:pt>
                <c:pt idx="1">
                  <c:v>2012</c:v>
                </c:pt>
                <c:pt idx="2">
                  <c:v>2015</c:v>
                </c:pt>
                <c:pt idx="3">
                  <c:v>2016</c:v>
                </c:pt>
                <c:pt idx="4">
                  <c:v>2017</c:v>
                </c:pt>
                <c:pt idx="5">
                  <c:v>2018</c:v>
                </c:pt>
                <c:pt idx="6">
                  <c:v>2019</c:v>
                </c:pt>
                <c:pt idx="7">
                  <c:v>2020</c:v>
                </c:pt>
                <c:pt idx="8">
                  <c:v>2021</c:v>
                </c:pt>
              </c:numCache>
            </c:numRef>
          </c:xVal>
          <c:yVal>
            <c:numRef>
              <c:f>serie_storica_reg!$X$25:$AF$25</c:f>
              <c:numCache>
                <c:formatCode>0.00</c:formatCode>
                <c:ptCount val="9"/>
                <c:pt idx="0">
                  <c:v>6.7460045674192077</c:v>
                </c:pt>
                <c:pt idx="1">
                  <c:v>6.954660415053401</c:v>
                </c:pt>
                <c:pt idx="2">
                  <c:v>7.0098959289609368</c:v>
                </c:pt>
                <c:pt idx="3">
                  <c:v>7.0277063950502914</c:v>
                </c:pt>
                <c:pt idx="4">
                  <c:v>7.0465820577816443</c:v>
                </c:pt>
                <c:pt idx="5">
                  <c:v>7.0673188700421221</c:v>
                </c:pt>
                <c:pt idx="6">
                  <c:v>7.08816563594445</c:v>
                </c:pt>
                <c:pt idx="7">
                  <c:v>7.1074395405475945</c:v>
                </c:pt>
                <c:pt idx="8">
                  <c:v>7.1284463264905451</c:v>
                </c:pt>
              </c:numCache>
            </c:numRef>
          </c:yVal>
          <c:smooth val="1"/>
          <c:extLst>
            <c:ext xmlns:c16="http://schemas.microsoft.com/office/drawing/2014/chart" uri="{C3380CC4-5D6E-409C-BE32-E72D297353CC}">
              <c16:uniqueId val="{00000006-8197-4FE5-B38E-E8436D3B8B01}"/>
            </c:ext>
          </c:extLst>
        </c:ser>
        <c:dLbls>
          <c:showLegendKey val="0"/>
          <c:showVal val="0"/>
          <c:showCatName val="0"/>
          <c:showSerName val="0"/>
          <c:showPercent val="0"/>
          <c:showBubbleSize val="0"/>
        </c:dLbls>
        <c:axId val="-783874800"/>
        <c:axId val="-783880784"/>
      </c:scatterChart>
      <c:valAx>
        <c:axId val="-783874800"/>
        <c:scaling>
          <c:orientation val="minMax"/>
          <c:max val="2021"/>
          <c:min val="2006"/>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5400000" spcFirstLastPara="1" vertOverflow="ellipsis" wrap="square" anchor="ctr" anchorCtr="1"/>
          <a:lstStyle/>
          <a:p>
            <a:pPr>
              <a:defRPr sz="1600" b="0" i="0" u="none" strike="noStrike" kern="1200" baseline="0">
                <a:solidFill>
                  <a:srgbClr val="264368"/>
                </a:solidFill>
                <a:latin typeface="+mn-lt"/>
                <a:ea typeface="+mn-ea"/>
                <a:cs typeface="Calibri" panose="020F0502020204030204" pitchFamily="34" charset="0"/>
              </a:defRPr>
            </a:pPr>
            <a:endParaRPr lang="en-US"/>
          </a:p>
        </c:txPr>
        <c:crossAx val="-783880784"/>
        <c:crosses val="autoZero"/>
        <c:crossBetween val="midCat"/>
        <c:majorUnit val="1"/>
      </c:valAx>
      <c:valAx>
        <c:axId val="-783880784"/>
        <c:scaling>
          <c:orientation val="minMax"/>
        </c:scaling>
        <c:delete val="1"/>
        <c:axPos val="l"/>
        <c:numFmt formatCode="0.00%" sourceLinked="0"/>
        <c:majorTickMark val="out"/>
        <c:minorTickMark val="none"/>
        <c:tickLblPos val="nextTo"/>
        <c:crossAx val="-78387480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8575" cap="flat" cmpd="sng" algn="ctr">
      <a:noFill/>
      <a:round/>
    </a:ln>
    <a:effectLst/>
  </c:spPr>
  <c:txPr>
    <a:bodyPr/>
    <a:lstStyle/>
    <a:p>
      <a:pPr>
        <a:defRPr sz="1800">
          <a:latin typeface="+mn-lt"/>
          <a:cs typeface="Calibri" panose="020F050202020403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spPr>
            <a:solidFill>
              <a:srgbClr val="264368"/>
            </a:solidFill>
            <a:ln>
              <a:noFill/>
            </a:ln>
          </c:spPr>
          <c:dPt>
            <c:idx val="0"/>
            <c:bubble3D val="0"/>
            <c:spPr>
              <a:solidFill>
                <a:srgbClr val="CE843C"/>
              </a:solidFill>
              <a:ln w="0">
                <a:noFill/>
              </a:ln>
              <a:effectLst/>
            </c:spPr>
            <c:extLst>
              <c:ext xmlns:c16="http://schemas.microsoft.com/office/drawing/2014/chart" uri="{C3380CC4-5D6E-409C-BE32-E72D297353CC}">
                <c16:uniqueId val="{00000001-5DE5-489F-BE3F-653CFEE288B6}"/>
              </c:ext>
            </c:extLst>
          </c:dPt>
          <c:dPt>
            <c:idx val="1"/>
            <c:bubble3D val="0"/>
            <c:spPr>
              <a:solidFill>
                <a:srgbClr val="4897A4"/>
              </a:solidFill>
              <a:ln w="0">
                <a:noFill/>
              </a:ln>
              <a:effectLst/>
            </c:spPr>
            <c:extLst>
              <c:ext xmlns:c16="http://schemas.microsoft.com/office/drawing/2014/chart" uri="{C3380CC4-5D6E-409C-BE32-E72D297353CC}">
                <c16:uniqueId val="{00000003-5DE5-489F-BE3F-653CFEE288B6}"/>
              </c:ext>
            </c:extLst>
          </c:dPt>
          <c:dPt>
            <c:idx val="2"/>
            <c:bubble3D val="0"/>
            <c:spPr>
              <a:solidFill>
                <a:srgbClr val="264368"/>
              </a:solidFill>
              <a:ln w="0">
                <a:noFill/>
              </a:ln>
              <a:effectLst/>
            </c:spPr>
            <c:extLst>
              <c:ext xmlns:c16="http://schemas.microsoft.com/office/drawing/2014/chart" uri="{C3380CC4-5D6E-409C-BE32-E72D297353CC}">
                <c16:uniqueId val="{00000005-5DE5-489F-BE3F-653CFEE288B6}"/>
              </c:ext>
            </c:extLst>
          </c:dPt>
          <c:dLbls>
            <c:spPr>
              <a:noFill/>
              <a:ln>
                <a:noFill/>
              </a:ln>
              <a:effectLst/>
            </c:spPr>
            <c:txPr>
              <a:bodyPr rot="0" spcFirstLastPara="1" vertOverflow="clip" horzOverflow="clip" vert="horz" wrap="square" lIns="36576" tIns="18288" rIns="36576" bIns="18288" anchor="ctr" anchorCtr="1">
                <a:spAutoFit/>
              </a:bodyPr>
              <a:lstStyle/>
              <a:p>
                <a:pPr>
                  <a:defRPr sz="1800" b="1" i="0" u="none" strike="noStrike" kern="1200" baseline="0">
                    <a:solidFill>
                      <a:srgbClr val="FFFFFF"/>
                    </a:solidFill>
                    <a:latin typeface="+mn-lt"/>
                    <a:ea typeface="+mn-ea"/>
                    <a:cs typeface="+mn-cs"/>
                  </a:defRPr>
                </a:pPr>
                <a:endParaRPr lang="en-US"/>
              </a:p>
            </c:txPr>
            <c:showLegendKey val="0"/>
            <c:showVal val="0"/>
            <c:showCatName val="0"/>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Sheet1!$Q$280:$S$280</c:f>
              <c:strCache>
                <c:ptCount val="3"/>
                <c:pt idx="0">
                  <c:v>E-commerce</c:v>
                </c:pt>
                <c:pt idx="1">
                  <c:v>Produttivo/industriale</c:v>
                </c:pt>
                <c:pt idx="2">
                  <c:v>Grande distribuzione/commerciale</c:v>
                </c:pt>
              </c:strCache>
            </c:strRef>
          </c:cat>
          <c:val>
            <c:numRef>
              <c:f>Sheet1!$Q$281:$S$281</c:f>
              <c:numCache>
                <c:formatCode>General</c:formatCode>
                <c:ptCount val="3"/>
                <c:pt idx="0">
                  <c:v>512.62000000000012</c:v>
                </c:pt>
                <c:pt idx="1">
                  <c:v>1242.1889999999939</c:v>
                </c:pt>
                <c:pt idx="2">
                  <c:v>535.54999999999973</c:v>
                </c:pt>
              </c:numCache>
            </c:numRef>
          </c:val>
          <c:extLst>
            <c:ext xmlns:c16="http://schemas.microsoft.com/office/drawing/2014/chart" uri="{C3380CC4-5D6E-409C-BE32-E72D297353CC}">
              <c16:uniqueId val="{00000006-5DE5-489F-BE3F-653CFEE288B6}"/>
            </c:ext>
          </c:extLst>
        </c:ser>
        <c:dLbls>
          <c:showLegendKey val="0"/>
          <c:showVal val="0"/>
          <c:showCatName val="0"/>
          <c:showSerName val="0"/>
          <c:showPercent val="0"/>
          <c:showBubbleSize val="0"/>
          <c:showLeaderLines val="0"/>
        </c:dLbls>
        <c:firstSliceAng val="10"/>
        <c:holeSize val="53"/>
      </c:doughnutChart>
      <c:spPr>
        <a:noFill/>
        <a:ln>
          <a:noFill/>
        </a:ln>
        <a:effectLst/>
      </c:spPr>
    </c:plotArea>
    <c:legend>
      <c:legendPos val="b"/>
      <c:legendEntry>
        <c:idx val="0"/>
        <c:txPr>
          <a:bodyPr rot="0" spcFirstLastPara="1" vertOverflow="ellipsis" vert="horz" wrap="square" anchor="ctr" anchorCtr="1"/>
          <a:lstStyle/>
          <a:p>
            <a:pPr>
              <a:defRPr sz="1200" b="0" i="0" u="none" strike="noStrike" kern="1200" baseline="0">
                <a:solidFill>
                  <a:srgbClr val="264368"/>
                </a:solidFill>
                <a:latin typeface="+mn-lt"/>
                <a:ea typeface="+mn-ea"/>
                <a:cs typeface="+mn-cs"/>
              </a:defRPr>
            </a:pPr>
            <a:endParaRPr lang="en-US"/>
          </a:p>
        </c:txPr>
      </c:legendEntry>
      <c:legendEntry>
        <c:idx val="1"/>
        <c:txPr>
          <a:bodyPr rot="0" spcFirstLastPara="1" vertOverflow="ellipsis" vert="horz" wrap="square" anchor="ctr" anchorCtr="1"/>
          <a:lstStyle/>
          <a:p>
            <a:pPr>
              <a:defRPr sz="1200" b="0" i="0" u="none" strike="noStrike" kern="1200" baseline="0">
                <a:solidFill>
                  <a:srgbClr val="264368"/>
                </a:solidFill>
                <a:latin typeface="+mn-lt"/>
                <a:ea typeface="+mn-ea"/>
                <a:cs typeface="+mn-cs"/>
              </a:defRPr>
            </a:pPr>
            <a:endParaRPr lang="en-US"/>
          </a:p>
        </c:txPr>
      </c:legendEntry>
      <c:legendEntry>
        <c:idx val="2"/>
        <c:txPr>
          <a:bodyPr rot="0" spcFirstLastPara="1" vertOverflow="ellipsis" vert="horz" wrap="square" anchor="ctr" anchorCtr="1"/>
          <a:lstStyle/>
          <a:p>
            <a:pPr>
              <a:defRPr sz="1200" b="0" i="0" u="none" strike="noStrike" kern="1200" baseline="0">
                <a:solidFill>
                  <a:srgbClr val="264368"/>
                </a:solidFill>
                <a:latin typeface="+mn-lt"/>
                <a:ea typeface="+mn-ea"/>
                <a:cs typeface="+mn-cs"/>
              </a:defRPr>
            </a:pPr>
            <a:endParaRPr lang="en-US"/>
          </a:p>
        </c:txPr>
      </c:legendEntry>
      <c:layout>
        <c:manualLayout>
          <c:xMode val="edge"/>
          <c:yMode val="edge"/>
          <c:x val="0.10058545791107894"/>
          <c:y val="0.72628902019890829"/>
          <c:w val="0.89506393128221584"/>
          <c:h val="0.2307574759697130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264368"/>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31DC-4AD3-9247-79AD223A7DB6}"/>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1DC-4AD3-9247-79AD223A7DB6}"/>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31DC-4AD3-9247-79AD223A7DB6}"/>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31DC-4AD3-9247-79AD223A7DB6}"/>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9-31DC-4AD3-9247-79AD223A7DB6}"/>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0-25A3-40D8-9033-3F92E3A83808}"/>
              </c:ext>
            </c:extLst>
          </c:dPt>
          <c:dPt>
            <c:idx val="6"/>
            <c:invertIfNegative val="0"/>
            <c:bubble3D val="0"/>
            <c:spPr>
              <a:solidFill>
                <a:schemeClr val="accent1">
                  <a:lumMod val="60000"/>
                </a:schemeClr>
              </a:solidFill>
              <a:ln>
                <a:noFill/>
              </a:ln>
              <a:effectLst/>
            </c:spPr>
            <c:extLst>
              <c:ext xmlns:c16="http://schemas.microsoft.com/office/drawing/2014/chart" uri="{C3380CC4-5D6E-409C-BE32-E72D297353CC}">
                <c16:uniqueId val="{0000000D-31DC-4AD3-9247-79AD223A7DB6}"/>
              </c:ext>
            </c:extLst>
          </c:dPt>
          <c:dPt>
            <c:idx val="7"/>
            <c:invertIfNegative val="0"/>
            <c:bubble3D val="0"/>
            <c:spPr>
              <a:solidFill>
                <a:schemeClr val="accent2">
                  <a:lumMod val="60000"/>
                </a:schemeClr>
              </a:solidFill>
              <a:ln>
                <a:noFill/>
              </a:ln>
              <a:effectLst/>
            </c:spPr>
            <c:extLst>
              <c:ext xmlns:c16="http://schemas.microsoft.com/office/drawing/2014/chart" uri="{C3380CC4-5D6E-409C-BE32-E72D297353CC}">
                <c16:uniqueId val="{0000000F-31DC-4AD3-9247-79AD223A7DB6}"/>
              </c:ext>
            </c:extLst>
          </c:dPt>
          <c:dPt>
            <c:idx val="8"/>
            <c:invertIfNegative val="0"/>
            <c:bubble3D val="0"/>
            <c:spPr>
              <a:solidFill>
                <a:schemeClr val="accent3">
                  <a:lumMod val="60000"/>
                </a:schemeClr>
              </a:solidFill>
              <a:ln>
                <a:noFill/>
              </a:ln>
              <a:effectLst/>
            </c:spPr>
            <c:extLst>
              <c:ext xmlns:c16="http://schemas.microsoft.com/office/drawing/2014/chart" uri="{C3380CC4-5D6E-409C-BE32-E72D297353CC}">
                <c16:uniqueId val="{00000011-31DC-4AD3-9247-79AD223A7DB6}"/>
              </c:ext>
            </c:extLst>
          </c:dPt>
          <c:dPt>
            <c:idx val="9"/>
            <c:invertIfNegative val="0"/>
            <c:bubble3D val="0"/>
            <c:spPr>
              <a:solidFill>
                <a:schemeClr val="accent4">
                  <a:lumMod val="60000"/>
                </a:schemeClr>
              </a:solidFill>
              <a:ln>
                <a:noFill/>
              </a:ln>
              <a:effectLst/>
            </c:spPr>
            <c:extLst>
              <c:ext xmlns:c16="http://schemas.microsoft.com/office/drawing/2014/chart" uri="{C3380CC4-5D6E-409C-BE32-E72D297353CC}">
                <c16:uniqueId val="{00000013-31DC-4AD3-9247-79AD223A7DB6}"/>
              </c:ext>
            </c:extLst>
          </c:dPt>
          <c:cat>
            <c:strRef>
              <c:f>Foglio2!$F$24:$F$33</c:f>
              <c:strCache>
                <c:ptCount val="10"/>
                <c:pt idx="0">
                  <c:v> ES </c:v>
                </c:pt>
                <c:pt idx="1">
                  <c:v> IT </c:v>
                </c:pt>
                <c:pt idx="2">
                  <c:v> DE </c:v>
                </c:pt>
                <c:pt idx="3">
                  <c:v> NL </c:v>
                </c:pt>
                <c:pt idx="4">
                  <c:v> FR </c:v>
                </c:pt>
                <c:pt idx="5">
                  <c:v> BE </c:v>
                </c:pt>
                <c:pt idx="6">
                  <c:v> DK </c:v>
                </c:pt>
                <c:pt idx="7">
                  <c:v> FI </c:v>
                </c:pt>
                <c:pt idx="8">
                  <c:v> EL </c:v>
                </c:pt>
                <c:pt idx="9">
                  <c:v> UK </c:v>
                </c:pt>
              </c:strCache>
            </c:strRef>
          </c:cat>
          <c:val>
            <c:numRef>
              <c:f>Foglio2!$G$24:$G$33</c:f>
              <c:numCache>
                <c:formatCode>_-* #,##0\ "€"_-;\-* #,##0\ "€"_-;_-* "-"??\ "€"_-;_-@_-</c:formatCode>
                <c:ptCount val="10"/>
                <c:pt idx="0">
                  <c:v>25052378.129999999</c:v>
                </c:pt>
                <c:pt idx="1">
                  <c:v>17503809</c:v>
                </c:pt>
                <c:pt idx="2">
                  <c:v>16588362.25</c:v>
                </c:pt>
                <c:pt idx="3">
                  <c:v>14198118.75</c:v>
                </c:pt>
                <c:pt idx="4">
                  <c:v>13795515.5</c:v>
                </c:pt>
                <c:pt idx="5">
                  <c:v>11219562.25</c:v>
                </c:pt>
                <c:pt idx="6">
                  <c:v>9079678.75</c:v>
                </c:pt>
                <c:pt idx="7">
                  <c:v>7344393</c:v>
                </c:pt>
                <c:pt idx="8">
                  <c:v>6578815.5</c:v>
                </c:pt>
                <c:pt idx="9">
                  <c:v>6461735.75</c:v>
                </c:pt>
              </c:numCache>
            </c:numRef>
          </c:val>
          <c:extLst>
            <c:ext xmlns:c16="http://schemas.microsoft.com/office/drawing/2014/chart" uri="{C3380CC4-5D6E-409C-BE32-E72D297353CC}">
              <c16:uniqueId val="{00000000-2246-42E3-8501-A43F09B77679}"/>
            </c:ext>
          </c:extLst>
        </c:ser>
        <c:dLbls>
          <c:showLegendKey val="0"/>
          <c:showVal val="0"/>
          <c:showCatName val="0"/>
          <c:showSerName val="0"/>
          <c:showPercent val="0"/>
          <c:showBubbleSize val="0"/>
        </c:dLbls>
        <c:gapWidth val="219"/>
        <c:overlap val="-27"/>
        <c:axId val="2025824831"/>
        <c:axId val="2025820671"/>
      </c:barChart>
      <c:catAx>
        <c:axId val="20258248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25820671"/>
        <c:crosses val="autoZero"/>
        <c:auto val="1"/>
        <c:lblAlgn val="ctr"/>
        <c:lblOffset val="100"/>
        <c:noMultiLvlLbl val="0"/>
      </c:catAx>
      <c:valAx>
        <c:axId val="2025820671"/>
        <c:scaling>
          <c:orientation val="minMax"/>
        </c:scaling>
        <c:delete val="0"/>
        <c:axPos val="l"/>
        <c:majorGridlines>
          <c:spPr>
            <a:ln w="9525" cap="flat" cmpd="sng" algn="ctr">
              <a:solidFill>
                <a:schemeClr val="tx1">
                  <a:lumMod val="15000"/>
                  <a:lumOff val="85000"/>
                </a:schemeClr>
              </a:solidFill>
              <a:round/>
            </a:ln>
            <a:effectLst/>
          </c:spPr>
        </c:majorGridlines>
        <c:numFmt formatCode="_-* #,##0\ &quot;€&quot;_-;\-* #,##0\ &quot;€&quot;_-;_-* &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25824831"/>
        <c:crosses val="autoZero"/>
        <c:crossBetween val="between"/>
      </c:valAx>
      <c:spPr>
        <a:noFill/>
        <a:ln>
          <a:noFill/>
        </a:ln>
        <a:effectLst/>
      </c:spPr>
    </c:plotArea>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Reversed" id="26">
  <a:schemeClr val="accent6"/>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8">
  <cs:axisTitle>
    <cs:lnRef idx="0"/>
    <cs:fillRef idx="0"/>
    <cs:effectRef idx="0"/>
    <cs:fontRef idx="minor">
      <a:schemeClr val="lt1"/>
    </cs:fontRef>
    <cs:defRPr sz="900" b="1" kern="1200"/>
  </cs:axisTitle>
  <cs:categoryAxis>
    <cs:lnRef idx="0">
      <cs:styleClr val="0"/>
    </cs:lnRef>
    <cs:fillRef idx="0"/>
    <cs:effectRef idx="0"/>
    <cs:fontRef idx="minor">
      <a:schemeClr val="lt1"/>
    </cs:fontRef>
    <cs:defRPr sz="900"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000" kern="1200"/>
  </cs:chartArea>
  <cs:dataLabel>
    <cs:lnRef idx="0"/>
    <cs:fillRef idx="0">
      <cs:styleClr val="0"/>
    </cs:fillRef>
    <cs:effectRef idx="0"/>
    <cs:fontRef idx="minor">
      <a:schemeClr val="lt1"/>
    </cs:fontRef>
    <cs:spPr>
      <a:solidFill>
        <a:schemeClr val="phClr"/>
      </a:solidFill>
    </cs:spPr>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266_7F0E20EC.xml><?xml version="1.0" encoding="utf-8"?>
<p188:cmLst xmlns:a="http://schemas.openxmlformats.org/drawingml/2006/main" xmlns:r="http://schemas.openxmlformats.org/officeDocument/2006/relationships" xmlns:p188="http://schemas.microsoft.com/office/powerpoint/2018/8/main">
  <p188:cm id="{561C5B51-7E32-EF4C-9E11-9A3E00FCCD3F}" authorId="{29AD5DFB-306F-5E2C-D0D8-2049FFB1F182}" created="2023-02-09T13:24:21.069">
    <ac:txMkLst xmlns:ac="http://schemas.microsoft.com/office/drawing/2013/main/command">
      <pc:docMk xmlns:pc="http://schemas.microsoft.com/office/powerpoint/2013/main/command"/>
      <pc:sldMk xmlns:pc="http://schemas.microsoft.com/office/powerpoint/2013/main/command" cId="410311874" sldId="555"/>
      <ac:spMk id="2" creationId="{97A52E40-46AF-8842-8293-1D9490A986CD}"/>
      <ac:txMk cp="0">
        <ac:context len="69" hash="1810413552"/>
      </ac:txMk>
    </ac:txMkLst>
    <p188:pos x="7267349" y="524329"/>
    <p188:txBody>
      <a:bodyPr rtlCol="0"/>
      <a:lstStyle/>
      <a:p>
        <a:pPr rtl="0"/>
        <a:r>
          <a:rPr lang="it-it"/>
          <a:t>Some slides still have the script in the notes. Perhaps should remove</a:t>
        </a:r>
      </a:p>
    </p188:txBody>
  </p188:cm>
</p188:cmLst>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ACE08-E71F-4D63-88E9-5E3B08C61A60}" type="doc">
      <dgm:prSet loTypeId="urn:microsoft.com/office/officeart/2005/8/layout/cycle3" loCatId="cycle" qsTypeId="urn:microsoft.com/office/officeart/2005/8/quickstyle/simple1" qsCatId="simple" csTypeId="urn:microsoft.com/office/officeart/2005/8/colors/colorful3" csCatId="colorful" phldr="1"/>
      <dgm:spPr/>
      <dgm:t>
        <a:bodyPr/>
        <a:lstStyle/>
        <a:p>
          <a:endParaRPr lang="it-IT"/>
        </a:p>
      </dgm:t>
    </dgm:pt>
    <dgm:pt modelId="{18051A87-777B-4637-87FA-79F648141475}">
      <dgm:prSet phldrT="[Testo]" custT="1"/>
      <dgm:spPr/>
      <dgm:t>
        <a:bodyPr/>
        <a:lstStyle/>
        <a:p>
          <a:r>
            <a:rPr lang="it-IT" sz="1600" kern="1200" dirty="0">
              <a:latin typeface="+mn-lt"/>
            </a:rPr>
            <a:t>Cluster </a:t>
          </a:r>
          <a:r>
            <a:rPr lang="it-IT" sz="1600" kern="1200" dirty="0">
              <a:latin typeface="+mn-lt"/>
              <a:ea typeface="+mn-ea"/>
              <a:cs typeface="+mn-cs"/>
            </a:rPr>
            <a:t>6 -</a:t>
          </a:r>
          <a:r>
            <a:rPr lang="it-IT" altLang="it-IT" sz="1400" kern="1200" dirty="0">
              <a:latin typeface="+mn-lt"/>
              <a:ea typeface="+mn-ea"/>
              <a:cs typeface="+mn-cs"/>
            </a:rPr>
            <a:t>Food, </a:t>
          </a:r>
          <a:r>
            <a:rPr lang="it-IT" altLang="it-IT" sz="1400" kern="1200" dirty="0" err="1">
              <a:latin typeface="+mn-lt"/>
              <a:ea typeface="+mn-ea"/>
              <a:cs typeface="+mn-cs"/>
            </a:rPr>
            <a:t>Bioeconomy</a:t>
          </a:r>
          <a:r>
            <a:rPr lang="it-IT" altLang="it-IT" sz="1400" kern="1200" dirty="0">
              <a:latin typeface="+mn-lt"/>
              <a:ea typeface="+mn-ea"/>
              <a:cs typeface="+mn-cs"/>
            </a:rPr>
            <a:t>, Natural  </a:t>
          </a:r>
          <a:r>
            <a:rPr lang="it-IT" altLang="it-IT" sz="1400" kern="1200" dirty="0" err="1">
              <a:latin typeface="+mn-lt"/>
              <a:ea typeface="+mn-ea"/>
              <a:cs typeface="+mn-cs"/>
            </a:rPr>
            <a:t>Resources</a:t>
          </a:r>
          <a:r>
            <a:rPr lang="it-IT" altLang="it-IT" sz="1400" kern="1200" dirty="0">
              <a:latin typeface="+mn-lt"/>
              <a:ea typeface="+mn-ea"/>
              <a:cs typeface="+mn-cs"/>
            </a:rPr>
            <a:t>, </a:t>
          </a:r>
          <a:r>
            <a:rPr lang="it-IT" altLang="it-IT" sz="1400" kern="1200" dirty="0" err="1">
              <a:latin typeface="+mn-lt"/>
              <a:ea typeface="+mn-ea"/>
              <a:cs typeface="+mn-cs"/>
            </a:rPr>
            <a:t>Agriculture</a:t>
          </a:r>
          <a:r>
            <a:rPr lang="it-IT" altLang="it-IT" sz="1400" kern="1200" dirty="0">
              <a:latin typeface="+mn-lt"/>
              <a:ea typeface="+mn-ea"/>
              <a:cs typeface="+mn-cs"/>
            </a:rPr>
            <a:t> and  Environment</a:t>
          </a:r>
          <a:endParaRPr lang="it-IT" sz="1600" dirty="0">
            <a:latin typeface="+mn-lt"/>
          </a:endParaRPr>
        </a:p>
      </dgm:t>
    </dgm:pt>
    <dgm:pt modelId="{61C22BD4-1A37-4BE4-8A83-9A4A2B4AD356}" type="parTrans" cxnId="{1EFDED86-8B22-4812-89DC-2FBF894A3420}">
      <dgm:prSet/>
      <dgm:spPr/>
      <dgm:t>
        <a:bodyPr/>
        <a:lstStyle/>
        <a:p>
          <a:endParaRPr lang="it-IT" sz="1800">
            <a:latin typeface="+mn-lt"/>
          </a:endParaRPr>
        </a:p>
      </dgm:t>
    </dgm:pt>
    <dgm:pt modelId="{A5BAF9A6-78A0-4E15-8B64-8FAB1D8DAB5D}" type="sibTrans" cxnId="{1EFDED86-8B22-4812-89DC-2FBF894A3420}">
      <dgm:prSet/>
      <dgm:spPr/>
      <dgm:t>
        <a:bodyPr/>
        <a:lstStyle/>
        <a:p>
          <a:endParaRPr lang="it-IT" sz="1800">
            <a:latin typeface="+mn-lt"/>
          </a:endParaRPr>
        </a:p>
      </dgm:t>
    </dgm:pt>
    <dgm:pt modelId="{20339627-024C-4C7A-91E4-D68C56383DC1}">
      <dgm:prSet phldrT="[Testo]" custT="1"/>
      <dgm:spPr/>
      <dgm:t>
        <a:bodyPr/>
        <a:lstStyle/>
        <a:p>
          <a:r>
            <a:rPr lang="it-IT" sz="1800" dirty="0" err="1">
              <a:latin typeface="+mn-lt"/>
            </a:rPr>
            <a:t>European</a:t>
          </a:r>
          <a:endParaRPr lang="it-IT" sz="1800" dirty="0">
            <a:latin typeface="+mn-lt"/>
          </a:endParaRPr>
        </a:p>
        <a:p>
          <a:r>
            <a:rPr lang="it-IT" sz="1800" dirty="0">
              <a:latin typeface="+mn-lt"/>
            </a:rPr>
            <a:t>Partnerships</a:t>
          </a:r>
        </a:p>
      </dgm:t>
    </dgm:pt>
    <dgm:pt modelId="{858B83AA-824D-4CE7-8562-402A51C2E8F5}" type="parTrans" cxnId="{3172AE19-6E09-474C-8E11-F77BE7B291B8}">
      <dgm:prSet/>
      <dgm:spPr/>
      <dgm:t>
        <a:bodyPr/>
        <a:lstStyle/>
        <a:p>
          <a:endParaRPr lang="it-IT"/>
        </a:p>
      </dgm:t>
    </dgm:pt>
    <dgm:pt modelId="{34078D1A-3F27-47FE-AAD9-10766577BC54}" type="sibTrans" cxnId="{3172AE19-6E09-474C-8E11-F77BE7B291B8}">
      <dgm:prSet/>
      <dgm:spPr/>
      <dgm:t>
        <a:bodyPr/>
        <a:lstStyle/>
        <a:p>
          <a:endParaRPr lang="it-IT"/>
        </a:p>
      </dgm:t>
    </dgm:pt>
    <dgm:pt modelId="{D9C6AFBE-D6D9-4199-9197-F0DBBF4B4DBB}">
      <dgm:prSet phldrT="[Testo]" custT="1"/>
      <dgm:spPr/>
      <dgm:t>
        <a:bodyPr/>
        <a:lstStyle/>
        <a:p>
          <a:r>
            <a:rPr lang="it-IT" sz="1800" dirty="0">
              <a:latin typeface="+mn-lt"/>
            </a:rPr>
            <a:t>Mission </a:t>
          </a:r>
          <a:r>
            <a:rPr lang="it-IT" sz="1800" dirty="0" err="1">
              <a:latin typeface="+mn-lt"/>
            </a:rPr>
            <a:t>Restore</a:t>
          </a:r>
          <a:r>
            <a:rPr lang="it-IT" sz="1800" dirty="0">
              <a:latin typeface="+mn-lt"/>
            </a:rPr>
            <a:t> </a:t>
          </a:r>
          <a:r>
            <a:rPr lang="it-IT" sz="1800" dirty="0" err="1">
              <a:latin typeface="+mn-lt"/>
            </a:rPr>
            <a:t>our</a:t>
          </a:r>
          <a:r>
            <a:rPr lang="it-IT" sz="1800" dirty="0">
              <a:latin typeface="+mn-lt"/>
            </a:rPr>
            <a:t> Ocean and Waters</a:t>
          </a:r>
        </a:p>
      </dgm:t>
    </dgm:pt>
    <dgm:pt modelId="{8033BCD6-57D4-4F70-A288-EE36430318AC}" type="parTrans" cxnId="{1138CC4A-B482-47F1-ADB0-A2DADEAEF30F}">
      <dgm:prSet/>
      <dgm:spPr/>
      <dgm:t>
        <a:bodyPr/>
        <a:lstStyle/>
        <a:p>
          <a:endParaRPr lang="it-IT"/>
        </a:p>
      </dgm:t>
    </dgm:pt>
    <dgm:pt modelId="{591934D4-02C2-4569-B5DB-7632C322B25D}" type="sibTrans" cxnId="{1138CC4A-B482-47F1-ADB0-A2DADEAEF30F}">
      <dgm:prSet/>
      <dgm:spPr/>
      <dgm:t>
        <a:bodyPr/>
        <a:lstStyle/>
        <a:p>
          <a:endParaRPr lang="it-IT"/>
        </a:p>
      </dgm:t>
    </dgm:pt>
    <dgm:pt modelId="{7BABC314-A694-445E-99E8-F5099B6164EE}">
      <dgm:prSet phldrT="[Testo]" custT="1"/>
      <dgm:spPr/>
      <dgm:t>
        <a:bodyPr/>
        <a:lstStyle/>
        <a:p>
          <a:r>
            <a:rPr lang="it-IT" sz="1400" dirty="0">
              <a:latin typeface="+mn-lt"/>
            </a:rPr>
            <a:t>PRIMA  </a:t>
          </a:r>
        </a:p>
        <a:p>
          <a:r>
            <a:rPr lang="en-US" sz="1400" b="0" i="0" u="none" dirty="0"/>
            <a:t>Partnership for Research and Innovation in the Mediterranean Area</a:t>
          </a:r>
          <a:endParaRPr lang="it-IT" sz="1400" i="0" u="none" dirty="0">
            <a:latin typeface="+mn-lt"/>
          </a:endParaRPr>
        </a:p>
      </dgm:t>
    </dgm:pt>
    <dgm:pt modelId="{DD00D827-3A60-4F82-A6DA-89AE834A30AB}" type="parTrans" cxnId="{BE837178-82F1-445E-AADA-6D3E28699B05}">
      <dgm:prSet/>
      <dgm:spPr/>
      <dgm:t>
        <a:bodyPr/>
        <a:lstStyle/>
        <a:p>
          <a:endParaRPr lang="it-IT"/>
        </a:p>
      </dgm:t>
    </dgm:pt>
    <dgm:pt modelId="{E3DAD2EE-1F80-4169-8519-45456AF5A53F}" type="sibTrans" cxnId="{BE837178-82F1-445E-AADA-6D3E28699B05}">
      <dgm:prSet/>
      <dgm:spPr/>
      <dgm:t>
        <a:bodyPr/>
        <a:lstStyle/>
        <a:p>
          <a:endParaRPr lang="it-IT"/>
        </a:p>
      </dgm:t>
    </dgm:pt>
    <dgm:pt modelId="{84C1C28D-EF2E-43AA-8FD6-C29E29475868}">
      <dgm:prSet phldrT="[Testo]" custT="1"/>
      <dgm:spPr/>
      <dgm:t>
        <a:bodyPr/>
        <a:lstStyle/>
        <a:p>
          <a:r>
            <a:rPr lang="it-IT" sz="2000" dirty="0">
              <a:latin typeface="+mn-lt"/>
            </a:rPr>
            <a:t>Mission A </a:t>
          </a:r>
          <a:r>
            <a:rPr lang="it-IT" sz="2000" dirty="0" err="1">
              <a:latin typeface="+mn-lt"/>
            </a:rPr>
            <a:t>Soil</a:t>
          </a:r>
          <a:r>
            <a:rPr lang="it-IT" sz="2000" dirty="0">
              <a:latin typeface="+mn-lt"/>
            </a:rPr>
            <a:t> Deal for Europe</a:t>
          </a:r>
          <a:endParaRPr lang="it-IT" sz="2000" i="0" u="none" dirty="0">
            <a:latin typeface="+mn-lt"/>
          </a:endParaRPr>
        </a:p>
      </dgm:t>
    </dgm:pt>
    <dgm:pt modelId="{AB39F42B-7ABC-4A8E-861C-3C69ECAFD757}" type="parTrans" cxnId="{A346838D-5549-472C-B0E8-D3C74574FEFD}">
      <dgm:prSet/>
      <dgm:spPr/>
      <dgm:t>
        <a:bodyPr/>
        <a:lstStyle/>
        <a:p>
          <a:endParaRPr lang="it-IT"/>
        </a:p>
      </dgm:t>
    </dgm:pt>
    <dgm:pt modelId="{40A99C88-5F59-406F-B994-2D382EDC00AE}" type="sibTrans" cxnId="{A346838D-5549-472C-B0E8-D3C74574FEFD}">
      <dgm:prSet/>
      <dgm:spPr/>
      <dgm:t>
        <a:bodyPr/>
        <a:lstStyle/>
        <a:p>
          <a:endParaRPr lang="it-IT"/>
        </a:p>
      </dgm:t>
    </dgm:pt>
    <dgm:pt modelId="{DDFD4BDF-214C-4857-8757-69A7F0D1BE39}" type="pres">
      <dgm:prSet presAssocID="{9FDACE08-E71F-4D63-88E9-5E3B08C61A60}" presName="Name0" presStyleCnt="0">
        <dgm:presLayoutVars>
          <dgm:dir/>
          <dgm:resizeHandles val="exact"/>
        </dgm:presLayoutVars>
      </dgm:prSet>
      <dgm:spPr/>
    </dgm:pt>
    <dgm:pt modelId="{B637EDEB-CDC8-419E-81AF-1F925F89F5F7}" type="pres">
      <dgm:prSet presAssocID="{9FDACE08-E71F-4D63-88E9-5E3B08C61A60}" presName="cycle" presStyleCnt="0"/>
      <dgm:spPr/>
    </dgm:pt>
    <dgm:pt modelId="{DA21D787-DD93-4641-BBD2-C41BC2673456}" type="pres">
      <dgm:prSet presAssocID="{18051A87-777B-4637-87FA-79F648141475}" presName="nodeFirstNode" presStyleLbl="node1" presStyleIdx="0" presStyleCnt="5">
        <dgm:presLayoutVars>
          <dgm:bulletEnabled val="1"/>
        </dgm:presLayoutVars>
      </dgm:prSet>
      <dgm:spPr/>
    </dgm:pt>
    <dgm:pt modelId="{AE4732F1-664E-4793-A7BD-037CE3E2A517}" type="pres">
      <dgm:prSet presAssocID="{A5BAF9A6-78A0-4E15-8B64-8FAB1D8DAB5D}" presName="sibTransFirstNode" presStyleLbl="bgShp" presStyleIdx="0" presStyleCnt="1"/>
      <dgm:spPr/>
    </dgm:pt>
    <dgm:pt modelId="{D5CAB377-D91D-49BC-96DA-FF4911630E37}" type="pres">
      <dgm:prSet presAssocID="{D9C6AFBE-D6D9-4199-9197-F0DBBF4B4DBB}" presName="nodeFollowingNodes" presStyleLbl="node1" presStyleIdx="1" presStyleCnt="5">
        <dgm:presLayoutVars>
          <dgm:bulletEnabled val="1"/>
        </dgm:presLayoutVars>
      </dgm:prSet>
      <dgm:spPr/>
    </dgm:pt>
    <dgm:pt modelId="{CADE68F3-A5ED-4D4B-B7D6-28F46EC6CA35}" type="pres">
      <dgm:prSet presAssocID="{20339627-024C-4C7A-91E4-D68C56383DC1}" presName="nodeFollowingNodes" presStyleLbl="node1" presStyleIdx="2" presStyleCnt="5">
        <dgm:presLayoutVars>
          <dgm:bulletEnabled val="1"/>
        </dgm:presLayoutVars>
      </dgm:prSet>
      <dgm:spPr/>
    </dgm:pt>
    <dgm:pt modelId="{49F2D768-199D-404B-8F39-DD02D28C03B3}" type="pres">
      <dgm:prSet presAssocID="{7BABC314-A694-445E-99E8-F5099B6164EE}" presName="nodeFollowingNodes" presStyleLbl="node1" presStyleIdx="3" presStyleCnt="5">
        <dgm:presLayoutVars>
          <dgm:bulletEnabled val="1"/>
        </dgm:presLayoutVars>
      </dgm:prSet>
      <dgm:spPr/>
    </dgm:pt>
    <dgm:pt modelId="{39EA8B45-C15D-4310-BB02-3C71F99E6392}" type="pres">
      <dgm:prSet presAssocID="{84C1C28D-EF2E-43AA-8FD6-C29E29475868}" presName="nodeFollowingNodes" presStyleLbl="node1" presStyleIdx="4" presStyleCnt="5">
        <dgm:presLayoutVars>
          <dgm:bulletEnabled val="1"/>
        </dgm:presLayoutVars>
      </dgm:prSet>
      <dgm:spPr/>
    </dgm:pt>
  </dgm:ptLst>
  <dgm:cxnLst>
    <dgm:cxn modelId="{9447BC02-BE37-4E89-A5A2-2AA6AC19FE6F}" type="presOf" srcId="{7BABC314-A694-445E-99E8-F5099B6164EE}" destId="{49F2D768-199D-404B-8F39-DD02D28C03B3}" srcOrd="0" destOrd="0" presId="urn:microsoft.com/office/officeart/2005/8/layout/cycle3"/>
    <dgm:cxn modelId="{A25FB30E-18CE-41B1-A429-CE9A780360C2}" type="presOf" srcId="{D9C6AFBE-D6D9-4199-9197-F0DBBF4B4DBB}" destId="{D5CAB377-D91D-49BC-96DA-FF4911630E37}" srcOrd="0" destOrd="0" presId="urn:microsoft.com/office/officeart/2005/8/layout/cycle3"/>
    <dgm:cxn modelId="{3172AE19-6E09-474C-8E11-F77BE7B291B8}" srcId="{9FDACE08-E71F-4D63-88E9-5E3B08C61A60}" destId="{20339627-024C-4C7A-91E4-D68C56383DC1}" srcOrd="2" destOrd="0" parTransId="{858B83AA-824D-4CE7-8562-402A51C2E8F5}" sibTransId="{34078D1A-3F27-47FE-AAD9-10766577BC54}"/>
    <dgm:cxn modelId="{8149BB2E-800C-4F7B-93AD-D5417D7E8175}" type="presOf" srcId="{18051A87-777B-4637-87FA-79F648141475}" destId="{DA21D787-DD93-4641-BBD2-C41BC2673456}" srcOrd="0" destOrd="0" presId="urn:microsoft.com/office/officeart/2005/8/layout/cycle3"/>
    <dgm:cxn modelId="{1138CC4A-B482-47F1-ADB0-A2DADEAEF30F}" srcId="{9FDACE08-E71F-4D63-88E9-5E3B08C61A60}" destId="{D9C6AFBE-D6D9-4199-9197-F0DBBF4B4DBB}" srcOrd="1" destOrd="0" parTransId="{8033BCD6-57D4-4F70-A288-EE36430318AC}" sibTransId="{591934D4-02C2-4569-B5DB-7632C322B25D}"/>
    <dgm:cxn modelId="{7BC2DF73-6E36-4973-8EC3-E9FBBD2A57AA}" type="presOf" srcId="{20339627-024C-4C7A-91E4-D68C56383DC1}" destId="{CADE68F3-A5ED-4D4B-B7D6-28F46EC6CA35}" srcOrd="0" destOrd="0" presId="urn:microsoft.com/office/officeart/2005/8/layout/cycle3"/>
    <dgm:cxn modelId="{BE837178-82F1-445E-AADA-6D3E28699B05}" srcId="{9FDACE08-E71F-4D63-88E9-5E3B08C61A60}" destId="{7BABC314-A694-445E-99E8-F5099B6164EE}" srcOrd="3" destOrd="0" parTransId="{DD00D827-3A60-4F82-A6DA-89AE834A30AB}" sibTransId="{E3DAD2EE-1F80-4169-8519-45456AF5A53F}"/>
    <dgm:cxn modelId="{6CF2A478-FB7F-4D9A-A80C-7878B3162313}" type="presOf" srcId="{A5BAF9A6-78A0-4E15-8B64-8FAB1D8DAB5D}" destId="{AE4732F1-664E-4793-A7BD-037CE3E2A517}" srcOrd="0" destOrd="0" presId="urn:microsoft.com/office/officeart/2005/8/layout/cycle3"/>
    <dgm:cxn modelId="{1EFDED86-8B22-4812-89DC-2FBF894A3420}" srcId="{9FDACE08-E71F-4D63-88E9-5E3B08C61A60}" destId="{18051A87-777B-4637-87FA-79F648141475}" srcOrd="0" destOrd="0" parTransId="{61C22BD4-1A37-4BE4-8A83-9A4A2B4AD356}" sibTransId="{A5BAF9A6-78A0-4E15-8B64-8FAB1D8DAB5D}"/>
    <dgm:cxn modelId="{A346838D-5549-472C-B0E8-D3C74574FEFD}" srcId="{9FDACE08-E71F-4D63-88E9-5E3B08C61A60}" destId="{84C1C28D-EF2E-43AA-8FD6-C29E29475868}" srcOrd="4" destOrd="0" parTransId="{AB39F42B-7ABC-4A8E-861C-3C69ECAFD757}" sibTransId="{40A99C88-5F59-406F-B994-2D382EDC00AE}"/>
    <dgm:cxn modelId="{C75E0FB7-2AF1-42A7-8D84-3C4ACB05D27C}" type="presOf" srcId="{9FDACE08-E71F-4D63-88E9-5E3B08C61A60}" destId="{DDFD4BDF-214C-4857-8757-69A7F0D1BE39}" srcOrd="0" destOrd="0" presId="urn:microsoft.com/office/officeart/2005/8/layout/cycle3"/>
    <dgm:cxn modelId="{8372CFCE-4F15-4370-AAB4-326FBAFF9F33}" type="presOf" srcId="{84C1C28D-EF2E-43AA-8FD6-C29E29475868}" destId="{39EA8B45-C15D-4310-BB02-3C71F99E6392}" srcOrd="0" destOrd="0" presId="urn:microsoft.com/office/officeart/2005/8/layout/cycle3"/>
    <dgm:cxn modelId="{4D8A5980-8A4B-4795-825E-C500DF711B98}" type="presParOf" srcId="{DDFD4BDF-214C-4857-8757-69A7F0D1BE39}" destId="{B637EDEB-CDC8-419E-81AF-1F925F89F5F7}" srcOrd="0" destOrd="0" presId="urn:microsoft.com/office/officeart/2005/8/layout/cycle3"/>
    <dgm:cxn modelId="{B4A64392-50D7-48A0-A483-8AE79ECCCFAF}" type="presParOf" srcId="{B637EDEB-CDC8-419E-81AF-1F925F89F5F7}" destId="{DA21D787-DD93-4641-BBD2-C41BC2673456}" srcOrd="0" destOrd="0" presId="urn:microsoft.com/office/officeart/2005/8/layout/cycle3"/>
    <dgm:cxn modelId="{1DF1C3DD-010D-4C67-A195-6D2C1F11878D}" type="presParOf" srcId="{B637EDEB-CDC8-419E-81AF-1F925F89F5F7}" destId="{AE4732F1-664E-4793-A7BD-037CE3E2A517}" srcOrd="1" destOrd="0" presId="urn:microsoft.com/office/officeart/2005/8/layout/cycle3"/>
    <dgm:cxn modelId="{34C20891-C6EB-4DC0-AC2A-341EA280EF86}" type="presParOf" srcId="{B637EDEB-CDC8-419E-81AF-1F925F89F5F7}" destId="{D5CAB377-D91D-49BC-96DA-FF4911630E37}" srcOrd="2" destOrd="0" presId="urn:microsoft.com/office/officeart/2005/8/layout/cycle3"/>
    <dgm:cxn modelId="{DE540D8E-41FB-48DE-A248-AAB5326324E6}" type="presParOf" srcId="{B637EDEB-CDC8-419E-81AF-1F925F89F5F7}" destId="{CADE68F3-A5ED-4D4B-B7D6-28F46EC6CA35}" srcOrd="3" destOrd="0" presId="urn:microsoft.com/office/officeart/2005/8/layout/cycle3"/>
    <dgm:cxn modelId="{EE8CBCE2-E9F5-4BF5-96CB-B660868AD0DC}" type="presParOf" srcId="{B637EDEB-CDC8-419E-81AF-1F925F89F5F7}" destId="{49F2D768-199D-404B-8F39-DD02D28C03B3}" srcOrd="4" destOrd="0" presId="urn:microsoft.com/office/officeart/2005/8/layout/cycle3"/>
    <dgm:cxn modelId="{55CCBB0B-4B5C-4429-B4DA-A7754382885B}" type="presParOf" srcId="{B637EDEB-CDC8-419E-81AF-1F925F89F5F7}" destId="{39EA8B45-C15D-4310-BB02-3C71F99E6392}"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DACE08-E71F-4D63-88E9-5E3B08C61A60}" type="doc">
      <dgm:prSet loTypeId="urn:microsoft.com/office/officeart/2005/8/layout/cycle3" loCatId="cycle" qsTypeId="urn:microsoft.com/office/officeart/2005/8/quickstyle/simple1" qsCatId="simple" csTypeId="urn:microsoft.com/office/officeart/2005/8/colors/colorful3" csCatId="colorful" phldr="1"/>
      <dgm:spPr/>
      <dgm:t>
        <a:bodyPr/>
        <a:lstStyle/>
        <a:p>
          <a:endParaRPr lang="it-IT"/>
        </a:p>
      </dgm:t>
    </dgm:pt>
    <dgm:pt modelId="{18051A87-777B-4637-87FA-79F648141475}">
      <dgm:prSet phldrT="[Testo]" custT="1"/>
      <dgm:spPr/>
      <dgm:t>
        <a:bodyPr/>
        <a:lstStyle/>
        <a:p>
          <a:r>
            <a:rPr lang="it-IT" sz="1800" kern="1200" dirty="0">
              <a:latin typeface="+mn-lt"/>
            </a:rPr>
            <a:t>Cluster </a:t>
          </a:r>
          <a:r>
            <a:rPr lang="it-IT" sz="1800" kern="1200" dirty="0">
              <a:latin typeface="+mn-lt"/>
              <a:ea typeface="+mn-ea"/>
              <a:cs typeface="+mn-cs"/>
            </a:rPr>
            <a:t>6 -</a:t>
          </a:r>
          <a:r>
            <a:rPr lang="it-IT" altLang="it-IT" sz="1600" kern="1200" dirty="0">
              <a:latin typeface="+mn-lt"/>
              <a:ea typeface="+mn-ea"/>
              <a:cs typeface="+mn-cs"/>
            </a:rPr>
            <a:t>Food, </a:t>
          </a:r>
          <a:r>
            <a:rPr lang="it-IT" altLang="it-IT" sz="1600" kern="1200" dirty="0" err="1">
              <a:latin typeface="+mn-lt"/>
              <a:ea typeface="+mn-ea"/>
              <a:cs typeface="+mn-cs"/>
            </a:rPr>
            <a:t>Bioeconomy</a:t>
          </a:r>
          <a:r>
            <a:rPr lang="it-IT" altLang="it-IT" sz="1600" kern="1200" dirty="0">
              <a:latin typeface="+mn-lt"/>
              <a:ea typeface="+mn-ea"/>
              <a:cs typeface="+mn-cs"/>
            </a:rPr>
            <a:t>, Natural  </a:t>
          </a:r>
          <a:r>
            <a:rPr lang="it-IT" altLang="it-IT" sz="1600" kern="1200" dirty="0" err="1">
              <a:latin typeface="+mn-lt"/>
              <a:ea typeface="+mn-ea"/>
              <a:cs typeface="+mn-cs"/>
            </a:rPr>
            <a:t>Resources</a:t>
          </a:r>
          <a:r>
            <a:rPr lang="it-IT" altLang="it-IT" sz="1600" kern="1200" dirty="0">
              <a:latin typeface="+mn-lt"/>
              <a:ea typeface="+mn-ea"/>
              <a:cs typeface="+mn-cs"/>
            </a:rPr>
            <a:t>, </a:t>
          </a:r>
          <a:r>
            <a:rPr lang="it-IT" altLang="it-IT" sz="1600" kern="1200" dirty="0" err="1">
              <a:latin typeface="+mn-lt"/>
              <a:ea typeface="+mn-ea"/>
              <a:cs typeface="+mn-cs"/>
            </a:rPr>
            <a:t>Agriculture</a:t>
          </a:r>
          <a:r>
            <a:rPr lang="it-IT" altLang="it-IT" sz="1600" kern="1200" dirty="0">
              <a:latin typeface="+mn-lt"/>
              <a:ea typeface="+mn-ea"/>
              <a:cs typeface="+mn-cs"/>
            </a:rPr>
            <a:t> and  Environment</a:t>
          </a:r>
          <a:endParaRPr lang="it-IT" sz="1800" dirty="0">
            <a:latin typeface="+mn-lt"/>
          </a:endParaRPr>
        </a:p>
      </dgm:t>
    </dgm:pt>
    <dgm:pt modelId="{61C22BD4-1A37-4BE4-8A83-9A4A2B4AD356}" type="parTrans" cxnId="{1EFDED86-8B22-4812-89DC-2FBF894A3420}">
      <dgm:prSet/>
      <dgm:spPr/>
      <dgm:t>
        <a:bodyPr/>
        <a:lstStyle/>
        <a:p>
          <a:endParaRPr lang="it-IT" sz="1800">
            <a:latin typeface="+mn-lt"/>
          </a:endParaRPr>
        </a:p>
      </dgm:t>
    </dgm:pt>
    <dgm:pt modelId="{A5BAF9A6-78A0-4E15-8B64-8FAB1D8DAB5D}" type="sibTrans" cxnId="{1EFDED86-8B22-4812-89DC-2FBF894A3420}">
      <dgm:prSet/>
      <dgm:spPr/>
      <dgm:t>
        <a:bodyPr/>
        <a:lstStyle/>
        <a:p>
          <a:endParaRPr lang="it-IT" sz="1800">
            <a:latin typeface="+mn-lt"/>
          </a:endParaRPr>
        </a:p>
      </dgm:t>
    </dgm:pt>
    <dgm:pt modelId="{20339627-024C-4C7A-91E4-D68C56383DC1}">
      <dgm:prSet phldrT="[Testo]" custT="1"/>
      <dgm:spPr/>
      <dgm:t>
        <a:bodyPr/>
        <a:lstStyle/>
        <a:p>
          <a:r>
            <a:rPr lang="it-IT" sz="1800" dirty="0" err="1">
              <a:latin typeface="+mn-lt"/>
            </a:rPr>
            <a:t>European</a:t>
          </a:r>
          <a:endParaRPr lang="it-IT" sz="1800" dirty="0">
            <a:latin typeface="+mn-lt"/>
          </a:endParaRPr>
        </a:p>
        <a:p>
          <a:r>
            <a:rPr lang="it-IT" sz="1800" dirty="0">
              <a:latin typeface="+mn-lt"/>
            </a:rPr>
            <a:t>Partnerships</a:t>
          </a:r>
        </a:p>
      </dgm:t>
    </dgm:pt>
    <dgm:pt modelId="{858B83AA-824D-4CE7-8562-402A51C2E8F5}" type="parTrans" cxnId="{3172AE19-6E09-474C-8E11-F77BE7B291B8}">
      <dgm:prSet/>
      <dgm:spPr/>
      <dgm:t>
        <a:bodyPr/>
        <a:lstStyle/>
        <a:p>
          <a:endParaRPr lang="it-IT"/>
        </a:p>
      </dgm:t>
    </dgm:pt>
    <dgm:pt modelId="{34078D1A-3F27-47FE-AAD9-10766577BC54}" type="sibTrans" cxnId="{3172AE19-6E09-474C-8E11-F77BE7B291B8}">
      <dgm:prSet/>
      <dgm:spPr/>
      <dgm:t>
        <a:bodyPr/>
        <a:lstStyle/>
        <a:p>
          <a:endParaRPr lang="it-IT"/>
        </a:p>
      </dgm:t>
    </dgm:pt>
    <dgm:pt modelId="{D9C6AFBE-D6D9-4199-9197-F0DBBF4B4DBB}">
      <dgm:prSet phldrT="[Testo]" custT="1"/>
      <dgm:spPr/>
      <dgm:t>
        <a:bodyPr/>
        <a:lstStyle/>
        <a:p>
          <a:r>
            <a:rPr lang="it-IT" sz="1800" dirty="0">
              <a:latin typeface="+mn-lt"/>
            </a:rPr>
            <a:t>Mission </a:t>
          </a:r>
          <a:r>
            <a:rPr lang="it-IT" sz="1800" dirty="0" err="1">
              <a:latin typeface="+mn-lt"/>
            </a:rPr>
            <a:t>Restore</a:t>
          </a:r>
          <a:r>
            <a:rPr lang="it-IT" sz="1800" dirty="0">
              <a:latin typeface="+mn-lt"/>
            </a:rPr>
            <a:t> </a:t>
          </a:r>
          <a:r>
            <a:rPr lang="it-IT" sz="1800" dirty="0" err="1">
              <a:latin typeface="+mn-lt"/>
            </a:rPr>
            <a:t>our</a:t>
          </a:r>
          <a:r>
            <a:rPr lang="it-IT" sz="1800" dirty="0">
              <a:latin typeface="+mn-lt"/>
            </a:rPr>
            <a:t> Ocean and Waters</a:t>
          </a:r>
        </a:p>
      </dgm:t>
    </dgm:pt>
    <dgm:pt modelId="{8033BCD6-57D4-4F70-A288-EE36430318AC}" type="parTrans" cxnId="{1138CC4A-B482-47F1-ADB0-A2DADEAEF30F}">
      <dgm:prSet/>
      <dgm:spPr/>
      <dgm:t>
        <a:bodyPr/>
        <a:lstStyle/>
        <a:p>
          <a:endParaRPr lang="it-IT"/>
        </a:p>
      </dgm:t>
    </dgm:pt>
    <dgm:pt modelId="{591934D4-02C2-4569-B5DB-7632C322B25D}" type="sibTrans" cxnId="{1138CC4A-B482-47F1-ADB0-A2DADEAEF30F}">
      <dgm:prSet/>
      <dgm:spPr/>
      <dgm:t>
        <a:bodyPr/>
        <a:lstStyle/>
        <a:p>
          <a:endParaRPr lang="it-IT"/>
        </a:p>
      </dgm:t>
    </dgm:pt>
    <dgm:pt modelId="{7BABC314-A694-445E-99E8-F5099B6164EE}">
      <dgm:prSet phldrT="[Testo]" custT="1"/>
      <dgm:spPr/>
      <dgm:t>
        <a:bodyPr/>
        <a:lstStyle/>
        <a:p>
          <a:r>
            <a:rPr lang="it-IT" sz="1400" dirty="0">
              <a:latin typeface="+mn-lt"/>
            </a:rPr>
            <a:t>PRIMA  </a:t>
          </a:r>
        </a:p>
        <a:p>
          <a:r>
            <a:rPr lang="en-US" sz="1400" b="0" i="0" u="none" dirty="0"/>
            <a:t>Partnership for Research and Innovation in the Mediterranean Area</a:t>
          </a:r>
          <a:endParaRPr lang="it-IT" sz="1400" i="0" u="none" dirty="0">
            <a:latin typeface="+mn-lt"/>
          </a:endParaRPr>
        </a:p>
      </dgm:t>
    </dgm:pt>
    <dgm:pt modelId="{DD00D827-3A60-4F82-A6DA-89AE834A30AB}" type="parTrans" cxnId="{BE837178-82F1-445E-AADA-6D3E28699B05}">
      <dgm:prSet/>
      <dgm:spPr/>
      <dgm:t>
        <a:bodyPr/>
        <a:lstStyle/>
        <a:p>
          <a:endParaRPr lang="it-IT"/>
        </a:p>
      </dgm:t>
    </dgm:pt>
    <dgm:pt modelId="{E3DAD2EE-1F80-4169-8519-45456AF5A53F}" type="sibTrans" cxnId="{BE837178-82F1-445E-AADA-6D3E28699B05}">
      <dgm:prSet/>
      <dgm:spPr/>
      <dgm:t>
        <a:bodyPr/>
        <a:lstStyle/>
        <a:p>
          <a:endParaRPr lang="it-IT"/>
        </a:p>
      </dgm:t>
    </dgm:pt>
    <dgm:pt modelId="{84C1C28D-EF2E-43AA-8FD6-C29E29475868}">
      <dgm:prSet phldrT="[Testo]" custT="1"/>
      <dgm:spPr/>
      <dgm:t>
        <a:bodyPr/>
        <a:lstStyle/>
        <a:p>
          <a:r>
            <a:rPr lang="it-IT" sz="2000" dirty="0">
              <a:latin typeface="+mn-lt"/>
            </a:rPr>
            <a:t>Mission A </a:t>
          </a:r>
          <a:r>
            <a:rPr lang="it-IT" sz="2000" dirty="0" err="1">
              <a:latin typeface="+mn-lt"/>
            </a:rPr>
            <a:t>Soil</a:t>
          </a:r>
          <a:r>
            <a:rPr lang="it-IT" sz="2000" dirty="0">
              <a:latin typeface="+mn-lt"/>
            </a:rPr>
            <a:t> Deal for Europe</a:t>
          </a:r>
          <a:endParaRPr lang="it-IT" sz="2000" i="0" u="none" dirty="0">
            <a:latin typeface="+mn-lt"/>
          </a:endParaRPr>
        </a:p>
      </dgm:t>
    </dgm:pt>
    <dgm:pt modelId="{AB39F42B-7ABC-4A8E-861C-3C69ECAFD757}" type="parTrans" cxnId="{A346838D-5549-472C-B0E8-D3C74574FEFD}">
      <dgm:prSet/>
      <dgm:spPr/>
      <dgm:t>
        <a:bodyPr/>
        <a:lstStyle/>
        <a:p>
          <a:endParaRPr lang="it-IT"/>
        </a:p>
      </dgm:t>
    </dgm:pt>
    <dgm:pt modelId="{40A99C88-5F59-406F-B994-2D382EDC00AE}" type="sibTrans" cxnId="{A346838D-5549-472C-B0E8-D3C74574FEFD}">
      <dgm:prSet/>
      <dgm:spPr/>
      <dgm:t>
        <a:bodyPr/>
        <a:lstStyle/>
        <a:p>
          <a:endParaRPr lang="it-IT"/>
        </a:p>
      </dgm:t>
    </dgm:pt>
    <dgm:pt modelId="{DDFD4BDF-214C-4857-8757-69A7F0D1BE39}" type="pres">
      <dgm:prSet presAssocID="{9FDACE08-E71F-4D63-88E9-5E3B08C61A60}" presName="Name0" presStyleCnt="0">
        <dgm:presLayoutVars>
          <dgm:dir/>
          <dgm:resizeHandles val="exact"/>
        </dgm:presLayoutVars>
      </dgm:prSet>
      <dgm:spPr/>
    </dgm:pt>
    <dgm:pt modelId="{B637EDEB-CDC8-419E-81AF-1F925F89F5F7}" type="pres">
      <dgm:prSet presAssocID="{9FDACE08-E71F-4D63-88E9-5E3B08C61A60}" presName="cycle" presStyleCnt="0"/>
      <dgm:spPr/>
    </dgm:pt>
    <dgm:pt modelId="{DA21D787-DD93-4641-BBD2-C41BC2673456}" type="pres">
      <dgm:prSet presAssocID="{18051A87-777B-4637-87FA-79F648141475}" presName="nodeFirstNode" presStyleLbl="node1" presStyleIdx="0" presStyleCnt="5">
        <dgm:presLayoutVars>
          <dgm:bulletEnabled val="1"/>
        </dgm:presLayoutVars>
      </dgm:prSet>
      <dgm:spPr/>
    </dgm:pt>
    <dgm:pt modelId="{AE4732F1-664E-4793-A7BD-037CE3E2A517}" type="pres">
      <dgm:prSet presAssocID="{A5BAF9A6-78A0-4E15-8B64-8FAB1D8DAB5D}" presName="sibTransFirstNode" presStyleLbl="bgShp" presStyleIdx="0" presStyleCnt="1"/>
      <dgm:spPr/>
    </dgm:pt>
    <dgm:pt modelId="{D5CAB377-D91D-49BC-96DA-FF4911630E37}" type="pres">
      <dgm:prSet presAssocID="{D9C6AFBE-D6D9-4199-9197-F0DBBF4B4DBB}" presName="nodeFollowingNodes" presStyleLbl="node1" presStyleIdx="1" presStyleCnt="5">
        <dgm:presLayoutVars>
          <dgm:bulletEnabled val="1"/>
        </dgm:presLayoutVars>
      </dgm:prSet>
      <dgm:spPr/>
    </dgm:pt>
    <dgm:pt modelId="{CADE68F3-A5ED-4D4B-B7D6-28F46EC6CA35}" type="pres">
      <dgm:prSet presAssocID="{20339627-024C-4C7A-91E4-D68C56383DC1}" presName="nodeFollowingNodes" presStyleLbl="node1" presStyleIdx="2" presStyleCnt="5">
        <dgm:presLayoutVars>
          <dgm:bulletEnabled val="1"/>
        </dgm:presLayoutVars>
      </dgm:prSet>
      <dgm:spPr/>
    </dgm:pt>
    <dgm:pt modelId="{49F2D768-199D-404B-8F39-DD02D28C03B3}" type="pres">
      <dgm:prSet presAssocID="{7BABC314-A694-445E-99E8-F5099B6164EE}" presName="nodeFollowingNodes" presStyleLbl="node1" presStyleIdx="3" presStyleCnt="5">
        <dgm:presLayoutVars>
          <dgm:bulletEnabled val="1"/>
        </dgm:presLayoutVars>
      </dgm:prSet>
      <dgm:spPr/>
    </dgm:pt>
    <dgm:pt modelId="{39EA8B45-C15D-4310-BB02-3C71F99E6392}" type="pres">
      <dgm:prSet presAssocID="{84C1C28D-EF2E-43AA-8FD6-C29E29475868}" presName="nodeFollowingNodes" presStyleLbl="node1" presStyleIdx="4" presStyleCnt="5">
        <dgm:presLayoutVars>
          <dgm:bulletEnabled val="1"/>
        </dgm:presLayoutVars>
      </dgm:prSet>
      <dgm:spPr/>
    </dgm:pt>
  </dgm:ptLst>
  <dgm:cxnLst>
    <dgm:cxn modelId="{9447BC02-BE37-4E89-A5A2-2AA6AC19FE6F}" type="presOf" srcId="{7BABC314-A694-445E-99E8-F5099B6164EE}" destId="{49F2D768-199D-404B-8F39-DD02D28C03B3}" srcOrd="0" destOrd="0" presId="urn:microsoft.com/office/officeart/2005/8/layout/cycle3"/>
    <dgm:cxn modelId="{A25FB30E-18CE-41B1-A429-CE9A780360C2}" type="presOf" srcId="{D9C6AFBE-D6D9-4199-9197-F0DBBF4B4DBB}" destId="{D5CAB377-D91D-49BC-96DA-FF4911630E37}" srcOrd="0" destOrd="0" presId="urn:microsoft.com/office/officeart/2005/8/layout/cycle3"/>
    <dgm:cxn modelId="{3172AE19-6E09-474C-8E11-F77BE7B291B8}" srcId="{9FDACE08-E71F-4D63-88E9-5E3B08C61A60}" destId="{20339627-024C-4C7A-91E4-D68C56383DC1}" srcOrd="2" destOrd="0" parTransId="{858B83AA-824D-4CE7-8562-402A51C2E8F5}" sibTransId="{34078D1A-3F27-47FE-AAD9-10766577BC54}"/>
    <dgm:cxn modelId="{8149BB2E-800C-4F7B-93AD-D5417D7E8175}" type="presOf" srcId="{18051A87-777B-4637-87FA-79F648141475}" destId="{DA21D787-DD93-4641-BBD2-C41BC2673456}" srcOrd="0" destOrd="0" presId="urn:microsoft.com/office/officeart/2005/8/layout/cycle3"/>
    <dgm:cxn modelId="{1138CC4A-B482-47F1-ADB0-A2DADEAEF30F}" srcId="{9FDACE08-E71F-4D63-88E9-5E3B08C61A60}" destId="{D9C6AFBE-D6D9-4199-9197-F0DBBF4B4DBB}" srcOrd="1" destOrd="0" parTransId="{8033BCD6-57D4-4F70-A288-EE36430318AC}" sibTransId="{591934D4-02C2-4569-B5DB-7632C322B25D}"/>
    <dgm:cxn modelId="{7BC2DF73-6E36-4973-8EC3-E9FBBD2A57AA}" type="presOf" srcId="{20339627-024C-4C7A-91E4-D68C56383DC1}" destId="{CADE68F3-A5ED-4D4B-B7D6-28F46EC6CA35}" srcOrd="0" destOrd="0" presId="urn:microsoft.com/office/officeart/2005/8/layout/cycle3"/>
    <dgm:cxn modelId="{BE837178-82F1-445E-AADA-6D3E28699B05}" srcId="{9FDACE08-E71F-4D63-88E9-5E3B08C61A60}" destId="{7BABC314-A694-445E-99E8-F5099B6164EE}" srcOrd="3" destOrd="0" parTransId="{DD00D827-3A60-4F82-A6DA-89AE834A30AB}" sibTransId="{E3DAD2EE-1F80-4169-8519-45456AF5A53F}"/>
    <dgm:cxn modelId="{6CF2A478-FB7F-4D9A-A80C-7878B3162313}" type="presOf" srcId="{A5BAF9A6-78A0-4E15-8B64-8FAB1D8DAB5D}" destId="{AE4732F1-664E-4793-A7BD-037CE3E2A517}" srcOrd="0" destOrd="0" presId="urn:microsoft.com/office/officeart/2005/8/layout/cycle3"/>
    <dgm:cxn modelId="{1EFDED86-8B22-4812-89DC-2FBF894A3420}" srcId="{9FDACE08-E71F-4D63-88E9-5E3B08C61A60}" destId="{18051A87-777B-4637-87FA-79F648141475}" srcOrd="0" destOrd="0" parTransId="{61C22BD4-1A37-4BE4-8A83-9A4A2B4AD356}" sibTransId="{A5BAF9A6-78A0-4E15-8B64-8FAB1D8DAB5D}"/>
    <dgm:cxn modelId="{A346838D-5549-472C-B0E8-D3C74574FEFD}" srcId="{9FDACE08-E71F-4D63-88E9-5E3B08C61A60}" destId="{84C1C28D-EF2E-43AA-8FD6-C29E29475868}" srcOrd="4" destOrd="0" parTransId="{AB39F42B-7ABC-4A8E-861C-3C69ECAFD757}" sibTransId="{40A99C88-5F59-406F-B994-2D382EDC00AE}"/>
    <dgm:cxn modelId="{C75E0FB7-2AF1-42A7-8D84-3C4ACB05D27C}" type="presOf" srcId="{9FDACE08-E71F-4D63-88E9-5E3B08C61A60}" destId="{DDFD4BDF-214C-4857-8757-69A7F0D1BE39}" srcOrd="0" destOrd="0" presId="urn:microsoft.com/office/officeart/2005/8/layout/cycle3"/>
    <dgm:cxn modelId="{8372CFCE-4F15-4370-AAB4-326FBAFF9F33}" type="presOf" srcId="{84C1C28D-EF2E-43AA-8FD6-C29E29475868}" destId="{39EA8B45-C15D-4310-BB02-3C71F99E6392}" srcOrd="0" destOrd="0" presId="urn:microsoft.com/office/officeart/2005/8/layout/cycle3"/>
    <dgm:cxn modelId="{4D8A5980-8A4B-4795-825E-C500DF711B98}" type="presParOf" srcId="{DDFD4BDF-214C-4857-8757-69A7F0D1BE39}" destId="{B637EDEB-CDC8-419E-81AF-1F925F89F5F7}" srcOrd="0" destOrd="0" presId="urn:microsoft.com/office/officeart/2005/8/layout/cycle3"/>
    <dgm:cxn modelId="{B4A64392-50D7-48A0-A483-8AE79ECCCFAF}" type="presParOf" srcId="{B637EDEB-CDC8-419E-81AF-1F925F89F5F7}" destId="{DA21D787-DD93-4641-BBD2-C41BC2673456}" srcOrd="0" destOrd="0" presId="urn:microsoft.com/office/officeart/2005/8/layout/cycle3"/>
    <dgm:cxn modelId="{1DF1C3DD-010D-4C67-A195-6D2C1F11878D}" type="presParOf" srcId="{B637EDEB-CDC8-419E-81AF-1F925F89F5F7}" destId="{AE4732F1-664E-4793-A7BD-037CE3E2A517}" srcOrd="1" destOrd="0" presId="urn:microsoft.com/office/officeart/2005/8/layout/cycle3"/>
    <dgm:cxn modelId="{34C20891-C6EB-4DC0-AC2A-341EA280EF86}" type="presParOf" srcId="{B637EDEB-CDC8-419E-81AF-1F925F89F5F7}" destId="{D5CAB377-D91D-49BC-96DA-FF4911630E37}" srcOrd="2" destOrd="0" presId="urn:microsoft.com/office/officeart/2005/8/layout/cycle3"/>
    <dgm:cxn modelId="{DE540D8E-41FB-48DE-A248-AAB5326324E6}" type="presParOf" srcId="{B637EDEB-CDC8-419E-81AF-1F925F89F5F7}" destId="{CADE68F3-A5ED-4D4B-B7D6-28F46EC6CA35}" srcOrd="3" destOrd="0" presId="urn:microsoft.com/office/officeart/2005/8/layout/cycle3"/>
    <dgm:cxn modelId="{EE8CBCE2-E9F5-4BF5-96CB-B660868AD0DC}" type="presParOf" srcId="{B637EDEB-CDC8-419E-81AF-1F925F89F5F7}" destId="{49F2D768-199D-404B-8F39-DD02D28C03B3}" srcOrd="4" destOrd="0" presId="urn:microsoft.com/office/officeart/2005/8/layout/cycle3"/>
    <dgm:cxn modelId="{55CCBB0B-4B5C-4429-B4DA-A7754382885B}" type="presParOf" srcId="{B637EDEB-CDC8-419E-81AF-1F925F89F5F7}" destId="{39EA8B45-C15D-4310-BB02-3C71F99E6392}"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E2946C-1518-40F2-A58C-E944D289CD76}" type="doc">
      <dgm:prSet loTypeId="urn:microsoft.com/office/officeart/2008/layout/PictureAccentList" loCatId="list" qsTypeId="urn:microsoft.com/office/officeart/2005/8/quickstyle/simple1" qsCatId="simple" csTypeId="urn:microsoft.com/office/officeart/2005/8/colors/colorful1" csCatId="colorful" phldr="1"/>
      <dgm:spPr/>
      <dgm:t>
        <a:bodyPr/>
        <a:lstStyle/>
        <a:p>
          <a:endParaRPr lang="it-IT"/>
        </a:p>
      </dgm:t>
    </dgm:pt>
    <dgm:pt modelId="{1FCD89BD-D554-4BA8-B0DC-8F122E13F941}">
      <dgm:prSet phldrT="[Testo]" custT="1"/>
      <dgm:spPr/>
      <dgm:t>
        <a:bodyPr/>
        <a:lstStyle/>
        <a:p>
          <a:r>
            <a:rPr lang="it-IT" sz="1600" b="1" dirty="0">
              <a:latin typeface="Poppins" panose="00000500000000000000" pitchFamily="2" charset="0"/>
              <a:cs typeface="Poppins" panose="00000500000000000000" pitchFamily="2" charset="0"/>
            </a:rPr>
            <a:t>Scadenze</a:t>
          </a:r>
        </a:p>
      </dgm:t>
    </dgm:pt>
    <dgm:pt modelId="{2740378A-E039-42CA-BC2C-06917DBE4DA7}" type="parTrans" cxnId="{0AE7B36A-0869-4F26-B231-15565B1CC2FF}">
      <dgm:prSet/>
      <dgm:spPr/>
      <dgm:t>
        <a:bodyPr/>
        <a:lstStyle/>
        <a:p>
          <a:endParaRPr lang="it-IT" sz="1600">
            <a:latin typeface="Poppins" panose="00000500000000000000" pitchFamily="2" charset="0"/>
            <a:cs typeface="Poppins" panose="00000500000000000000" pitchFamily="2" charset="0"/>
          </a:endParaRPr>
        </a:p>
      </dgm:t>
    </dgm:pt>
    <dgm:pt modelId="{904783F1-9862-46B5-AC83-F55BE3972C5C}" type="sibTrans" cxnId="{0AE7B36A-0869-4F26-B231-15565B1CC2FF}">
      <dgm:prSet/>
      <dgm:spPr/>
      <dgm:t>
        <a:bodyPr/>
        <a:lstStyle/>
        <a:p>
          <a:endParaRPr lang="it-IT" sz="1600">
            <a:latin typeface="Poppins" panose="00000500000000000000" pitchFamily="2" charset="0"/>
            <a:cs typeface="Poppins" panose="00000500000000000000" pitchFamily="2" charset="0"/>
          </a:endParaRPr>
        </a:p>
      </dgm:t>
    </dgm:pt>
    <dgm:pt modelId="{BD86B16F-E77F-44D5-B72C-C52BAFC0AAD9}">
      <dgm:prSet phldrT="[Testo]" custT="1"/>
      <dgm:spPr/>
      <dgm:t>
        <a:bodyPr/>
        <a:lstStyle/>
        <a:p>
          <a:r>
            <a:rPr lang="it-IT" sz="1600" dirty="0">
              <a:latin typeface="Poppins" panose="00000500000000000000" pitchFamily="2" charset="0"/>
              <a:cs typeface="Poppins" panose="00000500000000000000" pitchFamily="2" charset="0"/>
            </a:rPr>
            <a:t>23 e 28 Marzo e12 Aprile </a:t>
          </a:r>
        </a:p>
      </dgm:t>
    </dgm:pt>
    <dgm:pt modelId="{EA8F2848-2E1E-4F33-BB0C-8383AAC5A20D}" type="parTrans" cxnId="{9094F92E-208C-4CD9-BD7E-FD7AB3CC175B}">
      <dgm:prSet/>
      <dgm:spPr/>
      <dgm:t>
        <a:bodyPr/>
        <a:lstStyle/>
        <a:p>
          <a:endParaRPr lang="it-IT" sz="1600">
            <a:latin typeface="Poppins" panose="00000500000000000000" pitchFamily="2" charset="0"/>
            <a:cs typeface="Poppins" panose="00000500000000000000" pitchFamily="2" charset="0"/>
          </a:endParaRPr>
        </a:p>
      </dgm:t>
    </dgm:pt>
    <dgm:pt modelId="{34BC68C7-820D-44F0-AA07-97B0E6A44DC8}" type="sibTrans" cxnId="{9094F92E-208C-4CD9-BD7E-FD7AB3CC175B}">
      <dgm:prSet/>
      <dgm:spPr/>
      <dgm:t>
        <a:bodyPr/>
        <a:lstStyle/>
        <a:p>
          <a:endParaRPr lang="it-IT" sz="1600">
            <a:latin typeface="Poppins" panose="00000500000000000000" pitchFamily="2" charset="0"/>
            <a:cs typeface="Poppins" panose="00000500000000000000" pitchFamily="2" charset="0"/>
          </a:endParaRPr>
        </a:p>
      </dgm:t>
    </dgm:pt>
    <dgm:pt modelId="{6AD87E1D-E7EA-4A79-BACD-EBA5ED601DD8}">
      <dgm:prSet phldrT="[Testo]" custT="1"/>
      <dgm:spPr/>
      <dgm:t>
        <a:bodyPr/>
        <a:lstStyle/>
        <a:p>
          <a:r>
            <a:rPr lang="it-IT" sz="1600" dirty="0">
              <a:latin typeface="Poppins" panose="00000500000000000000" pitchFamily="2" charset="0"/>
              <a:cs typeface="Poppins" panose="00000500000000000000" pitchFamily="2" charset="0"/>
            </a:rPr>
            <a:t>22 / 28 Febbraio</a:t>
          </a:r>
        </a:p>
      </dgm:t>
    </dgm:pt>
    <dgm:pt modelId="{93A7513F-C47F-4A38-ADA2-9C6A619A15F1}" type="parTrans" cxnId="{E2691855-E11A-4B06-A601-4AFEF08267A1}">
      <dgm:prSet/>
      <dgm:spPr/>
      <dgm:t>
        <a:bodyPr/>
        <a:lstStyle/>
        <a:p>
          <a:endParaRPr lang="it-IT" sz="1600">
            <a:latin typeface="Poppins" panose="00000500000000000000" pitchFamily="2" charset="0"/>
            <a:cs typeface="Poppins" panose="00000500000000000000" pitchFamily="2" charset="0"/>
          </a:endParaRPr>
        </a:p>
      </dgm:t>
    </dgm:pt>
    <dgm:pt modelId="{FAC2E96D-6906-4ACB-B6FE-970F8822E9DA}" type="sibTrans" cxnId="{E2691855-E11A-4B06-A601-4AFEF08267A1}">
      <dgm:prSet/>
      <dgm:spPr/>
      <dgm:t>
        <a:bodyPr/>
        <a:lstStyle/>
        <a:p>
          <a:endParaRPr lang="it-IT" sz="1600">
            <a:latin typeface="Poppins" panose="00000500000000000000" pitchFamily="2" charset="0"/>
            <a:cs typeface="Poppins" panose="00000500000000000000" pitchFamily="2" charset="0"/>
          </a:endParaRPr>
        </a:p>
      </dgm:t>
    </dgm:pt>
    <dgm:pt modelId="{EFB6F7E1-E7D2-4FEB-B5F4-FF4D10D988EC}">
      <dgm:prSet phldrT="[Testo]" custT="1"/>
      <dgm:spPr/>
      <dgm:t>
        <a:bodyPr/>
        <a:lstStyle/>
        <a:p>
          <a:r>
            <a:rPr lang="it-IT" sz="1600" b="1" dirty="0" err="1">
              <a:latin typeface="Poppins" panose="00000500000000000000" pitchFamily="2" charset="0"/>
              <a:cs typeface="Poppins" panose="00000500000000000000" pitchFamily="2" charset="0"/>
            </a:rPr>
            <a:t>Topic</a:t>
          </a:r>
          <a:endParaRPr lang="it-IT" sz="1600" dirty="0">
            <a:latin typeface="Poppins" panose="00000500000000000000" pitchFamily="2" charset="0"/>
            <a:cs typeface="Poppins" panose="00000500000000000000" pitchFamily="2" charset="0"/>
          </a:endParaRPr>
        </a:p>
      </dgm:t>
    </dgm:pt>
    <dgm:pt modelId="{A7CC7B69-5190-452F-BBCD-45AA40590691}" type="parTrans" cxnId="{A0CAF666-8B13-4165-AD5D-D4E9383B90D5}">
      <dgm:prSet/>
      <dgm:spPr/>
      <dgm:t>
        <a:bodyPr/>
        <a:lstStyle/>
        <a:p>
          <a:endParaRPr lang="it-IT" sz="1600">
            <a:latin typeface="Poppins" panose="00000500000000000000" pitchFamily="2" charset="0"/>
            <a:cs typeface="Poppins" panose="00000500000000000000" pitchFamily="2" charset="0"/>
          </a:endParaRPr>
        </a:p>
      </dgm:t>
    </dgm:pt>
    <dgm:pt modelId="{FD150777-D575-4042-9BCB-0AAB7BE8F017}" type="sibTrans" cxnId="{A0CAF666-8B13-4165-AD5D-D4E9383B90D5}">
      <dgm:prSet/>
      <dgm:spPr/>
      <dgm:t>
        <a:bodyPr/>
        <a:lstStyle/>
        <a:p>
          <a:endParaRPr lang="it-IT" sz="1600">
            <a:latin typeface="Poppins" panose="00000500000000000000" pitchFamily="2" charset="0"/>
            <a:cs typeface="Poppins" panose="00000500000000000000" pitchFamily="2" charset="0"/>
          </a:endParaRPr>
        </a:p>
      </dgm:t>
    </dgm:pt>
    <dgm:pt modelId="{F5106353-6C58-4832-ABB7-02240C550F79}">
      <dgm:prSet phldrT="[Testo]" custT="1"/>
      <dgm:spPr/>
      <dgm:t>
        <a:bodyPr/>
        <a:lstStyle/>
        <a:p>
          <a:r>
            <a:rPr lang="it-IT" sz="1600" dirty="0">
              <a:latin typeface="Poppins" panose="00000500000000000000" pitchFamily="2" charset="0"/>
              <a:cs typeface="Poppins" panose="00000500000000000000" pitchFamily="2" charset="0"/>
            </a:rPr>
            <a:t>100</a:t>
          </a:r>
        </a:p>
      </dgm:t>
    </dgm:pt>
    <dgm:pt modelId="{F3764F71-AACA-49CA-93B3-26AFF83A9D5B}" type="parTrans" cxnId="{29506F00-7920-4DF6-B610-C929643FD475}">
      <dgm:prSet/>
      <dgm:spPr/>
      <dgm:t>
        <a:bodyPr/>
        <a:lstStyle/>
        <a:p>
          <a:endParaRPr lang="it-IT" sz="1600">
            <a:latin typeface="Poppins" panose="00000500000000000000" pitchFamily="2" charset="0"/>
            <a:cs typeface="Poppins" panose="00000500000000000000" pitchFamily="2" charset="0"/>
          </a:endParaRPr>
        </a:p>
      </dgm:t>
    </dgm:pt>
    <dgm:pt modelId="{B8E1413B-DE74-437E-BF3D-BDB3B41E6CB2}" type="sibTrans" cxnId="{29506F00-7920-4DF6-B610-C929643FD475}">
      <dgm:prSet/>
      <dgm:spPr/>
      <dgm:t>
        <a:bodyPr/>
        <a:lstStyle/>
        <a:p>
          <a:endParaRPr lang="it-IT" sz="1600">
            <a:latin typeface="Poppins" panose="00000500000000000000" pitchFamily="2" charset="0"/>
            <a:cs typeface="Poppins" panose="00000500000000000000" pitchFamily="2" charset="0"/>
          </a:endParaRPr>
        </a:p>
      </dgm:t>
    </dgm:pt>
    <dgm:pt modelId="{EA7B0D78-F098-4640-AA6D-5C47627F1BF0}">
      <dgm:prSet phldrT="[Testo]" custT="1"/>
      <dgm:spPr/>
      <dgm:t>
        <a:bodyPr/>
        <a:lstStyle/>
        <a:p>
          <a:r>
            <a:rPr lang="it-IT" sz="1600" dirty="0">
              <a:latin typeface="Poppins" panose="00000500000000000000" pitchFamily="2" charset="0"/>
              <a:cs typeface="Poppins" panose="00000500000000000000" pitchFamily="2" charset="0"/>
            </a:rPr>
            <a:t>76</a:t>
          </a:r>
        </a:p>
      </dgm:t>
    </dgm:pt>
    <dgm:pt modelId="{CEC847E3-7107-436E-8088-4F9917E32D1C}" type="parTrans" cxnId="{46D3F634-4D87-4203-A81B-221E7150F176}">
      <dgm:prSet/>
      <dgm:spPr/>
      <dgm:t>
        <a:bodyPr/>
        <a:lstStyle/>
        <a:p>
          <a:endParaRPr lang="it-IT" sz="1600">
            <a:latin typeface="Poppins" panose="00000500000000000000" pitchFamily="2" charset="0"/>
            <a:cs typeface="Poppins" panose="00000500000000000000" pitchFamily="2" charset="0"/>
          </a:endParaRPr>
        </a:p>
      </dgm:t>
    </dgm:pt>
    <dgm:pt modelId="{F3A1CDD7-FBC6-4320-A08D-FE17024279B7}" type="sibTrans" cxnId="{46D3F634-4D87-4203-A81B-221E7150F176}">
      <dgm:prSet/>
      <dgm:spPr/>
      <dgm:t>
        <a:bodyPr/>
        <a:lstStyle/>
        <a:p>
          <a:endParaRPr lang="it-IT" sz="1600">
            <a:latin typeface="Poppins" panose="00000500000000000000" pitchFamily="2" charset="0"/>
            <a:cs typeface="Poppins" panose="00000500000000000000" pitchFamily="2" charset="0"/>
          </a:endParaRPr>
        </a:p>
      </dgm:t>
    </dgm:pt>
    <dgm:pt modelId="{8AAD47A1-D6A5-4B6A-9DBF-A4DA5CCB68DD}">
      <dgm:prSet phldrT="[Testo]" custT="1"/>
      <dgm:spPr/>
      <dgm:t>
        <a:bodyPr/>
        <a:lstStyle/>
        <a:p>
          <a:r>
            <a:rPr lang="it-IT" sz="1600" b="1" dirty="0">
              <a:latin typeface="Poppins" panose="00000500000000000000" pitchFamily="2" charset="0"/>
              <a:cs typeface="Poppins" panose="00000500000000000000" pitchFamily="2" charset="0"/>
            </a:rPr>
            <a:t>Budget</a:t>
          </a:r>
        </a:p>
      </dgm:t>
    </dgm:pt>
    <dgm:pt modelId="{ECE48977-D432-44C7-8BD6-194A64C6F9BB}" type="parTrans" cxnId="{EFC7B94C-CC3E-45BD-BE82-1802C36909A3}">
      <dgm:prSet/>
      <dgm:spPr/>
      <dgm:t>
        <a:bodyPr/>
        <a:lstStyle/>
        <a:p>
          <a:endParaRPr lang="it-IT" sz="1600">
            <a:latin typeface="Poppins" panose="00000500000000000000" pitchFamily="2" charset="0"/>
            <a:cs typeface="Poppins" panose="00000500000000000000" pitchFamily="2" charset="0"/>
          </a:endParaRPr>
        </a:p>
      </dgm:t>
    </dgm:pt>
    <dgm:pt modelId="{2832B987-2599-40E8-A818-277BD58457BF}" type="sibTrans" cxnId="{EFC7B94C-CC3E-45BD-BE82-1802C36909A3}">
      <dgm:prSet/>
      <dgm:spPr/>
      <dgm:t>
        <a:bodyPr/>
        <a:lstStyle/>
        <a:p>
          <a:endParaRPr lang="it-IT" sz="1600">
            <a:latin typeface="Poppins" panose="00000500000000000000" pitchFamily="2" charset="0"/>
            <a:cs typeface="Poppins" panose="00000500000000000000" pitchFamily="2" charset="0"/>
          </a:endParaRPr>
        </a:p>
      </dgm:t>
    </dgm:pt>
    <dgm:pt modelId="{7980BBFB-2FD4-410D-87D0-67814B0A4735}">
      <dgm:prSet phldrT="[Testo]" custT="1"/>
      <dgm:spPr/>
      <dgm:t>
        <a:bodyPr/>
        <a:lstStyle/>
        <a:p>
          <a:pPr>
            <a:spcAft>
              <a:spcPts val="0"/>
            </a:spcAft>
          </a:pPr>
          <a:r>
            <a:rPr lang="en-GB" sz="1400" dirty="0">
              <a:effectLst/>
              <a:latin typeface="Poppins" panose="00000500000000000000" pitchFamily="2" charset="0"/>
              <a:ea typeface="Times New Roman" panose="02020603050405020304" pitchFamily="18" charset="0"/>
              <a:cs typeface="Poppins" panose="00000500000000000000" pitchFamily="2" charset="0"/>
            </a:rPr>
            <a:t>1056,39 </a:t>
          </a:r>
        </a:p>
        <a:p>
          <a:pPr>
            <a:spcAft>
              <a:spcPts val="0"/>
            </a:spcAft>
          </a:pPr>
          <a:r>
            <a:rPr lang="en-GB" sz="1200" dirty="0">
              <a:effectLst/>
              <a:latin typeface="Poppins" panose="00000500000000000000" pitchFamily="2" charset="0"/>
              <a:ea typeface="Times New Roman" panose="02020603050405020304" pitchFamily="18" charset="0"/>
              <a:cs typeface="Poppins" panose="00000500000000000000" pitchFamily="2" charset="0"/>
            </a:rPr>
            <a:t>(di cui 897 sui </a:t>
          </a:r>
          <a:r>
            <a:rPr lang="en-GB" sz="1200" dirty="0" err="1">
              <a:effectLst/>
              <a:latin typeface="Poppins" panose="00000500000000000000" pitchFamily="2" charset="0"/>
              <a:ea typeface="Times New Roman" panose="02020603050405020304" pitchFamily="18" charset="0"/>
              <a:cs typeface="Poppins" panose="00000500000000000000" pitchFamily="2" charset="0"/>
            </a:rPr>
            <a:t>bandi</a:t>
          </a:r>
          <a:r>
            <a:rPr lang="en-GB" sz="1200" dirty="0">
              <a:effectLst/>
              <a:latin typeface="Poppins" panose="00000500000000000000" pitchFamily="2" charset="0"/>
              <a:ea typeface="Times New Roman" panose="02020603050405020304" pitchFamily="18" charset="0"/>
              <a:cs typeface="Poppins" panose="00000500000000000000" pitchFamily="2" charset="0"/>
            </a:rPr>
            <a:t> 2023)</a:t>
          </a:r>
        </a:p>
      </dgm:t>
    </dgm:pt>
    <dgm:pt modelId="{9A0FE475-3B79-4D2F-926C-51C9EC77C0CD}" type="parTrans" cxnId="{39A008F3-4FF4-478F-863A-6C2A025367C2}">
      <dgm:prSet/>
      <dgm:spPr/>
      <dgm:t>
        <a:bodyPr/>
        <a:lstStyle/>
        <a:p>
          <a:endParaRPr lang="it-IT" sz="1600">
            <a:latin typeface="Poppins" panose="00000500000000000000" pitchFamily="2" charset="0"/>
            <a:cs typeface="Poppins" panose="00000500000000000000" pitchFamily="2" charset="0"/>
          </a:endParaRPr>
        </a:p>
      </dgm:t>
    </dgm:pt>
    <dgm:pt modelId="{39646344-B482-45F5-B55D-37D670A3B321}" type="sibTrans" cxnId="{39A008F3-4FF4-478F-863A-6C2A025367C2}">
      <dgm:prSet/>
      <dgm:spPr/>
      <dgm:t>
        <a:bodyPr/>
        <a:lstStyle/>
        <a:p>
          <a:endParaRPr lang="it-IT" sz="1600">
            <a:latin typeface="Poppins" panose="00000500000000000000" pitchFamily="2" charset="0"/>
            <a:cs typeface="Poppins" panose="00000500000000000000" pitchFamily="2" charset="0"/>
          </a:endParaRPr>
        </a:p>
      </dgm:t>
    </dgm:pt>
    <dgm:pt modelId="{20600ADB-DB0E-480B-AD74-E9976C7ED8A7}">
      <dgm:prSet phldrT="[Testo]" custT="1"/>
      <dgm:spPr/>
      <dgm:t>
        <a:bodyPr/>
        <a:lstStyle/>
        <a:p>
          <a:pPr>
            <a:spcAft>
              <a:spcPts val="0"/>
            </a:spcAft>
          </a:pPr>
          <a:r>
            <a:rPr lang="it-IT" sz="1400" dirty="0">
              <a:latin typeface="Poppins" panose="00000500000000000000" pitchFamily="2" charset="0"/>
              <a:cs typeface="Poppins" panose="00000500000000000000" pitchFamily="2" charset="0"/>
            </a:rPr>
            <a:t>903 </a:t>
          </a:r>
        </a:p>
        <a:p>
          <a:pPr>
            <a:spcAft>
              <a:spcPts val="0"/>
            </a:spcAft>
          </a:pPr>
          <a:r>
            <a:rPr lang="it-IT" sz="1200" dirty="0">
              <a:latin typeface="Poppins" panose="00000500000000000000" pitchFamily="2" charset="0"/>
              <a:cs typeface="Poppins" panose="00000500000000000000" pitchFamily="2" charset="0"/>
            </a:rPr>
            <a:t>(</a:t>
          </a:r>
          <a:r>
            <a:rPr lang="en-GB" sz="1200" dirty="0">
              <a:effectLst/>
              <a:latin typeface="Poppins" panose="00000500000000000000" pitchFamily="2" charset="0"/>
              <a:ea typeface="Times New Roman" panose="02020603050405020304" pitchFamily="18" charset="0"/>
              <a:cs typeface="Poppins" panose="00000500000000000000" pitchFamily="2" charset="0"/>
            </a:rPr>
            <a:t>di cui 734 sui </a:t>
          </a:r>
          <a:r>
            <a:rPr lang="en-GB" sz="1200" dirty="0" err="1">
              <a:effectLst/>
              <a:latin typeface="Poppins" panose="00000500000000000000" pitchFamily="2" charset="0"/>
              <a:ea typeface="Times New Roman" panose="02020603050405020304" pitchFamily="18" charset="0"/>
              <a:cs typeface="Poppins" panose="00000500000000000000" pitchFamily="2" charset="0"/>
            </a:rPr>
            <a:t>bandi</a:t>
          </a:r>
          <a:r>
            <a:rPr lang="en-GB" sz="1200" dirty="0">
              <a:effectLst/>
              <a:latin typeface="Poppins" panose="00000500000000000000" pitchFamily="2" charset="0"/>
              <a:ea typeface="Times New Roman" panose="02020603050405020304" pitchFamily="18" charset="0"/>
              <a:cs typeface="Poppins" panose="00000500000000000000" pitchFamily="2" charset="0"/>
            </a:rPr>
            <a:t> 2024)</a:t>
          </a:r>
        </a:p>
      </dgm:t>
    </dgm:pt>
    <dgm:pt modelId="{37518C50-6EB2-4F2D-9A3A-5B0110C0BCA2}" type="parTrans" cxnId="{076F782D-9991-4890-9B06-352B1649F766}">
      <dgm:prSet/>
      <dgm:spPr/>
      <dgm:t>
        <a:bodyPr/>
        <a:lstStyle/>
        <a:p>
          <a:endParaRPr lang="it-IT" sz="1600">
            <a:latin typeface="Poppins" panose="00000500000000000000" pitchFamily="2" charset="0"/>
            <a:cs typeface="Poppins" panose="00000500000000000000" pitchFamily="2" charset="0"/>
          </a:endParaRPr>
        </a:p>
      </dgm:t>
    </dgm:pt>
    <dgm:pt modelId="{1E27E375-EA52-4428-81AB-38EB5032B4C8}" type="sibTrans" cxnId="{076F782D-9991-4890-9B06-352B1649F766}">
      <dgm:prSet/>
      <dgm:spPr/>
      <dgm:t>
        <a:bodyPr/>
        <a:lstStyle/>
        <a:p>
          <a:endParaRPr lang="it-IT" sz="1600">
            <a:latin typeface="Poppins" panose="00000500000000000000" pitchFamily="2" charset="0"/>
            <a:cs typeface="Poppins" panose="00000500000000000000" pitchFamily="2" charset="0"/>
          </a:endParaRPr>
        </a:p>
      </dgm:t>
    </dgm:pt>
    <dgm:pt modelId="{3A386420-345B-4AFE-9DDC-92E1C3B54DED}">
      <dgm:prSet phldrT="[Testo]" custT="1"/>
      <dgm:spPr>
        <a:solidFill>
          <a:schemeClr val="accent5">
            <a:lumMod val="60000"/>
            <a:lumOff val="40000"/>
          </a:schemeClr>
        </a:solidFill>
      </dgm:spPr>
      <dgm:t>
        <a:bodyPr/>
        <a:lstStyle/>
        <a:p>
          <a:r>
            <a:rPr lang="it-IT" sz="1600" dirty="0">
              <a:latin typeface="Poppins" panose="00000500000000000000" pitchFamily="2" charset="0"/>
              <a:cs typeface="Poppins" panose="00000500000000000000" pitchFamily="2" charset="0"/>
            </a:rPr>
            <a:t>176</a:t>
          </a:r>
        </a:p>
      </dgm:t>
    </dgm:pt>
    <dgm:pt modelId="{E831F764-E31D-48EF-9B13-A9C410BD7261}" type="parTrans" cxnId="{4F21E4EA-E82E-4012-A2C5-1940B661B591}">
      <dgm:prSet/>
      <dgm:spPr/>
      <dgm:t>
        <a:bodyPr/>
        <a:lstStyle/>
        <a:p>
          <a:endParaRPr lang="it-IT" sz="1600">
            <a:latin typeface="Poppins" panose="00000500000000000000" pitchFamily="2" charset="0"/>
            <a:cs typeface="Poppins" panose="00000500000000000000" pitchFamily="2" charset="0"/>
          </a:endParaRPr>
        </a:p>
      </dgm:t>
    </dgm:pt>
    <dgm:pt modelId="{2A8CB35B-AD1F-451D-87EE-EA5CC9F20C7A}" type="sibTrans" cxnId="{4F21E4EA-E82E-4012-A2C5-1940B661B591}">
      <dgm:prSet/>
      <dgm:spPr/>
      <dgm:t>
        <a:bodyPr/>
        <a:lstStyle/>
        <a:p>
          <a:endParaRPr lang="it-IT" sz="1600">
            <a:latin typeface="Poppins" panose="00000500000000000000" pitchFamily="2" charset="0"/>
            <a:cs typeface="Poppins" panose="00000500000000000000" pitchFamily="2" charset="0"/>
          </a:endParaRPr>
        </a:p>
      </dgm:t>
    </dgm:pt>
    <dgm:pt modelId="{F0AB495B-76A4-480F-8E12-88F941C6A638}">
      <dgm:prSet phldrT="[Testo]" custT="1"/>
      <dgm:spPr/>
      <dgm:t>
        <a:bodyPr/>
        <a:lstStyle/>
        <a:p>
          <a:r>
            <a:rPr lang="it-IT" sz="1400" kern="1200">
              <a:latin typeface="Poppins" panose="00000500000000000000" pitchFamily="2" charset="0"/>
              <a:ea typeface="+mn-ea"/>
              <a:cs typeface="Poppins" panose="00000500000000000000" pitchFamily="2" charset="0"/>
            </a:rPr>
            <a:t>1.959,39 mln €</a:t>
          </a:r>
          <a:endParaRPr lang="en-GB" sz="1400" kern="1200" dirty="0">
            <a:latin typeface="Poppins" panose="00000500000000000000" pitchFamily="2" charset="0"/>
            <a:ea typeface="+mn-ea"/>
            <a:cs typeface="Poppins" panose="00000500000000000000" pitchFamily="2" charset="0"/>
          </a:endParaRPr>
        </a:p>
      </dgm:t>
    </dgm:pt>
    <dgm:pt modelId="{37E4397B-744C-4D93-B4B4-AD38B10DD3BF}" type="parTrans" cxnId="{503F7A10-23DD-476C-8473-0DE08E7EC3B8}">
      <dgm:prSet/>
      <dgm:spPr/>
      <dgm:t>
        <a:bodyPr/>
        <a:lstStyle/>
        <a:p>
          <a:endParaRPr lang="it-IT"/>
        </a:p>
      </dgm:t>
    </dgm:pt>
    <dgm:pt modelId="{C967FCC0-568E-4501-BB73-690C5C63E020}" type="sibTrans" cxnId="{503F7A10-23DD-476C-8473-0DE08E7EC3B8}">
      <dgm:prSet/>
      <dgm:spPr/>
      <dgm:t>
        <a:bodyPr/>
        <a:lstStyle/>
        <a:p>
          <a:endParaRPr lang="it-IT"/>
        </a:p>
      </dgm:t>
    </dgm:pt>
    <dgm:pt modelId="{CBEB0AB6-CB47-4C47-9199-7799E6E4C3F9}" type="pres">
      <dgm:prSet presAssocID="{9DE2946C-1518-40F2-A58C-E944D289CD76}" presName="layout" presStyleCnt="0">
        <dgm:presLayoutVars>
          <dgm:chMax/>
          <dgm:chPref/>
          <dgm:dir/>
          <dgm:animOne val="branch"/>
          <dgm:animLvl val="lvl"/>
          <dgm:resizeHandles/>
        </dgm:presLayoutVars>
      </dgm:prSet>
      <dgm:spPr/>
    </dgm:pt>
    <dgm:pt modelId="{817B0D1C-06B6-40A2-B6B3-A73A97367AD3}" type="pres">
      <dgm:prSet presAssocID="{1FCD89BD-D554-4BA8-B0DC-8F122E13F941}" presName="root" presStyleCnt="0">
        <dgm:presLayoutVars>
          <dgm:chMax/>
          <dgm:chPref val="4"/>
        </dgm:presLayoutVars>
      </dgm:prSet>
      <dgm:spPr/>
    </dgm:pt>
    <dgm:pt modelId="{AC52277F-487C-4297-B1E5-0B74ACEDDDFC}" type="pres">
      <dgm:prSet presAssocID="{1FCD89BD-D554-4BA8-B0DC-8F122E13F941}" presName="rootComposite" presStyleCnt="0">
        <dgm:presLayoutVars/>
      </dgm:prSet>
      <dgm:spPr/>
    </dgm:pt>
    <dgm:pt modelId="{A9D2444F-CF82-4B1C-967A-5688D7DB2AD0}" type="pres">
      <dgm:prSet presAssocID="{1FCD89BD-D554-4BA8-B0DC-8F122E13F941}" presName="rootText" presStyleLbl="node0" presStyleIdx="0" presStyleCnt="3">
        <dgm:presLayoutVars>
          <dgm:chMax/>
          <dgm:chPref val="4"/>
        </dgm:presLayoutVars>
      </dgm:prSet>
      <dgm:spPr/>
    </dgm:pt>
    <dgm:pt modelId="{9368C8F8-54F0-452D-9961-A3DBB76A6750}" type="pres">
      <dgm:prSet presAssocID="{1FCD89BD-D554-4BA8-B0DC-8F122E13F941}" presName="childShape" presStyleCnt="0">
        <dgm:presLayoutVars>
          <dgm:chMax val="0"/>
          <dgm:chPref val="0"/>
        </dgm:presLayoutVars>
      </dgm:prSet>
      <dgm:spPr/>
    </dgm:pt>
    <dgm:pt modelId="{12264D5A-EC44-4042-B06D-262050F3AD93}" type="pres">
      <dgm:prSet presAssocID="{BD86B16F-E77F-44D5-B72C-C52BAFC0AAD9}" presName="childComposite" presStyleCnt="0">
        <dgm:presLayoutVars>
          <dgm:chMax val="0"/>
          <dgm:chPref val="0"/>
        </dgm:presLayoutVars>
      </dgm:prSet>
      <dgm:spPr/>
    </dgm:pt>
    <dgm:pt modelId="{529BE922-36D0-488B-BEAA-8B894440A669}" type="pres">
      <dgm:prSet presAssocID="{BD86B16F-E77F-44D5-B72C-C52BAFC0AAD9}" presName="Image" presStyleLbl="node1" presStyleIdx="0" presStyleCnt="8"/>
      <dgm:spPr/>
    </dgm:pt>
    <dgm:pt modelId="{0E69E613-81A3-4243-9ED4-D3F653E23F54}" type="pres">
      <dgm:prSet presAssocID="{BD86B16F-E77F-44D5-B72C-C52BAFC0AAD9}" presName="childText" presStyleLbl="lnNode1" presStyleIdx="0" presStyleCnt="8">
        <dgm:presLayoutVars>
          <dgm:chMax val="0"/>
          <dgm:chPref val="0"/>
          <dgm:bulletEnabled val="1"/>
        </dgm:presLayoutVars>
      </dgm:prSet>
      <dgm:spPr/>
    </dgm:pt>
    <dgm:pt modelId="{75CBD635-5EA9-4AB8-B94C-BE4EF78BA8AB}" type="pres">
      <dgm:prSet presAssocID="{6AD87E1D-E7EA-4A79-BACD-EBA5ED601DD8}" presName="childComposite" presStyleCnt="0">
        <dgm:presLayoutVars>
          <dgm:chMax val="0"/>
          <dgm:chPref val="0"/>
        </dgm:presLayoutVars>
      </dgm:prSet>
      <dgm:spPr/>
    </dgm:pt>
    <dgm:pt modelId="{3438C718-C1F1-44D5-8141-A24533B77239}" type="pres">
      <dgm:prSet presAssocID="{6AD87E1D-E7EA-4A79-BACD-EBA5ED601DD8}" presName="Image" presStyleLbl="node1" presStyleIdx="1" presStyleCnt="8"/>
      <dgm:spPr/>
    </dgm:pt>
    <dgm:pt modelId="{EC7210D3-F32E-4136-980B-338A669477BD}" type="pres">
      <dgm:prSet presAssocID="{6AD87E1D-E7EA-4A79-BACD-EBA5ED601DD8}" presName="childText" presStyleLbl="lnNode1" presStyleIdx="1" presStyleCnt="8">
        <dgm:presLayoutVars>
          <dgm:chMax val="0"/>
          <dgm:chPref val="0"/>
          <dgm:bulletEnabled val="1"/>
        </dgm:presLayoutVars>
      </dgm:prSet>
      <dgm:spPr/>
    </dgm:pt>
    <dgm:pt modelId="{945CB51C-67C5-47CA-866B-6F9F33364E50}" type="pres">
      <dgm:prSet presAssocID="{EFB6F7E1-E7D2-4FEB-B5F4-FF4D10D988EC}" presName="root" presStyleCnt="0">
        <dgm:presLayoutVars>
          <dgm:chMax/>
          <dgm:chPref val="4"/>
        </dgm:presLayoutVars>
      </dgm:prSet>
      <dgm:spPr/>
    </dgm:pt>
    <dgm:pt modelId="{035A7537-E640-422D-85F1-E2AA9B7FC1F3}" type="pres">
      <dgm:prSet presAssocID="{EFB6F7E1-E7D2-4FEB-B5F4-FF4D10D988EC}" presName="rootComposite" presStyleCnt="0">
        <dgm:presLayoutVars/>
      </dgm:prSet>
      <dgm:spPr/>
    </dgm:pt>
    <dgm:pt modelId="{83BDA93B-8994-45D3-85BC-F71D96AE1A98}" type="pres">
      <dgm:prSet presAssocID="{EFB6F7E1-E7D2-4FEB-B5F4-FF4D10D988EC}" presName="rootText" presStyleLbl="node0" presStyleIdx="1" presStyleCnt="3">
        <dgm:presLayoutVars>
          <dgm:chMax/>
          <dgm:chPref val="4"/>
        </dgm:presLayoutVars>
      </dgm:prSet>
      <dgm:spPr/>
    </dgm:pt>
    <dgm:pt modelId="{B67BED88-FFF3-43E6-9911-D30B8353FA5D}" type="pres">
      <dgm:prSet presAssocID="{EFB6F7E1-E7D2-4FEB-B5F4-FF4D10D988EC}" presName="childShape" presStyleCnt="0">
        <dgm:presLayoutVars>
          <dgm:chMax val="0"/>
          <dgm:chPref val="0"/>
        </dgm:presLayoutVars>
      </dgm:prSet>
      <dgm:spPr/>
    </dgm:pt>
    <dgm:pt modelId="{4F6FCAEF-A080-4D7C-8976-59DEC25FB9C9}" type="pres">
      <dgm:prSet presAssocID="{F5106353-6C58-4832-ABB7-02240C550F79}" presName="childComposite" presStyleCnt="0">
        <dgm:presLayoutVars>
          <dgm:chMax val="0"/>
          <dgm:chPref val="0"/>
        </dgm:presLayoutVars>
      </dgm:prSet>
      <dgm:spPr/>
    </dgm:pt>
    <dgm:pt modelId="{DADA21C4-9FF5-48DD-B954-B5C8B2E91317}" type="pres">
      <dgm:prSet presAssocID="{F5106353-6C58-4832-ABB7-02240C550F79}" presName="Image" presStyleLbl="node1" presStyleIdx="2" presStyleCnt="8"/>
      <dgm:spPr/>
    </dgm:pt>
    <dgm:pt modelId="{BF4738A9-CB10-4830-87A0-C46DEECEEDA1}" type="pres">
      <dgm:prSet presAssocID="{F5106353-6C58-4832-ABB7-02240C550F79}" presName="childText" presStyleLbl="lnNode1" presStyleIdx="2" presStyleCnt="8">
        <dgm:presLayoutVars>
          <dgm:chMax val="0"/>
          <dgm:chPref val="0"/>
          <dgm:bulletEnabled val="1"/>
        </dgm:presLayoutVars>
      </dgm:prSet>
      <dgm:spPr/>
    </dgm:pt>
    <dgm:pt modelId="{DCAD7A2B-274E-430D-9E4C-0779625E1851}" type="pres">
      <dgm:prSet presAssocID="{EA7B0D78-F098-4640-AA6D-5C47627F1BF0}" presName="childComposite" presStyleCnt="0">
        <dgm:presLayoutVars>
          <dgm:chMax val="0"/>
          <dgm:chPref val="0"/>
        </dgm:presLayoutVars>
      </dgm:prSet>
      <dgm:spPr/>
    </dgm:pt>
    <dgm:pt modelId="{CFF6FB0A-9266-467B-A2E2-D70882DBF868}" type="pres">
      <dgm:prSet presAssocID="{EA7B0D78-F098-4640-AA6D-5C47627F1BF0}" presName="Image" presStyleLbl="node1" presStyleIdx="3" presStyleCnt="8"/>
      <dgm:spPr/>
    </dgm:pt>
    <dgm:pt modelId="{C5D1A372-DC2A-463E-826F-E0BE03497DE1}" type="pres">
      <dgm:prSet presAssocID="{EA7B0D78-F098-4640-AA6D-5C47627F1BF0}" presName="childText" presStyleLbl="lnNode1" presStyleIdx="3" presStyleCnt="8">
        <dgm:presLayoutVars>
          <dgm:chMax val="0"/>
          <dgm:chPref val="0"/>
          <dgm:bulletEnabled val="1"/>
        </dgm:presLayoutVars>
      </dgm:prSet>
      <dgm:spPr/>
    </dgm:pt>
    <dgm:pt modelId="{43D35A5C-437D-46E2-960E-3C78DF7A4E01}" type="pres">
      <dgm:prSet presAssocID="{3A386420-345B-4AFE-9DDC-92E1C3B54DED}" presName="childComposite" presStyleCnt="0">
        <dgm:presLayoutVars>
          <dgm:chMax val="0"/>
          <dgm:chPref val="0"/>
        </dgm:presLayoutVars>
      </dgm:prSet>
      <dgm:spPr/>
    </dgm:pt>
    <dgm:pt modelId="{913A48C6-C556-42FC-AE43-393991022634}" type="pres">
      <dgm:prSet presAssocID="{3A386420-345B-4AFE-9DDC-92E1C3B54DED}" presName="Image" presStyleLbl="node1" presStyleIdx="4" presStyleCnt="8"/>
      <dgm:spPr>
        <a:solidFill>
          <a:schemeClr val="accent5">
            <a:lumMod val="60000"/>
            <a:lumOff val="40000"/>
          </a:schemeClr>
        </a:solidFill>
      </dgm:spPr>
    </dgm:pt>
    <dgm:pt modelId="{DD25E431-512E-4A86-B1A2-4AD3E10B4810}" type="pres">
      <dgm:prSet presAssocID="{3A386420-345B-4AFE-9DDC-92E1C3B54DED}" presName="childText" presStyleLbl="lnNode1" presStyleIdx="4" presStyleCnt="8">
        <dgm:presLayoutVars>
          <dgm:chMax val="0"/>
          <dgm:chPref val="0"/>
          <dgm:bulletEnabled val="1"/>
        </dgm:presLayoutVars>
      </dgm:prSet>
      <dgm:spPr/>
    </dgm:pt>
    <dgm:pt modelId="{8C933797-EDD7-4D73-A07F-6FA6C3F91426}" type="pres">
      <dgm:prSet presAssocID="{8AAD47A1-D6A5-4B6A-9DBF-A4DA5CCB68DD}" presName="root" presStyleCnt="0">
        <dgm:presLayoutVars>
          <dgm:chMax/>
          <dgm:chPref val="4"/>
        </dgm:presLayoutVars>
      </dgm:prSet>
      <dgm:spPr/>
    </dgm:pt>
    <dgm:pt modelId="{389AC056-E140-44F9-8EAD-D44F2F0DA655}" type="pres">
      <dgm:prSet presAssocID="{8AAD47A1-D6A5-4B6A-9DBF-A4DA5CCB68DD}" presName="rootComposite" presStyleCnt="0">
        <dgm:presLayoutVars/>
      </dgm:prSet>
      <dgm:spPr/>
    </dgm:pt>
    <dgm:pt modelId="{C2864CD5-5E7F-43B3-A770-FC4F718149A2}" type="pres">
      <dgm:prSet presAssocID="{8AAD47A1-D6A5-4B6A-9DBF-A4DA5CCB68DD}" presName="rootText" presStyleLbl="node0" presStyleIdx="2" presStyleCnt="3">
        <dgm:presLayoutVars>
          <dgm:chMax/>
          <dgm:chPref val="4"/>
        </dgm:presLayoutVars>
      </dgm:prSet>
      <dgm:spPr/>
    </dgm:pt>
    <dgm:pt modelId="{9435F255-CEC5-44A8-A388-5A4D8C751BE9}" type="pres">
      <dgm:prSet presAssocID="{8AAD47A1-D6A5-4B6A-9DBF-A4DA5CCB68DD}" presName="childShape" presStyleCnt="0">
        <dgm:presLayoutVars>
          <dgm:chMax val="0"/>
          <dgm:chPref val="0"/>
        </dgm:presLayoutVars>
      </dgm:prSet>
      <dgm:spPr/>
    </dgm:pt>
    <dgm:pt modelId="{BF7EA1C0-826A-4DB5-97D9-07401E6D7956}" type="pres">
      <dgm:prSet presAssocID="{7980BBFB-2FD4-410D-87D0-67814B0A4735}" presName="childComposite" presStyleCnt="0">
        <dgm:presLayoutVars>
          <dgm:chMax val="0"/>
          <dgm:chPref val="0"/>
        </dgm:presLayoutVars>
      </dgm:prSet>
      <dgm:spPr/>
    </dgm:pt>
    <dgm:pt modelId="{D42F9DF4-D943-44B3-8872-79296FA64F1D}" type="pres">
      <dgm:prSet presAssocID="{7980BBFB-2FD4-410D-87D0-67814B0A4735}" presName="Image" presStyleLbl="node1" presStyleIdx="5" presStyleCnt="8"/>
      <dgm:spPr/>
    </dgm:pt>
    <dgm:pt modelId="{BA292003-BBB4-4C8E-990A-A8D2AFF6B3F3}" type="pres">
      <dgm:prSet presAssocID="{7980BBFB-2FD4-410D-87D0-67814B0A4735}" presName="childText" presStyleLbl="lnNode1" presStyleIdx="5" presStyleCnt="8">
        <dgm:presLayoutVars>
          <dgm:chMax val="0"/>
          <dgm:chPref val="0"/>
          <dgm:bulletEnabled val="1"/>
        </dgm:presLayoutVars>
      </dgm:prSet>
      <dgm:spPr/>
    </dgm:pt>
    <dgm:pt modelId="{275FD5E0-744B-4E4E-8445-6B2CE56F56C0}" type="pres">
      <dgm:prSet presAssocID="{20600ADB-DB0E-480B-AD74-E9976C7ED8A7}" presName="childComposite" presStyleCnt="0">
        <dgm:presLayoutVars>
          <dgm:chMax val="0"/>
          <dgm:chPref val="0"/>
        </dgm:presLayoutVars>
      </dgm:prSet>
      <dgm:spPr/>
    </dgm:pt>
    <dgm:pt modelId="{A4C07995-1406-4894-BD23-22303D445C2A}" type="pres">
      <dgm:prSet presAssocID="{20600ADB-DB0E-480B-AD74-E9976C7ED8A7}" presName="Image" presStyleLbl="node1" presStyleIdx="6" presStyleCnt="8"/>
      <dgm:spPr/>
    </dgm:pt>
    <dgm:pt modelId="{DFCAFB67-F604-4281-A3D7-25DDFDC4D648}" type="pres">
      <dgm:prSet presAssocID="{20600ADB-DB0E-480B-AD74-E9976C7ED8A7}" presName="childText" presStyleLbl="lnNode1" presStyleIdx="6" presStyleCnt="8">
        <dgm:presLayoutVars>
          <dgm:chMax val="0"/>
          <dgm:chPref val="0"/>
          <dgm:bulletEnabled val="1"/>
        </dgm:presLayoutVars>
      </dgm:prSet>
      <dgm:spPr/>
    </dgm:pt>
    <dgm:pt modelId="{A2B37485-7FFA-4CD6-970F-FE446FCF0484}" type="pres">
      <dgm:prSet presAssocID="{F0AB495B-76A4-480F-8E12-88F941C6A638}" presName="childComposite" presStyleCnt="0">
        <dgm:presLayoutVars>
          <dgm:chMax val="0"/>
          <dgm:chPref val="0"/>
        </dgm:presLayoutVars>
      </dgm:prSet>
      <dgm:spPr/>
    </dgm:pt>
    <dgm:pt modelId="{944D973F-0357-4658-8C5F-062A228D66A8}" type="pres">
      <dgm:prSet presAssocID="{F0AB495B-76A4-480F-8E12-88F941C6A638}" presName="Image" presStyleLbl="node1" presStyleIdx="7" presStyleCnt="8"/>
      <dgm:spPr/>
    </dgm:pt>
    <dgm:pt modelId="{36287677-8B56-4761-B4B3-D39F1BA733B1}" type="pres">
      <dgm:prSet presAssocID="{F0AB495B-76A4-480F-8E12-88F941C6A638}" presName="childText" presStyleLbl="lnNode1" presStyleIdx="7" presStyleCnt="8">
        <dgm:presLayoutVars>
          <dgm:chMax val="0"/>
          <dgm:chPref val="0"/>
          <dgm:bulletEnabled val="1"/>
        </dgm:presLayoutVars>
      </dgm:prSet>
      <dgm:spPr/>
    </dgm:pt>
  </dgm:ptLst>
  <dgm:cxnLst>
    <dgm:cxn modelId="{29506F00-7920-4DF6-B610-C929643FD475}" srcId="{EFB6F7E1-E7D2-4FEB-B5F4-FF4D10D988EC}" destId="{F5106353-6C58-4832-ABB7-02240C550F79}" srcOrd="0" destOrd="0" parTransId="{F3764F71-AACA-49CA-93B3-26AFF83A9D5B}" sibTransId="{B8E1413B-DE74-437E-BF3D-BDB3B41E6CB2}"/>
    <dgm:cxn modelId="{503F7A10-23DD-476C-8473-0DE08E7EC3B8}" srcId="{8AAD47A1-D6A5-4B6A-9DBF-A4DA5CCB68DD}" destId="{F0AB495B-76A4-480F-8E12-88F941C6A638}" srcOrd="2" destOrd="0" parTransId="{37E4397B-744C-4D93-B4B4-AD38B10DD3BF}" sibTransId="{C967FCC0-568E-4501-BB73-690C5C63E020}"/>
    <dgm:cxn modelId="{9EBD0222-9FB3-4E8F-B8C2-D8E784F37A05}" type="presOf" srcId="{F5106353-6C58-4832-ABB7-02240C550F79}" destId="{BF4738A9-CB10-4830-87A0-C46DEECEEDA1}" srcOrd="0" destOrd="0" presId="urn:microsoft.com/office/officeart/2008/layout/PictureAccentList"/>
    <dgm:cxn modelId="{076F782D-9991-4890-9B06-352B1649F766}" srcId="{8AAD47A1-D6A5-4B6A-9DBF-A4DA5CCB68DD}" destId="{20600ADB-DB0E-480B-AD74-E9976C7ED8A7}" srcOrd="1" destOrd="0" parTransId="{37518C50-6EB2-4F2D-9A3A-5B0110C0BCA2}" sibTransId="{1E27E375-EA52-4428-81AB-38EB5032B4C8}"/>
    <dgm:cxn modelId="{9094F92E-208C-4CD9-BD7E-FD7AB3CC175B}" srcId="{1FCD89BD-D554-4BA8-B0DC-8F122E13F941}" destId="{BD86B16F-E77F-44D5-B72C-C52BAFC0AAD9}" srcOrd="0" destOrd="0" parTransId="{EA8F2848-2E1E-4F33-BB0C-8383AAC5A20D}" sibTransId="{34BC68C7-820D-44F0-AA07-97B0E6A44DC8}"/>
    <dgm:cxn modelId="{46D3F634-4D87-4203-A81B-221E7150F176}" srcId="{EFB6F7E1-E7D2-4FEB-B5F4-FF4D10D988EC}" destId="{EA7B0D78-F098-4640-AA6D-5C47627F1BF0}" srcOrd="1" destOrd="0" parTransId="{CEC847E3-7107-436E-8088-4F9917E32D1C}" sibTransId="{F3A1CDD7-FBC6-4320-A08D-FE17024279B7}"/>
    <dgm:cxn modelId="{96E4BE65-E998-4259-822C-DB70A2EE6C78}" type="presOf" srcId="{F0AB495B-76A4-480F-8E12-88F941C6A638}" destId="{36287677-8B56-4761-B4B3-D39F1BA733B1}" srcOrd="0" destOrd="0" presId="urn:microsoft.com/office/officeart/2008/layout/PictureAccentList"/>
    <dgm:cxn modelId="{A0CAF666-8B13-4165-AD5D-D4E9383B90D5}" srcId="{9DE2946C-1518-40F2-A58C-E944D289CD76}" destId="{EFB6F7E1-E7D2-4FEB-B5F4-FF4D10D988EC}" srcOrd="1" destOrd="0" parTransId="{A7CC7B69-5190-452F-BBCD-45AA40590691}" sibTransId="{FD150777-D575-4042-9BCB-0AAB7BE8F017}"/>
    <dgm:cxn modelId="{F9E31D47-5C2D-421C-BB45-E787CA8B851A}" type="presOf" srcId="{EFB6F7E1-E7D2-4FEB-B5F4-FF4D10D988EC}" destId="{83BDA93B-8994-45D3-85BC-F71D96AE1A98}" srcOrd="0" destOrd="0" presId="urn:microsoft.com/office/officeart/2008/layout/PictureAccentList"/>
    <dgm:cxn modelId="{0AE7B36A-0869-4F26-B231-15565B1CC2FF}" srcId="{9DE2946C-1518-40F2-A58C-E944D289CD76}" destId="{1FCD89BD-D554-4BA8-B0DC-8F122E13F941}" srcOrd="0" destOrd="0" parTransId="{2740378A-E039-42CA-BC2C-06917DBE4DA7}" sibTransId="{904783F1-9862-46B5-AC83-F55BE3972C5C}"/>
    <dgm:cxn modelId="{9C3ED34B-D5A9-4E0E-984B-028C77C3D2C9}" type="presOf" srcId="{3A386420-345B-4AFE-9DDC-92E1C3B54DED}" destId="{DD25E431-512E-4A86-B1A2-4AD3E10B4810}" srcOrd="0" destOrd="0" presId="urn:microsoft.com/office/officeart/2008/layout/PictureAccentList"/>
    <dgm:cxn modelId="{EFC7B94C-CC3E-45BD-BE82-1802C36909A3}" srcId="{9DE2946C-1518-40F2-A58C-E944D289CD76}" destId="{8AAD47A1-D6A5-4B6A-9DBF-A4DA5CCB68DD}" srcOrd="2" destOrd="0" parTransId="{ECE48977-D432-44C7-8BD6-194A64C6F9BB}" sibTransId="{2832B987-2599-40E8-A818-277BD58457BF}"/>
    <dgm:cxn modelId="{E2691855-E11A-4B06-A601-4AFEF08267A1}" srcId="{1FCD89BD-D554-4BA8-B0DC-8F122E13F941}" destId="{6AD87E1D-E7EA-4A79-BACD-EBA5ED601DD8}" srcOrd="1" destOrd="0" parTransId="{93A7513F-C47F-4A38-ADA2-9C6A619A15F1}" sibTransId="{FAC2E96D-6906-4ACB-B6FE-970F8822E9DA}"/>
    <dgm:cxn modelId="{6A09918A-703D-46F7-94D1-F4A9618CCD90}" type="presOf" srcId="{BD86B16F-E77F-44D5-B72C-C52BAFC0AAD9}" destId="{0E69E613-81A3-4243-9ED4-D3F653E23F54}" srcOrd="0" destOrd="0" presId="urn:microsoft.com/office/officeart/2008/layout/PictureAccentList"/>
    <dgm:cxn modelId="{E5826E95-CD7C-4229-907E-0A00485A6684}" type="presOf" srcId="{1FCD89BD-D554-4BA8-B0DC-8F122E13F941}" destId="{A9D2444F-CF82-4B1C-967A-5688D7DB2AD0}" srcOrd="0" destOrd="0" presId="urn:microsoft.com/office/officeart/2008/layout/PictureAccentList"/>
    <dgm:cxn modelId="{8B7D329E-426B-4AFD-B278-23CF60B92105}" type="presOf" srcId="{7980BBFB-2FD4-410D-87D0-67814B0A4735}" destId="{BA292003-BBB4-4C8E-990A-A8D2AFF6B3F3}" srcOrd="0" destOrd="0" presId="urn:microsoft.com/office/officeart/2008/layout/PictureAccentList"/>
    <dgm:cxn modelId="{25FE479F-59DB-46F2-8A07-B60334C51E83}" type="presOf" srcId="{6AD87E1D-E7EA-4A79-BACD-EBA5ED601DD8}" destId="{EC7210D3-F32E-4136-980B-338A669477BD}" srcOrd="0" destOrd="0" presId="urn:microsoft.com/office/officeart/2008/layout/PictureAccentList"/>
    <dgm:cxn modelId="{1FE205AC-CABA-4EDC-9A7C-8BB707EBD775}" type="presOf" srcId="{9DE2946C-1518-40F2-A58C-E944D289CD76}" destId="{CBEB0AB6-CB47-4C47-9199-7799E6E4C3F9}" srcOrd="0" destOrd="0" presId="urn:microsoft.com/office/officeart/2008/layout/PictureAccentList"/>
    <dgm:cxn modelId="{785E81B2-E4AD-4C67-834E-13318E79255A}" type="presOf" srcId="{8AAD47A1-D6A5-4B6A-9DBF-A4DA5CCB68DD}" destId="{C2864CD5-5E7F-43B3-A770-FC4F718149A2}" srcOrd="0" destOrd="0" presId="urn:microsoft.com/office/officeart/2008/layout/PictureAccentList"/>
    <dgm:cxn modelId="{62E3F9C8-7ABF-4138-940E-B8BAA4DF8A84}" type="presOf" srcId="{20600ADB-DB0E-480B-AD74-E9976C7ED8A7}" destId="{DFCAFB67-F604-4281-A3D7-25DDFDC4D648}" srcOrd="0" destOrd="0" presId="urn:microsoft.com/office/officeart/2008/layout/PictureAccentList"/>
    <dgm:cxn modelId="{4F21E4EA-E82E-4012-A2C5-1940B661B591}" srcId="{EFB6F7E1-E7D2-4FEB-B5F4-FF4D10D988EC}" destId="{3A386420-345B-4AFE-9DDC-92E1C3B54DED}" srcOrd="2" destOrd="0" parTransId="{E831F764-E31D-48EF-9B13-A9C410BD7261}" sibTransId="{2A8CB35B-AD1F-451D-87EE-EA5CC9F20C7A}"/>
    <dgm:cxn modelId="{39A008F3-4FF4-478F-863A-6C2A025367C2}" srcId="{8AAD47A1-D6A5-4B6A-9DBF-A4DA5CCB68DD}" destId="{7980BBFB-2FD4-410D-87D0-67814B0A4735}" srcOrd="0" destOrd="0" parTransId="{9A0FE475-3B79-4D2F-926C-51C9EC77C0CD}" sibTransId="{39646344-B482-45F5-B55D-37D670A3B321}"/>
    <dgm:cxn modelId="{EF52BCF5-76D2-475E-A8FB-D79CC7F0ADF0}" type="presOf" srcId="{EA7B0D78-F098-4640-AA6D-5C47627F1BF0}" destId="{C5D1A372-DC2A-463E-826F-E0BE03497DE1}" srcOrd="0" destOrd="0" presId="urn:microsoft.com/office/officeart/2008/layout/PictureAccentList"/>
    <dgm:cxn modelId="{6A036A98-8D21-4DCD-A361-799EAB8C059B}" type="presParOf" srcId="{CBEB0AB6-CB47-4C47-9199-7799E6E4C3F9}" destId="{817B0D1C-06B6-40A2-B6B3-A73A97367AD3}" srcOrd="0" destOrd="0" presId="urn:microsoft.com/office/officeart/2008/layout/PictureAccentList"/>
    <dgm:cxn modelId="{47571CCC-E5CA-40CB-BD8A-6D14C98382FD}" type="presParOf" srcId="{817B0D1C-06B6-40A2-B6B3-A73A97367AD3}" destId="{AC52277F-487C-4297-B1E5-0B74ACEDDDFC}" srcOrd="0" destOrd="0" presId="urn:microsoft.com/office/officeart/2008/layout/PictureAccentList"/>
    <dgm:cxn modelId="{B2F73872-C8BD-48E0-B900-DE501B8E0F5B}" type="presParOf" srcId="{AC52277F-487C-4297-B1E5-0B74ACEDDDFC}" destId="{A9D2444F-CF82-4B1C-967A-5688D7DB2AD0}" srcOrd="0" destOrd="0" presId="urn:microsoft.com/office/officeart/2008/layout/PictureAccentList"/>
    <dgm:cxn modelId="{A9739A9A-A24C-4881-AC1E-8D870F61B589}" type="presParOf" srcId="{817B0D1C-06B6-40A2-B6B3-A73A97367AD3}" destId="{9368C8F8-54F0-452D-9961-A3DBB76A6750}" srcOrd="1" destOrd="0" presId="urn:microsoft.com/office/officeart/2008/layout/PictureAccentList"/>
    <dgm:cxn modelId="{21E91CD9-C62E-4659-9FB5-8ED584262414}" type="presParOf" srcId="{9368C8F8-54F0-452D-9961-A3DBB76A6750}" destId="{12264D5A-EC44-4042-B06D-262050F3AD93}" srcOrd="0" destOrd="0" presId="urn:microsoft.com/office/officeart/2008/layout/PictureAccentList"/>
    <dgm:cxn modelId="{BBB0FFFE-DB05-48BE-A956-B0B11179DB06}" type="presParOf" srcId="{12264D5A-EC44-4042-B06D-262050F3AD93}" destId="{529BE922-36D0-488B-BEAA-8B894440A669}" srcOrd="0" destOrd="0" presId="urn:microsoft.com/office/officeart/2008/layout/PictureAccentList"/>
    <dgm:cxn modelId="{FD59F2AA-6547-4651-8A2C-3A424AF4AFBD}" type="presParOf" srcId="{12264D5A-EC44-4042-B06D-262050F3AD93}" destId="{0E69E613-81A3-4243-9ED4-D3F653E23F54}" srcOrd="1" destOrd="0" presId="urn:microsoft.com/office/officeart/2008/layout/PictureAccentList"/>
    <dgm:cxn modelId="{3EF5CFEE-15C3-46D1-84B4-A02DE99CE7F1}" type="presParOf" srcId="{9368C8F8-54F0-452D-9961-A3DBB76A6750}" destId="{75CBD635-5EA9-4AB8-B94C-BE4EF78BA8AB}" srcOrd="1" destOrd="0" presId="urn:microsoft.com/office/officeart/2008/layout/PictureAccentList"/>
    <dgm:cxn modelId="{3327D0F2-4AA4-450D-9586-F42AD3F6ADAE}" type="presParOf" srcId="{75CBD635-5EA9-4AB8-B94C-BE4EF78BA8AB}" destId="{3438C718-C1F1-44D5-8141-A24533B77239}" srcOrd="0" destOrd="0" presId="urn:microsoft.com/office/officeart/2008/layout/PictureAccentList"/>
    <dgm:cxn modelId="{317A1A9D-CC13-4A19-836F-1BB5B24E09AB}" type="presParOf" srcId="{75CBD635-5EA9-4AB8-B94C-BE4EF78BA8AB}" destId="{EC7210D3-F32E-4136-980B-338A669477BD}" srcOrd="1" destOrd="0" presId="urn:microsoft.com/office/officeart/2008/layout/PictureAccentList"/>
    <dgm:cxn modelId="{1A7D9B50-D54E-4855-A2BD-74D341CCCE64}" type="presParOf" srcId="{CBEB0AB6-CB47-4C47-9199-7799E6E4C3F9}" destId="{945CB51C-67C5-47CA-866B-6F9F33364E50}" srcOrd="1" destOrd="0" presId="urn:microsoft.com/office/officeart/2008/layout/PictureAccentList"/>
    <dgm:cxn modelId="{BED64051-6218-4356-8B0E-CF9B5A6366B8}" type="presParOf" srcId="{945CB51C-67C5-47CA-866B-6F9F33364E50}" destId="{035A7537-E640-422D-85F1-E2AA9B7FC1F3}" srcOrd="0" destOrd="0" presId="urn:microsoft.com/office/officeart/2008/layout/PictureAccentList"/>
    <dgm:cxn modelId="{21D030EC-8E0A-4232-A514-F801169F9AB4}" type="presParOf" srcId="{035A7537-E640-422D-85F1-E2AA9B7FC1F3}" destId="{83BDA93B-8994-45D3-85BC-F71D96AE1A98}" srcOrd="0" destOrd="0" presId="urn:microsoft.com/office/officeart/2008/layout/PictureAccentList"/>
    <dgm:cxn modelId="{16F8FFE5-9A03-4EBE-A7B5-119304E8FDC3}" type="presParOf" srcId="{945CB51C-67C5-47CA-866B-6F9F33364E50}" destId="{B67BED88-FFF3-43E6-9911-D30B8353FA5D}" srcOrd="1" destOrd="0" presId="urn:microsoft.com/office/officeart/2008/layout/PictureAccentList"/>
    <dgm:cxn modelId="{F84BAB4E-4229-4689-9654-33C4E0FDF328}" type="presParOf" srcId="{B67BED88-FFF3-43E6-9911-D30B8353FA5D}" destId="{4F6FCAEF-A080-4D7C-8976-59DEC25FB9C9}" srcOrd="0" destOrd="0" presId="urn:microsoft.com/office/officeart/2008/layout/PictureAccentList"/>
    <dgm:cxn modelId="{85ECF34F-976A-4F36-B372-85997E7EE617}" type="presParOf" srcId="{4F6FCAEF-A080-4D7C-8976-59DEC25FB9C9}" destId="{DADA21C4-9FF5-48DD-B954-B5C8B2E91317}" srcOrd="0" destOrd="0" presId="urn:microsoft.com/office/officeart/2008/layout/PictureAccentList"/>
    <dgm:cxn modelId="{4D9FCB01-E048-4BB7-AD0A-5C2675DA9AEA}" type="presParOf" srcId="{4F6FCAEF-A080-4D7C-8976-59DEC25FB9C9}" destId="{BF4738A9-CB10-4830-87A0-C46DEECEEDA1}" srcOrd="1" destOrd="0" presId="urn:microsoft.com/office/officeart/2008/layout/PictureAccentList"/>
    <dgm:cxn modelId="{1BC44C12-AB08-41AB-B550-40A90752DD70}" type="presParOf" srcId="{B67BED88-FFF3-43E6-9911-D30B8353FA5D}" destId="{DCAD7A2B-274E-430D-9E4C-0779625E1851}" srcOrd="1" destOrd="0" presId="urn:microsoft.com/office/officeart/2008/layout/PictureAccentList"/>
    <dgm:cxn modelId="{EC8BB1F1-39AC-49D9-9A3C-A93552AC6A86}" type="presParOf" srcId="{DCAD7A2B-274E-430D-9E4C-0779625E1851}" destId="{CFF6FB0A-9266-467B-A2E2-D70882DBF868}" srcOrd="0" destOrd="0" presId="urn:microsoft.com/office/officeart/2008/layout/PictureAccentList"/>
    <dgm:cxn modelId="{FF38B883-4B24-45FE-9AD6-AD3EE93D13C7}" type="presParOf" srcId="{DCAD7A2B-274E-430D-9E4C-0779625E1851}" destId="{C5D1A372-DC2A-463E-826F-E0BE03497DE1}" srcOrd="1" destOrd="0" presId="urn:microsoft.com/office/officeart/2008/layout/PictureAccentList"/>
    <dgm:cxn modelId="{1A435A6C-941C-4E7E-992E-E8D79523EBF8}" type="presParOf" srcId="{B67BED88-FFF3-43E6-9911-D30B8353FA5D}" destId="{43D35A5C-437D-46E2-960E-3C78DF7A4E01}" srcOrd="2" destOrd="0" presId="urn:microsoft.com/office/officeart/2008/layout/PictureAccentList"/>
    <dgm:cxn modelId="{4BEF4E47-75EA-4EDA-80B0-937C31233E83}" type="presParOf" srcId="{43D35A5C-437D-46E2-960E-3C78DF7A4E01}" destId="{913A48C6-C556-42FC-AE43-393991022634}" srcOrd="0" destOrd="0" presId="urn:microsoft.com/office/officeart/2008/layout/PictureAccentList"/>
    <dgm:cxn modelId="{4124A5D8-CD8E-4ADF-90C2-F708CD8F526B}" type="presParOf" srcId="{43D35A5C-437D-46E2-960E-3C78DF7A4E01}" destId="{DD25E431-512E-4A86-B1A2-4AD3E10B4810}" srcOrd="1" destOrd="0" presId="urn:microsoft.com/office/officeart/2008/layout/PictureAccentList"/>
    <dgm:cxn modelId="{F0579F5B-A148-4193-A1EE-8CEF214555B3}" type="presParOf" srcId="{CBEB0AB6-CB47-4C47-9199-7799E6E4C3F9}" destId="{8C933797-EDD7-4D73-A07F-6FA6C3F91426}" srcOrd="2" destOrd="0" presId="urn:microsoft.com/office/officeart/2008/layout/PictureAccentList"/>
    <dgm:cxn modelId="{7FB4C7F1-2349-41AD-BC4B-FC3F89F117A8}" type="presParOf" srcId="{8C933797-EDD7-4D73-A07F-6FA6C3F91426}" destId="{389AC056-E140-44F9-8EAD-D44F2F0DA655}" srcOrd="0" destOrd="0" presId="urn:microsoft.com/office/officeart/2008/layout/PictureAccentList"/>
    <dgm:cxn modelId="{539C84E0-A34A-464D-874B-DE64D82A15F2}" type="presParOf" srcId="{389AC056-E140-44F9-8EAD-D44F2F0DA655}" destId="{C2864CD5-5E7F-43B3-A770-FC4F718149A2}" srcOrd="0" destOrd="0" presId="urn:microsoft.com/office/officeart/2008/layout/PictureAccentList"/>
    <dgm:cxn modelId="{95499657-6DCE-425C-B6D8-16B867BACB66}" type="presParOf" srcId="{8C933797-EDD7-4D73-A07F-6FA6C3F91426}" destId="{9435F255-CEC5-44A8-A388-5A4D8C751BE9}" srcOrd="1" destOrd="0" presId="urn:microsoft.com/office/officeart/2008/layout/PictureAccentList"/>
    <dgm:cxn modelId="{9260200A-899F-49DE-82BB-5E94F49A31AC}" type="presParOf" srcId="{9435F255-CEC5-44A8-A388-5A4D8C751BE9}" destId="{BF7EA1C0-826A-4DB5-97D9-07401E6D7956}" srcOrd="0" destOrd="0" presId="urn:microsoft.com/office/officeart/2008/layout/PictureAccentList"/>
    <dgm:cxn modelId="{792751F3-5C77-4593-8000-3EF26A925ED4}" type="presParOf" srcId="{BF7EA1C0-826A-4DB5-97D9-07401E6D7956}" destId="{D42F9DF4-D943-44B3-8872-79296FA64F1D}" srcOrd="0" destOrd="0" presId="urn:microsoft.com/office/officeart/2008/layout/PictureAccentList"/>
    <dgm:cxn modelId="{9C640694-4D32-447F-AD95-E47FFE087FAC}" type="presParOf" srcId="{BF7EA1C0-826A-4DB5-97D9-07401E6D7956}" destId="{BA292003-BBB4-4C8E-990A-A8D2AFF6B3F3}" srcOrd="1" destOrd="0" presId="urn:microsoft.com/office/officeart/2008/layout/PictureAccentList"/>
    <dgm:cxn modelId="{CEB39F10-AAA8-4E89-AB6A-40E40C3347A1}" type="presParOf" srcId="{9435F255-CEC5-44A8-A388-5A4D8C751BE9}" destId="{275FD5E0-744B-4E4E-8445-6B2CE56F56C0}" srcOrd="1" destOrd="0" presId="urn:microsoft.com/office/officeart/2008/layout/PictureAccentList"/>
    <dgm:cxn modelId="{C06572FF-F97B-4AC8-BBF0-5B51BE6A5642}" type="presParOf" srcId="{275FD5E0-744B-4E4E-8445-6B2CE56F56C0}" destId="{A4C07995-1406-4894-BD23-22303D445C2A}" srcOrd="0" destOrd="0" presId="urn:microsoft.com/office/officeart/2008/layout/PictureAccentList"/>
    <dgm:cxn modelId="{DEE08D2E-D346-4697-8DA6-52C01D7A2F8E}" type="presParOf" srcId="{275FD5E0-744B-4E4E-8445-6B2CE56F56C0}" destId="{DFCAFB67-F604-4281-A3D7-25DDFDC4D648}" srcOrd="1" destOrd="0" presId="urn:microsoft.com/office/officeart/2008/layout/PictureAccentList"/>
    <dgm:cxn modelId="{0066A119-43E3-4D56-BA58-7E28C5E36915}" type="presParOf" srcId="{9435F255-CEC5-44A8-A388-5A4D8C751BE9}" destId="{A2B37485-7FFA-4CD6-970F-FE446FCF0484}" srcOrd="2" destOrd="0" presId="urn:microsoft.com/office/officeart/2008/layout/PictureAccentList"/>
    <dgm:cxn modelId="{A6AA358A-5C0A-46B2-A291-4AF2E07A9847}" type="presParOf" srcId="{A2B37485-7FFA-4CD6-970F-FE446FCF0484}" destId="{944D973F-0357-4658-8C5F-062A228D66A8}" srcOrd="0" destOrd="0" presId="urn:microsoft.com/office/officeart/2008/layout/PictureAccentList"/>
    <dgm:cxn modelId="{22BAA8B1-54B0-4895-84CF-1071FCE4D768}" type="presParOf" srcId="{A2B37485-7FFA-4CD6-970F-FE446FCF0484}" destId="{36287677-8B56-4761-B4B3-D39F1BA733B1}"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B9AC07-1DC1-458C-A3D8-CD35E56A7235}" type="doc">
      <dgm:prSet loTypeId="urn:microsoft.com/office/officeart/2005/8/layout/lProcess2" loCatId="list" qsTypeId="urn:microsoft.com/office/officeart/2005/8/quickstyle/simple1" qsCatId="simple" csTypeId="urn:microsoft.com/office/officeart/2005/8/colors/colorful3" csCatId="colorful" phldr="1"/>
      <dgm:spPr/>
      <dgm:t>
        <a:bodyPr/>
        <a:lstStyle/>
        <a:p>
          <a:endParaRPr lang="en-US"/>
        </a:p>
      </dgm:t>
    </dgm:pt>
    <dgm:pt modelId="{6E262A76-F67B-414B-807B-52F3B0438EC9}">
      <dgm:prSet phldrT="[Text]" custT="1"/>
      <dgm:spPr>
        <a:xfrm>
          <a:off x="4582" y="0"/>
          <a:ext cx="1810250" cy="4601544"/>
        </a:xfrm>
        <a:prstGeom prst="roundRect">
          <a:avLst>
            <a:gd name="adj" fmla="val 10000"/>
          </a:avLst>
        </a:prstGeom>
      </dgm:spPr>
      <dgm:t>
        <a:bodyPr/>
        <a:lstStyle/>
        <a:p>
          <a:pPr>
            <a:buNone/>
          </a:pPr>
          <a:r>
            <a:rPr lang="en-US" sz="1400" b="1">
              <a:latin typeface="Arial"/>
              <a:ea typeface="+mn-ea"/>
              <a:cs typeface="+mn-cs"/>
            </a:rPr>
            <a:t>Destination 1 – Biodiversity and ecosystem services</a:t>
          </a:r>
        </a:p>
      </dgm:t>
    </dgm:pt>
    <dgm:pt modelId="{0ACC2887-7038-485D-85CC-8956D2C50748}" type="parTrans" cxnId="{A5B03AFC-D3D9-4004-B28D-1363C30DACFE}">
      <dgm:prSet/>
      <dgm:spPr/>
      <dgm:t>
        <a:bodyPr/>
        <a:lstStyle/>
        <a:p>
          <a:endParaRPr lang="en-US" sz="4000">
            <a:solidFill>
              <a:srgbClr val="002060"/>
            </a:solidFill>
          </a:endParaRPr>
        </a:p>
      </dgm:t>
    </dgm:pt>
    <dgm:pt modelId="{1DBB0631-5D3B-4492-B29C-D868BC9CC8CD}" type="sibTrans" cxnId="{A5B03AFC-D3D9-4004-B28D-1363C30DACFE}">
      <dgm:prSet/>
      <dgm:spPr/>
      <dgm:t>
        <a:bodyPr/>
        <a:lstStyle/>
        <a:p>
          <a:endParaRPr lang="en-US" sz="4000">
            <a:solidFill>
              <a:srgbClr val="002060"/>
            </a:solidFill>
          </a:endParaRPr>
        </a:p>
      </dgm:t>
    </dgm:pt>
    <dgm:pt modelId="{C2369120-8014-42D0-8D5D-E027012B8E9E}">
      <dgm:prSet phldrT="[Text]" custT="1"/>
      <dgm:spPr>
        <a:xfrm>
          <a:off x="1950601" y="0"/>
          <a:ext cx="1810250" cy="4601544"/>
        </a:xfrm>
        <a:prstGeom prst="roundRect">
          <a:avLst>
            <a:gd name="adj" fmla="val 10000"/>
          </a:avLst>
        </a:prstGeom>
      </dgm:spPr>
      <dgm:t>
        <a:bodyPr/>
        <a:lstStyle/>
        <a:p>
          <a:pPr>
            <a:buNone/>
          </a:pPr>
          <a:r>
            <a:rPr lang="en-US" sz="1400" b="1" dirty="0">
              <a:latin typeface="Arial"/>
              <a:ea typeface="+mn-ea"/>
              <a:cs typeface="+mn-cs"/>
            </a:rPr>
            <a:t>Destination 2 – Fair, healthy and environment-friendly food systems from </a:t>
          </a:r>
          <a:r>
            <a:rPr lang="en-IE" sz="1400" b="1" dirty="0">
              <a:latin typeface="Arial"/>
              <a:ea typeface="+mn-ea"/>
              <a:cs typeface="+mn-cs"/>
            </a:rPr>
            <a:t>primary production to consumption</a:t>
          </a:r>
          <a:endParaRPr lang="en-US" sz="1400" b="1" dirty="0">
            <a:latin typeface="Arial"/>
            <a:ea typeface="+mn-ea"/>
            <a:cs typeface="+mn-cs"/>
          </a:endParaRPr>
        </a:p>
      </dgm:t>
    </dgm:pt>
    <dgm:pt modelId="{487E83E5-DE5C-4A61-9398-2020138460A8}" type="parTrans" cxnId="{2205235A-4FD6-4848-A50A-BBF9ADFD769B}">
      <dgm:prSet/>
      <dgm:spPr/>
      <dgm:t>
        <a:bodyPr/>
        <a:lstStyle/>
        <a:p>
          <a:endParaRPr lang="en-US" sz="4000">
            <a:solidFill>
              <a:srgbClr val="002060"/>
            </a:solidFill>
          </a:endParaRPr>
        </a:p>
      </dgm:t>
    </dgm:pt>
    <dgm:pt modelId="{65238422-A58B-4DDC-A00F-3D557D6BAD04}" type="sibTrans" cxnId="{2205235A-4FD6-4848-A50A-BBF9ADFD769B}">
      <dgm:prSet/>
      <dgm:spPr/>
      <dgm:t>
        <a:bodyPr/>
        <a:lstStyle/>
        <a:p>
          <a:endParaRPr lang="en-US" sz="4000">
            <a:solidFill>
              <a:srgbClr val="002060"/>
            </a:solidFill>
          </a:endParaRPr>
        </a:p>
      </dgm:t>
    </dgm:pt>
    <dgm:pt modelId="{41DB30E9-9046-4161-AA6B-A1E51FB1FAF7}">
      <dgm:prSet phldrT="[Text]" custT="1"/>
      <dgm:spPr>
        <a:xfrm>
          <a:off x="3896621" y="0"/>
          <a:ext cx="1810250" cy="4601544"/>
        </a:xfrm>
        <a:prstGeom prst="roundRect">
          <a:avLst>
            <a:gd name="adj" fmla="val 10000"/>
          </a:avLst>
        </a:prstGeom>
      </dgm:spPr>
      <dgm:t>
        <a:bodyPr/>
        <a:lstStyle/>
        <a:p>
          <a:pPr>
            <a:buNone/>
          </a:pPr>
          <a:r>
            <a:rPr lang="en-US" sz="1400" b="1">
              <a:latin typeface="Arial"/>
              <a:ea typeface="+mn-ea"/>
              <a:cs typeface="+mn-cs"/>
            </a:rPr>
            <a:t>Destination 5 – Land, ocean and water for climate action</a:t>
          </a:r>
        </a:p>
      </dgm:t>
    </dgm:pt>
    <dgm:pt modelId="{CDEC1DBD-DE5B-4A27-8AE4-0CA724923E38}" type="parTrans" cxnId="{F55EA422-7C66-4529-9D92-2F78B0DE83E9}">
      <dgm:prSet/>
      <dgm:spPr/>
      <dgm:t>
        <a:bodyPr/>
        <a:lstStyle/>
        <a:p>
          <a:endParaRPr lang="en-US" sz="4000">
            <a:solidFill>
              <a:srgbClr val="002060"/>
            </a:solidFill>
          </a:endParaRPr>
        </a:p>
      </dgm:t>
    </dgm:pt>
    <dgm:pt modelId="{42771C4F-FD2B-4114-AC32-B61A9F8B102F}" type="sibTrans" cxnId="{F55EA422-7C66-4529-9D92-2F78B0DE83E9}">
      <dgm:prSet/>
      <dgm:spPr/>
      <dgm:t>
        <a:bodyPr/>
        <a:lstStyle/>
        <a:p>
          <a:endParaRPr lang="en-US" sz="4000">
            <a:solidFill>
              <a:srgbClr val="002060"/>
            </a:solidFill>
          </a:endParaRPr>
        </a:p>
      </dgm:t>
    </dgm:pt>
    <dgm:pt modelId="{E244C423-FEC2-4D69-A65A-B64CDD5F818A}">
      <dgm:prSet phldrT="[Text]" custT="1"/>
      <dgm:spPr>
        <a:xfrm>
          <a:off x="2123241" y="1321041"/>
          <a:ext cx="1448200" cy="1387428"/>
        </a:xfrm>
        <a:prstGeom prst="roundRect">
          <a:avLst>
            <a:gd name="adj" fmla="val 10000"/>
          </a:avLst>
        </a:prstGeom>
      </dgm:spPr>
      <dgm:t>
        <a:bodyPr/>
        <a:lstStyle/>
        <a:p>
          <a:pPr>
            <a:buNone/>
          </a:pPr>
          <a:r>
            <a:rPr lang="en-US" sz="1400" b="1" i="0" dirty="0">
              <a:latin typeface="Arial"/>
              <a:ea typeface="+mn-ea"/>
              <a:cs typeface="+mn-cs"/>
            </a:rPr>
            <a:t>Agroecology</a:t>
          </a:r>
        </a:p>
      </dgm:t>
    </dgm:pt>
    <dgm:pt modelId="{058C017A-FE8A-4684-8CF3-8206FE13E95A}" type="parTrans" cxnId="{988EBF5A-4820-4CEA-B9BA-5B94FB826EEC}">
      <dgm:prSet/>
      <dgm:spPr/>
      <dgm:t>
        <a:bodyPr/>
        <a:lstStyle/>
        <a:p>
          <a:endParaRPr lang="en-US" sz="4000">
            <a:solidFill>
              <a:srgbClr val="002060"/>
            </a:solidFill>
          </a:endParaRPr>
        </a:p>
      </dgm:t>
    </dgm:pt>
    <dgm:pt modelId="{987CF81F-CBFD-4887-9619-63CC3A762892}" type="sibTrans" cxnId="{988EBF5A-4820-4CEA-B9BA-5B94FB826EEC}">
      <dgm:prSet/>
      <dgm:spPr/>
      <dgm:t>
        <a:bodyPr/>
        <a:lstStyle/>
        <a:p>
          <a:endParaRPr lang="en-US" sz="4000">
            <a:solidFill>
              <a:srgbClr val="002060"/>
            </a:solidFill>
          </a:endParaRPr>
        </a:p>
      </dgm:t>
    </dgm:pt>
    <dgm:pt modelId="{E1FA0D5A-A50D-4669-86A9-A85280C337D5}">
      <dgm:prSet phldrT="[Text]" custT="1"/>
      <dgm:spPr>
        <a:xfrm>
          <a:off x="185607" y="1380463"/>
          <a:ext cx="1448200" cy="2991003"/>
        </a:xfrm>
        <a:prstGeom prst="roundRect">
          <a:avLst>
            <a:gd name="adj" fmla="val 10000"/>
          </a:avLst>
        </a:prstGeom>
      </dgm:spPr>
      <dgm:t>
        <a:bodyPr/>
        <a:lstStyle/>
        <a:p>
          <a:pPr>
            <a:buNone/>
          </a:pPr>
          <a:r>
            <a:rPr lang="en-US" sz="1400" b="1">
              <a:latin typeface="Arial"/>
              <a:ea typeface="+mn-ea"/>
              <a:cs typeface="+mn-cs"/>
            </a:rPr>
            <a:t>Biodiversa+</a:t>
          </a:r>
        </a:p>
      </dgm:t>
    </dgm:pt>
    <dgm:pt modelId="{A190A61F-A0E4-4163-8972-60B6B5D3A96F}" type="parTrans" cxnId="{44EE7E5E-49E9-424F-AE05-E9D18CC8B945}">
      <dgm:prSet/>
      <dgm:spPr/>
      <dgm:t>
        <a:bodyPr/>
        <a:lstStyle/>
        <a:p>
          <a:endParaRPr lang="en-US" sz="4000">
            <a:solidFill>
              <a:srgbClr val="002060"/>
            </a:solidFill>
          </a:endParaRPr>
        </a:p>
      </dgm:t>
    </dgm:pt>
    <dgm:pt modelId="{A3BBB717-1486-48FD-A3E9-A8C10CCE13EC}" type="sibTrans" cxnId="{44EE7E5E-49E9-424F-AE05-E9D18CC8B945}">
      <dgm:prSet/>
      <dgm:spPr/>
      <dgm:t>
        <a:bodyPr/>
        <a:lstStyle/>
        <a:p>
          <a:endParaRPr lang="en-US" sz="4000">
            <a:solidFill>
              <a:srgbClr val="002060"/>
            </a:solidFill>
          </a:endParaRPr>
        </a:p>
      </dgm:t>
    </dgm:pt>
    <dgm:pt modelId="{CF0FA6E1-9849-4C57-AE8E-A957C0628DDD}">
      <dgm:prSet phldrT="[Text]" custT="1"/>
      <dgm:spPr>
        <a:xfrm>
          <a:off x="4077646" y="1380856"/>
          <a:ext cx="1448200" cy="904019"/>
        </a:xfrm>
        <a:prstGeom prst="roundRect">
          <a:avLst>
            <a:gd name="adj" fmla="val 10000"/>
          </a:avLst>
        </a:prstGeom>
      </dgm:spPr>
      <dgm:t>
        <a:bodyPr/>
        <a:lstStyle/>
        <a:p>
          <a:pPr>
            <a:buNone/>
          </a:pPr>
          <a:r>
            <a:rPr lang="en-US" sz="1400" b="1">
              <a:latin typeface="Arial"/>
              <a:ea typeface="+mn-ea"/>
              <a:cs typeface="+mn-cs"/>
            </a:rPr>
            <a:t>Water 4 All</a:t>
          </a:r>
        </a:p>
      </dgm:t>
    </dgm:pt>
    <dgm:pt modelId="{8E4DB1AC-77CC-4F5B-9E47-942229BBF6BF}" type="parTrans" cxnId="{332F916A-E48A-4C15-8F9D-6B1696F2E29D}">
      <dgm:prSet/>
      <dgm:spPr/>
      <dgm:t>
        <a:bodyPr/>
        <a:lstStyle/>
        <a:p>
          <a:endParaRPr lang="en-US" sz="4000">
            <a:solidFill>
              <a:srgbClr val="002060"/>
            </a:solidFill>
          </a:endParaRPr>
        </a:p>
      </dgm:t>
    </dgm:pt>
    <dgm:pt modelId="{0FFCD34C-7E4B-48AD-9E19-2CADC9258E52}" type="sibTrans" cxnId="{332F916A-E48A-4C15-8F9D-6B1696F2E29D}">
      <dgm:prSet/>
      <dgm:spPr/>
      <dgm:t>
        <a:bodyPr/>
        <a:lstStyle/>
        <a:p>
          <a:endParaRPr lang="en-US" sz="4000">
            <a:solidFill>
              <a:srgbClr val="002060"/>
            </a:solidFill>
          </a:endParaRPr>
        </a:p>
      </dgm:t>
    </dgm:pt>
    <dgm:pt modelId="{85E41519-F6FC-4221-A5C9-162965C9421E}">
      <dgm:prSet phldrT="[Text]" custT="1"/>
      <dgm:spPr>
        <a:xfrm>
          <a:off x="5842641" y="0"/>
          <a:ext cx="1810250" cy="4601544"/>
        </a:xfrm>
        <a:prstGeom prst="roundRect">
          <a:avLst>
            <a:gd name="adj" fmla="val 10000"/>
          </a:avLst>
        </a:prstGeom>
      </dgm:spPr>
      <dgm:t>
        <a:bodyPr/>
        <a:lstStyle/>
        <a:p>
          <a:pPr>
            <a:buNone/>
          </a:pPr>
          <a:endParaRPr lang="en-US" sz="1400" b="1">
            <a:latin typeface="Arial"/>
            <a:ea typeface="+mn-ea"/>
            <a:cs typeface="+mn-cs"/>
          </a:endParaRPr>
        </a:p>
        <a:p>
          <a:pPr>
            <a:buNone/>
          </a:pPr>
          <a:r>
            <a:rPr lang="en-US" sz="1400" b="1">
              <a:latin typeface="Arial"/>
              <a:ea typeface="+mn-ea"/>
              <a:cs typeface="+mn-cs"/>
            </a:rPr>
            <a:t>Destination 7 – </a:t>
          </a:r>
          <a:r>
            <a:rPr lang="en-IE" sz="1400" b="1">
              <a:latin typeface="Arial"/>
              <a:ea typeface="+mn-ea"/>
              <a:cs typeface="+mn-cs"/>
            </a:rPr>
            <a:t>Innovative governance, environmental observations &amp; </a:t>
          </a:r>
          <a:r>
            <a:rPr lang="en-US" sz="1400" b="1">
              <a:latin typeface="Arial"/>
              <a:ea typeface="+mn-ea"/>
              <a:cs typeface="+mn-cs"/>
            </a:rPr>
            <a:t>digital solutions for the Green Deal</a:t>
          </a:r>
        </a:p>
      </dgm:t>
    </dgm:pt>
    <dgm:pt modelId="{3FB27DC8-4EED-4360-8105-E000F8639322}" type="parTrans" cxnId="{75387CD1-A128-4F81-9D68-6221A2AA8675}">
      <dgm:prSet/>
      <dgm:spPr/>
      <dgm:t>
        <a:bodyPr/>
        <a:lstStyle/>
        <a:p>
          <a:endParaRPr lang="en-US" sz="4000">
            <a:solidFill>
              <a:srgbClr val="002060"/>
            </a:solidFill>
          </a:endParaRPr>
        </a:p>
      </dgm:t>
    </dgm:pt>
    <dgm:pt modelId="{1E512517-5BB7-4D95-BF8C-21C5FD015F99}" type="sibTrans" cxnId="{75387CD1-A128-4F81-9D68-6221A2AA8675}">
      <dgm:prSet/>
      <dgm:spPr/>
      <dgm:t>
        <a:bodyPr/>
        <a:lstStyle/>
        <a:p>
          <a:endParaRPr lang="en-US" sz="4000">
            <a:solidFill>
              <a:srgbClr val="002060"/>
            </a:solidFill>
          </a:endParaRPr>
        </a:p>
      </dgm:t>
    </dgm:pt>
    <dgm:pt modelId="{BC577CCB-6632-4C00-A1E6-7EFD514F3400}">
      <dgm:prSet phldrT="[Text]" custT="1"/>
      <dgm:spPr>
        <a:xfrm>
          <a:off x="6023666" y="1381811"/>
          <a:ext cx="1448200" cy="1387428"/>
        </a:xfrm>
        <a:prstGeom prst="roundRect">
          <a:avLst>
            <a:gd name="adj" fmla="val 10000"/>
          </a:avLst>
        </a:prstGeom>
      </dgm:spPr>
      <dgm:t>
        <a:bodyPr/>
        <a:lstStyle/>
        <a:p>
          <a:pPr>
            <a:buNone/>
          </a:pPr>
          <a:r>
            <a:rPr lang="en-US" sz="1400" b="1">
              <a:latin typeface="Arial"/>
              <a:ea typeface="+mn-ea"/>
              <a:cs typeface="+mn-cs"/>
            </a:rPr>
            <a:t>Agriculture of Data</a:t>
          </a:r>
          <a:endParaRPr lang="en-US" sz="1200" b="1">
            <a:latin typeface="Arial"/>
            <a:ea typeface="+mn-ea"/>
            <a:cs typeface="+mn-cs"/>
          </a:endParaRPr>
        </a:p>
      </dgm:t>
    </dgm:pt>
    <dgm:pt modelId="{DE376B00-D4B9-416C-9039-77D3DB373C15}" type="parTrans" cxnId="{5AA647CC-267A-447B-B94E-47F4B4A879C8}">
      <dgm:prSet/>
      <dgm:spPr/>
      <dgm:t>
        <a:bodyPr/>
        <a:lstStyle/>
        <a:p>
          <a:endParaRPr lang="en-US" sz="4000">
            <a:solidFill>
              <a:srgbClr val="002060"/>
            </a:solidFill>
          </a:endParaRPr>
        </a:p>
      </dgm:t>
    </dgm:pt>
    <dgm:pt modelId="{A6B444A0-7744-4F3A-8F04-F147283B750B}" type="sibTrans" cxnId="{5AA647CC-267A-447B-B94E-47F4B4A879C8}">
      <dgm:prSet/>
      <dgm:spPr/>
      <dgm:t>
        <a:bodyPr/>
        <a:lstStyle/>
        <a:p>
          <a:endParaRPr lang="en-US" sz="4000">
            <a:solidFill>
              <a:srgbClr val="002060"/>
            </a:solidFill>
          </a:endParaRPr>
        </a:p>
      </dgm:t>
    </dgm:pt>
    <dgm:pt modelId="{73E0BCFB-2C7C-4498-A4B8-5515030EF750}">
      <dgm:prSet phldrT="[Text]" custT="1"/>
      <dgm:spPr>
        <a:xfrm>
          <a:off x="6023666" y="2982690"/>
          <a:ext cx="1448200" cy="1387428"/>
        </a:xfrm>
        <a:prstGeom prst="roundRect">
          <a:avLst>
            <a:gd name="adj" fmla="val 10000"/>
          </a:avLst>
        </a:prstGeom>
      </dgm:spPr>
      <dgm:t>
        <a:bodyPr/>
        <a:lstStyle/>
        <a:p>
          <a:pPr>
            <a:buNone/>
          </a:pPr>
          <a:r>
            <a:rPr lang="en-US" sz="1400" b="1">
              <a:latin typeface="Arial"/>
              <a:ea typeface="+mn-ea"/>
              <a:cs typeface="+mn-cs"/>
            </a:rPr>
            <a:t>Sustainable Blue Economy</a:t>
          </a:r>
        </a:p>
      </dgm:t>
    </dgm:pt>
    <dgm:pt modelId="{555EBD74-3A9B-43B7-BCB3-2A21B7484A4A}" type="parTrans" cxnId="{53F8007D-7A3F-42A7-9C6A-D8EDA98C79D5}">
      <dgm:prSet/>
      <dgm:spPr/>
      <dgm:t>
        <a:bodyPr/>
        <a:lstStyle/>
        <a:p>
          <a:endParaRPr lang="en-US" sz="4000">
            <a:solidFill>
              <a:srgbClr val="002060"/>
            </a:solidFill>
          </a:endParaRPr>
        </a:p>
      </dgm:t>
    </dgm:pt>
    <dgm:pt modelId="{DAD8ECCB-60B1-4337-8E46-72C90988B44E}" type="sibTrans" cxnId="{53F8007D-7A3F-42A7-9C6A-D8EDA98C79D5}">
      <dgm:prSet/>
      <dgm:spPr/>
      <dgm:t>
        <a:bodyPr/>
        <a:lstStyle/>
        <a:p>
          <a:endParaRPr lang="en-US" sz="4000">
            <a:solidFill>
              <a:srgbClr val="002060"/>
            </a:solidFill>
          </a:endParaRPr>
        </a:p>
      </dgm:t>
    </dgm:pt>
    <dgm:pt modelId="{24B7E4BE-2D4A-4905-83D9-220E53299EF6}">
      <dgm:prSet phldrT="[Text]" custT="1"/>
      <dgm:spPr>
        <a:xfrm>
          <a:off x="2123241" y="1321041"/>
          <a:ext cx="1448200" cy="1387428"/>
        </a:xfrm>
      </dgm:spPr>
      <dgm:t>
        <a:bodyPr/>
        <a:lstStyle/>
        <a:p>
          <a:pPr>
            <a:buNone/>
          </a:pPr>
          <a:r>
            <a:rPr kumimoji="0" lang="en-US" sz="1400" b="1" i="0" u="none" strike="noStrike" cap="none" spc="0" normalizeH="0" baseline="0" noProof="0" dirty="0">
              <a:ln>
                <a:noFill/>
              </a:ln>
              <a:solidFill>
                <a:srgbClr val="FFFFFF"/>
              </a:solidFill>
              <a:effectLst/>
              <a:uLnTx/>
              <a:uFillTx/>
              <a:latin typeface="Arial"/>
              <a:ea typeface="+mn-ea"/>
              <a:cs typeface="+mn-cs"/>
            </a:rPr>
            <a:t>Animal Health and Welfare</a:t>
          </a:r>
          <a:endParaRPr lang="en-US" sz="1400" b="1" i="0" dirty="0">
            <a:latin typeface="Arial"/>
            <a:ea typeface="+mn-ea"/>
            <a:cs typeface="+mn-cs"/>
          </a:endParaRPr>
        </a:p>
      </dgm:t>
    </dgm:pt>
    <dgm:pt modelId="{F820FD9E-12A2-4E0C-8A7E-C0311A03F5A0}" type="parTrans" cxnId="{60E99E2C-BF47-4949-A0A0-BB23EC613B9A}">
      <dgm:prSet/>
      <dgm:spPr/>
      <dgm:t>
        <a:bodyPr/>
        <a:lstStyle/>
        <a:p>
          <a:endParaRPr lang="it-IT"/>
        </a:p>
      </dgm:t>
    </dgm:pt>
    <dgm:pt modelId="{8FA5F88A-0073-4E89-BD14-8DECC2B509B7}" type="sibTrans" cxnId="{60E99E2C-BF47-4949-A0A0-BB23EC613B9A}">
      <dgm:prSet/>
      <dgm:spPr/>
      <dgm:t>
        <a:bodyPr/>
        <a:lstStyle/>
        <a:p>
          <a:endParaRPr lang="it-IT"/>
        </a:p>
      </dgm:t>
    </dgm:pt>
    <dgm:pt modelId="{2F6A6891-6F48-4AC2-BB90-8795F623404B}">
      <dgm:prSet phldrT="[Text]" custT="1"/>
      <dgm:spPr>
        <a:xfrm>
          <a:off x="2123241" y="1321041"/>
          <a:ext cx="1448200" cy="1387428"/>
        </a:xfrm>
      </dgm:spPr>
      <dgm:t>
        <a:bodyPr/>
        <a:lstStyle/>
        <a:p>
          <a:pPr>
            <a:buNone/>
          </a:pPr>
          <a:r>
            <a:rPr lang="en-US" sz="1600" b="1" i="0" dirty="0">
              <a:latin typeface="Arial"/>
              <a:ea typeface="+mn-ea"/>
              <a:cs typeface="+mn-cs"/>
            </a:rPr>
            <a:t>Sustainable Food Systems</a:t>
          </a:r>
        </a:p>
      </dgm:t>
    </dgm:pt>
    <dgm:pt modelId="{6F6106FD-780F-46C3-BF62-21D2E90AA98A}" type="parTrans" cxnId="{5ADAE0D2-DFA9-4696-AFEA-F57CCD48F46D}">
      <dgm:prSet/>
      <dgm:spPr/>
      <dgm:t>
        <a:bodyPr/>
        <a:lstStyle/>
        <a:p>
          <a:endParaRPr lang="it-IT"/>
        </a:p>
      </dgm:t>
    </dgm:pt>
    <dgm:pt modelId="{5D758C26-69AB-4684-9B72-5DCE3BCA0DA3}" type="sibTrans" cxnId="{5ADAE0D2-DFA9-4696-AFEA-F57CCD48F46D}">
      <dgm:prSet/>
      <dgm:spPr/>
      <dgm:t>
        <a:bodyPr/>
        <a:lstStyle/>
        <a:p>
          <a:endParaRPr lang="it-IT"/>
        </a:p>
      </dgm:t>
    </dgm:pt>
    <dgm:pt modelId="{1C3EC06E-CD24-4A2C-BB46-D7E887ED33C3}" type="pres">
      <dgm:prSet presAssocID="{83B9AC07-1DC1-458C-A3D8-CD35E56A7235}" presName="theList" presStyleCnt="0">
        <dgm:presLayoutVars>
          <dgm:dir/>
          <dgm:animLvl val="lvl"/>
          <dgm:resizeHandles val="exact"/>
        </dgm:presLayoutVars>
      </dgm:prSet>
      <dgm:spPr/>
    </dgm:pt>
    <dgm:pt modelId="{6D03D822-A2C6-4893-8EF5-F5F3B1B51478}" type="pres">
      <dgm:prSet presAssocID="{6E262A76-F67B-414B-807B-52F3B0438EC9}" presName="compNode" presStyleCnt="0"/>
      <dgm:spPr/>
    </dgm:pt>
    <dgm:pt modelId="{2094E1C7-8E12-4778-94B0-416FD3CC8C02}" type="pres">
      <dgm:prSet presAssocID="{6E262A76-F67B-414B-807B-52F3B0438EC9}" presName="aNode" presStyleLbl="bgShp" presStyleIdx="0" presStyleCnt="4"/>
      <dgm:spPr/>
    </dgm:pt>
    <dgm:pt modelId="{6E4D7695-4D74-4852-8DED-6E2598D04CD4}" type="pres">
      <dgm:prSet presAssocID="{6E262A76-F67B-414B-807B-52F3B0438EC9}" presName="textNode" presStyleLbl="bgShp" presStyleIdx="0" presStyleCnt="4"/>
      <dgm:spPr/>
    </dgm:pt>
    <dgm:pt modelId="{B57CB72E-E18A-4CD4-ABB5-B3DEEB0BC8A3}" type="pres">
      <dgm:prSet presAssocID="{6E262A76-F67B-414B-807B-52F3B0438EC9}" presName="compChildNode" presStyleCnt="0"/>
      <dgm:spPr/>
    </dgm:pt>
    <dgm:pt modelId="{BE5C3367-C387-4D03-8EB9-4E7F1EB6163E}" type="pres">
      <dgm:prSet presAssocID="{6E262A76-F67B-414B-807B-52F3B0438EC9}" presName="theInnerList" presStyleCnt="0"/>
      <dgm:spPr/>
    </dgm:pt>
    <dgm:pt modelId="{993B1B05-6C92-4A97-9DA4-773A148215DB}" type="pres">
      <dgm:prSet presAssocID="{E1FA0D5A-A50D-4669-86A9-A85280C337D5}" presName="childNode" presStyleLbl="node1" presStyleIdx="0" presStyleCnt="7">
        <dgm:presLayoutVars>
          <dgm:bulletEnabled val="1"/>
        </dgm:presLayoutVars>
      </dgm:prSet>
      <dgm:spPr/>
    </dgm:pt>
    <dgm:pt modelId="{E5755215-5A7A-4F58-8599-3F589CD588E2}" type="pres">
      <dgm:prSet presAssocID="{6E262A76-F67B-414B-807B-52F3B0438EC9}" presName="aSpace" presStyleCnt="0"/>
      <dgm:spPr/>
    </dgm:pt>
    <dgm:pt modelId="{91A30622-F3D1-4A93-9BE2-251D85A15C09}" type="pres">
      <dgm:prSet presAssocID="{C2369120-8014-42D0-8D5D-E027012B8E9E}" presName="compNode" presStyleCnt="0"/>
      <dgm:spPr/>
    </dgm:pt>
    <dgm:pt modelId="{924C8BCD-EEE8-4630-BC90-34CC6526D361}" type="pres">
      <dgm:prSet presAssocID="{C2369120-8014-42D0-8D5D-E027012B8E9E}" presName="aNode" presStyleLbl="bgShp" presStyleIdx="1" presStyleCnt="4" custLinFactNeighborX="1053" custLinFactNeighborY="-1144"/>
      <dgm:spPr/>
    </dgm:pt>
    <dgm:pt modelId="{49004A2F-022F-4D92-B76B-C22A12579484}" type="pres">
      <dgm:prSet presAssocID="{C2369120-8014-42D0-8D5D-E027012B8E9E}" presName="textNode" presStyleLbl="bgShp" presStyleIdx="1" presStyleCnt="4"/>
      <dgm:spPr/>
    </dgm:pt>
    <dgm:pt modelId="{591F7D39-C432-488D-90D4-0B324968EEF9}" type="pres">
      <dgm:prSet presAssocID="{C2369120-8014-42D0-8D5D-E027012B8E9E}" presName="compChildNode" presStyleCnt="0"/>
      <dgm:spPr/>
    </dgm:pt>
    <dgm:pt modelId="{E13D6BB5-52AB-4678-B50B-1B37C5FD613B}" type="pres">
      <dgm:prSet presAssocID="{C2369120-8014-42D0-8D5D-E027012B8E9E}" presName="theInnerList" presStyleCnt="0"/>
      <dgm:spPr/>
    </dgm:pt>
    <dgm:pt modelId="{96208314-D347-4754-B374-C199866967B6}" type="pres">
      <dgm:prSet presAssocID="{E244C423-FEC2-4D69-A65A-B64CDD5F818A}" presName="childNode" presStyleLbl="node1" presStyleIdx="1" presStyleCnt="7" custScaleY="110184" custLinFactNeighborX="1041" custLinFactNeighborY="18157">
        <dgm:presLayoutVars>
          <dgm:bulletEnabled val="1"/>
        </dgm:presLayoutVars>
      </dgm:prSet>
      <dgm:spPr/>
    </dgm:pt>
    <dgm:pt modelId="{A144FD6C-8ABD-4168-AE6D-64C2B1B34B97}" type="pres">
      <dgm:prSet presAssocID="{E244C423-FEC2-4D69-A65A-B64CDD5F818A}" presName="aSpace2" presStyleCnt="0"/>
      <dgm:spPr/>
    </dgm:pt>
    <dgm:pt modelId="{D48B1461-0FA2-44D7-A317-0CC0C4E616C8}" type="pres">
      <dgm:prSet presAssocID="{24B7E4BE-2D4A-4905-83D9-220E53299EF6}" presName="childNode" presStyleLbl="node1" presStyleIdx="2" presStyleCnt="7">
        <dgm:presLayoutVars>
          <dgm:bulletEnabled val="1"/>
        </dgm:presLayoutVars>
      </dgm:prSet>
      <dgm:spPr>
        <a:prstGeom prst="roundRect">
          <a:avLst>
            <a:gd name="adj" fmla="val 10000"/>
          </a:avLst>
        </a:prstGeom>
      </dgm:spPr>
    </dgm:pt>
    <dgm:pt modelId="{69DE8D3B-49F4-40E9-83A3-50F7D7654826}" type="pres">
      <dgm:prSet presAssocID="{24B7E4BE-2D4A-4905-83D9-220E53299EF6}" presName="aSpace2" presStyleCnt="0"/>
      <dgm:spPr/>
    </dgm:pt>
    <dgm:pt modelId="{0EB0517E-C98E-4348-BBEE-5B747AD86A9C}" type="pres">
      <dgm:prSet presAssocID="{2F6A6891-6F48-4AC2-BB90-8795F623404B}" presName="childNode" presStyleLbl="node1" presStyleIdx="3" presStyleCnt="7">
        <dgm:presLayoutVars>
          <dgm:bulletEnabled val="1"/>
        </dgm:presLayoutVars>
      </dgm:prSet>
      <dgm:spPr/>
    </dgm:pt>
    <dgm:pt modelId="{AF4BC01F-A23E-45FB-965F-14B988ABA407}" type="pres">
      <dgm:prSet presAssocID="{C2369120-8014-42D0-8D5D-E027012B8E9E}" presName="aSpace" presStyleCnt="0"/>
      <dgm:spPr/>
    </dgm:pt>
    <dgm:pt modelId="{ED0078F5-93C6-47A6-A989-333008CE17E5}" type="pres">
      <dgm:prSet presAssocID="{41DB30E9-9046-4161-AA6B-A1E51FB1FAF7}" presName="compNode" presStyleCnt="0"/>
      <dgm:spPr/>
    </dgm:pt>
    <dgm:pt modelId="{12298FCC-3AAD-4AE5-95A1-D83F25AF8878}" type="pres">
      <dgm:prSet presAssocID="{41DB30E9-9046-4161-AA6B-A1E51FB1FAF7}" presName="aNode" presStyleLbl="bgShp" presStyleIdx="2" presStyleCnt="4"/>
      <dgm:spPr/>
    </dgm:pt>
    <dgm:pt modelId="{155968C2-B323-4B6D-922F-390DD327E49C}" type="pres">
      <dgm:prSet presAssocID="{41DB30E9-9046-4161-AA6B-A1E51FB1FAF7}" presName="textNode" presStyleLbl="bgShp" presStyleIdx="2" presStyleCnt="4"/>
      <dgm:spPr/>
    </dgm:pt>
    <dgm:pt modelId="{356314A7-DFF2-4700-A587-D92BF6BC48F9}" type="pres">
      <dgm:prSet presAssocID="{41DB30E9-9046-4161-AA6B-A1E51FB1FAF7}" presName="compChildNode" presStyleCnt="0"/>
      <dgm:spPr/>
    </dgm:pt>
    <dgm:pt modelId="{8970241F-C8E2-4921-966F-C7F2095D6293}" type="pres">
      <dgm:prSet presAssocID="{41DB30E9-9046-4161-AA6B-A1E51FB1FAF7}" presName="theInnerList" presStyleCnt="0"/>
      <dgm:spPr/>
    </dgm:pt>
    <dgm:pt modelId="{64EC2100-D5D2-4974-BA09-E269FD78311D}" type="pres">
      <dgm:prSet presAssocID="{CF0FA6E1-9849-4C57-AE8E-A957C0628DDD}" presName="childNode" presStyleLbl="node1" presStyleIdx="4" presStyleCnt="7">
        <dgm:presLayoutVars>
          <dgm:bulletEnabled val="1"/>
        </dgm:presLayoutVars>
      </dgm:prSet>
      <dgm:spPr/>
    </dgm:pt>
    <dgm:pt modelId="{450FF45A-BDC6-4505-A5E7-CAFD17C5BE94}" type="pres">
      <dgm:prSet presAssocID="{41DB30E9-9046-4161-AA6B-A1E51FB1FAF7}" presName="aSpace" presStyleCnt="0"/>
      <dgm:spPr/>
    </dgm:pt>
    <dgm:pt modelId="{BE36AC56-5B22-4E3D-A2E8-2291AD10D582}" type="pres">
      <dgm:prSet presAssocID="{85E41519-F6FC-4221-A5C9-162965C9421E}" presName="compNode" presStyleCnt="0"/>
      <dgm:spPr/>
    </dgm:pt>
    <dgm:pt modelId="{A57E99CE-10C8-4EF7-8BE8-888FA60F018F}" type="pres">
      <dgm:prSet presAssocID="{85E41519-F6FC-4221-A5C9-162965C9421E}" presName="aNode" presStyleLbl="bgShp" presStyleIdx="3" presStyleCnt="4" custLinFactNeighborX="-371" custLinFactNeighborY="281"/>
      <dgm:spPr/>
    </dgm:pt>
    <dgm:pt modelId="{E80B4675-512D-472F-A629-C22D0D74AD66}" type="pres">
      <dgm:prSet presAssocID="{85E41519-F6FC-4221-A5C9-162965C9421E}" presName="textNode" presStyleLbl="bgShp" presStyleIdx="3" presStyleCnt="4"/>
      <dgm:spPr/>
    </dgm:pt>
    <dgm:pt modelId="{32A11485-AA42-4C0F-B0DF-2412EFA690BA}" type="pres">
      <dgm:prSet presAssocID="{85E41519-F6FC-4221-A5C9-162965C9421E}" presName="compChildNode" presStyleCnt="0"/>
      <dgm:spPr/>
    </dgm:pt>
    <dgm:pt modelId="{1394776D-CD0D-46DF-9A26-3524C12211DA}" type="pres">
      <dgm:prSet presAssocID="{85E41519-F6FC-4221-A5C9-162965C9421E}" presName="theInnerList" presStyleCnt="0"/>
      <dgm:spPr/>
    </dgm:pt>
    <dgm:pt modelId="{73D51E2B-FD41-4D21-BF18-71B9AF9D005F}" type="pres">
      <dgm:prSet presAssocID="{BC577CCB-6632-4C00-A1E6-7EFD514F3400}" presName="childNode" presStyleLbl="node1" presStyleIdx="5" presStyleCnt="7" custLinFactNeighborX="-848" custLinFactNeighborY="82853">
        <dgm:presLayoutVars>
          <dgm:bulletEnabled val="1"/>
        </dgm:presLayoutVars>
      </dgm:prSet>
      <dgm:spPr/>
    </dgm:pt>
    <dgm:pt modelId="{04C11593-0043-41BC-8885-F82A299EA801}" type="pres">
      <dgm:prSet presAssocID="{BC577CCB-6632-4C00-A1E6-7EFD514F3400}" presName="aSpace2" presStyleCnt="0"/>
      <dgm:spPr/>
    </dgm:pt>
    <dgm:pt modelId="{E9CC7ED1-99C7-4F35-B83B-818B73680520}" type="pres">
      <dgm:prSet presAssocID="{73E0BCFB-2C7C-4498-A4B8-5515030EF750}" presName="childNode" presStyleLbl="node1" presStyleIdx="6" presStyleCnt="7" custLinFactNeighborX="469" custLinFactNeighborY="51234">
        <dgm:presLayoutVars>
          <dgm:bulletEnabled val="1"/>
        </dgm:presLayoutVars>
      </dgm:prSet>
      <dgm:spPr/>
    </dgm:pt>
  </dgm:ptLst>
  <dgm:cxnLst>
    <dgm:cxn modelId="{BB1AE206-8278-4358-8346-93B94C245F49}" type="presOf" srcId="{E1FA0D5A-A50D-4669-86A9-A85280C337D5}" destId="{993B1B05-6C92-4A97-9DA4-773A148215DB}" srcOrd="0" destOrd="0" presId="urn:microsoft.com/office/officeart/2005/8/layout/lProcess2"/>
    <dgm:cxn modelId="{9FEAD912-2861-40F6-8771-E85B03F67B69}" type="presOf" srcId="{BC577CCB-6632-4C00-A1E6-7EFD514F3400}" destId="{73D51E2B-FD41-4D21-BF18-71B9AF9D005F}" srcOrd="0" destOrd="0" presId="urn:microsoft.com/office/officeart/2005/8/layout/lProcess2"/>
    <dgm:cxn modelId="{F55EA422-7C66-4529-9D92-2F78B0DE83E9}" srcId="{83B9AC07-1DC1-458C-A3D8-CD35E56A7235}" destId="{41DB30E9-9046-4161-AA6B-A1E51FB1FAF7}" srcOrd="2" destOrd="0" parTransId="{CDEC1DBD-DE5B-4A27-8AE4-0CA724923E38}" sibTransId="{42771C4F-FD2B-4114-AC32-B61A9F8B102F}"/>
    <dgm:cxn modelId="{631D8D23-98C6-42D6-9101-DACA7D6A6BE2}" type="presOf" srcId="{E244C423-FEC2-4D69-A65A-B64CDD5F818A}" destId="{96208314-D347-4754-B374-C199866967B6}" srcOrd="0" destOrd="0" presId="urn:microsoft.com/office/officeart/2005/8/layout/lProcess2"/>
    <dgm:cxn modelId="{60E99E2C-BF47-4949-A0A0-BB23EC613B9A}" srcId="{C2369120-8014-42D0-8D5D-E027012B8E9E}" destId="{24B7E4BE-2D4A-4905-83D9-220E53299EF6}" srcOrd="1" destOrd="0" parTransId="{F820FD9E-12A2-4E0C-8A7E-C0311A03F5A0}" sibTransId="{8FA5F88A-0073-4E89-BD14-8DECC2B509B7}"/>
    <dgm:cxn modelId="{DECD6C32-495E-4CED-9810-81DFA3B423B7}" type="presOf" srcId="{2F6A6891-6F48-4AC2-BB90-8795F623404B}" destId="{0EB0517E-C98E-4348-BBEE-5B747AD86A9C}" srcOrd="0" destOrd="0" presId="urn:microsoft.com/office/officeart/2005/8/layout/lProcess2"/>
    <dgm:cxn modelId="{985EC55D-BB79-407C-AB0E-0590EC03A0AB}" type="presOf" srcId="{41DB30E9-9046-4161-AA6B-A1E51FB1FAF7}" destId="{155968C2-B323-4B6D-922F-390DD327E49C}" srcOrd="1" destOrd="0" presId="urn:microsoft.com/office/officeart/2005/8/layout/lProcess2"/>
    <dgm:cxn modelId="{44EE7E5E-49E9-424F-AE05-E9D18CC8B945}" srcId="{6E262A76-F67B-414B-807B-52F3B0438EC9}" destId="{E1FA0D5A-A50D-4669-86A9-A85280C337D5}" srcOrd="0" destOrd="0" parTransId="{A190A61F-A0E4-4163-8972-60B6B5D3A96F}" sibTransId="{A3BBB717-1486-48FD-A3E9-A8C10CCE13EC}"/>
    <dgm:cxn modelId="{290FAC47-2309-4BD5-976B-8AA5A3A96819}" type="presOf" srcId="{CF0FA6E1-9849-4C57-AE8E-A957C0628DDD}" destId="{64EC2100-D5D2-4974-BA09-E269FD78311D}" srcOrd="0" destOrd="0" presId="urn:microsoft.com/office/officeart/2005/8/layout/lProcess2"/>
    <dgm:cxn modelId="{332F916A-E48A-4C15-8F9D-6B1696F2E29D}" srcId="{41DB30E9-9046-4161-AA6B-A1E51FB1FAF7}" destId="{CF0FA6E1-9849-4C57-AE8E-A957C0628DDD}" srcOrd="0" destOrd="0" parTransId="{8E4DB1AC-77CC-4F5B-9E47-942229BBF6BF}" sibTransId="{0FFCD34C-7E4B-48AD-9E19-2CADC9258E52}"/>
    <dgm:cxn modelId="{ADF7C554-50AD-4CEE-8DBA-69BC4F8DB44E}" type="presOf" srcId="{6E262A76-F67B-414B-807B-52F3B0438EC9}" destId="{2094E1C7-8E12-4778-94B0-416FD3CC8C02}" srcOrd="0" destOrd="0" presId="urn:microsoft.com/office/officeart/2005/8/layout/lProcess2"/>
    <dgm:cxn modelId="{2205235A-4FD6-4848-A50A-BBF9ADFD769B}" srcId="{83B9AC07-1DC1-458C-A3D8-CD35E56A7235}" destId="{C2369120-8014-42D0-8D5D-E027012B8E9E}" srcOrd="1" destOrd="0" parTransId="{487E83E5-DE5C-4A61-9398-2020138460A8}" sibTransId="{65238422-A58B-4DDC-A00F-3D557D6BAD04}"/>
    <dgm:cxn modelId="{988EBF5A-4820-4CEA-B9BA-5B94FB826EEC}" srcId="{C2369120-8014-42D0-8D5D-E027012B8E9E}" destId="{E244C423-FEC2-4D69-A65A-B64CDD5F818A}" srcOrd="0" destOrd="0" parTransId="{058C017A-FE8A-4684-8CF3-8206FE13E95A}" sibTransId="{987CF81F-CBFD-4887-9619-63CC3A762892}"/>
    <dgm:cxn modelId="{53F8007D-7A3F-42A7-9C6A-D8EDA98C79D5}" srcId="{85E41519-F6FC-4221-A5C9-162965C9421E}" destId="{73E0BCFB-2C7C-4498-A4B8-5515030EF750}" srcOrd="1" destOrd="0" parTransId="{555EBD74-3A9B-43B7-BCB3-2A21B7484A4A}" sibTransId="{DAD8ECCB-60B1-4337-8E46-72C90988B44E}"/>
    <dgm:cxn modelId="{D5E43F9E-F148-449D-B342-5EB5A434F2A5}" type="presOf" srcId="{24B7E4BE-2D4A-4905-83D9-220E53299EF6}" destId="{D48B1461-0FA2-44D7-A317-0CC0C4E616C8}" srcOrd="0" destOrd="0" presId="urn:microsoft.com/office/officeart/2005/8/layout/lProcess2"/>
    <dgm:cxn modelId="{BE1D41C3-7C4E-49F8-826D-DE842A0FA393}" type="presOf" srcId="{41DB30E9-9046-4161-AA6B-A1E51FB1FAF7}" destId="{12298FCC-3AAD-4AE5-95A1-D83F25AF8878}" srcOrd="0" destOrd="0" presId="urn:microsoft.com/office/officeart/2005/8/layout/lProcess2"/>
    <dgm:cxn modelId="{DF8DE5CA-D002-46EC-83A9-FC10EA83DCEF}" type="presOf" srcId="{85E41519-F6FC-4221-A5C9-162965C9421E}" destId="{E80B4675-512D-472F-A629-C22D0D74AD66}" srcOrd="1" destOrd="0" presId="urn:microsoft.com/office/officeart/2005/8/layout/lProcess2"/>
    <dgm:cxn modelId="{24CED4CB-0F45-4CC5-ADB9-9599C579547D}" type="presOf" srcId="{C2369120-8014-42D0-8D5D-E027012B8E9E}" destId="{49004A2F-022F-4D92-B76B-C22A12579484}" srcOrd="1" destOrd="0" presId="urn:microsoft.com/office/officeart/2005/8/layout/lProcess2"/>
    <dgm:cxn modelId="{5AA647CC-267A-447B-B94E-47F4B4A879C8}" srcId="{85E41519-F6FC-4221-A5C9-162965C9421E}" destId="{BC577CCB-6632-4C00-A1E6-7EFD514F3400}" srcOrd="0" destOrd="0" parTransId="{DE376B00-D4B9-416C-9039-77D3DB373C15}" sibTransId="{A6B444A0-7744-4F3A-8F04-F147283B750B}"/>
    <dgm:cxn modelId="{75387CD1-A128-4F81-9D68-6221A2AA8675}" srcId="{83B9AC07-1DC1-458C-A3D8-CD35E56A7235}" destId="{85E41519-F6FC-4221-A5C9-162965C9421E}" srcOrd="3" destOrd="0" parTransId="{3FB27DC8-4EED-4360-8105-E000F8639322}" sibTransId="{1E512517-5BB7-4D95-BF8C-21C5FD015F99}"/>
    <dgm:cxn modelId="{5ADAE0D2-DFA9-4696-AFEA-F57CCD48F46D}" srcId="{C2369120-8014-42D0-8D5D-E027012B8E9E}" destId="{2F6A6891-6F48-4AC2-BB90-8795F623404B}" srcOrd="2" destOrd="0" parTransId="{6F6106FD-780F-46C3-BF62-21D2E90AA98A}" sibTransId="{5D758C26-69AB-4684-9B72-5DCE3BCA0DA3}"/>
    <dgm:cxn modelId="{00AE62D3-95D4-4896-AB5D-C4081265946D}" type="presOf" srcId="{85E41519-F6FC-4221-A5C9-162965C9421E}" destId="{A57E99CE-10C8-4EF7-8BE8-888FA60F018F}" srcOrd="0" destOrd="0" presId="urn:microsoft.com/office/officeart/2005/8/layout/lProcess2"/>
    <dgm:cxn modelId="{C464ADE0-61DD-49E0-B859-D6ACA69B1C9D}" type="presOf" srcId="{83B9AC07-1DC1-458C-A3D8-CD35E56A7235}" destId="{1C3EC06E-CD24-4A2C-BB46-D7E887ED33C3}" srcOrd="0" destOrd="0" presId="urn:microsoft.com/office/officeart/2005/8/layout/lProcess2"/>
    <dgm:cxn modelId="{BA1868EA-276F-4C34-9E69-6A5CABD98A16}" type="presOf" srcId="{C2369120-8014-42D0-8D5D-E027012B8E9E}" destId="{924C8BCD-EEE8-4630-BC90-34CC6526D361}" srcOrd="0" destOrd="0" presId="urn:microsoft.com/office/officeart/2005/8/layout/lProcess2"/>
    <dgm:cxn modelId="{A49E05EE-2DC4-41DB-AC76-C3735D2FAC28}" type="presOf" srcId="{6E262A76-F67B-414B-807B-52F3B0438EC9}" destId="{6E4D7695-4D74-4852-8DED-6E2598D04CD4}" srcOrd="1" destOrd="0" presId="urn:microsoft.com/office/officeart/2005/8/layout/lProcess2"/>
    <dgm:cxn modelId="{B5B161F7-F4F6-4C02-BDF3-E53883032C03}" type="presOf" srcId="{73E0BCFB-2C7C-4498-A4B8-5515030EF750}" destId="{E9CC7ED1-99C7-4F35-B83B-818B73680520}" srcOrd="0" destOrd="0" presId="urn:microsoft.com/office/officeart/2005/8/layout/lProcess2"/>
    <dgm:cxn modelId="{A5B03AFC-D3D9-4004-B28D-1363C30DACFE}" srcId="{83B9AC07-1DC1-458C-A3D8-CD35E56A7235}" destId="{6E262A76-F67B-414B-807B-52F3B0438EC9}" srcOrd="0" destOrd="0" parTransId="{0ACC2887-7038-485D-85CC-8956D2C50748}" sibTransId="{1DBB0631-5D3B-4492-B29C-D868BC9CC8CD}"/>
    <dgm:cxn modelId="{D0F455E7-1319-490A-99E6-63B77D73517E}" type="presParOf" srcId="{1C3EC06E-CD24-4A2C-BB46-D7E887ED33C3}" destId="{6D03D822-A2C6-4893-8EF5-F5F3B1B51478}" srcOrd="0" destOrd="0" presId="urn:microsoft.com/office/officeart/2005/8/layout/lProcess2"/>
    <dgm:cxn modelId="{555E10CB-68B5-44A6-9D67-D43C4C328F5A}" type="presParOf" srcId="{6D03D822-A2C6-4893-8EF5-F5F3B1B51478}" destId="{2094E1C7-8E12-4778-94B0-416FD3CC8C02}" srcOrd="0" destOrd="0" presId="urn:microsoft.com/office/officeart/2005/8/layout/lProcess2"/>
    <dgm:cxn modelId="{3F8DD2D8-1627-45FD-8368-CD884159C755}" type="presParOf" srcId="{6D03D822-A2C6-4893-8EF5-F5F3B1B51478}" destId="{6E4D7695-4D74-4852-8DED-6E2598D04CD4}" srcOrd="1" destOrd="0" presId="urn:microsoft.com/office/officeart/2005/8/layout/lProcess2"/>
    <dgm:cxn modelId="{82EE56D5-12BF-4F9A-8467-389A7DE622C0}" type="presParOf" srcId="{6D03D822-A2C6-4893-8EF5-F5F3B1B51478}" destId="{B57CB72E-E18A-4CD4-ABB5-B3DEEB0BC8A3}" srcOrd="2" destOrd="0" presId="urn:microsoft.com/office/officeart/2005/8/layout/lProcess2"/>
    <dgm:cxn modelId="{09319D92-7423-487A-8A81-8DB378804D2F}" type="presParOf" srcId="{B57CB72E-E18A-4CD4-ABB5-B3DEEB0BC8A3}" destId="{BE5C3367-C387-4D03-8EB9-4E7F1EB6163E}" srcOrd="0" destOrd="0" presId="urn:microsoft.com/office/officeart/2005/8/layout/lProcess2"/>
    <dgm:cxn modelId="{91E81166-F722-4B3C-BAF5-09982A90B69B}" type="presParOf" srcId="{BE5C3367-C387-4D03-8EB9-4E7F1EB6163E}" destId="{993B1B05-6C92-4A97-9DA4-773A148215DB}" srcOrd="0" destOrd="0" presId="urn:microsoft.com/office/officeart/2005/8/layout/lProcess2"/>
    <dgm:cxn modelId="{AC5FB344-92A3-4247-9001-7338E166C146}" type="presParOf" srcId="{1C3EC06E-CD24-4A2C-BB46-D7E887ED33C3}" destId="{E5755215-5A7A-4F58-8599-3F589CD588E2}" srcOrd="1" destOrd="0" presId="urn:microsoft.com/office/officeart/2005/8/layout/lProcess2"/>
    <dgm:cxn modelId="{55872CBF-56AF-403C-A275-F7AD74ED2490}" type="presParOf" srcId="{1C3EC06E-CD24-4A2C-BB46-D7E887ED33C3}" destId="{91A30622-F3D1-4A93-9BE2-251D85A15C09}" srcOrd="2" destOrd="0" presId="urn:microsoft.com/office/officeart/2005/8/layout/lProcess2"/>
    <dgm:cxn modelId="{92746569-CBD7-4597-82C0-35771B0E558F}" type="presParOf" srcId="{91A30622-F3D1-4A93-9BE2-251D85A15C09}" destId="{924C8BCD-EEE8-4630-BC90-34CC6526D361}" srcOrd="0" destOrd="0" presId="urn:microsoft.com/office/officeart/2005/8/layout/lProcess2"/>
    <dgm:cxn modelId="{8A4F9740-DB63-4C06-8F7B-87528CA1D64B}" type="presParOf" srcId="{91A30622-F3D1-4A93-9BE2-251D85A15C09}" destId="{49004A2F-022F-4D92-B76B-C22A12579484}" srcOrd="1" destOrd="0" presId="urn:microsoft.com/office/officeart/2005/8/layout/lProcess2"/>
    <dgm:cxn modelId="{06F7242B-B460-4EAA-AA16-6D38F5401FED}" type="presParOf" srcId="{91A30622-F3D1-4A93-9BE2-251D85A15C09}" destId="{591F7D39-C432-488D-90D4-0B324968EEF9}" srcOrd="2" destOrd="0" presId="urn:microsoft.com/office/officeart/2005/8/layout/lProcess2"/>
    <dgm:cxn modelId="{DF876A09-2E3C-4849-A210-988DF863795F}" type="presParOf" srcId="{591F7D39-C432-488D-90D4-0B324968EEF9}" destId="{E13D6BB5-52AB-4678-B50B-1B37C5FD613B}" srcOrd="0" destOrd="0" presId="urn:microsoft.com/office/officeart/2005/8/layout/lProcess2"/>
    <dgm:cxn modelId="{0ABEA6BB-491B-4585-B278-5C98D82AD548}" type="presParOf" srcId="{E13D6BB5-52AB-4678-B50B-1B37C5FD613B}" destId="{96208314-D347-4754-B374-C199866967B6}" srcOrd="0" destOrd="0" presId="urn:microsoft.com/office/officeart/2005/8/layout/lProcess2"/>
    <dgm:cxn modelId="{0C142DAA-C377-4A9D-BC8E-D5682C68CB8E}" type="presParOf" srcId="{E13D6BB5-52AB-4678-B50B-1B37C5FD613B}" destId="{A144FD6C-8ABD-4168-AE6D-64C2B1B34B97}" srcOrd="1" destOrd="0" presId="urn:microsoft.com/office/officeart/2005/8/layout/lProcess2"/>
    <dgm:cxn modelId="{C3C45EA9-0B0E-4FB7-86D6-0740CA05609A}" type="presParOf" srcId="{E13D6BB5-52AB-4678-B50B-1B37C5FD613B}" destId="{D48B1461-0FA2-44D7-A317-0CC0C4E616C8}" srcOrd="2" destOrd="0" presId="urn:microsoft.com/office/officeart/2005/8/layout/lProcess2"/>
    <dgm:cxn modelId="{B4F78EA1-A5D9-4D71-965F-BE1D7760D881}" type="presParOf" srcId="{E13D6BB5-52AB-4678-B50B-1B37C5FD613B}" destId="{69DE8D3B-49F4-40E9-83A3-50F7D7654826}" srcOrd="3" destOrd="0" presId="urn:microsoft.com/office/officeart/2005/8/layout/lProcess2"/>
    <dgm:cxn modelId="{BA7D44F4-062F-4A2E-B54D-FF5B41D94AFB}" type="presParOf" srcId="{E13D6BB5-52AB-4678-B50B-1B37C5FD613B}" destId="{0EB0517E-C98E-4348-BBEE-5B747AD86A9C}" srcOrd="4" destOrd="0" presId="urn:microsoft.com/office/officeart/2005/8/layout/lProcess2"/>
    <dgm:cxn modelId="{53613BE9-B5C0-47E8-82B6-DEBBB0674256}" type="presParOf" srcId="{1C3EC06E-CD24-4A2C-BB46-D7E887ED33C3}" destId="{AF4BC01F-A23E-45FB-965F-14B988ABA407}" srcOrd="3" destOrd="0" presId="urn:microsoft.com/office/officeart/2005/8/layout/lProcess2"/>
    <dgm:cxn modelId="{DAF66E48-FCB0-4A1D-85F2-F6D20033245A}" type="presParOf" srcId="{1C3EC06E-CD24-4A2C-BB46-D7E887ED33C3}" destId="{ED0078F5-93C6-47A6-A989-333008CE17E5}" srcOrd="4" destOrd="0" presId="urn:microsoft.com/office/officeart/2005/8/layout/lProcess2"/>
    <dgm:cxn modelId="{3238AE0E-D9EE-4399-8232-3EE82F708C0D}" type="presParOf" srcId="{ED0078F5-93C6-47A6-A989-333008CE17E5}" destId="{12298FCC-3AAD-4AE5-95A1-D83F25AF8878}" srcOrd="0" destOrd="0" presId="urn:microsoft.com/office/officeart/2005/8/layout/lProcess2"/>
    <dgm:cxn modelId="{0279E0EB-F529-4643-9268-53F345629C24}" type="presParOf" srcId="{ED0078F5-93C6-47A6-A989-333008CE17E5}" destId="{155968C2-B323-4B6D-922F-390DD327E49C}" srcOrd="1" destOrd="0" presId="urn:microsoft.com/office/officeart/2005/8/layout/lProcess2"/>
    <dgm:cxn modelId="{45C9C08A-79BF-4F58-AFA6-D53E8218717D}" type="presParOf" srcId="{ED0078F5-93C6-47A6-A989-333008CE17E5}" destId="{356314A7-DFF2-4700-A587-D92BF6BC48F9}" srcOrd="2" destOrd="0" presId="urn:microsoft.com/office/officeart/2005/8/layout/lProcess2"/>
    <dgm:cxn modelId="{59D76C24-D3D8-40FA-9220-1C9C45A73017}" type="presParOf" srcId="{356314A7-DFF2-4700-A587-D92BF6BC48F9}" destId="{8970241F-C8E2-4921-966F-C7F2095D6293}" srcOrd="0" destOrd="0" presId="urn:microsoft.com/office/officeart/2005/8/layout/lProcess2"/>
    <dgm:cxn modelId="{CC296FEC-F362-4EA5-8018-326FB2168532}" type="presParOf" srcId="{8970241F-C8E2-4921-966F-C7F2095D6293}" destId="{64EC2100-D5D2-4974-BA09-E269FD78311D}" srcOrd="0" destOrd="0" presId="urn:microsoft.com/office/officeart/2005/8/layout/lProcess2"/>
    <dgm:cxn modelId="{3312956B-FB77-40B7-BA34-FFDF4933507D}" type="presParOf" srcId="{1C3EC06E-CD24-4A2C-BB46-D7E887ED33C3}" destId="{450FF45A-BDC6-4505-A5E7-CAFD17C5BE94}" srcOrd="5" destOrd="0" presId="urn:microsoft.com/office/officeart/2005/8/layout/lProcess2"/>
    <dgm:cxn modelId="{F173732C-52B9-43C3-A7F4-11B7C10C452A}" type="presParOf" srcId="{1C3EC06E-CD24-4A2C-BB46-D7E887ED33C3}" destId="{BE36AC56-5B22-4E3D-A2E8-2291AD10D582}" srcOrd="6" destOrd="0" presId="urn:microsoft.com/office/officeart/2005/8/layout/lProcess2"/>
    <dgm:cxn modelId="{3FACBA29-7585-48F7-9F8A-72AEFAC0874E}" type="presParOf" srcId="{BE36AC56-5B22-4E3D-A2E8-2291AD10D582}" destId="{A57E99CE-10C8-4EF7-8BE8-888FA60F018F}" srcOrd="0" destOrd="0" presId="urn:microsoft.com/office/officeart/2005/8/layout/lProcess2"/>
    <dgm:cxn modelId="{16876026-7D18-4CDF-942D-652FC6B62E76}" type="presParOf" srcId="{BE36AC56-5B22-4E3D-A2E8-2291AD10D582}" destId="{E80B4675-512D-472F-A629-C22D0D74AD66}" srcOrd="1" destOrd="0" presId="urn:microsoft.com/office/officeart/2005/8/layout/lProcess2"/>
    <dgm:cxn modelId="{845BDE2A-D5F5-4AF0-926A-EB66D70437E2}" type="presParOf" srcId="{BE36AC56-5B22-4E3D-A2E8-2291AD10D582}" destId="{32A11485-AA42-4C0F-B0DF-2412EFA690BA}" srcOrd="2" destOrd="0" presId="urn:microsoft.com/office/officeart/2005/8/layout/lProcess2"/>
    <dgm:cxn modelId="{BA9226FB-C80C-429A-A19A-81D19D861A1E}" type="presParOf" srcId="{32A11485-AA42-4C0F-B0DF-2412EFA690BA}" destId="{1394776D-CD0D-46DF-9A26-3524C12211DA}" srcOrd="0" destOrd="0" presId="urn:microsoft.com/office/officeart/2005/8/layout/lProcess2"/>
    <dgm:cxn modelId="{CBF47859-0F14-4580-96B3-2254E9D6497E}" type="presParOf" srcId="{1394776D-CD0D-46DF-9A26-3524C12211DA}" destId="{73D51E2B-FD41-4D21-BF18-71B9AF9D005F}" srcOrd="0" destOrd="0" presId="urn:microsoft.com/office/officeart/2005/8/layout/lProcess2"/>
    <dgm:cxn modelId="{E3B5D1CB-C544-45A6-9757-C77452E2F5FE}" type="presParOf" srcId="{1394776D-CD0D-46DF-9A26-3524C12211DA}" destId="{04C11593-0043-41BC-8885-F82A299EA801}" srcOrd="1" destOrd="0" presId="urn:microsoft.com/office/officeart/2005/8/layout/lProcess2"/>
    <dgm:cxn modelId="{885EE658-9FAE-4ACF-B824-BE7254551D8F}" type="presParOf" srcId="{1394776D-CD0D-46DF-9A26-3524C12211DA}" destId="{E9CC7ED1-99C7-4F35-B83B-818B73680520}" srcOrd="2" destOrd="0" presId="urn:microsoft.com/office/officeart/2005/8/layout/lProcess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4732F1-664E-4793-A7BD-037CE3E2A517}">
      <dsp:nvSpPr>
        <dsp:cNvPr id="0" name=""/>
        <dsp:cNvSpPr/>
      </dsp:nvSpPr>
      <dsp:spPr>
        <a:xfrm>
          <a:off x="2995479" y="-36278"/>
          <a:ext cx="5305933" cy="5305933"/>
        </a:xfrm>
        <a:prstGeom prst="circularArrow">
          <a:avLst>
            <a:gd name="adj1" fmla="val 5544"/>
            <a:gd name="adj2" fmla="val 330680"/>
            <a:gd name="adj3" fmla="val 13726454"/>
            <a:gd name="adj4" fmla="val 17416146"/>
            <a:gd name="adj5" fmla="val 5757"/>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21D787-DD93-4641-BBD2-C41BC2673456}">
      <dsp:nvSpPr>
        <dsp:cNvPr id="0" name=""/>
        <dsp:cNvSpPr/>
      </dsp:nvSpPr>
      <dsp:spPr>
        <a:xfrm>
          <a:off x="4379752" y="473"/>
          <a:ext cx="2537387" cy="126869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mn-lt"/>
            </a:rPr>
            <a:t>Cluster </a:t>
          </a:r>
          <a:r>
            <a:rPr lang="it-IT" sz="1600" kern="1200" dirty="0">
              <a:latin typeface="+mn-lt"/>
              <a:ea typeface="+mn-ea"/>
              <a:cs typeface="+mn-cs"/>
            </a:rPr>
            <a:t>6 -</a:t>
          </a:r>
          <a:r>
            <a:rPr lang="it-IT" altLang="it-IT" sz="1400" kern="1200" dirty="0">
              <a:latin typeface="+mn-lt"/>
              <a:ea typeface="+mn-ea"/>
              <a:cs typeface="+mn-cs"/>
            </a:rPr>
            <a:t>Food, </a:t>
          </a:r>
          <a:r>
            <a:rPr lang="it-IT" altLang="it-IT" sz="1400" kern="1200" dirty="0" err="1">
              <a:latin typeface="+mn-lt"/>
              <a:ea typeface="+mn-ea"/>
              <a:cs typeface="+mn-cs"/>
            </a:rPr>
            <a:t>Bioeconomy</a:t>
          </a:r>
          <a:r>
            <a:rPr lang="it-IT" altLang="it-IT" sz="1400" kern="1200" dirty="0">
              <a:latin typeface="+mn-lt"/>
              <a:ea typeface="+mn-ea"/>
              <a:cs typeface="+mn-cs"/>
            </a:rPr>
            <a:t>, Natural  </a:t>
          </a:r>
          <a:r>
            <a:rPr lang="it-IT" altLang="it-IT" sz="1400" kern="1200" dirty="0" err="1">
              <a:latin typeface="+mn-lt"/>
              <a:ea typeface="+mn-ea"/>
              <a:cs typeface="+mn-cs"/>
            </a:rPr>
            <a:t>Resources</a:t>
          </a:r>
          <a:r>
            <a:rPr lang="it-IT" altLang="it-IT" sz="1400" kern="1200" dirty="0">
              <a:latin typeface="+mn-lt"/>
              <a:ea typeface="+mn-ea"/>
              <a:cs typeface="+mn-cs"/>
            </a:rPr>
            <a:t>, </a:t>
          </a:r>
          <a:r>
            <a:rPr lang="it-IT" altLang="it-IT" sz="1400" kern="1200" dirty="0" err="1">
              <a:latin typeface="+mn-lt"/>
              <a:ea typeface="+mn-ea"/>
              <a:cs typeface="+mn-cs"/>
            </a:rPr>
            <a:t>Agriculture</a:t>
          </a:r>
          <a:r>
            <a:rPr lang="it-IT" altLang="it-IT" sz="1400" kern="1200" dirty="0">
              <a:latin typeface="+mn-lt"/>
              <a:ea typeface="+mn-ea"/>
              <a:cs typeface="+mn-cs"/>
            </a:rPr>
            <a:t> and  Environment</a:t>
          </a:r>
          <a:endParaRPr lang="it-IT" sz="1600" dirty="0">
            <a:latin typeface="+mn-lt"/>
          </a:endParaRPr>
        </a:p>
      </dsp:txBody>
      <dsp:txXfrm>
        <a:off x="4441684" y="62405"/>
        <a:ext cx="2413523" cy="1144829"/>
      </dsp:txXfrm>
    </dsp:sp>
    <dsp:sp modelId="{D5CAB377-D91D-49BC-96DA-FF4911630E37}">
      <dsp:nvSpPr>
        <dsp:cNvPr id="0" name=""/>
        <dsp:cNvSpPr/>
      </dsp:nvSpPr>
      <dsp:spPr>
        <a:xfrm>
          <a:off x="6531668" y="1563932"/>
          <a:ext cx="2537387" cy="1268693"/>
        </a:xfrm>
        <a:prstGeom prst="roundRect">
          <a:avLst/>
        </a:prstGeom>
        <a:solidFill>
          <a:schemeClr val="accent3">
            <a:hueOff val="262260"/>
            <a:satOff val="23334"/>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mn-lt"/>
            </a:rPr>
            <a:t>Mission </a:t>
          </a:r>
          <a:r>
            <a:rPr lang="it-IT" sz="1800" kern="1200" dirty="0" err="1">
              <a:latin typeface="+mn-lt"/>
            </a:rPr>
            <a:t>Restore</a:t>
          </a:r>
          <a:r>
            <a:rPr lang="it-IT" sz="1800" kern="1200" dirty="0">
              <a:latin typeface="+mn-lt"/>
            </a:rPr>
            <a:t> </a:t>
          </a:r>
          <a:r>
            <a:rPr lang="it-IT" sz="1800" kern="1200" dirty="0" err="1">
              <a:latin typeface="+mn-lt"/>
            </a:rPr>
            <a:t>our</a:t>
          </a:r>
          <a:r>
            <a:rPr lang="it-IT" sz="1800" kern="1200" dirty="0">
              <a:latin typeface="+mn-lt"/>
            </a:rPr>
            <a:t> Ocean and Waters</a:t>
          </a:r>
        </a:p>
      </dsp:txBody>
      <dsp:txXfrm>
        <a:off x="6593600" y="1625864"/>
        <a:ext cx="2413523" cy="1144829"/>
      </dsp:txXfrm>
    </dsp:sp>
    <dsp:sp modelId="{CADE68F3-A5ED-4D4B-B7D6-28F46EC6CA35}">
      <dsp:nvSpPr>
        <dsp:cNvPr id="0" name=""/>
        <dsp:cNvSpPr/>
      </dsp:nvSpPr>
      <dsp:spPr>
        <a:xfrm>
          <a:off x="5709709" y="4093661"/>
          <a:ext cx="2537387" cy="1268693"/>
        </a:xfrm>
        <a:prstGeom prst="roundRect">
          <a:avLst/>
        </a:prstGeom>
        <a:solidFill>
          <a:schemeClr val="accent3">
            <a:hueOff val="524520"/>
            <a:satOff val="46667"/>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err="1">
              <a:latin typeface="+mn-lt"/>
            </a:rPr>
            <a:t>European</a:t>
          </a:r>
          <a:endParaRPr lang="it-IT" sz="1800" kern="1200" dirty="0">
            <a:latin typeface="+mn-lt"/>
          </a:endParaRPr>
        </a:p>
        <a:p>
          <a:pPr marL="0" lvl="0" indent="0" algn="ctr" defTabSz="800100">
            <a:lnSpc>
              <a:spcPct val="90000"/>
            </a:lnSpc>
            <a:spcBef>
              <a:spcPct val="0"/>
            </a:spcBef>
            <a:spcAft>
              <a:spcPct val="35000"/>
            </a:spcAft>
            <a:buNone/>
          </a:pPr>
          <a:r>
            <a:rPr lang="it-IT" sz="1800" kern="1200" dirty="0">
              <a:latin typeface="+mn-lt"/>
            </a:rPr>
            <a:t>Partnerships</a:t>
          </a:r>
        </a:p>
      </dsp:txBody>
      <dsp:txXfrm>
        <a:off x="5771641" y="4155593"/>
        <a:ext cx="2413523" cy="1144829"/>
      </dsp:txXfrm>
    </dsp:sp>
    <dsp:sp modelId="{49F2D768-199D-404B-8F39-DD02D28C03B3}">
      <dsp:nvSpPr>
        <dsp:cNvPr id="0" name=""/>
        <dsp:cNvSpPr/>
      </dsp:nvSpPr>
      <dsp:spPr>
        <a:xfrm>
          <a:off x="3049794" y="4093661"/>
          <a:ext cx="2537387" cy="1268693"/>
        </a:xfrm>
        <a:prstGeom prst="roundRect">
          <a:avLst/>
        </a:prstGeom>
        <a:solidFill>
          <a:schemeClr val="accent3">
            <a:hueOff val="786779"/>
            <a:satOff val="70000"/>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kern="1200" dirty="0">
              <a:latin typeface="+mn-lt"/>
            </a:rPr>
            <a:t>PRIMA  </a:t>
          </a:r>
        </a:p>
        <a:p>
          <a:pPr marL="0" lvl="0" indent="0" algn="ctr" defTabSz="622300">
            <a:lnSpc>
              <a:spcPct val="90000"/>
            </a:lnSpc>
            <a:spcBef>
              <a:spcPct val="0"/>
            </a:spcBef>
            <a:spcAft>
              <a:spcPct val="35000"/>
            </a:spcAft>
            <a:buNone/>
          </a:pPr>
          <a:r>
            <a:rPr lang="en-US" sz="1400" b="0" i="0" u="none" kern="1200" dirty="0"/>
            <a:t>Partnership for Research and Innovation in the Mediterranean Area</a:t>
          </a:r>
          <a:endParaRPr lang="it-IT" sz="1400" i="0" u="none" kern="1200" dirty="0">
            <a:latin typeface="+mn-lt"/>
          </a:endParaRPr>
        </a:p>
      </dsp:txBody>
      <dsp:txXfrm>
        <a:off x="3111726" y="4155593"/>
        <a:ext cx="2413523" cy="1144829"/>
      </dsp:txXfrm>
    </dsp:sp>
    <dsp:sp modelId="{39EA8B45-C15D-4310-BB02-3C71F99E6392}">
      <dsp:nvSpPr>
        <dsp:cNvPr id="0" name=""/>
        <dsp:cNvSpPr/>
      </dsp:nvSpPr>
      <dsp:spPr>
        <a:xfrm>
          <a:off x="2227836" y="1563932"/>
          <a:ext cx="2537387" cy="1268693"/>
        </a:xfrm>
        <a:prstGeom prst="roundRect">
          <a:avLst/>
        </a:prstGeom>
        <a:solidFill>
          <a:schemeClr val="accent3">
            <a:hueOff val="1049039"/>
            <a:satOff val="93334"/>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latin typeface="+mn-lt"/>
            </a:rPr>
            <a:t>Mission A </a:t>
          </a:r>
          <a:r>
            <a:rPr lang="it-IT" sz="2000" kern="1200" dirty="0" err="1">
              <a:latin typeface="+mn-lt"/>
            </a:rPr>
            <a:t>Soil</a:t>
          </a:r>
          <a:r>
            <a:rPr lang="it-IT" sz="2000" kern="1200" dirty="0">
              <a:latin typeface="+mn-lt"/>
            </a:rPr>
            <a:t> Deal for Europe</a:t>
          </a:r>
          <a:endParaRPr lang="it-IT" sz="2000" i="0" u="none" kern="1200" dirty="0">
            <a:latin typeface="+mn-lt"/>
          </a:endParaRPr>
        </a:p>
      </dsp:txBody>
      <dsp:txXfrm>
        <a:off x="2289768" y="1625864"/>
        <a:ext cx="2413523" cy="11448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4732F1-664E-4793-A7BD-037CE3E2A517}">
      <dsp:nvSpPr>
        <dsp:cNvPr id="0" name=""/>
        <dsp:cNvSpPr/>
      </dsp:nvSpPr>
      <dsp:spPr>
        <a:xfrm>
          <a:off x="2995479" y="-36278"/>
          <a:ext cx="5305933" cy="5305933"/>
        </a:xfrm>
        <a:prstGeom prst="circularArrow">
          <a:avLst>
            <a:gd name="adj1" fmla="val 5544"/>
            <a:gd name="adj2" fmla="val 330680"/>
            <a:gd name="adj3" fmla="val 13726454"/>
            <a:gd name="adj4" fmla="val 17416146"/>
            <a:gd name="adj5" fmla="val 5757"/>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21D787-DD93-4641-BBD2-C41BC2673456}">
      <dsp:nvSpPr>
        <dsp:cNvPr id="0" name=""/>
        <dsp:cNvSpPr/>
      </dsp:nvSpPr>
      <dsp:spPr>
        <a:xfrm>
          <a:off x="4379752" y="473"/>
          <a:ext cx="2537387" cy="126869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mn-lt"/>
            </a:rPr>
            <a:t>Cluster </a:t>
          </a:r>
          <a:r>
            <a:rPr lang="it-IT" sz="1800" kern="1200" dirty="0">
              <a:latin typeface="+mn-lt"/>
              <a:ea typeface="+mn-ea"/>
              <a:cs typeface="+mn-cs"/>
            </a:rPr>
            <a:t>6 -</a:t>
          </a:r>
          <a:r>
            <a:rPr lang="it-IT" altLang="it-IT" sz="1600" kern="1200" dirty="0">
              <a:latin typeface="+mn-lt"/>
              <a:ea typeface="+mn-ea"/>
              <a:cs typeface="+mn-cs"/>
            </a:rPr>
            <a:t>Food, </a:t>
          </a:r>
          <a:r>
            <a:rPr lang="it-IT" altLang="it-IT" sz="1600" kern="1200" dirty="0" err="1">
              <a:latin typeface="+mn-lt"/>
              <a:ea typeface="+mn-ea"/>
              <a:cs typeface="+mn-cs"/>
            </a:rPr>
            <a:t>Bioeconomy</a:t>
          </a:r>
          <a:r>
            <a:rPr lang="it-IT" altLang="it-IT" sz="1600" kern="1200" dirty="0">
              <a:latin typeface="+mn-lt"/>
              <a:ea typeface="+mn-ea"/>
              <a:cs typeface="+mn-cs"/>
            </a:rPr>
            <a:t>, Natural  </a:t>
          </a:r>
          <a:r>
            <a:rPr lang="it-IT" altLang="it-IT" sz="1600" kern="1200" dirty="0" err="1">
              <a:latin typeface="+mn-lt"/>
              <a:ea typeface="+mn-ea"/>
              <a:cs typeface="+mn-cs"/>
            </a:rPr>
            <a:t>Resources</a:t>
          </a:r>
          <a:r>
            <a:rPr lang="it-IT" altLang="it-IT" sz="1600" kern="1200" dirty="0">
              <a:latin typeface="+mn-lt"/>
              <a:ea typeface="+mn-ea"/>
              <a:cs typeface="+mn-cs"/>
            </a:rPr>
            <a:t>, </a:t>
          </a:r>
          <a:r>
            <a:rPr lang="it-IT" altLang="it-IT" sz="1600" kern="1200" dirty="0" err="1">
              <a:latin typeface="+mn-lt"/>
              <a:ea typeface="+mn-ea"/>
              <a:cs typeface="+mn-cs"/>
            </a:rPr>
            <a:t>Agriculture</a:t>
          </a:r>
          <a:r>
            <a:rPr lang="it-IT" altLang="it-IT" sz="1600" kern="1200" dirty="0">
              <a:latin typeface="+mn-lt"/>
              <a:ea typeface="+mn-ea"/>
              <a:cs typeface="+mn-cs"/>
            </a:rPr>
            <a:t> and  Environment</a:t>
          </a:r>
          <a:endParaRPr lang="it-IT" sz="1800" dirty="0">
            <a:latin typeface="+mn-lt"/>
          </a:endParaRPr>
        </a:p>
      </dsp:txBody>
      <dsp:txXfrm>
        <a:off x="4441684" y="62405"/>
        <a:ext cx="2413523" cy="1144829"/>
      </dsp:txXfrm>
    </dsp:sp>
    <dsp:sp modelId="{D5CAB377-D91D-49BC-96DA-FF4911630E37}">
      <dsp:nvSpPr>
        <dsp:cNvPr id="0" name=""/>
        <dsp:cNvSpPr/>
      </dsp:nvSpPr>
      <dsp:spPr>
        <a:xfrm>
          <a:off x="6531668" y="1563932"/>
          <a:ext cx="2537387" cy="1268693"/>
        </a:xfrm>
        <a:prstGeom prst="roundRect">
          <a:avLst/>
        </a:prstGeom>
        <a:solidFill>
          <a:schemeClr val="accent3">
            <a:hueOff val="262260"/>
            <a:satOff val="23334"/>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mn-lt"/>
            </a:rPr>
            <a:t>Mission </a:t>
          </a:r>
          <a:r>
            <a:rPr lang="it-IT" sz="1800" kern="1200" dirty="0" err="1">
              <a:latin typeface="+mn-lt"/>
            </a:rPr>
            <a:t>Restore</a:t>
          </a:r>
          <a:r>
            <a:rPr lang="it-IT" sz="1800" kern="1200" dirty="0">
              <a:latin typeface="+mn-lt"/>
            </a:rPr>
            <a:t> </a:t>
          </a:r>
          <a:r>
            <a:rPr lang="it-IT" sz="1800" kern="1200" dirty="0" err="1">
              <a:latin typeface="+mn-lt"/>
            </a:rPr>
            <a:t>our</a:t>
          </a:r>
          <a:r>
            <a:rPr lang="it-IT" sz="1800" kern="1200" dirty="0">
              <a:latin typeface="+mn-lt"/>
            </a:rPr>
            <a:t> Ocean and Waters</a:t>
          </a:r>
        </a:p>
      </dsp:txBody>
      <dsp:txXfrm>
        <a:off x="6593600" y="1625864"/>
        <a:ext cx="2413523" cy="1144829"/>
      </dsp:txXfrm>
    </dsp:sp>
    <dsp:sp modelId="{CADE68F3-A5ED-4D4B-B7D6-28F46EC6CA35}">
      <dsp:nvSpPr>
        <dsp:cNvPr id="0" name=""/>
        <dsp:cNvSpPr/>
      </dsp:nvSpPr>
      <dsp:spPr>
        <a:xfrm>
          <a:off x="5709709" y="4093661"/>
          <a:ext cx="2537387" cy="1268693"/>
        </a:xfrm>
        <a:prstGeom prst="roundRect">
          <a:avLst/>
        </a:prstGeom>
        <a:solidFill>
          <a:schemeClr val="accent3">
            <a:hueOff val="524520"/>
            <a:satOff val="46667"/>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err="1">
              <a:latin typeface="+mn-lt"/>
            </a:rPr>
            <a:t>European</a:t>
          </a:r>
          <a:endParaRPr lang="it-IT" sz="1800" kern="1200" dirty="0">
            <a:latin typeface="+mn-lt"/>
          </a:endParaRPr>
        </a:p>
        <a:p>
          <a:pPr marL="0" lvl="0" indent="0" algn="ctr" defTabSz="800100">
            <a:lnSpc>
              <a:spcPct val="90000"/>
            </a:lnSpc>
            <a:spcBef>
              <a:spcPct val="0"/>
            </a:spcBef>
            <a:spcAft>
              <a:spcPct val="35000"/>
            </a:spcAft>
            <a:buNone/>
          </a:pPr>
          <a:r>
            <a:rPr lang="it-IT" sz="1800" kern="1200" dirty="0">
              <a:latin typeface="+mn-lt"/>
            </a:rPr>
            <a:t>Partnerships</a:t>
          </a:r>
        </a:p>
      </dsp:txBody>
      <dsp:txXfrm>
        <a:off x="5771641" y="4155593"/>
        <a:ext cx="2413523" cy="1144829"/>
      </dsp:txXfrm>
    </dsp:sp>
    <dsp:sp modelId="{49F2D768-199D-404B-8F39-DD02D28C03B3}">
      <dsp:nvSpPr>
        <dsp:cNvPr id="0" name=""/>
        <dsp:cNvSpPr/>
      </dsp:nvSpPr>
      <dsp:spPr>
        <a:xfrm>
          <a:off x="3049794" y="4093661"/>
          <a:ext cx="2537387" cy="1268693"/>
        </a:xfrm>
        <a:prstGeom prst="roundRect">
          <a:avLst/>
        </a:prstGeom>
        <a:solidFill>
          <a:schemeClr val="accent3">
            <a:hueOff val="786779"/>
            <a:satOff val="70000"/>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kern="1200" dirty="0">
              <a:latin typeface="+mn-lt"/>
            </a:rPr>
            <a:t>PRIMA  </a:t>
          </a:r>
        </a:p>
        <a:p>
          <a:pPr marL="0" lvl="0" indent="0" algn="ctr" defTabSz="622300">
            <a:lnSpc>
              <a:spcPct val="90000"/>
            </a:lnSpc>
            <a:spcBef>
              <a:spcPct val="0"/>
            </a:spcBef>
            <a:spcAft>
              <a:spcPct val="35000"/>
            </a:spcAft>
            <a:buNone/>
          </a:pPr>
          <a:r>
            <a:rPr lang="en-US" sz="1400" b="0" i="0" u="none" kern="1200" dirty="0"/>
            <a:t>Partnership for Research and Innovation in the Mediterranean Area</a:t>
          </a:r>
          <a:endParaRPr lang="it-IT" sz="1400" i="0" u="none" kern="1200" dirty="0">
            <a:latin typeface="+mn-lt"/>
          </a:endParaRPr>
        </a:p>
      </dsp:txBody>
      <dsp:txXfrm>
        <a:off x="3111726" y="4155593"/>
        <a:ext cx="2413523" cy="1144829"/>
      </dsp:txXfrm>
    </dsp:sp>
    <dsp:sp modelId="{39EA8B45-C15D-4310-BB02-3C71F99E6392}">
      <dsp:nvSpPr>
        <dsp:cNvPr id="0" name=""/>
        <dsp:cNvSpPr/>
      </dsp:nvSpPr>
      <dsp:spPr>
        <a:xfrm>
          <a:off x="2227836" y="1563932"/>
          <a:ext cx="2537387" cy="1268693"/>
        </a:xfrm>
        <a:prstGeom prst="roundRect">
          <a:avLst/>
        </a:prstGeom>
        <a:solidFill>
          <a:schemeClr val="accent3">
            <a:hueOff val="1049039"/>
            <a:satOff val="93334"/>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kern="1200" dirty="0">
              <a:latin typeface="+mn-lt"/>
            </a:rPr>
            <a:t>Mission A </a:t>
          </a:r>
          <a:r>
            <a:rPr lang="it-IT" sz="2000" kern="1200" dirty="0" err="1">
              <a:latin typeface="+mn-lt"/>
            </a:rPr>
            <a:t>Soil</a:t>
          </a:r>
          <a:r>
            <a:rPr lang="it-IT" sz="2000" kern="1200" dirty="0">
              <a:latin typeface="+mn-lt"/>
            </a:rPr>
            <a:t> Deal for Europe</a:t>
          </a:r>
          <a:endParaRPr lang="it-IT" sz="2000" i="0" u="none" kern="1200" dirty="0">
            <a:latin typeface="+mn-lt"/>
          </a:endParaRPr>
        </a:p>
      </dsp:txBody>
      <dsp:txXfrm>
        <a:off x="2289768" y="1625864"/>
        <a:ext cx="2413523" cy="11448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D2444F-CF82-4B1C-967A-5688D7DB2AD0}">
      <dsp:nvSpPr>
        <dsp:cNvPr id="0" name=""/>
        <dsp:cNvSpPr/>
      </dsp:nvSpPr>
      <dsp:spPr>
        <a:xfrm>
          <a:off x="0" y="1773766"/>
          <a:ext cx="3203773" cy="42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latin typeface="Poppins" panose="00000500000000000000" pitchFamily="2" charset="0"/>
              <a:cs typeface="Poppins" panose="00000500000000000000" pitchFamily="2" charset="0"/>
            </a:rPr>
            <a:t>Scadenze</a:t>
          </a:r>
        </a:p>
      </dsp:txBody>
      <dsp:txXfrm>
        <a:off x="12399" y="1786165"/>
        <a:ext cx="3178975" cy="398535"/>
      </dsp:txXfrm>
    </dsp:sp>
    <dsp:sp modelId="{529BE922-36D0-488B-BEAA-8B894440A669}">
      <dsp:nvSpPr>
        <dsp:cNvPr id="0" name=""/>
        <dsp:cNvSpPr/>
      </dsp:nvSpPr>
      <dsp:spPr>
        <a:xfrm>
          <a:off x="0" y="2273300"/>
          <a:ext cx="423333" cy="423333"/>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69E613-81A3-4243-9ED4-D3F653E23F54}">
      <dsp:nvSpPr>
        <dsp:cNvPr id="0" name=""/>
        <dsp:cNvSpPr/>
      </dsp:nvSpPr>
      <dsp:spPr>
        <a:xfrm>
          <a:off x="448733" y="2273300"/>
          <a:ext cx="2755040" cy="423333"/>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Poppins" panose="00000500000000000000" pitchFamily="2" charset="0"/>
              <a:cs typeface="Poppins" panose="00000500000000000000" pitchFamily="2" charset="0"/>
            </a:rPr>
            <a:t>23 e 28 Marzo e12 Aprile </a:t>
          </a:r>
        </a:p>
      </dsp:txBody>
      <dsp:txXfrm>
        <a:off x="469402" y="2293969"/>
        <a:ext cx="2713702" cy="381995"/>
      </dsp:txXfrm>
    </dsp:sp>
    <dsp:sp modelId="{3438C718-C1F1-44D5-8141-A24533B77239}">
      <dsp:nvSpPr>
        <dsp:cNvPr id="0" name=""/>
        <dsp:cNvSpPr/>
      </dsp:nvSpPr>
      <dsp:spPr>
        <a:xfrm>
          <a:off x="0" y="2747433"/>
          <a:ext cx="423333" cy="423333"/>
        </a:xfrm>
        <a:prstGeom prst="roundRect">
          <a:avLst>
            <a:gd name="adj" fmla="val 166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7210D3-F32E-4136-980B-338A669477BD}">
      <dsp:nvSpPr>
        <dsp:cNvPr id="0" name=""/>
        <dsp:cNvSpPr/>
      </dsp:nvSpPr>
      <dsp:spPr>
        <a:xfrm>
          <a:off x="448733" y="2747433"/>
          <a:ext cx="2755040" cy="423333"/>
        </a:xfrm>
        <a:prstGeom prst="roundRect">
          <a:avLst>
            <a:gd name="adj" fmla="val 166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Poppins" panose="00000500000000000000" pitchFamily="2" charset="0"/>
              <a:cs typeface="Poppins" panose="00000500000000000000" pitchFamily="2" charset="0"/>
            </a:rPr>
            <a:t>22 / 28 Febbraio</a:t>
          </a:r>
        </a:p>
      </dsp:txBody>
      <dsp:txXfrm>
        <a:off x="469402" y="2768102"/>
        <a:ext cx="2713702" cy="381995"/>
      </dsp:txXfrm>
    </dsp:sp>
    <dsp:sp modelId="{83BDA93B-8994-45D3-85BC-F71D96AE1A98}">
      <dsp:nvSpPr>
        <dsp:cNvPr id="0" name=""/>
        <dsp:cNvSpPr/>
      </dsp:nvSpPr>
      <dsp:spPr>
        <a:xfrm>
          <a:off x="3524150" y="1773766"/>
          <a:ext cx="3203773" cy="42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err="1">
              <a:latin typeface="Poppins" panose="00000500000000000000" pitchFamily="2" charset="0"/>
              <a:cs typeface="Poppins" panose="00000500000000000000" pitchFamily="2" charset="0"/>
            </a:rPr>
            <a:t>Topic</a:t>
          </a:r>
          <a:endParaRPr lang="it-IT" sz="1600" kern="1200" dirty="0">
            <a:latin typeface="Poppins" panose="00000500000000000000" pitchFamily="2" charset="0"/>
            <a:cs typeface="Poppins" panose="00000500000000000000" pitchFamily="2" charset="0"/>
          </a:endParaRPr>
        </a:p>
      </dsp:txBody>
      <dsp:txXfrm>
        <a:off x="3536549" y="1786165"/>
        <a:ext cx="3178975" cy="398535"/>
      </dsp:txXfrm>
    </dsp:sp>
    <dsp:sp modelId="{DADA21C4-9FF5-48DD-B954-B5C8B2E91317}">
      <dsp:nvSpPr>
        <dsp:cNvPr id="0" name=""/>
        <dsp:cNvSpPr/>
      </dsp:nvSpPr>
      <dsp:spPr>
        <a:xfrm>
          <a:off x="3524150" y="2273300"/>
          <a:ext cx="423333" cy="423333"/>
        </a:xfrm>
        <a:prstGeom prst="roundRect">
          <a:avLst>
            <a:gd name="adj" fmla="val 166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4738A9-CB10-4830-87A0-C46DEECEEDA1}">
      <dsp:nvSpPr>
        <dsp:cNvPr id="0" name=""/>
        <dsp:cNvSpPr/>
      </dsp:nvSpPr>
      <dsp:spPr>
        <a:xfrm>
          <a:off x="3972884" y="2273300"/>
          <a:ext cx="2755040" cy="423333"/>
        </a:xfrm>
        <a:prstGeom prst="roundRect">
          <a:avLst>
            <a:gd name="adj" fmla="val 166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Poppins" panose="00000500000000000000" pitchFamily="2" charset="0"/>
              <a:cs typeface="Poppins" panose="00000500000000000000" pitchFamily="2" charset="0"/>
            </a:rPr>
            <a:t>100</a:t>
          </a:r>
        </a:p>
      </dsp:txBody>
      <dsp:txXfrm>
        <a:off x="3993553" y="2293969"/>
        <a:ext cx="2713702" cy="381995"/>
      </dsp:txXfrm>
    </dsp:sp>
    <dsp:sp modelId="{CFF6FB0A-9266-467B-A2E2-D70882DBF868}">
      <dsp:nvSpPr>
        <dsp:cNvPr id="0" name=""/>
        <dsp:cNvSpPr/>
      </dsp:nvSpPr>
      <dsp:spPr>
        <a:xfrm>
          <a:off x="3524150" y="2747433"/>
          <a:ext cx="423333" cy="423333"/>
        </a:xfrm>
        <a:prstGeom prst="roundRect">
          <a:avLst>
            <a:gd name="adj"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D1A372-DC2A-463E-826F-E0BE03497DE1}">
      <dsp:nvSpPr>
        <dsp:cNvPr id="0" name=""/>
        <dsp:cNvSpPr/>
      </dsp:nvSpPr>
      <dsp:spPr>
        <a:xfrm>
          <a:off x="3972884" y="2747433"/>
          <a:ext cx="2755040" cy="423333"/>
        </a:xfrm>
        <a:prstGeom prst="roundRect">
          <a:avLst>
            <a:gd name="adj"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Poppins" panose="00000500000000000000" pitchFamily="2" charset="0"/>
              <a:cs typeface="Poppins" panose="00000500000000000000" pitchFamily="2" charset="0"/>
            </a:rPr>
            <a:t>76</a:t>
          </a:r>
        </a:p>
      </dsp:txBody>
      <dsp:txXfrm>
        <a:off x="3993553" y="2768102"/>
        <a:ext cx="2713702" cy="381995"/>
      </dsp:txXfrm>
    </dsp:sp>
    <dsp:sp modelId="{913A48C6-C556-42FC-AE43-393991022634}">
      <dsp:nvSpPr>
        <dsp:cNvPr id="0" name=""/>
        <dsp:cNvSpPr/>
      </dsp:nvSpPr>
      <dsp:spPr>
        <a:xfrm>
          <a:off x="3524150" y="3221566"/>
          <a:ext cx="423333" cy="423333"/>
        </a:xfrm>
        <a:prstGeom prst="roundRect">
          <a:avLst>
            <a:gd name="adj" fmla="val 1667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25E431-512E-4A86-B1A2-4AD3E10B4810}">
      <dsp:nvSpPr>
        <dsp:cNvPr id="0" name=""/>
        <dsp:cNvSpPr/>
      </dsp:nvSpPr>
      <dsp:spPr>
        <a:xfrm>
          <a:off x="3972884" y="3221566"/>
          <a:ext cx="2755040" cy="423333"/>
        </a:xfrm>
        <a:prstGeom prst="roundRect">
          <a:avLst>
            <a:gd name="adj" fmla="val 1667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kern="1200" dirty="0">
              <a:latin typeface="Poppins" panose="00000500000000000000" pitchFamily="2" charset="0"/>
              <a:cs typeface="Poppins" panose="00000500000000000000" pitchFamily="2" charset="0"/>
            </a:rPr>
            <a:t>176</a:t>
          </a:r>
        </a:p>
      </dsp:txBody>
      <dsp:txXfrm>
        <a:off x="3993553" y="3242235"/>
        <a:ext cx="2713702" cy="381995"/>
      </dsp:txXfrm>
    </dsp:sp>
    <dsp:sp modelId="{C2864CD5-5E7F-43B3-A770-FC4F718149A2}">
      <dsp:nvSpPr>
        <dsp:cNvPr id="0" name=""/>
        <dsp:cNvSpPr/>
      </dsp:nvSpPr>
      <dsp:spPr>
        <a:xfrm>
          <a:off x="7048301" y="1773766"/>
          <a:ext cx="3203773" cy="42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latin typeface="Poppins" panose="00000500000000000000" pitchFamily="2" charset="0"/>
              <a:cs typeface="Poppins" panose="00000500000000000000" pitchFamily="2" charset="0"/>
            </a:rPr>
            <a:t>Budget</a:t>
          </a:r>
        </a:p>
      </dsp:txBody>
      <dsp:txXfrm>
        <a:off x="7060700" y="1786165"/>
        <a:ext cx="3178975" cy="398535"/>
      </dsp:txXfrm>
    </dsp:sp>
    <dsp:sp modelId="{D42F9DF4-D943-44B3-8872-79296FA64F1D}">
      <dsp:nvSpPr>
        <dsp:cNvPr id="0" name=""/>
        <dsp:cNvSpPr/>
      </dsp:nvSpPr>
      <dsp:spPr>
        <a:xfrm>
          <a:off x="7048301" y="2273300"/>
          <a:ext cx="423333" cy="423333"/>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292003-BBB4-4C8E-990A-A8D2AFF6B3F3}">
      <dsp:nvSpPr>
        <dsp:cNvPr id="0" name=""/>
        <dsp:cNvSpPr/>
      </dsp:nvSpPr>
      <dsp:spPr>
        <a:xfrm>
          <a:off x="7497034" y="2273300"/>
          <a:ext cx="2755040" cy="423333"/>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ts val="0"/>
            </a:spcAft>
            <a:buNone/>
          </a:pPr>
          <a:r>
            <a:rPr lang="en-GB" sz="1400" kern="1200" dirty="0">
              <a:effectLst/>
              <a:latin typeface="Poppins" panose="00000500000000000000" pitchFamily="2" charset="0"/>
              <a:ea typeface="Times New Roman" panose="02020603050405020304" pitchFamily="18" charset="0"/>
              <a:cs typeface="Poppins" panose="00000500000000000000" pitchFamily="2" charset="0"/>
            </a:rPr>
            <a:t>1056,39 </a:t>
          </a:r>
        </a:p>
        <a:p>
          <a:pPr marL="0" lvl="0" indent="0" algn="ctr" defTabSz="622300">
            <a:lnSpc>
              <a:spcPct val="90000"/>
            </a:lnSpc>
            <a:spcBef>
              <a:spcPct val="0"/>
            </a:spcBef>
            <a:spcAft>
              <a:spcPts val="0"/>
            </a:spcAft>
            <a:buNone/>
          </a:pPr>
          <a:r>
            <a:rPr lang="en-GB" sz="1200" kern="1200" dirty="0">
              <a:effectLst/>
              <a:latin typeface="Poppins" panose="00000500000000000000" pitchFamily="2" charset="0"/>
              <a:ea typeface="Times New Roman" panose="02020603050405020304" pitchFamily="18" charset="0"/>
              <a:cs typeface="Poppins" panose="00000500000000000000" pitchFamily="2" charset="0"/>
            </a:rPr>
            <a:t>(di cui 897 sui </a:t>
          </a:r>
          <a:r>
            <a:rPr lang="en-GB" sz="1200" kern="1200" dirty="0" err="1">
              <a:effectLst/>
              <a:latin typeface="Poppins" panose="00000500000000000000" pitchFamily="2" charset="0"/>
              <a:ea typeface="Times New Roman" panose="02020603050405020304" pitchFamily="18" charset="0"/>
              <a:cs typeface="Poppins" panose="00000500000000000000" pitchFamily="2" charset="0"/>
            </a:rPr>
            <a:t>bandi</a:t>
          </a:r>
          <a:r>
            <a:rPr lang="en-GB" sz="1200" kern="1200" dirty="0">
              <a:effectLst/>
              <a:latin typeface="Poppins" panose="00000500000000000000" pitchFamily="2" charset="0"/>
              <a:ea typeface="Times New Roman" panose="02020603050405020304" pitchFamily="18" charset="0"/>
              <a:cs typeface="Poppins" panose="00000500000000000000" pitchFamily="2" charset="0"/>
            </a:rPr>
            <a:t> 2023)</a:t>
          </a:r>
        </a:p>
      </dsp:txBody>
      <dsp:txXfrm>
        <a:off x="7517703" y="2293969"/>
        <a:ext cx="2713702" cy="381995"/>
      </dsp:txXfrm>
    </dsp:sp>
    <dsp:sp modelId="{A4C07995-1406-4894-BD23-22303D445C2A}">
      <dsp:nvSpPr>
        <dsp:cNvPr id="0" name=""/>
        <dsp:cNvSpPr/>
      </dsp:nvSpPr>
      <dsp:spPr>
        <a:xfrm>
          <a:off x="7048301" y="2747433"/>
          <a:ext cx="423333" cy="423333"/>
        </a:xfrm>
        <a:prstGeom prst="roundRect">
          <a:avLst>
            <a:gd name="adj" fmla="val 166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AFB67-F604-4281-A3D7-25DDFDC4D648}">
      <dsp:nvSpPr>
        <dsp:cNvPr id="0" name=""/>
        <dsp:cNvSpPr/>
      </dsp:nvSpPr>
      <dsp:spPr>
        <a:xfrm>
          <a:off x="7497034" y="2747433"/>
          <a:ext cx="2755040" cy="423333"/>
        </a:xfrm>
        <a:prstGeom prst="roundRect">
          <a:avLst>
            <a:gd name="adj" fmla="val 166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ts val="0"/>
            </a:spcAft>
            <a:buNone/>
          </a:pPr>
          <a:r>
            <a:rPr lang="it-IT" sz="1400" kern="1200" dirty="0">
              <a:latin typeface="Poppins" panose="00000500000000000000" pitchFamily="2" charset="0"/>
              <a:cs typeface="Poppins" panose="00000500000000000000" pitchFamily="2" charset="0"/>
            </a:rPr>
            <a:t>903 </a:t>
          </a:r>
        </a:p>
        <a:p>
          <a:pPr marL="0" lvl="0" indent="0" algn="ctr" defTabSz="622300">
            <a:lnSpc>
              <a:spcPct val="90000"/>
            </a:lnSpc>
            <a:spcBef>
              <a:spcPct val="0"/>
            </a:spcBef>
            <a:spcAft>
              <a:spcPts val="0"/>
            </a:spcAft>
            <a:buNone/>
          </a:pPr>
          <a:r>
            <a:rPr lang="it-IT" sz="1200" kern="1200" dirty="0">
              <a:latin typeface="Poppins" panose="00000500000000000000" pitchFamily="2" charset="0"/>
              <a:cs typeface="Poppins" panose="00000500000000000000" pitchFamily="2" charset="0"/>
            </a:rPr>
            <a:t>(</a:t>
          </a:r>
          <a:r>
            <a:rPr lang="en-GB" sz="1200" kern="1200" dirty="0">
              <a:effectLst/>
              <a:latin typeface="Poppins" panose="00000500000000000000" pitchFamily="2" charset="0"/>
              <a:ea typeface="Times New Roman" panose="02020603050405020304" pitchFamily="18" charset="0"/>
              <a:cs typeface="Poppins" panose="00000500000000000000" pitchFamily="2" charset="0"/>
            </a:rPr>
            <a:t>di cui 734 sui </a:t>
          </a:r>
          <a:r>
            <a:rPr lang="en-GB" sz="1200" kern="1200" dirty="0" err="1">
              <a:effectLst/>
              <a:latin typeface="Poppins" panose="00000500000000000000" pitchFamily="2" charset="0"/>
              <a:ea typeface="Times New Roman" panose="02020603050405020304" pitchFamily="18" charset="0"/>
              <a:cs typeface="Poppins" panose="00000500000000000000" pitchFamily="2" charset="0"/>
            </a:rPr>
            <a:t>bandi</a:t>
          </a:r>
          <a:r>
            <a:rPr lang="en-GB" sz="1200" kern="1200" dirty="0">
              <a:effectLst/>
              <a:latin typeface="Poppins" panose="00000500000000000000" pitchFamily="2" charset="0"/>
              <a:ea typeface="Times New Roman" panose="02020603050405020304" pitchFamily="18" charset="0"/>
              <a:cs typeface="Poppins" panose="00000500000000000000" pitchFamily="2" charset="0"/>
            </a:rPr>
            <a:t> 2024)</a:t>
          </a:r>
        </a:p>
      </dsp:txBody>
      <dsp:txXfrm>
        <a:off x="7517703" y="2768102"/>
        <a:ext cx="2713702" cy="381995"/>
      </dsp:txXfrm>
    </dsp:sp>
    <dsp:sp modelId="{944D973F-0357-4658-8C5F-062A228D66A8}">
      <dsp:nvSpPr>
        <dsp:cNvPr id="0" name=""/>
        <dsp:cNvSpPr/>
      </dsp:nvSpPr>
      <dsp:spPr>
        <a:xfrm>
          <a:off x="7048301" y="3221566"/>
          <a:ext cx="423333" cy="423333"/>
        </a:xfrm>
        <a:prstGeom prst="roundRect">
          <a:avLst>
            <a:gd name="adj" fmla="val 166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287677-8B56-4761-B4B3-D39F1BA733B1}">
      <dsp:nvSpPr>
        <dsp:cNvPr id="0" name=""/>
        <dsp:cNvSpPr/>
      </dsp:nvSpPr>
      <dsp:spPr>
        <a:xfrm>
          <a:off x="7497034" y="3221566"/>
          <a:ext cx="2755040" cy="423333"/>
        </a:xfrm>
        <a:prstGeom prst="roundRect">
          <a:avLst>
            <a:gd name="adj" fmla="val 166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it-IT" sz="1400" kern="1200">
              <a:latin typeface="Poppins" panose="00000500000000000000" pitchFamily="2" charset="0"/>
              <a:ea typeface="+mn-ea"/>
              <a:cs typeface="Poppins" panose="00000500000000000000" pitchFamily="2" charset="0"/>
            </a:rPr>
            <a:t>1.959,39 mln €</a:t>
          </a:r>
          <a:endParaRPr lang="en-GB" sz="1400" kern="1200" dirty="0">
            <a:latin typeface="Poppins" panose="00000500000000000000" pitchFamily="2" charset="0"/>
            <a:ea typeface="+mn-ea"/>
            <a:cs typeface="Poppins" panose="00000500000000000000" pitchFamily="2" charset="0"/>
          </a:endParaRPr>
        </a:p>
      </dsp:txBody>
      <dsp:txXfrm>
        <a:off x="7517703" y="3242235"/>
        <a:ext cx="2713702" cy="3819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4E1C7-8E12-4778-94B0-416FD3CC8C02}">
      <dsp:nvSpPr>
        <dsp:cNvPr id="0" name=""/>
        <dsp:cNvSpPr/>
      </dsp:nvSpPr>
      <dsp:spPr>
        <a:xfrm>
          <a:off x="2793" y="0"/>
          <a:ext cx="2741027" cy="312334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Destination 1 – Biodiversity and ecosystem services</a:t>
          </a:r>
        </a:p>
      </dsp:txBody>
      <dsp:txXfrm>
        <a:off x="30237" y="27444"/>
        <a:ext cx="2686139" cy="882115"/>
      </dsp:txXfrm>
    </dsp:sp>
    <dsp:sp modelId="{993B1B05-6C92-4A97-9DA4-773A148215DB}">
      <dsp:nvSpPr>
        <dsp:cNvPr id="0" name=""/>
        <dsp:cNvSpPr/>
      </dsp:nvSpPr>
      <dsp:spPr>
        <a:xfrm>
          <a:off x="276896" y="937003"/>
          <a:ext cx="2192822" cy="203017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Biodiversa+</a:t>
          </a:r>
        </a:p>
      </dsp:txBody>
      <dsp:txXfrm>
        <a:off x="336358" y="996465"/>
        <a:ext cx="2073898" cy="1911249"/>
      </dsp:txXfrm>
    </dsp:sp>
    <dsp:sp modelId="{924C8BCD-EEE8-4630-BC90-34CC6526D361}">
      <dsp:nvSpPr>
        <dsp:cNvPr id="0" name=""/>
        <dsp:cNvSpPr/>
      </dsp:nvSpPr>
      <dsp:spPr>
        <a:xfrm>
          <a:off x="2978261" y="0"/>
          <a:ext cx="2741027" cy="312334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Arial"/>
              <a:ea typeface="+mn-ea"/>
              <a:cs typeface="+mn-cs"/>
            </a:rPr>
            <a:t>Destination 2 – Fair, healthy and environment-friendly food systems from </a:t>
          </a:r>
          <a:r>
            <a:rPr lang="en-IE" sz="1400" b="1" kern="1200" dirty="0">
              <a:latin typeface="Arial"/>
              <a:ea typeface="+mn-ea"/>
              <a:cs typeface="+mn-cs"/>
            </a:rPr>
            <a:t>primary production to consumption</a:t>
          </a:r>
          <a:endParaRPr lang="en-US" sz="1400" b="1" kern="1200" dirty="0">
            <a:latin typeface="Arial"/>
            <a:ea typeface="+mn-ea"/>
            <a:cs typeface="+mn-cs"/>
          </a:endParaRPr>
        </a:p>
      </dsp:txBody>
      <dsp:txXfrm>
        <a:off x="3005705" y="27444"/>
        <a:ext cx="2686139" cy="882115"/>
      </dsp:txXfrm>
    </dsp:sp>
    <dsp:sp modelId="{96208314-D347-4754-B374-C199866967B6}">
      <dsp:nvSpPr>
        <dsp:cNvPr id="0" name=""/>
        <dsp:cNvSpPr/>
      </dsp:nvSpPr>
      <dsp:spPr>
        <a:xfrm>
          <a:off x="3246328" y="954748"/>
          <a:ext cx="2192822" cy="655349"/>
        </a:xfrm>
        <a:prstGeom prst="roundRect">
          <a:avLst>
            <a:gd name="adj" fmla="val 10000"/>
          </a:avLst>
        </a:prstGeom>
        <a:solidFill>
          <a:schemeClr val="accent3">
            <a:hueOff val="174840"/>
            <a:satOff val="15556"/>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b="1" i="0" kern="1200" dirty="0">
              <a:latin typeface="Arial"/>
              <a:ea typeface="+mn-ea"/>
              <a:cs typeface="+mn-cs"/>
            </a:rPr>
            <a:t>Agroecology</a:t>
          </a:r>
        </a:p>
      </dsp:txBody>
      <dsp:txXfrm>
        <a:off x="3265523" y="973943"/>
        <a:ext cx="2154432" cy="616959"/>
      </dsp:txXfrm>
    </dsp:sp>
    <dsp:sp modelId="{D48B1461-0FA2-44D7-A317-0CC0C4E616C8}">
      <dsp:nvSpPr>
        <dsp:cNvPr id="0" name=""/>
        <dsp:cNvSpPr/>
      </dsp:nvSpPr>
      <dsp:spPr>
        <a:xfrm>
          <a:off x="3223501" y="1684987"/>
          <a:ext cx="2192822" cy="594777"/>
        </a:xfrm>
        <a:prstGeom prst="roundRect">
          <a:avLst>
            <a:gd name="adj" fmla="val 10000"/>
          </a:avLst>
        </a:prstGeom>
        <a:solidFill>
          <a:schemeClr val="accent3">
            <a:hueOff val="349680"/>
            <a:satOff val="31111"/>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kumimoji="0" lang="en-US" sz="1400" b="1" i="0" u="none" strike="noStrike" kern="1200" cap="none" spc="0" normalizeH="0" baseline="0" noProof="0" dirty="0">
              <a:ln>
                <a:noFill/>
              </a:ln>
              <a:solidFill>
                <a:srgbClr val="FFFFFF"/>
              </a:solidFill>
              <a:effectLst/>
              <a:uLnTx/>
              <a:uFillTx/>
              <a:latin typeface="Arial"/>
              <a:ea typeface="+mn-ea"/>
              <a:cs typeface="+mn-cs"/>
            </a:rPr>
            <a:t>Animal Health and Welfare</a:t>
          </a:r>
          <a:endParaRPr lang="en-US" sz="1400" b="1" i="0" kern="1200" dirty="0">
            <a:latin typeface="Arial"/>
            <a:ea typeface="+mn-ea"/>
            <a:cs typeface="+mn-cs"/>
          </a:endParaRPr>
        </a:p>
      </dsp:txBody>
      <dsp:txXfrm>
        <a:off x="3240921" y="1702407"/>
        <a:ext cx="2157982" cy="559937"/>
      </dsp:txXfrm>
    </dsp:sp>
    <dsp:sp modelId="{0EB0517E-C98E-4348-BBEE-5B747AD86A9C}">
      <dsp:nvSpPr>
        <dsp:cNvPr id="0" name=""/>
        <dsp:cNvSpPr/>
      </dsp:nvSpPr>
      <dsp:spPr>
        <a:xfrm>
          <a:off x="3223501" y="2371268"/>
          <a:ext cx="2192822" cy="594777"/>
        </a:xfrm>
        <a:prstGeom prst="roundRect">
          <a:avLst>
            <a:gd name="adj" fmla="val 10000"/>
          </a:avLst>
        </a:prstGeom>
        <a:solidFill>
          <a:schemeClr val="accent3">
            <a:hueOff val="524520"/>
            <a:satOff val="46667"/>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i="0" kern="1200" dirty="0">
              <a:latin typeface="Arial"/>
              <a:ea typeface="+mn-ea"/>
              <a:cs typeface="+mn-cs"/>
            </a:rPr>
            <a:t>Sustainable Food Systems</a:t>
          </a:r>
        </a:p>
      </dsp:txBody>
      <dsp:txXfrm>
        <a:off x="3240921" y="2388688"/>
        <a:ext cx="2157982" cy="559937"/>
      </dsp:txXfrm>
    </dsp:sp>
    <dsp:sp modelId="{12298FCC-3AAD-4AE5-95A1-D83F25AF8878}">
      <dsp:nvSpPr>
        <dsp:cNvPr id="0" name=""/>
        <dsp:cNvSpPr/>
      </dsp:nvSpPr>
      <dsp:spPr>
        <a:xfrm>
          <a:off x="5896003" y="0"/>
          <a:ext cx="2741027" cy="312334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Destination 5 – Land, ocean and water for climate action</a:t>
          </a:r>
        </a:p>
      </dsp:txBody>
      <dsp:txXfrm>
        <a:off x="5923447" y="27444"/>
        <a:ext cx="2686139" cy="882115"/>
      </dsp:txXfrm>
    </dsp:sp>
    <dsp:sp modelId="{64EC2100-D5D2-4974-BA09-E269FD78311D}">
      <dsp:nvSpPr>
        <dsp:cNvPr id="0" name=""/>
        <dsp:cNvSpPr/>
      </dsp:nvSpPr>
      <dsp:spPr>
        <a:xfrm>
          <a:off x="6170106" y="937003"/>
          <a:ext cx="2192822" cy="2030173"/>
        </a:xfrm>
        <a:prstGeom prst="roundRect">
          <a:avLst>
            <a:gd name="adj" fmla="val 10000"/>
          </a:avLst>
        </a:prstGeom>
        <a:solidFill>
          <a:schemeClr val="accent3">
            <a:hueOff val="699359"/>
            <a:satOff val="6222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Water 4 All</a:t>
          </a:r>
        </a:p>
      </dsp:txBody>
      <dsp:txXfrm>
        <a:off x="6229568" y="996465"/>
        <a:ext cx="2073898" cy="1911249"/>
      </dsp:txXfrm>
    </dsp:sp>
    <dsp:sp modelId="{A57E99CE-10C8-4EF7-8BE8-888FA60F018F}">
      <dsp:nvSpPr>
        <dsp:cNvPr id="0" name=""/>
        <dsp:cNvSpPr/>
      </dsp:nvSpPr>
      <dsp:spPr>
        <a:xfrm>
          <a:off x="8832439" y="0"/>
          <a:ext cx="2741027" cy="312334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a:latin typeface="Arial"/>
            <a:ea typeface="+mn-ea"/>
            <a:cs typeface="+mn-cs"/>
          </a:endParaRPr>
        </a:p>
        <a:p>
          <a:pPr marL="0" lvl="0" indent="0" algn="ctr" defTabSz="622300">
            <a:lnSpc>
              <a:spcPct val="90000"/>
            </a:lnSpc>
            <a:spcBef>
              <a:spcPct val="0"/>
            </a:spcBef>
            <a:spcAft>
              <a:spcPct val="35000"/>
            </a:spcAft>
            <a:buNone/>
          </a:pPr>
          <a:r>
            <a:rPr lang="en-US" sz="1400" b="1" kern="1200">
              <a:latin typeface="Arial"/>
              <a:ea typeface="+mn-ea"/>
              <a:cs typeface="+mn-cs"/>
            </a:rPr>
            <a:t>Destination 7 – </a:t>
          </a:r>
          <a:r>
            <a:rPr lang="en-IE" sz="1400" b="1" kern="1200">
              <a:latin typeface="Arial"/>
              <a:ea typeface="+mn-ea"/>
              <a:cs typeface="+mn-cs"/>
            </a:rPr>
            <a:t>Innovative governance, environmental observations &amp; </a:t>
          </a:r>
          <a:r>
            <a:rPr lang="en-US" sz="1400" b="1" kern="1200">
              <a:latin typeface="Arial"/>
              <a:ea typeface="+mn-ea"/>
              <a:cs typeface="+mn-cs"/>
            </a:rPr>
            <a:t>digital solutions for the Green Deal</a:t>
          </a:r>
        </a:p>
      </dsp:txBody>
      <dsp:txXfrm>
        <a:off x="8859883" y="27444"/>
        <a:ext cx="2686139" cy="882115"/>
      </dsp:txXfrm>
    </dsp:sp>
    <dsp:sp modelId="{73D51E2B-FD41-4D21-BF18-71B9AF9D005F}">
      <dsp:nvSpPr>
        <dsp:cNvPr id="0" name=""/>
        <dsp:cNvSpPr/>
      </dsp:nvSpPr>
      <dsp:spPr>
        <a:xfrm>
          <a:off x="9098116" y="1057957"/>
          <a:ext cx="2192822" cy="941730"/>
        </a:xfrm>
        <a:prstGeom prst="roundRect">
          <a:avLst>
            <a:gd name="adj" fmla="val 10000"/>
          </a:avLst>
        </a:prstGeom>
        <a:solidFill>
          <a:schemeClr val="accent3">
            <a:hueOff val="874199"/>
            <a:satOff val="77778"/>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Agriculture of Data</a:t>
          </a:r>
          <a:endParaRPr lang="en-US" sz="1200" b="1" kern="1200">
            <a:latin typeface="Arial"/>
            <a:ea typeface="+mn-ea"/>
            <a:cs typeface="+mn-cs"/>
          </a:endParaRPr>
        </a:p>
      </dsp:txBody>
      <dsp:txXfrm>
        <a:off x="9125698" y="1085539"/>
        <a:ext cx="2137658" cy="886566"/>
      </dsp:txXfrm>
    </dsp:sp>
    <dsp:sp modelId="{E9CC7ED1-99C7-4F35-B83B-818B73680520}">
      <dsp:nvSpPr>
        <dsp:cNvPr id="0" name=""/>
        <dsp:cNvSpPr/>
      </dsp:nvSpPr>
      <dsp:spPr>
        <a:xfrm>
          <a:off x="9126995" y="2098759"/>
          <a:ext cx="2192822" cy="941730"/>
        </a:xfrm>
        <a:prstGeom prst="roundRect">
          <a:avLst>
            <a:gd name="adj" fmla="val 10000"/>
          </a:avLst>
        </a:prstGeom>
        <a:solidFill>
          <a:schemeClr val="accent3">
            <a:hueOff val="1049039"/>
            <a:satOff val="93334"/>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Arial"/>
              <a:ea typeface="+mn-ea"/>
              <a:cs typeface="+mn-cs"/>
            </a:rPr>
            <a:t>Sustainable Blue Economy</a:t>
          </a:r>
        </a:p>
      </dsp:txBody>
      <dsp:txXfrm>
        <a:off x="9154577" y="2126341"/>
        <a:ext cx="2137658" cy="88656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81.png"/></Relationships>
</file>

<file path=ppt/drawings/drawing1.xml><?xml version="1.0" encoding="utf-8"?>
<c:userShapes xmlns:c="http://schemas.openxmlformats.org/drawingml/2006/chart">
  <cdr:relSizeAnchor xmlns:cdr="http://schemas.openxmlformats.org/drawingml/2006/chartDrawing">
    <cdr:from>
      <cdr:x>0.09632</cdr:x>
      <cdr:y>0.03427</cdr:y>
    </cdr:from>
    <cdr:to>
      <cdr:x>0.92638</cdr:x>
      <cdr:y>0.21217</cdr:y>
    </cdr:to>
    <cdr:sp macro="" textlink="">
      <cdr:nvSpPr>
        <cdr:cNvPr id="2" name="TextBox 1"/>
        <cdr:cNvSpPr txBox="1"/>
      </cdr:nvSpPr>
      <cdr:spPr>
        <a:xfrm xmlns:a="http://schemas.openxmlformats.org/drawingml/2006/main">
          <a:off x="298219" y="120031"/>
          <a:ext cx="2569946" cy="6231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600" b="1" dirty="0">
              <a:solidFill>
                <a:schemeClr val="bg1"/>
              </a:solidFill>
              <a:latin typeface="Arial" panose="020B0604020202020204" pitchFamily="34" charset="0"/>
              <a:cs typeface="Arial" panose="020B0604020202020204" pitchFamily="34" charset="0"/>
            </a:rPr>
            <a:t>CUMULATIVE NUMBER OF SOIL HEALTH LIVING LABS</a:t>
          </a:r>
        </a:p>
      </cdr:txBody>
    </cdr:sp>
  </cdr:relSizeAnchor>
  <cdr:relSizeAnchor xmlns:cdr="http://schemas.openxmlformats.org/drawingml/2006/chartDrawing">
    <cdr:from>
      <cdr:x>0.5</cdr:x>
      <cdr:y>0.34972</cdr:y>
    </cdr:from>
    <cdr:to>
      <cdr:x>0.86889</cdr:x>
      <cdr:y>0.43442</cdr:y>
    </cdr:to>
    <cdr:sp macro="" textlink="">
      <cdr:nvSpPr>
        <cdr:cNvPr id="3" name="TextBox 9"/>
        <cdr:cNvSpPr txBox="1"/>
      </cdr:nvSpPr>
      <cdr:spPr>
        <a:xfrm xmlns:a="http://schemas.openxmlformats.org/drawingml/2006/main">
          <a:off x="1781458" y="1397962"/>
          <a:ext cx="1314324"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600" dirty="0">
              <a:latin typeface="Arial" panose="020B0604020202020204" pitchFamily="34" charset="0"/>
              <a:cs typeface="Arial" panose="020B0604020202020204" pitchFamily="34" charset="0"/>
            </a:rPr>
            <a:t>Scaling-up </a:t>
          </a:r>
        </a:p>
      </cdr:txBody>
    </cdr:sp>
  </cdr:relSizeAnchor>
  <cdr:relSizeAnchor xmlns:cdr="http://schemas.openxmlformats.org/drawingml/2006/chartDrawing">
    <cdr:from>
      <cdr:x>0.18147</cdr:x>
      <cdr:y>0.25768</cdr:y>
    </cdr:from>
    <cdr:to>
      <cdr:x>0.3034</cdr:x>
      <cdr:y>0.5</cdr:y>
    </cdr:to>
    <cdr:pic>
      <cdr:nvPicPr>
        <cdr:cNvPr id="4" name="Image 23">
          <a:extLst xmlns:a="http://schemas.openxmlformats.org/drawingml/2006/main">
            <a:ext uri="{FF2B5EF4-FFF2-40B4-BE49-F238E27FC236}">
              <a16:creationId xmlns:a16="http://schemas.microsoft.com/office/drawing/2014/main" id="{458B8878-3452-2749-AA8D-DAAEEAC8A4FF}"/>
            </a:ext>
          </a:extLst>
        </cdr:cNvPr>
        <cdr:cNvPicPr>
          <a:picLocks xmlns:a="http://schemas.openxmlformats.org/drawingml/2006/main" noChangeAspect="1"/>
        </cdr:cNvPicPr>
      </cdr:nvPicPr>
      <cdr:blipFill rotWithShape="1">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l="8591" t="15360" r="68557" b="12615"/>
        <a:stretch xmlns:a="http://schemas.openxmlformats.org/drawingml/2006/main"/>
      </cdr:blipFill>
      <cdr:spPr>
        <a:xfrm xmlns:a="http://schemas.openxmlformats.org/drawingml/2006/main">
          <a:off x="646577" y="1030049"/>
          <a:ext cx="434395" cy="968621"/>
        </a:xfrm>
        <a:prstGeom xmlns:a="http://schemas.openxmlformats.org/drawingml/2006/main" prst="rect">
          <a:avLst/>
        </a:prstGeom>
      </cdr:spPr>
    </cdr:pic>
  </cdr:relSizeAnchor>
  <cdr:relSizeAnchor xmlns:cdr="http://schemas.openxmlformats.org/drawingml/2006/chartDrawing">
    <cdr:from>
      <cdr:x>0.05079</cdr:x>
      <cdr:y>0.3765</cdr:y>
    </cdr:from>
    <cdr:to>
      <cdr:x>0.17507</cdr:x>
      <cdr:y>0.6235</cdr:y>
    </cdr:to>
    <cdr:pic>
      <cdr:nvPicPr>
        <cdr:cNvPr id="5" name="Image 23">
          <a:extLst xmlns:a="http://schemas.openxmlformats.org/drawingml/2006/main">
            <a:ext uri="{FF2B5EF4-FFF2-40B4-BE49-F238E27FC236}">
              <a16:creationId xmlns:a16="http://schemas.microsoft.com/office/drawing/2014/main" id="{458B8878-3452-2749-AA8D-DAAEEAC8A4FF}"/>
            </a:ext>
          </a:extLst>
        </cdr:cNvPr>
        <cdr:cNvPicPr>
          <a:picLocks xmlns:a="http://schemas.openxmlformats.org/drawingml/2006/main" noChangeAspect="1"/>
        </cdr:cNvPicPr>
      </cdr:nvPicPr>
      <cdr:blipFill rotWithShape="1">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l="8591" t="15360" r="68557" b="12615"/>
        <a:stretch xmlns:a="http://schemas.openxmlformats.org/drawingml/2006/main"/>
      </cdr:blipFill>
      <cdr:spPr>
        <a:xfrm xmlns:a="http://schemas.openxmlformats.org/drawingml/2006/main">
          <a:off x="180966" y="1504980"/>
          <a:ext cx="442807" cy="987379"/>
        </a:xfrm>
        <a:prstGeom xmlns:a="http://schemas.openxmlformats.org/drawingml/2006/main" prst="rect">
          <a:avLst/>
        </a:prstGeom>
      </cdr:spPr>
    </cdr:pic>
  </cdr:relSizeAnchor>
  <cdr:relSizeAnchor xmlns:cdr="http://schemas.openxmlformats.org/drawingml/2006/chartDrawing">
    <cdr:from>
      <cdr:x>0.30639</cdr:x>
      <cdr:y>0.20326</cdr:y>
    </cdr:from>
    <cdr:to>
      <cdr:x>0.41253</cdr:x>
      <cdr:y>0.41421</cdr:y>
    </cdr:to>
    <cdr:pic>
      <cdr:nvPicPr>
        <cdr:cNvPr id="6" name="Image 23">
          <a:extLst xmlns:a="http://schemas.openxmlformats.org/drawingml/2006/main">
            <a:ext uri="{FF2B5EF4-FFF2-40B4-BE49-F238E27FC236}">
              <a16:creationId xmlns:a16="http://schemas.microsoft.com/office/drawing/2014/main" id="{458B8878-3452-2749-AA8D-DAAEEAC8A4FF}"/>
            </a:ext>
          </a:extLst>
        </cdr:cNvPr>
        <cdr:cNvPicPr>
          <a:picLocks xmlns:a="http://schemas.openxmlformats.org/drawingml/2006/main" noChangeAspect="1"/>
        </cdr:cNvPicPr>
      </cdr:nvPicPr>
      <cdr:blipFill rotWithShape="1">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l="8591" t="15360" r="68557" b="12615"/>
        <a:stretch xmlns:a="http://schemas.openxmlformats.org/drawingml/2006/main"/>
      </cdr:blipFill>
      <cdr:spPr>
        <a:xfrm xmlns:a="http://schemas.openxmlformats.org/drawingml/2006/main">
          <a:off x="1091641" y="812514"/>
          <a:ext cx="378156" cy="843218"/>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95CB7AB-ABE7-4189-AA3C-1BCD2D9DE1D1}" type="datetimeFigureOut">
              <a:rPr lang="en-GB" smtClean="0"/>
              <a:t>16/03/2023</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ED49F07-72B7-49E9-91A1-5F6E997098AF}" type="slidenum">
              <a:rPr lang="en-GB" smtClean="0"/>
              <a:t>‹#›</a:t>
            </a:fld>
            <a:endParaRPr lang="en-GB"/>
          </a:p>
        </p:txBody>
      </p:sp>
    </p:spTree>
    <p:extLst>
      <p:ext uri="{BB962C8B-B14F-4D97-AF65-F5344CB8AC3E}">
        <p14:creationId xmlns:p14="http://schemas.microsoft.com/office/powerpoint/2010/main" val="1724393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3</a:t>
            </a:fld>
            <a:endParaRPr lang="en-GB"/>
          </a:p>
        </p:txBody>
      </p:sp>
    </p:spTree>
    <p:extLst>
      <p:ext uri="{BB962C8B-B14F-4D97-AF65-F5344CB8AC3E}">
        <p14:creationId xmlns:p14="http://schemas.microsoft.com/office/powerpoint/2010/main" val="2378719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nl-NL" b="1"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5459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nl-NL"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581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16</a:t>
            </a:fld>
            <a:endParaRPr lang="en-GB"/>
          </a:p>
        </p:txBody>
      </p:sp>
    </p:spTree>
    <p:extLst>
      <p:ext uri="{BB962C8B-B14F-4D97-AF65-F5344CB8AC3E}">
        <p14:creationId xmlns:p14="http://schemas.microsoft.com/office/powerpoint/2010/main" val="1474677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17</a:t>
            </a:fld>
            <a:endParaRPr lang="en-GB"/>
          </a:p>
        </p:txBody>
      </p:sp>
    </p:spTree>
    <p:extLst>
      <p:ext uri="{BB962C8B-B14F-4D97-AF65-F5344CB8AC3E}">
        <p14:creationId xmlns:p14="http://schemas.microsoft.com/office/powerpoint/2010/main" val="721291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29043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24C359-F21C-5144-9CEB-BDBE24445460}" type="slidenum">
              <a:rPr kumimoji="0" lang="nl-NL" sz="1200" b="0" i="0" u="none" strike="noStrike" kern="1200" cap="none" spc="0" normalizeH="0" baseline="0" noProof="0" smtClean="0">
                <a:ln>
                  <a:noFill/>
                </a:ln>
                <a:solidFill>
                  <a:prstClr val="black"/>
                </a:solidFill>
                <a:effectLst/>
                <a:uLnTx/>
                <a:uFillTx/>
                <a:latin typeface="Verdana Standaard"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dirty="0">
              <a:ln>
                <a:noFill/>
              </a:ln>
              <a:solidFill>
                <a:prstClr val="black"/>
              </a:solidFill>
              <a:effectLst/>
              <a:uLnTx/>
              <a:uFillTx/>
              <a:latin typeface="Verdana Standaard" charset="0"/>
              <a:ea typeface="+mn-ea"/>
              <a:cs typeface="+mn-cs"/>
            </a:endParaRPr>
          </a:p>
        </p:txBody>
      </p:sp>
    </p:spTree>
    <p:extLst>
      <p:ext uri="{BB962C8B-B14F-4D97-AF65-F5344CB8AC3E}">
        <p14:creationId xmlns:p14="http://schemas.microsoft.com/office/powerpoint/2010/main" val="1595463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Calibri"/>
              <a:sym typeface="Calibri"/>
            </a:endParaRPr>
          </a:p>
        </p:txBody>
      </p:sp>
    </p:spTree>
    <p:extLst>
      <p:ext uri="{BB962C8B-B14F-4D97-AF65-F5344CB8AC3E}">
        <p14:creationId xmlns:p14="http://schemas.microsoft.com/office/powerpoint/2010/main" val="2274025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p:spPr>
        <p:txBody>
          <a:bodyPr/>
          <a:lstStyle/>
          <a:p>
            <a:endParaRPr lang="en-US">
              <a:latin typeface="Times New Roman" pitchFamily="18" charset="0"/>
              <a:ea typeface="MS PGothic"/>
            </a:endParaRPr>
          </a:p>
        </p:txBody>
      </p:sp>
      <p:sp>
        <p:nvSpPr>
          <p:cNvPr id="4" name="Slide Number Placeholder 3"/>
          <p:cNvSpPr>
            <a:spLocks noGrp="1"/>
          </p:cNvSpPr>
          <p:nvPr>
            <p:ph type="sldNum" sz="quarter"/>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FD0EA38-C1BA-42FE-AD3C-21778B84444B}" type="slidenum">
              <a:rPr kumimoji="0" lang="en-GB" alt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alt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621835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Observatory will build upon the large experience of the JRC in soil monitoring. </a:t>
            </a:r>
          </a:p>
          <a:p>
            <a:endParaRPr lang="en-US"/>
          </a:p>
          <a:p>
            <a:r>
              <a:rPr lang="en-US"/>
              <a:t>Our current system based on the LUCAS survey of EUROSTAT is regularly sampling ca. 25,000 monitoring</a:t>
            </a:r>
            <a:r>
              <a:rPr lang="en-US" baseline="0"/>
              <a:t> sites</a:t>
            </a:r>
          </a:p>
          <a:p>
            <a:r>
              <a:rPr lang="en-US" baseline="0"/>
              <a:t>Soil samples are analyzed in a single laboratory to avoid inter-laboratory errors and a delivering updated data on the status of EU soils. </a:t>
            </a: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We have completed by now the surveys in 2009, 2015 and 2018 and are currently planning the next survey in 2022, where the number of sampling locations will be increased to over 40,000 in 2022.</a:t>
            </a:r>
          </a:p>
          <a:p>
            <a:endParaRPr lang="en-US" baseline="0"/>
          </a:p>
          <a:p>
            <a:r>
              <a:rPr lang="en-US" baseline="0"/>
              <a:t>The wealth of data produced by LUCAS soil allows us to base our assessments of soil health in Europe on hard data and facts.</a:t>
            </a:r>
          </a:p>
          <a:p>
            <a:endParaRPr lang="en-US" baseline="0"/>
          </a:p>
          <a:p>
            <a:r>
              <a:rPr lang="en-US" baseline="0"/>
              <a:t>The Observatory will build on this experience and will further expand the coverage of LUCAS soil by fully integrating the national soil monitoring efforts aiming to develop an Integrated Soil Monitoring System combining the LUCAS soil observation points with existing and future national soil monitoring sites, ideally reaching a density of 250,000 (10 times more than now) observation sites for the EU.</a:t>
            </a: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In this respect, we have already started discussions a with Member States (for example, with the EJP Soil and Alpine Convention) to assess the optimum locations for new sampling locations in the 2022 LUCAS Survey.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8192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3050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5</a:t>
            </a:fld>
            <a:endParaRPr lang="en-GB"/>
          </a:p>
        </p:txBody>
      </p:sp>
    </p:spTree>
    <p:extLst>
      <p:ext uri="{BB962C8B-B14F-4D97-AF65-F5344CB8AC3E}">
        <p14:creationId xmlns:p14="http://schemas.microsoft.com/office/powerpoint/2010/main" val="1217786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38</a:t>
            </a:fld>
            <a:endParaRPr lang="en-GB"/>
          </a:p>
        </p:txBody>
      </p:sp>
    </p:spTree>
    <p:extLst>
      <p:ext uri="{BB962C8B-B14F-4D97-AF65-F5344CB8AC3E}">
        <p14:creationId xmlns:p14="http://schemas.microsoft.com/office/powerpoint/2010/main" val="2532807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39</a:t>
            </a:fld>
            <a:endParaRPr lang="en-GB"/>
          </a:p>
        </p:txBody>
      </p:sp>
    </p:spTree>
    <p:extLst>
      <p:ext uri="{BB962C8B-B14F-4D97-AF65-F5344CB8AC3E}">
        <p14:creationId xmlns:p14="http://schemas.microsoft.com/office/powerpoint/2010/main" val="1356806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AA434B-4AD8-471A-992C-324201BC7B6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6893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Decisione della COP11</a:t>
            </a:r>
            <a:br>
              <a:rPr lang="it-IT" sz="1200" b="0" i="0" kern="1200" dirty="0">
                <a:solidFill>
                  <a:schemeClr val="tx1"/>
                </a:solidFill>
                <a:effectLst/>
                <a:latin typeface="+mn-lt"/>
                <a:ea typeface="+mn-ea"/>
                <a:cs typeface="+mn-cs"/>
              </a:rPr>
            </a:br>
            <a:r>
              <a:rPr lang="it-IT" sz="1200" b="0" i="0" kern="1200" dirty="0">
                <a:solidFill>
                  <a:schemeClr val="tx1"/>
                </a:solidFill>
                <a:effectLst/>
                <a:latin typeface="+mn-lt"/>
                <a:ea typeface="+mn-ea"/>
                <a:cs typeface="+mn-cs"/>
              </a:rPr>
              <a:t>LDN: parti della convenzione delle nazioni unite per la</a:t>
            </a:r>
            <a:r>
              <a:rPr lang="it-IT" sz="1200" b="0" i="0" kern="1200" baseline="0" dirty="0">
                <a:solidFill>
                  <a:schemeClr val="tx1"/>
                </a:solidFill>
                <a:effectLst/>
                <a:latin typeface="+mn-lt"/>
                <a:ea typeface="+mn-ea"/>
                <a:cs typeface="+mn-cs"/>
              </a:rPr>
              <a:t> lotta alla desertificazione – uno stato nel quale la quantità e qualità dei suoli in grado di fornire servizi e funzioni ecosistemiche rimanga stabile o migliori.</a:t>
            </a: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AA434B-4AD8-471A-992C-324201BC7B6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983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Nel Lazio 1700 km coinvolti nel degrado di almeno una causa</a:t>
            </a:r>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AA434B-4AD8-471A-992C-324201BC7B6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45406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77</a:t>
            </a:fld>
            <a:endParaRPr lang="en-GB"/>
          </a:p>
        </p:txBody>
      </p:sp>
    </p:spTree>
    <p:extLst>
      <p:ext uri="{BB962C8B-B14F-4D97-AF65-F5344CB8AC3E}">
        <p14:creationId xmlns:p14="http://schemas.microsoft.com/office/powerpoint/2010/main" val="2890363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78</a:t>
            </a:fld>
            <a:endParaRPr lang="en-GB"/>
          </a:p>
        </p:txBody>
      </p:sp>
    </p:spTree>
    <p:extLst>
      <p:ext uri="{BB962C8B-B14F-4D97-AF65-F5344CB8AC3E}">
        <p14:creationId xmlns:p14="http://schemas.microsoft.com/office/powerpoint/2010/main" val="3213215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6356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sz="1800" b="1"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2017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490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5978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0905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cs typeface="+mn-lt"/>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40CE31D3-C416-AD46-A3C6-82BEC56E148D}"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298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cs typeface="Calibri" panose="020F0502020204030204"/>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40CE31D3-C416-AD46-A3C6-82BEC56E148D}"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7863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solidFill>
                <a:srgbClr val="1E2027"/>
              </a:solidFill>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24991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61276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1201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cs typeface="Calibri" panose="020F0502020204030204"/>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85281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x-none"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0573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3728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0B81B88F-B818-184C-AF81-CB28E568107A}"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540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a:p>
            <a:pPr rtl="0"/>
            <a:r>
              <a:rPr lang="it-it"/>
              <a:t>Figura: https://www.fao.org/fileadmin/user_upload/GSP/GSOIL4N/GSOIL4N-Cards/sdg.png </a:t>
            </a:r>
            <a:endParaRPr lang="en-GB"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3837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36383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57396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sz="1200" kern="1200" dirty="0">
              <a:solidFill>
                <a:schemeClr val="tx1"/>
              </a:solidFill>
              <a:latin typeface="+mn-lt"/>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8509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0151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ED49F07-72B7-49E9-91A1-5F6E997098AF}" type="slidenum">
              <a:rPr lang="en-GB" smtClean="0"/>
              <a:t>109</a:t>
            </a:fld>
            <a:endParaRPr lang="en-GB"/>
          </a:p>
        </p:txBody>
      </p:sp>
    </p:spTree>
    <p:extLst>
      <p:ext uri="{BB962C8B-B14F-4D97-AF65-F5344CB8AC3E}">
        <p14:creationId xmlns:p14="http://schemas.microsoft.com/office/powerpoint/2010/main" val="27840909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110</a:t>
            </a:fld>
            <a:endParaRPr lang="en-GB"/>
          </a:p>
        </p:txBody>
      </p:sp>
    </p:spTree>
    <p:extLst>
      <p:ext uri="{BB962C8B-B14F-4D97-AF65-F5344CB8AC3E}">
        <p14:creationId xmlns:p14="http://schemas.microsoft.com/office/powerpoint/2010/main" val="3348870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40CE31D3-C416-AD46-A3C6-82BEC56E148D}" type="slidenum">
              <a:rPr kumimoji="0" lang="x-non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x-non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1211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FR" dirty="0" err="1"/>
              <a:t>Period</a:t>
            </a:r>
            <a:r>
              <a:rPr lang="fr-FR" dirty="0"/>
              <a:t> of registration and of </a:t>
            </a:r>
            <a:r>
              <a:rPr lang="fr-FR" dirty="0" err="1"/>
              <a:t>matchmaking</a:t>
            </a:r>
            <a:r>
              <a:rPr lang="fr-FR" dirty="0"/>
              <a:t>: </a:t>
            </a:r>
            <a:r>
              <a:rPr lang="fr-FR" b="1" dirty="0"/>
              <a:t>13 March 2023 – 31 </a:t>
            </a:r>
            <a:r>
              <a:rPr lang="fr-FR" b="1" dirty="0" err="1"/>
              <a:t>October</a:t>
            </a:r>
            <a:r>
              <a:rPr lang="fr-FR" b="1" dirty="0"/>
              <a:t> 2024 </a:t>
            </a:r>
            <a:r>
              <a:rPr lang="fr-FR" dirty="0"/>
              <a:t>(end date of the </a:t>
            </a:r>
            <a:r>
              <a:rPr lang="fr-FR" dirty="0" err="1"/>
              <a:t>project</a:t>
            </a:r>
            <a:r>
              <a:rPr lang="fr-FR" dirty="0"/>
              <a:t> NATI00NS)</a:t>
            </a:r>
            <a:endParaRPr dirty="0"/>
          </a:p>
        </p:txBody>
      </p:sp>
      <p:sp>
        <p:nvSpPr>
          <p:cNvPr id="78" name="Google Shape;7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8" name="Google Shape;7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23498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115</a:t>
            </a:fld>
            <a:endParaRPr lang="en-GB"/>
          </a:p>
        </p:txBody>
      </p:sp>
    </p:spTree>
    <p:extLst>
      <p:ext uri="{BB962C8B-B14F-4D97-AF65-F5344CB8AC3E}">
        <p14:creationId xmlns:p14="http://schemas.microsoft.com/office/powerpoint/2010/main" val="1640100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nl-NL" dirty="0"/>
          </a:p>
          <a:p>
            <a:pPr rtl="0"/>
            <a:r>
              <a:rPr lang="it-it"/>
              <a:t>Figura: https://www.fao.org/fileadmin/user_upload/GSP/GSOIL4N/GSOIL4N-Cards/sdg.png </a:t>
            </a:r>
            <a:endParaRPr lang="en-GB"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299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ED49F07-72B7-49E9-91A1-5F6E997098AF}" type="slidenum">
              <a:rPr lang="en-GB" smtClean="0"/>
              <a:t>117</a:t>
            </a:fld>
            <a:endParaRPr lang="en-GB"/>
          </a:p>
        </p:txBody>
      </p:sp>
    </p:spTree>
    <p:extLst>
      <p:ext uri="{BB962C8B-B14F-4D97-AF65-F5344CB8AC3E}">
        <p14:creationId xmlns:p14="http://schemas.microsoft.com/office/powerpoint/2010/main" val="42871443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8F0792-EA33-674D-BA60-69EB90E2568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48169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B43D19E-BFDB-4C92-8EDD-32EDDA8F41DF}" type="slidenum">
              <a:rPr lang="en-GB" smtClean="0"/>
              <a:pPr/>
              <a:t>125</a:t>
            </a:fld>
            <a:endParaRPr lang="en-GB" dirty="0"/>
          </a:p>
        </p:txBody>
      </p:sp>
    </p:spTree>
    <p:extLst>
      <p:ext uri="{BB962C8B-B14F-4D97-AF65-F5344CB8AC3E}">
        <p14:creationId xmlns:p14="http://schemas.microsoft.com/office/powerpoint/2010/main" val="161374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nl-NL" dirty="0"/>
          </a:p>
          <a:p>
            <a:pPr rtl="0"/>
            <a:r>
              <a:rPr lang="it-it"/>
              <a:t>Figura in alto adattata da: https://foodsafety4.eu/fs4eu-news-events/launch-of-eu-mission-soil-deal-for-europe/  </a:t>
            </a:r>
            <a:endParaRPr lang="nl-NL"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a:t>Figura in basso adattata da: https://commission.europa.eu/strategy-and-policy/priorities-2019-2024/european-green-deal_en</a:t>
            </a:r>
            <a:endParaRPr lang="en-GB" dirty="0"/>
          </a:p>
          <a:p>
            <a:pPr rtl="0"/>
            <a:endParaRPr lang="en-GB" dirty="0"/>
          </a:p>
          <a:p>
            <a:pPr rtl="0"/>
            <a:endParaRPr lang="en-GB" dirty="0"/>
          </a:p>
          <a:p>
            <a:pPr rtl="0"/>
            <a:endParaRPr lang="en-GB"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3641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b="0"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1508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cs typeface="Calibri" panose="020F0502020204030204"/>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4543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defRPr/>
            </a:pPr>
            <a:endParaRPr lang="nl-NL" dirty="0">
              <a:cs typeface="Calibri"/>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ED49F07-72B7-49E9-91A1-5F6E997098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0135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90.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9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9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9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3.xml"/><Relationship Id="rId1" Type="http://schemas.openxmlformats.org/officeDocument/2006/relationships/tags" Target="../tags/tag1.xml"/><Relationship Id="rId5" Type="http://schemas.openxmlformats.org/officeDocument/2006/relationships/image" Target="../media/image14.emf"/><Relationship Id="rId4" Type="http://schemas.openxmlformats.org/officeDocument/2006/relationships/oleObject" Target="../embeddings/oleObject1.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3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3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4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5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57.xml"/><Relationship Id="rId4" Type="http://schemas.openxmlformats.org/officeDocument/2006/relationships/image" Target="../media/image35.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jpg"/><Relationship Id="rId1" Type="http://schemas.openxmlformats.org/officeDocument/2006/relationships/slideMaster" Target="../slideMasters/slideMaster58.xml"/><Relationship Id="rId4" Type="http://schemas.openxmlformats.org/officeDocument/2006/relationships/image" Target="../media/image35.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5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0.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5.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69.xml"/><Relationship Id="rId4" Type="http://schemas.openxmlformats.org/officeDocument/2006/relationships/image" Target="../media/image3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0.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7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6.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0.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5.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6.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8.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8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B4AB508B-9BEB-4243-B5AD-6A84860F42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1388"/>
            <a:ext cx="12187066" cy="6855224"/>
          </a:xfrm>
          <a:prstGeom prst="rect">
            <a:avLst/>
          </a:prstGeom>
        </p:spPr>
      </p:pic>
      <p:sp>
        <p:nvSpPr>
          <p:cNvPr id="2" name="Titolo 1">
            <a:extLst>
              <a:ext uri="{FF2B5EF4-FFF2-40B4-BE49-F238E27FC236}">
                <a16:creationId xmlns:a16="http://schemas.microsoft.com/office/drawing/2014/main" id="{56498495-69EF-43AD-BE25-DC27442E28F9}"/>
              </a:ext>
            </a:extLst>
          </p:cNvPr>
          <p:cNvSpPr>
            <a:spLocks noGrp="1"/>
          </p:cNvSpPr>
          <p:nvPr>
            <p:ph type="ctrTitle" hasCustomPrompt="1"/>
          </p:nvPr>
        </p:nvSpPr>
        <p:spPr>
          <a:xfrm>
            <a:off x="5593557" y="1985962"/>
            <a:ext cx="5381297" cy="2319071"/>
          </a:xfrm>
          <a:prstGeom prst="rect">
            <a:avLst/>
          </a:prstGeom>
        </p:spPr>
        <p:txBody>
          <a:bodyPr anchor="t">
            <a:noAutofit/>
          </a:bodyPr>
          <a:lstStyle>
            <a:lvl1pPr algn="l">
              <a:defRPr sz="4800">
                <a:solidFill>
                  <a:srgbClr val="72A096"/>
                </a:solidFill>
              </a:defRPr>
            </a:lvl1pPr>
          </a:lstStyle>
          <a:p>
            <a:r>
              <a:rPr lang="it-IT"/>
              <a:t>Title </a:t>
            </a:r>
            <a:r>
              <a:rPr lang="it-IT" err="1"/>
              <a:t>here</a:t>
            </a:r>
            <a:endParaRPr lang="en-GB"/>
          </a:p>
        </p:txBody>
      </p:sp>
      <p:sp>
        <p:nvSpPr>
          <p:cNvPr id="3" name="Sottotitolo 2">
            <a:extLst>
              <a:ext uri="{FF2B5EF4-FFF2-40B4-BE49-F238E27FC236}">
                <a16:creationId xmlns:a16="http://schemas.microsoft.com/office/drawing/2014/main" id="{442421EF-A588-4D8E-837A-BE9E34CAE85B}"/>
              </a:ext>
            </a:extLst>
          </p:cNvPr>
          <p:cNvSpPr>
            <a:spLocks noGrp="1"/>
          </p:cNvSpPr>
          <p:nvPr>
            <p:ph type="subTitle" idx="1" hasCustomPrompt="1"/>
          </p:nvPr>
        </p:nvSpPr>
        <p:spPr>
          <a:xfrm>
            <a:off x="5593557" y="4496011"/>
            <a:ext cx="5381297" cy="668920"/>
          </a:xfrm>
          <a:prstGeom prst="rect">
            <a:avLst/>
          </a:prstGeom>
        </p:spPr>
        <p:txBody>
          <a:bodyPr anchor="t"/>
          <a:lstStyle>
            <a:lvl1pPr marL="0" indent="0" algn="l">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err="1"/>
              <a:t>Subtitle</a:t>
            </a:r>
            <a:r>
              <a:rPr lang="it-IT"/>
              <a:t> </a:t>
            </a:r>
            <a:r>
              <a:rPr lang="it-IT" err="1"/>
              <a:t>here</a:t>
            </a:r>
            <a:endParaRPr lang="en-GB"/>
          </a:p>
        </p:txBody>
      </p:sp>
    </p:spTree>
    <p:extLst>
      <p:ext uri="{BB962C8B-B14F-4D97-AF65-F5344CB8AC3E}">
        <p14:creationId xmlns:p14="http://schemas.microsoft.com/office/powerpoint/2010/main" val="2363494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_line&amp;logosmall">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6F990442-FD1C-A772-A9E0-8CF26918E3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olo 1">
            <a:extLst>
              <a:ext uri="{FF2B5EF4-FFF2-40B4-BE49-F238E27FC236}">
                <a16:creationId xmlns:a16="http://schemas.microsoft.com/office/drawing/2014/main" id="{CDCDF758-2F52-1841-F999-37923D85265F}"/>
              </a:ext>
            </a:extLst>
          </p:cNvPr>
          <p:cNvSpPr>
            <a:spLocks noGrp="1"/>
          </p:cNvSpPr>
          <p:nvPr>
            <p:ph type="title" hasCustomPrompt="1"/>
          </p:nvPr>
        </p:nvSpPr>
        <p:spPr>
          <a:xfrm>
            <a:off x="838200" y="724670"/>
            <a:ext cx="10515600" cy="806728"/>
          </a:xfrm>
          <a:prstGeom prst="rect">
            <a:avLst/>
          </a:prstGeom>
        </p:spPr>
        <p:txBody>
          <a:bodyPr/>
          <a:lstStyle>
            <a:lvl1pPr>
              <a:defRPr b="1"/>
            </a:lvl1pPr>
          </a:lstStyle>
          <a:p>
            <a:r>
              <a:rPr lang="it-IT"/>
              <a:t>Click to </a:t>
            </a:r>
            <a:r>
              <a:rPr lang="it-IT" err="1"/>
              <a:t>edit</a:t>
            </a:r>
            <a:endParaRPr lang="it-IT"/>
          </a:p>
        </p:txBody>
      </p:sp>
      <p:grpSp>
        <p:nvGrpSpPr>
          <p:cNvPr id="15" name="Group 14">
            <a:extLst>
              <a:ext uri="{FF2B5EF4-FFF2-40B4-BE49-F238E27FC236}">
                <a16:creationId xmlns:a16="http://schemas.microsoft.com/office/drawing/2014/main" id="{29AE43C9-4DD8-9695-94FA-BA8ED8492909}"/>
              </a:ext>
            </a:extLst>
          </p:cNvPr>
          <p:cNvGrpSpPr/>
          <p:nvPr userDrawn="1"/>
        </p:nvGrpSpPr>
        <p:grpSpPr>
          <a:xfrm>
            <a:off x="10825961" y="-2361"/>
            <a:ext cx="1344977" cy="1042361"/>
            <a:chOff x="7044184" y="3792029"/>
            <a:chExt cx="2576692" cy="2014542"/>
          </a:xfrm>
        </p:grpSpPr>
        <p:grpSp>
          <p:nvGrpSpPr>
            <p:cNvPr id="16" name="Group 15">
              <a:extLst>
                <a:ext uri="{FF2B5EF4-FFF2-40B4-BE49-F238E27FC236}">
                  <a16:creationId xmlns:a16="http://schemas.microsoft.com/office/drawing/2014/main" id="{E6AC6157-1034-578C-9676-5E0BBE13D971}"/>
                </a:ext>
              </a:extLst>
            </p:cNvPr>
            <p:cNvGrpSpPr/>
            <p:nvPr/>
          </p:nvGrpSpPr>
          <p:grpSpPr>
            <a:xfrm>
              <a:off x="7044184" y="3792029"/>
              <a:ext cx="2014542" cy="2014542"/>
              <a:chOff x="0" y="0"/>
              <a:chExt cx="2686056" cy="2686056"/>
            </a:xfrm>
          </p:grpSpPr>
          <p:grpSp>
            <p:nvGrpSpPr>
              <p:cNvPr id="19" name="Group 18">
                <a:extLst>
                  <a:ext uri="{FF2B5EF4-FFF2-40B4-BE49-F238E27FC236}">
                    <a16:creationId xmlns:a16="http://schemas.microsoft.com/office/drawing/2014/main" id="{68D7B0E0-15DA-6E0B-C830-2407D6E564EC}"/>
                  </a:ext>
                </a:extLst>
              </p:cNvPr>
              <p:cNvGrpSpPr/>
              <p:nvPr/>
            </p:nvGrpSpPr>
            <p:grpSpPr>
              <a:xfrm>
                <a:off x="0" y="0"/>
                <a:ext cx="2686056" cy="2686056"/>
                <a:chOff x="0" y="0"/>
                <a:chExt cx="6350000" cy="6350000"/>
              </a:xfrm>
            </p:grpSpPr>
            <p:sp>
              <p:nvSpPr>
                <p:cNvPr id="24" name="Freeform 12">
                  <a:extLst>
                    <a:ext uri="{FF2B5EF4-FFF2-40B4-BE49-F238E27FC236}">
                      <a16:creationId xmlns:a16="http://schemas.microsoft.com/office/drawing/2014/main" id="{205B4548-A3E2-B307-B514-C41D205DF239}"/>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85454">
                    <a:alpha val="69804"/>
                  </a:srgbClr>
                </a:solidFill>
              </p:spPr>
            </p:sp>
          </p:grpSp>
          <p:grpSp>
            <p:nvGrpSpPr>
              <p:cNvPr id="20" name="Group 13">
                <a:extLst>
                  <a:ext uri="{FF2B5EF4-FFF2-40B4-BE49-F238E27FC236}">
                    <a16:creationId xmlns:a16="http://schemas.microsoft.com/office/drawing/2014/main" id="{4A21161B-A712-531B-28CA-78627F88AC5A}"/>
                  </a:ext>
                </a:extLst>
              </p:cNvPr>
              <p:cNvGrpSpPr/>
              <p:nvPr/>
            </p:nvGrpSpPr>
            <p:grpSpPr>
              <a:xfrm>
                <a:off x="182310" y="182310"/>
                <a:ext cx="2321435" cy="2321435"/>
                <a:chOff x="0" y="0"/>
                <a:chExt cx="6350000" cy="6350000"/>
              </a:xfrm>
            </p:grpSpPr>
            <p:sp>
              <p:nvSpPr>
                <p:cNvPr id="23" name="Freeform 14">
                  <a:extLst>
                    <a:ext uri="{FF2B5EF4-FFF2-40B4-BE49-F238E27FC236}">
                      <a16:creationId xmlns:a16="http://schemas.microsoft.com/office/drawing/2014/main" id="{0EC91A40-4B77-E6E4-DCB2-562AEF2D5E54}"/>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BACAF">
                    <a:alpha val="69804"/>
                  </a:srgbClr>
                </a:solidFill>
              </p:spPr>
            </p:sp>
          </p:grpSp>
          <p:grpSp>
            <p:nvGrpSpPr>
              <p:cNvPr id="21" name="Group 20">
                <a:extLst>
                  <a:ext uri="{FF2B5EF4-FFF2-40B4-BE49-F238E27FC236}">
                    <a16:creationId xmlns:a16="http://schemas.microsoft.com/office/drawing/2014/main" id="{0DCAECBB-465B-4248-2961-72BA4C130EDB}"/>
                  </a:ext>
                </a:extLst>
              </p:cNvPr>
              <p:cNvGrpSpPr/>
              <p:nvPr/>
            </p:nvGrpSpPr>
            <p:grpSpPr>
              <a:xfrm>
                <a:off x="370900" y="370900"/>
                <a:ext cx="1944256" cy="1944256"/>
                <a:chOff x="0" y="0"/>
                <a:chExt cx="6350000" cy="6350000"/>
              </a:xfrm>
            </p:grpSpPr>
            <p:sp>
              <p:nvSpPr>
                <p:cNvPr id="22" name="Freeform 21">
                  <a:extLst>
                    <a:ext uri="{FF2B5EF4-FFF2-40B4-BE49-F238E27FC236}">
                      <a16:creationId xmlns:a16="http://schemas.microsoft.com/office/drawing/2014/main" id="{A63528A1-0CEA-09DA-6828-9A13CF9C9CE5}"/>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78CCD0">
                    <a:alpha val="69804"/>
                  </a:srgbClr>
                </a:solidFill>
              </p:spPr>
            </p:sp>
          </p:grpSp>
        </p:grpSp>
        <p:pic>
          <p:nvPicPr>
            <p:cNvPr id="17" name="Picture 17">
              <a:extLst>
                <a:ext uri="{FF2B5EF4-FFF2-40B4-BE49-F238E27FC236}">
                  <a16:creationId xmlns:a16="http://schemas.microsoft.com/office/drawing/2014/main" id="{E3657A7F-DEF5-AAE2-DD8D-BFAEDBF10D4D}"/>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364517" y="4462200"/>
              <a:ext cx="1255066" cy="674199"/>
            </a:xfrm>
            <a:prstGeom prst="rect">
              <a:avLst/>
            </a:prstGeom>
          </p:spPr>
        </p:pic>
        <p:pic>
          <p:nvPicPr>
            <p:cNvPr id="18" name="Picture 18">
              <a:extLst>
                <a:ext uri="{FF2B5EF4-FFF2-40B4-BE49-F238E27FC236}">
                  <a16:creationId xmlns:a16="http://schemas.microsoft.com/office/drawing/2014/main" id="{061BB255-5463-4FBB-992A-EEE055E03944}"/>
                </a:ext>
              </a:extLst>
            </p:cNvPr>
            <p:cNvPicPr>
              <a:picLocks noChangeAspect="1"/>
            </p:cNvPicPr>
            <p:nvPr/>
          </p:nvPicPr>
          <p:blipFill>
            <a:blip r:embed="rId5"/>
            <a:srcRect/>
            <a:stretch>
              <a:fillRect/>
            </a:stretch>
          </p:blipFill>
          <p:spPr>
            <a:xfrm>
              <a:off x="8410986" y="3976846"/>
              <a:ext cx="1209890" cy="1209890"/>
            </a:xfrm>
            <a:prstGeom prst="rect">
              <a:avLst/>
            </a:prstGeom>
          </p:spPr>
        </p:pic>
      </p:grpSp>
      <p:sp>
        <p:nvSpPr>
          <p:cNvPr id="25" name="Rectangle 24">
            <a:extLst>
              <a:ext uri="{FF2B5EF4-FFF2-40B4-BE49-F238E27FC236}">
                <a16:creationId xmlns:a16="http://schemas.microsoft.com/office/drawing/2014/main" id="{106B9F28-17E5-DAC5-DDBD-800B37213365}"/>
              </a:ext>
            </a:extLst>
          </p:cNvPr>
          <p:cNvSpPr/>
          <p:nvPr userDrawn="1"/>
        </p:nvSpPr>
        <p:spPr>
          <a:xfrm>
            <a:off x="9622465" y="4965405"/>
            <a:ext cx="2569535" cy="1892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 name="Segnaposto contenuto 2">
            <a:extLst>
              <a:ext uri="{FF2B5EF4-FFF2-40B4-BE49-F238E27FC236}">
                <a16:creationId xmlns:a16="http://schemas.microsoft.com/office/drawing/2014/main" id="{F48B5345-A940-28C5-E6C4-094BB976A587}"/>
              </a:ext>
            </a:extLst>
          </p:cNvPr>
          <p:cNvSpPr>
            <a:spLocks noGrp="1"/>
          </p:cNvSpPr>
          <p:nvPr>
            <p:ph idx="1"/>
          </p:nvPr>
        </p:nvSpPr>
        <p:spPr>
          <a:xfrm>
            <a:off x="838200" y="1953087"/>
            <a:ext cx="10515600" cy="448322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1364722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96439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Solo titolo">
    <p:spTree>
      <p:nvGrpSpPr>
        <p:cNvPr id="1" name=""/>
        <p:cNvGrpSpPr/>
        <p:nvPr/>
      </p:nvGrpSpPr>
      <p:grpSpPr>
        <a:xfrm>
          <a:off x="0" y="0"/>
          <a:ext cx="0" cy="0"/>
          <a:chOff x="0" y="0"/>
          <a:chExt cx="0" cy="0"/>
        </a:xfrm>
      </p:grpSpPr>
      <p:pic>
        <p:nvPicPr>
          <p:cNvPr id="6" name="Immagine 3">
            <a:extLst>
              <a:ext uri="{FF2B5EF4-FFF2-40B4-BE49-F238E27FC236}">
                <a16:creationId xmlns:a16="http://schemas.microsoft.com/office/drawing/2014/main" id="{CE09130D-2703-4F3D-AB9F-E90756B9CC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50" y="0"/>
            <a:ext cx="12185650" cy="6858522"/>
          </a:xfrm>
          <a:prstGeom prst="rect">
            <a:avLst/>
          </a:prstGeom>
        </p:spPr>
      </p:pic>
      <p:sp>
        <p:nvSpPr>
          <p:cNvPr id="2" name="Titolo 1"/>
          <p:cNvSpPr>
            <a:spLocks noGrp="1"/>
          </p:cNvSpPr>
          <p:nvPr>
            <p:ph type="title"/>
          </p:nvPr>
        </p:nvSpPr>
        <p:spPr>
          <a:xfrm>
            <a:off x="389214" y="47625"/>
            <a:ext cx="9663711" cy="1325563"/>
          </a:xfrm>
        </p:spPr>
        <p:txBody>
          <a:bodyPr>
            <a:normAutofit/>
          </a:bodyPr>
          <a:lstStyle>
            <a:lvl1pPr marL="0" algn="l" defTabSz="914400" rtl="0" eaLnBrk="1" latinLnBrk="0" hangingPunct="1">
              <a:lnSpc>
                <a:spcPct val="90000"/>
              </a:lnSpc>
              <a:spcBef>
                <a:spcPct val="0"/>
              </a:spcBef>
              <a:buNone/>
              <a:defRPr lang="de-DE" sz="2800" b="1" i="1" kern="1200" dirty="0">
                <a:solidFill>
                  <a:srgbClr val="4897A4"/>
                </a:solidFill>
                <a:latin typeface="Arial"/>
                <a:ea typeface="+mj-ea"/>
                <a:cs typeface="Calibri Light"/>
              </a:defRPr>
            </a:lvl1pPr>
          </a:lstStyle>
          <a:p>
            <a:r>
              <a:rPr lang="it-IT" dirty="0"/>
              <a:t>Fare clic per modificare lo stile del titolo</a:t>
            </a:r>
            <a:endParaRPr lang="de-DE" dirty="0"/>
          </a:p>
        </p:txBody>
      </p:sp>
      <p:sp>
        <p:nvSpPr>
          <p:cNvPr id="5" name="Segnaposto numero diapositiva 4"/>
          <p:cNvSpPr>
            <a:spLocks noGrp="1"/>
          </p:cNvSpPr>
          <p:nvPr>
            <p:ph type="sldNum" sz="quarter" idx="12"/>
          </p:nvPr>
        </p:nvSpPr>
        <p:spPr>
          <a:xfrm>
            <a:off x="9174561" y="6427528"/>
            <a:ext cx="2743200" cy="365125"/>
          </a:xfrm>
        </p:spPr>
        <p:txBody>
          <a:bodyPr/>
          <a:lstStyle>
            <a:lvl1pPr>
              <a:defRPr sz="1600" b="1">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6CD45B7-DFE2-4393-8D37-380FC36BF3AA}" type="slidenum">
              <a:rPr kumimoji="0" lang="de-DE" sz="1600" b="1" i="0" u="none" strike="noStrike" kern="1200" cap="none" spc="0" normalizeH="0" baseline="0" noProof="0" smtClean="0">
                <a:ln>
                  <a:noFill/>
                </a:ln>
                <a:solidFill>
                  <a:srgbClr val="264368"/>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de-DE" sz="1600" b="1" i="0" u="none" strike="noStrike" kern="1200" cap="none" spc="0" normalizeH="0" baseline="0" noProof="0" dirty="0">
              <a:ln>
                <a:noFill/>
              </a:ln>
              <a:solidFill>
                <a:srgbClr val="264368"/>
              </a:solidFill>
              <a:effectLst/>
              <a:uLnTx/>
              <a:uFillTx/>
              <a:latin typeface="Arial" panose="020B0604020202020204" pitchFamily="34" charset="0"/>
              <a:ea typeface="+mn-ea"/>
              <a:cs typeface="Arial" panose="020B0604020202020204" pitchFamily="34" charset="0"/>
            </a:endParaRPr>
          </a:p>
        </p:txBody>
      </p:sp>
      <p:sp>
        <p:nvSpPr>
          <p:cNvPr id="7" name="CasellaDiTesto 6">
            <a:extLst>
              <a:ext uri="{FF2B5EF4-FFF2-40B4-BE49-F238E27FC236}">
                <a16:creationId xmlns:a16="http://schemas.microsoft.com/office/drawing/2014/main" id="{7A92A8C2-84B1-4B94-89AA-168F8399CEFD}"/>
              </a:ext>
            </a:extLst>
          </p:cNvPr>
          <p:cNvSpPr txBox="1"/>
          <p:nvPr userDrawn="1"/>
        </p:nvSpPr>
        <p:spPr>
          <a:xfrm>
            <a:off x="558801" y="6074632"/>
            <a:ext cx="6662057"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1" i="1" u="none" strike="noStrike" kern="1200" cap="none" spc="0" normalizeH="0" baseline="0" noProof="0" dirty="0">
                <a:ln>
                  <a:noFill/>
                </a:ln>
                <a:solidFill>
                  <a:prstClr val="white"/>
                </a:solidFill>
                <a:effectLst/>
                <a:uLnTx/>
                <a:uFillTx/>
                <a:latin typeface="Arial"/>
                <a:ea typeface="+mn-lt"/>
                <a:cs typeface="Calibri"/>
              </a:rPr>
              <a:t>Michele Munafò, </a:t>
            </a:r>
            <a:r>
              <a:rPr kumimoji="0" lang="it-IT" sz="1500" b="0" i="1" u="none" strike="noStrike" kern="1200" cap="none" spc="0" normalizeH="0" baseline="0" noProof="0" dirty="0">
                <a:ln>
                  <a:noFill/>
                </a:ln>
                <a:solidFill>
                  <a:prstClr val="white"/>
                </a:solidFill>
                <a:effectLst/>
                <a:uLnTx/>
                <a:uFillTx/>
                <a:latin typeface="Arial"/>
                <a:ea typeface="+mn-lt"/>
                <a:cs typeface="Calibri"/>
              </a:rPr>
              <a:t>ISPRA</a:t>
            </a:r>
            <a:endParaRPr kumimoji="0" lang="it-IT" sz="1500" b="0" i="1" u="none" strike="noStrike" kern="1200" cap="none" spc="0" normalizeH="0" baseline="0" noProof="0" dirty="0">
              <a:ln>
                <a:noFill/>
              </a:ln>
              <a:solidFill>
                <a:prstClr val="white"/>
              </a:solidFill>
              <a:effectLst/>
              <a:uLnTx/>
              <a:uFillTx/>
              <a:latin typeface="Arial"/>
              <a:ea typeface="+mn-ea"/>
              <a:cs typeface="Arial"/>
            </a:endParaRPr>
          </a:p>
        </p:txBody>
      </p:sp>
      <p:pic>
        <p:nvPicPr>
          <p:cNvPr id="9" name="Segnaposto contenuto 7">
            <a:extLst>
              <a:ext uri="{FF2B5EF4-FFF2-40B4-BE49-F238E27FC236}">
                <a16:creationId xmlns:a16="http://schemas.microsoft.com/office/drawing/2014/main" id="{BA4FBEBF-53CE-4739-9B15-110AC30DE92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697495" y="257346"/>
            <a:ext cx="2298515" cy="564231"/>
          </a:xfrm>
          <a:prstGeom prst="rect">
            <a:avLst/>
          </a:prstGeom>
        </p:spPr>
      </p:pic>
      <p:sp>
        <p:nvSpPr>
          <p:cNvPr id="3" name="Rettangolo 2">
            <a:extLst>
              <a:ext uri="{FF2B5EF4-FFF2-40B4-BE49-F238E27FC236}">
                <a16:creationId xmlns:a16="http://schemas.microsoft.com/office/drawing/2014/main" id="{12C8A835-0D90-4A16-B8D2-A7FEE2165F8A}"/>
              </a:ext>
            </a:extLst>
          </p:cNvPr>
          <p:cNvSpPr/>
          <p:nvPr userDrawn="1"/>
        </p:nvSpPr>
        <p:spPr>
          <a:xfrm>
            <a:off x="9699812" y="5910729"/>
            <a:ext cx="2102974" cy="516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24313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3386267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71302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F064F-B34D-425D-B6CE-7ABFC8DCFF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BA8FC1-B431-4668-BB1A-89C7B383B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E955D6-D156-49D6-89D0-690CCE00CE4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61FF95A-EE7B-4AF6-A850-9D7DD14B29B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F458315-F966-4F5B-A539-EE6181F394D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FD79798-60B4-44F0-AF56-46A2632194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1771AC-443D-49BA-8E26-175B24D6563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335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E6F965-22BB-5CB6-312C-62EDB1057A8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740986D-B2E6-E64A-9F09-D13E9F372CD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0F22038-E401-9B59-43A1-1AFFB7DF45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ECE968-9458-1846-8B1A-FEE51423D98D}" type="datetimeFigureOut">
              <a:rPr kumimoji="0" lang="it-IT" sz="1400" b="0" i="0" u="none" strike="noStrike" kern="1200" cap="none" spc="0" normalizeH="0" baseline="0" noProof="0" smtClean="0">
                <a:ln>
                  <a:noFill/>
                </a:ln>
                <a:solidFill>
                  <a:prstClr val="white">
                    <a:alpha val="50000"/>
                  </a:prstClr>
                </a:solidFill>
                <a:effectLst/>
                <a:uLnTx/>
                <a:uFillTx/>
                <a:latin typeface="Titillium" pitchFamily="2" charset="77"/>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prstClr val="white">
                  <a:alpha val="50000"/>
                </a:prstClr>
              </a:solidFill>
              <a:effectLst/>
              <a:uLnTx/>
              <a:uFillTx/>
              <a:latin typeface="Titillium" pitchFamily="2" charset="77"/>
              <a:ea typeface="+mn-ea"/>
              <a:cs typeface="+mn-cs"/>
            </a:endParaRPr>
          </a:p>
        </p:txBody>
      </p:sp>
      <p:sp>
        <p:nvSpPr>
          <p:cNvPr id="5" name="Segnaposto piè di pagina 4">
            <a:extLst>
              <a:ext uri="{FF2B5EF4-FFF2-40B4-BE49-F238E27FC236}">
                <a16:creationId xmlns:a16="http://schemas.microsoft.com/office/drawing/2014/main" id="{0F960FDE-D97A-7471-78F1-CE28AF30207D}"/>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a:ln>
                <a:noFill/>
              </a:ln>
              <a:solidFill>
                <a:prstClr val="white">
                  <a:alpha val="50000"/>
                </a:prstClr>
              </a:solidFill>
              <a:effectLst/>
              <a:uLnTx/>
              <a:uFillTx/>
              <a:latin typeface="Titillium" pitchFamily="2" charset="77"/>
              <a:ea typeface="+mn-ea"/>
              <a:cs typeface="+mn-cs"/>
            </a:endParaRPr>
          </a:p>
        </p:txBody>
      </p:sp>
      <p:sp>
        <p:nvSpPr>
          <p:cNvPr id="6" name="Segnaposto numero diapositiva 5">
            <a:extLst>
              <a:ext uri="{FF2B5EF4-FFF2-40B4-BE49-F238E27FC236}">
                <a16:creationId xmlns:a16="http://schemas.microsoft.com/office/drawing/2014/main" id="{F67E22B4-7DF0-794F-F8A7-5684B7EAD56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46192B8-55D9-4942-9C82-0B9DDA21D461}" type="slidenum">
              <a:rPr kumimoji="0" lang="it-IT" sz="1400" b="0" i="0" u="none" strike="noStrike" kern="1200" cap="none" spc="0" normalizeH="0" baseline="0" noProof="0" smtClean="0">
                <a:ln>
                  <a:noFill/>
                </a:ln>
                <a:solidFill>
                  <a:prstClr val="white">
                    <a:alpha val="50000"/>
                  </a:prstClr>
                </a:solidFill>
                <a:effectLst/>
                <a:uLnTx/>
                <a:uFillTx/>
                <a:latin typeface="Titillium" pitchFamily="2" charset="77"/>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prstClr val="white">
                  <a:alpha val="50000"/>
                </a:prstClr>
              </a:solidFill>
              <a:effectLst/>
              <a:uLnTx/>
              <a:uFillTx/>
              <a:latin typeface="Titillium" pitchFamily="2" charset="77"/>
              <a:ea typeface="+mn-ea"/>
              <a:cs typeface="+mn-cs"/>
            </a:endParaRPr>
          </a:p>
        </p:txBody>
      </p:sp>
    </p:spTree>
    <p:extLst>
      <p:ext uri="{BB962C8B-B14F-4D97-AF65-F5344CB8AC3E}">
        <p14:creationId xmlns:p14="http://schemas.microsoft.com/office/powerpoint/2010/main" val="1766259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Standard slide">
    <p:bg>
      <p:bgPr>
        <a:blipFill dpi="0" rotWithShape="1">
          <a:blip r:embed="rId3">
            <a:alphaModFix amt="50000"/>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588" y="1590"/>
          <a:ext cx="1587" cy="1587"/>
        </p:xfrm>
        <a:graphic>
          <a:graphicData uri="http://schemas.openxmlformats.org/presentationml/2006/ole">
            <mc:AlternateContent xmlns:mc="http://schemas.openxmlformats.org/markup-compatibility/2006">
              <mc:Choice xmlns:v="urn:schemas-microsoft-com:vml" Requires="v">
                <p:oleObj name="Diapositiva think-cell" r:id="rId4" imgW="498" imgH="499" progId="TCLayout.ActiveDocument.1">
                  <p:embed/>
                </p:oleObj>
              </mc:Choice>
              <mc:Fallback>
                <p:oleObj name="Diapositiva think-cell" r:id="rId4" imgW="498" imgH="499" progId="TCLayout.ActiveDocument.1">
                  <p:embed/>
                  <p:pic>
                    <p:nvPicPr>
                      <p:cNvPr id="2" name="Object 1" hidden="1"/>
                      <p:cNvPicPr/>
                      <p:nvPr/>
                    </p:nvPicPr>
                    <p:blipFill>
                      <a:blip r:embed="rId5"/>
                      <a:stretch>
                        <a:fillRect/>
                      </a:stretch>
                    </p:blipFill>
                    <p:spPr>
                      <a:xfrm>
                        <a:off x="1588" y="1590"/>
                        <a:ext cx="1587" cy="1587"/>
                      </a:xfrm>
                      <a:prstGeom prst="rect">
                        <a:avLst/>
                      </a:prstGeom>
                    </p:spPr>
                  </p:pic>
                </p:oleObj>
              </mc:Fallback>
            </mc:AlternateContent>
          </a:graphicData>
        </a:graphic>
      </p:graphicFrame>
      <p:sp>
        <p:nvSpPr>
          <p:cNvPr id="9" name="Content Placeholder 2"/>
          <p:cNvSpPr>
            <a:spLocks noGrp="1"/>
          </p:cNvSpPr>
          <p:nvPr>
            <p:ph sz="half" idx="1"/>
          </p:nvPr>
        </p:nvSpPr>
        <p:spPr>
          <a:xfrm>
            <a:off x="863149" y="1371597"/>
            <a:ext cx="10719251" cy="4700589"/>
          </a:xfrm>
          <a:prstGeom prst="rect">
            <a:avLst/>
          </a:prstGeom>
        </p:spPr>
        <p:txBody>
          <a:bodyPr vert="horz" lIns="0" tIns="0" rIns="0" bIns="0" rtlCol="0" anchor="t" anchorCtr="0">
            <a:noAutofit/>
          </a:bodyPr>
          <a:lstStyle>
            <a:lvl1pPr>
              <a:buClr>
                <a:schemeClr val="accent5"/>
              </a:buClr>
              <a:defRPr lang="en-US" dirty="0" smtClean="0">
                <a:latin typeface="EYInterstate Light" panose="02000506000000020004" pitchFamily="2" charset="0"/>
              </a:defRPr>
            </a:lvl1pPr>
            <a:lvl2pPr>
              <a:buClr>
                <a:schemeClr val="accent5"/>
              </a:buClr>
              <a:defRPr lang="en-US" dirty="0" smtClean="0">
                <a:latin typeface="EYInterstate Light" panose="02000506000000020004" pitchFamily="2" charset="0"/>
              </a:defRPr>
            </a:lvl2pPr>
            <a:lvl3pPr>
              <a:buClr>
                <a:schemeClr val="accent5"/>
              </a:buClr>
              <a:defRPr lang="en-US" dirty="0" smtClean="0">
                <a:latin typeface="EYInterstate Light" panose="02000506000000020004" pitchFamily="2" charset="0"/>
              </a:defRPr>
            </a:lvl3pPr>
            <a:lvl4pPr>
              <a:buClr>
                <a:schemeClr val="accent5"/>
              </a:buClr>
              <a:defRPr lang="en-US" dirty="0" smtClean="0">
                <a:latin typeface="EYInterstate Light" panose="02000506000000020004" pitchFamily="2" charset="0"/>
              </a:defRPr>
            </a:lvl4pPr>
            <a:lvl5pPr>
              <a:buClr>
                <a:schemeClr val="accent5"/>
              </a:buClr>
              <a:defRPr lang="en-GB" dirty="0">
                <a:latin typeface="EYInterstate Light" panose="02000506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7" name="Straight Connector 6"/>
          <p:cNvCxnSpPr/>
          <p:nvPr userDrawn="1"/>
        </p:nvCxnSpPr>
        <p:spPr>
          <a:xfrm>
            <a:off x="562924" y="3"/>
            <a:ext cx="0" cy="107815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863151" y="277800"/>
            <a:ext cx="10719250" cy="770400"/>
          </a:xfrm>
          <a:prstGeom prst="rect">
            <a:avLst/>
          </a:prstGeom>
        </p:spPr>
        <p:txBody>
          <a:bodyPr vert="horz" lIns="0" tIns="0" rIns="0" bIns="0" rtlCol="0" anchor="ctr" anchorCtr="0">
            <a:normAutofit/>
          </a:bodyPr>
          <a:lstStyle>
            <a:lvl1pPr>
              <a:defRPr lang="en-GB" b="0" dirty="0">
                <a:solidFill>
                  <a:schemeClr val="accent5"/>
                </a:solidFill>
                <a:latin typeface="EYInterstate Light" panose="02000506000000020004" pitchFamily="2" charset="0"/>
              </a:defRPr>
            </a:lvl1pPr>
          </a:lstStyle>
          <a:p>
            <a:pPr marL="0" lvl="0" indent="0" defTabSz="912475">
              <a:lnSpc>
                <a:spcPct val="100000"/>
              </a:lnSpc>
            </a:pPr>
            <a:r>
              <a:rPr lang="en-US" dirty="0"/>
              <a:t>Click to edit Master title style</a:t>
            </a:r>
            <a:endParaRPr lang="en-GB" dirty="0"/>
          </a:p>
        </p:txBody>
      </p:sp>
      <p:sp>
        <p:nvSpPr>
          <p:cNvPr id="10" name="TextBox 9"/>
          <p:cNvSpPr txBox="1"/>
          <p:nvPr userDrawn="1"/>
        </p:nvSpPr>
        <p:spPr>
          <a:xfrm>
            <a:off x="609286" y="6499456"/>
            <a:ext cx="885139" cy="144000"/>
          </a:xfrm>
          <a:prstGeom prst="rect">
            <a:avLst/>
          </a:prstGeom>
          <a:noFill/>
        </p:spPr>
        <p:txBody>
          <a:bodyPr wrap="square" lIns="0" tIns="0" rIns="0" bIns="0" rtlCol="0" anchor="t" anchorCtr="0">
            <a:noAutofit/>
          </a:bodyPr>
          <a:lstStyle/>
          <a:p>
            <a:pPr algn="l"/>
            <a:r>
              <a:rPr lang="en-GB" sz="900" b="0" i="0" dirty="0">
                <a:solidFill>
                  <a:schemeClr val="bg1"/>
                </a:solidFill>
                <a:latin typeface="EYInterstate Light" panose="02000506000000020004" pitchFamily="2" charset="0"/>
                <a:cs typeface="EYInterstate Bold"/>
              </a:rPr>
              <a:t>Page </a:t>
            </a:r>
            <a:fld id="{9AE4D82F-B047-469B-AC52-A46321747EAF}" type="slidenum">
              <a:rPr lang="en-GB" sz="900" b="0" i="0" smtClean="0">
                <a:solidFill>
                  <a:schemeClr val="bg1"/>
                </a:solidFill>
                <a:latin typeface="EYInterstate Light" panose="02000506000000020004" pitchFamily="2" charset="0"/>
                <a:cs typeface="EYInterstate Bold"/>
              </a:rPr>
              <a:pPr algn="l"/>
              <a:t>‹#›</a:t>
            </a:fld>
            <a:endParaRPr lang="en-GB" sz="900" b="0" i="0" dirty="0">
              <a:solidFill>
                <a:schemeClr val="bg1"/>
              </a:solidFill>
              <a:latin typeface="EYInterstate Light" panose="02000506000000020004" pitchFamily="2" charset="0"/>
              <a:cs typeface="EYInterstate Bold"/>
            </a:endParaRPr>
          </a:p>
        </p:txBody>
      </p:sp>
    </p:spTree>
    <p:extLst>
      <p:ext uri="{BB962C8B-B14F-4D97-AF65-F5344CB8AC3E}">
        <p14:creationId xmlns:p14="http://schemas.microsoft.com/office/powerpoint/2010/main" val="1262428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4493"/>
                </a:solidFill>
                <a:latin typeface="Arial MT"/>
                <a:cs typeface="Arial MT"/>
              </a:defRPr>
            </a:lvl1pPr>
          </a:lstStyle>
          <a:p>
            <a:endParaRPr/>
          </a:p>
        </p:txBody>
      </p:sp>
      <p:sp>
        <p:nvSpPr>
          <p:cNvPr id="3" name="Holder 3"/>
          <p:cNvSpPr>
            <a:spLocks noGrp="1"/>
          </p:cNvSpPr>
          <p:nvPr>
            <p:ph type="body" idx="1"/>
          </p:nvPr>
        </p:nvSpPr>
        <p:spPr/>
        <p:txBody>
          <a:bodyPr lIns="0" tIns="0" rIns="0" bIns="0"/>
          <a:lstStyle>
            <a:lvl1pPr>
              <a:defRPr sz="3600" b="0" i="0">
                <a:solidFill>
                  <a:srgbClr val="004493"/>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p:txBody>
          <a:bodyPr lIns="0" tIns="0" rIns="0" bIns="0"/>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2961586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4493"/>
                </a:solidFill>
                <a:latin typeface="Arial MT"/>
                <a:cs typeface="Arial MT"/>
              </a:defRPr>
            </a:lvl1pPr>
          </a:lstStyle>
          <a:p>
            <a:endParaRPr/>
          </a:p>
        </p:txBody>
      </p:sp>
      <p:sp>
        <p:nvSpPr>
          <p:cNvPr id="3" name="Holder 3"/>
          <p:cNvSpPr>
            <a:spLocks noGrp="1"/>
          </p:cNvSpPr>
          <p:nvPr>
            <p:ph sz="half" idx="2"/>
          </p:nvPr>
        </p:nvSpPr>
        <p:spPr>
          <a:xfrm>
            <a:off x="667918" y="1763013"/>
            <a:ext cx="5179060" cy="3928110"/>
          </a:xfrm>
          <a:prstGeom prst="rect">
            <a:avLst/>
          </a:prstGeom>
        </p:spPr>
        <p:txBody>
          <a:bodyPr wrap="square" lIns="0" tIns="0" rIns="0" bIns="0">
            <a:spAutoFit/>
          </a:bodyPr>
          <a:lstStyle>
            <a:lvl1pPr>
              <a:defRPr sz="2000" b="1" i="0">
                <a:solidFill>
                  <a:srgbClr val="004493"/>
                </a:solidFill>
                <a:latin typeface="Arial"/>
                <a:cs typeface="Arial"/>
              </a:defRPr>
            </a:lvl1pPr>
          </a:lstStyle>
          <a:p>
            <a:endParaRPr/>
          </a:p>
        </p:txBody>
      </p:sp>
      <p:sp>
        <p:nvSpPr>
          <p:cNvPr id="4" name="Holder 4"/>
          <p:cNvSpPr>
            <a:spLocks noGrp="1"/>
          </p:cNvSpPr>
          <p:nvPr>
            <p:ph sz="half" idx="3"/>
          </p:nvPr>
        </p:nvSpPr>
        <p:spPr>
          <a:xfrm>
            <a:off x="6380226" y="1621663"/>
            <a:ext cx="5443855" cy="3458210"/>
          </a:xfrm>
          <a:prstGeom prst="rect">
            <a:avLst/>
          </a:prstGeom>
        </p:spPr>
        <p:txBody>
          <a:bodyPr wrap="square" lIns="0" tIns="0" rIns="0" bIns="0">
            <a:spAutoFit/>
          </a:bodyPr>
          <a:lstStyle>
            <a:lvl1pPr>
              <a:defRPr sz="2000" b="1" i="0">
                <a:solidFill>
                  <a:srgbClr val="AFD10D"/>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Holder 7"/>
          <p:cNvSpPr>
            <a:spLocks noGrp="1"/>
          </p:cNvSpPr>
          <p:nvPr>
            <p:ph type="sldNum" sz="quarter" idx="7"/>
          </p:nvPr>
        </p:nvSpPr>
        <p:spPr/>
        <p:txBody>
          <a:bodyPr lIns="0" tIns="0" rIns="0" bIns="0"/>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8157557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4493"/>
                </a:solidFill>
                <a:latin typeface="Arial MT"/>
                <a:cs typeface="Arial MT"/>
              </a:defRPr>
            </a:lvl1pPr>
          </a:lstStyle>
          <a:p>
            <a:endParaRPr/>
          </a:p>
        </p:txBody>
      </p:sp>
      <p:sp>
        <p:nvSpPr>
          <p:cNvPr id="3" name="Holder 3"/>
          <p:cNvSpPr>
            <a:spLocks noGrp="1"/>
          </p:cNvSpPr>
          <p:nvPr>
            <p:ph type="body" idx="1"/>
          </p:nvPr>
        </p:nvSpPr>
        <p:spPr/>
        <p:txBody>
          <a:bodyPr lIns="0" tIns="0" rIns="0" bIns="0"/>
          <a:lstStyle>
            <a:lvl1pPr>
              <a:defRPr sz="3600" b="0" i="0">
                <a:solidFill>
                  <a:srgbClr val="004493"/>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p:txBody>
          <a:bodyPr lIns="0" tIns="0" rIns="0" bIns="0"/>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3284095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10" name="Rettangolo 9"/>
          <p:cNvSpPr/>
          <p:nvPr userDrawn="1"/>
        </p:nvSpPr>
        <p:spPr>
          <a:xfrm rot="19038359">
            <a:off x="9895180" y="5721233"/>
            <a:ext cx="4303348" cy="2000483"/>
          </a:xfrm>
          <a:prstGeom prst="rect">
            <a:avLst/>
          </a:prstGeom>
          <a:solidFill>
            <a:srgbClr val="5D452B"/>
          </a:solidFill>
          <a:ln>
            <a:solidFill>
              <a:srgbClr val="5D45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ttangolo 8"/>
          <p:cNvSpPr/>
          <p:nvPr userDrawn="1"/>
        </p:nvSpPr>
        <p:spPr>
          <a:xfrm rot="19038359">
            <a:off x="-1534820" y="-428791"/>
            <a:ext cx="4303348" cy="2000483"/>
          </a:xfrm>
          <a:prstGeom prst="rect">
            <a:avLst/>
          </a:prstGeom>
          <a:solidFill>
            <a:srgbClr val="B86E3B"/>
          </a:solidFill>
          <a:ln>
            <a:solidFill>
              <a:srgbClr val="B86E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p:cNvSpPr>
            <a:spLocks noGrp="1"/>
          </p:cNvSpPr>
          <p:nvPr>
            <p:ph type="title"/>
          </p:nvPr>
        </p:nvSpPr>
        <p:spPr/>
        <p:txBody>
          <a:bodyPr/>
          <a:lstStyle>
            <a:lvl1pPr>
              <a:defRPr b="1">
                <a:solidFill>
                  <a:srgbClr val="B86E3B"/>
                </a:solidFill>
              </a:defRPr>
            </a:lvl1pPr>
          </a:lstStyle>
          <a:p>
            <a:r>
              <a:rPr lang="it-IT"/>
              <a:t>Fare clic per modificare lo stile del titolo dello schema</a:t>
            </a:r>
            <a:endParaRPr lang="it-IT" dirty="0"/>
          </a:p>
        </p:txBody>
      </p:sp>
      <p:sp>
        <p:nvSpPr>
          <p:cNvPr id="3" name="Segnaposto contenuto 2"/>
          <p:cNvSpPr>
            <a:spLocks noGrp="1"/>
          </p:cNvSpPr>
          <p:nvPr>
            <p:ph idx="1"/>
          </p:nvPr>
        </p:nvSpPr>
        <p:spPr/>
        <p:txBody>
          <a:bodyPr/>
          <a:lstStyle>
            <a:lvl1pPr>
              <a:defRPr>
                <a:solidFill>
                  <a:srgbClr val="5D452B"/>
                </a:solidFill>
              </a:defRPr>
            </a:lvl1pPr>
            <a:lvl2pPr>
              <a:defRPr>
                <a:solidFill>
                  <a:srgbClr val="5D452B"/>
                </a:solidFill>
              </a:defRPr>
            </a:lvl2pPr>
            <a:lvl3pPr>
              <a:defRPr>
                <a:solidFill>
                  <a:srgbClr val="5D452B"/>
                </a:solidFill>
              </a:defRPr>
            </a:lvl3pPr>
            <a:lvl4pPr>
              <a:defRPr>
                <a:solidFill>
                  <a:srgbClr val="5D452B"/>
                </a:solidFill>
              </a:defRPr>
            </a:lvl4pPr>
            <a:lvl5pPr>
              <a:defRPr>
                <a:solidFill>
                  <a:srgbClr val="5D452B"/>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5" name="Segnaposto piè di pagina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Francesco Molinari</a:t>
            </a:r>
            <a:endParaRPr kumimoji="0" lang="it-I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egnaposto numero diapos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662A25-B3F4-48F0-9DBA-573609256603}" type="slidenum">
              <a:rPr kumimoji="0" lang="it-IT" sz="1200" b="0" i="0" u="none" strike="noStrike" kern="1200" cap="none" spc="0" normalizeH="0" baseline="0" noProof="0" smtClean="0">
                <a:ln>
                  <a:noFill/>
                </a:ln>
                <a:solidFill>
                  <a:srgbClr val="FFFF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a:ln>
                <a:noFill/>
              </a:ln>
              <a:solidFill>
                <a:srgbClr val="FFFF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6048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0508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Cover">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B4AB508B-9BEB-4243-B5AD-6A84860F42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1388"/>
            <a:ext cx="12187066" cy="6855224"/>
          </a:xfrm>
          <a:prstGeom prst="rect">
            <a:avLst/>
          </a:prstGeom>
        </p:spPr>
      </p:pic>
      <p:sp>
        <p:nvSpPr>
          <p:cNvPr id="2" name="Titolo 1">
            <a:extLst>
              <a:ext uri="{FF2B5EF4-FFF2-40B4-BE49-F238E27FC236}">
                <a16:creationId xmlns:a16="http://schemas.microsoft.com/office/drawing/2014/main" id="{56498495-69EF-43AD-BE25-DC27442E28F9}"/>
              </a:ext>
            </a:extLst>
          </p:cNvPr>
          <p:cNvSpPr>
            <a:spLocks noGrp="1"/>
          </p:cNvSpPr>
          <p:nvPr>
            <p:ph type="ctrTitle" hasCustomPrompt="1"/>
          </p:nvPr>
        </p:nvSpPr>
        <p:spPr>
          <a:xfrm>
            <a:off x="5593557" y="1985962"/>
            <a:ext cx="5381297" cy="2319071"/>
          </a:xfrm>
          <a:prstGeom prst="rect">
            <a:avLst/>
          </a:prstGeom>
        </p:spPr>
        <p:txBody>
          <a:bodyPr rtlCol="0" anchor="t">
            <a:noAutofit/>
          </a:bodyPr>
          <a:lstStyle>
            <a:lvl1pPr algn="l">
              <a:defRPr sz="4800">
                <a:solidFill>
                  <a:srgbClr val="72A096"/>
                </a:solidFill>
              </a:defRPr>
            </a:lvl1pPr>
          </a:lstStyle>
          <a:p>
            <a:pPr rtl="0"/>
            <a:r>
              <a:rPr lang="it-it"/>
              <a:t>Title here</a:t>
            </a:r>
            <a:endParaRPr lang="en-GB"/>
          </a:p>
        </p:txBody>
      </p:sp>
      <p:sp>
        <p:nvSpPr>
          <p:cNvPr id="3" name="Sottotitolo 2">
            <a:extLst>
              <a:ext uri="{FF2B5EF4-FFF2-40B4-BE49-F238E27FC236}">
                <a16:creationId xmlns:a16="http://schemas.microsoft.com/office/drawing/2014/main" id="{442421EF-A588-4D8E-837A-BE9E34CAE85B}"/>
              </a:ext>
            </a:extLst>
          </p:cNvPr>
          <p:cNvSpPr>
            <a:spLocks noGrp="1"/>
          </p:cNvSpPr>
          <p:nvPr>
            <p:ph type="subTitle" idx="1" hasCustomPrompt="1"/>
          </p:nvPr>
        </p:nvSpPr>
        <p:spPr>
          <a:xfrm>
            <a:off x="5593557" y="4496011"/>
            <a:ext cx="5381297" cy="668920"/>
          </a:xfrm>
          <a:prstGeom prst="rect">
            <a:avLst/>
          </a:prstGeom>
        </p:spPr>
        <p:txBody>
          <a:bodyPr rtlCol="0" anchor="t"/>
          <a:lstStyle>
            <a:lvl1pPr marL="0" indent="0" algn="l">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it-it"/>
              <a:t>Subtitle here</a:t>
            </a:r>
            <a:endParaRPr lang="en-GB"/>
          </a:p>
        </p:txBody>
      </p:sp>
    </p:spTree>
    <p:extLst>
      <p:ext uri="{BB962C8B-B14F-4D97-AF65-F5344CB8AC3E}">
        <p14:creationId xmlns:p14="http://schemas.microsoft.com/office/powerpoint/2010/main" val="3633614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a:lstStyle/>
          <a:p>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a:lstStyle/>
          <a:p>
            <a:fld id="{F3CD9BC1-7123-43C4-A2DD-6591F9EA4888}" type="datetimeFigureOut">
              <a:rPr lang="en-GB" smtClean="0"/>
              <a:t>16/03/2023</a:t>
            </a:fld>
            <a:endParaRPr lang="en-GB"/>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a:lstStyle/>
          <a:p>
            <a:endParaRPr lang="en-GB"/>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16302824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4066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6121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09268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65705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09999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384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0010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037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05264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0356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rnal-2">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30722818-7CC4-4350-AB97-2F74E8A138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1388"/>
            <a:ext cx="12187066" cy="6855224"/>
          </a:xfrm>
          <a:prstGeom prst="rect">
            <a:avLst/>
          </a:prstGeom>
        </p:spPr>
      </p:pic>
      <p:sp>
        <p:nvSpPr>
          <p:cNvPr id="3" name="Segnaposto testo 2">
            <a:extLst>
              <a:ext uri="{FF2B5EF4-FFF2-40B4-BE49-F238E27FC236}">
                <a16:creationId xmlns:a16="http://schemas.microsoft.com/office/drawing/2014/main" id="{D3D19B69-B25E-4976-B8FB-F5DA19B2C01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7" name="Titolo 6">
            <a:extLst>
              <a:ext uri="{FF2B5EF4-FFF2-40B4-BE49-F238E27FC236}">
                <a16:creationId xmlns:a16="http://schemas.microsoft.com/office/drawing/2014/main" id="{E7598C85-6B21-8746-B713-498BB1CFECB3}"/>
              </a:ext>
            </a:extLst>
          </p:cNvPr>
          <p:cNvSpPr>
            <a:spLocks noGrp="1"/>
          </p:cNvSpPr>
          <p:nvPr>
            <p:ph type="title"/>
          </p:nvPr>
        </p:nvSpPr>
        <p:spPr>
          <a:xfrm>
            <a:off x="2121694" y="234993"/>
            <a:ext cx="9917906" cy="477838"/>
          </a:xfrm>
          <a:prstGeom prst="rect">
            <a:avLst/>
          </a:prstGeom>
        </p:spPr>
        <p:txBody>
          <a:bodyPr/>
          <a:lstStyle/>
          <a:p>
            <a:r>
              <a:rPr lang="it-IT"/>
              <a:t>Fare clic per modificare lo stile del titolo dello schema</a:t>
            </a:r>
          </a:p>
        </p:txBody>
      </p:sp>
      <p:sp>
        <p:nvSpPr>
          <p:cNvPr id="4" name="Segnaposto data 3">
            <a:extLst>
              <a:ext uri="{FF2B5EF4-FFF2-40B4-BE49-F238E27FC236}">
                <a16:creationId xmlns:a16="http://schemas.microsoft.com/office/drawing/2014/main" id="{347C1EA1-AC26-482F-B33A-C85C21844FF7}"/>
              </a:ext>
            </a:extLst>
          </p:cNvPr>
          <p:cNvSpPr>
            <a:spLocks noGrp="1"/>
          </p:cNvSpPr>
          <p:nvPr>
            <p:ph type="dt" sz="half" idx="10"/>
          </p:nvPr>
        </p:nvSpPr>
        <p:spPr>
          <a:xfrm>
            <a:off x="0" y="6471960"/>
            <a:ext cx="2743200" cy="365125"/>
          </a:xfrm>
          <a:prstGeom prst="rect">
            <a:avLst/>
          </a:prstGeom>
        </p:spPr>
        <p:txBody>
          <a:bodyPr/>
          <a:lstStyle/>
          <a:p>
            <a:fld id="{F3CD9BC1-7123-43C4-A2DD-6591F9EA4888}" type="datetimeFigureOut">
              <a:rPr lang="en-GB" smtClean="0"/>
              <a:t>16/03/2023</a:t>
            </a:fld>
            <a:endParaRPr lang="en-GB"/>
          </a:p>
        </p:txBody>
      </p:sp>
      <p:sp>
        <p:nvSpPr>
          <p:cNvPr id="5" name="Segnaposto piè di pagina 4">
            <a:extLst>
              <a:ext uri="{FF2B5EF4-FFF2-40B4-BE49-F238E27FC236}">
                <a16:creationId xmlns:a16="http://schemas.microsoft.com/office/drawing/2014/main" id="{A7D6BF01-A6AC-4173-BE5A-6C919432449A}"/>
              </a:ext>
            </a:extLst>
          </p:cNvPr>
          <p:cNvSpPr>
            <a:spLocks noGrp="1"/>
          </p:cNvSpPr>
          <p:nvPr>
            <p:ph type="ftr" sz="quarter" idx="11"/>
          </p:nvPr>
        </p:nvSpPr>
        <p:spPr>
          <a:xfrm>
            <a:off x="4038600" y="6471960"/>
            <a:ext cx="4114800" cy="365125"/>
          </a:xfrm>
          <a:prstGeom prst="rect">
            <a:avLst/>
          </a:prstGeom>
        </p:spPr>
        <p:txBody>
          <a:bodyPr/>
          <a:lstStyle/>
          <a:p>
            <a:endParaRPr lang="en-GB"/>
          </a:p>
        </p:txBody>
      </p:sp>
      <p:sp>
        <p:nvSpPr>
          <p:cNvPr id="6" name="Segnaposto numero diapositiva 5">
            <a:extLst>
              <a:ext uri="{FF2B5EF4-FFF2-40B4-BE49-F238E27FC236}">
                <a16:creationId xmlns:a16="http://schemas.microsoft.com/office/drawing/2014/main" id="{09157438-F02E-417B-813D-E1B6A1399270}"/>
              </a:ext>
            </a:extLst>
          </p:cNvPr>
          <p:cNvSpPr>
            <a:spLocks noGrp="1"/>
          </p:cNvSpPr>
          <p:nvPr>
            <p:ph type="sldNum" sz="quarter" idx="12"/>
          </p:nvPr>
        </p:nvSpPr>
        <p:spPr>
          <a:xfrm>
            <a:off x="9446333" y="6471960"/>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24490658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23270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3823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3067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8212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6296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88917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2753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13164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00139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5840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nal-3">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FCE9356-BAA5-4AFF-BD30-58DFF299C9A1}"/>
              </a:ext>
            </a:extLst>
          </p:cNvPr>
          <p:cNvSpPr>
            <a:spLocks noGrp="1"/>
          </p:cNvSpPr>
          <p:nvPr>
            <p:ph idx="1"/>
          </p:nvPr>
        </p:nvSpPr>
        <p:spPr>
          <a:xfrm>
            <a:off x="838200" y="2754312"/>
            <a:ext cx="10515600" cy="3217863"/>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12" name="Titolo 11">
            <a:extLst>
              <a:ext uri="{FF2B5EF4-FFF2-40B4-BE49-F238E27FC236}">
                <a16:creationId xmlns:a16="http://schemas.microsoft.com/office/drawing/2014/main" id="{74E752C9-4910-D449-9A36-922BE6AC5BC2}"/>
              </a:ext>
            </a:extLst>
          </p:cNvPr>
          <p:cNvSpPr>
            <a:spLocks noGrp="1"/>
          </p:cNvSpPr>
          <p:nvPr>
            <p:ph type="title"/>
          </p:nvPr>
        </p:nvSpPr>
        <p:spPr>
          <a:xfrm>
            <a:off x="2121694" y="236539"/>
            <a:ext cx="9917906" cy="477838"/>
          </a:xfrm>
          <a:prstGeom prst="rect">
            <a:avLst/>
          </a:prstGeom>
        </p:spPr>
        <p:txBody>
          <a:bodyPr/>
          <a:lstStyle/>
          <a:p>
            <a:r>
              <a:rPr lang="it-IT"/>
              <a:t>Fare clic per modificare lo stile del titolo dello schema</a:t>
            </a:r>
          </a:p>
        </p:txBody>
      </p:sp>
      <p:sp>
        <p:nvSpPr>
          <p:cNvPr id="4" name="Segnaposto data 3">
            <a:extLst>
              <a:ext uri="{FF2B5EF4-FFF2-40B4-BE49-F238E27FC236}">
                <a16:creationId xmlns:a16="http://schemas.microsoft.com/office/drawing/2014/main" id="{329FEA30-C232-4E90-8270-7DB476413A2B}"/>
              </a:ext>
            </a:extLst>
          </p:cNvPr>
          <p:cNvSpPr>
            <a:spLocks noGrp="1"/>
          </p:cNvSpPr>
          <p:nvPr>
            <p:ph type="dt" sz="half" idx="10"/>
          </p:nvPr>
        </p:nvSpPr>
        <p:spPr>
          <a:xfrm>
            <a:off x="2467" y="6471960"/>
            <a:ext cx="2743200" cy="365125"/>
          </a:xfrm>
          <a:prstGeom prst="rect">
            <a:avLst/>
          </a:prstGeom>
        </p:spPr>
        <p:txBody>
          <a:bodyPr/>
          <a:lstStyle/>
          <a:p>
            <a:fld id="{F3CD9BC1-7123-43C4-A2DD-6591F9EA4888}" type="datetimeFigureOut">
              <a:rPr lang="en-GB" smtClean="0"/>
              <a:t>16/03/2023</a:t>
            </a:fld>
            <a:endParaRPr lang="en-GB"/>
          </a:p>
        </p:txBody>
      </p:sp>
      <p:sp>
        <p:nvSpPr>
          <p:cNvPr id="5" name="Segnaposto piè di pagina 4">
            <a:extLst>
              <a:ext uri="{FF2B5EF4-FFF2-40B4-BE49-F238E27FC236}">
                <a16:creationId xmlns:a16="http://schemas.microsoft.com/office/drawing/2014/main" id="{3D30AF43-0404-40D9-917A-5F05E8DC007A}"/>
              </a:ext>
            </a:extLst>
          </p:cNvPr>
          <p:cNvSpPr>
            <a:spLocks noGrp="1"/>
          </p:cNvSpPr>
          <p:nvPr>
            <p:ph type="ftr" sz="quarter" idx="11"/>
          </p:nvPr>
        </p:nvSpPr>
        <p:spPr>
          <a:xfrm>
            <a:off x="4038600" y="6471960"/>
            <a:ext cx="4114800" cy="365125"/>
          </a:xfrm>
          <a:prstGeom prst="rect">
            <a:avLst/>
          </a:prstGeom>
        </p:spPr>
        <p:txBody>
          <a:bodyPr/>
          <a:lstStyle/>
          <a:p>
            <a:endParaRPr lang="en-GB"/>
          </a:p>
        </p:txBody>
      </p:sp>
      <p:sp>
        <p:nvSpPr>
          <p:cNvPr id="6" name="Segnaposto numero diapositiva 5">
            <a:extLst>
              <a:ext uri="{FF2B5EF4-FFF2-40B4-BE49-F238E27FC236}">
                <a16:creationId xmlns:a16="http://schemas.microsoft.com/office/drawing/2014/main" id="{EAB40B85-0EA7-4CD4-9B82-FE7C4E167B98}"/>
              </a:ext>
            </a:extLst>
          </p:cNvPr>
          <p:cNvSpPr>
            <a:spLocks noGrp="1"/>
          </p:cNvSpPr>
          <p:nvPr>
            <p:ph type="sldNum" sz="quarter" idx="12"/>
          </p:nvPr>
        </p:nvSpPr>
        <p:spPr>
          <a:xfrm>
            <a:off x="9427283" y="6471960"/>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32981743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310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84193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42189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74696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Internal_Blank">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p:txBody>
          <a:bodyPr rtlCol="0"/>
          <a:lstStyle/>
          <a:p>
            <a:pPr rtl="0"/>
            <a:r>
              <a:rPr lang="it-it"/>
              <a:t>Fare clic per modificare lo stile del titolo dello schema</a:t>
            </a:r>
          </a:p>
        </p:txBody>
      </p:sp>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92783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5DA9C4-C76A-D443-92A3-88AAECCF90B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0BFBD60-43E3-1848-A702-B51F8127F95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75297D1-23B4-5F4D-B4F4-78685DF3CB7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45186B-EEC4-D047-AF4D-50B90ADE4C78}"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egnaposto piè di pagina 4">
            <a:extLst>
              <a:ext uri="{FF2B5EF4-FFF2-40B4-BE49-F238E27FC236}">
                <a16:creationId xmlns:a16="http://schemas.microsoft.com/office/drawing/2014/main" id="{65E9E94E-B176-4542-AF8A-8064A5C1F1D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egnaposto numero diapositiva 4">
            <a:extLst>
              <a:ext uri="{FF2B5EF4-FFF2-40B4-BE49-F238E27FC236}">
                <a16:creationId xmlns:a16="http://schemas.microsoft.com/office/drawing/2014/main" id="{1C6D0EDF-A900-8A4B-8AAC-D3E9BEB4B833}"/>
              </a:ext>
            </a:extLst>
          </p:cNvPr>
          <p:cNvSpPr>
            <a:spLocks noGrp="1"/>
          </p:cNvSpPr>
          <p:nvPr>
            <p:ph type="sldNum" sz="quarter" idx="12"/>
          </p:nvPr>
        </p:nvSpPr>
        <p:spPr>
          <a:xfrm>
            <a:off x="8610600" y="6466960"/>
            <a:ext cx="1553678"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142E07A-D544-5D47-8EE2-FB691007F03E}" type="slidenum">
              <a:rPr kumimoji="0" lang="it-IT"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 name="Immagine 9">
            <a:extLst>
              <a:ext uri="{FF2B5EF4-FFF2-40B4-BE49-F238E27FC236}">
                <a16:creationId xmlns:a16="http://schemas.microsoft.com/office/drawing/2014/main" id="{1CFCA455-6FA7-2445-9FED-6B5A7E5A0763}"/>
              </a:ext>
            </a:extLst>
          </p:cNvPr>
          <p:cNvPicPr>
            <a:picLocks noChangeAspect="1"/>
          </p:cNvPicPr>
          <p:nvPr userDrawn="1"/>
        </p:nvPicPr>
        <p:blipFill>
          <a:blip r:embed="rId2"/>
          <a:stretch>
            <a:fillRect/>
          </a:stretch>
        </p:blipFill>
        <p:spPr>
          <a:xfrm>
            <a:off x="11692687" y="6530037"/>
            <a:ext cx="400251" cy="266835"/>
          </a:xfrm>
          <a:prstGeom prst="rect">
            <a:avLst/>
          </a:prstGeom>
        </p:spPr>
      </p:pic>
      <p:sp>
        <p:nvSpPr>
          <p:cNvPr id="11" name="CasellaDiTesto 10">
            <a:extLst>
              <a:ext uri="{FF2B5EF4-FFF2-40B4-BE49-F238E27FC236}">
                <a16:creationId xmlns:a16="http://schemas.microsoft.com/office/drawing/2014/main" id="{F728865C-3F2C-7A48-BE45-7CF89C0B8C3A}"/>
              </a:ext>
            </a:extLst>
          </p:cNvPr>
          <p:cNvSpPr txBox="1"/>
          <p:nvPr userDrawn="1"/>
        </p:nvSpPr>
        <p:spPr>
          <a:xfrm>
            <a:off x="9835055" y="6463399"/>
            <a:ext cx="185763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1" i="0" u="none" strike="noStrike" kern="1200" cap="none" spc="0" normalizeH="0" baseline="0" noProof="0" dirty="0" err="1">
                <a:ln>
                  <a:noFill/>
                </a:ln>
                <a:solidFill>
                  <a:prstClr val="black"/>
                </a:solidFill>
                <a:effectLst/>
                <a:uLnTx/>
                <a:uFillTx/>
                <a:latin typeface="Calibri" panose="020F0502020204030204"/>
                <a:ea typeface="+mn-ea"/>
                <a:cs typeface="+mn-cs"/>
              </a:rPr>
              <a:t>Funded</a:t>
            </a:r>
            <a:r>
              <a:rPr kumimoji="0" lang="it-IT" sz="1000" b="1" i="0" u="none" strike="noStrike" kern="1200" cap="none" spc="0" normalizeH="0" baseline="0" noProof="0" dirty="0">
                <a:ln>
                  <a:noFill/>
                </a:ln>
                <a:solidFill>
                  <a:prstClr val="black"/>
                </a:solidFill>
                <a:effectLst/>
                <a:uLnTx/>
                <a:uFillTx/>
                <a:latin typeface="Calibri" panose="020F0502020204030204"/>
                <a:ea typeface="+mn-ea"/>
                <a:cs typeface="+mn-cs"/>
              </a:rPr>
              <a:t> by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1" i="0" u="none" strike="noStrike" kern="1200" cap="none" spc="0" normalizeH="0" baseline="0" noProof="0" dirty="0">
                <a:ln>
                  <a:noFill/>
                </a:ln>
                <a:solidFill>
                  <a:prstClr val="black"/>
                </a:solidFill>
                <a:effectLst/>
                <a:uLnTx/>
                <a:uFillTx/>
                <a:latin typeface="Calibri" panose="020F0502020204030204"/>
                <a:ea typeface="+mn-ea"/>
                <a:cs typeface="+mn-cs"/>
              </a:rPr>
              <a:t>the European Union</a:t>
            </a:r>
          </a:p>
        </p:txBody>
      </p:sp>
    </p:spTree>
    <p:extLst>
      <p:ext uri="{BB962C8B-B14F-4D97-AF65-F5344CB8AC3E}">
        <p14:creationId xmlns:p14="http://schemas.microsoft.com/office/powerpoint/2010/main" val="3395690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1F07A1-DCC9-FABA-08C4-09464F0F967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A6841F1-7475-92E4-135F-6D59923E4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9560FEAD-6933-1685-6D87-DA7C20F8C1D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8D8646F-6D91-4080-BBCE-0839201E1BBC}"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egnaposto piè di pagina 4">
            <a:extLst>
              <a:ext uri="{FF2B5EF4-FFF2-40B4-BE49-F238E27FC236}">
                <a16:creationId xmlns:a16="http://schemas.microsoft.com/office/drawing/2014/main" id="{03EF93E7-3465-3BB1-C498-C76E873E8B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egnaposto numero diapositiva 5">
            <a:extLst>
              <a:ext uri="{FF2B5EF4-FFF2-40B4-BE49-F238E27FC236}">
                <a16:creationId xmlns:a16="http://schemas.microsoft.com/office/drawing/2014/main" id="{FB2C6705-B0E6-7BC3-2473-3E1272A8DC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75EDF9-CD04-4C69-951B-2488170D6916}"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23883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
        <p:nvSpPr>
          <p:cNvPr id="11" name="Rectangle 10"/>
          <p:cNvSpPr/>
          <p:nvPr userDrawn="1"/>
        </p:nvSpPr>
        <p:spPr>
          <a:xfrm>
            <a:off x="0" y="1073101"/>
            <a:ext cx="12192000" cy="5784900"/>
          </a:xfrm>
          <a:prstGeom prst="rect">
            <a:avLst/>
          </a:prstGeom>
          <a:gradFill flip="none" rotWithShape="1">
            <a:gsLst>
              <a:gs pos="47000">
                <a:srgbClr val="0D6CB4"/>
              </a:gs>
              <a:gs pos="100000">
                <a:schemeClr val="accent2"/>
              </a:gs>
              <a:gs pos="77000">
                <a:srgbClr val="227DC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ED8D2F"/>
              </a:solidFill>
              <a:effectLst/>
              <a:uLnTx/>
              <a:uFillTx/>
              <a:latin typeface="Arial"/>
              <a:ea typeface="+mn-ea"/>
              <a:cs typeface="+mn-cs"/>
            </a:endParaRPr>
          </a:p>
        </p:txBody>
      </p:sp>
      <p:sp>
        <p:nvSpPr>
          <p:cNvPr id="6" name="Title 1"/>
          <p:cNvSpPr>
            <a:spLocks noGrp="1"/>
          </p:cNvSpPr>
          <p:nvPr>
            <p:ph type="ctrTitle"/>
          </p:nvPr>
        </p:nvSpPr>
        <p:spPr>
          <a:xfrm>
            <a:off x="1071349" y="1992572"/>
            <a:ext cx="10290265" cy="2149523"/>
          </a:xfrm>
          <a:prstGeom prst="rect">
            <a:avLst/>
          </a:prstGeom>
        </p:spPr>
        <p:txBody>
          <a:bodyPr wrap="none" anchor="t">
            <a:noAutofit/>
          </a:bodyPr>
          <a:lstStyle>
            <a:lvl1pPr algn="l">
              <a:defRPr sz="6000" b="0">
                <a:solidFill>
                  <a:schemeClr val="bg1"/>
                </a:solidFill>
              </a:defRPr>
            </a:lvl1pPr>
          </a:lstStyle>
          <a:p>
            <a:r>
              <a:rPr lang="en-GB" noProof="0" dirty="0"/>
              <a:t>Click to edit Master title style</a:t>
            </a:r>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Subtitle 2"/>
          <p:cNvSpPr>
            <a:spLocks noGrp="1"/>
          </p:cNvSpPr>
          <p:nvPr>
            <p:ph type="subTitle" idx="1"/>
          </p:nvPr>
        </p:nvSpPr>
        <p:spPr>
          <a:xfrm>
            <a:off x="1071350" y="4418049"/>
            <a:ext cx="10290265" cy="897754"/>
          </a:xfrm>
          <a:prstGeom prst="rect">
            <a:avLst/>
          </a:prstGeo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Master subtitle style</a:t>
            </a:r>
          </a:p>
        </p:txBody>
      </p:sp>
      <p:sp>
        <p:nvSpPr>
          <p:cNvPr id="19" name="Text Placeholder 18"/>
          <p:cNvSpPr>
            <a:spLocks noGrp="1"/>
          </p:cNvSpPr>
          <p:nvPr>
            <p:ph type="body" sz="quarter" idx="13" hasCustomPrompt="1"/>
          </p:nvPr>
        </p:nvSpPr>
        <p:spPr>
          <a:xfrm>
            <a:off x="6094413" y="5391726"/>
            <a:ext cx="5267202" cy="877455"/>
          </a:xfrm>
          <a:prstGeom prst="rect">
            <a:avLst/>
          </a:prstGeom>
        </p:spPr>
        <p:txBody>
          <a:bodyPr>
            <a:noAutofit/>
          </a:bodyPr>
          <a:lstStyle>
            <a:lvl1pPr marL="0" indent="0" algn="r">
              <a:spcAft>
                <a:spcPts val="800"/>
              </a:spcAft>
              <a:buFontTx/>
              <a:buNone/>
              <a:defRPr sz="2200" i="1" baseline="0">
                <a:solidFill>
                  <a:schemeClr val="bg1"/>
                </a:solidFill>
              </a:defRPr>
            </a:lvl1pPr>
          </a:lstStyle>
          <a:p>
            <a:pPr lvl="0"/>
            <a:r>
              <a:rPr lang="en-GB" noProof="0" dirty="0"/>
              <a:t>Speaker</a:t>
            </a:r>
            <a:br>
              <a:rPr lang="en-GB" noProof="0" dirty="0"/>
            </a:br>
            <a:r>
              <a:rPr lang="en-GB" noProof="0" dirty="0"/>
              <a:t>Venue and date</a:t>
            </a:r>
          </a:p>
        </p:txBody>
      </p:sp>
      <p:pic>
        <p:nvPicPr>
          <p:cNvPr id="8" name="Picture 7" descr="Footer.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47221" y="6390001"/>
            <a:ext cx="697559" cy="467999"/>
          </a:xfrm>
          <a:prstGeom prst="rect">
            <a:avLst/>
          </a:prstGeom>
        </p:spPr>
      </p:pic>
      <p:sp>
        <p:nvSpPr>
          <p:cNvPr id="2" name="Rectangle 1"/>
          <p:cNvSpPr/>
          <p:nvPr userDrawn="1"/>
        </p:nvSpPr>
        <p:spPr>
          <a:xfrm>
            <a:off x="0" y="4890"/>
            <a:ext cx="12192000" cy="10731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0" name="Picture 9" descr="EC-JRC-logo_vertic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373779" y="264907"/>
            <a:ext cx="1674947" cy="1152000"/>
          </a:xfrm>
          <a:prstGeom prst="rect">
            <a:avLst/>
          </a:prstGeom>
        </p:spPr>
      </p:pic>
    </p:spTree>
    <p:extLst>
      <p:ext uri="{BB962C8B-B14F-4D97-AF65-F5344CB8AC3E}">
        <p14:creationId xmlns:p14="http://schemas.microsoft.com/office/powerpoint/2010/main" val="39809052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3352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8C84C58-2675-E94A-8A3A-645F634F40F8}" type="slidenum">
              <a:rPr kumimoji="0" lang="en-GB" sz="1400" b="0" i="0" u="none" strike="noStrike" kern="1200" cap="none" spc="0" normalizeH="0" baseline="0" noProof="0">
                <a:ln>
                  <a:noFill/>
                </a:ln>
                <a:solidFill>
                  <a:srgbClr val="000000"/>
                </a:solidFill>
                <a:effectLst/>
                <a:uLnTx/>
                <a:uFillTx/>
                <a:latin typeface="Arial" charset="0"/>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Tree>
    <p:extLst>
      <p:ext uri="{BB962C8B-B14F-4D97-AF65-F5344CB8AC3E}">
        <p14:creationId xmlns:p14="http://schemas.microsoft.com/office/powerpoint/2010/main" val="3892431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nal-4">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CA16F735-FF0A-4EC7-80BC-28EE53F4A4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1388"/>
            <a:ext cx="12187066" cy="6855224"/>
          </a:xfrm>
          <a:prstGeom prst="rect">
            <a:avLst/>
          </a:prstGeom>
        </p:spPr>
      </p:pic>
      <p:sp>
        <p:nvSpPr>
          <p:cNvPr id="3" name="Segnaposto contenuto 2">
            <a:extLst>
              <a:ext uri="{FF2B5EF4-FFF2-40B4-BE49-F238E27FC236}">
                <a16:creationId xmlns:a16="http://schemas.microsoft.com/office/drawing/2014/main" id="{609C801B-58E6-4201-9469-05480295B9FF}"/>
              </a:ext>
            </a:extLst>
          </p:cNvPr>
          <p:cNvSpPr>
            <a:spLocks noGrp="1"/>
          </p:cNvSpPr>
          <p:nvPr>
            <p:ph sz="half" idx="1"/>
          </p:nvPr>
        </p:nvSpPr>
        <p:spPr>
          <a:xfrm>
            <a:off x="838200" y="2400301"/>
            <a:ext cx="5181600" cy="377666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contenuto 3">
            <a:extLst>
              <a:ext uri="{FF2B5EF4-FFF2-40B4-BE49-F238E27FC236}">
                <a16:creationId xmlns:a16="http://schemas.microsoft.com/office/drawing/2014/main" id="{59B59B91-8E6A-4B48-AD32-13F268941F5C}"/>
              </a:ext>
            </a:extLst>
          </p:cNvPr>
          <p:cNvSpPr>
            <a:spLocks noGrp="1"/>
          </p:cNvSpPr>
          <p:nvPr>
            <p:ph sz="half" idx="2"/>
          </p:nvPr>
        </p:nvSpPr>
        <p:spPr>
          <a:xfrm>
            <a:off x="6172200" y="2400300"/>
            <a:ext cx="5181600" cy="3776663"/>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11" name="Titolo 10">
            <a:extLst>
              <a:ext uri="{FF2B5EF4-FFF2-40B4-BE49-F238E27FC236}">
                <a16:creationId xmlns:a16="http://schemas.microsoft.com/office/drawing/2014/main" id="{56019E73-8395-7647-AE25-447990A62913}"/>
              </a:ext>
            </a:extLst>
          </p:cNvPr>
          <p:cNvSpPr>
            <a:spLocks noGrp="1"/>
          </p:cNvSpPr>
          <p:nvPr>
            <p:ph type="title"/>
          </p:nvPr>
        </p:nvSpPr>
        <p:spPr/>
        <p:txBody>
          <a:bodyPr/>
          <a:lstStyle/>
          <a:p>
            <a:r>
              <a:rPr lang="it-IT"/>
              <a:t>Fare clic per modificare lo stile del titolo dello schema</a:t>
            </a:r>
          </a:p>
        </p:txBody>
      </p:sp>
      <p:sp>
        <p:nvSpPr>
          <p:cNvPr id="5" name="Segnaposto data 4">
            <a:extLst>
              <a:ext uri="{FF2B5EF4-FFF2-40B4-BE49-F238E27FC236}">
                <a16:creationId xmlns:a16="http://schemas.microsoft.com/office/drawing/2014/main" id="{E049073A-C9F6-4A3D-9D86-61549EC1A515}"/>
              </a:ext>
            </a:extLst>
          </p:cNvPr>
          <p:cNvSpPr>
            <a:spLocks noGrp="1"/>
          </p:cNvSpPr>
          <p:nvPr>
            <p:ph type="dt" sz="half" idx="10"/>
          </p:nvPr>
        </p:nvSpPr>
        <p:spPr>
          <a:xfrm>
            <a:off x="0" y="6491487"/>
            <a:ext cx="2743200" cy="365125"/>
          </a:xfrm>
          <a:prstGeom prst="rect">
            <a:avLst/>
          </a:prstGeom>
        </p:spPr>
        <p:txBody>
          <a:bodyPr/>
          <a:lstStyle/>
          <a:p>
            <a:fld id="{F3CD9BC1-7123-43C4-A2DD-6591F9EA4888}" type="datetimeFigureOut">
              <a:rPr lang="en-GB" smtClean="0"/>
              <a:t>16/03/2023</a:t>
            </a:fld>
            <a:endParaRPr lang="en-GB"/>
          </a:p>
        </p:txBody>
      </p:sp>
      <p:sp>
        <p:nvSpPr>
          <p:cNvPr id="6" name="Segnaposto piè di pagina 5">
            <a:extLst>
              <a:ext uri="{FF2B5EF4-FFF2-40B4-BE49-F238E27FC236}">
                <a16:creationId xmlns:a16="http://schemas.microsoft.com/office/drawing/2014/main" id="{66D3B9B8-4064-4E6E-920B-CB7FFA36D1A3}"/>
              </a:ext>
            </a:extLst>
          </p:cNvPr>
          <p:cNvSpPr>
            <a:spLocks noGrp="1"/>
          </p:cNvSpPr>
          <p:nvPr>
            <p:ph type="ftr" sz="quarter" idx="11"/>
          </p:nvPr>
        </p:nvSpPr>
        <p:spPr>
          <a:xfrm>
            <a:off x="4038600" y="6461450"/>
            <a:ext cx="4114800" cy="365125"/>
          </a:xfrm>
          <a:prstGeom prst="rect">
            <a:avLst/>
          </a:prstGeom>
        </p:spPr>
        <p:txBody>
          <a:bodyPr/>
          <a:lstStyle/>
          <a:p>
            <a:endParaRPr lang="en-GB"/>
          </a:p>
        </p:txBody>
      </p:sp>
      <p:sp>
        <p:nvSpPr>
          <p:cNvPr id="7" name="Segnaposto numero diapositiva 6">
            <a:extLst>
              <a:ext uri="{FF2B5EF4-FFF2-40B4-BE49-F238E27FC236}">
                <a16:creationId xmlns:a16="http://schemas.microsoft.com/office/drawing/2014/main" id="{BA05DDBB-8C6E-4CCE-8540-BDF1E9B13CEB}"/>
              </a:ext>
            </a:extLst>
          </p:cNvPr>
          <p:cNvSpPr>
            <a:spLocks noGrp="1"/>
          </p:cNvSpPr>
          <p:nvPr>
            <p:ph type="sldNum" sz="quarter" idx="12"/>
          </p:nvPr>
        </p:nvSpPr>
        <p:spPr>
          <a:xfrm>
            <a:off x="9446333" y="6482881"/>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7232457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3F4238-012E-4751-96DF-20B349BFB035}"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138768-6809-4AD0-B0C1-0DCA84E30E60}"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43603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6"/>
            <a:ext cx="10515600" cy="1325563"/>
          </a:xfrm>
          <a:prstGeom prst="rect">
            <a:avLst/>
          </a:prstGeom>
        </p:spPr>
        <p:txBody>
          <a:bodyPr/>
          <a:lstStyle/>
          <a:p>
            <a:r>
              <a:rPr lang="nl-NL"/>
              <a:t>Titelstijl van model bewerken</a:t>
            </a:r>
          </a:p>
        </p:txBody>
      </p:sp>
      <p:sp>
        <p:nvSpPr>
          <p:cNvPr id="3" name="Tijdelijke aanduiding voor inhoud 2"/>
          <p:cNvSpPr>
            <a:spLocks noGrp="1"/>
          </p:cNvSpPr>
          <p:nvPr>
            <p:ph idx="1"/>
          </p:nvPr>
        </p:nvSpPr>
        <p:spPr>
          <a:xfrm>
            <a:off x="838200" y="1825625"/>
            <a:ext cx="10515600" cy="4351338"/>
          </a:xfrm>
          <a:prstGeom prst="rect">
            <a:avLst/>
          </a:prstGeo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a:xfrm>
            <a:off x="838200" y="6356352"/>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CC2EBDE-0FDB-F243-A23C-6EB8DFC7580C}" type="datetimeFigureOut">
              <a:rPr kumimoji="0" lang="nl-NL"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16-3-2023</a:t>
            </a:fld>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ijdelijke aanduiding voor voettekst 4"/>
          <p:cNvSpPr>
            <a:spLocks noGrp="1"/>
          </p:cNvSpPr>
          <p:nvPr>
            <p:ph type="ftr" sz="quarter" idx="11"/>
          </p:nvPr>
        </p:nvSpPr>
        <p:spPr>
          <a:xfrm>
            <a:off x="4038600" y="6356352"/>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ijdelijke aanduiding voor dianummer 5"/>
          <p:cNvSpPr>
            <a:spLocks noGrp="1"/>
          </p:cNvSpPr>
          <p:nvPr>
            <p:ph type="sldNum" sz="quarter" idx="12"/>
          </p:nvPr>
        </p:nvSpPr>
        <p:spPr>
          <a:xfrm>
            <a:off x="8610601" y="6356352"/>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3D0383-0593-D645-9D38-71CA08D0D7F3}" type="slidenum">
              <a:rPr kumimoji="0" lang="nl-NL"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2050662"/>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49600" y="2416175"/>
            <a:ext cx="10492800" cy="1528624"/>
          </a:xfrm>
        </p:spPr>
        <p:txBody>
          <a:bodyPr/>
          <a:lstStyle>
            <a:lvl2pPr marL="228600" indent="-228600">
              <a:buFont typeface="Verdana"/>
              <a:buChar char="•"/>
              <a:defRPr sz="1800" b="0" i="0" baseline="0">
                <a:latin typeface="Verdana"/>
              </a:defRPr>
            </a:lvl2pPr>
            <a:lvl3pPr marL="457200" indent="-228600">
              <a:buClr>
                <a:srgbClr val="37ACDE"/>
              </a:buClr>
              <a:buFont typeface="Wingdings" charset="2"/>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EF15F50-096F-4046-88E0-2EF9C45248B3}" type="slidenum">
              <a:rPr kumimoji="0" lang="en-US" altLang="en-US" sz="1800" b="0" i="0" u="none" strike="noStrike" kern="1200" cap="none" spc="0" normalizeH="0" baseline="0" noProof="0">
                <a:ln>
                  <a:noFill/>
                </a:ln>
                <a:solidFill>
                  <a:prstClr val="black"/>
                </a:solidFill>
                <a:effectLst/>
                <a:uLnTx/>
                <a:uFillTx/>
                <a:latin typeface="Times New Roman"/>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altLang="en-US" sz="1800" b="0" i="0" u="none" strike="noStrike" kern="1200" cap="none" spc="0" normalizeH="0" baseline="0" noProof="0">
                <a:ln>
                  <a:noFill/>
                </a:ln>
                <a:solidFill>
                  <a:prstClr val="black"/>
                </a:solidFill>
                <a:effectLst/>
                <a:uLnTx/>
                <a:uFillTx/>
                <a:latin typeface="Times New Roman"/>
                <a:ea typeface="+mn-ea"/>
                <a:cs typeface="+mn-cs"/>
              </a:rPr>
              <a:t>/22</a:t>
            </a:r>
          </a:p>
        </p:txBody>
      </p:sp>
    </p:spTree>
    <p:extLst>
      <p:ext uri="{BB962C8B-B14F-4D97-AF65-F5344CB8AC3E}">
        <p14:creationId xmlns:p14="http://schemas.microsoft.com/office/powerpoint/2010/main" val="1151284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pic>
        <p:nvPicPr>
          <p:cNvPr id="4" name="Picture 17">
            <a:extLst>
              <a:ext uri="{FF2B5EF4-FFF2-40B4-BE49-F238E27FC236}">
                <a16:creationId xmlns:a16="http://schemas.microsoft.com/office/drawing/2014/main" id="{62446189-FFEA-444F-A71D-3DD7C5EA107A}"/>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69352" y="6145213"/>
            <a:ext cx="2990849"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24417" y="980729"/>
            <a:ext cx="10972800" cy="936625"/>
          </a:xfrm>
        </p:spPr>
        <p:txBody>
          <a:bodyPr/>
          <a:lstStyle/>
          <a:p>
            <a:r>
              <a:rPr lang="en-US"/>
              <a:t>Click to edit Master title style</a:t>
            </a:r>
            <a:endParaRPr lang="en-GB" dirty="0"/>
          </a:p>
        </p:txBody>
      </p:sp>
      <p:sp>
        <p:nvSpPr>
          <p:cNvPr id="9" name="Content Placeholder 2"/>
          <p:cNvSpPr>
            <a:spLocks noGrp="1"/>
          </p:cNvSpPr>
          <p:nvPr>
            <p:ph idx="1"/>
          </p:nvPr>
        </p:nvSpPr>
        <p:spPr>
          <a:xfrm>
            <a:off x="609600" y="2276872"/>
            <a:ext cx="109728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a:t>Edit Master text styles</a:t>
            </a:r>
          </a:p>
          <a:p>
            <a:pPr lvl="1"/>
            <a:r>
              <a:rPr lang="en-US"/>
              <a:t>Second level</a:t>
            </a:r>
          </a:p>
          <a:p>
            <a:pPr lvl="2"/>
            <a:r>
              <a:rPr lang="en-US"/>
              <a:t>Third level</a:t>
            </a:r>
          </a:p>
        </p:txBody>
      </p:sp>
      <p:sp>
        <p:nvSpPr>
          <p:cNvPr id="5" name="Date Placeholder 4">
            <a:extLst>
              <a:ext uri="{FF2B5EF4-FFF2-40B4-BE49-F238E27FC236}">
                <a16:creationId xmlns:a16="http://schemas.microsoft.com/office/drawing/2014/main" id="{5FD9CE4A-1A57-4F0B-83E3-E1FB55655A08}"/>
              </a:ext>
            </a:extLst>
          </p:cNvPr>
          <p:cNvSpPr>
            <a:spLocks noGrp="1" noChangeArrowheads="1"/>
          </p:cNvSpPr>
          <p:nvPr>
            <p:ph type="dt" sz="half" idx="10"/>
          </p:nvPr>
        </p:nvSpPr>
        <p:spPr>
          <a:xfrm>
            <a:off x="8769351" y="115888"/>
            <a:ext cx="2844800" cy="476250"/>
          </a:xfrm>
        </p:spPr>
        <p:txBody>
          <a:bodyPr/>
          <a:lstStyle>
            <a:lvl1pPr>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8229C9C-D305-4CDF-AB47-EB64CA411296}" type="datetimeFigureOut">
              <a:rPr kumimoji="0" lang="en-IE" sz="1200" b="0" i="0" u="none" strike="noStrike" kern="1200" cap="none" spc="0" normalizeH="0" baseline="0" noProof="0" smtClean="0">
                <a:ln>
                  <a:noFill/>
                </a:ln>
                <a:solidFill>
                  <a:srgbClr val="535353"/>
                </a:solidFill>
                <a:effectLst/>
                <a:uLnTx/>
                <a:uFillTx/>
                <a:latin typeface="Avenir Book"/>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IE" sz="1200" b="0" i="0" u="none" strike="noStrike" kern="1200" cap="none" spc="0" normalizeH="0" baseline="0" noProof="0">
              <a:ln>
                <a:noFill/>
              </a:ln>
              <a:solidFill>
                <a:srgbClr val="535353"/>
              </a:solidFill>
              <a:effectLst/>
              <a:uLnTx/>
              <a:uFillTx/>
              <a:latin typeface="Avenir Book"/>
            </a:endParaRPr>
          </a:p>
        </p:txBody>
      </p:sp>
      <p:sp>
        <p:nvSpPr>
          <p:cNvPr id="6" name="Footer Placeholder 5">
            <a:extLst>
              <a:ext uri="{FF2B5EF4-FFF2-40B4-BE49-F238E27FC236}">
                <a16:creationId xmlns:a16="http://schemas.microsoft.com/office/drawing/2014/main" id="{143C9346-C837-40EB-B05E-8BF5922E7B39}"/>
              </a:ext>
            </a:extLst>
          </p:cNvPr>
          <p:cNvSpPr>
            <a:spLocks noGrp="1" noChangeArrowheads="1"/>
          </p:cNvSpPr>
          <p:nvPr>
            <p:ph type="ftr" sz="quarter" idx="11"/>
          </p:nvPr>
        </p:nvSpPr>
        <p:spPr>
          <a:xfrm>
            <a:off x="4165600" y="6337300"/>
            <a:ext cx="3860800" cy="47625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srgbClr val="535353"/>
              </a:solidFill>
              <a:effectLst/>
              <a:uLnTx/>
              <a:uFillTx/>
              <a:latin typeface="Avenir Book"/>
            </a:endParaRPr>
          </a:p>
        </p:txBody>
      </p:sp>
      <p:sp>
        <p:nvSpPr>
          <p:cNvPr id="7" name="Slide Number Placeholder 6">
            <a:extLst>
              <a:ext uri="{FF2B5EF4-FFF2-40B4-BE49-F238E27FC236}">
                <a16:creationId xmlns:a16="http://schemas.microsoft.com/office/drawing/2014/main" id="{914D3D9B-AC46-4608-90AD-C30267444139}"/>
              </a:ext>
            </a:extLst>
          </p:cNvPr>
          <p:cNvSpPr>
            <a:spLocks noGrp="1" noChangeArrowheads="1"/>
          </p:cNvSpPr>
          <p:nvPr>
            <p:ph type="sldNum" sz="quarter" idx="12"/>
          </p:nvPr>
        </p:nvSpPr>
        <p:spPr>
          <a:xfrm>
            <a:off x="624417" y="6397238"/>
            <a:ext cx="275073" cy="276999"/>
          </a:xfr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54128CD-8B0D-433A-B6C6-770F39AF5ABE}" type="slidenum">
              <a:rPr kumimoji="0" lang="en-IE" sz="1200" b="0" i="0" u="none" strike="noStrike" kern="1200" cap="none" spc="0" normalizeH="0" baseline="0" noProof="0" smtClean="0">
                <a:ln>
                  <a:noFill/>
                </a:ln>
                <a:solidFill>
                  <a:srgbClr val="535353"/>
                </a:solidFill>
                <a:effectLst/>
                <a:uLnTx/>
                <a:uFillTx/>
                <a:latin typeface="Avenir Book"/>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IE" sz="1200" b="0" i="0" u="none" strike="noStrike" kern="1200" cap="none" spc="0" normalizeH="0" baseline="0" noProof="0">
              <a:ln>
                <a:noFill/>
              </a:ln>
              <a:solidFill>
                <a:srgbClr val="535353"/>
              </a:solidFill>
              <a:effectLst/>
              <a:uLnTx/>
              <a:uFillTx/>
              <a:latin typeface="Avenir Book"/>
            </a:endParaRPr>
          </a:p>
        </p:txBody>
      </p:sp>
    </p:spTree>
    <p:extLst>
      <p:ext uri="{BB962C8B-B14F-4D97-AF65-F5344CB8AC3E}">
        <p14:creationId xmlns:p14="http://schemas.microsoft.com/office/powerpoint/2010/main" val="2953990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20743779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8824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4417" y="1556272"/>
            <a:ext cx="10972800" cy="936625"/>
          </a:xfrm>
        </p:spPr>
        <p:txBody>
          <a:bodyPr/>
          <a:lstStyle/>
          <a:p>
            <a:r>
              <a:rPr lang="en-US" dirty="0"/>
              <a:t>Click to edit Master title style</a:t>
            </a:r>
            <a:endParaRPr lang="en-GB" dirty="0"/>
          </a:p>
        </p:txBody>
      </p:sp>
      <p:sp>
        <p:nvSpPr>
          <p:cNvPr id="10" name="Content Placeholder 2"/>
          <p:cNvSpPr>
            <a:spLocks noGrp="1"/>
          </p:cNvSpPr>
          <p:nvPr>
            <p:ph idx="1"/>
          </p:nvPr>
        </p:nvSpPr>
        <p:spPr>
          <a:xfrm>
            <a:off x="609600" y="2564904"/>
            <a:ext cx="109728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7" name="Rectangle 4"/>
          <p:cNvSpPr>
            <a:spLocks noGrp="1" noChangeArrowheads="1"/>
          </p:cNvSpPr>
          <p:nvPr>
            <p:ph type="dt" sz="half" idx="10"/>
          </p:nvPr>
        </p:nvSpPr>
        <p:spPr/>
        <p:txBody>
          <a:bodyPr/>
          <a:lstStyle>
            <a:lvl1pPr defTabSz="457200">
              <a:buClr>
                <a:srgbClr val="000000"/>
              </a:buClr>
              <a:buSzPct val="100000"/>
              <a:buFont typeface="Times New Roman" pitchFamily="16" charset="0"/>
              <a:buNone/>
              <a:defRPr>
                <a:latin typeface="+mj-lt"/>
                <a:ea typeface="+mn-ea"/>
                <a:cs typeface="Arial Unicode MS" charset="0"/>
              </a:defRPr>
            </a:lvl1p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itchFamily="16" charset="0"/>
              <a:buNone/>
              <a:tabLst/>
              <a:defRPr/>
            </a:pPr>
            <a:endParaRPr kumimoji="0" lang="en-GB" sz="1400" b="0" i="0" u="none" strike="noStrike" kern="1200" cap="none" spc="0" normalizeH="0" baseline="0" noProof="0">
              <a:ln>
                <a:noFill/>
              </a:ln>
              <a:solidFill>
                <a:srgbClr val="000000"/>
              </a:solidFill>
              <a:effectLst/>
              <a:uLnTx/>
              <a:uFillTx/>
              <a:latin typeface="Verdana"/>
              <a:ea typeface="ＭＳ Ｐゴシック"/>
              <a:cs typeface="Arial Unicode MS" charset="0"/>
            </a:endParaRPr>
          </a:p>
        </p:txBody>
      </p:sp>
      <p:sp>
        <p:nvSpPr>
          <p:cNvPr id="8" name="Rectangle 5"/>
          <p:cNvSpPr>
            <a:spLocks noGrp="1" noChangeArrowheads="1"/>
          </p:cNvSpPr>
          <p:nvPr>
            <p:ph type="ftr" sz="quarter" idx="11"/>
          </p:nvPr>
        </p:nvSpPr>
        <p:spPr>
          <a:xfrm>
            <a:off x="4165600" y="6237289"/>
            <a:ext cx="3860800" cy="484187"/>
          </a:xfrm>
        </p:spPr>
        <p:txBody>
          <a:bodyPr/>
          <a:lstStyle>
            <a:lvl1pPr defTabSz="457200">
              <a:buClr>
                <a:srgbClr val="000000"/>
              </a:buClr>
              <a:buSzPct val="100000"/>
              <a:buFont typeface="Times New Roman" pitchFamily="16" charset="0"/>
              <a:buNone/>
              <a:defRPr>
                <a:latin typeface="+mj-lt"/>
                <a:ea typeface="+mn-ea"/>
                <a:cs typeface="+mn-cs"/>
              </a:defRPr>
            </a:lvl1pPr>
          </a:lstStyle>
          <a:p>
            <a:pPr marL="0" marR="0" lvl="0" indent="0" algn="ctr" defTabSz="457200" rtl="0" eaLnBrk="1" fontAlgn="auto" latinLnBrk="0" hangingPunct="1">
              <a:lnSpc>
                <a:spcPct val="100000"/>
              </a:lnSpc>
              <a:spcBef>
                <a:spcPts val="0"/>
              </a:spcBef>
              <a:spcAft>
                <a:spcPts val="0"/>
              </a:spcAft>
              <a:buClr>
                <a:srgbClr val="000000"/>
              </a:buClr>
              <a:buSzPct val="100000"/>
              <a:buFont typeface="Times New Roman" pitchFamily="16" charset="0"/>
              <a:buNone/>
              <a:tabLst/>
              <a:defRPr/>
            </a:pPr>
            <a:endParaRPr kumimoji="0" lang="en-GB" sz="1400" b="0" i="0" u="none" strike="noStrike" kern="1200" cap="none" spc="0" normalizeH="0" baseline="0" noProof="0">
              <a:ln>
                <a:noFill/>
              </a:ln>
              <a:solidFill>
                <a:srgbClr val="000000"/>
              </a:solidFill>
              <a:effectLst/>
              <a:uLnTx/>
              <a:uFillTx/>
              <a:latin typeface="Verdana"/>
              <a:ea typeface="ＭＳ Ｐゴシック"/>
              <a:cs typeface="+mn-cs"/>
            </a:endParaRPr>
          </a:p>
        </p:txBody>
      </p:sp>
      <p:sp>
        <p:nvSpPr>
          <p:cNvPr id="9" name="Rectangle 6"/>
          <p:cNvSpPr>
            <a:spLocks noGrp="1" noChangeArrowheads="1"/>
          </p:cNvSpPr>
          <p:nvPr>
            <p:ph type="sldNum" sz="quarter" idx="12"/>
          </p:nvPr>
        </p:nvSpPr>
        <p:spPr/>
        <p:txBody>
          <a:bodyPr/>
          <a:lstStyle>
            <a:lvl1pPr defTabSz="457200">
              <a:buClr>
                <a:srgbClr val="000000"/>
              </a:buClr>
              <a:buSzPct val="100000"/>
              <a:buFont typeface="Times New Roman" panose="02020603050405020304" pitchFamily="18" charset="0"/>
              <a:buNone/>
              <a:defRPr>
                <a:latin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fld id="{93100B13-7D19-425B-AE21-552965310155}" type="slidenum">
              <a:rPr kumimoji="0" lang="en-GB"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a:cs typeface="+mn-cs"/>
              </a:rPr>
              <a:pPr marL="0" marR="0" lvl="0" indent="0" algn="r"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t>‹#›</a:t>
            </a:fld>
            <a:endParaRPr kumimoji="0" lang="en-GB"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a:cs typeface="+mn-cs"/>
            </a:endParaRPr>
          </a:p>
        </p:txBody>
      </p:sp>
      <p:sp>
        <p:nvSpPr>
          <p:cNvPr id="11" name="Rectangle 10"/>
          <p:cNvSpPr/>
          <p:nvPr userDrawn="1"/>
        </p:nvSpPr>
        <p:spPr>
          <a:xfrm>
            <a:off x="0" y="0"/>
            <a:ext cx="12192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ＭＳ Ｐゴシック"/>
              <a:cs typeface="+mn-cs"/>
            </a:endParaRPr>
          </a:p>
        </p:txBody>
      </p:sp>
      <p:pic>
        <p:nvPicPr>
          <p:cNvPr id="12" name="Picture 10" descr="JRC_Slides_Logo_EN.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295900" y="258764"/>
            <a:ext cx="1913467"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JRC_Slides_Footer.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687485" y="6461126"/>
            <a:ext cx="81703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64998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67154" y="1825624"/>
            <a:ext cx="10267462" cy="4170363"/>
          </a:xfrm>
          <a:prstGeom prst="rect">
            <a:avLst/>
          </a:prstGeom>
        </p:spPr>
        <p:txBody>
          <a:bodyPr>
            <a:noAutofit/>
          </a:bodyPr>
          <a:lstStyle>
            <a:lvl1pPr marL="0" indent="-342900">
              <a:lnSpc>
                <a:spcPct val="100000"/>
              </a:lnSpc>
              <a:spcBef>
                <a:spcPts val="0"/>
              </a:spcBef>
              <a:spcAft>
                <a:spcPts val="1800"/>
              </a:spcAft>
              <a:buClr>
                <a:schemeClr val="accent5"/>
              </a:buClr>
              <a:buFont typeface="Arial" pitchFamily="34" charset="0"/>
              <a:buNone/>
              <a:defRPr baseline="0"/>
            </a:lvl1pPr>
            <a:lvl2pPr>
              <a:lnSpc>
                <a:spcPct val="100000"/>
              </a:lnSpc>
              <a:spcAft>
                <a:spcPts val="1800"/>
              </a:spcAft>
              <a:buClr>
                <a:schemeClr val="accent5"/>
              </a:buClr>
              <a:buNone/>
              <a:defRPr/>
            </a:lvl2pPr>
            <a:lvl3pPr>
              <a:lnSpc>
                <a:spcPct val="100000"/>
              </a:lnSpc>
              <a:spcAft>
                <a:spcPts val="1800"/>
              </a:spcAft>
              <a:buClr>
                <a:schemeClr val="accent5"/>
              </a:buClr>
              <a:buNone/>
              <a:defRPr/>
            </a:lvl3pPr>
            <a:lvl4pPr>
              <a:lnSpc>
                <a:spcPct val="100000"/>
              </a:lnSpc>
              <a:spcAft>
                <a:spcPts val="1800"/>
              </a:spcAft>
              <a:buClr>
                <a:schemeClr val="accent5"/>
              </a:buClr>
              <a:buNone/>
              <a:defRPr/>
            </a:lvl4pPr>
            <a:lvl5pPr>
              <a:lnSpc>
                <a:spcPct val="100000"/>
              </a:lnSpc>
              <a:spcAft>
                <a:spcPts val="1800"/>
              </a:spcAft>
              <a:buClr>
                <a:schemeClr val="accent5"/>
              </a:buClr>
              <a:buNone/>
              <a:defRPr/>
            </a:lvl5pPr>
          </a:lstStyle>
          <a:p>
            <a:pPr lvl="0"/>
            <a:r>
              <a:rPr lang="en-GB" noProof="0"/>
              <a:t>Insert text</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a:t>Click to edit Master title style</a:t>
            </a:r>
          </a:p>
        </p:txBody>
      </p:sp>
    </p:spTree>
    <p:extLst>
      <p:ext uri="{BB962C8B-B14F-4D97-AF65-F5344CB8AC3E}">
        <p14:creationId xmlns:p14="http://schemas.microsoft.com/office/powerpoint/2010/main" val="2929899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67154" y="1825624"/>
            <a:ext cx="10267462" cy="4170363"/>
          </a:xfrm>
          <a:prstGeom prst="rect">
            <a:avLst/>
          </a:prstGeom>
        </p:spPr>
        <p:txBody>
          <a:bodyPr>
            <a:noAutofit/>
          </a:bodyPr>
          <a:lstStyle>
            <a:lvl1pPr marL="0" indent="-342900">
              <a:lnSpc>
                <a:spcPct val="100000"/>
              </a:lnSpc>
              <a:spcBef>
                <a:spcPts val="0"/>
              </a:spcBef>
              <a:spcAft>
                <a:spcPts val="1800"/>
              </a:spcAft>
              <a:buClr>
                <a:schemeClr val="accent5"/>
              </a:buClr>
              <a:buFont typeface="Arial" pitchFamily="34" charset="0"/>
              <a:buNone/>
              <a:defRPr baseline="0"/>
            </a:lvl1pPr>
            <a:lvl2pPr>
              <a:lnSpc>
                <a:spcPct val="100000"/>
              </a:lnSpc>
              <a:spcAft>
                <a:spcPts val="1800"/>
              </a:spcAft>
              <a:buClr>
                <a:schemeClr val="accent5"/>
              </a:buClr>
              <a:buNone/>
              <a:defRPr/>
            </a:lvl2pPr>
            <a:lvl3pPr>
              <a:lnSpc>
                <a:spcPct val="100000"/>
              </a:lnSpc>
              <a:spcAft>
                <a:spcPts val="1800"/>
              </a:spcAft>
              <a:buClr>
                <a:schemeClr val="accent5"/>
              </a:buClr>
              <a:buNone/>
              <a:defRPr/>
            </a:lvl3pPr>
            <a:lvl4pPr>
              <a:lnSpc>
                <a:spcPct val="100000"/>
              </a:lnSpc>
              <a:spcAft>
                <a:spcPts val="1800"/>
              </a:spcAft>
              <a:buClr>
                <a:schemeClr val="accent5"/>
              </a:buClr>
              <a:buNone/>
              <a:defRPr/>
            </a:lvl4pPr>
            <a:lvl5pPr>
              <a:lnSpc>
                <a:spcPct val="100000"/>
              </a:lnSpc>
              <a:spcAft>
                <a:spcPts val="1800"/>
              </a:spcAft>
              <a:buClr>
                <a:schemeClr val="accent5"/>
              </a:buClr>
              <a:buNone/>
              <a:defRPr/>
            </a:lvl5pPr>
          </a:lstStyle>
          <a:p>
            <a:pPr lvl="0"/>
            <a:r>
              <a:rPr lang="en-GB" noProof="0"/>
              <a:t>Insert text</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a:t>Click to edit Master title style</a:t>
            </a:r>
          </a:p>
        </p:txBody>
      </p:sp>
    </p:spTree>
    <p:extLst>
      <p:ext uri="{BB962C8B-B14F-4D97-AF65-F5344CB8AC3E}">
        <p14:creationId xmlns:p14="http://schemas.microsoft.com/office/powerpoint/2010/main" val="34223455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67154" y="1825624"/>
            <a:ext cx="10267462" cy="4170363"/>
          </a:xfrm>
          <a:prstGeom prst="rect">
            <a:avLst/>
          </a:prstGeom>
        </p:spPr>
        <p:txBody>
          <a:bodyPr>
            <a:noAutofit/>
          </a:bodyPr>
          <a:lstStyle>
            <a:lvl1pPr marL="0" indent="-342900">
              <a:lnSpc>
                <a:spcPct val="100000"/>
              </a:lnSpc>
              <a:spcBef>
                <a:spcPts val="0"/>
              </a:spcBef>
              <a:spcAft>
                <a:spcPts val="1800"/>
              </a:spcAft>
              <a:buClr>
                <a:schemeClr val="accent5"/>
              </a:buClr>
              <a:buFont typeface="Arial" pitchFamily="34" charset="0"/>
              <a:buNone/>
              <a:defRPr baseline="0"/>
            </a:lvl1pPr>
            <a:lvl2pPr>
              <a:lnSpc>
                <a:spcPct val="100000"/>
              </a:lnSpc>
              <a:spcAft>
                <a:spcPts val="1800"/>
              </a:spcAft>
              <a:buClr>
                <a:schemeClr val="accent5"/>
              </a:buClr>
              <a:buNone/>
              <a:defRPr/>
            </a:lvl2pPr>
            <a:lvl3pPr>
              <a:lnSpc>
                <a:spcPct val="100000"/>
              </a:lnSpc>
              <a:spcAft>
                <a:spcPts val="1800"/>
              </a:spcAft>
              <a:buClr>
                <a:schemeClr val="accent5"/>
              </a:buClr>
              <a:buNone/>
              <a:defRPr/>
            </a:lvl3pPr>
            <a:lvl4pPr>
              <a:lnSpc>
                <a:spcPct val="100000"/>
              </a:lnSpc>
              <a:spcAft>
                <a:spcPts val="1800"/>
              </a:spcAft>
              <a:buClr>
                <a:schemeClr val="accent5"/>
              </a:buClr>
              <a:buNone/>
              <a:defRPr/>
            </a:lvl4pPr>
            <a:lvl5pPr>
              <a:lnSpc>
                <a:spcPct val="100000"/>
              </a:lnSpc>
              <a:spcAft>
                <a:spcPts val="1800"/>
              </a:spcAft>
              <a:buClr>
                <a:schemeClr val="accent5"/>
              </a:buClr>
              <a:buNone/>
              <a:defRPr/>
            </a:lvl5pPr>
          </a:lstStyle>
          <a:p>
            <a:pPr lvl="0"/>
            <a:r>
              <a:rPr lang="en-GB" noProof="0"/>
              <a:t>Insert text</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a:t>Click to edit Master title style</a:t>
            </a:r>
          </a:p>
        </p:txBody>
      </p:sp>
    </p:spTree>
    <p:extLst>
      <p:ext uri="{BB962C8B-B14F-4D97-AF65-F5344CB8AC3E}">
        <p14:creationId xmlns:p14="http://schemas.microsoft.com/office/powerpoint/2010/main" val="1427426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nal-5">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BF1270D-9F1A-48E0-A7B4-C3595BAEA15F}"/>
              </a:ext>
            </a:extLst>
          </p:cNvPr>
          <p:cNvSpPr>
            <a:spLocks noGrp="1"/>
          </p:cNvSpPr>
          <p:nvPr>
            <p:ph idx="1"/>
          </p:nvPr>
        </p:nvSpPr>
        <p:spPr>
          <a:xfrm>
            <a:off x="5204620" y="1251743"/>
            <a:ext cx="6172200" cy="4873625"/>
          </a:xfrm>
          <a:prstGeom prst="rect">
            <a:avLst/>
          </a:prstGeo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2000">
                <a:solidFill>
                  <a:schemeClr val="tx2"/>
                </a:solidFill>
              </a:defRPr>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testo 3">
            <a:extLst>
              <a:ext uri="{FF2B5EF4-FFF2-40B4-BE49-F238E27FC236}">
                <a16:creationId xmlns:a16="http://schemas.microsoft.com/office/drawing/2014/main" id="{C7F794E3-A3BB-4347-B61F-6D85136BA26D}"/>
              </a:ext>
            </a:extLst>
          </p:cNvPr>
          <p:cNvSpPr>
            <a:spLocks noGrp="1"/>
          </p:cNvSpPr>
          <p:nvPr>
            <p:ph type="body" sz="half" idx="2"/>
          </p:nvPr>
        </p:nvSpPr>
        <p:spPr>
          <a:xfrm>
            <a:off x="861220" y="1251744"/>
            <a:ext cx="3932237" cy="4881562"/>
          </a:xfrm>
          <a:prstGeom prst="rect">
            <a:avLst/>
          </a:prstGeom>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Titolo 8">
            <a:extLst>
              <a:ext uri="{FF2B5EF4-FFF2-40B4-BE49-F238E27FC236}">
                <a16:creationId xmlns:a16="http://schemas.microsoft.com/office/drawing/2014/main" id="{42F2A7C2-7048-B444-B5D1-13FAFE496A4B}"/>
              </a:ext>
            </a:extLst>
          </p:cNvPr>
          <p:cNvSpPr>
            <a:spLocks noGrp="1"/>
          </p:cNvSpPr>
          <p:nvPr>
            <p:ph type="title"/>
          </p:nvPr>
        </p:nvSpPr>
        <p:spPr/>
        <p:txBody>
          <a:bodyPr/>
          <a:lstStyle/>
          <a:p>
            <a:r>
              <a:rPr lang="it-IT"/>
              <a:t>Fare clic per modificare lo stile del titolo dello schema</a:t>
            </a:r>
          </a:p>
        </p:txBody>
      </p:sp>
      <p:sp>
        <p:nvSpPr>
          <p:cNvPr id="5" name="Segnaposto data 4">
            <a:extLst>
              <a:ext uri="{FF2B5EF4-FFF2-40B4-BE49-F238E27FC236}">
                <a16:creationId xmlns:a16="http://schemas.microsoft.com/office/drawing/2014/main" id="{D7F27506-59FA-468D-8B2B-2145FFBED470}"/>
              </a:ext>
            </a:extLst>
          </p:cNvPr>
          <p:cNvSpPr>
            <a:spLocks noGrp="1"/>
          </p:cNvSpPr>
          <p:nvPr>
            <p:ph type="dt" sz="half" idx="10"/>
          </p:nvPr>
        </p:nvSpPr>
        <p:spPr>
          <a:xfrm>
            <a:off x="4848" y="6492875"/>
            <a:ext cx="2743200" cy="365125"/>
          </a:xfrm>
          <a:prstGeom prst="rect">
            <a:avLst/>
          </a:prstGeom>
        </p:spPr>
        <p:txBody>
          <a:bodyPr/>
          <a:lstStyle/>
          <a:p>
            <a:fld id="{F3CD9BC1-7123-43C4-A2DD-6591F9EA4888}" type="datetimeFigureOut">
              <a:rPr lang="en-GB" smtClean="0"/>
              <a:t>16/03/2023</a:t>
            </a:fld>
            <a:endParaRPr lang="en-GB"/>
          </a:p>
        </p:txBody>
      </p:sp>
      <p:sp>
        <p:nvSpPr>
          <p:cNvPr id="6" name="Segnaposto piè di pagina 5">
            <a:extLst>
              <a:ext uri="{FF2B5EF4-FFF2-40B4-BE49-F238E27FC236}">
                <a16:creationId xmlns:a16="http://schemas.microsoft.com/office/drawing/2014/main" id="{3A49DA7F-0D25-4030-B98A-42B94E850E0F}"/>
              </a:ext>
            </a:extLst>
          </p:cNvPr>
          <p:cNvSpPr>
            <a:spLocks noGrp="1"/>
          </p:cNvSpPr>
          <p:nvPr>
            <p:ph type="ftr" sz="quarter" idx="11"/>
          </p:nvPr>
        </p:nvSpPr>
        <p:spPr>
          <a:xfrm>
            <a:off x="4036218" y="6496699"/>
            <a:ext cx="4114800" cy="365125"/>
          </a:xfrm>
          <a:prstGeom prst="rect">
            <a:avLst/>
          </a:prstGeom>
        </p:spPr>
        <p:txBody>
          <a:bodyPr/>
          <a:lstStyle/>
          <a:p>
            <a:endParaRPr lang="en-GB"/>
          </a:p>
        </p:txBody>
      </p:sp>
      <p:sp>
        <p:nvSpPr>
          <p:cNvPr id="7" name="Segnaposto numero diapositiva 6">
            <a:extLst>
              <a:ext uri="{FF2B5EF4-FFF2-40B4-BE49-F238E27FC236}">
                <a16:creationId xmlns:a16="http://schemas.microsoft.com/office/drawing/2014/main" id="{D4CB6A11-5D45-493C-850B-B589471F781F}"/>
              </a:ext>
            </a:extLst>
          </p:cNvPr>
          <p:cNvSpPr>
            <a:spLocks noGrp="1"/>
          </p:cNvSpPr>
          <p:nvPr>
            <p:ph type="sldNum" sz="quarter" idx="12"/>
          </p:nvPr>
        </p:nvSpPr>
        <p:spPr>
          <a:xfrm>
            <a:off x="9439189" y="6461774"/>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113719268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67154" y="1825624"/>
            <a:ext cx="10267462" cy="4170363"/>
          </a:xfrm>
          <a:prstGeom prst="rect">
            <a:avLst/>
          </a:prstGeom>
        </p:spPr>
        <p:txBody>
          <a:bodyPr>
            <a:noAutofit/>
          </a:bodyPr>
          <a:lstStyle>
            <a:lvl1pPr marL="0" indent="-342900">
              <a:lnSpc>
                <a:spcPct val="100000"/>
              </a:lnSpc>
              <a:spcBef>
                <a:spcPts val="0"/>
              </a:spcBef>
              <a:spcAft>
                <a:spcPts val="1800"/>
              </a:spcAft>
              <a:buClr>
                <a:schemeClr val="accent5"/>
              </a:buClr>
              <a:buFont typeface="Arial" pitchFamily="34" charset="0"/>
              <a:buNone/>
              <a:defRPr baseline="0"/>
            </a:lvl1pPr>
            <a:lvl2pPr>
              <a:lnSpc>
                <a:spcPct val="100000"/>
              </a:lnSpc>
              <a:spcAft>
                <a:spcPts val="1800"/>
              </a:spcAft>
              <a:buClr>
                <a:schemeClr val="accent5"/>
              </a:buClr>
              <a:buNone/>
              <a:defRPr/>
            </a:lvl2pPr>
            <a:lvl3pPr>
              <a:lnSpc>
                <a:spcPct val="100000"/>
              </a:lnSpc>
              <a:spcAft>
                <a:spcPts val="1800"/>
              </a:spcAft>
              <a:buClr>
                <a:schemeClr val="accent5"/>
              </a:buClr>
              <a:buNone/>
              <a:defRPr/>
            </a:lvl3pPr>
            <a:lvl4pPr>
              <a:lnSpc>
                <a:spcPct val="100000"/>
              </a:lnSpc>
              <a:spcAft>
                <a:spcPts val="1800"/>
              </a:spcAft>
              <a:buClr>
                <a:schemeClr val="accent5"/>
              </a:buClr>
              <a:buNone/>
              <a:defRPr/>
            </a:lvl4pPr>
            <a:lvl5pPr>
              <a:lnSpc>
                <a:spcPct val="100000"/>
              </a:lnSpc>
              <a:spcAft>
                <a:spcPts val="1800"/>
              </a:spcAft>
              <a:buClr>
                <a:schemeClr val="accent5"/>
              </a:buClr>
              <a:buNone/>
              <a:defRPr/>
            </a:lvl5pPr>
          </a:lstStyle>
          <a:p>
            <a:pPr lvl="0"/>
            <a:r>
              <a:rPr lang="en-GB" noProof="0"/>
              <a:t>Insert text</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a:t>Click to edit Master title style</a:t>
            </a:r>
          </a:p>
        </p:txBody>
      </p:sp>
    </p:spTree>
    <p:extLst>
      <p:ext uri="{BB962C8B-B14F-4D97-AF65-F5344CB8AC3E}">
        <p14:creationId xmlns:p14="http://schemas.microsoft.com/office/powerpoint/2010/main" val="4948636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67154" y="1825624"/>
            <a:ext cx="10267462" cy="4170363"/>
          </a:xfrm>
          <a:prstGeom prst="rect">
            <a:avLst/>
          </a:prstGeom>
        </p:spPr>
        <p:txBody>
          <a:bodyPr>
            <a:noAutofit/>
          </a:bodyPr>
          <a:lstStyle>
            <a:lvl1pPr marL="0" indent="-342900">
              <a:lnSpc>
                <a:spcPct val="100000"/>
              </a:lnSpc>
              <a:spcBef>
                <a:spcPts val="0"/>
              </a:spcBef>
              <a:spcAft>
                <a:spcPts val="1800"/>
              </a:spcAft>
              <a:buClr>
                <a:schemeClr val="accent5"/>
              </a:buClr>
              <a:buFont typeface="Arial" pitchFamily="34" charset="0"/>
              <a:buNone/>
              <a:defRPr baseline="0"/>
            </a:lvl1pPr>
            <a:lvl2pPr>
              <a:lnSpc>
                <a:spcPct val="100000"/>
              </a:lnSpc>
              <a:spcAft>
                <a:spcPts val="1800"/>
              </a:spcAft>
              <a:buClr>
                <a:schemeClr val="accent5"/>
              </a:buClr>
              <a:buNone/>
              <a:defRPr/>
            </a:lvl2pPr>
            <a:lvl3pPr>
              <a:lnSpc>
                <a:spcPct val="100000"/>
              </a:lnSpc>
              <a:spcAft>
                <a:spcPts val="1800"/>
              </a:spcAft>
              <a:buClr>
                <a:schemeClr val="accent5"/>
              </a:buClr>
              <a:buNone/>
              <a:defRPr/>
            </a:lvl3pPr>
            <a:lvl4pPr>
              <a:lnSpc>
                <a:spcPct val="100000"/>
              </a:lnSpc>
              <a:spcAft>
                <a:spcPts val="1800"/>
              </a:spcAft>
              <a:buClr>
                <a:schemeClr val="accent5"/>
              </a:buClr>
              <a:buNone/>
              <a:defRPr/>
            </a:lvl4pPr>
            <a:lvl5pPr>
              <a:lnSpc>
                <a:spcPct val="100000"/>
              </a:lnSpc>
              <a:spcAft>
                <a:spcPts val="1800"/>
              </a:spcAft>
              <a:buClr>
                <a:schemeClr val="accent5"/>
              </a:buClr>
              <a:buNone/>
              <a:defRPr/>
            </a:lvl5pPr>
          </a:lstStyle>
          <a:p>
            <a:pPr lvl="0"/>
            <a:r>
              <a:rPr lang="en-GB" noProof="0"/>
              <a:t>Insert text</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a:t>Click to edit Master title style</a:t>
            </a:r>
          </a:p>
        </p:txBody>
      </p:sp>
    </p:spTree>
    <p:extLst>
      <p:ext uri="{BB962C8B-B14F-4D97-AF65-F5344CB8AC3E}">
        <p14:creationId xmlns:p14="http://schemas.microsoft.com/office/powerpoint/2010/main" val="17722166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67154" y="1825624"/>
            <a:ext cx="10267462" cy="4170363"/>
          </a:xfrm>
          <a:prstGeom prst="rect">
            <a:avLst/>
          </a:prstGeom>
        </p:spPr>
        <p:txBody>
          <a:bodyPr>
            <a:noAutofit/>
          </a:bodyPr>
          <a:lstStyle>
            <a:lvl1pPr marL="342900" indent="-342900">
              <a:lnSpc>
                <a:spcPct val="100000"/>
              </a:lnSpc>
              <a:spcBef>
                <a:spcPts val="0"/>
              </a:spcBef>
              <a:spcAft>
                <a:spcPts val="1800"/>
              </a:spcAft>
              <a:buClr>
                <a:schemeClr val="accent5"/>
              </a:buClr>
              <a:buFont typeface="Arial"/>
              <a:buChar char="•"/>
              <a:defRPr/>
            </a:lvl1pPr>
            <a:lvl2pPr>
              <a:lnSpc>
                <a:spcPct val="100000"/>
              </a:lnSpc>
              <a:spcAft>
                <a:spcPts val="1800"/>
              </a:spcAft>
              <a:buClr>
                <a:schemeClr val="accent5"/>
              </a:buClr>
              <a:defRPr/>
            </a:lvl2pPr>
            <a:lvl3pPr>
              <a:lnSpc>
                <a:spcPct val="100000"/>
              </a:lnSpc>
              <a:spcAft>
                <a:spcPts val="1800"/>
              </a:spcAft>
              <a:buClr>
                <a:schemeClr val="accent5"/>
              </a:buClr>
              <a:defRPr/>
            </a:lvl3pPr>
            <a:lvl4pPr>
              <a:lnSpc>
                <a:spcPct val="100000"/>
              </a:lnSpc>
              <a:spcAft>
                <a:spcPts val="1800"/>
              </a:spcAft>
              <a:buClr>
                <a:schemeClr val="accent5"/>
              </a:buClr>
              <a:defRPr/>
            </a:lvl4pPr>
            <a:lvl5pPr>
              <a:lnSpc>
                <a:spcPct val="100000"/>
              </a:lnSpc>
              <a:spcAft>
                <a:spcPts val="1800"/>
              </a:spcAft>
              <a:buClr>
                <a:schemeClr val="accent5"/>
              </a:buClr>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dirty="0"/>
              <a:t>Click to edit Master title style</a:t>
            </a:r>
          </a:p>
        </p:txBody>
      </p:sp>
    </p:spTree>
    <p:extLst>
      <p:ext uri="{BB962C8B-B14F-4D97-AF65-F5344CB8AC3E}">
        <p14:creationId xmlns:p14="http://schemas.microsoft.com/office/powerpoint/2010/main" val="35908056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70" y="248"/>
            <a:ext cx="12190861" cy="6857502"/>
          </a:xfrm>
          <a:prstGeom prst="rect">
            <a:avLst/>
          </a:prstGeom>
        </p:spPr>
      </p:pic>
      <p:sp>
        <p:nvSpPr>
          <p:cNvPr id="9" name="Title 1"/>
          <p:cNvSpPr>
            <a:spLocks noGrp="1"/>
          </p:cNvSpPr>
          <p:nvPr>
            <p:ph type="title"/>
          </p:nvPr>
        </p:nvSpPr>
        <p:spPr>
          <a:xfrm>
            <a:off x="402779" y="1266817"/>
            <a:ext cx="11045707" cy="1325563"/>
          </a:xfrm>
          <a:prstGeom prst="rect">
            <a:avLst/>
          </a:prstGeom>
        </p:spPr>
        <p:txBody>
          <a:bodyPr>
            <a:normAutofit/>
          </a:bodyPr>
          <a:lstStyle>
            <a:lvl1pPr>
              <a:defRPr sz="3500" b="1">
                <a:solidFill>
                  <a:schemeClr val="accent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Content Placeholder 2"/>
          <p:cNvSpPr>
            <a:spLocks noGrp="1"/>
          </p:cNvSpPr>
          <p:nvPr>
            <p:ph idx="1"/>
          </p:nvPr>
        </p:nvSpPr>
        <p:spPr>
          <a:xfrm>
            <a:off x="402776" y="2059658"/>
            <a:ext cx="11045709" cy="4311206"/>
          </a:xfrm>
          <a:prstGeom prst="rect">
            <a:avLst/>
          </a:prstGeom>
        </p:spPr>
        <p:txBody>
          <a:bodyPr/>
          <a:lstStyle>
            <a:lvl1pPr>
              <a:buClr>
                <a:schemeClr val="tx2"/>
              </a:buClr>
              <a:defRPr>
                <a:latin typeface="Arial" panose="020B0604020202020204" pitchFamily="34" charset="0"/>
                <a:cs typeface="Arial" panose="020B0604020202020204" pitchFamily="34" charset="0"/>
              </a:defRPr>
            </a:lvl1pPr>
            <a:lvl2pPr marL="536575" indent="-274638">
              <a:buFont typeface="Segoe UI" panose="020B0502040204020203" pitchFamily="34" charset="0"/>
              <a:buChar char="-"/>
              <a:defRPr>
                <a:latin typeface="Arial" panose="020B0604020202020204" pitchFamily="34" charset="0"/>
                <a:cs typeface="Arial" panose="020B0604020202020204" pitchFamily="34" charset="0"/>
              </a:defRPr>
            </a:lvl2pPr>
            <a:lvl3pPr marL="536575" indent="-274638">
              <a:defRPr>
                <a:latin typeface="Segoe UI" panose="020B0502040204020203" pitchFamily="34" charset="0"/>
                <a:cs typeface="Segoe UI" panose="020B0502040204020203" pitchFamily="34" charset="0"/>
              </a:defRPr>
            </a:lvl3pPr>
            <a:lvl4pPr marL="536575" indent="-274638">
              <a:defRPr>
                <a:latin typeface="Segoe UI" panose="020B0502040204020203" pitchFamily="34" charset="0"/>
                <a:cs typeface="Segoe UI" panose="020B0502040204020203" pitchFamily="34" charset="0"/>
              </a:defRPr>
            </a:lvl4pPr>
            <a:lvl5pPr marL="536575" indent="-274638">
              <a:defRPr>
                <a:latin typeface="Segoe UI" panose="020B0502040204020203" pitchFamily="34" charset="0"/>
                <a:cs typeface="Segoe UI" panose="020B0502040204020203" pitchFamily="34" charset="0"/>
              </a:defRPr>
            </a:lvl5pPr>
          </a:lstStyle>
          <a:p>
            <a:pPr lvl="0"/>
            <a:r>
              <a:rPr lang="en-US" dirty="0"/>
              <a:t>Edit Master text styles</a:t>
            </a:r>
          </a:p>
          <a:p>
            <a:pPr lvl="1"/>
            <a:r>
              <a:rPr lang="en-US" dirty="0"/>
              <a:t>Second level</a:t>
            </a:r>
          </a:p>
        </p:txBody>
      </p:sp>
      <p:sp>
        <p:nvSpPr>
          <p:cNvPr id="8" name="Slide Number Placeholder 5"/>
          <p:cNvSpPr txBox="1">
            <a:spLocks/>
          </p:cNvSpPr>
          <p:nvPr userDrawn="1"/>
        </p:nvSpPr>
        <p:spPr>
          <a:xfrm>
            <a:off x="11477514" y="6370864"/>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BE51B46D-6379-471F-B62F-8DF864A0151A}" type="slidenum">
              <a:rPr kumimoji="0" lang="en-GB" sz="1200" b="0" i="0" u="none" strike="noStrike" kern="1200" cap="none" spc="0" normalizeH="0" baseline="0" noProof="0" smtClean="0">
                <a:ln>
                  <a:noFill/>
                </a:ln>
                <a:solidFill>
                  <a:srgbClr val="2C2C2C"/>
                </a:solidFill>
                <a:effectLst/>
                <a:uLnTx/>
                <a:uFillTx/>
                <a:latin typeface="Segoe UI" panose="020B0502040204020203" pitchFamily="34" charset="0"/>
                <a:ea typeface="+mn-ea"/>
                <a:cs typeface="Segoe UI" panose="020B0502040204020203"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2C2C2C"/>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12184315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67154" y="1825624"/>
            <a:ext cx="10267462" cy="4170363"/>
          </a:xfrm>
          <a:prstGeom prst="rect">
            <a:avLst/>
          </a:prstGeom>
        </p:spPr>
        <p:txBody>
          <a:bodyPr>
            <a:noAutofit/>
          </a:bodyPr>
          <a:lstStyle>
            <a:lvl1pPr marL="342900" indent="-342900">
              <a:lnSpc>
                <a:spcPct val="100000"/>
              </a:lnSpc>
              <a:spcBef>
                <a:spcPts val="0"/>
              </a:spcBef>
              <a:spcAft>
                <a:spcPts val="1800"/>
              </a:spcAft>
              <a:buClr>
                <a:schemeClr val="accent5"/>
              </a:buClr>
              <a:buFont typeface="Arial"/>
              <a:buChar char="•"/>
              <a:defRPr/>
            </a:lvl1pPr>
            <a:lvl2pPr>
              <a:lnSpc>
                <a:spcPct val="100000"/>
              </a:lnSpc>
              <a:spcAft>
                <a:spcPts val="1800"/>
              </a:spcAft>
              <a:buClr>
                <a:schemeClr val="accent5"/>
              </a:buClr>
              <a:defRPr/>
            </a:lvl2pPr>
            <a:lvl3pPr>
              <a:lnSpc>
                <a:spcPct val="100000"/>
              </a:lnSpc>
              <a:spcAft>
                <a:spcPts val="1800"/>
              </a:spcAft>
              <a:buClr>
                <a:schemeClr val="accent5"/>
              </a:buClr>
              <a:defRPr/>
            </a:lvl3pPr>
            <a:lvl4pPr>
              <a:lnSpc>
                <a:spcPct val="100000"/>
              </a:lnSpc>
              <a:spcAft>
                <a:spcPts val="1800"/>
              </a:spcAft>
              <a:buClr>
                <a:schemeClr val="accent5"/>
              </a:buClr>
              <a:defRPr/>
            </a:lvl4pPr>
            <a:lvl5pPr>
              <a:lnSpc>
                <a:spcPct val="100000"/>
              </a:lnSpc>
              <a:spcAft>
                <a:spcPts val="1800"/>
              </a:spcAft>
              <a:buClr>
                <a:schemeClr val="accent5"/>
              </a:buClr>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dirty="0"/>
              <a:t>Click to edit Master title style</a:t>
            </a:r>
          </a:p>
        </p:txBody>
      </p:sp>
    </p:spTree>
    <p:extLst>
      <p:ext uri="{BB962C8B-B14F-4D97-AF65-F5344CB8AC3E}">
        <p14:creationId xmlns:p14="http://schemas.microsoft.com/office/powerpoint/2010/main" val="5932536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67154" y="1825624"/>
            <a:ext cx="10267462" cy="4170363"/>
          </a:xfrm>
          <a:prstGeom prst="rect">
            <a:avLst/>
          </a:prstGeom>
        </p:spPr>
        <p:txBody>
          <a:bodyPr>
            <a:noAutofit/>
          </a:bodyPr>
          <a:lstStyle>
            <a:lvl1pPr marL="342900" indent="-342900">
              <a:lnSpc>
                <a:spcPct val="100000"/>
              </a:lnSpc>
              <a:spcBef>
                <a:spcPts val="0"/>
              </a:spcBef>
              <a:spcAft>
                <a:spcPts val="1800"/>
              </a:spcAft>
              <a:buClr>
                <a:schemeClr val="accent5"/>
              </a:buClr>
              <a:buFont typeface="Arial"/>
              <a:buChar char="•"/>
              <a:defRPr/>
            </a:lvl1pPr>
            <a:lvl2pPr>
              <a:lnSpc>
                <a:spcPct val="100000"/>
              </a:lnSpc>
              <a:spcAft>
                <a:spcPts val="1800"/>
              </a:spcAft>
              <a:buClr>
                <a:schemeClr val="accent5"/>
              </a:buClr>
              <a:defRPr/>
            </a:lvl2pPr>
            <a:lvl3pPr>
              <a:lnSpc>
                <a:spcPct val="100000"/>
              </a:lnSpc>
              <a:spcAft>
                <a:spcPts val="1800"/>
              </a:spcAft>
              <a:buClr>
                <a:schemeClr val="accent5"/>
              </a:buClr>
              <a:defRPr/>
            </a:lvl3pPr>
            <a:lvl4pPr>
              <a:lnSpc>
                <a:spcPct val="100000"/>
              </a:lnSpc>
              <a:spcAft>
                <a:spcPts val="1800"/>
              </a:spcAft>
              <a:buClr>
                <a:schemeClr val="accent5"/>
              </a:buClr>
              <a:defRPr/>
            </a:lvl4pPr>
            <a:lvl5pPr>
              <a:lnSpc>
                <a:spcPct val="100000"/>
              </a:lnSpc>
              <a:spcAft>
                <a:spcPts val="1800"/>
              </a:spcAft>
              <a:buClr>
                <a:schemeClr val="accent5"/>
              </a:buClr>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7" name="Straight Connector 6"/>
          <p:cNvCxnSpPr/>
          <p:nvPr userDrawn="1"/>
        </p:nvCxnSpPr>
        <p:spPr>
          <a:xfrm flipH="1">
            <a:off x="838201" y="0"/>
            <a:ext cx="1" cy="136525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575220"/>
            <a:ext cx="10263893" cy="782357"/>
          </a:xfrm>
          <a:prstGeom prst="rect">
            <a:avLst/>
          </a:prstGeom>
        </p:spPr>
        <p:txBody>
          <a:bodyPr vert="horz" lIns="91440" tIns="45720" rIns="91440" bIns="0" rtlCol="0" anchor="b" anchorCtr="0">
            <a:noAutofit/>
          </a:bodyPr>
          <a:lstStyle>
            <a:lvl1pPr>
              <a:defRPr sz="3800"/>
            </a:lvl1pPr>
          </a:lstStyle>
          <a:p>
            <a:r>
              <a:rPr lang="en-GB" noProof="0" dirty="0"/>
              <a:t>Click to edit Master title style</a:t>
            </a:r>
          </a:p>
        </p:txBody>
      </p:sp>
    </p:spTree>
    <p:extLst>
      <p:ext uri="{BB962C8B-B14F-4D97-AF65-F5344CB8AC3E}">
        <p14:creationId xmlns:p14="http://schemas.microsoft.com/office/powerpoint/2010/main" val="21568495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Leeg">
    <p:spTree>
      <p:nvGrpSpPr>
        <p:cNvPr id="1" name=""/>
        <p:cNvGrpSpPr/>
        <p:nvPr/>
      </p:nvGrpSpPr>
      <p:grpSpPr>
        <a:xfrm>
          <a:off x="0" y="0"/>
          <a:ext cx="0" cy="0"/>
          <a:chOff x="0" y="0"/>
          <a:chExt cx="0" cy="0"/>
        </a:xfrm>
      </p:grpSpPr>
      <p:sp>
        <p:nvSpPr>
          <p:cNvPr id="110" name="Dianummer"/>
          <p:cNvSpPr txBox="1">
            <a:spLocks noGrp="1"/>
          </p:cNvSpPr>
          <p:nvPr>
            <p:ph type="sldNum" sz="quarter" idx="2"/>
          </p:nvPr>
        </p:nvSpPr>
        <p:spPr>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sz="1200" b="0" i="0" u="none" strike="noStrike" kern="1200" cap="none" spc="0" normalizeH="0" baseline="0" noProof="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1042015721"/>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3_Copertina istituzionale con foto">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F3EDA99B-0248-6D7B-83F0-EED1746A3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17333"/>
            <a:ext cx="12192000" cy="6540668"/>
          </a:xfrm>
          <a:prstGeom prst="rect">
            <a:avLst/>
          </a:prstGeom>
        </p:spPr>
      </p:pic>
      <p:pic>
        <p:nvPicPr>
          <p:cNvPr id="16" name="Immagine 15">
            <a:extLst>
              <a:ext uri="{FF2B5EF4-FFF2-40B4-BE49-F238E27FC236}">
                <a16:creationId xmlns:a16="http://schemas.microsoft.com/office/drawing/2014/main" id="{D3F5602B-487B-9FE3-0E4E-9001EBF18C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1291061"/>
          </a:xfrm>
          <a:prstGeom prst="rect">
            <a:avLst/>
          </a:prstGeom>
        </p:spPr>
      </p:pic>
      <p:sp>
        <p:nvSpPr>
          <p:cNvPr id="10" name="Titolo 1">
            <a:extLst>
              <a:ext uri="{FF2B5EF4-FFF2-40B4-BE49-F238E27FC236}">
                <a16:creationId xmlns:a16="http://schemas.microsoft.com/office/drawing/2014/main" id="{37DF9BBC-55F5-6CA3-D2F6-CC08DE6134E4}"/>
              </a:ext>
            </a:extLst>
          </p:cNvPr>
          <p:cNvSpPr>
            <a:spLocks noGrp="1"/>
          </p:cNvSpPr>
          <p:nvPr>
            <p:ph type="ctrTitle"/>
          </p:nvPr>
        </p:nvSpPr>
        <p:spPr>
          <a:xfrm>
            <a:off x="1371127" y="2474844"/>
            <a:ext cx="7370621" cy="1153259"/>
          </a:xfrm>
        </p:spPr>
        <p:txBody>
          <a:bodyPr lIns="0" tIns="0" rIns="0" bIns="0" anchor="t" anchorCtr="0">
            <a:normAutofit/>
          </a:bodyPr>
          <a:lstStyle>
            <a:lvl1pPr algn="l">
              <a:defRPr sz="3600" b="1">
                <a:solidFill>
                  <a:schemeClr val="bg1"/>
                </a:solidFill>
                <a:latin typeface="+mn-lt"/>
              </a:defRPr>
            </a:lvl1pPr>
          </a:lstStyle>
          <a:p>
            <a:r>
              <a:rPr lang="it-IT"/>
              <a:t>Fare clic per modificare lo stile del titolo</a:t>
            </a:r>
            <a:endParaRPr lang="it-IT" dirty="0"/>
          </a:p>
        </p:txBody>
      </p:sp>
      <p:sp>
        <p:nvSpPr>
          <p:cNvPr id="11" name="Sottotitolo 2">
            <a:extLst>
              <a:ext uri="{FF2B5EF4-FFF2-40B4-BE49-F238E27FC236}">
                <a16:creationId xmlns:a16="http://schemas.microsoft.com/office/drawing/2014/main" id="{31854919-6A5D-AB6C-1064-F22BA5CC8544}"/>
              </a:ext>
            </a:extLst>
          </p:cNvPr>
          <p:cNvSpPr>
            <a:spLocks noGrp="1"/>
          </p:cNvSpPr>
          <p:nvPr>
            <p:ph type="subTitle" idx="1"/>
          </p:nvPr>
        </p:nvSpPr>
        <p:spPr>
          <a:xfrm>
            <a:off x="1357272" y="3877202"/>
            <a:ext cx="7546708" cy="963781"/>
          </a:xfrm>
        </p:spPr>
        <p:txBody>
          <a:bodyPr lIns="0" tIns="0" rIns="0" bIns="0"/>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it-IT" dirty="0"/>
          </a:p>
        </p:txBody>
      </p:sp>
      <p:sp>
        <p:nvSpPr>
          <p:cNvPr id="12" name="Segnaposto testo 16">
            <a:extLst>
              <a:ext uri="{FF2B5EF4-FFF2-40B4-BE49-F238E27FC236}">
                <a16:creationId xmlns:a16="http://schemas.microsoft.com/office/drawing/2014/main" id="{046F5319-2285-0EEA-702F-878A56DF6C73}"/>
              </a:ext>
            </a:extLst>
          </p:cNvPr>
          <p:cNvSpPr>
            <a:spLocks noGrp="1"/>
          </p:cNvSpPr>
          <p:nvPr>
            <p:ph type="body" sz="quarter" idx="10"/>
          </p:nvPr>
        </p:nvSpPr>
        <p:spPr>
          <a:xfrm>
            <a:off x="1371128" y="5229909"/>
            <a:ext cx="2843470" cy="752467"/>
          </a:xfrm>
        </p:spPr>
        <p:txBody>
          <a:bodyPr lIns="0" tIns="0" rIns="0" bIns="0">
            <a:normAutofit/>
          </a:bodyPr>
          <a:lstStyle>
            <a:lvl1pPr marL="0" indent="0">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it-IT"/>
              <a:t>Fare clic per modificare stili del testo dello schema</a:t>
            </a:r>
          </a:p>
        </p:txBody>
      </p:sp>
      <p:pic>
        <p:nvPicPr>
          <p:cNvPr id="14" name="Immagine 13" descr="Immagine che contiene testo, oggetto da esterni&#10;&#10;Descrizione generata automaticamente">
            <a:extLst>
              <a:ext uri="{FF2B5EF4-FFF2-40B4-BE49-F238E27FC236}">
                <a16:creationId xmlns:a16="http://schemas.microsoft.com/office/drawing/2014/main" id="{8395B0AD-3C49-372C-794F-DF69161921D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04438" y="247439"/>
            <a:ext cx="3258596" cy="796181"/>
          </a:xfrm>
          <a:prstGeom prst="rect">
            <a:avLst/>
          </a:prstGeom>
        </p:spPr>
      </p:pic>
    </p:spTree>
    <p:extLst>
      <p:ext uri="{BB962C8B-B14F-4D97-AF65-F5344CB8AC3E}">
        <p14:creationId xmlns:p14="http://schemas.microsoft.com/office/powerpoint/2010/main" val="108403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Copertina istituzionale con foto">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F3EDA99B-0248-6D7B-83F0-EED1746A3AC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441381"/>
            <a:ext cx="12192969" cy="6861787"/>
          </a:xfrm>
          <a:prstGeom prst="rect">
            <a:avLst/>
          </a:prstGeom>
        </p:spPr>
      </p:pic>
      <p:sp>
        <p:nvSpPr>
          <p:cNvPr id="2" name="Rettangolo 1"/>
          <p:cNvSpPr/>
          <p:nvPr userDrawn="1"/>
        </p:nvSpPr>
        <p:spPr>
          <a:xfrm>
            <a:off x="0" y="0"/>
            <a:ext cx="12192000" cy="7303168"/>
          </a:xfrm>
          <a:prstGeom prst="rect">
            <a:avLst/>
          </a:prstGeom>
          <a:solidFill>
            <a:schemeClr val="accent4">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pic>
        <p:nvPicPr>
          <p:cNvPr id="16" name="Immagine 15">
            <a:extLst>
              <a:ext uri="{FF2B5EF4-FFF2-40B4-BE49-F238E27FC236}">
                <a16:creationId xmlns:a16="http://schemas.microsoft.com/office/drawing/2014/main" id="{D3F5602B-487B-9FE3-0E4E-9001EBF18C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
            <a:ext cx="12192000" cy="1291061"/>
          </a:xfrm>
          <a:prstGeom prst="rect">
            <a:avLst/>
          </a:prstGeom>
        </p:spPr>
      </p:pic>
      <p:sp>
        <p:nvSpPr>
          <p:cNvPr id="10" name="Titolo 1">
            <a:extLst>
              <a:ext uri="{FF2B5EF4-FFF2-40B4-BE49-F238E27FC236}">
                <a16:creationId xmlns:a16="http://schemas.microsoft.com/office/drawing/2014/main" id="{37DF9BBC-55F5-6CA3-D2F6-CC08DE6134E4}"/>
              </a:ext>
            </a:extLst>
          </p:cNvPr>
          <p:cNvSpPr>
            <a:spLocks noGrp="1"/>
          </p:cNvSpPr>
          <p:nvPr>
            <p:ph type="ctrTitle"/>
          </p:nvPr>
        </p:nvSpPr>
        <p:spPr>
          <a:xfrm>
            <a:off x="1371128" y="2474848"/>
            <a:ext cx="7370621" cy="1153259"/>
          </a:xfrm>
        </p:spPr>
        <p:txBody>
          <a:bodyPr lIns="0" tIns="0" rIns="0" bIns="0" anchor="t" anchorCtr="0">
            <a:normAutofit/>
          </a:bodyPr>
          <a:lstStyle>
            <a:lvl1pPr algn="l">
              <a:defRPr sz="3600" b="1">
                <a:solidFill>
                  <a:schemeClr val="bg1"/>
                </a:solidFill>
                <a:latin typeface="+mn-lt"/>
              </a:defRPr>
            </a:lvl1pPr>
          </a:lstStyle>
          <a:p>
            <a:r>
              <a:rPr lang="it-IT"/>
              <a:t>Fare clic per modificare lo stile del titolo</a:t>
            </a:r>
            <a:endParaRPr lang="it-IT" dirty="0"/>
          </a:p>
        </p:txBody>
      </p:sp>
      <p:sp>
        <p:nvSpPr>
          <p:cNvPr id="11" name="Sottotitolo 2">
            <a:extLst>
              <a:ext uri="{FF2B5EF4-FFF2-40B4-BE49-F238E27FC236}">
                <a16:creationId xmlns:a16="http://schemas.microsoft.com/office/drawing/2014/main" id="{31854919-6A5D-AB6C-1064-F22BA5CC8544}"/>
              </a:ext>
            </a:extLst>
          </p:cNvPr>
          <p:cNvSpPr>
            <a:spLocks noGrp="1"/>
          </p:cNvSpPr>
          <p:nvPr>
            <p:ph type="subTitle" idx="1"/>
          </p:nvPr>
        </p:nvSpPr>
        <p:spPr>
          <a:xfrm>
            <a:off x="1357274" y="3877206"/>
            <a:ext cx="7546708" cy="963781"/>
          </a:xfrm>
        </p:spPr>
        <p:txBody>
          <a:bodyPr lIns="0" tIns="0" rIns="0" bIns="0"/>
          <a:lstStyle>
            <a:lvl1pPr marL="0" indent="0" algn="l">
              <a:buNone/>
              <a:defRPr sz="2400" b="1">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it-IT"/>
              <a:t>Fare clic per modificare lo stile del sottotitolo dello schema</a:t>
            </a:r>
            <a:endParaRPr lang="it-IT" dirty="0"/>
          </a:p>
        </p:txBody>
      </p:sp>
      <p:sp>
        <p:nvSpPr>
          <p:cNvPr id="12" name="Segnaposto testo 16">
            <a:extLst>
              <a:ext uri="{FF2B5EF4-FFF2-40B4-BE49-F238E27FC236}">
                <a16:creationId xmlns:a16="http://schemas.microsoft.com/office/drawing/2014/main" id="{046F5319-2285-0EEA-702F-878A56DF6C73}"/>
              </a:ext>
            </a:extLst>
          </p:cNvPr>
          <p:cNvSpPr>
            <a:spLocks noGrp="1"/>
          </p:cNvSpPr>
          <p:nvPr>
            <p:ph type="body" sz="quarter" idx="10"/>
          </p:nvPr>
        </p:nvSpPr>
        <p:spPr>
          <a:xfrm>
            <a:off x="1371130" y="5229913"/>
            <a:ext cx="2843471" cy="752467"/>
          </a:xfrm>
        </p:spPr>
        <p:txBody>
          <a:bodyPr lIns="0" tIns="0" rIns="0" bIns="0">
            <a:normAutofit/>
          </a:bodyPr>
          <a:lstStyle>
            <a:lvl1pPr marL="0" indent="0">
              <a:buNone/>
              <a:defRPr sz="2000">
                <a:solidFill>
                  <a:schemeClr val="bg1"/>
                </a:solidFill>
              </a:defRPr>
            </a:lvl1pPr>
            <a:lvl2pPr marL="457178" indent="0">
              <a:buNone/>
              <a:defRPr sz="2000"/>
            </a:lvl2pPr>
            <a:lvl3pPr marL="914354" indent="0">
              <a:buNone/>
              <a:defRPr sz="2000"/>
            </a:lvl3pPr>
            <a:lvl4pPr marL="1371532" indent="0">
              <a:buNone/>
              <a:defRPr sz="2000"/>
            </a:lvl4pPr>
            <a:lvl5pPr marL="1828709" indent="0">
              <a:buNone/>
              <a:defRPr sz="2000"/>
            </a:lvl5pPr>
          </a:lstStyle>
          <a:p>
            <a:pPr lvl="0"/>
            <a:r>
              <a:rPr lang="it-IT"/>
              <a:t>Modifica gli stili del testo dello schema</a:t>
            </a:r>
          </a:p>
        </p:txBody>
      </p:sp>
      <p:pic>
        <p:nvPicPr>
          <p:cNvPr id="14" name="Immagine 13" descr="Immagine che contiene testo, oggetto da esterni&#10;&#10;Descrizione generata automaticamente">
            <a:extLst>
              <a:ext uri="{FF2B5EF4-FFF2-40B4-BE49-F238E27FC236}">
                <a16:creationId xmlns:a16="http://schemas.microsoft.com/office/drawing/2014/main" id="{8395B0AD-3C49-372C-794F-DF69161921D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04439" y="247443"/>
            <a:ext cx="3258596" cy="796181"/>
          </a:xfrm>
          <a:prstGeom prst="rect">
            <a:avLst/>
          </a:prstGeom>
        </p:spPr>
      </p:pic>
    </p:spTree>
    <p:extLst>
      <p:ext uri="{BB962C8B-B14F-4D97-AF65-F5344CB8AC3E}">
        <p14:creationId xmlns:p14="http://schemas.microsoft.com/office/powerpoint/2010/main" val="222480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1903856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ernal-6">
    <p:spTree>
      <p:nvGrpSpPr>
        <p:cNvPr id="1" name=""/>
        <p:cNvGrpSpPr/>
        <p:nvPr/>
      </p:nvGrpSpPr>
      <p:grpSpPr>
        <a:xfrm>
          <a:off x="0" y="0"/>
          <a:ext cx="0" cy="0"/>
          <a:chOff x="0" y="0"/>
          <a:chExt cx="0" cy="0"/>
        </a:xfrm>
      </p:grpSpPr>
      <p:sp>
        <p:nvSpPr>
          <p:cNvPr id="3" name="Segnaposto immagine 2">
            <a:extLst>
              <a:ext uri="{FF2B5EF4-FFF2-40B4-BE49-F238E27FC236}">
                <a16:creationId xmlns:a16="http://schemas.microsoft.com/office/drawing/2014/main" id="{9F56201F-70E1-4E01-BC82-2472776C078A}"/>
              </a:ext>
            </a:extLst>
          </p:cNvPr>
          <p:cNvSpPr>
            <a:spLocks noGrp="1"/>
          </p:cNvSpPr>
          <p:nvPr>
            <p:ph type="pic" idx="1"/>
          </p:nvPr>
        </p:nvSpPr>
        <p:spPr>
          <a:xfrm>
            <a:off x="5183188" y="1396674"/>
            <a:ext cx="6172200" cy="4614394"/>
          </a:xfrm>
          <a:prstGeom prst="rect">
            <a:avLst/>
          </a:prstGeom>
        </p:spPr>
        <p:txBody>
          <a:bodyPr/>
          <a:lstStyle>
            <a:lvl1pPr marL="0" indent="0">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Segnaposto testo 3">
            <a:extLst>
              <a:ext uri="{FF2B5EF4-FFF2-40B4-BE49-F238E27FC236}">
                <a16:creationId xmlns:a16="http://schemas.microsoft.com/office/drawing/2014/main" id="{2578AFBA-E67C-4DDD-A17E-0C3ABE21C489}"/>
              </a:ext>
            </a:extLst>
          </p:cNvPr>
          <p:cNvSpPr>
            <a:spLocks noGrp="1"/>
          </p:cNvSpPr>
          <p:nvPr>
            <p:ph type="body" sz="half" idx="2"/>
          </p:nvPr>
        </p:nvSpPr>
        <p:spPr>
          <a:xfrm>
            <a:off x="839788" y="1396674"/>
            <a:ext cx="3932237" cy="4622331"/>
          </a:xfrm>
          <a:prstGeom prst="rect">
            <a:avLst/>
          </a:prstGeom>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Titolo 8">
            <a:extLst>
              <a:ext uri="{FF2B5EF4-FFF2-40B4-BE49-F238E27FC236}">
                <a16:creationId xmlns:a16="http://schemas.microsoft.com/office/drawing/2014/main" id="{6337AFA1-FCBE-874F-B752-3CE7EDB36A26}"/>
              </a:ext>
            </a:extLst>
          </p:cNvPr>
          <p:cNvSpPr>
            <a:spLocks noGrp="1"/>
          </p:cNvSpPr>
          <p:nvPr>
            <p:ph type="title"/>
          </p:nvPr>
        </p:nvSpPr>
        <p:spPr/>
        <p:txBody>
          <a:bodyPr/>
          <a:lstStyle/>
          <a:p>
            <a:r>
              <a:rPr lang="it-IT"/>
              <a:t>Fare clic per modificare lo stile del titolo dello schema</a:t>
            </a:r>
          </a:p>
        </p:txBody>
      </p:sp>
      <p:sp>
        <p:nvSpPr>
          <p:cNvPr id="5" name="Segnaposto data 4">
            <a:extLst>
              <a:ext uri="{FF2B5EF4-FFF2-40B4-BE49-F238E27FC236}">
                <a16:creationId xmlns:a16="http://schemas.microsoft.com/office/drawing/2014/main" id="{77F25D9C-392F-4D60-8BCA-5188F8F6AF65}"/>
              </a:ext>
            </a:extLst>
          </p:cNvPr>
          <p:cNvSpPr>
            <a:spLocks noGrp="1"/>
          </p:cNvSpPr>
          <p:nvPr>
            <p:ph type="dt" sz="half" idx="10"/>
          </p:nvPr>
        </p:nvSpPr>
        <p:spPr>
          <a:xfrm>
            <a:off x="4848" y="6492875"/>
            <a:ext cx="2743200" cy="365125"/>
          </a:xfrm>
          <a:prstGeom prst="rect">
            <a:avLst/>
          </a:prstGeom>
        </p:spPr>
        <p:txBody>
          <a:bodyPr/>
          <a:lstStyle/>
          <a:p>
            <a:fld id="{F3CD9BC1-7123-43C4-A2DD-6591F9EA4888}" type="datetimeFigureOut">
              <a:rPr lang="en-GB" smtClean="0"/>
              <a:t>16/03/2023</a:t>
            </a:fld>
            <a:endParaRPr lang="en-GB"/>
          </a:p>
        </p:txBody>
      </p:sp>
      <p:sp>
        <p:nvSpPr>
          <p:cNvPr id="6" name="Segnaposto piè di pagina 5">
            <a:extLst>
              <a:ext uri="{FF2B5EF4-FFF2-40B4-BE49-F238E27FC236}">
                <a16:creationId xmlns:a16="http://schemas.microsoft.com/office/drawing/2014/main" id="{B1AB83C0-C02C-43DC-A695-2366B2415D06}"/>
              </a:ext>
            </a:extLst>
          </p:cNvPr>
          <p:cNvSpPr>
            <a:spLocks noGrp="1"/>
          </p:cNvSpPr>
          <p:nvPr>
            <p:ph type="ftr" sz="quarter" idx="11"/>
          </p:nvPr>
        </p:nvSpPr>
        <p:spPr>
          <a:xfrm>
            <a:off x="4036218" y="6496699"/>
            <a:ext cx="4114800" cy="365125"/>
          </a:xfrm>
          <a:prstGeom prst="rect">
            <a:avLst/>
          </a:prstGeom>
        </p:spPr>
        <p:txBody>
          <a:bodyPr/>
          <a:lstStyle/>
          <a:p>
            <a:endParaRPr lang="en-GB"/>
          </a:p>
        </p:txBody>
      </p:sp>
      <p:sp>
        <p:nvSpPr>
          <p:cNvPr id="7" name="Segnaposto numero diapositiva 6">
            <a:extLst>
              <a:ext uri="{FF2B5EF4-FFF2-40B4-BE49-F238E27FC236}">
                <a16:creationId xmlns:a16="http://schemas.microsoft.com/office/drawing/2014/main" id="{BF1FEEDA-6292-42E0-850A-AB7A041E930E}"/>
              </a:ext>
            </a:extLst>
          </p:cNvPr>
          <p:cNvSpPr>
            <a:spLocks noGrp="1"/>
          </p:cNvSpPr>
          <p:nvPr>
            <p:ph type="sldNum" sz="quarter" idx="12"/>
          </p:nvPr>
        </p:nvSpPr>
        <p:spPr>
          <a:xfrm>
            <a:off x="9439189" y="6461774"/>
            <a:ext cx="2743200" cy="365125"/>
          </a:xfrm>
          <a:prstGeom prst="rect">
            <a:avLst/>
          </a:prstGeom>
        </p:spPr>
        <p:txBody>
          <a:bodyPr/>
          <a:lstStyle/>
          <a:p>
            <a:fld id="{11CC2F43-96B8-4E30-91A6-FFF03D73E021}" type="slidenum">
              <a:rPr lang="en-GB" smtClean="0"/>
              <a:t>‹#›</a:t>
            </a:fld>
            <a:endParaRPr lang="en-GB"/>
          </a:p>
        </p:txBody>
      </p:sp>
    </p:spTree>
    <p:extLst>
      <p:ext uri="{BB962C8B-B14F-4D97-AF65-F5344CB8AC3E}">
        <p14:creationId xmlns:p14="http://schemas.microsoft.com/office/powerpoint/2010/main" val="1542769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1751000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4222328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72560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392891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olo e contenuto e box">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199" y="1208174"/>
            <a:ext cx="5064761" cy="4441651"/>
          </a:xfrm>
        </p:spPr>
        <p:txBody>
          <a:bodyPr lIns="0" tIns="0" rIns="0" bIns="0">
            <a:noAutofit/>
          </a:bodyPr>
          <a:lstStyle>
            <a:lvl1pPr marL="0" indent="0">
              <a:buClr>
                <a:srgbClr val="CE843C"/>
              </a:buClr>
              <a:buFontTx/>
              <a:buNone/>
              <a:defRPr>
                <a:solidFill>
                  <a:srgbClr val="264368"/>
                </a:solidFill>
              </a:defRPr>
            </a:lvl1pPr>
            <a:lvl2pPr marL="457200" indent="0">
              <a:buClr>
                <a:srgbClr val="CE843C"/>
              </a:buClr>
              <a:buFontTx/>
              <a:buNone/>
              <a:defRPr>
                <a:solidFill>
                  <a:srgbClr val="264368"/>
                </a:solidFill>
              </a:defRPr>
            </a:lvl2pPr>
            <a:lvl3pPr marL="914400" indent="0">
              <a:buClr>
                <a:srgbClr val="CE843C"/>
              </a:buClr>
              <a:buFontTx/>
              <a:buNone/>
              <a:defRPr>
                <a:solidFill>
                  <a:srgbClr val="264368"/>
                </a:solidFill>
              </a:defRPr>
            </a:lvl3pPr>
            <a:lvl4pPr marL="1371600" indent="0">
              <a:buClr>
                <a:srgbClr val="CE843C"/>
              </a:buClr>
              <a:buFontTx/>
              <a:buNone/>
              <a:defRPr>
                <a:solidFill>
                  <a:srgbClr val="264368"/>
                </a:solidFill>
              </a:defRPr>
            </a:lvl4pPr>
            <a:lvl5pPr marL="1828800" indent="0">
              <a:buClr>
                <a:srgbClr val="CE843C"/>
              </a:buClr>
              <a:buFontTx/>
              <a:buNone/>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339768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826405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345167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AAF6D64-2E3F-4FB9-899C-A54A7FAA20E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B110DDC-08A5-4B34-BBE6-F2F9FB7D2098}"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3" name="Segnaposto piè di pagina 2">
            <a:extLst>
              <a:ext uri="{FF2B5EF4-FFF2-40B4-BE49-F238E27FC236}">
                <a16:creationId xmlns:a16="http://schemas.microsoft.com/office/drawing/2014/main" id="{CD219F81-8712-4FC9-B97E-EE2BFF84A39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4" name="Segnaposto numero diapositiva 3">
            <a:extLst>
              <a:ext uri="{FF2B5EF4-FFF2-40B4-BE49-F238E27FC236}">
                <a16:creationId xmlns:a16="http://schemas.microsoft.com/office/drawing/2014/main" id="{98BB7103-B6F4-4AE0-9C0E-0BE6DF1781F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E151023-FB39-42F4-AE8A-91ECDCB9E574}"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20312170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60015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3_Copertina istituzionale con foto">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F3EDA99B-0248-6D7B-83F0-EED1746A3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17333"/>
            <a:ext cx="12192000" cy="6540668"/>
          </a:xfrm>
          <a:prstGeom prst="rect">
            <a:avLst/>
          </a:prstGeom>
        </p:spPr>
      </p:pic>
      <p:pic>
        <p:nvPicPr>
          <p:cNvPr id="16" name="Immagine 15">
            <a:extLst>
              <a:ext uri="{FF2B5EF4-FFF2-40B4-BE49-F238E27FC236}">
                <a16:creationId xmlns:a16="http://schemas.microsoft.com/office/drawing/2014/main" id="{D3F5602B-487B-9FE3-0E4E-9001EBF18C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1291061"/>
          </a:xfrm>
          <a:prstGeom prst="rect">
            <a:avLst/>
          </a:prstGeom>
        </p:spPr>
      </p:pic>
      <p:sp>
        <p:nvSpPr>
          <p:cNvPr id="10" name="Titolo 1">
            <a:extLst>
              <a:ext uri="{FF2B5EF4-FFF2-40B4-BE49-F238E27FC236}">
                <a16:creationId xmlns:a16="http://schemas.microsoft.com/office/drawing/2014/main" id="{37DF9BBC-55F5-6CA3-D2F6-CC08DE6134E4}"/>
              </a:ext>
            </a:extLst>
          </p:cNvPr>
          <p:cNvSpPr>
            <a:spLocks noGrp="1"/>
          </p:cNvSpPr>
          <p:nvPr>
            <p:ph type="ctrTitle"/>
          </p:nvPr>
        </p:nvSpPr>
        <p:spPr>
          <a:xfrm>
            <a:off x="1371127" y="2474844"/>
            <a:ext cx="7370621" cy="1153259"/>
          </a:xfrm>
        </p:spPr>
        <p:txBody>
          <a:bodyPr lIns="0" tIns="0" rIns="0" bIns="0" anchor="t" anchorCtr="0">
            <a:normAutofit/>
          </a:bodyPr>
          <a:lstStyle>
            <a:lvl1pPr algn="l">
              <a:defRPr sz="3600" b="1">
                <a:solidFill>
                  <a:schemeClr val="bg1"/>
                </a:solidFill>
                <a:latin typeface="+mn-lt"/>
              </a:defRPr>
            </a:lvl1pPr>
          </a:lstStyle>
          <a:p>
            <a:r>
              <a:rPr lang="it-IT"/>
              <a:t>Fare clic per modificare lo stile del titolo</a:t>
            </a:r>
            <a:endParaRPr lang="it-IT" dirty="0"/>
          </a:p>
        </p:txBody>
      </p:sp>
      <p:sp>
        <p:nvSpPr>
          <p:cNvPr id="11" name="Sottotitolo 2">
            <a:extLst>
              <a:ext uri="{FF2B5EF4-FFF2-40B4-BE49-F238E27FC236}">
                <a16:creationId xmlns:a16="http://schemas.microsoft.com/office/drawing/2014/main" id="{31854919-6A5D-AB6C-1064-F22BA5CC8544}"/>
              </a:ext>
            </a:extLst>
          </p:cNvPr>
          <p:cNvSpPr>
            <a:spLocks noGrp="1"/>
          </p:cNvSpPr>
          <p:nvPr>
            <p:ph type="subTitle" idx="1"/>
          </p:nvPr>
        </p:nvSpPr>
        <p:spPr>
          <a:xfrm>
            <a:off x="1357272" y="3877202"/>
            <a:ext cx="7546708" cy="963781"/>
          </a:xfrm>
        </p:spPr>
        <p:txBody>
          <a:bodyPr lIns="0" tIns="0" rIns="0" bIns="0"/>
          <a:lstStyle>
            <a:lvl1pPr marL="0" indent="0" algn="l">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it-IT" dirty="0"/>
          </a:p>
        </p:txBody>
      </p:sp>
      <p:sp>
        <p:nvSpPr>
          <p:cNvPr id="12" name="Segnaposto testo 16">
            <a:extLst>
              <a:ext uri="{FF2B5EF4-FFF2-40B4-BE49-F238E27FC236}">
                <a16:creationId xmlns:a16="http://schemas.microsoft.com/office/drawing/2014/main" id="{046F5319-2285-0EEA-702F-878A56DF6C73}"/>
              </a:ext>
            </a:extLst>
          </p:cNvPr>
          <p:cNvSpPr>
            <a:spLocks noGrp="1"/>
          </p:cNvSpPr>
          <p:nvPr>
            <p:ph type="body" sz="quarter" idx="10"/>
          </p:nvPr>
        </p:nvSpPr>
        <p:spPr>
          <a:xfrm>
            <a:off x="1371128" y="5229909"/>
            <a:ext cx="2843470" cy="752467"/>
          </a:xfrm>
        </p:spPr>
        <p:txBody>
          <a:bodyPr lIns="0" tIns="0" rIns="0" bIns="0">
            <a:normAutofit/>
          </a:bodyPr>
          <a:lstStyle>
            <a:lvl1pPr marL="0" indent="0">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it-IT"/>
              <a:t>Fare clic per modificare stili del testo dello schema</a:t>
            </a:r>
          </a:p>
        </p:txBody>
      </p:sp>
      <p:pic>
        <p:nvPicPr>
          <p:cNvPr id="14" name="Immagine 13" descr="Immagine che contiene testo, oggetto da esterni&#10;&#10;Descrizione generata automaticamente">
            <a:extLst>
              <a:ext uri="{FF2B5EF4-FFF2-40B4-BE49-F238E27FC236}">
                <a16:creationId xmlns:a16="http://schemas.microsoft.com/office/drawing/2014/main" id="{8395B0AD-3C49-372C-794F-DF69161921D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04438" y="247439"/>
            <a:ext cx="3258596" cy="796181"/>
          </a:xfrm>
          <a:prstGeom prst="rect">
            <a:avLst/>
          </a:prstGeom>
        </p:spPr>
      </p:pic>
    </p:spTree>
    <p:extLst>
      <p:ext uri="{BB962C8B-B14F-4D97-AF65-F5344CB8AC3E}">
        <p14:creationId xmlns:p14="http://schemas.microsoft.com/office/powerpoint/2010/main" val="1471380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a:lstStyle/>
          <a:p>
            <a:fld id="{F3CD9BC1-7123-43C4-A2DD-6591F9EA4888}" type="datetimeFigureOut">
              <a:rPr lang="en-GB" smtClean="0"/>
              <a:t>16/03/2023</a:t>
            </a:fld>
            <a:endParaRPr lang="en-GB"/>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a:lstStyle/>
          <a:p>
            <a:endParaRPr lang="en-GB"/>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a:lstStyle/>
          <a:p>
            <a:fld id="{11CC2F43-96B8-4E30-91A6-FFF03D73E021}" type="slidenum">
              <a:rPr lang="en-GB" smtClean="0"/>
              <a:t>‹#›</a:t>
            </a:fld>
            <a:endParaRPr lang="en-GB"/>
          </a:p>
        </p:txBody>
      </p:sp>
      <p:pic>
        <p:nvPicPr>
          <p:cNvPr id="10" name="Immagine 9">
            <a:extLst>
              <a:ext uri="{FF2B5EF4-FFF2-40B4-BE49-F238E27FC236}">
                <a16:creationId xmlns:a16="http://schemas.microsoft.com/office/drawing/2014/main" id="{FEAAA94B-8263-9F4D-91AF-685F72CB47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576554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68357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946026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557330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9149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545222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Solo titolo">
    <p:spTree>
      <p:nvGrpSpPr>
        <p:cNvPr id="1" name=""/>
        <p:cNvGrpSpPr/>
        <p:nvPr/>
      </p:nvGrpSpPr>
      <p:grpSpPr>
        <a:xfrm>
          <a:off x="0" y="0"/>
          <a:ext cx="0" cy="0"/>
          <a:chOff x="0" y="0"/>
          <a:chExt cx="0" cy="0"/>
        </a:xfrm>
      </p:grpSpPr>
      <p:pic>
        <p:nvPicPr>
          <p:cNvPr id="6" name="Immagine 3">
            <a:extLst>
              <a:ext uri="{FF2B5EF4-FFF2-40B4-BE49-F238E27FC236}">
                <a16:creationId xmlns:a16="http://schemas.microsoft.com/office/drawing/2014/main" id="{CE09130D-2703-4F3D-AB9F-E90756B9CC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50" y="0"/>
            <a:ext cx="12185650" cy="6858522"/>
          </a:xfrm>
          <a:prstGeom prst="rect">
            <a:avLst/>
          </a:prstGeom>
        </p:spPr>
      </p:pic>
      <p:sp>
        <p:nvSpPr>
          <p:cNvPr id="2" name="Titolo 1"/>
          <p:cNvSpPr>
            <a:spLocks noGrp="1"/>
          </p:cNvSpPr>
          <p:nvPr>
            <p:ph type="title"/>
          </p:nvPr>
        </p:nvSpPr>
        <p:spPr>
          <a:xfrm>
            <a:off x="389214" y="47625"/>
            <a:ext cx="9663711" cy="1325563"/>
          </a:xfrm>
        </p:spPr>
        <p:txBody>
          <a:bodyPr>
            <a:normAutofit/>
          </a:bodyPr>
          <a:lstStyle>
            <a:lvl1pPr marL="0" algn="l" defTabSz="914400" rtl="0" eaLnBrk="1" latinLnBrk="0" hangingPunct="1">
              <a:lnSpc>
                <a:spcPct val="90000"/>
              </a:lnSpc>
              <a:spcBef>
                <a:spcPct val="0"/>
              </a:spcBef>
              <a:buNone/>
              <a:defRPr lang="de-DE" sz="2800" b="1" i="1" kern="1200" dirty="0">
                <a:solidFill>
                  <a:srgbClr val="4897A4"/>
                </a:solidFill>
                <a:latin typeface="Arial"/>
                <a:ea typeface="+mj-ea"/>
                <a:cs typeface="Calibri Light"/>
              </a:defRPr>
            </a:lvl1pPr>
          </a:lstStyle>
          <a:p>
            <a:r>
              <a:rPr lang="it-IT" dirty="0"/>
              <a:t>Fare clic per modificare lo stile del titolo</a:t>
            </a:r>
            <a:endParaRPr lang="de-DE" dirty="0"/>
          </a:p>
        </p:txBody>
      </p:sp>
      <p:sp>
        <p:nvSpPr>
          <p:cNvPr id="5" name="Segnaposto numero diapositiva 4"/>
          <p:cNvSpPr>
            <a:spLocks noGrp="1"/>
          </p:cNvSpPr>
          <p:nvPr>
            <p:ph type="sldNum" sz="quarter" idx="12"/>
          </p:nvPr>
        </p:nvSpPr>
        <p:spPr>
          <a:xfrm>
            <a:off x="9174561" y="6427528"/>
            <a:ext cx="2743200" cy="365125"/>
          </a:xfrm>
        </p:spPr>
        <p:txBody>
          <a:bodyPr/>
          <a:lstStyle>
            <a:lvl1pPr>
              <a:defRPr sz="1600" b="1">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6CD45B7-DFE2-4393-8D37-380FC36BF3AA}" type="slidenum">
              <a:rPr kumimoji="0" lang="de-DE" sz="1600" b="1" i="0" u="none" strike="noStrike" kern="1200" cap="none" spc="0" normalizeH="0" baseline="0" noProof="0" smtClean="0">
                <a:ln>
                  <a:noFill/>
                </a:ln>
                <a:solidFill>
                  <a:srgbClr val="264368"/>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de-DE" sz="1600" b="1" i="0" u="none" strike="noStrike" kern="1200" cap="none" spc="0" normalizeH="0" baseline="0" noProof="0" dirty="0">
              <a:ln>
                <a:noFill/>
              </a:ln>
              <a:solidFill>
                <a:srgbClr val="264368"/>
              </a:solidFill>
              <a:effectLst/>
              <a:uLnTx/>
              <a:uFillTx/>
              <a:latin typeface="Arial" panose="020B0604020202020204" pitchFamily="34" charset="0"/>
              <a:ea typeface="+mn-ea"/>
              <a:cs typeface="Arial" panose="020B0604020202020204" pitchFamily="34" charset="0"/>
            </a:endParaRPr>
          </a:p>
        </p:txBody>
      </p:sp>
      <p:sp>
        <p:nvSpPr>
          <p:cNvPr id="7" name="CasellaDiTesto 6">
            <a:extLst>
              <a:ext uri="{FF2B5EF4-FFF2-40B4-BE49-F238E27FC236}">
                <a16:creationId xmlns:a16="http://schemas.microsoft.com/office/drawing/2014/main" id="{7A92A8C2-84B1-4B94-89AA-168F8399CEFD}"/>
              </a:ext>
            </a:extLst>
          </p:cNvPr>
          <p:cNvSpPr txBox="1"/>
          <p:nvPr userDrawn="1"/>
        </p:nvSpPr>
        <p:spPr>
          <a:xfrm>
            <a:off x="558801" y="6074632"/>
            <a:ext cx="6662057"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1" i="1" u="none" strike="noStrike" kern="1200" cap="none" spc="0" normalizeH="0" baseline="0" noProof="0" dirty="0">
                <a:ln>
                  <a:noFill/>
                </a:ln>
                <a:solidFill>
                  <a:prstClr val="white"/>
                </a:solidFill>
                <a:effectLst/>
                <a:uLnTx/>
                <a:uFillTx/>
                <a:latin typeface="Arial"/>
                <a:ea typeface="+mn-lt"/>
                <a:cs typeface="Calibri"/>
              </a:rPr>
              <a:t>Michele Munafò, </a:t>
            </a:r>
            <a:r>
              <a:rPr kumimoji="0" lang="it-IT" sz="1500" b="0" i="1" u="none" strike="noStrike" kern="1200" cap="none" spc="0" normalizeH="0" baseline="0" noProof="0" dirty="0">
                <a:ln>
                  <a:noFill/>
                </a:ln>
                <a:solidFill>
                  <a:prstClr val="white"/>
                </a:solidFill>
                <a:effectLst/>
                <a:uLnTx/>
                <a:uFillTx/>
                <a:latin typeface="Arial"/>
                <a:ea typeface="+mn-lt"/>
                <a:cs typeface="Calibri"/>
              </a:rPr>
              <a:t>ISPRA</a:t>
            </a:r>
            <a:endParaRPr kumimoji="0" lang="it-IT" sz="1500" b="0" i="1" u="none" strike="noStrike" kern="1200" cap="none" spc="0" normalizeH="0" baseline="0" noProof="0" dirty="0">
              <a:ln>
                <a:noFill/>
              </a:ln>
              <a:solidFill>
                <a:prstClr val="white"/>
              </a:solidFill>
              <a:effectLst/>
              <a:uLnTx/>
              <a:uFillTx/>
              <a:latin typeface="Arial"/>
              <a:ea typeface="+mn-ea"/>
              <a:cs typeface="Arial"/>
            </a:endParaRPr>
          </a:p>
        </p:txBody>
      </p:sp>
      <p:pic>
        <p:nvPicPr>
          <p:cNvPr id="9" name="Segnaposto contenuto 7">
            <a:extLst>
              <a:ext uri="{FF2B5EF4-FFF2-40B4-BE49-F238E27FC236}">
                <a16:creationId xmlns:a16="http://schemas.microsoft.com/office/drawing/2014/main" id="{BA4FBEBF-53CE-4739-9B15-110AC30DE92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697495" y="257346"/>
            <a:ext cx="2298515" cy="564231"/>
          </a:xfrm>
          <a:prstGeom prst="rect">
            <a:avLst/>
          </a:prstGeom>
        </p:spPr>
      </p:pic>
      <p:sp>
        <p:nvSpPr>
          <p:cNvPr id="3" name="Rettangolo 2">
            <a:extLst>
              <a:ext uri="{FF2B5EF4-FFF2-40B4-BE49-F238E27FC236}">
                <a16:creationId xmlns:a16="http://schemas.microsoft.com/office/drawing/2014/main" id="{12C8A835-0D90-4A16-B8D2-A7FEE2165F8A}"/>
              </a:ext>
            </a:extLst>
          </p:cNvPr>
          <p:cNvSpPr/>
          <p:nvPr userDrawn="1"/>
        </p:nvSpPr>
        <p:spPr>
          <a:xfrm>
            <a:off x="9699812" y="5910729"/>
            <a:ext cx="2102974" cy="516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97729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121527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927438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952240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1472439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Editable B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a:xfrm>
            <a:off x="4848" y="6492875"/>
            <a:ext cx="2743200" cy="365125"/>
          </a:xfrm>
          <a:prstGeom prst="rect">
            <a:avLst/>
          </a:prstGeom>
        </p:spPr>
        <p:txBody>
          <a:bodyPr/>
          <a:lstStyle/>
          <a:p>
            <a:fld id="{F3CD9BC1-7123-43C4-A2DD-6591F9EA4888}" type="datetimeFigureOut">
              <a:rPr lang="en-GB" smtClean="0"/>
              <a:t>16/03/2023</a:t>
            </a:fld>
            <a:endParaRPr lang="en-GB"/>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a:xfrm>
            <a:off x="4036218" y="6496699"/>
            <a:ext cx="4114800" cy="365125"/>
          </a:xfrm>
          <a:prstGeom prst="rect">
            <a:avLst/>
          </a:prstGeom>
        </p:spPr>
        <p:txBody>
          <a:bodyPr/>
          <a:lstStyle/>
          <a:p>
            <a:endParaRPr lang="en-GB"/>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a:xfrm>
            <a:off x="9439189" y="6461774"/>
            <a:ext cx="2743200" cy="365125"/>
          </a:xfrm>
          <a:prstGeom prst="rect">
            <a:avLst/>
          </a:prstGeom>
        </p:spPr>
        <p:txBody>
          <a:bodyPr/>
          <a:lstStyle/>
          <a:p>
            <a:fld id="{11CC2F43-96B8-4E30-91A6-FFF03D73E021}" type="slidenum">
              <a:rPr lang="en-GB" smtClean="0"/>
              <a:t>‹#›</a:t>
            </a:fld>
            <a:endParaRPr lang="en-GB"/>
          </a:p>
        </p:txBody>
      </p:sp>
      <p:pic>
        <p:nvPicPr>
          <p:cNvPr id="6" name="Picture 5">
            <a:extLst>
              <a:ext uri="{FF2B5EF4-FFF2-40B4-BE49-F238E27FC236}">
                <a16:creationId xmlns:a16="http://schemas.microsoft.com/office/drawing/2014/main" id="{45342ECB-79B8-98A7-00F7-45F314BDFD8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Tree>
    <p:extLst>
      <p:ext uri="{BB962C8B-B14F-4D97-AF65-F5344CB8AC3E}">
        <p14:creationId xmlns:p14="http://schemas.microsoft.com/office/powerpoint/2010/main" val="40752896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24339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219897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10845800" cy="4441651"/>
          </a:xfrm>
        </p:spPr>
        <p:txBody>
          <a:bodyPr lIns="0" tIns="0" rIns="0" bIns="0">
            <a:noAutofit/>
          </a:bodyPr>
          <a:lstStyle>
            <a:lvl1pPr marL="0" indent="0">
              <a:buClr>
                <a:srgbClr val="CE843C"/>
              </a:buClr>
              <a:buFontTx/>
              <a:buNone/>
              <a:defRPr>
                <a:solidFill>
                  <a:srgbClr val="264368"/>
                </a:solidFill>
              </a:defRPr>
            </a:lvl1pPr>
            <a:lvl2pPr>
              <a:buClr>
                <a:srgbClr val="CE843C"/>
              </a:buClr>
              <a:defRPr>
                <a:solidFill>
                  <a:srgbClr val="264368"/>
                </a:solidFill>
              </a:defRPr>
            </a:lvl2pPr>
            <a:lvl3pPr>
              <a:buClr>
                <a:srgbClr val="CE843C"/>
              </a:buClr>
              <a:defRPr>
                <a:solidFill>
                  <a:srgbClr val="264368"/>
                </a:solidFill>
              </a:defRPr>
            </a:lvl3pPr>
            <a:lvl4pPr>
              <a:buClr>
                <a:srgbClr val="CE843C"/>
              </a:buClr>
              <a:defRPr>
                <a:solidFill>
                  <a:srgbClr val="264368"/>
                </a:solidFill>
              </a:defRPr>
            </a:lvl4pPr>
            <a:lvl5pPr>
              <a:buClr>
                <a:srgbClr val="CE843C"/>
              </a:buClr>
              <a:defRPr>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Tree>
    <p:extLst>
      <p:ext uri="{BB962C8B-B14F-4D97-AF65-F5344CB8AC3E}">
        <p14:creationId xmlns:p14="http://schemas.microsoft.com/office/powerpoint/2010/main" val="408551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168061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305433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171141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96290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1200582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338831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itolo e contenuto 2 colon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116F7A-75F3-DF1E-2673-F2C53C1FB0E7}"/>
              </a:ext>
            </a:extLst>
          </p:cNvPr>
          <p:cNvSpPr>
            <a:spLocks noGrp="1"/>
          </p:cNvSpPr>
          <p:nvPr>
            <p:ph type="title"/>
          </p:nvPr>
        </p:nvSpPr>
        <p:spPr>
          <a:xfrm>
            <a:off x="838200" y="344515"/>
            <a:ext cx="10845800" cy="632402"/>
          </a:xfrm>
        </p:spPr>
        <p:txBody>
          <a:bodyPr lIns="0" tIns="0" rIns="0" bIns="0" anchor="t" anchorCtr="0">
            <a:normAutofit/>
          </a:bodyPr>
          <a:lstStyle>
            <a:lvl1pPr>
              <a:buFontTx/>
              <a:buNone/>
              <a:defRPr sz="3200" b="1">
                <a:solidFill>
                  <a:srgbClr val="264368"/>
                </a:solidFill>
                <a:latin typeface="+mn-lt"/>
              </a:defRPr>
            </a:lvl1pPr>
          </a:lstStyle>
          <a:p>
            <a:r>
              <a:rPr lang="it-IT"/>
              <a:t>Fare clic per modificare lo stile del titolo</a:t>
            </a:r>
            <a:endParaRPr lang="it-IT" dirty="0"/>
          </a:p>
        </p:txBody>
      </p:sp>
      <p:sp>
        <p:nvSpPr>
          <p:cNvPr id="3" name="Segnaposto contenuto 2">
            <a:extLst>
              <a:ext uri="{FF2B5EF4-FFF2-40B4-BE49-F238E27FC236}">
                <a16:creationId xmlns:a16="http://schemas.microsoft.com/office/drawing/2014/main" id="{8BED34D6-D110-0464-8FCC-05B24E31479C}"/>
              </a:ext>
            </a:extLst>
          </p:cNvPr>
          <p:cNvSpPr>
            <a:spLocks noGrp="1"/>
          </p:cNvSpPr>
          <p:nvPr>
            <p:ph idx="1"/>
          </p:nvPr>
        </p:nvSpPr>
        <p:spPr>
          <a:xfrm>
            <a:off x="838200"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Segnaposto data 3">
            <a:extLst>
              <a:ext uri="{FF2B5EF4-FFF2-40B4-BE49-F238E27FC236}">
                <a16:creationId xmlns:a16="http://schemas.microsoft.com/office/drawing/2014/main" id="{6AD4A0DB-2BF6-6397-8561-6088322A7C24}"/>
              </a:ext>
            </a:extLst>
          </p:cNvPr>
          <p:cNvSpPr>
            <a:spLocks noGrp="1"/>
          </p:cNvSpPr>
          <p:nvPr>
            <p:ph type="dt" sz="half" idx="10"/>
          </p:nvPr>
        </p:nvSpPr>
        <p:spPr>
          <a:xfrm>
            <a:off x="838200" y="6356350"/>
            <a:ext cx="13970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5" name="Segnaposto piè di pagina 4">
            <a:extLst>
              <a:ext uri="{FF2B5EF4-FFF2-40B4-BE49-F238E27FC236}">
                <a16:creationId xmlns:a16="http://schemas.microsoft.com/office/drawing/2014/main" id="{406B5DA4-1DC0-17FB-3767-D4B5172E1AFA}"/>
              </a:ext>
            </a:extLst>
          </p:cNvPr>
          <p:cNvSpPr>
            <a:spLocks noGrp="1"/>
          </p:cNvSpPr>
          <p:nvPr>
            <p:ph type="ftr" sz="quarter" idx="11"/>
          </p:nvPr>
        </p:nvSpPr>
        <p:spPr>
          <a:xfrm>
            <a:off x="2479040" y="6356350"/>
            <a:ext cx="4114800" cy="365125"/>
          </a:xfrm>
          <a:prstGeom prst="rect">
            <a:avLst/>
          </a:prstGeom>
        </p:spPr>
        <p:txBody>
          <a:bodyPr/>
          <a:lstStyle>
            <a:lvl1pPr algn="l">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6" name="Segnaposto numero diapositiva 5">
            <a:extLst>
              <a:ext uri="{FF2B5EF4-FFF2-40B4-BE49-F238E27FC236}">
                <a16:creationId xmlns:a16="http://schemas.microsoft.com/office/drawing/2014/main" id="{B14C02E3-DE47-8EA5-9E20-AC207BCD5FA4}"/>
              </a:ext>
            </a:extLst>
          </p:cNvPr>
          <p:cNvSpPr>
            <a:spLocks noGrp="1"/>
          </p:cNvSpPr>
          <p:nvPr>
            <p:ph type="sldNum" sz="quarter" idx="12"/>
          </p:nvPr>
        </p:nvSpPr>
        <p:spPr>
          <a:xfrm>
            <a:off x="6995160" y="6356350"/>
            <a:ext cx="2743200" cy="365125"/>
          </a:xfrm>
          <a:prstGeom prst="rect">
            <a:avLst/>
          </a:prstGeom>
        </p:spPr>
        <p:txBody>
          <a:bodyPr/>
          <a:lstStyle>
            <a:lvl1pPr>
              <a:buFontTx/>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pic>
        <p:nvPicPr>
          <p:cNvPr id="7" name="Immagine 6" descr="Immagine che contiene testo, oggetto da esterni&#10;&#10;Descrizione generata automaticamente">
            <a:extLst>
              <a:ext uri="{FF2B5EF4-FFF2-40B4-BE49-F238E27FC236}">
                <a16:creationId xmlns:a16="http://schemas.microsoft.com/office/drawing/2014/main" id="{82F1A067-CBA7-9768-317C-E2524A7620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82200" y="6281554"/>
            <a:ext cx="1701800" cy="415805"/>
          </a:xfrm>
          <a:prstGeom prst="rect">
            <a:avLst/>
          </a:prstGeom>
        </p:spPr>
      </p:pic>
      <p:cxnSp>
        <p:nvCxnSpPr>
          <p:cNvPr id="9" name="Connettore 1 8">
            <a:extLst>
              <a:ext uri="{FF2B5EF4-FFF2-40B4-BE49-F238E27FC236}">
                <a16:creationId xmlns:a16="http://schemas.microsoft.com/office/drawing/2014/main" id="{8100C4AA-0511-1BE0-58F9-D3E89F0912F6}"/>
              </a:ext>
            </a:extLst>
          </p:cNvPr>
          <p:cNvCxnSpPr/>
          <p:nvPr userDrawn="1"/>
        </p:nvCxnSpPr>
        <p:spPr>
          <a:xfrm>
            <a:off x="0" y="6197283"/>
            <a:ext cx="12192000" cy="0"/>
          </a:xfrm>
          <a:prstGeom prst="line">
            <a:avLst/>
          </a:prstGeom>
          <a:ln w="12700">
            <a:solidFill>
              <a:srgbClr val="264368"/>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229A9EF3-8C10-67BE-9535-1AF7A68D633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72677"/>
            <a:ext cx="442981" cy="904240"/>
          </a:xfrm>
          <a:prstGeom prst="rect">
            <a:avLst/>
          </a:prstGeom>
        </p:spPr>
      </p:pic>
      <p:sp>
        <p:nvSpPr>
          <p:cNvPr id="14" name="Segnaposto contenuto 2">
            <a:extLst>
              <a:ext uri="{FF2B5EF4-FFF2-40B4-BE49-F238E27FC236}">
                <a16:creationId xmlns:a16="http://schemas.microsoft.com/office/drawing/2014/main" id="{D9747E04-8137-79C6-E59D-781621A1F2C4}"/>
              </a:ext>
            </a:extLst>
          </p:cNvPr>
          <p:cNvSpPr>
            <a:spLocks noGrp="1"/>
          </p:cNvSpPr>
          <p:nvPr>
            <p:ph idx="13"/>
          </p:nvPr>
        </p:nvSpPr>
        <p:spPr>
          <a:xfrm>
            <a:off x="6336175" y="1208174"/>
            <a:ext cx="5076464" cy="4441651"/>
          </a:xfrm>
        </p:spPr>
        <p:txBody>
          <a:bodyPr lIns="0" tIns="0" rIns="0" bIns="0">
            <a:noAutofit/>
          </a:bodyPr>
          <a:lstStyle>
            <a:lvl1pPr marL="0" indent="0">
              <a:buClr>
                <a:srgbClr val="CE843C"/>
              </a:buClr>
              <a:buFontTx/>
              <a:buNone/>
              <a:defRPr sz="2400">
                <a:solidFill>
                  <a:srgbClr val="264368"/>
                </a:solidFill>
              </a:defRPr>
            </a:lvl1pPr>
            <a:lvl2pPr marL="457200" indent="0">
              <a:buClr>
                <a:srgbClr val="CE843C"/>
              </a:buClr>
              <a:buFontTx/>
              <a:buNone/>
              <a:defRPr sz="2400">
                <a:solidFill>
                  <a:srgbClr val="264368"/>
                </a:solidFill>
              </a:defRPr>
            </a:lvl2pPr>
            <a:lvl3pPr marL="914400" indent="0">
              <a:buClr>
                <a:srgbClr val="CE843C"/>
              </a:buClr>
              <a:buFontTx/>
              <a:buNone/>
              <a:defRPr sz="2400">
                <a:solidFill>
                  <a:srgbClr val="264368"/>
                </a:solidFill>
              </a:defRPr>
            </a:lvl3pPr>
            <a:lvl4pPr marL="1371600" indent="0">
              <a:buClr>
                <a:srgbClr val="CE843C"/>
              </a:buClr>
              <a:buFontTx/>
              <a:buNone/>
              <a:defRPr sz="2400">
                <a:solidFill>
                  <a:srgbClr val="264368"/>
                </a:solidFill>
              </a:defRPr>
            </a:lvl4pPr>
            <a:lvl5pPr marL="1828800" indent="0">
              <a:buClr>
                <a:srgbClr val="CE843C"/>
              </a:buClr>
              <a:buFontTx/>
              <a:buNone/>
              <a:defRPr sz="2400">
                <a:solidFill>
                  <a:srgbClr val="264368"/>
                </a:solidFill>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3996780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0.xml"/><Relationship Id="rId1" Type="http://schemas.openxmlformats.org/officeDocument/2006/relationships/slideLayout" Target="../slideLayouts/slideLayout20.xml"/><Relationship Id="rId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1.xml"/><Relationship Id="rId1" Type="http://schemas.openxmlformats.org/officeDocument/2006/relationships/slideLayout" Target="../slideLayouts/slideLayout21.xml"/><Relationship Id="rId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2.xml"/><Relationship Id="rId1" Type="http://schemas.openxmlformats.org/officeDocument/2006/relationships/slideLayout" Target="../slideLayouts/slideLayout22.xml"/><Relationship Id="rId4" Type="http://schemas.openxmlformats.org/officeDocument/2006/relationships/image" Target="../media/image2.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3.xml"/><Relationship Id="rId1" Type="http://schemas.openxmlformats.org/officeDocument/2006/relationships/slideLayout" Target="../slideLayouts/slideLayout23.xml"/><Relationship Id="rId4" Type="http://schemas.openxmlformats.org/officeDocument/2006/relationships/image" Target="../media/image2.pn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4.xml"/><Relationship Id="rId1" Type="http://schemas.openxmlformats.org/officeDocument/2006/relationships/slideLayout" Target="../slideLayouts/slideLayout24.xml"/><Relationship Id="rId4" Type="http://schemas.openxmlformats.org/officeDocument/2006/relationships/image" Target="../media/image2.png"/></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5.xml"/><Relationship Id="rId1" Type="http://schemas.openxmlformats.org/officeDocument/2006/relationships/slideLayout" Target="../slideLayouts/slideLayout25.xml"/><Relationship Id="rId4" Type="http://schemas.openxmlformats.org/officeDocument/2006/relationships/image" Target="../media/image2.pn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6.xml"/><Relationship Id="rId1" Type="http://schemas.openxmlformats.org/officeDocument/2006/relationships/slideLayout" Target="../slideLayouts/slideLayout26.xml"/><Relationship Id="rId4" Type="http://schemas.openxmlformats.org/officeDocument/2006/relationships/image" Target="../media/image2.png"/></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7.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8.xml"/><Relationship Id="rId1" Type="http://schemas.openxmlformats.org/officeDocument/2006/relationships/slideLayout" Target="../slideLayouts/slideLayout28.xml"/><Relationship Id="rId4" Type="http://schemas.openxmlformats.org/officeDocument/2006/relationships/image" Target="../media/image2.pn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9.xml"/><Relationship Id="rId1" Type="http://schemas.openxmlformats.org/officeDocument/2006/relationships/slideLayout" Target="../slideLayouts/slideLayout29.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0.xml"/><Relationship Id="rId1" Type="http://schemas.openxmlformats.org/officeDocument/2006/relationships/slideLayout" Target="../slideLayouts/slideLayout30.xml"/><Relationship Id="rId4" Type="http://schemas.openxmlformats.org/officeDocument/2006/relationships/image" Target="../media/image2.png"/></Relationships>
</file>

<file path=ppt/slideMasters/_rels/slideMaster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1.xml"/><Relationship Id="rId1" Type="http://schemas.openxmlformats.org/officeDocument/2006/relationships/slideLayout" Target="../slideLayouts/slideLayout31.xml"/><Relationship Id="rId4" Type="http://schemas.openxmlformats.org/officeDocument/2006/relationships/image" Target="../media/image2.png"/></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2.xml"/><Relationship Id="rId1" Type="http://schemas.openxmlformats.org/officeDocument/2006/relationships/slideLayout" Target="../slideLayouts/slideLayout32.xml"/><Relationship Id="rId4" Type="http://schemas.openxmlformats.org/officeDocument/2006/relationships/image" Target="../media/image2.png"/></Relationships>
</file>

<file path=ppt/slideMasters/_rels/slideMaster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3.xml"/><Relationship Id="rId1" Type="http://schemas.openxmlformats.org/officeDocument/2006/relationships/slideLayout" Target="../slideLayouts/slideLayout33.xml"/><Relationship Id="rId4" Type="http://schemas.openxmlformats.org/officeDocument/2006/relationships/image" Target="../media/image2.png"/></Relationships>
</file>

<file path=ppt/slideMasters/_rels/slideMaster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4.xml"/><Relationship Id="rId1" Type="http://schemas.openxmlformats.org/officeDocument/2006/relationships/slideLayout" Target="../slideLayouts/slideLayout34.xml"/><Relationship Id="rId4" Type="http://schemas.openxmlformats.org/officeDocument/2006/relationships/image" Target="../media/image2.png"/></Relationships>
</file>

<file path=ppt/slideMasters/_rels/slideMaster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5.xml"/><Relationship Id="rId1" Type="http://schemas.openxmlformats.org/officeDocument/2006/relationships/slideLayout" Target="../slideLayouts/slideLayout35.xml"/><Relationship Id="rId4" Type="http://schemas.openxmlformats.org/officeDocument/2006/relationships/image" Target="../media/image2.png"/></Relationships>
</file>

<file path=ppt/slideMasters/_rels/slideMaster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6.xml"/><Relationship Id="rId1" Type="http://schemas.openxmlformats.org/officeDocument/2006/relationships/slideLayout" Target="../slideLayouts/slideLayout36.xml"/><Relationship Id="rId4" Type="http://schemas.openxmlformats.org/officeDocument/2006/relationships/image" Target="../media/image2.png"/></Relationships>
</file>

<file path=ppt/slideMasters/_rels/slideMaster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7.xml"/><Relationship Id="rId1" Type="http://schemas.openxmlformats.org/officeDocument/2006/relationships/slideLayout" Target="../slideLayouts/slideLayout37.xml"/><Relationship Id="rId4" Type="http://schemas.openxmlformats.org/officeDocument/2006/relationships/image" Target="../media/image2.png"/></Relationships>
</file>

<file path=ppt/slideMasters/_rels/slideMaster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8.xml"/><Relationship Id="rId1" Type="http://schemas.openxmlformats.org/officeDocument/2006/relationships/slideLayout" Target="../slideLayouts/slideLayout38.xml"/><Relationship Id="rId4" Type="http://schemas.openxmlformats.org/officeDocument/2006/relationships/image" Target="../media/image2.png"/></Relationships>
</file>

<file path=ppt/slideMasters/_rels/slideMaster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9.xml"/><Relationship Id="rId1" Type="http://schemas.openxmlformats.org/officeDocument/2006/relationships/slideLayout" Target="../slideLayouts/slideLayout39.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2.jpg"/><Relationship Id="rId4" Type="http://schemas.openxmlformats.org/officeDocument/2006/relationships/image" Target="../media/image11.jpg"/></Relationships>
</file>

<file path=ppt/slideMasters/_rels/slideMaster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0.xml"/><Relationship Id="rId1" Type="http://schemas.openxmlformats.org/officeDocument/2006/relationships/slideLayout" Target="../slideLayouts/slideLayout40.xml"/><Relationship Id="rId4" Type="http://schemas.openxmlformats.org/officeDocument/2006/relationships/image" Target="../media/image2.png"/></Relationships>
</file>

<file path=ppt/slideMasters/_rels/slideMaster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1.xml"/><Relationship Id="rId1" Type="http://schemas.openxmlformats.org/officeDocument/2006/relationships/slideLayout" Target="../slideLayouts/slideLayout41.xml"/><Relationship Id="rId4" Type="http://schemas.openxmlformats.org/officeDocument/2006/relationships/image" Target="../media/image2.png"/></Relationships>
</file>

<file path=ppt/slideMasters/_rels/slideMaster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2.xml"/><Relationship Id="rId1" Type="http://schemas.openxmlformats.org/officeDocument/2006/relationships/slideLayout" Target="../slideLayouts/slideLayout42.xml"/><Relationship Id="rId4" Type="http://schemas.openxmlformats.org/officeDocument/2006/relationships/image" Target="../media/image2.png"/></Relationships>
</file>

<file path=ppt/slideMasters/_rels/slideMaster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3.xml"/><Relationship Id="rId1" Type="http://schemas.openxmlformats.org/officeDocument/2006/relationships/slideLayout" Target="../slideLayouts/slideLayout43.xml"/><Relationship Id="rId4" Type="http://schemas.openxmlformats.org/officeDocument/2006/relationships/image" Target="../media/image2.png"/></Relationships>
</file>

<file path=ppt/slideMasters/_rels/slideMaster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4.xml"/><Relationship Id="rId1" Type="http://schemas.openxmlformats.org/officeDocument/2006/relationships/slideLayout" Target="../slideLayouts/slideLayout44.xml"/><Relationship Id="rId4" Type="http://schemas.openxmlformats.org/officeDocument/2006/relationships/image" Target="../media/image2.png"/></Relationships>
</file>

<file path=ppt/slideMasters/_rels/slideMaster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theme" Target="../theme/theme35.xml"/><Relationship Id="rId1" Type="http://schemas.openxmlformats.org/officeDocument/2006/relationships/slideLayout" Target="../slideLayouts/slideLayout45.xml"/><Relationship Id="rId4" Type="http://schemas.openxmlformats.org/officeDocument/2006/relationships/image" Target="../media/image18.png"/></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46.xml"/></Relationships>
</file>

<file path=ppt/slideMasters/_rels/slideMaster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37.xml"/><Relationship Id="rId1" Type="http://schemas.openxmlformats.org/officeDocument/2006/relationships/slideLayout" Target="../slideLayouts/slideLayout47.xml"/></Relationships>
</file>

<file path=ppt/slideMasters/_rels/slideMaster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38.xml"/><Relationship Id="rId1" Type="http://schemas.openxmlformats.org/officeDocument/2006/relationships/slideLayout" Target="../slideLayouts/slideLayout48.xml"/></Relationships>
</file>

<file path=ppt/slideMasters/_rels/slideMaster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theme" Target="../theme/theme39.xml"/><Relationship Id="rId1"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50.xml"/></Relationships>
</file>

<file path=ppt/slideMasters/_rels/slideMaster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theme" Target="../theme/theme41.xml"/><Relationship Id="rId1" Type="http://schemas.openxmlformats.org/officeDocument/2006/relationships/slideLayout" Target="../slideLayouts/slideLayout51.xml"/></Relationships>
</file>

<file path=ppt/slideMasters/_rels/slideMaster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theme" Target="../theme/theme42.xml"/><Relationship Id="rId1" Type="http://schemas.openxmlformats.org/officeDocument/2006/relationships/slideLayout" Target="../slideLayouts/slideLayout52.xml"/></Relationships>
</file>

<file path=ppt/slideMasters/_rels/slideMaster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theme" Target="../theme/theme43.xml"/><Relationship Id="rId1" Type="http://schemas.openxmlformats.org/officeDocument/2006/relationships/slideLayout" Target="../slideLayouts/slideLayout53.xml"/></Relationships>
</file>

<file path=ppt/slideMasters/_rels/slideMaster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theme" Target="../theme/theme44.xml"/><Relationship Id="rId1" Type="http://schemas.openxmlformats.org/officeDocument/2006/relationships/slideLayout" Target="../slideLayouts/slideLayout54.xml"/></Relationships>
</file>

<file path=ppt/slideMasters/_rels/slideMaster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45.xml"/><Relationship Id="rId1" Type="http://schemas.openxmlformats.org/officeDocument/2006/relationships/slideLayout" Target="../slideLayouts/slideLayout55.xml"/></Relationships>
</file>

<file path=ppt/slideMasters/_rels/slideMaster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theme" Target="../theme/theme46.xml"/><Relationship Id="rId1" Type="http://schemas.openxmlformats.org/officeDocument/2006/relationships/slideLayout" Target="../slideLayouts/slideLayout56.xml"/></Relationships>
</file>

<file path=ppt/slideMasters/_rels/slideMaster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theme" Target="../theme/theme47.xml"/><Relationship Id="rId1" Type="http://schemas.openxmlformats.org/officeDocument/2006/relationships/slideLayout" Target="../slideLayouts/slideLayout57.xml"/></Relationships>
</file>

<file path=ppt/slideMasters/_rels/slideMaster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theme" Target="../theme/theme48.xml"/><Relationship Id="rId1" Type="http://schemas.openxmlformats.org/officeDocument/2006/relationships/slideLayout" Target="../slideLayouts/slideLayout58.xml"/></Relationships>
</file>

<file path=ppt/slideMasters/_rels/slideMaster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theme" Target="../theme/theme49.xml"/><Relationship Id="rId1"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theme" Target="../theme/theme50.xml"/><Relationship Id="rId1" Type="http://schemas.openxmlformats.org/officeDocument/2006/relationships/slideLayout" Target="../slideLayouts/slideLayout60.xml"/></Relationships>
</file>

<file path=ppt/slideMasters/_rels/slideMaster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theme" Target="../theme/theme51.xml"/><Relationship Id="rId1" Type="http://schemas.openxmlformats.org/officeDocument/2006/relationships/slideLayout" Target="../slideLayouts/slideLayout61.xml"/></Relationships>
</file>

<file path=ppt/slideMasters/_rels/slideMaster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52.xml"/><Relationship Id="rId1" Type="http://schemas.openxmlformats.org/officeDocument/2006/relationships/slideLayout" Target="../slideLayouts/slideLayout6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63.xml"/></Relationships>
</file>

<file path=ppt/slideMasters/_rels/slideMaster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54.xml"/><Relationship Id="rId1" Type="http://schemas.openxmlformats.org/officeDocument/2006/relationships/slideLayout" Target="../slideLayouts/slideLayout64.xml"/></Relationships>
</file>

<file path=ppt/slideMasters/_rels/slideMaster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55.xml"/><Relationship Id="rId1" Type="http://schemas.openxmlformats.org/officeDocument/2006/relationships/slideLayout" Target="../slideLayouts/slideLayout65.xml"/></Relationships>
</file>

<file path=ppt/slideMasters/_rels/slideMaster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56.xml"/><Relationship Id="rId1" Type="http://schemas.openxmlformats.org/officeDocument/2006/relationships/slideLayout" Target="../slideLayouts/slideLayout6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6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6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7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71.xml"/></Relationships>
</file>

<file path=ppt/slideMasters/_rels/slideMaster62.xml.rels><?xml version="1.0" encoding="UTF-8" standalone="yes"?>
<Relationships xmlns="http://schemas.openxmlformats.org/package/2006/relationships"><Relationship Id="rId2" Type="http://schemas.openxmlformats.org/officeDocument/2006/relationships/theme" Target="../theme/theme62.xml"/><Relationship Id="rId1" Type="http://schemas.openxmlformats.org/officeDocument/2006/relationships/slideLayout" Target="../slideLayouts/slideLayout72.xml"/></Relationships>
</file>

<file path=ppt/slideMasters/_rels/slideMaster63.xml.rels><?xml version="1.0" encoding="UTF-8" standalone="yes"?>
<Relationships xmlns="http://schemas.openxmlformats.org/package/2006/relationships"><Relationship Id="rId2" Type="http://schemas.openxmlformats.org/officeDocument/2006/relationships/theme" Target="../theme/theme63.xml"/><Relationship Id="rId1" Type="http://schemas.openxmlformats.org/officeDocument/2006/relationships/slideLayout" Target="../slideLayouts/slideLayout73.xml"/></Relationships>
</file>

<file path=ppt/slideMasters/_rels/slideMaster64.xml.rels><?xml version="1.0" encoding="UTF-8" standalone="yes"?>
<Relationships xmlns="http://schemas.openxmlformats.org/package/2006/relationships"><Relationship Id="rId2" Type="http://schemas.openxmlformats.org/officeDocument/2006/relationships/theme" Target="../theme/theme64.xml"/><Relationship Id="rId1" Type="http://schemas.openxmlformats.org/officeDocument/2006/relationships/slideLayout" Target="../slideLayouts/slideLayout74.xml"/></Relationships>
</file>

<file path=ppt/slideMasters/_rels/slideMaster65.xml.rels><?xml version="1.0" encoding="UTF-8" standalone="yes"?>
<Relationships xmlns="http://schemas.openxmlformats.org/package/2006/relationships"><Relationship Id="rId2" Type="http://schemas.openxmlformats.org/officeDocument/2006/relationships/theme" Target="../theme/theme65.xml"/><Relationship Id="rId1" Type="http://schemas.openxmlformats.org/officeDocument/2006/relationships/slideLayout" Target="../slideLayouts/slideLayout75.xml"/></Relationships>
</file>

<file path=ppt/slideMasters/_rels/slideMaster66.xml.rels><?xml version="1.0" encoding="UTF-8" standalone="yes"?>
<Relationships xmlns="http://schemas.openxmlformats.org/package/2006/relationships"><Relationship Id="rId2" Type="http://schemas.openxmlformats.org/officeDocument/2006/relationships/theme" Target="../theme/theme66.xml"/><Relationship Id="rId1" Type="http://schemas.openxmlformats.org/officeDocument/2006/relationships/slideLayout" Target="../slideLayouts/slideLayout76.xml"/></Relationships>
</file>

<file path=ppt/slideMasters/_rels/slideMaster67.xml.rels><?xml version="1.0" encoding="UTF-8" standalone="yes"?>
<Relationships xmlns="http://schemas.openxmlformats.org/package/2006/relationships"><Relationship Id="rId2" Type="http://schemas.openxmlformats.org/officeDocument/2006/relationships/theme" Target="../theme/theme67.xml"/><Relationship Id="rId1" Type="http://schemas.openxmlformats.org/officeDocument/2006/relationships/slideLayout" Target="../slideLayouts/slideLayout77.xml"/></Relationships>
</file>

<file path=ppt/slideMasters/_rels/slideMaster68.xml.rels><?xml version="1.0" encoding="UTF-8" standalone="yes"?>
<Relationships xmlns="http://schemas.openxmlformats.org/package/2006/relationships"><Relationship Id="rId2" Type="http://schemas.openxmlformats.org/officeDocument/2006/relationships/theme" Target="../theme/theme68.xml"/><Relationship Id="rId1" Type="http://schemas.openxmlformats.org/officeDocument/2006/relationships/slideLayout" Target="../slideLayouts/slideLayout78.xml"/></Relationships>
</file>

<file path=ppt/slideMasters/_rels/slideMaster69.xml.rels><?xml version="1.0" encoding="UTF-8" standalone="yes"?>
<Relationships xmlns="http://schemas.openxmlformats.org/package/2006/relationships"><Relationship Id="rId2" Type="http://schemas.openxmlformats.org/officeDocument/2006/relationships/theme" Target="../theme/theme69.xml"/><Relationship Id="rId1"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70.xml.rels><?xml version="1.0" encoding="UTF-8" standalone="yes"?>
<Relationships xmlns="http://schemas.openxmlformats.org/package/2006/relationships"><Relationship Id="rId2" Type="http://schemas.openxmlformats.org/officeDocument/2006/relationships/theme" Target="../theme/theme70.xml"/><Relationship Id="rId1" Type="http://schemas.openxmlformats.org/officeDocument/2006/relationships/slideLayout" Target="../slideLayouts/slideLayout80.xml"/></Relationships>
</file>

<file path=ppt/slideMasters/_rels/slideMaster71.xml.rels><?xml version="1.0" encoding="UTF-8" standalone="yes"?>
<Relationships xmlns="http://schemas.openxmlformats.org/package/2006/relationships"><Relationship Id="rId2" Type="http://schemas.openxmlformats.org/officeDocument/2006/relationships/theme" Target="../theme/theme71.xml"/><Relationship Id="rId1" Type="http://schemas.openxmlformats.org/officeDocument/2006/relationships/slideLayout" Target="../slideLayouts/slideLayout81.xml"/></Relationships>
</file>

<file path=ppt/slideMasters/_rels/slideMaster72.xml.rels><?xml version="1.0" encoding="UTF-8" standalone="yes"?>
<Relationships xmlns="http://schemas.openxmlformats.org/package/2006/relationships"><Relationship Id="rId2" Type="http://schemas.openxmlformats.org/officeDocument/2006/relationships/theme" Target="../theme/theme72.xml"/><Relationship Id="rId1" Type="http://schemas.openxmlformats.org/officeDocument/2006/relationships/slideLayout" Target="../slideLayouts/slideLayout82.xml"/></Relationships>
</file>

<file path=ppt/slideMasters/_rels/slideMaster73.xml.rels><?xml version="1.0" encoding="UTF-8" standalone="yes"?>
<Relationships xmlns="http://schemas.openxmlformats.org/package/2006/relationships"><Relationship Id="rId2" Type="http://schemas.openxmlformats.org/officeDocument/2006/relationships/theme" Target="../theme/theme73.xml"/><Relationship Id="rId1" Type="http://schemas.openxmlformats.org/officeDocument/2006/relationships/slideLayout" Target="../slideLayouts/slideLayout83.xml"/></Relationships>
</file>

<file path=ppt/slideMasters/_rels/slideMaster74.xml.rels><?xml version="1.0" encoding="UTF-8" standalone="yes"?>
<Relationships xmlns="http://schemas.openxmlformats.org/package/2006/relationships"><Relationship Id="rId2" Type="http://schemas.openxmlformats.org/officeDocument/2006/relationships/theme" Target="../theme/theme74.xml"/><Relationship Id="rId1" Type="http://schemas.openxmlformats.org/officeDocument/2006/relationships/slideLayout" Target="../slideLayouts/slideLayout84.xml"/></Relationships>
</file>

<file path=ppt/slideMasters/_rels/slideMaster75.xml.rels><?xml version="1.0" encoding="UTF-8" standalone="yes"?>
<Relationships xmlns="http://schemas.openxmlformats.org/package/2006/relationships"><Relationship Id="rId2" Type="http://schemas.openxmlformats.org/officeDocument/2006/relationships/theme" Target="../theme/theme75.xml"/><Relationship Id="rId1" Type="http://schemas.openxmlformats.org/officeDocument/2006/relationships/slideLayout" Target="../slideLayouts/slideLayout85.xml"/></Relationships>
</file>

<file path=ppt/slideMasters/_rels/slideMaster76.xml.rels><?xml version="1.0" encoding="UTF-8" standalone="yes"?>
<Relationships xmlns="http://schemas.openxmlformats.org/package/2006/relationships"><Relationship Id="rId2" Type="http://schemas.openxmlformats.org/officeDocument/2006/relationships/theme" Target="../theme/theme76.xml"/><Relationship Id="rId1" Type="http://schemas.openxmlformats.org/officeDocument/2006/relationships/slideLayout" Target="../slideLayouts/slideLayout86.xml"/></Relationships>
</file>

<file path=ppt/slideMasters/_rels/slideMaster77.xml.rels><?xml version="1.0" encoding="UTF-8" standalone="yes"?>
<Relationships xmlns="http://schemas.openxmlformats.org/package/2006/relationships"><Relationship Id="rId2" Type="http://schemas.openxmlformats.org/officeDocument/2006/relationships/theme" Target="../theme/theme77.xml"/><Relationship Id="rId1" Type="http://schemas.openxmlformats.org/officeDocument/2006/relationships/slideLayout" Target="../slideLayouts/slideLayout87.xml"/></Relationships>
</file>

<file path=ppt/slideMasters/_rels/slideMaster78.xml.rels><?xml version="1.0" encoding="UTF-8" standalone="yes"?>
<Relationships xmlns="http://schemas.openxmlformats.org/package/2006/relationships"><Relationship Id="rId2" Type="http://schemas.openxmlformats.org/officeDocument/2006/relationships/theme" Target="../theme/theme78.xml"/><Relationship Id="rId1" Type="http://schemas.openxmlformats.org/officeDocument/2006/relationships/slideLayout" Target="../slideLayouts/slideLayout88.xml"/></Relationships>
</file>

<file path=ppt/slideMasters/_rels/slideMaster79.xml.rels><?xml version="1.0" encoding="UTF-8" standalone="yes"?>
<Relationships xmlns="http://schemas.openxmlformats.org/package/2006/relationships"><Relationship Id="rId2" Type="http://schemas.openxmlformats.org/officeDocument/2006/relationships/theme" Target="../theme/theme79.xml"/><Relationship Id="rId1" Type="http://schemas.openxmlformats.org/officeDocument/2006/relationships/slideLayout" Target="../slideLayouts/slideLayout89.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8.xml"/><Relationship Id="rId1" Type="http://schemas.openxmlformats.org/officeDocument/2006/relationships/slideLayout" Target="../slideLayouts/slideLayout18.xml"/><Relationship Id="rId4" Type="http://schemas.openxmlformats.org/officeDocument/2006/relationships/image" Target="../media/image2.png"/></Relationships>
</file>

<file path=ppt/slideMasters/_rels/slideMaster80.xml.rels><?xml version="1.0" encoding="UTF-8" standalone="yes"?>
<Relationships xmlns="http://schemas.openxmlformats.org/package/2006/relationships"><Relationship Id="rId2" Type="http://schemas.openxmlformats.org/officeDocument/2006/relationships/theme" Target="../theme/theme80.xml"/><Relationship Id="rId1" Type="http://schemas.openxmlformats.org/officeDocument/2006/relationships/slideLayout" Target="../slideLayouts/slideLayout90.xml"/></Relationships>
</file>

<file path=ppt/slideMasters/_rels/slideMaster81.xml.rels><?xml version="1.0" encoding="UTF-8" standalone="yes"?>
<Relationships xmlns="http://schemas.openxmlformats.org/package/2006/relationships"><Relationship Id="rId2" Type="http://schemas.openxmlformats.org/officeDocument/2006/relationships/theme" Target="../theme/theme81.xml"/><Relationship Id="rId1" Type="http://schemas.openxmlformats.org/officeDocument/2006/relationships/slideLayout" Target="../slideLayouts/slideLayout91.xml"/></Relationships>
</file>

<file path=ppt/slideMasters/_rels/slideMaster82.xml.rels><?xml version="1.0" encoding="UTF-8" standalone="yes"?>
<Relationships xmlns="http://schemas.openxmlformats.org/package/2006/relationships"><Relationship Id="rId2" Type="http://schemas.openxmlformats.org/officeDocument/2006/relationships/theme" Target="../theme/theme82.xml"/><Relationship Id="rId1" Type="http://schemas.openxmlformats.org/officeDocument/2006/relationships/slideLayout" Target="../slideLayouts/slideLayout92.xml"/></Relationships>
</file>

<file path=ppt/slideMasters/_rels/slideMaster83.xml.rels><?xml version="1.0" encoding="UTF-8" standalone="yes"?>
<Relationships xmlns="http://schemas.openxmlformats.org/package/2006/relationships"><Relationship Id="rId2" Type="http://schemas.openxmlformats.org/officeDocument/2006/relationships/theme" Target="../theme/theme83.xml"/><Relationship Id="rId1" Type="http://schemas.openxmlformats.org/officeDocument/2006/relationships/slideLayout" Target="../slideLayouts/slideLayout93.xml"/></Relationships>
</file>

<file path=ppt/slideMasters/_rels/slideMaster84.xml.rels><?xml version="1.0" encoding="UTF-8" standalone="yes"?>
<Relationships xmlns="http://schemas.openxmlformats.org/package/2006/relationships"><Relationship Id="rId2" Type="http://schemas.openxmlformats.org/officeDocument/2006/relationships/theme" Target="../theme/theme84.xml"/><Relationship Id="rId1" Type="http://schemas.openxmlformats.org/officeDocument/2006/relationships/slideLayout" Target="../slideLayouts/slideLayout94.xml"/></Relationships>
</file>

<file path=ppt/slideMasters/_rels/slideMaster85.xml.rels><?xml version="1.0" encoding="UTF-8" standalone="yes"?>
<Relationships xmlns="http://schemas.openxmlformats.org/package/2006/relationships"><Relationship Id="rId2" Type="http://schemas.openxmlformats.org/officeDocument/2006/relationships/theme" Target="../theme/theme85.xml"/><Relationship Id="rId1" Type="http://schemas.openxmlformats.org/officeDocument/2006/relationships/slideLayout" Target="../slideLayouts/slideLayout95.xml"/></Relationships>
</file>

<file path=ppt/slideMasters/_rels/slideMaster86.xml.rels><?xml version="1.0" encoding="UTF-8" standalone="yes"?>
<Relationships xmlns="http://schemas.openxmlformats.org/package/2006/relationships"><Relationship Id="rId2" Type="http://schemas.openxmlformats.org/officeDocument/2006/relationships/theme" Target="../theme/theme86.xml"/><Relationship Id="rId1" Type="http://schemas.openxmlformats.org/officeDocument/2006/relationships/slideLayout" Target="../slideLayouts/slideLayout96.xml"/></Relationships>
</file>

<file path=ppt/slideMasters/_rels/slideMaster87.xml.rels><?xml version="1.0" encoding="UTF-8" standalone="yes"?>
<Relationships xmlns="http://schemas.openxmlformats.org/package/2006/relationships"><Relationship Id="rId2" Type="http://schemas.openxmlformats.org/officeDocument/2006/relationships/theme" Target="../theme/theme87.xml"/><Relationship Id="rId1" Type="http://schemas.openxmlformats.org/officeDocument/2006/relationships/slideLayout" Target="../slideLayouts/slideLayout97.xml"/></Relationships>
</file>

<file path=ppt/slideMasters/_rels/slideMaster88.xml.rels><?xml version="1.0" encoding="UTF-8" standalone="yes"?>
<Relationships xmlns="http://schemas.openxmlformats.org/package/2006/relationships"><Relationship Id="rId2" Type="http://schemas.openxmlformats.org/officeDocument/2006/relationships/theme" Target="../theme/theme88.xml"/><Relationship Id="rId1" Type="http://schemas.openxmlformats.org/officeDocument/2006/relationships/slideLayout" Target="../slideLayouts/slideLayout98.xml"/></Relationships>
</file>

<file path=ppt/slideMasters/_rels/slideMaster89.xml.rels><?xml version="1.0" encoding="UTF-8" standalone="yes"?>
<Relationships xmlns="http://schemas.openxmlformats.org/package/2006/relationships"><Relationship Id="rId2" Type="http://schemas.openxmlformats.org/officeDocument/2006/relationships/theme" Target="../theme/theme89.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9.xml"/><Relationship Id="rId1" Type="http://schemas.openxmlformats.org/officeDocument/2006/relationships/slideLayout" Target="../slideLayouts/slideLayout19.xml"/><Relationship Id="rId4" Type="http://schemas.openxmlformats.org/officeDocument/2006/relationships/image" Target="../media/image2.png"/></Relationships>
</file>

<file path=ppt/slideMasters/_rels/slideMaster90.xml.rels><?xml version="1.0" encoding="UTF-8" standalone="yes"?>
<Relationships xmlns="http://schemas.openxmlformats.org/package/2006/relationships"><Relationship Id="rId2" Type="http://schemas.openxmlformats.org/officeDocument/2006/relationships/theme" Target="../theme/theme90.xml"/><Relationship Id="rId1" Type="http://schemas.openxmlformats.org/officeDocument/2006/relationships/slideLayout" Target="../slideLayouts/slideLayout100.xml"/></Relationships>
</file>

<file path=ppt/slideMasters/_rels/slideMaster91.xml.rels><?xml version="1.0" encoding="UTF-8" standalone="yes"?>
<Relationships xmlns="http://schemas.openxmlformats.org/package/2006/relationships"><Relationship Id="rId2" Type="http://schemas.openxmlformats.org/officeDocument/2006/relationships/theme" Target="../theme/theme91.xml"/><Relationship Id="rId1" Type="http://schemas.openxmlformats.org/officeDocument/2006/relationships/slideLayout" Target="../slideLayouts/slideLayout101.xml"/></Relationships>
</file>

<file path=ppt/slideMasters/_rels/slideMaster92.xml.rels><?xml version="1.0" encoding="UTF-8" standalone="yes"?>
<Relationships xmlns="http://schemas.openxmlformats.org/package/2006/relationships"><Relationship Id="rId2" Type="http://schemas.openxmlformats.org/officeDocument/2006/relationships/theme" Target="../theme/theme92.xml"/><Relationship Id="rId1" Type="http://schemas.openxmlformats.org/officeDocument/2006/relationships/slideLayout" Target="../slideLayouts/slideLayout102.xml"/></Relationships>
</file>

<file path=ppt/slideMasters/_rels/slideMaster93.xml.rels><?xml version="1.0" encoding="UTF-8" standalone="yes"?>
<Relationships xmlns="http://schemas.openxmlformats.org/package/2006/relationships"><Relationship Id="rId2" Type="http://schemas.openxmlformats.org/officeDocument/2006/relationships/theme" Target="../theme/theme93.xml"/><Relationship Id="rId1"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r>
              <a:rPr lang="it-IT"/>
              <a:t>Slide </a:t>
            </a:r>
            <a:r>
              <a:rPr lang="it-IT" err="1"/>
              <a:t>title</a:t>
            </a:r>
            <a:r>
              <a:rPr lang="it-IT"/>
              <a:t> </a:t>
            </a:r>
            <a:r>
              <a:rPr lang="it-IT" err="1"/>
              <a:t>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fld id="{F3CD9BC1-7123-43C4-A2DD-6591F9EA4888}" type="datetimeFigureOut">
              <a:rPr lang="en-GB" smtClean="0"/>
              <a:pPr/>
              <a:t>16/03/2023</a:t>
            </a:fld>
            <a:endParaRPr lang="en-GB"/>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endParaRPr lang="en-GB"/>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fld id="{11CC2F43-96B8-4E30-91A6-FFF03D73E021}" type="slidenum">
              <a:rPr lang="en-GB" smtClean="0"/>
              <a:pPr/>
              <a:t>‹#›</a:t>
            </a:fld>
            <a:endParaRPr lang="en-GB"/>
          </a:p>
        </p:txBody>
      </p:sp>
    </p:spTree>
    <p:extLst>
      <p:ext uri="{BB962C8B-B14F-4D97-AF65-F5344CB8AC3E}">
        <p14:creationId xmlns:p14="http://schemas.microsoft.com/office/powerpoint/2010/main" val="127610138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0" r:id="rId4"/>
    <p:sldLayoutId id="2147483652" r:id="rId5"/>
    <p:sldLayoutId id="2147483656" r:id="rId6"/>
    <p:sldLayoutId id="2147483657" r:id="rId7"/>
    <p:sldLayoutId id="2147483660" r:id="rId8"/>
    <p:sldLayoutId id="2147483662" r:id="rId9"/>
    <p:sldLayoutId id="2147483661" r:id="rId10"/>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13"/>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13"/>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13"/>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13"/>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13"/>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7721813"/>
      </p:ext>
    </p:extLst>
  </p:cSld>
  <p:clrMap bg1="lt1" tx1="dk1" bg2="lt2" tx2="dk2" accent1="accent1" accent2="accent2" accent3="accent3" accent4="accent4" accent5="accent5" accent6="accent6" hlink="hlink" folHlink="folHlink"/>
  <p:sldLayoutIdLst>
    <p:sldLayoutId id="2147483683"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0865377"/>
      </p:ext>
    </p:extLst>
  </p:cSld>
  <p:clrMap bg1="lt1" tx1="dk1" bg2="lt2" tx2="dk2" accent1="accent1" accent2="accent2" accent3="accent3" accent4="accent4" accent5="accent5" accent6="accent6" hlink="hlink" folHlink="folHlink"/>
  <p:sldLayoutIdLst>
    <p:sldLayoutId id="2147483685"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7900288"/>
      </p:ext>
    </p:extLst>
  </p:cSld>
  <p:clrMap bg1="lt1" tx1="dk1" bg2="lt2" tx2="dk2" accent1="accent1" accent2="accent2" accent3="accent3" accent4="accent4" accent5="accent5" accent6="accent6" hlink="hlink" folHlink="folHlink"/>
  <p:sldLayoutIdLst>
    <p:sldLayoutId id="2147483687"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9518576"/>
      </p:ext>
    </p:extLst>
  </p:cSld>
  <p:clrMap bg1="lt1" tx1="dk1" bg2="lt2" tx2="dk2" accent1="accent1" accent2="accent2" accent3="accent3" accent4="accent4" accent5="accent5" accent6="accent6" hlink="hlink" folHlink="folHlink"/>
  <p:sldLayoutIdLst>
    <p:sldLayoutId id="214748368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64790"/>
      </p:ext>
    </p:extLst>
  </p:cSld>
  <p:clrMap bg1="lt1" tx1="dk1" bg2="lt2" tx2="dk2" accent1="accent1" accent2="accent2" accent3="accent3" accent4="accent4" accent5="accent5" accent6="accent6" hlink="hlink" folHlink="folHlink"/>
  <p:sldLayoutIdLst>
    <p:sldLayoutId id="214748369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152379"/>
      </p:ext>
    </p:extLst>
  </p:cSld>
  <p:clrMap bg1="lt1" tx1="dk1" bg2="lt2" tx2="dk2" accent1="accent1" accent2="accent2" accent3="accent3" accent4="accent4" accent5="accent5" accent6="accent6" hlink="hlink" folHlink="folHlink"/>
  <p:sldLayoutIdLst>
    <p:sldLayoutId id="2147483693"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9120870"/>
      </p:ext>
    </p:extLst>
  </p:cSld>
  <p:clrMap bg1="lt1" tx1="dk1" bg2="lt2" tx2="dk2" accent1="accent1" accent2="accent2" accent3="accent3" accent4="accent4" accent5="accent5" accent6="accent6" hlink="hlink" folHlink="folHlink"/>
  <p:sldLayoutIdLst>
    <p:sldLayoutId id="2147483695"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511429"/>
      </p:ext>
    </p:extLst>
  </p:cSld>
  <p:clrMap bg1="lt1" tx1="dk1" bg2="lt2" tx2="dk2" accent1="accent1" accent2="accent2" accent3="accent3" accent4="accent4" accent5="accent5" accent6="accent6" hlink="hlink" folHlink="folHlink"/>
  <p:sldLayoutIdLst>
    <p:sldLayoutId id="2147483697"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8538960"/>
      </p:ext>
    </p:extLst>
  </p:cSld>
  <p:clrMap bg1="lt1" tx1="dk1" bg2="lt2" tx2="dk2" accent1="accent1" accent2="accent2" accent3="accent3" accent4="accent4" accent5="accent5" accent6="accent6" hlink="hlink" folHlink="folHlink"/>
  <p:sldLayoutIdLst>
    <p:sldLayoutId id="214748369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302054"/>
      </p:ext>
    </p:extLst>
  </p:cSld>
  <p:clrMap bg1="lt1" tx1="dk1" bg2="lt2" tx2="dk2" accent1="accent1" accent2="accent2" accent3="accent3" accent4="accent4" accent5="accent5" accent6="accent6" hlink="hlink" folHlink="folHlink"/>
  <p:sldLayoutIdLst>
    <p:sldLayoutId id="214748370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4EDBCF-D2DE-4E7A-8270-9CAEAD83B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69908A-5B8D-4B9F-A21F-E6016D240D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BAEE8B-72ED-4F9A-B371-A15330885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61FF95A-EE7B-4AF6-A850-9D7DD14B29B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3380854-7B7A-4336-9207-34D60C9923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702242-0206-4FA2-AD03-1D9B8D6829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F1771AC-443D-49BA-8E26-175B24D6563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1014411"/>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582831"/>
      </p:ext>
    </p:extLst>
  </p:cSld>
  <p:clrMap bg1="lt1" tx1="dk1" bg2="lt2" tx2="dk2" accent1="accent1" accent2="accent2" accent3="accent3" accent4="accent4" accent5="accent5" accent6="accent6" hlink="hlink" folHlink="folHlink"/>
  <p:sldLayoutIdLst>
    <p:sldLayoutId id="2147483703"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909785"/>
      </p:ext>
    </p:extLst>
  </p:cSld>
  <p:clrMap bg1="lt1" tx1="dk1" bg2="lt2" tx2="dk2" accent1="accent1" accent2="accent2" accent3="accent3" accent4="accent4" accent5="accent5" accent6="accent6" hlink="hlink" folHlink="folHlink"/>
  <p:sldLayoutIdLst>
    <p:sldLayoutId id="2147483705"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3722149"/>
      </p:ext>
    </p:extLst>
  </p:cSld>
  <p:clrMap bg1="lt1" tx1="dk1" bg2="lt2" tx2="dk2" accent1="accent1" accent2="accent2" accent3="accent3" accent4="accent4" accent5="accent5" accent6="accent6" hlink="hlink" folHlink="folHlink"/>
  <p:sldLayoutIdLst>
    <p:sldLayoutId id="2147483707"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8972566"/>
      </p:ext>
    </p:extLst>
  </p:cSld>
  <p:clrMap bg1="lt1" tx1="dk1" bg2="lt2" tx2="dk2" accent1="accent1" accent2="accent2" accent3="accent3" accent4="accent4" accent5="accent5" accent6="accent6" hlink="hlink" folHlink="folHlink"/>
  <p:sldLayoutIdLst>
    <p:sldLayoutId id="214748370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0483596"/>
      </p:ext>
    </p:extLst>
  </p:cSld>
  <p:clrMap bg1="lt1" tx1="dk1" bg2="lt2" tx2="dk2" accent1="accent1" accent2="accent2" accent3="accent3" accent4="accent4" accent5="accent5" accent6="accent6" hlink="hlink" folHlink="folHlink"/>
  <p:sldLayoutIdLst>
    <p:sldLayoutId id="214748371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593295"/>
      </p:ext>
    </p:extLst>
  </p:cSld>
  <p:clrMap bg1="lt1" tx1="dk1" bg2="lt2" tx2="dk2" accent1="accent1" accent2="accent2" accent3="accent3" accent4="accent4" accent5="accent5" accent6="accent6" hlink="hlink" folHlink="folHlink"/>
  <p:sldLayoutIdLst>
    <p:sldLayoutId id="2147483713"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9198659"/>
      </p:ext>
    </p:extLst>
  </p:cSld>
  <p:clrMap bg1="lt1" tx1="dk1" bg2="lt2" tx2="dk2" accent1="accent1" accent2="accent2" accent3="accent3" accent4="accent4" accent5="accent5" accent6="accent6" hlink="hlink" folHlink="folHlink"/>
  <p:sldLayoutIdLst>
    <p:sldLayoutId id="2147483715"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988666"/>
      </p:ext>
    </p:extLst>
  </p:cSld>
  <p:clrMap bg1="lt1" tx1="dk1" bg2="lt2" tx2="dk2" accent1="accent1" accent2="accent2" accent3="accent3" accent4="accent4" accent5="accent5" accent6="accent6" hlink="hlink" folHlink="folHlink"/>
  <p:sldLayoutIdLst>
    <p:sldLayoutId id="2147483717"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3999503"/>
      </p:ext>
    </p:extLst>
  </p:cSld>
  <p:clrMap bg1="lt1" tx1="dk1" bg2="lt2" tx2="dk2" accent1="accent1" accent2="accent2" accent3="accent3" accent4="accent4" accent5="accent5" accent6="accent6" hlink="hlink" folHlink="folHlink"/>
  <p:sldLayoutIdLst>
    <p:sldLayoutId id="214748371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2541836"/>
      </p:ext>
    </p:extLst>
  </p:cSld>
  <p:clrMap bg1="lt1" tx1="dk1" bg2="lt2" tx2="dk2" accent1="accent1" accent2="accent2" accent3="accent3" accent4="accent4" accent5="accent5" accent6="accent6" hlink="hlink" folHlink="folHlink"/>
  <p:sldLayoutIdLst>
    <p:sldLayoutId id="214748372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838A3F9A-B0DF-455D-9D22-F973C5829AD4}"/>
              </a:ext>
            </a:extLst>
          </p:cNvPr>
          <p:cNvPicPr>
            <a:picLocks noChangeAspect="1"/>
          </p:cNvPicPr>
          <p:nvPr userDrawn="1"/>
        </p:nvPicPr>
        <p:blipFill>
          <a:blip r:embed="rId4"/>
          <a:stretch>
            <a:fillRect/>
          </a:stretch>
        </p:blipFill>
        <p:spPr>
          <a:xfrm>
            <a:off x="0" y="6352350"/>
            <a:ext cx="12192000" cy="520700"/>
          </a:xfrm>
          <a:prstGeom prst="rect">
            <a:avLst/>
          </a:prstGeom>
        </p:spPr>
      </p:pic>
      <p:pic>
        <p:nvPicPr>
          <p:cNvPr id="7" name="Immagine 21">
            <a:extLst>
              <a:ext uri="{FF2B5EF4-FFF2-40B4-BE49-F238E27FC236}">
                <a16:creationId xmlns:a16="http://schemas.microsoft.com/office/drawing/2014/main" id="{05C8ED0B-EDF3-4C3A-92D1-A4F9DD64EA11}"/>
              </a:ext>
            </a:extLst>
          </p:cNvPr>
          <p:cNvPicPr>
            <a:picLocks noChangeAspect="1"/>
          </p:cNvPicPr>
          <p:nvPr userDrawn="1"/>
        </p:nvPicPr>
        <p:blipFill>
          <a:blip r:embed="rId5"/>
          <a:stretch>
            <a:fillRect/>
          </a:stretch>
        </p:blipFill>
        <p:spPr>
          <a:xfrm>
            <a:off x="0" y="-25841"/>
            <a:ext cx="12192000" cy="1219200"/>
          </a:xfrm>
          <a:prstGeom prst="rect">
            <a:avLst/>
          </a:prstGeom>
        </p:spPr>
      </p:pic>
      <p:sp>
        <p:nvSpPr>
          <p:cNvPr id="2" name="Title Placeholder 1">
            <a:extLst>
              <a:ext uri="{FF2B5EF4-FFF2-40B4-BE49-F238E27FC236}">
                <a16:creationId xmlns:a16="http://schemas.microsoft.com/office/drawing/2014/main" id="{C15A10E0-2D6B-4598-95E9-DAF7E2001CCC}"/>
              </a:ext>
            </a:extLst>
          </p:cNvPr>
          <p:cNvSpPr>
            <a:spLocks noGrp="1"/>
          </p:cNvSpPr>
          <p:nvPr>
            <p:ph type="title"/>
          </p:nvPr>
        </p:nvSpPr>
        <p:spPr>
          <a:xfrm>
            <a:off x="838200" y="1335636"/>
            <a:ext cx="10515600" cy="780114"/>
          </a:xfrm>
          <a:prstGeom prst="rect">
            <a:avLst/>
          </a:prstGeom>
        </p:spPr>
        <p:txBody>
          <a:bodyPr vert="horz" lIns="91440" tIns="45720" rIns="91440" bIns="45720" rtlCol="0" anchor="t">
            <a:normAutofit/>
          </a:bodyPr>
          <a:lstStyle/>
          <a:p>
            <a:r>
              <a:rPr lang="it-IT"/>
              <a:t>Fare clic per modificare lo stile del titolo dello schema</a:t>
            </a:r>
            <a:endParaRPr lang="it-IT" dirty="0"/>
          </a:p>
        </p:txBody>
      </p:sp>
      <p:sp>
        <p:nvSpPr>
          <p:cNvPr id="3" name="Text Placeholder 2">
            <a:extLst>
              <a:ext uri="{FF2B5EF4-FFF2-40B4-BE49-F238E27FC236}">
                <a16:creationId xmlns:a16="http://schemas.microsoft.com/office/drawing/2014/main" id="{5AD6820F-9E8E-47CA-AD4E-6E99B9E0B8A8}"/>
              </a:ext>
            </a:extLst>
          </p:cNvPr>
          <p:cNvSpPr>
            <a:spLocks noGrp="1"/>
          </p:cNvSpPr>
          <p:nvPr>
            <p:ph type="body" idx="1"/>
          </p:nvPr>
        </p:nvSpPr>
        <p:spPr>
          <a:xfrm>
            <a:off x="838200" y="2291137"/>
            <a:ext cx="10515600" cy="3885826"/>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4" name="Date Placeholder 3">
            <a:extLst>
              <a:ext uri="{FF2B5EF4-FFF2-40B4-BE49-F238E27FC236}">
                <a16:creationId xmlns:a16="http://schemas.microsoft.com/office/drawing/2014/main" id="{65169399-BC99-4040-8272-2E03FED919DC}"/>
              </a:ext>
            </a:extLst>
          </p:cNvPr>
          <p:cNvSpPr>
            <a:spLocks noGrp="1"/>
          </p:cNvSpPr>
          <p:nvPr>
            <p:ph type="dt" sz="half" idx="2"/>
          </p:nvPr>
        </p:nvSpPr>
        <p:spPr>
          <a:xfrm>
            <a:off x="838200" y="6430138"/>
            <a:ext cx="2743200" cy="365125"/>
          </a:xfrm>
          <a:prstGeom prst="rect">
            <a:avLst/>
          </a:prstGeom>
        </p:spPr>
        <p:txBody>
          <a:bodyPr vert="horz" lIns="91440" tIns="45720" rIns="91440" bIns="45720" rtlCol="0" anchor="ctr"/>
          <a:lstStyle>
            <a:lvl1pPr algn="l">
              <a:defRPr lang="it-IT" sz="1400" kern="1200" smtClean="0">
                <a:solidFill>
                  <a:schemeClr val="bg1">
                    <a:alpha val="50000"/>
                  </a:schemeClr>
                </a:solidFill>
                <a:latin typeface="Titillium" pitchFamily="2" charset="77"/>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rPr>
              <a:t>Nome beneficiario</a:t>
            </a:r>
          </a:p>
        </p:txBody>
      </p:sp>
      <p:sp>
        <p:nvSpPr>
          <p:cNvPr id="5" name="Footer Placeholder 4">
            <a:extLst>
              <a:ext uri="{FF2B5EF4-FFF2-40B4-BE49-F238E27FC236}">
                <a16:creationId xmlns:a16="http://schemas.microsoft.com/office/drawing/2014/main" id="{4937EE08-80FA-4652-929B-0973683787A9}"/>
              </a:ext>
            </a:extLst>
          </p:cNvPr>
          <p:cNvSpPr>
            <a:spLocks noGrp="1"/>
          </p:cNvSpPr>
          <p:nvPr>
            <p:ph type="ftr" sz="quarter" idx="3"/>
          </p:nvPr>
        </p:nvSpPr>
        <p:spPr>
          <a:xfrm>
            <a:off x="8610600" y="6430138"/>
            <a:ext cx="2743200" cy="365125"/>
          </a:xfrm>
          <a:prstGeom prst="rect">
            <a:avLst/>
          </a:prstGeom>
        </p:spPr>
        <p:txBody>
          <a:bodyPr vert="horz" lIns="91440" tIns="45720" rIns="91440" bIns="45720" rtlCol="0" anchor="ctr"/>
          <a:lstStyle>
            <a:lvl1pPr algn="r">
              <a:defRPr lang="it-IT" sz="1400" kern="1200" smtClean="0">
                <a:solidFill>
                  <a:schemeClr val="bg1">
                    <a:alpha val="50000"/>
                  </a:schemeClr>
                </a:solidFill>
                <a:latin typeface="Titillium" pitchFamily="2" charset="77"/>
                <a:ea typeface="+mn-ea"/>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a:ln>
                  <a:noFill/>
                </a:ln>
                <a:solidFill>
                  <a:prstClr val="white">
                    <a:alpha val="50000"/>
                  </a:prstClr>
                </a:solidFill>
                <a:effectLst/>
                <a:uLnTx/>
                <a:uFillTx/>
                <a:latin typeface="Titillium" pitchFamily="2" charset="77"/>
                <a:ea typeface="+mn-ea"/>
                <a:cs typeface="+mn-cs"/>
              </a:rPr>
              <a:t>Missione 4 • Istruzione e Ricerca </a:t>
            </a:r>
            <a:endPar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endParaRPr>
          </a:p>
        </p:txBody>
      </p:sp>
      <p:sp>
        <p:nvSpPr>
          <p:cNvPr id="6" name="Slide Number Placeholder 5">
            <a:extLst>
              <a:ext uri="{FF2B5EF4-FFF2-40B4-BE49-F238E27FC236}">
                <a16:creationId xmlns:a16="http://schemas.microsoft.com/office/drawing/2014/main" id="{C90B07AC-22DD-4854-AF1C-98DD868E264E}"/>
              </a:ext>
            </a:extLst>
          </p:cNvPr>
          <p:cNvSpPr>
            <a:spLocks noGrp="1"/>
          </p:cNvSpPr>
          <p:nvPr>
            <p:ph type="sldNum" sz="quarter" idx="4"/>
          </p:nvPr>
        </p:nvSpPr>
        <p:spPr>
          <a:xfrm>
            <a:off x="4724400" y="6430138"/>
            <a:ext cx="2743200" cy="365125"/>
          </a:xfrm>
          <a:prstGeom prst="rect">
            <a:avLst/>
          </a:prstGeom>
        </p:spPr>
        <p:txBody>
          <a:bodyPr vert="horz" lIns="91440" tIns="45720" rIns="91440" bIns="45720" rtlCol="0" anchor="ctr"/>
          <a:lstStyle>
            <a:lvl1pPr algn="ctr">
              <a:defRPr lang="it-IT" sz="1400" kern="1200" smtClean="0">
                <a:solidFill>
                  <a:schemeClr val="bg1">
                    <a:alpha val="50000"/>
                  </a:schemeClr>
                </a:solidFill>
                <a:latin typeface="Titillium" pitchFamily="2" charset="77"/>
                <a:ea typeface="+mn-ea"/>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9B13B172-409A-48BF-92CD-9E808051E234}" type="slidenum">
              <a:rPr kumimoji="0" lang="it-IT" sz="1400" b="0" i="0" u="none" strike="noStrike" kern="1200" cap="none" spc="0" normalizeH="0" baseline="0" noProof="0" smtClean="0">
                <a:ln>
                  <a:noFill/>
                </a:ln>
                <a:solidFill>
                  <a:prstClr val="white">
                    <a:alpha val="50000"/>
                  </a:prstClr>
                </a:solidFill>
                <a:effectLst/>
                <a:uLnTx/>
                <a:uFillTx/>
                <a:latin typeface="Titillium" pitchFamily="2" charset="77"/>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endParaRPr>
          </a:p>
        </p:txBody>
      </p:sp>
    </p:spTree>
    <p:extLst>
      <p:ext uri="{BB962C8B-B14F-4D97-AF65-F5344CB8AC3E}">
        <p14:creationId xmlns:p14="http://schemas.microsoft.com/office/powerpoint/2010/main" val="27133005"/>
      </p:ext>
    </p:extLst>
  </p:cSld>
  <p:clrMap bg1="lt1" tx1="dk1" bg2="lt2" tx2="dk2" accent1="accent1" accent2="accent2" accent3="accent3" accent4="accent4" accent5="accent5" accent6="accent6" hlink="hlink" folHlink="folHlink"/>
  <p:sldLayoutIdLst>
    <p:sldLayoutId id="2147483668" r:id="rId1"/>
    <p:sldLayoutId id="2147483669" r:id="rId2"/>
  </p:sldLayoutIdLst>
  <p:txStyles>
    <p:titleStyle>
      <a:lvl1pPr marL="0" algn="l" defTabSz="914400" rtl="0" eaLnBrk="1" latinLnBrk="0" hangingPunct="1">
        <a:lnSpc>
          <a:spcPct val="90000"/>
        </a:lnSpc>
        <a:spcBef>
          <a:spcPct val="0"/>
        </a:spcBef>
        <a:buNone/>
        <a:defRPr lang="it-IT" sz="2800" b="1" kern="1200" dirty="0">
          <a:solidFill>
            <a:srgbClr val="B27F47"/>
          </a:solidFill>
          <a:latin typeface="Titillium Bd" pitchFamily="2" charset="77"/>
          <a:ea typeface="+mn-ea"/>
          <a:cs typeface="+mn-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dirty="0" smtClean="0">
          <a:solidFill>
            <a:schemeClr val="tx1"/>
          </a:solidFill>
          <a:effectLst/>
          <a:latin typeface="Titill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effectLst/>
          <a:latin typeface="Titill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Titill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Titill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it-IT" sz="1600" kern="1200" dirty="0">
          <a:solidFill>
            <a:schemeClr val="tx1"/>
          </a:solidFill>
          <a:effectLst/>
          <a:latin typeface="Titill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578670"/>
      </p:ext>
    </p:extLst>
  </p:cSld>
  <p:clrMap bg1="lt1" tx1="dk1" bg2="lt2" tx2="dk2" accent1="accent1" accent2="accent2" accent3="accent3" accent4="accent4" accent5="accent5" accent6="accent6" hlink="hlink" folHlink="folHlink"/>
  <p:sldLayoutIdLst>
    <p:sldLayoutId id="2147483723"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8986650"/>
      </p:ext>
    </p:extLst>
  </p:cSld>
  <p:clrMap bg1="lt1" tx1="dk1" bg2="lt2" tx2="dk2" accent1="accent1" accent2="accent2" accent3="accent3" accent4="accent4" accent5="accent5" accent6="accent6" hlink="hlink" folHlink="folHlink"/>
  <p:sldLayoutIdLst>
    <p:sldLayoutId id="2147483725"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6949296"/>
      </p:ext>
    </p:extLst>
  </p:cSld>
  <p:clrMap bg1="lt1" tx1="dk1" bg2="lt2" tx2="dk2" accent1="accent1" accent2="accent2" accent3="accent3" accent4="accent4" accent5="accent5" accent6="accent6" hlink="hlink" folHlink="folHlink"/>
  <p:sldLayoutIdLst>
    <p:sldLayoutId id="214748372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1461162"/>
      </p:ext>
    </p:extLst>
  </p:cSld>
  <p:clrMap bg1="lt1" tx1="dk1" bg2="lt2" tx2="dk2" accent1="accent1" accent2="accent2" accent3="accent3" accent4="accent4" accent5="accent5" accent6="accent6" hlink="hlink" folHlink="folHlink"/>
  <p:sldLayoutIdLst>
    <p:sldLayoutId id="214748373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8568961"/>
      </p:ext>
    </p:extLst>
  </p:cSld>
  <p:clrMap bg1="lt1" tx1="dk1" bg2="lt2" tx2="dk2" accent1="accent1" accent2="accent2" accent3="accent3" accent4="accent4" accent5="accent5" accent6="accent6" hlink="hlink" folHlink="folHlink"/>
  <p:sldLayoutIdLst>
    <p:sldLayoutId id="214748373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E143DDB0-DF84-2F44-9A71-F8A90B5B0C11}"/>
              </a:ext>
            </a:extLst>
          </p:cNvPr>
          <p:cNvSpPr>
            <a:spLocks noGrp="1"/>
          </p:cNvSpPr>
          <p:nvPr>
            <p:ph type="title"/>
          </p:nvPr>
        </p:nvSpPr>
        <p:spPr>
          <a:xfrm>
            <a:off x="1754659" y="136525"/>
            <a:ext cx="9599141" cy="1325563"/>
          </a:xfrm>
          <a:prstGeom prst="rect">
            <a:avLst/>
          </a:prstGeom>
        </p:spPr>
        <p:txBody>
          <a:bodyPr vert="horz" lIns="91440" tIns="45720" rIns="91440" bIns="45720" rtlCol="0" anchor="ctr">
            <a:normAutofit/>
          </a:bodyPr>
          <a:lstStyle/>
          <a:p>
            <a:r>
              <a:rPr lang="it-IT" dirty="0"/>
              <a:t>Fare clic per modificare lo stile del titolo dello schema</a:t>
            </a:r>
          </a:p>
        </p:txBody>
      </p:sp>
      <p:sp>
        <p:nvSpPr>
          <p:cNvPr id="3" name="Segnaposto testo 2">
            <a:extLst>
              <a:ext uri="{FF2B5EF4-FFF2-40B4-BE49-F238E27FC236}">
                <a16:creationId xmlns:a16="http://schemas.microsoft.com/office/drawing/2014/main" id="{D49E1938-5B4B-8D48-8241-093B3B5E98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a:extLst>
              <a:ext uri="{FF2B5EF4-FFF2-40B4-BE49-F238E27FC236}">
                <a16:creationId xmlns:a16="http://schemas.microsoft.com/office/drawing/2014/main" id="{25D06D19-4974-504C-94B0-878726F1061D}"/>
              </a:ext>
            </a:extLst>
          </p:cNvPr>
          <p:cNvSpPr>
            <a:spLocks noGrp="1"/>
          </p:cNvSpPr>
          <p:nvPr>
            <p:ph type="dt" sz="half" idx="2"/>
          </p:nvPr>
        </p:nvSpPr>
        <p:spPr>
          <a:xfrm>
            <a:off x="838200" y="649227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D45186B-EEC4-D047-AF4D-50B90ADE4C78}"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egnaposto piè di pagina 4">
            <a:extLst>
              <a:ext uri="{FF2B5EF4-FFF2-40B4-BE49-F238E27FC236}">
                <a16:creationId xmlns:a16="http://schemas.microsoft.com/office/drawing/2014/main" id="{E69EF36A-BE85-ED4A-9054-F32D5DB1C2E1}"/>
              </a:ext>
            </a:extLst>
          </p:cNvPr>
          <p:cNvSpPr>
            <a:spLocks noGrp="1"/>
          </p:cNvSpPr>
          <p:nvPr>
            <p:ph type="ftr" sz="quarter" idx="3"/>
          </p:nvPr>
        </p:nvSpPr>
        <p:spPr>
          <a:xfrm>
            <a:off x="4038600" y="646696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1560757"/>
      </p:ext>
    </p:extLst>
  </p:cSld>
  <p:clrMap bg1="lt1" tx1="dk1" bg2="lt2" tx2="dk2" accent1="accent1" accent2="accent2" accent3="accent3" accent4="accent4" accent5="accent5" accent6="accent6" hlink="hlink" folHlink="folHlink"/>
  <p:sldLayoutIdLst>
    <p:sldLayoutId id="2147483743" r:id="rId1"/>
  </p:sldLayoutIdLst>
  <p:txStyles>
    <p:titleStyle>
      <a:lvl1pPr algn="l" defTabSz="914400" rtl="0" eaLnBrk="1" latinLnBrk="0" hangingPunct="1">
        <a:lnSpc>
          <a:spcPct val="90000"/>
        </a:lnSpc>
        <a:spcBef>
          <a:spcPct val="0"/>
        </a:spcBef>
        <a:buNone/>
        <a:defRPr sz="4000" kern="1200">
          <a:solidFill>
            <a:srgbClr val="2B6738"/>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1BB6710-35D7-4BEF-C9A2-C6599DF0A9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AF51262-4B35-E3E9-628F-37D6488B67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F77CD75-537C-6352-2FD0-B28627452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8D8646F-6D91-4080-BBCE-0839201E1BBC}"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egnaposto piè di pagina 4">
            <a:extLst>
              <a:ext uri="{FF2B5EF4-FFF2-40B4-BE49-F238E27FC236}">
                <a16:creationId xmlns:a16="http://schemas.microsoft.com/office/drawing/2014/main" id="{975D9D19-958B-F5A4-D89F-DDAD80D3D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egnaposto numero diapositiva 5">
            <a:extLst>
              <a:ext uri="{FF2B5EF4-FFF2-40B4-BE49-F238E27FC236}">
                <a16:creationId xmlns:a16="http://schemas.microsoft.com/office/drawing/2014/main" id="{3C4D812A-ABF2-07B2-F957-ACEB80C53D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75EDF9-CD04-4C69-951B-2488170D6916}"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949787"/>
      </p:ext>
    </p:extLst>
  </p:cSld>
  <p:clrMap bg1="lt1" tx1="dk1" bg2="lt2" tx2="dk2" accent1="accent1" accent2="accent2" accent3="accent3" accent4="accent4" accent5="accent5" accent6="accent6" hlink="hlink" folHlink="folHlink"/>
  <p:sldLayoutIdLst>
    <p:sldLayoutId id="214748374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2384208795"/>
      </p:ext>
    </p:extLst>
  </p:cSld>
  <p:clrMap bg1="lt1" tx1="dk1" bg2="lt2" tx2="dk2" accent1="accent1" accent2="accent2" accent3="accent3" accent4="accent4" accent5="accent5" accent6="accent6" hlink="hlink" folHlink="folHlink"/>
  <p:sldLayoutIdLst>
    <p:sldLayoutId id="2147483747"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2431973552"/>
      </p:ext>
    </p:extLst>
  </p:cSld>
  <p:clrMap bg1="lt1" tx1="dk1" bg2="lt2" tx2="dk2" accent1="accent1" accent2="accent2" accent3="accent3" accent4="accent4" accent5="accent5" accent6="accent6" hlink="hlink" folHlink="folHlink"/>
  <p:sldLayoutIdLst>
    <p:sldLayoutId id="2147483749"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GB"/>
              <a:t>Title</a:t>
            </a:r>
          </a:p>
        </p:txBody>
      </p:sp>
      <p:sp>
        <p:nvSpPr>
          <p:cNvPr id="1027" name="Rectangle 3"/>
          <p:cNvSpPr>
            <a:spLocks noGrp="1" noChangeArrowheads="1"/>
          </p:cNvSpPr>
          <p:nvPr>
            <p:ph type="body" idx="1"/>
          </p:nvPr>
        </p:nvSpPr>
        <p:spPr bwMode="auto">
          <a:xfrm>
            <a:off x="609600" y="2492420"/>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BE"/>
              <a:t>Second level</a:t>
            </a:r>
            <a:endParaRPr lang="en-GB"/>
          </a:p>
          <a:p>
            <a:pPr lvl="1"/>
            <a:r>
              <a:rPr lang="en-GB"/>
              <a:t>Third level</a:t>
            </a:r>
          </a:p>
          <a:p>
            <a:pPr lvl="2"/>
            <a:r>
              <a:rPr lang="en-GB"/>
              <a:t>- Fourth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smtClean="0">
                <a:solidFill>
                  <a:schemeClr val="tx1"/>
                </a:solidFill>
                <a:latin typeface="Arial" charset="0"/>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smtClean="0">
                <a:solidFill>
                  <a:schemeClr val="tx1"/>
                </a:solidFill>
                <a:latin typeface="Arial" charset="0"/>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smtClean="0">
                <a:solidFill>
                  <a:schemeClr val="tx1"/>
                </a:solidFill>
                <a:latin typeface="Arial" charset="0"/>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5AF7501-A266-AE4C-9146-93399FFB1570}" type="slidenum">
              <a:rPr kumimoji="0" lang="en-GB" sz="1400" b="0" i="0" u="none" strike="noStrike" kern="1200" cap="none" spc="0" normalizeH="0" baseline="0" noProof="0">
                <a:ln>
                  <a:noFill/>
                </a:ln>
                <a:solidFill>
                  <a:srgbClr val="000000"/>
                </a:solidFill>
                <a:effectLst/>
                <a:uLnTx/>
                <a:uFillTx/>
                <a:latin typeface="Arial" charset="0"/>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5" name="Rectangle 14"/>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ＭＳ Ｐゴシック"/>
              <a:cs typeface="+mn-cs"/>
            </a:endParaRPr>
          </a:p>
        </p:txBody>
      </p:sp>
      <p:sp>
        <p:nvSpPr>
          <p:cNvPr id="7" name="Rectangle 6"/>
          <p:cNvSpPr>
            <a:spLocks noChangeArrowheads="1"/>
          </p:cNvSpPr>
          <p:nvPr/>
        </p:nvSpPr>
        <p:spPr bwMode="auto">
          <a:xfrm>
            <a:off x="5683279" y="6659610"/>
            <a:ext cx="814916"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ＭＳ Ｐゴシック"/>
              <a:cs typeface="ＭＳ Ｐゴシック" charset="0"/>
            </a:endParaRPr>
          </a:p>
        </p:txBody>
      </p:sp>
      <p:pic>
        <p:nvPicPr>
          <p:cNvPr id="1033" name="Picture 17" descr="LOGO CE_Vertical_EN_NEG_quadri_H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276882" y="258808"/>
            <a:ext cx="191558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2596312"/>
      </p:ext>
    </p:extLst>
  </p:cSld>
  <p:clrMap bg1="lt1" tx1="dk1" bg2="lt2" tx2="dk2" accent1="accent1" accent2="accent2" accent3="accent3" accent4="accent4" accent5="accent5" accent6="accent6" hlink="hlink" folHlink="folHlink"/>
  <p:sldLayoutIdLst>
    <p:sldLayoutId id="2147483751" r:id="rId1"/>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ＭＳ Ｐゴシック" charset="0"/>
        </a:defRPr>
      </a:lvl1pPr>
      <a:lvl2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2pPr>
      <a:lvl3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3pPr>
      <a:lvl4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4pPr>
      <a:lvl5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ＭＳ Ｐゴシック"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mn-ea"/>
        </a:defRPr>
      </a:lvl2pPr>
      <a:lvl3pPr marL="1143000" indent="-228600" algn="l" rtl="0" eaLnBrk="0" fontAlgn="base" hangingPunct="0">
        <a:spcBef>
          <a:spcPct val="20000"/>
        </a:spcBef>
        <a:spcAft>
          <a:spcPct val="0"/>
        </a:spcAft>
        <a:defRPr sz="1400">
          <a:solidFill>
            <a:srgbClr val="0F5494"/>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3" cstate="print"/>
          <a:stretch>
            <a:fillRect/>
          </a:stretch>
        </p:blipFill>
        <p:spPr>
          <a:xfrm>
            <a:off x="527738" y="0"/>
            <a:ext cx="11664261" cy="1399845"/>
          </a:xfrm>
          <a:prstGeom prst="rect">
            <a:avLst/>
          </a:prstGeom>
        </p:spPr>
      </p:pic>
      <p:sp>
        <p:nvSpPr>
          <p:cNvPr id="2" name="Holder 2"/>
          <p:cNvSpPr>
            <a:spLocks noGrp="1"/>
          </p:cNvSpPr>
          <p:nvPr>
            <p:ph type="title"/>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3" name="Holder 3"/>
          <p:cNvSpPr>
            <a:spLocks noGrp="1"/>
          </p:cNvSpPr>
          <p:nvPr>
            <p:ph type="body" idx="1"/>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a:xfrm>
            <a:off x="11532361" y="6388541"/>
            <a:ext cx="241300" cy="228600"/>
          </a:xfrm>
          <a:prstGeom prst="rect">
            <a:avLst/>
          </a:prstGeom>
        </p:spPr>
        <p:txBody>
          <a:bodyPr wrap="square" lIns="0" tIns="0" rIns="0" bIns="0">
            <a:spAutoFit/>
          </a:bodyPr>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2128629948"/>
      </p:ext>
    </p:extLst>
  </p:cSld>
  <p:clrMap bg1="lt1" tx1="dk1" bg2="lt2" tx2="dk2" accent1="accent1" accent2="accent2" accent3="accent3" accent4="accent4" accent5="accent5" accent6="accent6" hlink="hlink" folHlink="folHlink"/>
  <p:sldLayoutIdLst>
    <p:sldLayoutId id="2147483671" r:id="rId1"/>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F3F4238-012E-4751-96DF-20B349BFB035}" type="datetimeFigureOut">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7138768-6809-4AD0-B0C1-0DCA84E30E60}"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0463432"/>
      </p:ext>
    </p:extLst>
  </p:cSld>
  <p:clrMap bg1="lt1" tx1="dk1" bg2="lt2" tx2="dk2" accent1="accent1" accent2="accent2" accent3="accent3" accent4="accent4" accent5="accent5" accent6="accent6" hlink="hlink" folHlink="folHlink"/>
  <p:sldLayoutIdLst>
    <p:sldLayoutId id="21474837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EC-JRC-logo_horizontal_EN_pos_transparent-background.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0762" y="6044584"/>
            <a:ext cx="2383469" cy="685942"/>
          </a:xfrm>
          <a:prstGeom prst="rect">
            <a:avLst/>
          </a:prstGeom>
        </p:spPr>
      </p:pic>
    </p:spTree>
    <p:extLst>
      <p:ext uri="{BB962C8B-B14F-4D97-AF65-F5344CB8AC3E}">
        <p14:creationId xmlns:p14="http://schemas.microsoft.com/office/powerpoint/2010/main" val="132065961"/>
      </p:ext>
    </p:extLst>
  </p:cSld>
  <p:clrMap bg1="lt1" tx1="dk1" bg2="lt2" tx2="dk2" accent1="accent1" accent2="accent2" accent3="accent3" accent4="accent4" accent5="accent5" accent6="accent6" hlink="hlink" folHlink="folHlink"/>
  <p:sldLayoutIdLst>
    <p:sldLayoutId id="2147483755" r:id="rId1"/>
  </p:sldLayoutIdLst>
  <p:transition spd="slow">
    <p:push dir="u"/>
  </p:transition>
  <p:txStyles>
    <p:titleStyle>
      <a:lvl1pPr algn="l" defTabSz="685810" rtl="0" eaLnBrk="1" latinLnBrk="0" hangingPunct="1">
        <a:lnSpc>
          <a:spcPct val="90000"/>
        </a:lnSpc>
        <a:spcBef>
          <a:spcPct val="0"/>
        </a:spcBef>
        <a:buNone/>
        <a:defRPr sz="3300" kern="1200">
          <a:solidFill>
            <a:schemeClr val="tx1"/>
          </a:solidFill>
          <a:latin typeface="Verdana"/>
          <a:ea typeface="+mj-ea"/>
          <a:cs typeface="Verdana"/>
        </a:defRPr>
      </a:lvl1pPr>
    </p:titleStyle>
    <p:bodyStyle>
      <a:lvl1pPr marL="171452" indent="-171452" algn="l" defTabSz="68581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7" indent="-171452" algn="l" defTabSz="68581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63" indent="-171452" algn="l" defTabSz="68581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68"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73"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77"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82"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88"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93" indent="-171452" algn="l" defTabSz="68581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nl-NL"/>
      </a:defPPr>
      <a:lvl1pPr marL="0" algn="l" defTabSz="685810" rtl="0" eaLnBrk="1" latinLnBrk="0" hangingPunct="1">
        <a:defRPr sz="1350" kern="1200">
          <a:solidFill>
            <a:schemeClr val="tx1"/>
          </a:solidFill>
          <a:latin typeface="+mn-lt"/>
          <a:ea typeface="+mn-ea"/>
          <a:cs typeface="+mn-cs"/>
        </a:defRPr>
      </a:lvl1pPr>
      <a:lvl2pPr marL="342905" algn="l" defTabSz="685810" rtl="0" eaLnBrk="1" latinLnBrk="0" hangingPunct="1">
        <a:defRPr sz="1350" kern="1200">
          <a:solidFill>
            <a:schemeClr val="tx1"/>
          </a:solidFill>
          <a:latin typeface="+mn-lt"/>
          <a:ea typeface="+mn-ea"/>
          <a:cs typeface="+mn-cs"/>
        </a:defRPr>
      </a:lvl2pPr>
      <a:lvl3pPr marL="685810" algn="l" defTabSz="685810" rtl="0" eaLnBrk="1" latinLnBrk="0" hangingPunct="1">
        <a:defRPr sz="1350" kern="1200">
          <a:solidFill>
            <a:schemeClr val="tx1"/>
          </a:solidFill>
          <a:latin typeface="+mn-lt"/>
          <a:ea typeface="+mn-ea"/>
          <a:cs typeface="+mn-cs"/>
        </a:defRPr>
      </a:lvl3pPr>
      <a:lvl4pPr marL="1028715" algn="l" defTabSz="685810" rtl="0" eaLnBrk="1" latinLnBrk="0" hangingPunct="1">
        <a:defRPr sz="1350" kern="1200">
          <a:solidFill>
            <a:schemeClr val="tx1"/>
          </a:solidFill>
          <a:latin typeface="+mn-lt"/>
          <a:ea typeface="+mn-ea"/>
          <a:cs typeface="+mn-cs"/>
        </a:defRPr>
      </a:lvl4pPr>
      <a:lvl5pPr marL="1371620" algn="l" defTabSz="685810" rtl="0" eaLnBrk="1" latinLnBrk="0" hangingPunct="1">
        <a:defRPr sz="1350" kern="1200">
          <a:solidFill>
            <a:schemeClr val="tx1"/>
          </a:solidFill>
          <a:latin typeface="+mn-lt"/>
          <a:ea typeface="+mn-ea"/>
          <a:cs typeface="+mn-cs"/>
        </a:defRPr>
      </a:lvl5pPr>
      <a:lvl6pPr marL="1714525" algn="l" defTabSz="685810" rtl="0" eaLnBrk="1" latinLnBrk="0" hangingPunct="1">
        <a:defRPr sz="1350" kern="1200">
          <a:solidFill>
            <a:schemeClr val="tx1"/>
          </a:solidFill>
          <a:latin typeface="+mn-lt"/>
          <a:ea typeface="+mn-ea"/>
          <a:cs typeface="+mn-cs"/>
        </a:defRPr>
      </a:lvl6pPr>
      <a:lvl7pPr marL="2057430" algn="l" defTabSz="685810" rtl="0" eaLnBrk="1" latinLnBrk="0" hangingPunct="1">
        <a:defRPr sz="1350" kern="1200">
          <a:solidFill>
            <a:schemeClr val="tx1"/>
          </a:solidFill>
          <a:latin typeface="+mn-lt"/>
          <a:ea typeface="+mn-ea"/>
          <a:cs typeface="+mn-cs"/>
        </a:defRPr>
      </a:lvl7pPr>
      <a:lvl8pPr marL="2400335" algn="l" defTabSz="685810" rtl="0" eaLnBrk="1" latinLnBrk="0" hangingPunct="1">
        <a:defRPr sz="1350" kern="1200">
          <a:solidFill>
            <a:schemeClr val="tx1"/>
          </a:solidFill>
          <a:latin typeface="+mn-lt"/>
          <a:ea typeface="+mn-ea"/>
          <a:cs typeface="+mn-cs"/>
        </a:defRPr>
      </a:lvl8pPr>
      <a:lvl9pPr marL="2743240" algn="l" defTabSz="685810" rtl="0" eaLnBrk="1" latinLnBrk="0" hangingPunct="1">
        <a:defRPr sz="135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EC-JRC-logo_horizontal_EN_pos_transparent-background.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82682" y="6321229"/>
            <a:ext cx="1566998" cy="458083"/>
          </a:xfrm>
          <a:prstGeom prst="rect">
            <a:avLst/>
          </a:prstGeom>
        </p:spPr>
      </p:pic>
    </p:spTree>
    <p:extLst>
      <p:ext uri="{BB962C8B-B14F-4D97-AF65-F5344CB8AC3E}">
        <p14:creationId xmlns:p14="http://schemas.microsoft.com/office/powerpoint/2010/main" val="1093244141"/>
      </p:ext>
    </p:extLst>
  </p:cSld>
  <p:clrMap bg1="lt1" tx1="dk1" bg2="lt2" tx2="dk2" accent1="accent1" accent2="accent2" accent3="accent3" accent4="accent4" accent5="accent5" accent6="accent6" hlink="hlink" folHlink="folHlink"/>
  <p:sldLayoutIdLst>
    <p:sldLayoutId id="2147483757" r:id="rId1"/>
  </p:sldLayoutIdLst>
  <p:txStyles>
    <p:titleStyle>
      <a:lvl1pPr algn="ctr" defTabSz="914400" rtl="0" eaLnBrk="1" latinLnBrk="0" hangingPunct="1">
        <a:lnSpc>
          <a:spcPct val="90000"/>
        </a:lnSpc>
        <a:spcBef>
          <a:spcPct val="0"/>
        </a:spcBef>
        <a:buNone/>
        <a:defRPr sz="3600" b="1" kern="1200">
          <a:solidFill>
            <a:schemeClr val="bg1"/>
          </a:solidFill>
          <a:latin typeface="Verdana" charset="0"/>
          <a:ea typeface="Verdana" charset="0"/>
          <a:cs typeface="Verdana"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Verdana Standaard"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Verdana Standaard"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Verdana Standaard"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Verdana Standaard"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Verdana Standaard"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 y="1090613"/>
            <a:ext cx="12192001" cy="926457"/>
          </a:xfrm>
          <a:prstGeom prst="rect">
            <a:avLst/>
          </a:prstGeom>
          <a:solidFill>
            <a:schemeClr val="accent1"/>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latin typeface="Verdana"/>
                <a:ea typeface="Verdana"/>
                <a:cs typeface="Verdana"/>
                <a:sym typeface="Verdana"/>
              </a:defRPr>
            </a:pPr>
            <a:endParaRPr kumimoji="0" sz="7600" b="0" i="0" u="none" strike="noStrike" kern="1200" cap="none" spc="0" normalizeH="0" baseline="0" noProof="0">
              <a:ln>
                <a:noFill/>
              </a:ln>
              <a:solidFill>
                <a:srgbClr val="FFFFFF"/>
              </a:solidFill>
              <a:effectLst/>
              <a:uLnTx/>
              <a:uFillTx/>
              <a:latin typeface="Verdana"/>
              <a:ea typeface="Verdana"/>
              <a:sym typeface="Verdana"/>
            </a:endParaRPr>
          </a:p>
        </p:txBody>
      </p:sp>
      <p:pic>
        <p:nvPicPr>
          <p:cNvPr id="3" name="image2.png" descr="image2.png"/>
          <p:cNvPicPr>
            <a:picLocks noChangeAspect="1"/>
          </p:cNvPicPr>
          <p:nvPr/>
        </p:nvPicPr>
        <p:blipFill>
          <a:blip r:embed="rId3"/>
          <a:stretch>
            <a:fillRect/>
          </a:stretch>
        </p:blipFill>
        <p:spPr>
          <a:xfrm>
            <a:off x="5227079" y="328656"/>
            <a:ext cx="2080397" cy="1087716"/>
          </a:xfrm>
          <a:prstGeom prst="rect">
            <a:avLst/>
          </a:prstGeom>
          <a:ln w="12700">
            <a:miter lim="400000"/>
          </a:ln>
        </p:spPr>
      </p:pic>
      <p:sp>
        <p:nvSpPr>
          <p:cNvPr id="4" name="Rechteck 7"/>
          <p:cNvSpPr/>
          <p:nvPr/>
        </p:nvSpPr>
        <p:spPr>
          <a:xfrm>
            <a:off x="5638798" y="6675503"/>
            <a:ext cx="908756" cy="184662"/>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600" b="0" i="1" u="none" strike="noStrike" kern="1200" cap="none" spc="0" normalizeH="0" baseline="0" noProof="0">
                <a:ln>
                  <a:noFill/>
                </a:ln>
                <a:solidFill>
                  <a:srgbClr val="FFFFFF"/>
                </a:solidFill>
                <a:effectLst/>
                <a:uLnTx/>
                <a:uFillTx/>
                <a:latin typeface="Avenir Book"/>
              </a:rPr>
              <a:t>Environment</a:t>
            </a:r>
          </a:p>
        </p:txBody>
      </p:sp>
      <p:sp>
        <p:nvSpPr>
          <p:cNvPr id="5" name="Titeltext"/>
          <p:cNvSpPr txBox="1">
            <a:spLocks noGrp="1"/>
          </p:cNvSpPr>
          <p:nvPr>
            <p:ph type="title"/>
          </p:nvPr>
        </p:nvSpPr>
        <p:spPr>
          <a:xfrm>
            <a:off x="1017600" y="1450801"/>
            <a:ext cx="10161600" cy="39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normAutofit/>
          </a:bodyPr>
          <a:lstStyle/>
          <a:p>
            <a:r>
              <a:t>Titeltext</a:t>
            </a:r>
          </a:p>
        </p:txBody>
      </p:sp>
      <p:sp>
        <p:nvSpPr>
          <p:cNvPr id="6" name="Textebene 1…"/>
          <p:cNvSpPr txBox="1">
            <a:spLocks noGrp="1"/>
          </p:cNvSpPr>
          <p:nvPr>
            <p:ph type="body" idx="1"/>
          </p:nvPr>
        </p:nvSpPr>
        <p:spPr>
          <a:xfrm>
            <a:off x="1017600" y="2415601"/>
            <a:ext cx="10161600" cy="3582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ormAutofit/>
          </a:bodyPr>
          <a:lstStyle/>
          <a:p>
            <a:r>
              <a:t>Textebene 1</a:t>
            </a:r>
          </a:p>
          <a:p>
            <a:pPr lvl="1"/>
            <a:r>
              <a:t>Textebene 2</a:t>
            </a:r>
          </a:p>
          <a:p>
            <a:pPr lvl="2"/>
            <a:r>
              <a:t>Textebene 3</a:t>
            </a:r>
          </a:p>
          <a:p>
            <a:pPr lvl="3"/>
            <a:r>
              <a:t>Textebene 4</a:t>
            </a:r>
          </a:p>
          <a:p>
            <a:pPr lvl="4"/>
            <a:r>
              <a:t>Textebene 5</a:t>
            </a:r>
          </a:p>
        </p:txBody>
      </p:sp>
      <p:sp>
        <p:nvSpPr>
          <p:cNvPr id="7" name="Foliennummer"/>
          <p:cNvSpPr txBox="1">
            <a:spLocks noGrp="1"/>
          </p:cNvSpPr>
          <p:nvPr>
            <p:ph type="sldNum" sz="quarter" idx="2"/>
          </p:nvPr>
        </p:nvSpPr>
        <p:spPr>
          <a:xfrm>
            <a:off x="8462527" y="6217852"/>
            <a:ext cx="275073" cy="276999"/>
          </a:xfrm>
          <a:prstGeom prst="rect">
            <a:avLst/>
          </a:prstGeom>
          <a:ln w="12700">
            <a:miter lim="400000"/>
          </a:ln>
        </p:spPr>
        <p:txBody>
          <a:bodyPr wrap="none" lIns="45719" rIns="45719" anchor="ctr">
            <a:spAutoFit/>
          </a:bodyPr>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54128CD-8B0D-433A-B6C6-770F39AF5ABE}" type="slidenum">
              <a:rPr kumimoji="0" lang="en-IE" sz="1200" b="0" i="0" u="none" strike="noStrike" kern="1200" cap="none" spc="0" normalizeH="0" baseline="0" noProof="0" smtClean="0">
                <a:ln>
                  <a:noFill/>
                </a:ln>
                <a:solidFill>
                  <a:srgbClr val="535353"/>
                </a:solidFill>
                <a:effectLst/>
                <a:uLnTx/>
                <a:uFillTx/>
                <a:latin typeface="Avenir Book"/>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E" sz="1200" b="0" i="0" u="none" strike="noStrike" kern="1200" cap="none" spc="0" normalizeH="0" baseline="0" noProof="0">
              <a:ln>
                <a:noFill/>
              </a:ln>
              <a:solidFill>
                <a:srgbClr val="535353"/>
              </a:solidFill>
              <a:effectLst/>
              <a:uLnTx/>
              <a:uFillTx/>
              <a:latin typeface="Avenir Book"/>
            </a:endParaRPr>
          </a:p>
        </p:txBody>
      </p:sp>
    </p:spTree>
    <p:extLst>
      <p:ext uri="{BB962C8B-B14F-4D97-AF65-F5344CB8AC3E}">
        <p14:creationId xmlns:p14="http://schemas.microsoft.com/office/powerpoint/2010/main" val="48478021"/>
      </p:ext>
    </p:extLst>
  </p:cSld>
  <p:clrMap bg1="lt1" tx1="dk1" bg2="lt2" tx2="dk2" accent1="accent1" accent2="accent2" accent3="accent3" accent4="accent4" accent5="accent5" accent6="accent6" hlink="hlink" folHlink="folHlink"/>
  <p:sldLayoutIdLst>
    <p:sldLayoutId id="2147483759" r:id="rId1"/>
  </p:sldLayoutIdLst>
  <p:transition spd="med"/>
  <p:txStyles>
    <p:titleStyle>
      <a:lvl1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1pPr>
      <a:lvl2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2pPr>
      <a:lvl3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3pPr>
      <a:lvl4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4pPr>
      <a:lvl5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5pPr>
      <a:lvl6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6pPr>
      <a:lvl7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7pPr>
      <a:lvl8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8pPr>
      <a:lvl9pPr marL="0" marR="0" indent="0" algn="ctr" defTabSz="914400" rtl="0" eaLnBrk="1" latinLnBrk="0" hangingPunct="1">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9pPr>
    </p:titleStyle>
    <p:bodyStyle>
      <a:lvl1pPr marL="170434" marR="0" indent="-170434"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1pPr>
      <a:lvl2pPr marL="1455974" marR="0" indent="-376474" algn="l" defTabSz="914400" rtl="0" eaLnBrk="1" latinLnBrk="0" hangingPunct="1">
        <a:lnSpc>
          <a:spcPct val="100000"/>
        </a:lnSpc>
        <a:spcBef>
          <a:spcPts val="1200"/>
        </a:spcBef>
        <a:spcAft>
          <a:spcPts val="0"/>
        </a:spcAft>
        <a:buClr>
          <a:srgbClr val="535353"/>
        </a:buClr>
        <a:buSzPct val="100000"/>
        <a:buFont typeface="Arial"/>
        <a:buAutoNum type="alphaUcPeriod"/>
        <a:tabLst/>
        <a:defRPr sz="1700" b="0" i="0" u="none" strike="noStrike" cap="none" spc="0" baseline="0">
          <a:ln>
            <a:noFill/>
          </a:ln>
          <a:solidFill>
            <a:srgbClr val="535353"/>
          </a:solidFill>
          <a:uFillTx/>
          <a:latin typeface="Calibri"/>
          <a:ea typeface="Calibri"/>
          <a:cs typeface="Calibri"/>
          <a:sym typeface="Calibri"/>
        </a:defRPr>
      </a:lvl2pPr>
      <a:lvl3pPr marL="0" marR="0" indent="0" algn="l" defTabSz="914400" rtl="0" eaLnBrk="1" latinLnBrk="0" hangingPunct="1">
        <a:lnSpc>
          <a:spcPct val="100000"/>
        </a:lnSpc>
        <a:spcBef>
          <a:spcPts val="1200"/>
        </a:spcBef>
        <a:spcAft>
          <a:spcPts val="0"/>
        </a:spcAft>
        <a:buClr>
          <a:srgbClr val="535353"/>
        </a:buClr>
        <a:buSzTx/>
        <a:buFont typeface="Arial"/>
        <a:buNone/>
        <a:tabLst/>
        <a:defRPr sz="1700" b="0" i="0" u="none" strike="noStrike" cap="none" spc="0" baseline="0">
          <a:ln>
            <a:noFill/>
          </a:ln>
          <a:solidFill>
            <a:srgbClr val="535353"/>
          </a:solidFill>
          <a:uFillTx/>
          <a:latin typeface="Calibri"/>
          <a:ea typeface="Calibri"/>
          <a:cs typeface="Calibri"/>
          <a:sym typeface="Calibri"/>
        </a:defRPr>
      </a:lvl3pPr>
      <a:lvl4pPr marL="1565910" marR="0" indent="-194310"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4pPr>
      <a:lvl5pPr marL="2023110" marR="0" indent="-194310"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5pPr>
      <a:lvl6pPr marL="2480310" marR="0" indent="-194310"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6pPr>
      <a:lvl7pPr marL="2937510" marR="0" indent="-194310"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7pPr>
      <a:lvl8pPr marL="3394709" marR="0" indent="-194309"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8pPr>
      <a:lvl9pPr marL="3851909" marR="0" indent="-194309" algn="l" defTabSz="914400" rtl="0" eaLnBrk="1" latinLnBrk="0" hangingPunct="1">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9pPr>
    </p:bodyStyle>
    <p:otherStyle>
      <a:lvl1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1pPr>
      <a:lvl2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2pPr>
      <a:lvl3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3pPr>
      <a:lvl4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4pPr>
      <a:lvl5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5pPr>
      <a:lvl6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6pPr>
      <a:lvl7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7pPr>
      <a:lvl8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8pPr>
      <a:lvl9pPr marL="0" marR="0" indent="0" algn="r" defTabSz="914400" rtl="0" eaLnBrk="1" latinLnBrk="0" hangingPunct="1">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3607340409"/>
      </p:ext>
    </p:extLst>
  </p:cSld>
  <p:clrMap bg1="lt1" tx1="dk1" bg2="lt2" tx2="dk2" accent1="accent1" accent2="accent2" accent3="accent3" accent4="accent4" accent5="accent5" accent6="accent6" hlink="hlink" folHlink="folHlink"/>
  <p:sldLayoutIdLst>
    <p:sldLayoutId id="2147483761"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4024887645"/>
      </p:ext>
    </p:extLst>
  </p:cSld>
  <p:clrMap bg1="lt1" tx1="dk1" bg2="lt2" tx2="dk2" accent1="accent1" accent2="accent2" accent3="accent3" accent4="accent4" accent5="accent5" accent6="accent6" hlink="hlink" folHlink="folHlink"/>
  <p:sldLayoutIdLst>
    <p:sldLayoutId id="2147483763"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GB"/>
              <a:t>Title</a:t>
            </a:r>
          </a:p>
        </p:txBody>
      </p:sp>
      <p:sp>
        <p:nvSpPr>
          <p:cNvPr id="1027" name="Rectangle 3"/>
          <p:cNvSpPr>
            <a:spLocks noGrp="1" noChangeArrowheads="1"/>
          </p:cNvSpPr>
          <p:nvPr>
            <p:ph type="body" idx="1"/>
          </p:nvPr>
        </p:nvSpPr>
        <p:spPr bwMode="auto">
          <a:xfrm>
            <a:off x="609600" y="2492396"/>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BE"/>
              <a:t>Second level</a:t>
            </a:r>
            <a:endParaRPr lang="en-GB"/>
          </a:p>
          <a:p>
            <a:pPr lvl="1"/>
            <a:r>
              <a:rPr lang="en-GB"/>
              <a:t>Third level</a:t>
            </a:r>
          </a:p>
          <a:p>
            <a:pPr lvl="2"/>
            <a:r>
              <a:rPr lang="en-GB"/>
              <a:t>- Fourth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smtClean="0">
                <a:solidFill>
                  <a:schemeClr val="tx1"/>
                </a:solidFill>
                <a:latin typeface="Arial" charset="0"/>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smtClean="0">
                <a:solidFill>
                  <a:schemeClr val="tx1"/>
                </a:solidFill>
                <a:latin typeface="Arial" charset="0"/>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smtClean="0">
                <a:solidFill>
                  <a:schemeClr val="tx1"/>
                </a:solidFill>
                <a:latin typeface="Arial" charset="0"/>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5AF7501-A266-AE4C-9146-93399FFB1570}" type="slidenum">
              <a:rPr kumimoji="0" lang="en-GB" sz="1400" b="0" i="0" u="none" strike="noStrike" kern="1200" cap="none" spc="0" normalizeH="0" baseline="0" noProof="0">
                <a:ln>
                  <a:noFill/>
                </a:ln>
                <a:solidFill>
                  <a:srgbClr val="000000"/>
                </a:solidFill>
                <a:effectLst/>
                <a:uLnTx/>
                <a:uFillTx/>
                <a:latin typeface="Arial" charset="0"/>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400" b="0" i="0" u="none" strike="noStrike" kern="1200" cap="none" spc="0" normalizeH="0" baseline="0" noProof="0">
              <a:ln>
                <a:noFill/>
              </a:ln>
              <a:solidFill>
                <a:srgbClr val="000000"/>
              </a:solidFill>
              <a:effectLst/>
              <a:uLnTx/>
              <a:uFillTx/>
              <a:latin typeface="Arial" charset="0"/>
              <a:ea typeface="ＭＳ Ｐゴシック"/>
              <a:cs typeface="+mn-cs"/>
            </a:endParaRPr>
          </a:p>
        </p:txBody>
      </p:sp>
      <p:sp>
        <p:nvSpPr>
          <p:cNvPr id="15" name="Rectangle 14"/>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ＭＳ Ｐゴシック"/>
              <a:cs typeface="+mn-cs"/>
            </a:endParaRPr>
          </a:p>
        </p:txBody>
      </p:sp>
      <p:sp>
        <p:nvSpPr>
          <p:cNvPr id="7" name="Rectangle 6"/>
          <p:cNvSpPr>
            <a:spLocks noChangeArrowheads="1"/>
          </p:cNvSpPr>
          <p:nvPr/>
        </p:nvSpPr>
        <p:spPr bwMode="auto">
          <a:xfrm>
            <a:off x="5683265" y="6659584"/>
            <a:ext cx="814916"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ＭＳ Ｐゴシック"/>
              <a:cs typeface="ＭＳ Ｐゴシック" charset="0"/>
            </a:endParaRPr>
          </a:p>
        </p:txBody>
      </p:sp>
      <p:pic>
        <p:nvPicPr>
          <p:cNvPr id="1033" name="Picture 17" descr="LOGO CE_Vertical_EN_NEG_quadri_H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276865" y="258784"/>
            <a:ext cx="191558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4312191"/>
      </p:ext>
    </p:extLst>
  </p:cSld>
  <p:clrMap bg1="lt1" tx1="dk1" bg2="lt2" tx2="dk2" accent1="accent1" accent2="accent2" accent3="accent3" accent4="accent4" accent5="accent5" accent6="accent6" hlink="hlink" folHlink="folHlink"/>
  <p:sldLayoutIdLst>
    <p:sldLayoutId id="2147483765" r:id="rId1"/>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ＭＳ Ｐゴシック" charset="0"/>
        </a:defRPr>
      </a:lvl1pPr>
      <a:lvl2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2pPr>
      <a:lvl3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3pPr>
      <a:lvl4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4pPr>
      <a:lvl5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ＭＳ Ｐゴシック"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mn-ea"/>
        </a:defRPr>
      </a:lvl2pPr>
      <a:lvl3pPr marL="1143000" indent="-228600" algn="l" rtl="0" eaLnBrk="0" fontAlgn="base" hangingPunct="0">
        <a:spcBef>
          <a:spcPct val="20000"/>
        </a:spcBef>
        <a:spcAft>
          <a:spcPct val="0"/>
        </a:spcAft>
        <a:defRPr sz="1400">
          <a:solidFill>
            <a:srgbClr val="0F5494"/>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val="0"/>
              </a:ext>
            </a:extLst>
          </a:blip>
          <a:srcRect l="6902" t="10944" r="6669" b="9113"/>
          <a:stretch/>
        </p:blipFill>
        <p:spPr>
          <a:xfrm>
            <a:off x="9945929" y="6177847"/>
            <a:ext cx="1727997" cy="467228"/>
          </a:xfrm>
          <a:prstGeom prst="rect">
            <a:avLst/>
          </a:prstGeom>
        </p:spPr>
      </p:pic>
      <p:sp>
        <p:nvSpPr>
          <p:cNvPr id="11" name="TextBox 10"/>
          <p:cNvSpPr txBox="1"/>
          <p:nvPr userDrawn="1"/>
        </p:nvSpPr>
        <p:spPr>
          <a:xfrm>
            <a:off x="902658" y="6436338"/>
            <a:ext cx="444383" cy="27699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fld id="{7CDCD853-BF31-41A2-A1D4-0871305F302F}" type="slidenum">
              <a:rPr kumimoji="0" lang="en-GB" sz="1200" b="0" i="0" u="none" strike="noStrike" kern="1200" cap="none" spc="0" normalizeH="0" baseline="0" noProof="0" smtClean="0">
                <a:ln>
                  <a:noFill/>
                </a:ln>
                <a:solidFill>
                  <a:srgbClr val="FFFFFF">
                    <a:lumMod val="6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t>‹#›</a:t>
            </a:fld>
            <a:endParaRPr kumimoji="0" lang="en-GB" sz="1600" b="0" i="0" u="none" strike="noStrike" kern="1200" cap="none" spc="0" normalizeH="0" baseline="0" noProof="0">
              <a:ln>
                <a:noFill/>
              </a:ln>
              <a:solidFill>
                <a:srgbClr val="FFFFFF">
                  <a:lumMod val="65000"/>
                </a:srgbClr>
              </a:solidFill>
              <a:effectLst/>
              <a:uLnTx/>
              <a:uFillTx/>
              <a:latin typeface="Arial"/>
              <a:ea typeface="+mn-ea"/>
              <a:cs typeface="+mn-cs"/>
            </a:endParaRPr>
          </a:p>
        </p:txBody>
      </p:sp>
      <p:cxnSp>
        <p:nvCxnSpPr>
          <p:cNvPr id="12" name="Straight Connector 11"/>
          <p:cNvCxnSpPr/>
          <p:nvPr userDrawn="1"/>
        </p:nvCxnSpPr>
        <p:spPr>
          <a:xfrm>
            <a:off x="799653" y="6411461"/>
            <a:ext cx="1" cy="44653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013503"/>
      </p:ext>
    </p:extLst>
  </p:cSld>
  <p:clrMap bg1="lt1" tx1="dk1" bg2="lt2" tx2="dk2" accent1="accent1" accent2="accent2" accent3="accent3" accent4="accent4" accent5="accent5" accent6="accent6" hlink="hlink" folHlink="folHlink"/>
  <p:sldLayoutIdLst>
    <p:sldLayoutId id="2147483767" r:id="rId1"/>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p15:clr>
            <a:srgbClr val="F26B43"/>
          </p15:clr>
        </p15:guide>
        <p15:guide id="2" pos="506">
          <p15:clr>
            <a:srgbClr val="F26B43"/>
          </p15:clr>
        </p15:guide>
      </p15:sldGuideLst>
    </p:ext>
  </p:extLst>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val="0"/>
              </a:ext>
            </a:extLst>
          </a:blip>
          <a:srcRect l="6902" t="10944" r="6669" b="9113"/>
          <a:stretch/>
        </p:blipFill>
        <p:spPr>
          <a:xfrm>
            <a:off x="9945929" y="6177847"/>
            <a:ext cx="1727997" cy="467228"/>
          </a:xfrm>
          <a:prstGeom prst="rect">
            <a:avLst/>
          </a:prstGeom>
        </p:spPr>
      </p:pic>
      <p:sp>
        <p:nvSpPr>
          <p:cNvPr id="11" name="TextBox 10"/>
          <p:cNvSpPr txBox="1"/>
          <p:nvPr userDrawn="1"/>
        </p:nvSpPr>
        <p:spPr>
          <a:xfrm>
            <a:off x="902658" y="6436338"/>
            <a:ext cx="444383" cy="27699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fld id="{7CDCD853-BF31-41A2-A1D4-0871305F302F}" type="slidenum">
              <a:rPr kumimoji="0" lang="en-GB" sz="1200" b="0" i="0" u="none" strike="noStrike" kern="1200" cap="none" spc="0" normalizeH="0" baseline="0" noProof="0" smtClean="0">
                <a:ln>
                  <a:noFill/>
                </a:ln>
                <a:solidFill>
                  <a:srgbClr val="FFFFFF">
                    <a:lumMod val="6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t>‹#›</a:t>
            </a:fld>
            <a:endParaRPr kumimoji="0" lang="en-GB" sz="1600" b="0" i="0" u="none" strike="noStrike" kern="1200" cap="none" spc="0" normalizeH="0" baseline="0" noProof="0">
              <a:ln>
                <a:noFill/>
              </a:ln>
              <a:solidFill>
                <a:srgbClr val="FFFFFF">
                  <a:lumMod val="65000"/>
                </a:srgbClr>
              </a:solidFill>
              <a:effectLst/>
              <a:uLnTx/>
              <a:uFillTx/>
              <a:latin typeface="Arial"/>
              <a:ea typeface="+mn-ea"/>
              <a:cs typeface="+mn-cs"/>
            </a:endParaRPr>
          </a:p>
        </p:txBody>
      </p:sp>
      <p:cxnSp>
        <p:nvCxnSpPr>
          <p:cNvPr id="12" name="Straight Connector 11"/>
          <p:cNvCxnSpPr/>
          <p:nvPr userDrawn="1"/>
        </p:nvCxnSpPr>
        <p:spPr>
          <a:xfrm>
            <a:off x="799653" y="6411461"/>
            <a:ext cx="1" cy="44653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421942"/>
      </p:ext>
    </p:extLst>
  </p:cSld>
  <p:clrMap bg1="lt1" tx1="dk1" bg2="lt2" tx2="dk2" accent1="accent1" accent2="accent2" accent3="accent3" accent4="accent4" accent5="accent5" accent6="accent6" hlink="hlink" folHlink="folHlink"/>
  <p:sldLayoutIdLst>
    <p:sldLayoutId id="2147483769" r:id="rId1"/>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p15:clr>
            <a:srgbClr val="F26B43"/>
          </p15:clr>
        </p15:guide>
        <p15:guide id="2" pos="506">
          <p15:clr>
            <a:srgbClr val="F26B43"/>
          </p15:clr>
        </p15:guide>
      </p15:sldGuideLst>
    </p:ext>
  </p:extLst>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val="0"/>
              </a:ext>
            </a:extLst>
          </a:blip>
          <a:srcRect l="6902" t="10944" r="6669" b="9113"/>
          <a:stretch/>
        </p:blipFill>
        <p:spPr>
          <a:xfrm>
            <a:off x="9945929" y="6177847"/>
            <a:ext cx="1727997" cy="467228"/>
          </a:xfrm>
          <a:prstGeom prst="rect">
            <a:avLst/>
          </a:prstGeom>
        </p:spPr>
      </p:pic>
      <p:sp>
        <p:nvSpPr>
          <p:cNvPr id="11" name="TextBox 10"/>
          <p:cNvSpPr txBox="1"/>
          <p:nvPr userDrawn="1"/>
        </p:nvSpPr>
        <p:spPr>
          <a:xfrm>
            <a:off x="902658" y="6436338"/>
            <a:ext cx="444383" cy="27699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fld id="{7CDCD853-BF31-41A2-A1D4-0871305F302F}" type="slidenum">
              <a:rPr kumimoji="0" lang="en-GB" sz="1200" b="0" i="0" u="none" strike="noStrike" kern="1200" cap="none" spc="0" normalizeH="0" baseline="0" noProof="0" smtClean="0">
                <a:ln>
                  <a:noFill/>
                </a:ln>
                <a:solidFill>
                  <a:srgbClr val="FFFFFF">
                    <a:lumMod val="6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t>‹#›</a:t>
            </a:fld>
            <a:endParaRPr kumimoji="0" lang="en-GB" sz="1600" b="0" i="0" u="none" strike="noStrike" kern="1200" cap="none" spc="0" normalizeH="0" baseline="0" noProof="0">
              <a:ln>
                <a:noFill/>
              </a:ln>
              <a:solidFill>
                <a:srgbClr val="FFFFFF">
                  <a:lumMod val="65000"/>
                </a:srgbClr>
              </a:solidFill>
              <a:effectLst/>
              <a:uLnTx/>
              <a:uFillTx/>
              <a:latin typeface="Arial"/>
              <a:ea typeface="+mn-ea"/>
              <a:cs typeface="+mn-cs"/>
            </a:endParaRPr>
          </a:p>
        </p:txBody>
      </p:sp>
      <p:cxnSp>
        <p:nvCxnSpPr>
          <p:cNvPr id="12" name="Straight Connector 11"/>
          <p:cNvCxnSpPr/>
          <p:nvPr userDrawn="1"/>
        </p:nvCxnSpPr>
        <p:spPr>
          <a:xfrm>
            <a:off x="799653" y="6411461"/>
            <a:ext cx="1" cy="44653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6976239"/>
      </p:ext>
    </p:extLst>
  </p:cSld>
  <p:clrMap bg1="lt1" tx1="dk1" bg2="lt2" tx2="dk2" accent1="accent1" accent2="accent2" accent3="accent3" accent4="accent4" accent5="accent5" accent6="accent6" hlink="hlink" folHlink="folHlink"/>
  <p:sldLayoutIdLst>
    <p:sldLayoutId id="2147483771" r:id="rId1"/>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p15:clr>
            <a:srgbClr val="F26B43"/>
          </p15:clr>
        </p15:guide>
        <p15:guide id="2" pos="50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3" cstate="print"/>
          <a:stretch>
            <a:fillRect/>
          </a:stretch>
        </p:blipFill>
        <p:spPr>
          <a:xfrm>
            <a:off x="527738" y="0"/>
            <a:ext cx="11664261" cy="1399845"/>
          </a:xfrm>
          <a:prstGeom prst="rect">
            <a:avLst/>
          </a:prstGeom>
        </p:spPr>
      </p:pic>
      <p:sp>
        <p:nvSpPr>
          <p:cNvPr id="2" name="Holder 2"/>
          <p:cNvSpPr>
            <a:spLocks noGrp="1"/>
          </p:cNvSpPr>
          <p:nvPr>
            <p:ph type="title"/>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3" name="Holder 3"/>
          <p:cNvSpPr>
            <a:spLocks noGrp="1"/>
          </p:cNvSpPr>
          <p:nvPr>
            <p:ph type="body" idx="1"/>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a:xfrm>
            <a:off x="11532361" y="6388541"/>
            <a:ext cx="241300" cy="228600"/>
          </a:xfrm>
          <a:prstGeom prst="rect">
            <a:avLst/>
          </a:prstGeom>
        </p:spPr>
        <p:txBody>
          <a:bodyPr wrap="square" lIns="0" tIns="0" rIns="0" bIns="0">
            <a:spAutoFit/>
          </a:bodyPr>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4120291223"/>
      </p:ext>
    </p:extLst>
  </p:cSld>
  <p:clrMap bg1="lt1" tx1="dk1" bg2="lt2" tx2="dk2" accent1="accent1" accent2="accent2" accent3="accent3" accent4="accent4" accent5="accent5" accent6="accent6" hlink="hlink" folHlink="folHlink"/>
  <p:sldLayoutIdLst>
    <p:sldLayoutId id="2147483673" r:id="rId1"/>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val="0"/>
              </a:ext>
            </a:extLst>
          </a:blip>
          <a:srcRect l="6902" t="10944" r="6669" b="9113"/>
          <a:stretch/>
        </p:blipFill>
        <p:spPr>
          <a:xfrm>
            <a:off x="9945929" y="6177847"/>
            <a:ext cx="1727997" cy="467228"/>
          </a:xfrm>
          <a:prstGeom prst="rect">
            <a:avLst/>
          </a:prstGeom>
        </p:spPr>
      </p:pic>
      <p:sp>
        <p:nvSpPr>
          <p:cNvPr id="11" name="TextBox 10"/>
          <p:cNvSpPr txBox="1"/>
          <p:nvPr userDrawn="1"/>
        </p:nvSpPr>
        <p:spPr>
          <a:xfrm>
            <a:off x="902658" y="6436338"/>
            <a:ext cx="444383" cy="27699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fld id="{7CDCD853-BF31-41A2-A1D4-0871305F302F}" type="slidenum">
              <a:rPr kumimoji="0" lang="en-GB" sz="1200" b="0" i="0" u="none" strike="noStrike" kern="1200" cap="none" spc="0" normalizeH="0" baseline="0" noProof="0" smtClean="0">
                <a:ln>
                  <a:noFill/>
                </a:ln>
                <a:solidFill>
                  <a:srgbClr val="FFFFFF">
                    <a:lumMod val="6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t>‹#›</a:t>
            </a:fld>
            <a:endParaRPr kumimoji="0" lang="en-GB" sz="1600" b="0" i="0" u="none" strike="noStrike" kern="1200" cap="none" spc="0" normalizeH="0" baseline="0" noProof="0">
              <a:ln>
                <a:noFill/>
              </a:ln>
              <a:solidFill>
                <a:srgbClr val="FFFFFF">
                  <a:lumMod val="65000"/>
                </a:srgbClr>
              </a:solidFill>
              <a:effectLst/>
              <a:uLnTx/>
              <a:uFillTx/>
              <a:latin typeface="Arial"/>
              <a:ea typeface="+mn-ea"/>
              <a:cs typeface="+mn-cs"/>
            </a:endParaRPr>
          </a:p>
        </p:txBody>
      </p:sp>
      <p:cxnSp>
        <p:nvCxnSpPr>
          <p:cNvPr id="12" name="Straight Connector 11"/>
          <p:cNvCxnSpPr/>
          <p:nvPr userDrawn="1"/>
        </p:nvCxnSpPr>
        <p:spPr>
          <a:xfrm>
            <a:off x="799653" y="6411461"/>
            <a:ext cx="1" cy="44653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331660"/>
      </p:ext>
    </p:extLst>
  </p:cSld>
  <p:clrMap bg1="lt1" tx1="dk1" bg2="lt2" tx2="dk2" accent1="accent1" accent2="accent2" accent3="accent3" accent4="accent4" accent5="accent5" accent6="accent6" hlink="hlink" folHlink="folHlink"/>
  <p:sldLayoutIdLst>
    <p:sldLayoutId id="2147483773" r:id="rId1"/>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p15:clr>
            <a:srgbClr val="F26B43"/>
          </p15:clr>
        </p15:guide>
        <p15:guide id="2" pos="506">
          <p15:clr>
            <a:srgbClr val="F26B43"/>
          </p15:clr>
        </p15:guide>
      </p15:sldGuideLst>
    </p:ext>
  </p:extLst>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val="0"/>
              </a:ext>
            </a:extLst>
          </a:blip>
          <a:srcRect l="6902" t="10944" r="6669" b="9113"/>
          <a:stretch/>
        </p:blipFill>
        <p:spPr>
          <a:xfrm>
            <a:off x="9945929" y="6177847"/>
            <a:ext cx="1727997" cy="467228"/>
          </a:xfrm>
          <a:prstGeom prst="rect">
            <a:avLst/>
          </a:prstGeom>
        </p:spPr>
      </p:pic>
      <p:sp>
        <p:nvSpPr>
          <p:cNvPr id="11" name="TextBox 10"/>
          <p:cNvSpPr txBox="1"/>
          <p:nvPr userDrawn="1"/>
        </p:nvSpPr>
        <p:spPr>
          <a:xfrm>
            <a:off x="902658" y="6436338"/>
            <a:ext cx="444383" cy="27699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fld id="{7CDCD853-BF31-41A2-A1D4-0871305F302F}" type="slidenum">
              <a:rPr kumimoji="0" lang="en-GB" sz="1200" b="0" i="0" u="none" strike="noStrike" kern="1200" cap="none" spc="0" normalizeH="0" baseline="0" noProof="0" smtClean="0">
                <a:ln>
                  <a:noFill/>
                </a:ln>
                <a:solidFill>
                  <a:srgbClr val="FFFFFF">
                    <a:lumMod val="6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
                  <a:srgbClr val="F8CC29"/>
                </a:buClr>
                <a:buSzTx/>
                <a:buFont typeface="Arial"/>
                <a:buNone/>
                <a:tabLst/>
                <a:defRPr/>
              </a:pPr>
              <a:t>‹#›</a:t>
            </a:fld>
            <a:endParaRPr kumimoji="0" lang="en-GB" sz="1600" b="0" i="0" u="none" strike="noStrike" kern="1200" cap="none" spc="0" normalizeH="0" baseline="0" noProof="0">
              <a:ln>
                <a:noFill/>
              </a:ln>
              <a:solidFill>
                <a:srgbClr val="FFFFFF">
                  <a:lumMod val="65000"/>
                </a:srgbClr>
              </a:solidFill>
              <a:effectLst/>
              <a:uLnTx/>
              <a:uFillTx/>
              <a:latin typeface="Arial"/>
              <a:ea typeface="+mn-ea"/>
              <a:cs typeface="+mn-cs"/>
            </a:endParaRPr>
          </a:p>
        </p:txBody>
      </p:sp>
      <p:cxnSp>
        <p:nvCxnSpPr>
          <p:cNvPr id="12" name="Straight Connector 11"/>
          <p:cNvCxnSpPr/>
          <p:nvPr userDrawn="1"/>
        </p:nvCxnSpPr>
        <p:spPr>
          <a:xfrm>
            <a:off x="799653" y="6411461"/>
            <a:ext cx="1" cy="44653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6439930"/>
      </p:ext>
    </p:extLst>
  </p:cSld>
  <p:clrMap bg1="lt1" tx1="dk1" bg2="lt2" tx2="dk2" accent1="accent1" accent2="accent2" accent3="accent3" accent4="accent4" accent5="accent5" accent6="accent6" hlink="hlink" folHlink="folHlink"/>
  <p:sldLayoutIdLst>
    <p:sldLayoutId id="2147483775" r:id="rId1"/>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p15:clr>
            <a:srgbClr val="F26B43"/>
          </p15:clr>
        </p15:guide>
        <p15:guide id="2" pos="506">
          <p15:clr>
            <a:srgbClr val="F26B43"/>
          </p15:clr>
        </p15:guide>
      </p15:sldGuideLst>
    </p:ext>
  </p:extLst>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985035680"/>
      </p:ext>
    </p:extLst>
  </p:cSld>
  <p:clrMap bg1="lt1" tx1="dk1" bg2="lt2" tx2="dk2" accent1="accent1" accent2="accent2" accent3="accent3" accent4="accent4" accent5="accent5" accent6="accent6" hlink="hlink" folHlink="folHlink"/>
  <p:sldLayoutIdLst>
    <p:sldLayoutId id="2147483777"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Number Placeholder 5"/>
          <p:cNvSpPr txBox="1">
            <a:spLocks/>
          </p:cNvSpPr>
          <p:nvPr userDrawn="1"/>
        </p:nvSpPr>
        <p:spPr>
          <a:xfrm>
            <a:off x="11477514" y="6370864"/>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BE51B46D-6379-471F-B62F-8DF864A0151A}" type="slidenum">
              <a:rPr kumimoji="0" lang="en-GB" sz="1200" b="0" i="0" u="none" strike="noStrike" kern="1200" cap="none" spc="0" normalizeH="0" baseline="0" noProof="0" smtClean="0">
                <a:ln>
                  <a:noFill/>
                </a:ln>
                <a:solidFill>
                  <a:srgbClr val="2C2C2C"/>
                </a:solidFill>
                <a:effectLst/>
                <a:uLnTx/>
                <a:uFillTx/>
                <a:latin typeface="Segoe UI" panose="020B0502040204020203" pitchFamily="34" charset="0"/>
                <a:ea typeface="+mn-ea"/>
                <a:cs typeface="Segoe UI" panose="020B0502040204020203"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2C2C2C"/>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510224457"/>
      </p:ext>
    </p:extLst>
  </p:cSld>
  <p:clrMap bg1="lt1" tx1="dk1" bg2="lt2" tx2="dk2" accent1="accent1" accent2="accent2" accent3="accent3" accent4="accent4" accent5="accent5" accent6="accent6" hlink="hlink" folHlink="folHlink"/>
  <p:sldLayoutIdLst>
    <p:sldLayoutId id="2147483779" r:id="rId1"/>
  </p:sldLayoutIdLst>
  <p:txStyles>
    <p:titleStyle>
      <a:lvl1pPr algn="l" defTabSz="914400" rtl="0" eaLnBrk="1" latinLnBrk="0" hangingPunct="1">
        <a:lnSpc>
          <a:spcPct val="90000"/>
        </a:lnSpc>
        <a:spcBef>
          <a:spcPct val="0"/>
        </a:spcBef>
        <a:buNone/>
        <a:defRPr sz="4400" kern="1200">
          <a:solidFill>
            <a:schemeClr val="tx1"/>
          </a:solidFill>
          <a:latin typeface="Segoe UI Semibold" panose="020B0702040204020203" pitchFamily="34" charset="0"/>
          <a:ea typeface="+mj-ea"/>
          <a:cs typeface="Segoe UI Semibold" panose="020B07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1083116302"/>
      </p:ext>
    </p:extLst>
  </p:cSld>
  <p:clrMap bg1="lt1" tx1="dk1" bg2="lt2" tx2="dk2" accent1="accent1" accent2="accent2" accent3="accent3" accent4="accent4" accent5="accent5" accent6="accent6" hlink="hlink" folHlink="folHlink"/>
  <p:sldLayoutIdLst>
    <p:sldLayoutId id="2147483781"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667448987"/>
      </p:ext>
    </p:extLst>
  </p:cSld>
  <p:clrMap bg1="lt1" tx1="dk1" bg2="lt2" tx2="dk2" accent1="accent1" accent2="accent2" accent3="accent3" accent4="accent4" accent5="accent5" accent6="accent6" hlink="hlink" folHlink="folHlink"/>
  <p:sldLayoutIdLst>
    <p:sldLayoutId id="2147483783"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EC-JRC-logo_horizontal_EN_pos_transparent-background.png"/>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945929" y="6177847"/>
            <a:ext cx="1727997" cy="467228"/>
          </a:xfrm>
          <a:prstGeom prst="rect">
            <a:avLst/>
          </a:prstGeom>
        </p:spPr>
      </p:pic>
      <p:sp>
        <p:nvSpPr>
          <p:cNvPr id="8" name="Slide Number Placeholder 7"/>
          <p:cNvSpPr>
            <a:spLocks noGrp="1"/>
          </p:cNvSpPr>
          <p:nvPr>
            <p:ph type="sldNum" sz="quarter" idx="4"/>
          </p:nvPr>
        </p:nvSpPr>
        <p:spPr>
          <a:xfrm>
            <a:off x="838200" y="625429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015BF1-D259-0341-94F8-9E410F79F678}" type="slidenum">
              <a:rPr kumimoji="0" lang="en-US"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3187573247"/>
      </p:ext>
    </p:extLst>
  </p:cSld>
  <p:clrMap bg1="lt1" tx1="dk1" bg2="lt2" tx2="dk2" accent1="accent1" accent2="accent2" accent3="accent3" accent4="accent4" accent5="accent5" accent6="accent6" hlink="hlink" folHlink="folHlink"/>
  <p:sldLayoutIdLst>
    <p:sldLayoutId id="2147483785" r:id="rId1"/>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410576148"/>
      </p:ext>
    </p:extLst>
  </p:cSld>
  <p:clrMap bg1="lt1" tx1="dk1" bg2="lt2" tx2="dk2" accent1="accent1" accent2="accent2" accent3="accent3" accent4="accent4" accent5="accent5" accent6="accent6" hlink="hlink" folHlink="folHlink"/>
  <p:sldLayoutIdLst>
    <p:sldLayoutId id="214748378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2541606762"/>
      </p:ext>
    </p:extLst>
  </p:cSld>
  <p:clrMap bg1="lt1" tx1="dk1" bg2="lt2" tx2="dk2" accent1="accent1" accent2="accent2" accent3="accent3" accent4="accent4" accent5="accent5" accent6="accent6" hlink="hlink" folHlink="folHlink"/>
  <p:sldLayoutIdLst>
    <p:sldLayoutId id="214748378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003331623"/>
      </p:ext>
    </p:extLst>
  </p:cSld>
  <p:clrMap bg1="lt1" tx1="dk1" bg2="lt2" tx2="dk2" accent1="accent1" accent2="accent2" accent3="accent3" accent4="accent4" accent5="accent5" accent6="accent6" hlink="hlink" folHlink="folHlink"/>
  <p:sldLayoutIdLst>
    <p:sldLayoutId id="214748379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3" cstate="print"/>
          <a:stretch>
            <a:fillRect/>
          </a:stretch>
        </p:blipFill>
        <p:spPr>
          <a:xfrm>
            <a:off x="527738" y="0"/>
            <a:ext cx="11664261" cy="1399845"/>
          </a:xfrm>
          <a:prstGeom prst="rect">
            <a:avLst/>
          </a:prstGeom>
        </p:spPr>
      </p:pic>
      <p:sp>
        <p:nvSpPr>
          <p:cNvPr id="2" name="Holder 2"/>
          <p:cNvSpPr>
            <a:spLocks noGrp="1"/>
          </p:cNvSpPr>
          <p:nvPr>
            <p:ph type="title"/>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3" name="Holder 3"/>
          <p:cNvSpPr>
            <a:spLocks noGrp="1"/>
          </p:cNvSpPr>
          <p:nvPr>
            <p:ph type="body" idx="1"/>
          </p:nvPr>
        </p:nvSpPr>
        <p:spPr>
          <a:xfrm>
            <a:off x="1155903" y="1818513"/>
            <a:ext cx="8812530" cy="2056129"/>
          </a:xfrm>
          <a:prstGeom prst="rect">
            <a:avLst/>
          </a:prstGeom>
        </p:spPr>
        <p:txBody>
          <a:bodyPr wrap="square" lIns="0" tIns="0" rIns="0" bIns="0">
            <a:spAutoFit/>
          </a:bodyPr>
          <a:lstStyle>
            <a:lvl1pPr>
              <a:defRPr sz="3600" b="0" i="0">
                <a:solidFill>
                  <a:srgbClr val="004493"/>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3/16/2023</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a:xfrm>
            <a:off x="11532361" y="6388541"/>
            <a:ext cx="241300" cy="228600"/>
          </a:xfrm>
          <a:prstGeom prst="rect">
            <a:avLst/>
          </a:prstGeom>
        </p:spPr>
        <p:txBody>
          <a:bodyPr wrap="square" lIns="0" tIns="0" rIns="0" bIns="0">
            <a:spAutoFit/>
          </a:bodyPr>
          <a:lstStyle>
            <a:lvl1pPr>
              <a:defRPr sz="1200" b="0" i="0">
                <a:solidFill>
                  <a:srgbClr val="2C2C2C"/>
                </a:solidFill>
                <a:latin typeface="Segoe UI"/>
                <a:cs typeface="Segoe UI"/>
              </a:defRPr>
            </a:lvl1pPr>
          </a:lstStyle>
          <a:p>
            <a:pPr marL="38100" marR="0" lvl="0" indent="0" algn="l" defTabSz="914400" rtl="0" eaLnBrk="1" fontAlgn="auto" latinLnBrk="0" hangingPunct="1">
              <a:lnSpc>
                <a:spcPct val="100000"/>
              </a:lnSpc>
              <a:spcBef>
                <a:spcPts val="195"/>
              </a:spcBef>
              <a:spcAft>
                <a:spcPts val="0"/>
              </a:spcAft>
              <a:buClrTx/>
              <a:buSzTx/>
              <a:buFontTx/>
              <a:buNone/>
              <a:tabLst/>
              <a:defRPr/>
            </a:pPr>
            <a:fld id="{81D60167-4931-47E6-BA6A-407CBD079E47}" type="slidenum">
              <a:rPr kumimoji="0" sz="1200" b="0" i="0" u="none" strike="noStrike" kern="1200" cap="none" spc="0" normalizeH="0" baseline="0" noProof="0" dirty="0">
                <a:ln>
                  <a:noFill/>
                </a:ln>
                <a:solidFill>
                  <a:srgbClr val="4D4D4D"/>
                </a:solidFill>
                <a:effectLst/>
                <a:uLnTx/>
                <a:uFillTx/>
                <a:latin typeface="Segoe UI"/>
                <a:ea typeface="+mn-ea"/>
                <a:cs typeface="Segoe UI"/>
              </a:rPr>
              <a:pPr marL="38100" marR="0" lvl="0" indent="0" algn="l" defTabSz="914400" rtl="0" eaLnBrk="1" fontAlgn="auto" latinLnBrk="0" hangingPunct="1">
                <a:lnSpc>
                  <a:spcPct val="100000"/>
                </a:lnSpc>
                <a:spcBef>
                  <a:spcPts val="195"/>
                </a:spcBef>
                <a:spcAft>
                  <a:spcPts val="0"/>
                </a:spcAft>
                <a:buClrTx/>
                <a:buSzTx/>
                <a:buFontTx/>
                <a:buNone/>
                <a:tabLst/>
                <a:defRPr/>
              </a:pPr>
              <a:t>‹#›</a:t>
            </a:fld>
            <a:endParaRPr kumimoji="0" sz="1200" b="0" i="0" u="none" strike="noStrike" kern="1200" cap="none" spc="0" normalizeH="0" baseline="0" noProof="0" dirty="0">
              <a:ln>
                <a:noFill/>
              </a:ln>
              <a:solidFill>
                <a:srgbClr val="4D4D4D"/>
              </a:solidFill>
              <a:effectLst/>
              <a:uLnTx/>
              <a:uFillTx/>
              <a:latin typeface="Segoe UI"/>
              <a:ea typeface="+mn-ea"/>
              <a:cs typeface="Segoe UI"/>
            </a:endParaRPr>
          </a:p>
        </p:txBody>
      </p:sp>
    </p:spTree>
    <p:extLst>
      <p:ext uri="{BB962C8B-B14F-4D97-AF65-F5344CB8AC3E}">
        <p14:creationId xmlns:p14="http://schemas.microsoft.com/office/powerpoint/2010/main" val="2873393614"/>
      </p:ext>
    </p:extLst>
  </p:cSld>
  <p:clrMap bg1="lt1" tx1="dk1" bg2="lt2" tx2="dk2" accent1="accent1" accent2="accent2" accent3="accent3" accent4="accent4" accent5="accent5" accent6="accent6" hlink="hlink" folHlink="folHlink"/>
  <p:sldLayoutIdLst>
    <p:sldLayoutId id="2147483675" r:id="rId1"/>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374989719"/>
      </p:ext>
    </p:extLst>
  </p:cSld>
  <p:clrMap bg1="lt1" tx1="dk1" bg2="lt2" tx2="dk2" accent1="accent1" accent2="accent2" accent3="accent3" accent4="accent4" accent5="accent5" accent6="accent6" hlink="hlink" folHlink="folHlink"/>
  <p:sldLayoutIdLst>
    <p:sldLayoutId id="214748379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2481464983"/>
      </p:ext>
    </p:extLst>
  </p:cSld>
  <p:clrMap bg1="lt1" tx1="dk1" bg2="lt2" tx2="dk2" accent1="accent1" accent2="accent2" accent3="accent3" accent4="accent4" accent5="accent5" accent6="accent6" hlink="hlink" folHlink="folHlink"/>
  <p:sldLayoutIdLst>
    <p:sldLayoutId id="214748379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883352295"/>
      </p:ext>
    </p:extLst>
  </p:cSld>
  <p:clrMap bg1="lt1" tx1="dk1" bg2="lt2" tx2="dk2" accent1="accent1" accent2="accent2" accent3="accent3" accent4="accent4" accent5="accent5" accent6="accent6" hlink="hlink" folHlink="folHlink"/>
  <p:sldLayoutIdLst>
    <p:sldLayoutId id="214748379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996391669"/>
      </p:ext>
    </p:extLst>
  </p:cSld>
  <p:clrMap bg1="lt1" tx1="dk1" bg2="lt2" tx2="dk2" accent1="accent1" accent2="accent2" accent3="accent3" accent4="accent4" accent5="accent5" accent6="accent6" hlink="hlink" folHlink="folHlink"/>
  <p:sldLayoutIdLst>
    <p:sldLayoutId id="214748379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031820955"/>
      </p:ext>
    </p:extLst>
  </p:cSld>
  <p:clrMap bg1="lt1" tx1="dk1" bg2="lt2" tx2="dk2" accent1="accent1" accent2="accent2" accent3="accent3" accent4="accent4" accent5="accent5" accent6="accent6" hlink="hlink" folHlink="folHlink"/>
  <p:sldLayoutIdLst>
    <p:sldLayoutId id="214748380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746560142"/>
      </p:ext>
    </p:extLst>
  </p:cSld>
  <p:clrMap bg1="lt1" tx1="dk1" bg2="lt2" tx2="dk2" accent1="accent1" accent2="accent2" accent3="accent3" accent4="accent4" accent5="accent5" accent6="accent6" hlink="hlink" folHlink="folHlink"/>
  <p:sldLayoutIdLst>
    <p:sldLayoutId id="214748380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559728395"/>
      </p:ext>
    </p:extLst>
  </p:cSld>
  <p:clrMap bg1="lt1" tx1="dk1" bg2="lt2" tx2="dk2" accent1="accent1" accent2="accent2" accent3="accent3" accent4="accent4" accent5="accent5" accent6="accent6" hlink="hlink" folHlink="folHlink"/>
  <p:sldLayoutIdLst>
    <p:sldLayoutId id="214748380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465442271"/>
      </p:ext>
    </p:extLst>
  </p:cSld>
  <p:clrMap bg1="lt1" tx1="dk1" bg2="lt2" tx2="dk2" accent1="accent1" accent2="accent2" accent3="accent3" accent4="accent4" accent5="accent5" accent6="accent6" hlink="hlink" folHlink="folHlink"/>
  <p:sldLayoutIdLst>
    <p:sldLayoutId id="214748380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551717806"/>
      </p:ext>
    </p:extLst>
  </p:cSld>
  <p:clrMap bg1="lt1" tx1="dk1" bg2="lt2" tx2="dk2" accent1="accent1" accent2="accent2" accent3="accent3" accent4="accent4" accent5="accent5" accent6="accent6" hlink="hlink" folHlink="folHlink"/>
  <p:sldLayoutIdLst>
    <p:sldLayoutId id="214748380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884117685"/>
      </p:ext>
    </p:extLst>
  </p:cSld>
  <p:clrMap bg1="lt1" tx1="dk1" bg2="lt2" tx2="dk2" accent1="accent1" accent2="accent2" accent3="accent3" accent4="accent4" accent5="accent5" accent6="accent6" hlink="hlink" folHlink="folHlink"/>
  <p:sldLayoutIdLst>
    <p:sldLayoutId id="214748381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ttangolo 6"/>
          <p:cNvSpPr/>
          <p:nvPr userDrawn="1"/>
        </p:nvSpPr>
        <p:spPr>
          <a:xfrm rot="19038359">
            <a:off x="-1534820" y="-428791"/>
            <a:ext cx="4303348" cy="2000483"/>
          </a:xfrm>
          <a:prstGeom prst="rect">
            <a:avLst/>
          </a:prstGeom>
          <a:solidFill>
            <a:srgbClr val="B86E3B"/>
          </a:solidFill>
          <a:ln>
            <a:solidFill>
              <a:srgbClr val="B86E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ttangolo 7"/>
          <p:cNvSpPr/>
          <p:nvPr userDrawn="1"/>
        </p:nvSpPr>
        <p:spPr>
          <a:xfrm rot="19038359">
            <a:off x="9895180" y="5721233"/>
            <a:ext cx="4303348" cy="2000483"/>
          </a:xfrm>
          <a:prstGeom prst="rect">
            <a:avLst/>
          </a:prstGeom>
          <a:solidFill>
            <a:srgbClr val="5D452B"/>
          </a:solidFill>
          <a:ln>
            <a:solidFill>
              <a:srgbClr val="5D45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dirty="0"/>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Florence, 24 January 2023</a:t>
            </a: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Francesco Molinari</a:t>
            </a: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FFFF00"/>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8662A25-B3F4-48F0-9DBA-573609256603}" type="slidenum">
              <a:rPr kumimoji="0" lang="it-IT" sz="1200" b="0" i="0" u="none" strike="noStrike" kern="1200" cap="none" spc="0" normalizeH="0" baseline="0" noProof="0" smtClean="0">
                <a:ln>
                  <a:noFill/>
                </a:ln>
                <a:solidFill>
                  <a:srgbClr val="FFFF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t-IT" sz="1200" b="0" i="0" u="none" strike="noStrike" kern="1200" cap="none" spc="0" normalizeH="0" baseline="0" noProof="0" dirty="0">
              <a:ln>
                <a:noFill/>
              </a:ln>
              <a:solidFill>
                <a:srgbClr val="FFFF00"/>
              </a:solidFill>
              <a:effectLst/>
              <a:uLnTx/>
              <a:uFillTx/>
              <a:latin typeface="Calibri" panose="020F0502020204030204"/>
              <a:ea typeface="+mn-ea"/>
              <a:cs typeface="+mn-cs"/>
            </a:endParaRPr>
          </a:p>
        </p:txBody>
      </p:sp>
      <p:pic>
        <p:nvPicPr>
          <p:cNvPr id="11" name="Immagin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36624" y="1"/>
            <a:ext cx="1555376" cy="1831302"/>
          </a:xfrm>
          <a:prstGeom prst="rect">
            <a:avLst/>
          </a:prstGeom>
        </p:spPr>
      </p:pic>
    </p:spTree>
    <p:extLst>
      <p:ext uri="{BB962C8B-B14F-4D97-AF65-F5344CB8AC3E}">
        <p14:creationId xmlns:p14="http://schemas.microsoft.com/office/powerpoint/2010/main" val="1971903422"/>
      </p:ext>
    </p:extLst>
  </p:cSld>
  <p:clrMap bg1="lt1" tx1="dk1" bg2="lt2" tx2="dk2" accent1="accent1" accent2="accent2" accent3="accent3" accent4="accent4" accent5="accent5" accent6="accent6" hlink="hlink" folHlink="folHlink"/>
  <p:sldLayoutIdLst>
    <p:sldLayoutId id="2147483677" r:id="rId1"/>
  </p:sldLayoutIdLst>
  <p:hf hdr="0"/>
  <p:txStyles>
    <p:titleStyle>
      <a:lvl1pPr algn="l" defTabSz="914400" rtl="0" eaLnBrk="1" latinLnBrk="0" hangingPunct="1">
        <a:lnSpc>
          <a:spcPct val="90000"/>
        </a:lnSpc>
        <a:spcBef>
          <a:spcPct val="0"/>
        </a:spcBef>
        <a:buNone/>
        <a:defRPr sz="4400" kern="1200">
          <a:solidFill>
            <a:srgbClr val="00B05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826872773"/>
      </p:ext>
    </p:extLst>
  </p:cSld>
  <p:clrMap bg1="lt1" tx1="dk1" bg2="lt2" tx2="dk2" accent1="accent1" accent2="accent2" accent3="accent3" accent4="accent4" accent5="accent5" accent6="accent6" hlink="hlink" folHlink="folHlink"/>
  <p:sldLayoutIdLst>
    <p:sldLayoutId id="214748381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2513257624"/>
      </p:ext>
    </p:extLst>
  </p:cSld>
  <p:clrMap bg1="lt1" tx1="dk1" bg2="lt2" tx2="dk2" accent1="accent1" accent2="accent2" accent3="accent3" accent4="accent4" accent5="accent5" accent6="accent6" hlink="hlink" folHlink="folHlink"/>
  <p:sldLayoutIdLst>
    <p:sldLayoutId id="214748381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807358297"/>
      </p:ext>
    </p:extLst>
  </p:cSld>
  <p:clrMap bg1="lt1" tx1="dk1" bg2="lt2" tx2="dk2" accent1="accent1" accent2="accent2" accent3="accent3" accent4="accent4" accent5="accent5" accent6="accent6" hlink="hlink" folHlink="folHlink"/>
  <p:sldLayoutIdLst>
    <p:sldLayoutId id="214748381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750532770"/>
      </p:ext>
    </p:extLst>
  </p:cSld>
  <p:clrMap bg1="lt1" tx1="dk1" bg2="lt2" tx2="dk2" accent1="accent1" accent2="accent2" accent3="accent3" accent4="accent4" accent5="accent5" accent6="accent6" hlink="hlink" folHlink="folHlink"/>
  <p:sldLayoutIdLst>
    <p:sldLayoutId id="214748381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895101462"/>
      </p:ext>
    </p:extLst>
  </p:cSld>
  <p:clrMap bg1="lt1" tx1="dk1" bg2="lt2" tx2="dk2" accent1="accent1" accent2="accent2" accent3="accent3" accent4="accent4" accent5="accent5" accent6="accent6" hlink="hlink" folHlink="folHlink"/>
  <p:sldLayoutIdLst>
    <p:sldLayoutId id="214748382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781465510"/>
      </p:ext>
    </p:extLst>
  </p:cSld>
  <p:clrMap bg1="lt1" tx1="dk1" bg2="lt2" tx2="dk2" accent1="accent1" accent2="accent2" accent3="accent3" accent4="accent4" accent5="accent5" accent6="accent6" hlink="hlink" folHlink="folHlink"/>
  <p:sldLayoutIdLst>
    <p:sldLayoutId id="214748382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224439706"/>
      </p:ext>
    </p:extLst>
  </p:cSld>
  <p:clrMap bg1="lt1" tx1="dk1" bg2="lt2" tx2="dk2" accent1="accent1" accent2="accent2" accent3="accent3" accent4="accent4" accent5="accent5" accent6="accent6" hlink="hlink" folHlink="folHlink"/>
  <p:sldLayoutIdLst>
    <p:sldLayoutId id="214748382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200891078"/>
      </p:ext>
    </p:extLst>
  </p:cSld>
  <p:clrMap bg1="lt1" tx1="dk1" bg2="lt2" tx2="dk2" accent1="accent1" accent2="accent2" accent3="accent3" accent4="accent4" accent5="accent5" accent6="accent6" hlink="hlink" folHlink="folHlink"/>
  <p:sldLayoutIdLst>
    <p:sldLayoutId id="214748382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821786373"/>
      </p:ext>
    </p:extLst>
  </p:cSld>
  <p:clrMap bg1="lt1" tx1="dk1" bg2="lt2" tx2="dk2" accent1="accent1" accent2="accent2" accent3="accent3" accent4="accent4" accent5="accent5" accent6="accent6" hlink="hlink" folHlink="folHlink"/>
  <p:sldLayoutIdLst>
    <p:sldLayoutId id="214748382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335110123"/>
      </p:ext>
    </p:extLst>
  </p:cSld>
  <p:clrMap bg1="lt1" tx1="dk1" bg2="lt2" tx2="dk2" accent1="accent1" accent2="accent2" accent3="accent3" accent4="accent4" accent5="accent5" accent6="accent6" hlink="hlink" folHlink="folHlink"/>
  <p:sldLayoutIdLst>
    <p:sldLayoutId id="214748383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191052"/>
      </p:ext>
    </p:extLst>
  </p:cSld>
  <p:clrMap bg1="lt1" tx1="dk1" bg2="lt2" tx2="dk2" accent1="accent1" accent2="accent2" accent3="accent3" accent4="accent4" accent5="accent5" accent6="accent6" hlink="hlink" folHlink="folHlink"/>
  <p:sldLayoutIdLst>
    <p:sldLayoutId id="2147483679"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043098768"/>
      </p:ext>
    </p:extLst>
  </p:cSld>
  <p:clrMap bg1="lt1" tx1="dk1" bg2="lt2" tx2="dk2" accent1="accent1" accent2="accent2" accent3="accent3" accent4="accent4" accent5="accent5" accent6="accent6" hlink="hlink" folHlink="folHlink"/>
  <p:sldLayoutIdLst>
    <p:sldLayoutId id="214748383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895797906"/>
      </p:ext>
    </p:extLst>
  </p:cSld>
  <p:clrMap bg1="lt1" tx1="dk1" bg2="lt2" tx2="dk2" accent1="accent1" accent2="accent2" accent3="accent3" accent4="accent4" accent5="accent5" accent6="accent6" hlink="hlink" folHlink="folHlink"/>
  <p:sldLayoutIdLst>
    <p:sldLayoutId id="214748383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709454077"/>
      </p:ext>
    </p:extLst>
  </p:cSld>
  <p:clrMap bg1="lt1" tx1="dk1" bg2="lt2" tx2="dk2" accent1="accent1" accent2="accent2" accent3="accent3" accent4="accent4" accent5="accent5" accent6="accent6" hlink="hlink" folHlink="folHlink"/>
  <p:sldLayoutIdLst>
    <p:sldLayoutId id="214748383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4291249217"/>
      </p:ext>
    </p:extLst>
  </p:cSld>
  <p:clrMap bg1="lt1" tx1="dk1" bg2="lt2" tx2="dk2" accent1="accent1" accent2="accent2" accent3="accent3" accent4="accent4" accent5="accent5" accent6="accent6" hlink="hlink" folHlink="folHlink"/>
  <p:sldLayoutIdLst>
    <p:sldLayoutId id="214748383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514230176"/>
      </p:ext>
    </p:extLst>
  </p:cSld>
  <p:clrMap bg1="lt1" tx1="dk1" bg2="lt2" tx2="dk2" accent1="accent1" accent2="accent2" accent3="accent3" accent4="accent4" accent5="accent5" accent6="accent6" hlink="hlink" folHlink="folHlink"/>
  <p:sldLayoutIdLst>
    <p:sldLayoutId id="214748384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257274513"/>
      </p:ext>
    </p:extLst>
  </p:cSld>
  <p:clrMap bg1="lt1" tx1="dk1" bg2="lt2" tx2="dk2" accent1="accent1" accent2="accent2" accent3="accent3" accent4="accent4" accent5="accent5" accent6="accent6" hlink="hlink" folHlink="folHlink"/>
  <p:sldLayoutIdLst>
    <p:sldLayoutId id="214748384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728133002"/>
      </p:ext>
    </p:extLst>
  </p:cSld>
  <p:clrMap bg1="lt1" tx1="dk1" bg2="lt2" tx2="dk2" accent1="accent1" accent2="accent2" accent3="accent3" accent4="accent4" accent5="accent5" accent6="accent6" hlink="hlink" folHlink="folHlink"/>
  <p:sldLayoutIdLst>
    <p:sldLayoutId id="214748384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1724239251"/>
      </p:ext>
    </p:extLst>
  </p:cSld>
  <p:clrMap bg1="lt1" tx1="dk1" bg2="lt2" tx2="dk2" accent1="accent1" accent2="accent2" accent3="accent3" accent4="accent4" accent5="accent5" accent6="accent6" hlink="hlink" folHlink="folHlink"/>
  <p:sldLayoutIdLst>
    <p:sldLayoutId id="214748384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7923734"/>
      </p:ext>
    </p:extLst>
  </p:cSld>
  <p:clrMap bg1="lt1" tx1="dk1" bg2="lt2" tx2="dk2" accent1="accent1" accent2="accent2" accent3="accent3" accent4="accent4" accent5="accent5" accent6="accent6" hlink="hlink" folHlink="folHlink"/>
  <p:sldLayoutIdLst>
    <p:sldLayoutId id="214748384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304545834"/>
      </p:ext>
    </p:extLst>
  </p:cSld>
  <p:clrMap bg1="lt1" tx1="dk1" bg2="lt2" tx2="dk2" accent1="accent1" accent2="accent2" accent3="accent3" accent4="accent4" accent5="accent5" accent6="accent6" hlink="hlink" folHlink="folHlink"/>
  <p:sldLayoutIdLst>
    <p:sldLayoutId id="214748385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464FD194-A1DA-47B7-B4BF-DFA584637E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7" y="0"/>
            <a:ext cx="12187066" cy="6855224"/>
          </a:xfrm>
          <a:prstGeom prst="rect">
            <a:avLst/>
          </a:prstGeom>
        </p:spPr>
      </p:pic>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1666789" y="315120"/>
            <a:ext cx="10515600" cy="292100"/>
          </a:xfrm>
          <a:prstGeom prst="rect">
            <a:avLst/>
          </a:prstGeom>
        </p:spPr>
        <p:txBody>
          <a:bodyPr vert="horz" lIns="91440" tIns="45720" rIns="91440" bIns="45720" rtlCol="0" anchor="ctr">
            <a:normAutofit/>
          </a:bodyPr>
          <a:lstStyle/>
          <a:p>
            <a:pPr rtl="0"/>
            <a:r>
              <a:rPr lang="it-it"/>
              <a:t>Slide title here</a:t>
            </a:r>
            <a:endParaRPr lang="it-IT"/>
          </a:p>
        </p:txBody>
      </p:sp>
      <p:sp>
        <p:nvSpPr>
          <p:cNvPr id="12"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2371" y="6486275"/>
            <a:ext cx="2743200" cy="365125"/>
          </a:xfrm>
          <a:prstGeom prst="rect">
            <a:avLst/>
          </a:prstGeom>
        </p:spPr>
        <p:txBody>
          <a:bodyPr vert="horz" lIns="91440" tIns="45720" rIns="91440" bIns="45720" rtlCol="0" anchor="ctr"/>
          <a:lstStyle>
            <a:lvl1pPr algn="l">
              <a:defRPr sz="1200">
                <a:solidFill>
                  <a:schemeClr val="bg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CD9BC1-7123-43C4-A2DD-6591F9EA4888}" type="datetimeFigureOut">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3"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28999" y="6490099"/>
            <a:ext cx="4114800" cy="365125"/>
          </a:xfrm>
          <a:prstGeom prst="rect">
            <a:avLst/>
          </a:prstGeom>
        </p:spPr>
        <p:txBody>
          <a:bodyPr vert="horz" lIns="91440" tIns="45720" rIns="91440" bIns="45720" rtlCol="0" anchor="ctr"/>
          <a:lstStyle>
            <a:lvl1pPr algn="ctr">
              <a:defRPr sz="1200">
                <a:solidFill>
                  <a:schemeClr val="bg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7E6E6"/>
              </a:solidFill>
              <a:effectLst/>
              <a:uLnTx/>
              <a:uFillTx/>
              <a:latin typeface="Calibri" panose="020F0502020204030204"/>
              <a:ea typeface="+mn-ea"/>
              <a:cs typeface="+mn-cs"/>
            </a:endParaRPr>
          </a:p>
        </p:txBody>
      </p:sp>
      <p:sp>
        <p:nvSpPr>
          <p:cNvPr id="14"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1970" y="6455174"/>
            <a:ext cx="2743200" cy="365125"/>
          </a:xfrm>
          <a:prstGeom prst="rect">
            <a:avLst/>
          </a:prstGeom>
        </p:spPr>
        <p:txBody>
          <a:bodyPr vert="horz" lIns="91440" tIns="45720" rIns="91440" bIns="45720" rtlCol="0" anchor="ctr"/>
          <a:lstStyle>
            <a:lvl1pPr algn="r">
              <a:defRPr sz="1200">
                <a:solidFill>
                  <a:schemeClr val="bg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CC2F43-96B8-4E30-91A6-FFF03D73E021}" type="slidenum">
              <a:rPr kumimoji="0" lang="en-GB" sz="1200" b="0" i="0" u="none" strike="noStrike" kern="1200" cap="none" spc="0" normalizeH="0" baseline="0" noProof="0" smtClean="0">
                <a:ln>
                  <a:noFill/>
                </a:ln>
                <a:solidFill>
                  <a:srgbClr val="E7E6E6"/>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120113"/>
      </p:ext>
    </p:extLst>
  </p:cSld>
  <p:clrMap bg1="lt1" tx1="dk1" bg2="lt2" tx2="dk2" accent1="accent1" accent2="accent2" accent3="accent3" accent4="accent4" accent5="accent5" accent6="accent6" hlink="hlink" folHlink="folHlink"/>
  <p:sldLayoutIdLst>
    <p:sldLayoutId id="2147483681" r:id="rId1"/>
  </p:sldLayoutIdLst>
  <p:txStyles>
    <p:title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4"/>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4"/>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4"/>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4"/>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485699082"/>
      </p:ext>
    </p:extLst>
  </p:cSld>
  <p:clrMap bg1="lt1" tx1="dk1" bg2="lt2" tx2="dk2" accent1="accent1" accent2="accent2" accent3="accent3" accent4="accent4" accent5="accent5" accent6="accent6" hlink="hlink" folHlink="folHlink"/>
  <p:sldLayoutIdLst>
    <p:sldLayoutId id="2147483853"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975728552"/>
      </p:ext>
    </p:extLst>
  </p:cSld>
  <p:clrMap bg1="lt1" tx1="dk1" bg2="lt2" tx2="dk2" accent1="accent1" accent2="accent2" accent3="accent3" accent4="accent4" accent5="accent5" accent6="accent6" hlink="hlink" folHlink="folHlink"/>
  <p:sldLayoutIdLst>
    <p:sldLayoutId id="214748385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3759552734"/>
      </p:ext>
    </p:extLst>
  </p:cSld>
  <p:clrMap bg1="lt1" tx1="dk1" bg2="lt2" tx2="dk2" accent1="accent1" accent2="accent2" accent3="accent3" accent4="accent4" accent5="accent5" accent6="accent6" hlink="hlink" folHlink="folHlink"/>
  <p:sldLayoutIdLst>
    <p:sldLayoutId id="214748385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D12E193-6CA7-859E-37FD-5C590BEAE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0FA1581-BC43-DFF6-DC65-7B025256B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A81DE36-885D-F4B1-827F-2CCD0FC94EA7}"/>
              </a:ext>
            </a:extLst>
          </p:cNvPr>
          <p:cNvSpPr>
            <a:spLocks noGrp="1"/>
          </p:cNvSpPr>
          <p:nvPr>
            <p:ph type="dt" sz="half" idx="2"/>
          </p:nvPr>
        </p:nvSpPr>
        <p:spPr>
          <a:xfrm>
            <a:off x="838200" y="6356350"/>
            <a:ext cx="13970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E263F11-8A62-5C48-A45E-7EE945F7625D}" type="datetimeFigureOut">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16/03/2023</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
        <p:nvSpPr>
          <p:cNvPr id="8" name="Segnaposto piè di pagina 4">
            <a:extLst>
              <a:ext uri="{FF2B5EF4-FFF2-40B4-BE49-F238E27FC236}">
                <a16:creationId xmlns:a16="http://schemas.microsoft.com/office/drawing/2014/main" id="{693DD1B1-38EF-EF4B-D260-9A15B768B839}"/>
              </a:ext>
            </a:extLst>
          </p:cNvPr>
          <p:cNvSpPr>
            <a:spLocks noGrp="1"/>
          </p:cNvSpPr>
          <p:nvPr>
            <p:ph type="ftr" sz="quarter" idx="3"/>
          </p:nvPr>
        </p:nvSpPr>
        <p:spPr>
          <a:xfrm>
            <a:off x="2479040" y="6356350"/>
            <a:ext cx="4114800" cy="365125"/>
          </a:xfrm>
          <a:prstGeom prst="rect">
            <a:avLst/>
          </a:prstGeom>
        </p:spPr>
        <p:txBody>
          <a:bodyPr/>
          <a:lstStyle>
            <a:lvl1pPr algn="l">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9" name="Segnaposto numero diapositiva 5">
            <a:extLst>
              <a:ext uri="{FF2B5EF4-FFF2-40B4-BE49-F238E27FC236}">
                <a16:creationId xmlns:a16="http://schemas.microsoft.com/office/drawing/2014/main" id="{0A0A522B-E0D0-8AD3-EA55-7607CA4DA67C}"/>
              </a:ext>
            </a:extLst>
          </p:cNvPr>
          <p:cNvSpPr>
            <a:spLocks noGrp="1"/>
          </p:cNvSpPr>
          <p:nvPr>
            <p:ph type="sldNum" sz="quarter" idx="4"/>
          </p:nvPr>
        </p:nvSpPr>
        <p:spPr>
          <a:xfrm>
            <a:off x="6995160" y="6356350"/>
            <a:ext cx="2743200" cy="365125"/>
          </a:xfrm>
          <a:prstGeom prst="rect">
            <a:avLst/>
          </a:prstGeom>
        </p:spPr>
        <p:txBody>
          <a:bodyPr/>
          <a:lstStyle>
            <a:lvl1pPr>
              <a:buFontTx/>
              <a:buNone/>
              <a:defRPr sz="1400">
                <a:solidFill>
                  <a:srgbClr val="264368"/>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D2BC12-A084-134F-A110-B94253968681}" type="slidenum">
              <a:rPr kumimoji="0" lang="it-IT" sz="1400" b="0" i="0" u="none" strike="noStrike" kern="1200" cap="none" spc="0" normalizeH="0" baseline="0" noProof="0" smtClean="0">
                <a:ln>
                  <a:noFill/>
                </a:ln>
                <a:solidFill>
                  <a:srgbClr val="264368"/>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it-IT" sz="1400" b="0" i="0" u="none" strike="noStrike" kern="1200" cap="none" spc="0" normalizeH="0" baseline="0" noProof="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2656402799"/>
      </p:ext>
    </p:extLst>
  </p:cSld>
  <p:clrMap bg1="lt1" tx1="dk1" bg2="lt2" tx2="dk2" accent1="accent1" accent2="accent2" accent3="accent3" accent4="accent4" accent5="accent5" accent6="accent6" hlink="hlink" folHlink="folHlink"/>
  <p:sldLayoutIdLst>
    <p:sldLayoutId id="214748385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s://ec.europa.eu/info/funding-tenders/opportunities/portal/screen/opportunities/topic-details/horizon-miss-2023-soil-01-08" TargetMode="External"/><Relationship Id="rId2" Type="http://schemas.openxmlformats.org/officeDocument/2006/relationships/notesSlide" Target="../notesSlides/notesSlide42.xml"/><Relationship Id="rId1" Type="http://schemas.openxmlformats.org/officeDocument/2006/relationships/slideLayout" Target="../slideLayouts/slideLayout42.xml"/><Relationship Id="rId4" Type="http://schemas.openxmlformats.org/officeDocument/2006/relationships/hyperlink" Target="https://ec.europa.eu/info/funding-tenders/opportunities/portal/screen/opportunities/topic-details/horizon-miss-2023-soil-01-09" TargetMode="Externa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3.xml"/></Relationships>
</file>

<file path=ppt/slides/_rels/slide106.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15.jpg"/><Relationship Id="rId1" Type="http://schemas.openxmlformats.org/officeDocument/2006/relationships/slideLayout" Target="../slideLayouts/slideLayout16.xml"/><Relationship Id="rId4" Type="http://schemas.openxmlformats.org/officeDocument/2006/relationships/image" Target="../media/image203.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hyperlink" Target="https://app.sli.do/event/3mH7KwPfBZaqmQf4EyiV1z"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205.png"/><Relationship Id="rId7" Type="http://schemas.openxmlformats.org/officeDocument/2006/relationships/image" Target="../media/image209.png"/><Relationship Id="rId12" Type="http://schemas.openxmlformats.org/officeDocument/2006/relationships/image" Target="../media/image214.svg"/><Relationship Id="rId2" Type="http://schemas.openxmlformats.org/officeDocument/2006/relationships/notesSlide" Target="../notesSlides/notesSlide46.xml"/><Relationship Id="rId1" Type="http://schemas.openxmlformats.org/officeDocument/2006/relationships/slideLayout" Target="../slideLayouts/slideLayout44.xml"/><Relationship Id="rId6" Type="http://schemas.openxmlformats.org/officeDocument/2006/relationships/image" Target="../media/image208.png"/><Relationship Id="rId11" Type="http://schemas.openxmlformats.org/officeDocument/2006/relationships/image" Target="../media/image213.png"/><Relationship Id="rId5" Type="http://schemas.openxmlformats.org/officeDocument/2006/relationships/image" Target="../media/image207.png"/><Relationship Id="rId10" Type="http://schemas.openxmlformats.org/officeDocument/2006/relationships/image" Target="../media/image212.svg"/><Relationship Id="rId4" Type="http://schemas.openxmlformats.org/officeDocument/2006/relationships/image" Target="../media/image206.png"/><Relationship Id="rId9" Type="http://schemas.openxmlformats.org/officeDocument/2006/relationships/image" Target="../media/image211.png"/></Relationships>
</file>

<file path=ppt/slides/_rels/slide113.xml.rels><?xml version="1.0" encoding="UTF-8" standalone="yes"?>
<Relationships xmlns="http://schemas.openxmlformats.org/package/2006/relationships"><Relationship Id="rId3" Type="http://schemas.openxmlformats.org/officeDocument/2006/relationships/hyperlink" Target="https://nati00ns.eu/" TargetMode="External"/><Relationship Id="rId2" Type="http://schemas.openxmlformats.org/officeDocument/2006/relationships/notesSlide" Target="../notesSlides/notesSlide47.xml"/><Relationship Id="rId1" Type="http://schemas.openxmlformats.org/officeDocument/2006/relationships/slideLayout" Target="../slideLayouts/slideLayout44.xml"/></Relationships>
</file>

<file path=ppt/slides/_rels/slide114.xml.rels><?xml version="1.0" encoding="UTF-8" standalone="yes"?>
<Relationships xmlns="http://schemas.openxmlformats.org/package/2006/relationships"><Relationship Id="rId3" Type="http://schemas.openxmlformats.org/officeDocument/2006/relationships/hyperlink" Target="https://nati00ns-soil-living-lab-matching.b2match.io/" TargetMode="External"/><Relationship Id="rId2" Type="http://schemas.openxmlformats.org/officeDocument/2006/relationships/notesSlide" Target="../notesSlides/notesSlide48.xml"/><Relationship Id="rId1" Type="http://schemas.openxmlformats.org/officeDocument/2006/relationships/slideLayout" Target="../slideLayouts/slideLayout44.xml"/><Relationship Id="rId4" Type="http://schemas.openxmlformats.org/officeDocument/2006/relationships/image" Target="../media/image215.PNG"/></Relationships>
</file>

<file path=ppt/slides/_rels/slide11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image" Target="../media/image216.png"/><Relationship Id="rId1" Type="http://schemas.openxmlformats.org/officeDocument/2006/relationships/slideLayout" Target="../slideLayouts/slideLayout2.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11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23.png"/><Relationship Id="rId7" Type="http://schemas.openxmlformats.org/officeDocument/2006/relationships/image" Target="../media/image227.png"/><Relationship Id="rId2" Type="http://schemas.openxmlformats.org/officeDocument/2006/relationships/image" Target="../media/image222.png"/><Relationship Id="rId1" Type="http://schemas.openxmlformats.org/officeDocument/2006/relationships/slideLayout" Target="../slideLayouts/slideLayout2.xml"/><Relationship Id="rId6" Type="http://schemas.openxmlformats.org/officeDocument/2006/relationships/image" Target="../media/image226.png"/><Relationship Id="rId5" Type="http://schemas.openxmlformats.org/officeDocument/2006/relationships/image" Target="../media/image225.png"/><Relationship Id="rId4" Type="http://schemas.openxmlformats.org/officeDocument/2006/relationships/image" Target="../media/image224.png"/></Relationships>
</file>

<file path=ppt/slides/_rels/slide1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28.png"/><Relationship Id="rId7" Type="http://schemas.openxmlformats.org/officeDocument/2006/relationships/image" Target="../media/image23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30.jpg"/><Relationship Id="rId5" Type="http://schemas.openxmlformats.org/officeDocument/2006/relationships/image" Target="../media/image229.jp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0.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243.png"/><Relationship Id="rId18" Type="http://schemas.openxmlformats.org/officeDocument/2006/relationships/image" Target="../media/image248.png"/><Relationship Id="rId3" Type="http://schemas.openxmlformats.org/officeDocument/2006/relationships/image" Target="../media/image233.jpeg"/><Relationship Id="rId21" Type="http://schemas.openxmlformats.org/officeDocument/2006/relationships/hyperlink" Target="https://prepsoil.eu/" TargetMode="External"/><Relationship Id="rId7" Type="http://schemas.openxmlformats.org/officeDocument/2006/relationships/image" Target="../media/image237.png"/><Relationship Id="rId12" Type="http://schemas.openxmlformats.org/officeDocument/2006/relationships/image" Target="../media/image242.png"/><Relationship Id="rId17" Type="http://schemas.openxmlformats.org/officeDocument/2006/relationships/image" Target="../media/image247.jpeg"/><Relationship Id="rId2" Type="http://schemas.openxmlformats.org/officeDocument/2006/relationships/image" Target="../media/image232.png"/><Relationship Id="rId16" Type="http://schemas.openxmlformats.org/officeDocument/2006/relationships/image" Target="../media/image246.png"/><Relationship Id="rId20" Type="http://schemas.openxmlformats.org/officeDocument/2006/relationships/image" Target="../media/image250.png"/><Relationship Id="rId1" Type="http://schemas.openxmlformats.org/officeDocument/2006/relationships/slideLayout" Target="../slideLayouts/slideLayout45.xml"/><Relationship Id="rId6" Type="http://schemas.openxmlformats.org/officeDocument/2006/relationships/image" Target="../media/image236.png"/><Relationship Id="rId11" Type="http://schemas.openxmlformats.org/officeDocument/2006/relationships/image" Target="../media/image241.png"/><Relationship Id="rId5" Type="http://schemas.openxmlformats.org/officeDocument/2006/relationships/image" Target="../media/image235.png"/><Relationship Id="rId15" Type="http://schemas.openxmlformats.org/officeDocument/2006/relationships/image" Target="../media/image245.jpeg"/><Relationship Id="rId10" Type="http://schemas.openxmlformats.org/officeDocument/2006/relationships/image" Target="../media/image240.jpeg"/><Relationship Id="rId19" Type="http://schemas.openxmlformats.org/officeDocument/2006/relationships/image" Target="../media/image249.png"/><Relationship Id="rId4" Type="http://schemas.openxmlformats.org/officeDocument/2006/relationships/image" Target="../media/image234.jpeg"/><Relationship Id="rId9" Type="http://schemas.openxmlformats.org/officeDocument/2006/relationships/image" Target="../media/image239.jpeg"/><Relationship Id="rId14" Type="http://schemas.openxmlformats.org/officeDocument/2006/relationships/image" Target="../media/image244.png"/><Relationship Id="rId22" Type="http://schemas.openxmlformats.org/officeDocument/2006/relationships/hyperlink" Target="https://www.linkedin.com/company/prepsoil/"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notesSlide" Target="../notesSlides/notesSlide51.xml"/><Relationship Id="rId1" Type="http://schemas.openxmlformats.org/officeDocument/2006/relationships/slideLayout" Target="../slideLayouts/slideLayout17.xml"/><Relationship Id="rId5" Type="http://schemas.openxmlformats.org/officeDocument/2006/relationships/image" Target="../media/image253.jpeg"/><Relationship Id="rId4" Type="http://schemas.openxmlformats.org/officeDocument/2006/relationships/image" Target="../media/image252.png"/></Relationships>
</file>

<file path=ppt/slides/_rels/slide122.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Layout" Target="../slideLayouts/slideLayout46.xml"/><Relationship Id="rId6" Type="http://schemas.openxmlformats.org/officeDocument/2006/relationships/image" Target="../media/image258.png"/><Relationship Id="rId5" Type="http://schemas.openxmlformats.org/officeDocument/2006/relationships/image" Target="../media/image257.png"/><Relationship Id="rId4" Type="http://schemas.openxmlformats.org/officeDocument/2006/relationships/image" Target="../media/image256.png"/></Relationships>
</file>

<file path=ppt/slides/_rels/slide123.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image" Target="../media/image259.png"/><Relationship Id="rId1" Type="http://schemas.openxmlformats.org/officeDocument/2006/relationships/slideLayout" Target="../slideLayouts/slideLayout11.xml"/><Relationship Id="rId4" Type="http://schemas.openxmlformats.org/officeDocument/2006/relationships/hyperlink" Target="https://soils4europe.eu/"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12.xml"/><Relationship Id="rId4" Type="http://schemas.openxmlformats.org/officeDocument/2006/relationships/image" Target="../media/image263.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265.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2.jpg"/><Relationship Id="rId5" Type="http://schemas.openxmlformats.org/officeDocument/2006/relationships/image" Target="../media/image264.emf"/><Relationship Id="rId4" Type="http://schemas.openxmlformats.org/officeDocument/2006/relationships/oleObject" Target="../embeddings/oleObject3.bin"/></Relationships>
</file>

<file path=ppt/slides/_rels/slide126.xml.rels><?xml version="1.0" encoding="UTF-8" standalone="yes"?>
<Relationships xmlns="http://schemas.openxmlformats.org/package/2006/relationships"><Relationship Id="rId2" Type="http://schemas.openxmlformats.org/officeDocument/2006/relationships/hyperlink" Target="mailto:Info@nati00ns.eu" TargetMode="Externa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266_7F0E20EC.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47.xm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hyperlink" Target="mailto:info@nati00ns.eu" TargetMode="External"/><Relationship Id="rId1" Type="http://schemas.openxmlformats.org/officeDocument/2006/relationships/slideLayout" Target="../slideLayouts/slideLayout18.xml"/><Relationship Id="rId6" Type="http://schemas.openxmlformats.org/officeDocument/2006/relationships/image" Target="../media/image44.sv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gif"/><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2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7.xml"/><Relationship Id="rId4" Type="http://schemas.openxmlformats.org/officeDocument/2006/relationships/hyperlink" Target="https://esdac.jrc.ec.europa.eu/euso"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esdac.jrc.ec.europa.eu/esdacviewer/euso-dashboard/" TargetMode="External"/><Relationship Id="rId2" Type="http://schemas.openxmlformats.org/officeDocument/2006/relationships/image" Target="../media/image73.jpeg"/><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s://esdac.jrc.ec.europa.eu/esdacviewer/euso-dashboard/" TargetMode="External"/><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esdac.jrc.ec.europa.eu/esdacviewer/euso-dashboard/" TargetMode="External"/><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hyperlink" Target="https://esdac.jrc.ec.europa.eu/esdacviewer/euso-dashboard/" TargetMode="External"/><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62.xml"/><Relationship Id="rId6" Type="http://schemas.openxmlformats.org/officeDocument/2006/relationships/image" Target="../media/image80.png"/><Relationship Id="rId5" Type="http://schemas.openxmlformats.org/officeDocument/2006/relationships/image" Target="../media/image79.jpeg"/><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3" Type="http://schemas.openxmlformats.org/officeDocument/2006/relationships/hyperlink" Target="https://ec.europa.eu/environment/publications/eu-soil-strategy-2030_en" TargetMode="External"/><Relationship Id="rId2" Type="http://schemas.openxmlformats.org/officeDocument/2006/relationships/image" Target="../media/image84.png"/><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9.xml"/><Relationship Id="rId1" Type="http://schemas.openxmlformats.org/officeDocument/2006/relationships/slideLayout" Target="../slideLayouts/slideLayout66.xml"/><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69.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70.xml"/><Relationship Id="rId6" Type="http://schemas.openxmlformats.org/officeDocument/2006/relationships/image" Target="../media/image91.png"/><Relationship Id="rId5" Type="http://schemas.microsoft.com/office/2007/relationships/hdphoto" Target="../media/hdphoto2.wdp"/><Relationship Id="rId4" Type="http://schemas.openxmlformats.org/officeDocument/2006/relationships/image" Target="../media/image90.png"/></Relationships>
</file>

<file path=ppt/slides/_rels/slide4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eg"/><Relationship Id="rId1" Type="http://schemas.openxmlformats.org/officeDocument/2006/relationships/slideLayout" Target="../slideLayouts/slideLayout71.xml"/><Relationship Id="rId4" Type="http://schemas.openxmlformats.org/officeDocument/2006/relationships/image" Target="../media/image94.jpg"/></Relationships>
</file>

<file path=ppt/slides/_rels/slide4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2.xml"/></Relationships>
</file>

<file path=ppt/slides/_rels/slide4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png"/><Relationship Id="rId1" Type="http://schemas.openxmlformats.org/officeDocument/2006/relationships/slideLayout" Target="../slideLayouts/slideLayout73.xml"/></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4.xml"/><Relationship Id="rId1" Type="http://schemas.openxmlformats.org/officeDocument/2006/relationships/slideLayout" Target="../slideLayouts/slideLayout74.xml"/></Relationships>
</file>

<file path=ppt/slides/_rels/slide4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5.xml"/></Relationships>
</file>

<file path=ppt/slides/_rels/slide49.xml.rels><?xml version="1.0" encoding="UTF-8" standalone="yes"?>
<Relationships xmlns="http://schemas.openxmlformats.org/package/2006/relationships"><Relationship Id="rId8" Type="http://schemas.openxmlformats.org/officeDocument/2006/relationships/image" Target="../media/image106.jpg"/><Relationship Id="rId3" Type="http://schemas.openxmlformats.org/officeDocument/2006/relationships/image" Target="../media/image101.png"/><Relationship Id="rId7" Type="http://schemas.openxmlformats.org/officeDocument/2006/relationships/image" Target="../media/image105.jpg"/><Relationship Id="rId2" Type="http://schemas.openxmlformats.org/officeDocument/2006/relationships/image" Target="../media/image100.jpg"/><Relationship Id="rId1" Type="http://schemas.openxmlformats.org/officeDocument/2006/relationships/slideLayout" Target="../slideLayouts/slideLayout76.xml"/><Relationship Id="rId6" Type="http://schemas.openxmlformats.org/officeDocument/2006/relationships/image" Target="../media/image104.jpg"/><Relationship Id="rId5" Type="http://schemas.openxmlformats.org/officeDocument/2006/relationships/image" Target="../media/image103.png"/><Relationship Id="rId10" Type="http://schemas.openxmlformats.org/officeDocument/2006/relationships/image" Target="../media/image108.jpg"/><Relationship Id="rId4" Type="http://schemas.openxmlformats.org/officeDocument/2006/relationships/image" Target="../media/image102.png"/><Relationship Id="rId9" Type="http://schemas.openxmlformats.org/officeDocument/2006/relationships/image" Target="../media/image10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10.svg"/><Relationship Id="rId2" Type="http://schemas.openxmlformats.org/officeDocument/2006/relationships/image" Target="../media/image109.png"/><Relationship Id="rId1" Type="http://schemas.openxmlformats.org/officeDocument/2006/relationships/slideLayout" Target="../slideLayouts/slideLayout77.xml"/><Relationship Id="rId4" Type="http://schemas.openxmlformats.org/officeDocument/2006/relationships/image" Target="../media/image111.jpg"/></Relationships>
</file>

<file path=ppt/slides/_rels/slide51.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7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13.jpeg"/><Relationship Id="rId1" Type="http://schemas.openxmlformats.org/officeDocument/2006/relationships/slideLayout" Target="../slideLayouts/slideLayout80.xml"/><Relationship Id="rId4" Type="http://schemas.openxmlformats.org/officeDocument/2006/relationships/image" Target="../media/image110.svg"/></Relationships>
</file>

<file path=ppt/slides/_rels/slide5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14.jpeg"/><Relationship Id="rId1" Type="http://schemas.openxmlformats.org/officeDocument/2006/relationships/slideLayout" Target="../slideLayouts/slideLayout81.xml"/><Relationship Id="rId4" Type="http://schemas.openxmlformats.org/officeDocument/2006/relationships/image" Target="../media/image110.svg"/></Relationships>
</file>

<file path=ppt/slides/_rels/slide5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15.jpeg"/><Relationship Id="rId1" Type="http://schemas.openxmlformats.org/officeDocument/2006/relationships/slideLayout" Target="../slideLayouts/slideLayout82.xml"/><Relationship Id="rId4" Type="http://schemas.openxmlformats.org/officeDocument/2006/relationships/image" Target="../media/image110.svg"/></Relationships>
</file>

<file path=ppt/slides/_rels/slide56.xml.rels><?xml version="1.0" encoding="UTF-8" standalone="yes"?>
<Relationships xmlns="http://schemas.openxmlformats.org/package/2006/relationships"><Relationship Id="rId3" Type="http://schemas.openxmlformats.org/officeDocument/2006/relationships/image" Target="../media/image116.jpeg"/><Relationship Id="rId7" Type="http://schemas.openxmlformats.org/officeDocument/2006/relationships/image" Target="../media/image120.svg"/><Relationship Id="rId2" Type="http://schemas.openxmlformats.org/officeDocument/2006/relationships/chart" Target="../charts/chart2.xml"/><Relationship Id="rId1" Type="http://schemas.openxmlformats.org/officeDocument/2006/relationships/slideLayout" Target="../slideLayouts/slideLayout83.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57.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png"/><Relationship Id="rId1" Type="http://schemas.openxmlformats.org/officeDocument/2006/relationships/slideLayout" Target="../slideLayouts/slideLayout84.xml"/></Relationships>
</file>

<file path=ppt/slides/_rels/slide5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23.png"/><Relationship Id="rId1" Type="http://schemas.openxmlformats.org/officeDocument/2006/relationships/slideLayout" Target="../slideLayouts/slideLayout85.xml"/><Relationship Id="rId4" Type="http://schemas.openxmlformats.org/officeDocument/2006/relationships/image" Target="../media/image110.svg"/></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24.jpeg"/><Relationship Id="rId1" Type="http://schemas.openxmlformats.org/officeDocument/2006/relationships/slideLayout" Target="../slideLayouts/slideLayout86.xml"/><Relationship Id="rId4" Type="http://schemas.openxmlformats.org/officeDocument/2006/relationships/image" Target="../media/image11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25.jpeg"/><Relationship Id="rId1" Type="http://schemas.openxmlformats.org/officeDocument/2006/relationships/slideLayout" Target="../slideLayouts/slideLayout87.xml"/><Relationship Id="rId4" Type="http://schemas.openxmlformats.org/officeDocument/2006/relationships/image" Target="../media/image110.svg"/></Relationships>
</file>

<file path=ppt/slides/_rels/slide6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88.xml"/></Relationships>
</file>

<file path=ppt/slides/_rels/slide6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89.xml"/></Relationships>
</file>

<file path=ppt/slides/_rels/slide6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90.xml"/></Relationships>
</file>

<file path=ppt/slides/_rels/slide64.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91.xml"/></Relationships>
</file>

<file path=ppt/slides/_rels/slide6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32.jpeg"/><Relationship Id="rId1" Type="http://schemas.openxmlformats.org/officeDocument/2006/relationships/slideLayout" Target="../slideLayouts/slideLayout92.xml"/><Relationship Id="rId4" Type="http://schemas.openxmlformats.org/officeDocument/2006/relationships/image" Target="../media/image110.svg"/></Relationships>
</file>

<file path=ppt/slides/_rels/slide6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93.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67.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94.xml"/></Relationships>
</file>

<file path=ppt/slides/_rels/slide68.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chart" Target="../charts/chart3.xml"/><Relationship Id="rId1" Type="http://schemas.openxmlformats.org/officeDocument/2006/relationships/slideLayout" Target="../slideLayouts/slideLayout95.xml"/><Relationship Id="rId5" Type="http://schemas.openxmlformats.org/officeDocument/2006/relationships/image" Target="../media/image142.jpeg"/><Relationship Id="rId4" Type="http://schemas.openxmlformats.org/officeDocument/2006/relationships/image" Target="../media/image141.jpeg"/></Relationships>
</file>

<file path=ppt/slides/_rels/slide6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43.jpeg"/><Relationship Id="rId1" Type="http://schemas.openxmlformats.org/officeDocument/2006/relationships/slideLayout" Target="../slideLayouts/slideLayout96.xml"/><Relationship Id="rId4" Type="http://schemas.openxmlformats.org/officeDocument/2006/relationships/image" Target="../media/image110.sv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97.xml"/></Relationships>
</file>

<file path=ppt/slides/_rels/slide7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46.jpeg"/><Relationship Id="rId1" Type="http://schemas.openxmlformats.org/officeDocument/2006/relationships/slideLayout" Target="../slideLayouts/slideLayout98.xml"/><Relationship Id="rId4" Type="http://schemas.openxmlformats.org/officeDocument/2006/relationships/image" Target="../media/image110.svg"/></Relationships>
</file>

<file path=ppt/slides/_rels/slide7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47.jpeg"/><Relationship Id="rId1" Type="http://schemas.openxmlformats.org/officeDocument/2006/relationships/slideLayout" Target="../slideLayouts/slideLayout99.xml"/><Relationship Id="rId4" Type="http://schemas.openxmlformats.org/officeDocument/2006/relationships/image" Target="../media/image110.svg"/></Relationships>
</file>

<file path=ppt/slides/_rels/slide73.xml.rels><?xml version="1.0" encoding="UTF-8" standalone="yes"?>
<Relationships xmlns="http://schemas.openxmlformats.org/package/2006/relationships"><Relationship Id="rId3" Type="http://schemas.openxmlformats.org/officeDocument/2006/relationships/image" Target="../media/image149.svg"/><Relationship Id="rId2" Type="http://schemas.openxmlformats.org/officeDocument/2006/relationships/image" Target="../media/image148.png"/><Relationship Id="rId1" Type="http://schemas.openxmlformats.org/officeDocument/2006/relationships/slideLayout" Target="../slideLayouts/slideLayout100.xml"/><Relationship Id="rId5" Type="http://schemas.openxmlformats.org/officeDocument/2006/relationships/image" Target="../media/image151.svg"/><Relationship Id="rId4" Type="http://schemas.openxmlformats.org/officeDocument/2006/relationships/image" Target="../media/image150.png"/></Relationships>
</file>

<file path=ppt/slides/_rels/slide7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01.xml"/><Relationship Id="rId4" Type="http://schemas.openxmlformats.org/officeDocument/2006/relationships/image" Target="../media/image154.png"/></Relationships>
</file>

<file path=ppt/slides/_rels/slide75.xml.rels><?xml version="1.0" encoding="UTF-8" standalone="yes"?>
<Relationships xmlns="http://schemas.openxmlformats.org/package/2006/relationships"><Relationship Id="rId3" Type="http://schemas.openxmlformats.org/officeDocument/2006/relationships/hyperlink" Target="https://pixabay.com/en/building-city-skyline-ring-1187017/" TargetMode="External"/><Relationship Id="rId2" Type="http://schemas.openxmlformats.org/officeDocument/2006/relationships/image" Target="../media/image155.png"/><Relationship Id="rId1" Type="http://schemas.openxmlformats.org/officeDocument/2006/relationships/slideLayout" Target="../slideLayouts/slideLayout102.xml"/><Relationship Id="rId4" Type="http://schemas.openxmlformats.org/officeDocument/2006/relationships/image" Target="../media/image156.png"/></Relationships>
</file>

<file path=ppt/slides/_rels/slide76.xml.rels><?xml version="1.0" encoding="UTF-8" standalone="yes"?>
<Relationships xmlns="http://schemas.openxmlformats.org/package/2006/relationships"><Relationship Id="rId3" Type="http://schemas.openxmlformats.org/officeDocument/2006/relationships/image" Target="../media/image110.svg"/><Relationship Id="rId2" Type="http://schemas.openxmlformats.org/officeDocument/2006/relationships/image" Target="../media/image109.png"/><Relationship Id="rId1" Type="http://schemas.openxmlformats.org/officeDocument/2006/relationships/slideLayout" Target="../slideLayouts/slideLayout10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hyperlink" Target="https://ec.europa.eu/info/sites/default/files/research_and_innovation/funding/documents/soil_mission_implementation_plan_final_for_publication.pdf"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 Id="rId6" Type="http://schemas.openxmlformats.org/officeDocument/2006/relationships/image" Target="../media/image159.svg"/><Relationship Id="rId5" Type="http://schemas.openxmlformats.org/officeDocument/2006/relationships/image" Target="../media/image158.png"/><Relationship Id="rId4" Type="http://schemas.openxmlformats.org/officeDocument/2006/relationships/image" Target="../media/image15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81.xml.rels><?xml version="1.0" encoding="UTF-8" standalone="yes"?>
<Relationships xmlns="http://schemas.openxmlformats.org/package/2006/relationships"><Relationship Id="rId8" Type="http://schemas.openxmlformats.org/officeDocument/2006/relationships/image" Target="../media/image163.emf"/><Relationship Id="rId3" Type="http://schemas.openxmlformats.org/officeDocument/2006/relationships/hyperlink" Target="https://doi.org/10.1504/IJTM.2009.023374" TargetMode="External"/><Relationship Id="rId7" Type="http://schemas.openxmlformats.org/officeDocument/2006/relationships/image" Target="../media/image162.emf"/><Relationship Id="rId2" Type="http://schemas.openxmlformats.org/officeDocument/2006/relationships/notesSlide" Target="../notesSlides/notesSlide29.xml"/><Relationship Id="rId1" Type="http://schemas.openxmlformats.org/officeDocument/2006/relationships/slideLayout" Target="../slideLayouts/slideLayout31.xml"/><Relationship Id="rId6" Type="http://schemas.openxmlformats.org/officeDocument/2006/relationships/image" Target="../media/image161.png"/><Relationship Id="rId5" Type="http://schemas.openxmlformats.org/officeDocument/2006/relationships/image" Target="../media/image160.emf"/><Relationship Id="rId4" Type="http://schemas.openxmlformats.org/officeDocument/2006/relationships/hyperlink" Target="https://doi.org/10.1186/2192-5372-1-2" TargetMode="Externa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2.xml"/></Relationships>
</file>

<file path=ppt/slides/_rels/slide83.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8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85.xml.rels><?xml version="1.0" encoding="UTF-8" standalone="yes"?>
<Relationships xmlns="http://schemas.openxmlformats.org/package/2006/relationships"><Relationship Id="rId3" Type="http://schemas.openxmlformats.org/officeDocument/2006/relationships/image" Target="../media/image166.emf"/><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hyperlink" Target="https://prepsoil.eu/living-labs-and-lighthouses/map" TargetMode="External"/><Relationship Id="rId7" Type="http://schemas.openxmlformats.org/officeDocument/2006/relationships/image" Target="../media/image170.svg"/><Relationship Id="rId12" Type="http://schemas.openxmlformats.org/officeDocument/2006/relationships/image" Target="../media/image175.png"/><Relationship Id="rId2" Type="http://schemas.openxmlformats.org/officeDocument/2006/relationships/notesSlide" Target="../notesSlides/notesSlide34.xml"/><Relationship Id="rId1" Type="http://schemas.openxmlformats.org/officeDocument/2006/relationships/slideLayout" Target="../slideLayouts/slideLayout36.xml"/><Relationship Id="rId6" Type="http://schemas.openxmlformats.org/officeDocument/2006/relationships/image" Target="../media/image169.png"/><Relationship Id="rId11" Type="http://schemas.openxmlformats.org/officeDocument/2006/relationships/image" Target="../media/image174.svg"/><Relationship Id="rId5" Type="http://schemas.openxmlformats.org/officeDocument/2006/relationships/image" Target="../media/image168.svg"/><Relationship Id="rId10" Type="http://schemas.openxmlformats.org/officeDocument/2006/relationships/image" Target="../media/image173.png"/><Relationship Id="rId4" Type="http://schemas.openxmlformats.org/officeDocument/2006/relationships/image" Target="../media/image167.png"/><Relationship Id="rId9" Type="http://schemas.openxmlformats.org/officeDocument/2006/relationships/image" Target="../media/image172.svg"/></Relationships>
</file>

<file path=ppt/slides/_rels/slide87.xml.rels><?xml version="1.0" encoding="UTF-8" standalone="yes"?>
<Relationships xmlns="http://schemas.openxmlformats.org/package/2006/relationships"><Relationship Id="rId8" Type="http://schemas.openxmlformats.org/officeDocument/2006/relationships/hyperlink" Target="https://www.youtube.com/watch?v=xgKLVCzPQeU" TargetMode="External"/><Relationship Id="rId3" Type="http://schemas.openxmlformats.org/officeDocument/2006/relationships/image" Target="../media/image2.png"/><Relationship Id="rId7" Type="http://schemas.openxmlformats.org/officeDocument/2006/relationships/image" Target="../media/image178.jpeg"/><Relationship Id="rId12" Type="http://schemas.openxmlformats.org/officeDocument/2006/relationships/image" Target="../media/image179.png"/><Relationship Id="rId2" Type="http://schemas.openxmlformats.org/officeDocument/2006/relationships/notesSlide" Target="../notesSlides/notesSlide35.xml"/><Relationship Id="rId1" Type="http://schemas.openxmlformats.org/officeDocument/2006/relationships/slideLayout" Target="../slideLayouts/slideLayout37.xml"/><Relationship Id="rId6" Type="http://schemas.openxmlformats.org/officeDocument/2006/relationships/image" Target="../media/image177.jpeg"/><Relationship Id="rId11" Type="http://schemas.openxmlformats.org/officeDocument/2006/relationships/image" Target="../media/image168.svg"/><Relationship Id="rId5" Type="http://schemas.openxmlformats.org/officeDocument/2006/relationships/image" Target="../media/image176.png"/><Relationship Id="rId10" Type="http://schemas.openxmlformats.org/officeDocument/2006/relationships/image" Target="../media/image167.png"/><Relationship Id="rId4" Type="http://schemas.openxmlformats.org/officeDocument/2006/relationships/hyperlink" Target="https://biosens.rs/" TargetMode="External"/><Relationship Id="rId9" Type="http://schemas.openxmlformats.org/officeDocument/2006/relationships/hyperlink" Target="https://www.youtube.com/watch?v=nhvGYbB94sA" TargetMode="External"/></Relationships>
</file>

<file path=ppt/slides/_rels/slide88.xml.rels><?xml version="1.0" encoding="UTF-8" standalone="yes"?>
<Relationships xmlns="http://schemas.openxmlformats.org/package/2006/relationships"><Relationship Id="rId8" Type="http://schemas.openxmlformats.org/officeDocument/2006/relationships/image" Target="../media/image182.jpeg"/><Relationship Id="rId3" Type="http://schemas.openxmlformats.org/officeDocument/2006/relationships/image" Target="../media/image180.jpeg"/><Relationship Id="rId7" Type="http://schemas.openxmlformats.org/officeDocument/2006/relationships/hyperlink" Target="https://www.youtube.com/watch?v=zn75i1luf3o&amp;t=9s" TargetMode="External"/><Relationship Id="rId2" Type="http://schemas.openxmlformats.org/officeDocument/2006/relationships/notesSlide" Target="../notesSlides/notesSlide36.xml"/><Relationship Id="rId1" Type="http://schemas.openxmlformats.org/officeDocument/2006/relationships/slideLayout" Target="../slideLayouts/slideLayout38.xml"/><Relationship Id="rId6" Type="http://schemas.openxmlformats.org/officeDocument/2006/relationships/image" Target="../media/image181.png"/><Relationship Id="rId11" Type="http://schemas.openxmlformats.org/officeDocument/2006/relationships/image" Target="../media/image168.svg"/><Relationship Id="rId5" Type="http://schemas.openxmlformats.org/officeDocument/2006/relationships/hyperlink" Target="mailto:info@biokutatas.hu" TargetMode="External"/><Relationship Id="rId10" Type="http://schemas.openxmlformats.org/officeDocument/2006/relationships/image" Target="../media/image167.png"/><Relationship Id="rId4" Type="http://schemas.openxmlformats.org/officeDocument/2006/relationships/hyperlink" Target="https://biokutatas.hu/en" TargetMode="External"/><Relationship Id="rId9" Type="http://schemas.openxmlformats.org/officeDocument/2006/relationships/hyperlink" Target="https://biokutatas.hu/en/page/show/onfarm" TargetMode="External"/></Relationships>
</file>

<file path=ppt/slides/_rels/slide89.xml.rels><?xml version="1.0" encoding="UTF-8" standalone="yes"?>
<Relationships xmlns="http://schemas.openxmlformats.org/package/2006/relationships"><Relationship Id="rId8" Type="http://schemas.openxmlformats.org/officeDocument/2006/relationships/hyperlink" Target="mailto:info@biokutatas.hu" TargetMode="External"/><Relationship Id="rId3" Type="http://schemas.openxmlformats.org/officeDocument/2006/relationships/image" Target="../media/image183.jpeg"/><Relationship Id="rId7" Type="http://schemas.openxmlformats.org/officeDocument/2006/relationships/hyperlink" Target="mailto:biuro@kpt.krakow.pl" TargetMode="External"/><Relationship Id="rId2" Type="http://schemas.openxmlformats.org/officeDocument/2006/relationships/notesSlide" Target="../notesSlides/notesSlide37.xml"/><Relationship Id="rId1" Type="http://schemas.openxmlformats.org/officeDocument/2006/relationships/slideLayout" Target="../slideLayouts/slideLayout39.xml"/><Relationship Id="rId6" Type="http://schemas.openxmlformats.org/officeDocument/2006/relationships/hyperlink" Target="https://www.kpt.krakow.pl" TargetMode="External"/><Relationship Id="rId11" Type="http://schemas.openxmlformats.org/officeDocument/2006/relationships/image" Target="../media/image186.png"/><Relationship Id="rId5" Type="http://schemas.openxmlformats.org/officeDocument/2006/relationships/image" Target="../media/image185.jpeg"/><Relationship Id="rId10" Type="http://schemas.openxmlformats.org/officeDocument/2006/relationships/image" Target="../media/image168.svg"/><Relationship Id="rId4" Type="http://schemas.openxmlformats.org/officeDocument/2006/relationships/image" Target="../media/image184.jpeg"/><Relationship Id="rId9" Type="http://schemas.openxmlformats.org/officeDocument/2006/relationships/image" Target="../media/image167.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52.png"/></Relationships>
</file>

<file path=ppt/slides/_rels/slide90.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hyperlink" Target="https://www.torinocitylab.it/en/" TargetMode="External"/><Relationship Id="rId7" Type="http://schemas.openxmlformats.org/officeDocument/2006/relationships/image" Target="../media/image170.svg"/><Relationship Id="rId2" Type="http://schemas.openxmlformats.org/officeDocument/2006/relationships/notesSlide" Target="../notesSlides/notesSlide38.xml"/><Relationship Id="rId1" Type="http://schemas.openxmlformats.org/officeDocument/2006/relationships/slideLayout" Target="../slideLayouts/slideLayout40.xml"/><Relationship Id="rId6" Type="http://schemas.openxmlformats.org/officeDocument/2006/relationships/image" Target="../media/image169.png"/><Relationship Id="rId5" Type="http://schemas.openxmlformats.org/officeDocument/2006/relationships/hyperlink" Target="mailto:info@biokutatas.hu" TargetMode="External"/><Relationship Id="rId10" Type="http://schemas.openxmlformats.org/officeDocument/2006/relationships/image" Target="../media/image189.png"/><Relationship Id="rId4" Type="http://schemas.openxmlformats.org/officeDocument/2006/relationships/hyperlink" Target="mailto:torinocitylab@comune.torino.it" TargetMode="External"/><Relationship Id="rId9" Type="http://schemas.openxmlformats.org/officeDocument/2006/relationships/image" Target="../media/image188.png"/></Relationships>
</file>

<file path=ppt/slides/_rels/slide91.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hyperlink" Target="https://www.sos4life.it/" TargetMode="External"/><Relationship Id="rId7" Type="http://schemas.openxmlformats.org/officeDocument/2006/relationships/image" Target="../media/image191.jpeg"/><Relationship Id="rId2" Type="http://schemas.openxmlformats.org/officeDocument/2006/relationships/notesSlide" Target="../notesSlides/notesSlide39.xml"/><Relationship Id="rId1" Type="http://schemas.openxmlformats.org/officeDocument/2006/relationships/slideLayout" Target="../slideLayouts/slideLayout41.xml"/><Relationship Id="rId6" Type="http://schemas.openxmlformats.org/officeDocument/2006/relationships/image" Target="../media/image190.png"/><Relationship Id="rId11" Type="http://schemas.openxmlformats.org/officeDocument/2006/relationships/image" Target="../media/image194.svg"/><Relationship Id="rId5" Type="http://schemas.openxmlformats.org/officeDocument/2006/relationships/hyperlink" Target="mailto:info@biokutatas.hu" TargetMode="External"/><Relationship Id="rId10" Type="http://schemas.openxmlformats.org/officeDocument/2006/relationships/image" Target="../media/image169.png"/><Relationship Id="rId4" Type="http://schemas.openxmlformats.org/officeDocument/2006/relationships/hyperlink" Target="mailto:stefano.bazzocchi@comune.forli.fc.it" TargetMode="External"/><Relationship Id="rId9" Type="http://schemas.openxmlformats.org/officeDocument/2006/relationships/image" Target="../media/image193.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ec.europa.eu/info/funding-tenders/opportunities/docs/2021-2027/horizon/wp-call/2023-2024/wp-12-missions_horizon-2023-2024_en.pdf"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5.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95.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s://ec.europa.eu/info/funding-tenders/opportunities/docs/2021-2027/horizon/wp-call/2023-2024/wp-9-food-bioeconomy-natural-resources-agriculture-and-environment_horizon-2023-2024_en.pdf"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93557" y="1985962"/>
            <a:ext cx="5981372" cy="2319071"/>
          </a:xfrm>
        </p:spPr>
        <p:txBody>
          <a:bodyPr/>
          <a:lstStyle/>
          <a:p>
            <a:r>
              <a:rPr lang="da-DK" sz="3600" err="1">
                <a:ea typeface="+mj-lt"/>
                <a:cs typeface="+mj-lt"/>
              </a:rPr>
              <a:t>Evento</a:t>
            </a:r>
            <a:r>
              <a:rPr lang="da-DK" sz="3600">
                <a:ea typeface="+mj-lt"/>
                <a:cs typeface="+mj-lt"/>
              </a:rPr>
              <a:t> </a:t>
            </a:r>
            <a:r>
              <a:rPr lang="da-DK" sz="3600" err="1">
                <a:ea typeface="+mj-lt"/>
                <a:cs typeface="+mj-lt"/>
              </a:rPr>
              <a:t>nazionale</a:t>
            </a:r>
            <a:r>
              <a:rPr lang="da-DK" sz="3600">
                <a:ea typeface="+mj-lt"/>
                <a:cs typeface="+mj-lt"/>
              </a:rPr>
              <a:t> </a:t>
            </a:r>
            <a:r>
              <a:rPr lang="da-DK" sz="3600" err="1">
                <a:ea typeface="+mj-lt"/>
                <a:cs typeface="+mj-lt"/>
              </a:rPr>
              <a:t>sulla</a:t>
            </a:r>
            <a:r>
              <a:rPr lang="da-DK" sz="3600">
                <a:ea typeface="+mj-lt"/>
                <a:cs typeface="+mj-lt"/>
              </a:rPr>
              <a:t> </a:t>
            </a:r>
            <a:r>
              <a:rPr lang="da-DK" sz="3600" err="1">
                <a:ea typeface="+mj-lt"/>
                <a:cs typeface="+mj-lt"/>
              </a:rPr>
              <a:t>Missione</a:t>
            </a:r>
            <a:r>
              <a:rPr lang="da-DK" sz="3600">
                <a:ea typeface="+mj-lt"/>
                <a:cs typeface="+mj-lt"/>
              </a:rPr>
              <a:t> </a:t>
            </a:r>
            <a:r>
              <a:rPr lang="da-DK" sz="3600" err="1">
                <a:ea typeface="+mj-lt"/>
                <a:cs typeface="+mj-lt"/>
              </a:rPr>
              <a:t>Suolo</a:t>
            </a:r>
            <a:r>
              <a:rPr lang="da-DK" sz="3600">
                <a:ea typeface="+mj-lt"/>
                <a:cs typeface="+mj-lt"/>
              </a:rPr>
              <a:t> </a:t>
            </a:r>
            <a:r>
              <a:rPr lang="da-DK" sz="3600" err="1">
                <a:ea typeface="+mj-lt"/>
                <a:cs typeface="+mj-lt"/>
              </a:rPr>
              <a:t>dell'Unione</a:t>
            </a:r>
            <a:r>
              <a:rPr lang="da-DK" sz="3600">
                <a:ea typeface="+mj-lt"/>
                <a:cs typeface="+mj-lt"/>
              </a:rPr>
              <a:t> </a:t>
            </a:r>
            <a:r>
              <a:rPr lang="da-DK" sz="3600" err="1">
                <a:ea typeface="+mj-lt"/>
                <a:cs typeface="+mj-lt"/>
              </a:rPr>
              <a:t>Europea</a:t>
            </a:r>
            <a:br>
              <a:rPr lang="da-DK" sz="3600"/>
            </a:br>
            <a:r>
              <a:rPr lang="da-DK" sz="1800" i="1">
                <a:solidFill>
                  <a:schemeClr val="tx1"/>
                </a:solidFill>
              </a:rPr>
              <a:t>10 </a:t>
            </a:r>
            <a:r>
              <a:rPr lang="da-DK" sz="1800" i="1" err="1">
                <a:solidFill>
                  <a:schemeClr val="tx1"/>
                </a:solidFill>
              </a:rPr>
              <a:t>Marzo</a:t>
            </a:r>
            <a:r>
              <a:rPr lang="da-DK" sz="1800" i="1">
                <a:solidFill>
                  <a:schemeClr val="tx1"/>
                </a:solidFill>
              </a:rPr>
              <a:t> 2023, </a:t>
            </a:r>
            <a:r>
              <a:rPr lang="da-DK" sz="1800" i="1">
                <a:solidFill>
                  <a:schemeClr val="tx1"/>
                </a:solidFill>
                <a:ea typeface="+mj-lt"/>
                <a:cs typeface="+mj-lt"/>
              </a:rPr>
              <a:t>Milano, Italia</a:t>
            </a:r>
            <a:endParaRPr lang="da-DK" sz="1800" i="1">
              <a:solidFill>
                <a:schemeClr val="tx1"/>
              </a:solidFill>
              <a:cs typeface="Calibri Light"/>
            </a:endParaRPr>
          </a:p>
        </p:txBody>
      </p:sp>
      <p:sp>
        <p:nvSpPr>
          <p:cNvPr id="3" name="Subtitle 2"/>
          <p:cNvSpPr>
            <a:spLocks noGrp="1"/>
          </p:cNvSpPr>
          <p:nvPr>
            <p:ph type="subTitle" idx="1"/>
          </p:nvPr>
        </p:nvSpPr>
        <p:spPr>
          <a:xfrm>
            <a:off x="5593557" y="3970572"/>
            <a:ext cx="6352910" cy="677627"/>
          </a:xfrm>
        </p:spPr>
        <p:txBody>
          <a:bodyPr/>
          <a:lstStyle/>
          <a:p>
            <a:pPr marL="342900" indent="-342900">
              <a:buFont typeface="Arial" panose="020B0604020202020204" pitchFamily="34" charset="0"/>
              <a:buChar char="•"/>
            </a:pPr>
            <a:r>
              <a:rPr lang="da-DK" dirty="0"/>
              <a:t>Introduzione alla Missione</a:t>
            </a:r>
          </a:p>
          <a:p>
            <a:pPr marL="342900" indent="-342900">
              <a:buFont typeface="Arial" panose="020B0604020202020204" pitchFamily="34" charset="0"/>
              <a:buChar char="•"/>
            </a:pPr>
            <a:r>
              <a:rPr lang="en-US" dirty="0"/>
              <a:t>Living Labs and Lighthouses per un </a:t>
            </a:r>
            <a:r>
              <a:rPr lang="en-US" dirty="0" err="1"/>
              <a:t>suolo</a:t>
            </a:r>
            <a:r>
              <a:rPr lang="en-US" dirty="0"/>
              <a:t> </a:t>
            </a:r>
            <a:r>
              <a:rPr lang="en-US" dirty="0" err="1"/>
              <a:t>sano</a:t>
            </a:r>
            <a:endParaRPr lang="en-US" dirty="0"/>
          </a:p>
          <a:p>
            <a:pPr marL="342900" indent="-342900">
              <a:buFont typeface="Arial" panose="020B0604020202020204" pitchFamily="34" charset="0"/>
              <a:buChar char="•"/>
            </a:pPr>
            <a:r>
              <a:rPr lang="it-it" dirty="0"/>
              <a:t>Focus tematico dei bandi Living Lab 2023</a:t>
            </a:r>
          </a:p>
          <a:p>
            <a:pPr marL="342900" indent="-342900">
              <a:buFont typeface="Arial" panose="020B0604020202020204" pitchFamily="34" charset="0"/>
              <a:buChar char="•"/>
            </a:pPr>
            <a:r>
              <a:rPr lang="da-DK" dirty="0"/>
              <a:t>Engagement session</a:t>
            </a:r>
            <a:endParaRPr lang="en-GB" dirty="0"/>
          </a:p>
        </p:txBody>
      </p:sp>
      <p:sp>
        <p:nvSpPr>
          <p:cNvPr id="4" name="Titolo 1">
            <a:extLst>
              <a:ext uri="{FF2B5EF4-FFF2-40B4-BE49-F238E27FC236}">
                <a16:creationId xmlns:a16="http://schemas.microsoft.com/office/drawing/2014/main" id="{6A8FAB25-FBDF-FE70-BE4C-9E633B9BA24F}"/>
              </a:ext>
            </a:extLst>
          </p:cNvPr>
          <p:cNvSpPr txBox="1">
            <a:spLocks/>
          </p:cNvSpPr>
          <p:nvPr/>
        </p:nvSpPr>
        <p:spPr>
          <a:xfrm>
            <a:off x="1751905" y="5049352"/>
            <a:ext cx="2333533" cy="5377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GB" sz="4800" b="1" kern="1200">
                <a:solidFill>
                  <a:srgbClr val="72A096"/>
                </a:solidFill>
                <a:latin typeface="+mj-lt"/>
                <a:ea typeface="+mj-ea"/>
                <a:cs typeface="+mj-cs"/>
              </a:defRPr>
            </a:lvl1pPr>
          </a:lstStyle>
          <a:p>
            <a:pPr algn="ctr"/>
            <a:r>
              <a:rPr lang="nl-NL" sz="2800" spc="-150"/>
              <a:t>nati00ns.eu </a:t>
            </a:r>
          </a:p>
        </p:txBody>
      </p:sp>
    </p:spTree>
    <p:extLst>
      <p:ext uri="{BB962C8B-B14F-4D97-AF65-F5344CB8AC3E}">
        <p14:creationId xmlns:p14="http://schemas.microsoft.com/office/powerpoint/2010/main" val="3386170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E474309-4D23-BF45-BD42-856486C7C24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842585" y="1761345"/>
            <a:ext cx="7883383" cy="6813030"/>
          </a:xfrm>
          <a:prstGeom prst="rect">
            <a:avLst/>
          </a:prstGeom>
        </p:spPr>
      </p:pic>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a:solidFill>
                  <a:schemeClr val="bg1"/>
                </a:solidFill>
              </a:rPr>
              <a:t>Gli obiettivi della Missione Suolo</a:t>
            </a:r>
            <a:endParaRPr lang="it-IT" dirty="0">
              <a:solidFill>
                <a:schemeClr val="bg1"/>
              </a:solidFill>
            </a:endParaRPr>
          </a:p>
        </p:txBody>
      </p:sp>
      <p:sp>
        <p:nvSpPr>
          <p:cNvPr id="7" name="Flowchart: Terminator 6">
            <a:extLst>
              <a:ext uri="{FF2B5EF4-FFF2-40B4-BE49-F238E27FC236}">
                <a16:creationId xmlns:a16="http://schemas.microsoft.com/office/drawing/2014/main" id="{9651E443-0CCB-49AD-B6C0-66D416502076}"/>
              </a:ext>
            </a:extLst>
          </p:cNvPr>
          <p:cNvSpPr/>
          <p:nvPr/>
        </p:nvSpPr>
        <p:spPr>
          <a:xfrm>
            <a:off x="402585" y="2006180"/>
            <a:ext cx="2880000" cy="828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600" b="1"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1. Ridurre la desertificazione</a:t>
            </a:r>
          </a:p>
        </p:txBody>
      </p:sp>
      <p:sp>
        <p:nvSpPr>
          <p:cNvPr id="8" name="Flowchart: Terminator 7">
            <a:extLst>
              <a:ext uri="{FF2B5EF4-FFF2-40B4-BE49-F238E27FC236}">
                <a16:creationId xmlns:a16="http://schemas.microsoft.com/office/drawing/2014/main" id="{09C5D65C-AF2B-42DC-B898-E3B59DA9F3E9}"/>
              </a:ext>
            </a:extLst>
          </p:cNvPr>
          <p:cNvSpPr/>
          <p:nvPr/>
        </p:nvSpPr>
        <p:spPr>
          <a:xfrm>
            <a:off x="368590" y="2820941"/>
            <a:ext cx="2880000" cy="984024"/>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2. Conservare e aumentare gli stock di carbonio organico nei suoli </a:t>
            </a:r>
            <a:endPar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endParaRPr>
          </a:p>
        </p:txBody>
      </p:sp>
      <p:sp>
        <p:nvSpPr>
          <p:cNvPr id="9" name="Flowchart: Terminator 8">
            <a:extLst>
              <a:ext uri="{FF2B5EF4-FFF2-40B4-BE49-F238E27FC236}">
                <a16:creationId xmlns:a16="http://schemas.microsoft.com/office/drawing/2014/main" id="{FF796974-7186-420E-9EB3-A7CDEBF0322E}"/>
              </a:ext>
            </a:extLst>
          </p:cNvPr>
          <p:cNvSpPr/>
          <p:nvPr/>
        </p:nvSpPr>
        <p:spPr>
          <a:xfrm>
            <a:off x="355150" y="3804965"/>
            <a:ext cx="2880000" cy="828000"/>
          </a:xfrm>
          <a:prstGeom prst="flowChartTermina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srgbClr val="FFFFFF"/>
                </a:solidFill>
                <a:effectLst/>
                <a:uLnTx/>
                <a:uFillTx/>
                <a:latin typeface="Calibri Light" panose="020F0302020204030204"/>
                <a:ea typeface="Verdana"/>
                <a:cs typeface="Arial"/>
              </a:rPr>
              <a:t>3. Arrestare l'impermeabilizzazione del suolo e incentivare il riutilizzo dei suoli urbani</a:t>
            </a:r>
            <a:endPar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10" name="Flowchart: Terminator 9">
            <a:extLst>
              <a:ext uri="{FF2B5EF4-FFF2-40B4-BE49-F238E27FC236}">
                <a16:creationId xmlns:a16="http://schemas.microsoft.com/office/drawing/2014/main" id="{5BF5A316-E3DF-4653-853F-C1DBB3AE5F83}"/>
              </a:ext>
            </a:extLst>
          </p:cNvPr>
          <p:cNvSpPr/>
          <p:nvPr/>
        </p:nvSpPr>
        <p:spPr>
          <a:xfrm>
            <a:off x="355150" y="4698800"/>
            <a:ext cx="2880000" cy="828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4. Ridurre l'inquinamento del suolo e migliorarne il risanamento </a:t>
            </a:r>
          </a:p>
        </p:txBody>
      </p:sp>
      <p:sp>
        <p:nvSpPr>
          <p:cNvPr id="11" name="Flowchart: Terminator 10">
            <a:extLst>
              <a:ext uri="{FF2B5EF4-FFF2-40B4-BE49-F238E27FC236}">
                <a16:creationId xmlns:a16="http://schemas.microsoft.com/office/drawing/2014/main" id="{E5AEA8E7-AE73-484B-AE02-16525F2B1E4D}"/>
              </a:ext>
            </a:extLst>
          </p:cNvPr>
          <p:cNvSpPr/>
          <p:nvPr/>
        </p:nvSpPr>
        <p:spPr>
          <a:xfrm>
            <a:off x="8886229" y="4700300"/>
            <a:ext cx="2880000" cy="828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8. Promuovere nella società l'alfabetizzazione sul suolo</a:t>
            </a:r>
          </a:p>
        </p:txBody>
      </p:sp>
      <p:sp>
        <p:nvSpPr>
          <p:cNvPr id="12" name="Flowchart: Terminator 11">
            <a:extLst>
              <a:ext uri="{FF2B5EF4-FFF2-40B4-BE49-F238E27FC236}">
                <a16:creationId xmlns:a16="http://schemas.microsoft.com/office/drawing/2014/main" id="{6183A2B6-994E-4871-99B7-392FFD63D62C}"/>
              </a:ext>
            </a:extLst>
          </p:cNvPr>
          <p:cNvSpPr/>
          <p:nvPr/>
        </p:nvSpPr>
        <p:spPr>
          <a:xfrm>
            <a:off x="8886229" y="3806465"/>
            <a:ext cx="2880000" cy="828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7. Ridurre l'impronta globale dell'UE sui suoli</a:t>
            </a:r>
          </a:p>
        </p:txBody>
      </p:sp>
      <p:sp>
        <p:nvSpPr>
          <p:cNvPr id="13" name="Flowchart: Terminator 12">
            <a:extLst>
              <a:ext uri="{FF2B5EF4-FFF2-40B4-BE49-F238E27FC236}">
                <a16:creationId xmlns:a16="http://schemas.microsoft.com/office/drawing/2014/main" id="{4065C95B-439C-43E8-B710-B343C757BD10}"/>
              </a:ext>
            </a:extLst>
          </p:cNvPr>
          <p:cNvSpPr/>
          <p:nvPr/>
        </p:nvSpPr>
        <p:spPr>
          <a:xfrm>
            <a:off x="8886229" y="2909246"/>
            <a:ext cx="2880000" cy="828000"/>
          </a:xfrm>
          <a:prstGeom prst="flowChartTermina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1" i="0" u="none" strike="noStrike" kern="1200" cap="none" spc="0" normalizeH="0" baseline="0" noProof="0" dirty="0">
                <a:ln>
                  <a:noFill/>
                </a:ln>
                <a:solidFill>
                  <a:srgbClr val="FFFFFF"/>
                </a:solidFill>
                <a:effectLst/>
                <a:uLnTx/>
                <a:uFillTx/>
                <a:latin typeface="Calibri Light" panose="020F0302020204030204"/>
                <a:ea typeface="Verdana"/>
                <a:cs typeface="Arial"/>
              </a:rPr>
              <a:t>6. Migliorare la struttura dei suoli per valorizzarne la biodiversità </a:t>
            </a:r>
            <a:endParaRPr kumimoji="0" lang="en-US"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endParaRPr>
          </a:p>
        </p:txBody>
      </p:sp>
      <p:sp>
        <p:nvSpPr>
          <p:cNvPr id="14" name="Flowchart: Terminator 13">
            <a:extLst>
              <a:ext uri="{FF2B5EF4-FFF2-40B4-BE49-F238E27FC236}">
                <a16:creationId xmlns:a16="http://schemas.microsoft.com/office/drawing/2014/main" id="{F73ACA0D-0918-4A4D-B14C-5D2FA9F3C559}"/>
              </a:ext>
            </a:extLst>
          </p:cNvPr>
          <p:cNvSpPr/>
          <p:nvPr/>
        </p:nvSpPr>
        <p:spPr>
          <a:xfrm>
            <a:off x="8890672" y="2006180"/>
            <a:ext cx="2880000" cy="828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600" b="1"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5. Prevenire l'erosione</a:t>
            </a:r>
          </a:p>
        </p:txBody>
      </p:sp>
    </p:spTree>
    <p:extLst>
      <p:ext uri="{BB962C8B-B14F-4D97-AF65-F5344CB8AC3E}">
        <p14:creationId xmlns:p14="http://schemas.microsoft.com/office/powerpoint/2010/main" val="211616925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5862FA0-CC20-CC4E-14E3-2707EBAFFFF5}"/>
              </a:ext>
            </a:extLst>
          </p:cNvPr>
          <p:cNvSpPr>
            <a:spLocks noGrp="1"/>
          </p:cNvSpPr>
          <p:nvPr>
            <p:ph type="title"/>
          </p:nvPr>
        </p:nvSpPr>
        <p:spPr/>
        <p:txBody>
          <a:bodyPr>
            <a:normAutofit fontScale="90000"/>
          </a:bodyPr>
          <a:lstStyle/>
          <a:p>
            <a:r>
              <a:rPr lang="it-IT" dirty="0">
                <a:solidFill>
                  <a:schemeClr val="bg1"/>
                </a:solidFill>
              </a:rPr>
              <a:t>LIVING </a:t>
            </a:r>
            <a:r>
              <a:rPr lang="it-IT" dirty="0" err="1">
                <a:solidFill>
                  <a:schemeClr val="bg1"/>
                </a:solidFill>
              </a:rPr>
              <a:t>LABs</a:t>
            </a:r>
            <a:r>
              <a:rPr lang="it-IT" dirty="0">
                <a:solidFill>
                  <a:schemeClr val="bg1"/>
                </a:solidFill>
              </a:rPr>
              <a:t> and the </a:t>
            </a:r>
            <a:r>
              <a:rPr lang="it-IT" dirty="0" err="1">
                <a:solidFill>
                  <a:schemeClr val="bg1"/>
                </a:solidFill>
              </a:rPr>
              <a:t>European</a:t>
            </a:r>
            <a:r>
              <a:rPr lang="it-IT" dirty="0">
                <a:solidFill>
                  <a:schemeClr val="bg1"/>
                </a:solidFill>
              </a:rPr>
              <a:t> Partnerships - </a:t>
            </a:r>
            <a:r>
              <a:rPr lang="it-IT" dirty="0" err="1">
                <a:solidFill>
                  <a:schemeClr val="bg1"/>
                </a:solidFill>
              </a:rPr>
              <a:t>Cofunded</a:t>
            </a:r>
            <a:r>
              <a:rPr lang="it-IT" dirty="0">
                <a:solidFill>
                  <a:schemeClr val="bg1"/>
                </a:solidFill>
              </a:rPr>
              <a:t> </a:t>
            </a:r>
          </a:p>
        </p:txBody>
      </p:sp>
      <p:sp>
        <p:nvSpPr>
          <p:cNvPr id="6" name="CasellaDiTesto 5">
            <a:extLst>
              <a:ext uri="{FF2B5EF4-FFF2-40B4-BE49-F238E27FC236}">
                <a16:creationId xmlns:a16="http://schemas.microsoft.com/office/drawing/2014/main" id="{B2F9C17E-4E17-7BF5-1C0C-2176FE42D83C}"/>
              </a:ext>
            </a:extLst>
          </p:cNvPr>
          <p:cNvSpPr txBox="1"/>
          <p:nvPr/>
        </p:nvSpPr>
        <p:spPr>
          <a:xfrm>
            <a:off x="3765755" y="1219752"/>
            <a:ext cx="8416633" cy="49859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68615B"/>
                </a:solidFill>
                <a:effectLst/>
                <a:uLnTx/>
                <a:uFillTx/>
                <a:latin typeface="Calibri "/>
                <a:cs typeface="Poppins" panose="00000500000000000000" pitchFamily="2" charset="0"/>
              </a:rPr>
              <a:t>European partnership on accelerating farming systems transition – agroecology living labs and research infrastructures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28241D"/>
                </a:solidFill>
                <a:effectLst/>
                <a:uLnTx/>
                <a:uFillTx/>
                <a:latin typeface="Calibri "/>
              </a:rPr>
              <a:t>Outcomes: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srgbClr val="28241D"/>
                </a:solidFill>
                <a:effectLst/>
                <a:uLnTx/>
                <a:uFillTx/>
                <a:latin typeface="Calibri "/>
              </a:rPr>
              <a:t>A </a:t>
            </a:r>
            <a:r>
              <a:rPr kumimoji="0" lang="en-US" sz="1600" b="1" i="0" u="none" strike="noStrike" kern="1200" cap="none" spc="0" normalizeH="0" baseline="0" noProof="0" dirty="0">
                <a:ln>
                  <a:noFill/>
                </a:ln>
                <a:solidFill>
                  <a:srgbClr val="28241D"/>
                </a:solidFill>
                <a:effectLst/>
                <a:uLnTx/>
                <a:uFillTx/>
                <a:latin typeface="Calibri "/>
              </a:rPr>
              <a:t>Europe-wide network of existing and new agroecology living laboratories </a:t>
            </a:r>
            <a:r>
              <a:rPr kumimoji="0" lang="en-US" sz="1600" b="0" i="0" u="none" strike="noStrike" kern="1200" cap="none" spc="0" normalizeH="0" baseline="0" noProof="0" dirty="0">
                <a:ln>
                  <a:noFill/>
                </a:ln>
                <a:solidFill>
                  <a:srgbClr val="28241D"/>
                </a:solidFill>
                <a:effectLst/>
                <a:uLnTx/>
                <a:uFillTx/>
                <a:latin typeface="Calibri "/>
              </a:rPr>
              <a:t>and research infrastructures is set. Knowledge sharing and multi-stakeholder co-creation of agroecological innovations at various scales is ensured.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srgbClr val="28241D"/>
                </a:solidFill>
                <a:effectLst/>
                <a:uLnTx/>
                <a:uFillTx/>
                <a:latin typeface="Calibri "/>
              </a:rPr>
              <a:t>A robust European R&amp;I system for agroecology integrating science and practice is put in place. The direction for expanding existing and building up new collaborations, boosting knowledge creation and sharing, and co-creating place-based and tailored solutions through</a:t>
            </a:r>
            <a:r>
              <a:rPr kumimoji="0" lang="en-US" sz="1600" b="1" i="0" u="none" strike="noStrike" kern="1200" cap="none" spc="0" normalizeH="0" baseline="0" noProof="0" dirty="0">
                <a:ln>
                  <a:noFill/>
                </a:ln>
                <a:solidFill>
                  <a:srgbClr val="28241D"/>
                </a:solidFill>
                <a:effectLst/>
                <a:uLnTx/>
                <a:uFillTx/>
                <a:latin typeface="Calibri "/>
              </a:rPr>
              <a:t> agroecology living laboratories</a:t>
            </a:r>
            <a:r>
              <a:rPr kumimoji="0" lang="en-US" sz="1600" b="0" i="0" u="none" strike="noStrike" kern="1200" cap="none" spc="0" normalizeH="0" baseline="0" noProof="0" dirty="0">
                <a:ln>
                  <a:noFill/>
                </a:ln>
                <a:solidFill>
                  <a:srgbClr val="28241D"/>
                </a:solidFill>
                <a:effectLst/>
                <a:uLnTx/>
                <a:uFillTx/>
                <a:latin typeface="Calibri "/>
              </a:rPr>
              <a:t> (‘living labs’) and research infrastructures is set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28241D"/>
              </a:solidFill>
              <a:effectLst/>
              <a:uLnTx/>
              <a:uFillTx/>
              <a:latin typeface="Calibri "/>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28241D"/>
                </a:solidFill>
                <a:effectLst/>
                <a:uLnTx/>
                <a:uFillTx/>
                <a:latin typeface="Calibri "/>
              </a:rPr>
              <a:t>Living laboratories </a:t>
            </a:r>
            <a:r>
              <a:rPr kumimoji="0" lang="en-US" sz="1600" b="0" i="1" u="none" strike="noStrike" kern="1200" cap="none" spc="0" normalizeH="0" baseline="0" noProof="0" dirty="0">
                <a:ln>
                  <a:noFill/>
                </a:ln>
                <a:solidFill>
                  <a:srgbClr val="28241D"/>
                </a:solidFill>
                <a:effectLst/>
                <a:uLnTx/>
                <a:uFillTx/>
                <a:latin typeface="Calibri "/>
              </a:rPr>
              <a:t>are multi-stakeholder, real-life settings that place the user at the </a:t>
            </a:r>
            <a:r>
              <a:rPr kumimoji="0" lang="en-US" sz="1600" b="0" i="1" u="none" strike="noStrike" kern="1200" cap="none" spc="0" normalizeH="0" baseline="0" noProof="0" dirty="0" err="1">
                <a:ln>
                  <a:noFill/>
                </a:ln>
                <a:solidFill>
                  <a:srgbClr val="28241D"/>
                </a:solidFill>
                <a:effectLst/>
                <a:uLnTx/>
                <a:uFillTx/>
                <a:latin typeface="Calibri "/>
              </a:rPr>
              <a:t>centre</a:t>
            </a:r>
            <a:r>
              <a:rPr kumimoji="0" lang="en-US" sz="1600" b="0" i="1" u="none" strike="noStrike" kern="1200" cap="none" spc="0" normalizeH="0" baseline="0" noProof="0" dirty="0">
                <a:ln>
                  <a:noFill/>
                </a:ln>
                <a:solidFill>
                  <a:srgbClr val="28241D"/>
                </a:solidFill>
                <a:effectLst/>
                <a:uLnTx/>
                <a:uFillTx/>
                <a:latin typeface="Calibri "/>
              </a:rPr>
              <a:t> of innovation and operate as instruments for farmers, research </a:t>
            </a:r>
            <a:r>
              <a:rPr kumimoji="0" lang="en-US" sz="1600" b="0" i="1" u="none" strike="noStrike" kern="1200" cap="none" spc="0" normalizeH="0" baseline="0" noProof="0" dirty="0" err="1">
                <a:ln>
                  <a:noFill/>
                </a:ln>
                <a:solidFill>
                  <a:srgbClr val="28241D"/>
                </a:solidFill>
                <a:effectLst/>
                <a:uLnTx/>
                <a:uFillTx/>
                <a:latin typeface="Calibri "/>
              </a:rPr>
              <a:t>organisations</a:t>
            </a:r>
            <a:r>
              <a:rPr kumimoji="0" lang="en-US" sz="1600" b="0" i="1" u="none" strike="noStrike" kern="1200" cap="none" spc="0" normalizeH="0" baseline="0" noProof="0" dirty="0">
                <a:ln>
                  <a:noFill/>
                </a:ln>
                <a:solidFill>
                  <a:srgbClr val="28241D"/>
                </a:solidFill>
                <a:effectLst/>
                <a:uLnTx/>
                <a:uFillTx/>
                <a:latin typeface="Calibri "/>
              </a:rPr>
              <a:t>, companies, citizens, local and regional authorities, etc., for the co-creation of solutions following a multi-method approach. Agroecology living labs are </a:t>
            </a:r>
            <a:r>
              <a:rPr kumimoji="0" lang="en-US" sz="1600" b="0" i="1" u="none" strike="noStrike" kern="1200" cap="none" spc="0" normalizeH="0" baseline="0" noProof="0" dirty="0" err="1">
                <a:ln>
                  <a:noFill/>
                </a:ln>
                <a:solidFill>
                  <a:srgbClr val="28241D"/>
                </a:solidFill>
                <a:effectLst/>
                <a:uLnTx/>
                <a:uFillTx/>
                <a:latin typeface="Calibri "/>
              </a:rPr>
              <a:t>characterised</a:t>
            </a:r>
            <a:r>
              <a:rPr kumimoji="0" lang="en-US" sz="1600" b="0" i="1" u="none" strike="noStrike" kern="1200" cap="none" spc="0" normalizeH="0" baseline="0" noProof="0" dirty="0">
                <a:ln>
                  <a:noFill/>
                </a:ln>
                <a:solidFill>
                  <a:srgbClr val="28241D"/>
                </a:solidFill>
                <a:effectLst/>
                <a:uLnTx/>
                <a:uFillTx/>
                <a:latin typeface="Calibri "/>
              </a:rPr>
              <a:t> by very strong local embeddedness, multi-stakeholder involvement by a large diversity of origins, and knowledge intensiveness in the pursuit of and the innovations needed and produced. They can operate at different scales: typically farm, landscape or regional levels. </a:t>
            </a:r>
            <a:endParaRPr kumimoji="0" lang="it-IT" sz="1600" b="0" i="1" u="none" strike="noStrike" kern="1200" cap="none" spc="0" normalizeH="0" baseline="0" noProof="0" dirty="0">
              <a:ln>
                <a:noFill/>
              </a:ln>
              <a:solidFill>
                <a:srgbClr val="28241D"/>
              </a:solidFill>
              <a:effectLst/>
              <a:uLnTx/>
              <a:uFillTx/>
              <a:latin typeface="Calibri "/>
            </a:endParaRPr>
          </a:p>
        </p:txBody>
      </p:sp>
      <p:pic>
        <p:nvPicPr>
          <p:cNvPr id="8" name="Immagine 7">
            <a:extLst>
              <a:ext uri="{FF2B5EF4-FFF2-40B4-BE49-F238E27FC236}">
                <a16:creationId xmlns:a16="http://schemas.microsoft.com/office/drawing/2014/main" id="{38B60CAA-FDDD-4FAF-9D42-625CCF0900A6}"/>
              </a:ext>
            </a:extLst>
          </p:cNvPr>
          <p:cNvPicPr>
            <a:picLocks noChangeAspect="1"/>
          </p:cNvPicPr>
          <p:nvPr/>
        </p:nvPicPr>
        <p:blipFill rotWithShape="1">
          <a:blip r:embed="rId2"/>
          <a:srcRect l="25616" r="50800"/>
          <a:stretch/>
        </p:blipFill>
        <p:spPr>
          <a:xfrm>
            <a:off x="516835" y="1591668"/>
            <a:ext cx="2733261" cy="3121423"/>
          </a:xfrm>
          <a:prstGeom prst="rect">
            <a:avLst/>
          </a:prstGeom>
        </p:spPr>
      </p:pic>
    </p:spTree>
    <p:extLst>
      <p:ext uri="{BB962C8B-B14F-4D97-AF65-F5344CB8AC3E}">
        <p14:creationId xmlns:p14="http://schemas.microsoft.com/office/powerpoint/2010/main" val="22083794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a:extLst>
              <a:ext uri="{FF2B5EF4-FFF2-40B4-BE49-F238E27FC236}">
                <a16:creationId xmlns:a16="http://schemas.microsoft.com/office/drawing/2014/main" id="{9747B7E4-C999-A3B1-D7B6-93EAE721E9C7}"/>
              </a:ext>
            </a:extLst>
          </p:cNvPr>
          <p:cNvSpPr txBox="1"/>
          <p:nvPr/>
        </p:nvSpPr>
        <p:spPr>
          <a:xfrm>
            <a:off x="569054" y="2668489"/>
            <a:ext cx="7935849" cy="31085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600" b="1" i="0" u="none" strike="noStrike" kern="1200" cap="none" spc="0" normalizeH="0" baseline="0" noProof="0" dirty="0">
                <a:ln>
                  <a:noFill/>
                </a:ln>
                <a:solidFill>
                  <a:srgbClr val="28241D">
                    <a:lumMod val="75000"/>
                    <a:lumOff val="25000"/>
                  </a:srgbClr>
                </a:solidFill>
                <a:effectLst/>
                <a:uLnTx/>
                <a:uFillTx/>
                <a:ea typeface="+mn-ea"/>
                <a:cs typeface="Poppins" panose="00000500000000000000" pitchFamily="2" charset="0"/>
              </a:rPr>
              <a:t>MISSION A SOIL DEAL FOR EUROPE </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it-IT" sz="3200" b="1" i="0" u="none" strike="noStrike" kern="1200" cap="none" spc="0" normalizeH="0" baseline="0" noProof="0" dirty="0" err="1">
                <a:ln>
                  <a:noFill/>
                </a:ln>
                <a:solidFill>
                  <a:srgbClr val="71A096">
                    <a:lumMod val="75000"/>
                  </a:srgbClr>
                </a:solidFill>
                <a:effectLst/>
                <a:uLnTx/>
                <a:uFillTx/>
                <a:ea typeface="+mn-ea"/>
                <a:cs typeface="Poppins" panose="00000500000000000000" pitchFamily="2" charset="0"/>
              </a:rPr>
              <a:t>Overview</a:t>
            </a:r>
            <a:r>
              <a:rPr kumimoji="0" lang="it-IT" sz="3200" b="1" i="0" u="none" strike="noStrike" kern="1200" cap="none" spc="0" normalizeH="0" baseline="0" noProof="0" dirty="0">
                <a:ln>
                  <a:noFill/>
                </a:ln>
                <a:solidFill>
                  <a:srgbClr val="71A096">
                    <a:lumMod val="75000"/>
                  </a:srgbClr>
                </a:solidFill>
                <a:effectLst/>
                <a:uLnTx/>
                <a:uFillTx/>
                <a:ea typeface="+mn-ea"/>
                <a:cs typeface="Poppins" panose="00000500000000000000" pitchFamily="2" charset="0"/>
              </a:rPr>
              <a:t> della partecipazione italiana 2021/2022</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it-IT" sz="3200" b="1" i="0" u="none" strike="noStrike" kern="1200" cap="none" spc="0" normalizeH="0" baseline="0" noProof="0" dirty="0">
                <a:ln>
                  <a:noFill/>
                </a:ln>
                <a:solidFill>
                  <a:srgbClr val="71A096">
                    <a:lumMod val="75000"/>
                  </a:srgbClr>
                </a:solidFill>
                <a:effectLst/>
                <a:uLnTx/>
                <a:uFillTx/>
                <a:ea typeface="+mn-ea"/>
                <a:cs typeface="Poppins" panose="00000500000000000000" pitchFamily="2" charset="0"/>
              </a:rPr>
              <a:t>Bandi 2023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3200" b="1" i="0" u="none" strike="noStrike" kern="1200" cap="none" spc="0" normalizeH="0" baseline="0" noProof="0" dirty="0">
              <a:ln>
                <a:noFill/>
              </a:ln>
              <a:solidFill>
                <a:srgbClr val="28241D">
                  <a:lumMod val="75000"/>
                  <a:lumOff val="25000"/>
                </a:srgbClr>
              </a:solidFill>
              <a:effectLst/>
              <a:uLnTx/>
              <a:uFillTx/>
              <a:ea typeface="+mn-ea"/>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3200" b="1" i="0" u="none" strike="noStrike" kern="1200" cap="none" spc="0" normalizeH="0" baseline="0" noProof="0" dirty="0">
              <a:ln>
                <a:noFill/>
              </a:ln>
              <a:solidFill>
                <a:srgbClr val="1A428A"/>
              </a:solidFill>
              <a:effectLst/>
              <a:uLnTx/>
              <a:uFillTx/>
              <a:ea typeface="+mn-ea"/>
              <a:cs typeface="Poppins" panose="00000500000000000000" pitchFamily="2" charset="0"/>
            </a:endParaRPr>
          </a:p>
        </p:txBody>
      </p:sp>
      <p:pic>
        <p:nvPicPr>
          <p:cNvPr id="2" name="Immagine 1">
            <a:extLst>
              <a:ext uri="{FF2B5EF4-FFF2-40B4-BE49-F238E27FC236}">
                <a16:creationId xmlns:a16="http://schemas.microsoft.com/office/drawing/2014/main" id="{EFFAB67E-60A8-5F5A-6C4C-A038B2BD5D0E}"/>
              </a:ext>
            </a:extLst>
          </p:cNvPr>
          <p:cNvPicPr>
            <a:picLocks noChangeAspect="1"/>
          </p:cNvPicPr>
          <p:nvPr/>
        </p:nvPicPr>
        <p:blipFill rotWithShape="1">
          <a:blip r:embed="rId2"/>
          <a:srcRect t="16923" b="16809"/>
          <a:stretch/>
        </p:blipFill>
        <p:spPr>
          <a:xfrm>
            <a:off x="7916611" y="2742060"/>
            <a:ext cx="4083788" cy="20296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5319892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DC5BDF9-D8B9-3A25-D569-9AAAEA609D68}"/>
              </a:ext>
            </a:extLst>
          </p:cNvPr>
          <p:cNvSpPr>
            <a:spLocks noGrp="1"/>
          </p:cNvSpPr>
          <p:nvPr>
            <p:ph type="title"/>
          </p:nvPr>
        </p:nvSpPr>
        <p:spPr/>
        <p:txBody>
          <a:bodyPr>
            <a:normAutofit fontScale="90000"/>
          </a:bodyPr>
          <a:lstStyle/>
          <a:p>
            <a:r>
              <a:rPr lang="it-IT" sz="2200" u="none" dirty="0">
                <a:solidFill>
                  <a:schemeClr val="bg1"/>
                </a:solidFill>
              </a:rPr>
              <a:t>OVERVIEW DELLA PERFORMANCE ITALIANA 2021 e 2022</a:t>
            </a:r>
          </a:p>
        </p:txBody>
      </p:sp>
      <p:graphicFrame>
        <p:nvGraphicFramePr>
          <p:cNvPr id="9" name="Tabella 8">
            <a:extLst>
              <a:ext uri="{FF2B5EF4-FFF2-40B4-BE49-F238E27FC236}">
                <a16:creationId xmlns:a16="http://schemas.microsoft.com/office/drawing/2014/main" id="{5BE6D3A7-C94C-36DB-CBCC-A7D205CF9444}"/>
              </a:ext>
            </a:extLst>
          </p:cNvPr>
          <p:cNvGraphicFramePr>
            <a:graphicFrameLocks noGrp="1"/>
          </p:cNvGraphicFramePr>
          <p:nvPr>
            <p:extLst>
              <p:ext uri="{D42A27DB-BD31-4B8C-83A1-F6EECF244321}">
                <p14:modId xmlns:p14="http://schemas.microsoft.com/office/powerpoint/2010/main" val="3949762567"/>
              </p:ext>
            </p:extLst>
          </p:nvPr>
        </p:nvGraphicFramePr>
        <p:xfrm>
          <a:off x="587077" y="1604463"/>
          <a:ext cx="6119067" cy="2369820"/>
        </p:xfrm>
        <a:graphic>
          <a:graphicData uri="http://schemas.openxmlformats.org/drawingml/2006/table">
            <a:tbl>
              <a:tblPr/>
              <a:tblGrid>
                <a:gridCol w="1957341">
                  <a:extLst>
                    <a:ext uri="{9D8B030D-6E8A-4147-A177-3AD203B41FA5}">
                      <a16:colId xmlns:a16="http://schemas.microsoft.com/office/drawing/2014/main" val="752334057"/>
                    </a:ext>
                  </a:extLst>
                </a:gridCol>
                <a:gridCol w="1520265">
                  <a:extLst>
                    <a:ext uri="{9D8B030D-6E8A-4147-A177-3AD203B41FA5}">
                      <a16:colId xmlns:a16="http://schemas.microsoft.com/office/drawing/2014/main" val="4046234302"/>
                    </a:ext>
                  </a:extLst>
                </a:gridCol>
                <a:gridCol w="2641461">
                  <a:extLst>
                    <a:ext uri="{9D8B030D-6E8A-4147-A177-3AD203B41FA5}">
                      <a16:colId xmlns:a16="http://schemas.microsoft.com/office/drawing/2014/main" val="916804716"/>
                    </a:ext>
                  </a:extLst>
                </a:gridCol>
              </a:tblGrid>
              <a:tr h="365760">
                <a:tc>
                  <a:txBody>
                    <a:bodyPr/>
                    <a:lstStyle/>
                    <a:p>
                      <a:pPr algn="l" rtl="0" fontAlgn="b"/>
                      <a:endParaRPr lang="it-IT" sz="1600" b="1" i="0" u="none" strike="noStrike" dirty="0">
                        <a:solidFill>
                          <a:schemeClr val="bg1"/>
                        </a:solidFill>
                        <a:effectLst/>
                        <a:latin typeface="Calibri" panose="020F0502020204030204" pitchFamily="34" charset="0"/>
                      </a:endParaRP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a:txBody>
                    <a:bodyPr/>
                    <a:lstStyle/>
                    <a:p>
                      <a:pPr algn="l" rtl="0" fontAlgn="b"/>
                      <a:r>
                        <a:rPr lang="it-IT" sz="1600" b="1" i="0" u="none" strike="noStrike" dirty="0">
                          <a:solidFill>
                            <a:schemeClr val="bg1"/>
                          </a:solidFill>
                          <a:effectLst/>
                          <a:latin typeface="Calibri" panose="020F0502020204030204" pitchFamily="34" charset="0"/>
                        </a:rPr>
                        <a:t># Numerosità</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a:txBody>
                    <a:bodyPr/>
                    <a:lstStyle/>
                    <a:p>
                      <a:pPr algn="l" rtl="0" fontAlgn="b"/>
                      <a:r>
                        <a:rPr lang="it-IT" sz="1600" b="1" i="0" u="none" strike="noStrike" dirty="0">
                          <a:solidFill>
                            <a:schemeClr val="bg1"/>
                          </a:solidFill>
                          <a:effectLst/>
                          <a:latin typeface="Calibri" panose="020F0502020204030204" pitchFamily="34" charset="0"/>
                        </a:rPr>
                        <a:t>€ </a:t>
                      </a:r>
                      <a:r>
                        <a:rPr lang="it-IT" sz="1600" b="1" i="0" u="none" strike="noStrike" dirty="0" err="1">
                          <a:solidFill>
                            <a:schemeClr val="bg1"/>
                          </a:solidFill>
                          <a:effectLst/>
                          <a:latin typeface="Calibri" panose="020F0502020204030204" pitchFamily="34" charset="0"/>
                        </a:rPr>
                        <a:t>Requested</a:t>
                      </a:r>
                      <a:r>
                        <a:rPr lang="it-IT" sz="1600" b="1" i="0" u="none" strike="noStrike" dirty="0">
                          <a:solidFill>
                            <a:schemeClr val="bg1"/>
                          </a:solidFill>
                          <a:effectLst/>
                          <a:latin typeface="Calibri" panose="020F0502020204030204" pitchFamily="34" charset="0"/>
                        </a:rPr>
                        <a:t> EU </a:t>
                      </a:r>
                      <a:r>
                        <a:rPr lang="it-IT" sz="1600" b="1" i="0" u="none" strike="noStrike" dirty="0" err="1">
                          <a:solidFill>
                            <a:schemeClr val="bg1"/>
                          </a:solidFill>
                          <a:effectLst/>
                          <a:latin typeface="Calibri" panose="020F0502020204030204" pitchFamily="34" charset="0"/>
                        </a:rPr>
                        <a:t>contribution</a:t>
                      </a:r>
                      <a:endParaRPr lang="it-IT" sz="1600" b="1" i="0" u="none" strike="noStrike" dirty="0">
                        <a:solidFill>
                          <a:schemeClr val="bg1"/>
                        </a:solidFill>
                        <a:effectLst/>
                        <a:latin typeface="Calibri" panose="020F0502020204030204" pitchFamily="34" charset="0"/>
                      </a:endParaRP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1443392949"/>
                  </a:ext>
                </a:extLst>
              </a:tr>
              <a:tr h="182880">
                <a:tc>
                  <a:txBody>
                    <a:bodyPr/>
                    <a:lstStyle/>
                    <a:p>
                      <a:pPr algn="l" rtl="0" fontAlgn="b"/>
                      <a:r>
                        <a:rPr lang="it-IT" sz="1600" b="1" i="0" u="none" strike="noStrike" dirty="0" err="1">
                          <a:solidFill>
                            <a:schemeClr val="bg1"/>
                          </a:solidFill>
                          <a:effectLst/>
                          <a:latin typeface="Calibri" panose="020F0502020204030204" pitchFamily="34" charset="0"/>
                        </a:rPr>
                        <a:t>Soil</a:t>
                      </a:r>
                      <a:endParaRPr lang="it-IT" sz="1600" b="1" i="0" u="none" strike="noStrike" dirty="0">
                        <a:solidFill>
                          <a:schemeClr val="bg1"/>
                        </a:solidFill>
                        <a:effectLst/>
                        <a:latin typeface="Calibri" panose="020F0502020204030204" pitchFamily="34" charset="0"/>
                      </a:endParaRP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solidFill>
                  </a:tcPr>
                </a:tc>
                <a:tc>
                  <a:txBody>
                    <a:bodyPr/>
                    <a:lstStyle/>
                    <a:p>
                      <a:pPr algn="r" rtl="0" fontAlgn="b"/>
                      <a:r>
                        <a:rPr lang="it-IT" sz="1600" b="1" i="0" u="none" strike="noStrike" dirty="0">
                          <a:solidFill>
                            <a:schemeClr val="bg1"/>
                          </a:solidFill>
                          <a:effectLst/>
                          <a:latin typeface="Calibri" panose="020F0502020204030204" pitchFamily="34" charset="0"/>
                        </a:rPr>
                        <a:t>184</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solidFill>
                  </a:tcPr>
                </a:tc>
                <a:tc>
                  <a:txBody>
                    <a:bodyPr/>
                    <a:lstStyle/>
                    <a:p>
                      <a:pPr algn="r" rtl="0" fontAlgn="b"/>
                      <a:r>
                        <a:rPr lang="it-IT" sz="1600" b="1" i="0" u="none" strike="noStrike" dirty="0">
                          <a:solidFill>
                            <a:schemeClr val="bg1"/>
                          </a:solidFill>
                          <a:effectLst/>
                          <a:latin typeface="Calibri" panose="020F0502020204030204" pitchFamily="34" charset="0"/>
                        </a:rPr>
                        <a:t>61.597.891 €</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solidFill>
                  </a:tcPr>
                </a:tc>
                <a:extLst>
                  <a:ext uri="{0D108BD9-81ED-4DB2-BD59-A6C34878D82A}">
                    <a16:rowId xmlns:a16="http://schemas.microsoft.com/office/drawing/2014/main" val="748039170"/>
                  </a:ext>
                </a:extLst>
              </a:tr>
              <a:tr h="182880">
                <a:tc>
                  <a:txBody>
                    <a:bodyPr/>
                    <a:lstStyle/>
                    <a:p>
                      <a:pPr algn="l" fontAlgn="b"/>
                      <a:r>
                        <a:rPr lang="it-IT" sz="1600" b="1" i="0" u="none" strike="noStrike" dirty="0" err="1">
                          <a:solidFill>
                            <a:srgbClr val="000000"/>
                          </a:solidFill>
                          <a:effectLst/>
                          <a:latin typeface="Calibri" panose="020F0502020204030204" pitchFamily="34" charset="0"/>
                        </a:rPr>
                        <a:t>Main</a:t>
                      </a:r>
                      <a:r>
                        <a:rPr lang="it-IT" sz="1600" b="1" i="0" u="none" strike="noStrike" dirty="0">
                          <a:solidFill>
                            <a:srgbClr val="000000"/>
                          </a:solidFill>
                          <a:effectLst/>
                          <a:latin typeface="Calibri" panose="020F0502020204030204" pitchFamily="34" charset="0"/>
                        </a:rPr>
                        <a:t> list</a:t>
                      </a:r>
                    </a:p>
                  </a:txBody>
                  <a:tcPr marR="7620" marT="7620" marB="0" anchor="b">
                    <a:lnL>
                      <a:noFill/>
                    </a:lnL>
                    <a:lnR>
                      <a:noFill/>
                    </a:lnR>
                    <a:lnT w="6350" cap="flat" cmpd="sng" algn="ctr">
                      <a:solidFill>
                        <a:srgbClr val="8EA9DB"/>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58</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17.503.809 € </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extLst>
                  <a:ext uri="{0D108BD9-81ED-4DB2-BD59-A6C34878D82A}">
                    <a16:rowId xmlns:a16="http://schemas.microsoft.com/office/drawing/2014/main" val="3026147583"/>
                  </a:ext>
                </a:extLst>
              </a:tr>
              <a:tr h="182880">
                <a:tc>
                  <a:txBody>
                    <a:bodyPr/>
                    <a:lstStyle/>
                    <a:p>
                      <a:pPr algn="l" fontAlgn="b"/>
                      <a:r>
                        <a:rPr lang="it-IT" sz="1600" b="0" i="0" u="none" strike="noStrike">
                          <a:solidFill>
                            <a:srgbClr val="000000"/>
                          </a:solidFill>
                          <a:effectLst/>
                          <a:latin typeface="Calibri" panose="020F0502020204030204" pitchFamily="34" charset="0"/>
                        </a:rPr>
                        <a:t>Reserve list</a:t>
                      </a:r>
                    </a:p>
                  </a:txBody>
                  <a:tcPr marR="7620" marT="7620" marB="0" anchor="b">
                    <a:lnL>
                      <a:noFill/>
                    </a:lnL>
                    <a:lnR>
                      <a:noFill/>
                    </a:lnR>
                    <a:lnT>
                      <a:noFill/>
                    </a:lnT>
                    <a:lnB>
                      <a:noFill/>
                    </a:lnB>
                  </a:tcPr>
                </a:tc>
                <a:tc>
                  <a:txBody>
                    <a:bodyPr/>
                    <a:lstStyle/>
                    <a:p>
                      <a:pPr algn="r" fontAlgn="b"/>
                      <a:r>
                        <a:rPr lang="it-IT" sz="1600" b="0" i="0" u="none" strike="noStrike">
                          <a:solidFill>
                            <a:srgbClr val="000000"/>
                          </a:solidFill>
                          <a:effectLst/>
                          <a:latin typeface="Calibri" panose="020F0502020204030204" pitchFamily="34" charset="0"/>
                        </a:rPr>
                        <a:t>15</a:t>
                      </a:r>
                    </a:p>
                  </a:txBody>
                  <a:tcPr marL="7620" marR="7620" marT="7620" marB="0" anchor="b">
                    <a:lnL>
                      <a:noFill/>
                    </a:lnL>
                    <a:lnR>
                      <a:noFill/>
                    </a:lnR>
                    <a:lnT>
                      <a:noFill/>
                    </a:lnT>
                    <a:lnB>
                      <a:noFill/>
                    </a:lnB>
                  </a:tcPr>
                </a:tc>
                <a:tc>
                  <a:txBody>
                    <a:bodyPr/>
                    <a:lstStyle/>
                    <a:p>
                      <a:pPr algn="r" fontAlgn="b"/>
                      <a:r>
                        <a:rPr lang="it-IT" sz="1600" b="0" i="0" u="none" strike="noStrike" dirty="0">
                          <a:solidFill>
                            <a:srgbClr val="000000"/>
                          </a:solidFill>
                          <a:effectLst/>
                          <a:latin typeface="Calibri" panose="020F0502020204030204" pitchFamily="34" charset="0"/>
                        </a:rPr>
                        <a:t>                                 6.075.975 € </a:t>
                      </a:r>
                    </a:p>
                  </a:txBody>
                  <a:tcPr marL="7620" marR="7620" marT="7620" marB="0" anchor="b">
                    <a:lnL>
                      <a:noFill/>
                    </a:lnL>
                    <a:lnR>
                      <a:noFill/>
                    </a:lnR>
                    <a:lnT>
                      <a:noFill/>
                    </a:lnT>
                    <a:lnB>
                      <a:noFill/>
                    </a:lnB>
                  </a:tcPr>
                </a:tc>
                <a:extLst>
                  <a:ext uri="{0D108BD9-81ED-4DB2-BD59-A6C34878D82A}">
                    <a16:rowId xmlns:a16="http://schemas.microsoft.com/office/drawing/2014/main" val="2742504010"/>
                  </a:ext>
                </a:extLst>
              </a:tr>
              <a:tr h="182880">
                <a:tc>
                  <a:txBody>
                    <a:bodyPr/>
                    <a:lstStyle/>
                    <a:p>
                      <a:pPr algn="l" fontAlgn="b"/>
                      <a:r>
                        <a:rPr lang="it-IT" sz="1600" b="0" i="0" u="none" strike="noStrike">
                          <a:solidFill>
                            <a:srgbClr val="000000"/>
                          </a:solidFill>
                          <a:effectLst/>
                          <a:latin typeface="Calibri" panose="020F0502020204030204" pitchFamily="34" charset="0"/>
                        </a:rPr>
                        <a:t>Below available budget</a:t>
                      </a:r>
                    </a:p>
                  </a:txBody>
                  <a:tcPr marR="7620" marT="7620" marB="0" anchor="b">
                    <a:lnL>
                      <a:noFill/>
                    </a:lnL>
                    <a:lnR>
                      <a:noFill/>
                    </a:lnR>
                    <a:lnT>
                      <a:noFill/>
                    </a:lnT>
                    <a:lnB>
                      <a:noFill/>
                    </a:lnB>
                  </a:tcPr>
                </a:tc>
                <a:tc>
                  <a:txBody>
                    <a:bodyPr/>
                    <a:lstStyle/>
                    <a:p>
                      <a:pPr algn="r" fontAlgn="b"/>
                      <a:r>
                        <a:rPr lang="it-IT" sz="1600" b="0" i="0" u="none" strike="noStrike">
                          <a:solidFill>
                            <a:srgbClr val="000000"/>
                          </a:solidFill>
                          <a:effectLst/>
                          <a:latin typeface="Calibri" panose="020F0502020204030204" pitchFamily="34" charset="0"/>
                        </a:rPr>
                        <a:t>24</a:t>
                      </a:r>
                    </a:p>
                  </a:txBody>
                  <a:tcPr marL="7620" marR="7620" marT="7620" marB="0" anchor="b">
                    <a:lnL>
                      <a:noFill/>
                    </a:lnL>
                    <a:lnR>
                      <a:noFill/>
                    </a:lnR>
                    <a:lnT>
                      <a:noFill/>
                    </a:lnT>
                    <a:lnB>
                      <a:noFill/>
                    </a:lnB>
                  </a:tcPr>
                </a:tc>
                <a:tc>
                  <a:txBody>
                    <a:bodyPr/>
                    <a:lstStyle/>
                    <a:p>
                      <a:pPr algn="r" fontAlgn="b"/>
                      <a:r>
                        <a:rPr lang="it-IT" sz="1600" b="0" i="0" u="none" strike="noStrike" dirty="0">
                          <a:solidFill>
                            <a:srgbClr val="000000"/>
                          </a:solidFill>
                          <a:effectLst/>
                          <a:latin typeface="Calibri" panose="020F0502020204030204" pitchFamily="34" charset="0"/>
                        </a:rPr>
                        <a:t>                               10.474.437 € </a:t>
                      </a:r>
                    </a:p>
                  </a:txBody>
                  <a:tcPr marL="7620" marR="7620" marT="7620" marB="0" anchor="b">
                    <a:lnL>
                      <a:noFill/>
                    </a:lnL>
                    <a:lnR>
                      <a:noFill/>
                    </a:lnR>
                    <a:lnT>
                      <a:noFill/>
                    </a:lnT>
                    <a:lnB>
                      <a:noFill/>
                    </a:lnB>
                  </a:tcPr>
                </a:tc>
                <a:extLst>
                  <a:ext uri="{0D108BD9-81ED-4DB2-BD59-A6C34878D82A}">
                    <a16:rowId xmlns:a16="http://schemas.microsoft.com/office/drawing/2014/main" val="1859914824"/>
                  </a:ext>
                </a:extLst>
              </a:tr>
              <a:tr h="182880">
                <a:tc>
                  <a:txBody>
                    <a:bodyPr/>
                    <a:lstStyle/>
                    <a:p>
                      <a:pPr algn="l" fontAlgn="b"/>
                      <a:r>
                        <a:rPr lang="it-IT" sz="1600" b="0" i="0" u="none" strike="noStrike">
                          <a:solidFill>
                            <a:srgbClr val="000000"/>
                          </a:solidFill>
                          <a:effectLst/>
                          <a:latin typeface="Calibri" panose="020F0502020204030204" pitchFamily="34" charset="0"/>
                        </a:rPr>
                        <a:t>Below Threshold</a:t>
                      </a:r>
                    </a:p>
                  </a:txBody>
                  <a:tcPr marR="7620" marT="7620" marB="0" anchor="b">
                    <a:lnL>
                      <a:noFill/>
                    </a:lnL>
                    <a:lnR>
                      <a:noFill/>
                    </a:lnR>
                    <a:lnT>
                      <a:noFill/>
                    </a:lnT>
                    <a:lnB>
                      <a:noFill/>
                    </a:lnB>
                  </a:tcPr>
                </a:tc>
                <a:tc>
                  <a:txBody>
                    <a:bodyPr/>
                    <a:lstStyle/>
                    <a:p>
                      <a:pPr algn="r" fontAlgn="b"/>
                      <a:r>
                        <a:rPr lang="it-IT" sz="1600" b="0" i="0" u="none" strike="noStrike">
                          <a:solidFill>
                            <a:srgbClr val="000000"/>
                          </a:solidFill>
                          <a:effectLst/>
                          <a:latin typeface="Calibri" panose="020F0502020204030204" pitchFamily="34" charset="0"/>
                        </a:rPr>
                        <a:t>85</a:t>
                      </a:r>
                    </a:p>
                  </a:txBody>
                  <a:tcPr marL="7620" marR="7620" marT="7620" marB="0" anchor="b">
                    <a:lnL>
                      <a:noFill/>
                    </a:lnL>
                    <a:lnR>
                      <a:noFill/>
                    </a:lnR>
                    <a:lnT>
                      <a:noFill/>
                    </a:lnT>
                    <a:lnB>
                      <a:noFill/>
                    </a:lnB>
                  </a:tcPr>
                </a:tc>
                <a:tc>
                  <a:txBody>
                    <a:bodyPr/>
                    <a:lstStyle/>
                    <a:p>
                      <a:pPr algn="r" fontAlgn="b"/>
                      <a:r>
                        <a:rPr lang="it-IT" sz="1600" b="0" i="0" u="none" strike="noStrike" dirty="0">
                          <a:solidFill>
                            <a:srgbClr val="000000"/>
                          </a:solidFill>
                          <a:effectLst/>
                          <a:latin typeface="Calibri" panose="020F0502020204030204" pitchFamily="34" charset="0"/>
                        </a:rPr>
                        <a:t>                               24.268.670 € </a:t>
                      </a:r>
                    </a:p>
                  </a:txBody>
                  <a:tcPr marL="7620" marR="7620" marT="7620" marB="0" anchor="b">
                    <a:lnL>
                      <a:noFill/>
                    </a:lnL>
                    <a:lnR>
                      <a:noFill/>
                    </a:lnR>
                    <a:lnT>
                      <a:noFill/>
                    </a:lnT>
                    <a:lnB>
                      <a:noFill/>
                    </a:lnB>
                  </a:tcPr>
                </a:tc>
                <a:extLst>
                  <a:ext uri="{0D108BD9-81ED-4DB2-BD59-A6C34878D82A}">
                    <a16:rowId xmlns:a16="http://schemas.microsoft.com/office/drawing/2014/main" val="865511703"/>
                  </a:ext>
                </a:extLst>
              </a:tr>
              <a:tr h="182880">
                <a:tc>
                  <a:txBody>
                    <a:bodyPr/>
                    <a:lstStyle/>
                    <a:p>
                      <a:pPr algn="l" fontAlgn="b"/>
                      <a:r>
                        <a:rPr lang="it-IT" sz="1600" b="0" i="0" u="none" strike="noStrike">
                          <a:solidFill>
                            <a:srgbClr val="000000"/>
                          </a:solidFill>
                          <a:effectLst/>
                          <a:latin typeface="Calibri" panose="020F0502020204030204" pitchFamily="34" charset="0"/>
                        </a:rPr>
                        <a:t>Ineligible</a:t>
                      </a:r>
                    </a:p>
                  </a:txBody>
                  <a:tcPr marR="7620" marT="7620" marB="0" anchor="b">
                    <a:lnL>
                      <a:noFill/>
                    </a:lnL>
                    <a:lnR>
                      <a:noFill/>
                    </a:lnR>
                    <a:lnT>
                      <a:noFill/>
                    </a:lnT>
                    <a:lnB w="6350" cap="flat" cmpd="sng" algn="ctr">
                      <a:solidFill>
                        <a:srgbClr val="8EA9DB"/>
                      </a:solidFill>
                      <a:prstDash val="solid"/>
                      <a:round/>
                      <a:headEnd type="none" w="med" len="med"/>
                      <a:tailEnd type="none" w="med" len="med"/>
                    </a:lnB>
                  </a:tcPr>
                </a:tc>
                <a:tc>
                  <a:txBody>
                    <a:bodyPr/>
                    <a:lstStyle/>
                    <a:p>
                      <a:pPr algn="r" fontAlgn="b"/>
                      <a:r>
                        <a:rPr lang="it-IT" sz="1600" b="0" i="0" u="none" strike="noStrike">
                          <a:solidFill>
                            <a:srgbClr val="000000"/>
                          </a:solidFill>
                          <a:effectLst/>
                          <a:latin typeface="Calibri" panose="020F0502020204030204" pitchFamily="34" charset="0"/>
                        </a:rPr>
                        <a:t>2</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3.275.000 € </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tcPr>
                </a:tc>
                <a:extLst>
                  <a:ext uri="{0D108BD9-81ED-4DB2-BD59-A6C34878D82A}">
                    <a16:rowId xmlns:a16="http://schemas.microsoft.com/office/drawing/2014/main" val="3653957689"/>
                  </a:ext>
                </a:extLst>
              </a:tr>
              <a:tr h="182880">
                <a:tc>
                  <a:txBody>
                    <a:bodyPr/>
                    <a:lstStyle/>
                    <a:p>
                      <a:pPr algn="l" rtl="0" fontAlgn="b"/>
                      <a:r>
                        <a:rPr lang="it-IT" sz="1600" b="1" i="0" u="none" strike="noStrike" dirty="0">
                          <a:solidFill>
                            <a:schemeClr val="bg1"/>
                          </a:solidFill>
                          <a:effectLst/>
                          <a:latin typeface="Calibri" panose="020F0502020204030204" pitchFamily="34" charset="0"/>
                        </a:rPr>
                        <a:t>Totale complessivo</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solidFill>
                      <a:schemeClr val="accent1">
                        <a:lumMod val="50000"/>
                      </a:schemeClr>
                    </a:solidFill>
                  </a:tcPr>
                </a:tc>
                <a:tc>
                  <a:txBody>
                    <a:bodyPr/>
                    <a:lstStyle/>
                    <a:p>
                      <a:pPr algn="r" rtl="0" fontAlgn="b"/>
                      <a:r>
                        <a:rPr lang="it-IT" sz="1600" b="1" i="0" u="none" strike="noStrike" dirty="0">
                          <a:solidFill>
                            <a:schemeClr val="bg1"/>
                          </a:solidFill>
                          <a:effectLst/>
                          <a:latin typeface="Calibri" panose="020F0502020204030204" pitchFamily="34" charset="0"/>
                        </a:rPr>
                        <a:t>346</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solidFill>
                      <a:schemeClr val="accent1">
                        <a:lumMod val="50000"/>
                      </a:schemeClr>
                    </a:solidFill>
                  </a:tcPr>
                </a:tc>
                <a:tc>
                  <a:txBody>
                    <a:bodyPr/>
                    <a:lstStyle/>
                    <a:p>
                      <a:pPr algn="r" rtl="0" fontAlgn="b"/>
                      <a:r>
                        <a:rPr lang="it-IT" sz="1600" b="1" i="0" u="none" strike="noStrike" dirty="0">
                          <a:solidFill>
                            <a:schemeClr val="bg1"/>
                          </a:solidFill>
                          <a:effectLst/>
                          <a:latin typeface="Calibri" panose="020F0502020204030204" pitchFamily="34" charset="0"/>
                        </a:rPr>
                        <a:t>113.885.863 €</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solidFill>
                      <a:schemeClr val="accent1">
                        <a:lumMod val="50000"/>
                      </a:schemeClr>
                    </a:solidFill>
                  </a:tcPr>
                </a:tc>
                <a:extLst>
                  <a:ext uri="{0D108BD9-81ED-4DB2-BD59-A6C34878D82A}">
                    <a16:rowId xmlns:a16="http://schemas.microsoft.com/office/drawing/2014/main" val="2256182238"/>
                  </a:ext>
                </a:extLst>
              </a:tr>
            </a:tbl>
          </a:graphicData>
        </a:graphic>
      </p:graphicFrame>
      <p:graphicFrame>
        <p:nvGraphicFramePr>
          <p:cNvPr id="12" name="Tabella 11">
            <a:extLst>
              <a:ext uri="{FF2B5EF4-FFF2-40B4-BE49-F238E27FC236}">
                <a16:creationId xmlns:a16="http://schemas.microsoft.com/office/drawing/2014/main" id="{46FDFA0C-7C5B-27AA-ECCF-2E840B322ADD}"/>
              </a:ext>
            </a:extLst>
          </p:cNvPr>
          <p:cNvGraphicFramePr>
            <a:graphicFrameLocks noGrp="1"/>
          </p:cNvGraphicFramePr>
          <p:nvPr>
            <p:extLst>
              <p:ext uri="{D42A27DB-BD31-4B8C-83A1-F6EECF244321}">
                <p14:modId xmlns:p14="http://schemas.microsoft.com/office/powerpoint/2010/main" val="814454849"/>
              </p:ext>
            </p:extLst>
          </p:nvPr>
        </p:nvGraphicFramePr>
        <p:xfrm>
          <a:off x="7439007" y="1606268"/>
          <a:ext cx="4497355" cy="2092712"/>
        </p:xfrm>
        <a:graphic>
          <a:graphicData uri="http://schemas.openxmlformats.org/drawingml/2006/table">
            <a:tbl>
              <a:tblPr/>
              <a:tblGrid>
                <a:gridCol w="714115">
                  <a:extLst>
                    <a:ext uri="{9D8B030D-6E8A-4147-A177-3AD203B41FA5}">
                      <a16:colId xmlns:a16="http://schemas.microsoft.com/office/drawing/2014/main" val="1281222761"/>
                    </a:ext>
                  </a:extLst>
                </a:gridCol>
                <a:gridCol w="682690">
                  <a:extLst>
                    <a:ext uri="{9D8B030D-6E8A-4147-A177-3AD203B41FA5}">
                      <a16:colId xmlns:a16="http://schemas.microsoft.com/office/drawing/2014/main" val="3535416121"/>
                    </a:ext>
                  </a:extLst>
                </a:gridCol>
                <a:gridCol w="385342">
                  <a:extLst>
                    <a:ext uri="{9D8B030D-6E8A-4147-A177-3AD203B41FA5}">
                      <a16:colId xmlns:a16="http://schemas.microsoft.com/office/drawing/2014/main" val="2324305766"/>
                    </a:ext>
                  </a:extLst>
                </a:gridCol>
                <a:gridCol w="914400">
                  <a:extLst>
                    <a:ext uri="{9D8B030D-6E8A-4147-A177-3AD203B41FA5}">
                      <a16:colId xmlns:a16="http://schemas.microsoft.com/office/drawing/2014/main" val="2379149373"/>
                    </a:ext>
                  </a:extLst>
                </a:gridCol>
                <a:gridCol w="1118118">
                  <a:extLst>
                    <a:ext uri="{9D8B030D-6E8A-4147-A177-3AD203B41FA5}">
                      <a16:colId xmlns:a16="http://schemas.microsoft.com/office/drawing/2014/main" val="116613211"/>
                    </a:ext>
                  </a:extLst>
                </a:gridCol>
                <a:gridCol w="682690">
                  <a:extLst>
                    <a:ext uri="{9D8B030D-6E8A-4147-A177-3AD203B41FA5}">
                      <a16:colId xmlns:a16="http://schemas.microsoft.com/office/drawing/2014/main" val="2341652765"/>
                    </a:ext>
                  </a:extLst>
                </a:gridCol>
              </a:tblGrid>
              <a:tr h="332492">
                <a:tc>
                  <a:txBody>
                    <a:bodyPr/>
                    <a:lstStyle/>
                    <a:p>
                      <a:pPr algn="l" fontAlgn="b"/>
                      <a:endParaRPr lang="it-IT" sz="1100" b="0" i="0" u="none" strike="noStrike" dirty="0">
                        <a:solidFill>
                          <a:schemeClr val="bg1"/>
                        </a:solidFill>
                        <a:effectLst/>
                        <a:latin typeface="Calibri" panose="020F0502020204030204" pitchFamily="34" charset="0"/>
                      </a:endParaRPr>
                    </a:p>
                  </a:txBody>
                  <a:tcPr marL="7620" marR="7620" marT="7620" marB="0" anchor="b">
                    <a:lnL>
                      <a:noFill/>
                    </a:lnL>
                    <a:lnR>
                      <a:noFill/>
                    </a:lnR>
                    <a:lnT>
                      <a:noFill/>
                    </a:lnT>
                    <a:lnB>
                      <a:noFill/>
                    </a:lnB>
                    <a:solidFill>
                      <a:schemeClr val="accent1">
                        <a:lumMod val="50000"/>
                      </a:schemeClr>
                    </a:solidFill>
                  </a:tcPr>
                </a:tc>
                <a:tc gridSpan="3">
                  <a:txBody>
                    <a:bodyPr/>
                    <a:lstStyle/>
                    <a:p>
                      <a:pPr algn="ctr" rtl="0" fontAlgn="b"/>
                      <a:r>
                        <a:rPr lang="it-IT" sz="1600" b="1" i="0" u="none" strike="noStrike" kern="1200" dirty="0">
                          <a:solidFill>
                            <a:schemeClr val="bg1"/>
                          </a:solidFill>
                          <a:effectLst/>
                          <a:latin typeface="Calibri" panose="020F0502020204030204" pitchFamily="34" charset="0"/>
                          <a:ea typeface="+mn-ea"/>
                          <a:cs typeface="+mn-cs"/>
                        </a:rPr>
                        <a:t>Tasso di successo EU</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hMerge="1">
                  <a:txBody>
                    <a:bodyPr/>
                    <a:lstStyle/>
                    <a:p>
                      <a:endParaRPr lang="it-IT"/>
                    </a:p>
                  </a:txBody>
                  <a:tcPr/>
                </a:tc>
                <a:tc hMerge="1">
                  <a:txBody>
                    <a:bodyPr/>
                    <a:lstStyle/>
                    <a:p>
                      <a:pPr algn="ctr" rtl="0" fontAlgn="b"/>
                      <a:endParaRPr lang="it-IT" sz="1600" b="1"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tc gridSpan="2">
                  <a:txBody>
                    <a:bodyPr/>
                    <a:lstStyle/>
                    <a:p>
                      <a:pPr algn="ctr" rtl="0" fontAlgn="b"/>
                      <a:r>
                        <a:rPr lang="it-IT" sz="1600" b="1" i="0" u="none" strike="noStrike" kern="1200" dirty="0">
                          <a:solidFill>
                            <a:schemeClr val="bg1"/>
                          </a:solidFill>
                          <a:effectLst/>
                          <a:latin typeface="Calibri" panose="020F0502020204030204" pitchFamily="34" charset="0"/>
                          <a:ea typeface="+mn-ea"/>
                          <a:cs typeface="+mn-cs"/>
                        </a:rPr>
                        <a:t>Tasso di successo IT</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hMerge="1">
                  <a:txBody>
                    <a:bodyPr/>
                    <a:lstStyle/>
                    <a:p>
                      <a:endParaRPr lang="it-IT"/>
                    </a:p>
                  </a:txBody>
                  <a:tcPr/>
                </a:tc>
                <a:extLst>
                  <a:ext uri="{0D108BD9-81ED-4DB2-BD59-A6C34878D82A}">
                    <a16:rowId xmlns:a16="http://schemas.microsoft.com/office/drawing/2014/main" val="1470016786"/>
                  </a:ext>
                </a:extLst>
              </a:tr>
              <a:tr h="182880">
                <a:tc>
                  <a:txBody>
                    <a:bodyPr/>
                    <a:lstStyle/>
                    <a:p>
                      <a:pPr algn="l" fontAlgn="b"/>
                      <a:endParaRPr lang="it-IT" sz="1100" b="0" i="0" u="none" strike="noStrike" dirty="0">
                        <a:solidFill>
                          <a:schemeClr val="bg1"/>
                        </a:solidFill>
                        <a:effectLst/>
                        <a:latin typeface="Calibri" panose="020F0502020204030204" pitchFamily="34" charset="0"/>
                      </a:endParaRPr>
                    </a:p>
                  </a:txBody>
                  <a:tcPr marL="7620" marR="7620" marT="7620" marB="0" anchor="b">
                    <a:lnL>
                      <a:noFill/>
                    </a:lnL>
                    <a:lnR>
                      <a:noFill/>
                    </a:lnR>
                    <a:lnT>
                      <a:noFill/>
                    </a:lnT>
                    <a:lnB>
                      <a:noFill/>
                    </a:lnB>
                    <a:solidFill>
                      <a:schemeClr val="accent1">
                        <a:lumMod val="50000"/>
                      </a:schemeClr>
                    </a:solidFill>
                  </a:tcPr>
                </a:tc>
                <a:tc>
                  <a:txBody>
                    <a:bodyPr/>
                    <a:lstStyle/>
                    <a:p>
                      <a:pPr algn="l" rtl="0" fontAlgn="b"/>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tc gridSpan="2">
                  <a:txBody>
                    <a:bodyPr/>
                    <a:lstStyle/>
                    <a:p>
                      <a:pPr algn="l" rtl="0" fontAlgn="b"/>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tc hMerge="1">
                  <a:txBody>
                    <a:bodyPr/>
                    <a:lstStyle/>
                    <a:p>
                      <a:pPr algn="l" rtl="0" fontAlgn="b"/>
                      <a:endParaRPr lang="it-IT" sz="1600" b="1"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D9E1F2"/>
                    </a:solidFill>
                  </a:tcPr>
                </a:tc>
                <a:tc>
                  <a:txBody>
                    <a:bodyPr/>
                    <a:lstStyle/>
                    <a:p>
                      <a:pPr algn="l" rtl="0" fontAlgn="b"/>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tc>
                  <a:txBody>
                    <a:bodyPr/>
                    <a:lstStyle/>
                    <a:p>
                      <a:pPr algn="l" rtl="0" fontAlgn="b"/>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1834044642"/>
                  </a:ext>
                </a:extLst>
              </a:tr>
              <a:tr h="182880">
                <a:tc>
                  <a:txBody>
                    <a:bodyPr/>
                    <a:lstStyle/>
                    <a:p>
                      <a:pPr algn="l" fontAlgn="b"/>
                      <a:r>
                        <a:rPr lang="it-IT" sz="1600" b="1" i="0" u="none" strike="noStrike" kern="1200" dirty="0" err="1">
                          <a:solidFill>
                            <a:schemeClr val="bg1"/>
                          </a:solidFill>
                          <a:effectLst/>
                          <a:latin typeface="Calibri" panose="020F0502020204030204" pitchFamily="34" charset="0"/>
                          <a:ea typeface="+mn-ea"/>
                          <a:cs typeface="+mn-cs"/>
                        </a:rPr>
                        <a:t>Soil</a:t>
                      </a:r>
                      <a:endParaRPr lang="it-IT" sz="1600" b="1" i="0" u="none" strike="noStrike" kern="1200" dirty="0">
                        <a:solidFill>
                          <a:schemeClr val="bg1"/>
                        </a:solidFill>
                        <a:effectLst/>
                        <a:latin typeface="Calibri" panose="020F0502020204030204" pitchFamily="34" charset="0"/>
                        <a:ea typeface="+mn-ea"/>
                        <a:cs typeface="+mn-cs"/>
                      </a:endParaRPr>
                    </a:p>
                  </a:txBody>
                  <a:tcPr marL="7620" marR="7620" marT="7620" marB="0" anchor="b">
                    <a:lnL>
                      <a:noFill/>
                    </a:lnL>
                    <a:lnR>
                      <a:noFill/>
                    </a:lnR>
                    <a:lnT>
                      <a:noFill/>
                    </a:lnT>
                    <a:lnB>
                      <a:noFill/>
                    </a:lnB>
                    <a:solidFill>
                      <a:schemeClr val="accent1"/>
                    </a:solidFill>
                  </a:tcPr>
                </a:tc>
                <a:tc>
                  <a:txBody>
                    <a:bodyPr/>
                    <a:lstStyle/>
                    <a:p>
                      <a:pPr algn="r" fontAlgn="b"/>
                      <a:r>
                        <a:rPr lang="it-IT" sz="1600" b="0" i="0" u="none" strike="noStrike" kern="1200">
                          <a:solidFill>
                            <a:srgbClr val="000000"/>
                          </a:solidFill>
                          <a:effectLst/>
                          <a:latin typeface="Calibri" panose="020F0502020204030204" pitchFamily="34" charset="0"/>
                          <a:ea typeface="+mn-ea"/>
                          <a:cs typeface="+mn-cs"/>
                        </a:rPr>
                        <a:t>31,8%</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gridSpan="2">
                  <a:txBody>
                    <a:bodyPr/>
                    <a:lstStyle/>
                    <a:p>
                      <a:pPr algn="r" fontAlgn="b"/>
                      <a:r>
                        <a:rPr lang="it-IT" sz="1600" b="0" i="0" u="none" strike="noStrike" kern="1200" dirty="0">
                          <a:solidFill>
                            <a:srgbClr val="000000"/>
                          </a:solidFill>
                          <a:effectLst/>
                          <a:latin typeface="Calibri" panose="020F0502020204030204" pitchFamily="34" charset="0"/>
                          <a:ea typeface="+mn-ea"/>
                          <a:cs typeface="+mn-cs"/>
                        </a:rPr>
                        <a:t>26,3%</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hMerge="1">
                  <a:txBody>
                    <a:bodyPr/>
                    <a:lstStyle/>
                    <a:p>
                      <a:pPr algn="r"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r" fontAlgn="b"/>
                      <a:r>
                        <a:rPr lang="it-IT" sz="1600" b="0" i="0" u="none" strike="noStrike" kern="1200" dirty="0">
                          <a:solidFill>
                            <a:srgbClr val="000000"/>
                          </a:solidFill>
                          <a:effectLst/>
                          <a:latin typeface="Calibri" panose="020F0502020204030204" pitchFamily="34" charset="0"/>
                          <a:ea typeface="+mn-ea"/>
                          <a:cs typeface="+mn-cs"/>
                        </a:rPr>
                        <a:t>31,5%</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a:txBody>
                    <a:bodyPr/>
                    <a:lstStyle/>
                    <a:p>
                      <a:pPr algn="r" fontAlgn="b"/>
                      <a:r>
                        <a:rPr lang="it-IT" sz="1600" b="0" i="0" u="none" strike="noStrike" kern="1200" dirty="0">
                          <a:solidFill>
                            <a:srgbClr val="000000"/>
                          </a:solidFill>
                          <a:effectLst/>
                          <a:latin typeface="Calibri" panose="020F0502020204030204" pitchFamily="34" charset="0"/>
                          <a:ea typeface="+mn-ea"/>
                          <a:cs typeface="+mn-cs"/>
                        </a:rPr>
                        <a:t>28,4%</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extLst>
                  <a:ext uri="{0D108BD9-81ED-4DB2-BD59-A6C34878D82A}">
                    <a16:rowId xmlns:a16="http://schemas.microsoft.com/office/drawing/2014/main" val="2801156613"/>
                  </a:ext>
                </a:extLst>
              </a:tr>
              <a:tr h="182880">
                <a:tc>
                  <a:txBody>
                    <a:bodyPr/>
                    <a:lstStyle/>
                    <a:p>
                      <a:pPr algn="l" fontAlgn="b"/>
                      <a:endParaRPr lang="it-IT" sz="1600" b="1" i="0" u="none" strike="noStrike" kern="1200" dirty="0">
                        <a:solidFill>
                          <a:schemeClr val="bg1"/>
                        </a:solidFill>
                        <a:effectLst/>
                        <a:latin typeface="Calibri" panose="020F0502020204030204" pitchFamily="34" charset="0"/>
                        <a:ea typeface="+mn-ea"/>
                        <a:cs typeface="+mn-cs"/>
                      </a:endParaRPr>
                    </a:p>
                  </a:txBody>
                  <a:tcPr marL="7620" marR="7620" marT="7620" marB="0" anchor="b">
                    <a:lnL>
                      <a:noFill/>
                    </a:lnL>
                    <a:lnR>
                      <a:noFill/>
                    </a:lnR>
                    <a:lnT>
                      <a:noFill/>
                    </a:lnT>
                    <a:lnB>
                      <a:noFill/>
                    </a:lnB>
                    <a:solidFill>
                      <a:schemeClr val="bg1"/>
                    </a:solidFill>
                  </a:tcPr>
                </a:tc>
                <a:tc>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gridSpan="2">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hMerge="1">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extLst>
                  <a:ext uri="{0D108BD9-81ED-4DB2-BD59-A6C34878D82A}">
                    <a16:rowId xmlns:a16="http://schemas.microsoft.com/office/drawing/2014/main" val="1236399220"/>
                  </a:ext>
                </a:extLst>
              </a:tr>
              <a:tr h="182880">
                <a:tc>
                  <a:txBody>
                    <a:bodyPr/>
                    <a:lstStyle/>
                    <a:p>
                      <a:pPr algn="l" fontAlgn="b"/>
                      <a:endParaRPr lang="it-IT" sz="1600" b="1" i="0" u="none" strike="noStrike" kern="1200" dirty="0">
                        <a:solidFill>
                          <a:schemeClr val="bg1"/>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gridSpan="2">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hMerge="1">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extLst>
                  <a:ext uri="{0D108BD9-81ED-4DB2-BD59-A6C34878D82A}">
                    <a16:rowId xmlns:a16="http://schemas.microsoft.com/office/drawing/2014/main" val="2968763349"/>
                  </a:ext>
                </a:extLst>
              </a:tr>
              <a:tr h="182880">
                <a:tc>
                  <a:txBody>
                    <a:bodyPr/>
                    <a:lstStyle/>
                    <a:p>
                      <a:pPr algn="l" fontAlgn="b"/>
                      <a:endParaRPr lang="it-IT" sz="1600" b="1" i="0" u="none" strike="noStrike" kern="1200" dirty="0">
                        <a:solidFill>
                          <a:schemeClr val="bg1"/>
                        </a:solidFill>
                        <a:effectLst/>
                        <a:latin typeface="Calibri" panose="020F0502020204030204" pitchFamily="34" charset="0"/>
                        <a:ea typeface="+mn-ea"/>
                        <a:cs typeface="+mn-cs"/>
                      </a:endParaRPr>
                    </a:p>
                  </a:txBody>
                  <a:tcPr marL="7620" marR="7620" marT="7620" marB="0" anchor="b">
                    <a:lnL>
                      <a:noFill/>
                    </a:lnL>
                    <a:lnR>
                      <a:noFill/>
                    </a:lnR>
                    <a:lnT>
                      <a:noFill/>
                    </a:lnT>
                    <a:lnB>
                      <a:noFill/>
                    </a:lnB>
                    <a:solidFill>
                      <a:schemeClr val="accent1">
                        <a:lumMod val="50000"/>
                      </a:schemeClr>
                    </a:solidFill>
                  </a:tcPr>
                </a:tc>
                <a:tc gridSpan="3">
                  <a:txBody>
                    <a:bodyPr/>
                    <a:lstStyle/>
                    <a:p>
                      <a:pPr marL="0" algn="ctr" defTabSz="914400" rtl="0" eaLnBrk="1" fontAlgn="b" latinLnBrk="0" hangingPunct="1"/>
                      <a:r>
                        <a:rPr lang="it-IT" sz="1600" b="1" i="0" u="none" strike="noStrike" kern="1200" dirty="0">
                          <a:solidFill>
                            <a:schemeClr val="bg1"/>
                          </a:solidFill>
                          <a:effectLst/>
                          <a:latin typeface="Calibri" panose="020F0502020204030204" pitchFamily="34" charset="0"/>
                          <a:ea typeface="+mn-ea"/>
                          <a:cs typeface="+mn-cs"/>
                        </a:rPr>
                        <a:t>Rientro nazionale</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hMerge="1">
                  <a:txBody>
                    <a:bodyPr/>
                    <a:lstStyle/>
                    <a:p>
                      <a:endParaRPr lang="it-IT"/>
                    </a:p>
                  </a:txBody>
                  <a:tcPr/>
                </a:tc>
                <a:tc hMerge="1">
                  <a:txBody>
                    <a:bodyPr/>
                    <a:lstStyle/>
                    <a:p>
                      <a:pPr marL="0" algn="ctr" defTabSz="914400" rtl="0" eaLnBrk="1" fontAlgn="b" latinLnBrk="0" hangingPunct="1"/>
                      <a:endParaRPr lang="it-IT" sz="1600" b="1"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rgbClr val="D9E1F2"/>
                    </a:solidFill>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extLst>
                  <a:ext uri="{0D108BD9-81ED-4DB2-BD59-A6C34878D82A}">
                    <a16:rowId xmlns:a16="http://schemas.microsoft.com/office/drawing/2014/main" val="486066450"/>
                  </a:ext>
                </a:extLst>
              </a:tr>
              <a:tr h="182880">
                <a:tc>
                  <a:txBody>
                    <a:bodyPr/>
                    <a:lstStyle/>
                    <a:p>
                      <a:pPr algn="l" rtl="0" fontAlgn="b"/>
                      <a:r>
                        <a:rPr lang="it-IT" sz="1600" b="1" i="0" u="none" strike="noStrike" kern="1200" dirty="0">
                          <a:solidFill>
                            <a:schemeClr val="bg1"/>
                          </a:solidFill>
                          <a:effectLst/>
                          <a:latin typeface="Calibri" panose="020F0502020204030204" pitchFamily="34" charset="0"/>
                          <a:ea typeface="+mn-ea"/>
                          <a:cs typeface="+mn-cs"/>
                        </a:rPr>
                        <a:t> </a:t>
                      </a:r>
                    </a:p>
                  </a:txBody>
                  <a:tcPr marL="7620" marR="7620" marT="7620" marB="0" anchor="b">
                    <a:lnL>
                      <a:noFill/>
                    </a:lnL>
                    <a:lnR>
                      <a:noFill/>
                    </a:lnR>
                    <a:lnT>
                      <a:noFill/>
                    </a:lnT>
                    <a:lnB w="6350" cap="flat" cmpd="sng" algn="ctr">
                      <a:solidFill>
                        <a:srgbClr val="8EA9DB"/>
                      </a:solidFill>
                      <a:prstDash val="solid"/>
                      <a:round/>
                      <a:headEnd type="none" w="med" len="med"/>
                      <a:tailEnd type="none" w="med" len="med"/>
                    </a:lnB>
                    <a:solidFill>
                      <a:schemeClr val="accent1">
                        <a:lumMod val="50000"/>
                      </a:schemeClr>
                    </a:solidFill>
                  </a:tcPr>
                </a:tc>
                <a:tc gridSpan="2">
                  <a:txBody>
                    <a:bodyPr/>
                    <a:lstStyle/>
                    <a:p>
                      <a:pPr marL="0" algn="ctr" defTabSz="914400" rtl="0" eaLnBrk="1" fontAlgn="b" latinLnBrk="0" hangingPunct="1"/>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tc hMerge="1">
                  <a:txBody>
                    <a:bodyPr/>
                    <a:lstStyle/>
                    <a:p>
                      <a:pPr marL="0" algn="ctr" defTabSz="914400" rtl="0" eaLnBrk="1" fontAlgn="b" latinLnBrk="0" hangingPunct="1"/>
                      <a:r>
                        <a:rPr lang="it-IT" sz="1600" b="1" i="0" u="none" strike="noStrike" kern="1200" dirty="0">
                          <a:solidFill>
                            <a:srgbClr val="000000"/>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D9E1F2"/>
                    </a:solidFill>
                  </a:tcPr>
                </a:tc>
                <a:tc>
                  <a:txBody>
                    <a:bodyPr/>
                    <a:lstStyle/>
                    <a:p>
                      <a:pPr marL="0" algn="ctr" defTabSz="914400" rtl="0" eaLnBrk="1" fontAlgn="b" latinLnBrk="0" hangingPunct="1"/>
                      <a:r>
                        <a:rPr lang="it-IT" sz="1600" b="1" i="0" u="none" strike="noStrike" kern="1200" dirty="0">
                          <a:solidFill>
                            <a:schemeClr val="bg1"/>
                          </a:solidFill>
                          <a:effectLst/>
                          <a:latin typeface="Calibri" panose="020F0502020204030204" pitchFamily="34" charset="0"/>
                          <a:ea typeface="+mn-ea"/>
                          <a:cs typeface="+mn-cs"/>
                        </a:rPr>
                        <a:t>€</a:t>
                      </a:r>
                    </a:p>
                  </a:txBody>
                  <a:tcPr marL="7620" marR="7620" marT="7620"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chemeClr val="accent1">
                        <a:lumMod val="50000"/>
                      </a:schemeClr>
                    </a:solidFill>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extLst>
                  <a:ext uri="{0D108BD9-81ED-4DB2-BD59-A6C34878D82A}">
                    <a16:rowId xmlns:a16="http://schemas.microsoft.com/office/drawing/2014/main" val="3305247297"/>
                  </a:ext>
                </a:extLst>
              </a:tr>
              <a:tr h="182880">
                <a:tc>
                  <a:txBody>
                    <a:bodyPr/>
                    <a:lstStyle/>
                    <a:p>
                      <a:pPr algn="l" fontAlgn="b"/>
                      <a:r>
                        <a:rPr lang="it-IT" sz="1600" b="1" i="0" u="none" strike="noStrike" kern="1200" dirty="0" err="1">
                          <a:solidFill>
                            <a:schemeClr val="bg1"/>
                          </a:solidFill>
                          <a:effectLst/>
                          <a:latin typeface="Calibri" panose="020F0502020204030204" pitchFamily="34" charset="0"/>
                          <a:ea typeface="+mn-ea"/>
                          <a:cs typeface="+mn-cs"/>
                        </a:rPr>
                        <a:t>Soil</a:t>
                      </a:r>
                      <a:endParaRPr lang="it-IT" sz="1600" b="1" i="0" u="none" strike="noStrike" kern="1200" dirty="0">
                        <a:solidFill>
                          <a:schemeClr val="bg1"/>
                        </a:solidFill>
                        <a:effectLst/>
                        <a:latin typeface="Calibri" panose="020F0502020204030204" pitchFamily="34" charset="0"/>
                        <a:ea typeface="+mn-ea"/>
                        <a:cs typeface="+mn-cs"/>
                      </a:endParaRP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solidFill>
                      <a:schemeClr val="accent1"/>
                    </a:solidFill>
                  </a:tcPr>
                </a:tc>
                <a:tc gridSpan="2">
                  <a:txBody>
                    <a:bodyPr/>
                    <a:lstStyle/>
                    <a:p>
                      <a:pPr algn="r" fontAlgn="b"/>
                      <a:r>
                        <a:rPr lang="it-IT" sz="1600" b="0" i="0" u="none" strike="noStrike" kern="1200">
                          <a:solidFill>
                            <a:srgbClr val="000000"/>
                          </a:solidFill>
                          <a:effectLst/>
                          <a:latin typeface="Calibri" panose="020F0502020204030204" pitchFamily="34" charset="0"/>
                          <a:ea typeface="+mn-ea"/>
                          <a:cs typeface="+mn-cs"/>
                        </a:rPr>
                        <a:t>10,8%</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hMerge="1">
                  <a:txBody>
                    <a:bodyPr/>
                    <a:lstStyle/>
                    <a:p>
                      <a:pPr algn="r" fontAlgn="b"/>
                      <a:r>
                        <a:rPr lang="it-IT" sz="1600" b="0" i="0" u="none" strike="noStrike" kern="1200">
                          <a:solidFill>
                            <a:srgbClr val="000000"/>
                          </a:solidFill>
                          <a:effectLst/>
                          <a:latin typeface="Calibri" panose="020F0502020204030204" pitchFamily="34" charset="0"/>
                          <a:ea typeface="+mn-ea"/>
                          <a:cs typeface="+mn-cs"/>
                        </a:rPr>
                        <a:t>10,9%</a:t>
                      </a:r>
                    </a:p>
                  </a:txBody>
                  <a:tcPr marL="7620" marR="7620" marT="7620" marB="0" anchor="b">
                    <a:lnL>
                      <a:noFill/>
                    </a:lnL>
                    <a:lnR>
                      <a:noFill/>
                    </a:lnR>
                    <a:lnT>
                      <a:noFill/>
                    </a:lnT>
                    <a:lnB>
                      <a:noFill/>
                    </a:lnB>
                  </a:tcPr>
                </a:tc>
                <a:tc>
                  <a:txBody>
                    <a:bodyPr/>
                    <a:lstStyle/>
                    <a:p>
                      <a:pPr algn="r" fontAlgn="b"/>
                      <a:r>
                        <a:rPr lang="it-IT" sz="1600" b="0" i="0" u="none" strike="noStrike" kern="1200" dirty="0">
                          <a:solidFill>
                            <a:srgbClr val="000000"/>
                          </a:solidFill>
                          <a:effectLst/>
                          <a:latin typeface="Calibri" panose="020F0502020204030204" pitchFamily="34" charset="0"/>
                          <a:ea typeface="+mn-ea"/>
                          <a:cs typeface="+mn-cs"/>
                        </a:rPr>
                        <a:t>10,9%</a:t>
                      </a:r>
                    </a:p>
                  </a:txBody>
                  <a:tcPr marL="7620" marR="7620" marT="7620" marB="0" anchor="b">
                    <a:lnL>
                      <a:noFill/>
                    </a:lnL>
                    <a:lnR>
                      <a:noFill/>
                    </a:lnR>
                    <a:lnT w="6350" cap="flat" cmpd="sng" algn="ctr">
                      <a:solidFill>
                        <a:srgbClr val="8EA9DB"/>
                      </a:solidFill>
                      <a:prstDash val="solid"/>
                      <a:round/>
                      <a:headEnd type="none" w="med" len="med"/>
                      <a:tailEnd type="none" w="med" len="med"/>
                    </a:lnT>
                    <a:lnB>
                      <a:noFill/>
                    </a:lnB>
                  </a:tcPr>
                </a:tc>
                <a:tc>
                  <a:txBody>
                    <a:bodyPr/>
                    <a:lstStyle/>
                    <a:p>
                      <a:pPr algn="l" fontAlgn="b"/>
                      <a:endParaRPr lang="it-IT" sz="1600" b="0" i="0" u="none" strike="noStrike" kern="120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tc>
                  <a:txBody>
                    <a:bodyPr/>
                    <a:lstStyle/>
                    <a:p>
                      <a:pPr algn="l" fontAlgn="b"/>
                      <a:endParaRPr lang="it-IT" sz="1600" b="0" i="0" u="none" strike="noStrike" kern="1200" dirty="0">
                        <a:solidFill>
                          <a:srgbClr val="000000"/>
                        </a:solidFill>
                        <a:effectLst/>
                        <a:latin typeface="Calibri" panose="020F0502020204030204" pitchFamily="34" charset="0"/>
                        <a:ea typeface="+mn-ea"/>
                        <a:cs typeface="+mn-cs"/>
                      </a:endParaRPr>
                    </a:p>
                  </a:txBody>
                  <a:tcPr marL="7620" marR="7620" marT="7620" marB="0" anchor="b">
                    <a:lnL>
                      <a:noFill/>
                    </a:lnL>
                    <a:lnR>
                      <a:noFill/>
                    </a:lnR>
                    <a:lnT>
                      <a:noFill/>
                    </a:lnT>
                    <a:lnB>
                      <a:noFill/>
                    </a:lnB>
                  </a:tcPr>
                </a:tc>
                <a:extLst>
                  <a:ext uri="{0D108BD9-81ED-4DB2-BD59-A6C34878D82A}">
                    <a16:rowId xmlns:a16="http://schemas.microsoft.com/office/drawing/2014/main" val="1543112840"/>
                  </a:ext>
                </a:extLst>
              </a:tr>
            </a:tbl>
          </a:graphicData>
        </a:graphic>
      </p:graphicFrame>
      <p:graphicFrame>
        <p:nvGraphicFramePr>
          <p:cNvPr id="3" name="Tabella 2">
            <a:extLst>
              <a:ext uri="{FF2B5EF4-FFF2-40B4-BE49-F238E27FC236}">
                <a16:creationId xmlns:a16="http://schemas.microsoft.com/office/drawing/2014/main" id="{823C9B3B-0E9A-FB74-C0E0-7EE31284975A}"/>
              </a:ext>
            </a:extLst>
          </p:cNvPr>
          <p:cNvGraphicFramePr>
            <a:graphicFrameLocks noGrp="1"/>
          </p:cNvGraphicFramePr>
          <p:nvPr>
            <p:extLst>
              <p:ext uri="{D42A27DB-BD31-4B8C-83A1-F6EECF244321}">
                <p14:modId xmlns:p14="http://schemas.microsoft.com/office/powerpoint/2010/main" val="1523020276"/>
              </p:ext>
            </p:extLst>
          </p:nvPr>
        </p:nvGraphicFramePr>
        <p:xfrm>
          <a:off x="7362656" y="4898554"/>
          <a:ext cx="4573706" cy="495300"/>
        </p:xfrm>
        <a:graphic>
          <a:graphicData uri="http://schemas.openxmlformats.org/drawingml/2006/table">
            <a:tbl>
              <a:tblPr/>
              <a:tblGrid>
                <a:gridCol w="4573706">
                  <a:extLst>
                    <a:ext uri="{9D8B030D-6E8A-4147-A177-3AD203B41FA5}">
                      <a16:colId xmlns:a16="http://schemas.microsoft.com/office/drawing/2014/main" val="1422916186"/>
                    </a:ext>
                  </a:extLst>
                </a:gridCol>
              </a:tblGrid>
              <a:tr h="182880">
                <a:tc>
                  <a:txBody>
                    <a:bodyPr/>
                    <a:lstStyle/>
                    <a:p>
                      <a:pPr algn="l" rtl="0" fontAlgn="b"/>
                      <a:r>
                        <a:rPr lang="it-IT" sz="1600" b="1" i="1" u="none" strike="noStrike" dirty="0">
                          <a:solidFill>
                            <a:srgbClr val="000000"/>
                          </a:solidFill>
                          <a:effectLst/>
                          <a:latin typeface="Calibri" panose="020F0502020204030204" pitchFamily="34" charset="0"/>
                        </a:rPr>
                        <a:t>Media Rientro IT Cluster 6: 7 - 8%</a:t>
                      </a:r>
                    </a:p>
                    <a:p>
                      <a:pPr algn="l" rtl="0" fontAlgn="b"/>
                      <a:r>
                        <a:rPr lang="it-IT" sz="1600" b="1" i="1" u="none" strike="noStrike" dirty="0">
                          <a:solidFill>
                            <a:srgbClr val="000000"/>
                          </a:solidFill>
                          <a:effectLst/>
                          <a:latin typeface="Calibri" panose="020F0502020204030204" pitchFamily="34" charset="0"/>
                        </a:rPr>
                        <a:t>Media Tasso Successo Cluster 6: 17- 20%</a:t>
                      </a:r>
                    </a:p>
                  </a:txBody>
                  <a:tcPr marL="7620" marR="7620" marT="762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3423778491"/>
                  </a:ext>
                </a:extLst>
              </a:tr>
            </a:tbl>
          </a:graphicData>
        </a:graphic>
      </p:graphicFrame>
      <p:sp>
        <p:nvSpPr>
          <p:cNvPr id="5" name="CasellaDiTesto 4">
            <a:extLst>
              <a:ext uri="{FF2B5EF4-FFF2-40B4-BE49-F238E27FC236}">
                <a16:creationId xmlns:a16="http://schemas.microsoft.com/office/drawing/2014/main" id="{69027789-BA13-30D3-2902-A4366C3B585B}"/>
              </a:ext>
            </a:extLst>
          </p:cNvPr>
          <p:cNvSpPr txBox="1"/>
          <p:nvPr/>
        </p:nvSpPr>
        <p:spPr>
          <a:xfrm>
            <a:off x="610144" y="4497658"/>
            <a:ext cx="6096000" cy="923330"/>
          </a:xfrm>
          <a:prstGeom prst="rect">
            <a:avLst/>
          </a:prstGeom>
          <a:solidFill>
            <a:schemeClr val="accent3">
              <a:lumMod val="60000"/>
              <a:lumOff val="4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Calibri" panose="020F0502020204030204"/>
                <a:ea typeface="+mn-ea"/>
                <a:cs typeface="+mn-cs"/>
              </a:rPr>
              <a:t>COORDINAMENTI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00000"/>
                </a:solidFill>
                <a:effectLst/>
                <a:uLnTx/>
                <a:uFillTx/>
                <a:latin typeface="Calibri" panose="020F0502020204030204"/>
                <a:ea typeface="+mn-ea"/>
                <a:cs typeface="+mn-cs"/>
              </a:rPr>
              <a:t> 3 su 28 </a:t>
            </a:r>
            <a:r>
              <a:rPr kumimoji="0" lang="it-IT" sz="18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a:t>
            </a:r>
            <a:r>
              <a:rPr kumimoji="0" lang="it-IT" sz="1800" b="0" i="0" u="none" strike="noStrike" kern="1200" cap="none" spc="0" normalizeH="0" baseline="0" noProof="0" dirty="0">
                <a:ln>
                  <a:noFill/>
                </a:ln>
                <a:solidFill>
                  <a:srgbClr val="000000"/>
                </a:solidFill>
                <a:effectLst/>
                <a:uLnTx/>
                <a:uFillTx/>
                <a:latin typeface="Calibri" panose="020F0502020204030204"/>
                <a:ea typeface="+mn-ea"/>
                <a:cs typeface="+mn-cs"/>
              </a:rPr>
              <a:t> 10,7% del totale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Contributo EU ai coordinatori  10,1 % del totale</a:t>
            </a:r>
          </a:p>
        </p:txBody>
      </p:sp>
    </p:spTree>
    <p:extLst>
      <p:ext uri="{BB962C8B-B14F-4D97-AF65-F5344CB8AC3E}">
        <p14:creationId xmlns:p14="http://schemas.microsoft.com/office/powerpoint/2010/main" val="14999445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FCB9801-F11D-AF9C-1309-4CB58F637277}"/>
              </a:ext>
            </a:extLst>
          </p:cNvPr>
          <p:cNvSpPr>
            <a:spLocks noGrp="1"/>
          </p:cNvSpPr>
          <p:nvPr>
            <p:ph type="title"/>
          </p:nvPr>
        </p:nvSpPr>
        <p:spPr/>
        <p:txBody>
          <a:bodyPr>
            <a:normAutofit fontScale="90000"/>
          </a:bodyPr>
          <a:lstStyle/>
          <a:p>
            <a:r>
              <a:rPr lang="it-IT" sz="2200" u="none" dirty="0">
                <a:solidFill>
                  <a:schemeClr val="bg1"/>
                </a:solidFill>
              </a:rPr>
              <a:t>COMPETIZIONE – Mission </a:t>
            </a:r>
            <a:r>
              <a:rPr lang="it-IT" sz="2200" u="none" dirty="0" err="1">
                <a:solidFill>
                  <a:schemeClr val="bg1"/>
                </a:solidFill>
              </a:rPr>
              <a:t>Soil</a:t>
            </a:r>
            <a:endParaRPr lang="it-IT" sz="2200" u="none" dirty="0">
              <a:solidFill>
                <a:schemeClr val="bg1"/>
              </a:solidFill>
            </a:endParaRPr>
          </a:p>
        </p:txBody>
      </p:sp>
      <p:graphicFrame>
        <p:nvGraphicFramePr>
          <p:cNvPr id="5" name="Tabella 4">
            <a:extLst>
              <a:ext uri="{FF2B5EF4-FFF2-40B4-BE49-F238E27FC236}">
                <a16:creationId xmlns:a16="http://schemas.microsoft.com/office/drawing/2014/main" id="{A62FDDC3-333E-2E69-A7BC-29DAC40906A4}"/>
              </a:ext>
            </a:extLst>
          </p:cNvPr>
          <p:cNvGraphicFramePr>
            <a:graphicFrameLocks noGrp="1"/>
          </p:cNvGraphicFramePr>
          <p:nvPr>
            <p:extLst>
              <p:ext uri="{D42A27DB-BD31-4B8C-83A1-F6EECF244321}">
                <p14:modId xmlns:p14="http://schemas.microsoft.com/office/powerpoint/2010/main" val="3549556947"/>
              </p:ext>
            </p:extLst>
          </p:nvPr>
        </p:nvGraphicFramePr>
        <p:xfrm>
          <a:off x="527597" y="1502884"/>
          <a:ext cx="4423348" cy="3009900"/>
        </p:xfrm>
        <a:graphic>
          <a:graphicData uri="http://schemas.openxmlformats.org/drawingml/2006/table">
            <a:tbl>
              <a:tblPr>
                <a:tableStyleId>{0505E3EF-67EA-436B-97B2-0124C06EBD24}</a:tableStyleId>
              </a:tblPr>
              <a:tblGrid>
                <a:gridCol w="660816">
                  <a:extLst>
                    <a:ext uri="{9D8B030D-6E8A-4147-A177-3AD203B41FA5}">
                      <a16:colId xmlns:a16="http://schemas.microsoft.com/office/drawing/2014/main" val="3630627764"/>
                    </a:ext>
                  </a:extLst>
                </a:gridCol>
                <a:gridCol w="1543987">
                  <a:extLst>
                    <a:ext uri="{9D8B030D-6E8A-4147-A177-3AD203B41FA5}">
                      <a16:colId xmlns:a16="http://schemas.microsoft.com/office/drawing/2014/main" val="1833456283"/>
                    </a:ext>
                  </a:extLst>
                </a:gridCol>
                <a:gridCol w="2218545">
                  <a:extLst>
                    <a:ext uri="{9D8B030D-6E8A-4147-A177-3AD203B41FA5}">
                      <a16:colId xmlns:a16="http://schemas.microsoft.com/office/drawing/2014/main" val="2888439614"/>
                    </a:ext>
                  </a:extLst>
                </a:gridCol>
              </a:tblGrid>
              <a:tr h="182880">
                <a:tc>
                  <a:txBody>
                    <a:bodyPr/>
                    <a:lstStyle/>
                    <a:p>
                      <a:pPr algn="l" fontAlgn="b"/>
                      <a:r>
                        <a:rPr lang="it-IT" sz="1600" b="0" u="none" strike="noStrike" dirty="0">
                          <a:solidFill>
                            <a:srgbClr val="000000"/>
                          </a:solidFill>
                          <a:effectLst/>
                        </a:rPr>
                        <a:t>Paesi</a:t>
                      </a:r>
                      <a:endParaRPr lang="it-IT" sz="16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Partecipanti</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Requested EU contribution</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89991691"/>
                  </a:ext>
                </a:extLst>
              </a:tr>
              <a:tr h="182880">
                <a:tc>
                  <a:txBody>
                    <a:bodyPr/>
                    <a:lstStyle/>
                    <a:p>
                      <a:pPr algn="l" fontAlgn="b"/>
                      <a:r>
                        <a:rPr lang="it-IT" sz="1600" b="0" u="none" strike="noStrike">
                          <a:solidFill>
                            <a:srgbClr val="000000"/>
                          </a:solidFill>
                          <a:effectLst/>
                        </a:rPr>
                        <a:t>ES</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91</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25.052.378 €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21207872"/>
                  </a:ext>
                </a:extLst>
              </a:tr>
              <a:tr h="182880">
                <a:tc>
                  <a:txBody>
                    <a:bodyPr/>
                    <a:lstStyle/>
                    <a:p>
                      <a:pPr algn="l" fontAlgn="b"/>
                      <a:r>
                        <a:rPr lang="it-IT" sz="1600" b="1" u="none" strike="noStrike" dirty="0">
                          <a:solidFill>
                            <a:srgbClr val="000000"/>
                          </a:solidFill>
                          <a:effectLst/>
                        </a:rPr>
                        <a:t>IT</a:t>
                      </a:r>
                      <a:endParaRPr lang="it-IT" sz="1600" b="1" i="0" u="none" strike="noStrike" dirty="0">
                        <a:solidFill>
                          <a:srgbClr val="000000"/>
                        </a:solidFill>
                        <a:effectLst/>
                        <a:latin typeface="Calibri" panose="020F0502020204030204" pitchFamily="34" charset="0"/>
                      </a:endParaRPr>
                    </a:p>
                  </a:txBody>
                  <a:tcPr marL="7620" marR="7620" marT="7620" marB="0" anchor="b">
                    <a:solidFill>
                      <a:schemeClr val="accent1"/>
                    </a:solidFill>
                  </a:tcPr>
                </a:tc>
                <a:tc>
                  <a:txBody>
                    <a:bodyPr/>
                    <a:lstStyle/>
                    <a:p>
                      <a:pPr algn="r" fontAlgn="b"/>
                      <a:r>
                        <a:rPr lang="it-IT" sz="1600" b="1" u="none" strike="noStrike" dirty="0">
                          <a:solidFill>
                            <a:srgbClr val="000000"/>
                          </a:solidFill>
                          <a:effectLst/>
                        </a:rPr>
                        <a:t>58</a:t>
                      </a:r>
                      <a:endParaRPr lang="it-IT" sz="1600" b="1" i="0" u="none" strike="noStrike" dirty="0">
                        <a:solidFill>
                          <a:srgbClr val="000000"/>
                        </a:solidFill>
                        <a:effectLst/>
                        <a:latin typeface="Calibri" panose="020F0502020204030204" pitchFamily="34" charset="0"/>
                      </a:endParaRPr>
                    </a:p>
                  </a:txBody>
                  <a:tcPr marL="7620" marR="7620" marT="7620" marB="0" anchor="b">
                    <a:solidFill>
                      <a:schemeClr val="accent1"/>
                    </a:solidFill>
                  </a:tcPr>
                </a:tc>
                <a:tc>
                  <a:txBody>
                    <a:bodyPr/>
                    <a:lstStyle/>
                    <a:p>
                      <a:pPr algn="l" fontAlgn="b"/>
                      <a:r>
                        <a:rPr lang="it-IT" sz="1600" b="1" u="none" strike="noStrike" dirty="0">
                          <a:solidFill>
                            <a:srgbClr val="000000"/>
                          </a:solidFill>
                          <a:effectLst/>
                        </a:rPr>
                        <a:t>             17.503.809 € </a:t>
                      </a:r>
                      <a:endParaRPr lang="it-IT" sz="1600" b="1" i="0" u="none" strike="noStrike" dirty="0">
                        <a:solidFill>
                          <a:srgbClr val="000000"/>
                        </a:solidFill>
                        <a:effectLst/>
                        <a:latin typeface="Calibri" panose="020F0502020204030204" pitchFamily="34" charset="0"/>
                      </a:endParaRPr>
                    </a:p>
                  </a:txBody>
                  <a:tcPr marL="7620" marR="7620" marT="7620" marB="0" anchor="b">
                    <a:solidFill>
                      <a:schemeClr val="accent1"/>
                    </a:solidFill>
                  </a:tcPr>
                </a:tc>
                <a:extLst>
                  <a:ext uri="{0D108BD9-81ED-4DB2-BD59-A6C34878D82A}">
                    <a16:rowId xmlns:a16="http://schemas.microsoft.com/office/drawing/2014/main" val="3447141035"/>
                  </a:ext>
                </a:extLst>
              </a:tr>
              <a:tr h="182880">
                <a:tc>
                  <a:txBody>
                    <a:bodyPr/>
                    <a:lstStyle/>
                    <a:p>
                      <a:pPr algn="l" fontAlgn="b"/>
                      <a:r>
                        <a:rPr lang="it-IT" sz="1600" b="0" u="none" strike="noStrike">
                          <a:solidFill>
                            <a:srgbClr val="000000"/>
                          </a:solidFill>
                          <a:effectLst/>
                        </a:rPr>
                        <a:t>DE</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43</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16.588.362 €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504392943"/>
                  </a:ext>
                </a:extLst>
              </a:tr>
              <a:tr h="182880">
                <a:tc>
                  <a:txBody>
                    <a:bodyPr/>
                    <a:lstStyle/>
                    <a:p>
                      <a:pPr algn="l" fontAlgn="b"/>
                      <a:r>
                        <a:rPr lang="it-IT" sz="1600" b="0" u="none" strike="noStrike">
                          <a:solidFill>
                            <a:srgbClr val="000000"/>
                          </a:solidFill>
                          <a:effectLst/>
                        </a:rPr>
                        <a:t>NL</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39</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14.198.119 €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551625456"/>
                  </a:ext>
                </a:extLst>
              </a:tr>
              <a:tr h="182880">
                <a:tc>
                  <a:txBody>
                    <a:bodyPr/>
                    <a:lstStyle/>
                    <a:p>
                      <a:pPr algn="l" fontAlgn="b"/>
                      <a:r>
                        <a:rPr lang="it-IT" sz="1600" b="0" u="none" strike="noStrike">
                          <a:solidFill>
                            <a:srgbClr val="000000"/>
                          </a:solidFill>
                          <a:effectLst/>
                        </a:rPr>
                        <a:t>FR</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44</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13.795.516 €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026336739"/>
                  </a:ext>
                </a:extLst>
              </a:tr>
              <a:tr h="182880">
                <a:tc>
                  <a:txBody>
                    <a:bodyPr/>
                    <a:lstStyle/>
                    <a:p>
                      <a:pPr algn="l" fontAlgn="b"/>
                      <a:r>
                        <a:rPr lang="it-IT" sz="1600" b="0" u="none" strike="noStrike">
                          <a:solidFill>
                            <a:srgbClr val="000000"/>
                          </a:solidFill>
                          <a:effectLst/>
                        </a:rPr>
                        <a:t>BE</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46</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11.219.562 €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484109082"/>
                  </a:ext>
                </a:extLst>
              </a:tr>
              <a:tr h="182880">
                <a:tc>
                  <a:txBody>
                    <a:bodyPr/>
                    <a:lstStyle/>
                    <a:p>
                      <a:pPr algn="l" fontAlgn="b"/>
                      <a:r>
                        <a:rPr lang="it-IT" sz="1600" b="0" u="none" strike="noStrike">
                          <a:solidFill>
                            <a:srgbClr val="000000"/>
                          </a:solidFill>
                          <a:effectLst/>
                        </a:rPr>
                        <a:t>DK</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15</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9.079.679 €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41304927"/>
                  </a:ext>
                </a:extLst>
              </a:tr>
              <a:tr h="182880">
                <a:tc>
                  <a:txBody>
                    <a:bodyPr/>
                    <a:lstStyle/>
                    <a:p>
                      <a:pPr algn="l" fontAlgn="b"/>
                      <a:r>
                        <a:rPr lang="it-IT" sz="1600" b="0" u="none" strike="noStrike">
                          <a:solidFill>
                            <a:srgbClr val="000000"/>
                          </a:solidFill>
                          <a:effectLst/>
                        </a:rPr>
                        <a:t>FI</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17</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7.344.393 €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327809387"/>
                  </a:ext>
                </a:extLst>
              </a:tr>
              <a:tr h="182880">
                <a:tc>
                  <a:txBody>
                    <a:bodyPr/>
                    <a:lstStyle/>
                    <a:p>
                      <a:pPr algn="l" fontAlgn="b"/>
                      <a:r>
                        <a:rPr lang="it-IT" sz="1600" b="0" u="none" strike="noStrike">
                          <a:solidFill>
                            <a:srgbClr val="000000"/>
                          </a:solidFill>
                          <a:effectLst/>
                        </a:rPr>
                        <a:t>EL</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24</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a:solidFill>
                            <a:srgbClr val="000000"/>
                          </a:solidFill>
                          <a:effectLst/>
                        </a:rPr>
                        <a:t>               6.578.816 € </a:t>
                      </a:r>
                      <a:endParaRPr lang="it-IT" sz="16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65160546"/>
                  </a:ext>
                </a:extLst>
              </a:tr>
              <a:tr h="182880">
                <a:tc>
                  <a:txBody>
                    <a:bodyPr/>
                    <a:lstStyle/>
                    <a:p>
                      <a:pPr algn="l" fontAlgn="b"/>
                      <a:r>
                        <a:rPr lang="it-IT" sz="1600" b="0" u="none" strike="noStrike">
                          <a:solidFill>
                            <a:srgbClr val="000000"/>
                          </a:solidFill>
                          <a:effectLst/>
                        </a:rPr>
                        <a:t>UK</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it-IT" sz="1600" b="0" u="none" strike="noStrike">
                          <a:solidFill>
                            <a:srgbClr val="000000"/>
                          </a:solidFill>
                          <a:effectLst/>
                        </a:rPr>
                        <a:t>16</a:t>
                      </a:r>
                      <a:endParaRPr lang="it-IT" sz="16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it-IT" sz="1600" b="0" u="none" strike="noStrike" dirty="0">
                          <a:solidFill>
                            <a:srgbClr val="000000"/>
                          </a:solidFill>
                          <a:effectLst/>
                        </a:rPr>
                        <a:t>               6.461.736 € </a:t>
                      </a:r>
                      <a:endParaRPr lang="it-IT" sz="16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42098523"/>
                  </a:ext>
                </a:extLst>
              </a:tr>
            </a:tbl>
          </a:graphicData>
        </a:graphic>
      </p:graphicFrame>
      <p:sp>
        <p:nvSpPr>
          <p:cNvPr id="7" name="CasellaDiTesto 6">
            <a:extLst>
              <a:ext uri="{FF2B5EF4-FFF2-40B4-BE49-F238E27FC236}">
                <a16:creationId xmlns:a16="http://schemas.microsoft.com/office/drawing/2014/main" id="{4B8CAA8B-9F2B-90A1-5C2C-B55091460BE9}"/>
              </a:ext>
            </a:extLst>
          </p:cNvPr>
          <p:cNvSpPr txBox="1"/>
          <p:nvPr/>
        </p:nvSpPr>
        <p:spPr>
          <a:xfrm>
            <a:off x="1498395" y="5089163"/>
            <a:ext cx="3032929" cy="83099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ITALIA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 posto</a:t>
            </a:r>
          </a:p>
        </p:txBody>
      </p:sp>
      <p:sp>
        <p:nvSpPr>
          <p:cNvPr id="8" name="CasellaDiTesto 7">
            <a:extLst>
              <a:ext uri="{FF2B5EF4-FFF2-40B4-BE49-F238E27FC236}">
                <a16:creationId xmlns:a16="http://schemas.microsoft.com/office/drawing/2014/main" id="{964E9BF7-E02B-90BF-AAF8-29AAB29C873B}"/>
              </a:ext>
            </a:extLst>
          </p:cNvPr>
          <p:cNvSpPr txBox="1"/>
          <p:nvPr/>
        </p:nvSpPr>
        <p:spPr>
          <a:xfrm>
            <a:off x="7333170" y="5092866"/>
            <a:ext cx="3032929" cy="83099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ITALIA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 posto</a:t>
            </a:r>
          </a:p>
        </p:txBody>
      </p:sp>
      <p:graphicFrame>
        <p:nvGraphicFramePr>
          <p:cNvPr id="3" name="Grafico 2">
            <a:extLst>
              <a:ext uri="{FF2B5EF4-FFF2-40B4-BE49-F238E27FC236}">
                <a16:creationId xmlns:a16="http://schemas.microsoft.com/office/drawing/2014/main" id="{2B3F844C-2379-263D-A5E2-126C9E106EEE}"/>
              </a:ext>
            </a:extLst>
          </p:cNvPr>
          <p:cNvGraphicFramePr>
            <a:graphicFrameLocks/>
          </p:cNvGraphicFramePr>
          <p:nvPr>
            <p:extLst>
              <p:ext uri="{D42A27DB-BD31-4B8C-83A1-F6EECF244321}">
                <p14:modId xmlns:p14="http://schemas.microsoft.com/office/powerpoint/2010/main" val="1156859543"/>
              </p:ext>
            </p:extLst>
          </p:nvPr>
        </p:nvGraphicFramePr>
        <p:xfrm>
          <a:off x="5687960" y="1543634"/>
          <a:ext cx="6323351"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197514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dirty="0">
                <a:solidFill>
                  <a:schemeClr val="bg1"/>
                </a:solidFill>
              </a:rPr>
              <a:t>Focus tematici sui due bandi dei Living </a:t>
            </a:r>
            <a:r>
              <a:rPr lang="it-it" dirty="0" err="1">
                <a:solidFill>
                  <a:schemeClr val="bg1"/>
                </a:solidFill>
              </a:rPr>
              <a:t>Labs</a:t>
            </a:r>
            <a:r>
              <a:rPr lang="it-it" dirty="0">
                <a:solidFill>
                  <a:schemeClr val="bg1"/>
                </a:solidFill>
              </a:rPr>
              <a:t> 2023</a:t>
            </a:r>
            <a:endParaRPr lang="it-IT" dirty="0">
              <a:solidFill>
                <a:schemeClr val="bg1"/>
              </a:solidFill>
            </a:endParaRPr>
          </a:p>
        </p:txBody>
      </p:sp>
      <p:sp>
        <p:nvSpPr>
          <p:cNvPr id="6" name="TextBox 5">
            <a:extLst>
              <a:ext uri="{FF2B5EF4-FFF2-40B4-BE49-F238E27FC236}">
                <a16:creationId xmlns:a16="http://schemas.microsoft.com/office/drawing/2014/main" id="{365E66E3-8394-4E78-B3F7-9125F3CDD8A8}"/>
              </a:ext>
            </a:extLst>
          </p:cNvPr>
          <p:cNvSpPr txBox="1"/>
          <p:nvPr/>
        </p:nvSpPr>
        <p:spPr>
          <a:xfrm>
            <a:off x="1326781" y="1276464"/>
            <a:ext cx="4462156" cy="2708434"/>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7E5E34"/>
                </a:solidFill>
                <a:effectLst/>
                <a:uLnTx/>
                <a:uFillTx/>
                <a:latin typeface="Calibri Light" panose="020F0302020204030204"/>
                <a:ea typeface="+mn-ea"/>
                <a:cs typeface="+mn-cs"/>
              </a:rPr>
              <a:t>Salute dei suoli (0108)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0" i="1" u="none" strike="noStrike" kern="1200" cap="none" spc="0" normalizeH="0" baseline="0" noProof="0" dirty="0">
                <a:ln>
                  <a:noFill/>
                </a:ln>
                <a:solidFill>
                  <a:srgbClr val="7E5E34"/>
                </a:solidFill>
                <a:effectLst/>
                <a:uLnTx/>
                <a:uFillTx/>
                <a:latin typeface="Calibri Light" panose="020F0302020204030204"/>
                <a:ea typeface="+mn-ea"/>
                <a:cs typeface="+mn-cs"/>
              </a:rPr>
              <a:t>HORIZON-MISS-2023-SOIL-01-08: </a:t>
            </a:r>
            <a:br>
              <a:rPr kumimoji="0" lang="en-US" sz="2200" b="0" i="1" u="none" strike="noStrike" kern="1200" cap="none" spc="0" normalizeH="0" baseline="0" noProof="0" dirty="0">
                <a:ln>
                  <a:noFill/>
                </a:ln>
                <a:solidFill>
                  <a:srgbClr val="7E5E34"/>
                </a:solidFill>
                <a:effectLst/>
                <a:uLnTx/>
                <a:uFillTx/>
                <a:latin typeface="Calibri Light" panose="020F0302020204030204"/>
                <a:ea typeface="+mn-ea"/>
                <a:cs typeface="+mn-cs"/>
              </a:rPr>
            </a:br>
            <a:r>
              <a:rPr kumimoji="0" lang="it-it" sz="2200" b="0" i="1" u="none" strike="noStrike" kern="1200" cap="none" spc="0" normalizeH="0" baseline="0" noProof="0" dirty="0">
                <a:ln>
                  <a:noFill/>
                </a:ln>
                <a:solidFill>
                  <a:srgbClr val="7E5E34"/>
                </a:solidFill>
                <a:effectLst/>
                <a:uLnTx/>
                <a:uFillTx/>
                <a:latin typeface="Calibri Light" panose="020F0302020204030204"/>
                <a:ea typeface="+mn-ea"/>
                <a:cs typeface="+mn-cs"/>
              </a:rPr>
              <a:t>Co-</a:t>
            </a:r>
            <a:r>
              <a:rPr kumimoji="0" lang="it-it" sz="2200" b="0" i="1" u="none" strike="noStrike" kern="1200" cap="none" spc="0" normalizeH="0" baseline="0" noProof="0" dirty="0" err="1">
                <a:ln>
                  <a:noFill/>
                </a:ln>
                <a:solidFill>
                  <a:srgbClr val="7E5E34"/>
                </a:solidFill>
                <a:effectLst/>
                <a:uLnTx/>
                <a:uFillTx/>
                <a:latin typeface="Calibri Light" panose="020F0302020204030204"/>
                <a:ea typeface="+mn-ea"/>
                <a:cs typeface="+mn-cs"/>
              </a:rPr>
              <a:t>creating</a:t>
            </a:r>
            <a:r>
              <a:rPr kumimoji="0" lang="it-it" sz="2200" b="0" i="1" u="none" strike="noStrike" kern="1200" cap="none" spc="0" normalizeH="0" baseline="0" noProof="0" dirty="0">
                <a:ln>
                  <a:noFill/>
                </a:ln>
                <a:solidFill>
                  <a:srgbClr val="7E5E34"/>
                </a:solidFill>
                <a:effectLst/>
                <a:uLnTx/>
                <a:uFillTx/>
                <a:latin typeface="Calibri Light" panose="020F0302020204030204"/>
                <a:ea typeface="+mn-ea"/>
                <a:cs typeface="+mn-cs"/>
              </a:rPr>
              <a:t> </a:t>
            </a:r>
            <a:r>
              <a:rPr kumimoji="0" lang="it-it" sz="2200" b="0" i="1" u="none" strike="noStrike" kern="1200" cap="none" spc="0" normalizeH="0" baseline="0" noProof="0" dirty="0" err="1">
                <a:ln>
                  <a:noFill/>
                </a:ln>
                <a:solidFill>
                  <a:srgbClr val="7E5E34"/>
                </a:solidFill>
                <a:effectLst/>
                <a:uLnTx/>
                <a:uFillTx/>
                <a:latin typeface="Calibri Light" panose="020F0302020204030204"/>
                <a:ea typeface="+mn-ea"/>
                <a:cs typeface="+mn-cs"/>
              </a:rPr>
              <a:t>solutions</a:t>
            </a:r>
            <a:r>
              <a:rPr kumimoji="0" lang="it-it" sz="2200" b="0" i="1" u="none" strike="noStrike" kern="1200" cap="none" spc="0" normalizeH="0" baseline="0" noProof="0" dirty="0">
                <a:ln>
                  <a:noFill/>
                </a:ln>
                <a:solidFill>
                  <a:srgbClr val="7E5E34"/>
                </a:solidFill>
                <a:effectLst/>
                <a:uLnTx/>
                <a:uFillTx/>
                <a:latin typeface="Calibri Light" panose="020F0302020204030204"/>
                <a:ea typeface="+mn-ea"/>
                <a:cs typeface="+mn-cs"/>
              </a:rPr>
              <a:t> for </a:t>
            </a:r>
            <a:r>
              <a:rPr kumimoji="0" lang="it-it" sz="2200" b="0" i="1" u="none" strike="noStrike" kern="1200" cap="none" spc="0" normalizeH="0" baseline="0" noProof="0" dirty="0" err="1">
                <a:ln>
                  <a:noFill/>
                </a:ln>
                <a:solidFill>
                  <a:srgbClr val="7E5E34"/>
                </a:solidFill>
                <a:effectLst/>
                <a:uLnTx/>
                <a:uFillTx/>
                <a:latin typeface="Calibri Light" panose="020F0302020204030204"/>
                <a:ea typeface="+mn-ea"/>
                <a:cs typeface="+mn-cs"/>
              </a:rPr>
              <a:t>soil</a:t>
            </a:r>
            <a:r>
              <a:rPr kumimoji="0" lang="it-it" sz="2200" b="0" i="1" u="none" strike="noStrike" kern="1200" cap="none" spc="0" normalizeH="0" baseline="0" noProof="0" dirty="0">
                <a:ln>
                  <a:noFill/>
                </a:ln>
                <a:solidFill>
                  <a:srgbClr val="7E5E34"/>
                </a:solidFill>
                <a:effectLst/>
                <a:uLnTx/>
                <a:uFillTx/>
                <a:latin typeface="Calibri Light" panose="020F0302020204030204"/>
                <a:ea typeface="+mn-ea"/>
                <a:cs typeface="+mn-cs"/>
              </a:rPr>
              <a:t> health in Living Labs</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2200" b="0" i="1" u="none" strike="noStrike" kern="1200" cap="none" spc="0" normalizeH="0" baseline="0" noProof="0" dirty="0">
                <a:ln>
                  <a:noFill/>
                </a:ln>
                <a:solidFill>
                  <a:srgbClr val="7E5E34"/>
                </a:solidFill>
                <a:effectLst/>
                <a:uLnTx/>
                <a:uFillTx/>
                <a:latin typeface="Calibri Light" panose="020F0302020204030204"/>
                <a:ea typeface="+mn-ea"/>
                <a:cs typeface="+mn-cs"/>
                <a:hlinkClick r:id="rId3">
                  <a:extLst>
                    <a:ext uri="{A12FA001-AC4F-418D-AE19-62706E023703}">
                      <ahyp:hlinkClr xmlns:ahyp="http://schemas.microsoft.com/office/drawing/2018/hyperlinkcolor" val="tx"/>
                    </a:ext>
                  </a:extLst>
                </a:hlinkClick>
              </a:rPr>
            </a:br>
            <a:r>
              <a:rPr kumimoji="0" lang="it-it" sz="1800" b="0" i="1" u="none" strike="noStrike" kern="1200" cap="none" spc="0" normalizeH="0" baseline="0" noProof="0" dirty="0">
                <a:ln>
                  <a:noFill/>
                </a:ln>
                <a:solidFill>
                  <a:srgbClr val="7E5E34"/>
                </a:solidFill>
                <a:effectLst/>
                <a:uLnTx/>
                <a:uFillTx/>
                <a:latin typeface="Calibri Light" panose="020F0302020204030204"/>
                <a:ea typeface="+mn-ea"/>
                <a:cs typeface="+mn-cs"/>
                <a:hlinkClick r:id="rId3">
                  <a:extLst>
                    <a:ext uri="{A12FA001-AC4F-418D-AE19-62706E023703}">
                      <ahyp:hlinkClr xmlns:ahyp="http://schemas.microsoft.com/office/drawing/2018/hyperlinkcolor" val="tx"/>
                    </a:ext>
                  </a:extLst>
                </a:hlinkClick>
              </a:rPr>
              <a:t>https://ec.europa.eu/info/funding-tenders/opportunities/portal/screen/opportunities/topic-details/horizon-miss-2023-soil-01-08</a:t>
            </a:r>
            <a:r>
              <a:rPr kumimoji="0" lang="it-it" sz="1800" b="0" i="1" u="none" strike="noStrike" kern="1200" cap="none" spc="0" normalizeH="0" baseline="0" noProof="0" dirty="0">
                <a:ln>
                  <a:noFill/>
                </a:ln>
                <a:solidFill>
                  <a:srgbClr val="7E5E34"/>
                </a:solidFill>
                <a:effectLst/>
                <a:uLnTx/>
                <a:uFillTx/>
                <a:latin typeface="Calibri Light" panose="020F0302020204030204"/>
                <a:ea typeface="+mn-ea"/>
                <a:cs typeface="+mn-cs"/>
              </a:rPr>
              <a:t>  </a:t>
            </a:r>
            <a:endParaRPr kumimoji="0" lang="nl-NL" sz="2200" b="0" i="0" u="none" strike="noStrike" kern="1200" cap="none" spc="0" normalizeH="0" baseline="0" noProof="0" dirty="0">
              <a:ln>
                <a:noFill/>
              </a:ln>
              <a:solidFill>
                <a:srgbClr val="7E5E34"/>
              </a:solidFill>
              <a:effectLst/>
              <a:uLnTx/>
              <a:uFillTx/>
              <a:latin typeface="Calibri Light" panose="020F0302020204030204"/>
              <a:ea typeface="+mn-ea"/>
              <a:cs typeface="+mn-cs"/>
            </a:endParaRPr>
          </a:p>
        </p:txBody>
      </p:sp>
      <p:sp>
        <p:nvSpPr>
          <p:cNvPr id="16" name="TextBox 15">
            <a:extLst>
              <a:ext uri="{FF2B5EF4-FFF2-40B4-BE49-F238E27FC236}">
                <a16:creationId xmlns:a16="http://schemas.microsoft.com/office/drawing/2014/main" id="{2AAFABDC-61E8-4C27-AEEE-4C4E7A15426C}"/>
              </a:ext>
            </a:extLst>
          </p:cNvPr>
          <p:cNvSpPr txBox="1"/>
          <p:nvPr/>
        </p:nvSpPr>
        <p:spPr>
          <a:xfrm>
            <a:off x="6106510" y="1276464"/>
            <a:ext cx="4792718" cy="2800767"/>
          </a:xfrm>
          <a:prstGeom prst="rect">
            <a:avLst/>
          </a:prstGeom>
          <a:solidFill>
            <a:schemeClr val="accent3">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68615B"/>
                </a:solidFill>
                <a:effectLst/>
                <a:uLnTx/>
                <a:uFillTx/>
                <a:latin typeface="Calibri Light" panose="020F0302020204030204"/>
                <a:ea typeface="+mn-ea"/>
                <a:cs typeface="+mn-cs"/>
              </a:rPr>
              <a:t>Sequestro di carbonio nei suoli agricoli (0109)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0" i="1" u="none" strike="noStrike" kern="1200" cap="none" spc="0" normalizeH="0" baseline="0" noProof="0" dirty="0">
                <a:ln>
                  <a:noFill/>
                </a:ln>
                <a:solidFill>
                  <a:srgbClr val="68615B"/>
                </a:solidFill>
                <a:effectLst/>
                <a:uLnTx/>
                <a:uFillTx/>
                <a:latin typeface="Calibri Light" panose="020F0302020204030204"/>
                <a:ea typeface="+mn-ea"/>
                <a:cs typeface="+mn-cs"/>
              </a:rPr>
              <a:t>HORIZON-MISS-2023-SOIL-01-09: Carbon farming in living </a:t>
            </a:r>
            <a:r>
              <a:rPr kumimoji="0" lang="it-it" sz="2200" b="0" i="1" u="none" strike="noStrike" kern="1200" cap="none" spc="0" normalizeH="0" baseline="0" noProof="0" dirty="0" err="1">
                <a:ln>
                  <a:noFill/>
                </a:ln>
                <a:solidFill>
                  <a:srgbClr val="68615B"/>
                </a:solidFill>
                <a:effectLst/>
                <a:uLnTx/>
                <a:uFillTx/>
                <a:latin typeface="Calibri Light" panose="020F0302020204030204"/>
                <a:ea typeface="+mn-ea"/>
                <a:cs typeface="+mn-cs"/>
              </a:rPr>
              <a:t>labs</a:t>
            </a:r>
            <a:endParaRPr kumimoji="0" lang="it-it" sz="2200" b="0" i="1"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2200" b="0" i="1" u="none" strike="noStrike" kern="1200" cap="none" spc="0" normalizeH="0" baseline="0" noProof="0" dirty="0">
                <a:ln>
                  <a:noFill/>
                </a:ln>
                <a:solidFill>
                  <a:srgbClr val="68615B"/>
                </a:solidFill>
                <a:effectLst/>
                <a:uLnTx/>
                <a:uFillTx/>
                <a:latin typeface="Calibri Light" panose="020F0302020204030204"/>
                <a:ea typeface="+mn-ea"/>
                <a:cs typeface="+mn-cs"/>
              </a:rPr>
            </a:br>
            <a:r>
              <a:rPr kumimoji="0" lang="it-it" sz="1800" b="0" i="1" u="none" strike="noStrike" kern="1200" cap="none" spc="0" normalizeH="0" baseline="0" noProof="0" dirty="0">
                <a:ln>
                  <a:noFill/>
                </a:ln>
                <a:solidFill>
                  <a:srgbClr val="68615B"/>
                </a:solidFill>
                <a:effectLst/>
                <a:uLnTx/>
                <a:uFillTx/>
                <a:latin typeface="Calibri Light" panose="020F0302020204030204"/>
                <a:ea typeface="+mn-ea"/>
                <a:cs typeface="+mn-cs"/>
                <a:hlinkClick r:id="rId4">
                  <a:extLst>
                    <a:ext uri="{A12FA001-AC4F-418D-AE19-62706E023703}">
                      <ahyp:hlinkClr xmlns:ahyp="http://schemas.microsoft.com/office/drawing/2018/hyperlinkcolor" val="tx"/>
                    </a:ext>
                  </a:extLst>
                </a:hlinkClick>
              </a:rPr>
              <a:t>https://ec.europa.eu/info/funding-tenders/opportunities/portal/screen/opportunities/topic-details/horizon-miss-2023-soil-01-09</a:t>
            </a: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p:txBody>
      </p:sp>
      <p:sp>
        <p:nvSpPr>
          <p:cNvPr id="4" name="Rectangle 3">
            <a:extLst>
              <a:ext uri="{FF2B5EF4-FFF2-40B4-BE49-F238E27FC236}">
                <a16:creationId xmlns:a16="http://schemas.microsoft.com/office/drawing/2014/main" id="{FE51499E-86DE-A580-F49A-7D3AD6D340AC}"/>
              </a:ext>
            </a:extLst>
          </p:cNvPr>
          <p:cNvSpPr/>
          <p:nvPr/>
        </p:nvSpPr>
        <p:spPr>
          <a:xfrm>
            <a:off x="1326781" y="4282542"/>
            <a:ext cx="10155393" cy="2015936"/>
          </a:xfrm>
          <a:prstGeom prst="rect">
            <a:avLst/>
          </a:prstGeom>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Scadenza per le candidature: 20 settembre 2023 17:00:00 ora di Bruxelles</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Presentazione in un'unica fase tramite il Funding &amp; Tenders Portal; </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Azioni di ricerca e innovazione: finanziamento al 100% per ogni attore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1" i="0" u="sng" strike="noStrike" kern="1200" cap="none" spc="0" normalizeH="0" baseline="0" noProof="0">
                <a:ln>
                  <a:noFill/>
                </a:ln>
                <a:solidFill>
                  <a:srgbClr val="68615B"/>
                </a:solidFill>
                <a:effectLst/>
                <a:uLnTx/>
                <a:uFillTx/>
                <a:latin typeface="Calibri" panose="020F0502020204030204"/>
                <a:ea typeface="+mn-ea"/>
                <a:cs typeface="+mn-cs"/>
              </a:rPr>
              <a:t>4-5 Laboratori viventi </a:t>
            </a: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per ogni candidatura </a:t>
            </a:r>
            <a:r>
              <a:rPr kumimoji="0" lang="it-it" sz="2200" b="1" i="0" u="sng" strike="noStrike" kern="1200" cap="none" spc="0" normalizeH="0" baseline="0" noProof="0">
                <a:ln>
                  <a:noFill/>
                </a:ln>
                <a:solidFill>
                  <a:srgbClr val="68615B"/>
                </a:solidFill>
                <a:effectLst/>
                <a:uLnTx/>
                <a:uFillTx/>
                <a:latin typeface="Calibri" panose="020F0502020204030204"/>
                <a:ea typeface="+mn-ea"/>
                <a:cs typeface="+mn-cs"/>
              </a:rPr>
              <a:t>in almeno tre </a:t>
            </a: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diversi Stati membri e/o paesi associati.</a:t>
            </a:r>
          </a:p>
        </p:txBody>
      </p:sp>
    </p:spTree>
    <p:extLst>
      <p:ext uri="{BB962C8B-B14F-4D97-AF65-F5344CB8AC3E}">
        <p14:creationId xmlns:p14="http://schemas.microsoft.com/office/powerpoint/2010/main" val="194752555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ECFE717-FB1A-4171-A15E-DB4F3ED29EE7}"/>
              </a:ext>
            </a:extLst>
          </p:cNvPr>
          <p:cNvGrpSpPr/>
          <p:nvPr/>
        </p:nvGrpSpPr>
        <p:grpSpPr>
          <a:xfrm>
            <a:off x="4410044" y="856345"/>
            <a:ext cx="5029089" cy="5454308"/>
            <a:chOff x="9061493" y="1213045"/>
            <a:chExt cx="4257924" cy="4717589"/>
          </a:xfrm>
        </p:grpSpPr>
        <p:grpSp>
          <p:nvGrpSpPr>
            <p:cNvPr id="7" name="Group 6">
              <a:extLst>
                <a:ext uri="{FF2B5EF4-FFF2-40B4-BE49-F238E27FC236}">
                  <a16:creationId xmlns:a16="http://schemas.microsoft.com/office/drawing/2014/main" id="{F00BD08A-EAA2-4757-943A-6EE023D2CC45}"/>
                </a:ext>
              </a:extLst>
            </p:cNvPr>
            <p:cNvGrpSpPr/>
            <p:nvPr/>
          </p:nvGrpSpPr>
          <p:grpSpPr>
            <a:xfrm>
              <a:off x="9061493" y="1213045"/>
              <a:ext cx="2927435" cy="4717589"/>
              <a:chOff x="7181869" y="1043438"/>
              <a:chExt cx="2927435" cy="4717589"/>
            </a:xfrm>
          </p:grpSpPr>
          <p:sp>
            <p:nvSpPr>
              <p:cNvPr id="8" name="Flowchart: Terminator 7">
                <a:extLst>
                  <a:ext uri="{FF2B5EF4-FFF2-40B4-BE49-F238E27FC236}">
                    <a16:creationId xmlns:a16="http://schemas.microsoft.com/office/drawing/2014/main" id="{D28453EE-0239-46C9-AE7F-808F0D693C44}"/>
                  </a:ext>
                </a:extLst>
              </p:cNvPr>
              <p:cNvSpPr/>
              <p:nvPr/>
            </p:nvSpPr>
            <p:spPr>
              <a:xfrm>
                <a:off x="7229304" y="1043438"/>
                <a:ext cx="2880000" cy="540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800" b="0"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1. Ridurre la </a:t>
                </a:r>
                <a:r>
                  <a:rPr kumimoji="0" lang="it-it" sz="1800" b="1"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desertificazione</a:t>
                </a:r>
              </a:p>
            </p:txBody>
          </p:sp>
          <p:sp>
            <p:nvSpPr>
              <p:cNvPr id="9" name="Flowchart: Terminator 8">
                <a:extLst>
                  <a:ext uri="{FF2B5EF4-FFF2-40B4-BE49-F238E27FC236}">
                    <a16:creationId xmlns:a16="http://schemas.microsoft.com/office/drawing/2014/main" id="{47E2C26F-C1F7-44C8-9D5F-6423C1E2C5B9}"/>
                  </a:ext>
                </a:extLst>
              </p:cNvPr>
              <p:cNvSpPr/>
              <p:nvPr/>
            </p:nvSpPr>
            <p:spPr>
              <a:xfrm>
                <a:off x="7181869" y="2245323"/>
                <a:ext cx="2880000" cy="540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3. Arrestare l'</a:t>
                </a: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impermeabilizzazione del suolo </a:t>
                </a: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e incentivare il riutilizzo dei </a:t>
                </a: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suoli urbani</a:t>
                </a:r>
              </a:p>
            </p:txBody>
          </p:sp>
          <p:sp>
            <p:nvSpPr>
              <p:cNvPr id="10" name="Flowchart: Terminator 9">
                <a:extLst>
                  <a:ext uri="{FF2B5EF4-FFF2-40B4-BE49-F238E27FC236}">
                    <a16:creationId xmlns:a16="http://schemas.microsoft.com/office/drawing/2014/main" id="{8E0A4DA6-ECFE-49AD-9F8C-231A389EEF62}"/>
                  </a:ext>
                </a:extLst>
              </p:cNvPr>
              <p:cNvSpPr/>
              <p:nvPr/>
            </p:nvSpPr>
            <p:spPr>
              <a:xfrm>
                <a:off x="7181869" y="2834358"/>
                <a:ext cx="2880000" cy="540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4. Ridurre l'</a:t>
                </a: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inquinamento del suolo </a:t>
                </a: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e migliorarne il </a:t>
                </a: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risanamento</a:t>
                </a: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 </a:t>
                </a:r>
              </a:p>
            </p:txBody>
          </p:sp>
          <p:sp>
            <p:nvSpPr>
              <p:cNvPr id="11" name="Flowchart: Terminator 10">
                <a:extLst>
                  <a:ext uri="{FF2B5EF4-FFF2-40B4-BE49-F238E27FC236}">
                    <a16:creationId xmlns:a16="http://schemas.microsoft.com/office/drawing/2014/main" id="{831DA9F8-A7A6-406D-9365-F04C16D3B3AF}"/>
                  </a:ext>
                </a:extLst>
              </p:cNvPr>
              <p:cNvSpPr/>
              <p:nvPr/>
            </p:nvSpPr>
            <p:spPr>
              <a:xfrm>
                <a:off x="7205586" y="5221027"/>
                <a:ext cx="2880000" cy="540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5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8. Promuovere l'</a:t>
                </a:r>
                <a:r>
                  <a:rPr kumimoji="0" lang="it-it" sz="15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alfabetizzazione sul suolo </a:t>
                </a:r>
                <a:r>
                  <a:rPr kumimoji="0" lang="it-it" sz="15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nella società</a:t>
                </a:r>
              </a:p>
            </p:txBody>
          </p:sp>
          <p:sp>
            <p:nvSpPr>
              <p:cNvPr id="12" name="Flowchart: Terminator 11">
                <a:extLst>
                  <a:ext uri="{FF2B5EF4-FFF2-40B4-BE49-F238E27FC236}">
                    <a16:creationId xmlns:a16="http://schemas.microsoft.com/office/drawing/2014/main" id="{AD2E31F6-1AB1-4B55-9F2B-EA85B4058438}"/>
                  </a:ext>
                </a:extLst>
              </p:cNvPr>
              <p:cNvSpPr/>
              <p:nvPr/>
            </p:nvSpPr>
            <p:spPr>
              <a:xfrm>
                <a:off x="7205586" y="4631992"/>
                <a:ext cx="2880000" cy="540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0" i="0" u="none" strike="noStrike" kern="1200" cap="none" spc="0" normalizeH="0" baseline="0" noProof="0" dirty="0">
                    <a:ln>
                      <a:noFill/>
                    </a:ln>
                    <a:solidFill>
                      <a:prstClr val="white"/>
                    </a:solidFill>
                    <a:effectLst/>
                    <a:uLnTx/>
                    <a:uFillTx/>
                    <a:latin typeface="Calibri" panose="020F0502020204030204"/>
                    <a:ea typeface="Verdana" panose="020B0604030504040204" pitchFamily="34" charset="0"/>
                    <a:cs typeface="Arial" panose="020B0604020202020204" pitchFamily="34" charset="0"/>
                  </a:rPr>
                  <a:t>7. Ridurre l'</a:t>
                </a:r>
                <a:r>
                  <a:rPr kumimoji="0" lang="it-it" sz="1400" b="1" i="0" u="none" strike="noStrike" kern="1200" cap="none" spc="0" normalizeH="0" baseline="0" noProof="0" dirty="0">
                    <a:ln>
                      <a:noFill/>
                    </a:ln>
                    <a:solidFill>
                      <a:prstClr val="white"/>
                    </a:solidFill>
                    <a:effectLst/>
                    <a:uLnTx/>
                    <a:uFillTx/>
                    <a:latin typeface="Calibri" panose="020F0502020204030204"/>
                    <a:ea typeface="Verdana" panose="020B0604030504040204" pitchFamily="34" charset="0"/>
                    <a:cs typeface="Arial" panose="020B0604020202020204" pitchFamily="34" charset="0"/>
                  </a:rPr>
                  <a:t>impronta globale</a:t>
                </a:r>
                <a:br>
                  <a:rPr kumimoji="0" lang="it-IT" sz="1400" b="1" i="0" u="none" strike="noStrike" kern="1200" cap="none" spc="0" normalizeH="0" baseline="0" noProof="0" dirty="0">
                    <a:ln>
                      <a:noFill/>
                    </a:ln>
                    <a:solidFill>
                      <a:prstClr val="white"/>
                    </a:solidFill>
                    <a:effectLst/>
                    <a:uLnTx/>
                    <a:uFillTx/>
                    <a:latin typeface="Calibri" panose="020F0502020204030204"/>
                    <a:ea typeface="Verdana" panose="020B0604030504040204" pitchFamily="34" charset="0"/>
                    <a:cs typeface="Arial" panose="020B0604020202020204" pitchFamily="34" charset="0"/>
                  </a:rPr>
                </a:br>
                <a:r>
                  <a:rPr kumimoji="0" lang="it-it" sz="1400" b="1" i="0" u="none" strike="noStrike" kern="1200" cap="none" spc="0" normalizeH="0" baseline="0" noProof="0" dirty="0">
                    <a:ln>
                      <a:noFill/>
                    </a:ln>
                    <a:solidFill>
                      <a:prstClr val="white"/>
                    </a:solidFill>
                    <a:effectLst/>
                    <a:uLnTx/>
                    <a:uFillTx/>
                    <a:latin typeface="Calibri" panose="020F0502020204030204"/>
                    <a:ea typeface="Verdana" panose="020B0604030504040204" pitchFamily="34" charset="0"/>
                    <a:cs typeface="Arial" panose="020B0604020202020204" pitchFamily="34" charset="0"/>
                  </a:rPr>
                  <a:t>dell'UE sui suoli</a:t>
                </a:r>
              </a:p>
            </p:txBody>
          </p:sp>
          <p:sp>
            <p:nvSpPr>
              <p:cNvPr id="13" name="Flowchart: Terminator 12">
                <a:extLst>
                  <a:ext uri="{FF2B5EF4-FFF2-40B4-BE49-F238E27FC236}">
                    <a16:creationId xmlns:a16="http://schemas.microsoft.com/office/drawing/2014/main" id="{7903ACEC-C2C9-4E7B-AE55-1037643BD4C6}"/>
                  </a:ext>
                </a:extLst>
              </p:cNvPr>
              <p:cNvSpPr/>
              <p:nvPr/>
            </p:nvSpPr>
            <p:spPr>
              <a:xfrm>
                <a:off x="7205586" y="4026873"/>
                <a:ext cx="2880000" cy="540000"/>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6. Migliorare la struttura dei </a:t>
                </a:r>
                <a:r>
                  <a:rPr kumimoji="0" lang="it-it" sz="14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suoli</a:t>
                </a:r>
                <a:r>
                  <a:rPr kumimoji="0" lang="it-it"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 per valorizzarne la </a:t>
                </a:r>
                <a:r>
                  <a:rPr kumimoji="0" lang="en-gb" sz="1400" b="1" i="0" u="none" strike="noStrike" kern="1200" cap="none" spc="0" normalizeH="0" baseline="0" noProof="0" dirty="0" err="1">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biodiversità</a:t>
                </a:r>
                <a:r>
                  <a:rPr kumimoji="0" lang="en-gb" sz="1400" b="0"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 </a:t>
                </a:r>
              </a:p>
            </p:txBody>
          </p:sp>
          <p:sp>
            <p:nvSpPr>
              <p:cNvPr id="14" name="Flowchart: Terminator 13">
                <a:extLst>
                  <a:ext uri="{FF2B5EF4-FFF2-40B4-BE49-F238E27FC236}">
                    <a16:creationId xmlns:a16="http://schemas.microsoft.com/office/drawing/2014/main" id="{2D9DCEDD-C96A-402A-BBC5-029E78E5234E}"/>
                  </a:ext>
                </a:extLst>
              </p:cNvPr>
              <p:cNvSpPr/>
              <p:nvPr/>
            </p:nvSpPr>
            <p:spPr>
              <a:xfrm>
                <a:off x="7210029" y="3428607"/>
                <a:ext cx="2880000" cy="540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800" b="0"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5. Prevenire l'</a:t>
                </a:r>
                <a:r>
                  <a:rPr kumimoji="0" lang="it-it" sz="1800" b="1" i="0" u="none" strike="noStrike" kern="1200" cap="none" spc="0" normalizeH="0" baseline="0" noProof="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erosione</a:t>
                </a:r>
              </a:p>
            </p:txBody>
          </p:sp>
        </p:grpSp>
        <p:sp>
          <p:nvSpPr>
            <p:cNvPr id="15" name="Flowchart: Terminator 14">
              <a:extLst>
                <a:ext uri="{FF2B5EF4-FFF2-40B4-BE49-F238E27FC236}">
                  <a16:creationId xmlns:a16="http://schemas.microsoft.com/office/drawing/2014/main" id="{CD434879-A280-45DF-9ECA-DFB442904CC9}"/>
                </a:ext>
              </a:extLst>
            </p:cNvPr>
            <p:cNvSpPr/>
            <p:nvPr/>
          </p:nvSpPr>
          <p:spPr>
            <a:xfrm>
              <a:off x="10439415" y="1809811"/>
              <a:ext cx="2880002" cy="540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600"/>
                </a:spcAft>
                <a:buClr>
                  <a:srgbClr val="FFC000"/>
                </a:buClr>
                <a:buSzTx/>
                <a:buFontTx/>
                <a:buNone/>
                <a:tabLst/>
                <a:defRPr/>
              </a:pPr>
              <a:r>
                <a:rPr kumimoji="0" lang="it-it" sz="1600" b="1" i="0" u="none" strike="noStrike" kern="1200" cap="none" spc="0" normalizeH="0" baseline="0" noProof="0" dirty="0">
                  <a:ln>
                    <a:noFill/>
                  </a:ln>
                  <a:solidFill>
                    <a:prstClr val="white"/>
                  </a:solidFill>
                  <a:effectLst/>
                  <a:uLnTx/>
                  <a:uFillTx/>
                  <a:latin typeface="Calibri Light" panose="020F0302020204030204"/>
                  <a:ea typeface="Verdana" panose="020B0604030504040204" pitchFamily="34" charset="0"/>
                  <a:cs typeface="Arial" panose="020B0604020202020204" pitchFamily="34" charset="0"/>
                </a:rPr>
                <a:t>2. Conservare e aumentare gli stock di carbonio organico nei suoli </a:t>
              </a:r>
            </a:p>
          </p:txBody>
        </p:sp>
      </p:grpSp>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dirty="0">
                <a:solidFill>
                  <a:schemeClr val="bg1"/>
                </a:solidFill>
              </a:rPr>
              <a:t>Focus tematici sui due bandi dei Living </a:t>
            </a:r>
            <a:r>
              <a:rPr lang="it-it" dirty="0" err="1">
                <a:solidFill>
                  <a:schemeClr val="bg1"/>
                </a:solidFill>
              </a:rPr>
              <a:t>Labs</a:t>
            </a:r>
            <a:r>
              <a:rPr lang="it-it" dirty="0">
                <a:solidFill>
                  <a:schemeClr val="bg1"/>
                </a:solidFill>
              </a:rPr>
              <a:t> 2023</a:t>
            </a:r>
            <a:endParaRPr lang="it-IT" dirty="0">
              <a:solidFill>
                <a:schemeClr val="bg1"/>
              </a:solidFill>
            </a:endParaRPr>
          </a:p>
        </p:txBody>
      </p:sp>
      <p:sp>
        <p:nvSpPr>
          <p:cNvPr id="6" name="TextBox 5">
            <a:extLst>
              <a:ext uri="{FF2B5EF4-FFF2-40B4-BE49-F238E27FC236}">
                <a16:creationId xmlns:a16="http://schemas.microsoft.com/office/drawing/2014/main" id="{365E66E3-8394-4E78-B3F7-9125F3CDD8A8}"/>
              </a:ext>
            </a:extLst>
          </p:cNvPr>
          <p:cNvSpPr txBox="1"/>
          <p:nvPr/>
        </p:nvSpPr>
        <p:spPr>
          <a:xfrm>
            <a:off x="440509" y="1359807"/>
            <a:ext cx="3969456" cy="35702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a:ln>
                  <a:noFill/>
                </a:ln>
                <a:solidFill>
                  <a:srgbClr val="71A096"/>
                </a:solidFill>
                <a:effectLst/>
                <a:uLnTx/>
                <a:uFillTx/>
                <a:latin typeface="Calibri Light" panose="020F0302020204030204"/>
                <a:ea typeface="+mn-ea"/>
                <a:cs typeface="+mn-cs"/>
              </a:rPr>
              <a:t>Salute dei suoli (0108)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0" i="1" u="none" strike="noStrike" kern="1200" cap="none" spc="0" normalizeH="0" baseline="0" noProof="0">
                <a:ln>
                  <a:noFill/>
                </a:ln>
                <a:solidFill>
                  <a:srgbClr val="68615B"/>
                </a:solidFill>
                <a:effectLst/>
                <a:uLnTx/>
                <a:uFillTx/>
                <a:latin typeface="Calibri Light" panose="020F0302020204030204"/>
                <a:ea typeface="+mn-ea"/>
                <a:cs typeface="+mn-cs"/>
              </a:rPr>
              <a:t>HORIZON-MISS-2023-SOIL-01-08: </a:t>
            </a:r>
            <a:br>
              <a:rPr kumimoji="0" lang="en-US" sz="2200" b="0" i="1" u="none" strike="noStrike" kern="1200" cap="none" spc="0" normalizeH="0" baseline="0" noProof="0" dirty="0">
                <a:ln>
                  <a:noFill/>
                </a:ln>
                <a:solidFill>
                  <a:srgbClr val="68615B"/>
                </a:solidFill>
                <a:effectLst/>
                <a:uLnTx/>
                <a:uFillTx/>
                <a:latin typeface="Calibri Light" panose="020F0302020204030204"/>
                <a:ea typeface="+mn-ea"/>
                <a:cs typeface="+mn-cs"/>
              </a:rPr>
            </a:br>
            <a:r>
              <a:rPr kumimoji="0" lang="it-it" sz="2200" b="0" i="1" u="none" strike="noStrike" kern="1200" cap="none" spc="0" normalizeH="0" baseline="0" noProof="0">
                <a:ln>
                  <a:noFill/>
                </a:ln>
                <a:solidFill>
                  <a:srgbClr val="68615B"/>
                </a:solidFill>
                <a:effectLst/>
                <a:uLnTx/>
                <a:uFillTx/>
                <a:latin typeface="Calibri Light" panose="020F0302020204030204"/>
                <a:ea typeface="+mn-ea"/>
                <a:cs typeface="+mn-cs"/>
              </a:rPr>
              <a:t>Co-creating solutions for soil health in Living Labs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36 milioni di € di finanziamenti</a:t>
            </a: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panose="020F0502020204030204"/>
                <a:ea typeface="+mn-ea"/>
                <a:cs typeface="+mn-cs"/>
              </a:rPr>
              <a:t>Si prevede il finanziamento di 3 candidature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200" b="0" i="1"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p:txBody>
      </p:sp>
      <p:sp>
        <p:nvSpPr>
          <p:cNvPr id="16" name="TextBox 15">
            <a:extLst>
              <a:ext uri="{FF2B5EF4-FFF2-40B4-BE49-F238E27FC236}">
                <a16:creationId xmlns:a16="http://schemas.microsoft.com/office/drawing/2014/main" id="{2AAFABDC-61E8-4C27-AEEE-4C4E7A15426C}"/>
              </a:ext>
            </a:extLst>
          </p:cNvPr>
          <p:cNvSpPr txBox="1"/>
          <p:nvPr/>
        </p:nvSpPr>
        <p:spPr>
          <a:xfrm>
            <a:off x="8084536" y="2275537"/>
            <a:ext cx="3831693" cy="35702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71A096"/>
                </a:solidFill>
                <a:effectLst/>
                <a:uLnTx/>
                <a:uFillTx/>
                <a:latin typeface="Calibri Light" panose="020F0302020204030204"/>
                <a:ea typeface="+mn-ea"/>
                <a:cs typeface="+mn-cs"/>
              </a:rPr>
              <a:t>Sequestro di carbonio nei suoli agricoli (0109)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0" i="1" u="none" strike="noStrike" kern="1200" cap="none" spc="0" normalizeH="0" baseline="0" noProof="0" dirty="0">
                <a:ln>
                  <a:noFill/>
                </a:ln>
                <a:solidFill>
                  <a:srgbClr val="68615B"/>
                </a:solidFill>
                <a:effectLst/>
                <a:uLnTx/>
                <a:uFillTx/>
                <a:latin typeface="Calibri Light" panose="020F0302020204030204"/>
                <a:ea typeface="+mn-ea"/>
                <a:cs typeface="+mn-cs"/>
              </a:rPr>
              <a:t>HORIZON-MISS-2023-SOIL-01-09: Carbon farming in living labs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1" i="0" u="none" strike="noStrike" kern="1200" cap="none" spc="0" normalizeH="0" baseline="0" noProof="0" dirty="0">
                <a:ln>
                  <a:noFill/>
                </a:ln>
                <a:solidFill>
                  <a:srgbClr val="68615B"/>
                </a:solidFill>
                <a:effectLst/>
                <a:uLnTx/>
                <a:uFillTx/>
                <a:latin typeface="Calibri Light" panose="020F0302020204030204"/>
                <a:ea typeface="+mn-ea"/>
                <a:cs typeface="+mn-cs"/>
              </a:rPr>
              <a:t>12 milioni di € di finanziamenti</a:t>
            </a: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1" i="0" u="none" strike="noStrike" kern="1200" cap="none" spc="0" normalizeH="0" baseline="0" noProof="0" dirty="0">
                <a:ln>
                  <a:noFill/>
                </a:ln>
                <a:solidFill>
                  <a:srgbClr val="68615B"/>
                </a:solidFill>
                <a:effectLst/>
                <a:uLnTx/>
                <a:uFillTx/>
                <a:latin typeface="Calibri Light" panose="020F0302020204030204"/>
                <a:ea typeface="+mn-ea"/>
                <a:cs typeface="+mn-cs"/>
              </a:rPr>
              <a:t>Si prevede il finanziamento di 1 candidatura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200" b="0" i="1"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918127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1999" cy="6857999"/>
            </a:xfrm>
            <a:prstGeom prst="rect">
              <a:avLst/>
            </a:prstGeom>
          </p:spPr>
        </p:pic>
        <p:pic>
          <p:nvPicPr>
            <p:cNvPr id="4" name="object 4"/>
            <p:cNvPicPr/>
            <p:nvPr/>
          </p:nvPicPr>
          <p:blipFill>
            <a:blip r:embed="rId3" cstate="print"/>
            <a:stretch>
              <a:fillRect/>
            </a:stretch>
          </p:blipFill>
          <p:spPr>
            <a:xfrm>
              <a:off x="10034015" y="6045708"/>
              <a:ext cx="1716024" cy="451104"/>
            </a:xfrm>
            <a:prstGeom prst="rect">
              <a:avLst/>
            </a:prstGeom>
          </p:spPr>
        </p:pic>
        <p:sp>
          <p:nvSpPr>
            <p:cNvPr id="5" name="object 5"/>
            <p:cNvSpPr/>
            <p:nvPr/>
          </p:nvSpPr>
          <p:spPr>
            <a:xfrm>
              <a:off x="1077468" y="1121663"/>
              <a:ext cx="10156825" cy="34925"/>
            </a:xfrm>
            <a:custGeom>
              <a:avLst/>
              <a:gdLst/>
              <a:ahLst/>
              <a:cxnLst/>
              <a:rect l="l" t="t" r="r" b="b"/>
              <a:pathLst>
                <a:path w="10156825" h="34925">
                  <a:moveTo>
                    <a:pt x="0" y="0"/>
                  </a:moveTo>
                  <a:lnTo>
                    <a:pt x="10156316" y="34416"/>
                  </a:lnTo>
                </a:path>
              </a:pathLst>
            </a:custGeom>
            <a:ln w="635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object 6"/>
          <p:cNvSpPr txBox="1"/>
          <p:nvPr/>
        </p:nvSpPr>
        <p:spPr>
          <a:xfrm>
            <a:off x="1155903" y="1818513"/>
            <a:ext cx="5790565" cy="574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3600" b="0" i="0" u="none" strike="noStrike" kern="1200" cap="none" spc="0" normalizeH="0" baseline="0" noProof="0" dirty="0">
                <a:ln>
                  <a:noFill/>
                </a:ln>
                <a:solidFill>
                  <a:srgbClr val="004493"/>
                </a:solidFill>
                <a:effectLst/>
                <a:uLnTx/>
                <a:uFillTx/>
                <a:latin typeface="Arial MT"/>
                <a:ea typeface="+mn-ea"/>
                <a:cs typeface="Arial MT"/>
              </a:rPr>
              <a:t>Carbon</a:t>
            </a:r>
            <a:r>
              <a:rPr kumimoji="0" sz="3600" b="0" i="0" u="none" strike="noStrike" kern="1200" cap="none" spc="-25" normalizeH="0" baseline="0" noProof="0" dirty="0">
                <a:ln>
                  <a:noFill/>
                </a:ln>
                <a:solidFill>
                  <a:srgbClr val="004493"/>
                </a:solidFill>
                <a:effectLst/>
                <a:uLnTx/>
                <a:uFillTx/>
                <a:latin typeface="Arial MT"/>
                <a:ea typeface="+mn-ea"/>
                <a:cs typeface="Arial MT"/>
              </a:rPr>
              <a:t> </a:t>
            </a:r>
            <a:r>
              <a:rPr kumimoji="0" sz="3600" b="0" i="0" u="none" strike="noStrike" kern="1200" cap="none" spc="-5" normalizeH="0" baseline="0" noProof="0" dirty="0">
                <a:ln>
                  <a:noFill/>
                </a:ln>
                <a:solidFill>
                  <a:srgbClr val="004493"/>
                </a:solidFill>
                <a:effectLst/>
                <a:uLnTx/>
                <a:uFillTx/>
                <a:latin typeface="Arial MT"/>
                <a:ea typeface="+mn-ea"/>
                <a:cs typeface="Arial MT"/>
              </a:rPr>
              <a:t>farming</a:t>
            </a:r>
            <a:r>
              <a:rPr kumimoji="0" sz="3600" b="0" i="0" u="none" strike="noStrike" kern="1200" cap="none" spc="-10" normalizeH="0" baseline="0" noProof="0" dirty="0">
                <a:ln>
                  <a:noFill/>
                </a:ln>
                <a:solidFill>
                  <a:srgbClr val="004493"/>
                </a:solidFill>
                <a:effectLst/>
                <a:uLnTx/>
                <a:uFillTx/>
                <a:latin typeface="Arial MT"/>
                <a:ea typeface="+mn-ea"/>
                <a:cs typeface="Arial MT"/>
              </a:rPr>
              <a:t> </a:t>
            </a:r>
            <a:r>
              <a:rPr kumimoji="0" sz="3600" b="0" i="0" u="none" strike="noStrike" kern="1200" cap="none" spc="-5" normalizeH="0" baseline="0" noProof="0" dirty="0">
                <a:ln>
                  <a:noFill/>
                </a:ln>
                <a:solidFill>
                  <a:srgbClr val="004493"/>
                </a:solidFill>
                <a:effectLst/>
                <a:uLnTx/>
                <a:uFillTx/>
                <a:latin typeface="Arial MT"/>
                <a:ea typeface="+mn-ea"/>
                <a:cs typeface="Arial MT"/>
              </a:rPr>
              <a:t>in</a:t>
            </a:r>
            <a:r>
              <a:rPr kumimoji="0" sz="3600" b="0" i="0" u="none" strike="noStrike" kern="1200" cap="none" spc="-10" normalizeH="0" baseline="0" noProof="0" dirty="0">
                <a:ln>
                  <a:noFill/>
                </a:ln>
                <a:solidFill>
                  <a:srgbClr val="004493"/>
                </a:solidFill>
                <a:effectLst/>
                <a:uLnTx/>
                <a:uFillTx/>
                <a:latin typeface="Arial MT"/>
                <a:ea typeface="+mn-ea"/>
                <a:cs typeface="Arial MT"/>
              </a:rPr>
              <a:t> </a:t>
            </a:r>
            <a:r>
              <a:rPr kumimoji="0" sz="3600" b="0" i="0" u="none" strike="noStrike" kern="1200" cap="none" spc="0" normalizeH="0" baseline="0" noProof="0" dirty="0">
                <a:ln>
                  <a:noFill/>
                </a:ln>
                <a:solidFill>
                  <a:srgbClr val="004493"/>
                </a:solidFill>
                <a:effectLst/>
                <a:uLnTx/>
                <a:uFillTx/>
                <a:latin typeface="Arial MT"/>
                <a:ea typeface="+mn-ea"/>
                <a:cs typeface="Arial MT"/>
              </a:rPr>
              <a:t>living</a:t>
            </a:r>
            <a:r>
              <a:rPr kumimoji="0" sz="3600" b="0" i="0" u="none" strike="noStrike" kern="1200" cap="none" spc="-30" normalizeH="0" baseline="0" noProof="0" dirty="0">
                <a:ln>
                  <a:noFill/>
                </a:ln>
                <a:solidFill>
                  <a:srgbClr val="004493"/>
                </a:solidFill>
                <a:effectLst/>
                <a:uLnTx/>
                <a:uFillTx/>
                <a:latin typeface="Arial MT"/>
                <a:ea typeface="+mn-ea"/>
                <a:cs typeface="Arial MT"/>
              </a:rPr>
              <a:t> </a:t>
            </a:r>
            <a:r>
              <a:rPr kumimoji="0" sz="3600" b="0" i="0" u="none" strike="noStrike" kern="1200" cap="none" spc="-5" normalizeH="0" baseline="0" noProof="0" dirty="0">
                <a:ln>
                  <a:noFill/>
                </a:ln>
                <a:solidFill>
                  <a:srgbClr val="004493"/>
                </a:solidFill>
                <a:effectLst/>
                <a:uLnTx/>
                <a:uFillTx/>
                <a:latin typeface="Arial MT"/>
                <a:ea typeface="+mn-ea"/>
                <a:cs typeface="Arial MT"/>
              </a:rPr>
              <a:t>labs</a:t>
            </a:r>
            <a:endParaRPr kumimoji="0" sz="36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a:spLocks noGrp="1"/>
          </p:cNvSpPr>
          <p:nvPr>
            <p:ph type="title"/>
          </p:nvPr>
        </p:nvSpPr>
        <p:spPr>
          <a:xfrm>
            <a:off x="1155903" y="1306829"/>
            <a:ext cx="5819140" cy="391160"/>
          </a:xfrm>
          <a:prstGeom prst="rect">
            <a:avLst/>
          </a:prstGeom>
        </p:spPr>
        <p:txBody>
          <a:bodyPr vert="horz" wrap="square" lIns="0" tIns="12700" rIns="0" bIns="0" rtlCol="0">
            <a:spAutoFit/>
          </a:bodyPr>
          <a:lstStyle/>
          <a:p>
            <a:pPr marL="12700">
              <a:lnSpc>
                <a:spcPct val="100000"/>
              </a:lnSpc>
              <a:spcBef>
                <a:spcPts val="100"/>
              </a:spcBef>
            </a:pPr>
            <a:r>
              <a:rPr sz="2400" b="1" spc="285" dirty="0">
                <a:solidFill>
                  <a:srgbClr val="FFFFFF"/>
                </a:solidFill>
                <a:latin typeface="Arial"/>
                <a:cs typeface="Arial"/>
              </a:rPr>
              <a:t>H</a:t>
            </a:r>
            <a:r>
              <a:rPr sz="2400" b="1" dirty="0">
                <a:solidFill>
                  <a:srgbClr val="FFFFFF"/>
                </a:solidFill>
                <a:latin typeface="Arial"/>
                <a:cs typeface="Arial"/>
              </a:rPr>
              <a:t>O</a:t>
            </a:r>
            <a:r>
              <a:rPr sz="2400" b="1" spc="-365" dirty="0">
                <a:solidFill>
                  <a:srgbClr val="FFFFFF"/>
                </a:solidFill>
                <a:latin typeface="Arial"/>
                <a:cs typeface="Arial"/>
              </a:rPr>
              <a:t> </a:t>
            </a:r>
            <a:r>
              <a:rPr sz="2400" b="1" spc="285" dirty="0">
                <a:solidFill>
                  <a:srgbClr val="FFFFFF"/>
                </a:solidFill>
                <a:latin typeface="Arial"/>
                <a:cs typeface="Arial"/>
              </a:rPr>
              <a:t>R</a:t>
            </a:r>
            <a:r>
              <a:rPr sz="2400" b="1" dirty="0">
                <a:solidFill>
                  <a:srgbClr val="FFFFFF"/>
                </a:solidFill>
                <a:latin typeface="Arial"/>
                <a:cs typeface="Arial"/>
              </a:rPr>
              <a:t>I</a:t>
            </a:r>
            <a:r>
              <a:rPr sz="2400" b="1" spc="-365" dirty="0">
                <a:solidFill>
                  <a:srgbClr val="FFFFFF"/>
                </a:solidFill>
                <a:latin typeface="Arial"/>
                <a:cs typeface="Arial"/>
              </a:rPr>
              <a:t> </a:t>
            </a:r>
            <a:r>
              <a:rPr sz="2400" b="1" spc="295" dirty="0">
                <a:solidFill>
                  <a:srgbClr val="FFFFFF"/>
                </a:solidFill>
                <a:latin typeface="Arial"/>
                <a:cs typeface="Arial"/>
              </a:rPr>
              <a:t>Z</a:t>
            </a:r>
            <a:r>
              <a:rPr sz="2400" b="1" dirty="0">
                <a:solidFill>
                  <a:srgbClr val="FFFFFF"/>
                </a:solidFill>
                <a:latin typeface="Arial"/>
                <a:cs typeface="Arial"/>
              </a:rPr>
              <a:t>O</a:t>
            </a:r>
            <a:r>
              <a:rPr sz="2400" b="1" spc="-365" dirty="0">
                <a:solidFill>
                  <a:srgbClr val="FFFFFF"/>
                </a:solidFill>
                <a:latin typeface="Arial"/>
                <a:cs typeface="Arial"/>
              </a:rPr>
              <a:t> </a:t>
            </a:r>
            <a:r>
              <a:rPr sz="2400" b="1" spc="-5" dirty="0">
                <a:solidFill>
                  <a:srgbClr val="FFFFFF"/>
                </a:solidFill>
                <a:latin typeface="Arial"/>
                <a:cs typeface="Arial"/>
              </a:rPr>
              <a:t>N</a:t>
            </a:r>
            <a:r>
              <a:rPr sz="2400" b="1" spc="-355" dirty="0">
                <a:solidFill>
                  <a:srgbClr val="FFFFFF"/>
                </a:solidFill>
                <a:latin typeface="Arial"/>
                <a:cs typeface="Arial"/>
              </a:rPr>
              <a:t> </a:t>
            </a:r>
            <a:r>
              <a:rPr sz="2400" b="1" dirty="0">
                <a:solidFill>
                  <a:srgbClr val="FFFFFF"/>
                </a:solidFill>
                <a:latin typeface="Arial"/>
                <a:cs typeface="Arial"/>
              </a:rPr>
              <a:t>-</a:t>
            </a:r>
            <a:r>
              <a:rPr sz="2400" b="1" spc="-365" dirty="0">
                <a:solidFill>
                  <a:srgbClr val="FFFFFF"/>
                </a:solidFill>
                <a:latin typeface="Arial"/>
                <a:cs typeface="Arial"/>
              </a:rPr>
              <a:t> </a:t>
            </a:r>
            <a:r>
              <a:rPr sz="2400" b="1" dirty="0">
                <a:solidFill>
                  <a:srgbClr val="FFFFFF"/>
                </a:solidFill>
                <a:latin typeface="Arial"/>
                <a:cs typeface="Arial"/>
              </a:rPr>
              <a:t>M</a:t>
            </a:r>
            <a:r>
              <a:rPr sz="2400" b="1" spc="-365" dirty="0">
                <a:solidFill>
                  <a:srgbClr val="FFFFFF"/>
                </a:solidFill>
                <a:latin typeface="Arial"/>
                <a:cs typeface="Arial"/>
              </a:rPr>
              <a:t> </a:t>
            </a:r>
            <a:r>
              <a:rPr sz="2400" b="1" dirty="0">
                <a:solidFill>
                  <a:srgbClr val="FFFFFF"/>
                </a:solidFill>
                <a:latin typeface="Arial"/>
                <a:cs typeface="Arial"/>
              </a:rPr>
              <a:t>I</a:t>
            </a:r>
            <a:r>
              <a:rPr sz="2400" b="1" spc="-365" dirty="0">
                <a:solidFill>
                  <a:srgbClr val="FFFFFF"/>
                </a:solidFill>
                <a:latin typeface="Arial"/>
                <a:cs typeface="Arial"/>
              </a:rPr>
              <a:t> </a:t>
            </a:r>
            <a:r>
              <a:rPr sz="2400" b="1" spc="290" dirty="0">
                <a:solidFill>
                  <a:srgbClr val="FFFFFF"/>
                </a:solidFill>
                <a:latin typeface="Arial"/>
                <a:cs typeface="Arial"/>
              </a:rPr>
              <a:t>S</a:t>
            </a:r>
            <a:r>
              <a:rPr sz="2400" b="1" dirty="0">
                <a:solidFill>
                  <a:srgbClr val="FFFFFF"/>
                </a:solidFill>
                <a:latin typeface="Arial"/>
                <a:cs typeface="Arial"/>
              </a:rPr>
              <a:t>S</a:t>
            </a:r>
            <a:r>
              <a:rPr sz="2400" b="1" spc="-365" dirty="0">
                <a:solidFill>
                  <a:srgbClr val="FFFFFF"/>
                </a:solidFill>
                <a:latin typeface="Arial"/>
                <a:cs typeface="Arial"/>
              </a:rPr>
              <a:t> </a:t>
            </a:r>
            <a:r>
              <a:rPr sz="2400" b="1" dirty="0">
                <a:solidFill>
                  <a:srgbClr val="FFFFFF"/>
                </a:solidFill>
                <a:latin typeface="Arial"/>
                <a:cs typeface="Arial"/>
              </a:rPr>
              <a:t>-</a:t>
            </a:r>
            <a:r>
              <a:rPr sz="2400" b="1" spc="-365" dirty="0">
                <a:solidFill>
                  <a:srgbClr val="FFFFFF"/>
                </a:solidFill>
                <a:latin typeface="Arial"/>
                <a:cs typeface="Arial"/>
              </a:rPr>
              <a:t> </a:t>
            </a:r>
            <a:r>
              <a:rPr sz="2400" b="1" spc="290" dirty="0">
                <a:solidFill>
                  <a:srgbClr val="FFFFFF"/>
                </a:solidFill>
                <a:latin typeface="Arial"/>
                <a:cs typeface="Arial"/>
              </a:rPr>
              <a:t>202</a:t>
            </a:r>
            <a:r>
              <a:rPr sz="2400" b="1" spc="-5" dirty="0">
                <a:solidFill>
                  <a:srgbClr val="FFFFFF"/>
                </a:solidFill>
                <a:latin typeface="Arial"/>
                <a:cs typeface="Arial"/>
              </a:rPr>
              <a:t>3</a:t>
            </a:r>
            <a:r>
              <a:rPr sz="2400" b="1" spc="-370" dirty="0">
                <a:solidFill>
                  <a:srgbClr val="FFFFFF"/>
                </a:solidFill>
                <a:latin typeface="Arial"/>
                <a:cs typeface="Arial"/>
              </a:rPr>
              <a:t> </a:t>
            </a:r>
            <a:r>
              <a:rPr sz="2400" b="1" dirty="0">
                <a:solidFill>
                  <a:srgbClr val="FFFFFF"/>
                </a:solidFill>
                <a:latin typeface="Arial"/>
                <a:cs typeface="Arial"/>
              </a:rPr>
              <a:t>-</a:t>
            </a:r>
            <a:r>
              <a:rPr sz="2400" b="1" spc="-365" dirty="0">
                <a:solidFill>
                  <a:srgbClr val="FFFFFF"/>
                </a:solidFill>
                <a:latin typeface="Arial"/>
                <a:cs typeface="Arial"/>
              </a:rPr>
              <a:t> </a:t>
            </a:r>
            <a:r>
              <a:rPr sz="2400" b="1" spc="290" dirty="0">
                <a:solidFill>
                  <a:srgbClr val="FFFFFF"/>
                </a:solidFill>
                <a:latin typeface="Arial"/>
                <a:cs typeface="Arial"/>
              </a:rPr>
              <a:t>S</a:t>
            </a:r>
            <a:r>
              <a:rPr sz="2400" b="1" dirty="0">
                <a:solidFill>
                  <a:srgbClr val="FFFFFF"/>
                </a:solidFill>
                <a:latin typeface="Arial"/>
                <a:cs typeface="Arial"/>
              </a:rPr>
              <a:t>O</a:t>
            </a:r>
            <a:r>
              <a:rPr sz="2400" b="1" spc="-365" dirty="0">
                <a:solidFill>
                  <a:srgbClr val="FFFFFF"/>
                </a:solidFill>
                <a:latin typeface="Arial"/>
                <a:cs typeface="Arial"/>
              </a:rPr>
              <a:t> </a:t>
            </a:r>
            <a:r>
              <a:rPr sz="2400" b="1" dirty="0">
                <a:solidFill>
                  <a:srgbClr val="FFFFFF"/>
                </a:solidFill>
                <a:latin typeface="Arial"/>
                <a:cs typeface="Arial"/>
              </a:rPr>
              <a:t>I</a:t>
            </a:r>
            <a:r>
              <a:rPr sz="2400" b="1" spc="-365" dirty="0">
                <a:solidFill>
                  <a:srgbClr val="FFFFFF"/>
                </a:solidFill>
                <a:latin typeface="Arial"/>
                <a:cs typeface="Arial"/>
              </a:rPr>
              <a:t> </a:t>
            </a:r>
            <a:r>
              <a:rPr sz="2400" b="1" dirty="0">
                <a:solidFill>
                  <a:srgbClr val="FFFFFF"/>
                </a:solidFill>
                <a:latin typeface="Arial"/>
                <a:cs typeface="Arial"/>
              </a:rPr>
              <a:t>L</a:t>
            </a:r>
            <a:r>
              <a:rPr sz="2400" b="1" spc="-365" dirty="0">
                <a:solidFill>
                  <a:srgbClr val="FFFFFF"/>
                </a:solidFill>
                <a:latin typeface="Arial"/>
                <a:cs typeface="Arial"/>
              </a:rPr>
              <a:t> </a:t>
            </a:r>
            <a:r>
              <a:rPr sz="2400" b="1" dirty="0">
                <a:solidFill>
                  <a:srgbClr val="FFFFFF"/>
                </a:solidFill>
                <a:latin typeface="Arial"/>
                <a:cs typeface="Arial"/>
              </a:rPr>
              <a:t>-</a:t>
            </a:r>
            <a:r>
              <a:rPr sz="2400" b="1" spc="-365" dirty="0">
                <a:solidFill>
                  <a:srgbClr val="FFFFFF"/>
                </a:solidFill>
                <a:latin typeface="Arial"/>
                <a:cs typeface="Arial"/>
              </a:rPr>
              <a:t> </a:t>
            </a:r>
            <a:r>
              <a:rPr sz="2400" b="1" spc="290" dirty="0">
                <a:solidFill>
                  <a:srgbClr val="FFFFFF"/>
                </a:solidFill>
                <a:latin typeface="Arial"/>
                <a:cs typeface="Arial"/>
              </a:rPr>
              <a:t>0</a:t>
            </a:r>
            <a:r>
              <a:rPr sz="2400" b="1" spc="-5" dirty="0">
                <a:solidFill>
                  <a:srgbClr val="FFFFFF"/>
                </a:solidFill>
                <a:latin typeface="Arial"/>
                <a:cs typeface="Arial"/>
              </a:rPr>
              <a:t>1</a:t>
            </a:r>
            <a:r>
              <a:rPr sz="2400" b="1" spc="-370" dirty="0">
                <a:solidFill>
                  <a:srgbClr val="FFFFFF"/>
                </a:solidFill>
                <a:latin typeface="Arial"/>
                <a:cs typeface="Arial"/>
              </a:rPr>
              <a:t> </a:t>
            </a:r>
            <a:r>
              <a:rPr sz="2400" b="1" dirty="0">
                <a:solidFill>
                  <a:srgbClr val="FFFFFF"/>
                </a:solidFill>
                <a:latin typeface="Arial"/>
                <a:cs typeface="Arial"/>
              </a:rPr>
              <a:t>-</a:t>
            </a:r>
            <a:r>
              <a:rPr sz="2400" b="1" spc="-365" dirty="0">
                <a:solidFill>
                  <a:srgbClr val="FFFFFF"/>
                </a:solidFill>
                <a:latin typeface="Arial"/>
                <a:cs typeface="Arial"/>
              </a:rPr>
              <a:t> </a:t>
            </a:r>
            <a:r>
              <a:rPr sz="2400" b="1" spc="290" dirty="0">
                <a:solidFill>
                  <a:srgbClr val="FFFFFF"/>
                </a:solidFill>
                <a:latin typeface="Arial"/>
                <a:cs typeface="Arial"/>
              </a:rPr>
              <a:t>0</a:t>
            </a:r>
            <a:r>
              <a:rPr sz="2400" b="1" spc="-5" dirty="0">
                <a:solidFill>
                  <a:srgbClr val="FFFFFF"/>
                </a:solidFill>
                <a:latin typeface="Arial"/>
                <a:cs typeface="Arial"/>
              </a:rPr>
              <a:t>9</a:t>
            </a:r>
            <a:r>
              <a:rPr sz="2400" b="1" spc="-370" dirty="0">
                <a:solidFill>
                  <a:srgbClr val="FFFFFF"/>
                </a:solidFill>
                <a:latin typeface="Arial"/>
                <a:cs typeface="Arial"/>
              </a:rPr>
              <a:t> </a:t>
            </a:r>
            <a:endParaRPr sz="2400">
              <a:latin typeface="Arial"/>
              <a:cs typeface="Arial"/>
            </a:endParaRPr>
          </a:p>
        </p:txBody>
      </p:sp>
      <p:sp>
        <p:nvSpPr>
          <p:cNvPr id="8" name="object 8"/>
          <p:cNvSpPr txBox="1"/>
          <p:nvPr/>
        </p:nvSpPr>
        <p:spPr>
          <a:xfrm>
            <a:off x="1155903" y="3455923"/>
            <a:ext cx="7413625" cy="39116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400" b="1" i="1" u="none" strike="noStrike" kern="1200" cap="none" spc="-25" normalizeH="0" baseline="0" noProof="0" dirty="0">
                <a:ln>
                  <a:noFill/>
                </a:ln>
                <a:solidFill>
                  <a:srgbClr val="004493"/>
                </a:solidFill>
                <a:effectLst/>
                <a:uLnTx/>
                <a:uFillTx/>
                <a:latin typeface="Arial"/>
                <a:ea typeface="+mn-ea"/>
                <a:cs typeface="Arial"/>
              </a:rPr>
              <a:t>Type</a:t>
            </a:r>
            <a:r>
              <a:rPr kumimoji="0" sz="2400" b="1" i="1" u="none" strike="noStrike" kern="1200" cap="none" spc="-5" normalizeH="0" baseline="0" noProof="0" dirty="0">
                <a:ln>
                  <a:noFill/>
                </a:ln>
                <a:solidFill>
                  <a:srgbClr val="004493"/>
                </a:solidFill>
                <a:effectLst/>
                <a:uLnTx/>
                <a:uFillTx/>
                <a:latin typeface="Arial"/>
                <a:ea typeface="+mn-ea"/>
                <a:cs typeface="Arial"/>
              </a:rPr>
              <a:t> of</a:t>
            </a:r>
            <a:r>
              <a:rPr kumimoji="0" sz="2400" b="1" i="1" u="none" strike="noStrike" kern="1200" cap="none" spc="-85" normalizeH="0" baseline="0" noProof="0" dirty="0">
                <a:ln>
                  <a:noFill/>
                </a:ln>
                <a:solidFill>
                  <a:srgbClr val="004493"/>
                </a:solidFill>
                <a:effectLst/>
                <a:uLnTx/>
                <a:uFillTx/>
                <a:latin typeface="Arial"/>
                <a:ea typeface="+mn-ea"/>
                <a:cs typeface="Arial"/>
              </a:rPr>
              <a:t> </a:t>
            </a:r>
            <a:r>
              <a:rPr kumimoji="0" sz="2400" b="1" i="1" u="none" strike="noStrike" kern="1200" cap="none" spc="-5" normalizeH="0" baseline="0" noProof="0" dirty="0">
                <a:ln>
                  <a:noFill/>
                </a:ln>
                <a:solidFill>
                  <a:srgbClr val="004493"/>
                </a:solidFill>
                <a:effectLst/>
                <a:uLnTx/>
                <a:uFillTx/>
                <a:latin typeface="Arial"/>
                <a:ea typeface="+mn-ea"/>
                <a:cs typeface="Arial"/>
              </a:rPr>
              <a:t>Action:</a:t>
            </a:r>
            <a:r>
              <a:rPr kumimoji="0" sz="2400" b="1" i="1" u="none" strike="noStrike" kern="1200" cap="none" spc="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Research</a:t>
            </a:r>
            <a:r>
              <a:rPr kumimoji="0" sz="2400" b="0" i="1" u="none" strike="noStrike" kern="1200" cap="none" spc="15"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and</a:t>
            </a:r>
            <a:r>
              <a:rPr kumimoji="0" sz="2400" b="0" i="1" u="none" strike="noStrike" kern="1200" cap="none" spc="1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Innovation</a:t>
            </a:r>
            <a:r>
              <a:rPr kumimoji="0" sz="2400" b="0" i="1" u="none" strike="noStrike" kern="1200" cap="none" spc="-8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Action</a:t>
            </a:r>
            <a:r>
              <a:rPr kumimoji="0" sz="2400" b="0" i="1" u="none" strike="noStrike" kern="1200" cap="none" spc="25" normalizeH="0" baseline="0" noProof="0" dirty="0">
                <a:ln>
                  <a:noFill/>
                </a:ln>
                <a:solidFill>
                  <a:srgbClr val="004493"/>
                </a:solidFill>
                <a:effectLst/>
                <a:uLnTx/>
                <a:uFillTx/>
                <a:latin typeface="Arial"/>
                <a:ea typeface="+mn-ea"/>
                <a:cs typeface="Arial"/>
              </a:rPr>
              <a:t> </a:t>
            </a:r>
            <a:r>
              <a:rPr kumimoji="0" sz="2400" b="0" i="0" u="none" strike="noStrike" kern="1200" cap="none" spc="0" normalizeH="0" baseline="0" noProof="0" dirty="0">
                <a:ln>
                  <a:noFill/>
                </a:ln>
                <a:solidFill>
                  <a:srgbClr val="004493"/>
                </a:solidFill>
                <a:effectLst/>
                <a:uLnTx/>
                <a:uFillTx/>
                <a:latin typeface="Arial MT"/>
                <a:ea typeface="+mn-ea"/>
                <a:cs typeface="Arial MT"/>
              </a:rPr>
              <a:t>(</a:t>
            </a:r>
            <a:r>
              <a:rPr kumimoji="0" sz="2400" b="0" i="1" u="none" strike="noStrike" kern="1200" cap="none" spc="0" normalizeH="0" baseline="0" noProof="0" dirty="0">
                <a:ln>
                  <a:noFill/>
                </a:ln>
                <a:solidFill>
                  <a:srgbClr val="004493"/>
                </a:solidFill>
                <a:effectLst/>
                <a:uLnTx/>
                <a:uFillTx/>
                <a:latin typeface="Arial"/>
                <a:ea typeface="+mn-ea"/>
                <a:cs typeface="Arial"/>
              </a:rPr>
              <a:t>RIA)</a:t>
            </a:r>
            <a:endParaRPr kumimoji="0" sz="2400" b="0" i="0" u="none" strike="noStrike" kern="1200" cap="none" spc="0" normalizeH="0" baseline="0" noProof="0">
              <a:ln>
                <a:noFill/>
              </a:ln>
              <a:solidFill>
                <a:prstClr val="black"/>
              </a:solidFill>
              <a:effectLst/>
              <a:uLnTx/>
              <a:uFillTx/>
              <a:latin typeface="Arial"/>
              <a:ea typeface="+mn-ea"/>
              <a:cs typeface="Arial"/>
            </a:endParaRPr>
          </a:p>
        </p:txBody>
      </p:sp>
      <p:sp>
        <p:nvSpPr>
          <p:cNvPr id="10" name="object 10"/>
          <p:cNvSpPr txBox="1"/>
          <p:nvPr/>
        </p:nvSpPr>
        <p:spPr>
          <a:xfrm>
            <a:off x="1155903" y="4256913"/>
            <a:ext cx="5342890" cy="720725"/>
          </a:xfrm>
          <a:prstGeom prst="rect">
            <a:avLst/>
          </a:prstGeom>
        </p:spPr>
        <p:txBody>
          <a:bodyPr vert="horz" wrap="square" lIns="0" tIns="12700" rIns="0" bIns="0" rtlCol="0">
            <a:spAutoFit/>
          </a:bodyPr>
          <a:lstStyle/>
          <a:p>
            <a:pPr marL="12700" marR="0" lvl="0" indent="0" algn="l" defTabSz="914400" rtl="0" eaLnBrk="1" fontAlgn="auto" latinLnBrk="0" hangingPunct="1">
              <a:lnSpc>
                <a:spcPts val="2735"/>
              </a:lnSpc>
              <a:spcBef>
                <a:spcPts val="100"/>
              </a:spcBef>
              <a:spcAft>
                <a:spcPts val="0"/>
              </a:spcAft>
              <a:buClrTx/>
              <a:buSzTx/>
              <a:buFontTx/>
              <a:buNone/>
              <a:tabLst>
                <a:tab pos="2755900" algn="l"/>
              </a:tabLst>
              <a:defRPr/>
            </a:pPr>
            <a:r>
              <a:rPr kumimoji="0" sz="2400" b="1" i="1" u="none" strike="noStrike" kern="1200" cap="none" spc="0" normalizeH="0" baseline="0" noProof="0" dirty="0">
                <a:ln>
                  <a:noFill/>
                </a:ln>
                <a:solidFill>
                  <a:srgbClr val="004493"/>
                </a:solidFill>
                <a:effectLst/>
                <a:uLnTx/>
                <a:uFillTx/>
                <a:latin typeface="Arial"/>
                <a:ea typeface="+mn-ea"/>
                <a:cs typeface="Arial"/>
              </a:rPr>
              <a:t>Indicative</a:t>
            </a:r>
            <a:r>
              <a:rPr kumimoji="0" sz="2400" b="1" i="1" u="none" strike="noStrike" kern="1200" cap="none" spc="-15" normalizeH="0" baseline="0" noProof="0" dirty="0">
                <a:ln>
                  <a:noFill/>
                </a:ln>
                <a:solidFill>
                  <a:srgbClr val="004493"/>
                </a:solidFill>
                <a:effectLst/>
                <a:uLnTx/>
                <a:uFillTx/>
                <a:latin typeface="Arial"/>
                <a:ea typeface="+mn-ea"/>
                <a:cs typeface="Arial"/>
              </a:rPr>
              <a:t> </a:t>
            </a:r>
            <a:r>
              <a:rPr kumimoji="0" sz="2400" b="1" i="1" u="none" strike="noStrike" kern="1200" cap="none" spc="-5" normalizeH="0" baseline="0" noProof="0" dirty="0">
                <a:ln>
                  <a:noFill/>
                </a:ln>
                <a:solidFill>
                  <a:srgbClr val="004493"/>
                </a:solidFill>
                <a:effectLst/>
                <a:uLnTx/>
                <a:uFillTx/>
                <a:latin typeface="Arial"/>
                <a:ea typeface="+mn-ea"/>
                <a:cs typeface="Arial"/>
              </a:rPr>
              <a:t>budget:	</a:t>
            </a:r>
            <a:r>
              <a:rPr kumimoji="0" sz="2400" b="0" i="1" u="none" strike="noStrike" kern="1200" cap="none" spc="-5" normalizeH="0" baseline="0" noProof="0" dirty="0">
                <a:ln>
                  <a:noFill/>
                </a:ln>
                <a:solidFill>
                  <a:srgbClr val="004493"/>
                </a:solidFill>
                <a:effectLst/>
                <a:uLnTx/>
                <a:uFillTx/>
                <a:latin typeface="Arial"/>
                <a:ea typeface="+mn-ea"/>
                <a:cs typeface="Arial"/>
              </a:rPr>
              <a:t>12</a:t>
            </a:r>
            <a:r>
              <a:rPr kumimoji="0" sz="2400" b="0" i="1" u="none" strike="noStrike" kern="1200" cap="none" spc="-25" normalizeH="0" baseline="0" noProof="0" dirty="0">
                <a:ln>
                  <a:noFill/>
                </a:ln>
                <a:solidFill>
                  <a:srgbClr val="004493"/>
                </a:solidFill>
                <a:effectLst/>
                <a:uLnTx/>
                <a:uFillTx/>
                <a:latin typeface="Arial"/>
                <a:ea typeface="+mn-ea"/>
                <a:cs typeface="Arial"/>
              </a:rPr>
              <a:t> </a:t>
            </a:r>
            <a:r>
              <a:rPr kumimoji="0" sz="2400" b="0" i="1" u="none" strike="noStrike" kern="1200" cap="none" spc="0" normalizeH="0" baseline="0" noProof="0" dirty="0">
                <a:ln>
                  <a:noFill/>
                </a:ln>
                <a:solidFill>
                  <a:srgbClr val="004493"/>
                </a:solidFill>
                <a:effectLst/>
                <a:uLnTx/>
                <a:uFillTx/>
                <a:latin typeface="Arial"/>
                <a:ea typeface="+mn-ea"/>
                <a:cs typeface="Arial"/>
              </a:rPr>
              <a:t>M€</a:t>
            </a:r>
            <a:r>
              <a:rPr kumimoji="0" sz="2400" b="0" i="1" u="none" strike="noStrike" kern="1200" cap="none" spc="-15"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in</a:t>
            </a:r>
            <a:r>
              <a:rPr kumimoji="0" sz="2400" b="0" i="1" u="none" strike="noStrike" kern="1200" cap="none" spc="-1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total</a:t>
            </a:r>
            <a:endParaRPr kumimoji="0" sz="2400" b="0" i="0" u="none" strike="noStrike" kern="1200" cap="none" spc="0" normalizeH="0" baseline="0" noProof="0">
              <a:ln>
                <a:noFill/>
              </a:ln>
              <a:solidFill>
                <a:prstClr val="black"/>
              </a:solidFill>
              <a:effectLst/>
              <a:uLnTx/>
              <a:uFillTx/>
              <a:latin typeface="Arial"/>
              <a:ea typeface="+mn-ea"/>
              <a:cs typeface="Arial"/>
            </a:endParaRPr>
          </a:p>
          <a:p>
            <a:pPr marL="2755900" marR="0" lvl="0" indent="0" algn="l" defTabSz="914400" rtl="0" eaLnBrk="1" fontAlgn="auto" latinLnBrk="0" hangingPunct="1">
              <a:lnSpc>
                <a:spcPts val="2735"/>
              </a:lnSpc>
              <a:spcBef>
                <a:spcPts val="0"/>
              </a:spcBef>
              <a:spcAft>
                <a:spcPts val="0"/>
              </a:spcAft>
              <a:buClrTx/>
              <a:buSzTx/>
              <a:buFontTx/>
              <a:buNone/>
              <a:tabLst/>
              <a:defRPr/>
            </a:pPr>
            <a:r>
              <a:rPr kumimoji="0" sz="2400" b="0" i="1" u="none" strike="noStrike" kern="1200" cap="none" spc="-5" normalizeH="0" baseline="0" noProof="0" dirty="0">
                <a:ln>
                  <a:noFill/>
                </a:ln>
                <a:solidFill>
                  <a:srgbClr val="004493"/>
                </a:solidFill>
                <a:effectLst/>
                <a:uLnTx/>
                <a:uFillTx/>
                <a:latin typeface="Arial"/>
                <a:ea typeface="+mn-ea"/>
                <a:cs typeface="Arial"/>
              </a:rPr>
              <a:t>(12</a:t>
            </a:r>
            <a:r>
              <a:rPr kumimoji="0" sz="2400" b="0" i="1" u="none" strike="noStrike" kern="1200" cap="none" spc="-25" normalizeH="0" baseline="0" noProof="0" dirty="0">
                <a:ln>
                  <a:noFill/>
                </a:ln>
                <a:solidFill>
                  <a:srgbClr val="004493"/>
                </a:solidFill>
                <a:effectLst/>
                <a:uLnTx/>
                <a:uFillTx/>
                <a:latin typeface="Arial"/>
                <a:ea typeface="+mn-ea"/>
                <a:cs typeface="Arial"/>
              </a:rPr>
              <a:t> </a:t>
            </a:r>
            <a:r>
              <a:rPr kumimoji="0" sz="2400" b="0" i="1" u="none" strike="noStrike" kern="1200" cap="none" spc="0" normalizeH="0" baseline="0" noProof="0" dirty="0">
                <a:ln>
                  <a:noFill/>
                </a:ln>
                <a:solidFill>
                  <a:srgbClr val="004493"/>
                </a:solidFill>
                <a:effectLst/>
                <a:uLnTx/>
                <a:uFillTx/>
                <a:latin typeface="Arial"/>
                <a:ea typeface="+mn-ea"/>
                <a:cs typeface="Arial"/>
              </a:rPr>
              <a:t>M€</a:t>
            </a:r>
            <a:r>
              <a:rPr kumimoji="0" sz="2400" b="0" i="1" u="none" strike="noStrike" kern="1200" cap="none" spc="-3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per</a:t>
            </a:r>
            <a:r>
              <a:rPr kumimoji="0" sz="2400" b="0" i="1" u="none" strike="noStrike" kern="1200" cap="none" spc="-30" normalizeH="0" baseline="0" noProof="0" dirty="0">
                <a:ln>
                  <a:noFill/>
                </a:ln>
                <a:solidFill>
                  <a:srgbClr val="004493"/>
                </a:solidFill>
                <a:effectLst/>
                <a:uLnTx/>
                <a:uFillTx/>
                <a:latin typeface="Arial"/>
                <a:ea typeface="+mn-ea"/>
                <a:cs typeface="Arial"/>
              </a:rPr>
              <a:t> </a:t>
            </a:r>
            <a:r>
              <a:rPr kumimoji="0" sz="2400" b="0" i="1" u="none" strike="noStrike" kern="1200" cap="none" spc="-5" normalizeH="0" baseline="0" noProof="0" dirty="0">
                <a:ln>
                  <a:noFill/>
                </a:ln>
                <a:solidFill>
                  <a:srgbClr val="004493"/>
                </a:solidFill>
                <a:effectLst/>
                <a:uLnTx/>
                <a:uFillTx/>
                <a:latin typeface="Arial"/>
                <a:ea typeface="+mn-ea"/>
                <a:cs typeface="Arial"/>
              </a:rPr>
              <a:t>project)</a:t>
            </a:r>
            <a:endParaRPr kumimoji="0" sz="2400" b="0" i="0" u="none" strike="noStrike" kern="1200" cap="none" spc="0" normalizeH="0" baseline="0" noProof="0">
              <a:ln>
                <a:noFill/>
              </a:ln>
              <a:solidFill>
                <a:prstClr val="black"/>
              </a:solidFill>
              <a:effectLst/>
              <a:uLnTx/>
              <a:uFillTx/>
              <a:latin typeface="Arial"/>
              <a:ea typeface="+mn-ea"/>
              <a:cs typeface="Arial"/>
            </a:endParaRPr>
          </a:p>
        </p:txBody>
      </p:sp>
    </p:spTree>
    <p:extLst>
      <p:ext uri="{BB962C8B-B14F-4D97-AF65-F5344CB8AC3E}">
        <p14:creationId xmlns:p14="http://schemas.microsoft.com/office/powerpoint/2010/main" val="6339926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76238" y="1927987"/>
            <a:ext cx="5440680" cy="4681220"/>
          </a:xfrm>
          <a:prstGeom prst="rect">
            <a:avLst/>
          </a:prstGeom>
        </p:spPr>
        <p:txBody>
          <a:bodyPr vert="horz" wrap="square" lIns="0" tIns="13335" rIns="0" bIns="0" rtlCol="0">
            <a:spAutoFit/>
          </a:bodyPr>
          <a:lstStyle/>
          <a:p>
            <a:pPr marL="0" marR="1266190" lvl="0" indent="0" algn="ctr" defTabSz="914400" rtl="0" eaLnBrk="1" fontAlgn="auto" latinLnBrk="0" hangingPunct="1">
              <a:lnSpc>
                <a:spcPct val="100000"/>
              </a:lnSpc>
              <a:spcBef>
                <a:spcPts val="105"/>
              </a:spcBef>
              <a:spcAft>
                <a:spcPts val="0"/>
              </a:spcAft>
              <a:buClrTx/>
              <a:buSzTx/>
              <a:buFontTx/>
              <a:buNone/>
              <a:tabLst/>
              <a:defRPr/>
            </a:pPr>
            <a:r>
              <a:rPr kumimoji="0" sz="2000" b="1" i="0" u="none" strike="noStrike" kern="1200" cap="none" spc="0" normalizeH="0" baseline="0" noProof="0" dirty="0">
                <a:ln>
                  <a:noFill/>
                </a:ln>
                <a:solidFill>
                  <a:srgbClr val="AFD10D"/>
                </a:solidFill>
                <a:effectLst/>
                <a:uLnTx/>
                <a:uFillTx/>
                <a:latin typeface="Arial"/>
                <a:ea typeface="+mn-ea"/>
                <a:cs typeface="Arial"/>
              </a:rPr>
              <a:t>EXPECTED</a:t>
            </a:r>
            <a:r>
              <a:rPr kumimoji="0" sz="2000" b="1" i="0" u="none" strike="noStrike" kern="1200" cap="none" spc="-15" normalizeH="0" baseline="0" noProof="0" dirty="0">
                <a:ln>
                  <a:noFill/>
                </a:ln>
                <a:solidFill>
                  <a:srgbClr val="AFD10D"/>
                </a:solidFill>
                <a:effectLst/>
                <a:uLnTx/>
                <a:uFillTx/>
                <a:latin typeface="Arial"/>
                <a:ea typeface="+mn-ea"/>
                <a:cs typeface="Arial"/>
              </a:rPr>
              <a:t> </a:t>
            </a:r>
            <a:r>
              <a:rPr kumimoji="0" sz="2000" b="1" i="0" u="none" strike="noStrike" kern="1200" cap="none" spc="0" normalizeH="0" baseline="0" noProof="0" dirty="0">
                <a:ln>
                  <a:noFill/>
                </a:ln>
                <a:solidFill>
                  <a:srgbClr val="AFD10D"/>
                </a:solidFill>
                <a:effectLst/>
                <a:uLnTx/>
                <a:uFillTx/>
                <a:latin typeface="Arial"/>
                <a:ea typeface="+mn-ea"/>
                <a:cs typeface="Arial"/>
              </a:rPr>
              <a:t>OUTCOMES</a:t>
            </a:r>
            <a:endParaRPr kumimoji="0" sz="2000" b="0" i="0" u="none" strike="noStrike" kern="1200" cap="none" spc="0" normalizeH="0" baseline="0" noProof="0" dirty="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25"/>
              </a:spcBef>
              <a:spcAft>
                <a:spcPts val="0"/>
              </a:spcAft>
              <a:buClrTx/>
              <a:buSzTx/>
              <a:buFontTx/>
              <a:buNone/>
              <a:tabLst/>
              <a:defRPr/>
            </a:pPr>
            <a:endParaRPr kumimoji="0" sz="2150" b="0" i="0" u="none" strike="noStrike" kern="1200" cap="none" spc="0" normalizeH="0" baseline="0" noProof="0" dirty="0">
              <a:ln>
                <a:noFill/>
              </a:ln>
              <a:solidFill>
                <a:prstClr val="black"/>
              </a:solidFill>
              <a:effectLst/>
              <a:uLnTx/>
              <a:uFillTx/>
              <a:latin typeface="Arial"/>
              <a:ea typeface="+mn-ea"/>
              <a:cs typeface="Arial"/>
            </a:endParaRPr>
          </a:p>
          <a:p>
            <a:pPr marL="299085" marR="346075" lvl="0" indent="-287020" algn="l" defTabSz="914400" rtl="0" eaLnBrk="1" fontAlgn="auto" latinLnBrk="0" hangingPunct="1">
              <a:lnSpc>
                <a:spcPct val="100000"/>
              </a:lnSpc>
              <a:spcBef>
                <a:spcPts val="0"/>
              </a:spcBef>
              <a:spcAft>
                <a:spcPts val="0"/>
              </a:spcAft>
              <a:buClr>
                <a:srgbClr val="92D050"/>
              </a:buClr>
              <a:buSzPct val="128125"/>
              <a:buFont typeface="Arial MT"/>
              <a:buChar char="•"/>
              <a:tabLst>
                <a:tab pos="299085" algn="l"/>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Increased</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carbon</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sequestration</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and</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protection</a:t>
            </a:r>
            <a:r>
              <a:rPr kumimoji="0" sz="1600" b="1" i="0" u="none" strike="noStrike" kern="1200" cap="none" spc="4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 </a:t>
            </a:r>
            <a:r>
              <a:rPr kumimoji="0" sz="1600" b="1" i="0" u="none" strike="noStrike" kern="1200" cap="none" spc="-4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in</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soils,</a:t>
            </a:r>
            <a:r>
              <a:rPr kumimoji="0" sz="1600" b="1" i="0" u="none" strike="noStrike" kern="1200" cap="none" spc="3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living</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biomass</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and</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dead</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organic </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matter</a:t>
            </a:r>
            <a:endParaRPr kumimoji="0" sz="1600" b="0" i="0" u="none" strike="noStrike" kern="1200" cap="none" spc="0" normalizeH="0" baseline="0" noProof="0" dirty="0">
              <a:ln>
                <a:noFill/>
              </a:ln>
              <a:solidFill>
                <a:prstClr val="black"/>
              </a:solidFill>
              <a:effectLst/>
              <a:uLnTx/>
              <a:uFillTx/>
              <a:latin typeface="Arial"/>
              <a:ea typeface="+mn-ea"/>
              <a:cs typeface="Arial"/>
            </a:endParaRPr>
          </a:p>
          <a:p>
            <a:pPr marL="299085" marR="0" lvl="0" indent="-287020" algn="l" defTabSz="914400" rtl="0" eaLnBrk="1" fontAlgn="auto" latinLnBrk="0" hangingPunct="1">
              <a:lnSpc>
                <a:spcPct val="100000"/>
              </a:lnSpc>
              <a:spcBef>
                <a:spcPts val="600"/>
              </a:spcBef>
              <a:spcAft>
                <a:spcPts val="0"/>
              </a:spcAft>
              <a:buClr>
                <a:srgbClr val="92D05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Increased</a:t>
            </a:r>
            <a:r>
              <a:rPr kumimoji="0" sz="1600" b="0" i="0" u="none" strike="noStrike" kern="1200" cap="none" spc="3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capacities</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for</a:t>
            </a:r>
            <a:r>
              <a:rPr kumimoji="0" sz="1600" b="0" i="0" u="none" strike="noStrike" kern="1200" cap="none" spc="50" normalizeH="0" baseline="0" noProof="0" dirty="0">
                <a:ln>
                  <a:noFill/>
                </a:ln>
                <a:solidFill>
                  <a:prstClr val="black"/>
                </a:solidFill>
                <a:effectLst/>
                <a:uLnTx/>
                <a:uFillTx/>
                <a:latin typeface="Arial MT"/>
                <a:ea typeface="+mn-ea"/>
                <a:cs typeface="Arial MT"/>
              </a:rPr>
              <a:t> </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participatory,</a:t>
            </a:r>
            <a:r>
              <a:rPr kumimoji="0" sz="1600" b="1" i="0" u="none" strike="noStrike" kern="1200" cap="none" spc="8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interdisciplinary</a:t>
            </a:r>
            <a:endParaRPr kumimoji="0" sz="1600" b="0" i="0" u="none" strike="noStrike" kern="1200" cap="none" spc="0" normalizeH="0" baseline="0" noProof="0" dirty="0">
              <a:ln>
                <a:noFill/>
              </a:ln>
              <a:solidFill>
                <a:prstClr val="black"/>
              </a:solidFill>
              <a:effectLst/>
              <a:highlight>
                <a:srgbClr val="FFFF00"/>
              </a:highlight>
              <a:uLnTx/>
              <a:uFillTx/>
              <a:latin typeface="Arial"/>
              <a:ea typeface="+mn-ea"/>
              <a:cs typeface="Arial"/>
            </a:endParaRPr>
          </a:p>
          <a:p>
            <a:pPr marL="0" marR="1275715" lvl="0" indent="0" algn="ctr" defTabSz="914400" rtl="0" eaLnBrk="1" fontAlgn="auto" latinLnBrk="0" hangingPunct="1">
              <a:lnSpc>
                <a:spcPct val="100000"/>
              </a:lnSpc>
              <a:spcBef>
                <a:spcPts val="5"/>
              </a:spcBef>
              <a:spcAft>
                <a:spcPts val="0"/>
              </a:spcAft>
              <a:buClrTx/>
              <a:buSzTx/>
              <a:buFontTx/>
              <a:buNone/>
              <a:tabLst/>
              <a:defRPr/>
            </a:pP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and transdisciplinary</a:t>
            </a:r>
            <a:r>
              <a:rPr kumimoji="0" sz="1600" b="1" i="0" u="none" strike="noStrike" kern="1200" cap="none" spc="35"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R&amp;I</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approaches</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080" lvl="0" indent="-287020" algn="l" defTabSz="914400" rtl="0" eaLnBrk="1" fontAlgn="auto" latinLnBrk="0" hangingPunct="1">
              <a:lnSpc>
                <a:spcPct val="100000"/>
              </a:lnSpc>
              <a:spcBef>
                <a:spcPts val="600"/>
              </a:spcBef>
              <a:spcAft>
                <a:spcPts val="0"/>
              </a:spcAft>
              <a:buClr>
                <a:srgbClr val="92D05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Practice-oriented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1" i="0" u="none" strike="noStrike" kern="1200" cap="none" spc="0" normalizeH="0" baseline="0" noProof="0" dirty="0">
                <a:ln>
                  <a:noFill/>
                </a:ln>
                <a:solidFill>
                  <a:prstClr val="black"/>
                </a:solidFill>
                <a:effectLst/>
                <a:highlight>
                  <a:srgbClr val="FFFF00"/>
                </a:highlight>
                <a:uLnTx/>
                <a:uFillTx/>
                <a:latin typeface="Arial"/>
                <a:ea typeface="+mn-ea"/>
                <a:cs typeface="Arial"/>
              </a:rPr>
              <a:t>knowledge</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and</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tools</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highlight>
                  <a:srgbClr val="FFFF00"/>
                </a:highlight>
                <a:uLnTx/>
                <a:uFillTx/>
                <a:latin typeface="Arial MT"/>
                <a:ea typeface="+mn-ea"/>
                <a:cs typeface="Arial MT"/>
              </a:rPr>
              <a:t>are</a:t>
            </a:r>
            <a:r>
              <a:rPr kumimoji="0" sz="1600" b="0" i="0" u="none" strike="noStrike" kern="1200" cap="none" spc="10" normalizeH="0" baseline="0" noProof="0" dirty="0">
                <a:ln>
                  <a:noFill/>
                </a:ln>
                <a:solidFill>
                  <a:prstClr val="black"/>
                </a:solidFill>
                <a:effectLst/>
                <a:highlight>
                  <a:srgbClr val="FFFF00"/>
                </a:highlight>
                <a:uLnTx/>
                <a:uFillTx/>
                <a:latin typeface="Arial MT"/>
                <a:ea typeface="+mn-ea"/>
                <a:cs typeface="Arial MT"/>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more</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easily </a:t>
            </a:r>
            <a:r>
              <a:rPr kumimoji="0" sz="1600" b="1" i="0" u="none" strike="noStrike" kern="1200" cap="none" spc="-43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available</a:t>
            </a:r>
            <a:r>
              <a:rPr kumimoji="0" sz="1600" b="1" i="0" u="none" strike="noStrike" kern="1200" cap="none" spc="55"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highlight>
                  <a:srgbClr val="FFFF00"/>
                </a:highlight>
                <a:uLnTx/>
                <a:uFillTx/>
                <a:latin typeface="Arial MT"/>
                <a:ea typeface="+mn-ea"/>
                <a:cs typeface="Arial MT"/>
              </a:rPr>
              <a:t>to</a:t>
            </a:r>
            <a:r>
              <a:rPr kumimoji="0" sz="1600" b="0" i="0" u="none" strike="noStrike" kern="1200" cap="none" spc="10" normalizeH="0" baseline="0" noProof="0" dirty="0">
                <a:ln>
                  <a:noFill/>
                </a:ln>
                <a:solidFill>
                  <a:prstClr val="black"/>
                </a:solidFill>
                <a:effectLst/>
                <a:highlight>
                  <a:srgbClr val="FFFF00"/>
                </a:highlight>
                <a:uLnTx/>
                <a:uFillTx/>
                <a:latin typeface="Arial MT"/>
                <a:ea typeface="+mn-ea"/>
                <a:cs typeface="Arial MT"/>
              </a:rPr>
              <a:t> </a:t>
            </a:r>
            <a:r>
              <a:rPr kumimoji="0" sz="1600" b="0" i="0" u="none" strike="noStrike" kern="1200" cap="none" spc="-5" normalizeH="0" baseline="0" noProof="0" dirty="0">
                <a:ln>
                  <a:noFill/>
                </a:ln>
                <a:solidFill>
                  <a:prstClr val="black"/>
                </a:solidFill>
                <a:effectLst/>
                <a:highlight>
                  <a:srgbClr val="FFFF00"/>
                </a:highlight>
                <a:uLnTx/>
                <a:uFillTx/>
                <a:latin typeface="Arial MT"/>
                <a:ea typeface="+mn-ea"/>
                <a:cs typeface="Arial MT"/>
              </a:rPr>
              <a:t>land managers</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 contribute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enhanced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uptake of</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carbon</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farming.</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104139" lvl="0" indent="-287020" algn="l" defTabSz="914400" rtl="0" eaLnBrk="1" fontAlgn="auto" latinLnBrk="0" hangingPunct="1">
              <a:lnSpc>
                <a:spcPct val="100000"/>
              </a:lnSpc>
              <a:spcBef>
                <a:spcPts val="600"/>
              </a:spcBef>
              <a:spcAft>
                <a:spcPts val="0"/>
              </a:spcAft>
              <a:buClr>
                <a:srgbClr val="92D050"/>
              </a:buClr>
              <a:buSzPct val="128125"/>
              <a:buFont typeface="Arial MT"/>
              <a:buChar char="•"/>
              <a:tabLst>
                <a:tab pos="299085" algn="l"/>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Strengthened</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collaborations</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increased </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consideration</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effective</a:t>
            </a:r>
            <a:r>
              <a:rPr kumimoji="0" sz="1600" b="1" i="0" u="none" strike="noStrike" kern="1200" cap="none" spc="5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solutions</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for</a:t>
            </a:r>
            <a:r>
              <a:rPr kumimoji="0" sz="1600" b="1" i="0" u="none" strike="noStrike" kern="1200" cap="none" spc="2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carbon </a:t>
            </a:r>
            <a:r>
              <a:rPr kumimoji="0" sz="1600" b="1" i="0" u="none" strike="noStrike" kern="1200" cap="none" spc="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farming</a:t>
            </a:r>
            <a:r>
              <a:rPr kumimoji="0" sz="1600" b="1" i="0" u="none" strike="noStrike" kern="1200" cap="none" spc="35"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in</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regions</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where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selected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LL</a:t>
            </a:r>
            <a:r>
              <a:rPr kumimoji="0" sz="1600" b="0" i="0" u="none" strike="noStrike" kern="1200" cap="none" spc="-5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are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operating.</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39370" lvl="0" indent="-287020" algn="l" defTabSz="914400" rtl="0" eaLnBrk="1" fontAlgn="auto" latinLnBrk="0" hangingPunct="1">
              <a:lnSpc>
                <a:spcPct val="100000"/>
              </a:lnSpc>
              <a:spcBef>
                <a:spcPts val="600"/>
              </a:spcBef>
              <a:spcAft>
                <a:spcPts val="0"/>
              </a:spcAft>
              <a:buClr>
                <a:srgbClr val="92D050"/>
              </a:buClr>
              <a:buSzPct val="128125"/>
              <a:buFont typeface="Arial MT"/>
              <a:buChar char="•"/>
              <a:tabLst>
                <a:tab pos="299085" algn="l"/>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Policy</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makers</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are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more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aware</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of</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local</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needs</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regarding </a:t>
            </a:r>
            <a:r>
              <a:rPr kumimoji="0" sz="1600" b="0" i="0" u="none" strike="noStrike" kern="1200" cap="none" spc="-4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soil</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health and</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can use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this</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knowledge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design</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more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effective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policies.</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0" marR="173355" lvl="0" indent="0" algn="r" defTabSz="914400" rtl="0" eaLnBrk="1" fontAlgn="auto" latinLnBrk="0" hangingPunct="1">
              <a:lnSpc>
                <a:spcPct val="100000"/>
              </a:lnSpc>
              <a:spcBef>
                <a:spcPts val="103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egoe UI"/>
              <a:ea typeface="+mn-ea"/>
              <a:cs typeface="Segoe UI"/>
            </a:endParaRPr>
          </a:p>
        </p:txBody>
      </p:sp>
      <p:sp>
        <p:nvSpPr>
          <p:cNvPr id="3" name="object 3"/>
          <p:cNvSpPr txBox="1">
            <a:spLocks noGrp="1"/>
          </p:cNvSpPr>
          <p:nvPr>
            <p:ph type="title"/>
          </p:nvPr>
        </p:nvSpPr>
        <p:spPr>
          <a:xfrm>
            <a:off x="493268" y="1012951"/>
            <a:ext cx="6323330" cy="513715"/>
          </a:xfrm>
          <a:prstGeom prst="rect">
            <a:avLst/>
          </a:prstGeom>
        </p:spPr>
        <p:txBody>
          <a:bodyPr vert="horz" wrap="square" lIns="0" tIns="13335" rIns="0" bIns="0" rtlCol="0">
            <a:spAutoFit/>
          </a:bodyPr>
          <a:lstStyle/>
          <a:p>
            <a:pPr marL="12700">
              <a:lnSpc>
                <a:spcPct val="100000"/>
              </a:lnSpc>
              <a:spcBef>
                <a:spcPts val="105"/>
              </a:spcBef>
            </a:pPr>
            <a:r>
              <a:rPr sz="3200" b="1" spc="-5" dirty="0">
                <a:latin typeface="Arial"/>
                <a:cs typeface="Arial"/>
              </a:rPr>
              <a:t>HORIZON-MISS-2023-SOIL-01-09</a:t>
            </a:r>
            <a:endParaRPr sz="3200">
              <a:latin typeface="Arial"/>
              <a:cs typeface="Arial"/>
            </a:endParaRPr>
          </a:p>
        </p:txBody>
      </p:sp>
      <p:grpSp>
        <p:nvGrpSpPr>
          <p:cNvPr id="4" name="object 4"/>
          <p:cNvGrpSpPr/>
          <p:nvPr/>
        </p:nvGrpSpPr>
        <p:grpSpPr>
          <a:xfrm>
            <a:off x="316991" y="1743455"/>
            <a:ext cx="692150" cy="701040"/>
            <a:chOff x="316991" y="1743455"/>
            <a:chExt cx="692150" cy="701040"/>
          </a:xfrm>
        </p:grpSpPr>
        <p:sp>
          <p:nvSpPr>
            <p:cNvPr id="5" name="object 5"/>
            <p:cNvSpPr/>
            <p:nvPr/>
          </p:nvSpPr>
          <p:spPr>
            <a:xfrm>
              <a:off x="316991" y="1743455"/>
              <a:ext cx="692150" cy="701040"/>
            </a:xfrm>
            <a:custGeom>
              <a:avLst/>
              <a:gdLst/>
              <a:ahLst/>
              <a:cxnLst/>
              <a:rect l="l" t="t" r="r" b="b"/>
              <a:pathLst>
                <a:path w="692150" h="701039">
                  <a:moveTo>
                    <a:pt x="345948" y="0"/>
                  </a:moveTo>
                  <a:lnTo>
                    <a:pt x="299005" y="3200"/>
                  </a:lnTo>
                  <a:lnTo>
                    <a:pt x="253982" y="12523"/>
                  </a:lnTo>
                  <a:lnTo>
                    <a:pt x="211290" y="27551"/>
                  </a:lnTo>
                  <a:lnTo>
                    <a:pt x="171342" y="47864"/>
                  </a:lnTo>
                  <a:lnTo>
                    <a:pt x="134550" y="73047"/>
                  </a:lnTo>
                  <a:lnTo>
                    <a:pt x="101326" y="102679"/>
                  </a:lnTo>
                  <a:lnTo>
                    <a:pt x="72083" y="136344"/>
                  </a:lnTo>
                  <a:lnTo>
                    <a:pt x="47232" y="173623"/>
                  </a:lnTo>
                  <a:lnTo>
                    <a:pt x="27186" y="214098"/>
                  </a:lnTo>
                  <a:lnTo>
                    <a:pt x="12357" y="257351"/>
                  </a:lnTo>
                  <a:lnTo>
                    <a:pt x="3158" y="302964"/>
                  </a:lnTo>
                  <a:lnTo>
                    <a:pt x="0" y="350520"/>
                  </a:lnTo>
                  <a:lnTo>
                    <a:pt x="3158" y="398075"/>
                  </a:lnTo>
                  <a:lnTo>
                    <a:pt x="12357" y="443688"/>
                  </a:lnTo>
                  <a:lnTo>
                    <a:pt x="27186" y="486941"/>
                  </a:lnTo>
                  <a:lnTo>
                    <a:pt x="47232" y="527416"/>
                  </a:lnTo>
                  <a:lnTo>
                    <a:pt x="72083" y="564695"/>
                  </a:lnTo>
                  <a:lnTo>
                    <a:pt x="101326" y="598360"/>
                  </a:lnTo>
                  <a:lnTo>
                    <a:pt x="134550" y="627992"/>
                  </a:lnTo>
                  <a:lnTo>
                    <a:pt x="171342" y="653175"/>
                  </a:lnTo>
                  <a:lnTo>
                    <a:pt x="211290" y="673488"/>
                  </a:lnTo>
                  <a:lnTo>
                    <a:pt x="253982" y="688516"/>
                  </a:lnTo>
                  <a:lnTo>
                    <a:pt x="299005" y="697839"/>
                  </a:lnTo>
                  <a:lnTo>
                    <a:pt x="345948" y="701040"/>
                  </a:lnTo>
                  <a:lnTo>
                    <a:pt x="392890" y="697839"/>
                  </a:lnTo>
                  <a:lnTo>
                    <a:pt x="437913" y="688516"/>
                  </a:lnTo>
                  <a:lnTo>
                    <a:pt x="480605" y="673488"/>
                  </a:lnTo>
                  <a:lnTo>
                    <a:pt x="520553" y="653175"/>
                  </a:lnTo>
                  <a:lnTo>
                    <a:pt x="557345" y="627992"/>
                  </a:lnTo>
                  <a:lnTo>
                    <a:pt x="590569" y="598360"/>
                  </a:lnTo>
                  <a:lnTo>
                    <a:pt x="619812" y="564695"/>
                  </a:lnTo>
                  <a:lnTo>
                    <a:pt x="644663" y="527416"/>
                  </a:lnTo>
                  <a:lnTo>
                    <a:pt x="664709" y="486941"/>
                  </a:lnTo>
                  <a:lnTo>
                    <a:pt x="679538" y="443688"/>
                  </a:lnTo>
                  <a:lnTo>
                    <a:pt x="688737" y="398075"/>
                  </a:lnTo>
                  <a:lnTo>
                    <a:pt x="691896" y="350520"/>
                  </a:lnTo>
                  <a:lnTo>
                    <a:pt x="688737" y="302964"/>
                  </a:lnTo>
                  <a:lnTo>
                    <a:pt x="679538" y="257351"/>
                  </a:lnTo>
                  <a:lnTo>
                    <a:pt x="664709" y="214098"/>
                  </a:lnTo>
                  <a:lnTo>
                    <a:pt x="644663" y="173623"/>
                  </a:lnTo>
                  <a:lnTo>
                    <a:pt x="619812" y="136344"/>
                  </a:lnTo>
                  <a:lnTo>
                    <a:pt x="590569" y="102679"/>
                  </a:lnTo>
                  <a:lnTo>
                    <a:pt x="557345" y="73047"/>
                  </a:lnTo>
                  <a:lnTo>
                    <a:pt x="520553" y="47864"/>
                  </a:lnTo>
                  <a:lnTo>
                    <a:pt x="480605" y="27551"/>
                  </a:lnTo>
                  <a:lnTo>
                    <a:pt x="437913" y="12523"/>
                  </a:lnTo>
                  <a:lnTo>
                    <a:pt x="392890" y="3200"/>
                  </a:lnTo>
                  <a:lnTo>
                    <a:pt x="345948" y="0"/>
                  </a:lnTo>
                  <a:close/>
                </a:path>
              </a:pathLst>
            </a:custGeom>
            <a:solidFill>
              <a:srgbClr val="00449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pic>
          <p:nvPicPr>
            <p:cNvPr id="6" name="object 6"/>
            <p:cNvPicPr/>
            <p:nvPr/>
          </p:nvPicPr>
          <p:blipFill>
            <a:blip r:embed="rId2" cstate="print"/>
            <a:stretch>
              <a:fillRect/>
            </a:stretch>
          </p:blipFill>
          <p:spPr>
            <a:xfrm>
              <a:off x="393191" y="1822703"/>
              <a:ext cx="539496" cy="544068"/>
            </a:xfrm>
            <a:prstGeom prst="rect">
              <a:avLst/>
            </a:prstGeom>
          </p:spPr>
        </p:pic>
      </p:grpSp>
      <p:sp>
        <p:nvSpPr>
          <p:cNvPr id="7" name="object 7"/>
          <p:cNvSpPr txBox="1"/>
          <p:nvPr/>
        </p:nvSpPr>
        <p:spPr>
          <a:xfrm>
            <a:off x="490829" y="1929511"/>
            <a:ext cx="5368290" cy="3121025"/>
          </a:xfrm>
          <a:prstGeom prst="rect">
            <a:avLst/>
          </a:prstGeom>
        </p:spPr>
        <p:txBody>
          <a:bodyPr vert="horz" wrap="square" lIns="0" tIns="13335" rIns="0" bIns="0" rtlCol="0">
            <a:spAutoFit/>
          </a:bodyPr>
          <a:lstStyle/>
          <a:p>
            <a:pPr marL="650240" marR="0" lvl="0" indent="0" algn="l" defTabSz="914400" rtl="0" eaLnBrk="1" fontAlgn="auto" latinLnBrk="0" hangingPunct="1">
              <a:lnSpc>
                <a:spcPct val="100000"/>
              </a:lnSpc>
              <a:spcBef>
                <a:spcPts val="105"/>
              </a:spcBef>
              <a:spcAft>
                <a:spcPts val="0"/>
              </a:spcAft>
              <a:buClrTx/>
              <a:buSzTx/>
              <a:buFontTx/>
              <a:buNone/>
              <a:tabLst/>
              <a:defRPr/>
            </a:pPr>
            <a:r>
              <a:rPr kumimoji="0" sz="2000" b="1" i="0" u="none" strike="noStrike" kern="1200" cap="none" spc="0" normalizeH="0" baseline="0" noProof="0" dirty="0">
                <a:ln>
                  <a:noFill/>
                </a:ln>
                <a:solidFill>
                  <a:srgbClr val="004493"/>
                </a:solidFill>
                <a:effectLst/>
                <a:uLnTx/>
                <a:uFillTx/>
                <a:latin typeface="Arial"/>
                <a:ea typeface="+mn-ea"/>
                <a:cs typeface="Arial"/>
              </a:rPr>
              <a:t>POLICY</a:t>
            </a:r>
            <a:r>
              <a:rPr kumimoji="0" sz="2000" b="1" i="0" u="none" strike="noStrike" kern="1200" cap="none" spc="-70" normalizeH="0" baseline="0" noProof="0" dirty="0">
                <a:ln>
                  <a:noFill/>
                </a:ln>
                <a:solidFill>
                  <a:srgbClr val="004493"/>
                </a:solidFill>
                <a:effectLst/>
                <a:uLnTx/>
                <a:uFillTx/>
                <a:latin typeface="Arial"/>
                <a:ea typeface="+mn-ea"/>
                <a:cs typeface="Arial"/>
              </a:rPr>
              <a:t> </a:t>
            </a:r>
            <a:r>
              <a:rPr kumimoji="0" sz="2000" b="1" i="0" u="none" strike="noStrike" kern="1200" cap="none" spc="0" normalizeH="0" baseline="0" noProof="0" dirty="0">
                <a:ln>
                  <a:noFill/>
                </a:ln>
                <a:solidFill>
                  <a:srgbClr val="004493"/>
                </a:solidFill>
                <a:effectLst/>
                <a:uLnTx/>
                <a:uFillTx/>
                <a:latin typeface="Arial"/>
                <a:ea typeface="+mn-ea"/>
                <a:cs typeface="Arial"/>
              </a:rPr>
              <a:t>CONTEXT</a:t>
            </a:r>
            <a:endParaRPr kumimoji="0" sz="2000" b="0" i="0" u="none" strike="noStrike" kern="1200" cap="none" spc="0" normalizeH="0" baseline="0" noProof="0" dirty="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900" b="0" i="0" u="none" strike="noStrike" kern="1200" cap="none" spc="0" normalizeH="0" baseline="0" noProof="0" dirty="0">
              <a:ln>
                <a:noFill/>
              </a:ln>
              <a:solidFill>
                <a:prstClr val="black"/>
              </a:solidFill>
              <a:effectLst/>
              <a:uLnTx/>
              <a:uFillTx/>
              <a:latin typeface="Arial"/>
              <a:ea typeface="+mn-ea"/>
              <a:cs typeface="Arial"/>
            </a:endParaRPr>
          </a:p>
          <a:p>
            <a:pPr marL="299085" marR="0" lvl="0" indent="-287020" algn="just" defTabSz="914400" rtl="0" eaLnBrk="1" fontAlgn="auto" latinLnBrk="0" hangingPunct="1">
              <a:lnSpc>
                <a:spcPct val="100000"/>
              </a:lnSpc>
              <a:spcBef>
                <a:spcPts val="5"/>
              </a:spcBef>
              <a:spcAft>
                <a:spcPts val="0"/>
              </a:spcAft>
              <a:buClr>
                <a:srgbClr val="004493"/>
              </a:buClr>
              <a:buSzPct val="128125"/>
              <a:buFont typeface="Arial MT"/>
              <a:buChar char="•"/>
              <a:tabLst>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European</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Green</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Deal</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ambitious</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targets,</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715" lvl="0" indent="-287020" algn="just" defTabSz="914400" rtl="0" eaLnBrk="1" fontAlgn="auto" latinLnBrk="0" hangingPunct="1">
              <a:lnSpc>
                <a:spcPct val="100000"/>
              </a:lnSpc>
              <a:spcBef>
                <a:spcPts val="600"/>
              </a:spcBef>
              <a:spcAft>
                <a:spcPts val="0"/>
              </a:spcAft>
              <a:buClr>
                <a:srgbClr val="004493"/>
              </a:buClr>
              <a:buSzPct val="128125"/>
              <a:buFontTx/>
              <a:buChar char="•"/>
              <a:tabLst>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Commission’s Communication </a:t>
            </a:r>
            <a:r>
              <a:rPr kumimoji="0" sz="1600" b="0" i="0" u="none" strike="noStrike" kern="1200" cap="none" spc="-10" normalizeH="0" baseline="0" noProof="0" dirty="0">
                <a:ln>
                  <a:noFill/>
                </a:ln>
                <a:solidFill>
                  <a:prstClr val="black"/>
                </a:solidFill>
                <a:effectLst/>
                <a:uLnTx/>
                <a:uFillTx/>
                <a:latin typeface="Arial MT"/>
                <a:ea typeface="+mn-ea"/>
                <a:cs typeface="Arial MT"/>
              </a:rPr>
              <a:t>on </a:t>
            </a:r>
            <a:r>
              <a:rPr kumimoji="0" sz="1600" b="1" i="0" u="none" strike="noStrike" kern="1200" cap="none" spc="-5" normalizeH="0" baseline="0" noProof="0" dirty="0">
                <a:ln>
                  <a:noFill/>
                </a:ln>
                <a:solidFill>
                  <a:prstClr val="black"/>
                </a:solidFill>
                <a:effectLst/>
                <a:uLnTx/>
                <a:uFillTx/>
                <a:latin typeface="Arial"/>
                <a:ea typeface="+mn-ea"/>
                <a:cs typeface="Arial"/>
              </a:rPr>
              <a:t>Sustainable Carbon </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Cycle</a:t>
            </a:r>
            <a:r>
              <a:rPr kumimoji="0" sz="1600" b="0" i="0" u="none" strike="noStrike" kern="1200" cap="none" spc="-5" normalizeH="0" baseline="0" noProof="0" dirty="0">
                <a:ln>
                  <a:noFill/>
                </a:ln>
                <a:solidFill>
                  <a:prstClr val="black"/>
                </a:solidFill>
                <a:effectLst/>
                <a:uLnTx/>
                <a:uFillTx/>
                <a:latin typeface="Arial MT"/>
                <a:ea typeface="+mn-ea"/>
                <a:cs typeface="Arial MT"/>
              </a:rPr>
              <a:t>,</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upcoming</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regulatory</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proposal</a:t>
            </a:r>
            <a:r>
              <a:rPr kumimoji="0" sz="1600" b="0" i="0" u="none" strike="noStrike" kern="1200" cap="none" spc="0" normalizeH="0" baseline="0" noProof="0" dirty="0">
                <a:ln>
                  <a:noFill/>
                </a:ln>
                <a:solidFill>
                  <a:prstClr val="black"/>
                </a:solidFill>
                <a:effectLst/>
                <a:uLnTx/>
                <a:uFillTx/>
                <a:latin typeface="Arial MT"/>
                <a:ea typeface="+mn-ea"/>
                <a:cs typeface="Arial MT"/>
              </a:rPr>
              <a:t> on</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 </a:t>
            </a:r>
            <a:r>
              <a:rPr kumimoji="0" sz="1600" b="0" i="0" u="none" strike="noStrike" kern="1200" cap="none" spc="-43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certification</a:t>
            </a:r>
            <a:r>
              <a:rPr kumimoji="0" sz="1600" b="1" i="0" u="none" strike="noStrike" kern="1200" cap="none" spc="4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removals</a:t>
            </a:r>
            <a:r>
              <a:rPr kumimoji="0" sz="1600" b="0" i="0" u="none" strike="noStrike" kern="1200" cap="none" spc="-10"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080" lvl="0" indent="-287020" algn="just" defTabSz="914400" rtl="0" eaLnBrk="1" fontAlgn="auto" latinLnBrk="0" hangingPunct="1">
              <a:lnSpc>
                <a:spcPct val="100000"/>
              </a:lnSpc>
              <a:spcBef>
                <a:spcPts val="600"/>
              </a:spcBef>
              <a:spcAft>
                <a:spcPts val="0"/>
              </a:spcAft>
              <a:buClr>
                <a:srgbClr val="004493"/>
              </a:buClr>
              <a:buSzPct val="128125"/>
              <a:buFont typeface="Arial MT"/>
              <a:buChar char="•"/>
              <a:tabLst>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Soil </a:t>
            </a:r>
            <a:r>
              <a:rPr kumimoji="0" sz="1600" b="1" i="0" u="none" strike="noStrike" kern="1200" cap="none" spc="-10" normalizeH="0" baseline="0" noProof="0" dirty="0">
                <a:ln>
                  <a:noFill/>
                </a:ln>
                <a:solidFill>
                  <a:prstClr val="black"/>
                </a:solidFill>
                <a:effectLst/>
                <a:uLnTx/>
                <a:uFillTx/>
                <a:latin typeface="Arial"/>
                <a:ea typeface="+mn-ea"/>
                <a:cs typeface="Arial"/>
              </a:rPr>
              <a:t>Deal </a:t>
            </a:r>
            <a:r>
              <a:rPr kumimoji="0" sz="1600" b="1" i="0" u="none" strike="noStrike" kern="1200" cap="none" spc="0" normalizeH="0" baseline="0" noProof="0" dirty="0">
                <a:ln>
                  <a:noFill/>
                </a:ln>
                <a:solidFill>
                  <a:prstClr val="black"/>
                </a:solidFill>
                <a:effectLst/>
                <a:uLnTx/>
                <a:uFillTx/>
                <a:latin typeface="Arial"/>
                <a:ea typeface="+mn-ea"/>
                <a:cs typeface="Arial"/>
              </a:rPr>
              <a:t>Mission </a:t>
            </a:r>
            <a:r>
              <a:rPr kumimoji="0" sz="1600" b="1" i="0" u="none" strike="noStrike" kern="1200" cap="none" spc="-5" normalizeH="0" baseline="0" noProof="0" dirty="0">
                <a:ln>
                  <a:noFill/>
                </a:ln>
                <a:solidFill>
                  <a:prstClr val="black"/>
                </a:solidFill>
                <a:effectLst/>
                <a:uLnTx/>
                <a:uFillTx/>
                <a:latin typeface="Arial"/>
                <a:ea typeface="+mn-ea"/>
                <a:cs typeface="Arial"/>
              </a:rPr>
              <a:t>goal </a:t>
            </a:r>
            <a:r>
              <a:rPr kumimoji="0" sz="1600" b="0" i="0" u="none" strike="noStrike" kern="1200" cap="none" spc="0" normalizeH="0" baseline="0" noProof="0" dirty="0">
                <a:ln>
                  <a:noFill/>
                </a:ln>
                <a:solidFill>
                  <a:prstClr val="black"/>
                </a:solidFill>
                <a:effectLst/>
                <a:uLnTx/>
                <a:uFillTx/>
                <a:latin typeface="Arial MT"/>
                <a:ea typeface="+mn-ea"/>
                <a:cs typeface="Arial MT"/>
              </a:rPr>
              <a:t>of </a:t>
            </a:r>
            <a:r>
              <a:rPr kumimoji="0" sz="1600" b="0" i="0" u="none" strike="noStrike" kern="1200" cap="none" spc="-5" normalizeH="0" baseline="0" noProof="0" dirty="0">
                <a:ln>
                  <a:noFill/>
                </a:ln>
                <a:solidFill>
                  <a:prstClr val="black"/>
                </a:solidFill>
                <a:effectLst/>
                <a:uLnTx/>
                <a:uFillTx/>
                <a:latin typeface="Arial MT"/>
                <a:ea typeface="+mn-ea"/>
                <a:cs typeface="Arial MT"/>
              </a:rPr>
              <a:t>setting up </a:t>
            </a:r>
            <a:r>
              <a:rPr kumimoji="0" sz="1600" b="0" i="0" u="none" strike="noStrike" kern="1200" cap="none" spc="-5" normalizeH="0" baseline="0" noProof="0" dirty="0">
                <a:ln>
                  <a:noFill/>
                </a:ln>
                <a:solidFill>
                  <a:prstClr val="black"/>
                </a:solidFill>
                <a:effectLst/>
                <a:highlight>
                  <a:srgbClr val="FFFF00"/>
                </a:highlight>
                <a:uLnTx/>
                <a:uFillTx/>
                <a:latin typeface="Arial MT"/>
                <a:ea typeface="+mn-ea"/>
                <a:cs typeface="Arial MT"/>
              </a:rPr>
              <a:t>100 living la</a:t>
            </a:r>
            <a:r>
              <a:rPr kumimoji="0" sz="1600" b="0" i="0" u="none" strike="noStrike" kern="1200" cap="none" spc="-5" normalizeH="0" baseline="0" noProof="0" dirty="0">
                <a:ln>
                  <a:noFill/>
                </a:ln>
                <a:solidFill>
                  <a:prstClr val="black"/>
                </a:solidFill>
                <a:effectLst/>
                <a:uLnTx/>
                <a:uFillTx/>
                <a:latin typeface="Arial MT"/>
                <a:ea typeface="+mn-ea"/>
                <a:cs typeface="Arial MT"/>
              </a:rPr>
              <a:t>bs to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lead the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transition</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healthy soils</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by</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2030.</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715" lvl="0" indent="-287020" algn="just" defTabSz="914400" rtl="0" eaLnBrk="1" fontAlgn="auto" latinLnBrk="0" hangingPunct="1">
              <a:lnSpc>
                <a:spcPct val="100000"/>
              </a:lnSpc>
              <a:spcBef>
                <a:spcPts val="600"/>
              </a:spcBef>
              <a:spcAft>
                <a:spcPts val="0"/>
              </a:spcAft>
              <a:buClr>
                <a:srgbClr val="004493"/>
              </a:buClr>
              <a:buSzPct val="128125"/>
              <a:buFont typeface="Arial MT"/>
              <a:buChar char="•"/>
              <a:tabLst>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Soil</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Deal</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0" normalizeH="0" baseline="0" noProof="0" dirty="0">
                <a:ln>
                  <a:noFill/>
                </a:ln>
                <a:solidFill>
                  <a:prstClr val="black"/>
                </a:solidFill>
                <a:effectLst/>
                <a:uLnTx/>
                <a:uFillTx/>
                <a:latin typeface="Arial"/>
                <a:ea typeface="+mn-ea"/>
                <a:cs typeface="Arial"/>
              </a:rPr>
              <a:t>Mission</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objective</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2,</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“Conserve</a:t>
            </a:r>
            <a:r>
              <a:rPr kumimoji="0" sz="1600" b="1" i="0" u="none" strike="noStrike" kern="1200" cap="none" spc="-5" normalizeH="0" baseline="0" noProof="0" dirty="0">
                <a:ln>
                  <a:noFill/>
                </a:ln>
                <a:solidFill>
                  <a:prstClr val="black"/>
                </a:solidFill>
                <a:effectLst/>
                <a:uLnTx/>
                <a:uFillTx/>
                <a:latin typeface="Arial"/>
                <a:ea typeface="+mn-ea"/>
                <a:cs typeface="Arial"/>
              </a:rPr>
              <a:t> and </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increase</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soil</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organic</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stocks”.</a:t>
            </a:r>
            <a:endParaRPr kumimoji="0" sz="1600" b="0" i="0" u="none" strike="noStrike" kern="1200" cap="none" spc="0" normalizeH="0" baseline="0" noProof="0" dirty="0">
              <a:ln>
                <a:noFill/>
              </a:ln>
              <a:solidFill>
                <a:prstClr val="black"/>
              </a:solidFill>
              <a:effectLst/>
              <a:uLnTx/>
              <a:uFillTx/>
              <a:latin typeface="Arial"/>
              <a:ea typeface="+mn-ea"/>
              <a:cs typeface="Arial"/>
            </a:endParaRPr>
          </a:p>
          <a:p>
            <a:pPr marL="299085" marR="0" lvl="0" indent="-287020" algn="just" defTabSz="914400" rtl="0" eaLnBrk="1" fontAlgn="auto" latinLnBrk="0" hangingPunct="1">
              <a:lnSpc>
                <a:spcPct val="100000"/>
              </a:lnSpc>
              <a:spcBef>
                <a:spcPts val="600"/>
              </a:spcBef>
              <a:spcAft>
                <a:spcPts val="0"/>
              </a:spcAft>
              <a:buClr>
                <a:srgbClr val="004493"/>
              </a:buClr>
              <a:buSzPct val="128125"/>
              <a:buFont typeface="Arial MT"/>
              <a:buChar char="•"/>
              <a:tabLst>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SDG #</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13</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on climate</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action</a:t>
            </a:r>
            <a:endParaRPr kumimoji="0" sz="1600" b="0" i="0" u="none" strike="noStrike" kern="1200" cap="none" spc="0" normalizeH="0" baseline="0" noProof="0" dirty="0">
              <a:ln>
                <a:noFill/>
              </a:ln>
              <a:solidFill>
                <a:prstClr val="black"/>
              </a:solidFill>
              <a:effectLst/>
              <a:uLnTx/>
              <a:uFillTx/>
              <a:latin typeface="Arial"/>
              <a:ea typeface="+mn-ea"/>
              <a:cs typeface="Arial"/>
            </a:endParaRPr>
          </a:p>
        </p:txBody>
      </p:sp>
      <p:pic>
        <p:nvPicPr>
          <p:cNvPr id="8" name="object 8"/>
          <p:cNvPicPr/>
          <p:nvPr/>
        </p:nvPicPr>
        <p:blipFill>
          <a:blip r:embed="rId3" cstate="print"/>
          <a:stretch>
            <a:fillRect/>
          </a:stretch>
        </p:blipFill>
        <p:spPr>
          <a:xfrm>
            <a:off x="6256020" y="1743455"/>
            <a:ext cx="707135" cy="697991"/>
          </a:xfrm>
          <a:prstGeom prst="rect">
            <a:avLst/>
          </a:prstGeom>
        </p:spPr>
      </p:pic>
      <p:grpSp>
        <p:nvGrpSpPr>
          <p:cNvPr id="9" name="object 9"/>
          <p:cNvGrpSpPr/>
          <p:nvPr/>
        </p:nvGrpSpPr>
        <p:grpSpPr>
          <a:xfrm>
            <a:off x="6066790" y="1743455"/>
            <a:ext cx="58419" cy="4719955"/>
            <a:chOff x="6066790" y="1743455"/>
            <a:chExt cx="58419" cy="4719955"/>
          </a:xfrm>
        </p:grpSpPr>
        <p:sp>
          <p:nvSpPr>
            <p:cNvPr id="10" name="object 10"/>
            <p:cNvSpPr/>
            <p:nvPr/>
          </p:nvSpPr>
          <p:spPr>
            <a:xfrm>
              <a:off x="6073140" y="1743455"/>
              <a:ext cx="0" cy="4719955"/>
            </a:xfrm>
            <a:custGeom>
              <a:avLst/>
              <a:gdLst/>
              <a:ahLst/>
              <a:cxnLst/>
              <a:rect l="l" t="t" r="r" b="b"/>
              <a:pathLst>
                <a:path h="4719955">
                  <a:moveTo>
                    <a:pt x="0" y="0"/>
                  </a:moveTo>
                  <a:lnTo>
                    <a:pt x="0" y="4719891"/>
                  </a:lnTo>
                </a:path>
              </a:pathLst>
            </a:custGeom>
            <a:ln w="12700">
              <a:solidFill>
                <a:srgbClr val="004493"/>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p:nvPr/>
          </p:nvSpPr>
          <p:spPr>
            <a:xfrm>
              <a:off x="6118860" y="1743455"/>
              <a:ext cx="0" cy="4719955"/>
            </a:xfrm>
            <a:custGeom>
              <a:avLst/>
              <a:gdLst/>
              <a:ahLst/>
              <a:cxnLst/>
              <a:rect l="l" t="t" r="r" b="b"/>
              <a:pathLst>
                <a:path h="4719955">
                  <a:moveTo>
                    <a:pt x="0" y="0"/>
                  </a:moveTo>
                  <a:lnTo>
                    <a:pt x="0" y="4719891"/>
                  </a:lnTo>
                </a:path>
              </a:pathLst>
            </a:custGeom>
            <a:ln w="12700">
              <a:solidFill>
                <a:srgbClr val="AFD10D"/>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372048730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27738" y="0"/>
            <a:ext cx="11664261" cy="1399845"/>
          </a:xfrm>
          <a:prstGeom prst="rect">
            <a:avLst/>
          </a:prstGeom>
        </p:spPr>
      </p:pic>
      <p:sp>
        <p:nvSpPr>
          <p:cNvPr id="3" name="object 3"/>
          <p:cNvSpPr txBox="1"/>
          <p:nvPr/>
        </p:nvSpPr>
        <p:spPr>
          <a:xfrm>
            <a:off x="8409558" y="2245345"/>
            <a:ext cx="3402965" cy="4324902"/>
          </a:xfrm>
          <a:prstGeom prst="rect">
            <a:avLst/>
          </a:prstGeom>
        </p:spPr>
        <p:txBody>
          <a:bodyPr vert="horz" wrap="square" lIns="0" tIns="53975" rIns="0" bIns="0" rtlCol="0">
            <a:spAutoFit/>
          </a:bodyPr>
          <a:lstStyle/>
          <a:p>
            <a:pPr marL="299085" marR="0" lvl="0" indent="-287020" algn="l" defTabSz="914400" rtl="0" eaLnBrk="1" fontAlgn="auto" latinLnBrk="0" hangingPunct="1">
              <a:lnSpc>
                <a:spcPct val="100000"/>
              </a:lnSpc>
              <a:spcBef>
                <a:spcPts val="425"/>
              </a:spcBef>
              <a:spcAft>
                <a:spcPts val="0"/>
              </a:spcAft>
              <a:buClr>
                <a:srgbClr val="921680"/>
              </a:buClr>
              <a:buSzPct val="128125"/>
              <a:buFont typeface="Arial MT"/>
              <a:buChar char="•"/>
              <a:tabLst>
                <a:tab pos="299085" algn="l"/>
                <a:tab pos="299720" algn="l"/>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Multi-actor</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approach</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666115" lvl="0" indent="-287020" algn="l" defTabSz="914400" rtl="0" eaLnBrk="1" fontAlgn="auto" latinLnBrk="0" hangingPunct="1">
              <a:lnSpc>
                <a:spcPct val="100000"/>
              </a:lnSpc>
              <a:spcBef>
                <a:spcPts val="900"/>
              </a:spcBef>
              <a:spcAft>
                <a:spcPts val="0"/>
              </a:spcAft>
              <a:buClr>
                <a:srgbClr val="92168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Beneficiaries may provide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financial</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support</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to</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third </a:t>
            </a:r>
            <a:r>
              <a:rPr kumimoji="0" sz="1600" b="1" i="0" u="none" strike="noStrike" kern="1200" cap="none" spc="-43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parties</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(max.</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EUR</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200 K);</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22225" lvl="0" indent="-287020" algn="l" defTabSz="914400" rtl="0" eaLnBrk="1" fontAlgn="auto" latinLnBrk="0" hangingPunct="1">
              <a:lnSpc>
                <a:spcPct val="100000"/>
              </a:lnSpc>
              <a:spcBef>
                <a:spcPts val="900"/>
              </a:spcBef>
              <a:spcAft>
                <a:spcPts val="0"/>
              </a:spcAft>
              <a:buClr>
                <a:srgbClr val="92168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Capitalize</a:t>
            </a:r>
            <a:r>
              <a:rPr kumimoji="0" sz="1600" b="0" i="0" u="none" strike="noStrike" kern="1200" cap="none" spc="-4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from</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ongoing</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projects </a:t>
            </a:r>
            <a:r>
              <a:rPr kumimoji="0" sz="1600" b="1" i="0" u="none" strike="noStrike" kern="1200" cap="none" spc="-43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such</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as</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PREPSOIL,</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20" normalizeH="0" baseline="0" noProof="0" dirty="0">
                <a:ln>
                  <a:noFill/>
                </a:ln>
                <a:solidFill>
                  <a:prstClr val="black"/>
                </a:solidFill>
                <a:effectLst/>
                <a:uLnTx/>
                <a:uFillTx/>
                <a:latin typeface="Arial MT"/>
                <a:ea typeface="+mn-ea"/>
                <a:cs typeface="Arial MT"/>
              </a:rPr>
              <a:t>NATI00NS, </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NBSSOIL</a:t>
            </a:r>
            <a:r>
              <a:rPr kumimoji="0" sz="1600" b="0" i="0" u="none" strike="noStrike" kern="1200" cap="none" spc="-7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future</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Support </a:t>
            </a:r>
            <a:r>
              <a:rPr kumimoji="0" sz="1600" b="1" i="0" u="none" strike="noStrike" kern="1200" cap="none" spc="-4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Structure</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under</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lang="it-IT" sz="1600" b="0" i="0" u="none" strike="noStrike" kern="1200" cap="none" spc="10" normalizeH="0" baseline="0" noProof="0" dirty="0">
                <a:ln>
                  <a:noFill/>
                </a:ln>
                <a:solidFill>
                  <a:prstClr val="black"/>
                </a:solidFill>
                <a:effectLst/>
                <a:uLnTx/>
                <a:uFillTx/>
                <a:latin typeface="Arial MT"/>
                <a:ea typeface="+mn-ea"/>
                <a:cs typeface="Arial MT"/>
              </a:rPr>
              <a:t>SPECIFIC GRANT AGREEMENT (</a:t>
            </a:r>
            <a:r>
              <a:rPr kumimoji="0" sz="1600" b="0" i="0" u="none" strike="noStrike" kern="1200" cap="none" spc="-5" normalizeH="0" baseline="0" noProof="0" dirty="0">
                <a:ln>
                  <a:noFill/>
                </a:ln>
                <a:solidFill>
                  <a:prstClr val="black"/>
                </a:solidFill>
                <a:effectLst/>
                <a:uLnTx/>
                <a:uFillTx/>
                <a:latin typeface="Arial MT"/>
                <a:ea typeface="+mn-ea"/>
                <a:cs typeface="Arial MT"/>
              </a:rPr>
              <a:t>SGA</a:t>
            </a:r>
            <a:r>
              <a:rPr kumimoji="0" lang="it-IT" sz="1600" b="0" i="0" u="none" strike="noStrike" kern="1200" cap="none" spc="-5" normalizeH="0" baseline="0" noProof="0" dirty="0">
                <a:ln>
                  <a:noFill/>
                </a:ln>
                <a:solidFill>
                  <a:prstClr val="black"/>
                </a:solidFill>
                <a:effectLst/>
                <a:uLnTx/>
                <a:uFillTx/>
                <a:latin typeface="Arial MT"/>
                <a:ea typeface="+mn-ea"/>
                <a:cs typeface="Arial MT"/>
              </a:rPr>
              <a:t>)</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080" lvl="0" indent="-287020" algn="l" defTabSz="914400" rtl="0" eaLnBrk="1" fontAlgn="auto" latinLnBrk="0" hangingPunct="1">
              <a:lnSpc>
                <a:spcPct val="100000"/>
              </a:lnSpc>
              <a:spcBef>
                <a:spcPts val="905"/>
              </a:spcBef>
              <a:spcAft>
                <a:spcPts val="0"/>
              </a:spcAft>
              <a:buClr>
                <a:srgbClr val="92168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Interact</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with</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networks</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active at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local</a:t>
            </a:r>
            <a:r>
              <a:rPr kumimoji="0" sz="1600" b="0" i="0" u="none" strike="noStrike" kern="1200" cap="none" spc="-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level,</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such</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as</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EIP-AGRI</a:t>
            </a:r>
            <a:r>
              <a:rPr kumimoji="0" sz="1600" b="1" i="0" u="none" strike="noStrike" kern="1200" cap="none" spc="50"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OG;</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0" lvl="0" indent="-287020" algn="l" defTabSz="914400" rtl="0" eaLnBrk="1" fontAlgn="auto" latinLnBrk="0" hangingPunct="1">
              <a:lnSpc>
                <a:spcPct val="100000"/>
              </a:lnSpc>
              <a:spcBef>
                <a:spcPts val="900"/>
              </a:spcBef>
              <a:spcAft>
                <a:spcPts val="0"/>
              </a:spcAft>
              <a:buClr>
                <a:srgbClr val="92168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Close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collaboration</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with</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EUSO</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306705" lvl="0" indent="-287020" algn="l" defTabSz="914400" rtl="0" eaLnBrk="1" fontAlgn="auto" latinLnBrk="0" hangingPunct="1">
              <a:lnSpc>
                <a:spcPct val="100000"/>
              </a:lnSpc>
              <a:spcBef>
                <a:spcPts val="894"/>
              </a:spcBef>
              <a:spcAft>
                <a:spcPts val="0"/>
              </a:spcAft>
              <a:buClr>
                <a:srgbClr val="92168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Agricultural activities should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benefit</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both</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conventional</a:t>
            </a:r>
            <a:r>
              <a:rPr kumimoji="0" sz="1600" b="1" i="0" u="none" strike="noStrike" kern="1200" cap="none" spc="6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and </a:t>
            </a:r>
            <a:r>
              <a:rPr kumimoji="0" sz="1600" b="1" i="0" u="none" strike="noStrike" kern="1200" cap="none" spc="-43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organic</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farming</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p:txBody>
      </p:sp>
      <p:pic>
        <p:nvPicPr>
          <p:cNvPr id="4" name="object 4"/>
          <p:cNvPicPr/>
          <p:nvPr/>
        </p:nvPicPr>
        <p:blipFill>
          <a:blip r:embed="rId3" cstate="print"/>
          <a:stretch>
            <a:fillRect/>
          </a:stretch>
        </p:blipFill>
        <p:spPr>
          <a:xfrm>
            <a:off x="330859" y="1475383"/>
            <a:ext cx="665685" cy="670276"/>
          </a:xfrm>
          <a:prstGeom prst="rect">
            <a:avLst/>
          </a:prstGeom>
        </p:spPr>
      </p:pic>
      <p:sp>
        <p:nvSpPr>
          <p:cNvPr id="5" name="object 5"/>
          <p:cNvSpPr txBox="1"/>
          <p:nvPr/>
        </p:nvSpPr>
        <p:spPr>
          <a:xfrm>
            <a:off x="438099" y="1505794"/>
            <a:ext cx="7452995" cy="5187950"/>
          </a:xfrm>
          <a:prstGeom prst="rect">
            <a:avLst/>
          </a:prstGeom>
        </p:spPr>
        <p:txBody>
          <a:bodyPr vert="horz" wrap="square" lIns="0" tIns="171450" rIns="0" bIns="0" rtlCol="0">
            <a:spAutoFit/>
          </a:bodyPr>
          <a:lstStyle/>
          <a:p>
            <a:pPr marL="661035" marR="0" lvl="0" indent="0" algn="l" defTabSz="914400" rtl="0" eaLnBrk="1" fontAlgn="auto" latinLnBrk="0" hangingPunct="1">
              <a:lnSpc>
                <a:spcPct val="100000"/>
              </a:lnSpc>
              <a:spcBef>
                <a:spcPts val="1350"/>
              </a:spcBef>
              <a:spcAft>
                <a:spcPts val="0"/>
              </a:spcAft>
              <a:buClrTx/>
              <a:buSzTx/>
              <a:buFontTx/>
              <a:buNone/>
              <a:tabLst/>
              <a:defRPr/>
            </a:pPr>
            <a:r>
              <a:rPr kumimoji="0" sz="2000" b="1" i="0" u="none" strike="noStrike" kern="1200" cap="none" spc="0" normalizeH="0" baseline="0" noProof="0" dirty="0">
                <a:ln>
                  <a:noFill/>
                </a:ln>
                <a:solidFill>
                  <a:srgbClr val="F39E0C"/>
                </a:solidFill>
                <a:effectLst/>
                <a:uLnTx/>
                <a:uFillTx/>
                <a:latin typeface="Arial"/>
                <a:ea typeface="+mn-ea"/>
                <a:cs typeface="Arial"/>
              </a:rPr>
              <a:t>SCOPE</a:t>
            </a:r>
            <a:endParaRPr kumimoji="0" sz="2000" b="0" i="0" u="none" strike="noStrike" kern="1200" cap="none" spc="0" normalizeH="0" baseline="0" noProof="0" dirty="0">
              <a:ln>
                <a:noFill/>
              </a:ln>
              <a:solidFill>
                <a:prstClr val="black"/>
              </a:solidFill>
              <a:effectLst/>
              <a:uLnTx/>
              <a:uFillTx/>
              <a:latin typeface="Arial"/>
              <a:ea typeface="+mn-ea"/>
              <a:cs typeface="Arial"/>
            </a:endParaRPr>
          </a:p>
          <a:p>
            <a:pPr marL="299085" marR="276860" lvl="0" indent="-287020" algn="l" defTabSz="914400" rtl="0" eaLnBrk="1" fontAlgn="auto" latinLnBrk="0" hangingPunct="1">
              <a:lnSpc>
                <a:spcPct val="100000"/>
              </a:lnSpc>
              <a:spcBef>
                <a:spcPts val="1770"/>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Set up</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four</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to</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15" normalizeH="0" baseline="0" noProof="0" dirty="0">
                <a:ln>
                  <a:noFill/>
                </a:ln>
                <a:solidFill>
                  <a:prstClr val="black"/>
                </a:solidFill>
                <a:effectLst/>
                <a:highlight>
                  <a:srgbClr val="FFFF00"/>
                </a:highlight>
                <a:uLnTx/>
                <a:uFillTx/>
                <a:latin typeface="Arial"/>
                <a:ea typeface="+mn-ea"/>
                <a:cs typeface="Arial"/>
              </a:rPr>
              <a:t>five</a:t>
            </a:r>
            <a:r>
              <a:rPr kumimoji="0" sz="1600" b="1" i="0" u="none" strike="noStrike" kern="1200" cap="none" spc="60"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LL</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work</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together</a:t>
            </a:r>
            <a:r>
              <a:rPr kumimoji="0" sz="1600" b="0" i="0" u="none" strike="noStrike" kern="1200" cap="none" spc="3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on</a:t>
            </a:r>
            <a:r>
              <a:rPr kumimoji="0" sz="1600" b="1" i="0" u="none" strike="noStrike" kern="1200" cap="none" spc="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farming</a:t>
            </a:r>
            <a:r>
              <a:rPr kumimoji="0" sz="1600" b="0" i="0" u="none" strike="noStrike" kern="1200" cap="none" spc="-5" normalizeH="0" baseline="0" noProof="0" dirty="0">
                <a:ln>
                  <a:noFill/>
                </a:ln>
                <a:solidFill>
                  <a:prstClr val="black"/>
                </a:solidFill>
                <a:effectLst/>
                <a:uLnTx/>
                <a:uFillTx/>
                <a:latin typeface="Arial MT"/>
                <a:ea typeface="+mn-ea"/>
                <a:cs typeface="Arial MT"/>
              </a:rPr>
              <a:t>,</a:t>
            </a:r>
            <a:r>
              <a:rPr kumimoji="0" sz="1600" b="0" i="0" u="none" strike="noStrike" kern="1200" cap="none" spc="3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covering</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one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or </a:t>
            </a:r>
            <a:r>
              <a:rPr kumimoji="0" sz="1600" b="0" i="0" u="none" strike="noStrike" kern="1200" cap="none" spc="-4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several land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use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types.</a:t>
            </a:r>
            <a:r>
              <a:rPr kumimoji="0" sz="1600" b="0" i="0" u="none" strike="noStrike" kern="1200" cap="none" spc="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Proposals should</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describe</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the</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rationale</a:t>
            </a:r>
            <a:r>
              <a:rPr kumimoji="0" sz="1600" b="1" i="0" u="none" strike="noStrike" kern="1200" cap="none" spc="4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for </a:t>
            </a:r>
            <a:r>
              <a:rPr kumimoji="0" sz="1600" b="1" i="0" u="none" strike="noStrike" kern="1200" cap="none" spc="-5" normalizeH="0" baseline="0" noProof="0" dirty="0">
                <a:ln>
                  <a:noFill/>
                </a:ln>
                <a:solidFill>
                  <a:prstClr val="black"/>
                </a:solidFill>
                <a:effectLst/>
                <a:uLnTx/>
                <a:uFillTx/>
                <a:latin typeface="Arial"/>
                <a:ea typeface="+mn-ea"/>
                <a:cs typeface="Arial"/>
              </a:rPr>
              <a:t> cooperation</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across</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various</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LL.</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0" lvl="0" indent="-287020" algn="l" defTabSz="914400" rtl="0" eaLnBrk="1" fontAlgn="auto" latinLnBrk="0" hangingPunct="1">
              <a:lnSpc>
                <a:spcPct val="100000"/>
              </a:lnSpc>
              <a:spcBef>
                <a:spcPts val="905"/>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Establish</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detailed</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work</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plan</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with</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activities</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be</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undertaken</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ensuring</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0" lvl="0" indent="0" algn="l" defTabSz="914400" rtl="0" eaLnBrk="1" fontAlgn="auto" latinLnBrk="0" hangingPunct="1">
              <a:lnSpc>
                <a:spcPct val="100000"/>
              </a:lnSpc>
              <a:spcBef>
                <a:spcPts val="0"/>
              </a:spcBef>
              <a:spcAft>
                <a:spcPts val="0"/>
              </a:spcAft>
              <a:buClrTx/>
              <a:buSzTx/>
              <a:buFontTx/>
              <a:buNone/>
              <a:tabLst/>
              <a:defRPr/>
            </a:pPr>
            <a:r>
              <a:rPr kumimoji="0" sz="1600" b="1" i="0" u="none" strike="noStrike" kern="1200" cap="none" spc="-5" normalizeH="0" baseline="0" noProof="0" dirty="0">
                <a:ln>
                  <a:noFill/>
                </a:ln>
                <a:solidFill>
                  <a:prstClr val="black"/>
                </a:solidFill>
                <a:effectLst/>
                <a:uLnTx/>
                <a:uFillTx/>
                <a:latin typeface="Arial"/>
                <a:ea typeface="+mn-ea"/>
                <a:cs typeface="Arial"/>
              </a:rPr>
              <a:t>co-design,</a:t>
            </a:r>
            <a:r>
              <a:rPr kumimoji="0" sz="1600" b="1" i="0" u="none" strike="noStrike" kern="1200" cap="none" spc="35"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co-development,</a:t>
            </a:r>
            <a:r>
              <a:rPr kumimoji="0" sz="1600" b="1" i="0" u="none" strike="noStrike" kern="1200" cap="none" spc="6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and</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co-implementation</a:t>
            </a:r>
            <a:r>
              <a:rPr kumimoji="0" sz="1600" b="1" i="0" u="none" strike="noStrike" kern="1200" cap="none" spc="7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solutions</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421005" lvl="0" indent="-287020" algn="l" defTabSz="914400" rtl="0" eaLnBrk="1" fontAlgn="auto" latinLnBrk="0" hangingPunct="1">
              <a:lnSpc>
                <a:spcPct val="100000"/>
              </a:lnSpc>
              <a:spcBef>
                <a:spcPts val="900"/>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Carry</a:t>
            </a:r>
            <a:r>
              <a:rPr kumimoji="0" sz="1600" b="0" i="0" u="none" strike="noStrike" kern="1200" cap="none" spc="3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out</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participatory</a:t>
            </a:r>
            <a:r>
              <a:rPr kumimoji="0" sz="1600" b="1" i="0" u="none" strike="noStrike" kern="1200" cap="none" spc="4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and</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transdisciplinary</a:t>
            </a:r>
            <a:r>
              <a:rPr kumimoji="0" sz="1600" b="1" i="0" u="none" strike="noStrike" kern="1200" cap="none" spc="6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research</a:t>
            </a:r>
            <a:r>
              <a:rPr kumimoji="0" sz="1600" b="0" i="0" u="none" strike="noStrike" kern="1200" cap="none" spc="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in LL,</a:t>
            </a:r>
            <a:r>
              <a:rPr kumimoji="0" sz="1600" b="0" i="0" u="none" strike="noStrike" kern="1200" cap="none" spc="2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considering </a:t>
            </a:r>
            <a:r>
              <a:rPr kumimoji="0" sz="1600" b="0" i="0" u="none" strike="noStrike" kern="1200" cap="none" spc="-4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relevant</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10" normalizeH="0" baseline="0" noProof="0" dirty="0">
                <a:ln>
                  <a:noFill/>
                </a:ln>
                <a:solidFill>
                  <a:prstClr val="black"/>
                </a:solidFill>
                <a:effectLst/>
                <a:uLnTx/>
                <a:uFillTx/>
                <a:latin typeface="Arial"/>
                <a:ea typeface="+mn-ea"/>
                <a:cs typeface="Arial"/>
              </a:rPr>
              <a:t>drivers</a:t>
            </a:r>
            <a:r>
              <a:rPr kumimoji="0" sz="1600" b="1" i="0" u="none" strike="noStrike" kern="1200" cap="none" spc="6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and</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pressures</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as</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well</a:t>
            </a:r>
            <a:r>
              <a:rPr kumimoji="0" sz="1600" b="0" i="0" u="none" strike="noStrike" kern="1200" cap="none" spc="-5" normalizeH="0" baseline="0" noProof="0" dirty="0">
                <a:ln>
                  <a:noFill/>
                </a:ln>
                <a:solidFill>
                  <a:prstClr val="black"/>
                </a:solidFill>
                <a:effectLst/>
                <a:uLnTx/>
                <a:uFillTx/>
                <a:latin typeface="Arial MT"/>
                <a:ea typeface="+mn-ea"/>
                <a:cs typeface="Arial MT"/>
              </a:rPr>
              <a:t> as</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scaling</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up</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transferability</a:t>
            </a:r>
            <a:r>
              <a:rPr kumimoji="0" sz="1600" b="1" i="0" u="none" strike="noStrike" kern="1200" cap="none" spc="4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solutions</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to</a:t>
            </a:r>
            <a:r>
              <a:rPr kumimoji="0" sz="1600" b="1" i="0" u="none" strike="noStrike" kern="1200" cap="none" spc="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farming</a:t>
            </a:r>
            <a:r>
              <a:rPr kumimoji="0" sz="1600" b="1" i="0" u="none" strike="noStrike" kern="1200" cap="none" spc="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challenges</a:t>
            </a:r>
            <a:r>
              <a:rPr kumimoji="0" sz="1600" b="0" i="0" u="none" strike="noStrike" kern="1200" cap="none" spc="-5" normalizeH="0" baseline="0" noProof="0" dirty="0">
                <a:ln>
                  <a:noFill/>
                </a:ln>
                <a:solidFill>
                  <a:prstClr val="black"/>
                </a:solidFill>
                <a:effectLst/>
                <a:uLnTx/>
                <a:uFillTx/>
                <a:latin typeface="Arial MT"/>
                <a:ea typeface="+mn-ea"/>
                <a:cs typeface="Arial MT"/>
              </a:rPr>
              <a:t>;</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5080" lvl="0" indent="-287020" algn="l" defTabSz="914400" rtl="0" eaLnBrk="1" fontAlgn="auto" latinLnBrk="0" hangingPunct="1">
              <a:lnSpc>
                <a:spcPct val="100000"/>
              </a:lnSpc>
              <a:spcBef>
                <a:spcPts val="900"/>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Establish</a:t>
            </a:r>
            <a:r>
              <a:rPr kumimoji="0" sz="1600" b="0" i="0" u="none" strike="noStrike" kern="1200" cap="none" spc="-2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for</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each</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LL</a:t>
            </a:r>
            <a:r>
              <a:rPr kumimoji="0" sz="1600" b="0" i="0" u="none" strike="noStrike" kern="1200" cap="none" spc="-5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a:t>
            </a:r>
            <a:r>
              <a:rPr kumimoji="0" sz="1600" b="0" i="0" u="none" strike="noStrike" kern="1200" cap="none" spc="2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baseline</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for</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farming</a:t>
            </a:r>
            <a:r>
              <a:rPr kumimoji="0" sz="1600" b="1" i="0" u="none" strike="noStrike" kern="1200" cap="none" spc="4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monitor</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progress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towards</a:t>
            </a:r>
            <a:r>
              <a:rPr kumimoji="0" sz="1600" b="0" i="0" u="none" strike="noStrike" kern="1200" cap="none" spc="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objective of</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LL</a:t>
            </a:r>
            <a:r>
              <a:rPr kumimoji="0" sz="1600" b="0" i="0" u="none" strike="noStrike" kern="1200" cap="none" spc="-4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of</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project</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overall.</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Make</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use</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1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relevant </a:t>
            </a:r>
            <a:r>
              <a:rPr kumimoji="0" sz="1600" b="1" i="0" u="none" strike="noStrike" kern="1200" cap="none" spc="-4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accounting</a:t>
            </a:r>
            <a:r>
              <a:rPr kumimoji="0" sz="1600" b="1" i="0" u="none" strike="noStrike" kern="1200" cap="none" spc="3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methodologies</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for</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quantification</a:t>
            </a:r>
            <a:r>
              <a:rPr kumimoji="0" sz="1600" b="1" i="0" u="none" strike="noStrike" kern="1200" cap="none" spc="5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removals.</a:t>
            </a:r>
            <a:endParaRPr kumimoji="0" sz="1600" b="0" i="0" u="none" strike="noStrike" kern="1200" cap="none" spc="0" normalizeH="0" baseline="0" noProof="0" dirty="0">
              <a:ln>
                <a:noFill/>
              </a:ln>
              <a:solidFill>
                <a:prstClr val="black"/>
              </a:solidFill>
              <a:effectLst/>
              <a:uLnTx/>
              <a:uFillTx/>
              <a:latin typeface="Arial"/>
              <a:ea typeface="+mn-ea"/>
              <a:cs typeface="Arial"/>
            </a:endParaRPr>
          </a:p>
          <a:p>
            <a:pPr marL="299085" marR="38100" lvl="0" indent="-287020" algn="l" defTabSz="914400" rtl="0" eaLnBrk="1" fontAlgn="auto" latinLnBrk="0" hangingPunct="1">
              <a:lnSpc>
                <a:spcPct val="100000"/>
              </a:lnSpc>
              <a:spcBef>
                <a:spcPts val="900"/>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Monitor</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carry</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out</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assessment</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of</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the</a:t>
            </a:r>
            <a:r>
              <a:rPr kumimoji="0" sz="1600" b="1" i="0" u="none" strike="noStrike" kern="1200" cap="none" spc="20" normalizeH="0" baseline="0" noProof="0" dirty="0">
                <a:ln>
                  <a:noFill/>
                </a:ln>
                <a:solidFill>
                  <a:prstClr val="black"/>
                </a:solidFill>
                <a:effectLst/>
                <a:uLnTx/>
                <a:uFillTx/>
                <a:latin typeface="Arial"/>
                <a:ea typeface="+mn-ea"/>
                <a:cs typeface="Arial"/>
              </a:rPr>
              <a:t> </a:t>
            </a:r>
            <a:r>
              <a:rPr kumimoji="0" sz="1600" b="1" i="0" u="none" strike="noStrike" kern="1200" cap="none" spc="-10" normalizeH="0" baseline="0" noProof="0" dirty="0">
                <a:ln>
                  <a:noFill/>
                </a:ln>
                <a:solidFill>
                  <a:prstClr val="black"/>
                </a:solidFill>
                <a:effectLst/>
                <a:highlight>
                  <a:srgbClr val="FFFF00"/>
                </a:highlight>
                <a:uLnTx/>
                <a:uFillTx/>
                <a:latin typeface="Arial"/>
                <a:ea typeface="+mn-ea"/>
                <a:cs typeface="Arial"/>
              </a:rPr>
              <a:t>innovative</a:t>
            </a:r>
            <a:r>
              <a:rPr kumimoji="0" sz="1600" b="1" i="0" u="none" strike="noStrike" kern="1200" cap="none" spc="6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5" normalizeH="0" baseline="0" noProof="0" dirty="0">
                <a:ln>
                  <a:noFill/>
                </a:ln>
                <a:solidFill>
                  <a:prstClr val="black"/>
                </a:solidFill>
                <a:effectLst/>
                <a:highlight>
                  <a:srgbClr val="FFFF00"/>
                </a:highlight>
                <a:uLnTx/>
                <a:uFillTx/>
                <a:latin typeface="Arial"/>
                <a:ea typeface="+mn-ea"/>
                <a:cs typeface="Arial"/>
              </a:rPr>
              <a:t>practices</a:t>
            </a:r>
            <a:r>
              <a:rPr kumimoji="0" sz="1600" b="1" i="0" u="none" strike="noStrike" kern="1200" cap="none" spc="25" normalizeH="0" baseline="0" noProof="0" dirty="0">
                <a:ln>
                  <a:noFill/>
                </a:ln>
                <a:solidFill>
                  <a:prstClr val="black"/>
                </a:solidFill>
                <a:effectLst/>
                <a:highlight>
                  <a:srgbClr val="FFFF00"/>
                </a:highlight>
                <a:uLnTx/>
                <a:uFillTx/>
                <a:latin typeface="Arial"/>
                <a:ea typeface="+mn-ea"/>
                <a:cs typeface="Arial"/>
              </a:rPr>
              <a:t> </a:t>
            </a:r>
            <a:r>
              <a:rPr kumimoji="0" sz="1600" b="1" i="0" u="none" strike="noStrike" kern="1200" cap="none" spc="-10" normalizeH="0" baseline="0" noProof="0" dirty="0">
                <a:ln>
                  <a:noFill/>
                </a:ln>
                <a:solidFill>
                  <a:prstClr val="black"/>
                </a:solidFill>
                <a:effectLst/>
                <a:uLnTx/>
                <a:uFillTx/>
                <a:latin typeface="Arial"/>
                <a:ea typeface="+mn-ea"/>
                <a:cs typeface="Arial"/>
              </a:rPr>
              <a:t>for</a:t>
            </a:r>
            <a:r>
              <a:rPr kumimoji="0" sz="1600" b="1" i="0" u="none" strike="noStrike" kern="1200" cap="none" spc="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carbon </a:t>
            </a:r>
            <a:r>
              <a:rPr kumimoji="0" sz="1600" b="1" i="0" u="none" strike="noStrike" kern="1200" cap="none" spc="-43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farming,</a:t>
            </a:r>
            <a:r>
              <a:rPr kumimoji="0" sz="1600" b="1" i="0" u="none" strike="noStrike" kern="1200" cap="none" spc="4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considering</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10" normalizeH="0" baseline="0" noProof="0" dirty="0">
                <a:ln>
                  <a:noFill/>
                </a:ln>
                <a:solidFill>
                  <a:prstClr val="black"/>
                </a:solidFill>
                <a:effectLst/>
                <a:uLnTx/>
                <a:uFillTx/>
                <a:latin typeface="Arial MT"/>
                <a:ea typeface="+mn-ea"/>
                <a:cs typeface="Arial MT"/>
              </a:rPr>
              <a:t>effects</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of</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ongoing</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climate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change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on</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carbon </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sequestration</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potential and</a:t>
            </a:r>
            <a:r>
              <a:rPr kumimoji="0" sz="1600" b="0" i="0" u="none" strike="noStrike" kern="1200" cap="none" spc="1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dynamics.</a:t>
            </a:r>
            <a:endParaRPr kumimoji="0" sz="1600" b="0" i="0" u="none" strike="noStrike" kern="1200" cap="none" spc="0" normalizeH="0" baseline="0" noProof="0" dirty="0">
              <a:ln>
                <a:noFill/>
              </a:ln>
              <a:solidFill>
                <a:prstClr val="black"/>
              </a:solidFill>
              <a:effectLst/>
              <a:uLnTx/>
              <a:uFillTx/>
              <a:latin typeface="Arial MT"/>
              <a:ea typeface="+mn-ea"/>
              <a:cs typeface="Arial MT"/>
            </a:endParaRPr>
          </a:p>
          <a:p>
            <a:pPr marL="299085" marR="172720" lvl="0" indent="-287020" algn="l" defTabSz="914400" rtl="0" eaLnBrk="1" fontAlgn="auto" latinLnBrk="0" hangingPunct="1">
              <a:lnSpc>
                <a:spcPct val="100000"/>
              </a:lnSpc>
              <a:spcBef>
                <a:spcPts val="905"/>
              </a:spcBef>
              <a:spcAft>
                <a:spcPts val="0"/>
              </a:spcAft>
              <a:buClr>
                <a:srgbClr val="FFC000"/>
              </a:buClr>
              <a:buSzPct val="128125"/>
              <a:buFontTx/>
              <a:buChar char="•"/>
              <a:tabLst>
                <a:tab pos="299085" algn="l"/>
                <a:tab pos="299720" algn="l"/>
              </a:tabLst>
              <a:defRPr/>
            </a:pPr>
            <a:r>
              <a:rPr kumimoji="0" sz="1600" b="0" i="0" u="none" strike="noStrike" kern="1200" cap="none" spc="-5" normalizeH="0" baseline="0" noProof="0" dirty="0">
                <a:ln>
                  <a:noFill/>
                </a:ln>
                <a:solidFill>
                  <a:prstClr val="black"/>
                </a:solidFill>
                <a:effectLst/>
                <a:uLnTx/>
                <a:uFillTx/>
                <a:latin typeface="Arial MT"/>
                <a:ea typeface="+mn-ea"/>
                <a:cs typeface="Arial MT"/>
              </a:rPr>
              <a:t>Propose</a:t>
            </a:r>
            <a:r>
              <a:rPr kumimoji="0" sz="1600" b="0" i="0" u="none" strike="noStrike" kern="1200" cap="none" spc="5" normalizeH="0" baseline="0" noProof="0" dirty="0">
                <a:ln>
                  <a:noFill/>
                </a:ln>
                <a:solidFill>
                  <a:prstClr val="black"/>
                </a:solidFill>
                <a:effectLst/>
                <a:uLnTx/>
                <a:uFillTx/>
                <a:latin typeface="Arial MT"/>
                <a:ea typeface="+mn-ea"/>
                <a:cs typeface="Arial MT"/>
              </a:rPr>
              <a:t> </a:t>
            </a:r>
            <a:r>
              <a:rPr kumimoji="0" sz="1600" b="1" i="0" u="none" strike="noStrike" kern="1200" cap="none" spc="-5" normalizeH="0" baseline="0" noProof="0" dirty="0">
                <a:ln>
                  <a:noFill/>
                </a:ln>
                <a:solidFill>
                  <a:prstClr val="black"/>
                </a:solidFill>
                <a:effectLst/>
                <a:uLnTx/>
                <a:uFillTx/>
                <a:latin typeface="Arial"/>
                <a:ea typeface="+mn-ea"/>
                <a:cs typeface="Arial"/>
              </a:rPr>
              <a:t>strategies</a:t>
            </a:r>
            <a:r>
              <a:rPr kumimoji="0" sz="1600" b="1" i="0" u="none" strike="noStrike" kern="1200" cap="none" spc="4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to</a:t>
            </a:r>
            <a:r>
              <a:rPr kumimoji="0" sz="1600" b="1" i="0" u="none" strike="noStrike" kern="1200" cap="none" spc="2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ensure</a:t>
            </a:r>
            <a:r>
              <a:rPr kumimoji="0" sz="1600" b="1" i="0" u="none" strike="noStrike" kern="1200" cap="none" spc="15"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long-term</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1" i="0" u="none" strike="noStrike" kern="1200" cap="none" spc="-5" normalizeH="0" baseline="0" noProof="0" dirty="0">
                <a:ln>
                  <a:noFill/>
                </a:ln>
                <a:solidFill>
                  <a:prstClr val="black"/>
                </a:solidFill>
                <a:effectLst/>
                <a:uLnTx/>
                <a:uFillTx/>
                <a:latin typeface="Arial"/>
                <a:ea typeface="+mn-ea"/>
                <a:cs typeface="Arial"/>
              </a:rPr>
              <a:t>sustainability</a:t>
            </a:r>
            <a:r>
              <a:rPr kumimoji="0" sz="1600" b="1" i="0" u="none" strike="noStrike" kern="1200" cap="none" spc="50" normalizeH="0" baseline="0" noProof="0" dirty="0">
                <a:ln>
                  <a:noFill/>
                </a:ln>
                <a:solidFill>
                  <a:prstClr val="black"/>
                </a:solidFill>
                <a:effectLst/>
                <a:uLnTx/>
                <a:uFillTx/>
                <a:latin typeface="Arial"/>
                <a:ea typeface="+mn-ea"/>
                <a:cs typeface="Arial"/>
              </a:rPr>
              <a:t> </a:t>
            </a:r>
            <a:r>
              <a:rPr kumimoji="0" sz="1600" b="0" i="0" u="none" strike="noStrike" kern="1200" cap="none" spc="-5" normalizeH="0" baseline="0" noProof="0" dirty="0">
                <a:ln>
                  <a:noFill/>
                </a:ln>
                <a:solidFill>
                  <a:prstClr val="black"/>
                </a:solidFill>
                <a:effectLst/>
                <a:uLnTx/>
                <a:uFillTx/>
                <a:latin typeface="Arial MT"/>
                <a:ea typeface="+mn-ea"/>
                <a:cs typeface="Arial MT"/>
              </a:rPr>
              <a:t>and</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continuity</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of</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 </a:t>
            </a:r>
            <a:r>
              <a:rPr kumimoji="0" sz="1600" b="0" i="0" u="none" strike="noStrike" kern="1200" cap="none" spc="-43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living</a:t>
            </a:r>
            <a:r>
              <a:rPr kumimoji="0" sz="1600" b="0" i="0" u="none" strike="noStrike" kern="1200" cap="none" spc="-2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labs </a:t>
            </a:r>
            <a:r>
              <a:rPr kumimoji="0" sz="1600" b="0" i="0" u="none" strike="noStrike" kern="1200" cap="none" spc="-10" normalizeH="0" baseline="0" noProof="0" dirty="0">
                <a:ln>
                  <a:noFill/>
                </a:ln>
                <a:solidFill>
                  <a:prstClr val="black"/>
                </a:solidFill>
                <a:effectLst/>
                <a:uLnTx/>
                <a:uFillTx/>
                <a:latin typeface="Arial MT"/>
                <a:ea typeface="+mn-ea"/>
                <a:cs typeface="Arial MT"/>
              </a:rPr>
              <a:t>beyond</a:t>
            </a:r>
            <a:r>
              <a:rPr kumimoji="0" sz="1600" b="0" i="0" u="none" strike="noStrike" kern="1200" cap="none" spc="2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the</a:t>
            </a:r>
            <a:r>
              <a:rPr kumimoji="0" sz="1600" b="0" i="0" u="none" strike="noStrike" kern="1200" cap="none" spc="15"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Horizon</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Europe</a:t>
            </a:r>
            <a:r>
              <a:rPr kumimoji="0" sz="1600" b="0" i="0" u="none" strike="noStrike" kern="1200" cap="none" spc="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(e.g.</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possible</a:t>
            </a:r>
            <a:r>
              <a:rPr kumimoji="0" sz="1600" b="0" i="0" u="none" strike="noStrike" kern="1200" cap="none" spc="-20" normalizeH="0" baseline="0" noProof="0" dirty="0">
                <a:ln>
                  <a:noFill/>
                </a:ln>
                <a:solidFill>
                  <a:prstClr val="black"/>
                </a:solidFill>
                <a:effectLst/>
                <a:uLnTx/>
                <a:uFillTx/>
                <a:latin typeface="Arial MT"/>
                <a:ea typeface="+mn-ea"/>
                <a:cs typeface="Arial MT"/>
              </a:rPr>
              <a:t> </a:t>
            </a:r>
            <a:r>
              <a:rPr kumimoji="0" sz="1600" b="0" i="0" u="none" strike="noStrike" kern="1200" cap="none" spc="-5" normalizeH="0" baseline="0" noProof="0" dirty="0">
                <a:ln>
                  <a:noFill/>
                </a:ln>
                <a:solidFill>
                  <a:prstClr val="black"/>
                </a:solidFill>
                <a:effectLst/>
                <a:uLnTx/>
                <a:uFillTx/>
                <a:latin typeface="Arial MT"/>
                <a:ea typeface="+mn-ea"/>
                <a:cs typeface="Arial MT"/>
              </a:rPr>
              <a:t>business </a:t>
            </a:r>
            <a:r>
              <a:rPr kumimoji="0" sz="1600" b="0" i="0" u="none" strike="noStrike" kern="1200" cap="none" spc="0" normalizeH="0" baseline="0" noProof="0" dirty="0">
                <a:ln>
                  <a:noFill/>
                </a:ln>
                <a:solidFill>
                  <a:prstClr val="black"/>
                </a:solidFill>
                <a:effectLst/>
                <a:uLnTx/>
                <a:uFillTx/>
                <a:latin typeface="Arial MT"/>
                <a:ea typeface="+mn-ea"/>
                <a:cs typeface="Arial MT"/>
              </a:rPr>
              <a:t>models).</a:t>
            </a:r>
          </a:p>
        </p:txBody>
      </p:sp>
      <p:sp>
        <p:nvSpPr>
          <p:cNvPr id="6" name="object 6"/>
          <p:cNvSpPr txBox="1">
            <a:spLocks noGrp="1"/>
          </p:cNvSpPr>
          <p:nvPr>
            <p:ph type="title"/>
          </p:nvPr>
        </p:nvSpPr>
        <p:spPr>
          <a:xfrm>
            <a:off x="535635" y="862330"/>
            <a:ext cx="6302375" cy="513715"/>
          </a:xfrm>
          <a:prstGeom prst="rect">
            <a:avLst/>
          </a:prstGeom>
        </p:spPr>
        <p:txBody>
          <a:bodyPr vert="horz" wrap="square" lIns="0" tIns="13335" rIns="0" bIns="0" rtlCol="0">
            <a:spAutoFit/>
          </a:bodyPr>
          <a:lstStyle/>
          <a:p>
            <a:pPr marL="12700">
              <a:lnSpc>
                <a:spcPct val="100000"/>
              </a:lnSpc>
              <a:spcBef>
                <a:spcPts val="105"/>
              </a:spcBef>
            </a:pPr>
            <a:r>
              <a:rPr sz="3200" spc="-5" dirty="0"/>
              <a:t>HORIZON-MISS-2023-SOIL-01-09</a:t>
            </a:r>
            <a:endParaRPr sz="3200"/>
          </a:p>
        </p:txBody>
      </p:sp>
      <p:sp>
        <p:nvSpPr>
          <p:cNvPr id="7" name="object 7"/>
          <p:cNvSpPr txBox="1"/>
          <p:nvPr/>
        </p:nvSpPr>
        <p:spPr>
          <a:xfrm>
            <a:off x="9017634" y="1649730"/>
            <a:ext cx="1758950" cy="330835"/>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2000" b="1" i="0" u="none" strike="noStrike" kern="1200" cap="none" spc="0" normalizeH="0" baseline="0" noProof="0" dirty="0">
                <a:ln>
                  <a:noFill/>
                </a:ln>
                <a:solidFill>
                  <a:srgbClr val="921680"/>
                </a:solidFill>
                <a:effectLst/>
                <a:uLnTx/>
                <a:uFillTx/>
                <a:latin typeface="Arial"/>
                <a:ea typeface="+mn-ea"/>
                <a:cs typeface="Arial"/>
              </a:rPr>
              <a:t>KEEP</a:t>
            </a:r>
            <a:r>
              <a:rPr kumimoji="0" sz="2000" b="1" i="0" u="none" strike="noStrike" kern="1200" cap="none" spc="-80" normalizeH="0" baseline="0" noProof="0" dirty="0">
                <a:ln>
                  <a:noFill/>
                </a:ln>
                <a:solidFill>
                  <a:srgbClr val="921680"/>
                </a:solidFill>
                <a:effectLst/>
                <a:uLnTx/>
                <a:uFillTx/>
                <a:latin typeface="Arial"/>
                <a:ea typeface="+mn-ea"/>
                <a:cs typeface="Arial"/>
              </a:rPr>
              <a:t> </a:t>
            </a:r>
            <a:r>
              <a:rPr kumimoji="0" sz="2000" b="1" i="0" u="none" strike="noStrike" kern="1200" cap="none" spc="0" normalizeH="0" baseline="0" noProof="0" dirty="0">
                <a:ln>
                  <a:noFill/>
                </a:ln>
                <a:solidFill>
                  <a:srgbClr val="921680"/>
                </a:solidFill>
                <a:effectLst/>
                <a:uLnTx/>
                <a:uFillTx/>
                <a:latin typeface="Arial"/>
                <a:ea typeface="+mn-ea"/>
                <a:cs typeface="Arial"/>
              </a:rPr>
              <a:t>IN</a:t>
            </a:r>
            <a:r>
              <a:rPr kumimoji="0" sz="2000" b="1" i="0" u="none" strike="noStrike" kern="1200" cap="none" spc="-40" normalizeH="0" baseline="0" noProof="0" dirty="0">
                <a:ln>
                  <a:noFill/>
                </a:ln>
                <a:solidFill>
                  <a:srgbClr val="921680"/>
                </a:solidFill>
                <a:effectLst/>
                <a:uLnTx/>
                <a:uFillTx/>
                <a:latin typeface="Arial"/>
                <a:ea typeface="+mn-ea"/>
                <a:cs typeface="Arial"/>
              </a:rPr>
              <a:t> </a:t>
            </a:r>
            <a:r>
              <a:rPr kumimoji="0" sz="2000" b="1" i="0" u="none" strike="noStrike" kern="1200" cap="none" spc="0" normalizeH="0" baseline="0" noProof="0" dirty="0">
                <a:ln>
                  <a:noFill/>
                </a:ln>
                <a:solidFill>
                  <a:srgbClr val="921680"/>
                </a:solidFill>
                <a:effectLst/>
                <a:uLnTx/>
                <a:uFillTx/>
                <a:latin typeface="Arial"/>
                <a:ea typeface="+mn-ea"/>
                <a:cs typeface="Arial"/>
              </a:rPr>
              <a:t>MIND</a:t>
            </a:r>
            <a:endParaRPr kumimoji="0" sz="2000" b="0" i="0" u="none" strike="noStrike" kern="1200" cap="none" spc="0" normalizeH="0" baseline="0" noProof="0">
              <a:ln>
                <a:noFill/>
              </a:ln>
              <a:solidFill>
                <a:prstClr val="black"/>
              </a:solidFill>
              <a:effectLst/>
              <a:uLnTx/>
              <a:uFillTx/>
              <a:latin typeface="Arial"/>
              <a:ea typeface="+mn-ea"/>
              <a:cs typeface="Arial"/>
            </a:endParaRPr>
          </a:p>
        </p:txBody>
      </p:sp>
      <p:pic>
        <p:nvPicPr>
          <p:cNvPr id="8" name="object 8"/>
          <p:cNvPicPr/>
          <p:nvPr/>
        </p:nvPicPr>
        <p:blipFill>
          <a:blip r:embed="rId4" cstate="print"/>
          <a:stretch>
            <a:fillRect/>
          </a:stretch>
        </p:blipFill>
        <p:spPr>
          <a:xfrm>
            <a:off x="8253983" y="1463039"/>
            <a:ext cx="691896" cy="690372"/>
          </a:xfrm>
          <a:prstGeom prst="rect">
            <a:avLst/>
          </a:prstGeom>
        </p:spPr>
      </p:pic>
      <p:sp>
        <p:nvSpPr>
          <p:cNvPr id="9" name="object 9"/>
          <p:cNvSpPr/>
          <p:nvPr/>
        </p:nvSpPr>
        <p:spPr>
          <a:xfrm>
            <a:off x="8061959" y="1463039"/>
            <a:ext cx="0" cy="5276850"/>
          </a:xfrm>
          <a:custGeom>
            <a:avLst/>
            <a:gdLst/>
            <a:ahLst/>
            <a:cxnLst/>
            <a:rect l="l" t="t" r="r" b="b"/>
            <a:pathLst>
              <a:path h="5276850">
                <a:moveTo>
                  <a:pt x="0" y="0"/>
                </a:moveTo>
                <a:lnTo>
                  <a:pt x="0" y="5276232"/>
                </a:lnTo>
              </a:path>
            </a:pathLst>
          </a:custGeom>
          <a:ln w="12700">
            <a:solidFill>
              <a:srgbClr val="92168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p:nvPr/>
        </p:nvSpPr>
        <p:spPr>
          <a:xfrm>
            <a:off x="8004047" y="1463039"/>
            <a:ext cx="0" cy="5276850"/>
          </a:xfrm>
          <a:custGeom>
            <a:avLst/>
            <a:gdLst/>
            <a:ahLst/>
            <a:cxnLst/>
            <a:rect l="l" t="t" r="r" b="b"/>
            <a:pathLst>
              <a:path h="5276850">
                <a:moveTo>
                  <a:pt x="0" y="0"/>
                </a:moveTo>
                <a:lnTo>
                  <a:pt x="0" y="5276232"/>
                </a:lnTo>
              </a:path>
            </a:pathLst>
          </a:custGeom>
          <a:ln w="12700">
            <a:solidFill>
              <a:srgbClr val="F39E0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40453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err="1"/>
              <a:t>Federico</a:t>
            </a:r>
            <a:r>
              <a:rPr lang="nl-NL" sz="4000" spc="-150"/>
              <a:t> </a:t>
            </a:r>
            <a:r>
              <a:rPr lang="nl-NL" sz="4000" spc="-150" err="1"/>
              <a:t>Drago</a:t>
            </a:r>
            <a:endParaRPr lang="it-IT" err="1"/>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606475"/>
            <a:ext cx="5778142" cy="681210"/>
          </a:xfrm>
        </p:spPr>
        <p:txBody>
          <a:bodyPr lIns="91440" tIns="45720" rIns="91440" bIns="45720" anchor="t"/>
          <a:lstStyle/>
          <a:p>
            <a:r>
              <a:rPr lang="en-GB" b="1" i="1">
                <a:cs typeface="Calibri"/>
              </a:rPr>
              <a:t>TRUST-IT</a:t>
            </a:r>
            <a:endParaRPr lang="it-IT"/>
          </a:p>
        </p:txBody>
      </p:sp>
    </p:spTree>
    <p:extLst>
      <p:ext uri="{BB962C8B-B14F-4D97-AF65-F5344CB8AC3E}">
        <p14:creationId xmlns:p14="http://schemas.microsoft.com/office/powerpoint/2010/main" val="4220154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a:solidFill>
                  <a:schemeClr val="bg1"/>
                </a:solidFill>
              </a:rPr>
              <a:t>Attuazione della Missione Suolo</a:t>
            </a:r>
            <a:endParaRPr lang="it-IT" dirty="0">
              <a:solidFill>
                <a:schemeClr val="bg1"/>
              </a:solidFill>
              <a:cs typeface="Calibri Light"/>
            </a:endParaRPr>
          </a:p>
        </p:txBody>
      </p:sp>
      <p:sp>
        <p:nvSpPr>
          <p:cNvPr id="3" name="TextBox 2">
            <a:extLst>
              <a:ext uri="{FF2B5EF4-FFF2-40B4-BE49-F238E27FC236}">
                <a16:creationId xmlns:a16="http://schemas.microsoft.com/office/drawing/2014/main" id="{9548C2A2-A39E-406B-A9FD-735DB48F09AB}"/>
              </a:ext>
            </a:extLst>
          </p:cNvPr>
          <p:cNvSpPr txBox="1"/>
          <p:nvPr/>
        </p:nvSpPr>
        <p:spPr>
          <a:xfrm>
            <a:off x="573436" y="1300890"/>
            <a:ext cx="11119799" cy="212365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000" b="1" i="0" u="none" strike="noStrike" kern="1200" cap="none" spc="100" normalizeH="0" baseline="0" noProof="0" dirty="0">
                <a:ln>
                  <a:noFill/>
                </a:ln>
                <a:solidFill>
                  <a:srgbClr val="71A096"/>
                </a:solidFill>
                <a:effectLst/>
                <a:uLnTx/>
                <a:uFillTx/>
                <a:latin typeface="Calibri Light" panose="020F0302020204030204"/>
                <a:ea typeface="+mn-ea"/>
                <a:cs typeface="+mn-cs"/>
              </a:rPr>
              <a:t>Obiettivi e attuazione della Missione Suolo</a:t>
            </a:r>
            <a:endParaRPr kumimoji="0" lang="en-US" sz="700" b="0" i="0" u="none" strike="noStrike" kern="1200" cap="none" spc="100" normalizeH="0" baseline="0" noProof="0" dirty="0">
              <a:ln>
                <a:noFill/>
              </a:ln>
              <a:solidFill>
                <a:srgbClr val="71A096"/>
              </a:solidFill>
              <a:effectLst/>
              <a:uLnTx/>
              <a:uFillTx/>
              <a:latin typeface="Calibri Light" panose="020F0302020204030204"/>
              <a:ea typeface="+mn-ea"/>
              <a:cs typeface="Calibri Light" panose="020F0302020204030204"/>
            </a:endParaRPr>
          </a:p>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t>100 Living lab e </a:t>
            </a:r>
            <a:r>
              <a:rPr kumimoji="0" lang="it-it" sz="1800" b="0" i="0" u="none" strike="noStrike" kern="1200" cap="none" spc="0" normalizeH="0" baseline="0" noProof="0" dirty="0" err="1">
                <a:ln>
                  <a:noFill/>
                </a:ln>
                <a:solidFill>
                  <a:srgbClr val="68615B"/>
                </a:solidFill>
                <a:effectLst/>
                <a:uLnTx/>
                <a:uFillTx/>
                <a:latin typeface="Calibri Light" panose="020F0302020204030204"/>
                <a:ea typeface="+mn-ea"/>
                <a:cs typeface="+mn-cs"/>
              </a:rPr>
              <a:t>lighthouse</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t> per tutti gli usi del territorio: siti agricoli, forestali, naturali, industriali e urbani;</a:t>
            </a:r>
            <a:endParaRPr kumimoji="0" lang="en-US" sz="18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Dare visibilità al suolo come patrimonio sociale e bene pubblico indispensabile, ma ampiamente "non riconosciuto";</a:t>
            </a:r>
            <a:endParaRPr kumimoji="0" lang="en-US" sz="18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t>Aprire la strada, presentare e accelerare la transizione verso suoli sani.</a:t>
            </a:r>
          </a:p>
        </p:txBody>
      </p:sp>
      <p:sp>
        <p:nvSpPr>
          <p:cNvPr id="4" name="TextBox 3">
            <a:extLst>
              <a:ext uri="{FF2B5EF4-FFF2-40B4-BE49-F238E27FC236}">
                <a16:creationId xmlns:a16="http://schemas.microsoft.com/office/drawing/2014/main" id="{1E697F96-CDAF-3398-B8A3-50A030C9C710}"/>
              </a:ext>
            </a:extLst>
          </p:cNvPr>
          <p:cNvSpPr txBox="1"/>
          <p:nvPr/>
        </p:nvSpPr>
        <p:spPr>
          <a:xfrm>
            <a:off x="573436" y="3579514"/>
            <a:ext cx="11119799" cy="1785104"/>
          </a:xfrm>
          <a:prstGeom prst="rect">
            <a:avLst/>
          </a:prstGeom>
          <a:solidFill>
            <a:schemeClr val="accent1">
              <a:lumMod val="40000"/>
              <a:lumOff val="60000"/>
            </a:schemeClr>
          </a:solidFill>
        </p:spPr>
        <p:txBody>
          <a:bodyPr wrap="square" rtlCol="0">
            <a:spAutoFit/>
          </a:bodyPr>
          <a:lstStyle/>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mn-cs"/>
              </a:rPr>
              <a:t>Approccio dal basso: si basa sulla scienza aperta e sull'innovazione interattiva e partecipativa, con un forte coinvolgimento delle parti interessate e dei cittadini;</a:t>
            </a:r>
          </a:p>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mn-cs"/>
              </a:rPr>
              <a:t>Co-attuazione della missione da parte di ricercatori, gestori dei territori, regioni, imprese, decisori politici, cittadini e partner internazionali;</a:t>
            </a:r>
          </a:p>
          <a:p>
            <a:pPr marL="342900" marR="0" lvl="0" indent="-342900" algn="l" defTabSz="914400" rtl="0" eaLnBrk="1" fontAlgn="auto" latinLnBrk="0" hangingPunct="1">
              <a:lnSpc>
                <a:spcPct val="100000"/>
              </a:lnSpc>
              <a:spcBef>
                <a:spcPts val="1200"/>
              </a:spcBef>
              <a:spcAft>
                <a:spcPts val="0"/>
              </a:spcAft>
              <a:buClr>
                <a:srgbClr val="71A096"/>
              </a:buClr>
              <a:buSzTx/>
              <a:buFont typeface="Wingdings" panose="05000000000000000000" pitchFamily="2" charset="2"/>
              <a:buChar char="§"/>
              <a:tabLst/>
              <a:defRPr/>
            </a:pP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mn-cs"/>
              </a:rPr>
              <a:t>Accelerazione della co-creazione e dell'adozione di soluzioni.</a:t>
            </a:r>
          </a:p>
        </p:txBody>
      </p:sp>
    </p:spTree>
    <p:extLst>
      <p:ext uri="{BB962C8B-B14F-4D97-AF65-F5344CB8AC3E}">
        <p14:creationId xmlns:p14="http://schemas.microsoft.com/office/powerpoint/2010/main" val="1762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286426" y="2070516"/>
            <a:ext cx="5694036" cy="689782"/>
          </a:xfrm>
        </p:spPr>
        <p:txBody>
          <a:bodyPr/>
          <a:lstStyle/>
          <a:p>
            <a:r>
              <a:rPr lang="en-US" dirty="0" err="1"/>
              <a:t>Spazio</a:t>
            </a:r>
            <a:r>
              <a:rPr lang="en-US" dirty="0"/>
              <a:t> </a:t>
            </a:r>
            <a:r>
              <a:rPr lang="en-US" dirty="0" err="1"/>
              <a:t>all’ingaggio</a:t>
            </a:r>
            <a:r>
              <a:rPr lang="en-US" dirty="0"/>
              <a:t>!</a:t>
            </a:r>
            <a:endParaRPr lang="en-GB" dirty="0"/>
          </a:p>
        </p:txBody>
      </p:sp>
      <p:pic>
        <p:nvPicPr>
          <p:cNvPr id="3" name="Immagine 2">
            <a:extLst>
              <a:ext uri="{FF2B5EF4-FFF2-40B4-BE49-F238E27FC236}">
                <a16:creationId xmlns:a16="http://schemas.microsoft.com/office/drawing/2014/main" id="{AC051E34-65FB-9645-8E72-71A9EFDA4B3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703622" y="2760298"/>
            <a:ext cx="8931098" cy="7718493"/>
          </a:xfrm>
          <a:prstGeom prst="rect">
            <a:avLst/>
          </a:prstGeom>
        </p:spPr>
      </p:pic>
    </p:spTree>
    <p:extLst>
      <p:ext uri="{BB962C8B-B14F-4D97-AF65-F5344CB8AC3E}">
        <p14:creationId xmlns:p14="http://schemas.microsoft.com/office/powerpoint/2010/main" val="176989388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23EDE-0A3E-CC70-F19B-8B180A17972F}"/>
              </a:ext>
            </a:extLst>
          </p:cNvPr>
          <p:cNvSpPr>
            <a:spLocks noGrp="1"/>
          </p:cNvSpPr>
          <p:nvPr>
            <p:ph type="title"/>
          </p:nvPr>
        </p:nvSpPr>
        <p:spPr/>
        <p:txBody>
          <a:bodyPr>
            <a:normAutofit fontScale="90000"/>
          </a:bodyPr>
          <a:lstStyle/>
          <a:p>
            <a:r>
              <a:rPr lang="it-IT">
                <a:solidFill>
                  <a:schemeClr val="bg1"/>
                </a:solidFill>
                <a:cs typeface="Calibri Light"/>
              </a:rPr>
              <a:t>Interagisci con noi su slido!</a:t>
            </a:r>
          </a:p>
        </p:txBody>
      </p:sp>
      <p:sp>
        <p:nvSpPr>
          <p:cNvPr id="6" name="TextBox 5">
            <a:extLst>
              <a:ext uri="{FF2B5EF4-FFF2-40B4-BE49-F238E27FC236}">
                <a16:creationId xmlns:a16="http://schemas.microsoft.com/office/drawing/2014/main" id="{1EC0CC8D-D7FD-80C2-0844-AD9503EE4CBF}"/>
              </a:ext>
            </a:extLst>
          </p:cNvPr>
          <p:cNvSpPr txBox="1"/>
          <p:nvPr/>
        </p:nvSpPr>
        <p:spPr>
          <a:xfrm>
            <a:off x="3027727" y="5923793"/>
            <a:ext cx="6136546" cy="369332"/>
          </a:xfrm>
          <a:prstGeom prst="rect">
            <a:avLst/>
          </a:prstGeom>
          <a:noFill/>
        </p:spPr>
        <p:txBody>
          <a:bodyPr wrap="square" lIns="91440" tIns="45720" rIns="91440" bIns="45720" anchor="t">
            <a:spAutoFit/>
          </a:bodyPr>
          <a:lstStyle/>
          <a:p>
            <a:pPr algn="ctr"/>
            <a:r>
              <a:rPr lang="en-GB">
                <a:ea typeface="+mn-lt"/>
                <a:cs typeface="+mn-lt"/>
                <a:hlinkClick r:id="rId2"/>
              </a:rPr>
              <a:t>https://app.sli.do/event/3mH7KwPfBZaqmQf4EyiV1z</a:t>
            </a:r>
            <a:endParaRPr lang="en-GB">
              <a:cs typeface="Calibri"/>
            </a:endParaRPr>
          </a:p>
        </p:txBody>
      </p:sp>
      <p:pic>
        <p:nvPicPr>
          <p:cNvPr id="8" name="Picture 8" descr="Qr code&#10;&#10;Description automatically generated">
            <a:extLst>
              <a:ext uri="{FF2B5EF4-FFF2-40B4-BE49-F238E27FC236}">
                <a16:creationId xmlns:a16="http://schemas.microsoft.com/office/drawing/2014/main" id="{649A300E-0B4E-BA2C-34E1-64F29F4C497E}"/>
              </a:ext>
            </a:extLst>
          </p:cNvPr>
          <p:cNvPicPr>
            <a:picLocks noChangeAspect="1"/>
          </p:cNvPicPr>
          <p:nvPr/>
        </p:nvPicPr>
        <p:blipFill>
          <a:blip r:embed="rId3"/>
          <a:stretch>
            <a:fillRect/>
          </a:stretch>
        </p:blipFill>
        <p:spPr>
          <a:xfrm>
            <a:off x="825336" y="722518"/>
            <a:ext cx="10848108" cy="5264521"/>
          </a:xfrm>
          <a:prstGeom prst="rect">
            <a:avLst/>
          </a:prstGeom>
        </p:spPr>
      </p:pic>
    </p:spTree>
    <p:extLst>
      <p:ext uri="{BB962C8B-B14F-4D97-AF65-F5344CB8AC3E}">
        <p14:creationId xmlns:p14="http://schemas.microsoft.com/office/powerpoint/2010/main" val="335761196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80B50-DD1E-BA56-8B31-FAFBC93004F4}"/>
              </a:ext>
            </a:extLst>
          </p:cNvPr>
          <p:cNvSpPr>
            <a:spLocks noGrp="1"/>
          </p:cNvSpPr>
          <p:nvPr>
            <p:ph type="title"/>
          </p:nvPr>
        </p:nvSpPr>
        <p:spPr/>
        <p:txBody>
          <a:bodyPr rtlCol="0">
            <a:noAutofit/>
          </a:bodyPr>
          <a:lstStyle/>
          <a:p>
            <a:pPr rtl="0"/>
            <a:r>
              <a:rPr lang="it-it" sz="2200">
                <a:solidFill>
                  <a:schemeClr val="bg1"/>
                </a:solidFill>
              </a:rPr>
              <a:t>NATI00NS: Coinvolgimento e sostegno alle candidature dei Laboratori viventi</a:t>
            </a:r>
          </a:p>
        </p:txBody>
      </p:sp>
      <p:sp>
        <p:nvSpPr>
          <p:cNvPr id="25" name="Rectangle 24">
            <a:extLst>
              <a:ext uri="{FF2B5EF4-FFF2-40B4-BE49-F238E27FC236}">
                <a16:creationId xmlns:a16="http://schemas.microsoft.com/office/drawing/2014/main" id="{F7F00001-EE52-B82A-3307-73E0EF7386E2}"/>
              </a:ext>
            </a:extLst>
          </p:cNvPr>
          <p:cNvSpPr/>
          <p:nvPr/>
        </p:nvSpPr>
        <p:spPr>
          <a:xfrm>
            <a:off x="1536632" y="1882889"/>
            <a:ext cx="322530" cy="369332"/>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26" name="Rectangle 25">
            <a:extLst>
              <a:ext uri="{FF2B5EF4-FFF2-40B4-BE49-F238E27FC236}">
                <a16:creationId xmlns:a16="http://schemas.microsoft.com/office/drawing/2014/main" id="{26140242-3BC2-27BE-2090-73357EC2AA9A}"/>
              </a:ext>
            </a:extLst>
          </p:cNvPr>
          <p:cNvSpPr/>
          <p:nvPr/>
        </p:nvSpPr>
        <p:spPr>
          <a:xfrm>
            <a:off x="1338192" y="1273713"/>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10" name="Rectangle 9">
            <a:extLst>
              <a:ext uri="{FF2B5EF4-FFF2-40B4-BE49-F238E27FC236}">
                <a16:creationId xmlns:a16="http://schemas.microsoft.com/office/drawing/2014/main" id="{2369A2F8-9979-7135-F4CF-308BA2CD650D}"/>
              </a:ext>
            </a:extLst>
          </p:cNvPr>
          <p:cNvSpPr/>
          <p:nvPr/>
        </p:nvSpPr>
        <p:spPr>
          <a:xfrm>
            <a:off x="1338192" y="1882889"/>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11" name="Rectangle 10">
            <a:extLst>
              <a:ext uri="{FF2B5EF4-FFF2-40B4-BE49-F238E27FC236}">
                <a16:creationId xmlns:a16="http://schemas.microsoft.com/office/drawing/2014/main" id="{C687565F-6A59-FC4A-EDAE-F6CCECD02E36}"/>
              </a:ext>
            </a:extLst>
          </p:cNvPr>
          <p:cNvSpPr/>
          <p:nvPr/>
        </p:nvSpPr>
        <p:spPr>
          <a:xfrm>
            <a:off x="1338192" y="2549923"/>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15" name="Rectangle 14">
            <a:extLst>
              <a:ext uri="{FF2B5EF4-FFF2-40B4-BE49-F238E27FC236}">
                <a16:creationId xmlns:a16="http://schemas.microsoft.com/office/drawing/2014/main" id="{9A5B76BE-7926-5C6A-38EC-7EBD4478C74F}"/>
              </a:ext>
            </a:extLst>
          </p:cNvPr>
          <p:cNvSpPr/>
          <p:nvPr/>
        </p:nvSpPr>
        <p:spPr>
          <a:xfrm>
            <a:off x="1338192" y="5193929"/>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16" name="Rectangle 15">
            <a:extLst>
              <a:ext uri="{FF2B5EF4-FFF2-40B4-BE49-F238E27FC236}">
                <a16:creationId xmlns:a16="http://schemas.microsoft.com/office/drawing/2014/main" id="{DD501CF8-BAA3-D2F0-2459-CF2538E503D9}"/>
              </a:ext>
            </a:extLst>
          </p:cNvPr>
          <p:cNvSpPr/>
          <p:nvPr/>
        </p:nvSpPr>
        <p:spPr>
          <a:xfrm>
            <a:off x="1342114" y="5185182"/>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17" name="Rectangle 16">
            <a:extLst>
              <a:ext uri="{FF2B5EF4-FFF2-40B4-BE49-F238E27FC236}">
                <a16:creationId xmlns:a16="http://schemas.microsoft.com/office/drawing/2014/main" id="{618504AC-6DC5-F3D3-00FA-BF049FC45256}"/>
              </a:ext>
            </a:extLst>
          </p:cNvPr>
          <p:cNvSpPr/>
          <p:nvPr/>
        </p:nvSpPr>
        <p:spPr>
          <a:xfrm>
            <a:off x="1335356" y="5847393"/>
            <a:ext cx="80981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49" name="Rectangle 48">
            <a:extLst>
              <a:ext uri="{FF2B5EF4-FFF2-40B4-BE49-F238E27FC236}">
                <a16:creationId xmlns:a16="http://schemas.microsoft.com/office/drawing/2014/main" id="{FAF0C8FE-1D6D-B9C3-DE7F-E5FF7FBE507A}"/>
              </a:ext>
            </a:extLst>
          </p:cNvPr>
          <p:cNvSpPr/>
          <p:nvPr/>
        </p:nvSpPr>
        <p:spPr>
          <a:xfrm>
            <a:off x="6252915" y="1131859"/>
            <a:ext cx="4960822" cy="57980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Informare, coinvolgere e promuovere.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43 paesi (Stati membri dell'UE + paesi associati), lingua nazionale  </a:t>
            </a:r>
          </a:p>
        </p:txBody>
      </p:sp>
      <p:sp>
        <p:nvSpPr>
          <p:cNvPr id="50" name="Rectangle 49">
            <a:extLst>
              <a:ext uri="{FF2B5EF4-FFF2-40B4-BE49-F238E27FC236}">
                <a16:creationId xmlns:a16="http://schemas.microsoft.com/office/drawing/2014/main" id="{F39D02F2-200A-0C76-E1F3-F42ED5896D0C}"/>
              </a:ext>
            </a:extLst>
          </p:cNvPr>
          <p:cNvSpPr/>
          <p:nvPr/>
        </p:nvSpPr>
        <p:spPr>
          <a:xfrm>
            <a:off x="6252915" y="1758166"/>
            <a:ext cx="4960822" cy="57980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Facilitare la creazione di Laboratori viventi locali.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Eventi di coinvolgimento online e lungo il percorso</a:t>
            </a:r>
          </a:p>
        </p:txBody>
      </p:sp>
      <p:sp>
        <p:nvSpPr>
          <p:cNvPr id="51" name="Rectangle 50">
            <a:extLst>
              <a:ext uri="{FF2B5EF4-FFF2-40B4-BE49-F238E27FC236}">
                <a16:creationId xmlns:a16="http://schemas.microsoft.com/office/drawing/2014/main" id="{C814024F-521E-D108-405F-920EC0234EEA}"/>
              </a:ext>
            </a:extLst>
          </p:cNvPr>
          <p:cNvSpPr/>
          <p:nvPr/>
        </p:nvSpPr>
        <p:spPr>
          <a:xfrm>
            <a:off x="6252915" y="2411623"/>
            <a:ext cx="4960822" cy="60695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Informare e formare.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Laboratori viventi, bando aperto, tipi di particolarità dei Laboratori viventi</a:t>
            </a:r>
            <a:endParaRPr kumimoji="0" lang="en-US" sz="15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52" name="Rectangle 51">
            <a:extLst>
              <a:ext uri="{FF2B5EF4-FFF2-40B4-BE49-F238E27FC236}">
                <a16:creationId xmlns:a16="http://schemas.microsoft.com/office/drawing/2014/main" id="{2653562A-B3F0-09F5-FBA6-018F61B6D6DF}"/>
              </a:ext>
            </a:extLst>
          </p:cNvPr>
          <p:cNvSpPr/>
          <p:nvPr/>
        </p:nvSpPr>
        <p:spPr>
          <a:xfrm>
            <a:off x="6252915" y="3092233"/>
            <a:ext cx="4960822" cy="579802"/>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Supporto.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Online, per rispondere a tutte le domande sulla creazione dei Laboratori viventi</a:t>
            </a:r>
            <a:endParaRPr kumimoji="0" lang="en-US" sz="14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53" name="Rectangle 52">
            <a:extLst>
              <a:ext uri="{FF2B5EF4-FFF2-40B4-BE49-F238E27FC236}">
                <a16:creationId xmlns:a16="http://schemas.microsoft.com/office/drawing/2014/main" id="{F0897F4C-5881-F595-73FD-DCA1F62EBE25}"/>
              </a:ext>
            </a:extLst>
          </p:cNvPr>
          <p:cNvSpPr/>
          <p:nvPr/>
        </p:nvSpPr>
        <p:spPr>
          <a:xfrm>
            <a:off x="6252915" y="3745691"/>
            <a:ext cx="4960822" cy="579802"/>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Formazione.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Come creare, sviluppare e ampliare un Laboratori viventi.</a:t>
            </a:r>
            <a:r>
              <a:rPr kumimoji="0" lang="it-it" sz="18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 </a:t>
            </a:r>
            <a:endParaRPr kumimoji="0" lang="en-US" sz="18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54" name="Rectangle 53">
            <a:extLst>
              <a:ext uri="{FF2B5EF4-FFF2-40B4-BE49-F238E27FC236}">
                <a16:creationId xmlns:a16="http://schemas.microsoft.com/office/drawing/2014/main" id="{1B4D37BA-C315-C3F2-E632-0D6BFEF06ED5}"/>
              </a:ext>
            </a:extLst>
          </p:cNvPr>
          <p:cNvSpPr/>
          <p:nvPr/>
        </p:nvSpPr>
        <p:spPr>
          <a:xfrm>
            <a:off x="6252915" y="4399149"/>
            <a:ext cx="4960822" cy="579802"/>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Supporto.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Disponibile in lingua locale, tutor incaricati</a:t>
            </a:r>
            <a:r>
              <a:rPr kumimoji="0" lang="it-it" sz="18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 </a:t>
            </a:r>
            <a:endParaRPr kumimoji="0" lang="en-US" sz="18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55" name="Rectangle 54">
            <a:extLst>
              <a:ext uri="{FF2B5EF4-FFF2-40B4-BE49-F238E27FC236}">
                <a16:creationId xmlns:a16="http://schemas.microsoft.com/office/drawing/2014/main" id="{40A467B9-7897-63BF-0F5B-5A08E9697DE5}"/>
              </a:ext>
            </a:extLst>
          </p:cNvPr>
          <p:cNvSpPr/>
          <p:nvPr/>
        </p:nvSpPr>
        <p:spPr>
          <a:xfrm>
            <a:off x="6252915" y="5069206"/>
            <a:ext cx="4960822" cy="57980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Informare, formare e coinvolgere.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Temi diversi per specifici usi del territorio. </a:t>
            </a:r>
            <a:endParaRPr kumimoji="0" lang="en-US" sz="16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56" name="Rectangle 55">
            <a:extLst>
              <a:ext uri="{FF2B5EF4-FFF2-40B4-BE49-F238E27FC236}">
                <a16:creationId xmlns:a16="http://schemas.microsoft.com/office/drawing/2014/main" id="{2A7E27DF-E6AA-9FDB-612A-B6692346ABFB}"/>
              </a:ext>
            </a:extLst>
          </p:cNvPr>
          <p:cNvSpPr/>
          <p:nvPr/>
        </p:nvSpPr>
        <p:spPr>
          <a:xfrm>
            <a:off x="6256836" y="5715121"/>
            <a:ext cx="4960822" cy="57980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Facilitare la creazione di partenariati di Laboratori viventi.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7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rPr>
              <a:t>Eventi tematici online e lungo il percorso</a:t>
            </a:r>
          </a:p>
        </p:txBody>
      </p:sp>
      <p:grpSp>
        <p:nvGrpSpPr>
          <p:cNvPr id="3" name="Group 2">
            <a:extLst>
              <a:ext uri="{FF2B5EF4-FFF2-40B4-BE49-F238E27FC236}">
                <a16:creationId xmlns:a16="http://schemas.microsoft.com/office/drawing/2014/main" id="{866F89A7-E18D-44FB-351D-D3116C39436A}"/>
              </a:ext>
            </a:extLst>
          </p:cNvPr>
          <p:cNvGrpSpPr/>
          <p:nvPr/>
        </p:nvGrpSpPr>
        <p:grpSpPr>
          <a:xfrm>
            <a:off x="1138469" y="1152618"/>
            <a:ext cx="4898600" cy="817885"/>
            <a:chOff x="2280519" y="1505527"/>
            <a:chExt cx="4898600" cy="817885"/>
          </a:xfrm>
        </p:grpSpPr>
        <p:sp>
          <p:nvSpPr>
            <p:cNvPr id="27" name="Rectangle 26">
              <a:extLst>
                <a:ext uri="{FF2B5EF4-FFF2-40B4-BE49-F238E27FC236}">
                  <a16:creationId xmlns:a16="http://schemas.microsoft.com/office/drawing/2014/main" id="{717066B0-20BD-1422-A91A-364E991130F9}"/>
                </a:ext>
              </a:extLst>
            </p:cNvPr>
            <p:cNvSpPr/>
            <p:nvPr/>
          </p:nvSpPr>
          <p:spPr>
            <a:xfrm>
              <a:off x="2280519" y="1505527"/>
              <a:ext cx="1084064" cy="57980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28" name="Freeform 13">
              <a:extLst>
                <a:ext uri="{FF2B5EF4-FFF2-40B4-BE49-F238E27FC236}">
                  <a16:creationId xmlns:a16="http://schemas.microsoft.com/office/drawing/2014/main" id="{F68C8A99-0955-CDD9-45D3-1FE7B9DEBDEF}"/>
                </a:ext>
              </a:extLst>
            </p:cNvPr>
            <p:cNvSpPr>
              <a:spLocks/>
            </p:cNvSpPr>
            <p:nvPr/>
          </p:nvSpPr>
          <p:spPr bwMode="auto">
            <a:xfrm>
              <a:off x="3452292" y="1505527"/>
              <a:ext cx="3726827" cy="817885"/>
            </a:xfrm>
            <a:custGeom>
              <a:avLst/>
              <a:gdLst>
                <a:gd name="T0" fmla="*/ 2085 w 2085"/>
                <a:gd name="T1" fmla="*/ 0 h 1142"/>
                <a:gd name="T2" fmla="*/ 0 w 2085"/>
                <a:gd name="T3" fmla="*/ 0 h 1142"/>
                <a:gd name="T4" fmla="*/ 0 w 2085"/>
                <a:gd name="T5" fmla="*/ 798 h 1142"/>
                <a:gd name="T6" fmla="*/ 1591 w 2085"/>
                <a:gd name="T7" fmla="*/ 798 h 1142"/>
                <a:gd name="T8" fmla="*/ 1763 w 2085"/>
                <a:gd name="T9" fmla="*/ 1142 h 1142"/>
                <a:gd name="T10" fmla="*/ 1935 w 2085"/>
                <a:gd name="T11" fmla="*/ 798 h 1142"/>
                <a:gd name="T12" fmla="*/ 2085 w 2085"/>
                <a:gd name="T13" fmla="*/ 798 h 1142"/>
                <a:gd name="T14" fmla="*/ 2085 w 2085"/>
                <a:gd name="T15" fmla="*/ 0 h 1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5" h="1142">
                  <a:moveTo>
                    <a:pt x="2085" y="0"/>
                  </a:moveTo>
                  <a:lnTo>
                    <a:pt x="0" y="0"/>
                  </a:lnTo>
                  <a:lnTo>
                    <a:pt x="0" y="798"/>
                  </a:lnTo>
                  <a:lnTo>
                    <a:pt x="1591" y="798"/>
                  </a:lnTo>
                  <a:lnTo>
                    <a:pt x="1763" y="1142"/>
                  </a:lnTo>
                  <a:lnTo>
                    <a:pt x="1935" y="798"/>
                  </a:lnTo>
                  <a:lnTo>
                    <a:pt x="2085" y="798"/>
                  </a:lnTo>
                  <a:lnTo>
                    <a:pt x="2085" y="0"/>
                  </a:lnTo>
                  <a:close/>
                </a:path>
              </a:pathLst>
            </a:custGeom>
            <a:solidFill>
              <a:schemeClr val="accent3">
                <a:lumMod val="40000"/>
                <a:lumOff val="6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9" name="TextBox 8">
              <a:extLst>
                <a:ext uri="{FF2B5EF4-FFF2-40B4-BE49-F238E27FC236}">
                  <a16:creationId xmlns:a16="http://schemas.microsoft.com/office/drawing/2014/main" id="{2F6DB59C-62B9-532D-CE98-D7F270F68510}"/>
                </a:ext>
              </a:extLst>
            </p:cNvPr>
            <p:cNvSpPr txBox="1"/>
            <p:nvPr/>
          </p:nvSpPr>
          <p:spPr>
            <a:xfrm>
              <a:off x="3534621" y="1649863"/>
              <a:ext cx="2738523"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Eventi di coinvolgimento</a:t>
              </a:r>
              <a:endParaRPr kumimoji="0" lang="en-GB" sz="18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pic>
          <p:nvPicPr>
            <p:cNvPr id="1024" name="Picture 1023">
              <a:extLst>
                <a:ext uri="{FF2B5EF4-FFF2-40B4-BE49-F238E27FC236}">
                  <a16:creationId xmlns:a16="http://schemas.microsoft.com/office/drawing/2014/main" id="{A82D050C-CB3F-BA00-33A0-DCAAD01D00F4}"/>
                </a:ext>
              </a:extLst>
            </p:cNvPr>
            <p:cNvPicPr>
              <a:picLocks noChangeAspect="1"/>
            </p:cNvPicPr>
            <p:nvPr/>
          </p:nvPicPr>
          <p:blipFill>
            <a:blip r:embed="rId3">
              <a:clrChange>
                <a:clrFrom>
                  <a:srgbClr val="BBE6E6"/>
                </a:clrFrom>
                <a:clrTo>
                  <a:srgbClr val="BBE6E6">
                    <a:alpha val="0"/>
                  </a:srgbClr>
                </a:clrTo>
              </a:clrChange>
            </a:blip>
            <a:stretch>
              <a:fillRect/>
            </a:stretch>
          </p:blipFill>
          <p:spPr>
            <a:xfrm>
              <a:off x="2612153" y="1599738"/>
              <a:ext cx="456216" cy="432455"/>
            </a:xfrm>
            <a:prstGeom prst="rect">
              <a:avLst/>
            </a:prstGeom>
          </p:spPr>
        </p:pic>
      </p:grpSp>
      <p:grpSp>
        <p:nvGrpSpPr>
          <p:cNvPr id="5" name="Group 4">
            <a:extLst>
              <a:ext uri="{FF2B5EF4-FFF2-40B4-BE49-F238E27FC236}">
                <a16:creationId xmlns:a16="http://schemas.microsoft.com/office/drawing/2014/main" id="{5D218790-EC33-4009-229E-09A6043F15F0}"/>
              </a:ext>
            </a:extLst>
          </p:cNvPr>
          <p:cNvGrpSpPr/>
          <p:nvPr/>
        </p:nvGrpSpPr>
        <p:grpSpPr>
          <a:xfrm>
            <a:off x="1138469" y="1778925"/>
            <a:ext cx="4897261" cy="853787"/>
            <a:chOff x="2280519" y="2131834"/>
            <a:chExt cx="4897261" cy="853787"/>
          </a:xfrm>
        </p:grpSpPr>
        <p:sp>
          <p:nvSpPr>
            <p:cNvPr id="29" name="Freeform 14">
              <a:extLst>
                <a:ext uri="{FF2B5EF4-FFF2-40B4-BE49-F238E27FC236}">
                  <a16:creationId xmlns:a16="http://schemas.microsoft.com/office/drawing/2014/main" id="{BC484DD1-1C7B-D0D3-16F1-28E96DCBE8CA}"/>
                </a:ext>
              </a:extLst>
            </p:cNvPr>
            <p:cNvSpPr>
              <a:spLocks/>
            </p:cNvSpPr>
            <p:nvPr/>
          </p:nvSpPr>
          <p:spPr bwMode="auto">
            <a:xfrm>
              <a:off x="3453630" y="2131834"/>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3">
                <a:lumMod val="40000"/>
                <a:lumOff val="6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31" name="Rectangle 30">
              <a:extLst>
                <a:ext uri="{FF2B5EF4-FFF2-40B4-BE49-F238E27FC236}">
                  <a16:creationId xmlns:a16="http://schemas.microsoft.com/office/drawing/2014/main" id="{50A96DC3-A4B5-838A-E182-E1EE9CAF86A0}"/>
                </a:ext>
              </a:extLst>
            </p:cNvPr>
            <p:cNvSpPr/>
            <p:nvPr/>
          </p:nvSpPr>
          <p:spPr>
            <a:xfrm>
              <a:off x="2280519" y="2131834"/>
              <a:ext cx="1084064" cy="579802"/>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18" name="TextBox 17">
              <a:extLst>
                <a:ext uri="{FF2B5EF4-FFF2-40B4-BE49-F238E27FC236}">
                  <a16:creationId xmlns:a16="http://schemas.microsoft.com/office/drawing/2014/main" id="{A358BC63-3C0C-3FA4-0B62-BCEC1C05C854}"/>
                </a:ext>
              </a:extLst>
            </p:cNvPr>
            <p:cNvSpPr txBox="1"/>
            <p:nvPr/>
          </p:nvSpPr>
          <p:spPr>
            <a:xfrm>
              <a:off x="3534619" y="2273182"/>
              <a:ext cx="2738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Matchmaking - nazionale </a:t>
              </a:r>
              <a:endParaRPr kumimoji="0" lang="en-GB" sz="18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pic>
          <p:nvPicPr>
            <p:cNvPr id="1028" name="Picture 1027">
              <a:extLst>
                <a:ext uri="{FF2B5EF4-FFF2-40B4-BE49-F238E27FC236}">
                  <a16:creationId xmlns:a16="http://schemas.microsoft.com/office/drawing/2014/main" id="{BE2E7761-9E2F-795E-A1DC-A86928247A0E}"/>
                </a:ext>
              </a:extLst>
            </p:cNvPr>
            <p:cNvPicPr>
              <a:picLocks noChangeAspect="1"/>
            </p:cNvPicPr>
            <p:nvPr/>
          </p:nvPicPr>
          <p:blipFill>
            <a:blip r:embed="rId4">
              <a:clrChange>
                <a:clrFrom>
                  <a:srgbClr val="BBE6E6"/>
                </a:clrFrom>
                <a:clrTo>
                  <a:srgbClr val="BBE6E6">
                    <a:alpha val="0"/>
                  </a:srgbClr>
                </a:clrTo>
              </a:clrChange>
            </a:blip>
            <a:stretch>
              <a:fillRect/>
            </a:stretch>
          </p:blipFill>
          <p:spPr>
            <a:xfrm>
              <a:off x="2601532" y="2186834"/>
              <a:ext cx="494778" cy="491951"/>
            </a:xfrm>
            <a:prstGeom prst="rect">
              <a:avLst/>
            </a:prstGeom>
          </p:spPr>
        </p:pic>
      </p:grpSp>
      <p:grpSp>
        <p:nvGrpSpPr>
          <p:cNvPr id="8" name="Group 7">
            <a:extLst>
              <a:ext uri="{FF2B5EF4-FFF2-40B4-BE49-F238E27FC236}">
                <a16:creationId xmlns:a16="http://schemas.microsoft.com/office/drawing/2014/main" id="{A02127C1-7E47-710F-D97C-818183A104A3}"/>
              </a:ext>
            </a:extLst>
          </p:cNvPr>
          <p:cNvGrpSpPr/>
          <p:nvPr/>
        </p:nvGrpSpPr>
        <p:grpSpPr>
          <a:xfrm>
            <a:off x="1138469" y="2432382"/>
            <a:ext cx="4897261" cy="862537"/>
            <a:chOff x="2280519" y="2785291"/>
            <a:chExt cx="4897261" cy="862537"/>
          </a:xfrm>
        </p:grpSpPr>
        <p:sp>
          <p:nvSpPr>
            <p:cNvPr id="32" name="Freeform 14">
              <a:extLst>
                <a:ext uri="{FF2B5EF4-FFF2-40B4-BE49-F238E27FC236}">
                  <a16:creationId xmlns:a16="http://schemas.microsoft.com/office/drawing/2014/main" id="{9C10223A-6889-BE9C-548A-8A3EF351C151}"/>
                </a:ext>
              </a:extLst>
            </p:cNvPr>
            <p:cNvSpPr>
              <a:spLocks/>
            </p:cNvSpPr>
            <p:nvPr/>
          </p:nvSpPr>
          <p:spPr bwMode="auto">
            <a:xfrm>
              <a:off x="3453630" y="2794041"/>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3">
                <a:lumMod val="60000"/>
                <a:lumOff val="4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33" name="Rectangle 32">
              <a:extLst>
                <a:ext uri="{FF2B5EF4-FFF2-40B4-BE49-F238E27FC236}">
                  <a16:creationId xmlns:a16="http://schemas.microsoft.com/office/drawing/2014/main" id="{C9B253E2-E318-A7C6-B7C5-AD8F96818E7C}"/>
                </a:ext>
              </a:extLst>
            </p:cNvPr>
            <p:cNvSpPr/>
            <p:nvPr/>
          </p:nvSpPr>
          <p:spPr>
            <a:xfrm>
              <a:off x="2280519" y="2785291"/>
              <a:ext cx="1084064" cy="606953"/>
            </a:xfrm>
            <a:prstGeom prst="rect">
              <a:avLst/>
            </a:prstGeom>
            <a:solidFill>
              <a:srgbClr val="A7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19" name="TextBox 18">
              <a:extLst>
                <a:ext uri="{FF2B5EF4-FFF2-40B4-BE49-F238E27FC236}">
                  <a16:creationId xmlns:a16="http://schemas.microsoft.com/office/drawing/2014/main" id="{071A2BBD-EF9B-4950-8203-38BDB2207DAE}"/>
                </a:ext>
              </a:extLst>
            </p:cNvPr>
            <p:cNvSpPr txBox="1"/>
            <p:nvPr/>
          </p:nvSpPr>
          <p:spPr>
            <a:xfrm>
              <a:off x="3534619" y="2829912"/>
              <a:ext cx="273852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Schede informative e formazione online</a:t>
              </a:r>
              <a:endParaRPr kumimoji="0" lang="en-GB"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pic>
          <p:nvPicPr>
            <p:cNvPr id="1029" name="Picture 1028">
              <a:extLst>
                <a:ext uri="{FF2B5EF4-FFF2-40B4-BE49-F238E27FC236}">
                  <a16:creationId xmlns:a16="http://schemas.microsoft.com/office/drawing/2014/main" id="{776819A4-9790-BAF2-BFDB-A1AAB082483B}"/>
                </a:ext>
              </a:extLst>
            </p:cNvPr>
            <p:cNvPicPr>
              <a:picLocks noChangeAspect="1"/>
            </p:cNvPicPr>
            <p:nvPr/>
          </p:nvPicPr>
          <p:blipFill>
            <a:blip r:embed="rId5">
              <a:clrChange>
                <a:clrFrom>
                  <a:srgbClr val="9AD8DA"/>
                </a:clrFrom>
                <a:clrTo>
                  <a:srgbClr val="9AD8DA">
                    <a:alpha val="0"/>
                  </a:srgbClr>
                </a:clrTo>
              </a:clrChange>
            </a:blip>
            <a:stretch>
              <a:fillRect/>
            </a:stretch>
          </p:blipFill>
          <p:spPr>
            <a:xfrm>
              <a:off x="2562900" y="2806386"/>
              <a:ext cx="541825" cy="551276"/>
            </a:xfrm>
            <a:prstGeom prst="rect">
              <a:avLst/>
            </a:prstGeom>
          </p:spPr>
        </p:pic>
      </p:grpSp>
      <p:grpSp>
        <p:nvGrpSpPr>
          <p:cNvPr id="12" name="Group 11">
            <a:extLst>
              <a:ext uri="{FF2B5EF4-FFF2-40B4-BE49-F238E27FC236}">
                <a16:creationId xmlns:a16="http://schemas.microsoft.com/office/drawing/2014/main" id="{0D5B9254-94B0-9042-490C-103237310DFE}"/>
              </a:ext>
            </a:extLst>
          </p:cNvPr>
          <p:cNvGrpSpPr/>
          <p:nvPr/>
        </p:nvGrpSpPr>
        <p:grpSpPr>
          <a:xfrm>
            <a:off x="1138469" y="3103340"/>
            <a:ext cx="4897261" cy="853787"/>
            <a:chOff x="2280519" y="3456249"/>
            <a:chExt cx="4897261" cy="853787"/>
          </a:xfrm>
        </p:grpSpPr>
        <p:sp>
          <p:nvSpPr>
            <p:cNvPr id="34" name="Freeform 14">
              <a:extLst>
                <a:ext uri="{FF2B5EF4-FFF2-40B4-BE49-F238E27FC236}">
                  <a16:creationId xmlns:a16="http://schemas.microsoft.com/office/drawing/2014/main" id="{73EF8397-DB59-5485-8D43-AF4BB926CF6A}"/>
                </a:ext>
              </a:extLst>
            </p:cNvPr>
            <p:cNvSpPr>
              <a:spLocks/>
            </p:cNvSpPr>
            <p:nvPr/>
          </p:nvSpPr>
          <p:spPr bwMode="auto">
            <a:xfrm>
              <a:off x="3453630" y="3456249"/>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3">
                <a:lumMod val="60000"/>
                <a:lumOff val="4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35" name="Rectangle 34">
              <a:extLst>
                <a:ext uri="{FF2B5EF4-FFF2-40B4-BE49-F238E27FC236}">
                  <a16:creationId xmlns:a16="http://schemas.microsoft.com/office/drawing/2014/main" id="{EEFD21A1-3B53-6186-FE9D-AB17093AF033}"/>
                </a:ext>
              </a:extLst>
            </p:cNvPr>
            <p:cNvSpPr/>
            <p:nvPr/>
          </p:nvSpPr>
          <p:spPr>
            <a:xfrm>
              <a:off x="2280519" y="3465901"/>
              <a:ext cx="1084064" cy="57980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20" name="TextBox 19">
              <a:extLst>
                <a:ext uri="{FF2B5EF4-FFF2-40B4-BE49-F238E27FC236}">
                  <a16:creationId xmlns:a16="http://schemas.microsoft.com/office/drawing/2014/main" id="{87FCEAC6-F15E-DDFE-9CBB-E9DA729E3C26}"/>
                </a:ext>
              </a:extLst>
            </p:cNvPr>
            <p:cNvSpPr txBox="1"/>
            <p:nvPr/>
          </p:nvSpPr>
          <p:spPr>
            <a:xfrm>
              <a:off x="3534619" y="3610008"/>
              <a:ext cx="2941680"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Helpdesk e FAQ</a:t>
              </a:r>
              <a:endParaRPr kumimoji="0" lang="en-GB" sz="1800" b="1" i="0" u="none" strike="noStrike" kern="1200" cap="none" spc="0" normalizeH="0" baseline="0" noProof="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pic>
          <p:nvPicPr>
            <p:cNvPr id="1030" name="Picture 1029">
              <a:extLst>
                <a:ext uri="{FF2B5EF4-FFF2-40B4-BE49-F238E27FC236}">
                  <a16:creationId xmlns:a16="http://schemas.microsoft.com/office/drawing/2014/main" id="{A97E7BF1-5059-3C30-FC84-A41292BA5724}"/>
                </a:ext>
              </a:extLst>
            </p:cNvPr>
            <p:cNvPicPr>
              <a:picLocks noChangeAspect="1"/>
            </p:cNvPicPr>
            <p:nvPr/>
          </p:nvPicPr>
          <p:blipFill>
            <a:blip r:embed="rId6">
              <a:clrChange>
                <a:clrFrom>
                  <a:srgbClr val="9AD8DA"/>
                </a:clrFrom>
                <a:clrTo>
                  <a:srgbClr val="9AD8DA">
                    <a:alpha val="0"/>
                  </a:srgbClr>
                </a:clrTo>
              </a:clrChange>
            </a:blip>
            <a:stretch>
              <a:fillRect/>
            </a:stretch>
          </p:blipFill>
          <p:spPr>
            <a:xfrm>
              <a:off x="2562900" y="3482499"/>
              <a:ext cx="611506" cy="546649"/>
            </a:xfrm>
            <a:prstGeom prst="rect">
              <a:avLst/>
            </a:prstGeom>
          </p:spPr>
        </p:pic>
      </p:grpSp>
      <p:grpSp>
        <p:nvGrpSpPr>
          <p:cNvPr id="13" name="Group 12">
            <a:extLst>
              <a:ext uri="{FF2B5EF4-FFF2-40B4-BE49-F238E27FC236}">
                <a16:creationId xmlns:a16="http://schemas.microsoft.com/office/drawing/2014/main" id="{2242E3DA-E0B0-990B-5DBF-6C116211B03D}"/>
              </a:ext>
            </a:extLst>
          </p:cNvPr>
          <p:cNvGrpSpPr/>
          <p:nvPr/>
        </p:nvGrpSpPr>
        <p:grpSpPr>
          <a:xfrm>
            <a:off x="1138469" y="3765549"/>
            <a:ext cx="4897261" cy="853787"/>
            <a:chOff x="2280519" y="4118458"/>
            <a:chExt cx="4897261" cy="853787"/>
          </a:xfrm>
        </p:grpSpPr>
        <p:sp>
          <p:nvSpPr>
            <p:cNvPr id="36" name="Freeform 14">
              <a:extLst>
                <a:ext uri="{FF2B5EF4-FFF2-40B4-BE49-F238E27FC236}">
                  <a16:creationId xmlns:a16="http://schemas.microsoft.com/office/drawing/2014/main" id="{DCDEFB78-F0A3-B064-B105-07420715A36D}"/>
                </a:ext>
              </a:extLst>
            </p:cNvPr>
            <p:cNvSpPr>
              <a:spLocks/>
            </p:cNvSpPr>
            <p:nvPr/>
          </p:nvSpPr>
          <p:spPr bwMode="auto">
            <a:xfrm>
              <a:off x="3453630" y="4118458"/>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37" name="Rectangle 36">
              <a:extLst>
                <a:ext uri="{FF2B5EF4-FFF2-40B4-BE49-F238E27FC236}">
                  <a16:creationId xmlns:a16="http://schemas.microsoft.com/office/drawing/2014/main" id="{FD3E82D5-810D-4960-2ED4-BB33CAC86ECB}"/>
                </a:ext>
              </a:extLst>
            </p:cNvPr>
            <p:cNvSpPr/>
            <p:nvPr/>
          </p:nvSpPr>
          <p:spPr>
            <a:xfrm>
              <a:off x="2280519" y="4119359"/>
              <a:ext cx="1084064" cy="5798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45" name="TextBox 44">
              <a:extLst>
                <a:ext uri="{FF2B5EF4-FFF2-40B4-BE49-F238E27FC236}">
                  <a16:creationId xmlns:a16="http://schemas.microsoft.com/office/drawing/2014/main" id="{9EA54A06-347E-EDCA-4B2B-AA535E8CAE53}"/>
                </a:ext>
              </a:extLst>
            </p:cNvPr>
            <p:cNvSpPr txBox="1"/>
            <p:nvPr/>
          </p:nvSpPr>
          <p:spPr>
            <a:xfrm>
              <a:off x="3534619" y="4165991"/>
              <a:ext cx="29416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Webinar sulla metodologia dei Laboratori viventi</a:t>
              </a:r>
              <a:endParaRPr kumimoji="0" lang="en-GB"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grpSp>
      <p:grpSp>
        <p:nvGrpSpPr>
          <p:cNvPr id="14" name="Group 13">
            <a:extLst>
              <a:ext uri="{FF2B5EF4-FFF2-40B4-BE49-F238E27FC236}">
                <a16:creationId xmlns:a16="http://schemas.microsoft.com/office/drawing/2014/main" id="{63FB01FC-F362-7EAC-775C-D387E346466B}"/>
              </a:ext>
            </a:extLst>
          </p:cNvPr>
          <p:cNvGrpSpPr/>
          <p:nvPr/>
        </p:nvGrpSpPr>
        <p:grpSpPr>
          <a:xfrm>
            <a:off x="1138469" y="4419908"/>
            <a:ext cx="4897261" cy="861635"/>
            <a:chOff x="2280519" y="4772817"/>
            <a:chExt cx="4897261" cy="861635"/>
          </a:xfrm>
        </p:grpSpPr>
        <p:sp>
          <p:nvSpPr>
            <p:cNvPr id="38" name="Freeform 14">
              <a:extLst>
                <a:ext uri="{FF2B5EF4-FFF2-40B4-BE49-F238E27FC236}">
                  <a16:creationId xmlns:a16="http://schemas.microsoft.com/office/drawing/2014/main" id="{32A04BC3-3C95-869D-53FC-286FB37D4A43}"/>
                </a:ext>
              </a:extLst>
            </p:cNvPr>
            <p:cNvSpPr>
              <a:spLocks/>
            </p:cNvSpPr>
            <p:nvPr/>
          </p:nvSpPr>
          <p:spPr bwMode="auto">
            <a:xfrm>
              <a:off x="3453630" y="4780665"/>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3"/>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39" name="Rectangle 38">
              <a:extLst>
                <a:ext uri="{FF2B5EF4-FFF2-40B4-BE49-F238E27FC236}">
                  <a16:creationId xmlns:a16="http://schemas.microsoft.com/office/drawing/2014/main" id="{DB57A162-2B71-F8FA-2035-0820F68046EB}"/>
                </a:ext>
              </a:extLst>
            </p:cNvPr>
            <p:cNvSpPr/>
            <p:nvPr/>
          </p:nvSpPr>
          <p:spPr>
            <a:xfrm>
              <a:off x="2280519" y="4772817"/>
              <a:ext cx="1084064" cy="5798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6" name="TextBox 5">
              <a:extLst>
                <a:ext uri="{FF2B5EF4-FFF2-40B4-BE49-F238E27FC236}">
                  <a16:creationId xmlns:a16="http://schemas.microsoft.com/office/drawing/2014/main" id="{714BF3CE-96C8-2E1A-E4E1-B1A1D31E7392}"/>
                </a:ext>
              </a:extLst>
            </p:cNvPr>
            <p:cNvSpPr txBox="1"/>
            <p:nvPr/>
          </p:nvSpPr>
          <p:spPr>
            <a:xfrm>
              <a:off x="3534621" y="4888206"/>
              <a:ext cx="2738523"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Coaching</a:t>
              </a:r>
              <a:endParaRPr kumimoji="0" lang="en-GB" sz="18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pic>
          <p:nvPicPr>
            <p:cNvPr id="1032" name="Picture 1031">
              <a:extLst>
                <a:ext uri="{FF2B5EF4-FFF2-40B4-BE49-F238E27FC236}">
                  <a16:creationId xmlns:a16="http://schemas.microsoft.com/office/drawing/2014/main" id="{4A7A606A-B6D5-37A8-0E27-123FC453AF61}"/>
                </a:ext>
              </a:extLst>
            </p:cNvPr>
            <p:cNvPicPr>
              <a:picLocks noChangeAspect="1"/>
            </p:cNvPicPr>
            <p:nvPr/>
          </p:nvPicPr>
          <p:blipFill>
            <a:blip r:embed="rId7">
              <a:clrChange>
                <a:clrFrom>
                  <a:srgbClr val="54BFC2"/>
                </a:clrFrom>
                <a:clrTo>
                  <a:srgbClr val="54BFC2">
                    <a:alpha val="0"/>
                  </a:srgbClr>
                </a:clrTo>
              </a:clrChange>
            </a:blip>
            <a:stretch>
              <a:fillRect/>
            </a:stretch>
          </p:blipFill>
          <p:spPr>
            <a:xfrm>
              <a:off x="2544822" y="4782514"/>
              <a:ext cx="600009" cy="553854"/>
            </a:xfrm>
            <a:prstGeom prst="rect">
              <a:avLst/>
            </a:prstGeom>
          </p:spPr>
        </p:pic>
      </p:grpSp>
      <p:grpSp>
        <p:nvGrpSpPr>
          <p:cNvPr id="21" name="Group 20">
            <a:extLst>
              <a:ext uri="{FF2B5EF4-FFF2-40B4-BE49-F238E27FC236}">
                <a16:creationId xmlns:a16="http://schemas.microsoft.com/office/drawing/2014/main" id="{18D33F68-8812-E90B-8928-54373879AFDC}"/>
              </a:ext>
            </a:extLst>
          </p:cNvPr>
          <p:cNvGrpSpPr/>
          <p:nvPr/>
        </p:nvGrpSpPr>
        <p:grpSpPr>
          <a:xfrm>
            <a:off x="1138469" y="5089965"/>
            <a:ext cx="4897261" cy="853787"/>
            <a:chOff x="2280519" y="5442874"/>
            <a:chExt cx="4897261" cy="853787"/>
          </a:xfrm>
        </p:grpSpPr>
        <p:sp>
          <p:nvSpPr>
            <p:cNvPr id="40" name="Freeform 14">
              <a:extLst>
                <a:ext uri="{FF2B5EF4-FFF2-40B4-BE49-F238E27FC236}">
                  <a16:creationId xmlns:a16="http://schemas.microsoft.com/office/drawing/2014/main" id="{4826C803-B46D-8EB1-6118-0C5E7D05083D}"/>
                </a:ext>
              </a:extLst>
            </p:cNvPr>
            <p:cNvSpPr>
              <a:spLocks/>
            </p:cNvSpPr>
            <p:nvPr/>
          </p:nvSpPr>
          <p:spPr bwMode="auto">
            <a:xfrm>
              <a:off x="3453630" y="5442874"/>
              <a:ext cx="3724150" cy="853787"/>
            </a:xfrm>
            <a:custGeom>
              <a:avLst/>
              <a:gdLst>
                <a:gd name="T0" fmla="*/ 1956 w 2085"/>
                <a:gd name="T1" fmla="*/ 0 h 1146"/>
                <a:gd name="T2" fmla="*/ 1763 w 2085"/>
                <a:gd name="T3" fmla="*/ 385 h 1146"/>
                <a:gd name="T4" fmla="*/ 1571 w 2085"/>
                <a:gd name="T5" fmla="*/ 0 h 1146"/>
                <a:gd name="T6" fmla="*/ 0 w 2085"/>
                <a:gd name="T7" fmla="*/ 0 h 1146"/>
                <a:gd name="T8" fmla="*/ 0 w 2085"/>
                <a:gd name="T9" fmla="*/ 798 h 1146"/>
                <a:gd name="T10" fmla="*/ 1590 w 2085"/>
                <a:gd name="T11" fmla="*/ 798 h 1146"/>
                <a:gd name="T12" fmla="*/ 1764 w 2085"/>
                <a:gd name="T13" fmla="*/ 1146 h 1146"/>
                <a:gd name="T14" fmla="*/ 1938 w 2085"/>
                <a:gd name="T15" fmla="*/ 798 h 1146"/>
                <a:gd name="T16" fmla="*/ 2085 w 2085"/>
                <a:gd name="T17" fmla="*/ 798 h 1146"/>
                <a:gd name="T18" fmla="*/ 2085 w 2085"/>
                <a:gd name="T19" fmla="*/ 0 h 1146"/>
                <a:gd name="T20" fmla="*/ 1956 w 2085"/>
                <a:gd name="T21"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5" h="1146">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41" name="Rectangle 40">
              <a:extLst>
                <a:ext uri="{FF2B5EF4-FFF2-40B4-BE49-F238E27FC236}">
                  <a16:creationId xmlns:a16="http://schemas.microsoft.com/office/drawing/2014/main" id="{A1761B33-D8DB-8C77-45D7-A179CA6684DE}"/>
                </a:ext>
              </a:extLst>
            </p:cNvPr>
            <p:cNvSpPr/>
            <p:nvPr/>
          </p:nvSpPr>
          <p:spPr>
            <a:xfrm>
              <a:off x="2280519" y="5442874"/>
              <a:ext cx="1084064" cy="5798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7" name="TextBox 6">
              <a:extLst>
                <a:ext uri="{FF2B5EF4-FFF2-40B4-BE49-F238E27FC236}">
                  <a16:creationId xmlns:a16="http://schemas.microsoft.com/office/drawing/2014/main" id="{E46AE325-B3E0-4907-2ED0-FACF0D3BA5DD}"/>
                </a:ext>
              </a:extLst>
            </p:cNvPr>
            <p:cNvSpPr txBox="1"/>
            <p:nvPr/>
          </p:nvSpPr>
          <p:spPr>
            <a:xfrm>
              <a:off x="3534621" y="5557530"/>
              <a:ext cx="2941678" cy="3693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Eventi tematici e webinar</a:t>
              </a:r>
              <a:endParaRPr kumimoji="0" lang="en-GB" sz="18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grpSp>
      <p:grpSp>
        <p:nvGrpSpPr>
          <p:cNvPr id="22" name="Group 21">
            <a:extLst>
              <a:ext uri="{FF2B5EF4-FFF2-40B4-BE49-F238E27FC236}">
                <a16:creationId xmlns:a16="http://schemas.microsoft.com/office/drawing/2014/main" id="{2C8457C4-5A5F-10C6-E03B-CABE68DFA2E5}"/>
              </a:ext>
            </a:extLst>
          </p:cNvPr>
          <p:cNvGrpSpPr/>
          <p:nvPr/>
        </p:nvGrpSpPr>
        <p:grpSpPr>
          <a:xfrm>
            <a:off x="1142390" y="5719791"/>
            <a:ext cx="4897262" cy="595892"/>
            <a:chOff x="2284440" y="6072700"/>
            <a:chExt cx="4897262" cy="595892"/>
          </a:xfrm>
        </p:grpSpPr>
        <p:sp>
          <p:nvSpPr>
            <p:cNvPr id="30" name="Freeform 15">
              <a:extLst>
                <a:ext uri="{FF2B5EF4-FFF2-40B4-BE49-F238E27FC236}">
                  <a16:creationId xmlns:a16="http://schemas.microsoft.com/office/drawing/2014/main" id="{40A47B9E-D0B0-E237-C8A2-4667AAFA4B86}"/>
                </a:ext>
              </a:extLst>
            </p:cNvPr>
            <p:cNvSpPr>
              <a:spLocks/>
            </p:cNvSpPr>
            <p:nvPr/>
          </p:nvSpPr>
          <p:spPr bwMode="auto">
            <a:xfrm>
              <a:off x="3452292" y="6103883"/>
              <a:ext cx="3729410" cy="564709"/>
            </a:xfrm>
            <a:custGeom>
              <a:avLst/>
              <a:gdLst>
                <a:gd name="T0" fmla="*/ 1955 w 2085"/>
                <a:gd name="T1" fmla="*/ 0 h 798"/>
                <a:gd name="T2" fmla="*/ 1763 w 2085"/>
                <a:gd name="T3" fmla="*/ 385 h 798"/>
                <a:gd name="T4" fmla="*/ 1570 w 2085"/>
                <a:gd name="T5" fmla="*/ 0 h 798"/>
                <a:gd name="T6" fmla="*/ 0 w 2085"/>
                <a:gd name="T7" fmla="*/ 0 h 798"/>
                <a:gd name="T8" fmla="*/ 0 w 2085"/>
                <a:gd name="T9" fmla="*/ 798 h 798"/>
                <a:gd name="T10" fmla="*/ 2085 w 2085"/>
                <a:gd name="T11" fmla="*/ 798 h 798"/>
                <a:gd name="T12" fmla="*/ 2085 w 2085"/>
                <a:gd name="T13" fmla="*/ 0 h 798"/>
                <a:gd name="T14" fmla="*/ 1955 w 2085"/>
                <a:gd name="T15" fmla="*/ 0 h 7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5" h="798">
                  <a:moveTo>
                    <a:pt x="1955" y="0"/>
                  </a:moveTo>
                  <a:lnTo>
                    <a:pt x="1763" y="385"/>
                  </a:lnTo>
                  <a:lnTo>
                    <a:pt x="1570" y="0"/>
                  </a:lnTo>
                  <a:lnTo>
                    <a:pt x="0" y="0"/>
                  </a:lnTo>
                  <a:lnTo>
                    <a:pt x="0" y="798"/>
                  </a:lnTo>
                  <a:lnTo>
                    <a:pt x="2085" y="798"/>
                  </a:lnTo>
                  <a:lnTo>
                    <a:pt x="2085" y="0"/>
                  </a:lnTo>
                  <a:lnTo>
                    <a:pt x="1955" y="0"/>
                  </a:ln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44" name="Rectangle 43">
              <a:extLst>
                <a:ext uri="{FF2B5EF4-FFF2-40B4-BE49-F238E27FC236}">
                  <a16:creationId xmlns:a16="http://schemas.microsoft.com/office/drawing/2014/main" id="{801C8A01-6E53-A546-BA65-E2134ED0A7D2}"/>
                </a:ext>
              </a:extLst>
            </p:cNvPr>
            <p:cNvSpPr/>
            <p:nvPr/>
          </p:nvSpPr>
          <p:spPr>
            <a:xfrm>
              <a:off x="2284440" y="6088789"/>
              <a:ext cx="1084064" cy="5798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23" name="TextBox 22">
              <a:extLst>
                <a:ext uri="{FF2B5EF4-FFF2-40B4-BE49-F238E27FC236}">
                  <a16:creationId xmlns:a16="http://schemas.microsoft.com/office/drawing/2014/main" id="{C6BD7E7B-9A45-EDC3-E2E1-DF0208152EE9}"/>
                </a:ext>
              </a:extLst>
            </p:cNvPr>
            <p:cNvSpPr txBox="1"/>
            <p:nvPr/>
          </p:nvSpPr>
          <p:spPr>
            <a:xfrm>
              <a:off x="3538542" y="6072700"/>
              <a:ext cx="29377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rPr>
                <a:t>Matchmaking - internazionale e tematico</a:t>
              </a:r>
              <a:endParaRPr kumimoji="0" lang="en-GB" sz="1600" b="1" i="0" u="none" strike="noStrike" kern="1200" cap="none" spc="0" normalizeH="0" baseline="0" noProof="0" dirty="0">
                <a:ln>
                  <a:noFill/>
                </a:ln>
                <a:solidFill>
                  <a:srgbClr val="FFFFFF"/>
                </a:solidFill>
                <a:effectLst/>
                <a:uLnTx/>
                <a:uFillTx/>
                <a:latin typeface="Calibri Light" panose="020F0302020204030204" pitchFamily="34" charset="0"/>
                <a:ea typeface="Roboto" panose="02000000000000000000" pitchFamily="2" charset="0"/>
                <a:cs typeface="Calibri Light" panose="020F0302020204030204" pitchFamily="34" charset="0"/>
              </a:endParaRPr>
            </a:p>
          </p:txBody>
        </p:sp>
      </p:grpSp>
      <p:pic>
        <p:nvPicPr>
          <p:cNvPr id="42" name="Picture 41">
            <a:extLst>
              <a:ext uri="{FF2B5EF4-FFF2-40B4-BE49-F238E27FC236}">
                <a16:creationId xmlns:a16="http://schemas.microsoft.com/office/drawing/2014/main" id="{69CA95CF-CEA4-08B7-A9B8-DC60FC835B2A}"/>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476519" y="3830501"/>
            <a:ext cx="429138" cy="397497"/>
          </a:xfrm>
          <a:prstGeom prst="rect">
            <a:avLst/>
          </a:prstGeom>
        </p:spPr>
      </p:pic>
      <p:pic>
        <p:nvPicPr>
          <p:cNvPr id="24" name="Graphic 23" descr="Meeting with solid fill">
            <a:extLst>
              <a:ext uri="{FF2B5EF4-FFF2-40B4-BE49-F238E27FC236}">
                <a16:creationId xmlns:a16="http://schemas.microsoft.com/office/drawing/2014/main" id="{33EF1487-8AAE-6340-3C04-137C2DD65E03}"/>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12152" y="5109572"/>
            <a:ext cx="557871" cy="557871"/>
          </a:xfrm>
          <a:prstGeom prst="rect">
            <a:avLst/>
          </a:prstGeom>
        </p:spPr>
      </p:pic>
      <p:pic>
        <p:nvPicPr>
          <p:cNvPr id="46" name="Graphic 45" descr="Connections with solid fill">
            <a:extLst>
              <a:ext uri="{FF2B5EF4-FFF2-40B4-BE49-F238E27FC236}">
                <a16:creationId xmlns:a16="http://schemas.microsoft.com/office/drawing/2014/main" id="{AE99DB5A-7E0C-DA7C-425D-24C4ABB4A63D}"/>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91508" y="5735388"/>
            <a:ext cx="576000" cy="576000"/>
          </a:xfrm>
          <a:prstGeom prst="rect">
            <a:avLst/>
          </a:prstGeom>
        </p:spPr>
      </p:pic>
    </p:spTree>
    <p:extLst>
      <p:ext uri="{BB962C8B-B14F-4D97-AF65-F5344CB8AC3E}">
        <p14:creationId xmlns:p14="http://schemas.microsoft.com/office/powerpoint/2010/main" val="54619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ppt_x"/>
                                          </p:val>
                                        </p:tav>
                                        <p:tav tm="100000">
                                          <p:val>
                                            <p:strVal val="#ppt_x"/>
                                          </p:val>
                                        </p:tav>
                                      </p:tavLst>
                                    </p:anim>
                                    <p:anim calcmode="lin" valueType="num">
                                      <p:cBhvr additive="base">
                                        <p:cTn id="30" dur="500" fill="hold"/>
                                        <p:tgtEl>
                                          <p:spTgt spid="51"/>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ppt_x"/>
                                          </p:val>
                                        </p:tav>
                                        <p:tav tm="100000">
                                          <p:val>
                                            <p:strVal val="#ppt_x"/>
                                          </p:val>
                                        </p:tav>
                                      </p:tavLst>
                                    </p:anim>
                                    <p:anim calcmode="lin" valueType="num">
                                      <p:cBhvr additive="base">
                                        <p:cTn id="38"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53">
                                            <p:bg/>
                                          </p:spTgt>
                                        </p:tgtEl>
                                        <p:attrNameLst>
                                          <p:attrName>style.visibility</p:attrName>
                                        </p:attrNameLst>
                                      </p:cBhvr>
                                      <p:to>
                                        <p:strVal val="visible"/>
                                      </p:to>
                                    </p:set>
                                    <p:anim calcmode="lin" valueType="num">
                                      <p:cBhvr additive="base">
                                        <p:cTn id="47" dur="500" fill="hold"/>
                                        <p:tgtEl>
                                          <p:spTgt spid="5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53">
                                            <p:bg/>
                                          </p:spTgt>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53">
                                            <p:txEl>
                                              <p:pRg st="0" end="0"/>
                                            </p:txEl>
                                          </p:spTgt>
                                        </p:tgtEl>
                                        <p:attrNameLst>
                                          <p:attrName>style.visibility</p:attrName>
                                        </p:attrNameLst>
                                      </p:cBhvr>
                                      <p:to>
                                        <p:strVal val="visible"/>
                                      </p:to>
                                    </p:set>
                                    <p:anim calcmode="lin" valueType="num">
                                      <p:cBhvr additive="base">
                                        <p:cTn id="51"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3">
                                            <p:txEl>
                                              <p:pRg st="0" end="0"/>
                                            </p:txEl>
                                          </p:spTgt>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53">
                                            <p:txEl>
                                              <p:pRg st="1" end="1"/>
                                            </p:txEl>
                                          </p:spTgt>
                                        </p:tgtEl>
                                        <p:attrNameLst>
                                          <p:attrName>style.visibility</p:attrName>
                                        </p:attrNameLst>
                                      </p:cBhvr>
                                      <p:to>
                                        <p:strVal val="visible"/>
                                      </p:to>
                                    </p:set>
                                    <p:anim calcmode="lin" valueType="num">
                                      <p:cBhvr additive="base">
                                        <p:cTn id="55" dur="500" fill="hold"/>
                                        <p:tgtEl>
                                          <p:spTgt spid="53">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3">
                                            <p:txEl>
                                              <p:pRg st="1" end="1"/>
                                            </p:txEl>
                                          </p:spTgt>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ppt_x"/>
                                          </p:val>
                                        </p:tav>
                                        <p:tav tm="100000">
                                          <p:val>
                                            <p:strVal val="#ppt_x"/>
                                          </p:val>
                                        </p:tav>
                                      </p:tavLst>
                                    </p:anim>
                                    <p:anim calcmode="lin" valueType="num">
                                      <p:cBhvr additive="base">
                                        <p:cTn id="64"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1"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ppt_x"/>
                                          </p:val>
                                        </p:tav>
                                        <p:tav tm="100000">
                                          <p:val>
                                            <p:strVal val="#ppt_x"/>
                                          </p:val>
                                        </p:tav>
                                      </p:tavLst>
                                    </p:anim>
                                    <p:anim calcmode="lin" valueType="num">
                                      <p:cBhvr additive="base">
                                        <p:cTn id="70" dur="500" fill="hold"/>
                                        <p:tgtEl>
                                          <p:spTgt spid="21"/>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additive="base">
                                        <p:cTn id="73" dur="500" fill="hold"/>
                                        <p:tgtEl>
                                          <p:spTgt spid="55"/>
                                        </p:tgtEl>
                                        <p:attrNameLst>
                                          <p:attrName>ppt_x</p:attrName>
                                        </p:attrNameLst>
                                      </p:cBhvr>
                                      <p:tavLst>
                                        <p:tav tm="0">
                                          <p:val>
                                            <p:strVal val="#ppt_x"/>
                                          </p:val>
                                        </p:tav>
                                        <p:tav tm="100000">
                                          <p:val>
                                            <p:strVal val="#ppt_x"/>
                                          </p:val>
                                        </p:tav>
                                      </p:tavLst>
                                    </p:anim>
                                    <p:anim calcmode="lin" valueType="num">
                                      <p:cBhvr additive="base">
                                        <p:cTn id="74" dur="500" fill="hold"/>
                                        <p:tgtEl>
                                          <p:spTgt spid="55"/>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0-#ppt_h/2"/>
                                          </p:val>
                                        </p:tav>
                                        <p:tav tm="100000">
                                          <p:val>
                                            <p:strVal val="#ppt_y"/>
                                          </p:val>
                                        </p:tav>
                                      </p:tavLst>
                                    </p:anim>
                                  </p:childTnLst>
                                </p:cTn>
                              </p:par>
                              <p:par>
                                <p:cTn id="79" presetID="2" presetClass="entr" presetSubtype="1"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 calcmode="lin" valueType="num">
                                      <p:cBhvr additive="base">
                                        <p:cTn id="81" dur="500" fill="hold"/>
                                        <p:tgtEl>
                                          <p:spTgt spid="56"/>
                                        </p:tgtEl>
                                        <p:attrNameLst>
                                          <p:attrName>ppt_x</p:attrName>
                                        </p:attrNameLst>
                                      </p:cBhvr>
                                      <p:tavLst>
                                        <p:tav tm="0">
                                          <p:val>
                                            <p:strVal val="#ppt_x"/>
                                          </p:val>
                                        </p:tav>
                                        <p:tav tm="100000">
                                          <p:val>
                                            <p:strVal val="#ppt_x"/>
                                          </p:val>
                                        </p:tav>
                                      </p:tavLst>
                                    </p:anim>
                                    <p:anim calcmode="lin" valueType="num">
                                      <p:cBhvr additive="base">
                                        <p:cTn id="82"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uiExpand="1" build="allAtOnce" animBg="1"/>
      <p:bldP spid="54" grpId="0" animBg="1"/>
      <p:bldP spid="55" grpId="0" animBg="1"/>
      <p:bldP spid="56"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2"/>
          <p:cNvSpPr txBox="1">
            <a:spLocks noGrp="1"/>
          </p:cNvSpPr>
          <p:nvPr>
            <p:ph type="title"/>
          </p:nvPr>
        </p:nvSpPr>
        <p:spPr>
          <a:xfrm>
            <a:off x="1666789" y="315120"/>
            <a:ext cx="10515600" cy="292100"/>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1530"/>
              <a:buFont typeface="Calibri"/>
              <a:buNone/>
            </a:pPr>
            <a:r>
              <a:rPr lang="en-GB" sz="2430" dirty="0">
                <a:solidFill>
                  <a:schemeClr val="lt1"/>
                </a:solidFill>
              </a:rPr>
              <a:t>NATI00NS Soil Living Labs Online Matchmaking Event on the b2match platform </a:t>
            </a:r>
            <a:endParaRPr sz="2430" dirty="0">
              <a:solidFill>
                <a:schemeClr val="lt1"/>
              </a:solidFill>
              <a:latin typeface="Calibri"/>
              <a:ea typeface="Calibri"/>
              <a:cs typeface="Calibri"/>
              <a:sym typeface="Calibri"/>
            </a:endParaRPr>
          </a:p>
        </p:txBody>
      </p:sp>
      <p:sp>
        <p:nvSpPr>
          <p:cNvPr id="81" name="Google Shape;81;p2"/>
          <p:cNvSpPr txBox="1"/>
          <p:nvPr/>
        </p:nvSpPr>
        <p:spPr>
          <a:xfrm>
            <a:off x="441300" y="1143379"/>
            <a:ext cx="11309400"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dirty="0">
              <a:solidFill>
                <a:srgbClr val="527A72"/>
              </a:solidFill>
              <a:latin typeface="Calibri"/>
              <a:ea typeface="Calibri"/>
              <a:cs typeface="Calibri"/>
              <a:sym typeface="Calibri"/>
            </a:endParaRPr>
          </a:p>
          <a:p>
            <a:pPr marL="0" marR="0" lvl="0" indent="0" algn="l" rtl="0">
              <a:spcBef>
                <a:spcPts val="0"/>
              </a:spcBef>
              <a:spcAft>
                <a:spcPts val="0"/>
              </a:spcAft>
              <a:buNone/>
            </a:pPr>
            <a:endParaRPr sz="1800" b="1" dirty="0">
              <a:solidFill>
                <a:srgbClr val="527A72"/>
              </a:solidFill>
              <a:latin typeface="Calibri"/>
              <a:ea typeface="Calibri"/>
              <a:cs typeface="Calibri"/>
              <a:sym typeface="Calibri"/>
            </a:endParaRPr>
          </a:p>
        </p:txBody>
      </p:sp>
      <p:sp>
        <p:nvSpPr>
          <p:cNvPr id="5" name="ZoneTexte 4">
            <a:extLst>
              <a:ext uri="{FF2B5EF4-FFF2-40B4-BE49-F238E27FC236}">
                <a16:creationId xmlns:a16="http://schemas.microsoft.com/office/drawing/2014/main" id="{B9FA291A-3650-4BE2-AACB-0ED5D33B78A0}"/>
              </a:ext>
            </a:extLst>
          </p:cNvPr>
          <p:cNvSpPr txBox="1"/>
          <p:nvPr/>
        </p:nvSpPr>
        <p:spPr>
          <a:xfrm>
            <a:off x="441300" y="1312635"/>
            <a:ext cx="9733280" cy="307777"/>
          </a:xfrm>
          <a:prstGeom prst="rect">
            <a:avLst/>
          </a:prstGeom>
          <a:noFill/>
        </p:spPr>
        <p:txBody>
          <a:bodyPr wrap="square">
            <a:spAutoFit/>
          </a:bodyPr>
          <a:lstStyle/>
          <a:p>
            <a:r>
              <a:rPr lang="en-GB" b="1" dirty="0"/>
              <a:t>What is the online event for?</a:t>
            </a:r>
          </a:p>
        </p:txBody>
      </p:sp>
      <p:sp>
        <p:nvSpPr>
          <p:cNvPr id="7" name="ZoneTexte 6">
            <a:extLst>
              <a:ext uri="{FF2B5EF4-FFF2-40B4-BE49-F238E27FC236}">
                <a16:creationId xmlns:a16="http://schemas.microsoft.com/office/drawing/2014/main" id="{392E05B9-731C-4F3C-9A57-18D1F467ED0A}"/>
              </a:ext>
            </a:extLst>
          </p:cNvPr>
          <p:cNvSpPr txBox="1"/>
          <p:nvPr/>
        </p:nvSpPr>
        <p:spPr>
          <a:xfrm>
            <a:off x="425350" y="1978773"/>
            <a:ext cx="11309400" cy="3939540"/>
          </a:xfrm>
          <a:prstGeom prst="rect">
            <a:avLst/>
          </a:prstGeom>
          <a:noFill/>
        </p:spPr>
        <p:txBody>
          <a:bodyPr wrap="square">
            <a:spAutoFit/>
          </a:bodyPr>
          <a:lstStyle/>
          <a:p>
            <a:pPr rtl="0"/>
            <a:r>
              <a:rPr lang="en-GB" sz="1800" dirty="0">
                <a:effectLst/>
              </a:rPr>
              <a:t>The Soil Living Labs Online Matchmaking Event is promoted under the project </a:t>
            </a:r>
            <a:r>
              <a:rPr lang="en-GB" sz="1800" b="1" dirty="0">
                <a:effectLst/>
              </a:rPr>
              <a:t>NATI00NS</a:t>
            </a:r>
            <a:r>
              <a:rPr lang="en-GB" sz="1800" dirty="0">
                <a:effectLst/>
              </a:rPr>
              <a:t> to enable international stakeholders to meet online for creating partnerships for the establishment of a Living Labs and Lighthouses in line with the </a:t>
            </a:r>
            <a:r>
              <a:rPr lang="en-GB" sz="1800" b="1" dirty="0">
                <a:effectLst/>
              </a:rPr>
              <a:t>EU Mission: A Soil Deal for Europe.</a:t>
            </a:r>
            <a:br>
              <a:rPr lang="en-GB" sz="1800" dirty="0">
                <a:effectLst/>
              </a:rPr>
            </a:br>
            <a:br>
              <a:rPr lang="en-GB" sz="1800" dirty="0">
                <a:effectLst/>
              </a:rPr>
            </a:br>
            <a:r>
              <a:rPr lang="en-GB" sz="1800" dirty="0">
                <a:effectLst/>
              </a:rPr>
              <a:t>The long term online event will be accessible throughout the duration of the project NATI00NS to offer applicants the opportunity to </a:t>
            </a:r>
            <a:r>
              <a:rPr lang="en-GB" sz="1800" b="1" dirty="0">
                <a:effectLst/>
              </a:rPr>
              <a:t>schedule online meetings </a:t>
            </a:r>
            <a:r>
              <a:rPr lang="en-GB" sz="1800" dirty="0">
                <a:effectLst/>
              </a:rPr>
              <a:t>with potential project partners for the creation of urban, </a:t>
            </a:r>
            <a:r>
              <a:rPr lang="en-GB" sz="1800" dirty="0" err="1">
                <a:effectLst/>
              </a:rPr>
              <a:t>agro</a:t>
            </a:r>
            <a:r>
              <a:rPr lang="en-GB" sz="1800" dirty="0">
                <a:effectLst/>
              </a:rPr>
              <a:t>, post-industrial or forestry Living Labs and Lighthouses under the calls for proposals HORIZON-MISS-2023-SOIL-01-08: Co-creating solutions for soil health in Living Labs and HORIZON-MISS-2023-SOIL-01-09: Carbon farming in Living Labs.</a:t>
            </a:r>
            <a:br>
              <a:rPr lang="en-GB" sz="1800" dirty="0">
                <a:effectLst/>
              </a:rPr>
            </a:br>
            <a:br>
              <a:rPr lang="en-GB" sz="1800" dirty="0">
                <a:effectLst/>
              </a:rPr>
            </a:br>
            <a:r>
              <a:rPr lang="en-GB" sz="1800" dirty="0">
                <a:effectLst/>
              </a:rPr>
              <a:t>The tool is open to representatives from the public sector, scientific communities, private companies and citizen associations based on the 44 countries represented by the NATI00NS project.</a:t>
            </a:r>
          </a:p>
          <a:p>
            <a:pPr rtl="0"/>
            <a:r>
              <a:rPr lang="en-GB" sz="1800" dirty="0">
                <a:effectLst/>
              </a:rPr>
              <a:t>Please visit the project website to learn more: </a:t>
            </a:r>
            <a:r>
              <a:rPr lang="en-GB" sz="1800" dirty="0">
                <a:effectLst/>
                <a:hlinkClick r:id="rId3" tooltip="https://nati00ns.eu/"/>
              </a:rPr>
              <a:t>https://nati00ns.eu</a:t>
            </a:r>
            <a:endParaRPr lang="en-GB" sz="1800" dirty="0">
              <a:effectLst/>
            </a:endParaRPr>
          </a:p>
          <a:p>
            <a:pPr algn="l"/>
            <a:endParaRPr lang="en-GB" sz="1600" b="0" i="0" dirty="0">
              <a:solidFill>
                <a:srgbClr val="505050"/>
              </a:solidFill>
              <a:effectLst/>
              <a:latin typeface="Noto San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2"/>
          <p:cNvSpPr txBox="1">
            <a:spLocks noGrp="1"/>
          </p:cNvSpPr>
          <p:nvPr>
            <p:ph type="title"/>
          </p:nvPr>
        </p:nvSpPr>
        <p:spPr>
          <a:xfrm>
            <a:off x="1666789" y="315120"/>
            <a:ext cx="10515600" cy="292100"/>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1530"/>
              <a:buFont typeface="Calibri"/>
              <a:buNone/>
            </a:pPr>
            <a:r>
              <a:rPr lang="en-GB" sz="2430" dirty="0">
                <a:solidFill>
                  <a:schemeClr val="lt1"/>
                </a:solidFill>
              </a:rPr>
              <a:t>NATI00NS Soil Living Labs Online Matchmaking Event on the b2match platform </a:t>
            </a:r>
            <a:endParaRPr sz="2430" dirty="0">
              <a:solidFill>
                <a:schemeClr val="lt1"/>
              </a:solidFill>
              <a:latin typeface="Calibri"/>
              <a:ea typeface="Calibri"/>
              <a:cs typeface="Calibri"/>
              <a:sym typeface="Calibri"/>
            </a:endParaRPr>
          </a:p>
        </p:txBody>
      </p:sp>
      <p:sp>
        <p:nvSpPr>
          <p:cNvPr id="5" name="ZoneTexte 4">
            <a:extLst>
              <a:ext uri="{FF2B5EF4-FFF2-40B4-BE49-F238E27FC236}">
                <a16:creationId xmlns:a16="http://schemas.microsoft.com/office/drawing/2014/main" id="{B9FA291A-3650-4BE2-AACB-0ED5D33B78A0}"/>
              </a:ext>
            </a:extLst>
          </p:cNvPr>
          <p:cNvSpPr txBox="1"/>
          <p:nvPr/>
        </p:nvSpPr>
        <p:spPr>
          <a:xfrm>
            <a:off x="711489" y="1220155"/>
            <a:ext cx="10769020" cy="461665"/>
          </a:xfrm>
          <a:prstGeom prst="rect">
            <a:avLst/>
          </a:prstGeom>
          <a:noFill/>
        </p:spPr>
        <p:txBody>
          <a:bodyPr wrap="square">
            <a:spAutoFit/>
          </a:bodyPr>
          <a:lstStyle/>
          <a:p>
            <a:pPr algn="ctr"/>
            <a:r>
              <a:rPr lang="en-GB" sz="2400" b="1" u="sng" dirty="0"/>
              <a:t>NATI00NS event on B2Match: </a:t>
            </a:r>
            <a:r>
              <a:rPr lang="en-GB" sz="2400" b="1" u="sng" dirty="0">
                <a:hlinkClick r:id="rId3"/>
              </a:rPr>
              <a:t>https://nati00ns-soil-living-lab-matching.b2match.io</a:t>
            </a:r>
            <a:endParaRPr lang="en-GB" sz="2400" b="1" u="sng" dirty="0"/>
          </a:p>
        </p:txBody>
      </p:sp>
      <p:pic>
        <p:nvPicPr>
          <p:cNvPr id="3" name="Image 2">
            <a:extLst>
              <a:ext uri="{FF2B5EF4-FFF2-40B4-BE49-F238E27FC236}">
                <a16:creationId xmlns:a16="http://schemas.microsoft.com/office/drawing/2014/main" id="{4092C443-9E1F-46E0-B3B9-BDCBE61E73F3}"/>
              </a:ext>
            </a:extLst>
          </p:cNvPr>
          <p:cNvPicPr>
            <a:picLocks noChangeAspect="1"/>
          </p:cNvPicPr>
          <p:nvPr/>
        </p:nvPicPr>
        <p:blipFill>
          <a:blip r:embed="rId4"/>
          <a:stretch>
            <a:fillRect/>
          </a:stretch>
        </p:blipFill>
        <p:spPr>
          <a:xfrm>
            <a:off x="3514592" y="1814717"/>
            <a:ext cx="5162815" cy="4394426"/>
          </a:xfrm>
          <a:prstGeom prst="rect">
            <a:avLst/>
          </a:prstGeom>
        </p:spPr>
      </p:pic>
    </p:spTree>
    <p:extLst>
      <p:ext uri="{BB962C8B-B14F-4D97-AF65-F5344CB8AC3E}">
        <p14:creationId xmlns:p14="http://schemas.microsoft.com/office/powerpoint/2010/main" val="181757365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286426" y="2070516"/>
            <a:ext cx="5694036" cy="689782"/>
          </a:xfrm>
        </p:spPr>
        <p:txBody>
          <a:bodyPr/>
          <a:lstStyle/>
          <a:p>
            <a:r>
              <a:rPr lang="en-US"/>
              <a:t>Panel 1</a:t>
            </a:r>
            <a:br>
              <a:rPr lang="en-US">
                <a:cs typeface="Calibri Light"/>
              </a:rPr>
            </a:br>
            <a:r>
              <a:rPr lang="en-US" err="1">
                <a:cs typeface="Calibri Light"/>
              </a:rPr>
              <a:t>Portare</a:t>
            </a:r>
            <a:r>
              <a:rPr lang="en-US">
                <a:cs typeface="Calibri Light"/>
              </a:rPr>
              <a:t> il </a:t>
            </a:r>
            <a:r>
              <a:rPr lang="en-US" err="1">
                <a:cs typeface="Calibri Light"/>
              </a:rPr>
              <a:t>tema</a:t>
            </a:r>
            <a:r>
              <a:rPr lang="en-US">
                <a:cs typeface="Calibri Light"/>
              </a:rPr>
              <a:t> del </a:t>
            </a:r>
            <a:r>
              <a:rPr lang="en-US" err="1">
                <a:cs typeface="Calibri Light"/>
              </a:rPr>
              <a:t>suolo</a:t>
            </a:r>
            <a:r>
              <a:rPr lang="en-US">
                <a:cs typeface="Calibri Light"/>
              </a:rPr>
              <a:t> </a:t>
            </a:r>
            <a:r>
              <a:rPr lang="en-US" err="1">
                <a:cs typeface="Calibri Light"/>
              </a:rPr>
              <a:t>all'attenzione</a:t>
            </a:r>
            <a:r>
              <a:rPr lang="en-US">
                <a:cs typeface="Calibri Light"/>
              </a:rPr>
              <a:t> </a:t>
            </a:r>
            <a:r>
              <a:rPr lang="en-US" err="1">
                <a:cs typeface="Calibri Light"/>
              </a:rPr>
              <a:t>della</a:t>
            </a:r>
            <a:r>
              <a:rPr lang="en-US">
                <a:cs typeface="Calibri Light"/>
              </a:rPr>
              <a:t> </a:t>
            </a:r>
            <a:r>
              <a:rPr lang="en-US" err="1">
                <a:cs typeface="Calibri Light"/>
              </a:rPr>
              <a:t>società</a:t>
            </a:r>
            <a:r>
              <a:rPr lang="en-US">
                <a:cs typeface="Calibri Light"/>
              </a:rPr>
              <a:t>: per </a:t>
            </a:r>
            <a:r>
              <a:rPr lang="en-US" err="1">
                <a:cs typeface="Calibri Light"/>
              </a:rPr>
              <a:t>una</a:t>
            </a:r>
            <a:r>
              <a:rPr lang="en-US">
                <a:cs typeface="Calibri Light"/>
              </a:rPr>
              <a:t> governance </a:t>
            </a:r>
            <a:r>
              <a:rPr lang="en-US" err="1">
                <a:cs typeface="Calibri Light"/>
              </a:rPr>
              <a:t>condivisa</a:t>
            </a:r>
          </a:p>
        </p:txBody>
      </p:sp>
      <p:pic>
        <p:nvPicPr>
          <p:cNvPr id="3" name="Immagine 2">
            <a:extLst>
              <a:ext uri="{FF2B5EF4-FFF2-40B4-BE49-F238E27FC236}">
                <a16:creationId xmlns:a16="http://schemas.microsoft.com/office/drawing/2014/main" id="{AC051E34-65FB-9645-8E72-71A9EFDA4B3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986528" y="2415242"/>
            <a:ext cx="9060494" cy="7833511"/>
          </a:xfrm>
          <a:prstGeom prst="rect">
            <a:avLst/>
          </a:prstGeom>
        </p:spPr>
      </p:pic>
    </p:spTree>
    <p:extLst>
      <p:ext uri="{BB962C8B-B14F-4D97-AF65-F5344CB8AC3E}">
        <p14:creationId xmlns:p14="http://schemas.microsoft.com/office/powerpoint/2010/main" val="20339998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6014E-B3FD-CAF9-A2D9-03700D416F56}"/>
              </a:ext>
            </a:extLst>
          </p:cNvPr>
          <p:cNvSpPr>
            <a:spLocks noGrp="1"/>
          </p:cNvSpPr>
          <p:nvPr>
            <p:ph type="title"/>
          </p:nvPr>
        </p:nvSpPr>
        <p:spPr/>
        <p:txBody>
          <a:bodyPr>
            <a:normAutofit fontScale="90000"/>
          </a:bodyPr>
          <a:lstStyle/>
          <a:p>
            <a:r>
              <a:rPr lang="en-US">
                <a:solidFill>
                  <a:schemeClr val="bg1"/>
                </a:solidFill>
                <a:cs typeface="Calibri Light"/>
              </a:rPr>
              <a:t>Panel 1: </a:t>
            </a:r>
            <a:r>
              <a:rPr lang="en-US" err="1">
                <a:solidFill>
                  <a:schemeClr val="bg1"/>
                </a:solidFill>
                <a:ea typeface="+mj-lt"/>
                <a:cs typeface="+mj-lt"/>
              </a:rPr>
              <a:t>Portare</a:t>
            </a:r>
            <a:r>
              <a:rPr lang="en-US">
                <a:solidFill>
                  <a:schemeClr val="bg1"/>
                </a:solidFill>
                <a:ea typeface="+mj-lt"/>
                <a:cs typeface="+mj-lt"/>
              </a:rPr>
              <a:t> il </a:t>
            </a:r>
            <a:r>
              <a:rPr lang="en-US" err="1">
                <a:solidFill>
                  <a:schemeClr val="bg1"/>
                </a:solidFill>
                <a:ea typeface="+mj-lt"/>
                <a:cs typeface="+mj-lt"/>
              </a:rPr>
              <a:t>tema</a:t>
            </a:r>
            <a:r>
              <a:rPr lang="en-US">
                <a:solidFill>
                  <a:schemeClr val="bg1"/>
                </a:solidFill>
                <a:ea typeface="+mj-lt"/>
                <a:cs typeface="+mj-lt"/>
              </a:rPr>
              <a:t> del </a:t>
            </a:r>
            <a:r>
              <a:rPr lang="en-US" err="1">
                <a:solidFill>
                  <a:schemeClr val="bg1"/>
                </a:solidFill>
                <a:ea typeface="+mj-lt"/>
                <a:cs typeface="+mj-lt"/>
              </a:rPr>
              <a:t>suolo</a:t>
            </a:r>
            <a:r>
              <a:rPr lang="en-US">
                <a:solidFill>
                  <a:schemeClr val="bg1"/>
                </a:solidFill>
                <a:ea typeface="+mj-lt"/>
                <a:cs typeface="+mj-lt"/>
              </a:rPr>
              <a:t> </a:t>
            </a:r>
            <a:r>
              <a:rPr lang="en-US" err="1">
                <a:solidFill>
                  <a:schemeClr val="bg1"/>
                </a:solidFill>
                <a:ea typeface="+mj-lt"/>
                <a:cs typeface="+mj-lt"/>
              </a:rPr>
              <a:t>all'attenzione</a:t>
            </a:r>
            <a:r>
              <a:rPr lang="en-US">
                <a:solidFill>
                  <a:schemeClr val="bg1"/>
                </a:solidFill>
                <a:ea typeface="+mj-lt"/>
                <a:cs typeface="+mj-lt"/>
              </a:rPr>
              <a:t> </a:t>
            </a:r>
            <a:r>
              <a:rPr lang="en-US" err="1">
                <a:solidFill>
                  <a:schemeClr val="bg1"/>
                </a:solidFill>
                <a:ea typeface="+mj-lt"/>
                <a:cs typeface="+mj-lt"/>
              </a:rPr>
              <a:t>della</a:t>
            </a:r>
            <a:r>
              <a:rPr lang="en-US">
                <a:solidFill>
                  <a:schemeClr val="bg1"/>
                </a:solidFill>
                <a:ea typeface="+mj-lt"/>
                <a:cs typeface="+mj-lt"/>
              </a:rPr>
              <a:t> </a:t>
            </a:r>
            <a:r>
              <a:rPr lang="en-US" err="1">
                <a:solidFill>
                  <a:schemeClr val="bg1"/>
                </a:solidFill>
                <a:ea typeface="+mj-lt"/>
                <a:cs typeface="+mj-lt"/>
              </a:rPr>
              <a:t>società</a:t>
            </a:r>
            <a:r>
              <a:rPr lang="en-US">
                <a:solidFill>
                  <a:schemeClr val="bg1"/>
                </a:solidFill>
                <a:ea typeface="+mj-lt"/>
                <a:cs typeface="+mj-lt"/>
              </a:rPr>
              <a:t>: per </a:t>
            </a:r>
            <a:r>
              <a:rPr lang="en-US" err="1">
                <a:solidFill>
                  <a:schemeClr val="bg1"/>
                </a:solidFill>
                <a:ea typeface="+mj-lt"/>
                <a:cs typeface="+mj-lt"/>
              </a:rPr>
              <a:t>una</a:t>
            </a:r>
            <a:r>
              <a:rPr lang="en-US">
                <a:solidFill>
                  <a:schemeClr val="bg1"/>
                </a:solidFill>
                <a:ea typeface="+mj-lt"/>
                <a:cs typeface="+mj-lt"/>
              </a:rPr>
              <a:t> governance </a:t>
            </a:r>
            <a:r>
              <a:rPr lang="en-US" err="1">
                <a:solidFill>
                  <a:schemeClr val="bg1"/>
                </a:solidFill>
                <a:ea typeface="+mj-lt"/>
                <a:cs typeface="+mj-lt"/>
              </a:rPr>
              <a:t>condivisa</a:t>
            </a:r>
            <a:endParaRPr lang="en-US" b="0" err="1">
              <a:solidFill>
                <a:schemeClr val="bg1"/>
              </a:solidFill>
              <a:ea typeface="+mj-lt"/>
              <a:cs typeface="+mj-lt"/>
            </a:endParaRPr>
          </a:p>
        </p:txBody>
      </p:sp>
      <p:pic>
        <p:nvPicPr>
          <p:cNvPr id="8" name="Immagine 8" descr="Immagine che contiene persona, interni&#10;&#10;Descrizione generata automaticamente">
            <a:extLst>
              <a:ext uri="{FF2B5EF4-FFF2-40B4-BE49-F238E27FC236}">
                <a16:creationId xmlns:a16="http://schemas.microsoft.com/office/drawing/2014/main" id="{58E2A7CA-0BB1-4F16-7F41-3EE37C519FE3}"/>
              </a:ext>
            </a:extLst>
          </p:cNvPr>
          <p:cNvPicPr>
            <a:picLocks noChangeAspect="1"/>
          </p:cNvPicPr>
          <p:nvPr/>
        </p:nvPicPr>
        <p:blipFill>
          <a:blip r:embed="rId2"/>
          <a:stretch>
            <a:fillRect/>
          </a:stretch>
        </p:blipFill>
        <p:spPr>
          <a:xfrm>
            <a:off x="8835255" y="3615304"/>
            <a:ext cx="1828801" cy="1828801"/>
          </a:xfrm>
          <a:prstGeom prst="rect">
            <a:avLst/>
          </a:prstGeom>
          <a:ln>
            <a:noFill/>
          </a:ln>
        </p:spPr>
      </p:pic>
      <p:sp>
        <p:nvSpPr>
          <p:cNvPr id="9" name="CasellaDiTesto 8">
            <a:extLst>
              <a:ext uri="{FF2B5EF4-FFF2-40B4-BE49-F238E27FC236}">
                <a16:creationId xmlns:a16="http://schemas.microsoft.com/office/drawing/2014/main" id="{B022A8D9-1C52-2E8B-7D09-68C7652F8177}"/>
              </a:ext>
            </a:extLst>
          </p:cNvPr>
          <p:cNvSpPr txBox="1"/>
          <p:nvPr/>
        </p:nvSpPr>
        <p:spPr>
          <a:xfrm>
            <a:off x="8328803" y="5499867"/>
            <a:ext cx="2836426"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Damiano di </a:t>
            </a:r>
            <a:r>
              <a:rPr lang="en-US" sz="1100" b="1" err="1">
                <a:solidFill>
                  <a:srgbClr val="68615B"/>
                </a:solidFill>
                <a:latin typeface="Montserrat"/>
                <a:cs typeface="Calibri"/>
              </a:rPr>
              <a:t>Simine</a:t>
            </a:r>
            <a:r>
              <a:rPr lang="en-US" sz="1100" b="1">
                <a:solidFill>
                  <a:srgbClr val="68615B"/>
                </a:solidFill>
                <a:latin typeface="Montserrat"/>
                <a:cs typeface="Calibri"/>
              </a:rPr>
              <a:t> </a:t>
            </a:r>
          </a:p>
          <a:p>
            <a:pPr algn="ctr"/>
            <a:r>
              <a:rPr lang="en-US" sz="1100" i="1">
                <a:solidFill>
                  <a:srgbClr val="68615B"/>
                </a:solidFill>
                <a:latin typeface="Montserrat"/>
                <a:cs typeface="Calibri"/>
              </a:rPr>
              <a:t>Legambiente </a:t>
            </a:r>
            <a:r>
              <a:rPr lang="en-US" sz="1100" i="1" err="1">
                <a:solidFill>
                  <a:srgbClr val="68615B"/>
                </a:solidFill>
                <a:latin typeface="Montserrat"/>
                <a:cs typeface="Calibri"/>
              </a:rPr>
              <a:t>Lombardia</a:t>
            </a:r>
            <a:r>
              <a:rPr lang="en-US" sz="1100" i="1">
                <a:solidFill>
                  <a:srgbClr val="68615B"/>
                </a:solidFill>
                <a:latin typeface="Montserrat"/>
                <a:cs typeface="Calibri"/>
              </a:rPr>
              <a:t>, </a:t>
            </a:r>
            <a:r>
              <a:rPr lang="en-US" sz="1100" i="1" err="1">
                <a:solidFill>
                  <a:srgbClr val="68615B"/>
                </a:solidFill>
                <a:latin typeface="Montserrat"/>
                <a:cs typeface="Calibri"/>
              </a:rPr>
              <a:t>Coordinatore</a:t>
            </a:r>
            <a:r>
              <a:rPr lang="en-US" sz="1100" i="1">
                <a:solidFill>
                  <a:srgbClr val="68615B"/>
                </a:solidFill>
                <a:latin typeface="Montserrat"/>
                <a:cs typeface="Calibri"/>
              </a:rPr>
              <a:t> </a:t>
            </a:r>
            <a:r>
              <a:rPr lang="en-US" sz="1100" i="1" err="1">
                <a:solidFill>
                  <a:srgbClr val="68615B"/>
                </a:solidFill>
                <a:latin typeface="Montserrat"/>
                <a:cs typeface="Calibri"/>
              </a:rPr>
              <a:t>della</a:t>
            </a:r>
            <a:r>
              <a:rPr lang="en-US" sz="1100" i="1">
                <a:solidFill>
                  <a:srgbClr val="68615B"/>
                </a:solidFill>
                <a:latin typeface="Montserrat"/>
                <a:cs typeface="Calibri"/>
              </a:rPr>
              <a:t> </a:t>
            </a:r>
            <a:r>
              <a:rPr lang="en-US" sz="1100" i="1" err="1">
                <a:solidFill>
                  <a:srgbClr val="68615B"/>
                </a:solidFill>
                <a:latin typeface="Montserrat"/>
                <a:cs typeface="Calibri"/>
              </a:rPr>
              <a:t>presidenza</a:t>
            </a:r>
            <a:r>
              <a:rPr lang="en-US" sz="1100" i="1">
                <a:solidFill>
                  <a:srgbClr val="68615B"/>
                </a:solidFill>
                <a:latin typeface="Montserrat"/>
                <a:cs typeface="Calibri"/>
              </a:rPr>
              <a:t> del </a:t>
            </a:r>
            <a:r>
              <a:rPr lang="en-US" sz="1100" i="1" err="1">
                <a:solidFill>
                  <a:srgbClr val="68615B"/>
                </a:solidFill>
                <a:latin typeface="Montserrat"/>
                <a:cs typeface="Calibri"/>
              </a:rPr>
              <a:t>comitato</a:t>
            </a:r>
            <a:r>
              <a:rPr lang="en-US" sz="1100" i="1">
                <a:solidFill>
                  <a:srgbClr val="68615B"/>
                </a:solidFill>
                <a:latin typeface="Montserrat"/>
                <a:cs typeface="Calibri"/>
              </a:rPr>
              <a:t> </a:t>
            </a:r>
            <a:r>
              <a:rPr lang="en-US" sz="1100" i="1" err="1">
                <a:solidFill>
                  <a:srgbClr val="68615B"/>
                </a:solidFill>
                <a:latin typeface="Montserrat"/>
                <a:cs typeface="Calibri"/>
              </a:rPr>
              <a:t>scientifico</a:t>
            </a:r>
            <a:r>
              <a:rPr lang="en-US" sz="1100" i="1">
                <a:solidFill>
                  <a:srgbClr val="68615B"/>
                </a:solidFill>
                <a:latin typeface="Montserrat"/>
                <a:cs typeface="Calibri"/>
              </a:rPr>
              <a:t> </a:t>
            </a:r>
            <a:r>
              <a:rPr lang="en-US" sz="1100" i="1" err="1">
                <a:solidFill>
                  <a:srgbClr val="68615B"/>
                </a:solidFill>
                <a:latin typeface="Montserrat"/>
                <a:cs typeface="Calibri"/>
              </a:rPr>
              <a:t>nazionale</a:t>
            </a:r>
            <a:r>
              <a:rPr lang="en-US" sz="1100" i="1">
                <a:solidFill>
                  <a:srgbClr val="68615B"/>
                </a:solidFill>
                <a:latin typeface="Montserrat"/>
                <a:cs typeface="Calibri"/>
              </a:rPr>
              <a:t> di Legambiente</a:t>
            </a:r>
            <a:r>
              <a:rPr lang="en-US" sz="1100">
                <a:solidFill>
                  <a:srgbClr val="68615B"/>
                </a:solidFill>
                <a:latin typeface="Montserrat"/>
                <a:cs typeface="Calibri"/>
              </a:rPr>
              <a:t> </a:t>
            </a:r>
          </a:p>
        </p:txBody>
      </p:sp>
      <p:pic>
        <p:nvPicPr>
          <p:cNvPr id="7" name="Immagine 7" descr="Immagine che contiene testo, persona, uomo&#10;&#10;Descrizione generata automaticamente">
            <a:extLst>
              <a:ext uri="{FF2B5EF4-FFF2-40B4-BE49-F238E27FC236}">
                <a16:creationId xmlns:a16="http://schemas.microsoft.com/office/drawing/2014/main" id="{F96B0D4B-A33F-982A-6D46-AB89DC926C57}"/>
              </a:ext>
            </a:extLst>
          </p:cNvPr>
          <p:cNvPicPr>
            <a:picLocks noChangeAspect="1"/>
          </p:cNvPicPr>
          <p:nvPr/>
        </p:nvPicPr>
        <p:blipFill>
          <a:blip r:embed="rId3"/>
          <a:stretch>
            <a:fillRect/>
          </a:stretch>
        </p:blipFill>
        <p:spPr>
          <a:xfrm>
            <a:off x="5164949" y="3633889"/>
            <a:ext cx="1828801" cy="1828801"/>
          </a:xfrm>
          <a:prstGeom prst="rect">
            <a:avLst/>
          </a:prstGeom>
        </p:spPr>
      </p:pic>
      <p:sp>
        <p:nvSpPr>
          <p:cNvPr id="10" name="CasellaDiTesto 9">
            <a:extLst>
              <a:ext uri="{FF2B5EF4-FFF2-40B4-BE49-F238E27FC236}">
                <a16:creationId xmlns:a16="http://schemas.microsoft.com/office/drawing/2014/main" id="{9BA28129-F7CC-835F-1CF4-6DCBA2339886}"/>
              </a:ext>
            </a:extLst>
          </p:cNvPr>
          <p:cNvSpPr txBox="1"/>
          <p:nvPr/>
        </p:nvSpPr>
        <p:spPr>
          <a:xfrm>
            <a:off x="4328608" y="5518452"/>
            <a:ext cx="3496208"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rPr>
              <a:t>Sergio Pellegrini</a:t>
            </a:r>
          </a:p>
          <a:p>
            <a:pPr algn="ctr"/>
            <a:r>
              <a:rPr lang="en-US" sz="1100" i="1">
                <a:solidFill>
                  <a:srgbClr val="68615B"/>
                </a:solidFill>
                <a:latin typeface="Montserrat"/>
              </a:rPr>
              <a:t>CREA - Consiglio per la </a:t>
            </a:r>
            <a:r>
              <a:rPr lang="en-US" sz="1100" i="1" err="1">
                <a:solidFill>
                  <a:srgbClr val="68615B"/>
                </a:solidFill>
                <a:latin typeface="Montserrat"/>
              </a:rPr>
              <a:t>Ricerca</a:t>
            </a:r>
            <a:r>
              <a:rPr lang="en-US" sz="1100" i="1">
                <a:solidFill>
                  <a:srgbClr val="68615B"/>
                </a:solidFill>
                <a:latin typeface="Montserrat"/>
              </a:rPr>
              <a:t> in </a:t>
            </a:r>
            <a:r>
              <a:rPr lang="en-US" sz="1100" i="1" err="1">
                <a:solidFill>
                  <a:srgbClr val="68615B"/>
                </a:solidFill>
                <a:latin typeface="Montserrat"/>
              </a:rPr>
              <a:t>agricoltura</a:t>
            </a:r>
            <a:r>
              <a:rPr lang="en-US" sz="1100" i="1">
                <a:solidFill>
                  <a:srgbClr val="68615B"/>
                </a:solidFill>
                <a:latin typeface="Montserrat"/>
              </a:rPr>
              <a:t> e </a:t>
            </a:r>
            <a:r>
              <a:rPr lang="en-US" sz="1100" i="1" err="1">
                <a:solidFill>
                  <a:srgbClr val="68615B"/>
                </a:solidFill>
                <a:latin typeface="Montserrat"/>
              </a:rPr>
              <a:t>l’analisi</a:t>
            </a:r>
            <a:r>
              <a:rPr lang="en-US" sz="1100" i="1">
                <a:solidFill>
                  <a:srgbClr val="68615B"/>
                </a:solidFill>
                <a:latin typeface="Montserrat"/>
              </a:rPr>
              <a:t> </a:t>
            </a:r>
            <a:r>
              <a:rPr lang="en-US" sz="1100" i="1" err="1">
                <a:solidFill>
                  <a:srgbClr val="68615B"/>
                </a:solidFill>
                <a:latin typeface="Montserrat"/>
              </a:rPr>
              <a:t>dell’Economia</a:t>
            </a:r>
            <a:r>
              <a:rPr lang="en-US" sz="1100" i="1">
                <a:solidFill>
                  <a:srgbClr val="68615B"/>
                </a:solidFill>
                <a:latin typeface="Montserrat"/>
              </a:rPr>
              <a:t> </a:t>
            </a:r>
            <a:r>
              <a:rPr lang="en-US" sz="1100" i="1" err="1">
                <a:solidFill>
                  <a:srgbClr val="68615B"/>
                </a:solidFill>
                <a:latin typeface="Montserrat"/>
              </a:rPr>
              <a:t>Agraria</a:t>
            </a:r>
            <a:r>
              <a:rPr lang="en-US" sz="1100" i="1">
                <a:solidFill>
                  <a:srgbClr val="68615B"/>
                </a:solidFill>
                <a:latin typeface="Montserrat"/>
              </a:rPr>
              <a:t>, </a:t>
            </a:r>
          </a:p>
          <a:p>
            <a:pPr algn="ctr"/>
            <a:r>
              <a:rPr lang="en-US" sz="1100" i="1" err="1">
                <a:solidFill>
                  <a:srgbClr val="68615B"/>
                </a:solidFill>
                <a:latin typeface="Montserrat"/>
              </a:rPr>
              <a:t>Ricercatore</a:t>
            </a:r>
            <a:r>
              <a:rPr lang="en-US" sz="1100" i="1">
                <a:solidFill>
                  <a:srgbClr val="68615B"/>
                </a:solidFill>
                <a:latin typeface="Montserrat"/>
              </a:rPr>
              <a:t> </a:t>
            </a:r>
            <a:r>
              <a:rPr lang="en-US" sz="1100" i="1" err="1">
                <a:solidFill>
                  <a:srgbClr val="68615B"/>
                </a:solidFill>
                <a:latin typeface="Montserrat"/>
              </a:rPr>
              <a:t>presso</a:t>
            </a:r>
            <a:r>
              <a:rPr lang="en-US" sz="1100" i="1">
                <a:solidFill>
                  <a:srgbClr val="68615B"/>
                </a:solidFill>
                <a:latin typeface="Montserrat"/>
              </a:rPr>
              <a:t> il </a:t>
            </a:r>
            <a:br>
              <a:rPr lang="en-US" sz="1100" i="1">
                <a:solidFill>
                  <a:srgbClr val="68615B"/>
                </a:solidFill>
                <a:latin typeface="Montserrat"/>
              </a:rPr>
            </a:br>
            <a:r>
              <a:rPr lang="en-US" sz="1100" i="1">
                <a:solidFill>
                  <a:srgbClr val="68615B"/>
                </a:solidFill>
                <a:latin typeface="Montserrat"/>
              </a:rPr>
              <a:t>Centro </a:t>
            </a:r>
            <a:r>
              <a:rPr lang="en-US" sz="1100" i="1" err="1">
                <a:solidFill>
                  <a:srgbClr val="68615B"/>
                </a:solidFill>
                <a:latin typeface="Montserrat"/>
              </a:rPr>
              <a:t>Agricoltura</a:t>
            </a:r>
            <a:r>
              <a:rPr lang="en-US" sz="1100" i="1">
                <a:solidFill>
                  <a:srgbClr val="68615B"/>
                </a:solidFill>
                <a:latin typeface="Montserrat"/>
              </a:rPr>
              <a:t> e </a:t>
            </a:r>
            <a:r>
              <a:rPr lang="en-US" sz="1100" i="1" err="1">
                <a:solidFill>
                  <a:srgbClr val="68615B"/>
                </a:solidFill>
                <a:latin typeface="Montserrat"/>
              </a:rPr>
              <a:t>Ambiente</a:t>
            </a:r>
            <a:endParaRPr lang="en-US" sz="1100" i="1">
              <a:solidFill>
                <a:srgbClr val="68615B"/>
              </a:solidFill>
              <a:latin typeface="Montserrat"/>
            </a:endParaRPr>
          </a:p>
        </p:txBody>
      </p:sp>
      <p:pic>
        <p:nvPicPr>
          <p:cNvPr id="6" name="Immagine 6" descr="Immagine che contiene testo, donna, persona, signora&#10;&#10;Descrizione generata automaticamente">
            <a:extLst>
              <a:ext uri="{FF2B5EF4-FFF2-40B4-BE49-F238E27FC236}">
                <a16:creationId xmlns:a16="http://schemas.microsoft.com/office/drawing/2014/main" id="{A44E40F0-6715-1BBD-64A7-7C21D69FFBB3}"/>
              </a:ext>
            </a:extLst>
          </p:cNvPr>
          <p:cNvPicPr>
            <a:picLocks noChangeAspect="1"/>
          </p:cNvPicPr>
          <p:nvPr/>
        </p:nvPicPr>
        <p:blipFill>
          <a:blip r:embed="rId4"/>
          <a:stretch>
            <a:fillRect/>
          </a:stretch>
        </p:blipFill>
        <p:spPr>
          <a:xfrm>
            <a:off x="8830608" y="790328"/>
            <a:ext cx="1828801" cy="1828801"/>
          </a:xfrm>
          <a:prstGeom prst="rect">
            <a:avLst/>
          </a:prstGeom>
        </p:spPr>
      </p:pic>
      <p:sp>
        <p:nvSpPr>
          <p:cNvPr id="11" name="CasellaDiTesto 10">
            <a:extLst>
              <a:ext uri="{FF2B5EF4-FFF2-40B4-BE49-F238E27FC236}">
                <a16:creationId xmlns:a16="http://schemas.microsoft.com/office/drawing/2014/main" id="{D9DFF9CC-DAEE-5FB2-C16A-304FF4C3BA6F}"/>
              </a:ext>
            </a:extLst>
          </p:cNvPr>
          <p:cNvSpPr txBox="1"/>
          <p:nvPr/>
        </p:nvSpPr>
        <p:spPr>
          <a:xfrm>
            <a:off x="8417084" y="2674891"/>
            <a:ext cx="2660167"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Valentina Mingo </a:t>
            </a:r>
          </a:p>
          <a:p>
            <a:pPr algn="ctr"/>
            <a:r>
              <a:rPr lang="en-US" sz="1100" i="1">
                <a:solidFill>
                  <a:srgbClr val="68615B"/>
                </a:solidFill>
                <a:latin typeface="Montserrat"/>
                <a:cs typeface="Calibri"/>
              </a:rPr>
              <a:t>ANCE – </a:t>
            </a:r>
            <a:r>
              <a:rPr lang="en-US" sz="1100" i="1" err="1">
                <a:solidFill>
                  <a:srgbClr val="68615B"/>
                </a:solidFill>
                <a:latin typeface="Montserrat"/>
                <a:cs typeface="Calibri"/>
              </a:rPr>
              <a:t>Associazione</a:t>
            </a:r>
            <a:r>
              <a:rPr lang="en-US" sz="1100" i="1">
                <a:solidFill>
                  <a:srgbClr val="68615B"/>
                </a:solidFill>
                <a:latin typeface="Montserrat"/>
                <a:cs typeface="Calibri"/>
              </a:rPr>
              <a:t> Nazionale </a:t>
            </a:r>
            <a:r>
              <a:rPr lang="en-US" sz="1100" i="1" err="1">
                <a:solidFill>
                  <a:srgbClr val="68615B"/>
                </a:solidFill>
                <a:latin typeface="Montserrat"/>
                <a:cs typeface="Calibri"/>
              </a:rPr>
              <a:t>Costruttori</a:t>
            </a:r>
            <a:r>
              <a:rPr lang="en-US" sz="1100" i="1">
                <a:solidFill>
                  <a:srgbClr val="68615B"/>
                </a:solidFill>
                <a:latin typeface="Montserrat"/>
                <a:cs typeface="Calibri"/>
              </a:rPr>
              <a:t> </a:t>
            </a:r>
            <a:r>
              <a:rPr lang="en-US" sz="1100" i="1" err="1">
                <a:solidFill>
                  <a:srgbClr val="68615B"/>
                </a:solidFill>
                <a:latin typeface="Montserrat"/>
                <a:cs typeface="Calibri"/>
              </a:rPr>
              <a:t>Edili</a:t>
            </a:r>
            <a:r>
              <a:rPr lang="en-US" sz="1100" i="1">
                <a:solidFill>
                  <a:srgbClr val="68615B"/>
                </a:solidFill>
                <a:latin typeface="Montserrat"/>
                <a:cs typeface="Calibri"/>
              </a:rPr>
              <a:t>, </a:t>
            </a:r>
            <a:r>
              <a:rPr lang="en-US" sz="1100" i="1" err="1">
                <a:solidFill>
                  <a:srgbClr val="68615B"/>
                </a:solidFill>
                <a:latin typeface="Montserrat"/>
                <a:cs typeface="Calibri"/>
              </a:rPr>
              <a:t>Avvocato</a:t>
            </a:r>
            <a:r>
              <a:rPr lang="en-US" sz="1100">
                <a:solidFill>
                  <a:srgbClr val="68615B"/>
                </a:solidFill>
                <a:latin typeface="Montserrat"/>
                <a:cs typeface="Calibri"/>
              </a:rPr>
              <a:t> </a:t>
            </a:r>
          </a:p>
        </p:txBody>
      </p:sp>
      <p:pic>
        <p:nvPicPr>
          <p:cNvPr id="5" name="Immagine 5" descr="Immagine che contiene testo, interni, uomo&#10;&#10;Descrizione generata automaticamente">
            <a:extLst>
              <a:ext uri="{FF2B5EF4-FFF2-40B4-BE49-F238E27FC236}">
                <a16:creationId xmlns:a16="http://schemas.microsoft.com/office/drawing/2014/main" id="{A25A1947-9FD4-4965-B5EF-AD172C988481}"/>
              </a:ext>
            </a:extLst>
          </p:cNvPr>
          <p:cNvPicPr>
            <a:picLocks noChangeAspect="1"/>
          </p:cNvPicPr>
          <p:nvPr/>
        </p:nvPicPr>
        <p:blipFill>
          <a:blip r:embed="rId5"/>
          <a:stretch>
            <a:fillRect/>
          </a:stretch>
        </p:blipFill>
        <p:spPr>
          <a:xfrm>
            <a:off x="5164949" y="808913"/>
            <a:ext cx="1828801" cy="1828801"/>
          </a:xfrm>
          <a:prstGeom prst="rect">
            <a:avLst/>
          </a:prstGeom>
        </p:spPr>
      </p:pic>
      <p:sp>
        <p:nvSpPr>
          <p:cNvPr id="12" name="CasellaDiTesto 11">
            <a:extLst>
              <a:ext uri="{FF2B5EF4-FFF2-40B4-BE49-F238E27FC236}">
                <a16:creationId xmlns:a16="http://schemas.microsoft.com/office/drawing/2014/main" id="{17A49782-9C08-D7A9-DE7D-DE48DE780F60}"/>
              </a:ext>
            </a:extLst>
          </p:cNvPr>
          <p:cNvSpPr txBox="1"/>
          <p:nvPr/>
        </p:nvSpPr>
        <p:spPr>
          <a:xfrm>
            <a:off x="4263559" y="2693476"/>
            <a:ext cx="3626303"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Andrea Arcidiacono   </a:t>
            </a:r>
          </a:p>
          <a:p>
            <a:pPr algn="ctr"/>
            <a:r>
              <a:rPr lang="en-US" sz="1100" i="1">
                <a:solidFill>
                  <a:srgbClr val="68615B"/>
                </a:solidFill>
                <a:latin typeface="Montserrat"/>
                <a:cs typeface="Calibri"/>
              </a:rPr>
              <a:t>INU – </a:t>
            </a:r>
            <a:r>
              <a:rPr lang="en-US" sz="1100" i="1" err="1">
                <a:solidFill>
                  <a:srgbClr val="68615B"/>
                </a:solidFill>
                <a:latin typeface="Montserrat"/>
                <a:cs typeface="Calibri"/>
              </a:rPr>
              <a:t>Istituto</a:t>
            </a:r>
            <a:r>
              <a:rPr lang="en-US" sz="1100" i="1">
                <a:solidFill>
                  <a:srgbClr val="68615B"/>
                </a:solidFill>
                <a:latin typeface="Montserrat"/>
                <a:cs typeface="Calibri"/>
              </a:rPr>
              <a:t> Nazionale </a:t>
            </a:r>
            <a:r>
              <a:rPr lang="en-US" sz="1100" i="1" err="1">
                <a:solidFill>
                  <a:srgbClr val="68615B"/>
                </a:solidFill>
                <a:latin typeface="Montserrat"/>
                <a:cs typeface="Calibri"/>
              </a:rPr>
              <a:t>Urbanistica</a:t>
            </a:r>
            <a:r>
              <a:rPr lang="en-US" sz="1100" i="1">
                <a:solidFill>
                  <a:srgbClr val="68615B"/>
                </a:solidFill>
                <a:latin typeface="Montserrat"/>
                <a:cs typeface="Calibri"/>
              </a:rPr>
              <a:t>, </a:t>
            </a:r>
            <a:r>
              <a:rPr lang="en-US" sz="1100" i="1" err="1">
                <a:solidFill>
                  <a:srgbClr val="68615B"/>
                </a:solidFill>
                <a:latin typeface="Montserrat"/>
                <a:cs typeface="Calibri"/>
              </a:rPr>
              <a:t>Vicepresidente</a:t>
            </a:r>
            <a:r>
              <a:rPr lang="en-US" sz="1100">
                <a:solidFill>
                  <a:srgbClr val="68615B"/>
                </a:solidFill>
                <a:latin typeface="Montserrat"/>
                <a:cs typeface="Calibri"/>
              </a:rPr>
              <a:t> </a:t>
            </a:r>
          </a:p>
          <a:p>
            <a:pPr algn="ctr"/>
            <a:r>
              <a:rPr lang="en-US" sz="1100" i="1" err="1">
                <a:solidFill>
                  <a:srgbClr val="68615B"/>
                </a:solidFill>
                <a:latin typeface="Montserrat"/>
                <a:cs typeface="Calibri"/>
              </a:rPr>
              <a:t>Politecnico</a:t>
            </a:r>
            <a:r>
              <a:rPr lang="en-US" sz="1100" i="1">
                <a:solidFill>
                  <a:srgbClr val="68615B"/>
                </a:solidFill>
                <a:latin typeface="Montserrat"/>
                <a:cs typeface="Calibri"/>
              </a:rPr>
              <a:t> di Milano, </a:t>
            </a:r>
            <a:r>
              <a:rPr lang="en-US" sz="1100" i="1" err="1">
                <a:solidFill>
                  <a:srgbClr val="68615B"/>
                </a:solidFill>
                <a:latin typeface="Montserrat"/>
                <a:cs typeface="Calibri"/>
              </a:rPr>
              <a:t>Professore</a:t>
            </a:r>
            <a:r>
              <a:rPr lang="en-US" sz="1100" i="1">
                <a:solidFill>
                  <a:srgbClr val="68615B"/>
                </a:solidFill>
                <a:latin typeface="Montserrat"/>
                <a:cs typeface="Calibri"/>
              </a:rPr>
              <a:t> Associato</a:t>
            </a:r>
          </a:p>
        </p:txBody>
      </p:sp>
      <p:pic>
        <p:nvPicPr>
          <p:cNvPr id="3" name="Immagine 4" descr="Immagine che contiene persona, interni&#10;&#10;Descrizione generata automaticamente">
            <a:extLst>
              <a:ext uri="{FF2B5EF4-FFF2-40B4-BE49-F238E27FC236}">
                <a16:creationId xmlns:a16="http://schemas.microsoft.com/office/drawing/2014/main" id="{8CF3E518-ADFD-B703-628D-06DFDFE2FF33}"/>
              </a:ext>
            </a:extLst>
          </p:cNvPr>
          <p:cNvPicPr>
            <a:picLocks noChangeAspect="1"/>
          </p:cNvPicPr>
          <p:nvPr/>
        </p:nvPicPr>
        <p:blipFill>
          <a:blip r:embed="rId6"/>
          <a:stretch>
            <a:fillRect/>
          </a:stretch>
        </p:blipFill>
        <p:spPr>
          <a:xfrm>
            <a:off x="1640159" y="790328"/>
            <a:ext cx="1828801" cy="1828801"/>
          </a:xfrm>
          <a:prstGeom prst="rect">
            <a:avLst/>
          </a:prstGeom>
        </p:spPr>
      </p:pic>
      <p:sp>
        <p:nvSpPr>
          <p:cNvPr id="13" name="CasellaDiTesto 12">
            <a:extLst>
              <a:ext uri="{FF2B5EF4-FFF2-40B4-BE49-F238E27FC236}">
                <a16:creationId xmlns:a16="http://schemas.microsoft.com/office/drawing/2014/main" id="{9FEA12FF-04CC-A6F4-3447-911FA5B130D0}"/>
              </a:ext>
            </a:extLst>
          </p:cNvPr>
          <p:cNvSpPr txBox="1"/>
          <p:nvPr/>
        </p:nvSpPr>
        <p:spPr>
          <a:xfrm>
            <a:off x="1268451" y="2674891"/>
            <a:ext cx="2576232"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Margherita Caggiano  </a:t>
            </a:r>
          </a:p>
          <a:p>
            <a:pPr algn="ctr"/>
            <a:r>
              <a:rPr lang="en-US" sz="1100" i="1">
                <a:solidFill>
                  <a:srgbClr val="68615B"/>
                </a:solidFill>
                <a:latin typeface="Montserrat"/>
                <a:cs typeface="Calibri"/>
              </a:rPr>
              <a:t>RE SOIL Foundation, </a:t>
            </a:r>
          </a:p>
          <a:p>
            <a:pPr algn="ctr"/>
            <a:r>
              <a:rPr lang="en-US" sz="1100" i="1" err="1">
                <a:solidFill>
                  <a:srgbClr val="68615B"/>
                </a:solidFill>
                <a:latin typeface="Montserrat"/>
                <a:cs typeface="Calibri"/>
              </a:rPr>
              <a:t>Responsabile</a:t>
            </a:r>
            <a:r>
              <a:rPr lang="en-US" sz="1100" i="1">
                <a:solidFill>
                  <a:srgbClr val="68615B"/>
                </a:solidFill>
                <a:latin typeface="Montserrat"/>
                <a:cs typeface="Calibri"/>
              </a:rPr>
              <a:t> </a:t>
            </a:r>
            <a:r>
              <a:rPr lang="en-US" sz="1100" i="1" err="1">
                <a:solidFill>
                  <a:srgbClr val="68615B"/>
                </a:solidFill>
                <a:latin typeface="Montserrat"/>
                <a:cs typeface="Calibri"/>
              </a:rPr>
              <a:t>Comunicazione</a:t>
            </a:r>
            <a:r>
              <a:rPr lang="en-US" sz="1100" i="1">
                <a:solidFill>
                  <a:srgbClr val="68615B"/>
                </a:solidFill>
                <a:latin typeface="Montserrat"/>
                <a:cs typeface="Calibri"/>
              </a:rPr>
              <a:t>  </a:t>
            </a:r>
            <a:r>
              <a:rPr lang="en-US" sz="1100">
                <a:solidFill>
                  <a:srgbClr val="68615B"/>
                </a:solidFill>
                <a:latin typeface="Montserrat"/>
                <a:cs typeface="Calibri"/>
              </a:rPr>
              <a:t> </a:t>
            </a:r>
            <a:endParaRPr lang="en-US">
              <a:solidFill>
                <a:srgbClr val="68615B"/>
              </a:solidFill>
              <a:cs typeface="Calibri"/>
            </a:endParaRPr>
          </a:p>
        </p:txBody>
      </p:sp>
      <p:pic>
        <p:nvPicPr>
          <p:cNvPr id="14" name="Immagine 14" descr="Immagine che contiene testo, uomo, persona&#10;&#10;Descrizione generata automaticamente">
            <a:extLst>
              <a:ext uri="{FF2B5EF4-FFF2-40B4-BE49-F238E27FC236}">
                <a16:creationId xmlns:a16="http://schemas.microsoft.com/office/drawing/2014/main" id="{6E687EA8-5844-5911-B537-7E98872468D8}"/>
              </a:ext>
            </a:extLst>
          </p:cNvPr>
          <p:cNvPicPr>
            <a:picLocks noChangeAspect="1"/>
          </p:cNvPicPr>
          <p:nvPr/>
        </p:nvPicPr>
        <p:blipFill>
          <a:blip r:embed="rId7"/>
          <a:stretch>
            <a:fillRect/>
          </a:stretch>
        </p:blipFill>
        <p:spPr>
          <a:xfrm>
            <a:off x="1640159" y="3615304"/>
            <a:ext cx="1831588" cy="1841578"/>
          </a:xfrm>
          <a:prstGeom prst="rect">
            <a:avLst/>
          </a:prstGeom>
        </p:spPr>
      </p:pic>
      <p:sp>
        <p:nvSpPr>
          <p:cNvPr id="16" name="CasellaDiTesto 15">
            <a:extLst>
              <a:ext uri="{FF2B5EF4-FFF2-40B4-BE49-F238E27FC236}">
                <a16:creationId xmlns:a16="http://schemas.microsoft.com/office/drawing/2014/main" id="{49F61DF6-FDEE-7680-219F-75A9F2192094}"/>
              </a:ext>
            </a:extLst>
          </p:cNvPr>
          <p:cNvSpPr txBox="1"/>
          <p:nvPr/>
        </p:nvSpPr>
        <p:spPr>
          <a:xfrm>
            <a:off x="1022195" y="5499867"/>
            <a:ext cx="306874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Nicolai Pietro</a:t>
            </a:r>
            <a:endParaRPr lang="it-IT"/>
          </a:p>
          <a:p>
            <a:pPr algn="ctr"/>
            <a:r>
              <a:rPr lang="en-US" sz="1100" i="1">
                <a:solidFill>
                  <a:srgbClr val="68615B"/>
                </a:solidFill>
                <a:latin typeface="Montserrat"/>
                <a:cs typeface="Calibri"/>
              </a:rPr>
              <a:t>CIA- </a:t>
            </a:r>
            <a:r>
              <a:rPr lang="en-US" sz="1100" i="1" err="1">
                <a:solidFill>
                  <a:srgbClr val="68615B"/>
                </a:solidFill>
                <a:latin typeface="Montserrat"/>
                <a:cs typeface="Calibri"/>
              </a:rPr>
              <a:t>Confederazione</a:t>
            </a:r>
            <a:r>
              <a:rPr lang="en-US" sz="1100" i="1">
                <a:solidFill>
                  <a:srgbClr val="68615B"/>
                </a:solidFill>
                <a:latin typeface="Montserrat"/>
                <a:cs typeface="Calibri"/>
              </a:rPr>
              <a:t> </a:t>
            </a:r>
            <a:r>
              <a:rPr lang="en-US" sz="1100" i="1" err="1">
                <a:solidFill>
                  <a:srgbClr val="68615B"/>
                </a:solidFill>
                <a:latin typeface="Montserrat"/>
                <a:cs typeface="Calibri"/>
              </a:rPr>
              <a:t>Italiana</a:t>
            </a:r>
            <a:r>
              <a:rPr lang="en-US" sz="1100" i="1">
                <a:solidFill>
                  <a:srgbClr val="68615B"/>
                </a:solidFill>
                <a:latin typeface="Montserrat"/>
                <a:cs typeface="Calibri"/>
              </a:rPr>
              <a:t> </a:t>
            </a:r>
            <a:r>
              <a:rPr lang="en-US" sz="1100" i="1" err="1">
                <a:solidFill>
                  <a:srgbClr val="68615B"/>
                </a:solidFill>
                <a:latin typeface="Montserrat"/>
                <a:cs typeface="Calibri"/>
              </a:rPr>
              <a:t>Agricoltori</a:t>
            </a:r>
            <a:r>
              <a:rPr lang="en-US" sz="1100" i="1">
                <a:solidFill>
                  <a:srgbClr val="68615B"/>
                </a:solidFill>
                <a:latin typeface="Montserrat"/>
                <a:cs typeface="Calibri"/>
              </a:rPr>
              <a:t>,</a:t>
            </a:r>
            <a:endParaRPr lang="en-US">
              <a:solidFill>
                <a:srgbClr val="68615B"/>
              </a:solidFill>
              <a:latin typeface="Calibri" panose="020F0502020204030204"/>
              <a:cs typeface="Calibri"/>
            </a:endParaRPr>
          </a:p>
          <a:p>
            <a:pPr algn="ctr"/>
            <a:r>
              <a:rPr lang="en-US" sz="1100" i="1" err="1">
                <a:solidFill>
                  <a:srgbClr val="68615B"/>
                </a:solidFill>
                <a:latin typeface="Montserrat"/>
                <a:cs typeface="Calibri"/>
              </a:rPr>
              <a:t>Agronomo</a:t>
            </a:r>
            <a:r>
              <a:rPr lang="en-US" sz="1100" i="1">
                <a:solidFill>
                  <a:srgbClr val="68615B"/>
                </a:solidFill>
                <a:latin typeface="Montserrat"/>
                <a:cs typeface="Calibri"/>
              </a:rPr>
              <a:t>  </a:t>
            </a:r>
            <a:r>
              <a:rPr lang="en-US" sz="1100">
                <a:solidFill>
                  <a:srgbClr val="68615B"/>
                </a:solidFill>
                <a:latin typeface="Montserrat"/>
                <a:cs typeface="Calibri"/>
              </a:rPr>
              <a:t> </a:t>
            </a:r>
            <a:endParaRPr lang="en-US">
              <a:solidFill>
                <a:srgbClr val="68615B"/>
              </a:solidFill>
              <a:cs typeface="Calibri"/>
            </a:endParaRPr>
          </a:p>
        </p:txBody>
      </p:sp>
    </p:spTree>
    <p:extLst>
      <p:ext uri="{BB962C8B-B14F-4D97-AF65-F5344CB8AC3E}">
        <p14:creationId xmlns:p14="http://schemas.microsoft.com/office/powerpoint/2010/main" val="27131657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286426" y="2070516"/>
            <a:ext cx="5694036" cy="689782"/>
          </a:xfrm>
        </p:spPr>
        <p:txBody>
          <a:bodyPr/>
          <a:lstStyle/>
          <a:p>
            <a:r>
              <a:rPr lang="en-US"/>
              <a:t>Panel 2</a:t>
            </a:r>
            <a:br>
              <a:rPr lang="en-US">
                <a:cs typeface="Calibri Light"/>
              </a:rPr>
            </a:br>
            <a:r>
              <a:rPr lang="en-US">
                <a:cs typeface="Calibri Light"/>
              </a:rPr>
              <a:t>La </a:t>
            </a:r>
            <a:r>
              <a:rPr lang="en-US" err="1">
                <a:cs typeface="Calibri Light"/>
              </a:rPr>
              <a:t>ricerca</a:t>
            </a:r>
            <a:r>
              <a:rPr lang="en-US">
                <a:cs typeface="Calibri Light"/>
              </a:rPr>
              <a:t>: </a:t>
            </a:r>
            <a:r>
              <a:rPr lang="en-US" err="1">
                <a:cs typeface="Calibri Light"/>
              </a:rPr>
              <a:t>Progetti</a:t>
            </a:r>
            <a:r>
              <a:rPr lang="en-US">
                <a:cs typeface="Calibri Light"/>
              </a:rPr>
              <a:t> di </a:t>
            </a:r>
            <a:r>
              <a:rPr lang="en-US" err="1">
                <a:cs typeface="Calibri Light"/>
              </a:rPr>
              <a:t>suolo</a:t>
            </a:r>
            <a:r>
              <a:rPr lang="en-US">
                <a:cs typeface="Calibri Light"/>
              </a:rPr>
              <a:t> in Italia</a:t>
            </a:r>
          </a:p>
        </p:txBody>
      </p:sp>
      <p:pic>
        <p:nvPicPr>
          <p:cNvPr id="3" name="Immagine 2">
            <a:extLst>
              <a:ext uri="{FF2B5EF4-FFF2-40B4-BE49-F238E27FC236}">
                <a16:creationId xmlns:a16="http://schemas.microsoft.com/office/drawing/2014/main" id="{AC051E34-65FB-9645-8E72-71A9EFDA4B3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561318" y="4026075"/>
            <a:ext cx="7105174" cy="6136984"/>
          </a:xfrm>
          <a:prstGeom prst="rect">
            <a:avLst/>
          </a:prstGeom>
        </p:spPr>
      </p:pic>
    </p:spTree>
    <p:extLst>
      <p:ext uri="{BB962C8B-B14F-4D97-AF65-F5344CB8AC3E}">
        <p14:creationId xmlns:p14="http://schemas.microsoft.com/office/powerpoint/2010/main" val="27004627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6014E-B3FD-CAF9-A2D9-03700D416F56}"/>
              </a:ext>
            </a:extLst>
          </p:cNvPr>
          <p:cNvSpPr>
            <a:spLocks noGrp="1"/>
          </p:cNvSpPr>
          <p:nvPr>
            <p:ph type="title"/>
          </p:nvPr>
        </p:nvSpPr>
        <p:spPr/>
        <p:txBody>
          <a:bodyPr>
            <a:normAutofit fontScale="90000"/>
          </a:bodyPr>
          <a:lstStyle/>
          <a:p>
            <a:r>
              <a:rPr lang="en-US">
                <a:solidFill>
                  <a:schemeClr val="bg1"/>
                </a:solidFill>
                <a:cs typeface="Calibri Light"/>
              </a:rPr>
              <a:t>Panel 2: </a:t>
            </a:r>
            <a:r>
              <a:rPr lang="en-US">
                <a:solidFill>
                  <a:schemeClr val="bg1"/>
                </a:solidFill>
                <a:ea typeface="+mj-lt"/>
                <a:cs typeface="+mj-lt"/>
              </a:rPr>
              <a:t>La </a:t>
            </a:r>
            <a:r>
              <a:rPr lang="en-US" err="1">
                <a:solidFill>
                  <a:schemeClr val="bg1"/>
                </a:solidFill>
                <a:ea typeface="+mj-lt"/>
                <a:cs typeface="+mj-lt"/>
              </a:rPr>
              <a:t>ricerca</a:t>
            </a:r>
            <a:r>
              <a:rPr lang="en-US">
                <a:solidFill>
                  <a:schemeClr val="bg1"/>
                </a:solidFill>
                <a:ea typeface="+mj-lt"/>
                <a:cs typeface="+mj-lt"/>
              </a:rPr>
              <a:t>: </a:t>
            </a:r>
            <a:r>
              <a:rPr lang="en-US" err="1">
                <a:solidFill>
                  <a:schemeClr val="bg1"/>
                </a:solidFill>
                <a:ea typeface="+mj-lt"/>
                <a:cs typeface="+mj-lt"/>
              </a:rPr>
              <a:t>Progetti</a:t>
            </a:r>
            <a:r>
              <a:rPr lang="en-US">
                <a:solidFill>
                  <a:schemeClr val="bg1"/>
                </a:solidFill>
                <a:ea typeface="+mj-lt"/>
                <a:cs typeface="+mj-lt"/>
              </a:rPr>
              <a:t> di suolo in Italia</a:t>
            </a:r>
            <a:endParaRPr lang="en-US" b="0" err="1">
              <a:solidFill>
                <a:schemeClr val="bg1"/>
              </a:solidFill>
              <a:ea typeface="+mj-lt"/>
              <a:cs typeface="+mj-lt"/>
            </a:endParaRPr>
          </a:p>
        </p:txBody>
      </p:sp>
      <p:sp>
        <p:nvSpPr>
          <p:cNvPr id="13" name="CasellaDiTesto 12">
            <a:extLst>
              <a:ext uri="{FF2B5EF4-FFF2-40B4-BE49-F238E27FC236}">
                <a16:creationId xmlns:a16="http://schemas.microsoft.com/office/drawing/2014/main" id="{9FEA12FF-04CC-A6F4-3447-911FA5B130D0}"/>
              </a:ext>
            </a:extLst>
          </p:cNvPr>
          <p:cNvSpPr txBox="1"/>
          <p:nvPr/>
        </p:nvSpPr>
        <p:spPr>
          <a:xfrm>
            <a:off x="1149145" y="2796663"/>
            <a:ext cx="200578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Eugenio Morello</a:t>
            </a:r>
            <a:endParaRPr lang="it-IT"/>
          </a:p>
          <a:p>
            <a:pPr algn="ctr"/>
            <a:r>
              <a:rPr lang="en-US" sz="1100" i="1" err="1">
                <a:solidFill>
                  <a:srgbClr val="68615B"/>
                </a:solidFill>
                <a:latin typeface="Montserrat"/>
                <a:cs typeface="Calibri"/>
              </a:rPr>
              <a:t>Politecnico</a:t>
            </a:r>
            <a:r>
              <a:rPr lang="en-US" sz="1100" i="1">
                <a:solidFill>
                  <a:srgbClr val="68615B"/>
                </a:solidFill>
                <a:latin typeface="Montserrat"/>
                <a:cs typeface="Calibri"/>
              </a:rPr>
              <a:t> di Milano, </a:t>
            </a:r>
            <a:br>
              <a:rPr lang="en-US" sz="1100" i="1">
                <a:solidFill>
                  <a:srgbClr val="68615B"/>
                </a:solidFill>
                <a:latin typeface="Montserrat"/>
                <a:cs typeface="Calibri"/>
              </a:rPr>
            </a:br>
            <a:r>
              <a:rPr lang="en-US" sz="1100" i="1" err="1">
                <a:solidFill>
                  <a:srgbClr val="68615B"/>
                </a:solidFill>
                <a:latin typeface="Montserrat"/>
                <a:cs typeface="Calibri"/>
              </a:rPr>
              <a:t>Professore</a:t>
            </a:r>
            <a:r>
              <a:rPr lang="en-US" sz="1100" i="1">
                <a:solidFill>
                  <a:srgbClr val="68615B"/>
                </a:solidFill>
                <a:latin typeface="Montserrat"/>
                <a:cs typeface="Calibri"/>
              </a:rPr>
              <a:t> Associato</a:t>
            </a:r>
            <a:endParaRPr lang="en-US" sz="1100">
              <a:ea typeface="+mn-lt"/>
              <a:cs typeface="+mn-lt"/>
            </a:endParaRPr>
          </a:p>
        </p:txBody>
      </p:sp>
      <p:pic>
        <p:nvPicPr>
          <p:cNvPr id="15" name="Immagine 15" descr="Immagine che contiene persona, uomo, esterni&#10;&#10;Descrizione generata automaticamente">
            <a:extLst>
              <a:ext uri="{FF2B5EF4-FFF2-40B4-BE49-F238E27FC236}">
                <a16:creationId xmlns:a16="http://schemas.microsoft.com/office/drawing/2014/main" id="{3063FDEA-6E11-205C-ACD6-B88483CD8F7E}"/>
              </a:ext>
            </a:extLst>
          </p:cNvPr>
          <p:cNvPicPr>
            <a:picLocks noChangeAspect="1"/>
          </p:cNvPicPr>
          <p:nvPr/>
        </p:nvPicPr>
        <p:blipFill>
          <a:blip r:embed="rId2"/>
          <a:stretch>
            <a:fillRect/>
          </a:stretch>
        </p:blipFill>
        <p:spPr>
          <a:xfrm>
            <a:off x="1241323" y="921774"/>
            <a:ext cx="1825421" cy="1834946"/>
          </a:xfrm>
          <a:prstGeom prst="rect">
            <a:avLst/>
          </a:prstGeom>
        </p:spPr>
      </p:pic>
      <p:sp>
        <p:nvSpPr>
          <p:cNvPr id="9" name="CasellaDiTesto 8">
            <a:extLst>
              <a:ext uri="{FF2B5EF4-FFF2-40B4-BE49-F238E27FC236}">
                <a16:creationId xmlns:a16="http://schemas.microsoft.com/office/drawing/2014/main" id="{B022A8D9-1C52-2E8B-7D09-68C7652F8177}"/>
              </a:ext>
            </a:extLst>
          </p:cNvPr>
          <p:cNvSpPr txBox="1"/>
          <p:nvPr/>
        </p:nvSpPr>
        <p:spPr>
          <a:xfrm>
            <a:off x="6049066" y="5770921"/>
            <a:ext cx="2681748"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chemeClr val="accent3"/>
                </a:solidFill>
                <a:latin typeface="Montserrat"/>
                <a:ea typeface="+mn-lt"/>
                <a:cs typeface="+mn-lt"/>
              </a:rPr>
              <a:t>Luisa Lanfranco</a:t>
            </a:r>
            <a:r>
              <a:rPr lang="en-US" sz="1100">
                <a:solidFill>
                  <a:schemeClr val="accent3"/>
                </a:solidFill>
                <a:latin typeface="Montserrat"/>
                <a:ea typeface="+mn-lt"/>
                <a:cs typeface="+mn-lt"/>
              </a:rPr>
              <a:t> </a:t>
            </a:r>
            <a:endParaRPr lang="it-IT">
              <a:solidFill>
                <a:schemeClr val="accent3"/>
              </a:solidFill>
              <a:latin typeface="Montserrat"/>
            </a:endParaRPr>
          </a:p>
          <a:p>
            <a:pPr algn="ctr"/>
            <a:r>
              <a:rPr lang="en-US" sz="1100" i="1" err="1">
                <a:solidFill>
                  <a:schemeClr val="accent3"/>
                </a:solidFill>
                <a:latin typeface="Montserrat"/>
                <a:ea typeface="+mn-lt"/>
                <a:cs typeface="+mn-lt"/>
              </a:rPr>
              <a:t>Università</a:t>
            </a:r>
            <a:r>
              <a:rPr lang="en-US" sz="1100" i="1">
                <a:solidFill>
                  <a:schemeClr val="accent3"/>
                </a:solidFill>
                <a:latin typeface="Montserrat"/>
                <a:ea typeface="+mn-lt"/>
                <a:cs typeface="+mn-lt"/>
              </a:rPr>
              <a:t> di Torino, </a:t>
            </a:r>
            <a:r>
              <a:rPr lang="en-US" sz="1100" i="1" err="1">
                <a:solidFill>
                  <a:schemeClr val="accent3"/>
                </a:solidFill>
                <a:latin typeface="Montserrat"/>
                <a:ea typeface="+mn-lt"/>
                <a:cs typeface="+mn-lt"/>
              </a:rPr>
              <a:t>Professore</a:t>
            </a:r>
            <a:r>
              <a:rPr lang="en-US" sz="1100" i="1">
                <a:solidFill>
                  <a:schemeClr val="accent3"/>
                </a:solidFill>
                <a:latin typeface="Montserrat"/>
                <a:ea typeface="+mn-lt"/>
                <a:cs typeface="+mn-lt"/>
              </a:rPr>
              <a:t> Ordinario, Progetto PNRR NBFC</a:t>
            </a:r>
            <a:endParaRPr lang="en-US" sz="1100">
              <a:solidFill>
                <a:schemeClr val="accent3"/>
              </a:solidFill>
              <a:latin typeface="Montserrat"/>
              <a:cs typeface="Calibri"/>
            </a:endParaRPr>
          </a:p>
        </p:txBody>
      </p:sp>
      <p:sp>
        <p:nvSpPr>
          <p:cNvPr id="11" name="CasellaDiTesto 10">
            <a:extLst>
              <a:ext uri="{FF2B5EF4-FFF2-40B4-BE49-F238E27FC236}">
                <a16:creationId xmlns:a16="http://schemas.microsoft.com/office/drawing/2014/main" id="{D9DFF9CC-DAEE-5FB2-C16A-304FF4C3BA6F}"/>
              </a:ext>
            </a:extLst>
          </p:cNvPr>
          <p:cNvSpPr txBox="1"/>
          <p:nvPr/>
        </p:nvSpPr>
        <p:spPr>
          <a:xfrm>
            <a:off x="6405485" y="2796663"/>
            <a:ext cx="1968909"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chemeClr val="accent3"/>
                </a:solidFill>
                <a:latin typeface="Montserrat"/>
                <a:ea typeface="+mn-lt"/>
                <a:cs typeface="+mn-lt"/>
              </a:rPr>
              <a:t>Elio </a:t>
            </a:r>
            <a:r>
              <a:rPr lang="en-US" sz="1100" b="1" err="1">
                <a:solidFill>
                  <a:schemeClr val="accent3"/>
                </a:solidFill>
                <a:latin typeface="Montserrat"/>
                <a:ea typeface="+mn-lt"/>
                <a:cs typeface="+mn-lt"/>
              </a:rPr>
              <a:t>Padoan</a:t>
            </a:r>
            <a:r>
              <a:rPr lang="en-US" sz="1100" b="1">
                <a:solidFill>
                  <a:schemeClr val="accent3"/>
                </a:solidFill>
                <a:latin typeface="Montserrat"/>
                <a:ea typeface="+mn-lt"/>
                <a:cs typeface="+mn-lt"/>
              </a:rPr>
              <a:t> </a:t>
            </a:r>
            <a:endParaRPr lang="en-US" b="1">
              <a:solidFill>
                <a:schemeClr val="accent3"/>
              </a:solidFill>
              <a:latin typeface="Montserrat"/>
            </a:endParaRPr>
          </a:p>
          <a:p>
            <a:pPr algn="ctr"/>
            <a:r>
              <a:rPr lang="en-US" sz="1100" i="1" err="1">
                <a:solidFill>
                  <a:schemeClr val="accent3"/>
                </a:solidFill>
                <a:latin typeface="Montserrat"/>
                <a:ea typeface="+mn-lt"/>
                <a:cs typeface="+mn-lt"/>
              </a:rPr>
              <a:t>Università</a:t>
            </a:r>
            <a:r>
              <a:rPr lang="en-US" sz="1100" i="1">
                <a:solidFill>
                  <a:schemeClr val="accent3"/>
                </a:solidFill>
                <a:latin typeface="Montserrat"/>
                <a:ea typeface="+mn-lt"/>
                <a:cs typeface="+mn-lt"/>
              </a:rPr>
              <a:t> </a:t>
            </a:r>
            <a:r>
              <a:rPr lang="en-US" sz="1100" i="1" err="1">
                <a:solidFill>
                  <a:schemeClr val="accent3"/>
                </a:solidFill>
                <a:latin typeface="Montserrat"/>
                <a:ea typeface="+mn-lt"/>
                <a:cs typeface="+mn-lt"/>
              </a:rPr>
              <a:t>degli</a:t>
            </a:r>
            <a:r>
              <a:rPr lang="en-US" sz="1100" i="1">
                <a:solidFill>
                  <a:schemeClr val="accent3"/>
                </a:solidFill>
                <a:latin typeface="Montserrat"/>
                <a:ea typeface="+mn-lt"/>
                <a:cs typeface="+mn-lt"/>
              </a:rPr>
              <a:t> Studi di Torino, </a:t>
            </a:r>
            <a:r>
              <a:rPr lang="en-US" sz="1100" i="1" err="1">
                <a:solidFill>
                  <a:schemeClr val="accent3"/>
                </a:solidFill>
                <a:latin typeface="Montserrat"/>
                <a:ea typeface="+mn-lt"/>
                <a:cs typeface="+mn-lt"/>
              </a:rPr>
              <a:t>Ricercatore</a:t>
            </a:r>
            <a:r>
              <a:rPr lang="en-US" sz="1100" i="1">
                <a:solidFill>
                  <a:schemeClr val="accent3"/>
                </a:solidFill>
                <a:latin typeface="Montserrat"/>
                <a:ea typeface="+mn-lt"/>
                <a:cs typeface="+mn-lt"/>
              </a:rPr>
              <a:t>, Progetto </a:t>
            </a:r>
            <a:r>
              <a:rPr lang="en-US" sz="1100" i="1" err="1">
                <a:solidFill>
                  <a:schemeClr val="accent3"/>
                </a:solidFill>
                <a:latin typeface="Montserrat"/>
                <a:ea typeface="+mn-lt"/>
                <a:cs typeface="+mn-lt"/>
              </a:rPr>
              <a:t>NBSoil</a:t>
            </a:r>
            <a:endParaRPr lang="en-US">
              <a:solidFill>
                <a:schemeClr val="accent3"/>
              </a:solidFill>
              <a:latin typeface="Montserrat"/>
            </a:endParaRPr>
          </a:p>
          <a:p>
            <a:pPr algn="ctr"/>
            <a:endParaRPr lang="en-US" sz="1100">
              <a:solidFill>
                <a:schemeClr val="accent3"/>
              </a:solidFill>
              <a:latin typeface="Montserrat"/>
              <a:cs typeface="Calibri"/>
            </a:endParaRPr>
          </a:p>
        </p:txBody>
      </p:sp>
      <p:pic>
        <p:nvPicPr>
          <p:cNvPr id="19" name="Immagine 19" descr="Immagine che contiene uomo, persona, interni, vicino&#10;&#10;Descrizione generata automaticamente">
            <a:extLst>
              <a:ext uri="{FF2B5EF4-FFF2-40B4-BE49-F238E27FC236}">
                <a16:creationId xmlns:a16="http://schemas.microsoft.com/office/drawing/2014/main" id="{E302259F-798D-94DB-0105-611D06E29880}"/>
              </a:ext>
            </a:extLst>
          </p:cNvPr>
          <p:cNvPicPr>
            <a:picLocks noChangeAspect="1"/>
          </p:cNvPicPr>
          <p:nvPr/>
        </p:nvPicPr>
        <p:blipFill>
          <a:blip r:embed="rId3"/>
          <a:stretch>
            <a:fillRect/>
          </a:stretch>
        </p:blipFill>
        <p:spPr>
          <a:xfrm>
            <a:off x="6473082" y="909484"/>
            <a:ext cx="1839247" cy="1839247"/>
          </a:xfrm>
          <a:prstGeom prst="rect">
            <a:avLst/>
          </a:prstGeom>
        </p:spPr>
      </p:pic>
      <p:pic>
        <p:nvPicPr>
          <p:cNvPr id="22" name="Immagine 22" descr="Immagine che contiene persona&#10;&#10;Descrizione generata automaticamente">
            <a:extLst>
              <a:ext uri="{FF2B5EF4-FFF2-40B4-BE49-F238E27FC236}">
                <a16:creationId xmlns:a16="http://schemas.microsoft.com/office/drawing/2014/main" id="{37D11DA2-023B-440D-E521-0DE86EF58ED6}"/>
              </a:ext>
            </a:extLst>
          </p:cNvPr>
          <p:cNvPicPr>
            <a:picLocks noChangeAspect="1"/>
          </p:cNvPicPr>
          <p:nvPr/>
        </p:nvPicPr>
        <p:blipFill>
          <a:blip r:embed="rId4"/>
          <a:stretch>
            <a:fillRect/>
          </a:stretch>
        </p:blipFill>
        <p:spPr>
          <a:xfrm>
            <a:off x="6479227" y="3868379"/>
            <a:ext cx="1828801" cy="1841092"/>
          </a:xfrm>
          <a:prstGeom prst="rect">
            <a:avLst/>
          </a:prstGeom>
        </p:spPr>
      </p:pic>
      <p:sp>
        <p:nvSpPr>
          <p:cNvPr id="10" name="CasellaDiTesto 9">
            <a:extLst>
              <a:ext uri="{FF2B5EF4-FFF2-40B4-BE49-F238E27FC236}">
                <a16:creationId xmlns:a16="http://schemas.microsoft.com/office/drawing/2014/main" id="{9BA28129-F7CC-835F-1CF4-6DCBA2339886}"/>
              </a:ext>
            </a:extLst>
          </p:cNvPr>
          <p:cNvSpPr txBox="1"/>
          <p:nvPr/>
        </p:nvSpPr>
        <p:spPr>
          <a:xfrm>
            <a:off x="9023324" y="2796663"/>
            <a:ext cx="2018070" cy="11448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chemeClr val="accent3"/>
                </a:solidFill>
                <a:latin typeface="Montserrat"/>
                <a:ea typeface="+mn-lt"/>
                <a:cs typeface="+mn-lt"/>
              </a:rPr>
              <a:t>Davide </a:t>
            </a:r>
            <a:r>
              <a:rPr lang="en-US" sz="1100" b="1" err="1">
                <a:solidFill>
                  <a:schemeClr val="accent3"/>
                </a:solidFill>
                <a:latin typeface="Montserrat"/>
                <a:ea typeface="+mn-lt"/>
                <a:cs typeface="+mn-lt"/>
              </a:rPr>
              <a:t>Geneletti</a:t>
            </a:r>
            <a:r>
              <a:rPr lang="en-US" sz="1100" b="1">
                <a:solidFill>
                  <a:schemeClr val="accent3"/>
                </a:solidFill>
                <a:latin typeface="Montserrat"/>
                <a:ea typeface="+mn-lt"/>
                <a:cs typeface="+mn-lt"/>
              </a:rPr>
              <a:t> </a:t>
            </a:r>
            <a:endParaRPr lang="en-US" b="1">
              <a:solidFill>
                <a:schemeClr val="accent3"/>
              </a:solidFill>
              <a:latin typeface="Montserrat"/>
            </a:endParaRPr>
          </a:p>
          <a:p>
            <a:pPr algn="ctr"/>
            <a:r>
              <a:rPr lang="en-US" sz="1100" i="1" err="1">
                <a:solidFill>
                  <a:schemeClr val="accent3"/>
                </a:solidFill>
                <a:latin typeface="Montserrat"/>
                <a:ea typeface="+mn-lt"/>
                <a:cs typeface="+mn-lt"/>
              </a:rPr>
              <a:t>Università</a:t>
            </a:r>
            <a:r>
              <a:rPr lang="en-US" sz="1100" i="1">
                <a:solidFill>
                  <a:schemeClr val="accent3"/>
                </a:solidFill>
                <a:latin typeface="Montserrat"/>
                <a:ea typeface="+mn-lt"/>
                <a:cs typeface="+mn-lt"/>
              </a:rPr>
              <a:t> di Trento, </a:t>
            </a:r>
            <a:r>
              <a:rPr lang="en-US" sz="1100" i="1" err="1">
                <a:solidFill>
                  <a:schemeClr val="accent3"/>
                </a:solidFill>
                <a:latin typeface="Montserrat"/>
                <a:ea typeface="+mn-lt"/>
                <a:cs typeface="+mn-lt"/>
              </a:rPr>
              <a:t>Professore</a:t>
            </a:r>
            <a:r>
              <a:rPr lang="en-US" sz="1100" i="1">
                <a:solidFill>
                  <a:schemeClr val="accent3"/>
                </a:solidFill>
                <a:latin typeface="Montserrat"/>
                <a:ea typeface="+mn-lt"/>
                <a:cs typeface="+mn-lt"/>
              </a:rPr>
              <a:t> Associato, Progetto SOLO </a:t>
            </a:r>
            <a:br>
              <a:rPr lang="en-US" sz="1100" i="1">
                <a:solidFill>
                  <a:schemeClr val="accent3"/>
                </a:solidFill>
                <a:latin typeface="Montserrat"/>
                <a:ea typeface="+mn-lt"/>
                <a:cs typeface="+mn-lt"/>
              </a:rPr>
            </a:br>
            <a:r>
              <a:rPr lang="en-US" sz="1100" i="1">
                <a:solidFill>
                  <a:schemeClr val="accent3"/>
                </a:solidFill>
                <a:latin typeface="Montserrat"/>
                <a:ea typeface="+mn-lt"/>
                <a:cs typeface="+mn-lt"/>
              </a:rPr>
              <a:t>Soil for Europe</a:t>
            </a:r>
            <a:endParaRPr lang="en-US">
              <a:solidFill>
                <a:schemeClr val="accent3"/>
              </a:solidFill>
              <a:latin typeface="Montserrat"/>
            </a:endParaRPr>
          </a:p>
          <a:p>
            <a:pPr algn="ctr"/>
            <a:endParaRPr lang="en-US" sz="1100" i="1">
              <a:solidFill>
                <a:schemeClr val="accent3"/>
              </a:solidFill>
              <a:latin typeface="Montserrat"/>
            </a:endParaRPr>
          </a:p>
        </p:txBody>
      </p:sp>
      <p:pic>
        <p:nvPicPr>
          <p:cNvPr id="21" name="Immagine 21" descr="Immagine che contiene testo, uomo, persona, sorridente&#10;&#10;Descrizione generata automaticamente">
            <a:extLst>
              <a:ext uri="{FF2B5EF4-FFF2-40B4-BE49-F238E27FC236}">
                <a16:creationId xmlns:a16="http://schemas.microsoft.com/office/drawing/2014/main" id="{9E7A8F8B-A342-7F07-15DA-9A072BC60EE8}"/>
              </a:ext>
            </a:extLst>
          </p:cNvPr>
          <p:cNvPicPr>
            <a:picLocks noChangeAspect="1"/>
          </p:cNvPicPr>
          <p:nvPr/>
        </p:nvPicPr>
        <p:blipFill>
          <a:blip r:embed="rId5"/>
          <a:stretch>
            <a:fillRect/>
          </a:stretch>
        </p:blipFill>
        <p:spPr>
          <a:xfrm>
            <a:off x="9121647" y="921774"/>
            <a:ext cx="1828801" cy="1828801"/>
          </a:xfrm>
          <a:prstGeom prst="rect">
            <a:avLst/>
          </a:prstGeom>
        </p:spPr>
      </p:pic>
      <p:pic>
        <p:nvPicPr>
          <p:cNvPr id="23" name="Immagine 23" descr="Immagine che contiene persona, musica, ottone, occhiali&#10;&#10;Descrizione generata automaticamente">
            <a:extLst>
              <a:ext uri="{FF2B5EF4-FFF2-40B4-BE49-F238E27FC236}">
                <a16:creationId xmlns:a16="http://schemas.microsoft.com/office/drawing/2014/main" id="{B4A81340-B2BD-3907-4011-DB3D63475E94}"/>
              </a:ext>
            </a:extLst>
          </p:cNvPr>
          <p:cNvPicPr>
            <a:picLocks noChangeAspect="1"/>
          </p:cNvPicPr>
          <p:nvPr/>
        </p:nvPicPr>
        <p:blipFill>
          <a:blip r:embed="rId6"/>
          <a:stretch>
            <a:fillRect/>
          </a:stretch>
        </p:blipFill>
        <p:spPr>
          <a:xfrm>
            <a:off x="9115501" y="3868379"/>
            <a:ext cx="1831566" cy="1841092"/>
          </a:xfrm>
          <a:prstGeom prst="rect">
            <a:avLst/>
          </a:prstGeom>
        </p:spPr>
      </p:pic>
      <p:sp>
        <p:nvSpPr>
          <p:cNvPr id="24" name="CasellaDiTesto 23">
            <a:extLst>
              <a:ext uri="{FF2B5EF4-FFF2-40B4-BE49-F238E27FC236}">
                <a16:creationId xmlns:a16="http://schemas.microsoft.com/office/drawing/2014/main" id="{711217B4-DEDE-5BA0-2CA0-4F454BB64329}"/>
              </a:ext>
            </a:extLst>
          </p:cNvPr>
          <p:cNvSpPr txBox="1"/>
          <p:nvPr/>
        </p:nvSpPr>
        <p:spPr>
          <a:xfrm>
            <a:off x="9060195" y="5770921"/>
            <a:ext cx="194433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chemeClr val="accent3"/>
                </a:solidFill>
                <a:latin typeface="Montserrat"/>
                <a:ea typeface="+mn-lt"/>
                <a:cs typeface="+mn-lt"/>
              </a:rPr>
              <a:t>Francesco Morari </a:t>
            </a:r>
            <a:endParaRPr lang="it-IT" b="1">
              <a:solidFill>
                <a:schemeClr val="accent3"/>
              </a:solidFill>
              <a:latin typeface="Montserrat"/>
            </a:endParaRPr>
          </a:p>
          <a:p>
            <a:pPr algn="ctr"/>
            <a:r>
              <a:rPr lang="en-US" sz="1100" i="1" err="1">
                <a:solidFill>
                  <a:schemeClr val="accent3"/>
                </a:solidFill>
                <a:latin typeface="Montserrat"/>
                <a:ea typeface="+mn-lt"/>
                <a:cs typeface="+mn-lt"/>
              </a:rPr>
              <a:t>Università</a:t>
            </a:r>
            <a:r>
              <a:rPr lang="en-US" sz="1100" i="1">
                <a:solidFill>
                  <a:schemeClr val="accent3"/>
                </a:solidFill>
                <a:latin typeface="Montserrat"/>
                <a:ea typeface="+mn-lt"/>
                <a:cs typeface="+mn-lt"/>
              </a:rPr>
              <a:t> di Padova, Progetto PNRR Agritech</a:t>
            </a:r>
            <a:r>
              <a:rPr lang="en-US" sz="1100">
                <a:solidFill>
                  <a:schemeClr val="accent3"/>
                </a:solidFill>
                <a:latin typeface="Montserrat"/>
                <a:ea typeface="+mn-lt"/>
                <a:cs typeface="+mn-lt"/>
              </a:rPr>
              <a:t> </a:t>
            </a:r>
            <a:endParaRPr lang="en-US">
              <a:solidFill>
                <a:schemeClr val="accent3"/>
              </a:solidFill>
              <a:latin typeface="Montserrat"/>
              <a:ea typeface="+mn-lt"/>
              <a:cs typeface="+mn-lt"/>
            </a:endParaRPr>
          </a:p>
        </p:txBody>
      </p:sp>
      <p:sp>
        <p:nvSpPr>
          <p:cNvPr id="12" name="CasellaDiTesto 11">
            <a:extLst>
              <a:ext uri="{FF2B5EF4-FFF2-40B4-BE49-F238E27FC236}">
                <a16:creationId xmlns:a16="http://schemas.microsoft.com/office/drawing/2014/main" id="{17A49782-9C08-D7A9-DE7D-DE48DE780F60}"/>
              </a:ext>
            </a:extLst>
          </p:cNvPr>
          <p:cNvSpPr txBox="1"/>
          <p:nvPr/>
        </p:nvSpPr>
        <p:spPr>
          <a:xfrm>
            <a:off x="3671042" y="2796663"/>
            <a:ext cx="1944329"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ea typeface="+mn-lt"/>
                <a:cs typeface="+mn-lt"/>
              </a:rPr>
              <a:t>Annalaura </a:t>
            </a:r>
            <a:r>
              <a:rPr lang="en-US" sz="1100" b="1" err="1">
                <a:solidFill>
                  <a:srgbClr val="68615B"/>
                </a:solidFill>
                <a:latin typeface="Montserrat"/>
                <a:ea typeface="+mn-lt"/>
                <a:cs typeface="+mn-lt"/>
              </a:rPr>
              <a:t>Vannuccini</a:t>
            </a:r>
            <a:r>
              <a:rPr lang="en-US" sz="1100">
                <a:solidFill>
                  <a:srgbClr val="68615B"/>
                </a:solidFill>
                <a:latin typeface="Montserrat"/>
                <a:ea typeface="+mn-lt"/>
                <a:cs typeface="+mn-lt"/>
              </a:rPr>
              <a:t> </a:t>
            </a:r>
            <a:endParaRPr lang="en-US">
              <a:solidFill>
                <a:srgbClr val="68615B"/>
              </a:solidFill>
              <a:latin typeface="Montserrat"/>
            </a:endParaRPr>
          </a:p>
          <a:p>
            <a:pPr algn="ctr"/>
            <a:r>
              <a:rPr lang="en-US" sz="1100" i="1">
                <a:solidFill>
                  <a:srgbClr val="68615B"/>
                </a:solidFill>
                <a:latin typeface="Montserrat"/>
                <a:ea typeface="+mn-lt"/>
                <a:cs typeface="+mn-lt"/>
              </a:rPr>
              <a:t>ANCI Toscana, Project Officer </a:t>
            </a:r>
            <a:r>
              <a:rPr lang="en-US" sz="1100" i="1" err="1">
                <a:solidFill>
                  <a:srgbClr val="68615B"/>
                </a:solidFill>
                <a:latin typeface="Montserrat"/>
                <a:ea typeface="+mn-lt"/>
                <a:cs typeface="+mn-lt"/>
              </a:rPr>
              <a:t>Ufficio</a:t>
            </a:r>
            <a:r>
              <a:rPr lang="en-US" sz="1100" i="1">
                <a:solidFill>
                  <a:srgbClr val="68615B"/>
                </a:solidFill>
                <a:latin typeface="Montserrat"/>
                <a:ea typeface="+mn-lt"/>
                <a:cs typeface="+mn-lt"/>
              </a:rPr>
              <a:t> Europa, Progetto </a:t>
            </a:r>
            <a:r>
              <a:rPr lang="en-US" sz="1100" i="1" err="1">
                <a:solidFill>
                  <a:srgbClr val="68615B"/>
                </a:solidFill>
                <a:latin typeface="Montserrat"/>
                <a:ea typeface="+mn-lt"/>
                <a:cs typeface="+mn-lt"/>
              </a:rPr>
              <a:t>HuMUS</a:t>
            </a:r>
            <a:r>
              <a:rPr lang="en-US" sz="1100">
                <a:solidFill>
                  <a:srgbClr val="68615B"/>
                </a:solidFill>
                <a:latin typeface="Montserrat"/>
                <a:ea typeface="+mn-lt"/>
                <a:cs typeface="+mn-lt"/>
              </a:rPr>
              <a:t> </a:t>
            </a:r>
            <a:endParaRPr lang="en-US">
              <a:solidFill>
                <a:srgbClr val="68615B"/>
              </a:solidFill>
              <a:latin typeface="Montserrat"/>
            </a:endParaRPr>
          </a:p>
          <a:p>
            <a:pPr algn="ctr"/>
            <a:endParaRPr lang="en-US" sz="1100" i="1">
              <a:solidFill>
                <a:srgbClr val="68615B"/>
              </a:solidFill>
              <a:latin typeface="Montserrat"/>
              <a:cs typeface="Calibri"/>
            </a:endParaRPr>
          </a:p>
        </p:txBody>
      </p:sp>
      <p:pic>
        <p:nvPicPr>
          <p:cNvPr id="17" name="Immagine 17" descr="Immagine che contiene testo, segnale&#10;&#10;Descrizione generata automaticamente">
            <a:extLst>
              <a:ext uri="{FF2B5EF4-FFF2-40B4-BE49-F238E27FC236}">
                <a16:creationId xmlns:a16="http://schemas.microsoft.com/office/drawing/2014/main" id="{95AA97B1-0235-0E21-2130-6A2AB10E214B}"/>
              </a:ext>
            </a:extLst>
          </p:cNvPr>
          <p:cNvPicPr>
            <a:picLocks noChangeAspect="1"/>
          </p:cNvPicPr>
          <p:nvPr/>
        </p:nvPicPr>
        <p:blipFill>
          <a:blip r:embed="rId7"/>
          <a:stretch>
            <a:fillRect/>
          </a:stretch>
        </p:blipFill>
        <p:spPr>
          <a:xfrm>
            <a:off x="3732494" y="921774"/>
            <a:ext cx="1828186" cy="1834946"/>
          </a:xfrm>
          <a:prstGeom prst="rect">
            <a:avLst/>
          </a:prstGeom>
        </p:spPr>
      </p:pic>
      <p:pic>
        <p:nvPicPr>
          <p:cNvPr id="26" name="Immagine 4" descr="Immagine che contiene persona, interni&#10;&#10;Descrizione generata automaticamente">
            <a:extLst>
              <a:ext uri="{FF2B5EF4-FFF2-40B4-BE49-F238E27FC236}">
                <a16:creationId xmlns:a16="http://schemas.microsoft.com/office/drawing/2014/main" id="{D582F16E-95AF-1130-AE9C-DC8888C68F99}"/>
              </a:ext>
            </a:extLst>
          </p:cNvPr>
          <p:cNvPicPr>
            <a:picLocks noChangeAspect="1"/>
          </p:cNvPicPr>
          <p:nvPr/>
        </p:nvPicPr>
        <p:blipFill>
          <a:blip r:embed="rId8"/>
          <a:stretch>
            <a:fillRect/>
          </a:stretch>
        </p:blipFill>
        <p:spPr>
          <a:xfrm>
            <a:off x="3726348" y="3868379"/>
            <a:ext cx="1841090" cy="1841090"/>
          </a:xfrm>
          <a:prstGeom prst="rect">
            <a:avLst/>
          </a:prstGeom>
        </p:spPr>
      </p:pic>
      <p:sp>
        <p:nvSpPr>
          <p:cNvPr id="28" name="CasellaDiTesto 27">
            <a:extLst>
              <a:ext uri="{FF2B5EF4-FFF2-40B4-BE49-F238E27FC236}">
                <a16:creationId xmlns:a16="http://schemas.microsoft.com/office/drawing/2014/main" id="{3D852A9D-B2CA-6D53-DA36-1515BD9D5CDD}"/>
              </a:ext>
            </a:extLst>
          </p:cNvPr>
          <p:cNvSpPr txBox="1"/>
          <p:nvPr/>
        </p:nvSpPr>
        <p:spPr>
          <a:xfrm>
            <a:off x="3671042" y="5770921"/>
            <a:ext cx="1944329"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rgbClr val="68615B"/>
                </a:solidFill>
                <a:latin typeface="Montserrat"/>
                <a:cs typeface="Calibri"/>
              </a:rPr>
              <a:t>Margherita Caggiano  </a:t>
            </a:r>
          </a:p>
          <a:p>
            <a:pPr algn="ctr"/>
            <a:r>
              <a:rPr lang="en-US" sz="1100" i="1">
                <a:solidFill>
                  <a:srgbClr val="68615B"/>
                </a:solidFill>
                <a:latin typeface="Montserrat"/>
                <a:cs typeface="Calibri"/>
              </a:rPr>
              <a:t>RE SOIL Foundation, </a:t>
            </a:r>
          </a:p>
          <a:p>
            <a:pPr algn="ctr"/>
            <a:r>
              <a:rPr lang="en-US" sz="1100" i="1">
                <a:solidFill>
                  <a:srgbClr val="68615B"/>
                </a:solidFill>
                <a:latin typeface="Montserrat"/>
                <a:cs typeface="Calibri"/>
              </a:rPr>
              <a:t>Progetto </a:t>
            </a:r>
            <a:r>
              <a:rPr lang="en-US" sz="1100" i="1" err="1">
                <a:solidFill>
                  <a:srgbClr val="68615B"/>
                </a:solidFill>
                <a:latin typeface="Montserrat"/>
                <a:cs typeface="Calibri"/>
              </a:rPr>
              <a:t>Prepsoil</a:t>
            </a:r>
            <a:r>
              <a:rPr lang="en-US" sz="1100" i="1">
                <a:solidFill>
                  <a:srgbClr val="68615B"/>
                </a:solidFill>
                <a:latin typeface="Montserrat"/>
                <a:cs typeface="Calibri"/>
              </a:rPr>
              <a:t>  </a:t>
            </a:r>
            <a:r>
              <a:rPr lang="en-US" sz="1100">
                <a:solidFill>
                  <a:srgbClr val="68615B"/>
                </a:solidFill>
                <a:latin typeface="Montserrat"/>
                <a:cs typeface="Calibri"/>
              </a:rPr>
              <a:t> </a:t>
            </a:r>
            <a:endParaRPr lang="en-US">
              <a:solidFill>
                <a:srgbClr val="68615B"/>
              </a:solidFill>
              <a:cs typeface="Calibri"/>
            </a:endParaRPr>
          </a:p>
        </p:txBody>
      </p:sp>
    </p:spTree>
    <p:extLst>
      <p:ext uri="{BB962C8B-B14F-4D97-AF65-F5344CB8AC3E}">
        <p14:creationId xmlns:p14="http://schemas.microsoft.com/office/powerpoint/2010/main" val="235370024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endParaRPr lang="en-US"/>
          </a:p>
        </p:txBody>
      </p:sp>
      <p:sp>
        <p:nvSpPr>
          <p:cNvPr id="3" name="Sottotitolo 2"/>
          <p:cNvSpPr>
            <a:spLocks noGrp="1"/>
          </p:cNvSpPr>
          <p:nvPr>
            <p:ph type="subTitle" idx="1"/>
          </p:nvPr>
        </p:nvSpPr>
        <p:spPr/>
        <p:txBody>
          <a:bodyPr/>
          <a:lstStyle/>
          <a:p>
            <a:endParaRPr lang="en-US"/>
          </a:p>
        </p:txBody>
      </p:sp>
      <p:pic>
        <p:nvPicPr>
          <p:cNvPr id="4" name="Immagine 3">
            <a:extLst>
              <a:ext uri="{FF2B5EF4-FFF2-40B4-BE49-F238E27FC236}">
                <a16:creationId xmlns:a16="http://schemas.microsoft.com/office/drawing/2014/main" id="{B4AB508B-9BEB-4243-B5AD-6A84860F42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 y="1388"/>
            <a:ext cx="12187066" cy="6855224"/>
          </a:xfrm>
          <a:prstGeom prst="rect">
            <a:avLst/>
          </a:prstGeom>
        </p:spPr>
      </p:pic>
      <p:pic>
        <p:nvPicPr>
          <p:cNvPr id="5" name="Immagine 4"/>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494" t="1392" r="2386" b="1598"/>
          <a:stretch/>
        </p:blipFill>
        <p:spPr>
          <a:xfrm>
            <a:off x="7666522" y="300193"/>
            <a:ext cx="3575293" cy="61629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Immagin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7280" y="1897063"/>
            <a:ext cx="4272213" cy="3409950"/>
          </a:xfrm>
          <a:prstGeom prst="rect">
            <a:avLst/>
          </a:prstGeom>
        </p:spPr>
      </p:pic>
      <p:pic>
        <p:nvPicPr>
          <p:cNvPr id="6" name="Immagin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432" y="300193"/>
            <a:ext cx="2508731" cy="2294120"/>
          </a:xfrm>
          <a:prstGeom prst="rect">
            <a:avLst/>
          </a:prstGeom>
        </p:spPr>
      </p:pic>
      <p:pic>
        <p:nvPicPr>
          <p:cNvPr id="8" name="Immagine 7"/>
          <p:cNvPicPr>
            <a:picLocks noChangeAspect="1"/>
          </p:cNvPicPr>
          <p:nvPr/>
        </p:nvPicPr>
        <p:blipFill>
          <a:blip r:embed="rId7">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41805" y="2603938"/>
            <a:ext cx="6477000" cy="2809875"/>
          </a:xfrm>
          <a:prstGeom prst="rect">
            <a:avLst/>
          </a:prstGeom>
        </p:spPr>
      </p:pic>
    </p:spTree>
    <p:extLst>
      <p:ext uri="{BB962C8B-B14F-4D97-AF65-F5344CB8AC3E}">
        <p14:creationId xmlns:p14="http://schemas.microsoft.com/office/powerpoint/2010/main" val="193119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a:solidFill>
                  <a:schemeClr val="bg1"/>
                </a:solidFill>
              </a:rPr>
              <a:t>I quattro elementi della Missione</a:t>
            </a:r>
          </a:p>
        </p:txBody>
      </p:sp>
      <p:sp>
        <p:nvSpPr>
          <p:cNvPr id="15" name="TextBox 14">
            <a:extLst>
              <a:ext uri="{FF2B5EF4-FFF2-40B4-BE49-F238E27FC236}">
                <a16:creationId xmlns:a16="http://schemas.microsoft.com/office/drawing/2014/main" id="{448345B7-2366-4212-85D5-E1EE38FC6B50}"/>
              </a:ext>
            </a:extLst>
          </p:cNvPr>
          <p:cNvSpPr txBox="1"/>
          <p:nvPr/>
        </p:nvSpPr>
        <p:spPr>
          <a:xfrm>
            <a:off x="8625532" y="1119323"/>
            <a:ext cx="2580026" cy="1589443"/>
          </a:xfrm>
          <a:prstGeom prst="rect">
            <a:avLst/>
          </a:prstGeom>
          <a:noFill/>
          <a:ln w="38100">
            <a:solidFill>
              <a:schemeClr val="accent2"/>
            </a:solidFill>
            <a:prstDash val="solid"/>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1" i="0" u="none" strike="noStrike" kern="1200" cap="none" spc="0" normalizeH="0" baseline="0" noProof="0" dirty="0">
                <a:ln>
                  <a:noFill/>
                </a:ln>
                <a:solidFill>
                  <a:srgbClr val="7E5E34"/>
                </a:solidFill>
                <a:effectLst/>
                <a:uLnTx/>
                <a:uFillTx/>
                <a:latin typeface="Calibri Light" panose="020F0302020204030204"/>
                <a:ea typeface="+mn-ea"/>
                <a:cs typeface="+mn-cs"/>
              </a:rPr>
              <a:t>Conoscenze, dati, tecnologie e infrastrutture </a:t>
            </a:r>
            <a:r>
              <a:rPr kumimoji="0" lang="it-it" sz="1500" b="0" i="0" u="none" strike="noStrike" kern="1200" cap="none" spc="0" normalizeH="0" baseline="0" noProof="0" dirty="0">
                <a:ln>
                  <a:noFill/>
                </a:ln>
                <a:solidFill>
                  <a:srgbClr val="68615B"/>
                </a:solidFill>
                <a:effectLst/>
                <a:uLnTx/>
                <a:uFillTx/>
                <a:latin typeface="Calibri Light" panose="020F0302020204030204"/>
                <a:ea typeface="+mn-ea"/>
                <a:cs typeface="+mn-cs"/>
              </a:rPr>
              <a:t>a supporto delle pratiche e dei modelli di business per la salute dei suoli</a:t>
            </a:r>
          </a:p>
        </p:txBody>
      </p:sp>
      <p:sp>
        <p:nvSpPr>
          <p:cNvPr id="16" name="TextBox 15">
            <a:extLst>
              <a:ext uri="{FF2B5EF4-FFF2-40B4-BE49-F238E27FC236}">
                <a16:creationId xmlns:a16="http://schemas.microsoft.com/office/drawing/2014/main" id="{6EC9726F-9636-454A-95C2-00D6588D540F}"/>
              </a:ext>
            </a:extLst>
          </p:cNvPr>
          <p:cNvSpPr txBox="1"/>
          <p:nvPr/>
        </p:nvSpPr>
        <p:spPr>
          <a:xfrm>
            <a:off x="8620680" y="4370911"/>
            <a:ext cx="2580026" cy="1467523"/>
          </a:xfrm>
          <a:prstGeom prst="rect">
            <a:avLst/>
          </a:prstGeom>
          <a:noFill/>
          <a:ln w="38100">
            <a:solidFill>
              <a:schemeClr val="tx2"/>
            </a:solidFill>
            <a:prstDash val="solid"/>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0" cap="none" spc="0" normalizeH="0" baseline="0" noProof="0" dirty="0">
                <a:ln>
                  <a:noFill/>
                </a:ln>
                <a:solidFill>
                  <a:srgbClr val="68615B"/>
                </a:solidFill>
                <a:effectLst/>
                <a:uLnTx/>
                <a:uFillTx/>
                <a:latin typeface="Calibri Light" panose="020F0302020204030204"/>
                <a:ea typeface="+mn-ea"/>
                <a:cs typeface="+mn-cs"/>
              </a:rPr>
              <a:t>Una vasta</a:t>
            </a:r>
            <a:r>
              <a:rPr kumimoji="0" lang="it-it" sz="1500" b="0" i="0" u="none" strike="noStrike" kern="0" cap="none" spc="0" normalizeH="0" baseline="0" noProof="0" dirty="0">
                <a:ln>
                  <a:noFill/>
                </a:ln>
                <a:solidFill>
                  <a:srgbClr val="4D4D4D"/>
                </a:solidFill>
                <a:effectLst/>
                <a:uLnTx/>
                <a:uFillTx/>
                <a:latin typeface="Calibri Light" panose="020F0302020204030204"/>
                <a:ea typeface="+mn-ea"/>
                <a:cs typeface="+mn-cs"/>
              </a:rPr>
              <a:t> </a:t>
            </a:r>
            <a:br>
              <a:rPr kumimoji="0" lang="en-GB" sz="1500" b="0" i="0" u="none" strike="noStrike" kern="0" cap="none" spc="0" normalizeH="0" baseline="0" noProof="0" dirty="0">
                <a:ln>
                  <a:noFill/>
                </a:ln>
                <a:solidFill>
                  <a:srgbClr val="4D4D4D"/>
                </a:solidFill>
                <a:effectLst/>
                <a:uLnTx/>
                <a:uFillTx/>
                <a:latin typeface="Calibri Light" panose="020F0302020204030204"/>
                <a:ea typeface="+mn-ea"/>
                <a:cs typeface="+mn-cs"/>
              </a:rPr>
            </a:br>
            <a:r>
              <a:rPr kumimoji="0" lang="it-it" sz="1500" b="1" i="0" u="none" strike="noStrike" kern="0" cap="none" spc="0" normalizeH="0" baseline="0" noProof="0" dirty="0">
                <a:ln>
                  <a:noFill/>
                </a:ln>
                <a:solidFill>
                  <a:srgbClr val="434845"/>
                </a:solidFill>
                <a:effectLst/>
                <a:uLnTx/>
                <a:uFillTx/>
                <a:latin typeface="Calibri Light" panose="020F0302020204030204"/>
                <a:ea typeface="+mn-ea"/>
                <a:cs typeface="+mn-cs"/>
              </a:rPr>
              <a:t>rete di siti reali</a:t>
            </a:r>
            <a:r>
              <a:rPr kumimoji="0" lang="it-it" sz="1500" b="1" i="0" u="none" strike="noStrike" kern="0" cap="none" spc="0" normalizeH="0" baseline="0" noProof="0" dirty="0">
                <a:ln>
                  <a:noFill/>
                </a:ln>
                <a:solidFill>
                  <a:srgbClr val="71A096"/>
                </a:solidFill>
                <a:effectLst/>
                <a:uLnTx/>
                <a:uFillTx/>
                <a:latin typeface="Calibri Light" panose="020F0302020204030204"/>
                <a:ea typeface="+mn-ea"/>
                <a:cs typeface="+mn-cs"/>
              </a:rPr>
              <a:t> </a:t>
            </a:r>
            <a:r>
              <a:rPr kumimoji="0" lang="it-it" sz="1500" b="0" i="0" u="none" strike="noStrike" kern="0" cap="none" spc="0" normalizeH="0" baseline="0" noProof="0" dirty="0">
                <a:ln>
                  <a:noFill/>
                </a:ln>
                <a:solidFill>
                  <a:srgbClr val="68615B"/>
                </a:solidFill>
                <a:effectLst/>
                <a:uLnTx/>
                <a:uFillTx/>
                <a:latin typeface="Calibri Light" panose="020F0302020204030204"/>
                <a:ea typeface="+mn-ea"/>
                <a:cs typeface="+mn-cs"/>
              </a:rPr>
              <a:t>per la co-creazione, la sperimentazione, la dimostrazione e il potenziamento delle soluzioni</a:t>
            </a:r>
          </a:p>
        </p:txBody>
      </p:sp>
      <p:sp>
        <p:nvSpPr>
          <p:cNvPr id="17" name="TextBox 16">
            <a:extLst>
              <a:ext uri="{FF2B5EF4-FFF2-40B4-BE49-F238E27FC236}">
                <a16:creationId xmlns:a16="http://schemas.microsoft.com/office/drawing/2014/main" id="{13BFEEA3-C917-416F-A688-3505C6C082F1}"/>
              </a:ext>
            </a:extLst>
          </p:cNvPr>
          <p:cNvSpPr txBox="1"/>
          <p:nvPr/>
        </p:nvSpPr>
        <p:spPr>
          <a:xfrm>
            <a:off x="1300083" y="4373398"/>
            <a:ext cx="2659007" cy="1498003"/>
          </a:xfrm>
          <a:prstGeom prst="rect">
            <a:avLst/>
          </a:prstGeom>
          <a:noFill/>
          <a:ln w="38100">
            <a:solidFill>
              <a:schemeClr val="accent3"/>
            </a:solidFill>
            <a:prstDash val="solid"/>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0" cap="none" spc="0" normalizeH="0" baseline="0" noProof="0" dirty="0">
                <a:ln>
                  <a:noFill/>
                </a:ln>
                <a:solidFill>
                  <a:srgbClr val="68615B"/>
                </a:solidFill>
                <a:effectLst/>
                <a:uLnTx/>
                <a:uFillTx/>
                <a:latin typeface="Calibri Light" panose="020F0302020204030204"/>
                <a:ea typeface="+mn-ea"/>
                <a:cs typeface="Arial" panose="020B0604020202020204" pitchFamily="34" charset="0"/>
              </a:rPr>
              <a:t>Armonizzazione</a:t>
            </a:r>
            <a:r>
              <a:rPr kumimoji="0" lang="it-it" sz="1500" b="0" i="0" u="none" strike="noStrike" kern="0" cap="none" spc="0" normalizeH="0" baseline="0" noProof="0" dirty="0">
                <a:ln>
                  <a:noFill/>
                </a:ln>
                <a:solidFill>
                  <a:srgbClr val="4D4D4D"/>
                </a:solidFill>
                <a:effectLst/>
                <a:uLnTx/>
                <a:uFillTx/>
                <a:latin typeface="Calibri Light" panose="020F0302020204030204"/>
                <a:ea typeface="+mn-ea"/>
                <a:cs typeface="Arial" panose="020B0604020202020204" pitchFamily="34" charset="0"/>
              </a:rPr>
              <a:t> del</a:t>
            </a:r>
            <a:r>
              <a:rPr kumimoji="0" lang="it-it" sz="1500" b="1" i="0" u="none" strike="noStrike" kern="0" cap="none" spc="0" normalizeH="0" baseline="0" noProof="0" dirty="0">
                <a:ln>
                  <a:noFill/>
                </a:ln>
                <a:solidFill>
                  <a:srgbClr val="4D4D4D"/>
                </a:solidFill>
                <a:effectLst/>
                <a:uLnTx/>
                <a:uFillTx/>
                <a:latin typeface="Calibri Light" panose="020F0302020204030204"/>
                <a:ea typeface="+mn-ea"/>
                <a:cs typeface="Arial" panose="020B0604020202020204" pitchFamily="34" charset="0"/>
              </a:rPr>
              <a:t> </a:t>
            </a:r>
            <a:br>
              <a:rPr kumimoji="0" lang="en-US" sz="1500" b="1" i="0" u="none" strike="noStrike" kern="0" cap="none" spc="0" normalizeH="0" baseline="0" noProof="0" dirty="0">
                <a:ln>
                  <a:noFill/>
                </a:ln>
                <a:solidFill>
                  <a:srgbClr val="4D4D4D"/>
                </a:solidFill>
                <a:effectLst/>
                <a:uLnTx/>
                <a:uFillTx/>
                <a:latin typeface="Calibri Light" panose="020F0302020204030204"/>
                <a:ea typeface="+mn-ea"/>
                <a:cs typeface="Arial" panose="020B0604020202020204" pitchFamily="34" charset="0"/>
              </a:rPr>
            </a:br>
            <a:r>
              <a:rPr kumimoji="0" lang="it-it" sz="1500" b="1" i="0" u="none" strike="noStrike" kern="0" cap="none" spc="0" normalizeH="0" baseline="0" noProof="0" dirty="0">
                <a:ln>
                  <a:noFill/>
                </a:ln>
                <a:solidFill>
                  <a:srgbClr val="68615B"/>
                </a:solidFill>
                <a:effectLst/>
                <a:uLnTx/>
                <a:uFillTx/>
                <a:latin typeface="Calibri Light" panose="020F0302020204030204"/>
                <a:ea typeface="+mn-ea"/>
                <a:cs typeface="Arial" panose="020B0604020202020204" pitchFamily="34" charset="0"/>
              </a:rPr>
              <a:t>monitoraggio della salute dei suoli e segnalazione </a:t>
            </a:r>
            <a:r>
              <a:rPr kumimoji="0" lang="it-it" sz="1500" b="0" i="0" u="none" strike="noStrike" kern="0" cap="none" spc="0" normalizeH="0" baseline="0" noProof="0" dirty="0">
                <a:ln>
                  <a:noFill/>
                </a:ln>
                <a:solidFill>
                  <a:srgbClr val="4D4D4D"/>
                </a:solidFill>
                <a:effectLst/>
                <a:uLnTx/>
                <a:uFillTx/>
                <a:latin typeface="Calibri Light" panose="020F0302020204030204"/>
                <a:ea typeface="+mn-ea"/>
                <a:cs typeface="Arial" panose="020B0604020202020204" pitchFamily="34" charset="0"/>
              </a:rPr>
              <a:t> </a:t>
            </a:r>
            <a:r>
              <a:rPr kumimoji="0" lang="it-it" sz="1500" b="0" i="0" u="none" strike="noStrike" kern="0" cap="none" spc="0" normalizeH="0" baseline="0" noProof="0" dirty="0">
                <a:ln>
                  <a:noFill/>
                </a:ln>
                <a:solidFill>
                  <a:srgbClr val="68615B"/>
                </a:solidFill>
                <a:effectLst/>
                <a:uLnTx/>
                <a:uFillTx/>
                <a:latin typeface="Calibri Light" panose="020F0302020204030204"/>
                <a:ea typeface="+mn-ea"/>
                <a:cs typeface="Arial" panose="020B0604020202020204" pitchFamily="34" charset="0"/>
              </a:rPr>
              <a:t>in tutta Europa; contributo all'Osservatorio europeo del suolo </a:t>
            </a:r>
          </a:p>
        </p:txBody>
      </p:sp>
      <p:sp>
        <p:nvSpPr>
          <p:cNvPr id="18" name="TextBox 17">
            <a:extLst>
              <a:ext uri="{FF2B5EF4-FFF2-40B4-BE49-F238E27FC236}">
                <a16:creationId xmlns:a16="http://schemas.microsoft.com/office/drawing/2014/main" id="{730CA87E-D965-4623-81C7-5E4D433DAE9E}"/>
              </a:ext>
            </a:extLst>
          </p:cNvPr>
          <p:cNvSpPr txBox="1"/>
          <p:nvPr/>
        </p:nvSpPr>
        <p:spPr>
          <a:xfrm>
            <a:off x="1300083" y="1197712"/>
            <a:ext cx="2666825" cy="1365922"/>
          </a:xfrm>
          <a:prstGeom prst="rect">
            <a:avLst/>
          </a:prstGeom>
          <a:noFill/>
          <a:ln w="38100">
            <a:solidFill>
              <a:schemeClr val="accent1"/>
            </a:solidFill>
            <a:prstDash val="solid"/>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1" i="0" u="none" strike="noStrike" kern="0" cap="none" spc="0" normalizeH="0" baseline="0" noProof="0" dirty="0">
                <a:ln>
                  <a:noFill/>
                </a:ln>
                <a:solidFill>
                  <a:srgbClr val="71A096"/>
                </a:solidFill>
                <a:effectLst/>
                <a:uLnTx/>
                <a:uFillTx/>
                <a:latin typeface="Calibri Light" panose="020F0302020204030204"/>
                <a:ea typeface="+mn-ea"/>
                <a:cs typeface="+mn-cs"/>
              </a:rPr>
              <a:t>Comunicazione, formazione e consulenza mirata a </a:t>
            </a:r>
            <a:r>
              <a:rPr kumimoji="0" lang="it-it" sz="1500" b="0" i="0" u="none" strike="noStrike" kern="0" cap="none" spc="0" normalizeH="0" baseline="0" noProof="0" dirty="0">
                <a:ln>
                  <a:noFill/>
                </a:ln>
                <a:solidFill>
                  <a:srgbClr val="68615B"/>
                </a:solidFill>
                <a:effectLst/>
                <a:uLnTx/>
                <a:uFillTx/>
                <a:latin typeface="Calibri Light" panose="020F0302020204030204"/>
                <a:ea typeface="+mn-ea"/>
                <a:cs typeface="+mn-cs"/>
              </a:rPr>
              <a:t>diversi gruppi di destinatari; "consulenti del suolo" specializzati </a:t>
            </a:r>
          </a:p>
        </p:txBody>
      </p:sp>
      <p:pic>
        <p:nvPicPr>
          <p:cNvPr id="3" name="Immagine 2">
            <a:extLst>
              <a:ext uri="{FF2B5EF4-FFF2-40B4-BE49-F238E27FC236}">
                <a16:creationId xmlns:a16="http://schemas.microsoft.com/office/drawing/2014/main" id="{0431F6B8-47B9-0044-B9B4-CFEADC07C273}"/>
              </a:ext>
            </a:extLst>
          </p:cNvPr>
          <p:cNvPicPr>
            <a:picLocks noChangeAspect="1"/>
          </p:cNvPicPr>
          <p:nvPr/>
        </p:nvPicPr>
        <p:blipFill>
          <a:blip r:embed="rId3"/>
          <a:stretch>
            <a:fillRect/>
          </a:stretch>
        </p:blipFill>
        <p:spPr>
          <a:xfrm>
            <a:off x="3835164" y="1223418"/>
            <a:ext cx="4782550" cy="4782550"/>
          </a:xfrm>
          <a:prstGeom prst="rect">
            <a:avLst/>
          </a:prstGeom>
        </p:spPr>
      </p:pic>
      <p:sp>
        <p:nvSpPr>
          <p:cNvPr id="4" name="TextBox 3">
            <a:extLst>
              <a:ext uri="{FF2B5EF4-FFF2-40B4-BE49-F238E27FC236}">
                <a16:creationId xmlns:a16="http://schemas.microsoft.com/office/drawing/2014/main" id="{8B357965-CBE9-0698-0676-A666D4F6B3F2}"/>
              </a:ext>
            </a:extLst>
          </p:cNvPr>
          <p:cNvSpPr txBox="1"/>
          <p:nvPr/>
        </p:nvSpPr>
        <p:spPr>
          <a:xfrm>
            <a:off x="4561583" y="2310762"/>
            <a:ext cx="1645253"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mn-cs"/>
              </a:rPr>
              <a:t>4. Alfabetizzazione sul suolo, comunicazione, impegno dei cittadini</a:t>
            </a:r>
          </a:p>
        </p:txBody>
      </p:sp>
      <p:sp>
        <p:nvSpPr>
          <p:cNvPr id="10" name="TextBox 9">
            <a:extLst>
              <a:ext uri="{FF2B5EF4-FFF2-40B4-BE49-F238E27FC236}">
                <a16:creationId xmlns:a16="http://schemas.microsoft.com/office/drawing/2014/main" id="{1556B984-AC43-E7B8-815D-9FF2F66C1433}"/>
              </a:ext>
            </a:extLst>
          </p:cNvPr>
          <p:cNvSpPr txBox="1"/>
          <p:nvPr/>
        </p:nvSpPr>
        <p:spPr>
          <a:xfrm>
            <a:off x="6444391" y="2563634"/>
            <a:ext cx="15414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mn-cs"/>
              </a:rPr>
              <a:t>1. Programma R&amp;I</a:t>
            </a:r>
          </a:p>
        </p:txBody>
      </p:sp>
      <p:sp>
        <p:nvSpPr>
          <p:cNvPr id="11" name="TextBox 10">
            <a:extLst>
              <a:ext uri="{FF2B5EF4-FFF2-40B4-BE49-F238E27FC236}">
                <a16:creationId xmlns:a16="http://schemas.microsoft.com/office/drawing/2014/main" id="{4383C2E2-35CE-089F-CEFE-BCA55D97421A}"/>
              </a:ext>
            </a:extLst>
          </p:cNvPr>
          <p:cNvSpPr txBox="1"/>
          <p:nvPr/>
        </p:nvSpPr>
        <p:spPr>
          <a:xfrm>
            <a:off x="4561583" y="4096511"/>
            <a:ext cx="144987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mn-cs"/>
              </a:rPr>
              <a:t>3. Monitoraggio del suolo</a:t>
            </a:r>
          </a:p>
        </p:txBody>
      </p:sp>
      <p:sp>
        <p:nvSpPr>
          <p:cNvPr id="12" name="TextBox 11">
            <a:extLst>
              <a:ext uri="{FF2B5EF4-FFF2-40B4-BE49-F238E27FC236}">
                <a16:creationId xmlns:a16="http://schemas.microsoft.com/office/drawing/2014/main" id="{0A2F55C1-8B4C-4CF5-B68E-D7351E5E2D30}"/>
              </a:ext>
            </a:extLst>
          </p:cNvPr>
          <p:cNvSpPr txBox="1"/>
          <p:nvPr/>
        </p:nvSpPr>
        <p:spPr>
          <a:xfrm>
            <a:off x="6494171" y="4069357"/>
            <a:ext cx="16348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mn-cs"/>
              </a:rPr>
              <a:t>2. Living Lab e </a:t>
            </a:r>
            <a:r>
              <a:rPr kumimoji="0" lang="it-it" sz="1400" b="0" i="0" u="none" strike="noStrike" kern="1200" cap="none" spc="0" normalizeH="0" baseline="0" noProof="0" dirty="0" err="1">
                <a:ln>
                  <a:noFill/>
                </a:ln>
                <a:solidFill>
                  <a:srgbClr val="FFFFFF"/>
                </a:solidFill>
                <a:effectLst/>
                <a:uLnTx/>
                <a:uFillTx/>
                <a:latin typeface="Calibri" panose="020F0502020204030204"/>
                <a:ea typeface="+mn-ea"/>
                <a:cs typeface="+mn-cs"/>
              </a:rPr>
              <a:t>lighthouse</a:t>
            </a:r>
            <a:endPar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398849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3BB312-8458-4D03-B8AC-0F3A45F8E39E}"/>
              </a:ext>
            </a:extLst>
          </p:cNvPr>
          <p:cNvSpPr>
            <a:spLocks noGrp="1"/>
          </p:cNvSpPr>
          <p:nvPr>
            <p:ph type="title"/>
          </p:nvPr>
        </p:nvSpPr>
        <p:spPr>
          <a:xfrm>
            <a:off x="1754659" y="136525"/>
            <a:ext cx="10239746" cy="1004521"/>
          </a:xfrm>
        </p:spPr>
        <p:txBody>
          <a:bodyPr>
            <a:noAutofit/>
          </a:bodyPr>
          <a:lstStyle/>
          <a:p>
            <a:r>
              <a:rPr lang="it-IT" sz="2400" b="1" dirty="0"/>
              <a:t>CSA: </a:t>
            </a:r>
            <a:r>
              <a:rPr lang="it-IT" sz="2400" b="1" dirty="0" err="1"/>
              <a:t>Preparing</a:t>
            </a:r>
            <a:r>
              <a:rPr lang="it-IT" sz="2400" b="1" dirty="0"/>
              <a:t> for the </a:t>
            </a:r>
            <a:r>
              <a:rPr lang="en-GB" sz="2400" b="1" dirty="0"/>
              <a:t>‘Soil Deal for Europe’ Mission – </a:t>
            </a:r>
            <a:br>
              <a:rPr lang="en-GB" sz="2400" b="1" dirty="0"/>
            </a:br>
            <a:r>
              <a:rPr lang="en-GB" sz="2400" dirty="0"/>
              <a:t>Preparing the ground for healthy soils: building capacities </a:t>
            </a:r>
            <a:r>
              <a:rPr lang="en-GB" sz="2400"/>
              <a:t>for  engagement</a:t>
            </a:r>
            <a:r>
              <a:rPr lang="en-GB" sz="2400" dirty="0"/>
              <a:t>, outreach and knowledge</a:t>
            </a:r>
            <a:endParaRPr lang="da-DK" sz="2400" b="1" dirty="0"/>
          </a:p>
        </p:txBody>
      </p:sp>
      <p:sp>
        <p:nvSpPr>
          <p:cNvPr id="3" name="Pladsholder til indhold 2">
            <a:extLst>
              <a:ext uri="{FF2B5EF4-FFF2-40B4-BE49-F238E27FC236}">
                <a16:creationId xmlns:a16="http://schemas.microsoft.com/office/drawing/2014/main" id="{68C79F4C-B665-4DF0-9CAC-7CDA688AFBA0}"/>
              </a:ext>
            </a:extLst>
          </p:cNvPr>
          <p:cNvSpPr>
            <a:spLocks noGrp="1"/>
          </p:cNvSpPr>
          <p:nvPr>
            <p:ph idx="1"/>
          </p:nvPr>
        </p:nvSpPr>
        <p:spPr>
          <a:xfrm>
            <a:off x="87808" y="1583142"/>
            <a:ext cx="7491226" cy="4784617"/>
          </a:xfrm>
        </p:spPr>
        <p:txBody>
          <a:bodyPr>
            <a:normAutofit fontScale="55000" lnSpcReduction="20000"/>
          </a:bodyPr>
          <a:lstStyle/>
          <a:p>
            <a:pPr marL="341313" indent="-341313">
              <a:lnSpc>
                <a:spcPct val="110000"/>
              </a:lnSpc>
              <a:spcBef>
                <a:spcPts val="1600"/>
              </a:spcBef>
            </a:pPr>
            <a:r>
              <a:rPr lang="en-GB" sz="2600" dirty="0"/>
              <a:t>To evaluate soil needs in regions of Europe across different soil use types (Agriculture, Forestry, Urban, post-industrial, ..) </a:t>
            </a:r>
          </a:p>
          <a:p>
            <a:pPr marL="341313" indent="-341313">
              <a:lnSpc>
                <a:spcPct val="110000"/>
              </a:lnSpc>
              <a:spcBef>
                <a:spcPts val="1600"/>
              </a:spcBef>
            </a:pPr>
            <a:r>
              <a:rPr lang="en-GB" sz="2600" dirty="0"/>
              <a:t>To organise the expansion of EJP SOIL Hubs to broader Soil Health National Hubs</a:t>
            </a:r>
          </a:p>
          <a:p>
            <a:pPr marL="341313" indent="-341313">
              <a:lnSpc>
                <a:spcPct val="110000"/>
              </a:lnSpc>
              <a:spcBef>
                <a:spcPts val="1600"/>
              </a:spcBef>
            </a:pPr>
            <a:r>
              <a:rPr lang="en-GB" sz="2600" dirty="0"/>
              <a:t>To define model business plans for LL and LHs</a:t>
            </a:r>
          </a:p>
          <a:p>
            <a:pPr marL="341313" indent="-341313">
              <a:lnSpc>
                <a:spcPct val="110000"/>
              </a:lnSpc>
              <a:spcBef>
                <a:spcPts val="1600"/>
              </a:spcBef>
            </a:pPr>
            <a:r>
              <a:rPr lang="en-GB" sz="2600" dirty="0"/>
              <a:t>To map current and emerging LL and LH to promote networking and knowledge exchange </a:t>
            </a:r>
          </a:p>
          <a:p>
            <a:pPr marL="341313" indent="-341313">
              <a:lnSpc>
                <a:spcPct val="110000"/>
              </a:lnSpc>
              <a:spcBef>
                <a:spcPts val="1600"/>
              </a:spcBef>
            </a:pPr>
            <a:r>
              <a:rPr lang="en-GB" sz="2600" dirty="0"/>
              <a:t>To develop and launch a web portal to support networking, knowledge exchange and availability </a:t>
            </a:r>
          </a:p>
          <a:p>
            <a:pPr marL="341313" indent="-341313">
              <a:lnSpc>
                <a:spcPct val="110000"/>
              </a:lnSpc>
              <a:spcBef>
                <a:spcPts val="1600"/>
              </a:spcBef>
            </a:pPr>
            <a:r>
              <a:rPr lang="en-GB" sz="2600" dirty="0"/>
              <a:t>To generate spaces for knowledge exchange, capacity building and cross-regional connection </a:t>
            </a:r>
          </a:p>
          <a:p>
            <a:pPr marL="341313" indent="-341313">
              <a:lnSpc>
                <a:spcPct val="110000"/>
              </a:lnSpc>
              <a:spcBef>
                <a:spcPts val="1600"/>
              </a:spcBef>
            </a:pPr>
            <a:r>
              <a:rPr lang="en-GB" sz="2600" dirty="0"/>
              <a:t>To connect and promote exemplary education and social initiatives, and soil ambassadors </a:t>
            </a:r>
          </a:p>
          <a:p>
            <a:pPr marL="341313" indent="-341313">
              <a:lnSpc>
                <a:spcPct val="110000"/>
              </a:lnSpc>
              <a:spcBef>
                <a:spcPts val="1600"/>
              </a:spcBef>
            </a:pPr>
            <a:r>
              <a:rPr lang="en-GB" sz="2600" dirty="0"/>
              <a:t>To pave the path towards harmonised, standardised soil monitoring and data collection across the EU </a:t>
            </a:r>
          </a:p>
          <a:p>
            <a:pPr marL="341313" indent="-341313">
              <a:lnSpc>
                <a:spcPct val="110000"/>
              </a:lnSpc>
              <a:spcBef>
                <a:spcPts val="1600"/>
              </a:spcBef>
            </a:pPr>
            <a:r>
              <a:rPr lang="en-GB" sz="2600" dirty="0"/>
              <a:t>To explore the incorporation of EO and citizen observatories data in soil monitoring </a:t>
            </a:r>
          </a:p>
          <a:p>
            <a:endParaRPr lang="da-DK" dirty="0"/>
          </a:p>
        </p:txBody>
      </p:sp>
      <p:grpSp>
        <p:nvGrpSpPr>
          <p:cNvPr id="4" name="Gruppe 131">
            <a:extLst>
              <a:ext uri="{FF2B5EF4-FFF2-40B4-BE49-F238E27FC236}">
                <a16:creationId xmlns:a16="http://schemas.microsoft.com/office/drawing/2014/main" id="{9E215425-9F27-765D-C698-E1C88DB6C66E}"/>
              </a:ext>
            </a:extLst>
          </p:cNvPr>
          <p:cNvGrpSpPr/>
          <p:nvPr/>
        </p:nvGrpSpPr>
        <p:grpSpPr>
          <a:xfrm>
            <a:off x="7257984" y="1634912"/>
            <a:ext cx="4649539" cy="3582828"/>
            <a:chOff x="164931" y="1245433"/>
            <a:chExt cx="6472020" cy="4971738"/>
          </a:xfrm>
        </p:grpSpPr>
        <p:grpSp>
          <p:nvGrpSpPr>
            <p:cNvPr id="5" name="Gruppe 3">
              <a:extLst>
                <a:ext uri="{FF2B5EF4-FFF2-40B4-BE49-F238E27FC236}">
                  <a16:creationId xmlns:a16="http://schemas.microsoft.com/office/drawing/2014/main" id="{E3A97D75-B83A-0B7C-A3E1-A1F89E2E9AAB}"/>
                </a:ext>
              </a:extLst>
            </p:cNvPr>
            <p:cNvGrpSpPr/>
            <p:nvPr/>
          </p:nvGrpSpPr>
          <p:grpSpPr>
            <a:xfrm>
              <a:off x="164931" y="1245433"/>
              <a:ext cx="6472020" cy="4971738"/>
              <a:chOff x="59503" y="1061677"/>
              <a:chExt cx="6472020" cy="4971738"/>
            </a:xfrm>
          </p:grpSpPr>
          <p:pic>
            <p:nvPicPr>
              <p:cNvPr id="8" name="Billede 4">
                <a:extLst>
                  <a:ext uri="{FF2B5EF4-FFF2-40B4-BE49-F238E27FC236}">
                    <a16:creationId xmlns:a16="http://schemas.microsoft.com/office/drawing/2014/main" id="{D822B4A1-DB4F-42DE-95B5-70766600A8A6}"/>
                  </a:ext>
                </a:extLst>
              </p:cNvPr>
              <p:cNvPicPr>
                <a:picLocks noChangeAspect="1"/>
              </p:cNvPicPr>
              <p:nvPr/>
            </p:nvPicPr>
            <p:blipFill>
              <a:blip r:embed="rId2"/>
              <a:stretch>
                <a:fillRect/>
              </a:stretch>
            </p:blipFill>
            <p:spPr>
              <a:xfrm>
                <a:off x="59503" y="2001025"/>
                <a:ext cx="1549949" cy="834588"/>
              </a:xfrm>
              <a:prstGeom prst="rect">
                <a:avLst/>
              </a:prstGeom>
            </p:spPr>
          </p:pic>
          <p:grpSp>
            <p:nvGrpSpPr>
              <p:cNvPr id="9" name="Group 3">
                <a:extLst>
                  <a:ext uri="{FF2B5EF4-FFF2-40B4-BE49-F238E27FC236}">
                    <a16:creationId xmlns:a16="http://schemas.microsoft.com/office/drawing/2014/main" id="{FF1AB513-1BD4-256D-1BC1-08C72656A731}"/>
                  </a:ext>
                </a:extLst>
              </p:cNvPr>
              <p:cNvGrpSpPr>
                <a:grpSpLocks/>
              </p:cNvGrpSpPr>
              <p:nvPr/>
            </p:nvGrpSpPr>
            <p:grpSpPr bwMode="gray">
              <a:xfrm>
                <a:off x="2268476" y="1061677"/>
                <a:ext cx="3484666" cy="4568505"/>
                <a:chOff x="1737" y="1207"/>
                <a:chExt cx="1677" cy="2337"/>
              </a:xfrm>
              <a:solidFill>
                <a:srgbClr val="323232">
                  <a:lumMod val="25000"/>
                  <a:lumOff val="75000"/>
                </a:srgbClr>
              </a:solidFill>
              <a:effectLst/>
            </p:grpSpPr>
            <p:sp>
              <p:nvSpPr>
                <p:cNvPr id="38" name="Freeform 4">
                  <a:extLst>
                    <a:ext uri="{FF2B5EF4-FFF2-40B4-BE49-F238E27FC236}">
                      <a16:creationId xmlns:a16="http://schemas.microsoft.com/office/drawing/2014/main" id="{13CB117A-DF59-065F-558C-E6042F3A01AA}"/>
                    </a:ext>
                  </a:extLst>
                </p:cNvPr>
                <p:cNvSpPr>
                  <a:spLocks/>
                </p:cNvSpPr>
                <p:nvPr/>
              </p:nvSpPr>
              <p:spPr bwMode="gray">
                <a:xfrm>
                  <a:off x="3409" y="3391"/>
                  <a:ext cx="5" cy="6"/>
                </a:xfrm>
                <a:custGeom>
                  <a:avLst/>
                  <a:gdLst/>
                  <a:ahLst/>
                  <a:cxnLst>
                    <a:cxn ang="0">
                      <a:pos x="0" y="3"/>
                    </a:cxn>
                    <a:cxn ang="0">
                      <a:pos x="2" y="0"/>
                    </a:cxn>
                    <a:cxn ang="0">
                      <a:pos x="2" y="1"/>
                    </a:cxn>
                    <a:cxn ang="0">
                      <a:pos x="0" y="3"/>
                    </a:cxn>
                  </a:cxnLst>
                  <a:rect l="0" t="0" r="r" b="b"/>
                  <a:pathLst>
                    <a:path w="2" h="3">
                      <a:moveTo>
                        <a:pt x="0" y="3"/>
                      </a:moveTo>
                      <a:lnTo>
                        <a:pt x="2" y="0"/>
                      </a:lnTo>
                      <a:lnTo>
                        <a:pt x="2" y="1"/>
                      </a:lnTo>
                      <a:lnTo>
                        <a:pt x="0" y="3"/>
                      </a:lnTo>
                      <a:close/>
                    </a:path>
                  </a:pathLst>
                </a:custGeom>
                <a:grpFill/>
                <a:ln w="9525">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39" name="Freeform 8">
                  <a:extLst>
                    <a:ext uri="{FF2B5EF4-FFF2-40B4-BE49-F238E27FC236}">
                      <a16:creationId xmlns:a16="http://schemas.microsoft.com/office/drawing/2014/main" id="{F43BD0E1-6E91-DA78-066C-EAFBD97F214E}"/>
                    </a:ext>
                  </a:extLst>
                </p:cNvPr>
                <p:cNvSpPr>
                  <a:spLocks/>
                </p:cNvSpPr>
                <p:nvPr/>
              </p:nvSpPr>
              <p:spPr bwMode="gray">
                <a:xfrm>
                  <a:off x="2903" y="3074"/>
                  <a:ext cx="207" cy="153"/>
                </a:xfrm>
                <a:custGeom>
                  <a:avLst/>
                  <a:gdLst/>
                  <a:ahLst/>
                  <a:cxnLst>
                    <a:cxn ang="0">
                      <a:pos x="5" y="40"/>
                    </a:cxn>
                    <a:cxn ang="0">
                      <a:pos x="5" y="31"/>
                    </a:cxn>
                    <a:cxn ang="0">
                      <a:pos x="1" y="21"/>
                    </a:cxn>
                    <a:cxn ang="0">
                      <a:pos x="5" y="13"/>
                    </a:cxn>
                    <a:cxn ang="0">
                      <a:pos x="0" y="7"/>
                    </a:cxn>
                    <a:cxn ang="0">
                      <a:pos x="3" y="0"/>
                    </a:cxn>
                    <a:cxn ang="0">
                      <a:pos x="9" y="4"/>
                    </a:cxn>
                    <a:cxn ang="0">
                      <a:pos x="20" y="7"/>
                    </a:cxn>
                    <a:cxn ang="0">
                      <a:pos x="30" y="5"/>
                    </a:cxn>
                    <a:cxn ang="0">
                      <a:pos x="37" y="0"/>
                    </a:cxn>
                    <a:cxn ang="0">
                      <a:pos x="42" y="0"/>
                    </a:cxn>
                    <a:cxn ang="0">
                      <a:pos x="54" y="5"/>
                    </a:cxn>
                    <a:cxn ang="0">
                      <a:pos x="54" y="11"/>
                    </a:cxn>
                    <a:cxn ang="0">
                      <a:pos x="50" y="14"/>
                    </a:cxn>
                    <a:cxn ang="0">
                      <a:pos x="49" y="25"/>
                    </a:cxn>
                    <a:cxn ang="0">
                      <a:pos x="47" y="31"/>
                    </a:cxn>
                    <a:cxn ang="0">
                      <a:pos x="41" y="29"/>
                    </a:cxn>
                    <a:cxn ang="0">
                      <a:pos x="35" y="31"/>
                    </a:cxn>
                    <a:cxn ang="0">
                      <a:pos x="33" y="39"/>
                    </a:cxn>
                    <a:cxn ang="0">
                      <a:pos x="28" y="40"/>
                    </a:cxn>
                    <a:cxn ang="0">
                      <a:pos x="23" y="37"/>
                    </a:cxn>
                    <a:cxn ang="0">
                      <a:pos x="17" y="36"/>
                    </a:cxn>
                    <a:cxn ang="0">
                      <a:pos x="11" y="38"/>
                    </a:cxn>
                    <a:cxn ang="0">
                      <a:pos x="5" y="40"/>
                    </a:cxn>
                  </a:cxnLst>
                  <a:rect l="0" t="0" r="r" b="b"/>
                  <a:pathLst>
                    <a:path w="54" h="40">
                      <a:moveTo>
                        <a:pt x="5" y="40"/>
                      </a:moveTo>
                      <a:lnTo>
                        <a:pt x="5" y="31"/>
                      </a:lnTo>
                      <a:lnTo>
                        <a:pt x="1" y="21"/>
                      </a:lnTo>
                      <a:lnTo>
                        <a:pt x="5" y="13"/>
                      </a:lnTo>
                      <a:lnTo>
                        <a:pt x="0" y="7"/>
                      </a:lnTo>
                      <a:lnTo>
                        <a:pt x="3" y="0"/>
                      </a:lnTo>
                      <a:lnTo>
                        <a:pt x="9" y="4"/>
                      </a:lnTo>
                      <a:lnTo>
                        <a:pt x="20" y="7"/>
                      </a:lnTo>
                      <a:lnTo>
                        <a:pt x="30" y="5"/>
                      </a:lnTo>
                      <a:lnTo>
                        <a:pt x="37" y="0"/>
                      </a:lnTo>
                      <a:lnTo>
                        <a:pt x="42" y="0"/>
                      </a:lnTo>
                      <a:lnTo>
                        <a:pt x="54" y="5"/>
                      </a:lnTo>
                      <a:lnTo>
                        <a:pt x="54" y="11"/>
                      </a:lnTo>
                      <a:lnTo>
                        <a:pt x="50" y="14"/>
                      </a:lnTo>
                      <a:lnTo>
                        <a:pt x="49" y="25"/>
                      </a:lnTo>
                      <a:lnTo>
                        <a:pt x="47" y="31"/>
                      </a:lnTo>
                      <a:lnTo>
                        <a:pt x="41" y="29"/>
                      </a:lnTo>
                      <a:lnTo>
                        <a:pt x="35" y="31"/>
                      </a:lnTo>
                      <a:lnTo>
                        <a:pt x="33" y="39"/>
                      </a:lnTo>
                      <a:lnTo>
                        <a:pt x="28" y="40"/>
                      </a:lnTo>
                      <a:lnTo>
                        <a:pt x="23" y="37"/>
                      </a:lnTo>
                      <a:lnTo>
                        <a:pt x="17" y="36"/>
                      </a:lnTo>
                      <a:lnTo>
                        <a:pt x="11" y="38"/>
                      </a:lnTo>
                      <a:lnTo>
                        <a:pt x="5" y="4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0" name="Freeform 9">
                  <a:extLst>
                    <a:ext uri="{FF2B5EF4-FFF2-40B4-BE49-F238E27FC236}">
                      <a16:creationId xmlns:a16="http://schemas.microsoft.com/office/drawing/2014/main" id="{3C067AAD-5B51-63F5-397A-105F7AC53D8D}"/>
                    </a:ext>
                  </a:extLst>
                </p:cNvPr>
                <p:cNvSpPr>
                  <a:spLocks/>
                </p:cNvSpPr>
                <p:nvPr/>
              </p:nvSpPr>
              <p:spPr bwMode="gray">
                <a:xfrm>
                  <a:off x="2827" y="2857"/>
                  <a:ext cx="326" cy="243"/>
                </a:xfrm>
                <a:custGeom>
                  <a:avLst/>
                  <a:gdLst/>
                  <a:ahLst/>
                  <a:cxnLst>
                    <a:cxn ang="0">
                      <a:pos x="23" y="57"/>
                    </a:cxn>
                    <a:cxn ang="0">
                      <a:pos x="18" y="50"/>
                    </a:cxn>
                    <a:cxn ang="0">
                      <a:pos x="6" y="48"/>
                    </a:cxn>
                    <a:cxn ang="0">
                      <a:pos x="5" y="37"/>
                    </a:cxn>
                    <a:cxn ang="0">
                      <a:pos x="0" y="28"/>
                    </a:cxn>
                    <a:cxn ang="0">
                      <a:pos x="8" y="26"/>
                    </a:cxn>
                    <a:cxn ang="0">
                      <a:pos x="10" y="14"/>
                    </a:cxn>
                    <a:cxn ang="0">
                      <a:pos x="17" y="5"/>
                    </a:cxn>
                    <a:cxn ang="0">
                      <a:pos x="25" y="0"/>
                    </a:cxn>
                    <a:cxn ang="0">
                      <a:pos x="31" y="2"/>
                    </a:cxn>
                    <a:cxn ang="0">
                      <a:pos x="41" y="6"/>
                    </a:cxn>
                    <a:cxn ang="0">
                      <a:pos x="49" y="4"/>
                    </a:cxn>
                    <a:cxn ang="0">
                      <a:pos x="56" y="0"/>
                    </a:cxn>
                    <a:cxn ang="0">
                      <a:pos x="62" y="2"/>
                    </a:cxn>
                    <a:cxn ang="0">
                      <a:pos x="67" y="10"/>
                    </a:cxn>
                    <a:cxn ang="0">
                      <a:pos x="71" y="27"/>
                    </a:cxn>
                    <a:cxn ang="0">
                      <a:pos x="74" y="31"/>
                    </a:cxn>
                    <a:cxn ang="0">
                      <a:pos x="74" y="37"/>
                    </a:cxn>
                    <a:cxn ang="0">
                      <a:pos x="79" y="39"/>
                    </a:cxn>
                    <a:cxn ang="0">
                      <a:pos x="84" y="38"/>
                    </a:cxn>
                    <a:cxn ang="0">
                      <a:pos x="85" y="43"/>
                    </a:cxn>
                    <a:cxn ang="0">
                      <a:pos x="76" y="53"/>
                    </a:cxn>
                    <a:cxn ang="0">
                      <a:pos x="74" y="62"/>
                    </a:cxn>
                    <a:cxn ang="0">
                      <a:pos x="62" y="57"/>
                    </a:cxn>
                    <a:cxn ang="0">
                      <a:pos x="57" y="57"/>
                    </a:cxn>
                    <a:cxn ang="0">
                      <a:pos x="50" y="62"/>
                    </a:cxn>
                    <a:cxn ang="0">
                      <a:pos x="40" y="64"/>
                    </a:cxn>
                    <a:cxn ang="0">
                      <a:pos x="29" y="61"/>
                    </a:cxn>
                    <a:cxn ang="0">
                      <a:pos x="23" y="57"/>
                    </a:cxn>
                  </a:cxnLst>
                  <a:rect l="0" t="0" r="r" b="b"/>
                  <a:pathLst>
                    <a:path w="85" h="64">
                      <a:moveTo>
                        <a:pt x="23" y="57"/>
                      </a:moveTo>
                      <a:lnTo>
                        <a:pt x="18" y="50"/>
                      </a:lnTo>
                      <a:lnTo>
                        <a:pt x="6" y="48"/>
                      </a:lnTo>
                      <a:lnTo>
                        <a:pt x="5" y="37"/>
                      </a:lnTo>
                      <a:lnTo>
                        <a:pt x="0" y="28"/>
                      </a:lnTo>
                      <a:lnTo>
                        <a:pt x="8" y="26"/>
                      </a:lnTo>
                      <a:lnTo>
                        <a:pt x="10" y="14"/>
                      </a:lnTo>
                      <a:lnTo>
                        <a:pt x="17" y="5"/>
                      </a:lnTo>
                      <a:lnTo>
                        <a:pt x="25" y="0"/>
                      </a:lnTo>
                      <a:lnTo>
                        <a:pt x="31" y="2"/>
                      </a:lnTo>
                      <a:lnTo>
                        <a:pt x="41" y="6"/>
                      </a:lnTo>
                      <a:lnTo>
                        <a:pt x="49" y="4"/>
                      </a:lnTo>
                      <a:lnTo>
                        <a:pt x="56" y="0"/>
                      </a:lnTo>
                      <a:lnTo>
                        <a:pt x="62" y="2"/>
                      </a:lnTo>
                      <a:lnTo>
                        <a:pt x="67" y="10"/>
                      </a:lnTo>
                      <a:lnTo>
                        <a:pt x="71" y="27"/>
                      </a:lnTo>
                      <a:lnTo>
                        <a:pt x="74" y="31"/>
                      </a:lnTo>
                      <a:lnTo>
                        <a:pt x="74" y="37"/>
                      </a:lnTo>
                      <a:lnTo>
                        <a:pt x="79" y="39"/>
                      </a:lnTo>
                      <a:lnTo>
                        <a:pt x="84" y="38"/>
                      </a:lnTo>
                      <a:lnTo>
                        <a:pt x="85" y="43"/>
                      </a:lnTo>
                      <a:lnTo>
                        <a:pt x="76" y="53"/>
                      </a:lnTo>
                      <a:lnTo>
                        <a:pt x="74" y="62"/>
                      </a:lnTo>
                      <a:lnTo>
                        <a:pt x="62" y="57"/>
                      </a:lnTo>
                      <a:lnTo>
                        <a:pt x="57" y="57"/>
                      </a:lnTo>
                      <a:lnTo>
                        <a:pt x="50" y="62"/>
                      </a:lnTo>
                      <a:lnTo>
                        <a:pt x="40" y="64"/>
                      </a:lnTo>
                      <a:lnTo>
                        <a:pt x="29" y="61"/>
                      </a:lnTo>
                      <a:lnTo>
                        <a:pt x="23" y="57"/>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1" name="Freeform 10">
                  <a:extLst>
                    <a:ext uri="{FF2B5EF4-FFF2-40B4-BE49-F238E27FC236}">
                      <a16:creationId xmlns:a16="http://schemas.microsoft.com/office/drawing/2014/main" id="{D4FE3852-AC3B-98CF-2A74-900115B567A7}"/>
                    </a:ext>
                  </a:extLst>
                </p:cNvPr>
                <p:cNvSpPr>
                  <a:spLocks/>
                </p:cNvSpPr>
                <p:nvPr/>
              </p:nvSpPr>
              <p:spPr bwMode="gray">
                <a:xfrm>
                  <a:off x="2542" y="3386"/>
                  <a:ext cx="103" cy="70"/>
                </a:xfrm>
                <a:custGeom>
                  <a:avLst/>
                  <a:gdLst/>
                  <a:ahLst/>
                  <a:cxnLst>
                    <a:cxn ang="0">
                      <a:pos x="27" y="0"/>
                    </a:cxn>
                    <a:cxn ang="0">
                      <a:pos x="24" y="7"/>
                    </a:cxn>
                    <a:cxn ang="0">
                      <a:pos x="24" y="18"/>
                    </a:cxn>
                    <a:cxn ang="0">
                      <a:pos x="12" y="12"/>
                    </a:cxn>
                    <a:cxn ang="0">
                      <a:pos x="7" y="8"/>
                    </a:cxn>
                    <a:cxn ang="0">
                      <a:pos x="0" y="6"/>
                    </a:cxn>
                    <a:cxn ang="0">
                      <a:pos x="0" y="4"/>
                    </a:cxn>
                    <a:cxn ang="0">
                      <a:pos x="3" y="1"/>
                    </a:cxn>
                    <a:cxn ang="0">
                      <a:pos x="7" y="1"/>
                    </a:cxn>
                    <a:cxn ang="0">
                      <a:pos x="11" y="2"/>
                    </a:cxn>
                    <a:cxn ang="0">
                      <a:pos x="21" y="2"/>
                    </a:cxn>
                    <a:cxn ang="0">
                      <a:pos x="27" y="0"/>
                    </a:cxn>
                  </a:cxnLst>
                  <a:rect l="0" t="0" r="r" b="b"/>
                  <a:pathLst>
                    <a:path w="27" h="18">
                      <a:moveTo>
                        <a:pt x="27" y="0"/>
                      </a:moveTo>
                      <a:lnTo>
                        <a:pt x="24" y="7"/>
                      </a:lnTo>
                      <a:lnTo>
                        <a:pt x="24" y="18"/>
                      </a:lnTo>
                      <a:lnTo>
                        <a:pt x="12" y="12"/>
                      </a:lnTo>
                      <a:lnTo>
                        <a:pt x="7" y="8"/>
                      </a:lnTo>
                      <a:lnTo>
                        <a:pt x="0" y="6"/>
                      </a:lnTo>
                      <a:lnTo>
                        <a:pt x="0" y="4"/>
                      </a:lnTo>
                      <a:lnTo>
                        <a:pt x="3" y="1"/>
                      </a:lnTo>
                      <a:lnTo>
                        <a:pt x="7" y="1"/>
                      </a:lnTo>
                      <a:lnTo>
                        <a:pt x="11" y="2"/>
                      </a:lnTo>
                      <a:lnTo>
                        <a:pt x="21" y="2"/>
                      </a:lnTo>
                      <a:lnTo>
                        <a:pt x="27" y="0"/>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2" name="Freeform 11">
                  <a:extLst>
                    <a:ext uri="{FF2B5EF4-FFF2-40B4-BE49-F238E27FC236}">
                      <a16:creationId xmlns:a16="http://schemas.microsoft.com/office/drawing/2014/main" id="{6653D436-8988-3005-263E-45893F3824D3}"/>
                    </a:ext>
                  </a:extLst>
                </p:cNvPr>
                <p:cNvSpPr>
                  <a:spLocks/>
                </p:cNvSpPr>
                <p:nvPr/>
              </p:nvSpPr>
              <p:spPr bwMode="gray">
                <a:xfrm>
                  <a:off x="2605" y="3471"/>
                  <a:ext cx="21" cy="14"/>
                </a:xfrm>
                <a:custGeom>
                  <a:avLst/>
                  <a:gdLst/>
                  <a:ahLst/>
                  <a:cxnLst>
                    <a:cxn ang="0">
                      <a:pos x="3" y="0"/>
                    </a:cxn>
                    <a:cxn ang="0">
                      <a:pos x="5" y="1"/>
                    </a:cxn>
                    <a:cxn ang="0">
                      <a:pos x="5" y="4"/>
                    </a:cxn>
                    <a:cxn ang="0">
                      <a:pos x="0" y="4"/>
                    </a:cxn>
                    <a:cxn ang="0">
                      <a:pos x="0" y="2"/>
                    </a:cxn>
                    <a:cxn ang="0">
                      <a:pos x="3" y="0"/>
                    </a:cxn>
                  </a:cxnLst>
                  <a:rect l="0" t="0" r="r" b="b"/>
                  <a:pathLst>
                    <a:path w="5" h="4">
                      <a:moveTo>
                        <a:pt x="3" y="0"/>
                      </a:moveTo>
                      <a:lnTo>
                        <a:pt x="5" y="1"/>
                      </a:lnTo>
                      <a:lnTo>
                        <a:pt x="5" y="4"/>
                      </a:lnTo>
                      <a:lnTo>
                        <a:pt x="0" y="4"/>
                      </a:lnTo>
                      <a:lnTo>
                        <a:pt x="0" y="2"/>
                      </a:lnTo>
                      <a:lnTo>
                        <a:pt x="3"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3" name="Freeform 12">
                  <a:extLst>
                    <a:ext uri="{FF2B5EF4-FFF2-40B4-BE49-F238E27FC236}">
                      <a16:creationId xmlns:a16="http://schemas.microsoft.com/office/drawing/2014/main" id="{D8FE3B06-22BE-4DFE-FB05-B8B866B6E934}"/>
                    </a:ext>
                  </a:extLst>
                </p:cNvPr>
                <p:cNvSpPr>
                  <a:spLocks/>
                </p:cNvSpPr>
                <p:nvPr/>
              </p:nvSpPr>
              <p:spPr bwMode="gray">
                <a:xfrm>
                  <a:off x="3030" y="3187"/>
                  <a:ext cx="94" cy="95"/>
                </a:xfrm>
                <a:custGeom>
                  <a:avLst/>
                  <a:gdLst/>
                  <a:ahLst/>
                  <a:cxnLst>
                    <a:cxn ang="0">
                      <a:pos x="2" y="2"/>
                    </a:cxn>
                    <a:cxn ang="0">
                      <a:pos x="8" y="0"/>
                    </a:cxn>
                    <a:cxn ang="0">
                      <a:pos x="14" y="2"/>
                    </a:cxn>
                    <a:cxn ang="0">
                      <a:pos x="25" y="12"/>
                    </a:cxn>
                    <a:cxn ang="0">
                      <a:pos x="24" y="16"/>
                    </a:cxn>
                    <a:cxn ang="0">
                      <a:pos x="19" y="16"/>
                    </a:cxn>
                    <a:cxn ang="0">
                      <a:pos x="13" y="15"/>
                    </a:cxn>
                    <a:cxn ang="0">
                      <a:pos x="12" y="19"/>
                    </a:cxn>
                    <a:cxn ang="0">
                      <a:pos x="5" y="20"/>
                    </a:cxn>
                    <a:cxn ang="0">
                      <a:pos x="0" y="25"/>
                    </a:cxn>
                    <a:cxn ang="0">
                      <a:pos x="0" y="23"/>
                    </a:cxn>
                    <a:cxn ang="0">
                      <a:pos x="2" y="20"/>
                    </a:cxn>
                    <a:cxn ang="0">
                      <a:pos x="0" y="19"/>
                    </a:cxn>
                    <a:cxn ang="0">
                      <a:pos x="4" y="13"/>
                    </a:cxn>
                    <a:cxn ang="0">
                      <a:pos x="5" y="7"/>
                    </a:cxn>
                    <a:cxn ang="0">
                      <a:pos x="2" y="2"/>
                    </a:cxn>
                  </a:cxnLst>
                  <a:rect l="0" t="0" r="r" b="b"/>
                  <a:pathLst>
                    <a:path w="25" h="25">
                      <a:moveTo>
                        <a:pt x="2" y="2"/>
                      </a:moveTo>
                      <a:lnTo>
                        <a:pt x="8" y="0"/>
                      </a:lnTo>
                      <a:lnTo>
                        <a:pt x="14" y="2"/>
                      </a:lnTo>
                      <a:lnTo>
                        <a:pt x="25" y="12"/>
                      </a:lnTo>
                      <a:lnTo>
                        <a:pt x="24" y="16"/>
                      </a:lnTo>
                      <a:lnTo>
                        <a:pt x="19" y="16"/>
                      </a:lnTo>
                      <a:lnTo>
                        <a:pt x="13" y="15"/>
                      </a:lnTo>
                      <a:lnTo>
                        <a:pt x="12" y="19"/>
                      </a:lnTo>
                      <a:lnTo>
                        <a:pt x="5" y="20"/>
                      </a:lnTo>
                      <a:lnTo>
                        <a:pt x="0" y="25"/>
                      </a:lnTo>
                      <a:lnTo>
                        <a:pt x="0" y="23"/>
                      </a:lnTo>
                      <a:lnTo>
                        <a:pt x="2" y="20"/>
                      </a:lnTo>
                      <a:lnTo>
                        <a:pt x="0" y="19"/>
                      </a:lnTo>
                      <a:lnTo>
                        <a:pt x="4" y="13"/>
                      </a:lnTo>
                      <a:lnTo>
                        <a:pt x="5" y="7"/>
                      </a:lnTo>
                      <a:lnTo>
                        <a:pt x="2"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4" name="Freeform 13">
                  <a:extLst>
                    <a:ext uri="{FF2B5EF4-FFF2-40B4-BE49-F238E27FC236}">
                      <a16:creationId xmlns:a16="http://schemas.microsoft.com/office/drawing/2014/main" id="{F3C0DBC6-45F1-9422-0E91-C9915D721E28}"/>
                    </a:ext>
                  </a:extLst>
                </p:cNvPr>
                <p:cNvSpPr>
                  <a:spLocks/>
                </p:cNvSpPr>
                <p:nvPr/>
              </p:nvSpPr>
              <p:spPr bwMode="gray">
                <a:xfrm>
                  <a:off x="2938" y="3511"/>
                  <a:ext cx="92" cy="33"/>
                </a:xfrm>
                <a:custGeom>
                  <a:avLst/>
                  <a:gdLst/>
                  <a:ahLst/>
                  <a:cxnLst>
                    <a:cxn ang="0">
                      <a:pos x="0" y="2"/>
                    </a:cxn>
                    <a:cxn ang="0">
                      <a:pos x="1" y="0"/>
                    </a:cxn>
                    <a:cxn ang="0">
                      <a:pos x="7" y="0"/>
                    </a:cxn>
                    <a:cxn ang="0">
                      <a:pos x="9" y="2"/>
                    </a:cxn>
                    <a:cxn ang="0">
                      <a:pos x="13" y="2"/>
                    </a:cxn>
                    <a:cxn ang="0">
                      <a:pos x="15" y="3"/>
                    </a:cxn>
                    <a:cxn ang="0">
                      <a:pos x="17" y="2"/>
                    </a:cxn>
                    <a:cxn ang="0">
                      <a:pos x="20" y="2"/>
                    </a:cxn>
                    <a:cxn ang="0">
                      <a:pos x="23" y="4"/>
                    </a:cxn>
                    <a:cxn ang="0">
                      <a:pos x="23" y="6"/>
                    </a:cxn>
                    <a:cxn ang="0">
                      <a:pos x="21" y="7"/>
                    </a:cxn>
                    <a:cxn ang="0">
                      <a:pos x="19" y="8"/>
                    </a:cxn>
                    <a:cxn ang="0">
                      <a:pos x="12" y="8"/>
                    </a:cxn>
                    <a:cxn ang="0">
                      <a:pos x="7" y="5"/>
                    </a:cxn>
                    <a:cxn ang="0">
                      <a:pos x="1" y="5"/>
                    </a:cxn>
                    <a:cxn ang="0">
                      <a:pos x="0" y="2"/>
                    </a:cxn>
                  </a:cxnLst>
                  <a:rect l="0" t="0" r="r" b="b"/>
                  <a:pathLst>
                    <a:path w="23" h="8">
                      <a:moveTo>
                        <a:pt x="0" y="2"/>
                      </a:moveTo>
                      <a:lnTo>
                        <a:pt x="1" y="0"/>
                      </a:lnTo>
                      <a:lnTo>
                        <a:pt x="7" y="0"/>
                      </a:lnTo>
                      <a:lnTo>
                        <a:pt x="9" y="2"/>
                      </a:lnTo>
                      <a:lnTo>
                        <a:pt x="13" y="2"/>
                      </a:lnTo>
                      <a:lnTo>
                        <a:pt x="15" y="3"/>
                      </a:lnTo>
                      <a:lnTo>
                        <a:pt x="17" y="2"/>
                      </a:lnTo>
                      <a:lnTo>
                        <a:pt x="20" y="2"/>
                      </a:lnTo>
                      <a:lnTo>
                        <a:pt x="23" y="4"/>
                      </a:lnTo>
                      <a:lnTo>
                        <a:pt x="23" y="6"/>
                      </a:lnTo>
                      <a:lnTo>
                        <a:pt x="21" y="7"/>
                      </a:lnTo>
                      <a:lnTo>
                        <a:pt x="19" y="8"/>
                      </a:lnTo>
                      <a:lnTo>
                        <a:pt x="12" y="8"/>
                      </a:lnTo>
                      <a:lnTo>
                        <a:pt x="7" y="5"/>
                      </a:lnTo>
                      <a:lnTo>
                        <a:pt x="1" y="5"/>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5" name="Freeform 14">
                  <a:extLst>
                    <a:ext uri="{FF2B5EF4-FFF2-40B4-BE49-F238E27FC236}">
                      <a16:creationId xmlns:a16="http://schemas.microsoft.com/office/drawing/2014/main" id="{E388EDCB-3C50-AA14-ADD7-42B722AAFD11}"/>
                    </a:ext>
                  </a:extLst>
                </p:cNvPr>
                <p:cNvSpPr>
                  <a:spLocks/>
                </p:cNvSpPr>
                <p:nvPr/>
              </p:nvSpPr>
              <p:spPr bwMode="gray">
                <a:xfrm>
                  <a:off x="3000" y="3435"/>
                  <a:ext cx="15" cy="13"/>
                </a:xfrm>
                <a:custGeom>
                  <a:avLst/>
                  <a:gdLst/>
                  <a:ahLst/>
                  <a:cxnLst>
                    <a:cxn ang="0">
                      <a:pos x="0" y="1"/>
                    </a:cxn>
                    <a:cxn ang="0">
                      <a:pos x="2" y="0"/>
                    </a:cxn>
                    <a:cxn ang="0">
                      <a:pos x="4" y="0"/>
                    </a:cxn>
                    <a:cxn ang="0">
                      <a:pos x="5" y="2"/>
                    </a:cxn>
                    <a:cxn ang="0">
                      <a:pos x="2" y="3"/>
                    </a:cxn>
                    <a:cxn ang="0">
                      <a:pos x="0" y="1"/>
                    </a:cxn>
                  </a:cxnLst>
                  <a:rect l="0" t="0" r="r" b="b"/>
                  <a:pathLst>
                    <a:path w="5" h="3">
                      <a:moveTo>
                        <a:pt x="0" y="1"/>
                      </a:moveTo>
                      <a:lnTo>
                        <a:pt x="2" y="0"/>
                      </a:lnTo>
                      <a:lnTo>
                        <a:pt x="4" y="0"/>
                      </a:lnTo>
                      <a:lnTo>
                        <a:pt x="5" y="2"/>
                      </a:lnTo>
                      <a:lnTo>
                        <a:pt x="2" y="3"/>
                      </a:lnTo>
                      <a:lnTo>
                        <a:pt x="0" y="1"/>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6" name="Freeform 15">
                  <a:extLst>
                    <a:ext uri="{FF2B5EF4-FFF2-40B4-BE49-F238E27FC236}">
                      <a16:creationId xmlns:a16="http://schemas.microsoft.com/office/drawing/2014/main" id="{C61DEE13-DD8E-D23B-2F73-4DEADC439399}"/>
                    </a:ext>
                  </a:extLst>
                </p:cNvPr>
                <p:cNvSpPr>
                  <a:spLocks/>
                </p:cNvSpPr>
                <p:nvPr/>
              </p:nvSpPr>
              <p:spPr bwMode="gray">
                <a:xfrm>
                  <a:off x="3062" y="3500"/>
                  <a:ext cx="15" cy="18"/>
                </a:xfrm>
                <a:custGeom>
                  <a:avLst/>
                  <a:gdLst/>
                  <a:ahLst/>
                  <a:cxnLst>
                    <a:cxn ang="0">
                      <a:pos x="0" y="1"/>
                    </a:cxn>
                    <a:cxn ang="0">
                      <a:pos x="2" y="0"/>
                    </a:cxn>
                    <a:cxn ang="0">
                      <a:pos x="3" y="1"/>
                    </a:cxn>
                    <a:cxn ang="0">
                      <a:pos x="4" y="3"/>
                    </a:cxn>
                    <a:cxn ang="0">
                      <a:pos x="1" y="4"/>
                    </a:cxn>
                    <a:cxn ang="0">
                      <a:pos x="0" y="1"/>
                    </a:cxn>
                  </a:cxnLst>
                  <a:rect l="0" t="0" r="r" b="b"/>
                  <a:pathLst>
                    <a:path w="4" h="4">
                      <a:moveTo>
                        <a:pt x="0" y="1"/>
                      </a:moveTo>
                      <a:lnTo>
                        <a:pt x="2" y="0"/>
                      </a:lnTo>
                      <a:lnTo>
                        <a:pt x="3" y="1"/>
                      </a:lnTo>
                      <a:lnTo>
                        <a:pt x="4" y="3"/>
                      </a:lnTo>
                      <a:lnTo>
                        <a:pt x="1" y="4"/>
                      </a:lnTo>
                      <a:lnTo>
                        <a:pt x="0" y="1"/>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7" name="Freeform 16">
                  <a:extLst>
                    <a:ext uri="{FF2B5EF4-FFF2-40B4-BE49-F238E27FC236}">
                      <a16:creationId xmlns:a16="http://schemas.microsoft.com/office/drawing/2014/main" id="{680D124D-F1A2-2E00-BBAA-B61A55B4EF81}"/>
                    </a:ext>
                  </a:extLst>
                </p:cNvPr>
                <p:cNvSpPr>
                  <a:spLocks/>
                </p:cNvSpPr>
                <p:nvPr/>
              </p:nvSpPr>
              <p:spPr bwMode="gray">
                <a:xfrm>
                  <a:off x="2150" y="3144"/>
                  <a:ext cx="14" cy="13"/>
                </a:xfrm>
                <a:custGeom>
                  <a:avLst/>
                  <a:gdLst/>
                  <a:ahLst/>
                  <a:cxnLst>
                    <a:cxn ang="0">
                      <a:pos x="0" y="2"/>
                    </a:cxn>
                    <a:cxn ang="0">
                      <a:pos x="1" y="1"/>
                    </a:cxn>
                    <a:cxn ang="0">
                      <a:pos x="3" y="0"/>
                    </a:cxn>
                    <a:cxn ang="0">
                      <a:pos x="4" y="1"/>
                    </a:cxn>
                    <a:cxn ang="0">
                      <a:pos x="3" y="3"/>
                    </a:cxn>
                    <a:cxn ang="0">
                      <a:pos x="0" y="2"/>
                    </a:cxn>
                  </a:cxnLst>
                  <a:rect l="0" t="0" r="r" b="b"/>
                  <a:pathLst>
                    <a:path w="4" h="3">
                      <a:moveTo>
                        <a:pt x="0" y="2"/>
                      </a:moveTo>
                      <a:lnTo>
                        <a:pt x="1" y="1"/>
                      </a:lnTo>
                      <a:lnTo>
                        <a:pt x="3" y="0"/>
                      </a:lnTo>
                      <a:lnTo>
                        <a:pt x="4" y="1"/>
                      </a:lnTo>
                      <a:lnTo>
                        <a:pt x="3" y="3"/>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8" name="Freeform 17">
                  <a:extLst>
                    <a:ext uri="{FF2B5EF4-FFF2-40B4-BE49-F238E27FC236}">
                      <a16:creationId xmlns:a16="http://schemas.microsoft.com/office/drawing/2014/main" id="{7AE30C0B-28CD-4B56-46D5-8802B4741785}"/>
                    </a:ext>
                  </a:extLst>
                </p:cNvPr>
                <p:cNvSpPr>
                  <a:spLocks/>
                </p:cNvSpPr>
                <p:nvPr/>
              </p:nvSpPr>
              <p:spPr bwMode="gray">
                <a:xfrm>
                  <a:off x="2589" y="2943"/>
                  <a:ext cx="194" cy="225"/>
                </a:xfrm>
                <a:custGeom>
                  <a:avLst/>
                  <a:gdLst/>
                  <a:ahLst/>
                  <a:cxnLst>
                    <a:cxn ang="0">
                      <a:pos x="43" y="59"/>
                    </a:cxn>
                    <a:cxn ang="0">
                      <a:pos x="37" y="57"/>
                    </a:cxn>
                    <a:cxn ang="0">
                      <a:pos x="35" y="52"/>
                    </a:cxn>
                    <a:cxn ang="0">
                      <a:pos x="27" y="47"/>
                    </a:cxn>
                    <a:cxn ang="0">
                      <a:pos x="20" y="42"/>
                    </a:cxn>
                    <a:cxn ang="0">
                      <a:pos x="15" y="36"/>
                    </a:cxn>
                    <a:cxn ang="0">
                      <a:pos x="14" y="31"/>
                    </a:cxn>
                    <a:cxn ang="0">
                      <a:pos x="11" y="28"/>
                    </a:cxn>
                    <a:cxn ang="0">
                      <a:pos x="8" y="22"/>
                    </a:cxn>
                    <a:cxn ang="0">
                      <a:pos x="5" y="24"/>
                    </a:cxn>
                    <a:cxn ang="0">
                      <a:pos x="3" y="28"/>
                    </a:cxn>
                    <a:cxn ang="0">
                      <a:pos x="0" y="21"/>
                    </a:cxn>
                    <a:cxn ang="0">
                      <a:pos x="2" y="17"/>
                    </a:cxn>
                    <a:cxn ang="0">
                      <a:pos x="3" y="14"/>
                    </a:cxn>
                    <a:cxn ang="0">
                      <a:pos x="18" y="13"/>
                    </a:cxn>
                    <a:cxn ang="0">
                      <a:pos x="22" y="6"/>
                    </a:cxn>
                    <a:cxn ang="0">
                      <a:pos x="22" y="2"/>
                    </a:cxn>
                    <a:cxn ang="0">
                      <a:pos x="26" y="0"/>
                    </a:cxn>
                    <a:cxn ang="0">
                      <a:pos x="31" y="1"/>
                    </a:cxn>
                    <a:cxn ang="0">
                      <a:pos x="35" y="10"/>
                    </a:cxn>
                    <a:cxn ang="0">
                      <a:pos x="48" y="12"/>
                    </a:cxn>
                    <a:cxn ang="0">
                      <a:pos x="51" y="22"/>
                    </a:cxn>
                    <a:cxn ang="0">
                      <a:pos x="39" y="23"/>
                    </a:cxn>
                    <a:cxn ang="0">
                      <a:pos x="32" y="18"/>
                    </a:cxn>
                    <a:cxn ang="0">
                      <a:pos x="28" y="20"/>
                    </a:cxn>
                    <a:cxn ang="0">
                      <a:pos x="27" y="25"/>
                    </a:cxn>
                    <a:cxn ang="0">
                      <a:pos x="24" y="24"/>
                    </a:cxn>
                    <a:cxn ang="0">
                      <a:pos x="21" y="26"/>
                    </a:cxn>
                    <a:cxn ang="0">
                      <a:pos x="23" y="35"/>
                    </a:cxn>
                    <a:cxn ang="0">
                      <a:pos x="30" y="42"/>
                    </a:cxn>
                    <a:cxn ang="0">
                      <a:pos x="38" y="50"/>
                    </a:cxn>
                    <a:cxn ang="0">
                      <a:pos x="39" y="55"/>
                    </a:cxn>
                    <a:cxn ang="0">
                      <a:pos x="43" y="57"/>
                    </a:cxn>
                    <a:cxn ang="0">
                      <a:pos x="43" y="59"/>
                    </a:cxn>
                  </a:cxnLst>
                  <a:rect l="0" t="0" r="r" b="b"/>
                  <a:pathLst>
                    <a:path w="51" h="59">
                      <a:moveTo>
                        <a:pt x="43" y="59"/>
                      </a:moveTo>
                      <a:lnTo>
                        <a:pt x="37" y="57"/>
                      </a:lnTo>
                      <a:lnTo>
                        <a:pt x="35" y="52"/>
                      </a:lnTo>
                      <a:lnTo>
                        <a:pt x="27" y="47"/>
                      </a:lnTo>
                      <a:lnTo>
                        <a:pt x="20" y="42"/>
                      </a:lnTo>
                      <a:lnTo>
                        <a:pt x="15" y="36"/>
                      </a:lnTo>
                      <a:lnTo>
                        <a:pt x="14" y="31"/>
                      </a:lnTo>
                      <a:lnTo>
                        <a:pt x="11" y="28"/>
                      </a:lnTo>
                      <a:lnTo>
                        <a:pt x="8" y="22"/>
                      </a:lnTo>
                      <a:lnTo>
                        <a:pt x="5" y="24"/>
                      </a:lnTo>
                      <a:lnTo>
                        <a:pt x="3" y="28"/>
                      </a:lnTo>
                      <a:lnTo>
                        <a:pt x="0" y="21"/>
                      </a:lnTo>
                      <a:lnTo>
                        <a:pt x="2" y="17"/>
                      </a:lnTo>
                      <a:lnTo>
                        <a:pt x="3" y="14"/>
                      </a:lnTo>
                      <a:lnTo>
                        <a:pt x="18" y="13"/>
                      </a:lnTo>
                      <a:lnTo>
                        <a:pt x="22" y="6"/>
                      </a:lnTo>
                      <a:lnTo>
                        <a:pt x="22" y="2"/>
                      </a:lnTo>
                      <a:lnTo>
                        <a:pt x="26" y="0"/>
                      </a:lnTo>
                      <a:lnTo>
                        <a:pt x="31" y="1"/>
                      </a:lnTo>
                      <a:lnTo>
                        <a:pt x="35" y="10"/>
                      </a:lnTo>
                      <a:lnTo>
                        <a:pt x="48" y="12"/>
                      </a:lnTo>
                      <a:lnTo>
                        <a:pt x="51" y="22"/>
                      </a:lnTo>
                      <a:lnTo>
                        <a:pt x="39" y="23"/>
                      </a:lnTo>
                      <a:lnTo>
                        <a:pt x="32" y="18"/>
                      </a:lnTo>
                      <a:lnTo>
                        <a:pt x="28" y="20"/>
                      </a:lnTo>
                      <a:lnTo>
                        <a:pt x="27" y="25"/>
                      </a:lnTo>
                      <a:lnTo>
                        <a:pt x="24" y="24"/>
                      </a:lnTo>
                      <a:lnTo>
                        <a:pt x="21" y="26"/>
                      </a:lnTo>
                      <a:lnTo>
                        <a:pt x="23" y="35"/>
                      </a:lnTo>
                      <a:lnTo>
                        <a:pt x="30" y="42"/>
                      </a:lnTo>
                      <a:lnTo>
                        <a:pt x="38" y="50"/>
                      </a:lnTo>
                      <a:lnTo>
                        <a:pt x="39" y="55"/>
                      </a:lnTo>
                      <a:lnTo>
                        <a:pt x="43" y="57"/>
                      </a:lnTo>
                      <a:lnTo>
                        <a:pt x="43" y="59"/>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49" name="Freeform 18">
                  <a:extLst>
                    <a:ext uri="{FF2B5EF4-FFF2-40B4-BE49-F238E27FC236}">
                      <a16:creationId xmlns:a16="http://schemas.microsoft.com/office/drawing/2014/main" id="{6B545BEA-FB62-F1A3-ED45-4955E2695BDA}"/>
                    </a:ext>
                  </a:extLst>
                </p:cNvPr>
                <p:cNvSpPr>
                  <a:spLocks/>
                </p:cNvSpPr>
                <p:nvPr/>
              </p:nvSpPr>
              <p:spPr bwMode="gray">
                <a:xfrm>
                  <a:off x="2669" y="3009"/>
                  <a:ext cx="124" cy="150"/>
                </a:xfrm>
                <a:custGeom>
                  <a:avLst/>
                  <a:gdLst/>
                  <a:ahLst/>
                  <a:cxnLst>
                    <a:cxn ang="0">
                      <a:pos x="22" y="39"/>
                    </a:cxn>
                    <a:cxn ang="0">
                      <a:pos x="18" y="37"/>
                    </a:cxn>
                    <a:cxn ang="0">
                      <a:pos x="17" y="32"/>
                    </a:cxn>
                    <a:cxn ang="0">
                      <a:pos x="9" y="24"/>
                    </a:cxn>
                    <a:cxn ang="0">
                      <a:pos x="2" y="17"/>
                    </a:cxn>
                    <a:cxn ang="0">
                      <a:pos x="0" y="8"/>
                    </a:cxn>
                    <a:cxn ang="0">
                      <a:pos x="3" y="6"/>
                    </a:cxn>
                    <a:cxn ang="0">
                      <a:pos x="6" y="7"/>
                    </a:cxn>
                    <a:cxn ang="0">
                      <a:pos x="7" y="2"/>
                    </a:cxn>
                    <a:cxn ang="0">
                      <a:pos x="11" y="0"/>
                    </a:cxn>
                    <a:cxn ang="0">
                      <a:pos x="18" y="5"/>
                    </a:cxn>
                    <a:cxn ang="0">
                      <a:pos x="30" y="4"/>
                    </a:cxn>
                    <a:cxn ang="0">
                      <a:pos x="32" y="12"/>
                    </a:cxn>
                    <a:cxn ang="0">
                      <a:pos x="32" y="25"/>
                    </a:cxn>
                    <a:cxn ang="0">
                      <a:pos x="25" y="35"/>
                    </a:cxn>
                    <a:cxn ang="0">
                      <a:pos x="22" y="39"/>
                    </a:cxn>
                  </a:cxnLst>
                  <a:rect l="0" t="0" r="r" b="b"/>
                  <a:pathLst>
                    <a:path w="32" h="39">
                      <a:moveTo>
                        <a:pt x="22" y="39"/>
                      </a:moveTo>
                      <a:lnTo>
                        <a:pt x="18" y="37"/>
                      </a:lnTo>
                      <a:lnTo>
                        <a:pt x="17" y="32"/>
                      </a:lnTo>
                      <a:lnTo>
                        <a:pt x="9" y="24"/>
                      </a:lnTo>
                      <a:lnTo>
                        <a:pt x="2" y="17"/>
                      </a:lnTo>
                      <a:lnTo>
                        <a:pt x="0" y="8"/>
                      </a:lnTo>
                      <a:lnTo>
                        <a:pt x="3" y="6"/>
                      </a:lnTo>
                      <a:lnTo>
                        <a:pt x="6" y="7"/>
                      </a:lnTo>
                      <a:lnTo>
                        <a:pt x="7" y="2"/>
                      </a:lnTo>
                      <a:lnTo>
                        <a:pt x="11" y="0"/>
                      </a:lnTo>
                      <a:lnTo>
                        <a:pt x="18" y="5"/>
                      </a:lnTo>
                      <a:lnTo>
                        <a:pt x="30" y="4"/>
                      </a:lnTo>
                      <a:lnTo>
                        <a:pt x="32" y="12"/>
                      </a:lnTo>
                      <a:lnTo>
                        <a:pt x="32" y="25"/>
                      </a:lnTo>
                      <a:lnTo>
                        <a:pt x="25" y="35"/>
                      </a:lnTo>
                      <a:lnTo>
                        <a:pt x="22" y="39"/>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dirty="0">
                    <a:ln>
                      <a:noFill/>
                    </a:ln>
                    <a:solidFill>
                      <a:srgbClr val="000000"/>
                    </a:solidFill>
                    <a:effectLst/>
                    <a:uLnTx/>
                    <a:uFillTx/>
                    <a:latin typeface="Arial"/>
                    <a:ea typeface="+mn-ea"/>
                    <a:cs typeface="+mn-cs"/>
                  </a:endParaRPr>
                </a:p>
              </p:txBody>
            </p:sp>
            <p:sp>
              <p:nvSpPr>
                <p:cNvPr id="50" name="Freeform 19">
                  <a:extLst>
                    <a:ext uri="{FF2B5EF4-FFF2-40B4-BE49-F238E27FC236}">
                      <a16:creationId xmlns:a16="http://schemas.microsoft.com/office/drawing/2014/main" id="{8A06CAFD-828A-3F63-80A3-3264C2E0B25A}"/>
                    </a:ext>
                  </a:extLst>
                </p:cNvPr>
                <p:cNvSpPr>
                  <a:spLocks/>
                </p:cNvSpPr>
                <p:nvPr/>
              </p:nvSpPr>
              <p:spPr bwMode="gray">
                <a:xfrm>
                  <a:off x="2754" y="2962"/>
                  <a:ext cx="167" cy="233"/>
                </a:xfrm>
                <a:custGeom>
                  <a:avLst/>
                  <a:gdLst/>
                  <a:ahLst/>
                  <a:cxnLst>
                    <a:cxn ang="0">
                      <a:pos x="19" y="1"/>
                    </a:cxn>
                    <a:cxn ang="0">
                      <a:pos x="24" y="10"/>
                    </a:cxn>
                    <a:cxn ang="0">
                      <a:pos x="25" y="21"/>
                    </a:cxn>
                    <a:cxn ang="0">
                      <a:pos x="37" y="23"/>
                    </a:cxn>
                    <a:cxn ang="0">
                      <a:pos x="42" y="30"/>
                    </a:cxn>
                    <a:cxn ang="0">
                      <a:pos x="39" y="37"/>
                    </a:cxn>
                    <a:cxn ang="0">
                      <a:pos x="44" y="43"/>
                    </a:cxn>
                    <a:cxn ang="0">
                      <a:pos x="40" y="51"/>
                    </a:cxn>
                    <a:cxn ang="0">
                      <a:pos x="31" y="55"/>
                    </a:cxn>
                    <a:cxn ang="0">
                      <a:pos x="23" y="61"/>
                    </a:cxn>
                    <a:cxn ang="0">
                      <a:pos x="20" y="53"/>
                    </a:cxn>
                    <a:cxn ang="0">
                      <a:pos x="14" y="51"/>
                    </a:cxn>
                    <a:cxn ang="0">
                      <a:pos x="10" y="54"/>
                    </a:cxn>
                    <a:cxn ang="0">
                      <a:pos x="8" y="60"/>
                    </a:cxn>
                    <a:cxn ang="0">
                      <a:pos x="0" y="54"/>
                    </a:cxn>
                    <a:cxn ang="0">
                      <a:pos x="0" y="52"/>
                    </a:cxn>
                    <a:cxn ang="0">
                      <a:pos x="3" y="48"/>
                    </a:cxn>
                    <a:cxn ang="0">
                      <a:pos x="10" y="38"/>
                    </a:cxn>
                    <a:cxn ang="0">
                      <a:pos x="10" y="25"/>
                    </a:cxn>
                    <a:cxn ang="0">
                      <a:pos x="8" y="17"/>
                    </a:cxn>
                    <a:cxn ang="0">
                      <a:pos x="5" y="7"/>
                    </a:cxn>
                    <a:cxn ang="0">
                      <a:pos x="6" y="4"/>
                    </a:cxn>
                    <a:cxn ang="0">
                      <a:pos x="17" y="0"/>
                    </a:cxn>
                    <a:cxn ang="0">
                      <a:pos x="19" y="1"/>
                    </a:cxn>
                  </a:cxnLst>
                  <a:rect l="0" t="0" r="r" b="b"/>
                  <a:pathLst>
                    <a:path w="44" h="61">
                      <a:moveTo>
                        <a:pt x="19" y="1"/>
                      </a:moveTo>
                      <a:lnTo>
                        <a:pt x="24" y="10"/>
                      </a:lnTo>
                      <a:lnTo>
                        <a:pt x="25" y="21"/>
                      </a:lnTo>
                      <a:lnTo>
                        <a:pt x="37" y="23"/>
                      </a:lnTo>
                      <a:lnTo>
                        <a:pt x="42" y="30"/>
                      </a:lnTo>
                      <a:lnTo>
                        <a:pt x="39" y="37"/>
                      </a:lnTo>
                      <a:lnTo>
                        <a:pt x="44" y="43"/>
                      </a:lnTo>
                      <a:lnTo>
                        <a:pt x="40" y="51"/>
                      </a:lnTo>
                      <a:lnTo>
                        <a:pt x="31" y="55"/>
                      </a:lnTo>
                      <a:lnTo>
                        <a:pt x="23" y="61"/>
                      </a:lnTo>
                      <a:lnTo>
                        <a:pt x="20" y="53"/>
                      </a:lnTo>
                      <a:lnTo>
                        <a:pt x="14" y="51"/>
                      </a:lnTo>
                      <a:lnTo>
                        <a:pt x="10" y="54"/>
                      </a:lnTo>
                      <a:lnTo>
                        <a:pt x="8" y="60"/>
                      </a:lnTo>
                      <a:lnTo>
                        <a:pt x="0" y="54"/>
                      </a:lnTo>
                      <a:lnTo>
                        <a:pt x="0" y="52"/>
                      </a:lnTo>
                      <a:lnTo>
                        <a:pt x="3" y="48"/>
                      </a:lnTo>
                      <a:lnTo>
                        <a:pt x="10" y="38"/>
                      </a:lnTo>
                      <a:lnTo>
                        <a:pt x="10" y="25"/>
                      </a:lnTo>
                      <a:lnTo>
                        <a:pt x="8" y="17"/>
                      </a:lnTo>
                      <a:lnTo>
                        <a:pt x="5" y="7"/>
                      </a:lnTo>
                      <a:lnTo>
                        <a:pt x="6" y="4"/>
                      </a:lnTo>
                      <a:lnTo>
                        <a:pt x="17" y="0"/>
                      </a:lnTo>
                      <a:lnTo>
                        <a:pt x="19" y="1"/>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1" name="Freeform 20">
                  <a:extLst>
                    <a:ext uri="{FF2B5EF4-FFF2-40B4-BE49-F238E27FC236}">
                      <a16:creationId xmlns:a16="http://schemas.microsoft.com/office/drawing/2014/main" id="{CA6CC89C-66D4-D36B-6C95-D224BDC71ED7}"/>
                    </a:ext>
                  </a:extLst>
                </p:cNvPr>
                <p:cNvSpPr>
                  <a:spLocks/>
                </p:cNvSpPr>
                <p:nvPr/>
              </p:nvSpPr>
              <p:spPr bwMode="gray">
                <a:xfrm>
                  <a:off x="2834" y="3157"/>
                  <a:ext cx="87" cy="91"/>
                </a:xfrm>
                <a:custGeom>
                  <a:avLst/>
                  <a:gdLst/>
                  <a:ahLst/>
                  <a:cxnLst>
                    <a:cxn ang="0">
                      <a:pos x="2" y="10"/>
                    </a:cxn>
                    <a:cxn ang="0">
                      <a:pos x="10" y="4"/>
                    </a:cxn>
                    <a:cxn ang="0">
                      <a:pos x="19" y="0"/>
                    </a:cxn>
                    <a:cxn ang="0">
                      <a:pos x="23" y="10"/>
                    </a:cxn>
                    <a:cxn ang="0">
                      <a:pos x="23" y="19"/>
                    </a:cxn>
                    <a:cxn ang="0">
                      <a:pos x="19" y="19"/>
                    </a:cxn>
                    <a:cxn ang="0">
                      <a:pos x="15" y="24"/>
                    </a:cxn>
                    <a:cxn ang="0">
                      <a:pos x="4" y="24"/>
                    </a:cxn>
                    <a:cxn ang="0">
                      <a:pos x="0" y="17"/>
                    </a:cxn>
                    <a:cxn ang="0">
                      <a:pos x="2" y="10"/>
                    </a:cxn>
                  </a:cxnLst>
                  <a:rect l="0" t="0" r="r" b="b"/>
                  <a:pathLst>
                    <a:path w="23" h="24">
                      <a:moveTo>
                        <a:pt x="2" y="10"/>
                      </a:moveTo>
                      <a:lnTo>
                        <a:pt x="10" y="4"/>
                      </a:lnTo>
                      <a:lnTo>
                        <a:pt x="19" y="0"/>
                      </a:lnTo>
                      <a:lnTo>
                        <a:pt x="23" y="10"/>
                      </a:lnTo>
                      <a:lnTo>
                        <a:pt x="23" y="19"/>
                      </a:lnTo>
                      <a:lnTo>
                        <a:pt x="19" y="19"/>
                      </a:lnTo>
                      <a:lnTo>
                        <a:pt x="15" y="24"/>
                      </a:lnTo>
                      <a:lnTo>
                        <a:pt x="4" y="24"/>
                      </a:lnTo>
                      <a:lnTo>
                        <a:pt x="0" y="17"/>
                      </a:lnTo>
                      <a:lnTo>
                        <a:pt x="2" y="1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2" name="Freeform 21">
                  <a:extLst>
                    <a:ext uri="{FF2B5EF4-FFF2-40B4-BE49-F238E27FC236}">
                      <a16:creationId xmlns:a16="http://schemas.microsoft.com/office/drawing/2014/main" id="{0A27B5B4-9159-EE9A-5F5A-A59C9F02D332}"/>
                    </a:ext>
                  </a:extLst>
                </p:cNvPr>
                <p:cNvSpPr>
                  <a:spLocks/>
                </p:cNvSpPr>
                <p:nvPr/>
              </p:nvSpPr>
              <p:spPr bwMode="gray">
                <a:xfrm>
                  <a:off x="2412" y="3133"/>
                  <a:ext cx="28" cy="86"/>
                </a:xfrm>
                <a:custGeom>
                  <a:avLst/>
                  <a:gdLst/>
                  <a:ahLst/>
                  <a:cxnLst>
                    <a:cxn ang="0">
                      <a:pos x="6" y="0"/>
                    </a:cxn>
                    <a:cxn ang="0">
                      <a:pos x="6" y="4"/>
                    </a:cxn>
                    <a:cxn ang="0">
                      <a:pos x="7" y="8"/>
                    </a:cxn>
                    <a:cxn ang="0">
                      <a:pos x="5" y="20"/>
                    </a:cxn>
                    <a:cxn ang="0">
                      <a:pos x="2" y="22"/>
                    </a:cxn>
                    <a:cxn ang="0">
                      <a:pos x="0" y="19"/>
                    </a:cxn>
                    <a:cxn ang="0">
                      <a:pos x="0" y="10"/>
                    </a:cxn>
                    <a:cxn ang="0">
                      <a:pos x="1" y="7"/>
                    </a:cxn>
                    <a:cxn ang="0">
                      <a:pos x="5" y="4"/>
                    </a:cxn>
                    <a:cxn ang="0">
                      <a:pos x="5" y="0"/>
                    </a:cxn>
                    <a:cxn ang="0">
                      <a:pos x="6" y="0"/>
                    </a:cxn>
                  </a:cxnLst>
                  <a:rect l="0" t="0" r="r" b="b"/>
                  <a:pathLst>
                    <a:path w="7" h="22">
                      <a:moveTo>
                        <a:pt x="6" y="0"/>
                      </a:moveTo>
                      <a:lnTo>
                        <a:pt x="6" y="4"/>
                      </a:lnTo>
                      <a:lnTo>
                        <a:pt x="7" y="8"/>
                      </a:lnTo>
                      <a:lnTo>
                        <a:pt x="5" y="20"/>
                      </a:lnTo>
                      <a:lnTo>
                        <a:pt x="2" y="22"/>
                      </a:lnTo>
                      <a:lnTo>
                        <a:pt x="0" y="19"/>
                      </a:lnTo>
                      <a:lnTo>
                        <a:pt x="0" y="10"/>
                      </a:lnTo>
                      <a:lnTo>
                        <a:pt x="1" y="7"/>
                      </a:lnTo>
                      <a:lnTo>
                        <a:pt x="5" y="4"/>
                      </a:lnTo>
                      <a:lnTo>
                        <a:pt x="5" y="0"/>
                      </a:lnTo>
                      <a:lnTo>
                        <a:pt x="6" y="0"/>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3" name="Freeform 22">
                  <a:extLst>
                    <a:ext uri="{FF2B5EF4-FFF2-40B4-BE49-F238E27FC236}">
                      <a16:creationId xmlns:a16="http://schemas.microsoft.com/office/drawing/2014/main" id="{CE61DC13-E6BB-F747-6372-3BD1A974F96C}"/>
                    </a:ext>
                  </a:extLst>
                </p:cNvPr>
                <p:cNvSpPr>
                  <a:spLocks/>
                </p:cNvSpPr>
                <p:nvPr/>
              </p:nvSpPr>
              <p:spPr bwMode="gray">
                <a:xfrm>
                  <a:off x="2157" y="3344"/>
                  <a:ext cx="19" cy="14"/>
                </a:xfrm>
                <a:custGeom>
                  <a:avLst/>
                  <a:gdLst/>
                  <a:ahLst/>
                  <a:cxnLst>
                    <a:cxn ang="0">
                      <a:pos x="0" y="4"/>
                    </a:cxn>
                    <a:cxn ang="0">
                      <a:pos x="0" y="3"/>
                    </a:cxn>
                    <a:cxn ang="0">
                      <a:pos x="3" y="0"/>
                    </a:cxn>
                    <a:cxn ang="0">
                      <a:pos x="5" y="0"/>
                    </a:cxn>
                    <a:cxn ang="0">
                      <a:pos x="3" y="3"/>
                    </a:cxn>
                    <a:cxn ang="0">
                      <a:pos x="0" y="4"/>
                    </a:cxn>
                  </a:cxnLst>
                  <a:rect l="0" t="0" r="r" b="b"/>
                  <a:pathLst>
                    <a:path w="5" h="4">
                      <a:moveTo>
                        <a:pt x="0" y="4"/>
                      </a:moveTo>
                      <a:lnTo>
                        <a:pt x="0" y="3"/>
                      </a:lnTo>
                      <a:lnTo>
                        <a:pt x="3" y="0"/>
                      </a:lnTo>
                      <a:lnTo>
                        <a:pt x="5" y="0"/>
                      </a:lnTo>
                      <a:lnTo>
                        <a:pt x="3" y="3"/>
                      </a:lnTo>
                      <a:lnTo>
                        <a:pt x="0" y="4"/>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4" name="Freeform 23">
                  <a:extLst>
                    <a:ext uri="{FF2B5EF4-FFF2-40B4-BE49-F238E27FC236}">
                      <a16:creationId xmlns:a16="http://schemas.microsoft.com/office/drawing/2014/main" id="{D4165E71-4426-E13F-BC86-E5E5F260556B}"/>
                    </a:ext>
                  </a:extLst>
                </p:cNvPr>
                <p:cNvSpPr>
                  <a:spLocks/>
                </p:cNvSpPr>
                <p:nvPr/>
              </p:nvSpPr>
              <p:spPr bwMode="gray">
                <a:xfrm>
                  <a:off x="2194" y="3318"/>
                  <a:ext cx="31" cy="26"/>
                </a:xfrm>
                <a:custGeom>
                  <a:avLst/>
                  <a:gdLst/>
                  <a:ahLst/>
                  <a:cxnLst>
                    <a:cxn ang="0">
                      <a:pos x="0" y="5"/>
                    </a:cxn>
                    <a:cxn ang="0">
                      <a:pos x="0" y="0"/>
                    </a:cxn>
                    <a:cxn ang="0">
                      <a:pos x="6" y="0"/>
                    </a:cxn>
                    <a:cxn ang="0">
                      <a:pos x="8" y="2"/>
                    </a:cxn>
                    <a:cxn ang="0">
                      <a:pos x="7" y="5"/>
                    </a:cxn>
                    <a:cxn ang="0">
                      <a:pos x="2" y="7"/>
                    </a:cxn>
                    <a:cxn ang="0">
                      <a:pos x="0" y="5"/>
                    </a:cxn>
                  </a:cxnLst>
                  <a:rect l="0" t="0" r="r" b="b"/>
                  <a:pathLst>
                    <a:path w="8" h="7">
                      <a:moveTo>
                        <a:pt x="0" y="5"/>
                      </a:moveTo>
                      <a:lnTo>
                        <a:pt x="0" y="0"/>
                      </a:lnTo>
                      <a:lnTo>
                        <a:pt x="6" y="0"/>
                      </a:lnTo>
                      <a:lnTo>
                        <a:pt x="8" y="2"/>
                      </a:lnTo>
                      <a:lnTo>
                        <a:pt x="7" y="5"/>
                      </a:lnTo>
                      <a:lnTo>
                        <a:pt x="2" y="7"/>
                      </a:lnTo>
                      <a:lnTo>
                        <a:pt x="0" y="5"/>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5" name="Freeform 24">
                  <a:extLst>
                    <a:ext uri="{FF2B5EF4-FFF2-40B4-BE49-F238E27FC236}">
                      <a16:creationId xmlns:a16="http://schemas.microsoft.com/office/drawing/2014/main" id="{80B19E60-2637-F99A-6E81-E3E730119CB8}"/>
                    </a:ext>
                  </a:extLst>
                </p:cNvPr>
                <p:cNvSpPr>
                  <a:spLocks/>
                </p:cNvSpPr>
                <p:nvPr/>
              </p:nvSpPr>
              <p:spPr bwMode="gray">
                <a:xfrm>
                  <a:off x="2237" y="3295"/>
                  <a:ext cx="18" cy="15"/>
                </a:xfrm>
                <a:custGeom>
                  <a:avLst/>
                  <a:gdLst/>
                  <a:ahLst/>
                  <a:cxnLst>
                    <a:cxn ang="0">
                      <a:pos x="0" y="4"/>
                    </a:cxn>
                    <a:cxn ang="0">
                      <a:pos x="0" y="2"/>
                    </a:cxn>
                    <a:cxn ang="0">
                      <a:pos x="3" y="0"/>
                    </a:cxn>
                    <a:cxn ang="0">
                      <a:pos x="5" y="1"/>
                    </a:cxn>
                    <a:cxn ang="0">
                      <a:pos x="5" y="4"/>
                    </a:cxn>
                    <a:cxn ang="0">
                      <a:pos x="0" y="4"/>
                    </a:cxn>
                  </a:cxnLst>
                  <a:rect l="0" t="0" r="r" b="b"/>
                  <a:pathLst>
                    <a:path w="5" h="4">
                      <a:moveTo>
                        <a:pt x="0" y="4"/>
                      </a:moveTo>
                      <a:lnTo>
                        <a:pt x="0" y="2"/>
                      </a:lnTo>
                      <a:lnTo>
                        <a:pt x="3" y="0"/>
                      </a:lnTo>
                      <a:lnTo>
                        <a:pt x="5" y="1"/>
                      </a:lnTo>
                      <a:lnTo>
                        <a:pt x="5" y="4"/>
                      </a:lnTo>
                      <a:lnTo>
                        <a:pt x="0" y="4"/>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6" name="Freeform 25">
                  <a:extLst>
                    <a:ext uri="{FF2B5EF4-FFF2-40B4-BE49-F238E27FC236}">
                      <a16:creationId xmlns:a16="http://schemas.microsoft.com/office/drawing/2014/main" id="{6DF2FA17-442A-58BC-6791-8109F022C3E2}"/>
                    </a:ext>
                  </a:extLst>
                </p:cNvPr>
                <p:cNvSpPr>
                  <a:spLocks/>
                </p:cNvSpPr>
                <p:nvPr/>
              </p:nvSpPr>
              <p:spPr bwMode="gray">
                <a:xfrm>
                  <a:off x="1943" y="2684"/>
                  <a:ext cx="458" cy="478"/>
                </a:xfrm>
                <a:custGeom>
                  <a:avLst/>
                  <a:gdLst/>
                  <a:ahLst/>
                  <a:cxnLst>
                    <a:cxn ang="0">
                      <a:pos x="60" y="125"/>
                    </a:cxn>
                    <a:cxn ang="0">
                      <a:pos x="57" y="121"/>
                    </a:cxn>
                    <a:cxn ang="0">
                      <a:pos x="54" y="121"/>
                    </a:cxn>
                    <a:cxn ang="0">
                      <a:pos x="41" y="123"/>
                    </a:cxn>
                    <a:cxn ang="0">
                      <a:pos x="35" y="120"/>
                    </a:cxn>
                    <a:cxn ang="0">
                      <a:pos x="31" y="107"/>
                    </a:cxn>
                    <a:cxn ang="0">
                      <a:pos x="33" y="92"/>
                    </a:cxn>
                    <a:cxn ang="0">
                      <a:pos x="35" y="91"/>
                    </a:cxn>
                    <a:cxn ang="0">
                      <a:pos x="31" y="85"/>
                    </a:cxn>
                    <a:cxn ang="0">
                      <a:pos x="32" y="77"/>
                    </a:cxn>
                    <a:cxn ang="0">
                      <a:pos x="23" y="66"/>
                    </a:cxn>
                    <a:cxn ang="0">
                      <a:pos x="21" y="57"/>
                    </a:cxn>
                    <a:cxn ang="0">
                      <a:pos x="16" y="54"/>
                    </a:cxn>
                    <a:cxn ang="0">
                      <a:pos x="6" y="52"/>
                    </a:cxn>
                    <a:cxn ang="0">
                      <a:pos x="2" y="46"/>
                    </a:cxn>
                    <a:cxn ang="0">
                      <a:pos x="2" y="39"/>
                    </a:cxn>
                    <a:cxn ang="0">
                      <a:pos x="11" y="36"/>
                    </a:cxn>
                    <a:cxn ang="0">
                      <a:pos x="20" y="40"/>
                    </a:cxn>
                    <a:cxn ang="0">
                      <a:pos x="27" y="40"/>
                    </a:cxn>
                    <a:cxn ang="0">
                      <a:pos x="28" y="32"/>
                    </a:cxn>
                    <a:cxn ang="0">
                      <a:pos x="24" y="23"/>
                    </a:cxn>
                    <a:cxn ang="0">
                      <a:pos x="33" y="27"/>
                    </a:cxn>
                    <a:cxn ang="0">
                      <a:pos x="41" y="24"/>
                    </a:cxn>
                    <a:cxn ang="0">
                      <a:pos x="55" y="15"/>
                    </a:cxn>
                    <a:cxn ang="0">
                      <a:pos x="65" y="0"/>
                    </a:cxn>
                    <a:cxn ang="0">
                      <a:pos x="80" y="15"/>
                    </a:cxn>
                    <a:cxn ang="0">
                      <a:pos x="90" y="19"/>
                    </a:cxn>
                    <a:cxn ang="0">
                      <a:pos x="103" y="27"/>
                    </a:cxn>
                    <a:cxn ang="0">
                      <a:pos x="119" y="29"/>
                    </a:cxn>
                    <a:cxn ang="0">
                      <a:pos x="111" y="55"/>
                    </a:cxn>
                    <a:cxn ang="0">
                      <a:pos x="104" y="59"/>
                    </a:cxn>
                    <a:cxn ang="0">
                      <a:pos x="101" y="64"/>
                    </a:cxn>
                    <a:cxn ang="0">
                      <a:pos x="95" y="74"/>
                    </a:cxn>
                    <a:cxn ang="0">
                      <a:pos x="101" y="74"/>
                    </a:cxn>
                    <a:cxn ang="0">
                      <a:pos x="103" y="80"/>
                    </a:cxn>
                    <a:cxn ang="0">
                      <a:pos x="106" y="101"/>
                    </a:cxn>
                    <a:cxn ang="0">
                      <a:pos x="115" y="107"/>
                    </a:cxn>
                    <a:cxn ang="0">
                      <a:pos x="105" y="112"/>
                    </a:cxn>
                    <a:cxn ang="0">
                      <a:pos x="96" y="117"/>
                    </a:cxn>
                    <a:cxn ang="0">
                      <a:pos x="86" y="116"/>
                    </a:cxn>
                    <a:cxn ang="0">
                      <a:pos x="72" y="117"/>
                    </a:cxn>
                  </a:cxnLst>
                  <a:rect l="0" t="0" r="r" b="b"/>
                  <a:pathLst>
                    <a:path w="119" h="125">
                      <a:moveTo>
                        <a:pt x="70" y="125"/>
                      </a:moveTo>
                      <a:lnTo>
                        <a:pt x="60" y="125"/>
                      </a:lnTo>
                      <a:lnTo>
                        <a:pt x="56" y="123"/>
                      </a:lnTo>
                      <a:lnTo>
                        <a:pt x="57" y="121"/>
                      </a:lnTo>
                      <a:lnTo>
                        <a:pt x="56" y="120"/>
                      </a:lnTo>
                      <a:lnTo>
                        <a:pt x="54" y="121"/>
                      </a:lnTo>
                      <a:lnTo>
                        <a:pt x="53" y="122"/>
                      </a:lnTo>
                      <a:lnTo>
                        <a:pt x="41" y="123"/>
                      </a:lnTo>
                      <a:lnTo>
                        <a:pt x="38" y="120"/>
                      </a:lnTo>
                      <a:lnTo>
                        <a:pt x="35" y="120"/>
                      </a:lnTo>
                      <a:lnTo>
                        <a:pt x="28" y="115"/>
                      </a:lnTo>
                      <a:lnTo>
                        <a:pt x="31" y="107"/>
                      </a:lnTo>
                      <a:lnTo>
                        <a:pt x="33" y="99"/>
                      </a:lnTo>
                      <a:lnTo>
                        <a:pt x="33" y="92"/>
                      </a:lnTo>
                      <a:lnTo>
                        <a:pt x="36" y="95"/>
                      </a:lnTo>
                      <a:lnTo>
                        <a:pt x="35" y="91"/>
                      </a:lnTo>
                      <a:lnTo>
                        <a:pt x="32" y="90"/>
                      </a:lnTo>
                      <a:lnTo>
                        <a:pt x="31" y="85"/>
                      </a:lnTo>
                      <a:lnTo>
                        <a:pt x="30" y="78"/>
                      </a:lnTo>
                      <a:lnTo>
                        <a:pt x="32" y="77"/>
                      </a:lnTo>
                      <a:lnTo>
                        <a:pt x="32" y="73"/>
                      </a:lnTo>
                      <a:lnTo>
                        <a:pt x="23" y="66"/>
                      </a:lnTo>
                      <a:lnTo>
                        <a:pt x="25" y="61"/>
                      </a:lnTo>
                      <a:lnTo>
                        <a:pt x="21" y="57"/>
                      </a:lnTo>
                      <a:lnTo>
                        <a:pt x="17" y="57"/>
                      </a:lnTo>
                      <a:lnTo>
                        <a:pt x="16" y="54"/>
                      </a:lnTo>
                      <a:lnTo>
                        <a:pt x="11" y="53"/>
                      </a:lnTo>
                      <a:lnTo>
                        <a:pt x="6" y="52"/>
                      </a:lnTo>
                      <a:lnTo>
                        <a:pt x="2" y="49"/>
                      </a:lnTo>
                      <a:lnTo>
                        <a:pt x="2" y="46"/>
                      </a:lnTo>
                      <a:lnTo>
                        <a:pt x="0" y="43"/>
                      </a:lnTo>
                      <a:lnTo>
                        <a:pt x="2" y="39"/>
                      </a:lnTo>
                      <a:lnTo>
                        <a:pt x="7" y="40"/>
                      </a:lnTo>
                      <a:lnTo>
                        <a:pt x="11" y="36"/>
                      </a:lnTo>
                      <a:lnTo>
                        <a:pt x="14" y="37"/>
                      </a:lnTo>
                      <a:lnTo>
                        <a:pt x="20" y="40"/>
                      </a:lnTo>
                      <a:lnTo>
                        <a:pt x="23" y="38"/>
                      </a:lnTo>
                      <a:lnTo>
                        <a:pt x="27" y="40"/>
                      </a:lnTo>
                      <a:lnTo>
                        <a:pt x="30" y="36"/>
                      </a:lnTo>
                      <a:lnTo>
                        <a:pt x="28" y="32"/>
                      </a:lnTo>
                      <a:lnTo>
                        <a:pt x="24" y="26"/>
                      </a:lnTo>
                      <a:lnTo>
                        <a:pt x="24" y="23"/>
                      </a:lnTo>
                      <a:lnTo>
                        <a:pt x="30" y="23"/>
                      </a:lnTo>
                      <a:lnTo>
                        <a:pt x="33" y="27"/>
                      </a:lnTo>
                      <a:lnTo>
                        <a:pt x="41" y="27"/>
                      </a:lnTo>
                      <a:lnTo>
                        <a:pt x="41" y="24"/>
                      </a:lnTo>
                      <a:lnTo>
                        <a:pt x="47" y="21"/>
                      </a:lnTo>
                      <a:lnTo>
                        <a:pt x="55" y="15"/>
                      </a:lnTo>
                      <a:lnTo>
                        <a:pt x="58" y="2"/>
                      </a:lnTo>
                      <a:lnTo>
                        <a:pt x="65" y="0"/>
                      </a:lnTo>
                      <a:lnTo>
                        <a:pt x="72" y="9"/>
                      </a:lnTo>
                      <a:lnTo>
                        <a:pt x="80" y="15"/>
                      </a:lnTo>
                      <a:lnTo>
                        <a:pt x="84" y="17"/>
                      </a:lnTo>
                      <a:lnTo>
                        <a:pt x="90" y="19"/>
                      </a:lnTo>
                      <a:lnTo>
                        <a:pt x="97" y="25"/>
                      </a:lnTo>
                      <a:lnTo>
                        <a:pt x="103" y="27"/>
                      </a:lnTo>
                      <a:lnTo>
                        <a:pt x="112" y="27"/>
                      </a:lnTo>
                      <a:lnTo>
                        <a:pt x="119" y="29"/>
                      </a:lnTo>
                      <a:lnTo>
                        <a:pt x="114" y="42"/>
                      </a:lnTo>
                      <a:lnTo>
                        <a:pt x="111" y="55"/>
                      </a:lnTo>
                      <a:lnTo>
                        <a:pt x="106" y="54"/>
                      </a:lnTo>
                      <a:lnTo>
                        <a:pt x="104" y="59"/>
                      </a:lnTo>
                      <a:lnTo>
                        <a:pt x="104" y="63"/>
                      </a:lnTo>
                      <a:lnTo>
                        <a:pt x="101" y="64"/>
                      </a:lnTo>
                      <a:lnTo>
                        <a:pt x="99" y="69"/>
                      </a:lnTo>
                      <a:lnTo>
                        <a:pt x="95" y="74"/>
                      </a:lnTo>
                      <a:lnTo>
                        <a:pt x="97" y="77"/>
                      </a:lnTo>
                      <a:lnTo>
                        <a:pt x="101" y="74"/>
                      </a:lnTo>
                      <a:lnTo>
                        <a:pt x="104" y="75"/>
                      </a:lnTo>
                      <a:lnTo>
                        <a:pt x="103" y="80"/>
                      </a:lnTo>
                      <a:lnTo>
                        <a:pt x="104" y="91"/>
                      </a:lnTo>
                      <a:lnTo>
                        <a:pt x="106" y="101"/>
                      </a:lnTo>
                      <a:lnTo>
                        <a:pt x="111" y="102"/>
                      </a:lnTo>
                      <a:lnTo>
                        <a:pt x="115" y="107"/>
                      </a:lnTo>
                      <a:lnTo>
                        <a:pt x="110" y="111"/>
                      </a:lnTo>
                      <a:lnTo>
                        <a:pt x="105" y="112"/>
                      </a:lnTo>
                      <a:lnTo>
                        <a:pt x="101" y="115"/>
                      </a:lnTo>
                      <a:lnTo>
                        <a:pt x="96" y="117"/>
                      </a:lnTo>
                      <a:lnTo>
                        <a:pt x="91" y="115"/>
                      </a:lnTo>
                      <a:lnTo>
                        <a:pt x="86" y="116"/>
                      </a:lnTo>
                      <a:lnTo>
                        <a:pt x="79" y="112"/>
                      </a:lnTo>
                      <a:lnTo>
                        <a:pt x="72" y="117"/>
                      </a:lnTo>
                      <a:lnTo>
                        <a:pt x="70" y="125"/>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7" name="Freeform 26">
                  <a:extLst>
                    <a:ext uri="{FF2B5EF4-FFF2-40B4-BE49-F238E27FC236}">
                      <a16:creationId xmlns:a16="http://schemas.microsoft.com/office/drawing/2014/main" id="{078239F7-644F-2CAE-93AA-CAC4580BD6E4}"/>
                    </a:ext>
                  </a:extLst>
                </p:cNvPr>
                <p:cNvSpPr>
                  <a:spLocks/>
                </p:cNvSpPr>
                <p:nvPr/>
              </p:nvSpPr>
              <p:spPr bwMode="gray">
                <a:xfrm>
                  <a:off x="2881" y="2173"/>
                  <a:ext cx="43" cy="40"/>
                </a:xfrm>
                <a:custGeom>
                  <a:avLst/>
                  <a:gdLst/>
                  <a:ahLst/>
                  <a:cxnLst>
                    <a:cxn ang="0">
                      <a:pos x="12" y="4"/>
                    </a:cxn>
                    <a:cxn ang="0">
                      <a:pos x="11" y="2"/>
                    </a:cxn>
                    <a:cxn ang="0">
                      <a:pos x="6" y="0"/>
                    </a:cxn>
                    <a:cxn ang="0">
                      <a:pos x="0" y="4"/>
                    </a:cxn>
                    <a:cxn ang="0">
                      <a:pos x="1" y="11"/>
                    </a:cxn>
                    <a:cxn ang="0">
                      <a:pos x="4" y="11"/>
                    </a:cxn>
                    <a:cxn ang="0">
                      <a:pos x="6" y="8"/>
                    </a:cxn>
                    <a:cxn ang="0">
                      <a:pos x="12" y="4"/>
                    </a:cxn>
                  </a:cxnLst>
                  <a:rect l="0" t="0" r="r" b="b"/>
                  <a:pathLst>
                    <a:path w="12" h="11">
                      <a:moveTo>
                        <a:pt x="12" y="4"/>
                      </a:moveTo>
                      <a:lnTo>
                        <a:pt x="11" y="2"/>
                      </a:lnTo>
                      <a:lnTo>
                        <a:pt x="6" y="0"/>
                      </a:lnTo>
                      <a:lnTo>
                        <a:pt x="0" y="4"/>
                      </a:lnTo>
                      <a:lnTo>
                        <a:pt x="1" y="11"/>
                      </a:lnTo>
                      <a:lnTo>
                        <a:pt x="4" y="11"/>
                      </a:lnTo>
                      <a:lnTo>
                        <a:pt x="6" y="8"/>
                      </a:lnTo>
                      <a:lnTo>
                        <a:pt x="12" y="4"/>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8" name="Freeform 27">
                  <a:extLst>
                    <a:ext uri="{FF2B5EF4-FFF2-40B4-BE49-F238E27FC236}">
                      <a16:creationId xmlns:a16="http://schemas.microsoft.com/office/drawing/2014/main" id="{2099F815-F57C-6BC4-8E8D-41FAF244FB00}"/>
                    </a:ext>
                  </a:extLst>
                </p:cNvPr>
                <p:cNvSpPr>
                  <a:spLocks noEditPoints="1"/>
                </p:cNvSpPr>
                <p:nvPr/>
              </p:nvSpPr>
              <p:spPr bwMode="gray">
                <a:xfrm>
                  <a:off x="2881" y="2137"/>
                  <a:ext cx="43" cy="76"/>
                </a:xfrm>
                <a:custGeom>
                  <a:avLst/>
                  <a:gdLst/>
                  <a:ahLst/>
                  <a:cxnLst>
                    <a:cxn ang="0">
                      <a:pos x="1" y="20"/>
                    </a:cxn>
                    <a:cxn ang="0">
                      <a:pos x="4" y="20"/>
                    </a:cxn>
                    <a:cxn ang="0">
                      <a:pos x="6" y="17"/>
                    </a:cxn>
                    <a:cxn ang="0">
                      <a:pos x="12" y="13"/>
                    </a:cxn>
                    <a:cxn ang="0">
                      <a:pos x="11" y="11"/>
                    </a:cxn>
                    <a:cxn ang="0">
                      <a:pos x="6" y="9"/>
                    </a:cxn>
                    <a:cxn ang="0">
                      <a:pos x="0" y="13"/>
                    </a:cxn>
                    <a:cxn ang="0">
                      <a:pos x="1" y="20"/>
                    </a:cxn>
                    <a:cxn ang="0">
                      <a:pos x="8" y="0"/>
                    </a:cxn>
                    <a:cxn ang="0">
                      <a:pos x="5" y="0"/>
                    </a:cxn>
                    <a:cxn ang="0">
                      <a:pos x="2" y="2"/>
                    </a:cxn>
                    <a:cxn ang="0">
                      <a:pos x="4" y="5"/>
                    </a:cxn>
                    <a:cxn ang="0">
                      <a:pos x="8" y="3"/>
                    </a:cxn>
                    <a:cxn ang="0">
                      <a:pos x="8" y="0"/>
                    </a:cxn>
                  </a:cxnLst>
                  <a:rect l="0" t="0" r="r" b="b"/>
                  <a:pathLst>
                    <a:path w="12" h="20">
                      <a:moveTo>
                        <a:pt x="1" y="20"/>
                      </a:moveTo>
                      <a:lnTo>
                        <a:pt x="4" y="20"/>
                      </a:lnTo>
                      <a:lnTo>
                        <a:pt x="6" y="17"/>
                      </a:lnTo>
                      <a:lnTo>
                        <a:pt x="12" y="13"/>
                      </a:lnTo>
                      <a:lnTo>
                        <a:pt x="11" y="11"/>
                      </a:lnTo>
                      <a:lnTo>
                        <a:pt x="6" y="9"/>
                      </a:lnTo>
                      <a:lnTo>
                        <a:pt x="0" y="13"/>
                      </a:lnTo>
                      <a:lnTo>
                        <a:pt x="1" y="20"/>
                      </a:lnTo>
                      <a:close/>
                      <a:moveTo>
                        <a:pt x="8" y="0"/>
                      </a:moveTo>
                      <a:lnTo>
                        <a:pt x="5" y="0"/>
                      </a:lnTo>
                      <a:lnTo>
                        <a:pt x="2" y="2"/>
                      </a:lnTo>
                      <a:lnTo>
                        <a:pt x="4" y="5"/>
                      </a:lnTo>
                      <a:lnTo>
                        <a:pt x="8" y="3"/>
                      </a:lnTo>
                      <a:lnTo>
                        <a:pt x="8"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59" name="Freeform 28">
                  <a:extLst>
                    <a:ext uri="{FF2B5EF4-FFF2-40B4-BE49-F238E27FC236}">
                      <a16:creationId xmlns:a16="http://schemas.microsoft.com/office/drawing/2014/main" id="{6B554698-3171-5894-8084-DF1F8F12660C}"/>
                    </a:ext>
                  </a:extLst>
                </p:cNvPr>
                <p:cNvSpPr>
                  <a:spLocks noEditPoints="1"/>
                </p:cNvSpPr>
                <p:nvPr/>
              </p:nvSpPr>
              <p:spPr bwMode="gray">
                <a:xfrm>
                  <a:off x="1888" y="2184"/>
                  <a:ext cx="738" cy="574"/>
                </a:xfrm>
                <a:custGeom>
                  <a:avLst/>
                  <a:gdLst/>
                  <a:ahLst/>
                  <a:cxnLst>
                    <a:cxn ang="0">
                      <a:pos x="149" y="62"/>
                    </a:cxn>
                    <a:cxn ang="0">
                      <a:pos x="157" y="59"/>
                    </a:cxn>
                    <a:cxn ang="0">
                      <a:pos x="151" y="55"/>
                    </a:cxn>
                    <a:cxn ang="0">
                      <a:pos x="189" y="81"/>
                    </a:cxn>
                    <a:cxn ang="0">
                      <a:pos x="190" y="78"/>
                    </a:cxn>
                    <a:cxn ang="0">
                      <a:pos x="6" y="30"/>
                    </a:cxn>
                    <a:cxn ang="0">
                      <a:pos x="0" y="39"/>
                    </a:cxn>
                    <a:cxn ang="0">
                      <a:pos x="2" y="46"/>
                    </a:cxn>
                    <a:cxn ang="0">
                      <a:pos x="5" y="40"/>
                    </a:cxn>
                    <a:cxn ang="0">
                      <a:pos x="9" y="38"/>
                    </a:cxn>
                    <a:cxn ang="0">
                      <a:pos x="6" y="46"/>
                    </a:cxn>
                    <a:cxn ang="0">
                      <a:pos x="5" y="57"/>
                    </a:cxn>
                    <a:cxn ang="0">
                      <a:pos x="8" y="58"/>
                    </a:cxn>
                    <a:cxn ang="0">
                      <a:pos x="12" y="51"/>
                    </a:cxn>
                    <a:cxn ang="0">
                      <a:pos x="13" y="57"/>
                    </a:cxn>
                    <a:cxn ang="0">
                      <a:pos x="14" y="63"/>
                    </a:cxn>
                    <a:cxn ang="0">
                      <a:pos x="11" y="71"/>
                    </a:cxn>
                    <a:cxn ang="0">
                      <a:pos x="22" y="72"/>
                    </a:cxn>
                    <a:cxn ang="0">
                      <a:pos x="26" y="76"/>
                    </a:cxn>
                    <a:cxn ang="0">
                      <a:pos x="29" y="85"/>
                    </a:cxn>
                    <a:cxn ang="0">
                      <a:pos x="31" y="91"/>
                    </a:cxn>
                    <a:cxn ang="0">
                      <a:pos x="24" y="97"/>
                    </a:cxn>
                    <a:cxn ang="0">
                      <a:pos x="17" y="103"/>
                    </a:cxn>
                    <a:cxn ang="0">
                      <a:pos x="18" y="116"/>
                    </a:cxn>
                    <a:cxn ang="0">
                      <a:pos x="11" y="118"/>
                    </a:cxn>
                    <a:cxn ang="0">
                      <a:pos x="11" y="123"/>
                    </a:cxn>
                    <a:cxn ang="0">
                      <a:pos x="24" y="126"/>
                    </a:cxn>
                    <a:cxn ang="0">
                      <a:pos x="29" y="126"/>
                    </a:cxn>
                    <a:cxn ang="0">
                      <a:pos x="30" y="129"/>
                    </a:cxn>
                    <a:cxn ang="0">
                      <a:pos x="20" y="132"/>
                    </a:cxn>
                    <a:cxn ang="0">
                      <a:pos x="16" y="138"/>
                    </a:cxn>
                    <a:cxn ang="0">
                      <a:pos x="9" y="148"/>
                    </a:cxn>
                    <a:cxn ang="0">
                      <a:pos x="13" y="149"/>
                    </a:cxn>
                    <a:cxn ang="0">
                      <a:pos x="26" y="145"/>
                    </a:cxn>
                    <a:cxn ang="0">
                      <a:pos x="34" y="139"/>
                    </a:cxn>
                    <a:cxn ang="0">
                      <a:pos x="48" y="137"/>
                    </a:cxn>
                    <a:cxn ang="0">
                      <a:pos x="61" y="138"/>
                    </a:cxn>
                    <a:cxn ang="0">
                      <a:pos x="69" y="128"/>
                    </a:cxn>
                    <a:cxn ang="0">
                      <a:pos x="59" y="127"/>
                    </a:cxn>
                    <a:cxn ang="0">
                      <a:pos x="65" y="125"/>
                    </a:cxn>
                    <a:cxn ang="0">
                      <a:pos x="72" y="114"/>
                    </a:cxn>
                    <a:cxn ang="0">
                      <a:pos x="63" y="105"/>
                    </a:cxn>
                    <a:cxn ang="0">
                      <a:pos x="57" y="86"/>
                    </a:cxn>
                    <a:cxn ang="0">
                      <a:pos x="49" y="74"/>
                    </a:cxn>
                    <a:cxn ang="0">
                      <a:pos x="44" y="60"/>
                    </a:cxn>
                    <a:cxn ang="0">
                      <a:pos x="35" y="49"/>
                    </a:cxn>
                    <a:cxn ang="0">
                      <a:pos x="29" y="49"/>
                    </a:cxn>
                    <a:cxn ang="0">
                      <a:pos x="33" y="37"/>
                    </a:cxn>
                    <a:cxn ang="0">
                      <a:pos x="39" y="18"/>
                    </a:cxn>
                    <a:cxn ang="0">
                      <a:pos x="21" y="18"/>
                    </a:cxn>
                    <a:cxn ang="0">
                      <a:pos x="29" y="4"/>
                    </a:cxn>
                    <a:cxn ang="0">
                      <a:pos x="25" y="1"/>
                    </a:cxn>
                    <a:cxn ang="0">
                      <a:pos x="10" y="5"/>
                    </a:cxn>
                    <a:cxn ang="0">
                      <a:pos x="4" y="18"/>
                    </a:cxn>
                    <a:cxn ang="0">
                      <a:pos x="6" y="25"/>
                    </a:cxn>
                  </a:cxnLst>
                  <a:rect l="0" t="0" r="r" b="b"/>
                  <a:pathLst>
                    <a:path w="192" h="150">
                      <a:moveTo>
                        <a:pt x="147" y="57"/>
                      </a:moveTo>
                      <a:lnTo>
                        <a:pt x="149" y="62"/>
                      </a:lnTo>
                      <a:lnTo>
                        <a:pt x="154" y="63"/>
                      </a:lnTo>
                      <a:lnTo>
                        <a:pt x="157" y="59"/>
                      </a:lnTo>
                      <a:lnTo>
                        <a:pt x="156" y="56"/>
                      </a:lnTo>
                      <a:lnTo>
                        <a:pt x="151" y="55"/>
                      </a:lnTo>
                      <a:lnTo>
                        <a:pt x="147" y="57"/>
                      </a:lnTo>
                      <a:close/>
                      <a:moveTo>
                        <a:pt x="189" y="81"/>
                      </a:moveTo>
                      <a:lnTo>
                        <a:pt x="192" y="79"/>
                      </a:lnTo>
                      <a:lnTo>
                        <a:pt x="190" y="78"/>
                      </a:lnTo>
                      <a:lnTo>
                        <a:pt x="189" y="81"/>
                      </a:lnTo>
                      <a:close/>
                      <a:moveTo>
                        <a:pt x="6" y="30"/>
                      </a:moveTo>
                      <a:lnTo>
                        <a:pt x="2" y="35"/>
                      </a:lnTo>
                      <a:lnTo>
                        <a:pt x="0" y="39"/>
                      </a:lnTo>
                      <a:lnTo>
                        <a:pt x="1" y="44"/>
                      </a:lnTo>
                      <a:lnTo>
                        <a:pt x="2" y="46"/>
                      </a:lnTo>
                      <a:lnTo>
                        <a:pt x="4" y="43"/>
                      </a:lnTo>
                      <a:lnTo>
                        <a:pt x="5" y="40"/>
                      </a:lnTo>
                      <a:lnTo>
                        <a:pt x="8" y="37"/>
                      </a:lnTo>
                      <a:lnTo>
                        <a:pt x="9" y="38"/>
                      </a:lnTo>
                      <a:lnTo>
                        <a:pt x="8" y="41"/>
                      </a:lnTo>
                      <a:lnTo>
                        <a:pt x="6" y="46"/>
                      </a:lnTo>
                      <a:lnTo>
                        <a:pt x="5" y="51"/>
                      </a:lnTo>
                      <a:lnTo>
                        <a:pt x="5" y="57"/>
                      </a:lnTo>
                      <a:lnTo>
                        <a:pt x="6" y="61"/>
                      </a:lnTo>
                      <a:lnTo>
                        <a:pt x="8" y="58"/>
                      </a:lnTo>
                      <a:lnTo>
                        <a:pt x="8" y="53"/>
                      </a:lnTo>
                      <a:lnTo>
                        <a:pt x="12" y="51"/>
                      </a:lnTo>
                      <a:lnTo>
                        <a:pt x="13" y="53"/>
                      </a:lnTo>
                      <a:lnTo>
                        <a:pt x="13" y="57"/>
                      </a:lnTo>
                      <a:lnTo>
                        <a:pt x="14" y="60"/>
                      </a:lnTo>
                      <a:lnTo>
                        <a:pt x="14" y="63"/>
                      </a:lnTo>
                      <a:lnTo>
                        <a:pt x="11" y="66"/>
                      </a:lnTo>
                      <a:lnTo>
                        <a:pt x="11" y="71"/>
                      </a:lnTo>
                      <a:lnTo>
                        <a:pt x="12" y="72"/>
                      </a:lnTo>
                      <a:lnTo>
                        <a:pt x="22" y="72"/>
                      </a:lnTo>
                      <a:lnTo>
                        <a:pt x="26" y="70"/>
                      </a:lnTo>
                      <a:lnTo>
                        <a:pt x="26" y="76"/>
                      </a:lnTo>
                      <a:lnTo>
                        <a:pt x="27" y="81"/>
                      </a:lnTo>
                      <a:lnTo>
                        <a:pt x="29" y="85"/>
                      </a:lnTo>
                      <a:lnTo>
                        <a:pt x="31" y="86"/>
                      </a:lnTo>
                      <a:lnTo>
                        <a:pt x="31" y="91"/>
                      </a:lnTo>
                      <a:lnTo>
                        <a:pt x="29" y="94"/>
                      </a:lnTo>
                      <a:lnTo>
                        <a:pt x="24" y="97"/>
                      </a:lnTo>
                      <a:lnTo>
                        <a:pt x="18" y="98"/>
                      </a:lnTo>
                      <a:lnTo>
                        <a:pt x="17" y="103"/>
                      </a:lnTo>
                      <a:lnTo>
                        <a:pt x="19" y="104"/>
                      </a:lnTo>
                      <a:lnTo>
                        <a:pt x="18" y="116"/>
                      </a:lnTo>
                      <a:lnTo>
                        <a:pt x="14" y="116"/>
                      </a:lnTo>
                      <a:lnTo>
                        <a:pt x="11" y="118"/>
                      </a:lnTo>
                      <a:lnTo>
                        <a:pt x="10" y="121"/>
                      </a:lnTo>
                      <a:lnTo>
                        <a:pt x="11" y="123"/>
                      </a:lnTo>
                      <a:lnTo>
                        <a:pt x="21" y="124"/>
                      </a:lnTo>
                      <a:lnTo>
                        <a:pt x="24" y="126"/>
                      </a:lnTo>
                      <a:lnTo>
                        <a:pt x="28" y="127"/>
                      </a:lnTo>
                      <a:lnTo>
                        <a:pt x="29" y="126"/>
                      </a:lnTo>
                      <a:lnTo>
                        <a:pt x="32" y="126"/>
                      </a:lnTo>
                      <a:lnTo>
                        <a:pt x="30" y="129"/>
                      </a:lnTo>
                      <a:lnTo>
                        <a:pt x="26" y="130"/>
                      </a:lnTo>
                      <a:lnTo>
                        <a:pt x="20" y="132"/>
                      </a:lnTo>
                      <a:lnTo>
                        <a:pt x="19" y="136"/>
                      </a:lnTo>
                      <a:lnTo>
                        <a:pt x="16" y="138"/>
                      </a:lnTo>
                      <a:lnTo>
                        <a:pt x="14" y="143"/>
                      </a:lnTo>
                      <a:lnTo>
                        <a:pt x="9" y="148"/>
                      </a:lnTo>
                      <a:lnTo>
                        <a:pt x="10" y="150"/>
                      </a:lnTo>
                      <a:lnTo>
                        <a:pt x="13" y="149"/>
                      </a:lnTo>
                      <a:lnTo>
                        <a:pt x="16" y="145"/>
                      </a:lnTo>
                      <a:lnTo>
                        <a:pt x="26" y="145"/>
                      </a:lnTo>
                      <a:lnTo>
                        <a:pt x="27" y="142"/>
                      </a:lnTo>
                      <a:lnTo>
                        <a:pt x="34" y="139"/>
                      </a:lnTo>
                      <a:lnTo>
                        <a:pt x="35" y="141"/>
                      </a:lnTo>
                      <a:lnTo>
                        <a:pt x="48" y="137"/>
                      </a:lnTo>
                      <a:lnTo>
                        <a:pt x="53" y="138"/>
                      </a:lnTo>
                      <a:lnTo>
                        <a:pt x="61" y="138"/>
                      </a:lnTo>
                      <a:lnTo>
                        <a:pt x="69" y="131"/>
                      </a:lnTo>
                      <a:lnTo>
                        <a:pt x="69" y="128"/>
                      </a:lnTo>
                      <a:lnTo>
                        <a:pt x="64" y="128"/>
                      </a:lnTo>
                      <a:lnTo>
                        <a:pt x="59" y="127"/>
                      </a:lnTo>
                      <a:lnTo>
                        <a:pt x="61" y="125"/>
                      </a:lnTo>
                      <a:lnTo>
                        <a:pt x="65" y="125"/>
                      </a:lnTo>
                      <a:lnTo>
                        <a:pt x="70" y="119"/>
                      </a:lnTo>
                      <a:lnTo>
                        <a:pt x="72" y="114"/>
                      </a:lnTo>
                      <a:lnTo>
                        <a:pt x="71" y="104"/>
                      </a:lnTo>
                      <a:lnTo>
                        <a:pt x="63" y="105"/>
                      </a:lnTo>
                      <a:lnTo>
                        <a:pt x="58" y="103"/>
                      </a:lnTo>
                      <a:lnTo>
                        <a:pt x="57" y="86"/>
                      </a:lnTo>
                      <a:lnTo>
                        <a:pt x="55" y="82"/>
                      </a:lnTo>
                      <a:lnTo>
                        <a:pt x="49" y="74"/>
                      </a:lnTo>
                      <a:lnTo>
                        <a:pt x="46" y="72"/>
                      </a:lnTo>
                      <a:lnTo>
                        <a:pt x="44" y="60"/>
                      </a:lnTo>
                      <a:lnTo>
                        <a:pt x="40" y="51"/>
                      </a:lnTo>
                      <a:lnTo>
                        <a:pt x="35" y="49"/>
                      </a:lnTo>
                      <a:lnTo>
                        <a:pt x="30" y="51"/>
                      </a:lnTo>
                      <a:lnTo>
                        <a:pt x="29" y="49"/>
                      </a:lnTo>
                      <a:lnTo>
                        <a:pt x="33" y="45"/>
                      </a:lnTo>
                      <a:lnTo>
                        <a:pt x="33" y="37"/>
                      </a:lnTo>
                      <a:lnTo>
                        <a:pt x="40" y="23"/>
                      </a:lnTo>
                      <a:lnTo>
                        <a:pt x="39" y="18"/>
                      </a:lnTo>
                      <a:lnTo>
                        <a:pt x="30" y="17"/>
                      </a:lnTo>
                      <a:lnTo>
                        <a:pt x="21" y="18"/>
                      </a:lnTo>
                      <a:lnTo>
                        <a:pt x="23" y="10"/>
                      </a:lnTo>
                      <a:lnTo>
                        <a:pt x="29" y="4"/>
                      </a:lnTo>
                      <a:lnTo>
                        <a:pt x="30" y="0"/>
                      </a:lnTo>
                      <a:lnTo>
                        <a:pt x="25" y="1"/>
                      </a:lnTo>
                      <a:lnTo>
                        <a:pt x="13" y="1"/>
                      </a:lnTo>
                      <a:lnTo>
                        <a:pt x="10" y="5"/>
                      </a:lnTo>
                      <a:lnTo>
                        <a:pt x="9" y="14"/>
                      </a:lnTo>
                      <a:lnTo>
                        <a:pt x="4" y="18"/>
                      </a:lnTo>
                      <a:lnTo>
                        <a:pt x="4" y="23"/>
                      </a:lnTo>
                      <a:lnTo>
                        <a:pt x="6" y="25"/>
                      </a:lnTo>
                      <a:lnTo>
                        <a:pt x="6" y="3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0" name="Freeform 29">
                  <a:extLst>
                    <a:ext uri="{FF2B5EF4-FFF2-40B4-BE49-F238E27FC236}">
                      <a16:creationId xmlns:a16="http://schemas.microsoft.com/office/drawing/2014/main" id="{C96C9CA3-BCC5-0CEC-641C-ACE9531C95A6}"/>
                    </a:ext>
                  </a:extLst>
                </p:cNvPr>
                <p:cNvSpPr>
                  <a:spLocks/>
                </p:cNvSpPr>
                <p:nvPr/>
              </p:nvSpPr>
              <p:spPr bwMode="gray">
                <a:xfrm>
                  <a:off x="1888" y="2184"/>
                  <a:ext cx="276" cy="574"/>
                </a:xfrm>
                <a:custGeom>
                  <a:avLst/>
                  <a:gdLst/>
                  <a:ahLst/>
                  <a:cxnLst>
                    <a:cxn ang="0">
                      <a:pos x="29" y="4"/>
                    </a:cxn>
                    <a:cxn ang="0">
                      <a:pos x="21" y="18"/>
                    </a:cxn>
                    <a:cxn ang="0">
                      <a:pos x="39" y="18"/>
                    </a:cxn>
                    <a:cxn ang="0">
                      <a:pos x="33" y="37"/>
                    </a:cxn>
                    <a:cxn ang="0">
                      <a:pos x="29" y="49"/>
                    </a:cxn>
                    <a:cxn ang="0">
                      <a:pos x="35" y="49"/>
                    </a:cxn>
                    <a:cxn ang="0">
                      <a:pos x="44" y="60"/>
                    </a:cxn>
                    <a:cxn ang="0">
                      <a:pos x="49" y="74"/>
                    </a:cxn>
                    <a:cxn ang="0">
                      <a:pos x="57" y="86"/>
                    </a:cxn>
                    <a:cxn ang="0">
                      <a:pos x="63" y="105"/>
                    </a:cxn>
                    <a:cxn ang="0">
                      <a:pos x="72" y="114"/>
                    </a:cxn>
                    <a:cxn ang="0">
                      <a:pos x="65" y="125"/>
                    </a:cxn>
                    <a:cxn ang="0">
                      <a:pos x="59" y="127"/>
                    </a:cxn>
                    <a:cxn ang="0">
                      <a:pos x="69" y="128"/>
                    </a:cxn>
                    <a:cxn ang="0">
                      <a:pos x="61" y="138"/>
                    </a:cxn>
                    <a:cxn ang="0">
                      <a:pos x="48" y="137"/>
                    </a:cxn>
                    <a:cxn ang="0">
                      <a:pos x="34" y="139"/>
                    </a:cxn>
                    <a:cxn ang="0">
                      <a:pos x="26" y="145"/>
                    </a:cxn>
                    <a:cxn ang="0">
                      <a:pos x="13" y="149"/>
                    </a:cxn>
                    <a:cxn ang="0">
                      <a:pos x="9" y="148"/>
                    </a:cxn>
                    <a:cxn ang="0">
                      <a:pos x="16" y="138"/>
                    </a:cxn>
                    <a:cxn ang="0">
                      <a:pos x="20" y="132"/>
                    </a:cxn>
                    <a:cxn ang="0">
                      <a:pos x="30" y="129"/>
                    </a:cxn>
                    <a:cxn ang="0">
                      <a:pos x="29" y="126"/>
                    </a:cxn>
                    <a:cxn ang="0">
                      <a:pos x="24" y="126"/>
                    </a:cxn>
                    <a:cxn ang="0">
                      <a:pos x="11" y="123"/>
                    </a:cxn>
                    <a:cxn ang="0">
                      <a:pos x="11" y="118"/>
                    </a:cxn>
                    <a:cxn ang="0">
                      <a:pos x="18" y="116"/>
                    </a:cxn>
                    <a:cxn ang="0">
                      <a:pos x="17" y="103"/>
                    </a:cxn>
                    <a:cxn ang="0">
                      <a:pos x="24" y="97"/>
                    </a:cxn>
                    <a:cxn ang="0">
                      <a:pos x="31" y="91"/>
                    </a:cxn>
                    <a:cxn ang="0">
                      <a:pos x="29" y="85"/>
                    </a:cxn>
                    <a:cxn ang="0">
                      <a:pos x="26" y="76"/>
                    </a:cxn>
                    <a:cxn ang="0">
                      <a:pos x="22" y="72"/>
                    </a:cxn>
                    <a:cxn ang="0">
                      <a:pos x="11" y="71"/>
                    </a:cxn>
                    <a:cxn ang="0">
                      <a:pos x="14" y="63"/>
                    </a:cxn>
                    <a:cxn ang="0">
                      <a:pos x="13" y="57"/>
                    </a:cxn>
                    <a:cxn ang="0">
                      <a:pos x="12" y="51"/>
                    </a:cxn>
                    <a:cxn ang="0">
                      <a:pos x="8" y="58"/>
                    </a:cxn>
                    <a:cxn ang="0">
                      <a:pos x="5" y="57"/>
                    </a:cxn>
                    <a:cxn ang="0">
                      <a:pos x="6" y="46"/>
                    </a:cxn>
                    <a:cxn ang="0">
                      <a:pos x="9" y="38"/>
                    </a:cxn>
                    <a:cxn ang="0">
                      <a:pos x="5" y="40"/>
                    </a:cxn>
                    <a:cxn ang="0">
                      <a:pos x="2" y="46"/>
                    </a:cxn>
                    <a:cxn ang="0">
                      <a:pos x="0" y="39"/>
                    </a:cxn>
                    <a:cxn ang="0">
                      <a:pos x="6" y="30"/>
                    </a:cxn>
                    <a:cxn ang="0">
                      <a:pos x="4" y="23"/>
                    </a:cxn>
                    <a:cxn ang="0">
                      <a:pos x="9" y="14"/>
                    </a:cxn>
                    <a:cxn ang="0">
                      <a:pos x="13" y="1"/>
                    </a:cxn>
                    <a:cxn ang="0">
                      <a:pos x="30" y="0"/>
                    </a:cxn>
                  </a:cxnLst>
                  <a:rect l="0" t="0" r="r" b="b"/>
                  <a:pathLst>
                    <a:path w="72" h="150">
                      <a:moveTo>
                        <a:pt x="30" y="0"/>
                      </a:moveTo>
                      <a:lnTo>
                        <a:pt x="29" y="4"/>
                      </a:lnTo>
                      <a:lnTo>
                        <a:pt x="23" y="10"/>
                      </a:lnTo>
                      <a:lnTo>
                        <a:pt x="21" y="18"/>
                      </a:lnTo>
                      <a:lnTo>
                        <a:pt x="30" y="17"/>
                      </a:lnTo>
                      <a:lnTo>
                        <a:pt x="39" y="18"/>
                      </a:lnTo>
                      <a:lnTo>
                        <a:pt x="40" y="23"/>
                      </a:lnTo>
                      <a:lnTo>
                        <a:pt x="33" y="37"/>
                      </a:lnTo>
                      <a:lnTo>
                        <a:pt x="33" y="45"/>
                      </a:lnTo>
                      <a:lnTo>
                        <a:pt x="29" y="49"/>
                      </a:lnTo>
                      <a:lnTo>
                        <a:pt x="30" y="51"/>
                      </a:lnTo>
                      <a:lnTo>
                        <a:pt x="35" y="49"/>
                      </a:lnTo>
                      <a:lnTo>
                        <a:pt x="40" y="51"/>
                      </a:lnTo>
                      <a:lnTo>
                        <a:pt x="44" y="60"/>
                      </a:lnTo>
                      <a:lnTo>
                        <a:pt x="46" y="72"/>
                      </a:lnTo>
                      <a:lnTo>
                        <a:pt x="49" y="74"/>
                      </a:lnTo>
                      <a:lnTo>
                        <a:pt x="55" y="82"/>
                      </a:lnTo>
                      <a:lnTo>
                        <a:pt x="57" y="86"/>
                      </a:lnTo>
                      <a:lnTo>
                        <a:pt x="58" y="103"/>
                      </a:lnTo>
                      <a:lnTo>
                        <a:pt x="63" y="105"/>
                      </a:lnTo>
                      <a:lnTo>
                        <a:pt x="71" y="104"/>
                      </a:lnTo>
                      <a:lnTo>
                        <a:pt x="72" y="114"/>
                      </a:lnTo>
                      <a:lnTo>
                        <a:pt x="70" y="119"/>
                      </a:lnTo>
                      <a:lnTo>
                        <a:pt x="65" y="125"/>
                      </a:lnTo>
                      <a:lnTo>
                        <a:pt x="61" y="125"/>
                      </a:lnTo>
                      <a:lnTo>
                        <a:pt x="59" y="127"/>
                      </a:lnTo>
                      <a:lnTo>
                        <a:pt x="64" y="128"/>
                      </a:lnTo>
                      <a:lnTo>
                        <a:pt x="69" y="128"/>
                      </a:lnTo>
                      <a:lnTo>
                        <a:pt x="69" y="131"/>
                      </a:lnTo>
                      <a:lnTo>
                        <a:pt x="61" y="138"/>
                      </a:lnTo>
                      <a:lnTo>
                        <a:pt x="53" y="138"/>
                      </a:lnTo>
                      <a:lnTo>
                        <a:pt x="48" y="137"/>
                      </a:lnTo>
                      <a:lnTo>
                        <a:pt x="35" y="141"/>
                      </a:lnTo>
                      <a:lnTo>
                        <a:pt x="34" y="139"/>
                      </a:lnTo>
                      <a:lnTo>
                        <a:pt x="27" y="142"/>
                      </a:lnTo>
                      <a:lnTo>
                        <a:pt x="26" y="145"/>
                      </a:lnTo>
                      <a:lnTo>
                        <a:pt x="16" y="145"/>
                      </a:lnTo>
                      <a:lnTo>
                        <a:pt x="13" y="149"/>
                      </a:lnTo>
                      <a:lnTo>
                        <a:pt x="10" y="150"/>
                      </a:lnTo>
                      <a:lnTo>
                        <a:pt x="9" y="148"/>
                      </a:lnTo>
                      <a:lnTo>
                        <a:pt x="14" y="143"/>
                      </a:lnTo>
                      <a:lnTo>
                        <a:pt x="16" y="138"/>
                      </a:lnTo>
                      <a:lnTo>
                        <a:pt x="19" y="136"/>
                      </a:lnTo>
                      <a:lnTo>
                        <a:pt x="20" y="132"/>
                      </a:lnTo>
                      <a:lnTo>
                        <a:pt x="26" y="130"/>
                      </a:lnTo>
                      <a:lnTo>
                        <a:pt x="30" y="129"/>
                      </a:lnTo>
                      <a:lnTo>
                        <a:pt x="32" y="126"/>
                      </a:lnTo>
                      <a:lnTo>
                        <a:pt x="29" y="126"/>
                      </a:lnTo>
                      <a:lnTo>
                        <a:pt x="28" y="127"/>
                      </a:lnTo>
                      <a:lnTo>
                        <a:pt x="24" y="126"/>
                      </a:lnTo>
                      <a:lnTo>
                        <a:pt x="21" y="124"/>
                      </a:lnTo>
                      <a:lnTo>
                        <a:pt x="11" y="123"/>
                      </a:lnTo>
                      <a:lnTo>
                        <a:pt x="10" y="121"/>
                      </a:lnTo>
                      <a:lnTo>
                        <a:pt x="11" y="118"/>
                      </a:lnTo>
                      <a:lnTo>
                        <a:pt x="14" y="116"/>
                      </a:lnTo>
                      <a:lnTo>
                        <a:pt x="18" y="116"/>
                      </a:lnTo>
                      <a:lnTo>
                        <a:pt x="19" y="104"/>
                      </a:lnTo>
                      <a:lnTo>
                        <a:pt x="17" y="103"/>
                      </a:lnTo>
                      <a:lnTo>
                        <a:pt x="18" y="98"/>
                      </a:lnTo>
                      <a:lnTo>
                        <a:pt x="24" y="97"/>
                      </a:lnTo>
                      <a:lnTo>
                        <a:pt x="29" y="94"/>
                      </a:lnTo>
                      <a:lnTo>
                        <a:pt x="31" y="91"/>
                      </a:lnTo>
                      <a:lnTo>
                        <a:pt x="31" y="86"/>
                      </a:lnTo>
                      <a:lnTo>
                        <a:pt x="29" y="85"/>
                      </a:lnTo>
                      <a:lnTo>
                        <a:pt x="27" y="81"/>
                      </a:lnTo>
                      <a:lnTo>
                        <a:pt x="26" y="76"/>
                      </a:lnTo>
                      <a:lnTo>
                        <a:pt x="26" y="70"/>
                      </a:lnTo>
                      <a:lnTo>
                        <a:pt x="22" y="72"/>
                      </a:lnTo>
                      <a:lnTo>
                        <a:pt x="12" y="72"/>
                      </a:lnTo>
                      <a:lnTo>
                        <a:pt x="11" y="71"/>
                      </a:lnTo>
                      <a:lnTo>
                        <a:pt x="11" y="66"/>
                      </a:lnTo>
                      <a:lnTo>
                        <a:pt x="14" y="63"/>
                      </a:lnTo>
                      <a:lnTo>
                        <a:pt x="14" y="60"/>
                      </a:lnTo>
                      <a:lnTo>
                        <a:pt x="13" y="57"/>
                      </a:lnTo>
                      <a:lnTo>
                        <a:pt x="13" y="53"/>
                      </a:lnTo>
                      <a:lnTo>
                        <a:pt x="12" y="51"/>
                      </a:lnTo>
                      <a:lnTo>
                        <a:pt x="8" y="53"/>
                      </a:lnTo>
                      <a:lnTo>
                        <a:pt x="8" y="58"/>
                      </a:lnTo>
                      <a:lnTo>
                        <a:pt x="6" y="61"/>
                      </a:lnTo>
                      <a:lnTo>
                        <a:pt x="5" y="57"/>
                      </a:lnTo>
                      <a:lnTo>
                        <a:pt x="5" y="51"/>
                      </a:lnTo>
                      <a:lnTo>
                        <a:pt x="6" y="46"/>
                      </a:lnTo>
                      <a:lnTo>
                        <a:pt x="8" y="41"/>
                      </a:lnTo>
                      <a:lnTo>
                        <a:pt x="9" y="38"/>
                      </a:lnTo>
                      <a:lnTo>
                        <a:pt x="8" y="37"/>
                      </a:lnTo>
                      <a:lnTo>
                        <a:pt x="5" y="40"/>
                      </a:lnTo>
                      <a:lnTo>
                        <a:pt x="4" y="43"/>
                      </a:lnTo>
                      <a:lnTo>
                        <a:pt x="2" y="46"/>
                      </a:lnTo>
                      <a:lnTo>
                        <a:pt x="1" y="44"/>
                      </a:lnTo>
                      <a:lnTo>
                        <a:pt x="0" y="39"/>
                      </a:lnTo>
                      <a:lnTo>
                        <a:pt x="2" y="35"/>
                      </a:lnTo>
                      <a:lnTo>
                        <a:pt x="6" y="30"/>
                      </a:lnTo>
                      <a:lnTo>
                        <a:pt x="6" y="25"/>
                      </a:lnTo>
                      <a:lnTo>
                        <a:pt x="4" y="23"/>
                      </a:lnTo>
                      <a:lnTo>
                        <a:pt x="4" y="18"/>
                      </a:lnTo>
                      <a:lnTo>
                        <a:pt x="9" y="14"/>
                      </a:lnTo>
                      <a:lnTo>
                        <a:pt x="10" y="5"/>
                      </a:lnTo>
                      <a:lnTo>
                        <a:pt x="13" y="1"/>
                      </a:lnTo>
                      <a:lnTo>
                        <a:pt x="25" y="1"/>
                      </a:lnTo>
                      <a:lnTo>
                        <a:pt x="30" y="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1" name="Freeform 30">
                  <a:extLst>
                    <a:ext uri="{FF2B5EF4-FFF2-40B4-BE49-F238E27FC236}">
                      <a16:creationId xmlns:a16="http://schemas.microsoft.com/office/drawing/2014/main" id="{9E29DA88-2E01-7B2B-A546-A5209B3CCF8E}"/>
                    </a:ext>
                  </a:extLst>
                </p:cNvPr>
                <p:cNvSpPr>
                  <a:spLocks/>
                </p:cNvSpPr>
                <p:nvPr/>
              </p:nvSpPr>
              <p:spPr bwMode="gray">
                <a:xfrm>
                  <a:off x="1824" y="2423"/>
                  <a:ext cx="97" cy="82"/>
                </a:xfrm>
                <a:custGeom>
                  <a:avLst/>
                  <a:gdLst/>
                  <a:ahLst/>
                  <a:cxnLst>
                    <a:cxn ang="0">
                      <a:pos x="6" y="1"/>
                    </a:cxn>
                    <a:cxn ang="0">
                      <a:pos x="11" y="0"/>
                    </a:cxn>
                    <a:cxn ang="0">
                      <a:pos x="12" y="2"/>
                    </a:cxn>
                    <a:cxn ang="0">
                      <a:pos x="18" y="3"/>
                    </a:cxn>
                    <a:cxn ang="0">
                      <a:pos x="22" y="11"/>
                    </a:cxn>
                    <a:cxn ang="0">
                      <a:pos x="25" y="12"/>
                    </a:cxn>
                    <a:cxn ang="0">
                      <a:pos x="23" y="19"/>
                    </a:cxn>
                    <a:cxn ang="0">
                      <a:pos x="17" y="22"/>
                    </a:cxn>
                    <a:cxn ang="0">
                      <a:pos x="14" y="20"/>
                    </a:cxn>
                    <a:cxn ang="0">
                      <a:pos x="9" y="18"/>
                    </a:cxn>
                    <a:cxn ang="0">
                      <a:pos x="5" y="21"/>
                    </a:cxn>
                    <a:cxn ang="0">
                      <a:pos x="0" y="17"/>
                    </a:cxn>
                    <a:cxn ang="0">
                      <a:pos x="0" y="14"/>
                    </a:cxn>
                    <a:cxn ang="0">
                      <a:pos x="6" y="8"/>
                    </a:cxn>
                    <a:cxn ang="0">
                      <a:pos x="6" y="1"/>
                    </a:cxn>
                  </a:cxnLst>
                  <a:rect l="0" t="0" r="r" b="b"/>
                  <a:pathLst>
                    <a:path w="25" h="22">
                      <a:moveTo>
                        <a:pt x="6" y="1"/>
                      </a:moveTo>
                      <a:lnTo>
                        <a:pt x="11" y="0"/>
                      </a:lnTo>
                      <a:lnTo>
                        <a:pt x="12" y="2"/>
                      </a:lnTo>
                      <a:lnTo>
                        <a:pt x="18" y="3"/>
                      </a:lnTo>
                      <a:lnTo>
                        <a:pt x="22" y="11"/>
                      </a:lnTo>
                      <a:lnTo>
                        <a:pt x="25" y="12"/>
                      </a:lnTo>
                      <a:lnTo>
                        <a:pt x="23" y="19"/>
                      </a:lnTo>
                      <a:lnTo>
                        <a:pt x="17" y="22"/>
                      </a:lnTo>
                      <a:lnTo>
                        <a:pt x="14" y="20"/>
                      </a:lnTo>
                      <a:lnTo>
                        <a:pt x="9" y="18"/>
                      </a:lnTo>
                      <a:lnTo>
                        <a:pt x="5" y="21"/>
                      </a:lnTo>
                      <a:lnTo>
                        <a:pt x="0" y="17"/>
                      </a:lnTo>
                      <a:lnTo>
                        <a:pt x="0" y="14"/>
                      </a:lnTo>
                      <a:lnTo>
                        <a:pt x="6" y="8"/>
                      </a:lnTo>
                      <a:lnTo>
                        <a:pt x="6" y="1"/>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2" name="Freeform 31">
                  <a:extLst>
                    <a:ext uri="{FF2B5EF4-FFF2-40B4-BE49-F238E27FC236}">
                      <a16:creationId xmlns:a16="http://schemas.microsoft.com/office/drawing/2014/main" id="{2BC4322F-3AE5-FC62-C6F9-6F845E0DDB49}"/>
                    </a:ext>
                  </a:extLst>
                </p:cNvPr>
                <p:cNvSpPr>
                  <a:spLocks/>
                </p:cNvSpPr>
                <p:nvPr/>
              </p:nvSpPr>
              <p:spPr bwMode="gray">
                <a:xfrm>
                  <a:off x="2219" y="2534"/>
                  <a:ext cx="141" cy="167"/>
                </a:xfrm>
                <a:custGeom>
                  <a:avLst/>
                  <a:gdLst/>
                  <a:ahLst/>
                  <a:cxnLst>
                    <a:cxn ang="0">
                      <a:pos x="26" y="28"/>
                    </a:cxn>
                    <a:cxn ang="0">
                      <a:pos x="28" y="31"/>
                    </a:cxn>
                    <a:cxn ang="0">
                      <a:pos x="25" y="37"/>
                    </a:cxn>
                    <a:cxn ang="0">
                      <a:pos x="25" y="40"/>
                    </a:cxn>
                    <a:cxn ang="0">
                      <a:pos x="24" y="43"/>
                    </a:cxn>
                    <a:cxn ang="0">
                      <a:pos x="22" y="39"/>
                    </a:cxn>
                    <a:cxn ang="0">
                      <a:pos x="21" y="33"/>
                    </a:cxn>
                    <a:cxn ang="0">
                      <a:pos x="16" y="33"/>
                    </a:cxn>
                    <a:cxn ang="0">
                      <a:pos x="13" y="32"/>
                    </a:cxn>
                    <a:cxn ang="0">
                      <a:pos x="9" y="34"/>
                    </a:cxn>
                    <a:cxn ang="0">
                      <a:pos x="4" y="36"/>
                    </a:cxn>
                    <a:cxn ang="0">
                      <a:pos x="0" y="34"/>
                    </a:cxn>
                    <a:cxn ang="0">
                      <a:pos x="4" y="33"/>
                    </a:cxn>
                    <a:cxn ang="0">
                      <a:pos x="6" y="33"/>
                    </a:cxn>
                    <a:cxn ang="0">
                      <a:pos x="8" y="31"/>
                    </a:cxn>
                    <a:cxn ang="0">
                      <a:pos x="7" y="29"/>
                    </a:cxn>
                    <a:cxn ang="0">
                      <a:pos x="8" y="24"/>
                    </a:cxn>
                    <a:cxn ang="0">
                      <a:pos x="12" y="19"/>
                    </a:cxn>
                    <a:cxn ang="0">
                      <a:pos x="15" y="10"/>
                    </a:cxn>
                    <a:cxn ang="0">
                      <a:pos x="19" y="9"/>
                    </a:cxn>
                    <a:cxn ang="0">
                      <a:pos x="20" y="11"/>
                    </a:cxn>
                    <a:cxn ang="0">
                      <a:pos x="18" y="14"/>
                    </a:cxn>
                    <a:cxn ang="0">
                      <a:pos x="19" y="18"/>
                    </a:cxn>
                    <a:cxn ang="0">
                      <a:pos x="23" y="14"/>
                    </a:cxn>
                    <a:cxn ang="0">
                      <a:pos x="24" y="11"/>
                    </a:cxn>
                    <a:cxn ang="0">
                      <a:pos x="20" y="8"/>
                    </a:cxn>
                    <a:cxn ang="0">
                      <a:pos x="21" y="4"/>
                    </a:cxn>
                    <a:cxn ang="0">
                      <a:pos x="26" y="1"/>
                    </a:cxn>
                    <a:cxn ang="0">
                      <a:pos x="35" y="0"/>
                    </a:cxn>
                    <a:cxn ang="0">
                      <a:pos x="37" y="3"/>
                    </a:cxn>
                    <a:cxn ang="0">
                      <a:pos x="34" y="9"/>
                    </a:cxn>
                    <a:cxn ang="0">
                      <a:pos x="36" y="13"/>
                    </a:cxn>
                    <a:cxn ang="0">
                      <a:pos x="35" y="19"/>
                    </a:cxn>
                    <a:cxn ang="0">
                      <a:pos x="28" y="25"/>
                    </a:cxn>
                    <a:cxn ang="0">
                      <a:pos x="26" y="28"/>
                    </a:cxn>
                  </a:cxnLst>
                  <a:rect l="0" t="0" r="r" b="b"/>
                  <a:pathLst>
                    <a:path w="37" h="43">
                      <a:moveTo>
                        <a:pt x="26" y="28"/>
                      </a:moveTo>
                      <a:lnTo>
                        <a:pt x="28" y="31"/>
                      </a:lnTo>
                      <a:lnTo>
                        <a:pt x="25" y="37"/>
                      </a:lnTo>
                      <a:lnTo>
                        <a:pt x="25" y="40"/>
                      </a:lnTo>
                      <a:lnTo>
                        <a:pt x="24" y="43"/>
                      </a:lnTo>
                      <a:lnTo>
                        <a:pt x="22" y="39"/>
                      </a:lnTo>
                      <a:lnTo>
                        <a:pt x="21" y="33"/>
                      </a:lnTo>
                      <a:lnTo>
                        <a:pt x="16" y="33"/>
                      </a:lnTo>
                      <a:lnTo>
                        <a:pt x="13" y="32"/>
                      </a:lnTo>
                      <a:lnTo>
                        <a:pt x="9" y="34"/>
                      </a:lnTo>
                      <a:lnTo>
                        <a:pt x="4" y="36"/>
                      </a:lnTo>
                      <a:lnTo>
                        <a:pt x="0" y="34"/>
                      </a:lnTo>
                      <a:lnTo>
                        <a:pt x="4" y="33"/>
                      </a:lnTo>
                      <a:lnTo>
                        <a:pt x="6" y="33"/>
                      </a:lnTo>
                      <a:lnTo>
                        <a:pt x="8" y="31"/>
                      </a:lnTo>
                      <a:lnTo>
                        <a:pt x="7" y="29"/>
                      </a:lnTo>
                      <a:lnTo>
                        <a:pt x="8" y="24"/>
                      </a:lnTo>
                      <a:lnTo>
                        <a:pt x="12" y="19"/>
                      </a:lnTo>
                      <a:lnTo>
                        <a:pt x="15" y="10"/>
                      </a:lnTo>
                      <a:lnTo>
                        <a:pt x="19" y="9"/>
                      </a:lnTo>
                      <a:lnTo>
                        <a:pt x="20" y="11"/>
                      </a:lnTo>
                      <a:lnTo>
                        <a:pt x="18" y="14"/>
                      </a:lnTo>
                      <a:lnTo>
                        <a:pt x="19" y="18"/>
                      </a:lnTo>
                      <a:lnTo>
                        <a:pt x="23" y="14"/>
                      </a:lnTo>
                      <a:lnTo>
                        <a:pt x="24" y="11"/>
                      </a:lnTo>
                      <a:lnTo>
                        <a:pt x="20" y="8"/>
                      </a:lnTo>
                      <a:lnTo>
                        <a:pt x="21" y="4"/>
                      </a:lnTo>
                      <a:lnTo>
                        <a:pt x="26" y="1"/>
                      </a:lnTo>
                      <a:lnTo>
                        <a:pt x="35" y="0"/>
                      </a:lnTo>
                      <a:lnTo>
                        <a:pt x="37" y="3"/>
                      </a:lnTo>
                      <a:lnTo>
                        <a:pt x="34" y="9"/>
                      </a:lnTo>
                      <a:lnTo>
                        <a:pt x="36" y="13"/>
                      </a:lnTo>
                      <a:lnTo>
                        <a:pt x="35" y="19"/>
                      </a:lnTo>
                      <a:lnTo>
                        <a:pt x="28" y="25"/>
                      </a:lnTo>
                      <a:lnTo>
                        <a:pt x="26" y="28"/>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3" name="Freeform 32">
                  <a:extLst>
                    <a:ext uri="{FF2B5EF4-FFF2-40B4-BE49-F238E27FC236}">
                      <a16:creationId xmlns:a16="http://schemas.microsoft.com/office/drawing/2014/main" id="{D9E286E2-7709-2C6A-1791-C441DF0D08DC}"/>
                    </a:ext>
                  </a:extLst>
                </p:cNvPr>
                <p:cNvSpPr>
                  <a:spLocks/>
                </p:cNvSpPr>
                <p:nvPr/>
              </p:nvSpPr>
              <p:spPr bwMode="gray">
                <a:xfrm>
                  <a:off x="2317" y="2730"/>
                  <a:ext cx="22" cy="60"/>
                </a:xfrm>
                <a:custGeom>
                  <a:avLst/>
                  <a:gdLst/>
                  <a:ahLst/>
                  <a:cxnLst>
                    <a:cxn ang="0">
                      <a:pos x="6" y="15"/>
                    </a:cxn>
                    <a:cxn ang="0">
                      <a:pos x="0" y="13"/>
                    </a:cxn>
                    <a:cxn ang="0">
                      <a:pos x="0" y="7"/>
                    </a:cxn>
                    <a:cxn ang="0">
                      <a:pos x="0" y="3"/>
                    </a:cxn>
                    <a:cxn ang="0">
                      <a:pos x="2" y="0"/>
                    </a:cxn>
                    <a:cxn ang="0">
                      <a:pos x="5" y="5"/>
                    </a:cxn>
                    <a:cxn ang="0">
                      <a:pos x="6" y="15"/>
                    </a:cxn>
                  </a:cxnLst>
                  <a:rect l="0" t="0" r="r" b="b"/>
                  <a:pathLst>
                    <a:path w="6" h="15">
                      <a:moveTo>
                        <a:pt x="6" y="15"/>
                      </a:moveTo>
                      <a:lnTo>
                        <a:pt x="0" y="13"/>
                      </a:lnTo>
                      <a:lnTo>
                        <a:pt x="0" y="7"/>
                      </a:lnTo>
                      <a:lnTo>
                        <a:pt x="0" y="3"/>
                      </a:lnTo>
                      <a:lnTo>
                        <a:pt x="2" y="0"/>
                      </a:lnTo>
                      <a:lnTo>
                        <a:pt x="5" y="5"/>
                      </a:lnTo>
                      <a:lnTo>
                        <a:pt x="6" y="15"/>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4" name="Freeform 33">
                  <a:extLst>
                    <a:ext uri="{FF2B5EF4-FFF2-40B4-BE49-F238E27FC236}">
                      <a16:creationId xmlns:a16="http://schemas.microsoft.com/office/drawing/2014/main" id="{C137E9E2-E6CB-7318-BAEF-A36BC5EE0DF1}"/>
                    </a:ext>
                  </a:extLst>
                </p:cNvPr>
                <p:cNvSpPr>
                  <a:spLocks/>
                </p:cNvSpPr>
                <p:nvPr/>
              </p:nvSpPr>
              <p:spPr bwMode="gray">
                <a:xfrm>
                  <a:off x="2194" y="2657"/>
                  <a:ext cx="131" cy="124"/>
                </a:xfrm>
                <a:custGeom>
                  <a:avLst/>
                  <a:gdLst/>
                  <a:ahLst/>
                  <a:cxnLst>
                    <a:cxn ang="0">
                      <a:pos x="34" y="19"/>
                    </a:cxn>
                    <a:cxn ang="0">
                      <a:pos x="32" y="22"/>
                    </a:cxn>
                    <a:cxn ang="0">
                      <a:pos x="32" y="26"/>
                    </a:cxn>
                    <a:cxn ang="0">
                      <a:pos x="32" y="32"/>
                    </a:cxn>
                    <a:cxn ang="0">
                      <a:pos x="25" y="26"/>
                    </a:cxn>
                    <a:cxn ang="0">
                      <a:pos x="19" y="24"/>
                    </a:cxn>
                    <a:cxn ang="0">
                      <a:pos x="15" y="22"/>
                    </a:cxn>
                    <a:cxn ang="0">
                      <a:pos x="7" y="16"/>
                    </a:cxn>
                    <a:cxn ang="0">
                      <a:pos x="0" y="7"/>
                    </a:cxn>
                    <a:cxn ang="0">
                      <a:pos x="4" y="4"/>
                    </a:cxn>
                    <a:cxn ang="0">
                      <a:pos x="6" y="2"/>
                    </a:cxn>
                    <a:cxn ang="0">
                      <a:pos x="10" y="4"/>
                    </a:cxn>
                    <a:cxn ang="0">
                      <a:pos x="15" y="2"/>
                    </a:cxn>
                    <a:cxn ang="0">
                      <a:pos x="19" y="0"/>
                    </a:cxn>
                    <a:cxn ang="0">
                      <a:pos x="22" y="1"/>
                    </a:cxn>
                    <a:cxn ang="0">
                      <a:pos x="27" y="1"/>
                    </a:cxn>
                    <a:cxn ang="0">
                      <a:pos x="28" y="7"/>
                    </a:cxn>
                    <a:cxn ang="0">
                      <a:pos x="30" y="11"/>
                    </a:cxn>
                    <a:cxn ang="0">
                      <a:pos x="31" y="8"/>
                    </a:cxn>
                    <a:cxn ang="0">
                      <a:pos x="33" y="12"/>
                    </a:cxn>
                    <a:cxn ang="0">
                      <a:pos x="34" y="19"/>
                    </a:cxn>
                  </a:cxnLst>
                  <a:rect l="0" t="0" r="r" b="b"/>
                  <a:pathLst>
                    <a:path w="34" h="32">
                      <a:moveTo>
                        <a:pt x="34" y="19"/>
                      </a:moveTo>
                      <a:lnTo>
                        <a:pt x="32" y="22"/>
                      </a:lnTo>
                      <a:lnTo>
                        <a:pt x="32" y="26"/>
                      </a:lnTo>
                      <a:lnTo>
                        <a:pt x="32" y="32"/>
                      </a:lnTo>
                      <a:lnTo>
                        <a:pt x="25" y="26"/>
                      </a:lnTo>
                      <a:lnTo>
                        <a:pt x="19" y="24"/>
                      </a:lnTo>
                      <a:lnTo>
                        <a:pt x="15" y="22"/>
                      </a:lnTo>
                      <a:lnTo>
                        <a:pt x="7" y="16"/>
                      </a:lnTo>
                      <a:lnTo>
                        <a:pt x="0" y="7"/>
                      </a:lnTo>
                      <a:lnTo>
                        <a:pt x="4" y="4"/>
                      </a:lnTo>
                      <a:lnTo>
                        <a:pt x="6" y="2"/>
                      </a:lnTo>
                      <a:lnTo>
                        <a:pt x="10" y="4"/>
                      </a:lnTo>
                      <a:lnTo>
                        <a:pt x="15" y="2"/>
                      </a:lnTo>
                      <a:lnTo>
                        <a:pt x="19" y="0"/>
                      </a:lnTo>
                      <a:lnTo>
                        <a:pt x="22" y="1"/>
                      </a:lnTo>
                      <a:lnTo>
                        <a:pt x="27" y="1"/>
                      </a:lnTo>
                      <a:lnTo>
                        <a:pt x="28" y="7"/>
                      </a:lnTo>
                      <a:lnTo>
                        <a:pt x="30" y="11"/>
                      </a:lnTo>
                      <a:lnTo>
                        <a:pt x="31" y="8"/>
                      </a:lnTo>
                      <a:lnTo>
                        <a:pt x="33" y="12"/>
                      </a:lnTo>
                      <a:lnTo>
                        <a:pt x="34" y="19"/>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5" name="Freeform 34">
                  <a:extLst>
                    <a:ext uri="{FF2B5EF4-FFF2-40B4-BE49-F238E27FC236}">
                      <a16:creationId xmlns:a16="http://schemas.microsoft.com/office/drawing/2014/main" id="{E5E2AC55-EC13-0761-1FF9-AF6B5D098BD4}"/>
                    </a:ext>
                  </a:extLst>
                </p:cNvPr>
                <p:cNvSpPr>
                  <a:spLocks/>
                </p:cNvSpPr>
                <p:nvPr/>
              </p:nvSpPr>
              <p:spPr bwMode="gray">
                <a:xfrm>
                  <a:off x="1949" y="2489"/>
                  <a:ext cx="12" cy="25"/>
                </a:xfrm>
                <a:custGeom>
                  <a:avLst/>
                  <a:gdLst/>
                  <a:ahLst/>
                  <a:cxnLst>
                    <a:cxn ang="0">
                      <a:pos x="1" y="6"/>
                    </a:cxn>
                    <a:cxn ang="0">
                      <a:pos x="0" y="4"/>
                    </a:cxn>
                    <a:cxn ang="0">
                      <a:pos x="0" y="2"/>
                    </a:cxn>
                    <a:cxn ang="0">
                      <a:pos x="3" y="0"/>
                    </a:cxn>
                    <a:cxn ang="0">
                      <a:pos x="3" y="2"/>
                    </a:cxn>
                    <a:cxn ang="0">
                      <a:pos x="1" y="6"/>
                    </a:cxn>
                  </a:cxnLst>
                  <a:rect l="0" t="0" r="r" b="b"/>
                  <a:pathLst>
                    <a:path w="3" h="6">
                      <a:moveTo>
                        <a:pt x="1" y="6"/>
                      </a:moveTo>
                      <a:lnTo>
                        <a:pt x="0" y="4"/>
                      </a:lnTo>
                      <a:lnTo>
                        <a:pt x="0" y="2"/>
                      </a:lnTo>
                      <a:lnTo>
                        <a:pt x="3" y="0"/>
                      </a:lnTo>
                      <a:lnTo>
                        <a:pt x="3" y="2"/>
                      </a:lnTo>
                      <a:lnTo>
                        <a:pt x="1" y="6"/>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6" name="Freeform 35">
                  <a:extLst>
                    <a:ext uri="{FF2B5EF4-FFF2-40B4-BE49-F238E27FC236}">
                      <a16:creationId xmlns:a16="http://schemas.microsoft.com/office/drawing/2014/main" id="{C59A1FA3-A236-80D9-3C68-EA2F4071DBFB}"/>
                    </a:ext>
                  </a:extLst>
                </p:cNvPr>
                <p:cNvSpPr>
                  <a:spLocks/>
                </p:cNvSpPr>
                <p:nvPr/>
              </p:nvSpPr>
              <p:spPr bwMode="gray">
                <a:xfrm>
                  <a:off x="1885" y="2381"/>
                  <a:ext cx="11" cy="21"/>
                </a:xfrm>
                <a:custGeom>
                  <a:avLst/>
                  <a:gdLst/>
                  <a:ahLst/>
                  <a:cxnLst>
                    <a:cxn ang="0">
                      <a:pos x="3" y="0"/>
                    </a:cxn>
                    <a:cxn ang="0">
                      <a:pos x="3" y="4"/>
                    </a:cxn>
                    <a:cxn ang="0">
                      <a:pos x="0" y="5"/>
                    </a:cxn>
                    <a:cxn ang="0">
                      <a:pos x="1" y="0"/>
                    </a:cxn>
                    <a:cxn ang="0">
                      <a:pos x="3" y="0"/>
                    </a:cxn>
                  </a:cxnLst>
                  <a:rect l="0" t="0" r="r" b="b"/>
                  <a:pathLst>
                    <a:path w="3" h="5">
                      <a:moveTo>
                        <a:pt x="3" y="0"/>
                      </a:moveTo>
                      <a:lnTo>
                        <a:pt x="3" y="4"/>
                      </a:lnTo>
                      <a:lnTo>
                        <a:pt x="0" y="5"/>
                      </a:lnTo>
                      <a:lnTo>
                        <a:pt x="1" y="0"/>
                      </a:lnTo>
                      <a:lnTo>
                        <a:pt x="3" y="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7" name="Freeform 36">
                  <a:extLst>
                    <a:ext uri="{FF2B5EF4-FFF2-40B4-BE49-F238E27FC236}">
                      <a16:creationId xmlns:a16="http://schemas.microsoft.com/office/drawing/2014/main" id="{C979CC15-E887-284A-1789-504ACEDEDB7B}"/>
                    </a:ext>
                  </a:extLst>
                </p:cNvPr>
                <p:cNvSpPr>
                  <a:spLocks/>
                </p:cNvSpPr>
                <p:nvPr/>
              </p:nvSpPr>
              <p:spPr bwMode="gray">
                <a:xfrm>
                  <a:off x="1879" y="2256"/>
                  <a:ext cx="17" cy="20"/>
                </a:xfrm>
                <a:custGeom>
                  <a:avLst/>
                  <a:gdLst/>
                  <a:ahLst/>
                  <a:cxnLst>
                    <a:cxn ang="0">
                      <a:pos x="5" y="0"/>
                    </a:cxn>
                    <a:cxn ang="0">
                      <a:pos x="4" y="5"/>
                    </a:cxn>
                    <a:cxn ang="0">
                      <a:pos x="0" y="5"/>
                    </a:cxn>
                    <a:cxn ang="0">
                      <a:pos x="1" y="1"/>
                    </a:cxn>
                    <a:cxn ang="0">
                      <a:pos x="3" y="0"/>
                    </a:cxn>
                    <a:cxn ang="0">
                      <a:pos x="5" y="0"/>
                    </a:cxn>
                  </a:cxnLst>
                  <a:rect l="0" t="0" r="r" b="b"/>
                  <a:pathLst>
                    <a:path w="5" h="5">
                      <a:moveTo>
                        <a:pt x="5" y="0"/>
                      </a:moveTo>
                      <a:lnTo>
                        <a:pt x="4" y="5"/>
                      </a:lnTo>
                      <a:lnTo>
                        <a:pt x="0" y="5"/>
                      </a:lnTo>
                      <a:lnTo>
                        <a:pt x="1" y="1"/>
                      </a:lnTo>
                      <a:lnTo>
                        <a:pt x="3" y="0"/>
                      </a:lnTo>
                      <a:lnTo>
                        <a:pt x="5" y="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8" name="Freeform 37">
                  <a:extLst>
                    <a:ext uri="{FF2B5EF4-FFF2-40B4-BE49-F238E27FC236}">
                      <a16:creationId xmlns:a16="http://schemas.microsoft.com/office/drawing/2014/main" id="{FF79BBAF-8FAA-1602-0FD3-4A601BFDDB1B}"/>
                    </a:ext>
                  </a:extLst>
                </p:cNvPr>
                <p:cNvSpPr>
                  <a:spLocks/>
                </p:cNvSpPr>
                <p:nvPr/>
              </p:nvSpPr>
              <p:spPr bwMode="gray">
                <a:xfrm>
                  <a:off x="1860" y="2195"/>
                  <a:ext cx="28" cy="43"/>
                </a:xfrm>
                <a:custGeom>
                  <a:avLst/>
                  <a:gdLst/>
                  <a:ahLst/>
                  <a:cxnLst>
                    <a:cxn ang="0">
                      <a:pos x="7" y="0"/>
                    </a:cxn>
                    <a:cxn ang="0">
                      <a:pos x="7" y="5"/>
                    </a:cxn>
                    <a:cxn ang="0">
                      <a:pos x="4" y="9"/>
                    </a:cxn>
                    <a:cxn ang="0">
                      <a:pos x="0" y="11"/>
                    </a:cxn>
                    <a:cxn ang="0">
                      <a:pos x="0" y="8"/>
                    </a:cxn>
                    <a:cxn ang="0">
                      <a:pos x="4" y="2"/>
                    </a:cxn>
                    <a:cxn ang="0">
                      <a:pos x="7" y="0"/>
                    </a:cxn>
                  </a:cxnLst>
                  <a:rect l="0" t="0" r="r" b="b"/>
                  <a:pathLst>
                    <a:path w="7" h="11">
                      <a:moveTo>
                        <a:pt x="7" y="0"/>
                      </a:moveTo>
                      <a:lnTo>
                        <a:pt x="7" y="5"/>
                      </a:lnTo>
                      <a:lnTo>
                        <a:pt x="4" y="9"/>
                      </a:lnTo>
                      <a:lnTo>
                        <a:pt x="0" y="11"/>
                      </a:lnTo>
                      <a:lnTo>
                        <a:pt x="0" y="8"/>
                      </a:lnTo>
                      <a:lnTo>
                        <a:pt x="4" y="2"/>
                      </a:lnTo>
                      <a:lnTo>
                        <a:pt x="7" y="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69" name="Freeform 38">
                  <a:extLst>
                    <a:ext uri="{FF2B5EF4-FFF2-40B4-BE49-F238E27FC236}">
                      <a16:creationId xmlns:a16="http://schemas.microsoft.com/office/drawing/2014/main" id="{9AE83248-5669-4B6A-C84B-F63041F6DE1E}"/>
                    </a:ext>
                  </a:extLst>
                </p:cNvPr>
                <p:cNvSpPr>
                  <a:spLocks/>
                </p:cNvSpPr>
                <p:nvPr/>
              </p:nvSpPr>
              <p:spPr bwMode="gray">
                <a:xfrm>
                  <a:off x="2063" y="2714"/>
                  <a:ext cx="18" cy="4"/>
                </a:xfrm>
                <a:custGeom>
                  <a:avLst/>
                  <a:gdLst/>
                  <a:ahLst/>
                  <a:cxnLst>
                    <a:cxn ang="0">
                      <a:pos x="0" y="1"/>
                    </a:cxn>
                    <a:cxn ang="0">
                      <a:pos x="3" y="0"/>
                    </a:cxn>
                    <a:cxn ang="0">
                      <a:pos x="4" y="2"/>
                    </a:cxn>
                    <a:cxn ang="0">
                      <a:pos x="2" y="2"/>
                    </a:cxn>
                    <a:cxn ang="0">
                      <a:pos x="0" y="1"/>
                    </a:cxn>
                  </a:cxnLst>
                  <a:rect l="0" t="0" r="r" b="b"/>
                  <a:pathLst>
                    <a:path w="4" h="2">
                      <a:moveTo>
                        <a:pt x="0" y="1"/>
                      </a:moveTo>
                      <a:lnTo>
                        <a:pt x="3" y="0"/>
                      </a:lnTo>
                      <a:lnTo>
                        <a:pt x="4" y="2"/>
                      </a:lnTo>
                      <a:lnTo>
                        <a:pt x="2" y="2"/>
                      </a:lnTo>
                      <a:lnTo>
                        <a:pt x="0" y="1"/>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0" name="Freeform 39">
                  <a:extLst>
                    <a:ext uri="{FF2B5EF4-FFF2-40B4-BE49-F238E27FC236}">
                      <a16:creationId xmlns:a16="http://schemas.microsoft.com/office/drawing/2014/main" id="{72F69F77-01D2-9BE3-7218-35363EC15129}"/>
                    </a:ext>
                  </a:extLst>
                </p:cNvPr>
                <p:cNvSpPr>
                  <a:spLocks/>
                </p:cNvSpPr>
                <p:nvPr/>
              </p:nvSpPr>
              <p:spPr bwMode="gray">
                <a:xfrm>
                  <a:off x="1737" y="2423"/>
                  <a:ext cx="156" cy="247"/>
                </a:xfrm>
                <a:custGeom>
                  <a:avLst/>
                  <a:gdLst/>
                  <a:ahLst/>
                  <a:cxnLst>
                    <a:cxn ang="0">
                      <a:pos x="39" y="21"/>
                    </a:cxn>
                    <a:cxn ang="0">
                      <a:pos x="39" y="30"/>
                    </a:cxn>
                    <a:cxn ang="0">
                      <a:pos x="40" y="34"/>
                    </a:cxn>
                    <a:cxn ang="0">
                      <a:pos x="39" y="40"/>
                    </a:cxn>
                    <a:cxn ang="0">
                      <a:pos x="36" y="52"/>
                    </a:cxn>
                    <a:cxn ang="0">
                      <a:pos x="31" y="53"/>
                    </a:cxn>
                    <a:cxn ang="0">
                      <a:pos x="22" y="57"/>
                    </a:cxn>
                    <a:cxn ang="0">
                      <a:pos x="14" y="61"/>
                    </a:cxn>
                    <a:cxn ang="0">
                      <a:pos x="9" y="64"/>
                    </a:cxn>
                    <a:cxn ang="0">
                      <a:pos x="5" y="63"/>
                    </a:cxn>
                    <a:cxn ang="0">
                      <a:pos x="4" y="60"/>
                    </a:cxn>
                    <a:cxn ang="0">
                      <a:pos x="1" y="58"/>
                    </a:cxn>
                    <a:cxn ang="0">
                      <a:pos x="0" y="52"/>
                    </a:cxn>
                    <a:cxn ang="0">
                      <a:pos x="3" y="50"/>
                    </a:cxn>
                    <a:cxn ang="0">
                      <a:pos x="12" y="46"/>
                    </a:cxn>
                    <a:cxn ang="0">
                      <a:pos x="11" y="45"/>
                    </a:cxn>
                    <a:cxn ang="0">
                      <a:pos x="9" y="44"/>
                    </a:cxn>
                    <a:cxn ang="0">
                      <a:pos x="9" y="39"/>
                    </a:cxn>
                    <a:cxn ang="0">
                      <a:pos x="12" y="33"/>
                    </a:cxn>
                    <a:cxn ang="0">
                      <a:pos x="9" y="32"/>
                    </a:cxn>
                    <a:cxn ang="0">
                      <a:pos x="5" y="34"/>
                    </a:cxn>
                    <a:cxn ang="0">
                      <a:pos x="3" y="32"/>
                    </a:cxn>
                    <a:cxn ang="0">
                      <a:pos x="6" y="30"/>
                    </a:cxn>
                    <a:cxn ang="0">
                      <a:pos x="6" y="27"/>
                    </a:cxn>
                    <a:cxn ang="0">
                      <a:pos x="3" y="22"/>
                    </a:cxn>
                    <a:cxn ang="0">
                      <a:pos x="5" y="17"/>
                    </a:cxn>
                    <a:cxn ang="0">
                      <a:pos x="9" y="16"/>
                    </a:cxn>
                    <a:cxn ang="0">
                      <a:pos x="13" y="18"/>
                    </a:cxn>
                    <a:cxn ang="0">
                      <a:pos x="18" y="15"/>
                    </a:cxn>
                    <a:cxn ang="0">
                      <a:pos x="16" y="11"/>
                    </a:cxn>
                    <a:cxn ang="0">
                      <a:pos x="18" y="4"/>
                    </a:cxn>
                    <a:cxn ang="0">
                      <a:pos x="20" y="1"/>
                    </a:cxn>
                    <a:cxn ang="0">
                      <a:pos x="28" y="0"/>
                    </a:cxn>
                    <a:cxn ang="0">
                      <a:pos x="28" y="7"/>
                    </a:cxn>
                    <a:cxn ang="0">
                      <a:pos x="22" y="13"/>
                    </a:cxn>
                    <a:cxn ang="0">
                      <a:pos x="22" y="16"/>
                    </a:cxn>
                    <a:cxn ang="0">
                      <a:pos x="27" y="20"/>
                    </a:cxn>
                    <a:cxn ang="0">
                      <a:pos x="31" y="17"/>
                    </a:cxn>
                    <a:cxn ang="0">
                      <a:pos x="36" y="19"/>
                    </a:cxn>
                    <a:cxn ang="0">
                      <a:pos x="39" y="21"/>
                    </a:cxn>
                  </a:cxnLst>
                  <a:rect l="0" t="0" r="r" b="b"/>
                  <a:pathLst>
                    <a:path w="40" h="64">
                      <a:moveTo>
                        <a:pt x="39" y="21"/>
                      </a:moveTo>
                      <a:lnTo>
                        <a:pt x="39" y="30"/>
                      </a:lnTo>
                      <a:lnTo>
                        <a:pt x="40" y="34"/>
                      </a:lnTo>
                      <a:lnTo>
                        <a:pt x="39" y="40"/>
                      </a:lnTo>
                      <a:lnTo>
                        <a:pt x="36" y="52"/>
                      </a:lnTo>
                      <a:lnTo>
                        <a:pt x="31" y="53"/>
                      </a:lnTo>
                      <a:lnTo>
                        <a:pt x="22" y="57"/>
                      </a:lnTo>
                      <a:lnTo>
                        <a:pt x="14" y="61"/>
                      </a:lnTo>
                      <a:lnTo>
                        <a:pt x="9" y="64"/>
                      </a:lnTo>
                      <a:lnTo>
                        <a:pt x="5" y="63"/>
                      </a:lnTo>
                      <a:lnTo>
                        <a:pt x="4" y="60"/>
                      </a:lnTo>
                      <a:lnTo>
                        <a:pt x="1" y="58"/>
                      </a:lnTo>
                      <a:lnTo>
                        <a:pt x="0" y="52"/>
                      </a:lnTo>
                      <a:lnTo>
                        <a:pt x="3" y="50"/>
                      </a:lnTo>
                      <a:lnTo>
                        <a:pt x="12" y="46"/>
                      </a:lnTo>
                      <a:lnTo>
                        <a:pt x="11" y="45"/>
                      </a:lnTo>
                      <a:lnTo>
                        <a:pt x="9" y="44"/>
                      </a:lnTo>
                      <a:lnTo>
                        <a:pt x="9" y="39"/>
                      </a:lnTo>
                      <a:lnTo>
                        <a:pt x="12" y="33"/>
                      </a:lnTo>
                      <a:lnTo>
                        <a:pt x="9" y="32"/>
                      </a:lnTo>
                      <a:lnTo>
                        <a:pt x="5" y="34"/>
                      </a:lnTo>
                      <a:lnTo>
                        <a:pt x="3" y="32"/>
                      </a:lnTo>
                      <a:lnTo>
                        <a:pt x="6" y="30"/>
                      </a:lnTo>
                      <a:lnTo>
                        <a:pt x="6" y="27"/>
                      </a:lnTo>
                      <a:lnTo>
                        <a:pt x="3" y="22"/>
                      </a:lnTo>
                      <a:lnTo>
                        <a:pt x="5" y="17"/>
                      </a:lnTo>
                      <a:lnTo>
                        <a:pt x="9" y="16"/>
                      </a:lnTo>
                      <a:lnTo>
                        <a:pt x="13" y="18"/>
                      </a:lnTo>
                      <a:lnTo>
                        <a:pt x="18" y="15"/>
                      </a:lnTo>
                      <a:lnTo>
                        <a:pt x="16" y="11"/>
                      </a:lnTo>
                      <a:lnTo>
                        <a:pt x="18" y="4"/>
                      </a:lnTo>
                      <a:lnTo>
                        <a:pt x="20" y="1"/>
                      </a:lnTo>
                      <a:lnTo>
                        <a:pt x="28" y="0"/>
                      </a:lnTo>
                      <a:lnTo>
                        <a:pt x="28" y="7"/>
                      </a:lnTo>
                      <a:lnTo>
                        <a:pt x="22" y="13"/>
                      </a:lnTo>
                      <a:lnTo>
                        <a:pt x="22" y="16"/>
                      </a:lnTo>
                      <a:lnTo>
                        <a:pt x="27" y="20"/>
                      </a:lnTo>
                      <a:lnTo>
                        <a:pt x="31" y="17"/>
                      </a:lnTo>
                      <a:lnTo>
                        <a:pt x="36" y="19"/>
                      </a:lnTo>
                      <a:lnTo>
                        <a:pt x="39" y="21"/>
                      </a:lnTo>
                      <a:close/>
                    </a:path>
                  </a:pathLst>
                </a:custGeom>
                <a:solidFill>
                  <a:schemeClr val="bg2">
                    <a:lumMod val="90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1" name="Freeform 40">
                  <a:extLst>
                    <a:ext uri="{FF2B5EF4-FFF2-40B4-BE49-F238E27FC236}">
                      <a16:creationId xmlns:a16="http://schemas.microsoft.com/office/drawing/2014/main" id="{1FFD2BDA-7B60-45A0-4BF9-FDE24FA76DEE}"/>
                    </a:ext>
                  </a:extLst>
                </p:cNvPr>
                <p:cNvSpPr>
                  <a:spLocks/>
                </p:cNvSpPr>
                <p:nvPr/>
              </p:nvSpPr>
              <p:spPr bwMode="gray">
                <a:xfrm>
                  <a:off x="2889" y="2137"/>
                  <a:ext cx="20" cy="21"/>
                </a:xfrm>
                <a:custGeom>
                  <a:avLst/>
                  <a:gdLst/>
                  <a:ahLst/>
                  <a:cxnLst>
                    <a:cxn ang="0">
                      <a:pos x="3" y="0"/>
                    </a:cxn>
                    <a:cxn ang="0">
                      <a:pos x="6" y="0"/>
                    </a:cxn>
                    <a:cxn ang="0">
                      <a:pos x="6" y="3"/>
                    </a:cxn>
                    <a:cxn ang="0">
                      <a:pos x="2" y="5"/>
                    </a:cxn>
                    <a:cxn ang="0">
                      <a:pos x="0" y="2"/>
                    </a:cxn>
                    <a:cxn ang="0">
                      <a:pos x="3" y="0"/>
                    </a:cxn>
                  </a:cxnLst>
                  <a:rect l="0" t="0" r="r" b="b"/>
                  <a:pathLst>
                    <a:path w="6" h="5">
                      <a:moveTo>
                        <a:pt x="3" y="0"/>
                      </a:moveTo>
                      <a:lnTo>
                        <a:pt x="6" y="0"/>
                      </a:lnTo>
                      <a:lnTo>
                        <a:pt x="6" y="3"/>
                      </a:lnTo>
                      <a:lnTo>
                        <a:pt x="2" y="5"/>
                      </a:lnTo>
                      <a:lnTo>
                        <a:pt x="0" y="2"/>
                      </a:lnTo>
                      <a:lnTo>
                        <a:pt x="3"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2" name="Freeform 41">
                  <a:extLst>
                    <a:ext uri="{FF2B5EF4-FFF2-40B4-BE49-F238E27FC236}">
                      <a16:creationId xmlns:a16="http://schemas.microsoft.com/office/drawing/2014/main" id="{BEB040A9-914A-B65C-D05D-52E5C9D2A23B}"/>
                    </a:ext>
                  </a:extLst>
                </p:cNvPr>
                <p:cNvSpPr>
                  <a:spLocks/>
                </p:cNvSpPr>
                <p:nvPr/>
              </p:nvSpPr>
              <p:spPr bwMode="gray">
                <a:xfrm>
                  <a:off x="2936" y="1214"/>
                  <a:ext cx="23" cy="7"/>
                </a:xfrm>
                <a:custGeom>
                  <a:avLst/>
                  <a:gdLst/>
                  <a:ahLst/>
                  <a:cxnLst>
                    <a:cxn ang="0">
                      <a:pos x="6" y="0"/>
                    </a:cxn>
                    <a:cxn ang="0">
                      <a:pos x="6" y="1"/>
                    </a:cxn>
                    <a:cxn ang="0">
                      <a:pos x="4" y="3"/>
                    </a:cxn>
                    <a:cxn ang="0">
                      <a:pos x="0" y="2"/>
                    </a:cxn>
                    <a:cxn ang="0">
                      <a:pos x="2" y="0"/>
                    </a:cxn>
                    <a:cxn ang="0">
                      <a:pos x="6" y="0"/>
                    </a:cxn>
                  </a:cxnLst>
                  <a:rect l="0" t="0" r="r" b="b"/>
                  <a:pathLst>
                    <a:path w="6" h="3">
                      <a:moveTo>
                        <a:pt x="6" y="0"/>
                      </a:moveTo>
                      <a:lnTo>
                        <a:pt x="6" y="1"/>
                      </a:lnTo>
                      <a:lnTo>
                        <a:pt x="4" y="3"/>
                      </a:lnTo>
                      <a:lnTo>
                        <a:pt x="0" y="2"/>
                      </a:lnTo>
                      <a:lnTo>
                        <a:pt x="2" y="0"/>
                      </a:lnTo>
                      <a:lnTo>
                        <a:pt x="6"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3" name="Freeform 42">
                  <a:extLst>
                    <a:ext uri="{FF2B5EF4-FFF2-40B4-BE49-F238E27FC236}">
                      <a16:creationId xmlns:a16="http://schemas.microsoft.com/office/drawing/2014/main" id="{CF74D550-07BB-F0E6-CF17-6167C6A70B9B}"/>
                    </a:ext>
                  </a:extLst>
                </p:cNvPr>
                <p:cNvSpPr>
                  <a:spLocks/>
                </p:cNvSpPr>
                <p:nvPr/>
              </p:nvSpPr>
              <p:spPr bwMode="gray">
                <a:xfrm>
                  <a:off x="2945" y="1236"/>
                  <a:ext cx="19" cy="6"/>
                </a:xfrm>
                <a:custGeom>
                  <a:avLst/>
                  <a:gdLst/>
                  <a:ahLst/>
                  <a:cxnLst>
                    <a:cxn ang="0">
                      <a:pos x="2" y="2"/>
                    </a:cxn>
                    <a:cxn ang="0">
                      <a:pos x="0" y="1"/>
                    </a:cxn>
                    <a:cxn ang="0">
                      <a:pos x="3" y="0"/>
                    </a:cxn>
                    <a:cxn ang="0">
                      <a:pos x="5" y="0"/>
                    </a:cxn>
                    <a:cxn ang="0">
                      <a:pos x="4" y="2"/>
                    </a:cxn>
                    <a:cxn ang="0">
                      <a:pos x="2" y="2"/>
                    </a:cxn>
                  </a:cxnLst>
                  <a:rect l="0" t="0" r="r" b="b"/>
                  <a:pathLst>
                    <a:path w="5" h="2">
                      <a:moveTo>
                        <a:pt x="2" y="2"/>
                      </a:moveTo>
                      <a:lnTo>
                        <a:pt x="0" y="1"/>
                      </a:lnTo>
                      <a:lnTo>
                        <a:pt x="3" y="0"/>
                      </a:lnTo>
                      <a:lnTo>
                        <a:pt x="5" y="0"/>
                      </a:lnTo>
                      <a:lnTo>
                        <a:pt x="4" y="2"/>
                      </a:lnTo>
                      <a:lnTo>
                        <a:pt x="2"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4" name="Freeform 43">
                  <a:extLst>
                    <a:ext uri="{FF2B5EF4-FFF2-40B4-BE49-F238E27FC236}">
                      <a16:creationId xmlns:a16="http://schemas.microsoft.com/office/drawing/2014/main" id="{D0863865-9EC7-6E20-06A4-B50132282DAB}"/>
                    </a:ext>
                  </a:extLst>
                </p:cNvPr>
                <p:cNvSpPr>
                  <a:spLocks/>
                </p:cNvSpPr>
                <p:nvPr/>
              </p:nvSpPr>
              <p:spPr bwMode="gray">
                <a:xfrm>
                  <a:off x="2903" y="1257"/>
                  <a:ext cx="13" cy="12"/>
                </a:xfrm>
                <a:custGeom>
                  <a:avLst/>
                  <a:gdLst/>
                  <a:ahLst/>
                  <a:cxnLst>
                    <a:cxn ang="0">
                      <a:pos x="1" y="3"/>
                    </a:cxn>
                    <a:cxn ang="0">
                      <a:pos x="0" y="2"/>
                    </a:cxn>
                    <a:cxn ang="0">
                      <a:pos x="2" y="0"/>
                    </a:cxn>
                    <a:cxn ang="0">
                      <a:pos x="3" y="0"/>
                    </a:cxn>
                    <a:cxn ang="0">
                      <a:pos x="3" y="3"/>
                    </a:cxn>
                    <a:cxn ang="0">
                      <a:pos x="1" y="3"/>
                    </a:cxn>
                  </a:cxnLst>
                  <a:rect l="0" t="0" r="r" b="b"/>
                  <a:pathLst>
                    <a:path w="3" h="3">
                      <a:moveTo>
                        <a:pt x="1" y="3"/>
                      </a:moveTo>
                      <a:lnTo>
                        <a:pt x="0" y="2"/>
                      </a:lnTo>
                      <a:lnTo>
                        <a:pt x="2" y="0"/>
                      </a:lnTo>
                      <a:lnTo>
                        <a:pt x="3" y="0"/>
                      </a:lnTo>
                      <a:lnTo>
                        <a:pt x="3" y="3"/>
                      </a:lnTo>
                      <a:lnTo>
                        <a:pt x="1" y="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5" name="Freeform 44">
                  <a:extLst>
                    <a:ext uri="{FF2B5EF4-FFF2-40B4-BE49-F238E27FC236}">
                      <a16:creationId xmlns:a16="http://schemas.microsoft.com/office/drawing/2014/main" id="{28808596-9AA3-3AF4-3A42-4140E5F6B4FA}"/>
                    </a:ext>
                  </a:extLst>
                </p:cNvPr>
                <p:cNvSpPr>
                  <a:spLocks/>
                </p:cNvSpPr>
                <p:nvPr/>
              </p:nvSpPr>
              <p:spPr bwMode="gray">
                <a:xfrm>
                  <a:off x="2930" y="1248"/>
                  <a:ext cx="12" cy="9"/>
                </a:xfrm>
                <a:custGeom>
                  <a:avLst/>
                  <a:gdLst/>
                  <a:ahLst/>
                  <a:cxnLst>
                    <a:cxn ang="0">
                      <a:pos x="0" y="2"/>
                    </a:cxn>
                    <a:cxn ang="0">
                      <a:pos x="0" y="1"/>
                    </a:cxn>
                    <a:cxn ang="0">
                      <a:pos x="2" y="0"/>
                    </a:cxn>
                    <a:cxn ang="0">
                      <a:pos x="3" y="1"/>
                    </a:cxn>
                    <a:cxn ang="0">
                      <a:pos x="1" y="3"/>
                    </a:cxn>
                    <a:cxn ang="0">
                      <a:pos x="0" y="2"/>
                    </a:cxn>
                  </a:cxnLst>
                  <a:rect l="0" t="0" r="r" b="b"/>
                  <a:pathLst>
                    <a:path w="3" h="3">
                      <a:moveTo>
                        <a:pt x="0" y="2"/>
                      </a:moveTo>
                      <a:lnTo>
                        <a:pt x="0" y="1"/>
                      </a:lnTo>
                      <a:lnTo>
                        <a:pt x="2" y="0"/>
                      </a:lnTo>
                      <a:lnTo>
                        <a:pt x="3" y="1"/>
                      </a:lnTo>
                      <a:lnTo>
                        <a:pt x="1" y="3"/>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6" name="Freeform 45">
                  <a:extLst>
                    <a:ext uri="{FF2B5EF4-FFF2-40B4-BE49-F238E27FC236}">
                      <a16:creationId xmlns:a16="http://schemas.microsoft.com/office/drawing/2014/main" id="{466B43E5-A7BD-1E13-F9C6-871CE23A1EE5}"/>
                    </a:ext>
                  </a:extLst>
                </p:cNvPr>
                <p:cNvSpPr>
                  <a:spLocks/>
                </p:cNvSpPr>
                <p:nvPr/>
              </p:nvSpPr>
              <p:spPr bwMode="gray">
                <a:xfrm>
                  <a:off x="2874" y="1233"/>
                  <a:ext cx="47" cy="18"/>
                </a:xfrm>
                <a:custGeom>
                  <a:avLst/>
                  <a:gdLst/>
                  <a:ahLst/>
                  <a:cxnLst>
                    <a:cxn ang="0">
                      <a:pos x="0" y="3"/>
                    </a:cxn>
                    <a:cxn ang="0">
                      <a:pos x="2" y="5"/>
                    </a:cxn>
                    <a:cxn ang="0">
                      <a:pos x="4" y="5"/>
                    </a:cxn>
                    <a:cxn ang="0">
                      <a:pos x="12" y="2"/>
                    </a:cxn>
                    <a:cxn ang="0">
                      <a:pos x="13" y="0"/>
                    </a:cxn>
                    <a:cxn ang="0">
                      <a:pos x="10" y="0"/>
                    </a:cxn>
                    <a:cxn ang="0">
                      <a:pos x="6" y="2"/>
                    </a:cxn>
                    <a:cxn ang="0">
                      <a:pos x="0" y="3"/>
                    </a:cxn>
                  </a:cxnLst>
                  <a:rect l="0" t="0" r="r" b="b"/>
                  <a:pathLst>
                    <a:path w="13" h="5">
                      <a:moveTo>
                        <a:pt x="0" y="3"/>
                      </a:moveTo>
                      <a:lnTo>
                        <a:pt x="2" y="5"/>
                      </a:lnTo>
                      <a:lnTo>
                        <a:pt x="4" y="5"/>
                      </a:lnTo>
                      <a:lnTo>
                        <a:pt x="12" y="2"/>
                      </a:lnTo>
                      <a:lnTo>
                        <a:pt x="13" y="0"/>
                      </a:lnTo>
                      <a:lnTo>
                        <a:pt x="10" y="0"/>
                      </a:lnTo>
                      <a:lnTo>
                        <a:pt x="6" y="2"/>
                      </a:lnTo>
                      <a:lnTo>
                        <a:pt x="0" y="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7" name="Freeform 46">
                  <a:extLst>
                    <a:ext uri="{FF2B5EF4-FFF2-40B4-BE49-F238E27FC236}">
                      <a16:creationId xmlns:a16="http://schemas.microsoft.com/office/drawing/2014/main" id="{AE144FE9-3AEA-EC82-7044-671A8FFB3D53}"/>
                    </a:ext>
                  </a:extLst>
                </p:cNvPr>
                <p:cNvSpPr>
                  <a:spLocks/>
                </p:cNvSpPr>
                <p:nvPr/>
              </p:nvSpPr>
              <p:spPr bwMode="gray">
                <a:xfrm>
                  <a:off x="2824" y="1275"/>
                  <a:ext cx="16" cy="8"/>
                </a:xfrm>
                <a:custGeom>
                  <a:avLst/>
                  <a:gdLst/>
                  <a:ahLst/>
                  <a:cxnLst>
                    <a:cxn ang="0">
                      <a:pos x="0" y="2"/>
                    </a:cxn>
                    <a:cxn ang="0">
                      <a:pos x="0" y="3"/>
                    </a:cxn>
                    <a:cxn ang="0">
                      <a:pos x="2" y="3"/>
                    </a:cxn>
                    <a:cxn ang="0">
                      <a:pos x="4" y="1"/>
                    </a:cxn>
                    <a:cxn ang="0">
                      <a:pos x="3" y="0"/>
                    </a:cxn>
                    <a:cxn ang="0">
                      <a:pos x="0" y="2"/>
                    </a:cxn>
                  </a:cxnLst>
                  <a:rect l="0" t="0" r="r" b="b"/>
                  <a:pathLst>
                    <a:path w="4" h="3">
                      <a:moveTo>
                        <a:pt x="0" y="2"/>
                      </a:moveTo>
                      <a:lnTo>
                        <a:pt x="0" y="3"/>
                      </a:lnTo>
                      <a:lnTo>
                        <a:pt x="2" y="3"/>
                      </a:lnTo>
                      <a:lnTo>
                        <a:pt x="4" y="1"/>
                      </a:lnTo>
                      <a:lnTo>
                        <a:pt x="3" y="0"/>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8" name="Freeform 47">
                  <a:extLst>
                    <a:ext uri="{FF2B5EF4-FFF2-40B4-BE49-F238E27FC236}">
                      <a16:creationId xmlns:a16="http://schemas.microsoft.com/office/drawing/2014/main" id="{053590F6-DC9D-0F86-3AC6-206155219EFD}"/>
                    </a:ext>
                  </a:extLst>
                </p:cNvPr>
                <p:cNvSpPr>
                  <a:spLocks/>
                </p:cNvSpPr>
                <p:nvPr/>
              </p:nvSpPr>
              <p:spPr bwMode="gray">
                <a:xfrm>
                  <a:off x="2793" y="1269"/>
                  <a:ext cx="10" cy="20"/>
                </a:xfrm>
                <a:custGeom>
                  <a:avLst/>
                  <a:gdLst/>
                  <a:ahLst/>
                  <a:cxnLst>
                    <a:cxn ang="0">
                      <a:pos x="2" y="0"/>
                    </a:cxn>
                    <a:cxn ang="0">
                      <a:pos x="3" y="2"/>
                    </a:cxn>
                    <a:cxn ang="0">
                      <a:pos x="3" y="4"/>
                    </a:cxn>
                    <a:cxn ang="0">
                      <a:pos x="1" y="5"/>
                    </a:cxn>
                    <a:cxn ang="0">
                      <a:pos x="0" y="2"/>
                    </a:cxn>
                    <a:cxn ang="0">
                      <a:pos x="2" y="0"/>
                    </a:cxn>
                  </a:cxnLst>
                  <a:rect l="0" t="0" r="r" b="b"/>
                  <a:pathLst>
                    <a:path w="3" h="5">
                      <a:moveTo>
                        <a:pt x="2" y="0"/>
                      </a:moveTo>
                      <a:lnTo>
                        <a:pt x="3" y="2"/>
                      </a:lnTo>
                      <a:lnTo>
                        <a:pt x="3" y="4"/>
                      </a:lnTo>
                      <a:lnTo>
                        <a:pt x="1" y="5"/>
                      </a:lnTo>
                      <a:lnTo>
                        <a:pt x="0" y="2"/>
                      </a:lnTo>
                      <a:lnTo>
                        <a:pt x="2"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79" name="Freeform 48">
                  <a:extLst>
                    <a:ext uri="{FF2B5EF4-FFF2-40B4-BE49-F238E27FC236}">
                      <a16:creationId xmlns:a16="http://schemas.microsoft.com/office/drawing/2014/main" id="{4EE689BF-446F-BDFC-B3E1-8E4E2E5F3179}"/>
                    </a:ext>
                  </a:extLst>
                </p:cNvPr>
                <p:cNvSpPr>
                  <a:spLocks/>
                </p:cNvSpPr>
                <p:nvPr/>
              </p:nvSpPr>
              <p:spPr bwMode="gray">
                <a:xfrm>
                  <a:off x="2768" y="1275"/>
                  <a:ext cx="15" cy="8"/>
                </a:xfrm>
                <a:custGeom>
                  <a:avLst/>
                  <a:gdLst/>
                  <a:ahLst/>
                  <a:cxnLst>
                    <a:cxn ang="0">
                      <a:pos x="4" y="0"/>
                    </a:cxn>
                    <a:cxn ang="0">
                      <a:pos x="4" y="2"/>
                    </a:cxn>
                    <a:cxn ang="0">
                      <a:pos x="0" y="2"/>
                    </a:cxn>
                    <a:cxn ang="0">
                      <a:pos x="0" y="1"/>
                    </a:cxn>
                    <a:cxn ang="0">
                      <a:pos x="4" y="0"/>
                    </a:cxn>
                  </a:cxnLst>
                  <a:rect l="0" t="0" r="r" b="b"/>
                  <a:pathLst>
                    <a:path w="4" h="2">
                      <a:moveTo>
                        <a:pt x="4" y="0"/>
                      </a:moveTo>
                      <a:lnTo>
                        <a:pt x="4" y="2"/>
                      </a:lnTo>
                      <a:lnTo>
                        <a:pt x="0" y="2"/>
                      </a:lnTo>
                      <a:lnTo>
                        <a:pt x="0" y="1"/>
                      </a:lnTo>
                      <a:lnTo>
                        <a:pt x="4"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0" name="Freeform 49">
                  <a:extLst>
                    <a:ext uri="{FF2B5EF4-FFF2-40B4-BE49-F238E27FC236}">
                      <a16:creationId xmlns:a16="http://schemas.microsoft.com/office/drawing/2014/main" id="{E4D96EE0-634F-3910-8F57-A811AD8B7249}"/>
                    </a:ext>
                  </a:extLst>
                </p:cNvPr>
                <p:cNvSpPr>
                  <a:spLocks/>
                </p:cNvSpPr>
                <p:nvPr/>
              </p:nvSpPr>
              <p:spPr bwMode="gray">
                <a:xfrm>
                  <a:off x="2763" y="1289"/>
                  <a:ext cx="26" cy="12"/>
                </a:xfrm>
                <a:custGeom>
                  <a:avLst/>
                  <a:gdLst/>
                  <a:ahLst/>
                  <a:cxnLst>
                    <a:cxn ang="0">
                      <a:pos x="1" y="3"/>
                    </a:cxn>
                    <a:cxn ang="0">
                      <a:pos x="0" y="2"/>
                    </a:cxn>
                    <a:cxn ang="0">
                      <a:pos x="1" y="0"/>
                    </a:cxn>
                    <a:cxn ang="0">
                      <a:pos x="6" y="0"/>
                    </a:cxn>
                    <a:cxn ang="0">
                      <a:pos x="7" y="3"/>
                    </a:cxn>
                    <a:cxn ang="0">
                      <a:pos x="1" y="3"/>
                    </a:cxn>
                  </a:cxnLst>
                  <a:rect l="0" t="0" r="r" b="b"/>
                  <a:pathLst>
                    <a:path w="7" h="3">
                      <a:moveTo>
                        <a:pt x="1" y="3"/>
                      </a:moveTo>
                      <a:lnTo>
                        <a:pt x="0" y="2"/>
                      </a:lnTo>
                      <a:lnTo>
                        <a:pt x="1" y="0"/>
                      </a:lnTo>
                      <a:lnTo>
                        <a:pt x="6" y="0"/>
                      </a:lnTo>
                      <a:lnTo>
                        <a:pt x="7" y="3"/>
                      </a:lnTo>
                      <a:lnTo>
                        <a:pt x="1" y="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1" name="Freeform 50">
                  <a:extLst>
                    <a:ext uri="{FF2B5EF4-FFF2-40B4-BE49-F238E27FC236}">
                      <a16:creationId xmlns:a16="http://schemas.microsoft.com/office/drawing/2014/main" id="{BD77E77E-4E68-190C-55B6-E447C78733D7}"/>
                    </a:ext>
                  </a:extLst>
                </p:cNvPr>
                <p:cNvSpPr>
                  <a:spLocks/>
                </p:cNvSpPr>
                <p:nvPr/>
              </p:nvSpPr>
              <p:spPr bwMode="gray">
                <a:xfrm>
                  <a:off x="2730" y="1309"/>
                  <a:ext cx="36" cy="14"/>
                </a:xfrm>
                <a:custGeom>
                  <a:avLst/>
                  <a:gdLst/>
                  <a:ahLst/>
                  <a:cxnLst>
                    <a:cxn ang="0">
                      <a:pos x="0" y="4"/>
                    </a:cxn>
                    <a:cxn ang="0">
                      <a:pos x="2" y="1"/>
                    </a:cxn>
                    <a:cxn ang="0">
                      <a:pos x="6" y="0"/>
                    </a:cxn>
                    <a:cxn ang="0">
                      <a:pos x="9" y="0"/>
                    </a:cxn>
                    <a:cxn ang="0">
                      <a:pos x="9" y="2"/>
                    </a:cxn>
                    <a:cxn ang="0">
                      <a:pos x="6" y="4"/>
                    </a:cxn>
                    <a:cxn ang="0">
                      <a:pos x="0" y="4"/>
                    </a:cxn>
                  </a:cxnLst>
                  <a:rect l="0" t="0" r="r" b="b"/>
                  <a:pathLst>
                    <a:path w="9" h="4">
                      <a:moveTo>
                        <a:pt x="0" y="4"/>
                      </a:moveTo>
                      <a:lnTo>
                        <a:pt x="2" y="1"/>
                      </a:lnTo>
                      <a:lnTo>
                        <a:pt x="6" y="0"/>
                      </a:lnTo>
                      <a:lnTo>
                        <a:pt x="9" y="0"/>
                      </a:lnTo>
                      <a:lnTo>
                        <a:pt x="9" y="2"/>
                      </a:lnTo>
                      <a:lnTo>
                        <a:pt x="6" y="4"/>
                      </a:lnTo>
                      <a:lnTo>
                        <a:pt x="0" y="4"/>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2" name="Freeform 51">
                  <a:extLst>
                    <a:ext uri="{FF2B5EF4-FFF2-40B4-BE49-F238E27FC236}">
                      <a16:creationId xmlns:a16="http://schemas.microsoft.com/office/drawing/2014/main" id="{0770CFE5-8979-37BF-D7DB-0304B41CFDC2}"/>
                    </a:ext>
                  </a:extLst>
                </p:cNvPr>
                <p:cNvSpPr>
                  <a:spLocks/>
                </p:cNvSpPr>
                <p:nvPr/>
              </p:nvSpPr>
              <p:spPr bwMode="gray">
                <a:xfrm>
                  <a:off x="2692" y="1327"/>
                  <a:ext cx="42" cy="27"/>
                </a:xfrm>
                <a:custGeom>
                  <a:avLst/>
                  <a:gdLst/>
                  <a:ahLst/>
                  <a:cxnLst>
                    <a:cxn ang="0">
                      <a:pos x="7" y="0"/>
                    </a:cxn>
                    <a:cxn ang="0">
                      <a:pos x="11" y="1"/>
                    </a:cxn>
                    <a:cxn ang="0">
                      <a:pos x="8" y="3"/>
                    </a:cxn>
                    <a:cxn ang="0">
                      <a:pos x="6" y="6"/>
                    </a:cxn>
                    <a:cxn ang="0">
                      <a:pos x="2" y="7"/>
                    </a:cxn>
                    <a:cxn ang="0">
                      <a:pos x="0" y="6"/>
                    </a:cxn>
                    <a:cxn ang="0">
                      <a:pos x="1" y="3"/>
                    </a:cxn>
                    <a:cxn ang="0">
                      <a:pos x="7" y="0"/>
                    </a:cxn>
                  </a:cxnLst>
                  <a:rect l="0" t="0" r="r" b="b"/>
                  <a:pathLst>
                    <a:path w="11" h="7">
                      <a:moveTo>
                        <a:pt x="7" y="0"/>
                      </a:moveTo>
                      <a:lnTo>
                        <a:pt x="11" y="1"/>
                      </a:lnTo>
                      <a:lnTo>
                        <a:pt x="8" y="3"/>
                      </a:lnTo>
                      <a:lnTo>
                        <a:pt x="6" y="6"/>
                      </a:lnTo>
                      <a:lnTo>
                        <a:pt x="2" y="7"/>
                      </a:lnTo>
                      <a:lnTo>
                        <a:pt x="0" y="6"/>
                      </a:lnTo>
                      <a:lnTo>
                        <a:pt x="1" y="3"/>
                      </a:lnTo>
                      <a:lnTo>
                        <a:pt x="7"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3" name="Freeform 52">
                  <a:extLst>
                    <a:ext uri="{FF2B5EF4-FFF2-40B4-BE49-F238E27FC236}">
                      <a16:creationId xmlns:a16="http://schemas.microsoft.com/office/drawing/2014/main" id="{FD040EE4-6BA3-FBA8-3331-22B4EBF9C728}"/>
                    </a:ext>
                  </a:extLst>
                </p:cNvPr>
                <p:cNvSpPr>
                  <a:spLocks/>
                </p:cNvSpPr>
                <p:nvPr/>
              </p:nvSpPr>
              <p:spPr bwMode="gray">
                <a:xfrm>
                  <a:off x="2640" y="1339"/>
                  <a:ext cx="41" cy="21"/>
                </a:xfrm>
                <a:custGeom>
                  <a:avLst/>
                  <a:gdLst/>
                  <a:ahLst/>
                  <a:cxnLst>
                    <a:cxn ang="0">
                      <a:pos x="11" y="0"/>
                    </a:cxn>
                    <a:cxn ang="0">
                      <a:pos x="7" y="1"/>
                    </a:cxn>
                    <a:cxn ang="0">
                      <a:pos x="2" y="3"/>
                    </a:cxn>
                    <a:cxn ang="0">
                      <a:pos x="0" y="5"/>
                    </a:cxn>
                    <a:cxn ang="0">
                      <a:pos x="3" y="6"/>
                    </a:cxn>
                    <a:cxn ang="0">
                      <a:pos x="6" y="5"/>
                    </a:cxn>
                    <a:cxn ang="0">
                      <a:pos x="11" y="0"/>
                    </a:cxn>
                  </a:cxnLst>
                  <a:rect l="0" t="0" r="r" b="b"/>
                  <a:pathLst>
                    <a:path w="11" h="6">
                      <a:moveTo>
                        <a:pt x="11" y="0"/>
                      </a:moveTo>
                      <a:lnTo>
                        <a:pt x="7" y="1"/>
                      </a:lnTo>
                      <a:lnTo>
                        <a:pt x="2" y="3"/>
                      </a:lnTo>
                      <a:lnTo>
                        <a:pt x="0" y="5"/>
                      </a:lnTo>
                      <a:lnTo>
                        <a:pt x="3" y="6"/>
                      </a:lnTo>
                      <a:lnTo>
                        <a:pt x="6" y="5"/>
                      </a:lnTo>
                      <a:lnTo>
                        <a:pt x="11"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4" name="Freeform 53">
                  <a:extLst>
                    <a:ext uri="{FF2B5EF4-FFF2-40B4-BE49-F238E27FC236}">
                      <a16:creationId xmlns:a16="http://schemas.microsoft.com/office/drawing/2014/main" id="{021F4D8B-DC27-5E19-B289-A893B5B77657}"/>
                    </a:ext>
                  </a:extLst>
                </p:cNvPr>
                <p:cNvSpPr>
                  <a:spLocks/>
                </p:cNvSpPr>
                <p:nvPr/>
              </p:nvSpPr>
              <p:spPr bwMode="gray">
                <a:xfrm>
                  <a:off x="2643" y="1368"/>
                  <a:ext cx="45" cy="35"/>
                </a:xfrm>
                <a:custGeom>
                  <a:avLst/>
                  <a:gdLst/>
                  <a:ahLst/>
                  <a:cxnLst>
                    <a:cxn ang="0">
                      <a:pos x="3" y="0"/>
                    </a:cxn>
                    <a:cxn ang="0">
                      <a:pos x="3" y="4"/>
                    </a:cxn>
                    <a:cxn ang="0">
                      <a:pos x="0" y="7"/>
                    </a:cxn>
                    <a:cxn ang="0">
                      <a:pos x="2" y="9"/>
                    </a:cxn>
                    <a:cxn ang="0">
                      <a:pos x="5" y="7"/>
                    </a:cxn>
                    <a:cxn ang="0">
                      <a:pos x="8" y="3"/>
                    </a:cxn>
                    <a:cxn ang="0">
                      <a:pos x="12" y="1"/>
                    </a:cxn>
                    <a:cxn ang="0">
                      <a:pos x="10" y="0"/>
                    </a:cxn>
                    <a:cxn ang="0">
                      <a:pos x="6" y="1"/>
                    </a:cxn>
                    <a:cxn ang="0">
                      <a:pos x="3" y="0"/>
                    </a:cxn>
                  </a:cxnLst>
                  <a:rect l="0" t="0" r="r" b="b"/>
                  <a:pathLst>
                    <a:path w="12" h="9">
                      <a:moveTo>
                        <a:pt x="3" y="0"/>
                      </a:moveTo>
                      <a:lnTo>
                        <a:pt x="3" y="4"/>
                      </a:lnTo>
                      <a:lnTo>
                        <a:pt x="0" y="7"/>
                      </a:lnTo>
                      <a:lnTo>
                        <a:pt x="2" y="9"/>
                      </a:lnTo>
                      <a:lnTo>
                        <a:pt x="5" y="7"/>
                      </a:lnTo>
                      <a:lnTo>
                        <a:pt x="8" y="3"/>
                      </a:lnTo>
                      <a:lnTo>
                        <a:pt x="12" y="1"/>
                      </a:lnTo>
                      <a:lnTo>
                        <a:pt x="10" y="0"/>
                      </a:lnTo>
                      <a:lnTo>
                        <a:pt x="6" y="1"/>
                      </a:lnTo>
                      <a:lnTo>
                        <a:pt x="3"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5" name="Freeform 54">
                  <a:extLst>
                    <a:ext uri="{FF2B5EF4-FFF2-40B4-BE49-F238E27FC236}">
                      <a16:creationId xmlns:a16="http://schemas.microsoft.com/office/drawing/2014/main" id="{8B054970-99DF-0676-7A79-A430B7494557}"/>
                    </a:ext>
                  </a:extLst>
                </p:cNvPr>
                <p:cNvSpPr>
                  <a:spLocks/>
                </p:cNvSpPr>
                <p:nvPr/>
              </p:nvSpPr>
              <p:spPr bwMode="gray">
                <a:xfrm>
                  <a:off x="2611" y="1368"/>
                  <a:ext cx="25" cy="13"/>
                </a:xfrm>
                <a:custGeom>
                  <a:avLst/>
                  <a:gdLst/>
                  <a:ahLst/>
                  <a:cxnLst>
                    <a:cxn ang="0">
                      <a:pos x="0" y="2"/>
                    </a:cxn>
                    <a:cxn ang="0">
                      <a:pos x="2" y="0"/>
                    </a:cxn>
                    <a:cxn ang="0">
                      <a:pos x="6" y="0"/>
                    </a:cxn>
                    <a:cxn ang="0">
                      <a:pos x="6" y="2"/>
                    </a:cxn>
                    <a:cxn ang="0">
                      <a:pos x="2" y="3"/>
                    </a:cxn>
                    <a:cxn ang="0">
                      <a:pos x="0" y="2"/>
                    </a:cxn>
                  </a:cxnLst>
                  <a:rect l="0" t="0" r="r" b="b"/>
                  <a:pathLst>
                    <a:path w="6" h="3">
                      <a:moveTo>
                        <a:pt x="0" y="2"/>
                      </a:moveTo>
                      <a:lnTo>
                        <a:pt x="2" y="0"/>
                      </a:lnTo>
                      <a:lnTo>
                        <a:pt x="6" y="0"/>
                      </a:lnTo>
                      <a:lnTo>
                        <a:pt x="6" y="2"/>
                      </a:lnTo>
                      <a:lnTo>
                        <a:pt x="2" y="3"/>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6" name="Freeform 55">
                  <a:extLst>
                    <a:ext uri="{FF2B5EF4-FFF2-40B4-BE49-F238E27FC236}">
                      <a16:creationId xmlns:a16="http://schemas.microsoft.com/office/drawing/2014/main" id="{1DD13B6D-68C2-A02E-402E-7F4C7AC01244}"/>
                    </a:ext>
                  </a:extLst>
                </p:cNvPr>
                <p:cNvSpPr>
                  <a:spLocks/>
                </p:cNvSpPr>
                <p:nvPr/>
              </p:nvSpPr>
              <p:spPr bwMode="gray">
                <a:xfrm>
                  <a:off x="2611" y="1392"/>
                  <a:ext cx="20" cy="15"/>
                </a:xfrm>
                <a:custGeom>
                  <a:avLst/>
                  <a:gdLst/>
                  <a:ahLst/>
                  <a:cxnLst>
                    <a:cxn ang="0">
                      <a:pos x="1" y="4"/>
                    </a:cxn>
                    <a:cxn ang="0">
                      <a:pos x="0" y="2"/>
                    </a:cxn>
                    <a:cxn ang="0">
                      <a:pos x="2" y="0"/>
                    </a:cxn>
                    <a:cxn ang="0">
                      <a:pos x="5" y="0"/>
                    </a:cxn>
                    <a:cxn ang="0">
                      <a:pos x="4" y="2"/>
                    </a:cxn>
                    <a:cxn ang="0">
                      <a:pos x="1" y="4"/>
                    </a:cxn>
                  </a:cxnLst>
                  <a:rect l="0" t="0" r="r" b="b"/>
                  <a:pathLst>
                    <a:path w="5" h="4">
                      <a:moveTo>
                        <a:pt x="1" y="4"/>
                      </a:moveTo>
                      <a:lnTo>
                        <a:pt x="0" y="2"/>
                      </a:lnTo>
                      <a:lnTo>
                        <a:pt x="2" y="0"/>
                      </a:lnTo>
                      <a:lnTo>
                        <a:pt x="5" y="0"/>
                      </a:lnTo>
                      <a:lnTo>
                        <a:pt x="4" y="2"/>
                      </a:lnTo>
                      <a:lnTo>
                        <a:pt x="1" y="4"/>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7" name="Freeform 56">
                  <a:extLst>
                    <a:ext uri="{FF2B5EF4-FFF2-40B4-BE49-F238E27FC236}">
                      <a16:creationId xmlns:a16="http://schemas.microsoft.com/office/drawing/2014/main" id="{F82112BB-5E7D-CC2E-6A16-00A22197DC4E}"/>
                    </a:ext>
                  </a:extLst>
                </p:cNvPr>
                <p:cNvSpPr>
                  <a:spLocks/>
                </p:cNvSpPr>
                <p:nvPr/>
              </p:nvSpPr>
              <p:spPr bwMode="gray">
                <a:xfrm>
                  <a:off x="2560" y="1407"/>
                  <a:ext cx="36" cy="22"/>
                </a:xfrm>
                <a:custGeom>
                  <a:avLst/>
                  <a:gdLst/>
                  <a:ahLst/>
                  <a:cxnLst>
                    <a:cxn ang="0">
                      <a:pos x="9" y="0"/>
                    </a:cxn>
                    <a:cxn ang="0">
                      <a:pos x="6" y="0"/>
                    </a:cxn>
                    <a:cxn ang="0">
                      <a:pos x="0" y="3"/>
                    </a:cxn>
                    <a:cxn ang="0">
                      <a:pos x="0" y="6"/>
                    </a:cxn>
                    <a:cxn ang="0">
                      <a:pos x="1" y="4"/>
                    </a:cxn>
                    <a:cxn ang="0">
                      <a:pos x="6" y="2"/>
                    </a:cxn>
                    <a:cxn ang="0">
                      <a:pos x="9" y="0"/>
                    </a:cxn>
                  </a:cxnLst>
                  <a:rect l="0" t="0" r="r" b="b"/>
                  <a:pathLst>
                    <a:path w="9" h="6">
                      <a:moveTo>
                        <a:pt x="9" y="0"/>
                      </a:moveTo>
                      <a:lnTo>
                        <a:pt x="6" y="0"/>
                      </a:lnTo>
                      <a:lnTo>
                        <a:pt x="0" y="3"/>
                      </a:lnTo>
                      <a:lnTo>
                        <a:pt x="0" y="6"/>
                      </a:lnTo>
                      <a:lnTo>
                        <a:pt x="1" y="4"/>
                      </a:lnTo>
                      <a:lnTo>
                        <a:pt x="6" y="2"/>
                      </a:lnTo>
                      <a:lnTo>
                        <a:pt x="9"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8" name="Freeform 57">
                  <a:extLst>
                    <a:ext uri="{FF2B5EF4-FFF2-40B4-BE49-F238E27FC236}">
                      <a16:creationId xmlns:a16="http://schemas.microsoft.com/office/drawing/2014/main" id="{76565D75-37B1-B5EE-0EFA-8713FB06A611}"/>
                    </a:ext>
                  </a:extLst>
                </p:cNvPr>
                <p:cNvSpPr>
                  <a:spLocks/>
                </p:cNvSpPr>
                <p:nvPr/>
              </p:nvSpPr>
              <p:spPr bwMode="gray">
                <a:xfrm>
                  <a:off x="2797" y="2038"/>
                  <a:ext cx="16" cy="18"/>
                </a:xfrm>
                <a:custGeom>
                  <a:avLst/>
                  <a:gdLst/>
                  <a:ahLst/>
                  <a:cxnLst>
                    <a:cxn ang="0">
                      <a:pos x="2" y="5"/>
                    </a:cxn>
                    <a:cxn ang="0">
                      <a:pos x="0" y="3"/>
                    </a:cxn>
                    <a:cxn ang="0">
                      <a:pos x="0" y="0"/>
                    </a:cxn>
                    <a:cxn ang="0">
                      <a:pos x="3" y="0"/>
                    </a:cxn>
                    <a:cxn ang="0">
                      <a:pos x="2" y="5"/>
                    </a:cxn>
                  </a:cxnLst>
                  <a:rect l="0" t="0" r="r" b="b"/>
                  <a:pathLst>
                    <a:path w="3" h="5">
                      <a:moveTo>
                        <a:pt x="2" y="5"/>
                      </a:moveTo>
                      <a:lnTo>
                        <a:pt x="0" y="3"/>
                      </a:lnTo>
                      <a:lnTo>
                        <a:pt x="0" y="0"/>
                      </a:lnTo>
                      <a:lnTo>
                        <a:pt x="3" y="0"/>
                      </a:lnTo>
                      <a:lnTo>
                        <a:pt x="2" y="5"/>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89" name="Freeform 58">
                  <a:extLst>
                    <a:ext uri="{FF2B5EF4-FFF2-40B4-BE49-F238E27FC236}">
                      <a16:creationId xmlns:a16="http://schemas.microsoft.com/office/drawing/2014/main" id="{D30924CA-BDA7-E04E-F738-E544B36D3F0B}"/>
                    </a:ext>
                  </a:extLst>
                </p:cNvPr>
                <p:cNvSpPr>
                  <a:spLocks/>
                </p:cNvSpPr>
                <p:nvPr/>
              </p:nvSpPr>
              <p:spPr bwMode="gray">
                <a:xfrm>
                  <a:off x="2452" y="2394"/>
                  <a:ext cx="38" cy="29"/>
                </a:xfrm>
                <a:custGeom>
                  <a:avLst/>
                  <a:gdLst/>
                  <a:ahLst/>
                  <a:cxnLst>
                    <a:cxn ang="0">
                      <a:pos x="0" y="2"/>
                    </a:cxn>
                    <a:cxn ang="0">
                      <a:pos x="4" y="0"/>
                    </a:cxn>
                    <a:cxn ang="0">
                      <a:pos x="9" y="1"/>
                    </a:cxn>
                    <a:cxn ang="0">
                      <a:pos x="10" y="4"/>
                    </a:cxn>
                    <a:cxn ang="0">
                      <a:pos x="7" y="8"/>
                    </a:cxn>
                    <a:cxn ang="0">
                      <a:pos x="2" y="7"/>
                    </a:cxn>
                    <a:cxn ang="0">
                      <a:pos x="0" y="2"/>
                    </a:cxn>
                  </a:cxnLst>
                  <a:rect l="0" t="0" r="r" b="b"/>
                  <a:pathLst>
                    <a:path w="10" h="8">
                      <a:moveTo>
                        <a:pt x="0" y="2"/>
                      </a:moveTo>
                      <a:lnTo>
                        <a:pt x="4" y="0"/>
                      </a:lnTo>
                      <a:lnTo>
                        <a:pt x="9" y="1"/>
                      </a:lnTo>
                      <a:lnTo>
                        <a:pt x="10" y="4"/>
                      </a:lnTo>
                      <a:lnTo>
                        <a:pt x="7" y="8"/>
                      </a:lnTo>
                      <a:lnTo>
                        <a:pt x="2" y="7"/>
                      </a:lnTo>
                      <a:lnTo>
                        <a:pt x="0" y="2"/>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0" name="Freeform 59">
                  <a:extLst>
                    <a:ext uri="{FF2B5EF4-FFF2-40B4-BE49-F238E27FC236}">
                      <a16:creationId xmlns:a16="http://schemas.microsoft.com/office/drawing/2014/main" id="{ECFCD175-9E97-042C-707A-52CF91B61428}"/>
                    </a:ext>
                  </a:extLst>
                </p:cNvPr>
                <p:cNvSpPr>
                  <a:spLocks/>
                </p:cNvSpPr>
                <p:nvPr/>
              </p:nvSpPr>
              <p:spPr bwMode="gray">
                <a:xfrm>
                  <a:off x="2611" y="2485"/>
                  <a:ext cx="15" cy="8"/>
                </a:xfrm>
                <a:custGeom>
                  <a:avLst/>
                  <a:gdLst/>
                  <a:ahLst/>
                  <a:cxnLst>
                    <a:cxn ang="0">
                      <a:pos x="0" y="3"/>
                    </a:cxn>
                    <a:cxn ang="0">
                      <a:pos x="1" y="0"/>
                    </a:cxn>
                    <a:cxn ang="0">
                      <a:pos x="3" y="1"/>
                    </a:cxn>
                    <a:cxn ang="0">
                      <a:pos x="0" y="3"/>
                    </a:cxn>
                  </a:cxnLst>
                  <a:rect l="0" t="0" r="r" b="b"/>
                  <a:pathLst>
                    <a:path w="3" h="3">
                      <a:moveTo>
                        <a:pt x="0" y="3"/>
                      </a:moveTo>
                      <a:lnTo>
                        <a:pt x="1" y="0"/>
                      </a:lnTo>
                      <a:lnTo>
                        <a:pt x="3" y="1"/>
                      </a:lnTo>
                      <a:lnTo>
                        <a:pt x="0" y="3"/>
                      </a:lnTo>
                      <a:close/>
                    </a:path>
                  </a:pathLst>
                </a:custGeom>
                <a:grpFill/>
                <a:ln w="9525">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1" name="Freeform 60">
                  <a:extLst>
                    <a:ext uri="{FF2B5EF4-FFF2-40B4-BE49-F238E27FC236}">
                      <a16:creationId xmlns:a16="http://schemas.microsoft.com/office/drawing/2014/main" id="{D480F0F2-D132-FBE2-9D79-6A29675BEAAF}"/>
                    </a:ext>
                  </a:extLst>
                </p:cNvPr>
                <p:cNvSpPr>
                  <a:spLocks/>
                </p:cNvSpPr>
                <p:nvPr/>
              </p:nvSpPr>
              <p:spPr bwMode="gray">
                <a:xfrm>
                  <a:off x="2813" y="2417"/>
                  <a:ext cx="103" cy="55"/>
                </a:xfrm>
                <a:custGeom>
                  <a:avLst/>
                  <a:gdLst/>
                  <a:ahLst/>
                  <a:cxnLst>
                    <a:cxn ang="0">
                      <a:pos x="27" y="14"/>
                    </a:cxn>
                    <a:cxn ang="0">
                      <a:pos x="13" y="15"/>
                    </a:cxn>
                    <a:cxn ang="0">
                      <a:pos x="5" y="13"/>
                    </a:cxn>
                    <a:cxn ang="0">
                      <a:pos x="0" y="12"/>
                    </a:cxn>
                    <a:cxn ang="0">
                      <a:pos x="1" y="9"/>
                    </a:cxn>
                    <a:cxn ang="0">
                      <a:pos x="0" y="6"/>
                    </a:cxn>
                    <a:cxn ang="0">
                      <a:pos x="0" y="3"/>
                    </a:cxn>
                    <a:cxn ang="0">
                      <a:pos x="11" y="3"/>
                    </a:cxn>
                    <a:cxn ang="0">
                      <a:pos x="12" y="0"/>
                    </a:cxn>
                    <a:cxn ang="0">
                      <a:pos x="19" y="3"/>
                    </a:cxn>
                    <a:cxn ang="0">
                      <a:pos x="23" y="5"/>
                    </a:cxn>
                    <a:cxn ang="0">
                      <a:pos x="27" y="14"/>
                    </a:cxn>
                  </a:cxnLst>
                  <a:rect l="0" t="0" r="r" b="b"/>
                  <a:pathLst>
                    <a:path w="27" h="15">
                      <a:moveTo>
                        <a:pt x="27" y="14"/>
                      </a:moveTo>
                      <a:lnTo>
                        <a:pt x="13" y="15"/>
                      </a:lnTo>
                      <a:lnTo>
                        <a:pt x="5" y="13"/>
                      </a:lnTo>
                      <a:lnTo>
                        <a:pt x="0" y="12"/>
                      </a:lnTo>
                      <a:lnTo>
                        <a:pt x="1" y="9"/>
                      </a:lnTo>
                      <a:lnTo>
                        <a:pt x="0" y="6"/>
                      </a:lnTo>
                      <a:lnTo>
                        <a:pt x="0" y="3"/>
                      </a:lnTo>
                      <a:lnTo>
                        <a:pt x="11" y="3"/>
                      </a:lnTo>
                      <a:lnTo>
                        <a:pt x="12" y="0"/>
                      </a:lnTo>
                      <a:lnTo>
                        <a:pt x="19" y="3"/>
                      </a:lnTo>
                      <a:lnTo>
                        <a:pt x="23" y="5"/>
                      </a:lnTo>
                      <a:lnTo>
                        <a:pt x="27" y="14"/>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2" name="Freeform 61">
                  <a:extLst>
                    <a:ext uri="{FF2B5EF4-FFF2-40B4-BE49-F238E27FC236}">
                      <a16:creationId xmlns:a16="http://schemas.microsoft.com/office/drawing/2014/main" id="{35852BCE-91F2-4919-D9C5-9CA926496783}"/>
                    </a:ext>
                  </a:extLst>
                </p:cNvPr>
                <p:cNvSpPr>
                  <a:spLocks/>
                </p:cNvSpPr>
                <p:nvPr/>
              </p:nvSpPr>
              <p:spPr bwMode="gray">
                <a:xfrm>
                  <a:off x="2611" y="2438"/>
                  <a:ext cx="353" cy="358"/>
                </a:xfrm>
                <a:custGeom>
                  <a:avLst/>
                  <a:gdLst/>
                  <a:ahLst/>
                  <a:cxnLst>
                    <a:cxn ang="0">
                      <a:pos x="0" y="17"/>
                    </a:cxn>
                    <a:cxn ang="0">
                      <a:pos x="6" y="14"/>
                    </a:cxn>
                    <a:cxn ang="0">
                      <a:pos x="12" y="13"/>
                    </a:cxn>
                    <a:cxn ang="0">
                      <a:pos x="20" y="7"/>
                    </a:cxn>
                    <a:cxn ang="0">
                      <a:pos x="26" y="4"/>
                    </a:cxn>
                    <a:cxn ang="0">
                      <a:pos x="30" y="0"/>
                    </a:cxn>
                    <a:cxn ang="0">
                      <a:pos x="39" y="2"/>
                    </a:cxn>
                    <a:cxn ang="0">
                      <a:pos x="40" y="9"/>
                    </a:cxn>
                    <a:cxn ang="0">
                      <a:pos x="46" y="10"/>
                    </a:cxn>
                    <a:cxn ang="0">
                      <a:pos x="51" y="7"/>
                    </a:cxn>
                    <a:cxn ang="0">
                      <a:pos x="53" y="7"/>
                    </a:cxn>
                    <a:cxn ang="0">
                      <a:pos x="58" y="8"/>
                    </a:cxn>
                    <a:cxn ang="0">
                      <a:pos x="66" y="10"/>
                    </a:cxn>
                    <a:cxn ang="0">
                      <a:pos x="80" y="9"/>
                    </a:cxn>
                    <a:cxn ang="0">
                      <a:pos x="83" y="8"/>
                    </a:cxn>
                    <a:cxn ang="0">
                      <a:pos x="85" y="12"/>
                    </a:cxn>
                    <a:cxn ang="0">
                      <a:pos x="85" y="23"/>
                    </a:cxn>
                    <a:cxn ang="0">
                      <a:pos x="91" y="33"/>
                    </a:cxn>
                    <a:cxn ang="0">
                      <a:pos x="83" y="41"/>
                    </a:cxn>
                    <a:cxn ang="0">
                      <a:pos x="91" y="49"/>
                    </a:cxn>
                    <a:cxn ang="0">
                      <a:pos x="92" y="58"/>
                    </a:cxn>
                    <a:cxn ang="0">
                      <a:pos x="93" y="72"/>
                    </a:cxn>
                    <a:cxn ang="0">
                      <a:pos x="80" y="87"/>
                    </a:cxn>
                    <a:cxn ang="0">
                      <a:pos x="80" y="90"/>
                    </a:cxn>
                    <a:cxn ang="0">
                      <a:pos x="76" y="94"/>
                    </a:cxn>
                    <a:cxn ang="0">
                      <a:pos x="70" y="89"/>
                    </a:cxn>
                    <a:cxn ang="0">
                      <a:pos x="52" y="92"/>
                    </a:cxn>
                    <a:cxn ang="0">
                      <a:pos x="45" y="88"/>
                    </a:cxn>
                    <a:cxn ang="0">
                      <a:pos x="40" y="88"/>
                    </a:cxn>
                    <a:cxn ang="0">
                      <a:pos x="26" y="74"/>
                    </a:cxn>
                    <a:cxn ang="0">
                      <a:pos x="19" y="76"/>
                    </a:cxn>
                    <a:cxn ang="0">
                      <a:pos x="13" y="65"/>
                    </a:cxn>
                    <a:cxn ang="0">
                      <a:pos x="8" y="63"/>
                    </a:cxn>
                    <a:cxn ang="0">
                      <a:pos x="0" y="37"/>
                    </a:cxn>
                    <a:cxn ang="0">
                      <a:pos x="2" y="25"/>
                    </a:cxn>
                    <a:cxn ang="0">
                      <a:pos x="0" y="17"/>
                    </a:cxn>
                  </a:cxnLst>
                  <a:rect l="0" t="0" r="r" b="b"/>
                  <a:pathLst>
                    <a:path w="93" h="94">
                      <a:moveTo>
                        <a:pt x="0" y="17"/>
                      </a:moveTo>
                      <a:lnTo>
                        <a:pt x="6" y="14"/>
                      </a:lnTo>
                      <a:lnTo>
                        <a:pt x="12" y="13"/>
                      </a:lnTo>
                      <a:lnTo>
                        <a:pt x="20" y="7"/>
                      </a:lnTo>
                      <a:lnTo>
                        <a:pt x="26" y="4"/>
                      </a:lnTo>
                      <a:lnTo>
                        <a:pt x="30" y="0"/>
                      </a:lnTo>
                      <a:lnTo>
                        <a:pt x="39" y="2"/>
                      </a:lnTo>
                      <a:lnTo>
                        <a:pt x="40" y="9"/>
                      </a:lnTo>
                      <a:lnTo>
                        <a:pt x="46" y="10"/>
                      </a:lnTo>
                      <a:lnTo>
                        <a:pt x="51" y="7"/>
                      </a:lnTo>
                      <a:lnTo>
                        <a:pt x="53" y="7"/>
                      </a:lnTo>
                      <a:lnTo>
                        <a:pt x="58" y="8"/>
                      </a:lnTo>
                      <a:lnTo>
                        <a:pt x="66" y="10"/>
                      </a:lnTo>
                      <a:lnTo>
                        <a:pt x="80" y="9"/>
                      </a:lnTo>
                      <a:lnTo>
                        <a:pt x="83" y="8"/>
                      </a:lnTo>
                      <a:lnTo>
                        <a:pt x="85" y="12"/>
                      </a:lnTo>
                      <a:lnTo>
                        <a:pt x="85" y="23"/>
                      </a:lnTo>
                      <a:lnTo>
                        <a:pt x="91" y="33"/>
                      </a:lnTo>
                      <a:lnTo>
                        <a:pt x="83" y="41"/>
                      </a:lnTo>
                      <a:lnTo>
                        <a:pt x="91" y="49"/>
                      </a:lnTo>
                      <a:lnTo>
                        <a:pt x="92" y="58"/>
                      </a:lnTo>
                      <a:lnTo>
                        <a:pt x="93" y="72"/>
                      </a:lnTo>
                      <a:lnTo>
                        <a:pt x="80" y="87"/>
                      </a:lnTo>
                      <a:lnTo>
                        <a:pt x="80" y="90"/>
                      </a:lnTo>
                      <a:lnTo>
                        <a:pt x="76" y="94"/>
                      </a:lnTo>
                      <a:lnTo>
                        <a:pt x="70" y="89"/>
                      </a:lnTo>
                      <a:lnTo>
                        <a:pt x="52" y="92"/>
                      </a:lnTo>
                      <a:lnTo>
                        <a:pt x="45" y="88"/>
                      </a:lnTo>
                      <a:lnTo>
                        <a:pt x="40" y="88"/>
                      </a:lnTo>
                      <a:lnTo>
                        <a:pt x="26" y="74"/>
                      </a:lnTo>
                      <a:lnTo>
                        <a:pt x="19" y="76"/>
                      </a:lnTo>
                      <a:lnTo>
                        <a:pt x="13" y="65"/>
                      </a:lnTo>
                      <a:lnTo>
                        <a:pt x="8" y="63"/>
                      </a:lnTo>
                      <a:lnTo>
                        <a:pt x="0" y="37"/>
                      </a:lnTo>
                      <a:lnTo>
                        <a:pt x="2" y="25"/>
                      </a:lnTo>
                      <a:lnTo>
                        <a:pt x="0" y="17"/>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3" name="Freeform 62">
                  <a:extLst>
                    <a:ext uri="{FF2B5EF4-FFF2-40B4-BE49-F238E27FC236}">
                      <a16:creationId xmlns:a16="http://schemas.microsoft.com/office/drawing/2014/main" id="{03FFBDB6-31FE-B912-B2F6-5380A0AAF8F8}"/>
                    </a:ext>
                  </a:extLst>
                </p:cNvPr>
                <p:cNvSpPr>
                  <a:spLocks/>
                </p:cNvSpPr>
                <p:nvPr/>
              </p:nvSpPr>
              <p:spPr bwMode="gray">
                <a:xfrm>
                  <a:off x="2716" y="2772"/>
                  <a:ext cx="186" cy="88"/>
                </a:xfrm>
                <a:custGeom>
                  <a:avLst/>
                  <a:gdLst/>
                  <a:ahLst/>
                  <a:cxnLst>
                    <a:cxn ang="0">
                      <a:pos x="48" y="6"/>
                    </a:cxn>
                    <a:cxn ang="0">
                      <a:pos x="46" y="15"/>
                    </a:cxn>
                    <a:cxn ang="0">
                      <a:pos x="43" y="16"/>
                    </a:cxn>
                    <a:cxn ang="0">
                      <a:pos x="38" y="13"/>
                    </a:cxn>
                    <a:cxn ang="0">
                      <a:pos x="27" y="14"/>
                    </a:cxn>
                    <a:cxn ang="0">
                      <a:pos x="23" y="21"/>
                    </a:cxn>
                    <a:cxn ang="0">
                      <a:pos x="16" y="23"/>
                    </a:cxn>
                    <a:cxn ang="0">
                      <a:pos x="7" y="23"/>
                    </a:cxn>
                    <a:cxn ang="0">
                      <a:pos x="4" y="21"/>
                    </a:cxn>
                    <a:cxn ang="0">
                      <a:pos x="0" y="21"/>
                    </a:cxn>
                    <a:cxn ang="0">
                      <a:pos x="1" y="16"/>
                    </a:cxn>
                    <a:cxn ang="0">
                      <a:pos x="6" y="11"/>
                    </a:cxn>
                    <a:cxn ang="0">
                      <a:pos x="9" y="6"/>
                    </a:cxn>
                    <a:cxn ang="0">
                      <a:pos x="15" y="6"/>
                    </a:cxn>
                    <a:cxn ang="0">
                      <a:pos x="17" y="0"/>
                    </a:cxn>
                    <a:cxn ang="0">
                      <a:pos x="24" y="4"/>
                    </a:cxn>
                    <a:cxn ang="0">
                      <a:pos x="42" y="1"/>
                    </a:cxn>
                    <a:cxn ang="0">
                      <a:pos x="48" y="6"/>
                    </a:cxn>
                  </a:cxnLst>
                  <a:rect l="0" t="0" r="r" b="b"/>
                  <a:pathLst>
                    <a:path w="48" h="23">
                      <a:moveTo>
                        <a:pt x="48" y="6"/>
                      </a:moveTo>
                      <a:lnTo>
                        <a:pt x="46" y="15"/>
                      </a:lnTo>
                      <a:lnTo>
                        <a:pt x="43" y="16"/>
                      </a:lnTo>
                      <a:lnTo>
                        <a:pt x="38" y="13"/>
                      </a:lnTo>
                      <a:lnTo>
                        <a:pt x="27" y="14"/>
                      </a:lnTo>
                      <a:lnTo>
                        <a:pt x="23" y="21"/>
                      </a:lnTo>
                      <a:lnTo>
                        <a:pt x="16" y="23"/>
                      </a:lnTo>
                      <a:lnTo>
                        <a:pt x="7" y="23"/>
                      </a:lnTo>
                      <a:lnTo>
                        <a:pt x="4" y="21"/>
                      </a:lnTo>
                      <a:lnTo>
                        <a:pt x="0" y="21"/>
                      </a:lnTo>
                      <a:lnTo>
                        <a:pt x="1" y="16"/>
                      </a:lnTo>
                      <a:lnTo>
                        <a:pt x="6" y="11"/>
                      </a:lnTo>
                      <a:lnTo>
                        <a:pt x="9" y="6"/>
                      </a:lnTo>
                      <a:lnTo>
                        <a:pt x="15" y="6"/>
                      </a:lnTo>
                      <a:lnTo>
                        <a:pt x="17" y="0"/>
                      </a:lnTo>
                      <a:lnTo>
                        <a:pt x="24" y="4"/>
                      </a:lnTo>
                      <a:lnTo>
                        <a:pt x="42" y="1"/>
                      </a:lnTo>
                      <a:lnTo>
                        <a:pt x="48" y="6"/>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4" name="Freeform 63">
                  <a:extLst>
                    <a:ext uri="{FF2B5EF4-FFF2-40B4-BE49-F238E27FC236}">
                      <a16:creationId xmlns:a16="http://schemas.microsoft.com/office/drawing/2014/main" id="{C60ACDF5-258A-C5C3-5B59-6469E4A57EB5}"/>
                    </a:ext>
                  </a:extLst>
                </p:cNvPr>
                <p:cNvSpPr>
                  <a:spLocks/>
                </p:cNvSpPr>
                <p:nvPr/>
              </p:nvSpPr>
              <p:spPr bwMode="gray">
                <a:xfrm>
                  <a:off x="2681" y="2824"/>
                  <a:ext cx="240" cy="163"/>
                </a:xfrm>
                <a:custGeom>
                  <a:avLst/>
                  <a:gdLst/>
                  <a:ahLst/>
                  <a:cxnLst>
                    <a:cxn ang="0">
                      <a:pos x="55" y="2"/>
                    </a:cxn>
                    <a:cxn ang="0">
                      <a:pos x="63" y="9"/>
                    </a:cxn>
                    <a:cxn ang="0">
                      <a:pos x="55" y="14"/>
                    </a:cxn>
                    <a:cxn ang="0">
                      <a:pos x="48" y="23"/>
                    </a:cxn>
                    <a:cxn ang="0">
                      <a:pos x="46" y="35"/>
                    </a:cxn>
                    <a:cxn ang="0">
                      <a:pos x="38" y="37"/>
                    </a:cxn>
                    <a:cxn ang="0">
                      <a:pos x="36" y="36"/>
                    </a:cxn>
                    <a:cxn ang="0">
                      <a:pos x="25" y="40"/>
                    </a:cxn>
                    <a:cxn ang="0">
                      <a:pos x="24" y="43"/>
                    </a:cxn>
                    <a:cxn ang="0">
                      <a:pos x="11" y="41"/>
                    </a:cxn>
                    <a:cxn ang="0">
                      <a:pos x="7" y="32"/>
                    </a:cxn>
                    <a:cxn ang="0">
                      <a:pos x="2" y="31"/>
                    </a:cxn>
                    <a:cxn ang="0">
                      <a:pos x="0" y="27"/>
                    </a:cxn>
                    <a:cxn ang="0">
                      <a:pos x="2" y="23"/>
                    </a:cxn>
                    <a:cxn ang="0">
                      <a:pos x="2" y="17"/>
                    </a:cxn>
                    <a:cxn ang="0">
                      <a:pos x="6" y="14"/>
                    </a:cxn>
                    <a:cxn ang="0">
                      <a:pos x="5" y="7"/>
                    </a:cxn>
                    <a:cxn ang="0">
                      <a:pos x="9" y="8"/>
                    </a:cxn>
                    <a:cxn ang="0">
                      <a:pos x="13" y="8"/>
                    </a:cxn>
                    <a:cxn ang="0">
                      <a:pos x="16" y="10"/>
                    </a:cxn>
                    <a:cxn ang="0">
                      <a:pos x="25" y="10"/>
                    </a:cxn>
                    <a:cxn ang="0">
                      <a:pos x="32" y="8"/>
                    </a:cxn>
                    <a:cxn ang="0">
                      <a:pos x="36" y="1"/>
                    </a:cxn>
                    <a:cxn ang="0">
                      <a:pos x="47" y="0"/>
                    </a:cxn>
                    <a:cxn ang="0">
                      <a:pos x="52" y="3"/>
                    </a:cxn>
                    <a:cxn ang="0">
                      <a:pos x="55" y="2"/>
                    </a:cxn>
                  </a:cxnLst>
                  <a:rect l="0" t="0" r="r" b="b"/>
                  <a:pathLst>
                    <a:path w="63" h="43">
                      <a:moveTo>
                        <a:pt x="55" y="2"/>
                      </a:moveTo>
                      <a:lnTo>
                        <a:pt x="63" y="9"/>
                      </a:lnTo>
                      <a:lnTo>
                        <a:pt x="55" y="14"/>
                      </a:lnTo>
                      <a:lnTo>
                        <a:pt x="48" y="23"/>
                      </a:lnTo>
                      <a:lnTo>
                        <a:pt x="46" y="35"/>
                      </a:lnTo>
                      <a:lnTo>
                        <a:pt x="38" y="37"/>
                      </a:lnTo>
                      <a:lnTo>
                        <a:pt x="36" y="36"/>
                      </a:lnTo>
                      <a:lnTo>
                        <a:pt x="25" y="40"/>
                      </a:lnTo>
                      <a:lnTo>
                        <a:pt x="24" y="43"/>
                      </a:lnTo>
                      <a:lnTo>
                        <a:pt x="11" y="41"/>
                      </a:lnTo>
                      <a:lnTo>
                        <a:pt x="7" y="32"/>
                      </a:lnTo>
                      <a:lnTo>
                        <a:pt x="2" y="31"/>
                      </a:lnTo>
                      <a:lnTo>
                        <a:pt x="0" y="27"/>
                      </a:lnTo>
                      <a:lnTo>
                        <a:pt x="2" y="23"/>
                      </a:lnTo>
                      <a:lnTo>
                        <a:pt x="2" y="17"/>
                      </a:lnTo>
                      <a:lnTo>
                        <a:pt x="6" y="14"/>
                      </a:lnTo>
                      <a:lnTo>
                        <a:pt x="5" y="7"/>
                      </a:lnTo>
                      <a:lnTo>
                        <a:pt x="9" y="8"/>
                      </a:lnTo>
                      <a:lnTo>
                        <a:pt x="13" y="8"/>
                      </a:lnTo>
                      <a:lnTo>
                        <a:pt x="16" y="10"/>
                      </a:lnTo>
                      <a:lnTo>
                        <a:pt x="25" y="10"/>
                      </a:lnTo>
                      <a:lnTo>
                        <a:pt x="32" y="8"/>
                      </a:lnTo>
                      <a:lnTo>
                        <a:pt x="36" y="1"/>
                      </a:lnTo>
                      <a:lnTo>
                        <a:pt x="47" y="0"/>
                      </a:lnTo>
                      <a:lnTo>
                        <a:pt x="52" y="3"/>
                      </a:lnTo>
                      <a:lnTo>
                        <a:pt x="55" y="2"/>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5" name="Freeform 64">
                  <a:extLst>
                    <a:ext uri="{FF2B5EF4-FFF2-40B4-BE49-F238E27FC236}">
                      <a16:creationId xmlns:a16="http://schemas.microsoft.com/office/drawing/2014/main" id="{94152735-5F38-6E4A-56F1-1C0BCA74DF33}"/>
                    </a:ext>
                  </a:extLst>
                </p:cNvPr>
                <p:cNvSpPr>
                  <a:spLocks/>
                </p:cNvSpPr>
                <p:nvPr/>
              </p:nvSpPr>
              <p:spPr bwMode="gray">
                <a:xfrm>
                  <a:off x="2539" y="2678"/>
                  <a:ext cx="242" cy="175"/>
                </a:xfrm>
                <a:custGeom>
                  <a:avLst/>
                  <a:gdLst/>
                  <a:ahLst/>
                  <a:cxnLst>
                    <a:cxn ang="0">
                      <a:pos x="46" y="46"/>
                    </a:cxn>
                    <a:cxn ang="0">
                      <a:pos x="42" y="45"/>
                    </a:cxn>
                    <a:cxn ang="0">
                      <a:pos x="39" y="45"/>
                    </a:cxn>
                    <a:cxn ang="0">
                      <a:pos x="37" y="39"/>
                    </a:cxn>
                    <a:cxn ang="0">
                      <a:pos x="28" y="35"/>
                    </a:cxn>
                    <a:cxn ang="0">
                      <a:pos x="15" y="37"/>
                    </a:cxn>
                    <a:cxn ang="0">
                      <a:pos x="2" y="26"/>
                    </a:cxn>
                    <a:cxn ang="0">
                      <a:pos x="0" y="15"/>
                    </a:cxn>
                    <a:cxn ang="0">
                      <a:pos x="14" y="6"/>
                    </a:cxn>
                    <a:cxn ang="0">
                      <a:pos x="17" y="1"/>
                    </a:cxn>
                    <a:cxn ang="0">
                      <a:pos x="26" y="0"/>
                    </a:cxn>
                    <a:cxn ang="0">
                      <a:pos x="31" y="2"/>
                    </a:cxn>
                    <a:cxn ang="0">
                      <a:pos x="37" y="13"/>
                    </a:cxn>
                    <a:cxn ang="0">
                      <a:pos x="44" y="11"/>
                    </a:cxn>
                    <a:cxn ang="0">
                      <a:pos x="58" y="25"/>
                    </a:cxn>
                    <a:cxn ang="0">
                      <a:pos x="63" y="25"/>
                    </a:cxn>
                    <a:cxn ang="0">
                      <a:pos x="61" y="31"/>
                    </a:cxn>
                    <a:cxn ang="0">
                      <a:pos x="55" y="31"/>
                    </a:cxn>
                    <a:cxn ang="0">
                      <a:pos x="52" y="36"/>
                    </a:cxn>
                    <a:cxn ang="0">
                      <a:pos x="47" y="41"/>
                    </a:cxn>
                    <a:cxn ang="0">
                      <a:pos x="46" y="46"/>
                    </a:cxn>
                  </a:cxnLst>
                  <a:rect l="0" t="0" r="r" b="b"/>
                  <a:pathLst>
                    <a:path w="63" h="46">
                      <a:moveTo>
                        <a:pt x="46" y="46"/>
                      </a:moveTo>
                      <a:lnTo>
                        <a:pt x="42" y="45"/>
                      </a:lnTo>
                      <a:lnTo>
                        <a:pt x="39" y="45"/>
                      </a:lnTo>
                      <a:lnTo>
                        <a:pt x="37" y="39"/>
                      </a:lnTo>
                      <a:lnTo>
                        <a:pt x="28" y="35"/>
                      </a:lnTo>
                      <a:lnTo>
                        <a:pt x="15" y="37"/>
                      </a:lnTo>
                      <a:lnTo>
                        <a:pt x="2" y="26"/>
                      </a:lnTo>
                      <a:lnTo>
                        <a:pt x="0" y="15"/>
                      </a:lnTo>
                      <a:lnTo>
                        <a:pt x="14" y="6"/>
                      </a:lnTo>
                      <a:lnTo>
                        <a:pt x="17" y="1"/>
                      </a:lnTo>
                      <a:lnTo>
                        <a:pt x="26" y="0"/>
                      </a:lnTo>
                      <a:lnTo>
                        <a:pt x="31" y="2"/>
                      </a:lnTo>
                      <a:lnTo>
                        <a:pt x="37" y="13"/>
                      </a:lnTo>
                      <a:lnTo>
                        <a:pt x="44" y="11"/>
                      </a:lnTo>
                      <a:lnTo>
                        <a:pt x="58" y="25"/>
                      </a:lnTo>
                      <a:lnTo>
                        <a:pt x="63" y="25"/>
                      </a:lnTo>
                      <a:lnTo>
                        <a:pt x="61" y="31"/>
                      </a:lnTo>
                      <a:lnTo>
                        <a:pt x="55" y="31"/>
                      </a:lnTo>
                      <a:lnTo>
                        <a:pt x="52" y="36"/>
                      </a:lnTo>
                      <a:lnTo>
                        <a:pt x="47" y="41"/>
                      </a:lnTo>
                      <a:lnTo>
                        <a:pt x="46" y="46"/>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6" name="Freeform 65">
                  <a:extLst>
                    <a:ext uri="{FF2B5EF4-FFF2-40B4-BE49-F238E27FC236}">
                      <a16:creationId xmlns:a16="http://schemas.microsoft.com/office/drawing/2014/main" id="{6E1A3732-C732-6889-E38B-E5C5313D0C37}"/>
                    </a:ext>
                  </a:extLst>
                </p:cNvPr>
                <p:cNvSpPr>
                  <a:spLocks/>
                </p:cNvSpPr>
                <p:nvPr/>
              </p:nvSpPr>
              <p:spPr bwMode="gray">
                <a:xfrm>
                  <a:off x="2589" y="2925"/>
                  <a:ext cx="99" cy="67"/>
                </a:xfrm>
                <a:custGeom>
                  <a:avLst/>
                  <a:gdLst/>
                  <a:ahLst/>
                  <a:cxnLst>
                    <a:cxn ang="0">
                      <a:pos x="24" y="0"/>
                    </a:cxn>
                    <a:cxn ang="0">
                      <a:pos x="26" y="4"/>
                    </a:cxn>
                    <a:cxn ang="0">
                      <a:pos x="22" y="6"/>
                    </a:cxn>
                    <a:cxn ang="0">
                      <a:pos x="22" y="10"/>
                    </a:cxn>
                    <a:cxn ang="0">
                      <a:pos x="18" y="17"/>
                    </a:cxn>
                    <a:cxn ang="0">
                      <a:pos x="3" y="18"/>
                    </a:cxn>
                    <a:cxn ang="0">
                      <a:pos x="3" y="15"/>
                    </a:cxn>
                    <a:cxn ang="0">
                      <a:pos x="0" y="12"/>
                    </a:cxn>
                    <a:cxn ang="0">
                      <a:pos x="0" y="6"/>
                    </a:cxn>
                    <a:cxn ang="0">
                      <a:pos x="7" y="9"/>
                    </a:cxn>
                    <a:cxn ang="0">
                      <a:pos x="16" y="2"/>
                    </a:cxn>
                    <a:cxn ang="0">
                      <a:pos x="24" y="0"/>
                    </a:cxn>
                  </a:cxnLst>
                  <a:rect l="0" t="0" r="r" b="b"/>
                  <a:pathLst>
                    <a:path w="26" h="18">
                      <a:moveTo>
                        <a:pt x="24" y="0"/>
                      </a:moveTo>
                      <a:lnTo>
                        <a:pt x="26" y="4"/>
                      </a:lnTo>
                      <a:lnTo>
                        <a:pt x="22" y="6"/>
                      </a:lnTo>
                      <a:lnTo>
                        <a:pt x="22" y="10"/>
                      </a:lnTo>
                      <a:lnTo>
                        <a:pt x="18" y="17"/>
                      </a:lnTo>
                      <a:lnTo>
                        <a:pt x="3" y="18"/>
                      </a:lnTo>
                      <a:lnTo>
                        <a:pt x="3" y="15"/>
                      </a:lnTo>
                      <a:lnTo>
                        <a:pt x="0" y="12"/>
                      </a:lnTo>
                      <a:lnTo>
                        <a:pt x="0" y="6"/>
                      </a:lnTo>
                      <a:lnTo>
                        <a:pt x="7" y="9"/>
                      </a:lnTo>
                      <a:lnTo>
                        <a:pt x="16" y="2"/>
                      </a:lnTo>
                      <a:lnTo>
                        <a:pt x="24"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7" name="Freeform 66">
                  <a:extLst>
                    <a:ext uri="{FF2B5EF4-FFF2-40B4-BE49-F238E27FC236}">
                      <a16:creationId xmlns:a16="http://schemas.microsoft.com/office/drawing/2014/main" id="{ABC5EB6D-6567-0503-FA95-3B1DCC89BDD9}"/>
                    </a:ext>
                  </a:extLst>
                </p:cNvPr>
                <p:cNvSpPr>
                  <a:spLocks/>
                </p:cNvSpPr>
                <p:nvPr/>
              </p:nvSpPr>
              <p:spPr bwMode="gray">
                <a:xfrm>
                  <a:off x="2750" y="2229"/>
                  <a:ext cx="21" cy="42"/>
                </a:xfrm>
                <a:custGeom>
                  <a:avLst/>
                  <a:gdLst/>
                  <a:ahLst/>
                  <a:cxnLst>
                    <a:cxn ang="0">
                      <a:pos x="6" y="9"/>
                    </a:cxn>
                    <a:cxn ang="0">
                      <a:pos x="2" y="11"/>
                    </a:cxn>
                    <a:cxn ang="0">
                      <a:pos x="1" y="7"/>
                    </a:cxn>
                    <a:cxn ang="0">
                      <a:pos x="0" y="3"/>
                    </a:cxn>
                    <a:cxn ang="0">
                      <a:pos x="2" y="0"/>
                    </a:cxn>
                    <a:cxn ang="0">
                      <a:pos x="6" y="1"/>
                    </a:cxn>
                    <a:cxn ang="0">
                      <a:pos x="6" y="9"/>
                    </a:cxn>
                  </a:cxnLst>
                  <a:rect l="0" t="0" r="r" b="b"/>
                  <a:pathLst>
                    <a:path w="6" h="11">
                      <a:moveTo>
                        <a:pt x="6" y="9"/>
                      </a:moveTo>
                      <a:lnTo>
                        <a:pt x="2" y="11"/>
                      </a:lnTo>
                      <a:lnTo>
                        <a:pt x="1" y="7"/>
                      </a:lnTo>
                      <a:lnTo>
                        <a:pt x="0" y="3"/>
                      </a:lnTo>
                      <a:lnTo>
                        <a:pt x="2" y="0"/>
                      </a:lnTo>
                      <a:lnTo>
                        <a:pt x="6" y="1"/>
                      </a:lnTo>
                      <a:lnTo>
                        <a:pt x="6" y="9"/>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8" name="Freeform 67">
                  <a:extLst>
                    <a:ext uri="{FF2B5EF4-FFF2-40B4-BE49-F238E27FC236}">
                      <a16:creationId xmlns:a16="http://schemas.microsoft.com/office/drawing/2014/main" id="{5A63ED05-4CB0-4F44-0C3F-C7EDBF531481}"/>
                    </a:ext>
                  </a:extLst>
                </p:cNvPr>
                <p:cNvSpPr>
                  <a:spLocks/>
                </p:cNvSpPr>
                <p:nvPr/>
              </p:nvSpPr>
              <p:spPr bwMode="gray">
                <a:xfrm>
                  <a:off x="2681" y="2290"/>
                  <a:ext cx="22" cy="50"/>
                </a:xfrm>
                <a:custGeom>
                  <a:avLst/>
                  <a:gdLst/>
                  <a:ahLst/>
                  <a:cxnLst>
                    <a:cxn ang="0">
                      <a:pos x="3" y="5"/>
                    </a:cxn>
                    <a:cxn ang="0">
                      <a:pos x="4" y="1"/>
                    </a:cxn>
                    <a:cxn ang="0">
                      <a:pos x="6" y="0"/>
                    </a:cxn>
                    <a:cxn ang="0">
                      <a:pos x="2" y="12"/>
                    </a:cxn>
                    <a:cxn ang="0">
                      <a:pos x="0" y="13"/>
                    </a:cxn>
                    <a:cxn ang="0">
                      <a:pos x="1" y="11"/>
                    </a:cxn>
                    <a:cxn ang="0">
                      <a:pos x="3" y="5"/>
                    </a:cxn>
                  </a:cxnLst>
                  <a:rect l="0" t="0" r="r" b="b"/>
                  <a:pathLst>
                    <a:path w="6" h="13">
                      <a:moveTo>
                        <a:pt x="3" y="5"/>
                      </a:moveTo>
                      <a:lnTo>
                        <a:pt x="4" y="1"/>
                      </a:lnTo>
                      <a:lnTo>
                        <a:pt x="6" y="0"/>
                      </a:lnTo>
                      <a:lnTo>
                        <a:pt x="2" y="12"/>
                      </a:lnTo>
                      <a:lnTo>
                        <a:pt x="0" y="13"/>
                      </a:lnTo>
                      <a:lnTo>
                        <a:pt x="1" y="11"/>
                      </a:lnTo>
                      <a:lnTo>
                        <a:pt x="3" y="5"/>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99" name="Freeform 68">
                  <a:extLst>
                    <a:ext uri="{FF2B5EF4-FFF2-40B4-BE49-F238E27FC236}">
                      <a16:creationId xmlns:a16="http://schemas.microsoft.com/office/drawing/2014/main" id="{9005AC8F-4F16-3F1E-6470-706F543C7C50}"/>
                    </a:ext>
                  </a:extLst>
                </p:cNvPr>
                <p:cNvSpPr>
                  <a:spLocks/>
                </p:cNvSpPr>
                <p:nvPr/>
              </p:nvSpPr>
              <p:spPr bwMode="gray">
                <a:xfrm>
                  <a:off x="2695" y="2290"/>
                  <a:ext cx="6" cy="7"/>
                </a:xfrm>
                <a:custGeom>
                  <a:avLst/>
                  <a:gdLst/>
                  <a:ahLst/>
                  <a:cxnLst>
                    <a:cxn ang="0">
                      <a:pos x="0" y="1"/>
                    </a:cxn>
                    <a:cxn ang="0">
                      <a:pos x="0" y="0"/>
                    </a:cxn>
                    <a:cxn ang="0">
                      <a:pos x="0" y="1"/>
                    </a:cxn>
                  </a:cxnLst>
                  <a:rect l="0" t="0" r="r" b="b"/>
                  <a:pathLst>
                    <a:path h="1">
                      <a:moveTo>
                        <a:pt x="0" y="1"/>
                      </a:moveTo>
                      <a:lnTo>
                        <a:pt x="0" y="0"/>
                      </a:lnTo>
                      <a:lnTo>
                        <a:pt x="0" y="1"/>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0" name="Freeform 69">
                  <a:extLst>
                    <a:ext uri="{FF2B5EF4-FFF2-40B4-BE49-F238E27FC236}">
                      <a16:creationId xmlns:a16="http://schemas.microsoft.com/office/drawing/2014/main" id="{1B1911E4-E26F-E7A7-10AC-C2E84F4EE483}"/>
                    </a:ext>
                  </a:extLst>
                </p:cNvPr>
                <p:cNvSpPr>
                  <a:spLocks/>
                </p:cNvSpPr>
                <p:nvPr/>
              </p:nvSpPr>
              <p:spPr bwMode="gray">
                <a:xfrm>
                  <a:off x="2492" y="2366"/>
                  <a:ext cx="56" cy="62"/>
                </a:xfrm>
                <a:custGeom>
                  <a:avLst/>
                  <a:gdLst/>
                  <a:ahLst/>
                  <a:cxnLst>
                    <a:cxn ang="0">
                      <a:pos x="5" y="3"/>
                    </a:cxn>
                    <a:cxn ang="0">
                      <a:pos x="0" y="4"/>
                    </a:cxn>
                    <a:cxn ang="0">
                      <a:pos x="0" y="6"/>
                    </a:cxn>
                    <a:cxn ang="0">
                      <a:pos x="3" y="11"/>
                    </a:cxn>
                    <a:cxn ang="0">
                      <a:pos x="5" y="13"/>
                    </a:cxn>
                    <a:cxn ang="0">
                      <a:pos x="8" y="13"/>
                    </a:cxn>
                    <a:cxn ang="0">
                      <a:pos x="9" y="16"/>
                    </a:cxn>
                    <a:cxn ang="0">
                      <a:pos x="13" y="13"/>
                    </a:cxn>
                    <a:cxn ang="0">
                      <a:pos x="14" y="10"/>
                    </a:cxn>
                    <a:cxn ang="0">
                      <a:pos x="12" y="6"/>
                    </a:cxn>
                    <a:cxn ang="0">
                      <a:pos x="13" y="2"/>
                    </a:cxn>
                    <a:cxn ang="0">
                      <a:pos x="9" y="0"/>
                    </a:cxn>
                    <a:cxn ang="0">
                      <a:pos x="5" y="3"/>
                    </a:cxn>
                  </a:cxnLst>
                  <a:rect l="0" t="0" r="r" b="b"/>
                  <a:pathLst>
                    <a:path w="14" h="16">
                      <a:moveTo>
                        <a:pt x="5" y="3"/>
                      </a:moveTo>
                      <a:lnTo>
                        <a:pt x="0" y="4"/>
                      </a:lnTo>
                      <a:lnTo>
                        <a:pt x="0" y="6"/>
                      </a:lnTo>
                      <a:lnTo>
                        <a:pt x="3" y="11"/>
                      </a:lnTo>
                      <a:lnTo>
                        <a:pt x="5" y="13"/>
                      </a:lnTo>
                      <a:lnTo>
                        <a:pt x="8" y="13"/>
                      </a:lnTo>
                      <a:lnTo>
                        <a:pt x="9" y="16"/>
                      </a:lnTo>
                      <a:lnTo>
                        <a:pt x="13" y="13"/>
                      </a:lnTo>
                      <a:lnTo>
                        <a:pt x="14" y="10"/>
                      </a:lnTo>
                      <a:lnTo>
                        <a:pt x="12" y="6"/>
                      </a:lnTo>
                      <a:lnTo>
                        <a:pt x="13" y="2"/>
                      </a:lnTo>
                      <a:lnTo>
                        <a:pt x="9" y="0"/>
                      </a:lnTo>
                      <a:lnTo>
                        <a:pt x="5" y="3"/>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1" name="Freeform 70">
                  <a:extLst>
                    <a:ext uri="{FF2B5EF4-FFF2-40B4-BE49-F238E27FC236}">
                      <a16:creationId xmlns:a16="http://schemas.microsoft.com/office/drawing/2014/main" id="{6A232C5C-B967-6247-5030-D8785F48698C}"/>
                    </a:ext>
                  </a:extLst>
                </p:cNvPr>
                <p:cNvSpPr>
                  <a:spLocks/>
                </p:cNvSpPr>
                <p:nvPr/>
              </p:nvSpPr>
              <p:spPr bwMode="gray">
                <a:xfrm>
                  <a:off x="2534" y="2428"/>
                  <a:ext cx="20" cy="14"/>
                </a:xfrm>
                <a:custGeom>
                  <a:avLst/>
                  <a:gdLst/>
                  <a:ahLst/>
                  <a:cxnLst>
                    <a:cxn ang="0">
                      <a:pos x="0" y="3"/>
                    </a:cxn>
                    <a:cxn ang="0">
                      <a:pos x="4" y="0"/>
                    </a:cxn>
                    <a:cxn ang="0">
                      <a:pos x="6" y="0"/>
                    </a:cxn>
                    <a:cxn ang="0">
                      <a:pos x="5" y="1"/>
                    </a:cxn>
                    <a:cxn ang="0">
                      <a:pos x="1" y="4"/>
                    </a:cxn>
                    <a:cxn ang="0">
                      <a:pos x="0" y="3"/>
                    </a:cxn>
                  </a:cxnLst>
                  <a:rect l="0" t="0" r="r" b="b"/>
                  <a:pathLst>
                    <a:path w="6" h="4">
                      <a:moveTo>
                        <a:pt x="0" y="3"/>
                      </a:moveTo>
                      <a:lnTo>
                        <a:pt x="4" y="0"/>
                      </a:lnTo>
                      <a:lnTo>
                        <a:pt x="6" y="0"/>
                      </a:lnTo>
                      <a:lnTo>
                        <a:pt x="5" y="1"/>
                      </a:lnTo>
                      <a:lnTo>
                        <a:pt x="1" y="4"/>
                      </a:lnTo>
                      <a:lnTo>
                        <a:pt x="0" y="3"/>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2" name="Freeform 71">
                  <a:extLst>
                    <a:ext uri="{FF2B5EF4-FFF2-40B4-BE49-F238E27FC236}">
                      <a16:creationId xmlns:a16="http://schemas.microsoft.com/office/drawing/2014/main" id="{42EF93D3-8351-814E-FE5E-A1305D157478}"/>
                    </a:ext>
                  </a:extLst>
                </p:cNvPr>
                <p:cNvSpPr>
                  <a:spLocks/>
                </p:cNvSpPr>
                <p:nvPr/>
              </p:nvSpPr>
              <p:spPr bwMode="gray">
                <a:xfrm>
                  <a:off x="2499" y="2432"/>
                  <a:ext cx="21" cy="21"/>
                </a:xfrm>
                <a:custGeom>
                  <a:avLst/>
                  <a:gdLst/>
                  <a:ahLst/>
                  <a:cxnLst>
                    <a:cxn ang="0">
                      <a:pos x="0" y="2"/>
                    </a:cxn>
                    <a:cxn ang="0">
                      <a:pos x="1" y="0"/>
                    </a:cxn>
                    <a:cxn ang="0">
                      <a:pos x="5" y="2"/>
                    </a:cxn>
                    <a:cxn ang="0">
                      <a:pos x="6" y="5"/>
                    </a:cxn>
                    <a:cxn ang="0">
                      <a:pos x="1" y="4"/>
                    </a:cxn>
                    <a:cxn ang="0">
                      <a:pos x="0" y="2"/>
                    </a:cxn>
                  </a:cxnLst>
                  <a:rect l="0" t="0" r="r" b="b"/>
                  <a:pathLst>
                    <a:path w="6" h="5">
                      <a:moveTo>
                        <a:pt x="0" y="2"/>
                      </a:moveTo>
                      <a:lnTo>
                        <a:pt x="1" y="0"/>
                      </a:lnTo>
                      <a:lnTo>
                        <a:pt x="5" y="2"/>
                      </a:lnTo>
                      <a:lnTo>
                        <a:pt x="6" y="5"/>
                      </a:lnTo>
                      <a:lnTo>
                        <a:pt x="1" y="4"/>
                      </a:lnTo>
                      <a:lnTo>
                        <a:pt x="0" y="2"/>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3" name="Freeform 72">
                  <a:extLst>
                    <a:ext uri="{FF2B5EF4-FFF2-40B4-BE49-F238E27FC236}">
                      <a16:creationId xmlns:a16="http://schemas.microsoft.com/office/drawing/2014/main" id="{3ECF1114-55D6-F45D-6177-2DFD9EB1C9FA}"/>
                    </a:ext>
                  </a:extLst>
                </p:cNvPr>
                <p:cNvSpPr>
                  <a:spLocks/>
                </p:cNvSpPr>
                <p:nvPr/>
              </p:nvSpPr>
              <p:spPr bwMode="gray">
                <a:xfrm>
                  <a:off x="2440" y="2810"/>
                  <a:ext cx="263" cy="150"/>
                </a:xfrm>
                <a:custGeom>
                  <a:avLst/>
                  <a:gdLst/>
                  <a:ahLst/>
                  <a:cxnLst>
                    <a:cxn ang="0">
                      <a:pos x="63" y="30"/>
                    </a:cxn>
                    <a:cxn ang="0">
                      <a:pos x="55" y="32"/>
                    </a:cxn>
                    <a:cxn ang="0">
                      <a:pos x="46" y="39"/>
                    </a:cxn>
                    <a:cxn ang="0">
                      <a:pos x="39" y="36"/>
                    </a:cxn>
                    <a:cxn ang="0">
                      <a:pos x="31" y="33"/>
                    </a:cxn>
                    <a:cxn ang="0">
                      <a:pos x="27" y="33"/>
                    </a:cxn>
                    <a:cxn ang="0">
                      <a:pos x="25" y="31"/>
                    </a:cxn>
                    <a:cxn ang="0">
                      <a:pos x="20" y="31"/>
                    </a:cxn>
                    <a:cxn ang="0">
                      <a:pos x="17" y="34"/>
                    </a:cxn>
                    <a:cxn ang="0">
                      <a:pos x="8" y="34"/>
                    </a:cxn>
                    <a:cxn ang="0">
                      <a:pos x="2" y="31"/>
                    </a:cxn>
                    <a:cxn ang="0">
                      <a:pos x="0" y="28"/>
                    </a:cxn>
                    <a:cxn ang="0">
                      <a:pos x="2" y="26"/>
                    </a:cxn>
                    <a:cxn ang="0">
                      <a:pos x="3" y="24"/>
                    </a:cxn>
                    <a:cxn ang="0">
                      <a:pos x="11" y="25"/>
                    </a:cxn>
                    <a:cxn ang="0">
                      <a:pos x="21" y="23"/>
                    </a:cxn>
                    <a:cxn ang="0">
                      <a:pos x="27" y="19"/>
                    </a:cxn>
                    <a:cxn ang="0">
                      <a:pos x="33" y="21"/>
                    </a:cxn>
                    <a:cxn ang="0">
                      <a:pos x="36" y="17"/>
                    </a:cxn>
                    <a:cxn ang="0">
                      <a:pos x="35" y="11"/>
                    </a:cxn>
                    <a:cxn ang="0">
                      <a:pos x="40" y="6"/>
                    </a:cxn>
                    <a:cxn ang="0">
                      <a:pos x="41" y="2"/>
                    </a:cxn>
                    <a:cxn ang="0">
                      <a:pos x="54" y="0"/>
                    </a:cxn>
                    <a:cxn ang="0">
                      <a:pos x="63" y="4"/>
                    </a:cxn>
                    <a:cxn ang="0">
                      <a:pos x="65" y="10"/>
                    </a:cxn>
                    <a:cxn ang="0">
                      <a:pos x="68" y="10"/>
                    </a:cxn>
                    <a:cxn ang="0">
                      <a:pos x="69" y="17"/>
                    </a:cxn>
                    <a:cxn ang="0">
                      <a:pos x="65" y="20"/>
                    </a:cxn>
                    <a:cxn ang="0">
                      <a:pos x="65" y="26"/>
                    </a:cxn>
                    <a:cxn ang="0">
                      <a:pos x="63" y="30"/>
                    </a:cxn>
                  </a:cxnLst>
                  <a:rect l="0" t="0" r="r" b="b"/>
                  <a:pathLst>
                    <a:path w="69" h="39">
                      <a:moveTo>
                        <a:pt x="63" y="30"/>
                      </a:moveTo>
                      <a:lnTo>
                        <a:pt x="55" y="32"/>
                      </a:lnTo>
                      <a:lnTo>
                        <a:pt x="46" y="39"/>
                      </a:lnTo>
                      <a:lnTo>
                        <a:pt x="39" y="36"/>
                      </a:lnTo>
                      <a:lnTo>
                        <a:pt x="31" y="33"/>
                      </a:lnTo>
                      <a:lnTo>
                        <a:pt x="27" y="33"/>
                      </a:lnTo>
                      <a:lnTo>
                        <a:pt x="25" y="31"/>
                      </a:lnTo>
                      <a:lnTo>
                        <a:pt x="20" y="31"/>
                      </a:lnTo>
                      <a:lnTo>
                        <a:pt x="17" y="34"/>
                      </a:lnTo>
                      <a:lnTo>
                        <a:pt x="8" y="34"/>
                      </a:lnTo>
                      <a:lnTo>
                        <a:pt x="2" y="31"/>
                      </a:lnTo>
                      <a:lnTo>
                        <a:pt x="0" y="28"/>
                      </a:lnTo>
                      <a:lnTo>
                        <a:pt x="2" y="26"/>
                      </a:lnTo>
                      <a:lnTo>
                        <a:pt x="3" y="24"/>
                      </a:lnTo>
                      <a:lnTo>
                        <a:pt x="11" y="25"/>
                      </a:lnTo>
                      <a:lnTo>
                        <a:pt x="21" y="23"/>
                      </a:lnTo>
                      <a:lnTo>
                        <a:pt x="27" y="19"/>
                      </a:lnTo>
                      <a:lnTo>
                        <a:pt x="33" y="21"/>
                      </a:lnTo>
                      <a:lnTo>
                        <a:pt x="36" y="17"/>
                      </a:lnTo>
                      <a:lnTo>
                        <a:pt x="35" y="11"/>
                      </a:lnTo>
                      <a:lnTo>
                        <a:pt x="40" y="6"/>
                      </a:lnTo>
                      <a:lnTo>
                        <a:pt x="41" y="2"/>
                      </a:lnTo>
                      <a:lnTo>
                        <a:pt x="54" y="0"/>
                      </a:lnTo>
                      <a:lnTo>
                        <a:pt x="63" y="4"/>
                      </a:lnTo>
                      <a:lnTo>
                        <a:pt x="65" y="10"/>
                      </a:lnTo>
                      <a:lnTo>
                        <a:pt x="68" y="10"/>
                      </a:lnTo>
                      <a:lnTo>
                        <a:pt x="69" y="17"/>
                      </a:lnTo>
                      <a:lnTo>
                        <a:pt x="65" y="20"/>
                      </a:lnTo>
                      <a:lnTo>
                        <a:pt x="65" y="26"/>
                      </a:lnTo>
                      <a:lnTo>
                        <a:pt x="63" y="3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4" name="Freeform 73">
                  <a:extLst>
                    <a:ext uri="{FF2B5EF4-FFF2-40B4-BE49-F238E27FC236}">
                      <a16:creationId xmlns:a16="http://schemas.microsoft.com/office/drawing/2014/main" id="{59B4B299-7A4C-E597-EB22-B7DB11CED4BF}"/>
                    </a:ext>
                  </a:extLst>
                </p:cNvPr>
                <p:cNvSpPr>
                  <a:spLocks/>
                </p:cNvSpPr>
                <p:nvPr/>
              </p:nvSpPr>
              <p:spPr bwMode="gray">
                <a:xfrm>
                  <a:off x="2310" y="2881"/>
                  <a:ext cx="160" cy="111"/>
                </a:xfrm>
                <a:custGeom>
                  <a:avLst/>
                  <a:gdLst/>
                  <a:ahLst/>
                  <a:cxnLst>
                    <a:cxn ang="0">
                      <a:pos x="8" y="29"/>
                    </a:cxn>
                    <a:cxn ang="0">
                      <a:pos x="9" y="24"/>
                    </a:cxn>
                    <a:cxn ang="0">
                      <a:pos x="6" y="23"/>
                    </a:cxn>
                    <a:cxn ang="0">
                      <a:pos x="2" y="26"/>
                    </a:cxn>
                    <a:cxn ang="0">
                      <a:pos x="0" y="23"/>
                    </a:cxn>
                    <a:cxn ang="0">
                      <a:pos x="4" y="18"/>
                    </a:cxn>
                    <a:cxn ang="0">
                      <a:pos x="6" y="13"/>
                    </a:cxn>
                    <a:cxn ang="0">
                      <a:pos x="9" y="12"/>
                    </a:cxn>
                    <a:cxn ang="0">
                      <a:pos x="9" y="8"/>
                    </a:cxn>
                    <a:cxn ang="0">
                      <a:pos x="11" y="3"/>
                    </a:cxn>
                    <a:cxn ang="0">
                      <a:pos x="16" y="4"/>
                    </a:cxn>
                    <a:cxn ang="0">
                      <a:pos x="20" y="1"/>
                    </a:cxn>
                    <a:cxn ang="0">
                      <a:pos x="26" y="0"/>
                    </a:cxn>
                    <a:cxn ang="0">
                      <a:pos x="32" y="5"/>
                    </a:cxn>
                    <a:cxn ang="0">
                      <a:pos x="37" y="6"/>
                    </a:cxn>
                    <a:cxn ang="0">
                      <a:pos x="34" y="10"/>
                    </a:cxn>
                    <a:cxn ang="0">
                      <a:pos x="36" y="13"/>
                    </a:cxn>
                    <a:cxn ang="0">
                      <a:pos x="42" y="16"/>
                    </a:cxn>
                    <a:cxn ang="0">
                      <a:pos x="39" y="21"/>
                    </a:cxn>
                    <a:cxn ang="0">
                      <a:pos x="28" y="20"/>
                    </a:cxn>
                    <a:cxn ang="0">
                      <a:pos x="25" y="17"/>
                    </a:cxn>
                    <a:cxn ang="0">
                      <a:pos x="21" y="18"/>
                    </a:cxn>
                    <a:cxn ang="0">
                      <a:pos x="20" y="27"/>
                    </a:cxn>
                    <a:cxn ang="0">
                      <a:pos x="17" y="29"/>
                    </a:cxn>
                    <a:cxn ang="0">
                      <a:pos x="13" y="28"/>
                    </a:cxn>
                    <a:cxn ang="0">
                      <a:pos x="8" y="29"/>
                    </a:cxn>
                  </a:cxnLst>
                  <a:rect l="0" t="0" r="r" b="b"/>
                  <a:pathLst>
                    <a:path w="42" h="29">
                      <a:moveTo>
                        <a:pt x="8" y="29"/>
                      </a:moveTo>
                      <a:lnTo>
                        <a:pt x="9" y="24"/>
                      </a:lnTo>
                      <a:lnTo>
                        <a:pt x="6" y="23"/>
                      </a:lnTo>
                      <a:lnTo>
                        <a:pt x="2" y="26"/>
                      </a:lnTo>
                      <a:lnTo>
                        <a:pt x="0" y="23"/>
                      </a:lnTo>
                      <a:lnTo>
                        <a:pt x="4" y="18"/>
                      </a:lnTo>
                      <a:lnTo>
                        <a:pt x="6" y="13"/>
                      </a:lnTo>
                      <a:lnTo>
                        <a:pt x="9" y="12"/>
                      </a:lnTo>
                      <a:lnTo>
                        <a:pt x="9" y="8"/>
                      </a:lnTo>
                      <a:lnTo>
                        <a:pt x="11" y="3"/>
                      </a:lnTo>
                      <a:lnTo>
                        <a:pt x="16" y="4"/>
                      </a:lnTo>
                      <a:lnTo>
                        <a:pt x="20" y="1"/>
                      </a:lnTo>
                      <a:lnTo>
                        <a:pt x="26" y="0"/>
                      </a:lnTo>
                      <a:lnTo>
                        <a:pt x="32" y="5"/>
                      </a:lnTo>
                      <a:lnTo>
                        <a:pt x="37" y="6"/>
                      </a:lnTo>
                      <a:lnTo>
                        <a:pt x="34" y="10"/>
                      </a:lnTo>
                      <a:lnTo>
                        <a:pt x="36" y="13"/>
                      </a:lnTo>
                      <a:lnTo>
                        <a:pt x="42" y="16"/>
                      </a:lnTo>
                      <a:lnTo>
                        <a:pt x="39" y="21"/>
                      </a:lnTo>
                      <a:lnTo>
                        <a:pt x="28" y="20"/>
                      </a:lnTo>
                      <a:lnTo>
                        <a:pt x="25" y="17"/>
                      </a:lnTo>
                      <a:lnTo>
                        <a:pt x="21" y="18"/>
                      </a:lnTo>
                      <a:lnTo>
                        <a:pt x="20" y="27"/>
                      </a:lnTo>
                      <a:lnTo>
                        <a:pt x="17" y="29"/>
                      </a:lnTo>
                      <a:lnTo>
                        <a:pt x="13" y="28"/>
                      </a:lnTo>
                      <a:lnTo>
                        <a:pt x="8" y="29"/>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5" name="Freeform 74">
                  <a:extLst>
                    <a:ext uri="{FF2B5EF4-FFF2-40B4-BE49-F238E27FC236}">
                      <a16:creationId xmlns:a16="http://schemas.microsoft.com/office/drawing/2014/main" id="{B400E238-7B5E-7B4A-8436-0A2165F22E5C}"/>
                    </a:ext>
                  </a:extLst>
                </p:cNvPr>
                <p:cNvSpPr>
                  <a:spLocks/>
                </p:cNvSpPr>
                <p:nvPr/>
              </p:nvSpPr>
              <p:spPr bwMode="gray">
                <a:xfrm>
                  <a:off x="2313" y="2442"/>
                  <a:ext cx="327" cy="465"/>
                </a:xfrm>
                <a:custGeom>
                  <a:avLst/>
                  <a:gdLst/>
                  <a:ahLst/>
                  <a:cxnLst>
                    <a:cxn ang="0">
                      <a:pos x="7" y="90"/>
                    </a:cxn>
                    <a:cxn ang="0">
                      <a:pos x="6" y="80"/>
                    </a:cxn>
                    <a:cxn ang="0">
                      <a:pos x="3" y="75"/>
                    </a:cxn>
                    <a:cxn ang="0">
                      <a:pos x="2" y="68"/>
                    </a:cxn>
                    <a:cxn ang="0">
                      <a:pos x="0" y="64"/>
                    </a:cxn>
                    <a:cxn ang="0">
                      <a:pos x="0" y="61"/>
                    </a:cxn>
                    <a:cxn ang="0">
                      <a:pos x="3" y="55"/>
                    </a:cxn>
                    <a:cxn ang="0">
                      <a:pos x="1" y="52"/>
                    </a:cxn>
                    <a:cxn ang="0">
                      <a:pos x="3" y="49"/>
                    </a:cxn>
                    <a:cxn ang="0">
                      <a:pos x="10" y="43"/>
                    </a:cxn>
                    <a:cxn ang="0">
                      <a:pos x="11" y="37"/>
                    </a:cxn>
                    <a:cxn ang="0">
                      <a:pos x="9" y="33"/>
                    </a:cxn>
                    <a:cxn ang="0">
                      <a:pos x="12" y="27"/>
                    </a:cxn>
                    <a:cxn ang="0">
                      <a:pos x="10" y="24"/>
                    </a:cxn>
                    <a:cxn ang="0">
                      <a:pos x="13" y="19"/>
                    </a:cxn>
                    <a:cxn ang="0">
                      <a:pos x="18" y="19"/>
                    </a:cxn>
                    <a:cxn ang="0">
                      <a:pos x="21" y="21"/>
                    </a:cxn>
                    <a:cxn ang="0">
                      <a:pos x="24" y="19"/>
                    </a:cxn>
                    <a:cxn ang="0">
                      <a:pos x="27" y="16"/>
                    </a:cxn>
                    <a:cxn ang="0">
                      <a:pos x="28" y="9"/>
                    </a:cxn>
                    <a:cxn ang="0">
                      <a:pos x="26" y="2"/>
                    </a:cxn>
                    <a:cxn ang="0">
                      <a:pos x="26" y="1"/>
                    </a:cxn>
                    <a:cxn ang="0">
                      <a:pos x="29" y="0"/>
                    </a:cxn>
                    <a:cxn ang="0">
                      <a:pos x="36" y="1"/>
                    </a:cxn>
                    <a:cxn ang="0">
                      <a:pos x="40" y="7"/>
                    </a:cxn>
                    <a:cxn ang="0">
                      <a:pos x="46" y="8"/>
                    </a:cxn>
                    <a:cxn ang="0">
                      <a:pos x="48" y="10"/>
                    </a:cxn>
                    <a:cxn ang="0">
                      <a:pos x="55" y="11"/>
                    </a:cxn>
                    <a:cxn ang="0">
                      <a:pos x="60" y="6"/>
                    </a:cxn>
                    <a:cxn ang="0">
                      <a:pos x="70" y="3"/>
                    </a:cxn>
                    <a:cxn ang="0">
                      <a:pos x="71" y="9"/>
                    </a:cxn>
                    <a:cxn ang="0">
                      <a:pos x="73" y="10"/>
                    </a:cxn>
                    <a:cxn ang="0">
                      <a:pos x="77" y="15"/>
                    </a:cxn>
                    <a:cxn ang="0">
                      <a:pos x="79" y="23"/>
                    </a:cxn>
                    <a:cxn ang="0">
                      <a:pos x="77" y="35"/>
                    </a:cxn>
                    <a:cxn ang="0">
                      <a:pos x="85" y="61"/>
                    </a:cxn>
                    <a:cxn ang="0">
                      <a:pos x="76" y="62"/>
                    </a:cxn>
                    <a:cxn ang="0">
                      <a:pos x="73" y="67"/>
                    </a:cxn>
                    <a:cxn ang="0">
                      <a:pos x="59" y="76"/>
                    </a:cxn>
                    <a:cxn ang="0">
                      <a:pos x="61" y="87"/>
                    </a:cxn>
                    <a:cxn ang="0">
                      <a:pos x="74" y="98"/>
                    </a:cxn>
                    <a:cxn ang="0">
                      <a:pos x="73" y="102"/>
                    </a:cxn>
                    <a:cxn ang="0">
                      <a:pos x="68" y="107"/>
                    </a:cxn>
                    <a:cxn ang="0">
                      <a:pos x="69" y="113"/>
                    </a:cxn>
                    <a:cxn ang="0">
                      <a:pos x="66" y="117"/>
                    </a:cxn>
                    <a:cxn ang="0">
                      <a:pos x="60" y="115"/>
                    </a:cxn>
                    <a:cxn ang="0">
                      <a:pos x="54" y="119"/>
                    </a:cxn>
                    <a:cxn ang="0">
                      <a:pos x="44" y="121"/>
                    </a:cxn>
                    <a:cxn ang="0">
                      <a:pos x="36" y="120"/>
                    </a:cxn>
                    <a:cxn ang="0">
                      <a:pos x="31" y="119"/>
                    </a:cxn>
                    <a:cxn ang="0">
                      <a:pos x="25" y="114"/>
                    </a:cxn>
                    <a:cxn ang="0">
                      <a:pos x="19" y="115"/>
                    </a:cxn>
                    <a:cxn ang="0">
                      <a:pos x="15" y="118"/>
                    </a:cxn>
                    <a:cxn ang="0">
                      <a:pos x="18" y="105"/>
                    </a:cxn>
                    <a:cxn ang="0">
                      <a:pos x="23" y="92"/>
                    </a:cxn>
                    <a:cxn ang="0">
                      <a:pos x="16" y="90"/>
                    </a:cxn>
                    <a:cxn ang="0">
                      <a:pos x="7" y="90"/>
                    </a:cxn>
                  </a:cxnLst>
                  <a:rect l="0" t="0" r="r" b="b"/>
                  <a:pathLst>
                    <a:path w="85" h="121">
                      <a:moveTo>
                        <a:pt x="7" y="90"/>
                      </a:moveTo>
                      <a:lnTo>
                        <a:pt x="6" y="80"/>
                      </a:lnTo>
                      <a:lnTo>
                        <a:pt x="3" y="75"/>
                      </a:lnTo>
                      <a:lnTo>
                        <a:pt x="2" y="68"/>
                      </a:lnTo>
                      <a:lnTo>
                        <a:pt x="0" y="64"/>
                      </a:lnTo>
                      <a:lnTo>
                        <a:pt x="0" y="61"/>
                      </a:lnTo>
                      <a:lnTo>
                        <a:pt x="3" y="55"/>
                      </a:lnTo>
                      <a:lnTo>
                        <a:pt x="1" y="52"/>
                      </a:lnTo>
                      <a:lnTo>
                        <a:pt x="3" y="49"/>
                      </a:lnTo>
                      <a:lnTo>
                        <a:pt x="10" y="43"/>
                      </a:lnTo>
                      <a:lnTo>
                        <a:pt x="11" y="37"/>
                      </a:lnTo>
                      <a:lnTo>
                        <a:pt x="9" y="33"/>
                      </a:lnTo>
                      <a:lnTo>
                        <a:pt x="12" y="27"/>
                      </a:lnTo>
                      <a:lnTo>
                        <a:pt x="10" y="24"/>
                      </a:lnTo>
                      <a:lnTo>
                        <a:pt x="13" y="19"/>
                      </a:lnTo>
                      <a:lnTo>
                        <a:pt x="18" y="19"/>
                      </a:lnTo>
                      <a:lnTo>
                        <a:pt x="21" y="21"/>
                      </a:lnTo>
                      <a:lnTo>
                        <a:pt x="24" y="19"/>
                      </a:lnTo>
                      <a:lnTo>
                        <a:pt x="27" y="16"/>
                      </a:lnTo>
                      <a:lnTo>
                        <a:pt x="28" y="9"/>
                      </a:lnTo>
                      <a:lnTo>
                        <a:pt x="26" y="2"/>
                      </a:lnTo>
                      <a:lnTo>
                        <a:pt x="26" y="1"/>
                      </a:lnTo>
                      <a:lnTo>
                        <a:pt x="29" y="0"/>
                      </a:lnTo>
                      <a:lnTo>
                        <a:pt x="36" y="1"/>
                      </a:lnTo>
                      <a:lnTo>
                        <a:pt x="40" y="7"/>
                      </a:lnTo>
                      <a:lnTo>
                        <a:pt x="46" y="8"/>
                      </a:lnTo>
                      <a:lnTo>
                        <a:pt x="48" y="10"/>
                      </a:lnTo>
                      <a:lnTo>
                        <a:pt x="55" y="11"/>
                      </a:lnTo>
                      <a:lnTo>
                        <a:pt x="60" y="6"/>
                      </a:lnTo>
                      <a:lnTo>
                        <a:pt x="70" y="3"/>
                      </a:lnTo>
                      <a:lnTo>
                        <a:pt x="71" y="9"/>
                      </a:lnTo>
                      <a:lnTo>
                        <a:pt x="73" y="10"/>
                      </a:lnTo>
                      <a:lnTo>
                        <a:pt x="77" y="15"/>
                      </a:lnTo>
                      <a:lnTo>
                        <a:pt x="79" y="23"/>
                      </a:lnTo>
                      <a:lnTo>
                        <a:pt x="77" y="35"/>
                      </a:lnTo>
                      <a:lnTo>
                        <a:pt x="85" y="61"/>
                      </a:lnTo>
                      <a:lnTo>
                        <a:pt x="76" y="62"/>
                      </a:lnTo>
                      <a:lnTo>
                        <a:pt x="73" y="67"/>
                      </a:lnTo>
                      <a:lnTo>
                        <a:pt x="59" y="76"/>
                      </a:lnTo>
                      <a:lnTo>
                        <a:pt x="61" y="87"/>
                      </a:lnTo>
                      <a:lnTo>
                        <a:pt x="74" y="98"/>
                      </a:lnTo>
                      <a:lnTo>
                        <a:pt x="73" y="102"/>
                      </a:lnTo>
                      <a:lnTo>
                        <a:pt x="68" y="107"/>
                      </a:lnTo>
                      <a:lnTo>
                        <a:pt x="69" y="113"/>
                      </a:lnTo>
                      <a:lnTo>
                        <a:pt x="66" y="117"/>
                      </a:lnTo>
                      <a:lnTo>
                        <a:pt x="60" y="115"/>
                      </a:lnTo>
                      <a:lnTo>
                        <a:pt x="54" y="119"/>
                      </a:lnTo>
                      <a:lnTo>
                        <a:pt x="44" y="121"/>
                      </a:lnTo>
                      <a:lnTo>
                        <a:pt x="36" y="120"/>
                      </a:lnTo>
                      <a:lnTo>
                        <a:pt x="31" y="119"/>
                      </a:lnTo>
                      <a:lnTo>
                        <a:pt x="25" y="114"/>
                      </a:lnTo>
                      <a:lnTo>
                        <a:pt x="19" y="115"/>
                      </a:lnTo>
                      <a:lnTo>
                        <a:pt x="15" y="118"/>
                      </a:lnTo>
                      <a:lnTo>
                        <a:pt x="18" y="105"/>
                      </a:lnTo>
                      <a:lnTo>
                        <a:pt x="23" y="92"/>
                      </a:lnTo>
                      <a:lnTo>
                        <a:pt x="16" y="90"/>
                      </a:lnTo>
                      <a:lnTo>
                        <a:pt x="7" y="90"/>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6" name="Freeform 75">
                  <a:extLst>
                    <a:ext uri="{FF2B5EF4-FFF2-40B4-BE49-F238E27FC236}">
                      <a16:creationId xmlns:a16="http://schemas.microsoft.com/office/drawing/2014/main" id="{474E6400-111E-622D-A043-802C7153227F}"/>
                    </a:ext>
                  </a:extLst>
                </p:cNvPr>
                <p:cNvSpPr>
                  <a:spLocks/>
                </p:cNvSpPr>
                <p:nvPr/>
              </p:nvSpPr>
              <p:spPr bwMode="gray">
                <a:xfrm>
                  <a:off x="2386" y="2300"/>
                  <a:ext cx="113" cy="153"/>
                </a:xfrm>
                <a:custGeom>
                  <a:avLst/>
                  <a:gdLst/>
                  <a:ahLst/>
                  <a:cxnLst>
                    <a:cxn ang="0">
                      <a:pos x="17" y="39"/>
                    </a:cxn>
                    <a:cxn ang="0">
                      <a:pos x="10" y="38"/>
                    </a:cxn>
                    <a:cxn ang="0">
                      <a:pos x="7" y="39"/>
                    </a:cxn>
                    <a:cxn ang="0">
                      <a:pos x="7" y="40"/>
                    </a:cxn>
                    <a:cxn ang="0">
                      <a:pos x="6" y="38"/>
                    </a:cxn>
                    <a:cxn ang="0">
                      <a:pos x="6" y="31"/>
                    </a:cxn>
                    <a:cxn ang="0">
                      <a:pos x="2" y="26"/>
                    </a:cxn>
                    <a:cxn ang="0">
                      <a:pos x="0" y="18"/>
                    </a:cxn>
                    <a:cxn ang="0">
                      <a:pos x="1" y="10"/>
                    </a:cxn>
                    <a:cxn ang="0">
                      <a:pos x="8" y="5"/>
                    </a:cxn>
                    <a:cxn ang="0">
                      <a:pos x="11" y="6"/>
                    </a:cxn>
                    <a:cxn ang="0">
                      <a:pos x="15" y="1"/>
                    </a:cxn>
                    <a:cxn ang="0">
                      <a:pos x="19" y="0"/>
                    </a:cxn>
                    <a:cxn ang="0">
                      <a:pos x="23" y="8"/>
                    </a:cxn>
                    <a:cxn ang="0">
                      <a:pos x="27" y="8"/>
                    </a:cxn>
                    <a:cxn ang="0">
                      <a:pos x="29" y="10"/>
                    </a:cxn>
                    <a:cxn ang="0">
                      <a:pos x="28" y="13"/>
                    </a:cxn>
                    <a:cxn ang="0">
                      <a:pos x="21" y="15"/>
                    </a:cxn>
                    <a:cxn ang="0">
                      <a:pos x="21" y="19"/>
                    </a:cxn>
                    <a:cxn ang="0">
                      <a:pos x="14" y="24"/>
                    </a:cxn>
                    <a:cxn ang="0">
                      <a:pos x="14" y="31"/>
                    </a:cxn>
                    <a:cxn ang="0">
                      <a:pos x="17" y="38"/>
                    </a:cxn>
                    <a:cxn ang="0">
                      <a:pos x="17" y="39"/>
                    </a:cxn>
                  </a:cxnLst>
                  <a:rect l="0" t="0" r="r" b="b"/>
                  <a:pathLst>
                    <a:path w="29" h="40">
                      <a:moveTo>
                        <a:pt x="17" y="39"/>
                      </a:moveTo>
                      <a:lnTo>
                        <a:pt x="10" y="38"/>
                      </a:lnTo>
                      <a:lnTo>
                        <a:pt x="7" y="39"/>
                      </a:lnTo>
                      <a:lnTo>
                        <a:pt x="7" y="40"/>
                      </a:lnTo>
                      <a:lnTo>
                        <a:pt x="6" y="38"/>
                      </a:lnTo>
                      <a:lnTo>
                        <a:pt x="6" y="31"/>
                      </a:lnTo>
                      <a:lnTo>
                        <a:pt x="2" y="26"/>
                      </a:lnTo>
                      <a:lnTo>
                        <a:pt x="0" y="18"/>
                      </a:lnTo>
                      <a:lnTo>
                        <a:pt x="1" y="10"/>
                      </a:lnTo>
                      <a:lnTo>
                        <a:pt x="8" y="5"/>
                      </a:lnTo>
                      <a:lnTo>
                        <a:pt x="11" y="6"/>
                      </a:lnTo>
                      <a:lnTo>
                        <a:pt x="15" y="1"/>
                      </a:lnTo>
                      <a:lnTo>
                        <a:pt x="19" y="0"/>
                      </a:lnTo>
                      <a:lnTo>
                        <a:pt x="23" y="8"/>
                      </a:lnTo>
                      <a:lnTo>
                        <a:pt x="27" y="8"/>
                      </a:lnTo>
                      <a:lnTo>
                        <a:pt x="29" y="10"/>
                      </a:lnTo>
                      <a:lnTo>
                        <a:pt x="28" y="13"/>
                      </a:lnTo>
                      <a:lnTo>
                        <a:pt x="21" y="15"/>
                      </a:lnTo>
                      <a:lnTo>
                        <a:pt x="21" y="19"/>
                      </a:lnTo>
                      <a:lnTo>
                        <a:pt x="14" y="24"/>
                      </a:lnTo>
                      <a:lnTo>
                        <a:pt x="14" y="31"/>
                      </a:lnTo>
                      <a:lnTo>
                        <a:pt x="17" y="38"/>
                      </a:lnTo>
                      <a:lnTo>
                        <a:pt x="17" y="39"/>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7" name="Freeform 76">
                  <a:extLst>
                    <a:ext uri="{FF2B5EF4-FFF2-40B4-BE49-F238E27FC236}">
                      <a16:creationId xmlns:a16="http://schemas.microsoft.com/office/drawing/2014/main" id="{C8873D79-D81B-908A-7374-AE3CEDC3934F}"/>
                    </a:ext>
                  </a:extLst>
                </p:cNvPr>
                <p:cNvSpPr>
                  <a:spLocks/>
                </p:cNvSpPr>
                <p:nvPr/>
              </p:nvSpPr>
              <p:spPr bwMode="gray">
                <a:xfrm>
                  <a:off x="2393" y="2243"/>
                  <a:ext cx="85" cy="83"/>
                </a:xfrm>
                <a:custGeom>
                  <a:avLst/>
                  <a:gdLst/>
                  <a:ahLst/>
                  <a:cxnLst>
                    <a:cxn ang="0">
                      <a:pos x="0" y="21"/>
                    </a:cxn>
                    <a:cxn ang="0">
                      <a:pos x="1" y="16"/>
                    </a:cxn>
                    <a:cxn ang="0">
                      <a:pos x="5" y="11"/>
                    </a:cxn>
                    <a:cxn ang="0">
                      <a:pos x="9" y="9"/>
                    </a:cxn>
                    <a:cxn ang="0">
                      <a:pos x="13" y="6"/>
                    </a:cxn>
                    <a:cxn ang="0">
                      <a:pos x="16" y="2"/>
                    </a:cxn>
                    <a:cxn ang="0">
                      <a:pos x="22" y="0"/>
                    </a:cxn>
                    <a:cxn ang="0">
                      <a:pos x="22" y="7"/>
                    </a:cxn>
                    <a:cxn ang="0">
                      <a:pos x="20" y="12"/>
                    </a:cxn>
                    <a:cxn ang="0">
                      <a:pos x="12" y="12"/>
                    </a:cxn>
                    <a:cxn ang="0">
                      <a:pos x="9" y="16"/>
                    </a:cxn>
                    <a:cxn ang="0">
                      <a:pos x="5" y="17"/>
                    </a:cxn>
                    <a:cxn ang="0">
                      <a:pos x="0" y="21"/>
                    </a:cxn>
                  </a:cxnLst>
                  <a:rect l="0" t="0" r="r" b="b"/>
                  <a:pathLst>
                    <a:path w="22" h="21">
                      <a:moveTo>
                        <a:pt x="0" y="21"/>
                      </a:moveTo>
                      <a:lnTo>
                        <a:pt x="1" y="16"/>
                      </a:lnTo>
                      <a:lnTo>
                        <a:pt x="5" y="11"/>
                      </a:lnTo>
                      <a:lnTo>
                        <a:pt x="9" y="9"/>
                      </a:lnTo>
                      <a:lnTo>
                        <a:pt x="13" y="6"/>
                      </a:lnTo>
                      <a:lnTo>
                        <a:pt x="16" y="2"/>
                      </a:lnTo>
                      <a:lnTo>
                        <a:pt x="22" y="0"/>
                      </a:lnTo>
                      <a:lnTo>
                        <a:pt x="22" y="7"/>
                      </a:lnTo>
                      <a:lnTo>
                        <a:pt x="20" y="12"/>
                      </a:lnTo>
                      <a:lnTo>
                        <a:pt x="12" y="12"/>
                      </a:lnTo>
                      <a:lnTo>
                        <a:pt x="9" y="16"/>
                      </a:lnTo>
                      <a:lnTo>
                        <a:pt x="5" y="17"/>
                      </a:lnTo>
                      <a:lnTo>
                        <a:pt x="0" y="21"/>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8" name="Freeform 77">
                  <a:extLst>
                    <a:ext uri="{FF2B5EF4-FFF2-40B4-BE49-F238E27FC236}">
                      <a16:creationId xmlns:a16="http://schemas.microsoft.com/office/drawing/2014/main" id="{2CA6CD9A-6022-FE0D-E89A-6999DA6BEC1A}"/>
                    </a:ext>
                  </a:extLst>
                </p:cNvPr>
                <p:cNvSpPr>
                  <a:spLocks/>
                </p:cNvSpPr>
                <p:nvPr/>
              </p:nvSpPr>
              <p:spPr bwMode="gray">
                <a:xfrm>
                  <a:off x="2513" y="1344"/>
                  <a:ext cx="440" cy="1050"/>
                </a:xfrm>
                <a:custGeom>
                  <a:avLst/>
                  <a:gdLst/>
                  <a:ahLst/>
                  <a:cxnLst>
                    <a:cxn ang="0">
                      <a:pos x="106" y="60"/>
                    </a:cxn>
                    <a:cxn ang="0">
                      <a:pos x="99" y="63"/>
                    </a:cxn>
                    <a:cxn ang="0">
                      <a:pos x="94" y="73"/>
                    </a:cxn>
                    <a:cxn ang="0">
                      <a:pos x="90" y="85"/>
                    </a:cxn>
                    <a:cxn ang="0">
                      <a:pos x="85" y="100"/>
                    </a:cxn>
                    <a:cxn ang="0">
                      <a:pos x="71" y="115"/>
                    </a:cxn>
                    <a:cxn ang="0">
                      <a:pos x="61" y="125"/>
                    </a:cxn>
                    <a:cxn ang="0">
                      <a:pos x="54" y="141"/>
                    </a:cxn>
                    <a:cxn ang="0">
                      <a:pos x="55" y="152"/>
                    </a:cxn>
                    <a:cxn ang="0">
                      <a:pos x="53" y="170"/>
                    </a:cxn>
                    <a:cxn ang="0">
                      <a:pos x="67" y="185"/>
                    </a:cxn>
                    <a:cxn ang="0">
                      <a:pos x="61" y="209"/>
                    </a:cxn>
                    <a:cxn ang="0">
                      <a:pos x="54" y="210"/>
                    </a:cxn>
                    <a:cxn ang="0">
                      <a:pos x="51" y="214"/>
                    </a:cxn>
                    <a:cxn ang="0">
                      <a:pos x="48" y="236"/>
                    </a:cxn>
                    <a:cxn ang="0">
                      <a:pos x="41" y="260"/>
                    </a:cxn>
                    <a:cxn ang="0">
                      <a:pos x="31" y="263"/>
                    </a:cxn>
                    <a:cxn ang="0">
                      <a:pos x="22" y="273"/>
                    </a:cxn>
                    <a:cxn ang="0">
                      <a:pos x="15" y="271"/>
                    </a:cxn>
                    <a:cxn ang="0">
                      <a:pos x="12" y="255"/>
                    </a:cxn>
                    <a:cxn ang="0">
                      <a:pos x="7" y="245"/>
                    </a:cxn>
                    <a:cxn ang="0">
                      <a:pos x="5" y="225"/>
                    </a:cxn>
                    <a:cxn ang="0">
                      <a:pos x="2" y="212"/>
                    </a:cxn>
                    <a:cxn ang="0">
                      <a:pos x="5" y="188"/>
                    </a:cxn>
                    <a:cxn ang="0">
                      <a:pos x="10" y="177"/>
                    </a:cxn>
                    <a:cxn ang="0">
                      <a:pos x="6" y="168"/>
                    </a:cxn>
                    <a:cxn ang="0">
                      <a:pos x="12" y="157"/>
                    </a:cxn>
                    <a:cxn ang="0">
                      <a:pos x="6" y="126"/>
                    </a:cxn>
                    <a:cxn ang="0">
                      <a:pos x="11" y="102"/>
                    </a:cxn>
                    <a:cxn ang="0">
                      <a:pos x="25" y="98"/>
                    </a:cxn>
                    <a:cxn ang="0">
                      <a:pos x="26" y="79"/>
                    </a:cxn>
                    <a:cxn ang="0">
                      <a:pos x="25" y="54"/>
                    </a:cxn>
                    <a:cxn ang="0">
                      <a:pos x="34" y="46"/>
                    </a:cxn>
                    <a:cxn ang="0">
                      <a:pos x="45" y="30"/>
                    </a:cxn>
                    <a:cxn ang="0">
                      <a:pos x="49" y="22"/>
                    </a:cxn>
                    <a:cxn ang="0">
                      <a:pos x="59" y="15"/>
                    </a:cxn>
                    <a:cxn ang="0">
                      <a:pos x="67" y="8"/>
                    </a:cxn>
                    <a:cxn ang="0">
                      <a:pos x="77" y="8"/>
                    </a:cxn>
                    <a:cxn ang="0">
                      <a:pos x="84" y="0"/>
                    </a:cxn>
                    <a:cxn ang="0">
                      <a:pos x="92" y="10"/>
                    </a:cxn>
                    <a:cxn ang="0">
                      <a:pos x="111" y="20"/>
                    </a:cxn>
                    <a:cxn ang="0">
                      <a:pos x="113" y="31"/>
                    </a:cxn>
                    <a:cxn ang="0">
                      <a:pos x="113" y="49"/>
                    </a:cxn>
                  </a:cxnLst>
                  <a:rect l="0" t="0" r="r" b="b"/>
                  <a:pathLst>
                    <a:path w="115" h="274">
                      <a:moveTo>
                        <a:pt x="115" y="57"/>
                      </a:moveTo>
                      <a:lnTo>
                        <a:pt x="106" y="60"/>
                      </a:lnTo>
                      <a:lnTo>
                        <a:pt x="100" y="59"/>
                      </a:lnTo>
                      <a:lnTo>
                        <a:pt x="99" y="63"/>
                      </a:lnTo>
                      <a:lnTo>
                        <a:pt x="94" y="68"/>
                      </a:lnTo>
                      <a:lnTo>
                        <a:pt x="94" y="73"/>
                      </a:lnTo>
                      <a:lnTo>
                        <a:pt x="89" y="82"/>
                      </a:lnTo>
                      <a:lnTo>
                        <a:pt x="90" y="85"/>
                      </a:lnTo>
                      <a:lnTo>
                        <a:pt x="92" y="90"/>
                      </a:lnTo>
                      <a:lnTo>
                        <a:pt x="85" y="100"/>
                      </a:lnTo>
                      <a:lnTo>
                        <a:pt x="78" y="109"/>
                      </a:lnTo>
                      <a:lnTo>
                        <a:pt x="71" y="115"/>
                      </a:lnTo>
                      <a:lnTo>
                        <a:pt x="67" y="121"/>
                      </a:lnTo>
                      <a:lnTo>
                        <a:pt x="61" y="125"/>
                      </a:lnTo>
                      <a:lnTo>
                        <a:pt x="59" y="137"/>
                      </a:lnTo>
                      <a:lnTo>
                        <a:pt x="54" y="141"/>
                      </a:lnTo>
                      <a:lnTo>
                        <a:pt x="54" y="149"/>
                      </a:lnTo>
                      <a:lnTo>
                        <a:pt x="55" y="152"/>
                      </a:lnTo>
                      <a:lnTo>
                        <a:pt x="53" y="156"/>
                      </a:lnTo>
                      <a:lnTo>
                        <a:pt x="53" y="170"/>
                      </a:lnTo>
                      <a:lnTo>
                        <a:pt x="60" y="176"/>
                      </a:lnTo>
                      <a:lnTo>
                        <a:pt x="67" y="185"/>
                      </a:lnTo>
                      <a:lnTo>
                        <a:pt x="67" y="199"/>
                      </a:lnTo>
                      <a:lnTo>
                        <a:pt x="61" y="209"/>
                      </a:lnTo>
                      <a:lnTo>
                        <a:pt x="57" y="208"/>
                      </a:lnTo>
                      <a:lnTo>
                        <a:pt x="54" y="210"/>
                      </a:lnTo>
                      <a:lnTo>
                        <a:pt x="54" y="215"/>
                      </a:lnTo>
                      <a:lnTo>
                        <a:pt x="51" y="214"/>
                      </a:lnTo>
                      <a:lnTo>
                        <a:pt x="47" y="219"/>
                      </a:lnTo>
                      <a:lnTo>
                        <a:pt x="48" y="236"/>
                      </a:lnTo>
                      <a:lnTo>
                        <a:pt x="45" y="247"/>
                      </a:lnTo>
                      <a:lnTo>
                        <a:pt x="41" y="260"/>
                      </a:lnTo>
                      <a:lnTo>
                        <a:pt x="37" y="263"/>
                      </a:lnTo>
                      <a:lnTo>
                        <a:pt x="31" y="263"/>
                      </a:lnTo>
                      <a:lnTo>
                        <a:pt x="25" y="273"/>
                      </a:lnTo>
                      <a:lnTo>
                        <a:pt x="22" y="273"/>
                      </a:lnTo>
                      <a:lnTo>
                        <a:pt x="19" y="274"/>
                      </a:lnTo>
                      <a:lnTo>
                        <a:pt x="15" y="271"/>
                      </a:lnTo>
                      <a:lnTo>
                        <a:pt x="12" y="264"/>
                      </a:lnTo>
                      <a:lnTo>
                        <a:pt x="12" y="255"/>
                      </a:lnTo>
                      <a:lnTo>
                        <a:pt x="8" y="251"/>
                      </a:lnTo>
                      <a:lnTo>
                        <a:pt x="7" y="245"/>
                      </a:lnTo>
                      <a:lnTo>
                        <a:pt x="4" y="240"/>
                      </a:lnTo>
                      <a:lnTo>
                        <a:pt x="5" y="225"/>
                      </a:lnTo>
                      <a:lnTo>
                        <a:pt x="0" y="221"/>
                      </a:lnTo>
                      <a:lnTo>
                        <a:pt x="2" y="212"/>
                      </a:lnTo>
                      <a:lnTo>
                        <a:pt x="3" y="207"/>
                      </a:lnTo>
                      <a:lnTo>
                        <a:pt x="5" y="188"/>
                      </a:lnTo>
                      <a:lnTo>
                        <a:pt x="8" y="184"/>
                      </a:lnTo>
                      <a:lnTo>
                        <a:pt x="10" y="177"/>
                      </a:lnTo>
                      <a:lnTo>
                        <a:pt x="6" y="171"/>
                      </a:lnTo>
                      <a:lnTo>
                        <a:pt x="6" y="168"/>
                      </a:lnTo>
                      <a:lnTo>
                        <a:pt x="12" y="166"/>
                      </a:lnTo>
                      <a:lnTo>
                        <a:pt x="12" y="157"/>
                      </a:lnTo>
                      <a:lnTo>
                        <a:pt x="8" y="151"/>
                      </a:lnTo>
                      <a:lnTo>
                        <a:pt x="6" y="126"/>
                      </a:lnTo>
                      <a:lnTo>
                        <a:pt x="6" y="109"/>
                      </a:lnTo>
                      <a:lnTo>
                        <a:pt x="11" y="102"/>
                      </a:lnTo>
                      <a:lnTo>
                        <a:pt x="20" y="105"/>
                      </a:lnTo>
                      <a:lnTo>
                        <a:pt x="25" y="98"/>
                      </a:lnTo>
                      <a:lnTo>
                        <a:pt x="20" y="89"/>
                      </a:lnTo>
                      <a:lnTo>
                        <a:pt x="26" y="79"/>
                      </a:lnTo>
                      <a:lnTo>
                        <a:pt x="28" y="60"/>
                      </a:lnTo>
                      <a:lnTo>
                        <a:pt x="25" y="54"/>
                      </a:lnTo>
                      <a:lnTo>
                        <a:pt x="29" y="48"/>
                      </a:lnTo>
                      <a:lnTo>
                        <a:pt x="34" y="46"/>
                      </a:lnTo>
                      <a:lnTo>
                        <a:pt x="44" y="35"/>
                      </a:lnTo>
                      <a:lnTo>
                        <a:pt x="45" y="30"/>
                      </a:lnTo>
                      <a:lnTo>
                        <a:pt x="42" y="28"/>
                      </a:lnTo>
                      <a:lnTo>
                        <a:pt x="49" y="22"/>
                      </a:lnTo>
                      <a:lnTo>
                        <a:pt x="52" y="17"/>
                      </a:lnTo>
                      <a:lnTo>
                        <a:pt x="59" y="15"/>
                      </a:lnTo>
                      <a:lnTo>
                        <a:pt x="61" y="9"/>
                      </a:lnTo>
                      <a:lnTo>
                        <a:pt x="67" y="8"/>
                      </a:lnTo>
                      <a:lnTo>
                        <a:pt x="72" y="10"/>
                      </a:lnTo>
                      <a:lnTo>
                        <a:pt x="77" y="8"/>
                      </a:lnTo>
                      <a:lnTo>
                        <a:pt x="79" y="0"/>
                      </a:lnTo>
                      <a:lnTo>
                        <a:pt x="84" y="0"/>
                      </a:lnTo>
                      <a:lnTo>
                        <a:pt x="86" y="5"/>
                      </a:lnTo>
                      <a:lnTo>
                        <a:pt x="92" y="10"/>
                      </a:lnTo>
                      <a:lnTo>
                        <a:pt x="98" y="10"/>
                      </a:lnTo>
                      <a:lnTo>
                        <a:pt x="111" y="20"/>
                      </a:lnTo>
                      <a:lnTo>
                        <a:pt x="107" y="26"/>
                      </a:lnTo>
                      <a:lnTo>
                        <a:pt x="113" y="31"/>
                      </a:lnTo>
                      <a:lnTo>
                        <a:pt x="115" y="38"/>
                      </a:lnTo>
                      <a:lnTo>
                        <a:pt x="113" y="49"/>
                      </a:lnTo>
                      <a:lnTo>
                        <a:pt x="115" y="57"/>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09" name="Freeform 78">
                  <a:extLst>
                    <a:ext uri="{FF2B5EF4-FFF2-40B4-BE49-F238E27FC236}">
                      <a16:creationId xmlns:a16="http://schemas.microsoft.com/office/drawing/2014/main" id="{A0C978D2-C771-6B13-D6C1-214CF52FB5D5}"/>
                    </a:ext>
                  </a:extLst>
                </p:cNvPr>
                <p:cNvSpPr>
                  <a:spLocks/>
                </p:cNvSpPr>
                <p:nvPr/>
              </p:nvSpPr>
              <p:spPr bwMode="gray">
                <a:xfrm>
                  <a:off x="3042" y="2839"/>
                  <a:ext cx="121" cy="167"/>
                </a:xfrm>
                <a:custGeom>
                  <a:avLst/>
                  <a:gdLst/>
                  <a:ahLst/>
                  <a:cxnLst>
                    <a:cxn ang="0">
                      <a:pos x="0" y="4"/>
                    </a:cxn>
                    <a:cxn ang="0">
                      <a:pos x="6" y="0"/>
                    </a:cxn>
                    <a:cxn ang="0">
                      <a:pos x="20" y="0"/>
                    </a:cxn>
                    <a:cxn ang="0">
                      <a:pos x="25" y="7"/>
                    </a:cxn>
                    <a:cxn ang="0">
                      <a:pos x="28" y="20"/>
                    </a:cxn>
                    <a:cxn ang="0">
                      <a:pos x="32" y="24"/>
                    </a:cxn>
                    <a:cxn ang="0">
                      <a:pos x="31" y="28"/>
                    </a:cxn>
                    <a:cxn ang="0">
                      <a:pos x="27" y="28"/>
                    </a:cxn>
                    <a:cxn ang="0">
                      <a:pos x="23" y="34"/>
                    </a:cxn>
                    <a:cxn ang="0">
                      <a:pos x="23" y="43"/>
                    </a:cxn>
                    <a:cxn ang="0">
                      <a:pos x="18" y="41"/>
                    </a:cxn>
                    <a:cxn ang="0">
                      <a:pos x="18" y="35"/>
                    </a:cxn>
                    <a:cxn ang="0">
                      <a:pos x="15" y="31"/>
                    </a:cxn>
                    <a:cxn ang="0">
                      <a:pos x="11" y="14"/>
                    </a:cxn>
                    <a:cxn ang="0">
                      <a:pos x="6" y="6"/>
                    </a:cxn>
                    <a:cxn ang="0">
                      <a:pos x="0" y="4"/>
                    </a:cxn>
                  </a:cxnLst>
                  <a:rect l="0" t="0" r="r" b="b"/>
                  <a:pathLst>
                    <a:path w="32" h="43">
                      <a:moveTo>
                        <a:pt x="0" y="4"/>
                      </a:moveTo>
                      <a:lnTo>
                        <a:pt x="6" y="0"/>
                      </a:lnTo>
                      <a:lnTo>
                        <a:pt x="20" y="0"/>
                      </a:lnTo>
                      <a:lnTo>
                        <a:pt x="25" y="7"/>
                      </a:lnTo>
                      <a:lnTo>
                        <a:pt x="28" y="20"/>
                      </a:lnTo>
                      <a:lnTo>
                        <a:pt x="32" y="24"/>
                      </a:lnTo>
                      <a:lnTo>
                        <a:pt x="31" y="28"/>
                      </a:lnTo>
                      <a:lnTo>
                        <a:pt x="27" y="28"/>
                      </a:lnTo>
                      <a:lnTo>
                        <a:pt x="23" y="34"/>
                      </a:lnTo>
                      <a:lnTo>
                        <a:pt x="23" y="43"/>
                      </a:lnTo>
                      <a:lnTo>
                        <a:pt x="18" y="41"/>
                      </a:lnTo>
                      <a:lnTo>
                        <a:pt x="18" y="35"/>
                      </a:lnTo>
                      <a:lnTo>
                        <a:pt x="15" y="31"/>
                      </a:lnTo>
                      <a:lnTo>
                        <a:pt x="11" y="14"/>
                      </a:lnTo>
                      <a:lnTo>
                        <a:pt x="6" y="6"/>
                      </a:lnTo>
                      <a:lnTo>
                        <a:pt x="0" y="4"/>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0" name="Freeform 79">
                  <a:extLst>
                    <a:ext uri="{FF2B5EF4-FFF2-40B4-BE49-F238E27FC236}">
                      <a16:creationId xmlns:a16="http://schemas.microsoft.com/office/drawing/2014/main" id="{494BB380-7E1B-C819-E9CE-2521DD3CD870}"/>
                    </a:ext>
                  </a:extLst>
                </p:cNvPr>
                <p:cNvSpPr>
                  <a:spLocks/>
                </p:cNvSpPr>
                <p:nvPr/>
              </p:nvSpPr>
              <p:spPr bwMode="gray">
                <a:xfrm>
                  <a:off x="3000" y="1207"/>
                  <a:ext cx="22" cy="8"/>
                </a:xfrm>
                <a:custGeom>
                  <a:avLst/>
                  <a:gdLst/>
                  <a:ahLst/>
                  <a:cxnLst>
                    <a:cxn ang="0">
                      <a:pos x="0" y="0"/>
                    </a:cxn>
                    <a:cxn ang="0">
                      <a:pos x="2" y="2"/>
                    </a:cxn>
                    <a:cxn ang="0">
                      <a:pos x="5" y="2"/>
                    </a:cxn>
                    <a:cxn ang="0">
                      <a:pos x="4" y="0"/>
                    </a:cxn>
                    <a:cxn ang="0">
                      <a:pos x="0" y="0"/>
                    </a:cxn>
                  </a:cxnLst>
                  <a:rect l="0" t="0" r="r" b="b"/>
                  <a:pathLst>
                    <a:path w="5" h="2">
                      <a:moveTo>
                        <a:pt x="0" y="0"/>
                      </a:moveTo>
                      <a:lnTo>
                        <a:pt x="2" y="2"/>
                      </a:lnTo>
                      <a:lnTo>
                        <a:pt x="5" y="2"/>
                      </a:lnTo>
                      <a:lnTo>
                        <a:pt x="4" y="0"/>
                      </a:lnTo>
                      <a:lnTo>
                        <a:pt x="0"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1" name="Freeform 80">
                  <a:extLst>
                    <a:ext uri="{FF2B5EF4-FFF2-40B4-BE49-F238E27FC236}">
                      <a16:creationId xmlns:a16="http://schemas.microsoft.com/office/drawing/2014/main" id="{B43263A7-AD85-2620-759B-B782100E72D6}"/>
                    </a:ext>
                  </a:extLst>
                </p:cNvPr>
                <p:cNvSpPr>
                  <a:spLocks/>
                </p:cNvSpPr>
                <p:nvPr/>
              </p:nvSpPr>
              <p:spPr bwMode="gray">
                <a:xfrm>
                  <a:off x="2834" y="1289"/>
                  <a:ext cx="387" cy="783"/>
                </a:xfrm>
                <a:custGeom>
                  <a:avLst/>
                  <a:gdLst/>
                  <a:ahLst/>
                  <a:cxnLst>
                    <a:cxn ang="0">
                      <a:pos x="64" y="193"/>
                    </a:cxn>
                    <a:cxn ang="0">
                      <a:pos x="58" y="193"/>
                    </a:cxn>
                    <a:cxn ang="0">
                      <a:pos x="48" y="198"/>
                    </a:cxn>
                    <a:cxn ang="0">
                      <a:pos x="36" y="201"/>
                    </a:cxn>
                    <a:cxn ang="0">
                      <a:pos x="29" y="203"/>
                    </a:cxn>
                    <a:cxn ang="0">
                      <a:pos x="21" y="204"/>
                    </a:cxn>
                    <a:cxn ang="0">
                      <a:pos x="15" y="198"/>
                    </a:cxn>
                    <a:cxn ang="0">
                      <a:pos x="9" y="194"/>
                    </a:cxn>
                    <a:cxn ang="0">
                      <a:pos x="10" y="175"/>
                    </a:cxn>
                    <a:cxn ang="0">
                      <a:pos x="7" y="162"/>
                    </a:cxn>
                    <a:cxn ang="0">
                      <a:pos x="5" y="150"/>
                    </a:cxn>
                    <a:cxn ang="0">
                      <a:pos x="10" y="140"/>
                    </a:cxn>
                    <a:cxn ang="0">
                      <a:pos x="14" y="134"/>
                    </a:cxn>
                    <a:cxn ang="0">
                      <a:pos x="20" y="125"/>
                    </a:cxn>
                    <a:cxn ang="0">
                      <a:pos x="25" y="117"/>
                    </a:cxn>
                    <a:cxn ang="0">
                      <a:pos x="35" y="108"/>
                    </a:cxn>
                    <a:cxn ang="0">
                      <a:pos x="43" y="95"/>
                    </a:cxn>
                    <a:cxn ang="0">
                      <a:pos x="45" y="87"/>
                    </a:cxn>
                    <a:cxn ang="0">
                      <a:pos x="38" y="74"/>
                    </a:cxn>
                    <a:cxn ang="0">
                      <a:pos x="29" y="64"/>
                    </a:cxn>
                    <a:cxn ang="0">
                      <a:pos x="29" y="46"/>
                    </a:cxn>
                    <a:cxn ang="0">
                      <a:pos x="27" y="35"/>
                    </a:cxn>
                    <a:cxn ang="0">
                      <a:pos x="8" y="25"/>
                    </a:cxn>
                    <a:cxn ang="0">
                      <a:pos x="0" y="15"/>
                    </a:cxn>
                    <a:cxn ang="0">
                      <a:pos x="10" y="12"/>
                    </a:cxn>
                    <a:cxn ang="0">
                      <a:pos x="25" y="22"/>
                    </a:cxn>
                    <a:cxn ang="0">
                      <a:pos x="37" y="19"/>
                    </a:cxn>
                    <a:cxn ang="0">
                      <a:pos x="44" y="21"/>
                    </a:cxn>
                    <a:cxn ang="0">
                      <a:pos x="51" y="4"/>
                    </a:cxn>
                    <a:cxn ang="0">
                      <a:pos x="67" y="0"/>
                    </a:cxn>
                    <a:cxn ang="0">
                      <a:pos x="76" y="14"/>
                    </a:cxn>
                    <a:cxn ang="0">
                      <a:pos x="70" y="27"/>
                    </a:cxn>
                    <a:cxn ang="0">
                      <a:pos x="82" y="41"/>
                    </a:cxn>
                    <a:cxn ang="0">
                      <a:pos x="85" y="64"/>
                    </a:cxn>
                    <a:cxn ang="0">
                      <a:pos x="85" y="84"/>
                    </a:cxn>
                    <a:cxn ang="0">
                      <a:pos x="87" y="97"/>
                    </a:cxn>
                    <a:cxn ang="0">
                      <a:pos x="89" y="110"/>
                    </a:cxn>
                    <a:cxn ang="0">
                      <a:pos x="85" y="123"/>
                    </a:cxn>
                    <a:cxn ang="0">
                      <a:pos x="93" y="131"/>
                    </a:cxn>
                    <a:cxn ang="0">
                      <a:pos x="84" y="164"/>
                    </a:cxn>
                    <a:cxn ang="0">
                      <a:pos x="72" y="189"/>
                    </a:cxn>
                  </a:cxnLst>
                  <a:rect l="0" t="0" r="r" b="b"/>
                  <a:pathLst>
                    <a:path w="101" h="205">
                      <a:moveTo>
                        <a:pt x="72" y="189"/>
                      </a:moveTo>
                      <a:lnTo>
                        <a:pt x="64" y="193"/>
                      </a:lnTo>
                      <a:lnTo>
                        <a:pt x="60" y="191"/>
                      </a:lnTo>
                      <a:lnTo>
                        <a:pt x="58" y="193"/>
                      </a:lnTo>
                      <a:lnTo>
                        <a:pt x="49" y="195"/>
                      </a:lnTo>
                      <a:lnTo>
                        <a:pt x="48" y="198"/>
                      </a:lnTo>
                      <a:lnTo>
                        <a:pt x="42" y="198"/>
                      </a:lnTo>
                      <a:lnTo>
                        <a:pt x="36" y="201"/>
                      </a:lnTo>
                      <a:lnTo>
                        <a:pt x="33" y="201"/>
                      </a:lnTo>
                      <a:lnTo>
                        <a:pt x="29" y="203"/>
                      </a:lnTo>
                      <a:lnTo>
                        <a:pt x="24" y="205"/>
                      </a:lnTo>
                      <a:lnTo>
                        <a:pt x="21" y="204"/>
                      </a:lnTo>
                      <a:lnTo>
                        <a:pt x="20" y="198"/>
                      </a:lnTo>
                      <a:lnTo>
                        <a:pt x="15" y="198"/>
                      </a:lnTo>
                      <a:lnTo>
                        <a:pt x="13" y="194"/>
                      </a:lnTo>
                      <a:lnTo>
                        <a:pt x="9" y="194"/>
                      </a:lnTo>
                      <a:lnTo>
                        <a:pt x="7" y="178"/>
                      </a:lnTo>
                      <a:lnTo>
                        <a:pt x="10" y="175"/>
                      </a:lnTo>
                      <a:lnTo>
                        <a:pt x="8" y="167"/>
                      </a:lnTo>
                      <a:lnTo>
                        <a:pt x="7" y="162"/>
                      </a:lnTo>
                      <a:lnTo>
                        <a:pt x="5" y="155"/>
                      </a:lnTo>
                      <a:lnTo>
                        <a:pt x="5" y="150"/>
                      </a:lnTo>
                      <a:lnTo>
                        <a:pt x="5" y="145"/>
                      </a:lnTo>
                      <a:lnTo>
                        <a:pt x="10" y="140"/>
                      </a:lnTo>
                      <a:lnTo>
                        <a:pt x="10" y="135"/>
                      </a:lnTo>
                      <a:lnTo>
                        <a:pt x="14" y="134"/>
                      </a:lnTo>
                      <a:lnTo>
                        <a:pt x="16" y="129"/>
                      </a:lnTo>
                      <a:lnTo>
                        <a:pt x="20" y="125"/>
                      </a:lnTo>
                      <a:lnTo>
                        <a:pt x="23" y="124"/>
                      </a:lnTo>
                      <a:lnTo>
                        <a:pt x="25" y="117"/>
                      </a:lnTo>
                      <a:lnTo>
                        <a:pt x="29" y="115"/>
                      </a:lnTo>
                      <a:lnTo>
                        <a:pt x="35" y="108"/>
                      </a:lnTo>
                      <a:lnTo>
                        <a:pt x="39" y="95"/>
                      </a:lnTo>
                      <a:lnTo>
                        <a:pt x="43" y="95"/>
                      </a:lnTo>
                      <a:lnTo>
                        <a:pt x="46" y="91"/>
                      </a:lnTo>
                      <a:lnTo>
                        <a:pt x="45" y="87"/>
                      </a:lnTo>
                      <a:lnTo>
                        <a:pt x="46" y="82"/>
                      </a:lnTo>
                      <a:lnTo>
                        <a:pt x="38" y="74"/>
                      </a:lnTo>
                      <a:lnTo>
                        <a:pt x="31" y="72"/>
                      </a:lnTo>
                      <a:lnTo>
                        <a:pt x="29" y="64"/>
                      </a:lnTo>
                      <a:lnTo>
                        <a:pt x="31" y="54"/>
                      </a:lnTo>
                      <a:lnTo>
                        <a:pt x="29" y="46"/>
                      </a:lnTo>
                      <a:lnTo>
                        <a:pt x="23" y="42"/>
                      </a:lnTo>
                      <a:lnTo>
                        <a:pt x="27" y="35"/>
                      </a:lnTo>
                      <a:lnTo>
                        <a:pt x="14" y="25"/>
                      </a:lnTo>
                      <a:lnTo>
                        <a:pt x="8" y="25"/>
                      </a:lnTo>
                      <a:lnTo>
                        <a:pt x="2" y="20"/>
                      </a:lnTo>
                      <a:lnTo>
                        <a:pt x="0" y="15"/>
                      </a:lnTo>
                      <a:lnTo>
                        <a:pt x="4" y="12"/>
                      </a:lnTo>
                      <a:lnTo>
                        <a:pt x="10" y="12"/>
                      </a:lnTo>
                      <a:lnTo>
                        <a:pt x="18" y="21"/>
                      </a:lnTo>
                      <a:lnTo>
                        <a:pt x="25" y="22"/>
                      </a:lnTo>
                      <a:lnTo>
                        <a:pt x="32" y="19"/>
                      </a:lnTo>
                      <a:lnTo>
                        <a:pt x="37" y="19"/>
                      </a:lnTo>
                      <a:lnTo>
                        <a:pt x="41" y="21"/>
                      </a:lnTo>
                      <a:lnTo>
                        <a:pt x="44" y="21"/>
                      </a:lnTo>
                      <a:lnTo>
                        <a:pt x="50" y="16"/>
                      </a:lnTo>
                      <a:lnTo>
                        <a:pt x="51" y="4"/>
                      </a:lnTo>
                      <a:lnTo>
                        <a:pt x="59" y="0"/>
                      </a:lnTo>
                      <a:lnTo>
                        <a:pt x="67" y="0"/>
                      </a:lnTo>
                      <a:lnTo>
                        <a:pt x="76" y="4"/>
                      </a:lnTo>
                      <a:lnTo>
                        <a:pt x="76" y="14"/>
                      </a:lnTo>
                      <a:lnTo>
                        <a:pt x="70" y="22"/>
                      </a:lnTo>
                      <a:lnTo>
                        <a:pt x="70" y="27"/>
                      </a:lnTo>
                      <a:lnTo>
                        <a:pt x="78" y="32"/>
                      </a:lnTo>
                      <a:lnTo>
                        <a:pt x="82" y="41"/>
                      </a:lnTo>
                      <a:lnTo>
                        <a:pt x="76" y="49"/>
                      </a:lnTo>
                      <a:lnTo>
                        <a:pt x="85" y="64"/>
                      </a:lnTo>
                      <a:lnTo>
                        <a:pt x="84" y="76"/>
                      </a:lnTo>
                      <a:lnTo>
                        <a:pt x="85" y="84"/>
                      </a:lnTo>
                      <a:lnTo>
                        <a:pt x="83" y="93"/>
                      </a:lnTo>
                      <a:lnTo>
                        <a:pt x="87" y="97"/>
                      </a:lnTo>
                      <a:lnTo>
                        <a:pt x="85" y="102"/>
                      </a:lnTo>
                      <a:lnTo>
                        <a:pt x="89" y="110"/>
                      </a:lnTo>
                      <a:lnTo>
                        <a:pt x="89" y="116"/>
                      </a:lnTo>
                      <a:lnTo>
                        <a:pt x="85" y="123"/>
                      </a:lnTo>
                      <a:lnTo>
                        <a:pt x="87" y="129"/>
                      </a:lnTo>
                      <a:lnTo>
                        <a:pt x="93" y="131"/>
                      </a:lnTo>
                      <a:lnTo>
                        <a:pt x="101" y="142"/>
                      </a:lnTo>
                      <a:lnTo>
                        <a:pt x="84" y="164"/>
                      </a:lnTo>
                      <a:lnTo>
                        <a:pt x="74" y="179"/>
                      </a:lnTo>
                      <a:lnTo>
                        <a:pt x="72" y="189"/>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2" name="Freeform 81">
                  <a:extLst>
                    <a:ext uri="{FF2B5EF4-FFF2-40B4-BE49-F238E27FC236}">
                      <a16:creationId xmlns:a16="http://schemas.microsoft.com/office/drawing/2014/main" id="{3BEF9A6F-3A0F-C9CD-CB2B-9CE8642E21DE}"/>
                    </a:ext>
                  </a:extLst>
                </p:cNvPr>
                <p:cNvSpPr>
                  <a:spLocks/>
                </p:cNvSpPr>
                <p:nvPr/>
              </p:nvSpPr>
              <p:spPr bwMode="gray">
                <a:xfrm>
                  <a:off x="2924" y="2101"/>
                  <a:ext cx="153" cy="140"/>
                </a:xfrm>
                <a:custGeom>
                  <a:avLst/>
                  <a:gdLst/>
                  <a:ahLst/>
                  <a:cxnLst>
                    <a:cxn ang="0">
                      <a:pos x="40" y="36"/>
                    </a:cxn>
                    <a:cxn ang="0">
                      <a:pos x="30" y="37"/>
                    </a:cxn>
                    <a:cxn ang="0">
                      <a:pos x="25" y="35"/>
                    </a:cxn>
                    <a:cxn ang="0">
                      <a:pos x="22" y="29"/>
                    </a:cxn>
                    <a:cxn ang="0">
                      <a:pos x="17" y="29"/>
                    </a:cxn>
                    <a:cxn ang="0">
                      <a:pos x="11" y="30"/>
                    </a:cxn>
                    <a:cxn ang="0">
                      <a:pos x="9" y="26"/>
                    </a:cxn>
                    <a:cxn ang="0">
                      <a:pos x="4" y="24"/>
                    </a:cxn>
                    <a:cxn ang="0">
                      <a:pos x="4" y="16"/>
                    </a:cxn>
                    <a:cxn ang="0">
                      <a:pos x="0" y="13"/>
                    </a:cxn>
                    <a:cxn ang="0">
                      <a:pos x="1" y="11"/>
                    </a:cxn>
                    <a:cxn ang="0">
                      <a:pos x="12" y="2"/>
                    </a:cxn>
                    <a:cxn ang="0">
                      <a:pos x="19" y="2"/>
                    </a:cxn>
                    <a:cxn ang="0">
                      <a:pos x="24" y="0"/>
                    </a:cxn>
                    <a:cxn ang="0">
                      <a:pos x="28" y="1"/>
                    </a:cxn>
                    <a:cxn ang="0">
                      <a:pos x="40" y="2"/>
                    </a:cxn>
                    <a:cxn ang="0">
                      <a:pos x="37" y="19"/>
                    </a:cxn>
                    <a:cxn ang="0">
                      <a:pos x="40" y="27"/>
                    </a:cxn>
                    <a:cxn ang="0">
                      <a:pos x="40" y="36"/>
                    </a:cxn>
                  </a:cxnLst>
                  <a:rect l="0" t="0" r="r" b="b"/>
                  <a:pathLst>
                    <a:path w="40" h="37">
                      <a:moveTo>
                        <a:pt x="40" y="36"/>
                      </a:moveTo>
                      <a:lnTo>
                        <a:pt x="30" y="37"/>
                      </a:lnTo>
                      <a:lnTo>
                        <a:pt x="25" y="35"/>
                      </a:lnTo>
                      <a:lnTo>
                        <a:pt x="22" y="29"/>
                      </a:lnTo>
                      <a:lnTo>
                        <a:pt x="17" y="29"/>
                      </a:lnTo>
                      <a:lnTo>
                        <a:pt x="11" y="30"/>
                      </a:lnTo>
                      <a:lnTo>
                        <a:pt x="9" y="26"/>
                      </a:lnTo>
                      <a:lnTo>
                        <a:pt x="4" y="24"/>
                      </a:lnTo>
                      <a:lnTo>
                        <a:pt x="4" y="16"/>
                      </a:lnTo>
                      <a:lnTo>
                        <a:pt x="0" y="13"/>
                      </a:lnTo>
                      <a:lnTo>
                        <a:pt x="1" y="11"/>
                      </a:lnTo>
                      <a:lnTo>
                        <a:pt x="12" y="2"/>
                      </a:lnTo>
                      <a:lnTo>
                        <a:pt x="19" y="2"/>
                      </a:lnTo>
                      <a:lnTo>
                        <a:pt x="24" y="0"/>
                      </a:lnTo>
                      <a:lnTo>
                        <a:pt x="28" y="1"/>
                      </a:lnTo>
                      <a:lnTo>
                        <a:pt x="40" y="2"/>
                      </a:lnTo>
                      <a:lnTo>
                        <a:pt x="37" y="19"/>
                      </a:lnTo>
                      <a:lnTo>
                        <a:pt x="40" y="27"/>
                      </a:lnTo>
                      <a:lnTo>
                        <a:pt x="40" y="36"/>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3" name="Freeform 82">
                  <a:extLst>
                    <a:ext uri="{FF2B5EF4-FFF2-40B4-BE49-F238E27FC236}">
                      <a16:creationId xmlns:a16="http://schemas.microsoft.com/office/drawing/2014/main" id="{8FA19929-0458-4FBF-E87D-7E33481EAC1A}"/>
                    </a:ext>
                  </a:extLst>
                </p:cNvPr>
                <p:cNvSpPr>
                  <a:spLocks/>
                </p:cNvSpPr>
                <p:nvPr/>
              </p:nvSpPr>
              <p:spPr bwMode="gray">
                <a:xfrm>
                  <a:off x="2971" y="1207"/>
                  <a:ext cx="21" cy="8"/>
                </a:xfrm>
                <a:custGeom>
                  <a:avLst/>
                  <a:gdLst/>
                  <a:ahLst/>
                  <a:cxnLst>
                    <a:cxn ang="0">
                      <a:pos x="4" y="0"/>
                    </a:cxn>
                    <a:cxn ang="0">
                      <a:pos x="5" y="2"/>
                    </a:cxn>
                    <a:cxn ang="0">
                      <a:pos x="0" y="2"/>
                    </a:cxn>
                    <a:cxn ang="0">
                      <a:pos x="4" y="0"/>
                    </a:cxn>
                  </a:cxnLst>
                  <a:rect l="0" t="0" r="r" b="b"/>
                  <a:pathLst>
                    <a:path w="5" h="2">
                      <a:moveTo>
                        <a:pt x="4" y="0"/>
                      </a:moveTo>
                      <a:lnTo>
                        <a:pt x="5" y="2"/>
                      </a:lnTo>
                      <a:lnTo>
                        <a:pt x="0" y="2"/>
                      </a:lnTo>
                      <a:lnTo>
                        <a:pt x="4" y="0"/>
                      </a:lnTo>
                      <a:close/>
                    </a:path>
                  </a:pathLst>
                </a:custGeom>
                <a:grpFill/>
                <a:ln w="9525">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4" name="Freeform 83">
                  <a:extLst>
                    <a:ext uri="{FF2B5EF4-FFF2-40B4-BE49-F238E27FC236}">
                      <a16:creationId xmlns:a16="http://schemas.microsoft.com/office/drawing/2014/main" id="{B4541A91-5870-8571-EA61-C12579A674D5}"/>
                    </a:ext>
                  </a:extLst>
                </p:cNvPr>
                <p:cNvSpPr>
                  <a:spLocks/>
                </p:cNvSpPr>
                <p:nvPr/>
              </p:nvSpPr>
              <p:spPr bwMode="gray">
                <a:xfrm>
                  <a:off x="2282" y="1207"/>
                  <a:ext cx="913" cy="1028"/>
                </a:xfrm>
                <a:custGeom>
                  <a:avLst/>
                  <a:gdLst/>
                  <a:ahLst/>
                  <a:cxnLst>
                    <a:cxn ang="0">
                      <a:pos x="204" y="21"/>
                    </a:cxn>
                    <a:cxn ang="0">
                      <a:pos x="186" y="42"/>
                    </a:cxn>
                    <a:cxn ang="0">
                      <a:pos x="163" y="41"/>
                    </a:cxn>
                    <a:cxn ang="0">
                      <a:pos x="140" y="36"/>
                    </a:cxn>
                    <a:cxn ang="0">
                      <a:pos x="122" y="45"/>
                    </a:cxn>
                    <a:cxn ang="0">
                      <a:pos x="103" y="64"/>
                    </a:cxn>
                    <a:cxn ang="0">
                      <a:pos x="90" y="84"/>
                    </a:cxn>
                    <a:cxn ang="0">
                      <a:pos x="81" y="125"/>
                    </a:cxn>
                    <a:cxn ang="0">
                      <a:pos x="67" y="145"/>
                    </a:cxn>
                    <a:cxn ang="0">
                      <a:pos x="73" y="202"/>
                    </a:cxn>
                    <a:cxn ang="0">
                      <a:pos x="69" y="220"/>
                    </a:cxn>
                    <a:cxn ang="0">
                      <a:pos x="61" y="257"/>
                    </a:cxn>
                    <a:cxn ang="0">
                      <a:pos x="56" y="234"/>
                    </a:cxn>
                    <a:cxn ang="0">
                      <a:pos x="47" y="245"/>
                    </a:cxn>
                    <a:cxn ang="0">
                      <a:pos x="39" y="249"/>
                    </a:cxn>
                    <a:cxn ang="0">
                      <a:pos x="18" y="268"/>
                    </a:cxn>
                    <a:cxn ang="0">
                      <a:pos x="14" y="258"/>
                    </a:cxn>
                    <a:cxn ang="0">
                      <a:pos x="4" y="248"/>
                    </a:cxn>
                    <a:cxn ang="0">
                      <a:pos x="12" y="236"/>
                    </a:cxn>
                    <a:cxn ang="0">
                      <a:pos x="3" y="235"/>
                    </a:cxn>
                    <a:cxn ang="0">
                      <a:pos x="14" y="219"/>
                    </a:cxn>
                    <a:cxn ang="0">
                      <a:pos x="6" y="221"/>
                    </a:cxn>
                    <a:cxn ang="0">
                      <a:pos x="3" y="211"/>
                    </a:cxn>
                    <a:cxn ang="0">
                      <a:pos x="14" y="205"/>
                    </a:cxn>
                    <a:cxn ang="0">
                      <a:pos x="18" y="201"/>
                    </a:cxn>
                    <a:cxn ang="0">
                      <a:pos x="0" y="203"/>
                    </a:cxn>
                    <a:cxn ang="0">
                      <a:pos x="2" y="185"/>
                    </a:cxn>
                    <a:cxn ang="0">
                      <a:pos x="18" y="175"/>
                    </a:cxn>
                    <a:cxn ang="0">
                      <a:pos x="20" y="168"/>
                    </a:cxn>
                    <a:cxn ang="0">
                      <a:pos x="29" y="158"/>
                    </a:cxn>
                    <a:cxn ang="0">
                      <a:pos x="42" y="150"/>
                    </a:cxn>
                    <a:cxn ang="0">
                      <a:pos x="64" y="113"/>
                    </a:cxn>
                    <a:cxn ang="0">
                      <a:pos x="67" y="107"/>
                    </a:cxn>
                    <a:cxn ang="0">
                      <a:pos x="79" y="88"/>
                    </a:cxn>
                    <a:cxn ang="0">
                      <a:pos x="74" y="78"/>
                    </a:cxn>
                    <a:cxn ang="0">
                      <a:pos x="91" y="68"/>
                    </a:cxn>
                    <a:cxn ang="0">
                      <a:pos x="94" y="63"/>
                    </a:cxn>
                    <a:cxn ang="0">
                      <a:pos x="100" y="53"/>
                    </a:cxn>
                    <a:cxn ang="0">
                      <a:pos x="112" y="49"/>
                    </a:cxn>
                    <a:cxn ang="0">
                      <a:pos x="108" y="44"/>
                    </a:cxn>
                    <a:cxn ang="0">
                      <a:pos x="118" y="35"/>
                    </a:cxn>
                    <a:cxn ang="0">
                      <a:pos x="127" y="31"/>
                    </a:cxn>
                    <a:cxn ang="0">
                      <a:pos x="131" y="26"/>
                    </a:cxn>
                    <a:cxn ang="0">
                      <a:pos x="139" y="22"/>
                    </a:cxn>
                    <a:cxn ang="0">
                      <a:pos x="140" y="32"/>
                    </a:cxn>
                    <a:cxn ang="0">
                      <a:pos x="148" y="23"/>
                    </a:cxn>
                    <a:cxn ang="0">
                      <a:pos x="158" y="22"/>
                    </a:cxn>
                    <a:cxn ang="0">
                      <a:pos x="160" y="16"/>
                    </a:cxn>
                    <a:cxn ang="0">
                      <a:pos x="171" y="17"/>
                    </a:cxn>
                    <a:cxn ang="0">
                      <a:pos x="184" y="8"/>
                    </a:cxn>
                    <a:cxn ang="0">
                      <a:pos x="192" y="4"/>
                    </a:cxn>
                    <a:cxn ang="0">
                      <a:pos x="185" y="19"/>
                    </a:cxn>
                    <a:cxn ang="0">
                      <a:pos x="202" y="5"/>
                    </a:cxn>
                    <a:cxn ang="0">
                      <a:pos x="204" y="0"/>
                    </a:cxn>
                    <a:cxn ang="0">
                      <a:pos x="216" y="9"/>
                    </a:cxn>
                    <a:cxn ang="0">
                      <a:pos x="230" y="19"/>
                    </a:cxn>
                    <a:cxn ang="0">
                      <a:pos x="227" y="25"/>
                    </a:cxn>
                    <a:cxn ang="0">
                      <a:pos x="226" y="30"/>
                    </a:cxn>
                  </a:cxnLst>
                  <a:rect l="0" t="0" r="r" b="b"/>
                  <a:pathLst>
                    <a:path w="239" h="268">
                      <a:moveTo>
                        <a:pt x="221" y="35"/>
                      </a:moveTo>
                      <a:lnTo>
                        <a:pt x="221" y="25"/>
                      </a:lnTo>
                      <a:lnTo>
                        <a:pt x="212" y="20"/>
                      </a:lnTo>
                      <a:lnTo>
                        <a:pt x="204" y="21"/>
                      </a:lnTo>
                      <a:lnTo>
                        <a:pt x="196" y="25"/>
                      </a:lnTo>
                      <a:lnTo>
                        <a:pt x="195" y="37"/>
                      </a:lnTo>
                      <a:lnTo>
                        <a:pt x="188" y="42"/>
                      </a:lnTo>
                      <a:lnTo>
                        <a:pt x="186" y="42"/>
                      </a:lnTo>
                      <a:lnTo>
                        <a:pt x="182" y="40"/>
                      </a:lnTo>
                      <a:lnTo>
                        <a:pt x="177" y="40"/>
                      </a:lnTo>
                      <a:lnTo>
                        <a:pt x="170" y="43"/>
                      </a:lnTo>
                      <a:lnTo>
                        <a:pt x="163" y="41"/>
                      </a:lnTo>
                      <a:lnTo>
                        <a:pt x="155" y="33"/>
                      </a:lnTo>
                      <a:lnTo>
                        <a:pt x="149" y="33"/>
                      </a:lnTo>
                      <a:lnTo>
                        <a:pt x="145" y="36"/>
                      </a:lnTo>
                      <a:lnTo>
                        <a:pt x="140" y="36"/>
                      </a:lnTo>
                      <a:lnTo>
                        <a:pt x="138" y="44"/>
                      </a:lnTo>
                      <a:lnTo>
                        <a:pt x="133" y="46"/>
                      </a:lnTo>
                      <a:lnTo>
                        <a:pt x="128" y="44"/>
                      </a:lnTo>
                      <a:lnTo>
                        <a:pt x="122" y="45"/>
                      </a:lnTo>
                      <a:lnTo>
                        <a:pt x="120" y="51"/>
                      </a:lnTo>
                      <a:lnTo>
                        <a:pt x="113" y="53"/>
                      </a:lnTo>
                      <a:lnTo>
                        <a:pt x="110" y="58"/>
                      </a:lnTo>
                      <a:lnTo>
                        <a:pt x="103" y="64"/>
                      </a:lnTo>
                      <a:lnTo>
                        <a:pt x="106" y="66"/>
                      </a:lnTo>
                      <a:lnTo>
                        <a:pt x="105" y="71"/>
                      </a:lnTo>
                      <a:lnTo>
                        <a:pt x="95" y="82"/>
                      </a:lnTo>
                      <a:lnTo>
                        <a:pt x="90" y="84"/>
                      </a:lnTo>
                      <a:lnTo>
                        <a:pt x="86" y="90"/>
                      </a:lnTo>
                      <a:lnTo>
                        <a:pt x="89" y="96"/>
                      </a:lnTo>
                      <a:lnTo>
                        <a:pt x="87" y="115"/>
                      </a:lnTo>
                      <a:lnTo>
                        <a:pt x="81" y="125"/>
                      </a:lnTo>
                      <a:lnTo>
                        <a:pt x="86" y="134"/>
                      </a:lnTo>
                      <a:lnTo>
                        <a:pt x="81" y="141"/>
                      </a:lnTo>
                      <a:lnTo>
                        <a:pt x="72" y="138"/>
                      </a:lnTo>
                      <a:lnTo>
                        <a:pt x="67" y="145"/>
                      </a:lnTo>
                      <a:lnTo>
                        <a:pt x="67" y="162"/>
                      </a:lnTo>
                      <a:lnTo>
                        <a:pt x="69" y="187"/>
                      </a:lnTo>
                      <a:lnTo>
                        <a:pt x="73" y="193"/>
                      </a:lnTo>
                      <a:lnTo>
                        <a:pt x="73" y="202"/>
                      </a:lnTo>
                      <a:lnTo>
                        <a:pt x="67" y="204"/>
                      </a:lnTo>
                      <a:lnTo>
                        <a:pt x="67" y="207"/>
                      </a:lnTo>
                      <a:lnTo>
                        <a:pt x="71" y="213"/>
                      </a:lnTo>
                      <a:lnTo>
                        <a:pt x="69" y="220"/>
                      </a:lnTo>
                      <a:lnTo>
                        <a:pt x="66" y="224"/>
                      </a:lnTo>
                      <a:lnTo>
                        <a:pt x="64" y="243"/>
                      </a:lnTo>
                      <a:lnTo>
                        <a:pt x="63" y="248"/>
                      </a:lnTo>
                      <a:lnTo>
                        <a:pt x="61" y="257"/>
                      </a:lnTo>
                      <a:lnTo>
                        <a:pt x="59" y="251"/>
                      </a:lnTo>
                      <a:lnTo>
                        <a:pt x="59" y="245"/>
                      </a:lnTo>
                      <a:lnTo>
                        <a:pt x="54" y="240"/>
                      </a:lnTo>
                      <a:lnTo>
                        <a:pt x="56" y="234"/>
                      </a:lnTo>
                      <a:lnTo>
                        <a:pt x="53" y="233"/>
                      </a:lnTo>
                      <a:lnTo>
                        <a:pt x="51" y="235"/>
                      </a:lnTo>
                      <a:lnTo>
                        <a:pt x="51" y="241"/>
                      </a:lnTo>
                      <a:lnTo>
                        <a:pt x="47" y="245"/>
                      </a:lnTo>
                      <a:lnTo>
                        <a:pt x="42" y="245"/>
                      </a:lnTo>
                      <a:lnTo>
                        <a:pt x="43" y="243"/>
                      </a:lnTo>
                      <a:lnTo>
                        <a:pt x="39" y="246"/>
                      </a:lnTo>
                      <a:lnTo>
                        <a:pt x="39" y="249"/>
                      </a:lnTo>
                      <a:lnTo>
                        <a:pt x="33" y="258"/>
                      </a:lnTo>
                      <a:lnTo>
                        <a:pt x="29" y="261"/>
                      </a:lnTo>
                      <a:lnTo>
                        <a:pt x="24" y="265"/>
                      </a:lnTo>
                      <a:lnTo>
                        <a:pt x="18" y="268"/>
                      </a:lnTo>
                      <a:lnTo>
                        <a:pt x="15" y="262"/>
                      </a:lnTo>
                      <a:lnTo>
                        <a:pt x="18" y="257"/>
                      </a:lnTo>
                      <a:lnTo>
                        <a:pt x="15" y="256"/>
                      </a:lnTo>
                      <a:lnTo>
                        <a:pt x="14" y="258"/>
                      </a:lnTo>
                      <a:lnTo>
                        <a:pt x="9" y="258"/>
                      </a:lnTo>
                      <a:lnTo>
                        <a:pt x="9" y="253"/>
                      </a:lnTo>
                      <a:lnTo>
                        <a:pt x="7" y="253"/>
                      </a:lnTo>
                      <a:lnTo>
                        <a:pt x="4" y="248"/>
                      </a:lnTo>
                      <a:lnTo>
                        <a:pt x="5" y="245"/>
                      </a:lnTo>
                      <a:lnTo>
                        <a:pt x="9" y="244"/>
                      </a:lnTo>
                      <a:lnTo>
                        <a:pt x="9" y="240"/>
                      </a:lnTo>
                      <a:lnTo>
                        <a:pt x="12" y="236"/>
                      </a:lnTo>
                      <a:lnTo>
                        <a:pt x="9" y="235"/>
                      </a:lnTo>
                      <a:lnTo>
                        <a:pt x="7" y="238"/>
                      </a:lnTo>
                      <a:lnTo>
                        <a:pt x="3" y="239"/>
                      </a:lnTo>
                      <a:lnTo>
                        <a:pt x="3" y="235"/>
                      </a:lnTo>
                      <a:lnTo>
                        <a:pt x="4" y="231"/>
                      </a:lnTo>
                      <a:lnTo>
                        <a:pt x="8" y="229"/>
                      </a:lnTo>
                      <a:lnTo>
                        <a:pt x="10" y="225"/>
                      </a:lnTo>
                      <a:lnTo>
                        <a:pt x="14" y="219"/>
                      </a:lnTo>
                      <a:lnTo>
                        <a:pt x="15" y="215"/>
                      </a:lnTo>
                      <a:lnTo>
                        <a:pt x="13" y="216"/>
                      </a:lnTo>
                      <a:lnTo>
                        <a:pt x="9" y="221"/>
                      </a:lnTo>
                      <a:lnTo>
                        <a:pt x="6" y="221"/>
                      </a:lnTo>
                      <a:lnTo>
                        <a:pt x="3" y="219"/>
                      </a:lnTo>
                      <a:lnTo>
                        <a:pt x="6" y="215"/>
                      </a:lnTo>
                      <a:lnTo>
                        <a:pt x="5" y="213"/>
                      </a:lnTo>
                      <a:lnTo>
                        <a:pt x="3" y="211"/>
                      </a:lnTo>
                      <a:lnTo>
                        <a:pt x="2" y="207"/>
                      </a:lnTo>
                      <a:lnTo>
                        <a:pt x="8" y="206"/>
                      </a:lnTo>
                      <a:lnTo>
                        <a:pt x="11" y="206"/>
                      </a:lnTo>
                      <a:lnTo>
                        <a:pt x="14" y="205"/>
                      </a:lnTo>
                      <a:lnTo>
                        <a:pt x="17" y="204"/>
                      </a:lnTo>
                      <a:lnTo>
                        <a:pt x="21" y="203"/>
                      </a:lnTo>
                      <a:lnTo>
                        <a:pt x="22" y="200"/>
                      </a:lnTo>
                      <a:lnTo>
                        <a:pt x="18" y="201"/>
                      </a:lnTo>
                      <a:lnTo>
                        <a:pt x="15" y="202"/>
                      </a:lnTo>
                      <a:lnTo>
                        <a:pt x="7" y="202"/>
                      </a:lnTo>
                      <a:lnTo>
                        <a:pt x="5" y="204"/>
                      </a:lnTo>
                      <a:lnTo>
                        <a:pt x="0" y="203"/>
                      </a:lnTo>
                      <a:lnTo>
                        <a:pt x="1" y="196"/>
                      </a:lnTo>
                      <a:lnTo>
                        <a:pt x="0" y="190"/>
                      </a:lnTo>
                      <a:lnTo>
                        <a:pt x="2" y="188"/>
                      </a:lnTo>
                      <a:lnTo>
                        <a:pt x="2" y="185"/>
                      </a:lnTo>
                      <a:lnTo>
                        <a:pt x="4" y="182"/>
                      </a:lnTo>
                      <a:lnTo>
                        <a:pt x="7" y="181"/>
                      </a:lnTo>
                      <a:lnTo>
                        <a:pt x="10" y="175"/>
                      </a:lnTo>
                      <a:lnTo>
                        <a:pt x="18" y="175"/>
                      </a:lnTo>
                      <a:lnTo>
                        <a:pt x="18" y="173"/>
                      </a:lnTo>
                      <a:lnTo>
                        <a:pt x="15" y="172"/>
                      </a:lnTo>
                      <a:lnTo>
                        <a:pt x="16" y="169"/>
                      </a:lnTo>
                      <a:lnTo>
                        <a:pt x="20" y="168"/>
                      </a:lnTo>
                      <a:lnTo>
                        <a:pt x="20" y="164"/>
                      </a:lnTo>
                      <a:lnTo>
                        <a:pt x="24" y="161"/>
                      </a:lnTo>
                      <a:lnTo>
                        <a:pt x="28" y="161"/>
                      </a:lnTo>
                      <a:lnTo>
                        <a:pt x="29" y="158"/>
                      </a:lnTo>
                      <a:lnTo>
                        <a:pt x="35" y="154"/>
                      </a:lnTo>
                      <a:lnTo>
                        <a:pt x="38" y="155"/>
                      </a:lnTo>
                      <a:lnTo>
                        <a:pt x="39" y="152"/>
                      </a:lnTo>
                      <a:lnTo>
                        <a:pt x="42" y="150"/>
                      </a:lnTo>
                      <a:lnTo>
                        <a:pt x="43" y="142"/>
                      </a:lnTo>
                      <a:lnTo>
                        <a:pt x="56" y="128"/>
                      </a:lnTo>
                      <a:lnTo>
                        <a:pt x="56" y="124"/>
                      </a:lnTo>
                      <a:lnTo>
                        <a:pt x="64" y="113"/>
                      </a:lnTo>
                      <a:lnTo>
                        <a:pt x="68" y="112"/>
                      </a:lnTo>
                      <a:lnTo>
                        <a:pt x="71" y="108"/>
                      </a:lnTo>
                      <a:lnTo>
                        <a:pt x="67" y="109"/>
                      </a:lnTo>
                      <a:lnTo>
                        <a:pt x="67" y="107"/>
                      </a:lnTo>
                      <a:lnTo>
                        <a:pt x="70" y="103"/>
                      </a:lnTo>
                      <a:lnTo>
                        <a:pt x="72" y="95"/>
                      </a:lnTo>
                      <a:lnTo>
                        <a:pt x="73" y="88"/>
                      </a:lnTo>
                      <a:lnTo>
                        <a:pt x="79" y="88"/>
                      </a:lnTo>
                      <a:lnTo>
                        <a:pt x="82" y="84"/>
                      </a:lnTo>
                      <a:lnTo>
                        <a:pt x="79" y="82"/>
                      </a:lnTo>
                      <a:lnTo>
                        <a:pt x="74" y="84"/>
                      </a:lnTo>
                      <a:lnTo>
                        <a:pt x="74" y="78"/>
                      </a:lnTo>
                      <a:lnTo>
                        <a:pt x="77" y="77"/>
                      </a:lnTo>
                      <a:lnTo>
                        <a:pt x="83" y="71"/>
                      </a:lnTo>
                      <a:lnTo>
                        <a:pt x="87" y="68"/>
                      </a:lnTo>
                      <a:lnTo>
                        <a:pt x="91" y="68"/>
                      </a:lnTo>
                      <a:lnTo>
                        <a:pt x="94" y="66"/>
                      </a:lnTo>
                      <a:lnTo>
                        <a:pt x="90" y="65"/>
                      </a:lnTo>
                      <a:lnTo>
                        <a:pt x="90" y="64"/>
                      </a:lnTo>
                      <a:lnTo>
                        <a:pt x="94" y="63"/>
                      </a:lnTo>
                      <a:lnTo>
                        <a:pt x="98" y="63"/>
                      </a:lnTo>
                      <a:lnTo>
                        <a:pt x="99" y="60"/>
                      </a:lnTo>
                      <a:lnTo>
                        <a:pt x="92" y="60"/>
                      </a:lnTo>
                      <a:lnTo>
                        <a:pt x="100" y="53"/>
                      </a:lnTo>
                      <a:lnTo>
                        <a:pt x="103" y="55"/>
                      </a:lnTo>
                      <a:lnTo>
                        <a:pt x="106" y="54"/>
                      </a:lnTo>
                      <a:lnTo>
                        <a:pt x="105" y="49"/>
                      </a:lnTo>
                      <a:lnTo>
                        <a:pt x="112" y="49"/>
                      </a:lnTo>
                      <a:lnTo>
                        <a:pt x="113" y="47"/>
                      </a:lnTo>
                      <a:lnTo>
                        <a:pt x="109" y="47"/>
                      </a:lnTo>
                      <a:lnTo>
                        <a:pt x="104" y="48"/>
                      </a:lnTo>
                      <a:lnTo>
                        <a:pt x="108" y="44"/>
                      </a:lnTo>
                      <a:lnTo>
                        <a:pt x="113" y="44"/>
                      </a:lnTo>
                      <a:lnTo>
                        <a:pt x="116" y="41"/>
                      </a:lnTo>
                      <a:lnTo>
                        <a:pt x="116" y="39"/>
                      </a:lnTo>
                      <a:lnTo>
                        <a:pt x="118" y="35"/>
                      </a:lnTo>
                      <a:lnTo>
                        <a:pt x="123" y="34"/>
                      </a:lnTo>
                      <a:lnTo>
                        <a:pt x="124" y="36"/>
                      </a:lnTo>
                      <a:lnTo>
                        <a:pt x="127" y="34"/>
                      </a:lnTo>
                      <a:lnTo>
                        <a:pt x="127" y="31"/>
                      </a:lnTo>
                      <a:lnTo>
                        <a:pt x="131" y="32"/>
                      </a:lnTo>
                      <a:lnTo>
                        <a:pt x="133" y="32"/>
                      </a:lnTo>
                      <a:lnTo>
                        <a:pt x="129" y="29"/>
                      </a:lnTo>
                      <a:lnTo>
                        <a:pt x="131" y="26"/>
                      </a:lnTo>
                      <a:lnTo>
                        <a:pt x="134" y="26"/>
                      </a:lnTo>
                      <a:lnTo>
                        <a:pt x="135" y="29"/>
                      </a:lnTo>
                      <a:lnTo>
                        <a:pt x="137" y="24"/>
                      </a:lnTo>
                      <a:lnTo>
                        <a:pt x="139" y="22"/>
                      </a:lnTo>
                      <a:lnTo>
                        <a:pt x="142" y="23"/>
                      </a:lnTo>
                      <a:lnTo>
                        <a:pt x="140" y="26"/>
                      </a:lnTo>
                      <a:lnTo>
                        <a:pt x="139" y="30"/>
                      </a:lnTo>
                      <a:lnTo>
                        <a:pt x="140" y="32"/>
                      </a:lnTo>
                      <a:lnTo>
                        <a:pt x="143" y="32"/>
                      </a:lnTo>
                      <a:lnTo>
                        <a:pt x="145" y="29"/>
                      </a:lnTo>
                      <a:lnTo>
                        <a:pt x="145" y="25"/>
                      </a:lnTo>
                      <a:lnTo>
                        <a:pt x="148" y="23"/>
                      </a:lnTo>
                      <a:lnTo>
                        <a:pt x="153" y="22"/>
                      </a:lnTo>
                      <a:lnTo>
                        <a:pt x="154" y="24"/>
                      </a:lnTo>
                      <a:lnTo>
                        <a:pt x="157" y="24"/>
                      </a:lnTo>
                      <a:lnTo>
                        <a:pt x="158" y="22"/>
                      </a:lnTo>
                      <a:lnTo>
                        <a:pt x="150" y="18"/>
                      </a:lnTo>
                      <a:lnTo>
                        <a:pt x="151" y="16"/>
                      </a:lnTo>
                      <a:lnTo>
                        <a:pt x="155" y="15"/>
                      </a:lnTo>
                      <a:lnTo>
                        <a:pt x="160" y="16"/>
                      </a:lnTo>
                      <a:lnTo>
                        <a:pt x="164" y="20"/>
                      </a:lnTo>
                      <a:lnTo>
                        <a:pt x="166" y="22"/>
                      </a:lnTo>
                      <a:lnTo>
                        <a:pt x="172" y="21"/>
                      </a:lnTo>
                      <a:lnTo>
                        <a:pt x="171" y="17"/>
                      </a:lnTo>
                      <a:lnTo>
                        <a:pt x="174" y="13"/>
                      </a:lnTo>
                      <a:lnTo>
                        <a:pt x="179" y="12"/>
                      </a:lnTo>
                      <a:lnTo>
                        <a:pt x="181" y="10"/>
                      </a:lnTo>
                      <a:lnTo>
                        <a:pt x="184" y="8"/>
                      </a:lnTo>
                      <a:lnTo>
                        <a:pt x="181" y="6"/>
                      </a:lnTo>
                      <a:lnTo>
                        <a:pt x="182" y="3"/>
                      </a:lnTo>
                      <a:lnTo>
                        <a:pt x="185" y="3"/>
                      </a:lnTo>
                      <a:lnTo>
                        <a:pt x="192" y="4"/>
                      </a:lnTo>
                      <a:lnTo>
                        <a:pt x="194" y="6"/>
                      </a:lnTo>
                      <a:lnTo>
                        <a:pt x="190" y="8"/>
                      </a:lnTo>
                      <a:lnTo>
                        <a:pt x="186" y="12"/>
                      </a:lnTo>
                      <a:lnTo>
                        <a:pt x="185" y="19"/>
                      </a:lnTo>
                      <a:lnTo>
                        <a:pt x="192" y="15"/>
                      </a:lnTo>
                      <a:lnTo>
                        <a:pt x="194" y="10"/>
                      </a:lnTo>
                      <a:lnTo>
                        <a:pt x="198" y="5"/>
                      </a:lnTo>
                      <a:lnTo>
                        <a:pt x="202" y="5"/>
                      </a:lnTo>
                      <a:lnTo>
                        <a:pt x="200" y="7"/>
                      </a:lnTo>
                      <a:lnTo>
                        <a:pt x="202" y="9"/>
                      </a:lnTo>
                      <a:lnTo>
                        <a:pt x="205" y="4"/>
                      </a:lnTo>
                      <a:lnTo>
                        <a:pt x="204" y="0"/>
                      </a:lnTo>
                      <a:lnTo>
                        <a:pt x="213" y="1"/>
                      </a:lnTo>
                      <a:lnTo>
                        <a:pt x="217" y="4"/>
                      </a:lnTo>
                      <a:lnTo>
                        <a:pt x="213" y="7"/>
                      </a:lnTo>
                      <a:lnTo>
                        <a:pt x="216" y="9"/>
                      </a:lnTo>
                      <a:lnTo>
                        <a:pt x="219" y="6"/>
                      </a:lnTo>
                      <a:lnTo>
                        <a:pt x="223" y="5"/>
                      </a:lnTo>
                      <a:lnTo>
                        <a:pt x="236" y="13"/>
                      </a:lnTo>
                      <a:lnTo>
                        <a:pt x="230" y="19"/>
                      </a:lnTo>
                      <a:lnTo>
                        <a:pt x="220" y="17"/>
                      </a:lnTo>
                      <a:lnTo>
                        <a:pt x="219" y="19"/>
                      </a:lnTo>
                      <a:lnTo>
                        <a:pt x="227" y="23"/>
                      </a:lnTo>
                      <a:lnTo>
                        <a:pt x="227" y="25"/>
                      </a:lnTo>
                      <a:lnTo>
                        <a:pt x="230" y="26"/>
                      </a:lnTo>
                      <a:lnTo>
                        <a:pt x="235" y="23"/>
                      </a:lnTo>
                      <a:lnTo>
                        <a:pt x="239" y="25"/>
                      </a:lnTo>
                      <a:lnTo>
                        <a:pt x="226" y="30"/>
                      </a:lnTo>
                      <a:lnTo>
                        <a:pt x="226" y="32"/>
                      </a:lnTo>
                      <a:lnTo>
                        <a:pt x="221" y="35"/>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5" name="Freeform 84">
                  <a:extLst>
                    <a:ext uri="{FF2B5EF4-FFF2-40B4-BE49-F238E27FC236}">
                      <a16:creationId xmlns:a16="http://schemas.microsoft.com/office/drawing/2014/main" id="{F79C0E7C-E118-BB4B-B513-1D6478105173}"/>
                    </a:ext>
                  </a:extLst>
                </p:cNvPr>
                <p:cNvSpPr>
                  <a:spLocks/>
                </p:cNvSpPr>
                <p:nvPr/>
              </p:nvSpPr>
              <p:spPr bwMode="gray">
                <a:xfrm>
                  <a:off x="2848" y="2332"/>
                  <a:ext cx="196" cy="161"/>
                </a:xfrm>
                <a:custGeom>
                  <a:avLst/>
                  <a:gdLst/>
                  <a:ahLst/>
                  <a:cxnLst>
                    <a:cxn ang="0">
                      <a:pos x="2" y="23"/>
                    </a:cxn>
                    <a:cxn ang="0">
                      <a:pos x="0" y="6"/>
                    </a:cxn>
                    <a:cxn ang="0">
                      <a:pos x="4" y="0"/>
                    </a:cxn>
                    <a:cxn ang="0">
                      <a:pos x="25" y="0"/>
                    </a:cxn>
                    <a:cxn ang="0">
                      <a:pos x="42" y="4"/>
                    </a:cxn>
                    <a:cxn ang="0">
                      <a:pos x="51" y="16"/>
                    </a:cxn>
                    <a:cxn ang="0">
                      <a:pos x="45" y="25"/>
                    </a:cxn>
                    <a:cxn ang="0">
                      <a:pos x="41" y="33"/>
                    </a:cxn>
                    <a:cxn ang="0">
                      <a:pos x="33" y="36"/>
                    </a:cxn>
                    <a:cxn ang="0">
                      <a:pos x="33" y="40"/>
                    </a:cxn>
                    <a:cxn ang="0">
                      <a:pos x="30" y="43"/>
                    </a:cxn>
                    <a:cxn ang="0">
                      <a:pos x="22" y="40"/>
                    </a:cxn>
                    <a:cxn ang="0">
                      <a:pos x="20" y="36"/>
                    </a:cxn>
                    <a:cxn ang="0">
                      <a:pos x="17" y="37"/>
                    </a:cxn>
                    <a:cxn ang="0">
                      <a:pos x="13" y="28"/>
                    </a:cxn>
                    <a:cxn ang="0">
                      <a:pos x="9" y="26"/>
                    </a:cxn>
                    <a:cxn ang="0">
                      <a:pos x="2" y="23"/>
                    </a:cxn>
                  </a:cxnLst>
                  <a:rect l="0" t="0" r="r" b="b"/>
                  <a:pathLst>
                    <a:path w="51" h="43">
                      <a:moveTo>
                        <a:pt x="2" y="23"/>
                      </a:moveTo>
                      <a:lnTo>
                        <a:pt x="0" y="6"/>
                      </a:lnTo>
                      <a:lnTo>
                        <a:pt x="4" y="0"/>
                      </a:lnTo>
                      <a:lnTo>
                        <a:pt x="25" y="0"/>
                      </a:lnTo>
                      <a:lnTo>
                        <a:pt x="42" y="4"/>
                      </a:lnTo>
                      <a:lnTo>
                        <a:pt x="51" y="16"/>
                      </a:lnTo>
                      <a:lnTo>
                        <a:pt x="45" y="25"/>
                      </a:lnTo>
                      <a:lnTo>
                        <a:pt x="41" y="33"/>
                      </a:lnTo>
                      <a:lnTo>
                        <a:pt x="33" y="36"/>
                      </a:lnTo>
                      <a:lnTo>
                        <a:pt x="33" y="40"/>
                      </a:lnTo>
                      <a:lnTo>
                        <a:pt x="30" y="43"/>
                      </a:lnTo>
                      <a:lnTo>
                        <a:pt x="22" y="40"/>
                      </a:lnTo>
                      <a:lnTo>
                        <a:pt x="20" y="36"/>
                      </a:lnTo>
                      <a:lnTo>
                        <a:pt x="17" y="37"/>
                      </a:lnTo>
                      <a:lnTo>
                        <a:pt x="13" y="28"/>
                      </a:lnTo>
                      <a:lnTo>
                        <a:pt x="9" y="26"/>
                      </a:lnTo>
                      <a:lnTo>
                        <a:pt x="2" y="2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6" name="Freeform 85">
                  <a:extLst>
                    <a:ext uri="{FF2B5EF4-FFF2-40B4-BE49-F238E27FC236}">
                      <a16:creationId xmlns:a16="http://schemas.microsoft.com/office/drawing/2014/main" id="{30CA4259-4802-1288-96D5-31B1D2AF875B}"/>
                    </a:ext>
                  </a:extLst>
                </p:cNvPr>
                <p:cNvSpPr>
                  <a:spLocks/>
                </p:cNvSpPr>
                <p:nvPr/>
              </p:nvSpPr>
              <p:spPr bwMode="gray">
                <a:xfrm>
                  <a:off x="2924" y="2352"/>
                  <a:ext cx="323" cy="305"/>
                </a:xfrm>
                <a:custGeom>
                  <a:avLst/>
                  <a:gdLst/>
                  <a:ahLst/>
                  <a:cxnLst>
                    <a:cxn ang="0">
                      <a:pos x="77" y="67"/>
                    </a:cxn>
                    <a:cxn ang="0">
                      <a:pos x="68" y="70"/>
                    </a:cxn>
                    <a:cxn ang="0">
                      <a:pos x="66" y="76"/>
                    </a:cxn>
                    <a:cxn ang="0">
                      <a:pos x="61" y="78"/>
                    </a:cxn>
                    <a:cxn ang="0">
                      <a:pos x="46" y="72"/>
                    </a:cxn>
                    <a:cxn ang="0">
                      <a:pos x="42" y="74"/>
                    </a:cxn>
                    <a:cxn ang="0">
                      <a:pos x="36" y="72"/>
                    </a:cxn>
                    <a:cxn ang="0">
                      <a:pos x="31" y="72"/>
                    </a:cxn>
                    <a:cxn ang="0">
                      <a:pos x="25" y="69"/>
                    </a:cxn>
                    <a:cxn ang="0">
                      <a:pos x="18" y="70"/>
                    </a:cxn>
                    <a:cxn ang="0">
                      <a:pos x="9" y="80"/>
                    </a:cxn>
                    <a:cxn ang="0">
                      <a:pos x="8" y="71"/>
                    </a:cxn>
                    <a:cxn ang="0">
                      <a:pos x="0" y="63"/>
                    </a:cxn>
                    <a:cxn ang="0">
                      <a:pos x="8" y="55"/>
                    </a:cxn>
                    <a:cxn ang="0">
                      <a:pos x="2" y="45"/>
                    </a:cxn>
                    <a:cxn ang="0">
                      <a:pos x="2" y="34"/>
                    </a:cxn>
                    <a:cxn ang="0">
                      <a:pos x="10" y="37"/>
                    </a:cxn>
                    <a:cxn ang="0">
                      <a:pos x="13" y="34"/>
                    </a:cxn>
                    <a:cxn ang="0">
                      <a:pos x="13" y="30"/>
                    </a:cxn>
                    <a:cxn ang="0">
                      <a:pos x="21" y="27"/>
                    </a:cxn>
                    <a:cxn ang="0">
                      <a:pos x="25" y="19"/>
                    </a:cxn>
                    <a:cxn ang="0">
                      <a:pos x="31" y="10"/>
                    </a:cxn>
                    <a:cxn ang="0">
                      <a:pos x="35" y="10"/>
                    </a:cxn>
                    <a:cxn ang="0">
                      <a:pos x="43" y="0"/>
                    </a:cxn>
                    <a:cxn ang="0">
                      <a:pos x="49" y="0"/>
                    </a:cxn>
                    <a:cxn ang="0">
                      <a:pos x="54" y="5"/>
                    </a:cxn>
                    <a:cxn ang="0">
                      <a:pos x="59" y="4"/>
                    </a:cxn>
                    <a:cxn ang="0">
                      <a:pos x="65" y="5"/>
                    </a:cxn>
                    <a:cxn ang="0">
                      <a:pos x="69" y="10"/>
                    </a:cxn>
                    <a:cxn ang="0">
                      <a:pos x="70" y="26"/>
                    </a:cxn>
                    <a:cxn ang="0">
                      <a:pos x="74" y="35"/>
                    </a:cxn>
                    <a:cxn ang="0">
                      <a:pos x="84" y="45"/>
                    </a:cxn>
                    <a:cxn ang="0">
                      <a:pos x="82" y="52"/>
                    </a:cxn>
                    <a:cxn ang="0">
                      <a:pos x="78" y="52"/>
                    </a:cxn>
                    <a:cxn ang="0">
                      <a:pos x="74" y="50"/>
                    </a:cxn>
                    <a:cxn ang="0">
                      <a:pos x="70" y="50"/>
                    </a:cxn>
                    <a:cxn ang="0">
                      <a:pos x="71" y="56"/>
                    </a:cxn>
                    <a:cxn ang="0">
                      <a:pos x="75" y="60"/>
                    </a:cxn>
                    <a:cxn ang="0">
                      <a:pos x="77" y="67"/>
                    </a:cxn>
                  </a:cxnLst>
                  <a:rect l="0" t="0" r="r" b="b"/>
                  <a:pathLst>
                    <a:path w="84" h="80">
                      <a:moveTo>
                        <a:pt x="77" y="67"/>
                      </a:moveTo>
                      <a:lnTo>
                        <a:pt x="68" y="70"/>
                      </a:lnTo>
                      <a:lnTo>
                        <a:pt x="66" y="76"/>
                      </a:lnTo>
                      <a:lnTo>
                        <a:pt x="61" y="78"/>
                      </a:lnTo>
                      <a:lnTo>
                        <a:pt x="46" y="72"/>
                      </a:lnTo>
                      <a:lnTo>
                        <a:pt x="42" y="74"/>
                      </a:lnTo>
                      <a:lnTo>
                        <a:pt x="36" y="72"/>
                      </a:lnTo>
                      <a:lnTo>
                        <a:pt x="31" y="72"/>
                      </a:lnTo>
                      <a:lnTo>
                        <a:pt x="25" y="69"/>
                      </a:lnTo>
                      <a:lnTo>
                        <a:pt x="18" y="70"/>
                      </a:lnTo>
                      <a:lnTo>
                        <a:pt x="9" y="80"/>
                      </a:lnTo>
                      <a:lnTo>
                        <a:pt x="8" y="71"/>
                      </a:lnTo>
                      <a:lnTo>
                        <a:pt x="0" y="63"/>
                      </a:lnTo>
                      <a:lnTo>
                        <a:pt x="8" y="55"/>
                      </a:lnTo>
                      <a:lnTo>
                        <a:pt x="2" y="45"/>
                      </a:lnTo>
                      <a:lnTo>
                        <a:pt x="2" y="34"/>
                      </a:lnTo>
                      <a:lnTo>
                        <a:pt x="10" y="37"/>
                      </a:lnTo>
                      <a:lnTo>
                        <a:pt x="13" y="34"/>
                      </a:lnTo>
                      <a:lnTo>
                        <a:pt x="13" y="30"/>
                      </a:lnTo>
                      <a:lnTo>
                        <a:pt x="21" y="27"/>
                      </a:lnTo>
                      <a:lnTo>
                        <a:pt x="25" y="19"/>
                      </a:lnTo>
                      <a:lnTo>
                        <a:pt x="31" y="10"/>
                      </a:lnTo>
                      <a:lnTo>
                        <a:pt x="35" y="10"/>
                      </a:lnTo>
                      <a:lnTo>
                        <a:pt x="43" y="0"/>
                      </a:lnTo>
                      <a:lnTo>
                        <a:pt x="49" y="0"/>
                      </a:lnTo>
                      <a:lnTo>
                        <a:pt x="54" y="5"/>
                      </a:lnTo>
                      <a:lnTo>
                        <a:pt x="59" y="4"/>
                      </a:lnTo>
                      <a:lnTo>
                        <a:pt x="65" y="5"/>
                      </a:lnTo>
                      <a:lnTo>
                        <a:pt x="69" y="10"/>
                      </a:lnTo>
                      <a:lnTo>
                        <a:pt x="70" y="26"/>
                      </a:lnTo>
                      <a:lnTo>
                        <a:pt x="74" y="35"/>
                      </a:lnTo>
                      <a:lnTo>
                        <a:pt x="84" y="45"/>
                      </a:lnTo>
                      <a:lnTo>
                        <a:pt x="82" y="52"/>
                      </a:lnTo>
                      <a:lnTo>
                        <a:pt x="78" y="52"/>
                      </a:lnTo>
                      <a:lnTo>
                        <a:pt x="74" y="50"/>
                      </a:lnTo>
                      <a:lnTo>
                        <a:pt x="70" y="50"/>
                      </a:lnTo>
                      <a:lnTo>
                        <a:pt x="71" y="56"/>
                      </a:lnTo>
                      <a:lnTo>
                        <a:pt x="75" y="60"/>
                      </a:lnTo>
                      <a:lnTo>
                        <a:pt x="77" y="67"/>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7" name="Freeform 86">
                  <a:extLst>
                    <a:ext uri="{FF2B5EF4-FFF2-40B4-BE49-F238E27FC236}">
                      <a16:creationId xmlns:a16="http://schemas.microsoft.com/office/drawing/2014/main" id="{9EF4416A-7BF8-2771-A3EB-C057CE15920E}"/>
                    </a:ext>
                  </a:extLst>
                </p:cNvPr>
                <p:cNvSpPr>
                  <a:spLocks/>
                </p:cNvSpPr>
                <p:nvPr/>
              </p:nvSpPr>
              <p:spPr bwMode="gray">
                <a:xfrm>
                  <a:off x="2840" y="2211"/>
                  <a:ext cx="254" cy="180"/>
                </a:xfrm>
                <a:custGeom>
                  <a:avLst/>
                  <a:gdLst/>
                  <a:ahLst/>
                  <a:cxnLst>
                    <a:cxn ang="0">
                      <a:pos x="66" y="37"/>
                    </a:cxn>
                    <a:cxn ang="0">
                      <a:pos x="58" y="47"/>
                    </a:cxn>
                    <a:cxn ang="0">
                      <a:pos x="54" y="47"/>
                    </a:cxn>
                    <a:cxn ang="0">
                      <a:pos x="45" y="35"/>
                    </a:cxn>
                    <a:cxn ang="0">
                      <a:pos x="28" y="31"/>
                    </a:cxn>
                    <a:cxn ang="0">
                      <a:pos x="7" y="31"/>
                    </a:cxn>
                    <a:cxn ang="0">
                      <a:pos x="3" y="37"/>
                    </a:cxn>
                    <a:cxn ang="0">
                      <a:pos x="0" y="32"/>
                    </a:cxn>
                    <a:cxn ang="0">
                      <a:pos x="1" y="27"/>
                    </a:cxn>
                    <a:cxn ang="0">
                      <a:pos x="6" y="22"/>
                    </a:cxn>
                    <a:cxn ang="0">
                      <a:pos x="5" y="12"/>
                    </a:cxn>
                    <a:cxn ang="0">
                      <a:pos x="11" y="10"/>
                    </a:cxn>
                    <a:cxn ang="0">
                      <a:pos x="18" y="7"/>
                    </a:cxn>
                    <a:cxn ang="0">
                      <a:pos x="20" y="13"/>
                    </a:cxn>
                    <a:cxn ang="0">
                      <a:pos x="26" y="21"/>
                    </a:cxn>
                    <a:cxn ang="0">
                      <a:pos x="33" y="20"/>
                    </a:cxn>
                    <a:cxn ang="0">
                      <a:pos x="35" y="8"/>
                    </a:cxn>
                    <a:cxn ang="0">
                      <a:pos x="34" y="3"/>
                    </a:cxn>
                    <a:cxn ang="0">
                      <a:pos x="34" y="1"/>
                    </a:cxn>
                    <a:cxn ang="0">
                      <a:pos x="40" y="0"/>
                    </a:cxn>
                    <a:cxn ang="0">
                      <a:pos x="45" y="0"/>
                    </a:cxn>
                    <a:cxn ang="0">
                      <a:pos x="48" y="6"/>
                    </a:cxn>
                    <a:cxn ang="0">
                      <a:pos x="53" y="8"/>
                    </a:cxn>
                    <a:cxn ang="0">
                      <a:pos x="63" y="7"/>
                    </a:cxn>
                    <a:cxn ang="0">
                      <a:pos x="63" y="18"/>
                    </a:cxn>
                    <a:cxn ang="0">
                      <a:pos x="67" y="24"/>
                    </a:cxn>
                    <a:cxn ang="0">
                      <a:pos x="66" y="37"/>
                    </a:cxn>
                  </a:cxnLst>
                  <a:rect l="0" t="0" r="r" b="b"/>
                  <a:pathLst>
                    <a:path w="67" h="47">
                      <a:moveTo>
                        <a:pt x="66" y="37"/>
                      </a:moveTo>
                      <a:lnTo>
                        <a:pt x="58" y="47"/>
                      </a:lnTo>
                      <a:lnTo>
                        <a:pt x="54" y="47"/>
                      </a:lnTo>
                      <a:lnTo>
                        <a:pt x="45" y="35"/>
                      </a:lnTo>
                      <a:lnTo>
                        <a:pt x="28" y="31"/>
                      </a:lnTo>
                      <a:lnTo>
                        <a:pt x="7" y="31"/>
                      </a:lnTo>
                      <a:lnTo>
                        <a:pt x="3" y="37"/>
                      </a:lnTo>
                      <a:lnTo>
                        <a:pt x="0" y="32"/>
                      </a:lnTo>
                      <a:lnTo>
                        <a:pt x="1" y="27"/>
                      </a:lnTo>
                      <a:lnTo>
                        <a:pt x="6" y="22"/>
                      </a:lnTo>
                      <a:lnTo>
                        <a:pt x="5" y="12"/>
                      </a:lnTo>
                      <a:lnTo>
                        <a:pt x="11" y="10"/>
                      </a:lnTo>
                      <a:lnTo>
                        <a:pt x="18" y="7"/>
                      </a:lnTo>
                      <a:lnTo>
                        <a:pt x="20" y="13"/>
                      </a:lnTo>
                      <a:lnTo>
                        <a:pt x="26" y="21"/>
                      </a:lnTo>
                      <a:lnTo>
                        <a:pt x="33" y="20"/>
                      </a:lnTo>
                      <a:lnTo>
                        <a:pt x="35" y="8"/>
                      </a:lnTo>
                      <a:lnTo>
                        <a:pt x="34" y="3"/>
                      </a:lnTo>
                      <a:lnTo>
                        <a:pt x="34" y="1"/>
                      </a:lnTo>
                      <a:lnTo>
                        <a:pt x="40" y="0"/>
                      </a:lnTo>
                      <a:lnTo>
                        <a:pt x="45" y="0"/>
                      </a:lnTo>
                      <a:lnTo>
                        <a:pt x="48" y="6"/>
                      </a:lnTo>
                      <a:lnTo>
                        <a:pt x="53" y="8"/>
                      </a:lnTo>
                      <a:lnTo>
                        <a:pt x="63" y="7"/>
                      </a:lnTo>
                      <a:lnTo>
                        <a:pt x="63" y="18"/>
                      </a:lnTo>
                      <a:lnTo>
                        <a:pt x="67" y="24"/>
                      </a:lnTo>
                      <a:lnTo>
                        <a:pt x="66" y="37"/>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8" name="Freeform 87">
                  <a:extLst>
                    <a:ext uri="{FF2B5EF4-FFF2-40B4-BE49-F238E27FC236}">
                      <a16:creationId xmlns:a16="http://schemas.microsoft.com/office/drawing/2014/main" id="{865FCA27-F423-1483-8B8E-903202A194C7}"/>
                    </a:ext>
                  </a:extLst>
                </p:cNvPr>
                <p:cNvSpPr>
                  <a:spLocks/>
                </p:cNvSpPr>
                <p:nvPr/>
              </p:nvSpPr>
              <p:spPr bwMode="gray">
                <a:xfrm>
                  <a:off x="1783" y="3197"/>
                  <a:ext cx="102" cy="259"/>
                </a:xfrm>
                <a:custGeom>
                  <a:avLst/>
                  <a:gdLst/>
                  <a:ahLst/>
                  <a:cxnLst>
                    <a:cxn ang="0">
                      <a:pos x="6" y="1"/>
                    </a:cxn>
                    <a:cxn ang="0">
                      <a:pos x="10" y="3"/>
                    </a:cxn>
                    <a:cxn ang="0">
                      <a:pos x="19" y="2"/>
                    </a:cxn>
                    <a:cxn ang="0">
                      <a:pos x="23" y="0"/>
                    </a:cxn>
                    <a:cxn ang="0">
                      <a:pos x="27" y="5"/>
                    </a:cxn>
                    <a:cxn ang="0">
                      <a:pos x="25" y="14"/>
                    </a:cxn>
                    <a:cxn ang="0">
                      <a:pos x="23" y="18"/>
                    </a:cxn>
                    <a:cxn ang="0">
                      <a:pos x="22" y="29"/>
                    </a:cxn>
                    <a:cxn ang="0">
                      <a:pos x="20" y="32"/>
                    </a:cxn>
                    <a:cxn ang="0">
                      <a:pos x="22" y="42"/>
                    </a:cxn>
                    <a:cxn ang="0">
                      <a:pos x="21" y="53"/>
                    </a:cxn>
                    <a:cxn ang="0">
                      <a:pos x="17" y="59"/>
                    </a:cxn>
                    <a:cxn ang="0">
                      <a:pos x="17" y="64"/>
                    </a:cxn>
                    <a:cxn ang="0">
                      <a:pos x="13" y="67"/>
                    </a:cxn>
                    <a:cxn ang="0">
                      <a:pos x="8" y="66"/>
                    </a:cxn>
                    <a:cxn ang="0">
                      <a:pos x="3" y="66"/>
                    </a:cxn>
                    <a:cxn ang="0">
                      <a:pos x="4" y="60"/>
                    </a:cxn>
                    <a:cxn ang="0">
                      <a:pos x="4" y="51"/>
                    </a:cxn>
                    <a:cxn ang="0">
                      <a:pos x="3" y="47"/>
                    </a:cxn>
                    <a:cxn ang="0">
                      <a:pos x="0" y="47"/>
                    </a:cxn>
                    <a:cxn ang="0">
                      <a:pos x="0" y="37"/>
                    </a:cxn>
                    <a:cxn ang="0">
                      <a:pos x="3" y="33"/>
                    </a:cxn>
                    <a:cxn ang="0">
                      <a:pos x="3" y="28"/>
                    </a:cxn>
                    <a:cxn ang="0">
                      <a:pos x="6" y="26"/>
                    </a:cxn>
                    <a:cxn ang="0">
                      <a:pos x="7" y="17"/>
                    </a:cxn>
                    <a:cxn ang="0">
                      <a:pos x="5" y="10"/>
                    </a:cxn>
                    <a:cxn ang="0">
                      <a:pos x="4" y="5"/>
                    </a:cxn>
                    <a:cxn ang="0">
                      <a:pos x="6" y="1"/>
                    </a:cxn>
                  </a:cxnLst>
                  <a:rect l="0" t="0" r="r" b="b"/>
                  <a:pathLst>
                    <a:path w="27" h="67">
                      <a:moveTo>
                        <a:pt x="6" y="1"/>
                      </a:moveTo>
                      <a:lnTo>
                        <a:pt x="10" y="3"/>
                      </a:lnTo>
                      <a:lnTo>
                        <a:pt x="19" y="2"/>
                      </a:lnTo>
                      <a:lnTo>
                        <a:pt x="23" y="0"/>
                      </a:lnTo>
                      <a:lnTo>
                        <a:pt x="27" y="5"/>
                      </a:lnTo>
                      <a:lnTo>
                        <a:pt x="25" y="14"/>
                      </a:lnTo>
                      <a:lnTo>
                        <a:pt x="23" y="18"/>
                      </a:lnTo>
                      <a:lnTo>
                        <a:pt x="22" y="29"/>
                      </a:lnTo>
                      <a:lnTo>
                        <a:pt x="20" y="32"/>
                      </a:lnTo>
                      <a:lnTo>
                        <a:pt x="22" y="42"/>
                      </a:lnTo>
                      <a:lnTo>
                        <a:pt x="21" y="53"/>
                      </a:lnTo>
                      <a:lnTo>
                        <a:pt x="17" y="59"/>
                      </a:lnTo>
                      <a:lnTo>
                        <a:pt x="17" y="64"/>
                      </a:lnTo>
                      <a:lnTo>
                        <a:pt x="13" y="67"/>
                      </a:lnTo>
                      <a:lnTo>
                        <a:pt x="8" y="66"/>
                      </a:lnTo>
                      <a:lnTo>
                        <a:pt x="3" y="66"/>
                      </a:lnTo>
                      <a:lnTo>
                        <a:pt x="4" y="60"/>
                      </a:lnTo>
                      <a:lnTo>
                        <a:pt x="4" y="51"/>
                      </a:lnTo>
                      <a:lnTo>
                        <a:pt x="3" y="47"/>
                      </a:lnTo>
                      <a:lnTo>
                        <a:pt x="0" y="47"/>
                      </a:lnTo>
                      <a:lnTo>
                        <a:pt x="0" y="37"/>
                      </a:lnTo>
                      <a:lnTo>
                        <a:pt x="3" y="33"/>
                      </a:lnTo>
                      <a:lnTo>
                        <a:pt x="3" y="28"/>
                      </a:lnTo>
                      <a:lnTo>
                        <a:pt x="6" y="26"/>
                      </a:lnTo>
                      <a:lnTo>
                        <a:pt x="7" y="17"/>
                      </a:lnTo>
                      <a:lnTo>
                        <a:pt x="5" y="10"/>
                      </a:lnTo>
                      <a:lnTo>
                        <a:pt x="4" y="5"/>
                      </a:lnTo>
                      <a:lnTo>
                        <a:pt x="6" y="1"/>
                      </a:lnTo>
                      <a:close/>
                    </a:path>
                  </a:pathLst>
                </a:custGeom>
                <a:solidFill>
                  <a:schemeClr val="bg2">
                    <a:lumMod val="90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19" name="Freeform 88">
                  <a:extLst>
                    <a:ext uri="{FF2B5EF4-FFF2-40B4-BE49-F238E27FC236}">
                      <a16:creationId xmlns:a16="http://schemas.microsoft.com/office/drawing/2014/main" id="{0D319D0F-F013-2A99-5697-C535F173D9F3}"/>
                    </a:ext>
                  </a:extLst>
                </p:cNvPr>
                <p:cNvSpPr>
                  <a:spLocks/>
                </p:cNvSpPr>
                <p:nvPr/>
              </p:nvSpPr>
              <p:spPr bwMode="gray">
                <a:xfrm>
                  <a:off x="1783" y="3100"/>
                  <a:ext cx="433" cy="397"/>
                </a:xfrm>
                <a:custGeom>
                  <a:avLst/>
                  <a:gdLst/>
                  <a:ahLst/>
                  <a:cxnLst>
                    <a:cxn ang="0">
                      <a:pos x="113" y="16"/>
                    </a:cxn>
                    <a:cxn ang="0">
                      <a:pos x="114" y="23"/>
                    </a:cxn>
                    <a:cxn ang="0">
                      <a:pos x="111" y="31"/>
                    </a:cxn>
                    <a:cxn ang="0">
                      <a:pos x="102" y="35"/>
                    </a:cxn>
                    <a:cxn ang="0">
                      <a:pos x="97" y="35"/>
                    </a:cxn>
                    <a:cxn ang="0">
                      <a:pos x="92" y="41"/>
                    </a:cxn>
                    <a:cxn ang="0">
                      <a:pos x="91" y="44"/>
                    </a:cxn>
                    <a:cxn ang="0">
                      <a:pos x="86" y="49"/>
                    </a:cxn>
                    <a:cxn ang="0">
                      <a:pos x="85" y="59"/>
                    </a:cxn>
                    <a:cxn ang="0">
                      <a:pos x="86" y="69"/>
                    </a:cxn>
                    <a:cxn ang="0">
                      <a:pos x="81" y="76"/>
                    </a:cxn>
                    <a:cxn ang="0">
                      <a:pos x="80" y="82"/>
                    </a:cxn>
                    <a:cxn ang="0">
                      <a:pos x="74" y="85"/>
                    </a:cxn>
                    <a:cxn ang="0">
                      <a:pos x="71" y="88"/>
                    </a:cxn>
                    <a:cxn ang="0">
                      <a:pos x="67" y="90"/>
                    </a:cxn>
                    <a:cxn ang="0">
                      <a:pos x="66" y="94"/>
                    </a:cxn>
                    <a:cxn ang="0">
                      <a:pos x="60" y="98"/>
                    </a:cxn>
                    <a:cxn ang="0">
                      <a:pos x="55" y="96"/>
                    </a:cxn>
                    <a:cxn ang="0">
                      <a:pos x="50" y="95"/>
                    </a:cxn>
                    <a:cxn ang="0">
                      <a:pos x="42" y="97"/>
                    </a:cxn>
                    <a:cxn ang="0">
                      <a:pos x="36" y="103"/>
                    </a:cxn>
                    <a:cxn ang="0">
                      <a:pos x="32" y="102"/>
                    </a:cxn>
                    <a:cxn ang="0">
                      <a:pos x="30" y="100"/>
                    </a:cxn>
                    <a:cxn ang="0">
                      <a:pos x="26" y="98"/>
                    </a:cxn>
                    <a:cxn ang="0">
                      <a:pos x="23" y="90"/>
                    </a:cxn>
                    <a:cxn ang="0">
                      <a:pos x="19" y="89"/>
                    </a:cxn>
                    <a:cxn ang="0">
                      <a:pos x="17" y="89"/>
                    </a:cxn>
                    <a:cxn ang="0">
                      <a:pos x="17" y="84"/>
                    </a:cxn>
                    <a:cxn ang="0">
                      <a:pos x="21" y="78"/>
                    </a:cxn>
                    <a:cxn ang="0">
                      <a:pos x="22" y="67"/>
                    </a:cxn>
                    <a:cxn ang="0">
                      <a:pos x="20" y="57"/>
                    </a:cxn>
                    <a:cxn ang="0">
                      <a:pos x="22" y="54"/>
                    </a:cxn>
                    <a:cxn ang="0">
                      <a:pos x="23" y="43"/>
                    </a:cxn>
                    <a:cxn ang="0">
                      <a:pos x="25" y="39"/>
                    </a:cxn>
                    <a:cxn ang="0">
                      <a:pos x="27" y="30"/>
                    </a:cxn>
                    <a:cxn ang="0">
                      <a:pos x="23" y="25"/>
                    </a:cxn>
                    <a:cxn ang="0">
                      <a:pos x="19" y="27"/>
                    </a:cxn>
                    <a:cxn ang="0">
                      <a:pos x="10" y="28"/>
                    </a:cxn>
                    <a:cxn ang="0">
                      <a:pos x="6" y="26"/>
                    </a:cxn>
                    <a:cxn ang="0">
                      <a:pos x="5" y="21"/>
                    </a:cxn>
                    <a:cxn ang="0">
                      <a:pos x="0" y="12"/>
                    </a:cxn>
                    <a:cxn ang="0">
                      <a:pos x="3" y="7"/>
                    </a:cxn>
                    <a:cxn ang="0">
                      <a:pos x="9" y="4"/>
                    </a:cxn>
                    <a:cxn ang="0">
                      <a:pos x="11" y="0"/>
                    </a:cxn>
                    <a:cxn ang="0">
                      <a:pos x="15" y="0"/>
                    </a:cxn>
                    <a:cxn ang="0">
                      <a:pos x="17" y="2"/>
                    </a:cxn>
                    <a:cxn ang="0">
                      <a:pos x="28" y="3"/>
                    </a:cxn>
                    <a:cxn ang="0">
                      <a:pos x="31" y="2"/>
                    </a:cxn>
                    <a:cxn ang="0">
                      <a:pos x="36" y="1"/>
                    </a:cxn>
                    <a:cxn ang="0">
                      <a:pos x="45" y="4"/>
                    </a:cxn>
                    <a:cxn ang="0">
                      <a:pos x="52" y="3"/>
                    </a:cxn>
                    <a:cxn ang="0">
                      <a:pos x="61" y="5"/>
                    </a:cxn>
                    <a:cxn ang="0">
                      <a:pos x="71" y="6"/>
                    </a:cxn>
                    <a:cxn ang="0">
                      <a:pos x="78" y="11"/>
                    </a:cxn>
                    <a:cxn ang="0">
                      <a:pos x="81" y="11"/>
                    </a:cxn>
                    <a:cxn ang="0">
                      <a:pos x="84" y="14"/>
                    </a:cxn>
                    <a:cxn ang="0">
                      <a:pos x="96" y="13"/>
                    </a:cxn>
                    <a:cxn ang="0">
                      <a:pos x="99" y="14"/>
                    </a:cxn>
                    <a:cxn ang="0">
                      <a:pos x="101" y="15"/>
                    </a:cxn>
                    <a:cxn ang="0">
                      <a:pos x="103" y="16"/>
                    </a:cxn>
                    <a:cxn ang="0">
                      <a:pos x="113" y="16"/>
                    </a:cxn>
                  </a:cxnLst>
                  <a:rect l="0" t="0" r="r" b="b"/>
                  <a:pathLst>
                    <a:path w="114" h="103">
                      <a:moveTo>
                        <a:pt x="113" y="16"/>
                      </a:moveTo>
                      <a:lnTo>
                        <a:pt x="114" y="23"/>
                      </a:lnTo>
                      <a:lnTo>
                        <a:pt x="111" y="31"/>
                      </a:lnTo>
                      <a:lnTo>
                        <a:pt x="102" y="35"/>
                      </a:lnTo>
                      <a:lnTo>
                        <a:pt x="97" y="35"/>
                      </a:lnTo>
                      <a:lnTo>
                        <a:pt x="92" y="41"/>
                      </a:lnTo>
                      <a:lnTo>
                        <a:pt x="91" y="44"/>
                      </a:lnTo>
                      <a:lnTo>
                        <a:pt x="86" y="49"/>
                      </a:lnTo>
                      <a:lnTo>
                        <a:pt x="85" y="59"/>
                      </a:lnTo>
                      <a:lnTo>
                        <a:pt x="86" y="69"/>
                      </a:lnTo>
                      <a:lnTo>
                        <a:pt x="81" y="76"/>
                      </a:lnTo>
                      <a:lnTo>
                        <a:pt x="80" y="82"/>
                      </a:lnTo>
                      <a:lnTo>
                        <a:pt x="74" y="85"/>
                      </a:lnTo>
                      <a:lnTo>
                        <a:pt x="71" y="88"/>
                      </a:lnTo>
                      <a:lnTo>
                        <a:pt x="67" y="90"/>
                      </a:lnTo>
                      <a:lnTo>
                        <a:pt x="66" y="94"/>
                      </a:lnTo>
                      <a:lnTo>
                        <a:pt x="60" y="98"/>
                      </a:lnTo>
                      <a:lnTo>
                        <a:pt x="55" y="96"/>
                      </a:lnTo>
                      <a:lnTo>
                        <a:pt x="50" y="95"/>
                      </a:lnTo>
                      <a:lnTo>
                        <a:pt x="42" y="97"/>
                      </a:lnTo>
                      <a:lnTo>
                        <a:pt x="36" y="103"/>
                      </a:lnTo>
                      <a:lnTo>
                        <a:pt x="32" y="102"/>
                      </a:lnTo>
                      <a:lnTo>
                        <a:pt x="30" y="100"/>
                      </a:lnTo>
                      <a:lnTo>
                        <a:pt x="26" y="98"/>
                      </a:lnTo>
                      <a:lnTo>
                        <a:pt x="23" y="90"/>
                      </a:lnTo>
                      <a:lnTo>
                        <a:pt x="19" y="89"/>
                      </a:lnTo>
                      <a:lnTo>
                        <a:pt x="17" y="89"/>
                      </a:lnTo>
                      <a:lnTo>
                        <a:pt x="17" y="84"/>
                      </a:lnTo>
                      <a:lnTo>
                        <a:pt x="21" y="78"/>
                      </a:lnTo>
                      <a:lnTo>
                        <a:pt x="22" y="67"/>
                      </a:lnTo>
                      <a:lnTo>
                        <a:pt x="20" y="57"/>
                      </a:lnTo>
                      <a:lnTo>
                        <a:pt x="22" y="54"/>
                      </a:lnTo>
                      <a:lnTo>
                        <a:pt x="23" y="43"/>
                      </a:lnTo>
                      <a:lnTo>
                        <a:pt x="25" y="39"/>
                      </a:lnTo>
                      <a:lnTo>
                        <a:pt x="27" y="30"/>
                      </a:lnTo>
                      <a:lnTo>
                        <a:pt x="23" y="25"/>
                      </a:lnTo>
                      <a:lnTo>
                        <a:pt x="19" y="27"/>
                      </a:lnTo>
                      <a:lnTo>
                        <a:pt x="10" y="28"/>
                      </a:lnTo>
                      <a:lnTo>
                        <a:pt x="6" y="26"/>
                      </a:lnTo>
                      <a:lnTo>
                        <a:pt x="5" y="21"/>
                      </a:lnTo>
                      <a:lnTo>
                        <a:pt x="0" y="12"/>
                      </a:lnTo>
                      <a:lnTo>
                        <a:pt x="3" y="7"/>
                      </a:lnTo>
                      <a:lnTo>
                        <a:pt x="9" y="4"/>
                      </a:lnTo>
                      <a:lnTo>
                        <a:pt x="11" y="0"/>
                      </a:lnTo>
                      <a:lnTo>
                        <a:pt x="15" y="0"/>
                      </a:lnTo>
                      <a:lnTo>
                        <a:pt x="17" y="2"/>
                      </a:lnTo>
                      <a:lnTo>
                        <a:pt x="28" y="3"/>
                      </a:lnTo>
                      <a:lnTo>
                        <a:pt x="31" y="2"/>
                      </a:lnTo>
                      <a:lnTo>
                        <a:pt x="36" y="1"/>
                      </a:lnTo>
                      <a:lnTo>
                        <a:pt x="45" y="4"/>
                      </a:lnTo>
                      <a:lnTo>
                        <a:pt x="52" y="3"/>
                      </a:lnTo>
                      <a:lnTo>
                        <a:pt x="61" y="5"/>
                      </a:lnTo>
                      <a:lnTo>
                        <a:pt x="71" y="6"/>
                      </a:lnTo>
                      <a:lnTo>
                        <a:pt x="78" y="11"/>
                      </a:lnTo>
                      <a:lnTo>
                        <a:pt x="81" y="11"/>
                      </a:lnTo>
                      <a:lnTo>
                        <a:pt x="84" y="14"/>
                      </a:lnTo>
                      <a:lnTo>
                        <a:pt x="96" y="13"/>
                      </a:lnTo>
                      <a:lnTo>
                        <a:pt x="99" y="14"/>
                      </a:lnTo>
                      <a:lnTo>
                        <a:pt x="101" y="15"/>
                      </a:lnTo>
                      <a:lnTo>
                        <a:pt x="103" y="16"/>
                      </a:lnTo>
                      <a:lnTo>
                        <a:pt x="113" y="16"/>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dirty="0">
                    <a:ln>
                      <a:noFill/>
                    </a:ln>
                    <a:solidFill>
                      <a:srgbClr val="000000"/>
                    </a:solidFill>
                    <a:effectLst/>
                    <a:uLnTx/>
                    <a:uFillTx/>
                    <a:latin typeface="Arial"/>
                    <a:ea typeface="+mn-ea"/>
                    <a:cs typeface="+mn-cs"/>
                  </a:endParaRPr>
                </a:p>
              </p:txBody>
            </p:sp>
            <p:sp>
              <p:nvSpPr>
                <p:cNvPr id="120" name="Freeform 89">
                  <a:extLst>
                    <a:ext uri="{FF2B5EF4-FFF2-40B4-BE49-F238E27FC236}">
                      <a16:creationId xmlns:a16="http://schemas.microsoft.com/office/drawing/2014/main" id="{2BCB4B9C-92D5-5DC6-1E41-7EBCE59C6392}"/>
                    </a:ext>
                  </a:extLst>
                </p:cNvPr>
                <p:cNvSpPr>
                  <a:spLocks/>
                </p:cNvSpPr>
                <p:nvPr/>
              </p:nvSpPr>
              <p:spPr bwMode="gray">
                <a:xfrm>
                  <a:off x="2783" y="3157"/>
                  <a:ext cx="72" cy="157"/>
                </a:xfrm>
                <a:custGeom>
                  <a:avLst/>
                  <a:gdLst/>
                  <a:ahLst/>
                  <a:cxnLst>
                    <a:cxn ang="0">
                      <a:pos x="15" y="10"/>
                    </a:cxn>
                    <a:cxn ang="0">
                      <a:pos x="13" y="17"/>
                    </a:cxn>
                    <a:cxn ang="0">
                      <a:pos x="17" y="24"/>
                    </a:cxn>
                    <a:cxn ang="0">
                      <a:pos x="18" y="30"/>
                    </a:cxn>
                    <a:cxn ang="0">
                      <a:pos x="14" y="37"/>
                    </a:cxn>
                    <a:cxn ang="0">
                      <a:pos x="9" y="41"/>
                    </a:cxn>
                    <a:cxn ang="0">
                      <a:pos x="4" y="33"/>
                    </a:cxn>
                    <a:cxn ang="0">
                      <a:pos x="2" y="25"/>
                    </a:cxn>
                    <a:cxn ang="0">
                      <a:pos x="4" y="19"/>
                    </a:cxn>
                    <a:cxn ang="0">
                      <a:pos x="3" y="14"/>
                    </a:cxn>
                    <a:cxn ang="0">
                      <a:pos x="0" y="9"/>
                    </a:cxn>
                    <a:cxn ang="0">
                      <a:pos x="2" y="3"/>
                    </a:cxn>
                    <a:cxn ang="0">
                      <a:pos x="6" y="0"/>
                    </a:cxn>
                    <a:cxn ang="0">
                      <a:pos x="12" y="2"/>
                    </a:cxn>
                    <a:cxn ang="0">
                      <a:pos x="15" y="10"/>
                    </a:cxn>
                  </a:cxnLst>
                  <a:rect l="0" t="0" r="r" b="b"/>
                  <a:pathLst>
                    <a:path w="18" h="41">
                      <a:moveTo>
                        <a:pt x="15" y="10"/>
                      </a:moveTo>
                      <a:lnTo>
                        <a:pt x="13" y="17"/>
                      </a:lnTo>
                      <a:lnTo>
                        <a:pt x="17" y="24"/>
                      </a:lnTo>
                      <a:lnTo>
                        <a:pt x="18" y="30"/>
                      </a:lnTo>
                      <a:lnTo>
                        <a:pt x="14" y="37"/>
                      </a:lnTo>
                      <a:lnTo>
                        <a:pt x="9" y="41"/>
                      </a:lnTo>
                      <a:lnTo>
                        <a:pt x="4" y="33"/>
                      </a:lnTo>
                      <a:lnTo>
                        <a:pt x="2" y="25"/>
                      </a:lnTo>
                      <a:lnTo>
                        <a:pt x="4" y="19"/>
                      </a:lnTo>
                      <a:lnTo>
                        <a:pt x="3" y="14"/>
                      </a:lnTo>
                      <a:lnTo>
                        <a:pt x="0" y="9"/>
                      </a:lnTo>
                      <a:lnTo>
                        <a:pt x="2" y="3"/>
                      </a:lnTo>
                      <a:lnTo>
                        <a:pt x="6" y="0"/>
                      </a:lnTo>
                      <a:lnTo>
                        <a:pt x="12" y="2"/>
                      </a:lnTo>
                      <a:lnTo>
                        <a:pt x="15" y="10"/>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1" name="Freeform 90">
                  <a:extLst>
                    <a:ext uri="{FF2B5EF4-FFF2-40B4-BE49-F238E27FC236}">
                      <a16:creationId xmlns:a16="http://schemas.microsoft.com/office/drawing/2014/main" id="{E70B9F49-7A1D-A997-B96F-97AB7D1634EB}"/>
                    </a:ext>
                  </a:extLst>
                </p:cNvPr>
                <p:cNvSpPr>
                  <a:spLocks/>
                </p:cNvSpPr>
                <p:nvPr/>
              </p:nvSpPr>
              <p:spPr bwMode="gray">
                <a:xfrm>
                  <a:off x="2840" y="3371"/>
                  <a:ext cx="4" cy="8"/>
                </a:xfrm>
                <a:custGeom>
                  <a:avLst/>
                  <a:gdLst/>
                  <a:ahLst/>
                  <a:cxnLst>
                    <a:cxn ang="0">
                      <a:pos x="2" y="0"/>
                    </a:cxn>
                    <a:cxn ang="0">
                      <a:pos x="2" y="3"/>
                    </a:cxn>
                    <a:cxn ang="0">
                      <a:pos x="0" y="2"/>
                    </a:cxn>
                    <a:cxn ang="0">
                      <a:pos x="2" y="0"/>
                    </a:cxn>
                  </a:cxnLst>
                  <a:rect l="0" t="0" r="r" b="b"/>
                  <a:pathLst>
                    <a:path w="2" h="3">
                      <a:moveTo>
                        <a:pt x="2" y="0"/>
                      </a:moveTo>
                      <a:lnTo>
                        <a:pt x="2" y="3"/>
                      </a:lnTo>
                      <a:lnTo>
                        <a:pt x="0" y="2"/>
                      </a:lnTo>
                      <a:lnTo>
                        <a:pt x="2"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2" name="Freeform 91">
                  <a:extLst>
                    <a:ext uri="{FF2B5EF4-FFF2-40B4-BE49-F238E27FC236}">
                      <a16:creationId xmlns:a16="http://schemas.microsoft.com/office/drawing/2014/main" id="{2205E535-9431-A393-DD84-E9200E715168}"/>
                    </a:ext>
                  </a:extLst>
                </p:cNvPr>
                <p:cNvSpPr>
                  <a:spLocks/>
                </p:cNvSpPr>
                <p:nvPr/>
              </p:nvSpPr>
              <p:spPr bwMode="gray">
                <a:xfrm>
                  <a:off x="2339" y="2930"/>
                  <a:ext cx="427" cy="475"/>
                </a:xfrm>
                <a:custGeom>
                  <a:avLst/>
                  <a:gdLst/>
                  <a:ahLst/>
                  <a:cxnLst>
                    <a:cxn ang="0">
                      <a:pos x="8" y="38"/>
                    </a:cxn>
                    <a:cxn ang="0">
                      <a:pos x="1" y="27"/>
                    </a:cxn>
                    <a:cxn ang="0">
                      <a:pos x="5" y="15"/>
                    </a:cxn>
                    <a:cxn ang="0">
                      <a:pos x="12" y="14"/>
                    </a:cxn>
                    <a:cxn ang="0">
                      <a:pos x="17" y="4"/>
                    </a:cxn>
                    <a:cxn ang="0">
                      <a:pos x="31" y="8"/>
                    </a:cxn>
                    <a:cxn ang="0">
                      <a:pos x="43" y="3"/>
                    </a:cxn>
                    <a:cxn ang="0">
                      <a:pos x="51" y="0"/>
                    </a:cxn>
                    <a:cxn ang="0">
                      <a:pos x="57" y="2"/>
                    </a:cxn>
                    <a:cxn ang="0">
                      <a:pos x="65" y="11"/>
                    </a:cxn>
                    <a:cxn ang="0">
                      <a:pos x="68" y="17"/>
                    </a:cxn>
                    <a:cxn ang="0">
                      <a:pos x="65" y="24"/>
                    </a:cxn>
                    <a:cxn ang="0">
                      <a:pos x="55" y="21"/>
                    </a:cxn>
                    <a:cxn ang="0">
                      <a:pos x="52" y="27"/>
                    </a:cxn>
                    <a:cxn ang="0">
                      <a:pos x="61" y="45"/>
                    </a:cxn>
                    <a:cxn ang="0">
                      <a:pos x="69" y="63"/>
                    </a:cxn>
                    <a:cxn ang="0">
                      <a:pos x="86" y="71"/>
                    </a:cxn>
                    <a:cxn ang="0">
                      <a:pos x="91" y="79"/>
                    </a:cxn>
                    <a:cxn ang="0">
                      <a:pos x="99" y="84"/>
                    </a:cxn>
                    <a:cxn ang="0">
                      <a:pos x="110" y="92"/>
                    </a:cxn>
                    <a:cxn ang="0">
                      <a:pos x="109" y="98"/>
                    </a:cxn>
                    <a:cxn ang="0">
                      <a:pos x="100" y="91"/>
                    </a:cxn>
                    <a:cxn ang="0">
                      <a:pos x="93" y="100"/>
                    </a:cxn>
                    <a:cxn ang="0">
                      <a:pos x="98" y="110"/>
                    </a:cxn>
                    <a:cxn ang="0">
                      <a:pos x="92" y="119"/>
                    </a:cxn>
                    <a:cxn ang="0">
                      <a:pos x="84" y="121"/>
                    </a:cxn>
                    <a:cxn ang="0">
                      <a:pos x="89" y="111"/>
                    </a:cxn>
                    <a:cxn ang="0">
                      <a:pos x="87" y="100"/>
                    </a:cxn>
                    <a:cxn ang="0">
                      <a:pos x="81" y="96"/>
                    </a:cxn>
                    <a:cxn ang="0">
                      <a:pos x="77" y="90"/>
                    </a:cxn>
                    <a:cxn ang="0">
                      <a:pos x="71" y="86"/>
                    </a:cxn>
                    <a:cxn ang="0">
                      <a:pos x="65" y="81"/>
                    </a:cxn>
                    <a:cxn ang="0">
                      <a:pos x="54" y="76"/>
                    </a:cxn>
                    <a:cxn ang="0">
                      <a:pos x="49" y="71"/>
                    </a:cxn>
                    <a:cxn ang="0">
                      <a:pos x="43" y="60"/>
                    </a:cxn>
                    <a:cxn ang="0">
                      <a:pos x="36" y="47"/>
                    </a:cxn>
                    <a:cxn ang="0">
                      <a:pos x="27" y="35"/>
                    </a:cxn>
                    <a:cxn ang="0">
                      <a:pos x="12" y="43"/>
                    </a:cxn>
                  </a:cxnLst>
                  <a:rect l="0" t="0" r="r" b="b"/>
                  <a:pathLst>
                    <a:path w="111" h="124">
                      <a:moveTo>
                        <a:pt x="12" y="43"/>
                      </a:moveTo>
                      <a:lnTo>
                        <a:pt x="8" y="38"/>
                      </a:lnTo>
                      <a:lnTo>
                        <a:pt x="3" y="37"/>
                      </a:lnTo>
                      <a:lnTo>
                        <a:pt x="1" y="27"/>
                      </a:lnTo>
                      <a:lnTo>
                        <a:pt x="0" y="16"/>
                      </a:lnTo>
                      <a:lnTo>
                        <a:pt x="5" y="15"/>
                      </a:lnTo>
                      <a:lnTo>
                        <a:pt x="9" y="16"/>
                      </a:lnTo>
                      <a:lnTo>
                        <a:pt x="12" y="14"/>
                      </a:lnTo>
                      <a:lnTo>
                        <a:pt x="13" y="5"/>
                      </a:lnTo>
                      <a:lnTo>
                        <a:pt x="17" y="4"/>
                      </a:lnTo>
                      <a:lnTo>
                        <a:pt x="20" y="7"/>
                      </a:lnTo>
                      <a:lnTo>
                        <a:pt x="31" y="8"/>
                      </a:lnTo>
                      <a:lnTo>
                        <a:pt x="34" y="3"/>
                      </a:lnTo>
                      <a:lnTo>
                        <a:pt x="43" y="3"/>
                      </a:lnTo>
                      <a:lnTo>
                        <a:pt x="46" y="0"/>
                      </a:lnTo>
                      <a:lnTo>
                        <a:pt x="51" y="0"/>
                      </a:lnTo>
                      <a:lnTo>
                        <a:pt x="53" y="2"/>
                      </a:lnTo>
                      <a:lnTo>
                        <a:pt x="57" y="2"/>
                      </a:lnTo>
                      <a:lnTo>
                        <a:pt x="65" y="5"/>
                      </a:lnTo>
                      <a:lnTo>
                        <a:pt x="65" y="11"/>
                      </a:lnTo>
                      <a:lnTo>
                        <a:pt x="68" y="14"/>
                      </a:lnTo>
                      <a:lnTo>
                        <a:pt x="68" y="17"/>
                      </a:lnTo>
                      <a:lnTo>
                        <a:pt x="67" y="20"/>
                      </a:lnTo>
                      <a:lnTo>
                        <a:pt x="65" y="24"/>
                      </a:lnTo>
                      <a:lnTo>
                        <a:pt x="65" y="19"/>
                      </a:lnTo>
                      <a:lnTo>
                        <a:pt x="55" y="21"/>
                      </a:lnTo>
                      <a:lnTo>
                        <a:pt x="52" y="25"/>
                      </a:lnTo>
                      <a:lnTo>
                        <a:pt x="52" y="27"/>
                      </a:lnTo>
                      <a:lnTo>
                        <a:pt x="52" y="37"/>
                      </a:lnTo>
                      <a:lnTo>
                        <a:pt x="61" y="45"/>
                      </a:lnTo>
                      <a:lnTo>
                        <a:pt x="65" y="51"/>
                      </a:lnTo>
                      <a:lnTo>
                        <a:pt x="69" y="63"/>
                      </a:lnTo>
                      <a:lnTo>
                        <a:pt x="78" y="69"/>
                      </a:lnTo>
                      <a:lnTo>
                        <a:pt x="86" y="71"/>
                      </a:lnTo>
                      <a:lnTo>
                        <a:pt x="88" y="77"/>
                      </a:lnTo>
                      <a:lnTo>
                        <a:pt x="91" y="79"/>
                      </a:lnTo>
                      <a:lnTo>
                        <a:pt x="98" y="80"/>
                      </a:lnTo>
                      <a:lnTo>
                        <a:pt x="99" y="84"/>
                      </a:lnTo>
                      <a:lnTo>
                        <a:pt x="104" y="86"/>
                      </a:lnTo>
                      <a:lnTo>
                        <a:pt x="110" y="92"/>
                      </a:lnTo>
                      <a:lnTo>
                        <a:pt x="111" y="96"/>
                      </a:lnTo>
                      <a:lnTo>
                        <a:pt x="109" y="98"/>
                      </a:lnTo>
                      <a:lnTo>
                        <a:pt x="103" y="93"/>
                      </a:lnTo>
                      <a:lnTo>
                        <a:pt x="100" y="91"/>
                      </a:lnTo>
                      <a:lnTo>
                        <a:pt x="95" y="92"/>
                      </a:lnTo>
                      <a:lnTo>
                        <a:pt x="93" y="100"/>
                      </a:lnTo>
                      <a:lnTo>
                        <a:pt x="98" y="106"/>
                      </a:lnTo>
                      <a:lnTo>
                        <a:pt x="98" y="110"/>
                      </a:lnTo>
                      <a:lnTo>
                        <a:pt x="94" y="113"/>
                      </a:lnTo>
                      <a:lnTo>
                        <a:pt x="92" y="119"/>
                      </a:lnTo>
                      <a:lnTo>
                        <a:pt x="86" y="124"/>
                      </a:lnTo>
                      <a:lnTo>
                        <a:pt x="84" y="121"/>
                      </a:lnTo>
                      <a:lnTo>
                        <a:pt x="85" y="117"/>
                      </a:lnTo>
                      <a:lnTo>
                        <a:pt x="89" y="111"/>
                      </a:lnTo>
                      <a:lnTo>
                        <a:pt x="87" y="105"/>
                      </a:lnTo>
                      <a:lnTo>
                        <a:pt x="87" y="100"/>
                      </a:lnTo>
                      <a:lnTo>
                        <a:pt x="84" y="96"/>
                      </a:lnTo>
                      <a:lnTo>
                        <a:pt x="81" y="96"/>
                      </a:lnTo>
                      <a:lnTo>
                        <a:pt x="78" y="94"/>
                      </a:lnTo>
                      <a:lnTo>
                        <a:pt x="77" y="90"/>
                      </a:lnTo>
                      <a:lnTo>
                        <a:pt x="73" y="88"/>
                      </a:lnTo>
                      <a:lnTo>
                        <a:pt x="71" y="86"/>
                      </a:lnTo>
                      <a:lnTo>
                        <a:pt x="69" y="86"/>
                      </a:lnTo>
                      <a:lnTo>
                        <a:pt x="65" y="81"/>
                      </a:lnTo>
                      <a:lnTo>
                        <a:pt x="63" y="81"/>
                      </a:lnTo>
                      <a:lnTo>
                        <a:pt x="54" y="76"/>
                      </a:lnTo>
                      <a:lnTo>
                        <a:pt x="53" y="71"/>
                      </a:lnTo>
                      <a:lnTo>
                        <a:pt x="49" y="71"/>
                      </a:lnTo>
                      <a:lnTo>
                        <a:pt x="44" y="67"/>
                      </a:lnTo>
                      <a:lnTo>
                        <a:pt x="43" y="60"/>
                      </a:lnTo>
                      <a:lnTo>
                        <a:pt x="37" y="56"/>
                      </a:lnTo>
                      <a:lnTo>
                        <a:pt x="36" y="47"/>
                      </a:lnTo>
                      <a:lnTo>
                        <a:pt x="30" y="37"/>
                      </a:lnTo>
                      <a:lnTo>
                        <a:pt x="27" y="35"/>
                      </a:lnTo>
                      <a:lnTo>
                        <a:pt x="18" y="37"/>
                      </a:lnTo>
                      <a:lnTo>
                        <a:pt x="12" y="43"/>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3" name="Freeform 92">
                  <a:extLst>
                    <a:ext uri="{FF2B5EF4-FFF2-40B4-BE49-F238E27FC236}">
                      <a16:creationId xmlns:a16="http://schemas.microsoft.com/office/drawing/2014/main" id="{6A09B9BC-04F3-1C54-4821-A7D069D4775A}"/>
                    </a:ext>
                  </a:extLst>
                </p:cNvPr>
                <p:cNvSpPr>
                  <a:spLocks/>
                </p:cNvSpPr>
                <p:nvPr/>
              </p:nvSpPr>
              <p:spPr bwMode="gray">
                <a:xfrm>
                  <a:off x="2401" y="3227"/>
                  <a:ext cx="44" cy="117"/>
                </a:xfrm>
                <a:custGeom>
                  <a:avLst/>
                  <a:gdLst/>
                  <a:ahLst/>
                  <a:cxnLst>
                    <a:cxn ang="0">
                      <a:pos x="0" y="7"/>
                    </a:cxn>
                    <a:cxn ang="0">
                      <a:pos x="6" y="3"/>
                    </a:cxn>
                    <a:cxn ang="0">
                      <a:pos x="8" y="0"/>
                    </a:cxn>
                    <a:cxn ang="0">
                      <a:pos x="10" y="1"/>
                    </a:cxn>
                    <a:cxn ang="0">
                      <a:pos x="10" y="6"/>
                    </a:cxn>
                    <a:cxn ang="0">
                      <a:pos x="12" y="8"/>
                    </a:cxn>
                    <a:cxn ang="0">
                      <a:pos x="12" y="22"/>
                    </a:cxn>
                    <a:cxn ang="0">
                      <a:pos x="10" y="24"/>
                    </a:cxn>
                    <a:cxn ang="0">
                      <a:pos x="9" y="27"/>
                    </a:cxn>
                    <a:cxn ang="0">
                      <a:pos x="5" y="28"/>
                    </a:cxn>
                    <a:cxn ang="0">
                      <a:pos x="4" y="30"/>
                    </a:cxn>
                    <a:cxn ang="0">
                      <a:pos x="1" y="29"/>
                    </a:cxn>
                    <a:cxn ang="0">
                      <a:pos x="0" y="21"/>
                    </a:cxn>
                    <a:cxn ang="0">
                      <a:pos x="1" y="10"/>
                    </a:cxn>
                    <a:cxn ang="0">
                      <a:pos x="0" y="7"/>
                    </a:cxn>
                  </a:cxnLst>
                  <a:rect l="0" t="0" r="r" b="b"/>
                  <a:pathLst>
                    <a:path w="12" h="30">
                      <a:moveTo>
                        <a:pt x="0" y="7"/>
                      </a:moveTo>
                      <a:lnTo>
                        <a:pt x="6" y="3"/>
                      </a:lnTo>
                      <a:lnTo>
                        <a:pt x="8" y="0"/>
                      </a:lnTo>
                      <a:lnTo>
                        <a:pt x="10" y="1"/>
                      </a:lnTo>
                      <a:lnTo>
                        <a:pt x="10" y="6"/>
                      </a:lnTo>
                      <a:lnTo>
                        <a:pt x="12" y="8"/>
                      </a:lnTo>
                      <a:lnTo>
                        <a:pt x="12" y="22"/>
                      </a:lnTo>
                      <a:lnTo>
                        <a:pt x="10" y="24"/>
                      </a:lnTo>
                      <a:lnTo>
                        <a:pt x="9" y="27"/>
                      </a:lnTo>
                      <a:lnTo>
                        <a:pt x="5" y="28"/>
                      </a:lnTo>
                      <a:lnTo>
                        <a:pt x="4" y="30"/>
                      </a:lnTo>
                      <a:lnTo>
                        <a:pt x="1" y="29"/>
                      </a:lnTo>
                      <a:lnTo>
                        <a:pt x="0" y="21"/>
                      </a:lnTo>
                      <a:lnTo>
                        <a:pt x="1" y="10"/>
                      </a:lnTo>
                      <a:lnTo>
                        <a:pt x="0" y="7"/>
                      </a:lnTo>
                      <a:close/>
                    </a:path>
                  </a:pathLst>
                </a:custGeom>
                <a:solidFill>
                  <a:srgbClr val="006828"/>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4" name="Freeform 93">
                  <a:extLst>
                    <a:ext uri="{FF2B5EF4-FFF2-40B4-BE49-F238E27FC236}">
                      <a16:creationId xmlns:a16="http://schemas.microsoft.com/office/drawing/2014/main" id="{284FF0D7-2FC3-D3FB-01E4-FFFE9E718796}"/>
                    </a:ext>
                  </a:extLst>
                </p:cNvPr>
                <p:cNvSpPr>
                  <a:spLocks/>
                </p:cNvSpPr>
                <p:nvPr/>
              </p:nvSpPr>
              <p:spPr bwMode="gray">
                <a:xfrm>
                  <a:off x="2983" y="3263"/>
                  <a:ext cx="13" cy="8"/>
                </a:xfrm>
                <a:custGeom>
                  <a:avLst/>
                  <a:gdLst/>
                  <a:ahLst/>
                  <a:cxnLst>
                    <a:cxn ang="0">
                      <a:pos x="0" y="0"/>
                    </a:cxn>
                    <a:cxn ang="0">
                      <a:pos x="2" y="0"/>
                    </a:cxn>
                    <a:cxn ang="0">
                      <a:pos x="3" y="1"/>
                    </a:cxn>
                    <a:cxn ang="0">
                      <a:pos x="0" y="2"/>
                    </a:cxn>
                    <a:cxn ang="0">
                      <a:pos x="0" y="0"/>
                    </a:cxn>
                  </a:cxnLst>
                  <a:rect l="0" t="0" r="r" b="b"/>
                  <a:pathLst>
                    <a:path w="3" h="2">
                      <a:moveTo>
                        <a:pt x="0" y="0"/>
                      </a:moveTo>
                      <a:lnTo>
                        <a:pt x="2" y="0"/>
                      </a:lnTo>
                      <a:lnTo>
                        <a:pt x="3" y="1"/>
                      </a:lnTo>
                      <a:lnTo>
                        <a:pt x="0" y="2"/>
                      </a:lnTo>
                      <a:lnTo>
                        <a:pt x="0"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5" name="Freeform 94">
                  <a:extLst>
                    <a:ext uri="{FF2B5EF4-FFF2-40B4-BE49-F238E27FC236}">
                      <a16:creationId xmlns:a16="http://schemas.microsoft.com/office/drawing/2014/main" id="{B864F42A-DAFB-9D15-CAB8-A4DD624D35E2}"/>
                    </a:ext>
                  </a:extLst>
                </p:cNvPr>
                <p:cNvSpPr>
                  <a:spLocks/>
                </p:cNvSpPr>
                <p:nvPr/>
              </p:nvSpPr>
              <p:spPr bwMode="gray">
                <a:xfrm>
                  <a:off x="2934" y="3344"/>
                  <a:ext cx="41" cy="53"/>
                </a:xfrm>
                <a:custGeom>
                  <a:avLst/>
                  <a:gdLst/>
                  <a:ahLst/>
                  <a:cxnLst>
                    <a:cxn ang="0">
                      <a:pos x="0" y="3"/>
                    </a:cxn>
                    <a:cxn ang="0">
                      <a:pos x="1" y="0"/>
                    </a:cxn>
                    <a:cxn ang="0">
                      <a:pos x="6" y="0"/>
                    </a:cxn>
                    <a:cxn ang="0">
                      <a:pos x="11" y="8"/>
                    </a:cxn>
                    <a:cxn ang="0">
                      <a:pos x="11" y="14"/>
                    </a:cxn>
                    <a:cxn ang="0">
                      <a:pos x="9" y="13"/>
                    </a:cxn>
                    <a:cxn ang="0">
                      <a:pos x="9" y="10"/>
                    </a:cxn>
                    <a:cxn ang="0">
                      <a:pos x="5" y="6"/>
                    </a:cxn>
                    <a:cxn ang="0">
                      <a:pos x="0" y="3"/>
                    </a:cxn>
                  </a:cxnLst>
                  <a:rect l="0" t="0" r="r" b="b"/>
                  <a:pathLst>
                    <a:path w="11" h="14">
                      <a:moveTo>
                        <a:pt x="0" y="3"/>
                      </a:moveTo>
                      <a:lnTo>
                        <a:pt x="1" y="0"/>
                      </a:lnTo>
                      <a:lnTo>
                        <a:pt x="6" y="0"/>
                      </a:lnTo>
                      <a:lnTo>
                        <a:pt x="11" y="8"/>
                      </a:lnTo>
                      <a:lnTo>
                        <a:pt x="11" y="14"/>
                      </a:lnTo>
                      <a:lnTo>
                        <a:pt x="9" y="13"/>
                      </a:lnTo>
                      <a:lnTo>
                        <a:pt x="9" y="10"/>
                      </a:lnTo>
                      <a:lnTo>
                        <a:pt x="5" y="6"/>
                      </a:lnTo>
                      <a:lnTo>
                        <a:pt x="0" y="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6" name="Freeform 95">
                  <a:extLst>
                    <a:ext uri="{FF2B5EF4-FFF2-40B4-BE49-F238E27FC236}">
                      <a16:creationId xmlns:a16="http://schemas.microsoft.com/office/drawing/2014/main" id="{ECE8AE3E-B46C-2FE2-7F1A-4B5DA1CD65ED}"/>
                    </a:ext>
                  </a:extLst>
                </p:cNvPr>
                <p:cNvSpPr>
                  <a:spLocks/>
                </p:cNvSpPr>
                <p:nvPr/>
              </p:nvSpPr>
              <p:spPr bwMode="gray">
                <a:xfrm>
                  <a:off x="3022" y="3339"/>
                  <a:ext cx="10" cy="26"/>
                </a:xfrm>
                <a:custGeom>
                  <a:avLst/>
                  <a:gdLst/>
                  <a:ahLst/>
                  <a:cxnLst>
                    <a:cxn ang="0">
                      <a:pos x="2" y="7"/>
                    </a:cxn>
                    <a:cxn ang="0">
                      <a:pos x="0" y="4"/>
                    </a:cxn>
                    <a:cxn ang="0">
                      <a:pos x="0" y="1"/>
                    </a:cxn>
                    <a:cxn ang="0">
                      <a:pos x="2" y="0"/>
                    </a:cxn>
                    <a:cxn ang="0">
                      <a:pos x="2" y="2"/>
                    </a:cxn>
                    <a:cxn ang="0">
                      <a:pos x="3" y="6"/>
                    </a:cxn>
                    <a:cxn ang="0">
                      <a:pos x="2" y="7"/>
                    </a:cxn>
                  </a:cxnLst>
                  <a:rect l="0" t="0" r="r" b="b"/>
                  <a:pathLst>
                    <a:path w="3" h="7">
                      <a:moveTo>
                        <a:pt x="2" y="7"/>
                      </a:moveTo>
                      <a:lnTo>
                        <a:pt x="0" y="4"/>
                      </a:lnTo>
                      <a:lnTo>
                        <a:pt x="0" y="1"/>
                      </a:lnTo>
                      <a:lnTo>
                        <a:pt x="2" y="0"/>
                      </a:lnTo>
                      <a:lnTo>
                        <a:pt x="2" y="2"/>
                      </a:lnTo>
                      <a:lnTo>
                        <a:pt x="3" y="6"/>
                      </a:lnTo>
                      <a:lnTo>
                        <a:pt x="2" y="7"/>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7" name="Freeform 96">
                  <a:extLst>
                    <a:ext uri="{FF2B5EF4-FFF2-40B4-BE49-F238E27FC236}">
                      <a16:creationId xmlns:a16="http://schemas.microsoft.com/office/drawing/2014/main" id="{52FA6626-0BCD-F1C3-511D-CF7C83E11D9A}"/>
                    </a:ext>
                  </a:extLst>
                </p:cNvPr>
                <p:cNvSpPr>
                  <a:spLocks/>
                </p:cNvSpPr>
                <p:nvPr/>
              </p:nvSpPr>
              <p:spPr bwMode="gray">
                <a:xfrm>
                  <a:off x="3030" y="3324"/>
                  <a:ext cx="12" cy="12"/>
                </a:xfrm>
                <a:custGeom>
                  <a:avLst/>
                  <a:gdLst/>
                  <a:ahLst/>
                  <a:cxnLst>
                    <a:cxn ang="0">
                      <a:pos x="0" y="0"/>
                    </a:cxn>
                    <a:cxn ang="0">
                      <a:pos x="2" y="0"/>
                    </a:cxn>
                    <a:cxn ang="0">
                      <a:pos x="3" y="2"/>
                    </a:cxn>
                    <a:cxn ang="0">
                      <a:pos x="2" y="3"/>
                    </a:cxn>
                    <a:cxn ang="0">
                      <a:pos x="0" y="0"/>
                    </a:cxn>
                  </a:cxnLst>
                  <a:rect l="0" t="0" r="r" b="b"/>
                  <a:pathLst>
                    <a:path w="3" h="3">
                      <a:moveTo>
                        <a:pt x="0" y="0"/>
                      </a:moveTo>
                      <a:lnTo>
                        <a:pt x="2" y="0"/>
                      </a:lnTo>
                      <a:lnTo>
                        <a:pt x="3" y="2"/>
                      </a:lnTo>
                      <a:lnTo>
                        <a:pt x="2" y="3"/>
                      </a:lnTo>
                      <a:lnTo>
                        <a:pt x="0" y="0"/>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8" name="Freeform 97">
                  <a:extLst>
                    <a:ext uri="{FF2B5EF4-FFF2-40B4-BE49-F238E27FC236}">
                      <a16:creationId xmlns:a16="http://schemas.microsoft.com/office/drawing/2014/main" id="{97D1B795-5DF2-01E4-652A-B18CA9DC2084}"/>
                    </a:ext>
                  </a:extLst>
                </p:cNvPr>
                <p:cNvSpPr>
                  <a:spLocks/>
                </p:cNvSpPr>
                <p:nvPr/>
              </p:nvSpPr>
              <p:spPr bwMode="gray">
                <a:xfrm>
                  <a:off x="3044" y="3397"/>
                  <a:ext cx="13" cy="15"/>
                </a:xfrm>
                <a:custGeom>
                  <a:avLst/>
                  <a:gdLst/>
                  <a:ahLst/>
                  <a:cxnLst>
                    <a:cxn ang="0">
                      <a:pos x="0" y="2"/>
                    </a:cxn>
                    <a:cxn ang="0">
                      <a:pos x="1" y="0"/>
                    </a:cxn>
                    <a:cxn ang="0">
                      <a:pos x="3" y="1"/>
                    </a:cxn>
                    <a:cxn ang="0">
                      <a:pos x="3" y="3"/>
                    </a:cxn>
                    <a:cxn ang="0">
                      <a:pos x="1" y="4"/>
                    </a:cxn>
                    <a:cxn ang="0">
                      <a:pos x="0" y="2"/>
                    </a:cxn>
                  </a:cxnLst>
                  <a:rect l="0" t="0" r="r" b="b"/>
                  <a:pathLst>
                    <a:path w="3" h="4">
                      <a:moveTo>
                        <a:pt x="0" y="2"/>
                      </a:moveTo>
                      <a:lnTo>
                        <a:pt x="1" y="0"/>
                      </a:lnTo>
                      <a:lnTo>
                        <a:pt x="3" y="1"/>
                      </a:lnTo>
                      <a:lnTo>
                        <a:pt x="3" y="3"/>
                      </a:lnTo>
                      <a:lnTo>
                        <a:pt x="1" y="4"/>
                      </a:lnTo>
                      <a:lnTo>
                        <a:pt x="0" y="2"/>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29" name="Freeform 98">
                  <a:extLst>
                    <a:ext uri="{FF2B5EF4-FFF2-40B4-BE49-F238E27FC236}">
                      <a16:creationId xmlns:a16="http://schemas.microsoft.com/office/drawing/2014/main" id="{E8C21122-9913-72F0-7CAF-A75DE82990BF}"/>
                    </a:ext>
                  </a:extLst>
                </p:cNvPr>
                <p:cNvSpPr>
                  <a:spLocks/>
                </p:cNvSpPr>
                <p:nvPr/>
              </p:nvSpPr>
              <p:spPr bwMode="gray">
                <a:xfrm>
                  <a:off x="3030" y="3409"/>
                  <a:ext cx="14" cy="15"/>
                </a:xfrm>
                <a:custGeom>
                  <a:avLst/>
                  <a:gdLst/>
                  <a:ahLst/>
                  <a:cxnLst>
                    <a:cxn ang="0">
                      <a:pos x="0" y="1"/>
                    </a:cxn>
                    <a:cxn ang="0">
                      <a:pos x="1" y="0"/>
                    </a:cxn>
                    <a:cxn ang="0">
                      <a:pos x="4" y="1"/>
                    </a:cxn>
                    <a:cxn ang="0">
                      <a:pos x="3" y="3"/>
                    </a:cxn>
                    <a:cxn ang="0">
                      <a:pos x="1" y="4"/>
                    </a:cxn>
                    <a:cxn ang="0">
                      <a:pos x="0" y="1"/>
                    </a:cxn>
                  </a:cxnLst>
                  <a:rect l="0" t="0" r="r" b="b"/>
                  <a:pathLst>
                    <a:path w="4" h="4">
                      <a:moveTo>
                        <a:pt x="0" y="1"/>
                      </a:moveTo>
                      <a:lnTo>
                        <a:pt x="1" y="0"/>
                      </a:lnTo>
                      <a:lnTo>
                        <a:pt x="4" y="1"/>
                      </a:lnTo>
                      <a:lnTo>
                        <a:pt x="3" y="3"/>
                      </a:lnTo>
                      <a:lnTo>
                        <a:pt x="1" y="4"/>
                      </a:lnTo>
                      <a:lnTo>
                        <a:pt x="0" y="1"/>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30" name="Freeform 99">
                  <a:extLst>
                    <a:ext uri="{FF2B5EF4-FFF2-40B4-BE49-F238E27FC236}">
                      <a16:creationId xmlns:a16="http://schemas.microsoft.com/office/drawing/2014/main" id="{28662C26-A769-7C27-8C01-460D26494A29}"/>
                    </a:ext>
                  </a:extLst>
                </p:cNvPr>
                <p:cNvSpPr>
                  <a:spLocks/>
                </p:cNvSpPr>
                <p:nvPr/>
              </p:nvSpPr>
              <p:spPr bwMode="gray">
                <a:xfrm>
                  <a:off x="2818" y="3195"/>
                  <a:ext cx="229" cy="276"/>
                </a:xfrm>
                <a:custGeom>
                  <a:avLst/>
                  <a:gdLst/>
                  <a:ahLst/>
                  <a:cxnLst>
                    <a:cxn ang="0">
                      <a:pos x="50" y="15"/>
                    </a:cxn>
                    <a:cxn ang="0">
                      <a:pos x="43" y="15"/>
                    </a:cxn>
                    <a:cxn ang="0">
                      <a:pos x="33" y="17"/>
                    </a:cxn>
                    <a:cxn ang="0">
                      <a:pos x="38" y="24"/>
                    </a:cxn>
                    <a:cxn ang="0">
                      <a:pos x="35" y="25"/>
                    </a:cxn>
                    <a:cxn ang="0">
                      <a:pos x="33" y="28"/>
                    </a:cxn>
                    <a:cxn ang="0">
                      <a:pos x="30" y="24"/>
                    </a:cxn>
                    <a:cxn ang="0">
                      <a:pos x="30" y="28"/>
                    </a:cxn>
                    <a:cxn ang="0">
                      <a:pos x="26" y="21"/>
                    </a:cxn>
                    <a:cxn ang="0">
                      <a:pos x="21" y="21"/>
                    </a:cxn>
                    <a:cxn ang="0">
                      <a:pos x="26" y="34"/>
                    </a:cxn>
                    <a:cxn ang="0">
                      <a:pos x="31" y="46"/>
                    </a:cxn>
                    <a:cxn ang="0">
                      <a:pos x="37" y="55"/>
                    </a:cxn>
                    <a:cxn ang="0">
                      <a:pos x="30" y="61"/>
                    </a:cxn>
                    <a:cxn ang="0">
                      <a:pos x="25" y="62"/>
                    </a:cxn>
                    <a:cxn ang="0">
                      <a:pos x="28" y="72"/>
                    </a:cxn>
                    <a:cxn ang="0">
                      <a:pos x="21" y="71"/>
                    </a:cxn>
                    <a:cxn ang="0">
                      <a:pos x="15" y="67"/>
                    </a:cxn>
                    <a:cxn ang="0">
                      <a:pos x="15" y="60"/>
                    </a:cxn>
                    <a:cxn ang="0">
                      <a:pos x="11" y="52"/>
                    </a:cxn>
                    <a:cxn ang="0">
                      <a:pos x="26" y="52"/>
                    </a:cxn>
                    <a:cxn ang="0">
                      <a:pos x="16" y="48"/>
                    </a:cxn>
                    <a:cxn ang="0">
                      <a:pos x="7" y="45"/>
                    </a:cxn>
                    <a:cxn ang="0">
                      <a:pos x="2" y="35"/>
                    </a:cxn>
                    <a:cxn ang="0">
                      <a:pos x="5" y="27"/>
                    </a:cxn>
                    <a:cxn ang="0">
                      <a:pos x="8" y="14"/>
                    </a:cxn>
                    <a:cxn ang="0">
                      <a:pos x="23" y="9"/>
                    </a:cxn>
                    <a:cxn ang="0">
                      <a:pos x="33" y="7"/>
                    </a:cxn>
                    <a:cxn ang="0">
                      <a:pos x="45" y="6"/>
                    </a:cxn>
                    <a:cxn ang="0">
                      <a:pos x="55" y="8"/>
                    </a:cxn>
                    <a:cxn ang="0">
                      <a:pos x="60" y="5"/>
                    </a:cxn>
                    <a:cxn ang="0">
                      <a:pos x="55" y="17"/>
                    </a:cxn>
                  </a:cxnLst>
                  <a:rect l="0" t="0" r="r" b="b"/>
                  <a:pathLst>
                    <a:path w="60" h="72">
                      <a:moveTo>
                        <a:pt x="55" y="17"/>
                      </a:moveTo>
                      <a:lnTo>
                        <a:pt x="50" y="15"/>
                      </a:lnTo>
                      <a:lnTo>
                        <a:pt x="45" y="16"/>
                      </a:lnTo>
                      <a:lnTo>
                        <a:pt x="43" y="15"/>
                      </a:lnTo>
                      <a:lnTo>
                        <a:pt x="39" y="16"/>
                      </a:lnTo>
                      <a:lnTo>
                        <a:pt x="33" y="17"/>
                      </a:lnTo>
                      <a:lnTo>
                        <a:pt x="33" y="21"/>
                      </a:lnTo>
                      <a:lnTo>
                        <a:pt x="38" y="24"/>
                      </a:lnTo>
                      <a:lnTo>
                        <a:pt x="38" y="26"/>
                      </a:lnTo>
                      <a:lnTo>
                        <a:pt x="35" y="25"/>
                      </a:lnTo>
                      <a:lnTo>
                        <a:pt x="35" y="28"/>
                      </a:lnTo>
                      <a:lnTo>
                        <a:pt x="33" y="28"/>
                      </a:lnTo>
                      <a:lnTo>
                        <a:pt x="32" y="24"/>
                      </a:lnTo>
                      <a:lnTo>
                        <a:pt x="30" y="24"/>
                      </a:lnTo>
                      <a:lnTo>
                        <a:pt x="31" y="28"/>
                      </a:lnTo>
                      <a:lnTo>
                        <a:pt x="30" y="28"/>
                      </a:lnTo>
                      <a:lnTo>
                        <a:pt x="27" y="24"/>
                      </a:lnTo>
                      <a:lnTo>
                        <a:pt x="26" y="21"/>
                      </a:lnTo>
                      <a:lnTo>
                        <a:pt x="24" y="20"/>
                      </a:lnTo>
                      <a:lnTo>
                        <a:pt x="21" y="21"/>
                      </a:lnTo>
                      <a:lnTo>
                        <a:pt x="21" y="26"/>
                      </a:lnTo>
                      <a:lnTo>
                        <a:pt x="26" y="34"/>
                      </a:lnTo>
                      <a:lnTo>
                        <a:pt x="25" y="43"/>
                      </a:lnTo>
                      <a:lnTo>
                        <a:pt x="31" y="46"/>
                      </a:lnTo>
                      <a:lnTo>
                        <a:pt x="37" y="51"/>
                      </a:lnTo>
                      <a:lnTo>
                        <a:pt x="37" y="55"/>
                      </a:lnTo>
                      <a:lnTo>
                        <a:pt x="30" y="55"/>
                      </a:lnTo>
                      <a:lnTo>
                        <a:pt x="30" y="61"/>
                      </a:lnTo>
                      <a:lnTo>
                        <a:pt x="26" y="60"/>
                      </a:lnTo>
                      <a:lnTo>
                        <a:pt x="25" y="62"/>
                      </a:lnTo>
                      <a:lnTo>
                        <a:pt x="27" y="64"/>
                      </a:lnTo>
                      <a:lnTo>
                        <a:pt x="28" y="72"/>
                      </a:lnTo>
                      <a:lnTo>
                        <a:pt x="24" y="71"/>
                      </a:lnTo>
                      <a:lnTo>
                        <a:pt x="21" y="71"/>
                      </a:lnTo>
                      <a:lnTo>
                        <a:pt x="19" y="68"/>
                      </a:lnTo>
                      <a:lnTo>
                        <a:pt x="15" y="67"/>
                      </a:lnTo>
                      <a:lnTo>
                        <a:pt x="13" y="65"/>
                      </a:lnTo>
                      <a:lnTo>
                        <a:pt x="15" y="60"/>
                      </a:lnTo>
                      <a:lnTo>
                        <a:pt x="11" y="56"/>
                      </a:lnTo>
                      <a:lnTo>
                        <a:pt x="11" y="52"/>
                      </a:lnTo>
                      <a:lnTo>
                        <a:pt x="17" y="51"/>
                      </a:lnTo>
                      <a:lnTo>
                        <a:pt x="26" y="52"/>
                      </a:lnTo>
                      <a:lnTo>
                        <a:pt x="24" y="48"/>
                      </a:lnTo>
                      <a:lnTo>
                        <a:pt x="16" y="48"/>
                      </a:lnTo>
                      <a:lnTo>
                        <a:pt x="11" y="49"/>
                      </a:lnTo>
                      <a:lnTo>
                        <a:pt x="7" y="45"/>
                      </a:lnTo>
                      <a:lnTo>
                        <a:pt x="5" y="39"/>
                      </a:lnTo>
                      <a:lnTo>
                        <a:pt x="2" y="35"/>
                      </a:lnTo>
                      <a:lnTo>
                        <a:pt x="0" y="31"/>
                      </a:lnTo>
                      <a:lnTo>
                        <a:pt x="5" y="27"/>
                      </a:lnTo>
                      <a:lnTo>
                        <a:pt x="9" y="20"/>
                      </a:lnTo>
                      <a:lnTo>
                        <a:pt x="8" y="14"/>
                      </a:lnTo>
                      <a:lnTo>
                        <a:pt x="19" y="14"/>
                      </a:lnTo>
                      <a:lnTo>
                        <a:pt x="23" y="9"/>
                      </a:lnTo>
                      <a:lnTo>
                        <a:pt x="27" y="9"/>
                      </a:lnTo>
                      <a:lnTo>
                        <a:pt x="33" y="7"/>
                      </a:lnTo>
                      <a:lnTo>
                        <a:pt x="39" y="5"/>
                      </a:lnTo>
                      <a:lnTo>
                        <a:pt x="45" y="6"/>
                      </a:lnTo>
                      <a:lnTo>
                        <a:pt x="50" y="9"/>
                      </a:lnTo>
                      <a:lnTo>
                        <a:pt x="55" y="8"/>
                      </a:lnTo>
                      <a:lnTo>
                        <a:pt x="57" y="0"/>
                      </a:lnTo>
                      <a:lnTo>
                        <a:pt x="60" y="5"/>
                      </a:lnTo>
                      <a:lnTo>
                        <a:pt x="59" y="11"/>
                      </a:lnTo>
                      <a:lnTo>
                        <a:pt x="55" y="17"/>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31" name="Freeform 100">
                  <a:extLst>
                    <a:ext uri="{FF2B5EF4-FFF2-40B4-BE49-F238E27FC236}">
                      <a16:creationId xmlns:a16="http://schemas.microsoft.com/office/drawing/2014/main" id="{B875C4E7-8A58-DA31-707E-EE9F0D38545E}"/>
                    </a:ext>
                  </a:extLst>
                </p:cNvPr>
                <p:cNvSpPr>
                  <a:spLocks/>
                </p:cNvSpPr>
                <p:nvPr/>
              </p:nvSpPr>
              <p:spPr bwMode="gray">
                <a:xfrm>
                  <a:off x="3000" y="3295"/>
                  <a:ext cx="10" cy="8"/>
                </a:xfrm>
                <a:custGeom>
                  <a:avLst/>
                  <a:gdLst/>
                  <a:ahLst/>
                  <a:cxnLst>
                    <a:cxn ang="0">
                      <a:pos x="1" y="3"/>
                    </a:cxn>
                    <a:cxn ang="0">
                      <a:pos x="0" y="2"/>
                    </a:cxn>
                    <a:cxn ang="0">
                      <a:pos x="1" y="0"/>
                    </a:cxn>
                    <a:cxn ang="0">
                      <a:pos x="3" y="1"/>
                    </a:cxn>
                    <a:cxn ang="0">
                      <a:pos x="3" y="2"/>
                    </a:cxn>
                    <a:cxn ang="0">
                      <a:pos x="1" y="3"/>
                    </a:cxn>
                  </a:cxnLst>
                  <a:rect l="0" t="0" r="r" b="b"/>
                  <a:pathLst>
                    <a:path w="3" h="3">
                      <a:moveTo>
                        <a:pt x="1" y="3"/>
                      </a:moveTo>
                      <a:lnTo>
                        <a:pt x="0" y="2"/>
                      </a:lnTo>
                      <a:lnTo>
                        <a:pt x="1" y="0"/>
                      </a:lnTo>
                      <a:lnTo>
                        <a:pt x="3" y="1"/>
                      </a:lnTo>
                      <a:lnTo>
                        <a:pt x="3" y="2"/>
                      </a:lnTo>
                      <a:lnTo>
                        <a:pt x="1" y="3"/>
                      </a:lnTo>
                      <a:close/>
                    </a:path>
                  </a:pathLst>
                </a:custGeom>
                <a:grp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sp>
              <p:nvSpPr>
                <p:cNvPr id="132" name="Freeform 102">
                  <a:extLst>
                    <a:ext uri="{FF2B5EF4-FFF2-40B4-BE49-F238E27FC236}">
                      <a16:creationId xmlns:a16="http://schemas.microsoft.com/office/drawing/2014/main" id="{6DFC1F6F-45EF-193F-BE7B-B74D2F959F7A}"/>
                    </a:ext>
                  </a:extLst>
                </p:cNvPr>
                <p:cNvSpPr>
                  <a:spLocks/>
                </p:cNvSpPr>
                <p:nvPr/>
              </p:nvSpPr>
              <p:spPr bwMode="gray">
                <a:xfrm>
                  <a:off x="3030" y="3210"/>
                  <a:ext cx="195" cy="281"/>
                </a:xfrm>
                <a:custGeom>
                  <a:avLst/>
                  <a:gdLst/>
                  <a:ahLst/>
                  <a:cxnLst>
                    <a:cxn ang="0">
                      <a:pos x="172" y="242"/>
                    </a:cxn>
                    <a:cxn ang="0">
                      <a:pos x="161" y="235"/>
                    </a:cxn>
                    <a:cxn ang="0">
                      <a:pos x="145" y="246"/>
                    </a:cxn>
                    <a:cxn ang="0">
                      <a:pos x="145" y="258"/>
                    </a:cxn>
                    <a:cxn ang="0">
                      <a:pos x="130" y="261"/>
                    </a:cxn>
                    <a:cxn ang="0">
                      <a:pos x="103" y="269"/>
                    </a:cxn>
                    <a:cxn ang="0">
                      <a:pos x="92" y="254"/>
                    </a:cxn>
                    <a:cxn ang="0">
                      <a:pos x="80" y="250"/>
                    </a:cxn>
                    <a:cxn ang="0">
                      <a:pos x="69" y="261"/>
                    </a:cxn>
                    <a:cxn ang="0">
                      <a:pos x="65" y="273"/>
                    </a:cxn>
                    <a:cxn ang="0">
                      <a:pos x="46" y="281"/>
                    </a:cxn>
                    <a:cxn ang="0">
                      <a:pos x="46" y="273"/>
                    </a:cxn>
                    <a:cxn ang="0">
                      <a:pos x="57" y="258"/>
                    </a:cxn>
                    <a:cxn ang="0">
                      <a:pos x="57" y="242"/>
                    </a:cxn>
                    <a:cxn ang="0">
                      <a:pos x="50" y="235"/>
                    </a:cxn>
                    <a:cxn ang="0">
                      <a:pos x="38" y="242"/>
                    </a:cxn>
                    <a:cxn ang="0">
                      <a:pos x="27" y="246"/>
                    </a:cxn>
                    <a:cxn ang="0">
                      <a:pos x="27" y="235"/>
                    </a:cxn>
                    <a:cxn ang="0">
                      <a:pos x="38" y="227"/>
                    </a:cxn>
                    <a:cxn ang="0">
                      <a:pos x="46" y="223"/>
                    </a:cxn>
                    <a:cxn ang="0">
                      <a:pos x="31" y="215"/>
                    </a:cxn>
                    <a:cxn ang="0">
                      <a:pos x="31" y="192"/>
                    </a:cxn>
                    <a:cxn ang="0">
                      <a:pos x="23" y="181"/>
                    </a:cxn>
                    <a:cxn ang="0">
                      <a:pos x="11" y="181"/>
                    </a:cxn>
                    <a:cxn ang="0">
                      <a:pos x="0" y="169"/>
                    </a:cxn>
                    <a:cxn ang="0">
                      <a:pos x="0" y="162"/>
                    </a:cxn>
                    <a:cxn ang="0">
                      <a:pos x="19" y="162"/>
                    </a:cxn>
                    <a:cxn ang="0">
                      <a:pos x="23" y="154"/>
                    </a:cxn>
                    <a:cxn ang="0">
                      <a:pos x="19" y="142"/>
                    </a:cxn>
                    <a:cxn ang="0">
                      <a:pos x="15" y="123"/>
                    </a:cxn>
                    <a:cxn ang="0">
                      <a:pos x="23" y="112"/>
                    </a:cxn>
                    <a:cxn ang="0">
                      <a:pos x="4" y="112"/>
                    </a:cxn>
                    <a:cxn ang="0">
                      <a:pos x="0" y="104"/>
                    </a:cxn>
                    <a:cxn ang="0">
                      <a:pos x="15" y="77"/>
                    </a:cxn>
                    <a:cxn ang="0">
                      <a:pos x="31" y="66"/>
                    </a:cxn>
                    <a:cxn ang="0">
                      <a:pos x="50" y="66"/>
                    </a:cxn>
                    <a:cxn ang="0">
                      <a:pos x="73" y="58"/>
                    </a:cxn>
                    <a:cxn ang="0">
                      <a:pos x="92" y="66"/>
                    </a:cxn>
                    <a:cxn ang="0">
                      <a:pos x="115" y="54"/>
                    </a:cxn>
                    <a:cxn ang="0">
                      <a:pos x="118" y="46"/>
                    </a:cxn>
                    <a:cxn ang="0">
                      <a:pos x="99" y="39"/>
                    </a:cxn>
                    <a:cxn ang="0">
                      <a:pos x="99" y="23"/>
                    </a:cxn>
                    <a:cxn ang="0">
                      <a:pos x="115" y="19"/>
                    </a:cxn>
                    <a:cxn ang="0">
                      <a:pos x="145" y="19"/>
                    </a:cxn>
                    <a:cxn ang="0">
                      <a:pos x="161" y="23"/>
                    </a:cxn>
                    <a:cxn ang="0">
                      <a:pos x="195" y="0"/>
                    </a:cxn>
                    <a:cxn ang="0">
                      <a:pos x="172" y="242"/>
                    </a:cxn>
                  </a:cxnLst>
                  <a:rect l="0" t="0" r="r" b="b"/>
                  <a:pathLst>
                    <a:path w="195" h="281">
                      <a:moveTo>
                        <a:pt x="172" y="242"/>
                      </a:moveTo>
                      <a:lnTo>
                        <a:pt x="161" y="235"/>
                      </a:lnTo>
                      <a:lnTo>
                        <a:pt x="145" y="246"/>
                      </a:lnTo>
                      <a:lnTo>
                        <a:pt x="145" y="258"/>
                      </a:lnTo>
                      <a:lnTo>
                        <a:pt x="130" y="261"/>
                      </a:lnTo>
                      <a:lnTo>
                        <a:pt x="103" y="269"/>
                      </a:lnTo>
                      <a:lnTo>
                        <a:pt x="92" y="254"/>
                      </a:lnTo>
                      <a:lnTo>
                        <a:pt x="80" y="250"/>
                      </a:lnTo>
                      <a:lnTo>
                        <a:pt x="69" y="261"/>
                      </a:lnTo>
                      <a:lnTo>
                        <a:pt x="65" y="273"/>
                      </a:lnTo>
                      <a:lnTo>
                        <a:pt x="46" y="281"/>
                      </a:lnTo>
                      <a:lnTo>
                        <a:pt x="46" y="273"/>
                      </a:lnTo>
                      <a:lnTo>
                        <a:pt x="57" y="258"/>
                      </a:lnTo>
                      <a:lnTo>
                        <a:pt x="57" y="242"/>
                      </a:lnTo>
                      <a:lnTo>
                        <a:pt x="50" y="235"/>
                      </a:lnTo>
                      <a:lnTo>
                        <a:pt x="38" y="242"/>
                      </a:lnTo>
                      <a:lnTo>
                        <a:pt x="27" y="246"/>
                      </a:lnTo>
                      <a:lnTo>
                        <a:pt x="27" y="235"/>
                      </a:lnTo>
                      <a:lnTo>
                        <a:pt x="38" y="227"/>
                      </a:lnTo>
                      <a:lnTo>
                        <a:pt x="46" y="223"/>
                      </a:lnTo>
                      <a:lnTo>
                        <a:pt x="31" y="215"/>
                      </a:lnTo>
                      <a:lnTo>
                        <a:pt x="31" y="192"/>
                      </a:lnTo>
                      <a:lnTo>
                        <a:pt x="23" y="181"/>
                      </a:lnTo>
                      <a:lnTo>
                        <a:pt x="11" y="181"/>
                      </a:lnTo>
                      <a:lnTo>
                        <a:pt x="0" y="169"/>
                      </a:lnTo>
                      <a:lnTo>
                        <a:pt x="0" y="162"/>
                      </a:lnTo>
                      <a:lnTo>
                        <a:pt x="19" y="162"/>
                      </a:lnTo>
                      <a:lnTo>
                        <a:pt x="23" y="154"/>
                      </a:lnTo>
                      <a:lnTo>
                        <a:pt x="19" y="142"/>
                      </a:lnTo>
                      <a:lnTo>
                        <a:pt x="15" y="123"/>
                      </a:lnTo>
                      <a:lnTo>
                        <a:pt x="23" y="112"/>
                      </a:lnTo>
                      <a:lnTo>
                        <a:pt x="4" y="112"/>
                      </a:lnTo>
                      <a:lnTo>
                        <a:pt x="0" y="104"/>
                      </a:lnTo>
                      <a:lnTo>
                        <a:pt x="15" y="77"/>
                      </a:lnTo>
                      <a:lnTo>
                        <a:pt x="31" y="66"/>
                      </a:lnTo>
                      <a:lnTo>
                        <a:pt x="50" y="66"/>
                      </a:lnTo>
                      <a:lnTo>
                        <a:pt x="73" y="58"/>
                      </a:lnTo>
                      <a:lnTo>
                        <a:pt x="92" y="66"/>
                      </a:lnTo>
                      <a:lnTo>
                        <a:pt x="115" y="54"/>
                      </a:lnTo>
                      <a:lnTo>
                        <a:pt x="118" y="46"/>
                      </a:lnTo>
                      <a:lnTo>
                        <a:pt x="99" y="39"/>
                      </a:lnTo>
                      <a:lnTo>
                        <a:pt x="99" y="23"/>
                      </a:lnTo>
                      <a:lnTo>
                        <a:pt x="115" y="19"/>
                      </a:lnTo>
                      <a:lnTo>
                        <a:pt x="145" y="19"/>
                      </a:lnTo>
                      <a:lnTo>
                        <a:pt x="161" y="23"/>
                      </a:lnTo>
                      <a:lnTo>
                        <a:pt x="195" y="0"/>
                      </a:lnTo>
                      <a:lnTo>
                        <a:pt x="172" y="242"/>
                      </a:lnTo>
                      <a:close/>
                    </a:path>
                  </a:pathLst>
                </a:custGeom>
                <a:solidFill>
                  <a:schemeClr val="tx1">
                    <a:lumMod val="65000"/>
                    <a:lumOff val="35000"/>
                  </a:schemeClr>
                </a:solidFill>
                <a:ln w="3175" cmpd="sng">
                  <a:solidFill>
                    <a:srgbClr val="FFFFFF"/>
                  </a:solidFill>
                  <a:round/>
                  <a:headEnd/>
                  <a:tailEnd/>
                </a:ln>
              </p:spPr>
              <p:txBody>
                <a:bodyPr/>
                <a:lstStyle/>
                <a:p>
                  <a:pPr marL="0" marR="0" lvl="0" indent="0" algn="l" defTabSz="657456" rtl="0" eaLnBrk="1" fontAlgn="auto" latinLnBrk="0" hangingPunct="1">
                    <a:lnSpc>
                      <a:spcPct val="100000"/>
                    </a:lnSpc>
                    <a:spcBef>
                      <a:spcPts val="0"/>
                    </a:spcBef>
                    <a:spcAft>
                      <a:spcPts val="0"/>
                    </a:spcAft>
                    <a:buClrTx/>
                    <a:buSzTx/>
                    <a:buFontTx/>
                    <a:buNone/>
                    <a:tabLst/>
                    <a:defRPr/>
                  </a:pPr>
                  <a:endParaRPr kumimoji="0" lang="de-DE" sz="1305" b="0" i="0" u="none" strike="noStrike" kern="0" cap="none" spc="0" normalizeH="0" baseline="0" noProof="0">
                    <a:ln>
                      <a:noFill/>
                    </a:ln>
                    <a:solidFill>
                      <a:srgbClr val="000000"/>
                    </a:solidFill>
                    <a:effectLst/>
                    <a:uLnTx/>
                    <a:uFillTx/>
                    <a:latin typeface="Arial"/>
                    <a:ea typeface="+mn-ea"/>
                    <a:cs typeface="+mn-cs"/>
                  </a:endParaRPr>
                </a:p>
              </p:txBody>
            </p:sp>
          </p:grpSp>
          <p:pic>
            <p:nvPicPr>
              <p:cNvPr id="10" name="Picture 2" descr="Job Professor (f/m/d) in the chemistry of biological materials - Aarhus  University - academics">
                <a:extLst>
                  <a:ext uri="{FF2B5EF4-FFF2-40B4-BE49-F238E27FC236}">
                    <a16:creationId xmlns:a16="http://schemas.microsoft.com/office/drawing/2014/main" id="{07DD2B4B-DF26-6209-4F06-A949EDC008BC}"/>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277888" y="2576333"/>
                <a:ext cx="934078" cy="2904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NRAE-Logo | Liveseed">
                <a:extLst>
                  <a:ext uri="{FF2B5EF4-FFF2-40B4-BE49-F238E27FC236}">
                    <a16:creationId xmlns:a16="http://schemas.microsoft.com/office/drawing/2014/main" id="{E7B6918F-E844-0AD0-3587-966760D4D1E2}"/>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697090" y="3901694"/>
                <a:ext cx="625614" cy="2163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European Sustainable Phosphorus Platform - NIBIO">
                <a:extLst>
                  <a:ext uri="{FF2B5EF4-FFF2-40B4-BE49-F238E27FC236}">
                    <a16:creationId xmlns:a16="http://schemas.microsoft.com/office/drawing/2014/main" id="{B2A60BBF-2187-2945-C55A-7D08EA356290}"/>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2464279" y="2145939"/>
                <a:ext cx="895504" cy="3820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Sveriges Lantbruksuniversitet - Swedish University of Agricultural Sciences  - HERMES PROJECT">
                <a:extLst>
                  <a:ext uri="{FF2B5EF4-FFF2-40B4-BE49-F238E27FC236}">
                    <a16:creationId xmlns:a16="http://schemas.microsoft.com/office/drawing/2014/main" id="{2B7A595F-F825-BFD7-ABB0-35CDB2595CF6}"/>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2861656" y="1722446"/>
                <a:ext cx="899738" cy="392886"/>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Arrow Connector 108">
                <a:extLst>
                  <a:ext uri="{FF2B5EF4-FFF2-40B4-BE49-F238E27FC236}">
                    <a16:creationId xmlns:a16="http://schemas.microsoft.com/office/drawing/2014/main" id="{63CB0219-6B15-C8D5-99D2-00876B7612A1}"/>
                  </a:ext>
                </a:extLst>
              </p:cNvPr>
              <p:cNvCxnSpPr/>
              <p:nvPr/>
            </p:nvCxnSpPr>
            <p:spPr>
              <a:xfrm>
                <a:off x="1738304" y="4261980"/>
                <a:ext cx="1370050" cy="299093"/>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09">
                <a:extLst>
                  <a:ext uri="{FF2B5EF4-FFF2-40B4-BE49-F238E27FC236}">
                    <a16:creationId xmlns:a16="http://schemas.microsoft.com/office/drawing/2014/main" id="{2D2A263E-B871-7ED6-D2FD-5C8D2744F1FD}"/>
                  </a:ext>
                </a:extLst>
              </p:cNvPr>
              <p:cNvCxnSpPr>
                <a:cxnSpLocks/>
                <a:stCxn id="12" idx="2"/>
              </p:cNvCxnSpPr>
              <p:nvPr/>
            </p:nvCxnSpPr>
            <p:spPr>
              <a:xfrm>
                <a:off x="2912031" y="2528021"/>
                <a:ext cx="800997" cy="123398"/>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12">
                <a:extLst>
                  <a:ext uri="{FF2B5EF4-FFF2-40B4-BE49-F238E27FC236}">
                    <a16:creationId xmlns:a16="http://schemas.microsoft.com/office/drawing/2014/main" id="{41D5E989-9E52-48E8-D1EC-6B4FB65036C7}"/>
                  </a:ext>
                </a:extLst>
              </p:cNvPr>
              <p:cNvCxnSpPr>
                <a:cxnSpLocks/>
                <a:stCxn id="10" idx="2"/>
              </p:cNvCxnSpPr>
              <p:nvPr/>
            </p:nvCxnSpPr>
            <p:spPr>
              <a:xfrm>
                <a:off x="2744927" y="2866769"/>
                <a:ext cx="929763" cy="479839"/>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15">
                <a:extLst>
                  <a:ext uri="{FF2B5EF4-FFF2-40B4-BE49-F238E27FC236}">
                    <a16:creationId xmlns:a16="http://schemas.microsoft.com/office/drawing/2014/main" id="{5FC00AC5-7AF0-C80A-FB55-94C3607718A5}"/>
                  </a:ext>
                </a:extLst>
              </p:cNvPr>
              <p:cNvCxnSpPr>
                <a:cxnSpLocks/>
              </p:cNvCxnSpPr>
              <p:nvPr/>
            </p:nvCxnSpPr>
            <p:spPr>
              <a:xfrm>
                <a:off x="2223057" y="3370696"/>
                <a:ext cx="1236938" cy="450803"/>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20">
                <a:extLst>
                  <a:ext uri="{FF2B5EF4-FFF2-40B4-BE49-F238E27FC236}">
                    <a16:creationId xmlns:a16="http://schemas.microsoft.com/office/drawing/2014/main" id="{A774696D-8384-8DF4-F1A5-073A323B48D9}"/>
                  </a:ext>
                </a:extLst>
              </p:cNvPr>
              <p:cNvCxnSpPr>
                <a:cxnSpLocks/>
                <a:stCxn id="13" idx="2"/>
              </p:cNvCxnSpPr>
              <p:nvPr/>
            </p:nvCxnSpPr>
            <p:spPr>
              <a:xfrm>
                <a:off x="3311525" y="2115331"/>
                <a:ext cx="804595" cy="192362"/>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Leibniz Centre for Agricultural Landscape Research (ZALF) | LinkedIn">
                <a:extLst>
                  <a:ext uri="{FF2B5EF4-FFF2-40B4-BE49-F238E27FC236}">
                    <a16:creationId xmlns:a16="http://schemas.microsoft.com/office/drawing/2014/main" id="{0E0624F1-9DB7-EAB2-EE9B-1FE23168A8F6}"/>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700752" y="2635322"/>
                <a:ext cx="389600" cy="3896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2" descr="Solutions to improve soil - Re Soil Foundation">
                <a:extLst>
                  <a:ext uri="{FF2B5EF4-FFF2-40B4-BE49-F238E27FC236}">
                    <a16:creationId xmlns:a16="http://schemas.microsoft.com/office/drawing/2014/main" id="{D9F36C48-D5CE-0ABD-E99B-984EF450DE2C}"/>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3090266" y="5571022"/>
                <a:ext cx="751840" cy="2254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6" descr="ENoLL | UNaLab">
                <a:extLst>
                  <a:ext uri="{FF2B5EF4-FFF2-40B4-BE49-F238E27FC236}">
                    <a16:creationId xmlns:a16="http://schemas.microsoft.com/office/drawing/2014/main" id="{2D510947-2A5D-52F1-B662-54825C14A056}"/>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137705" y="2889669"/>
                <a:ext cx="410248" cy="41024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2" descr="Copa-Cogeca: el consumidor debe conocer el origen del aceite de oliva.  Revista Olimerca.">
                <a:extLst>
                  <a:ext uri="{FF2B5EF4-FFF2-40B4-BE49-F238E27FC236}">
                    <a16:creationId xmlns:a16="http://schemas.microsoft.com/office/drawing/2014/main" id="{FCB00342-9E3E-4079-983B-EE3A6F452CC3}"/>
                  </a:ext>
                </a:extLst>
              </p:cNvPr>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562509" y="3121975"/>
                <a:ext cx="408124" cy="292784"/>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Straight Arrow Connector 128">
                <a:extLst>
                  <a:ext uri="{FF2B5EF4-FFF2-40B4-BE49-F238E27FC236}">
                    <a16:creationId xmlns:a16="http://schemas.microsoft.com/office/drawing/2014/main" id="{D4BA098C-BF76-FFF2-880F-B3E7490345EC}"/>
                  </a:ext>
                </a:extLst>
              </p:cNvPr>
              <p:cNvCxnSpPr>
                <a:cxnSpLocks/>
              </p:cNvCxnSpPr>
              <p:nvPr/>
            </p:nvCxnSpPr>
            <p:spPr>
              <a:xfrm>
                <a:off x="1789596" y="4982980"/>
                <a:ext cx="967368" cy="185078"/>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131">
                <a:extLst>
                  <a:ext uri="{FF2B5EF4-FFF2-40B4-BE49-F238E27FC236}">
                    <a16:creationId xmlns:a16="http://schemas.microsoft.com/office/drawing/2014/main" id="{09AB2A94-349B-0832-5C5F-ED7EFF6AC6A9}"/>
                  </a:ext>
                </a:extLst>
              </p:cNvPr>
              <p:cNvCxnSpPr>
                <a:cxnSpLocks/>
              </p:cNvCxnSpPr>
              <p:nvPr/>
            </p:nvCxnSpPr>
            <p:spPr>
              <a:xfrm>
                <a:off x="985188" y="3431943"/>
                <a:ext cx="2370325" cy="565370"/>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134">
                <a:extLst>
                  <a:ext uri="{FF2B5EF4-FFF2-40B4-BE49-F238E27FC236}">
                    <a16:creationId xmlns:a16="http://schemas.microsoft.com/office/drawing/2014/main" id="{59AD668C-7354-7532-A8C1-F7128FC07A0C}"/>
                  </a:ext>
                </a:extLst>
              </p:cNvPr>
              <p:cNvCxnSpPr>
                <a:cxnSpLocks/>
              </p:cNvCxnSpPr>
              <p:nvPr/>
            </p:nvCxnSpPr>
            <p:spPr>
              <a:xfrm>
                <a:off x="2166591" y="2990874"/>
                <a:ext cx="1533969" cy="730844"/>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137">
                <a:extLst>
                  <a:ext uri="{FF2B5EF4-FFF2-40B4-BE49-F238E27FC236}">
                    <a16:creationId xmlns:a16="http://schemas.microsoft.com/office/drawing/2014/main" id="{AC62E96E-DFEB-24B9-F3D0-EE41C130858C}"/>
                  </a:ext>
                </a:extLst>
              </p:cNvPr>
              <p:cNvCxnSpPr>
                <a:cxnSpLocks/>
              </p:cNvCxnSpPr>
              <p:nvPr/>
            </p:nvCxnSpPr>
            <p:spPr>
              <a:xfrm flipV="1">
                <a:off x="3644457" y="4826204"/>
                <a:ext cx="305134" cy="684932"/>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pic>
            <p:nvPicPr>
              <p:cNvPr id="27" name="Picture 2" descr="Lesprojekt – služby">
                <a:extLst>
                  <a:ext uri="{FF2B5EF4-FFF2-40B4-BE49-F238E27FC236}">
                    <a16:creationId xmlns:a16="http://schemas.microsoft.com/office/drawing/2014/main" id="{DB8BCB8A-8541-83D5-A454-90D908EBFB4C}"/>
                  </a:ext>
                </a:extLst>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454104" y="3984421"/>
                <a:ext cx="881415" cy="21682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53F0751C-95A9-2C41-F7E9-97D6AFB2FD41}"/>
                  </a:ext>
                </a:extLst>
              </p:cNvPr>
              <p:cNvPicPr>
                <a:picLocks noChangeAspect="1" noChangeArrowheads="1"/>
              </p:cNvPicPr>
              <p:nvPr/>
            </p:nvPicPr>
            <p:blipFill rotWithShape="1">
              <a:blip r:embed="rId12" cstate="hqprint">
                <a:extLst>
                  <a:ext uri="{28A0092B-C50C-407E-A947-70E740481C1C}">
                    <a14:useLocalDpi xmlns:a14="http://schemas.microsoft.com/office/drawing/2010/main" val="0"/>
                  </a:ext>
                </a:extLst>
              </a:blip>
              <a:srcRect r="43197"/>
              <a:stretch/>
            </p:blipFill>
            <p:spPr bwMode="auto">
              <a:xfrm>
                <a:off x="5497929" y="3492130"/>
                <a:ext cx="1033594" cy="279578"/>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Arrow Connector 143">
                <a:extLst>
                  <a:ext uri="{FF2B5EF4-FFF2-40B4-BE49-F238E27FC236}">
                    <a16:creationId xmlns:a16="http://schemas.microsoft.com/office/drawing/2014/main" id="{0E9C293B-3494-2815-91AB-FAFC41262360}"/>
                  </a:ext>
                </a:extLst>
              </p:cNvPr>
              <p:cNvCxnSpPr>
                <a:cxnSpLocks/>
                <a:stCxn id="28" idx="1"/>
              </p:cNvCxnSpPr>
              <p:nvPr/>
            </p:nvCxnSpPr>
            <p:spPr>
              <a:xfrm flipH="1">
                <a:off x="4536922" y="3631919"/>
                <a:ext cx="961007" cy="177759"/>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146">
                <a:extLst>
                  <a:ext uri="{FF2B5EF4-FFF2-40B4-BE49-F238E27FC236}">
                    <a16:creationId xmlns:a16="http://schemas.microsoft.com/office/drawing/2014/main" id="{CCB0FF68-E358-BD1B-15A9-2BF671A0C75A}"/>
                  </a:ext>
                </a:extLst>
              </p:cNvPr>
              <p:cNvCxnSpPr>
                <a:cxnSpLocks/>
                <a:stCxn id="27" idx="1"/>
              </p:cNvCxnSpPr>
              <p:nvPr/>
            </p:nvCxnSpPr>
            <p:spPr>
              <a:xfrm flipH="1">
                <a:off x="4217961" y="4092835"/>
                <a:ext cx="1236142" cy="47852"/>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pic>
            <p:nvPicPr>
              <p:cNvPr id="31" name="Picture 6" descr="Home">
                <a:extLst>
                  <a:ext uri="{FF2B5EF4-FFF2-40B4-BE49-F238E27FC236}">
                    <a16:creationId xmlns:a16="http://schemas.microsoft.com/office/drawing/2014/main" id="{5CD15B8A-402D-7D40-E9B2-9961DD9976BD}"/>
                  </a:ext>
                </a:extLst>
              </p:cNvPr>
              <p:cNvPicPr>
                <a:picLocks noChangeAspect="1" noChangeArrowheads="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577044" y="2665353"/>
                <a:ext cx="373513" cy="44465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ome">
                <a:extLst>
                  <a:ext uri="{FF2B5EF4-FFF2-40B4-BE49-F238E27FC236}">
                    <a16:creationId xmlns:a16="http://schemas.microsoft.com/office/drawing/2014/main" id="{86893D8E-8966-5CE0-3D65-6098C8C9B094}"/>
                  </a:ext>
                </a:extLst>
              </p:cNvPr>
              <p:cNvPicPr>
                <a:picLocks noChangeAspect="1" noChangeArrowheads="1"/>
              </p:cNvPicPr>
              <p:nvPr/>
            </p:nvPicPr>
            <p:blipFill>
              <a:blip r:embed="rId14" cstate="hqprint">
                <a:extLst>
                  <a:ext uri="{28A0092B-C50C-407E-A947-70E740481C1C}">
                    <a14:useLocalDpi xmlns:a14="http://schemas.microsoft.com/office/drawing/2010/main" val="0"/>
                  </a:ext>
                </a:extLst>
              </a:blip>
              <a:srcRect/>
              <a:stretch>
                <a:fillRect/>
              </a:stretch>
            </p:blipFill>
            <p:spPr bwMode="auto">
              <a:xfrm>
                <a:off x="3250292" y="5774575"/>
                <a:ext cx="1123738" cy="2588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ÖMKi - Hungarian Research Institute of Organic Agriculture | LinkedIn">
                <a:extLst>
                  <a:ext uri="{FF2B5EF4-FFF2-40B4-BE49-F238E27FC236}">
                    <a16:creationId xmlns:a16="http://schemas.microsoft.com/office/drawing/2014/main" id="{51CE87B3-E468-D72D-1BDE-22656C5C3C53}"/>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t="25615" b="29084"/>
              <a:stretch/>
            </p:blipFill>
            <p:spPr bwMode="auto">
              <a:xfrm>
                <a:off x="5347979" y="4287195"/>
                <a:ext cx="871100" cy="394621"/>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Straight Arrow Connector 129">
                <a:extLst>
                  <a:ext uri="{FF2B5EF4-FFF2-40B4-BE49-F238E27FC236}">
                    <a16:creationId xmlns:a16="http://schemas.microsoft.com/office/drawing/2014/main" id="{13F14D68-596E-888D-F34D-0D43C046FA9B}"/>
                  </a:ext>
                </a:extLst>
              </p:cNvPr>
              <p:cNvCxnSpPr>
                <a:cxnSpLocks/>
                <a:stCxn id="33" idx="1"/>
              </p:cNvCxnSpPr>
              <p:nvPr/>
            </p:nvCxnSpPr>
            <p:spPr>
              <a:xfrm flipH="1" flipV="1">
                <a:off x="4441977" y="4376650"/>
                <a:ext cx="906002" cy="107855"/>
              </a:xfrm>
              <a:prstGeom prst="straightConnector1">
                <a:avLst/>
              </a:prstGeom>
              <a:ln w="19050">
                <a:solidFill>
                  <a:srgbClr val="BFE626"/>
                </a:solidFill>
                <a:tailEnd type="triangle"/>
              </a:ln>
            </p:spPr>
            <p:style>
              <a:lnRef idx="1">
                <a:schemeClr val="accent1"/>
              </a:lnRef>
              <a:fillRef idx="0">
                <a:schemeClr val="accent1"/>
              </a:fillRef>
              <a:effectRef idx="0">
                <a:schemeClr val="accent1"/>
              </a:effectRef>
              <a:fontRef idx="minor">
                <a:schemeClr val="tx1"/>
              </a:fontRef>
            </p:style>
          </p:cxnSp>
          <p:pic>
            <p:nvPicPr>
              <p:cNvPr id="35" name="Picture 2">
                <a:extLst>
                  <a:ext uri="{FF2B5EF4-FFF2-40B4-BE49-F238E27FC236}">
                    <a16:creationId xmlns:a16="http://schemas.microsoft.com/office/drawing/2014/main" id="{EC522894-1C3C-1445-5DB7-01D2824419B2}"/>
                  </a:ext>
                </a:extLst>
              </p:cNvPr>
              <p:cNvPicPr>
                <a:picLocks noChangeAspect="1" noChangeArrowheads="1"/>
              </p:cNvPicPr>
              <p:nvPr/>
            </p:nvPicPr>
            <p:blipFill>
              <a:blip r:embed="rId16" cstate="hqprint">
                <a:extLst>
                  <a:ext uri="{28A0092B-C50C-407E-A947-70E740481C1C}">
                    <a14:useLocalDpi xmlns:a14="http://schemas.microsoft.com/office/drawing/2010/main" val="0"/>
                  </a:ext>
                </a:extLst>
              </a:blip>
              <a:srcRect/>
              <a:stretch>
                <a:fillRect/>
              </a:stretch>
            </p:blipFill>
            <p:spPr bwMode="auto">
              <a:xfrm>
                <a:off x="737650" y="4643378"/>
                <a:ext cx="1144334" cy="28027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FUNDECYT – PCTEX (Cáceres) – MIREE – Mapa integral de recursos para la  empresa y el empleo en Extremadura">
                <a:extLst>
                  <a:ext uri="{FF2B5EF4-FFF2-40B4-BE49-F238E27FC236}">
                    <a16:creationId xmlns:a16="http://schemas.microsoft.com/office/drawing/2014/main" id="{96FB5A96-AB14-B17D-6340-8A49B6E104CC}"/>
                  </a:ext>
                </a:extLst>
              </p:cNvPr>
              <p:cNvPicPr>
                <a:picLocks noChangeAspect="1" noChangeArrowheads="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1072273" y="4948755"/>
                <a:ext cx="880359" cy="53265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ACTA - Smart-AKIS">
                <a:extLst>
                  <a:ext uri="{FF2B5EF4-FFF2-40B4-BE49-F238E27FC236}">
                    <a16:creationId xmlns:a16="http://schemas.microsoft.com/office/drawing/2014/main" id="{478E135E-555B-5A8D-E1E9-5C1E4084DF17}"/>
                  </a:ext>
                </a:extLst>
              </p:cNvPr>
              <p:cNvPicPr>
                <a:picLocks noChangeAspect="1" noChangeArrowheads="1"/>
              </p:cNvPicPr>
              <p:nvPr/>
            </p:nvPicPr>
            <p:blipFill>
              <a:blip r:embed="rId18" cstate="hqprint">
                <a:extLst>
                  <a:ext uri="{28A0092B-C50C-407E-A947-70E740481C1C}">
                    <a14:useLocalDpi xmlns:a14="http://schemas.microsoft.com/office/drawing/2010/main" val="0"/>
                  </a:ext>
                </a:extLst>
              </a:blip>
              <a:srcRect/>
              <a:stretch>
                <a:fillRect/>
              </a:stretch>
            </p:blipFill>
            <p:spPr bwMode="auto">
              <a:xfrm>
                <a:off x="769571" y="4125313"/>
                <a:ext cx="762244" cy="397340"/>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6">
              <a:extLst>
                <a:ext uri="{FF2B5EF4-FFF2-40B4-BE49-F238E27FC236}">
                  <a16:creationId xmlns:a16="http://schemas.microsoft.com/office/drawing/2014/main" id="{8C8BDEF7-1FFE-197C-B5D4-E4BFEEF71D26}"/>
                </a:ext>
              </a:extLst>
            </p:cNvPr>
            <p:cNvPicPr>
              <a:picLocks noChangeAspect="1" noChangeArrowheads="1"/>
            </p:cNvPicPr>
            <p:nvPr/>
          </p:nvPicPr>
          <p:blipFill rotWithShape="1">
            <a:blip r:embed="rId19" cstate="hqprint">
              <a:extLst>
                <a:ext uri="{28A0092B-C50C-407E-A947-70E740481C1C}">
                  <a14:useLocalDpi xmlns:a14="http://schemas.microsoft.com/office/drawing/2010/main" val="0"/>
                </a:ext>
              </a:extLst>
            </a:blip>
            <a:srcRect t="32700" b="31779"/>
            <a:stretch/>
          </p:blipFill>
          <p:spPr bwMode="auto">
            <a:xfrm>
              <a:off x="1180545" y="3176375"/>
              <a:ext cx="1035509" cy="2043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Deltares - EuroGOOS">
              <a:extLst>
                <a:ext uri="{FF2B5EF4-FFF2-40B4-BE49-F238E27FC236}">
                  <a16:creationId xmlns:a16="http://schemas.microsoft.com/office/drawing/2014/main" id="{F8258403-1F7B-9771-5E72-7D831654F0AE}"/>
                </a:ext>
              </a:extLst>
            </p:cNvPr>
            <p:cNvPicPr>
              <a:picLocks noChangeAspect="1" noChangeArrowheads="1"/>
            </p:cNvPicPr>
            <p:nvPr/>
          </p:nvPicPr>
          <p:blipFill>
            <a:blip r:embed="rId20" cstate="hqprint">
              <a:extLst>
                <a:ext uri="{28A0092B-C50C-407E-A947-70E740481C1C}">
                  <a14:useLocalDpi xmlns:a14="http://schemas.microsoft.com/office/drawing/2010/main" val="0"/>
                </a:ext>
              </a:extLst>
            </a:blip>
            <a:srcRect/>
            <a:stretch>
              <a:fillRect/>
            </a:stretch>
          </p:blipFill>
          <p:spPr bwMode="auto">
            <a:xfrm>
              <a:off x="1475207" y="3298804"/>
              <a:ext cx="793974" cy="258041"/>
            </a:xfrm>
            <a:prstGeom prst="rect">
              <a:avLst/>
            </a:prstGeom>
            <a:noFill/>
            <a:extLst>
              <a:ext uri="{909E8E84-426E-40DD-AFC4-6F175D3DCCD1}">
                <a14:hiddenFill xmlns:a14="http://schemas.microsoft.com/office/drawing/2010/main">
                  <a:solidFill>
                    <a:srgbClr val="FFFFFF"/>
                  </a:solidFill>
                </a14:hiddenFill>
              </a:ext>
            </a:extLst>
          </p:spPr>
        </p:pic>
      </p:grpSp>
      <p:sp>
        <p:nvSpPr>
          <p:cNvPr id="133" name="CasellaDiTesto 132">
            <a:extLst>
              <a:ext uri="{FF2B5EF4-FFF2-40B4-BE49-F238E27FC236}">
                <a16:creationId xmlns:a16="http://schemas.microsoft.com/office/drawing/2014/main" id="{3271294E-F243-B3AA-E690-51AF7F1A4052}"/>
              </a:ext>
            </a:extLst>
          </p:cNvPr>
          <p:cNvSpPr txBox="1"/>
          <p:nvPr/>
        </p:nvSpPr>
        <p:spPr>
          <a:xfrm>
            <a:off x="2852853" y="6465419"/>
            <a:ext cx="611944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hlinkClick r:id="rId21"/>
              </a:rPr>
              <a:t>https://prepsoil.eu/</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 also follow on SOME – e.g. </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hlinkClick r:id="rId22"/>
              </a:rPr>
              <a:t>LinkedIn</a:t>
            </a: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242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anim calcmode="lin" valueType="num">
                                      <p:cBhvr>
                                        <p:cTn id="1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1000"/>
                                        <p:tgtEl>
                                          <p:spTgt spid="3">
                                            <p:txEl>
                                              <p:pRg st="7" end="7"/>
                                            </p:txEl>
                                          </p:spTgt>
                                        </p:tgtEl>
                                      </p:cBhvr>
                                    </p:animEffect>
                                    <p:anim calcmode="lin" valueType="num">
                                      <p:cBhvr>
                                        <p:cTn id="2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1000"/>
                                        <p:tgtEl>
                                          <p:spTgt spid="3">
                                            <p:txEl>
                                              <p:pRg st="8" end="8"/>
                                            </p:txEl>
                                          </p:spTgt>
                                        </p:tgtEl>
                                      </p:cBhvr>
                                    </p:animEffect>
                                    <p:anim calcmode="lin" valueType="num">
                                      <p:cBhvr>
                                        <p:cTn id="3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3F9A2DA-AA7B-FFE1-18DD-CB485BA4B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22" y="1304819"/>
            <a:ext cx="8445357" cy="49549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C8BA890E-7215-0C89-E856-B9B271F9451F}"/>
              </a:ext>
            </a:extLst>
          </p:cNvPr>
          <p:cNvSpPr/>
          <p:nvPr/>
        </p:nvSpPr>
        <p:spPr>
          <a:xfrm>
            <a:off x="2623457" y="174661"/>
            <a:ext cx="7505870" cy="1130158"/>
          </a:xfrm>
          <a:prstGeom prst="round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prstClr val="black"/>
                </a:solidFill>
                <a:effectLst/>
                <a:uLnTx/>
                <a:uFillTx/>
                <a:latin typeface="RUBRIK "/>
                <a:ea typeface="+mn-ea"/>
                <a:cs typeface="+mn-cs"/>
              </a:rPr>
              <a:t>HuMUS</a:t>
            </a:r>
            <a:r>
              <a:rPr kumimoji="0" lang="en-US" sz="1600" b="0" i="0" u="none" strike="noStrike" kern="1200" cap="none" spc="0" normalizeH="0" baseline="0" noProof="0" dirty="0">
                <a:ln>
                  <a:noFill/>
                </a:ln>
                <a:solidFill>
                  <a:prstClr val="black"/>
                </a:solidFill>
                <a:effectLst/>
                <a:uLnTx/>
                <a:uFillTx/>
                <a:latin typeface="RUBRIK "/>
                <a:ea typeface="+mn-ea"/>
                <a:cs typeface="+mn-cs"/>
              </a:rPr>
              <a:t> will put in place an interdisciplinary and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RUBRIK "/>
                <a:ea typeface="+mn-ea"/>
                <a:cs typeface="+mn-cs"/>
              </a:rPr>
              <a:t>trans-disciplinary approach to facilitate the </a:t>
            </a:r>
            <a:r>
              <a:rPr kumimoji="0" lang="en-US" sz="1600" b="1" i="0" u="none" strike="noStrike" kern="1200" cap="none" spc="0" normalizeH="0" baseline="0" noProof="0" dirty="0">
                <a:ln>
                  <a:noFill/>
                </a:ln>
                <a:solidFill>
                  <a:prstClr val="black"/>
                </a:solidFill>
                <a:effectLst/>
                <a:uLnTx/>
                <a:uFillTx/>
                <a:latin typeface="RUBRIK "/>
                <a:ea typeface="+mn-ea"/>
                <a:cs typeface="+mn-cs"/>
              </a:rPr>
              <a:t>deployment of the Soil Mission at regional and local </a:t>
            </a:r>
            <a:r>
              <a:rPr kumimoji="0" lang="en-US" sz="1600" b="0" i="0" u="none" strike="noStrike" kern="1200" cap="none" spc="0" normalizeH="0" baseline="0" noProof="0" dirty="0">
                <a:ln>
                  <a:noFill/>
                </a:ln>
                <a:solidFill>
                  <a:prstClr val="black"/>
                </a:solidFill>
                <a:effectLst/>
                <a:uLnTx/>
                <a:uFillTx/>
                <a:latin typeface="RUBRIK "/>
                <a:ea typeface="+mn-ea"/>
                <a:cs typeface="+mn-cs"/>
              </a:rPr>
              <a:t>levels and facilitate spaces of </a:t>
            </a:r>
            <a:r>
              <a:rPr kumimoji="0" lang="en-US" sz="1600" b="1" i="0" u="none" strike="noStrike" kern="1200" cap="none" spc="0" normalizeH="0" baseline="0" noProof="0" dirty="0">
                <a:ln>
                  <a:noFill/>
                </a:ln>
                <a:solidFill>
                  <a:prstClr val="black"/>
                </a:solidFill>
                <a:effectLst/>
                <a:uLnTx/>
                <a:uFillTx/>
                <a:latin typeface="RUBRIK "/>
                <a:ea typeface="+mn-ea"/>
                <a:cs typeface="+mn-cs"/>
              </a:rPr>
              <a:t>dialogue on soil health </a:t>
            </a:r>
            <a:r>
              <a:rPr kumimoji="0" lang="en-US" sz="1600" b="0" i="0" u="none" strike="noStrike" kern="1200" cap="none" spc="0" normalizeH="0" baseline="0" noProof="0" dirty="0">
                <a:ln>
                  <a:noFill/>
                </a:ln>
                <a:solidFill>
                  <a:prstClr val="black"/>
                </a:solidFill>
                <a:effectLst/>
                <a:uLnTx/>
                <a:uFillTx/>
                <a:latin typeface="RUBRIK "/>
                <a:ea typeface="+mn-ea"/>
                <a:cs typeface="+mn-cs"/>
              </a:rPr>
              <a:t>through a </a:t>
            </a:r>
            <a:r>
              <a:rPr kumimoji="0" lang="en-US" sz="1600" b="1" i="0" u="none" strike="noStrike" kern="1200" cap="none" spc="0" normalizeH="0" baseline="0" noProof="0" dirty="0">
                <a:ln>
                  <a:noFill/>
                </a:ln>
                <a:solidFill>
                  <a:prstClr val="black"/>
                </a:solidFill>
                <a:effectLst/>
                <a:uLnTx/>
                <a:uFillTx/>
                <a:latin typeface="RUBRIK "/>
                <a:ea typeface="+mn-ea"/>
                <a:cs typeface="+mn-cs"/>
              </a:rPr>
              <a:t>participatory approach</a:t>
            </a:r>
          </a:p>
        </p:txBody>
      </p:sp>
      <p:pic>
        <p:nvPicPr>
          <p:cNvPr id="4" name="Picture 3">
            <a:extLst>
              <a:ext uri="{FF2B5EF4-FFF2-40B4-BE49-F238E27FC236}">
                <a16:creationId xmlns:a16="http://schemas.microsoft.com/office/drawing/2014/main" id="{FD6AFF73-76D9-CE88-D79D-C8323B9B41B1}"/>
              </a:ext>
            </a:extLst>
          </p:cNvPr>
          <p:cNvPicPr>
            <a:picLocks noChangeAspect="1"/>
          </p:cNvPicPr>
          <p:nvPr/>
        </p:nvPicPr>
        <p:blipFill>
          <a:blip r:embed="rId4"/>
          <a:stretch>
            <a:fillRect/>
          </a:stretch>
        </p:blipFill>
        <p:spPr>
          <a:xfrm>
            <a:off x="8355749" y="2745601"/>
            <a:ext cx="3793733" cy="2373331"/>
          </a:xfrm>
          <a:prstGeom prst="rect">
            <a:avLst/>
          </a:prstGeom>
          <a:ln/>
        </p:spPr>
        <p:style>
          <a:lnRef idx="2">
            <a:schemeClr val="accent6"/>
          </a:lnRef>
          <a:fillRef idx="1">
            <a:schemeClr val="lt1"/>
          </a:fillRef>
          <a:effectRef idx="0">
            <a:schemeClr val="accent6"/>
          </a:effectRef>
          <a:fontRef idx="minor">
            <a:schemeClr val="dk1"/>
          </a:fontRef>
        </p:style>
      </p:pic>
      <p:pic>
        <p:nvPicPr>
          <p:cNvPr id="5" name="image3.jpg" descr="Graphical user interface, application&#10;&#10;Description automatically generated">
            <a:extLst>
              <a:ext uri="{FF2B5EF4-FFF2-40B4-BE49-F238E27FC236}">
                <a16:creationId xmlns:a16="http://schemas.microsoft.com/office/drawing/2014/main" id="{96B3E6AE-68DE-850B-602E-D4DA0C208775}"/>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4960701" y="6205556"/>
            <a:ext cx="2681555" cy="560474"/>
          </a:xfrm>
          <a:prstGeom prst="rect">
            <a:avLst/>
          </a:prstGeom>
          <a:ln/>
        </p:spPr>
      </p:pic>
      <p:sp>
        <p:nvSpPr>
          <p:cNvPr id="6" name="TextBox 5">
            <a:extLst>
              <a:ext uri="{FF2B5EF4-FFF2-40B4-BE49-F238E27FC236}">
                <a16:creationId xmlns:a16="http://schemas.microsoft.com/office/drawing/2014/main" id="{C726E82C-8BD5-E4F4-D7FA-646382FFAE4C}"/>
              </a:ext>
            </a:extLst>
          </p:cNvPr>
          <p:cNvSpPr txBox="1"/>
          <p:nvPr/>
        </p:nvSpPr>
        <p:spPr>
          <a:xfrm>
            <a:off x="8355749" y="5122765"/>
            <a:ext cx="266842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black"/>
                </a:solidFill>
                <a:effectLst/>
                <a:uLnTx/>
                <a:uFillTx/>
                <a:latin typeface="RUBRIK "/>
                <a:ea typeface="+mn-ea"/>
                <a:cs typeface="+mn-cs"/>
              </a:rPr>
              <a:t>18 partners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black"/>
                </a:solidFill>
                <a:effectLst/>
                <a:uLnTx/>
                <a:uFillTx/>
                <a:latin typeface="RUBRIK "/>
                <a:ea typeface="+mn-ea"/>
                <a:cs typeface="+mn-cs"/>
              </a:rPr>
              <a:t>(</a:t>
            </a:r>
            <a:r>
              <a:rPr kumimoji="0" lang="it-IT" sz="1400" b="0" i="0" u="none" strike="noStrike" kern="1200" cap="none" spc="0" normalizeH="0" baseline="0" noProof="0" dirty="0" err="1">
                <a:ln>
                  <a:noFill/>
                </a:ln>
                <a:solidFill>
                  <a:prstClr val="black"/>
                </a:solidFill>
                <a:effectLst/>
                <a:uLnTx/>
                <a:uFillTx/>
                <a:latin typeface="RUBRIK "/>
                <a:ea typeface="+mn-ea"/>
                <a:cs typeface="+mn-cs"/>
              </a:rPr>
              <a:t>universities</a:t>
            </a:r>
            <a:r>
              <a:rPr kumimoji="0" lang="it-IT" sz="1400" b="0" i="0" u="none" strike="noStrike" kern="1200" cap="none" spc="0" normalizeH="0" baseline="0" noProof="0" dirty="0">
                <a:ln>
                  <a:noFill/>
                </a:ln>
                <a:solidFill>
                  <a:prstClr val="black"/>
                </a:solidFill>
                <a:effectLst/>
                <a:uLnTx/>
                <a:uFillTx/>
                <a:latin typeface="RUBRIK "/>
                <a:ea typeface="+mn-ea"/>
                <a:cs typeface="+mn-cs"/>
              </a:rPr>
              <a:t>, public bodies and </a:t>
            </a:r>
            <a:r>
              <a:rPr kumimoji="0" lang="it-IT" sz="1400" b="0" i="0" u="none" strike="noStrike" kern="1200" cap="none" spc="0" normalizeH="0" baseline="0" noProof="0" dirty="0" err="1">
                <a:ln>
                  <a:noFill/>
                </a:ln>
                <a:solidFill>
                  <a:prstClr val="black"/>
                </a:solidFill>
                <a:effectLst/>
                <a:uLnTx/>
                <a:uFillTx/>
                <a:latin typeface="RUBRIK "/>
                <a:ea typeface="+mn-ea"/>
                <a:cs typeface="+mn-cs"/>
              </a:rPr>
              <a:t>local</a:t>
            </a:r>
            <a:r>
              <a:rPr kumimoji="0" lang="it-IT" sz="1400" b="0" i="0" u="none" strike="noStrike" kern="1200" cap="none" spc="0" normalizeH="0" baseline="0" noProof="0" dirty="0">
                <a:ln>
                  <a:noFill/>
                </a:ln>
                <a:solidFill>
                  <a:prstClr val="black"/>
                </a:solidFill>
                <a:effectLst/>
                <a:uLnTx/>
                <a:uFillTx/>
                <a:latin typeface="RUBRIK "/>
                <a:ea typeface="+mn-ea"/>
                <a:cs typeface="+mn-cs"/>
              </a:rPr>
              <a:t> </a:t>
            </a:r>
            <a:r>
              <a:rPr kumimoji="0" lang="it-IT" sz="1400" b="0" i="0" u="none" strike="noStrike" kern="1200" cap="none" spc="0" normalizeH="0" baseline="0" noProof="0" dirty="0" err="1">
                <a:ln>
                  <a:noFill/>
                </a:ln>
                <a:solidFill>
                  <a:prstClr val="black"/>
                </a:solidFill>
                <a:effectLst/>
                <a:uLnTx/>
                <a:uFillTx/>
                <a:latin typeface="RUBRIK "/>
                <a:ea typeface="+mn-ea"/>
                <a:cs typeface="+mn-cs"/>
              </a:rPr>
              <a:t>associations</a:t>
            </a:r>
            <a:r>
              <a:rPr kumimoji="0" lang="it-IT" sz="1400" b="0" i="0" u="none" strike="noStrike" kern="1200" cap="none" spc="0" normalizeH="0" baseline="0" noProof="0" dirty="0">
                <a:ln>
                  <a:noFill/>
                </a:ln>
                <a:solidFill>
                  <a:prstClr val="black"/>
                </a:solidFill>
                <a:effectLst/>
                <a:uLnTx/>
                <a:uFillTx/>
                <a:latin typeface="RUBRIK "/>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black"/>
                </a:solidFill>
                <a:effectLst/>
                <a:uLnTx/>
                <a:uFillTx/>
                <a:latin typeface="RUBRIK "/>
                <a:ea typeface="+mn-ea"/>
                <a:cs typeface="+mn-cs"/>
              </a:rPr>
              <a:t>from 9 countries </a:t>
            </a:r>
          </a:p>
        </p:txBody>
      </p:sp>
    </p:spTree>
    <p:extLst>
      <p:ext uri="{BB962C8B-B14F-4D97-AF65-F5344CB8AC3E}">
        <p14:creationId xmlns:p14="http://schemas.microsoft.com/office/powerpoint/2010/main" val="362871167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6BD803A1-797D-1266-B663-88120CBB86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45" y="0"/>
            <a:ext cx="2936583" cy="1343331"/>
          </a:xfrm>
          <a:prstGeom prst="rect">
            <a:avLst/>
          </a:prstGeom>
        </p:spPr>
      </p:pic>
      <p:pic>
        <p:nvPicPr>
          <p:cNvPr id="21" name="Segnaposto contenuto 9">
            <a:extLst>
              <a:ext uri="{FF2B5EF4-FFF2-40B4-BE49-F238E27FC236}">
                <a16:creationId xmlns:a16="http://schemas.microsoft.com/office/drawing/2014/main" id="{57A25D0B-948A-9D20-D30B-66503F7AE1FB}"/>
              </a:ext>
            </a:extLst>
          </p:cNvPr>
          <p:cNvPicPr>
            <a:picLocks noChangeAspect="1"/>
          </p:cNvPicPr>
          <p:nvPr/>
        </p:nvPicPr>
        <p:blipFill rotWithShape="1">
          <a:blip r:embed="rId3"/>
          <a:srcRect l="3950" t="13932" r="3411" b="4514"/>
          <a:stretch/>
        </p:blipFill>
        <p:spPr>
          <a:xfrm>
            <a:off x="0" y="4106487"/>
            <a:ext cx="5592402" cy="2773177"/>
          </a:xfrm>
          <a:prstGeom prst="rect">
            <a:avLst/>
          </a:prstGeom>
        </p:spPr>
      </p:pic>
      <p:sp>
        <p:nvSpPr>
          <p:cNvPr id="24" name="Ovale 23">
            <a:extLst>
              <a:ext uri="{FF2B5EF4-FFF2-40B4-BE49-F238E27FC236}">
                <a16:creationId xmlns:a16="http://schemas.microsoft.com/office/drawing/2014/main" id="{CE480745-8B72-9B0A-9C78-AD3706404ED9}"/>
              </a:ext>
            </a:extLst>
          </p:cNvPr>
          <p:cNvSpPr/>
          <p:nvPr/>
        </p:nvSpPr>
        <p:spPr>
          <a:xfrm>
            <a:off x="7386100" y="3452330"/>
            <a:ext cx="5292578" cy="480671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Imagen 12" descr="Imagen que contiene cd&#10;&#10;Descripción generada automáticamente">
            <a:extLst>
              <a:ext uri="{FF2B5EF4-FFF2-40B4-BE49-F238E27FC236}">
                <a16:creationId xmlns:a16="http://schemas.microsoft.com/office/drawing/2014/main" id="{C97CE003-3E6A-C54E-4872-C6AB8B440A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0623" y="3684015"/>
            <a:ext cx="4243532" cy="3115964"/>
          </a:xfrm>
          <a:prstGeom prst="rect">
            <a:avLst/>
          </a:prstGeom>
          <a:ln>
            <a:noFill/>
          </a:ln>
        </p:spPr>
      </p:pic>
      <p:pic>
        <p:nvPicPr>
          <p:cNvPr id="25" name="Immagine 24">
            <a:extLst>
              <a:ext uri="{FF2B5EF4-FFF2-40B4-BE49-F238E27FC236}">
                <a16:creationId xmlns:a16="http://schemas.microsoft.com/office/drawing/2014/main" id="{6ADC509A-496A-8479-9A79-B38AE7DAEA7C}"/>
              </a:ext>
            </a:extLst>
          </p:cNvPr>
          <p:cNvPicPr>
            <a:picLocks noChangeAspect="1"/>
          </p:cNvPicPr>
          <p:nvPr/>
        </p:nvPicPr>
        <p:blipFill>
          <a:blip r:embed="rId5"/>
          <a:stretch>
            <a:fillRect/>
          </a:stretch>
        </p:blipFill>
        <p:spPr>
          <a:xfrm>
            <a:off x="4488365" y="93609"/>
            <a:ext cx="4914172" cy="3645655"/>
          </a:xfrm>
          <a:prstGeom prst="rect">
            <a:avLst/>
          </a:prstGeom>
        </p:spPr>
      </p:pic>
      <p:pic>
        <p:nvPicPr>
          <p:cNvPr id="31" name="Immagine 30" descr="Immagine che contiene testo&#10;&#10;Descrizione generata automaticamente">
            <a:extLst>
              <a:ext uri="{FF2B5EF4-FFF2-40B4-BE49-F238E27FC236}">
                <a16:creationId xmlns:a16="http://schemas.microsoft.com/office/drawing/2014/main" id="{1A34823F-DB35-F60B-F63E-0C39554ED893}"/>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076690" y="163373"/>
            <a:ext cx="2115310" cy="833968"/>
          </a:xfrm>
          <a:prstGeom prst="rect">
            <a:avLst/>
          </a:prstGeom>
        </p:spPr>
      </p:pic>
      <p:grpSp>
        <p:nvGrpSpPr>
          <p:cNvPr id="41" name="Gruppo 40">
            <a:extLst>
              <a:ext uri="{FF2B5EF4-FFF2-40B4-BE49-F238E27FC236}">
                <a16:creationId xmlns:a16="http://schemas.microsoft.com/office/drawing/2014/main" id="{722FC4CB-527A-DE70-46D8-232C7639B2C2}"/>
              </a:ext>
            </a:extLst>
          </p:cNvPr>
          <p:cNvGrpSpPr/>
          <p:nvPr/>
        </p:nvGrpSpPr>
        <p:grpSpPr>
          <a:xfrm>
            <a:off x="1164404" y="1568165"/>
            <a:ext cx="2728396" cy="2613380"/>
            <a:chOff x="9595704" y="531489"/>
            <a:chExt cx="2933700" cy="4110910"/>
          </a:xfrm>
        </p:grpSpPr>
        <p:sp>
          <p:nvSpPr>
            <p:cNvPr id="35" name="Rectangle 12">
              <a:extLst>
                <a:ext uri="{FF2B5EF4-FFF2-40B4-BE49-F238E27FC236}">
                  <a16:creationId xmlns:a16="http://schemas.microsoft.com/office/drawing/2014/main" id="{AF314C40-76EB-416F-F3A7-85F419A364B6}"/>
                </a:ext>
              </a:extLst>
            </p:cNvPr>
            <p:cNvSpPr/>
            <p:nvPr/>
          </p:nvSpPr>
          <p:spPr>
            <a:xfrm>
              <a:off x="9595704" y="531489"/>
              <a:ext cx="2933700" cy="4110910"/>
            </a:xfrm>
            <a:prstGeom prst="rect">
              <a:avLst/>
            </a:prstGeom>
            <a:solidFill>
              <a:srgbClr val="9EB256"/>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360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Soil academy</a:t>
              </a:r>
            </a:p>
          </p:txBody>
        </p:sp>
        <p:sp>
          <p:nvSpPr>
            <p:cNvPr id="40" name="TextBox 5">
              <a:extLst>
                <a:ext uri="{FF2B5EF4-FFF2-40B4-BE49-F238E27FC236}">
                  <a16:creationId xmlns:a16="http://schemas.microsoft.com/office/drawing/2014/main" id="{5EF6D286-D988-68C2-A448-ED784A70CFA9}"/>
                </a:ext>
              </a:extLst>
            </p:cNvPr>
            <p:cNvSpPr txBox="1"/>
            <p:nvPr/>
          </p:nvSpPr>
          <p:spPr>
            <a:xfrm>
              <a:off x="10155836" y="2096305"/>
              <a:ext cx="2209801" cy="1339340"/>
            </a:xfrm>
            <a:prstGeom prst="rect">
              <a:avLst/>
            </a:prstGeom>
            <a:noFill/>
          </p:spPr>
          <p:txBody>
            <a:bodyPr wrap="square" lIns="0" tIns="45720" rIns="0" bIns="45720" rtlCol="0" anchor="t">
              <a:spAutoFit/>
            </a:bodyPr>
            <a:lstStyle/>
            <a:p>
              <a:pPr marL="0" marR="0" lvl="0" indent="0" algn="l" defTabSz="914330" rtl="0" eaLnBrk="1" fontAlgn="auto" latinLnBrk="0" hangingPunct="1">
                <a:lnSpc>
                  <a:spcPct val="13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F"/>
                  </a:solidFill>
                  <a:effectLst/>
                  <a:uLnTx/>
                  <a:uFillTx/>
                  <a:latin typeface="Arial" panose="020B0604020202020204"/>
                  <a:ea typeface="+mn-ea"/>
                  <a:cs typeface="+mn-cs"/>
                </a:rPr>
                <a:t>An attractive blended learning programme to train a new wave of soil advisors. </a:t>
              </a:r>
              <a:endParaRPr kumimoji="0" lang="en-US" sz="1600" b="0" i="0" u="none" strike="noStrike" kern="1200" cap="none" spc="0" normalizeH="0" baseline="0" noProof="0" dirty="0">
                <a:ln>
                  <a:noFill/>
                </a:ln>
                <a:solidFill>
                  <a:srgbClr val="FFFFFF"/>
                </a:solidFill>
                <a:effectLst/>
                <a:uLnTx/>
                <a:uFillTx/>
                <a:latin typeface="Arial" panose="020B0604020202020204"/>
                <a:ea typeface="+mn-ea"/>
                <a:cs typeface="Arial"/>
              </a:endParaRPr>
            </a:p>
          </p:txBody>
        </p:sp>
      </p:grpSp>
    </p:spTree>
    <p:extLst>
      <p:ext uri="{BB962C8B-B14F-4D97-AF65-F5344CB8AC3E}">
        <p14:creationId xmlns:p14="http://schemas.microsoft.com/office/powerpoint/2010/main" val="15140586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52124B-F5C0-46F2-9475-30BD8213B2A4}"/>
              </a:ext>
            </a:extLst>
          </p:cNvPr>
          <p:cNvPicPr>
            <a:picLocks noChangeAspect="1"/>
          </p:cNvPicPr>
          <p:nvPr/>
        </p:nvPicPr>
        <p:blipFill rotWithShape="1">
          <a:blip r:embed="rId2"/>
          <a:srcRect l="48567" r="4310" b="702"/>
          <a:stretch/>
        </p:blipFill>
        <p:spPr>
          <a:xfrm>
            <a:off x="10304682" y="10918"/>
            <a:ext cx="1887318" cy="1954851"/>
          </a:xfrm>
          <a:prstGeom prst="rect">
            <a:avLst/>
          </a:prstGeom>
        </p:spPr>
      </p:pic>
      <p:pic>
        <p:nvPicPr>
          <p:cNvPr id="5" name="Picture 4">
            <a:extLst>
              <a:ext uri="{FF2B5EF4-FFF2-40B4-BE49-F238E27FC236}">
                <a16:creationId xmlns:a16="http://schemas.microsoft.com/office/drawing/2014/main" id="{16C5F6E5-DAC2-4860-A6A0-CB638B3EB85A}"/>
              </a:ext>
            </a:extLst>
          </p:cNvPr>
          <p:cNvPicPr>
            <a:picLocks noChangeAspect="1"/>
          </p:cNvPicPr>
          <p:nvPr/>
        </p:nvPicPr>
        <p:blipFill rotWithShape="1">
          <a:blip r:embed="rId2"/>
          <a:srcRect l="12208" t="22533" r="71190" b="48432"/>
          <a:stretch/>
        </p:blipFill>
        <p:spPr>
          <a:xfrm>
            <a:off x="0" y="0"/>
            <a:ext cx="2116041" cy="1819052"/>
          </a:xfrm>
          <a:prstGeom prst="rect">
            <a:avLst/>
          </a:prstGeom>
        </p:spPr>
      </p:pic>
      <p:pic>
        <p:nvPicPr>
          <p:cNvPr id="6" name="Picture 5">
            <a:extLst>
              <a:ext uri="{FF2B5EF4-FFF2-40B4-BE49-F238E27FC236}">
                <a16:creationId xmlns:a16="http://schemas.microsoft.com/office/drawing/2014/main" id="{26276651-DEE4-4536-B023-F858C00B4603}"/>
              </a:ext>
            </a:extLst>
          </p:cNvPr>
          <p:cNvPicPr>
            <a:picLocks noChangeAspect="1"/>
          </p:cNvPicPr>
          <p:nvPr/>
        </p:nvPicPr>
        <p:blipFill rotWithShape="1">
          <a:blip r:embed="rId2"/>
          <a:srcRect l="12208" t="54061" r="56773" b="33915"/>
          <a:stretch/>
        </p:blipFill>
        <p:spPr>
          <a:xfrm>
            <a:off x="3805560" y="465337"/>
            <a:ext cx="3781888" cy="720571"/>
          </a:xfrm>
          <a:prstGeom prst="rect">
            <a:avLst/>
          </a:prstGeom>
        </p:spPr>
      </p:pic>
      <p:sp>
        <p:nvSpPr>
          <p:cNvPr id="8" name="TextBox 7">
            <a:extLst>
              <a:ext uri="{FF2B5EF4-FFF2-40B4-BE49-F238E27FC236}">
                <a16:creationId xmlns:a16="http://schemas.microsoft.com/office/drawing/2014/main" id="{28B3706A-764A-4583-A343-E2021A118DAA}"/>
              </a:ext>
            </a:extLst>
          </p:cNvPr>
          <p:cNvSpPr txBox="1"/>
          <p:nvPr/>
        </p:nvSpPr>
        <p:spPr>
          <a:xfrm>
            <a:off x="777228" y="1965769"/>
            <a:ext cx="1086626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80000"/>
                </a:solidFill>
                <a:effectLst/>
                <a:uLnTx/>
                <a:uFillTx/>
                <a:latin typeface="Calibri" panose="020F0502020204030204"/>
                <a:ea typeface="+mn-ea"/>
                <a:cs typeface="+mn-cs"/>
              </a:rPr>
              <a:t>Delivering actionable transdisciplinary roadmaps for future soil-related research activities in the EU</a:t>
            </a:r>
          </a:p>
        </p:txBody>
      </p:sp>
      <p:pic>
        <p:nvPicPr>
          <p:cNvPr id="9" name="Picture 8">
            <a:extLst>
              <a:ext uri="{FF2B5EF4-FFF2-40B4-BE49-F238E27FC236}">
                <a16:creationId xmlns:a16="http://schemas.microsoft.com/office/drawing/2014/main" id="{8FB308A0-C1C3-4758-B7FD-A64E27A01167}"/>
              </a:ext>
            </a:extLst>
          </p:cNvPr>
          <p:cNvPicPr>
            <a:picLocks noChangeAspect="1"/>
          </p:cNvPicPr>
          <p:nvPr/>
        </p:nvPicPr>
        <p:blipFill>
          <a:blip r:embed="rId3"/>
          <a:stretch>
            <a:fillRect/>
          </a:stretch>
        </p:blipFill>
        <p:spPr>
          <a:xfrm>
            <a:off x="2116041" y="2365879"/>
            <a:ext cx="7160125" cy="4432110"/>
          </a:xfrm>
          <a:prstGeom prst="rect">
            <a:avLst/>
          </a:prstGeom>
        </p:spPr>
      </p:pic>
      <p:sp>
        <p:nvSpPr>
          <p:cNvPr id="11" name="TextBox 10">
            <a:extLst>
              <a:ext uri="{FF2B5EF4-FFF2-40B4-BE49-F238E27FC236}">
                <a16:creationId xmlns:a16="http://schemas.microsoft.com/office/drawing/2014/main" id="{0B9D3E37-E054-4A7D-9ADC-606C990A763E}"/>
              </a:ext>
            </a:extLst>
          </p:cNvPr>
          <p:cNvSpPr txBox="1"/>
          <p:nvPr/>
        </p:nvSpPr>
        <p:spPr>
          <a:xfrm>
            <a:off x="9547899" y="6326080"/>
            <a:ext cx="322259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https://soils4europe.eu/</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4319243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a:extLst>
              <a:ext uri="{FF2B5EF4-FFF2-40B4-BE49-F238E27FC236}">
                <a16:creationId xmlns:a16="http://schemas.microsoft.com/office/drawing/2014/main" id="{1477B1D9-6D3E-8C3D-E797-9125E28CE661}"/>
              </a:ext>
            </a:extLst>
          </p:cNvPr>
          <p:cNvSpPr txBox="1"/>
          <p:nvPr/>
        </p:nvSpPr>
        <p:spPr>
          <a:xfrm>
            <a:off x="6712747" y="6426382"/>
            <a:ext cx="531722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rPr>
              <a:t>Missione 4 </a:t>
            </a:r>
            <a:r>
              <a:rPr kumimoji="0" lang="it-IT" sz="1400" b="1" i="0" u="none" strike="noStrike" kern="1200" cap="none" spc="0" normalizeH="0" baseline="0" noProof="0" dirty="0">
                <a:ln>
                  <a:noFill/>
                </a:ln>
                <a:solidFill>
                  <a:prstClr val="white">
                    <a:alpha val="50000"/>
                  </a:prstClr>
                </a:solidFill>
                <a:effectLst/>
                <a:uLnTx/>
                <a:uFillTx/>
                <a:latin typeface="Titillium" pitchFamily="2" charset="77"/>
                <a:ea typeface="+mn-ea"/>
                <a:cs typeface="+mn-cs"/>
              </a:rPr>
              <a:t>• Istruzione e Ricerca </a:t>
            </a:r>
            <a:endPar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endParaRPr>
          </a:p>
        </p:txBody>
      </p:sp>
      <p:sp>
        <p:nvSpPr>
          <p:cNvPr id="3" name="CasellaDiTesto 2">
            <a:extLst>
              <a:ext uri="{FF2B5EF4-FFF2-40B4-BE49-F238E27FC236}">
                <a16:creationId xmlns:a16="http://schemas.microsoft.com/office/drawing/2014/main" id="{2A47D499-B358-7178-829A-9775F658D851}"/>
              </a:ext>
            </a:extLst>
          </p:cNvPr>
          <p:cNvSpPr txBox="1"/>
          <p:nvPr/>
        </p:nvSpPr>
        <p:spPr>
          <a:xfrm>
            <a:off x="6712747" y="6426382"/>
            <a:ext cx="531722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rPr>
              <a:t>Missione 4 </a:t>
            </a:r>
            <a:r>
              <a:rPr kumimoji="0" lang="it-IT" sz="1400" b="1" i="0" u="none" strike="noStrike" kern="1200" cap="none" spc="0" normalizeH="0" baseline="0" noProof="0" dirty="0">
                <a:ln>
                  <a:noFill/>
                </a:ln>
                <a:solidFill>
                  <a:prstClr val="white">
                    <a:alpha val="50000"/>
                  </a:prstClr>
                </a:solidFill>
                <a:effectLst/>
                <a:uLnTx/>
                <a:uFillTx/>
                <a:latin typeface="Titillium" pitchFamily="2" charset="77"/>
                <a:ea typeface="+mn-ea"/>
                <a:cs typeface="+mn-cs"/>
              </a:rPr>
              <a:t>• Istruzione e Ricerca </a:t>
            </a:r>
            <a:endParaRPr kumimoji="0" lang="it-IT" sz="1400" b="0" i="0" u="none" strike="noStrike" kern="1200" cap="none" spc="0" normalizeH="0" baseline="0" noProof="0" dirty="0">
              <a:ln>
                <a:noFill/>
              </a:ln>
              <a:solidFill>
                <a:prstClr val="white">
                  <a:alpha val="50000"/>
                </a:prstClr>
              </a:solidFill>
              <a:effectLst/>
              <a:uLnTx/>
              <a:uFillTx/>
              <a:latin typeface="Titillium" pitchFamily="2" charset="77"/>
              <a:ea typeface="+mn-ea"/>
              <a:cs typeface="+mn-cs"/>
            </a:endParaRPr>
          </a:p>
        </p:txBody>
      </p:sp>
      <p:sp>
        <p:nvSpPr>
          <p:cNvPr id="2" name="CasellaDiTesto 1">
            <a:extLst>
              <a:ext uri="{FF2B5EF4-FFF2-40B4-BE49-F238E27FC236}">
                <a16:creationId xmlns:a16="http://schemas.microsoft.com/office/drawing/2014/main" id="{1402BC55-D0AB-E935-4A99-BAAA86F3D9A2}"/>
              </a:ext>
            </a:extLst>
          </p:cNvPr>
          <p:cNvSpPr txBox="1"/>
          <p:nvPr/>
        </p:nvSpPr>
        <p:spPr>
          <a:xfrm>
            <a:off x="675442" y="1379116"/>
            <a:ext cx="1102822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Objectives</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understanding</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and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addressing</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direct</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drivers for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biodiversity</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decline</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at</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marine,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terrestrial</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and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urban</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level</a:t>
            </a:r>
            <a:endPar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valorizing</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biodiversity</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to make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it</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central</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element</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for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sustainable</a:t>
            </a:r>
            <a:r>
              <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rPr>
              <a:t> </a:t>
            </a:r>
            <a:r>
              <a:rPr kumimoji="0" lang="it-IT" sz="1800" b="0" i="0" u="none" strike="noStrike" kern="1200" cap="none" spc="0" normalizeH="0" baseline="0" noProof="0" dirty="0" err="1">
                <a:ln>
                  <a:noFill/>
                </a:ln>
                <a:solidFill>
                  <a:srgbClr val="002060"/>
                </a:solidFill>
                <a:effectLst/>
                <a:uLnTx/>
                <a:uFillTx/>
                <a:latin typeface="Calibri Light" panose="020F0302020204030204"/>
                <a:ea typeface="+mn-ea"/>
                <a:cs typeface="+mn-cs"/>
              </a:rPr>
              <a:t>development</a:t>
            </a:r>
            <a:endPar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sz="1800" b="0" i="0" u="none" strike="noStrike" kern="1200" cap="none" spc="0" normalizeH="0" baseline="0" noProof="0" dirty="0">
              <a:ln>
                <a:noFill/>
              </a:ln>
              <a:solidFill>
                <a:srgbClr val="002060"/>
              </a:solidFill>
              <a:effectLst/>
              <a:uLnTx/>
              <a:uFillTx/>
              <a:latin typeface="Calibri Light" panose="020F0302020204030204"/>
              <a:ea typeface="+mn-ea"/>
              <a:cs typeface="+mn-cs"/>
            </a:endParaRPr>
          </a:p>
        </p:txBody>
      </p:sp>
      <p:pic>
        <p:nvPicPr>
          <p:cNvPr id="4" name="Immagine 3">
            <a:extLst>
              <a:ext uri="{FF2B5EF4-FFF2-40B4-BE49-F238E27FC236}">
                <a16:creationId xmlns:a16="http://schemas.microsoft.com/office/drawing/2014/main" id="{C18BBC3F-F057-AAEB-4753-4645990024D4}"/>
              </a:ext>
            </a:extLst>
          </p:cNvPr>
          <p:cNvPicPr>
            <a:picLocks noChangeAspect="1"/>
          </p:cNvPicPr>
          <p:nvPr/>
        </p:nvPicPr>
        <p:blipFill>
          <a:blip r:embed="rId2"/>
          <a:stretch>
            <a:fillRect/>
          </a:stretch>
        </p:blipFill>
        <p:spPr>
          <a:xfrm>
            <a:off x="8619235" y="2516676"/>
            <a:ext cx="2742777" cy="3428471"/>
          </a:xfrm>
          <a:prstGeom prst="rect">
            <a:avLst/>
          </a:prstGeom>
        </p:spPr>
      </p:pic>
      <p:sp>
        <p:nvSpPr>
          <p:cNvPr id="5" name="CasellaDiTesto 4">
            <a:extLst>
              <a:ext uri="{FF2B5EF4-FFF2-40B4-BE49-F238E27FC236}">
                <a16:creationId xmlns:a16="http://schemas.microsoft.com/office/drawing/2014/main" id="{F9BE35AF-A8E5-4B00-26DA-A1229B90E337}"/>
              </a:ext>
            </a:extLst>
          </p:cNvPr>
          <p:cNvSpPr txBox="1"/>
          <p:nvPr/>
        </p:nvSpPr>
        <p:spPr>
          <a:xfrm>
            <a:off x="3277602" y="1145429"/>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002060"/>
                </a:solidFill>
                <a:effectLst/>
                <a:uLnTx/>
                <a:uFillTx/>
                <a:latin typeface="Calibri Light" panose="020F0302020204030204"/>
                <a:ea typeface="+mn-ea"/>
                <a:cs typeface="+mn-cs"/>
              </a:rPr>
              <a:t>National </a:t>
            </a:r>
            <a:r>
              <a:rPr kumimoji="0" lang="it-IT" sz="2400" b="1" i="0" u="none" strike="noStrike" kern="1200" cap="none" spc="0" normalizeH="0" baseline="0" noProof="0" dirty="0" err="1">
                <a:ln>
                  <a:noFill/>
                </a:ln>
                <a:solidFill>
                  <a:srgbClr val="002060"/>
                </a:solidFill>
                <a:effectLst/>
                <a:uLnTx/>
                <a:uFillTx/>
                <a:latin typeface="Calibri Light" panose="020F0302020204030204"/>
                <a:ea typeface="+mn-ea"/>
                <a:cs typeface="+mn-cs"/>
              </a:rPr>
              <a:t>Biodiversity</a:t>
            </a:r>
            <a:r>
              <a:rPr kumimoji="0" lang="it-IT" sz="2400" b="1" i="0" u="none" strike="noStrike" kern="1200" cap="none" spc="0" normalizeH="0" baseline="0" noProof="0" dirty="0">
                <a:ln>
                  <a:noFill/>
                </a:ln>
                <a:solidFill>
                  <a:srgbClr val="002060"/>
                </a:solidFill>
                <a:effectLst/>
                <a:uLnTx/>
                <a:uFillTx/>
                <a:latin typeface="Calibri Light" panose="020F0302020204030204"/>
                <a:ea typeface="+mn-ea"/>
                <a:cs typeface="+mn-cs"/>
              </a:rPr>
              <a:t> Future Centre</a:t>
            </a:r>
          </a:p>
        </p:txBody>
      </p:sp>
      <p:pic>
        <p:nvPicPr>
          <p:cNvPr id="6" name="Immagine 5">
            <a:extLst>
              <a:ext uri="{FF2B5EF4-FFF2-40B4-BE49-F238E27FC236}">
                <a16:creationId xmlns:a16="http://schemas.microsoft.com/office/drawing/2014/main" id="{2425C238-7390-80A1-2946-FF331F56DB7E}"/>
              </a:ext>
            </a:extLst>
          </p:cNvPr>
          <p:cNvPicPr>
            <a:picLocks noChangeAspect="1"/>
          </p:cNvPicPr>
          <p:nvPr/>
        </p:nvPicPr>
        <p:blipFill>
          <a:blip r:embed="rId3"/>
          <a:stretch>
            <a:fillRect/>
          </a:stretch>
        </p:blipFill>
        <p:spPr>
          <a:xfrm>
            <a:off x="10132291" y="-25758"/>
            <a:ext cx="2059709" cy="1343639"/>
          </a:xfrm>
          <a:prstGeom prst="rect">
            <a:avLst/>
          </a:prstGeom>
        </p:spPr>
      </p:pic>
      <p:sp>
        <p:nvSpPr>
          <p:cNvPr id="8" name="Rettangolo con angoli arrotondati 44">
            <a:extLst>
              <a:ext uri="{FF2B5EF4-FFF2-40B4-BE49-F238E27FC236}">
                <a16:creationId xmlns:a16="http://schemas.microsoft.com/office/drawing/2014/main" id="{CC803E8C-E960-8487-71C5-59AC288BDCF9}"/>
              </a:ext>
            </a:extLst>
          </p:cNvPr>
          <p:cNvSpPr/>
          <p:nvPr/>
        </p:nvSpPr>
        <p:spPr>
          <a:xfrm rot="10800000" flipV="1">
            <a:off x="904402" y="2784649"/>
            <a:ext cx="1842030" cy="489866"/>
          </a:xfrm>
          <a:prstGeom prst="roundRect">
            <a:avLst/>
          </a:prstGeom>
          <a:solidFill>
            <a:schemeClr val="accent2"/>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uLnTx/>
                <a:uFillTx/>
                <a:latin typeface="Calibri" panose="020F0502020204030204"/>
                <a:ea typeface="+mn-ea"/>
                <a:cs typeface="+mn-cs"/>
              </a:rPr>
              <a:t>WHERE?</a:t>
            </a:r>
          </a:p>
        </p:txBody>
      </p:sp>
      <p:sp>
        <p:nvSpPr>
          <p:cNvPr id="9" name="Rettangolo con angoli arrotondati 46">
            <a:extLst>
              <a:ext uri="{FF2B5EF4-FFF2-40B4-BE49-F238E27FC236}">
                <a16:creationId xmlns:a16="http://schemas.microsoft.com/office/drawing/2014/main" id="{441C0FC8-9689-72EE-940F-3C1496B1B4EB}"/>
              </a:ext>
            </a:extLst>
          </p:cNvPr>
          <p:cNvSpPr/>
          <p:nvPr/>
        </p:nvSpPr>
        <p:spPr>
          <a:xfrm rot="10800000" flipV="1">
            <a:off x="883738" y="3651125"/>
            <a:ext cx="1461962" cy="489866"/>
          </a:xfrm>
          <a:prstGeom prst="roundRect">
            <a:avLst/>
          </a:prstGeom>
          <a:solidFill>
            <a:schemeClr val="bg1"/>
          </a:solidFill>
          <a:ln w="5715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rPr>
              <a:t>SEA</a:t>
            </a:r>
          </a:p>
        </p:txBody>
      </p:sp>
      <p:sp>
        <p:nvSpPr>
          <p:cNvPr id="10" name="Rettangolo con angoli arrotondati 47">
            <a:extLst>
              <a:ext uri="{FF2B5EF4-FFF2-40B4-BE49-F238E27FC236}">
                <a16:creationId xmlns:a16="http://schemas.microsoft.com/office/drawing/2014/main" id="{06F0B66A-3E1A-5943-63EA-B55B024D05B6}"/>
              </a:ext>
            </a:extLst>
          </p:cNvPr>
          <p:cNvSpPr/>
          <p:nvPr/>
        </p:nvSpPr>
        <p:spPr>
          <a:xfrm rot="10800000" flipV="1">
            <a:off x="904402" y="4304636"/>
            <a:ext cx="1461964" cy="489866"/>
          </a:xfrm>
          <a:prstGeom prst="roundRect">
            <a:avLst/>
          </a:prstGeom>
          <a:solidFill>
            <a:schemeClr val="bg1"/>
          </a:solidFill>
          <a:ln w="57150">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rPr>
              <a:t>LAND</a:t>
            </a:r>
          </a:p>
        </p:txBody>
      </p:sp>
      <p:sp>
        <p:nvSpPr>
          <p:cNvPr id="11" name="Rettangolo con angoli arrotondati 48">
            <a:extLst>
              <a:ext uri="{FF2B5EF4-FFF2-40B4-BE49-F238E27FC236}">
                <a16:creationId xmlns:a16="http://schemas.microsoft.com/office/drawing/2014/main" id="{70383499-FD10-705E-ACE3-0A72A1E6261D}"/>
              </a:ext>
            </a:extLst>
          </p:cNvPr>
          <p:cNvSpPr/>
          <p:nvPr/>
        </p:nvSpPr>
        <p:spPr>
          <a:xfrm rot="10800000" flipV="1">
            <a:off x="904402" y="4958147"/>
            <a:ext cx="1461966" cy="489866"/>
          </a:xfrm>
          <a:prstGeom prst="roundRect">
            <a:avLst/>
          </a:prstGeom>
          <a:solidFill>
            <a:schemeClr val="bg1"/>
          </a:solidFill>
          <a:ln w="57150">
            <a:solidFill>
              <a:srgbClr val="FAF539"/>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prstClr val="black"/>
                </a:solidFill>
                <a:effectLst/>
                <a:uLnTx/>
                <a:uFillTx/>
                <a:latin typeface="Calibri" panose="020F0502020204030204"/>
                <a:ea typeface="+mn-ea"/>
                <a:cs typeface="+mn-cs"/>
              </a:rPr>
              <a:t>URBAN</a:t>
            </a:r>
          </a:p>
        </p:txBody>
      </p:sp>
      <p:pic>
        <p:nvPicPr>
          <p:cNvPr id="12" name="Immagine 3" descr="Immagine che contiene mappa&#10;&#10;Descrizione generata automaticamente">
            <a:extLst>
              <a:ext uri="{FF2B5EF4-FFF2-40B4-BE49-F238E27FC236}">
                <a16:creationId xmlns:a16="http://schemas.microsoft.com/office/drawing/2014/main" id="{CD6B6B48-7C4B-9836-0C1E-7FB2EC52765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1654" b="3841"/>
          <a:stretch/>
        </p:blipFill>
        <p:spPr>
          <a:xfrm>
            <a:off x="4504194" y="2592310"/>
            <a:ext cx="2742777" cy="3277202"/>
          </a:xfrm>
          <a:prstGeom prst="rect">
            <a:avLst/>
          </a:prstGeom>
        </p:spPr>
      </p:pic>
      <p:sp>
        <p:nvSpPr>
          <p:cNvPr id="14" name="CasellaDiTesto 13">
            <a:extLst>
              <a:ext uri="{FF2B5EF4-FFF2-40B4-BE49-F238E27FC236}">
                <a16:creationId xmlns:a16="http://schemas.microsoft.com/office/drawing/2014/main" id="{F3BE8968-85C1-A02B-0A81-337CB1BDDD73}"/>
              </a:ext>
            </a:extLst>
          </p:cNvPr>
          <p:cNvSpPr txBox="1"/>
          <p:nvPr/>
        </p:nvSpPr>
        <p:spPr>
          <a:xfrm>
            <a:off x="8680719" y="5915611"/>
            <a:ext cx="52129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Light" panose="020F0302020204030204"/>
                <a:ea typeface="+mn-ea"/>
                <a:cs typeface="+mn-cs"/>
              </a:rPr>
              <a:t>Sea </a:t>
            </a:r>
          </a:p>
        </p:txBody>
      </p:sp>
      <p:sp>
        <p:nvSpPr>
          <p:cNvPr id="16" name="CasellaDiTesto 15">
            <a:extLst>
              <a:ext uri="{FF2B5EF4-FFF2-40B4-BE49-F238E27FC236}">
                <a16:creationId xmlns:a16="http://schemas.microsoft.com/office/drawing/2014/main" id="{9629A3A6-139E-F6DB-908D-D979F7E0D028}"/>
              </a:ext>
            </a:extLst>
          </p:cNvPr>
          <p:cNvSpPr txBox="1"/>
          <p:nvPr/>
        </p:nvSpPr>
        <p:spPr>
          <a:xfrm>
            <a:off x="9381807" y="5915611"/>
            <a:ext cx="62869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Light" panose="020F0302020204030204"/>
                <a:ea typeface="+mn-ea"/>
                <a:cs typeface="+mn-cs"/>
              </a:rPr>
              <a:t>Land </a:t>
            </a:r>
          </a:p>
        </p:txBody>
      </p:sp>
      <p:sp>
        <p:nvSpPr>
          <p:cNvPr id="17" name="CasellaDiTesto 16">
            <a:extLst>
              <a:ext uri="{FF2B5EF4-FFF2-40B4-BE49-F238E27FC236}">
                <a16:creationId xmlns:a16="http://schemas.microsoft.com/office/drawing/2014/main" id="{27BD8CD9-73AC-417B-2F09-8852E33324A0}"/>
              </a:ext>
            </a:extLst>
          </p:cNvPr>
          <p:cNvSpPr txBox="1"/>
          <p:nvPr/>
        </p:nvSpPr>
        <p:spPr>
          <a:xfrm>
            <a:off x="10000461" y="5915611"/>
            <a:ext cx="69602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Light" panose="020F0302020204030204"/>
                <a:ea typeface="+mn-ea"/>
                <a:cs typeface="+mn-cs"/>
              </a:rPr>
              <a:t>Urban</a:t>
            </a:r>
          </a:p>
        </p:txBody>
      </p:sp>
      <p:cxnSp>
        <p:nvCxnSpPr>
          <p:cNvPr id="19" name="Connettore 1 18">
            <a:extLst>
              <a:ext uri="{FF2B5EF4-FFF2-40B4-BE49-F238E27FC236}">
                <a16:creationId xmlns:a16="http://schemas.microsoft.com/office/drawing/2014/main" id="{3AE6FF04-D715-2019-4E69-512D445532B7}"/>
              </a:ext>
            </a:extLst>
          </p:cNvPr>
          <p:cNvCxnSpPr>
            <a:cxnSpLocks/>
          </p:cNvCxnSpPr>
          <p:nvPr/>
        </p:nvCxnSpPr>
        <p:spPr>
          <a:xfrm>
            <a:off x="9337348" y="4256669"/>
            <a:ext cx="0" cy="186936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nettore 1 20">
            <a:extLst>
              <a:ext uri="{FF2B5EF4-FFF2-40B4-BE49-F238E27FC236}">
                <a16:creationId xmlns:a16="http://schemas.microsoft.com/office/drawing/2014/main" id="{E46BDC5A-93C4-0C49-1ECD-0EC93AD083C6}"/>
              </a:ext>
            </a:extLst>
          </p:cNvPr>
          <p:cNvCxnSpPr>
            <a:cxnSpLocks/>
          </p:cNvCxnSpPr>
          <p:nvPr/>
        </p:nvCxnSpPr>
        <p:spPr>
          <a:xfrm>
            <a:off x="9988641" y="4256669"/>
            <a:ext cx="0" cy="186936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Connettore 1 21">
            <a:extLst>
              <a:ext uri="{FF2B5EF4-FFF2-40B4-BE49-F238E27FC236}">
                <a16:creationId xmlns:a16="http://schemas.microsoft.com/office/drawing/2014/main" id="{7869ADB3-B367-C3CE-AFF0-F82385F4676B}"/>
              </a:ext>
            </a:extLst>
          </p:cNvPr>
          <p:cNvCxnSpPr>
            <a:cxnSpLocks/>
          </p:cNvCxnSpPr>
          <p:nvPr/>
        </p:nvCxnSpPr>
        <p:spPr>
          <a:xfrm>
            <a:off x="10723974" y="4256669"/>
            <a:ext cx="0" cy="186936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CasellaDiTesto 23">
            <a:extLst>
              <a:ext uri="{FF2B5EF4-FFF2-40B4-BE49-F238E27FC236}">
                <a16:creationId xmlns:a16="http://schemas.microsoft.com/office/drawing/2014/main" id="{AAFA15DE-CB95-1543-4229-A21732D13391}"/>
              </a:ext>
            </a:extLst>
          </p:cNvPr>
          <p:cNvSpPr txBox="1"/>
          <p:nvPr/>
        </p:nvSpPr>
        <p:spPr>
          <a:xfrm>
            <a:off x="2822612" y="4672297"/>
            <a:ext cx="1842031"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1200" cap="none" spc="0" normalizeH="0" baseline="0" noProof="0" dirty="0">
                <a:ln>
                  <a:noFill/>
                </a:ln>
                <a:solidFill>
                  <a:srgbClr val="002060"/>
                </a:solidFill>
                <a:effectLst/>
                <a:uLnTx/>
                <a:uFillTx/>
                <a:latin typeface="Dubai Light" pitchFamily="34" charset="0"/>
                <a:ea typeface="+mn-ea"/>
                <a:cs typeface="Dubai Light" pitchFamily="34" charset="0"/>
              </a:rPr>
              <a:t>Soil, a main global reservoir of biodiversity (92 gigatons of carbon)</a:t>
            </a:r>
          </a:p>
        </p:txBody>
      </p:sp>
      <p:cxnSp>
        <p:nvCxnSpPr>
          <p:cNvPr id="29" name="Connettore 4 28">
            <a:extLst>
              <a:ext uri="{FF2B5EF4-FFF2-40B4-BE49-F238E27FC236}">
                <a16:creationId xmlns:a16="http://schemas.microsoft.com/office/drawing/2014/main" id="{6996F571-9A43-BE7E-86A7-8044B8C9BB21}"/>
              </a:ext>
            </a:extLst>
          </p:cNvPr>
          <p:cNvCxnSpPr>
            <a:cxnSpLocks/>
          </p:cNvCxnSpPr>
          <p:nvPr/>
        </p:nvCxnSpPr>
        <p:spPr>
          <a:xfrm>
            <a:off x="2366366" y="4562448"/>
            <a:ext cx="399014" cy="395698"/>
          </a:xfrm>
          <a:prstGeom prst="bentConnector3">
            <a:avLst>
              <a:gd name="adj1" fmla="val 50000"/>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ttore 4 32">
            <a:extLst>
              <a:ext uri="{FF2B5EF4-FFF2-40B4-BE49-F238E27FC236}">
                <a16:creationId xmlns:a16="http://schemas.microsoft.com/office/drawing/2014/main" id="{004FB4A4-7237-AF4F-2C66-642B5844D5B5}"/>
              </a:ext>
            </a:extLst>
          </p:cNvPr>
          <p:cNvCxnSpPr>
            <a:cxnSpLocks/>
          </p:cNvCxnSpPr>
          <p:nvPr/>
        </p:nvCxnSpPr>
        <p:spPr>
          <a:xfrm>
            <a:off x="2378188" y="5213477"/>
            <a:ext cx="344912" cy="234536"/>
          </a:xfrm>
          <a:prstGeom prst="bentConnector3">
            <a:avLst>
              <a:gd name="adj1" fmla="val 50000"/>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 name="CasellaDiTesto 6">
            <a:extLst>
              <a:ext uri="{FF2B5EF4-FFF2-40B4-BE49-F238E27FC236}">
                <a16:creationId xmlns:a16="http://schemas.microsoft.com/office/drawing/2014/main" id="{91F93FCF-39BA-2315-AF25-EECCD682D97F}"/>
              </a:ext>
            </a:extLst>
          </p:cNvPr>
          <p:cNvSpPr txBox="1"/>
          <p:nvPr/>
        </p:nvSpPr>
        <p:spPr>
          <a:xfrm>
            <a:off x="9236855" y="2170280"/>
            <a:ext cx="145963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Coordinator: CNR</a:t>
            </a:r>
          </a:p>
        </p:txBody>
      </p:sp>
    </p:spTree>
    <p:extLst>
      <p:ext uri="{BB962C8B-B14F-4D97-AF65-F5344CB8AC3E}">
        <p14:creationId xmlns:p14="http://schemas.microsoft.com/office/powerpoint/2010/main" val="7584105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Oggetto 49" hidden="1">
            <a:extLst>
              <a:ext uri="{FF2B5EF4-FFF2-40B4-BE49-F238E27FC236}">
                <a16:creationId xmlns:a16="http://schemas.microsoft.com/office/drawing/2014/main" id="{238937C0-CDFE-47BA-8735-435249561C16}"/>
              </a:ext>
            </a:extLst>
          </p:cNvPr>
          <p:cNvGraphicFramePr>
            <a:graphicFrameLocks noChangeAspect="1"/>
          </p:cNvGraphicFramePr>
          <p:nvPr>
            <p:custDataLst>
              <p:tags r:id="rId1"/>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name="Diapositiva think-cell" r:id="rId4" imgW="383" imgH="384" progId="TCLayout.ActiveDocument.1">
                  <p:embed/>
                </p:oleObj>
              </mc:Choice>
              <mc:Fallback>
                <p:oleObj name="Diapositiva think-cell" r:id="rId4" imgW="383" imgH="384" progId="TCLayout.ActiveDocument.1">
                  <p:embed/>
                  <p:pic>
                    <p:nvPicPr>
                      <p:cNvPr id="50" name="Oggetto 49" hidden="1">
                        <a:extLst>
                          <a:ext uri="{FF2B5EF4-FFF2-40B4-BE49-F238E27FC236}">
                            <a16:creationId xmlns:a16="http://schemas.microsoft.com/office/drawing/2014/main" id="{238937C0-CDFE-47BA-8735-435249561C16}"/>
                          </a:ext>
                        </a:extLst>
                      </p:cNvPr>
                      <p:cNvPicPr/>
                      <p:nvPr/>
                    </p:nvPicPr>
                    <p:blipFill>
                      <a:blip r:embed="rId5"/>
                      <a:stretch>
                        <a:fillRect/>
                      </a:stretch>
                    </p:blipFill>
                    <p:spPr>
                      <a:xfrm>
                        <a:off x="1587" y="3372"/>
                        <a:ext cx="1587" cy="1587"/>
                      </a:xfrm>
                      <a:prstGeom prst="rect">
                        <a:avLst/>
                      </a:prstGeom>
                    </p:spPr>
                  </p:pic>
                </p:oleObj>
              </mc:Fallback>
            </mc:AlternateContent>
          </a:graphicData>
        </a:graphic>
      </p:graphicFrame>
      <p:sp>
        <p:nvSpPr>
          <p:cNvPr id="48" name="CasellaDiTesto 47">
            <a:extLst>
              <a:ext uri="{FF2B5EF4-FFF2-40B4-BE49-F238E27FC236}">
                <a16:creationId xmlns:a16="http://schemas.microsoft.com/office/drawing/2014/main" id="{BEC9C4A4-5C8A-43FD-AAFA-B4A7B4219D97}"/>
              </a:ext>
            </a:extLst>
          </p:cNvPr>
          <p:cNvSpPr txBox="1"/>
          <p:nvPr/>
        </p:nvSpPr>
        <p:spPr>
          <a:xfrm>
            <a:off x="560401" y="1785"/>
            <a:ext cx="1719177" cy="219945"/>
          </a:xfrm>
          <a:prstGeom prst="rect">
            <a:avLst/>
          </a:prstGeom>
          <a:solidFill>
            <a:schemeClr val="accent5"/>
          </a:solidFill>
        </p:spPr>
        <p:txBody>
          <a:bodyPr wrap="square" lIns="0" tIns="36557" rIns="0" bIns="0" rtlCol="0">
            <a:spAutoFit/>
          </a:bodyPr>
          <a:lstStyle>
            <a:defPPr>
              <a:defRPr lang="en-US"/>
            </a:defPPr>
            <a:lvl1pPr algn="ctr">
              <a:lnSpc>
                <a:spcPct val="85000"/>
              </a:lnSpc>
              <a:spcAft>
                <a:spcPts val="600"/>
              </a:spcAft>
              <a:buClr>
                <a:schemeClr val="accent2"/>
              </a:buClr>
              <a:buSzPct val="70000"/>
              <a:defRPr sz="900" b="1">
                <a:solidFill>
                  <a:schemeClr val="tx2"/>
                </a:solidFill>
              </a:defRPr>
            </a:lvl1pPr>
          </a:lstStyle>
          <a:p>
            <a:r>
              <a:rPr lang="it-IT" sz="1399" dirty="0"/>
              <a:t>OBJECTIVES</a:t>
            </a:r>
          </a:p>
        </p:txBody>
      </p:sp>
      <p:sp>
        <p:nvSpPr>
          <p:cNvPr id="10" name="Titolo 2">
            <a:extLst>
              <a:ext uri="{FF2B5EF4-FFF2-40B4-BE49-F238E27FC236}">
                <a16:creationId xmlns:a16="http://schemas.microsoft.com/office/drawing/2014/main" id="{F394ED1A-A83C-8DDA-DF4F-B38C0E73B12E}"/>
              </a:ext>
            </a:extLst>
          </p:cNvPr>
          <p:cNvSpPr txBox="1">
            <a:spLocks/>
          </p:cNvSpPr>
          <p:nvPr/>
        </p:nvSpPr>
        <p:spPr>
          <a:xfrm>
            <a:off x="2008408" y="375678"/>
            <a:ext cx="10719250" cy="769999"/>
          </a:xfrm>
          <a:prstGeom prst="rect">
            <a:avLst/>
          </a:prstGeom>
        </p:spPr>
        <p:txBody>
          <a:bodyPr vert="horz" lIns="0" tIns="0" rIns="0" bIns="0" rtlCol="0" anchor="ctr" anchorCtr="0">
            <a:normAutofit/>
          </a:bodyPr>
          <a:lstStyle>
            <a:lvl1pPr algn="l" defTabSz="914400" rtl="0" eaLnBrk="1" latinLnBrk="0" hangingPunct="1">
              <a:lnSpc>
                <a:spcPct val="85000"/>
              </a:lnSpc>
              <a:spcBef>
                <a:spcPct val="0"/>
              </a:spcBef>
              <a:buNone/>
              <a:defRPr lang="en-GB" sz="2800" b="0" kern="1200" dirty="0">
                <a:solidFill>
                  <a:schemeClr val="accent5"/>
                </a:solidFill>
                <a:latin typeface="EYInterstate Light" panose="02000506000000020004" pitchFamily="2" charset="0"/>
                <a:ea typeface="+mj-ea"/>
                <a:cs typeface="Arial" pitchFamily="34" charset="0"/>
              </a:defRPr>
            </a:lvl1pPr>
          </a:lstStyle>
          <a:p>
            <a:r>
              <a:rPr lang="it-IT" sz="2799"/>
              <a:t>Strategic Objectives </a:t>
            </a:r>
          </a:p>
        </p:txBody>
      </p:sp>
      <p:sp>
        <p:nvSpPr>
          <p:cNvPr id="29" name="CasellaDiTesto 28">
            <a:extLst>
              <a:ext uri="{FF2B5EF4-FFF2-40B4-BE49-F238E27FC236}">
                <a16:creationId xmlns:a16="http://schemas.microsoft.com/office/drawing/2014/main" id="{0B2E9446-3F2F-380E-1D5F-7A805178A408}"/>
              </a:ext>
            </a:extLst>
          </p:cNvPr>
          <p:cNvSpPr txBox="1"/>
          <p:nvPr/>
        </p:nvSpPr>
        <p:spPr>
          <a:xfrm>
            <a:off x="560401" y="417"/>
            <a:ext cx="1719177" cy="219945"/>
          </a:xfrm>
          <a:prstGeom prst="rect">
            <a:avLst/>
          </a:prstGeom>
          <a:solidFill>
            <a:schemeClr val="accent5"/>
          </a:solidFill>
        </p:spPr>
        <p:txBody>
          <a:bodyPr wrap="square" lIns="0" tIns="36557" rIns="0" bIns="0" rtlCol="0">
            <a:spAutoFit/>
          </a:bodyPr>
          <a:lstStyle>
            <a:defPPr>
              <a:defRPr lang="en-US"/>
            </a:defPPr>
            <a:lvl1pPr algn="ctr">
              <a:lnSpc>
                <a:spcPct val="85000"/>
              </a:lnSpc>
              <a:spcAft>
                <a:spcPts val="600"/>
              </a:spcAft>
              <a:buClr>
                <a:schemeClr val="accent2"/>
              </a:buClr>
              <a:buSzPct val="70000"/>
              <a:defRPr sz="900" b="1">
                <a:solidFill>
                  <a:schemeClr val="tx2"/>
                </a:solidFill>
              </a:defRPr>
            </a:lvl1pPr>
          </a:lstStyle>
          <a:p>
            <a:r>
              <a:rPr lang="it-IT" sz="1399" dirty="0"/>
              <a:t>OBJECTIVES</a:t>
            </a:r>
          </a:p>
        </p:txBody>
      </p:sp>
      <p:pic>
        <p:nvPicPr>
          <p:cNvPr id="51" name="Immagine 21">
            <a:extLst>
              <a:ext uri="{FF2B5EF4-FFF2-40B4-BE49-F238E27FC236}">
                <a16:creationId xmlns:a16="http://schemas.microsoft.com/office/drawing/2014/main" id="{8BC169D5-C805-CFE5-26F1-19883427C5E6}"/>
              </a:ext>
            </a:extLst>
          </p:cNvPr>
          <p:cNvPicPr>
            <a:picLocks noChangeAspect="1"/>
          </p:cNvPicPr>
          <p:nvPr/>
        </p:nvPicPr>
        <p:blipFill>
          <a:blip r:embed="rId6"/>
          <a:stretch>
            <a:fillRect/>
          </a:stretch>
        </p:blipFill>
        <p:spPr>
          <a:xfrm>
            <a:off x="0" y="1785"/>
            <a:ext cx="12185653" cy="1218565"/>
          </a:xfrm>
          <a:prstGeom prst="rect">
            <a:avLst/>
          </a:prstGeom>
        </p:spPr>
      </p:pic>
      <p:sp>
        <p:nvSpPr>
          <p:cNvPr id="11" name="CasellaDiTesto 10">
            <a:extLst>
              <a:ext uri="{FF2B5EF4-FFF2-40B4-BE49-F238E27FC236}">
                <a16:creationId xmlns:a16="http://schemas.microsoft.com/office/drawing/2014/main" id="{9D44875A-167D-4615-9A2A-F1829B74AC5A}"/>
              </a:ext>
            </a:extLst>
          </p:cNvPr>
          <p:cNvSpPr txBox="1"/>
          <p:nvPr/>
        </p:nvSpPr>
        <p:spPr>
          <a:xfrm>
            <a:off x="370013" y="3148018"/>
            <a:ext cx="10973647" cy="3334304"/>
          </a:xfrm>
          <a:prstGeom prst="rect">
            <a:avLst/>
          </a:prstGeom>
          <a:noFill/>
        </p:spPr>
        <p:txBody>
          <a:bodyPr wrap="square" lIns="0" tIns="36557" rIns="0" bIns="0" rtlCol="0">
            <a:spAutoFit/>
          </a:bodyPr>
          <a:lstStyle/>
          <a:p>
            <a:pPr algn="ctr">
              <a:lnSpc>
                <a:spcPct val="85000"/>
              </a:lnSpc>
              <a:spcAft>
                <a:spcPts val="600"/>
              </a:spcAft>
              <a:buClr>
                <a:schemeClr val="accent2"/>
              </a:buClr>
              <a:buSzPct val="70000"/>
            </a:pPr>
            <a:r>
              <a:rPr lang="en-US" sz="2399" b="1" dirty="0">
                <a:latin typeface="EYInterstate Bold"/>
              </a:rPr>
              <a:t>Goal</a:t>
            </a:r>
          </a:p>
          <a:p>
            <a:pPr algn="ctr">
              <a:lnSpc>
                <a:spcPct val="85000"/>
              </a:lnSpc>
              <a:spcAft>
                <a:spcPts val="600"/>
              </a:spcAft>
              <a:buClr>
                <a:schemeClr val="accent2"/>
              </a:buClr>
              <a:buSzPct val="70000"/>
            </a:pPr>
            <a:r>
              <a:rPr lang="en-US" sz="1799" b="1" dirty="0">
                <a:latin typeface="EYInterstate Bold"/>
              </a:rPr>
              <a:t>Develop an integrated management risk platform and model for biomass production and land degradation under changing climatic conditions</a:t>
            </a:r>
          </a:p>
          <a:p>
            <a:pPr algn="just">
              <a:lnSpc>
                <a:spcPct val="85000"/>
              </a:lnSpc>
              <a:spcAft>
                <a:spcPts val="600"/>
              </a:spcAft>
              <a:buClr>
                <a:schemeClr val="accent2"/>
              </a:buClr>
              <a:buSzPct val="70000"/>
            </a:pPr>
            <a:r>
              <a:rPr lang="en-US" sz="2399" b="1" dirty="0">
                <a:latin typeface="EYInterstate Bold"/>
              </a:rPr>
              <a:t>Objectives</a:t>
            </a:r>
          </a:p>
          <a:p>
            <a:pPr algn="just">
              <a:lnSpc>
                <a:spcPct val="85000"/>
              </a:lnSpc>
              <a:spcAft>
                <a:spcPts val="600"/>
              </a:spcAft>
              <a:buClr>
                <a:schemeClr val="accent2"/>
              </a:buClr>
              <a:buSzPct val="70000"/>
            </a:pPr>
            <a:endParaRPr lang="en-US" sz="300" b="1" dirty="0">
              <a:latin typeface="EYInterstate Bold"/>
            </a:endParaRPr>
          </a:p>
          <a:p>
            <a:pPr marL="356438" indent="-356438" algn="just">
              <a:lnSpc>
                <a:spcPct val="85000"/>
              </a:lnSpc>
              <a:spcAft>
                <a:spcPts val="600"/>
              </a:spcAft>
              <a:buClr>
                <a:schemeClr val="accent2"/>
              </a:buClr>
              <a:buSzPct val="70000"/>
              <a:buFont typeface="Arial" pitchFamily="34" charset="0"/>
              <a:buChar char="►"/>
            </a:pPr>
            <a:r>
              <a:rPr lang="en-US" sz="1799" dirty="0">
                <a:latin typeface="EYInterstate Bold"/>
              </a:rPr>
              <a:t>To develop an integrated information platform on risks</a:t>
            </a:r>
          </a:p>
          <a:p>
            <a:pPr algn="just">
              <a:lnSpc>
                <a:spcPct val="85000"/>
              </a:lnSpc>
              <a:spcAft>
                <a:spcPts val="600"/>
              </a:spcAft>
              <a:buClr>
                <a:schemeClr val="accent2"/>
              </a:buClr>
              <a:buSzPct val="70000"/>
            </a:pPr>
            <a:endParaRPr lang="en-US" sz="1399" dirty="0">
              <a:latin typeface="EYInterstate Bold"/>
            </a:endParaRPr>
          </a:p>
          <a:p>
            <a:pPr marL="360183" indent="-360183" algn="just">
              <a:lnSpc>
                <a:spcPct val="85000"/>
              </a:lnSpc>
              <a:spcAft>
                <a:spcPts val="600"/>
              </a:spcAft>
              <a:buClr>
                <a:schemeClr val="accent2"/>
              </a:buClr>
              <a:buSzPct val="70000"/>
              <a:buFont typeface="Arial" pitchFamily="34" charset="0"/>
              <a:buChar char="►"/>
            </a:pPr>
            <a:r>
              <a:rPr lang="en-US" sz="1799" dirty="0">
                <a:latin typeface="EYInterstate Bold"/>
              </a:rPr>
              <a:t>To implement a model ensemble on the production system response, carbon sequestration and land vulnerability to climate change </a:t>
            </a:r>
            <a:r>
              <a:rPr lang="en-US" sz="1799" dirty="0" err="1">
                <a:latin typeface="EYInterstate Bold"/>
              </a:rPr>
              <a:t>forcings</a:t>
            </a:r>
            <a:endParaRPr lang="en-US" sz="1799" dirty="0">
              <a:latin typeface="EYInterstate Bold"/>
            </a:endParaRPr>
          </a:p>
          <a:p>
            <a:pPr marL="360183" indent="-360183" algn="just">
              <a:lnSpc>
                <a:spcPct val="85000"/>
              </a:lnSpc>
              <a:spcAft>
                <a:spcPts val="600"/>
              </a:spcAft>
              <a:buClr>
                <a:schemeClr val="accent2"/>
              </a:buClr>
              <a:buSzPct val="70000"/>
              <a:buFont typeface="Arial" pitchFamily="34" charset="0"/>
              <a:buChar char="►"/>
            </a:pPr>
            <a:endParaRPr lang="en-US" sz="1399" dirty="0">
              <a:latin typeface="EYInterstate Bold"/>
            </a:endParaRPr>
          </a:p>
          <a:p>
            <a:pPr marL="356438" indent="-356438" algn="just">
              <a:lnSpc>
                <a:spcPct val="85000"/>
              </a:lnSpc>
              <a:spcAft>
                <a:spcPts val="600"/>
              </a:spcAft>
              <a:buClr>
                <a:schemeClr val="accent2"/>
              </a:buClr>
              <a:buSzPct val="70000"/>
              <a:buFont typeface="Arial" pitchFamily="34" charset="0"/>
              <a:buChar char="►"/>
            </a:pPr>
            <a:r>
              <a:rPr lang="en-US" sz="1799" dirty="0">
                <a:latin typeface="EYInterstate Bold"/>
              </a:rPr>
              <a:t>To develop tools, strategies, agricultural policy and territorial planning for risk management under climate change scenarios.</a:t>
            </a:r>
            <a:endParaRPr lang="en-AU" sz="1799" dirty="0">
              <a:latin typeface="EYInterstate Bold"/>
            </a:endParaRPr>
          </a:p>
        </p:txBody>
      </p:sp>
      <p:sp>
        <p:nvSpPr>
          <p:cNvPr id="14" name="Titolo 1">
            <a:extLst>
              <a:ext uri="{FF2B5EF4-FFF2-40B4-BE49-F238E27FC236}">
                <a16:creationId xmlns:a16="http://schemas.microsoft.com/office/drawing/2014/main" id="{B61A3F92-D9FE-4403-9A69-815EA329D323}"/>
              </a:ext>
            </a:extLst>
          </p:cNvPr>
          <p:cNvSpPr txBox="1">
            <a:spLocks/>
          </p:cNvSpPr>
          <p:nvPr/>
        </p:nvSpPr>
        <p:spPr>
          <a:xfrm>
            <a:off x="497646" y="1479656"/>
            <a:ext cx="11086844" cy="461151"/>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lang="en-GB" sz="2799" b="1" i="0" kern="1200" dirty="0">
                <a:solidFill>
                  <a:schemeClr val="tx2"/>
                </a:solidFill>
                <a:latin typeface="EYInterstate Light" panose="02000506000000020004" pitchFamily="2" charset="0"/>
                <a:ea typeface="+mn-ea"/>
                <a:cs typeface="Arial" pitchFamily="34" charset="0"/>
              </a:defRPr>
            </a:lvl1pPr>
          </a:lstStyle>
          <a:p>
            <a:pPr algn="ctr"/>
            <a:r>
              <a:rPr lang="en-US" sz="1999" dirty="0">
                <a:solidFill>
                  <a:schemeClr val="tx1"/>
                </a:solidFill>
                <a:latin typeface="EYInterstate Bold"/>
              </a:rPr>
              <a:t>National Center for Technology in Agriculture – </a:t>
            </a:r>
            <a:r>
              <a:rPr lang="en-US" sz="1999" dirty="0" err="1">
                <a:solidFill>
                  <a:schemeClr val="tx1"/>
                </a:solidFill>
                <a:latin typeface="EYInterstate Bold"/>
              </a:rPr>
              <a:t>Agritech</a:t>
            </a:r>
            <a:endParaRPr lang="en-US" sz="1999" dirty="0">
              <a:solidFill>
                <a:schemeClr val="tx1"/>
              </a:solidFill>
              <a:latin typeface="EYInterstate Bold"/>
            </a:endParaRPr>
          </a:p>
          <a:p>
            <a:pPr algn="ctr"/>
            <a:endParaRPr lang="en-US" sz="1999" dirty="0">
              <a:solidFill>
                <a:schemeClr val="tx1"/>
              </a:solidFill>
              <a:latin typeface="EYInterstate Bold"/>
            </a:endParaRPr>
          </a:p>
          <a:p>
            <a:pPr algn="just"/>
            <a:r>
              <a:rPr lang="en-US" sz="1999" dirty="0">
                <a:solidFill>
                  <a:schemeClr val="tx1"/>
                </a:solidFill>
                <a:latin typeface="EYInterstate Bold"/>
              </a:rPr>
              <a:t>Spoke 4 </a:t>
            </a:r>
            <a:r>
              <a:rPr lang="en-US" sz="1799" dirty="0">
                <a:solidFill>
                  <a:schemeClr val="tx1"/>
                </a:solidFill>
                <a:latin typeface="EYInterstate Bold"/>
              </a:rPr>
              <a:t>Multifunctional and Resilient Agriculture and Forestry Systems for the Mitigation of Climate Change Risks</a:t>
            </a:r>
          </a:p>
          <a:p>
            <a:pPr algn="ctr"/>
            <a:endParaRPr lang="en-US" sz="1599" dirty="0">
              <a:solidFill>
                <a:schemeClr val="tx1"/>
              </a:solidFill>
              <a:latin typeface="EYInterstate Bold"/>
            </a:endParaRPr>
          </a:p>
          <a:p>
            <a:pPr algn="ctr"/>
            <a:r>
              <a:rPr lang="en-US" dirty="0">
                <a:solidFill>
                  <a:schemeClr val="tx1"/>
                </a:solidFill>
                <a:latin typeface="EYInterstate Bold"/>
              </a:rPr>
              <a:t>WP - Integrated climate change risk modelling and management</a:t>
            </a:r>
            <a:endParaRPr lang="it-IT" sz="1599" i="1" dirty="0">
              <a:solidFill>
                <a:schemeClr val="tx1"/>
              </a:solidFill>
              <a:latin typeface="EYInterstate Bold"/>
            </a:endParaRPr>
          </a:p>
        </p:txBody>
      </p:sp>
      <p:grpSp>
        <p:nvGrpSpPr>
          <p:cNvPr id="7" name="Gruppo 6">
            <a:extLst>
              <a:ext uri="{FF2B5EF4-FFF2-40B4-BE49-F238E27FC236}">
                <a16:creationId xmlns:a16="http://schemas.microsoft.com/office/drawing/2014/main" id="{D07C56F9-2F3B-AE76-A1A4-F865FF145131}"/>
              </a:ext>
            </a:extLst>
          </p:cNvPr>
          <p:cNvGrpSpPr/>
          <p:nvPr/>
        </p:nvGrpSpPr>
        <p:grpSpPr>
          <a:xfrm>
            <a:off x="9619250" y="1785"/>
            <a:ext cx="2994344" cy="1246457"/>
            <a:chOff x="9551055" y="53309"/>
            <a:chExt cx="2995904" cy="1247106"/>
          </a:xfrm>
        </p:grpSpPr>
        <p:sp>
          <p:nvSpPr>
            <p:cNvPr id="8" name="CasellaDiTesto 7">
              <a:extLst>
                <a:ext uri="{FF2B5EF4-FFF2-40B4-BE49-F238E27FC236}">
                  <a16:creationId xmlns:a16="http://schemas.microsoft.com/office/drawing/2014/main" id="{A13232E7-BCCC-FEB5-7212-4A69FDAA47A0}"/>
                </a:ext>
              </a:extLst>
            </p:cNvPr>
            <p:cNvSpPr txBox="1"/>
            <p:nvPr/>
          </p:nvSpPr>
          <p:spPr>
            <a:xfrm>
              <a:off x="9551055" y="284843"/>
              <a:ext cx="94777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it-IT" sz="1199" dirty="0">
                  <a:solidFill>
                    <a:schemeClr val="tx2"/>
                  </a:solidFill>
                  <a:latin typeface="Futura Medium" panose="020B0602020204020303" pitchFamily="34" charset="-79"/>
                  <a:cs typeface="Futura Medium" panose="020B0602020204020303" pitchFamily="34" charset="-79"/>
                </a:rPr>
                <a:t>Centro Nazionale</a:t>
              </a:r>
            </a:p>
            <a:p>
              <a:pPr algn="r"/>
              <a:r>
                <a:rPr lang="it-IT" sz="1199" dirty="0">
                  <a:solidFill>
                    <a:schemeClr val="tx2"/>
                  </a:solidFill>
                  <a:latin typeface="Futura Medium" panose="020B0602020204020303" pitchFamily="34" charset="-79"/>
                  <a:cs typeface="Futura Medium" panose="020B0602020204020303" pitchFamily="34" charset="-79"/>
                </a:rPr>
                <a:t>Agritech</a:t>
              </a:r>
            </a:p>
          </p:txBody>
        </p:sp>
        <p:pic>
          <p:nvPicPr>
            <p:cNvPr id="9" name="Immagine 8">
              <a:extLst>
                <a:ext uri="{FF2B5EF4-FFF2-40B4-BE49-F238E27FC236}">
                  <a16:creationId xmlns:a16="http://schemas.microsoft.com/office/drawing/2014/main" id="{F31CA67E-AF27-A72B-96BA-2315D2081E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5768" y="53309"/>
              <a:ext cx="2541191" cy="1247106"/>
            </a:xfrm>
            <a:prstGeom prst="rect">
              <a:avLst/>
            </a:prstGeom>
          </p:spPr>
        </p:pic>
      </p:grpSp>
    </p:spTree>
    <p:extLst>
      <p:ext uri="{BB962C8B-B14F-4D97-AF65-F5344CB8AC3E}">
        <p14:creationId xmlns:p14="http://schemas.microsoft.com/office/powerpoint/2010/main" val="34290854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133CB1-D2F1-55FF-9EDE-4EEBFC7AE3AF}"/>
              </a:ext>
            </a:extLst>
          </p:cNvPr>
          <p:cNvSpPr txBox="1"/>
          <p:nvPr/>
        </p:nvSpPr>
        <p:spPr>
          <a:xfrm>
            <a:off x="8091058" y="1283855"/>
            <a:ext cx="3084944" cy="677108"/>
          </a:xfrm>
          <a:prstGeom prst="rect">
            <a:avLst/>
          </a:prstGeom>
          <a:noFill/>
        </p:spPr>
        <p:txBody>
          <a:bodyPr wrap="square" rtlCol="0">
            <a:spAutoFit/>
          </a:bodyPr>
          <a:lstStyle/>
          <a:p>
            <a:r>
              <a:rPr lang="it-IT" sz="3800" b="1">
                <a:solidFill>
                  <a:schemeClr val="accent2"/>
                </a:solidFill>
                <a:latin typeface="+mj-lt"/>
              </a:rPr>
              <a:t>Contact Details</a:t>
            </a:r>
          </a:p>
        </p:txBody>
      </p:sp>
      <p:sp>
        <p:nvSpPr>
          <p:cNvPr id="3" name="TextBox 2">
            <a:extLst>
              <a:ext uri="{FF2B5EF4-FFF2-40B4-BE49-F238E27FC236}">
                <a16:creationId xmlns:a16="http://schemas.microsoft.com/office/drawing/2014/main" id="{62A08592-5956-295A-3249-BBB113FF0C9C}"/>
              </a:ext>
            </a:extLst>
          </p:cNvPr>
          <p:cNvSpPr txBox="1"/>
          <p:nvPr/>
        </p:nvSpPr>
        <p:spPr>
          <a:xfrm>
            <a:off x="8091057" y="2290619"/>
            <a:ext cx="2927927" cy="673711"/>
          </a:xfrm>
          <a:prstGeom prst="rect">
            <a:avLst/>
          </a:prstGeom>
          <a:noFill/>
        </p:spPr>
        <p:txBody>
          <a:bodyPr wrap="square" lIns="91440" tIns="45720" rIns="91440" bIns="45720" rtlCol="0" anchor="t">
            <a:spAutoFit/>
          </a:bodyPr>
          <a:lstStyle/>
          <a:p>
            <a:pPr>
              <a:lnSpc>
                <a:spcPts val="5200"/>
              </a:lnSpc>
            </a:pPr>
            <a:r>
              <a:rPr lang="it-IT" sz="2400">
                <a:solidFill>
                  <a:srgbClr val="FF0000"/>
                </a:solidFill>
                <a:hlinkClick r:id="rId2"/>
              </a:rPr>
              <a:t>info@nati00ns.eu</a:t>
            </a:r>
            <a:r>
              <a:rPr lang="it-IT" sz="2400">
                <a:solidFill>
                  <a:srgbClr val="FF0000"/>
                </a:solidFill>
              </a:rPr>
              <a:t> </a:t>
            </a:r>
            <a:endParaRPr lang="it-IT" sz="2400">
              <a:solidFill>
                <a:srgbClr val="FF0000"/>
              </a:solidFill>
              <a:cs typeface="Calibri"/>
            </a:endParaRPr>
          </a:p>
        </p:txBody>
      </p:sp>
    </p:spTree>
    <p:extLst>
      <p:ext uri="{BB962C8B-B14F-4D97-AF65-F5344CB8AC3E}">
        <p14:creationId xmlns:p14="http://schemas.microsoft.com/office/powerpoint/2010/main" val="1188878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a:extLst>
              <a:ext uri="{FF2B5EF4-FFF2-40B4-BE49-F238E27FC236}">
                <a16:creationId xmlns:a16="http://schemas.microsoft.com/office/drawing/2014/main" id="{5448B1F6-54AD-D34F-0226-CEC3751035CF}"/>
              </a:ext>
            </a:extLst>
          </p:cNvPr>
          <p:cNvSpPr/>
          <p:nvPr/>
        </p:nvSpPr>
        <p:spPr>
          <a:xfrm>
            <a:off x="3661568" y="1234884"/>
            <a:ext cx="5196290" cy="3980873"/>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Autofit/>
          </a:bodyPr>
          <a:lstStyle/>
          <a:p>
            <a:pPr rtl="0"/>
            <a:r>
              <a:rPr lang="it-it" sz="2200">
                <a:solidFill>
                  <a:schemeClr val="bg1"/>
                </a:solidFill>
              </a:rPr>
              <a:t>L'elemento centrale della Missione: Laboratori viventi e centri faro</a:t>
            </a:r>
            <a:endParaRPr lang="it-IT" sz="2200" dirty="0">
              <a:solidFill>
                <a:schemeClr val="bg1"/>
              </a:solidFill>
            </a:endParaRPr>
          </a:p>
        </p:txBody>
      </p:sp>
      <p:sp>
        <p:nvSpPr>
          <p:cNvPr id="4" name="CasellaDiTesto 3">
            <a:extLst>
              <a:ext uri="{FF2B5EF4-FFF2-40B4-BE49-F238E27FC236}">
                <a16:creationId xmlns:a16="http://schemas.microsoft.com/office/drawing/2014/main" id="{C84AF9BF-6E31-2C34-7475-52CADBD916B8}"/>
              </a:ext>
            </a:extLst>
          </p:cNvPr>
          <p:cNvSpPr txBox="1"/>
          <p:nvPr/>
        </p:nvSpPr>
        <p:spPr>
          <a:xfrm>
            <a:off x="8324014" y="3663748"/>
            <a:ext cx="3058510"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Quadro di monitoraggio</a:t>
            </a: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Indicatori, dati, soglie</a:t>
            </a:r>
          </a:p>
        </p:txBody>
      </p:sp>
      <p:sp>
        <p:nvSpPr>
          <p:cNvPr id="9" name="CasellaDiTesto 8">
            <a:extLst>
              <a:ext uri="{FF2B5EF4-FFF2-40B4-BE49-F238E27FC236}">
                <a16:creationId xmlns:a16="http://schemas.microsoft.com/office/drawing/2014/main" id="{FD634109-13E5-DF74-51FF-4619DC98E963}"/>
              </a:ext>
            </a:extLst>
          </p:cNvPr>
          <p:cNvSpPr txBox="1"/>
          <p:nvPr/>
        </p:nvSpPr>
        <p:spPr>
          <a:xfrm>
            <a:off x="7287492" y="1932758"/>
            <a:ext cx="305850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lvl="0" indent="-28575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dirty="0">
                <a:ln>
                  <a:noFill/>
                </a:ln>
                <a:solidFill>
                  <a:srgbClr val="68615B"/>
                </a:solidFill>
                <a:effectLst/>
                <a:uLnTx/>
                <a:uFillTx/>
                <a:latin typeface="Calibri" panose="020F0502020204030204"/>
                <a:ea typeface="+mn-ea"/>
                <a:cs typeface="Calibri" panose="020F0502020204030204"/>
              </a:rPr>
              <a:t>Conoscenza e innovazione da contesti reali</a:t>
            </a:r>
          </a:p>
          <a:p>
            <a:pPr marL="285750" marR="0" lvl="0" indent="-28575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dirty="0">
                <a:ln>
                  <a:noFill/>
                </a:ln>
                <a:solidFill>
                  <a:srgbClr val="68615B"/>
                </a:solidFill>
                <a:effectLst/>
                <a:uLnTx/>
                <a:uFillTx/>
                <a:latin typeface="Calibri" panose="020F0502020204030204"/>
                <a:ea typeface="+mn-ea"/>
                <a:cs typeface="Calibri" panose="020F0502020204030204"/>
              </a:rPr>
              <a:t>Domande di ricerca da parte degli operatori del settore</a:t>
            </a:r>
          </a:p>
        </p:txBody>
      </p:sp>
      <p:sp>
        <p:nvSpPr>
          <p:cNvPr id="15" name="CasellaDiTesto 14">
            <a:extLst>
              <a:ext uri="{FF2B5EF4-FFF2-40B4-BE49-F238E27FC236}">
                <a16:creationId xmlns:a16="http://schemas.microsoft.com/office/drawing/2014/main" id="{EB2B988A-7D68-7726-4206-BBD758E23BFA}"/>
              </a:ext>
            </a:extLst>
          </p:cNvPr>
          <p:cNvSpPr txBox="1"/>
          <p:nvPr/>
        </p:nvSpPr>
        <p:spPr>
          <a:xfrm>
            <a:off x="6340545" y="5241501"/>
            <a:ext cx="189389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Tecniche di monitoraggio e indicatori a prova di pratica</a:t>
            </a:r>
          </a:p>
        </p:txBody>
      </p:sp>
      <p:sp>
        <p:nvSpPr>
          <p:cNvPr id="16" name="CasellaDiTesto 15">
            <a:extLst>
              <a:ext uri="{FF2B5EF4-FFF2-40B4-BE49-F238E27FC236}">
                <a16:creationId xmlns:a16="http://schemas.microsoft.com/office/drawing/2014/main" id="{590B9503-E70D-1877-CA2E-885C90B4CDAC}"/>
              </a:ext>
            </a:extLst>
          </p:cNvPr>
          <p:cNvSpPr txBox="1"/>
          <p:nvPr/>
        </p:nvSpPr>
        <p:spPr>
          <a:xfrm>
            <a:off x="4328900" y="5263166"/>
            <a:ext cx="1511614"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a:ln>
                  <a:noFill/>
                </a:ln>
                <a:solidFill>
                  <a:srgbClr val="68615B"/>
                </a:solidFill>
                <a:effectLst/>
                <a:uLnTx/>
                <a:uFillTx/>
                <a:latin typeface="Calibri" panose="020F0502020204030204"/>
                <a:ea typeface="+mn-ea"/>
                <a:cs typeface="Calibri"/>
              </a:rPr>
              <a:t>Esigenze e idee dei cittadini</a:t>
            </a:r>
          </a:p>
        </p:txBody>
      </p:sp>
      <p:sp>
        <p:nvSpPr>
          <p:cNvPr id="19" name="CasellaDiTesto 18">
            <a:extLst>
              <a:ext uri="{FF2B5EF4-FFF2-40B4-BE49-F238E27FC236}">
                <a16:creationId xmlns:a16="http://schemas.microsoft.com/office/drawing/2014/main" id="{0F6B1EB3-4873-A25D-9C3C-C6B21712A39A}"/>
              </a:ext>
            </a:extLst>
          </p:cNvPr>
          <p:cNvSpPr txBox="1"/>
          <p:nvPr/>
        </p:nvSpPr>
        <p:spPr>
          <a:xfrm>
            <a:off x="2662149" y="1932758"/>
            <a:ext cx="255938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Conoscenze scientifiche, quadri di riferimento, metodi</a:t>
            </a:r>
          </a:p>
        </p:txBody>
      </p:sp>
      <p:grpSp>
        <p:nvGrpSpPr>
          <p:cNvPr id="42" name="Group 41">
            <a:extLst>
              <a:ext uri="{FF2B5EF4-FFF2-40B4-BE49-F238E27FC236}">
                <a16:creationId xmlns:a16="http://schemas.microsoft.com/office/drawing/2014/main" id="{1740E391-A601-1826-9B09-8F03D353CEF4}"/>
              </a:ext>
            </a:extLst>
          </p:cNvPr>
          <p:cNvGrpSpPr/>
          <p:nvPr/>
        </p:nvGrpSpPr>
        <p:grpSpPr>
          <a:xfrm>
            <a:off x="2847433" y="909909"/>
            <a:ext cx="6796920" cy="4934854"/>
            <a:chOff x="2847433" y="909909"/>
            <a:chExt cx="6796920" cy="4934854"/>
          </a:xfrm>
        </p:grpSpPr>
        <p:sp>
          <p:nvSpPr>
            <p:cNvPr id="3" name="Ovale 2">
              <a:extLst>
                <a:ext uri="{FF2B5EF4-FFF2-40B4-BE49-F238E27FC236}">
                  <a16:creationId xmlns:a16="http://schemas.microsoft.com/office/drawing/2014/main" id="{686E3696-1F7F-68F4-9FD3-BA9BD73E0746}"/>
                </a:ext>
              </a:extLst>
            </p:cNvPr>
            <p:cNvSpPr/>
            <p:nvPr/>
          </p:nvSpPr>
          <p:spPr>
            <a:xfrm>
              <a:off x="5406257" y="909909"/>
              <a:ext cx="1629019" cy="15468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1200" cap="none" spc="0" normalizeH="0" baseline="0" noProof="0" dirty="0">
                  <a:ln>
                    <a:noFill/>
                  </a:ln>
                  <a:solidFill>
                    <a:srgbClr val="FFFFFF"/>
                  </a:solidFill>
                  <a:effectLst/>
                  <a:uLnTx/>
                  <a:uFillTx/>
                  <a:latin typeface="Calibri" panose="020F0502020204030204"/>
                  <a:ea typeface="+mn-ea"/>
                  <a:cs typeface="Calibri"/>
                </a:rPr>
                <a:t>Programma di ricerca e innovazione</a:t>
              </a:r>
            </a:p>
          </p:txBody>
        </p:sp>
        <p:sp>
          <p:nvSpPr>
            <p:cNvPr id="8" name="Ovale 7">
              <a:extLst>
                <a:ext uri="{FF2B5EF4-FFF2-40B4-BE49-F238E27FC236}">
                  <a16:creationId xmlns:a16="http://schemas.microsoft.com/office/drawing/2014/main" id="{839BC5C9-2C78-182C-5CF1-108BFD108AB4}"/>
                </a:ext>
              </a:extLst>
            </p:cNvPr>
            <p:cNvSpPr/>
            <p:nvPr/>
          </p:nvSpPr>
          <p:spPr>
            <a:xfrm>
              <a:off x="5406258" y="3192516"/>
              <a:ext cx="1563414" cy="14845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1200" cap="none" spc="0" normalizeH="0" baseline="0" noProof="0" dirty="0">
                  <a:ln>
                    <a:noFill/>
                  </a:ln>
                  <a:solidFill>
                    <a:srgbClr val="FFFFFF"/>
                  </a:solidFill>
                  <a:effectLst/>
                  <a:uLnTx/>
                  <a:uFillTx/>
                  <a:latin typeface="Calibri" panose="020F0502020204030204"/>
                  <a:ea typeface="+mn-ea"/>
                  <a:cs typeface="Calibri"/>
                </a:rPr>
                <a:t>Living lab e </a:t>
              </a:r>
              <a:r>
                <a:rPr kumimoji="0" lang="it-it" sz="1500" b="0" i="0" u="none" strike="noStrike" kern="1200" cap="none" spc="0" normalizeH="0" baseline="0" noProof="0" dirty="0" err="1">
                  <a:ln>
                    <a:noFill/>
                  </a:ln>
                  <a:solidFill>
                    <a:srgbClr val="FFFFFF"/>
                  </a:solidFill>
                  <a:effectLst/>
                  <a:uLnTx/>
                  <a:uFillTx/>
                  <a:latin typeface="Calibri" panose="020F0502020204030204"/>
                  <a:ea typeface="+mn-ea"/>
                  <a:cs typeface="Calibri"/>
                </a:rPr>
                <a:t>lighthouse</a:t>
              </a:r>
              <a:endParaRPr kumimoji="0" lang="it-it" sz="15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10" name="Ovale 9">
              <a:extLst>
                <a:ext uri="{FF2B5EF4-FFF2-40B4-BE49-F238E27FC236}">
                  <a16:creationId xmlns:a16="http://schemas.microsoft.com/office/drawing/2014/main" id="{7C6FF239-BD5A-6599-3CE8-F6821D393F8A}"/>
                </a:ext>
              </a:extLst>
            </p:cNvPr>
            <p:cNvSpPr/>
            <p:nvPr/>
          </p:nvSpPr>
          <p:spPr>
            <a:xfrm>
              <a:off x="7969734" y="4254579"/>
              <a:ext cx="1674619" cy="1590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FFFFFF"/>
                  </a:solidFill>
                  <a:effectLst/>
                  <a:uLnTx/>
                  <a:uFillTx/>
                  <a:latin typeface="Calibri" panose="020F0502020204030204"/>
                  <a:ea typeface="+mn-ea"/>
                  <a:cs typeface="Calibri"/>
                </a:rPr>
                <a:t>Monitoraggio</a:t>
              </a:r>
            </a:p>
          </p:txBody>
        </p:sp>
        <p:sp>
          <p:nvSpPr>
            <p:cNvPr id="17" name="Ovale 16">
              <a:extLst>
                <a:ext uri="{FF2B5EF4-FFF2-40B4-BE49-F238E27FC236}">
                  <a16:creationId xmlns:a16="http://schemas.microsoft.com/office/drawing/2014/main" id="{36DCCE17-9599-F385-EE3E-D343C3F3C2A7}"/>
                </a:ext>
              </a:extLst>
            </p:cNvPr>
            <p:cNvSpPr/>
            <p:nvPr/>
          </p:nvSpPr>
          <p:spPr>
            <a:xfrm>
              <a:off x="2847433" y="4254579"/>
              <a:ext cx="1612600" cy="14845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Alfabetizzazione</a:t>
              </a: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 sul suolo,</a:t>
              </a: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 comunicazione e</a:t>
              </a: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 </a:t>
              </a: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coinvolgimento</a:t>
              </a:r>
            </a:p>
          </p:txBody>
        </p:sp>
        <p:cxnSp>
          <p:nvCxnSpPr>
            <p:cNvPr id="22" name="Straight Arrow Connector 21">
              <a:extLst>
                <a:ext uri="{FF2B5EF4-FFF2-40B4-BE49-F238E27FC236}">
                  <a16:creationId xmlns:a16="http://schemas.microsoft.com/office/drawing/2014/main" id="{C5EBBF66-ACA7-C5C4-72E6-4F687F80B12F}"/>
                </a:ext>
              </a:extLst>
            </p:cNvPr>
            <p:cNvCxnSpPr>
              <a:cxnSpLocks/>
            </p:cNvCxnSpPr>
            <p:nvPr/>
          </p:nvCxnSpPr>
          <p:spPr>
            <a:xfrm flipV="1">
              <a:off x="6187965" y="2566255"/>
              <a:ext cx="0" cy="432000"/>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92420B8-93A6-5DE8-F75E-C1AD0CE512D7}"/>
                </a:ext>
              </a:extLst>
            </p:cNvPr>
            <p:cNvCxnSpPr>
              <a:cxnSpLocks/>
            </p:cNvCxnSpPr>
            <p:nvPr/>
          </p:nvCxnSpPr>
          <p:spPr>
            <a:xfrm flipV="1">
              <a:off x="4713414" y="4430927"/>
              <a:ext cx="446428" cy="246175"/>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0135DC0-0458-1B5F-82DC-003118A1117A}"/>
                </a:ext>
              </a:extLst>
            </p:cNvPr>
            <p:cNvCxnSpPr>
              <a:cxnSpLocks/>
            </p:cNvCxnSpPr>
            <p:nvPr/>
          </p:nvCxnSpPr>
          <p:spPr>
            <a:xfrm>
              <a:off x="7178884" y="4465483"/>
              <a:ext cx="446428" cy="246175"/>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18" name="CasellaDiTesto 18">
            <a:extLst>
              <a:ext uri="{FF2B5EF4-FFF2-40B4-BE49-F238E27FC236}">
                <a16:creationId xmlns:a16="http://schemas.microsoft.com/office/drawing/2014/main" id="{FE9E54C0-12C7-E25C-1422-BAF6AF2044CB}"/>
              </a:ext>
            </a:extLst>
          </p:cNvPr>
          <p:cNvSpPr txBox="1"/>
          <p:nvPr/>
        </p:nvSpPr>
        <p:spPr>
          <a:xfrm>
            <a:off x="2291939" y="3554706"/>
            <a:ext cx="2336884"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1500" b="0" i="0" u="none" strike="noStrike" kern="1200" cap="none" spc="0" normalizeH="0" baseline="0" noProof="0" dirty="0">
                <a:ln>
                  <a:noFill/>
                </a:ln>
                <a:solidFill>
                  <a:srgbClr val="68615B"/>
                </a:solidFill>
                <a:effectLst/>
                <a:uLnTx/>
                <a:uFillTx/>
                <a:latin typeface="Calibri" panose="020F0502020204030204"/>
                <a:ea typeface="+mn-ea"/>
                <a:cs typeface="Calibri" panose="020F0502020204030204"/>
              </a:rPr>
              <a:t>Dimostrazioni in ambienti rurali e urbani</a:t>
            </a:r>
          </a:p>
        </p:txBody>
      </p:sp>
    </p:spTree>
    <p:extLst>
      <p:ext uri="{BB962C8B-B14F-4D97-AF65-F5344CB8AC3E}">
        <p14:creationId xmlns:p14="http://schemas.microsoft.com/office/powerpoint/2010/main" val="2131632364"/>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38A7C-3D47-5788-099D-6D7A01A47387}"/>
              </a:ext>
            </a:extLst>
          </p:cNvPr>
          <p:cNvSpPr>
            <a:spLocks noGrp="1"/>
          </p:cNvSpPr>
          <p:nvPr>
            <p:ph type="title"/>
          </p:nvPr>
        </p:nvSpPr>
        <p:spPr/>
        <p:txBody>
          <a:bodyPr rtlCol="0">
            <a:normAutofit fontScale="90000"/>
          </a:bodyPr>
          <a:lstStyle/>
          <a:p>
            <a:pPr rtl="0"/>
            <a:r>
              <a:rPr lang="it-it" dirty="0">
                <a:solidFill>
                  <a:schemeClr val="bg1"/>
                </a:solidFill>
                <a:cs typeface="Calibri Light"/>
              </a:rPr>
              <a:t>PREPSOIL</a:t>
            </a:r>
            <a:endParaRPr lang="en-US" dirty="0">
              <a:solidFill>
                <a:schemeClr val="bg1"/>
              </a:solidFill>
            </a:endParaRPr>
          </a:p>
        </p:txBody>
      </p:sp>
      <p:pic>
        <p:nvPicPr>
          <p:cNvPr id="5" name="Picture 5" descr="Timeline&#10;&#10;Description automatically generated">
            <a:extLst>
              <a:ext uri="{FF2B5EF4-FFF2-40B4-BE49-F238E27FC236}">
                <a16:creationId xmlns:a16="http://schemas.microsoft.com/office/drawing/2014/main" id="{044057AC-0F7A-5F7C-1F75-5617E806344B}"/>
              </a:ext>
            </a:extLst>
          </p:cNvPr>
          <p:cNvPicPr>
            <a:picLocks noChangeAspect="1"/>
          </p:cNvPicPr>
          <p:nvPr/>
        </p:nvPicPr>
        <p:blipFill>
          <a:blip r:embed="rId3"/>
          <a:stretch>
            <a:fillRect/>
          </a:stretch>
        </p:blipFill>
        <p:spPr>
          <a:xfrm>
            <a:off x="5455341" y="1213664"/>
            <a:ext cx="6138481" cy="4789832"/>
          </a:xfrm>
          <a:prstGeom prst="rect">
            <a:avLst/>
          </a:prstGeom>
        </p:spPr>
      </p:pic>
      <p:pic>
        <p:nvPicPr>
          <p:cNvPr id="6" name="Picture 6" descr="Diagram, map&#10;&#10;Description automatically generated">
            <a:extLst>
              <a:ext uri="{FF2B5EF4-FFF2-40B4-BE49-F238E27FC236}">
                <a16:creationId xmlns:a16="http://schemas.microsoft.com/office/drawing/2014/main" id="{B34B96E3-627B-22D5-DF3F-28613D220D25}"/>
              </a:ext>
            </a:extLst>
          </p:cNvPr>
          <p:cNvPicPr>
            <a:picLocks noChangeAspect="1"/>
          </p:cNvPicPr>
          <p:nvPr/>
        </p:nvPicPr>
        <p:blipFill>
          <a:blip r:embed="rId4"/>
          <a:stretch>
            <a:fillRect/>
          </a:stretch>
        </p:blipFill>
        <p:spPr>
          <a:xfrm>
            <a:off x="624578" y="2742058"/>
            <a:ext cx="4419613" cy="3164606"/>
          </a:xfrm>
          <a:prstGeom prst="rect">
            <a:avLst/>
          </a:prstGeom>
        </p:spPr>
      </p:pic>
      <p:sp>
        <p:nvSpPr>
          <p:cNvPr id="8" name="TextBox 7">
            <a:extLst>
              <a:ext uri="{FF2B5EF4-FFF2-40B4-BE49-F238E27FC236}">
                <a16:creationId xmlns:a16="http://schemas.microsoft.com/office/drawing/2014/main" id="{143C5E8C-EAAF-00A7-BFC7-DAC65D16E563}"/>
              </a:ext>
            </a:extLst>
          </p:cNvPr>
          <p:cNvSpPr txBox="1"/>
          <p:nvPr/>
        </p:nvSpPr>
        <p:spPr>
          <a:xfrm>
            <a:off x="8308475" y="6488668"/>
            <a:ext cx="38835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FFFFFF"/>
                </a:solidFill>
                <a:effectLst/>
                <a:uLnTx/>
                <a:uFillTx/>
                <a:latin typeface="Calibri Light"/>
                <a:ea typeface="+mn-ea"/>
                <a:cs typeface="Calibri"/>
              </a:rPr>
              <a:t>Fonte: Gruppo di lavoro </a:t>
            </a:r>
            <a:r>
              <a:rPr kumimoji="0" lang="it-it" sz="1800" b="0" i="0" u="none" strike="noStrike" kern="1200" cap="none" spc="0" normalizeH="0" baseline="0" noProof="0" dirty="0">
                <a:ln>
                  <a:noFill/>
                </a:ln>
                <a:solidFill>
                  <a:srgbClr val="FFFFFF"/>
                </a:solidFill>
                <a:effectLst/>
                <a:uLnTx/>
                <a:uFillTx/>
                <a:latin typeface="Calibri Light"/>
                <a:ea typeface="+mn-lt"/>
                <a:cs typeface="Calibri" panose="020F0502020204030204"/>
              </a:rPr>
              <a:t>WP2 PREPSOIL </a:t>
            </a:r>
            <a:endParaRPr kumimoji="0" lang="en-US" sz="1800" b="1" i="0" u="none" strike="noStrike" kern="1200" cap="none" spc="0" normalizeH="0" baseline="0" noProof="0" dirty="0">
              <a:ln>
                <a:noFill/>
              </a:ln>
              <a:solidFill>
                <a:srgbClr val="FFFFFF"/>
              </a:solidFill>
              <a:effectLst/>
              <a:uLnTx/>
              <a:uFillTx/>
              <a:latin typeface="Calibri Light"/>
              <a:ea typeface="+mn-ea"/>
              <a:cs typeface="Calibri"/>
            </a:endParaRPr>
          </a:p>
        </p:txBody>
      </p:sp>
      <p:sp>
        <p:nvSpPr>
          <p:cNvPr id="9" name="TextBox 8">
            <a:extLst>
              <a:ext uri="{FF2B5EF4-FFF2-40B4-BE49-F238E27FC236}">
                <a16:creationId xmlns:a16="http://schemas.microsoft.com/office/drawing/2014/main" id="{7943994F-5CC7-FA3D-F1B0-4367A24A1E94}"/>
              </a:ext>
            </a:extLst>
          </p:cNvPr>
          <p:cNvSpPr txBox="1"/>
          <p:nvPr/>
        </p:nvSpPr>
        <p:spPr>
          <a:xfrm>
            <a:off x="624577" y="1311100"/>
            <a:ext cx="613848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71A096"/>
                </a:solidFill>
                <a:effectLst/>
                <a:uLnTx/>
                <a:uFillTx/>
                <a:latin typeface="Calibri Light" panose="020F0302020204030204"/>
                <a:ea typeface="+mn-lt"/>
                <a:cs typeface="Calibri" panose="020F0502020204030204"/>
              </a:rPr>
              <a:t>Obiettivo del progetto PREPSOIL</a:t>
            </a:r>
            <a:endParaRPr kumimoji="0" lang="en-US" sz="2800" b="1" i="0" u="none" strike="noStrike" kern="1200" cap="none" spc="0" normalizeH="0" baseline="0" noProof="0" dirty="0">
              <a:ln>
                <a:noFill/>
              </a:ln>
              <a:solidFill>
                <a:srgbClr val="71A096"/>
              </a:solidFill>
              <a:effectLst/>
              <a:uLnTx/>
              <a:uFillTx/>
              <a:latin typeface="Calibri Light" panose="020F0302020204030204"/>
              <a:ea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200" b="0" i="0" u="none" strike="noStrike" kern="1200" cap="none" spc="0" normalizeH="0" baseline="0" noProof="0" dirty="0">
                <a:ln>
                  <a:noFill/>
                </a:ln>
                <a:solidFill>
                  <a:srgbClr val="68615B"/>
                </a:solidFill>
                <a:effectLst/>
                <a:uLnTx/>
                <a:uFillTx/>
                <a:latin typeface="Calibri" panose="020F0502020204030204"/>
                <a:ea typeface="+mn-lt"/>
                <a:cs typeface="Calibri" panose="020F0502020204030204"/>
              </a:rPr>
              <a:t>Sintetizzare le esigenze del suolo e i fattori di cambiamento in 21 regioni rappresentative dell'UE</a:t>
            </a:r>
            <a:endParaRPr kumimoji="0" lang="en-US" sz="2200" b="0" i="0" u="none" strike="noStrike" kern="1200" cap="none" spc="0" normalizeH="0" baseline="0" noProof="0" dirty="0">
              <a:ln>
                <a:noFill/>
              </a:ln>
              <a:solidFill>
                <a:srgbClr val="68615B"/>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2021414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1D706-181C-4DF3-A082-91BE9F4A6C0B}"/>
              </a:ext>
            </a:extLst>
          </p:cNvPr>
          <p:cNvSpPr>
            <a:spLocks noGrp="1"/>
          </p:cNvSpPr>
          <p:nvPr>
            <p:ph type="title"/>
          </p:nvPr>
        </p:nvSpPr>
        <p:spPr/>
        <p:txBody>
          <a:bodyPr rtlCol="0">
            <a:normAutofit fontScale="90000"/>
          </a:bodyPr>
          <a:lstStyle/>
          <a:p>
            <a:pPr rtl="0"/>
            <a:r>
              <a:rPr lang="it-it">
                <a:solidFill>
                  <a:schemeClr val="bg1"/>
                </a:solidFill>
              </a:rPr>
              <a:t>Bilancio delle sfide e delle esigenze di ricerca legate ai suoli agricoli</a:t>
            </a:r>
          </a:p>
        </p:txBody>
      </p:sp>
      <p:graphicFrame>
        <p:nvGraphicFramePr>
          <p:cNvPr id="4" name="Table 4">
            <a:extLst>
              <a:ext uri="{FF2B5EF4-FFF2-40B4-BE49-F238E27FC236}">
                <a16:creationId xmlns:a16="http://schemas.microsoft.com/office/drawing/2014/main" id="{40F74438-7407-40C1-B6E0-0102C4E7E2ED}"/>
              </a:ext>
            </a:extLst>
          </p:cNvPr>
          <p:cNvGraphicFramePr>
            <a:graphicFrameLocks noGrp="1"/>
          </p:cNvGraphicFramePr>
          <p:nvPr>
            <p:extLst>
              <p:ext uri="{D42A27DB-BD31-4B8C-83A1-F6EECF244321}">
                <p14:modId xmlns:p14="http://schemas.microsoft.com/office/powerpoint/2010/main" val="2311193609"/>
              </p:ext>
            </p:extLst>
          </p:nvPr>
        </p:nvGraphicFramePr>
        <p:xfrm>
          <a:off x="5310909" y="779316"/>
          <a:ext cx="6747742" cy="5625389"/>
        </p:xfrm>
        <a:graphic>
          <a:graphicData uri="http://schemas.openxmlformats.org/drawingml/2006/table">
            <a:tbl>
              <a:tblPr firstRow="1" bandRow="1">
                <a:tableStyleId>{5C22544A-7EE6-4342-B048-85BDC9FD1C3A}</a:tableStyleId>
              </a:tblPr>
              <a:tblGrid>
                <a:gridCol w="438458">
                  <a:extLst>
                    <a:ext uri="{9D8B030D-6E8A-4147-A177-3AD203B41FA5}">
                      <a16:colId xmlns:a16="http://schemas.microsoft.com/office/drawing/2014/main" val="3696374622"/>
                    </a:ext>
                  </a:extLst>
                </a:gridCol>
                <a:gridCol w="1486246">
                  <a:extLst>
                    <a:ext uri="{9D8B030D-6E8A-4147-A177-3AD203B41FA5}">
                      <a16:colId xmlns:a16="http://schemas.microsoft.com/office/drawing/2014/main" val="4179343917"/>
                    </a:ext>
                  </a:extLst>
                </a:gridCol>
                <a:gridCol w="438458">
                  <a:extLst>
                    <a:ext uri="{9D8B030D-6E8A-4147-A177-3AD203B41FA5}">
                      <a16:colId xmlns:a16="http://schemas.microsoft.com/office/drawing/2014/main" val="2566848204"/>
                    </a:ext>
                  </a:extLst>
                </a:gridCol>
                <a:gridCol w="438458">
                  <a:extLst>
                    <a:ext uri="{9D8B030D-6E8A-4147-A177-3AD203B41FA5}">
                      <a16:colId xmlns:a16="http://schemas.microsoft.com/office/drawing/2014/main" val="1000207426"/>
                    </a:ext>
                  </a:extLst>
                </a:gridCol>
                <a:gridCol w="438458">
                  <a:extLst>
                    <a:ext uri="{9D8B030D-6E8A-4147-A177-3AD203B41FA5}">
                      <a16:colId xmlns:a16="http://schemas.microsoft.com/office/drawing/2014/main" val="789486389"/>
                    </a:ext>
                  </a:extLst>
                </a:gridCol>
                <a:gridCol w="438458">
                  <a:extLst>
                    <a:ext uri="{9D8B030D-6E8A-4147-A177-3AD203B41FA5}">
                      <a16:colId xmlns:a16="http://schemas.microsoft.com/office/drawing/2014/main" val="153309421"/>
                    </a:ext>
                  </a:extLst>
                </a:gridCol>
                <a:gridCol w="438458">
                  <a:extLst>
                    <a:ext uri="{9D8B030D-6E8A-4147-A177-3AD203B41FA5}">
                      <a16:colId xmlns:a16="http://schemas.microsoft.com/office/drawing/2014/main" val="3287004091"/>
                    </a:ext>
                  </a:extLst>
                </a:gridCol>
                <a:gridCol w="438458">
                  <a:extLst>
                    <a:ext uri="{9D8B030D-6E8A-4147-A177-3AD203B41FA5}">
                      <a16:colId xmlns:a16="http://schemas.microsoft.com/office/drawing/2014/main" val="3963719140"/>
                    </a:ext>
                  </a:extLst>
                </a:gridCol>
                <a:gridCol w="438458">
                  <a:extLst>
                    <a:ext uri="{9D8B030D-6E8A-4147-A177-3AD203B41FA5}">
                      <a16:colId xmlns:a16="http://schemas.microsoft.com/office/drawing/2014/main" val="4082097634"/>
                    </a:ext>
                  </a:extLst>
                </a:gridCol>
                <a:gridCol w="438458">
                  <a:extLst>
                    <a:ext uri="{9D8B030D-6E8A-4147-A177-3AD203B41FA5}">
                      <a16:colId xmlns:a16="http://schemas.microsoft.com/office/drawing/2014/main" val="2082452263"/>
                    </a:ext>
                  </a:extLst>
                </a:gridCol>
                <a:gridCol w="438458">
                  <a:extLst>
                    <a:ext uri="{9D8B030D-6E8A-4147-A177-3AD203B41FA5}">
                      <a16:colId xmlns:a16="http://schemas.microsoft.com/office/drawing/2014/main" val="3472911830"/>
                    </a:ext>
                  </a:extLst>
                </a:gridCol>
                <a:gridCol w="438458">
                  <a:extLst>
                    <a:ext uri="{9D8B030D-6E8A-4147-A177-3AD203B41FA5}">
                      <a16:colId xmlns:a16="http://schemas.microsoft.com/office/drawing/2014/main" val="4159432533"/>
                    </a:ext>
                  </a:extLst>
                </a:gridCol>
                <a:gridCol w="438458">
                  <a:extLst>
                    <a:ext uri="{9D8B030D-6E8A-4147-A177-3AD203B41FA5}">
                      <a16:colId xmlns:a16="http://schemas.microsoft.com/office/drawing/2014/main" val="181818248"/>
                    </a:ext>
                  </a:extLst>
                </a:gridCol>
              </a:tblGrid>
              <a:tr h="740722">
                <a:tc>
                  <a:txBody>
                    <a:bodyPr/>
                    <a:lstStyle/>
                    <a:p>
                      <a:pPr algn="l" rtl="0"/>
                      <a:endParaRPr lang="en-GB" sz="800" dirty="0">
                        <a:solidFill>
                          <a:sysClr val="windowText" lastClr="000000"/>
                        </a:solidFill>
                        <a:latin typeface="+mj-lt"/>
                      </a:endParaRPr>
                    </a:p>
                  </a:txBody>
                  <a:tcPr marL="74420" marR="74420" marT="37210" marB="372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endParaRPr lang="en-GB" sz="800" dirty="0">
                        <a:solidFill>
                          <a:sysClr val="windowText" lastClr="000000"/>
                        </a:solidFill>
                        <a:latin typeface="+mj-lt"/>
                      </a:endParaRPr>
                    </a:p>
                  </a:txBody>
                  <a:tcPr marL="74420" marR="74420" marT="37210" marB="372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SOC</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N</a:t>
                      </a:r>
                      <a:r>
                        <a:rPr lang="it-it" sz="800" baseline="-25000" dirty="0">
                          <a:solidFill>
                            <a:sysClr val="windowText" lastClr="000000"/>
                          </a:solidFill>
                          <a:latin typeface="+mj-lt"/>
                        </a:rPr>
                        <a:t>2</a:t>
                      </a:r>
                      <a:r>
                        <a:rPr lang="it-it" sz="800" dirty="0">
                          <a:solidFill>
                            <a:sysClr val="windowText" lastClr="000000"/>
                          </a:solidFill>
                          <a:latin typeface="+mj-lt"/>
                        </a:rPr>
                        <a:t>O/CH</a:t>
                      </a:r>
                      <a:r>
                        <a:rPr lang="it-it" sz="800" baseline="-25000" dirty="0">
                          <a:solidFill>
                            <a:sysClr val="windowText" lastClr="000000"/>
                          </a:solidFill>
                          <a:latin typeface="+mj-lt"/>
                        </a:rPr>
                        <a:t>4</a:t>
                      </a:r>
                      <a:endParaRPr lang="en-GB" sz="800" baseline="-250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Degrado delle torbiere</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Erosione del suolo</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Impermeabilizzazione del suolo</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Salinizzazione</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Contaminazione</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Struttura</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Biodiversità</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Ritenzione dei nutrienti</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rtl="0"/>
                      <a:r>
                        <a:rPr lang="it-it" sz="800" dirty="0">
                          <a:solidFill>
                            <a:sysClr val="windowText" lastClr="000000"/>
                          </a:solidFill>
                          <a:latin typeface="+mj-lt"/>
                        </a:rPr>
                        <a:t>Capacità di stoccaggio dell'acqua</a:t>
                      </a:r>
                      <a:endParaRPr lang="en-GB" sz="800" dirty="0">
                        <a:solidFill>
                          <a:sysClr val="windowText" lastClr="000000"/>
                        </a:solidFill>
                        <a:latin typeface="+mj-lt"/>
                      </a:endParaRPr>
                    </a:p>
                  </a:txBody>
                  <a:tcPr marL="74420" marR="74420" marT="37210" marB="3721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5233586"/>
                  </a:ext>
                </a:extLst>
              </a:tr>
              <a:tr h="208959">
                <a:tc rowSpan="8">
                  <a:txBody>
                    <a:bodyPr/>
                    <a:lstStyle/>
                    <a:p>
                      <a:pPr algn="ctr" rtl="0"/>
                      <a:r>
                        <a:rPr lang="it-it" sz="800" b="1">
                          <a:solidFill>
                            <a:sysClr val="windowText" lastClr="000000"/>
                          </a:solidFill>
                          <a:latin typeface="+mj-lt"/>
                        </a:rPr>
                        <a:t>Centrale</a:t>
                      </a:r>
                      <a:endParaRPr lang="en-GB" sz="800" b="1" dirty="0">
                        <a:solidFill>
                          <a:sysClr val="windowText" lastClr="000000"/>
                        </a:solidFill>
                        <a:latin typeface="+mj-lt"/>
                      </a:endParaRPr>
                    </a:p>
                  </a:txBody>
                  <a:tcPr marL="86888" marR="86888" marT="43444" marB="4344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AT (Continentale)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891588465"/>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CZ (Sud Alpino)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19434098"/>
                  </a:ext>
                </a:extLst>
              </a:tr>
              <a:tr h="208959">
                <a:tc vMerge="1">
                  <a:txBody>
                    <a:bodyPr/>
                    <a:lstStyle/>
                    <a:p>
                      <a:pPr rtl="0"/>
                      <a:endParaRPr lang="en-GB">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latin typeface="+mj-lt"/>
                        </a:rPr>
                        <a:t>DE (Nord Atlantico)</a:t>
                      </a:r>
                      <a:endParaRPr lang="en-GB" sz="800" dirty="0">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636311313"/>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HU (Pannonico-Pontico)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726169144"/>
                  </a:ext>
                </a:extLst>
              </a:tr>
              <a:tr h="208959">
                <a:tc vMerge="1">
                  <a:txBody>
                    <a:bodyPr/>
                    <a:lstStyle/>
                    <a:p>
                      <a:pPr rtl="0"/>
                      <a:endParaRPr lang="en-GB">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PL (Continentale)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945176981"/>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SK (Continentale)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398572407"/>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SI (Sud Alpino)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4058032222"/>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CH (Continentale)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811140462"/>
                  </a:ext>
                </a:extLst>
              </a:tr>
              <a:tr h="26605">
                <a:tc gridSpan="13">
                  <a:txBody>
                    <a:bodyPr/>
                    <a:lstStyle/>
                    <a:p>
                      <a:pPr algn="ctr" rtl="0"/>
                      <a:endParaRPr lang="en-GB" sz="300" b="1" dirty="0">
                        <a:solidFill>
                          <a:sysClr val="windowText" lastClr="000000"/>
                        </a:solidFill>
                        <a:latin typeface="+mj-lt"/>
                      </a:endParaRPr>
                    </a:p>
                  </a:txBody>
                  <a:tcPr marL="0" marR="0"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8202651"/>
                  </a:ext>
                </a:extLst>
              </a:tr>
              <a:tr h="208959">
                <a:tc rowSpan="6">
                  <a:txBody>
                    <a:bodyPr/>
                    <a:lstStyle/>
                    <a:p>
                      <a:pPr algn="ctr" rtl="0"/>
                      <a:r>
                        <a:rPr lang="it-it" sz="800" b="1">
                          <a:solidFill>
                            <a:sysClr val="windowText" lastClr="000000"/>
                          </a:solidFill>
                          <a:latin typeface="+mj-lt"/>
                        </a:rPr>
                        <a:t>Nord</a:t>
                      </a:r>
                      <a:endParaRPr lang="en-GB" sz="800" b="1" dirty="0">
                        <a:solidFill>
                          <a:sysClr val="windowText" lastClr="000000"/>
                        </a:solidFill>
                        <a:latin typeface="+mj-lt"/>
                      </a:endParaRPr>
                    </a:p>
                  </a:txBody>
                  <a:tcPr marL="86888" marR="86888" marT="43444" marB="4344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DK (Nord Atlantico)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extLst>
                  <a:ext uri="{0D108BD9-81ED-4DB2-BD59-A6C34878D82A}">
                    <a16:rowId xmlns:a16="http://schemas.microsoft.com/office/drawing/2014/main" val="1700298246"/>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FI (Boreale)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extLst>
                  <a:ext uri="{0D108BD9-81ED-4DB2-BD59-A6C34878D82A}">
                    <a16:rowId xmlns:a16="http://schemas.microsoft.com/office/drawing/2014/main" val="2958515646"/>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LV (Nemorale)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extLst>
                  <a:ext uri="{0D108BD9-81ED-4DB2-BD59-A6C34878D82A}">
                    <a16:rowId xmlns:a16="http://schemas.microsoft.com/office/drawing/2014/main" val="1661153964"/>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LT (Nemorale)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909258998"/>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NO (Boreale)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510910428"/>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SE (Nemorale)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extLst>
                  <a:ext uri="{0D108BD9-81ED-4DB2-BD59-A6C34878D82A}">
                    <a16:rowId xmlns:a16="http://schemas.microsoft.com/office/drawing/2014/main" val="2423824672"/>
                  </a:ext>
                </a:extLst>
              </a:tr>
              <a:tr h="26605">
                <a:tc gridSpan="13">
                  <a:txBody>
                    <a:bodyPr/>
                    <a:lstStyle/>
                    <a:p>
                      <a:pPr algn="ctr" rtl="0"/>
                      <a:endParaRPr lang="en-GB" sz="300" b="1" dirty="0">
                        <a:solidFill>
                          <a:sysClr val="windowText" lastClr="000000"/>
                        </a:solidFill>
                        <a:latin typeface="+mj-lt"/>
                      </a:endParaRPr>
                    </a:p>
                  </a:txBody>
                  <a:tcPr marL="0" marR="0"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sz="10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598220"/>
                  </a:ext>
                </a:extLst>
              </a:tr>
              <a:tr h="208959">
                <a:tc rowSpan="3">
                  <a:txBody>
                    <a:bodyPr/>
                    <a:lstStyle/>
                    <a:p>
                      <a:pPr algn="ctr" rtl="0"/>
                      <a:r>
                        <a:rPr lang="it-it" sz="800" b="1">
                          <a:solidFill>
                            <a:sysClr val="windowText" lastClr="000000"/>
                          </a:solidFill>
                          <a:latin typeface="+mj-lt"/>
                        </a:rPr>
                        <a:t>Sud</a:t>
                      </a:r>
                      <a:endParaRPr lang="en-GB" sz="800" b="1" dirty="0">
                        <a:solidFill>
                          <a:sysClr val="windowText" lastClr="000000"/>
                        </a:solidFill>
                        <a:latin typeface="+mj-lt"/>
                      </a:endParaRPr>
                    </a:p>
                  </a:txBody>
                  <a:tcPr marL="86888" marR="86888" marT="43444" marB="4344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IT (Nord Mediterraneo)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909850282"/>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PT (Lusitano)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659259605"/>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TU (Anatolico)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996643420"/>
                  </a:ext>
                </a:extLst>
              </a:tr>
              <a:tr h="0">
                <a:tc gridSpan="13">
                  <a:txBody>
                    <a:bodyPr/>
                    <a:lstStyle/>
                    <a:p>
                      <a:pPr algn="ctr" rtl="0">
                        <a:lnSpc>
                          <a:spcPct val="100000"/>
                        </a:lnSpc>
                      </a:pPr>
                      <a:endParaRPr lang="en-GB" sz="100" b="0" dirty="0">
                        <a:solidFill>
                          <a:sysClr val="windowText" lastClr="000000"/>
                        </a:solidFill>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2530601"/>
                  </a:ext>
                </a:extLst>
              </a:tr>
              <a:tr h="208959">
                <a:tc rowSpan="6">
                  <a:txBody>
                    <a:bodyPr/>
                    <a:lstStyle/>
                    <a:p>
                      <a:pPr algn="ctr" rtl="0"/>
                      <a:r>
                        <a:rPr lang="it-it" sz="800" b="1">
                          <a:solidFill>
                            <a:sysClr val="windowText" lastClr="000000"/>
                          </a:solidFill>
                          <a:latin typeface="+mj-lt"/>
                        </a:rPr>
                        <a:t>Ovest</a:t>
                      </a:r>
                      <a:endParaRPr lang="en-GB" sz="800" b="1" dirty="0">
                        <a:solidFill>
                          <a:sysClr val="windowText" lastClr="000000"/>
                        </a:solidFill>
                        <a:latin typeface="+mj-lt"/>
                      </a:endParaRPr>
                    </a:p>
                  </a:txBody>
                  <a:tcPr marL="86888" marR="86888" marT="43444" marB="4344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BE (F) (Atlantico Centrale)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865356093"/>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BE (W) (Atlantico Centrale)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299522501"/>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FR (Atlantico Centrale)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2200196742"/>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IE (Atlantico Centrale)</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235229769"/>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NL (Nord Atlantico)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2605099618"/>
                  </a:ext>
                </a:extLst>
              </a:tr>
              <a:tr h="208959">
                <a:tc vMerge="1">
                  <a:txBody>
                    <a:bodyPr/>
                    <a:lstStyle/>
                    <a:p>
                      <a:pPr rtl="0"/>
                      <a:endParaRPr lang="en-GB" dirty="0">
                        <a:solidFill>
                          <a:sysClr val="windowText" lastClr="000000"/>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r>
                        <a:rPr lang="it-it" sz="800">
                          <a:solidFill>
                            <a:sysClr val="windowText" lastClr="000000"/>
                          </a:solidFill>
                          <a:latin typeface="+mj-lt"/>
                        </a:rPr>
                        <a:t>UK (Nord Atlantico)</a:t>
                      </a:r>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rtl="0"/>
                      <a:endParaRPr lang="en-GB" sz="800" dirty="0">
                        <a:solidFill>
                          <a:sysClr val="windowText" lastClr="000000"/>
                        </a:solidFill>
                        <a:latin typeface="+mj-lt"/>
                      </a:endParaRPr>
                    </a:p>
                  </a:txBody>
                  <a:tcPr marL="74420" marR="74420" marT="37210" marB="37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367350283"/>
                  </a:ext>
                </a:extLst>
              </a:tr>
            </a:tbl>
          </a:graphicData>
        </a:graphic>
      </p:graphicFrame>
      <p:sp>
        <p:nvSpPr>
          <p:cNvPr id="5" name="TextBox 4">
            <a:extLst>
              <a:ext uri="{FF2B5EF4-FFF2-40B4-BE49-F238E27FC236}">
                <a16:creationId xmlns:a16="http://schemas.microsoft.com/office/drawing/2014/main" id="{A3C0028E-19BE-4118-2B01-EF871434B161}"/>
              </a:ext>
            </a:extLst>
          </p:cNvPr>
          <p:cNvSpPr txBox="1"/>
          <p:nvPr/>
        </p:nvSpPr>
        <p:spPr>
          <a:xfrm>
            <a:off x="314084" y="1365213"/>
            <a:ext cx="4876225"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71A096"/>
                </a:solidFill>
                <a:effectLst/>
                <a:uLnTx/>
                <a:uFillTx/>
                <a:latin typeface="Calibri Light" panose="020F0302020204030204"/>
                <a:ea typeface="+mn-ea"/>
                <a:cs typeface="+mn-cs"/>
              </a:rPr>
              <a:t>Esigenze regionali del suolo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71A096"/>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b="0" i="0" u="none" strike="noStrike" kern="1200" cap="none" spc="0" normalizeH="0" baseline="0" noProof="0" dirty="0">
                <a:ln>
                  <a:noFill/>
                </a:ln>
                <a:solidFill>
                  <a:srgbClr val="68615B"/>
                </a:solidFill>
                <a:effectLst/>
                <a:uLnTx/>
                <a:uFillTx/>
                <a:latin typeface="Calibri Light" panose="020F0302020204030204"/>
                <a:ea typeface="+mn-ea"/>
                <a:cs typeface="+mn-cs"/>
              </a:rPr>
              <a:t>Regioni diverse presentano sfide diverse ed esigenze di ricerca diverse in relazione al suolo. </a:t>
            </a:r>
            <a:br>
              <a:rPr kumimoji="0" lang="en-US" b="0" i="0" u="none" strike="noStrike" kern="1200" cap="none" spc="0" normalizeH="0" baseline="0" noProof="0" dirty="0">
                <a:ln>
                  <a:noFill/>
                </a:ln>
                <a:solidFill>
                  <a:srgbClr val="68615B"/>
                </a:solidFill>
                <a:effectLst/>
                <a:uLnTx/>
                <a:uFillTx/>
                <a:latin typeface="Calibri Light" panose="020F0302020204030204"/>
                <a:ea typeface="+mn-ea"/>
                <a:cs typeface="+mn-cs"/>
              </a:rPr>
            </a:br>
            <a:r>
              <a:rPr kumimoji="0" lang="it-it" b="0" i="0" u="none" strike="noStrike" kern="1200" cap="none" spc="0" normalizeH="0" baseline="0" noProof="0" dirty="0">
                <a:ln>
                  <a:noFill/>
                </a:ln>
                <a:solidFill>
                  <a:srgbClr val="68615B"/>
                </a:solidFill>
                <a:effectLst/>
                <a:uLnTx/>
                <a:uFillTx/>
                <a:latin typeface="Calibri Light" panose="020F0302020204030204"/>
                <a:ea typeface="+mn-ea"/>
                <a:cs typeface="+mn-cs"/>
              </a:rPr>
              <a:t>Ad esempio, la salinizzazione; la contaminazione; la struttura (in blu).</a:t>
            </a: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b="0" i="0" u="none" strike="noStrike" kern="1200" cap="none" spc="0" normalizeH="0" baseline="0" noProof="0" dirty="0">
                <a:ln>
                  <a:noFill/>
                </a:ln>
                <a:solidFill>
                  <a:srgbClr val="68615B"/>
                </a:solidFill>
                <a:effectLst/>
                <a:uLnTx/>
                <a:uFillTx/>
                <a:latin typeface="Calibri Light" panose="020F0302020204030204"/>
                <a:ea typeface="+mn-ea"/>
                <a:cs typeface="+mn-cs"/>
              </a:rPr>
              <a:t>Alcune sfide per il suolo sono rilevanti in tutte le regioni, come il carbonio organico nei suoli (in giallo</a:t>
            </a:r>
            <a:r>
              <a:rPr kumimoji="0" lang="it-it" sz="1600" b="0" i="0" u="none" strike="noStrike" kern="1200" cap="none" spc="0" normalizeH="0" baseline="0" noProof="0" dirty="0">
                <a:ln>
                  <a:noFill/>
                </a:ln>
                <a:solidFill>
                  <a:srgbClr val="68615B"/>
                </a:solidFill>
                <a:effectLst/>
                <a:uLnTx/>
                <a:uFillTx/>
                <a:latin typeface="Calibri Light" panose="020F0302020204030204"/>
                <a:ea typeface="+mn-ea"/>
                <a:cs typeface="+mn-cs"/>
              </a:rPr>
              <a:t>).</a:t>
            </a:r>
            <a:endParaRPr kumimoji="0" lang="en-US" sz="1600" b="1" i="0" u="none" strike="noStrike" kern="1200" cap="none" spc="0" normalizeH="0" baseline="0" noProof="0" dirty="0">
              <a:ln>
                <a:noFill/>
              </a:ln>
              <a:solidFill>
                <a:srgbClr val="68615B"/>
              </a:solidFill>
              <a:effectLst/>
              <a:uLnTx/>
              <a:uFillTx/>
              <a:latin typeface="Calibri Light" panose="020F0302020204030204"/>
              <a:ea typeface="+mn-ea"/>
              <a:cs typeface="+mn-cs"/>
            </a:endParaRPr>
          </a:p>
        </p:txBody>
      </p:sp>
      <p:graphicFrame>
        <p:nvGraphicFramePr>
          <p:cNvPr id="6" name="Table 25">
            <a:extLst>
              <a:ext uri="{FF2B5EF4-FFF2-40B4-BE49-F238E27FC236}">
                <a16:creationId xmlns:a16="http://schemas.microsoft.com/office/drawing/2014/main" id="{393780BF-C3F6-4AE5-0E76-352D6E90BB11}"/>
              </a:ext>
            </a:extLst>
          </p:cNvPr>
          <p:cNvGraphicFramePr>
            <a:graphicFrameLocks noGrp="1"/>
          </p:cNvGraphicFramePr>
          <p:nvPr>
            <p:extLst>
              <p:ext uri="{D42A27DB-BD31-4B8C-83A1-F6EECF244321}">
                <p14:modId xmlns:p14="http://schemas.microsoft.com/office/powerpoint/2010/main" val="1800552203"/>
              </p:ext>
            </p:extLst>
          </p:nvPr>
        </p:nvGraphicFramePr>
        <p:xfrm>
          <a:off x="1168840" y="4351227"/>
          <a:ext cx="3056318" cy="1879727"/>
        </p:xfrm>
        <a:graphic>
          <a:graphicData uri="http://schemas.openxmlformats.org/drawingml/2006/table">
            <a:tbl>
              <a:tblPr firstRow="1" bandRow="1">
                <a:tableStyleId>{5C22544A-7EE6-4342-B048-85BDC9FD1C3A}</a:tableStyleId>
              </a:tblPr>
              <a:tblGrid>
                <a:gridCol w="1528159">
                  <a:extLst>
                    <a:ext uri="{9D8B030D-6E8A-4147-A177-3AD203B41FA5}">
                      <a16:colId xmlns:a16="http://schemas.microsoft.com/office/drawing/2014/main" val="3987458269"/>
                    </a:ext>
                  </a:extLst>
                </a:gridCol>
                <a:gridCol w="1528159">
                  <a:extLst>
                    <a:ext uri="{9D8B030D-6E8A-4147-A177-3AD203B41FA5}">
                      <a16:colId xmlns:a16="http://schemas.microsoft.com/office/drawing/2014/main" val="1587861386"/>
                    </a:ext>
                  </a:extLst>
                </a:gridCol>
              </a:tblGrid>
              <a:tr h="325602">
                <a:tc>
                  <a:txBody>
                    <a:bodyPr/>
                    <a:lstStyle/>
                    <a:p>
                      <a:pPr algn="ctr" rtl="0"/>
                      <a:r>
                        <a:rPr lang="it-it" sz="1400" b="1">
                          <a:solidFill>
                            <a:schemeClr val="tx1"/>
                          </a:solidFill>
                          <a:latin typeface="+mj-lt"/>
                        </a:rPr>
                        <a:t>Sfida per il suolo</a:t>
                      </a:r>
                      <a:endParaRPr lang="en-GB" sz="1400" b="1"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r>
                        <a:rPr lang="it-it" sz="1400" b="1" dirty="0">
                          <a:solidFill>
                            <a:schemeClr val="tx1"/>
                          </a:solidFill>
                          <a:latin typeface="+mj-lt"/>
                        </a:rPr>
                        <a:t>Esigenza di ricerca</a:t>
                      </a:r>
                      <a:endParaRPr lang="en-GB" sz="1400" b="1"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8425312"/>
                  </a:ext>
                </a:extLst>
              </a:tr>
              <a:tr h="310825">
                <a:tc>
                  <a:txBody>
                    <a:bodyPr/>
                    <a:lstStyle/>
                    <a:p>
                      <a:pPr algn="ctr" rtl="0"/>
                      <a:r>
                        <a:rPr lang="it-it" sz="1400" b="0">
                          <a:solidFill>
                            <a:schemeClr val="tx1"/>
                          </a:solidFill>
                          <a:latin typeface="+mj-lt"/>
                        </a:rPr>
                        <a:t>Molto 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rtl="0"/>
                      <a:r>
                        <a:rPr lang="it-it" sz="1400" b="0" dirty="0">
                          <a:solidFill>
                            <a:schemeClr val="tx1"/>
                          </a:solidFill>
                          <a:latin typeface="+mj-lt"/>
                        </a:rPr>
                        <a:t>Molto 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81861106"/>
                  </a:ext>
                </a:extLst>
              </a:tr>
              <a:tr h="310825">
                <a:tc>
                  <a:txBody>
                    <a:bodyPr/>
                    <a:lstStyle/>
                    <a:p>
                      <a:pPr algn="ctr" rtl="0"/>
                      <a:r>
                        <a:rPr lang="it-it" sz="1400" b="0">
                          <a:solidFill>
                            <a:schemeClr val="tx1"/>
                          </a:solidFill>
                          <a:latin typeface="+mj-lt"/>
                        </a:rPr>
                        <a:t>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0"/>
                      <a:r>
                        <a:rPr lang="it-it" sz="1400" b="0" dirty="0">
                          <a:solidFill>
                            <a:schemeClr val="tx1"/>
                          </a:solidFill>
                          <a:latin typeface="+mj-lt"/>
                        </a:rPr>
                        <a:t>Molto 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3499665188"/>
                  </a:ext>
                </a:extLst>
              </a:tr>
              <a:tr h="310825">
                <a:tc>
                  <a:txBody>
                    <a:bodyPr/>
                    <a:lstStyle/>
                    <a:p>
                      <a:pPr algn="ctr" rtl="0"/>
                      <a:r>
                        <a:rPr lang="it-it" sz="1400" b="0">
                          <a:solidFill>
                            <a:schemeClr val="tx1"/>
                          </a:solidFill>
                          <a:latin typeface="+mj-lt"/>
                        </a:rPr>
                        <a:t>Molto 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rtl="0"/>
                      <a:r>
                        <a:rPr lang="it-it" sz="1400" b="0">
                          <a:solidFill>
                            <a:schemeClr val="tx1"/>
                          </a:solidFill>
                          <a:latin typeface="+mj-lt"/>
                        </a:rPr>
                        <a:t>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118808185"/>
                  </a:ext>
                </a:extLst>
              </a:tr>
              <a:tr h="310825">
                <a:tc>
                  <a:txBody>
                    <a:bodyPr/>
                    <a:lstStyle/>
                    <a:p>
                      <a:pPr algn="ctr" rtl="0"/>
                      <a:r>
                        <a:rPr lang="it-it" sz="1400" b="0">
                          <a:solidFill>
                            <a:schemeClr val="tx1"/>
                          </a:solidFill>
                          <a:latin typeface="+mj-lt"/>
                        </a:rPr>
                        <a:t>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0"/>
                      <a:r>
                        <a:rPr lang="it-it" sz="1400" b="0">
                          <a:solidFill>
                            <a:schemeClr val="tx1"/>
                          </a:solidFill>
                          <a:latin typeface="+mj-lt"/>
                        </a:rPr>
                        <a:t>Importante</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896827034"/>
                  </a:ext>
                </a:extLst>
              </a:tr>
              <a:tr h="310825">
                <a:tc>
                  <a:txBody>
                    <a:bodyPr/>
                    <a:lstStyle/>
                    <a:p>
                      <a:pPr algn="ctr" rtl="0"/>
                      <a:r>
                        <a:rPr lang="it-it" sz="1400" b="0">
                          <a:solidFill>
                            <a:schemeClr val="tx1"/>
                          </a:solidFill>
                          <a:latin typeface="+mj-lt"/>
                        </a:rPr>
                        <a:t>Altro</a:t>
                      </a:r>
                      <a:endParaRPr lang="en-GB" sz="1400" b="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rtl="0"/>
                      <a:r>
                        <a:rPr lang="it-it" sz="1400" b="0" dirty="0">
                          <a:solidFill>
                            <a:schemeClr val="tx1"/>
                          </a:solidFill>
                          <a:latin typeface="+mj-lt"/>
                        </a:rPr>
                        <a:t>Altro</a:t>
                      </a:r>
                      <a:endParaRPr lang="en-GB" sz="1400" b="0" dirty="0">
                        <a:solidFill>
                          <a:schemeClr val="tx1"/>
                        </a:solidFill>
                        <a:latin typeface="+mj-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extLst>
                  <a:ext uri="{0D108BD9-81ED-4DB2-BD59-A6C34878D82A}">
                    <a16:rowId xmlns:a16="http://schemas.microsoft.com/office/drawing/2014/main" val="516494336"/>
                  </a:ext>
                </a:extLst>
              </a:tr>
            </a:tbl>
          </a:graphicData>
        </a:graphic>
      </p:graphicFrame>
      <p:sp>
        <p:nvSpPr>
          <p:cNvPr id="3" name="TextBox 2">
            <a:extLst>
              <a:ext uri="{FF2B5EF4-FFF2-40B4-BE49-F238E27FC236}">
                <a16:creationId xmlns:a16="http://schemas.microsoft.com/office/drawing/2014/main" id="{F9F9CE33-3749-89AD-03CC-E0C9FB780F4A}"/>
              </a:ext>
            </a:extLst>
          </p:cNvPr>
          <p:cNvSpPr txBox="1"/>
          <p:nvPr/>
        </p:nvSpPr>
        <p:spPr>
          <a:xfrm>
            <a:off x="9219507" y="6462785"/>
            <a:ext cx="249381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a:ln>
                  <a:noFill/>
                </a:ln>
                <a:solidFill>
                  <a:srgbClr val="FFFFFF"/>
                </a:solidFill>
                <a:effectLst/>
                <a:uLnTx/>
                <a:uFillTx/>
                <a:latin typeface="Calibri" panose="020F0502020204030204"/>
                <a:ea typeface="+mn-ea"/>
                <a:cs typeface="+mn-cs"/>
              </a:rPr>
              <a:t>Fonte: Thorsøe et al.</a:t>
            </a:r>
          </a:p>
        </p:txBody>
      </p:sp>
      <p:sp>
        <p:nvSpPr>
          <p:cNvPr id="7" name="Rectangle: Rounded Corners 6">
            <a:extLst>
              <a:ext uri="{FF2B5EF4-FFF2-40B4-BE49-F238E27FC236}">
                <a16:creationId xmlns:a16="http://schemas.microsoft.com/office/drawing/2014/main" id="{57967E3C-0575-F31F-F8AD-C2D431F2ED59}"/>
              </a:ext>
            </a:extLst>
          </p:cNvPr>
          <p:cNvSpPr/>
          <p:nvPr/>
        </p:nvSpPr>
        <p:spPr>
          <a:xfrm>
            <a:off x="7236238" y="723900"/>
            <a:ext cx="485362" cy="5738883"/>
          </a:xfrm>
          <a:prstGeom prst="round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742FA09D-9E3F-29A2-68CE-A9A801F854E3}"/>
              </a:ext>
            </a:extLst>
          </p:cNvPr>
          <p:cNvSpPr/>
          <p:nvPr/>
        </p:nvSpPr>
        <p:spPr>
          <a:xfrm>
            <a:off x="9404248" y="723900"/>
            <a:ext cx="1356116" cy="5738883"/>
          </a:xfrm>
          <a:prstGeom prst="roundRect">
            <a:avLst/>
          </a:prstGeom>
          <a:noFill/>
          <a:ln w="571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648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dirty="0"/>
              <a:t>Luca Montanarella</a:t>
            </a:r>
            <a:br>
              <a:rPr lang="en-US" dirty="0"/>
            </a:br>
            <a:endParaRPr lang="it-IT" dirty="0"/>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040879"/>
            <a:ext cx="5778142" cy="681210"/>
          </a:xfrm>
        </p:spPr>
        <p:txBody>
          <a:bodyPr lIns="91440" tIns="45720" rIns="91440" bIns="45720" anchor="t"/>
          <a:lstStyle/>
          <a:p>
            <a:r>
              <a:rPr lang="en-GB" b="1" i="1" dirty="0">
                <a:cs typeface="Calibri"/>
              </a:rPr>
              <a:t>JRC EC </a:t>
            </a:r>
            <a:r>
              <a:rPr lang="it-IT" i="1" dirty="0"/>
              <a:t>- Joint </a:t>
            </a:r>
            <a:r>
              <a:rPr lang="it-IT" i="1" dirty="0" err="1"/>
              <a:t>Research</a:t>
            </a:r>
            <a:r>
              <a:rPr lang="it-IT" i="1" dirty="0"/>
              <a:t> Centre EC, Responsabile del Centro europeo di dati sul suolo (ESDAC) </a:t>
            </a:r>
            <a:r>
              <a:rPr lang="it-IT" dirty="0"/>
              <a:t>	</a:t>
            </a:r>
          </a:p>
          <a:p>
            <a:r>
              <a:rPr lang="it-IT" dirty="0"/>
              <a:t>	</a:t>
            </a:r>
          </a:p>
          <a:p>
            <a:endParaRPr lang="en-GB" b="1" dirty="0">
              <a:cs typeface="Calibri"/>
            </a:endParaRPr>
          </a:p>
        </p:txBody>
      </p:sp>
    </p:spTree>
    <p:extLst>
      <p:ext uri="{BB962C8B-B14F-4D97-AF65-F5344CB8AC3E}">
        <p14:creationId xmlns:p14="http://schemas.microsoft.com/office/powerpoint/2010/main" val="1463206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593557" y="2270776"/>
            <a:ext cx="5925781" cy="2319071"/>
          </a:xfrm>
        </p:spPr>
        <p:txBody>
          <a:bodyPr/>
          <a:lstStyle/>
          <a:p>
            <a:r>
              <a:rPr lang="it-IT" dirty="0"/>
              <a:t>Il quadro europeo su minacce del suolo e sfide per un suolo sano</a:t>
            </a:r>
            <a:endParaRPr lang="en-GB" dirty="0"/>
          </a:p>
        </p:txBody>
      </p:sp>
    </p:spTree>
    <p:extLst>
      <p:ext uri="{BB962C8B-B14F-4D97-AF65-F5344CB8AC3E}">
        <p14:creationId xmlns:p14="http://schemas.microsoft.com/office/powerpoint/2010/main" val="3228041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1349" y="1992572"/>
            <a:ext cx="10290265" cy="1740169"/>
          </a:xfrm>
        </p:spPr>
        <p:txBody>
          <a:bodyPr>
            <a:normAutofit fontScale="90000"/>
          </a:bodyPr>
          <a:lstStyle/>
          <a:p>
            <a:r>
              <a:rPr lang="it-IT" sz="5400" dirty="0"/>
              <a:t>Il quadro europeo</a:t>
            </a:r>
            <a:br>
              <a:rPr lang="it-IT" sz="5400" dirty="0"/>
            </a:br>
            <a:r>
              <a:rPr lang="it-IT" sz="5400" dirty="0"/>
              <a:t>su minacce del suolo e </a:t>
            </a:r>
            <a:br>
              <a:rPr lang="it-IT" sz="5400" dirty="0"/>
            </a:br>
            <a:r>
              <a:rPr lang="it-IT" sz="5400" dirty="0"/>
              <a:t>sfide per il suolo sano</a:t>
            </a:r>
            <a:endParaRPr lang="en-GB" sz="5400" dirty="0"/>
          </a:p>
        </p:txBody>
      </p:sp>
      <p:sp>
        <p:nvSpPr>
          <p:cNvPr id="3" name="Subtitle 2"/>
          <p:cNvSpPr>
            <a:spLocks noGrp="1"/>
          </p:cNvSpPr>
          <p:nvPr>
            <p:ph type="subTitle" idx="1"/>
          </p:nvPr>
        </p:nvSpPr>
        <p:spPr>
          <a:xfrm>
            <a:off x="1071349" y="4174730"/>
            <a:ext cx="10290265" cy="897754"/>
          </a:xfrm>
        </p:spPr>
        <p:txBody>
          <a:bodyPr/>
          <a:lstStyle/>
          <a:p>
            <a:r>
              <a:rPr lang="en-US"/>
              <a:t>Healthy soils for healthy food, people, nature and climate </a:t>
            </a:r>
            <a:br>
              <a:rPr lang="en-US"/>
            </a:br>
            <a:r>
              <a:rPr lang="en-US"/>
              <a:t>within the European Green Deal</a:t>
            </a:r>
            <a:endParaRPr lang="nl-NL"/>
          </a:p>
        </p:txBody>
      </p:sp>
      <p:sp>
        <p:nvSpPr>
          <p:cNvPr id="4" name="Text Placeholder 3"/>
          <p:cNvSpPr>
            <a:spLocks noGrp="1"/>
          </p:cNvSpPr>
          <p:nvPr>
            <p:ph type="body" sz="quarter" idx="13"/>
          </p:nvPr>
        </p:nvSpPr>
        <p:spPr>
          <a:xfrm>
            <a:off x="5181600" y="5391726"/>
            <a:ext cx="6373091" cy="877455"/>
          </a:xfrm>
        </p:spPr>
        <p:txBody>
          <a:bodyPr/>
          <a:lstStyle/>
          <a:p>
            <a:r>
              <a:rPr lang="nl-NL"/>
              <a:t>Luca Montanarella, EC Joint Research Centre</a:t>
            </a:r>
          </a:p>
          <a:p>
            <a:r>
              <a:rPr lang="nl-NL"/>
              <a:t>Land Resources Unit</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28014" y="-66839"/>
            <a:ext cx="4118822" cy="4118822"/>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919" y="5423341"/>
            <a:ext cx="1415003" cy="1415003"/>
          </a:xfrm>
          <a:prstGeom prst="rect">
            <a:avLst/>
          </a:prstGeom>
        </p:spPr>
      </p:pic>
      <p:sp>
        <p:nvSpPr>
          <p:cNvPr id="7" name="Rectangle 6"/>
          <p:cNvSpPr>
            <a:spLocks noChangeAspect="1"/>
          </p:cNvSpPr>
          <p:nvPr/>
        </p:nvSpPr>
        <p:spPr>
          <a:xfrm>
            <a:off x="8922327" y="1"/>
            <a:ext cx="3269673" cy="1062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053330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3"/>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rot="-3356684">
            <a:off x="9369153" y="3805707"/>
            <a:ext cx="1966913"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6" name="Picture 6" descr="Block_new_large.gif"/>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754372" y="903029"/>
            <a:ext cx="7348537" cy="50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203683" y="311418"/>
            <a:ext cx="1407758" cy="70788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Arial"/>
                <a:ea typeface="+mn-ea"/>
                <a:cs typeface="+mn-cs"/>
              </a:rPr>
              <a:t>Land</a:t>
            </a:r>
            <a:endParaRPr kumimoji="0" lang="en-US" sz="5400" b="1" i="0" u="none" strike="noStrike" kern="1200" cap="none" spc="0" normalizeH="0" baseline="0" noProof="0"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Arial"/>
              <a:ea typeface="+mn-ea"/>
              <a:cs typeface="+mn-cs"/>
            </a:endParaRPr>
          </a:p>
        </p:txBody>
      </p:sp>
      <p:sp>
        <p:nvSpPr>
          <p:cNvPr id="10" name="Rectangle 9"/>
          <p:cNvSpPr/>
          <p:nvPr/>
        </p:nvSpPr>
        <p:spPr>
          <a:xfrm rot="5400000">
            <a:off x="9118874" y="4178620"/>
            <a:ext cx="1454244" cy="92333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Arial"/>
                <a:ea typeface="+mn-ea"/>
                <a:cs typeface="+mn-cs"/>
              </a:rPr>
              <a:t>Soil</a:t>
            </a:r>
          </a:p>
        </p:txBody>
      </p:sp>
      <p:sp>
        <p:nvSpPr>
          <p:cNvPr id="77829" name="Right Arrow 10"/>
          <p:cNvSpPr>
            <a:spLocks noChangeArrowheads="1"/>
          </p:cNvSpPr>
          <p:nvPr/>
        </p:nvSpPr>
        <p:spPr bwMode="auto">
          <a:xfrm>
            <a:off x="6751638" y="548695"/>
            <a:ext cx="2355850" cy="233363"/>
          </a:xfrm>
          <a:prstGeom prst="rightArrow">
            <a:avLst>
              <a:gd name="adj1" fmla="val 50000"/>
              <a:gd name="adj2" fmla="val 49868"/>
            </a:avLst>
          </a:prstGeom>
          <a:solidFill>
            <a:srgbClr val="3333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3175" marR="0" lvl="0" indent="0" algn="l" defTabSz="914400" rtl="0" eaLnBrk="1" fontAlgn="auto" latinLnBrk="0" hangingPunct="1">
              <a:lnSpc>
                <a:spcPct val="100000"/>
              </a:lnSpc>
              <a:spcBef>
                <a:spcPts val="0"/>
              </a:spcBef>
              <a:spcAft>
                <a:spcPts val="0"/>
              </a:spcAft>
              <a:buClrTx/>
              <a:buSzTx/>
              <a:buFontTx/>
              <a:buNone/>
              <a:tabLst/>
              <a:defRPr/>
            </a:pPr>
            <a:endParaRPr kumimoji="0" lang="en-GB" sz="7600" b="1" i="0" u="none" strike="noStrike" kern="1200" cap="none" spc="0" normalizeH="0" baseline="0" noProof="0" dirty="0">
              <a:ln>
                <a:noFill/>
              </a:ln>
              <a:solidFill>
                <a:srgbClr val="FFD624"/>
              </a:solidFill>
              <a:effectLst/>
              <a:uLnTx/>
              <a:uFillTx/>
              <a:latin typeface="Arial"/>
              <a:ea typeface="+mn-ea"/>
              <a:cs typeface="+mn-cs"/>
            </a:endParaRPr>
          </a:p>
        </p:txBody>
      </p:sp>
      <p:sp>
        <p:nvSpPr>
          <p:cNvPr id="77830" name="Right Arrow 11"/>
          <p:cNvSpPr>
            <a:spLocks noChangeArrowheads="1"/>
          </p:cNvSpPr>
          <p:nvPr/>
        </p:nvSpPr>
        <p:spPr bwMode="auto">
          <a:xfrm rot="10800000">
            <a:off x="2365375" y="552002"/>
            <a:ext cx="2808288" cy="239712"/>
          </a:xfrm>
          <a:prstGeom prst="rightArrow">
            <a:avLst>
              <a:gd name="adj1" fmla="val 50000"/>
              <a:gd name="adj2" fmla="val 50007"/>
            </a:avLst>
          </a:prstGeom>
          <a:solidFill>
            <a:srgbClr val="3333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3175" marR="0" lvl="0" indent="0" algn="l" defTabSz="914400" rtl="0" eaLnBrk="1" fontAlgn="auto" latinLnBrk="0" hangingPunct="1">
              <a:lnSpc>
                <a:spcPct val="100000"/>
              </a:lnSpc>
              <a:spcBef>
                <a:spcPts val="0"/>
              </a:spcBef>
              <a:spcAft>
                <a:spcPts val="0"/>
              </a:spcAft>
              <a:buClrTx/>
              <a:buSzTx/>
              <a:buFontTx/>
              <a:buNone/>
              <a:tabLst/>
              <a:defRPr/>
            </a:pPr>
            <a:endParaRPr kumimoji="0" lang="en-GB" sz="7600" b="1" i="0" u="none" strike="noStrike" kern="1200" cap="none" spc="0" normalizeH="0" baseline="0" noProof="0" dirty="0">
              <a:ln>
                <a:noFill/>
              </a:ln>
              <a:solidFill>
                <a:srgbClr val="FFD624"/>
              </a:solidFill>
              <a:effectLst/>
              <a:uLnTx/>
              <a:uFillTx/>
              <a:latin typeface="Arial"/>
              <a:ea typeface="+mn-ea"/>
              <a:cs typeface="+mn-cs"/>
            </a:endParaRPr>
          </a:p>
        </p:txBody>
      </p:sp>
      <p:sp>
        <p:nvSpPr>
          <p:cNvPr id="77831" name="Up-Down Arrow 12"/>
          <p:cNvSpPr>
            <a:spLocks noChangeArrowheads="1"/>
          </p:cNvSpPr>
          <p:nvPr/>
        </p:nvSpPr>
        <p:spPr bwMode="auto">
          <a:xfrm>
            <a:off x="9102909" y="3933069"/>
            <a:ext cx="290513" cy="1414463"/>
          </a:xfrm>
          <a:prstGeom prst="upDownArrow">
            <a:avLst>
              <a:gd name="adj1" fmla="val 50000"/>
              <a:gd name="adj2" fmla="val 50018"/>
            </a:avLst>
          </a:prstGeom>
          <a:solidFill>
            <a:srgbClr val="3333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3175" marR="0" lvl="0" indent="0" algn="l" defTabSz="914400" rtl="0" eaLnBrk="1" fontAlgn="auto" latinLnBrk="0" hangingPunct="1">
              <a:lnSpc>
                <a:spcPct val="100000"/>
              </a:lnSpc>
              <a:spcBef>
                <a:spcPts val="0"/>
              </a:spcBef>
              <a:spcAft>
                <a:spcPts val="0"/>
              </a:spcAft>
              <a:buClrTx/>
              <a:buSzTx/>
              <a:buFontTx/>
              <a:buNone/>
              <a:tabLst/>
              <a:defRPr/>
            </a:pPr>
            <a:endParaRPr kumimoji="0" lang="en-GB" sz="7600" b="1" i="0" u="none" strike="noStrike" kern="1200" cap="none" spc="0" normalizeH="0" baseline="0" noProof="0" dirty="0">
              <a:ln>
                <a:noFill/>
              </a:ln>
              <a:solidFill>
                <a:srgbClr val="FFD624"/>
              </a:solidFill>
              <a:effectLst/>
              <a:uLnTx/>
              <a:uFillTx/>
              <a:latin typeface="Arial"/>
              <a:ea typeface="+mn-ea"/>
              <a:cs typeface="+mn-cs"/>
            </a:endParaRPr>
          </a:p>
        </p:txBody>
      </p:sp>
      <p:sp>
        <p:nvSpPr>
          <p:cNvPr id="77832" name="TextBox 2"/>
          <p:cNvSpPr txBox="1">
            <a:spLocks noChangeArrowheads="1"/>
          </p:cNvSpPr>
          <p:nvPr/>
        </p:nvSpPr>
        <p:spPr bwMode="auto">
          <a:xfrm>
            <a:off x="4943872" y="6381328"/>
            <a:ext cx="28440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7600" b="1">
                <a:solidFill>
                  <a:srgbClr val="FFD624"/>
                </a:solidFill>
                <a:latin typeface="Verdana" charset="0"/>
                <a:ea typeface="MS PGothic" charset="0"/>
                <a:cs typeface="MS PGothic" charset="0"/>
              </a:defRPr>
            </a:lvl1pPr>
            <a:lvl2pPr marL="742950" indent="-285750" eaLnBrk="0" hangingPunct="0">
              <a:defRPr sz="7600" b="1">
                <a:solidFill>
                  <a:srgbClr val="FFD624"/>
                </a:solidFill>
                <a:latin typeface="Verdana" charset="0"/>
                <a:ea typeface="MS PGothic" charset="0"/>
                <a:cs typeface="MS PGothic" charset="0"/>
              </a:defRPr>
            </a:lvl2pPr>
            <a:lvl3pPr marL="1143000" indent="-228600" eaLnBrk="0" hangingPunct="0">
              <a:defRPr sz="7600" b="1">
                <a:solidFill>
                  <a:srgbClr val="FFD624"/>
                </a:solidFill>
                <a:latin typeface="Verdana" charset="0"/>
                <a:ea typeface="MS PGothic" charset="0"/>
                <a:cs typeface="MS PGothic" charset="0"/>
              </a:defRPr>
            </a:lvl3pPr>
            <a:lvl4pPr marL="1600200" indent="-228600" eaLnBrk="0" hangingPunct="0">
              <a:defRPr sz="7600" b="1">
                <a:solidFill>
                  <a:srgbClr val="FFD624"/>
                </a:solidFill>
                <a:latin typeface="Verdana" charset="0"/>
                <a:ea typeface="MS PGothic" charset="0"/>
                <a:cs typeface="MS PGothic" charset="0"/>
              </a:defRPr>
            </a:lvl4pPr>
            <a:lvl5pPr marL="2057400" indent="-228600" eaLnBrk="0" hangingPunct="0">
              <a:defRPr sz="7600" b="1">
                <a:solidFill>
                  <a:srgbClr val="FFD624"/>
                </a:solidFill>
                <a:latin typeface="Verdana" charset="0"/>
                <a:ea typeface="MS PGothic" charset="0"/>
                <a:cs typeface="MS PGothic" charset="0"/>
              </a:defRPr>
            </a:lvl5pPr>
            <a:lvl6pPr marL="2514600" indent="-228600" eaLnBrk="0" fontAlgn="base" hangingPunct="0">
              <a:spcBef>
                <a:spcPct val="0"/>
              </a:spcBef>
              <a:spcAft>
                <a:spcPct val="0"/>
              </a:spcAft>
              <a:defRPr sz="7600" b="1">
                <a:solidFill>
                  <a:srgbClr val="FFD624"/>
                </a:solidFill>
                <a:latin typeface="Verdana" charset="0"/>
                <a:ea typeface="MS PGothic" charset="0"/>
                <a:cs typeface="MS PGothic" charset="0"/>
              </a:defRPr>
            </a:lvl6pPr>
            <a:lvl7pPr marL="2971800" indent="-228600" eaLnBrk="0" fontAlgn="base" hangingPunct="0">
              <a:spcBef>
                <a:spcPct val="0"/>
              </a:spcBef>
              <a:spcAft>
                <a:spcPct val="0"/>
              </a:spcAft>
              <a:defRPr sz="7600" b="1">
                <a:solidFill>
                  <a:srgbClr val="FFD624"/>
                </a:solidFill>
                <a:latin typeface="Verdana" charset="0"/>
                <a:ea typeface="MS PGothic" charset="0"/>
                <a:cs typeface="MS PGothic" charset="0"/>
              </a:defRPr>
            </a:lvl7pPr>
            <a:lvl8pPr marL="3429000" indent="-228600" eaLnBrk="0" fontAlgn="base" hangingPunct="0">
              <a:spcBef>
                <a:spcPct val="0"/>
              </a:spcBef>
              <a:spcAft>
                <a:spcPct val="0"/>
              </a:spcAft>
              <a:defRPr sz="7600" b="1">
                <a:solidFill>
                  <a:srgbClr val="FFD624"/>
                </a:solidFill>
                <a:latin typeface="Verdana" charset="0"/>
                <a:ea typeface="MS PGothic" charset="0"/>
                <a:cs typeface="MS PGothic" charset="0"/>
              </a:defRPr>
            </a:lvl8pPr>
            <a:lvl9pPr marL="3886200" indent="-228600" eaLnBrk="0" fontAlgn="base" hangingPunct="0">
              <a:spcBef>
                <a:spcPct val="0"/>
              </a:spcBef>
              <a:spcAft>
                <a:spcPct val="0"/>
              </a:spcAft>
              <a:defRPr sz="7600" b="1">
                <a:solidFill>
                  <a:srgbClr val="FFD624"/>
                </a:solidFill>
                <a:latin typeface="Verdana" charset="0"/>
                <a:ea typeface="MS PGothic" charset="0"/>
                <a:cs typeface="MS PGothic"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99"/>
                </a:solidFill>
                <a:effectLst/>
                <a:uLnTx/>
                <a:uFillTx/>
                <a:latin typeface="Verdana" charset="0"/>
                <a:ea typeface="MS PGothic" charset="0"/>
              </a:rPr>
              <a:t>Land Resources Unit</a:t>
            </a:r>
          </a:p>
        </p:txBody>
      </p:sp>
    </p:spTree>
    <p:extLst>
      <p:ext uri="{BB962C8B-B14F-4D97-AF65-F5344CB8AC3E}">
        <p14:creationId xmlns:p14="http://schemas.microsoft.com/office/powerpoint/2010/main" val="686608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it-it">
                <a:solidFill>
                  <a:schemeClr val="bg1"/>
                </a:solidFill>
              </a:rPr>
              <a:t>Questioni relative al GDPR – secondo l'</a:t>
            </a:r>
            <a:r>
              <a:rPr lang="it-it">
                <a:solidFill>
                  <a:schemeClr val="bg1"/>
                </a:solidFill>
                <a:cs typeface="Calibri Light"/>
              </a:rPr>
              <a:t>attuale regolamento UE </a:t>
            </a:r>
            <a:endParaRPr lang="en-GB" dirty="0">
              <a:solidFill>
                <a:schemeClr val="bg1"/>
              </a:solidFill>
            </a:endParaRPr>
          </a:p>
        </p:txBody>
      </p:sp>
      <p:sp>
        <p:nvSpPr>
          <p:cNvPr id="3" name="TextBox 2">
            <a:extLst>
              <a:ext uri="{FF2B5EF4-FFF2-40B4-BE49-F238E27FC236}">
                <a16:creationId xmlns:a16="http://schemas.microsoft.com/office/drawing/2014/main" id="{9548C2A2-A39E-406B-A9FD-735DB48F09AB}"/>
              </a:ext>
            </a:extLst>
          </p:cNvPr>
          <p:cNvSpPr txBox="1"/>
          <p:nvPr/>
        </p:nvSpPr>
        <p:spPr>
          <a:xfrm>
            <a:off x="1822237" y="1161288"/>
            <a:ext cx="9141419" cy="504753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71A096"/>
                </a:solidFill>
                <a:effectLst/>
                <a:uLnTx/>
                <a:uFillTx/>
                <a:latin typeface="Calibri Light" panose="020F0302020204030204"/>
                <a:ea typeface="+mn-ea"/>
                <a:cs typeface="+mn-cs"/>
              </a:rPr>
              <a:t>Attenzione: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t>Per finalità informative e di ulteriore networking, condivideremo l'</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mn-cs"/>
              </a:rPr>
              <a:t>elenco dei partecipanti </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t>con nomi, organizzazioni e indirizzi e-mail solo ed esclusivamente con i partecipanti stessi. </a:t>
            </a:r>
            <a:b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mn-cs"/>
              </a:rPr>
            </a:br>
            <a:endParaRPr kumimoji="0" lang="en-US" sz="18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Durante l'evento verranno scattate delle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foto</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 a scopo di comunicazione e divulgazione del progetto NATI00NS. Nel caso in cui vi accorgiate di essere stati ritratti in una foto che vorreste fosse rimossa, inviate una e-mail a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hlinkClick r:id="rId2"/>
              </a:rPr>
              <a:t>info@nati00ns.eu</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 </a:t>
            </a:r>
            <a:b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br>
            <a:endPar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Se durante la registrazione avete dato il vostro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consenso</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 a ricevere aggiornamenti da NATI00NS e/o a ricevere informazioni da altre iniziative legate alla Missione Suolo dell'UE, avete il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diritto di revocarlo</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 inviando un’e-mail a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hlinkClick r:id="rId2"/>
              </a:rPr>
              <a:t>info@nati00ns.eu</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 </a:t>
            </a:r>
            <a:endPar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endParaRPr kumimoji="0" lang="da-DK" sz="18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Si tratta di un evento ibrido con una componente online. La </a:t>
            </a:r>
            <a:r>
              <a:rPr kumimoji="0" lang="it-it" sz="1800" b="1" i="0" u="none" strike="noStrike" kern="1200" cap="none" spc="0" normalizeH="0" baseline="0" noProof="0" dirty="0">
                <a:ln>
                  <a:noFill/>
                </a:ln>
                <a:solidFill>
                  <a:srgbClr val="68615B"/>
                </a:solidFill>
                <a:effectLst/>
                <a:uLnTx/>
                <a:uFillTx/>
                <a:latin typeface="Calibri Light" panose="020F0302020204030204"/>
                <a:ea typeface="+mn-ea"/>
                <a:cs typeface="Calibri Light"/>
              </a:rPr>
              <a:t>riunione sulla piattaforma Zoom sarà registrata</a:t>
            </a:r>
            <a:r>
              <a:rPr kumimoji="0" lang="it-it" sz="18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a:t>
            </a:r>
            <a:endParaRPr kumimoji="0" lang="en-US" sz="1800" b="1"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p:txBody>
      </p:sp>
      <p:pic>
        <p:nvPicPr>
          <p:cNvPr id="5" name="Graphic 4" descr="List with solid fill">
            <a:extLst>
              <a:ext uri="{FF2B5EF4-FFF2-40B4-BE49-F238E27FC236}">
                <a16:creationId xmlns:a16="http://schemas.microsoft.com/office/drawing/2014/main" id="{05D2D787-9FDE-C193-9B14-C3D7F994EF98}"/>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8359" y="2235200"/>
            <a:ext cx="600364" cy="600364"/>
          </a:xfrm>
          <a:prstGeom prst="rect">
            <a:avLst/>
          </a:prstGeom>
        </p:spPr>
      </p:pic>
      <p:pic>
        <p:nvPicPr>
          <p:cNvPr id="7" name="Graphic 6" descr="Camera with solid fill">
            <a:extLst>
              <a:ext uri="{FF2B5EF4-FFF2-40B4-BE49-F238E27FC236}">
                <a16:creationId xmlns:a16="http://schemas.microsoft.com/office/drawing/2014/main" id="{A68EB306-5B86-CBC6-D3F6-AA8BD3A79140}"/>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5015" y="2973251"/>
            <a:ext cx="576000" cy="576000"/>
          </a:xfrm>
          <a:prstGeom prst="rect">
            <a:avLst/>
          </a:prstGeom>
        </p:spPr>
      </p:pic>
      <p:pic>
        <p:nvPicPr>
          <p:cNvPr id="9" name="Graphic 8" descr="Email with solid fill">
            <a:extLst>
              <a:ext uri="{FF2B5EF4-FFF2-40B4-BE49-F238E27FC236}">
                <a16:creationId xmlns:a16="http://schemas.microsoft.com/office/drawing/2014/main" id="{E37C8243-2B03-1FF1-73BB-9BB5A3289A4E}"/>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6831" y="4166445"/>
            <a:ext cx="576000" cy="576000"/>
          </a:xfrm>
          <a:prstGeom prst="rect">
            <a:avLst/>
          </a:prstGeom>
        </p:spPr>
      </p:pic>
      <p:pic>
        <p:nvPicPr>
          <p:cNvPr id="13" name="Graphic 12" descr="Video camera with solid fill">
            <a:extLst>
              <a:ext uri="{FF2B5EF4-FFF2-40B4-BE49-F238E27FC236}">
                <a16:creationId xmlns:a16="http://schemas.microsoft.com/office/drawing/2014/main" id="{AB183618-C7DC-D047-E8BD-F1338796C1D5}"/>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18869" y="5385837"/>
            <a:ext cx="576000" cy="576000"/>
          </a:xfrm>
          <a:prstGeom prst="rect">
            <a:avLst/>
          </a:prstGeom>
        </p:spPr>
      </p:pic>
    </p:spTree>
    <p:extLst>
      <p:ext uri="{BB962C8B-B14F-4D97-AF65-F5344CB8AC3E}">
        <p14:creationId xmlns:p14="http://schemas.microsoft.com/office/powerpoint/2010/main" val="3131934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oilProfilePit8 2.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98556" y="1735595"/>
            <a:ext cx="2848654" cy="5011197"/>
          </a:xfrm>
          <a:prstGeom prst="rect">
            <a:avLst/>
          </a:prstGeom>
        </p:spPr>
      </p:pic>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53446" y="1933426"/>
            <a:ext cx="5847019" cy="4714244"/>
          </a:xfrm>
          <a:prstGeom prst="rect">
            <a:avLst/>
          </a:prstGeom>
        </p:spPr>
      </p:pic>
      <p:sp>
        <p:nvSpPr>
          <p:cNvPr id="5" name="Title 4"/>
          <p:cNvSpPr>
            <a:spLocks noGrp="1"/>
          </p:cNvSpPr>
          <p:nvPr>
            <p:ph type="title"/>
          </p:nvPr>
        </p:nvSpPr>
        <p:spPr>
          <a:xfrm>
            <a:off x="1595714" y="992021"/>
            <a:ext cx="8229600" cy="936625"/>
          </a:xfrm>
        </p:spPr>
        <p:txBody>
          <a:bodyPr/>
          <a:lstStyle/>
          <a:p>
            <a:r>
              <a:rPr lang="en-GB" dirty="0"/>
              <a:t>To study soils you need to dig a pit….</a:t>
            </a:r>
          </a:p>
        </p:txBody>
      </p:sp>
    </p:spTree>
    <p:extLst>
      <p:ext uri="{BB962C8B-B14F-4D97-AF65-F5344CB8AC3E}">
        <p14:creationId xmlns:p14="http://schemas.microsoft.com/office/powerpoint/2010/main" val="308856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472" y="91083"/>
            <a:ext cx="8878529" cy="915034"/>
          </a:xfrm>
        </p:spPr>
        <p:txBody>
          <a:bodyPr>
            <a:normAutofit/>
          </a:bodyPr>
          <a:lstStyle/>
          <a:p>
            <a:pPr algn="ctr"/>
            <a:r>
              <a:rPr lang="en-US" sz="2800" b="1" dirty="0"/>
              <a:t>Soils are highly diverse across the European Union</a:t>
            </a:r>
            <a:endParaRPr lang="it-IT" sz="2800" b="1" dirty="0"/>
          </a:p>
        </p:txBody>
      </p:sp>
      <p:pic>
        <p:nvPicPr>
          <p:cNvPr id="4" name="Content Placeholder 3"/>
          <p:cNvPicPr>
            <a:picLocks noGrp="1" noChangeAspect="1"/>
          </p:cNvPicPr>
          <p:nvPr>
            <p:ph idx="1"/>
          </p:nvPr>
        </p:nvPicPr>
        <p:blipFill>
          <a:blip r:embed="rId2"/>
          <a:stretch>
            <a:fillRect/>
          </a:stretch>
        </p:blipFill>
        <p:spPr>
          <a:xfrm>
            <a:off x="445261" y="1098708"/>
            <a:ext cx="6598391" cy="5475507"/>
          </a:xfrm>
          <a:prstGeom prst="rect">
            <a:avLst/>
          </a:prstGeom>
        </p:spPr>
      </p:pic>
      <p:sp>
        <p:nvSpPr>
          <p:cNvPr id="6" name="Rectangle 5"/>
          <p:cNvSpPr/>
          <p:nvPr/>
        </p:nvSpPr>
        <p:spPr>
          <a:xfrm>
            <a:off x="7043652" y="1098708"/>
            <a:ext cx="3433155"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Montanarella, L., Jones, R.J.A., Grimm, M.,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Hollis</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J.M., Jones, A.R. &amp;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Daroussin</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J. (</a:t>
            </a:r>
            <a:r>
              <a:rPr kumimoji="0" lang="it-IT" sz="1200" b="1" i="0" u="none" strike="noStrike" kern="1200" cap="none" spc="0" normalizeH="0" baseline="0" noProof="0" dirty="0">
                <a:ln>
                  <a:noFill/>
                </a:ln>
                <a:solidFill>
                  <a:prstClr val="black"/>
                </a:solidFill>
                <a:effectLst/>
                <a:uLnTx/>
                <a:uFillTx/>
                <a:latin typeface="Calibri" panose="020F0502020204030204"/>
                <a:ea typeface="+mn-ea"/>
                <a:cs typeface="+mn-cs"/>
              </a:rPr>
              <a:t>2001</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Soil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Map</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for Europe: Soil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classification</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according</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to the World Reference Base for Soil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Resources</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large format </a:t>
            </a:r>
            <a:r>
              <a:rPr kumimoji="0" lang="it-IT" sz="1200" b="0" i="0" u="none" strike="noStrike" kern="1200" cap="none" spc="0" normalizeH="0" baseline="0" noProof="0" dirty="0" err="1">
                <a:ln>
                  <a:noFill/>
                </a:ln>
                <a:solidFill>
                  <a:prstClr val="black"/>
                </a:solidFill>
                <a:effectLst/>
                <a:uLnTx/>
                <a:uFillTx/>
                <a:latin typeface="Calibri" panose="020F0502020204030204"/>
                <a:ea typeface="+mn-ea"/>
                <a:cs typeface="+mn-cs"/>
              </a:rPr>
              <a:t>map</a:t>
            </a:r>
            <a:r>
              <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rPr>
              <a:t> (1065mm x 965mm) scale 1:4,500,000. DG-JRC, European Commission</a:t>
            </a:r>
          </a:p>
        </p:txBody>
      </p:sp>
      <p:pic>
        <p:nvPicPr>
          <p:cNvPr id="3" name="Picture 2"/>
          <p:cNvPicPr>
            <a:picLocks noChangeAspect="1"/>
          </p:cNvPicPr>
          <p:nvPr/>
        </p:nvPicPr>
        <p:blipFill>
          <a:blip r:embed="rId3"/>
          <a:stretch>
            <a:fillRect/>
          </a:stretch>
        </p:blipFill>
        <p:spPr>
          <a:xfrm>
            <a:off x="7129888" y="2391628"/>
            <a:ext cx="4894054" cy="3524755"/>
          </a:xfrm>
          <a:prstGeom prst="rect">
            <a:avLst/>
          </a:prstGeom>
        </p:spPr>
      </p:pic>
      <p:sp>
        <p:nvSpPr>
          <p:cNvPr id="7" name="Rectangle 6"/>
          <p:cNvSpPr/>
          <p:nvPr/>
        </p:nvSpPr>
        <p:spPr>
          <a:xfrm>
            <a:off x="8991599" y="6008974"/>
            <a:ext cx="3200401"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Soil Atlas of Europe, European Soil Bureau Network European Commission, </a:t>
            </a: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2005</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128 pp Office for Official Publications of the European Communities, L-2995 Luxembourg</a:t>
            </a:r>
            <a:endPar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3544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340962" y="381886"/>
            <a:ext cx="11670224" cy="911225"/>
          </a:xfrm>
        </p:spPr>
        <p:txBody>
          <a:bodyPr>
            <a:normAutofit/>
          </a:bodyPr>
          <a:lstStyle/>
          <a:p>
            <a:pPr eaLnBrk="1" hangingPunct="1">
              <a:defRPr/>
            </a:pPr>
            <a:r>
              <a:rPr lang="en-GB" sz="2400" dirty="0">
                <a:cs typeface="+mj-cs"/>
              </a:rPr>
              <a:t>Soils are a cross-cutting theme relevant to many EU policies</a:t>
            </a:r>
          </a:p>
        </p:txBody>
      </p:sp>
      <p:sp>
        <p:nvSpPr>
          <p:cNvPr id="83971" name="Rectangle 3"/>
          <p:cNvSpPr>
            <a:spLocks noGrp="1" noChangeArrowheads="1"/>
          </p:cNvSpPr>
          <p:nvPr>
            <p:ph type="body" idx="1"/>
          </p:nvPr>
        </p:nvSpPr>
        <p:spPr>
          <a:xfrm>
            <a:off x="1363851" y="837499"/>
            <a:ext cx="9065241" cy="6020501"/>
          </a:xfrm>
        </p:spPr>
        <p:txBody>
          <a:bodyPr>
            <a:normAutofit fontScale="92500" lnSpcReduction="20000"/>
          </a:bodyPr>
          <a:lstStyle/>
          <a:p>
            <a:pPr eaLnBrk="1" hangingPunct="1">
              <a:buFont typeface="Verdana" pitchFamily="34" charset="0"/>
              <a:buNone/>
              <a:defRPr/>
            </a:pPr>
            <a:endParaRPr lang="en-GB" sz="2000" dirty="0">
              <a:cs typeface="+mn-cs"/>
            </a:endParaRPr>
          </a:p>
          <a:p>
            <a:pPr lvl="1" eaLnBrk="1" hangingPunct="1">
              <a:lnSpc>
                <a:spcPct val="150000"/>
              </a:lnSpc>
              <a:buFont typeface="Wingdings" charset="2"/>
              <a:buChar char="Ø"/>
              <a:defRPr/>
            </a:pPr>
            <a:r>
              <a:rPr lang="en-US" b="1" u="sng" dirty="0">
                <a:latin typeface="Arial Narrow" charset="0"/>
                <a:ea typeface="ＭＳ Ｐゴシック" charset="0"/>
              </a:rPr>
              <a:t>EU Soil Thematic Strategy</a:t>
            </a:r>
          </a:p>
          <a:p>
            <a:pPr lvl="1" eaLnBrk="1" hangingPunct="1">
              <a:lnSpc>
                <a:spcPct val="150000"/>
              </a:lnSpc>
              <a:buFont typeface="Wingdings" charset="2"/>
              <a:buChar char="Ø"/>
              <a:defRPr/>
            </a:pPr>
            <a:r>
              <a:rPr lang="en-US" b="1" dirty="0">
                <a:latin typeface="Arial Narrow" charset="0"/>
                <a:ea typeface="ＭＳ Ｐゴシック" charset="0"/>
              </a:rPr>
              <a:t>Common Agricultural Policy (CAP)</a:t>
            </a:r>
          </a:p>
          <a:p>
            <a:pPr lvl="1" eaLnBrk="1" hangingPunct="1">
              <a:lnSpc>
                <a:spcPct val="150000"/>
              </a:lnSpc>
              <a:buFont typeface="Wingdings" charset="2"/>
              <a:buChar char="Ø"/>
              <a:defRPr/>
            </a:pPr>
            <a:r>
              <a:rPr lang="en-US" b="1" dirty="0">
                <a:latin typeface="Arial Narrow" charset="0"/>
                <a:ea typeface="ＭＳ Ｐゴシック" charset="0"/>
              </a:rPr>
              <a:t>Climate Change Policy (Post-Kyoto debate, LULUCF)</a:t>
            </a:r>
          </a:p>
          <a:p>
            <a:pPr lvl="1" eaLnBrk="1" hangingPunct="1">
              <a:lnSpc>
                <a:spcPct val="150000"/>
              </a:lnSpc>
              <a:buFont typeface="Wingdings" charset="2"/>
              <a:buChar char="Ø"/>
              <a:defRPr/>
            </a:pPr>
            <a:r>
              <a:rPr lang="en-US" b="1" dirty="0">
                <a:latin typeface="Arial Narrow" charset="0"/>
                <a:ea typeface="ＭＳ Ｐゴシック" charset="0"/>
              </a:rPr>
              <a:t>Energy Policy (Renewable Energies Directive)</a:t>
            </a:r>
          </a:p>
          <a:p>
            <a:pPr lvl="1" eaLnBrk="1" hangingPunct="1">
              <a:lnSpc>
                <a:spcPct val="150000"/>
              </a:lnSpc>
              <a:buFont typeface="Wingdings" charset="2"/>
              <a:buChar char="Ø"/>
              <a:defRPr/>
            </a:pPr>
            <a:r>
              <a:rPr lang="en-US" b="1" dirty="0">
                <a:latin typeface="Arial Narrow" charset="0"/>
                <a:ea typeface="ＭＳ Ｐゴシック" charset="0"/>
              </a:rPr>
              <a:t>Industrial policy (Fertilizers Regulation) </a:t>
            </a:r>
          </a:p>
          <a:p>
            <a:pPr lvl="1" eaLnBrk="1" hangingPunct="1">
              <a:lnSpc>
                <a:spcPct val="150000"/>
              </a:lnSpc>
              <a:buFont typeface="Wingdings" charset="2"/>
              <a:buChar char="Ø"/>
              <a:defRPr/>
            </a:pPr>
            <a:r>
              <a:rPr lang="en-US" b="1" dirty="0">
                <a:latin typeface="Arial Narrow" charset="0"/>
                <a:ea typeface="ＭＳ Ｐゴシック" charset="0"/>
              </a:rPr>
              <a:t>Biodiversity (Nature) Protection Policy (EU Biodiversity Strategy)</a:t>
            </a:r>
          </a:p>
          <a:p>
            <a:pPr lvl="1" eaLnBrk="1" hangingPunct="1">
              <a:lnSpc>
                <a:spcPct val="150000"/>
              </a:lnSpc>
              <a:buFont typeface="Wingdings" charset="2"/>
              <a:buChar char="Ø"/>
              <a:defRPr/>
            </a:pPr>
            <a:r>
              <a:rPr lang="en-US" b="1" dirty="0">
                <a:latin typeface="Arial Narrow" charset="0"/>
                <a:ea typeface="ＭＳ Ｐゴシック" charset="0"/>
              </a:rPr>
              <a:t>Water Protection Policy (WFD, Groundwater Directive)</a:t>
            </a:r>
          </a:p>
          <a:p>
            <a:pPr lvl="1" eaLnBrk="1" hangingPunct="1">
              <a:lnSpc>
                <a:spcPct val="150000"/>
              </a:lnSpc>
              <a:buFont typeface="Wingdings" charset="2"/>
              <a:buChar char="Ø"/>
              <a:defRPr/>
            </a:pPr>
            <a:r>
              <a:rPr lang="en-US" b="1" dirty="0">
                <a:latin typeface="Arial Narrow" charset="0"/>
                <a:ea typeface="ＭＳ Ｐゴシック" charset="0"/>
              </a:rPr>
              <a:t>Forest Protection Policy (Forest FOCUS, ICP Forest)</a:t>
            </a:r>
          </a:p>
          <a:p>
            <a:pPr lvl="1" eaLnBrk="1" hangingPunct="1">
              <a:lnSpc>
                <a:spcPct val="150000"/>
              </a:lnSpc>
              <a:buFont typeface="Wingdings" charset="2"/>
              <a:buChar char="Ø"/>
              <a:defRPr/>
            </a:pPr>
            <a:r>
              <a:rPr lang="en-US" b="1" dirty="0">
                <a:latin typeface="Arial Narrow" charset="0"/>
                <a:ea typeface="ＭＳ Ｐゴシック" charset="0"/>
              </a:rPr>
              <a:t>Regional Policies (INTERREG)</a:t>
            </a:r>
          </a:p>
          <a:p>
            <a:pPr lvl="1" eaLnBrk="1" hangingPunct="1">
              <a:lnSpc>
                <a:spcPct val="150000"/>
              </a:lnSpc>
              <a:buFont typeface="Wingdings" charset="2"/>
              <a:buChar char="Ø"/>
              <a:defRPr/>
            </a:pPr>
            <a:r>
              <a:rPr lang="en-US" b="1" dirty="0">
                <a:latin typeface="Arial Narrow" charset="0"/>
                <a:ea typeface="ＭＳ Ｐゴシック" charset="0"/>
              </a:rPr>
              <a:t>Food Safety (PPR Registration, EFSA)</a:t>
            </a:r>
          </a:p>
          <a:p>
            <a:pPr lvl="1" eaLnBrk="1" hangingPunct="1">
              <a:lnSpc>
                <a:spcPct val="150000"/>
              </a:lnSpc>
              <a:buFont typeface="Wingdings" charset="2"/>
              <a:buChar char="Ø"/>
              <a:defRPr/>
            </a:pPr>
            <a:r>
              <a:rPr lang="en-US" b="1" dirty="0">
                <a:latin typeface="Arial Narrow" charset="0"/>
                <a:ea typeface="ＭＳ Ｐゴシック" charset="0"/>
              </a:rPr>
              <a:t>Food Security (FAO)</a:t>
            </a:r>
          </a:p>
          <a:p>
            <a:pPr lvl="1" eaLnBrk="1" hangingPunct="1">
              <a:lnSpc>
                <a:spcPct val="150000"/>
              </a:lnSpc>
              <a:buFont typeface="Wingdings" charset="2"/>
              <a:buChar char="Ø"/>
              <a:defRPr/>
            </a:pPr>
            <a:r>
              <a:rPr lang="en-US" b="1" dirty="0">
                <a:latin typeface="Arial Narrow" charset="0"/>
                <a:ea typeface="ＭＳ Ｐゴシック" charset="0"/>
              </a:rPr>
              <a:t>Development Policy (ACP-Observatory)</a:t>
            </a:r>
          </a:p>
          <a:p>
            <a:pPr lvl="1" eaLnBrk="1" hangingPunct="1">
              <a:lnSpc>
                <a:spcPct val="150000"/>
              </a:lnSpc>
              <a:buFont typeface="Wingdings" charset="2"/>
              <a:buChar char="Ø"/>
              <a:defRPr/>
            </a:pPr>
            <a:r>
              <a:rPr lang="en-US" b="1" dirty="0">
                <a:latin typeface="Arial Narrow" charset="0"/>
                <a:ea typeface="ＭＳ Ｐゴシック" charset="0"/>
              </a:rPr>
              <a:t>Waste Policy (Biowaste Directive, Sewage Sludge Directive)</a:t>
            </a:r>
          </a:p>
          <a:p>
            <a:pPr lvl="1" eaLnBrk="1" hangingPunct="1">
              <a:lnSpc>
                <a:spcPct val="150000"/>
              </a:lnSpc>
              <a:buFont typeface="Wingdings" charset="2"/>
              <a:buChar char="Ø"/>
              <a:defRPr/>
            </a:pPr>
            <a:r>
              <a:rPr lang="en-US" b="1" dirty="0">
                <a:latin typeface="Arial Narrow" charset="0"/>
                <a:ea typeface="ＭＳ Ｐゴシック" charset="0"/>
              </a:rPr>
              <a:t>……………..etc.</a:t>
            </a:r>
          </a:p>
          <a:p>
            <a:pPr eaLnBrk="1" hangingPunct="1">
              <a:buFont typeface="Verdana" pitchFamily="34" charset="0"/>
              <a:buNone/>
              <a:defRPr/>
            </a:pPr>
            <a:endParaRPr lang="en-GB" sz="2000" dirty="0">
              <a:cs typeface="+mn-cs"/>
            </a:endParaRPr>
          </a:p>
        </p:txBody>
      </p:sp>
    </p:spTree>
    <p:extLst>
      <p:ext uri="{BB962C8B-B14F-4D97-AF65-F5344CB8AC3E}">
        <p14:creationId xmlns:p14="http://schemas.microsoft.com/office/powerpoint/2010/main" val="186276998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85F54E8C-0C5F-F945-B4B7-E04A87129668}"/>
              </a:ext>
            </a:extLst>
          </p:cNvPr>
          <p:cNvGrpSpPr/>
          <p:nvPr/>
        </p:nvGrpSpPr>
        <p:grpSpPr>
          <a:xfrm>
            <a:off x="1331381" y="-798160"/>
            <a:ext cx="10733870" cy="8541820"/>
            <a:chOff x="1331381" y="-798160"/>
            <a:chExt cx="10733870" cy="8541820"/>
          </a:xfrm>
        </p:grpSpPr>
        <p:grpSp>
          <p:nvGrpSpPr>
            <p:cNvPr id="7" name="Group 6"/>
            <p:cNvGrpSpPr/>
            <p:nvPr/>
          </p:nvGrpSpPr>
          <p:grpSpPr>
            <a:xfrm>
              <a:off x="1331381" y="-798160"/>
              <a:ext cx="10383367" cy="8541820"/>
              <a:chOff x="1658891" y="-728418"/>
              <a:chExt cx="10383367" cy="8541820"/>
            </a:xfrm>
          </p:grpSpPr>
          <p:grpSp>
            <p:nvGrpSpPr>
              <p:cNvPr id="4" name="Gruppo 3">
                <a:extLst>
                  <a:ext uri="{FF2B5EF4-FFF2-40B4-BE49-F238E27FC236}">
                    <a16:creationId xmlns:a16="http://schemas.microsoft.com/office/drawing/2014/main" id="{EC292497-D9AA-7D4E-8365-4D018B31FFB6}"/>
                  </a:ext>
                </a:extLst>
              </p:cNvPr>
              <p:cNvGrpSpPr/>
              <p:nvPr/>
            </p:nvGrpSpPr>
            <p:grpSpPr>
              <a:xfrm>
                <a:off x="1658891" y="-728418"/>
                <a:ext cx="8541816" cy="8541820"/>
                <a:chOff x="1674447" y="-784527"/>
                <a:chExt cx="8541816" cy="8541820"/>
              </a:xfrm>
            </p:grpSpPr>
            <p:sp>
              <p:nvSpPr>
                <p:cNvPr id="6" name="Oval 26">
                  <a:extLst>
                    <a:ext uri="{FF2B5EF4-FFF2-40B4-BE49-F238E27FC236}">
                      <a16:creationId xmlns:a16="http://schemas.microsoft.com/office/drawing/2014/main" id="{9FEBB0CE-CE9C-924F-A995-AAE3832D6C87}"/>
                    </a:ext>
                  </a:extLst>
                </p:cNvPr>
                <p:cNvSpPr/>
                <p:nvPr/>
              </p:nvSpPr>
              <p:spPr>
                <a:xfrm>
                  <a:off x="1674447" y="-784527"/>
                  <a:ext cx="8541816" cy="8541820"/>
                </a:xfrm>
                <a:prstGeom prst="ellipse">
                  <a:avLst/>
                </a:prstGeom>
                <a:gradFill>
                  <a:gsLst>
                    <a:gs pos="5000">
                      <a:srgbClr val="5AA3AE">
                        <a:alpha val="10000"/>
                      </a:srgbClr>
                    </a:gs>
                    <a:gs pos="90000">
                      <a:srgbClr val="44BA7E">
                        <a:alpha val="20000"/>
                      </a:srgbClr>
                    </a:gs>
                  </a:gsLst>
                  <a:lin ang="5400000"/>
                </a:gradFill>
                <a:ln w="12700">
                  <a:miter lim="400000"/>
                </a:ln>
              </p:spPr>
              <p:txBody>
                <a:bodyPr lIns="43491" tIns="43491" rIns="43491" bIns="43491" anchor="ctr"/>
                <a:lstStyle/>
                <a:p>
                  <a:pPr marL="0" marR="0" lvl="0" indent="0" algn="ctr" defTabSz="401057" rtl="0" eaLnBrk="1" fontAlgn="auto" latinLnBrk="0" hangingPunct="0">
                    <a:lnSpc>
                      <a:spcPct val="100000"/>
                    </a:lnSpc>
                    <a:spcBef>
                      <a:spcPts val="0"/>
                    </a:spcBef>
                    <a:spcAft>
                      <a:spcPts val="0"/>
                    </a:spcAft>
                    <a:buClrTx/>
                    <a:buSzTx/>
                    <a:buFontTx/>
                    <a:buNone/>
                    <a:tabLst/>
                    <a:defRPr sz="2700">
                      <a:solidFill>
                        <a:srgbClr val="FFFFFF"/>
                      </a:solidFill>
                      <a:latin typeface="Helvetica Neue Medium"/>
                      <a:ea typeface="Helvetica Neue Medium"/>
                      <a:cs typeface="Helvetica Neue Medium"/>
                      <a:sym typeface="Helvetica Neue Medium"/>
                    </a:defRPr>
                  </a:pPr>
                  <a:endParaRPr kumimoji="0" sz="2311"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8" name="Oval 26">
                  <a:extLst>
                    <a:ext uri="{FF2B5EF4-FFF2-40B4-BE49-F238E27FC236}">
                      <a16:creationId xmlns:a16="http://schemas.microsoft.com/office/drawing/2014/main" id="{128E9F65-30A7-4E43-BDBB-6F12CAAA6AB0}"/>
                    </a:ext>
                  </a:extLst>
                </p:cNvPr>
                <p:cNvSpPr/>
                <p:nvPr/>
              </p:nvSpPr>
              <p:spPr>
                <a:xfrm>
                  <a:off x="4164402" y="1491438"/>
                  <a:ext cx="3954234" cy="3954237"/>
                </a:xfrm>
                <a:prstGeom prst="ellipse">
                  <a:avLst/>
                </a:prstGeom>
                <a:gradFill>
                  <a:gsLst>
                    <a:gs pos="5000">
                      <a:srgbClr val="5AA3AE">
                        <a:alpha val="40000"/>
                      </a:srgbClr>
                    </a:gs>
                    <a:gs pos="100000">
                      <a:srgbClr val="44BA7E">
                        <a:alpha val="40000"/>
                      </a:srgbClr>
                    </a:gs>
                  </a:gsLst>
                  <a:lin ang="5400000"/>
                </a:gradFill>
                <a:ln w="28575">
                  <a:solidFill>
                    <a:srgbClr val="034EA2"/>
                  </a:solidFill>
                  <a:miter lim="400000"/>
                </a:ln>
              </p:spPr>
              <p:txBody>
                <a:bodyPr lIns="43491" tIns="43491" rIns="43491" bIns="43491" anchor="ctr"/>
                <a:lstStyle/>
                <a:p>
                  <a:pPr marL="0" marR="0" lvl="0" indent="0" algn="ctr" defTabSz="401057" rtl="0" eaLnBrk="1" fontAlgn="auto" latinLnBrk="0" hangingPunct="0">
                    <a:lnSpc>
                      <a:spcPct val="100000"/>
                    </a:lnSpc>
                    <a:spcBef>
                      <a:spcPts val="0"/>
                    </a:spcBef>
                    <a:spcAft>
                      <a:spcPts val="0"/>
                    </a:spcAft>
                    <a:buClrTx/>
                    <a:buSzTx/>
                    <a:buFontTx/>
                    <a:buNone/>
                    <a:tabLst/>
                    <a:defRPr sz="2700">
                      <a:solidFill>
                        <a:srgbClr val="FFFFFF"/>
                      </a:solidFill>
                      <a:latin typeface="Helvetica Neue Medium"/>
                      <a:ea typeface="Helvetica Neue Medium"/>
                      <a:cs typeface="Helvetica Neue Medium"/>
                      <a:sym typeface="Helvetica Neue Medium"/>
                    </a:defRPr>
                  </a:pPr>
                  <a:endParaRPr kumimoji="0" sz="2311"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grpSp>
              <p:nvGrpSpPr>
                <p:cNvPr id="10" name="Group 13">
                  <a:extLst>
                    <a:ext uri="{FF2B5EF4-FFF2-40B4-BE49-F238E27FC236}">
                      <a16:creationId xmlns:a16="http://schemas.microsoft.com/office/drawing/2014/main" id="{DC6F21A4-34B8-E443-89CB-A18A1892E1AC}"/>
                    </a:ext>
                  </a:extLst>
                </p:cNvPr>
                <p:cNvGrpSpPr/>
                <p:nvPr/>
              </p:nvGrpSpPr>
              <p:grpSpPr>
                <a:xfrm>
                  <a:off x="5292235" y="2643920"/>
                  <a:ext cx="1649270" cy="1649270"/>
                  <a:chOff x="-1" y="-1"/>
                  <a:chExt cx="1926438" cy="1926438"/>
                </a:xfrm>
              </p:grpSpPr>
              <p:sp>
                <p:nvSpPr>
                  <p:cNvPr id="57" name="Green Deal">
                    <a:extLst>
                      <a:ext uri="{FF2B5EF4-FFF2-40B4-BE49-F238E27FC236}">
                        <a16:creationId xmlns:a16="http://schemas.microsoft.com/office/drawing/2014/main" id="{31A4566F-86C2-BE49-93A9-92EB3660F9EE}"/>
                      </a:ext>
                    </a:extLst>
                  </p:cNvPr>
                  <p:cNvSpPr/>
                  <p:nvPr/>
                </p:nvSpPr>
                <p:spPr>
                  <a:xfrm>
                    <a:off x="-1" y="-1"/>
                    <a:ext cx="1926438" cy="1926438"/>
                  </a:xfrm>
                  <a:prstGeom prst="ellipse">
                    <a:avLst/>
                  </a:prstGeom>
                  <a:gradFill flip="none" rotWithShape="1">
                    <a:gsLst>
                      <a:gs pos="5000">
                        <a:srgbClr val="5AA3AE"/>
                      </a:gs>
                      <a:gs pos="100000">
                        <a:srgbClr val="44BA7E"/>
                      </a:gs>
                    </a:gsLst>
                    <a:lin ang="5400000" scaled="0"/>
                  </a:gradFill>
                  <a:ln w="12700" cap="flat">
                    <a:noFill/>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2700">
                        <a:solidFill>
                          <a:srgbClr val="FFFFFF"/>
                        </a:solidFill>
                        <a:latin typeface="Helvetica Neue Medium"/>
                        <a:ea typeface="Helvetica Neue Medium"/>
                        <a:cs typeface="Helvetica Neue Medium"/>
                        <a:sym typeface="Helvetica Neue Medium"/>
                      </a:defRPr>
                    </a:pPr>
                    <a:endParaRPr kumimoji="0" sz="2311"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pic>
                <p:nvPicPr>
                  <p:cNvPr id="58" name="Picture 2" descr="Picture 2">
                    <a:extLst>
                      <a:ext uri="{FF2B5EF4-FFF2-40B4-BE49-F238E27FC236}">
                        <a16:creationId xmlns:a16="http://schemas.microsoft.com/office/drawing/2014/main" id="{2E9EFF57-6231-8F41-8127-C9A56C783D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5821" y="169328"/>
                    <a:ext cx="1587017" cy="1597580"/>
                  </a:xfrm>
                  <a:prstGeom prst="rect">
                    <a:avLst/>
                  </a:prstGeom>
                  <a:ln w="12700" cap="flat">
                    <a:noFill/>
                    <a:miter lim="400000"/>
                  </a:ln>
                  <a:effectLst/>
                </p:spPr>
              </p:pic>
              <p:sp>
                <p:nvSpPr>
                  <p:cNvPr id="59" name="Rectangle 3">
                    <a:extLst>
                      <a:ext uri="{FF2B5EF4-FFF2-40B4-BE49-F238E27FC236}">
                        <a16:creationId xmlns:a16="http://schemas.microsoft.com/office/drawing/2014/main" id="{574A93E6-6C77-594D-97A9-35C058BFAB68}"/>
                      </a:ext>
                    </a:extLst>
                  </p:cNvPr>
                  <p:cNvSpPr txBox="1"/>
                  <p:nvPr/>
                </p:nvSpPr>
                <p:spPr>
                  <a:xfrm>
                    <a:off x="331701" y="83469"/>
                    <a:ext cx="1320619" cy="150793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9140" tIns="39140" rIns="39140" bIns="39140" numCol="1" anchor="t">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2000" b="1">
                        <a:solidFill>
                          <a:srgbClr val="FFFFFF"/>
                        </a:solidFill>
                        <a:latin typeface="EC Square Sans Pro"/>
                        <a:ea typeface="EC Square Sans Pro"/>
                        <a:cs typeface="EC Square Sans Pro"/>
                        <a:sym typeface="EC Square Sans Pro"/>
                      </a:defRPr>
                    </a:pPr>
                    <a:endParaRPr kumimoji="0" sz="1712"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endParaRPr>
                  </a:p>
                  <a:p>
                    <a:pPr marL="0" marR="0" lvl="0" indent="0" algn="ctr" defTabSz="401057" rtl="0" eaLnBrk="1" fontAlgn="auto" latinLnBrk="0" hangingPunct="0">
                      <a:lnSpc>
                        <a:spcPct val="100000"/>
                      </a:lnSpc>
                      <a:spcBef>
                        <a:spcPts val="0"/>
                      </a:spcBef>
                      <a:spcAft>
                        <a:spcPts val="0"/>
                      </a:spcAft>
                      <a:buClrTx/>
                      <a:buSzTx/>
                      <a:buFontTx/>
                      <a:buNone/>
                      <a:tabLst/>
                      <a:defRPr sz="1800" b="1">
                        <a:solidFill>
                          <a:srgbClr val="FFFFFF"/>
                        </a:solidFill>
                        <a:latin typeface="EC Square Sans Pro"/>
                        <a:ea typeface="EC Square Sans Pro"/>
                        <a:cs typeface="EC Square Sans Pro"/>
                        <a:sym typeface="EC Square Sans Pro"/>
                      </a:defRPr>
                    </a:pPr>
                    <a: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t>The</a:t>
                    </a:r>
                    <a:endParaRPr kumimoji="0" sz="1712"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endParaRPr>
                  </a:p>
                  <a:p>
                    <a:pPr marL="0" marR="0" lvl="0" indent="0" algn="ctr" defTabSz="401057" rtl="0" eaLnBrk="1" fontAlgn="auto" latinLnBrk="0" hangingPunct="0">
                      <a:lnSpc>
                        <a:spcPct val="100000"/>
                      </a:lnSpc>
                      <a:spcBef>
                        <a:spcPts val="0"/>
                      </a:spcBef>
                      <a:spcAft>
                        <a:spcPts val="0"/>
                      </a:spcAft>
                      <a:buClrTx/>
                      <a:buSzTx/>
                      <a:buFontTx/>
                      <a:buNone/>
                      <a:tabLst/>
                      <a:defRPr sz="1800" b="1">
                        <a:solidFill>
                          <a:srgbClr val="FFFFFF"/>
                        </a:solidFill>
                        <a:latin typeface="EC Square Sans Pro"/>
                        <a:ea typeface="EC Square Sans Pro"/>
                        <a:cs typeface="EC Square Sans Pro"/>
                        <a:sym typeface="EC Square Sans Pro"/>
                      </a:defRPr>
                    </a:pPr>
                    <a: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t>European</a:t>
                    </a:r>
                    <a:b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br>
                    <a: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t>Green </a:t>
                    </a:r>
                    <a:b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br>
                    <a:r>
                      <a:rPr kumimoji="0" sz="1541"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a:rPr>
                      <a:t>Deal </a:t>
                    </a:r>
                  </a:p>
                </p:txBody>
              </p:sp>
            </p:grpSp>
            <p:grpSp>
              <p:nvGrpSpPr>
                <p:cNvPr id="11" name="Vorm">
                  <a:extLst>
                    <a:ext uri="{FF2B5EF4-FFF2-40B4-BE49-F238E27FC236}">
                      <a16:creationId xmlns:a16="http://schemas.microsoft.com/office/drawing/2014/main" id="{ADEF9248-0C6E-B741-9FB8-26EF84088405}"/>
                    </a:ext>
                  </a:extLst>
                </p:cNvPr>
                <p:cNvGrpSpPr/>
                <p:nvPr/>
              </p:nvGrpSpPr>
              <p:grpSpPr>
                <a:xfrm>
                  <a:off x="2419446" y="3486383"/>
                  <a:ext cx="2386400" cy="543904"/>
                  <a:chOff x="-1" y="-1"/>
                  <a:chExt cx="2787446" cy="635309"/>
                </a:xfrm>
              </p:grpSpPr>
              <p:sp>
                <p:nvSpPr>
                  <p:cNvPr id="55" name="Vorm">
                    <a:extLst>
                      <a:ext uri="{FF2B5EF4-FFF2-40B4-BE49-F238E27FC236}">
                        <a16:creationId xmlns:a16="http://schemas.microsoft.com/office/drawing/2014/main" id="{562CFBF9-6B3B-904C-BF42-872B156A4BFD}"/>
                      </a:ext>
                    </a:extLst>
                  </p:cNvPr>
                  <p:cNvSpPr/>
                  <p:nvPr/>
                </p:nvSpPr>
                <p:spPr>
                  <a:xfrm>
                    <a:off x="-1" y="-1"/>
                    <a:ext cx="2787446" cy="635309"/>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rgbClr val="945200"/>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endParaRPr kumimoji="0" sz="1199"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sp>
                <p:nvSpPr>
                  <p:cNvPr id="56" name="Mobilising industry…">
                    <a:extLst>
                      <a:ext uri="{FF2B5EF4-FFF2-40B4-BE49-F238E27FC236}">
                        <a16:creationId xmlns:a16="http://schemas.microsoft.com/office/drawing/2014/main" id="{E0FD914C-E5C6-9A47-A42E-229E65194511}"/>
                      </a:ext>
                    </a:extLst>
                  </p:cNvPr>
                  <p:cNvSpPr txBox="1"/>
                  <p:nvPr/>
                </p:nvSpPr>
                <p:spPr>
                  <a:xfrm>
                    <a:off x="-1" y="68633"/>
                    <a:ext cx="2787071" cy="4980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Mobilising</a:t>
                    </a: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 industry for a clean and circular economy</a:t>
                    </a:r>
                  </a:p>
                </p:txBody>
              </p:sp>
            </p:grpSp>
            <p:grpSp>
              <p:nvGrpSpPr>
                <p:cNvPr id="12" name="Vorm">
                  <a:extLst>
                    <a:ext uri="{FF2B5EF4-FFF2-40B4-BE49-F238E27FC236}">
                      <a16:creationId xmlns:a16="http://schemas.microsoft.com/office/drawing/2014/main" id="{B9C32126-49D5-7A47-8424-F7B992D5C682}"/>
                    </a:ext>
                  </a:extLst>
                </p:cNvPr>
                <p:cNvGrpSpPr/>
                <p:nvPr/>
              </p:nvGrpSpPr>
              <p:grpSpPr>
                <a:xfrm>
                  <a:off x="7482529" y="2789429"/>
                  <a:ext cx="2368029" cy="556325"/>
                  <a:chOff x="-1" y="-1"/>
                  <a:chExt cx="2765988" cy="649818"/>
                </a:xfrm>
              </p:grpSpPr>
              <p:sp>
                <p:nvSpPr>
                  <p:cNvPr id="53" name="Vorm">
                    <a:extLst>
                      <a:ext uri="{FF2B5EF4-FFF2-40B4-BE49-F238E27FC236}">
                        <a16:creationId xmlns:a16="http://schemas.microsoft.com/office/drawing/2014/main" id="{9E191C10-9C0C-B946-9492-03B9D0E903B9}"/>
                      </a:ext>
                    </a:extLst>
                  </p:cNvPr>
                  <p:cNvSpPr/>
                  <p:nvPr/>
                </p:nvSpPr>
                <p:spPr>
                  <a:xfrm>
                    <a:off x="0" y="-1"/>
                    <a:ext cx="2765986" cy="649818"/>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rgbClr val="945200"/>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endParaRPr kumimoji="0" sz="1199"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sp>
                <p:nvSpPr>
                  <p:cNvPr id="54" name="Preserving and restoring ecosystems and biodiversity">
                    <a:extLst>
                      <a:ext uri="{FF2B5EF4-FFF2-40B4-BE49-F238E27FC236}">
                        <a16:creationId xmlns:a16="http://schemas.microsoft.com/office/drawing/2014/main" id="{86FCD504-AE77-414B-B13B-6392713A680A}"/>
                      </a:ext>
                    </a:extLst>
                  </p:cNvPr>
                  <p:cNvSpPr txBox="1"/>
                  <p:nvPr/>
                </p:nvSpPr>
                <p:spPr>
                  <a:xfrm>
                    <a:off x="-1" y="75886"/>
                    <a:ext cx="2765988" cy="4980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marL="0" marR="0" lvl="0" indent="0" algn="ctr" defTabSz="401057" rtl="0" eaLnBrk="1" fontAlgn="auto" latinLnBrk="0" hangingPunct="0">
                      <a:lnSpc>
                        <a:spcPct val="100000"/>
                      </a:lnSpc>
                      <a:spcBef>
                        <a:spcPts val="0"/>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Preserving and restoring ecosystems and biodiversity</a:t>
                    </a:r>
                  </a:p>
                </p:txBody>
              </p:sp>
            </p:grpSp>
            <p:grpSp>
              <p:nvGrpSpPr>
                <p:cNvPr id="14" name="Vorm">
                  <a:extLst>
                    <a:ext uri="{FF2B5EF4-FFF2-40B4-BE49-F238E27FC236}">
                      <a16:creationId xmlns:a16="http://schemas.microsoft.com/office/drawing/2014/main" id="{5DD46B99-A898-7D40-BA63-CBCB6F29A85E}"/>
                    </a:ext>
                  </a:extLst>
                </p:cNvPr>
                <p:cNvGrpSpPr/>
                <p:nvPr/>
              </p:nvGrpSpPr>
              <p:grpSpPr>
                <a:xfrm>
                  <a:off x="7485987" y="3487633"/>
                  <a:ext cx="2373296" cy="604154"/>
                  <a:chOff x="0" y="21807"/>
                  <a:chExt cx="2772141" cy="705685"/>
                </a:xfrm>
              </p:grpSpPr>
              <p:sp>
                <p:nvSpPr>
                  <p:cNvPr id="49" name="Vorm">
                    <a:extLst>
                      <a:ext uri="{FF2B5EF4-FFF2-40B4-BE49-F238E27FC236}">
                        <a16:creationId xmlns:a16="http://schemas.microsoft.com/office/drawing/2014/main" id="{C4B7829F-B1E2-E94A-BE01-3C3E400C11B3}"/>
                      </a:ext>
                    </a:extLst>
                  </p:cNvPr>
                  <p:cNvSpPr/>
                  <p:nvPr/>
                </p:nvSpPr>
                <p:spPr>
                  <a:xfrm>
                    <a:off x="0" y="21807"/>
                    <a:ext cx="2772141" cy="705685"/>
                  </a:xfrm>
                  <a:custGeom>
                    <a:avLst/>
                    <a:gdLst/>
                    <a:ahLst/>
                    <a:cxnLst>
                      <a:cxn ang="0">
                        <a:pos x="wd2" y="hd2"/>
                      </a:cxn>
                      <a:cxn ang="5400000">
                        <a:pos x="wd2" y="hd2"/>
                      </a:cxn>
                      <a:cxn ang="10800000">
                        <a:pos x="wd2" y="hd2"/>
                      </a:cxn>
                      <a:cxn ang="16200000">
                        <a:pos x="wd2" y="hd2"/>
                      </a:cxn>
                    </a:cxnLst>
                    <a:rect l="0" t="0" r="r" b="b"/>
                    <a:pathLst>
                      <a:path w="21600" h="21600" extrusionOk="0">
                        <a:moveTo>
                          <a:pt x="1094" y="0"/>
                        </a:moveTo>
                        <a:lnTo>
                          <a:pt x="21600" y="0"/>
                        </a:lnTo>
                        <a:lnTo>
                          <a:pt x="21600" y="18000"/>
                        </a:lnTo>
                        <a:cubicBezTo>
                          <a:pt x="21600" y="19988"/>
                          <a:pt x="21110" y="21600"/>
                          <a:pt x="20506" y="21600"/>
                        </a:cubicBezTo>
                        <a:lnTo>
                          <a:pt x="0" y="21600"/>
                        </a:lnTo>
                        <a:lnTo>
                          <a:pt x="0" y="3600"/>
                        </a:lnTo>
                        <a:cubicBezTo>
                          <a:pt x="0" y="1612"/>
                          <a:pt x="490" y="0"/>
                          <a:pt x="1094" y="0"/>
                        </a:cubicBezTo>
                        <a:close/>
                      </a:path>
                    </a:pathLst>
                  </a:custGeom>
                  <a:solidFill>
                    <a:srgbClr val="945200"/>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50" name="From ‘Farm to Fork’: a fair, healthy and environmentally friendly food system">
                    <a:extLst>
                      <a:ext uri="{FF2B5EF4-FFF2-40B4-BE49-F238E27FC236}">
                        <a16:creationId xmlns:a16="http://schemas.microsoft.com/office/drawing/2014/main" id="{40BD5261-2B4F-3A46-AFE3-8B4675483447}"/>
                      </a:ext>
                    </a:extLst>
                  </p:cNvPr>
                  <p:cNvSpPr txBox="1"/>
                  <p:nvPr/>
                </p:nvSpPr>
                <p:spPr>
                  <a:xfrm>
                    <a:off x="0" y="26768"/>
                    <a:ext cx="2772141" cy="69576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marL="0" marR="0" lvl="0" indent="0" algn="ctr" defTabSz="401057" rtl="0" eaLnBrk="1" fontAlgn="auto" latinLnBrk="0" hangingPunct="0">
                      <a:lnSpc>
                        <a:spcPct val="100000"/>
                      </a:lnSpc>
                      <a:spcBef>
                        <a:spcPts val="0"/>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From ‘Farm to Fork’: a fair, healthy and environmentally friendly food system </a:t>
                    </a:r>
                  </a:p>
                </p:txBody>
              </p:sp>
            </p:grpSp>
            <p:grpSp>
              <p:nvGrpSpPr>
                <p:cNvPr id="15" name="Vorm">
                  <a:extLst>
                    <a:ext uri="{FF2B5EF4-FFF2-40B4-BE49-F238E27FC236}">
                      <a16:creationId xmlns:a16="http://schemas.microsoft.com/office/drawing/2014/main" id="{0CF838D4-2E2C-1E4A-B9B7-0B3773D8AB53}"/>
                    </a:ext>
                  </a:extLst>
                </p:cNvPr>
                <p:cNvGrpSpPr/>
                <p:nvPr/>
              </p:nvGrpSpPr>
              <p:grpSpPr>
                <a:xfrm>
                  <a:off x="2661869" y="4218833"/>
                  <a:ext cx="2525444" cy="563543"/>
                  <a:chOff x="-162412" y="0"/>
                  <a:chExt cx="2949857" cy="658249"/>
                </a:xfrm>
              </p:grpSpPr>
              <p:sp>
                <p:nvSpPr>
                  <p:cNvPr id="47" name="Vorm">
                    <a:extLst>
                      <a:ext uri="{FF2B5EF4-FFF2-40B4-BE49-F238E27FC236}">
                        <a16:creationId xmlns:a16="http://schemas.microsoft.com/office/drawing/2014/main" id="{C8486B52-B1B5-854C-88E1-7F9E97CD4FA9}"/>
                      </a:ext>
                    </a:extLst>
                  </p:cNvPr>
                  <p:cNvSpPr/>
                  <p:nvPr/>
                </p:nvSpPr>
                <p:spPr>
                  <a:xfrm>
                    <a:off x="-162412" y="0"/>
                    <a:ext cx="2949857" cy="658249"/>
                  </a:xfrm>
                  <a:custGeom>
                    <a:avLst/>
                    <a:gdLst/>
                    <a:ahLst/>
                    <a:cxnLst>
                      <a:cxn ang="0">
                        <a:pos x="wd2" y="hd2"/>
                      </a:cxn>
                      <a:cxn ang="5400000">
                        <a:pos x="wd2" y="hd2"/>
                      </a:cxn>
                      <a:cxn ang="10800000">
                        <a:pos x="wd2" y="hd2"/>
                      </a:cxn>
                      <a:cxn ang="16200000">
                        <a:pos x="wd2" y="hd2"/>
                      </a:cxn>
                    </a:cxnLst>
                    <a:rect l="0" t="0" r="r" b="b"/>
                    <a:pathLst>
                      <a:path w="21600" h="21600" extrusionOk="0">
                        <a:moveTo>
                          <a:pt x="1051" y="0"/>
                        </a:moveTo>
                        <a:lnTo>
                          <a:pt x="21600" y="0"/>
                        </a:lnTo>
                        <a:lnTo>
                          <a:pt x="21600" y="18000"/>
                        </a:lnTo>
                        <a:cubicBezTo>
                          <a:pt x="21600" y="19988"/>
                          <a:pt x="21129" y="21600"/>
                          <a:pt x="20549" y="21600"/>
                        </a:cubicBezTo>
                        <a:lnTo>
                          <a:pt x="0" y="21600"/>
                        </a:lnTo>
                        <a:lnTo>
                          <a:pt x="0" y="3600"/>
                        </a:lnTo>
                        <a:cubicBezTo>
                          <a:pt x="0" y="1612"/>
                          <a:pt x="471" y="0"/>
                          <a:pt x="1051" y="0"/>
                        </a:cubicBezTo>
                        <a:close/>
                      </a:path>
                    </a:pathLst>
                  </a:custGeom>
                  <a:solidFill>
                    <a:srgbClr val="42B47B"/>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endParaRPr kumimoji="0" sz="1199"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sp>
                <p:nvSpPr>
                  <p:cNvPr id="48" name="Building and renovating in an energy and resource efficient way">
                    <a:extLst>
                      <a:ext uri="{FF2B5EF4-FFF2-40B4-BE49-F238E27FC236}">
                        <a16:creationId xmlns:a16="http://schemas.microsoft.com/office/drawing/2014/main" id="{5F4CD9F6-133D-0748-A8A7-685925841917}"/>
                      </a:ext>
                    </a:extLst>
                  </p:cNvPr>
                  <p:cNvSpPr txBox="1"/>
                  <p:nvPr/>
                </p:nvSpPr>
                <p:spPr>
                  <a:xfrm>
                    <a:off x="-162412" y="80103"/>
                    <a:ext cx="2949857" cy="4980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marL="0" marR="0" lvl="0" indent="0" algn="ctr" defTabSz="401057" rtl="0" eaLnBrk="1" fontAlgn="auto" latinLnBrk="0" hangingPunct="0">
                      <a:lnSpc>
                        <a:spcPct val="100000"/>
                      </a:lnSpc>
                      <a:spcBef>
                        <a:spcPts val="0"/>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Building and renovating in an energy and resource efficient</a:t>
                    </a:r>
                    <a:r>
                      <a:rPr kumimoji="0" lang="it-IT"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 </a:t>
                    </a: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way</a:t>
                    </a:r>
                  </a:p>
                </p:txBody>
              </p:sp>
            </p:grpSp>
            <p:grpSp>
              <p:nvGrpSpPr>
                <p:cNvPr id="16" name="Vorm">
                  <a:extLst>
                    <a:ext uri="{FF2B5EF4-FFF2-40B4-BE49-F238E27FC236}">
                      <a16:creationId xmlns:a16="http://schemas.microsoft.com/office/drawing/2014/main" id="{56CB4C46-7CD4-BE46-AA2C-BBA2EB03B482}"/>
                    </a:ext>
                  </a:extLst>
                </p:cNvPr>
                <p:cNvGrpSpPr/>
                <p:nvPr/>
              </p:nvGrpSpPr>
              <p:grpSpPr>
                <a:xfrm>
                  <a:off x="7028454" y="4263264"/>
                  <a:ext cx="2350454" cy="545782"/>
                  <a:chOff x="-1" y="0"/>
                  <a:chExt cx="2745460" cy="637502"/>
                </a:xfrm>
              </p:grpSpPr>
              <p:sp>
                <p:nvSpPr>
                  <p:cNvPr id="45" name="Vorm">
                    <a:extLst>
                      <a:ext uri="{FF2B5EF4-FFF2-40B4-BE49-F238E27FC236}">
                        <a16:creationId xmlns:a16="http://schemas.microsoft.com/office/drawing/2014/main" id="{9ABACF21-4331-FD4B-80D9-1DF3477CADEA}"/>
                      </a:ext>
                    </a:extLst>
                  </p:cNvPr>
                  <p:cNvSpPr/>
                  <p:nvPr/>
                </p:nvSpPr>
                <p:spPr>
                  <a:xfrm>
                    <a:off x="0" y="0"/>
                    <a:ext cx="2745459" cy="637502"/>
                  </a:xfrm>
                  <a:custGeom>
                    <a:avLst/>
                    <a:gdLst/>
                    <a:ahLst/>
                    <a:cxnLst>
                      <a:cxn ang="0">
                        <a:pos x="wd2" y="hd2"/>
                      </a:cxn>
                      <a:cxn ang="5400000">
                        <a:pos x="wd2" y="hd2"/>
                      </a:cxn>
                      <a:cxn ang="10800000">
                        <a:pos x="wd2" y="hd2"/>
                      </a:cxn>
                      <a:cxn ang="16200000">
                        <a:pos x="wd2" y="hd2"/>
                      </a:cxn>
                    </a:cxnLst>
                    <a:rect l="0" t="0" r="r" b="b"/>
                    <a:pathLst>
                      <a:path w="21600" h="21600" extrusionOk="0">
                        <a:moveTo>
                          <a:pt x="1094" y="0"/>
                        </a:moveTo>
                        <a:lnTo>
                          <a:pt x="21600" y="0"/>
                        </a:lnTo>
                        <a:lnTo>
                          <a:pt x="21600" y="18000"/>
                        </a:lnTo>
                        <a:cubicBezTo>
                          <a:pt x="21600" y="19988"/>
                          <a:pt x="21110" y="21600"/>
                          <a:pt x="20506" y="21600"/>
                        </a:cubicBezTo>
                        <a:lnTo>
                          <a:pt x="0" y="21600"/>
                        </a:lnTo>
                        <a:lnTo>
                          <a:pt x="0" y="3600"/>
                        </a:lnTo>
                        <a:cubicBezTo>
                          <a:pt x="0" y="1612"/>
                          <a:pt x="490" y="0"/>
                          <a:pt x="1094" y="0"/>
                        </a:cubicBezTo>
                        <a:close/>
                      </a:path>
                    </a:pathLst>
                  </a:custGeom>
                  <a:solidFill>
                    <a:srgbClr val="42B47B"/>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endParaRPr kumimoji="0" sz="1199"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sp>
                <p:nvSpPr>
                  <p:cNvPr id="46" name="Accelerating the shift to sustainable and smart mobility">
                    <a:extLst>
                      <a:ext uri="{FF2B5EF4-FFF2-40B4-BE49-F238E27FC236}">
                        <a16:creationId xmlns:a16="http://schemas.microsoft.com/office/drawing/2014/main" id="{09D1BB8D-E2E2-C44F-819B-8338166D8B31}"/>
                      </a:ext>
                    </a:extLst>
                  </p:cNvPr>
                  <p:cNvSpPr txBox="1"/>
                  <p:nvPr/>
                </p:nvSpPr>
                <p:spPr>
                  <a:xfrm>
                    <a:off x="-1" y="69729"/>
                    <a:ext cx="2745460" cy="498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marL="0" marR="0" lvl="0" indent="0" algn="ctr" defTabSz="401057" rtl="0" eaLnBrk="1" fontAlgn="auto" latinLnBrk="0" hangingPunct="0">
                      <a:lnSpc>
                        <a:spcPct val="100000"/>
                      </a:lnSpc>
                      <a:spcBef>
                        <a:spcPts val="0"/>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Accelerating the shift to sustainable and smart mobility</a:t>
                    </a:r>
                  </a:p>
                </p:txBody>
              </p:sp>
            </p:grpSp>
            <p:grpSp>
              <p:nvGrpSpPr>
                <p:cNvPr id="17" name="Vorm">
                  <a:extLst>
                    <a:ext uri="{FF2B5EF4-FFF2-40B4-BE49-F238E27FC236}">
                      <a16:creationId xmlns:a16="http://schemas.microsoft.com/office/drawing/2014/main" id="{EFD36A30-54AE-9B4A-8F68-EB1F5A752EBE}"/>
                    </a:ext>
                  </a:extLst>
                </p:cNvPr>
                <p:cNvGrpSpPr/>
                <p:nvPr/>
              </p:nvGrpSpPr>
              <p:grpSpPr>
                <a:xfrm>
                  <a:off x="2737646" y="2066196"/>
                  <a:ext cx="2393967" cy="562346"/>
                  <a:chOff x="0" y="-1"/>
                  <a:chExt cx="2796285" cy="656850"/>
                </a:xfrm>
              </p:grpSpPr>
              <p:sp>
                <p:nvSpPr>
                  <p:cNvPr id="43" name="Vorm">
                    <a:extLst>
                      <a:ext uri="{FF2B5EF4-FFF2-40B4-BE49-F238E27FC236}">
                        <a16:creationId xmlns:a16="http://schemas.microsoft.com/office/drawing/2014/main" id="{119FCA46-2C3F-2A4F-BB1D-1AAB0F2FF526}"/>
                      </a:ext>
                    </a:extLst>
                  </p:cNvPr>
                  <p:cNvSpPr/>
                  <p:nvPr/>
                </p:nvSpPr>
                <p:spPr>
                  <a:xfrm>
                    <a:off x="0" y="-1"/>
                    <a:ext cx="2796285" cy="656850"/>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rgbClr val="945200"/>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44" name="Increasing the EU’s Climate ambition for 2030 and 2050">
                    <a:extLst>
                      <a:ext uri="{FF2B5EF4-FFF2-40B4-BE49-F238E27FC236}">
                        <a16:creationId xmlns:a16="http://schemas.microsoft.com/office/drawing/2014/main" id="{87679F97-7998-E144-9B65-C47C26DE49C4}"/>
                      </a:ext>
                    </a:extLst>
                  </p:cNvPr>
                  <p:cNvSpPr txBox="1"/>
                  <p:nvPr/>
                </p:nvSpPr>
                <p:spPr>
                  <a:xfrm>
                    <a:off x="0" y="79403"/>
                    <a:ext cx="2796284" cy="498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marL="0" marR="0" lvl="0" indent="0" algn="ctr" defTabSz="401057" rtl="0" eaLnBrk="1" fontAlgn="auto" latinLnBrk="0" hangingPunct="0">
                      <a:lnSpc>
                        <a:spcPct val="100000"/>
                      </a:lnSpc>
                      <a:spcBef>
                        <a:spcPts val="0"/>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Increasing the EU’s Climate ambition for 2030 and 2050</a:t>
                    </a:r>
                  </a:p>
                </p:txBody>
              </p:sp>
            </p:grpSp>
            <p:grpSp>
              <p:nvGrpSpPr>
                <p:cNvPr id="18" name="Vorm">
                  <a:extLst>
                    <a:ext uri="{FF2B5EF4-FFF2-40B4-BE49-F238E27FC236}">
                      <a16:creationId xmlns:a16="http://schemas.microsoft.com/office/drawing/2014/main" id="{21FD4AB0-5F33-FD47-B4BE-2B3B04237F29}"/>
                    </a:ext>
                  </a:extLst>
                </p:cNvPr>
                <p:cNvGrpSpPr/>
                <p:nvPr/>
              </p:nvGrpSpPr>
              <p:grpSpPr>
                <a:xfrm>
                  <a:off x="2411173" y="2818833"/>
                  <a:ext cx="2394352" cy="534858"/>
                  <a:chOff x="0" y="0"/>
                  <a:chExt cx="2796735" cy="624742"/>
                </a:xfrm>
              </p:grpSpPr>
              <p:sp>
                <p:nvSpPr>
                  <p:cNvPr id="41" name="Vorm">
                    <a:extLst>
                      <a:ext uri="{FF2B5EF4-FFF2-40B4-BE49-F238E27FC236}">
                        <a16:creationId xmlns:a16="http://schemas.microsoft.com/office/drawing/2014/main" id="{280E4255-F2B3-8249-9EB9-78A23609DAD0}"/>
                      </a:ext>
                    </a:extLst>
                  </p:cNvPr>
                  <p:cNvSpPr/>
                  <p:nvPr/>
                </p:nvSpPr>
                <p:spPr>
                  <a:xfrm>
                    <a:off x="0" y="0"/>
                    <a:ext cx="2796735" cy="624742"/>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rgbClr val="42B47B"/>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42" name="Supplying clean, affordable  and secure energy">
                    <a:extLst>
                      <a:ext uri="{FF2B5EF4-FFF2-40B4-BE49-F238E27FC236}">
                        <a16:creationId xmlns:a16="http://schemas.microsoft.com/office/drawing/2014/main" id="{00EEB2AF-D66D-6B46-9C38-4868AB298403}"/>
                      </a:ext>
                    </a:extLst>
                  </p:cNvPr>
                  <p:cNvSpPr txBox="1"/>
                  <p:nvPr/>
                </p:nvSpPr>
                <p:spPr>
                  <a:xfrm>
                    <a:off x="0" y="63349"/>
                    <a:ext cx="2796735" cy="498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Supplying clean, affordable </a:t>
                    </a:r>
                    <a:b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b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and secure energy</a:t>
                    </a:r>
                  </a:p>
                </p:txBody>
              </p:sp>
            </p:grpSp>
            <p:grpSp>
              <p:nvGrpSpPr>
                <p:cNvPr id="20" name="Vorm">
                  <a:extLst>
                    <a:ext uri="{FF2B5EF4-FFF2-40B4-BE49-F238E27FC236}">
                      <a16:creationId xmlns:a16="http://schemas.microsoft.com/office/drawing/2014/main" id="{201091EE-AB34-6F44-9C08-C916EBB69979}"/>
                    </a:ext>
                  </a:extLst>
                </p:cNvPr>
                <p:cNvGrpSpPr/>
                <p:nvPr/>
              </p:nvGrpSpPr>
              <p:grpSpPr>
                <a:xfrm>
                  <a:off x="7163168" y="2029991"/>
                  <a:ext cx="2393967" cy="573569"/>
                  <a:chOff x="0" y="0"/>
                  <a:chExt cx="2796285" cy="669958"/>
                </a:xfrm>
              </p:grpSpPr>
              <p:sp>
                <p:nvSpPr>
                  <p:cNvPr id="37" name="Vorm">
                    <a:extLst>
                      <a:ext uri="{FF2B5EF4-FFF2-40B4-BE49-F238E27FC236}">
                        <a16:creationId xmlns:a16="http://schemas.microsoft.com/office/drawing/2014/main" id="{6BACDA0A-C89C-B645-B364-A8185C30548B}"/>
                      </a:ext>
                    </a:extLst>
                  </p:cNvPr>
                  <p:cNvSpPr/>
                  <p:nvPr/>
                </p:nvSpPr>
                <p:spPr>
                  <a:xfrm>
                    <a:off x="0" y="0"/>
                    <a:ext cx="2796285" cy="669958"/>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rgbClr val="945200"/>
                  </a:solidFill>
                  <a:ln w="28575" cap="flat">
                    <a:solidFill>
                      <a:srgbClr val="FFFFFF"/>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38" name="A zero pollution ambition…">
                    <a:extLst>
                      <a:ext uri="{FF2B5EF4-FFF2-40B4-BE49-F238E27FC236}">
                        <a16:creationId xmlns:a16="http://schemas.microsoft.com/office/drawing/2014/main" id="{A560C816-AD65-E845-9D22-A225353E8ED7}"/>
                      </a:ext>
                    </a:extLst>
                  </p:cNvPr>
                  <p:cNvSpPr txBox="1"/>
                  <p:nvPr/>
                </p:nvSpPr>
                <p:spPr>
                  <a:xfrm>
                    <a:off x="0" y="85958"/>
                    <a:ext cx="2796284" cy="4980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A zero pollution ambition </a:t>
                    </a:r>
                    <a:endPar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for a toxic-free environment</a:t>
                    </a:r>
                  </a:p>
                </p:txBody>
              </p:sp>
            </p:grpSp>
            <p:grpSp>
              <p:nvGrpSpPr>
                <p:cNvPr id="23" name="Vorm">
                  <a:extLst>
                    <a:ext uri="{FF2B5EF4-FFF2-40B4-BE49-F238E27FC236}">
                      <a16:creationId xmlns:a16="http://schemas.microsoft.com/office/drawing/2014/main" id="{C8A3F237-DFB9-B14A-A0F0-C899DD7A3A6C}"/>
                    </a:ext>
                  </a:extLst>
                </p:cNvPr>
                <p:cNvGrpSpPr/>
                <p:nvPr/>
              </p:nvGrpSpPr>
              <p:grpSpPr>
                <a:xfrm>
                  <a:off x="7652827" y="1259648"/>
                  <a:ext cx="1885000" cy="573568"/>
                  <a:chOff x="-1" y="0"/>
                  <a:chExt cx="2201784" cy="669958"/>
                </a:xfrm>
              </p:grpSpPr>
              <p:sp>
                <p:nvSpPr>
                  <p:cNvPr id="31" name="Vorm">
                    <a:extLst>
                      <a:ext uri="{FF2B5EF4-FFF2-40B4-BE49-F238E27FC236}">
                        <a16:creationId xmlns:a16="http://schemas.microsoft.com/office/drawing/2014/main" id="{A9552670-D230-CD4D-9132-057346F85BA4}"/>
                      </a:ext>
                    </a:extLst>
                  </p:cNvPr>
                  <p:cNvSpPr/>
                  <p:nvPr/>
                </p:nvSpPr>
                <p:spPr>
                  <a:xfrm>
                    <a:off x="0" y="0"/>
                    <a:ext cx="2201783" cy="669958"/>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noFill/>
                  <a:ln w="19050" cap="flat">
                    <a:solidFill>
                      <a:srgbClr val="389A69"/>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endParaRPr kumimoji="0" sz="1199" b="0"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sp>
                <p:nvSpPr>
                  <p:cNvPr id="32" name="Mobilising research…">
                    <a:extLst>
                      <a:ext uri="{FF2B5EF4-FFF2-40B4-BE49-F238E27FC236}">
                        <a16:creationId xmlns:a16="http://schemas.microsoft.com/office/drawing/2014/main" id="{69FA5684-AF55-6E49-BE44-3EDDE19F68B7}"/>
                      </a:ext>
                    </a:extLst>
                  </p:cNvPr>
                  <p:cNvSpPr txBox="1"/>
                  <p:nvPr/>
                </p:nvSpPr>
                <p:spPr>
                  <a:xfrm>
                    <a:off x="-1" y="85959"/>
                    <a:ext cx="2201784" cy="4980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2D9B5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err="1">
                        <a:ln>
                          <a:noFill/>
                        </a:ln>
                        <a:solidFill>
                          <a:srgbClr val="2D9B5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Mobilising</a:t>
                    </a:r>
                    <a:r>
                      <a:rPr kumimoji="0" sz="1100" b="0" i="0" u="none" strike="noStrike" kern="0" cap="none" spc="0" normalizeH="0" baseline="0" noProof="0" dirty="0">
                        <a:ln>
                          <a:noFill/>
                        </a:ln>
                        <a:solidFill>
                          <a:srgbClr val="2D9B5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 research </a:t>
                    </a:r>
                    <a:endParaRPr kumimoji="0" sz="1100" b="0"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2D9B5F"/>
                        </a:solidFill>
                        <a:latin typeface="EC Square Sans Pro Medium"/>
                        <a:ea typeface="EC Square Sans Pro Medium"/>
                        <a:cs typeface="EC Square Sans Pro Medium"/>
                        <a:sym typeface="EC Square Sans Pro Medium"/>
                      </a:defRPr>
                    </a:pPr>
                    <a:r>
                      <a:rPr kumimoji="0" sz="1100" b="0" i="0" u="none" strike="noStrike" kern="0" cap="none" spc="0" normalizeH="0" baseline="0" noProof="0" dirty="0">
                        <a:ln>
                          <a:noFill/>
                        </a:ln>
                        <a:solidFill>
                          <a:srgbClr val="2D9B5F"/>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and fostering innovation</a:t>
                    </a:r>
                  </a:p>
                </p:txBody>
              </p:sp>
            </p:grpSp>
          </p:grpSp>
          <p:grpSp>
            <p:nvGrpSpPr>
              <p:cNvPr id="5" name="Group 4"/>
              <p:cNvGrpSpPr/>
              <p:nvPr/>
            </p:nvGrpSpPr>
            <p:grpSpPr>
              <a:xfrm>
                <a:off x="10200709" y="1304979"/>
                <a:ext cx="1379043" cy="573569"/>
                <a:chOff x="9835299" y="2073125"/>
                <a:chExt cx="1379043" cy="573569"/>
              </a:xfrm>
            </p:grpSpPr>
            <p:sp>
              <p:nvSpPr>
                <p:cNvPr id="60" name="Vorm">
                  <a:extLst>
                    <a:ext uri="{FF2B5EF4-FFF2-40B4-BE49-F238E27FC236}">
                      <a16:creationId xmlns:a16="http://schemas.microsoft.com/office/drawing/2014/main" id="{6BACDA0A-C89C-B645-B364-A8185C30548B}"/>
                    </a:ext>
                  </a:extLst>
                </p:cNvPr>
                <p:cNvSpPr/>
                <p:nvPr/>
              </p:nvSpPr>
              <p:spPr>
                <a:xfrm>
                  <a:off x="9835300" y="2073125"/>
                  <a:ext cx="1379042" cy="573569"/>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chemeClr val="bg1"/>
                </a:solidFill>
                <a:ln w="28575" cap="flat">
                  <a:solidFill>
                    <a:srgbClr val="945200"/>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61" name="A zero pollution ambition…">
                  <a:extLst>
                    <a:ext uri="{FF2B5EF4-FFF2-40B4-BE49-F238E27FC236}">
                      <a16:creationId xmlns:a16="http://schemas.microsoft.com/office/drawing/2014/main" id="{A560C816-AD65-E845-9D22-A225353E8ED7}"/>
                    </a:ext>
                  </a:extLst>
                </p:cNvPr>
                <p:cNvSpPr txBox="1"/>
                <p:nvPr/>
              </p:nvSpPr>
              <p:spPr>
                <a:xfrm>
                  <a:off x="9835299" y="2146716"/>
                  <a:ext cx="1379041" cy="4263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lang="en-US"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Mission ”Soil Deal for Europe” </a:t>
                  </a:r>
                  <a:endParaRPr kumimoji="0"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grpSp>
          <p:grpSp>
            <p:nvGrpSpPr>
              <p:cNvPr id="62" name="Group 61"/>
              <p:cNvGrpSpPr/>
              <p:nvPr/>
            </p:nvGrpSpPr>
            <p:grpSpPr>
              <a:xfrm>
                <a:off x="10258260" y="2778662"/>
                <a:ext cx="1379043" cy="573569"/>
                <a:chOff x="9670357" y="2065310"/>
                <a:chExt cx="1181934" cy="573569"/>
              </a:xfrm>
            </p:grpSpPr>
            <p:sp>
              <p:nvSpPr>
                <p:cNvPr id="63" name="Vorm">
                  <a:extLst>
                    <a:ext uri="{FF2B5EF4-FFF2-40B4-BE49-F238E27FC236}">
                      <a16:creationId xmlns:a16="http://schemas.microsoft.com/office/drawing/2014/main" id="{6BACDA0A-C89C-B645-B364-A8185C30548B}"/>
                    </a:ext>
                  </a:extLst>
                </p:cNvPr>
                <p:cNvSpPr/>
                <p:nvPr/>
              </p:nvSpPr>
              <p:spPr>
                <a:xfrm>
                  <a:off x="9670357" y="2065310"/>
                  <a:ext cx="1181933" cy="573569"/>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chemeClr val="bg1"/>
                </a:solidFill>
                <a:ln w="28575" cap="flat">
                  <a:solidFill>
                    <a:srgbClr val="945200"/>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64" name="A zero pollution ambition…">
                  <a:extLst>
                    <a:ext uri="{FF2B5EF4-FFF2-40B4-BE49-F238E27FC236}">
                      <a16:creationId xmlns:a16="http://schemas.microsoft.com/office/drawing/2014/main" id="{A560C816-AD65-E845-9D22-A225353E8ED7}"/>
                    </a:ext>
                  </a:extLst>
                </p:cNvPr>
                <p:cNvSpPr txBox="1"/>
                <p:nvPr/>
              </p:nvSpPr>
              <p:spPr>
                <a:xfrm>
                  <a:off x="9670358" y="2149886"/>
                  <a:ext cx="1181933" cy="4263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lang="en-US"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Soil Strategy       for 2030 (2021)</a:t>
                  </a:r>
                  <a:endParaRPr kumimoji="0"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grpSp>
          <p:grpSp>
            <p:nvGrpSpPr>
              <p:cNvPr id="65" name="Group 64"/>
              <p:cNvGrpSpPr/>
              <p:nvPr/>
            </p:nvGrpSpPr>
            <p:grpSpPr>
              <a:xfrm>
                <a:off x="10258264" y="3714766"/>
                <a:ext cx="1783994" cy="573569"/>
                <a:chOff x="9670362" y="2211461"/>
                <a:chExt cx="1529005" cy="573569"/>
              </a:xfrm>
            </p:grpSpPr>
            <p:sp>
              <p:nvSpPr>
                <p:cNvPr id="66" name="Vorm">
                  <a:extLst>
                    <a:ext uri="{FF2B5EF4-FFF2-40B4-BE49-F238E27FC236}">
                      <a16:creationId xmlns:a16="http://schemas.microsoft.com/office/drawing/2014/main" id="{6BACDA0A-C89C-B645-B364-A8185C30548B}"/>
                    </a:ext>
                  </a:extLst>
                </p:cNvPr>
                <p:cNvSpPr/>
                <p:nvPr/>
              </p:nvSpPr>
              <p:spPr>
                <a:xfrm>
                  <a:off x="9705419" y="2211461"/>
                  <a:ext cx="1493948" cy="573569"/>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chemeClr val="bg1"/>
                </a:solidFill>
                <a:ln w="28575" cap="flat">
                  <a:solidFill>
                    <a:srgbClr val="945200"/>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67" name="A zero pollution ambition…">
                  <a:extLst>
                    <a:ext uri="{FF2B5EF4-FFF2-40B4-BE49-F238E27FC236}">
                      <a16:creationId xmlns:a16="http://schemas.microsoft.com/office/drawing/2014/main" id="{A560C816-AD65-E845-9D22-A225353E8ED7}"/>
                    </a:ext>
                  </a:extLst>
                </p:cNvPr>
                <p:cNvSpPr txBox="1"/>
                <p:nvPr/>
              </p:nvSpPr>
              <p:spPr>
                <a:xfrm>
                  <a:off x="9670362" y="2283590"/>
                  <a:ext cx="1529003" cy="4263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lang="en-US"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Post-2020 Common Agricultural Policy</a:t>
                  </a:r>
                  <a:endParaRPr kumimoji="0" sz="1100" b="0"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grpSp>
        </p:grpSp>
        <p:sp>
          <p:nvSpPr>
            <p:cNvPr id="75" name="Vorm">
              <a:extLst>
                <a:ext uri="{FF2B5EF4-FFF2-40B4-BE49-F238E27FC236}">
                  <a16:creationId xmlns:a16="http://schemas.microsoft.com/office/drawing/2014/main" id="{956E4F00-DF5F-544F-8B1E-6D28F5B8550F}"/>
                </a:ext>
              </a:extLst>
            </p:cNvPr>
            <p:cNvSpPr/>
            <p:nvPr/>
          </p:nvSpPr>
          <p:spPr>
            <a:xfrm>
              <a:off x="10686209" y="1991335"/>
              <a:ext cx="1379042" cy="573569"/>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1600" y="0"/>
                  </a:lnTo>
                  <a:lnTo>
                    <a:pt x="21600" y="18000"/>
                  </a:lnTo>
                  <a:cubicBezTo>
                    <a:pt x="21600" y="19988"/>
                    <a:pt x="21111" y="21600"/>
                    <a:pt x="20507" y="21600"/>
                  </a:cubicBezTo>
                  <a:lnTo>
                    <a:pt x="0" y="21600"/>
                  </a:lnTo>
                  <a:lnTo>
                    <a:pt x="0" y="3600"/>
                  </a:lnTo>
                  <a:cubicBezTo>
                    <a:pt x="0" y="1612"/>
                    <a:pt x="489" y="0"/>
                    <a:pt x="1093" y="0"/>
                  </a:cubicBezTo>
                  <a:close/>
                </a:path>
              </a:pathLst>
            </a:custGeom>
            <a:solidFill>
              <a:schemeClr val="bg1"/>
            </a:solidFill>
            <a:ln w="57150" cap="flat">
              <a:solidFill>
                <a:schemeClr val="accent2">
                  <a:lumMod val="50000"/>
                </a:schemeClr>
              </a:solidFill>
              <a:prstDash val="solid"/>
              <a:miter lim="400000"/>
            </a:ln>
            <a:effectLst/>
          </p:spPr>
          <p:txBody>
            <a:bodyPr wrap="square" lIns="43491" tIns="43491" rIns="43491" bIns="43491" numCol="1" anchor="ctr">
              <a:noAutofit/>
            </a:bodyPr>
            <a:lstStyle/>
            <a:p>
              <a:pPr marL="0" marR="0" lvl="0" indent="0" algn="ctr" defTabSz="401057" rtl="0" eaLnBrk="1" fontAlgn="auto" latinLnBrk="0" hangingPunct="0">
                <a:lnSpc>
                  <a:spcPct val="100000"/>
                </a:lnSpc>
                <a:spcBef>
                  <a:spcPts val="0"/>
                </a:spcBef>
                <a:spcAft>
                  <a:spcPts val="0"/>
                </a:spcAft>
                <a:buClrTx/>
                <a:buSzTx/>
                <a:buFontTx/>
                <a:buNone/>
                <a:tabLst/>
                <a:defRPr>
                  <a:latin typeface="Helvetica Neue Medium"/>
                  <a:ea typeface="Helvetica Neue Medium"/>
                  <a:cs typeface="Helvetica Neue Medium"/>
                  <a:sym typeface="Helvetica Neue Medium"/>
                </a:defRPr>
              </a:pPr>
              <a:endParaRPr kumimoji="0" sz="1627" b="0" i="0" u="none" strike="noStrike" kern="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Neue Medium"/>
              </a:endParaRPr>
            </a:p>
          </p:txBody>
        </p:sp>
        <p:sp>
          <p:nvSpPr>
            <p:cNvPr id="76" name="A zero pollution ambition…">
              <a:extLst>
                <a:ext uri="{FF2B5EF4-FFF2-40B4-BE49-F238E27FC236}">
                  <a16:creationId xmlns:a16="http://schemas.microsoft.com/office/drawing/2014/main" id="{602ACA41-6F69-6049-A088-D4E366D8746F}"/>
                </a:ext>
              </a:extLst>
            </p:cNvPr>
            <p:cNvSpPr txBox="1"/>
            <p:nvPr/>
          </p:nvSpPr>
          <p:spPr>
            <a:xfrm>
              <a:off x="10677611" y="2066389"/>
              <a:ext cx="1379042" cy="4263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3491" tIns="43491" rIns="43491" bIns="43491" numCol="1" anchor="ctr">
              <a:spAutoFit/>
            </a:bodyPr>
            <a:lstStyle/>
            <a:p>
              <a:pPr marL="0" marR="0" lvl="0" indent="0" algn="ctr" defTabSz="401057" rtl="0" eaLnBrk="1" fontAlgn="auto" latinLnBrk="0" hangingPunct="0">
                <a:lnSpc>
                  <a:spcPct val="100000"/>
                </a:lnSpc>
                <a:spcBef>
                  <a:spcPts val="0"/>
                </a:spcBef>
                <a:spcAft>
                  <a:spcPts val="0"/>
                </a:spcAft>
                <a:buClrTx/>
                <a:buSzTx/>
                <a:buFontTx/>
                <a:buNone/>
                <a:tabLst/>
                <a:defRPr sz="1400">
                  <a:solidFill>
                    <a:srgbClr val="FFFFFF"/>
                  </a:solidFill>
                  <a:latin typeface="EC Square Sans Pro Medium"/>
                  <a:ea typeface="EC Square Sans Pro Medium"/>
                  <a:cs typeface="EC Square Sans Pro Medium"/>
                  <a:sym typeface="EC Square Sans Pro Medium"/>
                </a:defRPr>
              </a:pPr>
              <a:r>
                <a:rPr kumimoji="0" lang="en-US" sz="1100" b="1"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rPr>
                <a:t>Soil Health Law (2023)</a:t>
              </a:r>
              <a:endParaRPr kumimoji="0" sz="1100" b="1" i="0" u="none" strike="noStrike" kern="0" cap="none" spc="0" normalizeH="0" baseline="0" noProof="0" dirty="0">
                <a:ln>
                  <a:noFill/>
                </a:ln>
                <a:solidFill>
                  <a:srgbClr val="945200"/>
                </a:solidFill>
                <a:effectLst/>
                <a:uLnTx/>
                <a:uFillTx/>
                <a:latin typeface="Verdana" panose="020B0604030504040204" pitchFamily="34" charset="0"/>
                <a:ea typeface="Verdana" panose="020B0604030504040204" pitchFamily="34" charset="0"/>
                <a:cs typeface="Verdana" panose="020B0604030504040204" pitchFamily="34" charset="0"/>
                <a:sym typeface="EC Square Sans Pro Medium"/>
              </a:endParaRPr>
            </a:p>
          </p:txBody>
        </p:sp>
      </p:grpSp>
    </p:spTree>
    <p:extLst>
      <p:ext uri="{BB962C8B-B14F-4D97-AF65-F5344CB8AC3E}">
        <p14:creationId xmlns:p14="http://schemas.microsoft.com/office/powerpoint/2010/main" val="1860856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fr-BE"/>
            </a:br>
            <a:r>
              <a:rPr lang="fr-BE"/>
              <a:t>The </a:t>
            </a:r>
            <a:r>
              <a:rPr lang="fr-BE" err="1"/>
              <a:t>strategy</a:t>
            </a:r>
            <a:r>
              <a:rPr lang="fr-BE"/>
              <a:t> </a:t>
            </a:r>
            <a:r>
              <a:rPr lang="fr-BE" err="1"/>
              <a:t>is</a:t>
            </a:r>
            <a:r>
              <a:rPr lang="fr-BE"/>
              <a:t> </a:t>
            </a:r>
            <a:r>
              <a:rPr lang="fr-BE" err="1"/>
              <a:t>closely</a:t>
            </a:r>
            <a:r>
              <a:rPr lang="fr-BE"/>
              <a:t> </a:t>
            </a:r>
            <a:r>
              <a:rPr lang="fr-BE" err="1"/>
              <a:t>linked</a:t>
            </a:r>
            <a:r>
              <a:rPr lang="fr-BE"/>
              <a:t> and </a:t>
            </a:r>
            <a:r>
              <a:rPr lang="fr-BE" err="1"/>
              <a:t>will</a:t>
            </a:r>
            <a:r>
              <a:rPr lang="fr-BE"/>
              <a:t> </a:t>
            </a:r>
            <a:r>
              <a:rPr lang="fr-BE" err="1"/>
              <a:t>contribute</a:t>
            </a:r>
            <a:r>
              <a:rPr lang="fr-BE"/>
              <a:t> to </a:t>
            </a:r>
            <a:r>
              <a:rPr lang="fr-BE" err="1"/>
              <a:t>other</a:t>
            </a:r>
            <a:r>
              <a:rPr lang="fr-BE"/>
              <a:t> </a:t>
            </a:r>
            <a:r>
              <a:rPr lang="fr-BE" err="1"/>
              <a:t>policy</a:t>
            </a:r>
            <a:r>
              <a:rPr lang="fr-BE"/>
              <a:t> areas and initiatives</a:t>
            </a:r>
          </a:p>
        </p:txBody>
      </p:sp>
      <p:pic>
        <p:nvPicPr>
          <p:cNvPr id="4" name="Picture 3">
            <a:extLst>
              <a:ext uri="{FF2B5EF4-FFF2-40B4-BE49-F238E27FC236}">
                <a16:creationId xmlns:a16="http://schemas.microsoft.com/office/drawing/2014/main" id="{F603D01F-8C09-3C4B-BCCC-1DB25646F0BC}"/>
              </a:ext>
            </a:extLst>
          </p:cNvPr>
          <p:cNvPicPr>
            <a:picLocks noChangeAspect="1"/>
          </p:cNvPicPr>
          <p:nvPr/>
        </p:nvPicPr>
        <p:blipFill>
          <a:blip r:embed="rId2"/>
          <a:stretch>
            <a:fillRect/>
          </a:stretch>
        </p:blipFill>
        <p:spPr>
          <a:xfrm>
            <a:off x="2557221" y="2172701"/>
            <a:ext cx="5920352" cy="4410464"/>
          </a:xfrm>
          <a:prstGeom prst="rect">
            <a:avLst/>
          </a:prstGeom>
        </p:spPr>
      </p:pic>
    </p:spTree>
    <p:extLst>
      <p:ext uri="{BB962C8B-B14F-4D97-AF65-F5344CB8AC3E}">
        <p14:creationId xmlns:p14="http://schemas.microsoft.com/office/powerpoint/2010/main" val="969946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2522" y="296407"/>
            <a:ext cx="5096855" cy="834102"/>
          </a:xfrm>
        </p:spPr>
        <p:txBody>
          <a:bodyPr/>
          <a:lstStyle/>
          <a:p>
            <a:r>
              <a:rPr lang="en-GB">
                <a:latin typeface="EC Square Sans Pro" panose="020B0506040000020004" pitchFamily="34" charset="0"/>
              </a:rPr>
              <a:t>The vision for soil</a:t>
            </a:r>
            <a:endParaRPr lang="en-IE">
              <a:latin typeface="EC Square Sans Pro" panose="020B0506040000020004" pitchFamily="34" charset="0"/>
            </a:endParaRPr>
          </a:p>
        </p:txBody>
      </p:sp>
      <p:sp>
        <p:nvSpPr>
          <p:cNvPr id="2" name="Rectangle 1"/>
          <p:cNvSpPr/>
          <p:nvPr/>
        </p:nvSpPr>
        <p:spPr>
          <a:xfrm>
            <a:off x="6473646" y="1741963"/>
            <a:ext cx="5271050" cy="3477875"/>
          </a:xfrm>
          <a:prstGeom prst="rect">
            <a:avLst/>
          </a:prstGeom>
        </p:spPr>
        <p:txBody>
          <a:bodyPr wrap="squar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IE" sz="2000" b="0" i="0" u="none" strike="noStrike" kern="0" cap="none" spc="0" normalizeH="0" baseline="0" noProof="0">
                <a:ln>
                  <a:noFill/>
                </a:ln>
                <a:solidFill>
                  <a:srgbClr val="FFC000">
                    <a:lumMod val="10000"/>
                  </a:srgbClr>
                </a:solidFill>
                <a:effectLst/>
                <a:uLnTx/>
                <a:uFillTx/>
                <a:latin typeface="Calibri"/>
                <a:ea typeface="+mn-ea"/>
                <a:cs typeface="Calibri"/>
                <a:sym typeface="Calibri"/>
              </a:rPr>
              <a:t>By </a:t>
            </a:r>
            <a:r>
              <a:rPr kumimoji="0" lang="en-IE" sz="2000" b="1" i="0" u="none" strike="noStrike" kern="0" cap="none" spc="0" normalizeH="0" baseline="0" noProof="0">
                <a:ln>
                  <a:noFill/>
                </a:ln>
                <a:solidFill>
                  <a:srgbClr val="FFC000">
                    <a:lumMod val="10000"/>
                  </a:srgbClr>
                </a:solidFill>
                <a:effectLst/>
                <a:uLnTx/>
                <a:uFillTx/>
                <a:latin typeface="Calibri"/>
                <a:ea typeface="+mn-ea"/>
                <a:cs typeface="Calibri"/>
                <a:sym typeface="Calibri"/>
              </a:rPr>
              <a:t>2050</a:t>
            </a:r>
            <a:r>
              <a:rPr kumimoji="0" lang="en-IE" sz="2000" b="0" i="0" u="none" strike="noStrike" kern="0" cap="none" spc="0" normalizeH="0" baseline="0" noProof="0">
                <a:ln>
                  <a:noFill/>
                </a:ln>
                <a:solidFill>
                  <a:srgbClr val="FFC000">
                    <a:lumMod val="10000"/>
                  </a:srgbClr>
                </a:solidFill>
                <a:effectLst/>
                <a:uLnTx/>
                <a:uFillTx/>
                <a:latin typeface="Calibri"/>
                <a:ea typeface="+mn-ea"/>
                <a:cs typeface="Calibri"/>
                <a:sym typeface="Calibri"/>
              </a:rPr>
              <a:t>, </a:t>
            </a:r>
            <a:r>
              <a:rPr kumimoji="0" lang="en-IE" sz="2000" b="1" i="0" u="none" strike="noStrike" kern="0" cap="none" spc="0" normalizeH="0" baseline="0" noProof="0">
                <a:ln>
                  <a:noFill/>
                </a:ln>
                <a:solidFill>
                  <a:srgbClr val="FFC000">
                    <a:lumMod val="10000"/>
                  </a:srgbClr>
                </a:solidFill>
                <a:effectLst/>
                <a:uLnTx/>
                <a:uFillTx/>
                <a:latin typeface="Calibri"/>
                <a:ea typeface="+mn-ea"/>
                <a:cs typeface="Calibri"/>
                <a:sym typeface="Calibri"/>
              </a:rPr>
              <a:t>all EU soil ecosystems </a:t>
            </a:r>
            <a:r>
              <a:rPr kumimoji="0" lang="en-IE" sz="2000" b="0" i="0" u="none" strike="noStrike" kern="0" cap="none" spc="0" normalizeH="0" baseline="0" noProof="0">
                <a:ln>
                  <a:noFill/>
                </a:ln>
                <a:solidFill>
                  <a:srgbClr val="FFC000">
                    <a:lumMod val="10000"/>
                  </a:srgbClr>
                </a:solidFill>
                <a:effectLst/>
                <a:uLnTx/>
                <a:uFillTx/>
                <a:latin typeface="Calibri"/>
                <a:ea typeface="+mn-ea"/>
                <a:cs typeface="Calibri"/>
                <a:sym typeface="Calibri"/>
              </a:rPr>
              <a:t>are in </a:t>
            </a:r>
            <a:r>
              <a:rPr kumimoji="0" lang="en-IE" sz="2000" b="1" i="0" u="none" strike="noStrike" kern="0" cap="none" spc="0" normalizeH="0" baseline="0" noProof="0">
                <a:ln>
                  <a:noFill/>
                </a:ln>
                <a:solidFill>
                  <a:srgbClr val="FFC000">
                    <a:lumMod val="10000"/>
                  </a:srgbClr>
                </a:solidFill>
                <a:effectLst/>
                <a:uLnTx/>
                <a:uFillTx/>
                <a:latin typeface="Calibri"/>
                <a:ea typeface="+mn-ea"/>
                <a:cs typeface="Calibri"/>
                <a:sym typeface="Calibri"/>
              </a:rPr>
              <a:t>healthy condition</a:t>
            </a:r>
            <a:r>
              <a:rPr kumimoji="0" lang="en-IE" sz="2000" b="0" i="0" u="none" strike="noStrike" kern="0" cap="none" spc="0" normalizeH="0" baseline="0" noProof="0">
                <a:ln>
                  <a:noFill/>
                </a:ln>
                <a:solidFill>
                  <a:srgbClr val="FFC000">
                    <a:lumMod val="10000"/>
                  </a:srgbClr>
                </a:solidFill>
                <a:effectLst/>
                <a:uLnTx/>
                <a:uFillTx/>
                <a:latin typeface="Calibri"/>
                <a:ea typeface="+mn-ea"/>
                <a:cs typeface="Calibri"/>
                <a:sym typeface="Calibri"/>
              </a:rPr>
              <a:t> and are thus more resilient, which will require very decisive changes in this decade.</a:t>
            </a: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fr-FR" sz="2000" b="0" i="0" u="none" strike="noStrike" kern="0" cap="none" spc="0" normalizeH="0" baseline="0" noProof="0">
              <a:ln>
                <a:noFill/>
              </a:ln>
              <a:solidFill>
                <a:srgbClr val="FFC000">
                  <a:lumMod val="10000"/>
                </a:srgbClr>
              </a:solidFill>
              <a:effectLst/>
              <a:uLnTx/>
              <a:uFillTx/>
              <a:latin typeface="Calibri"/>
              <a:ea typeface="+mn-ea"/>
              <a:cs typeface="Calibri"/>
              <a:sym typeface="Calibri"/>
            </a:endParaRP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IE" sz="2000" b="0" i="0" u="none" strike="noStrike" kern="0" cap="none" spc="0" normalizeH="0" baseline="0" noProof="0">
                <a:ln>
                  <a:noFill/>
                </a:ln>
                <a:solidFill>
                  <a:srgbClr val="FFC000">
                    <a:lumMod val="10000"/>
                  </a:srgbClr>
                </a:solidFill>
                <a:effectLst/>
                <a:uLnTx/>
                <a:uFillTx/>
                <a:latin typeface="Calibri"/>
                <a:ea typeface="+mn-ea"/>
                <a:cs typeface="Calibri"/>
                <a:sym typeface="Calibri"/>
              </a:rPr>
              <a:t>By then, protection, sustainable use and restoration of soil has become the norm. Healthy soils contribute as key solution to our big challenges to achieve climate neutrality, a clean and circular economy, revert biodiversity loss, safeguard human health, halt desertification and revert land degradation. </a:t>
            </a:r>
            <a:endParaRPr kumimoji="0" lang="fr-BE" sz="2000" b="0" i="0" u="none" strike="noStrike" kern="1200" cap="none" spc="0" normalizeH="0" baseline="0" noProof="0">
              <a:ln>
                <a:noFill/>
              </a:ln>
              <a:solidFill>
                <a:srgbClr val="FFC000">
                  <a:lumMod val="10000"/>
                </a:srgbClr>
              </a:solidFill>
              <a:effectLst/>
              <a:uLnTx/>
              <a:uFillTx/>
              <a:latin typeface="EC Square Sans Pro" panose="020B0506040000020004" pitchFamily="34" charset="0"/>
              <a:ea typeface="Times New Roman" panose="02020603050405020304" pitchFamily="18" charset="0"/>
              <a:cs typeface="Calibri"/>
              <a:sym typeface="Calibri"/>
            </a:endParaRPr>
          </a:p>
        </p:txBody>
      </p:sp>
      <p:sp>
        <p:nvSpPr>
          <p:cNvPr id="6" name="TextBox 5"/>
          <p:cNvSpPr txBox="1"/>
          <p:nvPr/>
        </p:nvSpPr>
        <p:spPr>
          <a:xfrm>
            <a:off x="-63608" y="6663193"/>
            <a:ext cx="1877437"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000" b="0" i="0" u="none" strike="noStrike" kern="1200" cap="none" spc="0" normalizeH="0" baseline="0" noProof="0">
                <a:ln>
                  <a:noFill/>
                </a:ln>
                <a:solidFill>
                  <a:srgbClr val="FFFFFF"/>
                </a:solidFill>
                <a:effectLst/>
                <a:uLnTx/>
                <a:uFillTx/>
                <a:latin typeface="Arial"/>
                <a:ea typeface="+mn-ea"/>
                <a:cs typeface="Calibri"/>
                <a:sym typeface="Calibri"/>
              </a:rPr>
              <a:t>© Simon </a:t>
            </a:r>
            <a:r>
              <a:rPr kumimoji="0" lang="en-IE" sz="1000" b="0" i="0" u="none" strike="noStrike" kern="1200" cap="none" spc="0" normalizeH="0" baseline="0" noProof="0" err="1">
                <a:ln>
                  <a:noFill/>
                </a:ln>
                <a:solidFill>
                  <a:srgbClr val="FFFFFF"/>
                </a:solidFill>
                <a:effectLst/>
                <a:uLnTx/>
                <a:uFillTx/>
                <a:latin typeface="Arial"/>
                <a:ea typeface="+mn-ea"/>
                <a:cs typeface="Calibri"/>
                <a:sym typeface="Calibri"/>
              </a:rPr>
              <a:t>Migaj</a:t>
            </a:r>
            <a:r>
              <a:rPr kumimoji="0" lang="en-IE" sz="1000" b="0" i="0" u="none" strike="noStrike" kern="1200" cap="none" spc="0" normalizeH="0" baseline="0" noProof="0">
                <a:ln>
                  <a:noFill/>
                </a:ln>
                <a:solidFill>
                  <a:srgbClr val="FFFFFF"/>
                </a:solidFill>
                <a:effectLst/>
                <a:uLnTx/>
                <a:uFillTx/>
                <a:latin typeface="Arial"/>
                <a:ea typeface="+mn-ea"/>
                <a:cs typeface="Calibri"/>
                <a:sym typeface="Calibri"/>
              </a:rPr>
              <a:t> from </a:t>
            </a:r>
            <a:r>
              <a:rPr kumimoji="0" lang="en-IE" sz="1000" b="0" i="0" u="none" strike="noStrike" kern="1200" cap="none" spc="0" normalizeH="0" baseline="0" noProof="0" err="1">
                <a:ln>
                  <a:noFill/>
                </a:ln>
                <a:solidFill>
                  <a:srgbClr val="FFFFFF"/>
                </a:solidFill>
                <a:effectLst/>
                <a:uLnTx/>
                <a:uFillTx/>
                <a:latin typeface="Arial"/>
                <a:ea typeface="+mn-ea"/>
                <a:cs typeface="Calibri"/>
                <a:sym typeface="Calibri"/>
              </a:rPr>
              <a:t>Unsplash</a:t>
            </a:r>
            <a:endParaRPr kumimoji="0" lang="fr-BE" sz="1000" b="0" i="0" u="none" strike="noStrike" kern="1200" cap="none" spc="0" normalizeH="0" baseline="0" noProof="0">
              <a:ln>
                <a:noFill/>
              </a:ln>
              <a:solidFill>
                <a:srgbClr val="FFFFFF"/>
              </a:solidFill>
              <a:effectLst/>
              <a:uLnTx/>
              <a:uFillTx/>
              <a:latin typeface="Arial"/>
              <a:ea typeface="+mn-ea"/>
              <a:cs typeface="Calibri"/>
              <a:sym typeface="Calibri"/>
            </a:endParaRPr>
          </a:p>
        </p:txBody>
      </p:sp>
      <p:sp>
        <p:nvSpPr>
          <p:cNvPr id="8" name="TextBox 7"/>
          <p:cNvSpPr txBox="1"/>
          <p:nvPr/>
        </p:nvSpPr>
        <p:spPr>
          <a:xfrm>
            <a:off x="-63608" y="6659789"/>
            <a:ext cx="1877437"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000" b="0" i="0" u="none" strike="noStrike" kern="1200" cap="none" spc="0" normalizeH="0" baseline="0" noProof="0">
                <a:ln>
                  <a:noFill/>
                </a:ln>
                <a:solidFill>
                  <a:srgbClr val="FFFFFF"/>
                </a:solidFill>
                <a:effectLst/>
                <a:uLnTx/>
                <a:uFillTx/>
                <a:latin typeface="Arial"/>
                <a:ea typeface="+mn-ea"/>
                <a:cs typeface="Calibri"/>
                <a:sym typeface="Calibri"/>
              </a:rPr>
              <a:t>© Simon </a:t>
            </a:r>
            <a:r>
              <a:rPr kumimoji="0" lang="en-IE" sz="1000" b="0" i="0" u="none" strike="noStrike" kern="1200" cap="none" spc="0" normalizeH="0" baseline="0" noProof="0" err="1">
                <a:ln>
                  <a:noFill/>
                </a:ln>
                <a:solidFill>
                  <a:srgbClr val="FFFFFF"/>
                </a:solidFill>
                <a:effectLst/>
                <a:uLnTx/>
                <a:uFillTx/>
                <a:latin typeface="Arial"/>
                <a:ea typeface="+mn-ea"/>
                <a:cs typeface="Calibri"/>
                <a:sym typeface="Calibri"/>
              </a:rPr>
              <a:t>Migaj</a:t>
            </a:r>
            <a:r>
              <a:rPr kumimoji="0" lang="en-IE" sz="1000" b="0" i="0" u="none" strike="noStrike" kern="1200" cap="none" spc="0" normalizeH="0" baseline="0" noProof="0">
                <a:ln>
                  <a:noFill/>
                </a:ln>
                <a:solidFill>
                  <a:srgbClr val="FFFFFF"/>
                </a:solidFill>
                <a:effectLst/>
                <a:uLnTx/>
                <a:uFillTx/>
                <a:latin typeface="Arial"/>
                <a:ea typeface="+mn-ea"/>
                <a:cs typeface="Calibri"/>
                <a:sym typeface="Calibri"/>
              </a:rPr>
              <a:t> from </a:t>
            </a:r>
            <a:r>
              <a:rPr kumimoji="0" lang="en-IE" sz="1000" b="0" i="0" u="none" strike="noStrike" kern="1200" cap="none" spc="0" normalizeH="0" baseline="0" noProof="0" err="1">
                <a:ln>
                  <a:noFill/>
                </a:ln>
                <a:solidFill>
                  <a:srgbClr val="FFFFFF"/>
                </a:solidFill>
                <a:effectLst/>
                <a:uLnTx/>
                <a:uFillTx/>
                <a:latin typeface="Arial"/>
                <a:ea typeface="+mn-ea"/>
                <a:cs typeface="Calibri"/>
                <a:sym typeface="Calibri"/>
              </a:rPr>
              <a:t>Unsplash</a:t>
            </a:r>
            <a:endParaRPr kumimoji="0" lang="fr-BE" sz="1000" b="0" i="0" u="none" strike="noStrike" kern="1200" cap="none" spc="0" normalizeH="0" baseline="0" noProof="0">
              <a:ln>
                <a:noFill/>
              </a:ln>
              <a:solidFill>
                <a:srgbClr val="FFFFFF"/>
              </a:solidFill>
              <a:effectLst/>
              <a:uLnTx/>
              <a:uFillTx/>
              <a:latin typeface="Arial"/>
              <a:ea typeface="+mn-ea"/>
              <a:cs typeface="Calibri"/>
              <a:sym typeface="Calibri"/>
            </a:endParaRPr>
          </a:p>
        </p:txBody>
      </p:sp>
      <p:pic>
        <p:nvPicPr>
          <p:cNvPr id="1026" name="Picture 2" descr="Learn What Soil Is Made Of And How To Amend Soi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500" y="1447800"/>
            <a:ext cx="5418667" cy="406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195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9DD6E3-AEAA-6F47-B1A2-26DC0CB2E406}"/>
              </a:ext>
            </a:extLst>
          </p:cNvPr>
          <p:cNvPicPr>
            <a:picLocks noChangeAspect="1"/>
          </p:cNvPicPr>
          <p:nvPr/>
        </p:nvPicPr>
        <p:blipFill>
          <a:blip r:embed="rId2"/>
          <a:stretch>
            <a:fillRect/>
          </a:stretch>
        </p:blipFill>
        <p:spPr>
          <a:xfrm>
            <a:off x="558953" y="557939"/>
            <a:ext cx="10730363" cy="5563892"/>
          </a:xfrm>
          <a:prstGeom prst="rect">
            <a:avLst/>
          </a:prstGeom>
        </p:spPr>
      </p:pic>
      <p:pic>
        <p:nvPicPr>
          <p:cNvPr id="5" name="Picture 4">
            <a:extLst>
              <a:ext uri="{FF2B5EF4-FFF2-40B4-BE49-F238E27FC236}">
                <a16:creationId xmlns:a16="http://schemas.microsoft.com/office/drawing/2014/main" id="{F141F05A-3C1B-1642-B9BD-DDA902DD95CC}"/>
              </a:ext>
            </a:extLst>
          </p:cNvPr>
          <p:cNvPicPr>
            <a:picLocks noChangeAspect="1"/>
          </p:cNvPicPr>
          <p:nvPr/>
        </p:nvPicPr>
        <p:blipFill>
          <a:blip r:embed="rId3"/>
          <a:stretch>
            <a:fillRect/>
          </a:stretch>
        </p:blipFill>
        <p:spPr>
          <a:xfrm>
            <a:off x="558953" y="6121831"/>
            <a:ext cx="2009851" cy="641073"/>
          </a:xfrm>
          <a:prstGeom prst="rect">
            <a:avLst/>
          </a:prstGeom>
        </p:spPr>
      </p:pic>
    </p:spTree>
    <p:extLst>
      <p:ext uri="{BB962C8B-B14F-4D97-AF65-F5344CB8AC3E}">
        <p14:creationId xmlns:p14="http://schemas.microsoft.com/office/powerpoint/2010/main" val="4185382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bwMode="auto">
          <a:xfrm>
            <a:off x="6524625" y="2916238"/>
            <a:ext cx="3886200" cy="1846262"/>
          </a:xfrm>
          <a:prstGeom prst="rect">
            <a:avLst/>
          </a:prstGeom>
          <a:noFill/>
          <a:ln>
            <a:noFill/>
          </a:ln>
          <a:effectLst/>
        </p:spPr>
        <p:txBody>
          <a:bodyPr lIns="0" tIns="0" rIns="0" bIns="0">
            <a:spAutoFit/>
          </a:bodyPr>
          <a:lst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eaLnBrk="1" fontAlgn="base" hangingPunct="1">
              <a:spcBef>
                <a:spcPct val="0"/>
              </a:spcBef>
              <a:spcAft>
                <a:spcPct val="0"/>
              </a:spcAft>
              <a:defRPr sz="3000" b="1">
                <a:solidFill>
                  <a:srgbClr val="0F5494"/>
                </a:solidFill>
                <a:latin typeface="Verdana" charset="0"/>
                <a:ea typeface="ＭＳ Ｐゴシック" charset="0"/>
              </a:defRPr>
            </a:lvl6pPr>
            <a:lvl7pPr marL="1273175" algn="l" rtl="0" eaLnBrk="1" fontAlgn="base" hangingPunct="1">
              <a:spcBef>
                <a:spcPct val="0"/>
              </a:spcBef>
              <a:spcAft>
                <a:spcPct val="0"/>
              </a:spcAft>
              <a:defRPr sz="3000" b="1">
                <a:solidFill>
                  <a:srgbClr val="0F5494"/>
                </a:solidFill>
                <a:latin typeface="Verdana" charset="0"/>
                <a:ea typeface="ＭＳ Ｐゴシック" charset="0"/>
              </a:defRPr>
            </a:lvl7pPr>
            <a:lvl8pPr marL="1730375" algn="l" rtl="0" eaLnBrk="1" fontAlgn="base" hangingPunct="1">
              <a:spcBef>
                <a:spcPct val="0"/>
              </a:spcBef>
              <a:spcAft>
                <a:spcPct val="0"/>
              </a:spcAft>
              <a:defRPr sz="3000" b="1">
                <a:solidFill>
                  <a:srgbClr val="0F5494"/>
                </a:solidFill>
                <a:latin typeface="Verdana" charset="0"/>
                <a:ea typeface="ＭＳ Ｐゴシック" charset="0"/>
              </a:defRPr>
            </a:lvl8pPr>
            <a:lvl9pPr marL="2187575" algn="l" rtl="0" eaLnBrk="1" fontAlgn="base" hangingPunct="1">
              <a:spcBef>
                <a:spcPct val="0"/>
              </a:spcBef>
              <a:spcAft>
                <a:spcPct val="0"/>
              </a:spcAft>
              <a:defRPr sz="3000" b="1">
                <a:solidFill>
                  <a:srgbClr val="0F5494"/>
                </a:solidFill>
                <a:latin typeface="Verdana" charset="0"/>
                <a:ea typeface="ＭＳ Ｐゴシック" charset="0"/>
              </a:defRPr>
            </a:lvl9p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b="1" i="0" u="none" strike="noStrike" kern="0" cap="none" spc="0" normalizeH="0" baseline="0" noProof="0" dirty="0">
                <a:ln>
                  <a:noFill/>
                </a:ln>
                <a:solidFill>
                  <a:srgbClr val="FFD624"/>
                </a:solidFill>
                <a:effectLst/>
                <a:uLnTx/>
                <a:uFillTx/>
                <a:latin typeface="Verdana"/>
                <a:ea typeface="MS PGothic" pitchFamily="34" charset="-128"/>
              </a:rPr>
              <a:t>key regulators of numerous ecosystem processes and numerous benefits to society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it-IT" sz="1200" b="1" i="0" u="none" strike="noStrike" kern="0" cap="none" spc="0" normalizeH="0" baseline="0" noProof="0" dirty="0">
              <a:ln>
                <a:noFill/>
              </a:ln>
              <a:solidFill>
                <a:srgbClr val="FFD624"/>
              </a:solidFill>
              <a:effectLst/>
              <a:uLnTx/>
              <a:uFillTx/>
              <a:latin typeface="Verdana"/>
              <a:ea typeface="MS PGothic" pitchFamily="34" charset="-128"/>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it-IT" sz="1200" b="1" i="0" u="none" strike="noStrike" kern="1200" cap="none" spc="0" normalizeH="0" baseline="0" noProof="0" dirty="0">
                <a:ln>
                  <a:noFill/>
                </a:ln>
                <a:solidFill>
                  <a:srgbClr val="FFD624"/>
                </a:solidFill>
                <a:effectLst/>
                <a:uLnTx/>
                <a:uFillTx/>
                <a:latin typeface="Verdana"/>
                <a:ea typeface="MS PGothic" pitchFamily="34" charset="-128"/>
              </a:rPr>
              <a:t>ecosystem services</a:t>
            </a:r>
            <a:endParaRPr kumimoji="0" lang="en-US" sz="1200" b="1" i="0" u="none" strike="noStrike" kern="1200" cap="none" spc="0" normalizeH="0" baseline="0" noProof="0" dirty="0">
              <a:ln>
                <a:noFill/>
              </a:ln>
              <a:solidFill>
                <a:srgbClr val="FFD624"/>
              </a:solidFill>
              <a:effectLst/>
              <a:uLnTx/>
              <a:uFillTx/>
              <a:latin typeface="Verdana"/>
              <a:ea typeface="MS PGothic" pitchFamily="34" charset="-128"/>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it-IT" sz="1200" b="1" i="0" u="none" strike="noStrike" kern="1200" cap="none" spc="0" normalizeH="0" baseline="0" noProof="0" dirty="0">
              <a:ln>
                <a:noFill/>
              </a:ln>
              <a:solidFill>
                <a:srgbClr val="FFD624"/>
              </a:solidFill>
              <a:effectLst/>
              <a:uLnTx/>
              <a:uFillTx/>
              <a:latin typeface="Verdana"/>
              <a:ea typeface="MS PGothic" pitchFamily="34" charset="-128"/>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it-IT" sz="1200" b="1" i="0" u="none" strike="noStrike" kern="1200" cap="none" spc="0" normalizeH="0" baseline="0" noProof="0" dirty="0">
                <a:ln>
                  <a:noFill/>
                </a:ln>
                <a:solidFill>
                  <a:srgbClr val="FFD624"/>
                </a:solidFill>
                <a:effectLst/>
                <a:uLnTx/>
                <a:uFillTx/>
                <a:latin typeface="Verdana"/>
                <a:ea typeface="MS PGothic" pitchFamily="34" charset="-128"/>
              </a:rPr>
              <a:t>better quality of human life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it-IT" sz="1200" b="1" i="0" u="none" strike="noStrike" kern="1200" cap="none" spc="0" normalizeH="0" baseline="0" noProof="0" dirty="0">
              <a:ln>
                <a:noFill/>
              </a:ln>
              <a:solidFill>
                <a:srgbClr val="FFD624"/>
              </a:solidFill>
              <a:effectLst/>
              <a:uLnTx/>
              <a:uFillTx/>
              <a:latin typeface="Verdana"/>
              <a:ea typeface="MS PGothic" pitchFamily="34" charset="-128"/>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it-IT" sz="1200" b="1" i="0" u="none" strike="noStrike" kern="1200" cap="none" spc="0" normalizeH="0" baseline="0" noProof="0" dirty="0" err="1">
                <a:ln>
                  <a:noFill/>
                </a:ln>
                <a:solidFill>
                  <a:srgbClr val="FFD624"/>
                </a:solidFill>
                <a:effectLst/>
                <a:uLnTx/>
                <a:uFillTx/>
                <a:latin typeface="Verdana"/>
                <a:ea typeface="MS PGothic" pitchFamily="34" charset="-128"/>
              </a:rPr>
              <a:t>supporting</a:t>
            </a:r>
            <a:r>
              <a:rPr kumimoji="0" lang="it-IT" sz="1200" b="1" i="0" u="none" strike="noStrike" kern="1200" cap="none" spc="0" normalizeH="0" baseline="0" noProof="0" dirty="0">
                <a:ln>
                  <a:noFill/>
                </a:ln>
                <a:solidFill>
                  <a:srgbClr val="FFD624"/>
                </a:solidFill>
                <a:effectLst/>
                <a:uLnTx/>
                <a:uFillTx/>
                <a:latin typeface="Verdana"/>
                <a:ea typeface="MS PGothic" pitchFamily="34" charset="-128"/>
              </a:rPr>
              <a:t>, </a:t>
            </a:r>
            <a:r>
              <a:rPr kumimoji="0" lang="it-IT" sz="1200" b="1" i="0" u="none" strike="noStrike" kern="1200" cap="none" spc="0" normalizeH="0" baseline="0" noProof="0" dirty="0" err="1">
                <a:ln>
                  <a:noFill/>
                </a:ln>
                <a:solidFill>
                  <a:srgbClr val="FFD624"/>
                </a:solidFill>
                <a:effectLst/>
                <a:uLnTx/>
                <a:uFillTx/>
                <a:latin typeface="Verdana"/>
                <a:ea typeface="MS PGothic" pitchFamily="34" charset="-128"/>
              </a:rPr>
              <a:t>provisioning</a:t>
            </a:r>
            <a:r>
              <a:rPr kumimoji="0" lang="it-IT" sz="1200" b="1" i="0" u="none" strike="noStrike" kern="1200" cap="none" spc="0" normalizeH="0" baseline="0" noProof="0" dirty="0">
                <a:ln>
                  <a:noFill/>
                </a:ln>
                <a:solidFill>
                  <a:srgbClr val="FFD624"/>
                </a:solidFill>
                <a:effectLst/>
                <a:uLnTx/>
                <a:uFillTx/>
                <a:latin typeface="Verdana"/>
                <a:ea typeface="MS PGothic" pitchFamily="34" charset="-128"/>
              </a:rPr>
              <a:t>, </a:t>
            </a:r>
            <a:r>
              <a:rPr kumimoji="0" lang="it-IT" sz="1200" b="1" i="0" u="none" strike="noStrike" kern="1200" cap="none" spc="0" normalizeH="0" baseline="0" noProof="0" dirty="0" err="1">
                <a:ln>
                  <a:noFill/>
                </a:ln>
                <a:solidFill>
                  <a:srgbClr val="FFD624"/>
                </a:solidFill>
                <a:effectLst/>
                <a:uLnTx/>
                <a:uFillTx/>
                <a:latin typeface="Verdana"/>
                <a:ea typeface="MS PGothic" pitchFamily="34" charset="-128"/>
              </a:rPr>
              <a:t>regulating</a:t>
            </a:r>
            <a:r>
              <a:rPr kumimoji="0" lang="it-IT" sz="1200" b="1" i="0" u="none" strike="noStrike" kern="1200" cap="none" spc="0" normalizeH="0" baseline="0" noProof="0" dirty="0">
                <a:ln>
                  <a:noFill/>
                </a:ln>
                <a:solidFill>
                  <a:srgbClr val="FFD624"/>
                </a:solidFill>
                <a:effectLst/>
                <a:uLnTx/>
                <a:uFillTx/>
                <a:latin typeface="Verdana"/>
                <a:ea typeface="MS PGothic" pitchFamily="34" charset="-128"/>
              </a:rPr>
              <a:t>, and cultural </a:t>
            </a:r>
            <a:r>
              <a:rPr kumimoji="0" lang="it-IT" sz="1200" b="1" i="0" u="none" strike="noStrike" kern="1200" cap="none" spc="0" normalizeH="0" baseline="0" noProof="0" dirty="0" err="1">
                <a:ln>
                  <a:noFill/>
                </a:ln>
                <a:solidFill>
                  <a:srgbClr val="FFD624"/>
                </a:solidFill>
                <a:effectLst/>
                <a:uLnTx/>
                <a:uFillTx/>
                <a:latin typeface="Verdana"/>
                <a:ea typeface="MS PGothic" pitchFamily="34" charset="-128"/>
              </a:rPr>
              <a:t>services</a:t>
            </a:r>
            <a:endParaRPr kumimoji="0" lang="it-IT" sz="1200" b="1" i="0" u="none" strike="noStrike" kern="1200" cap="none" spc="0" normalizeH="0" baseline="0" noProof="0" dirty="0">
              <a:ln>
                <a:noFill/>
              </a:ln>
              <a:solidFill>
                <a:srgbClr val="FFD624"/>
              </a:solidFill>
              <a:effectLst/>
              <a:uLnTx/>
              <a:uFillTx/>
              <a:latin typeface="Verdana"/>
              <a:ea typeface="MS PGothic" pitchFamily="34" charset="-128"/>
            </a:endParaRPr>
          </a:p>
        </p:txBody>
      </p:sp>
      <p:sp>
        <p:nvSpPr>
          <p:cNvPr id="13" name="Title 1"/>
          <p:cNvSpPr txBox="1">
            <a:spLocks/>
          </p:cNvSpPr>
          <p:nvPr/>
        </p:nvSpPr>
        <p:spPr bwMode="auto">
          <a:xfrm>
            <a:off x="2160589" y="2020888"/>
            <a:ext cx="7870825" cy="430212"/>
          </a:xfrm>
          <a:prstGeom prst="rect">
            <a:avLst/>
          </a:prstGeom>
          <a:noFill/>
          <a:ln>
            <a:noFill/>
          </a:ln>
        </p:spPr>
        <p:txBody>
          <a:bodyPr anchor="ctr"/>
          <a:lstStyle>
            <a:lvl1pPr algn="l" defTabSz="457200" rtl="0" eaLnBrk="0" fontAlgn="base" hangingPunct="0">
              <a:spcBef>
                <a:spcPct val="0"/>
              </a:spcBef>
              <a:spcAft>
                <a:spcPct val="0"/>
              </a:spcAft>
              <a:defRPr sz="3000" b="0" i="0" kern="1200">
                <a:solidFill>
                  <a:srgbClr val="262626"/>
                </a:solidFill>
                <a:latin typeface="Museo 500"/>
                <a:ea typeface="MS PGothic" panose="020B0600070205080204" pitchFamily="34" charset="-128"/>
                <a:cs typeface="Museo 500"/>
              </a:defRPr>
            </a:lvl1pPr>
            <a:lvl2pPr algn="l" defTabSz="457200" rtl="0" eaLnBrk="0" fontAlgn="base" hangingPunct="0">
              <a:spcBef>
                <a:spcPct val="0"/>
              </a:spcBef>
              <a:spcAft>
                <a:spcPct val="0"/>
              </a:spcAft>
              <a:defRPr sz="3000">
                <a:solidFill>
                  <a:srgbClr val="262626"/>
                </a:solidFill>
                <a:latin typeface="Museo 500" charset="0"/>
                <a:ea typeface="MS PGothic" panose="020B0600070205080204" pitchFamily="34" charset="-128"/>
              </a:defRPr>
            </a:lvl2pPr>
            <a:lvl3pPr algn="l" defTabSz="457200" rtl="0" eaLnBrk="0" fontAlgn="base" hangingPunct="0">
              <a:spcBef>
                <a:spcPct val="0"/>
              </a:spcBef>
              <a:spcAft>
                <a:spcPct val="0"/>
              </a:spcAft>
              <a:defRPr sz="3000">
                <a:solidFill>
                  <a:srgbClr val="262626"/>
                </a:solidFill>
                <a:latin typeface="Museo 500" charset="0"/>
                <a:ea typeface="MS PGothic" panose="020B0600070205080204" pitchFamily="34" charset="-128"/>
              </a:defRPr>
            </a:lvl3pPr>
            <a:lvl4pPr algn="l" defTabSz="457200" rtl="0" eaLnBrk="0" fontAlgn="base" hangingPunct="0">
              <a:spcBef>
                <a:spcPct val="0"/>
              </a:spcBef>
              <a:spcAft>
                <a:spcPct val="0"/>
              </a:spcAft>
              <a:defRPr sz="3000">
                <a:solidFill>
                  <a:srgbClr val="262626"/>
                </a:solidFill>
                <a:latin typeface="Museo 500" charset="0"/>
                <a:ea typeface="MS PGothic" panose="020B0600070205080204" pitchFamily="34" charset="-128"/>
              </a:defRPr>
            </a:lvl4pPr>
            <a:lvl5pPr algn="l" defTabSz="457200" rtl="0" eaLnBrk="0" fontAlgn="base" hangingPunct="0">
              <a:spcBef>
                <a:spcPct val="0"/>
              </a:spcBef>
              <a:spcAft>
                <a:spcPct val="0"/>
              </a:spcAft>
              <a:defRPr sz="3000">
                <a:solidFill>
                  <a:srgbClr val="262626"/>
                </a:solidFill>
                <a:latin typeface="Museo 500" charset="0"/>
                <a:ea typeface="MS PGothic" panose="020B0600070205080204" pitchFamily="34" charset="-128"/>
              </a:defRPr>
            </a:lvl5pPr>
            <a:lvl6pPr marL="457200" algn="l" defTabSz="457200" rtl="0" fontAlgn="base">
              <a:spcBef>
                <a:spcPct val="0"/>
              </a:spcBef>
              <a:spcAft>
                <a:spcPct val="0"/>
              </a:spcAft>
              <a:defRPr sz="3500">
                <a:solidFill>
                  <a:srgbClr val="262626"/>
                </a:solidFill>
                <a:latin typeface="Museo 700" charset="0"/>
                <a:ea typeface="ＭＳ Ｐゴシック" charset="0"/>
              </a:defRPr>
            </a:lvl6pPr>
            <a:lvl7pPr marL="914400" algn="l" defTabSz="457200" rtl="0" fontAlgn="base">
              <a:spcBef>
                <a:spcPct val="0"/>
              </a:spcBef>
              <a:spcAft>
                <a:spcPct val="0"/>
              </a:spcAft>
              <a:defRPr sz="3500">
                <a:solidFill>
                  <a:srgbClr val="262626"/>
                </a:solidFill>
                <a:latin typeface="Museo 700" charset="0"/>
                <a:ea typeface="ＭＳ Ｐゴシック" charset="0"/>
              </a:defRPr>
            </a:lvl7pPr>
            <a:lvl8pPr marL="1371600" algn="l" defTabSz="457200" rtl="0" fontAlgn="base">
              <a:spcBef>
                <a:spcPct val="0"/>
              </a:spcBef>
              <a:spcAft>
                <a:spcPct val="0"/>
              </a:spcAft>
              <a:defRPr sz="3500">
                <a:solidFill>
                  <a:srgbClr val="262626"/>
                </a:solidFill>
                <a:latin typeface="Museo 700" charset="0"/>
                <a:ea typeface="ＭＳ Ｐゴシック" charset="0"/>
              </a:defRPr>
            </a:lvl8pPr>
            <a:lvl9pPr marL="1828800" algn="l" defTabSz="457200" rtl="0" fontAlgn="base">
              <a:spcBef>
                <a:spcPct val="0"/>
              </a:spcBef>
              <a:spcAft>
                <a:spcPct val="0"/>
              </a:spcAft>
              <a:defRPr sz="3500">
                <a:solidFill>
                  <a:srgbClr val="262626"/>
                </a:solidFill>
                <a:latin typeface="Museo 700" charset="0"/>
                <a:ea typeface="ＭＳ Ｐゴシック" charset="0"/>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it-IT" sz="2400" b="1" i="0" u="none" strike="noStrike" kern="1200" cap="none" spc="0" normalizeH="0" baseline="0" noProof="0" dirty="0">
                <a:ln>
                  <a:noFill/>
                </a:ln>
                <a:solidFill>
                  <a:srgbClr val="FFD624"/>
                </a:solidFill>
                <a:effectLst/>
                <a:uLnTx/>
                <a:uFillTx/>
                <a:latin typeface="Verdana"/>
                <a:ea typeface="MS PGothic" panose="020B0600070205080204" pitchFamily="34" charset="-128"/>
              </a:rPr>
              <a:t>What does soil biodiversity do?</a:t>
            </a:r>
            <a:endParaRPr kumimoji="0" lang="en-US" sz="2400" b="1" i="0" u="none" strike="noStrike" kern="1200" cap="none" spc="0" normalizeH="0" baseline="0" noProof="0" dirty="0">
              <a:ln>
                <a:noFill/>
              </a:ln>
              <a:solidFill>
                <a:srgbClr val="FFD624"/>
              </a:solidFill>
              <a:effectLst/>
              <a:uLnTx/>
              <a:uFillTx/>
              <a:latin typeface="Verdana"/>
              <a:ea typeface="MS PGothic" panose="020B0600070205080204" pitchFamily="34" charset="-128"/>
            </a:endParaRPr>
          </a:p>
        </p:txBody>
      </p:sp>
      <p:pic>
        <p:nvPicPr>
          <p:cNvPr id="44037"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0" y="2055814"/>
            <a:ext cx="9144000" cy="4219575"/>
          </a:xfrm>
          <a:prstGeom prst="rect">
            <a:avLst/>
          </a:prstGeom>
          <a:noFill/>
          <a:ln w="9525">
            <a:noFill/>
            <a:miter lim="800000"/>
            <a:headEnd/>
            <a:tailEnd/>
          </a:ln>
        </p:spPr>
      </p:pic>
      <p:sp>
        <p:nvSpPr>
          <p:cNvPr id="17" name="TextBox 4"/>
          <p:cNvSpPr txBox="1">
            <a:spLocks noChangeArrowheads="1"/>
          </p:cNvSpPr>
          <p:nvPr/>
        </p:nvSpPr>
        <p:spPr bwMode="auto">
          <a:xfrm>
            <a:off x="5830888" y="5651500"/>
            <a:ext cx="1485900" cy="261610"/>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Sequester carbon</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18" name="TextBox 5"/>
          <p:cNvSpPr txBox="1">
            <a:spLocks noChangeArrowheads="1"/>
          </p:cNvSpPr>
          <p:nvPr/>
        </p:nvSpPr>
        <p:spPr bwMode="auto">
          <a:xfrm>
            <a:off x="5581650" y="2698751"/>
            <a:ext cx="1600200" cy="430213"/>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Greenhouse gasses regulation</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19" name="TextBox 6"/>
          <p:cNvSpPr txBox="1">
            <a:spLocks noChangeArrowheads="1"/>
          </p:cNvSpPr>
          <p:nvPr/>
        </p:nvSpPr>
        <p:spPr bwMode="auto">
          <a:xfrm>
            <a:off x="6524626" y="4770438"/>
            <a:ext cx="1757363" cy="430212"/>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Support food</a:t>
            </a:r>
            <a:r>
              <a:rPr kumimoji="0" lang="it-IT" altLang="en-US" sz="1100" b="0" i="0" u="none" strike="noStrike" kern="1200" cap="none" spc="0" normalizeH="0" baseline="0" noProof="0">
                <a:ln>
                  <a:noFill/>
                </a:ln>
                <a:solidFill>
                  <a:srgbClr val="FFD624"/>
                </a:solidFill>
                <a:effectLst/>
                <a:uLnTx/>
                <a:uFillTx/>
                <a:latin typeface="Verdana"/>
                <a:ea typeface="MS PGothic" panose="020B0600070205080204" pitchFamily="34" charset="-128"/>
                <a:cs typeface="+mn-cs"/>
              </a:rPr>
              <a:t>, fibre, </a:t>
            </a: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biofuel production</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0" name="TextBox 7"/>
          <p:cNvSpPr txBox="1">
            <a:spLocks noChangeArrowheads="1"/>
          </p:cNvSpPr>
          <p:nvPr/>
        </p:nvSpPr>
        <p:spPr bwMode="auto">
          <a:xfrm>
            <a:off x="8124825" y="2765426"/>
            <a:ext cx="1430338" cy="430213"/>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Control of nutrient cycles</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1" name="TextBox 8"/>
          <p:cNvSpPr txBox="1">
            <a:spLocks noChangeArrowheads="1"/>
          </p:cNvSpPr>
          <p:nvPr/>
        </p:nvSpPr>
        <p:spPr bwMode="auto">
          <a:xfrm>
            <a:off x="9312275" y="4797426"/>
            <a:ext cx="1174750" cy="430213"/>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Biodegrade pesticides</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2" name="TextBox 9"/>
          <p:cNvSpPr txBox="1">
            <a:spLocks noChangeArrowheads="1"/>
          </p:cNvSpPr>
          <p:nvPr/>
        </p:nvSpPr>
        <p:spPr bwMode="auto">
          <a:xfrm>
            <a:off x="8212139" y="5435601"/>
            <a:ext cx="1100137" cy="430887"/>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Medicines</a:t>
            </a:r>
            <a:endPar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Antibiotics</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3" name="TextBox 10"/>
          <p:cNvSpPr txBox="1">
            <a:spLocks noChangeArrowheads="1"/>
          </p:cNvSpPr>
          <p:nvPr/>
        </p:nvSpPr>
        <p:spPr bwMode="auto">
          <a:xfrm>
            <a:off x="3698875" y="5407025"/>
            <a:ext cx="1435100" cy="261610"/>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Water </a:t>
            </a: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quality</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4" name="TextBox 11"/>
          <p:cNvSpPr txBox="1">
            <a:spLocks noChangeArrowheads="1"/>
          </p:cNvSpPr>
          <p:nvPr/>
        </p:nvSpPr>
        <p:spPr bwMode="auto">
          <a:xfrm>
            <a:off x="9261476" y="3582988"/>
            <a:ext cx="1243013" cy="430212"/>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Contribute to biodiversity</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5" name="TextBox 12"/>
          <p:cNvSpPr txBox="1">
            <a:spLocks noChangeArrowheads="1"/>
          </p:cNvSpPr>
          <p:nvPr/>
        </p:nvSpPr>
        <p:spPr bwMode="auto">
          <a:xfrm>
            <a:off x="1806575" y="5289550"/>
            <a:ext cx="1195388" cy="600164"/>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Water </a:t>
            </a: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quantity</a:t>
            </a:r>
            <a:endPar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a:t>
            </a: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flood</a:t>
            </a: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 </a:t>
            </a: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risk</a:t>
            </a: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6" name="TextBox 13"/>
          <p:cNvSpPr txBox="1">
            <a:spLocks noChangeArrowheads="1"/>
          </p:cNvSpPr>
          <p:nvPr/>
        </p:nvSpPr>
        <p:spPr bwMode="auto">
          <a:xfrm>
            <a:off x="1806575" y="3914776"/>
            <a:ext cx="876300" cy="430213"/>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Fix nitrogen</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7" name="TextBox 14"/>
          <p:cNvSpPr txBox="1">
            <a:spLocks noChangeArrowheads="1"/>
          </p:cNvSpPr>
          <p:nvPr/>
        </p:nvSpPr>
        <p:spPr bwMode="auto">
          <a:xfrm>
            <a:off x="3548063" y="4303713"/>
            <a:ext cx="1492250" cy="430212"/>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Support plants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via mutualism</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8" name="TextBox 15"/>
          <p:cNvSpPr txBox="1">
            <a:spLocks noChangeArrowheads="1"/>
          </p:cNvSpPr>
          <p:nvPr/>
        </p:nvSpPr>
        <p:spPr bwMode="auto">
          <a:xfrm>
            <a:off x="5535614" y="3794125"/>
            <a:ext cx="1692275" cy="431800"/>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Breakdown wastes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Make compost</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29" name="TextBox 16"/>
          <p:cNvSpPr txBox="1">
            <a:spLocks noChangeArrowheads="1"/>
          </p:cNvSpPr>
          <p:nvPr/>
        </p:nvSpPr>
        <p:spPr bwMode="auto">
          <a:xfrm>
            <a:off x="3240089" y="3005138"/>
            <a:ext cx="1666875" cy="430212"/>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a:ln>
                  <a:noFill/>
                </a:ln>
                <a:solidFill>
                  <a:srgbClr val="FFD624"/>
                </a:solidFill>
                <a:effectLst/>
                <a:uLnTx/>
                <a:uFillTx/>
                <a:latin typeface="Verdana"/>
                <a:ea typeface="MS PGothic" panose="020B0600070205080204" pitchFamily="34" charset="-128"/>
                <a:cs typeface="+mn-cs"/>
              </a:rPr>
              <a:t>Cultural and educational value</a:t>
            </a:r>
            <a:endParaRPr kumimoji="0" lang="en-US" altLang="en-US" sz="1100" b="0" i="0" u="none" strike="noStrike" kern="1200" cap="none" spc="0" normalizeH="0" baseline="0" noProof="0">
              <a:ln>
                <a:noFill/>
              </a:ln>
              <a:solidFill>
                <a:srgbClr val="FFD624"/>
              </a:solidFill>
              <a:effectLst/>
              <a:uLnTx/>
              <a:uFillTx/>
              <a:latin typeface="Verdana"/>
              <a:ea typeface="MS PGothic" panose="020B0600070205080204" pitchFamily="34" charset="-128"/>
              <a:cs typeface="+mn-cs"/>
            </a:endParaRPr>
          </a:p>
        </p:txBody>
      </p:sp>
      <p:sp>
        <p:nvSpPr>
          <p:cNvPr id="30" name="TextBox 17"/>
          <p:cNvSpPr txBox="1">
            <a:spLocks noChangeArrowheads="1"/>
          </p:cNvSpPr>
          <p:nvPr/>
        </p:nvSpPr>
        <p:spPr bwMode="auto">
          <a:xfrm>
            <a:off x="7626351" y="4071939"/>
            <a:ext cx="1108075" cy="430887"/>
          </a:xfrm>
          <a:prstGeom prst="rect">
            <a:avLst/>
          </a:prstGeom>
          <a:solidFill>
            <a:schemeClr val="tx1">
              <a:alpha val="65000"/>
            </a:schemeClr>
          </a:solidFill>
          <a:ln>
            <a:noFill/>
          </a:ln>
        </p:spPr>
        <p:txBody>
          <a:bodyPr>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Preserve</a:t>
            </a: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history</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31" name="Title 1"/>
          <p:cNvSpPr txBox="1">
            <a:spLocks/>
          </p:cNvSpPr>
          <p:nvPr/>
        </p:nvSpPr>
        <p:spPr bwMode="auto">
          <a:xfrm>
            <a:off x="1524000" y="2057401"/>
            <a:ext cx="9144000" cy="430213"/>
          </a:xfrm>
          <a:prstGeom prst="rect">
            <a:avLst/>
          </a:prstGeom>
          <a:solidFill>
            <a:schemeClr val="tx1">
              <a:alpha val="65000"/>
            </a:schemeClr>
          </a:solidFill>
          <a:ln>
            <a:noFill/>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it-IT" sz="1800" b="0" i="0" u="none" strike="noStrike" kern="1200" cap="none" spc="0" normalizeH="0" baseline="0" noProof="0" dirty="0">
                <a:ln>
                  <a:noFill/>
                </a:ln>
                <a:solidFill>
                  <a:srgbClr val="FFD624"/>
                </a:solidFill>
                <a:effectLst/>
                <a:uLnTx/>
                <a:uFillTx/>
                <a:latin typeface="Verdana" pitchFamily="34" charset="0"/>
                <a:ea typeface="ＭＳ Ｐゴシック"/>
                <a:cs typeface="Museo 500"/>
              </a:rPr>
              <a:t>Ecosystem services (keeping us alive) provided by soil</a:t>
            </a:r>
            <a:endParaRPr kumimoji="0" lang="en-US" sz="1800" b="0" i="0" u="none" strike="noStrike" kern="1200" cap="none" spc="0" normalizeH="0" baseline="0" noProof="0" dirty="0">
              <a:ln>
                <a:noFill/>
              </a:ln>
              <a:solidFill>
                <a:srgbClr val="FFD624"/>
              </a:solidFill>
              <a:effectLst/>
              <a:uLnTx/>
              <a:uFillTx/>
              <a:latin typeface="Verdana" pitchFamily="34" charset="0"/>
              <a:ea typeface="ＭＳ Ｐゴシック"/>
              <a:cs typeface="Museo 500"/>
            </a:endParaRPr>
          </a:p>
        </p:txBody>
      </p:sp>
      <p:sp>
        <p:nvSpPr>
          <p:cNvPr id="32" name="TextBox 13"/>
          <p:cNvSpPr txBox="1">
            <a:spLocks noChangeArrowheads="1"/>
          </p:cNvSpPr>
          <p:nvPr/>
        </p:nvSpPr>
        <p:spPr bwMode="auto">
          <a:xfrm>
            <a:off x="1715326" y="2913520"/>
            <a:ext cx="1163575" cy="430887"/>
          </a:xfrm>
          <a:prstGeom prst="rect">
            <a:avLst/>
          </a:prstGeom>
          <a:solidFill>
            <a:schemeClr val="tx1">
              <a:alpha val="65000"/>
            </a:schemeClr>
          </a:solidFill>
          <a:ln>
            <a:noFill/>
          </a:ln>
        </p:spPr>
        <p:txBody>
          <a:bodyPr wrap="squar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Structural</a:t>
            </a:r>
            <a:r>
              <a:rPr kumimoji="0" lang="it-IT"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rPr>
              <a:t> </a:t>
            </a:r>
            <a:r>
              <a:rPr kumimoji="0" lang="it-IT" altLang="en-US" sz="1100" b="0" i="0" u="none" strike="noStrike" kern="1200" cap="none" spc="0" normalizeH="0" baseline="0" noProof="0" dirty="0" err="1">
                <a:ln>
                  <a:noFill/>
                </a:ln>
                <a:solidFill>
                  <a:srgbClr val="FFD624"/>
                </a:solidFill>
                <a:effectLst/>
                <a:uLnTx/>
                <a:uFillTx/>
                <a:latin typeface="Verdana"/>
                <a:ea typeface="MS PGothic" panose="020B0600070205080204" pitchFamily="34" charset="-128"/>
                <a:cs typeface="+mn-cs"/>
              </a:rPr>
              <a:t>Foundations</a:t>
            </a:r>
            <a:endParaRPr kumimoji="0" lang="en-US" altLang="en-US" sz="1100" b="0" i="0" u="none" strike="noStrike" kern="1200" cap="none" spc="0" normalizeH="0" baseline="0" noProof="0" dirty="0">
              <a:ln>
                <a:noFill/>
              </a:ln>
              <a:solidFill>
                <a:srgbClr val="FFD624"/>
              </a:solidFill>
              <a:effectLst/>
              <a:uLnTx/>
              <a:uFillTx/>
              <a:latin typeface="Verdana"/>
              <a:ea typeface="MS PGothic" panose="020B0600070205080204" pitchFamily="34" charset="-128"/>
              <a:cs typeface="+mn-cs"/>
            </a:endParaRPr>
          </a:p>
        </p:txBody>
      </p:sp>
      <p:sp>
        <p:nvSpPr>
          <p:cNvPr id="33" name="Rectangle 3"/>
          <p:cNvSpPr txBox="1">
            <a:spLocks noChangeArrowheads="1"/>
          </p:cNvSpPr>
          <p:nvPr/>
        </p:nvSpPr>
        <p:spPr bwMode="auto">
          <a:xfrm>
            <a:off x="1524000" y="1239133"/>
            <a:ext cx="9144000" cy="792162"/>
          </a:xfrm>
          <a:prstGeom prst="rect">
            <a:avLst/>
          </a:prstGeom>
          <a:noFill/>
          <a:ln w="9525">
            <a:noFill/>
            <a:miter lim="800000"/>
            <a:headEnd/>
            <a:tailEnd/>
          </a:ln>
        </p:spPr>
        <p:txBody>
          <a:bodyPr anchor="ctr"/>
          <a:lstStyle/>
          <a:p>
            <a:pPr marL="0" marR="0" lvl="0" indent="3175" algn="l" defTabSz="914400" rtl="0" eaLnBrk="0" fontAlgn="base" latinLnBrk="0" hangingPunct="0">
              <a:lnSpc>
                <a:spcPct val="100000"/>
              </a:lnSpc>
              <a:spcBef>
                <a:spcPct val="0"/>
              </a:spcBef>
              <a:spcAft>
                <a:spcPct val="0"/>
              </a:spcAft>
              <a:buClr>
                <a:srgbClr val="000000"/>
              </a:buClr>
              <a:buSzTx/>
              <a:buFontTx/>
              <a:buNone/>
              <a:tabLst/>
              <a:defRPr/>
            </a:pPr>
            <a:r>
              <a:rPr kumimoji="0" lang="en-GB" altLang="en-US" sz="2400" b="0" i="0" u="none" strike="noStrike" kern="1200" cap="none" spc="0" normalizeH="0" baseline="0" noProof="0" dirty="0">
                <a:ln>
                  <a:noFill/>
                </a:ln>
                <a:solidFill>
                  <a:srgbClr val="000000"/>
                </a:solidFill>
                <a:effectLst/>
                <a:uLnTx/>
                <a:uFillTx/>
                <a:latin typeface="Verdana"/>
                <a:ea typeface="Calibri" panose="020F0502020204030204" pitchFamily="34" charset="0"/>
                <a:cs typeface="Times New Roman" panose="02020603050405020304" pitchFamily="18" charset="0"/>
              </a:rPr>
              <a:t>Competition for soil </a:t>
            </a:r>
            <a:r>
              <a:rPr kumimoji="0" lang="en-GB" altLang="en-US" sz="2000" b="0" i="0" u="none" strike="noStrike" kern="1200" cap="none" spc="0" normalizeH="0" baseline="0" noProof="0" dirty="0">
                <a:ln>
                  <a:noFill/>
                </a:ln>
                <a:solidFill>
                  <a:srgbClr val="000000"/>
                </a:solidFill>
                <a:effectLst/>
                <a:uLnTx/>
                <a:uFillTx/>
                <a:latin typeface="Verdana"/>
                <a:ea typeface="Calibri" panose="020F0502020204030204" pitchFamily="34" charset="0"/>
                <a:cs typeface="Times New Roman" panose="02020603050405020304" pitchFamily="18" charset="0"/>
              </a:rPr>
              <a:t>– ensuring </a:t>
            </a:r>
            <a:r>
              <a:rPr kumimoji="0" lang="en-US" altLang="en-US" sz="2000" b="0" i="0" u="none" strike="noStrike" kern="1200" cap="none" spc="0" normalizeH="0" baseline="0" noProof="0" dirty="0">
                <a:ln>
                  <a:noFill/>
                </a:ln>
                <a:solidFill>
                  <a:srgbClr val="000000"/>
                </a:solidFill>
                <a:effectLst/>
                <a:uLnTx/>
                <a:uFillTx/>
                <a:latin typeface="Verdana"/>
                <a:ea typeface="Calibri" panose="020F0502020204030204" pitchFamily="34" charset="0"/>
                <a:cs typeface="Times New Roman" panose="02020603050405020304" pitchFamily="18" charset="0"/>
              </a:rPr>
              <a:t>healthy soils for healthy lives</a:t>
            </a:r>
            <a:endParaRPr kumimoji="0" lang="en-GB" altLang="en-US" sz="2000" b="0" i="0" u="none" strike="noStrike" kern="1200" cap="none" spc="0" normalizeH="0" baseline="0" noProof="0" dirty="0">
              <a:ln>
                <a:noFill/>
              </a:ln>
              <a:solidFill>
                <a:srgbClr val="000000"/>
              </a:solidFill>
              <a:effectLst/>
              <a:uLnTx/>
              <a:uFillTx/>
              <a:latin typeface="Verdana"/>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7919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srcRect l="2420"/>
          <a:stretch/>
        </p:blipFill>
        <p:spPr>
          <a:xfrm>
            <a:off x="1057523" y="2305877"/>
            <a:ext cx="8836881" cy="4469445"/>
          </a:xfrm>
          <a:prstGeom prst="rect">
            <a:avLst/>
          </a:prstGeom>
        </p:spPr>
      </p:pic>
      <p:sp>
        <p:nvSpPr>
          <p:cNvPr id="3" name="Title 2"/>
          <p:cNvSpPr>
            <a:spLocks noGrp="1"/>
          </p:cNvSpPr>
          <p:nvPr>
            <p:ph type="title"/>
          </p:nvPr>
        </p:nvSpPr>
        <p:spPr>
          <a:xfrm>
            <a:off x="803275" y="191534"/>
            <a:ext cx="10263893" cy="782357"/>
          </a:xfrm>
        </p:spPr>
        <p:txBody>
          <a:bodyPr/>
          <a:lstStyle/>
          <a:p>
            <a:r>
              <a:rPr lang="en-GB" dirty="0"/>
              <a:t>EU Soil Observatory (EUSO)</a:t>
            </a:r>
          </a:p>
        </p:txBody>
      </p:sp>
      <p:sp>
        <p:nvSpPr>
          <p:cNvPr id="7" name="Rectangle 6"/>
          <p:cNvSpPr/>
          <p:nvPr/>
        </p:nvSpPr>
        <p:spPr>
          <a:xfrm>
            <a:off x="1471985" y="1205393"/>
            <a:ext cx="9761822" cy="76944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solidFill>
                  <a:srgbClr val="ED8D2F"/>
                </a:solidFill>
                <a:effectLst/>
                <a:uLnTx/>
                <a:uFillTx/>
                <a:latin typeface="Arial"/>
                <a:ea typeface="+mn-ea"/>
                <a:cs typeface="+mn-cs"/>
              </a:rPr>
              <a:t>Knowledge for soil-related policies</a:t>
            </a:r>
          </a:p>
        </p:txBody>
      </p:sp>
      <p:pic>
        <p:nvPicPr>
          <p:cNvPr id="8" name="Picture 7"/>
          <p:cNvPicPr>
            <a:picLocks noChangeAspect="1"/>
          </p:cNvPicPr>
          <p:nvPr/>
        </p:nvPicPr>
        <p:blipFill>
          <a:blip r:embed="rId3"/>
          <a:stretch>
            <a:fillRect/>
          </a:stretch>
        </p:blipFill>
        <p:spPr>
          <a:xfrm>
            <a:off x="9777744" y="1974834"/>
            <a:ext cx="2044773" cy="2005592"/>
          </a:xfrm>
          <a:prstGeom prst="rect">
            <a:avLst/>
          </a:prstGeom>
        </p:spPr>
      </p:pic>
      <p:sp>
        <p:nvSpPr>
          <p:cNvPr id="9" name="TextBox 8"/>
          <p:cNvSpPr txBox="1"/>
          <p:nvPr/>
        </p:nvSpPr>
        <p:spPr>
          <a:xfrm>
            <a:off x="9896069" y="3976719"/>
            <a:ext cx="182774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Tx/>
              <a:buNone/>
              <a:tabLst/>
              <a:defRPr/>
            </a:pPr>
            <a:r>
              <a:rPr kumimoji="0" lang="en-US" sz="1200" b="1" i="0" u="none" strike="noStrike" kern="1200" cap="none" spc="0" normalizeH="0" baseline="0" noProof="0" dirty="0">
                <a:ln>
                  <a:noFill/>
                </a:ln>
                <a:solidFill>
                  <a:srgbClr val="195989"/>
                </a:solidFill>
                <a:effectLst/>
                <a:uLnTx/>
                <a:uFillTx/>
                <a:latin typeface="Arial"/>
                <a:ea typeface="+mn-ea"/>
                <a:cs typeface="+mn-cs"/>
              </a:rPr>
              <a:t>Soil Health Dashboard</a:t>
            </a:r>
            <a:endParaRPr kumimoji="0" lang="en-GB" sz="1200" b="1" i="0" u="none" strike="noStrike" kern="1200" cap="none" spc="0" normalizeH="0" baseline="0" noProof="0" dirty="0">
              <a:ln>
                <a:noFill/>
              </a:ln>
              <a:solidFill>
                <a:srgbClr val="195989"/>
              </a:solidFill>
              <a:effectLst/>
              <a:uLnTx/>
              <a:uFillTx/>
              <a:latin typeface="Arial"/>
              <a:ea typeface="+mn-ea"/>
              <a:cs typeface="+mn-cs"/>
            </a:endParaRPr>
          </a:p>
        </p:txBody>
      </p:sp>
      <p:sp>
        <p:nvSpPr>
          <p:cNvPr id="10" name="Down Arrow 9"/>
          <p:cNvSpPr/>
          <p:nvPr/>
        </p:nvSpPr>
        <p:spPr>
          <a:xfrm rot="10800000">
            <a:off x="4742525" y="1974833"/>
            <a:ext cx="1192695" cy="1206463"/>
          </a:xfrm>
          <a:prstGeom prst="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 name="Rectangle 1"/>
          <p:cNvSpPr/>
          <p:nvPr/>
        </p:nvSpPr>
        <p:spPr>
          <a:xfrm>
            <a:off x="883275" y="1005337"/>
            <a:ext cx="3775393"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4D4D4D"/>
                </a:solidFill>
                <a:effectLst/>
                <a:uLnTx/>
                <a:uFillTx/>
                <a:latin typeface="Arial"/>
                <a:ea typeface="+mn-ea"/>
                <a:cs typeface="+mn-cs"/>
                <a:hlinkClick r:id="rId4"/>
              </a:rPr>
              <a:t>https://esdac.jrc.ec.europa.eu/euso</a:t>
            </a: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p:txBody>
      </p:sp>
    </p:spTree>
    <p:extLst>
      <p:ext uri="{BB962C8B-B14F-4D97-AF65-F5344CB8AC3E}">
        <p14:creationId xmlns:p14="http://schemas.microsoft.com/office/powerpoint/2010/main" val="672753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983152" y="120489"/>
            <a:ext cx="10872920" cy="5393411"/>
          </a:xfrm>
        </p:spPr>
      </p:pic>
      <p:sp>
        <p:nvSpPr>
          <p:cNvPr id="6" name="Rectangle 5"/>
          <p:cNvSpPr/>
          <p:nvPr/>
        </p:nvSpPr>
        <p:spPr>
          <a:xfrm>
            <a:off x="3011332" y="5945287"/>
            <a:ext cx="67239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4D4D4D"/>
                </a:solidFill>
                <a:effectLst/>
                <a:uLnTx/>
                <a:uFillTx/>
                <a:latin typeface="Arial"/>
                <a:ea typeface="+mn-ea"/>
                <a:cs typeface="+mn-cs"/>
                <a:hlinkClick r:id="rId3"/>
              </a:rPr>
              <a:t>https://esdac.jrc.ec.europa.eu/esdacviewer/euso-dashboard/</a:t>
            </a: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p:txBody>
      </p:sp>
    </p:spTree>
    <p:extLst>
      <p:ext uri="{BB962C8B-B14F-4D97-AF65-F5344CB8AC3E}">
        <p14:creationId xmlns:p14="http://schemas.microsoft.com/office/powerpoint/2010/main" val="1879651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dirty="0">
                <a:cs typeface="Calibri Light"/>
              </a:rPr>
              <a:t>Francesco Osimanti</a:t>
            </a:r>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606475"/>
            <a:ext cx="5778142" cy="681210"/>
          </a:xfrm>
        </p:spPr>
        <p:txBody>
          <a:bodyPr lIns="91440" tIns="45720" rIns="91440" bIns="45720" anchor="t"/>
          <a:lstStyle/>
          <a:p>
            <a:r>
              <a:rPr lang="en-GB" b="1" i="1" dirty="0">
                <a:cs typeface="Calibri"/>
              </a:rPr>
              <a:t>TRUST-IT</a:t>
            </a:r>
            <a:endParaRPr lang="it-IT" dirty="0"/>
          </a:p>
        </p:txBody>
      </p:sp>
    </p:spTree>
    <p:extLst>
      <p:ext uri="{BB962C8B-B14F-4D97-AF65-F5344CB8AC3E}">
        <p14:creationId xmlns:p14="http://schemas.microsoft.com/office/powerpoint/2010/main" val="11569732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11332" y="5945287"/>
            <a:ext cx="67239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4D4D4D"/>
                </a:solidFill>
                <a:effectLst/>
                <a:uLnTx/>
                <a:uFillTx/>
                <a:latin typeface="Arial"/>
                <a:ea typeface="+mn-ea"/>
                <a:cs typeface="+mn-cs"/>
                <a:hlinkClick r:id="rId2"/>
              </a:rPr>
              <a:t>https://esdac.jrc.ec.europa.eu/esdacviewer/euso-dashboard/</a:t>
            </a: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4705" y="-1"/>
            <a:ext cx="11981635" cy="5837035"/>
          </a:xfrm>
          <a:prstGeom prst="rect">
            <a:avLst/>
          </a:prstGeom>
        </p:spPr>
      </p:pic>
    </p:spTree>
    <p:extLst>
      <p:ext uri="{BB962C8B-B14F-4D97-AF65-F5344CB8AC3E}">
        <p14:creationId xmlns:p14="http://schemas.microsoft.com/office/powerpoint/2010/main" val="1103095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6935" y="6282171"/>
            <a:ext cx="67239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4D4D4D"/>
                </a:solidFill>
                <a:effectLst/>
                <a:uLnTx/>
                <a:uFillTx/>
                <a:latin typeface="Arial"/>
                <a:ea typeface="+mn-ea"/>
                <a:cs typeface="+mn-cs"/>
                <a:hlinkClick r:id="rId2"/>
              </a:rPr>
              <a:t>https://esdac.jrc.ec.europa.eu/esdacviewer/euso-dashboard/</a:t>
            </a: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97632" y="1"/>
            <a:ext cx="10002669" cy="6151107"/>
          </a:xfrm>
          <a:prstGeom prst="rect">
            <a:avLst/>
          </a:prstGeom>
        </p:spPr>
      </p:pic>
    </p:spTree>
    <p:extLst>
      <p:ext uri="{BB962C8B-B14F-4D97-AF65-F5344CB8AC3E}">
        <p14:creationId xmlns:p14="http://schemas.microsoft.com/office/powerpoint/2010/main" val="1981983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6935" y="6282171"/>
            <a:ext cx="67239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4D4D4D"/>
                </a:solidFill>
                <a:effectLst/>
                <a:uLnTx/>
                <a:uFillTx/>
                <a:latin typeface="Arial"/>
                <a:ea typeface="+mn-ea"/>
                <a:cs typeface="+mn-cs"/>
                <a:hlinkClick r:id="rId2"/>
              </a:rPr>
              <a:t>https://esdac.jrc.ec.europa.eu/esdacviewer/euso-dashboard/</a:t>
            </a: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4D4D4D"/>
              </a:solidFill>
              <a:effectLst/>
              <a:uLnTx/>
              <a:uFillTx/>
              <a:latin typeface="Arial"/>
              <a:ea typeface="+mn-ea"/>
              <a:cs typeface="+mn-cs"/>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295" y="0"/>
            <a:ext cx="12141705" cy="6125792"/>
          </a:xfrm>
          <a:prstGeom prst="rect">
            <a:avLst/>
          </a:prstGeom>
        </p:spPr>
      </p:pic>
    </p:spTree>
    <p:extLst>
      <p:ext uri="{BB962C8B-B14F-4D97-AF65-F5344CB8AC3E}">
        <p14:creationId xmlns:p14="http://schemas.microsoft.com/office/powerpoint/2010/main" val="1729841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1" y="1950188"/>
            <a:ext cx="5545553" cy="1867998"/>
          </a:xfrm>
          <a:prstGeom prst="rect">
            <a:avLst/>
          </a:prstGeom>
          <a:noFill/>
          <a:ln w="9525">
            <a:noFill/>
            <a:miter lim="800000"/>
            <a:headEnd/>
            <a:tailEnd/>
          </a:ln>
        </p:spPr>
      </p:pic>
      <p:sp>
        <p:nvSpPr>
          <p:cNvPr id="6" name="Rectangle 5"/>
          <p:cNvSpPr/>
          <p:nvPr/>
        </p:nvSpPr>
        <p:spPr>
          <a:xfrm>
            <a:off x="728747" y="3818186"/>
            <a:ext cx="6340807" cy="3370153"/>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LUCAS SOIL</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Systematic approach for 25,000 locations across the EU</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Harmonized sampling protocol</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Standard analytical procedures to measure parameters</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Single laboratory</a:t>
            </a:r>
            <a:endParaRPr kumimoji="0" lang="de-DE"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Data from 2009, 2015, 2018, 2021/2022...</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EU/Regional statistics, point-based applications</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Future expansion within the EUSO</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Systematic approach for ca. 250,000 locations across the EU</a:t>
            </a: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Full integration of National soil monitoring systems</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100" b="1"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8588" marR="0" lvl="0" indent="-128588"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63220" y="2460622"/>
            <a:ext cx="3404781" cy="3530485"/>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91408" y="2090149"/>
            <a:ext cx="1642909" cy="1232182"/>
          </a:xfrm>
          <a:prstGeom prst="rect">
            <a:avLst/>
          </a:prstGeom>
          <a:ln w="114300">
            <a:solidFill>
              <a:schemeClr val="bg1"/>
            </a:solidFill>
            <a:miter lim="800000"/>
          </a:ln>
        </p:spPr>
      </p:pic>
      <p:sp>
        <p:nvSpPr>
          <p:cNvPr id="8" name="Title 7"/>
          <p:cNvSpPr>
            <a:spLocks noGrp="1"/>
          </p:cNvSpPr>
          <p:nvPr>
            <p:ph type="title"/>
          </p:nvPr>
        </p:nvSpPr>
        <p:spPr>
          <a:xfrm>
            <a:off x="1032598" y="313141"/>
            <a:ext cx="7463595" cy="655386"/>
          </a:xfrm>
        </p:spPr>
        <p:txBody>
          <a:bodyPr/>
          <a:lstStyle/>
          <a:p>
            <a:br>
              <a:rPr lang="en-US" sz="4000" b="1" dirty="0">
                <a:solidFill>
                  <a:srgbClr val="4472C4">
                    <a:lumMod val="75000"/>
                  </a:srgbClr>
                </a:solidFill>
              </a:rPr>
            </a:br>
            <a:r>
              <a:rPr lang="en-US" sz="4000" b="1" dirty="0">
                <a:solidFill>
                  <a:srgbClr val="4472C4">
                    <a:lumMod val="75000"/>
                  </a:srgbClr>
                </a:solidFill>
              </a:rPr>
              <a:t>EU-Wide Soil Monitoring</a:t>
            </a:r>
            <a:endParaRPr lang="en-GB" dirty="0"/>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413917" y="203278"/>
            <a:ext cx="2344298" cy="1146588"/>
          </a:xfrm>
          <a:prstGeom prst="rect">
            <a:avLst/>
          </a:prstGeom>
        </p:spPr>
      </p:pic>
      <p:sp>
        <p:nvSpPr>
          <p:cNvPr id="3" name="TextBox 2"/>
          <p:cNvSpPr txBox="1"/>
          <p:nvPr/>
        </p:nvSpPr>
        <p:spPr>
          <a:xfrm>
            <a:off x="970722" y="1418542"/>
            <a:ext cx="1122127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Tx/>
              <a:buNone/>
              <a:tabLst/>
              <a:defRPr/>
            </a:pPr>
            <a:r>
              <a:rPr kumimoji="0" lang="en-US" sz="2000" b="1" i="0" u="none" strike="noStrike" kern="1200" cap="none" spc="0" normalizeH="0" baseline="0" noProof="0">
                <a:ln>
                  <a:noFill/>
                </a:ln>
                <a:solidFill>
                  <a:srgbClr val="034EA2"/>
                </a:solidFill>
                <a:effectLst/>
                <a:uLnTx/>
                <a:uFillTx/>
                <a:latin typeface="Arial"/>
                <a:ea typeface="+mn-ea"/>
                <a:cs typeface="+mn-cs"/>
              </a:rPr>
              <a:t>From LUCAS (ca. </a:t>
            </a:r>
            <a:r>
              <a:rPr kumimoji="0" lang="en-US" sz="2000" b="1" i="0" u="sng" strike="noStrike" kern="1200" cap="none" spc="0" normalizeH="0" baseline="0" noProof="0">
                <a:ln>
                  <a:noFill/>
                </a:ln>
                <a:solidFill>
                  <a:srgbClr val="034EA2"/>
                </a:solidFill>
                <a:effectLst/>
                <a:uLnTx/>
                <a:uFillTx/>
                <a:latin typeface="Arial"/>
                <a:ea typeface="+mn-ea"/>
                <a:cs typeface="+mn-cs"/>
              </a:rPr>
              <a:t>25,000</a:t>
            </a:r>
            <a:r>
              <a:rPr kumimoji="0" lang="en-US" sz="2000" b="1" i="0" u="none" strike="noStrike" kern="1200" cap="none" spc="0" normalizeH="0" baseline="0" noProof="0">
                <a:ln>
                  <a:noFill/>
                </a:ln>
                <a:solidFill>
                  <a:srgbClr val="034EA2"/>
                </a:solidFill>
                <a:effectLst/>
                <a:uLnTx/>
                <a:uFillTx/>
                <a:latin typeface="Arial"/>
                <a:ea typeface="+mn-ea"/>
                <a:cs typeface="+mn-cs"/>
              </a:rPr>
              <a:t> sites) to the EU Integrated Soil Monitoring (ISM) (ca. </a:t>
            </a:r>
            <a:r>
              <a:rPr kumimoji="0" lang="en-US" sz="2000" b="1" i="0" u="sng" strike="noStrike" kern="1200" cap="none" spc="0" normalizeH="0" baseline="0" noProof="0">
                <a:ln>
                  <a:noFill/>
                </a:ln>
                <a:solidFill>
                  <a:srgbClr val="034EA2"/>
                </a:solidFill>
                <a:effectLst/>
                <a:uLnTx/>
                <a:uFillTx/>
                <a:latin typeface="Arial"/>
                <a:ea typeface="+mn-ea"/>
                <a:cs typeface="+mn-cs"/>
              </a:rPr>
              <a:t>250,000</a:t>
            </a:r>
            <a:r>
              <a:rPr kumimoji="0" lang="en-US" sz="2000" b="1" i="0" u="none" strike="noStrike" kern="1200" cap="none" spc="0" normalizeH="0" baseline="0" noProof="0">
                <a:ln>
                  <a:noFill/>
                </a:ln>
                <a:solidFill>
                  <a:srgbClr val="034EA2"/>
                </a:solidFill>
                <a:effectLst/>
                <a:uLnTx/>
                <a:uFillTx/>
                <a:latin typeface="Arial"/>
                <a:ea typeface="+mn-ea"/>
                <a:cs typeface="+mn-cs"/>
              </a:rPr>
              <a:t> sites) </a:t>
            </a:r>
            <a:endParaRPr kumimoji="0" lang="it-IT" sz="2000" b="1" i="0" u="none" strike="noStrike" kern="1200" cap="none" spc="0" normalizeH="0" baseline="0" noProof="0">
              <a:ln>
                <a:noFill/>
              </a:ln>
              <a:solidFill>
                <a:srgbClr val="034EA2"/>
              </a:solidFill>
              <a:effectLst/>
              <a:uLnTx/>
              <a:uFillTx/>
              <a:latin typeface="Arial"/>
              <a:ea typeface="+mn-ea"/>
              <a:cs typeface="+mn-cs"/>
            </a:endParaRPr>
          </a:p>
        </p:txBody>
      </p:sp>
    </p:spTree>
    <p:extLst>
      <p:ext uri="{BB962C8B-B14F-4D97-AF65-F5344CB8AC3E}">
        <p14:creationId xmlns:p14="http://schemas.microsoft.com/office/powerpoint/2010/main" val="1360254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p:txBody>
          <a:bodyPr>
            <a:normAutofit/>
          </a:bodyPr>
          <a:lstStyle/>
          <a:p>
            <a:r>
              <a:rPr lang="en-GB" b="1" dirty="0">
                <a:solidFill>
                  <a:srgbClr val="004494"/>
                </a:solidFill>
              </a:rPr>
              <a:t>Creation of 100 Living Labs and Lighthouses</a:t>
            </a:r>
          </a:p>
        </p:txBody>
      </p:sp>
      <p:sp>
        <p:nvSpPr>
          <p:cNvPr id="2" name="Content Placeholder 1"/>
          <p:cNvSpPr>
            <a:spLocks noGrp="1"/>
          </p:cNvSpPr>
          <p:nvPr>
            <p:ph idx="1"/>
          </p:nvPr>
        </p:nvSpPr>
        <p:spPr>
          <a:xfrm>
            <a:off x="402776" y="2059658"/>
            <a:ext cx="7661827" cy="4311206"/>
          </a:xfrm>
        </p:spPr>
        <p:txBody>
          <a:bodyPr/>
          <a:lstStyle/>
          <a:p>
            <a:pPr algn="just">
              <a:spcAft>
                <a:spcPts val="600"/>
              </a:spcAft>
              <a:buFont typeface="Wingdings" panose="05000000000000000000" pitchFamily="2" charset="2"/>
              <a:buChar char="§"/>
            </a:pPr>
            <a:r>
              <a:rPr lang="en-US" sz="1800" b="1" dirty="0"/>
              <a:t>Living labs are a core element of the mission – </a:t>
            </a:r>
            <a:r>
              <a:rPr lang="en-US" sz="1800" dirty="0"/>
              <a:t>it reflects the ambition to “do research in new ways”: participatory, interdisciplinary, </a:t>
            </a:r>
            <a:r>
              <a:rPr lang="en-US" sz="1800" dirty="0" err="1"/>
              <a:t>intersectoral</a:t>
            </a:r>
            <a:r>
              <a:rPr lang="en-US" sz="1800" dirty="0"/>
              <a:t>. </a:t>
            </a:r>
          </a:p>
          <a:p>
            <a:pPr algn="just">
              <a:spcAft>
                <a:spcPts val="600"/>
              </a:spcAft>
              <a:buFont typeface="Wingdings" panose="05000000000000000000" pitchFamily="2" charset="2"/>
              <a:buChar char="§"/>
            </a:pPr>
            <a:r>
              <a:rPr lang="en-US" sz="1800" b="1" dirty="0"/>
              <a:t>Living labs (LLs) </a:t>
            </a:r>
            <a:r>
              <a:rPr lang="en-US" sz="1800" dirty="0"/>
              <a:t>are “real-life” places for experiments and innovation:  each living lab corresponds to a  cluster of sites working together at regional or sub-regional level.</a:t>
            </a:r>
          </a:p>
          <a:p>
            <a:pPr algn="just">
              <a:spcAft>
                <a:spcPts val="600"/>
              </a:spcAft>
              <a:buFont typeface="Wingdings" panose="05000000000000000000" pitchFamily="2" charset="2"/>
              <a:buChar char="§"/>
            </a:pPr>
            <a:r>
              <a:rPr lang="en-US" sz="1800" b="1" dirty="0"/>
              <a:t>Lighthouses</a:t>
            </a:r>
            <a:r>
              <a:rPr lang="en-US" sz="1800" dirty="0"/>
              <a:t> are individual places to showcase good practices. Can be from within or outside LLs.</a:t>
            </a:r>
          </a:p>
          <a:p>
            <a:pPr algn="just">
              <a:spcAft>
                <a:spcPts val="600"/>
              </a:spcAft>
              <a:buFont typeface="Wingdings" panose="05000000000000000000" pitchFamily="2" charset="2"/>
              <a:buChar char="§"/>
            </a:pPr>
            <a:r>
              <a:rPr lang="en-US" sz="1800" b="1" dirty="0"/>
              <a:t>Network of living labs </a:t>
            </a:r>
            <a:r>
              <a:rPr lang="en-US" sz="1800" dirty="0"/>
              <a:t>to be gradually established through consecutive calls for living labs under the various Work </a:t>
            </a:r>
            <a:r>
              <a:rPr lang="en-US" sz="1800" dirty="0" err="1"/>
              <a:t>Programmes</a:t>
            </a:r>
            <a:r>
              <a:rPr lang="en-US" sz="1800" dirty="0"/>
              <a:t> of Horizon Europe.</a:t>
            </a:r>
          </a:p>
          <a:p>
            <a:pPr algn="just">
              <a:spcAft>
                <a:spcPts val="600"/>
              </a:spcAft>
              <a:buFont typeface="Wingdings" panose="05000000000000000000" pitchFamily="2" charset="2"/>
              <a:buChar char="§"/>
            </a:pPr>
            <a:r>
              <a:rPr lang="en-US" sz="1800" dirty="0"/>
              <a:t>Specific criteria for living labs have been developed under the mission </a:t>
            </a:r>
            <a:r>
              <a:rPr lang="en-GB" sz="1800" dirty="0"/>
              <a:t>to ensure </a:t>
            </a:r>
            <a:r>
              <a:rPr lang="en-GB" sz="1800" b="1" dirty="0"/>
              <a:t>common approach and comparability of data and experiences.</a:t>
            </a:r>
            <a:r>
              <a:rPr lang="en-GB" sz="1800" dirty="0"/>
              <a:t>  </a:t>
            </a:r>
          </a:p>
          <a:p>
            <a:endParaRPr lang="fr-BE" sz="1800" dirty="0"/>
          </a:p>
        </p:txBody>
      </p:sp>
      <p:sp>
        <p:nvSpPr>
          <p:cNvPr id="5" name="Content Placeholder 2"/>
          <p:cNvSpPr txBox="1">
            <a:spLocks/>
          </p:cNvSpPr>
          <p:nvPr/>
        </p:nvSpPr>
        <p:spPr>
          <a:xfrm>
            <a:off x="353032" y="1710417"/>
            <a:ext cx="7661824" cy="5498928"/>
          </a:xfrm>
          <a:prstGeom prst="rect">
            <a:avLst/>
          </a:prstGeom>
        </p:spPr>
        <p:txBody>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100000"/>
              </a:lnSpc>
              <a:spcBef>
                <a:spcPts val="0"/>
              </a:spcBef>
              <a:spcAft>
                <a:spcPts val="600"/>
              </a:spcAft>
              <a:buClr>
                <a:srgbClr val="B0D10E"/>
              </a:buClr>
              <a:buSzTx/>
              <a:buFont typeface="Wingdings" panose="05000000000000000000" pitchFamily="2" charset="2"/>
              <a:buChar char="§"/>
              <a:tabLst/>
              <a:defRPr/>
            </a:pPr>
            <a:endParaRPr kumimoji="0" lang="en-GB" sz="1800" b="0" i="0" u="none" strike="noStrike" kern="1200" cap="none" spc="0" normalizeH="0" baseline="0" noProof="0" dirty="0">
              <a:ln>
                <a:noFill/>
              </a:ln>
              <a:solidFill>
                <a:srgbClr val="2C2C2C"/>
              </a:solidFill>
              <a:effectLst/>
              <a:uLnTx/>
              <a:uFillTx/>
              <a:latin typeface="Arial" panose="020B0604020202020204" pitchFamily="34" charset="0"/>
              <a:ea typeface="+mn-ea"/>
              <a:cs typeface="Arial" panose="020B0604020202020204" pitchFamily="34" charset="0"/>
            </a:endParaRPr>
          </a:p>
        </p:txBody>
      </p:sp>
      <p:graphicFrame>
        <p:nvGraphicFramePr>
          <p:cNvPr id="6" name="Chart 5"/>
          <p:cNvGraphicFramePr>
            <a:graphicFrameLocks/>
          </p:cNvGraphicFramePr>
          <p:nvPr/>
        </p:nvGraphicFramePr>
        <p:xfrm>
          <a:off x="8286747" y="2146825"/>
          <a:ext cx="3562916" cy="39973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02819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566138" y="1567582"/>
            <a:ext cx="5563163" cy="4554951"/>
          </a:xfrm>
          <a:prstGeom prst="rect">
            <a:avLst/>
          </a:prstGeom>
        </p:spPr>
      </p:pic>
      <p:sp>
        <p:nvSpPr>
          <p:cNvPr id="4" name="Title 3"/>
          <p:cNvSpPr>
            <a:spLocks noGrp="1"/>
          </p:cNvSpPr>
          <p:nvPr>
            <p:ph type="title"/>
          </p:nvPr>
        </p:nvSpPr>
        <p:spPr>
          <a:xfrm>
            <a:off x="997355" y="326646"/>
            <a:ext cx="10263893" cy="782357"/>
          </a:xfrm>
        </p:spPr>
        <p:txBody>
          <a:bodyPr>
            <a:normAutofit fontScale="90000"/>
          </a:bodyPr>
          <a:lstStyle/>
          <a:p>
            <a:r>
              <a:rPr lang="en-GB" dirty="0"/>
              <a:t>Towards establishing EU wide Soil Health Districts: Lessons learned from the experience in the USA</a:t>
            </a:r>
            <a:endParaRPr lang="it-IT" dirty="0"/>
          </a:p>
        </p:txBody>
      </p:sp>
      <p:pic>
        <p:nvPicPr>
          <p:cNvPr id="7" name="Picture 6"/>
          <p:cNvPicPr>
            <a:picLocks noChangeAspect="1"/>
          </p:cNvPicPr>
          <p:nvPr/>
        </p:nvPicPr>
        <p:blipFill>
          <a:blip r:embed="rId3"/>
          <a:stretch>
            <a:fillRect/>
          </a:stretch>
        </p:blipFill>
        <p:spPr>
          <a:xfrm>
            <a:off x="6482011" y="1567582"/>
            <a:ext cx="5174369" cy="4294439"/>
          </a:xfrm>
          <a:prstGeom prst="rect">
            <a:avLst/>
          </a:prstGeom>
        </p:spPr>
      </p:pic>
    </p:spTree>
    <p:extLst>
      <p:ext uri="{BB962C8B-B14F-4D97-AF65-F5344CB8AC3E}">
        <p14:creationId xmlns:p14="http://schemas.microsoft.com/office/powerpoint/2010/main" val="3214935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158" y="1371601"/>
            <a:ext cx="11816263" cy="4073235"/>
          </a:xfrm>
          <a:prstGeom prst="rect">
            <a:avLst/>
          </a:prstGeom>
        </p:spPr>
      </p:pic>
      <p:sp>
        <p:nvSpPr>
          <p:cNvPr id="3" name="Title 2">
            <a:extLst>
              <a:ext uri="{FF2B5EF4-FFF2-40B4-BE49-F238E27FC236}">
                <a16:creationId xmlns:a16="http://schemas.microsoft.com/office/drawing/2014/main" id="{6B2D7EF7-80FE-0C46-8274-BF7806DE819F}"/>
              </a:ext>
            </a:extLst>
          </p:cNvPr>
          <p:cNvSpPr>
            <a:spLocks noGrp="1"/>
          </p:cNvSpPr>
          <p:nvPr>
            <p:ph type="title"/>
          </p:nvPr>
        </p:nvSpPr>
        <p:spPr/>
        <p:txBody>
          <a:bodyPr/>
          <a:lstStyle/>
          <a:p>
            <a:r>
              <a:rPr lang="en-GB"/>
              <a:t>Conclusions</a:t>
            </a:r>
          </a:p>
        </p:txBody>
      </p:sp>
      <p:sp>
        <p:nvSpPr>
          <p:cNvPr id="4" name="Rectangle 3">
            <a:extLst>
              <a:ext uri="{FF2B5EF4-FFF2-40B4-BE49-F238E27FC236}">
                <a16:creationId xmlns:a16="http://schemas.microsoft.com/office/drawing/2014/main" id="{CA6A4778-7D03-6F4B-A025-1E85B48435E6}"/>
              </a:ext>
            </a:extLst>
          </p:cNvPr>
          <p:cNvSpPr/>
          <p:nvPr/>
        </p:nvSpPr>
        <p:spPr>
          <a:xfrm>
            <a:off x="685387" y="5647556"/>
            <a:ext cx="10941803"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4D4D4D"/>
                </a:solidFill>
                <a:effectLst/>
                <a:uLnTx/>
                <a:uFillTx/>
                <a:latin typeface="Arial"/>
                <a:ea typeface="+mn-ea"/>
                <a:cs typeface="+mn-cs"/>
                <a:hlinkClick r:id="rId3"/>
              </a:rPr>
              <a:t>https://ec.europa.eu/environment/publications/eu-soil-strategy-2030_en</a:t>
            </a:r>
            <a:r>
              <a:rPr kumimoji="0" lang="en-GB" sz="2400" b="1" i="0" u="none" strike="noStrike" kern="1200" cap="none" spc="0" normalizeH="0" baseline="0" noProof="0" dirty="0">
                <a:ln>
                  <a:noFill/>
                </a:ln>
                <a:solidFill>
                  <a:srgbClr val="4D4D4D"/>
                </a:solidFill>
                <a:effectLst/>
                <a:uLnTx/>
                <a:uFillTx/>
                <a:latin typeface="Arial"/>
                <a:ea typeface="+mn-ea"/>
                <a:cs typeface="+mn-cs"/>
              </a:rPr>
              <a:t> </a:t>
            </a:r>
          </a:p>
        </p:txBody>
      </p:sp>
    </p:spTree>
    <p:extLst>
      <p:ext uri="{BB962C8B-B14F-4D97-AF65-F5344CB8AC3E}">
        <p14:creationId xmlns:p14="http://schemas.microsoft.com/office/powerpoint/2010/main" val="1547006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
            <a:ext cx="12185402" cy="6858001"/>
          </a:xfrm>
          <a:prstGeom prst="rect">
            <a:avLst/>
          </a:prstGeom>
        </p:spPr>
      </p:pic>
      <p:sp>
        <p:nvSpPr>
          <p:cNvPr id="7" name="TextBox 6"/>
          <p:cNvSpPr txBox="1"/>
          <p:nvPr/>
        </p:nvSpPr>
        <p:spPr>
          <a:xfrm>
            <a:off x="1691054" y="2293580"/>
            <a:ext cx="9144000"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a:ln>
                  <a:noFill/>
                </a:ln>
                <a:solidFill>
                  <a:prstClr val="white"/>
                </a:solidFill>
                <a:effectLst/>
                <a:uLnTx/>
                <a:uFillTx/>
                <a:latin typeface="Verdana" charset="0"/>
                <a:ea typeface="ＭＳ Ｐゴシック" charset="0"/>
                <a:cs typeface="+mn-cs"/>
              </a:rPr>
              <a:t>Thank you for your attention!</a:t>
            </a:r>
            <a:endParaRPr kumimoji="0" lang="it-IT" sz="4400" b="0" i="0" u="none" strike="noStrike" kern="1200" cap="none" spc="0" normalizeH="0" baseline="0" noProof="0">
              <a:ln>
                <a:noFill/>
              </a:ln>
              <a:solidFill>
                <a:prstClr val="white"/>
              </a:solidFill>
              <a:effectLst/>
              <a:uLnTx/>
              <a:uFillTx/>
              <a:latin typeface="Verdana" charset="0"/>
              <a:ea typeface="ＭＳ Ｐゴシック" charset="0"/>
              <a:cs typeface="+mn-cs"/>
            </a:endParaRPr>
          </a:p>
        </p:txBody>
      </p:sp>
      <p:sp>
        <p:nvSpPr>
          <p:cNvPr id="10" name="Rectangle 9"/>
          <p:cNvSpPr/>
          <p:nvPr/>
        </p:nvSpPr>
        <p:spPr>
          <a:xfrm>
            <a:off x="179847" y="6396335"/>
            <a:ext cx="762298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2400" b="0" i="0" u="none" strike="noStrike" kern="1200" cap="none" spc="0" normalizeH="0" baseline="0" noProof="0">
                <a:ln>
                  <a:noFill/>
                </a:ln>
                <a:solidFill>
                  <a:srgbClr val="FFFFFF"/>
                </a:solidFill>
                <a:effectLst/>
                <a:uLnTx/>
                <a:uFillTx/>
                <a:latin typeface="Verdana" charset="0"/>
                <a:ea typeface="ＭＳ Ｐゴシック" charset="0"/>
                <a:cs typeface="+mn-cs"/>
              </a:rPr>
              <a:t>https://ec.europa.eu/jrc/en/eu-soil-observatory</a:t>
            </a:r>
          </a:p>
        </p:txBody>
      </p:sp>
      <p:grpSp>
        <p:nvGrpSpPr>
          <p:cNvPr id="5" name="Group 4"/>
          <p:cNvGrpSpPr/>
          <p:nvPr/>
        </p:nvGrpSpPr>
        <p:grpSpPr>
          <a:xfrm>
            <a:off x="3691314" y="5441663"/>
            <a:ext cx="4111517" cy="626490"/>
            <a:chOff x="3165222" y="5999862"/>
            <a:chExt cx="4991226" cy="626490"/>
          </a:xfrm>
        </p:grpSpPr>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65222" y="5999862"/>
              <a:ext cx="626490" cy="626490"/>
            </a:xfrm>
            <a:prstGeom prst="rect">
              <a:avLst/>
            </a:prstGeom>
          </p:spPr>
        </p:pic>
        <p:sp>
          <p:nvSpPr>
            <p:cNvPr id="9" name="TextBox 8"/>
            <p:cNvSpPr txBox="1"/>
            <p:nvPr/>
          </p:nvSpPr>
          <p:spPr>
            <a:xfrm>
              <a:off x="3704718" y="6082275"/>
              <a:ext cx="445173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F8CC29"/>
                </a:buClr>
                <a:buSzTx/>
                <a:buFontTx/>
                <a:buNone/>
                <a:tabLst/>
                <a:defRPr/>
              </a:pPr>
              <a:r>
                <a:rPr kumimoji="0" lang="en-US" sz="20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mn-cs"/>
                </a:rPr>
                <a:t>#</a:t>
              </a:r>
              <a:r>
                <a:rPr kumimoji="0" lang="en-US" sz="2000" b="0" i="0" u="none" strike="noStrike" kern="1200" cap="none" spc="0" normalizeH="0" baseline="0" noProof="0" err="1">
                  <a:ln>
                    <a:noFill/>
                  </a:ln>
                  <a:solidFill>
                    <a:srgbClr val="FFFFFF"/>
                  </a:solidFill>
                  <a:effectLst/>
                  <a:uLnTx/>
                  <a:uFillTx/>
                  <a:latin typeface="Verdana" panose="020B0604030504040204" pitchFamily="34" charset="0"/>
                  <a:ea typeface="Verdana" panose="020B0604030504040204" pitchFamily="34" charset="0"/>
                  <a:cs typeface="+mn-cs"/>
                </a:rPr>
                <a:t>EUSoil</a:t>
              </a:r>
              <a:endParaRPr kumimoji="0" lang="en-US" sz="20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mn-cs"/>
              </a:endParaRPr>
            </a:p>
          </p:txBody>
        </p:sp>
      </p:grpSp>
      <p:sp>
        <p:nvSpPr>
          <p:cNvPr id="11" name="Rectangle 10"/>
          <p:cNvSpPr/>
          <p:nvPr/>
        </p:nvSpPr>
        <p:spPr>
          <a:xfrm>
            <a:off x="3891617" y="3332843"/>
            <a:ext cx="5373587" cy="1200329"/>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2400" b="0" i="0" u="none" strike="noStrike" kern="1200" cap="none" spc="0" normalizeH="0" baseline="0" noProof="0" err="1">
                <a:ln>
                  <a:noFill/>
                </a:ln>
                <a:solidFill>
                  <a:srgbClr val="FFFFFF"/>
                </a:solidFill>
                <a:effectLst/>
                <a:uLnTx/>
                <a:uFillTx/>
                <a:latin typeface="Verdana" charset="0"/>
                <a:ea typeface="ＭＳ Ｐゴシック" charset="0"/>
                <a:cs typeface="+mn-cs"/>
              </a:rPr>
              <a:t>luca.montanarella@ec.europa.eu</a:t>
            </a:r>
            <a:endParaRPr kumimoji="0" lang="it-IT" sz="2400" b="0" i="0" u="none" strike="noStrike" kern="1200" cap="none" spc="0" normalizeH="0" baseline="0" noProof="0">
              <a:ln>
                <a:noFill/>
              </a:ln>
              <a:solidFill>
                <a:srgbClr val="FFFFFF"/>
              </a:solidFill>
              <a:effectLst/>
              <a:uLnTx/>
              <a:uFillTx/>
              <a:latin typeface="Verdana" charset="0"/>
              <a:ea typeface="ＭＳ Ｐゴシック" charset="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t-IT" sz="2400" b="0" i="0" u="none" strike="noStrike" kern="1200" cap="none" spc="0" normalizeH="0" baseline="0" noProof="0">
              <a:ln>
                <a:noFill/>
              </a:ln>
              <a:solidFill>
                <a:srgbClr val="FFFFFF"/>
              </a:solidFill>
              <a:effectLst/>
              <a:uLnTx/>
              <a:uFillTx/>
              <a:latin typeface="Verdana" charset="0"/>
              <a:ea typeface="ＭＳ Ｐゴシック" charset="0"/>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2400" b="0" i="0" u="none" strike="noStrike" kern="1200" cap="none" spc="0" normalizeH="0" baseline="0" noProof="0">
                <a:ln>
                  <a:noFill/>
                </a:ln>
                <a:solidFill>
                  <a:srgbClr val="FFFFFF"/>
                </a:solidFill>
                <a:effectLst/>
                <a:uLnTx/>
                <a:uFillTx/>
                <a:latin typeface="Verdana" charset="0"/>
                <a:ea typeface="ＭＳ Ｐゴシック" charset="0"/>
                <a:cs typeface="+mn-cs"/>
              </a:rPr>
              <a:t>ec-esdac@ec.europa.eu</a:t>
            </a:r>
          </a:p>
        </p:txBody>
      </p:sp>
    </p:spTree>
    <p:extLst>
      <p:ext uri="{BB962C8B-B14F-4D97-AF65-F5344CB8AC3E}">
        <p14:creationId xmlns:p14="http://schemas.microsoft.com/office/powerpoint/2010/main" val="341592224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dirty="0">
                <a:cs typeface="Calibri Light"/>
              </a:rPr>
              <a:t>Michele Munafò</a:t>
            </a:r>
            <a:endParaRPr lang="it-IT" dirty="0"/>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265870"/>
            <a:ext cx="5778142" cy="681210"/>
          </a:xfrm>
        </p:spPr>
        <p:txBody>
          <a:bodyPr lIns="91440" tIns="45720" rIns="91440" bIns="45720" anchor="t"/>
          <a:lstStyle/>
          <a:p>
            <a:r>
              <a:rPr lang="en-GB" b="1" i="1" dirty="0">
                <a:cs typeface="Calibri"/>
              </a:rPr>
              <a:t>ISPRA</a:t>
            </a:r>
            <a:r>
              <a:rPr lang="it-IT" i="1" dirty="0"/>
              <a:t>, Dirigente, Responsabile scientifico dei rapporti nazionali su consumo di suolo </a:t>
            </a:r>
            <a:r>
              <a:rPr lang="it-IT" dirty="0"/>
              <a:t>	</a:t>
            </a:r>
          </a:p>
          <a:p>
            <a:endParaRPr lang="en-GB" b="1" dirty="0">
              <a:cs typeface="Calibri"/>
            </a:endParaRPr>
          </a:p>
        </p:txBody>
      </p:sp>
    </p:spTree>
    <p:extLst>
      <p:ext uri="{BB962C8B-B14F-4D97-AF65-F5344CB8AC3E}">
        <p14:creationId xmlns:p14="http://schemas.microsoft.com/office/powerpoint/2010/main" val="3757528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593557" y="2270776"/>
            <a:ext cx="5381297" cy="2319071"/>
          </a:xfrm>
        </p:spPr>
        <p:txBody>
          <a:bodyPr/>
          <a:lstStyle/>
          <a:p>
            <a:r>
              <a:rPr lang="it-IT" dirty="0"/>
              <a:t>Le sfide per un suolo sano in Italia</a:t>
            </a:r>
            <a:endParaRPr lang="en-GB" dirty="0"/>
          </a:p>
        </p:txBody>
      </p:sp>
      <p:sp>
        <p:nvSpPr>
          <p:cNvPr id="3" name="Subtitle 2">
            <a:extLst>
              <a:ext uri="{FF2B5EF4-FFF2-40B4-BE49-F238E27FC236}">
                <a16:creationId xmlns:a16="http://schemas.microsoft.com/office/drawing/2014/main" id="{498097F8-D4BF-4814-9941-E5DCFFD19EA5}"/>
              </a:ext>
            </a:extLst>
          </p:cNvPr>
          <p:cNvSpPr>
            <a:spLocks noGrp="1"/>
          </p:cNvSpPr>
          <p:nvPr>
            <p:ph type="subTitle" idx="1"/>
          </p:nvPr>
        </p:nvSpPr>
        <p:spPr>
          <a:xfrm>
            <a:off x="5593556" y="4508557"/>
            <a:ext cx="5381297" cy="588100"/>
          </a:xfrm>
        </p:spPr>
        <p:txBody>
          <a:bodyPr/>
          <a:lstStyle/>
          <a:p>
            <a:endParaRPr lang="en-GB"/>
          </a:p>
        </p:txBody>
      </p:sp>
    </p:spTree>
    <p:extLst>
      <p:ext uri="{BB962C8B-B14F-4D97-AF65-F5344CB8AC3E}">
        <p14:creationId xmlns:p14="http://schemas.microsoft.com/office/powerpoint/2010/main" val="3469807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C0E42-CFB8-9DE4-3422-B31D29415759}"/>
              </a:ext>
            </a:extLst>
          </p:cNvPr>
          <p:cNvSpPr>
            <a:spLocks noGrp="1"/>
          </p:cNvSpPr>
          <p:nvPr>
            <p:ph type="title"/>
          </p:nvPr>
        </p:nvSpPr>
        <p:spPr/>
        <p:txBody>
          <a:bodyPr>
            <a:normAutofit fontScale="90000"/>
          </a:bodyPr>
          <a:lstStyle/>
          <a:p>
            <a:r>
              <a:rPr lang="en-US">
                <a:cs typeface="Calibri Light"/>
              </a:rPr>
              <a:t>Agenda</a:t>
            </a:r>
            <a:endParaRPr lang="en-US"/>
          </a:p>
        </p:txBody>
      </p:sp>
      <p:graphicFrame>
        <p:nvGraphicFramePr>
          <p:cNvPr id="5" name="Table 4">
            <a:extLst>
              <a:ext uri="{FF2B5EF4-FFF2-40B4-BE49-F238E27FC236}">
                <a16:creationId xmlns:a16="http://schemas.microsoft.com/office/drawing/2014/main" id="{22CCD8B3-E44B-99A7-F02C-B52A7A5E34EB}"/>
              </a:ext>
            </a:extLst>
          </p:cNvPr>
          <p:cNvGraphicFramePr>
            <a:graphicFrameLocks noGrp="1"/>
          </p:cNvGraphicFramePr>
          <p:nvPr>
            <p:extLst>
              <p:ext uri="{D42A27DB-BD31-4B8C-83A1-F6EECF244321}">
                <p14:modId xmlns:p14="http://schemas.microsoft.com/office/powerpoint/2010/main" val="620364411"/>
              </p:ext>
            </p:extLst>
          </p:nvPr>
        </p:nvGraphicFramePr>
        <p:xfrm>
          <a:off x="178675" y="1088573"/>
          <a:ext cx="11910695" cy="5084362"/>
        </p:xfrm>
        <a:graphic>
          <a:graphicData uri="http://schemas.openxmlformats.org/drawingml/2006/table">
            <a:tbl>
              <a:tblPr firstRow="1" bandRow="1">
                <a:tableStyleId>{BC89EF96-8CEA-46FF-86C4-4CE0E7609802}</a:tableStyleId>
              </a:tblPr>
              <a:tblGrid>
                <a:gridCol w="999778">
                  <a:extLst>
                    <a:ext uri="{9D8B030D-6E8A-4147-A177-3AD203B41FA5}">
                      <a16:colId xmlns:a16="http://schemas.microsoft.com/office/drawing/2014/main" val="626336621"/>
                    </a:ext>
                  </a:extLst>
                </a:gridCol>
                <a:gridCol w="10910917">
                  <a:extLst>
                    <a:ext uri="{9D8B030D-6E8A-4147-A177-3AD203B41FA5}">
                      <a16:colId xmlns:a16="http://schemas.microsoft.com/office/drawing/2014/main" val="3779208983"/>
                    </a:ext>
                  </a:extLst>
                </a:gridCol>
              </a:tblGrid>
              <a:tr h="290467">
                <a:tc>
                  <a:txBody>
                    <a:bodyPr/>
                    <a:lstStyle/>
                    <a:p>
                      <a:r>
                        <a:rPr lang="en-GB" sz="1400" b="0">
                          <a:effectLst/>
                        </a:rPr>
                        <a:t>09:30</a:t>
                      </a:r>
                    </a:p>
                  </a:txBody>
                  <a:tcPr marL="45720" marR="45720"/>
                </a:tc>
                <a:tc>
                  <a:txBody>
                    <a:bodyPr/>
                    <a:lstStyle/>
                    <a:p>
                      <a:r>
                        <a:rPr lang="en-GB" sz="1400" b="0" dirty="0" err="1">
                          <a:effectLst/>
                        </a:rPr>
                        <a:t>Registrazione</a:t>
                      </a:r>
                      <a:r>
                        <a:rPr lang="en-GB" sz="1400" b="0" dirty="0">
                          <a:effectLst/>
                        </a:rPr>
                        <a:t> </a:t>
                      </a:r>
                      <a:r>
                        <a:rPr lang="en-GB" sz="1400" b="0" dirty="0" err="1">
                          <a:effectLst/>
                        </a:rPr>
                        <a:t>all’evento</a:t>
                      </a:r>
                      <a:endParaRPr lang="en-GB" sz="1400" b="0" dirty="0">
                        <a:effectLst/>
                      </a:endParaRPr>
                    </a:p>
                  </a:txBody>
                  <a:tcPr marL="45720" marR="45720"/>
                </a:tc>
                <a:extLst>
                  <a:ext uri="{0D108BD9-81ED-4DB2-BD59-A6C34878D82A}">
                    <a16:rowId xmlns:a16="http://schemas.microsoft.com/office/drawing/2014/main" val="957896597"/>
                  </a:ext>
                </a:extLst>
              </a:tr>
              <a:tr h="697120">
                <a:tc>
                  <a:txBody>
                    <a:bodyPr/>
                    <a:lstStyle/>
                    <a:p>
                      <a:r>
                        <a:rPr lang="en-GB" sz="1400">
                          <a:effectLst/>
                        </a:rPr>
                        <a:t>10:00</a:t>
                      </a:r>
                    </a:p>
                  </a:txBody>
                  <a:tcPr marL="45720" marR="45720"/>
                </a:tc>
                <a:tc>
                  <a:txBody>
                    <a:bodyPr/>
                    <a:lstStyle/>
                    <a:p>
                      <a:r>
                        <a:rPr lang="en-GB" sz="1400" b="1" dirty="0" err="1">
                          <a:effectLst/>
                        </a:rPr>
                        <a:t>Apertura</a:t>
                      </a:r>
                      <a:r>
                        <a:rPr lang="en-GB" sz="1400" b="1" dirty="0">
                          <a:effectLst/>
                        </a:rPr>
                        <a:t> e </a:t>
                      </a:r>
                      <a:r>
                        <a:rPr lang="en-GB" sz="1400" b="1" dirty="0" err="1">
                          <a:effectLst/>
                        </a:rPr>
                        <a:t>presentazione</a:t>
                      </a:r>
                      <a:r>
                        <a:rPr lang="en-GB" sz="1400" b="1" dirty="0">
                          <a:effectLst/>
                        </a:rPr>
                        <a:t> </a:t>
                      </a:r>
                      <a:r>
                        <a:rPr lang="en-GB" sz="1400" b="1" dirty="0" err="1">
                          <a:effectLst/>
                        </a:rPr>
                        <a:t>della</a:t>
                      </a:r>
                      <a:r>
                        <a:rPr lang="en-GB" sz="1400" b="1" dirty="0">
                          <a:effectLst/>
                        </a:rPr>
                        <a:t> </a:t>
                      </a:r>
                      <a:r>
                        <a:rPr lang="en-GB" sz="1400" b="1" dirty="0" err="1">
                          <a:effectLst/>
                        </a:rPr>
                        <a:t>giornata</a:t>
                      </a:r>
                      <a:r>
                        <a:rPr lang="en-GB" sz="1400" b="1" dirty="0">
                          <a:effectLst/>
                        </a:rPr>
                        <a:t> </a:t>
                      </a:r>
                    </a:p>
                    <a:p>
                      <a:pPr>
                        <a:buFont typeface="Arial" panose="020B0604020202020204" pitchFamily="34" charset="0"/>
                        <a:buChar char="•"/>
                      </a:pPr>
                      <a:r>
                        <a:rPr lang="en-GB" sz="1400" dirty="0">
                          <a:effectLst/>
                        </a:rPr>
                        <a:t>Francesco </a:t>
                      </a:r>
                      <a:r>
                        <a:rPr lang="en-GB" sz="1400" dirty="0" err="1">
                          <a:effectLst/>
                        </a:rPr>
                        <a:t>Osimanti</a:t>
                      </a:r>
                      <a:r>
                        <a:rPr lang="en-GB" sz="1400" dirty="0">
                          <a:effectLst/>
                        </a:rPr>
                        <a:t>, TRUST-IT, </a:t>
                      </a:r>
                      <a:r>
                        <a:rPr lang="en-GB" sz="1400" dirty="0" err="1">
                          <a:effectLst/>
                        </a:rPr>
                        <a:t>Apertura</a:t>
                      </a:r>
                      <a:r>
                        <a:rPr lang="en-GB" sz="1400" dirty="0">
                          <a:effectLst/>
                        </a:rPr>
                        <a:t> </a:t>
                      </a:r>
                      <a:r>
                        <a:rPr lang="en-GB" sz="1400" dirty="0" err="1">
                          <a:effectLst/>
                        </a:rPr>
                        <a:t>dei</a:t>
                      </a:r>
                      <a:r>
                        <a:rPr lang="en-GB" sz="1400" dirty="0">
                          <a:effectLst/>
                        </a:rPr>
                        <a:t> </a:t>
                      </a:r>
                      <a:r>
                        <a:rPr lang="en-GB" sz="1400" dirty="0" err="1">
                          <a:effectLst/>
                        </a:rPr>
                        <a:t>lavori</a:t>
                      </a:r>
                      <a:r>
                        <a:rPr lang="en-GB" sz="1400" dirty="0">
                          <a:effectLst/>
                        </a:rPr>
                        <a:t> e </a:t>
                      </a:r>
                      <a:r>
                        <a:rPr lang="en-GB" sz="1400" dirty="0" err="1">
                          <a:effectLst/>
                        </a:rPr>
                        <a:t>moderazione</a:t>
                      </a:r>
                      <a:r>
                        <a:rPr lang="en-GB" sz="1400" dirty="0">
                          <a:effectLst/>
                        </a:rPr>
                        <a:t> </a:t>
                      </a:r>
                      <a:r>
                        <a:rPr lang="en-GB" sz="1400" dirty="0" err="1">
                          <a:effectLst/>
                        </a:rPr>
                        <a:t>della</a:t>
                      </a:r>
                      <a:r>
                        <a:rPr lang="en-GB" sz="1400" dirty="0">
                          <a:effectLst/>
                        </a:rPr>
                        <a:t> </a:t>
                      </a:r>
                      <a:r>
                        <a:rPr lang="en-GB" sz="1400" dirty="0" err="1">
                          <a:effectLst/>
                        </a:rPr>
                        <a:t>giornata</a:t>
                      </a:r>
                      <a:r>
                        <a:rPr lang="en-GB" sz="1400" dirty="0">
                          <a:effectLst/>
                        </a:rPr>
                        <a:t> </a:t>
                      </a:r>
                    </a:p>
                    <a:p>
                      <a:pPr>
                        <a:buFont typeface="Arial" panose="020B0604020202020204" pitchFamily="34" charset="0"/>
                        <a:buChar char="•"/>
                      </a:pPr>
                      <a:r>
                        <a:rPr lang="en-GB" sz="1400" dirty="0">
                          <a:effectLst/>
                        </a:rPr>
                        <a:t>Alberto </a:t>
                      </a:r>
                      <a:r>
                        <a:rPr lang="en-GB" sz="1400" dirty="0" err="1">
                          <a:effectLst/>
                        </a:rPr>
                        <a:t>Guadagnini</a:t>
                      </a:r>
                      <a:r>
                        <a:rPr lang="en-GB" sz="1400" dirty="0">
                          <a:effectLst/>
                        </a:rPr>
                        <a:t>, </a:t>
                      </a:r>
                      <a:r>
                        <a:rPr lang="en-GB" sz="1400" dirty="0" err="1">
                          <a:effectLst/>
                        </a:rPr>
                        <a:t>Delegato</a:t>
                      </a:r>
                      <a:r>
                        <a:rPr lang="en-GB" sz="1400" dirty="0">
                          <a:effectLst/>
                        </a:rPr>
                        <a:t> per la </a:t>
                      </a:r>
                      <a:r>
                        <a:rPr lang="en-GB" sz="1400" dirty="0" err="1">
                          <a:effectLst/>
                        </a:rPr>
                        <a:t>Ricerca</a:t>
                      </a:r>
                      <a:r>
                        <a:rPr lang="en-GB" sz="1400" dirty="0">
                          <a:effectLst/>
                        </a:rPr>
                        <a:t>, Politecnico di Milano, </a:t>
                      </a:r>
                      <a:r>
                        <a:rPr lang="en-GB" sz="1400" dirty="0" err="1">
                          <a:effectLst/>
                        </a:rPr>
                        <a:t>Saluto</a:t>
                      </a:r>
                      <a:r>
                        <a:rPr lang="en-GB" sz="1400" dirty="0">
                          <a:effectLst/>
                        </a:rPr>
                        <a:t> </a:t>
                      </a:r>
                      <a:r>
                        <a:rPr lang="en-GB" sz="1400" dirty="0" err="1">
                          <a:effectLst/>
                        </a:rPr>
                        <a:t>istituzionale</a:t>
                      </a:r>
                      <a:r>
                        <a:rPr lang="en-GB" sz="1400" dirty="0">
                          <a:effectLst/>
                        </a:rPr>
                        <a:t> </a:t>
                      </a:r>
                    </a:p>
                  </a:txBody>
                  <a:tcPr marL="45720" marR="45720"/>
                </a:tc>
                <a:extLst>
                  <a:ext uri="{0D108BD9-81ED-4DB2-BD59-A6C34878D82A}">
                    <a16:rowId xmlns:a16="http://schemas.microsoft.com/office/drawing/2014/main" val="262799140"/>
                  </a:ext>
                </a:extLst>
              </a:tr>
              <a:tr h="493793">
                <a:tc>
                  <a:txBody>
                    <a:bodyPr/>
                    <a:lstStyle/>
                    <a:p>
                      <a:r>
                        <a:rPr lang="en-GB" sz="1400">
                          <a:effectLst/>
                        </a:rPr>
                        <a:t>10:05</a:t>
                      </a:r>
                    </a:p>
                  </a:txBody>
                  <a:tcPr marL="45720" marR="45720"/>
                </a:tc>
                <a:tc>
                  <a:txBody>
                    <a:bodyPr/>
                    <a:lstStyle/>
                    <a:p>
                      <a:r>
                        <a:rPr lang="en-GB" sz="1400" b="1" dirty="0" err="1">
                          <a:effectLst/>
                        </a:rPr>
                        <a:t>Introduzione</a:t>
                      </a:r>
                      <a:r>
                        <a:rPr lang="en-GB" sz="1400" b="1" dirty="0">
                          <a:effectLst/>
                        </a:rPr>
                        <a:t> </a:t>
                      </a:r>
                      <a:r>
                        <a:rPr lang="en-GB" sz="1400" b="1" dirty="0" err="1">
                          <a:effectLst/>
                        </a:rPr>
                        <a:t>alla</a:t>
                      </a:r>
                      <a:r>
                        <a:rPr lang="en-GB" sz="1400" b="1" dirty="0">
                          <a:effectLst/>
                        </a:rPr>
                        <a:t> </a:t>
                      </a:r>
                      <a:r>
                        <a:rPr lang="en-GB" sz="1400" b="1" dirty="0" err="1">
                          <a:effectLst/>
                        </a:rPr>
                        <a:t>Missione</a:t>
                      </a:r>
                      <a:r>
                        <a:rPr lang="en-GB" sz="1400" b="1" dirty="0">
                          <a:effectLst/>
                        </a:rPr>
                        <a:t> </a:t>
                      </a:r>
                      <a:r>
                        <a:rPr lang="en-GB" sz="1400" b="1" dirty="0" err="1">
                          <a:effectLst/>
                        </a:rPr>
                        <a:t>Europea</a:t>
                      </a:r>
                      <a:r>
                        <a:rPr lang="en-GB" sz="1400" b="1" dirty="0">
                          <a:effectLst/>
                        </a:rPr>
                        <a:t> “A Soil Deal for Europe”</a:t>
                      </a:r>
                    </a:p>
                    <a:p>
                      <a:pPr>
                        <a:buFont typeface="Arial" panose="020B0604020202020204" pitchFamily="34" charset="0"/>
                        <a:buChar char="•"/>
                      </a:pPr>
                      <a:r>
                        <a:rPr lang="en-GB" sz="1400" dirty="0">
                          <a:effectLst/>
                        </a:rPr>
                        <a:t>Angelo </a:t>
                      </a:r>
                      <a:r>
                        <a:rPr lang="en-GB" sz="1400" dirty="0" err="1">
                          <a:effectLst/>
                        </a:rPr>
                        <a:t>Riccaboni</a:t>
                      </a:r>
                      <a:r>
                        <a:rPr lang="en-GB" sz="1400" dirty="0">
                          <a:effectLst/>
                        </a:rPr>
                        <a:t>, </a:t>
                      </a:r>
                      <a:r>
                        <a:rPr lang="en-GB" sz="1400" dirty="0" err="1">
                          <a:effectLst/>
                        </a:rPr>
                        <a:t>Università</a:t>
                      </a:r>
                      <a:r>
                        <a:rPr lang="en-GB" sz="1400" dirty="0">
                          <a:effectLst/>
                        </a:rPr>
                        <a:t> </a:t>
                      </a:r>
                      <a:r>
                        <a:rPr lang="en-GB" sz="1400" dirty="0" err="1">
                          <a:effectLst/>
                        </a:rPr>
                        <a:t>degli</a:t>
                      </a:r>
                      <a:r>
                        <a:rPr lang="en-GB" sz="1400" dirty="0">
                          <a:effectLst/>
                        </a:rPr>
                        <a:t> </a:t>
                      </a:r>
                      <a:r>
                        <a:rPr lang="en-GB" sz="1400" dirty="0" err="1">
                          <a:effectLst/>
                        </a:rPr>
                        <a:t>Studi</a:t>
                      </a:r>
                      <a:r>
                        <a:rPr lang="en-GB" sz="1400" dirty="0">
                          <a:effectLst/>
                        </a:rPr>
                        <a:t> di Siena, </a:t>
                      </a:r>
                      <a:r>
                        <a:rPr lang="en-GB" sz="1400" dirty="0" err="1">
                          <a:effectLst/>
                        </a:rPr>
                        <a:t>Rappresentante</a:t>
                      </a:r>
                      <a:r>
                        <a:rPr lang="en-GB" sz="1400" dirty="0">
                          <a:effectLst/>
                        </a:rPr>
                        <a:t> </a:t>
                      </a:r>
                      <a:r>
                        <a:rPr lang="en-GB" sz="1400" dirty="0" err="1">
                          <a:effectLst/>
                        </a:rPr>
                        <a:t>italiano</a:t>
                      </a:r>
                      <a:r>
                        <a:rPr lang="en-GB" sz="1400" dirty="0">
                          <a:effectLst/>
                        </a:rPr>
                        <a:t> </a:t>
                      </a:r>
                      <a:r>
                        <a:rPr lang="en-GB" sz="1400" dirty="0" err="1">
                          <a:effectLst/>
                        </a:rPr>
                        <a:t>della</a:t>
                      </a:r>
                      <a:r>
                        <a:rPr lang="en-GB" sz="1400" dirty="0">
                          <a:effectLst/>
                        </a:rPr>
                        <a:t> Mission “A Soil Deal for Europe” </a:t>
                      </a:r>
                      <a:r>
                        <a:rPr lang="en-GB" sz="1400" dirty="0" err="1">
                          <a:effectLst/>
                        </a:rPr>
                        <a:t>Introduzione</a:t>
                      </a:r>
                      <a:r>
                        <a:rPr lang="en-GB" sz="1400" dirty="0">
                          <a:effectLst/>
                        </a:rPr>
                        <a:t> </a:t>
                      </a:r>
                      <a:r>
                        <a:rPr lang="en-GB" sz="1400" dirty="0" err="1">
                          <a:effectLst/>
                        </a:rPr>
                        <a:t>alla</a:t>
                      </a:r>
                      <a:r>
                        <a:rPr lang="en-GB" sz="1400" dirty="0">
                          <a:effectLst/>
                        </a:rPr>
                        <a:t> </a:t>
                      </a:r>
                      <a:r>
                        <a:rPr lang="en-GB" sz="1400" dirty="0" err="1">
                          <a:effectLst/>
                        </a:rPr>
                        <a:t>Missione</a:t>
                      </a:r>
                      <a:r>
                        <a:rPr lang="en-GB" sz="1400" dirty="0">
                          <a:effectLst/>
                        </a:rPr>
                        <a:t>  </a:t>
                      </a:r>
                    </a:p>
                  </a:txBody>
                  <a:tcPr marL="45720" marR="45720"/>
                </a:tc>
                <a:extLst>
                  <a:ext uri="{0D108BD9-81ED-4DB2-BD59-A6C34878D82A}">
                    <a16:rowId xmlns:a16="http://schemas.microsoft.com/office/drawing/2014/main" val="872505020"/>
                  </a:ext>
                </a:extLst>
              </a:tr>
              <a:tr h="697120">
                <a:tc>
                  <a:txBody>
                    <a:bodyPr/>
                    <a:lstStyle/>
                    <a:p>
                      <a:r>
                        <a:rPr lang="en-GB" sz="1400">
                          <a:effectLst/>
                        </a:rPr>
                        <a:t>10:20</a:t>
                      </a:r>
                    </a:p>
                  </a:txBody>
                  <a:tcPr marL="45720" marR="45720"/>
                </a:tc>
                <a:tc>
                  <a:txBody>
                    <a:bodyPr/>
                    <a:lstStyle/>
                    <a:p>
                      <a:r>
                        <a:rPr lang="en-GB" sz="1400" b="1" dirty="0" err="1">
                          <a:effectLst/>
                        </a:rPr>
                        <a:t>Sfide</a:t>
                      </a:r>
                      <a:r>
                        <a:rPr lang="en-GB" sz="1400" b="1" dirty="0">
                          <a:effectLst/>
                        </a:rPr>
                        <a:t> per un </a:t>
                      </a:r>
                      <a:r>
                        <a:rPr lang="en-GB" sz="1400" b="1" dirty="0" err="1">
                          <a:effectLst/>
                        </a:rPr>
                        <a:t>suolo</a:t>
                      </a:r>
                      <a:r>
                        <a:rPr lang="en-GB" sz="1400" b="1" dirty="0">
                          <a:effectLst/>
                        </a:rPr>
                        <a:t> </a:t>
                      </a:r>
                      <a:r>
                        <a:rPr lang="en-GB" sz="1400" b="1" dirty="0" err="1">
                          <a:effectLst/>
                        </a:rPr>
                        <a:t>sano</a:t>
                      </a:r>
                      <a:endParaRPr lang="en-GB" sz="1400" b="1" dirty="0">
                        <a:effectLst/>
                      </a:endParaRPr>
                    </a:p>
                    <a:p>
                      <a:pPr>
                        <a:buFont typeface="Arial" panose="020B0604020202020204" pitchFamily="34" charset="0"/>
                        <a:buChar char="•"/>
                      </a:pPr>
                      <a:r>
                        <a:rPr lang="en-GB" sz="1400" dirty="0">
                          <a:effectLst/>
                        </a:rPr>
                        <a:t>Luca </a:t>
                      </a:r>
                      <a:r>
                        <a:rPr lang="en-GB" sz="1400" dirty="0" err="1">
                          <a:effectLst/>
                        </a:rPr>
                        <a:t>Montanarella</a:t>
                      </a:r>
                      <a:r>
                        <a:rPr lang="en-GB" sz="1400" dirty="0">
                          <a:effectLst/>
                        </a:rPr>
                        <a:t>, JRC EC Soil Data </a:t>
                      </a:r>
                      <a:r>
                        <a:rPr lang="en-GB" sz="1400" dirty="0" err="1">
                          <a:effectLst/>
                        </a:rPr>
                        <a:t>Center</a:t>
                      </a:r>
                      <a:r>
                        <a:rPr lang="en-GB" sz="1400" dirty="0">
                          <a:effectLst/>
                        </a:rPr>
                        <a:t>, Il </a:t>
                      </a:r>
                      <a:r>
                        <a:rPr lang="en-GB" sz="1400" dirty="0" err="1">
                          <a:effectLst/>
                        </a:rPr>
                        <a:t>quadro</a:t>
                      </a:r>
                      <a:r>
                        <a:rPr lang="en-GB" sz="1400" dirty="0">
                          <a:effectLst/>
                        </a:rPr>
                        <a:t> </a:t>
                      </a:r>
                      <a:r>
                        <a:rPr lang="en-GB" sz="1400" dirty="0" err="1">
                          <a:effectLst/>
                        </a:rPr>
                        <a:t>europeo</a:t>
                      </a:r>
                      <a:r>
                        <a:rPr lang="en-GB" sz="1400" dirty="0">
                          <a:effectLst/>
                        </a:rPr>
                        <a:t> </a:t>
                      </a:r>
                      <a:r>
                        <a:rPr lang="en-GB" sz="1400" dirty="0" err="1">
                          <a:effectLst/>
                        </a:rPr>
                        <a:t>sulle</a:t>
                      </a:r>
                      <a:r>
                        <a:rPr lang="en-GB" sz="1400" dirty="0">
                          <a:effectLst/>
                        </a:rPr>
                        <a:t> </a:t>
                      </a:r>
                      <a:r>
                        <a:rPr lang="en-GB" sz="1400" dirty="0" err="1">
                          <a:effectLst/>
                        </a:rPr>
                        <a:t>minacce</a:t>
                      </a:r>
                      <a:r>
                        <a:rPr lang="en-GB" sz="1400" dirty="0">
                          <a:effectLst/>
                        </a:rPr>
                        <a:t> del </a:t>
                      </a:r>
                      <a:r>
                        <a:rPr lang="en-GB" sz="1400" dirty="0" err="1">
                          <a:effectLst/>
                        </a:rPr>
                        <a:t>suolo</a:t>
                      </a:r>
                      <a:r>
                        <a:rPr lang="en-GB" sz="1400" dirty="0">
                          <a:effectLst/>
                        </a:rPr>
                        <a:t> e le </a:t>
                      </a:r>
                      <a:r>
                        <a:rPr lang="en-GB" sz="1400" dirty="0" err="1">
                          <a:effectLst/>
                        </a:rPr>
                        <a:t>sfide</a:t>
                      </a:r>
                      <a:r>
                        <a:rPr lang="en-GB" sz="1400" dirty="0">
                          <a:effectLst/>
                        </a:rPr>
                        <a:t> per un </a:t>
                      </a:r>
                      <a:r>
                        <a:rPr lang="en-GB" sz="1400" dirty="0" err="1">
                          <a:effectLst/>
                        </a:rPr>
                        <a:t>suolo</a:t>
                      </a:r>
                      <a:r>
                        <a:rPr lang="en-GB" sz="1400" dirty="0">
                          <a:effectLst/>
                        </a:rPr>
                        <a:t> </a:t>
                      </a:r>
                      <a:r>
                        <a:rPr lang="en-GB" sz="1400" dirty="0" err="1">
                          <a:effectLst/>
                        </a:rPr>
                        <a:t>sano</a:t>
                      </a:r>
                      <a:endParaRPr lang="en-GB" sz="1400" dirty="0">
                        <a:effectLst/>
                      </a:endParaRPr>
                    </a:p>
                    <a:p>
                      <a:pPr>
                        <a:buFont typeface="Arial" panose="020B0604020202020204" pitchFamily="34" charset="0"/>
                        <a:buChar char="•"/>
                      </a:pPr>
                      <a:r>
                        <a:rPr lang="en-GB" sz="1400" dirty="0">
                          <a:effectLst/>
                        </a:rPr>
                        <a:t>Michele </a:t>
                      </a:r>
                      <a:r>
                        <a:rPr lang="en-GB" sz="1400" dirty="0" err="1">
                          <a:effectLst/>
                        </a:rPr>
                        <a:t>Munafò</a:t>
                      </a:r>
                      <a:r>
                        <a:rPr lang="en-GB" sz="1400" dirty="0">
                          <a:effectLst/>
                        </a:rPr>
                        <a:t>, ISPRA, Le </a:t>
                      </a:r>
                      <a:r>
                        <a:rPr lang="en-GB" sz="1400" dirty="0" err="1">
                          <a:effectLst/>
                        </a:rPr>
                        <a:t>sfide</a:t>
                      </a:r>
                      <a:r>
                        <a:rPr lang="en-GB" sz="1400" dirty="0">
                          <a:effectLst/>
                        </a:rPr>
                        <a:t> per un </a:t>
                      </a:r>
                      <a:r>
                        <a:rPr lang="en-GB" sz="1400" dirty="0" err="1">
                          <a:effectLst/>
                        </a:rPr>
                        <a:t>suolo</a:t>
                      </a:r>
                      <a:r>
                        <a:rPr lang="en-GB" sz="1400" dirty="0">
                          <a:effectLst/>
                        </a:rPr>
                        <a:t> </a:t>
                      </a:r>
                      <a:r>
                        <a:rPr lang="en-GB" sz="1400" dirty="0" err="1">
                          <a:effectLst/>
                        </a:rPr>
                        <a:t>sano</a:t>
                      </a:r>
                      <a:r>
                        <a:rPr lang="en-GB" sz="1400" dirty="0">
                          <a:effectLst/>
                        </a:rPr>
                        <a:t> in Italia </a:t>
                      </a:r>
                    </a:p>
                  </a:txBody>
                  <a:tcPr marL="45720" marR="45720"/>
                </a:tc>
                <a:extLst>
                  <a:ext uri="{0D108BD9-81ED-4DB2-BD59-A6C34878D82A}">
                    <a16:rowId xmlns:a16="http://schemas.microsoft.com/office/drawing/2014/main" val="4022371311"/>
                  </a:ext>
                </a:extLst>
              </a:tr>
              <a:tr h="290467">
                <a:tc>
                  <a:txBody>
                    <a:bodyPr/>
                    <a:lstStyle/>
                    <a:p>
                      <a:r>
                        <a:rPr lang="en-GB" sz="1400">
                          <a:effectLst/>
                        </a:rPr>
                        <a:t>10:40</a:t>
                      </a:r>
                    </a:p>
                  </a:txBody>
                  <a:tcPr marL="45720" marR="45720"/>
                </a:tc>
                <a:tc>
                  <a:txBody>
                    <a:bodyPr/>
                    <a:lstStyle/>
                    <a:p>
                      <a:r>
                        <a:rPr lang="en-GB" sz="1400" dirty="0">
                          <a:effectLst/>
                        </a:rPr>
                        <a:t>Giulia </a:t>
                      </a:r>
                      <a:r>
                        <a:rPr lang="en-GB" sz="1400" dirty="0" err="1">
                          <a:effectLst/>
                        </a:rPr>
                        <a:t>Campodonico</a:t>
                      </a:r>
                      <a:r>
                        <a:rPr lang="en-GB" sz="1400" dirty="0">
                          <a:effectLst/>
                        </a:rPr>
                        <a:t>, </a:t>
                      </a:r>
                      <a:r>
                        <a:rPr lang="en-GB" sz="1400" dirty="0" err="1">
                          <a:effectLst/>
                        </a:rPr>
                        <a:t>ENoLL</a:t>
                      </a:r>
                      <a:r>
                        <a:rPr lang="en-GB" sz="1400" dirty="0">
                          <a:effectLst/>
                        </a:rPr>
                        <a:t>, </a:t>
                      </a:r>
                      <a:r>
                        <a:rPr lang="en-GB" sz="1400" b="1" dirty="0" err="1">
                          <a:effectLst/>
                        </a:rPr>
                        <a:t>Perché</a:t>
                      </a:r>
                      <a:r>
                        <a:rPr lang="en-GB" sz="1400" b="1" dirty="0">
                          <a:effectLst/>
                        </a:rPr>
                        <a:t> </a:t>
                      </a:r>
                      <a:r>
                        <a:rPr lang="en-GB" sz="1400" b="1" dirty="0" err="1">
                          <a:effectLst/>
                        </a:rPr>
                        <a:t>i</a:t>
                      </a:r>
                      <a:r>
                        <a:rPr lang="en-GB" sz="1400" b="1" dirty="0">
                          <a:effectLst/>
                        </a:rPr>
                        <a:t> Living Lab e Lighthouse per </a:t>
                      </a:r>
                      <a:r>
                        <a:rPr lang="en-GB" sz="1400" b="1" dirty="0" err="1">
                          <a:effectLst/>
                        </a:rPr>
                        <a:t>affrontare</a:t>
                      </a:r>
                      <a:r>
                        <a:rPr lang="en-GB" sz="1400" b="1" dirty="0">
                          <a:effectLst/>
                        </a:rPr>
                        <a:t> la </a:t>
                      </a:r>
                      <a:r>
                        <a:rPr lang="en-GB" sz="1400" b="1" dirty="0" err="1">
                          <a:effectLst/>
                        </a:rPr>
                        <a:t>Missione</a:t>
                      </a:r>
                      <a:r>
                        <a:rPr lang="en-GB" sz="1400" b="1" dirty="0">
                          <a:effectLst/>
                        </a:rPr>
                        <a:t>?  </a:t>
                      </a:r>
                    </a:p>
                  </a:txBody>
                  <a:tcPr marL="45720" marR="45720"/>
                </a:tc>
                <a:extLst>
                  <a:ext uri="{0D108BD9-81ED-4DB2-BD59-A6C34878D82A}">
                    <a16:rowId xmlns:a16="http://schemas.microsoft.com/office/drawing/2014/main" val="393330659"/>
                  </a:ext>
                </a:extLst>
              </a:tr>
              <a:tr h="290467">
                <a:tc>
                  <a:txBody>
                    <a:bodyPr/>
                    <a:lstStyle/>
                    <a:p>
                      <a:r>
                        <a:rPr lang="en-GB" sz="1400">
                          <a:effectLst/>
                        </a:rPr>
                        <a:t>10:55</a:t>
                      </a:r>
                    </a:p>
                  </a:txBody>
                  <a:tcPr marL="45720" marR="45720"/>
                </a:tc>
                <a:tc>
                  <a:txBody>
                    <a:bodyPr/>
                    <a:lstStyle/>
                    <a:p>
                      <a:r>
                        <a:rPr lang="en-GB" sz="1400" dirty="0">
                          <a:effectLst/>
                        </a:rPr>
                        <a:t>Serena </a:t>
                      </a:r>
                      <a:r>
                        <a:rPr lang="en-GB" sz="1400" dirty="0" err="1">
                          <a:effectLst/>
                        </a:rPr>
                        <a:t>Borgna</a:t>
                      </a:r>
                      <a:r>
                        <a:rPr lang="en-GB" sz="1400" dirty="0">
                          <a:effectLst/>
                        </a:rPr>
                        <a:t>, APRE, </a:t>
                      </a:r>
                      <a:r>
                        <a:rPr lang="en-GB" sz="1400" b="1" dirty="0">
                          <a:effectLst/>
                        </a:rPr>
                        <a:t>I </a:t>
                      </a:r>
                      <a:r>
                        <a:rPr lang="en-GB" sz="1400" b="1" dirty="0" err="1">
                          <a:effectLst/>
                        </a:rPr>
                        <a:t>temi</a:t>
                      </a:r>
                      <a:r>
                        <a:rPr lang="en-GB" sz="1400" b="1" dirty="0">
                          <a:effectLst/>
                        </a:rPr>
                        <a:t> </a:t>
                      </a:r>
                      <a:r>
                        <a:rPr lang="en-GB" sz="1400" b="1" dirty="0" err="1">
                          <a:effectLst/>
                        </a:rPr>
                        <a:t>delle</a:t>
                      </a:r>
                      <a:r>
                        <a:rPr lang="en-GB" sz="1400" b="1" dirty="0">
                          <a:effectLst/>
                        </a:rPr>
                        <a:t> call 2023 e </a:t>
                      </a:r>
                      <a:r>
                        <a:rPr lang="en-GB" sz="1400" b="1" dirty="0" err="1">
                          <a:effectLst/>
                        </a:rPr>
                        <a:t>il</a:t>
                      </a:r>
                      <a:r>
                        <a:rPr lang="en-GB" sz="1400" b="1" dirty="0">
                          <a:effectLst/>
                        </a:rPr>
                        <a:t> </a:t>
                      </a:r>
                      <a:r>
                        <a:rPr lang="en-GB" sz="1400" b="1" dirty="0" err="1">
                          <a:effectLst/>
                        </a:rPr>
                        <a:t>quadro</a:t>
                      </a:r>
                      <a:r>
                        <a:rPr lang="en-GB" sz="1400" b="1" dirty="0">
                          <a:effectLst/>
                        </a:rPr>
                        <a:t> </a:t>
                      </a:r>
                      <a:r>
                        <a:rPr lang="en-GB" sz="1400" b="1" dirty="0" err="1">
                          <a:effectLst/>
                        </a:rPr>
                        <a:t>italiano</a:t>
                      </a:r>
                      <a:endParaRPr lang="en-GB" sz="1400" b="1" dirty="0">
                        <a:effectLst/>
                      </a:endParaRPr>
                    </a:p>
                  </a:txBody>
                  <a:tcPr marL="45720" marR="45720"/>
                </a:tc>
                <a:extLst>
                  <a:ext uri="{0D108BD9-81ED-4DB2-BD59-A6C34878D82A}">
                    <a16:rowId xmlns:a16="http://schemas.microsoft.com/office/drawing/2014/main" val="1322288029"/>
                  </a:ext>
                </a:extLst>
              </a:tr>
              <a:tr h="290467">
                <a:tc>
                  <a:txBody>
                    <a:bodyPr/>
                    <a:lstStyle/>
                    <a:p>
                      <a:r>
                        <a:rPr lang="en-GB" sz="1400">
                          <a:effectLst/>
                        </a:rPr>
                        <a:t>11:10</a:t>
                      </a:r>
                    </a:p>
                  </a:txBody>
                  <a:tcPr marL="45720" marR="45720"/>
                </a:tc>
                <a:tc>
                  <a:txBody>
                    <a:bodyPr/>
                    <a:lstStyle/>
                    <a:p>
                      <a:r>
                        <a:rPr lang="en-GB" sz="1400" err="1">
                          <a:effectLst/>
                        </a:rPr>
                        <a:t>Pausa</a:t>
                      </a:r>
                      <a:r>
                        <a:rPr lang="en-GB" sz="1400">
                          <a:effectLst/>
                        </a:rPr>
                        <a:t> caffè e networking</a:t>
                      </a:r>
                    </a:p>
                  </a:txBody>
                  <a:tcPr marL="45720" marR="45720"/>
                </a:tc>
                <a:extLst>
                  <a:ext uri="{0D108BD9-81ED-4DB2-BD59-A6C34878D82A}">
                    <a16:rowId xmlns:a16="http://schemas.microsoft.com/office/drawing/2014/main" val="3187762288"/>
                  </a:ext>
                </a:extLst>
              </a:tr>
              <a:tr h="290467">
                <a:tc>
                  <a:txBody>
                    <a:bodyPr/>
                    <a:lstStyle/>
                    <a:p>
                      <a:r>
                        <a:rPr lang="en-GB" sz="1400">
                          <a:effectLst/>
                        </a:rPr>
                        <a:t>11:40</a:t>
                      </a:r>
                    </a:p>
                  </a:txBody>
                  <a:tcPr marL="45720" marR="45720"/>
                </a:tc>
                <a:tc>
                  <a:txBody>
                    <a:bodyPr/>
                    <a:lstStyle/>
                    <a:p>
                      <a:r>
                        <a:rPr lang="en-GB" sz="1400" b="1" dirty="0" err="1">
                          <a:effectLst/>
                        </a:rPr>
                        <a:t>Spazio</a:t>
                      </a:r>
                      <a:r>
                        <a:rPr lang="en-GB" sz="1400" b="1" dirty="0">
                          <a:effectLst/>
                        </a:rPr>
                        <a:t> </a:t>
                      </a:r>
                      <a:r>
                        <a:rPr lang="en-GB" sz="1400" b="1" dirty="0" err="1">
                          <a:effectLst/>
                        </a:rPr>
                        <a:t>all’ingaggio</a:t>
                      </a:r>
                      <a:r>
                        <a:rPr lang="en-GB" sz="1400" b="1" dirty="0">
                          <a:effectLst/>
                        </a:rPr>
                        <a:t>: </a:t>
                      </a:r>
                      <a:r>
                        <a:rPr lang="en-GB" sz="1400" b="1" dirty="0" err="1">
                          <a:effectLst/>
                        </a:rPr>
                        <a:t>Domande</a:t>
                      </a:r>
                      <a:r>
                        <a:rPr lang="en-GB" sz="1400" b="1" dirty="0">
                          <a:effectLst/>
                        </a:rPr>
                        <a:t> e </a:t>
                      </a:r>
                      <a:r>
                        <a:rPr lang="en-GB" sz="1400" b="1" dirty="0" err="1">
                          <a:effectLst/>
                        </a:rPr>
                        <a:t>interazione</a:t>
                      </a:r>
                      <a:r>
                        <a:rPr lang="en-GB" sz="1400" b="1" dirty="0">
                          <a:effectLst/>
                        </a:rPr>
                        <a:t> con </a:t>
                      </a:r>
                      <a:r>
                        <a:rPr lang="en-GB" sz="1400" b="1" dirty="0" err="1">
                          <a:effectLst/>
                        </a:rPr>
                        <a:t>il</a:t>
                      </a:r>
                      <a:r>
                        <a:rPr lang="en-GB" sz="1400" b="1" dirty="0">
                          <a:effectLst/>
                        </a:rPr>
                        <a:t> </a:t>
                      </a:r>
                      <a:r>
                        <a:rPr lang="en-GB" sz="1400" b="1" dirty="0" err="1">
                          <a:effectLst/>
                        </a:rPr>
                        <a:t>pubblico</a:t>
                      </a:r>
                      <a:r>
                        <a:rPr lang="en-GB" sz="1400" dirty="0">
                          <a:effectLst/>
                        </a:rPr>
                        <a:t> </a:t>
                      </a:r>
                    </a:p>
                  </a:txBody>
                  <a:tcPr marL="45720" marR="45720"/>
                </a:tc>
                <a:extLst>
                  <a:ext uri="{0D108BD9-81ED-4DB2-BD59-A6C34878D82A}">
                    <a16:rowId xmlns:a16="http://schemas.microsoft.com/office/drawing/2014/main" val="714099043"/>
                  </a:ext>
                </a:extLst>
              </a:tr>
              <a:tr h="493793">
                <a:tc>
                  <a:txBody>
                    <a:bodyPr/>
                    <a:lstStyle/>
                    <a:p>
                      <a:r>
                        <a:rPr lang="en-GB" sz="1400">
                          <a:effectLst/>
                        </a:rPr>
                        <a:t>12:10</a:t>
                      </a:r>
                    </a:p>
                  </a:txBody>
                  <a:tcPr marL="45720" marR="45720"/>
                </a:tc>
                <a:tc>
                  <a:txBody>
                    <a:bodyPr/>
                    <a:lstStyle/>
                    <a:p>
                      <a:r>
                        <a:rPr lang="en-GB" sz="1400" b="1" dirty="0">
                          <a:effectLst/>
                        </a:rPr>
                        <a:t>Panel 1 – </a:t>
                      </a:r>
                      <a:r>
                        <a:rPr lang="en-GB" sz="1400" b="1" dirty="0" err="1">
                          <a:effectLst/>
                        </a:rPr>
                        <a:t>Portare</a:t>
                      </a:r>
                      <a:r>
                        <a:rPr lang="en-GB" sz="1400" b="1" dirty="0">
                          <a:effectLst/>
                        </a:rPr>
                        <a:t> </a:t>
                      </a:r>
                      <a:r>
                        <a:rPr lang="en-GB" sz="1400" b="1" dirty="0" err="1">
                          <a:effectLst/>
                        </a:rPr>
                        <a:t>il</a:t>
                      </a:r>
                      <a:r>
                        <a:rPr lang="en-GB" sz="1400" b="1" dirty="0">
                          <a:effectLst/>
                        </a:rPr>
                        <a:t> </a:t>
                      </a:r>
                      <a:r>
                        <a:rPr lang="en-GB" sz="1400" b="1" dirty="0" err="1">
                          <a:effectLst/>
                        </a:rPr>
                        <a:t>tema</a:t>
                      </a:r>
                      <a:r>
                        <a:rPr lang="en-GB" sz="1400" b="1" dirty="0">
                          <a:effectLst/>
                        </a:rPr>
                        <a:t> del </a:t>
                      </a:r>
                      <a:r>
                        <a:rPr lang="en-GB" sz="1400" b="1" dirty="0" err="1">
                          <a:effectLst/>
                        </a:rPr>
                        <a:t>suolo</a:t>
                      </a:r>
                      <a:r>
                        <a:rPr lang="en-GB" sz="1400" b="1" dirty="0">
                          <a:effectLst/>
                        </a:rPr>
                        <a:t> </a:t>
                      </a:r>
                      <a:r>
                        <a:rPr lang="en-GB" sz="1400" b="1" dirty="0" err="1">
                          <a:effectLst/>
                        </a:rPr>
                        <a:t>all’attenzione</a:t>
                      </a:r>
                      <a:r>
                        <a:rPr lang="en-GB" sz="1400" b="1" dirty="0">
                          <a:effectLst/>
                        </a:rPr>
                        <a:t> </a:t>
                      </a:r>
                      <a:r>
                        <a:rPr lang="en-GB" sz="1400" b="1" dirty="0" err="1">
                          <a:effectLst/>
                        </a:rPr>
                        <a:t>della</a:t>
                      </a:r>
                      <a:r>
                        <a:rPr lang="en-GB" sz="1400" b="1" dirty="0">
                          <a:effectLst/>
                        </a:rPr>
                        <a:t> </a:t>
                      </a:r>
                      <a:r>
                        <a:rPr lang="en-GB" sz="1400" b="1" dirty="0" err="1">
                          <a:effectLst/>
                        </a:rPr>
                        <a:t>società</a:t>
                      </a:r>
                      <a:r>
                        <a:rPr lang="en-GB" sz="1400" b="1" dirty="0">
                          <a:effectLst/>
                        </a:rPr>
                        <a:t>: per </a:t>
                      </a:r>
                      <a:r>
                        <a:rPr lang="en-GB" sz="1400" b="1" dirty="0" err="1">
                          <a:effectLst/>
                        </a:rPr>
                        <a:t>una</a:t>
                      </a:r>
                      <a:r>
                        <a:rPr lang="en-GB" sz="1400" b="1" dirty="0">
                          <a:effectLst/>
                        </a:rPr>
                        <a:t> governance </a:t>
                      </a:r>
                      <a:r>
                        <a:rPr lang="en-GB" sz="1400" b="1" dirty="0" err="1">
                          <a:effectLst/>
                        </a:rPr>
                        <a:t>condivisa</a:t>
                      </a:r>
                      <a:r>
                        <a:rPr lang="en-GB" sz="1400" dirty="0">
                          <a:effectLst/>
                        </a:rPr>
                        <a:t>  </a:t>
                      </a:r>
                      <a:endParaRPr lang="en-US" dirty="0"/>
                    </a:p>
                    <a:p>
                      <a:r>
                        <a:rPr lang="en-GB" sz="1400" dirty="0" err="1">
                          <a:effectLst/>
                        </a:rPr>
                        <a:t>Modera</a:t>
                      </a:r>
                      <a:r>
                        <a:rPr lang="en-GB" sz="1400" dirty="0">
                          <a:effectLst/>
                        </a:rPr>
                        <a:t>: Margherita </a:t>
                      </a:r>
                      <a:r>
                        <a:rPr lang="en-GB" sz="1400" dirty="0" err="1">
                          <a:effectLst/>
                        </a:rPr>
                        <a:t>Caggiano</a:t>
                      </a:r>
                      <a:r>
                        <a:rPr lang="en-GB" sz="1400" dirty="0">
                          <a:effectLst/>
                        </a:rPr>
                        <a:t>, RE SOIL Foundation</a:t>
                      </a:r>
                    </a:p>
                  </a:txBody>
                  <a:tcPr marL="45720" marR="45720"/>
                </a:tc>
                <a:extLst>
                  <a:ext uri="{0D108BD9-81ED-4DB2-BD59-A6C34878D82A}">
                    <a16:rowId xmlns:a16="http://schemas.microsoft.com/office/drawing/2014/main" val="1022292020"/>
                  </a:ext>
                </a:extLst>
              </a:tr>
              <a:tr h="493793">
                <a:tc>
                  <a:txBody>
                    <a:bodyPr/>
                    <a:lstStyle/>
                    <a:p>
                      <a:r>
                        <a:rPr lang="en-GB" sz="1400" kern="1200">
                          <a:solidFill>
                            <a:schemeClr val="tx1"/>
                          </a:solidFill>
                          <a:effectLst/>
                          <a:latin typeface="+mn-lt"/>
                          <a:ea typeface="+mn-ea"/>
                          <a:cs typeface="+mn-cs"/>
                        </a:rPr>
                        <a:t>12:50</a:t>
                      </a:r>
                    </a:p>
                  </a:txBody>
                  <a:tcPr marL="45720" marR="45720"/>
                </a:tc>
                <a:tc>
                  <a:txBody>
                    <a:bodyPr/>
                    <a:lstStyle/>
                    <a:p>
                      <a:pPr marL="0" algn="l" defTabSz="914400" rtl="0" eaLnBrk="1" latinLnBrk="0" hangingPunct="1"/>
                      <a:r>
                        <a:rPr lang="en-GB" sz="1400" b="1" kern="1200" dirty="0">
                          <a:solidFill>
                            <a:schemeClr val="tx1"/>
                          </a:solidFill>
                          <a:effectLst/>
                          <a:latin typeface="+mn-lt"/>
                          <a:ea typeface="+mn-ea"/>
                          <a:cs typeface="+mn-cs"/>
                        </a:rPr>
                        <a:t>Panel 2 – La </a:t>
                      </a:r>
                      <a:r>
                        <a:rPr lang="en-GB" sz="1400" b="1" kern="1200" dirty="0" err="1">
                          <a:solidFill>
                            <a:schemeClr val="tx1"/>
                          </a:solidFill>
                          <a:effectLst/>
                          <a:latin typeface="+mn-lt"/>
                          <a:ea typeface="+mn-ea"/>
                          <a:cs typeface="+mn-cs"/>
                        </a:rPr>
                        <a:t>ricerca</a:t>
                      </a:r>
                      <a:r>
                        <a:rPr lang="en-GB" sz="1400" b="1" kern="1200" dirty="0">
                          <a:solidFill>
                            <a:schemeClr val="tx1"/>
                          </a:solidFill>
                          <a:effectLst/>
                          <a:latin typeface="+mn-lt"/>
                          <a:ea typeface="+mn-ea"/>
                          <a:cs typeface="+mn-cs"/>
                        </a:rPr>
                        <a:t>: </a:t>
                      </a:r>
                      <a:r>
                        <a:rPr lang="en-GB" sz="1400" b="1" kern="1200" dirty="0" err="1">
                          <a:solidFill>
                            <a:schemeClr val="tx1"/>
                          </a:solidFill>
                          <a:effectLst/>
                          <a:latin typeface="+mn-lt"/>
                          <a:ea typeface="+mn-ea"/>
                          <a:cs typeface="+mn-cs"/>
                        </a:rPr>
                        <a:t>Progetti</a:t>
                      </a:r>
                      <a:r>
                        <a:rPr lang="en-GB" sz="1400" b="1" kern="1200" dirty="0">
                          <a:solidFill>
                            <a:schemeClr val="tx1"/>
                          </a:solidFill>
                          <a:effectLst/>
                          <a:latin typeface="+mn-lt"/>
                          <a:ea typeface="+mn-ea"/>
                          <a:cs typeface="+mn-cs"/>
                        </a:rPr>
                        <a:t> di </a:t>
                      </a:r>
                      <a:r>
                        <a:rPr lang="en-GB" sz="1400" b="1" kern="1200" dirty="0" err="1">
                          <a:solidFill>
                            <a:schemeClr val="tx1"/>
                          </a:solidFill>
                          <a:effectLst/>
                          <a:latin typeface="+mn-lt"/>
                          <a:ea typeface="+mn-ea"/>
                          <a:cs typeface="+mn-cs"/>
                        </a:rPr>
                        <a:t>suolo</a:t>
                      </a:r>
                      <a:r>
                        <a:rPr lang="en-GB" sz="1400" b="1" kern="1200" dirty="0">
                          <a:solidFill>
                            <a:schemeClr val="tx1"/>
                          </a:solidFill>
                          <a:effectLst/>
                          <a:latin typeface="+mn-lt"/>
                          <a:ea typeface="+mn-ea"/>
                          <a:cs typeface="+mn-cs"/>
                        </a:rPr>
                        <a:t> in Italia</a:t>
                      </a:r>
                    </a:p>
                    <a:p>
                      <a:pPr marL="0" algn="l" defTabSz="914400" rtl="0" eaLnBrk="1" latinLnBrk="0" hangingPunct="1"/>
                      <a:r>
                        <a:rPr lang="en-GB" sz="1400" kern="1200" dirty="0" err="1">
                          <a:solidFill>
                            <a:schemeClr val="tx1"/>
                          </a:solidFill>
                          <a:effectLst/>
                          <a:latin typeface="+mn-lt"/>
                          <a:ea typeface="+mn-ea"/>
                          <a:cs typeface="+mn-cs"/>
                        </a:rPr>
                        <a:t>Modera</a:t>
                      </a:r>
                      <a:r>
                        <a:rPr lang="en-GB" sz="1400" kern="1200" dirty="0">
                          <a:solidFill>
                            <a:schemeClr val="tx1"/>
                          </a:solidFill>
                          <a:effectLst/>
                          <a:latin typeface="+mn-lt"/>
                          <a:ea typeface="+mn-ea"/>
                          <a:cs typeface="+mn-cs"/>
                        </a:rPr>
                        <a:t>: Eugenio Morello, Politecnico di Milano – NATI00NS</a:t>
                      </a:r>
                    </a:p>
                  </a:txBody>
                  <a:tcPr marL="45720" marR="45720"/>
                </a:tc>
                <a:extLst>
                  <a:ext uri="{0D108BD9-81ED-4DB2-BD59-A6C34878D82A}">
                    <a16:rowId xmlns:a16="http://schemas.microsoft.com/office/drawing/2014/main" val="1174519659"/>
                  </a:ext>
                </a:extLst>
              </a:tr>
              <a:tr h="542842">
                <a:tc>
                  <a:txBody>
                    <a:bodyPr/>
                    <a:lstStyle/>
                    <a:p>
                      <a:pPr marL="0" algn="l" defTabSz="914400" rtl="0" eaLnBrk="1" latinLnBrk="0" hangingPunct="1"/>
                      <a:r>
                        <a:rPr lang="en-GB" sz="1400" kern="1200" dirty="0">
                          <a:solidFill>
                            <a:schemeClr val="tx1"/>
                          </a:solidFill>
                          <a:effectLst/>
                          <a:latin typeface="+mn-lt"/>
                          <a:ea typeface="+mn-ea"/>
                          <a:cs typeface="+mn-cs"/>
                        </a:rPr>
                        <a:t>13:30</a:t>
                      </a:r>
                    </a:p>
                  </a:txBody>
                  <a:tcPr marL="45720" marR="45720"/>
                </a:tc>
                <a:tc>
                  <a:txBody>
                    <a:bodyPr/>
                    <a:lstStyle/>
                    <a:p>
                      <a:pPr marL="0" algn="l" defTabSz="914400" rtl="0" eaLnBrk="1" latinLnBrk="0" hangingPunct="1"/>
                      <a:r>
                        <a:rPr lang="en-GB" sz="1400" kern="1200" dirty="0" err="1">
                          <a:solidFill>
                            <a:schemeClr val="tx1"/>
                          </a:solidFill>
                          <a:effectLst/>
                          <a:latin typeface="+mn-lt"/>
                          <a:ea typeface="+mn-ea"/>
                          <a:cs typeface="+mn-cs"/>
                        </a:rPr>
                        <a:t>Chiusura</a:t>
                      </a:r>
                      <a:r>
                        <a:rPr lang="en-GB" sz="1400" kern="1200" dirty="0">
                          <a:solidFill>
                            <a:schemeClr val="tx1"/>
                          </a:solidFill>
                          <a:effectLst/>
                          <a:latin typeface="+mn-lt"/>
                          <a:ea typeface="+mn-ea"/>
                          <a:cs typeface="+mn-cs"/>
                        </a:rPr>
                        <a:t> </a:t>
                      </a:r>
                      <a:r>
                        <a:rPr lang="en-GB" sz="1400" kern="1200" dirty="0" err="1">
                          <a:solidFill>
                            <a:schemeClr val="tx1"/>
                          </a:solidFill>
                          <a:effectLst/>
                          <a:latin typeface="+mn-lt"/>
                          <a:ea typeface="+mn-ea"/>
                          <a:cs typeface="+mn-cs"/>
                        </a:rPr>
                        <a:t>dei</a:t>
                      </a:r>
                      <a:r>
                        <a:rPr lang="en-GB" sz="1400" kern="1200" dirty="0">
                          <a:solidFill>
                            <a:schemeClr val="tx1"/>
                          </a:solidFill>
                          <a:effectLst/>
                          <a:latin typeface="+mn-lt"/>
                          <a:ea typeface="+mn-ea"/>
                          <a:cs typeface="+mn-cs"/>
                        </a:rPr>
                        <a:t> </a:t>
                      </a:r>
                      <a:r>
                        <a:rPr lang="en-GB" sz="1400" kern="1200" dirty="0" err="1">
                          <a:solidFill>
                            <a:schemeClr val="tx1"/>
                          </a:solidFill>
                          <a:effectLst/>
                          <a:latin typeface="+mn-lt"/>
                          <a:ea typeface="+mn-ea"/>
                          <a:cs typeface="+mn-cs"/>
                        </a:rPr>
                        <a:t>lavori</a:t>
                      </a:r>
                      <a:endParaRPr lang="en-GB" sz="1400" kern="1200" dirty="0">
                        <a:solidFill>
                          <a:schemeClr val="tx1"/>
                        </a:solidFill>
                        <a:effectLst/>
                        <a:latin typeface="+mn-lt"/>
                        <a:ea typeface="+mn-ea"/>
                        <a:cs typeface="+mn-cs"/>
                      </a:endParaRPr>
                    </a:p>
                  </a:txBody>
                  <a:tcPr marL="45720" marR="45720"/>
                </a:tc>
                <a:extLst>
                  <a:ext uri="{0D108BD9-81ED-4DB2-BD59-A6C34878D82A}">
                    <a16:rowId xmlns:a16="http://schemas.microsoft.com/office/drawing/2014/main" val="2696781784"/>
                  </a:ext>
                </a:extLst>
              </a:tr>
            </a:tbl>
          </a:graphicData>
        </a:graphic>
      </p:graphicFrame>
    </p:spTree>
    <p:extLst>
      <p:ext uri="{BB962C8B-B14F-4D97-AF65-F5344CB8AC3E}">
        <p14:creationId xmlns:p14="http://schemas.microsoft.com/office/powerpoint/2010/main" val="23755993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A5AFF8-E0C2-8EA8-3412-F53861C1C831}"/>
              </a:ext>
            </a:extLst>
          </p:cNvPr>
          <p:cNvSpPr>
            <a:spLocks noGrp="1"/>
          </p:cNvSpPr>
          <p:nvPr>
            <p:ph type="ctrTitle"/>
          </p:nvPr>
        </p:nvSpPr>
        <p:spPr>
          <a:xfrm>
            <a:off x="1371127" y="1659835"/>
            <a:ext cx="7370621" cy="1153259"/>
          </a:xfrm>
          <a:effectLst>
            <a:outerShdw blurRad="50800" dist="38100" dir="2700000" algn="tl" rotWithShape="0">
              <a:prstClr val="black">
                <a:alpha val="40000"/>
              </a:prstClr>
            </a:outerShdw>
          </a:effectLst>
        </p:spPr>
        <p:txBody>
          <a:bodyPr>
            <a:noAutofit/>
          </a:bodyPr>
          <a:lstStyle/>
          <a:p>
            <a:r>
              <a:rPr lang="it-IT" sz="2800" b="1" dirty="0">
                <a:effectLst>
                  <a:outerShdw blurRad="38100" dist="38100" dir="2700000" algn="tl">
                    <a:srgbClr val="000000">
                      <a:alpha val="43137"/>
                    </a:srgbClr>
                  </a:outerShdw>
                </a:effectLst>
              </a:rPr>
              <a:t>LE SFIDE PER UN SUOLO SANO IN ITALIA</a:t>
            </a:r>
            <a:endParaRPr lang="it-IT" sz="2800" dirty="0">
              <a:effectLst>
                <a:outerShdw blurRad="38100" dist="38100" dir="2700000" algn="tl">
                  <a:srgbClr val="000000">
                    <a:alpha val="43137"/>
                  </a:srgbClr>
                </a:outerShdw>
              </a:effectLst>
            </a:endParaRPr>
          </a:p>
        </p:txBody>
      </p:sp>
      <p:sp>
        <p:nvSpPr>
          <p:cNvPr id="3" name="Sottotitolo 2">
            <a:extLst>
              <a:ext uri="{FF2B5EF4-FFF2-40B4-BE49-F238E27FC236}">
                <a16:creationId xmlns:a16="http://schemas.microsoft.com/office/drawing/2014/main" id="{3FEBE47C-EA32-AA70-57B7-EDE1A98F0286}"/>
              </a:ext>
            </a:extLst>
          </p:cNvPr>
          <p:cNvSpPr>
            <a:spLocks noGrp="1"/>
          </p:cNvSpPr>
          <p:nvPr>
            <p:ph type="subTitle" idx="1"/>
          </p:nvPr>
        </p:nvSpPr>
        <p:spPr>
          <a:xfrm>
            <a:off x="1357272" y="2654300"/>
            <a:ext cx="7546708" cy="628495"/>
          </a:xfrm>
          <a:effectLst>
            <a:outerShdw blurRad="50800" dist="38100" dir="2700000" algn="tl" rotWithShape="0">
              <a:prstClr val="black">
                <a:alpha val="40000"/>
              </a:prstClr>
            </a:outerShdw>
          </a:effectLst>
        </p:spPr>
        <p:txBody>
          <a:bodyPr>
            <a:normAutofit/>
          </a:bodyPr>
          <a:lstStyle/>
          <a:p>
            <a:r>
              <a:rPr lang="it-IT" dirty="0">
                <a:effectLst>
                  <a:outerShdw blurRad="38100" dist="38100" dir="2700000" algn="tl">
                    <a:srgbClr val="000000">
                      <a:alpha val="43137"/>
                    </a:srgbClr>
                  </a:outerShdw>
                </a:effectLst>
              </a:rPr>
              <a:t>Michele Munafò (ISPRA)</a:t>
            </a:r>
          </a:p>
        </p:txBody>
      </p:sp>
      <p:sp>
        <p:nvSpPr>
          <p:cNvPr id="4" name="Segnaposto testo 3">
            <a:extLst>
              <a:ext uri="{FF2B5EF4-FFF2-40B4-BE49-F238E27FC236}">
                <a16:creationId xmlns:a16="http://schemas.microsoft.com/office/drawing/2014/main" id="{3873AF3E-AE8D-3E8C-EAB5-DE9891E850CA}"/>
              </a:ext>
            </a:extLst>
          </p:cNvPr>
          <p:cNvSpPr>
            <a:spLocks noGrp="1"/>
          </p:cNvSpPr>
          <p:nvPr>
            <p:ph type="body" sz="quarter" idx="10"/>
          </p:nvPr>
        </p:nvSpPr>
        <p:spPr>
          <a:xfrm>
            <a:off x="1371128" y="6105533"/>
            <a:ext cx="2843470" cy="752467"/>
          </a:xfrm>
          <a:effectLst>
            <a:outerShdw blurRad="50800" dist="38100" dir="2700000" algn="tl" rotWithShape="0">
              <a:prstClr val="black">
                <a:alpha val="40000"/>
              </a:prstClr>
            </a:outerShdw>
          </a:effectLst>
        </p:spPr>
        <p:txBody>
          <a:bodyPr/>
          <a:lstStyle/>
          <a:p>
            <a:r>
              <a:rPr lang="it-IT" b="1" dirty="0">
                <a:effectLst>
                  <a:outerShdw blurRad="38100" dist="38100" dir="2700000" algn="tl">
                    <a:srgbClr val="000000">
                      <a:alpha val="43137"/>
                    </a:srgbClr>
                  </a:outerShdw>
                </a:effectLst>
              </a:rPr>
              <a:t>10 marzo 2023</a:t>
            </a:r>
          </a:p>
        </p:txBody>
      </p:sp>
    </p:spTree>
    <p:extLst>
      <p:ext uri="{BB962C8B-B14F-4D97-AF65-F5344CB8AC3E}">
        <p14:creationId xmlns:p14="http://schemas.microsoft.com/office/powerpoint/2010/main" val="268557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694605A0-2D84-7A18-3DF6-F15F1E4DE8E3}"/>
              </a:ext>
            </a:extLst>
          </p:cNvPr>
          <p:cNvSpPr txBox="1">
            <a:spLocks/>
          </p:cNvSpPr>
          <p:nvPr/>
        </p:nvSpPr>
        <p:spPr>
          <a:xfrm>
            <a:off x="1371127" y="2509621"/>
            <a:ext cx="9197766" cy="1153259"/>
          </a:xfrm>
          <a:prstGeom prst="rect">
            <a:avLst/>
          </a:prstGeom>
          <a:effectLst>
            <a:outerShdw blurRad="50800" dist="38100" dir="2700000" algn="tl" rotWithShape="0">
              <a:prstClr val="black">
                <a:alpha val="40000"/>
              </a:prstClr>
            </a:outerShdw>
          </a:effectLst>
        </p:spPr>
        <p:txBody>
          <a:bodyPr vert="horz" lIns="0" tIns="0" rIns="0" bIns="0" rtlCol="0" anchor="t" anchorCtr="0">
            <a:noAutofit/>
          </a:bodyPr>
          <a:lstStyle>
            <a:lvl1pPr algn="l" defTabSz="914400" rtl="0" eaLnBrk="1" latinLnBrk="0" hangingPunct="1">
              <a:lnSpc>
                <a:spcPct val="90000"/>
              </a:lnSpc>
              <a:spcBef>
                <a:spcPct val="0"/>
              </a:spcBef>
              <a:buNone/>
              <a:defRPr sz="3600" b="1" kern="1200">
                <a:solidFill>
                  <a:schemeClr val="bg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j-ea"/>
                <a:cs typeface="+mj-cs"/>
              </a:rPr>
              <a:t>FERMARE IL DEGRADO DEL SUOLO</a:t>
            </a:r>
          </a:p>
        </p:txBody>
      </p:sp>
      <p:pic>
        <p:nvPicPr>
          <p:cNvPr id="3" name="Immagine 2">
            <a:extLst>
              <a:ext uri="{FF2B5EF4-FFF2-40B4-BE49-F238E27FC236}">
                <a16:creationId xmlns:a16="http://schemas.microsoft.com/office/drawing/2014/main" id="{2AACE3C0-7AD9-13FC-D128-AFD50D4B3E7C}"/>
              </a:ext>
            </a:extLst>
          </p:cNvPr>
          <p:cNvPicPr>
            <a:picLocks noChangeAspect="1"/>
          </p:cNvPicPr>
          <p:nvPr/>
        </p:nvPicPr>
        <p:blipFill>
          <a:blip r:embed="rId2"/>
          <a:stretch>
            <a:fillRect/>
          </a:stretch>
        </p:blipFill>
        <p:spPr>
          <a:xfrm>
            <a:off x="9390184" y="0"/>
            <a:ext cx="2801815" cy="1293327"/>
          </a:xfrm>
          <a:prstGeom prst="rect">
            <a:avLst/>
          </a:prstGeom>
        </p:spPr>
      </p:pic>
    </p:spTree>
    <p:extLst>
      <p:ext uri="{BB962C8B-B14F-4D97-AF65-F5344CB8AC3E}">
        <p14:creationId xmlns:p14="http://schemas.microsoft.com/office/powerpoint/2010/main" val="177517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ACB4ABC-3AD6-B60E-8F79-8748054D9D64}"/>
              </a:ext>
            </a:extLst>
          </p:cNvPr>
          <p:cNvSpPr>
            <a:spLocks noGrp="1"/>
          </p:cNvSpPr>
          <p:nvPr>
            <p:ph type="title"/>
          </p:nvPr>
        </p:nvSpPr>
        <p:spPr/>
        <p:txBody>
          <a:bodyPr/>
          <a:lstStyle/>
          <a:p>
            <a:r>
              <a:rPr lang="it-IT" dirty="0"/>
              <a:t>Degrado del suolo</a:t>
            </a:r>
          </a:p>
        </p:txBody>
      </p:sp>
      <p:sp>
        <p:nvSpPr>
          <p:cNvPr id="3" name="Segnaposto contenuto 2">
            <a:extLst>
              <a:ext uri="{FF2B5EF4-FFF2-40B4-BE49-F238E27FC236}">
                <a16:creationId xmlns:a16="http://schemas.microsoft.com/office/drawing/2014/main" id="{E351C973-B239-07C7-9748-151136E576EF}"/>
              </a:ext>
            </a:extLst>
          </p:cNvPr>
          <p:cNvSpPr>
            <a:spLocks noGrp="1"/>
          </p:cNvSpPr>
          <p:nvPr>
            <p:ph idx="1"/>
          </p:nvPr>
        </p:nvSpPr>
        <p:spPr>
          <a:xfrm>
            <a:off x="838201" y="1090217"/>
            <a:ext cx="6398462" cy="4997761"/>
          </a:xfrm>
        </p:spPr>
        <p:txBody>
          <a:bodyPr vert="horz" lIns="36000" tIns="0" rIns="0" bIns="0" rtlCol="0">
            <a:normAutofit fontScale="92500"/>
          </a:bodyPr>
          <a:lstStyle/>
          <a:p>
            <a:pPr>
              <a:lnSpc>
                <a:spcPct val="100000"/>
              </a:lnSpc>
              <a:buFont typeface="Wingdings" panose="05000000000000000000" pitchFamily="2" charset="2"/>
              <a:buChar char="ü"/>
            </a:pPr>
            <a:r>
              <a:rPr lang="it-IT" dirty="0"/>
              <a:t>Riduzione o perdita di produttività biologica o economica a causa principalmente dell’attività dell’uomo </a:t>
            </a:r>
            <a:endParaRPr lang="it-IT" b="1" dirty="0">
              <a:solidFill>
                <a:srgbClr val="015940"/>
              </a:solidFill>
            </a:endParaRPr>
          </a:p>
          <a:p>
            <a:pPr>
              <a:lnSpc>
                <a:spcPct val="100000"/>
              </a:lnSpc>
            </a:pPr>
            <a:r>
              <a:rPr lang="it-IT" b="1" dirty="0">
                <a:solidFill>
                  <a:srgbClr val="D77C2D"/>
                </a:solidFill>
              </a:rPr>
              <a:t>Cause:</a:t>
            </a:r>
            <a:r>
              <a:rPr lang="it-IT" b="1" dirty="0">
                <a:solidFill>
                  <a:srgbClr val="015940"/>
                </a:solidFill>
              </a:rPr>
              <a:t> </a:t>
            </a:r>
          </a:p>
          <a:p>
            <a:pPr marL="457200" indent="-457200">
              <a:lnSpc>
                <a:spcPct val="100000"/>
              </a:lnSpc>
              <a:buFont typeface="Wingdings" panose="05000000000000000000" pitchFamily="2" charset="2"/>
              <a:buChar char="ü"/>
            </a:pPr>
            <a:r>
              <a:rPr lang="it-IT" dirty="0"/>
              <a:t>Attività dell’uomo: inquinamento e degrado della qualità del suolo e delle sue funzioni</a:t>
            </a:r>
          </a:p>
          <a:p>
            <a:pPr marL="457200" indent="-457200">
              <a:lnSpc>
                <a:spcPct val="100000"/>
              </a:lnSpc>
              <a:buFont typeface="Wingdings" panose="05000000000000000000" pitchFamily="2" charset="2"/>
              <a:buChar char="ü"/>
            </a:pPr>
            <a:r>
              <a:rPr lang="it-IT" dirty="0"/>
              <a:t>Cambiamenti climatici: condizioni climatiche estreme, siccità</a:t>
            </a:r>
          </a:p>
          <a:p>
            <a:pPr>
              <a:lnSpc>
                <a:spcPct val="100000"/>
              </a:lnSpc>
            </a:pPr>
            <a:r>
              <a:rPr lang="it-IT" b="1" dirty="0">
                <a:solidFill>
                  <a:srgbClr val="D77C2D"/>
                </a:solidFill>
              </a:rPr>
              <a:t>Impatti:</a:t>
            </a:r>
            <a:endParaRPr lang="it-IT" sz="2000" b="1" dirty="0">
              <a:solidFill>
                <a:srgbClr val="D77C2D"/>
              </a:solidFill>
            </a:endParaRPr>
          </a:p>
          <a:p>
            <a:pPr marL="457200" indent="-457200">
              <a:lnSpc>
                <a:spcPct val="100000"/>
              </a:lnSpc>
              <a:buFont typeface="Wingdings" panose="05000000000000000000" pitchFamily="2" charset="2"/>
              <a:buChar char="ü"/>
            </a:pPr>
            <a:r>
              <a:rPr lang="it-IT" dirty="0"/>
              <a:t>Produzione di cibo e risorse, qualità della vita, fornitura di beni e servizi ecosistemici </a:t>
            </a:r>
          </a:p>
        </p:txBody>
      </p:sp>
      <p:pic>
        <p:nvPicPr>
          <p:cNvPr id="4" name="Immagine 3" descr="Immagine che contiene portatile&#10;&#10;Descrizione generata automaticamente">
            <a:extLst>
              <a:ext uri="{FF2B5EF4-FFF2-40B4-BE49-F238E27FC236}">
                <a16:creationId xmlns:a16="http://schemas.microsoft.com/office/drawing/2014/main" id="{E1F5A105-BC15-4B2B-756F-1054981E3C50}"/>
              </a:ext>
            </a:extLst>
          </p:cNvPr>
          <p:cNvPicPr>
            <a:picLocks noChangeAspect="1"/>
          </p:cNvPicPr>
          <p:nvPr/>
        </p:nvPicPr>
        <p:blipFill>
          <a:blip r:embed="rId3" cstate="screen">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8000"/>
                    </a14:imgEffect>
                    <a14:imgEffect>
                      <a14:saturation sat="67000"/>
                    </a14:imgEffect>
                  </a14:imgLayer>
                </a14:imgProps>
              </a:ext>
              <a:ext uri="{28A0092B-C50C-407E-A947-70E740481C1C}">
                <a14:useLocalDpi xmlns:a14="http://schemas.microsoft.com/office/drawing/2010/main"/>
              </a:ext>
            </a:extLst>
          </a:blip>
          <a:stretch>
            <a:fillRect/>
          </a:stretch>
        </p:blipFill>
        <p:spPr>
          <a:xfrm>
            <a:off x="8230380" y="1406769"/>
            <a:ext cx="3683222" cy="4787905"/>
          </a:xfrm>
          <a:prstGeom prst="rect">
            <a:avLst/>
          </a:prstGeom>
        </p:spPr>
      </p:pic>
    </p:spTree>
    <p:extLst>
      <p:ext uri="{BB962C8B-B14F-4D97-AF65-F5344CB8AC3E}">
        <p14:creationId xmlns:p14="http://schemas.microsoft.com/office/powerpoint/2010/main" val="1582250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ACB4ABC-3AD6-B60E-8F79-8748054D9D64}"/>
              </a:ext>
            </a:extLst>
          </p:cNvPr>
          <p:cNvSpPr>
            <a:spLocks noGrp="1"/>
          </p:cNvSpPr>
          <p:nvPr>
            <p:ph type="title"/>
          </p:nvPr>
        </p:nvSpPr>
        <p:spPr/>
        <p:txBody>
          <a:bodyPr/>
          <a:lstStyle/>
          <a:p>
            <a:r>
              <a:rPr lang="it-IT" dirty="0"/>
              <a:t>Degrado del suolo</a:t>
            </a:r>
          </a:p>
        </p:txBody>
      </p:sp>
      <p:sp>
        <p:nvSpPr>
          <p:cNvPr id="3" name="Rettangolo 2"/>
          <p:cNvSpPr/>
          <p:nvPr/>
        </p:nvSpPr>
        <p:spPr>
          <a:xfrm>
            <a:off x="5962214" y="377467"/>
            <a:ext cx="6096000" cy="2031325"/>
          </a:xfrm>
          <a:prstGeom prst="rect">
            <a:avLst/>
          </a:prstGeom>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264368"/>
                </a:solidFill>
                <a:effectLst/>
                <a:uLnTx/>
                <a:uFillTx/>
                <a:latin typeface="Calibri"/>
                <a:ea typeface="+mn-ea"/>
                <a:cs typeface="+mn-cs"/>
              </a:rPr>
              <a:t>La metodologia elaborata dall’UNCCD (UNCCD, 2017)</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sz="1800" b="1"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5" name="AutoShape 10" descr="SDG 15.3: End Desertification and Restore Degraded La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pic>
        <p:nvPicPr>
          <p:cNvPr id="13" name="Picture 2" descr="SDG 15.3.1 - Proportion of land that is degraded over total land area |  Land Portal"/>
          <p:cNvPicPr>
            <a:picLocks noChangeAspect="1" noChangeArrowheads="1"/>
          </p:cNvPicPr>
          <p:nvPr/>
        </p:nvPicPr>
        <p:blipFill rotWithShape="1">
          <a:blip r:embed="rId3">
            <a:extLst>
              <a:ext uri="{28A0092B-C50C-407E-A947-70E740481C1C}">
                <a14:useLocalDpi xmlns:a14="http://schemas.microsoft.com/office/drawing/2010/main" val="0"/>
              </a:ext>
            </a:extLst>
          </a:blip>
          <a:srcRect b="32444"/>
          <a:stretch/>
        </p:blipFill>
        <p:spPr bwMode="auto">
          <a:xfrm>
            <a:off x="612022" y="1808915"/>
            <a:ext cx="4888732" cy="3302597"/>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66000"/>
                    </a14:imgEffect>
                  </a14:imgLayer>
                </a14:imgProps>
              </a:ext>
            </a:extLst>
          </a:blip>
          <a:stretch>
            <a:fillRect/>
          </a:stretch>
        </p:blipFill>
        <p:spPr>
          <a:xfrm>
            <a:off x="6065959" y="3722698"/>
            <a:ext cx="1462601" cy="2303090"/>
          </a:xfrm>
          <a:prstGeom prst="rect">
            <a:avLst/>
          </a:prstGeom>
        </p:spPr>
      </p:pic>
      <p:pic>
        <p:nvPicPr>
          <p:cNvPr id="12" name="Immagine 11"/>
          <p:cNvPicPr>
            <a:picLocks noChangeAspect="1"/>
          </p:cNvPicPr>
          <p:nvPr/>
        </p:nvPicPr>
        <p:blipFill>
          <a:blip r:embed="rId6"/>
          <a:stretch>
            <a:fillRect/>
          </a:stretch>
        </p:blipFill>
        <p:spPr>
          <a:xfrm>
            <a:off x="6509148" y="863259"/>
            <a:ext cx="4341732" cy="2596955"/>
          </a:xfrm>
          <a:prstGeom prst="rect">
            <a:avLst/>
          </a:prstGeom>
        </p:spPr>
      </p:pic>
      <p:sp>
        <p:nvSpPr>
          <p:cNvPr id="4" name="CasellaDiTesto 3">
            <a:extLst>
              <a:ext uri="{FF2B5EF4-FFF2-40B4-BE49-F238E27FC236}">
                <a16:creationId xmlns:a16="http://schemas.microsoft.com/office/drawing/2014/main" id="{B8AE0400-6E16-0541-8087-F7A5F06F2F6E}"/>
              </a:ext>
            </a:extLst>
          </p:cNvPr>
          <p:cNvSpPr txBox="1"/>
          <p:nvPr/>
        </p:nvSpPr>
        <p:spPr>
          <a:xfrm>
            <a:off x="7716482" y="3722698"/>
            <a:ext cx="3328507" cy="2308324"/>
          </a:xfrm>
          <a:prstGeom prst="rect">
            <a:avLst/>
          </a:prstGeom>
          <a:solidFill>
            <a:srgbClr val="5EA94A"/>
          </a:solidFill>
          <a:ln>
            <a:noFill/>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none" strike="noStrike" kern="1200" cap="none" spc="0" normalizeH="0" baseline="0" noProof="0" dirty="0">
                <a:ln>
                  <a:noFill/>
                </a:ln>
                <a:solidFill>
                  <a:prstClr val="white"/>
                </a:solidFill>
                <a:effectLst/>
                <a:uLnTx/>
                <a:uFillTx/>
                <a:latin typeface="Calibri" panose="020F0502020204030204"/>
                <a:ea typeface="+mn-ea"/>
                <a:cs typeface="+mn-cs"/>
              </a:rPr>
              <a:t>La </a:t>
            </a:r>
            <a:r>
              <a:rPr kumimoji="0" lang="it-IT" sz="1600" b="1" i="0" u="none" strike="noStrike" kern="1200" cap="none" spc="0" normalizeH="0" baseline="0" noProof="0" dirty="0">
                <a:ln>
                  <a:noFill/>
                </a:ln>
                <a:solidFill>
                  <a:srgbClr val="E4C96E"/>
                </a:solidFill>
                <a:effectLst/>
                <a:uLnTx/>
                <a:uFillTx/>
                <a:latin typeface="Calibri" panose="020F0502020204030204"/>
                <a:ea typeface="+mn-ea"/>
                <a:cs typeface="+mn-cs"/>
              </a:rPr>
              <a:t>Land Degradation Neutrality (LDN) </a:t>
            </a:r>
            <a:r>
              <a:rPr kumimoji="0" lang="it-IT" sz="1600" b="0" i="0" u="none" strike="noStrike" kern="1200" cap="none" spc="0" normalizeH="0" baseline="0" noProof="0" dirty="0">
                <a:ln>
                  <a:noFill/>
                </a:ln>
                <a:solidFill>
                  <a:prstClr val="white"/>
                </a:solidFill>
                <a:effectLst/>
                <a:uLnTx/>
                <a:uFillTx/>
                <a:latin typeface="Calibri" panose="020F0502020204030204"/>
                <a:ea typeface="+mn-ea"/>
                <a:cs typeface="+mn-cs"/>
              </a:rPr>
              <a:t>è stata definita dall’UNCCD come “uno stato in cui la quantità e la qualità delle risorse territoriali, necessarie a </a:t>
            </a:r>
            <a:r>
              <a:rPr kumimoji="0" lang="it-IT" sz="1600" b="1" i="0" u="none" strike="noStrike" kern="1200" cap="none" spc="0" normalizeH="0" baseline="0" noProof="0" dirty="0">
                <a:ln>
                  <a:noFill/>
                </a:ln>
                <a:solidFill>
                  <a:srgbClr val="E4C96E"/>
                </a:solidFill>
                <a:effectLst/>
                <a:uLnTx/>
                <a:uFillTx/>
                <a:latin typeface="Calibri" panose="020F0502020204030204"/>
                <a:ea typeface="+mn-ea"/>
                <a:cs typeface="+mn-cs"/>
              </a:rPr>
              <a:t>sostenere funzioni e servizi ecosistemici</a:t>
            </a:r>
            <a:r>
              <a:rPr kumimoji="0" lang="it-IT" sz="1600" b="0" i="0" u="none" strike="noStrike" kern="1200" cap="none" spc="0" normalizeH="0" baseline="0" noProof="0" dirty="0">
                <a:ln>
                  <a:noFill/>
                </a:ln>
                <a:solidFill>
                  <a:prstClr val="white"/>
                </a:solidFill>
                <a:effectLst/>
                <a:uLnTx/>
                <a:uFillTx/>
                <a:latin typeface="Calibri" panose="020F0502020204030204"/>
                <a:ea typeface="+mn-ea"/>
                <a:cs typeface="+mn-cs"/>
              </a:rPr>
              <a:t> e a rafforzare la sicurezza alimentare, rimangono stabili o aumentano entro specifiche scale temporali e territoriali ed ecosistemi”</a:t>
            </a:r>
          </a:p>
        </p:txBody>
      </p:sp>
    </p:spTree>
    <p:extLst>
      <p:ext uri="{BB962C8B-B14F-4D97-AF65-F5344CB8AC3E}">
        <p14:creationId xmlns:p14="http://schemas.microsoft.com/office/powerpoint/2010/main" val="1444628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2094627F-CC3D-9276-F6FB-DE5F2F69FE6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735"/>
          <a:stretch/>
        </p:blipFill>
        <p:spPr>
          <a:xfrm>
            <a:off x="7193280" y="403934"/>
            <a:ext cx="5171440" cy="5702226"/>
          </a:xfrm>
          <a:prstGeom prst="rect">
            <a:avLst/>
          </a:prstGeom>
        </p:spPr>
      </p:pic>
      <p:pic>
        <p:nvPicPr>
          <p:cNvPr id="6" name="Immagine 5">
            <a:extLst>
              <a:ext uri="{FF2B5EF4-FFF2-40B4-BE49-F238E27FC236}">
                <a16:creationId xmlns:a16="http://schemas.microsoft.com/office/drawing/2014/main" id="{DC7EE43F-FC94-0EFA-93A7-29F3E3A40D72}"/>
              </a:ext>
            </a:extLst>
          </p:cNvPr>
          <p:cNvPicPr>
            <a:picLocks noChangeAspect="1"/>
          </p:cNvPicPr>
          <p:nvPr/>
        </p:nvPicPr>
        <p:blipFill>
          <a:blip r:embed="rId3" cstate="print">
            <a:clrChange>
              <a:clrFrom>
                <a:srgbClr val="E6E6E6"/>
              </a:clrFrom>
              <a:clrTo>
                <a:srgbClr val="E6E6E6">
                  <a:alpha val="0"/>
                </a:srgbClr>
              </a:clrTo>
            </a:clrChange>
            <a:extLst>
              <a:ext uri="{28A0092B-C50C-407E-A947-70E740481C1C}">
                <a14:useLocalDpi xmlns:a14="http://schemas.microsoft.com/office/drawing/2010/main" val="0"/>
              </a:ext>
            </a:extLst>
          </a:blip>
          <a:stretch>
            <a:fillRect/>
          </a:stretch>
        </p:blipFill>
        <p:spPr bwMode="auto">
          <a:xfrm>
            <a:off x="3890698" y="0"/>
            <a:ext cx="4410603" cy="6106161"/>
          </a:xfrm>
          <a:prstGeom prst="rect">
            <a:avLst/>
          </a:prstGeom>
          <a:noFill/>
        </p:spPr>
      </p:pic>
      <p:pic>
        <p:nvPicPr>
          <p:cNvPr id="7" name="Immagine 6">
            <a:extLst>
              <a:ext uri="{FF2B5EF4-FFF2-40B4-BE49-F238E27FC236}">
                <a16:creationId xmlns:a16="http://schemas.microsoft.com/office/drawing/2014/main" id="{2B7BF235-A812-DD11-AA67-572F2928085D}"/>
              </a:ext>
            </a:extLst>
          </p:cNvPr>
          <p:cNvPicPr>
            <a:picLocks noChangeAspect="1"/>
          </p:cNvPicPr>
          <p:nvPr/>
        </p:nvPicPr>
        <p:blipFill>
          <a:blip r:embed="rId4" cstate="print">
            <a:clrChange>
              <a:clrFrom>
                <a:srgbClr val="E6E6E6"/>
              </a:clrFrom>
              <a:clrTo>
                <a:srgbClr val="E6E6E6">
                  <a:alpha val="0"/>
                </a:srgbClr>
              </a:clrTo>
            </a:clrChange>
            <a:extLst>
              <a:ext uri="{28A0092B-C50C-407E-A947-70E740481C1C}">
                <a14:useLocalDpi xmlns:a14="http://schemas.microsoft.com/office/drawing/2010/main" val="0"/>
              </a:ext>
            </a:extLst>
          </a:blip>
          <a:stretch>
            <a:fillRect/>
          </a:stretch>
        </p:blipFill>
        <p:spPr>
          <a:xfrm>
            <a:off x="0" y="-1"/>
            <a:ext cx="4410803" cy="6106161"/>
          </a:xfrm>
          <a:prstGeom prst="rect">
            <a:avLst/>
          </a:prstGeom>
        </p:spPr>
      </p:pic>
    </p:spTree>
    <p:extLst>
      <p:ext uri="{BB962C8B-B14F-4D97-AF65-F5344CB8AC3E}">
        <p14:creationId xmlns:p14="http://schemas.microsoft.com/office/powerpoint/2010/main" val="195650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9C4BFC-7171-2CBB-1B0F-1A536836C83A}"/>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094C415F-1960-A3EA-CB17-1FFBBEB8ECFD}"/>
              </a:ext>
            </a:extLst>
          </p:cNvPr>
          <p:cNvSpPr>
            <a:spLocks noGrp="1"/>
          </p:cNvSpPr>
          <p:nvPr>
            <p:ph idx="1"/>
          </p:nvPr>
        </p:nvSpPr>
        <p:spPr/>
        <p:txBody>
          <a:bodyPr/>
          <a:lstStyle/>
          <a:p>
            <a:endParaRPr lang="it-IT"/>
          </a:p>
        </p:txBody>
      </p:sp>
      <p:pic>
        <p:nvPicPr>
          <p:cNvPr id="4" name="Immagine 3">
            <a:extLst>
              <a:ext uri="{FF2B5EF4-FFF2-40B4-BE49-F238E27FC236}">
                <a16:creationId xmlns:a16="http://schemas.microsoft.com/office/drawing/2014/main" id="{8EF56E7D-306F-5989-0F46-30C4FD9F32E5}"/>
              </a:ext>
            </a:extLst>
          </p:cNvPr>
          <p:cNvPicPr>
            <a:picLocks noChangeAspect="1"/>
          </p:cNvPicPr>
          <p:nvPr/>
        </p:nvPicPr>
        <p:blipFill>
          <a:blip r:embed="rId2"/>
          <a:stretch>
            <a:fillRect/>
          </a:stretch>
        </p:blipFill>
        <p:spPr>
          <a:xfrm>
            <a:off x="10913" y="0"/>
            <a:ext cx="12170173" cy="6858000"/>
          </a:xfrm>
          <a:prstGeom prst="rect">
            <a:avLst/>
          </a:prstGeom>
        </p:spPr>
      </p:pic>
    </p:spTree>
    <p:extLst>
      <p:ext uri="{BB962C8B-B14F-4D97-AF65-F5344CB8AC3E}">
        <p14:creationId xmlns:p14="http://schemas.microsoft.com/office/powerpoint/2010/main" val="27561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ACB4ABC-3AD6-B60E-8F79-8748054D9D64}"/>
              </a:ext>
            </a:extLst>
          </p:cNvPr>
          <p:cNvSpPr>
            <a:spLocks noGrp="1"/>
          </p:cNvSpPr>
          <p:nvPr>
            <p:ph type="title"/>
          </p:nvPr>
        </p:nvSpPr>
        <p:spPr/>
        <p:txBody>
          <a:bodyPr/>
          <a:lstStyle/>
          <a:p>
            <a:r>
              <a:rPr lang="it-IT" dirty="0"/>
              <a:t>Incendi</a:t>
            </a:r>
          </a:p>
        </p:txBody>
      </p:sp>
      <p:pic>
        <p:nvPicPr>
          <p:cNvPr id="4" name="Immagine 3">
            <a:extLst>
              <a:ext uri="{FF2B5EF4-FFF2-40B4-BE49-F238E27FC236}">
                <a16:creationId xmlns:a16="http://schemas.microsoft.com/office/drawing/2014/main" id="{3C34A898-E3EF-AFC2-7FD2-8B9D14F4BBDB}"/>
              </a:ext>
            </a:extLst>
          </p:cNvPr>
          <p:cNvPicPr>
            <a:picLocks noChangeAspect="1"/>
          </p:cNvPicPr>
          <p:nvPr/>
        </p:nvPicPr>
        <p:blipFill>
          <a:blip r:embed="rId2"/>
          <a:stretch>
            <a:fillRect/>
          </a:stretch>
        </p:blipFill>
        <p:spPr>
          <a:xfrm>
            <a:off x="6646148" y="0"/>
            <a:ext cx="7109181" cy="6858000"/>
          </a:xfrm>
          <a:prstGeom prst="rect">
            <a:avLst/>
          </a:prstGeom>
        </p:spPr>
      </p:pic>
      <p:pic>
        <p:nvPicPr>
          <p:cNvPr id="7" name="Immagine 6"/>
          <p:cNvPicPr>
            <a:picLocks noChangeAspect="1"/>
          </p:cNvPicPr>
          <p:nvPr/>
        </p:nvPicPr>
        <p:blipFill rotWithShape="1">
          <a:blip r:embed="rId3">
            <a:extLst>
              <a:ext uri="{28A0092B-C50C-407E-A947-70E740481C1C}">
                <a14:useLocalDpi xmlns:a14="http://schemas.microsoft.com/office/drawing/2010/main" val="0"/>
              </a:ext>
            </a:extLst>
          </a:blip>
          <a:srcRect l="1148" t="2002" r="1148" b="2002"/>
          <a:stretch/>
        </p:blipFill>
        <p:spPr>
          <a:xfrm>
            <a:off x="348140" y="1572385"/>
            <a:ext cx="6069601" cy="2930789"/>
          </a:xfrm>
          <a:prstGeom prst="rect">
            <a:avLst/>
          </a:prstGeom>
        </p:spPr>
      </p:pic>
    </p:spTree>
    <p:extLst>
      <p:ext uri="{BB962C8B-B14F-4D97-AF65-F5344CB8AC3E}">
        <p14:creationId xmlns:p14="http://schemas.microsoft.com/office/powerpoint/2010/main" val="30604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a 4"/>
          <p:cNvGraphicFramePr>
            <a:graphicFrameLocks noGrp="1"/>
          </p:cNvGraphicFramePr>
          <p:nvPr/>
        </p:nvGraphicFramePr>
        <p:xfrm>
          <a:off x="1005840" y="176723"/>
          <a:ext cx="5723998" cy="5940623"/>
        </p:xfrm>
        <a:graphic>
          <a:graphicData uri="http://schemas.openxmlformats.org/drawingml/2006/table">
            <a:tbl>
              <a:tblPr>
                <a:tableStyleId>{9D7B26C5-4107-4FEC-AEDC-1716B250A1EF}</a:tableStyleId>
              </a:tblPr>
              <a:tblGrid>
                <a:gridCol w="1609874">
                  <a:extLst>
                    <a:ext uri="{9D8B030D-6E8A-4147-A177-3AD203B41FA5}">
                      <a16:colId xmlns:a16="http://schemas.microsoft.com/office/drawing/2014/main" val="2057945777"/>
                    </a:ext>
                  </a:extLst>
                </a:gridCol>
                <a:gridCol w="1028531">
                  <a:extLst>
                    <a:ext uri="{9D8B030D-6E8A-4147-A177-3AD203B41FA5}">
                      <a16:colId xmlns:a16="http://schemas.microsoft.com/office/drawing/2014/main" val="4007967497"/>
                    </a:ext>
                  </a:extLst>
                </a:gridCol>
                <a:gridCol w="1028531">
                  <a:extLst>
                    <a:ext uri="{9D8B030D-6E8A-4147-A177-3AD203B41FA5}">
                      <a16:colId xmlns:a16="http://schemas.microsoft.com/office/drawing/2014/main" val="3643822937"/>
                    </a:ext>
                  </a:extLst>
                </a:gridCol>
                <a:gridCol w="1028531">
                  <a:extLst>
                    <a:ext uri="{9D8B030D-6E8A-4147-A177-3AD203B41FA5}">
                      <a16:colId xmlns:a16="http://schemas.microsoft.com/office/drawing/2014/main" val="2104268190"/>
                    </a:ext>
                  </a:extLst>
                </a:gridCol>
                <a:gridCol w="1028531">
                  <a:extLst>
                    <a:ext uri="{9D8B030D-6E8A-4147-A177-3AD203B41FA5}">
                      <a16:colId xmlns:a16="http://schemas.microsoft.com/office/drawing/2014/main" val="4222569182"/>
                    </a:ext>
                  </a:extLst>
                </a:gridCol>
              </a:tblGrid>
              <a:tr h="223327">
                <a:tc gridSpan="5">
                  <a:txBody>
                    <a:bodyPr/>
                    <a:lstStyle/>
                    <a:p>
                      <a:pPr algn="ctr" fontAlgn="ctr"/>
                      <a:r>
                        <a:rPr lang="it-IT" sz="1200" b="1" i="0" u="none" strike="noStrike" dirty="0">
                          <a:solidFill>
                            <a:srgbClr val="000000"/>
                          </a:solidFill>
                          <a:effectLst/>
                          <a:latin typeface="+mn-lt"/>
                        </a:rPr>
                        <a:t>Aree in cui è aumentato il degrado per una o più cause nel periodo 2016-2019</a:t>
                      </a:r>
                    </a:p>
                  </a:txBody>
                  <a:tcPr marL="6649" marR="6649" marT="6649" marB="0" anchor="ctr">
                    <a:lnL>
                      <a:noFill/>
                    </a:lnL>
                    <a:lnR>
                      <a:noFill/>
                    </a:lnR>
                    <a:lnT w="12700" cmpd="sng">
                      <a:noFill/>
                    </a:lnT>
                    <a:lnB>
                      <a:noFill/>
                    </a:lnB>
                    <a:lnTlToBr w="12700" cmpd="sng">
                      <a:noFill/>
                      <a:prstDash val="solid"/>
                    </a:lnTlToBr>
                    <a:lnBlToTr w="12700" cmpd="sng">
                      <a:noFill/>
                      <a:prstDash val="solid"/>
                    </a:lnBlToTr>
                  </a:tcPr>
                </a:tc>
                <a:tc hMerge="1">
                  <a:txBody>
                    <a:bodyPr/>
                    <a:lstStyle/>
                    <a:p>
                      <a:pPr algn="ctr" fontAlgn="ctr"/>
                      <a:endParaRPr lang="it-IT" sz="1200" b="1" i="0" u="none" strike="noStrike" dirty="0">
                        <a:solidFill>
                          <a:srgbClr val="000000"/>
                        </a:solidFill>
                        <a:effectLst/>
                        <a:latin typeface="Arial Narrow" panose="020B0606020202030204" pitchFamily="34" charset="0"/>
                      </a:endParaRPr>
                    </a:p>
                  </a:txBody>
                  <a:tcPr marL="6649" marR="6649" marT="6649" marB="0" anchor="ctr"/>
                </a:tc>
                <a:tc hMerge="1">
                  <a:txBody>
                    <a:bodyPr/>
                    <a:lstStyle/>
                    <a:p>
                      <a:pPr algn="ctr" fontAlgn="ctr"/>
                      <a:endParaRPr lang="it-IT" sz="1200" b="1" i="0" u="none" strike="noStrike" dirty="0">
                        <a:solidFill>
                          <a:srgbClr val="000000"/>
                        </a:solidFill>
                        <a:effectLst/>
                        <a:latin typeface="Arial Narrow" panose="020B0606020202030204" pitchFamily="34" charset="0"/>
                      </a:endParaRPr>
                    </a:p>
                  </a:txBody>
                  <a:tcPr marL="6649" marR="6649" marT="6649" marB="0" anchor="ctr"/>
                </a:tc>
                <a:tc hMerge="1">
                  <a:txBody>
                    <a:bodyPr/>
                    <a:lstStyle/>
                    <a:p>
                      <a:pPr algn="ctr" fontAlgn="ctr"/>
                      <a:endParaRPr lang="it-IT" sz="1200" b="1" i="0" u="none" strike="noStrike" dirty="0">
                        <a:solidFill>
                          <a:srgbClr val="000000"/>
                        </a:solidFill>
                        <a:effectLst/>
                        <a:latin typeface="Arial Narrow" panose="020B0606020202030204" pitchFamily="34" charset="0"/>
                      </a:endParaRPr>
                    </a:p>
                  </a:txBody>
                  <a:tcPr marL="6649" marR="6649" marT="6649" marB="0" anchor="ctr"/>
                </a:tc>
                <a:tc hMerge="1">
                  <a:txBody>
                    <a:bodyPr/>
                    <a:lstStyle/>
                    <a:p>
                      <a:pPr algn="ctr" fontAlgn="ctr"/>
                      <a:endParaRPr lang="it-IT" sz="1200" b="1" i="0" u="none" strike="noStrike" dirty="0">
                        <a:solidFill>
                          <a:srgbClr val="000000"/>
                        </a:solidFill>
                        <a:effectLst/>
                        <a:latin typeface="Arial Narrow" panose="020B0606020202030204" pitchFamily="34" charset="0"/>
                      </a:endParaRPr>
                    </a:p>
                  </a:txBody>
                  <a:tcPr marL="6649" marR="6649" marT="6649" marB="0" anchor="ctr"/>
                </a:tc>
                <a:extLst>
                  <a:ext uri="{0D108BD9-81ED-4DB2-BD59-A6C34878D82A}">
                    <a16:rowId xmlns:a16="http://schemas.microsoft.com/office/drawing/2014/main" val="228491208"/>
                  </a:ext>
                </a:extLst>
              </a:tr>
              <a:tr h="336550">
                <a:tc>
                  <a:txBody>
                    <a:bodyPr/>
                    <a:lstStyle/>
                    <a:p>
                      <a:pPr algn="l" fontAlgn="ctr"/>
                      <a:r>
                        <a:rPr lang="it-IT" sz="1200" b="1" u="none" strike="noStrike" dirty="0">
                          <a:effectLst/>
                        </a:rPr>
                        <a:t>Regione</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u="none" strike="noStrike" dirty="0">
                          <a:effectLst/>
                        </a:rPr>
                        <a:t>1 causa di degrado</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u="none" strike="noStrike" dirty="0">
                          <a:effectLst/>
                        </a:rPr>
                        <a:t>2 cause di degrado</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u="none" strike="noStrike" dirty="0">
                          <a:effectLst/>
                        </a:rPr>
                        <a:t>3 o più cause di degrado</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u="none" strike="noStrike" dirty="0">
                          <a:effectLst/>
                        </a:rPr>
                        <a:t>Totale</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931381172"/>
                  </a:ext>
                </a:extLst>
              </a:tr>
              <a:tr h="188800">
                <a:tc>
                  <a:txBody>
                    <a:bodyPr/>
                    <a:lstStyle/>
                    <a:p>
                      <a:pPr algn="l" fontAlgn="ctr"/>
                      <a:r>
                        <a:rPr lang="it-IT" sz="1200" u="none" strike="noStrike" dirty="0">
                          <a:effectLst/>
                        </a:rPr>
                        <a:t> </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i="1" u="none" strike="noStrike" dirty="0">
                          <a:effectLst/>
                        </a:rPr>
                        <a:t>(km²)</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i="1" u="none" strike="noStrike" dirty="0">
                          <a:effectLst/>
                        </a:rPr>
                        <a:t>(km²)</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i="1" u="none" strike="noStrike" dirty="0">
                          <a:effectLst/>
                        </a:rPr>
                        <a:t>(km²)</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it-IT" sz="1200" b="1" i="1" u="none" strike="noStrike" dirty="0">
                          <a:effectLst/>
                        </a:rPr>
                        <a:t>(km²)</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28584703"/>
                  </a:ext>
                </a:extLst>
              </a:tr>
              <a:tr h="198283">
                <a:tc>
                  <a:txBody>
                    <a:bodyPr/>
                    <a:lstStyle/>
                    <a:p>
                      <a:pPr algn="l" fontAlgn="ctr"/>
                      <a:r>
                        <a:rPr lang="it-IT" sz="1200" i="1" u="none" strike="noStrike" dirty="0">
                          <a:effectLst/>
                        </a:rPr>
                        <a:t>Piemonte</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2.520,18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123,48</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27,72</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2.671,37</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55294623"/>
                  </a:ext>
                </a:extLst>
              </a:tr>
              <a:tr h="198283">
                <a:tc>
                  <a:txBody>
                    <a:bodyPr/>
                    <a:lstStyle/>
                    <a:p>
                      <a:pPr algn="l" fontAlgn="ctr"/>
                      <a:r>
                        <a:rPr lang="it-IT" sz="1200" i="1" u="none" strike="noStrike" dirty="0">
                          <a:effectLst/>
                        </a:rPr>
                        <a:t>Valle d'Aosta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351,28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1,07</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0,05</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352,40</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240708720"/>
                  </a:ext>
                </a:extLst>
              </a:tr>
              <a:tr h="198283">
                <a:tc>
                  <a:txBody>
                    <a:bodyPr/>
                    <a:lstStyle/>
                    <a:p>
                      <a:pPr algn="l" fontAlgn="ctr"/>
                      <a:r>
                        <a:rPr lang="it-IT" sz="1200" i="1" u="none" strike="noStrike" dirty="0">
                          <a:effectLst/>
                        </a:rPr>
                        <a:t>Lombardia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2.798,39</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114,07</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16,07</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2.928,52</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52957139"/>
                  </a:ext>
                </a:extLst>
              </a:tr>
              <a:tr h="198283">
                <a:tc>
                  <a:txBody>
                    <a:bodyPr/>
                    <a:lstStyle/>
                    <a:p>
                      <a:pPr algn="l" fontAlgn="ctr"/>
                      <a:r>
                        <a:rPr lang="it-IT" sz="1200" i="1" u="none" strike="noStrike">
                          <a:effectLst/>
                        </a:rPr>
                        <a:t>Liguria</a:t>
                      </a:r>
                      <a:endParaRPr lang="it-IT" sz="1200" b="0" i="1"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321,64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8,96</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1,34</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331,95</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87005545"/>
                  </a:ext>
                </a:extLst>
              </a:tr>
              <a:tr h="198283">
                <a:tc>
                  <a:txBody>
                    <a:bodyPr/>
                    <a:lstStyle/>
                    <a:p>
                      <a:pPr algn="l" fontAlgn="ctr"/>
                      <a:r>
                        <a:rPr lang="it-IT" sz="1200" b="1" i="1" u="none" strike="noStrike" dirty="0">
                          <a:effectLst/>
                        </a:rPr>
                        <a:t>Nord-Ovest</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5.991</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248</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45</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6.284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806553844"/>
                  </a:ext>
                </a:extLst>
              </a:tr>
              <a:tr h="198283">
                <a:tc>
                  <a:txBody>
                    <a:bodyPr/>
                    <a:lstStyle/>
                    <a:p>
                      <a:pPr algn="l" fontAlgn="ctr"/>
                      <a:r>
                        <a:rPr lang="it-IT" sz="1200" i="1" u="none" strike="noStrike" dirty="0">
                          <a:effectLst/>
                        </a:rPr>
                        <a:t>Friuli-Venezia Giulia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643,46</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23,38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3,62</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670,46</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61498780"/>
                  </a:ext>
                </a:extLst>
              </a:tr>
              <a:tr h="198283">
                <a:tc>
                  <a:txBody>
                    <a:bodyPr/>
                    <a:lstStyle/>
                    <a:p>
                      <a:pPr algn="l" fontAlgn="ctr"/>
                      <a:r>
                        <a:rPr lang="it-IT" sz="1200" i="1" u="none" strike="noStrike" dirty="0">
                          <a:effectLst/>
                        </a:rPr>
                        <a:t>Trentino-Alto Adige</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762,32</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5,89</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0,84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769,05</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20094112"/>
                  </a:ext>
                </a:extLst>
              </a:tr>
              <a:tr h="198283">
                <a:tc>
                  <a:txBody>
                    <a:bodyPr/>
                    <a:lstStyle/>
                    <a:p>
                      <a:pPr algn="l" fontAlgn="ctr"/>
                      <a:r>
                        <a:rPr lang="it-IT" sz="1200" i="1" u="none" strike="noStrike" dirty="0">
                          <a:effectLst/>
                        </a:rPr>
                        <a:t>Emilia-Romagna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3.464,33</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182,20</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18,99</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3.665,52</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0287659"/>
                  </a:ext>
                </a:extLst>
              </a:tr>
              <a:tr h="198283">
                <a:tc>
                  <a:txBody>
                    <a:bodyPr/>
                    <a:lstStyle/>
                    <a:p>
                      <a:pPr algn="l" fontAlgn="ctr"/>
                      <a:r>
                        <a:rPr lang="it-IT" sz="1200" i="1" u="none" strike="noStrike" dirty="0">
                          <a:effectLst/>
                        </a:rPr>
                        <a:t>Veneto</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2.908,55</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135,96</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22,34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3.066,86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369301749"/>
                  </a:ext>
                </a:extLst>
              </a:tr>
              <a:tr h="198283">
                <a:tc>
                  <a:txBody>
                    <a:bodyPr/>
                    <a:lstStyle/>
                    <a:p>
                      <a:pPr algn="l" fontAlgn="ctr"/>
                      <a:r>
                        <a:rPr lang="it-IT" sz="1200" b="1" i="1" u="none" strike="noStrike" dirty="0">
                          <a:effectLst/>
                        </a:rPr>
                        <a:t>Nord-Est</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7.779</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347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46</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8.172</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88796570"/>
                  </a:ext>
                </a:extLst>
              </a:tr>
              <a:tr h="198283">
                <a:tc>
                  <a:txBody>
                    <a:bodyPr/>
                    <a:lstStyle/>
                    <a:p>
                      <a:pPr algn="l" fontAlgn="ctr"/>
                      <a:r>
                        <a:rPr lang="it-IT" sz="1200" i="1" u="none" strike="noStrike" dirty="0">
                          <a:effectLst/>
                        </a:rPr>
                        <a:t>Umbria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355,69</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8,47</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1,84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366,01</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93638518"/>
                  </a:ext>
                </a:extLst>
              </a:tr>
              <a:tr h="198283">
                <a:tc>
                  <a:txBody>
                    <a:bodyPr/>
                    <a:lstStyle/>
                    <a:p>
                      <a:pPr algn="l" fontAlgn="ctr"/>
                      <a:r>
                        <a:rPr lang="it-IT" sz="1200" i="1" u="none" strike="noStrike" dirty="0">
                          <a:effectLst/>
                        </a:rPr>
                        <a:t>Marche</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781,13</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36,63</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3,94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821,71</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165820922"/>
                  </a:ext>
                </a:extLst>
              </a:tr>
              <a:tr h="198283">
                <a:tc>
                  <a:txBody>
                    <a:bodyPr/>
                    <a:lstStyle/>
                    <a:p>
                      <a:pPr algn="l" fontAlgn="ctr"/>
                      <a:r>
                        <a:rPr lang="it-IT" sz="1200" i="1" u="none" strike="noStrike" dirty="0">
                          <a:effectLst/>
                        </a:rPr>
                        <a:t>Toscana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1.647,64</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39,46</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9,93</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1.697,04</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84384374"/>
                  </a:ext>
                </a:extLst>
              </a:tr>
              <a:tr h="198283">
                <a:tc>
                  <a:txBody>
                    <a:bodyPr/>
                    <a:lstStyle/>
                    <a:p>
                      <a:pPr algn="l" fontAlgn="ctr"/>
                      <a:r>
                        <a:rPr lang="it-IT" sz="1200" i="1" u="none" strike="noStrike" dirty="0">
                          <a:solidFill>
                            <a:schemeClr val="tx1"/>
                          </a:solidFill>
                          <a:effectLst/>
                        </a:rPr>
                        <a:t>Lazio</a:t>
                      </a:r>
                      <a:endParaRPr lang="it-IT" sz="1200" b="0" i="1" u="none" strike="noStrike" dirty="0">
                        <a:solidFill>
                          <a:schemeClr val="tx1"/>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solidFill>
                            <a:schemeClr val="tx1"/>
                          </a:solidFill>
                          <a:effectLst/>
                        </a:rPr>
                        <a:t>1.572,27</a:t>
                      </a:r>
                      <a:endParaRPr lang="it-IT" sz="1200" b="0" i="0" u="none" strike="noStrike">
                        <a:solidFill>
                          <a:schemeClr val="tx1"/>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solidFill>
                            <a:schemeClr val="tx1"/>
                          </a:solidFill>
                          <a:effectLst/>
                        </a:rPr>
                        <a:t>119,53</a:t>
                      </a:r>
                      <a:endParaRPr lang="it-IT" sz="1200" b="0" i="0" u="none" strike="noStrike">
                        <a:solidFill>
                          <a:schemeClr val="tx1"/>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solidFill>
                            <a:schemeClr val="tx1"/>
                          </a:solidFill>
                          <a:effectLst/>
                        </a:rPr>
                        <a:t>7,37</a:t>
                      </a:r>
                      <a:endParaRPr lang="it-IT" sz="1200" b="0" i="0" u="none" strike="noStrike" dirty="0">
                        <a:solidFill>
                          <a:schemeClr val="tx1"/>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solidFill>
                            <a:schemeClr val="tx1"/>
                          </a:solidFill>
                          <a:effectLst/>
                        </a:rPr>
                        <a:t>1.699,17</a:t>
                      </a:r>
                      <a:endParaRPr lang="it-IT" sz="1200" b="0" i="0" u="none" strike="noStrike" dirty="0">
                        <a:solidFill>
                          <a:schemeClr val="tx1"/>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05638535"/>
                  </a:ext>
                </a:extLst>
              </a:tr>
              <a:tr h="198283">
                <a:tc>
                  <a:txBody>
                    <a:bodyPr/>
                    <a:lstStyle/>
                    <a:p>
                      <a:pPr algn="l" fontAlgn="ctr"/>
                      <a:r>
                        <a:rPr lang="it-IT" sz="1200" b="1" i="1" u="none" strike="noStrike" dirty="0">
                          <a:effectLst/>
                        </a:rPr>
                        <a:t>Centro</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4.357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204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23</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4.584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05960659"/>
                  </a:ext>
                </a:extLst>
              </a:tr>
              <a:tr h="198283">
                <a:tc>
                  <a:txBody>
                    <a:bodyPr/>
                    <a:lstStyle/>
                    <a:p>
                      <a:pPr algn="l" fontAlgn="ctr"/>
                      <a:r>
                        <a:rPr lang="it-IT" sz="1200" i="1" u="none" strike="noStrike" dirty="0">
                          <a:effectLst/>
                        </a:rPr>
                        <a:t>Basilicata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520,89</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19,79</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2,58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543,26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38868920"/>
                  </a:ext>
                </a:extLst>
              </a:tr>
              <a:tr h="198283">
                <a:tc>
                  <a:txBody>
                    <a:bodyPr/>
                    <a:lstStyle/>
                    <a:p>
                      <a:pPr algn="l" fontAlgn="ctr"/>
                      <a:r>
                        <a:rPr lang="it-IT" sz="1200" i="1" u="none" strike="noStrike" dirty="0">
                          <a:effectLst/>
                        </a:rPr>
                        <a:t>Molise</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295,33</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8,93</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0,41</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304,66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54462228"/>
                  </a:ext>
                </a:extLst>
              </a:tr>
              <a:tr h="198283">
                <a:tc>
                  <a:txBody>
                    <a:bodyPr/>
                    <a:lstStyle/>
                    <a:p>
                      <a:pPr algn="l" fontAlgn="ctr"/>
                      <a:r>
                        <a:rPr lang="it-IT" sz="1200" i="1" u="none" strike="noStrike" dirty="0">
                          <a:effectLst/>
                        </a:rPr>
                        <a:t>Abruzzo</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837,75</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37,76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3,34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878,85</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590804975"/>
                  </a:ext>
                </a:extLst>
              </a:tr>
              <a:tr h="198283">
                <a:tc>
                  <a:txBody>
                    <a:bodyPr/>
                    <a:lstStyle/>
                    <a:p>
                      <a:pPr algn="l" fontAlgn="ctr"/>
                      <a:r>
                        <a:rPr lang="it-IT" sz="1200" i="1" u="none" strike="noStrike" dirty="0">
                          <a:effectLst/>
                        </a:rPr>
                        <a:t>Calabria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1.608,02</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114,67</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11,29</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1.733,98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876602932"/>
                  </a:ext>
                </a:extLst>
              </a:tr>
              <a:tr h="198283">
                <a:tc>
                  <a:txBody>
                    <a:bodyPr/>
                    <a:lstStyle/>
                    <a:p>
                      <a:pPr algn="l" fontAlgn="ctr"/>
                      <a:r>
                        <a:rPr lang="it-IT" sz="1200" i="1" u="none" strike="noStrike" dirty="0">
                          <a:effectLst/>
                        </a:rPr>
                        <a:t>Puglia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2.538,76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147,60</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20,54</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2.706,90</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22915235"/>
                  </a:ext>
                </a:extLst>
              </a:tr>
              <a:tr h="198283">
                <a:tc>
                  <a:txBody>
                    <a:bodyPr/>
                    <a:lstStyle/>
                    <a:p>
                      <a:pPr algn="l" fontAlgn="ctr"/>
                      <a:r>
                        <a:rPr lang="it-IT" sz="1200" i="1" u="none" strike="noStrike" dirty="0">
                          <a:effectLst/>
                        </a:rPr>
                        <a:t>Campania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1.976,46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205,64</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27,68</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2.209,79</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61498446"/>
                  </a:ext>
                </a:extLst>
              </a:tr>
              <a:tr h="198283">
                <a:tc>
                  <a:txBody>
                    <a:bodyPr/>
                    <a:lstStyle/>
                    <a:p>
                      <a:pPr algn="l" fontAlgn="ctr"/>
                      <a:r>
                        <a:rPr lang="it-IT" sz="1200" b="1" i="1" u="none" strike="noStrike" dirty="0">
                          <a:effectLst/>
                        </a:rPr>
                        <a:t>Sud</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7.777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534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66</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8.377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85698924"/>
                  </a:ext>
                </a:extLst>
              </a:tr>
              <a:tr h="198283">
                <a:tc>
                  <a:txBody>
                    <a:bodyPr/>
                    <a:lstStyle/>
                    <a:p>
                      <a:pPr algn="l" fontAlgn="ctr"/>
                      <a:r>
                        <a:rPr lang="it-IT" sz="1200" i="1" u="none" strike="noStrike" dirty="0">
                          <a:effectLst/>
                        </a:rPr>
                        <a:t>Sardegna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2.264,63</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171,68</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65,81</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2.502,12</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310876733"/>
                  </a:ext>
                </a:extLst>
              </a:tr>
              <a:tr h="198283">
                <a:tc>
                  <a:txBody>
                    <a:bodyPr/>
                    <a:lstStyle/>
                    <a:p>
                      <a:pPr algn="l" fontAlgn="ctr"/>
                      <a:r>
                        <a:rPr lang="it-IT" sz="1200" i="1" u="none" strike="noStrike" dirty="0">
                          <a:effectLst/>
                        </a:rPr>
                        <a:t>Sicilia</a:t>
                      </a:r>
                      <a:endParaRPr lang="it-IT" sz="1200" b="0"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3.143,73</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309,01</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a:effectLst/>
                        </a:rPr>
                        <a:t>21,66</a:t>
                      </a:r>
                      <a:endParaRPr lang="it-IT" sz="1200" b="0" i="0" u="none" strike="noStrike">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u="none" strike="noStrike" dirty="0">
                          <a:effectLst/>
                        </a:rPr>
                        <a:t>3.474,40</a:t>
                      </a:r>
                      <a:endParaRPr lang="it-IT" sz="1200" b="0"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278714382"/>
                  </a:ext>
                </a:extLst>
              </a:tr>
              <a:tr h="198283">
                <a:tc>
                  <a:txBody>
                    <a:bodyPr/>
                    <a:lstStyle/>
                    <a:p>
                      <a:pPr algn="l" fontAlgn="ctr"/>
                      <a:r>
                        <a:rPr lang="it-IT" sz="1200" b="1" i="1" u="none" strike="noStrike" dirty="0">
                          <a:effectLst/>
                        </a:rPr>
                        <a:t>Isole</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5.408</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481</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87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tc>
                  <a:txBody>
                    <a:bodyPr/>
                    <a:lstStyle/>
                    <a:p>
                      <a:pPr algn="r" fontAlgn="ctr"/>
                      <a:r>
                        <a:rPr lang="it-IT" sz="1200" b="1" u="none" strike="noStrike" dirty="0">
                          <a:effectLst/>
                        </a:rPr>
                        <a:t>5.977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22524906"/>
                  </a:ext>
                </a:extLst>
              </a:tr>
              <a:tr h="198283">
                <a:tc>
                  <a:txBody>
                    <a:bodyPr/>
                    <a:lstStyle/>
                    <a:p>
                      <a:pPr algn="l" fontAlgn="ctr"/>
                      <a:r>
                        <a:rPr lang="it-IT" sz="1200" b="1" i="1" u="none" strike="noStrike" dirty="0">
                          <a:effectLst/>
                        </a:rPr>
                        <a:t>ITALIA</a:t>
                      </a:r>
                      <a:endParaRPr lang="it-IT" sz="1200" b="1" i="1"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w="12700" cmpd="sng">
                      <a:noFill/>
                    </a:lnB>
                    <a:lnTlToBr w="12700" cmpd="sng">
                      <a:noFill/>
                      <a:prstDash val="solid"/>
                    </a:lnTlToBr>
                    <a:lnBlToTr w="12700" cmpd="sng">
                      <a:noFill/>
                      <a:prstDash val="solid"/>
                    </a:lnBlToTr>
                  </a:tcPr>
                </a:tc>
                <a:tc>
                  <a:txBody>
                    <a:bodyPr/>
                    <a:lstStyle/>
                    <a:p>
                      <a:pPr algn="r" fontAlgn="ctr"/>
                      <a:r>
                        <a:rPr lang="it-IT" sz="1200" b="1" u="none" strike="noStrike" dirty="0">
                          <a:effectLst/>
                        </a:rPr>
                        <a:t>31.312</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w="12700" cmpd="sng">
                      <a:noFill/>
                    </a:lnB>
                    <a:lnTlToBr w="12700" cmpd="sng">
                      <a:noFill/>
                      <a:prstDash val="solid"/>
                    </a:lnTlToBr>
                    <a:lnBlToTr w="12700" cmpd="sng">
                      <a:noFill/>
                      <a:prstDash val="solid"/>
                    </a:lnBlToTr>
                  </a:tcPr>
                </a:tc>
                <a:tc>
                  <a:txBody>
                    <a:bodyPr/>
                    <a:lstStyle/>
                    <a:p>
                      <a:pPr algn="r" fontAlgn="ctr"/>
                      <a:r>
                        <a:rPr lang="it-IT" sz="1200" b="1" u="none" strike="noStrike" dirty="0">
                          <a:effectLst/>
                        </a:rPr>
                        <a:t>1.814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w="12700" cmpd="sng">
                      <a:noFill/>
                    </a:lnB>
                    <a:lnTlToBr w="12700" cmpd="sng">
                      <a:noFill/>
                      <a:prstDash val="solid"/>
                    </a:lnTlToBr>
                    <a:lnBlToTr w="12700" cmpd="sng">
                      <a:noFill/>
                      <a:prstDash val="solid"/>
                    </a:lnBlToTr>
                  </a:tcPr>
                </a:tc>
                <a:tc>
                  <a:txBody>
                    <a:bodyPr/>
                    <a:lstStyle/>
                    <a:p>
                      <a:pPr algn="r" fontAlgn="ctr"/>
                      <a:r>
                        <a:rPr lang="it-IT" sz="1200" b="1" u="none" strike="noStrike" dirty="0">
                          <a:effectLst/>
                        </a:rPr>
                        <a:t>267</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w="12700" cmpd="sng">
                      <a:noFill/>
                    </a:lnB>
                    <a:lnTlToBr w="12700" cmpd="sng">
                      <a:noFill/>
                      <a:prstDash val="solid"/>
                    </a:lnTlToBr>
                    <a:lnBlToTr w="12700" cmpd="sng">
                      <a:noFill/>
                      <a:prstDash val="solid"/>
                    </a:lnBlToTr>
                  </a:tcPr>
                </a:tc>
                <a:tc>
                  <a:txBody>
                    <a:bodyPr/>
                    <a:lstStyle/>
                    <a:p>
                      <a:pPr algn="r" fontAlgn="ctr"/>
                      <a:r>
                        <a:rPr lang="it-IT" sz="1200" b="1" u="none" strike="noStrike" dirty="0">
                          <a:effectLst/>
                        </a:rPr>
                        <a:t>33.394</a:t>
                      </a:r>
                      <a:endParaRPr lang="it-IT" sz="1200" b="1" i="0" u="none" strike="noStrike" dirty="0">
                        <a:solidFill>
                          <a:srgbClr val="000000"/>
                        </a:solidFill>
                        <a:effectLst/>
                        <a:latin typeface="Arial Narrow" panose="020B0606020202030204" pitchFamily="34" charset="0"/>
                      </a:endParaRPr>
                    </a:p>
                  </a:txBody>
                  <a:tcPr marL="6649" marR="6649" marT="6649" marB="0"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99938719"/>
                  </a:ext>
                </a:extLst>
              </a:tr>
            </a:tbl>
          </a:graphicData>
        </a:graphic>
      </p:graphicFrame>
      <p:pic>
        <p:nvPicPr>
          <p:cNvPr id="7" name="Immagine 6"/>
          <p:cNvPicPr/>
          <p:nvPr/>
        </p:nvPicPr>
        <p:blipFill>
          <a:blip r:embed="rId3">
            <a:extLst>
              <a:ext uri="{28A0092B-C50C-407E-A947-70E740481C1C}">
                <a14:useLocalDpi xmlns:a14="http://schemas.microsoft.com/office/drawing/2010/main" val="0"/>
              </a:ext>
            </a:extLst>
          </a:blip>
          <a:srcRect/>
          <a:stretch/>
        </p:blipFill>
        <p:spPr bwMode="auto">
          <a:xfrm>
            <a:off x="7423785" y="213452"/>
            <a:ext cx="4260215" cy="5896625"/>
          </a:xfrm>
          <a:prstGeom prst="rect">
            <a:avLst/>
          </a:prstGeom>
          <a:noFill/>
          <a:ln>
            <a:noFill/>
          </a:ln>
        </p:spPr>
      </p:pic>
    </p:spTree>
    <p:extLst>
      <p:ext uri="{BB962C8B-B14F-4D97-AF65-F5344CB8AC3E}">
        <p14:creationId xmlns:p14="http://schemas.microsoft.com/office/powerpoint/2010/main" val="339711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8DC4D7D1-11A3-1D4D-765C-D7C9A0AA87F8}"/>
              </a:ext>
            </a:extLst>
          </p:cNvPr>
          <p:cNvPicPr>
            <a:picLocks noChangeAspect="1"/>
          </p:cNvPicPr>
          <p:nvPr/>
        </p:nvPicPr>
        <p:blipFill>
          <a:blip r:embed="rId2"/>
          <a:stretch>
            <a:fillRect/>
          </a:stretch>
        </p:blipFill>
        <p:spPr>
          <a:xfrm>
            <a:off x="2346960" y="81646"/>
            <a:ext cx="7498080" cy="6027866"/>
          </a:xfrm>
          <a:prstGeom prst="rect">
            <a:avLst/>
          </a:prstGeom>
        </p:spPr>
      </p:pic>
      <p:sp>
        <p:nvSpPr>
          <p:cNvPr id="7" name="CasellaDiTesto 6">
            <a:extLst>
              <a:ext uri="{FF2B5EF4-FFF2-40B4-BE49-F238E27FC236}">
                <a16:creationId xmlns:a16="http://schemas.microsoft.com/office/drawing/2014/main" id="{4F3B73D5-AC07-E611-D5B0-6D955658F96B}"/>
              </a:ext>
            </a:extLst>
          </p:cNvPr>
          <p:cNvSpPr txBox="1"/>
          <p:nvPr/>
        </p:nvSpPr>
        <p:spPr>
          <a:xfrm>
            <a:off x="2598117" y="6257836"/>
            <a:ext cx="6101080" cy="6001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err="1">
                <a:ln>
                  <a:noFill/>
                </a:ln>
                <a:solidFill>
                  <a:prstClr val="black"/>
                </a:solidFill>
                <a:effectLst/>
                <a:uLnTx/>
                <a:uFillTx/>
                <a:latin typeface="Calibri"/>
                <a:ea typeface="+mn-ea"/>
                <a:cs typeface="+mn-cs"/>
              </a:rPr>
              <a:t>Panagos</a:t>
            </a:r>
            <a:r>
              <a:rPr kumimoji="0" lang="it-IT" sz="1100" b="0" i="0" u="none" strike="noStrike" kern="1200" cap="none" spc="0" normalizeH="0" baseline="0" noProof="0" dirty="0">
                <a:ln>
                  <a:noFill/>
                </a:ln>
                <a:solidFill>
                  <a:prstClr val="black"/>
                </a:solidFill>
                <a:effectLst/>
                <a:uLnTx/>
                <a:uFillTx/>
                <a:latin typeface="Calibri"/>
                <a:ea typeface="+mn-ea"/>
                <a:cs typeface="+mn-cs"/>
              </a:rPr>
              <a:t>, P.,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Meusburger</a:t>
            </a:r>
            <a:r>
              <a:rPr kumimoji="0" lang="it-IT" sz="1100" b="0" i="0" u="none" strike="noStrike" kern="1200" cap="none" spc="0" normalizeH="0" baseline="0" noProof="0" dirty="0">
                <a:ln>
                  <a:noFill/>
                </a:ln>
                <a:solidFill>
                  <a:prstClr val="black"/>
                </a:solidFill>
                <a:effectLst/>
                <a:uLnTx/>
                <a:uFillTx/>
                <a:latin typeface="Calibri"/>
                <a:ea typeface="+mn-ea"/>
                <a:cs typeface="+mn-cs"/>
              </a:rPr>
              <a:t>, K., van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Liedekerke</a:t>
            </a:r>
            <a:r>
              <a:rPr kumimoji="0" lang="it-IT" sz="1100" b="0" i="0" u="none" strike="noStrike" kern="1200" cap="none" spc="0" normalizeH="0" baseline="0" noProof="0" dirty="0">
                <a:ln>
                  <a:noFill/>
                </a:ln>
                <a:solidFill>
                  <a:prstClr val="black"/>
                </a:solidFill>
                <a:effectLst/>
                <a:uLnTx/>
                <a:uFillTx/>
                <a:latin typeface="Calibri"/>
                <a:ea typeface="+mn-ea"/>
                <a:cs typeface="+mn-cs"/>
              </a:rPr>
              <a:t>, M.,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Alewell</a:t>
            </a:r>
            <a:r>
              <a:rPr kumimoji="0" lang="it-IT" sz="1100" b="0" i="0" u="none" strike="noStrike" kern="1200" cap="none" spc="0" normalizeH="0" baseline="0" noProof="0" dirty="0">
                <a:ln>
                  <a:noFill/>
                </a:ln>
                <a:solidFill>
                  <a:prstClr val="black"/>
                </a:solidFill>
                <a:effectLst/>
                <a:uLnTx/>
                <a:uFillTx/>
                <a:latin typeface="Calibri"/>
                <a:ea typeface="+mn-ea"/>
                <a:cs typeface="+mn-cs"/>
              </a:rPr>
              <a:t>, C.,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Hiederer</a:t>
            </a:r>
            <a:r>
              <a:rPr kumimoji="0" lang="it-IT" sz="1100" b="0" i="0" u="none" strike="noStrike" kern="1200" cap="none" spc="0" normalizeH="0" baseline="0" noProof="0" dirty="0">
                <a:ln>
                  <a:noFill/>
                </a:ln>
                <a:solidFill>
                  <a:prstClr val="black"/>
                </a:solidFill>
                <a:effectLst/>
                <a:uLnTx/>
                <a:uFillTx/>
                <a:latin typeface="Calibri"/>
                <a:ea typeface="+mn-ea"/>
                <a:cs typeface="+mn-cs"/>
              </a:rPr>
              <a:t>, R., and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Montanarella</a:t>
            </a:r>
            <a:r>
              <a:rPr kumimoji="0" lang="it-IT" sz="1100" b="0" i="0" u="none" strike="noStrike" kern="1200" cap="none" spc="0" normalizeH="0" baseline="0" noProof="0" dirty="0">
                <a:ln>
                  <a:noFill/>
                </a:ln>
                <a:solidFill>
                  <a:prstClr val="black"/>
                </a:solidFill>
                <a:effectLst/>
                <a:uLnTx/>
                <a:uFillTx/>
                <a:latin typeface="Calibri"/>
                <a:ea typeface="+mn-ea"/>
                <a:cs typeface="+mn-cs"/>
              </a:rPr>
              <a:t>, L.: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Assessing</a:t>
            </a:r>
            <a:r>
              <a:rPr kumimoji="0" lang="it-IT" sz="1100" b="0" i="0" u="none" strike="noStrike" kern="1200" cap="none" spc="0" normalizeH="0" baseline="0" noProof="0" dirty="0">
                <a:ln>
                  <a:noFill/>
                </a:ln>
                <a:solidFill>
                  <a:prstClr val="black"/>
                </a:solidFill>
                <a:effectLst/>
                <a:uLnTx/>
                <a:uFillTx/>
                <a:latin typeface="Calibri"/>
                <a:ea typeface="+mn-ea"/>
                <a:cs typeface="+mn-cs"/>
              </a:rPr>
              <a:t> soil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erosion</a:t>
            </a:r>
            <a:r>
              <a:rPr kumimoji="0" lang="it-IT" sz="1100" b="0" i="0" u="none" strike="noStrike" kern="1200" cap="none" spc="0" normalizeH="0" baseline="0" noProof="0" dirty="0">
                <a:ln>
                  <a:noFill/>
                </a:ln>
                <a:solidFill>
                  <a:prstClr val="black"/>
                </a:solidFill>
                <a:effectLst/>
                <a:uLnTx/>
                <a:uFillTx/>
                <a:latin typeface="Calibri"/>
                <a:ea typeface="+mn-ea"/>
                <a:cs typeface="+mn-cs"/>
              </a:rPr>
              <a:t> in Europe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based</a:t>
            </a:r>
            <a:r>
              <a:rPr kumimoji="0" lang="it-IT" sz="1100" b="0" i="0" u="none" strike="noStrike" kern="1200" cap="none" spc="0" normalizeH="0" baseline="0" noProof="0" dirty="0">
                <a:ln>
                  <a:noFill/>
                </a:ln>
                <a:solidFill>
                  <a:prstClr val="black"/>
                </a:solidFill>
                <a:effectLst/>
                <a:uLnTx/>
                <a:uFillTx/>
                <a:latin typeface="Calibri"/>
                <a:ea typeface="+mn-ea"/>
                <a:cs typeface="+mn-cs"/>
              </a:rPr>
              <a:t> on data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collected</a:t>
            </a:r>
            <a:r>
              <a:rPr kumimoji="0" lang="it-IT" sz="1100" b="0" i="0" u="none" strike="noStrike" kern="1200" cap="none" spc="0" normalizeH="0" baseline="0" noProof="0" dirty="0">
                <a:ln>
                  <a:noFill/>
                </a:ln>
                <a:solidFill>
                  <a:prstClr val="black"/>
                </a:solidFill>
                <a:effectLst/>
                <a:uLnTx/>
                <a:uFillTx/>
                <a:latin typeface="Calibri"/>
                <a:ea typeface="+mn-ea"/>
                <a:cs typeface="+mn-cs"/>
              </a:rPr>
              <a:t>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through</a:t>
            </a:r>
            <a:r>
              <a:rPr kumimoji="0" lang="it-IT" sz="1100" b="0" i="0" u="none" strike="noStrike" kern="1200" cap="none" spc="0" normalizeH="0" baseline="0" noProof="0" dirty="0">
                <a:ln>
                  <a:noFill/>
                </a:ln>
                <a:solidFill>
                  <a:prstClr val="black"/>
                </a:solidFill>
                <a:effectLst/>
                <a:uLnTx/>
                <a:uFillTx/>
                <a:latin typeface="Calibri"/>
                <a:ea typeface="+mn-ea"/>
                <a:cs typeface="+mn-cs"/>
              </a:rPr>
              <a:t> a European Network, Soil Sci. Plant </a:t>
            </a:r>
            <a:r>
              <a:rPr kumimoji="0" lang="it-IT" sz="1100" b="0" i="0" u="none" strike="noStrike" kern="1200" cap="none" spc="0" normalizeH="0" baseline="0" noProof="0" dirty="0" err="1">
                <a:ln>
                  <a:noFill/>
                </a:ln>
                <a:solidFill>
                  <a:prstClr val="black"/>
                </a:solidFill>
                <a:effectLst/>
                <a:uLnTx/>
                <a:uFillTx/>
                <a:latin typeface="Calibri"/>
                <a:ea typeface="+mn-ea"/>
                <a:cs typeface="+mn-cs"/>
              </a:rPr>
              <a:t>Nutr</a:t>
            </a:r>
            <a:r>
              <a:rPr kumimoji="0" lang="it-IT" sz="1100" b="0" i="0" u="none" strike="noStrike" kern="1200" cap="none" spc="0" normalizeH="0" baseline="0" noProof="0" dirty="0">
                <a:ln>
                  <a:noFill/>
                </a:ln>
                <a:solidFill>
                  <a:prstClr val="black"/>
                </a:solidFill>
                <a:effectLst/>
                <a:uLnTx/>
                <a:uFillTx/>
                <a:latin typeface="Calibri"/>
                <a:ea typeface="+mn-ea"/>
                <a:cs typeface="+mn-cs"/>
              </a:rPr>
              <a:t>., 60, 15–29, doi:10.1080/00380768.2013.835701, 2014.</a:t>
            </a:r>
          </a:p>
        </p:txBody>
      </p:sp>
    </p:spTree>
    <p:extLst>
      <p:ext uri="{BB962C8B-B14F-4D97-AF65-F5344CB8AC3E}">
        <p14:creationId xmlns:p14="http://schemas.microsoft.com/office/powerpoint/2010/main" val="202924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191;p30">
            <a:extLst>
              <a:ext uri="{FF2B5EF4-FFF2-40B4-BE49-F238E27FC236}">
                <a16:creationId xmlns:a16="http://schemas.microsoft.com/office/drawing/2014/main" id="{FEE08C8A-0419-0AC9-4FB7-EE33D60A15F5}"/>
              </a:ext>
            </a:extLst>
          </p:cNvPr>
          <p:cNvGrpSpPr/>
          <p:nvPr/>
        </p:nvGrpSpPr>
        <p:grpSpPr>
          <a:xfrm>
            <a:off x="1221204" y="5301578"/>
            <a:ext cx="6356151" cy="742118"/>
            <a:chOff x="961902" y="155575"/>
            <a:chExt cx="10450305" cy="1283969"/>
          </a:xfrm>
        </p:grpSpPr>
        <p:pic>
          <p:nvPicPr>
            <p:cNvPr id="3" name="Google Shape;192;p30" descr="A picture containing company name&#10;&#10;Description automatically generated">
              <a:extLst>
                <a:ext uri="{FF2B5EF4-FFF2-40B4-BE49-F238E27FC236}">
                  <a16:creationId xmlns:a16="http://schemas.microsoft.com/office/drawing/2014/main" id="{BC11E80B-3958-C0E7-3FB4-5A46C1E15F23}"/>
                </a:ext>
              </a:extLst>
            </p:cNvPr>
            <p:cNvPicPr preferRelativeResize="0"/>
            <p:nvPr/>
          </p:nvPicPr>
          <p:blipFill rotWithShape="1">
            <a:blip r:embed="rId2">
              <a:alphaModFix/>
            </a:blip>
            <a:srcRect/>
            <a:stretch/>
          </p:blipFill>
          <p:spPr>
            <a:xfrm>
              <a:off x="961902" y="218409"/>
              <a:ext cx="1098990" cy="719972"/>
            </a:xfrm>
            <a:prstGeom prst="rect">
              <a:avLst/>
            </a:prstGeom>
            <a:noFill/>
            <a:ln>
              <a:noFill/>
            </a:ln>
          </p:spPr>
        </p:pic>
        <p:pic>
          <p:nvPicPr>
            <p:cNvPr id="4" name="Google Shape;193;p30">
              <a:extLst>
                <a:ext uri="{FF2B5EF4-FFF2-40B4-BE49-F238E27FC236}">
                  <a16:creationId xmlns:a16="http://schemas.microsoft.com/office/drawing/2014/main" id="{F13A5684-FB18-2D2E-32FB-FDD0EFA141F6}"/>
                </a:ext>
              </a:extLst>
            </p:cNvPr>
            <p:cNvPicPr preferRelativeResize="0"/>
            <p:nvPr/>
          </p:nvPicPr>
          <p:blipFill rotWithShape="1">
            <a:blip r:embed="rId3">
              <a:alphaModFix/>
            </a:blip>
            <a:srcRect r="45662"/>
            <a:stretch/>
          </p:blipFill>
          <p:spPr>
            <a:xfrm>
              <a:off x="3762594" y="155575"/>
              <a:ext cx="1334920" cy="782806"/>
            </a:xfrm>
            <a:prstGeom prst="rect">
              <a:avLst/>
            </a:prstGeom>
            <a:noFill/>
            <a:ln>
              <a:noFill/>
            </a:ln>
          </p:spPr>
        </p:pic>
        <p:pic>
          <p:nvPicPr>
            <p:cNvPr id="5" name="Google Shape;194;p30">
              <a:extLst>
                <a:ext uri="{FF2B5EF4-FFF2-40B4-BE49-F238E27FC236}">
                  <a16:creationId xmlns:a16="http://schemas.microsoft.com/office/drawing/2014/main" id="{DE06082A-0C33-89FD-8B94-2ED773C2F054}"/>
                </a:ext>
              </a:extLst>
            </p:cNvPr>
            <p:cNvPicPr preferRelativeResize="0"/>
            <p:nvPr/>
          </p:nvPicPr>
          <p:blipFill rotWithShape="1">
            <a:blip r:embed="rId4">
              <a:alphaModFix/>
            </a:blip>
            <a:srcRect/>
            <a:stretch/>
          </p:blipFill>
          <p:spPr>
            <a:xfrm>
              <a:off x="10222475" y="222137"/>
              <a:ext cx="1189732" cy="1217407"/>
            </a:xfrm>
            <a:prstGeom prst="rect">
              <a:avLst/>
            </a:prstGeom>
            <a:noFill/>
            <a:ln>
              <a:noFill/>
            </a:ln>
          </p:spPr>
        </p:pic>
        <p:grpSp>
          <p:nvGrpSpPr>
            <p:cNvPr id="6" name="Google Shape;195;p30">
              <a:extLst>
                <a:ext uri="{FF2B5EF4-FFF2-40B4-BE49-F238E27FC236}">
                  <a16:creationId xmlns:a16="http://schemas.microsoft.com/office/drawing/2014/main" id="{26CFFA14-F764-5B6D-701B-30D4181427C9}"/>
                </a:ext>
              </a:extLst>
            </p:cNvPr>
            <p:cNvGrpSpPr/>
            <p:nvPr/>
          </p:nvGrpSpPr>
          <p:grpSpPr>
            <a:xfrm>
              <a:off x="6414837" y="218409"/>
              <a:ext cx="1858879" cy="860457"/>
              <a:chOff x="9757610" y="457200"/>
              <a:chExt cx="1858879" cy="860457"/>
            </a:xfrm>
          </p:grpSpPr>
          <p:pic>
            <p:nvPicPr>
              <p:cNvPr id="7" name="Google Shape;196;p30">
                <a:extLst>
                  <a:ext uri="{FF2B5EF4-FFF2-40B4-BE49-F238E27FC236}">
                    <a16:creationId xmlns:a16="http://schemas.microsoft.com/office/drawing/2014/main" id="{31E7E3BA-5E67-BFBF-6C3A-632FFA790D1F}"/>
                  </a:ext>
                </a:extLst>
              </p:cNvPr>
              <p:cNvPicPr preferRelativeResize="0"/>
              <p:nvPr/>
            </p:nvPicPr>
            <p:blipFill rotWithShape="1">
              <a:blip r:embed="rId5">
                <a:alphaModFix/>
              </a:blip>
              <a:srcRect/>
              <a:stretch/>
            </p:blipFill>
            <p:spPr>
              <a:xfrm>
                <a:off x="9830054" y="457200"/>
                <a:ext cx="1571625" cy="561975"/>
              </a:xfrm>
              <a:prstGeom prst="rect">
                <a:avLst/>
              </a:prstGeom>
              <a:noFill/>
              <a:ln>
                <a:noFill/>
              </a:ln>
            </p:spPr>
          </p:pic>
          <p:sp>
            <p:nvSpPr>
              <p:cNvPr id="8" name="Google Shape;197;p30">
                <a:extLst>
                  <a:ext uri="{FF2B5EF4-FFF2-40B4-BE49-F238E27FC236}">
                    <a16:creationId xmlns:a16="http://schemas.microsoft.com/office/drawing/2014/main" id="{9B8A3CB0-A961-349D-3037-992121495BEC}"/>
                  </a:ext>
                </a:extLst>
              </p:cNvPr>
              <p:cNvSpPr/>
              <p:nvPr/>
            </p:nvSpPr>
            <p:spPr>
              <a:xfrm>
                <a:off x="9757610" y="1009880"/>
                <a:ext cx="1858879" cy="307777"/>
              </a:xfrm>
              <a:prstGeom prst="rect">
                <a:avLst/>
              </a:prstGeom>
              <a:noFill/>
              <a:ln>
                <a:noFill/>
              </a:ln>
            </p:spPr>
            <p:txBody>
              <a:bodyPr spcFirstLastPara="1" wrap="square" lIns="68575" tIns="34275" rIns="68575" bIns="34275" anchor="ctr" anchorCtr="0">
                <a:noAutofit/>
              </a:bodyPr>
              <a:lstStyle/>
              <a:p>
                <a:pPr marL="0" marR="0" lvl="0" indent="12700" algn="l" defTabSz="914400" rtl="0" eaLnBrk="1" fontAlgn="auto" latinLnBrk="0" hangingPunct="1">
                  <a:lnSpc>
                    <a:spcPct val="100000"/>
                  </a:lnSpc>
                  <a:spcBef>
                    <a:spcPts val="0"/>
                  </a:spcBef>
                  <a:spcAft>
                    <a:spcPts val="0"/>
                  </a:spcAft>
                  <a:buClr>
                    <a:srgbClr val="1F497D"/>
                  </a:buClr>
                  <a:buSzPts val="500"/>
                  <a:buFont typeface="Gill Sans"/>
                  <a:buNone/>
                  <a:tabLst/>
                  <a:defRPr/>
                </a:pPr>
                <a:r>
                  <a:rPr kumimoji="0" lang="it" sz="500" b="0" i="0" u="none" strike="noStrike" kern="1200" cap="none" spc="0" normalizeH="0" baseline="0" noProof="0">
                    <a:ln>
                      <a:noFill/>
                    </a:ln>
                    <a:solidFill>
                      <a:srgbClr val="1F497D"/>
                    </a:solidFill>
                    <a:effectLst/>
                    <a:uLnTx/>
                    <a:uFillTx/>
                    <a:latin typeface="Gill Sans"/>
                    <a:ea typeface="Gill Sans"/>
                    <a:cs typeface="Gill Sans"/>
                    <a:sym typeface="Gill Sans"/>
                  </a:rPr>
                  <a:t>Agenzia Regionale per lo Sviluppo </a:t>
                </a:r>
                <a:endParaRPr kumimoji="0" sz="400" b="0"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12700" algn="l" defTabSz="914400" rtl="0" eaLnBrk="1" fontAlgn="auto" latinLnBrk="0" hangingPunct="1">
                  <a:lnSpc>
                    <a:spcPct val="100000"/>
                  </a:lnSpc>
                  <a:spcBef>
                    <a:spcPts val="0"/>
                  </a:spcBef>
                  <a:spcAft>
                    <a:spcPts val="0"/>
                  </a:spcAft>
                  <a:buClr>
                    <a:srgbClr val="1F497D"/>
                  </a:buClr>
                  <a:buSzPts val="500"/>
                  <a:buFont typeface="Gill Sans"/>
                  <a:buNone/>
                  <a:tabLst/>
                  <a:defRPr/>
                </a:pPr>
                <a:r>
                  <a:rPr kumimoji="0" lang="it" sz="500" b="0" i="0" u="none" strike="noStrike" kern="1200" cap="none" spc="0" normalizeH="0" baseline="0" noProof="0">
                    <a:ln>
                      <a:noFill/>
                    </a:ln>
                    <a:solidFill>
                      <a:srgbClr val="1F497D"/>
                    </a:solidFill>
                    <a:effectLst/>
                    <a:uLnTx/>
                    <a:uFillTx/>
                    <a:latin typeface="Gill Sans"/>
                    <a:ea typeface="Gill Sans"/>
                    <a:cs typeface="Gill Sans"/>
                    <a:sym typeface="Gill Sans"/>
                  </a:rPr>
                  <a:t>e l’Innovazione dell’Agricoltura del Lazio</a:t>
                </a:r>
                <a:endParaRPr kumimoji="0" sz="1200" b="0" i="0" u="none" strike="noStrike" kern="1200" cap="none" spc="0" normalizeH="0" baseline="0" noProof="0">
                  <a:ln>
                    <a:noFill/>
                  </a:ln>
                  <a:solidFill>
                    <a:prstClr val="black"/>
                  </a:solidFill>
                  <a:effectLst/>
                  <a:uLnTx/>
                  <a:uFillTx/>
                  <a:latin typeface="Arial"/>
                  <a:ea typeface="Arial"/>
                  <a:cs typeface="Arial"/>
                  <a:sym typeface="Arial"/>
                </a:endParaRPr>
              </a:p>
            </p:txBody>
          </p:sp>
        </p:grpSp>
      </p:grpSp>
      <p:sp>
        <p:nvSpPr>
          <p:cNvPr id="9" name="Titolo 8">
            <a:extLst>
              <a:ext uri="{FF2B5EF4-FFF2-40B4-BE49-F238E27FC236}">
                <a16:creationId xmlns:a16="http://schemas.microsoft.com/office/drawing/2014/main" id="{CE632C06-A333-0C32-805E-3A3A2DE8A0E1}"/>
              </a:ext>
            </a:extLst>
          </p:cNvPr>
          <p:cNvSpPr>
            <a:spLocks noGrp="1"/>
          </p:cNvSpPr>
          <p:nvPr>
            <p:ph type="title"/>
          </p:nvPr>
        </p:nvSpPr>
        <p:spPr/>
        <p:txBody>
          <a:bodyPr>
            <a:normAutofit fontScale="90000"/>
          </a:bodyPr>
          <a:lstStyle/>
          <a:p>
            <a:r>
              <a:rPr lang="it" dirty="0"/>
              <a:t>Carta di suscettibilità dell’erosione – Progetto pilota Regione Lazio</a:t>
            </a:r>
            <a:endParaRPr lang="it-IT" dirty="0"/>
          </a:p>
        </p:txBody>
      </p:sp>
      <p:grpSp>
        <p:nvGrpSpPr>
          <p:cNvPr id="11" name="Google Shape;710;p62">
            <a:extLst>
              <a:ext uri="{FF2B5EF4-FFF2-40B4-BE49-F238E27FC236}">
                <a16:creationId xmlns:a16="http://schemas.microsoft.com/office/drawing/2014/main" id="{7D9BA60E-C9A1-619D-6BD8-F56FD250E80F}"/>
              </a:ext>
            </a:extLst>
          </p:cNvPr>
          <p:cNvGrpSpPr/>
          <p:nvPr/>
        </p:nvGrpSpPr>
        <p:grpSpPr>
          <a:xfrm>
            <a:off x="956534" y="1938927"/>
            <a:ext cx="6410891" cy="2409836"/>
            <a:chOff x="910390" y="2534379"/>
            <a:chExt cx="8547854" cy="3213115"/>
          </a:xfrm>
        </p:grpSpPr>
        <p:pic>
          <p:nvPicPr>
            <p:cNvPr id="12" name="Google Shape;711;p62">
              <a:extLst>
                <a:ext uri="{FF2B5EF4-FFF2-40B4-BE49-F238E27FC236}">
                  <a16:creationId xmlns:a16="http://schemas.microsoft.com/office/drawing/2014/main" id="{99EFD3BC-7105-81AC-0E51-E5EFF2492DFE}"/>
                </a:ext>
              </a:extLst>
            </p:cNvPr>
            <p:cNvPicPr preferRelativeResize="0"/>
            <p:nvPr/>
          </p:nvPicPr>
          <p:blipFill rotWithShape="1">
            <a:blip r:embed="rId6">
              <a:alphaModFix/>
            </a:blip>
            <a:srcRect l="8259" t="26390" r="17037" b="26921"/>
            <a:stretch/>
          </p:blipFill>
          <p:spPr>
            <a:xfrm>
              <a:off x="910390" y="3221073"/>
              <a:ext cx="1347536" cy="1295107"/>
            </a:xfrm>
            <a:prstGeom prst="rect">
              <a:avLst/>
            </a:prstGeom>
            <a:noFill/>
            <a:ln>
              <a:noFill/>
            </a:ln>
          </p:spPr>
        </p:pic>
        <p:sp>
          <p:nvSpPr>
            <p:cNvPr id="13" name="Google Shape;712;p62">
              <a:extLst>
                <a:ext uri="{FF2B5EF4-FFF2-40B4-BE49-F238E27FC236}">
                  <a16:creationId xmlns:a16="http://schemas.microsoft.com/office/drawing/2014/main" id="{D45D507A-6594-05AE-75C0-74EDDFF08FB9}"/>
                </a:ext>
              </a:extLst>
            </p:cNvPr>
            <p:cNvSpPr txBox="1"/>
            <p:nvPr/>
          </p:nvSpPr>
          <p:spPr>
            <a:xfrm>
              <a:off x="1409388" y="4592895"/>
              <a:ext cx="34954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R</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pic>
          <p:nvPicPr>
            <p:cNvPr id="14" name="Google Shape;713;p62" descr="Immagine che contiene mappa">
              <a:extLst>
                <a:ext uri="{FF2B5EF4-FFF2-40B4-BE49-F238E27FC236}">
                  <a16:creationId xmlns:a16="http://schemas.microsoft.com/office/drawing/2014/main" id="{17857559-5B22-E50A-4BBF-075B3C035D78}"/>
                </a:ext>
              </a:extLst>
            </p:cNvPr>
            <p:cNvPicPr preferRelativeResize="0"/>
            <p:nvPr/>
          </p:nvPicPr>
          <p:blipFill rotWithShape="1">
            <a:blip r:embed="rId7">
              <a:alphaModFix/>
            </a:blip>
            <a:srcRect l="8426" t="26229" r="17303" b="27121"/>
            <a:stretch/>
          </p:blipFill>
          <p:spPr>
            <a:xfrm>
              <a:off x="3170623" y="3092079"/>
              <a:ext cx="1346400" cy="1300497"/>
            </a:xfrm>
            <a:prstGeom prst="rect">
              <a:avLst/>
            </a:prstGeom>
            <a:noFill/>
            <a:ln>
              <a:noFill/>
            </a:ln>
          </p:spPr>
        </p:pic>
        <p:sp>
          <p:nvSpPr>
            <p:cNvPr id="15" name="Google Shape;714;p62">
              <a:extLst>
                <a:ext uri="{FF2B5EF4-FFF2-40B4-BE49-F238E27FC236}">
                  <a16:creationId xmlns:a16="http://schemas.microsoft.com/office/drawing/2014/main" id="{2C7452FD-A1EC-287F-D0A3-F4208330D541}"/>
                </a:ext>
              </a:extLst>
            </p:cNvPr>
            <p:cNvSpPr txBox="1"/>
            <p:nvPr/>
          </p:nvSpPr>
          <p:spPr>
            <a:xfrm>
              <a:off x="3669053" y="4592895"/>
              <a:ext cx="34954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K</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sp>
          <p:nvSpPr>
            <p:cNvPr id="16" name="Google Shape;715;p62">
              <a:extLst>
                <a:ext uri="{FF2B5EF4-FFF2-40B4-BE49-F238E27FC236}">
                  <a16:creationId xmlns:a16="http://schemas.microsoft.com/office/drawing/2014/main" id="{0572D143-C368-CB3B-9CA7-3238D8BBF47F}"/>
                </a:ext>
              </a:extLst>
            </p:cNvPr>
            <p:cNvSpPr txBox="1"/>
            <p:nvPr/>
          </p:nvSpPr>
          <p:spPr>
            <a:xfrm>
              <a:off x="2488602" y="3742327"/>
              <a:ext cx="34954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X</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pic>
          <p:nvPicPr>
            <p:cNvPr id="17" name="Google Shape;716;p62" descr="Immagine che contiene mappa">
              <a:extLst>
                <a:ext uri="{FF2B5EF4-FFF2-40B4-BE49-F238E27FC236}">
                  <a16:creationId xmlns:a16="http://schemas.microsoft.com/office/drawing/2014/main" id="{2FB4882E-186B-546C-1B26-5AE5B33EFEC5}"/>
                </a:ext>
              </a:extLst>
            </p:cNvPr>
            <p:cNvPicPr preferRelativeResize="0"/>
            <p:nvPr/>
          </p:nvPicPr>
          <p:blipFill rotWithShape="1">
            <a:blip r:embed="rId8">
              <a:alphaModFix/>
            </a:blip>
            <a:srcRect l="8866" t="26860" r="17037" b="26816"/>
            <a:stretch/>
          </p:blipFill>
          <p:spPr>
            <a:xfrm>
              <a:off x="5874099" y="3087392"/>
              <a:ext cx="1346400" cy="1294453"/>
            </a:xfrm>
            <a:prstGeom prst="rect">
              <a:avLst/>
            </a:prstGeom>
            <a:noFill/>
            <a:ln>
              <a:noFill/>
            </a:ln>
          </p:spPr>
        </p:pic>
        <p:sp>
          <p:nvSpPr>
            <p:cNvPr id="18" name="Google Shape;717;p62">
              <a:extLst>
                <a:ext uri="{FF2B5EF4-FFF2-40B4-BE49-F238E27FC236}">
                  <a16:creationId xmlns:a16="http://schemas.microsoft.com/office/drawing/2014/main" id="{418C7A7A-26DF-F410-9C58-05435CB20F58}"/>
                </a:ext>
              </a:extLst>
            </p:cNvPr>
            <p:cNvSpPr txBox="1"/>
            <p:nvPr/>
          </p:nvSpPr>
          <p:spPr>
            <a:xfrm>
              <a:off x="5058828" y="3734624"/>
              <a:ext cx="34954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dirty="0">
                  <a:ln>
                    <a:noFill/>
                  </a:ln>
                  <a:solidFill>
                    <a:prstClr val="black"/>
                  </a:solidFill>
                  <a:effectLst/>
                  <a:uLnTx/>
                  <a:uFillTx/>
                  <a:latin typeface="Trebuchet MS"/>
                  <a:ea typeface="Trebuchet MS"/>
                  <a:cs typeface="Trebuchet MS"/>
                  <a:sym typeface="Trebuchet MS"/>
                </a:rPr>
                <a:t>X</a:t>
              </a:r>
              <a:endParaRPr kumimoji="0"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Google Shape;718;p62">
              <a:extLst>
                <a:ext uri="{FF2B5EF4-FFF2-40B4-BE49-F238E27FC236}">
                  <a16:creationId xmlns:a16="http://schemas.microsoft.com/office/drawing/2014/main" id="{213DB989-7FEB-13F2-5919-D9102763200F}"/>
                </a:ext>
              </a:extLst>
            </p:cNvPr>
            <p:cNvSpPr txBox="1"/>
            <p:nvPr/>
          </p:nvSpPr>
          <p:spPr>
            <a:xfrm>
              <a:off x="6313362" y="4582164"/>
              <a:ext cx="46572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LS</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pic>
          <p:nvPicPr>
            <p:cNvPr id="20" name="Google Shape;719;p62" descr="Immagine che contiene mappa">
              <a:extLst>
                <a:ext uri="{FF2B5EF4-FFF2-40B4-BE49-F238E27FC236}">
                  <a16:creationId xmlns:a16="http://schemas.microsoft.com/office/drawing/2014/main" id="{721957E5-3F1D-005F-8879-BA017FF19D47}"/>
                </a:ext>
              </a:extLst>
            </p:cNvPr>
            <p:cNvPicPr preferRelativeResize="0"/>
            <p:nvPr/>
          </p:nvPicPr>
          <p:blipFill rotWithShape="1">
            <a:blip r:embed="rId9">
              <a:alphaModFix/>
            </a:blip>
            <a:srcRect l="8724" t="26198" r="16817" b="27166"/>
            <a:stretch/>
          </p:blipFill>
          <p:spPr>
            <a:xfrm>
              <a:off x="8111844" y="3095728"/>
              <a:ext cx="1346400" cy="1296848"/>
            </a:xfrm>
            <a:prstGeom prst="rect">
              <a:avLst/>
            </a:prstGeom>
            <a:noFill/>
            <a:ln>
              <a:noFill/>
            </a:ln>
          </p:spPr>
        </p:pic>
        <p:sp>
          <p:nvSpPr>
            <p:cNvPr id="21" name="Google Shape;720;p62">
              <a:extLst>
                <a:ext uri="{FF2B5EF4-FFF2-40B4-BE49-F238E27FC236}">
                  <a16:creationId xmlns:a16="http://schemas.microsoft.com/office/drawing/2014/main" id="{6D5184F3-6568-067A-1ACA-444004703940}"/>
                </a:ext>
              </a:extLst>
            </p:cNvPr>
            <p:cNvSpPr txBox="1"/>
            <p:nvPr/>
          </p:nvSpPr>
          <p:spPr>
            <a:xfrm>
              <a:off x="7720087" y="3734618"/>
              <a:ext cx="34954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X</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sp>
          <p:nvSpPr>
            <p:cNvPr id="22" name="Google Shape;721;p62">
              <a:extLst>
                <a:ext uri="{FF2B5EF4-FFF2-40B4-BE49-F238E27FC236}">
                  <a16:creationId xmlns:a16="http://schemas.microsoft.com/office/drawing/2014/main" id="{31DCC0EA-E503-9762-B2BF-4F27D2A26600}"/>
                </a:ext>
              </a:extLst>
            </p:cNvPr>
            <p:cNvSpPr txBox="1"/>
            <p:nvPr/>
          </p:nvSpPr>
          <p:spPr>
            <a:xfrm>
              <a:off x="8899680" y="4582164"/>
              <a:ext cx="465720" cy="401581"/>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400" b="0" i="0" u="none" strike="noStrike" kern="1200" cap="none" spc="0" normalizeH="0" baseline="0" noProof="0">
                  <a:ln>
                    <a:noFill/>
                  </a:ln>
                  <a:solidFill>
                    <a:prstClr val="black"/>
                  </a:solidFill>
                  <a:effectLst/>
                  <a:uLnTx/>
                  <a:uFillTx/>
                  <a:latin typeface="Trebuchet MS"/>
                  <a:ea typeface="Trebuchet MS"/>
                  <a:cs typeface="Trebuchet MS"/>
                  <a:sym typeface="Trebuchet MS"/>
                </a:rPr>
                <a:t>C</a:t>
              </a:r>
              <a:endParaRPr kumimoji="0" sz="1100" b="0" i="0" u="none" strike="noStrike" kern="1200" cap="none" spc="0" normalizeH="0" baseline="0" noProof="0">
                <a:ln>
                  <a:noFill/>
                </a:ln>
                <a:solidFill>
                  <a:prstClr val="black"/>
                </a:solidFill>
                <a:effectLst/>
                <a:uLnTx/>
                <a:uFillTx/>
                <a:latin typeface="Calibri"/>
                <a:ea typeface="+mn-ea"/>
                <a:cs typeface="+mn-cs"/>
              </a:endParaRPr>
            </a:p>
          </p:txBody>
        </p:sp>
        <p:sp>
          <p:nvSpPr>
            <p:cNvPr id="23" name="Google Shape;722;p62">
              <a:extLst>
                <a:ext uri="{FF2B5EF4-FFF2-40B4-BE49-F238E27FC236}">
                  <a16:creationId xmlns:a16="http://schemas.microsoft.com/office/drawing/2014/main" id="{E70E143C-2AF8-ADC2-76D0-1F5E3D598552}"/>
                </a:ext>
              </a:extLst>
            </p:cNvPr>
            <p:cNvSpPr txBox="1"/>
            <p:nvPr/>
          </p:nvSpPr>
          <p:spPr>
            <a:xfrm>
              <a:off x="4340438" y="5111658"/>
              <a:ext cx="1411127" cy="635836"/>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2400" b="1" i="0" u="none" strike="noStrike" kern="1200" cap="none" spc="0" normalizeH="0" baseline="0" noProof="0" dirty="0">
                  <a:ln>
                    <a:noFill/>
                  </a:ln>
                  <a:solidFill>
                    <a:srgbClr val="932313"/>
                  </a:solidFill>
                  <a:effectLst/>
                  <a:uLnTx/>
                  <a:uFillTx/>
                  <a:latin typeface="Trebuchet MS"/>
                  <a:ea typeface="Trebuchet MS"/>
                  <a:cs typeface="Trebuchet MS"/>
                  <a:sym typeface="Trebuchet MS"/>
                </a:rPr>
                <a:t>RUSLE</a:t>
              </a:r>
              <a:endParaRPr kumimoji="0" sz="11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Google Shape;723;p62">
              <a:extLst>
                <a:ext uri="{FF2B5EF4-FFF2-40B4-BE49-F238E27FC236}">
                  <a16:creationId xmlns:a16="http://schemas.microsoft.com/office/drawing/2014/main" id="{C6FA3E82-A46C-1AB3-C2E4-45BE5AD60556}"/>
                </a:ext>
              </a:extLst>
            </p:cNvPr>
            <p:cNvSpPr txBox="1"/>
            <p:nvPr/>
          </p:nvSpPr>
          <p:spPr>
            <a:xfrm>
              <a:off x="3850145" y="2534379"/>
              <a:ext cx="2818013" cy="400110"/>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500" b="0" i="0" u="none" strike="noStrike" kern="1200" cap="none" spc="0" normalizeH="0" baseline="0" noProof="0" dirty="0">
                  <a:ln>
                    <a:noFill/>
                  </a:ln>
                  <a:solidFill>
                    <a:prstClr val="black"/>
                  </a:solidFill>
                  <a:effectLst/>
                  <a:uLnTx/>
                  <a:uFillTx/>
                  <a:latin typeface="Trebuchet MS"/>
                  <a:ea typeface="Trebuchet MS"/>
                  <a:cs typeface="Trebuchet MS"/>
                  <a:sym typeface="Trebuchet MS"/>
                </a:rPr>
                <a:t>E=R x K x LS x C x </a:t>
              </a:r>
              <a:r>
                <a:rPr kumimoji="0" lang="it" sz="1500" b="0" i="0" u="none" strike="noStrike" kern="1200" cap="none" spc="0" normalizeH="0" baseline="0" noProof="0" dirty="0">
                  <a:ln>
                    <a:noFill/>
                  </a:ln>
                  <a:solidFill>
                    <a:srgbClr val="FF0000"/>
                  </a:solidFill>
                  <a:effectLst/>
                  <a:uLnTx/>
                  <a:uFillTx/>
                  <a:latin typeface="Trebuchet MS"/>
                  <a:ea typeface="Trebuchet MS"/>
                  <a:cs typeface="Trebuchet MS"/>
                  <a:sym typeface="Trebuchet MS"/>
                </a:rPr>
                <a:t>P</a:t>
              </a:r>
              <a:r>
                <a:rPr kumimoji="0" lang="it" sz="1500" b="0" i="0" u="none" strike="noStrike" kern="1200" cap="none" spc="0" normalizeH="0" baseline="0" noProof="0" dirty="0">
                  <a:ln>
                    <a:noFill/>
                  </a:ln>
                  <a:solidFill>
                    <a:prstClr val="black"/>
                  </a:solidFill>
                  <a:effectLst/>
                  <a:uLnTx/>
                  <a:uFillTx/>
                  <a:latin typeface="Trebuchet MS"/>
                  <a:ea typeface="Trebuchet MS"/>
                  <a:cs typeface="Trebuchet MS"/>
                  <a:sym typeface="Trebuchet MS"/>
                </a:rPr>
                <a:t> </a:t>
              </a:r>
              <a:endParaRPr kumimoji="0" sz="11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5" name="Google Shape;759;p64" descr="Immagine che contiene mappa&#10;&#10;Descrizione generata automaticamente">
            <a:extLst>
              <a:ext uri="{FF2B5EF4-FFF2-40B4-BE49-F238E27FC236}">
                <a16:creationId xmlns:a16="http://schemas.microsoft.com/office/drawing/2014/main" id="{A7D61559-5597-281A-1D27-DEE3C7839DF3}"/>
              </a:ext>
            </a:extLst>
          </p:cNvPr>
          <p:cNvPicPr preferRelativeResize="0"/>
          <p:nvPr/>
        </p:nvPicPr>
        <p:blipFill rotWithShape="1">
          <a:blip r:embed="rId10">
            <a:alphaModFix/>
          </a:blip>
          <a:srcRect t="15251"/>
          <a:stretch/>
        </p:blipFill>
        <p:spPr>
          <a:xfrm>
            <a:off x="8337884" y="880524"/>
            <a:ext cx="3688377" cy="4421054"/>
          </a:xfrm>
          <a:prstGeom prst="rect">
            <a:avLst/>
          </a:prstGeom>
          <a:noFill/>
          <a:ln>
            <a:noFill/>
          </a:ln>
        </p:spPr>
      </p:pic>
      <p:sp>
        <p:nvSpPr>
          <p:cNvPr id="26" name="Google Shape;717;p62">
            <a:extLst>
              <a:ext uri="{FF2B5EF4-FFF2-40B4-BE49-F238E27FC236}">
                <a16:creationId xmlns:a16="http://schemas.microsoft.com/office/drawing/2014/main" id="{AC938F61-6B2D-3181-D0A7-69F25BB6B192}"/>
              </a:ext>
            </a:extLst>
          </p:cNvPr>
          <p:cNvSpPr txBox="1"/>
          <p:nvPr/>
        </p:nvSpPr>
        <p:spPr>
          <a:xfrm>
            <a:off x="8141586" y="2794074"/>
            <a:ext cx="262155" cy="346218"/>
          </a:xfrm>
          <a:prstGeom prst="rect">
            <a:avLst/>
          </a:prstGeom>
          <a:noFill/>
          <a:ln>
            <a:noFill/>
          </a:ln>
        </p:spPr>
        <p:txBody>
          <a:bodyPr spcFirstLastPara="1" wrap="square" lIns="68575" tIns="34275" rIns="68575" bIns="3427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 sz="1800" b="1" i="0" u="none" strike="noStrike" kern="1200" cap="none" spc="0" normalizeH="0" baseline="0" noProof="0" dirty="0">
                <a:ln>
                  <a:noFill/>
                </a:ln>
                <a:solidFill>
                  <a:prstClr val="black"/>
                </a:solidFill>
                <a:effectLst/>
                <a:uLnTx/>
                <a:uFillTx/>
                <a:latin typeface="Trebuchet MS"/>
                <a:ea typeface="Trebuchet MS"/>
                <a:cs typeface="Trebuchet MS"/>
                <a:sym typeface="Trebuchet MS"/>
              </a:rPr>
              <a:t>=</a:t>
            </a:r>
            <a:endParaRPr kumimoji="0" sz="1100" b="1"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623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a:t>Angelo </a:t>
            </a:r>
            <a:r>
              <a:rPr lang="nl-NL" sz="4000" spc="-150" err="1"/>
              <a:t>Riccaboni</a:t>
            </a:r>
            <a:endParaRPr lang="it-IT" err="1"/>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3925265"/>
            <a:ext cx="5778142" cy="681210"/>
          </a:xfrm>
        </p:spPr>
        <p:txBody>
          <a:bodyPr lIns="91440" tIns="45720" rIns="91440" bIns="45720" anchor="t"/>
          <a:lstStyle/>
          <a:p>
            <a:r>
              <a:rPr lang="en-GB" b="1" i="1" dirty="0" err="1">
                <a:cs typeface="Calibri"/>
              </a:rPr>
              <a:t>Università</a:t>
            </a:r>
            <a:r>
              <a:rPr lang="en-GB" b="1" i="1" dirty="0">
                <a:cs typeface="Calibri"/>
              </a:rPr>
              <a:t> </a:t>
            </a:r>
            <a:r>
              <a:rPr lang="en-GB" b="1" i="1" dirty="0" err="1">
                <a:cs typeface="Calibri"/>
              </a:rPr>
              <a:t>degli</a:t>
            </a:r>
            <a:r>
              <a:rPr lang="en-GB" b="1" i="1" dirty="0">
                <a:cs typeface="Calibri"/>
              </a:rPr>
              <a:t> </a:t>
            </a:r>
            <a:r>
              <a:rPr lang="en-GB" b="1" i="1" dirty="0" err="1">
                <a:cs typeface="Calibri"/>
              </a:rPr>
              <a:t>Studi</a:t>
            </a:r>
            <a:r>
              <a:rPr lang="en-GB" b="1" i="1" dirty="0">
                <a:cs typeface="Calibri"/>
              </a:rPr>
              <a:t> di Siena, </a:t>
            </a:r>
            <a:r>
              <a:rPr lang="en-GB" i="1" dirty="0" err="1">
                <a:cs typeface="Calibri"/>
              </a:rPr>
              <a:t>Rappresentante</a:t>
            </a:r>
            <a:r>
              <a:rPr lang="en-GB" i="1" dirty="0">
                <a:cs typeface="Calibri"/>
              </a:rPr>
              <a:t> </a:t>
            </a:r>
            <a:r>
              <a:rPr lang="en-GB" i="1" dirty="0" err="1">
                <a:cs typeface="Calibri"/>
              </a:rPr>
              <a:t>italiano</a:t>
            </a:r>
            <a:r>
              <a:rPr lang="en-GB" i="1" dirty="0">
                <a:cs typeface="Calibri"/>
              </a:rPr>
              <a:t> </a:t>
            </a:r>
            <a:r>
              <a:rPr lang="en-GB" i="1" dirty="0" err="1">
                <a:cs typeface="Calibri"/>
              </a:rPr>
              <a:t>della</a:t>
            </a:r>
            <a:r>
              <a:rPr lang="en-GB" i="1" dirty="0">
                <a:cs typeface="Calibri"/>
              </a:rPr>
              <a:t> Mission </a:t>
            </a:r>
            <a:br>
              <a:rPr lang="en-GB" i="1" dirty="0">
                <a:cs typeface="Calibri"/>
              </a:rPr>
            </a:br>
            <a:r>
              <a:rPr lang="en-GB" i="1" dirty="0">
                <a:cs typeface="Calibri"/>
              </a:rPr>
              <a:t>"A Soil Deal for Europe"</a:t>
            </a:r>
            <a:endParaRPr lang="en-GB" i="1" dirty="0"/>
          </a:p>
        </p:txBody>
      </p:sp>
    </p:spTree>
    <p:extLst>
      <p:ext uri="{BB962C8B-B14F-4D97-AF65-F5344CB8AC3E}">
        <p14:creationId xmlns:p14="http://schemas.microsoft.com/office/powerpoint/2010/main" val="30323191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4">
            <a:extLst>
              <a:ext uri="{FF2B5EF4-FFF2-40B4-BE49-F238E27FC236}">
                <a16:creationId xmlns:a16="http://schemas.microsoft.com/office/drawing/2014/main" id="{BB1187EF-E7C4-4B65-9FC4-B0A8F7497A4A}"/>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995323" y="6284562"/>
            <a:ext cx="1688677" cy="415805"/>
          </a:xfrm>
          <a:prstGeom prst="rect">
            <a:avLst/>
          </a:prstGeom>
        </p:spPr>
      </p:pic>
      <p:pic>
        <p:nvPicPr>
          <p:cNvPr id="9" name="Immagine 8" descr="Immagine che contiene terra, esterni, scavatrice, sporcizia&#10;&#10;Descrizione generata automaticamente">
            <a:extLst>
              <a:ext uri="{FF2B5EF4-FFF2-40B4-BE49-F238E27FC236}">
                <a16:creationId xmlns:a16="http://schemas.microsoft.com/office/drawing/2014/main" id="{BA4A891D-3A3F-E367-2979-C786157B4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331456"/>
          </a:xfrm>
          <a:prstGeom prst="rect">
            <a:avLst/>
          </a:prstGeom>
        </p:spPr>
      </p:pic>
      <p:sp>
        <p:nvSpPr>
          <p:cNvPr id="2" name="Titolo 1">
            <a:extLst>
              <a:ext uri="{FF2B5EF4-FFF2-40B4-BE49-F238E27FC236}">
                <a16:creationId xmlns:a16="http://schemas.microsoft.com/office/drawing/2014/main" id="{5C919938-1D03-D049-F506-3A7A994673F4}"/>
              </a:ext>
            </a:extLst>
          </p:cNvPr>
          <p:cNvSpPr txBox="1">
            <a:spLocks/>
          </p:cNvSpPr>
          <p:nvPr/>
        </p:nvSpPr>
        <p:spPr>
          <a:xfrm>
            <a:off x="1279687" y="4114901"/>
            <a:ext cx="9197766" cy="1153259"/>
          </a:xfrm>
          <a:prstGeom prst="rect">
            <a:avLst/>
          </a:prstGeom>
          <a:effectLst>
            <a:outerShdw blurRad="50800" dist="38100" dir="2700000" algn="tl" rotWithShape="0">
              <a:prstClr val="black">
                <a:alpha val="40000"/>
              </a:prstClr>
            </a:outerShdw>
          </a:effectLst>
        </p:spPr>
        <p:txBody>
          <a:bodyPr vert="horz" lIns="0" tIns="0" rIns="0" bIns="0" rtlCol="0" anchor="t" anchorCtr="0">
            <a:noAutofit/>
          </a:bodyPr>
          <a:lstStyle>
            <a:lvl1pPr algn="l" defTabSz="914400" rtl="0" eaLnBrk="1" latinLnBrk="0" hangingPunct="1">
              <a:lnSpc>
                <a:spcPct val="90000"/>
              </a:lnSpc>
              <a:spcBef>
                <a:spcPct val="0"/>
              </a:spcBef>
              <a:buNone/>
              <a:defRPr sz="3600" b="1" kern="1200">
                <a:solidFill>
                  <a:schemeClr val="bg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j-ea"/>
                <a:cs typeface="+mj-cs"/>
              </a:rPr>
              <a:t>BONIFICARE I SITI CONTAMINATI</a:t>
            </a:r>
          </a:p>
        </p:txBody>
      </p:sp>
    </p:spTree>
    <p:extLst>
      <p:ext uri="{BB962C8B-B14F-4D97-AF65-F5344CB8AC3E}">
        <p14:creationId xmlns:p14="http://schemas.microsoft.com/office/powerpoint/2010/main" val="350482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mappa&#10;&#10;Descrizione generata automaticamente">
            <a:extLst>
              <a:ext uri="{FF2B5EF4-FFF2-40B4-BE49-F238E27FC236}">
                <a16:creationId xmlns:a16="http://schemas.microsoft.com/office/drawing/2014/main" id="{E1A57611-6E95-74A1-40F5-4C2EF54A28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2637" y="0"/>
            <a:ext cx="8079363" cy="6167120"/>
          </a:xfrm>
        </p:spPr>
      </p:pic>
      <p:sp>
        <p:nvSpPr>
          <p:cNvPr id="6" name="CasellaDiTesto 5">
            <a:extLst>
              <a:ext uri="{FF2B5EF4-FFF2-40B4-BE49-F238E27FC236}">
                <a16:creationId xmlns:a16="http://schemas.microsoft.com/office/drawing/2014/main" id="{E4C6A23E-3E15-61BB-4609-AFE07CE4C933}"/>
              </a:ext>
            </a:extLst>
          </p:cNvPr>
          <p:cNvSpPr txBox="1"/>
          <p:nvPr/>
        </p:nvSpPr>
        <p:spPr>
          <a:xfrm>
            <a:off x="838200" y="1412240"/>
            <a:ext cx="3042920"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CE843C"/>
              </a:buClr>
              <a:buSzTx/>
              <a:buFontTx/>
              <a:buNone/>
              <a:tabLst/>
              <a:defRPr/>
            </a:pPr>
            <a:r>
              <a:rPr kumimoji="0" lang="it-IT" sz="2600" b="0" i="0" u="none" strike="noStrike" kern="1200" cap="none" spc="0" normalizeH="0" baseline="0" noProof="0" dirty="0">
                <a:ln>
                  <a:noFill/>
                </a:ln>
                <a:solidFill>
                  <a:srgbClr val="264368"/>
                </a:solidFill>
                <a:effectLst/>
                <a:uLnTx/>
                <a:uFillTx/>
                <a:latin typeface="Calibri"/>
                <a:ea typeface="+mn-ea"/>
                <a:cs typeface="+mn-cs"/>
              </a:rPr>
              <a:t>La superficie complessiva a terra dei SIN è di circa 170.000 ettari e rappresenta lo 0,57% della superficie del territorio italiano</a:t>
            </a:r>
          </a:p>
        </p:txBody>
      </p:sp>
    </p:spTree>
    <p:extLst>
      <p:ext uri="{BB962C8B-B14F-4D97-AF65-F5344CB8AC3E}">
        <p14:creationId xmlns:p14="http://schemas.microsoft.com/office/powerpoint/2010/main" val="1906046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A5AFF8-E0C2-8EA8-3412-F53861C1C831}"/>
              </a:ext>
            </a:extLst>
          </p:cNvPr>
          <p:cNvSpPr>
            <a:spLocks noGrp="1"/>
          </p:cNvSpPr>
          <p:nvPr>
            <p:ph type="ctrTitle"/>
          </p:nvPr>
        </p:nvSpPr>
        <p:spPr>
          <a:xfrm>
            <a:off x="1371127" y="1813877"/>
            <a:ext cx="9197766" cy="1153259"/>
          </a:xfrm>
          <a:effectLst>
            <a:outerShdw blurRad="50800" dist="38100" dir="2700000" algn="tl" rotWithShape="0">
              <a:prstClr val="black">
                <a:alpha val="40000"/>
              </a:prstClr>
            </a:outerShdw>
          </a:effectLst>
        </p:spPr>
        <p:txBody>
          <a:bodyPr>
            <a:noAutofit/>
          </a:bodyPr>
          <a:lstStyle/>
          <a:p>
            <a:r>
              <a:rPr lang="it-IT" sz="2800" b="1" dirty="0">
                <a:effectLst>
                  <a:outerShdw blurRad="38100" dist="38100" dir="2700000" algn="tl">
                    <a:srgbClr val="000000">
                      <a:alpha val="43137"/>
                    </a:srgbClr>
                  </a:outerShdw>
                </a:effectLst>
              </a:rPr>
              <a:t>ARRESTARE IL CONSUMO DI SUOLO</a:t>
            </a:r>
            <a:endParaRPr lang="it-IT"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8443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3E367D-DE71-2C8E-04CC-95992301FFEA}"/>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ED99C49F-5510-CA3B-C2D4-500F698EF6F8}"/>
              </a:ext>
            </a:extLst>
          </p:cNvPr>
          <p:cNvSpPr>
            <a:spLocks noGrp="1"/>
          </p:cNvSpPr>
          <p:nvPr>
            <p:ph idx="1"/>
          </p:nvPr>
        </p:nvSpPr>
        <p:spPr/>
        <p:txBody>
          <a:bodyPr/>
          <a:lstStyle/>
          <a:p>
            <a:endParaRPr lang="it-IT"/>
          </a:p>
        </p:txBody>
      </p:sp>
      <p:pic>
        <p:nvPicPr>
          <p:cNvPr id="4" name="Immagine 3" descr="Immagine che contiene vecchio&#10;&#10;Descrizione generata automaticamente">
            <a:extLst>
              <a:ext uri="{FF2B5EF4-FFF2-40B4-BE49-F238E27FC236}">
                <a16:creationId xmlns:a16="http://schemas.microsoft.com/office/drawing/2014/main" id="{52717BD6-8D86-9D03-9ED5-92F35DD7A9AF}"/>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1"/>
            <a:ext cx="12192000" cy="6857998"/>
          </a:xfrm>
          <a:prstGeom prst="rect">
            <a:avLst/>
          </a:prstGeom>
          <a:noFill/>
          <a:ln>
            <a:noFill/>
          </a:ln>
        </p:spPr>
      </p:pic>
      <p:pic>
        <p:nvPicPr>
          <p:cNvPr id="5" name="Immagine 4">
            <a:extLst>
              <a:ext uri="{FF2B5EF4-FFF2-40B4-BE49-F238E27FC236}">
                <a16:creationId xmlns:a16="http://schemas.microsoft.com/office/drawing/2014/main" id="{BD62DD7E-B015-4E06-7F7B-9A27F8680BA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6" name="CasellaDiTesto 5">
            <a:extLst>
              <a:ext uri="{FF2B5EF4-FFF2-40B4-BE49-F238E27FC236}">
                <a16:creationId xmlns:a16="http://schemas.microsoft.com/office/drawing/2014/main" id="{E9754380-9111-4B74-4BCA-5FB97D326D36}"/>
              </a:ext>
            </a:extLst>
          </p:cNvPr>
          <p:cNvSpPr txBox="1"/>
          <p:nvPr/>
        </p:nvSpPr>
        <p:spPr>
          <a:xfrm>
            <a:off x="201954" y="6188798"/>
            <a:ext cx="1688677"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2020</a:t>
            </a:r>
          </a:p>
        </p:txBody>
      </p:sp>
    </p:spTree>
    <p:extLst>
      <p:ext uri="{BB962C8B-B14F-4D97-AF65-F5344CB8AC3E}">
        <p14:creationId xmlns:p14="http://schemas.microsoft.com/office/powerpoint/2010/main" val="3270360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3E367D-DE71-2C8E-04CC-95992301FFEA}"/>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ED99C49F-5510-CA3B-C2D4-500F698EF6F8}"/>
              </a:ext>
            </a:extLst>
          </p:cNvPr>
          <p:cNvSpPr>
            <a:spLocks noGrp="1"/>
          </p:cNvSpPr>
          <p:nvPr>
            <p:ph idx="1"/>
          </p:nvPr>
        </p:nvSpPr>
        <p:spPr/>
        <p:txBody>
          <a:bodyPr/>
          <a:lstStyle/>
          <a:p>
            <a:endParaRPr lang="it-IT"/>
          </a:p>
        </p:txBody>
      </p:sp>
      <p:pic>
        <p:nvPicPr>
          <p:cNvPr id="4" name="Immagine 3">
            <a:extLst>
              <a:ext uri="{FF2B5EF4-FFF2-40B4-BE49-F238E27FC236}">
                <a16:creationId xmlns:a16="http://schemas.microsoft.com/office/drawing/2014/main" id="{52717BD6-8D86-9D03-9ED5-92F35DD7A9AF}"/>
              </a:ext>
            </a:extLst>
          </p:cNvPr>
          <p:cNvPicPr>
            <a:picLocks noChangeAspect="1"/>
          </p:cNvPicPr>
          <p:nvPr/>
        </p:nvPicPr>
        <p:blipFill>
          <a:blip r:embed="rId2">
            <a:extLst>
              <a:ext uri="{28A0092B-C50C-407E-A947-70E740481C1C}">
                <a14:useLocalDpi xmlns:a14="http://schemas.microsoft.com/office/drawing/2010/main"/>
              </a:ext>
            </a:extLst>
          </a:blip>
          <a:srcRect/>
          <a:stretch/>
        </p:blipFill>
        <p:spPr bwMode="auto">
          <a:xfrm>
            <a:off x="0" y="1"/>
            <a:ext cx="12192000" cy="6857998"/>
          </a:xfrm>
          <a:prstGeom prst="rect">
            <a:avLst/>
          </a:prstGeom>
          <a:noFill/>
          <a:ln>
            <a:noFill/>
          </a:ln>
        </p:spPr>
      </p:pic>
      <p:pic>
        <p:nvPicPr>
          <p:cNvPr id="5" name="Immagine 4">
            <a:extLst>
              <a:ext uri="{FF2B5EF4-FFF2-40B4-BE49-F238E27FC236}">
                <a16:creationId xmlns:a16="http://schemas.microsoft.com/office/drawing/2014/main" id="{BD62DD7E-B015-4E06-7F7B-9A27F8680BA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6" name="CasellaDiTesto 5">
            <a:extLst>
              <a:ext uri="{FF2B5EF4-FFF2-40B4-BE49-F238E27FC236}">
                <a16:creationId xmlns:a16="http://schemas.microsoft.com/office/drawing/2014/main" id="{46E38F16-AC61-8234-60A6-B850DD31D549}"/>
              </a:ext>
            </a:extLst>
          </p:cNvPr>
          <p:cNvSpPr txBox="1"/>
          <p:nvPr/>
        </p:nvSpPr>
        <p:spPr>
          <a:xfrm>
            <a:off x="201954" y="6188798"/>
            <a:ext cx="1688677"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2021</a:t>
            </a:r>
          </a:p>
        </p:txBody>
      </p:sp>
    </p:spTree>
    <p:extLst>
      <p:ext uri="{BB962C8B-B14F-4D97-AF65-F5344CB8AC3E}">
        <p14:creationId xmlns:p14="http://schemas.microsoft.com/office/powerpoint/2010/main" val="2091055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3E367D-DE71-2C8E-04CC-95992301FFEA}"/>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ED99C49F-5510-CA3B-C2D4-500F698EF6F8}"/>
              </a:ext>
            </a:extLst>
          </p:cNvPr>
          <p:cNvSpPr>
            <a:spLocks noGrp="1"/>
          </p:cNvSpPr>
          <p:nvPr>
            <p:ph idx="1"/>
          </p:nvPr>
        </p:nvSpPr>
        <p:spPr/>
        <p:txBody>
          <a:bodyPr/>
          <a:lstStyle/>
          <a:p>
            <a:endParaRPr lang="it-IT"/>
          </a:p>
        </p:txBody>
      </p:sp>
      <p:pic>
        <p:nvPicPr>
          <p:cNvPr id="4" name="Immagine 3">
            <a:extLst>
              <a:ext uri="{FF2B5EF4-FFF2-40B4-BE49-F238E27FC236}">
                <a16:creationId xmlns:a16="http://schemas.microsoft.com/office/drawing/2014/main" id="{52717BD6-8D86-9D03-9ED5-92F35DD7A9AF}"/>
              </a:ext>
            </a:extLst>
          </p:cNvPr>
          <p:cNvPicPr>
            <a:picLocks noChangeAspect="1"/>
          </p:cNvPicPr>
          <p:nvPr/>
        </p:nvPicPr>
        <p:blipFill>
          <a:blip r:embed="rId2">
            <a:extLst>
              <a:ext uri="{28A0092B-C50C-407E-A947-70E740481C1C}">
                <a14:useLocalDpi xmlns:a14="http://schemas.microsoft.com/office/drawing/2010/main"/>
              </a:ext>
            </a:extLst>
          </a:blip>
          <a:srcRect/>
          <a:stretch/>
        </p:blipFill>
        <p:spPr bwMode="auto">
          <a:xfrm>
            <a:off x="0" y="1"/>
            <a:ext cx="12192000" cy="6857998"/>
          </a:xfrm>
          <a:prstGeom prst="rect">
            <a:avLst/>
          </a:prstGeom>
          <a:noFill/>
          <a:ln>
            <a:noFill/>
          </a:ln>
        </p:spPr>
      </p:pic>
      <p:pic>
        <p:nvPicPr>
          <p:cNvPr id="5" name="Immagine 4">
            <a:extLst>
              <a:ext uri="{FF2B5EF4-FFF2-40B4-BE49-F238E27FC236}">
                <a16:creationId xmlns:a16="http://schemas.microsoft.com/office/drawing/2014/main" id="{BD62DD7E-B015-4E06-7F7B-9A27F8680BA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6" name="CasellaDiTesto 5">
            <a:extLst>
              <a:ext uri="{FF2B5EF4-FFF2-40B4-BE49-F238E27FC236}">
                <a16:creationId xmlns:a16="http://schemas.microsoft.com/office/drawing/2014/main" id="{BB5AE784-0ACF-6C75-3087-2DB39808C46E}"/>
              </a:ext>
            </a:extLst>
          </p:cNvPr>
          <p:cNvSpPr txBox="1"/>
          <p:nvPr/>
        </p:nvSpPr>
        <p:spPr>
          <a:xfrm>
            <a:off x="201954" y="6188798"/>
            <a:ext cx="1688677"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2022</a:t>
            </a:r>
          </a:p>
        </p:txBody>
      </p:sp>
    </p:spTree>
    <p:extLst>
      <p:ext uri="{BB962C8B-B14F-4D97-AF65-F5344CB8AC3E}">
        <p14:creationId xmlns:p14="http://schemas.microsoft.com/office/powerpoint/2010/main" val="1789517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250F4FF-74C4-0247-5A9B-6A6C95F2A11A}"/>
              </a:ext>
            </a:extLst>
          </p:cNvPr>
          <p:cNvSpPr>
            <a:spLocks noGrp="1"/>
          </p:cNvSpPr>
          <p:nvPr>
            <p:ph type="title"/>
          </p:nvPr>
        </p:nvSpPr>
        <p:spPr/>
        <p:txBody>
          <a:bodyPr>
            <a:normAutofit/>
          </a:bodyPr>
          <a:lstStyle/>
          <a:p>
            <a:r>
              <a:rPr lang="it-IT" dirty="0"/>
              <a:t>Il consumo di suolo in Italia</a:t>
            </a:r>
          </a:p>
        </p:txBody>
      </p:sp>
      <p:graphicFrame>
        <p:nvGraphicFramePr>
          <p:cNvPr id="7" name="Grafico 6">
            <a:extLst>
              <a:ext uri="{FF2B5EF4-FFF2-40B4-BE49-F238E27FC236}">
                <a16:creationId xmlns:a16="http://schemas.microsoft.com/office/drawing/2014/main" id="{D5B65E2A-92FA-47A8-8715-073ED24A5BDC}"/>
              </a:ext>
            </a:extLst>
          </p:cNvPr>
          <p:cNvGraphicFramePr/>
          <p:nvPr/>
        </p:nvGraphicFramePr>
        <p:xfrm>
          <a:off x="5508839" y="734886"/>
          <a:ext cx="6683161" cy="5318105"/>
        </p:xfrm>
        <a:graphic>
          <a:graphicData uri="http://schemas.openxmlformats.org/drawingml/2006/chart">
            <c:chart xmlns:c="http://schemas.openxmlformats.org/drawingml/2006/chart" xmlns:r="http://schemas.openxmlformats.org/officeDocument/2006/relationships" r:id="rId2"/>
          </a:graphicData>
        </a:graphic>
      </p:graphicFrame>
      <p:sp>
        <p:nvSpPr>
          <p:cNvPr id="10" name="Consumo di suolo (km2)">
            <a:extLst>
              <a:ext uri="{FF2B5EF4-FFF2-40B4-BE49-F238E27FC236}">
                <a16:creationId xmlns:a16="http://schemas.microsoft.com/office/drawing/2014/main" id="{93C21946-44A4-B012-217A-2122BD800847}"/>
              </a:ext>
            </a:extLst>
          </p:cNvPr>
          <p:cNvSpPr txBox="1"/>
          <p:nvPr/>
        </p:nvSpPr>
        <p:spPr>
          <a:xfrm>
            <a:off x="1646147" y="1833034"/>
            <a:ext cx="2953902" cy="7699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sz="2400" b="0" i="0" u="none" strike="noStrike" kern="1200" cap="none" spc="0" normalizeH="0" baseline="0" noProof="0" dirty="0" err="1">
                <a:ln>
                  <a:noFill/>
                </a:ln>
                <a:solidFill>
                  <a:srgbClr val="264368"/>
                </a:solidFill>
                <a:effectLst/>
                <a:uLnTx/>
                <a:uFillTx/>
                <a:latin typeface="Calibri"/>
                <a:ea typeface="+mn-ea"/>
                <a:cs typeface="+mn-cs"/>
              </a:rPr>
              <a:t>Consumo</a:t>
            </a:r>
            <a:r>
              <a:rPr kumimoji="0" sz="2400" b="0" i="0" u="none" strike="noStrike" kern="1200" cap="none" spc="0" normalizeH="0" baseline="0" noProof="0" dirty="0">
                <a:ln>
                  <a:noFill/>
                </a:ln>
                <a:solidFill>
                  <a:srgbClr val="264368"/>
                </a:solidFill>
                <a:effectLst/>
                <a:uLnTx/>
                <a:uFillTx/>
                <a:latin typeface="Calibri"/>
                <a:ea typeface="+mn-ea"/>
                <a:cs typeface="+mn-cs"/>
              </a:rPr>
              <a:t> di </a:t>
            </a:r>
            <a:r>
              <a:rPr kumimoji="0" sz="2400" b="0" i="0" u="none" strike="noStrike" kern="1200" cap="none" spc="0" normalizeH="0" baseline="0" noProof="0" dirty="0" err="1">
                <a:ln>
                  <a:noFill/>
                </a:ln>
                <a:solidFill>
                  <a:srgbClr val="264368"/>
                </a:solidFill>
                <a:effectLst/>
                <a:uLnTx/>
                <a:uFillTx/>
                <a:latin typeface="Calibri"/>
                <a:ea typeface="+mn-ea"/>
                <a:cs typeface="+mn-cs"/>
              </a:rPr>
              <a:t>suolo</a:t>
            </a:r>
            <a:r>
              <a:rPr kumimoji="0" sz="2400" b="0" i="0" u="none" strike="noStrike" kern="1200" cap="none" spc="0" normalizeH="0" baseline="0" noProof="0" dirty="0">
                <a:ln>
                  <a:noFill/>
                </a:ln>
                <a:solidFill>
                  <a:srgbClr val="264368"/>
                </a:solidFill>
                <a:effectLst/>
                <a:uLnTx/>
                <a:uFillTx/>
                <a:latin typeface="Calibri"/>
                <a:ea typeface="+mn-ea"/>
                <a:cs typeface="+mn-cs"/>
              </a:rPr>
              <a:t> </a:t>
            </a:r>
            <a:r>
              <a:rPr kumimoji="0" lang="it-IT" sz="2400" b="0" i="0" u="none" strike="noStrike" kern="1200" cap="none" spc="0" normalizeH="0" baseline="0" noProof="0" dirty="0">
                <a:ln>
                  <a:noFill/>
                </a:ln>
                <a:solidFill>
                  <a:srgbClr val="264368"/>
                </a:solidFill>
                <a:effectLst/>
                <a:uLnTx/>
                <a:uFillTx/>
                <a:latin typeface="Calibri"/>
                <a:ea typeface="+mn-ea"/>
                <a:cs typeface="+mn-cs"/>
              </a:rPr>
              <a:t>annuale 2021</a:t>
            </a:r>
            <a:endParaRPr kumimoji="0" sz="2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20" name="Consumo di suolo (km2)">
            <a:extLst>
              <a:ext uri="{FF2B5EF4-FFF2-40B4-BE49-F238E27FC236}">
                <a16:creationId xmlns:a16="http://schemas.microsoft.com/office/drawing/2014/main" id="{A768E46B-F750-181C-FF69-67BA45D350DA}"/>
              </a:ext>
            </a:extLst>
          </p:cNvPr>
          <p:cNvSpPr txBox="1"/>
          <p:nvPr/>
        </p:nvSpPr>
        <p:spPr>
          <a:xfrm>
            <a:off x="4426647" y="1970406"/>
            <a:ext cx="1968543" cy="369333"/>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3200" b="1" i="0" u="none" strike="noStrike" kern="1200" cap="none" spc="0" normalizeH="0" baseline="0" noProof="0" dirty="0">
                <a:ln>
                  <a:noFill/>
                </a:ln>
                <a:solidFill>
                  <a:srgbClr val="264368"/>
                </a:solidFill>
                <a:effectLst/>
                <a:uLnTx/>
                <a:uFillTx/>
                <a:latin typeface="Calibri"/>
                <a:ea typeface="+mn-ea"/>
                <a:cs typeface="+mn-cs"/>
              </a:rPr>
              <a:t>69,1 km</a:t>
            </a:r>
            <a:r>
              <a:rPr kumimoji="0" lang="it-IT" sz="3200" b="1" i="0" u="none" strike="noStrike" kern="1200" cap="none" spc="0" normalizeH="0" baseline="30000" noProof="0" dirty="0">
                <a:ln>
                  <a:noFill/>
                </a:ln>
                <a:solidFill>
                  <a:srgbClr val="264368"/>
                </a:solidFill>
                <a:effectLst/>
                <a:uLnTx/>
                <a:uFillTx/>
                <a:latin typeface="Calibri"/>
                <a:ea typeface="+mn-ea"/>
                <a:cs typeface="+mn-cs"/>
              </a:rPr>
              <a:t>2</a:t>
            </a:r>
            <a:endParaRPr kumimoji="0" sz="3200" b="1" i="0" u="none" strike="noStrike" kern="1200" cap="none" spc="0" normalizeH="0" baseline="30000" noProof="0" dirty="0">
              <a:ln>
                <a:noFill/>
              </a:ln>
              <a:solidFill>
                <a:srgbClr val="264368"/>
              </a:solidFill>
              <a:effectLst/>
              <a:uLnTx/>
              <a:uFillTx/>
              <a:latin typeface="Calibri"/>
              <a:ea typeface="+mn-ea"/>
              <a:cs typeface="+mn-cs"/>
            </a:endParaRPr>
          </a:p>
        </p:txBody>
      </p:sp>
      <p:sp>
        <p:nvSpPr>
          <p:cNvPr id="21" name="Consumo di suolo (km2)">
            <a:extLst>
              <a:ext uri="{FF2B5EF4-FFF2-40B4-BE49-F238E27FC236}">
                <a16:creationId xmlns:a16="http://schemas.microsoft.com/office/drawing/2014/main" id="{711BAD9F-F790-1FD4-B72E-2C66914227B5}"/>
              </a:ext>
            </a:extLst>
          </p:cNvPr>
          <p:cNvSpPr txBox="1"/>
          <p:nvPr/>
        </p:nvSpPr>
        <p:spPr>
          <a:xfrm>
            <a:off x="1646147" y="3116973"/>
            <a:ext cx="2953902" cy="7699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sz="2400" b="0" i="0" u="none" strike="noStrike" kern="1200" cap="none" spc="0" normalizeH="0" baseline="0" noProof="0" dirty="0" err="1">
                <a:ln>
                  <a:noFill/>
                </a:ln>
                <a:solidFill>
                  <a:srgbClr val="264368"/>
                </a:solidFill>
                <a:effectLst/>
                <a:uLnTx/>
                <a:uFillTx/>
                <a:latin typeface="Calibri"/>
                <a:ea typeface="+mn-ea"/>
                <a:cs typeface="+mn-cs"/>
              </a:rPr>
              <a:t>Consumo</a:t>
            </a:r>
            <a:r>
              <a:rPr kumimoji="0" sz="2400" b="0" i="0" u="none" strike="noStrike" kern="1200" cap="none" spc="0" normalizeH="0" baseline="0" noProof="0" dirty="0">
                <a:ln>
                  <a:noFill/>
                </a:ln>
                <a:solidFill>
                  <a:srgbClr val="264368"/>
                </a:solidFill>
                <a:effectLst/>
                <a:uLnTx/>
                <a:uFillTx/>
                <a:latin typeface="Calibri"/>
                <a:ea typeface="+mn-ea"/>
                <a:cs typeface="+mn-cs"/>
              </a:rPr>
              <a:t> di </a:t>
            </a:r>
            <a:r>
              <a:rPr kumimoji="0" sz="2400" b="0" i="0" u="none" strike="noStrike" kern="1200" cap="none" spc="0" normalizeH="0" baseline="0" noProof="0" dirty="0" err="1">
                <a:ln>
                  <a:noFill/>
                </a:ln>
                <a:solidFill>
                  <a:srgbClr val="264368"/>
                </a:solidFill>
                <a:effectLst/>
                <a:uLnTx/>
                <a:uFillTx/>
                <a:latin typeface="Calibri"/>
                <a:ea typeface="+mn-ea"/>
                <a:cs typeface="+mn-cs"/>
              </a:rPr>
              <a:t>suolo</a:t>
            </a:r>
            <a:r>
              <a:rPr kumimoji="0" sz="2400" b="0" i="0" u="none" strike="noStrike" kern="1200" cap="none" spc="0" normalizeH="0" baseline="0" noProof="0" dirty="0">
                <a:ln>
                  <a:noFill/>
                </a:ln>
                <a:solidFill>
                  <a:srgbClr val="264368"/>
                </a:solidFill>
                <a:effectLst/>
                <a:uLnTx/>
                <a:uFillTx/>
                <a:latin typeface="Calibri"/>
                <a:ea typeface="+mn-ea"/>
                <a:cs typeface="+mn-cs"/>
              </a:rPr>
              <a:t> </a:t>
            </a:r>
            <a:r>
              <a:rPr kumimoji="0" lang="it-IT" sz="2400" b="0" i="0" u="none" strike="noStrike" kern="1200" cap="none" spc="0" normalizeH="0" baseline="0" noProof="0" dirty="0">
                <a:ln>
                  <a:noFill/>
                </a:ln>
                <a:solidFill>
                  <a:srgbClr val="264368"/>
                </a:solidFill>
                <a:effectLst/>
                <a:uLnTx/>
                <a:uFillTx/>
                <a:latin typeface="Calibri"/>
                <a:ea typeface="+mn-ea"/>
                <a:cs typeface="+mn-cs"/>
              </a:rPr>
              <a:t>annuale netto 2021</a:t>
            </a:r>
            <a:endParaRPr kumimoji="0" sz="2400" b="0" i="0" u="none" strike="noStrike" kern="1200" cap="none" spc="0" normalizeH="0" baseline="0" noProof="0" dirty="0">
              <a:ln>
                <a:noFill/>
              </a:ln>
              <a:solidFill>
                <a:srgbClr val="264368"/>
              </a:solidFill>
              <a:effectLst/>
              <a:uLnTx/>
              <a:uFillTx/>
              <a:latin typeface="Calibri"/>
              <a:ea typeface="+mn-ea"/>
              <a:cs typeface="+mn-cs"/>
            </a:endParaRPr>
          </a:p>
        </p:txBody>
      </p:sp>
      <p:sp>
        <p:nvSpPr>
          <p:cNvPr id="22" name="Consumo di suolo (km2)">
            <a:extLst>
              <a:ext uri="{FF2B5EF4-FFF2-40B4-BE49-F238E27FC236}">
                <a16:creationId xmlns:a16="http://schemas.microsoft.com/office/drawing/2014/main" id="{F91EDEDA-EB5B-F7FC-6361-05885AA3501A}"/>
              </a:ext>
            </a:extLst>
          </p:cNvPr>
          <p:cNvSpPr txBox="1"/>
          <p:nvPr/>
        </p:nvSpPr>
        <p:spPr>
          <a:xfrm>
            <a:off x="4426647" y="3254345"/>
            <a:ext cx="1968543" cy="369333"/>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3200" b="1" i="0" u="none" strike="noStrike" kern="1200" cap="none" spc="0" normalizeH="0" baseline="0" noProof="0" dirty="0">
                <a:ln>
                  <a:noFill/>
                </a:ln>
                <a:solidFill>
                  <a:srgbClr val="264368"/>
                </a:solidFill>
                <a:effectLst/>
                <a:uLnTx/>
                <a:uFillTx/>
                <a:latin typeface="Calibri"/>
                <a:ea typeface="+mn-ea"/>
                <a:cs typeface="+mn-cs"/>
              </a:rPr>
              <a:t>63,3 km</a:t>
            </a:r>
            <a:r>
              <a:rPr kumimoji="0" lang="it-IT" sz="3200" b="1" i="0" u="none" strike="noStrike" kern="1200" cap="none" spc="0" normalizeH="0" baseline="30000" noProof="0" dirty="0">
                <a:ln>
                  <a:noFill/>
                </a:ln>
                <a:solidFill>
                  <a:srgbClr val="264368"/>
                </a:solidFill>
                <a:effectLst/>
                <a:uLnTx/>
                <a:uFillTx/>
                <a:latin typeface="Calibri"/>
                <a:ea typeface="+mn-ea"/>
                <a:cs typeface="+mn-cs"/>
              </a:rPr>
              <a:t>2</a:t>
            </a:r>
            <a:endParaRPr kumimoji="0" sz="3200" b="1" i="0" u="none" strike="noStrike" kern="1200" cap="none" spc="0" normalizeH="0" baseline="30000" noProof="0" dirty="0">
              <a:ln>
                <a:noFill/>
              </a:ln>
              <a:solidFill>
                <a:srgbClr val="264368"/>
              </a:solidFill>
              <a:effectLst/>
              <a:uLnTx/>
              <a:uFillTx/>
              <a:latin typeface="Calibri"/>
              <a:ea typeface="+mn-ea"/>
              <a:cs typeface="+mn-cs"/>
            </a:endParaRPr>
          </a:p>
        </p:txBody>
      </p:sp>
      <p:sp>
        <p:nvSpPr>
          <p:cNvPr id="23" name="Consumo di suolo (km2)">
            <a:extLst>
              <a:ext uri="{FF2B5EF4-FFF2-40B4-BE49-F238E27FC236}">
                <a16:creationId xmlns:a16="http://schemas.microsoft.com/office/drawing/2014/main" id="{71868D1C-F5C2-B9D4-4E14-95D6E8B1B7BD}"/>
              </a:ext>
            </a:extLst>
          </p:cNvPr>
          <p:cNvSpPr txBox="1"/>
          <p:nvPr/>
        </p:nvSpPr>
        <p:spPr>
          <a:xfrm>
            <a:off x="1876734" y="4729075"/>
            <a:ext cx="3722208" cy="852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2800" b="0" i="0" u="none" strike="noStrike" kern="1200" cap="none" spc="0" normalizeH="0" baseline="0" noProof="0" dirty="0">
                <a:ln>
                  <a:noFill/>
                </a:ln>
                <a:solidFill>
                  <a:srgbClr val="264368"/>
                </a:solidFill>
                <a:effectLst/>
                <a:uLnTx/>
                <a:uFillTx/>
                <a:latin typeface="Calibri"/>
                <a:ea typeface="+mn-ea"/>
                <a:cs typeface="+mn-cs"/>
                <a:sym typeface="Wingdings" panose="05000000000000000000" pitchFamily="2" charset="2"/>
              </a:rPr>
              <a:t> </a:t>
            </a:r>
            <a:r>
              <a:rPr kumimoji="0" lang="it-IT" sz="2800" b="1" i="0" u="none" strike="noStrike" kern="1200" cap="none" spc="0" normalizeH="0" baseline="0" noProof="0" dirty="0">
                <a:ln>
                  <a:noFill/>
                </a:ln>
                <a:solidFill>
                  <a:srgbClr val="264368"/>
                </a:solidFill>
                <a:effectLst/>
                <a:uLnTx/>
                <a:uFillTx/>
                <a:latin typeface="Calibri"/>
                <a:ea typeface="+mn-ea"/>
                <a:cs typeface="+mn-cs"/>
              </a:rPr>
              <a:t>19 ettari al giorno </a:t>
            </a:r>
          </a:p>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2800" b="0" i="0" u="none" strike="noStrike" kern="1200" cap="none" spc="0" normalizeH="0" baseline="0" noProof="0" dirty="0">
                <a:ln>
                  <a:noFill/>
                </a:ln>
                <a:solidFill>
                  <a:srgbClr val="264368"/>
                </a:solidFill>
                <a:effectLst/>
                <a:uLnTx/>
                <a:uFillTx/>
                <a:latin typeface="Calibri"/>
                <a:ea typeface="+mn-ea"/>
                <a:cs typeface="+mn-cs"/>
                <a:sym typeface="Wingdings" panose="05000000000000000000" pitchFamily="2" charset="2"/>
              </a:rPr>
              <a:t> più di </a:t>
            </a:r>
            <a:r>
              <a:rPr kumimoji="0" lang="it-IT" sz="2800" b="1" i="0" u="none" strike="noStrike" kern="1200" cap="none" spc="0" normalizeH="0" baseline="0" noProof="0" dirty="0">
                <a:ln>
                  <a:noFill/>
                </a:ln>
                <a:solidFill>
                  <a:srgbClr val="264368"/>
                </a:solidFill>
                <a:effectLst/>
                <a:uLnTx/>
                <a:uFillTx/>
                <a:latin typeface="Calibri"/>
                <a:ea typeface="+mn-ea"/>
                <a:cs typeface="+mn-cs"/>
              </a:rPr>
              <a:t>2 m</a:t>
            </a:r>
            <a:r>
              <a:rPr kumimoji="0" lang="it-IT" sz="2800" b="1" i="0" u="none" strike="noStrike" kern="1200" cap="none" spc="0" normalizeH="0" baseline="30000" noProof="0" dirty="0">
                <a:ln>
                  <a:noFill/>
                </a:ln>
                <a:solidFill>
                  <a:srgbClr val="264368"/>
                </a:solidFill>
                <a:effectLst/>
                <a:uLnTx/>
                <a:uFillTx/>
                <a:latin typeface="Calibri"/>
                <a:ea typeface="+mn-ea"/>
                <a:cs typeface="+mn-cs"/>
              </a:rPr>
              <a:t>2</a:t>
            </a:r>
            <a:r>
              <a:rPr kumimoji="0" lang="it-IT" sz="2800" b="1" i="0" u="none" strike="noStrike" kern="1200" cap="none" spc="0" normalizeH="0" baseline="0" noProof="0" dirty="0">
                <a:ln>
                  <a:noFill/>
                </a:ln>
                <a:solidFill>
                  <a:srgbClr val="264368"/>
                </a:solidFill>
                <a:effectLst/>
                <a:uLnTx/>
                <a:uFillTx/>
                <a:latin typeface="Calibri"/>
                <a:ea typeface="+mn-ea"/>
                <a:cs typeface="+mn-cs"/>
              </a:rPr>
              <a:t> al </a:t>
            </a:r>
            <a:br>
              <a:rPr kumimoji="0" lang="it-IT" sz="2800" b="1" i="0" u="none" strike="noStrike" kern="1200" cap="none" spc="0" normalizeH="0" baseline="0" noProof="0" dirty="0">
                <a:ln>
                  <a:noFill/>
                </a:ln>
                <a:solidFill>
                  <a:srgbClr val="264368"/>
                </a:solidFill>
                <a:effectLst/>
                <a:uLnTx/>
                <a:uFillTx/>
                <a:latin typeface="Calibri"/>
                <a:ea typeface="+mn-ea"/>
                <a:cs typeface="+mn-cs"/>
              </a:rPr>
            </a:br>
            <a:r>
              <a:rPr kumimoji="0" lang="it-IT" sz="2800" b="1" i="0" u="none" strike="noStrike" kern="1200" cap="none" spc="0" normalizeH="0" baseline="0" noProof="0" dirty="0">
                <a:ln>
                  <a:noFill/>
                </a:ln>
                <a:solidFill>
                  <a:srgbClr val="264368"/>
                </a:solidFill>
                <a:effectLst/>
                <a:uLnTx/>
                <a:uFillTx/>
                <a:latin typeface="Calibri"/>
                <a:ea typeface="+mn-ea"/>
                <a:cs typeface="+mn-cs"/>
              </a:rPr>
              <a:t>	     secondo</a:t>
            </a:r>
          </a:p>
        </p:txBody>
      </p:sp>
      <p:sp>
        <p:nvSpPr>
          <p:cNvPr id="24" name="Consumo di suolo (km2)">
            <a:extLst>
              <a:ext uri="{FF2B5EF4-FFF2-40B4-BE49-F238E27FC236}">
                <a16:creationId xmlns:a16="http://schemas.microsoft.com/office/drawing/2014/main" id="{16FC11DB-926B-2283-3E9F-99598F5340C9}"/>
              </a:ext>
            </a:extLst>
          </p:cNvPr>
          <p:cNvSpPr txBox="1"/>
          <p:nvPr/>
        </p:nvSpPr>
        <p:spPr>
          <a:xfrm>
            <a:off x="526870" y="4964686"/>
            <a:ext cx="1481444" cy="381469"/>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2400" b="0" i="0" u="none" strike="noStrike" kern="1200" cap="none" spc="0" normalizeH="0" baseline="0" noProof="0" dirty="0">
                <a:ln>
                  <a:noFill/>
                </a:ln>
                <a:solidFill>
                  <a:srgbClr val="264368"/>
                </a:solidFill>
                <a:effectLst/>
                <a:uLnTx/>
                <a:uFillTx/>
                <a:latin typeface="Calibri"/>
                <a:ea typeface="+mn-ea"/>
                <a:cs typeface="+mn-cs"/>
              </a:rPr>
              <a:t>69,1 km</a:t>
            </a:r>
            <a:r>
              <a:rPr kumimoji="0" lang="it-IT" sz="2400" b="0" i="0" u="none" strike="noStrike" kern="1200" cap="none" spc="0" normalizeH="0" baseline="30000" noProof="0" dirty="0">
                <a:ln>
                  <a:noFill/>
                </a:ln>
                <a:solidFill>
                  <a:srgbClr val="264368"/>
                </a:solidFill>
                <a:effectLst/>
                <a:uLnTx/>
                <a:uFillTx/>
                <a:latin typeface="Calibri"/>
                <a:ea typeface="+mn-ea"/>
                <a:cs typeface="+mn-cs"/>
              </a:rPr>
              <a:t>2</a:t>
            </a:r>
            <a:r>
              <a:rPr kumimoji="0" lang="it-IT" sz="2400" b="0" i="0" u="none" strike="noStrike" kern="1200" cap="none" spc="0" normalizeH="0" baseline="0" noProof="0" dirty="0">
                <a:ln>
                  <a:noFill/>
                </a:ln>
                <a:solidFill>
                  <a:srgbClr val="264368"/>
                </a:solidFill>
                <a:effectLst/>
                <a:uLnTx/>
                <a:uFillTx/>
                <a:latin typeface="Calibri"/>
                <a:ea typeface="+mn-ea"/>
                <a:cs typeface="+mn-cs"/>
              </a:rPr>
              <a:t> </a:t>
            </a:r>
          </a:p>
        </p:txBody>
      </p:sp>
      <p:pic>
        <p:nvPicPr>
          <p:cNvPr id="26" name="Immagine 25">
            <a:extLst>
              <a:ext uri="{FF2B5EF4-FFF2-40B4-BE49-F238E27FC236}">
                <a16:creationId xmlns:a16="http://schemas.microsoft.com/office/drawing/2014/main" id="{A8FD6396-7083-6920-502A-15A372BC04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44908" y="2932366"/>
            <a:ext cx="1839092" cy="2362858"/>
          </a:xfrm>
          <a:prstGeom prst="rect">
            <a:avLst/>
          </a:prstGeom>
        </p:spPr>
      </p:pic>
      <p:pic>
        <p:nvPicPr>
          <p:cNvPr id="27" name="Immagine" descr="Immagine">
            <a:extLst>
              <a:ext uri="{FF2B5EF4-FFF2-40B4-BE49-F238E27FC236}">
                <a16:creationId xmlns:a16="http://schemas.microsoft.com/office/drawing/2014/main" id="{AB71BE4A-EF21-B032-E485-6212E2D8339E}"/>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6870" y="1480524"/>
            <a:ext cx="893134" cy="993518"/>
          </a:xfrm>
          <a:prstGeom prst="rect">
            <a:avLst/>
          </a:prstGeom>
          <a:ln w="12700">
            <a:solidFill>
              <a:schemeClr val="bg1"/>
            </a:solidFill>
            <a:miter lim="400000"/>
          </a:ln>
        </p:spPr>
      </p:pic>
      <p:pic>
        <p:nvPicPr>
          <p:cNvPr id="28" name="Immagine" descr="Immagine">
            <a:extLst>
              <a:ext uri="{FF2B5EF4-FFF2-40B4-BE49-F238E27FC236}">
                <a16:creationId xmlns:a16="http://schemas.microsoft.com/office/drawing/2014/main" id="{F7075A12-3C8D-B711-2298-681A0E62FBDF}"/>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08000" y="2848621"/>
            <a:ext cx="893134" cy="893286"/>
          </a:xfrm>
          <a:prstGeom prst="rect">
            <a:avLst/>
          </a:prstGeom>
          <a:ln w="12700">
            <a:miter lim="400000"/>
          </a:ln>
        </p:spPr>
      </p:pic>
      <p:pic>
        <p:nvPicPr>
          <p:cNvPr id="30" name="Elemento grafico 29" descr="Sveglia che suona con riempimento a tinta unita">
            <a:extLst>
              <a:ext uri="{FF2B5EF4-FFF2-40B4-BE49-F238E27FC236}">
                <a16:creationId xmlns:a16="http://schemas.microsoft.com/office/drawing/2014/main" id="{E2765564-F8E5-3598-8793-95616CD48F1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811690" y="5066685"/>
            <a:ext cx="986306" cy="986306"/>
          </a:xfrm>
          <a:prstGeom prst="rect">
            <a:avLst/>
          </a:prstGeom>
        </p:spPr>
      </p:pic>
    </p:spTree>
    <p:extLst>
      <p:ext uri="{BB962C8B-B14F-4D97-AF65-F5344CB8AC3E}">
        <p14:creationId xmlns:p14="http://schemas.microsoft.com/office/powerpoint/2010/main" val="296691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1750"/>
                            </p:stCondLst>
                            <p:childTnLst>
                              <p:par>
                                <p:cTn id="13" presetID="22" presetClass="entr" presetSubtype="8" fill="hold" grpId="0" nodeType="afterEffect">
                                  <p:stCondLst>
                                    <p:cond delay="25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3500"/>
                            </p:stCondLst>
                            <p:childTnLst>
                              <p:par>
                                <p:cTn id="21" presetID="22" presetClass="entr" presetSubtype="8" fill="hold" grpId="0" nodeType="after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1000"/>
                                        <p:tgtEl>
                                          <p:spTgt spid="21"/>
                                        </p:tgtEl>
                                      </p:cBhvr>
                                    </p:animEffect>
                                  </p:childTnLst>
                                </p:cTn>
                              </p:par>
                            </p:childTnLst>
                          </p:cTn>
                        </p:par>
                        <p:par>
                          <p:cTn id="24" fill="hold">
                            <p:stCondLst>
                              <p:cond delay="4750"/>
                            </p:stCondLst>
                            <p:childTnLst>
                              <p:par>
                                <p:cTn id="25" presetID="22" presetClass="entr" presetSubtype="8" fill="hold" grpId="0" nodeType="after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1000"/>
                                        <p:tgtEl>
                                          <p:spTgt spid="22"/>
                                        </p:tgtEl>
                                      </p:cBhvr>
                                    </p:animEffect>
                                  </p:childTnLst>
                                </p:cTn>
                              </p:par>
                            </p:childTnLst>
                          </p:cTn>
                        </p:par>
                        <p:par>
                          <p:cTn id="28" fill="hold">
                            <p:stCondLst>
                              <p:cond delay="6000"/>
                            </p:stCondLst>
                            <p:childTnLst>
                              <p:par>
                                <p:cTn id="29" presetID="22" presetClass="entr" presetSubtype="8" fill="hold" grpId="0" nodeType="afterEffect">
                                  <p:stCondLst>
                                    <p:cond delay="25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1000"/>
                                        <p:tgtEl>
                                          <p:spTgt spid="24"/>
                                        </p:tgtEl>
                                      </p:cBhvr>
                                    </p:animEffect>
                                  </p:childTnLst>
                                </p:cTn>
                              </p:par>
                            </p:childTnLst>
                          </p:cTn>
                        </p:par>
                        <p:par>
                          <p:cTn id="32" fill="hold">
                            <p:stCondLst>
                              <p:cond delay="7250"/>
                            </p:stCondLst>
                            <p:childTnLst>
                              <p:par>
                                <p:cTn id="33" presetID="22" presetClass="entr" presetSubtype="8" fill="hold" grpId="0" nodeType="afterEffect">
                                  <p:stCondLst>
                                    <p:cond delay="25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1000"/>
                                        <p:tgtEl>
                                          <p:spTgt spid="23"/>
                                        </p:tgtEl>
                                      </p:cBhvr>
                                    </p:animEffect>
                                  </p:childTnLst>
                                </p:cTn>
                              </p:par>
                            </p:childTnLst>
                          </p:cTn>
                        </p:par>
                        <p:par>
                          <p:cTn id="36" fill="hold">
                            <p:stCondLst>
                              <p:cond delay="8500"/>
                            </p:stCondLst>
                            <p:childTnLst>
                              <p:par>
                                <p:cTn id="37" presetID="1" presetClass="entr" presetSubtype="0" fill="hold" nodeType="afterEffect">
                                  <p:stCondLst>
                                    <p:cond delay="1000"/>
                                  </p:stCondLst>
                                  <p:childTnLst>
                                    <p:set>
                                      <p:cBhvr>
                                        <p:cTn id="38" dur="1" fill="hold">
                                          <p:stCondLst>
                                            <p:cond delay="0"/>
                                          </p:stCondLst>
                                        </p:cTn>
                                        <p:tgtEl>
                                          <p:spTgt spid="30"/>
                                        </p:tgtEl>
                                        <p:attrNameLst>
                                          <p:attrName>style.visibility</p:attrName>
                                        </p:attrNameLst>
                                      </p:cBhvr>
                                      <p:to>
                                        <p:strVal val="visible"/>
                                      </p:to>
                                    </p:set>
                                  </p:childTnLst>
                                </p:cTn>
                              </p:par>
                            </p:childTnLst>
                          </p:cTn>
                        </p:par>
                        <p:par>
                          <p:cTn id="39" fill="hold">
                            <p:stCondLst>
                              <p:cond delay="9500"/>
                            </p:stCondLst>
                            <p:childTnLst>
                              <p:par>
                                <p:cTn id="40" presetID="22" presetClass="entr" presetSubtype="8" fill="hold" grpId="0" nodeType="afterEffect">
                                  <p:stCondLst>
                                    <p:cond delay="500"/>
                                  </p:stCondLst>
                                  <p:childTnLst>
                                    <p:set>
                                      <p:cBhvr>
                                        <p:cTn id="41"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42" dur="3000"/>
                                        <p:tgtEl>
                                          <p:spTgt spid="7">
                                            <p:graphicEl>
                                              <a:chart seriesIdx="-3" categoryIdx="-3" bldStep="gridLegend"/>
                                            </p:graphicEl>
                                          </p:spTgt>
                                        </p:tgtEl>
                                      </p:cBhvr>
                                    </p:animEffect>
                                  </p:childTnLst>
                                </p:cTn>
                              </p:par>
                            </p:childTnLst>
                          </p:cTn>
                        </p:par>
                        <p:par>
                          <p:cTn id="43" fill="hold">
                            <p:stCondLst>
                              <p:cond delay="13000"/>
                            </p:stCondLst>
                            <p:childTnLst>
                              <p:par>
                                <p:cTn id="44" presetID="22" presetClass="entr" presetSubtype="8" fill="hold" grpId="0" nodeType="afterEffect">
                                  <p:stCondLst>
                                    <p:cond delay="500"/>
                                  </p:stCondLst>
                                  <p:childTnLst>
                                    <p:set>
                                      <p:cBhvr>
                                        <p:cTn id="45"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46" dur="3000"/>
                                        <p:tgtEl>
                                          <p:spTgt spid="7">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10" grpId="0"/>
      <p:bldP spid="20" grpId="0"/>
      <p:bldP spid="21" grpId="0"/>
      <p:bldP spid="22" grpId="0"/>
      <p:bldP spid="23" grpId="0"/>
      <p:bldP spid="2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a:extLst>
              <a:ext uri="{FF2B5EF4-FFF2-40B4-BE49-F238E27FC236}">
                <a16:creationId xmlns:a16="http://schemas.microsoft.com/office/drawing/2014/main" id="{88FE1E82-1D3B-18C2-8EA8-13A16FE92B68}"/>
              </a:ext>
            </a:extLst>
          </p:cNvPr>
          <p:cNvSpPr/>
          <p:nvPr/>
        </p:nvSpPr>
        <p:spPr>
          <a:xfrm>
            <a:off x="10550" y="5649968"/>
            <a:ext cx="12182622" cy="12081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Immagine 4">
            <a:extLst>
              <a:ext uri="{FF2B5EF4-FFF2-40B4-BE49-F238E27FC236}">
                <a16:creationId xmlns:a16="http://schemas.microsoft.com/office/drawing/2014/main" id="{6411B263-D19C-6B9C-428A-3618F9C1A33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492" y="0"/>
            <a:ext cx="4954172" cy="6861068"/>
          </a:xfrm>
          <a:prstGeom prst="rect">
            <a:avLst/>
          </a:prstGeom>
        </p:spPr>
      </p:pic>
      <p:pic>
        <p:nvPicPr>
          <p:cNvPr id="6" name="Immagine 5">
            <a:extLst>
              <a:ext uri="{FF2B5EF4-FFF2-40B4-BE49-F238E27FC236}">
                <a16:creationId xmlns:a16="http://schemas.microsoft.com/office/drawing/2014/main" id="{8E800014-E53E-DD16-D533-BF5888FA3B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6576832" y="-2091"/>
            <a:ext cx="4954172" cy="686009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3827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4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0B383A-77EC-40CB-96A6-5E25F924F64F}"/>
              </a:ext>
            </a:extLst>
          </p:cNvPr>
          <p:cNvSpPr>
            <a:spLocks noGrp="1"/>
          </p:cNvSpPr>
          <p:nvPr>
            <p:ph type="title"/>
          </p:nvPr>
        </p:nvSpPr>
        <p:spPr/>
        <p:txBody>
          <a:bodyPr/>
          <a:lstStyle/>
          <a:p>
            <a:endParaRPr lang="it-IT"/>
          </a:p>
        </p:txBody>
      </p:sp>
      <p:sp>
        <p:nvSpPr>
          <p:cNvPr id="3" name="Segnaposto numero diapositiva 2">
            <a:extLst>
              <a:ext uri="{FF2B5EF4-FFF2-40B4-BE49-F238E27FC236}">
                <a16:creationId xmlns:a16="http://schemas.microsoft.com/office/drawing/2014/main" id="{E84D62C0-5E9E-4968-91F1-352A3AD901D1}"/>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6CD45B7-DFE2-4393-8D37-380FC36BF3AA}" type="slidenum">
              <a:rPr kumimoji="0" lang="de-DE" sz="1600" b="1" i="0" u="none" strike="noStrike" kern="1200" cap="none" spc="0" normalizeH="0" baseline="0" noProof="0" smtClean="0">
                <a:ln>
                  <a:noFill/>
                </a:ln>
                <a:solidFill>
                  <a:srgbClr val="264368"/>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58</a:t>
            </a:fld>
            <a:endParaRPr kumimoji="0" lang="de-DE" sz="1600" b="1" i="0" u="none" strike="noStrike" kern="1200" cap="none" spc="0" normalizeH="0" baseline="0" noProof="0" dirty="0">
              <a:ln>
                <a:noFill/>
              </a:ln>
              <a:solidFill>
                <a:srgbClr val="264368"/>
              </a:solidFill>
              <a:effectLst/>
              <a:uLnTx/>
              <a:uFillTx/>
              <a:latin typeface="Arial" panose="020B0604020202020204" pitchFamily="34" charset="0"/>
              <a:ea typeface="+mn-ea"/>
              <a:cs typeface="Arial" panose="020B0604020202020204" pitchFamily="34" charset="0"/>
            </a:endParaRPr>
          </a:p>
        </p:txBody>
      </p:sp>
      <p:pic>
        <p:nvPicPr>
          <p:cNvPr id="6" name="Immagine 5">
            <a:extLst>
              <a:ext uri="{FF2B5EF4-FFF2-40B4-BE49-F238E27FC236}">
                <a16:creationId xmlns:a16="http://schemas.microsoft.com/office/drawing/2014/main" id="{7883BA7C-4404-86F8-50B3-705419B9F220}"/>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0"/>
            <a:ext cx="12191998" cy="6858000"/>
          </a:xfrm>
          <a:prstGeom prst="rect">
            <a:avLst/>
          </a:prstGeom>
        </p:spPr>
      </p:pic>
      <p:pic>
        <p:nvPicPr>
          <p:cNvPr id="5" name="Immagine 4">
            <a:extLst>
              <a:ext uri="{FF2B5EF4-FFF2-40B4-BE49-F238E27FC236}">
                <a16:creationId xmlns:a16="http://schemas.microsoft.com/office/drawing/2014/main" id="{5E8B4FF6-F728-0184-ECEA-BCF09B486CA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4" name="CasellaDiTesto 3">
            <a:extLst>
              <a:ext uri="{FF2B5EF4-FFF2-40B4-BE49-F238E27FC236}">
                <a16:creationId xmlns:a16="http://schemas.microsoft.com/office/drawing/2014/main" id="{E66F849E-D5F4-26AB-3751-B0D710B25596}"/>
              </a:ext>
            </a:extLst>
          </p:cNvPr>
          <p:cNvSpPr txBox="1"/>
          <p:nvPr/>
        </p:nvSpPr>
        <p:spPr>
          <a:xfrm>
            <a:off x="295422" y="5563772"/>
            <a:ext cx="4564966" cy="1015663"/>
          </a:xfrm>
          <a:prstGeom prst="rect">
            <a:avLst/>
          </a:prstGeom>
          <a:solidFill>
            <a:srgbClr val="FFFFFF">
              <a:alpha val="69804"/>
            </a:srgb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8E2A36"/>
                </a:solidFill>
                <a:effectLst/>
                <a:uLnTx/>
                <a:uFillTx/>
                <a:latin typeface="Calibri"/>
                <a:ea typeface="+mn-ea"/>
                <a:cs typeface="+mn-cs"/>
              </a:rPr>
              <a:t>Consumo di suolo annuale netto 2020-21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srgbClr val="8E2A36"/>
                </a:solidFill>
                <a:effectLst/>
                <a:uLnTx/>
                <a:uFillTx/>
                <a:latin typeface="Calibri"/>
                <a:ea typeface="+mn-ea"/>
                <a:cs typeface="+mn-cs"/>
              </a:rPr>
              <a:t>Città metropolitana di Milano: +75 ettari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srgbClr val="8E2A36"/>
                </a:solidFill>
                <a:effectLst/>
                <a:uLnTx/>
                <a:uFillTx/>
                <a:latin typeface="Calibri"/>
                <a:ea typeface="+mn-ea"/>
                <a:cs typeface="+mn-cs"/>
              </a:rPr>
              <a:t>Comune di Milano: +19 ettari</a:t>
            </a:r>
          </a:p>
        </p:txBody>
      </p:sp>
      <p:sp>
        <p:nvSpPr>
          <p:cNvPr id="7" name="CasellaDiTesto 6">
            <a:extLst>
              <a:ext uri="{FF2B5EF4-FFF2-40B4-BE49-F238E27FC236}">
                <a16:creationId xmlns:a16="http://schemas.microsoft.com/office/drawing/2014/main" id="{48DD703C-9DD1-5401-073F-37E18715EACA}"/>
              </a:ext>
            </a:extLst>
          </p:cNvPr>
          <p:cNvSpPr txBox="1"/>
          <p:nvPr/>
        </p:nvSpPr>
        <p:spPr>
          <a:xfrm>
            <a:off x="217044" y="4952277"/>
            <a:ext cx="2752578" cy="60016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prstClr val="white"/>
                </a:solidFill>
                <a:effectLst/>
                <a:uLnTx/>
                <a:uFillTx/>
                <a:latin typeface="Calibri"/>
                <a:ea typeface="+mn-ea"/>
                <a:cs typeface="+mn-cs"/>
              </a:rPr>
              <a:t>In rosso il consumo di suolo 2006-2020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prstClr val="white"/>
                </a:solidFill>
                <a:effectLst/>
                <a:uLnTx/>
                <a:uFillTx/>
                <a:latin typeface="Calibri"/>
                <a:ea typeface="+mn-ea"/>
                <a:cs typeface="+mn-cs"/>
              </a:rPr>
              <a:t>In violetto il consumo di suolo 2020-2021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prstClr val="white"/>
                </a:solidFill>
                <a:effectLst/>
                <a:uLnTx/>
                <a:uFillTx/>
                <a:latin typeface="Calibri"/>
                <a:ea typeface="+mn-ea"/>
                <a:cs typeface="+mn-cs"/>
              </a:rPr>
              <a:t>In bianco le aree artificiali al 2006</a:t>
            </a:r>
          </a:p>
        </p:txBody>
      </p:sp>
    </p:spTree>
    <p:extLst>
      <p:ext uri="{BB962C8B-B14F-4D97-AF65-F5344CB8AC3E}">
        <p14:creationId xmlns:p14="http://schemas.microsoft.com/office/powerpoint/2010/main" val="312584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6FD875-32C7-AB89-EC85-85A446E5F2D2}"/>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E06248C7-3A74-BB34-F729-00C0E42058F6}"/>
              </a:ext>
            </a:extLst>
          </p:cNvPr>
          <p:cNvSpPr>
            <a:spLocks noGrp="1"/>
          </p:cNvSpPr>
          <p:nvPr>
            <p:ph idx="1"/>
          </p:nvPr>
        </p:nvSpPr>
        <p:spPr/>
        <p:txBody>
          <a:bodyPr/>
          <a:lstStyle/>
          <a:p>
            <a:endParaRPr lang="it-IT"/>
          </a:p>
        </p:txBody>
      </p:sp>
      <p:pic>
        <p:nvPicPr>
          <p:cNvPr id="4" name="Immagine 3" descr="Immagine che contiene mappa&#10;&#10;Descrizione generata automaticamente">
            <a:extLst>
              <a:ext uri="{FF2B5EF4-FFF2-40B4-BE49-F238E27FC236}">
                <a16:creationId xmlns:a16="http://schemas.microsoft.com/office/drawing/2014/main" id="{514984AF-BDAA-4007-CAAE-087A3D5548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1" y="0"/>
            <a:ext cx="12192001" cy="6858000"/>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D63F8405-1417-4BF1-29A2-4FAAEE6EE11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6" name="CasellaDiTesto 5">
            <a:extLst>
              <a:ext uri="{FF2B5EF4-FFF2-40B4-BE49-F238E27FC236}">
                <a16:creationId xmlns:a16="http://schemas.microsoft.com/office/drawing/2014/main" id="{B00DD9D1-E239-A98B-1B95-2B5FCAC6D168}"/>
              </a:ext>
            </a:extLst>
          </p:cNvPr>
          <p:cNvSpPr txBox="1"/>
          <p:nvPr/>
        </p:nvSpPr>
        <p:spPr>
          <a:xfrm>
            <a:off x="201954" y="6188798"/>
            <a:ext cx="1688677"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2020</a:t>
            </a:r>
          </a:p>
        </p:txBody>
      </p:sp>
    </p:spTree>
    <p:extLst>
      <p:ext uri="{BB962C8B-B14F-4D97-AF65-F5344CB8AC3E}">
        <p14:creationId xmlns:p14="http://schemas.microsoft.com/office/powerpoint/2010/main" val="338845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rtlCol="0"/>
          <a:lstStyle/>
          <a:p>
            <a:pPr rtl="0"/>
            <a:r>
              <a:rPr lang="it-it" sz="4000" spc="-150" dirty="0"/>
              <a:t>Illustrazione della Missione</a:t>
            </a:r>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489858"/>
            <a:ext cx="5778142" cy="681210"/>
          </a:xfrm>
        </p:spPr>
        <p:txBody>
          <a:bodyPr lIns="91440" tIns="45720" rIns="91440" bIns="45720" rtlCol="0" anchor="t"/>
          <a:lstStyle/>
          <a:p>
            <a:pPr rtl="0"/>
            <a:endParaRPr lang="en-GB" b="1" dirty="0"/>
          </a:p>
        </p:txBody>
      </p:sp>
    </p:spTree>
    <p:extLst>
      <p:ext uri="{BB962C8B-B14F-4D97-AF65-F5344CB8AC3E}">
        <p14:creationId xmlns:p14="http://schemas.microsoft.com/office/powerpoint/2010/main" val="9678729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48A636D-9B3F-42EC-E756-9BE72EFAEABA}"/>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70C1873E-0F91-27EE-10D6-069BE9A6EB20}"/>
              </a:ext>
            </a:extLst>
          </p:cNvPr>
          <p:cNvSpPr>
            <a:spLocks noGrp="1"/>
          </p:cNvSpPr>
          <p:nvPr>
            <p:ph idx="1"/>
          </p:nvPr>
        </p:nvSpPr>
        <p:spPr/>
        <p:txBody>
          <a:bodyPr/>
          <a:lstStyle/>
          <a:p>
            <a:endParaRPr lang="it-IT"/>
          </a:p>
        </p:txBody>
      </p:sp>
      <p:pic>
        <p:nvPicPr>
          <p:cNvPr id="4" name="Immagine 3" descr="Immagine che contiene testo, veicolo militare&#10;&#10;Descrizione generata automaticamente">
            <a:extLst>
              <a:ext uri="{FF2B5EF4-FFF2-40B4-BE49-F238E27FC236}">
                <a16:creationId xmlns:a16="http://schemas.microsoft.com/office/drawing/2014/main" id="{A756C9D3-7BA7-4EF2-1863-8E999024C8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12192000" cy="6858000"/>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D2E1BB95-6958-2D32-665A-3A59F1BAD506}"/>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6" name="CasellaDiTesto 5">
            <a:extLst>
              <a:ext uri="{FF2B5EF4-FFF2-40B4-BE49-F238E27FC236}">
                <a16:creationId xmlns:a16="http://schemas.microsoft.com/office/drawing/2014/main" id="{1381B665-14DC-7F0B-7A9A-E3027C3DA40D}"/>
              </a:ext>
            </a:extLst>
          </p:cNvPr>
          <p:cNvSpPr txBox="1"/>
          <p:nvPr/>
        </p:nvSpPr>
        <p:spPr>
          <a:xfrm>
            <a:off x="201954" y="6188798"/>
            <a:ext cx="1688677"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2021</a:t>
            </a:r>
          </a:p>
        </p:txBody>
      </p:sp>
      <p:sp>
        <p:nvSpPr>
          <p:cNvPr id="8" name="CasellaDiTesto 7">
            <a:extLst>
              <a:ext uri="{FF2B5EF4-FFF2-40B4-BE49-F238E27FC236}">
                <a16:creationId xmlns:a16="http://schemas.microsoft.com/office/drawing/2014/main" id="{AAAD13F1-D307-9F8F-C95A-7864C85403D5}"/>
              </a:ext>
            </a:extLst>
          </p:cNvPr>
          <p:cNvSpPr txBox="1"/>
          <p:nvPr/>
        </p:nvSpPr>
        <p:spPr>
          <a:xfrm>
            <a:off x="145953" y="1131500"/>
            <a:ext cx="3258429"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mn-cs"/>
              </a:rPr>
              <a:t>Realizzazione di un nuovo polo logistico, a Est dell'abitato di Alessandria.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mn-cs"/>
              </a:rPr>
              <a:t>Il cantiere ricade parzialmente in area a elevata pericolosità idraulica (area gialla – agg. 2019). </a:t>
            </a:r>
            <a:r>
              <a:rPr kumimoji="0" lang="it-IT" sz="1800" b="0" i="0" u="none" strike="noStrike" kern="1200" cap="none" spc="0" normalizeH="0" baseline="0" noProof="0" dirty="0">
                <a:ln>
                  <a:noFill/>
                </a:ln>
                <a:solidFill>
                  <a:prstClr val="white"/>
                </a:solidFill>
                <a:effectLst/>
                <a:uLnTx/>
                <a:uFillTx/>
                <a:latin typeface="Calibri"/>
                <a:ea typeface="+mn-ea"/>
                <a:cs typeface="+mn-cs"/>
              </a:rPr>
              <a:t>Gli ultimi approfondimenti svolti hanno valutato che l'area in oggetto è potenzialmente allagabile a causa dell'inadeguatezza di alcuni tratti dell'argine, nel frattempo realizzato, che pertanto dovrà essere adeguato.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a:ea typeface="+mn-ea"/>
                <a:cs typeface="+mn-cs"/>
              </a:rPr>
              <a:t>(Autorità di bacino distrettuale del fiume Po)</a:t>
            </a:r>
          </a:p>
        </p:txBody>
      </p:sp>
    </p:spTree>
    <p:extLst>
      <p:ext uri="{BB962C8B-B14F-4D97-AF65-F5344CB8AC3E}">
        <p14:creationId xmlns:p14="http://schemas.microsoft.com/office/powerpoint/2010/main" val="21346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D8D66A50-9CAC-C3A3-0003-8CEBFA608082}"/>
              </a:ext>
            </a:extLst>
          </p:cNvPr>
          <p:cNvPicPr>
            <a:picLocks noChangeAspect="1"/>
          </p:cNvPicPr>
          <p:nvPr/>
        </p:nvPicPr>
        <p:blipFill>
          <a:blip r:embed="rId2"/>
          <a:stretch>
            <a:fillRect/>
          </a:stretch>
        </p:blipFill>
        <p:spPr>
          <a:xfrm>
            <a:off x="828368" y="243893"/>
            <a:ext cx="2547732" cy="5783281"/>
          </a:xfrm>
          <a:prstGeom prst="rect">
            <a:avLst/>
          </a:prstGeom>
        </p:spPr>
      </p:pic>
      <p:grpSp>
        <p:nvGrpSpPr>
          <p:cNvPr id="13" name="Gruppo 12">
            <a:extLst>
              <a:ext uri="{FF2B5EF4-FFF2-40B4-BE49-F238E27FC236}">
                <a16:creationId xmlns:a16="http://schemas.microsoft.com/office/drawing/2014/main" id="{73E2E8B8-52B4-906B-D2AE-AD2C4E47B0A9}"/>
              </a:ext>
            </a:extLst>
          </p:cNvPr>
          <p:cNvGrpSpPr/>
          <p:nvPr/>
        </p:nvGrpSpPr>
        <p:grpSpPr>
          <a:xfrm>
            <a:off x="5130122" y="2451842"/>
            <a:ext cx="6033352" cy="1384704"/>
            <a:chOff x="1976283" y="3814916"/>
            <a:chExt cx="4798143" cy="1101213"/>
          </a:xfrm>
        </p:grpSpPr>
        <p:pic>
          <p:nvPicPr>
            <p:cNvPr id="11" name="Immagine 10">
              <a:extLst>
                <a:ext uri="{FF2B5EF4-FFF2-40B4-BE49-F238E27FC236}">
                  <a16:creationId xmlns:a16="http://schemas.microsoft.com/office/drawing/2014/main" id="{2C9CBA3C-651E-DD75-660A-D7980579F7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76283" y="3814916"/>
              <a:ext cx="4798143" cy="1101213"/>
            </a:xfrm>
            <a:prstGeom prst="rect">
              <a:avLst/>
            </a:prstGeom>
          </p:spPr>
        </p:pic>
        <p:sp>
          <p:nvSpPr>
            <p:cNvPr id="12" name="Rettangolo 11">
              <a:extLst>
                <a:ext uri="{FF2B5EF4-FFF2-40B4-BE49-F238E27FC236}">
                  <a16:creationId xmlns:a16="http://schemas.microsoft.com/office/drawing/2014/main" id="{F390D2A8-FACD-6BFF-89F4-D940519C7F2D}"/>
                </a:ext>
              </a:extLst>
            </p:cNvPr>
            <p:cNvSpPr/>
            <p:nvPr/>
          </p:nvSpPr>
          <p:spPr>
            <a:xfrm>
              <a:off x="2977381" y="4616247"/>
              <a:ext cx="3797045" cy="291965"/>
            </a:xfrm>
            <a:prstGeom prst="rect">
              <a:avLst/>
            </a:prstGeom>
            <a:solidFill>
              <a:srgbClr val="E7B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4" name="Rettangolo 13">
            <a:extLst>
              <a:ext uri="{FF2B5EF4-FFF2-40B4-BE49-F238E27FC236}">
                <a16:creationId xmlns:a16="http://schemas.microsoft.com/office/drawing/2014/main" id="{CF658B02-A38F-B689-321A-26D02C21ED01}"/>
              </a:ext>
            </a:extLst>
          </p:cNvPr>
          <p:cNvSpPr/>
          <p:nvPr/>
        </p:nvSpPr>
        <p:spPr>
          <a:xfrm>
            <a:off x="5245450" y="2451842"/>
            <a:ext cx="1982663" cy="367127"/>
          </a:xfrm>
          <a:prstGeom prst="rect">
            <a:avLst/>
          </a:prstGeom>
          <a:solidFill>
            <a:srgbClr val="E7B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36802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1D0DE26-6FDA-29EB-CD33-567A8F8D5D78}"/>
              </a:ext>
            </a:extLst>
          </p:cNvPr>
          <p:cNvSpPr>
            <a:spLocks noGrp="1"/>
          </p:cNvSpPr>
          <p:nvPr>
            <p:ph type="title"/>
          </p:nvPr>
        </p:nvSpPr>
        <p:spPr/>
        <p:txBody>
          <a:bodyPr/>
          <a:lstStyle/>
          <a:p>
            <a:r>
              <a:rPr lang="it-IT" dirty="0"/>
              <a:t>Casamicciola, Ischia</a:t>
            </a:r>
          </a:p>
        </p:txBody>
      </p:sp>
      <p:pic>
        <p:nvPicPr>
          <p:cNvPr id="5" name="Segnaposto contenuto 4" descr="Immagine che contiene mappa&#10;&#10;Descrizione generata automaticamente">
            <a:extLst>
              <a:ext uri="{FF2B5EF4-FFF2-40B4-BE49-F238E27FC236}">
                <a16:creationId xmlns:a16="http://schemas.microsoft.com/office/drawing/2014/main" id="{BCACD5F2-F792-EFA2-F311-2666482BEE5B}"/>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6157475" y="1659252"/>
            <a:ext cx="5526527" cy="3019335"/>
          </a:xfrm>
        </p:spPr>
      </p:pic>
      <p:pic>
        <p:nvPicPr>
          <p:cNvPr id="7" name="Immagine 6" descr="Immagine che contiene testo, esterni, mappa&#10;&#10;Descrizione generata automaticamente">
            <a:extLst>
              <a:ext uri="{FF2B5EF4-FFF2-40B4-BE49-F238E27FC236}">
                <a16:creationId xmlns:a16="http://schemas.microsoft.com/office/drawing/2014/main" id="{D4C3A8E6-471E-5D27-E827-785E2B8330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8000" y="1659252"/>
            <a:ext cx="5526527" cy="3019335"/>
          </a:xfrm>
          <a:prstGeom prst="rect">
            <a:avLst/>
          </a:prstGeom>
        </p:spPr>
      </p:pic>
      <p:sp>
        <p:nvSpPr>
          <p:cNvPr id="8" name="Titolo 13">
            <a:extLst>
              <a:ext uri="{FF2B5EF4-FFF2-40B4-BE49-F238E27FC236}">
                <a16:creationId xmlns:a16="http://schemas.microsoft.com/office/drawing/2014/main" id="{44B38DA5-D0D7-C810-222B-636E63880D04}"/>
              </a:ext>
            </a:extLst>
          </p:cNvPr>
          <p:cNvSpPr txBox="1">
            <a:spLocks/>
          </p:cNvSpPr>
          <p:nvPr/>
        </p:nvSpPr>
        <p:spPr>
          <a:xfrm>
            <a:off x="508000" y="5270868"/>
            <a:ext cx="10845800" cy="632402"/>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200" b="1" kern="1200">
                <a:solidFill>
                  <a:srgbClr val="264368"/>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3200" b="1" i="0" u="none" strike="noStrike" kern="1200" cap="none" spc="0" normalizeH="0" baseline="0" noProof="0" dirty="0">
                <a:ln>
                  <a:noFill/>
                </a:ln>
                <a:solidFill>
                  <a:srgbClr val="264368"/>
                </a:solidFill>
                <a:effectLst/>
                <a:uLnTx/>
                <a:uFillTx/>
                <a:latin typeface="Calibri"/>
                <a:ea typeface="+mj-ea"/>
                <a:cs typeface="+mj-cs"/>
              </a:rPr>
              <a:t>2019						  2021</a:t>
            </a:r>
          </a:p>
        </p:txBody>
      </p:sp>
    </p:spTree>
    <p:extLst>
      <p:ext uri="{BB962C8B-B14F-4D97-AF65-F5344CB8AC3E}">
        <p14:creationId xmlns:p14="http://schemas.microsoft.com/office/powerpoint/2010/main" val="96369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CD8225-3353-BE28-958C-9A49175E025C}"/>
              </a:ext>
            </a:extLst>
          </p:cNvPr>
          <p:cNvSpPr>
            <a:spLocks noGrp="1"/>
          </p:cNvSpPr>
          <p:nvPr>
            <p:ph type="title"/>
          </p:nvPr>
        </p:nvSpPr>
        <p:spPr/>
        <p:txBody>
          <a:bodyPr/>
          <a:lstStyle/>
          <a:p>
            <a:endParaRPr lang="it-IT"/>
          </a:p>
        </p:txBody>
      </p:sp>
      <p:pic>
        <p:nvPicPr>
          <p:cNvPr id="5" name="Segnaposto contenuto 4">
            <a:extLst>
              <a:ext uri="{FF2B5EF4-FFF2-40B4-BE49-F238E27FC236}">
                <a16:creationId xmlns:a16="http://schemas.microsoft.com/office/drawing/2014/main" id="{9C230A10-7DD7-7FD1-A528-351525407EC3}"/>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201687" y="344515"/>
            <a:ext cx="9655017" cy="5636003"/>
          </a:xfrm>
        </p:spPr>
      </p:pic>
    </p:spTree>
    <p:extLst>
      <p:ext uri="{BB962C8B-B14F-4D97-AF65-F5344CB8AC3E}">
        <p14:creationId xmlns:p14="http://schemas.microsoft.com/office/powerpoint/2010/main" val="183945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374B1A-4159-CADE-3F55-48CDE7D28AED}"/>
              </a:ext>
            </a:extLst>
          </p:cNvPr>
          <p:cNvSpPr>
            <a:spLocks noGrp="1"/>
          </p:cNvSpPr>
          <p:nvPr>
            <p:ph type="title"/>
          </p:nvPr>
        </p:nvSpPr>
        <p:spPr/>
        <p:txBody>
          <a:bodyPr/>
          <a:lstStyle/>
          <a:p>
            <a:endParaRPr lang="it-IT"/>
          </a:p>
        </p:txBody>
      </p:sp>
      <p:pic>
        <p:nvPicPr>
          <p:cNvPr id="5" name="Segnaposto contenuto 4" descr="Immagine che contiene mappa&#10;&#10;Descrizione generata automaticamente">
            <a:extLst>
              <a:ext uri="{FF2B5EF4-FFF2-40B4-BE49-F238E27FC236}">
                <a16:creationId xmlns:a16="http://schemas.microsoft.com/office/drawing/2014/main" id="{B099D11C-560B-2009-542C-37470827FF23}"/>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943100" y="344515"/>
            <a:ext cx="8305800" cy="5703984"/>
          </a:xfrm>
        </p:spPr>
      </p:pic>
    </p:spTree>
    <p:extLst>
      <p:ext uri="{BB962C8B-B14F-4D97-AF65-F5344CB8AC3E}">
        <p14:creationId xmlns:p14="http://schemas.microsoft.com/office/powerpoint/2010/main" val="277648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7633DA-53A1-875A-F9A3-E9762A2B719A}"/>
              </a:ext>
            </a:extLst>
          </p:cNvPr>
          <p:cNvSpPr>
            <a:spLocks noGrp="1"/>
          </p:cNvSpPr>
          <p:nvPr>
            <p:ph type="title"/>
          </p:nvPr>
        </p:nvSpPr>
        <p:spPr>
          <a:xfrm>
            <a:off x="838200" y="260367"/>
            <a:ext cx="10845800" cy="632402"/>
          </a:xfrm>
        </p:spPr>
        <p:txBody>
          <a:bodyPr>
            <a:noAutofit/>
          </a:bodyPr>
          <a:lstStyle/>
          <a:p>
            <a:r>
              <a:rPr lang="it-IT" sz="2000" b="0" dirty="0"/>
              <a:t>Negli ultimi 15 anni nell'Isola di </a:t>
            </a:r>
            <a:r>
              <a:rPr lang="it-IT" sz="2000" dirty="0">
                <a:solidFill>
                  <a:srgbClr val="CE843C"/>
                </a:solidFill>
              </a:rPr>
              <a:t>Ischia</a:t>
            </a:r>
            <a:r>
              <a:rPr lang="it-IT" sz="2000" dirty="0"/>
              <a:t> </a:t>
            </a:r>
            <a:r>
              <a:rPr lang="it-IT" sz="2000" b="0" dirty="0"/>
              <a:t>si è registrato un consumo di suolo di </a:t>
            </a:r>
            <a:r>
              <a:rPr lang="it-IT" sz="2000" dirty="0">
                <a:solidFill>
                  <a:srgbClr val="CE843C"/>
                </a:solidFill>
              </a:rPr>
              <a:t>15 ettari</a:t>
            </a:r>
            <a:r>
              <a:rPr lang="it-IT" sz="2000" b="0" dirty="0"/>
              <a:t>: in media, 10.000m</a:t>
            </a:r>
            <a:r>
              <a:rPr lang="it-IT" sz="2000" b="0" baseline="30000" dirty="0"/>
              <a:t>2</a:t>
            </a:r>
            <a:r>
              <a:rPr lang="it-IT" sz="2000" b="0" dirty="0"/>
              <a:t> all'anno di nuove costruzioni. Circa </a:t>
            </a:r>
            <a:r>
              <a:rPr lang="it-IT" sz="2000" dirty="0">
                <a:solidFill>
                  <a:srgbClr val="CE843C"/>
                </a:solidFill>
              </a:rPr>
              <a:t>un terzo </a:t>
            </a:r>
            <a:r>
              <a:rPr lang="it-IT" sz="2000" b="0" dirty="0"/>
              <a:t>di questo consumo di suolo è situato </a:t>
            </a:r>
            <a:r>
              <a:rPr lang="it-IT" sz="2000" dirty="0">
                <a:solidFill>
                  <a:srgbClr val="CE843C"/>
                </a:solidFill>
              </a:rPr>
              <a:t>in aree a rischio frana</a:t>
            </a:r>
            <a:endParaRPr lang="it-IT" sz="2000" b="0" dirty="0">
              <a:solidFill>
                <a:srgbClr val="CE843C"/>
              </a:solidFill>
            </a:endParaRPr>
          </a:p>
        </p:txBody>
      </p:sp>
      <p:pic>
        <p:nvPicPr>
          <p:cNvPr id="5" name="Segnaposto contenuto 4" descr="Immagine che contiene mappa&#10;&#10;Descrizione generata automaticamente">
            <a:extLst>
              <a:ext uri="{FF2B5EF4-FFF2-40B4-BE49-F238E27FC236}">
                <a16:creationId xmlns:a16="http://schemas.microsoft.com/office/drawing/2014/main" id="{183785A2-BC74-86E5-DFD5-EE79C2C4EEF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99575" y="1176063"/>
            <a:ext cx="11994224" cy="5580150"/>
          </a:xfrm>
        </p:spPr>
      </p:pic>
      <p:pic>
        <p:nvPicPr>
          <p:cNvPr id="6" name="Immagine 4">
            <a:extLst>
              <a:ext uri="{FF2B5EF4-FFF2-40B4-BE49-F238E27FC236}">
                <a16:creationId xmlns:a16="http://schemas.microsoft.com/office/drawing/2014/main" id="{B86C05A8-0BE0-F1DF-C266-225B0E5F9BF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88761" y="6281554"/>
            <a:ext cx="1688677" cy="415805"/>
          </a:xfrm>
          <a:prstGeom prst="rect">
            <a:avLst/>
          </a:prstGeom>
        </p:spPr>
      </p:pic>
      <p:sp>
        <p:nvSpPr>
          <p:cNvPr id="9" name="CasellaDiTesto 8">
            <a:extLst>
              <a:ext uri="{FF2B5EF4-FFF2-40B4-BE49-F238E27FC236}">
                <a16:creationId xmlns:a16="http://schemas.microsoft.com/office/drawing/2014/main" id="{F66F2DD2-9357-103F-891F-BC4B846DB46C}"/>
              </a:ext>
            </a:extLst>
          </p:cNvPr>
          <p:cNvSpPr txBox="1"/>
          <p:nvPr/>
        </p:nvSpPr>
        <p:spPr>
          <a:xfrm>
            <a:off x="228603" y="1338398"/>
            <a:ext cx="197044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mn-cs"/>
              </a:rPr>
              <a:t>Suolo consumato</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CasellaDiTesto 9">
            <a:extLst>
              <a:ext uri="{FF2B5EF4-FFF2-40B4-BE49-F238E27FC236}">
                <a16:creationId xmlns:a16="http://schemas.microsoft.com/office/drawing/2014/main" id="{46DBC68D-8910-F064-6158-38687158A64E}"/>
              </a:ext>
            </a:extLst>
          </p:cNvPr>
          <p:cNvSpPr txBox="1"/>
          <p:nvPr/>
        </p:nvSpPr>
        <p:spPr>
          <a:xfrm>
            <a:off x="6261100" y="1338398"/>
            <a:ext cx="300631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mn-cs"/>
              </a:rPr>
              <a:t>Aree a pericolosità da frana</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0906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2FAEBD-1474-3F39-68D6-C61CE29940C7}"/>
              </a:ext>
            </a:extLst>
          </p:cNvPr>
          <p:cNvSpPr>
            <a:spLocks noGrp="1"/>
          </p:cNvSpPr>
          <p:nvPr>
            <p:ph type="title"/>
          </p:nvPr>
        </p:nvSpPr>
        <p:spPr/>
        <p:txBody>
          <a:bodyPr>
            <a:normAutofit/>
          </a:bodyPr>
          <a:lstStyle/>
          <a:p>
            <a:r>
              <a:rPr lang="it-IT" dirty="0"/>
              <a:t>Impatto del consumo di suolo</a:t>
            </a:r>
          </a:p>
        </p:txBody>
      </p:sp>
      <p:sp>
        <p:nvSpPr>
          <p:cNvPr id="5" name="In otto anni persa la capacità di:">
            <a:extLst>
              <a:ext uri="{FF2B5EF4-FFF2-40B4-BE49-F238E27FC236}">
                <a16:creationId xmlns:a16="http://schemas.microsoft.com/office/drawing/2014/main" id="{9E9B59AA-DA22-A559-2D3C-9AD74E1FE0BE}"/>
              </a:ext>
            </a:extLst>
          </p:cNvPr>
          <p:cNvSpPr txBox="1"/>
          <p:nvPr/>
        </p:nvSpPr>
        <p:spPr>
          <a:xfrm>
            <a:off x="5007745" y="1080404"/>
            <a:ext cx="2506710" cy="345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49580">
              <a:lnSpc>
                <a:spcPct val="107916"/>
              </a:lnSpc>
              <a:spcBef>
                <a:spcPts val="800"/>
              </a:spcBef>
              <a:defRPr sz="1600">
                <a:uFill>
                  <a:solidFill>
                    <a:srgbClr val="000000"/>
                  </a:solidFill>
                </a:uFill>
                <a:latin typeface="Poppins Light"/>
                <a:ea typeface="Poppins Light"/>
                <a:cs typeface="Poppins Light"/>
                <a:sym typeface="Poppins Light"/>
              </a:defRPr>
            </a:lvl1pPr>
          </a:lstStyle>
          <a:p>
            <a:pPr marL="0" marR="0" lvl="0" indent="0" algn="l" defTabSz="449580" rtl="0" eaLnBrk="1" fontAlgn="auto" latinLnBrk="0" hangingPunct="1">
              <a:lnSpc>
                <a:spcPct val="107916"/>
              </a:lnSpc>
              <a:spcBef>
                <a:spcPts val="800"/>
              </a:spcBef>
              <a:spcAft>
                <a:spcPts val="0"/>
              </a:spcAft>
              <a:buClrTx/>
              <a:buSzTx/>
              <a:buFontTx/>
              <a:buNone/>
              <a:tabLst/>
              <a:defRPr/>
            </a:pPr>
            <a:r>
              <a:rPr kumimoji="0" lang="it-IT" sz="1600" b="0" i="0" u="none" strike="noStrike" kern="1200" cap="none" spc="0" normalizeH="0" baseline="0" noProof="0" dirty="0">
                <a:ln>
                  <a:noFill/>
                </a:ln>
                <a:solidFill>
                  <a:srgbClr val="264368"/>
                </a:solidFill>
                <a:effectLst/>
                <a:uLnTx/>
                <a:uFill>
                  <a:solidFill>
                    <a:srgbClr val="000000"/>
                  </a:solidFill>
                </a:uFill>
                <a:latin typeface="Calibri"/>
                <a:sym typeface="Poppins Light"/>
              </a:rPr>
              <a:t>Dal </a:t>
            </a:r>
            <a:r>
              <a:rPr kumimoji="0" lang="it-IT" sz="1600" b="1" i="0" u="none" strike="noStrike" kern="1200" cap="none" spc="0" normalizeH="0" baseline="0" noProof="0" dirty="0">
                <a:ln>
                  <a:noFill/>
                </a:ln>
                <a:solidFill>
                  <a:srgbClr val="264368"/>
                </a:solidFill>
                <a:effectLst/>
                <a:uLnTx/>
                <a:uFill>
                  <a:solidFill>
                    <a:srgbClr val="000000"/>
                  </a:solidFill>
                </a:uFill>
                <a:latin typeface="Calibri"/>
                <a:sym typeface="Poppins Light"/>
              </a:rPr>
              <a:t>2012</a:t>
            </a:r>
            <a:r>
              <a:rPr kumimoji="0" lang="it-IT" sz="1600" b="0" i="0" u="none" strike="noStrike" kern="1200" cap="none" spc="0" normalizeH="0" baseline="0" noProof="0" dirty="0">
                <a:ln>
                  <a:noFill/>
                </a:ln>
                <a:solidFill>
                  <a:srgbClr val="264368"/>
                </a:solidFill>
                <a:effectLst/>
                <a:uLnTx/>
                <a:uFill>
                  <a:solidFill>
                    <a:srgbClr val="000000"/>
                  </a:solidFill>
                </a:uFill>
                <a:latin typeface="Calibri"/>
                <a:sym typeface="Poppins Light"/>
              </a:rPr>
              <a:t> </a:t>
            </a:r>
            <a:r>
              <a:rPr kumimoji="0" sz="1600" b="0" i="0" u="none" strike="noStrike" kern="1200" cap="none" spc="0" normalizeH="0" baseline="0" noProof="0" dirty="0" err="1">
                <a:ln>
                  <a:noFill/>
                </a:ln>
                <a:solidFill>
                  <a:srgbClr val="264368"/>
                </a:solidFill>
                <a:effectLst/>
                <a:uLnTx/>
                <a:uFill>
                  <a:solidFill>
                    <a:srgbClr val="000000"/>
                  </a:solidFill>
                </a:uFill>
                <a:latin typeface="Calibri"/>
                <a:sym typeface="Poppins Light"/>
              </a:rPr>
              <a:t>persa</a:t>
            </a:r>
            <a:r>
              <a:rPr kumimoji="0" sz="1600" b="0" i="0" u="none" strike="noStrike" kern="1200" cap="none" spc="0" normalizeH="0" baseline="0" noProof="0" dirty="0">
                <a:ln>
                  <a:noFill/>
                </a:ln>
                <a:solidFill>
                  <a:srgbClr val="264368"/>
                </a:solidFill>
                <a:effectLst/>
                <a:uLnTx/>
                <a:uFill>
                  <a:solidFill>
                    <a:srgbClr val="000000"/>
                  </a:solidFill>
                </a:uFill>
                <a:latin typeface="Calibri"/>
                <a:sym typeface="Poppins Light"/>
              </a:rPr>
              <a:t> la </a:t>
            </a:r>
            <a:r>
              <a:rPr kumimoji="0" sz="1600" b="0" i="0" u="none" strike="noStrike" kern="1200" cap="none" spc="0" normalizeH="0" baseline="0" noProof="0" dirty="0" err="1">
                <a:ln>
                  <a:noFill/>
                </a:ln>
                <a:solidFill>
                  <a:srgbClr val="264368"/>
                </a:solidFill>
                <a:effectLst/>
                <a:uLnTx/>
                <a:uFill>
                  <a:solidFill>
                    <a:srgbClr val="000000"/>
                  </a:solidFill>
                </a:uFill>
                <a:latin typeface="Calibri"/>
                <a:sym typeface="Poppins Light"/>
              </a:rPr>
              <a:t>capacità</a:t>
            </a:r>
            <a:r>
              <a:rPr kumimoji="0" sz="1600" b="0" i="0" u="none" strike="noStrike" kern="1200" cap="none" spc="0" normalizeH="0" baseline="0" noProof="0" dirty="0">
                <a:ln>
                  <a:noFill/>
                </a:ln>
                <a:solidFill>
                  <a:srgbClr val="264368"/>
                </a:solidFill>
                <a:effectLst/>
                <a:uLnTx/>
                <a:uFill>
                  <a:solidFill>
                    <a:srgbClr val="000000"/>
                  </a:solidFill>
                </a:uFill>
                <a:latin typeface="Calibri"/>
                <a:sym typeface="Poppins Light"/>
              </a:rPr>
              <a:t> di:</a:t>
            </a:r>
          </a:p>
        </p:txBody>
      </p:sp>
      <p:sp>
        <p:nvSpPr>
          <p:cNvPr id="6" name="Danno economico…">
            <a:extLst>
              <a:ext uri="{FF2B5EF4-FFF2-40B4-BE49-F238E27FC236}">
                <a16:creationId xmlns:a16="http://schemas.microsoft.com/office/drawing/2014/main" id="{37450DC3-5FC1-640E-46AA-389C079AEBA2}"/>
              </a:ext>
            </a:extLst>
          </p:cNvPr>
          <p:cNvSpPr txBox="1"/>
          <p:nvPr/>
        </p:nvSpPr>
        <p:spPr>
          <a:xfrm>
            <a:off x="471018" y="5203030"/>
            <a:ext cx="1980668"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0" marR="0" lvl="0" indent="0" algn="ctr" defTabSz="449580" rtl="0" eaLnBrk="1" fontAlgn="auto" latinLnBrk="0" hangingPunct="1">
              <a:lnSpc>
                <a:spcPct val="40000"/>
              </a:lnSpc>
              <a:spcBef>
                <a:spcPts val="800"/>
              </a:spcBef>
              <a:spcAft>
                <a:spcPts val="0"/>
              </a:spcAft>
              <a:buClrTx/>
              <a:buSzTx/>
              <a:buFontTx/>
              <a:buNone/>
              <a:tabLst/>
              <a:defRPr sz="1600">
                <a:uFill>
                  <a:solidFill>
                    <a:srgbClr val="000000"/>
                  </a:solidFill>
                </a:uFill>
                <a:latin typeface="Poppins Light"/>
                <a:ea typeface="Poppins Light"/>
                <a:cs typeface="Poppins Light"/>
                <a:sym typeface="Poppins Light"/>
              </a:defRPr>
            </a:pPr>
            <a:r>
              <a:rPr kumimoji="0" sz="16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Danno</a:t>
            </a:r>
            <a:r>
              <a:rPr kumimoji="0" sz="16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6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economico</a:t>
            </a:r>
            <a:endParaRPr kumimoji="0" sz="16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a:p>
            <a:pPr marL="0" marR="0" lvl="0" indent="0" algn="ctr" defTabSz="449580" rtl="0" eaLnBrk="1" fontAlgn="auto" latinLnBrk="0" hangingPunct="1">
              <a:lnSpc>
                <a:spcPct val="40000"/>
              </a:lnSpc>
              <a:spcBef>
                <a:spcPts val="800"/>
              </a:spcBef>
              <a:spcAft>
                <a:spcPts val="0"/>
              </a:spcAft>
              <a:buClrTx/>
              <a:buSzTx/>
              <a:buFontTx/>
              <a:buNone/>
              <a:tabLst/>
              <a:defRPr sz="1600">
                <a:uFill>
                  <a:solidFill>
                    <a:srgbClr val="000000"/>
                  </a:solidFill>
                </a:uFill>
                <a:latin typeface="Poppins Light"/>
                <a:ea typeface="Poppins Light"/>
                <a:cs typeface="Poppins Light"/>
                <a:sym typeface="Poppins Light"/>
              </a:defRPr>
            </a:pPr>
            <a:r>
              <a:rPr kumimoji="0" sz="16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potenziale</a:t>
            </a:r>
            <a:r>
              <a:rPr kumimoji="0" sz="16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a:t>
            </a:r>
          </a:p>
        </p:txBody>
      </p:sp>
      <p:pic>
        <p:nvPicPr>
          <p:cNvPr id="7" name="Immagine" descr="Immagine">
            <a:extLst>
              <a:ext uri="{FF2B5EF4-FFF2-40B4-BE49-F238E27FC236}">
                <a16:creationId xmlns:a16="http://schemas.microsoft.com/office/drawing/2014/main" id="{446A552B-078E-0F49-F4C2-C1246D1467B9}"/>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363356" y="2235110"/>
            <a:ext cx="962051" cy="961928"/>
          </a:xfrm>
          <a:prstGeom prst="rect">
            <a:avLst/>
          </a:prstGeom>
          <a:ln w="12700">
            <a:miter lim="400000"/>
          </a:ln>
        </p:spPr>
      </p:pic>
      <p:sp>
        <p:nvSpPr>
          <p:cNvPr id="8" name="lo stoccaggio di…">
            <a:extLst>
              <a:ext uri="{FF2B5EF4-FFF2-40B4-BE49-F238E27FC236}">
                <a16:creationId xmlns:a16="http://schemas.microsoft.com/office/drawing/2014/main" id="{6B7096AB-CB44-153E-93FD-AB7AED5CC4AF}"/>
              </a:ext>
            </a:extLst>
          </p:cNvPr>
          <p:cNvSpPr txBox="1"/>
          <p:nvPr/>
        </p:nvSpPr>
        <p:spPr>
          <a:xfrm>
            <a:off x="9671447" y="2108030"/>
            <a:ext cx="1323437" cy="10833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lo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stoccaggio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a:t>
            </a:r>
          </a:p>
          <a:p>
            <a:pPr marL="0" marR="0" lvl="0" indent="0" algn="ctr" defTabSz="449580" rtl="0" eaLnBrk="1" fontAlgn="auto" latinLnBrk="0" hangingPunct="1">
              <a:lnSpc>
                <a:spcPct val="60000"/>
              </a:lnSpc>
              <a:spcBef>
                <a:spcPts val="800"/>
              </a:spcBef>
              <a:spcAft>
                <a:spcPts val="0"/>
              </a:spcAft>
              <a:buClrTx/>
              <a:buSzTx/>
              <a:buFontTx/>
              <a:buNone/>
              <a:tabLst/>
              <a:defRPr sz="2000">
                <a:uFill>
                  <a:solidFill>
                    <a:srgbClr val="000000"/>
                  </a:solidFill>
                </a:uFill>
                <a:latin typeface="Poppins ExtraBold"/>
                <a:ea typeface="Poppins ExtraBold"/>
                <a:cs typeface="Poppins ExtraBold"/>
                <a:sym typeface="Poppins ExtraBold"/>
              </a:defRPr>
            </a:pPr>
            <a:r>
              <a:rPr kumimoji="0"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3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Bold"/>
                <a:ea typeface="Poppins Bold"/>
                <a:cs typeface="Poppins Bold"/>
                <a:sym typeface="Poppins Bold"/>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Bold"/>
                <a:sym typeface="Poppins Bold"/>
              </a:rPr>
              <a:t>Milioni</a:t>
            </a:r>
            <a:r>
              <a:rPr kumimoji="0" sz="1200" b="0" i="0" u="none" strike="noStrike" kern="1200" cap="none" spc="0" normalizeH="0" baseline="0" noProof="0" dirty="0">
                <a:ln>
                  <a:noFill/>
                </a:ln>
                <a:solidFill>
                  <a:srgbClr val="264368"/>
                </a:solidFill>
                <a:effectLst/>
                <a:uLnTx/>
                <a:uFill>
                  <a:solidFill>
                    <a:srgbClr val="000000"/>
                  </a:solidFill>
                </a:uFill>
                <a:latin typeface="Poppins Bold"/>
                <a:sym typeface="Poppins Bold"/>
              </a:rPr>
              <a:t> di t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Bold"/>
                <a:ea typeface="Poppins Bold"/>
                <a:cs typeface="Poppins Bold"/>
                <a:sym typeface="Poppins Bold"/>
              </a:defRPr>
            </a:pPr>
            <a:r>
              <a:rPr kumimoji="0" sz="1200" b="0" i="0" u="none" strike="noStrike" kern="1200" cap="none" spc="0" normalizeH="0" baseline="0" noProof="0" dirty="0">
                <a:ln>
                  <a:noFill/>
                </a:ln>
                <a:solidFill>
                  <a:srgbClr val="264368"/>
                </a:solidFill>
                <a:effectLst/>
                <a:uLnTx/>
                <a:uFill>
                  <a:solidFill>
                    <a:srgbClr val="000000"/>
                  </a:solidFill>
                </a:uFill>
                <a:latin typeface="Poppins Bold"/>
                <a:sym typeface="Poppins Bold"/>
              </a:rPr>
              <a:t>di </a:t>
            </a:r>
            <a:r>
              <a:rPr kumimoji="0" sz="1200" b="0" i="0" u="none" strike="noStrike" kern="1200" cap="none" spc="0" normalizeH="0" baseline="0" noProof="0" dirty="0" err="1">
                <a:ln>
                  <a:noFill/>
                </a:ln>
                <a:solidFill>
                  <a:srgbClr val="264368"/>
                </a:solidFill>
                <a:effectLst/>
                <a:uLnTx/>
                <a:uFill>
                  <a:solidFill>
                    <a:srgbClr val="000000"/>
                  </a:solidFill>
                </a:uFill>
                <a:latin typeface="Poppins Bold"/>
                <a:sym typeface="Poppins Bold"/>
              </a:rPr>
              <a:t>carbonio</a:t>
            </a:r>
            <a:r>
              <a:rPr kumimoji="0" sz="1200" b="0" i="0" u="none" strike="noStrike" kern="1200" cap="none" spc="0" normalizeH="0" baseline="0" noProof="0" dirty="0">
                <a:ln>
                  <a:noFill/>
                </a:ln>
                <a:solidFill>
                  <a:srgbClr val="264368"/>
                </a:solidFill>
                <a:effectLst/>
                <a:uLnTx/>
                <a:uFill>
                  <a:solidFill>
                    <a:srgbClr val="000000"/>
                  </a:solidFill>
                </a:uFill>
                <a:latin typeface="Poppins Bold"/>
                <a:sym typeface="Poppins Bold"/>
              </a:rPr>
              <a:t> </a:t>
            </a:r>
          </a:p>
          <a:p>
            <a:pPr marL="0" marR="0" lvl="0" indent="0" algn="l" defTabSz="449580" rtl="0" eaLnBrk="1" fontAlgn="auto" latinLnBrk="0" hangingPunct="1">
              <a:lnSpc>
                <a:spcPct val="107916"/>
              </a:lnSpc>
              <a:spcBef>
                <a:spcPts val="800"/>
              </a:spcBef>
              <a:spcAft>
                <a:spcPts val="0"/>
              </a:spcAft>
              <a:buClrTx/>
              <a:buSzTx/>
              <a:buFontTx/>
              <a:buNone/>
              <a:tabLst/>
              <a:defRPr sz="1100">
                <a:uFill>
                  <a:solidFill>
                    <a:srgbClr val="000000"/>
                  </a:solidFill>
                </a:uFill>
              </a:defRPr>
            </a:pPr>
            <a:endParaRPr kumimoji="0" sz="1100" b="0" i="0" u="none" strike="noStrike" kern="1200" cap="none" spc="0" normalizeH="0" baseline="0" noProof="0" dirty="0">
              <a:ln>
                <a:noFill/>
              </a:ln>
              <a:solidFill>
                <a:srgbClr val="264368"/>
              </a:solidFill>
              <a:effectLst/>
              <a:uLnTx/>
              <a:uFill>
                <a:solidFill>
                  <a:srgbClr val="000000"/>
                </a:solidFill>
              </a:uFill>
              <a:latin typeface="Calibri"/>
              <a:ea typeface="+mn-ea"/>
              <a:cs typeface="+mn-cs"/>
            </a:endParaRPr>
          </a:p>
        </p:txBody>
      </p:sp>
      <p:pic>
        <p:nvPicPr>
          <p:cNvPr id="9" name="Immagine" descr="Immagine">
            <a:extLst>
              <a:ext uri="{FF2B5EF4-FFF2-40B4-BE49-F238E27FC236}">
                <a16:creationId xmlns:a16="http://schemas.microsoft.com/office/drawing/2014/main" id="{98273ED2-9E7A-FC1E-E6D8-A2A746B14449}"/>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773897" y="2203035"/>
            <a:ext cx="1026387" cy="1026078"/>
          </a:xfrm>
          <a:prstGeom prst="rect">
            <a:avLst/>
          </a:prstGeom>
          <a:ln w="12700">
            <a:miter lim="400000"/>
          </a:ln>
        </p:spPr>
      </p:pic>
      <p:sp>
        <p:nvSpPr>
          <p:cNvPr id="10" name="4,2…">
            <a:extLst>
              <a:ext uri="{FF2B5EF4-FFF2-40B4-BE49-F238E27FC236}">
                <a16:creationId xmlns:a16="http://schemas.microsoft.com/office/drawing/2014/main" id="{F302F3FA-7FD5-8839-09F2-6396CCE4E792}"/>
              </a:ext>
            </a:extLst>
          </p:cNvPr>
          <p:cNvSpPr txBox="1"/>
          <p:nvPr/>
        </p:nvSpPr>
        <p:spPr>
          <a:xfrm>
            <a:off x="2129250" y="2318818"/>
            <a:ext cx="1305804"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0" marR="0" lvl="0" indent="0" algn="ctr" defTabSz="449580" rtl="0" eaLnBrk="1" fontAlgn="auto" latinLnBrk="0" hangingPunct="1">
              <a:lnSpc>
                <a:spcPct val="60000"/>
              </a:lnSpc>
              <a:spcBef>
                <a:spcPts val="800"/>
              </a:spcBef>
              <a:spcAft>
                <a:spcPts val="0"/>
              </a:spcAft>
              <a:buClrTx/>
              <a:buSzTx/>
              <a:buFontTx/>
              <a:buNone/>
              <a:tabLst/>
              <a:defRPr sz="2000">
                <a:uFill>
                  <a:solidFill>
                    <a:srgbClr val="000000"/>
                  </a:solidFill>
                </a:uFill>
                <a:latin typeface="Poppins ExtraBold"/>
                <a:ea typeface="Poppins ExtraBold"/>
                <a:cs typeface="Poppins ExtraBold"/>
                <a:sym typeface="Poppins ExtraBold"/>
              </a:defRPr>
            </a:pPr>
            <a:r>
              <a:rPr kumimoji="0"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4,2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Milioni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quintali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prodotti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agricoli</a:t>
            </a:r>
            <a:endPar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p:txBody>
      </p:sp>
      <p:sp>
        <p:nvSpPr>
          <p:cNvPr id="11" name="25.000…">
            <a:extLst>
              <a:ext uri="{FF2B5EF4-FFF2-40B4-BE49-F238E27FC236}">
                <a16:creationId xmlns:a16="http://schemas.microsoft.com/office/drawing/2014/main" id="{AF4A5F3A-7556-FA3E-A343-C64B76FBD914}"/>
              </a:ext>
            </a:extLst>
          </p:cNvPr>
          <p:cNvSpPr txBox="1"/>
          <p:nvPr/>
        </p:nvSpPr>
        <p:spPr>
          <a:xfrm>
            <a:off x="2138066" y="3834687"/>
            <a:ext cx="1288171" cy="6545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0" marR="0" lvl="0" indent="0" algn="ctr" defTabSz="449580" rtl="0" eaLnBrk="1" fontAlgn="auto" latinLnBrk="0" hangingPunct="1">
              <a:lnSpc>
                <a:spcPct val="60000"/>
              </a:lnSpc>
              <a:spcBef>
                <a:spcPts val="800"/>
              </a:spcBef>
              <a:spcAft>
                <a:spcPts val="0"/>
              </a:spcAft>
              <a:buClrTx/>
              <a:buSzTx/>
              <a:buFontTx/>
              <a:buNone/>
              <a:tabLst/>
              <a:defRPr sz="2000">
                <a:solidFill>
                  <a:srgbClr val="833238"/>
                </a:solidFill>
                <a:uFill>
                  <a:solidFill>
                    <a:srgbClr val="000000"/>
                  </a:solidFill>
                </a:uFill>
                <a:latin typeface="Poppins ExtraBold"/>
                <a:ea typeface="Poppins ExtraBold"/>
                <a:cs typeface="Poppins ExtraBold"/>
                <a:sym typeface="Poppins ExtraBold"/>
              </a:defRPr>
            </a:pPr>
            <a:r>
              <a:rPr kumimoji="0" sz="2000" b="0" i="0" u="none" strike="noStrike" kern="1200" cap="none" spc="0" normalizeH="0" baseline="0" noProof="0">
                <a:ln>
                  <a:noFill/>
                </a:ln>
                <a:solidFill>
                  <a:srgbClr val="264368"/>
                </a:solidFill>
                <a:effectLst/>
                <a:uLnTx/>
                <a:uFill>
                  <a:solidFill>
                    <a:srgbClr val="000000"/>
                  </a:solidFill>
                </a:uFill>
                <a:latin typeface="Poppins ExtraBold"/>
                <a:sym typeface="Poppins ExtraBold"/>
              </a:rPr>
              <a:t>25.000</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a:ln>
                  <a:noFill/>
                </a:ln>
                <a:solidFill>
                  <a:srgbClr val="264368"/>
                </a:solidFill>
                <a:effectLst/>
                <a:uLnTx/>
                <a:uFill>
                  <a:solidFill>
                    <a:srgbClr val="000000"/>
                  </a:solidFill>
                </a:uFill>
                <a:latin typeface="Poppins Light"/>
                <a:sym typeface="Poppins Light"/>
              </a:rPr>
              <a:t>Quintali di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a:ln>
                  <a:noFill/>
                </a:ln>
                <a:solidFill>
                  <a:srgbClr val="264368"/>
                </a:solidFill>
                <a:effectLst/>
                <a:uLnTx/>
                <a:uFill>
                  <a:solidFill>
                    <a:srgbClr val="000000"/>
                  </a:solidFill>
                </a:uFill>
                <a:latin typeface="Poppins Light"/>
                <a:sym typeface="Poppins Light"/>
              </a:rPr>
              <a:t>prodotti legnosi</a:t>
            </a:r>
          </a:p>
        </p:txBody>
      </p:sp>
      <p:sp>
        <p:nvSpPr>
          <p:cNvPr id="12" name="Produrre">
            <a:extLst>
              <a:ext uri="{FF2B5EF4-FFF2-40B4-BE49-F238E27FC236}">
                <a16:creationId xmlns:a16="http://schemas.microsoft.com/office/drawing/2014/main" id="{38762C0B-F3F4-3C72-9398-73B1A1B6721F}"/>
              </a:ext>
            </a:extLst>
          </p:cNvPr>
          <p:cNvSpPr txBox="1"/>
          <p:nvPr/>
        </p:nvSpPr>
        <p:spPr>
          <a:xfrm>
            <a:off x="2301126" y="1547000"/>
            <a:ext cx="834907" cy="345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49580">
              <a:lnSpc>
                <a:spcPct val="107916"/>
              </a:lnSpc>
              <a:spcBef>
                <a:spcPts val="800"/>
              </a:spcBef>
              <a:defRPr sz="1600">
                <a:uFill>
                  <a:solidFill>
                    <a:srgbClr val="000000"/>
                  </a:solidFill>
                </a:uFill>
                <a:latin typeface="Poppins ExtraBold"/>
                <a:ea typeface="Poppins ExtraBold"/>
                <a:cs typeface="Poppins ExtraBold"/>
                <a:sym typeface="Poppins ExtraBold"/>
              </a:defRPr>
            </a:lvl1pPr>
          </a:lstStyle>
          <a:p>
            <a:pPr marL="0" marR="0" lvl="0" indent="0" algn="l" defTabSz="449580" rtl="0" eaLnBrk="1" fontAlgn="auto" latinLnBrk="0" hangingPunct="1">
              <a:lnSpc>
                <a:spcPct val="107916"/>
              </a:lnSpc>
              <a:spcBef>
                <a:spcPts val="800"/>
              </a:spcBef>
              <a:spcAft>
                <a:spcPts val="0"/>
              </a:spcAft>
              <a:buClrTx/>
              <a:buSzTx/>
              <a:buFontTx/>
              <a:buNone/>
              <a:tabLst/>
              <a:defRPr/>
            </a:pPr>
            <a:r>
              <a:rPr kumimoji="0" sz="1600" b="0" i="0" u="none" strike="noStrike" kern="1200" cap="none" spc="0" normalizeH="0" baseline="0" noProof="0" dirty="0" err="1">
                <a:ln>
                  <a:noFill/>
                </a:ln>
                <a:solidFill>
                  <a:srgbClr val="264368"/>
                </a:solidFill>
                <a:effectLst/>
                <a:uLnTx/>
                <a:uFill>
                  <a:solidFill>
                    <a:srgbClr val="000000"/>
                  </a:solidFill>
                </a:uFill>
                <a:latin typeface="Calibri"/>
                <a:sym typeface="Poppins ExtraBold"/>
              </a:rPr>
              <a:t>Produrre</a:t>
            </a:r>
            <a:endParaRPr kumimoji="0" sz="1600" b="0" i="0" u="none" strike="noStrike" kern="1200" cap="none" spc="0" normalizeH="0" baseline="0" noProof="0" dirty="0">
              <a:ln>
                <a:noFill/>
              </a:ln>
              <a:solidFill>
                <a:srgbClr val="264368"/>
              </a:solidFill>
              <a:effectLst/>
              <a:uLnTx/>
              <a:uFill>
                <a:solidFill>
                  <a:srgbClr val="000000"/>
                </a:solidFill>
              </a:uFill>
              <a:latin typeface="Calibri"/>
              <a:sym typeface="Poppins ExtraBold"/>
            </a:endParaRPr>
          </a:p>
        </p:txBody>
      </p:sp>
      <p:sp>
        <p:nvSpPr>
          <p:cNvPr id="13" name="Linea">
            <a:extLst>
              <a:ext uri="{FF2B5EF4-FFF2-40B4-BE49-F238E27FC236}">
                <a16:creationId xmlns:a16="http://schemas.microsoft.com/office/drawing/2014/main" id="{800119E1-E7EB-0BDE-F5C2-2FF3133EFEA7}"/>
              </a:ext>
            </a:extLst>
          </p:cNvPr>
          <p:cNvSpPr/>
          <p:nvPr/>
        </p:nvSpPr>
        <p:spPr>
          <a:xfrm flipV="1">
            <a:off x="3971023" y="2767004"/>
            <a:ext cx="1" cy="1524001"/>
          </a:xfrm>
          <a:prstGeom prst="line">
            <a:avLst/>
          </a:prstGeom>
          <a:ln w="12700">
            <a:solidFill>
              <a:srgbClr val="833238"/>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L’infiltrazione di oltre…">
            <a:extLst>
              <a:ext uri="{FF2B5EF4-FFF2-40B4-BE49-F238E27FC236}">
                <a16:creationId xmlns:a16="http://schemas.microsoft.com/office/drawing/2014/main" id="{46FD8E34-56D9-E9F2-0F51-E0E549C26FF7}"/>
              </a:ext>
            </a:extLst>
          </p:cNvPr>
          <p:cNvSpPr txBox="1"/>
          <p:nvPr/>
        </p:nvSpPr>
        <p:spPr>
          <a:xfrm>
            <a:off x="5436046" y="2108030"/>
            <a:ext cx="1920210" cy="14957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marR="0" lvl="0" indent="0" algn="ctr" defTabSz="449580" rtl="0" eaLnBrk="1" fontAlgn="auto" latinLnBrk="0" hangingPunct="1">
              <a:lnSpc>
                <a:spcPct val="10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L’infiltrazione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lang="it-IT"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dell’acqua, con l’aumento dello scorrimento superficiale </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oltre</a:t>
            </a:r>
            <a:endPar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a:p>
            <a:pPr marL="0" marR="0" lvl="0" indent="0" algn="ctr" defTabSz="449580" rtl="0" eaLnBrk="1" fontAlgn="auto" latinLnBrk="0" hangingPunct="1">
              <a:lnSpc>
                <a:spcPct val="60000"/>
              </a:lnSpc>
              <a:spcBef>
                <a:spcPts val="800"/>
              </a:spcBef>
              <a:spcAft>
                <a:spcPts val="0"/>
              </a:spcAft>
              <a:buClrTx/>
              <a:buSzTx/>
              <a:buFontTx/>
              <a:buNone/>
              <a:tabLst/>
              <a:defRPr sz="2000">
                <a:uFill>
                  <a:solidFill>
                    <a:srgbClr val="000000"/>
                  </a:solidFill>
                </a:uFill>
                <a:latin typeface="Poppins ExtraBold"/>
                <a:ea typeface="Poppins ExtraBold"/>
                <a:cs typeface="Poppins ExtraBold"/>
                <a:sym typeface="Poppins ExtraBold"/>
              </a:defRPr>
            </a:pPr>
            <a:r>
              <a:rPr kumimoji="0"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360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Bold"/>
                <a:ea typeface="Poppins Bold"/>
                <a:cs typeface="Poppins Bold"/>
                <a:sym typeface="Poppins Bold"/>
              </a:defRPr>
            </a:pPr>
            <a:r>
              <a:rPr kumimoji="0" sz="1200" b="0" i="0" u="none" strike="noStrike" kern="1200" cap="none" spc="0" normalizeH="0" baseline="0" noProof="0" dirty="0" err="1">
                <a:ln>
                  <a:noFill/>
                </a:ln>
                <a:solidFill>
                  <a:srgbClr val="264368"/>
                </a:solidFill>
                <a:effectLst/>
                <a:uLnTx/>
                <a:uFill>
                  <a:solidFill>
                    <a:srgbClr val="000000"/>
                  </a:solidFill>
                </a:uFill>
                <a:latin typeface="Poppins Bold"/>
                <a:sym typeface="Poppins Bold"/>
              </a:rPr>
              <a:t>Milioni</a:t>
            </a:r>
            <a:r>
              <a:rPr kumimoji="0" sz="1200" b="0" i="0" u="none" strike="noStrike" kern="1200" cap="none" spc="0" normalizeH="0" baseline="0" noProof="0" dirty="0">
                <a:ln>
                  <a:noFill/>
                </a:ln>
                <a:solidFill>
                  <a:srgbClr val="264368"/>
                </a:solidFill>
                <a:effectLst/>
                <a:uLnTx/>
                <a:uFill>
                  <a:solidFill>
                    <a:srgbClr val="000000"/>
                  </a:solidFill>
                </a:uFill>
                <a:latin typeface="Poppins Bold"/>
                <a:sym typeface="Poppins Bold"/>
              </a:rPr>
              <a:t> di m</a:t>
            </a:r>
            <a:r>
              <a:rPr kumimoji="0" sz="1200" b="0" i="0" u="none" strike="noStrike" kern="1200" cap="none" spc="0" normalizeH="0" baseline="31999" noProof="0" dirty="0">
                <a:ln>
                  <a:noFill/>
                </a:ln>
                <a:solidFill>
                  <a:srgbClr val="264368"/>
                </a:solidFill>
                <a:effectLst/>
                <a:uLnTx/>
                <a:uFill>
                  <a:solidFill>
                    <a:srgbClr val="000000"/>
                  </a:solidFill>
                </a:uFill>
                <a:latin typeface="Poppins Bold"/>
                <a:sym typeface="Poppins Bold"/>
              </a:rPr>
              <a:t>3</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acqua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pioggia</a:t>
            </a:r>
            <a:endPar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p:txBody>
      </p:sp>
      <p:sp>
        <p:nvSpPr>
          <p:cNvPr id="15" name="Garantire">
            <a:extLst>
              <a:ext uri="{FF2B5EF4-FFF2-40B4-BE49-F238E27FC236}">
                <a16:creationId xmlns:a16="http://schemas.microsoft.com/office/drawing/2014/main" id="{2982CE5A-05C6-EC0E-1E2D-C7DD2417209C}"/>
              </a:ext>
            </a:extLst>
          </p:cNvPr>
          <p:cNvSpPr txBox="1"/>
          <p:nvPr/>
        </p:nvSpPr>
        <p:spPr>
          <a:xfrm>
            <a:off x="5874060" y="1577512"/>
            <a:ext cx="878572" cy="345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49580">
              <a:lnSpc>
                <a:spcPct val="107916"/>
              </a:lnSpc>
              <a:spcBef>
                <a:spcPts val="800"/>
              </a:spcBef>
              <a:defRPr sz="1600">
                <a:uFill>
                  <a:solidFill>
                    <a:srgbClr val="000000"/>
                  </a:solidFill>
                </a:uFill>
                <a:latin typeface="Poppins ExtraBold"/>
                <a:ea typeface="Poppins ExtraBold"/>
                <a:cs typeface="Poppins ExtraBold"/>
                <a:sym typeface="Poppins ExtraBold"/>
              </a:defRPr>
            </a:lvl1pPr>
          </a:lstStyle>
          <a:p>
            <a:pPr marL="0" marR="0" lvl="0" indent="0" algn="l" defTabSz="449580" rtl="0" eaLnBrk="1" fontAlgn="auto" latinLnBrk="0" hangingPunct="1">
              <a:lnSpc>
                <a:spcPct val="107916"/>
              </a:lnSpc>
              <a:spcBef>
                <a:spcPts val="800"/>
              </a:spcBef>
              <a:spcAft>
                <a:spcPts val="0"/>
              </a:spcAft>
              <a:buClrTx/>
              <a:buSzTx/>
              <a:buFontTx/>
              <a:buNone/>
              <a:tabLst/>
              <a:defRPr/>
            </a:pPr>
            <a:r>
              <a:rPr kumimoji="0" sz="1600" b="0" i="0" u="none" strike="noStrike" kern="1200" cap="none" spc="0" normalizeH="0" baseline="0" noProof="0" dirty="0" err="1">
                <a:ln>
                  <a:noFill/>
                </a:ln>
                <a:solidFill>
                  <a:srgbClr val="264368"/>
                </a:solidFill>
                <a:effectLst/>
                <a:uLnTx/>
                <a:uFill>
                  <a:solidFill>
                    <a:srgbClr val="000000"/>
                  </a:solidFill>
                </a:uFill>
                <a:latin typeface="Calibri"/>
                <a:sym typeface="Poppins ExtraBold"/>
              </a:rPr>
              <a:t>Garantire</a:t>
            </a:r>
            <a:endParaRPr kumimoji="0" sz="1600" b="0" i="0" u="none" strike="noStrike" kern="1200" cap="none" spc="0" normalizeH="0" baseline="0" noProof="0" dirty="0">
              <a:ln>
                <a:noFill/>
              </a:ln>
              <a:solidFill>
                <a:srgbClr val="264368"/>
              </a:solidFill>
              <a:effectLst/>
              <a:uLnTx/>
              <a:uFill>
                <a:solidFill>
                  <a:srgbClr val="000000"/>
                </a:solidFill>
              </a:uFill>
              <a:latin typeface="Calibri"/>
              <a:sym typeface="Poppins ExtraBold"/>
            </a:endParaRPr>
          </a:p>
        </p:txBody>
      </p:sp>
      <p:sp>
        <p:nvSpPr>
          <p:cNvPr id="16" name="Linea">
            <a:extLst>
              <a:ext uri="{FF2B5EF4-FFF2-40B4-BE49-F238E27FC236}">
                <a16:creationId xmlns:a16="http://schemas.microsoft.com/office/drawing/2014/main" id="{09819E74-E299-4B54-6A10-71DF403D1DCD}"/>
              </a:ext>
            </a:extLst>
          </p:cNvPr>
          <p:cNvSpPr/>
          <p:nvPr/>
        </p:nvSpPr>
        <p:spPr>
          <a:xfrm flipV="1">
            <a:off x="7700982" y="2767004"/>
            <a:ext cx="1" cy="1524001"/>
          </a:xfrm>
          <a:prstGeom prst="line">
            <a:avLst/>
          </a:prstGeom>
          <a:ln w="12700">
            <a:solidFill>
              <a:srgbClr val="833238"/>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Assicurare">
            <a:extLst>
              <a:ext uri="{FF2B5EF4-FFF2-40B4-BE49-F238E27FC236}">
                <a16:creationId xmlns:a16="http://schemas.microsoft.com/office/drawing/2014/main" id="{53B938CC-D111-2134-AA7D-0084188B4309}"/>
              </a:ext>
            </a:extLst>
          </p:cNvPr>
          <p:cNvSpPr txBox="1"/>
          <p:nvPr/>
        </p:nvSpPr>
        <p:spPr>
          <a:xfrm>
            <a:off x="9768726" y="1640133"/>
            <a:ext cx="949425" cy="345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defTabSz="449580">
              <a:lnSpc>
                <a:spcPct val="107916"/>
              </a:lnSpc>
              <a:spcBef>
                <a:spcPts val="800"/>
              </a:spcBef>
              <a:defRPr sz="1600">
                <a:uFill>
                  <a:solidFill>
                    <a:srgbClr val="000000"/>
                  </a:solidFill>
                </a:uFill>
                <a:latin typeface="Poppins ExtraBold"/>
                <a:ea typeface="Poppins ExtraBold"/>
                <a:cs typeface="Poppins ExtraBold"/>
                <a:sym typeface="Poppins ExtraBold"/>
              </a:defRPr>
            </a:lvl1pPr>
          </a:lstStyle>
          <a:p>
            <a:pPr marL="0" marR="0" lvl="0" indent="0" algn="l" defTabSz="449580" rtl="0" eaLnBrk="1" fontAlgn="auto" latinLnBrk="0" hangingPunct="1">
              <a:lnSpc>
                <a:spcPct val="107916"/>
              </a:lnSpc>
              <a:spcBef>
                <a:spcPts val="800"/>
              </a:spcBef>
              <a:spcAft>
                <a:spcPts val="0"/>
              </a:spcAft>
              <a:buClrTx/>
              <a:buSzTx/>
              <a:buFontTx/>
              <a:buNone/>
              <a:tabLst/>
              <a:defRPr/>
            </a:pPr>
            <a:r>
              <a:rPr kumimoji="0" sz="1600" b="0" i="0" u="none" strike="noStrike" kern="1200" cap="none" spc="0" normalizeH="0" baseline="0" noProof="0" dirty="0" err="1">
                <a:ln>
                  <a:noFill/>
                </a:ln>
                <a:solidFill>
                  <a:srgbClr val="264368"/>
                </a:solidFill>
                <a:effectLst/>
                <a:uLnTx/>
                <a:uFill>
                  <a:solidFill>
                    <a:srgbClr val="000000"/>
                  </a:solidFill>
                </a:uFill>
                <a:latin typeface="Calibri"/>
                <a:sym typeface="Poppins ExtraBold"/>
              </a:rPr>
              <a:t>Assicurare</a:t>
            </a:r>
            <a:endParaRPr kumimoji="0" sz="1600" b="0" i="0" u="none" strike="noStrike" kern="1200" cap="none" spc="0" normalizeH="0" baseline="0" noProof="0" dirty="0">
              <a:ln>
                <a:noFill/>
              </a:ln>
              <a:solidFill>
                <a:srgbClr val="264368"/>
              </a:solidFill>
              <a:effectLst/>
              <a:uLnTx/>
              <a:uFill>
                <a:solidFill>
                  <a:srgbClr val="000000"/>
                </a:solidFill>
              </a:uFill>
              <a:latin typeface="Calibri"/>
              <a:sym typeface="Poppins ExtraBold"/>
            </a:endParaRPr>
          </a:p>
        </p:txBody>
      </p:sp>
      <p:pic>
        <p:nvPicPr>
          <p:cNvPr id="18" name="Immagine" descr="Immagine">
            <a:extLst>
              <a:ext uri="{FF2B5EF4-FFF2-40B4-BE49-F238E27FC236}">
                <a16:creationId xmlns:a16="http://schemas.microsoft.com/office/drawing/2014/main" id="{7B9CFFC6-C04A-BC81-614D-0BD4D7674436}"/>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869317" y="3673989"/>
            <a:ext cx="1048603" cy="1049530"/>
          </a:xfrm>
          <a:prstGeom prst="rect">
            <a:avLst/>
          </a:prstGeom>
          <a:ln w="12700">
            <a:miter lim="400000"/>
          </a:ln>
        </p:spPr>
      </p:pic>
      <p:sp>
        <p:nvSpPr>
          <p:cNvPr id="19" name="(equivalenti, in termini di emissione di CO2, a quanto emetterebbero oltre un milione di autovetture con una percorrenza media di 11.200 km l’anno tra il 2012 e il 2020, un totale di oltre 90 miliardi di chilometri percorsi, più di 2 milioni di volte il ">
            <a:extLst>
              <a:ext uri="{FF2B5EF4-FFF2-40B4-BE49-F238E27FC236}">
                <a16:creationId xmlns:a16="http://schemas.microsoft.com/office/drawing/2014/main" id="{664043E1-D2F6-C2AF-A3A9-8E0A3F00043D}"/>
              </a:ext>
            </a:extLst>
          </p:cNvPr>
          <p:cNvSpPr txBox="1"/>
          <p:nvPr/>
        </p:nvSpPr>
        <p:spPr>
          <a:xfrm>
            <a:off x="8058698" y="3339737"/>
            <a:ext cx="3859058"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marR="0" lvl="0" indent="0" algn="just" defTabSz="449580" rtl="0" eaLnBrk="1" fontAlgn="auto" latinLnBrk="0" hangingPunct="1">
              <a:lnSpc>
                <a:spcPct val="10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lang="it-IT"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Equivalenti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in termini 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emissione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CO2, a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quanto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emetterebbero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oltre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un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milione</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di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autovetture</a:t>
            </a:r>
            <a:r>
              <a:rPr kumimoji="0" sz="1200" b="1"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con una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percorrenza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media di 11.200 km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l’anno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tra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il 2012 e il 2020, un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totale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oltre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90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miliardi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chilometri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percorsi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più</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2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milioni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di volte il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giro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della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terra</a:t>
            </a:r>
          </a:p>
        </p:txBody>
      </p:sp>
      <p:pic>
        <p:nvPicPr>
          <p:cNvPr id="20" name="Immagine" descr="Immagine">
            <a:extLst>
              <a:ext uri="{FF2B5EF4-FFF2-40B4-BE49-F238E27FC236}">
                <a16:creationId xmlns:a16="http://schemas.microsoft.com/office/drawing/2014/main" id="{111BB207-A5FC-7F6D-9F6F-BDA23EEE8C7B}"/>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8292972" y="2166048"/>
            <a:ext cx="923435" cy="926115"/>
          </a:xfrm>
          <a:prstGeom prst="rect">
            <a:avLst/>
          </a:prstGeom>
          <a:ln w="12700">
            <a:miter lim="400000"/>
          </a:ln>
        </p:spPr>
      </p:pic>
      <p:sp>
        <p:nvSpPr>
          <p:cNvPr id="21" name="3 Miliardi di €…">
            <a:extLst>
              <a:ext uri="{FF2B5EF4-FFF2-40B4-BE49-F238E27FC236}">
                <a16:creationId xmlns:a16="http://schemas.microsoft.com/office/drawing/2014/main" id="{A39F6E32-B167-5C11-B912-18081854A1BF}"/>
              </a:ext>
            </a:extLst>
          </p:cNvPr>
          <p:cNvSpPr txBox="1"/>
          <p:nvPr/>
        </p:nvSpPr>
        <p:spPr>
          <a:xfrm>
            <a:off x="3812534" y="5160521"/>
            <a:ext cx="4046939" cy="478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0" marR="0" lvl="0" indent="0" algn="ctr" defTabSz="449580" rtl="0" eaLnBrk="1" fontAlgn="auto" latinLnBrk="0" hangingPunct="1">
              <a:lnSpc>
                <a:spcPct val="60000"/>
              </a:lnSpc>
              <a:spcBef>
                <a:spcPts val="800"/>
              </a:spcBef>
              <a:spcAft>
                <a:spcPts val="0"/>
              </a:spcAft>
              <a:buClrTx/>
              <a:buSzTx/>
              <a:buFontTx/>
              <a:buNone/>
              <a:tabLst/>
              <a:defRPr sz="2000">
                <a:uFill>
                  <a:solidFill>
                    <a:srgbClr val="000000"/>
                  </a:solidFill>
                </a:uFill>
                <a:latin typeface="Poppins ExtraBold"/>
                <a:ea typeface="Poppins ExtraBold"/>
                <a:cs typeface="Poppins ExtraBold"/>
                <a:sym typeface="Poppins ExtraBold"/>
              </a:defRPr>
            </a:pPr>
            <a:r>
              <a:rPr kumimoji="0"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3</a:t>
            </a:r>
            <a:r>
              <a:rPr kumimoji="0" lang="it-IT"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,6</a:t>
            </a:r>
            <a:r>
              <a:rPr kumimoji="0" sz="2000" b="0" i="0" u="none" strike="noStrike" kern="1200" cap="none" spc="0" normalizeH="0" baseline="0" noProof="0" dirty="0">
                <a:ln>
                  <a:noFill/>
                </a:ln>
                <a:solidFill>
                  <a:srgbClr val="264368"/>
                </a:solidFill>
                <a:effectLst/>
                <a:uLnTx/>
                <a:uFill>
                  <a:solidFill>
                    <a:srgbClr val="000000"/>
                  </a:solidFill>
                </a:uFill>
                <a:latin typeface="Poppins ExtraBold"/>
                <a:sym typeface="Poppins ExtraBold"/>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ExtraBold"/>
                <a:ea typeface="Poppins Bold"/>
                <a:cs typeface="Poppins Bold"/>
                <a:sym typeface="Poppins Bold"/>
              </a:rPr>
              <a:t>Miliardi</a:t>
            </a:r>
            <a:r>
              <a:rPr kumimoji="0" sz="1200" b="0" i="0" u="none" strike="noStrike" kern="1200" cap="none" spc="0" normalizeH="0" baseline="0" noProof="0" dirty="0">
                <a:ln>
                  <a:noFill/>
                </a:ln>
                <a:solidFill>
                  <a:srgbClr val="264368"/>
                </a:solidFill>
                <a:effectLst/>
                <a:uLnTx/>
                <a:uFill>
                  <a:solidFill>
                    <a:srgbClr val="000000"/>
                  </a:solidFill>
                </a:uFill>
                <a:latin typeface="Poppins ExtraBold"/>
                <a:ea typeface="Poppins Bold"/>
                <a:cs typeface="Poppins Bold"/>
                <a:sym typeface="Poppins Bold"/>
              </a:rPr>
              <a:t> di €</a:t>
            </a:r>
          </a:p>
          <a:p>
            <a:pPr marL="0" marR="0" lvl="0" indent="0" algn="ctr" defTabSz="449580" rtl="0" eaLnBrk="1" fontAlgn="auto" latinLnBrk="0" hangingPunct="1">
              <a:lnSpc>
                <a:spcPct val="4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all’anno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dovuti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alla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perdita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dei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servizi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ecosistemici</a:t>
            </a:r>
            <a:endPar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p:txBody>
      </p:sp>
      <p:pic>
        <p:nvPicPr>
          <p:cNvPr id="22" name="Immagine" descr="Immagine">
            <a:extLst>
              <a:ext uri="{FF2B5EF4-FFF2-40B4-BE49-F238E27FC236}">
                <a16:creationId xmlns:a16="http://schemas.microsoft.com/office/drawing/2014/main" id="{719BDACA-E83E-A819-0AF7-705E76498AAC}"/>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698813" y="4943847"/>
            <a:ext cx="926115" cy="926115"/>
          </a:xfrm>
          <a:prstGeom prst="rect">
            <a:avLst/>
          </a:prstGeom>
          <a:ln w="12700">
            <a:miter lim="400000"/>
          </a:ln>
        </p:spPr>
      </p:pic>
      <p:sp>
        <p:nvSpPr>
          <p:cNvPr id="23" name="se fosse confermata la velocità media 2012-2020 anche nei prossimi 10 anni e quindi la crescita dei valori economici dei servizi ecosistemici persi, avremmo un costo cumulato complessivo, tra il 2012 e il 2030, compreso tra 81,5 e 99,5 miliardi di Euro, ">
            <a:extLst>
              <a:ext uri="{FF2B5EF4-FFF2-40B4-BE49-F238E27FC236}">
                <a16:creationId xmlns:a16="http://schemas.microsoft.com/office/drawing/2014/main" id="{0D707F8B-8C69-9C1C-D2DD-29EF781C39C1}"/>
              </a:ext>
            </a:extLst>
          </p:cNvPr>
          <p:cNvSpPr txBox="1"/>
          <p:nvPr/>
        </p:nvSpPr>
        <p:spPr>
          <a:xfrm>
            <a:off x="8058698" y="4527417"/>
            <a:ext cx="3859058"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marR="0" lvl="0" indent="0" algn="just" defTabSz="449580" rtl="0" eaLnBrk="1" fontAlgn="auto" latinLnBrk="0" hangingPunct="1">
              <a:lnSpc>
                <a:spcPct val="100000"/>
              </a:lnSpc>
              <a:spcBef>
                <a:spcPts val="800"/>
              </a:spcBef>
              <a:spcAft>
                <a:spcPts val="0"/>
              </a:spcAft>
              <a:buClrTx/>
              <a:buSzTx/>
              <a:buFontTx/>
              <a:buNone/>
              <a:tabLst/>
              <a:defRPr sz="1200">
                <a:uFill>
                  <a:solidFill>
                    <a:srgbClr val="000000"/>
                  </a:solidFill>
                </a:uFill>
                <a:latin typeface="Poppins Light"/>
                <a:ea typeface="Poppins Light"/>
                <a:cs typeface="Poppins Light"/>
                <a:sym typeface="Poppins Light"/>
              </a:defRPr>
            </a:pPr>
            <a:r>
              <a:rPr kumimoji="0" lang="it-IT"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Se </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fosse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confermata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la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velocità</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media 2012-202</a:t>
            </a:r>
            <a:r>
              <a:rPr kumimoji="0" lang="it-IT"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1</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anche</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nei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prossimi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lang="it-IT"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9</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anni e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quindi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la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crescita</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dei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valori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economici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dei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servizi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ecosistemici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persi</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0" i="0" u="none" strike="noStrike" kern="1200" cap="none" spc="0" normalizeH="0" baseline="0" noProof="0" dirty="0" err="1">
                <a:ln>
                  <a:noFill/>
                </a:ln>
                <a:solidFill>
                  <a:srgbClr val="264368"/>
                </a:solidFill>
                <a:effectLst/>
                <a:uLnTx/>
                <a:uFill>
                  <a:solidFill>
                    <a:srgbClr val="000000"/>
                  </a:solidFill>
                </a:uFill>
                <a:latin typeface="Poppins Light"/>
                <a:sym typeface="Poppins Light"/>
              </a:rPr>
              <a:t>avremmo</a:t>
            </a:r>
            <a:r>
              <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rPr>
              <a:t> </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un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costo</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cumulato</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complessivo</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tra</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il 2012 e il 2030,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compreso</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tra</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a:t>
            </a:r>
            <a:r>
              <a:rPr kumimoji="0" lang="it-IT"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78,4</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e 9</a:t>
            </a:r>
            <a:r>
              <a:rPr kumimoji="0" lang="it-IT"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6</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,5 </a:t>
            </a:r>
            <a:r>
              <a:rPr kumimoji="0" sz="1200" b="1" i="0" u="none" strike="noStrike" kern="1200" cap="none" spc="0" normalizeH="0" baseline="0" noProof="0" dirty="0" err="1">
                <a:ln>
                  <a:noFill/>
                </a:ln>
                <a:solidFill>
                  <a:srgbClr val="264368"/>
                </a:solidFill>
                <a:effectLst/>
                <a:uLnTx/>
                <a:uFill>
                  <a:solidFill>
                    <a:srgbClr val="000000"/>
                  </a:solidFill>
                </a:uFill>
                <a:latin typeface="Poppins Light"/>
                <a:ea typeface="Poppins Bold"/>
                <a:cs typeface="Poppins Bold"/>
                <a:sym typeface="Poppins Bold"/>
              </a:rPr>
              <a:t>miliardi</a:t>
            </a:r>
            <a:r>
              <a:rPr kumimoji="0" sz="1200" b="1" i="0" u="none" strike="noStrike" kern="1200" cap="none" spc="0" normalizeH="0" baseline="0" noProof="0" dirty="0">
                <a:ln>
                  <a:noFill/>
                </a:ln>
                <a:solidFill>
                  <a:srgbClr val="264368"/>
                </a:solidFill>
                <a:effectLst/>
                <a:uLnTx/>
                <a:uFill>
                  <a:solidFill>
                    <a:srgbClr val="000000"/>
                  </a:solidFill>
                </a:uFill>
                <a:latin typeface="Poppins Light"/>
                <a:ea typeface="Poppins Bold"/>
                <a:cs typeface="Poppins Bold"/>
                <a:sym typeface="Poppins Bold"/>
              </a:rPr>
              <a:t> di Euro</a:t>
            </a:r>
            <a:endParaRPr kumimoji="0" sz="1200" b="0" i="0" u="none" strike="noStrike" kern="1200" cap="none" spc="0" normalizeH="0" baseline="0" noProof="0" dirty="0">
              <a:ln>
                <a:noFill/>
              </a:ln>
              <a:solidFill>
                <a:srgbClr val="264368"/>
              </a:solidFill>
              <a:effectLst/>
              <a:uLnTx/>
              <a:uFill>
                <a:solidFill>
                  <a:srgbClr val="000000"/>
                </a:solidFill>
              </a:uFill>
              <a:latin typeface="Poppins Light"/>
              <a:sym typeface="Poppins Light"/>
            </a:endParaRPr>
          </a:p>
        </p:txBody>
      </p:sp>
    </p:spTree>
    <p:extLst>
      <p:ext uri="{BB962C8B-B14F-4D97-AF65-F5344CB8AC3E}">
        <p14:creationId xmlns:p14="http://schemas.microsoft.com/office/powerpoint/2010/main" val="141721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1" fill="hold" grpId="0"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22" presetClass="entr" presetSubtype="1" fill="hold" grpId="0" nodeType="withEffect">
                                  <p:stCondLst>
                                    <p:cond delay="175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250"/>
                            </p:stCondLst>
                            <p:childTnLst>
                              <p:par>
                                <p:cTn id="21" presetID="22" presetClass="entr" presetSubtype="1" fill="hold" grpId="0" nodeType="afterEffect">
                                  <p:stCondLst>
                                    <p:cond delay="100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150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20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4750"/>
                            </p:stCondLst>
                            <p:childTnLst>
                              <p:par>
                                <p:cTn id="31" presetID="22" presetClass="entr" presetSubtype="1" fill="hold" nodeType="afterEffect">
                                  <p:stCondLst>
                                    <p:cond delay="150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par>
                                <p:cTn id="34" presetID="22" presetClass="entr" presetSubtype="1" fill="hold" grpId="0" nodeType="withEffect">
                                  <p:stCondLst>
                                    <p:cond delay="200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par>
                                <p:cTn id="37" presetID="22" presetClass="entr" presetSubtype="1" fill="hold" grpId="0" nodeType="withEffect">
                                  <p:stCondLst>
                                    <p:cond delay="225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325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8500"/>
                            </p:stCondLst>
                            <p:childTnLst>
                              <p:par>
                                <p:cTn id="44" presetID="22" presetClass="entr" presetSubtype="8" fill="hold" grpId="0" nodeType="afterEffect">
                                  <p:stCondLst>
                                    <p:cond delay="75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nodeType="withEffect">
                                  <p:stCondLst>
                                    <p:cond delay="100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1" fill="hold" grpId="0" nodeType="withEffect">
                                  <p:stCondLst>
                                    <p:cond delay="250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4" grpId="0" animBg="1"/>
      <p:bldP spid="15" grpId="0" animBg="1"/>
      <p:bldP spid="17" grpId="0" animBg="1"/>
      <p:bldP spid="19" grpId="0" animBg="1"/>
      <p:bldP spid="21" grpId="0" animBg="1"/>
      <p:bldP spid="2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120BB2D-DDDA-7480-D734-4FD582043C19}"/>
              </a:ext>
            </a:extLst>
          </p:cNvPr>
          <p:cNvSpPr>
            <a:spLocks noGrp="1"/>
          </p:cNvSpPr>
          <p:nvPr>
            <p:ph type="title"/>
          </p:nvPr>
        </p:nvSpPr>
        <p:spPr/>
        <p:txBody>
          <a:bodyPr>
            <a:noAutofit/>
          </a:bodyPr>
          <a:lstStyle/>
          <a:p>
            <a:r>
              <a:rPr lang="it-IT" dirty="0"/>
              <a:t>Cause di consumo di suolo:</a:t>
            </a:r>
            <a:br>
              <a:rPr lang="it-IT" dirty="0"/>
            </a:br>
            <a:r>
              <a:rPr lang="it-IT" dirty="0"/>
              <a:t>cantieri e infrastrutture</a:t>
            </a:r>
          </a:p>
        </p:txBody>
      </p:sp>
      <p:pic>
        <p:nvPicPr>
          <p:cNvPr id="5" name="Immagine 4">
            <a:extLst>
              <a:ext uri="{FF2B5EF4-FFF2-40B4-BE49-F238E27FC236}">
                <a16:creationId xmlns:a16="http://schemas.microsoft.com/office/drawing/2014/main" id="{1CE273CB-338D-22DC-2173-7D9F06F34D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7238101" y="0"/>
            <a:ext cx="4953900" cy="6858000"/>
          </a:xfrm>
          <a:prstGeom prst="rect">
            <a:avLst/>
          </a:prstGeom>
          <a:noFill/>
          <a:ln>
            <a:noFill/>
          </a:ln>
        </p:spPr>
      </p:pic>
      <p:pic>
        <p:nvPicPr>
          <p:cNvPr id="6" name="Immagine 5" descr="Immagine che contiene mappa&#10;&#10;Descrizione generata automaticamente">
            <a:extLst>
              <a:ext uri="{FF2B5EF4-FFF2-40B4-BE49-F238E27FC236}">
                <a16:creationId xmlns:a16="http://schemas.microsoft.com/office/drawing/2014/main" id="{E906BEF8-4E8F-91B5-59CE-16369F615D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8200" y="1842865"/>
            <a:ext cx="6049418" cy="3319976"/>
          </a:xfrm>
          <a:prstGeom prst="rect">
            <a:avLst/>
          </a:prstGeom>
          <a:noFill/>
          <a:ln>
            <a:noFill/>
          </a:ln>
        </p:spPr>
      </p:pic>
      <p:sp>
        <p:nvSpPr>
          <p:cNvPr id="8" name="CasellaDiTesto 7">
            <a:extLst>
              <a:ext uri="{FF2B5EF4-FFF2-40B4-BE49-F238E27FC236}">
                <a16:creationId xmlns:a16="http://schemas.microsoft.com/office/drawing/2014/main" id="{574A3E9B-B053-8F83-F44C-5114607D2DA5}"/>
              </a:ext>
            </a:extLst>
          </p:cNvPr>
          <p:cNvSpPr txBox="1"/>
          <p:nvPr/>
        </p:nvSpPr>
        <p:spPr>
          <a:xfrm>
            <a:off x="838199" y="5328529"/>
            <a:ext cx="6054969"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264368"/>
                </a:solidFill>
                <a:effectLst/>
                <a:uLnTx/>
                <a:uFillTx/>
                <a:latin typeface="Calibri" panose="020F0502020204030204" pitchFamily="34" charset="0"/>
                <a:ea typeface="Times" panose="02020603050405020304" pitchFamily="18" charset="0"/>
                <a:cs typeface="Calibri" panose="020F0502020204030204" pitchFamily="34" charset="0"/>
              </a:rPr>
              <a:t>Il 4,9% del consumo di suolo del 2021 è legato ad opere soggette a VIA nazionale e Legge Obiettivo</a:t>
            </a:r>
            <a:endParaRPr kumimoji="0" lang="it-IT" sz="2000" b="0" i="0" u="none" strike="noStrike" kern="1200" cap="none" spc="0" normalizeH="0" baseline="0" noProof="0" dirty="0">
              <a:ln>
                <a:noFill/>
              </a:ln>
              <a:solidFill>
                <a:srgbClr val="264368"/>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862394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E4FC20-732A-7322-64E8-DBF636932C10}"/>
              </a:ext>
            </a:extLst>
          </p:cNvPr>
          <p:cNvSpPr>
            <a:spLocks noGrp="1"/>
          </p:cNvSpPr>
          <p:nvPr>
            <p:ph type="title"/>
          </p:nvPr>
        </p:nvSpPr>
        <p:spPr/>
        <p:txBody>
          <a:bodyPr>
            <a:normAutofit fontScale="90000"/>
          </a:bodyPr>
          <a:lstStyle/>
          <a:p>
            <a:r>
              <a:rPr lang="it-IT" dirty="0"/>
              <a:t>Cause di consumo di suolo:</a:t>
            </a:r>
            <a:br>
              <a:rPr lang="it-IT" dirty="0"/>
            </a:br>
            <a:r>
              <a:rPr lang="it-IT" dirty="0"/>
              <a:t>Logistica</a:t>
            </a:r>
          </a:p>
        </p:txBody>
      </p:sp>
      <p:sp>
        <p:nvSpPr>
          <p:cNvPr id="3" name="Segnaposto contenuto 2">
            <a:extLst>
              <a:ext uri="{FF2B5EF4-FFF2-40B4-BE49-F238E27FC236}">
                <a16:creationId xmlns:a16="http://schemas.microsoft.com/office/drawing/2014/main" id="{94A4422D-84CB-C724-1660-1BAD7F051E6F}"/>
              </a:ext>
            </a:extLst>
          </p:cNvPr>
          <p:cNvSpPr>
            <a:spLocks noGrp="1"/>
          </p:cNvSpPr>
          <p:nvPr>
            <p:ph idx="1"/>
          </p:nvPr>
        </p:nvSpPr>
        <p:spPr/>
        <p:txBody>
          <a:bodyPr/>
          <a:lstStyle/>
          <a:p>
            <a:r>
              <a:rPr lang="it-IT" b="1" dirty="0"/>
              <a:t>323</a:t>
            </a:r>
            <a:r>
              <a:rPr lang="it-IT" dirty="0"/>
              <a:t> ettari nel 2021 sono stati destinati alla realizzazione di nuovi poli logistici, prevalentemente nel Nord-Est (105 ettari) e nel Nord-Ovest (89 ettari)</a:t>
            </a:r>
          </a:p>
        </p:txBody>
      </p:sp>
      <p:graphicFrame>
        <p:nvGraphicFramePr>
          <p:cNvPr id="5" name="Chart 193">
            <a:extLst>
              <a:ext uri="{FF2B5EF4-FFF2-40B4-BE49-F238E27FC236}">
                <a16:creationId xmlns:a16="http://schemas.microsoft.com/office/drawing/2014/main" id="{DE459F6B-DE1F-4FB9-A752-54CD907453D0}"/>
              </a:ext>
            </a:extLst>
          </p:cNvPr>
          <p:cNvGraphicFramePr/>
          <p:nvPr>
            <p:extLst>
              <p:ext uri="{D42A27DB-BD31-4B8C-83A1-F6EECF244321}">
                <p14:modId xmlns:p14="http://schemas.microsoft.com/office/powerpoint/2010/main" val="400033289"/>
              </p:ext>
            </p:extLst>
          </p:nvPr>
        </p:nvGraphicFramePr>
        <p:xfrm>
          <a:off x="1" y="2628727"/>
          <a:ext cx="2729132" cy="3455549"/>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magine 5" descr="Immagine che contiene mappa&#10;&#10;Descrizione generata automaticamente">
            <a:extLst>
              <a:ext uri="{FF2B5EF4-FFF2-40B4-BE49-F238E27FC236}">
                <a16:creationId xmlns:a16="http://schemas.microsoft.com/office/drawing/2014/main" id="{0147FFB4-4B7C-6163-AA9D-2A8317FFC7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81557" y="7088"/>
            <a:ext cx="5010443" cy="6850912"/>
          </a:xfrm>
          <a:prstGeom prst="rect">
            <a:avLst/>
          </a:prstGeom>
        </p:spPr>
      </p:pic>
      <p:pic>
        <p:nvPicPr>
          <p:cNvPr id="7" name="Immagine 6" descr="Immagine che contiene mappa&#10;&#10;Descrizione generata automaticamente">
            <a:extLst>
              <a:ext uri="{FF2B5EF4-FFF2-40B4-BE49-F238E27FC236}">
                <a16:creationId xmlns:a16="http://schemas.microsoft.com/office/drawing/2014/main" id="{31BE542B-798C-A67E-172B-3A916B1DB4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3108559" y="2783522"/>
            <a:ext cx="3144130" cy="2713378"/>
          </a:xfrm>
          <a:prstGeom prst="rect">
            <a:avLst/>
          </a:prstGeom>
          <a:noFill/>
          <a:ln>
            <a:noFill/>
          </a:ln>
        </p:spPr>
      </p:pic>
      <p:pic>
        <p:nvPicPr>
          <p:cNvPr id="8" name="Immagine 7" descr="Immagine che contiene esterni&#10;&#10;Descrizione generata automaticamente">
            <a:extLst>
              <a:ext uri="{FF2B5EF4-FFF2-40B4-BE49-F238E27FC236}">
                <a16:creationId xmlns:a16="http://schemas.microsoft.com/office/drawing/2014/main" id="{FED3B23B-776B-A2FD-30E9-50A5FDE7715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3598584" y="3314446"/>
            <a:ext cx="3144129" cy="2678391"/>
          </a:xfrm>
          <a:prstGeom prst="rect">
            <a:avLst/>
          </a:prstGeom>
          <a:noFill/>
          <a:ln>
            <a:noFill/>
          </a:ln>
        </p:spPr>
      </p:pic>
    </p:spTree>
    <p:extLst>
      <p:ext uri="{BB962C8B-B14F-4D97-AF65-F5344CB8AC3E}">
        <p14:creationId xmlns:p14="http://schemas.microsoft.com/office/powerpoint/2010/main" val="1940363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1" dur="500"/>
                                        <p:tgtEl>
                                          <p:spTgt spid="5">
                                            <p:graphicEl>
                                              <a:chart seriesIdx="-4" categoryIdx="0" bldStep="category"/>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5" dur="500"/>
                                        <p:tgtEl>
                                          <p:spTgt spid="5">
                                            <p:graphicEl>
                                              <a:chart seriesIdx="-4" categoryIdx="1" bldStep="category"/>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9" dur="500"/>
                                        <p:tgtEl>
                                          <p:spTgt spid="5">
                                            <p:graphicEl>
                                              <a:chart seriesIdx="-4" categoryIdx="2" bldStep="category"/>
                                            </p:graphic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3000"/>
                            </p:stCondLst>
                            <p:childTnLst>
                              <p:par>
                                <p:cTn id="25" presetID="10" presetClass="entr" presetSubtype="0" fill="hold" nodeType="after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par>
                          <p:cTn id="28" fill="hold">
                            <p:stCondLst>
                              <p:cond delay="5000"/>
                            </p:stCondLst>
                            <p:childTnLst>
                              <p:par>
                                <p:cTn id="29" presetID="10" presetClass="entr" presetSubtype="0" fill="hold" nodeType="afterEffect">
                                  <p:stCondLst>
                                    <p:cond delay="10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E4FC20-732A-7322-64E8-DBF636932C10}"/>
              </a:ext>
            </a:extLst>
          </p:cNvPr>
          <p:cNvSpPr>
            <a:spLocks noGrp="1"/>
          </p:cNvSpPr>
          <p:nvPr>
            <p:ph type="title"/>
          </p:nvPr>
        </p:nvSpPr>
        <p:spPr/>
        <p:txBody>
          <a:bodyPr/>
          <a:lstStyle/>
          <a:p>
            <a:r>
              <a:rPr lang="it-IT" dirty="0"/>
              <a:t>Fotovoltaico a terra</a:t>
            </a:r>
          </a:p>
        </p:txBody>
      </p:sp>
      <p:sp>
        <p:nvSpPr>
          <p:cNvPr id="3" name="Segnaposto contenuto 2">
            <a:extLst>
              <a:ext uri="{FF2B5EF4-FFF2-40B4-BE49-F238E27FC236}">
                <a16:creationId xmlns:a16="http://schemas.microsoft.com/office/drawing/2014/main" id="{94A4422D-84CB-C724-1660-1BAD7F051E6F}"/>
              </a:ext>
            </a:extLst>
          </p:cNvPr>
          <p:cNvSpPr>
            <a:spLocks noGrp="1"/>
          </p:cNvSpPr>
          <p:nvPr>
            <p:ph idx="1"/>
          </p:nvPr>
        </p:nvSpPr>
        <p:spPr>
          <a:xfrm>
            <a:off x="838200" y="1208174"/>
            <a:ext cx="5076464" cy="4861700"/>
          </a:xfrm>
        </p:spPr>
        <p:txBody>
          <a:bodyPr/>
          <a:lstStyle/>
          <a:p>
            <a:r>
              <a:rPr lang="it-IT" sz="2000" b="1" dirty="0"/>
              <a:t>17.560 ettari </a:t>
            </a:r>
            <a:r>
              <a:rPr lang="it-IT" sz="2000" dirty="0"/>
              <a:t>il suolo consumato per impianti fotovoltaici a terra (il 35% in Puglia), con </a:t>
            </a:r>
            <a:r>
              <a:rPr lang="it-IT" sz="2000" b="1" dirty="0"/>
              <a:t>70</a:t>
            </a:r>
            <a:r>
              <a:rPr lang="it-IT" sz="2000" dirty="0"/>
              <a:t> ettari in più nel 2021</a:t>
            </a:r>
          </a:p>
          <a:p>
            <a:r>
              <a:rPr lang="it-IT" sz="2000" dirty="0"/>
              <a:t>Stime ISPRA-GSE al 2030: </a:t>
            </a:r>
            <a:br>
              <a:rPr lang="it-IT" sz="2000" dirty="0"/>
            </a:br>
            <a:r>
              <a:rPr lang="it-IT" sz="2000" b="1" dirty="0"/>
              <a:t>+ 51.300 ettari     </a:t>
            </a:r>
            <a:r>
              <a:rPr lang="it-IT" sz="2000" dirty="0"/>
              <a:t>(a terra) </a:t>
            </a:r>
            <a:br>
              <a:rPr lang="it-IT" sz="2000" dirty="0"/>
            </a:br>
            <a:r>
              <a:rPr lang="it-IT" sz="2000" b="1" dirty="0"/>
              <a:t>+   5.000 ettari </a:t>
            </a:r>
            <a:r>
              <a:rPr lang="it-IT" sz="2000" dirty="0"/>
              <a:t>(</a:t>
            </a:r>
            <a:r>
              <a:rPr lang="it-IT" sz="2000" dirty="0" err="1"/>
              <a:t>agrivoltaico</a:t>
            </a:r>
            <a:r>
              <a:rPr lang="it-IT" sz="2000" dirty="0"/>
              <a:t>)</a:t>
            </a:r>
          </a:p>
          <a:p>
            <a:endParaRPr lang="it-IT" sz="2000" dirty="0"/>
          </a:p>
          <a:p>
            <a:r>
              <a:rPr lang="it-IT" sz="2000" dirty="0"/>
              <a:t>Edifici esistenti al di fuori delle aree urbane centrali (2021): </a:t>
            </a:r>
            <a:r>
              <a:rPr lang="it-IT" sz="2000" dirty="0">
                <a:latin typeface="Arial" panose="020B0604020202020204" pitchFamily="34" charset="0"/>
                <a:cs typeface="Arial" panose="020B0604020202020204" pitchFamily="34" charset="0"/>
              </a:rPr>
              <a:t>~</a:t>
            </a:r>
            <a:r>
              <a:rPr lang="it-IT" sz="2000" dirty="0"/>
              <a:t>385.000 ettari</a:t>
            </a:r>
          </a:p>
          <a:p>
            <a:r>
              <a:rPr lang="it-IT" sz="2000" dirty="0"/>
              <a:t>Superficie netta disponibile su edifici esistenti (esclusi aree urbane centrali, tetti non idonei o già occupati, distanziamento tra i pannelli, etc.): </a:t>
            </a:r>
            <a:r>
              <a:rPr lang="it-IT" sz="2000" dirty="0">
                <a:latin typeface="Arial" panose="020B0604020202020204" pitchFamily="34" charset="0"/>
                <a:cs typeface="Arial" panose="020B0604020202020204" pitchFamily="34" charset="0"/>
              </a:rPr>
              <a:t>~</a:t>
            </a:r>
            <a:r>
              <a:rPr lang="it-IT" sz="2000" b="1" dirty="0"/>
              <a:t>73.000-95.000 ettari</a:t>
            </a:r>
          </a:p>
          <a:p>
            <a:r>
              <a:rPr lang="it-IT" sz="2000" dirty="0">
                <a:sym typeface="Wingdings" panose="05000000000000000000" pitchFamily="2" charset="2"/>
              </a:rPr>
              <a:t> </a:t>
            </a:r>
            <a:r>
              <a:rPr lang="it-IT" sz="2000" dirty="0"/>
              <a:t>Potenza fotovoltaica potenziale: 70-92 GW</a:t>
            </a:r>
          </a:p>
          <a:p>
            <a:r>
              <a:rPr lang="it-IT" sz="2000" dirty="0">
                <a:sym typeface="Wingdings" panose="05000000000000000000" pitchFamily="2" charset="2"/>
              </a:rPr>
              <a:t> PTE: 				70-75 GW</a:t>
            </a:r>
            <a:endParaRPr lang="it-IT" sz="2000" dirty="0"/>
          </a:p>
        </p:txBody>
      </p:sp>
      <p:pic>
        <p:nvPicPr>
          <p:cNvPr id="7" name="Immagine 6">
            <a:extLst>
              <a:ext uri="{FF2B5EF4-FFF2-40B4-BE49-F238E27FC236}">
                <a16:creationId xmlns:a16="http://schemas.microsoft.com/office/drawing/2014/main" id="{31BE542B-798C-A67E-172B-3A916B1DB4F9}"/>
              </a:ext>
            </a:extLst>
          </p:cNvPr>
          <p:cNvPicPr>
            <a:picLocks noChangeAspect="1"/>
          </p:cNvPicPr>
          <p:nvPr/>
        </p:nvPicPr>
        <p:blipFill rotWithShape="1">
          <a:blip r:embed="rId2">
            <a:extLst>
              <a:ext uri="{28A0092B-C50C-407E-A947-70E740481C1C}">
                <a14:useLocalDpi xmlns:a14="http://schemas.microsoft.com/office/drawing/2010/main" val="0"/>
              </a:ext>
            </a:extLst>
          </a:blip>
          <a:srcRect t="300" b="-79"/>
          <a:stretch/>
        </p:blipFill>
        <p:spPr bwMode="auto">
          <a:xfrm>
            <a:off x="6000206" y="0"/>
            <a:ext cx="6191794" cy="6858000"/>
          </a:xfrm>
          <a:prstGeom prst="rect">
            <a:avLst/>
          </a:prstGeom>
          <a:noFill/>
          <a:ln>
            <a:noFill/>
          </a:ln>
        </p:spPr>
      </p:pic>
      <p:sp>
        <p:nvSpPr>
          <p:cNvPr id="16" name="CasellaDiTesto 15">
            <a:extLst>
              <a:ext uri="{FF2B5EF4-FFF2-40B4-BE49-F238E27FC236}">
                <a16:creationId xmlns:a16="http://schemas.microsoft.com/office/drawing/2014/main" id="{2A9F98C0-A488-5B11-795B-9DA0EE0B1EEF}"/>
              </a:ext>
            </a:extLst>
          </p:cNvPr>
          <p:cNvSpPr txBox="1"/>
          <p:nvPr/>
        </p:nvSpPr>
        <p:spPr>
          <a:xfrm>
            <a:off x="6101109" y="5884249"/>
            <a:ext cx="3258429"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mn-cs"/>
              </a:rPr>
              <a:t>Installazione di impianti fotovoltaici a terra nel comune di Palo del Colle (Bari)</a:t>
            </a:r>
            <a:endParaRPr kumimoji="0" lang="it-IT"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Immagine 4">
            <a:extLst>
              <a:ext uri="{FF2B5EF4-FFF2-40B4-BE49-F238E27FC236}">
                <a16:creationId xmlns:a16="http://schemas.microsoft.com/office/drawing/2014/main" id="{2FB23E1E-4112-B3CD-91BD-805BCB425308}"/>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995323" y="6284562"/>
            <a:ext cx="1688677" cy="415805"/>
          </a:xfrm>
          <a:prstGeom prst="rect">
            <a:avLst/>
          </a:prstGeom>
        </p:spPr>
      </p:pic>
    </p:spTree>
    <p:extLst>
      <p:ext uri="{BB962C8B-B14F-4D97-AF65-F5344CB8AC3E}">
        <p14:creationId xmlns:p14="http://schemas.microsoft.com/office/powerpoint/2010/main" val="2806142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3ACA33-AC55-47D4-BBC0-68B913C952BC}"/>
              </a:ext>
            </a:extLst>
          </p:cNvPr>
          <p:cNvPicPr>
            <a:picLocks noChangeAspect="1"/>
          </p:cNvPicPr>
          <p:nvPr/>
        </p:nvPicPr>
        <p:blipFill rotWithShape="1">
          <a:blip r:embed="rId3">
            <a:extLst>
              <a:ext uri="{28A0092B-C50C-407E-A947-70E740481C1C}">
                <a14:useLocalDpi xmlns:a14="http://schemas.microsoft.com/office/drawing/2010/main" val="0"/>
              </a:ext>
            </a:extLst>
          </a:blip>
          <a:srcRect t="27740" b="12557"/>
          <a:stretch/>
        </p:blipFill>
        <p:spPr>
          <a:xfrm>
            <a:off x="4250708" y="1205143"/>
            <a:ext cx="7450528" cy="4447714"/>
          </a:xfrm>
          <a:prstGeom prst="rect">
            <a:avLst/>
          </a:prstGeom>
        </p:spPr>
      </p:pic>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a:xfrm>
            <a:off x="1666789" y="315120"/>
            <a:ext cx="10034447" cy="292100"/>
          </a:xfrm>
        </p:spPr>
        <p:txBody>
          <a:bodyPr rtlCol="0">
            <a:normAutofit fontScale="90000"/>
          </a:bodyPr>
          <a:lstStyle/>
          <a:p>
            <a:pPr rtl="0"/>
            <a:r>
              <a:rPr lang="it-it">
                <a:solidFill>
                  <a:schemeClr val="bg1"/>
                </a:solidFill>
              </a:rPr>
              <a:t>Introduzione alla missione "Un patto europeo per i suoli"</a:t>
            </a:r>
          </a:p>
        </p:txBody>
      </p:sp>
      <p:sp>
        <p:nvSpPr>
          <p:cNvPr id="5" name="TextBox 4">
            <a:extLst>
              <a:ext uri="{FF2B5EF4-FFF2-40B4-BE49-F238E27FC236}">
                <a16:creationId xmlns:a16="http://schemas.microsoft.com/office/drawing/2014/main" id="{D20D8381-7563-40E7-BF29-6727AAEAF2F3}"/>
              </a:ext>
            </a:extLst>
          </p:cNvPr>
          <p:cNvSpPr txBox="1"/>
          <p:nvPr/>
        </p:nvSpPr>
        <p:spPr>
          <a:xfrm>
            <a:off x="490763" y="1776073"/>
            <a:ext cx="3637891" cy="329320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100" normalizeH="0" baseline="0" noProof="0">
                <a:ln>
                  <a:noFill/>
                </a:ln>
                <a:solidFill>
                  <a:srgbClr val="72A096"/>
                </a:solidFill>
                <a:effectLst/>
                <a:uLnTx/>
                <a:uFillTx/>
                <a:latin typeface="Calibri Light" panose="020F0302020204030204"/>
                <a:ea typeface="+mn-ea"/>
                <a:cs typeface="+mn-cs"/>
              </a:rPr>
              <a:t>Suoli sani </a:t>
            </a:r>
            <a:br>
              <a:rPr kumimoji="0" lang="nl-NL" sz="3200" b="1" i="0" u="none" strike="noStrike" kern="1200" cap="none" spc="100" normalizeH="0" baseline="0" noProof="0" dirty="0">
                <a:ln>
                  <a:noFill/>
                </a:ln>
                <a:solidFill>
                  <a:srgbClr val="72A096"/>
                </a:solidFill>
                <a:effectLst/>
                <a:uLnTx/>
                <a:uFillTx/>
                <a:latin typeface="Calibri Light" panose="020F0302020204030204"/>
                <a:ea typeface="+mn-ea"/>
                <a:cs typeface="+mn-cs"/>
              </a:rPr>
            </a:br>
            <a:endParaRPr kumimoji="0" lang="en-GB" sz="3200" b="1" i="0" u="none" strike="noStrike" kern="1200" cap="none" spc="100" normalizeH="0" baseline="0" noProof="0" dirty="0">
              <a:ln>
                <a:noFill/>
              </a:ln>
              <a:solidFill>
                <a:srgbClr val="72A096"/>
              </a:solidFill>
              <a:effectLst/>
              <a:uLnTx/>
              <a:uFillTx/>
              <a:latin typeface="Calibri Light" panose="020F0302020204030204"/>
              <a:ea typeface="+mn-ea"/>
              <a:cs typeface="+mn-cs"/>
            </a:endParaRPr>
          </a:p>
          <a:p>
            <a:pPr marL="457200" marR="0" lvl="0" indent="-4572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400" b="0" i="0" u="none" strike="noStrike" kern="1200" cap="none" spc="100" normalizeH="0" baseline="0" noProof="0">
                <a:ln>
                  <a:noFill/>
                </a:ln>
                <a:solidFill>
                  <a:srgbClr val="68615B"/>
                </a:solidFill>
                <a:effectLst/>
                <a:uLnTx/>
                <a:uFillTx/>
                <a:latin typeface="Calibri Light" panose="020F0302020204030204"/>
                <a:ea typeface="+mn-ea"/>
                <a:cs typeface="+mn-cs"/>
              </a:rPr>
              <a:t>sono essenziali per tutti i processi di sostentamento della vita sulla Terra</a:t>
            </a:r>
          </a:p>
          <a:p>
            <a:pPr marL="457200" marR="0" lvl="0" indent="-4572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400" b="0" i="0" u="none" strike="noStrike" kern="1200" cap="none" spc="100" normalizeH="0" baseline="0" noProof="0">
                <a:ln>
                  <a:noFill/>
                </a:ln>
                <a:solidFill>
                  <a:srgbClr val="68615B"/>
                </a:solidFill>
                <a:effectLst/>
                <a:uLnTx/>
                <a:uFillTx/>
                <a:latin typeface="Calibri Light" panose="020F0302020204030204"/>
                <a:ea typeface="+mn-ea"/>
                <a:cs typeface="+mn-cs"/>
              </a:rPr>
              <a:t>hanno la capacità di continuare a sostenere i servizi ecosistemici.</a:t>
            </a:r>
            <a:endParaRPr kumimoji="0" lang="en-GB" sz="2400" b="0" i="0" u="none" strike="noStrike" kern="1200" cap="none" spc="100" normalizeH="0" baseline="0" noProof="0" dirty="0">
              <a:ln>
                <a:noFill/>
              </a:ln>
              <a:solidFill>
                <a:srgbClr val="68615B"/>
              </a:solidFill>
              <a:effectLst/>
              <a:uLnTx/>
              <a:uFillTx/>
              <a:latin typeface="Calibri Light" panose="020F0302020204030204"/>
              <a:ea typeface="+mn-ea"/>
              <a:cs typeface="Calibri Light"/>
            </a:endParaRPr>
          </a:p>
        </p:txBody>
      </p:sp>
      <p:sp>
        <p:nvSpPr>
          <p:cNvPr id="7" name="TextBox 6">
            <a:extLst>
              <a:ext uri="{FF2B5EF4-FFF2-40B4-BE49-F238E27FC236}">
                <a16:creationId xmlns:a16="http://schemas.microsoft.com/office/drawing/2014/main" id="{EDDC67CD-56B5-C926-79B9-87A0709B7242}"/>
              </a:ext>
            </a:extLst>
          </p:cNvPr>
          <p:cNvSpPr txBox="1"/>
          <p:nvPr/>
        </p:nvSpPr>
        <p:spPr>
          <a:xfrm>
            <a:off x="4250708" y="5881448"/>
            <a:ext cx="7450528"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a:ln>
                  <a:noFill/>
                </a:ln>
                <a:solidFill>
                  <a:srgbClr val="71A096"/>
                </a:solidFill>
                <a:effectLst/>
                <a:uLnTx/>
                <a:uFillTx/>
                <a:latin typeface="Calibri" panose="020F0502020204030204"/>
                <a:ea typeface="+mn-ea"/>
                <a:cs typeface="+mn-cs"/>
              </a:rPr>
              <a:t>Suoli sani, un prerequisito per raggiungere gli Obiettivi di Sviluppo Sostenibile (OSS). Fonte: fao.org</a:t>
            </a:r>
          </a:p>
        </p:txBody>
      </p:sp>
    </p:spTree>
    <p:extLst>
      <p:ext uri="{BB962C8B-B14F-4D97-AF65-F5344CB8AC3E}">
        <p14:creationId xmlns:p14="http://schemas.microsoft.com/office/powerpoint/2010/main" val="40952924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CE5F91-621F-0DBB-9CE9-3682E7406562}"/>
              </a:ext>
            </a:extLst>
          </p:cNvPr>
          <p:cNvSpPr>
            <a:spLocks noGrp="1"/>
          </p:cNvSpPr>
          <p:nvPr>
            <p:ph type="title"/>
          </p:nvPr>
        </p:nvSpPr>
        <p:spPr/>
        <p:txBody>
          <a:bodyPr/>
          <a:lstStyle/>
          <a:p>
            <a:r>
              <a:rPr lang="it-IT" dirty="0"/>
              <a:t>Cause di consumo di suolo: edifici e fabbricati</a:t>
            </a:r>
          </a:p>
        </p:txBody>
      </p:sp>
      <p:pic>
        <p:nvPicPr>
          <p:cNvPr id="10" name="Segnaposto contenuto 9" descr="Immagine che contiene mappa&#10;&#10;Descrizione generata automaticamente">
            <a:extLst>
              <a:ext uri="{FF2B5EF4-FFF2-40B4-BE49-F238E27FC236}">
                <a16:creationId xmlns:a16="http://schemas.microsoft.com/office/drawing/2014/main" id="{9214CF29-1412-691B-A9B4-3E8949FBA65C}"/>
              </a:ext>
            </a:extLst>
          </p:cNvPr>
          <p:cNvPicPr>
            <a:picLocks noGrp="1"/>
          </p:cNvPicPr>
          <p:nvPr>
            <p:ph idx="1"/>
          </p:nvPr>
        </p:nvPicPr>
        <p:blipFill>
          <a:blip r:embed="rId2" cstate="print">
            <a:extLst>
              <a:ext uri="{28A0092B-C50C-407E-A947-70E740481C1C}">
                <a14:useLocalDpi xmlns:a14="http://schemas.microsoft.com/office/drawing/2010/main" val="0"/>
              </a:ext>
            </a:extLst>
          </a:blip>
          <a:srcRect t="916" b="916"/>
          <a:stretch>
            <a:fillRect/>
          </a:stretch>
        </p:blipFill>
        <p:spPr bwMode="auto">
          <a:xfrm>
            <a:off x="627430" y="1843767"/>
            <a:ext cx="5294630" cy="3440098"/>
          </a:xfrm>
          <a:prstGeom prst="rect">
            <a:avLst/>
          </a:prstGeom>
          <a:noFill/>
          <a:ln>
            <a:noFill/>
          </a:ln>
          <a:extLst>
            <a:ext uri="{53640926-AAD7-44D8-BBD7-CCE9431645EC}">
              <a14:shadowObscured xmlns:a14="http://schemas.microsoft.com/office/drawing/2010/main"/>
            </a:ext>
          </a:extLst>
        </p:spPr>
      </p:pic>
      <p:pic>
        <p:nvPicPr>
          <p:cNvPr id="11" name="Segnaposto contenuto 10" descr="Immagine che contiene testo, città&#10;&#10;Descrizione generata automaticamente">
            <a:extLst>
              <a:ext uri="{FF2B5EF4-FFF2-40B4-BE49-F238E27FC236}">
                <a16:creationId xmlns:a16="http://schemas.microsoft.com/office/drawing/2014/main" id="{E2576C52-CC22-9323-19A0-6CA6A4AE643F}"/>
              </a:ext>
            </a:extLst>
          </p:cNvPr>
          <p:cNvPicPr>
            <a:picLocks noGrp="1"/>
          </p:cNvPicPr>
          <p:nvPr>
            <p:ph idx="13"/>
          </p:nvPr>
        </p:nvPicPr>
        <p:blipFill>
          <a:blip r:embed="rId3" cstate="print">
            <a:extLst>
              <a:ext uri="{28A0092B-C50C-407E-A947-70E740481C1C}">
                <a14:useLocalDpi xmlns:a14="http://schemas.microsoft.com/office/drawing/2010/main" val="0"/>
              </a:ext>
            </a:extLst>
          </a:blip>
          <a:srcRect t="1861" b="1861"/>
          <a:stretch>
            <a:fillRect/>
          </a:stretch>
        </p:blipFill>
        <p:spPr bwMode="auto">
          <a:xfrm>
            <a:off x="6159232" y="1843766"/>
            <a:ext cx="5422900" cy="3440097"/>
          </a:xfrm>
          <a:prstGeom prst="rect">
            <a:avLst/>
          </a:prstGeom>
          <a:noFill/>
          <a:ln>
            <a:noFill/>
          </a:ln>
          <a:extLst>
            <a:ext uri="{53640926-AAD7-44D8-BBD7-CCE9431645EC}">
              <a14:shadowObscured xmlns:a14="http://schemas.microsoft.com/office/drawing/2010/main"/>
            </a:ext>
          </a:extLst>
        </p:spPr>
      </p:pic>
      <p:sp>
        <p:nvSpPr>
          <p:cNvPr id="12" name="Consumo di suolo (km2)">
            <a:extLst>
              <a:ext uri="{FF2B5EF4-FFF2-40B4-BE49-F238E27FC236}">
                <a16:creationId xmlns:a16="http://schemas.microsoft.com/office/drawing/2014/main" id="{43073157-7179-8F06-4279-C4B8D8670E17}"/>
              </a:ext>
            </a:extLst>
          </p:cNvPr>
          <p:cNvSpPr txBox="1"/>
          <p:nvPr/>
        </p:nvSpPr>
        <p:spPr>
          <a:xfrm>
            <a:off x="627430" y="5477738"/>
            <a:ext cx="2953902" cy="7699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3200" b="0" i="0" u="none" strike="noStrike" kern="1200" cap="none" spc="0" normalizeH="0" baseline="0" noProof="0" dirty="0">
                <a:ln>
                  <a:noFill/>
                </a:ln>
                <a:solidFill>
                  <a:srgbClr val="264368"/>
                </a:solidFill>
                <a:effectLst/>
                <a:uLnTx/>
                <a:uFillTx/>
                <a:latin typeface="Calibri"/>
                <a:ea typeface="+mn-ea"/>
                <a:cs typeface="+mn-cs"/>
              </a:rPr>
              <a:t>2020</a:t>
            </a:r>
            <a:endParaRPr kumimoji="0" sz="3200" b="0" i="0" u="none" strike="noStrike" kern="1200" cap="none" spc="0" normalizeH="0" baseline="0" noProof="0" dirty="0">
              <a:ln>
                <a:noFill/>
              </a:ln>
              <a:solidFill>
                <a:srgbClr val="264368"/>
              </a:solidFill>
              <a:effectLst/>
              <a:uLnTx/>
              <a:uFillTx/>
              <a:latin typeface="Calibri"/>
              <a:ea typeface="+mn-ea"/>
              <a:cs typeface="+mn-cs"/>
            </a:endParaRPr>
          </a:p>
        </p:txBody>
      </p:sp>
      <p:sp>
        <p:nvSpPr>
          <p:cNvPr id="13" name="Consumo di suolo (km2)">
            <a:extLst>
              <a:ext uri="{FF2B5EF4-FFF2-40B4-BE49-F238E27FC236}">
                <a16:creationId xmlns:a16="http://schemas.microsoft.com/office/drawing/2014/main" id="{9E0DB23A-9EC6-16CB-2378-2EC38D2B26A1}"/>
              </a:ext>
            </a:extLst>
          </p:cNvPr>
          <p:cNvSpPr txBox="1"/>
          <p:nvPr/>
        </p:nvSpPr>
        <p:spPr>
          <a:xfrm>
            <a:off x="6159232" y="5477738"/>
            <a:ext cx="2953902" cy="7699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3200" b="0" i="0" u="none" strike="noStrike" kern="1200" cap="none" spc="0" normalizeH="0" baseline="0" noProof="0" dirty="0">
                <a:ln>
                  <a:noFill/>
                </a:ln>
                <a:solidFill>
                  <a:srgbClr val="264368"/>
                </a:solidFill>
                <a:effectLst/>
                <a:uLnTx/>
                <a:uFillTx/>
                <a:latin typeface="Calibri"/>
                <a:ea typeface="+mn-ea"/>
                <a:cs typeface="+mn-cs"/>
              </a:rPr>
              <a:t>2021</a:t>
            </a:r>
            <a:endParaRPr kumimoji="0" sz="3200" b="0" i="0" u="none" strike="noStrike" kern="1200" cap="none" spc="0" normalizeH="0" baseline="0" noProof="0" dirty="0">
              <a:ln>
                <a:noFill/>
              </a:ln>
              <a:solidFill>
                <a:srgbClr val="264368"/>
              </a:solidFill>
              <a:effectLst/>
              <a:uLnTx/>
              <a:uFillTx/>
              <a:latin typeface="Calibri"/>
              <a:ea typeface="+mn-ea"/>
              <a:cs typeface="+mn-cs"/>
            </a:endParaRPr>
          </a:p>
        </p:txBody>
      </p:sp>
      <p:sp>
        <p:nvSpPr>
          <p:cNvPr id="14" name="Consumo di suolo (km2)">
            <a:extLst>
              <a:ext uri="{FF2B5EF4-FFF2-40B4-BE49-F238E27FC236}">
                <a16:creationId xmlns:a16="http://schemas.microsoft.com/office/drawing/2014/main" id="{9C23944B-3A18-C356-670C-B1EC9814E8B6}"/>
              </a:ext>
            </a:extLst>
          </p:cNvPr>
          <p:cNvSpPr txBox="1"/>
          <p:nvPr/>
        </p:nvSpPr>
        <p:spPr>
          <a:xfrm>
            <a:off x="4434686" y="1148129"/>
            <a:ext cx="3652827" cy="76992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lIns="36000" tIns="0" rIns="0" bIns="0" rtlCol="0">
            <a:normAutofit fontScale="92500"/>
          </a:bodyPr>
          <a:lstStyle>
            <a:defPPr>
              <a:defRPr lang="en-US"/>
            </a:defPPr>
            <a:lvl1pPr indent="0">
              <a:lnSpc>
                <a:spcPct val="90000"/>
              </a:lnSpc>
              <a:spcBef>
                <a:spcPts val="1000"/>
              </a:spcBef>
              <a:buClr>
                <a:srgbClr val="CE843C"/>
              </a:buClr>
              <a:buFontTx/>
              <a:buNone/>
              <a:defRPr sz="2800">
                <a:solidFill>
                  <a:srgbClr val="264368"/>
                </a:solidFill>
              </a:defRPr>
            </a:lvl1pPr>
            <a:lvl2pPr marL="685800" indent="-228600">
              <a:lnSpc>
                <a:spcPct val="90000"/>
              </a:lnSpc>
              <a:spcBef>
                <a:spcPts val="500"/>
              </a:spcBef>
              <a:buClr>
                <a:srgbClr val="CE843C"/>
              </a:buClr>
              <a:buFont typeface="Arial" panose="020B0604020202020204" pitchFamily="34" charset="0"/>
              <a:buChar char="•"/>
              <a:defRPr sz="2400">
                <a:solidFill>
                  <a:srgbClr val="264368"/>
                </a:solidFill>
              </a:defRPr>
            </a:lvl2pPr>
            <a:lvl3pPr marL="1143000" indent="-228600">
              <a:lnSpc>
                <a:spcPct val="90000"/>
              </a:lnSpc>
              <a:spcBef>
                <a:spcPts val="500"/>
              </a:spcBef>
              <a:buClr>
                <a:srgbClr val="CE843C"/>
              </a:buClr>
              <a:buFont typeface="Arial" panose="020B0604020202020204" pitchFamily="34" charset="0"/>
              <a:buChar char="•"/>
              <a:defRPr sz="2000">
                <a:solidFill>
                  <a:srgbClr val="264368"/>
                </a:solidFill>
              </a:defRPr>
            </a:lvl3pPr>
            <a:lvl4pPr marL="1600200" indent="-228600">
              <a:lnSpc>
                <a:spcPct val="90000"/>
              </a:lnSpc>
              <a:spcBef>
                <a:spcPts val="500"/>
              </a:spcBef>
              <a:buClr>
                <a:srgbClr val="CE843C"/>
              </a:buClr>
              <a:buFont typeface="Arial" panose="020B0604020202020204" pitchFamily="34" charset="0"/>
              <a:buChar char="•"/>
              <a:defRPr>
                <a:solidFill>
                  <a:srgbClr val="264368"/>
                </a:solidFill>
              </a:defRPr>
            </a:lvl4pPr>
            <a:lvl5pPr marL="2057400" indent="-228600">
              <a:lnSpc>
                <a:spcPct val="90000"/>
              </a:lnSpc>
              <a:spcBef>
                <a:spcPts val="500"/>
              </a:spcBef>
              <a:buClr>
                <a:srgbClr val="CE843C"/>
              </a:buClr>
              <a:buFont typeface="Arial" panose="020B0604020202020204" pitchFamily="34" charset="0"/>
              <a:buChar char="•"/>
              <a:defRPr>
                <a:solidFill>
                  <a:srgbClr val="264368"/>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
                <a:srgbClr val="CE843C"/>
              </a:buClr>
              <a:buSzTx/>
              <a:buFontTx/>
              <a:buNone/>
              <a:tabLst/>
              <a:defRPr/>
            </a:pPr>
            <a:r>
              <a:rPr kumimoji="0" lang="it-IT" sz="3200" b="0" i="0" u="none" strike="noStrike" kern="1200" cap="none" spc="0" normalizeH="0" baseline="0" noProof="0" dirty="0">
                <a:ln>
                  <a:noFill/>
                </a:ln>
                <a:solidFill>
                  <a:srgbClr val="264368"/>
                </a:solidFill>
                <a:effectLst/>
                <a:uLnTx/>
                <a:uFillTx/>
                <a:latin typeface="Calibri"/>
                <a:ea typeface="+mn-ea"/>
                <a:cs typeface="+mn-cs"/>
              </a:rPr>
              <a:t>+1.125 ettari nel 2021</a:t>
            </a:r>
            <a:endParaRPr kumimoji="0" sz="3200" b="0" i="0" u="none" strike="noStrike" kern="1200" cap="none" spc="0" normalizeH="0" baseline="0" noProof="0" dirty="0">
              <a:ln>
                <a:noFill/>
              </a:ln>
              <a:solidFill>
                <a:srgbClr val="264368"/>
              </a:solidFill>
              <a:effectLst/>
              <a:uLnTx/>
              <a:uFillTx/>
              <a:latin typeface="Calibri"/>
              <a:ea typeface="+mn-ea"/>
              <a:cs typeface="+mn-cs"/>
            </a:endParaRPr>
          </a:p>
        </p:txBody>
      </p:sp>
    </p:spTree>
    <p:extLst>
      <p:ext uri="{BB962C8B-B14F-4D97-AF65-F5344CB8AC3E}">
        <p14:creationId xmlns:p14="http://schemas.microsoft.com/office/powerpoint/2010/main" val="81410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250"/>
                            </p:stCondLst>
                            <p:childTnLst>
                              <p:par>
                                <p:cTn id="9" presetID="22" presetClass="entr" presetSubtype="8"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par>
                          <p:cTn id="12" fill="hold">
                            <p:stCondLst>
                              <p:cond delay="2500"/>
                            </p:stCondLst>
                            <p:childTnLst>
                              <p:par>
                                <p:cTn id="13" presetID="22" presetClass="entr" presetSubtype="8" fill="hold" grpId="0" nodeType="after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72E0D0-894D-C3F2-34C8-E9C349021906}"/>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8832B580-2478-4D67-9264-4819E627DAD2}"/>
              </a:ext>
            </a:extLst>
          </p:cNvPr>
          <p:cNvSpPr>
            <a:spLocks noGrp="1"/>
          </p:cNvSpPr>
          <p:nvPr>
            <p:ph idx="1"/>
          </p:nvPr>
        </p:nvSpPr>
        <p:spPr/>
        <p:txBody>
          <a:bodyPr/>
          <a:lstStyle/>
          <a:p>
            <a:endParaRPr lang="it-IT"/>
          </a:p>
        </p:txBody>
      </p:sp>
      <p:sp>
        <p:nvSpPr>
          <p:cNvPr id="4" name="Segnaposto contenuto 3">
            <a:extLst>
              <a:ext uri="{FF2B5EF4-FFF2-40B4-BE49-F238E27FC236}">
                <a16:creationId xmlns:a16="http://schemas.microsoft.com/office/drawing/2014/main" id="{53061B01-5A62-231C-823D-A65563F9D0B4}"/>
              </a:ext>
            </a:extLst>
          </p:cNvPr>
          <p:cNvSpPr>
            <a:spLocks noGrp="1"/>
          </p:cNvSpPr>
          <p:nvPr>
            <p:ph idx="13"/>
          </p:nvPr>
        </p:nvSpPr>
        <p:spPr/>
        <p:txBody>
          <a:bodyPr/>
          <a:lstStyle/>
          <a:p>
            <a:endParaRPr lang="it-IT"/>
          </a:p>
        </p:txBody>
      </p:sp>
      <p:pic>
        <p:nvPicPr>
          <p:cNvPr id="5" name="Immagine 4" descr="Immagine che contiene cielo, strada, esterni, edificio&#10;&#10;Descrizione generata automaticamente">
            <a:extLst>
              <a:ext uri="{FF2B5EF4-FFF2-40B4-BE49-F238E27FC236}">
                <a16:creationId xmlns:a16="http://schemas.microsoft.com/office/drawing/2014/main" id="{53FF624C-D8C0-D6D2-6CBC-F21927C4D7B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0" y="1"/>
            <a:ext cx="12196839" cy="6858000"/>
          </a:xfrm>
          <a:prstGeom prst="rect">
            <a:avLst/>
          </a:prstGeom>
          <a:noFill/>
          <a:ln>
            <a:noFill/>
          </a:ln>
          <a:extLst>
            <a:ext uri="{53640926-AAD7-44D8-BBD7-CCE9431645EC}">
              <a14:shadowObscured xmlns:a14="http://schemas.microsoft.com/office/drawing/2010/main"/>
            </a:ext>
          </a:extLst>
        </p:spPr>
      </p:pic>
      <p:pic>
        <p:nvPicPr>
          <p:cNvPr id="6" name="Immagine 4">
            <a:extLst>
              <a:ext uri="{FF2B5EF4-FFF2-40B4-BE49-F238E27FC236}">
                <a16:creationId xmlns:a16="http://schemas.microsoft.com/office/drawing/2014/main" id="{5A515498-2EC8-31CD-8671-16888CFA22C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95323" y="6284562"/>
            <a:ext cx="1688677" cy="415805"/>
          </a:xfrm>
          <a:prstGeom prst="rect">
            <a:avLst/>
          </a:prstGeom>
        </p:spPr>
      </p:pic>
    </p:spTree>
    <p:extLst>
      <p:ext uri="{BB962C8B-B14F-4D97-AF65-F5344CB8AC3E}">
        <p14:creationId xmlns:p14="http://schemas.microsoft.com/office/powerpoint/2010/main" val="31233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3897B6C-D45B-9368-B4E1-76D8F5BF4731}"/>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C809F34A-8930-5C86-CCFA-E2F1A3FBAD4D}"/>
              </a:ext>
            </a:extLst>
          </p:cNvPr>
          <p:cNvSpPr>
            <a:spLocks noGrp="1"/>
          </p:cNvSpPr>
          <p:nvPr>
            <p:ph idx="1"/>
          </p:nvPr>
        </p:nvSpPr>
        <p:spPr/>
        <p:txBody>
          <a:bodyPr/>
          <a:lstStyle/>
          <a:p>
            <a:endParaRPr lang="it-IT"/>
          </a:p>
        </p:txBody>
      </p:sp>
      <p:sp>
        <p:nvSpPr>
          <p:cNvPr id="4" name="Segnaposto contenuto 3">
            <a:extLst>
              <a:ext uri="{FF2B5EF4-FFF2-40B4-BE49-F238E27FC236}">
                <a16:creationId xmlns:a16="http://schemas.microsoft.com/office/drawing/2014/main" id="{66C0ECDD-34B4-1562-9459-1BEB41465A2A}"/>
              </a:ext>
            </a:extLst>
          </p:cNvPr>
          <p:cNvSpPr>
            <a:spLocks noGrp="1"/>
          </p:cNvSpPr>
          <p:nvPr>
            <p:ph idx="13"/>
          </p:nvPr>
        </p:nvSpPr>
        <p:spPr/>
        <p:txBody>
          <a:bodyPr/>
          <a:lstStyle/>
          <a:p>
            <a:endParaRPr lang="it-IT"/>
          </a:p>
        </p:txBody>
      </p:sp>
      <p:pic>
        <p:nvPicPr>
          <p:cNvPr id="5" name="Segnaposto contenuto 6" descr="Immagine che contiene cielo, esterni, giorno&#10;&#10;Descrizione generata automaticamente">
            <a:extLst>
              <a:ext uri="{FF2B5EF4-FFF2-40B4-BE49-F238E27FC236}">
                <a16:creationId xmlns:a16="http://schemas.microsoft.com/office/drawing/2014/main" id="{34B776D7-865F-7CDC-8E48-A1297392ED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Immagine 4">
            <a:extLst>
              <a:ext uri="{FF2B5EF4-FFF2-40B4-BE49-F238E27FC236}">
                <a16:creationId xmlns:a16="http://schemas.microsoft.com/office/drawing/2014/main" id="{CD2713A0-6BB1-C853-125F-9B846F19E94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995323" y="6284562"/>
            <a:ext cx="1688677" cy="415805"/>
          </a:xfrm>
          <a:prstGeom prst="rect">
            <a:avLst/>
          </a:prstGeom>
        </p:spPr>
      </p:pic>
    </p:spTree>
    <p:extLst>
      <p:ext uri="{BB962C8B-B14F-4D97-AF65-F5344CB8AC3E}">
        <p14:creationId xmlns:p14="http://schemas.microsoft.com/office/powerpoint/2010/main" val="376926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868655E-2E0D-7AE4-8ECA-7692E75209D8}"/>
              </a:ext>
            </a:extLst>
          </p:cNvPr>
          <p:cNvSpPr>
            <a:spLocks noGrp="1"/>
          </p:cNvSpPr>
          <p:nvPr>
            <p:ph type="title"/>
          </p:nvPr>
        </p:nvSpPr>
        <p:spPr/>
        <p:txBody>
          <a:bodyPr/>
          <a:lstStyle/>
          <a:p>
            <a:r>
              <a:rPr lang="it-IT" dirty="0"/>
              <a:t>Abitazioni occupate e non occupate</a:t>
            </a:r>
          </a:p>
        </p:txBody>
      </p:sp>
      <p:pic>
        <p:nvPicPr>
          <p:cNvPr id="6" name="Segnaposto contenuto 5" descr="Casa contorno">
            <a:extLst>
              <a:ext uri="{FF2B5EF4-FFF2-40B4-BE49-F238E27FC236}">
                <a16:creationId xmlns:a16="http://schemas.microsoft.com/office/drawing/2014/main" id="{C6DF58A9-7561-79BF-5AA8-2B325D2C663D}"/>
              </a:ext>
            </a:extLst>
          </p:cNvPr>
          <p:cNvPicPr>
            <a:picLocks noGrp="1" noChangeAspect="1"/>
          </p:cNvPicPr>
          <p:nvPr>
            <p:ph idx="1"/>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17601" y="2474914"/>
            <a:ext cx="1263650" cy="1263650"/>
          </a:xfrm>
        </p:spPr>
      </p:pic>
      <p:pic>
        <p:nvPicPr>
          <p:cNvPr id="8" name="Segnaposto contenuto 7" descr="Home contorno">
            <a:extLst>
              <a:ext uri="{FF2B5EF4-FFF2-40B4-BE49-F238E27FC236}">
                <a16:creationId xmlns:a16="http://schemas.microsoft.com/office/drawing/2014/main" id="{B1D410AC-CA1B-FF4A-FAED-9DB14A12FB16}"/>
              </a:ext>
            </a:extLst>
          </p:cNvPr>
          <p:cNvPicPr>
            <a:picLocks noGrp="1" noChangeAspect="1"/>
          </p:cNvPicPr>
          <p:nvPr>
            <p:ph idx="13"/>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17601" y="3972911"/>
            <a:ext cx="1263650" cy="1263650"/>
          </a:xfrm>
        </p:spPr>
      </p:pic>
      <p:sp>
        <p:nvSpPr>
          <p:cNvPr id="9" name="Segno di moltiplicazione 8">
            <a:extLst>
              <a:ext uri="{FF2B5EF4-FFF2-40B4-BE49-F238E27FC236}">
                <a16:creationId xmlns:a16="http://schemas.microsoft.com/office/drawing/2014/main" id="{3EE0CD69-8FEB-9DA4-F1A1-A0EDC9854009}"/>
              </a:ext>
            </a:extLst>
          </p:cNvPr>
          <p:cNvSpPr/>
          <p:nvPr/>
        </p:nvSpPr>
        <p:spPr>
          <a:xfrm>
            <a:off x="1460525" y="4668235"/>
            <a:ext cx="182563" cy="549276"/>
          </a:xfrm>
          <a:prstGeom prst="mathMultiply">
            <a:avLst/>
          </a:prstGeom>
          <a:solidFill>
            <a:srgbClr val="CE843C"/>
          </a:solidFill>
          <a:ln>
            <a:solidFill>
              <a:srgbClr val="CE8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Segno di moltiplicazione 9">
            <a:extLst>
              <a:ext uri="{FF2B5EF4-FFF2-40B4-BE49-F238E27FC236}">
                <a16:creationId xmlns:a16="http://schemas.microsoft.com/office/drawing/2014/main" id="{DC6D2503-8E9F-BDAF-ADF3-2D6457DED452}"/>
              </a:ext>
            </a:extLst>
          </p:cNvPr>
          <p:cNvSpPr/>
          <p:nvPr/>
        </p:nvSpPr>
        <p:spPr>
          <a:xfrm>
            <a:off x="1674838" y="4706335"/>
            <a:ext cx="182563" cy="254000"/>
          </a:xfrm>
          <a:prstGeom prst="mathMultiply">
            <a:avLst/>
          </a:prstGeom>
          <a:solidFill>
            <a:srgbClr val="CE843C"/>
          </a:solidFill>
          <a:ln>
            <a:solidFill>
              <a:srgbClr val="CE8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Segno di moltiplicazione 10">
            <a:extLst>
              <a:ext uri="{FF2B5EF4-FFF2-40B4-BE49-F238E27FC236}">
                <a16:creationId xmlns:a16="http://schemas.microsoft.com/office/drawing/2014/main" id="{E4D4C1F1-4650-94B9-051B-B2F2930CCA14}"/>
              </a:ext>
            </a:extLst>
          </p:cNvPr>
          <p:cNvSpPr/>
          <p:nvPr/>
        </p:nvSpPr>
        <p:spPr>
          <a:xfrm>
            <a:off x="1246212" y="4706335"/>
            <a:ext cx="182563" cy="254000"/>
          </a:xfrm>
          <a:prstGeom prst="mathMultiply">
            <a:avLst/>
          </a:prstGeom>
          <a:solidFill>
            <a:srgbClr val="CE843C"/>
          </a:solidFill>
          <a:ln>
            <a:solidFill>
              <a:srgbClr val="CE8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14" name="Tabella 14">
            <a:extLst>
              <a:ext uri="{FF2B5EF4-FFF2-40B4-BE49-F238E27FC236}">
                <a16:creationId xmlns:a16="http://schemas.microsoft.com/office/drawing/2014/main" id="{A09BFBC0-033D-9FD1-7A2C-1EB4642D414C}"/>
              </a:ext>
            </a:extLst>
          </p:cNvPr>
          <p:cNvGraphicFramePr>
            <a:graphicFrameLocks noGrp="1"/>
          </p:cNvGraphicFramePr>
          <p:nvPr>
            <p:extLst>
              <p:ext uri="{D42A27DB-BD31-4B8C-83A1-F6EECF244321}">
                <p14:modId xmlns:p14="http://schemas.microsoft.com/office/powerpoint/2010/main" val="2706117703"/>
              </p:ext>
            </p:extLst>
          </p:nvPr>
        </p:nvGraphicFramePr>
        <p:xfrm>
          <a:off x="2724175" y="1352069"/>
          <a:ext cx="6237298" cy="4153861"/>
        </p:xfrm>
        <a:graphic>
          <a:graphicData uri="http://schemas.openxmlformats.org/drawingml/2006/table">
            <a:tbl>
              <a:tblPr firstRow="1" bandRow="1">
                <a:tableStyleId>{5C22544A-7EE6-4342-B048-85BDC9FD1C3A}</a:tableStyleId>
              </a:tblPr>
              <a:tblGrid>
                <a:gridCol w="4084485">
                  <a:extLst>
                    <a:ext uri="{9D8B030D-6E8A-4147-A177-3AD203B41FA5}">
                      <a16:colId xmlns:a16="http://schemas.microsoft.com/office/drawing/2014/main" val="4284835463"/>
                    </a:ext>
                  </a:extLst>
                </a:gridCol>
                <a:gridCol w="2152813">
                  <a:extLst>
                    <a:ext uri="{9D8B030D-6E8A-4147-A177-3AD203B41FA5}">
                      <a16:colId xmlns:a16="http://schemas.microsoft.com/office/drawing/2014/main" val="3203164187"/>
                    </a:ext>
                  </a:extLst>
                </a:gridCol>
              </a:tblGrid>
              <a:tr h="1294453">
                <a:tc>
                  <a:txBody>
                    <a:bodyPr/>
                    <a:lstStyle/>
                    <a:p>
                      <a:endParaRPr lang="it-IT" sz="2400" dirty="0">
                        <a:solidFill>
                          <a:srgbClr val="264368"/>
                        </a:solidFill>
                      </a:endParaRPr>
                    </a:p>
                  </a:txBody>
                  <a:tcP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it-IT" sz="2400" dirty="0">
                          <a:solidFill>
                            <a:srgbClr val="264368"/>
                          </a:solidFill>
                        </a:rPr>
                        <a:t>Italia</a:t>
                      </a:r>
                    </a:p>
                  </a:txBody>
                  <a:tcPr anchor="ct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451412"/>
                  </a:ext>
                </a:extLst>
              </a:tr>
              <a:tr h="1014174">
                <a:tc>
                  <a:txBody>
                    <a:bodyPr/>
                    <a:lstStyle/>
                    <a:p>
                      <a:r>
                        <a:rPr lang="it-IT" sz="2400" dirty="0">
                          <a:solidFill>
                            <a:srgbClr val="264368"/>
                          </a:solidFill>
                        </a:rPr>
                        <a:t>Abitazioni occupate</a:t>
                      </a:r>
                    </a:p>
                  </a:txBody>
                  <a:tcPr anchor="ct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it-IT" sz="2400" dirty="0">
                          <a:solidFill>
                            <a:srgbClr val="264368"/>
                          </a:solidFill>
                        </a:rPr>
                        <a:t> 25.346.523</a:t>
                      </a:r>
                    </a:p>
                  </a:txBody>
                  <a:tcPr anchor="ct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6391143"/>
                  </a:ext>
                </a:extLst>
              </a:tr>
              <a:tr h="1845234">
                <a:tc>
                  <a:txBody>
                    <a:bodyPr/>
                    <a:lstStyle/>
                    <a:p>
                      <a:r>
                        <a:rPr lang="it-IT" sz="2400" dirty="0">
                          <a:solidFill>
                            <a:srgbClr val="264368"/>
                          </a:solidFill>
                        </a:rPr>
                        <a:t>Abitazioni non occupate: abitazioni vuote o occupate esclusivamente da persone non dimoranti abitualmente</a:t>
                      </a:r>
                    </a:p>
                  </a:txBody>
                  <a:tcPr anchor="ct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it-IT" sz="2400" dirty="0">
                          <a:solidFill>
                            <a:srgbClr val="264368"/>
                          </a:solidFill>
                        </a:rPr>
                        <a:t> 10.721.112</a:t>
                      </a:r>
                    </a:p>
                    <a:p>
                      <a:pPr algn="r"/>
                      <a:r>
                        <a:rPr lang="it-IT" sz="2400" dirty="0">
                          <a:solidFill>
                            <a:srgbClr val="264368"/>
                          </a:solidFill>
                        </a:rPr>
                        <a:t>(29,7%) </a:t>
                      </a:r>
                    </a:p>
                  </a:txBody>
                  <a:tcPr anchor="ctr">
                    <a:lnL w="28575" cap="flat" cmpd="sng" algn="ctr">
                      <a:solidFill>
                        <a:srgbClr val="CE843C"/>
                      </a:solidFill>
                      <a:prstDash val="solid"/>
                      <a:round/>
                      <a:headEnd type="none" w="med" len="med"/>
                      <a:tailEnd type="none" w="med" len="med"/>
                    </a:lnL>
                    <a:lnR w="28575" cap="flat" cmpd="sng" algn="ctr">
                      <a:solidFill>
                        <a:srgbClr val="CE843C"/>
                      </a:solidFill>
                      <a:prstDash val="solid"/>
                      <a:round/>
                      <a:headEnd type="none" w="med" len="med"/>
                      <a:tailEnd type="none" w="med" len="med"/>
                    </a:lnR>
                    <a:lnT w="28575" cap="flat" cmpd="sng" algn="ctr">
                      <a:solidFill>
                        <a:srgbClr val="CE843C"/>
                      </a:solidFill>
                      <a:prstDash val="solid"/>
                      <a:round/>
                      <a:headEnd type="none" w="med" len="med"/>
                      <a:tailEnd type="none" w="med" len="med"/>
                    </a:lnT>
                    <a:lnB w="28575" cap="flat" cmpd="sng" algn="ctr">
                      <a:solidFill>
                        <a:srgbClr val="CE843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5207859"/>
                  </a:ext>
                </a:extLst>
              </a:tr>
            </a:tbl>
          </a:graphicData>
        </a:graphic>
      </p:graphicFrame>
      <p:sp>
        <p:nvSpPr>
          <p:cNvPr id="4" name="CasellaDiTesto 3">
            <a:extLst>
              <a:ext uri="{FF2B5EF4-FFF2-40B4-BE49-F238E27FC236}">
                <a16:creationId xmlns:a16="http://schemas.microsoft.com/office/drawing/2014/main" id="{8E5A0401-F2AA-9DF3-DD7A-B4184D488AC7}"/>
              </a:ext>
            </a:extLst>
          </p:cNvPr>
          <p:cNvSpPr txBox="1"/>
          <p:nvPr/>
        </p:nvSpPr>
        <p:spPr>
          <a:xfrm>
            <a:off x="10114755" y="5511750"/>
            <a:ext cx="145271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264368"/>
                </a:solidFill>
                <a:effectLst/>
                <a:uLnTx/>
                <a:uFillTx/>
                <a:latin typeface="Calibri"/>
                <a:ea typeface="+mn-ea"/>
                <a:cs typeface="+mn-cs"/>
              </a:rPr>
              <a:t>(Istat, 2019)</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251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3EC865F-3B9C-47D2-BB75-394122CE316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8058" y="-163400"/>
            <a:ext cx="9532471" cy="7021400"/>
          </a:xfrm>
          <a:prstGeom prst="rect">
            <a:avLst/>
          </a:prstGeom>
        </p:spPr>
      </p:pic>
      <p:pic>
        <p:nvPicPr>
          <p:cNvPr id="5" name="Immagine 4">
            <a:extLst>
              <a:ext uri="{FF2B5EF4-FFF2-40B4-BE49-F238E27FC236}">
                <a16:creationId xmlns:a16="http://schemas.microsoft.com/office/drawing/2014/main" id="{F1F591C3-CF9A-4AF6-8290-C49B428568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16864" y="65518"/>
            <a:ext cx="3627136" cy="1289097"/>
          </a:xfrm>
          <a:prstGeom prst="rect">
            <a:avLst/>
          </a:prstGeom>
        </p:spPr>
      </p:pic>
      <p:pic>
        <p:nvPicPr>
          <p:cNvPr id="6" name="Immagine 5">
            <a:extLst>
              <a:ext uri="{FF2B5EF4-FFF2-40B4-BE49-F238E27FC236}">
                <a16:creationId xmlns:a16="http://schemas.microsoft.com/office/drawing/2014/main" id="{ED294F34-E15E-4ADA-9186-DF7C5833EC8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034" y="6330384"/>
            <a:ext cx="1271597" cy="459246"/>
          </a:xfrm>
          <a:prstGeom prst="rect">
            <a:avLst/>
          </a:prstGeom>
        </p:spPr>
      </p:pic>
    </p:spTree>
    <p:extLst>
      <p:ext uri="{BB962C8B-B14F-4D97-AF65-F5344CB8AC3E}">
        <p14:creationId xmlns:p14="http://schemas.microsoft.com/office/powerpoint/2010/main" val="213860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476EA1-3A43-8D39-737E-89E0BDC74A33}"/>
              </a:ext>
            </a:extLst>
          </p:cNvPr>
          <p:cNvSpPr>
            <a:spLocks noGrp="1"/>
          </p:cNvSpPr>
          <p:nvPr>
            <p:ph type="title"/>
          </p:nvPr>
        </p:nvSpPr>
        <p:spPr/>
        <p:txBody>
          <a:bodyPr/>
          <a:lstStyle/>
          <a:p>
            <a:r>
              <a:rPr lang="it-IT" dirty="0"/>
              <a:t>Scenari al 2050</a:t>
            </a:r>
          </a:p>
        </p:txBody>
      </p:sp>
      <p:pic>
        <p:nvPicPr>
          <p:cNvPr id="5" name="Immagine 4">
            <a:extLst>
              <a:ext uri="{FF2B5EF4-FFF2-40B4-BE49-F238E27FC236}">
                <a16:creationId xmlns:a16="http://schemas.microsoft.com/office/drawing/2014/main" id="{8786D161-F5D4-46F2-8BC7-C00DA880E5F8}"/>
              </a:ext>
            </a:extLst>
          </p:cNvPr>
          <p:cNvPicPr>
            <a:picLocks noChangeAspect="1"/>
          </p:cNvPicPr>
          <p:nvPr/>
        </p:nvPicPr>
        <p:blipFill>
          <a:blip r:embed="rId2" cstate="email">
            <a:duotone>
              <a:schemeClr val="accent2">
                <a:shade val="45000"/>
                <a:satMod val="135000"/>
              </a:schemeClr>
              <a:prstClr val="white"/>
            </a:duotone>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17749837">
            <a:off x="180032" y="2598734"/>
            <a:ext cx="3739691" cy="2898361"/>
          </a:xfrm>
          <a:prstGeom prst="rect">
            <a:avLst/>
          </a:prstGeom>
        </p:spPr>
      </p:pic>
      <p:pic>
        <p:nvPicPr>
          <p:cNvPr id="6" name="Immagine 5">
            <a:extLst>
              <a:ext uri="{FF2B5EF4-FFF2-40B4-BE49-F238E27FC236}">
                <a16:creationId xmlns:a16="http://schemas.microsoft.com/office/drawing/2014/main" id="{278C5AD7-936D-AF65-4840-48523C55BF0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2030" y="252248"/>
            <a:ext cx="7321770" cy="5886479"/>
          </a:xfrm>
          <a:prstGeom prst="rect">
            <a:avLst/>
          </a:prstGeom>
          <a:noFill/>
        </p:spPr>
      </p:pic>
    </p:spTree>
    <p:extLst>
      <p:ext uri="{BB962C8B-B14F-4D97-AF65-F5344CB8AC3E}">
        <p14:creationId xmlns:p14="http://schemas.microsoft.com/office/powerpoint/2010/main" val="2033473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rgbClr val="264368"/>
        </a:solidFill>
        <a:effectLst/>
      </p:bgPr>
    </p:bg>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6FC0687-5A5C-88AD-A781-F9A6B7BA4E45}"/>
              </a:ext>
            </a:extLst>
          </p:cNvPr>
          <p:cNvSpPr>
            <a:spLocks noGrp="1"/>
          </p:cNvSpPr>
          <p:nvPr>
            <p:ph idx="1"/>
          </p:nvPr>
        </p:nvSpPr>
        <p:spPr>
          <a:xfrm>
            <a:off x="999978" y="863520"/>
            <a:ext cx="8770034" cy="4441651"/>
          </a:xfrm>
        </p:spPr>
        <p:txBody>
          <a:bodyPr/>
          <a:lstStyle/>
          <a:p>
            <a:r>
              <a:rPr lang="it-IT" sz="4000" dirty="0">
                <a:solidFill>
                  <a:schemeClr val="bg1"/>
                </a:solidFill>
              </a:rPr>
              <a:t>Terreni e suoli sono </a:t>
            </a:r>
            <a:r>
              <a:rPr lang="it-IT" sz="4000" dirty="0">
                <a:solidFill>
                  <a:srgbClr val="FFC000"/>
                </a:solidFill>
              </a:rPr>
              <a:t>risorse fragili e limitate</a:t>
            </a:r>
            <a:r>
              <a:rPr lang="it-IT" sz="4000" dirty="0">
                <a:solidFill>
                  <a:schemeClr val="bg1"/>
                </a:solidFill>
              </a:rPr>
              <a:t>, soggette alla pressione di una sempre crescente ricerca di spazio: </a:t>
            </a:r>
          </a:p>
          <a:p>
            <a:r>
              <a:rPr lang="it-IT" sz="4000" dirty="0">
                <a:solidFill>
                  <a:schemeClr val="bg1"/>
                </a:solidFill>
              </a:rPr>
              <a:t>l'espansione urbana e l'impermeabilizzazione del suolo consumano la natura e </a:t>
            </a:r>
            <a:r>
              <a:rPr lang="it-IT" sz="4000" dirty="0">
                <a:solidFill>
                  <a:srgbClr val="FFC000"/>
                </a:solidFill>
              </a:rPr>
              <a:t>trasformano preziosi ecosistemi in deserti di cemento </a:t>
            </a:r>
          </a:p>
          <a:p>
            <a:endParaRPr lang="it-IT" sz="4000" dirty="0">
              <a:solidFill>
                <a:schemeClr val="bg1"/>
              </a:solidFill>
            </a:endParaRPr>
          </a:p>
          <a:p>
            <a:r>
              <a:rPr lang="it-IT" sz="4000" dirty="0">
                <a:solidFill>
                  <a:schemeClr val="bg1"/>
                </a:solidFill>
              </a:rPr>
              <a:t>Commissione Europea, 2021</a:t>
            </a:r>
          </a:p>
        </p:txBody>
      </p:sp>
      <p:pic>
        <p:nvPicPr>
          <p:cNvPr id="2" name="Immagine 4">
            <a:extLst>
              <a:ext uri="{FF2B5EF4-FFF2-40B4-BE49-F238E27FC236}">
                <a16:creationId xmlns:a16="http://schemas.microsoft.com/office/drawing/2014/main" id="{0E053EDD-5DC3-4B7C-720B-7A9E599326B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988761" y="6281554"/>
            <a:ext cx="1688677" cy="415805"/>
          </a:xfrm>
          <a:prstGeom prst="rect">
            <a:avLst/>
          </a:prstGeom>
        </p:spPr>
      </p:pic>
    </p:spTree>
    <p:extLst>
      <p:ext uri="{BB962C8B-B14F-4D97-AF65-F5344CB8AC3E}">
        <p14:creationId xmlns:p14="http://schemas.microsoft.com/office/powerpoint/2010/main" val="171514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96426"/>
            <a:ext cx="6066577" cy="2510049"/>
          </a:xfrm>
        </p:spPr>
        <p:txBody>
          <a:bodyPr/>
          <a:lstStyle/>
          <a:p>
            <a:r>
              <a:rPr lang="nl-NL" sz="4000" spc="-150" err="1"/>
              <a:t>Giulia</a:t>
            </a:r>
            <a:r>
              <a:rPr lang="nl-NL" sz="4000" spc="-150"/>
              <a:t> </a:t>
            </a:r>
            <a:r>
              <a:rPr lang="nl-NL" sz="4000" spc="-150" err="1"/>
              <a:t>Campodonico</a:t>
            </a:r>
            <a:endParaRPr lang="nl-NL" sz="4000" spc="-150" err="1">
              <a:cs typeface="Calibri Light"/>
            </a:endParaRPr>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157836" y="4265870"/>
            <a:ext cx="5778142" cy="681210"/>
          </a:xfrm>
        </p:spPr>
        <p:txBody>
          <a:bodyPr lIns="91440" tIns="45720" rIns="91440" bIns="45720" anchor="t"/>
          <a:lstStyle/>
          <a:p>
            <a:r>
              <a:rPr lang="en-GB" b="1" i="1" dirty="0">
                <a:cs typeface="Calibri"/>
              </a:rPr>
              <a:t>ENOLL - </a:t>
            </a:r>
            <a:r>
              <a:rPr lang="en-US" i="1" dirty="0"/>
              <a:t>European Network of Living Labs, Head of Projects 	</a:t>
            </a:r>
          </a:p>
          <a:p>
            <a:endParaRPr lang="it-IT" dirty="0"/>
          </a:p>
        </p:txBody>
      </p:sp>
    </p:spTree>
    <p:extLst>
      <p:ext uri="{BB962C8B-B14F-4D97-AF65-F5344CB8AC3E}">
        <p14:creationId xmlns:p14="http://schemas.microsoft.com/office/powerpoint/2010/main" val="8385570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593557" y="2270776"/>
            <a:ext cx="5381297" cy="2319071"/>
          </a:xfrm>
        </p:spPr>
        <p:txBody>
          <a:bodyPr/>
          <a:lstStyle/>
          <a:p>
            <a:r>
              <a:rPr lang="en-US"/>
              <a:t>Soil Health Living Labs and Lighthouses</a:t>
            </a:r>
            <a:endParaRPr lang="en-GB"/>
          </a:p>
        </p:txBody>
      </p:sp>
      <p:sp>
        <p:nvSpPr>
          <p:cNvPr id="3" name="Subtitle 2">
            <a:extLst>
              <a:ext uri="{FF2B5EF4-FFF2-40B4-BE49-F238E27FC236}">
                <a16:creationId xmlns:a16="http://schemas.microsoft.com/office/drawing/2014/main" id="{498097F8-D4BF-4814-9941-E5DCFFD19EA5}"/>
              </a:ext>
            </a:extLst>
          </p:cNvPr>
          <p:cNvSpPr>
            <a:spLocks noGrp="1"/>
          </p:cNvSpPr>
          <p:nvPr>
            <p:ph type="subTitle" idx="1"/>
          </p:nvPr>
        </p:nvSpPr>
        <p:spPr>
          <a:xfrm>
            <a:off x="5593556" y="4508557"/>
            <a:ext cx="5381297" cy="588100"/>
          </a:xfrm>
        </p:spPr>
        <p:txBody>
          <a:bodyPr/>
          <a:lstStyle/>
          <a:p>
            <a:endParaRPr lang="en-GB"/>
          </a:p>
        </p:txBody>
      </p:sp>
    </p:spTree>
    <p:extLst>
      <p:ext uri="{BB962C8B-B14F-4D97-AF65-F5344CB8AC3E}">
        <p14:creationId xmlns:p14="http://schemas.microsoft.com/office/powerpoint/2010/main" val="13247412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2DFBD-BD94-8F7D-251A-7FBA0E95D7C2}"/>
              </a:ext>
            </a:extLst>
          </p:cNvPr>
          <p:cNvSpPr>
            <a:spLocks noGrp="1"/>
          </p:cNvSpPr>
          <p:nvPr>
            <p:ph type="title"/>
          </p:nvPr>
        </p:nvSpPr>
        <p:spPr/>
        <p:txBody>
          <a:bodyPr rtlCol="0">
            <a:normAutofit fontScale="90000"/>
          </a:bodyPr>
          <a:lstStyle/>
          <a:p>
            <a:pPr rtl="0"/>
            <a:r>
              <a:rPr lang="it-it">
                <a:solidFill>
                  <a:schemeClr val="bg1"/>
                </a:solidFill>
              </a:rPr>
              <a:t>Laboratori viventi e centri faro per la salute dei suoli: Definizione</a:t>
            </a:r>
          </a:p>
        </p:txBody>
      </p:sp>
      <p:grpSp>
        <p:nvGrpSpPr>
          <p:cNvPr id="3" name="Group 2">
            <a:extLst>
              <a:ext uri="{FF2B5EF4-FFF2-40B4-BE49-F238E27FC236}">
                <a16:creationId xmlns:a16="http://schemas.microsoft.com/office/drawing/2014/main" id="{5B7B81AB-BB71-7C88-248A-211A2E485A3A}"/>
              </a:ext>
            </a:extLst>
          </p:cNvPr>
          <p:cNvGrpSpPr/>
          <p:nvPr/>
        </p:nvGrpSpPr>
        <p:grpSpPr>
          <a:xfrm>
            <a:off x="456692" y="1118124"/>
            <a:ext cx="5444377" cy="4685030"/>
            <a:chOff x="1426494" y="1531399"/>
            <a:chExt cx="3676514" cy="4463973"/>
          </a:xfrm>
        </p:grpSpPr>
        <p:sp>
          <p:nvSpPr>
            <p:cNvPr id="4" name="Rectangle 3">
              <a:extLst>
                <a:ext uri="{FF2B5EF4-FFF2-40B4-BE49-F238E27FC236}">
                  <a16:creationId xmlns:a16="http://schemas.microsoft.com/office/drawing/2014/main" id="{71C6B7B3-7AAC-624D-2709-9D79A98C84A3}"/>
                </a:ext>
              </a:extLst>
            </p:cNvPr>
            <p:cNvSpPr/>
            <p:nvPr/>
          </p:nvSpPr>
          <p:spPr>
            <a:xfrm>
              <a:off x="1426494" y="1531399"/>
              <a:ext cx="3676514" cy="4114800"/>
            </a:xfrm>
            <a:prstGeom prst="rect">
              <a:avLst/>
            </a:prstGeom>
            <a:solidFill>
              <a:srgbClr val="78CCD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684ED3A-D408-35C8-EC8B-ECF18350E8C9}"/>
                </a:ext>
              </a:extLst>
            </p:cNvPr>
            <p:cNvSpPr/>
            <p:nvPr/>
          </p:nvSpPr>
          <p:spPr>
            <a:xfrm>
              <a:off x="1426494" y="1531399"/>
              <a:ext cx="3676513" cy="744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FFFF"/>
                  </a:solidFill>
                  <a:effectLst/>
                  <a:uLnTx/>
                  <a:uFillTx/>
                  <a:latin typeface="Calibri" panose="020F0502020204030204"/>
                  <a:ea typeface="+mn-ea"/>
                  <a:cs typeface="+mn-cs"/>
                </a:rPr>
                <a:t>Living </a:t>
              </a:r>
              <a:r>
                <a:rPr kumimoji="0" lang="it-it" sz="2400" b="1" i="0" u="none" strike="noStrike" kern="1200" cap="none" spc="0" normalizeH="0" baseline="0" noProof="0" dirty="0" err="1">
                  <a:ln>
                    <a:noFill/>
                  </a:ln>
                  <a:solidFill>
                    <a:srgbClr val="FFFFFF"/>
                  </a:solidFill>
                  <a:effectLst/>
                  <a:uLnTx/>
                  <a:uFillTx/>
                  <a:latin typeface="Calibri" panose="020F0502020204030204"/>
                  <a:ea typeface="+mn-ea"/>
                  <a:cs typeface="+mn-cs"/>
                </a:rPr>
                <a:t>Labs</a:t>
              </a:r>
              <a:br>
                <a:rPr kumimoji="0" lang="it-IT" sz="2400" b="1" i="0" u="none" strike="noStrike" kern="1200" cap="none" spc="0" normalizeH="0" baseline="0" noProof="0" dirty="0">
                  <a:ln>
                    <a:noFill/>
                  </a:ln>
                  <a:solidFill>
                    <a:srgbClr val="FFFFFF"/>
                  </a:solidFill>
                  <a:effectLst/>
                  <a:uLnTx/>
                  <a:uFillTx/>
                  <a:latin typeface="Calibri" panose="020F0502020204030204"/>
                  <a:ea typeface="+mn-ea"/>
                  <a:cs typeface="+mn-cs"/>
                </a:rPr>
              </a:br>
              <a:r>
                <a:rPr kumimoji="0" lang="it-it" sz="2400" b="1" i="0" u="none" strike="noStrike" kern="1200" cap="none" spc="0" normalizeH="0" baseline="0" noProof="0" dirty="0">
                  <a:ln>
                    <a:noFill/>
                  </a:ln>
                  <a:solidFill>
                    <a:srgbClr val="FFFFFF"/>
                  </a:solidFill>
                  <a:effectLst/>
                  <a:uLnTx/>
                  <a:uFillTx/>
                  <a:latin typeface="Calibri" panose="020F0502020204030204"/>
                  <a:ea typeface="+mn-ea"/>
                  <a:cs typeface="+mn-cs"/>
                </a:rPr>
                <a:t>per la salute dei suoli *</a:t>
              </a:r>
            </a:p>
          </p:txBody>
        </p:sp>
        <p:sp>
          <p:nvSpPr>
            <p:cNvPr id="6" name="Segnaposto contenuto 2">
              <a:extLst>
                <a:ext uri="{FF2B5EF4-FFF2-40B4-BE49-F238E27FC236}">
                  <a16:creationId xmlns:a16="http://schemas.microsoft.com/office/drawing/2014/main" id="{30ABA3F7-102F-7BC3-CA05-E81040DC842F}"/>
                </a:ext>
              </a:extLst>
            </p:cNvPr>
            <p:cNvSpPr txBox="1">
              <a:spLocks/>
            </p:cNvSpPr>
            <p:nvPr/>
          </p:nvSpPr>
          <p:spPr>
            <a:xfrm>
              <a:off x="1426494" y="2275676"/>
              <a:ext cx="3676513" cy="3719696"/>
            </a:xfrm>
            <a:prstGeom prst="rect">
              <a:avLst/>
            </a:prstGeom>
            <a:solidFill>
              <a:schemeClr val="accent1">
                <a:lumMod val="20000"/>
                <a:lumOff val="80000"/>
              </a:schemeClr>
            </a:solidFill>
          </p:spPr>
          <p:txBody>
            <a:bodyPr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4300" b="1" i="0" u="none" strike="noStrike" kern="1200" cap="none" spc="0" normalizeH="0" baseline="0" noProof="0" dirty="0">
                <a:ln>
                  <a:noFill/>
                </a:ln>
                <a:solidFill>
                  <a:srgbClr val="2C2C2C"/>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4300" b="1" i="0" u="none" strike="noStrike" kern="1200" cap="none" spc="0" normalizeH="0" baseline="0" noProof="0" dirty="0">
                  <a:ln>
                    <a:noFill/>
                  </a:ln>
                  <a:solidFill>
                    <a:srgbClr val="71A096"/>
                  </a:solidFill>
                  <a:effectLst/>
                  <a:uLnTx/>
                  <a:uFillTx/>
                  <a:latin typeface="Calibri Light" panose="020F0302020204030204"/>
                  <a:ea typeface="+mn-ea"/>
                  <a:cs typeface="+mn-cs"/>
                </a:rPr>
                <a:t>Iniziative di collaborazione per co-creare conoscenze e innovazioni</a:t>
              </a:r>
            </a:p>
            <a:p>
              <a:pPr marL="0" marR="0" lvl="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it-it" sz="4300" b="0" i="0" u="none" strike="noStrike" kern="1200" cap="none" spc="20" normalizeH="0" baseline="0" noProof="0" dirty="0">
                  <a:ln>
                    <a:noFill/>
                  </a:ln>
                  <a:solidFill>
                    <a:srgbClr val="68615B"/>
                  </a:solidFill>
                  <a:effectLst/>
                  <a:uLnTx/>
                  <a:uFillTx/>
                  <a:latin typeface="Calibri" panose="020F0502020204030204"/>
                  <a:ea typeface="+mn-ea"/>
                  <a:cs typeface="+mn-cs"/>
                </a:rPr>
                <a:t>"Ecosistemi di ricerca e innovazione incentrati sull'utente, territoriali e transdisciplinari, che coinvolgono gestori dei territori, scienziati e altri partner coinvolti nella ricerca sistemica e nella co-progettazione, nella sperimentazione, nel monitoraggio e nella valutazione di soluzioni - in contesti reali - al fine di migliorarne l'efficacia per la salute dei suoli e accelerarne l'adozione."</a:t>
              </a:r>
              <a:endParaRPr kumimoji="0" lang="en-GB" sz="4300" b="0" i="1" u="none" strike="noStrike" kern="1200" cap="none" spc="20" normalizeH="0" baseline="0" noProof="0" dirty="0">
                <a:ln>
                  <a:noFill/>
                </a:ln>
                <a:solidFill>
                  <a:srgbClr val="68615B"/>
                </a:solidFill>
                <a:effectLst/>
                <a:uLnTx/>
                <a:uFillTx/>
                <a:latin typeface="Calibri" panose="020F0502020204030204"/>
                <a:ea typeface="+mn-ea"/>
                <a:cs typeface="+mn-cs"/>
              </a:endParaRP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Incentrati sull'utente, </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territoriali e transdisciplinari; </a:t>
              </a: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Molteplici stakeholder:</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 interessano tutti i partner coinvolti nella co-progettazione, nella sperimentazione, nel monitoraggio e nella valutazione delle soluzioni; </a:t>
              </a: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Ricorso a contesti </a:t>
              </a: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reali </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per accelerare l'adozione;</a:t>
              </a: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Includono </a:t>
              </a: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diversi siti </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(ad es. aziende agricole, sfruttamento delle foreste, parchi cittadini) a livello </a:t>
              </a: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regionale</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 o </a:t>
              </a:r>
              <a:r>
                <a:rPr kumimoji="0" lang="it-it" sz="4300" b="1" i="0" u="none" strike="noStrike" kern="1200" cap="none" spc="0" normalizeH="0" baseline="0" noProof="0" dirty="0">
                  <a:ln>
                    <a:noFill/>
                  </a:ln>
                  <a:solidFill>
                    <a:srgbClr val="68615B"/>
                  </a:solidFill>
                  <a:effectLst/>
                  <a:uLnTx/>
                  <a:uFillTx/>
                  <a:latin typeface="Calibri" panose="020F0502020204030204"/>
                  <a:ea typeface="+mn-ea"/>
                  <a:cs typeface="+mn-cs"/>
                </a:rPr>
                <a:t>sub-regionale</a:t>
              </a:r>
              <a:r>
                <a:rPr kumimoji="0" lang="it-it" sz="4300" b="0" i="0" u="none" strike="noStrike" kern="1200" cap="none" spc="0" normalizeH="0" baseline="0" noProof="0" dirty="0">
                  <a:ln>
                    <a:noFill/>
                  </a:ln>
                  <a:solidFill>
                    <a:srgbClr val="68615B"/>
                  </a:solidFill>
                  <a:effectLst/>
                  <a:uLnTx/>
                  <a:uFillTx/>
                  <a:latin typeface="Calibri" panose="020F0502020204030204"/>
                  <a:ea typeface="+mn-ea"/>
                  <a:cs typeface="+mn-cs"/>
                </a:rPr>
                <a:t>. </a:t>
              </a:r>
            </a:p>
          </p:txBody>
        </p:sp>
      </p:grpSp>
      <p:sp>
        <p:nvSpPr>
          <p:cNvPr id="13" name="TextBox 12">
            <a:extLst>
              <a:ext uri="{FF2B5EF4-FFF2-40B4-BE49-F238E27FC236}">
                <a16:creationId xmlns:a16="http://schemas.microsoft.com/office/drawing/2014/main" id="{DD2A99F5-9CC2-EFCF-7B9A-8E890A6BC4FB}"/>
              </a:ext>
            </a:extLst>
          </p:cNvPr>
          <p:cNvSpPr txBox="1"/>
          <p:nvPr/>
        </p:nvSpPr>
        <p:spPr>
          <a:xfrm>
            <a:off x="456691" y="5908085"/>
            <a:ext cx="1172569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rPr>
              <a:t>* Questa definizione di Living Lab è personalizzata per il Living lab sulla salute dei suoli ed è fornita nell'ambito di "</a:t>
            </a:r>
            <a:r>
              <a:rPr kumimoji="0" lang="it-it" sz="1200" b="1" i="0" u="none" strike="noStrike" kern="1200" cap="none" spc="0" normalizeH="0" baseline="0" noProof="0" dirty="0">
                <a:ln>
                  <a:noFill/>
                </a:ln>
                <a:solidFill>
                  <a:srgbClr val="68615B"/>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Un patto europeo per i suoli – Piano di attuazione</a:t>
            </a: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rPr>
              <a:t>".</a:t>
            </a:r>
            <a:br>
              <a:rPr kumimoji="0" lang="en-GB" sz="1200" b="0" i="0" u="none" strike="noStrike" kern="1200" cap="none" spc="0" normalizeH="0" baseline="0" noProof="0" dirty="0">
                <a:ln>
                  <a:noFill/>
                </a:ln>
                <a:solidFill>
                  <a:srgbClr val="68615B"/>
                </a:solidFill>
                <a:effectLst/>
                <a:uLnTx/>
                <a:uFillTx/>
                <a:latin typeface="Calibri" panose="020F0502020204030204"/>
                <a:ea typeface="+mn-ea"/>
                <a:cs typeface="+mn-cs"/>
              </a:rPr>
            </a:b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rPr>
              <a:t>Unisce gli elementi della </a:t>
            </a:r>
            <a:r>
              <a:rPr kumimoji="0" lang="it-it" sz="1200" b="1" i="0" u="none" strike="noStrike" kern="1200" cap="none" spc="0" normalizeH="0" baseline="0" noProof="0" dirty="0">
                <a:ln>
                  <a:noFill/>
                </a:ln>
                <a:solidFill>
                  <a:srgbClr val="68615B"/>
                </a:solidFill>
                <a:effectLst/>
                <a:uLnTx/>
                <a:uFillTx/>
                <a:latin typeface="Calibri" panose="020F0502020204030204"/>
                <a:ea typeface="+mn-ea"/>
                <a:cs typeface="+mn-cs"/>
              </a:rPr>
              <a:t>definizione </a:t>
            </a:r>
            <a:r>
              <a:rPr kumimoji="0" lang="it-it" sz="1200" b="1" i="0" u="none" strike="noStrike" kern="1200" cap="none" spc="0" normalizeH="0" baseline="0" noProof="0" dirty="0" err="1">
                <a:ln>
                  <a:noFill/>
                </a:ln>
                <a:solidFill>
                  <a:srgbClr val="68615B"/>
                </a:solidFill>
                <a:effectLst/>
                <a:uLnTx/>
                <a:uFillTx/>
                <a:latin typeface="Calibri" panose="020F0502020204030204"/>
                <a:ea typeface="+mn-ea"/>
                <a:cs typeface="+mn-cs"/>
              </a:rPr>
              <a:t>ENoLL</a:t>
            </a:r>
            <a:r>
              <a:rPr kumimoji="0" lang="it-it" sz="1200" b="1"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rPr>
              <a:t>con quelli di un gruppo di lavoro dei principali scienziati agricoli del G20 sui living lab </a:t>
            </a:r>
            <a:r>
              <a:rPr kumimoji="0" lang="it-it" sz="1200" b="0" i="0" u="none" strike="noStrike" kern="1200" cap="none" spc="0" normalizeH="0" baseline="0" noProof="0" dirty="0" err="1">
                <a:ln>
                  <a:noFill/>
                </a:ln>
                <a:solidFill>
                  <a:srgbClr val="68615B"/>
                </a:solidFill>
                <a:effectLst/>
                <a:uLnTx/>
                <a:uFillTx/>
                <a:latin typeface="Calibri" panose="020F0502020204030204"/>
                <a:ea typeface="+mn-ea"/>
                <a:cs typeface="+mn-cs"/>
              </a:rPr>
              <a:t>agroecologici</a:t>
            </a: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rPr>
              <a:t>.</a:t>
            </a:r>
          </a:p>
        </p:txBody>
      </p:sp>
      <p:grpSp>
        <p:nvGrpSpPr>
          <p:cNvPr id="7" name="Group 6">
            <a:extLst>
              <a:ext uri="{FF2B5EF4-FFF2-40B4-BE49-F238E27FC236}">
                <a16:creationId xmlns:a16="http://schemas.microsoft.com/office/drawing/2014/main" id="{A9E9065A-9017-FBAF-0E19-FAF89B480916}"/>
              </a:ext>
            </a:extLst>
          </p:cNvPr>
          <p:cNvGrpSpPr/>
          <p:nvPr/>
        </p:nvGrpSpPr>
        <p:grpSpPr>
          <a:xfrm>
            <a:off x="6290934" y="1118124"/>
            <a:ext cx="5577370" cy="4685030"/>
            <a:chOff x="4257743" y="1223054"/>
            <a:chExt cx="3676513" cy="4114800"/>
          </a:xfrm>
        </p:grpSpPr>
        <p:grpSp>
          <p:nvGrpSpPr>
            <p:cNvPr id="8" name="Group 7">
              <a:extLst>
                <a:ext uri="{FF2B5EF4-FFF2-40B4-BE49-F238E27FC236}">
                  <a16:creationId xmlns:a16="http://schemas.microsoft.com/office/drawing/2014/main" id="{3B09A00A-61CC-6AE9-00F2-8E8462199A31}"/>
                </a:ext>
              </a:extLst>
            </p:cNvPr>
            <p:cNvGrpSpPr/>
            <p:nvPr/>
          </p:nvGrpSpPr>
          <p:grpSpPr>
            <a:xfrm>
              <a:off x="4257743" y="1223054"/>
              <a:ext cx="3676513" cy="4114800"/>
              <a:chOff x="6532875" y="1531398"/>
              <a:chExt cx="3676513" cy="4114800"/>
            </a:xfrm>
          </p:grpSpPr>
          <p:sp>
            <p:nvSpPr>
              <p:cNvPr id="9" name="Rectangle 8">
                <a:extLst>
                  <a:ext uri="{FF2B5EF4-FFF2-40B4-BE49-F238E27FC236}">
                    <a16:creationId xmlns:a16="http://schemas.microsoft.com/office/drawing/2014/main" id="{D2F763A2-9833-5189-D682-AC9E2FBB4412}"/>
                  </a:ext>
                </a:extLst>
              </p:cNvPr>
              <p:cNvSpPr/>
              <p:nvPr/>
            </p:nvSpPr>
            <p:spPr>
              <a:xfrm>
                <a:off x="6532875" y="1531398"/>
                <a:ext cx="3676513" cy="4114800"/>
              </a:xfrm>
              <a:prstGeom prst="rect">
                <a:avLst/>
              </a:prstGeom>
              <a:solidFill>
                <a:schemeClr val="accent2">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24242C62-F791-602F-8160-49C9840C511C}"/>
                  </a:ext>
                </a:extLst>
              </p:cNvPr>
              <p:cNvSpPr/>
              <p:nvPr/>
            </p:nvSpPr>
            <p:spPr>
              <a:xfrm>
                <a:off x="6532875" y="1531398"/>
                <a:ext cx="3676513" cy="7442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err="1">
                    <a:ln>
                      <a:noFill/>
                    </a:ln>
                    <a:solidFill>
                      <a:srgbClr val="FFFFFF"/>
                    </a:solidFill>
                    <a:effectLst/>
                    <a:uLnTx/>
                    <a:uFillTx/>
                    <a:latin typeface="Calibri" panose="020F0502020204030204"/>
                    <a:ea typeface="+mn-ea"/>
                    <a:cs typeface="+mn-cs"/>
                  </a:rPr>
                  <a:t>Lighthouses</a:t>
                </a:r>
                <a:br>
                  <a:rPr kumimoji="0" lang="it-IT" sz="2400" b="1" i="0" u="none" strike="noStrike" kern="1200" cap="none" spc="0" normalizeH="0" baseline="0" noProof="0" dirty="0">
                    <a:ln>
                      <a:noFill/>
                    </a:ln>
                    <a:solidFill>
                      <a:srgbClr val="FFFFFF"/>
                    </a:solidFill>
                    <a:effectLst/>
                    <a:uLnTx/>
                    <a:uFillTx/>
                    <a:latin typeface="Calibri" panose="020F0502020204030204"/>
                    <a:ea typeface="+mn-ea"/>
                    <a:cs typeface="+mn-cs"/>
                  </a:rPr>
                </a:br>
                <a:r>
                  <a:rPr kumimoji="0" lang="it-it" sz="2400" b="1" i="0" u="none" strike="noStrike" kern="1200" cap="none" spc="0" normalizeH="0" baseline="0" noProof="0" dirty="0">
                    <a:ln>
                      <a:noFill/>
                    </a:ln>
                    <a:solidFill>
                      <a:srgbClr val="FFFFFF"/>
                    </a:solidFill>
                    <a:effectLst/>
                    <a:uLnTx/>
                    <a:uFillTx/>
                    <a:latin typeface="Calibri" panose="020F0502020204030204"/>
                    <a:ea typeface="+mn-ea"/>
                    <a:cs typeface="+mn-cs"/>
                  </a:rPr>
                  <a:t>per la salute dei suoli</a:t>
                </a:r>
              </a:p>
            </p:txBody>
          </p:sp>
          <p:sp>
            <p:nvSpPr>
              <p:cNvPr id="11" name="Segnaposto contenuto 2">
                <a:extLst>
                  <a:ext uri="{FF2B5EF4-FFF2-40B4-BE49-F238E27FC236}">
                    <a16:creationId xmlns:a16="http://schemas.microsoft.com/office/drawing/2014/main" id="{2995B42F-9E0D-64DB-1B8C-A87B351AD6EE}"/>
                  </a:ext>
                </a:extLst>
              </p:cNvPr>
              <p:cNvSpPr txBox="1">
                <a:spLocks/>
              </p:cNvSpPr>
              <p:nvPr/>
            </p:nvSpPr>
            <p:spPr>
              <a:xfrm>
                <a:off x="6532875" y="2435165"/>
                <a:ext cx="3676513" cy="3211033"/>
              </a:xfrm>
              <a:prstGeom prst="rect">
                <a:avLst/>
              </a:prstGeom>
            </p:spPr>
            <p:txBody>
              <a:bodyPr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2000" b="1" i="0" u="none" strike="noStrike" kern="1200" cap="none" spc="0" normalizeH="0" baseline="0" noProof="0">
                    <a:ln>
                      <a:noFill/>
                    </a:ln>
                    <a:solidFill>
                      <a:srgbClr val="7E5E34"/>
                    </a:solidFill>
                    <a:effectLst/>
                    <a:uLnTx/>
                    <a:uFillTx/>
                    <a:latin typeface="Calibri Light" panose="020F0302020204030204"/>
                    <a:ea typeface="+mn-ea"/>
                    <a:cs typeface="+mn-cs"/>
                  </a:rPr>
                  <a:t>Singoli siti di prestazioni esemplari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"Luoghi per la dimostrazione di soluzioni, formazione e comunicazione esemplari in termini di miglioramento della salute dei suoli".</a:t>
                </a:r>
                <a:endParaRPr kumimoji="0" lang="en-GB" sz="16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it-it" sz="1600" b="1" i="0" u="none" strike="noStrike" kern="1200" cap="none" spc="0" normalizeH="0" baseline="0" noProof="0">
                    <a:ln>
                      <a:noFill/>
                    </a:ln>
                    <a:solidFill>
                      <a:srgbClr val="68615B"/>
                    </a:solidFill>
                    <a:effectLst/>
                    <a:uLnTx/>
                    <a:uFillTx/>
                    <a:latin typeface="Calibri" panose="020F0502020204030204"/>
                    <a:ea typeface="+mn-ea"/>
                    <a:cs typeface="+mn-cs"/>
                  </a:rPr>
                  <a:t>Presentano</a:t>
                </a: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 buone pratiche e soluzioni all'avanguardia. </a:t>
                </a:r>
                <a:endParaRPr kumimoji="0" lang="en-GB" sz="16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Sono luoghi di dimostrazione, formazione, networking e comunicazione all'indirizzo dei futuri utenti, dei decisori politici o della società in generale.</a:t>
                </a:r>
                <a:endParaRPr kumimoji="0" lang="en-GB" sz="1600" b="0" i="0" u="none" strike="noStrike" kern="1200" cap="none" spc="0" normalizeH="0" baseline="0" noProof="0" dirty="0">
                  <a:ln>
                    <a:noFill/>
                  </a:ln>
                  <a:solidFill>
                    <a:srgbClr val="68615B"/>
                  </a:solidFill>
                  <a:effectLst/>
                  <a:uLnTx/>
                  <a:uFillTx/>
                  <a:latin typeface="Calibri" panose="020F0502020204030204"/>
                  <a:ea typeface="+mn-ea"/>
                  <a:cs typeface="Calibri"/>
                </a:endParaRPr>
              </a:p>
            </p:txBody>
          </p:sp>
        </p:grpSp>
        <p:pic>
          <p:nvPicPr>
            <p:cNvPr id="16" name="Picture 15">
              <a:extLst>
                <a:ext uri="{FF2B5EF4-FFF2-40B4-BE49-F238E27FC236}">
                  <a16:creationId xmlns:a16="http://schemas.microsoft.com/office/drawing/2014/main" id="{1E1D4A5D-D3DF-2FE4-C38E-79A429C6338D}"/>
                </a:ext>
              </a:extLst>
            </p:cNvPr>
            <p:cNvPicPr>
              <a:picLocks noChangeAspect="1"/>
            </p:cNvPicPr>
            <p:nvPr/>
          </p:nvPicPr>
          <p:blipFill>
            <a:blip r:embed="rId4"/>
            <a:stretch>
              <a:fillRect/>
            </a:stretch>
          </p:blipFill>
          <p:spPr>
            <a:xfrm>
              <a:off x="7253481" y="1279982"/>
              <a:ext cx="613611" cy="630422"/>
            </a:xfrm>
            <a:prstGeom prst="rect">
              <a:avLst/>
            </a:prstGeom>
          </p:spPr>
        </p:pic>
      </p:grpSp>
      <p:pic>
        <p:nvPicPr>
          <p:cNvPr id="14" name="Graphic 13" descr="Gears with solid fill">
            <a:extLst>
              <a:ext uri="{FF2B5EF4-FFF2-40B4-BE49-F238E27FC236}">
                <a16:creationId xmlns:a16="http://schemas.microsoft.com/office/drawing/2014/main" id="{9066D2F7-6D9B-8975-BE64-AE7B28848CD8}"/>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64112" y="1146412"/>
            <a:ext cx="690222" cy="690222"/>
          </a:xfrm>
          <a:prstGeom prst="rect">
            <a:avLst/>
          </a:prstGeom>
        </p:spPr>
      </p:pic>
    </p:spTree>
    <p:extLst>
      <p:ext uri="{BB962C8B-B14F-4D97-AF65-F5344CB8AC3E}">
        <p14:creationId xmlns:p14="http://schemas.microsoft.com/office/powerpoint/2010/main" val="1436729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48C2A2-A39E-406B-A9FD-735DB48F09AB}"/>
              </a:ext>
            </a:extLst>
          </p:cNvPr>
          <p:cNvSpPr txBox="1"/>
          <p:nvPr/>
        </p:nvSpPr>
        <p:spPr>
          <a:xfrm>
            <a:off x="573437" y="1300890"/>
            <a:ext cx="5977510" cy="492442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71A096"/>
                </a:solidFill>
                <a:effectLst/>
                <a:uLnTx/>
                <a:uFillTx/>
                <a:latin typeface="Calibri Light" panose="020F0302020204030204"/>
                <a:ea typeface="+mn-ea"/>
                <a:cs typeface="+mn-cs"/>
              </a:rPr>
              <a:t>Suoli non sani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charset="2"/>
              <a:buChar char="§"/>
              <a:tabLst/>
              <a:defRPr/>
            </a:pPr>
            <a:r>
              <a:rPr kumimoji="0" lang="it-it" sz="20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Suoli degradati dalle attività umane, come i cambiamenti climatici antropogenici;</a:t>
            </a:r>
            <a:br>
              <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Calibri Light"/>
              </a:rPr>
            </a:br>
            <a:endPar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charset="2"/>
              <a:buChar char="§"/>
              <a:tabLst/>
              <a:defRPr/>
            </a:pPr>
            <a:r>
              <a:rPr kumimoji="0" lang="it-it" sz="2000" b="0" i="0" u="none" strike="noStrike" kern="1200" cap="none" spc="0" normalizeH="0" baseline="0" noProof="0" dirty="0">
                <a:ln>
                  <a:noFill/>
                </a:ln>
                <a:solidFill>
                  <a:srgbClr val="68615B"/>
                </a:solidFill>
                <a:effectLst/>
                <a:uLnTx/>
                <a:uFillTx/>
                <a:latin typeface="Calibri Light" panose="020F0302020204030204"/>
                <a:ea typeface="+mn-ea"/>
                <a:cs typeface="+mn-cs"/>
              </a:rPr>
              <a:t>La loro diffusione è spesso favorita da mancanza di conoscenza</a:t>
            </a:r>
            <a:r>
              <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mn-cs"/>
              </a:rPr>
              <a:t> </a:t>
            </a:r>
            <a:r>
              <a:rPr kumimoji="0" lang="it-it" sz="2000" b="0" i="0" u="none" strike="noStrike" kern="1200" cap="none" spc="0" normalizeH="0" baseline="0" noProof="0" dirty="0">
                <a:ln>
                  <a:noFill/>
                </a:ln>
                <a:solidFill>
                  <a:srgbClr val="68615B"/>
                </a:solidFill>
                <a:effectLst/>
                <a:uLnTx/>
                <a:uFillTx/>
                <a:latin typeface="Calibri Light" panose="020F0302020204030204"/>
                <a:ea typeface="+mn-ea"/>
                <a:cs typeface="+mn-cs"/>
              </a:rPr>
              <a:t>o istruzione;</a:t>
            </a:r>
            <a:br>
              <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mn-cs"/>
              </a:rPr>
            </a:br>
            <a:endPar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charset="2"/>
              <a:buChar char="§"/>
              <a:tabLst/>
              <a:defRPr/>
            </a:pPr>
            <a:r>
              <a:rPr kumimoji="0" lang="it-it" sz="2000" b="0" i="0" u="none" strike="noStrike" kern="1200" cap="none" spc="0" normalizeH="0" baseline="0" noProof="0" dirty="0">
                <a:ln>
                  <a:noFill/>
                </a:ln>
                <a:solidFill>
                  <a:srgbClr val="68615B"/>
                </a:solidFill>
                <a:effectLst/>
                <a:uLnTx/>
                <a:uFillTx/>
                <a:latin typeface="Calibri Light" panose="020F0302020204030204"/>
                <a:ea typeface="+mn-ea"/>
                <a:cs typeface="Calibri Light"/>
              </a:rPr>
              <a:t>Riguardano circa i 2/3 dei suoli europei: agricoli, naturali e rurali;</a:t>
            </a:r>
            <a:br>
              <a:rPr kumimoji="0" lang="en-US" sz="2000" b="0" i="0" u="none" strike="noStrike" kern="1200" cap="none" spc="0" normalizeH="0" baseline="0" noProof="0" dirty="0">
                <a:ln>
                  <a:noFill/>
                </a:ln>
                <a:solidFill>
                  <a:srgbClr val="68615B"/>
                </a:solidFill>
                <a:effectLst/>
                <a:uLnTx/>
                <a:uFillTx/>
                <a:latin typeface="Calibri Light" panose="020F0302020204030204"/>
                <a:ea typeface="+mn-ea"/>
                <a:cs typeface="Calibri Light"/>
              </a:rPr>
            </a:br>
            <a:endParaRPr kumimoji="0" lang="en-US" sz="2000" b="0" i="0" u="none" strike="noStrike" kern="1200" cap="none" spc="0" normalizeH="0" baseline="0" noProof="0" dirty="0">
              <a:ln>
                <a:noFill/>
              </a:ln>
              <a:solidFill>
                <a:srgbClr val="68615B"/>
              </a:solidFill>
              <a:effectLst/>
              <a:uLnTx/>
              <a:uFillTx/>
              <a:latin typeface="Calibri" panose="020F0502020204030204"/>
              <a:ea typeface="+mn-lt"/>
              <a:cs typeface="Calibri" panose="020F0502020204030204"/>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charset="2"/>
              <a:buChar char="§"/>
              <a:tabLst/>
              <a:defRPr/>
            </a:pPr>
            <a:r>
              <a:rPr kumimoji="0" lang="it-it" sz="2000" b="0" i="0" u="none" strike="noStrike" kern="1200" cap="none" spc="0" normalizeH="0" baseline="0" noProof="0" dirty="0">
                <a:ln>
                  <a:noFill/>
                </a:ln>
                <a:solidFill>
                  <a:srgbClr val="68615B"/>
                </a:solidFill>
                <a:effectLst/>
                <a:uLnTx/>
                <a:uFillTx/>
                <a:latin typeface="Calibri Light" panose="020F0302020204030204"/>
                <a:ea typeface="+mn-ea"/>
                <a:cs typeface="+mn-cs"/>
              </a:rPr>
              <a:t>I servizi ecosistemici sono limitati e i costi dei suoli degradati sono enormi (&gt; 50 miliardi di € all'anno).</a:t>
            </a:r>
            <a:endParaRPr kumimoji="0" lang="nl-NL" sz="2000" b="0" i="0" u="none" strike="noStrike" kern="1200" cap="none" spc="0" normalizeH="0" baseline="0" noProof="0" dirty="0">
              <a:ln>
                <a:noFill/>
              </a:ln>
              <a:solidFill>
                <a:srgbClr val="68615B"/>
              </a:solidFill>
              <a:effectLst/>
              <a:uLnTx/>
              <a:uFillTx/>
              <a:latin typeface="Calibri Light" panose="020F0302020204030204"/>
              <a:ea typeface="+mn-ea"/>
              <a:cs typeface="Calibri Light" panose="020F0302020204030204"/>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nl-NL" sz="2200" b="0" i="0" u="none" strike="noStrike" kern="1200" cap="none" spc="0" normalizeH="0" baseline="0" noProof="0" dirty="0">
              <a:ln>
                <a:noFill/>
              </a:ln>
              <a:solidFill>
                <a:srgbClr val="28241D"/>
              </a:solidFill>
              <a:effectLst/>
              <a:uLnTx/>
              <a:uFillTx/>
              <a:latin typeface="Calibri Light" panose="020F0302020204030204"/>
              <a:ea typeface="+mn-ea"/>
              <a:cs typeface="+mn-cs"/>
            </a:endParaRPr>
          </a:p>
        </p:txBody>
      </p:sp>
      <p:sp>
        <p:nvSpPr>
          <p:cNvPr id="6" name="Title 5">
            <a:extLst>
              <a:ext uri="{FF2B5EF4-FFF2-40B4-BE49-F238E27FC236}">
                <a16:creationId xmlns:a16="http://schemas.microsoft.com/office/drawing/2014/main" id="{D00E1BE7-3EA1-6CF4-4A79-29DEB280312F}"/>
              </a:ext>
            </a:extLst>
          </p:cNvPr>
          <p:cNvSpPr>
            <a:spLocks noGrp="1"/>
          </p:cNvSpPr>
          <p:nvPr>
            <p:ph type="title"/>
          </p:nvPr>
        </p:nvSpPr>
        <p:spPr/>
        <p:txBody>
          <a:bodyPr rtlCol="0">
            <a:normAutofit fontScale="90000"/>
          </a:bodyPr>
          <a:lstStyle/>
          <a:p>
            <a:pPr rtl="0"/>
            <a:r>
              <a:rPr lang="it-it">
                <a:solidFill>
                  <a:schemeClr val="bg1"/>
                </a:solidFill>
              </a:rPr>
              <a:t>Introduzione alla missione "Un patto europeo per i suoli"</a:t>
            </a:r>
            <a:endParaRPr lang="it-IT" dirty="0"/>
          </a:p>
        </p:txBody>
      </p:sp>
      <p:pic>
        <p:nvPicPr>
          <p:cNvPr id="8" name="Immagine 7">
            <a:extLst>
              <a:ext uri="{FF2B5EF4-FFF2-40B4-BE49-F238E27FC236}">
                <a16:creationId xmlns:a16="http://schemas.microsoft.com/office/drawing/2014/main" id="{7735BD81-1DE5-254F-9DC6-085FABC96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2311" y="1364105"/>
            <a:ext cx="6079363" cy="4661941"/>
          </a:xfrm>
          <a:prstGeom prst="rect">
            <a:avLst/>
          </a:prstGeom>
        </p:spPr>
      </p:pic>
    </p:spTree>
    <p:extLst>
      <p:ext uri="{BB962C8B-B14F-4D97-AF65-F5344CB8AC3E}">
        <p14:creationId xmlns:p14="http://schemas.microsoft.com/office/powerpoint/2010/main" val="24147537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2DFBD-BD94-8F7D-251A-7FBA0E95D7C2}"/>
              </a:ext>
            </a:extLst>
          </p:cNvPr>
          <p:cNvSpPr>
            <a:spLocks noGrp="1"/>
          </p:cNvSpPr>
          <p:nvPr>
            <p:ph type="title"/>
          </p:nvPr>
        </p:nvSpPr>
        <p:spPr/>
        <p:txBody>
          <a:bodyPr rtlCol="0">
            <a:normAutofit fontScale="90000"/>
          </a:bodyPr>
          <a:lstStyle/>
          <a:p>
            <a:pPr rtl="0"/>
            <a:r>
              <a:rPr lang="it-it" dirty="0">
                <a:solidFill>
                  <a:schemeClr val="bg1"/>
                </a:solidFill>
              </a:rPr>
              <a:t>Living lab e </a:t>
            </a:r>
            <a:r>
              <a:rPr lang="it-it" dirty="0" err="1">
                <a:solidFill>
                  <a:schemeClr val="bg1"/>
                </a:solidFill>
              </a:rPr>
              <a:t>Lighthouse</a:t>
            </a:r>
            <a:r>
              <a:rPr lang="it-it" dirty="0">
                <a:solidFill>
                  <a:schemeClr val="bg1"/>
                </a:solidFill>
              </a:rPr>
              <a:t> per la salute dei suoli: Dimensioni e attività</a:t>
            </a:r>
          </a:p>
        </p:txBody>
      </p:sp>
      <p:sp>
        <p:nvSpPr>
          <p:cNvPr id="6" name="Ovale 5">
            <a:extLst>
              <a:ext uri="{FF2B5EF4-FFF2-40B4-BE49-F238E27FC236}">
                <a16:creationId xmlns:a16="http://schemas.microsoft.com/office/drawing/2014/main" id="{AF7EE87C-5891-94D4-B8BF-D223D52D7376}"/>
              </a:ext>
            </a:extLst>
          </p:cNvPr>
          <p:cNvSpPr/>
          <p:nvPr/>
        </p:nvSpPr>
        <p:spPr>
          <a:xfrm>
            <a:off x="556181" y="1880651"/>
            <a:ext cx="3636000" cy="36360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Ovale 6">
            <a:extLst>
              <a:ext uri="{FF2B5EF4-FFF2-40B4-BE49-F238E27FC236}">
                <a16:creationId xmlns:a16="http://schemas.microsoft.com/office/drawing/2014/main" id="{B324DEC7-5442-84B2-F32E-C950FC5E76DD}"/>
              </a:ext>
            </a:extLst>
          </p:cNvPr>
          <p:cNvSpPr/>
          <p:nvPr/>
        </p:nvSpPr>
        <p:spPr>
          <a:xfrm>
            <a:off x="1372059" y="2227778"/>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Ovale 7">
            <a:extLst>
              <a:ext uri="{FF2B5EF4-FFF2-40B4-BE49-F238E27FC236}">
                <a16:creationId xmlns:a16="http://schemas.microsoft.com/office/drawing/2014/main" id="{CF1FD6D4-E019-5C37-8D16-AEF21AAD35C8}"/>
              </a:ext>
            </a:extLst>
          </p:cNvPr>
          <p:cNvSpPr/>
          <p:nvPr/>
        </p:nvSpPr>
        <p:spPr>
          <a:xfrm>
            <a:off x="2207439" y="2050893"/>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Ovale 8">
            <a:extLst>
              <a:ext uri="{FF2B5EF4-FFF2-40B4-BE49-F238E27FC236}">
                <a16:creationId xmlns:a16="http://schemas.microsoft.com/office/drawing/2014/main" id="{DCE484A2-7F18-21AC-9A98-26D96ECE5826}"/>
              </a:ext>
            </a:extLst>
          </p:cNvPr>
          <p:cNvSpPr/>
          <p:nvPr/>
        </p:nvSpPr>
        <p:spPr>
          <a:xfrm>
            <a:off x="664522" y="3447652"/>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Ovale 9">
            <a:extLst>
              <a:ext uri="{FF2B5EF4-FFF2-40B4-BE49-F238E27FC236}">
                <a16:creationId xmlns:a16="http://schemas.microsoft.com/office/drawing/2014/main" id="{4E59F097-73F0-C0F2-9003-BDDA0FD82475}"/>
              </a:ext>
            </a:extLst>
          </p:cNvPr>
          <p:cNvSpPr/>
          <p:nvPr/>
        </p:nvSpPr>
        <p:spPr>
          <a:xfrm>
            <a:off x="915509" y="2659506"/>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Ovale 10">
            <a:extLst>
              <a:ext uri="{FF2B5EF4-FFF2-40B4-BE49-F238E27FC236}">
                <a16:creationId xmlns:a16="http://schemas.microsoft.com/office/drawing/2014/main" id="{A2104D01-28AA-C9A6-AE1D-E52B7A2BB00B}"/>
              </a:ext>
            </a:extLst>
          </p:cNvPr>
          <p:cNvSpPr/>
          <p:nvPr/>
        </p:nvSpPr>
        <p:spPr>
          <a:xfrm>
            <a:off x="843816" y="4213508"/>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e 11">
            <a:extLst>
              <a:ext uri="{FF2B5EF4-FFF2-40B4-BE49-F238E27FC236}">
                <a16:creationId xmlns:a16="http://schemas.microsoft.com/office/drawing/2014/main" id="{633740DA-09B6-2555-AB06-B5212DCFEBCF}"/>
              </a:ext>
            </a:extLst>
          </p:cNvPr>
          <p:cNvSpPr/>
          <p:nvPr/>
        </p:nvSpPr>
        <p:spPr>
          <a:xfrm>
            <a:off x="2929194" y="2315858"/>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Ovale 12">
            <a:extLst>
              <a:ext uri="{FF2B5EF4-FFF2-40B4-BE49-F238E27FC236}">
                <a16:creationId xmlns:a16="http://schemas.microsoft.com/office/drawing/2014/main" id="{CF36BF23-F9F7-F22B-A9C9-74682521C017}"/>
              </a:ext>
            </a:extLst>
          </p:cNvPr>
          <p:cNvSpPr/>
          <p:nvPr/>
        </p:nvSpPr>
        <p:spPr>
          <a:xfrm>
            <a:off x="1369889" y="3793467"/>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Ovale 13">
            <a:extLst>
              <a:ext uri="{FF2B5EF4-FFF2-40B4-BE49-F238E27FC236}">
                <a16:creationId xmlns:a16="http://schemas.microsoft.com/office/drawing/2014/main" id="{681D5F49-D682-B03B-FF1C-5AE1A1F384E5}"/>
              </a:ext>
            </a:extLst>
          </p:cNvPr>
          <p:cNvSpPr/>
          <p:nvPr/>
        </p:nvSpPr>
        <p:spPr>
          <a:xfrm>
            <a:off x="1729804" y="4554504"/>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Ovale 14">
            <a:extLst>
              <a:ext uri="{FF2B5EF4-FFF2-40B4-BE49-F238E27FC236}">
                <a16:creationId xmlns:a16="http://schemas.microsoft.com/office/drawing/2014/main" id="{DF569118-749C-12D6-857D-C3988B99344C}"/>
              </a:ext>
            </a:extLst>
          </p:cNvPr>
          <p:cNvSpPr/>
          <p:nvPr/>
        </p:nvSpPr>
        <p:spPr>
          <a:xfrm>
            <a:off x="2363857" y="4437248"/>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Ovale 15">
            <a:extLst>
              <a:ext uri="{FF2B5EF4-FFF2-40B4-BE49-F238E27FC236}">
                <a16:creationId xmlns:a16="http://schemas.microsoft.com/office/drawing/2014/main" id="{6F2FC306-B280-2814-96EE-4312A0082BD5}"/>
              </a:ext>
            </a:extLst>
          </p:cNvPr>
          <p:cNvSpPr/>
          <p:nvPr/>
        </p:nvSpPr>
        <p:spPr>
          <a:xfrm>
            <a:off x="2638805" y="4945384"/>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Ovale 16">
            <a:extLst>
              <a:ext uri="{FF2B5EF4-FFF2-40B4-BE49-F238E27FC236}">
                <a16:creationId xmlns:a16="http://schemas.microsoft.com/office/drawing/2014/main" id="{D04D405C-FD48-5771-3CF0-C1562181397C}"/>
              </a:ext>
            </a:extLst>
          </p:cNvPr>
          <p:cNvSpPr/>
          <p:nvPr/>
        </p:nvSpPr>
        <p:spPr>
          <a:xfrm>
            <a:off x="2931605" y="4554746"/>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Ovale 17">
            <a:extLst>
              <a:ext uri="{FF2B5EF4-FFF2-40B4-BE49-F238E27FC236}">
                <a16:creationId xmlns:a16="http://schemas.microsoft.com/office/drawing/2014/main" id="{6D7F4417-F039-02BE-A6AF-7C3570DCC1D7}"/>
              </a:ext>
            </a:extLst>
          </p:cNvPr>
          <p:cNvSpPr/>
          <p:nvPr/>
        </p:nvSpPr>
        <p:spPr>
          <a:xfrm>
            <a:off x="1370252" y="2866512"/>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Ovale 20">
            <a:extLst>
              <a:ext uri="{FF2B5EF4-FFF2-40B4-BE49-F238E27FC236}">
                <a16:creationId xmlns:a16="http://schemas.microsoft.com/office/drawing/2014/main" id="{B4FC91F4-1B9F-5AA2-926E-8D276340A7CE}"/>
              </a:ext>
            </a:extLst>
          </p:cNvPr>
          <p:cNvSpPr/>
          <p:nvPr/>
        </p:nvSpPr>
        <p:spPr>
          <a:xfrm>
            <a:off x="3315008" y="2650804"/>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aphicFrame>
        <p:nvGraphicFramePr>
          <p:cNvPr id="5" name="Tabella 21">
            <a:extLst>
              <a:ext uri="{FF2B5EF4-FFF2-40B4-BE49-F238E27FC236}">
                <a16:creationId xmlns:a16="http://schemas.microsoft.com/office/drawing/2014/main" id="{BBC62A2A-D2B4-4F0D-267A-25E870EADC44}"/>
              </a:ext>
            </a:extLst>
          </p:cNvPr>
          <p:cNvGraphicFramePr>
            <a:graphicFrameLocks noGrp="1"/>
          </p:cNvGraphicFramePr>
          <p:nvPr>
            <p:extLst>
              <p:ext uri="{D42A27DB-BD31-4B8C-83A1-F6EECF244321}">
                <p14:modId xmlns:p14="http://schemas.microsoft.com/office/powerpoint/2010/main" val="1278805449"/>
              </p:ext>
            </p:extLst>
          </p:nvPr>
        </p:nvGraphicFramePr>
        <p:xfrm>
          <a:off x="4728875" y="1042297"/>
          <a:ext cx="6941924" cy="5134552"/>
        </p:xfrm>
        <a:graphic>
          <a:graphicData uri="http://schemas.openxmlformats.org/drawingml/2006/table">
            <a:tbl>
              <a:tblPr firstRow="1" bandRow="1">
                <a:tableStyleId>{5C22544A-7EE6-4342-B048-85BDC9FD1C3A}</a:tableStyleId>
              </a:tblPr>
              <a:tblGrid>
                <a:gridCol w="1735481">
                  <a:extLst>
                    <a:ext uri="{9D8B030D-6E8A-4147-A177-3AD203B41FA5}">
                      <a16:colId xmlns:a16="http://schemas.microsoft.com/office/drawing/2014/main" val="3061349850"/>
                    </a:ext>
                  </a:extLst>
                </a:gridCol>
                <a:gridCol w="1735481">
                  <a:extLst>
                    <a:ext uri="{9D8B030D-6E8A-4147-A177-3AD203B41FA5}">
                      <a16:colId xmlns:a16="http://schemas.microsoft.com/office/drawing/2014/main" val="3140935661"/>
                    </a:ext>
                  </a:extLst>
                </a:gridCol>
                <a:gridCol w="1735481">
                  <a:extLst>
                    <a:ext uri="{9D8B030D-6E8A-4147-A177-3AD203B41FA5}">
                      <a16:colId xmlns:a16="http://schemas.microsoft.com/office/drawing/2014/main" val="1480676966"/>
                    </a:ext>
                  </a:extLst>
                </a:gridCol>
                <a:gridCol w="1735481">
                  <a:extLst>
                    <a:ext uri="{9D8B030D-6E8A-4147-A177-3AD203B41FA5}">
                      <a16:colId xmlns:a16="http://schemas.microsoft.com/office/drawing/2014/main" val="2316055880"/>
                    </a:ext>
                  </a:extLst>
                </a:gridCol>
              </a:tblGrid>
              <a:tr h="807020">
                <a:tc>
                  <a:txBody>
                    <a:bodyPr/>
                    <a:lstStyle/>
                    <a:p>
                      <a:pPr rtl="0"/>
                      <a:endParaRPr lang="en-GB" b="0" noProof="0" dirty="0"/>
                    </a:p>
                  </a:txBody>
                  <a:tcPr>
                    <a:solidFill>
                      <a:schemeClr val="accent1"/>
                    </a:solidFill>
                  </a:tcPr>
                </a:tc>
                <a:tc>
                  <a:txBody>
                    <a:bodyPr/>
                    <a:lstStyle/>
                    <a:p>
                      <a:pPr rtl="0"/>
                      <a:r>
                        <a:rPr lang="it-it" b="0" noProof="0"/>
                        <a:t>Dimensioni</a:t>
                      </a:r>
                    </a:p>
                  </a:txBody>
                  <a:tcPr>
                    <a:solidFill>
                      <a:schemeClr val="accent1"/>
                    </a:solidFill>
                  </a:tcPr>
                </a:tc>
                <a:tc>
                  <a:txBody>
                    <a:bodyPr/>
                    <a:lstStyle/>
                    <a:p>
                      <a:pPr rtl="0"/>
                      <a:r>
                        <a:rPr lang="it-it" b="0" noProof="0"/>
                        <a:t>Attività</a:t>
                      </a:r>
                    </a:p>
                  </a:txBody>
                  <a:tcPr>
                    <a:solidFill>
                      <a:schemeClr val="accent1"/>
                    </a:solidFill>
                  </a:tcPr>
                </a:tc>
                <a:tc>
                  <a:txBody>
                    <a:bodyPr/>
                    <a:lstStyle/>
                    <a:p>
                      <a:pPr rtl="0"/>
                      <a:r>
                        <a:rPr lang="it-it" b="0" noProof="0"/>
                        <a:t>Prestazioni in termini di miglioramento della salute dei suoli</a:t>
                      </a:r>
                    </a:p>
                  </a:txBody>
                  <a:tcPr>
                    <a:solidFill>
                      <a:schemeClr val="accent1"/>
                    </a:solidFill>
                  </a:tcPr>
                </a:tc>
                <a:extLst>
                  <a:ext uri="{0D108BD9-81ED-4DB2-BD59-A6C34878D82A}">
                    <a16:rowId xmlns:a16="http://schemas.microsoft.com/office/drawing/2014/main" val="3976298382"/>
                  </a:ext>
                </a:extLst>
              </a:tr>
              <a:tr h="1050232">
                <a:tc>
                  <a:txBody>
                    <a:bodyPr/>
                    <a:lstStyle/>
                    <a:p>
                      <a:pPr rtl="0"/>
                      <a:r>
                        <a:rPr lang="it-it" noProof="0" dirty="0">
                          <a:solidFill>
                            <a:schemeClr val="bg1"/>
                          </a:solidFill>
                        </a:rPr>
                        <a:t>Living </a:t>
                      </a:r>
                      <a:r>
                        <a:rPr lang="it-it" noProof="0" dirty="0" err="1">
                          <a:solidFill>
                            <a:schemeClr val="bg1"/>
                          </a:solidFill>
                        </a:rPr>
                        <a:t>Labs</a:t>
                      </a:r>
                      <a:endParaRPr lang="it-it" noProof="0" dirty="0">
                        <a:solidFill>
                          <a:schemeClr val="bg1"/>
                        </a:solidFill>
                      </a:endParaRPr>
                    </a:p>
                  </a:txBody>
                  <a:tcPr>
                    <a:solidFill>
                      <a:schemeClr val="accent2"/>
                    </a:solidFill>
                  </a:tcPr>
                </a:tc>
                <a:tc>
                  <a:txBody>
                    <a:bodyPr/>
                    <a:lstStyle/>
                    <a:p>
                      <a:pPr rtl="0"/>
                      <a:r>
                        <a:rPr lang="it-it" sz="1600" b="1" noProof="0">
                          <a:solidFill>
                            <a:schemeClr val="accent3"/>
                          </a:solidFill>
                        </a:rPr>
                        <a:t>Paesaggio regionale/</a:t>
                      </a:r>
                      <a:br>
                        <a:rPr lang="en-GB" sz="1600" b="1" noProof="0" dirty="0">
                          <a:solidFill>
                            <a:schemeClr val="accent3"/>
                          </a:solidFill>
                        </a:rPr>
                      </a:br>
                      <a:r>
                        <a:rPr lang="it-it" sz="1600" b="1" noProof="0">
                          <a:solidFill>
                            <a:schemeClr val="accent3"/>
                          </a:solidFill>
                        </a:rPr>
                        <a:t>subregionale</a:t>
                      </a:r>
                    </a:p>
                  </a:txBody>
                  <a:tcPr>
                    <a:solidFill>
                      <a:schemeClr val="accent2">
                        <a:lumMod val="20000"/>
                        <a:lumOff val="80000"/>
                      </a:schemeClr>
                    </a:solidFill>
                  </a:tcPr>
                </a:tc>
                <a:tc>
                  <a:txBody>
                    <a:bodyPr/>
                    <a:lstStyle/>
                    <a:p>
                      <a:pPr rtl="0"/>
                      <a:r>
                        <a:rPr lang="it-it" sz="1600" noProof="0">
                          <a:solidFill>
                            <a:schemeClr val="accent3"/>
                          </a:solidFill>
                        </a:rPr>
                        <a:t>Coordinare le sperimentazioni e i partner</a:t>
                      </a:r>
                    </a:p>
                  </a:txBody>
                  <a:tcPr>
                    <a:solidFill>
                      <a:schemeClr val="accent2">
                        <a:lumMod val="20000"/>
                        <a:lumOff val="80000"/>
                      </a:schemeClr>
                    </a:solidFill>
                  </a:tcPr>
                </a:tc>
                <a:tc>
                  <a:txBody>
                    <a:bodyPr/>
                    <a:lstStyle/>
                    <a:p>
                      <a:pPr rtl="0"/>
                      <a:r>
                        <a:rPr lang="it-it" sz="1600" noProof="0">
                          <a:solidFill>
                            <a:schemeClr val="accent3"/>
                          </a:solidFill>
                        </a:rPr>
                        <a:t>In corso a livello di paesaggio</a:t>
                      </a:r>
                    </a:p>
                  </a:txBody>
                  <a:tcPr>
                    <a:solidFill>
                      <a:schemeClr val="accent2">
                        <a:lumMod val="20000"/>
                        <a:lumOff val="80000"/>
                      </a:schemeClr>
                    </a:solidFill>
                  </a:tcPr>
                </a:tc>
                <a:extLst>
                  <a:ext uri="{0D108BD9-81ED-4DB2-BD59-A6C34878D82A}">
                    <a16:rowId xmlns:a16="http://schemas.microsoft.com/office/drawing/2014/main" val="3843756974"/>
                  </a:ext>
                </a:extLst>
              </a:tr>
              <a:tr h="1050232">
                <a:tc>
                  <a:txBody>
                    <a:bodyPr/>
                    <a:lstStyle/>
                    <a:p>
                      <a:pPr rtl="0"/>
                      <a:r>
                        <a:rPr lang="it-it" noProof="0" dirty="0">
                          <a:solidFill>
                            <a:schemeClr val="bg1"/>
                          </a:solidFill>
                        </a:rPr>
                        <a:t>Sito di sperimentazione del Living Lab</a:t>
                      </a:r>
                    </a:p>
                  </a:txBody>
                  <a:tcPr>
                    <a:solidFill>
                      <a:schemeClr val="accent3"/>
                    </a:solidFill>
                  </a:tcPr>
                </a:tc>
                <a:tc>
                  <a:txBody>
                    <a:bodyPr/>
                    <a:lstStyle/>
                    <a:p>
                      <a:pPr rtl="0"/>
                      <a:r>
                        <a:rPr lang="it-it" sz="1600" b="1" noProof="0">
                          <a:solidFill>
                            <a:schemeClr val="accent3"/>
                          </a:solidFill>
                        </a:rPr>
                        <a:t>Locale</a:t>
                      </a:r>
                      <a:r>
                        <a:rPr lang="it-it" sz="1600" noProof="0">
                          <a:solidFill>
                            <a:schemeClr val="accent3"/>
                          </a:solidFill>
                        </a:rPr>
                        <a:t> (una sola azienda agricola/foresta, un solo sito urbano, ecc.)</a:t>
                      </a:r>
                    </a:p>
                  </a:txBody>
                  <a:tcPr>
                    <a:solidFill>
                      <a:schemeClr val="accent3">
                        <a:lumMod val="20000"/>
                        <a:lumOff val="80000"/>
                      </a:schemeClr>
                    </a:solidFill>
                  </a:tcPr>
                </a:tc>
                <a:tc>
                  <a:txBody>
                    <a:bodyPr/>
                    <a:lstStyle/>
                    <a:p>
                      <a:pPr rtl="0"/>
                      <a:r>
                        <a:rPr lang="it-it" sz="1600" noProof="0">
                          <a:solidFill>
                            <a:schemeClr val="accent3"/>
                          </a:solidFill>
                        </a:rPr>
                        <a:t>Co-creare conoscenze e innovazioni</a:t>
                      </a:r>
                    </a:p>
                  </a:txBody>
                  <a:tcPr>
                    <a:solidFill>
                      <a:schemeClr val="accent3">
                        <a:lumMod val="20000"/>
                        <a:lumOff val="80000"/>
                      </a:schemeClr>
                    </a:solidFill>
                  </a:tcPr>
                </a:tc>
                <a:tc>
                  <a:txBody>
                    <a:bodyPr/>
                    <a:lstStyle/>
                    <a:p>
                      <a:pPr rtl="0"/>
                      <a:r>
                        <a:rPr lang="it-it" sz="1600" noProof="0">
                          <a:solidFill>
                            <a:schemeClr val="accent3"/>
                          </a:solidFill>
                        </a:rPr>
                        <a:t>In corso sul sito</a:t>
                      </a:r>
                    </a:p>
                  </a:txBody>
                  <a:tcPr>
                    <a:solidFill>
                      <a:schemeClr val="accent3">
                        <a:lumMod val="20000"/>
                        <a:lumOff val="80000"/>
                      </a:schemeClr>
                    </a:solidFill>
                  </a:tcPr>
                </a:tc>
                <a:extLst>
                  <a:ext uri="{0D108BD9-81ED-4DB2-BD59-A6C34878D82A}">
                    <a16:rowId xmlns:a16="http://schemas.microsoft.com/office/drawing/2014/main" val="1800690997"/>
                  </a:ext>
                </a:extLst>
              </a:tr>
              <a:tr h="928626">
                <a:tc>
                  <a:txBody>
                    <a:bodyPr/>
                    <a:lstStyle/>
                    <a:p>
                      <a:pPr rtl="0"/>
                      <a:r>
                        <a:rPr lang="it-it" b="1" noProof="0" dirty="0" err="1">
                          <a:solidFill>
                            <a:schemeClr val="bg1"/>
                          </a:solidFill>
                        </a:rPr>
                        <a:t>Lighthouse</a:t>
                      </a:r>
                      <a:endParaRPr lang="it-it" b="1" noProof="0" dirty="0">
                        <a:solidFill>
                          <a:schemeClr val="bg1"/>
                        </a:solidFill>
                      </a:endParaRPr>
                    </a:p>
                  </a:txBody>
                  <a:tcPr>
                    <a:solidFill>
                      <a:schemeClr val="tx2"/>
                    </a:solidFill>
                  </a:tcPr>
                </a:tc>
                <a:tc>
                  <a:txBody>
                    <a:bodyPr/>
                    <a:lstStyle/>
                    <a:p>
                      <a:pPr rtl="0"/>
                      <a:r>
                        <a:rPr lang="it-it" sz="1600" b="1" noProof="0" dirty="0">
                          <a:solidFill>
                            <a:schemeClr val="accent3"/>
                          </a:solidFill>
                        </a:rPr>
                        <a:t>Locale </a:t>
                      </a:r>
                      <a:r>
                        <a:rPr lang="it-it" sz="1600" noProof="0" dirty="0">
                          <a:solidFill>
                            <a:schemeClr val="accent3"/>
                          </a:solidFill>
                        </a:rPr>
                        <a:t>(una sola azienda agricola/foresta, un solo sito urbano)</a:t>
                      </a:r>
                    </a:p>
                  </a:txBody>
                  <a:tcPr>
                    <a:solidFill>
                      <a:schemeClr val="tx2">
                        <a:lumMod val="20000"/>
                        <a:lumOff val="80000"/>
                      </a:schemeClr>
                    </a:solidFill>
                  </a:tcPr>
                </a:tc>
                <a:tc>
                  <a:txBody>
                    <a:bodyPr/>
                    <a:lstStyle/>
                    <a:p>
                      <a:pPr rtl="0"/>
                      <a:r>
                        <a:rPr lang="it-it" sz="1600" noProof="0">
                          <a:solidFill>
                            <a:schemeClr val="accent3"/>
                          </a:solidFill>
                        </a:rPr>
                        <a:t>Sperimentare e/o dimostrare</a:t>
                      </a:r>
                    </a:p>
                  </a:txBody>
                  <a:tcPr>
                    <a:solidFill>
                      <a:schemeClr val="tx2">
                        <a:lumMod val="20000"/>
                        <a:lumOff val="80000"/>
                      </a:schemeClr>
                    </a:solidFill>
                  </a:tcPr>
                </a:tc>
                <a:tc>
                  <a:txBody>
                    <a:bodyPr/>
                    <a:lstStyle/>
                    <a:p>
                      <a:pPr rtl="0"/>
                      <a:r>
                        <a:rPr lang="it-it" sz="1600" b="0" noProof="0" dirty="0">
                          <a:solidFill>
                            <a:schemeClr val="accent3"/>
                          </a:solidFill>
                        </a:rPr>
                        <a:t>Dimostrazione di prestazioni elevate</a:t>
                      </a:r>
                    </a:p>
                  </a:txBody>
                  <a:tcPr>
                    <a:solidFill>
                      <a:schemeClr val="tx2">
                        <a:lumMod val="20000"/>
                        <a:lumOff val="80000"/>
                      </a:schemeClr>
                    </a:solidFill>
                  </a:tcPr>
                </a:tc>
                <a:extLst>
                  <a:ext uri="{0D108BD9-81ED-4DB2-BD59-A6C34878D82A}">
                    <a16:rowId xmlns:a16="http://schemas.microsoft.com/office/drawing/2014/main" val="4129532987"/>
                  </a:ext>
                </a:extLst>
              </a:tr>
            </a:tbl>
          </a:graphicData>
        </a:graphic>
      </p:graphicFrame>
      <p:sp>
        <p:nvSpPr>
          <p:cNvPr id="22" name="Ovale 21">
            <a:extLst>
              <a:ext uri="{FF2B5EF4-FFF2-40B4-BE49-F238E27FC236}">
                <a16:creationId xmlns:a16="http://schemas.microsoft.com/office/drawing/2014/main" id="{70BAB283-41BD-5A8B-47B6-2145BED82235}"/>
              </a:ext>
            </a:extLst>
          </p:cNvPr>
          <p:cNvSpPr/>
          <p:nvPr/>
        </p:nvSpPr>
        <p:spPr>
          <a:xfrm>
            <a:off x="3268663" y="3711741"/>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4" name="Ovale 23">
            <a:extLst>
              <a:ext uri="{FF2B5EF4-FFF2-40B4-BE49-F238E27FC236}">
                <a16:creationId xmlns:a16="http://schemas.microsoft.com/office/drawing/2014/main" id="{24D630D8-0A4F-E811-6E1B-B3615C95D594}"/>
              </a:ext>
            </a:extLst>
          </p:cNvPr>
          <p:cNvSpPr/>
          <p:nvPr/>
        </p:nvSpPr>
        <p:spPr>
          <a:xfrm>
            <a:off x="3462127" y="3157105"/>
            <a:ext cx="312837" cy="323843"/>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panose="020F0502020204030204"/>
                <a:ea typeface="+mn-ea"/>
                <a:cs typeface="Calibri"/>
              </a:rPr>
              <a:t>S</a:t>
            </a:r>
            <a:endParaRPr kumimoji="0" lang="it-IT"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Ovale 26">
            <a:extLst>
              <a:ext uri="{FF2B5EF4-FFF2-40B4-BE49-F238E27FC236}">
                <a16:creationId xmlns:a16="http://schemas.microsoft.com/office/drawing/2014/main" id="{5A7EC539-6DB8-E4DD-D172-84E6EC67E6DF}"/>
              </a:ext>
            </a:extLst>
          </p:cNvPr>
          <p:cNvSpPr/>
          <p:nvPr/>
        </p:nvSpPr>
        <p:spPr>
          <a:xfrm>
            <a:off x="3525997" y="4145660"/>
            <a:ext cx="381118" cy="40650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rPr>
              <a:t>CF</a:t>
            </a:r>
            <a:endParaRPr kumimoji="0" lang="it-it" sz="11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28" name="Ovale 27">
            <a:extLst>
              <a:ext uri="{FF2B5EF4-FFF2-40B4-BE49-F238E27FC236}">
                <a16:creationId xmlns:a16="http://schemas.microsoft.com/office/drawing/2014/main" id="{1CA83A4A-DDB9-DEF8-CC66-58D36D373E7B}"/>
              </a:ext>
            </a:extLst>
          </p:cNvPr>
          <p:cNvSpPr/>
          <p:nvPr/>
        </p:nvSpPr>
        <p:spPr>
          <a:xfrm>
            <a:off x="2016502" y="2891732"/>
            <a:ext cx="604776" cy="671662"/>
          </a:xfrm>
          <a:prstGeom prst="ellipse">
            <a:avLst/>
          </a:prstGeom>
          <a:solidFill>
            <a:schemeClr val="tx2"/>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29" name="Ovale 28">
            <a:extLst>
              <a:ext uri="{FF2B5EF4-FFF2-40B4-BE49-F238E27FC236}">
                <a16:creationId xmlns:a16="http://schemas.microsoft.com/office/drawing/2014/main" id="{AA268D35-AF69-586F-7B27-21EB8F5B15F7}"/>
              </a:ext>
            </a:extLst>
          </p:cNvPr>
          <p:cNvSpPr/>
          <p:nvPr/>
        </p:nvSpPr>
        <p:spPr>
          <a:xfrm>
            <a:off x="2431119" y="3149467"/>
            <a:ext cx="604776" cy="671662"/>
          </a:xfrm>
          <a:prstGeom prst="ellipse">
            <a:avLst/>
          </a:prstGeom>
          <a:solidFill>
            <a:schemeClr val="tx2">
              <a:lumMod val="60000"/>
              <a:lumOff val="40000"/>
            </a:schemeClr>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30" name="Ovale 29">
            <a:extLst>
              <a:ext uri="{FF2B5EF4-FFF2-40B4-BE49-F238E27FC236}">
                <a16:creationId xmlns:a16="http://schemas.microsoft.com/office/drawing/2014/main" id="{AC50A38E-3E73-6CF2-49CC-76A93A730261}"/>
              </a:ext>
            </a:extLst>
          </p:cNvPr>
          <p:cNvSpPr/>
          <p:nvPr/>
        </p:nvSpPr>
        <p:spPr>
          <a:xfrm>
            <a:off x="2274237" y="3564083"/>
            <a:ext cx="604776" cy="671662"/>
          </a:xfrm>
          <a:prstGeom prst="ellipse">
            <a:avLst/>
          </a:prstGeom>
          <a:solidFill>
            <a:schemeClr val="accent1">
              <a:lumMod val="75000"/>
            </a:schemeClr>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31" name="Ovale 30">
            <a:extLst>
              <a:ext uri="{FF2B5EF4-FFF2-40B4-BE49-F238E27FC236}">
                <a16:creationId xmlns:a16="http://schemas.microsoft.com/office/drawing/2014/main" id="{517798E3-17BB-B6BA-206E-B7A271FC27D0}"/>
              </a:ext>
            </a:extLst>
          </p:cNvPr>
          <p:cNvSpPr/>
          <p:nvPr/>
        </p:nvSpPr>
        <p:spPr>
          <a:xfrm>
            <a:off x="1803590" y="3530467"/>
            <a:ext cx="604776" cy="671662"/>
          </a:xfrm>
          <a:prstGeom prst="ellipse">
            <a:avLst/>
          </a:prstGeom>
          <a:solidFill>
            <a:schemeClr val="accent2">
              <a:lumMod val="60000"/>
              <a:lumOff val="40000"/>
            </a:schemeClr>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32" name="Ovale 31">
            <a:extLst>
              <a:ext uri="{FF2B5EF4-FFF2-40B4-BE49-F238E27FC236}">
                <a16:creationId xmlns:a16="http://schemas.microsoft.com/office/drawing/2014/main" id="{B2E9500A-6665-CAB9-8D4D-E5D8D57AF299}"/>
              </a:ext>
            </a:extLst>
          </p:cNvPr>
          <p:cNvSpPr/>
          <p:nvPr/>
        </p:nvSpPr>
        <p:spPr>
          <a:xfrm>
            <a:off x="1669119" y="3149466"/>
            <a:ext cx="604776" cy="671662"/>
          </a:xfrm>
          <a:prstGeom prst="ellipse">
            <a:avLst/>
          </a:prstGeom>
          <a:solidFill>
            <a:schemeClr val="accent2"/>
          </a:solidFill>
          <a:ln>
            <a:solidFill>
              <a:schemeClr val="bg1"/>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33" name="CasellaDiTesto 32">
            <a:extLst>
              <a:ext uri="{FF2B5EF4-FFF2-40B4-BE49-F238E27FC236}">
                <a16:creationId xmlns:a16="http://schemas.microsoft.com/office/drawing/2014/main" id="{1F650F40-CC04-6F5A-34BD-FE0E91310BA0}"/>
              </a:ext>
            </a:extLst>
          </p:cNvPr>
          <p:cNvSpPr txBox="1"/>
          <p:nvPr/>
        </p:nvSpPr>
        <p:spPr>
          <a:xfrm>
            <a:off x="1858441" y="3261033"/>
            <a:ext cx="10631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Calibri"/>
              </a:rPr>
              <a:t>Partner multipli</a:t>
            </a:r>
          </a:p>
        </p:txBody>
      </p:sp>
      <p:sp>
        <p:nvSpPr>
          <p:cNvPr id="35" name="CasellaDiTesto 34">
            <a:extLst>
              <a:ext uri="{FF2B5EF4-FFF2-40B4-BE49-F238E27FC236}">
                <a16:creationId xmlns:a16="http://schemas.microsoft.com/office/drawing/2014/main" id="{7C007AE1-CE4D-04FC-4C64-0DFB5EEF126E}"/>
              </a:ext>
            </a:extLst>
          </p:cNvPr>
          <p:cNvSpPr txBox="1"/>
          <p:nvPr/>
        </p:nvSpPr>
        <p:spPr>
          <a:xfrm>
            <a:off x="1921606" y="2484757"/>
            <a:ext cx="1089213"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1200" cap="none" spc="0" normalizeH="0" baseline="0" noProof="0" dirty="0">
                <a:ln>
                  <a:noFill/>
                </a:ln>
                <a:solidFill>
                  <a:srgbClr val="FFFFFF"/>
                </a:solidFill>
                <a:effectLst/>
                <a:uLnTx/>
                <a:uFillTx/>
                <a:latin typeface="Calibri" panose="020F0502020204030204"/>
                <a:ea typeface="+mn-ea"/>
                <a:cs typeface="Calibri"/>
              </a:rPr>
              <a:t>Living lab</a:t>
            </a:r>
            <a:endParaRPr kumimoji="0" lang="it-IT"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6" name="Ovale 35">
            <a:extLst>
              <a:ext uri="{FF2B5EF4-FFF2-40B4-BE49-F238E27FC236}">
                <a16:creationId xmlns:a16="http://schemas.microsoft.com/office/drawing/2014/main" id="{753546B3-FF37-C3AD-726C-572E68BF6F55}"/>
              </a:ext>
            </a:extLst>
          </p:cNvPr>
          <p:cNvSpPr/>
          <p:nvPr/>
        </p:nvSpPr>
        <p:spPr>
          <a:xfrm>
            <a:off x="3852851" y="5269227"/>
            <a:ext cx="381118" cy="40650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FFFFFF"/>
                </a:solidFill>
                <a:effectLst/>
                <a:uLnTx/>
                <a:uFillTx/>
                <a:latin typeface="Calibri" panose="020F0502020204030204"/>
                <a:ea typeface="+mn-ea"/>
                <a:cs typeface="Calibri"/>
              </a:rPr>
              <a:t>CF</a:t>
            </a:r>
            <a:endParaRPr kumimoji="0" lang="it-it" sz="12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37" name="Ovale 36">
            <a:extLst>
              <a:ext uri="{FF2B5EF4-FFF2-40B4-BE49-F238E27FC236}">
                <a16:creationId xmlns:a16="http://schemas.microsoft.com/office/drawing/2014/main" id="{320570F2-55EB-EEC2-D0A9-A06B4F92803D}"/>
              </a:ext>
            </a:extLst>
          </p:cNvPr>
          <p:cNvSpPr/>
          <p:nvPr/>
        </p:nvSpPr>
        <p:spPr>
          <a:xfrm>
            <a:off x="3797376" y="1717526"/>
            <a:ext cx="478380" cy="510251"/>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FFFFFF"/>
                </a:solidFill>
                <a:effectLst/>
                <a:uLnTx/>
                <a:uFillTx/>
                <a:latin typeface="Calibri" panose="020F0502020204030204"/>
                <a:ea typeface="+mn-ea"/>
                <a:cs typeface="Calibri"/>
              </a:rPr>
              <a:t>C</a:t>
            </a:r>
            <a:br>
              <a:rPr kumimoji="0" lang="it-IT" sz="1200" b="0" i="0" u="none" strike="noStrike" kern="1200" cap="none" spc="0" normalizeH="0" baseline="0" noProof="0" dirty="0">
                <a:ln>
                  <a:noFill/>
                </a:ln>
                <a:solidFill>
                  <a:srgbClr val="FFFFFF"/>
                </a:solidFill>
                <a:effectLst/>
                <a:uLnTx/>
                <a:uFillTx/>
                <a:latin typeface="Calibri" panose="020F0502020204030204"/>
                <a:ea typeface="+mn-ea"/>
                <a:cs typeface="Calibri"/>
              </a:rPr>
            </a:br>
            <a:r>
              <a:rPr kumimoji="0" lang="it-IT" sz="1200" b="0" i="0" u="none" strike="noStrike" kern="1200" cap="none" spc="0" normalizeH="0" baseline="0" noProof="0" dirty="0" err="1">
                <a:ln>
                  <a:noFill/>
                </a:ln>
                <a:solidFill>
                  <a:srgbClr val="FFFFFF"/>
                </a:solidFill>
                <a:effectLst/>
                <a:uLnTx/>
                <a:uFillTx/>
                <a:latin typeface="Calibri" panose="020F0502020204030204"/>
                <a:ea typeface="+mn-ea"/>
                <a:cs typeface="Calibri"/>
              </a:rPr>
              <a:t>F</a:t>
            </a:r>
            <a:endParaRPr kumimoji="0" lang="it-it" sz="12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5059634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a:xfrm>
            <a:off x="1666789" y="315120"/>
            <a:ext cx="10381776" cy="292100"/>
          </a:xfrm>
        </p:spPr>
        <p:txBody>
          <a:bodyPr rtlCol="0">
            <a:normAutofit fontScale="90000"/>
          </a:bodyPr>
          <a:lstStyle/>
          <a:p>
            <a:pPr rtl="0"/>
            <a:r>
              <a:rPr lang="it-it" dirty="0">
                <a:solidFill>
                  <a:schemeClr val="bg1"/>
                </a:solidFill>
              </a:rPr>
              <a:t>Chi partecipa ai living lab: La quadrupla elica</a:t>
            </a:r>
          </a:p>
        </p:txBody>
      </p:sp>
      <p:sp>
        <p:nvSpPr>
          <p:cNvPr id="4" name="TextBox 3">
            <a:extLst>
              <a:ext uri="{FF2B5EF4-FFF2-40B4-BE49-F238E27FC236}">
                <a16:creationId xmlns:a16="http://schemas.microsoft.com/office/drawing/2014/main" id="{02F1F5D6-087F-A75B-26C5-03FF2A470379}"/>
              </a:ext>
            </a:extLst>
          </p:cNvPr>
          <p:cNvSpPr txBox="1"/>
          <p:nvPr/>
        </p:nvSpPr>
        <p:spPr>
          <a:xfrm>
            <a:off x="3757" y="5874825"/>
            <a:ext cx="1215301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Carayannis</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Elias &amp; Campbell, David. (2009). 'Mode 3' and 'Quadruple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Helix</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Toward</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 21st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century</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fractal</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innovation</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ecosystem</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International Journal of Technology Management - INT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J</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TECHNOL MANAGE. 46. </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https://doi.org/10.1504/IJTM.2009.023374</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Carayannis</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E.G.,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Barth</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T.D. &amp; Campbell, D.F. The </a:t>
            </a:r>
            <a:r>
              <a:rPr kumimoji="0" lang="it-it" sz="1000" b="1"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Quintuple </a:t>
            </a:r>
            <a:r>
              <a:rPr kumimoji="0" lang="it-it" sz="1000" b="1"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Helix</a:t>
            </a:r>
            <a:r>
              <a:rPr kumimoji="0" lang="it-it" sz="1000" b="1"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1"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innovation</a:t>
            </a:r>
            <a:r>
              <a:rPr kumimoji="0" lang="it-it" sz="1000" b="1"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model</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global warming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as</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 challenge and driver for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innovation</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J</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Innov</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r>
              <a:rPr kumimoji="0" lang="it-it" sz="1000" b="0" i="1" u="none" strike="noStrike" kern="1200" cap="none" spc="0" normalizeH="0" baseline="0" noProof="0" dirty="0" err="1">
                <a:ln>
                  <a:noFill/>
                </a:ln>
                <a:solidFill>
                  <a:srgbClr val="68615B"/>
                </a:solidFill>
                <a:effectLst/>
                <a:uLnTx/>
                <a:uFillTx/>
                <a:latin typeface="Arial" panose="020B0604020202020204" pitchFamily="34" charset="0"/>
                <a:ea typeface="+mn-ea"/>
                <a:cs typeface="+mn-cs"/>
              </a:rPr>
              <a:t>Entrep</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1, 2 (2012). </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https://doi.org/10.1186/2192-5372-1-2</a:t>
            </a:r>
            <a:r>
              <a:rPr kumimoji="0" lang="it-it" sz="1000" b="0" i="1" u="none" strike="noStrike" kern="1200" cap="none" spc="0" normalizeH="0" baseline="0" noProof="0" dirty="0">
                <a:ln>
                  <a:noFill/>
                </a:ln>
                <a:solidFill>
                  <a:srgbClr val="68615B"/>
                </a:solidFill>
                <a:effectLst/>
                <a:uLnTx/>
                <a:uFillTx/>
                <a:latin typeface="Arial" panose="020B0604020202020204" pitchFamily="34" charset="0"/>
                <a:ea typeface="+mn-ea"/>
                <a:cs typeface="+mn-cs"/>
              </a:rPr>
              <a:t> </a:t>
            </a:r>
            <a:endParaRPr kumimoji="0" lang="x-none" sz="1000" b="0" i="1" u="none" strike="noStrike" kern="1200" cap="none" spc="0" normalizeH="0" baseline="0" noProof="0" dirty="0">
              <a:ln>
                <a:noFill/>
              </a:ln>
              <a:solidFill>
                <a:srgbClr val="68615B"/>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ECE0646E-E16C-D908-6710-8A70F2E4A6FB}"/>
              </a:ext>
            </a:extLst>
          </p:cNvPr>
          <p:cNvGrpSpPr/>
          <p:nvPr/>
        </p:nvGrpSpPr>
        <p:grpSpPr>
          <a:xfrm>
            <a:off x="651017" y="932688"/>
            <a:ext cx="10734399" cy="4625300"/>
            <a:chOff x="656575" y="1124239"/>
            <a:chExt cx="10719649" cy="4436064"/>
          </a:xfrm>
        </p:grpSpPr>
        <p:sp>
          <p:nvSpPr>
            <p:cNvPr id="30" name="Rounded Rectangle 29">
              <a:extLst>
                <a:ext uri="{FF2B5EF4-FFF2-40B4-BE49-F238E27FC236}">
                  <a16:creationId xmlns:a16="http://schemas.microsoft.com/office/drawing/2014/main" id="{D91AF062-71AF-F9DA-2E7B-E65A478F0506}"/>
                </a:ext>
              </a:extLst>
            </p:cNvPr>
            <p:cNvSpPr/>
            <p:nvPr/>
          </p:nvSpPr>
          <p:spPr>
            <a:xfrm>
              <a:off x="7758086" y="1124239"/>
              <a:ext cx="3609185" cy="176500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rPr>
                <a:t>Governo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rPr>
                <a:t>e settore pubblico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500" b="0" i="0" u="none" strike="noStrike" kern="1200" cap="none" spc="0" normalizeH="0" baseline="0" noProof="0" dirty="0">
                  <a:ln>
                    <a:noFill/>
                  </a:ln>
                  <a:solidFill>
                    <a:srgbClr val="68615B"/>
                  </a:solidFill>
                  <a:effectLst/>
                  <a:uLnTx/>
                  <a:uFillTx/>
                  <a:latin typeface="Calibri" panose="020F0502020204030204"/>
                  <a:ea typeface="+mn-ea"/>
                  <a:cs typeface="+mn-cs"/>
                </a:rPr>
                <a:t>Amministrazioni centrali, regionali e locali, organizzazioni intergovernative, enti governativi come ministeri e agenzie, amministrazioni pubbliche e altri enti pubblici</a:t>
              </a:r>
            </a:p>
          </p:txBody>
        </p:sp>
        <p:sp>
          <p:nvSpPr>
            <p:cNvPr id="31" name="Rounded Rectangle 30">
              <a:extLst>
                <a:ext uri="{FF2B5EF4-FFF2-40B4-BE49-F238E27FC236}">
                  <a16:creationId xmlns:a16="http://schemas.microsoft.com/office/drawing/2014/main" id="{813EBFAB-ECE8-BFC0-416B-6A2E675877FA}"/>
                </a:ext>
              </a:extLst>
            </p:cNvPr>
            <p:cNvSpPr/>
            <p:nvPr/>
          </p:nvSpPr>
          <p:spPr>
            <a:xfrm>
              <a:off x="656575" y="1131010"/>
              <a:ext cx="3609185" cy="176500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a:ln>
                    <a:noFill/>
                  </a:ln>
                  <a:solidFill>
                    <a:srgbClr val="71A096">
                      <a:lumMod val="75000"/>
                    </a:srgbClr>
                  </a:solidFill>
                  <a:effectLst/>
                  <a:uLnTx/>
                  <a:uFillTx/>
                  <a:latin typeface="Calibri Light" panose="020F0302020204030204"/>
                  <a:ea typeface="+mn-ea"/>
                  <a:cs typeface="+mn-cs"/>
                </a:rPr>
                <a:t>Mondo accademico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Scuole, istituti superiori, università, istituti di ricerca e laboratori di innovazione di ogni tipo, del </a:t>
              </a:r>
              <a:endParaRPr kumimoji="0" lang="it-IT" sz="16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 settore pubblico, privato o civile</a:t>
              </a:r>
            </a:p>
          </p:txBody>
        </p:sp>
        <p:sp>
          <p:nvSpPr>
            <p:cNvPr id="29" name="Rounded Rectangle 28">
              <a:extLst>
                <a:ext uri="{FF2B5EF4-FFF2-40B4-BE49-F238E27FC236}">
                  <a16:creationId xmlns:a16="http://schemas.microsoft.com/office/drawing/2014/main" id="{4E4DC88D-C3FC-212F-9507-4225FBA93110}"/>
                </a:ext>
              </a:extLst>
            </p:cNvPr>
            <p:cNvSpPr/>
            <p:nvPr/>
          </p:nvSpPr>
          <p:spPr>
            <a:xfrm>
              <a:off x="665526" y="3795297"/>
              <a:ext cx="3696656" cy="176500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rPr>
                <a:t>  </a:t>
              </a:r>
              <a:r>
                <a:rPr kumimoji="0" lang="it-it" sz="20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rPr>
                <a:t>Cittadini, società civile e utenti</a:t>
              </a:r>
              <a:endParaRPr kumimoji="0" lang="x-none" sz="18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Sia le organizzazioni formali ‘non-profit’</a:t>
              </a:r>
              <a:b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b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come ONG, enti di beneficenza, fondazioni, associazioni, sindacati e imprenditori sociali (quando non sono a scopo di lucro), sia le comunità, i cittadini, i gruppi di interesse e i movimenti più informali e poco organizzati</a:t>
              </a:r>
            </a:p>
          </p:txBody>
        </p:sp>
        <p:sp>
          <p:nvSpPr>
            <p:cNvPr id="28" name="Rounded Rectangle 27">
              <a:extLst>
                <a:ext uri="{FF2B5EF4-FFF2-40B4-BE49-F238E27FC236}">
                  <a16:creationId xmlns:a16="http://schemas.microsoft.com/office/drawing/2014/main" id="{58FFF9CE-EA6A-1801-4B66-AB2E67732263}"/>
                </a:ext>
              </a:extLst>
            </p:cNvPr>
            <p:cNvSpPr/>
            <p:nvPr/>
          </p:nvSpPr>
          <p:spPr>
            <a:xfrm>
              <a:off x="7767039" y="3795298"/>
              <a:ext cx="3609185" cy="176500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rPr>
                <a:t>Industria</a:t>
              </a:r>
              <a:endParaRPr kumimoji="0" lang="x-none" sz="1800" b="1" i="0" u="none" strike="noStrike" kern="1200" cap="none" spc="0" normalizeH="0" baseline="0" noProof="0" dirty="0">
                <a:ln>
                  <a:noFill/>
                </a:ln>
                <a:solidFill>
                  <a:srgbClr val="71A096">
                    <a:lumMod val="75000"/>
                  </a:srgbClr>
                </a:solidFill>
                <a:effectLst/>
                <a:uLnTx/>
                <a:uFillTx/>
                <a:latin typeface="Calibri Light" panose="020F03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Ditte, aziende, imprenditori, PMI, società, altre organizzazioni a scopo di lucro che operano nel mercato, compresi i settori commerciali dell'ICT e della tecnologia, rappresentanti di queste parti interessate come le organizzazioni dei datori di lavoro e</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di categoria</a:t>
              </a:r>
            </a:p>
          </p:txBody>
        </p:sp>
        <p:sp>
          <p:nvSpPr>
            <p:cNvPr id="16" name="Pie 15">
              <a:extLst>
                <a:ext uri="{FF2B5EF4-FFF2-40B4-BE49-F238E27FC236}">
                  <a16:creationId xmlns:a16="http://schemas.microsoft.com/office/drawing/2014/main" id="{0091B5F5-01EA-CEF4-6B7D-4FA0FF92A95C}"/>
                </a:ext>
              </a:extLst>
            </p:cNvPr>
            <p:cNvSpPr/>
            <p:nvPr/>
          </p:nvSpPr>
          <p:spPr>
            <a:xfrm>
              <a:off x="3987710" y="1407167"/>
              <a:ext cx="3981489" cy="3981489"/>
            </a:xfrm>
            <a:prstGeom prst="pie">
              <a:avLst>
                <a:gd name="adj1" fmla="val 10803344"/>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17" name="Pie 16">
              <a:extLst>
                <a:ext uri="{FF2B5EF4-FFF2-40B4-BE49-F238E27FC236}">
                  <a16:creationId xmlns:a16="http://schemas.microsoft.com/office/drawing/2014/main" id="{E542C1B8-BE93-F01F-EE1B-9CAF71042EEF}"/>
                </a:ext>
              </a:extLst>
            </p:cNvPr>
            <p:cNvSpPr/>
            <p:nvPr/>
          </p:nvSpPr>
          <p:spPr>
            <a:xfrm flipV="1">
              <a:off x="3987709" y="1496067"/>
              <a:ext cx="3981489" cy="3981489"/>
            </a:xfrm>
            <a:prstGeom prst="pie">
              <a:avLst>
                <a:gd name="adj1" fmla="val 10803344"/>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18" name="Pie 17">
              <a:extLst>
                <a:ext uri="{FF2B5EF4-FFF2-40B4-BE49-F238E27FC236}">
                  <a16:creationId xmlns:a16="http://schemas.microsoft.com/office/drawing/2014/main" id="{DB02C118-963E-D19F-CE46-E4DACC5B1D3F}"/>
                </a:ext>
              </a:extLst>
            </p:cNvPr>
            <p:cNvSpPr/>
            <p:nvPr/>
          </p:nvSpPr>
          <p:spPr>
            <a:xfrm flipH="1">
              <a:off x="4105255" y="1407167"/>
              <a:ext cx="3981489" cy="3981489"/>
            </a:xfrm>
            <a:prstGeom prst="pie">
              <a:avLst>
                <a:gd name="adj1" fmla="val 10803344"/>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19" name="Pie 18">
              <a:extLst>
                <a:ext uri="{FF2B5EF4-FFF2-40B4-BE49-F238E27FC236}">
                  <a16:creationId xmlns:a16="http://schemas.microsoft.com/office/drawing/2014/main" id="{B2702342-14BA-7799-EC83-CB1B7F5F4D16}"/>
                </a:ext>
              </a:extLst>
            </p:cNvPr>
            <p:cNvSpPr/>
            <p:nvPr/>
          </p:nvSpPr>
          <p:spPr>
            <a:xfrm flipH="1" flipV="1">
              <a:off x="4105254" y="1496067"/>
              <a:ext cx="3981489" cy="3981489"/>
            </a:xfrm>
            <a:prstGeom prst="pie">
              <a:avLst>
                <a:gd name="adj1" fmla="val 10803344"/>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28241D"/>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2216C55-EA16-00CE-E87F-96CBE4CC5885}"/>
                </a:ext>
              </a:extLst>
            </p:cNvPr>
            <p:cNvSpPr txBox="1"/>
            <p:nvPr/>
          </p:nvSpPr>
          <p:spPr>
            <a:xfrm>
              <a:off x="4710254" y="1861971"/>
              <a:ext cx="1409418" cy="6198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Mondo accademico</a:t>
              </a:r>
            </a:p>
          </p:txBody>
        </p:sp>
        <p:sp>
          <p:nvSpPr>
            <p:cNvPr id="22" name="TextBox 21">
              <a:extLst>
                <a:ext uri="{FF2B5EF4-FFF2-40B4-BE49-F238E27FC236}">
                  <a16:creationId xmlns:a16="http://schemas.microsoft.com/office/drawing/2014/main" id="{77A4BCF4-6DA3-D4F6-23A6-A8270C35B44F}"/>
                </a:ext>
              </a:extLst>
            </p:cNvPr>
            <p:cNvSpPr txBox="1"/>
            <p:nvPr/>
          </p:nvSpPr>
          <p:spPr>
            <a:xfrm>
              <a:off x="6173389" y="1977557"/>
              <a:ext cx="1236689" cy="354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Governo</a:t>
              </a:r>
            </a:p>
          </p:txBody>
        </p:sp>
        <p:sp>
          <p:nvSpPr>
            <p:cNvPr id="25" name="TextBox 24">
              <a:extLst>
                <a:ext uri="{FF2B5EF4-FFF2-40B4-BE49-F238E27FC236}">
                  <a16:creationId xmlns:a16="http://schemas.microsoft.com/office/drawing/2014/main" id="{2C3675AD-11F6-7587-E5AC-B872A33E83E4}"/>
                </a:ext>
              </a:extLst>
            </p:cNvPr>
            <p:cNvSpPr txBox="1"/>
            <p:nvPr/>
          </p:nvSpPr>
          <p:spPr>
            <a:xfrm>
              <a:off x="6356014" y="4617208"/>
              <a:ext cx="24135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panose="020F0502020204030204"/>
                  <a:ea typeface="+mn-ea"/>
                  <a:cs typeface="+mn-cs"/>
                </a:rPr>
                <a:t>Industria</a:t>
              </a:r>
            </a:p>
          </p:txBody>
        </p:sp>
        <p:sp>
          <p:nvSpPr>
            <p:cNvPr id="27" name="TextBox 26">
              <a:extLst>
                <a:ext uri="{FF2B5EF4-FFF2-40B4-BE49-F238E27FC236}">
                  <a16:creationId xmlns:a16="http://schemas.microsoft.com/office/drawing/2014/main" id="{BDEA8342-8008-8338-4012-253D6F47FA4F}"/>
                </a:ext>
              </a:extLst>
            </p:cNvPr>
            <p:cNvSpPr txBox="1"/>
            <p:nvPr/>
          </p:nvSpPr>
          <p:spPr>
            <a:xfrm>
              <a:off x="4646426" y="4613686"/>
              <a:ext cx="24135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a:ln>
                    <a:noFill/>
                  </a:ln>
                  <a:solidFill>
                    <a:srgbClr val="FFFFFF"/>
                  </a:solidFill>
                  <a:effectLst/>
                  <a:uLnTx/>
                  <a:uFillTx/>
                  <a:latin typeface="Calibri" panose="020F0502020204030204"/>
                  <a:ea typeface="+mn-ea"/>
                  <a:cs typeface="+mn-cs"/>
                </a:rPr>
                <a:t>Cittadini</a:t>
              </a:r>
            </a:p>
          </p:txBody>
        </p:sp>
        <p:sp>
          <p:nvSpPr>
            <p:cNvPr id="32" name="TextBox 31">
              <a:extLst>
                <a:ext uri="{FF2B5EF4-FFF2-40B4-BE49-F238E27FC236}">
                  <a16:creationId xmlns:a16="http://schemas.microsoft.com/office/drawing/2014/main" id="{10BF332B-E76A-929D-EB37-043862F628A2}"/>
                </a:ext>
              </a:extLst>
            </p:cNvPr>
            <p:cNvSpPr txBox="1"/>
            <p:nvPr/>
          </p:nvSpPr>
          <p:spPr>
            <a:xfrm>
              <a:off x="5362307" y="3097515"/>
              <a:ext cx="1360966" cy="1012420"/>
            </a:xfrm>
            <a:prstGeom prst="roundRect">
              <a:avLst/>
            </a:prstGeom>
            <a:solidFill>
              <a:schemeClr val="accent1">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71A096">
                      <a:lumMod val="50000"/>
                    </a:srgbClr>
                  </a:solidFill>
                  <a:effectLst/>
                  <a:uLnTx/>
                  <a:uFillTx/>
                  <a:latin typeface="Calibri" panose="020F0502020204030204"/>
                  <a:ea typeface="+mn-ea"/>
                  <a:cs typeface="+mn-cs"/>
                </a:rPr>
                <a:t>Partenariato pubblico-privato-cittadini</a:t>
              </a:r>
            </a:p>
          </p:txBody>
        </p:sp>
      </p:grpSp>
      <p:pic>
        <p:nvPicPr>
          <p:cNvPr id="5" name="Immagine 4">
            <a:extLst>
              <a:ext uri="{FF2B5EF4-FFF2-40B4-BE49-F238E27FC236}">
                <a16:creationId xmlns:a16="http://schemas.microsoft.com/office/drawing/2014/main" id="{1B053F95-571A-F841-B75A-4238E1150E49}"/>
              </a:ext>
            </a:extLst>
          </p:cNvPr>
          <p:cNvPicPr>
            <a:picLocks noChangeAspect="1"/>
          </p:cNvPicPr>
          <p:nvPr/>
        </p:nvPicPr>
        <p:blipFill>
          <a:blip r:embed="rId5"/>
          <a:stretch>
            <a:fillRect/>
          </a:stretch>
        </p:blipFill>
        <p:spPr>
          <a:xfrm>
            <a:off x="4345499" y="2285105"/>
            <a:ext cx="954193" cy="864911"/>
          </a:xfrm>
          <a:prstGeom prst="rect">
            <a:avLst/>
          </a:prstGeom>
        </p:spPr>
      </p:pic>
      <p:pic>
        <p:nvPicPr>
          <p:cNvPr id="6" name="Immagine 5">
            <a:extLst>
              <a:ext uri="{FF2B5EF4-FFF2-40B4-BE49-F238E27FC236}">
                <a16:creationId xmlns:a16="http://schemas.microsoft.com/office/drawing/2014/main" id="{629A8E93-97FE-0C4E-B95A-2F461D568ED7}"/>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6691089" y="2331489"/>
            <a:ext cx="882432" cy="712839"/>
          </a:xfrm>
          <a:prstGeom prst="rect">
            <a:avLst/>
          </a:prstGeom>
        </p:spPr>
      </p:pic>
      <p:pic>
        <p:nvPicPr>
          <p:cNvPr id="7" name="Immagine 6">
            <a:extLst>
              <a:ext uri="{FF2B5EF4-FFF2-40B4-BE49-F238E27FC236}">
                <a16:creationId xmlns:a16="http://schemas.microsoft.com/office/drawing/2014/main" id="{B9D28DDF-DF2D-444F-9D97-09F58606AB30}"/>
              </a:ext>
            </a:extLst>
          </p:cNvPr>
          <p:cNvPicPr>
            <a:picLocks noChangeAspect="1"/>
          </p:cNvPicPr>
          <p:nvPr/>
        </p:nvPicPr>
        <p:blipFill>
          <a:blip r:embed="rId7"/>
          <a:stretch>
            <a:fillRect/>
          </a:stretch>
        </p:blipFill>
        <p:spPr>
          <a:xfrm>
            <a:off x="4461048" y="3563790"/>
            <a:ext cx="817414" cy="900260"/>
          </a:xfrm>
          <a:prstGeom prst="rect">
            <a:avLst/>
          </a:prstGeom>
        </p:spPr>
      </p:pic>
      <p:pic>
        <p:nvPicPr>
          <p:cNvPr id="8" name="Immagine 7">
            <a:extLst>
              <a:ext uri="{FF2B5EF4-FFF2-40B4-BE49-F238E27FC236}">
                <a16:creationId xmlns:a16="http://schemas.microsoft.com/office/drawing/2014/main" id="{83F5295B-BE99-7943-A591-1A2D4C36A32A}"/>
              </a:ext>
            </a:extLst>
          </p:cNvPr>
          <p:cNvPicPr>
            <a:picLocks noChangeAspect="1"/>
          </p:cNvPicPr>
          <p:nvPr/>
        </p:nvPicPr>
        <p:blipFill>
          <a:blip r:embed="rId8"/>
          <a:stretch>
            <a:fillRect/>
          </a:stretch>
        </p:blipFill>
        <p:spPr>
          <a:xfrm>
            <a:off x="6768443" y="3555263"/>
            <a:ext cx="720417" cy="923034"/>
          </a:xfrm>
          <a:prstGeom prst="rect">
            <a:avLst/>
          </a:prstGeom>
        </p:spPr>
      </p:pic>
    </p:spTree>
    <p:extLst>
      <p:ext uri="{BB962C8B-B14F-4D97-AF65-F5344CB8AC3E}">
        <p14:creationId xmlns:p14="http://schemas.microsoft.com/office/powerpoint/2010/main" val="2556034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2DFBD-BD94-8F7D-251A-7FBA0E95D7C2}"/>
              </a:ext>
            </a:extLst>
          </p:cNvPr>
          <p:cNvSpPr>
            <a:spLocks noGrp="1"/>
          </p:cNvSpPr>
          <p:nvPr>
            <p:ph type="title"/>
          </p:nvPr>
        </p:nvSpPr>
        <p:spPr/>
        <p:txBody>
          <a:bodyPr rtlCol="0">
            <a:normAutofit fontScale="90000"/>
          </a:bodyPr>
          <a:lstStyle/>
          <a:p>
            <a:r>
              <a:rPr lang="it-it" dirty="0">
                <a:solidFill>
                  <a:schemeClr val="bg1"/>
                </a:solidFill>
              </a:rPr>
              <a:t>Living lab e </a:t>
            </a:r>
            <a:r>
              <a:rPr lang="it-it" dirty="0" err="1">
                <a:solidFill>
                  <a:schemeClr val="bg1"/>
                </a:solidFill>
              </a:rPr>
              <a:t>Lighthouse</a:t>
            </a:r>
            <a:r>
              <a:rPr lang="it-it" dirty="0">
                <a:solidFill>
                  <a:schemeClr val="bg1"/>
                </a:solidFill>
              </a:rPr>
              <a:t> per la salute dei suoli: Piano di attuazione - Criteri</a:t>
            </a:r>
          </a:p>
        </p:txBody>
      </p:sp>
      <p:sp>
        <p:nvSpPr>
          <p:cNvPr id="100" name="Rettangolo con angoli arrotondati 99">
            <a:extLst>
              <a:ext uri="{FF2B5EF4-FFF2-40B4-BE49-F238E27FC236}">
                <a16:creationId xmlns:a16="http://schemas.microsoft.com/office/drawing/2014/main" id="{10C52203-5417-E4C1-AF09-0B6B80192D34}"/>
              </a:ext>
            </a:extLst>
          </p:cNvPr>
          <p:cNvSpPr/>
          <p:nvPr/>
        </p:nvSpPr>
        <p:spPr>
          <a:xfrm>
            <a:off x="2801055" y="1668070"/>
            <a:ext cx="6239424" cy="885357"/>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Innovazione</a:t>
            </a:r>
            <a:r>
              <a:rPr kumimoji="0" lang="it-it" sz="14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 </a:t>
            </a: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co-creazione</a:t>
            </a:r>
            <a:r>
              <a:rPr kumimoji="0" lang="it-it" sz="14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 apprendimento formale</a:t>
            </a:r>
            <a:endParaRPr kumimoji="0" lang="en-GB" sz="20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Contributo alle </a:t>
            </a: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sfide sociali</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Miglioramento della salute dei suoli e dei servizi ecosistemici correlati </a:t>
            </a:r>
            <a:r>
              <a:rPr kumimoji="0" lang="it-it" sz="1400" b="0" i="0" u="none" strike="noStrike" kern="1200" cap="none" spc="0" normalizeH="0" baseline="0" noProof="0">
                <a:ln>
                  <a:noFill/>
                </a:ln>
                <a:solidFill>
                  <a:srgbClr val="68615B"/>
                </a:solidFill>
                <a:effectLst/>
                <a:uLnTx/>
                <a:uFillTx/>
                <a:latin typeface="Calibri" panose="020F0502020204030204"/>
                <a:ea typeface="+mn-ea"/>
                <a:cs typeface="Calibri" panose="020F0502020204030204"/>
              </a:rPr>
              <a:t>(=&gt; obiettivi della missione)</a:t>
            </a:r>
          </a:p>
        </p:txBody>
      </p:sp>
      <p:sp>
        <p:nvSpPr>
          <p:cNvPr id="97" name="Rettangolo con angoli arrotondati 96">
            <a:extLst>
              <a:ext uri="{FF2B5EF4-FFF2-40B4-BE49-F238E27FC236}">
                <a16:creationId xmlns:a16="http://schemas.microsoft.com/office/drawing/2014/main" id="{C5CD9FAD-18EC-BA68-96A3-6C6E322A27F2}"/>
              </a:ext>
            </a:extLst>
          </p:cNvPr>
          <p:cNvSpPr/>
          <p:nvPr/>
        </p:nvSpPr>
        <p:spPr>
          <a:xfrm>
            <a:off x="613833" y="1675242"/>
            <a:ext cx="2256664" cy="88899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Calibri"/>
              </a:rPr>
              <a:t>OBIETTIVI</a:t>
            </a:r>
            <a:endPar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102" name="Rettangolo con angoli arrotondati 101">
            <a:extLst>
              <a:ext uri="{FF2B5EF4-FFF2-40B4-BE49-F238E27FC236}">
                <a16:creationId xmlns:a16="http://schemas.microsoft.com/office/drawing/2014/main" id="{9A263EFD-C751-4BF4-5561-239829CE06A6}"/>
              </a:ext>
            </a:extLst>
          </p:cNvPr>
          <p:cNvSpPr/>
          <p:nvPr/>
        </p:nvSpPr>
        <p:spPr>
          <a:xfrm>
            <a:off x="2801055" y="2688167"/>
            <a:ext cx="6239424" cy="1016455"/>
          </a:xfrm>
          <a:prstGeom prst="round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Co-creazione, co-sviluppo e sperimentazione</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di innovazioni che migliorino la salute dei suoli e i relativi servizi ecosistemici (ESS).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Ricerca sull'impatto di queste pratiche innovative</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sugli</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 ecosistemi</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Networking</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e </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scambio di conoscenze</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Dimostrazione</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(in particolare nel caso dei Centri faro)</a:t>
            </a:r>
          </a:p>
        </p:txBody>
      </p:sp>
      <p:sp>
        <p:nvSpPr>
          <p:cNvPr id="103" name="Rettangolo con angoli arrotondati 102">
            <a:extLst>
              <a:ext uri="{FF2B5EF4-FFF2-40B4-BE49-F238E27FC236}">
                <a16:creationId xmlns:a16="http://schemas.microsoft.com/office/drawing/2014/main" id="{901771D5-629B-C1A5-1E6A-E1D561DF5CCA}"/>
              </a:ext>
            </a:extLst>
          </p:cNvPr>
          <p:cNvSpPr/>
          <p:nvPr/>
        </p:nvSpPr>
        <p:spPr>
          <a:xfrm>
            <a:off x="2801054" y="3835263"/>
            <a:ext cx="6239424" cy="1016455"/>
          </a:xfrm>
          <a:prstGeom prst="roundRect">
            <a:avLst/>
          </a:prstGeom>
          <a:solidFill>
            <a:schemeClr val="accent1">
              <a:lumMod val="20000"/>
              <a:lumOff val="80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a:rPr>
              <a:t>Partenariato pubblico-privato-cittadini</a:t>
            </a:r>
            <a:endParaRPr kumimoji="0" lang="en-GB" sz="14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a:rPr>
              <a:t>Utenti reali (gestori del suolo collegati con un'ampia gamma di parti interessate e decisori)</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400" b="1" i="0" u="none" strike="noStrike" kern="1200" cap="none" spc="0" normalizeH="0" baseline="0" noProof="0">
                <a:ln>
                  <a:noFill/>
                </a:ln>
                <a:solidFill>
                  <a:srgbClr val="68615B"/>
                </a:solidFill>
                <a:effectLst/>
                <a:uLnTx/>
                <a:uFillTx/>
                <a:latin typeface="Calibri" panose="020F0502020204030204"/>
                <a:ea typeface="+mn-ea"/>
                <a:cs typeface="Calibri"/>
              </a:rPr>
              <a:t>Dimostrazione:</a:t>
            </a:r>
            <a:r>
              <a:rPr kumimoji="0" lang="it-it" sz="1400" b="0" i="0" u="none" strike="noStrike" kern="1200" cap="none" spc="0" normalizeH="0" baseline="0" noProof="0">
                <a:ln>
                  <a:noFill/>
                </a:ln>
                <a:solidFill>
                  <a:srgbClr val="68615B"/>
                </a:solidFill>
                <a:effectLst/>
                <a:uLnTx/>
                <a:uFillTx/>
                <a:latin typeface="Calibri" panose="020F0502020204030204"/>
                <a:ea typeface="+mn-ea"/>
                <a:cs typeface="Calibri"/>
              </a:rPr>
              <a:t> pubblico più ampio, arena politica, PEI e reti pertinenti</a:t>
            </a:r>
          </a:p>
        </p:txBody>
      </p:sp>
      <p:sp>
        <p:nvSpPr>
          <p:cNvPr id="104" name="Rettangolo con angoli arrotondati 103">
            <a:extLst>
              <a:ext uri="{FF2B5EF4-FFF2-40B4-BE49-F238E27FC236}">
                <a16:creationId xmlns:a16="http://schemas.microsoft.com/office/drawing/2014/main" id="{A6AE8A37-A3CB-AE4F-0243-2DCF8BD82115}"/>
              </a:ext>
            </a:extLst>
          </p:cNvPr>
          <p:cNvSpPr/>
          <p:nvPr/>
        </p:nvSpPr>
        <p:spPr>
          <a:xfrm>
            <a:off x="2801054" y="4982359"/>
            <a:ext cx="6239424" cy="1016455"/>
          </a:xfrm>
          <a:prstGeom prst="roundRect">
            <a:avLst/>
          </a:prstGeom>
          <a:solidFill>
            <a:schemeClr val="accent3">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Molteplici </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discipline </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(-&gt; transdisciplinari, comprese le scienze sociali),</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 metodi, dimensioni </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(tecnica, economica, sociale)</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Approccio </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territoriale</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e </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contesto reale</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 = aziende agricole/foreste/siti urbani reali</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Solido assetto scientifico </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per la</a:t>
            </a: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 valutazione degli ecosistemi</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it-it" sz="1300" b="1" i="0" u="none" strike="noStrike" kern="1200" cap="none" spc="0" normalizeH="0" baseline="0" noProof="0">
                <a:ln>
                  <a:noFill/>
                </a:ln>
                <a:solidFill>
                  <a:srgbClr val="68615B"/>
                </a:solidFill>
                <a:effectLst/>
                <a:uLnTx/>
                <a:uFillTx/>
                <a:latin typeface="Calibri" panose="020F0502020204030204"/>
                <a:ea typeface="+mn-ea"/>
                <a:cs typeface="Calibri"/>
              </a:rPr>
              <a:t>Apertura, </a:t>
            </a:r>
            <a:r>
              <a:rPr kumimoji="0" lang="it-it" sz="1300" b="0" i="0" u="none" strike="noStrike" kern="1200" cap="none" spc="0" normalizeH="0" baseline="0" noProof="0">
                <a:ln>
                  <a:noFill/>
                </a:ln>
                <a:solidFill>
                  <a:srgbClr val="68615B"/>
                </a:solidFill>
                <a:effectLst/>
                <a:uLnTx/>
                <a:uFillTx/>
                <a:latin typeface="Calibri" panose="020F0502020204030204"/>
                <a:ea typeface="+mn-ea"/>
                <a:cs typeface="Calibri"/>
              </a:rPr>
              <a:t>comunicazione, diffusione</a:t>
            </a:r>
          </a:p>
        </p:txBody>
      </p:sp>
      <p:sp>
        <p:nvSpPr>
          <p:cNvPr id="101" name="Rettangolo con angoli arrotondati 100">
            <a:extLst>
              <a:ext uri="{FF2B5EF4-FFF2-40B4-BE49-F238E27FC236}">
                <a16:creationId xmlns:a16="http://schemas.microsoft.com/office/drawing/2014/main" id="{4B14C9E4-B6E7-B4E3-228A-A28E71834306}"/>
              </a:ext>
            </a:extLst>
          </p:cNvPr>
          <p:cNvSpPr/>
          <p:nvPr/>
        </p:nvSpPr>
        <p:spPr>
          <a:xfrm>
            <a:off x="615197" y="2746773"/>
            <a:ext cx="2255299" cy="88899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Calibri"/>
              </a:rPr>
              <a:t>ATTIVITÀ</a:t>
            </a:r>
            <a:endPar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105" name="Rettangolo con angoli arrotondati 104">
            <a:extLst>
              <a:ext uri="{FF2B5EF4-FFF2-40B4-BE49-F238E27FC236}">
                <a16:creationId xmlns:a16="http://schemas.microsoft.com/office/drawing/2014/main" id="{59C7D15F-474D-A808-99D5-D947AD76EAFC}"/>
              </a:ext>
            </a:extLst>
          </p:cNvPr>
          <p:cNvSpPr/>
          <p:nvPr/>
        </p:nvSpPr>
        <p:spPr>
          <a:xfrm>
            <a:off x="615198" y="3836856"/>
            <a:ext cx="2255298" cy="888999"/>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Calibri"/>
              </a:rPr>
              <a:t>PARTECIPANTI</a:t>
            </a:r>
            <a:endPar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106" name="Rettangolo con angoli arrotondati 105">
            <a:extLst>
              <a:ext uri="{FF2B5EF4-FFF2-40B4-BE49-F238E27FC236}">
                <a16:creationId xmlns:a16="http://schemas.microsoft.com/office/drawing/2014/main" id="{BAF9F79C-F03E-F5D0-89A2-64D76F95FAB9}"/>
              </a:ext>
            </a:extLst>
          </p:cNvPr>
          <p:cNvSpPr/>
          <p:nvPr/>
        </p:nvSpPr>
        <p:spPr>
          <a:xfrm>
            <a:off x="615198" y="5043356"/>
            <a:ext cx="2255298" cy="88899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FFFFFF"/>
                </a:solidFill>
                <a:effectLst/>
                <a:uLnTx/>
                <a:uFillTx/>
                <a:latin typeface="Calibri Light" panose="020F0302020204030204"/>
                <a:ea typeface="+mn-ea"/>
                <a:cs typeface="Calibri"/>
              </a:rPr>
              <a:t>CONTESTO</a:t>
            </a:r>
          </a:p>
        </p:txBody>
      </p:sp>
      <p:sp>
        <p:nvSpPr>
          <p:cNvPr id="107" name="CasellaDiTesto 106">
            <a:extLst>
              <a:ext uri="{FF2B5EF4-FFF2-40B4-BE49-F238E27FC236}">
                <a16:creationId xmlns:a16="http://schemas.microsoft.com/office/drawing/2014/main" id="{BC04308E-5737-59D7-EA9A-FFB66683ECD4}"/>
              </a:ext>
            </a:extLst>
          </p:cNvPr>
          <p:cNvSpPr txBox="1"/>
          <p:nvPr/>
        </p:nvSpPr>
        <p:spPr>
          <a:xfrm>
            <a:off x="0" y="6177815"/>
            <a:ext cx="359228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srgbClr val="68615B"/>
                </a:solidFill>
                <a:effectLst/>
                <a:uLnTx/>
                <a:uFillTx/>
                <a:latin typeface="Calibri" panose="020F0502020204030204"/>
                <a:ea typeface="+mn-ea"/>
                <a:cs typeface="Calibri"/>
              </a:rPr>
              <a:t>*adattato da McPhee et al. (2021)</a:t>
            </a:r>
          </a:p>
        </p:txBody>
      </p:sp>
      <p:sp>
        <p:nvSpPr>
          <p:cNvPr id="108" name="CasellaDiTesto 107">
            <a:extLst>
              <a:ext uri="{FF2B5EF4-FFF2-40B4-BE49-F238E27FC236}">
                <a16:creationId xmlns:a16="http://schemas.microsoft.com/office/drawing/2014/main" id="{8BE6A71D-D39B-4F01-6E91-CED257E1FEAA}"/>
              </a:ext>
            </a:extLst>
          </p:cNvPr>
          <p:cNvSpPr txBox="1"/>
          <p:nvPr/>
        </p:nvSpPr>
        <p:spPr>
          <a:xfrm>
            <a:off x="2870496" y="1077446"/>
            <a:ext cx="363787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a:ln>
                  <a:noFill/>
                </a:ln>
                <a:solidFill>
                  <a:srgbClr val="71A096"/>
                </a:solidFill>
                <a:effectLst/>
                <a:uLnTx/>
                <a:uFillTx/>
                <a:latin typeface="Calibri Light" panose="020F0302020204030204"/>
                <a:ea typeface="+mn-ea"/>
                <a:cs typeface="Calibri"/>
              </a:rPr>
              <a:t>Living </a:t>
            </a:r>
            <a:r>
              <a:rPr kumimoji="0" lang="it-it" sz="2800" b="1" i="0" u="none" strike="noStrike" kern="1200" cap="none" spc="0" normalizeH="0" baseline="0" noProof="0" dirty="0" err="1">
                <a:ln>
                  <a:noFill/>
                </a:ln>
                <a:solidFill>
                  <a:srgbClr val="71A096"/>
                </a:solidFill>
                <a:effectLst/>
                <a:uLnTx/>
                <a:uFillTx/>
                <a:latin typeface="Calibri Light" panose="020F0302020204030204"/>
                <a:ea typeface="+mn-ea"/>
                <a:cs typeface="Calibri"/>
              </a:rPr>
              <a:t>Labs</a:t>
            </a:r>
            <a:r>
              <a:rPr kumimoji="0" lang="it-it" sz="2800" b="1" i="0" u="none" strike="noStrike" kern="1200" cap="none" spc="0" normalizeH="0" baseline="0" noProof="0" dirty="0">
                <a:ln>
                  <a:noFill/>
                </a:ln>
                <a:solidFill>
                  <a:srgbClr val="71A096"/>
                </a:solidFill>
                <a:effectLst/>
                <a:uLnTx/>
                <a:uFillTx/>
                <a:latin typeface="Calibri Light" panose="020F0302020204030204"/>
                <a:ea typeface="+mn-ea"/>
                <a:cs typeface="Calibri"/>
              </a:rPr>
              <a:t>*</a:t>
            </a:r>
          </a:p>
        </p:txBody>
      </p:sp>
      <p:sp>
        <p:nvSpPr>
          <p:cNvPr id="109" name="CasellaDiTesto 108">
            <a:extLst>
              <a:ext uri="{FF2B5EF4-FFF2-40B4-BE49-F238E27FC236}">
                <a16:creationId xmlns:a16="http://schemas.microsoft.com/office/drawing/2014/main" id="{CF2BECD8-97B8-D849-7B56-EE18D3A57995}"/>
              </a:ext>
            </a:extLst>
          </p:cNvPr>
          <p:cNvSpPr txBox="1"/>
          <p:nvPr/>
        </p:nvSpPr>
        <p:spPr>
          <a:xfrm>
            <a:off x="9433473" y="1075600"/>
            <a:ext cx="205700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err="1">
                <a:ln>
                  <a:noFill/>
                </a:ln>
                <a:solidFill>
                  <a:srgbClr val="7E5E34"/>
                </a:solidFill>
                <a:effectLst/>
                <a:uLnTx/>
                <a:uFillTx/>
                <a:latin typeface="Calibri Light" panose="020F0302020204030204"/>
                <a:ea typeface="+mn-ea"/>
                <a:cs typeface="Calibri"/>
              </a:rPr>
              <a:t>Lighthouse</a:t>
            </a:r>
            <a:endParaRPr kumimoji="0" lang="it-it" sz="2800" b="1" i="0" u="none" strike="noStrike" kern="1200" cap="none" spc="0" normalizeH="0" baseline="0" noProof="0" dirty="0">
              <a:ln>
                <a:noFill/>
              </a:ln>
              <a:solidFill>
                <a:srgbClr val="7E5E34"/>
              </a:solidFill>
              <a:effectLst/>
              <a:uLnTx/>
              <a:uFillTx/>
              <a:latin typeface="Calibri Light" panose="020F0302020204030204"/>
              <a:ea typeface="+mn-ea"/>
              <a:cs typeface="Calibri"/>
            </a:endParaRPr>
          </a:p>
        </p:txBody>
      </p:sp>
      <p:sp>
        <p:nvSpPr>
          <p:cNvPr id="110" name="Rettangolo con angoli arrotondati 109">
            <a:extLst>
              <a:ext uri="{FF2B5EF4-FFF2-40B4-BE49-F238E27FC236}">
                <a16:creationId xmlns:a16="http://schemas.microsoft.com/office/drawing/2014/main" id="{0B653149-B494-5104-2542-2DB36DD2A727}"/>
              </a:ext>
            </a:extLst>
          </p:cNvPr>
          <p:cNvSpPr/>
          <p:nvPr/>
        </p:nvSpPr>
        <p:spPr>
          <a:xfrm>
            <a:off x="9303251" y="1669142"/>
            <a:ext cx="2187223" cy="42333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Criteri basati</a:t>
            </a:r>
            <a:br>
              <a:rPr kumimoji="0" lang="en-GB" sz="2000" b="0" i="0" u="none" strike="noStrike" kern="1200" cap="none" spc="0" normalizeH="0" baseline="0" noProof="0" dirty="0">
                <a:ln>
                  <a:noFill/>
                </a:ln>
                <a:solidFill>
                  <a:srgbClr val="FFFFFF"/>
                </a:solidFill>
                <a:effectLst/>
                <a:uLnTx/>
                <a:uFillTx/>
                <a:latin typeface="Calibri" panose="020F0502020204030204"/>
                <a:ea typeface="+mn-ea"/>
                <a:cs typeface="Calibri"/>
              </a:rPr>
            </a:b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su </a:t>
            </a:r>
            <a:r>
              <a:rPr kumimoji="0" lang="it-it" sz="2000" b="1" i="0" u="none" strike="noStrike" kern="1200" cap="none" spc="0" normalizeH="0" baseline="0" noProof="0">
                <a:ln>
                  <a:noFill/>
                </a:ln>
                <a:solidFill>
                  <a:srgbClr val="FFFFFF"/>
                </a:solidFill>
                <a:effectLst/>
                <a:uLnTx/>
                <a:uFillTx/>
                <a:latin typeface="Calibri" panose="020F0502020204030204"/>
                <a:ea typeface="+mn-ea"/>
                <a:cs typeface="Calibri"/>
              </a:rPr>
              <a:t>prestazioni esemplari </a:t>
            </a:r>
            <a:endParaRPr kumimoji="0" lang="it-IT" sz="20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in termini di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salute dei suoli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e servizi ecosistemici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FFFFFF"/>
                </a:solidFill>
                <a:effectLst/>
                <a:uLnTx/>
                <a:uFillTx/>
                <a:latin typeface="Calibri" panose="020F0502020204030204"/>
                <a:ea typeface="+mn-ea"/>
                <a:cs typeface="Calibri"/>
              </a:rPr>
              <a:t> correlati </a:t>
            </a:r>
            <a:endParaRPr kumimoji="0" lang="en-GB" sz="2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4910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54D738-F380-DDE0-581B-1EDBCDB6F46C}"/>
              </a:ext>
            </a:extLst>
          </p:cNvPr>
          <p:cNvSpPr>
            <a:spLocks noGrp="1"/>
          </p:cNvSpPr>
          <p:nvPr>
            <p:ph type="title"/>
          </p:nvPr>
        </p:nvSpPr>
        <p:spPr/>
        <p:txBody>
          <a:bodyPr rtlCol="0">
            <a:normAutofit fontScale="90000"/>
          </a:bodyPr>
          <a:lstStyle/>
          <a:p>
            <a:pPr rtl="0"/>
            <a:r>
              <a:rPr lang="it-it" dirty="0">
                <a:solidFill>
                  <a:schemeClr val="bg1"/>
                </a:solidFill>
              </a:rPr>
              <a:t>Perché realizzare i living lab?</a:t>
            </a:r>
          </a:p>
        </p:txBody>
      </p:sp>
      <p:sp>
        <p:nvSpPr>
          <p:cNvPr id="5" name="ZoneTexte 2">
            <a:extLst>
              <a:ext uri="{FF2B5EF4-FFF2-40B4-BE49-F238E27FC236}">
                <a16:creationId xmlns:a16="http://schemas.microsoft.com/office/drawing/2014/main" id="{DF952692-BA35-A8C6-CD94-E3DC3D22D23B}"/>
              </a:ext>
            </a:extLst>
          </p:cNvPr>
          <p:cNvSpPr txBox="1"/>
          <p:nvPr/>
        </p:nvSpPr>
        <p:spPr>
          <a:xfrm>
            <a:off x="5194091" y="1673059"/>
            <a:ext cx="6716315" cy="378565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Le sfide complesse non possono essere risolte da singoli attori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Mancanza di fiducia tra le parti interessate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Lingue diverse </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Approcci diversi (ricerca di soluzioni vs individuazione dei problemi)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Obiettivi diversi (soluzione per la pratica vs. risultati pubblicabili)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Le soluzioni pratiche di un'azienda agricola non vengono diffuse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Le soluzioni pratiche non vengono valutate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Molti agricoltori sono motivati, ma per loro è ancora difficile farsi ascoltare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1800" b="0" i="0" u="none" strike="noStrike" kern="1200" cap="none" spc="0" normalizeH="0" baseline="0" noProof="0" dirty="0">
                <a:ln>
                  <a:noFill/>
                </a:ln>
                <a:solidFill>
                  <a:srgbClr val="68615B"/>
                </a:solidFill>
                <a:effectLst/>
                <a:uLnTx/>
                <a:uFillTx/>
                <a:latin typeface="Calibri" panose="020F0502020204030204"/>
                <a:ea typeface="Verdana" panose="020B0604030504040204" pitchFamily="34" charset="0"/>
                <a:cs typeface="Calibri Light" panose="020F0302020204030204" pitchFamily="34" charset="0"/>
              </a:rPr>
              <a:t>...</a:t>
            </a:r>
          </a:p>
        </p:txBody>
      </p:sp>
      <p:pic>
        <p:nvPicPr>
          <p:cNvPr id="2" name="Immagine 1">
            <a:extLst>
              <a:ext uri="{FF2B5EF4-FFF2-40B4-BE49-F238E27FC236}">
                <a16:creationId xmlns:a16="http://schemas.microsoft.com/office/drawing/2014/main" id="{BBE59047-3908-5F4C-ACB0-390C661AE02A}"/>
              </a:ext>
            </a:extLst>
          </p:cNvPr>
          <p:cNvPicPr>
            <a:picLocks noChangeAspect="1"/>
          </p:cNvPicPr>
          <p:nvPr/>
        </p:nvPicPr>
        <p:blipFill>
          <a:blip r:embed="rId3"/>
          <a:stretch>
            <a:fillRect/>
          </a:stretch>
        </p:blipFill>
        <p:spPr>
          <a:xfrm>
            <a:off x="281594" y="1730262"/>
            <a:ext cx="4609895" cy="3397476"/>
          </a:xfrm>
          <a:prstGeom prst="rect">
            <a:avLst/>
          </a:prstGeom>
        </p:spPr>
      </p:pic>
    </p:spTree>
    <p:extLst>
      <p:ext uri="{BB962C8B-B14F-4D97-AF65-F5344CB8AC3E}">
        <p14:creationId xmlns:p14="http://schemas.microsoft.com/office/powerpoint/2010/main" val="25052159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28A00-23D9-C85A-8575-1333C78FD76E}"/>
              </a:ext>
            </a:extLst>
          </p:cNvPr>
          <p:cNvSpPr>
            <a:spLocks noGrp="1"/>
          </p:cNvSpPr>
          <p:nvPr>
            <p:ph type="title"/>
          </p:nvPr>
        </p:nvSpPr>
        <p:spPr/>
        <p:txBody>
          <a:bodyPr rtlCol="0">
            <a:normAutofit fontScale="90000"/>
          </a:bodyPr>
          <a:lstStyle/>
          <a:p>
            <a:pPr rtl="0"/>
            <a:r>
              <a:rPr lang="it-it" dirty="0">
                <a:solidFill>
                  <a:schemeClr val="bg1"/>
                </a:solidFill>
              </a:rPr>
              <a:t>Cosa aspettarsi </a:t>
            </a:r>
            <a:r>
              <a:rPr lang="it-it">
                <a:solidFill>
                  <a:schemeClr val="bg1"/>
                </a:solidFill>
              </a:rPr>
              <a:t>dai Laboratori viventi?</a:t>
            </a:r>
            <a:endParaRPr lang="it-it" dirty="0">
              <a:solidFill>
                <a:schemeClr val="bg1"/>
              </a:solidFill>
            </a:endParaRPr>
          </a:p>
        </p:txBody>
      </p:sp>
      <p:sp>
        <p:nvSpPr>
          <p:cNvPr id="12" name="ZoneTexte 2">
            <a:extLst>
              <a:ext uri="{FF2B5EF4-FFF2-40B4-BE49-F238E27FC236}">
                <a16:creationId xmlns:a16="http://schemas.microsoft.com/office/drawing/2014/main" id="{3262FD95-FC3F-1BF2-5D43-3EF9F950B55F}"/>
              </a:ext>
            </a:extLst>
          </p:cNvPr>
          <p:cNvSpPr txBox="1"/>
          <p:nvPr/>
        </p:nvSpPr>
        <p:spPr>
          <a:xfrm>
            <a:off x="5355526" y="1306298"/>
            <a:ext cx="6488604" cy="44627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it-it" sz="2400" b="1" i="0" u="none" strike="noStrike" kern="1200" cap="none" spc="0" normalizeH="0" baseline="0" noProof="0">
                <a:ln>
                  <a:noFill/>
                </a:ln>
                <a:solidFill>
                  <a:srgbClr val="71A096"/>
                </a:solidFill>
                <a:effectLst/>
                <a:uLnTx/>
                <a:uFillTx/>
                <a:latin typeface="Calibri Light" panose="020F0302020204030204" pitchFamily="34" charset="0"/>
                <a:ea typeface="Verdana" panose="020B0604030504040204" pitchFamily="34" charset="0"/>
                <a:cs typeface="Calibri Light" panose="020F0302020204030204" pitchFamily="34" charset="0"/>
              </a:rPr>
              <a:t>Cooperare in un team con molteplici stakeholder</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rende ispirati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imparare a pensare fuori dagli schemi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capire meglio l'altro</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accettare i diversi punti di vista delle diverse parti interessate</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mirare agli stessi obiettivi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lavorare insieme invece che fianco a fianco</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 vi fa trovare soluzioni più rapide, più ponderate (da diversi punti di vista) e quindi più facilmente scalabili</a:t>
            </a:r>
          </a:p>
          <a:p>
            <a:pPr marL="342900" marR="0" lvl="0" indent="-342900" algn="l" defTabSz="914400" rtl="0" eaLnBrk="1" fontAlgn="auto" latinLnBrk="0" hangingPunct="1">
              <a:lnSpc>
                <a:spcPct val="100000"/>
              </a:lnSpc>
              <a:spcBef>
                <a:spcPts val="0"/>
              </a:spcBef>
              <a:spcAft>
                <a:spcPts val="60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pitchFamily="34" charset="0"/>
                <a:ea typeface="Verdana" panose="020B0604030504040204" pitchFamily="34" charset="0"/>
                <a:cs typeface="Calibri Light" panose="020F0302020204030204" pitchFamily="34" charset="0"/>
              </a:rPr>
              <a:t>...</a:t>
            </a:r>
          </a:p>
        </p:txBody>
      </p:sp>
      <p:pic>
        <p:nvPicPr>
          <p:cNvPr id="6" name="Immagine 5">
            <a:extLst>
              <a:ext uri="{FF2B5EF4-FFF2-40B4-BE49-F238E27FC236}">
                <a16:creationId xmlns:a16="http://schemas.microsoft.com/office/drawing/2014/main" id="{F0A26F2B-9F8F-334F-8649-F134A3EC4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619" y="1843790"/>
            <a:ext cx="4757526" cy="3387777"/>
          </a:xfrm>
          <a:prstGeom prst="rect">
            <a:avLst/>
          </a:prstGeom>
        </p:spPr>
      </p:pic>
    </p:spTree>
    <p:extLst>
      <p:ext uri="{BB962C8B-B14F-4D97-AF65-F5344CB8AC3E}">
        <p14:creationId xmlns:p14="http://schemas.microsoft.com/office/powerpoint/2010/main" val="4283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CC5F-C600-A3F6-CCC1-2C05925EF804}"/>
              </a:ext>
            </a:extLst>
          </p:cNvPr>
          <p:cNvSpPr>
            <a:spLocks noGrp="1"/>
          </p:cNvSpPr>
          <p:nvPr>
            <p:ph type="title"/>
          </p:nvPr>
        </p:nvSpPr>
        <p:spPr/>
        <p:txBody>
          <a:bodyPr rtlCol="0">
            <a:normAutofit fontScale="90000"/>
          </a:bodyPr>
          <a:lstStyle/>
          <a:p>
            <a:pPr rtl="0"/>
            <a:r>
              <a:rPr lang="it-it" dirty="0">
                <a:solidFill>
                  <a:schemeClr val="bg1"/>
                </a:solidFill>
              </a:rPr>
              <a:t>Cosa considerare quando si allestisce un Living lab?</a:t>
            </a:r>
          </a:p>
        </p:txBody>
      </p:sp>
      <p:sp>
        <p:nvSpPr>
          <p:cNvPr id="5" name="TextBox 4">
            <a:extLst>
              <a:ext uri="{FF2B5EF4-FFF2-40B4-BE49-F238E27FC236}">
                <a16:creationId xmlns:a16="http://schemas.microsoft.com/office/drawing/2014/main" id="{A6297E26-0774-ED94-F562-BF45F603EAF9}"/>
              </a:ext>
            </a:extLst>
          </p:cNvPr>
          <p:cNvSpPr txBox="1"/>
          <p:nvPr/>
        </p:nvSpPr>
        <p:spPr>
          <a:xfrm>
            <a:off x="103258" y="6066112"/>
            <a:ext cx="87553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71A096"/>
                </a:solidFill>
                <a:effectLst/>
                <a:uLnTx/>
                <a:uFillTx/>
                <a:latin typeface="Calibri" panose="020F0502020204030204"/>
                <a:ea typeface="+mn-ea"/>
                <a:cs typeface="+mn-cs"/>
              </a:rPr>
              <a:t>Fattori essenziali per l’allestimento di un Living Lab. Fonte: </a:t>
            </a:r>
            <a:r>
              <a:rPr kumimoji="0" lang="it-it" sz="1800" b="0" i="0" u="none" strike="noStrike" kern="1200" cap="none" spc="0" normalizeH="0" baseline="0" noProof="0" dirty="0" err="1">
                <a:ln>
                  <a:noFill/>
                </a:ln>
                <a:solidFill>
                  <a:srgbClr val="71A096"/>
                </a:solidFill>
                <a:effectLst/>
                <a:uLnTx/>
                <a:uFillTx/>
                <a:latin typeface="Calibri" panose="020F0502020204030204"/>
                <a:ea typeface="+mn-ea"/>
                <a:cs typeface="+mn-cs"/>
              </a:rPr>
              <a:t>ENoLL</a:t>
            </a:r>
            <a:r>
              <a:rPr kumimoji="0" lang="it-it" sz="1800" b="0" i="0" u="none" strike="noStrike" kern="1200" cap="none" spc="0" normalizeH="0" baseline="0" noProof="0" dirty="0">
                <a:ln>
                  <a:noFill/>
                </a:ln>
                <a:solidFill>
                  <a:srgbClr val="71A096"/>
                </a:solidFill>
                <a:effectLst/>
                <a:uLnTx/>
                <a:uFillTx/>
                <a:latin typeface="Calibri" panose="020F0502020204030204"/>
                <a:ea typeface="+mn-ea"/>
                <a:cs typeface="+mn-cs"/>
              </a:rPr>
              <a:t> (2019)</a:t>
            </a:r>
          </a:p>
        </p:txBody>
      </p:sp>
      <p:sp>
        <p:nvSpPr>
          <p:cNvPr id="4" name="Rectangle 3">
            <a:extLst>
              <a:ext uri="{FF2B5EF4-FFF2-40B4-BE49-F238E27FC236}">
                <a16:creationId xmlns:a16="http://schemas.microsoft.com/office/drawing/2014/main" id="{10E5A8BC-6BD8-8474-388E-19E0DFD7DB7B}"/>
              </a:ext>
            </a:extLst>
          </p:cNvPr>
          <p:cNvSpPr>
            <a:spLocks noChangeAspect="1"/>
          </p:cNvSpPr>
          <p:nvPr/>
        </p:nvSpPr>
        <p:spPr>
          <a:xfrm>
            <a:off x="6029021" y="1342063"/>
            <a:ext cx="2717739" cy="21514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60" normalizeH="0" baseline="0" noProof="0">
                <a:ln>
                  <a:noFill/>
                </a:ln>
                <a:solidFill>
                  <a:srgbClr val="FFFFFF"/>
                </a:solidFill>
                <a:effectLst/>
                <a:uLnTx/>
                <a:uFillTx/>
                <a:latin typeface="Calibri Light" panose="020F0302020204030204"/>
                <a:ea typeface="+mn-ea"/>
                <a:cs typeface="+mn-cs"/>
              </a:rPr>
              <a:t>Funzionamento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Esperienza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Impegno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Apertura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Comunicazione</a:t>
            </a:r>
            <a:endParaRPr kumimoji="0" lang="it-IT" sz="1800" b="0" i="0" u="none" strike="noStrike" kern="1200" cap="none" spc="60" normalizeH="0" baseline="0" noProof="0" dirty="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F095C4D5-BB27-489E-2993-0307E64A683A}"/>
              </a:ext>
            </a:extLst>
          </p:cNvPr>
          <p:cNvSpPr>
            <a:spLocks noChangeAspect="1"/>
          </p:cNvSpPr>
          <p:nvPr/>
        </p:nvSpPr>
        <p:spPr>
          <a:xfrm>
            <a:off x="8850117" y="1342063"/>
            <a:ext cx="2692310" cy="215142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60" normalizeH="0" baseline="0" noProof="0" dirty="0">
                <a:ln>
                  <a:noFill/>
                </a:ln>
                <a:solidFill>
                  <a:srgbClr val="FFFFFF"/>
                </a:solidFill>
                <a:effectLst/>
                <a:uLnTx/>
                <a:uFillTx/>
                <a:latin typeface="Calibri Light" panose="020F0302020204030204"/>
                <a:ea typeface="+mn-ea"/>
                <a:cs typeface="+mn-cs"/>
              </a:rPr>
              <a:t>Utenti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60" normalizeH="0" baseline="0" noProof="0" dirty="0">
                <a:ln>
                  <a:noFill/>
                </a:ln>
                <a:solidFill>
                  <a:srgbClr val="FFFFFF"/>
                </a:solidFill>
                <a:effectLst/>
                <a:uLnTx/>
                <a:uFillTx/>
                <a:latin typeface="Calibri" panose="020F0502020204030204"/>
                <a:ea typeface="+mn-ea"/>
                <a:cs typeface="+mn-cs"/>
              </a:rPr>
              <a:t>Coinvolgimento degli utenti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60" normalizeH="0" baseline="0" noProof="0" dirty="0">
                <a:ln>
                  <a:noFill/>
                </a:ln>
                <a:solidFill>
                  <a:srgbClr val="FFFFFF"/>
                </a:solidFill>
                <a:effectLst/>
                <a:uLnTx/>
                <a:uFillTx/>
                <a:latin typeface="Calibri" panose="020F0502020204030204"/>
                <a:ea typeface="+mn-ea"/>
                <a:cs typeface="+mn-cs"/>
              </a:rPr>
              <a:t>Orientato all'utente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60" normalizeH="0" baseline="0" noProof="0" dirty="0">
                <a:ln>
                  <a:noFill/>
                </a:ln>
                <a:solidFill>
                  <a:srgbClr val="FFFFFF"/>
                </a:solidFill>
                <a:effectLst/>
                <a:uLnTx/>
                <a:uFillTx/>
                <a:latin typeface="Calibri" panose="020F0502020204030204"/>
                <a:ea typeface="+mn-ea"/>
                <a:cs typeface="+mn-cs"/>
              </a:rPr>
              <a:t>Co-creazione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60" normalizeH="0" baseline="0" noProof="0" dirty="0">
                <a:ln>
                  <a:noFill/>
                </a:ln>
                <a:solidFill>
                  <a:srgbClr val="FFFFFF"/>
                </a:solidFill>
                <a:effectLst/>
                <a:uLnTx/>
                <a:uFillTx/>
                <a:latin typeface="Calibri" panose="020F0502020204030204"/>
                <a:ea typeface="+mn-ea"/>
                <a:cs typeface="+mn-cs"/>
              </a:rPr>
              <a:t>Valori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60" normalizeH="0" baseline="0" noProof="0" dirty="0">
                <a:ln>
                  <a:noFill/>
                </a:ln>
                <a:solidFill>
                  <a:srgbClr val="FFFFFF"/>
                </a:solidFill>
                <a:effectLst/>
                <a:uLnTx/>
                <a:uFillTx/>
                <a:latin typeface="Calibri" panose="020F0502020204030204"/>
                <a:ea typeface="+mn-ea"/>
                <a:cs typeface="+mn-cs"/>
              </a:rPr>
              <a:t>Realtà</a:t>
            </a:r>
          </a:p>
        </p:txBody>
      </p:sp>
      <p:sp>
        <p:nvSpPr>
          <p:cNvPr id="7" name="Rectangle 6">
            <a:extLst>
              <a:ext uri="{FF2B5EF4-FFF2-40B4-BE49-F238E27FC236}">
                <a16:creationId xmlns:a16="http://schemas.microsoft.com/office/drawing/2014/main" id="{A99ABFFF-9D80-D22F-5721-AB71812C85EC}"/>
              </a:ext>
            </a:extLst>
          </p:cNvPr>
          <p:cNvSpPr>
            <a:spLocks noChangeAspect="1"/>
          </p:cNvSpPr>
          <p:nvPr/>
        </p:nvSpPr>
        <p:spPr>
          <a:xfrm>
            <a:off x="6029021" y="3579928"/>
            <a:ext cx="2717739" cy="2151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60" normalizeH="0" baseline="0" noProof="0">
                <a:ln>
                  <a:noFill/>
                </a:ln>
                <a:solidFill>
                  <a:srgbClr val="FFFFFF"/>
                </a:solidFill>
                <a:effectLst/>
                <a:uLnTx/>
                <a:uFillTx/>
                <a:latin typeface="Calibri Light" panose="020F0302020204030204"/>
                <a:ea typeface="+mn-ea"/>
                <a:cs typeface="+mn-cs"/>
              </a:rPr>
              <a:t>Organizzazione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Partenariati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Gestione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Governance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60" normalizeH="0" baseline="0" noProof="0">
                <a:ln>
                  <a:noFill/>
                </a:ln>
                <a:solidFill>
                  <a:srgbClr val="FFFFFF"/>
                </a:solidFill>
                <a:effectLst/>
                <a:uLnTx/>
                <a:uFillTx/>
                <a:latin typeface="Calibri" panose="020F0502020204030204"/>
                <a:ea typeface="+mn-ea"/>
                <a:cs typeface="+mn-cs"/>
              </a:rPr>
              <a:t>Infrastruttura</a:t>
            </a:r>
          </a:p>
        </p:txBody>
      </p:sp>
      <p:sp>
        <p:nvSpPr>
          <p:cNvPr id="8" name="Rectangle 7">
            <a:extLst>
              <a:ext uri="{FF2B5EF4-FFF2-40B4-BE49-F238E27FC236}">
                <a16:creationId xmlns:a16="http://schemas.microsoft.com/office/drawing/2014/main" id="{CC7C1629-BEF0-76A2-2931-F38CE1463AA4}"/>
              </a:ext>
            </a:extLst>
          </p:cNvPr>
          <p:cNvSpPr>
            <a:spLocks noChangeAspect="1"/>
          </p:cNvSpPr>
          <p:nvPr/>
        </p:nvSpPr>
        <p:spPr>
          <a:xfrm>
            <a:off x="8850117" y="3579928"/>
            <a:ext cx="2692309" cy="215142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60" normalizeH="0" baseline="0" noProof="0" dirty="0">
                <a:ln>
                  <a:noFill/>
                </a:ln>
                <a:solidFill>
                  <a:srgbClr val="FFFFFF"/>
                </a:solidFill>
                <a:effectLst/>
                <a:uLnTx/>
                <a:uFillTx/>
                <a:latin typeface="Calibri Light" panose="020F0302020204030204"/>
                <a:ea typeface="+mn-ea"/>
                <a:cs typeface="+mn-cs"/>
              </a:rPr>
              <a:t>Modello di business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60" normalizeH="0" baseline="0" noProof="0" dirty="0">
                <a:ln>
                  <a:noFill/>
                </a:ln>
                <a:solidFill>
                  <a:srgbClr val="FFFFFF"/>
                </a:solidFill>
                <a:effectLst/>
                <a:uLnTx/>
                <a:uFillTx/>
                <a:latin typeface="Calibri" panose="020F0502020204030204"/>
                <a:ea typeface="+mn-ea"/>
                <a:cs typeface="+mn-cs"/>
              </a:rPr>
              <a:t>Ecosistemi di innovazione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60" normalizeH="0" baseline="0" noProof="0" dirty="0">
                <a:ln>
                  <a:noFill/>
                </a:ln>
                <a:solidFill>
                  <a:srgbClr val="FFFFFF"/>
                </a:solidFill>
                <a:effectLst/>
                <a:uLnTx/>
                <a:uFillTx/>
                <a:latin typeface="Calibri" panose="020F0502020204030204"/>
                <a:ea typeface="+mn-ea"/>
                <a:cs typeface="+mn-cs"/>
              </a:rPr>
              <a:t>Approccio basato sul ciclo di vita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60" normalizeH="0" baseline="0" noProof="0" dirty="0">
                <a:ln>
                  <a:noFill/>
                </a:ln>
                <a:solidFill>
                  <a:srgbClr val="FFFFFF"/>
                </a:solidFill>
                <a:effectLst/>
                <a:uLnTx/>
                <a:uFillTx/>
                <a:latin typeface="Calibri" panose="020F0502020204030204"/>
                <a:ea typeface="+mn-ea"/>
                <a:cs typeface="+mn-cs"/>
              </a:rPr>
              <a:t>Copertura della catena del valore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60" normalizeH="0" baseline="0" noProof="0" dirty="0">
                <a:ln>
                  <a:noFill/>
                </a:ln>
                <a:solidFill>
                  <a:srgbClr val="FFFFFF"/>
                </a:solidFill>
                <a:effectLst/>
                <a:uLnTx/>
                <a:uFillTx/>
                <a:latin typeface="Calibri" panose="020F0502020204030204"/>
                <a:ea typeface="+mn-ea"/>
                <a:cs typeface="+mn-cs"/>
              </a:rPr>
              <a:t>Modelli di business</a:t>
            </a:r>
            <a:endParaRPr kumimoji="0" lang="it-IT" sz="1200" b="0" i="0" u="none" strike="noStrike" kern="1200" cap="none" spc="60" normalizeH="0" baseline="0" noProof="0" dirty="0">
              <a:ln>
                <a:noFill/>
              </a:ln>
              <a:solidFill>
                <a:srgbClr val="FFFFFF"/>
              </a:solidFill>
              <a:effectLst/>
              <a:uLnTx/>
              <a:uFillTx/>
              <a:latin typeface="Calibri" panose="020F0502020204030204"/>
              <a:ea typeface="+mn-ea"/>
              <a:cs typeface="+mn-cs"/>
            </a:endParaRPr>
          </a:p>
        </p:txBody>
      </p:sp>
      <p:pic>
        <p:nvPicPr>
          <p:cNvPr id="9" name="Immagine 8">
            <a:extLst>
              <a:ext uri="{FF2B5EF4-FFF2-40B4-BE49-F238E27FC236}">
                <a16:creationId xmlns:a16="http://schemas.microsoft.com/office/drawing/2014/main" id="{272ABA30-2D8D-4F42-9E88-67D410E479BE}"/>
              </a:ext>
            </a:extLst>
          </p:cNvPr>
          <p:cNvPicPr>
            <a:picLocks noChangeAspect="1"/>
          </p:cNvPicPr>
          <p:nvPr/>
        </p:nvPicPr>
        <p:blipFill>
          <a:blip r:embed="rId3"/>
          <a:stretch>
            <a:fillRect/>
          </a:stretch>
        </p:blipFill>
        <p:spPr>
          <a:xfrm>
            <a:off x="634215" y="1500371"/>
            <a:ext cx="4985184" cy="4017364"/>
          </a:xfrm>
          <a:prstGeom prst="rect">
            <a:avLst/>
          </a:prstGeom>
        </p:spPr>
      </p:pic>
    </p:spTree>
    <p:extLst>
      <p:ext uri="{BB962C8B-B14F-4D97-AF65-F5344CB8AC3E}">
        <p14:creationId xmlns:p14="http://schemas.microsoft.com/office/powerpoint/2010/main" val="7521284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3574C8F-0E7A-3F87-D093-B4A086BA1881}"/>
              </a:ext>
            </a:extLst>
          </p:cNvPr>
          <p:cNvSpPr/>
          <p:nvPr/>
        </p:nvSpPr>
        <p:spPr>
          <a:xfrm>
            <a:off x="315330" y="4841762"/>
            <a:ext cx="3518704" cy="9734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Rounded Rectangle 19">
            <a:extLst>
              <a:ext uri="{FF2B5EF4-FFF2-40B4-BE49-F238E27FC236}">
                <a16:creationId xmlns:a16="http://schemas.microsoft.com/office/drawing/2014/main" id="{B694F16D-186C-E06B-7660-E9D10B6A0F31}"/>
              </a:ext>
            </a:extLst>
          </p:cNvPr>
          <p:cNvSpPr/>
          <p:nvPr/>
        </p:nvSpPr>
        <p:spPr>
          <a:xfrm>
            <a:off x="315330" y="3682598"/>
            <a:ext cx="3518704" cy="9734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ounded Rectangle 18">
            <a:extLst>
              <a:ext uri="{FF2B5EF4-FFF2-40B4-BE49-F238E27FC236}">
                <a16:creationId xmlns:a16="http://schemas.microsoft.com/office/drawing/2014/main" id="{53CF2E6C-0F40-74DE-2EA7-1483B714366E}"/>
              </a:ext>
            </a:extLst>
          </p:cNvPr>
          <p:cNvSpPr/>
          <p:nvPr/>
        </p:nvSpPr>
        <p:spPr>
          <a:xfrm>
            <a:off x="315330" y="2535440"/>
            <a:ext cx="3518704" cy="9734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Rounded Rectangle 17">
            <a:extLst>
              <a:ext uri="{FF2B5EF4-FFF2-40B4-BE49-F238E27FC236}">
                <a16:creationId xmlns:a16="http://schemas.microsoft.com/office/drawing/2014/main" id="{3D426C22-554D-D06C-2065-7505B55B7E7A}"/>
              </a:ext>
            </a:extLst>
          </p:cNvPr>
          <p:cNvSpPr/>
          <p:nvPr/>
        </p:nvSpPr>
        <p:spPr>
          <a:xfrm>
            <a:off x="315330" y="1346651"/>
            <a:ext cx="3518704" cy="9734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9CCABCFA-F982-8D95-3037-D736DCEEF7DD}"/>
              </a:ext>
            </a:extLst>
          </p:cNvPr>
          <p:cNvSpPr txBox="1"/>
          <p:nvPr/>
        </p:nvSpPr>
        <p:spPr>
          <a:xfrm>
            <a:off x="4935550" y="1163280"/>
            <a:ext cx="613498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hlinkClick r:id="rId3"/>
              </a:rPr>
              <a:t>https://prepsoil.eu/living-labs-and-lighthouses/map</a:t>
            </a:r>
            <a:r>
              <a:rPr kumimoji="0" lang="it-it" sz="1800" b="0" i="0" u="none" strike="noStrike" kern="1200" cap="none" spc="0" normalizeH="0" baseline="0" noProof="0">
                <a:ln>
                  <a:noFill/>
                </a:ln>
                <a:solidFill>
                  <a:srgbClr val="28241D"/>
                </a:solidFill>
                <a:effectLst/>
                <a:uLnTx/>
                <a:uFillTx/>
                <a:latin typeface="Calibri" panose="020F0502020204030204"/>
                <a:ea typeface="+mn-ea"/>
                <a:cs typeface="+mn-cs"/>
              </a:rPr>
              <a:t>  </a:t>
            </a:r>
          </a:p>
        </p:txBody>
      </p:sp>
      <p:pic>
        <p:nvPicPr>
          <p:cNvPr id="7" name="Graphic 6" descr="Agriculture with solid fill">
            <a:extLst>
              <a:ext uri="{FF2B5EF4-FFF2-40B4-BE49-F238E27FC236}">
                <a16:creationId xmlns:a16="http://schemas.microsoft.com/office/drawing/2014/main" id="{21EF1911-EB62-9C23-D184-DA499891DC82}"/>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9537" y="1345269"/>
            <a:ext cx="914400" cy="914400"/>
          </a:xfrm>
          <a:prstGeom prst="rect">
            <a:avLst/>
          </a:prstGeom>
        </p:spPr>
      </p:pic>
      <p:pic>
        <p:nvPicPr>
          <p:cNvPr id="9" name="Graphic 8" descr="City with solid fill">
            <a:extLst>
              <a:ext uri="{FF2B5EF4-FFF2-40B4-BE49-F238E27FC236}">
                <a16:creationId xmlns:a16="http://schemas.microsoft.com/office/drawing/2014/main" id="{99882025-0D64-CAB5-600E-88E52F882CC2}"/>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9537" y="2564963"/>
            <a:ext cx="914400" cy="914400"/>
          </a:xfrm>
          <a:prstGeom prst="rect">
            <a:avLst/>
          </a:prstGeom>
        </p:spPr>
      </p:pic>
      <p:pic>
        <p:nvPicPr>
          <p:cNvPr id="11" name="Graphic 10" descr="Forest scene with solid fill">
            <a:extLst>
              <a:ext uri="{FF2B5EF4-FFF2-40B4-BE49-F238E27FC236}">
                <a16:creationId xmlns:a16="http://schemas.microsoft.com/office/drawing/2014/main" id="{498F6654-DE38-2043-DFFF-9B8AFB11BBA9}"/>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9537" y="3724229"/>
            <a:ext cx="914400" cy="914400"/>
          </a:xfrm>
          <a:prstGeom prst="rect">
            <a:avLst/>
          </a:prstGeom>
        </p:spPr>
      </p:pic>
      <p:pic>
        <p:nvPicPr>
          <p:cNvPr id="13" name="Graphic 12" descr="Factory with solid fill">
            <a:extLst>
              <a:ext uri="{FF2B5EF4-FFF2-40B4-BE49-F238E27FC236}">
                <a16:creationId xmlns:a16="http://schemas.microsoft.com/office/drawing/2014/main" id="{B88F28B7-030A-C47F-AE90-220B9842FD43}"/>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19537" y="4871285"/>
            <a:ext cx="914400" cy="914400"/>
          </a:xfrm>
          <a:prstGeom prst="rect">
            <a:avLst/>
          </a:prstGeom>
        </p:spPr>
      </p:pic>
      <p:sp>
        <p:nvSpPr>
          <p:cNvPr id="16" name="Titolo 1">
            <a:extLst>
              <a:ext uri="{FF2B5EF4-FFF2-40B4-BE49-F238E27FC236}">
                <a16:creationId xmlns:a16="http://schemas.microsoft.com/office/drawing/2014/main" id="{D1D4C3DE-61F1-B4A5-CDA9-FEBE827545F7}"/>
              </a:ext>
            </a:extLst>
          </p:cNvPr>
          <p:cNvSpPr>
            <a:spLocks noGrp="1"/>
          </p:cNvSpPr>
          <p:nvPr>
            <p:ph type="title"/>
          </p:nvPr>
        </p:nvSpPr>
        <p:spPr/>
        <p:txBody>
          <a:bodyPr rtlCol="0">
            <a:normAutofit fontScale="90000"/>
          </a:bodyPr>
          <a:lstStyle/>
          <a:p>
            <a:pPr rtl="0"/>
            <a:r>
              <a:rPr lang="it-it" dirty="0">
                <a:solidFill>
                  <a:schemeClr val="bg1"/>
                </a:solidFill>
              </a:rPr>
              <a:t>Tipi e mappe di Living Lab</a:t>
            </a:r>
          </a:p>
        </p:txBody>
      </p:sp>
      <p:sp>
        <p:nvSpPr>
          <p:cNvPr id="22" name="TextBox 21">
            <a:extLst>
              <a:ext uri="{FF2B5EF4-FFF2-40B4-BE49-F238E27FC236}">
                <a16:creationId xmlns:a16="http://schemas.microsoft.com/office/drawing/2014/main" id="{2ED29294-9880-228D-4D24-C7A4379964AD}"/>
              </a:ext>
            </a:extLst>
          </p:cNvPr>
          <p:cNvSpPr txBox="1"/>
          <p:nvPr/>
        </p:nvSpPr>
        <p:spPr>
          <a:xfrm>
            <a:off x="1624207" y="1585953"/>
            <a:ext cx="1932972"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Living Lab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agricoli</a:t>
            </a:r>
          </a:p>
        </p:txBody>
      </p:sp>
      <p:sp>
        <p:nvSpPr>
          <p:cNvPr id="23" name="TextBox 22">
            <a:extLst>
              <a:ext uri="{FF2B5EF4-FFF2-40B4-BE49-F238E27FC236}">
                <a16:creationId xmlns:a16="http://schemas.microsoft.com/office/drawing/2014/main" id="{0AB1398B-C29B-37DD-888D-B54A99FBFF65}"/>
              </a:ext>
            </a:extLst>
          </p:cNvPr>
          <p:cNvSpPr txBox="1"/>
          <p:nvPr/>
        </p:nvSpPr>
        <p:spPr>
          <a:xfrm>
            <a:off x="1624207" y="2757552"/>
            <a:ext cx="1932972" cy="646331"/>
          </a:xfrm>
          <a:prstGeom prst="rect">
            <a:avLst/>
          </a:prstGeom>
          <a:noFill/>
        </p:spPr>
        <p:txBody>
          <a:bodyPr wrap="square" rtlCol="0">
            <a:spAutoFit/>
          </a:bodyPr>
          <a:lstStyle/>
          <a:p>
            <a:r>
              <a:rPr lang="it-it" b="1" dirty="0">
                <a:solidFill>
                  <a:srgbClr val="FFFFFF"/>
                </a:solidFill>
              </a:rPr>
              <a:t>Living Lab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urbani</a:t>
            </a:r>
          </a:p>
        </p:txBody>
      </p:sp>
      <p:sp>
        <p:nvSpPr>
          <p:cNvPr id="24" name="TextBox 23">
            <a:extLst>
              <a:ext uri="{FF2B5EF4-FFF2-40B4-BE49-F238E27FC236}">
                <a16:creationId xmlns:a16="http://schemas.microsoft.com/office/drawing/2014/main" id="{36B65E6E-C711-A775-57FA-1C3093519FE0}"/>
              </a:ext>
            </a:extLst>
          </p:cNvPr>
          <p:cNvSpPr txBox="1"/>
          <p:nvPr/>
        </p:nvSpPr>
        <p:spPr>
          <a:xfrm>
            <a:off x="1617499" y="3898148"/>
            <a:ext cx="1932972" cy="646331"/>
          </a:xfrm>
          <a:prstGeom prst="rect">
            <a:avLst/>
          </a:prstGeom>
          <a:noFill/>
        </p:spPr>
        <p:txBody>
          <a:bodyPr wrap="square" rtlCol="0">
            <a:spAutoFit/>
          </a:bodyPr>
          <a:lstStyle/>
          <a:p>
            <a:r>
              <a:rPr lang="it-it" b="1" dirty="0">
                <a:solidFill>
                  <a:srgbClr val="FFFFFF"/>
                </a:solidFill>
              </a:rPr>
              <a:t>Living Lab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forestali</a:t>
            </a:r>
          </a:p>
        </p:txBody>
      </p:sp>
      <p:sp>
        <p:nvSpPr>
          <p:cNvPr id="25" name="TextBox 24">
            <a:extLst>
              <a:ext uri="{FF2B5EF4-FFF2-40B4-BE49-F238E27FC236}">
                <a16:creationId xmlns:a16="http://schemas.microsoft.com/office/drawing/2014/main" id="{DA36F842-FA76-12E4-92CB-6E039BDEC6BD}"/>
              </a:ext>
            </a:extLst>
          </p:cNvPr>
          <p:cNvSpPr txBox="1"/>
          <p:nvPr/>
        </p:nvSpPr>
        <p:spPr>
          <a:xfrm>
            <a:off x="1610791" y="5047710"/>
            <a:ext cx="1932972" cy="646331"/>
          </a:xfrm>
          <a:prstGeom prst="rect">
            <a:avLst/>
          </a:prstGeom>
          <a:noFill/>
        </p:spPr>
        <p:txBody>
          <a:bodyPr wrap="square" lIns="91440" tIns="45720" rIns="91440" bIns="45720" rtlCol="0" anchor="t">
            <a:spAutoFit/>
          </a:bodyPr>
          <a:lstStyle/>
          <a:p>
            <a:r>
              <a:rPr lang="it-it" b="1" dirty="0">
                <a:solidFill>
                  <a:srgbClr val="FFFFFF"/>
                </a:solidFill>
              </a:rPr>
              <a:t>Living Lab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industriali</a:t>
            </a:r>
          </a:p>
        </p:txBody>
      </p:sp>
      <p:sp>
        <p:nvSpPr>
          <p:cNvPr id="3" name="TextBox 2">
            <a:extLst>
              <a:ext uri="{FF2B5EF4-FFF2-40B4-BE49-F238E27FC236}">
                <a16:creationId xmlns:a16="http://schemas.microsoft.com/office/drawing/2014/main" id="{61015FB6-7835-AF8B-E2B5-FFBFCAC9712F}"/>
              </a:ext>
            </a:extLst>
          </p:cNvPr>
          <p:cNvSpPr txBox="1"/>
          <p:nvPr/>
        </p:nvSpPr>
        <p:spPr>
          <a:xfrm>
            <a:off x="4110889" y="4750098"/>
            <a:ext cx="7784310"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1" u="none" strike="noStrike" kern="1200" cap="none" spc="0" normalizeH="0" baseline="0" noProof="0" dirty="0">
                <a:ln>
                  <a:noFill/>
                </a:ln>
                <a:solidFill>
                  <a:srgbClr val="28241D"/>
                </a:solidFill>
                <a:effectLst/>
                <a:uLnTx/>
                <a:uFillTx/>
                <a:latin typeface="Calibri" panose="020F0502020204030204"/>
                <a:ea typeface="+mn-ea"/>
                <a:cs typeface="+mn-cs"/>
              </a:rPr>
              <a:t>I Living Lab indicati sulla mappa non soddisfano necessariamente i criteri per la selezione e l’allestimento dei laboratori viventi nel contesto della Missione per la salute dei suoli presentati nel relativo Piano di attuazione della missione. Una nuova valutazione dei Laboratori viventi elencati secondo i criteri della missione sarà effettuata da </a:t>
            </a:r>
            <a:r>
              <a:rPr kumimoji="0" lang="it-it" sz="1800" b="0" i="1" u="none" strike="noStrike" kern="1200" cap="none" spc="0" normalizeH="0" baseline="0" noProof="0" dirty="0" err="1">
                <a:ln>
                  <a:noFill/>
                </a:ln>
                <a:solidFill>
                  <a:srgbClr val="28241D"/>
                </a:solidFill>
                <a:effectLst/>
                <a:uLnTx/>
                <a:uFillTx/>
                <a:latin typeface="Calibri" panose="020F0502020204030204"/>
                <a:ea typeface="+mn-ea"/>
                <a:cs typeface="+mn-cs"/>
              </a:rPr>
              <a:t>ENoLL</a:t>
            </a:r>
            <a:r>
              <a:rPr kumimoji="0" lang="it-it" sz="1800" b="0" i="1" u="none" strike="noStrike" kern="1200" cap="none" spc="0" normalizeH="0" baseline="0" noProof="0" dirty="0">
                <a:ln>
                  <a:noFill/>
                </a:ln>
                <a:solidFill>
                  <a:srgbClr val="28241D"/>
                </a:solidFill>
                <a:effectLst/>
                <a:uLnTx/>
                <a:uFillTx/>
                <a:latin typeface="Calibri" panose="020F0502020204030204"/>
                <a:ea typeface="+mn-ea"/>
                <a:cs typeface="+mn-cs"/>
              </a:rPr>
              <a:t> a partire dalla metà del 2023.</a:t>
            </a:r>
            <a:endParaRPr kumimoji="0" lang="en-GB" sz="1800" b="0" i="0" u="none" strike="noStrike" kern="1200" cap="none" spc="0" normalizeH="0" baseline="0" noProof="0" dirty="0">
              <a:ln>
                <a:noFill/>
              </a:ln>
              <a:solidFill>
                <a:srgbClr val="28241D"/>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2F8C7B7F-5A72-51C1-713C-AE1A6A7AF945}"/>
              </a:ext>
            </a:extLst>
          </p:cNvPr>
          <p:cNvPicPr>
            <a:picLocks noChangeAspect="1"/>
          </p:cNvPicPr>
          <p:nvPr/>
        </p:nvPicPr>
        <p:blipFill>
          <a:blip r:embed="rId12"/>
          <a:stretch>
            <a:fillRect/>
          </a:stretch>
        </p:blipFill>
        <p:spPr>
          <a:xfrm>
            <a:off x="4271527" y="1626665"/>
            <a:ext cx="7463033" cy="3029380"/>
          </a:xfrm>
          <a:prstGeom prst="rect">
            <a:avLst/>
          </a:prstGeom>
        </p:spPr>
      </p:pic>
    </p:spTree>
    <p:extLst>
      <p:ext uri="{BB962C8B-B14F-4D97-AF65-F5344CB8AC3E}">
        <p14:creationId xmlns:p14="http://schemas.microsoft.com/office/powerpoint/2010/main" val="28336512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F41E2-31A6-FAB1-25AE-32DB389819BF}"/>
              </a:ext>
            </a:extLst>
          </p:cNvPr>
          <p:cNvSpPr>
            <a:spLocks noGrp="1"/>
          </p:cNvSpPr>
          <p:nvPr>
            <p:ph type="title"/>
          </p:nvPr>
        </p:nvSpPr>
        <p:spPr>
          <a:xfrm>
            <a:off x="1666788" y="345219"/>
            <a:ext cx="9743007" cy="292100"/>
          </a:xfrm>
        </p:spPr>
        <p:txBody>
          <a:bodyPr rtlCol="0">
            <a:noAutofit/>
          </a:bodyPr>
          <a:lstStyle/>
          <a:p>
            <a:pPr rtl="0"/>
            <a:r>
              <a:rPr lang="it-it" sz="2200" dirty="0">
                <a:solidFill>
                  <a:schemeClr val="bg1"/>
                </a:solidFill>
              </a:rPr>
              <a:t>Living Lab agricoli: Agricoltura di precisione per tutti </a:t>
            </a:r>
          </a:p>
        </p:txBody>
      </p:sp>
      <p:sp>
        <p:nvSpPr>
          <p:cNvPr id="3" name="Content Placeholder 2">
            <a:extLst>
              <a:ext uri="{FF2B5EF4-FFF2-40B4-BE49-F238E27FC236}">
                <a16:creationId xmlns:a16="http://schemas.microsoft.com/office/drawing/2014/main" id="{3DE5D6CF-BCA7-B610-0D2F-57548292F045}"/>
              </a:ext>
            </a:extLst>
          </p:cNvPr>
          <p:cNvSpPr txBox="1">
            <a:spLocks/>
          </p:cNvSpPr>
          <p:nvPr/>
        </p:nvSpPr>
        <p:spPr>
          <a:xfrm>
            <a:off x="2602340" y="1505574"/>
            <a:ext cx="9095174" cy="2115569"/>
          </a:xfrm>
          <a:prstGeom prst="rect">
            <a:avLst/>
          </a:prstGeom>
        </p:spPr>
        <p:txBody>
          <a:bodyPr lIns="91440" tIns="45720" rIns="91440" bIns="45720" rtlCol="0" anchor="t">
            <a:noAutofit/>
          </a:bodyPr>
          <a:lstStyle>
            <a:lvl1pPr marL="228600" indent="-228600" algn="l" defTabSz="914400" rtl="0" eaLnBrk="1" latinLnBrk="0" hangingPunct="1">
              <a:lnSpc>
                <a:spcPct val="90000"/>
              </a:lnSpc>
              <a:spcBef>
                <a:spcPts val="1000"/>
              </a:spcBef>
              <a:buSzPct val="89000"/>
              <a:buFontTx/>
              <a:buBlip>
                <a:blip r:embed="rId3"/>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3"/>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3"/>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3"/>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3"/>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Pct val="89000"/>
              <a:buFontTx/>
              <a:buNone/>
              <a:tabLst/>
              <a:defRPr/>
            </a:pPr>
            <a:r>
              <a:rPr kumimoji="0" lang="it-it" sz="2200" b="1" i="0" u="none" strike="noStrike" kern="1200" cap="none" spc="20" normalizeH="0" baseline="0" noProof="0" dirty="0">
                <a:ln>
                  <a:noFill/>
                </a:ln>
                <a:solidFill>
                  <a:srgbClr val="71A096"/>
                </a:solidFill>
                <a:effectLst/>
                <a:uLnTx/>
                <a:uFillTx/>
                <a:latin typeface="Calibri" panose="020F0502020204030204"/>
                <a:ea typeface="+mn-ea"/>
                <a:cs typeface="+mn-cs"/>
              </a:rPr>
              <a:t>PA4ALL</a:t>
            </a:r>
            <a:r>
              <a:rPr kumimoji="0" lang="it-it" sz="2200" b="0" i="0" u="none" strike="noStrike" kern="1200" cap="none" spc="20" normalizeH="0" baseline="0" noProof="0" dirty="0">
                <a:ln>
                  <a:noFill/>
                </a:ln>
                <a:solidFill>
                  <a:srgbClr val="68615B"/>
                </a:solidFill>
                <a:effectLst/>
                <a:uLnTx/>
                <a:uFillTx/>
                <a:latin typeface="Calibri" panose="020F0502020204030204"/>
                <a:ea typeface="+mn-ea"/>
                <a:cs typeface="+mn-cs"/>
              </a:rPr>
              <a:t> è stato istituito come luogo di incontro per tutte le parti interessate. È il primo Laboratorio vivente in Serbia e uno dei primi in Europa a concentrarsi sull'agricoltura di precisione. PA4ALL ha basato le sue attività sulla formazione della comunità sull'agricoltura di precisione, motivando gli utenti finali a sperimentare e convalidare le innovazioni informatiche, e garantendo la loro adozione tra le varie parti interessate. </a:t>
            </a:r>
            <a:endParaRPr kumimoji="0" lang="x-none" sz="2200" b="0" i="0" u="none" strike="noStrike" kern="1200" cap="none" spc="20" normalizeH="0" baseline="0" noProof="0" dirty="0">
              <a:ln>
                <a:noFill/>
              </a:ln>
              <a:solidFill>
                <a:srgbClr val="68615B"/>
              </a:solidFill>
              <a:effectLst/>
              <a:uLnTx/>
              <a:uFillTx/>
              <a:latin typeface="Calibri" panose="020F0502020204030204"/>
              <a:ea typeface="+mn-ea"/>
              <a:cs typeface="+mn-cs"/>
            </a:endParaRPr>
          </a:p>
        </p:txBody>
      </p:sp>
      <p:sp>
        <p:nvSpPr>
          <p:cNvPr id="4" name="CasellaDiTesto 10">
            <a:extLst>
              <a:ext uri="{FF2B5EF4-FFF2-40B4-BE49-F238E27FC236}">
                <a16:creationId xmlns:a16="http://schemas.microsoft.com/office/drawing/2014/main" id="{B139D140-40D4-5072-D16A-DC2E9E4D1D0B}"/>
              </a:ext>
            </a:extLst>
          </p:cNvPr>
          <p:cNvSpPr txBox="1"/>
          <p:nvPr/>
        </p:nvSpPr>
        <p:spPr>
          <a:xfrm>
            <a:off x="650532" y="3769351"/>
            <a:ext cx="3316088" cy="2739211"/>
          </a:xfrm>
          <a:prstGeom prst="rect">
            <a:avLst/>
          </a:prstGeom>
          <a:solidFill>
            <a:schemeClr val="bg1"/>
          </a:solidFill>
          <a:ln w="63500">
            <a:solidFill>
              <a:srgbClr val="569598"/>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71A096"/>
                </a:solidFill>
                <a:effectLst/>
                <a:uLnTx/>
                <a:uFillTx/>
                <a:latin typeface="Calibri" panose="020F0502020204030204"/>
                <a:ea typeface="+mn-ea"/>
                <a:cs typeface="+mn-cs"/>
              </a:rPr>
              <a:t>PA4ALL - Agricoltura di precisione per tutti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Istituto </a:t>
            </a:r>
            <a:r>
              <a:rPr kumimoji="0" lang="it-it" sz="1400" b="0" i="0" u="none" strike="noStrike" kern="1200" cap="none" spc="0" normalizeH="0" baseline="0" noProof="0" dirty="0" err="1">
                <a:ln>
                  <a:noFill/>
                </a:ln>
                <a:solidFill>
                  <a:srgbClr val="68615B"/>
                </a:solidFill>
                <a:effectLst/>
                <a:uLnTx/>
                <a:uFillTx/>
                <a:latin typeface="Calibri" panose="020F0502020204030204"/>
                <a:ea typeface="+mn-ea"/>
                <a:cs typeface="+mn-cs"/>
              </a:rPr>
              <a:t>BioSense</a:t>
            </a:r>
            <a:endPar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Paese: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Serbia</a:t>
            </a:r>
            <a:endParaRPr kumimoji="0" lang="en-GB" sz="1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Area</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Agricoltura e (agro-</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alimentare, Economia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circolare, 	Istruzione/Formazione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professionale;	Ambiente/Cambiamento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climatico</a:t>
            </a:r>
            <a:endParaRPr kumimoji="0" lang="en-GB" sz="13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Sito Web</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https://biosens.rs/</a:t>
            </a:r>
            <a:endParaRPr kumimoji="0" lang="en-GB" sz="1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400" b="0" i="0" u="none" strike="noStrike" kern="1200" cap="none" spc="0" normalizeH="0" baseline="0" noProof="0" dirty="0">
              <a:ln>
                <a:noFill/>
              </a:ln>
              <a:solidFill>
                <a:srgbClr val="28241D"/>
              </a:solidFill>
              <a:effectLst/>
              <a:uLnTx/>
              <a:uFillTx/>
              <a:latin typeface="Calibri" panose="020F0502020204030204"/>
              <a:ea typeface="+mn-ea"/>
              <a:cs typeface="+mn-cs"/>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400" b="0" i="0" u="none" strike="noStrike" kern="1200" cap="none" spc="0" normalizeH="0" baseline="0" noProof="0" dirty="0">
              <a:ln>
                <a:noFill/>
              </a:ln>
              <a:solidFill>
                <a:srgbClr val="28241D"/>
              </a:solidFill>
              <a:effectLst/>
              <a:uLnTx/>
              <a:uFillTx/>
              <a:latin typeface="Calibri" panose="020F0502020204030204"/>
              <a:ea typeface="+mn-ea"/>
              <a:cs typeface="+mn-cs"/>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400" b="0" i="0" u="none" strike="noStrike" kern="1200" cap="none" spc="0" normalizeH="0" baseline="0" noProof="0" dirty="0">
              <a:ln>
                <a:noFill/>
              </a:ln>
              <a:solidFill>
                <a:srgbClr val="28241D"/>
              </a:solidFill>
              <a:effectLst/>
              <a:uLnTx/>
              <a:uFillTx/>
              <a:latin typeface="Calibri" panose="020F0502020204030204"/>
              <a:ea typeface="+mn-ea"/>
              <a:cs typeface="+mn-cs"/>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400" b="0" i="0" u="none" strike="noStrike" kern="1200" cap="none" spc="0" normalizeH="0" baseline="0" noProof="0" dirty="0">
              <a:ln>
                <a:noFill/>
              </a:ln>
              <a:solidFill>
                <a:srgbClr val="28241D"/>
              </a:solidFill>
              <a:effectLst/>
              <a:uLnTx/>
              <a:uFillTx/>
              <a:latin typeface="Calibri" panose="020F0502020204030204"/>
              <a:ea typeface="+mn-ea"/>
              <a:cs typeface="+mn-cs"/>
              <a:hlinkClick r:id="" action="ppaction://noaction"/>
            </a:endParaRPr>
          </a:p>
        </p:txBody>
      </p:sp>
      <p:pic>
        <p:nvPicPr>
          <p:cNvPr id="5" name="Picture 4">
            <a:extLst>
              <a:ext uri="{FF2B5EF4-FFF2-40B4-BE49-F238E27FC236}">
                <a16:creationId xmlns:a16="http://schemas.microsoft.com/office/drawing/2014/main" id="{B554C328-D3CA-650E-79A4-872759E6CDB1}"/>
              </a:ext>
            </a:extLst>
          </p:cNvPr>
          <p:cNvPicPr>
            <a:picLocks noChangeAspect="1"/>
          </p:cNvPicPr>
          <p:nvPr/>
        </p:nvPicPr>
        <p:blipFill>
          <a:blip r:embed="rId5"/>
          <a:stretch>
            <a:fillRect/>
          </a:stretch>
        </p:blipFill>
        <p:spPr>
          <a:xfrm>
            <a:off x="4161477" y="3736305"/>
            <a:ext cx="3316089" cy="2172094"/>
          </a:xfrm>
          <a:prstGeom prst="rect">
            <a:avLst/>
          </a:prstGeom>
        </p:spPr>
      </p:pic>
      <p:pic>
        <p:nvPicPr>
          <p:cNvPr id="6" name="Content Placeholder 4" descr="A black and white photo of a machine&#10;&#10;Description automatically generated with low confidence">
            <a:extLst>
              <a:ext uri="{FF2B5EF4-FFF2-40B4-BE49-F238E27FC236}">
                <a16:creationId xmlns:a16="http://schemas.microsoft.com/office/drawing/2014/main" id="{9A3F9D85-E051-D0E5-3F04-839C45691B06}"/>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10754" b="5981"/>
          <a:stretch/>
        </p:blipFill>
        <p:spPr>
          <a:xfrm>
            <a:off x="10359570" y="4990240"/>
            <a:ext cx="1050225" cy="918158"/>
          </a:xfrm>
          <a:prstGeom prst="rect">
            <a:avLst/>
          </a:prstGeom>
        </p:spPr>
      </p:pic>
      <p:pic>
        <p:nvPicPr>
          <p:cNvPr id="7" name="Picture 6" descr="A group of people sitting at tables&#10;&#10;Description automatically generated with medium confidence">
            <a:extLst>
              <a:ext uri="{FF2B5EF4-FFF2-40B4-BE49-F238E27FC236}">
                <a16:creationId xmlns:a16="http://schemas.microsoft.com/office/drawing/2014/main" id="{525974A2-6747-5037-3441-D2B7AC1B643E}"/>
              </a:ext>
            </a:extLst>
          </p:cNvPr>
          <p:cNvPicPr>
            <a:picLocks noChangeAspect="1"/>
          </p:cNvPicPr>
          <p:nvPr/>
        </p:nvPicPr>
        <p:blipFill rotWithShape="1">
          <a:blip r:embed="rId7"/>
          <a:srcRect t="13154"/>
          <a:stretch/>
        </p:blipFill>
        <p:spPr>
          <a:xfrm>
            <a:off x="7823699" y="3736305"/>
            <a:ext cx="1728736" cy="1175126"/>
          </a:xfrm>
          <a:prstGeom prst="rect">
            <a:avLst/>
          </a:prstGeom>
        </p:spPr>
      </p:pic>
      <p:sp>
        <p:nvSpPr>
          <p:cNvPr id="8" name="TextBox 7">
            <a:extLst>
              <a:ext uri="{FF2B5EF4-FFF2-40B4-BE49-F238E27FC236}">
                <a16:creationId xmlns:a16="http://schemas.microsoft.com/office/drawing/2014/main" id="{1F77BA69-C879-B1E0-622A-E0AD2ECEBD8A}"/>
              </a:ext>
            </a:extLst>
          </p:cNvPr>
          <p:cNvSpPr txBox="1"/>
          <p:nvPr/>
        </p:nvSpPr>
        <p:spPr>
          <a:xfrm>
            <a:off x="9691363" y="3736305"/>
            <a:ext cx="1926896" cy="93871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100" normalizeH="0" baseline="0" noProof="0" dirty="0">
                <a:ln>
                  <a:noFill/>
                </a:ln>
                <a:solidFill>
                  <a:srgbClr val="71A096"/>
                </a:solidFill>
                <a:effectLst/>
                <a:uLnTx/>
                <a:uFillTx/>
                <a:latin typeface="Calibri" panose="020F0502020204030204"/>
                <a:ea typeface="+mn-ea"/>
                <a:cs typeface="+mn-cs"/>
              </a:rPr>
              <a:t>Villaggio digitale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Trasformazione digitale di agricoltura e comunità</a:t>
            </a:r>
            <a:endParaRPr kumimoji="0" lang="x-none" sz="13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rPr>
              <a:t>Video YouTube</a:t>
            </a:r>
            <a:endParaRPr kumimoji="0" lang="x-none" sz="1300" b="0" i="0" u="none" strike="noStrike" kern="1200" cap="none" spc="0" normalizeH="0" baseline="0" noProof="0" dirty="0">
              <a:ln>
                <a:noFill/>
              </a:ln>
              <a:solidFill>
                <a:srgbClr val="68615B"/>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79C779D-A856-DE1B-AF28-2C247FD9CC7B}"/>
              </a:ext>
            </a:extLst>
          </p:cNvPr>
          <p:cNvSpPr txBox="1"/>
          <p:nvPr/>
        </p:nvSpPr>
        <p:spPr>
          <a:xfrm>
            <a:off x="7769908" y="4990240"/>
            <a:ext cx="2535871" cy="11233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71A096"/>
                </a:solidFill>
                <a:effectLst/>
                <a:uLnTx/>
                <a:uFillTx/>
                <a:latin typeface="Calibri" panose="020F0502020204030204"/>
                <a:ea typeface="+mn-ea"/>
                <a:cs typeface="+mn-cs"/>
              </a:rPr>
              <a:t>Piattaforma robotica LALA - laboratorio in azienda agricola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rPr>
              <a:t>Campione e analisi del suolo in azienda agricola</a:t>
            </a:r>
            <a:endParaRPr kumimoji="0" lang="x-none" sz="13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00" b="0" i="0" u="none" strike="noStrike" kern="1200" cap="none" spc="0" normalizeH="0" baseline="0" noProof="0" dirty="0">
                <a:ln>
                  <a:noFill/>
                </a:ln>
                <a:solidFill>
                  <a:srgbClr val="68615B"/>
                </a:solidFill>
                <a:effectLst/>
                <a:uLnTx/>
                <a:uFillTx/>
                <a:latin typeface="Calibri" panose="020F0502020204030204"/>
                <a:ea typeface="+mn-ea"/>
                <a:cs typeface="+mn-cs"/>
                <a:hlinkClick r:id="rId9">
                  <a:extLst>
                    <a:ext uri="{A12FA001-AC4F-418D-AE19-62706E023703}">
                      <ahyp:hlinkClr xmlns:ahyp="http://schemas.microsoft.com/office/drawing/2018/hyperlinkcolor" val="tx"/>
                    </a:ext>
                  </a:extLst>
                </a:hlinkClick>
              </a:rPr>
              <a:t>Video YouTube</a:t>
            </a:r>
            <a:endParaRPr kumimoji="0" lang="x-none" sz="1300" b="0" i="0" u="none" strike="noStrike" kern="1200" cap="none" spc="0" normalizeH="0" baseline="0" noProof="0" dirty="0">
              <a:ln>
                <a:noFill/>
              </a:ln>
              <a:solidFill>
                <a:srgbClr val="68615B"/>
              </a:solidFill>
              <a:effectLst/>
              <a:uLnTx/>
              <a:uFillTx/>
              <a:latin typeface="Calibri" panose="020F0502020204030204"/>
              <a:ea typeface="+mn-ea"/>
              <a:cs typeface="+mn-cs"/>
            </a:endParaRPr>
          </a:p>
        </p:txBody>
      </p:sp>
      <p:pic>
        <p:nvPicPr>
          <p:cNvPr id="11" name="Graphic 10" descr="Agriculture with solid fill">
            <a:extLst>
              <a:ext uri="{FF2B5EF4-FFF2-40B4-BE49-F238E27FC236}">
                <a16:creationId xmlns:a16="http://schemas.microsoft.com/office/drawing/2014/main" id="{91EC7EF2-4AE5-F79F-FF04-652D55310CC9}"/>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09795" y="255278"/>
            <a:ext cx="382041" cy="382041"/>
          </a:xfrm>
          <a:prstGeom prst="rect">
            <a:avLst/>
          </a:prstGeom>
        </p:spPr>
      </p:pic>
      <p:pic>
        <p:nvPicPr>
          <p:cNvPr id="13" name="Immagine 12">
            <a:extLst>
              <a:ext uri="{FF2B5EF4-FFF2-40B4-BE49-F238E27FC236}">
                <a16:creationId xmlns:a16="http://schemas.microsoft.com/office/drawing/2014/main" id="{D5AE72CA-0F8C-B241-A11C-B308E01683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41978" y="1579785"/>
            <a:ext cx="1722620" cy="1722620"/>
          </a:xfrm>
          <a:prstGeom prst="rect">
            <a:avLst/>
          </a:prstGeom>
        </p:spPr>
      </p:pic>
    </p:spTree>
    <p:extLst>
      <p:ext uri="{BB962C8B-B14F-4D97-AF65-F5344CB8AC3E}">
        <p14:creationId xmlns:p14="http://schemas.microsoft.com/office/powerpoint/2010/main" val="408705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8" grpId="0"/>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asellaDiTesto 12">
            <a:extLst>
              <a:ext uri="{FF2B5EF4-FFF2-40B4-BE49-F238E27FC236}">
                <a16:creationId xmlns:a16="http://schemas.microsoft.com/office/drawing/2014/main" id="{9542A077-B694-CD4F-8284-56D1E23F725E}"/>
              </a:ext>
            </a:extLst>
          </p:cNvPr>
          <p:cNvSpPr txBox="1"/>
          <p:nvPr/>
        </p:nvSpPr>
        <p:spPr>
          <a:xfrm>
            <a:off x="2053653" y="1462738"/>
            <a:ext cx="9303275" cy="2031325"/>
          </a:xfrm>
          <a:prstGeom prst="rect">
            <a:avLst/>
          </a:prstGeom>
          <a:noFill/>
        </p:spPr>
        <p:txBody>
          <a:bodyPr wrap="square" rtlCol="0">
            <a:spAutoFit/>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kumimoji="0" lang="it-it" sz="2100" b="0" i="0" u="none" strike="noStrike" kern="1200" cap="none" spc="0" normalizeH="0" baseline="0" noProof="0" dirty="0">
                <a:ln>
                  <a:noFill/>
                </a:ln>
                <a:solidFill>
                  <a:srgbClr val="68615B"/>
                </a:solidFill>
                <a:effectLst/>
                <a:uLnTx/>
                <a:uFillTx/>
                <a:latin typeface="Calibri" panose="020F0502020204030204"/>
                <a:ea typeface="+mn-ea"/>
                <a:cs typeface="+mn-cs"/>
              </a:rPr>
              <a:t>Il Living Lab nell’azienda agricola </a:t>
            </a:r>
            <a:r>
              <a:rPr kumimoji="0" lang="it-it" sz="2100" b="0" i="0" u="none" strike="noStrike" kern="1200" cap="none" spc="0" normalizeH="0" baseline="0" noProof="0" dirty="0" err="1">
                <a:ln>
                  <a:noFill/>
                </a:ln>
                <a:solidFill>
                  <a:srgbClr val="68615B"/>
                </a:solidFill>
                <a:effectLst/>
                <a:uLnTx/>
                <a:uFillTx/>
                <a:latin typeface="Calibri" panose="020F0502020204030204"/>
                <a:ea typeface="+mn-ea"/>
                <a:cs typeface="+mn-cs"/>
              </a:rPr>
              <a:t>ÖMKi</a:t>
            </a:r>
            <a:r>
              <a:rPr kumimoji="0" lang="it-it" sz="2100" b="0" i="0" u="none" strike="noStrike" kern="1200" cap="none" spc="0" normalizeH="0" baseline="0" noProof="0" dirty="0">
                <a:ln>
                  <a:noFill/>
                </a:ln>
                <a:solidFill>
                  <a:srgbClr val="68615B"/>
                </a:solidFill>
                <a:effectLst/>
                <a:uLnTx/>
                <a:uFillTx/>
                <a:latin typeface="Calibri" panose="020F0502020204030204"/>
                <a:ea typeface="+mn-ea"/>
                <a:cs typeface="+mn-cs"/>
              </a:rPr>
              <a:t> è una rete di sperimentazione partecipativa a livello nazionale incentrata sull'agroecologia che comprende una serie di prove sul campo e test tecnologici co-progettati e co-implementati in Ungheria insieme agli agricoltori, con l'obiettivo di promuovere la transizione </a:t>
            </a:r>
            <a:r>
              <a:rPr kumimoji="0" lang="it-it" sz="2100" b="0" i="0" u="none" strike="noStrike" kern="1200" cap="none" spc="0" normalizeH="0" baseline="0" noProof="0" dirty="0" err="1">
                <a:ln>
                  <a:noFill/>
                </a:ln>
                <a:solidFill>
                  <a:srgbClr val="68615B"/>
                </a:solidFill>
                <a:effectLst/>
                <a:uLnTx/>
                <a:uFillTx/>
                <a:latin typeface="Calibri" panose="020F0502020204030204"/>
                <a:ea typeface="+mn-ea"/>
                <a:cs typeface="+mn-cs"/>
              </a:rPr>
              <a:t>agroecologica</a:t>
            </a:r>
            <a:r>
              <a:rPr kumimoji="0" lang="it-it" sz="2100" b="0" i="0" u="none" strike="noStrike" kern="1200" cap="none" spc="0" normalizeH="0" baseline="0" noProof="0" dirty="0">
                <a:ln>
                  <a:noFill/>
                </a:ln>
                <a:solidFill>
                  <a:srgbClr val="68615B"/>
                </a:solidFill>
                <a:effectLst/>
                <a:uLnTx/>
                <a:uFillTx/>
                <a:latin typeface="Calibri" panose="020F0502020204030204"/>
                <a:ea typeface="+mn-ea"/>
                <a:cs typeface="+mn-cs"/>
              </a:rPr>
              <a:t>. Attraverso la rete nazionale, </a:t>
            </a:r>
            <a:r>
              <a:rPr kumimoji="0" lang="it-it" sz="2100" b="0" i="0" u="none" strike="noStrike" kern="1200" cap="none" spc="0" normalizeH="0" baseline="0" noProof="0" dirty="0" err="1">
                <a:ln>
                  <a:noFill/>
                </a:ln>
                <a:solidFill>
                  <a:srgbClr val="68615B"/>
                </a:solidFill>
                <a:effectLst/>
                <a:uLnTx/>
                <a:uFillTx/>
                <a:latin typeface="Calibri" panose="020F0502020204030204"/>
                <a:ea typeface="+mn-ea"/>
                <a:cs typeface="+mn-cs"/>
              </a:rPr>
              <a:t>ÖMKi</a:t>
            </a:r>
            <a:r>
              <a:rPr kumimoji="0" lang="it-it" sz="2100" b="0" i="0" u="none" strike="noStrike" kern="1200" cap="none" spc="0" normalizeH="0" baseline="0" noProof="0" dirty="0">
                <a:ln>
                  <a:noFill/>
                </a:ln>
                <a:solidFill>
                  <a:srgbClr val="68615B"/>
                </a:solidFill>
                <a:effectLst/>
                <a:uLnTx/>
                <a:uFillTx/>
                <a:latin typeface="Calibri" panose="020F0502020204030204"/>
                <a:ea typeface="+mn-ea"/>
                <a:cs typeface="+mn-cs"/>
              </a:rPr>
              <a:t> sperimenta il modo in cui le nuove tecnologie, i prodotti e le pratiche sostenibili e biologiche si comportano nell'agricoltura quotidiana. </a:t>
            </a:r>
          </a:p>
        </p:txBody>
      </p:sp>
      <p:pic>
        <p:nvPicPr>
          <p:cNvPr id="11" name="Kép 7">
            <a:extLst>
              <a:ext uri="{FF2B5EF4-FFF2-40B4-BE49-F238E27FC236}">
                <a16:creationId xmlns:a16="http://schemas.microsoft.com/office/drawing/2014/main" id="{1298C593-A6E5-07D5-F55F-88D33E7BDC6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8556" y="1522699"/>
            <a:ext cx="1282729" cy="1301826"/>
          </a:xfrm>
          <a:prstGeom prst="rect">
            <a:avLst/>
          </a:prstGeom>
        </p:spPr>
      </p:pic>
      <p:sp>
        <p:nvSpPr>
          <p:cNvPr id="12" name="CasellaDiTesto 10">
            <a:extLst>
              <a:ext uri="{FF2B5EF4-FFF2-40B4-BE49-F238E27FC236}">
                <a16:creationId xmlns:a16="http://schemas.microsoft.com/office/drawing/2014/main" id="{DCD8A725-9664-8E90-602F-D4FC3122B099}"/>
              </a:ext>
            </a:extLst>
          </p:cNvPr>
          <p:cNvSpPr txBox="1"/>
          <p:nvPr/>
        </p:nvSpPr>
        <p:spPr>
          <a:xfrm>
            <a:off x="568556" y="3972862"/>
            <a:ext cx="3979228" cy="1785104"/>
          </a:xfrm>
          <a:prstGeom prst="rect">
            <a:avLst/>
          </a:prstGeom>
          <a:solidFill>
            <a:schemeClr val="bg1"/>
          </a:solidFill>
          <a:ln w="63500">
            <a:solidFill>
              <a:srgbClr val="569598"/>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100" normalizeH="0" baseline="0" noProof="0" dirty="0">
                <a:ln>
                  <a:noFill/>
                </a:ln>
                <a:solidFill>
                  <a:srgbClr val="71A096"/>
                </a:solidFill>
                <a:effectLst/>
                <a:uLnTx/>
                <a:uFillTx/>
                <a:latin typeface="Calibri" panose="020F0502020204030204"/>
                <a:ea typeface="+mn-ea"/>
                <a:cs typeface="+mn-cs"/>
              </a:rPr>
              <a:t>Living Lab in azienda agricola </a:t>
            </a:r>
            <a:r>
              <a:rPr kumimoji="0" lang="it-it" sz="1400" b="1" i="0" u="none" strike="noStrike" kern="1200" cap="none" spc="100" normalizeH="0" baseline="0" noProof="0" dirty="0" err="1">
                <a:ln>
                  <a:noFill/>
                </a:ln>
                <a:solidFill>
                  <a:srgbClr val="71A096"/>
                </a:solidFill>
                <a:effectLst/>
                <a:uLnTx/>
                <a:uFillTx/>
                <a:latin typeface="Calibri" panose="020F0502020204030204"/>
                <a:ea typeface="+mn-ea"/>
                <a:cs typeface="+mn-cs"/>
              </a:rPr>
              <a:t>ÖMKi</a:t>
            </a:r>
            <a:endParaRPr kumimoji="0" lang="it-it" sz="1400" b="1" i="0" u="none" strike="noStrike" kern="1200" cap="none" spc="100" normalizeH="0" baseline="0" noProof="0" dirty="0">
              <a:ln>
                <a:noFill/>
              </a:ln>
              <a:solidFill>
                <a:srgbClr val="71A09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Istituto di ricerca ungherese sull'agricoltura biologica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Paese: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Ungheria</a:t>
            </a:r>
            <a:endParaRPr kumimoji="0" lang="en-GB" sz="1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Area</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Agricoltura e (agro-)alimentare</a:t>
            </a:r>
            <a:endParaRPr kumimoji="0" lang="en-GB" sz="14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Sito Web</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https://biokutatas.hu/en</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endParaRPr kumimoji="0" lang="hu-HU" sz="1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E-mail</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rPr>
              <a:t>info@biokutatas.hu</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400" b="0" i="0" u="none" strike="noStrike" kern="1200" cap="none" spc="0" normalizeH="0" baseline="0" noProof="0" dirty="0">
              <a:ln>
                <a:noFill/>
              </a:ln>
              <a:solidFill>
                <a:srgbClr val="28241D"/>
              </a:solidFill>
              <a:effectLst/>
              <a:uLnTx/>
              <a:uFillTx/>
              <a:latin typeface="Calibri" panose="020F0502020204030204"/>
              <a:ea typeface="+mn-ea"/>
              <a:cs typeface="+mn-cs"/>
              <a:hlinkClick r:id="rId5"/>
            </a:endParaRPr>
          </a:p>
        </p:txBody>
      </p:sp>
      <p:pic>
        <p:nvPicPr>
          <p:cNvPr id="13" name="Immagine 8" descr="Immagine che contiene testo, erba, screenshot&#10;&#10;Descrizione generata automaticamente">
            <a:extLst>
              <a:ext uri="{FF2B5EF4-FFF2-40B4-BE49-F238E27FC236}">
                <a16:creationId xmlns:a16="http://schemas.microsoft.com/office/drawing/2014/main" id="{9705A5EB-910E-6D46-124C-0C453A6799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8525" y="3954494"/>
            <a:ext cx="3216622" cy="1798269"/>
          </a:xfrm>
          <a:prstGeom prst="rect">
            <a:avLst/>
          </a:prstGeom>
        </p:spPr>
      </p:pic>
      <p:sp>
        <p:nvSpPr>
          <p:cNvPr id="14" name="CasellaDiTesto 9">
            <a:extLst>
              <a:ext uri="{FF2B5EF4-FFF2-40B4-BE49-F238E27FC236}">
                <a16:creationId xmlns:a16="http://schemas.microsoft.com/office/drawing/2014/main" id="{BC08280C-DF55-6735-D474-38AA192F667D}"/>
              </a:ext>
            </a:extLst>
          </p:cNvPr>
          <p:cNvSpPr txBox="1"/>
          <p:nvPr/>
        </p:nvSpPr>
        <p:spPr>
          <a:xfrm>
            <a:off x="7803226" y="5768633"/>
            <a:ext cx="4167219" cy="27699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srgbClr val="68615B"/>
                </a:solidFill>
                <a:effectLst/>
                <a:uLnTx/>
                <a:uFillTx/>
                <a:latin typeface="Calibri" panose="020F0502020204030204"/>
                <a:ea typeface="+mn-ea"/>
                <a:cs typeface="+mn-cs"/>
                <a:hlinkClick r:id="rId7">
                  <a:extLst>
                    <a:ext uri="{A12FA001-AC4F-418D-AE19-62706E023703}">
                      <ahyp:hlinkClr xmlns:ahyp="http://schemas.microsoft.com/office/drawing/2018/hyperlinkcolor" val="tx"/>
                    </a:ext>
                  </a:extLst>
                </a:hlinkClick>
              </a:rPr>
              <a:t>https://www.youtube.com/watch?v=zn75i1luf3o&amp;t=9s</a:t>
            </a:r>
            <a:r>
              <a:rPr kumimoji="0" lang="it-it" sz="1200" b="0" i="0" u="none" strike="noStrike" kern="1200" cap="none" spc="0" normalizeH="0" baseline="0" noProof="0">
                <a:ln>
                  <a:noFill/>
                </a:ln>
                <a:solidFill>
                  <a:srgbClr val="68615B"/>
                </a:solidFill>
                <a:effectLst/>
                <a:uLnTx/>
                <a:uFillTx/>
                <a:latin typeface="Calibri" panose="020F0502020204030204"/>
                <a:ea typeface="+mn-ea"/>
                <a:cs typeface="+mn-cs"/>
              </a:rPr>
              <a:t> </a:t>
            </a:r>
          </a:p>
        </p:txBody>
      </p:sp>
      <p:pic>
        <p:nvPicPr>
          <p:cNvPr id="15" name="Picture 2">
            <a:extLst>
              <a:ext uri="{FF2B5EF4-FFF2-40B4-BE49-F238E27FC236}">
                <a16:creationId xmlns:a16="http://schemas.microsoft.com/office/drawing/2014/main" id="{169A3FDB-5DE3-5CEE-E0A3-B03ECF944CF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71903" y="3943376"/>
            <a:ext cx="3145291" cy="1809387"/>
          </a:xfrm>
          <a:prstGeom prst="rect">
            <a:avLst/>
          </a:prstGeom>
          <a:noFill/>
          <a:extLst>
            <a:ext uri="{909E8E84-426E-40DD-AFC4-6F175D3DCCD1}">
              <a14:hiddenFill xmlns:a14="http://schemas.microsoft.com/office/drawing/2010/main">
                <a:solidFill>
                  <a:srgbClr val="FFFFFF"/>
                </a:solidFill>
              </a14:hiddenFill>
            </a:ext>
          </a:extLst>
        </p:spPr>
      </p:pic>
      <p:sp>
        <p:nvSpPr>
          <p:cNvPr id="17" name="CasellaDiTesto 9">
            <a:extLst>
              <a:ext uri="{FF2B5EF4-FFF2-40B4-BE49-F238E27FC236}">
                <a16:creationId xmlns:a16="http://schemas.microsoft.com/office/drawing/2014/main" id="{72DFBEAA-2E45-B27C-0329-94B6906B4EFD}"/>
              </a:ext>
            </a:extLst>
          </p:cNvPr>
          <p:cNvSpPr txBox="1"/>
          <p:nvPr/>
        </p:nvSpPr>
        <p:spPr>
          <a:xfrm>
            <a:off x="4718113" y="5760698"/>
            <a:ext cx="3255442" cy="27699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68615B"/>
                </a:solidFill>
                <a:effectLst/>
                <a:uLnTx/>
                <a:uFillTx/>
                <a:latin typeface="Calibri" panose="020F0502020204030204"/>
                <a:ea typeface="+mn-ea"/>
                <a:cs typeface="+mn-cs"/>
                <a:hlinkClick r:id="rId9">
                  <a:extLst>
                    <a:ext uri="{A12FA001-AC4F-418D-AE19-62706E023703}">
                      <ahyp:hlinkClr xmlns:ahyp="http://schemas.microsoft.com/office/drawing/2018/hyperlinkcolor" val="tx"/>
                    </a:ext>
                  </a:extLst>
                </a:hlinkClick>
              </a:rPr>
              <a:t>https://biokutatas.hu/en/page/show/onfarm</a:t>
            </a:r>
            <a:endParaRPr kumimoji="0" lang="hu-HU" sz="1200" b="0" i="0" u="none" strike="noStrike" kern="1200" cap="none" spc="0" normalizeH="0" baseline="0" noProof="0" dirty="0">
              <a:ln>
                <a:noFill/>
              </a:ln>
              <a:solidFill>
                <a:srgbClr val="68615B"/>
              </a:solidFill>
              <a:effectLst/>
              <a:uLnTx/>
              <a:uFillTx/>
              <a:latin typeface="Calibri" panose="020F0502020204030204"/>
              <a:ea typeface="+mn-ea"/>
              <a:cs typeface="+mn-cs"/>
            </a:endParaRPr>
          </a:p>
        </p:txBody>
      </p:sp>
      <p:sp>
        <p:nvSpPr>
          <p:cNvPr id="18" name="Title 1">
            <a:extLst>
              <a:ext uri="{FF2B5EF4-FFF2-40B4-BE49-F238E27FC236}">
                <a16:creationId xmlns:a16="http://schemas.microsoft.com/office/drawing/2014/main" id="{ED078EDA-804C-388C-CA59-843C774762BE}"/>
              </a:ext>
            </a:extLst>
          </p:cNvPr>
          <p:cNvSpPr txBox="1">
            <a:spLocks/>
          </p:cNvSpPr>
          <p:nvPr/>
        </p:nvSpPr>
        <p:spPr>
          <a:xfrm>
            <a:off x="1666788" y="315120"/>
            <a:ext cx="9743007" cy="292100"/>
          </a:xfrm>
          <a:prstGeom prst="rect">
            <a:avLst/>
          </a:prstGeom>
        </p:spPr>
        <p:txBody>
          <a:bodyPr vert="horz" lIns="91440" tIns="45720" rIns="91440" bIns="45720" rtlCol="0" anchor="ctr">
            <a:noAutofit/>
          </a:bodyPr>
          <a:lstStyle>
            <a:lvl1pPr algn="r" defTabSz="914400" rtl="0" eaLnBrk="1" latinLnBrk="0" hangingPunct="1">
              <a:lnSpc>
                <a:spcPct val="90000"/>
              </a:lnSpc>
              <a:spcBef>
                <a:spcPct val="0"/>
              </a:spcBef>
              <a:buNone/>
              <a:defRPr lang="en-GB" sz="2400" b="1" kern="1200" dirty="0" smtClean="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it-it" sz="2200" b="1" i="0" u="none" strike="noStrike" kern="1200" cap="none" spc="0" normalizeH="0" baseline="0" noProof="0" dirty="0">
                <a:ln>
                  <a:noFill/>
                </a:ln>
                <a:solidFill>
                  <a:srgbClr val="FFFFFF"/>
                </a:solidFill>
                <a:effectLst/>
                <a:uLnTx/>
                <a:uFillTx/>
                <a:latin typeface="Calibri Light" panose="020F0302020204030204"/>
                <a:ea typeface="+mj-ea"/>
                <a:cs typeface="+mj-cs"/>
              </a:rPr>
              <a:t>Living Lab agricoli: Il </a:t>
            </a:r>
            <a:r>
              <a:rPr kumimoji="0" lang="it-it" sz="2000" b="1" i="0" u="none" strike="noStrike" kern="1200" cap="none" spc="0" normalizeH="0" baseline="0" noProof="0" dirty="0">
                <a:ln>
                  <a:noFill/>
                </a:ln>
                <a:solidFill>
                  <a:srgbClr val="FFFFFF"/>
                </a:solidFill>
                <a:effectLst/>
                <a:uLnTx/>
                <a:uFillTx/>
                <a:latin typeface="Calibri Light" panose="020F0302020204030204"/>
                <a:ea typeface="+mj-ea"/>
                <a:cs typeface="+mj-cs"/>
              </a:rPr>
              <a:t>Living Lab di </a:t>
            </a:r>
            <a:r>
              <a:rPr kumimoji="0" lang="it-it" sz="2000" b="1" i="0" u="none" strike="noStrike" kern="1200" cap="none" spc="0" normalizeH="0" baseline="0" noProof="0" dirty="0" err="1">
                <a:ln>
                  <a:noFill/>
                </a:ln>
                <a:solidFill>
                  <a:srgbClr val="FFFFFF"/>
                </a:solidFill>
                <a:effectLst/>
                <a:uLnTx/>
                <a:uFillTx/>
                <a:latin typeface="Calibri Light" panose="020F0302020204030204"/>
                <a:ea typeface="+mj-ea"/>
                <a:cs typeface="+mj-cs"/>
              </a:rPr>
              <a:t>ÖMKi</a:t>
            </a:r>
            <a:endParaRPr kumimoji="0" lang="x-none" sz="2200" b="1" i="0" u="none" strike="noStrike" kern="1200" cap="none" spc="0" normalizeH="0" baseline="0" noProof="0" dirty="0">
              <a:ln>
                <a:noFill/>
              </a:ln>
              <a:solidFill>
                <a:srgbClr val="FFFFFF"/>
              </a:solidFill>
              <a:effectLst/>
              <a:uLnTx/>
              <a:uFillTx/>
              <a:latin typeface="Calibri Light" panose="020F0302020204030204"/>
              <a:ea typeface="+mj-ea"/>
              <a:cs typeface="+mj-cs"/>
            </a:endParaRPr>
          </a:p>
        </p:txBody>
      </p:sp>
      <p:pic>
        <p:nvPicPr>
          <p:cNvPr id="20" name="Graphic 10" descr="Agriculture with solid fill">
            <a:extLst>
              <a:ext uri="{FF2B5EF4-FFF2-40B4-BE49-F238E27FC236}">
                <a16:creationId xmlns:a16="http://schemas.microsoft.com/office/drawing/2014/main" id="{839DB935-4C38-4D42-B403-352517A8FE1E}"/>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09795" y="255278"/>
            <a:ext cx="382041" cy="382041"/>
          </a:xfrm>
          <a:prstGeom prst="rect">
            <a:avLst/>
          </a:prstGeom>
        </p:spPr>
      </p:pic>
    </p:spTree>
    <p:extLst>
      <p:ext uri="{BB962C8B-B14F-4D97-AF65-F5344CB8AC3E}">
        <p14:creationId xmlns:p14="http://schemas.microsoft.com/office/powerpoint/2010/main" val="3637811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text, plant, sign&#10;&#10;Description automatically generated">
            <a:extLst>
              <a:ext uri="{FF2B5EF4-FFF2-40B4-BE49-F238E27FC236}">
                <a16:creationId xmlns:a16="http://schemas.microsoft.com/office/drawing/2014/main" id="{58F51146-95E1-ABCD-038A-AEB0C789CC9B}"/>
              </a:ext>
            </a:extLst>
          </p:cNvPr>
          <p:cNvPicPr>
            <a:picLocks noChangeAspect="1"/>
          </p:cNvPicPr>
          <p:nvPr/>
        </p:nvPicPr>
        <p:blipFill>
          <a:blip r:embed="rId3"/>
          <a:stretch>
            <a:fillRect/>
          </a:stretch>
        </p:blipFill>
        <p:spPr>
          <a:xfrm>
            <a:off x="8147205" y="3734702"/>
            <a:ext cx="3504000" cy="2023827"/>
          </a:xfrm>
          <a:prstGeom prst="rect">
            <a:avLst/>
          </a:prstGeom>
        </p:spPr>
      </p:pic>
      <p:pic>
        <p:nvPicPr>
          <p:cNvPr id="5" name="Picture 5" descr="Graphical user interface, text, application&#10;&#10;Description automatically generated">
            <a:extLst>
              <a:ext uri="{FF2B5EF4-FFF2-40B4-BE49-F238E27FC236}">
                <a16:creationId xmlns:a16="http://schemas.microsoft.com/office/drawing/2014/main" id="{CC1152FA-6FA8-CD0A-04DD-2FA7FFEBCEDB}"/>
              </a:ext>
            </a:extLst>
          </p:cNvPr>
          <p:cNvPicPr>
            <a:picLocks noChangeAspect="1"/>
          </p:cNvPicPr>
          <p:nvPr/>
        </p:nvPicPr>
        <p:blipFill rotWithShape="1">
          <a:blip r:embed="rId4"/>
          <a:srcRect r="76129" b="-948"/>
          <a:stretch/>
        </p:blipFill>
        <p:spPr>
          <a:xfrm>
            <a:off x="4239957" y="3740450"/>
            <a:ext cx="1040986" cy="2018934"/>
          </a:xfrm>
          <a:prstGeom prst="rect">
            <a:avLst/>
          </a:prstGeom>
        </p:spPr>
      </p:pic>
      <p:pic>
        <p:nvPicPr>
          <p:cNvPr id="6" name="Picture 6" descr="A picture containing text, tree, outdoor, deck&#10;&#10;Description automatically generated">
            <a:extLst>
              <a:ext uri="{FF2B5EF4-FFF2-40B4-BE49-F238E27FC236}">
                <a16:creationId xmlns:a16="http://schemas.microsoft.com/office/drawing/2014/main" id="{25B48775-7486-3636-9EB1-8D714FC3C149}"/>
              </a:ext>
            </a:extLst>
          </p:cNvPr>
          <p:cNvPicPr>
            <a:picLocks noChangeAspect="1"/>
          </p:cNvPicPr>
          <p:nvPr/>
        </p:nvPicPr>
        <p:blipFill>
          <a:blip r:embed="rId5"/>
          <a:stretch>
            <a:fillRect/>
          </a:stretch>
        </p:blipFill>
        <p:spPr>
          <a:xfrm>
            <a:off x="5174658" y="3740451"/>
            <a:ext cx="2723096" cy="2046714"/>
          </a:xfrm>
          <a:prstGeom prst="rect">
            <a:avLst/>
          </a:prstGeom>
        </p:spPr>
      </p:pic>
      <p:sp>
        <p:nvSpPr>
          <p:cNvPr id="2" name="Title 1">
            <a:extLst>
              <a:ext uri="{FF2B5EF4-FFF2-40B4-BE49-F238E27FC236}">
                <a16:creationId xmlns:a16="http://schemas.microsoft.com/office/drawing/2014/main" id="{52DF41E2-31A6-FAB1-25AE-32DB389819BF}"/>
              </a:ext>
            </a:extLst>
          </p:cNvPr>
          <p:cNvSpPr>
            <a:spLocks noGrp="1"/>
          </p:cNvSpPr>
          <p:nvPr>
            <p:ph type="title"/>
          </p:nvPr>
        </p:nvSpPr>
        <p:spPr>
          <a:xfrm>
            <a:off x="1666788" y="315120"/>
            <a:ext cx="9774345" cy="292100"/>
          </a:xfrm>
        </p:spPr>
        <p:txBody>
          <a:bodyPr rtlCol="0">
            <a:normAutofit fontScale="90000"/>
          </a:bodyPr>
          <a:lstStyle/>
          <a:p>
            <a:pPr rtl="0"/>
            <a:r>
              <a:rPr lang="it-it" dirty="0">
                <a:solidFill>
                  <a:schemeClr val="bg1"/>
                </a:solidFill>
                <a:cs typeface="Calibri Light" panose="020F0302020204030204" pitchFamily="34" charset="0"/>
              </a:rPr>
              <a:t>Living Lab industriali: Il Living Lab di KTP</a:t>
            </a:r>
          </a:p>
        </p:txBody>
      </p:sp>
      <p:sp>
        <p:nvSpPr>
          <p:cNvPr id="12" name="CasellaDiTesto 10">
            <a:extLst>
              <a:ext uri="{FF2B5EF4-FFF2-40B4-BE49-F238E27FC236}">
                <a16:creationId xmlns:a16="http://schemas.microsoft.com/office/drawing/2014/main" id="{DCD8A725-9664-8E90-602F-D4FC3122B099}"/>
              </a:ext>
            </a:extLst>
          </p:cNvPr>
          <p:cNvSpPr txBox="1"/>
          <p:nvPr/>
        </p:nvSpPr>
        <p:spPr>
          <a:xfrm>
            <a:off x="403604" y="3740451"/>
            <a:ext cx="3504000" cy="2046714"/>
          </a:xfrm>
          <a:prstGeom prst="rect">
            <a:avLst/>
          </a:prstGeom>
          <a:solidFill>
            <a:schemeClr val="bg1"/>
          </a:solidFill>
          <a:ln w="63500">
            <a:solidFill>
              <a:srgbClr val="569598"/>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100" normalizeH="0" baseline="0" noProof="0">
                <a:ln>
                  <a:noFill/>
                </a:ln>
                <a:solidFill>
                  <a:srgbClr val="71A096"/>
                </a:solidFill>
                <a:effectLst/>
                <a:uLnTx/>
                <a:uFillTx/>
                <a:latin typeface="Calibri Light" panose="020F0302020204030204" pitchFamily="34" charset="0"/>
                <a:ea typeface="+mn-lt"/>
                <a:cs typeface="Calibri Light" panose="020F0302020204030204" pitchFamily="34" charset="0"/>
              </a:rPr>
              <a:t>Il Parco tecnologico di Cracovia </a:t>
            </a:r>
            <a:endParaRPr kumimoji="0" lang="en-US" sz="2000" b="1" i="0" u="none" strike="noStrike" kern="1200" cap="none" spc="100" normalizeH="0" baseline="0" noProof="0" dirty="0">
              <a:ln>
                <a:noFill/>
              </a:ln>
              <a:solidFill>
                <a:srgbClr val="71A096"/>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Paese:	</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Polonia</a:t>
            </a:r>
            <a:endParaRPr kumimoji="0" lang="en-GB" sz="1600" b="1"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Aree</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  	</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lt"/>
                <a:cs typeface="Calibri Light" panose="020F0302020204030204" pitchFamily="34" charset="0"/>
              </a:rPr>
              <a:t>Trasformazione verde e digitale, intelligenza artificiale, analisi dei dati e simulazione, ecc.</a:t>
            </a:r>
            <a:endParaRPr kumimoji="0" lang="en-GB" sz="16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500" b="1"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Sito Web:</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 </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lt"/>
                <a:cs typeface="Calibri Light" panose="020F0302020204030204" pitchFamily="34" charset="0"/>
                <a:hlinkClick r:id="rId6">
                  <a:extLst>
                    <a:ext uri="{A12FA001-AC4F-418D-AE19-62706E023703}">
                      <ahyp:hlinkClr xmlns:ahyp="http://schemas.microsoft.com/office/drawing/2018/hyperlinkcolor" val="tx"/>
                    </a:ext>
                  </a:extLst>
                </a:hlinkClick>
              </a:rPr>
              <a:t>https://www.kpt.krakow.pl</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lt"/>
                <a:cs typeface="Calibri Light" panose="020F0302020204030204" pitchFamily="34" charset="0"/>
              </a:rPr>
              <a:t> </a:t>
            </a:r>
            <a:endParaRPr kumimoji="0" lang="hu-HU" sz="16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E-mail</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 </a:t>
            </a:r>
            <a:r>
              <a:rPr kumimoji="0" lang="it-it" sz="1600" b="0" i="0" u="none" strike="noStrike" kern="1200" cap="none" spc="0" normalizeH="0" baseline="0" noProof="0">
                <a:ln>
                  <a:noFill/>
                </a:ln>
                <a:solidFill>
                  <a:srgbClr val="68615B"/>
                </a:solidFill>
                <a:effectLst/>
                <a:uLnTx/>
                <a:uFillTx/>
                <a:latin typeface="Calibri Light" panose="020F0302020204030204" pitchFamily="34" charset="0"/>
                <a:ea typeface="+mn-lt"/>
                <a:cs typeface="Calibri Light" panose="020F0302020204030204" pitchFamily="34" charset="0"/>
                <a:hlinkClick r:id="rId7">
                  <a:extLst>
                    <a:ext uri="{A12FA001-AC4F-418D-AE19-62706E023703}">
                      <ahyp:hlinkClr xmlns:ahyp="http://schemas.microsoft.com/office/drawing/2018/hyperlinkcolor" val="tx"/>
                    </a:ext>
                  </a:extLst>
                </a:hlinkClick>
              </a:rPr>
              <a:t>biuro@kpt.krakow.pl</a:t>
            </a:r>
            <a:endParaRPr kumimoji="0" lang="hu-HU" sz="16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5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hlinkClick r:id="rId8">
                <a:extLst>
                  <a:ext uri="{A12FA001-AC4F-418D-AE19-62706E023703}">
                    <ahyp:hlinkClr xmlns:ahyp="http://schemas.microsoft.com/office/drawing/2018/hyperlinkcolor" val="tx"/>
                  </a:ext>
                </a:extLst>
              </a:hlinkClick>
            </a:endParaRPr>
          </a:p>
        </p:txBody>
      </p:sp>
      <p:sp>
        <p:nvSpPr>
          <p:cNvPr id="14" name="CasellaDiTesto 9">
            <a:extLst>
              <a:ext uri="{FF2B5EF4-FFF2-40B4-BE49-F238E27FC236}">
                <a16:creationId xmlns:a16="http://schemas.microsoft.com/office/drawing/2014/main" id="{BC08280C-DF55-6735-D474-38AA192F667D}"/>
              </a:ext>
            </a:extLst>
          </p:cNvPr>
          <p:cNvSpPr txBox="1"/>
          <p:nvPr/>
        </p:nvSpPr>
        <p:spPr>
          <a:xfrm>
            <a:off x="8340960" y="5848470"/>
            <a:ext cx="3122998" cy="276999"/>
          </a:xfrm>
          <a:prstGeom prst="rect">
            <a:avLst/>
          </a:prstGeom>
          <a:solidFill>
            <a:schemeClr val="bg1"/>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a:ln>
                  <a:noFill/>
                </a:ln>
                <a:solidFill>
                  <a:srgbClr val="68615B"/>
                </a:solidFill>
                <a:effectLst/>
                <a:uLnTx/>
                <a:uFillTx/>
                <a:latin typeface="Calibri Light" panose="020F0302020204030204" pitchFamily="34" charset="0"/>
                <a:ea typeface="+mn-ea"/>
                <a:cs typeface="Calibri Light" panose="020F0302020204030204" pitchFamily="34" charset="0"/>
              </a:rPr>
              <a:t>Progettazione partecipata degli spazi verdi</a:t>
            </a:r>
            <a:endParaRPr kumimoji="0" lang="en-US" sz="18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sp>
        <p:nvSpPr>
          <p:cNvPr id="16" name="CasellaDiTesto 12">
            <a:extLst>
              <a:ext uri="{FF2B5EF4-FFF2-40B4-BE49-F238E27FC236}">
                <a16:creationId xmlns:a16="http://schemas.microsoft.com/office/drawing/2014/main" id="{9542A077-B694-CD4F-8284-56D1E23F725E}"/>
              </a:ext>
            </a:extLst>
          </p:cNvPr>
          <p:cNvSpPr txBox="1"/>
          <p:nvPr/>
        </p:nvSpPr>
        <p:spPr>
          <a:xfrm>
            <a:off x="3238918" y="1334900"/>
            <a:ext cx="8515857" cy="2246769"/>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68615B"/>
                </a:solidFill>
                <a:effectLst/>
                <a:uLnTx/>
                <a:uFillTx/>
                <a:latin typeface="Calibri" panose="020F0502020204030204"/>
                <a:ea typeface="+mn-ea"/>
                <a:cs typeface="Calibri Light" panose="020F0302020204030204" pitchFamily="34" charset="0"/>
              </a:rPr>
              <a:t>Il Parco tecnologico di Cracovia (KPT) è il punto di riferimento unico più completo per le imprese che operano in Polonia. Hanno a disposizione una serie completa di strumenti per consentire ai clienti di svilupparsi meglio e più rapidamente. L'ecosistema realizzato è composto da circa 350 imprese, che vengono aiutate quotidianamente a creare le condizioni migliori per lo sviluppo delle loro aziende e l'aumento delle vendite. Il portafoglio di iniziative del KPT comprende diversi progetti verdi.</a:t>
            </a:r>
            <a:endParaRPr kumimoji="0" lang="en-US" sz="2000" b="0" i="0" u="none" strike="noStrike" kern="1200" cap="none" spc="0" normalizeH="0" baseline="0" noProof="0" dirty="0">
              <a:ln>
                <a:noFill/>
              </a:ln>
              <a:solidFill>
                <a:srgbClr val="68615B"/>
              </a:solidFill>
              <a:effectLst/>
              <a:uLnTx/>
              <a:uFillTx/>
              <a:latin typeface="Calibri" panose="020F0502020204030204"/>
              <a:ea typeface="+mn-ea"/>
              <a:cs typeface="Calibri Light" panose="020F0302020204030204" pitchFamily="34" charset="0"/>
            </a:endParaRPr>
          </a:p>
        </p:txBody>
      </p:sp>
      <p:sp>
        <p:nvSpPr>
          <p:cNvPr id="17" name="CasellaDiTesto 9">
            <a:extLst>
              <a:ext uri="{FF2B5EF4-FFF2-40B4-BE49-F238E27FC236}">
                <a16:creationId xmlns:a16="http://schemas.microsoft.com/office/drawing/2014/main" id="{72DFBEAA-2E45-B27C-0329-94B6906B4EFD}"/>
              </a:ext>
            </a:extLst>
          </p:cNvPr>
          <p:cNvSpPr txBox="1"/>
          <p:nvPr/>
        </p:nvSpPr>
        <p:spPr>
          <a:xfrm>
            <a:off x="4598893" y="5848470"/>
            <a:ext cx="3237125" cy="276999"/>
          </a:xfrm>
          <a:prstGeom prst="rect">
            <a:avLst/>
          </a:prstGeom>
          <a:solidFill>
            <a:schemeClr val="bg1"/>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srgbClr val="68615B"/>
                </a:solidFill>
                <a:effectLst/>
                <a:uLnTx/>
                <a:uFillTx/>
                <a:latin typeface="Calibri Light" panose="020F0302020204030204" pitchFamily="34" charset="0"/>
                <a:ea typeface="+mn-ea"/>
                <a:cs typeface="Calibri Light" panose="020F0302020204030204" pitchFamily="34" charset="0"/>
              </a:rPr>
              <a:t>Microparchi</a:t>
            </a:r>
            <a:endParaRPr kumimoji="0" lang="it-it" sz="1200" b="0" i="0" u="none" strike="noStrike" kern="1200" cap="none" spc="0" normalizeH="0" baseline="0" noProof="0" dirty="0">
              <a:ln>
                <a:noFill/>
              </a:ln>
              <a:solidFill>
                <a:srgbClr val="68615B"/>
              </a:solidFill>
              <a:effectLst/>
              <a:uLnTx/>
              <a:uFillTx/>
              <a:latin typeface="Calibri Light" panose="020F0302020204030204" pitchFamily="34" charset="0"/>
              <a:ea typeface="+mn-ea"/>
              <a:cs typeface="Calibri Light" panose="020F0302020204030204" pitchFamily="34" charset="0"/>
            </a:endParaRPr>
          </a:p>
        </p:txBody>
      </p:sp>
      <p:pic>
        <p:nvPicPr>
          <p:cNvPr id="15" name="Graphic 10" descr="Agriculture with solid fill">
            <a:extLst>
              <a:ext uri="{FF2B5EF4-FFF2-40B4-BE49-F238E27FC236}">
                <a16:creationId xmlns:a16="http://schemas.microsoft.com/office/drawing/2014/main" id="{D913D202-AA19-6F4F-B746-090990297130}"/>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409795" y="255278"/>
            <a:ext cx="382041" cy="382041"/>
          </a:xfrm>
          <a:prstGeom prst="rect">
            <a:avLst/>
          </a:prstGeom>
        </p:spPr>
      </p:pic>
      <p:pic>
        <p:nvPicPr>
          <p:cNvPr id="10" name="Immagine 9">
            <a:extLst>
              <a:ext uri="{FF2B5EF4-FFF2-40B4-BE49-F238E27FC236}">
                <a16:creationId xmlns:a16="http://schemas.microsoft.com/office/drawing/2014/main" id="{3B22E3BA-1D07-D54E-AACE-15A947BB977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7123" y="1200499"/>
            <a:ext cx="3144260" cy="1100491"/>
          </a:xfrm>
          <a:prstGeom prst="rect">
            <a:avLst/>
          </a:prstGeom>
        </p:spPr>
      </p:pic>
    </p:spTree>
    <p:extLst>
      <p:ext uri="{BB962C8B-B14F-4D97-AF65-F5344CB8AC3E}">
        <p14:creationId xmlns:p14="http://schemas.microsoft.com/office/powerpoint/2010/main" val="1890889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A52E40-46AF-8842-8293-1D9490A986CD}"/>
              </a:ext>
            </a:extLst>
          </p:cNvPr>
          <p:cNvSpPr>
            <a:spLocks noGrp="1"/>
          </p:cNvSpPr>
          <p:nvPr>
            <p:ph type="title"/>
          </p:nvPr>
        </p:nvSpPr>
        <p:spPr/>
        <p:txBody>
          <a:bodyPr rtlCol="0">
            <a:normAutofit fontScale="90000"/>
          </a:bodyPr>
          <a:lstStyle/>
          <a:p>
            <a:pPr rtl="0"/>
            <a:r>
              <a:rPr lang="it-it">
                <a:solidFill>
                  <a:schemeClr val="bg1"/>
                </a:solidFill>
              </a:rPr>
              <a:t>Spiegazione della missione "Un patto europeo per i suoli"</a:t>
            </a:r>
            <a:endParaRPr lang="it-IT" dirty="0"/>
          </a:p>
        </p:txBody>
      </p:sp>
      <p:sp>
        <p:nvSpPr>
          <p:cNvPr id="3" name="TextBox 2">
            <a:extLst>
              <a:ext uri="{FF2B5EF4-FFF2-40B4-BE49-F238E27FC236}">
                <a16:creationId xmlns:a16="http://schemas.microsoft.com/office/drawing/2014/main" id="{9548C2A2-A39E-406B-A9FD-735DB48F09AB}"/>
              </a:ext>
            </a:extLst>
          </p:cNvPr>
          <p:cNvSpPr txBox="1"/>
          <p:nvPr/>
        </p:nvSpPr>
        <p:spPr>
          <a:xfrm>
            <a:off x="573436" y="1823146"/>
            <a:ext cx="5627340" cy="384720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a:ln>
                  <a:noFill/>
                </a:ln>
                <a:solidFill>
                  <a:srgbClr val="71A096"/>
                </a:solidFill>
                <a:effectLst/>
                <a:uLnTx/>
                <a:uFillTx/>
                <a:latin typeface="Calibri Light" panose="020F0302020204030204"/>
                <a:ea typeface="+mn-ea"/>
                <a:cs typeface="+mn-cs"/>
              </a:rPr>
              <a:t>La missione "Un patto europeo per i suoli"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200" b="0" i="0" u="none" strike="noStrike" kern="1200" cap="none" spc="0" normalizeH="0" baseline="0" noProof="0" dirty="0">
              <a:ln>
                <a:noFill/>
              </a:ln>
              <a:solidFill>
                <a:srgbClr val="71A096"/>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a:ea typeface="+mn-ea"/>
                <a:cs typeface="+mn-cs"/>
              </a:rPr>
              <a:t>1 delle 5 missioni UE;</a:t>
            </a:r>
            <a:br>
              <a:rPr kumimoji="0" lang="nl-NL" sz="2200" b="0" i="0" u="none" strike="noStrike" kern="1200" cap="none" spc="0" normalizeH="0" baseline="0" noProof="0" dirty="0">
                <a:ln>
                  <a:noFill/>
                </a:ln>
                <a:solidFill>
                  <a:srgbClr val="68615B"/>
                </a:solidFill>
                <a:effectLst/>
                <a:uLnTx/>
                <a:uFillTx/>
                <a:latin typeface="Calibri Light" panose="020F0302020204030204"/>
                <a:ea typeface="+mn-ea"/>
                <a:cs typeface="+mn-cs"/>
              </a:rPr>
            </a:br>
            <a:endParaRPr kumimoji="0" lang="nl-NL" sz="22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a:ea typeface="+mn-ea"/>
                <a:cs typeface="+mn-cs"/>
              </a:rPr>
              <a:t>La missione di guidare la transizione verso suoli sani nel 2030;</a:t>
            </a:r>
            <a:br>
              <a:rPr kumimoji="0" lang="en-US" sz="2200" b="0" i="0" u="none" strike="noStrike" kern="1200" cap="none" spc="0" normalizeH="0" baseline="0" noProof="0" dirty="0">
                <a:ln>
                  <a:noFill/>
                </a:ln>
                <a:solidFill>
                  <a:srgbClr val="68615B"/>
                </a:solidFill>
                <a:effectLst/>
                <a:uLnTx/>
                <a:uFillTx/>
                <a:latin typeface="Calibri Light" panose="020F0302020204030204"/>
                <a:ea typeface="+mn-ea"/>
                <a:cs typeface="+mn-cs"/>
              </a:rPr>
            </a:br>
            <a:endParaRPr kumimoji="0" lang="en-US" sz="22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71A096"/>
              </a:buClr>
              <a:buSzTx/>
              <a:buFont typeface="Wingdings" panose="05000000000000000000" pitchFamily="2" charset="2"/>
              <a:buChar char="§"/>
              <a:tabLst/>
              <a:defRPr/>
            </a:pPr>
            <a:r>
              <a:rPr kumimoji="0" lang="it-it" sz="2200" b="0" i="0" u="none" strike="noStrike" kern="1200" cap="none" spc="0" normalizeH="0" baseline="0" noProof="0">
                <a:ln>
                  <a:noFill/>
                </a:ln>
                <a:solidFill>
                  <a:srgbClr val="68615B"/>
                </a:solidFill>
                <a:effectLst/>
                <a:uLnTx/>
                <a:uFillTx/>
                <a:latin typeface="Calibri Light" panose="020F0302020204030204"/>
                <a:ea typeface="+mn-ea"/>
                <a:cs typeface="+mn-cs"/>
              </a:rPr>
              <a:t>Una missione al centro del Green Deal dell'UE: la transizione per superare le minacce del cambiamento climatico e del degrado ambientale.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200" b="1" i="0" u="none" strike="noStrike" kern="1200" cap="none" spc="0" normalizeH="0" baseline="0" noProof="0" dirty="0">
              <a:ln>
                <a:noFill/>
              </a:ln>
              <a:solidFill>
                <a:srgbClr val="28241D"/>
              </a:solidFill>
              <a:effectLst/>
              <a:uLnTx/>
              <a:uFillTx/>
              <a:latin typeface="Calibri Light" panose="020F0302020204030204"/>
              <a:ea typeface="+mn-ea"/>
              <a:cs typeface="+mn-cs"/>
            </a:endParaRPr>
          </a:p>
        </p:txBody>
      </p:sp>
      <p:grpSp>
        <p:nvGrpSpPr>
          <p:cNvPr id="15" name="Group 14">
            <a:extLst>
              <a:ext uri="{FF2B5EF4-FFF2-40B4-BE49-F238E27FC236}">
                <a16:creationId xmlns:a16="http://schemas.microsoft.com/office/drawing/2014/main" id="{2C1651C2-FB61-4E5A-BBCC-79B9B1495F99}"/>
              </a:ext>
            </a:extLst>
          </p:cNvPr>
          <p:cNvGrpSpPr>
            <a:grpSpLocks noChangeAspect="1"/>
          </p:cNvGrpSpPr>
          <p:nvPr/>
        </p:nvGrpSpPr>
        <p:grpSpPr>
          <a:xfrm>
            <a:off x="7061956" y="1609371"/>
            <a:ext cx="3805005" cy="1485942"/>
            <a:chOff x="6238875" y="847725"/>
            <a:chExt cx="5829300" cy="2276475"/>
          </a:xfrm>
        </p:grpSpPr>
        <p:grpSp>
          <p:nvGrpSpPr>
            <p:cNvPr id="12" name="Group 11">
              <a:extLst>
                <a:ext uri="{FF2B5EF4-FFF2-40B4-BE49-F238E27FC236}">
                  <a16:creationId xmlns:a16="http://schemas.microsoft.com/office/drawing/2014/main" id="{C0008A98-A0FC-45C7-80D9-E4AE96AF876C}"/>
                </a:ext>
              </a:extLst>
            </p:cNvPr>
            <p:cNvGrpSpPr/>
            <p:nvPr/>
          </p:nvGrpSpPr>
          <p:grpSpPr>
            <a:xfrm>
              <a:off x="6238875" y="847725"/>
              <a:ext cx="5829300" cy="2276475"/>
              <a:chOff x="6238875" y="847725"/>
              <a:chExt cx="5829300" cy="2276475"/>
            </a:xfrm>
          </p:grpSpPr>
          <p:pic>
            <p:nvPicPr>
              <p:cNvPr id="5" name="Picture 4" descr="A picture containing chart&#10;&#10;Description automatically generated">
                <a:extLst>
                  <a:ext uri="{FF2B5EF4-FFF2-40B4-BE49-F238E27FC236}">
                    <a16:creationId xmlns:a16="http://schemas.microsoft.com/office/drawing/2014/main" id="{1CAFABF1-AAEA-4F01-984A-2EB01336F4DF}"/>
                  </a:ext>
                </a:extLst>
              </p:cNvPr>
              <p:cNvPicPr>
                <a:picLocks noChangeAspect="1"/>
              </p:cNvPicPr>
              <p:nvPr/>
            </p:nvPicPr>
            <p:blipFill rotWithShape="1">
              <a:blip r:embed="rId3">
                <a:extLst>
                  <a:ext uri="{28A0092B-C50C-407E-A947-70E740481C1C}">
                    <a14:useLocalDpi xmlns:a14="http://schemas.microsoft.com/office/drawing/2010/main" val="0"/>
                  </a:ext>
                </a:extLst>
              </a:blip>
              <a:srcRect l="9764" t="36493" r="8661" b="6872"/>
              <a:stretch/>
            </p:blipFill>
            <p:spPr>
              <a:xfrm>
                <a:off x="6238875" y="847725"/>
                <a:ext cx="5829300" cy="2276475"/>
              </a:xfrm>
              <a:prstGeom prst="rect">
                <a:avLst/>
              </a:prstGeom>
            </p:spPr>
          </p:pic>
          <p:sp>
            <p:nvSpPr>
              <p:cNvPr id="7" name="Oval 6">
                <a:extLst>
                  <a:ext uri="{FF2B5EF4-FFF2-40B4-BE49-F238E27FC236}">
                    <a16:creationId xmlns:a16="http://schemas.microsoft.com/office/drawing/2014/main" id="{534DA6E4-DB71-417C-817D-25D707A8CA87}"/>
                  </a:ext>
                </a:extLst>
              </p:cNvPr>
              <p:cNvSpPr/>
              <p:nvPr/>
            </p:nvSpPr>
            <p:spPr>
              <a:xfrm>
                <a:off x="8601075" y="2000250"/>
                <a:ext cx="1009651" cy="1009650"/>
              </a:xfrm>
              <a:prstGeom prst="ellipse">
                <a:avLst/>
              </a:prstGeom>
              <a:noFill/>
              <a:ln w="57150">
                <a:solidFill>
                  <a:srgbClr val="72A0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01A13A18-39CD-4D11-B83E-2F92EF6CECC5}"/>
                  </a:ext>
                </a:extLst>
              </p:cNvPr>
              <p:cNvSpPr/>
              <p:nvPr/>
            </p:nvSpPr>
            <p:spPr>
              <a:xfrm>
                <a:off x="6381749" y="1028700"/>
                <a:ext cx="1009651" cy="1009650"/>
              </a:xfrm>
              <a:prstGeom prst="ellipse">
                <a:avLst/>
              </a:prstGeom>
              <a:solidFill>
                <a:srgbClr val="FFFFFF">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9A4B5263-E2B5-4ECE-A376-2A6832A785F1}"/>
                  </a:ext>
                </a:extLst>
              </p:cNvPr>
              <p:cNvSpPr/>
              <p:nvPr/>
            </p:nvSpPr>
            <p:spPr>
              <a:xfrm>
                <a:off x="7415211" y="1647825"/>
                <a:ext cx="1009651" cy="1009650"/>
              </a:xfrm>
              <a:prstGeom prst="ellipse">
                <a:avLst/>
              </a:prstGeom>
              <a:solidFill>
                <a:srgbClr val="FFFFFF">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F3FDAC4E-352B-402C-937E-C0E52941CA43}"/>
                  </a:ext>
                </a:extLst>
              </p:cNvPr>
              <p:cNvSpPr/>
              <p:nvPr/>
            </p:nvSpPr>
            <p:spPr>
              <a:xfrm>
                <a:off x="9791699" y="1657350"/>
                <a:ext cx="1009651" cy="1009650"/>
              </a:xfrm>
              <a:prstGeom prst="ellipse">
                <a:avLst/>
              </a:prstGeom>
              <a:solidFill>
                <a:srgbClr val="FFFFFF">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E0F04A6C-F2BB-4C55-8C69-AA56CC67459D}"/>
                  </a:ext>
                </a:extLst>
              </p:cNvPr>
              <p:cNvSpPr/>
              <p:nvPr/>
            </p:nvSpPr>
            <p:spPr>
              <a:xfrm>
                <a:off x="10853737" y="1047750"/>
                <a:ext cx="1009651" cy="1009650"/>
              </a:xfrm>
              <a:prstGeom prst="ellipse">
                <a:avLst/>
              </a:prstGeom>
              <a:solidFill>
                <a:srgbClr val="FFFFFF">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BFC7B94-179B-47F6-82B1-6B721E8CDFEF}"/>
                </a:ext>
              </a:extLst>
            </p:cNvPr>
            <p:cNvSpPr txBox="1"/>
            <p:nvPr/>
          </p:nvSpPr>
          <p:spPr>
            <a:xfrm>
              <a:off x="7391399" y="982606"/>
              <a:ext cx="346233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a:ln>
                    <a:noFill/>
                  </a:ln>
                  <a:solidFill>
                    <a:srgbClr val="72A096"/>
                  </a:solidFill>
                  <a:effectLst/>
                  <a:uLnTx/>
                  <a:uFillTx/>
                  <a:latin typeface="Calibri Light" panose="020F0302020204030204"/>
                  <a:ea typeface="+mn-ea"/>
                  <a:cs typeface="+mn-cs"/>
                </a:rPr>
                <a:t>5 missioni UE</a:t>
              </a:r>
              <a:endParaRPr kumimoji="0" lang="en-GB" sz="2000" b="1" i="0" u="none" strike="noStrike" kern="1200" cap="none" spc="0" normalizeH="0" baseline="0" noProof="0" dirty="0">
                <a:ln>
                  <a:noFill/>
                </a:ln>
                <a:solidFill>
                  <a:srgbClr val="72A096"/>
                </a:solidFill>
                <a:effectLst/>
                <a:uLnTx/>
                <a:uFillTx/>
                <a:latin typeface="Calibri Light" panose="020F0302020204030204"/>
                <a:ea typeface="+mn-ea"/>
                <a:cs typeface="+mn-cs"/>
              </a:endParaRPr>
            </a:p>
          </p:txBody>
        </p:sp>
      </p:grpSp>
      <p:grpSp>
        <p:nvGrpSpPr>
          <p:cNvPr id="27" name="Group 26">
            <a:extLst>
              <a:ext uri="{FF2B5EF4-FFF2-40B4-BE49-F238E27FC236}">
                <a16:creationId xmlns:a16="http://schemas.microsoft.com/office/drawing/2014/main" id="{36A03E8D-EEF8-4480-99B0-A2D16D4743BF}"/>
              </a:ext>
            </a:extLst>
          </p:cNvPr>
          <p:cNvGrpSpPr/>
          <p:nvPr/>
        </p:nvGrpSpPr>
        <p:grpSpPr>
          <a:xfrm>
            <a:off x="6570961" y="3095313"/>
            <a:ext cx="5150020" cy="2593331"/>
            <a:chOff x="7032369" y="3716936"/>
            <a:chExt cx="5150020" cy="2593331"/>
          </a:xfrm>
        </p:grpSpPr>
        <p:grpSp>
          <p:nvGrpSpPr>
            <p:cNvPr id="25" name="Group 24">
              <a:extLst>
                <a:ext uri="{FF2B5EF4-FFF2-40B4-BE49-F238E27FC236}">
                  <a16:creationId xmlns:a16="http://schemas.microsoft.com/office/drawing/2014/main" id="{2DC8AFAC-BF27-45B6-A347-EA6FFCA5D7D2}"/>
                </a:ext>
              </a:extLst>
            </p:cNvPr>
            <p:cNvGrpSpPr/>
            <p:nvPr/>
          </p:nvGrpSpPr>
          <p:grpSpPr>
            <a:xfrm>
              <a:off x="7032369" y="3716936"/>
              <a:ext cx="5150020" cy="2452290"/>
              <a:chOff x="7108655" y="3429000"/>
              <a:chExt cx="5150020" cy="2452290"/>
            </a:xfrm>
          </p:grpSpPr>
          <p:pic>
            <p:nvPicPr>
              <p:cNvPr id="23" name="Picture 22">
                <a:extLst>
                  <a:ext uri="{FF2B5EF4-FFF2-40B4-BE49-F238E27FC236}">
                    <a16:creationId xmlns:a16="http://schemas.microsoft.com/office/drawing/2014/main" id="{4A7C376E-9710-4065-BD26-E508EF88EF7C}"/>
                  </a:ext>
                </a:extLst>
              </p:cNvPr>
              <p:cNvPicPr>
                <a:picLocks noChangeAspect="1"/>
              </p:cNvPicPr>
              <p:nvPr/>
            </p:nvPicPr>
            <p:blipFill rotWithShape="1">
              <a:blip r:embed="rId4"/>
              <a:srcRect t="18058" b="45093"/>
              <a:stretch/>
            </p:blipFill>
            <p:spPr>
              <a:xfrm>
                <a:off x="7108655" y="3429000"/>
                <a:ext cx="4572396" cy="1574800"/>
              </a:xfrm>
              <a:prstGeom prst="rect">
                <a:avLst/>
              </a:prstGeom>
            </p:spPr>
          </p:pic>
          <p:pic>
            <p:nvPicPr>
              <p:cNvPr id="24" name="Picture 23">
                <a:extLst>
                  <a:ext uri="{FF2B5EF4-FFF2-40B4-BE49-F238E27FC236}">
                    <a16:creationId xmlns:a16="http://schemas.microsoft.com/office/drawing/2014/main" id="{138281F0-D1C2-4A7B-B398-8CA63DE245F8}"/>
                  </a:ext>
                </a:extLst>
              </p:cNvPr>
              <p:cNvPicPr>
                <a:picLocks noChangeAspect="1"/>
              </p:cNvPicPr>
              <p:nvPr/>
            </p:nvPicPr>
            <p:blipFill rotWithShape="1">
              <a:blip r:embed="rId4"/>
              <a:srcRect t="59514" b="9080"/>
              <a:stretch/>
            </p:blipFill>
            <p:spPr>
              <a:xfrm>
                <a:off x="7686279" y="4539060"/>
                <a:ext cx="4572396" cy="1342230"/>
              </a:xfrm>
              <a:prstGeom prst="rect">
                <a:avLst/>
              </a:prstGeom>
            </p:spPr>
          </p:pic>
        </p:grpSp>
        <p:sp>
          <p:nvSpPr>
            <p:cNvPr id="26" name="TextBox 25">
              <a:extLst>
                <a:ext uri="{FF2B5EF4-FFF2-40B4-BE49-F238E27FC236}">
                  <a16:creationId xmlns:a16="http://schemas.microsoft.com/office/drawing/2014/main" id="{BB9F5360-9D49-4CC9-A277-A3762D762478}"/>
                </a:ext>
              </a:extLst>
            </p:cNvPr>
            <p:cNvSpPr txBox="1"/>
            <p:nvPr/>
          </p:nvSpPr>
          <p:spPr>
            <a:xfrm>
              <a:off x="7195873" y="5910157"/>
              <a:ext cx="442269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0" normalizeH="0" baseline="0" noProof="0">
                  <a:ln>
                    <a:noFill/>
                  </a:ln>
                  <a:solidFill>
                    <a:srgbClr val="72A096"/>
                  </a:solidFill>
                  <a:effectLst/>
                  <a:uLnTx/>
                  <a:uFillTx/>
                  <a:latin typeface="Calibri Light" panose="020F0302020204030204"/>
                  <a:ea typeface="+mn-ea"/>
                  <a:cs typeface="+mn-cs"/>
                </a:rPr>
                <a:t>I vantaggi del Green Deal europeo</a:t>
              </a:r>
              <a:endParaRPr kumimoji="0" lang="en-GB" sz="2000" b="1" i="0" u="none" strike="noStrike" kern="1200" cap="none" spc="0" normalizeH="0" baseline="0" noProof="0" dirty="0">
                <a:ln>
                  <a:noFill/>
                </a:ln>
                <a:solidFill>
                  <a:srgbClr val="72A096"/>
                </a:solidFill>
                <a:effectLst/>
                <a:uLnTx/>
                <a:uFillTx/>
                <a:latin typeface="Calibri Light" panose="020F0302020204030204"/>
                <a:ea typeface="+mn-ea"/>
                <a:cs typeface="+mn-cs"/>
              </a:endParaRPr>
            </a:p>
          </p:txBody>
        </p:sp>
      </p:grpSp>
    </p:spTree>
    <p:extLst>
      <p:ext uri="{BB962C8B-B14F-4D97-AF65-F5344CB8AC3E}">
        <p14:creationId xmlns:p14="http://schemas.microsoft.com/office/powerpoint/2010/main" val="42467941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F41E2-31A6-FAB1-25AE-32DB389819BF}"/>
              </a:ext>
            </a:extLst>
          </p:cNvPr>
          <p:cNvSpPr>
            <a:spLocks noGrp="1"/>
          </p:cNvSpPr>
          <p:nvPr>
            <p:ph type="title"/>
          </p:nvPr>
        </p:nvSpPr>
        <p:spPr>
          <a:xfrm>
            <a:off x="1666789" y="315120"/>
            <a:ext cx="9622357" cy="292100"/>
          </a:xfrm>
        </p:spPr>
        <p:txBody>
          <a:bodyPr rtlCol="0">
            <a:normAutofit fontScale="90000"/>
          </a:bodyPr>
          <a:lstStyle/>
          <a:p>
            <a:pPr rtl="0"/>
            <a:r>
              <a:rPr lang="it-it" dirty="0">
                <a:solidFill>
                  <a:schemeClr val="bg1"/>
                </a:solidFill>
              </a:rPr>
              <a:t>Living Lab urbani: Torino City Lab</a:t>
            </a:r>
            <a:endParaRPr lang="en-US" dirty="0">
              <a:solidFill>
                <a:schemeClr val="bg1"/>
              </a:solidFill>
              <a:cs typeface="Calibri"/>
            </a:endParaRPr>
          </a:p>
        </p:txBody>
      </p:sp>
      <p:sp>
        <p:nvSpPr>
          <p:cNvPr id="12" name="CasellaDiTesto 10">
            <a:extLst>
              <a:ext uri="{FF2B5EF4-FFF2-40B4-BE49-F238E27FC236}">
                <a16:creationId xmlns:a16="http://schemas.microsoft.com/office/drawing/2014/main" id="{DCD8A725-9664-8E90-602F-D4FC3122B099}"/>
              </a:ext>
            </a:extLst>
          </p:cNvPr>
          <p:cNvSpPr txBox="1"/>
          <p:nvPr/>
        </p:nvSpPr>
        <p:spPr>
          <a:xfrm>
            <a:off x="551543" y="4139714"/>
            <a:ext cx="4177475" cy="2046714"/>
          </a:xfrm>
          <a:prstGeom prst="rect">
            <a:avLst/>
          </a:prstGeom>
          <a:solidFill>
            <a:schemeClr val="bg1"/>
          </a:solidFill>
          <a:ln w="63500">
            <a:solidFill>
              <a:srgbClr val="569598"/>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100" normalizeH="0" baseline="0" noProof="0">
                <a:ln>
                  <a:noFill/>
                </a:ln>
                <a:solidFill>
                  <a:srgbClr val="71A096"/>
                </a:solidFill>
                <a:effectLst/>
                <a:uLnTx/>
                <a:uFillTx/>
                <a:latin typeface="Calibri" panose="020F0502020204030204"/>
                <a:ea typeface="+mn-ea"/>
                <a:cs typeface="+mn-cs"/>
              </a:rPr>
              <a:t>Torino City Lab</a:t>
            </a:r>
            <a:endParaRPr kumimoji="0" lang="en-GB" sz="1600" b="1" i="0" u="none" strike="noStrike" kern="1200" cap="none" spc="100" normalizeH="0" baseline="0" noProof="0" dirty="0">
              <a:ln>
                <a:noFill/>
              </a:ln>
              <a:solidFill>
                <a:srgbClr val="71A09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panose="020F0502020204030204"/>
                <a:ea typeface="+mn-ea"/>
                <a:cs typeface="+mn-cs"/>
              </a:rPr>
              <a:t>Paese:	</a:t>
            </a: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Italia</a:t>
            </a:r>
            <a:endParaRPr kumimoji="0" lang="en-GB" sz="16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panose="020F0502020204030204"/>
                <a:ea typeface="+mn-ea"/>
                <a:cs typeface="+mn-cs"/>
              </a:rPr>
              <a:t>Area</a:t>
            </a: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  	Nuovi suoli rigenerati, fattorie e orti urbani a livello di comunità, corridoi verdi accessibili, ecc. (obiettivi EUSO 3, 6 e 8)  </a:t>
            </a:r>
            <a:endParaRPr kumimoji="0" lang="en-GB" sz="1600" b="0" i="0" u="none" strike="noStrike" kern="1200" cap="none" spc="0" normalizeH="0" baseline="0" noProof="0" dirty="0">
              <a:ln>
                <a:noFill/>
              </a:ln>
              <a:solidFill>
                <a:srgbClr val="68615B"/>
              </a:solidFill>
              <a:effectLst/>
              <a:uLnTx/>
              <a:uFillTx/>
              <a:latin typeface="Calibri" panose="020F0502020204030204"/>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5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panose="020F0502020204030204"/>
                <a:ea typeface="+mn-ea"/>
                <a:cs typeface="+mn-cs"/>
              </a:rPr>
              <a:t>Sito Web:</a:t>
            </a: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 </a:t>
            </a:r>
            <a:r>
              <a:rPr kumimoji="0" lang="it-it" sz="1600" b="0" i="0" u="none" strike="noStrike" kern="1200" cap="none" spc="0" normalizeH="0" baseline="0" noProof="0">
                <a:ln>
                  <a:noFill/>
                </a:ln>
                <a:solidFill>
                  <a:srgbClr val="68615B"/>
                </a:solidFill>
                <a:effectLst/>
                <a:uLnTx/>
                <a:uFillTx/>
                <a:latin typeface="Calibri" panose="020F0502020204030204"/>
                <a:ea typeface="+mn-lt"/>
                <a:cs typeface="Calibri" panose="020F0502020204030204"/>
                <a:hlinkClick r:id="rId3">
                  <a:extLst>
                    <a:ext uri="{A12FA001-AC4F-418D-AE19-62706E023703}">
                      <ahyp:hlinkClr xmlns:ahyp="http://schemas.microsoft.com/office/drawing/2018/hyperlinkcolor" val="tx"/>
                    </a:ext>
                  </a:extLst>
                </a:hlinkClick>
              </a:rPr>
              <a:t>https://www.torinocitylab.it/en/</a:t>
            </a:r>
            <a:r>
              <a:rPr kumimoji="0" lang="it-it" sz="1600" b="0" i="0" u="none" strike="noStrike" kern="1200" cap="none" spc="0" normalizeH="0" baseline="0" noProof="0">
                <a:ln>
                  <a:noFill/>
                </a:ln>
                <a:solidFill>
                  <a:srgbClr val="68615B"/>
                </a:solidFill>
                <a:effectLst/>
                <a:uLnTx/>
                <a:uFillTx/>
                <a:latin typeface="Calibri" panose="020F0502020204030204"/>
                <a:ea typeface="+mn-lt"/>
                <a:cs typeface="Calibri" panose="020F0502020204030204"/>
              </a:rPr>
              <a:t> </a:t>
            </a:r>
            <a:endParaRPr kumimoji="0" lang="it-IT" sz="1600" b="0" i="0" u="none" strike="noStrike" kern="1200" cap="none" spc="0" normalizeH="0" baseline="0" noProof="0" dirty="0">
              <a:ln>
                <a:noFill/>
              </a:ln>
              <a:solidFill>
                <a:srgbClr val="68615B"/>
              </a:solidFill>
              <a:effectLst/>
              <a:uLnTx/>
              <a:uFillTx/>
              <a:latin typeface="Calibri" panose="020F0502020204030204"/>
              <a:ea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a:ln>
                  <a:noFill/>
                </a:ln>
                <a:solidFill>
                  <a:srgbClr val="68615B"/>
                </a:solidFill>
                <a:effectLst/>
                <a:uLnTx/>
                <a:uFillTx/>
                <a:latin typeface="Calibri" panose="020F0502020204030204"/>
                <a:ea typeface="+mn-ea"/>
                <a:cs typeface="+mn-cs"/>
              </a:rPr>
              <a:t>E-mail</a:t>
            </a:r>
            <a:r>
              <a:rPr kumimoji="0" lang="it-it" sz="1600" b="0" i="0" u="none" strike="noStrike" kern="1200" cap="none" spc="0" normalizeH="0" baseline="0" noProof="0">
                <a:ln>
                  <a:noFill/>
                </a:ln>
                <a:solidFill>
                  <a:srgbClr val="68615B"/>
                </a:solidFill>
                <a:effectLst/>
                <a:uLnTx/>
                <a:uFillTx/>
                <a:latin typeface="Calibri" panose="020F0502020204030204"/>
                <a:ea typeface="+mn-ea"/>
                <a:cs typeface="+mn-cs"/>
              </a:rPr>
              <a:t>: </a:t>
            </a:r>
            <a:r>
              <a:rPr kumimoji="0" lang="it-it" sz="1600" b="0" i="0" u="none" strike="noStrike" kern="1200" cap="none" spc="0" normalizeH="0" baseline="0" noProof="0">
                <a:ln>
                  <a:noFill/>
                </a:ln>
                <a:solidFill>
                  <a:srgbClr val="68615B"/>
                </a:solidFill>
                <a:effectLst/>
                <a:uLnTx/>
                <a:uFillTx/>
                <a:latin typeface="Calibri" panose="020F0502020204030204"/>
                <a:ea typeface="+mn-lt"/>
                <a:cs typeface="Calibri" panose="020F0502020204030204"/>
                <a:hlinkClick r:id="rId4">
                  <a:extLst>
                    <a:ext uri="{A12FA001-AC4F-418D-AE19-62706E023703}">
                      <ahyp:hlinkClr xmlns:ahyp="http://schemas.microsoft.com/office/drawing/2018/hyperlinkcolor" val="tx"/>
                    </a:ext>
                  </a:extLst>
                </a:hlinkClick>
              </a:rPr>
              <a:t>torinocitylab@comune.torino.it</a:t>
            </a:r>
            <a:r>
              <a:rPr kumimoji="0" lang="it-it" sz="1600" b="0" i="0" u="none" strike="noStrike" kern="1200" cap="none" spc="0" normalizeH="0" baseline="0" noProof="0">
                <a:ln>
                  <a:noFill/>
                </a:ln>
                <a:solidFill>
                  <a:srgbClr val="68615B"/>
                </a:solidFill>
                <a:effectLst/>
                <a:uLnTx/>
                <a:uFillTx/>
                <a:latin typeface="Calibri" panose="020F0502020204030204"/>
                <a:ea typeface="+mn-lt"/>
                <a:cs typeface="Calibri" panose="020F0502020204030204"/>
              </a:rPr>
              <a:t> </a:t>
            </a:r>
            <a:endParaRPr kumimoji="0" lang="hu-HU" sz="16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500" b="0" i="0" u="none" strike="noStrike" kern="1200" cap="none" spc="0" normalizeH="0" baseline="0" noProof="0" dirty="0">
              <a:ln>
                <a:noFill/>
              </a:ln>
              <a:solidFill>
                <a:srgbClr val="68615B"/>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endParaRPr>
          </a:p>
        </p:txBody>
      </p:sp>
      <p:sp>
        <p:nvSpPr>
          <p:cNvPr id="16" name="CasellaDiTesto 12">
            <a:extLst>
              <a:ext uri="{FF2B5EF4-FFF2-40B4-BE49-F238E27FC236}">
                <a16:creationId xmlns:a16="http://schemas.microsoft.com/office/drawing/2014/main" id="{9542A077-B694-CD4F-8284-56D1E23F725E}"/>
              </a:ext>
            </a:extLst>
          </p:cNvPr>
          <p:cNvSpPr txBox="1"/>
          <p:nvPr/>
        </p:nvSpPr>
        <p:spPr>
          <a:xfrm>
            <a:off x="2568886" y="1230626"/>
            <a:ext cx="9149985" cy="2634696"/>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ts val="1800"/>
              </a:lnSpc>
              <a:spcBef>
                <a:spcPts val="0"/>
              </a:spcBef>
              <a:spcAft>
                <a:spcPts val="0"/>
              </a:spcAft>
              <a:buClrTx/>
              <a:buSzTx/>
              <a:buFontTx/>
              <a:buNone/>
              <a:tabLst/>
              <a:defRPr/>
            </a:pPr>
            <a:r>
              <a:rPr kumimoji="0" lang="it-it" sz="1800" b="0" i="0" u="none" strike="noStrike" kern="1200" cap="none" spc="0" normalizeH="0" baseline="0" noProof="0">
                <a:ln>
                  <a:noFill/>
                </a:ln>
                <a:solidFill>
                  <a:srgbClr val="68615B"/>
                </a:solidFill>
                <a:effectLst/>
                <a:uLnTx/>
                <a:uFillTx/>
                <a:latin typeface="Calibri" panose="020F0502020204030204"/>
                <a:ea typeface="+mn-ea"/>
                <a:cs typeface="+mn-cs"/>
              </a:rPr>
              <a:t>Torino City Lab (TCL) è un'iniziativa volta a creare condizioni più accessibili per le aziende e altre parti interessate, perché possano affrontare specifiche sfide aperte in risposta a esigenze concrete del territorio, della pubblica amministrazione e dei cittadini. TCL consente di sperimentare soluzioni innovative o idee imprenditoriali in condizioni reali sul territorio.</a:t>
            </a:r>
            <a:endParaRPr kumimoji="0" lang="en-US" sz="1800" b="0" i="0" u="none" strike="noStrike" kern="1200" cap="none" spc="0" normalizeH="0" baseline="0" noProof="0" dirty="0">
              <a:ln>
                <a:noFill/>
              </a:ln>
              <a:solidFill>
                <a:srgbClr val="68615B"/>
              </a:solidFill>
              <a:effectLst/>
              <a:uLnTx/>
              <a:uFillTx/>
              <a:latin typeface="Calibri" panose="020F0502020204030204"/>
              <a:ea typeface="Calibri Light"/>
              <a:cs typeface="Calibri Light" panose="020F0302020204030204"/>
            </a:endParaRPr>
          </a:p>
          <a:p>
            <a:pPr marL="0" marR="0" lvl="0" indent="0" algn="just" defTabSz="914400" rtl="0" eaLnBrk="1" fontAlgn="auto" latinLnBrk="0" hangingPunct="1">
              <a:lnSpc>
                <a:spcPts val="18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8615B"/>
              </a:solidFill>
              <a:effectLst/>
              <a:uLnTx/>
              <a:uFillTx/>
              <a:latin typeface="Calibri" panose="020F0502020204030204"/>
              <a:ea typeface="Calibri Light"/>
              <a:cs typeface="Calibri Light" panose="020F0302020204030204"/>
            </a:endParaRPr>
          </a:p>
          <a:p>
            <a:pPr marL="0" marR="0" lvl="0" indent="0" algn="just" defTabSz="914400" rtl="0" eaLnBrk="1" fontAlgn="auto" latinLnBrk="0" hangingPunct="1">
              <a:lnSpc>
                <a:spcPts val="1800"/>
              </a:lnSpc>
              <a:spcBef>
                <a:spcPts val="0"/>
              </a:spcBef>
              <a:spcAft>
                <a:spcPts val="0"/>
              </a:spcAft>
              <a:buClrTx/>
              <a:buSzTx/>
              <a:buFontTx/>
              <a:buNone/>
              <a:tabLst/>
              <a:defRPr/>
            </a:pPr>
            <a:r>
              <a:rPr kumimoji="0" lang="it-it" sz="1800" b="0" i="0" u="none" strike="noStrike" kern="1200" cap="none" spc="0" normalizeH="0" baseline="0" noProof="0">
                <a:ln>
                  <a:noFill/>
                </a:ln>
                <a:solidFill>
                  <a:srgbClr val="68615B"/>
                </a:solidFill>
                <a:effectLst/>
                <a:uLnTx/>
                <a:uFillTx/>
                <a:latin typeface="Calibri" panose="020F0502020204030204"/>
                <a:ea typeface="+mn-ea"/>
                <a:cs typeface="+mn-cs"/>
              </a:rPr>
              <a:t>Recentemente Torino City Lab (TCL) si è rilanciato con il paradigma della smart life e con l'obiettivo di contribuire alla transizione ecologica e digitale del territorio e dei servizi ai cittadini. Ciò riflette l'impegno della Città a raggiungere la neutralità climatica entro il 2030. TCL coinvolge un gran numero di partner locali e internazionali del settore pubblico e privato, nonché tutte le parti interessate a sostenere e far crescere la rete dell'ecosistema dell'innovazione locale.</a:t>
            </a:r>
            <a:endParaRPr kumimoji="0" lang="en-US" sz="1800" b="0" i="0" u="none" strike="noStrike" kern="1200" cap="none" spc="0" normalizeH="0" baseline="0" noProof="0" dirty="0">
              <a:ln>
                <a:noFill/>
              </a:ln>
              <a:solidFill>
                <a:srgbClr val="68615B"/>
              </a:solidFill>
              <a:effectLst/>
              <a:uLnTx/>
              <a:uFillTx/>
              <a:latin typeface="Calibri" panose="020F0502020204030204"/>
              <a:ea typeface="Calibri Light"/>
              <a:cs typeface="Calibri Light" panose="020F0302020204030204"/>
            </a:endParaRPr>
          </a:p>
        </p:txBody>
      </p:sp>
      <p:pic>
        <p:nvPicPr>
          <p:cNvPr id="4" name="Graphic 3" descr="City with solid fill">
            <a:extLst>
              <a:ext uri="{FF2B5EF4-FFF2-40B4-BE49-F238E27FC236}">
                <a16:creationId xmlns:a16="http://schemas.microsoft.com/office/drawing/2014/main" id="{02B2F9BE-4F4E-49BE-10B1-5BFE8B082BEE}"/>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363326" y="274001"/>
            <a:ext cx="327492" cy="327492"/>
          </a:xfrm>
          <a:prstGeom prst="rect">
            <a:avLst/>
          </a:prstGeom>
        </p:spPr>
      </p:pic>
      <p:sp>
        <p:nvSpPr>
          <p:cNvPr id="6" name="CasellaDiTesto 9">
            <a:extLst>
              <a:ext uri="{FF2B5EF4-FFF2-40B4-BE49-F238E27FC236}">
                <a16:creationId xmlns:a16="http://schemas.microsoft.com/office/drawing/2014/main" id="{A8198E31-EBDE-7CD6-57A0-15D9B6AF4D1A}"/>
              </a:ext>
            </a:extLst>
          </p:cNvPr>
          <p:cNvSpPr txBox="1"/>
          <p:nvPr/>
        </p:nvSpPr>
        <p:spPr>
          <a:xfrm>
            <a:off x="8462682" y="6116164"/>
            <a:ext cx="3645108" cy="2616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68615B"/>
                </a:solidFill>
                <a:effectLst/>
                <a:uLnTx/>
                <a:uFillTx/>
                <a:latin typeface="Calibri" panose="020F0502020204030204"/>
                <a:ea typeface="+mn-lt"/>
                <a:cs typeface="Calibri" panose="020F0502020204030204"/>
              </a:rPr>
              <a:t>Nuovo terreno lungo le sponde del torrente Sangone</a:t>
            </a:r>
            <a:endParaRPr kumimoji="0" lang="en-US" sz="1600" b="0" i="0" u="none" strike="noStrike" kern="1200" cap="none" spc="0" normalizeH="0" baseline="0" noProof="0" dirty="0">
              <a:ln>
                <a:noFill/>
              </a:ln>
              <a:solidFill>
                <a:srgbClr val="68615B"/>
              </a:solidFill>
              <a:effectLst/>
              <a:uLnTx/>
              <a:uFillTx/>
              <a:latin typeface="Calibri" panose="020F0502020204030204"/>
              <a:ea typeface="+mn-ea"/>
              <a:cs typeface="+mn-cs"/>
            </a:endParaRPr>
          </a:p>
        </p:txBody>
      </p:sp>
      <p:sp>
        <p:nvSpPr>
          <p:cNvPr id="8" name="CasellaDiTesto 9">
            <a:extLst>
              <a:ext uri="{FF2B5EF4-FFF2-40B4-BE49-F238E27FC236}">
                <a16:creationId xmlns:a16="http://schemas.microsoft.com/office/drawing/2014/main" id="{5788B848-D6C5-6076-4CC6-CE61AC8C867C}"/>
              </a:ext>
            </a:extLst>
          </p:cNvPr>
          <p:cNvSpPr txBox="1"/>
          <p:nvPr/>
        </p:nvSpPr>
        <p:spPr>
          <a:xfrm>
            <a:off x="5046642" y="6116164"/>
            <a:ext cx="3645108" cy="2616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a:ln>
                  <a:noFill/>
                </a:ln>
                <a:solidFill>
                  <a:srgbClr val="68615B"/>
                </a:solidFill>
                <a:effectLst/>
                <a:uLnTx/>
                <a:uFillTx/>
                <a:latin typeface="Calibri"/>
                <a:ea typeface="+mn-lt"/>
                <a:cs typeface="Calibri" panose="020F0502020204030204"/>
              </a:rPr>
              <a:t>Orti Generali, agricoltura urbana</a:t>
            </a:r>
          </a:p>
        </p:txBody>
      </p:sp>
      <p:pic>
        <p:nvPicPr>
          <p:cNvPr id="9" name="Picture 9">
            <a:extLst>
              <a:ext uri="{FF2B5EF4-FFF2-40B4-BE49-F238E27FC236}">
                <a16:creationId xmlns:a16="http://schemas.microsoft.com/office/drawing/2014/main" id="{5AB46B22-C314-F204-A83F-3AEE432FBDB1}"/>
              </a:ext>
            </a:extLst>
          </p:cNvPr>
          <p:cNvPicPr>
            <a:picLocks noChangeAspect="1"/>
          </p:cNvPicPr>
          <p:nvPr/>
        </p:nvPicPr>
        <p:blipFill>
          <a:blip r:embed="rId8"/>
          <a:stretch>
            <a:fillRect/>
          </a:stretch>
        </p:blipFill>
        <p:spPr>
          <a:xfrm>
            <a:off x="9009374" y="4139714"/>
            <a:ext cx="2681444" cy="1976450"/>
          </a:xfrm>
          <a:prstGeom prst="rect">
            <a:avLst/>
          </a:prstGeom>
        </p:spPr>
      </p:pic>
      <p:pic>
        <p:nvPicPr>
          <p:cNvPr id="10" name="Picture 10" descr="A picture containing outdoor, grass, sky&#10;&#10;Description automatically generated">
            <a:extLst>
              <a:ext uri="{FF2B5EF4-FFF2-40B4-BE49-F238E27FC236}">
                <a16:creationId xmlns:a16="http://schemas.microsoft.com/office/drawing/2014/main" id="{AC58EF87-9E43-996E-672B-214FBEE8CD97}"/>
              </a:ext>
            </a:extLst>
          </p:cNvPr>
          <p:cNvPicPr>
            <a:picLocks noChangeAspect="1"/>
          </p:cNvPicPr>
          <p:nvPr/>
        </p:nvPicPr>
        <p:blipFill rotWithShape="1">
          <a:blip r:embed="rId9"/>
          <a:srcRect t="18683" r="1058" b="13035"/>
          <a:stretch/>
        </p:blipFill>
        <p:spPr>
          <a:xfrm>
            <a:off x="5671850" y="4139714"/>
            <a:ext cx="2394692" cy="2000548"/>
          </a:xfrm>
          <a:prstGeom prst="rect">
            <a:avLst/>
          </a:prstGeom>
        </p:spPr>
      </p:pic>
      <p:pic>
        <p:nvPicPr>
          <p:cNvPr id="7" name="Immagine 6">
            <a:extLst>
              <a:ext uri="{FF2B5EF4-FFF2-40B4-BE49-F238E27FC236}">
                <a16:creationId xmlns:a16="http://schemas.microsoft.com/office/drawing/2014/main" id="{047C85A6-BD78-5C4E-A46B-11CD0708DD8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5159" y="1163976"/>
            <a:ext cx="1952881" cy="1383998"/>
          </a:xfrm>
          <a:prstGeom prst="rect">
            <a:avLst/>
          </a:prstGeom>
        </p:spPr>
      </p:pic>
    </p:spTree>
    <p:extLst>
      <p:ext uri="{BB962C8B-B14F-4D97-AF65-F5344CB8AC3E}">
        <p14:creationId xmlns:p14="http://schemas.microsoft.com/office/powerpoint/2010/main" val="3036006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AD5EDE8-9742-26CB-E8DB-E7C2A106C9FB}"/>
              </a:ext>
            </a:extLst>
          </p:cNvPr>
          <p:cNvSpPr txBox="1"/>
          <p:nvPr/>
        </p:nvSpPr>
        <p:spPr>
          <a:xfrm>
            <a:off x="442487" y="901855"/>
            <a:ext cx="9050209" cy="306096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71A096"/>
                </a:solidFill>
                <a:effectLst/>
                <a:uLnTx/>
                <a:uFillTx/>
                <a:latin typeface="Calibri Light" panose="020F0302020204030204"/>
                <a:ea typeface="+mn-ea"/>
                <a:cs typeface="+mn-cs"/>
              </a:rPr>
              <a:t>Forlì, area antistante il complesso museale di San Domenico</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it-it" sz="1600" b="0" i="0" u="none" strike="noStrike" kern="1200" cap="none" spc="0" normalizeH="0" baseline="0" noProof="0" dirty="0">
                <a:ln>
                  <a:noFill/>
                </a:ln>
                <a:solidFill>
                  <a:srgbClr val="68615B"/>
                </a:solidFill>
                <a:effectLst/>
                <a:uLnTx/>
                <a:uFillTx/>
                <a:latin typeface="Calibri Light" panose="020F0302020204030204"/>
                <a:ea typeface="+mn-ea"/>
                <a:cs typeface="+mn-cs"/>
              </a:rPr>
              <a:t>		</a:t>
            </a:r>
            <a:endParaRPr kumimoji="0" lang="it-IT" sz="16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0" marR="0" lvl="0" indent="0" algn="l" defTabSz="914400" rtl="0" eaLnBrk="1" fontAlgn="auto" latinLnBrk="0" hangingPunct="1">
              <a:lnSpc>
                <a:spcPts val="2200"/>
              </a:lnSpc>
              <a:spcBef>
                <a:spcPts val="0"/>
              </a:spcBef>
              <a:spcAft>
                <a:spcPts val="0"/>
              </a:spcAft>
              <a:buClrTx/>
              <a:buSzTx/>
              <a:buFontTx/>
              <a:buNone/>
              <a:tabLst/>
              <a:defRPr/>
            </a:pPr>
            <a:endParaRPr kumimoji="0" lang="it-IT" sz="16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Save </a:t>
            </a:r>
            <a:r>
              <a:rPr kumimoji="0" lang="it-it" sz="1400" b="0" i="0" u="none" strike="noStrike" kern="1200" cap="none" spc="0" normalizeH="0" baseline="0" noProof="0" dirty="0" err="1">
                <a:ln>
                  <a:noFill/>
                </a:ln>
                <a:solidFill>
                  <a:srgbClr val="68615B"/>
                </a:solidFill>
                <a:effectLst/>
                <a:uLnTx/>
                <a:uFillTx/>
                <a:latin typeface="Calibri Light" panose="020F0302020204030204"/>
                <a:ea typeface="+mn-ea"/>
                <a:cs typeface="+mn-cs"/>
              </a:rPr>
              <a:t>Our</a:t>
            </a: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 </a:t>
            </a:r>
            <a:r>
              <a:rPr kumimoji="0" lang="it-it" sz="1400" b="0" i="0" u="none" strike="noStrike" kern="1200" cap="none" spc="0" normalizeH="0" baseline="0" noProof="0" dirty="0" err="1">
                <a:ln>
                  <a:noFill/>
                </a:ln>
                <a:solidFill>
                  <a:srgbClr val="68615B"/>
                </a:solidFill>
                <a:effectLst/>
                <a:uLnTx/>
                <a:uFillTx/>
                <a:latin typeface="Calibri Light" panose="020F0302020204030204"/>
                <a:ea typeface="+mn-ea"/>
                <a:cs typeface="+mn-cs"/>
              </a:rPr>
              <a:t>Soil</a:t>
            </a: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 for LIFE è un progetto dimostrativo finanziato nell'ambito del programma LIFE</a:t>
            </a:r>
            <a:endParaRPr kumimoji="0" lang="en-US" sz="14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"Ambiente ed efficienza delle risorse", che mira a contribuire all'attuazione, su scala comunale, delle linee guida europee sulla protezione del suolo e la rigenerazione urbana. </a:t>
            </a:r>
            <a:endParaRPr kumimoji="0" lang="en-GB" sz="1400" b="0" i="0" u="none" strike="noStrike" kern="1200" cap="none" spc="0" normalizeH="0" baseline="0" noProof="0" dirty="0">
              <a:ln>
                <a:noFill/>
              </a:ln>
              <a:solidFill>
                <a:srgbClr val="68615B"/>
              </a:solidFill>
              <a:effectLst/>
              <a:uLnTx/>
              <a:uFillTx/>
              <a:latin typeface="Calibri Light" panose="020F0302020204030204"/>
              <a:ea typeface="+mn-ea"/>
              <a:cs typeface="+mn-cs"/>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L'attività consiste nel de-sigillare e de-pavimentare un'area verde di ​circa 6.500 m2 impermeabilizzati e attualmente destinati a parcheggio pubblico, attraverso:</a:t>
            </a:r>
            <a:endParaRPr kumimoji="0" lang="en-GB" sz="14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 la rimozione della pavimentazione e delle strutture esistenti fino allo strato permeabile sottostante; </a:t>
            </a:r>
            <a:endParaRPr kumimoji="0" lang="en-GB" sz="14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 il ripristino dell'area attraverso il rinterro del suolo e del soprassuolo;</a:t>
            </a:r>
            <a:endParaRPr kumimoji="0" lang="en-GB" sz="14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a:p>
            <a:pPr marL="0" marR="0" lvl="0" indent="0" algn="l" defTabSz="914400" rtl="0" eaLnBrk="1" fontAlgn="auto" latinLnBrk="0" hangingPunct="1">
              <a:lnSpc>
                <a:spcPts val="19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68615B"/>
                </a:solidFill>
                <a:effectLst/>
                <a:uLnTx/>
                <a:uFillTx/>
                <a:latin typeface="Calibri Light" panose="020F0302020204030204"/>
                <a:ea typeface="+mn-ea"/>
                <a:cs typeface="+mn-cs"/>
              </a:rPr>
              <a:t>• la creazione di itinerari ciclo-pedonali e di sottoservizi.</a:t>
            </a:r>
            <a:endParaRPr kumimoji="0" lang="en-GB" sz="1400" b="0" i="0" u="none" strike="noStrike" kern="1200" cap="none" spc="0" normalizeH="0" baseline="0" noProof="0" dirty="0">
              <a:ln>
                <a:noFill/>
              </a:ln>
              <a:solidFill>
                <a:srgbClr val="68615B"/>
              </a:solidFill>
              <a:effectLst/>
              <a:uLnTx/>
              <a:uFillTx/>
              <a:latin typeface="Calibri Light" panose="020F0302020204030204"/>
              <a:ea typeface="+mn-ea"/>
              <a:cs typeface="Calibri Light"/>
            </a:endParaRPr>
          </a:p>
        </p:txBody>
      </p:sp>
      <p:sp>
        <p:nvSpPr>
          <p:cNvPr id="2" name="Title 1">
            <a:extLst>
              <a:ext uri="{FF2B5EF4-FFF2-40B4-BE49-F238E27FC236}">
                <a16:creationId xmlns:a16="http://schemas.microsoft.com/office/drawing/2014/main" id="{52DF41E2-31A6-FAB1-25AE-32DB389819BF}"/>
              </a:ext>
            </a:extLst>
          </p:cNvPr>
          <p:cNvSpPr>
            <a:spLocks noGrp="1"/>
          </p:cNvSpPr>
          <p:nvPr>
            <p:ph type="title"/>
          </p:nvPr>
        </p:nvSpPr>
        <p:spPr>
          <a:xfrm>
            <a:off x="1995055" y="315120"/>
            <a:ext cx="9319490" cy="292100"/>
          </a:xfrm>
        </p:spPr>
        <p:txBody>
          <a:bodyPr rtlCol="0">
            <a:normAutofit fontScale="90000"/>
          </a:bodyPr>
          <a:lstStyle/>
          <a:p>
            <a:pPr rtl="0"/>
            <a:r>
              <a:rPr lang="it-it" dirty="0">
                <a:solidFill>
                  <a:schemeClr val="bg1"/>
                </a:solidFill>
              </a:rPr>
              <a:t>Living Lab urbani: Forlì, Italia</a:t>
            </a:r>
            <a:endParaRPr lang="x-none" dirty="0">
              <a:solidFill>
                <a:schemeClr val="bg1"/>
              </a:solidFill>
            </a:endParaRPr>
          </a:p>
        </p:txBody>
      </p:sp>
      <p:sp>
        <p:nvSpPr>
          <p:cNvPr id="12" name="CasellaDiTesto 10">
            <a:extLst>
              <a:ext uri="{FF2B5EF4-FFF2-40B4-BE49-F238E27FC236}">
                <a16:creationId xmlns:a16="http://schemas.microsoft.com/office/drawing/2014/main" id="{DCD8A725-9664-8E90-602F-D4FC3122B099}"/>
              </a:ext>
            </a:extLst>
          </p:cNvPr>
          <p:cNvSpPr txBox="1"/>
          <p:nvPr/>
        </p:nvSpPr>
        <p:spPr>
          <a:xfrm>
            <a:off x="442487" y="4124650"/>
            <a:ext cx="4552292" cy="1785104"/>
          </a:xfrm>
          <a:prstGeom prst="rect">
            <a:avLst/>
          </a:prstGeom>
          <a:solidFill>
            <a:schemeClr val="bg1"/>
          </a:solidFill>
          <a:ln w="63500">
            <a:solidFill>
              <a:srgbClr val="569598"/>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0" u="none" strike="noStrike" kern="1200" cap="none" spc="70" normalizeH="0" baseline="0" noProof="0" dirty="0">
                <a:ln>
                  <a:noFill/>
                </a:ln>
                <a:solidFill>
                  <a:srgbClr val="71A096"/>
                </a:solidFill>
                <a:effectLst/>
                <a:uLnTx/>
                <a:uFillTx/>
                <a:latin typeface="Calibri" panose="020F0502020204030204"/>
                <a:ea typeface="+mn-ea"/>
                <a:cs typeface="+mn-cs"/>
              </a:rPr>
              <a:t>S.O.S. 4 LIFE - Save </a:t>
            </a:r>
            <a:r>
              <a:rPr kumimoji="0" lang="it-it" sz="2000" b="1" i="0" u="none" strike="noStrike" kern="1200" cap="none" spc="70" normalizeH="0" baseline="0" noProof="0" dirty="0" err="1">
                <a:ln>
                  <a:noFill/>
                </a:ln>
                <a:solidFill>
                  <a:srgbClr val="71A096"/>
                </a:solidFill>
                <a:effectLst/>
                <a:uLnTx/>
                <a:uFillTx/>
                <a:latin typeface="Calibri" panose="020F0502020204030204"/>
                <a:ea typeface="+mn-ea"/>
                <a:cs typeface="+mn-cs"/>
              </a:rPr>
              <a:t>Our</a:t>
            </a:r>
            <a:r>
              <a:rPr kumimoji="0" lang="it-it" sz="2000" b="1" i="0" u="none" strike="noStrike" kern="1200" cap="none" spc="70" normalizeH="0" baseline="0" noProof="0" dirty="0">
                <a:ln>
                  <a:noFill/>
                </a:ln>
                <a:solidFill>
                  <a:srgbClr val="71A096"/>
                </a:solidFill>
                <a:effectLst/>
                <a:uLnTx/>
                <a:uFillTx/>
                <a:latin typeface="Calibri" panose="020F0502020204030204"/>
                <a:ea typeface="+mn-ea"/>
                <a:cs typeface="+mn-cs"/>
              </a:rPr>
              <a:t> </a:t>
            </a:r>
            <a:r>
              <a:rPr kumimoji="0" lang="it-it" sz="2000" b="1" i="0" u="none" strike="noStrike" kern="1200" cap="none" spc="70" normalizeH="0" baseline="0" noProof="0" dirty="0" err="1">
                <a:ln>
                  <a:noFill/>
                </a:ln>
                <a:solidFill>
                  <a:srgbClr val="71A096"/>
                </a:solidFill>
                <a:effectLst/>
                <a:uLnTx/>
                <a:uFillTx/>
                <a:latin typeface="Calibri" panose="020F0502020204030204"/>
                <a:ea typeface="+mn-ea"/>
                <a:cs typeface="+mn-cs"/>
              </a:rPr>
              <a:t>Soil</a:t>
            </a:r>
            <a:r>
              <a:rPr kumimoji="0" lang="it-it" sz="2000" b="1" i="0" u="none" strike="noStrike" kern="1200" cap="none" spc="70" normalizeH="0" baseline="0" noProof="0" dirty="0">
                <a:ln>
                  <a:noFill/>
                </a:ln>
                <a:solidFill>
                  <a:srgbClr val="71A096"/>
                </a:solidFill>
                <a:effectLst/>
                <a:uLnTx/>
                <a:uFillTx/>
                <a:latin typeface="Calibri" panose="020F0502020204030204"/>
                <a:ea typeface="+mn-ea"/>
                <a:cs typeface="+mn-cs"/>
              </a:rPr>
              <a:t> for LIFE </a:t>
            </a:r>
            <a:endParaRPr kumimoji="0" lang="en-GB" sz="700" b="0" i="0" u="none" strike="noStrike" kern="1200" cap="none" spc="70" normalizeH="0" baseline="0" noProof="0" dirty="0">
              <a:ln>
                <a:noFill/>
              </a:ln>
              <a:solidFill>
                <a:srgbClr val="71A09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Paese: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Italia</a:t>
            </a:r>
            <a:endParaRPr kumimoji="0" lang="en-GB" sz="1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Tipo</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De-</a:t>
            </a:r>
            <a:r>
              <a:rPr kumimoji="0" lang="it-it" sz="1400" b="0" i="0" u="none" strike="noStrike" kern="1200" cap="none" spc="0" normalizeH="0" baseline="0" noProof="0" dirty="0" err="1">
                <a:ln>
                  <a:noFill/>
                </a:ln>
                <a:solidFill>
                  <a:srgbClr val="68615B"/>
                </a:solidFill>
                <a:effectLst/>
                <a:uLnTx/>
                <a:uFillTx/>
                <a:latin typeface="Calibri" panose="020F0502020204030204"/>
                <a:ea typeface="+mn-ea"/>
                <a:cs typeface="+mn-cs"/>
              </a:rPr>
              <a:t>sigillazione</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e de-pavimentazione dei suoli</a:t>
            </a:r>
            <a:endParaRPr kumimoji="0" lang="en-GB" sz="1400" b="0" i="0" u="none" strike="noStrike" kern="1200" cap="none" spc="0" normalizeH="0" baseline="0" noProof="0" dirty="0">
              <a:ln>
                <a:noFill/>
              </a:ln>
              <a:solidFill>
                <a:srgbClr val="68615B"/>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Area</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Rigenerazione urbana, aree verdi urbane 	(obiettivi EUSO 3, 6 e 8)</a:t>
            </a:r>
            <a:endParaRPr kumimoji="0" lang="en-GB" sz="1400" b="1"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Sito Web:</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https://www.sos4life.it/</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b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br>
            <a:r>
              <a:rPr kumimoji="0" lang="it-it" sz="1400" b="1" i="0" u="none" strike="noStrike" kern="1200" cap="none" spc="0" normalizeH="0" baseline="0" noProof="0" dirty="0">
                <a:ln>
                  <a:noFill/>
                </a:ln>
                <a:solidFill>
                  <a:srgbClr val="68615B"/>
                </a:solidFill>
                <a:effectLst/>
                <a:uLnTx/>
                <a:uFillTx/>
                <a:latin typeface="Calibri" panose="020F0502020204030204"/>
                <a:ea typeface="+mn-ea"/>
                <a:cs typeface="+mn-cs"/>
              </a:rPr>
              <a:t>E-mail</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srgbClr val="68615B"/>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stefano.bazzocchi@comune.forli.fc.it</a:t>
            </a:r>
            <a:endParaRPr kumimoji="0" lang="en-US" sz="1400" b="0" i="0" u="none" strike="noStrike" kern="1200" cap="none" spc="0" normalizeH="0" baseline="0" noProof="0" dirty="0">
              <a:ln>
                <a:noFill/>
              </a:ln>
              <a:solidFill>
                <a:srgbClr val="68615B"/>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600" b="0" i="0" u="none" strike="noStrike" kern="1200" cap="none" spc="0" normalizeH="0" baseline="0" noProof="0" dirty="0">
              <a:ln>
                <a:noFill/>
              </a:ln>
              <a:solidFill>
                <a:srgbClr val="68615B"/>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endParaRPr>
          </a:p>
        </p:txBody>
      </p:sp>
      <p:pic>
        <p:nvPicPr>
          <p:cNvPr id="1026" name="Picture 2" descr="S.O.S. 4 LIFE">
            <a:extLst>
              <a:ext uri="{FF2B5EF4-FFF2-40B4-BE49-F238E27FC236}">
                <a16:creationId xmlns:a16="http://schemas.microsoft.com/office/drawing/2014/main" id="{4959F02D-492F-C643-1896-ECC8B9CFF7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855" y="1351282"/>
            <a:ext cx="1424200" cy="4497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65425CC-B443-6ACD-4210-74534B2A42E3}"/>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330826" y="1920963"/>
            <a:ext cx="2281260" cy="17109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38DB1624-0E53-5AD0-C846-1ED21831B9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3997" y="4077223"/>
            <a:ext cx="3720275" cy="20744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CA673BEC-B5F8-9463-6DF2-177DD8C96697}"/>
              </a:ext>
            </a:extLst>
          </p:cNvPr>
          <p:cNvPicPr>
            <a:picLocks noChangeAspect="1"/>
          </p:cNvPicPr>
          <p:nvPr/>
        </p:nvPicPr>
        <p:blipFill>
          <a:blip r:embed="rId9"/>
          <a:stretch>
            <a:fillRect/>
          </a:stretch>
        </p:blipFill>
        <p:spPr>
          <a:xfrm>
            <a:off x="9330826" y="3742820"/>
            <a:ext cx="2273230" cy="2404800"/>
          </a:xfrm>
          <a:prstGeom prst="rect">
            <a:avLst/>
          </a:prstGeom>
        </p:spPr>
      </p:pic>
      <p:pic>
        <p:nvPicPr>
          <p:cNvPr id="13" name="Graphic 12" descr="City with solid fill">
            <a:extLst>
              <a:ext uri="{FF2B5EF4-FFF2-40B4-BE49-F238E27FC236}">
                <a16:creationId xmlns:a16="http://schemas.microsoft.com/office/drawing/2014/main" id="{2FC5E250-626F-DB8C-46FD-0F7149D4028B}"/>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363326" y="274001"/>
            <a:ext cx="327492" cy="327492"/>
          </a:xfrm>
          <a:prstGeom prst="rect">
            <a:avLst/>
          </a:prstGeom>
        </p:spPr>
      </p:pic>
    </p:spTree>
    <p:extLst>
      <p:ext uri="{BB962C8B-B14F-4D97-AF65-F5344CB8AC3E}">
        <p14:creationId xmlns:p14="http://schemas.microsoft.com/office/powerpoint/2010/main" val="303413869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157836" y="2057096"/>
            <a:ext cx="6066577" cy="2510049"/>
          </a:xfrm>
        </p:spPr>
        <p:txBody>
          <a:bodyPr/>
          <a:lstStyle/>
          <a:p>
            <a:r>
              <a:rPr lang="nl-NL" sz="4000" spc="-150" dirty="0"/>
              <a:t>Serena Borgna</a:t>
            </a:r>
            <a:endParaRPr lang="it-IT" dirty="0"/>
          </a:p>
        </p:txBody>
      </p:sp>
      <p:sp>
        <p:nvSpPr>
          <p:cNvPr id="3" name="Sottotitolo 2">
            <a:extLst>
              <a:ext uri="{FF2B5EF4-FFF2-40B4-BE49-F238E27FC236}">
                <a16:creationId xmlns:a16="http://schemas.microsoft.com/office/drawing/2014/main" id="{48C73E91-EC91-4CFF-A861-860C96B634E5}"/>
              </a:ext>
            </a:extLst>
          </p:cNvPr>
          <p:cNvSpPr>
            <a:spLocks noGrp="1"/>
          </p:cNvSpPr>
          <p:nvPr>
            <p:ph type="subTitle" idx="1"/>
          </p:nvPr>
        </p:nvSpPr>
        <p:spPr>
          <a:xfrm>
            <a:off x="5073754" y="3961970"/>
            <a:ext cx="6066578" cy="681210"/>
          </a:xfrm>
        </p:spPr>
        <p:txBody>
          <a:bodyPr lIns="91440" tIns="45720" rIns="91440" bIns="45720" anchor="t"/>
          <a:lstStyle/>
          <a:p>
            <a:r>
              <a:rPr lang="en-GB" b="1" i="1" dirty="0">
                <a:cs typeface="Calibri"/>
              </a:rPr>
              <a:t>APRE – </a:t>
            </a:r>
            <a:r>
              <a:rPr lang="en-GB" b="1" i="1" dirty="0" err="1">
                <a:cs typeface="Calibri"/>
              </a:rPr>
              <a:t>Agenzia</a:t>
            </a:r>
            <a:r>
              <a:rPr lang="en-GB" b="1" i="1" dirty="0">
                <a:cs typeface="Calibri"/>
              </a:rPr>
              <a:t> per la </a:t>
            </a:r>
            <a:r>
              <a:rPr lang="en-GB" b="1" i="1" dirty="0" err="1">
                <a:cs typeface="Calibri"/>
              </a:rPr>
              <a:t>Promozione</a:t>
            </a:r>
            <a:r>
              <a:rPr lang="en-GB" b="1" i="1" dirty="0">
                <a:cs typeface="Calibri"/>
              </a:rPr>
              <a:t> </a:t>
            </a:r>
            <a:r>
              <a:rPr lang="en-GB" b="1" i="1" dirty="0" err="1">
                <a:cs typeface="Calibri"/>
              </a:rPr>
              <a:t>della</a:t>
            </a:r>
            <a:r>
              <a:rPr lang="en-GB" b="1" i="1" dirty="0">
                <a:cs typeface="Calibri"/>
              </a:rPr>
              <a:t> </a:t>
            </a:r>
            <a:r>
              <a:rPr lang="en-GB" b="1" i="1" dirty="0" err="1">
                <a:cs typeface="Calibri"/>
              </a:rPr>
              <a:t>Ricerca</a:t>
            </a:r>
            <a:r>
              <a:rPr lang="en-GB" b="1" i="1" dirty="0">
                <a:cs typeface="Calibri"/>
              </a:rPr>
              <a:t> </a:t>
            </a:r>
            <a:r>
              <a:rPr lang="en-GB" b="1" i="1" dirty="0" err="1">
                <a:cs typeface="Calibri"/>
              </a:rPr>
              <a:t>Europea</a:t>
            </a:r>
            <a:r>
              <a:rPr lang="en-GB" b="1" i="1" dirty="0">
                <a:cs typeface="Calibri"/>
              </a:rPr>
              <a:t>, </a:t>
            </a:r>
            <a:r>
              <a:rPr lang="en-GB" sz="2000" i="1" dirty="0">
                <a:solidFill>
                  <a:schemeClr val="accent2">
                    <a:lumMod val="75000"/>
                  </a:schemeClr>
                </a:solidFill>
                <a:cs typeface="Calibri"/>
              </a:rPr>
              <a:t>Capo </a:t>
            </a:r>
            <a:r>
              <a:rPr lang="en-GB" sz="2000" i="1" dirty="0" err="1">
                <a:solidFill>
                  <a:schemeClr val="accent2">
                    <a:lumMod val="75000"/>
                  </a:schemeClr>
                </a:solidFill>
                <a:cs typeface="Calibri"/>
              </a:rPr>
              <a:t>Dipartimento</a:t>
            </a:r>
            <a:r>
              <a:rPr lang="en-GB" sz="2000" i="1" dirty="0">
                <a:solidFill>
                  <a:schemeClr val="accent2">
                    <a:lumMod val="75000"/>
                  </a:schemeClr>
                </a:solidFill>
                <a:cs typeface="Calibri"/>
              </a:rPr>
              <a:t> </a:t>
            </a:r>
            <a:r>
              <a:rPr lang="en-GB" sz="2000" i="1" dirty="0" err="1">
                <a:solidFill>
                  <a:schemeClr val="accent2">
                    <a:lumMod val="75000"/>
                  </a:schemeClr>
                </a:solidFill>
                <a:cs typeface="Calibri"/>
              </a:rPr>
              <a:t>Attività</a:t>
            </a:r>
            <a:r>
              <a:rPr lang="en-GB" sz="2000" i="1" dirty="0">
                <a:solidFill>
                  <a:schemeClr val="accent2">
                    <a:lumMod val="75000"/>
                  </a:schemeClr>
                </a:solidFill>
                <a:cs typeface="Calibri"/>
              </a:rPr>
              <a:t> </a:t>
            </a:r>
            <a:r>
              <a:rPr lang="en-GB" sz="2000" i="1" dirty="0" err="1">
                <a:solidFill>
                  <a:schemeClr val="accent2">
                    <a:lumMod val="75000"/>
                  </a:schemeClr>
                </a:solidFill>
                <a:cs typeface="Calibri"/>
              </a:rPr>
              <a:t>Istituzionali</a:t>
            </a:r>
            <a:r>
              <a:rPr lang="en-GB" sz="2000" i="1" dirty="0">
                <a:solidFill>
                  <a:schemeClr val="accent2">
                    <a:lumMod val="75000"/>
                  </a:schemeClr>
                </a:solidFill>
                <a:cs typeface="Calibri"/>
              </a:rPr>
              <a:t>, </a:t>
            </a:r>
            <a:r>
              <a:rPr lang="en-GB" sz="2000" i="1" dirty="0" err="1">
                <a:solidFill>
                  <a:schemeClr val="accent2">
                    <a:lumMod val="75000"/>
                  </a:schemeClr>
                </a:solidFill>
                <a:cs typeface="Calibri"/>
              </a:rPr>
              <a:t>Coordinatore</a:t>
            </a:r>
            <a:r>
              <a:rPr lang="en-GB" sz="2000" i="1" dirty="0">
                <a:solidFill>
                  <a:schemeClr val="accent2">
                    <a:lumMod val="75000"/>
                  </a:schemeClr>
                </a:solidFill>
                <a:cs typeface="Calibri"/>
              </a:rPr>
              <a:t> team </a:t>
            </a:r>
            <a:r>
              <a:rPr lang="en-GB" sz="2000" i="1" dirty="0" err="1">
                <a:solidFill>
                  <a:schemeClr val="accent2">
                    <a:lumMod val="75000"/>
                  </a:schemeClr>
                </a:solidFill>
                <a:cs typeface="Calibri"/>
              </a:rPr>
              <a:t>tematico</a:t>
            </a:r>
            <a:r>
              <a:rPr lang="en-GB" sz="2000" i="1" dirty="0">
                <a:solidFill>
                  <a:schemeClr val="accent2">
                    <a:lumMod val="75000"/>
                  </a:schemeClr>
                </a:solidFill>
                <a:cs typeface="Calibri"/>
              </a:rPr>
              <a:t> Cluster 6 - HE</a:t>
            </a:r>
          </a:p>
          <a:p>
            <a:endParaRPr lang="it-IT" sz="2000" dirty="0"/>
          </a:p>
        </p:txBody>
      </p:sp>
    </p:spTree>
    <p:extLst>
      <p:ext uri="{BB962C8B-B14F-4D97-AF65-F5344CB8AC3E}">
        <p14:creationId xmlns:p14="http://schemas.microsoft.com/office/powerpoint/2010/main" val="26526339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700933-4075-4E51-B5D2-E6906F1D966A}"/>
              </a:ext>
            </a:extLst>
          </p:cNvPr>
          <p:cNvSpPr>
            <a:spLocks noGrp="1"/>
          </p:cNvSpPr>
          <p:nvPr>
            <p:ph type="ctrTitle"/>
          </p:nvPr>
        </p:nvSpPr>
        <p:spPr>
          <a:xfrm>
            <a:off x="5259347" y="2090893"/>
            <a:ext cx="5715508" cy="2319071"/>
          </a:xfrm>
        </p:spPr>
        <p:txBody>
          <a:bodyPr/>
          <a:lstStyle/>
          <a:p>
            <a:r>
              <a:rPr lang="it-IT" dirty="0"/>
              <a:t>I temi delle call 2023 e il quadro italiano</a:t>
            </a:r>
            <a:endParaRPr lang="en-GB" dirty="0"/>
          </a:p>
        </p:txBody>
      </p:sp>
      <p:sp>
        <p:nvSpPr>
          <p:cNvPr id="3" name="Subtitle 2">
            <a:extLst>
              <a:ext uri="{FF2B5EF4-FFF2-40B4-BE49-F238E27FC236}">
                <a16:creationId xmlns:a16="http://schemas.microsoft.com/office/drawing/2014/main" id="{498097F8-D4BF-4814-9941-E5DCFFD19EA5}"/>
              </a:ext>
            </a:extLst>
          </p:cNvPr>
          <p:cNvSpPr>
            <a:spLocks noGrp="1"/>
          </p:cNvSpPr>
          <p:nvPr>
            <p:ph type="subTitle" idx="1"/>
          </p:nvPr>
        </p:nvSpPr>
        <p:spPr>
          <a:xfrm>
            <a:off x="5259347" y="3644009"/>
            <a:ext cx="5279344" cy="1430086"/>
          </a:xfrm>
        </p:spPr>
        <p:txBody>
          <a:bodyPr lIns="91440" tIns="45720" rIns="91440" bIns="45720" anchor="t">
            <a:normAutofit fontScale="92500"/>
          </a:bodyPr>
          <a:lstStyle/>
          <a:p>
            <a:r>
              <a:rPr lang="en-GB" sz="1600" b="1">
                <a:solidFill>
                  <a:schemeClr val="accent3"/>
                </a:solidFill>
                <a:latin typeface="+mj-lt"/>
              </a:rPr>
              <a:t>Disclaimer</a:t>
            </a:r>
            <a:r>
              <a:rPr lang="en-GB" sz="1600">
                <a:solidFill>
                  <a:schemeClr val="accent3"/>
                </a:solidFill>
                <a:latin typeface="+mj-lt"/>
              </a:rPr>
              <a:t> </a:t>
            </a:r>
            <a:endParaRPr lang="en-US" sz="1600">
              <a:solidFill>
                <a:schemeClr val="accent3"/>
              </a:solidFill>
              <a:latin typeface="+mj-lt"/>
            </a:endParaRPr>
          </a:p>
          <a:p>
            <a:r>
              <a:rPr lang="en-GB" sz="1600">
                <a:solidFill>
                  <a:schemeClr val="accent3"/>
                </a:solidFill>
              </a:rPr>
              <a:t>Information provided herewith are of the NATI00NS consortium. </a:t>
            </a:r>
            <a:endParaRPr lang="en-US" sz="1600">
              <a:solidFill>
                <a:schemeClr val="accent3"/>
              </a:solidFill>
              <a:cs typeface="Calibri"/>
            </a:endParaRPr>
          </a:p>
          <a:p>
            <a:r>
              <a:rPr lang="en-GB" sz="1600">
                <a:solidFill>
                  <a:schemeClr val="accent3"/>
                </a:solidFill>
              </a:rPr>
              <a:t>The sole official source of reference shall remain the </a:t>
            </a:r>
            <a:r>
              <a:rPr lang="en-GB" sz="1600">
                <a:solidFill>
                  <a:schemeClr val="accent3"/>
                </a:solidFill>
                <a:hlinkClick r:id="rId3">
                  <a:extLst>
                    <a:ext uri="{A12FA001-AC4F-418D-AE19-62706E023703}">
                      <ahyp:hlinkClr xmlns:ahyp="http://schemas.microsoft.com/office/drawing/2018/hyperlinkcolor" val="tx"/>
                    </a:ext>
                  </a:extLst>
                </a:hlinkClick>
              </a:rPr>
              <a:t>2023-2024 Mission Work Programme</a:t>
            </a:r>
            <a:r>
              <a:rPr lang="en-GB" sz="1600">
                <a:solidFill>
                  <a:schemeClr val="accent3"/>
                </a:solidFill>
              </a:rPr>
              <a:t>, officially published by the European Commission January 2023. </a:t>
            </a:r>
            <a:endParaRPr lang="en-US" sz="1600">
              <a:solidFill>
                <a:schemeClr val="accent3"/>
              </a:solidFill>
              <a:cs typeface="Calibri"/>
            </a:endParaRPr>
          </a:p>
        </p:txBody>
      </p:sp>
    </p:spTree>
    <p:extLst>
      <p:ext uri="{BB962C8B-B14F-4D97-AF65-F5344CB8AC3E}">
        <p14:creationId xmlns:p14="http://schemas.microsoft.com/office/powerpoint/2010/main" val="245383142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0BEA0B-7E74-3979-EB60-36B81A320BBB}"/>
              </a:ext>
            </a:extLst>
          </p:cNvPr>
          <p:cNvSpPr>
            <a:spLocks noGrp="1"/>
          </p:cNvSpPr>
          <p:nvPr>
            <p:ph type="title"/>
          </p:nvPr>
        </p:nvSpPr>
        <p:spPr>
          <a:xfrm>
            <a:off x="1666789" y="315120"/>
            <a:ext cx="10515600" cy="292100"/>
          </a:xfrm>
        </p:spPr>
        <p:txBody>
          <a:bodyPr>
            <a:noAutofit/>
          </a:bodyPr>
          <a:lstStyle/>
          <a:p>
            <a:r>
              <a:rPr lang="it-IT" sz="2800" dirty="0">
                <a:solidFill>
                  <a:schemeClr val="bg1"/>
                </a:solidFill>
              </a:rPr>
              <a:t>Il suolo in Horizon Europe</a:t>
            </a:r>
          </a:p>
        </p:txBody>
      </p:sp>
      <p:pic>
        <p:nvPicPr>
          <p:cNvPr id="6" name="Segnaposto contenuto 4">
            <a:extLst>
              <a:ext uri="{FF2B5EF4-FFF2-40B4-BE49-F238E27FC236}">
                <a16:creationId xmlns:a16="http://schemas.microsoft.com/office/drawing/2014/main" id="{AE168CFC-A0E7-302E-3098-E2026B055D4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2749" y="2210637"/>
            <a:ext cx="3898760" cy="21939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7" name="Diagramma 6">
            <a:extLst>
              <a:ext uri="{FF2B5EF4-FFF2-40B4-BE49-F238E27FC236}">
                <a16:creationId xmlns:a16="http://schemas.microsoft.com/office/drawing/2014/main" id="{9CE1F4D2-6BF4-699B-0C86-B069EFFAB278}"/>
              </a:ext>
            </a:extLst>
          </p:cNvPr>
          <p:cNvGraphicFramePr/>
          <p:nvPr>
            <p:extLst>
              <p:ext uri="{D42A27DB-BD31-4B8C-83A1-F6EECF244321}">
                <p14:modId xmlns:p14="http://schemas.microsoft.com/office/powerpoint/2010/main" val="74582239"/>
              </p:ext>
            </p:extLst>
          </p:nvPr>
        </p:nvGraphicFramePr>
        <p:xfrm>
          <a:off x="2392129" y="922340"/>
          <a:ext cx="11296892" cy="5362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79536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0BEA0B-7E74-3979-EB60-36B81A320BBB}"/>
              </a:ext>
            </a:extLst>
          </p:cNvPr>
          <p:cNvSpPr>
            <a:spLocks noGrp="1"/>
          </p:cNvSpPr>
          <p:nvPr>
            <p:ph type="title"/>
          </p:nvPr>
        </p:nvSpPr>
        <p:spPr/>
        <p:txBody>
          <a:bodyPr>
            <a:noAutofit/>
          </a:bodyPr>
          <a:lstStyle/>
          <a:p>
            <a:r>
              <a:rPr lang="it-IT" sz="2800" dirty="0">
                <a:solidFill>
                  <a:schemeClr val="bg1"/>
                </a:solidFill>
              </a:rPr>
              <a:t>Il suolo in Horizon Europe</a:t>
            </a:r>
          </a:p>
        </p:txBody>
      </p:sp>
      <p:pic>
        <p:nvPicPr>
          <p:cNvPr id="6" name="Segnaposto contenuto 4">
            <a:extLst>
              <a:ext uri="{FF2B5EF4-FFF2-40B4-BE49-F238E27FC236}">
                <a16:creationId xmlns:a16="http://schemas.microsoft.com/office/drawing/2014/main" id="{AE168CFC-A0E7-302E-3098-E2026B055D4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2749" y="2210637"/>
            <a:ext cx="3898760" cy="21939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7" name="Diagramma 6">
            <a:extLst>
              <a:ext uri="{FF2B5EF4-FFF2-40B4-BE49-F238E27FC236}">
                <a16:creationId xmlns:a16="http://schemas.microsoft.com/office/drawing/2014/main" id="{9CE1F4D2-6BF4-699B-0C86-B069EFFAB278}"/>
              </a:ext>
            </a:extLst>
          </p:cNvPr>
          <p:cNvGraphicFramePr/>
          <p:nvPr>
            <p:extLst>
              <p:ext uri="{D42A27DB-BD31-4B8C-83A1-F6EECF244321}">
                <p14:modId xmlns:p14="http://schemas.microsoft.com/office/powerpoint/2010/main" val="2307589023"/>
              </p:ext>
            </p:extLst>
          </p:nvPr>
        </p:nvGraphicFramePr>
        <p:xfrm>
          <a:off x="2392129" y="922340"/>
          <a:ext cx="11296892" cy="5362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asellaDiTesto 7">
            <a:extLst>
              <a:ext uri="{FF2B5EF4-FFF2-40B4-BE49-F238E27FC236}">
                <a16:creationId xmlns:a16="http://schemas.microsoft.com/office/drawing/2014/main" id="{3050114F-9716-50F1-DE6B-E2E89ED5FCAD}"/>
              </a:ext>
            </a:extLst>
          </p:cNvPr>
          <p:cNvSpPr txBox="1"/>
          <p:nvPr/>
        </p:nvSpPr>
        <p:spPr>
          <a:xfrm>
            <a:off x="9222333" y="1070743"/>
            <a:ext cx="2640144" cy="919401"/>
          </a:xfrm>
          <a:prstGeom prst="roundRect">
            <a:avLst/>
          </a:prstGeom>
          <a:solidFill>
            <a:schemeClr val="accent3">
              <a:lumMod val="60000"/>
              <a:lumOff val="4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000000"/>
                </a:solidFill>
                <a:effectLst/>
                <a:uLnTx/>
                <a:uFillTx/>
                <a:latin typeface="Calibri" panose="020F0502020204030204"/>
                <a:ea typeface="+mn-ea"/>
                <a:cs typeface="+mn-cs"/>
              </a:rPr>
              <a:t>WP2023 -24 </a:t>
            </a:r>
            <a:r>
              <a:rPr kumimoji="0" lang="it-IT" sz="1600" b="0" i="0" u="none" strike="noStrike" kern="1200" cap="none" spc="0" normalizeH="0" baseline="0" noProof="0" dirty="0">
                <a:ln>
                  <a:noFill/>
                </a:ln>
                <a:solidFill>
                  <a:srgbClr val="000000"/>
                </a:solidFill>
                <a:effectLst/>
                <a:uLnTx/>
                <a:uFillTx/>
                <a:latin typeface="Calibri" panose="020F0502020204030204"/>
                <a:ea typeface="+mn-ea"/>
                <a:cs typeface="+mn-cs"/>
              </a:rPr>
              <a:t>Open Deadlines: March/ April 2023</a:t>
            </a:r>
          </a:p>
        </p:txBody>
      </p:sp>
      <p:sp>
        <p:nvSpPr>
          <p:cNvPr id="11" name="CasellaDiTesto 10">
            <a:extLst>
              <a:ext uri="{FF2B5EF4-FFF2-40B4-BE49-F238E27FC236}">
                <a16:creationId xmlns:a16="http://schemas.microsoft.com/office/drawing/2014/main" id="{758C2FB3-7CE6-DF1A-34FB-3879FB6118D5}"/>
              </a:ext>
            </a:extLst>
          </p:cNvPr>
          <p:cNvSpPr txBox="1"/>
          <p:nvPr/>
        </p:nvSpPr>
        <p:spPr>
          <a:xfrm>
            <a:off x="3137860" y="5182061"/>
            <a:ext cx="2407298" cy="919401"/>
          </a:xfrm>
          <a:prstGeom prst="roundRect">
            <a:avLst/>
          </a:prstGeom>
          <a:solidFill>
            <a:srgbClr val="FFC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000000"/>
                </a:solidFill>
                <a:effectLst/>
                <a:uLnTx/>
                <a:uFillTx/>
                <a:latin typeface="Calibri" panose="020F0502020204030204"/>
                <a:ea typeface="+mn-ea"/>
                <a:cs typeface="+mn-cs"/>
              </a:rPr>
              <a:t>WP2023</a:t>
            </a:r>
            <a:r>
              <a:rPr kumimoji="0" lang="it-IT" sz="1600" b="0" i="0" u="none" strike="noStrike" kern="1200" cap="none" spc="0" normalizeH="0" baseline="0" noProof="0" dirty="0">
                <a:ln>
                  <a:noFill/>
                </a:ln>
                <a:solidFill>
                  <a:srgbClr val="000000"/>
                </a:solidFill>
                <a:effectLst/>
                <a:uLnTx/>
                <a:uFillTx/>
                <a:latin typeface="Calibri" panose="020F0502020204030204"/>
                <a:ea typeface="+mn-ea"/>
                <a:cs typeface="+mn-cs"/>
              </a:rPr>
              <a:t> Open Deadlines First stage: 22° March 2023</a:t>
            </a:r>
          </a:p>
        </p:txBody>
      </p:sp>
      <p:sp>
        <p:nvSpPr>
          <p:cNvPr id="3" name="CasellaDiTesto 2">
            <a:extLst>
              <a:ext uri="{FF2B5EF4-FFF2-40B4-BE49-F238E27FC236}">
                <a16:creationId xmlns:a16="http://schemas.microsoft.com/office/drawing/2014/main" id="{FA9F9E5E-1B49-90C4-2329-6E49649AA4AC}"/>
              </a:ext>
            </a:extLst>
          </p:cNvPr>
          <p:cNvSpPr txBox="1"/>
          <p:nvPr/>
        </p:nvSpPr>
        <p:spPr>
          <a:xfrm>
            <a:off x="7023797" y="2684353"/>
            <a:ext cx="2090057" cy="919401"/>
          </a:xfrm>
          <a:prstGeom prst="roundRect">
            <a:avLst/>
          </a:prstGeom>
          <a:solidFill>
            <a:schemeClr val="accent2">
              <a:lumMod val="60000"/>
              <a:lumOff val="4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000000"/>
                </a:solidFill>
                <a:effectLst/>
                <a:uLnTx/>
                <a:uFillTx/>
                <a:latin typeface="Calibri" panose="020F0502020204030204"/>
                <a:ea typeface="+mn-ea"/>
                <a:cs typeface="+mn-cs"/>
              </a:rPr>
              <a:t>WP2023 </a:t>
            </a:r>
            <a:r>
              <a:rPr kumimoji="0" lang="it-IT" sz="1600" b="0" i="0" u="none" strike="noStrike" kern="1200" cap="none" spc="0" normalizeH="0" baseline="0" noProof="0" dirty="0">
                <a:ln>
                  <a:noFill/>
                </a:ln>
                <a:solidFill>
                  <a:srgbClr val="000000"/>
                </a:solidFill>
                <a:effectLst/>
                <a:uLnTx/>
                <a:uFillTx/>
                <a:latin typeface="Calibri" panose="020F0502020204030204"/>
                <a:ea typeface="+mn-ea"/>
                <a:cs typeface="+mn-cs"/>
              </a:rPr>
              <a:t>Open Deadlines: 20 </a:t>
            </a:r>
            <a:r>
              <a:rPr kumimoji="0" lang="it-IT" sz="1600" b="0" i="0" u="none" strike="noStrike" kern="1200" cap="none" spc="0" normalizeH="0" baseline="0" noProof="0" dirty="0" err="1">
                <a:ln>
                  <a:noFill/>
                </a:ln>
                <a:solidFill>
                  <a:srgbClr val="000000"/>
                </a:solidFill>
                <a:effectLst/>
                <a:uLnTx/>
                <a:uFillTx/>
                <a:latin typeface="Calibri" panose="020F0502020204030204"/>
                <a:ea typeface="+mn-ea"/>
                <a:cs typeface="+mn-cs"/>
              </a:rPr>
              <a:t>Sept</a:t>
            </a:r>
            <a:r>
              <a:rPr kumimoji="0" lang="it-IT" sz="1600" b="0" i="0" u="none" strike="noStrike" kern="1200" cap="none" spc="0" normalizeH="0" baseline="0" noProof="0" dirty="0">
                <a:ln>
                  <a:noFill/>
                </a:ln>
                <a:solidFill>
                  <a:srgbClr val="000000"/>
                </a:solidFill>
                <a:effectLst/>
                <a:uLnTx/>
                <a:uFillTx/>
                <a:latin typeface="Calibri" panose="020F0502020204030204"/>
                <a:ea typeface="+mn-ea"/>
                <a:cs typeface="+mn-cs"/>
              </a:rPr>
              <a:t> 2023</a:t>
            </a:r>
          </a:p>
        </p:txBody>
      </p:sp>
    </p:spTree>
    <p:extLst>
      <p:ext uri="{BB962C8B-B14F-4D97-AF65-F5344CB8AC3E}">
        <p14:creationId xmlns:p14="http://schemas.microsoft.com/office/powerpoint/2010/main" val="250675664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BFAD02E4-C692-B0CF-E654-DEBCE8CA8831}"/>
              </a:ext>
            </a:extLst>
          </p:cNvPr>
          <p:cNvSpPr>
            <a:spLocks noGrp="1"/>
          </p:cNvSpPr>
          <p:nvPr>
            <p:ph type="title"/>
          </p:nvPr>
        </p:nvSpPr>
        <p:spPr>
          <a:xfrm>
            <a:off x="1597963" y="491423"/>
            <a:ext cx="10515600" cy="292100"/>
          </a:xfrm>
        </p:spPr>
        <p:txBody>
          <a:bodyPr>
            <a:normAutofit fontScale="90000"/>
          </a:bodyPr>
          <a:lstStyle/>
          <a:p>
            <a:r>
              <a:rPr lang="en-US" b="0" dirty="0">
                <a:solidFill>
                  <a:schemeClr val="bg1"/>
                </a:solidFill>
              </a:rPr>
              <a:t>Cluster 6 - </a:t>
            </a:r>
            <a:r>
              <a:rPr lang="en-US" altLang="it-IT" sz="2400" b="0" kern="1200" dirty="0">
                <a:solidFill>
                  <a:schemeClr val="bg1"/>
                </a:solidFill>
                <a:latin typeface="+mn-lt"/>
                <a:ea typeface="+mn-ea"/>
                <a:cs typeface="+mn-cs"/>
              </a:rPr>
              <a:t>Food, </a:t>
            </a:r>
            <a:r>
              <a:rPr lang="en-US" altLang="it-IT" sz="2400" b="0" kern="1200" dirty="0" err="1">
                <a:solidFill>
                  <a:schemeClr val="bg1"/>
                </a:solidFill>
                <a:latin typeface="+mn-lt"/>
                <a:ea typeface="+mn-ea"/>
                <a:cs typeface="+mn-cs"/>
              </a:rPr>
              <a:t>Bioeconomy</a:t>
            </a:r>
            <a:r>
              <a:rPr lang="en-US" altLang="it-IT" sz="2400" b="0" kern="1200" dirty="0">
                <a:solidFill>
                  <a:schemeClr val="bg1"/>
                </a:solidFill>
                <a:latin typeface="+mn-lt"/>
                <a:ea typeface="+mn-ea"/>
                <a:cs typeface="+mn-cs"/>
              </a:rPr>
              <a:t>, Natural  Resources, Agriculture and  Environment</a:t>
            </a:r>
            <a:br>
              <a:rPr lang="en-US" b="0" dirty="0">
                <a:solidFill>
                  <a:schemeClr val="bg1"/>
                </a:solidFill>
              </a:rPr>
            </a:br>
            <a:endParaRPr lang="it-IT" b="0" dirty="0">
              <a:solidFill>
                <a:schemeClr val="bg1"/>
              </a:solidFill>
            </a:endParaRPr>
          </a:p>
        </p:txBody>
      </p:sp>
      <p:sp>
        <p:nvSpPr>
          <p:cNvPr id="68611" name="Segnaposto contenuto 2">
            <a:extLst>
              <a:ext uri="{FF2B5EF4-FFF2-40B4-BE49-F238E27FC236}">
                <a16:creationId xmlns:a16="http://schemas.microsoft.com/office/drawing/2014/main" id="{B5C8074D-3ECC-4F85-BB50-E4899464EC2A}"/>
              </a:ext>
            </a:extLst>
          </p:cNvPr>
          <p:cNvSpPr>
            <a:spLocks noGrp="1" noChangeArrowheads="1"/>
          </p:cNvSpPr>
          <p:nvPr>
            <p:ph idx="4294967295"/>
          </p:nvPr>
        </p:nvSpPr>
        <p:spPr>
          <a:xfrm>
            <a:off x="776288" y="1485900"/>
            <a:ext cx="11415712" cy="4351338"/>
          </a:xfrm>
        </p:spPr>
        <p:txBody>
          <a:bodyPr>
            <a:normAutofit fontScale="92500"/>
          </a:bodyPr>
          <a:lstStyle/>
          <a:p>
            <a:pPr marL="0" indent="0" eaLnBrk="1" hangingPunct="1">
              <a:buFontTx/>
              <a:buNone/>
              <a:defRPr/>
            </a:pPr>
            <a:r>
              <a:rPr lang="it-IT" altLang="it-IT" sz="2300" b="1" dirty="0" err="1">
                <a:highlight>
                  <a:srgbClr val="FBDEA0"/>
                </a:highlight>
              </a:rPr>
              <a:t>Destination</a:t>
            </a:r>
            <a:r>
              <a:rPr lang="it-IT" altLang="it-IT" sz="2300" b="1" dirty="0">
                <a:highlight>
                  <a:srgbClr val="FBDEA0"/>
                </a:highlight>
              </a:rPr>
              <a:t> #1 “</a:t>
            </a:r>
            <a:r>
              <a:rPr lang="it-IT" altLang="it-IT" sz="2300" b="1" dirty="0" err="1">
                <a:highlight>
                  <a:srgbClr val="FBDEA0"/>
                </a:highlight>
              </a:rPr>
              <a:t>Biodiversity</a:t>
            </a:r>
            <a:r>
              <a:rPr lang="it-IT" altLang="it-IT" sz="2300" b="1" dirty="0">
                <a:highlight>
                  <a:srgbClr val="FBDEA0"/>
                </a:highlight>
              </a:rPr>
              <a:t> and </a:t>
            </a:r>
            <a:r>
              <a:rPr lang="it-IT" altLang="it-IT" sz="2300" b="1" dirty="0" err="1">
                <a:highlight>
                  <a:srgbClr val="FBDEA0"/>
                </a:highlight>
              </a:rPr>
              <a:t>Ecosystem</a:t>
            </a:r>
            <a:r>
              <a:rPr lang="it-IT" altLang="it-IT" sz="2300" b="1" dirty="0">
                <a:highlight>
                  <a:srgbClr val="FBDEA0"/>
                </a:highlight>
              </a:rPr>
              <a:t> Services” </a:t>
            </a:r>
            <a:r>
              <a:rPr lang="it-IT" altLang="it-IT" sz="2300" dirty="0"/>
              <a:t>Sostiene la ripresa e il ripristino degli ecosistemi attraverso una </a:t>
            </a:r>
            <a:r>
              <a:rPr lang="it-IT" altLang="it-IT" sz="2300" u="sng" dirty="0"/>
              <a:t>gestione sostenibile del suolo</a:t>
            </a:r>
            <a:r>
              <a:rPr lang="it-IT" altLang="it-IT" sz="2300" dirty="0"/>
              <a:t>, delle acque interne e del mare, che ne protegga l’integrità e favorisca l’integrazione tra settori. </a:t>
            </a:r>
          </a:p>
          <a:p>
            <a:pPr marL="0" indent="0" eaLnBrk="1" hangingPunct="1">
              <a:buFontTx/>
              <a:buNone/>
              <a:defRPr/>
            </a:pPr>
            <a:r>
              <a:rPr lang="it-IT" altLang="it-IT" sz="2300" b="1" dirty="0" err="1">
                <a:highlight>
                  <a:srgbClr val="FBDEA0"/>
                </a:highlight>
              </a:rPr>
              <a:t>Destination</a:t>
            </a:r>
            <a:r>
              <a:rPr lang="it-IT" altLang="it-IT" sz="2300" b="1" dirty="0">
                <a:highlight>
                  <a:srgbClr val="FBDEA0"/>
                </a:highlight>
              </a:rPr>
              <a:t> #2 “Fair, </a:t>
            </a:r>
            <a:r>
              <a:rPr lang="it-IT" altLang="it-IT" sz="2300" b="1" dirty="0" err="1">
                <a:highlight>
                  <a:srgbClr val="FBDEA0"/>
                </a:highlight>
              </a:rPr>
              <a:t>healthy</a:t>
            </a:r>
            <a:r>
              <a:rPr lang="it-IT" altLang="it-IT" sz="2300" b="1" dirty="0">
                <a:highlight>
                  <a:srgbClr val="FBDEA0"/>
                </a:highlight>
              </a:rPr>
              <a:t> and </a:t>
            </a:r>
            <a:r>
              <a:rPr lang="it-IT" altLang="it-IT" sz="2300" b="1" dirty="0" err="1">
                <a:highlight>
                  <a:srgbClr val="FBDEA0"/>
                </a:highlight>
              </a:rPr>
              <a:t>environmentally</a:t>
            </a:r>
            <a:r>
              <a:rPr lang="it-IT" altLang="it-IT" sz="2300" b="1" dirty="0">
                <a:highlight>
                  <a:srgbClr val="FBDEA0"/>
                </a:highlight>
              </a:rPr>
              <a:t>-friendly food systems from </a:t>
            </a:r>
            <a:r>
              <a:rPr lang="it-IT" altLang="it-IT" sz="2300" b="1" dirty="0" err="1">
                <a:highlight>
                  <a:srgbClr val="FBDEA0"/>
                </a:highlight>
              </a:rPr>
              <a:t>primary</a:t>
            </a:r>
            <a:r>
              <a:rPr lang="it-IT" altLang="it-IT" sz="2300" b="1" dirty="0">
                <a:highlight>
                  <a:srgbClr val="FBDEA0"/>
                </a:highlight>
              </a:rPr>
              <a:t> production to </a:t>
            </a:r>
            <a:r>
              <a:rPr lang="it-IT" altLang="it-IT" sz="2300" b="1" dirty="0" err="1">
                <a:highlight>
                  <a:srgbClr val="FBDEA0"/>
                </a:highlight>
              </a:rPr>
              <a:t>consumption</a:t>
            </a:r>
            <a:r>
              <a:rPr lang="it-IT" altLang="it-IT" sz="2300" b="1" dirty="0"/>
              <a:t>”</a:t>
            </a:r>
            <a:r>
              <a:rPr lang="it-IT" altLang="it-IT" sz="2300" dirty="0"/>
              <a:t> Contribuisce a guidare e accelerare la transizione verso sistemi alimentari sostenibili, sicuri, sani e inclusivi, dal produttore al consumatore, e a garantire la sicurezza alimentare. </a:t>
            </a:r>
          </a:p>
          <a:p>
            <a:pPr marL="0" indent="0" eaLnBrk="1" hangingPunct="1">
              <a:buFontTx/>
              <a:buNone/>
              <a:defRPr/>
            </a:pPr>
            <a:r>
              <a:rPr lang="it-IT" altLang="it-IT" sz="2300" b="1" dirty="0" err="1">
                <a:highlight>
                  <a:srgbClr val="EBF0EF"/>
                </a:highlight>
              </a:rPr>
              <a:t>Destination</a:t>
            </a:r>
            <a:r>
              <a:rPr lang="it-IT" altLang="it-IT" sz="2300" b="1" dirty="0">
                <a:highlight>
                  <a:srgbClr val="EBF0EF"/>
                </a:highlight>
              </a:rPr>
              <a:t> #3 “</a:t>
            </a:r>
            <a:r>
              <a:rPr lang="it-IT" altLang="it-IT" sz="2300" b="1" dirty="0" err="1">
                <a:highlight>
                  <a:srgbClr val="EBF0EF"/>
                </a:highlight>
              </a:rPr>
              <a:t>Circular</a:t>
            </a:r>
            <a:r>
              <a:rPr lang="it-IT" altLang="it-IT" sz="2300" b="1" dirty="0">
                <a:highlight>
                  <a:srgbClr val="EBF0EF"/>
                </a:highlight>
              </a:rPr>
              <a:t> economy and </a:t>
            </a:r>
            <a:r>
              <a:rPr lang="it-IT" altLang="it-IT" sz="2300" b="1" dirty="0" err="1">
                <a:highlight>
                  <a:srgbClr val="EBF0EF"/>
                </a:highlight>
              </a:rPr>
              <a:t>bioeconomy</a:t>
            </a:r>
            <a:r>
              <a:rPr lang="it-IT" altLang="it-IT" sz="2300" b="1" dirty="0">
                <a:highlight>
                  <a:srgbClr val="EBF0EF"/>
                </a:highlight>
              </a:rPr>
              <a:t> </a:t>
            </a:r>
            <a:r>
              <a:rPr lang="it-IT" altLang="it-IT" sz="2300" b="1" dirty="0" err="1">
                <a:highlight>
                  <a:srgbClr val="EBF0EF"/>
                </a:highlight>
              </a:rPr>
              <a:t>sectors</a:t>
            </a:r>
            <a:r>
              <a:rPr lang="it-IT" altLang="it-IT" sz="2300" b="1" dirty="0"/>
              <a:t>”</a:t>
            </a:r>
            <a:r>
              <a:rPr lang="it-IT" altLang="it-IT" sz="2300" dirty="0"/>
              <a:t> Sostiene soluzioni circolari, guidate dalla neutralità climatica e dalla bioeconomia per generare soluzioni, integrate, sicure a livello territoriale e in settori diversi. </a:t>
            </a:r>
          </a:p>
          <a:p>
            <a:pPr marL="0" indent="0" eaLnBrk="1" hangingPunct="1">
              <a:buFontTx/>
              <a:buNone/>
              <a:defRPr/>
            </a:pPr>
            <a:r>
              <a:rPr lang="it-IT" altLang="it-IT" sz="2300" b="1" dirty="0" err="1">
                <a:highlight>
                  <a:srgbClr val="FBDEA0"/>
                </a:highlight>
              </a:rPr>
              <a:t>Destination</a:t>
            </a:r>
            <a:r>
              <a:rPr lang="it-IT" altLang="it-IT" sz="2300" b="1" dirty="0">
                <a:highlight>
                  <a:srgbClr val="FBDEA0"/>
                </a:highlight>
              </a:rPr>
              <a:t> #4 ”</a:t>
            </a:r>
            <a:r>
              <a:rPr lang="it-IT" altLang="it-IT" sz="2300" b="1" dirty="0" err="1">
                <a:highlight>
                  <a:srgbClr val="FBDEA0"/>
                </a:highlight>
              </a:rPr>
              <a:t>Clean</a:t>
            </a:r>
            <a:r>
              <a:rPr lang="it-IT" altLang="it-IT" sz="2300" b="1" dirty="0">
                <a:highlight>
                  <a:srgbClr val="FBDEA0"/>
                </a:highlight>
              </a:rPr>
              <a:t> </a:t>
            </a:r>
            <a:r>
              <a:rPr lang="it-IT" altLang="it-IT" sz="2300" b="1" dirty="0" err="1">
                <a:highlight>
                  <a:srgbClr val="FBDEA0"/>
                </a:highlight>
              </a:rPr>
              <a:t>environment</a:t>
            </a:r>
            <a:r>
              <a:rPr lang="it-IT" altLang="it-IT" sz="2300" b="1" dirty="0">
                <a:highlight>
                  <a:srgbClr val="FBDEA0"/>
                </a:highlight>
              </a:rPr>
              <a:t> and zero </a:t>
            </a:r>
            <a:r>
              <a:rPr lang="it-IT" altLang="it-IT" sz="2300" b="1" dirty="0" err="1">
                <a:highlight>
                  <a:srgbClr val="FBDEA0"/>
                </a:highlight>
              </a:rPr>
              <a:t>pollution</a:t>
            </a:r>
            <a:r>
              <a:rPr lang="it-IT" altLang="it-IT" sz="2300" b="1" dirty="0">
                <a:highlight>
                  <a:srgbClr val="FBDEA0"/>
                </a:highlight>
              </a:rPr>
              <a:t>” </a:t>
            </a:r>
            <a:r>
              <a:rPr lang="it-IT" altLang="it-IT" sz="2300" dirty="0"/>
              <a:t>Arresta e previene l’inquinamento, sostenendo azioni di R&amp;I su acque interne e marine, </a:t>
            </a:r>
            <a:r>
              <a:rPr lang="it-IT" altLang="it-IT" sz="2300" u="sng" dirty="0"/>
              <a:t>suolo</a:t>
            </a:r>
            <a:r>
              <a:rPr lang="it-IT" altLang="it-IT" sz="2300" dirty="0"/>
              <a:t>, aria, comprese le emissioni di azoto e fosforo, sulle prestazioni ambientali e sulla sostenibilità dei processi nei sistemi a base biologica</a:t>
            </a:r>
          </a:p>
        </p:txBody>
      </p:sp>
    </p:spTree>
    <p:extLst>
      <p:ext uri="{BB962C8B-B14F-4D97-AF65-F5344CB8AC3E}">
        <p14:creationId xmlns:p14="http://schemas.microsoft.com/office/powerpoint/2010/main" val="77648495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a:solidFill>
                  <a:schemeClr val="bg1"/>
                </a:solidFill>
              </a:rPr>
              <a:t>Cluster 6 - </a:t>
            </a:r>
            <a:r>
              <a:rPr lang="en-US" altLang="it-IT" dirty="0">
                <a:solidFill>
                  <a:schemeClr val="bg1"/>
                </a:solidFill>
              </a:rPr>
              <a:t>Food, Bioeconomy, Natural  Resources, Agriculture and  Environment</a:t>
            </a:r>
            <a:endParaRPr lang="en-US" dirty="0">
              <a:solidFill>
                <a:schemeClr val="bg1"/>
              </a:solidFill>
            </a:endParaRPr>
          </a:p>
        </p:txBody>
      </p:sp>
      <p:sp>
        <p:nvSpPr>
          <p:cNvPr id="69635" name="Segnaposto contenuto 2">
            <a:extLst>
              <a:ext uri="{FF2B5EF4-FFF2-40B4-BE49-F238E27FC236}">
                <a16:creationId xmlns:a16="http://schemas.microsoft.com/office/drawing/2014/main" id="{0D31E2C5-F2C3-421D-B4D3-9763E2351291}"/>
              </a:ext>
            </a:extLst>
          </p:cNvPr>
          <p:cNvSpPr>
            <a:spLocks noGrp="1" noChangeArrowheads="1"/>
          </p:cNvSpPr>
          <p:nvPr>
            <p:ph idx="4294967295"/>
          </p:nvPr>
        </p:nvSpPr>
        <p:spPr>
          <a:xfrm>
            <a:off x="777875" y="1539875"/>
            <a:ext cx="11414125" cy="4351338"/>
          </a:xfrm>
          <a:prstGeom prst="rect">
            <a:avLst/>
          </a:prstGeom>
        </p:spPr>
        <p:txBody>
          <a:bodyPr/>
          <a:lstStyle/>
          <a:p>
            <a:pPr marL="0" indent="0" eaLnBrk="1" hangingPunct="1">
              <a:buFontTx/>
              <a:buNone/>
              <a:defRPr/>
            </a:pPr>
            <a:r>
              <a:rPr lang="it-IT" altLang="it-IT" sz="2300" b="1" dirty="0" err="1">
                <a:highlight>
                  <a:srgbClr val="FBDEA0"/>
                </a:highlight>
              </a:rPr>
              <a:t>Destination</a:t>
            </a:r>
            <a:r>
              <a:rPr lang="it-IT" altLang="it-IT" sz="2300" b="1" dirty="0">
                <a:highlight>
                  <a:srgbClr val="FBDEA0"/>
                </a:highlight>
              </a:rPr>
              <a:t> #5 “Land, </a:t>
            </a:r>
            <a:r>
              <a:rPr lang="it-IT" altLang="it-IT" sz="2300" b="1" dirty="0" err="1">
                <a:highlight>
                  <a:srgbClr val="FBDEA0"/>
                </a:highlight>
              </a:rPr>
              <a:t>oceans</a:t>
            </a:r>
            <a:r>
              <a:rPr lang="it-IT" altLang="it-IT" sz="2300" b="1" dirty="0">
                <a:highlight>
                  <a:srgbClr val="FBDEA0"/>
                </a:highlight>
              </a:rPr>
              <a:t> and water for </a:t>
            </a:r>
            <a:r>
              <a:rPr lang="it-IT" altLang="it-IT" sz="2300" b="1" dirty="0" err="1">
                <a:highlight>
                  <a:srgbClr val="FBDEA0"/>
                </a:highlight>
              </a:rPr>
              <a:t>climate</a:t>
            </a:r>
            <a:r>
              <a:rPr lang="it-IT" altLang="it-IT" sz="2300" b="1" dirty="0">
                <a:highlight>
                  <a:srgbClr val="FBDEA0"/>
                </a:highlight>
              </a:rPr>
              <a:t> action” </a:t>
            </a:r>
            <a:r>
              <a:rPr lang="it-IT" altLang="it-IT" sz="2300" dirty="0"/>
              <a:t>Studia l’impatto del cambiamento climatico sugli ambienti terresti e marini, sulle risorse naturali, </a:t>
            </a:r>
            <a:r>
              <a:rPr lang="it-IT" altLang="it-IT" sz="2300" u="sng" dirty="0"/>
              <a:t>l’agricoltura e i sistemi agroalimentari, identificando azioni di mitigazioni e percorsi di adattabilità.</a:t>
            </a:r>
          </a:p>
          <a:p>
            <a:pPr marL="0" indent="0" eaLnBrk="1" hangingPunct="1">
              <a:buFontTx/>
              <a:buNone/>
              <a:defRPr/>
            </a:pPr>
            <a:r>
              <a:rPr lang="it-IT" altLang="it-IT" sz="2300" dirty="0"/>
              <a:t> </a:t>
            </a:r>
            <a:r>
              <a:rPr lang="it-IT" altLang="it-IT" sz="2300" b="1" dirty="0" err="1">
                <a:highlight>
                  <a:srgbClr val="EBF0EF"/>
                </a:highlight>
              </a:rPr>
              <a:t>Destination</a:t>
            </a:r>
            <a:r>
              <a:rPr lang="it-IT" altLang="it-IT" sz="2300" b="1" dirty="0">
                <a:highlight>
                  <a:srgbClr val="EBF0EF"/>
                </a:highlight>
              </a:rPr>
              <a:t> #6 “</a:t>
            </a:r>
            <a:r>
              <a:rPr lang="it-IT" altLang="it-IT" sz="2300" b="1" dirty="0" err="1">
                <a:highlight>
                  <a:srgbClr val="EBF0EF"/>
                </a:highlight>
              </a:rPr>
              <a:t>Resilient</a:t>
            </a:r>
            <a:r>
              <a:rPr lang="it-IT" altLang="it-IT" sz="2300" b="1" dirty="0">
                <a:highlight>
                  <a:srgbClr val="EBF0EF"/>
                </a:highlight>
              </a:rPr>
              <a:t>, inclusive, </a:t>
            </a:r>
            <a:r>
              <a:rPr lang="it-IT" altLang="it-IT" sz="2300" b="1" dirty="0" err="1">
                <a:highlight>
                  <a:srgbClr val="EBF0EF"/>
                </a:highlight>
              </a:rPr>
              <a:t>healthy</a:t>
            </a:r>
            <a:r>
              <a:rPr lang="it-IT" altLang="it-IT" sz="2300" b="1" dirty="0">
                <a:highlight>
                  <a:srgbClr val="EBF0EF"/>
                </a:highlight>
              </a:rPr>
              <a:t> and green rural, </a:t>
            </a:r>
            <a:r>
              <a:rPr lang="it-IT" altLang="it-IT" sz="2300" b="1" dirty="0" err="1">
                <a:highlight>
                  <a:srgbClr val="EBF0EF"/>
                </a:highlight>
              </a:rPr>
              <a:t>coastal</a:t>
            </a:r>
            <a:r>
              <a:rPr lang="it-IT" altLang="it-IT" sz="2300" b="1" dirty="0">
                <a:highlight>
                  <a:srgbClr val="EBF0EF"/>
                </a:highlight>
              </a:rPr>
              <a:t> and </a:t>
            </a:r>
            <a:r>
              <a:rPr lang="it-IT" altLang="it-IT" sz="2300" b="1" dirty="0" err="1">
                <a:highlight>
                  <a:srgbClr val="EBF0EF"/>
                </a:highlight>
              </a:rPr>
              <a:t>urban</a:t>
            </a:r>
            <a:r>
              <a:rPr lang="it-IT" altLang="it-IT" sz="2300" b="1" dirty="0">
                <a:highlight>
                  <a:srgbClr val="EBF0EF"/>
                </a:highlight>
              </a:rPr>
              <a:t> communities” </a:t>
            </a:r>
            <a:r>
              <a:rPr lang="it-IT" altLang="it-IT" sz="2300" dirty="0">
                <a:highlight>
                  <a:srgbClr val="EBF0EF"/>
                </a:highlight>
              </a:rPr>
              <a:t>Mette al centro i luoghi, dalle aree rurali e a quelle costiere, e le persone per raggiungere un’Europa più sostenibile e resiliente, anche nella reazione alla recente pandemia, nell’utilizzo, protezione e gestione delle risorse naturali. </a:t>
            </a:r>
          </a:p>
          <a:p>
            <a:pPr marL="0" indent="0" eaLnBrk="1" hangingPunct="1">
              <a:buFontTx/>
              <a:buNone/>
              <a:defRPr/>
            </a:pPr>
            <a:r>
              <a:rPr lang="it-IT" altLang="it-IT" sz="2300" b="1" dirty="0" err="1">
                <a:highlight>
                  <a:srgbClr val="EBF0EF"/>
                </a:highlight>
              </a:rPr>
              <a:t>Destination</a:t>
            </a:r>
            <a:r>
              <a:rPr lang="it-IT" altLang="it-IT" sz="2300" b="1" dirty="0">
                <a:highlight>
                  <a:srgbClr val="EBF0EF"/>
                </a:highlight>
              </a:rPr>
              <a:t> #7 “Innovative governance, </a:t>
            </a:r>
            <a:r>
              <a:rPr lang="it-IT" altLang="it-IT" sz="2300" b="1" dirty="0" err="1">
                <a:highlight>
                  <a:srgbClr val="EBF0EF"/>
                </a:highlight>
              </a:rPr>
              <a:t>environmental</a:t>
            </a:r>
            <a:r>
              <a:rPr lang="it-IT" altLang="it-IT" sz="2300" b="1" dirty="0">
                <a:highlight>
                  <a:srgbClr val="EBF0EF"/>
                </a:highlight>
              </a:rPr>
              <a:t> </a:t>
            </a:r>
            <a:r>
              <a:rPr lang="it-IT" altLang="it-IT" sz="2300" b="1" dirty="0" err="1">
                <a:highlight>
                  <a:srgbClr val="EBF0EF"/>
                </a:highlight>
              </a:rPr>
              <a:t>observations</a:t>
            </a:r>
            <a:r>
              <a:rPr lang="it-IT" altLang="it-IT" sz="2300" b="1" dirty="0">
                <a:highlight>
                  <a:srgbClr val="EBF0EF"/>
                </a:highlight>
              </a:rPr>
              <a:t> and digital </a:t>
            </a:r>
            <a:r>
              <a:rPr lang="it-IT" altLang="it-IT" sz="2300" b="1" dirty="0" err="1">
                <a:highlight>
                  <a:srgbClr val="EBF0EF"/>
                </a:highlight>
              </a:rPr>
              <a:t>solutions</a:t>
            </a:r>
            <a:r>
              <a:rPr lang="it-IT" altLang="it-IT" sz="2300" b="1" dirty="0">
                <a:highlight>
                  <a:srgbClr val="EBF0EF"/>
                </a:highlight>
              </a:rPr>
              <a:t> in support of the Green </a:t>
            </a:r>
            <a:r>
              <a:rPr lang="it-IT" altLang="it-IT" sz="2300" b="1" dirty="0" err="1">
                <a:highlight>
                  <a:srgbClr val="EBF0EF"/>
                </a:highlight>
              </a:rPr>
              <a:t>Deal</a:t>
            </a:r>
            <a:r>
              <a:rPr lang="it-IT" altLang="it-IT" sz="2300" b="1" dirty="0">
                <a:highlight>
                  <a:srgbClr val="EBF0EF"/>
                </a:highlight>
              </a:rPr>
              <a:t>”</a:t>
            </a:r>
            <a:r>
              <a:rPr lang="it-IT" altLang="it-IT" sz="2300" dirty="0">
                <a:highlight>
                  <a:srgbClr val="EBF0EF"/>
                </a:highlight>
              </a:rPr>
              <a:t> Assicura </a:t>
            </a:r>
            <a:r>
              <a:rPr lang="it-IT" altLang="it-IT" sz="2300" dirty="0"/>
              <a:t>che il processo di transizione verde passi per un’innovazione nei modelli di governance, un’informazione e conoscenza disponibile e accessibile, un utilizzo diffuso delle osservazioni ambientali e delle soluzioni digitali.</a:t>
            </a:r>
          </a:p>
        </p:txBody>
      </p:sp>
    </p:spTree>
    <p:extLst>
      <p:ext uri="{BB962C8B-B14F-4D97-AF65-F5344CB8AC3E}">
        <p14:creationId xmlns:p14="http://schemas.microsoft.com/office/powerpoint/2010/main" val="7262435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po 13">
            <a:extLst>
              <a:ext uri="{FF2B5EF4-FFF2-40B4-BE49-F238E27FC236}">
                <a16:creationId xmlns:a16="http://schemas.microsoft.com/office/drawing/2014/main" id="{35C8C34C-1FAF-E07A-53C7-C698D72A0934}"/>
              </a:ext>
            </a:extLst>
          </p:cNvPr>
          <p:cNvGrpSpPr/>
          <p:nvPr/>
        </p:nvGrpSpPr>
        <p:grpSpPr>
          <a:xfrm>
            <a:off x="1206188" y="-250878"/>
            <a:ext cx="10344150" cy="5418667"/>
            <a:chOff x="1009650" y="1924050"/>
            <a:chExt cx="10344150" cy="5418667"/>
          </a:xfrm>
        </p:grpSpPr>
        <p:graphicFrame>
          <p:nvGraphicFramePr>
            <p:cNvPr id="7" name="Diagramma 6">
              <a:extLst>
                <a:ext uri="{FF2B5EF4-FFF2-40B4-BE49-F238E27FC236}">
                  <a16:creationId xmlns:a16="http://schemas.microsoft.com/office/drawing/2014/main" id="{E4ACD484-FB61-7921-7551-959E5A10EB8A}"/>
                </a:ext>
              </a:extLst>
            </p:cNvPr>
            <p:cNvGraphicFramePr/>
            <p:nvPr/>
          </p:nvGraphicFramePr>
          <p:xfrm>
            <a:off x="1101725" y="1924050"/>
            <a:ext cx="1025207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ttangolo 2">
              <a:extLst>
                <a:ext uri="{FF2B5EF4-FFF2-40B4-BE49-F238E27FC236}">
                  <a16:creationId xmlns:a16="http://schemas.microsoft.com/office/drawing/2014/main" id="{B0AF7477-73E1-944A-8012-CD6BBE75C64F}"/>
                </a:ext>
              </a:extLst>
            </p:cNvPr>
            <p:cNvSpPr/>
            <p:nvPr/>
          </p:nvSpPr>
          <p:spPr>
            <a:xfrm>
              <a:off x="1009650" y="4324350"/>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‘23</a:t>
              </a:r>
            </a:p>
          </p:txBody>
        </p:sp>
        <p:sp>
          <p:nvSpPr>
            <p:cNvPr id="5" name="Rettangolo 4">
              <a:extLst>
                <a:ext uri="{FF2B5EF4-FFF2-40B4-BE49-F238E27FC236}">
                  <a16:creationId xmlns:a16="http://schemas.microsoft.com/office/drawing/2014/main" id="{D89F0BFC-197B-EE83-A9F4-007ACEFD1BD9}"/>
                </a:ext>
              </a:extLst>
            </p:cNvPr>
            <p:cNvSpPr/>
            <p:nvPr/>
          </p:nvSpPr>
          <p:spPr>
            <a:xfrm>
              <a:off x="4562475" y="4295775"/>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‘23</a:t>
              </a:r>
            </a:p>
          </p:txBody>
        </p:sp>
        <p:sp>
          <p:nvSpPr>
            <p:cNvPr id="8" name="Rettangolo 7">
              <a:extLst>
                <a:ext uri="{FF2B5EF4-FFF2-40B4-BE49-F238E27FC236}">
                  <a16:creationId xmlns:a16="http://schemas.microsoft.com/office/drawing/2014/main" id="{8BB6FBA6-E404-B234-5BA2-6656A6FFFE05}"/>
                </a:ext>
              </a:extLst>
            </p:cNvPr>
            <p:cNvSpPr/>
            <p:nvPr/>
          </p:nvSpPr>
          <p:spPr>
            <a:xfrm>
              <a:off x="8045449" y="4295775"/>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‘23</a:t>
              </a:r>
            </a:p>
          </p:txBody>
        </p:sp>
        <p:sp>
          <p:nvSpPr>
            <p:cNvPr id="9" name="Rettangolo 8">
              <a:extLst>
                <a:ext uri="{FF2B5EF4-FFF2-40B4-BE49-F238E27FC236}">
                  <a16:creationId xmlns:a16="http://schemas.microsoft.com/office/drawing/2014/main" id="{16D8DC95-A6C1-6655-2564-D9D205C05FF3}"/>
                </a:ext>
              </a:extLst>
            </p:cNvPr>
            <p:cNvSpPr/>
            <p:nvPr/>
          </p:nvSpPr>
          <p:spPr>
            <a:xfrm>
              <a:off x="8045450" y="4767262"/>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‘24</a:t>
              </a:r>
            </a:p>
          </p:txBody>
        </p:sp>
        <p:sp>
          <p:nvSpPr>
            <p:cNvPr id="10" name="Rettangolo 9">
              <a:extLst>
                <a:ext uri="{FF2B5EF4-FFF2-40B4-BE49-F238E27FC236}">
                  <a16:creationId xmlns:a16="http://schemas.microsoft.com/office/drawing/2014/main" id="{3B953DE3-13B7-5557-3D1E-B103C8AEB10C}"/>
                </a:ext>
              </a:extLst>
            </p:cNvPr>
            <p:cNvSpPr/>
            <p:nvPr/>
          </p:nvSpPr>
          <p:spPr>
            <a:xfrm>
              <a:off x="4556124" y="4779830"/>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‘24</a:t>
              </a:r>
            </a:p>
          </p:txBody>
        </p:sp>
        <p:sp>
          <p:nvSpPr>
            <p:cNvPr id="11" name="Rettangolo 10">
              <a:extLst>
                <a:ext uri="{FF2B5EF4-FFF2-40B4-BE49-F238E27FC236}">
                  <a16:creationId xmlns:a16="http://schemas.microsoft.com/office/drawing/2014/main" id="{E1B70DB8-9B3C-0043-41F4-94EE55FD2ACE}"/>
                </a:ext>
              </a:extLst>
            </p:cNvPr>
            <p:cNvSpPr/>
            <p:nvPr/>
          </p:nvSpPr>
          <p:spPr>
            <a:xfrm>
              <a:off x="1009651" y="4767262"/>
              <a:ext cx="530224"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‘24</a:t>
              </a:r>
            </a:p>
          </p:txBody>
        </p:sp>
        <p:sp>
          <p:nvSpPr>
            <p:cNvPr id="12" name="Rettangolo 11">
              <a:extLst>
                <a:ext uri="{FF2B5EF4-FFF2-40B4-BE49-F238E27FC236}">
                  <a16:creationId xmlns:a16="http://schemas.microsoft.com/office/drawing/2014/main" id="{C10521D7-0630-2F99-DF17-BD38677EA398}"/>
                </a:ext>
              </a:extLst>
            </p:cNvPr>
            <p:cNvSpPr/>
            <p:nvPr/>
          </p:nvSpPr>
          <p:spPr>
            <a:xfrm>
              <a:off x="7866061" y="5248273"/>
              <a:ext cx="898526"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‘24</a:t>
              </a:r>
            </a:p>
          </p:txBody>
        </p:sp>
        <p:sp>
          <p:nvSpPr>
            <p:cNvPr id="13" name="Rettangolo 12">
              <a:extLst>
                <a:ext uri="{FF2B5EF4-FFF2-40B4-BE49-F238E27FC236}">
                  <a16:creationId xmlns:a16="http://schemas.microsoft.com/office/drawing/2014/main" id="{597DE36A-E1A9-A468-F240-F705A19DB8D8}"/>
                </a:ext>
              </a:extLst>
            </p:cNvPr>
            <p:cNvSpPr/>
            <p:nvPr/>
          </p:nvSpPr>
          <p:spPr>
            <a:xfrm>
              <a:off x="4378324" y="5248273"/>
              <a:ext cx="898526"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‘24</a:t>
              </a:r>
            </a:p>
          </p:txBody>
        </p:sp>
      </p:grpSp>
      <p:sp>
        <p:nvSpPr>
          <p:cNvPr id="4" name="Titolo 3">
            <a:extLst>
              <a:ext uri="{FF2B5EF4-FFF2-40B4-BE49-F238E27FC236}">
                <a16:creationId xmlns:a16="http://schemas.microsoft.com/office/drawing/2014/main" id="{26C1447E-9585-3DDA-063F-4CAA82ED5109}"/>
              </a:ext>
            </a:extLst>
          </p:cNvPr>
          <p:cNvSpPr>
            <a:spLocks noGrp="1"/>
          </p:cNvSpPr>
          <p:nvPr>
            <p:ph type="title"/>
          </p:nvPr>
        </p:nvSpPr>
        <p:spPr/>
        <p:txBody>
          <a:bodyPr>
            <a:normAutofit fontScale="90000"/>
          </a:bodyPr>
          <a:lstStyle/>
          <a:p>
            <a:r>
              <a:rPr lang="en-US" dirty="0">
                <a:solidFill>
                  <a:schemeClr val="bg1"/>
                </a:solidFill>
              </a:rPr>
              <a:t>CLUSTER 6 | Overview Work </a:t>
            </a:r>
            <a:r>
              <a:rPr lang="en-US" dirty="0" err="1">
                <a:solidFill>
                  <a:schemeClr val="bg1"/>
                </a:solidFill>
              </a:rPr>
              <a:t>Programme</a:t>
            </a:r>
            <a:r>
              <a:rPr lang="en-US" dirty="0">
                <a:solidFill>
                  <a:schemeClr val="bg1"/>
                </a:solidFill>
              </a:rPr>
              <a:t> 2023 -24</a:t>
            </a:r>
            <a:endParaRPr lang="it-IT" dirty="0">
              <a:solidFill>
                <a:schemeClr val="bg1"/>
              </a:solidFill>
            </a:endParaRPr>
          </a:p>
        </p:txBody>
      </p:sp>
      <p:sp>
        <p:nvSpPr>
          <p:cNvPr id="16" name="CasellaDiTesto 15">
            <a:extLst>
              <a:ext uri="{FF2B5EF4-FFF2-40B4-BE49-F238E27FC236}">
                <a16:creationId xmlns:a16="http://schemas.microsoft.com/office/drawing/2014/main" id="{B76269BF-6DA6-9994-6EDE-19179B70105E}"/>
              </a:ext>
            </a:extLst>
          </p:cNvPr>
          <p:cNvSpPr txBox="1"/>
          <p:nvPr/>
        </p:nvSpPr>
        <p:spPr>
          <a:xfrm>
            <a:off x="5745866" y="869157"/>
            <a:ext cx="6430518" cy="43088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28241D"/>
                </a:solidFill>
                <a:effectLst/>
                <a:uLnTx/>
                <a:uFillTx/>
                <a:latin typeface="Calibri" panose="020F0502020204030204"/>
                <a:ea typeface="+mn-ea"/>
                <a:cs typeface="+mn-cs"/>
                <a:hlinkClick r:id="rId7"/>
              </a:rPr>
              <a:t>https://ec.europa.eu/info/funding-tenders/opportunities/docs/2021-2027/horizon/wp-call/2023-2024/wp-9-food-bioeconomy-natural-resources-agriculture-and-environment_horizon-2023-2024_en.pdf</a:t>
            </a:r>
            <a:r>
              <a:rPr kumimoji="0" lang="it-IT" sz="1100" b="0" i="0" u="none" strike="noStrike" kern="1200" cap="none" spc="0" normalizeH="0" baseline="0" noProof="0" dirty="0">
                <a:ln>
                  <a:noFill/>
                </a:ln>
                <a:solidFill>
                  <a:srgbClr val="28241D"/>
                </a:solidFill>
                <a:effectLst/>
                <a:uLnTx/>
                <a:uFillTx/>
                <a:latin typeface="Calibri" panose="020F0502020204030204"/>
                <a:ea typeface="+mn-ea"/>
                <a:cs typeface="+mn-cs"/>
              </a:rPr>
              <a:t> </a:t>
            </a:r>
          </a:p>
        </p:txBody>
      </p:sp>
      <p:sp>
        <p:nvSpPr>
          <p:cNvPr id="18" name="CasellaDiTesto 17">
            <a:extLst>
              <a:ext uri="{FF2B5EF4-FFF2-40B4-BE49-F238E27FC236}">
                <a16:creationId xmlns:a16="http://schemas.microsoft.com/office/drawing/2014/main" id="{FF98F349-00E1-DDD1-1188-471F6918874A}"/>
              </a:ext>
            </a:extLst>
          </p:cNvPr>
          <p:cNvSpPr txBox="1"/>
          <p:nvPr/>
        </p:nvSpPr>
        <p:spPr>
          <a:xfrm>
            <a:off x="430161" y="3517626"/>
            <a:ext cx="11427542" cy="289310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1A096">
                    <a:lumMod val="75000"/>
                  </a:srgbClr>
                </a:solidFill>
                <a:effectLst/>
                <a:uLnTx/>
                <a:uFillTx/>
                <a:latin typeface="Poppins" panose="00000500000000000000" pitchFamily="2" charset="0"/>
                <a:ea typeface="+mn-ea"/>
                <a:cs typeface="Poppins" panose="00000500000000000000" pitchFamily="2" charset="0"/>
              </a:rPr>
              <a:t>LIVING LABS IN CLUSTER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rPr>
              <a:t>HORIZON-CL6-2023-BIODIV-01-15: Integrative forest management for multiple ecosystem services and enhanced biodiversity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rPr>
              <a:t>HORIZON-CL6-2024-FARM2FORK-02-2-two-stage: Sustainable organic food innovation labs: reinforcing the entire value chain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rPr>
              <a:t>HORIZON-CL6-2023-GOVERNANCE-01-4: Developing an interdisciplinary and inclusive pan-European academic network for food system science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41D"/>
                </a:solidFill>
                <a:effectLst/>
                <a:uLnTx/>
                <a:uFillTx/>
                <a:latin typeface="Calibri" panose="020F0502020204030204"/>
                <a:ea typeface="+mn-ea"/>
                <a:cs typeface="+mn-cs"/>
              </a:rPr>
              <a:t>HORIZON-CL6-2023-GOVERNANCE-01-12: Empowering citizens to monitor, report and act in partnership with relevant public authorities to protect their environment in the context of environmental compliance assurance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28241D"/>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63647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5862FA0-CC20-CC4E-14E3-2707EBAFFFF5}"/>
              </a:ext>
            </a:extLst>
          </p:cNvPr>
          <p:cNvSpPr>
            <a:spLocks noGrp="1"/>
          </p:cNvSpPr>
          <p:nvPr>
            <p:ph type="title"/>
          </p:nvPr>
        </p:nvSpPr>
        <p:spPr/>
        <p:txBody>
          <a:bodyPr>
            <a:normAutofit fontScale="90000"/>
          </a:bodyPr>
          <a:lstStyle/>
          <a:p>
            <a:r>
              <a:rPr lang="it-IT" dirty="0">
                <a:solidFill>
                  <a:schemeClr val="bg1"/>
                </a:solidFill>
              </a:rPr>
              <a:t>Cluster 6 </a:t>
            </a:r>
            <a:r>
              <a:rPr lang="it-IT" dirty="0" err="1">
                <a:solidFill>
                  <a:schemeClr val="bg1"/>
                </a:solidFill>
              </a:rPr>
              <a:t>European</a:t>
            </a:r>
            <a:r>
              <a:rPr lang="it-IT" dirty="0">
                <a:solidFill>
                  <a:schemeClr val="bg1"/>
                </a:solidFill>
              </a:rPr>
              <a:t> Partnerships - </a:t>
            </a:r>
            <a:r>
              <a:rPr lang="it-IT" dirty="0" err="1">
                <a:solidFill>
                  <a:schemeClr val="bg1"/>
                </a:solidFill>
              </a:rPr>
              <a:t>Cofunded</a:t>
            </a:r>
            <a:r>
              <a:rPr lang="it-IT" dirty="0">
                <a:solidFill>
                  <a:schemeClr val="bg1"/>
                </a:solidFill>
              </a:rPr>
              <a:t> </a:t>
            </a:r>
          </a:p>
        </p:txBody>
      </p:sp>
      <p:graphicFrame>
        <p:nvGraphicFramePr>
          <p:cNvPr id="13" name="Content Placeholder 5">
            <a:extLst>
              <a:ext uri="{FF2B5EF4-FFF2-40B4-BE49-F238E27FC236}">
                <a16:creationId xmlns:a16="http://schemas.microsoft.com/office/drawing/2014/main" id="{6BD27AF6-64F1-6C80-0C77-7C227623F6EC}"/>
              </a:ext>
            </a:extLst>
          </p:cNvPr>
          <p:cNvGraphicFramePr>
            <a:graphicFrameLocks/>
          </p:cNvGraphicFramePr>
          <p:nvPr>
            <p:extLst>
              <p:ext uri="{D42A27DB-BD31-4B8C-83A1-F6EECF244321}">
                <p14:modId xmlns:p14="http://schemas.microsoft.com/office/powerpoint/2010/main" val="522471650"/>
              </p:ext>
            </p:extLst>
          </p:nvPr>
        </p:nvGraphicFramePr>
        <p:xfrm>
          <a:off x="391275" y="1296038"/>
          <a:ext cx="11586430" cy="3123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TextBox 1">
            <a:extLst>
              <a:ext uri="{FF2B5EF4-FFF2-40B4-BE49-F238E27FC236}">
                <a16:creationId xmlns:a16="http://schemas.microsoft.com/office/drawing/2014/main" id="{205C94CF-6A36-E01E-E796-A0285E4BD7F0}"/>
              </a:ext>
            </a:extLst>
          </p:cNvPr>
          <p:cNvSpPr txBox="1"/>
          <p:nvPr/>
        </p:nvSpPr>
        <p:spPr>
          <a:xfrm>
            <a:off x="530810" y="4607214"/>
            <a:ext cx="75108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err="1">
                <a:ln>
                  <a:noFill/>
                </a:ln>
                <a:solidFill>
                  <a:srgbClr val="004494"/>
                </a:solidFill>
                <a:effectLst/>
                <a:uLnTx/>
                <a:uFillTx/>
                <a:latin typeface="Arial"/>
                <a:ea typeface="+mn-ea"/>
                <a:cs typeface="+mn-cs"/>
              </a:rPr>
              <a:t>Biodiversa</a:t>
            </a:r>
            <a:r>
              <a:rPr kumimoji="0" lang="en-IE" sz="1800" b="1" i="0" u="none" strike="noStrike" kern="1200" cap="none" spc="0" normalizeH="0" baseline="0" noProof="0">
                <a:ln>
                  <a:noFill/>
                </a:ln>
                <a:solidFill>
                  <a:srgbClr val="004494"/>
                </a:solidFill>
                <a:effectLst/>
                <a:uLnTx/>
                <a:uFillTx/>
                <a:latin typeface="Arial"/>
                <a:ea typeface="+mn-ea"/>
                <a:cs typeface="+mn-cs"/>
              </a:rPr>
              <a:t>+</a:t>
            </a:r>
            <a:r>
              <a:rPr kumimoji="0" lang="en-IE" sz="1800" b="0" i="0" u="none" strike="noStrike" kern="1200" cap="none" spc="0" normalizeH="0" baseline="0" noProof="0">
                <a:ln>
                  <a:noFill/>
                </a:ln>
                <a:solidFill>
                  <a:srgbClr val="4D4D4D"/>
                </a:solidFill>
                <a:effectLst/>
                <a:uLnTx/>
                <a:uFillTx/>
                <a:latin typeface="Arial"/>
                <a:ea typeface="+mn-ea"/>
                <a:cs typeface="+mn-cs"/>
              </a:rPr>
              <a:t>, </a:t>
            </a:r>
            <a:r>
              <a:rPr kumimoji="0" lang="en-IE" sz="1800" b="1" i="0" u="none" strike="noStrike" kern="1200" cap="none" spc="0" normalizeH="0" baseline="0" noProof="0">
                <a:ln>
                  <a:noFill/>
                </a:ln>
                <a:solidFill>
                  <a:srgbClr val="004494"/>
                </a:solidFill>
                <a:effectLst/>
                <a:uLnTx/>
                <a:uFillTx/>
                <a:latin typeface="Arial"/>
                <a:ea typeface="+mn-ea"/>
                <a:cs typeface="+mn-cs"/>
              </a:rPr>
              <a:t>Water4All</a:t>
            </a:r>
            <a:r>
              <a:rPr kumimoji="0" lang="en-IE" sz="1800" b="0" i="0" u="none" strike="noStrike" kern="1200" cap="none" spc="0" normalizeH="0" baseline="0" noProof="0">
                <a:ln>
                  <a:noFill/>
                </a:ln>
                <a:solidFill>
                  <a:srgbClr val="4D4D4D"/>
                </a:solidFill>
                <a:effectLst/>
                <a:uLnTx/>
                <a:uFillTx/>
                <a:latin typeface="Arial"/>
                <a:ea typeface="+mn-ea"/>
                <a:cs typeface="+mn-cs"/>
              </a:rPr>
              <a:t>, </a:t>
            </a:r>
            <a:r>
              <a:rPr kumimoji="0" lang="en-IE" sz="1800" b="1" i="0" u="none" strike="noStrike" kern="1200" cap="none" spc="0" normalizeH="0" baseline="0" noProof="0">
                <a:ln>
                  <a:noFill/>
                </a:ln>
                <a:solidFill>
                  <a:srgbClr val="004494"/>
                </a:solidFill>
                <a:effectLst/>
                <a:uLnTx/>
                <a:uFillTx/>
                <a:latin typeface="Arial"/>
                <a:ea typeface="+mn-ea"/>
                <a:cs typeface="+mn-cs"/>
              </a:rPr>
              <a:t>SBEP</a:t>
            </a:r>
            <a:r>
              <a:rPr kumimoji="0" lang="en-IE" sz="1800" b="0" i="0" u="none" strike="noStrike" kern="1200" cap="none" spc="0" normalizeH="0" baseline="0" noProof="0">
                <a:ln>
                  <a:noFill/>
                </a:ln>
                <a:solidFill>
                  <a:srgbClr val="4D4D4D"/>
                </a:solidFill>
                <a:effectLst/>
                <a:uLnTx/>
                <a:uFillTx/>
                <a:latin typeface="Arial"/>
                <a:ea typeface="+mn-ea"/>
                <a:cs typeface="+mn-cs"/>
              </a:rPr>
              <a:t> </a:t>
            </a:r>
            <a:r>
              <a:rPr kumimoji="0" lang="en-IE" sz="1800" b="0" i="0" u="none" strike="noStrike" kern="1200" cap="none" spc="0" normalizeH="0" baseline="0" noProof="0">
                <a:ln>
                  <a:noFill/>
                </a:ln>
                <a:solidFill>
                  <a:srgbClr val="4D4D4D"/>
                </a:solidFill>
                <a:effectLst/>
                <a:uLnTx/>
                <a:uFillTx/>
                <a:latin typeface="Arial"/>
                <a:ea typeface="+mn-ea"/>
                <a:cs typeface="+mn-cs"/>
                <a:sym typeface="Wingdings" panose="05000000000000000000" pitchFamily="2" charset="2"/>
              </a:rPr>
              <a:t> launched in WP 2021-2022</a:t>
            </a:r>
            <a:endParaRPr kumimoji="0" lang="en-IE" sz="1800" b="0" i="0" u="none" strike="noStrike" kern="1200" cap="none" spc="0" normalizeH="0" baseline="0" noProof="0">
              <a:ln>
                <a:noFill/>
              </a:ln>
              <a:solidFill>
                <a:srgbClr val="4D4D4D"/>
              </a:solidFill>
              <a:effectLst/>
              <a:uLnTx/>
              <a:uFillTx/>
              <a:latin typeface="Arial"/>
              <a:ea typeface="+mn-ea"/>
              <a:cs typeface="+mn-cs"/>
            </a:endParaRPr>
          </a:p>
        </p:txBody>
      </p:sp>
      <p:sp>
        <p:nvSpPr>
          <p:cNvPr id="21" name="Arrow: Right 3">
            <a:extLst>
              <a:ext uri="{FF2B5EF4-FFF2-40B4-BE49-F238E27FC236}">
                <a16:creationId xmlns:a16="http://schemas.microsoft.com/office/drawing/2014/main" id="{E1B07890-D49F-9496-7AC7-DCD2833EE6CC}"/>
              </a:ext>
            </a:extLst>
          </p:cNvPr>
          <p:cNvSpPr/>
          <p:nvPr/>
        </p:nvSpPr>
        <p:spPr>
          <a:xfrm>
            <a:off x="530811" y="4976265"/>
            <a:ext cx="7510832" cy="118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a:ln>
                  <a:noFill/>
                </a:ln>
                <a:solidFill>
                  <a:srgbClr val="FFFFFF"/>
                </a:solidFill>
                <a:effectLst/>
                <a:uLnTx/>
                <a:uFillTx/>
                <a:latin typeface="Arial"/>
                <a:ea typeface="+mn-ea"/>
                <a:cs typeface="+mn-cs"/>
              </a:rPr>
              <a:t>Agroecology, PAHW, Sustainable Food Systems &amp; Agri of Data</a:t>
            </a:r>
          </a:p>
        </p:txBody>
      </p:sp>
      <p:sp>
        <p:nvSpPr>
          <p:cNvPr id="22" name="Oval 4">
            <a:extLst>
              <a:ext uri="{FF2B5EF4-FFF2-40B4-BE49-F238E27FC236}">
                <a16:creationId xmlns:a16="http://schemas.microsoft.com/office/drawing/2014/main" id="{5D8DDF3F-24EB-DD38-8C52-72211A4C0735}"/>
              </a:ext>
            </a:extLst>
          </p:cNvPr>
          <p:cNvSpPr/>
          <p:nvPr/>
        </p:nvSpPr>
        <p:spPr>
          <a:xfrm>
            <a:off x="8162847" y="4792546"/>
            <a:ext cx="1967023" cy="1368699"/>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600" b="1" i="0" u="none" strike="noStrike" kern="1200" cap="none" spc="0" normalizeH="0" baseline="0" noProof="0">
                <a:ln>
                  <a:noFill/>
                </a:ln>
                <a:solidFill>
                  <a:srgbClr val="FFFFFF"/>
                </a:solidFill>
                <a:effectLst/>
                <a:uLnTx/>
                <a:uFillTx/>
                <a:latin typeface="Arial"/>
                <a:ea typeface="+mn-ea"/>
                <a:cs typeface="+mn-cs"/>
              </a:rPr>
              <a:t>To start with WP 2023-2024</a:t>
            </a:r>
          </a:p>
        </p:txBody>
      </p:sp>
    </p:spTree>
    <p:extLst>
      <p:ext uri="{BB962C8B-B14F-4D97-AF65-F5344CB8AC3E}">
        <p14:creationId xmlns:p14="http://schemas.microsoft.com/office/powerpoint/2010/main" val="1850218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5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6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8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9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0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1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2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3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4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5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6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7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18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9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0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1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2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3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MUR_SoggAttuatori.potx" id="{9805767C-2E52-4DE8-B760-2E02FDAAF4CD}" vid="{686DB170-6579-47D4-A971-0F75D53EEBCF}"/>
    </a:ext>
  </a:extLst>
</a:theme>
</file>

<file path=ppt/theme/theme30.xml><?xml version="1.0" encoding="utf-8"?>
<a:theme xmlns:a="http://schemas.openxmlformats.org/drawingml/2006/main" name="24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25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27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28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2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Standar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26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4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38.xml><?xml version="1.0" encoding="utf-8"?>
<a:theme xmlns:a="http://schemas.openxmlformats.org/drawingml/2006/main" name="5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39.xml><?xml version="1.0" encoding="utf-8"?>
<a:theme xmlns:a="http://schemas.openxmlformats.org/drawingml/2006/main" name="1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1E3E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marL="285481" indent="-285481" defTabSz="913535" fontAlgn="base">
          <a:lnSpc>
            <a:spcPct val="150000"/>
          </a:lnSpc>
          <a:spcBef>
            <a:spcPct val="0"/>
          </a:spcBef>
          <a:spcAft>
            <a:spcPct val="0"/>
          </a:spcAft>
          <a:buClr>
            <a:srgbClr val="3B83C1"/>
          </a:buClr>
          <a:buFont typeface="Arial" panose="020B0604020202020204" pitchFamily="34" charset="0"/>
          <a:buChar char="•"/>
          <a:defRPr sz="2400" dirty="0">
            <a:solidFill>
              <a:srgbClr val="093B37"/>
            </a:solidFill>
            <a:latin typeface="Verdana"/>
            <a:ea typeface="ＭＳ Ｐゴシック"/>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JRC-presentation_new-style_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RC-presentation_new-style-Template" id="{A3811EC4-3CF2-294F-BA10-98A1FEBF725B}" vid="{04E8B2B6-6122-9247-9072-895CAD7B6100}"/>
    </a:ext>
  </a:extLst>
</a:theme>
</file>

<file path=ppt/theme/theme43.xml><?xml version="1.0" encoding="utf-8"?>
<a:theme xmlns:a="http://schemas.openxmlformats.org/drawingml/2006/main" name="Theme1">
  <a:themeElements>
    <a:clrScheme name="Default">
      <a:dk1>
        <a:srgbClr val="535353"/>
      </a:dk1>
      <a:lt1>
        <a:srgbClr val="FFFFFF"/>
      </a:lt1>
      <a:dk2>
        <a:srgbClr val="A7A7A7"/>
      </a:dk2>
      <a:lt2>
        <a:srgbClr val="535353"/>
      </a:lt2>
      <a:accent1>
        <a:srgbClr val="3AA935"/>
      </a:accent1>
      <a:accent2>
        <a:srgbClr val="6ADE65"/>
      </a:accent2>
      <a:accent3>
        <a:srgbClr val="2E2E2E"/>
      </a:accent3>
      <a:accent4>
        <a:srgbClr val="707070"/>
      </a:accent4>
      <a:accent5>
        <a:srgbClr val="EFF0F3"/>
      </a:accent5>
      <a:accent6>
        <a:srgbClr val="5977CB"/>
      </a:accent6>
      <a:hlink>
        <a:srgbClr val="0000FF"/>
      </a:hlink>
      <a:folHlink>
        <a:srgbClr val="FF00FF"/>
      </a:folHlink>
    </a:clrScheme>
    <a:fontScheme name="Default">
      <a:majorFont>
        <a:latin typeface="Helvetica"/>
        <a:ea typeface="Helvetica"/>
        <a:cs typeface="Helvetica"/>
      </a:majorFont>
      <a:minorFont>
        <a:latin typeface="Avenir Book"/>
        <a:ea typeface="Avenir Book"/>
        <a:cs typeface="Avenir Book"/>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Theme1" id="{FC7AD87C-CE6D-41E8-9CBE-9377DFC274D5}" vid="{B0D2108C-5AEE-4501-B8D6-8FB3F1A554B9}"/>
    </a:ext>
  </a:extLst>
</a:theme>
</file>

<file path=ppt/theme/theme44.xml><?xml version="1.0" encoding="utf-8"?>
<a:theme xmlns:a="http://schemas.openxmlformats.org/drawingml/2006/main" name="6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45.xml><?xml version="1.0" encoding="utf-8"?>
<a:theme xmlns:a="http://schemas.openxmlformats.org/drawingml/2006/main" name="7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46.xml><?xml version="1.0" encoding="utf-8"?>
<a:theme xmlns:a="http://schemas.openxmlformats.org/drawingml/2006/main" name="6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12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48.xml><?xml version="1.0" encoding="utf-8"?>
<a:theme xmlns:a="http://schemas.openxmlformats.org/drawingml/2006/main" name="13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49.xml><?xml version="1.0" encoding="utf-8"?>
<a:theme xmlns:a="http://schemas.openxmlformats.org/drawingml/2006/main" name="14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15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1.xml><?xml version="1.0" encoding="utf-8"?>
<a:theme xmlns:a="http://schemas.openxmlformats.org/drawingml/2006/main" name="16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2.xml><?xml version="1.0" encoding="utf-8"?>
<a:theme xmlns:a="http://schemas.openxmlformats.org/drawingml/2006/main" name="9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3.xml><?xml version="1.0" encoding="utf-8"?>
<a:theme xmlns:a="http://schemas.openxmlformats.org/drawingml/2006/main" name="10_Office Theme">
  <a:themeElements>
    <a:clrScheme name="Horizon Missions">
      <a:dk1>
        <a:srgbClr val="2C2C2C"/>
      </a:dk1>
      <a:lt1>
        <a:srgbClr val="FFFFFF"/>
      </a:lt1>
      <a:dk2>
        <a:srgbClr val="B0D10E"/>
      </a:dk2>
      <a:lt2>
        <a:srgbClr val="FFFFFF"/>
      </a:lt2>
      <a:accent1>
        <a:srgbClr val="003399"/>
      </a:accent1>
      <a:accent2>
        <a:srgbClr val="006889"/>
      </a:accent2>
      <a:accent3>
        <a:srgbClr val="A2D5D0"/>
      </a:accent3>
      <a:accent4>
        <a:srgbClr val="9BD4F0"/>
      </a:accent4>
      <a:accent5>
        <a:srgbClr val="CD6F15"/>
      </a:accent5>
      <a:accent6>
        <a:srgbClr val="CB5184"/>
      </a:accent6>
      <a:hlink>
        <a:srgbClr val="003399"/>
      </a:hlink>
      <a:folHlink>
        <a:srgbClr val="B0D10E"/>
      </a:folHlink>
    </a:clrScheme>
    <a:fontScheme name="EIC 2021">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4.xml><?xml version="1.0" encoding="utf-8"?>
<a:theme xmlns:a="http://schemas.openxmlformats.org/drawingml/2006/main" name="11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5.xml><?xml version="1.0" encoding="utf-8"?>
<a:theme xmlns:a="http://schemas.openxmlformats.org/drawingml/2006/main" name="17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6.xml><?xml version="1.0" encoding="utf-8"?>
<a:theme xmlns:a="http://schemas.openxmlformats.org/drawingml/2006/main" name="18_Office Theme">
  <a:themeElements>
    <a:clrScheme name="JRC palette 1">
      <a:dk1>
        <a:srgbClr val="4D4D4D"/>
      </a:dk1>
      <a:lt1>
        <a:srgbClr val="FFFFFF"/>
      </a:lt1>
      <a:dk2>
        <a:srgbClr val="034EA2"/>
      </a:dk2>
      <a:lt2>
        <a:srgbClr val="D3E8F9"/>
      </a:lt2>
      <a:accent1>
        <a:srgbClr val="6ACBF3"/>
      </a:accent1>
      <a:accent2>
        <a:srgbClr val="3E99DA"/>
      </a:accent2>
      <a:accent3>
        <a:srgbClr val="1EC08A"/>
      </a:accent3>
      <a:accent4>
        <a:srgbClr val="ED8D2F"/>
      </a:accent4>
      <a:accent5>
        <a:srgbClr val="F8CC29"/>
      </a:accent5>
      <a:accent6>
        <a:srgbClr val="E76C53"/>
      </a:accent6>
      <a:hlink>
        <a:srgbClr val="0563C1"/>
      </a:hlink>
      <a:folHlink>
        <a:srgbClr val="2433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accent5"/>
          </a:buClr>
          <a:buFont typeface="Arial"/>
          <a:buChar char="•"/>
          <a:defRPr sz="2400" noProof="0" dirty="0" smtClean="0"/>
        </a:defPPr>
      </a:lstStyle>
    </a:txDef>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57.xml><?xml version="1.0" encoding="utf-8"?>
<a:theme xmlns:a="http://schemas.openxmlformats.org/drawingml/2006/main" name="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58.xml><?xml version="1.0" encoding="utf-8"?>
<a:theme xmlns:a="http://schemas.openxmlformats.org/drawingml/2006/main" name="1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59.xml><?xml version="1.0" encoding="utf-8"?>
<a:theme xmlns:a="http://schemas.openxmlformats.org/drawingml/2006/main" name="2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3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1.xml><?xml version="1.0" encoding="utf-8"?>
<a:theme xmlns:a="http://schemas.openxmlformats.org/drawingml/2006/main" name="4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2.xml><?xml version="1.0" encoding="utf-8"?>
<a:theme xmlns:a="http://schemas.openxmlformats.org/drawingml/2006/main" name="5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3.xml><?xml version="1.0" encoding="utf-8"?>
<a:theme xmlns:a="http://schemas.openxmlformats.org/drawingml/2006/main" name="6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4.xml><?xml version="1.0" encoding="utf-8"?>
<a:theme xmlns:a="http://schemas.openxmlformats.org/drawingml/2006/main" name="7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5.xml><?xml version="1.0" encoding="utf-8"?>
<a:theme xmlns:a="http://schemas.openxmlformats.org/drawingml/2006/main" name="8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6.xml><?xml version="1.0" encoding="utf-8"?>
<a:theme xmlns:a="http://schemas.openxmlformats.org/drawingml/2006/main" name="9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7.xml><?xml version="1.0" encoding="utf-8"?>
<a:theme xmlns:a="http://schemas.openxmlformats.org/drawingml/2006/main" name="10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8.xml><?xml version="1.0" encoding="utf-8"?>
<a:theme xmlns:a="http://schemas.openxmlformats.org/drawingml/2006/main" name="11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69.xml><?xml version="1.0" encoding="utf-8"?>
<a:theme xmlns:a="http://schemas.openxmlformats.org/drawingml/2006/main" name="12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xml><?xml version="1.0" encoding="utf-8"?>
<a:theme xmlns:a="http://schemas.openxmlformats.org/drawingml/2006/main" name="1_Tema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standard1" id="{70C08671-1ED9-4824-9B0D-1B7068197D54}" vid="{9EAA80C3-2956-4C60-8930-A1958B5EC906}"/>
    </a:ext>
  </a:extLst>
</a:theme>
</file>

<file path=ppt/theme/theme70.xml><?xml version="1.0" encoding="utf-8"?>
<a:theme xmlns:a="http://schemas.openxmlformats.org/drawingml/2006/main" name="13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1.xml><?xml version="1.0" encoding="utf-8"?>
<a:theme xmlns:a="http://schemas.openxmlformats.org/drawingml/2006/main" name="14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2.xml><?xml version="1.0" encoding="utf-8"?>
<a:theme xmlns:a="http://schemas.openxmlformats.org/drawingml/2006/main" name="15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3.xml><?xml version="1.0" encoding="utf-8"?>
<a:theme xmlns:a="http://schemas.openxmlformats.org/drawingml/2006/main" name="16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4.xml><?xml version="1.0" encoding="utf-8"?>
<a:theme xmlns:a="http://schemas.openxmlformats.org/drawingml/2006/main" name="17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5.xml><?xml version="1.0" encoding="utf-8"?>
<a:theme xmlns:a="http://schemas.openxmlformats.org/drawingml/2006/main" name="18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6.xml><?xml version="1.0" encoding="utf-8"?>
<a:theme xmlns:a="http://schemas.openxmlformats.org/drawingml/2006/main" name="19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7.xml><?xml version="1.0" encoding="utf-8"?>
<a:theme xmlns:a="http://schemas.openxmlformats.org/drawingml/2006/main" name="20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8.xml><?xml version="1.0" encoding="utf-8"?>
<a:theme xmlns:a="http://schemas.openxmlformats.org/drawingml/2006/main" name="21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79.xml><?xml version="1.0" encoding="utf-8"?>
<a:theme xmlns:a="http://schemas.openxmlformats.org/drawingml/2006/main" name="22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xml><?xml version="1.0" encoding="utf-8"?>
<a:theme xmlns:a="http://schemas.openxmlformats.org/drawingml/2006/main" name="2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0.xml><?xml version="1.0" encoding="utf-8"?>
<a:theme xmlns:a="http://schemas.openxmlformats.org/drawingml/2006/main" name="23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1.xml><?xml version="1.0" encoding="utf-8"?>
<a:theme xmlns:a="http://schemas.openxmlformats.org/drawingml/2006/main" name="24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2.xml><?xml version="1.0" encoding="utf-8"?>
<a:theme xmlns:a="http://schemas.openxmlformats.org/drawingml/2006/main" name="25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3.xml><?xml version="1.0" encoding="utf-8"?>
<a:theme xmlns:a="http://schemas.openxmlformats.org/drawingml/2006/main" name="26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4.xml><?xml version="1.0" encoding="utf-8"?>
<a:theme xmlns:a="http://schemas.openxmlformats.org/drawingml/2006/main" name="27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5.xml><?xml version="1.0" encoding="utf-8"?>
<a:theme xmlns:a="http://schemas.openxmlformats.org/drawingml/2006/main" name="28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6.xml><?xml version="1.0" encoding="utf-8"?>
<a:theme xmlns:a="http://schemas.openxmlformats.org/drawingml/2006/main" name="29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7.xml><?xml version="1.0" encoding="utf-8"?>
<a:theme xmlns:a="http://schemas.openxmlformats.org/drawingml/2006/main" name="30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8.xml><?xml version="1.0" encoding="utf-8"?>
<a:theme xmlns:a="http://schemas.openxmlformats.org/drawingml/2006/main" name="31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89.xml><?xml version="1.0" encoding="utf-8"?>
<a:theme xmlns:a="http://schemas.openxmlformats.org/drawingml/2006/main" name="32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9.xml><?xml version="1.0" encoding="utf-8"?>
<a:theme xmlns:a="http://schemas.openxmlformats.org/drawingml/2006/main" name="3_Tema di Office">
  <a:themeElements>
    <a:clrScheme name="NATI00NS">
      <a:dk1>
        <a:srgbClr val="28241D"/>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0.xml><?xml version="1.0" encoding="utf-8"?>
<a:theme xmlns:a="http://schemas.openxmlformats.org/drawingml/2006/main" name="33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91.xml><?xml version="1.0" encoding="utf-8"?>
<a:theme xmlns:a="http://schemas.openxmlformats.org/drawingml/2006/main" name="34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92.xml><?xml version="1.0" encoding="utf-8"?>
<a:theme xmlns:a="http://schemas.openxmlformats.org/drawingml/2006/main" name="35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93.xml><?xml version="1.0" encoding="utf-8"?>
<a:theme xmlns:a="http://schemas.openxmlformats.org/drawingml/2006/main" name="36_PPT ISPRA_2022(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ISPRA_2022" id="{4AE88A73-7E0C-9D48-A628-02595CCFA3A7}" vid="{6DF6A285-0E22-F444-8307-A01D1DAF14FF}"/>
    </a:ext>
  </a:extLst>
</a:theme>
</file>

<file path=ppt/theme/theme9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04a092c-6729-456a-a93d-84254b0c52c9">
      <Terms xmlns="http://schemas.microsoft.com/office/infopath/2007/PartnerControls"/>
    </lcf76f155ced4ddcb4097134ff3c332f>
    <TaxCatchAll xmlns="e7342d49-2eee-4fc5-8c47-bb607c3b96a2" xsi:nil="true"/>
    <SharedWithUsers xmlns="e7342d49-2eee-4fc5-8c47-bb607c3b96a2">
      <UserInfo>
        <DisplayName>Birthe Ømark Jensen</DisplayName>
        <AccountId>21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C8C5C24618F7143945C6AD2F7FF7A0F" ma:contentTypeVersion="13" ma:contentTypeDescription="Opret et nyt dokument." ma:contentTypeScope="" ma:versionID="0cb6ee53195998170ff3d9c5896154d3">
  <xsd:schema xmlns:xsd="http://www.w3.org/2001/XMLSchema" xmlns:xs="http://www.w3.org/2001/XMLSchema" xmlns:p="http://schemas.microsoft.com/office/2006/metadata/properties" xmlns:ns2="104a092c-6729-456a-a93d-84254b0c52c9" xmlns:ns3="e7342d49-2eee-4fc5-8c47-bb607c3b96a2" targetNamespace="http://schemas.microsoft.com/office/2006/metadata/properties" ma:root="true" ma:fieldsID="582b201595cad173de9bcc00ad056719" ns2:_="" ns3:_="">
    <xsd:import namespace="104a092c-6729-456a-a93d-84254b0c52c9"/>
    <xsd:import namespace="e7342d49-2eee-4fc5-8c47-bb607c3b96a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a092c-6729-456a-a93d-84254b0c52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ledmærker" ma:readOnly="false" ma:fieldId="{5cf76f15-5ced-4ddc-b409-7134ff3c332f}" ma:taxonomyMulti="true" ma:sspId="5cd08861-88c0-49b2-8510-903f698cfa78"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7342d49-2eee-4fc5-8c47-bb607c3b96a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3ed84a3-66e5-4b32-b69e-ae4997250773}" ma:internalName="TaxCatchAll" ma:showField="CatchAllData" ma:web="e7342d49-2eee-4fc5-8c47-bb607c3b96a2">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t med 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1F7769-F901-4151-961E-CCB0464398DE}">
  <ds:schemaRefs>
    <ds:schemaRef ds:uri="http://schemas.microsoft.com/sharepoint/v3/contenttype/forms"/>
  </ds:schemaRefs>
</ds:datastoreItem>
</file>

<file path=customXml/itemProps2.xml><?xml version="1.0" encoding="utf-8"?>
<ds:datastoreItem xmlns:ds="http://schemas.openxmlformats.org/officeDocument/2006/customXml" ds:itemID="{0EE7CFC5-52B5-4322-95DD-93C6A56E0C1A}">
  <ds:schemaRefs>
    <ds:schemaRef ds:uri="http://purl.org/dc/elements/1.1/"/>
    <ds:schemaRef ds:uri="http://purl.org/dc/terms/"/>
    <ds:schemaRef ds:uri="http://www.w3.org/XML/1998/namespace"/>
    <ds:schemaRef ds:uri="http://schemas.microsoft.com/office/2006/metadata/properties"/>
    <ds:schemaRef ds:uri="http://purl.org/dc/dcmitype/"/>
    <ds:schemaRef ds:uri="http://schemas.microsoft.com/office/2006/documentManagement/types"/>
    <ds:schemaRef ds:uri="e7342d49-2eee-4fc5-8c47-bb607c3b96a2"/>
    <ds:schemaRef ds:uri="http://schemas.microsoft.com/office/infopath/2007/PartnerControls"/>
    <ds:schemaRef ds:uri="http://schemas.openxmlformats.org/package/2006/metadata/core-properties"/>
    <ds:schemaRef ds:uri="104a092c-6729-456a-a93d-84254b0c52c9"/>
  </ds:schemaRefs>
</ds:datastoreItem>
</file>

<file path=customXml/itemProps3.xml><?xml version="1.0" encoding="utf-8"?>
<ds:datastoreItem xmlns:ds="http://schemas.openxmlformats.org/officeDocument/2006/customXml" ds:itemID="{9F61F276-9DF0-4A91-931F-32A6316E09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a092c-6729-456a-a93d-84254b0c52c9"/>
    <ds:schemaRef ds:uri="e7342d49-2eee-4fc5-8c47-bb607c3b96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404</TotalTime>
  <Words>8929</Words>
  <Application>Microsoft Office PowerPoint</Application>
  <PresentationFormat>Widescreen</PresentationFormat>
  <Paragraphs>1223</Paragraphs>
  <Slides>126</Slides>
  <Notes>52</Notes>
  <HiddenSlides>0</HiddenSlides>
  <MMClips>0</MMClips>
  <ScaleCrop>false</ScaleCrop>
  <HeadingPairs>
    <vt:vector size="8" baseType="variant">
      <vt:variant>
        <vt:lpstr>Fonts Used</vt:lpstr>
      </vt:variant>
      <vt:variant>
        <vt:i4>29</vt:i4>
      </vt:variant>
      <vt:variant>
        <vt:lpstr>Theme</vt:lpstr>
      </vt:variant>
      <vt:variant>
        <vt:i4>93</vt:i4>
      </vt:variant>
      <vt:variant>
        <vt:lpstr>Embedded OLE Servers</vt:lpstr>
      </vt:variant>
      <vt:variant>
        <vt:i4>1</vt:i4>
      </vt:variant>
      <vt:variant>
        <vt:lpstr>Slide Titles</vt:lpstr>
      </vt:variant>
      <vt:variant>
        <vt:i4>126</vt:i4>
      </vt:variant>
    </vt:vector>
  </HeadingPairs>
  <TitlesOfParts>
    <vt:vector size="249" baseType="lpstr">
      <vt:lpstr>Arial MT</vt:lpstr>
      <vt:lpstr>Avenir Book</vt:lpstr>
      <vt:lpstr>Calibri </vt:lpstr>
      <vt:lpstr>EC Square Sans Pro</vt:lpstr>
      <vt:lpstr>EYInterstate Bold</vt:lpstr>
      <vt:lpstr>EYInterstate Light</vt:lpstr>
      <vt:lpstr>Futura Medium</vt:lpstr>
      <vt:lpstr>Gill Sans</vt:lpstr>
      <vt:lpstr>RUBRIK </vt:lpstr>
      <vt:lpstr>Titillium</vt:lpstr>
      <vt:lpstr>Titillium Bd</vt:lpstr>
      <vt:lpstr>Verdana Standaard</vt:lpstr>
      <vt:lpstr>Arial</vt:lpstr>
      <vt:lpstr>Arial Narrow</vt:lpstr>
      <vt:lpstr>Calibri</vt:lpstr>
      <vt:lpstr>Calibri Light</vt:lpstr>
      <vt:lpstr>Dubai Light</vt:lpstr>
      <vt:lpstr>Montserrat</vt:lpstr>
      <vt:lpstr>Noto Sans</vt:lpstr>
      <vt:lpstr>Poppins</vt:lpstr>
      <vt:lpstr>Poppins Bold</vt:lpstr>
      <vt:lpstr>Poppins ExtraBold</vt:lpstr>
      <vt:lpstr>Poppins Light</vt:lpstr>
      <vt:lpstr>Segoe UI</vt:lpstr>
      <vt:lpstr>Segoe UI Semibold</vt:lpstr>
      <vt:lpstr>Times New Roman</vt:lpstr>
      <vt:lpstr>Trebuchet MS</vt:lpstr>
      <vt:lpstr>Verdana</vt:lpstr>
      <vt:lpstr>Wingdings</vt:lpstr>
      <vt:lpstr>Tema di Office</vt:lpstr>
      <vt:lpstr>Office Theme</vt:lpstr>
      <vt:lpstr>1_Tema di Office</vt:lpstr>
      <vt:lpstr>1_Office Theme</vt:lpstr>
      <vt:lpstr>2_Office Theme</vt:lpstr>
      <vt:lpstr>3_Office Theme</vt:lpstr>
      <vt:lpstr>1_Tema1</vt:lpstr>
      <vt:lpstr>2_Tema di Office</vt:lpstr>
      <vt:lpstr>3_Tema di Office</vt:lpstr>
      <vt:lpstr>4_Tema di Office</vt:lpstr>
      <vt:lpstr>5_Tema di Office</vt:lpstr>
      <vt:lpstr>6_Tema di Office</vt:lpstr>
      <vt:lpstr>7_Tema di Office</vt:lpstr>
      <vt:lpstr>8_Tema di Office</vt:lpstr>
      <vt:lpstr>9_Tema di Office</vt:lpstr>
      <vt:lpstr>10_Tema di Office</vt:lpstr>
      <vt:lpstr>11_Tema di Office</vt:lpstr>
      <vt:lpstr>12_Tema di Office</vt:lpstr>
      <vt:lpstr>13_Tema di Office</vt:lpstr>
      <vt:lpstr>14_Tema di Office</vt:lpstr>
      <vt:lpstr>15_Tema di Office</vt:lpstr>
      <vt:lpstr>16_Tema di Office</vt:lpstr>
      <vt:lpstr>17_Tema di Office</vt:lpstr>
      <vt:lpstr>18_Tema di Office</vt:lpstr>
      <vt:lpstr>19_Tema di Office</vt:lpstr>
      <vt:lpstr>20_Tema di Office</vt:lpstr>
      <vt:lpstr>21_Tema di Office</vt:lpstr>
      <vt:lpstr>22_Tema di Office</vt:lpstr>
      <vt:lpstr>23_Tema di Office</vt:lpstr>
      <vt:lpstr>24_Tema di Office</vt:lpstr>
      <vt:lpstr>25_Tema di Office</vt:lpstr>
      <vt:lpstr>27_Tema di Office</vt:lpstr>
      <vt:lpstr>28_Tema di Office</vt:lpstr>
      <vt:lpstr>32_Tema di Office</vt:lpstr>
      <vt:lpstr>Standard</vt:lpstr>
      <vt:lpstr>26_Tema di Office</vt:lpstr>
      <vt:lpstr>4_Office Theme</vt:lpstr>
      <vt:lpstr>5_Office Theme</vt:lpstr>
      <vt:lpstr>1_Slide_Master</vt:lpstr>
      <vt:lpstr>8_Office Theme</vt:lpstr>
      <vt:lpstr>Office-thema</vt:lpstr>
      <vt:lpstr>JRC-presentation_new-style_template</vt:lpstr>
      <vt:lpstr>Theme1</vt:lpstr>
      <vt:lpstr>6_Office Theme</vt:lpstr>
      <vt:lpstr>7_Office Theme</vt:lpstr>
      <vt:lpstr>6_Slide_Master</vt:lpstr>
      <vt:lpstr>12_Office Theme</vt:lpstr>
      <vt:lpstr>13_Office Theme</vt:lpstr>
      <vt:lpstr>14_Office Theme</vt:lpstr>
      <vt:lpstr>15_Office Theme</vt:lpstr>
      <vt:lpstr>16_Office Theme</vt:lpstr>
      <vt:lpstr>9_Office Theme</vt:lpstr>
      <vt:lpstr>10_Office Theme</vt:lpstr>
      <vt:lpstr>11_Office Theme</vt:lpstr>
      <vt:lpstr>17_Office Theme</vt:lpstr>
      <vt:lpstr>18_Office Theme</vt:lpstr>
      <vt:lpstr>PPT ISPRA_2022(6)</vt:lpstr>
      <vt:lpstr>1_PPT ISPRA_2022(6)</vt:lpstr>
      <vt:lpstr>2_PPT ISPRA_2022(6)</vt:lpstr>
      <vt:lpstr>3_PPT ISPRA_2022(6)</vt:lpstr>
      <vt:lpstr>4_PPT ISPRA_2022(6)</vt:lpstr>
      <vt:lpstr>5_PPT ISPRA_2022(6)</vt:lpstr>
      <vt:lpstr>6_PPT ISPRA_2022(6)</vt:lpstr>
      <vt:lpstr>7_PPT ISPRA_2022(6)</vt:lpstr>
      <vt:lpstr>8_PPT ISPRA_2022(6)</vt:lpstr>
      <vt:lpstr>9_PPT ISPRA_2022(6)</vt:lpstr>
      <vt:lpstr>10_PPT ISPRA_2022(6)</vt:lpstr>
      <vt:lpstr>11_PPT ISPRA_2022(6)</vt:lpstr>
      <vt:lpstr>12_PPT ISPRA_2022(6)</vt:lpstr>
      <vt:lpstr>13_PPT ISPRA_2022(6)</vt:lpstr>
      <vt:lpstr>14_PPT ISPRA_2022(6)</vt:lpstr>
      <vt:lpstr>15_PPT ISPRA_2022(6)</vt:lpstr>
      <vt:lpstr>16_PPT ISPRA_2022(6)</vt:lpstr>
      <vt:lpstr>17_PPT ISPRA_2022(6)</vt:lpstr>
      <vt:lpstr>18_PPT ISPRA_2022(6)</vt:lpstr>
      <vt:lpstr>19_PPT ISPRA_2022(6)</vt:lpstr>
      <vt:lpstr>20_PPT ISPRA_2022(6)</vt:lpstr>
      <vt:lpstr>21_PPT ISPRA_2022(6)</vt:lpstr>
      <vt:lpstr>22_PPT ISPRA_2022(6)</vt:lpstr>
      <vt:lpstr>23_PPT ISPRA_2022(6)</vt:lpstr>
      <vt:lpstr>24_PPT ISPRA_2022(6)</vt:lpstr>
      <vt:lpstr>25_PPT ISPRA_2022(6)</vt:lpstr>
      <vt:lpstr>26_PPT ISPRA_2022(6)</vt:lpstr>
      <vt:lpstr>27_PPT ISPRA_2022(6)</vt:lpstr>
      <vt:lpstr>28_PPT ISPRA_2022(6)</vt:lpstr>
      <vt:lpstr>29_PPT ISPRA_2022(6)</vt:lpstr>
      <vt:lpstr>30_PPT ISPRA_2022(6)</vt:lpstr>
      <vt:lpstr>31_PPT ISPRA_2022(6)</vt:lpstr>
      <vt:lpstr>32_PPT ISPRA_2022(6)</vt:lpstr>
      <vt:lpstr>33_PPT ISPRA_2022(6)</vt:lpstr>
      <vt:lpstr>34_PPT ISPRA_2022(6)</vt:lpstr>
      <vt:lpstr>35_PPT ISPRA_2022(6)</vt:lpstr>
      <vt:lpstr>36_PPT ISPRA_2022(6)</vt:lpstr>
      <vt:lpstr>Diapositiva think-cell</vt:lpstr>
      <vt:lpstr>Evento nazionale sulla Missione Suolo dell'Unione Europea 10 Marzo 2023, Milano, Italia</vt:lpstr>
      <vt:lpstr>Questioni relative al GDPR – secondo l'attuale regolamento UE </vt:lpstr>
      <vt:lpstr>Francesco Osimanti</vt:lpstr>
      <vt:lpstr>Agenda</vt:lpstr>
      <vt:lpstr>Angelo Riccaboni</vt:lpstr>
      <vt:lpstr>Illustrazione della Missione</vt:lpstr>
      <vt:lpstr>Introduzione alla missione "Un patto europeo per i suoli"</vt:lpstr>
      <vt:lpstr>Introduzione alla missione "Un patto europeo per i suoli"</vt:lpstr>
      <vt:lpstr>Spiegazione della missione "Un patto europeo per i suoli"</vt:lpstr>
      <vt:lpstr>Gli obiettivi della Missione Suolo</vt:lpstr>
      <vt:lpstr>Attuazione della Missione Suolo</vt:lpstr>
      <vt:lpstr>I quattro elementi della Missione</vt:lpstr>
      <vt:lpstr>L'elemento centrale della Missione: Laboratori viventi e centri faro</vt:lpstr>
      <vt:lpstr>PREPSOIL</vt:lpstr>
      <vt:lpstr>Bilancio delle sfide e delle esigenze di ricerca legate ai suoli agricoli</vt:lpstr>
      <vt:lpstr>Luca Montanarella </vt:lpstr>
      <vt:lpstr>Il quadro europeo su minacce del suolo e sfide per un suolo sano</vt:lpstr>
      <vt:lpstr>Il quadro europeo su minacce del suolo e  sfide per il suolo sano</vt:lpstr>
      <vt:lpstr>PowerPoint Presentation</vt:lpstr>
      <vt:lpstr>To study soils you need to dig a pit….</vt:lpstr>
      <vt:lpstr>Soils are highly diverse across the European Union</vt:lpstr>
      <vt:lpstr>Soils are a cross-cutting theme relevant to many EU policies</vt:lpstr>
      <vt:lpstr>PowerPoint Presentation</vt:lpstr>
      <vt:lpstr> The strategy is closely linked and will contribute to other policy areas and initiatives</vt:lpstr>
      <vt:lpstr>The vision for soil</vt:lpstr>
      <vt:lpstr>PowerPoint Presentation</vt:lpstr>
      <vt:lpstr>PowerPoint Presentation</vt:lpstr>
      <vt:lpstr>EU Soil Observatory (EUSO)</vt:lpstr>
      <vt:lpstr>PowerPoint Presentation</vt:lpstr>
      <vt:lpstr>PowerPoint Presentation</vt:lpstr>
      <vt:lpstr>PowerPoint Presentation</vt:lpstr>
      <vt:lpstr>PowerPoint Presentation</vt:lpstr>
      <vt:lpstr> EU-Wide Soil Monitoring</vt:lpstr>
      <vt:lpstr>Creation of 100 Living Labs and Lighthouses</vt:lpstr>
      <vt:lpstr>Towards establishing EU wide Soil Health Districts: Lessons learned from the experience in the USA</vt:lpstr>
      <vt:lpstr>Conclusions</vt:lpstr>
      <vt:lpstr>PowerPoint Presentation</vt:lpstr>
      <vt:lpstr>Michele Munafò</vt:lpstr>
      <vt:lpstr>Le sfide per un suolo sano in Italia</vt:lpstr>
      <vt:lpstr>LE SFIDE PER UN SUOLO SANO IN ITALIA</vt:lpstr>
      <vt:lpstr>PowerPoint Presentation</vt:lpstr>
      <vt:lpstr>Degrado del suolo</vt:lpstr>
      <vt:lpstr>Degrado del suolo</vt:lpstr>
      <vt:lpstr>PowerPoint Presentation</vt:lpstr>
      <vt:lpstr>PowerPoint Presentation</vt:lpstr>
      <vt:lpstr>Incendi</vt:lpstr>
      <vt:lpstr>PowerPoint Presentation</vt:lpstr>
      <vt:lpstr>PowerPoint Presentation</vt:lpstr>
      <vt:lpstr>Carta di suscettibilità dell’erosione – Progetto pilota Regione Lazio</vt:lpstr>
      <vt:lpstr>PowerPoint Presentation</vt:lpstr>
      <vt:lpstr>PowerPoint Presentation</vt:lpstr>
      <vt:lpstr>ARRESTARE IL CONSUMO DI SUOLO</vt:lpstr>
      <vt:lpstr>PowerPoint Presentation</vt:lpstr>
      <vt:lpstr>PowerPoint Presentation</vt:lpstr>
      <vt:lpstr>PowerPoint Presentation</vt:lpstr>
      <vt:lpstr>Il consumo di suolo in Italia</vt:lpstr>
      <vt:lpstr>PowerPoint Presentation</vt:lpstr>
      <vt:lpstr>PowerPoint Presentation</vt:lpstr>
      <vt:lpstr>PowerPoint Presentation</vt:lpstr>
      <vt:lpstr>PowerPoint Presentation</vt:lpstr>
      <vt:lpstr>PowerPoint Presentation</vt:lpstr>
      <vt:lpstr>Casamicciola, Ischia</vt:lpstr>
      <vt:lpstr>PowerPoint Presentation</vt:lpstr>
      <vt:lpstr>PowerPoint Presentation</vt:lpstr>
      <vt:lpstr>Negli ultimi 15 anni nell'Isola di Ischia si è registrato un consumo di suolo di 15 ettari: in media, 10.000m2 all'anno di nuove costruzioni. Circa un terzo di questo consumo di suolo è situato in aree a rischio frana</vt:lpstr>
      <vt:lpstr>Impatto del consumo di suolo</vt:lpstr>
      <vt:lpstr>Cause di consumo di suolo: cantieri e infrastrutture</vt:lpstr>
      <vt:lpstr>Cause di consumo di suolo: Logistica</vt:lpstr>
      <vt:lpstr>Fotovoltaico a terra</vt:lpstr>
      <vt:lpstr>Cause di consumo di suolo: edifici e fabbricati</vt:lpstr>
      <vt:lpstr>PowerPoint Presentation</vt:lpstr>
      <vt:lpstr>PowerPoint Presentation</vt:lpstr>
      <vt:lpstr>Abitazioni occupate e non occupate</vt:lpstr>
      <vt:lpstr>PowerPoint Presentation</vt:lpstr>
      <vt:lpstr>Scenari al 2050</vt:lpstr>
      <vt:lpstr>PowerPoint Presentation</vt:lpstr>
      <vt:lpstr>Giulia Campodonico</vt:lpstr>
      <vt:lpstr>Soil Health Living Labs and Lighthouses</vt:lpstr>
      <vt:lpstr>Laboratori viventi e centri faro per la salute dei suoli: Definizione</vt:lpstr>
      <vt:lpstr>Living lab e Lighthouse per la salute dei suoli: Dimensioni e attività</vt:lpstr>
      <vt:lpstr>Chi partecipa ai living lab: La quadrupla elica</vt:lpstr>
      <vt:lpstr>Living lab e Lighthouse per la salute dei suoli: Piano di attuazione - Criteri</vt:lpstr>
      <vt:lpstr>Perché realizzare i living lab?</vt:lpstr>
      <vt:lpstr>Cosa aspettarsi dai Laboratori viventi?</vt:lpstr>
      <vt:lpstr>Cosa considerare quando si allestisce un Living lab?</vt:lpstr>
      <vt:lpstr>Tipi e mappe di Living Lab</vt:lpstr>
      <vt:lpstr>Living Lab agricoli: Agricoltura di precisione per tutti </vt:lpstr>
      <vt:lpstr>PowerPoint Presentation</vt:lpstr>
      <vt:lpstr>Living Lab industriali: Il Living Lab di KTP</vt:lpstr>
      <vt:lpstr>Living Lab urbani: Torino City Lab</vt:lpstr>
      <vt:lpstr>Living Lab urbani: Forlì, Italia</vt:lpstr>
      <vt:lpstr>Serena Borgna</vt:lpstr>
      <vt:lpstr>I temi delle call 2023 e il quadro italiano</vt:lpstr>
      <vt:lpstr>Il suolo in Horizon Europe</vt:lpstr>
      <vt:lpstr>Il suolo in Horizon Europe</vt:lpstr>
      <vt:lpstr>Cluster 6 - Food, Bioeconomy, Natural  Resources, Agriculture and  Environment </vt:lpstr>
      <vt:lpstr>Cluster 6 - Food, Bioeconomy, Natural  Resources, Agriculture and  Environment</vt:lpstr>
      <vt:lpstr>CLUSTER 6 | Overview Work Programme 2023 -24</vt:lpstr>
      <vt:lpstr>Cluster 6 European Partnerships - Cofunded </vt:lpstr>
      <vt:lpstr>LIVING LABs and the European Partnerships - Cofunded </vt:lpstr>
      <vt:lpstr>PowerPoint Presentation</vt:lpstr>
      <vt:lpstr>OVERVIEW DELLA PERFORMANCE ITALIANA 2021 e 2022</vt:lpstr>
      <vt:lpstr>COMPETIZIONE – Mission Soil</vt:lpstr>
      <vt:lpstr>Focus tematici sui due bandi dei Living Labs 2023</vt:lpstr>
      <vt:lpstr>Focus tematici sui due bandi dei Living Labs 2023</vt:lpstr>
      <vt:lpstr>HO RI ZO N - M I SS - 2023 - SO I L - 01 - 09 </vt:lpstr>
      <vt:lpstr>HORIZON-MISS-2023-SOIL-01-09</vt:lpstr>
      <vt:lpstr>HORIZON-MISS-2023-SOIL-01-09</vt:lpstr>
      <vt:lpstr>Federico Drago</vt:lpstr>
      <vt:lpstr>Spazio all’ingaggio!</vt:lpstr>
      <vt:lpstr>Interagisci con noi su slido!</vt:lpstr>
      <vt:lpstr>NATI00NS: Coinvolgimento e sostegno alle candidature dei Laboratori viventi</vt:lpstr>
      <vt:lpstr>NATI00NS Soil Living Labs Online Matchmaking Event on the b2match platform </vt:lpstr>
      <vt:lpstr>NATI00NS Soil Living Labs Online Matchmaking Event on the b2match platform </vt:lpstr>
      <vt:lpstr>Panel 1 Portare il tema del suolo all'attenzione della società: per una governance condivisa</vt:lpstr>
      <vt:lpstr>Panel 1: Portare il tema del suolo all'attenzione della società: per una governance condivisa</vt:lpstr>
      <vt:lpstr>Panel 2 La ricerca: Progetti di suolo in Italia</vt:lpstr>
      <vt:lpstr>Panel 2: La ricerca: Progetti di suolo in Italia</vt:lpstr>
      <vt:lpstr>PowerPoint Presentation</vt:lpstr>
      <vt:lpstr>CSA: Preparing for the ‘Soil Deal for Europe’ Mission –  Preparing the ground for healthy soils: building capacities for  engagement, outreach and knowledge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Niccolò Zazzeri</dc:creator>
  <cp:lastModifiedBy>f.drago</cp:lastModifiedBy>
  <cp:revision>23</cp:revision>
  <cp:lastPrinted>2023-02-06T09:14:30Z</cp:lastPrinted>
  <dcterms:created xsi:type="dcterms:W3CDTF">2022-06-16T09:41:17Z</dcterms:created>
  <dcterms:modified xsi:type="dcterms:W3CDTF">2023-03-16T09:14:10Z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0x0101008C8C5C24618F7143945C6AD2F7FF7A0F</vt:lpwstr>
  </property>
  <property fmtid="{D5CDD505-2E9C-101B-9397-08002B2CF9AE}" pid="3" name="MediaServiceImageTags">
    <vt:lpwstr/>
  </property>
</Properties>
</file>