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261" r:id="rId2"/>
    <p:sldId id="660" r:id="rId3"/>
    <p:sldId id="661" r:id="rId4"/>
    <p:sldId id="671" r:id="rId5"/>
    <p:sldId id="670" r:id="rId6"/>
    <p:sldId id="662" r:id="rId7"/>
    <p:sldId id="663" r:id="rId8"/>
    <p:sldId id="664" r:id="rId9"/>
    <p:sldId id="672" r:id="rId10"/>
    <p:sldId id="665" r:id="rId11"/>
    <p:sldId id="277" r:id="rId12"/>
    <p:sldId id="278" r:id="rId13"/>
    <p:sldId id="279" r:id="rId14"/>
    <p:sldId id="265" r:id="rId15"/>
    <p:sldId id="668" r:id="rId16"/>
    <p:sldId id="666" r:id="rId17"/>
    <p:sldId id="270" r:id="rId18"/>
    <p:sldId id="275" r:id="rId19"/>
    <p:sldId id="283" r:id="rId20"/>
  </p:sldIdLst>
  <p:sldSz cx="12192000" cy="6858000"/>
  <p:notesSz cx="6797675" cy="9926638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ction par défaut" id="{5DF8C0E9-25D3-4C18-9844-F46D48065D36}">
          <p14:sldIdLst>
            <p14:sldId id="261"/>
            <p14:sldId id="660"/>
            <p14:sldId id="661"/>
            <p14:sldId id="671"/>
            <p14:sldId id="670"/>
            <p14:sldId id="662"/>
            <p14:sldId id="663"/>
            <p14:sldId id="664"/>
            <p14:sldId id="672"/>
            <p14:sldId id="665"/>
            <p14:sldId id="277"/>
            <p14:sldId id="278"/>
            <p14:sldId id="279"/>
            <p14:sldId id="265"/>
            <p14:sldId id="668"/>
            <p14:sldId id="666"/>
            <p14:sldId id="270"/>
            <p14:sldId id="275"/>
            <p14:sldId id="283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525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4" orient="horz" pos="2795" userDrawn="1">
          <p15:clr>
            <a:srgbClr val="A4A3A4"/>
          </p15:clr>
        </p15:guide>
        <p15:guide id="5" orient="horz" userDrawn="1">
          <p15:clr>
            <a:srgbClr val="A4A3A4"/>
          </p15:clr>
        </p15:guide>
        <p15:guide id="6" pos="740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imitri Donzé" initials="DD" lastIdx="48" clrIdx="0"/>
  <p:cmAuthor id="2" name="Audrey Bellier" initials="AB" lastIdx="13" clrIdx="1"/>
  <p:cmAuthor id="3" name="Floriane Sophie Muller" initials="FSM" lastIdx="53" clrIdx="2"/>
  <p:cmAuthor id="4" name="Laure Mellifluo" initials="LM" lastIdx="7" clrIdx="3"/>
  <p:cmAuthor id="5" name="Claire Wuillemin" initials="CW" lastIdx="1" clrIdx="4">
    <p:extLst>
      <p:ext uri="{19B8F6BF-5375-455C-9EA6-DF929625EA0E}">
        <p15:presenceInfo xmlns:p15="http://schemas.microsoft.com/office/powerpoint/2012/main" userId="S-1-5-21-2549886845-264585227-397852783-547083" providerId="AD"/>
      </p:ext>
    </p:extLst>
  </p:cmAuthor>
  <p:cmAuthor id="6" name="Anouk Santos" initials="AS" lastIdx="2" clrIdx="5">
    <p:extLst>
      <p:ext uri="{19B8F6BF-5375-455C-9EA6-DF929625EA0E}">
        <p15:presenceInfo xmlns:p15="http://schemas.microsoft.com/office/powerpoint/2012/main" userId="S::Anouk.Santos@unige.ch::6eca6a99-8c48-4289-9ecd-0768199bcd70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3399"/>
    <a:srgbClr val="D6005B"/>
    <a:srgbClr val="D9D9D9"/>
    <a:srgbClr val="CF0063"/>
    <a:srgbClr val="BBC777"/>
    <a:srgbClr val="F2F2F2"/>
    <a:srgbClr val="007E64"/>
    <a:srgbClr val="96004B"/>
    <a:srgbClr val="FFFFFF"/>
    <a:srgbClr val="DAE7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Style moyen 2 - Accentuatio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D5ABB26-0587-4C30-8999-92F81FD0307C}" styleName="Aucun style, aucune grill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5758FB7-9AC5-4552-8A53-C91805E547FA}" styleName="Style à thème 1 - Accentuation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9DCAF9ED-07DC-4A11-8D7F-57B35C25682E}" styleName="Style moyen 1 - Accentuation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85BE263C-DBD7-4A20-BB59-AAB30ACAA65A}" styleName="Style moyen 3 - Accentuation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840" autoAdjust="0"/>
    <p:restoredTop sz="62290" autoAdjust="0"/>
  </p:normalViewPr>
  <p:slideViewPr>
    <p:cSldViewPr>
      <p:cViewPr varScale="1">
        <p:scale>
          <a:sx n="72" d="100"/>
          <a:sy n="72" d="100"/>
        </p:scale>
        <p:origin x="1794" y="54"/>
      </p:cViewPr>
      <p:guideLst>
        <p:guide orient="horz" pos="1525"/>
        <p:guide pos="3840"/>
        <p:guide orient="horz" pos="2795"/>
        <p:guide orient="horz"/>
        <p:guide pos="7408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>
      <p:cViewPr varScale="1">
        <p:scale>
          <a:sx n="80" d="100"/>
          <a:sy n="80" d="100"/>
        </p:scale>
        <p:origin x="4014" y="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14" y="6"/>
            <a:ext cx="2945659" cy="496333"/>
          </a:xfrm>
          <a:prstGeom prst="rect">
            <a:avLst/>
          </a:prstGeom>
        </p:spPr>
        <p:txBody>
          <a:bodyPr vert="horz" lIns="91680" tIns="45839" rIns="91680" bIns="45839" rtlCol="0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456" y="6"/>
            <a:ext cx="2945659" cy="496333"/>
          </a:xfrm>
          <a:prstGeom prst="rect">
            <a:avLst/>
          </a:prstGeom>
        </p:spPr>
        <p:txBody>
          <a:bodyPr vert="horz" lIns="91680" tIns="45839" rIns="91680" bIns="45839" rtlCol="0"/>
          <a:lstStyle>
            <a:lvl1pPr algn="r">
              <a:defRPr sz="1200"/>
            </a:lvl1pPr>
          </a:lstStyle>
          <a:p>
            <a:fld id="{CD7E8075-618A-450D-8907-D0A6A9747C26}" type="datetimeFigureOut">
              <a:rPr lang="fr-CH" smtClean="0"/>
              <a:t>14.03.2023</a:t>
            </a:fld>
            <a:endParaRPr lang="fr-CH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14" y="9428585"/>
            <a:ext cx="2945659" cy="496333"/>
          </a:xfrm>
          <a:prstGeom prst="rect">
            <a:avLst/>
          </a:prstGeom>
        </p:spPr>
        <p:txBody>
          <a:bodyPr vert="horz" lIns="91680" tIns="45839" rIns="91680" bIns="45839" rtlCol="0" anchor="b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456" y="9428585"/>
            <a:ext cx="2945659" cy="496333"/>
          </a:xfrm>
          <a:prstGeom prst="rect">
            <a:avLst/>
          </a:prstGeom>
        </p:spPr>
        <p:txBody>
          <a:bodyPr vert="horz" lIns="91680" tIns="45839" rIns="91680" bIns="45839" rtlCol="0" anchor="b"/>
          <a:lstStyle>
            <a:lvl1pPr algn="r">
              <a:defRPr sz="1200"/>
            </a:lvl1pPr>
          </a:lstStyle>
          <a:p>
            <a:fld id="{195FB71D-A883-4F60-8F5A-96BC9A28CC0D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3094061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14" y="6"/>
            <a:ext cx="2945659" cy="496333"/>
          </a:xfrm>
          <a:prstGeom prst="rect">
            <a:avLst/>
          </a:prstGeom>
        </p:spPr>
        <p:txBody>
          <a:bodyPr vert="horz" lIns="91680" tIns="45839" rIns="91680" bIns="45839" rtlCol="0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56" y="6"/>
            <a:ext cx="2945659" cy="496333"/>
          </a:xfrm>
          <a:prstGeom prst="rect">
            <a:avLst/>
          </a:prstGeom>
        </p:spPr>
        <p:txBody>
          <a:bodyPr vert="horz" lIns="91680" tIns="45839" rIns="91680" bIns="45839" rtlCol="0"/>
          <a:lstStyle>
            <a:lvl1pPr algn="r">
              <a:defRPr sz="1200"/>
            </a:lvl1pPr>
          </a:lstStyle>
          <a:p>
            <a:fld id="{13749716-20C0-482E-B645-ED343EF9349D}" type="datetimeFigureOut">
              <a:rPr lang="fr-CH" smtClean="0"/>
              <a:t>14.03.2023</a:t>
            </a:fld>
            <a:endParaRPr lang="fr-CH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2075" y="746125"/>
            <a:ext cx="6613525" cy="3721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680" tIns="45839" rIns="91680" bIns="45839" rtlCol="0" anchor="ctr"/>
          <a:lstStyle/>
          <a:p>
            <a:endParaRPr lang="fr-CH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715154"/>
            <a:ext cx="5438140" cy="4466986"/>
          </a:xfrm>
          <a:prstGeom prst="rect">
            <a:avLst/>
          </a:prstGeom>
        </p:spPr>
        <p:txBody>
          <a:bodyPr vert="horz" lIns="91680" tIns="45839" rIns="91680" bIns="45839" rtlCol="0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14" y="9428585"/>
            <a:ext cx="2945659" cy="496333"/>
          </a:xfrm>
          <a:prstGeom prst="rect">
            <a:avLst/>
          </a:prstGeom>
        </p:spPr>
        <p:txBody>
          <a:bodyPr vert="horz" lIns="91680" tIns="45839" rIns="91680" bIns="45839" rtlCol="0" anchor="b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56" y="9428585"/>
            <a:ext cx="2945659" cy="496333"/>
          </a:xfrm>
          <a:prstGeom prst="rect">
            <a:avLst/>
          </a:prstGeom>
        </p:spPr>
        <p:txBody>
          <a:bodyPr vert="horz" lIns="91680" tIns="45839" rIns="91680" bIns="45839" rtlCol="0" anchor="b"/>
          <a:lstStyle>
            <a:lvl1pPr algn="r">
              <a:defRPr sz="1200"/>
            </a:lvl1pPr>
          </a:lstStyle>
          <a:p>
            <a:fld id="{2CE319D8-CB67-4A63-BCD2-D4C292142D3E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8404030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4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defTabSz="914400" rtl="0" eaLnBrk="1" latinLnBrk="0" hangingPunct="1">
      <a:defRPr sz="14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defTabSz="914400" rtl="0" eaLnBrk="1" latinLnBrk="0" hangingPunct="1">
      <a:defRPr sz="14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defTabSz="914400" rtl="0" eaLnBrk="1" latinLnBrk="0" hangingPunct="1">
      <a:defRPr sz="14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defTabSz="914400" rtl="0" eaLnBrk="1" latinLnBrk="0" hangingPunct="1">
      <a:defRPr sz="14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92075" y="746125"/>
            <a:ext cx="6613525" cy="3721100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E319D8-CB67-4A63-BCD2-D4C292142D3E}" type="slidenum">
              <a:rPr lang="fr-CH" smtClean="0"/>
              <a:pPr/>
              <a:t>1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22209717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E319D8-CB67-4A63-BCD2-D4C292142D3E}" type="slidenum">
              <a:rPr lang="fr-CH" smtClean="0"/>
              <a:t>10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59362136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A9EFA27-853E-6D46-B869-1A54A8924F98}" type="slidenum">
              <a:rPr lang="fr-FR" smtClean="0"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9926990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A9EFA27-853E-6D46-B869-1A54A8924F98}" type="slidenum">
              <a:rPr lang="fr-FR" smtClean="0"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2795229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A9EFA27-853E-6D46-B869-1A54A8924F98}" type="slidenum">
              <a:rPr lang="fr-FR" smtClean="0"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610821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A9EFA27-853E-6D46-B869-1A54A8924F98}" type="slidenum">
              <a:rPr lang="fr-FR" smtClean="0"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1452965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E319D8-CB67-4A63-BCD2-D4C292142D3E}" type="slidenum">
              <a:rPr lang="fr-CH" smtClean="0"/>
              <a:t>15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07260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E319D8-CB67-4A63-BCD2-D4C292142D3E}" type="slidenum">
              <a:rPr lang="fr-CH" smtClean="0"/>
              <a:t>16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33369238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A9EFA27-853E-6D46-B869-1A54A8924F98}" type="slidenum">
              <a:rPr lang="fr-FR" smtClean="0"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66962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A9EFA27-853E-6D46-B869-1A54A8924F98}" type="slidenum">
              <a:rPr lang="fr-FR" smtClean="0"/>
              <a:t>18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7554644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A9EFA27-853E-6D46-B869-1A54A8924F98}" type="slidenum">
              <a:rPr lang="fr-FR" smtClean="0"/>
              <a:t>19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053903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92075" y="746125"/>
            <a:ext cx="6613525" cy="3721100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E319D8-CB67-4A63-BCD2-D4C292142D3E}" type="slidenum">
              <a:rPr lang="fr-CH" smtClean="0"/>
              <a:t>2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7347597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E319D8-CB67-4A63-BCD2-D4C292142D3E}" type="slidenum">
              <a:rPr lang="fr-CH" smtClean="0"/>
              <a:t>3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37710596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E319D8-CB67-4A63-BCD2-D4C292142D3E}" type="slidenum">
              <a:rPr lang="fr-CH" smtClean="0"/>
              <a:t>4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30576807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E319D8-CB67-4A63-BCD2-D4C292142D3E}" type="slidenum">
              <a:rPr lang="fr-CH" smtClean="0"/>
              <a:t>5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91834291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E319D8-CB67-4A63-BCD2-D4C292142D3E}" type="slidenum">
              <a:rPr lang="fr-CH" smtClean="0"/>
              <a:t>6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82261546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E319D8-CB67-4A63-BCD2-D4C292142D3E}" type="slidenum">
              <a:rPr lang="fr-CH" smtClean="0"/>
              <a:t>7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46527254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E319D8-CB67-4A63-BCD2-D4C292142D3E}" type="slidenum">
              <a:rPr lang="fr-CH" smtClean="0"/>
              <a:t>8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08491593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E319D8-CB67-4A63-BCD2-D4C292142D3E}" type="slidenum">
              <a:rPr lang="fr-CH" smtClean="0"/>
              <a:t>9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3840356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437323" y="734840"/>
            <a:ext cx="10363200" cy="1470025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fr-CH" sz="3700" b="1" kern="1200" cap="small" baseline="0" dirty="0">
                <a:solidFill>
                  <a:srgbClr val="CF0063"/>
                </a:solidFill>
                <a:latin typeface="TheSansOsF Black" panose="020B0902050302020203" pitchFamily="34" charset="0"/>
                <a:ea typeface="+mj-ea"/>
                <a:cs typeface="+mj-cs"/>
              </a:defRPr>
            </a:lvl1pPr>
          </a:lstStyle>
          <a:p>
            <a:r>
              <a:rPr lang="fr-FR" dirty="0"/>
              <a:t>Modifiez le style du titre</a:t>
            </a:r>
            <a:endParaRPr lang="fr-CH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342733" y="2239090"/>
            <a:ext cx="6137311" cy="1117902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  <a:endParaRPr lang="fr-CH" dirty="0"/>
          </a:p>
        </p:txBody>
      </p:sp>
      <p:pic>
        <p:nvPicPr>
          <p:cNvPr id="5" name="Image 4" descr="template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5779008"/>
            <a:ext cx="12192000" cy="1078992"/>
          </a:xfrm>
          <a:prstGeom prst="rect">
            <a:avLst/>
          </a:prstGeom>
        </p:spPr>
      </p:pic>
      <p:sp>
        <p:nvSpPr>
          <p:cNvPr id="6" name="ZoneTexte 5"/>
          <p:cNvSpPr txBox="1"/>
          <p:nvPr userDrawn="1"/>
        </p:nvSpPr>
        <p:spPr>
          <a:xfrm>
            <a:off x="464374" y="6021288"/>
            <a:ext cx="80128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Bibliothèque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5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numéro de diapositive 3"/>
          <p:cNvSpPr>
            <a:spLocks noGrp="1"/>
          </p:cNvSpPr>
          <p:nvPr>
            <p:ph type="sldNum" sz="quarter" idx="4"/>
          </p:nvPr>
        </p:nvSpPr>
        <p:spPr>
          <a:xfrm>
            <a:off x="9416696" y="64928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0144FF-F087-41C9-84F6-32C8BE5E7625}" type="slidenum">
              <a:rPr lang="fr-CH" smtClean="0"/>
              <a:pPr/>
              <a:t>‹N°›</a:t>
            </a:fld>
            <a:endParaRPr lang="fr-CH" dirty="0"/>
          </a:p>
        </p:txBody>
      </p:sp>
      <p:sp>
        <p:nvSpPr>
          <p:cNvPr id="8" name="Triangle isocèle 7">
            <a:extLst>
              <a:ext uri="{FF2B5EF4-FFF2-40B4-BE49-F238E27FC236}">
                <a16:creationId xmlns:a16="http://schemas.microsoft.com/office/drawing/2014/main" id="{BDA8E104-18A7-43DA-903F-28DF2A6A3C02}"/>
              </a:ext>
            </a:extLst>
          </p:cNvPr>
          <p:cNvSpPr/>
          <p:nvPr userDrawn="1"/>
        </p:nvSpPr>
        <p:spPr>
          <a:xfrm rot="16200000">
            <a:off x="11352000" y="298155"/>
            <a:ext cx="720000" cy="960000"/>
          </a:xfrm>
          <a:prstGeom prst="triangle">
            <a:avLst>
              <a:gd name="adj" fmla="val 0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fr-CH" sz="1800" dirty="0">
              <a:solidFill>
                <a:srgbClr val="D60058"/>
              </a:solidFill>
            </a:endParaRPr>
          </a:p>
        </p:txBody>
      </p:sp>
      <p:sp>
        <p:nvSpPr>
          <p:cNvPr id="9" name="Parallélogramme 8">
            <a:extLst>
              <a:ext uri="{FF2B5EF4-FFF2-40B4-BE49-F238E27FC236}">
                <a16:creationId xmlns:a16="http://schemas.microsoft.com/office/drawing/2014/main" id="{83720838-4D61-4502-BFFB-65F14C7A97D6}"/>
              </a:ext>
            </a:extLst>
          </p:cNvPr>
          <p:cNvSpPr/>
          <p:nvPr userDrawn="1"/>
        </p:nvSpPr>
        <p:spPr>
          <a:xfrm>
            <a:off x="0" y="-1754"/>
            <a:ext cx="12192000" cy="848609"/>
          </a:xfrm>
          <a:prstGeom prst="parallelogram">
            <a:avLst>
              <a:gd name="adj" fmla="val 105426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1800" dirty="0"/>
          </a:p>
        </p:txBody>
      </p:sp>
      <p:sp>
        <p:nvSpPr>
          <p:cNvPr id="10" name="Titre 1">
            <a:extLst>
              <a:ext uri="{FF2B5EF4-FFF2-40B4-BE49-F238E27FC236}">
                <a16:creationId xmlns:a16="http://schemas.microsoft.com/office/drawing/2014/main" id="{7D24DE00-743B-467A-9573-79636621D52F}"/>
              </a:ext>
            </a:extLst>
          </p:cNvPr>
          <p:cNvSpPr txBox="1">
            <a:spLocks/>
          </p:cNvSpPr>
          <p:nvPr userDrawn="1"/>
        </p:nvSpPr>
        <p:spPr>
          <a:xfrm rot="18807011">
            <a:off x="47601" y="-194686"/>
            <a:ext cx="504056" cy="8519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800" kern="1200" cap="small" baseline="0">
                <a:solidFill>
                  <a:srgbClr val="0070C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2800" b="1" dirty="0">
                <a:solidFill>
                  <a:srgbClr val="D60058"/>
                </a:solidFill>
              </a:rPr>
              <a:t>2</a:t>
            </a:r>
          </a:p>
        </p:txBody>
      </p:sp>
      <p:sp>
        <p:nvSpPr>
          <p:cNvPr id="11" name="Titre 2">
            <a:extLst>
              <a:ext uri="{FF2B5EF4-FFF2-40B4-BE49-F238E27FC236}">
                <a16:creationId xmlns:a16="http://schemas.microsoft.com/office/drawing/2014/main" id="{95CEBCD0-7B86-4BCB-B342-2B8E8CAB2D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99456" y="44624"/>
            <a:ext cx="9793088" cy="760718"/>
          </a:xfrm>
        </p:spPr>
        <p:txBody>
          <a:bodyPr/>
          <a:lstStyle>
            <a:lvl1pPr>
              <a:defRPr sz="3200" b="1" cap="none" baseline="0">
                <a:solidFill>
                  <a:schemeClr val="bg1"/>
                </a:solidFill>
                <a:latin typeface="Arial Narrow" panose="020B060602020203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8579817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63084" y="2931022"/>
            <a:ext cx="10363200" cy="1362075"/>
          </a:xfrm>
        </p:spPr>
        <p:txBody>
          <a:bodyPr anchor="t"/>
          <a:lstStyle>
            <a:lvl1pPr algn="l">
              <a:defRPr sz="4000" b="1" cap="small" baseline="0"/>
            </a:lvl1pPr>
          </a:lstStyle>
          <a:p>
            <a:r>
              <a:rPr lang="fr-FR"/>
              <a:t>Modifiez le style du titre</a:t>
            </a:r>
            <a:endParaRPr lang="fr-CH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963084" y="4305078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Corde 5"/>
          <p:cNvSpPr/>
          <p:nvPr userDrawn="1"/>
        </p:nvSpPr>
        <p:spPr>
          <a:xfrm flipH="1">
            <a:off x="-600000" y="0"/>
            <a:ext cx="1200000" cy="900000"/>
          </a:xfrm>
          <a:prstGeom prst="chord">
            <a:avLst>
              <a:gd name="adj1" fmla="val 5395707"/>
              <a:gd name="adj2" fmla="val 1620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1200"/>
          </a:p>
        </p:txBody>
      </p:sp>
      <p:sp>
        <p:nvSpPr>
          <p:cNvPr id="7" name="Rectangle 6"/>
          <p:cNvSpPr txBox="1">
            <a:spLocks noChangeArrowheads="1"/>
          </p:cNvSpPr>
          <p:nvPr userDrawn="1"/>
        </p:nvSpPr>
        <p:spPr>
          <a:xfrm>
            <a:off x="-240704" y="44624"/>
            <a:ext cx="768085" cy="792088"/>
          </a:xfrm>
          <a:prstGeom prst="rect">
            <a:avLst/>
          </a:prstGeom>
          <a:ln/>
        </p:spPr>
        <p:txBody>
          <a:bodyPr anchor="ctr"/>
          <a:lstStyle>
            <a:defPPr>
              <a:defRPr lang="fr-FR"/>
            </a:defPPr>
            <a:lvl1pPr marL="0" algn="r" defTabSz="914400" rtl="0" eaLnBrk="1" latinLnBrk="0" hangingPunct="1">
              <a:defRPr sz="1800" kern="120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50000"/>
              </a:lnSpc>
              <a:defRPr/>
            </a:pPr>
            <a:fld id="{F6777C44-E200-40A9-A99C-7DEB161776E9}" type="slidenum">
              <a:rPr lang="fr-FR" sz="1200" smtClean="0">
                <a:solidFill>
                  <a:schemeClr val="bg1"/>
                </a:solidFill>
              </a:rPr>
              <a:pPr algn="r">
                <a:lnSpc>
                  <a:spcPct val="150000"/>
                </a:lnSpc>
                <a:defRPr/>
              </a:pPr>
              <a:t>‹N°›</a:t>
            </a:fld>
            <a:endParaRPr lang="fr-FR" sz="1200" dirty="0">
              <a:solidFill>
                <a:schemeClr val="bg1"/>
              </a:solidFill>
            </a:endParaRPr>
          </a:p>
          <a:p>
            <a:pPr algn="r">
              <a:lnSpc>
                <a:spcPct val="150000"/>
              </a:lnSpc>
              <a:defRPr/>
            </a:pPr>
            <a:r>
              <a:rPr lang="fr-FR" sz="1200" dirty="0">
                <a:solidFill>
                  <a:schemeClr val="bg1">
                    <a:lumMod val="85000"/>
                  </a:schemeClr>
                </a:solidFill>
              </a:rPr>
              <a:t>9</a:t>
            </a:r>
          </a:p>
        </p:txBody>
      </p:sp>
      <p:cxnSp>
        <p:nvCxnSpPr>
          <p:cNvPr id="8" name="Connecteur droit 7"/>
          <p:cNvCxnSpPr>
            <a:stCxn id="6" idx="2"/>
          </p:cNvCxnSpPr>
          <p:nvPr userDrawn="1"/>
        </p:nvCxnSpPr>
        <p:spPr>
          <a:xfrm>
            <a:off x="-375" y="450000"/>
            <a:ext cx="600000" cy="0"/>
          </a:xfrm>
          <a:prstGeom prst="line">
            <a:avLst/>
          </a:prstGeom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pic>
        <p:nvPicPr>
          <p:cNvPr id="9" name="Picture 3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82400" y="432000"/>
            <a:ext cx="609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00000" y="1124744"/>
            <a:ext cx="11016747" cy="5256584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</a:lstStyle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  <p:cxnSp>
        <p:nvCxnSpPr>
          <p:cNvPr id="14" name="Connecteur droit 13"/>
          <p:cNvCxnSpPr/>
          <p:nvPr userDrawn="1"/>
        </p:nvCxnSpPr>
        <p:spPr>
          <a:xfrm>
            <a:off x="0" y="900000"/>
            <a:ext cx="1219200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itre 2"/>
          <p:cNvSpPr>
            <a:spLocks noGrp="1"/>
          </p:cNvSpPr>
          <p:nvPr>
            <p:ph type="title"/>
          </p:nvPr>
        </p:nvSpPr>
        <p:spPr>
          <a:xfrm>
            <a:off x="600000" y="116632"/>
            <a:ext cx="10968608" cy="720080"/>
          </a:xfrm>
        </p:spPr>
        <p:txBody>
          <a:bodyPr/>
          <a:lstStyle/>
          <a:p>
            <a:r>
              <a:rPr lang="fr-FR" dirty="0"/>
              <a:t>Modifiez le style du titre</a:t>
            </a:r>
            <a:endParaRPr lang="fr-CH" dirty="0"/>
          </a:p>
        </p:txBody>
      </p:sp>
      <p:pic>
        <p:nvPicPr>
          <p:cNvPr id="9" name="Picture 3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82400" y="432000"/>
            <a:ext cx="609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Corde 12">
            <a:extLst>
              <a:ext uri="{FF2B5EF4-FFF2-40B4-BE49-F238E27FC236}">
                <a16:creationId xmlns:a16="http://schemas.microsoft.com/office/drawing/2014/main" id="{D6FE30ED-43AD-4282-AE1B-D82055EB8CD2}"/>
              </a:ext>
            </a:extLst>
          </p:cNvPr>
          <p:cNvSpPr/>
          <p:nvPr userDrawn="1"/>
        </p:nvSpPr>
        <p:spPr>
          <a:xfrm flipH="1">
            <a:off x="-600000" y="0"/>
            <a:ext cx="1200000" cy="900000"/>
          </a:xfrm>
          <a:prstGeom prst="chord">
            <a:avLst>
              <a:gd name="adj1" fmla="val 5395707"/>
              <a:gd name="adj2" fmla="val 1620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1200"/>
          </a:p>
        </p:txBody>
      </p:sp>
      <p:sp>
        <p:nvSpPr>
          <p:cNvPr id="19" name="Rectangle 6">
            <a:extLst>
              <a:ext uri="{FF2B5EF4-FFF2-40B4-BE49-F238E27FC236}">
                <a16:creationId xmlns:a16="http://schemas.microsoft.com/office/drawing/2014/main" id="{C2D1FFD1-0D9B-4CE2-A5BF-084D37D39F6D}"/>
              </a:ext>
            </a:extLst>
          </p:cNvPr>
          <p:cNvSpPr txBox="1">
            <a:spLocks noChangeArrowheads="1"/>
          </p:cNvSpPr>
          <p:nvPr userDrawn="1"/>
        </p:nvSpPr>
        <p:spPr>
          <a:xfrm>
            <a:off x="-240704" y="44624"/>
            <a:ext cx="768085" cy="792088"/>
          </a:xfrm>
          <a:prstGeom prst="rect">
            <a:avLst/>
          </a:prstGeom>
          <a:ln/>
        </p:spPr>
        <p:txBody>
          <a:bodyPr anchor="ctr"/>
          <a:lstStyle>
            <a:defPPr>
              <a:defRPr lang="fr-FR"/>
            </a:defPPr>
            <a:lvl1pPr marL="0" algn="r" defTabSz="914400" rtl="0" eaLnBrk="1" latinLnBrk="0" hangingPunct="1">
              <a:defRPr sz="1800" kern="120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50000"/>
              </a:lnSpc>
              <a:defRPr/>
            </a:pPr>
            <a:fld id="{F6777C44-E200-40A9-A99C-7DEB161776E9}" type="slidenum">
              <a:rPr lang="fr-FR" sz="1200" smtClean="0">
                <a:solidFill>
                  <a:schemeClr val="bg1"/>
                </a:solidFill>
              </a:rPr>
              <a:pPr algn="r">
                <a:lnSpc>
                  <a:spcPct val="150000"/>
                </a:lnSpc>
                <a:defRPr/>
              </a:pPr>
              <a:t>‹N°›</a:t>
            </a:fld>
            <a:endParaRPr lang="fr-FR" sz="1200" dirty="0">
              <a:solidFill>
                <a:schemeClr val="bg1"/>
              </a:solidFill>
            </a:endParaRPr>
          </a:p>
          <a:p>
            <a:pPr algn="r">
              <a:lnSpc>
                <a:spcPct val="150000"/>
              </a:lnSpc>
              <a:defRPr/>
            </a:pPr>
            <a:r>
              <a:rPr lang="fr-FR" sz="1200" dirty="0">
                <a:solidFill>
                  <a:schemeClr val="bg1">
                    <a:lumMod val="85000"/>
                  </a:schemeClr>
                </a:solidFill>
              </a:rPr>
              <a:t>15</a:t>
            </a:r>
          </a:p>
        </p:txBody>
      </p:sp>
      <p:cxnSp>
        <p:nvCxnSpPr>
          <p:cNvPr id="20" name="Connecteur droit 19">
            <a:extLst>
              <a:ext uri="{FF2B5EF4-FFF2-40B4-BE49-F238E27FC236}">
                <a16:creationId xmlns:a16="http://schemas.microsoft.com/office/drawing/2014/main" id="{C7D6CFD7-8CDD-4358-9C22-B265063EEC37}"/>
              </a:ext>
            </a:extLst>
          </p:cNvPr>
          <p:cNvCxnSpPr>
            <a:stCxn id="13" idx="2"/>
          </p:cNvCxnSpPr>
          <p:nvPr userDrawn="1"/>
        </p:nvCxnSpPr>
        <p:spPr>
          <a:xfrm>
            <a:off x="-375" y="450000"/>
            <a:ext cx="600000" cy="0"/>
          </a:xfrm>
          <a:prstGeom prst="line">
            <a:avLst/>
          </a:prstGeom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1330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1330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cxnSp>
        <p:nvCxnSpPr>
          <p:cNvPr id="7" name="Connecteur droit 6"/>
          <p:cNvCxnSpPr/>
          <p:nvPr userDrawn="1"/>
        </p:nvCxnSpPr>
        <p:spPr>
          <a:xfrm>
            <a:off x="0" y="900000"/>
            <a:ext cx="1219200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tre 2"/>
          <p:cNvSpPr>
            <a:spLocks noGrp="1"/>
          </p:cNvSpPr>
          <p:nvPr>
            <p:ph type="title"/>
          </p:nvPr>
        </p:nvSpPr>
        <p:spPr>
          <a:xfrm>
            <a:off x="600000" y="116632"/>
            <a:ext cx="10968608" cy="720080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fr-CH"/>
          </a:p>
        </p:txBody>
      </p:sp>
      <p:pic>
        <p:nvPicPr>
          <p:cNvPr id="10" name="Picture 3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82400" y="432000"/>
            <a:ext cx="609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Corde 14">
            <a:extLst>
              <a:ext uri="{FF2B5EF4-FFF2-40B4-BE49-F238E27FC236}">
                <a16:creationId xmlns:a16="http://schemas.microsoft.com/office/drawing/2014/main" id="{3D95EC82-926D-40C7-B98E-D9C7123FCCD4}"/>
              </a:ext>
            </a:extLst>
          </p:cNvPr>
          <p:cNvSpPr/>
          <p:nvPr userDrawn="1"/>
        </p:nvSpPr>
        <p:spPr>
          <a:xfrm flipH="1">
            <a:off x="-600000" y="0"/>
            <a:ext cx="1200000" cy="900000"/>
          </a:xfrm>
          <a:prstGeom prst="chord">
            <a:avLst>
              <a:gd name="adj1" fmla="val 5395707"/>
              <a:gd name="adj2" fmla="val 1620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1200"/>
          </a:p>
        </p:txBody>
      </p:sp>
      <p:sp>
        <p:nvSpPr>
          <p:cNvPr id="16" name="Rectangle 6">
            <a:extLst>
              <a:ext uri="{FF2B5EF4-FFF2-40B4-BE49-F238E27FC236}">
                <a16:creationId xmlns:a16="http://schemas.microsoft.com/office/drawing/2014/main" id="{DE717559-FA7A-4532-BC20-82916B70FA6B}"/>
              </a:ext>
            </a:extLst>
          </p:cNvPr>
          <p:cNvSpPr txBox="1">
            <a:spLocks noChangeArrowheads="1"/>
          </p:cNvSpPr>
          <p:nvPr userDrawn="1"/>
        </p:nvSpPr>
        <p:spPr>
          <a:xfrm>
            <a:off x="-240704" y="44624"/>
            <a:ext cx="768085" cy="792088"/>
          </a:xfrm>
          <a:prstGeom prst="rect">
            <a:avLst/>
          </a:prstGeom>
          <a:ln/>
        </p:spPr>
        <p:txBody>
          <a:bodyPr anchor="ctr"/>
          <a:lstStyle>
            <a:defPPr>
              <a:defRPr lang="fr-FR"/>
            </a:defPPr>
            <a:lvl1pPr marL="0" algn="r" defTabSz="914400" rtl="0" eaLnBrk="1" latinLnBrk="0" hangingPunct="1">
              <a:defRPr sz="1800" kern="120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50000"/>
              </a:lnSpc>
              <a:defRPr/>
            </a:pPr>
            <a:fld id="{F6777C44-E200-40A9-A99C-7DEB161776E9}" type="slidenum">
              <a:rPr lang="fr-FR" sz="1200" smtClean="0">
                <a:solidFill>
                  <a:schemeClr val="bg1"/>
                </a:solidFill>
              </a:rPr>
              <a:pPr algn="r">
                <a:lnSpc>
                  <a:spcPct val="150000"/>
                </a:lnSpc>
                <a:defRPr/>
              </a:pPr>
              <a:t>‹N°›</a:t>
            </a:fld>
            <a:endParaRPr lang="fr-FR" sz="1200" dirty="0">
              <a:solidFill>
                <a:schemeClr val="bg1"/>
              </a:solidFill>
            </a:endParaRPr>
          </a:p>
          <a:p>
            <a:pPr algn="r">
              <a:lnSpc>
                <a:spcPct val="150000"/>
              </a:lnSpc>
              <a:defRPr/>
            </a:pPr>
            <a:r>
              <a:rPr lang="fr-FR" sz="1200" dirty="0">
                <a:solidFill>
                  <a:schemeClr val="bg1">
                    <a:lumMod val="85000"/>
                  </a:schemeClr>
                </a:solidFill>
              </a:rPr>
              <a:t>9</a:t>
            </a:r>
          </a:p>
        </p:txBody>
      </p:sp>
      <p:cxnSp>
        <p:nvCxnSpPr>
          <p:cNvPr id="17" name="Connecteur droit 16">
            <a:extLst>
              <a:ext uri="{FF2B5EF4-FFF2-40B4-BE49-F238E27FC236}">
                <a16:creationId xmlns:a16="http://schemas.microsoft.com/office/drawing/2014/main" id="{CC0AEB93-2EBA-4AC1-AE30-0FFE3AB13828}"/>
              </a:ext>
            </a:extLst>
          </p:cNvPr>
          <p:cNvCxnSpPr>
            <a:stCxn id="15" idx="2"/>
          </p:cNvCxnSpPr>
          <p:nvPr userDrawn="1"/>
        </p:nvCxnSpPr>
        <p:spPr>
          <a:xfrm>
            <a:off x="-375" y="450000"/>
            <a:ext cx="600000" cy="0"/>
          </a:xfrm>
          <a:prstGeom prst="line">
            <a:avLst/>
          </a:prstGeom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55838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55838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cxnSp>
        <p:nvCxnSpPr>
          <p:cNvPr id="9" name="Connecteur droit 8"/>
          <p:cNvCxnSpPr/>
          <p:nvPr userDrawn="1"/>
        </p:nvCxnSpPr>
        <p:spPr>
          <a:xfrm>
            <a:off x="0" y="900000"/>
            <a:ext cx="1219200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re 2"/>
          <p:cNvSpPr>
            <a:spLocks noGrp="1"/>
          </p:cNvSpPr>
          <p:nvPr>
            <p:ph type="title"/>
          </p:nvPr>
        </p:nvSpPr>
        <p:spPr>
          <a:xfrm>
            <a:off x="600000" y="116632"/>
            <a:ext cx="10968608" cy="720080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fr-CH"/>
          </a:p>
        </p:txBody>
      </p:sp>
      <p:pic>
        <p:nvPicPr>
          <p:cNvPr id="12" name="Picture 3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82400" y="432000"/>
            <a:ext cx="609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Corde 16">
            <a:extLst>
              <a:ext uri="{FF2B5EF4-FFF2-40B4-BE49-F238E27FC236}">
                <a16:creationId xmlns:a16="http://schemas.microsoft.com/office/drawing/2014/main" id="{5675A1D4-4DE2-433E-9BF5-C34ED838B1DD}"/>
              </a:ext>
            </a:extLst>
          </p:cNvPr>
          <p:cNvSpPr/>
          <p:nvPr userDrawn="1"/>
        </p:nvSpPr>
        <p:spPr>
          <a:xfrm flipH="1">
            <a:off x="-600000" y="0"/>
            <a:ext cx="1200000" cy="900000"/>
          </a:xfrm>
          <a:prstGeom prst="chord">
            <a:avLst>
              <a:gd name="adj1" fmla="val 5395707"/>
              <a:gd name="adj2" fmla="val 1620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1200"/>
          </a:p>
        </p:txBody>
      </p:sp>
      <p:sp>
        <p:nvSpPr>
          <p:cNvPr id="18" name="Rectangle 6">
            <a:extLst>
              <a:ext uri="{FF2B5EF4-FFF2-40B4-BE49-F238E27FC236}">
                <a16:creationId xmlns:a16="http://schemas.microsoft.com/office/drawing/2014/main" id="{EC137378-BEC9-44CD-A939-A9F3E4FE1C31}"/>
              </a:ext>
            </a:extLst>
          </p:cNvPr>
          <p:cNvSpPr txBox="1">
            <a:spLocks noChangeArrowheads="1"/>
          </p:cNvSpPr>
          <p:nvPr userDrawn="1"/>
        </p:nvSpPr>
        <p:spPr>
          <a:xfrm>
            <a:off x="-240704" y="44624"/>
            <a:ext cx="768085" cy="792088"/>
          </a:xfrm>
          <a:prstGeom prst="rect">
            <a:avLst/>
          </a:prstGeom>
          <a:ln/>
        </p:spPr>
        <p:txBody>
          <a:bodyPr anchor="ctr"/>
          <a:lstStyle>
            <a:defPPr>
              <a:defRPr lang="fr-FR"/>
            </a:defPPr>
            <a:lvl1pPr marL="0" algn="r" defTabSz="914400" rtl="0" eaLnBrk="1" latinLnBrk="0" hangingPunct="1">
              <a:defRPr sz="1800" kern="120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50000"/>
              </a:lnSpc>
              <a:defRPr/>
            </a:pPr>
            <a:fld id="{F6777C44-E200-40A9-A99C-7DEB161776E9}" type="slidenum">
              <a:rPr lang="fr-FR" sz="1200" smtClean="0">
                <a:solidFill>
                  <a:schemeClr val="bg1"/>
                </a:solidFill>
              </a:rPr>
              <a:pPr algn="r">
                <a:lnSpc>
                  <a:spcPct val="150000"/>
                </a:lnSpc>
                <a:defRPr/>
              </a:pPr>
              <a:t>‹N°›</a:t>
            </a:fld>
            <a:endParaRPr lang="fr-FR" sz="1200" dirty="0">
              <a:solidFill>
                <a:schemeClr val="bg1"/>
              </a:solidFill>
            </a:endParaRPr>
          </a:p>
          <a:p>
            <a:pPr algn="r">
              <a:lnSpc>
                <a:spcPct val="150000"/>
              </a:lnSpc>
              <a:defRPr/>
            </a:pPr>
            <a:r>
              <a:rPr lang="fr-FR" sz="1200" dirty="0">
                <a:solidFill>
                  <a:schemeClr val="bg1">
                    <a:lumMod val="85000"/>
                  </a:schemeClr>
                </a:solidFill>
              </a:rPr>
              <a:t>9</a:t>
            </a:r>
          </a:p>
        </p:txBody>
      </p:sp>
      <p:cxnSp>
        <p:nvCxnSpPr>
          <p:cNvPr id="19" name="Connecteur droit 18">
            <a:extLst>
              <a:ext uri="{FF2B5EF4-FFF2-40B4-BE49-F238E27FC236}">
                <a16:creationId xmlns:a16="http://schemas.microsoft.com/office/drawing/2014/main" id="{5185D9C8-ACC8-47FC-871C-0269E01F0C41}"/>
              </a:ext>
            </a:extLst>
          </p:cNvPr>
          <p:cNvCxnSpPr>
            <a:stCxn id="17" idx="2"/>
          </p:cNvCxnSpPr>
          <p:nvPr userDrawn="1"/>
        </p:nvCxnSpPr>
        <p:spPr>
          <a:xfrm>
            <a:off x="-375" y="450000"/>
            <a:ext cx="600000" cy="0"/>
          </a:xfrm>
          <a:prstGeom prst="line">
            <a:avLst/>
          </a:prstGeom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necteur droit 6"/>
          <p:cNvCxnSpPr/>
          <p:nvPr userDrawn="1"/>
        </p:nvCxnSpPr>
        <p:spPr>
          <a:xfrm>
            <a:off x="0" y="900000"/>
            <a:ext cx="1219200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re 2"/>
          <p:cNvSpPr>
            <a:spLocks noGrp="1"/>
          </p:cNvSpPr>
          <p:nvPr>
            <p:ph type="title"/>
          </p:nvPr>
        </p:nvSpPr>
        <p:spPr>
          <a:xfrm>
            <a:off x="600000" y="116632"/>
            <a:ext cx="10968608" cy="720080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fr-CH"/>
          </a:p>
        </p:txBody>
      </p:sp>
      <p:pic>
        <p:nvPicPr>
          <p:cNvPr id="3075" name="Picture 3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82400" y="432000"/>
            <a:ext cx="609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Corde 8">
            <a:extLst>
              <a:ext uri="{FF2B5EF4-FFF2-40B4-BE49-F238E27FC236}">
                <a16:creationId xmlns:a16="http://schemas.microsoft.com/office/drawing/2014/main" id="{D3409BED-4322-4FCC-8C56-1D1A5A2C7392}"/>
              </a:ext>
            </a:extLst>
          </p:cNvPr>
          <p:cNvSpPr/>
          <p:nvPr userDrawn="1"/>
        </p:nvSpPr>
        <p:spPr>
          <a:xfrm flipH="1">
            <a:off x="-600000" y="0"/>
            <a:ext cx="1200000" cy="900000"/>
          </a:xfrm>
          <a:prstGeom prst="chord">
            <a:avLst>
              <a:gd name="adj1" fmla="val 5395707"/>
              <a:gd name="adj2" fmla="val 1620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1200"/>
          </a:p>
        </p:txBody>
      </p:sp>
      <p:sp>
        <p:nvSpPr>
          <p:cNvPr id="10" name="Rectangle 6">
            <a:extLst>
              <a:ext uri="{FF2B5EF4-FFF2-40B4-BE49-F238E27FC236}">
                <a16:creationId xmlns:a16="http://schemas.microsoft.com/office/drawing/2014/main" id="{92F16946-1988-4A24-9D67-0F38E92EBEC9}"/>
              </a:ext>
            </a:extLst>
          </p:cNvPr>
          <p:cNvSpPr txBox="1">
            <a:spLocks noChangeArrowheads="1"/>
          </p:cNvSpPr>
          <p:nvPr userDrawn="1"/>
        </p:nvSpPr>
        <p:spPr>
          <a:xfrm>
            <a:off x="-240704" y="44624"/>
            <a:ext cx="768085" cy="792088"/>
          </a:xfrm>
          <a:prstGeom prst="rect">
            <a:avLst/>
          </a:prstGeom>
          <a:ln/>
        </p:spPr>
        <p:txBody>
          <a:bodyPr anchor="ctr"/>
          <a:lstStyle>
            <a:defPPr>
              <a:defRPr lang="fr-FR"/>
            </a:defPPr>
            <a:lvl1pPr marL="0" algn="r" defTabSz="914400" rtl="0" eaLnBrk="1" latinLnBrk="0" hangingPunct="1">
              <a:defRPr sz="1800" kern="120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50000"/>
              </a:lnSpc>
              <a:defRPr/>
            </a:pPr>
            <a:fld id="{F6777C44-E200-40A9-A99C-7DEB161776E9}" type="slidenum">
              <a:rPr lang="fr-FR" sz="1200" smtClean="0">
                <a:solidFill>
                  <a:schemeClr val="bg1"/>
                </a:solidFill>
              </a:rPr>
              <a:pPr algn="r">
                <a:lnSpc>
                  <a:spcPct val="150000"/>
                </a:lnSpc>
                <a:defRPr/>
              </a:pPr>
              <a:t>‹N°›</a:t>
            </a:fld>
            <a:endParaRPr lang="fr-FR" sz="1200" dirty="0">
              <a:solidFill>
                <a:schemeClr val="bg1"/>
              </a:solidFill>
            </a:endParaRPr>
          </a:p>
          <a:p>
            <a:pPr algn="r">
              <a:lnSpc>
                <a:spcPct val="150000"/>
              </a:lnSpc>
              <a:defRPr/>
            </a:pPr>
            <a:r>
              <a:rPr lang="fr-FR" sz="1200" dirty="0">
                <a:solidFill>
                  <a:schemeClr val="bg1">
                    <a:lumMod val="85000"/>
                  </a:schemeClr>
                </a:solidFill>
              </a:rPr>
              <a:t>9</a:t>
            </a:r>
          </a:p>
        </p:txBody>
      </p:sp>
      <p:cxnSp>
        <p:nvCxnSpPr>
          <p:cNvPr id="11" name="Connecteur droit 10">
            <a:extLst>
              <a:ext uri="{FF2B5EF4-FFF2-40B4-BE49-F238E27FC236}">
                <a16:creationId xmlns:a16="http://schemas.microsoft.com/office/drawing/2014/main" id="{FE5A5F9C-D3B9-48F7-8BAB-791E0C6D216D}"/>
              </a:ext>
            </a:extLst>
          </p:cNvPr>
          <p:cNvCxnSpPr>
            <a:stCxn id="9" idx="2"/>
          </p:cNvCxnSpPr>
          <p:nvPr userDrawn="1"/>
        </p:nvCxnSpPr>
        <p:spPr>
          <a:xfrm>
            <a:off x="-375" y="450000"/>
            <a:ext cx="600000" cy="0"/>
          </a:xfrm>
          <a:prstGeom prst="line">
            <a:avLst/>
          </a:prstGeom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numéro de diapositive 3"/>
          <p:cNvSpPr>
            <a:spLocks noGrp="1"/>
          </p:cNvSpPr>
          <p:nvPr>
            <p:ph type="sldNum" sz="quarter" idx="4"/>
          </p:nvPr>
        </p:nvSpPr>
        <p:spPr>
          <a:xfrm>
            <a:off x="9416696" y="64928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0144FF-F087-41C9-84F6-32C8BE5E7625}" type="slidenum">
              <a:rPr lang="fr-CH" smtClean="0"/>
              <a:pPr/>
              <a:t>‹N°›</a:t>
            </a:fld>
            <a:endParaRPr lang="fr-CH" dirty="0"/>
          </a:p>
        </p:txBody>
      </p:sp>
      <p:sp>
        <p:nvSpPr>
          <p:cNvPr id="9" name="Parallélogramme 8">
            <a:extLst>
              <a:ext uri="{FF2B5EF4-FFF2-40B4-BE49-F238E27FC236}">
                <a16:creationId xmlns:a16="http://schemas.microsoft.com/office/drawing/2014/main" id="{83720838-4D61-4502-BFFB-65F14C7A97D6}"/>
              </a:ext>
            </a:extLst>
          </p:cNvPr>
          <p:cNvSpPr/>
          <p:nvPr userDrawn="1"/>
        </p:nvSpPr>
        <p:spPr>
          <a:xfrm>
            <a:off x="0" y="-1754"/>
            <a:ext cx="12192000" cy="848609"/>
          </a:xfrm>
          <a:prstGeom prst="parallelogram">
            <a:avLst>
              <a:gd name="adj" fmla="val 105426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1800" dirty="0"/>
          </a:p>
        </p:txBody>
      </p:sp>
      <p:sp>
        <p:nvSpPr>
          <p:cNvPr id="10" name="Titre 1">
            <a:extLst>
              <a:ext uri="{FF2B5EF4-FFF2-40B4-BE49-F238E27FC236}">
                <a16:creationId xmlns:a16="http://schemas.microsoft.com/office/drawing/2014/main" id="{7D24DE00-743B-467A-9573-79636621D52F}"/>
              </a:ext>
            </a:extLst>
          </p:cNvPr>
          <p:cNvSpPr txBox="1">
            <a:spLocks/>
          </p:cNvSpPr>
          <p:nvPr userDrawn="1"/>
        </p:nvSpPr>
        <p:spPr>
          <a:xfrm rot="18807011">
            <a:off x="47601" y="-194686"/>
            <a:ext cx="504056" cy="8519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800" kern="1200" cap="small" baseline="0">
                <a:solidFill>
                  <a:srgbClr val="0070C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2800" b="1" dirty="0">
                <a:solidFill>
                  <a:srgbClr val="D60058"/>
                </a:solidFill>
              </a:rPr>
              <a:t>2</a:t>
            </a:r>
          </a:p>
        </p:txBody>
      </p:sp>
      <p:sp>
        <p:nvSpPr>
          <p:cNvPr id="11" name="Titre 2">
            <a:extLst>
              <a:ext uri="{FF2B5EF4-FFF2-40B4-BE49-F238E27FC236}">
                <a16:creationId xmlns:a16="http://schemas.microsoft.com/office/drawing/2014/main" id="{95CEBCD0-7B86-4BCB-B342-2B8E8CAB2D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99456" y="44624"/>
            <a:ext cx="9793088" cy="760718"/>
          </a:xfrm>
        </p:spPr>
        <p:txBody>
          <a:bodyPr/>
          <a:lstStyle>
            <a:lvl1pPr>
              <a:defRPr sz="3200" b="1" cap="none" baseline="0">
                <a:solidFill>
                  <a:schemeClr val="bg1"/>
                </a:solidFill>
                <a:latin typeface="Arial Narrow" panose="020B0606020202030204" pitchFamily="34" charset="0"/>
              </a:defRPr>
            </a:lvl1pPr>
          </a:lstStyle>
          <a:p>
            <a:r>
              <a:rPr lang="fr-FR" dirty="0"/>
              <a:t>Modifiez le style du titre</a:t>
            </a:r>
            <a:endParaRPr lang="fr-CH" dirty="0"/>
          </a:p>
        </p:txBody>
      </p:sp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8A608165-7AEC-4838-A363-B28F0EBA9F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268760"/>
            <a:ext cx="10972800" cy="5040560"/>
          </a:xfrm>
        </p:spPr>
        <p:txBody>
          <a:bodyPr/>
          <a:lstStyle/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39408647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609600" y="116632"/>
            <a:ext cx="10972800" cy="922114"/>
          </a:xfrm>
        </p:spPr>
        <p:txBody>
          <a:bodyPr/>
          <a:lstStyle>
            <a:lvl1pPr>
              <a:defRPr>
                <a:solidFill>
                  <a:srgbClr val="0070C0"/>
                </a:solidFill>
              </a:defRPr>
            </a:lvl1pPr>
          </a:lstStyle>
          <a:p>
            <a:r>
              <a:rPr lang="fr-FR" dirty="0"/>
              <a:t>Modifiez le style du titre</a:t>
            </a:r>
            <a:endParaRPr lang="fr-CH" dirty="0"/>
          </a:p>
        </p:txBody>
      </p:sp>
      <p:cxnSp>
        <p:nvCxnSpPr>
          <p:cNvPr id="4" name="Connecteur droit 3"/>
          <p:cNvCxnSpPr/>
          <p:nvPr userDrawn="1"/>
        </p:nvCxnSpPr>
        <p:spPr>
          <a:xfrm>
            <a:off x="0" y="1110754"/>
            <a:ext cx="1219200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Espace réservé du numéro de diapositive 3"/>
          <p:cNvSpPr>
            <a:spLocks noGrp="1"/>
          </p:cNvSpPr>
          <p:nvPr>
            <p:ph type="sldNum" sz="quarter" idx="4"/>
          </p:nvPr>
        </p:nvSpPr>
        <p:spPr>
          <a:xfrm>
            <a:off x="9416697" y="18838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0144FF-F087-41C9-84F6-32C8BE5E7625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1745913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239350" y="116632"/>
            <a:ext cx="11713301" cy="7200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fr-FR" dirty="0"/>
              <a:t>Titre</a:t>
            </a:r>
            <a:endParaRPr lang="fr-CH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239350" y="1600200"/>
            <a:ext cx="11713301" cy="49971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0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3800" kern="1200" cap="sm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SzPct val="120000"/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hyperlink" Target="https://creativecommons.org/licenses/by/4.0/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5.sv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5281/zenodo.3967402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.jpeg"/><Relationship Id="rId5" Type="http://schemas.openxmlformats.org/officeDocument/2006/relationships/hyperlink" Target="mailto:anouk.santos@unige.ch" TargetMode="External"/><Relationship Id="rId4" Type="http://schemas.openxmlformats.org/officeDocument/2006/relationships/hyperlink" Target="https://sonar.ch/global/documents/315159" TargetMode="Externa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hyperlink" Target="https://research.okfn.org/avoiding-data-use-silos/" TargetMode="External"/><Relationship Id="rId3" Type="http://schemas.openxmlformats.org/officeDocument/2006/relationships/hyperlink" Target="http://www.dcc.ac.uk/resources/how-guides/license-research-data" TargetMode="External"/><Relationship Id="rId7" Type="http://schemas.openxmlformats.org/officeDocument/2006/relationships/hyperlink" Target="https://doi.org/10.1162/dint_a_00042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9.xml"/><Relationship Id="rId6" Type="http://schemas.openxmlformats.org/officeDocument/2006/relationships/hyperlink" Target="https://meta.wikimedia.org/wiki/File:Open_Content_-_A_Practical_Guide_to_Using_Creative_Commons_Licences.pdf" TargetMode="External"/><Relationship Id="rId5" Type="http://schemas.openxmlformats.org/officeDocument/2006/relationships/hyperlink" Target="https://osc.universityofcalifornia.edu/2016/09/cc-by-and-data-not-always-a-good-fit/" TargetMode="External"/><Relationship Id="rId4" Type="http://schemas.openxmlformats.org/officeDocument/2006/relationships/hyperlink" Target="https://ccdigitallaw.ch/index.php/english/copyright/2-what-work/21-urheberrechtlich-geschuetztes-werk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pantonprinciples.org/" TargetMode="Externa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9.xml"/><Relationship Id="rId6" Type="http://schemas.openxmlformats.org/officeDocument/2006/relationships/hyperlink" Target="https://www.admin.ch/opc/en/classified-compilation/19920251/index.html" TargetMode="External"/><Relationship Id="rId5" Type="http://schemas.openxmlformats.org/officeDocument/2006/relationships/hyperlink" Target="https://blogs.libraries.indiana.edu/scholcomm/2017/12/12/copyright-and-data-curation/" TargetMode="External"/><Relationship Id="rId4" Type="http://schemas.openxmlformats.org/officeDocument/2006/relationships/hyperlink" Target="http://opendefinition.org/od/2.1/en/" TargetMode="Externa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sv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8.svg"/><Relationship Id="rId11" Type="http://schemas.openxmlformats.org/officeDocument/2006/relationships/hyperlink" Target="https://creativecommons.org/about/downloads/" TargetMode="External"/><Relationship Id="rId5" Type="http://schemas.openxmlformats.org/officeDocument/2006/relationships/image" Target="../media/image7.png"/><Relationship Id="rId10" Type="http://schemas.openxmlformats.org/officeDocument/2006/relationships/image" Target="../media/image12.svg"/><Relationship Id="rId4" Type="http://schemas.openxmlformats.org/officeDocument/2006/relationships/image" Target="../media/image6.svg"/><Relationship Id="rId9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sv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svg"/><Relationship Id="rId5" Type="http://schemas.openxmlformats.org/officeDocument/2006/relationships/image" Target="../media/image7.png"/><Relationship Id="rId10" Type="http://schemas.openxmlformats.org/officeDocument/2006/relationships/image" Target="../media/image12.svg"/><Relationship Id="rId4" Type="http://schemas.openxmlformats.org/officeDocument/2006/relationships/image" Target="../media/image6.svg"/><Relationship Id="rId9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6.svg"/><Relationship Id="rId5" Type="http://schemas.openxmlformats.org/officeDocument/2006/relationships/image" Target="../media/image15.png"/><Relationship Id="rId4" Type="http://schemas.openxmlformats.org/officeDocument/2006/relationships/image" Target="../media/image14.sv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book.fosteropenscience.eu/en/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>
            <a:extLst>
              <a:ext uri="{FF2B5EF4-FFF2-40B4-BE49-F238E27FC236}">
                <a16:creationId xmlns:a16="http://schemas.microsoft.com/office/drawing/2014/main" id="{85D8719C-3DF5-4A50-9525-D86DC7F5A82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15480" y="260648"/>
            <a:ext cx="9612560" cy="1470025"/>
          </a:xfrm>
        </p:spPr>
        <p:txBody>
          <a:bodyPr/>
          <a:lstStyle/>
          <a:p>
            <a:r>
              <a:rPr lang="en-US" sz="4800" dirty="0">
                <a:solidFill>
                  <a:schemeClr val="tx1"/>
                </a:solidFill>
              </a:rPr>
              <a:t>Copyright and Open Licenses for Data</a:t>
            </a:r>
            <a:endParaRPr lang="fr-CH" sz="4800" dirty="0">
              <a:solidFill>
                <a:schemeClr val="tx1"/>
              </a:solidFill>
            </a:endParaRPr>
          </a:p>
        </p:txBody>
      </p:sp>
      <p:sp>
        <p:nvSpPr>
          <p:cNvPr id="5" name="Sous-titre 2">
            <a:extLst>
              <a:ext uri="{FF2B5EF4-FFF2-40B4-BE49-F238E27FC236}">
                <a16:creationId xmlns:a16="http://schemas.microsoft.com/office/drawing/2014/main" id="{6EFF5696-3504-4757-A00D-19EB131308E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564009"/>
            <a:ext cx="9144000" cy="1056050"/>
          </a:xfrm>
        </p:spPr>
        <p:txBody>
          <a:bodyPr>
            <a:normAutofit fontScale="92500" lnSpcReduction="10000"/>
          </a:bodyPr>
          <a:lstStyle/>
          <a:p>
            <a:pPr algn="l">
              <a:spcAft>
                <a:spcPts val="600"/>
              </a:spcAft>
            </a:pPr>
            <a:r>
              <a:rPr lang="en-US" sz="2800" dirty="0">
                <a:latin typeface="Bahnschrift" panose="020B0502040204020203" pitchFamily="34" charset="0"/>
              </a:rPr>
              <a:t>Research Data Support Network Switzerland meeting</a:t>
            </a:r>
          </a:p>
          <a:p>
            <a:pPr algn="l">
              <a:spcAft>
                <a:spcPts val="600"/>
              </a:spcAft>
            </a:pPr>
            <a:r>
              <a:rPr lang="en-US" sz="2800" dirty="0">
                <a:latin typeface="Bahnschrift" panose="020B0502040204020203" pitchFamily="34" charset="0"/>
              </a:rPr>
              <a:t>March 23, 2021</a:t>
            </a:r>
          </a:p>
          <a:p>
            <a:pPr algn="l">
              <a:spcAft>
                <a:spcPts val="600"/>
              </a:spcAft>
            </a:pPr>
            <a:endParaRPr lang="en-US" sz="2800" dirty="0">
              <a:latin typeface="Bahnschrift" panose="020B0502040204020203" pitchFamily="34" charset="0"/>
            </a:endParaRP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5385F65D-40CE-492E-9F3C-F00B8CC0114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30381" b="28007"/>
          <a:stretch/>
        </p:blipFill>
        <p:spPr>
          <a:xfrm>
            <a:off x="1524000" y="1611711"/>
            <a:ext cx="9144000" cy="1773464"/>
          </a:xfrm>
          <a:prstGeom prst="rect">
            <a:avLst/>
          </a:prstGeom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248682D5-6649-4CFA-9FB7-AD80843B935B}"/>
              </a:ext>
            </a:extLst>
          </p:cNvPr>
          <p:cNvSpPr txBox="1"/>
          <p:nvPr/>
        </p:nvSpPr>
        <p:spPr>
          <a:xfrm>
            <a:off x="1524000" y="4798893"/>
            <a:ext cx="17316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Anouk Santos</a:t>
            </a:r>
            <a:endParaRPr lang="fr-CH" b="1" dirty="0"/>
          </a:p>
          <a:p>
            <a:endParaRPr lang="fr-CH" dirty="0"/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BC5AF548-DE12-47ED-A74E-A4BFB99CA89C}"/>
              </a:ext>
            </a:extLst>
          </p:cNvPr>
          <p:cNvSpPr txBox="1"/>
          <p:nvPr/>
        </p:nvSpPr>
        <p:spPr>
          <a:xfrm>
            <a:off x="7567737" y="5306724"/>
            <a:ext cx="324035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Bahnschrift Light" panose="020B0502040204020203" pitchFamily="34" charset="0"/>
              </a:rPr>
              <a:t>This presentation is licensed under </a:t>
            </a:r>
            <a:r>
              <a:rPr lang="en-US" sz="1200" dirty="0">
                <a:solidFill>
                  <a:srgbClr val="00B0F0"/>
                </a:solidFill>
                <a:latin typeface="Bahnschrift Light" panose="020B0502040204020203" pitchFamily="34" charset="0"/>
                <a:hlinkClick r:id="rId4"/>
              </a:rPr>
              <a:t>CC-BY 4.0</a:t>
            </a:r>
            <a:endParaRPr lang="en-US" sz="1200" dirty="0">
              <a:solidFill>
                <a:srgbClr val="00B0F0"/>
              </a:solidFill>
              <a:latin typeface="Bahnschrift Light" panose="020B0502040204020203" pitchFamily="34" charset="0"/>
            </a:endParaRP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F102D8C1-FC82-469E-91E0-08DE870A720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76520" y="5230503"/>
            <a:ext cx="1227411" cy="4294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603940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CA2B7600-9781-4DE4-913C-2102DCE43A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1344" y="116632"/>
            <a:ext cx="10968608" cy="720080"/>
          </a:xfrm>
        </p:spPr>
        <p:txBody>
          <a:bodyPr/>
          <a:lstStyle/>
          <a:p>
            <a:r>
              <a:rPr lang="en-US" sz="4400" dirty="0" err="1">
                <a:latin typeface="Bahnschrift" panose="020B0502040204020203" pitchFamily="34" charset="0"/>
              </a:rPr>
              <a:t>NoDerivatives</a:t>
            </a:r>
            <a:r>
              <a:rPr lang="en-US" sz="4400" dirty="0">
                <a:latin typeface="Bahnschrift" panose="020B0502040204020203" pitchFamily="34" charset="0"/>
              </a:rPr>
              <a:t> (ND): </a:t>
            </a:r>
            <a:r>
              <a:rPr lang="en-US" sz="4400" dirty="0">
                <a:solidFill>
                  <a:srgbClr val="FF0000"/>
                </a:solidFill>
                <a:latin typeface="Bahnschrift" panose="020B0502040204020203" pitchFamily="34" charset="0"/>
              </a:rPr>
              <a:t>Not open</a:t>
            </a:r>
            <a:endParaRPr lang="fr-CH" sz="4400" dirty="0">
              <a:solidFill>
                <a:srgbClr val="FF0000"/>
              </a:solidFill>
              <a:latin typeface="Bahnschrift" panose="020B0502040204020203" pitchFamily="34" charset="0"/>
            </a:endParaRPr>
          </a:p>
        </p:txBody>
      </p:sp>
      <p:pic>
        <p:nvPicPr>
          <p:cNvPr id="4" name="Espace réservé du contenu 9">
            <a:extLst>
              <a:ext uri="{FF2B5EF4-FFF2-40B4-BE49-F238E27FC236}">
                <a16:creationId xmlns:a16="http://schemas.microsoft.com/office/drawing/2014/main" id="{649A8DCF-90D7-4FD5-B9BF-03C8715235F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199456" y="116632"/>
            <a:ext cx="720080" cy="720080"/>
          </a:xfrm>
          <a:prstGeom prst="rect">
            <a:avLst/>
          </a:prstGeom>
        </p:spPr>
      </p:pic>
      <p:sp>
        <p:nvSpPr>
          <p:cNvPr id="5" name="Espace réservé du contenu 1">
            <a:extLst>
              <a:ext uri="{FF2B5EF4-FFF2-40B4-BE49-F238E27FC236}">
                <a16:creationId xmlns:a16="http://schemas.microsoft.com/office/drawing/2014/main" id="{FF5936CF-1F25-454A-BC83-18759084EF26}"/>
              </a:ext>
            </a:extLst>
          </p:cNvPr>
          <p:cNvSpPr txBox="1">
            <a:spLocks/>
          </p:cNvSpPr>
          <p:nvPr/>
        </p:nvSpPr>
        <p:spPr>
          <a:xfrm>
            <a:off x="457200" y="1304624"/>
            <a:ext cx="11615464" cy="5004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SzPct val="120000"/>
              <a:buFont typeface="Arial" pitchFamily="34" charset="0"/>
              <a:buChar char="•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1200"/>
              </a:spcAft>
              <a:buFont typeface="Arial" pitchFamily="34" charset="0"/>
              <a:buNone/>
            </a:pPr>
            <a:r>
              <a:rPr lang="en-US" sz="4000" dirty="0">
                <a:latin typeface="Bahnschrift" panose="020B0502040204020203" pitchFamily="34" charset="0"/>
              </a:rPr>
              <a:t>Data licensed with a ND element cannot be: </a:t>
            </a:r>
          </a:p>
          <a:p>
            <a:pPr lvl="1">
              <a:spcBef>
                <a:spcPts val="24"/>
              </a:spcBef>
            </a:pPr>
            <a:r>
              <a:rPr lang="en-US" sz="3600" dirty="0">
                <a:latin typeface="Bahnschrift" panose="020B0502040204020203" pitchFamily="34" charset="0"/>
              </a:rPr>
              <a:t>Modified</a:t>
            </a:r>
          </a:p>
          <a:p>
            <a:pPr lvl="1"/>
            <a:r>
              <a:rPr lang="en-US" sz="3600" dirty="0">
                <a:latin typeface="Bahnschrift" panose="020B0502040204020203" pitchFamily="34" charset="0"/>
              </a:rPr>
              <a:t>Combined or enriched with any other data</a:t>
            </a:r>
          </a:p>
          <a:p>
            <a:pPr lvl="1"/>
            <a:r>
              <a:rPr lang="en-US" sz="3600" dirty="0">
                <a:latin typeface="Bahnschrift" panose="020B0502040204020203" pitchFamily="34" charset="0"/>
              </a:rPr>
              <a:t>Translated</a:t>
            </a:r>
          </a:p>
          <a:p>
            <a:pPr marL="0" indent="0">
              <a:spcBef>
                <a:spcPts val="1200"/>
              </a:spcBef>
              <a:buFont typeface="Arial" pitchFamily="34" charset="0"/>
              <a:buNone/>
            </a:pPr>
            <a:endParaRPr lang="en-US" sz="3600" dirty="0">
              <a:latin typeface="Bahnschrift" panose="020B0502040204020203" pitchFamily="34" charset="0"/>
              <a:sym typeface="Wingdings" panose="05000000000000000000" pitchFamily="2" charset="2"/>
            </a:endParaRPr>
          </a:p>
          <a:p>
            <a:pPr marL="0" indent="0">
              <a:spcBef>
                <a:spcPts val="1200"/>
              </a:spcBef>
              <a:buFont typeface="Arial" pitchFamily="34" charset="0"/>
              <a:buNone/>
            </a:pPr>
            <a:r>
              <a:rPr lang="en-US" sz="3600" dirty="0">
                <a:latin typeface="Bahnschrift" panose="020B0502040204020203" pitchFamily="34" charset="0"/>
                <a:sym typeface="Wingdings" panose="05000000000000000000" pitchFamily="2" charset="2"/>
              </a:rPr>
              <a:t> 	</a:t>
            </a:r>
            <a:r>
              <a:rPr lang="en-US" sz="3600" dirty="0">
                <a:latin typeface="Bahnschrift" panose="020B0502040204020203" pitchFamily="34" charset="0"/>
              </a:rPr>
              <a:t>A ND requirement forbids the creation of derivative 	works. 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82BE21F5-5F13-4886-8B6C-E869A9543442}"/>
              </a:ext>
            </a:extLst>
          </p:cNvPr>
          <p:cNvSpPr txBox="1"/>
          <p:nvPr/>
        </p:nvSpPr>
        <p:spPr>
          <a:xfrm>
            <a:off x="7254788" y="5733256"/>
            <a:ext cx="45115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Bahnschrift" panose="020B0502040204020203" pitchFamily="34" charset="0"/>
              </a:rPr>
              <a:t>(Ball 2014 and Kreutzer 2014)</a:t>
            </a:r>
          </a:p>
          <a:p>
            <a:endParaRPr lang="en-US" sz="2400" dirty="0">
              <a:latin typeface="Bahnschrift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40511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BA990FC6-79D5-4AA6-9F76-26B5D85E23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203824"/>
            <a:ext cx="10972800" cy="540316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dirty="0">
                <a:latin typeface="Bahnschrift" panose="020B0502040204020203" pitchFamily="34" charset="0"/>
              </a:rPr>
              <a:t>What is a noncommercial use is not an easy notion to establish. The NC requirement in a license could prevent: </a:t>
            </a:r>
          </a:p>
          <a:p>
            <a:pPr lvl="1"/>
            <a:r>
              <a:rPr lang="en-US" sz="3200" dirty="0">
                <a:latin typeface="Bahnschrift" panose="020B0502040204020203" pitchFamily="34" charset="0"/>
              </a:rPr>
              <a:t>The use of data in a work for which the author receives a financial retribution (for example a published book)</a:t>
            </a:r>
          </a:p>
          <a:p>
            <a:pPr lvl="1"/>
            <a:r>
              <a:rPr lang="en-US" sz="3200" dirty="0">
                <a:latin typeface="Bahnschrift" panose="020B0502040204020203" pitchFamily="34" charset="0"/>
              </a:rPr>
              <a:t>The use of data for the publication of an article in a journal owned by a commercial editor</a:t>
            </a:r>
          </a:p>
          <a:p>
            <a:pPr lvl="1"/>
            <a:r>
              <a:rPr lang="fr-CH" sz="3200" dirty="0">
                <a:latin typeface="Bahnschrift" panose="020B0502040204020203" pitchFamily="34" charset="0"/>
              </a:rPr>
              <a:t>Public-</a:t>
            </a:r>
            <a:r>
              <a:rPr lang="fr-CH" sz="3200" dirty="0" err="1">
                <a:latin typeface="Bahnschrift" panose="020B0502040204020203" pitchFamily="34" charset="0"/>
              </a:rPr>
              <a:t>private</a:t>
            </a:r>
            <a:r>
              <a:rPr lang="fr-CH" sz="3200" dirty="0">
                <a:latin typeface="Bahnschrift" panose="020B0502040204020203" pitchFamily="34" charset="0"/>
              </a:rPr>
              <a:t> partnerships</a:t>
            </a:r>
            <a:endParaRPr lang="en-US" sz="3200" dirty="0">
              <a:latin typeface="Bahnschrift" panose="020B0502040204020203" pitchFamily="34" charset="0"/>
            </a:endParaRPr>
          </a:p>
          <a:p>
            <a:pPr marL="0" indent="0">
              <a:buNone/>
            </a:pPr>
            <a:r>
              <a:rPr lang="en-US" sz="3200" dirty="0">
                <a:latin typeface="Bahnschrift" panose="020B0502040204020203" pitchFamily="34" charset="0"/>
                <a:sym typeface="Wingdings" panose="05000000000000000000" pitchFamily="2" charset="2"/>
              </a:rPr>
              <a:t> </a:t>
            </a:r>
            <a:r>
              <a:rPr lang="en-US" sz="3200" dirty="0">
                <a:latin typeface="Bahnschrift" panose="020B0502040204020203" pitchFamily="34" charset="0"/>
              </a:rPr>
              <a:t>Data must be allowed to be used for any purposes, even commercial ones, to be truly open. </a:t>
            </a:r>
          </a:p>
          <a:p>
            <a:pPr marL="0" indent="0">
              <a:buNone/>
            </a:pPr>
            <a:endParaRPr lang="en-US" sz="3400" dirty="0">
              <a:latin typeface="Bahnschrift" panose="020B0502040204020203" pitchFamily="34" charset="0"/>
            </a:endParaRPr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1C02DCD9-E559-4594-9BDC-6AB39A8547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6487"/>
            <a:ext cx="10968608" cy="720080"/>
          </a:xfrm>
        </p:spPr>
        <p:txBody>
          <a:bodyPr>
            <a:noAutofit/>
          </a:bodyPr>
          <a:lstStyle/>
          <a:p>
            <a:r>
              <a:rPr lang="en-US" sz="4400" dirty="0" err="1">
                <a:latin typeface="Bahnschrift" panose="020B0502040204020203" pitchFamily="34" charset="0"/>
              </a:rPr>
              <a:t>NonCommercial</a:t>
            </a:r>
            <a:r>
              <a:rPr lang="en-US" sz="4400" dirty="0">
                <a:latin typeface="Bahnschrift" panose="020B0502040204020203" pitchFamily="34" charset="0"/>
              </a:rPr>
              <a:t> (NC): </a:t>
            </a:r>
            <a:r>
              <a:rPr lang="en-US" sz="4400" dirty="0">
                <a:solidFill>
                  <a:srgbClr val="FF0000"/>
                </a:solidFill>
                <a:latin typeface="Bahnschrift" panose="020B0502040204020203" pitchFamily="34" charset="0"/>
              </a:rPr>
              <a:t>Not open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CFF956FE-8B76-4558-9708-EFB289D4E787}"/>
              </a:ext>
            </a:extLst>
          </p:cNvPr>
          <p:cNvSpPr txBox="1"/>
          <p:nvPr/>
        </p:nvSpPr>
        <p:spPr>
          <a:xfrm>
            <a:off x="7248128" y="6192549"/>
            <a:ext cx="469667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Bahnschrift" panose="020B0502040204020203" pitchFamily="34" charset="0"/>
              </a:rPr>
              <a:t>(Ball 2014 and Kreutzer 2014)</a:t>
            </a:r>
          </a:p>
          <a:p>
            <a:endParaRPr lang="en-US" sz="2400" dirty="0">
              <a:latin typeface="Bahnschrift" panose="020B0502040204020203" pitchFamily="34" charset="0"/>
            </a:endParaRPr>
          </a:p>
        </p:txBody>
      </p:sp>
      <p:pic>
        <p:nvPicPr>
          <p:cNvPr id="9" name="Espace réservé du contenu 11">
            <a:extLst>
              <a:ext uri="{FF2B5EF4-FFF2-40B4-BE49-F238E27FC236}">
                <a16:creationId xmlns:a16="http://schemas.microsoft.com/office/drawing/2014/main" id="{490E19DC-6D5D-4B30-BBF3-4F5B88ABE8E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1852" y="49909"/>
            <a:ext cx="813236" cy="8132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17678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2BEDF8B4-1DB9-4097-BDEE-7DA700BA59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365942"/>
            <a:ext cx="10972800" cy="471168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3400" dirty="0">
                <a:latin typeface="Bahnschrift" panose="020B0502040204020203" pitchFamily="34" charset="0"/>
              </a:rPr>
              <a:t>The problem is that copyleft licenses, like CC-BY-SA, are not compatible with other copyleft licenses: </a:t>
            </a:r>
          </a:p>
          <a:p>
            <a:pPr marL="0" indent="0">
              <a:buNone/>
            </a:pPr>
            <a:endParaRPr lang="en-US" sz="3400" dirty="0">
              <a:latin typeface="Bahnschrift" panose="020B0502040204020203" pitchFamily="34" charset="0"/>
            </a:endParaRPr>
          </a:p>
          <a:p>
            <a:pPr marL="0" indent="0">
              <a:spcBef>
                <a:spcPts val="8800"/>
              </a:spcBef>
              <a:buNone/>
            </a:pPr>
            <a:r>
              <a:rPr lang="en-US" sz="3400" dirty="0">
                <a:latin typeface="Bahnschrift" panose="020B0502040204020203" pitchFamily="34" charset="0"/>
                <a:sym typeface="Wingdings" panose="05000000000000000000" pitchFamily="2" charset="2"/>
              </a:rPr>
              <a:t></a:t>
            </a:r>
            <a:r>
              <a:rPr lang="en-US" sz="1000" dirty="0">
                <a:latin typeface="Bahnschrift" panose="020B0502040204020203" pitchFamily="34" charset="0"/>
                <a:sym typeface="Wingdings" panose="05000000000000000000" pitchFamily="2" charset="2"/>
              </a:rPr>
              <a:t>	</a:t>
            </a:r>
            <a:r>
              <a:rPr lang="en-US" sz="3400" dirty="0">
                <a:latin typeface="Bahnschrift" panose="020B0502040204020203" pitchFamily="34" charset="0"/>
              </a:rPr>
              <a:t>The SA element affects the interoperability of data 	and increases the incompatibility of licenses. </a:t>
            </a:r>
          </a:p>
          <a:p>
            <a:endParaRPr lang="en-US" sz="3400" dirty="0">
              <a:latin typeface="Bahnschrift" panose="020B0502040204020203" pitchFamily="34" charset="0"/>
            </a:endParaRPr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3A11CBCF-A575-4EF6-9401-4EAC7AFE11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r"/>
            <a:r>
              <a:rPr lang="en-US" sz="4400" dirty="0" err="1">
                <a:latin typeface="Bahnschrift" panose="020B0502040204020203" pitchFamily="34" charset="0"/>
              </a:rPr>
              <a:t>ShareAlike</a:t>
            </a:r>
            <a:r>
              <a:rPr lang="en-US" sz="4400" dirty="0">
                <a:latin typeface="Bahnschrift" panose="020B0502040204020203" pitchFamily="34" charset="0"/>
              </a:rPr>
              <a:t> (SA): </a:t>
            </a:r>
            <a:r>
              <a:rPr lang="en-US" sz="4400" dirty="0">
                <a:solidFill>
                  <a:srgbClr val="FFC000"/>
                </a:solidFill>
                <a:latin typeface="Bahnschrift" panose="020B0502040204020203" pitchFamily="34" charset="0"/>
              </a:rPr>
              <a:t>Open but problematic</a:t>
            </a:r>
          </a:p>
        </p:txBody>
      </p:sp>
      <p:pic>
        <p:nvPicPr>
          <p:cNvPr id="9" name="Image 8" descr="Une image contenant dessin&#10;&#10;Description générée automatiquement">
            <a:extLst>
              <a:ext uri="{FF2B5EF4-FFF2-40B4-BE49-F238E27FC236}">
                <a16:creationId xmlns:a16="http://schemas.microsoft.com/office/drawing/2014/main" id="{1273DCBC-1D4C-4088-B88F-93C05EB584D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10901" y="2812476"/>
            <a:ext cx="1636548" cy="572589"/>
          </a:xfrm>
          <a:prstGeom prst="rect">
            <a:avLst/>
          </a:prstGeom>
        </p:spPr>
      </p:pic>
      <p:pic>
        <p:nvPicPr>
          <p:cNvPr id="15" name="Image 14" descr="Une image contenant dessin, signe, assiette&#10;&#10;Description générée automatiquement">
            <a:extLst>
              <a:ext uri="{FF2B5EF4-FFF2-40B4-BE49-F238E27FC236}">
                <a16:creationId xmlns:a16="http://schemas.microsoft.com/office/drawing/2014/main" id="{4B30CB33-FAA9-4BE4-B105-350CB716998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92282" y="2831111"/>
            <a:ext cx="1636549" cy="572589"/>
          </a:xfrm>
          <a:prstGeom prst="rect">
            <a:avLst/>
          </a:prstGeom>
        </p:spPr>
      </p:pic>
      <p:pic>
        <p:nvPicPr>
          <p:cNvPr id="17" name="Graphique 16" descr="Badge croix">
            <a:extLst>
              <a:ext uri="{FF2B5EF4-FFF2-40B4-BE49-F238E27FC236}">
                <a16:creationId xmlns:a16="http://schemas.microsoft.com/office/drawing/2014/main" id="{F2104E28-41D4-4A52-8E12-3D3B4309467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8348777" y="2736784"/>
            <a:ext cx="792871" cy="792871"/>
          </a:xfrm>
          <a:prstGeom prst="rect">
            <a:avLst/>
          </a:prstGeom>
        </p:spPr>
      </p:pic>
      <p:sp>
        <p:nvSpPr>
          <p:cNvPr id="18" name="ZoneTexte 17">
            <a:extLst>
              <a:ext uri="{FF2B5EF4-FFF2-40B4-BE49-F238E27FC236}">
                <a16:creationId xmlns:a16="http://schemas.microsoft.com/office/drawing/2014/main" id="{EDEF90F8-7D47-4439-8B03-2CBDF3CD388B}"/>
              </a:ext>
            </a:extLst>
          </p:cNvPr>
          <p:cNvSpPr txBox="1"/>
          <p:nvPr/>
        </p:nvSpPr>
        <p:spPr>
          <a:xfrm>
            <a:off x="5067254" y="2708921"/>
            <a:ext cx="440887" cy="748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267" dirty="0">
                <a:latin typeface="Bahnschrift" panose="020B0502040204020203" pitchFamily="34" charset="0"/>
              </a:rPr>
              <a:t>+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6C378ACD-E59B-426A-ADC4-08CDFAE19669}"/>
              </a:ext>
            </a:extLst>
          </p:cNvPr>
          <p:cNvSpPr txBox="1"/>
          <p:nvPr/>
        </p:nvSpPr>
        <p:spPr>
          <a:xfrm>
            <a:off x="7774942" y="2708920"/>
            <a:ext cx="440887" cy="748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267" dirty="0">
                <a:latin typeface="Bahnschrift" panose="020B0502040204020203" pitchFamily="34" charset="0"/>
              </a:rPr>
              <a:t>=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D5CFB8CB-6636-42F7-B37F-38039F0E9033}"/>
              </a:ext>
            </a:extLst>
          </p:cNvPr>
          <p:cNvSpPr txBox="1"/>
          <p:nvPr/>
        </p:nvSpPr>
        <p:spPr>
          <a:xfrm>
            <a:off x="2641070" y="3505636"/>
            <a:ext cx="71755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Bahnschrift" panose="020B0502040204020203" pitchFamily="34" charset="0"/>
              </a:rPr>
              <a:t>A derivative work cannot respect both licenses</a:t>
            </a:r>
          </a:p>
        </p:txBody>
      </p:sp>
      <p:pic>
        <p:nvPicPr>
          <p:cNvPr id="23" name="Image 22">
            <a:extLst>
              <a:ext uri="{FF2B5EF4-FFF2-40B4-BE49-F238E27FC236}">
                <a16:creationId xmlns:a16="http://schemas.microsoft.com/office/drawing/2014/main" id="{BBA7D831-4C43-43FA-B6D1-DE031F875DE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99456" y="116632"/>
            <a:ext cx="692079" cy="692079"/>
          </a:xfrm>
          <a:prstGeom prst="rect">
            <a:avLst/>
          </a:prstGeom>
        </p:spPr>
      </p:pic>
      <p:sp>
        <p:nvSpPr>
          <p:cNvPr id="25" name="ZoneTexte 24">
            <a:extLst>
              <a:ext uri="{FF2B5EF4-FFF2-40B4-BE49-F238E27FC236}">
                <a16:creationId xmlns:a16="http://schemas.microsoft.com/office/drawing/2014/main" id="{2E320F9E-3942-4253-AFAD-86386E117A50}"/>
              </a:ext>
            </a:extLst>
          </p:cNvPr>
          <p:cNvSpPr txBox="1"/>
          <p:nvPr/>
        </p:nvSpPr>
        <p:spPr>
          <a:xfrm>
            <a:off x="7528831" y="6015482"/>
            <a:ext cx="51664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Bahnschrift" panose="020B0502040204020203" pitchFamily="34" charset="0"/>
              </a:rPr>
              <a:t>(Ball 2014 and Kreutzer 2014)</a:t>
            </a:r>
          </a:p>
          <a:p>
            <a:endParaRPr lang="en-US" sz="2400" dirty="0">
              <a:latin typeface="Bahnschrift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695970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2BEDF8B4-1DB9-4097-BDEE-7DA700BA59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664724"/>
            <a:ext cx="10972800" cy="429465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000" dirty="0">
                <a:latin typeface="Bahnschrift" panose="020B0502040204020203" pitchFamily="34" charset="0"/>
              </a:rPr>
              <a:t>One problem is known as “attribution </a:t>
            </a:r>
            <a:r>
              <a:rPr lang="fr-CH" sz="3000" dirty="0" err="1">
                <a:latin typeface="Bahnschrift" panose="020B0502040204020203" pitchFamily="34" charset="0"/>
              </a:rPr>
              <a:t>stacking</a:t>
            </a:r>
            <a:r>
              <a:rPr lang="en-US" sz="3000" dirty="0">
                <a:latin typeface="Bahnschrift" panose="020B0502040204020203" pitchFamily="34" charset="0"/>
              </a:rPr>
              <a:t>”: citing all the authors of all the reused datasets can become progressively quite difficult. </a:t>
            </a:r>
          </a:p>
          <a:p>
            <a:pPr marL="0" indent="0">
              <a:buNone/>
            </a:pPr>
            <a:r>
              <a:rPr lang="en-US" sz="3000" dirty="0">
                <a:latin typeface="Bahnschrift" panose="020B0502040204020203" pitchFamily="34" charset="0"/>
              </a:rPr>
              <a:t>Also, it is mandatory to indicate each modification done to the original datasets and to provide a link to all of them. </a:t>
            </a:r>
          </a:p>
          <a:p>
            <a:pPr marL="0" indent="0">
              <a:buNone/>
            </a:pPr>
            <a:r>
              <a:rPr lang="en-US" sz="3000" dirty="0">
                <a:latin typeface="Bahnschrift" panose="020B0502040204020203" pitchFamily="34" charset="0"/>
              </a:rPr>
              <a:t>Lastly, attribution cannot be legally binding by a license if the data are not protected by copyright… and therefore not eligible to licensing.</a:t>
            </a:r>
          </a:p>
          <a:p>
            <a:endParaRPr lang="en-US" sz="3000" dirty="0">
              <a:latin typeface="Bahnschrift" panose="020B0502040204020203" pitchFamily="34" charset="0"/>
            </a:endParaRPr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3A11CBCF-A575-4EF6-9401-4EAC7AFE11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4100" y="76983"/>
            <a:ext cx="10968608" cy="720080"/>
          </a:xfrm>
        </p:spPr>
        <p:txBody>
          <a:bodyPr>
            <a:noAutofit/>
          </a:bodyPr>
          <a:lstStyle/>
          <a:p>
            <a:pPr algn="r"/>
            <a:r>
              <a:rPr lang="en-US" sz="4400" dirty="0">
                <a:latin typeface="Bahnschrift" panose="020B0502040204020203" pitchFamily="34" charset="0"/>
              </a:rPr>
              <a:t>Attribution (BY): </a:t>
            </a:r>
            <a:r>
              <a:rPr lang="en-US" sz="4400" dirty="0">
                <a:solidFill>
                  <a:srgbClr val="FFC000"/>
                </a:solidFill>
                <a:latin typeface="Bahnschrift" panose="020B0502040204020203" pitchFamily="34" charset="0"/>
              </a:rPr>
              <a:t>Open but problematic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3658505F-1ED8-49F6-AA5E-62A71FDAD2A3}"/>
              </a:ext>
            </a:extLst>
          </p:cNvPr>
          <p:cNvSpPr txBox="1"/>
          <p:nvPr/>
        </p:nvSpPr>
        <p:spPr>
          <a:xfrm>
            <a:off x="9483890" y="2597487"/>
            <a:ext cx="20985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Bahnschrift" panose="020B0502040204020203" pitchFamily="34" charset="0"/>
              </a:rPr>
              <a:t>(Ball 2014)</a:t>
            </a:r>
          </a:p>
          <a:p>
            <a:endParaRPr lang="en-US" sz="2400" dirty="0">
              <a:latin typeface="Bahnschrift" panose="020B0502040204020203" pitchFamily="34" charset="0"/>
            </a:endParaRP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BC969C2A-5B38-41FF-8BB8-678AADAA792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9416" y="53151"/>
            <a:ext cx="816000" cy="81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320538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D8AC256F-1EFD-47D0-BC91-1B06968BD9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en-US" sz="3467" dirty="0">
                <a:latin typeface="Bahnschrift" panose="020B0502040204020203" pitchFamily="34" charset="0"/>
              </a:rPr>
              <a:t>To solve the problem of licenses’ incompatibility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3467" dirty="0">
                <a:latin typeface="Bahnschrift" panose="020B0502040204020203" pitchFamily="34" charset="0"/>
              </a:rPr>
              <a:t>To achieve legal interoperability: CC0 is an answer to the ambiguity of data copyright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3467" dirty="0">
                <a:latin typeface="Bahnschrift" panose="020B0502040204020203" pitchFamily="34" charset="0"/>
              </a:rPr>
              <a:t>Because there is a certain logic to put publicly funded data into the public domain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3467" b="1" dirty="0">
                <a:latin typeface="Bahnschrift" panose="020B0502040204020203" pitchFamily="34" charset="0"/>
              </a:rPr>
              <a:t>Because Open Science is easier to achieve with the least restrictions to impact data reuse</a:t>
            </a:r>
            <a:endParaRPr lang="fr-CH" dirty="0">
              <a:latin typeface="Bahnschrift" panose="020B0502040204020203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fr-CH" dirty="0">
              <a:latin typeface="Bahnschrift" panose="020B0502040204020203" pitchFamily="34" charset="0"/>
            </a:endParaRPr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21BA4692-5D0E-4598-9D47-153E36F5A0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r"/>
            <a:r>
              <a:rPr lang="en-GB" sz="4400" dirty="0">
                <a:latin typeface="Bahnschrift" panose="020B0502040204020203" pitchFamily="34" charset="0"/>
              </a:rPr>
              <a:t>CC0 (Public domain): </a:t>
            </a:r>
            <a:r>
              <a:rPr lang="en-GB" sz="4400" dirty="0">
                <a:solidFill>
                  <a:srgbClr val="00B050"/>
                </a:solidFill>
                <a:latin typeface="Bahnschrift" panose="020B0502040204020203" pitchFamily="34" charset="0"/>
              </a:rPr>
              <a:t>the best solution</a:t>
            </a:r>
            <a:endParaRPr lang="en-GB" sz="4400" dirty="0">
              <a:latin typeface="Bahnschrift" panose="020B0502040204020203" pitchFamily="34" charset="0"/>
            </a:endParaRP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D717D520-6C07-44C5-BF67-8A0986DCC29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93672" y="44624"/>
            <a:ext cx="816000" cy="816000"/>
          </a:xfrm>
          <a:prstGeom prst="rect">
            <a:avLst/>
          </a:prstGeom>
        </p:spPr>
      </p:pic>
      <p:sp>
        <p:nvSpPr>
          <p:cNvPr id="9" name="ZoneTexte 8">
            <a:extLst>
              <a:ext uri="{FF2B5EF4-FFF2-40B4-BE49-F238E27FC236}">
                <a16:creationId xmlns:a16="http://schemas.microsoft.com/office/drawing/2014/main" id="{5915299C-CE4B-4B61-9E77-2AC069D4BC23}"/>
              </a:ext>
            </a:extLst>
          </p:cNvPr>
          <p:cNvSpPr txBox="1"/>
          <p:nvPr/>
        </p:nvSpPr>
        <p:spPr>
          <a:xfrm>
            <a:off x="911424" y="5994542"/>
            <a:ext cx="1066079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dirty="0">
                <a:latin typeface="Bahnschrift" panose="020B0502040204020203" pitchFamily="34" charset="0"/>
              </a:rPr>
              <a:t>(Fortney 2016, </a:t>
            </a:r>
            <a:r>
              <a:rPr lang="en-US" sz="2000" dirty="0" err="1">
                <a:latin typeface="Bahnschrift" panose="020B0502040204020203" pitchFamily="34" charset="0"/>
              </a:rPr>
              <a:t>Lämmerhirt</a:t>
            </a:r>
            <a:r>
              <a:rPr lang="en-US" sz="2000" dirty="0">
                <a:latin typeface="Bahnschrift" panose="020B0502040204020203" pitchFamily="34" charset="0"/>
              </a:rPr>
              <a:t> 2017, Labastida &amp; </a:t>
            </a:r>
            <a:r>
              <a:rPr lang="en-US" sz="2000" dirty="0" err="1">
                <a:latin typeface="Bahnschrift" panose="020B0502040204020203" pitchFamily="34" charset="0"/>
              </a:rPr>
              <a:t>Margoni</a:t>
            </a:r>
            <a:r>
              <a:rPr lang="en-US" sz="2000" dirty="0">
                <a:latin typeface="Bahnschrift" panose="020B0502040204020203" pitchFamily="34" charset="0"/>
              </a:rPr>
              <a:t> 2020, Murray-Rust et al. 2010)</a:t>
            </a:r>
          </a:p>
        </p:txBody>
      </p:sp>
    </p:spTree>
    <p:extLst>
      <p:ext uri="{BB962C8B-B14F-4D97-AF65-F5344CB8AC3E}">
        <p14:creationId xmlns:p14="http://schemas.microsoft.com/office/powerpoint/2010/main" val="50227037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019FC128-8021-48BC-8EC9-2C1EF0378E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1861" y="1124744"/>
            <a:ext cx="11016747" cy="525658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CH" dirty="0">
                <a:latin typeface="Bahnschrift" panose="020B0502040204020203" pitchFamily="34" charset="0"/>
              </a:rPr>
              <a:t>Who’s the </a:t>
            </a:r>
            <a:r>
              <a:rPr lang="fr-CH" b="1" dirty="0">
                <a:latin typeface="Bahnschrift" panose="020B0502040204020203" pitchFamily="34" charset="0"/>
              </a:rPr>
              <a:t>data </a:t>
            </a:r>
            <a:r>
              <a:rPr lang="fr-CH" b="1" dirty="0" err="1">
                <a:latin typeface="Bahnschrift" panose="020B0502040204020203" pitchFamily="34" charset="0"/>
              </a:rPr>
              <a:t>owner</a:t>
            </a:r>
            <a:r>
              <a:rPr lang="fr-CH" dirty="0">
                <a:latin typeface="Bahnschrift" panose="020B0502040204020203" pitchFamily="34" charset="0"/>
              </a:rPr>
              <a:t>? Is </a:t>
            </a:r>
            <a:r>
              <a:rPr lang="fr-CH" dirty="0" err="1">
                <a:latin typeface="Bahnschrift" panose="020B0502040204020203" pitchFamily="34" charset="0"/>
              </a:rPr>
              <a:t>it</a:t>
            </a:r>
            <a:r>
              <a:rPr lang="fr-CH" dirty="0">
                <a:latin typeface="Bahnschrift" panose="020B0502040204020203" pitchFamily="34" charset="0"/>
              </a:rPr>
              <a:t> the </a:t>
            </a:r>
            <a:r>
              <a:rPr lang="fr-CH" dirty="0" err="1">
                <a:latin typeface="Bahnschrift" panose="020B0502040204020203" pitchFamily="34" charset="0"/>
              </a:rPr>
              <a:t>author</a:t>
            </a:r>
            <a:r>
              <a:rPr lang="fr-CH" dirty="0">
                <a:latin typeface="Bahnschrift" panose="020B0502040204020203" pitchFamily="34" charset="0"/>
              </a:rPr>
              <a:t>? The </a:t>
            </a:r>
            <a:r>
              <a:rPr lang="fr-CH" dirty="0" err="1">
                <a:latin typeface="Bahnschrift" panose="020B0502040204020203" pitchFamily="34" charset="0"/>
              </a:rPr>
              <a:t>university</a:t>
            </a:r>
            <a:r>
              <a:rPr lang="fr-CH" dirty="0">
                <a:latin typeface="Bahnschrift" panose="020B0502040204020203" pitchFamily="34" charset="0"/>
              </a:rPr>
              <a:t>? The </a:t>
            </a:r>
            <a:r>
              <a:rPr lang="fr-CH" dirty="0" err="1">
                <a:latin typeface="Bahnschrift" panose="020B0502040204020203" pitchFamily="34" charset="0"/>
              </a:rPr>
              <a:t>funder</a:t>
            </a:r>
            <a:r>
              <a:rPr lang="fr-CH" dirty="0">
                <a:latin typeface="Bahnschrift" panose="020B0502040204020203" pitchFamily="34" charset="0"/>
              </a:rPr>
              <a:t>? </a:t>
            </a:r>
          </a:p>
          <a:p>
            <a:pPr lvl="1"/>
            <a:r>
              <a:rPr lang="fr-CH" dirty="0">
                <a:latin typeface="Bahnschrift" panose="020B0502040204020203" pitchFamily="34" charset="0"/>
              </a:rPr>
              <a:t>At UNIGE, the </a:t>
            </a:r>
            <a:r>
              <a:rPr lang="fr-CH" dirty="0" err="1">
                <a:latin typeface="Bahnschrift" panose="020B0502040204020203" pitchFamily="34" charset="0"/>
              </a:rPr>
              <a:t>university’s</a:t>
            </a:r>
            <a:r>
              <a:rPr lang="fr-CH" dirty="0">
                <a:latin typeface="Bahnschrift" panose="020B0502040204020203" pitchFamily="34" charset="0"/>
              </a:rPr>
              <a:t> </a:t>
            </a:r>
            <a:r>
              <a:rPr lang="fr-CH" dirty="0" err="1">
                <a:latin typeface="Bahnschrift" panose="020B0502040204020203" pitchFamily="34" charset="0"/>
              </a:rPr>
              <a:t>law</a:t>
            </a:r>
            <a:r>
              <a:rPr lang="fr-CH" dirty="0">
                <a:latin typeface="Bahnschrift" panose="020B0502040204020203" pitchFamily="34" charset="0"/>
              </a:rPr>
              <a:t> states </a:t>
            </a:r>
            <a:r>
              <a:rPr lang="fr-CH" dirty="0" err="1">
                <a:latin typeface="Bahnschrift" panose="020B0502040204020203" pitchFamily="34" charset="0"/>
              </a:rPr>
              <a:t>that</a:t>
            </a:r>
            <a:r>
              <a:rPr lang="fr-CH" dirty="0">
                <a:latin typeface="Bahnschrift" panose="020B0502040204020203" pitchFamily="34" charset="0"/>
              </a:rPr>
              <a:t> UNIGE </a:t>
            </a:r>
            <a:r>
              <a:rPr lang="fr-CH" dirty="0" err="1">
                <a:latin typeface="Bahnschrift" panose="020B0502040204020203" pitchFamily="34" charset="0"/>
              </a:rPr>
              <a:t>is</a:t>
            </a:r>
            <a:r>
              <a:rPr lang="fr-CH" dirty="0">
                <a:latin typeface="Bahnschrift" panose="020B0502040204020203" pitchFamily="34" charset="0"/>
              </a:rPr>
              <a:t> the </a:t>
            </a:r>
            <a:r>
              <a:rPr lang="fr-CH" dirty="0" err="1">
                <a:latin typeface="Bahnschrift" panose="020B0502040204020203" pitchFamily="34" charset="0"/>
              </a:rPr>
              <a:t>owner</a:t>
            </a:r>
            <a:r>
              <a:rPr lang="fr-CH" dirty="0">
                <a:latin typeface="Bahnschrift" panose="020B0502040204020203" pitchFamily="34" charset="0"/>
              </a:rPr>
              <a:t>. But UNIGE </a:t>
            </a:r>
            <a:r>
              <a:rPr lang="fr-CH" dirty="0" err="1">
                <a:latin typeface="Bahnschrift" panose="020B0502040204020203" pitchFamily="34" charset="0"/>
              </a:rPr>
              <a:t>delegates</a:t>
            </a:r>
            <a:r>
              <a:rPr lang="fr-CH" dirty="0">
                <a:latin typeface="Bahnschrift" panose="020B0502040204020203" pitchFamily="34" charset="0"/>
              </a:rPr>
              <a:t> the </a:t>
            </a:r>
            <a:r>
              <a:rPr lang="fr-CH" dirty="0" err="1">
                <a:latin typeface="Bahnschrift" panose="020B0502040204020203" pitchFamily="34" charset="0"/>
              </a:rPr>
              <a:t>responsability</a:t>
            </a:r>
            <a:r>
              <a:rPr lang="fr-CH" dirty="0">
                <a:latin typeface="Bahnschrift" panose="020B0502040204020203" pitchFamily="34" charset="0"/>
              </a:rPr>
              <a:t> of </a:t>
            </a:r>
            <a:r>
              <a:rPr lang="fr-CH" dirty="0" err="1">
                <a:latin typeface="Bahnschrift" panose="020B0502040204020203" pitchFamily="34" charset="0"/>
              </a:rPr>
              <a:t>licensing</a:t>
            </a:r>
            <a:r>
              <a:rPr lang="fr-CH" dirty="0">
                <a:latin typeface="Bahnschrift" panose="020B0502040204020203" pitchFamily="34" charset="0"/>
              </a:rPr>
              <a:t> to the </a:t>
            </a:r>
            <a:r>
              <a:rPr lang="fr-CH" dirty="0" err="1">
                <a:latin typeface="Bahnschrift" panose="020B0502040204020203" pitchFamily="34" charset="0"/>
              </a:rPr>
              <a:t>authors</a:t>
            </a:r>
            <a:r>
              <a:rPr lang="fr-CH" dirty="0">
                <a:latin typeface="Bahnschrift" panose="020B0502040204020203" pitchFamily="34" charset="0"/>
              </a:rPr>
              <a:t>.</a:t>
            </a:r>
          </a:p>
          <a:p>
            <a:pPr marL="57150" indent="0">
              <a:buNone/>
            </a:pPr>
            <a:endParaRPr lang="fr-CH" dirty="0">
              <a:latin typeface="Bahnschrift" panose="020B0502040204020203" pitchFamily="34" charset="0"/>
            </a:endParaRPr>
          </a:p>
          <a:p>
            <a:pPr marL="57150" indent="0">
              <a:buNone/>
            </a:pPr>
            <a:r>
              <a:rPr lang="fr-CH" dirty="0" err="1">
                <a:latin typeface="Bahnschrift" panose="020B0502040204020203" pitchFamily="34" charset="0"/>
              </a:rPr>
              <a:t>Who</a:t>
            </a:r>
            <a:r>
              <a:rPr lang="fr-CH" dirty="0">
                <a:latin typeface="Bahnschrift" panose="020B0502040204020203" pitchFamily="34" charset="0"/>
              </a:rPr>
              <a:t> </a:t>
            </a:r>
            <a:r>
              <a:rPr lang="fr-CH" dirty="0" err="1">
                <a:latin typeface="Bahnschrift" panose="020B0502040204020203" pitchFamily="34" charset="0"/>
              </a:rPr>
              <a:t>owns</a:t>
            </a:r>
            <a:r>
              <a:rPr lang="fr-CH" dirty="0">
                <a:latin typeface="Bahnschrift" panose="020B0502040204020203" pitchFamily="34" charset="0"/>
              </a:rPr>
              <a:t> the data </a:t>
            </a:r>
            <a:r>
              <a:rPr lang="fr-CH" dirty="0" err="1">
                <a:latin typeface="Bahnschrift" panose="020B0502040204020203" pitchFamily="34" charset="0"/>
              </a:rPr>
              <a:t>when</a:t>
            </a:r>
            <a:r>
              <a:rPr lang="fr-CH" dirty="0">
                <a:latin typeface="Bahnschrift" panose="020B0502040204020203" pitchFamily="34" charset="0"/>
              </a:rPr>
              <a:t> the </a:t>
            </a:r>
            <a:r>
              <a:rPr lang="fr-CH" dirty="0" err="1">
                <a:latin typeface="Bahnschrift" panose="020B0502040204020203" pitchFamily="34" charset="0"/>
              </a:rPr>
              <a:t>research</a:t>
            </a:r>
            <a:r>
              <a:rPr lang="fr-CH" dirty="0">
                <a:latin typeface="Bahnschrift" panose="020B0502040204020203" pitchFamily="34" charset="0"/>
              </a:rPr>
              <a:t> </a:t>
            </a:r>
            <a:r>
              <a:rPr lang="fr-CH" dirty="0" err="1">
                <a:latin typeface="Bahnschrift" panose="020B0502040204020203" pitchFamily="34" charset="0"/>
              </a:rPr>
              <a:t>is</a:t>
            </a:r>
            <a:r>
              <a:rPr lang="fr-CH" dirty="0">
                <a:latin typeface="Bahnschrift" panose="020B0502040204020203" pitchFamily="34" charset="0"/>
              </a:rPr>
              <a:t> made in collaboration </a:t>
            </a:r>
            <a:r>
              <a:rPr lang="fr-CH" dirty="0" err="1">
                <a:latin typeface="Bahnschrift" panose="020B0502040204020203" pitchFamily="34" charset="0"/>
              </a:rPr>
              <a:t>between</a:t>
            </a:r>
            <a:r>
              <a:rPr lang="fr-CH" dirty="0">
                <a:latin typeface="Bahnschrift" panose="020B0502040204020203" pitchFamily="34" charset="0"/>
              </a:rPr>
              <a:t> </a:t>
            </a:r>
            <a:r>
              <a:rPr lang="fr-CH" dirty="0" err="1">
                <a:latin typeface="Bahnschrift" panose="020B0502040204020203" pitchFamily="34" charset="0"/>
              </a:rPr>
              <a:t>several</a:t>
            </a:r>
            <a:r>
              <a:rPr lang="fr-CH" dirty="0">
                <a:latin typeface="Bahnschrift" panose="020B0502040204020203" pitchFamily="34" charset="0"/>
              </a:rPr>
              <a:t> </a:t>
            </a:r>
            <a:r>
              <a:rPr lang="fr-CH" dirty="0" err="1">
                <a:latin typeface="Bahnschrift" panose="020B0502040204020203" pitchFamily="34" charset="0"/>
              </a:rPr>
              <a:t>universities</a:t>
            </a:r>
            <a:r>
              <a:rPr lang="fr-CH" dirty="0">
                <a:latin typeface="Bahnschrift" panose="020B0502040204020203" pitchFamily="34" charset="0"/>
              </a:rPr>
              <a:t>?</a:t>
            </a:r>
          </a:p>
          <a:p>
            <a:pPr marL="514350" indent="-457200">
              <a:buFont typeface="Wingdings" panose="05000000000000000000" pitchFamily="2" charset="2"/>
              <a:buChar char="à"/>
            </a:pPr>
            <a:endParaRPr lang="fr-CH" dirty="0">
              <a:latin typeface="Bahnschrift" panose="020B0502040204020203" pitchFamily="34" charset="0"/>
            </a:endParaRPr>
          </a:p>
          <a:p>
            <a:pPr marL="57150" indent="0">
              <a:buNone/>
            </a:pPr>
            <a:r>
              <a:rPr lang="fr-CH" dirty="0" err="1">
                <a:latin typeface="Bahnschrift" panose="020B0502040204020203" pitchFamily="34" charset="0"/>
              </a:rPr>
              <a:t>Wouldn’t</a:t>
            </a:r>
            <a:r>
              <a:rPr lang="fr-CH" dirty="0">
                <a:latin typeface="Bahnschrift" panose="020B0502040204020203" pitchFamily="34" charset="0"/>
              </a:rPr>
              <a:t> </a:t>
            </a:r>
            <a:r>
              <a:rPr lang="fr-CH" dirty="0" err="1">
                <a:latin typeface="Bahnschrift" panose="020B0502040204020203" pitchFamily="34" charset="0"/>
              </a:rPr>
              <a:t>it</a:t>
            </a:r>
            <a:r>
              <a:rPr lang="fr-CH" dirty="0">
                <a:latin typeface="Bahnschrift" panose="020B0502040204020203" pitchFamily="34" charset="0"/>
              </a:rPr>
              <a:t> </a:t>
            </a:r>
            <a:r>
              <a:rPr lang="fr-CH" dirty="0" err="1">
                <a:latin typeface="Bahnschrift" panose="020B0502040204020203" pitchFamily="34" charset="0"/>
              </a:rPr>
              <a:t>be</a:t>
            </a:r>
            <a:r>
              <a:rPr lang="fr-CH" dirty="0">
                <a:latin typeface="Bahnschrift" panose="020B0502040204020203" pitchFamily="34" charset="0"/>
              </a:rPr>
              <a:t> </a:t>
            </a:r>
            <a:r>
              <a:rPr lang="fr-CH" dirty="0" err="1">
                <a:latin typeface="Bahnschrift" panose="020B0502040204020203" pitchFamily="34" charset="0"/>
              </a:rPr>
              <a:t>easier</a:t>
            </a:r>
            <a:r>
              <a:rPr lang="fr-CH" dirty="0">
                <a:latin typeface="Bahnschrift" panose="020B0502040204020203" pitchFamily="34" charset="0"/>
              </a:rPr>
              <a:t> if </a:t>
            </a:r>
            <a:r>
              <a:rPr lang="fr-CH" dirty="0" err="1">
                <a:latin typeface="Bahnschrift" panose="020B0502040204020203" pitchFamily="34" charset="0"/>
              </a:rPr>
              <a:t>universities</a:t>
            </a:r>
            <a:r>
              <a:rPr lang="fr-CH" dirty="0">
                <a:latin typeface="Bahnschrift" panose="020B0502040204020203" pitchFamily="34" charset="0"/>
              </a:rPr>
              <a:t> or </a:t>
            </a:r>
            <a:r>
              <a:rPr lang="fr-CH" dirty="0" err="1">
                <a:latin typeface="Bahnschrift" panose="020B0502040204020203" pitchFamily="34" charset="0"/>
              </a:rPr>
              <a:t>funders</a:t>
            </a:r>
            <a:r>
              <a:rPr lang="fr-CH" dirty="0">
                <a:latin typeface="Bahnschrift" panose="020B0502040204020203" pitchFamily="34" charset="0"/>
              </a:rPr>
              <a:t> </a:t>
            </a:r>
            <a:r>
              <a:rPr lang="en-US" dirty="0">
                <a:latin typeface="Bahnschrift" panose="020B0502040204020203" pitchFamily="34" charset="0"/>
              </a:rPr>
              <a:t>took a stand on the data licensing issue</a:t>
            </a:r>
            <a:r>
              <a:rPr lang="fr-CH" dirty="0">
                <a:latin typeface="Bahnschrift" panose="020B0502040204020203" pitchFamily="34" charset="0"/>
              </a:rPr>
              <a:t> for </a:t>
            </a:r>
            <a:r>
              <a:rPr lang="fr-CH" dirty="0" err="1">
                <a:latin typeface="Bahnschrift" panose="020B0502040204020203" pitchFamily="34" charset="0"/>
              </a:rPr>
              <a:t>publicly</a:t>
            </a:r>
            <a:r>
              <a:rPr lang="fr-CH" dirty="0">
                <a:latin typeface="Bahnschrift" panose="020B0502040204020203" pitchFamily="34" charset="0"/>
              </a:rPr>
              <a:t> </a:t>
            </a:r>
            <a:r>
              <a:rPr lang="fr-CH" dirty="0" err="1">
                <a:latin typeface="Bahnschrift" panose="020B0502040204020203" pitchFamily="34" charset="0"/>
              </a:rPr>
              <a:t>funded</a:t>
            </a:r>
            <a:r>
              <a:rPr lang="fr-CH" dirty="0">
                <a:latin typeface="Bahnschrift" panose="020B0502040204020203" pitchFamily="34" charset="0"/>
              </a:rPr>
              <a:t> </a:t>
            </a:r>
            <a:r>
              <a:rPr lang="fr-CH" dirty="0" err="1">
                <a:latin typeface="Bahnschrift" panose="020B0502040204020203" pitchFamily="34" charset="0"/>
              </a:rPr>
              <a:t>research</a:t>
            </a:r>
            <a:r>
              <a:rPr lang="fr-CH" dirty="0">
                <a:latin typeface="Bahnschrift" panose="020B0502040204020203" pitchFamily="34" charset="0"/>
              </a:rPr>
              <a:t>? </a:t>
            </a:r>
          </a:p>
          <a:p>
            <a:pPr lvl="1"/>
            <a:r>
              <a:rPr lang="fr-CH" dirty="0">
                <a:latin typeface="Bahnschrift" panose="020B0502040204020203" pitchFamily="34" charset="0"/>
                <a:sym typeface="Wingdings" panose="05000000000000000000" pitchFamily="2" charset="2"/>
              </a:rPr>
              <a:t>Like </a:t>
            </a:r>
            <a:r>
              <a:rPr lang="fr-CH" dirty="0" err="1">
                <a:latin typeface="Bahnschrift" panose="020B0502040204020203" pitchFamily="34" charset="0"/>
                <a:sym typeface="Wingdings" panose="05000000000000000000" pitchFamily="2" charset="2"/>
              </a:rPr>
              <a:t>some</a:t>
            </a:r>
            <a:r>
              <a:rPr lang="fr-CH" dirty="0">
                <a:latin typeface="Bahnschrift" panose="020B0502040204020203" pitchFamily="34" charset="0"/>
                <a:sym typeface="Wingdings" panose="05000000000000000000" pitchFamily="2" charset="2"/>
              </a:rPr>
              <a:t> </a:t>
            </a:r>
            <a:r>
              <a:rPr lang="fr-CH" dirty="0" err="1">
                <a:latin typeface="Bahnschrift" panose="020B0502040204020203" pitchFamily="34" charset="0"/>
                <a:sym typeface="Wingdings" panose="05000000000000000000" pitchFamily="2" charset="2"/>
              </a:rPr>
              <a:t>publishers</a:t>
            </a:r>
            <a:r>
              <a:rPr lang="fr-CH" dirty="0">
                <a:latin typeface="Bahnschrift" panose="020B0502040204020203" pitchFamily="34" charset="0"/>
                <a:sym typeface="Wingdings" panose="05000000000000000000" pitchFamily="2" charset="2"/>
              </a:rPr>
              <a:t>, </a:t>
            </a:r>
            <a:r>
              <a:rPr lang="fr-CH" dirty="0" err="1">
                <a:latin typeface="Bahnschrift" panose="020B0502040204020203" pitchFamily="34" charset="0"/>
                <a:sym typeface="Wingdings" panose="05000000000000000000" pitchFamily="2" charset="2"/>
              </a:rPr>
              <a:t>eg</a:t>
            </a:r>
            <a:r>
              <a:rPr lang="fr-CH" dirty="0">
                <a:latin typeface="Bahnschrift" panose="020B0502040204020203" pitchFamily="34" charset="0"/>
                <a:sym typeface="Wingdings" panose="05000000000000000000" pitchFamily="2" charset="2"/>
              </a:rPr>
              <a:t>. BMC (</a:t>
            </a:r>
            <a:r>
              <a:rPr lang="fr-CH" dirty="0" err="1">
                <a:latin typeface="Bahnschrift" panose="020B0502040204020203" pitchFamily="34" charset="0"/>
                <a:sym typeface="Wingdings" panose="05000000000000000000" pitchFamily="2" charset="2"/>
              </a:rPr>
              <a:t>BioMed</a:t>
            </a:r>
            <a:r>
              <a:rPr lang="fr-CH" dirty="0">
                <a:latin typeface="Bahnschrift" panose="020B0502040204020203" pitchFamily="34" charset="0"/>
                <a:sym typeface="Wingdings" panose="05000000000000000000" pitchFamily="2" charset="2"/>
              </a:rPr>
              <a:t> Central) </a:t>
            </a:r>
            <a:r>
              <a:rPr lang="fr-CH" dirty="0" err="1">
                <a:latin typeface="Bahnschrift" panose="020B0502040204020203" pitchFamily="34" charset="0"/>
                <a:sym typeface="Wingdings" panose="05000000000000000000" pitchFamily="2" charset="2"/>
              </a:rPr>
              <a:t>that</a:t>
            </a:r>
            <a:r>
              <a:rPr lang="fr-CH" dirty="0">
                <a:latin typeface="Bahnschrift" panose="020B0502040204020203" pitchFamily="34" charset="0"/>
                <a:sym typeface="Wingdings" panose="05000000000000000000" pitchFamily="2" charset="2"/>
              </a:rPr>
              <a:t> </a:t>
            </a:r>
            <a:r>
              <a:rPr lang="fr-CH" dirty="0" err="1">
                <a:latin typeface="Bahnschrift" panose="020B0502040204020203" pitchFamily="34" charset="0"/>
                <a:sym typeface="Wingdings" panose="05000000000000000000" pitchFamily="2" charset="2"/>
              </a:rPr>
              <a:t>is</a:t>
            </a:r>
            <a:r>
              <a:rPr lang="fr-CH" dirty="0">
                <a:latin typeface="Bahnschrift" panose="020B0502040204020203" pitchFamily="34" charset="0"/>
                <a:sym typeface="Wingdings" panose="05000000000000000000" pitchFamily="2" charset="2"/>
              </a:rPr>
              <a:t> </a:t>
            </a:r>
            <a:r>
              <a:rPr lang="fr-CH" dirty="0" err="1">
                <a:latin typeface="Bahnschrift" panose="020B0502040204020203" pitchFamily="34" charset="0"/>
                <a:sym typeface="Wingdings" panose="05000000000000000000" pitchFamily="2" charset="2"/>
              </a:rPr>
              <a:t>asking</a:t>
            </a:r>
            <a:r>
              <a:rPr lang="fr-CH" dirty="0">
                <a:latin typeface="Bahnschrift" panose="020B0502040204020203" pitchFamily="34" charset="0"/>
                <a:sym typeface="Wingdings" panose="05000000000000000000" pitchFamily="2" charset="2"/>
              </a:rPr>
              <a:t> CC-BY for articles and CC0 for data</a:t>
            </a:r>
          </a:p>
          <a:p>
            <a:endParaRPr lang="fr-CH" dirty="0">
              <a:latin typeface="Bahnschrift" panose="020B0502040204020203" pitchFamily="34" charset="0"/>
              <a:sym typeface="Wingdings" panose="05000000000000000000" pitchFamily="2" charset="2"/>
            </a:endParaRPr>
          </a:p>
          <a:p>
            <a:endParaRPr lang="fr-CH" dirty="0">
              <a:latin typeface="Bahnschrift" panose="020B0502040204020203" pitchFamily="34" charset="0"/>
              <a:sym typeface="Wingdings" panose="05000000000000000000" pitchFamily="2" charset="2"/>
            </a:endParaRPr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F52EFC0A-F74B-45D6-9E7D-45F7034BC1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>
                <a:latin typeface="Bahnschrift" panose="020B0502040204020203" pitchFamily="34" charset="0"/>
              </a:rPr>
              <a:t>Discussion</a:t>
            </a:r>
          </a:p>
        </p:txBody>
      </p:sp>
    </p:spTree>
    <p:extLst>
      <p:ext uri="{BB962C8B-B14F-4D97-AF65-F5344CB8AC3E}">
        <p14:creationId xmlns:p14="http://schemas.microsoft.com/office/powerpoint/2010/main" val="59615006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B48E3BE9-0BF3-4FD4-9861-C9FAA43D8B74}"/>
              </a:ext>
            </a:extLst>
          </p:cNvPr>
          <p:cNvSpPr txBox="1">
            <a:spLocks/>
          </p:cNvSpPr>
          <p:nvPr/>
        </p:nvSpPr>
        <p:spPr>
          <a:xfrm>
            <a:off x="492999" y="1142826"/>
            <a:ext cx="11183416" cy="3220988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SzPct val="120000"/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3000"/>
              </a:spcBef>
              <a:buFont typeface="Arial" pitchFamily="34" charset="0"/>
              <a:buNone/>
            </a:pPr>
            <a:r>
              <a:rPr lang="fr-CH" sz="4400" dirty="0" err="1">
                <a:latin typeface="Bahnschrift" panose="020B0502040204020203" pitchFamily="34" charset="0"/>
              </a:rPr>
              <a:t>Thank</a:t>
            </a:r>
            <a:r>
              <a:rPr lang="fr-CH" sz="4400" dirty="0">
                <a:latin typeface="Bahnschrift" panose="020B0502040204020203" pitchFamily="34" charset="0"/>
              </a:rPr>
              <a:t> </a:t>
            </a:r>
            <a:r>
              <a:rPr lang="fr-CH" sz="4400" dirty="0" err="1">
                <a:latin typeface="Bahnschrift" panose="020B0502040204020203" pitchFamily="34" charset="0"/>
              </a:rPr>
              <a:t>you</a:t>
            </a:r>
            <a:r>
              <a:rPr lang="fr-CH" sz="4400" dirty="0">
                <a:latin typeface="Bahnschrift" panose="020B0502040204020203" pitchFamily="34" charset="0"/>
              </a:rPr>
              <a:t> for </a:t>
            </a:r>
            <a:r>
              <a:rPr lang="fr-CH" sz="4400" dirty="0" err="1">
                <a:latin typeface="Bahnschrift" panose="020B0502040204020203" pitchFamily="34" charset="0"/>
              </a:rPr>
              <a:t>your</a:t>
            </a:r>
            <a:r>
              <a:rPr lang="fr-CH" sz="4400" dirty="0">
                <a:latin typeface="Bahnschrift" panose="020B0502040204020203" pitchFamily="34" charset="0"/>
              </a:rPr>
              <a:t> attention! </a:t>
            </a:r>
          </a:p>
          <a:p>
            <a:pPr marL="0" indent="0">
              <a:spcBef>
                <a:spcPts val="3000"/>
              </a:spcBef>
              <a:buNone/>
            </a:pPr>
            <a:r>
              <a:rPr lang="fr-CH" sz="4000" dirty="0" err="1">
                <a:latin typeface="Bahnschrift" panose="020B0502040204020203" pitchFamily="34" charset="0"/>
              </a:rPr>
              <a:t>My</a:t>
            </a:r>
            <a:r>
              <a:rPr lang="fr-CH" sz="4000" dirty="0">
                <a:latin typeface="Bahnschrift" panose="020B0502040204020203" pitchFamily="34" charset="0"/>
              </a:rPr>
              <a:t> </a:t>
            </a:r>
            <a:r>
              <a:rPr lang="fr-CH" sz="4000" dirty="0" err="1">
                <a:latin typeface="Bahnschrift" panose="020B0502040204020203" pitchFamily="34" charset="0"/>
              </a:rPr>
              <a:t>master’s</a:t>
            </a:r>
            <a:r>
              <a:rPr lang="fr-CH" sz="4000" dirty="0">
                <a:latin typeface="Bahnschrift" panose="020B0502040204020203" pitchFamily="34" charset="0"/>
              </a:rPr>
              <a:t> </a:t>
            </a:r>
            <a:r>
              <a:rPr lang="fr-CH" sz="4000" dirty="0" err="1">
                <a:latin typeface="Bahnschrift" panose="020B0502040204020203" pitchFamily="34" charset="0"/>
              </a:rPr>
              <a:t>thesis</a:t>
            </a:r>
            <a:r>
              <a:rPr lang="fr-CH" sz="4000" dirty="0">
                <a:latin typeface="Bahnschrift" panose="020B0502040204020203" pitchFamily="34" charset="0"/>
              </a:rPr>
              <a:t> (in French) </a:t>
            </a:r>
            <a:r>
              <a:rPr lang="fr-CH" sz="4000" dirty="0" err="1">
                <a:latin typeface="Bahnschrift" panose="020B0502040204020203" pitchFamily="34" charset="0"/>
              </a:rPr>
              <a:t>is</a:t>
            </a:r>
            <a:r>
              <a:rPr lang="fr-CH" sz="4000" dirty="0">
                <a:latin typeface="Bahnschrift" panose="020B0502040204020203" pitchFamily="34" charset="0"/>
              </a:rPr>
              <a:t> </a:t>
            </a:r>
            <a:r>
              <a:rPr lang="fr-CH" sz="4000" dirty="0" err="1">
                <a:latin typeface="Bahnschrift" panose="020B0502040204020203" pitchFamily="34" charset="0"/>
              </a:rPr>
              <a:t>available</a:t>
            </a:r>
            <a:r>
              <a:rPr lang="fr-CH" sz="4000" dirty="0">
                <a:latin typeface="Bahnschrift" panose="020B0502040204020203" pitchFamily="34" charset="0"/>
              </a:rPr>
              <a:t> </a:t>
            </a:r>
            <a:r>
              <a:rPr lang="fr-CH" sz="4000" dirty="0" err="1">
                <a:latin typeface="Bahnschrift" panose="020B0502040204020203" pitchFamily="34" charset="0"/>
              </a:rPr>
              <a:t>from</a:t>
            </a:r>
            <a:r>
              <a:rPr lang="fr-CH" sz="4000" dirty="0">
                <a:latin typeface="Bahnschrift" panose="020B0502040204020203" pitchFamily="34" charset="0"/>
              </a:rPr>
              <a:t>: </a:t>
            </a:r>
            <a:r>
              <a:rPr lang="fr-CH" sz="4000" dirty="0">
                <a:solidFill>
                  <a:srgbClr val="D6005B"/>
                </a:solidFill>
                <a:latin typeface="Bahnschrift" panose="020B0502040204020203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https://doi.org/10.5281/zenodo.3967402</a:t>
            </a:r>
            <a:r>
              <a:rPr lang="fr-CH" sz="4000" dirty="0">
                <a:solidFill>
                  <a:srgbClr val="D6005B"/>
                </a:solidFill>
                <a:latin typeface="Bahnschrift" panose="020B0502040204020203" pitchFamily="34" charset="0"/>
              </a:rPr>
              <a:t>  </a:t>
            </a:r>
            <a:r>
              <a:rPr lang="fr-CH" sz="4000" dirty="0">
                <a:latin typeface="Bahnschrift" panose="020B0502040204020203" pitchFamily="34" charset="0"/>
              </a:rPr>
              <a:t>or </a:t>
            </a:r>
            <a:r>
              <a:rPr lang="fr-CH" sz="4000" dirty="0">
                <a:solidFill>
                  <a:srgbClr val="D6005B"/>
                </a:solidFill>
                <a:latin typeface="Bahnschrift" panose="020B0502040204020203" pitchFamily="34" charset="0"/>
                <a:hlinkClick r:id="rId4"/>
              </a:rPr>
              <a:t>https://sonar.ch/global/documents/315159</a:t>
            </a:r>
            <a:r>
              <a:rPr lang="fr-CH" sz="4000" dirty="0">
                <a:solidFill>
                  <a:srgbClr val="D6005B"/>
                </a:solidFill>
                <a:latin typeface="Bahnschrift" panose="020B0502040204020203" pitchFamily="34" charset="0"/>
              </a:rPr>
              <a:t> </a:t>
            </a:r>
            <a:endParaRPr lang="fr-CH" sz="4000" dirty="0">
              <a:latin typeface="Bahnschrift" panose="020B0502040204020203" pitchFamily="34" charset="0"/>
            </a:endParaRPr>
          </a:p>
          <a:p>
            <a:pPr marL="0" indent="0">
              <a:spcBef>
                <a:spcPts val="3000"/>
              </a:spcBef>
              <a:buFont typeface="Arial" pitchFamily="34" charset="0"/>
              <a:buNone/>
            </a:pPr>
            <a:r>
              <a:rPr lang="fr-CH" sz="4000" dirty="0">
                <a:latin typeface="Bahnschrift" panose="020B0502040204020203" pitchFamily="34" charset="0"/>
              </a:rPr>
              <a:t>You can </a:t>
            </a:r>
            <a:r>
              <a:rPr lang="fr-CH" sz="4000" dirty="0" err="1">
                <a:latin typeface="Bahnschrift" panose="020B0502040204020203" pitchFamily="34" charset="0"/>
              </a:rPr>
              <a:t>reach</a:t>
            </a:r>
            <a:r>
              <a:rPr lang="fr-CH" sz="4000" dirty="0">
                <a:latin typeface="Bahnschrift" panose="020B0502040204020203" pitchFamily="34" charset="0"/>
              </a:rPr>
              <a:t> me at: </a:t>
            </a:r>
            <a:r>
              <a:rPr lang="fr-CH" sz="4000" dirty="0">
                <a:solidFill>
                  <a:srgbClr val="00B0F0"/>
                </a:solidFill>
                <a:latin typeface="Bahnschrift" panose="020B0502040204020203" pitchFamily="34" charset="0"/>
                <a:hlinkClick r:id="rId5"/>
              </a:rPr>
              <a:t>anouk.santos@unige.ch</a:t>
            </a:r>
            <a:r>
              <a:rPr lang="fr-CH" sz="4000" dirty="0">
                <a:solidFill>
                  <a:srgbClr val="00B0F0"/>
                </a:solidFill>
                <a:latin typeface="Bahnschrift" panose="020B0502040204020203" pitchFamily="34" charset="0"/>
              </a:rPr>
              <a:t>   </a:t>
            </a:r>
          </a:p>
          <a:p>
            <a:endParaRPr lang="fr-CH" sz="4400" dirty="0">
              <a:solidFill>
                <a:schemeClr val="tx2"/>
              </a:solidFill>
              <a:latin typeface="Bahnschrift" panose="020B0502040204020203" pitchFamily="34" charset="0"/>
            </a:endParaRPr>
          </a:p>
          <a:p>
            <a:pPr marL="0" indent="0">
              <a:buFont typeface="Arial" pitchFamily="34" charset="0"/>
              <a:buNone/>
            </a:pPr>
            <a:endParaRPr lang="fr-CH" sz="4400" dirty="0">
              <a:solidFill>
                <a:schemeClr val="tx2"/>
              </a:solidFill>
              <a:latin typeface="Bahnschrift" panose="020B0502040204020203" pitchFamily="34" charset="0"/>
            </a:endParaRPr>
          </a:p>
        </p:txBody>
      </p:sp>
      <p:pic>
        <p:nvPicPr>
          <p:cNvPr id="3" name="Image 2" descr="template.jpg">
            <a:extLst>
              <a:ext uri="{FF2B5EF4-FFF2-40B4-BE49-F238E27FC236}">
                <a16:creationId xmlns:a16="http://schemas.microsoft.com/office/drawing/2014/main" id="{3FEC2908-B8B1-4D92-89B9-79A2B081392F}"/>
              </a:ext>
            </a:extLst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5779008"/>
            <a:ext cx="12192000" cy="1083300"/>
          </a:xfrm>
          <a:prstGeom prst="rect">
            <a:avLst/>
          </a:prstGeom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FC631763-4157-4D4D-8419-24B45F5BB64A}"/>
              </a:ext>
            </a:extLst>
          </p:cNvPr>
          <p:cNvSpPr txBox="1"/>
          <p:nvPr/>
        </p:nvSpPr>
        <p:spPr>
          <a:xfrm>
            <a:off x="506996" y="6135992"/>
            <a:ext cx="60096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Bibliothèque</a:t>
            </a:r>
          </a:p>
        </p:txBody>
      </p:sp>
    </p:spTree>
    <p:extLst>
      <p:ext uri="{BB962C8B-B14F-4D97-AF65-F5344CB8AC3E}">
        <p14:creationId xmlns:p14="http://schemas.microsoft.com/office/powerpoint/2010/main" val="360448868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BD3DA2A3-C927-48E0-8C74-219385053B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solidFill>
                  <a:schemeClr val="accent1"/>
                </a:solidFill>
                <a:latin typeface="Bahnschrift" panose="020B0502040204020203" pitchFamily="34" charset="0"/>
              </a:rPr>
              <a:t>References 1/2</a:t>
            </a:r>
          </a:p>
        </p:txBody>
      </p:sp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3B957608-F752-458B-942A-65DF1BD90378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335360" y="1340768"/>
            <a:ext cx="10972800" cy="5040312"/>
          </a:xfrm>
        </p:spPr>
        <p:txBody>
          <a:bodyPr>
            <a:normAutofit lnSpcReduction="10000"/>
          </a:bodyPr>
          <a:lstStyle/>
          <a:p>
            <a:pPr marL="0" indent="0">
              <a:spcBef>
                <a:spcPts val="800"/>
              </a:spcBef>
              <a:buNone/>
            </a:pPr>
            <a:r>
              <a:rPr lang="en-US" sz="1800" dirty="0">
                <a:latin typeface="Bahnschrift" panose="020B0502040204020203" pitchFamily="34" charset="0"/>
              </a:rPr>
              <a:t>BALL, Alex, 2014. </a:t>
            </a:r>
            <a:r>
              <a:rPr lang="en-US" sz="1800" i="1" dirty="0">
                <a:latin typeface="Bahnschrift" panose="020B0502040204020203" pitchFamily="34" charset="0"/>
              </a:rPr>
              <a:t>How to License Research Data</a:t>
            </a:r>
            <a:r>
              <a:rPr lang="en-US" sz="1800" dirty="0">
                <a:latin typeface="Bahnschrift" panose="020B0502040204020203" pitchFamily="34" charset="0"/>
              </a:rPr>
              <a:t>. DCC How-to Guides. Edinburgh: Digital Curation Centre. Available from: </a:t>
            </a:r>
            <a:r>
              <a:rPr lang="en-US" sz="1800" dirty="0">
                <a:solidFill>
                  <a:srgbClr val="D6005B"/>
                </a:solidFill>
                <a:latin typeface="Bahnschrift" panose="020B0502040204020203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http://www.dcc.ac.uk/resources/how-guides/license-research-data</a:t>
            </a:r>
            <a:r>
              <a:rPr lang="en-US" sz="1800" dirty="0">
                <a:latin typeface="Bahnschrift" panose="020B0502040204020203" pitchFamily="34" charset="0"/>
              </a:rPr>
              <a:t>.</a:t>
            </a:r>
          </a:p>
          <a:p>
            <a:pPr marL="0" indent="0">
              <a:spcBef>
                <a:spcPts val="800"/>
              </a:spcBef>
              <a:buNone/>
            </a:pPr>
            <a:r>
              <a:rPr lang="en-US" sz="1800" dirty="0">
                <a:latin typeface="Bahnschrift" panose="020B0502040204020203" pitchFamily="34" charset="0"/>
              </a:rPr>
              <a:t>CCDIGITALLAW, 2020. </a:t>
            </a:r>
            <a:r>
              <a:rPr lang="fr-CH" sz="1800" dirty="0">
                <a:latin typeface="Bahnschrift" panose="020B0502040204020203" pitchFamily="34" charset="0"/>
              </a:rPr>
              <a:t>2.1 </a:t>
            </a:r>
            <a:r>
              <a:rPr lang="fr-CH" sz="1800" dirty="0" err="1">
                <a:latin typeface="Bahnschrift" panose="020B0502040204020203" pitchFamily="34" charset="0"/>
              </a:rPr>
              <a:t>Protected</a:t>
            </a:r>
            <a:r>
              <a:rPr lang="fr-CH" sz="1800" dirty="0">
                <a:latin typeface="Bahnschrift" panose="020B0502040204020203" pitchFamily="34" charset="0"/>
              </a:rPr>
              <a:t> </a:t>
            </a:r>
            <a:r>
              <a:rPr lang="fr-CH" sz="1800" dirty="0" err="1">
                <a:latin typeface="Bahnschrift" panose="020B0502040204020203" pitchFamily="34" charset="0"/>
              </a:rPr>
              <a:t>work</a:t>
            </a:r>
            <a:r>
              <a:rPr lang="fr-CH" sz="1800" dirty="0">
                <a:latin typeface="Bahnschrift" panose="020B0502040204020203" pitchFamily="34" charset="0"/>
              </a:rPr>
              <a:t>. </a:t>
            </a:r>
            <a:r>
              <a:rPr lang="fr-CH" sz="1800" i="1" dirty="0" err="1">
                <a:latin typeface="Bahnschrift" panose="020B0502040204020203" pitchFamily="34" charset="0"/>
              </a:rPr>
              <a:t>Ccdigitallaw</a:t>
            </a:r>
            <a:r>
              <a:rPr lang="fr-CH" sz="1800" dirty="0">
                <a:latin typeface="Bahnschrift" panose="020B0502040204020203" pitchFamily="34" charset="0"/>
              </a:rPr>
              <a:t>. 1st April 2020. </a:t>
            </a:r>
            <a:r>
              <a:rPr lang="fr-CH" sz="1800" dirty="0" err="1">
                <a:latin typeface="Bahnschrift" panose="020B0502040204020203" pitchFamily="34" charset="0"/>
              </a:rPr>
              <a:t>Available</a:t>
            </a:r>
            <a:r>
              <a:rPr lang="fr-CH" sz="1800" dirty="0">
                <a:latin typeface="Bahnschrift" panose="020B0502040204020203" pitchFamily="34" charset="0"/>
              </a:rPr>
              <a:t> </a:t>
            </a:r>
            <a:r>
              <a:rPr lang="fr-CH" sz="1800" dirty="0" err="1">
                <a:latin typeface="Bahnschrift" panose="020B0502040204020203" pitchFamily="34" charset="0"/>
              </a:rPr>
              <a:t>from</a:t>
            </a:r>
            <a:r>
              <a:rPr lang="fr-CH" sz="1800" dirty="0">
                <a:latin typeface="Bahnschrift" panose="020B0502040204020203" pitchFamily="34" charset="0"/>
              </a:rPr>
              <a:t>: </a:t>
            </a:r>
            <a:r>
              <a:rPr lang="fr-CH" sz="1800" dirty="0">
                <a:solidFill>
                  <a:srgbClr val="D6005B"/>
                </a:solidFill>
                <a:latin typeface="Bahnschrift" panose="020B0502040204020203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https://ccdigitallaw.ch/index.php/english/copyright/2-what-work/21-urheberrechtlich-geschuetztes-werk</a:t>
            </a:r>
            <a:r>
              <a:rPr lang="fr-CH" sz="1800" dirty="0">
                <a:solidFill>
                  <a:srgbClr val="D6005B"/>
                </a:solidFill>
                <a:latin typeface="Bahnschrift" panose="020B0502040204020203" pitchFamily="34" charset="0"/>
              </a:rPr>
              <a:t> </a:t>
            </a:r>
            <a:endParaRPr lang="en-US" sz="1800" dirty="0">
              <a:solidFill>
                <a:srgbClr val="D6005B"/>
              </a:solidFill>
              <a:latin typeface="Bahnschrift" panose="020B0502040204020203" pitchFamily="34" charset="0"/>
            </a:endParaRPr>
          </a:p>
          <a:p>
            <a:pPr marL="0" indent="0">
              <a:spcBef>
                <a:spcPts val="800"/>
              </a:spcBef>
              <a:buNone/>
            </a:pPr>
            <a:r>
              <a:rPr lang="en-US" sz="1800" dirty="0">
                <a:latin typeface="Bahnschrift" panose="020B0502040204020203" pitchFamily="34" charset="0"/>
              </a:rPr>
              <a:t>FORTNEY, Katie, 2016. </a:t>
            </a:r>
            <a:r>
              <a:rPr lang="en-US" sz="1800" i="1" dirty="0">
                <a:latin typeface="Bahnschrift" panose="020B0502040204020203" pitchFamily="34" charset="0"/>
              </a:rPr>
              <a:t>CC BY and data: Not always a good fit. </a:t>
            </a:r>
            <a:r>
              <a:rPr lang="en-US" sz="1800" dirty="0">
                <a:latin typeface="Bahnschrift" panose="020B0502040204020203" pitchFamily="34" charset="0"/>
              </a:rPr>
              <a:t>Office of Scholarly Communication (University of California). 15 September 2016. </a:t>
            </a:r>
            <a:r>
              <a:rPr lang="fr-CH" sz="1800" dirty="0" err="1">
                <a:latin typeface="Bahnschrift" panose="020B0502040204020203" pitchFamily="34" charset="0"/>
              </a:rPr>
              <a:t>Available</a:t>
            </a:r>
            <a:r>
              <a:rPr lang="fr-CH" sz="1800" dirty="0">
                <a:latin typeface="Bahnschrift" panose="020B0502040204020203" pitchFamily="34" charset="0"/>
              </a:rPr>
              <a:t> </a:t>
            </a:r>
            <a:r>
              <a:rPr lang="fr-CH" sz="1800" dirty="0" err="1">
                <a:latin typeface="Bahnschrift" panose="020B0502040204020203" pitchFamily="34" charset="0"/>
              </a:rPr>
              <a:t>from</a:t>
            </a:r>
            <a:r>
              <a:rPr lang="fr-CH" sz="1800" dirty="0">
                <a:latin typeface="Bahnschrift" panose="020B0502040204020203" pitchFamily="34" charset="0"/>
              </a:rPr>
              <a:t>: </a:t>
            </a:r>
            <a:r>
              <a:rPr lang="en-US" sz="1800" dirty="0">
                <a:solidFill>
                  <a:srgbClr val="D6005B"/>
                </a:solidFill>
                <a:latin typeface="Bahnschrift" panose="020B0502040204020203" pitchFamily="34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https://osc.universityofcalifornia.edu/2016/09/cc-by-and-data-not-always-a-good-fit/</a:t>
            </a:r>
            <a:r>
              <a:rPr lang="en-US" sz="1800" dirty="0">
                <a:solidFill>
                  <a:srgbClr val="D6005B"/>
                </a:solidFill>
                <a:latin typeface="Bahnschrift" panose="020B0502040204020203" pitchFamily="34" charset="0"/>
              </a:rPr>
              <a:t> 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en-US" sz="1800" dirty="0">
                <a:latin typeface="Bahnschrift" panose="020B0502040204020203" pitchFamily="34" charset="0"/>
              </a:rPr>
              <a:t>KREUTZER, Till, 2014. </a:t>
            </a:r>
            <a:r>
              <a:rPr lang="en-US" sz="1800" i="1" dirty="0">
                <a:latin typeface="Bahnschrift" panose="020B0502040204020203" pitchFamily="34" charset="0"/>
              </a:rPr>
              <a:t>Open Content: A Practical Guide to Using Creative Commons </a:t>
            </a:r>
            <a:r>
              <a:rPr lang="en-US" sz="1800" i="1" dirty="0" err="1">
                <a:latin typeface="Bahnschrift" panose="020B0502040204020203" pitchFamily="34" charset="0"/>
              </a:rPr>
              <a:t>Licences</a:t>
            </a:r>
            <a:r>
              <a:rPr lang="en-US" sz="1800" dirty="0">
                <a:latin typeface="Bahnschrift" panose="020B0502040204020203" pitchFamily="34" charset="0"/>
              </a:rPr>
              <a:t>. Bonn: German Comm. for UNESCO, 2014. Available from: </a:t>
            </a:r>
            <a:r>
              <a:rPr lang="en-US" sz="1800" dirty="0">
                <a:solidFill>
                  <a:srgbClr val="D6005B"/>
                </a:solidFill>
                <a:latin typeface="Bahnschrift" panose="020B0502040204020203" pitchFamily="34" charset="0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https://meta.wikimedia.org/wiki/File:Open_Content_-_A_Practical_Guide_to_Using_Creative_Commons_Licences.pdf</a:t>
            </a:r>
            <a:r>
              <a:rPr lang="en-US" sz="1800" dirty="0">
                <a:solidFill>
                  <a:srgbClr val="D6005B"/>
                </a:solidFill>
                <a:latin typeface="Bahnschrift" panose="020B0502040204020203" pitchFamily="34" charset="0"/>
              </a:rPr>
              <a:t>.</a:t>
            </a:r>
          </a:p>
          <a:p>
            <a:pPr marL="0" indent="0">
              <a:lnSpc>
                <a:spcPct val="120000"/>
              </a:lnSpc>
              <a:spcBef>
                <a:spcPts val="800"/>
              </a:spcBef>
              <a:buNone/>
            </a:pPr>
            <a:r>
              <a:rPr lang="fr-CH" sz="1800" dirty="0">
                <a:latin typeface="Bahnschrift" panose="020B0502040204020203" pitchFamily="34" charset="0"/>
              </a:rPr>
              <a:t>LABASTIDA, Ignasi and MARGONI, Thomas, 2020. </a:t>
            </a:r>
            <a:r>
              <a:rPr lang="fr-CH" sz="1800" dirty="0" err="1">
                <a:latin typeface="Bahnschrift" panose="020B0502040204020203" pitchFamily="34" charset="0"/>
              </a:rPr>
              <a:t>Licensing</a:t>
            </a:r>
            <a:r>
              <a:rPr lang="fr-CH" sz="1800" dirty="0">
                <a:latin typeface="Bahnschrift" panose="020B0502040204020203" pitchFamily="34" charset="0"/>
              </a:rPr>
              <a:t> FAIR Data for </a:t>
            </a:r>
            <a:r>
              <a:rPr lang="fr-CH" sz="1800" dirty="0" err="1">
                <a:latin typeface="Bahnschrift" panose="020B0502040204020203" pitchFamily="34" charset="0"/>
              </a:rPr>
              <a:t>Reuse</a:t>
            </a:r>
            <a:r>
              <a:rPr lang="fr-CH" sz="1800" dirty="0">
                <a:latin typeface="Bahnschrift" panose="020B0502040204020203" pitchFamily="34" charset="0"/>
              </a:rPr>
              <a:t>. </a:t>
            </a:r>
            <a:r>
              <a:rPr lang="fr-CH" sz="1800" i="1" dirty="0">
                <a:latin typeface="Bahnschrift" panose="020B0502040204020203" pitchFamily="34" charset="0"/>
              </a:rPr>
              <a:t>Data Intelligence</a:t>
            </a:r>
            <a:r>
              <a:rPr lang="fr-CH" sz="1800" dirty="0">
                <a:latin typeface="Bahnschrift" panose="020B0502040204020203" pitchFamily="34" charset="0"/>
              </a:rPr>
              <a:t>. </a:t>
            </a:r>
            <a:r>
              <a:rPr lang="fr-CH" sz="1800" dirty="0" err="1">
                <a:latin typeface="Bahnschrift" panose="020B0502040204020203" pitchFamily="34" charset="0"/>
              </a:rPr>
              <a:t>January</a:t>
            </a:r>
            <a:r>
              <a:rPr lang="fr-CH" sz="1800" dirty="0">
                <a:latin typeface="Bahnschrift" panose="020B0502040204020203" pitchFamily="34" charset="0"/>
              </a:rPr>
              <a:t> 2020. Vol. 2, n° 1‑2, pp. 199‑207. </a:t>
            </a:r>
            <a:r>
              <a:rPr lang="fr-CH" sz="1800" dirty="0" err="1">
                <a:latin typeface="Bahnschrift" panose="020B0502040204020203" pitchFamily="34" charset="0"/>
              </a:rPr>
              <a:t>Available</a:t>
            </a:r>
            <a:r>
              <a:rPr lang="fr-CH" sz="1800" dirty="0">
                <a:latin typeface="Bahnschrift" panose="020B0502040204020203" pitchFamily="34" charset="0"/>
              </a:rPr>
              <a:t> </a:t>
            </a:r>
            <a:r>
              <a:rPr lang="fr-CH" sz="1800" dirty="0" err="1">
                <a:latin typeface="Bahnschrift" panose="020B0502040204020203" pitchFamily="34" charset="0"/>
              </a:rPr>
              <a:t>from</a:t>
            </a:r>
            <a:r>
              <a:rPr lang="fr-CH" sz="1800" dirty="0">
                <a:latin typeface="Bahnschrift" panose="020B0502040204020203" pitchFamily="34" charset="0"/>
              </a:rPr>
              <a:t>: </a:t>
            </a:r>
            <a:r>
              <a:rPr lang="fr-CH" sz="1800" dirty="0">
                <a:solidFill>
                  <a:srgbClr val="D6005B"/>
                </a:solidFill>
                <a:latin typeface="Bahnschrift" panose="020B0502040204020203" pitchFamily="34" charset="0"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https://doi.org/10.1162/dint_a_00042</a:t>
            </a:r>
            <a:r>
              <a:rPr lang="fr-CH" sz="1800" dirty="0">
                <a:solidFill>
                  <a:srgbClr val="D6005B"/>
                </a:solidFill>
                <a:latin typeface="Bahnschrift" panose="020B0502040204020203" pitchFamily="34" charset="0"/>
              </a:rPr>
              <a:t> </a:t>
            </a:r>
          </a:p>
          <a:p>
            <a:pPr marL="0" indent="0">
              <a:lnSpc>
                <a:spcPct val="120000"/>
              </a:lnSpc>
              <a:spcBef>
                <a:spcPts val="800"/>
              </a:spcBef>
              <a:buNone/>
            </a:pPr>
            <a:r>
              <a:rPr lang="fr-CH" sz="1800" dirty="0">
                <a:latin typeface="Bahnschrift" panose="020B0502040204020203" pitchFamily="34" charset="0"/>
              </a:rPr>
              <a:t>LÄMMERHIRT, Danny, 2017. </a:t>
            </a:r>
            <a:r>
              <a:rPr lang="fr-CH" sz="1800" dirty="0" err="1">
                <a:latin typeface="Bahnschrift" panose="020B0502040204020203" pitchFamily="34" charset="0"/>
              </a:rPr>
              <a:t>Avoiding</a:t>
            </a:r>
            <a:r>
              <a:rPr lang="fr-CH" sz="1800" dirty="0">
                <a:latin typeface="Bahnschrift" panose="020B0502040204020203" pitchFamily="34" charset="0"/>
              </a:rPr>
              <a:t> data use silos: How </a:t>
            </a:r>
            <a:r>
              <a:rPr lang="fr-CH" sz="1800" dirty="0" err="1">
                <a:latin typeface="Bahnschrift" panose="020B0502040204020203" pitchFamily="34" charset="0"/>
              </a:rPr>
              <a:t>governments</a:t>
            </a:r>
            <a:r>
              <a:rPr lang="fr-CH" sz="1800" dirty="0">
                <a:latin typeface="Bahnschrift" panose="020B0502040204020203" pitchFamily="34" charset="0"/>
              </a:rPr>
              <a:t> can </a:t>
            </a:r>
            <a:r>
              <a:rPr lang="fr-CH" sz="1800" dirty="0" err="1">
                <a:latin typeface="Bahnschrift" panose="020B0502040204020203" pitchFamily="34" charset="0"/>
              </a:rPr>
              <a:t>simplify</a:t>
            </a:r>
            <a:r>
              <a:rPr lang="fr-CH" sz="1800" dirty="0">
                <a:latin typeface="Bahnschrift" panose="020B0502040204020203" pitchFamily="34" charset="0"/>
              </a:rPr>
              <a:t> the open </a:t>
            </a:r>
            <a:r>
              <a:rPr lang="fr-CH" sz="1800" dirty="0" err="1">
                <a:latin typeface="Bahnschrift" panose="020B0502040204020203" pitchFamily="34" charset="0"/>
              </a:rPr>
              <a:t>licensing</a:t>
            </a:r>
            <a:r>
              <a:rPr lang="fr-CH" sz="1800" dirty="0">
                <a:latin typeface="Bahnschrift" panose="020B0502040204020203" pitchFamily="34" charset="0"/>
              </a:rPr>
              <a:t> </a:t>
            </a:r>
            <a:r>
              <a:rPr lang="fr-CH" sz="1800" dirty="0" err="1">
                <a:latin typeface="Bahnschrift" panose="020B0502040204020203" pitchFamily="34" charset="0"/>
              </a:rPr>
              <a:t>landscape</a:t>
            </a:r>
            <a:r>
              <a:rPr lang="fr-CH" sz="1800" dirty="0">
                <a:latin typeface="Bahnschrift" panose="020B0502040204020203" pitchFamily="34" charset="0"/>
              </a:rPr>
              <a:t>. </a:t>
            </a:r>
            <a:r>
              <a:rPr lang="fr-CH" sz="1800" i="1" dirty="0">
                <a:latin typeface="Bahnschrift" panose="020B0502040204020203" pitchFamily="34" charset="0"/>
              </a:rPr>
              <a:t>research.okfn.org</a:t>
            </a:r>
            <a:r>
              <a:rPr lang="fr-CH" sz="1800" dirty="0">
                <a:latin typeface="Bahnschrift" panose="020B0502040204020203" pitchFamily="34" charset="0"/>
              </a:rPr>
              <a:t>. </a:t>
            </a:r>
            <a:r>
              <a:rPr lang="fr-CH" sz="1800" dirty="0" err="1">
                <a:latin typeface="Bahnschrift" panose="020B0502040204020203" pitchFamily="34" charset="0"/>
              </a:rPr>
              <a:t>December</a:t>
            </a:r>
            <a:r>
              <a:rPr lang="fr-CH" sz="1800" dirty="0">
                <a:latin typeface="Bahnschrift" panose="020B0502040204020203" pitchFamily="34" charset="0"/>
              </a:rPr>
              <a:t> 2017. </a:t>
            </a:r>
            <a:r>
              <a:rPr lang="fr-CH" sz="1800" dirty="0" err="1">
                <a:latin typeface="Bahnschrift" panose="020B0502040204020203" pitchFamily="34" charset="0"/>
              </a:rPr>
              <a:t>Available</a:t>
            </a:r>
            <a:r>
              <a:rPr lang="fr-CH" sz="1800" dirty="0">
                <a:latin typeface="Bahnschrift" panose="020B0502040204020203" pitchFamily="34" charset="0"/>
              </a:rPr>
              <a:t> </a:t>
            </a:r>
            <a:r>
              <a:rPr lang="fr-CH" sz="1800" dirty="0" err="1">
                <a:latin typeface="Bahnschrift" panose="020B0502040204020203" pitchFamily="34" charset="0"/>
              </a:rPr>
              <a:t>from</a:t>
            </a:r>
            <a:r>
              <a:rPr lang="fr-CH" sz="1800" dirty="0">
                <a:latin typeface="Bahnschrift" panose="020B0502040204020203" pitchFamily="34" charset="0"/>
              </a:rPr>
              <a:t>: </a:t>
            </a:r>
            <a:r>
              <a:rPr lang="fr-CH" sz="1800" dirty="0">
                <a:solidFill>
                  <a:srgbClr val="D6005B"/>
                </a:solidFill>
                <a:latin typeface="Bahnschrift" panose="020B0502040204020203" pitchFamily="34" charset="0"/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https://research.okfn.org/avoiding-data-use-silos/</a:t>
            </a:r>
            <a:endParaRPr lang="en-US" sz="1800" dirty="0">
              <a:solidFill>
                <a:srgbClr val="D6005B"/>
              </a:solidFill>
              <a:latin typeface="Bahnschrift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261132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BD3DA2A3-C927-48E0-8C74-219385053B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solidFill>
                  <a:schemeClr val="accent1"/>
                </a:solidFill>
                <a:latin typeface="Bahnschrift" panose="020B0502040204020203" pitchFamily="34" charset="0"/>
              </a:rPr>
              <a:t>References 2/2</a:t>
            </a:r>
          </a:p>
        </p:txBody>
      </p:sp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3B957608-F752-458B-942A-65DF1BD90378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263352" y="1412776"/>
            <a:ext cx="11737304" cy="4930775"/>
          </a:xfrm>
        </p:spPr>
        <p:txBody>
          <a:bodyPr>
            <a:normAutofit/>
          </a:bodyPr>
          <a:lstStyle/>
          <a:p>
            <a:pPr marL="0" indent="0">
              <a:lnSpc>
                <a:spcPct val="120000"/>
              </a:lnSpc>
              <a:spcBef>
                <a:spcPts val="800"/>
              </a:spcBef>
              <a:buNone/>
            </a:pPr>
            <a:r>
              <a:rPr lang="fr-CH" sz="1800" dirty="0">
                <a:latin typeface="Bahnschrift" panose="020B0502040204020203" pitchFamily="34" charset="0"/>
              </a:rPr>
              <a:t>MURRAY-RUST, Peter, NEYLON, Cameron, POLLOCK, Rufus et WILBANKS, John, 2010. Panton Principles: Principles for Open Data in Science. </a:t>
            </a:r>
            <a:r>
              <a:rPr lang="fr-CH" sz="1800" i="1" dirty="0">
                <a:latin typeface="Bahnschrift" panose="020B0502040204020203" pitchFamily="34" charset="0"/>
              </a:rPr>
              <a:t>Panton Principles</a:t>
            </a:r>
            <a:r>
              <a:rPr lang="fr-CH" sz="1800" dirty="0">
                <a:latin typeface="Bahnschrift" panose="020B0502040204020203" pitchFamily="34" charset="0"/>
              </a:rPr>
              <a:t>. 19 </a:t>
            </a:r>
            <a:r>
              <a:rPr lang="fr-CH" sz="1800" dirty="0" err="1">
                <a:latin typeface="Bahnschrift" panose="020B0502040204020203" pitchFamily="34" charset="0"/>
              </a:rPr>
              <a:t>February</a:t>
            </a:r>
            <a:r>
              <a:rPr lang="fr-CH" sz="1800" dirty="0">
                <a:latin typeface="Bahnschrift" panose="020B0502040204020203" pitchFamily="34" charset="0"/>
              </a:rPr>
              <a:t> 2010. </a:t>
            </a:r>
            <a:r>
              <a:rPr lang="fr-CH" sz="1800" dirty="0" err="1">
                <a:latin typeface="Bahnschrift" panose="020B0502040204020203" pitchFamily="34" charset="0"/>
              </a:rPr>
              <a:t>Available</a:t>
            </a:r>
            <a:r>
              <a:rPr lang="fr-CH" sz="1800" dirty="0">
                <a:latin typeface="Bahnschrift" panose="020B0502040204020203" pitchFamily="34" charset="0"/>
              </a:rPr>
              <a:t> </a:t>
            </a:r>
            <a:r>
              <a:rPr lang="fr-CH" sz="1800" dirty="0" err="1">
                <a:latin typeface="Bahnschrift" panose="020B0502040204020203" pitchFamily="34" charset="0"/>
              </a:rPr>
              <a:t>from</a:t>
            </a:r>
            <a:r>
              <a:rPr lang="fr-CH" sz="1800" dirty="0">
                <a:latin typeface="Bahnschrift" panose="020B0502040204020203" pitchFamily="34" charset="0"/>
              </a:rPr>
              <a:t>: </a:t>
            </a:r>
            <a:r>
              <a:rPr lang="fr-CH" sz="1800" dirty="0">
                <a:solidFill>
                  <a:srgbClr val="D6005B"/>
                </a:solidFill>
                <a:latin typeface="Bahnschrift" panose="020B0502040204020203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https://pantonprinciples.org/</a:t>
            </a:r>
            <a:endParaRPr lang="en-US" sz="1800" dirty="0">
              <a:solidFill>
                <a:srgbClr val="D6005B"/>
              </a:solidFill>
              <a:latin typeface="Bahnschrift" panose="020B0502040204020203" pitchFamily="34" charset="0"/>
            </a:endParaRPr>
          </a:p>
          <a:p>
            <a:pPr marL="0" indent="0">
              <a:lnSpc>
                <a:spcPct val="120000"/>
              </a:lnSpc>
              <a:spcBef>
                <a:spcPts val="800"/>
              </a:spcBef>
              <a:buNone/>
            </a:pPr>
            <a:r>
              <a:rPr lang="en-US" sz="1800" dirty="0">
                <a:latin typeface="Bahnschrift" panose="020B0502040204020203" pitchFamily="34" charset="0"/>
              </a:rPr>
              <a:t>OPEN KNOWLEDGE FOUNDATION, 2015. Open Definition 2.1. Available from: </a:t>
            </a:r>
            <a:r>
              <a:rPr lang="en-US" sz="1800" dirty="0">
                <a:solidFill>
                  <a:srgbClr val="D6005B"/>
                </a:solidFill>
                <a:latin typeface="Bahnschrift" panose="020B0502040204020203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http://opendefinition.org/od/2.1/en/</a:t>
            </a:r>
            <a:r>
              <a:rPr lang="en-US" sz="1800" dirty="0">
                <a:solidFill>
                  <a:srgbClr val="D6005B"/>
                </a:solidFill>
                <a:latin typeface="Bahnschrift" panose="020B0502040204020203" pitchFamily="34" charset="0"/>
              </a:rPr>
              <a:t>.</a:t>
            </a:r>
          </a:p>
          <a:p>
            <a:pPr marL="0" indent="0">
              <a:lnSpc>
                <a:spcPct val="120000"/>
              </a:lnSpc>
              <a:spcBef>
                <a:spcPts val="800"/>
              </a:spcBef>
              <a:buNone/>
            </a:pPr>
            <a:r>
              <a:rPr lang="en-US" sz="1800" dirty="0">
                <a:latin typeface="Bahnschrift" panose="020B0502040204020203" pitchFamily="34" charset="0"/>
              </a:rPr>
              <a:t>PANTALONI, Nazareth, 2017. Copyright and data curation. </a:t>
            </a:r>
            <a:r>
              <a:rPr lang="en-US" sz="1800" i="1" dirty="0">
                <a:latin typeface="Bahnschrift" panose="020B0502040204020203" pitchFamily="34" charset="0"/>
              </a:rPr>
              <a:t>Indiana University Libraries Blogs</a:t>
            </a:r>
            <a:r>
              <a:rPr lang="en-US" sz="1800" dirty="0">
                <a:latin typeface="Bahnschrift" panose="020B0502040204020203" pitchFamily="34" charset="0"/>
              </a:rPr>
              <a:t>. 12</a:t>
            </a:r>
            <a:r>
              <a:rPr lang="en-US" sz="1800" baseline="30000" dirty="0">
                <a:latin typeface="Bahnschrift" panose="020B0502040204020203" pitchFamily="34" charset="0"/>
              </a:rPr>
              <a:t>th</a:t>
            </a:r>
            <a:r>
              <a:rPr lang="en-US" sz="1800" dirty="0">
                <a:latin typeface="Bahnschrift" panose="020B0502040204020203" pitchFamily="34" charset="0"/>
              </a:rPr>
              <a:t> December 2017. Available from: </a:t>
            </a:r>
            <a:r>
              <a:rPr lang="en-US" sz="1800" dirty="0">
                <a:solidFill>
                  <a:srgbClr val="D6005B"/>
                </a:solidFill>
                <a:latin typeface="Bahnschrift" panose="020B0502040204020203" pitchFamily="34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https://blogs.libraries.indiana.edu/scholcomm/2017/12/12/copyright-and-data-curation/</a:t>
            </a:r>
            <a:r>
              <a:rPr lang="en-US" sz="1800" dirty="0">
                <a:solidFill>
                  <a:srgbClr val="D6005B"/>
                </a:solidFill>
                <a:latin typeface="Bahnschrift" panose="020B0502040204020203" pitchFamily="34" charset="0"/>
              </a:rPr>
              <a:t>. </a:t>
            </a:r>
          </a:p>
          <a:p>
            <a:pPr marL="0" indent="0">
              <a:lnSpc>
                <a:spcPct val="120000"/>
              </a:lnSpc>
              <a:spcBef>
                <a:spcPts val="800"/>
              </a:spcBef>
              <a:buNone/>
            </a:pPr>
            <a:r>
              <a:rPr lang="en-US" sz="1800" dirty="0">
                <a:latin typeface="Bahnschrift" panose="020B0502040204020203" pitchFamily="34" charset="0"/>
              </a:rPr>
              <a:t>SWISS CONFEDERATION, 2020. Federal Act on Copyright and Related Rights </a:t>
            </a:r>
            <a:r>
              <a:rPr lang="fr-CH" sz="1800" dirty="0">
                <a:latin typeface="Bahnschrift" panose="020B0502040204020203" pitchFamily="34" charset="0"/>
              </a:rPr>
              <a:t>(Copyright </a:t>
            </a:r>
            <a:r>
              <a:rPr lang="fr-CH" sz="1800" dirty="0" err="1">
                <a:latin typeface="Bahnschrift" panose="020B0502040204020203" pitchFamily="34" charset="0"/>
              </a:rPr>
              <a:t>Act</a:t>
            </a:r>
            <a:r>
              <a:rPr lang="fr-CH" sz="1800" dirty="0">
                <a:latin typeface="Bahnschrift" panose="020B0502040204020203" pitchFamily="34" charset="0"/>
              </a:rPr>
              <a:t>, </a:t>
            </a:r>
            <a:r>
              <a:rPr lang="fr-CH" sz="1800" dirty="0" err="1">
                <a:latin typeface="Bahnschrift" panose="020B0502040204020203" pitchFamily="34" charset="0"/>
              </a:rPr>
              <a:t>CopA</a:t>
            </a:r>
            <a:r>
              <a:rPr lang="fr-CH" sz="1800" dirty="0">
                <a:latin typeface="Bahnschrift" panose="020B0502040204020203" pitchFamily="34" charset="0"/>
              </a:rPr>
              <a:t>) of 9 </a:t>
            </a:r>
            <a:r>
              <a:rPr lang="fr-CH" sz="1800" dirty="0" err="1">
                <a:latin typeface="Bahnschrift" panose="020B0502040204020203" pitchFamily="34" charset="0"/>
              </a:rPr>
              <a:t>October</a:t>
            </a:r>
            <a:r>
              <a:rPr lang="fr-CH" sz="1800" dirty="0">
                <a:latin typeface="Bahnschrift" panose="020B0502040204020203" pitchFamily="34" charset="0"/>
              </a:rPr>
              <a:t> 1992</a:t>
            </a:r>
            <a:r>
              <a:rPr lang="en-US" sz="1800" dirty="0">
                <a:latin typeface="Bahnschrift" panose="020B0502040204020203" pitchFamily="34" charset="0"/>
              </a:rPr>
              <a:t>. Status as of 1</a:t>
            </a:r>
            <a:r>
              <a:rPr lang="en-US" sz="1800" baseline="30000" dirty="0">
                <a:latin typeface="Bahnschrift" panose="020B0502040204020203" pitchFamily="34" charset="0"/>
              </a:rPr>
              <a:t>st</a:t>
            </a:r>
            <a:r>
              <a:rPr lang="en-US" sz="1800" dirty="0">
                <a:latin typeface="Bahnschrift" panose="020B0502040204020203" pitchFamily="34" charset="0"/>
              </a:rPr>
              <a:t> April 2020. Available from: </a:t>
            </a:r>
            <a:r>
              <a:rPr lang="en-US" sz="1800" dirty="0">
                <a:solidFill>
                  <a:srgbClr val="D6005B"/>
                </a:solidFill>
                <a:latin typeface="Bahnschrift" panose="020B0502040204020203" pitchFamily="34" charset="0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https://www.admin.ch/opc/en/classified-compilation/19920251/index.html</a:t>
            </a:r>
            <a:r>
              <a:rPr lang="en-US" sz="1800" dirty="0">
                <a:solidFill>
                  <a:srgbClr val="D6005B"/>
                </a:solidFill>
                <a:latin typeface="Bahnschrift" panose="020B0502040204020203" pitchFamily="34" charset="0"/>
              </a:rPr>
              <a:t> </a:t>
            </a:r>
            <a:endParaRPr lang="fr-CH" sz="1800" dirty="0">
              <a:solidFill>
                <a:srgbClr val="D6005B"/>
              </a:solidFill>
              <a:latin typeface="Bahnschrift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546279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7E8A098C-82A3-4BB0-92DF-EDEFB336AA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solidFill>
                  <a:schemeClr val="accent1"/>
                </a:solidFill>
                <a:latin typeface="Bahnschrift" panose="020B0502040204020203" pitchFamily="34" charset="0"/>
              </a:rPr>
              <a:t>Credits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EDF136ED-D505-4303-95DE-B6E6CE13FE2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/>
            <a:fld id="{879F8CDA-3D76-8147-A783-F8EF6F842A04}" type="slidenum">
              <a:rPr lang="fr-FR" smtClean="0">
                <a:latin typeface="Arial"/>
              </a:rPr>
              <a:pPr algn="r"/>
              <a:t>19</a:t>
            </a:fld>
            <a:r>
              <a:rPr lang="fr-FR" dirty="0">
                <a:latin typeface="Arial"/>
              </a:rPr>
              <a:t> </a:t>
            </a:r>
          </a:p>
        </p:txBody>
      </p:sp>
      <p:pic>
        <p:nvPicPr>
          <p:cNvPr id="7" name="Graphique 6">
            <a:extLst>
              <a:ext uri="{FF2B5EF4-FFF2-40B4-BE49-F238E27FC236}">
                <a16:creationId xmlns:a16="http://schemas.microsoft.com/office/drawing/2014/main" id="{7659D8C8-E7F2-484F-A3F0-D26E3B20F12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517103" y="3435381"/>
            <a:ext cx="720000" cy="720000"/>
          </a:xfrm>
          <a:prstGeom prst="rect">
            <a:avLst/>
          </a:prstGeom>
        </p:spPr>
      </p:pic>
      <p:pic>
        <p:nvPicPr>
          <p:cNvPr id="9" name="Graphique 8">
            <a:extLst>
              <a:ext uri="{FF2B5EF4-FFF2-40B4-BE49-F238E27FC236}">
                <a16:creationId xmlns:a16="http://schemas.microsoft.com/office/drawing/2014/main" id="{9B63901B-EDAD-4F20-9F98-AB043985C09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2489615" y="4455040"/>
            <a:ext cx="720000" cy="720000"/>
          </a:xfrm>
          <a:prstGeom prst="rect">
            <a:avLst/>
          </a:prstGeom>
        </p:spPr>
      </p:pic>
      <p:pic>
        <p:nvPicPr>
          <p:cNvPr id="11" name="Graphique 10">
            <a:extLst>
              <a:ext uri="{FF2B5EF4-FFF2-40B4-BE49-F238E27FC236}">
                <a16:creationId xmlns:a16="http://schemas.microsoft.com/office/drawing/2014/main" id="{4111B995-621B-4EF1-8B00-CA9BBCEA186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2489615" y="1395224"/>
            <a:ext cx="720000" cy="720000"/>
          </a:xfrm>
          <a:prstGeom prst="rect">
            <a:avLst/>
          </a:prstGeom>
        </p:spPr>
      </p:pic>
      <p:pic>
        <p:nvPicPr>
          <p:cNvPr id="13" name="Graphique 12">
            <a:extLst>
              <a:ext uri="{FF2B5EF4-FFF2-40B4-BE49-F238E27FC236}">
                <a16:creationId xmlns:a16="http://schemas.microsoft.com/office/drawing/2014/main" id="{797B9F33-74A3-4827-83DC-F8185201D5FF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2489615" y="2414883"/>
            <a:ext cx="720000" cy="720000"/>
          </a:xfrm>
          <a:prstGeom prst="rect">
            <a:avLst/>
          </a:prstGeom>
        </p:spPr>
      </p:pic>
      <p:sp>
        <p:nvSpPr>
          <p:cNvPr id="16" name="ZoneTexte 15">
            <a:extLst>
              <a:ext uri="{FF2B5EF4-FFF2-40B4-BE49-F238E27FC236}">
                <a16:creationId xmlns:a16="http://schemas.microsoft.com/office/drawing/2014/main" id="{DEE98013-CCF0-459C-AAB4-81BE797D1368}"/>
              </a:ext>
            </a:extLst>
          </p:cNvPr>
          <p:cNvSpPr txBox="1"/>
          <p:nvPr/>
        </p:nvSpPr>
        <p:spPr>
          <a:xfrm>
            <a:off x="3441429" y="3546286"/>
            <a:ext cx="53091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Bahnschrift" panose="020B0502040204020203" pitchFamily="34" charset="0"/>
              </a:rPr>
              <a:t>designed by </a:t>
            </a:r>
            <a:r>
              <a:rPr lang="en-US" sz="2400" dirty="0" err="1">
                <a:latin typeface="Bahnschrift" panose="020B0502040204020203" pitchFamily="34" charset="0"/>
              </a:rPr>
              <a:t>Smartline</a:t>
            </a:r>
            <a:r>
              <a:rPr lang="en-US" sz="2400" dirty="0">
                <a:latin typeface="Bahnschrift" panose="020B0502040204020203" pitchFamily="34" charset="0"/>
              </a:rPr>
              <a:t> from </a:t>
            </a:r>
            <a:r>
              <a:rPr lang="en-US" sz="2400" dirty="0" err="1">
                <a:latin typeface="Bahnschrift" panose="020B0502040204020203" pitchFamily="34" charset="0"/>
              </a:rPr>
              <a:t>Flaticon</a:t>
            </a:r>
            <a:endParaRPr lang="en-US" sz="2400" dirty="0">
              <a:latin typeface="Bahnschrift" panose="020B0502040204020203" pitchFamily="34" charset="0"/>
            </a:endParaRP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811266BE-3E8A-4B42-85B1-7269B2D57AE5}"/>
              </a:ext>
            </a:extLst>
          </p:cNvPr>
          <p:cNvSpPr txBox="1"/>
          <p:nvPr/>
        </p:nvSpPr>
        <p:spPr>
          <a:xfrm>
            <a:off x="3441430" y="1509069"/>
            <a:ext cx="53091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Bahnschrift" panose="020B0502040204020203" pitchFamily="34" charset="0"/>
              </a:rPr>
              <a:t>designed by </a:t>
            </a:r>
            <a:r>
              <a:rPr lang="en-US" sz="2400" dirty="0" err="1">
                <a:latin typeface="Bahnschrift" panose="020B0502040204020203" pitchFamily="34" charset="0"/>
              </a:rPr>
              <a:t>fjstudio</a:t>
            </a:r>
            <a:r>
              <a:rPr lang="en-US" sz="2400" dirty="0">
                <a:latin typeface="Bahnschrift" panose="020B0502040204020203" pitchFamily="34" charset="0"/>
              </a:rPr>
              <a:t> from </a:t>
            </a:r>
            <a:r>
              <a:rPr lang="en-US" sz="2400" dirty="0" err="1">
                <a:latin typeface="Bahnschrift" panose="020B0502040204020203" pitchFamily="34" charset="0"/>
              </a:rPr>
              <a:t>Flaticon</a:t>
            </a:r>
            <a:endParaRPr lang="en-US" sz="2400" dirty="0">
              <a:latin typeface="Bahnschrift" panose="020B0502040204020203" pitchFamily="34" charset="0"/>
            </a:endParaRP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31607C0A-719E-41D5-B5D9-E56563464DD8}"/>
              </a:ext>
            </a:extLst>
          </p:cNvPr>
          <p:cNvSpPr txBox="1"/>
          <p:nvPr/>
        </p:nvSpPr>
        <p:spPr>
          <a:xfrm>
            <a:off x="3441430" y="2540377"/>
            <a:ext cx="53091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Bahnschrift" panose="020B0502040204020203" pitchFamily="34" charset="0"/>
              </a:rPr>
              <a:t>designed by </a:t>
            </a:r>
            <a:r>
              <a:rPr lang="en-US" sz="2400" dirty="0" err="1">
                <a:latin typeface="Bahnschrift" panose="020B0502040204020203" pitchFamily="34" charset="0"/>
              </a:rPr>
              <a:t>Freepik</a:t>
            </a:r>
            <a:r>
              <a:rPr lang="en-US" sz="2400" dirty="0">
                <a:latin typeface="Bahnschrift" panose="020B0502040204020203" pitchFamily="34" charset="0"/>
              </a:rPr>
              <a:t> from </a:t>
            </a:r>
            <a:r>
              <a:rPr lang="en-US" sz="2400" dirty="0" err="1">
                <a:latin typeface="Bahnschrift" panose="020B0502040204020203" pitchFamily="34" charset="0"/>
              </a:rPr>
              <a:t>Flaticon</a:t>
            </a:r>
            <a:endParaRPr lang="en-US" sz="2400" dirty="0">
              <a:latin typeface="Bahnschrift" panose="020B0502040204020203" pitchFamily="34" charset="0"/>
            </a:endParaRP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65918030-8450-4591-A0B5-58741BA94DA7}"/>
              </a:ext>
            </a:extLst>
          </p:cNvPr>
          <p:cNvSpPr txBox="1"/>
          <p:nvPr/>
        </p:nvSpPr>
        <p:spPr>
          <a:xfrm>
            <a:off x="3441430" y="4566350"/>
            <a:ext cx="56647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Bahnschrift" panose="020B0502040204020203" pitchFamily="34" charset="0"/>
              </a:rPr>
              <a:t>designed by </a:t>
            </a:r>
            <a:r>
              <a:rPr lang="en-US" sz="2400" dirty="0" err="1">
                <a:latin typeface="Bahnschrift" panose="020B0502040204020203" pitchFamily="34" charset="0"/>
              </a:rPr>
              <a:t>ultimatearm</a:t>
            </a:r>
            <a:r>
              <a:rPr lang="en-US" sz="2400" dirty="0">
                <a:latin typeface="Bahnschrift" panose="020B0502040204020203" pitchFamily="34" charset="0"/>
              </a:rPr>
              <a:t> from </a:t>
            </a:r>
            <a:r>
              <a:rPr lang="en-US" sz="2400" dirty="0" err="1">
                <a:latin typeface="Bahnschrift" panose="020B0502040204020203" pitchFamily="34" charset="0"/>
              </a:rPr>
              <a:t>Flaticon</a:t>
            </a:r>
            <a:endParaRPr lang="en-US" sz="2400" dirty="0">
              <a:latin typeface="Bahnschrift" panose="020B0502040204020203" pitchFamily="34" charset="0"/>
            </a:endParaRP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F7E44E77-A57E-4B39-8D1F-22D81485DAB2}"/>
              </a:ext>
            </a:extLst>
          </p:cNvPr>
          <p:cNvSpPr txBox="1"/>
          <p:nvPr/>
        </p:nvSpPr>
        <p:spPr>
          <a:xfrm>
            <a:off x="2375171" y="5622339"/>
            <a:ext cx="83336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Bahnschrift" panose="020B0502040204020203" pitchFamily="34" charset="0"/>
              </a:rPr>
              <a:t>Creative Commons logo, buttons and icons taken from: </a:t>
            </a:r>
          </a:p>
          <a:p>
            <a:r>
              <a:rPr lang="en-US" sz="2400" dirty="0">
                <a:solidFill>
                  <a:schemeClr val="accent1"/>
                </a:solidFill>
                <a:latin typeface="Bahnschrift" panose="020B0502040204020203" pitchFamily="34" charset="0"/>
                <a:hlinkClick r:id="rId11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https://creativecommons.org/about/downloads/</a:t>
            </a:r>
            <a:r>
              <a:rPr lang="en-US" sz="2400" dirty="0">
                <a:solidFill>
                  <a:schemeClr val="accent1"/>
                </a:solidFill>
                <a:latin typeface="Bahnschrift" panose="020B0502040204020203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4084439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74260BCB-172F-4BB7-8776-6DC0DD4697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z="4400" dirty="0">
                <a:latin typeface="Bahnschrift" panose="020B0502040204020203" pitchFamily="34" charset="0"/>
              </a:rPr>
              <a:t>Copyright: </a:t>
            </a:r>
            <a:r>
              <a:rPr lang="fr-CH" sz="4400" dirty="0" err="1">
                <a:latin typeface="Bahnschrift" panose="020B0502040204020203" pitchFamily="34" charset="0"/>
              </a:rPr>
              <a:t>what</a:t>
            </a:r>
            <a:r>
              <a:rPr lang="fr-CH" sz="4400" dirty="0">
                <a:latin typeface="Bahnschrift" panose="020B0502040204020203" pitchFamily="34" charset="0"/>
              </a:rPr>
              <a:t> </a:t>
            </a:r>
            <a:r>
              <a:rPr lang="fr-CH" sz="4400" dirty="0" err="1">
                <a:latin typeface="Bahnschrift" panose="020B0502040204020203" pitchFamily="34" charset="0"/>
              </a:rPr>
              <a:t>is</a:t>
            </a:r>
            <a:r>
              <a:rPr lang="fr-CH" sz="4400" dirty="0">
                <a:latin typeface="Bahnschrift" panose="020B0502040204020203" pitchFamily="34" charset="0"/>
              </a:rPr>
              <a:t> a </a:t>
            </a:r>
            <a:r>
              <a:rPr lang="fr-CH" sz="4400" dirty="0" err="1">
                <a:latin typeface="Bahnschrift" panose="020B0502040204020203" pitchFamily="34" charset="0"/>
              </a:rPr>
              <a:t>protected</a:t>
            </a:r>
            <a:r>
              <a:rPr lang="fr-CH" sz="4400" dirty="0">
                <a:latin typeface="Bahnschrift" panose="020B0502040204020203" pitchFamily="34" charset="0"/>
              </a:rPr>
              <a:t> </a:t>
            </a:r>
            <a:r>
              <a:rPr lang="fr-CH" sz="4400" dirty="0" err="1">
                <a:latin typeface="Bahnschrift" panose="020B0502040204020203" pitchFamily="34" charset="0"/>
              </a:rPr>
              <a:t>work</a:t>
            </a:r>
            <a:r>
              <a:rPr lang="fr-CH" sz="4400" dirty="0">
                <a:latin typeface="Bahnschrift" panose="020B0502040204020203" pitchFamily="34" charset="0"/>
              </a:rPr>
              <a:t>?</a:t>
            </a:r>
          </a:p>
        </p:txBody>
      </p:sp>
      <p:sp>
        <p:nvSpPr>
          <p:cNvPr id="4" name="Espace réservé du contenu 1">
            <a:extLst>
              <a:ext uri="{FF2B5EF4-FFF2-40B4-BE49-F238E27FC236}">
                <a16:creationId xmlns:a16="http://schemas.microsoft.com/office/drawing/2014/main" id="{1642E087-74F9-4BD8-A667-D329576D96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0000" y="1502059"/>
            <a:ext cx="11112624" cy="5256212"/>
          </a:xfrm>
        </p:spPr>
        <p:txBody>
          <a:bodyPr>
            <a:normAutofit/>
          </a:bodyPr>
          <a:lstStyle/>
          <a:p>
            <a:pPr marL="0" indent="0">
              <a:spcAft>
                <a:spcPts val="1200"/>
              </a:spcAft>
              <a:buNone/>
            </a:pPr>
            <a:r>
              <a:rPr lang="en-US" sz="3600" dirty="0">
                <a:latin typeface="Bahnschrift" panose="020B0502040204020203" pitchFamily="34" charset="0"/>
              </a:rPr>
              <a:t>Three conditions must be reunited. </a:t>
            </a:r>
          </a:p>
          <a:p>
            <a:pPr marL="0" indent="0">
              <a:buNone/>
            </a:pPr>
            <a:r>
              <a:rPr lang="en-US" sz="3600" dirty="0">
                <a:latin typeface="Bahnschrift" panose="020B0502040204020203" pitchFamily="34" charset="0"/>
              </a:rPr>
              <a:t>A work is:</a:t>
            </a:r>
          </a:p>
          <a:p>
            <a:pPr marL="514350" indent="-514350">
              <a:buAutoNum type="arabicPeriod"/>
            </a:pPr>
            <a:r>
              <a:rPr lang="en-US" sz="3600" dirty="0">
                <a:latin typeface="Bahnschrift" panose="020B0502040204020203" pitchFamily="34" charset="0"/>
              </a:rPr>
              <a:t>A creation of the mind,</a:t>
            </a:r>
          </a:p>
          <a:p>
            <a:pPr marL="514350" indent="-514350">
              <a:buAutoNum type="arabicPeriod"/>
            </a:pPr>
            <a:r>
              <a:rPr lang="en-US" sz="3600" dirty="0">
                <a:latin typeface="Bahnschrift" panose="020B0502040204020203" pitchFamily="34" charset="0"/>
              </a:rPr>
              <a:t>Which has an individual character, </a:t>
            </a:r>
          </a:p>
          <a:p>
            <a:pPr marL="514350" indent="-514350">
              <a:buAutoNum type="arabicPeriod"/>
            </a:pPr>
            <a:r>
              <a:rPr lang="en-US" sz="3600" dirty="0">
                <a:latin typeface="Bahnschrift" panose="020B0502040204020203" pitchFamily="34" charset="0"/>
              </a:rPr>
              <a:t>And is expressed in one form or another.</a:t>
            </a:r>
          </a:p>
          <a:p>
            <a:pPr marL="0" indent="0" algn="r">
              <a:buNone/>
            </a:pPr>
            <a:endParaRPr lang="en-US" sz="1600" dirty="0">
              <a:latin typeface="Bahnschrift" panose="020B0502040204020203" pitchFamily="34" charset="0"/>
            </a:endParaRPr>
          </a:p>
          <a:p>
            <a:pPr marL="0" indent="0" algn="r">
              <a:buNone/>
            </a:pPr>
            <a:endParaRPr lang="en-US" sz="1600" dirty="0">
              <a:latin typeface="Bahnschrift" panose="020B0502040204020203" pitchFamily="34" charset="0"/>
            </a:endParaRPr>
          </a:p>
          <a:p>
            <a:pPr marL="0" indent="0" algn="r">
              <a:buNone/>
            </a:pPr>
            <a:endParaRPr lang="en-US" sz="1600" dirty="0">
              <a:latin typeface="Bahnschrift" panose="020B0502040204020203" pitchFamily="34" charset="0"/>
            </a:endParaRPr>
          </a:p>
          <a:p>
            <a:pPr marL="0" indent="0">
              <a:buNone/>
            </a:pPr>
            <a:endParaRPr lang="fr-CH" dirty="0">
              <a:latin typeface="Bahnschrift" panose="020B0502040204020203" pitchFamily="34" charset="0"/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D284BA70-C9FA-4E44-BB53-FA41994CD982}"/>
              </a:ext>
            </a:extLst>
          </p:cNvPr>
          <p:cNvSpPr txBox="1"/>
          <p:nvPr/>
        </p:nvSpPr>
        <p:spPr>
          <a:xfrm>
            <a:off x="4151784" y="6127329"/>
            <a:ext cx="83873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Bahnschrift" panose="020B0502040204020203" pitchFamily="34" charset="0"/>
              </a:rPr>
              <a:t>(Federal Act on Copyright and Related Rights and </a:t>
            </a:r>
            <a:r>
              <a:rPr lang="en-US" sz="2000" dirty="0" err="1">
                <a:latin typeface="Bahnschrift" panose="020B0502040204020203" pitchFamily="34" charset="0"/>
              </a:rPr>
              <a:t>CCdigitallaw</a:t>
            </a:r>
            <a:r>
              <a:rPr lang="en-US" sz="2000" dirty="0">
                <a:latin typeface="Bahnschrift" panose="020B0502040204020203" pitchFamily="34" charset="0"/>
              </a:rPr>
              <a:t> 2020)</a:t>
            </a:r>
          </a:p>
          <a:p>
            <a:endParaRPr lang="en-US" sz="2000" dirty="0">
              <a:latin typeface="Bahnschrift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41100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E37711A5-2B72-4D33-8FD9-225C86B8D2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8586" y="1315110"/>
            <a:ext cx="7359622" cy="6074330"/>
          </a:xfrm>
        </p:spPr>
        <p:txBody>
          <a:bodyPr/>
          <a:lstStyle/>
          <a:p>
            <a:pPr marL="0" indent="0">
              <a:spcAft>
                <a:spcPts val="1200"/>
              </a:spcAft>
              <a:buNone/>
            </a:pPr>
            <a:r>
              <a:rPr lang="en-US" sz="2800" dirty="0">
                <a:latin typeface="Bahnschrift" panose="020B0502040204020203" pitchFamily="34" charset="0"/>
              </a:rPr>
              <a:t>Copyright does not protect facts, information, ideas, formulas, algorithms, scientific measurements, etc. </a:t>
            </a:r>
          </a:p>
          <a:p>
            <a:pPr marL="0" indent="0">
              <a:spcAft>
                <a:spcPts val="1200"/>
              </a:spcAft>
              <a:buNone/>
            </a:pPr>
            <a:r>
              <a:rPr lang="en-US" sz="2800" dirty="0">
                <a:latin typeface="Bahnschrift" panose="020B0502040204020203" pitchFamily="34" charset="0"/>
              </a:rPr>
              <a:t>Those type of data are not individual works of authorship but are discovered and compiled by a researcher’s methods, something that copyright does not reward. </a:t>
            </a:r>
          </a:p>
          <a:p>
            <a:pPr marL="0" indent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-US" sz="2800" dirty="0">
                <a:latin typeface="Bahnschrift" panose="020B0502040204020203" pitchFamily="34" charset="0"/>
              </a:rPr>
              <a:t>Therefore, factual scientific data are</a:t>
            </a:r>
            <a:r>
              <a:rPr lang="en-US" sz="2800" b="1" dirty="0">
                <a:latin typeface="Bahnschrift" panose="020B0502040204020203" pitchFamily="34" charset="0"/>
              </a:rPr>
              <a:t> </a:t>
            </a:r>
            <a:r>
              <a:rPr lang="en-US" sz="2800" b="1" u="sng" dirty="0">
                <a:latin typeface="Bahnschrift" panose="020B0502040204020203" pitchFamily="34" charset="0"/>
              </a:rPr>
              <a:t>not</a:t>
            </a:r>
            <a:r>
              <a:rPr lang="en-US" sz="2800" b="1" dirty="0">
                <a:latin typeface="Bahnschrift" panose="020B0502040204020203" pitchFamily="34" charset="0"/>
              </a:rPr>
              <a:t> </a:t>
            </a:r>
            <a:r>
              <a:rPr lang="en-US" sz="2800" dirty="0">
                <a:latin typeface="Bahnschrift" panose="020B0502040204020203" pitchFamily="34" charset="0"/>
              </a:rPr>
              <a:t>protected by copyright. </a:t>
            </a:r>
          </a:p>
          <a:p>
            <a:endParaRPr lang="fr-CH" dirty="0">
              <a:latin typeface="Bahnschrift" panose="020B0502040204020203" pitchFamily="34" charset="0"/>
            </a:endParaRPr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48B9C15A-0401-4809-8112-F5DB0AA29C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latin typeface="Bahnschrift" panose="020B0502040204020203" pitchFamily="34" charset="0"/>
              </a:rPr>
              <a:t>The case of factual scientific data</a:t>
            </a:r>
            <a:endParaRPr lang="fr-CH" sz="4000" dirty="0">
              <a:latin typeface="Bahnschrift" panose="020B0502040204020203" pitchFamily="34" charset="0"/>
            </a:endParaRP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3C830061-EB66-4B32-8B29-3E7296B571B7}"/>
              </a:ext>
            </a:extLst>
          </p:cNvPr>
          <p:cNvSpPr txBox="1"/>
          <p:nvPr/>
        </p:nvSpPr>
        <p:spPr>
          <a:xfrm>
            <a:off x="6711267" y="5869714"/>
            <a:ext cx="334509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Bahnschrift" panose="020B0502040204020203" pitchFamily="34" charset="0"/>
              </a:rPr>
              <a:t>(</a:t>
            </a:r>
            <a:r>
              <a:rPr lang="en-US" sz="2400" dirty="0" err="1">
                <a:latin typeface="Bahnschrift" panose="020B0502040204020203" pitchFamily="34" charset="0"/>
              </a:rPr>
              <a:t>Pantaloni</a:t>
            </a:r>
            <a:r>
              <a:rPr lang="en-US" sz="2400" dirty="0">
                <a:latin typeface="Bahnschrift" panose="020B0502040204020203" pitchFamily="34" charset="0"/>
              </a:rPr>
              <a:t> 2017)</a:t>
            </a:r>
          </a:p>
          <a:p>
            <a:endParaRPr lang="en-US" sz="3200" dirty="0">
              <a:latin typeface="Bahnschrift" panose="020B0502040204020203" pitchFamily="34" charset="0"/>
            </a:endParaRPr>
          </a:p>
        </p:txBody>
      </p:sp>
      <p:pic>
        <p:nvPicPr>
          <p:cNvPr id="5" name="Graphique 4">
            <a:extLst>
              <a:ext uri="{FF2B5EF4-FFF2-40B4-BE49-F238E27FC236}">
                <a16:creationId xmlns:a16="http://schemas.microsoft.com/office/drawing/2014/main" id="{FC23A28A-10CA-40B1-8AA9-7F5677A5BD1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411699" y="3579371"/>
            <a:ext cx="720000" cy="720000"/>
          </a:xfrm>
          <a:prstGeom prst="rect">
            <a:avLst/>
          </a:prstGeom>
        </p:spPr>
      </p:pic>
      <p:pic>
        <p:nvPicPr>
          <p:cNvPr id="6" name="Graphique 5">
            <a:extLst>
              <a:ext uri="{FF2B5EF4-FFF2-40B4-BE49-F238E27FC236}">
                <a16:creationId xmlns:a16="http://schemas.microsoft.com/office/drawing/2014/main" id="{845B197C-F47B-4FEC-A093-95C5B61ABD8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0577529" y="4299371"/>
            <a:ext cx="720000" cy="720000"/>
          </a:xfrm>
          <a:prstGeom prst="rect">
            <a:avLst/>
          </a:prstGeom>
        </p:spPr>
      </p:pic>
      <p:pic>
        <p:nvPicPr>
          <p:cNvPr id="7" name="Graphique 6">
            <a:extLst>
              <a:ext uri="{FF2B5EF4-FFF2-40B4-BE49-F238E27FC236}">
                <a16:creationId xmlns:a16="http://schemas.microsoft.com/office/drawing/2014/main" id="{62CF8056-9586-4EF8-88B3-220815531D1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9336360" y="1916832"/>
            <a:ext cx="720000" cy="720000"/>
          </a:xfrm>
          <a:prstGeom prst="rect">
            <a:avLst/>
          </a:prstGeom>
        </p:spPr>
      </p:pic>
      <p:pic>
        <p:nvPicPr>
          <p:cNvPr id="8" name="Graphique 7">
            <a:extLst>
              <a:ext uri="{FF2B5EF4-FFF2-40B4-BE49-F238E27FC236}">
                <a16:creationId xmlns:a16="http://schemas.microsoft.com/office/drawing/2014/main" id="{A9B5BE4D-B6BB-45BD-B3E1-F7417D094074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10577529" y="2757585"/>
            <a:ext cx="720000" cy="7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17339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C635818F-ABFC-45E6-A2EA-EB3DB3951C6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CH" sz="3600" dirty="0" err="1">
                <a:latin typeface="Bahnschrift" panose="020B0502040204020203" pitchFamily="34" charset="0"/>
              </a:rPr>
              <a:t>Licenses</a:t>
            </a:r>
            <a:r>
              <a:rPr lang="fr-CH" sz="3600" dirty="0">
                <a:latin typeface="Bahnschrift" panose="020B0502040204020203" pitchFamily="34" charset="0"/>
              </a:rPr>
              <a:t> are </a:t>
            </a:r>
            <a:r>
              <a:rPr lang="fr-CH" sz="3600" dirty="0" err="1">
                <a:latin typeface="Bahnschrift" panose="020B0502040204020203" pitchFamily="34" charset="0"/>
              </a:rPr>
              <a:t>irrevocable</a:t>
            </a:r>
            <a:r>
              <a:rPr lang="fr-CH" sz="3600" dirty="0">
                <a:latin typeface="Bahnschrift" panose="020B0502040204020203" pitchFamily="34" charset="0"/>
              </a:rPr>
              <a:t>.</a:t>
            </a:r>
          </a:p>
          <a:p>
            <a:r>
              <a:rPr lang="fr-CH" sz="3600" dirty="0" err="1">
                <a:latin typeface="Bahnschrift" panose="020B0502040204020203" pitchFamily="34" charset="0"/>
              </a:rPr>
              <a:t>Licenses</a:t>
            </a:r>
            <a:r>
              <a:rPr lang="fr-CH" sz="3600" dirty="0">
                <a:latin typeface="Bahnschrift" panose="020B0502040204020203" pitchFamily="34" charset="0"/>
              </a:rPr>
              <a:t> and data protection are </a:t>
            </a:r>
            <a:r>
              <a:rPr lang="fr-CH" sz="3600" dirty="0" err="1">
                <a:latin typeface="Bahnschrift" panose="020B0502040204020203" pitchFamily="34" charset="0"/>
              </a:rPr>
              <a:t>two</a:t>
            </a:r>
            <a:r>
              <a:rPr lang="fr-CH" sz="3600" dirty="0">
                <a:latin typeface="Bahnschrift" panose="020B0502040204020203" pitchFamily="34" charset="0"/>
              </a:rPr>
              <a:t> </a:t>
            </a:r>
            <a:r>
              <a:rPr lang="fr-CH" sz="3600" dirty="0" err="1">
                <a:latin typeface="Bahnschrift" panose="020B0502040204020203" pitchFamily="34" charset="0"/>
              </a:rPr>
              <a:t>different</a:t>
            </a:r>
            <a:r>
              <a:rPr lang="fr-CH" sz="3600" dirty="0">
                <a:latin typeface="Bahnschrift" panose="020B0502040204020203" pitchFamily="34" charset="0"/>
              </a:rPr>
              <a:t> </a:t>
            </a:r>
            <a:r>
              <a:rPr lang="fr-CH" sz="3600" dirty="0" err="1">
                <a:latin typeface="Bahnschrift" panose="020B0502040204020203" pitchFamily="34" charset="0"/>
              </a:rPr>
              <a:t>things</a:t>
            </a:r>
            <a:r>
              <a:rPr lang="fr-CH" sz="3600" dirty="0">
                <a:latin typeface="Bahnschrift" panose="020B0502040204020203" pitchFamily="34" charset="0"/>
              </a:rPr>
              <a:t>: </a:t>
            </a:r>
          </a:p>
          <a:p>
            <a:pPr lvl="1"/>
            <a:r>
              <a:rPr lang="fr-CH" sz="3600" dirty="0" err="1">
                <a:latin typeface="Bahnschrift" panose="020B0502040204020203" pitchFamily="34" charset="0"/>
              </a:rPr>
              <a:t>Licenses</a:t>
            </a:r>
            <a:r>
              <a:rPr lang="fr-CH" sz="3600" dirty="0">
                <a:latin typeface="Bahnschrift" panose="020B0502040204020203" pitchFamily="34" charset="0"/>
              </a:rPr>
              <a:t> </a:t>
            </a:r>
            <a:r>
              <a:rPr lang="fr-CH" sz="3600" dirty="0" err="1">
                <a:latin typeface="Bahnschrift" panose="020B0502040204020203" pitchFamily="34" charset="0"/>
              </a:rPr>
              <a:t>refeer</a:t>
            </a:r>
            <a:r>
              <a:rPr lang="fr-CH" sz="3600" dirty="0">
                <a:latin typeface="Bahnschrift" panose="020B0502040204020203" pitchFamily="34" charset="0"/>
              </a:rPr>
              <a:t> to </a:t>
            </a:r>
            <a:r>
              <a:rPr lang="fr-CH" sz="3600" b="1" dirty="0">
                <a:latin typeface="Bahnschrift" panose="020B0502040204020203" pitchFamily="34" charset="0"/>
              </a:rPr>
              <a:t>copyright</a:t>
            </a:r>
            <a:r>
              <a:rPr lang="fr-CH" sz="3600" dirty="0">
                <a:latin typeface="Bahnschrift" panose="020B0502040204020203" pitchFamily="34" charset="0"/>
              </a:rPr>
              <a:t>, </a:t>
            </a:r>
            <a:r>
              <a:rPr lang="fr-CH" sz="3600" dirty="0" err="1">
                <a:latin typeface="Bahnschrift" panose="020B0502040204020203" pitchFamily="34" charset="0"/>
              </a:rPr>
              <a:t>which</a:t>
            </a:r>
            <a:r>
              <a:rPr lang="fr-CH" sz="3600" dirty="0">
                <a:latin typeface="Bahnschrift" panose="020B0502040204020203" pitchFamily="34" charset="0"/>
              </a:rPr>
              <a:t> </a:t>
            </a:r>
            <a:r>
              <a:rPr lang="fr-CH" sz="3600" dirty="0" err="1">
                <a:latin typeface="Bahnschrift" panose="020B0502040204020203" pitchFamily="34" charset="0"/>
              </a:rPr>
              <a:t>is</a:t>
            </a:r>
            <a:r>
              <a:rPr lang="fr-CH" sz="3600" dirty="0">
                <a:latin typeface="Bahnschrift" panose="020B0502040204020203" pitchFamily="34" charset="0"/>
              </a:rPr>
              <a:t> an </a:t>
            </a:r>
            <a:r>
              <a:rPr lang="fr-CH" sz="3600" dirty="0" err="1">
                <a:latin typeface="Bahnschrift" panose="020B0502040204020203" pitchFamily="34" charset="0"/>
              </a:rPr>
              <a:t>entirely</a:t>
            </a:r>
            <a:r>
              <a:rPr lang="fr-CH" sz="3600" dirty="0">
                <a:latin typeface="Bahnschrift" panose="020B0502040204020203" pitchFamily="34" charset="0"/>
              </a:rPr>
              <a:t> </a:t>
            </a:r>
            <a:r>
              <a:rPr lang="fr-CH" sz="3600" dirty="0" err="1">
                <a:latin typeface="Bahnschrift" panose="020B0502040204020203" pitchFamily="34" charset="0"/>
              </a:rPr>
              <a:t>different</a:t>
            </a:r>
            <a:r>
              <a:rPr lang="fr-CH" sz="3600" dirty="0">
                <a:latin typeface="Bahnschrift" panose="020B0502040204020203" pitchFamily="34" charset="0"/>
              </a:rPr>
              <a:t> </a:t>
            </a:r>
            <a:r>
              <a:rPr lang="fr-CH" sz="3600" dirty="0" err="1">
                <a:latin typeface="Bahnschrift" panose="020B0502040204020203" pitchFamily="34" charset="0"/>
              </a:rPr>
              <a:t>law</a:t>
            </a:r>
            <a:r>
              <a:rPr lang="fr-CH" sz="3600" dirty="0">
                <a:latin typeface="Bahnschrift" panose="020B0502040204020203" pitchFamily="34" charset="0"/>
              </a:rPr>
              <a:t> </a:t>
            </a:r>
            <a:r>
              <a:rPr lang="fr-CH" sz="3600" dirty="0" err="1">
                <a:latin typeface="Bahnschrift" panose="020B0502040204020203" pitchFamily="34" charset="0"/>
              </a:rPr>
              <a:t>than</a:t>
            </a:r>
            <a:r>
              <a:rPr lang="fr-CH" sz="3600" dirty="0">
                <a:latin typeface="Bahnschrift" panose="020B0502040204020203" pitchFamily="34" charset="0"/>
              </a:rPr>
              <a:t> </a:t>
            </a:r>
            <a:r>
              <a:rPr lang="fr-CH" sz="3600" b="1" dirty="0">
                <a:latin typeface="Bahnschrift" panose="020B0502040204020203" pitchFamily="34" charset="0"/>
              </a:rPr>
              <a:t>data protection </a:t>
            </a:r>
            <a:r>
              <a:rPr lang="fr-CH" sz="3600" b="1" dirty="0" err="1">
                <a:latin typeface="Bahnschrift" panose="020B0502040204020203" pitchFamily="34" charset="0"/>
              </a:rPr>
              <a:t>laws</a:t>
            </a:r>
            <a:r>
              <a:rPr lang="fr-CH" sz="3600" b="1" dirty="0">
                <a:latin typeface="Bahnschrift" panose="020B0502040204020203" pitchFamily="34" charset="0"/>
              </a:rPr>
              <a:t> </a:t>
            </a:r>
            <a:r>
              <a:rPr lang="fr-CH" sz="3600" dirty="0">
                <a:latin typeface="Bahnschrift" panose="020B0502040204020203" pitchFamily="34" charset="0"/>
              </a:rPr>
              <a:t>(cantonal or </a:t>
            </a:r>
            <a:r>
              <a:rPr lang="fr-CH" sz="3600" dirty="0" err="1">
                <a:latin typeface="Bahnschrift" panose="020B0502040204020203" pitchFamily="34" charset="0"/>
              </a:rPr>
              <a:t>federal</a:t>
            </a:r>
            <a:r>
              <a:rPr lang="fr-CH" sz="3600" dirty="0">
                <a:latin typeface="Bahnschrift" panose="020B0502040204020203" pitchFamily="34" charset="0"/>
              </a:rPr>
              <a:t> </a:t>
            </a:r>
            <a:r>
              <a:rPr lang="fr-CH" sz="3600" dirty="0" err="1">
                <a:latin typeface="Bahnschrift" panose="020B0502040204020203" pitchFamily="34" charset="0"/>
              </a:rPr>
              <a:t>level</a:t>
            </a:r>
            <a:r>
              <a:rPr lang="fr-CH" sz="3600" dirty="0">
                <a:latin typeface="Bahnschrift" panose="020B0502040204020203" pitchFamily="34" charset="0"/>
              </a:rPr>
              <a:t>).</a:t>
            </a:r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05474229-E90A-44BC-9CD6-2147DD2E58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z="4400" dirty="0">
                <a:latin typeface="Bahnschrift" panose="020B0502040204020203" pitchFamily="34" charset="0"/>
              </a:rPr>
              <a:t>To </a:t>
            </a:r>
            <a:r>
              <a:rPr lang="fr-CH" sz="4400" dirty="0" err="1">
                <a:latin typeface="Bahnschrift" panose="020B0502040204020203" pitchFamily="34" charset="0"/>
              </a:rPr>
              <a:t>keep</a:t>
            </a:r>
            <a:r>
              <a:rPr lang="fr-CH" sz="4400" dirty="0">
                <a:latin typeface="Bahnschrift" panose="020B0502040204020203" pitchFamily="34" charset="0"/>
              </a:rPr>
              <a:t> in </a:t>
            </a:r>
            <a:r>
              <a:rPr lang="fr-CH" sz="4400" dirty="0" err="1">
                <a:latin typeface="Bahnschrift" panose="020B0502040204020203" pitchFamily="34" charset="0"/>
              </a:rPr>
              <a:t>mind</a:t>
            </a:r>
            <a:r>
              <a:rPr lang="fr-CH" sz="4400" dirty="0">
                <a:latin typeface="Bahnschrift" panose="020B0502040204020203" pitchFamily="34" charset="0"/>
              </a:rPr>
              <a:t> </a:t>
            </a:r>
            <a:r>
              <a:rPr lang="fr-CH" sz="4400" dirty="0" err="1">
                <a:latin typeface="Bahnschrift" panose="020B0502040204020203" pitchFamily="34" charset="0"/>
              </a:rPr>
              <a:t>with</a:t>
            </a:r>
            <a:r>
              <a:rPr lang="fr-CH" sz="4400" dirty="0">
                <a:latin typeface="Bahnschrift" panose="020B0502040204020203" pitchFamily="34" charset="0"/>
              </a:rPr>
              <a:t> </a:t>
            </a:r>
            <a:r>
              <a:rPr lang="fr-CH" sz="4400" dirty="0" err="1">
                <a:latin typeface="Bahnschrift" panose="020B0502040204020203" pitchFamily="34" charset="0"/>
              </a:rPr>
              <a:t>licenses</a:t>
            </a:r>
            <a:endParaRPr lang="fr-CH" sz="4400" dirty="0">
              <a:latin typeface="Bahnschrift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54199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1A5E285C-1374-40D2-A9D7-92ECE15897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CH" sz="2800" dirty="0">
                <a:latin typeface="Bahnschrift" panose="020B0502040204020203" pitchFamily="34" charset="0"/>
              </a:rPr>
              <a:t>Are the data </a:t>
            </a:r>
            <a:r>
              <a:rPr lang="fr-CH" sz="2800" dirty="0" err="1">
                <a:latin typeface="Bahnschrift" panose="020B0502040204020203" pitchFamily="34" charset="0"/>
              </a:rPr>
              <a:t>protected</a:t>
            </a:r>
            <a:r>
              <a:rPr lang="fr-CH" sz="2800" dirty="0">
                <a:latin typeface="Bahnschrift" panose="020B0502040204020203" pitchFamily="34" charset="0"/>
              </a:rPr>
              <a:t> by copyright?</a:t>
            </a:r>
          </a:p>
          <a:p>
            <a:pPr lvl="1"/>
            <a:r>
              <a:rPr lang="fr-CH" sz="2800" dirty="0">
                <a:latin typeface="Bahnschrift" panose="020B0502040204020203" pitchFamily="34" charset="0"/>
              </a:rPr>
              <a:t>If </a:t>
            </a:r>
            <a:r>
              <a:rPr lang="fr-CH" sz="2800" b="1" dirty="0">
                <a:latin typeface="Bahnschrift" panose="020B0502040204020203" pitchFamily="34" charset="0"/>
              </a:rPr>
              <a:t>yes</a:t>
            </a:r>
            <a:r>
              <a:rPr lang="fr-CH" sz="2800" dirty="0">
                <a:latin typeface="Bahnschrift" panose="020B0502040204020203" pitchFamily="34" charset="0"/>
              </a:rPr>
              <a:t>: the data are </a:t>
            </a:r>
            <a:r>
              <a:rPr lang="fr-CH" sz="2800" dirty="0" err="1">
                <a:latin typeface="Bahnschrift" panose="020B0502040204020203" pitchFamily="34" charset="0"/>
              </a:rPr>
              <a:t>eligible</a:t>
            </a:r>
            <a:r>
              <a:rPr lang="fr-CH" sz="2800" dirty="0">
                <a:latin typeface="Bahnschrift" panose="020B0502040204020203" pitchFamily="34" charset="0"/>
              </a:rPr>
              <a:t> for </a:t>
            </a:r>
            <a:r>
              <a:rPr lang="fr-CH" sz="2800" dirty="0" err="1">
                <a:latin typeface="Bahnschrift" panose="020B0502040204020203" pitchFamily="34" charset="0"/>
              </a:rPr>
              <a:t>licensing</a:t>
            </a:r>
            <a:r>
              <a:rPr lang="fr-CH" sz="2800" dirty="0">
                <a:latin typeface="Bahnschrift" panose="020B0502040204020203" pitchFamily="34" charset="0"/>
              </a:rPr>
              <a:t>.</a:t>
            </a:r>
          </a:p>
          <a:p>
            <a:pPr lvl="1"/>
            <a:r>
              <a:rPr lang="fr-CH" sz="2800" dirty="0">
                <a:latin typeface="Bahnschrift" panose="020B0502040204020203" pitchFamily="34" charset="0"/>
              </a:rPr>
              <a:t>If </a:t>
            </a:r>
            <a:r>
              <a:rPr lang="fr-CH" sz="2800" b="1" dirty="0">
                <a:latin typeface="Bahnschrift" panose="020B0502040204020203" pitchFamily="34" charset="0"/>
              </a:rPr>
              <a:t>no</a:t>
            </a:r>
            <a:r>
              <a:rPr lang="fr-CH" sz="2800" dirty="0">
                <a:latin typeface="Bahnschrift" panose="020B0502040204020203" pitchFamily="34" charset="0"/>
              </a:rPr>
              <a:t>: the data are </a:t>
            </a:r>
            <a:r>
              <a:rPr lang="fr-CH" sz="2800" dirty="0" err="1">
                <a:latin typeface="Bahnschrift" panose="020B0502040204020203" pitchFamily="34" charset="0"/>
              </a:rPr>
              <a:t>into</a:t>
            </a:r>
            <a:r>
              <a:rPr lang="fr-CH" sz="2800" dirty="0">
                <a:latin typeface="Bahnschrift" panose="020B0502040204020203" pitchFamily="34" charset="0"/>
              </a:rPr>
              <a:t> the public </a:t>
            </a:r>
            <a:r>
              <a:rPr lang="fr-CH" sz="2800" dirty="0" err="1">
                <a:latin typeface="Bahnschrift" panose="020B0502040204020203" pitchFamily="34" charset="0"/>
              </a:rPr>
              <a:t>domain</a:t>
            </a:r>
            <a:r>
              <a:rPr lang="fr-CH" sz="2800" dirty="0">
                <a:latin typeface="Bahnschrift" panose="020B0502040204020203" pitchFamily="34" charset="0"/>
              </a:rPr>
              <a:t> by default.</a:t>
            </a:r>
          </a:p>
          <a:p>
            <a:pPr>
              <a:spcBef>
                <a:spcPts val="1800"/>
              </a:spcBef>
            </a:pPr>
            <a:r>
              <a:rPr lang="fr-CH" sz="2800" dirty="0">
                <a:latin typeface="Bahnschrift" panose="020B0502040204020203" pitchFamily="34" charset="0"/>
              </a:rPr>
              <a:t>Data are </a:t>
            </a:r>
            <a:r>
              <a:rPr lang="fr-CH" sz="2800" dirty="0" err="1">
                <a:latin typeface="Bahnschrift" panose="020B0502040204020203" pitchFamily="34" charset="0"/>
              </a:rPr>
              <a:t>protected</a:t>
            </a:r>
            <a:r>
              <a:rPr lang="fr-CH" sz="2800" dirty="0">
                <a:latin typeface="Bahnschrift" panose="020B0502040204020203" pitchFamily="34" charset="0"/>
              </a:rPr>
              <a:t>. </a:t>
            </a:r>
            <a:r>
              <a:rPr lang="fr-CH" sz="2800" dirty="0" err="1">
                <a:latin typeface="Bahnschrift" panose="020B0502040204020203" pitchFamily="34" charset="0"/>
              </a:rPr>
              <a:t>Who</a:t>
            </a:r>
            <a:r>
              <a:rPr lang="fr-CH" sz="2800" dirty="0">
                <a:latin typeface="Bahnschrift" panose="020B0502040204020203" pitchFamily="34" charset="0"/>
              </a:rPr>
              <a:t> </a:t>
            </a:r>
            <a:r>
              <a:rPr lang="fr-CH" sz="2800" dirty="0" err="1">
                <a:latin typeface="Bahnschrift" panose="020B0502040204020203" pitchFamily="34" charset="0"/>
              </a:rPr>
              <a:t>owns</a:t>
            </a:r>
            <a:r>
              <a:rPr lang="fr-CH" sz="2800" dirty="0">
                <a:latin typeface="Bahnschrift" panose="020B0502040204020203" pitchFamily="34" charset="0"/>
              </a:rPr>
              <a:t> the copyright?</a:t>
            </a:r>
          </a:p>
          <a:p>
            <a:pPr lvl="1"/>
            <a:r>
              <a:rPr lang="fr-CH" sz="2800" b="1" dirty="0">
                <a:latin typeface="Bahnschrift" panose="020B0502040204020203" pitchFamily="34" charset="0"/>
              </a:rPr>
              <a:t>You</a:t>
            </a:r>
            <a:r>
              <a:rPr lang="fr-CH" sz="2800" dirty="0">
                <a:latin typeface="Bahnschrift" panose="020B0502040204020203" pitchFamily="34" charset="0"/>
              </a:rPr>
              <a:t>: </a:t>
            </a:r>
            <a:r>
              <a:rPr lang="fr-CH" sz="2800" dirty="0" err="1">
                <a:latin typeface="Bahnschrift" panose="020B0502040204020203" pitchFamily="34" charset="0"/>
              </a:rPr>
              <a:t>you</a:t>
            </a:r>
            <a:r>
              <a:rPr lang="fr-CH" sz="2800" dirty="0">
                <a:latin typeface="Bahnschrift" panose="020B0502040204020203" pitchFamily="34" charset="0"/>
              </a:rPr>
              <a:t> can </a:t>
            </a:r>
            <a:r>
              <a:rPr lang="fr-CH" sz="2800" dirty="0" err="1">
                <a:latin typeface="Bahnschrift" panose="020B0502040204020203" pitchFamily="34" charset="0"/>
              </a:rPr>
              <a:t>choose</a:t>
            </a:r>
            <a:r>
              <a:rPr lang="fr-CH" sz="2800" dirty="0">
                <a:latin typeface="Bahnschrift" panose="020B0502040204020203" pitchFamily="34" charset="0"/>
              </a:rPr>
              <a:t> a </a:t>
            </a:r>
            <a:r>
              <a:rPr lang="fr-CH" sz="2800" dirty="0" err="1">
                <a:latin typeface="Bahnschrift" panose="020B0502040204020203" pitchFamily="34" charset="0"/>
              </a:rPr>
              <a:t>license</a:t>
            </a:r>
            <a:r>
              <a:rPr lang="fr-CH" sz="2800" dirty="0">
                <a:latin typeface="Bahnschrift" panose="020B0502040204020203" pitchFamily="34" charset="0"/>
              </a:rPr>
              <a:t>.</a:t>
            </a:r>
          </a:p>
          <a:p>
            <a:pPr lvl="1"/>
            <a:r>
              <a:rPr lang="fr-CH" sz="2800" b="1" dirty="0" err="1">
                <a:latin typeface="Bahnschrift" panose="020B0502040204020203" pitchFamily="34" charset="0"/>
              </a:rPr>
              <a:t>Your</a:t>
            </a:r>
            <a:r>
              <a:rPr lang="fr-CH" sz="2800" b="1" dirty="0">
                <a:latin typeface="Bahnschrift" panose="020B0502040204020203" pitchFamily="34" charset="0"/>
              </a:rPr>
              <a:t> institution</a:t>
            </a:r>
            <a:r>
              <a:rPr lang="fr-CH" sz="2800" dirty="0">
                <a:latin typeface="Bahnschrift" panose="020B0502040204020203" pitchFamily="34" charset="0"/>
              </a:rPr>
              <a:t>: check if </a:t>
            </a:r>
            <a:r>
              <a:rPr lang="fr-CH" sz="2800" dirty="0" err="1">
                <a:latin typeface="Bahnschrift" panose="020B0502040204020203" pitchFamily="34" charset="0"/>
              </a:rPr>
              <a:t>your</a:t>
            </a:r>
            <a:r>
              <a:rPr lang="fr-CH" sz="2800" dirty="0">
                <a:latin typeface="Bahnschrift" panose="020B0502040204020203" pitchFamily="34" charset="0"/>
              </a:rPr>
              <a:t> institution </a:t>
            </a:r>
            <a:r>
              <a:rPr lang="fr-CH" sz="2800" dirty="0" err="1">
                <a:latin typeface="Bahnschrift" panose="020B0502040204020203" pitchFamily="34" charset="0"/>
              </a:rPr>
              <a:t>authorize</a:t>
            </a:r>
            <a:r>
              <a:rPr lang="fr-CH" sz="2800" dirty="0">
                <a:latin typeface="Bahnschrift" panose="020B0502040204020203" pitchFamily="34" charset="0"/>
              </a:rPr>
              <a:t> </a:t>
            </a:r>
            <a:r>
              <a:rPr lang="fr-CH" sz="2800" dirty="0" err="1">
                <a:latin typeface="Bahnschrift" panose="020B0502040204020203" pitchFamily="34" charset="0"/>
              </a:rPr>
              <a:t>you</a:t>
            </a:r>
            <a:r>
              <a:rPr lang="fr-CH" sz="2800" dirty="0">
                <a:latin typeface="Bahnschrift" panose="020B0502040204020203" pitchFamily="34" charset="0"/>
              </a:rPr>
              <a:t> to </a:t>
            </a:r>
            <a:r>
              <a:rPr lang="fr-CH" sz="2800" dirty="0" err="1">
                <a:latin typeface="Bahnschrift" panose="020B0502040204020203" pitchFamily="34" charset="0"/>
              </a:rPr>
              <a:t>choose</a:t>
            </a:r>
            <a:r>
              <a:rPr lang="fr-CH" sz="2800" dirty="0">
                <a:latin typeface="Bahnschrift" panose="020B0502040204020203" pitchFamily="34" charset="0"/>
              </a:rPr>
              <a:t> a </a:t>
            </a:r>
            <a:r>
              <a:rPr lang="fr-CH" sz="2800" dirty="0" err="1">
                <a:latin typeface="Bahnschrift" panose="020B0502040204020203" pitchFamily="34" charset="0"/>
              </a:rPr>
              <a:t>license</a:t>
            </a:r>
            <a:r>
              <a:rPr lang="fr-CH" sz="2800" dirty="0">
                <a:latin typeface="Bahnschrift" panose="020B0502040204020203" pitchFamily="34" charset="0"/>
              </a:rPr>
              <a:t>.</a:t>
            </a:r>
          </a:p>
          <a:p>
            <a:pPr lvl="1"/>
            <a:r>
              <a:rPr lang="fr-CH" sz="2800" b="1" dirty="0">
                <a:latin typeface="Bahnschrift" panose="020B0502040204020203" pitchFamily="34" charset="0"/>
              </a:rPr>
              <a:t>A </a:t>
            </a:r>
            <a:r>
              <a:rPr lang="fr-CH" sz="2800" b="1" dirty="0" err="1">
                <a:latin typeface="Bahnschrift" panose="020B0502040204020203" pitchFamily="34" charset="0"/>
              </a:rPr>
              <a:t>third</a:t>
            </a:r>
            <a:r>
              <a:rPr lang="fr-CH" sz="2800" b="1" dirty="0">
                <a:latin typeface="Bahnschrift" panose="020B0502040204020203" pitchFamily="34" charset="0"/>
              </a:rPr>
              <a:t> party</a:t>
            </a:r>
            <a:r>
              <a:rPr lang="fr-CH" sz="2800" dirty="0">
                <a:latin typeface="Bahnschrift" panose="020B0502040204020203" pitchFamily="34" charset="0"/>
              </a:rPr>
              <a:t>: </a:t>
            </a:r>
            <a:r>
              <a:rPr lang="en-US" sz="2800" dirty="0">
                <a:latin typeface="Bahnschrift" panose="020B0502040204020203" pitchFamily="34" charset="0"/>
              </a:rPr>
              <a:t>check if there is a license or an agreement and respect its terms or ask for the author’s permission.</a:t>
            </a:r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DE259A5B-BD4D-48A2-86E8-972BFAE7CF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z="4400" dirty="0">
                <a:latin typeface="Bahnschrift" panose="020B0502040204020203" pitchFamily="34" charset="0"/>
              </a:rPr>
              <a:t>To </a:t>
            </a:r>
            <a:r>
              <a:rPr lang="fr-CH" sz="4400" dirty="0" err="1">
                <a:latin typeface="Bahnschrift" panose="020B0502040204020203" pitchFamily="34" charset="0"/>
              </a:rPr>
              <a:t>clarify</a:t>
            </a:r>
            <a:r>
              <a:rPr lang="fr-CH" sz="4400" dirty="0">
                <a:latin typeface="Bahnschrift" panose="020B0502040204020203" pitchFamily="34" charset="0"/>
              </a:rPr>
              <a:t> </a:t>
            </a:r>
            <a:r>
              <a:rPr lang="fr-CH" sz="4400" b="1" dirty="0" err="1">
                <a:latin typeface="Bahnschrift" panose="020B0502040204020203" pitchFamily="34" charset="0"/>
              </a:rPr>
              <a:t>before</a:t>
            </a:r>
            <a:r>
              <a:rPr lang="fr-CH" sz="4400" dirty="0">
                <a:latin typeface="Bahnschrift" panose="020B0502040204020203" pitchFamily="34" charset="0"/>
              </a:rPr>
              <a:t> </a:t>
            </a:r>
            <a:r>
              <a:rPr lang="fr-CH" sz="4400" dirty="0" err="1">
                <a:latin typeface="Bahnschrift" panose="020B0502040204020203" pitchFamily="34" charset="0"/>
              </a:rPr>
              <a:t>applying</a:t>
            </a:r>
            <a:r>
              <a:rPr lang="fr-CH" sz="4400" dirty="0">
                <a:latin typeface="Bahnschrift" panose="020B0502040204020203" pitchFamily="34" charset="0"/>
              </a:rPr>
              <a:t> a </a:t>
            </a:r>
            <a:r>
              <a:rPr lang="fr-CH" sz="4400" dirty="0" err="1">
                <a:latin typeface="Bahnschrift" panose="020B0502040204020203" pitchFamily="34" charset="0"/>
              </a:rPr>
              <a:t>license</a:t>
            </a:r>
            <a:endParaRPr lang="fr-CH" sz="4400" dirty="0">
              <a:latin typeface="Bahnschrift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45245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2D183CAC-D0BC-4D21-AE56-10213BD32B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1696" y="0"/>
            <a:ext cx="10968608" cy="720080"/>
          </a:xfrm>
        </p:spPr>
        <p:txBody>
          <a:bodyPr/>
          <a:lstStyle/>
          <a:p>
            <a:r>
              <a:rPr lang="en-US" sz="4400" dirty="0">
                <a:latin typeface="Bahnschrift" panose="020B0502040204020203" pitchFamily="34" charset="0"/>
              </a:rPr>
              <a:t>Licenses</a:t>
            </a:r>
            <a:endParaRPr lang="fr-CH" sz="4400" dirty="0">
              <a:latin typeface="Bahnschrift" panose="020B0502040204020203" pitchFamily="34" charset="0"/>
            </a:endParaRPr>
          </a:p>
        </p:txBody>
      </p:sp>
      <p:pic>
        <p:nvPicPr>
          <p:cNvPr id="5" name="Espace réservé du contenu 16">
            <a:extLst>
              <a:ext uri="{FF2B5EF4-FFF2-40B4-BE49-F238E27FC236}">
                <a16:creationId xmlns:a16="http://schemas.microsoft.com/office/drawing/2014/main" id="{68CA1C48-8806-41BD-B57E-359169AD7F4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387588" y="1324842"/>
            <a:ext cx="7416824" cy="1762414"/>
          </a:xfr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64E94783-DBAB-45F0-82E4-68FFA3653B28}"/>
              </a:ext>
            </a:extLst>
          </p:cNvPr>
          <p:cNvSpPr txBox="1"/>
          <p:nvPr/>
        </p:nvSpPr>
        <p:spPr>
          <a:xfrm>
            <a:off x="2207568" y="3429000"/>
            <a:ext cx="9475988" cy="3354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chemeClr val="accent1"/>
              </a:buClr>
              <a:buFont typeface="Wingdings" panose="05000000000000000000" pitchFamily="2" charset="2"/>
              <a:buChar char="ü"/>
            </a:pPr>
            <a:r>
              <a:rPr lang="en-US" sz="3600" dirty="0">
                <a:latin typeface="Bahnschrift" panose="020B0502040204020203" pitchFamily="34" charset="0"/>
              </a:rPr>
              <a:t>Compatible with data</a:t>
            </a:r>
          </a:p>
          <a:p>
            <a:pPr marL="285750" indent="-285750">
              <a:buClr>
                <a:schemeClr val="accent1"/>
              </a:buClr>
              <a:buFont typeface="Wingdings" panose="05000000000000000000" pitchFamily="2" charset="2"/>
              <a:buChar char="ü"/>
            </a:pPr>
            <a:r>
              <a:rPr lang="en-US" sz="3600" dirty="0">
                <a:latin typeface="Bahnschrift" panose="020B0502040204020203" pitchFamily="34" charset="0"/>
              </a:rPr>
              <a:t>Widely used within the scientific field</a:t>
            </a:r>
          </a:p>
          <a:p>
            <a:pPr marL="285750" indent="-285750">
              <a:buClr>
                <a:schemeClr val="accent1"/>
              </a:buClr>
              <a:buFont typeface="Wingdings" panose="05000000000000000000" pitchFamily="2" charset="2"/>
              <a:buChar char="ü"/>
            </a:pPr>
            <a:r>
              <a:rPr lang="en-US" sz="3600" dirty="0">
                <a:latin typeface="Bahnschrift" panose="020B0502040204020203" pitchFamily="34" charset="0"/>
              </a:rPr>
              <a:t>Well known (but not always fully understood)</a:t>
            </a:r>
          </a:p>
          <a:p>
            <a:pPr marL="285750" indent="-285750">
              <a:buClr>
                <a:srgbClr val="0070C0"/>
              </a:buClr>
              <a:buBlip>
                <a:blip r:embed="rId5">
                  <a:extLst>
                    <a:ext uri="{96DAC541-7B7A-43D3-8B79-37D633B846F1}">
                      <asvg:svgBlip xmlns:asvg="http://schemas.microsoft.com/office/drawing/2016/SVG/main" r:embed="rId6"/>
                    </a:ext>
                  </a:extLst>
                </a:blip>
              </a:buBlip>
            </a:pPr>
            <a:r>
              <a:rPr lang="en-US" sz="3600" dirty="0">
                <a:latin typeface="Bahnschrift" panose="020B0502040204020203" pitchFamily="34" charset="0"/>
              </a:rPr>
              <a:t>not designed for software or computer code</a:t>
            </a:r>
          </a:p>
          <a:p>
            <a:pPr marL="285750" indent="-285750">
              <a:buClr>
                <a:srgbClr val="0070C0"/>
              </a:buClr>
              <a:buFont typeface="Wingdings" panose="05000000000000000000" pitchFamily="2" charset="2"/>
              <a:buChar char="ü"/>
            </a:pPr>
            <a:endParaRPr lang="en-US" sz="3200" dirty="0">
              <a:latin typeface="Bahnschrift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02853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C53C54A6-0197-4226-A58F-D67173AF40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263" y="1484784"/>
            <a:ext cx="11016747" cy="525658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400" dirty="0">
                <a:latin typeface="Bahnschrift" panose="020B0502040204020203" pitchFamily="34" charset="0"/>
              </a:rPr>
              <a:t>“Open data and content can be </a:t>
            </a:r>
            <a:r>
              <a:rPr lang="en-US" sz="4400" b="1" dirty="0">
                <a:latin typeface="Bahnschrift" panose="020B0502040204020203" pitchFamily="34" charset="0"/>
              </a:rPr>
              <a:t>freely used, modified, and shared</a:t>
            </a:r>
            <a:r>
              <a:rPr lang="en-US" sz="4400" dirty="0">
                <a:latin typeface="Bahnschrift" panose="020B0502040204020203" pitchFamily="34" charset="0"/>
              </a:rPr>
              <a:t> by </a:t>
            </a:r>
            <a:r>
              <a:rPr lang="en-US" sz="4400" b="1" dirty="0">
                <a:latin typeface="Bahnschrift" panose="020B0502040204020203" pitchFamily="34" charset="0"/>
              </a:rPr>
              <a:t>anyone</a:t>
            </a:r>
            <a:r>
              <a:rPr lang="en-US" sz="4400" dirty="0">
                <a:latin typeface="Bahnschrift" panose="020B0502040204020203" pitchFamily="34" charset="0"/>
              </a:rPr>
              <a:t> for </a:t>
            </a:r>
            <a:r>
              <a:rPr lang="en-US" sz="4400" b="1" dirty="0">
                <a:latin typeface="Bahnschrift" panose="020B0502040204020203" pitchFamily="34" charset="0"/>
              </a:rPr>
              <a:t>any purpose </a:t>
            </a:r>
            <a:r>
              <a:rPr lang="en-US" sz="4400" dirty="0">
                <a:latin typeface="Bahnschrift" panose="020B0502040204020203" pitchFamily="34" charset="0"/>
              </a:rPr>
              <a:t>(subject, at most, to requirements that preserve provenance and openness).”</a:t>
            </a:r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DD890217-C440-4958-A090-ECD3C3ECDA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z="4400" dirty="0">
                <a:latin typeface="Bahnschrift" panose="020B0502040204020203" pitchFamily="34" charset="0"/>
              </a:rPr>
              <a:t>The Open </a:t>
            </a:r>
            <a:r>
              <a:rPr lang="en-US" sz="4400" dirty="0">
                <a:latin typeface="Bahnschrift" panose="020B0502040204020203" pitchFamily="34" charset="0"/>
              </a:rPr>
              <a:t>definition</a:t>
            </a:r>
            <a:endParaRPr lang="fr-CH" sz="4400" dirty="0">
              <a:latin typeface="Bahnschrift" panose="020B0502040204020203" pitchFamily="34" charset="0"/>
            </a:endParaRP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CDB74F4F-6A13-4718-B06D-88A60C20914E}"/>
              </a:ext>
            </a:extLst>
          </p:cNvPr>
          <p:cNvSpPr txBox="1"/>
          <p:nvPr/>
        </p:nvSpPr>
        <p:spPr>
          <a:xfrm>
            <a:off x="3143672" y="5733256"/>
            <a:ext cx="8293627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600" dirty="0">
                <a:latin typeface="Bahnschrift" panose="020B0502040204020203" pitchFamily="34" charset="0"/>
              </a:rPr>
              <a:t>(The Open Knowledge Foundation 2015)</a:t>
            </a:r>
            <a:endParaRPr lang="fr-CH" sz="3600" dirty="0">
              <a:latin typeface="Bahnschrift" panose="020B0502040204020203" pitchFamily="34" charset="0"/>
            </a:endParaRPr>
          </a:p>
          <a:p>
            <a:pPr algn="r"/>
            <a:endParaRPr lang="fr-CH" sz="4000" dirty="0"/>
          </a:p>
        </p:txBody>
      </p:sp>
    </p:spTree>
    <p:extLst>
      <p:ext uri="{BB962C8B-B14F-4D97-AF65-F5344CB8AC3E}">
        <p14:creationId xmlns:p14="http://schemas.microsoft.com/office/powerpoint/2010/main" val="40146010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C16B5DBE-F71F-47DC-9323-C264EF8127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latin typeface="Bahnschrift" panose="020B0502040204020203" pitchFamily="34" charset="0"/>
              </a:rPr>
              <a:t>Only 3 Open cc licenses</a:t>
            </a:r>
            <a:endParaRPr lang="fr-CH" sz="4400" dirty="0">
              <a:latin typeface="Bahnschrift" panose="020B0502040204020203" pitchFamily="34" charset="0"/>
            </a:endParaRP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FCF29119-D1DD-41A9-902A-121F0396F99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47754" y="1325806"/>
            <a:ext cx="612000" cy="612000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10338E7F-582F-4D68-B91E-AF274588C87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09060" y="1268760"/>
            <a:ext cx="612000" cy="612000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6439231C-4EA2-4659-872E-713B4B09E17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16298" y="1325806"/>
            <a:ext cx="612000" cy="612000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4C1E6CBF-4ABB-4D41-9C5F-1F3A54E2992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38894" y="1330688"/>
            <a:ext cx="612000" cy="612000"/>
          </a:xfrm>
          <a:prstGeom prst="rect">
            <a:avLst/>
          </a:prstGeom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444AEAB2-23E7-4E28-9B31-A0055F4BF849}"/>
              </a:ext>
            </a:extLst>
          </p:cNvPr>
          <p:cNvSpPr txBox="1"/>
          <p:nvPr/>
        </p:nvSpPr>
        <p:spPr>
          <a:xfrm>
            <a:off x="5428098" y="1856207"/>
            <a:ext cx="15739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3600" dirty="0">
                <a:latin typeface="Bahnschrift" panose="020B0502040204020203" pitchFamily="34" charset="0"/>
              </a:rPr>
              <a:t>CC-BY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87D9D94D-B661-4866-A288-234E81D7F361}"/>
              </a:ext>
            </a:extLst>
          </p:cNvPr>
          <p:cNvSpPr txBox="1"/>
          <p:nvPr/>
        </p:nvSpPr>
        <p:spPr>
          <a:xfrm>
            <a:off x="8935335" y="1902874"/>
            <a:ext cx="24833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3600" dirty="0">
                <a:latin typeface="Bahnschrift" panose="020B0502040204020203" pitchFamily="34" charset="0"/>
              </a:rPr>
              <a:t>CC-BY-SA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F4737D7E-6A23-460A-AFAC-F3D30BEFE131}"/>
              </a:ext>
            </a:extLst>
          </p:cNvPr>
          <p:cNvSpPr txBox="1"/>
          <p:nvPr/>
        </p:nvSpPr>
        <p:spPr>
          <a:xfrm>
            <a:off x="462659" y="1918533"/>
            <a:ext cx="25644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3600" dirty="0">
                <a:latin typeface="Bahnschrift" panose="020B0502040204020203" pitchFamily="34" charset="0"/>
              </a:rPr>
              <a:t>CC0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5C45A9B2-AEF6-433B-9411-8CBEC1422A06}"/>
              </a:ext>
            </a:extLst>
          </p:cNvPr>
          <p:cNvSpPr txBox="1"/>
          <p:nvPr/>
        </p:nvSpPr>
        <p:spPr>
          <a:xfrm>
            <a:off x="529798" y="2564864"/>
            <a:ext cx="348555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Bahnschrift" panose="020B0502040204020203" pitchFamily="34" charset="0"/>
              </a:rPr>
              <a:t>Data can be freely: 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2400" dirty="0">
                <a:latin typeface="Bahnschrift" panose="020B0502040204020203" pitchFamily="34" charset="0"/>
              </a:rPr>
              <a:t>used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2400" dirty="0">
                <a:latin typeface="Bahnschrift" panose="020B0502040204020203" pitchFamily="34" charset="0"/>
              </a:rPr>
              <a:t>modified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2400" dirty="0">
                <a:latin typeface="Bahnschrift" panose="020B0502040204020203" pitchFamily="34" charset="0"/>
              </a:rPr>
              <a:t>shared </a:t>
            </a:r>
          </a:p>
          <a:p>
            <a:r>
              <a:rPr lang="en-US" sz="2400" dirty="0">
                <a:latin typeface="Bahnschrift" panose="020B0502040204020203" pitchFamily="34" charset="0"/>
              </a:rPr>
              <a:t>by anyone and for any purpose.</a:t>
            </a:r>
            <a:endParaRPr lang="fr-CH" sz="2400" dirty="0">
              <a:latin typeface="Bahnschrift" panose="020B0502040204020203" pitchFamily="34" charset="0"/>
            </a:endParaRP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D8E92087-40DA-494F-A582-30E9FA685600}"/>
              </a:ext>
            </a:extLst>
          </p:cNvPr>
          <p:cNvSpPr txBox="1"/>
          <p:nvPr/>
        </p:nvSpPr>
        <p:spPr>
          <a:xfrm>
            <a:off x="4886410" y="2549205"/>
            <a:ext cx="293177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Bahnschrift" panose="020B0502040204020203" pitchFamily="34" charset="0"/>
              </a:rPr>
              <a:t>Data can be freely: 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2400" dirty="0">
                <a:latin typeface="Bahnschrift" panose="020B0502040204020203" pitchFamily="34" charset="0"/>
              </a:rPr>
              <a:t>used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2400" dirty="0">
                <a:latin typeface="Bahnschrift" panose="020B0502040204020203" pitchFamily="34" charset="0"/>
              </a:rPr>
              <a:t>modified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2400" dirty="0">
                <a:latin typeface="Bahnschrift" panose="020B0502040204020203" pitchFamily="34" charset="0"/>
              </a:rPr>
              <a:t>shared </a:t>
            </a:r>
          </a:p>
          <a:p>
            <a:r>
              <a:rPr lang="en-US" sz="2400" dirty="0">
                <a:latin typeface="Bahnschrift" panose="020B0502040204020203" pitchFamily="34" charset="0"/>
              </a:rPr>
              <a:t>by anyone and for any purpose, </a:t>
            </a:r>
            <a:r>
              <a:rPr lang="en-US" sz="2400" u="sng" dirty="0">
                <a:latin typeface="Bahnschrift" panose="020B0502040204020203" pitchFamily="34" charset="0"/>
              </a:rPr>
              <a:t>but</a:t>
            </a:r>
            <a:r>
              <a:rPr lang="en-US" sz="2400" dirty="0">
                <a:latin typeface="Bahnschrift" panose="020B0502040204020203" pitchFamily="34" charset="0"/>
              </a:rPr>
              <a:t>: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2400" dirty="0">
                <a:latin typeface="Bahnschrift" panose="020B0502040204020203" pitchFamily="34" charset="0"/>
              </a:rPr>
              <a:t>attribution is required </a:t>
            </a:r>
            <a:endParaRPr lang="fr-CH" sz="2400" dirty="0">
              <a:latin typeface="Bahnschrift" panose="020B0502040204020203" pitchFamily="34" charset="0"/>
            </a:endParaRP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FA37BAB9-6EB8-4861-B9BF-E2652C8C2623}"/>
              </a:ext>
            </a:extLst>
          </p:cNvPr>
          <p:cNvSpPr txBox="1"/>
          <p:nvPr/>
        </p:nvSpPr>
        <p:spPr>
          <a:xfrm>
            <a:off x="8689241" y="2600090"/>
            <a:ext cx="3329025" cy="45243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600" dirty="0">
                <a:latin typeface="Bahnschrift" panose="020B0502040204020203" pitchFamily="34" charset="0"/>
              </a:rPr>
              <a:t>Data can be freely: 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2600" dirty="0">
                <a:latin typeface="Bahnschrift" panose="020B0502040204020203" pitchFamily="34" charset="0"/>
              </a:rPr>
              <a:t>used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2600" dirty="0">
                <a:latin typeface="Bahnschrift" panose="020B0502040204020203" pitchFamily="34" charset="0"/>
              </a:rPr>
              <a:t>modified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2600" dirty="0">
                <a:latin typeface="Bahnschrift" panose="020B0502040204020203" pitchFamily="34" charset="0"/>
              </a:rPr>
              <a:t>shared </a:t>
            </a:r>
          </a:p>
          <a:p>
            <a:r>
              <a:rPr lang="en-US" sz="2600" dirty="0">
                <a:latin typeface="Bahnschrift" panose="020B0502040204020203" pitchFamily="34" charset="0"/>
              </a:rPr>
              <a:t>by anyone and for any purpose, </a:t>
            </a:r>
            <a:r>
              <a:rPr lang="en-US" sz="2600" u="sng" dirty="0">
                <a:latin typeface="Bahnschrift" panose="020B0502040204020203" pitchFamily="34" charset="0"/>
              </a:rPr>
              <a:t>but</a:t>
            </a:r>
            <a:r>
              <a:rPr lang="en-US" sz="2600" dirty="0">
                <a:latin typeface="Bahnschrift" panose="020B0502040204020203" pitchFamily="34" charset="0"/>
              </a:rPr>
              <a:t>: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2600" dirty="0">
                <a:latin typeface="Bahnschrift" panose="020B0502040204020203" pitchFamily="34" charset="0"/>
              </a:rPr>
              <a:t>attribution is required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2600" dirty="0">
                <a:latin typeface="Bahnschrift" panose="020B0502040204020203" pitchFamily="34" charset="0"/>
              </a:rPr>
              <a:t>share alike is required </a:t>
            </a:r>
            <a:endParaRPr lang="fr-CH" sz="2600" dirty="0">
              <a:latin typeface="Bahnschrift" panose="020B0502040204020203" pitchFamily="34" charset="0"/>
            </a:endParaRPr>
          </a:p>
          <a:p>
            <a:endParaRPr lang="fr-CH" sz="2800" dirty="0">
              <a:latin typeface="Bahnschrift" panose="020B0502040204020203" pitchFamily="34" charset="0"/>
            </a:endParaRP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A6A59FED-0069-4B08-B7CA-2BAA96170566}"/>
              </a:ext>
            </a:extLst>
          </p:cNvPr>
          <p:cNvSpPr txBox="1"/>
          <p:nvPr/>
        </p:nvSpPr>
        <p:spPr>
          <a:xfrm>
            <a:off x="513300" y="5073243"/>
            <a:ext cx="3485557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>
                <a:latin typeface="Bahnschrift" panose="020B0502040204020203" pitchFamily="34" charset="0"/>
              </a:rPr>
              <a:t>CC0 is in fact a Public Domain Dedication.</a:t>
            </a:r>
          </a:p>
        </p:txBody>
      </p:sp>
    </p:spTree>
    <p:extLst>
      <p:ext uri="{BB962C8B-B14F-4D97-AF65-F5344CB8AC3E}">
        <p14:creationId xmlns:p14="http://schemas.microsoft.com/office/powerpoint/2010/main" val="14614426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708528FD-764B-4847-A840-F99A6A8117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CH" sz="3200" dirty="0">
                <a:latin typeface="Bahnschrift" panose="020B0502040204020203" pitchFamily="34" charset="0"/>
              </a:rPr>
              <a:t>CC0 </a:t>
            </a:r>
            <a:r>
              <a:rPr lang="fr-CH" sz="3200" dirty="0" err="1">
                <a:latin typeface="Bahnschrift" panose="020B0502040204020203" pitchFamily="34" charset="0"/>
              </a:rPr>
              <a:t>is</a:t>
            </a:r>
            <a:r>
              <a:rPr lang="fr-CH" sz="3200" dirty="0">
                <a:latin typeface="Bahnschrift" panose="020B0502040204020203" pitchFamily="34" charset="0"/>
              </a:rPr>
              <a:t> a 3 </a:t>
            </a:r>
            <a:r>
              <a:rPr lang="fr-CH" sz="3200" dirty="0" err="1">
                <a:latin typeface="Bahnschrift" panose="020B0502040204020203" pitchFamily="34" charset="0"/>
              </a:rPr>
              <a:t>steps</a:t>
            </a:r>
            <a:r>
              <a:rPr lang="fr-CH" sz="3200" dirty="0">
                <a:latin typeface="Bahnschrift" panose="020B0502040204020203" pitchFamily="34" charset="0"/>
              </a:rPr>
              <a:t> instrument: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dirty="0">
                <a:latin typeface="Bahnschrift" panose="020B0502040204020203" pitchFamily="34" charset="0"/>
              </a:rPr>
              <a:t>The copyright holder waives any right to the maximum extent allowed by applicable law; 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dirty="0">
                <a:latin typeface="Bahnschrift" panose="020B0502040204020203" pitchFamily="34" charset="0"/>
              </a:rPr>
              <a:t>CC0 acts as a license to grant any of the remaining rights without any restriction or obligation;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dirty="0">
                <a:latin typeface="Bahnschrift" panose="020B0502040204020203" pitchFamily="34" charset="0"/>
              </a:rPr>
              <a:t>The copyright holder asserts not to enforce any right that he cannot waive. </a:t>
            </a:r>
            <a:endParaRPr lang="fr-CH" dirty="0">
              <a:latin typeface="Bahnschrift" panose="020B0502040204020203" pitchFamily="34" charset="0"/>
            </a:endParaRPr>
          </a:p>
          <a:p>
            <a:pPr marL="0" indent="0" algn="r">
              <a:buNone/>
            </a:pPr>
            <a:r>
              <a:rPr lang="fr-CH" sz="1600" dirty="0">
                <a:latin typeface="Bahnschrift" panose="020B0502040204020203" pitchFamily="34" charset="0"/>
              </a:rPr>
              <a:t>(</a:t>
            </a:r>
            <a:r>
              <a:rPr lang="en-US" sz="1600" dirty="0">
                <a:latin typeface="Bahnschrift" panose="020B0502040204020203" pitchFamily="34" charset="0"/>
                <a:hlinkClick r:id="rId3"/>
              </a:rPr>
              <a:t>The Open Science Training Handbook</a:t>
            </a:r>
            <a:r>
              <a:rPr lang="en-US" sz="1600" dirty="0">
                <a:latin typeface="Bahnschrift" panose="020B0502040204020203" pitchFamily="34" charset="0"/>
              </a:rPr>
              <a:t>, Foster Open Science Europe, 2018, chap. 6, under CC0 License)</a:t>
            </a:r>
            <a:endParaRPr lang="fr-CH" sz="1600" dirty="0">
              <a:latin typeface="Bahnschrift" panose="020B0502040204020203" pitchFamily="34" charset="0"/>
            </a:endParaRPr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C5727055-2EFE-4264-B74D-ABBE5A58B4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fr-CH" dirty="0"/>
              <a:t>		How CC0 </a:t>
            </a:r>
            <a:r>
              <a:rPr lang="fr-CH" dirty="0" err="1"/>
              <a:t>works</a:t>
            </a:r>
            <a:endParaRPr lang="fr-CH" dirty="0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B075C70F-A71F-493F-A18B-885E668473D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93672" y="44624"/>
            <a:ext cx="816000" cy="81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2878433"/>
      </p:ext>
    </p:extLst>
  </p:cSld>
  <p:clrMapOvr>
    <a:masterClrMapping/>
  </p:clrMapOvr>
</p:sld>
</file>

<file path=ppt/theme/theme1.xml><?xml version="1.0" encoding="utf-8"?>
<a:theme xmlns:a="http://schemas.openxmlformats.org/drawingml/2006/main" name="modele_pour_formations">
  <a:themeElements>
    <a:clrScheme name="UNIG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CF0063"/>
      </a:accent1>
      <a:accent2>
        <a:srgbClr val="0067C5"/>
      </a:accent2>
      <a:accent3>
        <a:srgbClr val="007E64"/>
      </a:accent3>
      <a:accent4>
        <a:srgbClr val="F1AB00"/>
      </a:accent4>
      <a:accent5>
        <a:srgbClr val="FFFFFF"/>
      </a:accent5>
      <a:accent6>
        <a:srgbClr val="000000"/>
      </a:accent6>
      <a:hlink>
        <a:srgbClr val="CF0063"/>
      </a:hlink>
      <a:folHlink>
        <a:srgbClr val="800080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4659</TotalTime>
  <Words>1519</Words>
  <Application>Microsoft Office PowerPoint</Application>
  <PresentationFormat>Grand écran</PresentationFormat>
  <Paragraphs>153</Paragraphs>
  <Slides>19</Slides>
  <Notes>19</Notes>
  <HiddenSlides>0</HiddenSlides>
  <MMClips>0</MMClips>
  <ScaleCrop>false</ScaleCrop>
  <HeadingPairs>
    <vt:vector size="6" baseType="variant">
      <vt:variant>
        <vt:lpstr>Polices utilisées</vt:lpstr>
      </vt:variant>
      <vt:variant>
        <vt:i4>8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19</vt:i4>
      </vt:variant>
    </vt:vector>
  </HeadingPairs>
  <TitlesOfParts>
    <vt:vector size="28" baseType="lpstr">
      <vt:lpstr>Arial</vt:lpstr>
      <vt:lpstr>Arial Narrow</vt:lpstr>
      <vt:lpstr>Bahnschrift</vt:lpstr>
      <vt:lpstr>Bahnschrift Light</vt:lpstr>
      <vt:lpstr>Calibri</vt:lpstr>
      <vt:lpstr>Courier New</vt:lpstr>
      <vt:lpstr>TheSansOsF Black</vt:lpstr>
      <vt:lpstr>Wingdings</vt:lpstr>
      <vt:lpstr>modele_pour_formations</vt:lpstr>
      <vt:lpstr>Copyright and Open Licenses for Data</vt:lpstr>
      <vt:lpstr>Copyright: what is a protected work?</vt:lpstr>
      <vt:lpstr>The case of factual scientific data</vt:lpstr>
      <vt:lpstr>To keep in mind with licenses</vt:lpstr>
      <vt:lpstr>To clarify before applying a license</vt:lpstr>
      <vt:lpstr>Licenses</vt:lpstr>
      <vt:lpstr>The Open definition</vt:lpstr>
      <vt:lpstr>Only 3 Open cc licenses</vt:lpstr>
      <vt:lpstr>  How CC0 works</vt:lpstr>
      <vt:lpstr>NoDerivatives (ND): Not open</vt:lpstr>
      <vt:lpstr>NonCommercial (NC): Not open</vt:lpstr>
      <vt:lpstr>ShareAlike (SA): Open but problematic</vt:lpstr>
      <vt:lpstr>Attribution (BY): Open but problematic</vt:lpstr>
      <vt:lpstr>CC0 (Public domain): the best solution</vt:lpstr>
      <vt:lpstr>Discussion</vt:lpstr>
      <vt:lpstr>Présentation PowerPoint</vt:lpstr>
      <vt:lpstr>References 1/2</vt:lpstr>
      <vt:lpstr>References 2/2</vt:lpstr>
      <vt:lpstr>Credits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Open Access All what I need to know</dc:title>
  <dc:creator>Laure Mellifluo</dc:creator>
  <cp:lastModifiedBy>Anouk Santos</cp:lastModifiedBy>
  <cp:revision>545</cp:revision>
  <cp:lastPrinted>2021-03-22T15:30:23Z</cp:lastPrinted>
  <dcterms:created xsi:type="dcterms:W3CDTF">2020-12-04T14:47:05Z</dcterms:created>
  <dcterms:modified xsi:type="dcterms:W3CDTF">2023-03-14T08:41:21Z</dcterms:modified>
</cp:coreProperties>
</file>