
<file path=[Content_Types].xml><?xml version="1.0" encoding="utf-8"?>
<Types xmlns="http://schemas.openxmlformats.org/package/2006/content-types">
  <Default Extension="gif" ContentType="image/gi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4"/>
  </p:sldMasterIdLst>
  <p:notesMasterIdLst>
    <p:notesMasterId r:id="rId75"/>
  </p:notesMasterIdLst>
  <p:sldIdLst>
    <p:sldId id="256" r:id="rId5"/>
    <p:sldId id="305" r:id="rId6"/>
    <p:sldId id="306" r:id="rId7"/>
    <p:sldId id="294" r:id="rId8"/>
    <p:sldId id="295" r:id="rId9"/>
    <p:sldId id="297" r:id="rId10"/>
    <p:sldId id="307" r:id="rId11"/>
    <p:sldId id="301" r:id="rId12"/>
    <p:sldId id="304" r:id="rId13"/>
    <p:sldId id="300" r:id="rId14"/>
    <p:sldId id="303" r:id="rId15"/>
    <p:sldId id="318" r:id="rId16"/>
    <p:sldId id="319" r:id="rId17"/>
    <p:sldId id="320" r:id="rId18"/>
    <p:sldId id="321" r:id="rId19"/>
    <p:sldId id="309" r:id="rId20"/>
    <p:sldId id="311" r:id="rId21"/>
    <p:sldId id="315" r:id="rId22"/>
    <p:sldId id="316" r:id="rId23"/>
    <p:sldId id="314" r:id="rId24"/>
    <p:sldId id="308" r:id="rId25"/>
    <p:sldId id="317" r:id="rId26"/>
    <p:sldId id="310" r:id="rId27"/>
    <p:sldId id="322" r:id="rId28"/>
    <p:sldId id="323" r:id="rId29"/>
    <p:sldId id="259" r:id="rId30"/>
    <p:sldId id="275" r:id="rId31"/>
    <p:sldId id="262" r:id="rId32"/>
    <p:sldId id="263" r:id="rId33"/>
    <p:sldId id="298" r:id="rId34"/>
    <p:sldId id="261" r:id="rId35"/>
    <p:sldId id="286" r:id="rId36"/>
    <p:sldId id="273" r:id="rId37"/>
    <p:sldId id="279" r:id="rId38"/>
    <p:sldId id="280" r:id="rId39"/>
    <p:sldId id="274" r:id="rId40"/>
    <p:sldId id="281" r:id="rId41"/>
    <p:sldId id="277" r:id="rId42"/>
    <p:sldId id="258" r:id="rId43"/>
    <p:sldId id="266" r:id="rId44"/>
    <p:sldId id="265" r:id="rId45"/>
    <p:sldId id="264" r:id="rId46"/>
    <p:sldId id="268" r:id="rId47"/>
    <p:sldId id="276" r:id="rId48"/>
    <p:sldId id="269" r:id="rId49"/>
    <p:sldId id="270" r:id="rId50"/>
    <p:sldId id="299" r:id="rId51"/>
    <p:sldId id="324" r:id="rId52"/>
    <p:sldId id="288" r:id="rId53"/>
    <p:sldId id="289" r:id="rId54"/>
    <p:sldId id="290" r:id="rId55"/>
    <p:sldId id="291" r:id="rId56"/>
    <p:sldId id="292" r:id="rId57"/>
    <p:sldId id="293" r:id="rId58"/>
    <p:sldId id="325" r:id="rId59"/>
    <p:sldId id="326" r:id="rId60"/>
    <p:sldId id="296" r:id="rId61"/>
    <p:sldId id="327" r:id="rId62"/>
    <p:sldId id="272" r:id="rId63"/>
    <p:sldId id="328" r:id="rId64"/>
    <p:sldId id="336" r:id="rId65"/>
    <p:sldId id="329" r:id="rId66"/>
    <p:sldId id="330" r:id="rId67"/>
    <p:sldId id="331" r:id="rId68"/>
    <p:sldId id="337" r:id="rId69"/>
    <p:sldId id="332" r:id="rId70"/>
    <p:sldId id="335" r:id="rId71"/>
    <p:sldId id="333" r:id="rId72"/>
    <p:sldId id="334" r:id="rId73"/>
    <p:sldId id="338" r:id="rId7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D8B49B6A-6DCA-3044-29D8-00E55F909C22}" name="Christine Ferguson" initials="CF" userId="Christine Ferguson" providerId="None"/>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FFFFFF"/>
    <a:srgbClr val="152399"/>
    <a:srgbClr val="F8F5F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3434" autoAdjust="0"/>
    <p:restoredTop sz="94660"/>
  </p:normalViewPr>
  <p:slideViewPr>
    <p:cSldViewPr snapToGrid="0">
      <p:cViewPr varScale="1">
        <p:scale>
          <a:sx n="86" d="100"/>
          <a:sy n="86" d="100"/>
        </p:scale>
        <p:origin x="634" y="5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slide" Target="slides/slide64.xml"/><Relationship Id="rId16" Type="http://schemas.openxmlformats.org/officeDocument/2006/relationships/slide" Target="slides/slide1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slide" Target="slides/slide62.xml"/><Relationship Id="rId74" Type="http://schemas.openxmlformats.org/officeDocument/2006/relationships/slide" Target="slides/slide70.xml"/><Relationship Id="rId79" Type="http://schemas.openxmlformats.org/officeDocument/2006/relationships/tableStyles" Target="tableStyle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slide" Target="slides/slide65.xml"/><Relationship Id="rId77" Type="http://schemas.openxmlformats.org/officeDocument/2006/relationships/viewProps" Target="viewProps.xml"/><Relationship Id="rId8" Type="http://schemas.openxmlformats.org/officeDocument/2006/relationships/slide" Target="slides/slide4.xml"/><Relationship Id="rId51" Type="http://schemas.openxmlformats.org/officeDocument/2006/relationships/slide" Target="slides/slide47.xml"/><Relationship Id="rId72" Type="http://schemas.openxmlformats.org/officeDocument/2006/relationships/slide" Target="slides/slide68.xml"/><Relationship Id="rId80" Type="http://schemas.microsoft.com/office/2018/10/relationships/authors" Target="authors.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slide" Target="slides/slide63.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70" Type="http://schemas.openxmlformats.org/officeDocument/2006/relationships/slide" Target="slides/slide66.xml"/><Relationship Id="rId75" Type="http://schemas.openxmlformats.org/officeDocument/2006/relationships/notesMaster" Target="notesMasters/notesMaster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slide" Target="slides/slide61.xml"/><Relationship Id="rId73" Type="http://schemas.openxmlformats.org/officeDocument/2006/relationships/slide" Target="slides/slide69.xml"/><Relationship Id="rId78"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 Id="rId76" Type="http://schemas.openxmlformats.org/officeDocument/2006/relationships/presProps" Target="presProps.xml"/><Relationship Id="rId7" Type="http://schemas.openxmlformats.org/officeDocument/2006/relationships/slide" Target="slides/slide3.xml"/><Relationship Id="rId71" Type="http://schemas.openxmlformats.org/officeDocument/2006/relationships/slide" Target="slides/slide67.xml"/><Relationship Id="rId2" Type="http://schemas.openxmlformats.org/officeDocument/2006/relationships/customXml" Target="../customXml/item2.xml"/><Relationship Id="rId29" Type="http://schemas.openxmlformats.org/officeDocument/2006/relationships/slide" Target="slides/slide25.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ADD0D3D-2077-4B7D-A723-BAE1DE1C7856}" type="datetimeFigureOut">
              <a:rPr lang="en-GB" smtClean="0"/>
              <a:t>06/03/2023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C3703E99-7274-4031-AB19-E6D490951BCB}" type="slidenum">
              <a:rPr lang="en-GB" smtClean="0"/>
              <a:t>‹#›</a:t>
            </a:fld>
            <a:endParaRPr lang="en-GB"/>
          </a:p>
        </p:txBody>
      </p:sp>
    </p:spTree>
    <p:extLst>
      <p:ext uri="{BB962C8B-B14F-4D97-AF65-F5344CB8AC3E}">
        <p14:creationId xmlns:p14="http://schemas.microsoft.com/office/powerpoint/2010/main" val="6507927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3/6/2023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3853878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3/6/2023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20290545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3/6/2023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47944565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Tree>
    <p:extLst>
      <p:ext uri="{BB962C8B-B14F-4D97-AF65-F5344CB8AC3E}">
        <p14:creationId xmlns:p14="http://schemas.microsoft.com/office/powerpoint/2010/main" val="106346884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846CE7D5-CF57-46EF-B807-FDD0502418D4}" type="datetimeFigureOut">
              <a:rPr lang="en-US" smtClean="0"/>
              <a:t>3/6/2023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9491384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46CE7D5-CF57-46EF-B807-FDD0502418D4}" type="datetimeFigureOut">
              <a:rPr lang="en-US" smtClean="0"/>
              <a:t>3/6/2023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25915245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846CE7D5-CF57-46EF-B807-FDD0502418D4}" type="datetimeFigureOut">
              <a:rPr lang="en-US" smtClean="0"/>
              <a:t>3/6/2023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2030920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846CE7D5-CF57-46EF-B807-FDD0502418D4}" type="datetimeFigureOut">
              <a:rPr lang="en-US" smtClean="0"/>
              <a:t>3/6/2023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73317233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846CE7D5-CF57-46EF-B807-FDD0502418D4}" type="datetimeFigureOut">
              <a:rPr lang="en-US" smtClean="0"/>
              <a:t>3/6/2023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2103125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46CE7D5-CF57-46EF-B807-FDD0502418D4}" type="datetimeFigureOut">
              <a:rPr lang="en-US" smtClean="0"/>
              <a:t>3/6/2023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463889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3/6/2023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31718414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46CE7D5-CF57-46EF-B807-FDD0502418D4}" type="datetimeFigureOut">
              <a:rPr lang="en-US" smtClean="0"/>
              <a:t>3/6/2023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71895827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46CE7D5-CF57-46EF-B807-FDD0502418D4}" type="datetimeFigureOut">
              <a:rPr lang="en-US" smtClean="0"/>
              <a:t>3/6/2023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30EA680-D336-4FF7-8B7A-9848BB0A1C32}" type="slidenum">
              <a:rPr lang="en-US" smtClean="0"/>
              <a:t>‹#›</a:t>
            </a:fld>
            <a:endParaRPr lang="en-US"/>
          </a:p>
        </p:txBody>
      </p:sp>
    </p:spTree>
    <p:extLst>
      <p:ext uri="{BB962C8B-B14F-4D97-AF65-F5344CB8AC3E}">
        <p14:creationId xmlns:p14="http://schemas.microsoft.com/office/powerpoint/2010/main" val="2460954070"/>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hyperlink" Target="https://doi.org/10.6084/m9.figshare.21598179.v1" TargetMode="External"/><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bjoern.brembs.net/2016/01/just-how-widespread-are-impact-factor-negotiations/" TargetMode="External"/><Relationship Id="rId7" Type="http://schemas.openxmlformats.org/officeDocument/2006/relationships/hyperlink" Target="https://doi.org/10.1371%2Fjournal.pmed.0030291" TargetMode="External"/><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hyperlink" Target="https://www.frontiersin.org/articles/10.3389/fnhum.2013.00291/full" TargetMode="External"/><Relationship Id="rId5" Type="http://schemas.openxmlformats.org/officeDocument/2006/relationships/hyperlink" Target="http://quantixed.org/2015/05/05/wrong-number-a-closer-look-at-impact-factors/" TargetMode="External"/><Relationship Id="rId4" Type="http://schemas.openxmlformats.org/officeDocument/2006/relationships/hyperlink" Target="https://occamstypewriter.org/scurry/2012/08/13/sick-of-impact-factors/" TargetMode="External"/></Relationships>
</file>

<file path=ppt/slides/_rels/slide13.xml.rels><?xml version="1.0" encoding="UTF-8" standalone="yes"?>
<Relationships xmlns="http://schemas.openxmlformats.org/package/2006/relationships"><Relationship Id="rId2" Type="http://schemas.openxmlformats.org/officeDocument/2006/relationships/hyperlink" Target="https://doi.org/10.1038/466179b" TargetMode="Externa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hyperlink" Target="https://www.frontiersin.org/articles/10.3389/fnhum.2013.00291/full" TargetMode="External"/><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hyperlink" Target="https://www.researchprofessionalnews.com/rr-news-uk-views-of-the-uk-2021-9-how-should-dora-be-enforced/" TargetMode="External"/><Relationship Id="rId2" Type="http://schemas.openxmlformats.org/officeDocument/2006/relationships/image" Target="../media/image9.png"/><Relationship Id="rId1" Type="http://schemas.openxmlformats.org/officeDocument/2006/relationships/slideLayout" Target="../slideLayouts/slideLayout2.xml"/><Relationship Id="rId5" Type="http://schemas.openxmlformats.org/officeDocument/2006/relationships/image" Target="../media/image11.png"/><Relationship Id="rId4" Type="http://schemas.openxmlformats.org/officeDocument/2006/relationships/image" Target="../media/image10.png"/></Relationships>
</file>

<file path=ppt/slides/_rels/slide16.xml.rels><?xml version="1.0" encoding="UTF-8" standalone="yes"?>
<Relationships xmlns="http://schemas.openxmlformats.org/package/2006/relationships"><Relationship Id="rId3" Type="http://schemas.openxmlformats.org/officeDocument/2006/relationships/hyperlink" Target="https://esac-initiative.org/about/transformative-agreements/agreement-registry/" TargetMode="External"/><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hyperlink" Target="https://www.elsevier.com/open-access/agreements/crui" TargetMode="External"/><Relationship Id="rId2" Type="http://schemas.openxmlformats.org/officeDocument/2006/relationships/hyperlink" Target="https://www.elsevier.com/open-access/agreements/france-couperin-consortium"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unlockingresearch-blog.lib.cam.ac.uk/?p=3494" TargetMode="Externa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hyperlink" Target="https://legacy.earlham.edu/~peters/fos/overview.htm" TargetMode="External"/><Relationship Id="rId1" Type="http://schemas.openxmlformats.org/officeDocument/2006/relationships/slideLayout" Target="../slideLayouts/slideLayout12.xml"/></Relationships>
</file>

<file path=ppt/slides/_rels/slide27.xml.rels><?xml version="1.0" encoding="UTF-8" standalone="yes"?>
<Relationships xmlns="http://schemas.openxmlformats.org/package/2006/relationships"><Relationship Id="rId3" Type="http://schemas.openxmlformats.org/officeDocument/2006/relationships/hyperlink" Target="https://blogs.lse.ac.uk/impactofsocialsciences/2019/06/03/what-the-history-of-copyright-in-academic-publishing-tells-us-about-open-research/" TargetMode="External"/><Relationship Id="rId2" Type="http://schemas.openxmlformats.org/officeDocument/2006/relationships/image" Target="../media/image18.jpeg"/><Relationship Id="rId1" Type="http://schemas.openxmlformats.org/officeDocument/2006/relationships/slideLayout" Target="../slideLayouts/slideLayout12.xml"/></Relationships>
</file>

<file path=ppt/slides/_rels/slide28.xml.rels><?xml version="1.0" encoding="UTF-8" standalone="yes"?>
<Relationships xmlns="http://schemas.openxmlformats.org/package/2006/relationships"><Relationship Id="rId3" Type="http://schemas.openxmlformats.org/officeDocument/2006/relationships/hyperlink" Target="https://www.elsevier.com/about/policies/copyright" TargetMode="External"/><Relationship Id="rId2" Type="http://schemas.openxmlformats.org/officeDocument/2006/relationships/image" Target="../media/image19.png"/><Relationship Id="rId1" Type="http://schemas.openxmlformats.org/officeDocument/2006/relationships/slideLayout" Target="../slideLayouts/slideLayout12.xml"/></Relationships>
</file>

<file path=ppt/slides/_rels/slide29.xml.rels><?xml version="1.0" encoding="UTF-8" standalone="yes"?>
<Relationships xmlns="http://schemas.openxmlformats.org/package/2006/relationships"><Relationship Id="rId3" Type="http://schemas.openxmlformats.org/officeDocument/2006/relationships/hyperlink" Target="https://authorservices.wiley.com/asset/Copyright-Transfer-Agreement-Sample.pdf" TargetMode="External"/><Relationship Id="rId2" Type="http://schemas.openxmlformats.org/officeDocument/2006/relationships/image" Target="../media/image20.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hyperlink" Target="https://www.lumendatabase.org/" TargetMode="External"/><Relationship Id="rId1" Type="http://schemas.openxmlformats.org/officeDocument/2006/relationships/slideLayout" Target="../slideLayouts/slideLayout12.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hyperlink" Target="http://retractiondatabase.org/" TargetMode="External"/><Relationship Id="rId1" Type="http://schemas.openxmlformats.org/officeDocument/2006/relationships/slideLayout" Target="../slideLayouts/slideLayout12.xml"/><Relationship Id="rId6" Type="http://schemas.openxmlformats.org/officeDocument/2006/relationships/hyperlink" Target="https://www.spectrumnews.org/news/copyright-claim-prompts-retraction-of-study-on-alexithymia-in-autism/" TargetMode="External"/><Relationship Id="rId5" Type="http://schemas.openxmlformats.org/officeDocument/2006/relationships/image" Target="../media/image23.jpeg"/><Relationship Id="rId4" Type="http://schemas.openxmlformats.org/officeDocument/2006/relationships/hyperlink" Target="https://everythinghertz.com/134" TargetMode="External"/></Relationships>
</file>

<file path=ppt/slides/_rels/slide3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12.xml"/><Relationship Id="rId6" Type="http://schemas.openxmlformats.org/officeDocument/2006/relationships/image" Target="../media/image28.png"/><Relationship Id="rId5" Type="http://schemas.openxmlformats.org/officeDocument/2006/relationships/image" Target="../media/image27.jpeg"/><Relationship Id="rId4" Type="http://schemas.openxmlformats.org/officeDocument/2006/relationships/image" Target="../media/image26.jpeg"/></Relationships>
</file>

<file path=ppt/slides/_rels/slide3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4.jpeg"/><Relationship Id="rId1" Type="http://schemas.openxmlformats.org/officeDocument/2006/relationships/slideLayout" Target="../slideLayouts/slideLayout12.xml"/><Relationship Id="rId4" Type="http://schemas.openxmlformats.org/officeDocument/2006/relationships/image" Target="../media/image30.png"/></Relationships>
</file>

<file path=ppt/slides/_rels/slide35.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12.xml"/></Relationships>
</file>

<file path=ppt/slides/_rels/slide36.xml.rels><?xml version="1.0" encoding="UTF-8" standalone="yes"?>
<Relationships xmlns="http://schemas.openxmlformats.org/package/2006/relationships"><Relationship Id="rId3" Type="http://schemas.openxmlformats.org/officeDocument/2006/relationships/hyperlink" Target="https://en.wikipedia.org/wiki/Pituitary_gland" TargetMode="External"/><Relationship Id="rId2" Type="http://schemas.openxmlformats.org/officeDocument/2006/relationships/image" Target="../media/image32.jpeg"/><Relationship Id="rId1" Type="http://schemas.openxmlformats.org/officeDocument/2006/relationships/slideLayout" Target="../slideLayouts/slideLayout12.xml"/><Relationship Id="rId5" Type="http://schemas.openxmlformats.org/officeDocument/2006/relationships/hyperlink" Target="https://doi.org/10.1186/1750-1172-3-17" TargetMode="External"/><Relationship Id="rId4" Type="http://schemas.openxmlformats.org/officeDocument/2006/relationships/hyperlink" Target="https://en.wikipedia.org/wiki/Acromegaly" TargetMode="External"/></Relationships>
</file>

<file path=ppt/slides/_rels/slide37.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image" Target="../media/image33.png"/><Relationship Id="rId1" Type="http://schemas.openxmlformats.org/officeDocument/2006/relationships/slideLayout" Target="../slideLayouts/slideLayout12.xml"/><Relationship Id="rId5" Type="http://schemas.openxmlformats.org/officeDocument/2006/relationships/hyperlink" Target="https://pageviews.toolforge.org/?project=en.wikipedia.org&amp;platform=all-access&amp;agent=user&amp;redirects=0&amp;range=all-time&amp;pages=Acromegaly|Pituitary_gland" TargetMode="External"/><Relationship Id="rId4" Type="http://schemas.openxmlformats.org/officeDocument/2006/relationships/image" Target="../media/image34.png"/></Relationships>
</file>

<file path=ppt/slides/_rels/slide38.xml.rels><?xml version="1.0" encoding="UTF-8" standalone="yes"?>
<Relationships xmlns="http://schemas.openxmlformats.org/package/2006/relationships"><Relationship Id="rId3" Type="http://schemas.openxmlformats.org/officeDocument/2006/relationships/image" Target="../media/image36.jpeg"/><Relationship Id="rId7" Type="http://schemas.openxmlformats.org/officeDocument/2006/relationships/hyperlink" Target="https://en.wikipedia.org/wiki/Brookesia_micra" TargetMode="External"/><Relationship Id="rId2" Type="http://schemas.openxmlformats.org/officeDocument/2006/relationships/image" Target="../media/image35.jpeg"/><Relationship Id="rId1" Type="http://schemas.openxmlformats.org/officeDocument/2006/relationships/slideLayout" Target="../slideLayouts/slideLayout12.xml"/><Relationship Id="rId6" Type="http://schemas.openxmlformats.org/officeDocument/2006/relationships/hyperlink" Target="https://en.wikipedia.org/wiki/Olinguito" TargetMode="External"/><Relationship Id="rId5" Type="http://schemas.openxmlformats.org/officeDocument/2006/relationships/hyperlink" Target="https://en.wikipedia.org/wiki/Neopalpa_donaldtrumpi" TargetMode="External"/><Relationship Id="rId4" Type="http://schemas.openxmlformats.org/officeDocument/2006/relationships/image" Target="../media/image37.jpeg"/></Relationships>
</file>

<file path=ppt/slides/_rels/slide3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hyperlink" Target="https://doi.org/10.5281/zenodo.4018594" TargetMode="External"/><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1.xml.rels><?xml version="1.0" encoding="UTF-8" standalone="yes"?>
<Relationships xmlns="http://schemas.openxmlformats.org/package/2006/relationships"><Relationship Id="rId3" Type="http://schemas.openxmlformats.org/officeDocument/2006/relationships/hyperlink" Target="https://www.torrossa.com/en/resources/an/4900705" TargetMode="External"/><Relationship Id="rId2" Type="http://schemas.openxmlformats.org/officeDocument/2006/relationships/image" Target="../media/image38.png"/><Relationship Id="rId1" Type="http://schemas.openxmlformats.org/officeDocument/2006/relationships/slideLayout" Target="../slideLayouts/slideLayout12.xml"/><Relationship Id="rId5" Type="http://schemas.openxmlformats.org/officeDocument/2006/relationships/image" Target="../media/image39.jpeg"/><Relationship Id="rId4" Type="http://schemas.openxmlformats.org/officeDocument/2006/relationships/hyperlink" Target="https://doi.org/10.19272/202020501003" TargetMode="External"/></Relationships>
</file>

<file path=ppt/slides/_rels/slide42.xml.rels><?xml version="1.0" encoding="UTF-8" standalone="yes"?>
<Relationships xmlns="http://schemas.openxmlformats.org/package/2006/relationships"><Relationship Id="rId3" Type="http://schemas.openxmlformats.org/officeDocument/2006/relationships/hyperlink" Target="https://www.ncbi.nlm.nih.gov/pmc/articles/PMC7610590/" TargetMode="External"/><Relationship Id="rId2" Type="http://schemas.openxmlformats.org/officeDocument/2006/relationships/image" Target="../media/image40.png"/><Relationship Id="rId1" Type="http://schemas.openxmlformats.org/officeDocument/2006/relationships/slideLayout" Target="../slideLayouts/slideLayout12.xml"/><Relationship Id="rId5" Type="http://schemas.openxmlformats.org/officeDocument/2006/relationships/image" Target="../media/image41.png"/><Relationship Id="rId4" Type="http://schemas.openxmlformats.org/officeDocument/2006/relationships/hyperlink" Target="https://europepmc.org/article/PMC/PMC7610590" TargetMode="External"/></Relationships>
</file>

<file path=ppt/slides/_rels/slide43.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12.xml"/><Relationship Id="rId5" Type="http://schemas.openxmlformats.org/officeDocument/2006/relationships/image" Target="../media/image39.jpeg"/><Relationship Id="rId4" Type="http://schemas.openxmlformats.org/officeDocument/2006/relationships/image" Target="../media/image44.png"/></Relationships>
</file>

<file path=ppt/slides/_rels/slide4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Layout" Target="../slideLayouts/slideLayout12.xml"/><Relationship Id="rId4" Type="http://schemas.openxmlformats.org/officeDocument/2006/relationships/hyperlink" Target="https://journalcheckertool.org/" TargetMode="External"/></Relationships>
</file>

<file path=ppt/slides/_rels/slide45.xml.rels><?xml version="1.0" encoding="UTF-8" standalone="yes"?>
<Relationships xmlns="http://schemas.openxmlformats.org/package/2006/relationships"><Relationship Id="rId3" Type="http://schemas.openxmlformats.org/officeDocument/2006/relationships/hyperlink" Target="https://aran.library.nuigalway.ie/handle/10379/16760" TargetMode="External"/><Relationship Id="rId2" Type="http://schemas.openxmlformats.org/officeDocument/2006/relationships/image" Target="../media/image47.png"/><Relationship Id="rId1" Type="http://schemas.openxmlformats.org/officeDocument/2006/relationships/slideLayout" Target="../slideLayouts/slideLayout12.xml"/><Relationship Id="rId4" Type="http://schemas.openxmlformats.org/officeDocument/2006/relationships/image" Target="../media/image41.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7.xml.rels><?xml version="1.0" encoding="UTF-8" standalone="yes"?>
<Relationships xmlns="http://schemas.openxmlformats.org/package/2006/relationships"><Relationship Id="rId3" Type="http://schemas.openxmlformats.org/officeDocument/2006/relationships/hyperlink" Target="https://www.nature.com/articles/s41586-022-04789-9" TargetMode="External"/><Relationship Id="rId2" Type="http://schemas.openxmlformats.org/officeDocument/2006/relationships/image" Target="../media/image48.png"/><Relationship Id="rId1" Type="http://schemas.openxmlformats.org/officeDocument/2006/relationships/slideLayout" Target="../slideLayouts/slideLayout12.xml"/><Relationship Id="rId4" Type="http://schemas.openxmlformats.org/officeDocument/2006/relationships/image" Target="../media/image39.jpeg"/></Relationships>
</file>

<file path=ppt/slides/_rels/slide4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49.png"/><Relationship Id="rId1" Type="http://schemas.openxmlformats.org/officeDocument/2006/relationships/slideLayout" Target="../slideLayouts/slideLayout12.xml"/><Relationship Id="rId4" Type="http://schemas.openxmlformats.org/officeDocument/2006/relationships/hyperlink" Target="https://europepmc.org/article/MED/35705807" TargetMode="External"/></Relationships>
</file>

<file path=ppt/slides/_rels/slide49.xml.rels><?xml version="1.0" encoding="UTF-8" standalone="yes"?>
<Relationships xmlns="http://schemas.openxmlformats.org/package/2006/relationships"><Relationship Id="rId3" Type="http://schemas.openxmlformats.org/officeDocument/2006/relationships/hyperlink" Target="https://www.nature.com/articles/s41388-021-01748-y" TargetMode="External"/><Relationship Id="rId2" Type="http://schemas.openxmlformats.org/officeDocument/2006/relationships/image" Target="../media/image50.png"/><Relationship Id="rId1" Type="http://schemas.openxmlformats.org/officeDocument/2006/relationships/slideLayout" Target="../slideLayouts/slideLayout12.xml"/><Relationship Id="rId4" Type="http://schemas.openxmlformats.org/officeDocument/2006/relationships/image" Target="../media/image39.jpeg"/></Relationships>
</file>

<file path=ppt/slides/_rels/slide5.xml.rels><?xml version="1.0" encoding="UTF-8" standalone="yes"?>
<Relationships xmlns="http://schemas.openxmlformats.org/package/2006/relationships"><Relationship Id="rId3" Type="http://schemas.openxmlformats.org/officeDocument/2006/relationships/hyperlink" Target="https://www.tandfonline.com/doi/abs/10.1080/00987913.2004.10764930" TargetMode="External"/><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3" Type="http://schemas.openxmlformats.org/officeDocument/2006/relationships/hyperlink" Target="https://europepmc.org/article/MED/33742126" TargetMode="External"/><Relationship Id="rId2" Type="http://schemas.openxmlformats.org/officeDocument/2006/relationships/image" Target="../media/image51.png"/><Relationship Id="rId1" Type="http://schemas.openxmlformats.org/officeDocument/2006/relationships/slideLayout" Target="../slideLayouts/slideLayout12.xml"/><Relationship Id="rId4" Type="http://schemas.openxmlformats.org/officeDocument/2006/relationships/image" Target="../media/image41.png"/></Relationships>
</file>

<file path=ppt/slides/_rels/slide51.xml.rels><?xml version="1.0" encoding="UTF-8" standalone="yes"?>
<Relationships xmlns="http://schemas.openxmlformats.org/package/2006/relationships"><Relationship Id="rId3" Type="http://schemas.openxmlformats.org/officeDocument/2006/relationships/hyperlink" Target="https://movementdisorders.onlinelibrary.wiley.com/doi/full/10.1002/mdc3.13314" TargetMode="External"/><Relationship Id="rId2" Type="http://schemas.openxmlformats.org/officeDocument/2006/relationships/image" Target="../media/image52.png"/><Relationship Id="rId1" Type="http://schemas.openxmlformats.org/officeDocument/2006/relationships/slideLayout" Target="../slideLayouts/slideLayout12.xml"/><Relationship Id="rId4" Type="http://schemas.openxmlformats.org/officeDocument/2006/relationships/image" Target="../media/image39.jpeg"/></Relationships>
</file>

<file path=ppt/slides/_rels/slide52.xml.rels><?xml version="1.0" encoding="UTF-8" standalone="yes"?>
<Relationships xmlns="http://schemas.openxmlformats.org/package/2006/relationships"><Relationship Id="rId3" Type="http://schemas.openxmlformats.org/officeDocument/2006/relationships/hyperlink" Target="https://europepmc.org/article/MED/34765685" TargetMode="External"/><Relationship Id="rId2" Type="http://schemas.openxmlformats.org/officeDocument/2006/relationships/image" Target="../media/image53.png"/><Relationship Id="rId1" Type="http://schemas.openxmlformats.org/officeDocument/2006/relationships/slideLayout" Target="../slideLayouts/slideLayout12.xml"/><Relationship Id="rId4" Type="http://schemas.openxmlformats.org/officeDocument/2006/relationships/image" Target="../media/image41.png"/></Relationships>
</file>

<file path=ppt/slides/_rels/slide53.xml.rels><?xml version="1.0" encoding="UTF-8" standalone="yes"?>
<Relationships xmlns="http://schemas.openxmlformats.org/package/2006/relationships"><Relationship Id="rId3" Type="http://schemas.openxmlformats.org/officeDocument/2006/relationships/hyperlink" Target="https://doi.org/10.1016/j.neuropharm.2021.108727" TargetMode="External"/><Relationship Id="rId2" Type="http://schemas.openxmlformats.org/officeDocument/2006/relationships/image" Target="../media/image54.png"/><Relationship Id="rId1" Type="http://schemas.openxmlformats.org/officeDocument/2006/relationships/slideLayout" Target="../slideLayouts/slideLayout12.xml"/><Relationship Id="rId4" Type="http://schemas.openxmlformats.org/officeDocument/2006/relationships/image" Target="../media/image39.jpeg"/></Relationships>
</file>

<file path=ppt/slides/_rels/slide54.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55.png"/><Relationship Id="rId1" Type="http://schemas.openxmlformats.org/officeDocument/2006/relationships/slideLayout" Target="../slideLayouts/slideLayout12.xml"/><Relationship Id="rId4" Type="http://schemas.openxmlformats.org/officeDocument/2006/relationships/hyperlink" Target="https://discovery.ucl.ac.uk/id/eprint/10131970/" TargetMode="External"/></Relationships>
</file>

<file path=ppt/slides/_rels/slide55.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56.png"/><Relationship Id="rId1" Type="http://schemas.openxmlformats.org/officeDocument/2006/relationships/slideLayout" Target="../slideLayouts/slideLayout12.xml"/><Relationship Id="rId5" Type="http://schemas.openxmlformats.org/officeDocument/2006/relationships/image" Target="../media/image57.png"/><Relationship Id="rId4" Type="http://schemas.openxmlformats.org/officeDocument/2006/relationships/hyperlink" Target="https://www.tandfonline.com/doi/full/10.1080/01459740.2021.1961247?scroll=top&amp;needAccess=true" TargetMode="External"/></Relationships>
</file>

<file path=ppt/slides/_rels/slide56.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58.png"/><Relationship Id="rId1" Type="http://schemas.openxmlformats.org/officeDocument/2006/relationships/slideLayout" Target="../slideLayouts/slideLayout12.xml"/><Relationship Id="rId4" Type="http://schemas.openxmlformats.org/officeDocument/2006/relationships/hyperlink" Target="https://europepmc.org/article/MED/34383573" TargetMode="External"/></Relationships>
</file>

<file path=ppt/slides/_rels/slide57.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59.png"/><Relationship Id="rId1" Type="http://schemas.openxmlformats.org/officeDocument/2006/relationships/slideLayout" Target="../slideLayouts/slideLayout12.xml"/><Relationship Id="rId4" Type="http://schemas.openxmlformats.org/officeDocument/2006/relationships/hyperlink" Target="https://pubs.acs.org/doi/full/10.1021/acs.jmedchem.1c00416" TargetMode="External"/></Relationships>
</file>

<file path=ppt/slides/_rels/slide58.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60.png"/><Relationship Id="rId1" Type="http://schemas.openxmlformats.org/officeDocument/2006/relationships/slideLayout" Target="../slideLayouts/slideLayout12.xml"/><Relationship Id="rId4" Type="http://schemas.openxmlformats.org/officeDocument/2006/relationships/hyperlink" Target="https://europepmc.org/article/MED/33983732" TargetMode="External"/></Relationships>
</file>

<file path=ppt/slides/_rels/slide59.xml.rels><?xml version="1.0" encoding="UTF-8" standalone="yes"?>
<Relationships xmlns="http://schemas.openxmlformats.org/package/2006/relationships"><Relationship Id="rId3" Type="http://schemas.openxmlformats.org/officeDocument/2006/relationships/image" Target="../media/image61.png"/><Relationship Id="rId2" Type="http://schemas.openxmlformats.org/officeDocument/2006/relationships/hyperlink" Target="https://www.coalition-s.org/the-rrs-and-publisher-equivocation-an-open-letter-to-researchers/" TargetMode="External"/><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3" Type="http://schemas.openxmlformats.org/officeDocument/2006/relationships/hyperlink" Target="https://repository.jisc.ac.uk/610/" TargetMode="External"/><Relationship Id="rId2" Type="http://schemas.openxmlformats.org/officeDocument/2006/relationships/hyperlink" Target="https://www.tandfonline.com/doi/abs/10.1080/00987913.2004.10764930" TargetMode="Externa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hyperlink" Target="https://en.wikipedia.org/wiki/Hallmarks_of_aging" TargetMode="External"/><Relationship Id="rId2" Type="http://schemas.openxmlformats.org/officeDocument/2006/relationships/image" Target="../media/image62.png"/><Relationship Id="rId1" Type="http://schemas.openxmlformats.org/officeDocument/2006/relationships/slideLayout" Target="../slideLayouts/slideLayout12.xml"/><Relationship Id="rId4" Type="http://schemas.openxmlformats.org/officeDocument/2006/relationships/hyperlink" Target="https://europepmc.org/articles/PMC7611451/figure/F5/" TargetMode="External"/></Relationships>
</file>

<file path=ppt/slides/_rels/slide6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image" Target="../media/image63.png"/><Relationship Id="rId1" Type="http://schemas.openxmlformats.org/officeDocument/2006/relationships/slideLayout" Target="../slideLayouts/slideLayout12.xml"/><Relationship Id="rId5" Type="http://schemas.openxmlformats.org/officeDocument/2006/relationships/hyperlink" Target="https://www.sciencedirect.com/science/article/pii/S1568163721001549" TargetMode="External"/><Relationship Id="rId4" Type="http://schemas.openxmlformats.org/officeDocument/2006/relationships/image" Target="../media/image64.png"/></Relationships>
</file>

<file path=ppt/slides/_rels/slide62.xml.rels><?xml version="1.0" encoding="UTF-8" standalone="yes"?>
<Relationships xmlns="http://schemas.openxmlformats.org/package/2006/relationships"><Relationship Id="rId3" Type="http://schemas.openxmlformats.org/officeDocument/2006/relationships/hyperlink" Target="https://mitpress.mit.edu/9780262544412/copyrights-broken-promise/" TargetMode="External"/><Relationship Id="rId2" Type="http://schemas.openxmlformats.org/officeDocument/2006/relationships/image" Target="../media/image65.png"/><Relationship Id="rId1" Type="http://schemas.openxmlformats.org/officeDocument/2006/relationships/slideLayout" Target="../slideLayouts/slideLayout12.xml"/><Relationship Id="rId4" Type="http://schemas.openxmlformats.org/officeDocument/2006/relationships/image" Target="../media/image41.png"/></Relationships>
</file>

<file path=ppt/slides/_rels/slide63.xml.rels><?xml version="1.0" encoding="UTF-8" standalone="yes"?>
<Relationships xmlns="http://schemas.openxmlformats.org/package/2006/relationships"><Relationship Id="rId3" Type="http://schemas.openxmlformats.org/officeDocument/2006/relationships/image" Target="../media/image41.png"/><Relationship Id="rId2" Type="http://schemas.openxmlformats.org/officeDocument/2006/relationships/image" Target="../media/image66.png"/><Relationship Id="rId1" Type="http://schemas.openxmlformats.org/officeDocument/2006/relationships/slideLayout" Target="../slideLayouts/slideLayout12.xml"/></Relationships>
</file>

<file path=ppt/slides/_rels/slide64.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image" Target="../media/image67.jpeg"/><Relationship Id="rId1" Type="http://schemas.openxmlformats.org/officeDocument/2006/relationships/slideLayout" Target="../slideLayouts/slideLayout12.xml"/></Relationships>
</file>

<file path=ppt/slides/_rels/slide65.xml.rels><?xml version="1.0" encoding="UTF-8" standalone="yes"?>
<Relationships xmlns="http://schemas.openxmlformats.org/package/2006/relationships"><Relationship Id="rId3" Type="http://schemas.openxmlformats.org/officeDocument/2006/relationships/hyperlink" Target="https://subscribetoopencommunity.org/" TargetMode="External"/><Relationship Id="rId2" Type="http://schemas.openxmlformats.org/officeDocument/2006/relationships/image" Target="../media/image69.png"/><Relationship Id="rId1" Type="http://schemas.openxmlformats.org/officeDocument/2006/relationships/slideLayout" Target="../slideLayouts/slideLayout12.xml"/><Relationship Id="rId6" Type="http://schemas.openxmlformats.org/officeDocument/2006/relationships/image" Target="../media/image71.jpeg"/><Relationship Id="rId5" Type="http://schemas.openxmlformats.org/officeDocument/2006/relationships/hyperlink" Target="https://oad.simmons.edu/oadwiki/Subscribe_to_Open_(S2O)_journals" TargetMode="External"/><Relationship Id="rId4" Type="http://schemas.openxmlformats.org/officeDocument/2006/relationships/image" Target="../media/image70.png"/></Relationships>
</file>

<file path=ppt/slides/_rels/slide66.xml.rels><?xml version="1.0" encoding="UTF-8" standalone="yes"?>
<Relationships xmlns="http://schemas.openxmlformats.org/package/2006/relationships"><Relationship Id="rId3" Type="http://schemas.openxmlformats.org/officeDocument/2006/relationships/hyperlink" Target="shareyourpaper.org" TargetMode="External"/><Relationship Id="rId2" Type="http://schemas.openxmlformats.org/officeDocument/2006/relationships/image" Target="../media/image72.gif"/><Relationship Id="rId1" Type="http://schemas.openxmlformats.org/officeDocument/2006/relationships/slideLayout" Target="../slideLayouts/slideLayout12.xml"/><Relationship Id="rId4" Type="http://schemas.openxmlformats.org/officeDocument/2006/relationships/image" Target="../media/image73.gif"/></Relationships>
</file>

<file path=ppt/slides/_rels/slide67.xml.rels><?xml version="1.0" encoding="UTF-8" standalone="yes"?>
<Relationships xmlns="http://schemas.openxmlformats.org/package/2006/relationships"><Relationship Id="rId8" Type="http://schemas.openxmlformats.org/officeDocument/2006/relationships/image" Target="../media/image79.jpg"/><Relationship Id="rId13" Type="http://schemas.openxmlformats.org/officeDocument/2006/relationships/image" Target="../media/image84.png"/><Relationship Id="rId18" Type="http://schemas.openxmlformats.org/officeDocument/2006/relationships/image" Target="../media/image89.png"/><Relationship Id="rId3" Type="http://schemas.openxmlformats.org/officeDocument/2006/relationships/image" Target="../media/image75.jpg"/><Relationship Id="rId7" Type="http://schemas.openxmlformats.org/officeDocument/2006/relationships/image" Target="../media/image78.png"/><Relationship Id="rId12" Type="http://schemas.openxmlformats.org/officeDocument/2006/relationships/image" Target="../media/image83.png"/><Relationship Id="rId17" Type="http://schemas.openxmlformats.org/officeDocument/2006/relationships/image" Target="../media/image88.png"/><Relationship Id="rId2" Type="http://schemas.openxmlformats.org/officeDocument/2006/relationships/image" Target="../media/image74.jpg"/><Relationship Id="rId16" Type="http://schemas.openxmlformats.org/officeDocument/2006/relationships/image" Target="../media/image87.png"/><Relationship Id="rId20" Type="http://schemas.openxmlformats.org/officeDocument/2006/relationships/image" Target="../media/image91.png"/><Relationship Id="rId1" Type="http://schemas.openxmlformats.org/officeDocument/2006/relationships/slideLayout" Target="../slideLayouts/slideLayout12.xml"/><Relationship Id="rId6" Type="http://schemas.openxmlformats.org/officeDocument/2006/relationships/image" Target="../media/image77.png"/><Relationship Id="rId11" Type="http://schemas.openxmlformats.org/officeDocument/2006/relationships/image" Target="../media/image82.png"/><Relationship Id="rId5" Type="http://schemas.openxmlformats.org/officeDocument/2006/relationships/image" Target="../media/image76.png"/><Relationship Id="rId15" Type="http://schemas.openxmlformats.org/officeDocument/2006/relationships/image" Target="../media/image86.png"/><Relationship Id="rId10" Type="http://schemas.openxmlformats.org/officeDocument/2006/relationships/image" Target="../media/image81.png"/><Relationship Id="rId19" Type="http://schemas.openxmlformats.org/officeDocument/2006/relationships/image" Target="../media/image90.png"/><Relationship Id="rId4" Type="http://schemas.openxmlformats.org/officeDocument/2006/relationships/hyperlink" Target="https://www.coar-repositories.org/notify/" TargetMode="External"/><Relationship Id="rId9" Type="http://schemas.openxmlformats.org/officeDocument/2006/relationships/image" Target="../media/image80.png"/><Relationship Id="rId14" Type="http://schemas.openxmlformats.org/officeDocument/2006/relationships/image" Target="../media/image85.png"/></Relationships>
</file>

<file path=ppt/slides/_rels/slide68.xml.rels><?xml version="1.0" encoding="UTF-8" standalone="yes"?>
<Relationships xmlns="http://schemas.openxmlformats.org/package/2006/relationships"><Relationship Id="rId3" Type="http://schemas.openxmlformats.org/officeDocument/2006/relationships/hyperlink" Target="https://openalex.org/" TargetMode="External"/><Relationship Id="rId2" Type="http://schemas.openxmlformats.org/officeDocument/2006/relationships/image" Target="../media/image92.png"/><Relationship Id="rId1" Type="http://schemas.openxmlformats.org/officeDocument/2006/relationships/slideLayout" Target="../slideLayouts/slideLayout12.xml"/></Relationships>
</file>

<file path=ppt/slides/_rels/slide69.xml.rels><?xml version="1.0" encoding="UTF-8" standalone="yes"?>
<Relationships xmlns="http://schemas.openxmlformats.org/package/2006/relationships"><Relationship Id="rId2" Type="http://schemas.openxmlformats.org/officeDocument/2006/relationships/image" Target="../media/image93.png"/><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3" Type="http://schemas.openxmlformats.org/officeDocument/2006/relationships/hyperlink" Target="https://openaccesseks.mitpress.mit.edu/pub/6y6fc8k5/release/2" TargetMode="External"/><Relationship Id="rId2" Type="http://schemas.openxmlformats.org/officeDocument/2006/relationships/hyperlink" Target="https://doi.org/10.1017/CBO9781316161012.003" TargetMode="Externa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hyperlink" Target="http://amelica.org/index.php/en/2023/02/14/global-summit-on-diamond-open-access-equity-quality-usability-and-sustainability/" TargetMode="External"/><Relationship Id="rId2" Type="http://schemas.openxmlformats.org/officeDocument/2006/relationships/image" Target="../media/image94.png"/><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943746"/>
            <a:ext cx="8774097" cy="2387600"/>
          </a:xfrm>
        </p:spPr>
        <p:txBody>
          <a:bodyPr>
            <a:normAutofit fontScale="90000"/>
          </a:bodyPr>
          <a:lstStyle/>
          <a:p>
            <a:pPr algn="l"/>
            <a:r>
              <a:rPr lang="en-GB" b="1" i="0" dirty="0">
                <a:solidFill>
                  <a:srgbClr val="212B58"/>
                </a:solidFill>
                <a:effectLst/>
                <a:latin typeface="poppins" panose="00000500000000000000" pitchFamily="2" charset="0"/>
              </a:rPr>
              <a:t>Thoughts on the many different paths to achieving open access</a:t>
            </a:r>
          </a:p>
        </p:txBody>
      </p:sp>
      <p:sp>
        <p:nvSpPr>
          <p:cNvPr id="5" name="Subtitle 4">
            <a:extLst>
              <a:ext uri="{FF2B5EF4-FFF2-40B4-BE49-F238E27FC236}">
                <a16:creationId xmlns:a16="http://schemas.microsoft.com/office/drawing/2014/main" id="{FCA0994A-6237-584A-D5A1-F937AB029770}"/>
              </a:ext>
            </a:extLst>
          </p:cNvPr>
          <p:cNvSpPr>
            <a:spLocks noGrp="1"/>
          </p:cNvSpPr>
          <p:nvPr>
            <p:ph type="subTitle" idx="1"/>
          </p:nvPr>
        </p:nvSpPr>
        <p:spPr>
          <a:xfrm>
            <a:off x="1444101" y="4019288"/>
            <a:ext cx="9144000" cy="1655762"/>
          </a:xfrm>
        </p:spPr>
        <p:txBody>
          <a:bodyPr/>
          <a:lstStyle/>
          <a:p>
            <a:r>
              <a:rPr lang="en-GB" dirty="0"/>
              <a:t>A talk by Ross Mounce</a:t>
            </a:r>
          </a:p>
          <a:p>
            <a:r>
              <a:rPr lang="en-GB" dirty="0"/>
              <a:t>for the Liverpool Open Research Week 2023</a:t>
            </a:r>
          </a:p>
        </p:txBody>
      </p:sp>
      <p:pic>
        <p:nvPicPr>
          <p:cNvPr id="1026" name="Picture 2">
            <a:extLst>
              <a:ext uri="{FF2B5EF4-FFF2-40B4-BE49-F238E27FC236}">
                <a16:creationId xmlns:a16="http://schemas.microsoft.com/office/drawing/2014/main" id="{D4D55523-0235-1475-2A1D-25CDBA8A404A}"/>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499104" y="5313846"/>
            <a:ext cx="558991" cy="600408"/>
          </a:xfrm>
          <a:prstGeom prst="rect">
            <a:avLst/>
          </a:prstGeom>
          <a:noFill/>
          <a:extLst>
            <a:ext uri="{909E8E84-426E-40DD-AFC4-6F175D3DCCD1}">
              <a14:hiddenFill xmlns:a14="http://schemas.microsoft.com/office/drawing/2010/main">
                <a:solidFill>
                  <a:srgbClr val="FFFFFF"/>
                </a:solidFill>
              </a14:hiddenFill>
            </a:ext>
          </a:extLst>
        </p:spPr>
      </p:pic>
      <p:sp>
        <p:nvSpPr>
          <p:cNvPr id="3" name="Subtitle 4">
            <a:extLst>
              <a:ext uri="{FF2B5EF4-FFF2-40B4-BE49-F238E27FC236}">
                <a16:creationId xmlns:a16="http://schemas.microsoft.com/office/drawing/2014/main" id="{79CA2A1D-EC44-77D7-F958-246C5B563EE8}"/>
              </a:ext>
            </a:extLst>
          </p:cNvPr>
          <p:cNvSpPr txBox="1">
            <a:spLocks/>
          </p:cNvSpPr>
          <p:nvPr/>
        </p:nvSpPr>
        <p:spPr>
          <a:xfrm>
            <a:off x="1524000" y="5415557"/>
            <a:ext cx="9144000" cy="1655762"/>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en-GB" b="0" i="0" dirty="0">
                <a:effectLst/>
              </a:rPr>
              <a:t>@rmounce@mastodon.social</a:t>
            </a:r>
            <a:endParaRPr lang="en-GB" dirty="0"/>
          </a:p>
        </p:txBody>
      </p:sp>
    </p:spTree>
    <p:extLst>
      <p:ext uri="{BB962C8B-B14F-4D97-AF65-F5344CB8AC3E}">
        <p14:creationId xmlns:p14="http://schemas.microsoft.com/office/powerpoint/2010/main" val="10985722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7FE5332C-EC4E-4861-1705-504895C8885B}"/>
              </a:ext>
            </a:extLst>
          </p:cNvPr>
          <p:cNvSpPr txBox="1"/>
          <p:nvPr/>
        </p:nvSpPr>
        <p:spPr>
          <a:xfrm>
            <a:off x="400050" y="285750"/>
            <a:ext cx="11391900" cy="1077218"/>
          </a:xfrm>
          <a:prstGeom prst="rect">
            <a:avLst/>
          </a:prstGeom>
          <a:noFill/>
        </p:spPr>
        <p:txBody>
          <a:bodyPr wrap="square" rtlCol="0">
            <a:spAutoFit/>
          </a:bodyPr>
          <a:lstStyle/>
          <a:p>
            <a:r>
              <a:rPr lang="en-GB" sz="3200" dirty="0">
                <a:latin typeface="Comic Sans MS" panose="030F0702030302020204" pitchFamily="66" charset="0"/>
              </a:rPr>
              <a:t>Debates on “Gold” and “Green” are now endlessly confusing due to very different definitions used per debate</a:t>
            </a:r>
          </a:p>
        </p:txBody>
      </p:sp>
      <p:pic>
        <p:nvPicPr>
          <p:cNvPr id="5" name="Picture 4">
            <a:extLst>
              <a:ext uri="{FF2B5EF4-FFF2-40B4-BE49-F238E27FC236}">
                <a16:creationId xmlns:a16="http://schemas.microsoft.com/office/drawing/2014/main" id="{8B123DE1-9B4B-D652-A70A-CD9DA1FAA5AF}"/>
              </a:ext>
            </a:extLst>
          </p:cNvPr>
          <p:cNvPicPr>
            <a:picLocks noChangeAspect="1"/>
          </p:cNvPicPr>
          <p:nvPr/>
        </p:nvPicPr>
        <p:blipFill>
          <a:blip r:embed="rId2"/>
          <a:stretch>
            <a:fillRect/>
          </a:stretch>
        </p:blipFill>
        <p:spPr>
          <a:xfrm>
            <a:off x="1095374" y="1746447"/>
            <a:ext cx="6796853" cy="4568627"/>
          </a:xfrm>
          <a:prstGeom prst="rect">
            <a:avLst/>
          </a:prstGeom>
        </p:spPr>
      </p:pic>
      <p:sp>
        <p:nvSpPr>
          <p:cNvPr id="6" name="TextBox 5">
            <a:extLst>
              <a:ext uri="{FF2B5EF4-FFF2-40B4-BE49-F238E27FC236}">
                <a16:creationId xmlns:a16="http://schemas.microsoft.com/office/drawing/2014/main" id="{E116ED0B-4EA9-9EC8-B7B5-10071D65B9A3}"/>
              </a:ext>
            </a:extLst>
          </p:cNvPr>
          <p:cNvSpPr txBox="1"/>
          <p:nvPr/>
        </p:nvSpPr>
        <p:spPr>
          <a:xfrm>
            <a:off x="8248649" y="2855089"/>
            <a:ext cx="3362325" cy="2585323"/>
          </a:xfrm>
          <a:prstGeom prst="rect">
            <a:avLst/>
          </a:prstGeom>
          <a:noFill/>
        </p:spPr>
        <p:txBody>
          <a:bodyPr wrap="square" rtlCol="0">
            <a:spAutoFit/>
          </a:bodyPr>
          <a:lstStyle/>
          <a:p>
            <a:r>
              <a:rPr lang="en-GB" dirty="0">
                <a:latin typeface="Comic Sans MS" panose="030F0702030302020204" pitchFamily="66" charset="0"/>
              </a:rPr>
              <a:t>A good example of avoiding confusion is the DOAJ website. It lists a lot of (gold) open access journals. </a:t>
            </a:r>
          </a:p>
          <a:p>
            <a:endParaRPr lang="en-GB" dirty="0">
              <a:latin typeface="Comic Sans MS" panose="030F0702030302020204" pitchFamily="66" charset="0"/>
            </a:endParaRPr>
          </a:p>
          <a:p>
            <a:r>
              <a:rPr lang="en-GB" dirty="0">
                <a:latin typeface="Comic Sans MS" panose="030F0702030302020204" pitchFamily="66" charset="0"/>
              </a:rPr>
              <a:t>The phrase “gold open access” is avoided/absent </a:t>
            </a:r>
            <a:r>
              <a:rPr lang="en-GB" dirty="0">
                <a:latin typeface="Comic Sans MS" panose="030F0702030302020204" pitchFamily="66" charset="0"/>
                <a:sym typeface="Wingdings" panose="05000000000000000000" pitchFamily="2" charset="2"/>
              </a:rPr>
              <a:t></a:t>
            </a:r>
          </a:p>
          <a:p>
            <a:endParaRPr lang="en-GB" dirty="0">
              <a:latin typeface="Comic Sans MS" panose="030F0702030302020204" pitchFamily="66" charset="0"/>
              <a:sym typeface="Wingdings" panose="05000000000000000000" pitchFamily="2" charset="2"/>
            </a:endParaRPr>
          </a:p>
          <a:p>
            <a:endParaRPr lang="en-GB" dirty="0">
              <a:latin typeface="Comic Sans MS" panose="030F0702030302020204" pitchFamily="66" charset="0"/>
            </a:endParaRPr>
          </a:p>
        </p:txBody>
      </p:sp>
    </p:spTree>
    <p:extLst>
      <p:ext uri="{BB962C8B-B14F-4D97-AF65-F5344CB8AC3E}">
        <p14:creationId xmlns:p14="http://schemas.microsoft.com/office/powerpoint/2010/main" val="85688170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undefined">
            <a:extLst>
              <a:ext uri="{FF2B5EF4-FFF2-40B4-BE49-F238E27FC236}">
                <a16:creationId xmlns:a16="http://schemas.microsoft.com/office/drawing/2014/main" id="{0BCFD8A0-E0CD-6485-AAFE-A22603D73F1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0524" y="1363896"/>
            <a:ext cx="6073775" cy="4465403"/>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68C0A368-D2D2-DDB1-4A2E-5FE5821CFC3B}"/>
              </a:ext>
            </a:extLst>
          </p:cNvPr>
          <p:cNvSpPr txBox="1"/>
          <p:nvPr/>
        </p:nvSpPr>
        <p:spPr>
          <a:xfrm>
            <a:off x="514350" y="200025"/>
            <a:ext cx="11296650" cy="523220"/>
          </a:xfrm>
          <a:prstGeom prst="rect">
            <a:avLst/>
          </a:prstGeom>
          <a:noFill/>
        </p:spPr>
        <p:txBody>
          <a:bodyPr wrap="square" rtlCol="0">
            <a:spAutoFit/>
          </a:bodyPr>
          <a:lstStyle/>
          <a:p>
            <a:r>
              <a:rPr lang="en-GB" sz="2800" dirty="0">
                <a:latin typeface="Comic Sans MS" panose="030F0702030302020204" pitchFamily="66" charset="0"/>
              </a:rPr>
              <a:t>Lovely graphic, but it oversimplifies a bit…</a:t>
            </a:r>
            <a:endParaRPr lang="en-GB" sz="2800" dirty="0"/>
          </a:p>
        </p:txBody>
      </p:sp>
      <p:sp>
        <p:nvSpPr>
          <p:cNvPr id="5" name="TextBox 4">
            <a:extLst>
              <a:ext uri="{FF2B5EF4-FFF2-40B4-BE49-F238E27FC236}">
                <a16:creationId xmlns:a16="http://schemas.microsoft.com/office/drawing/2014/main" id="{756D9C7A-5B64-249E-1EE7-651839A923F8}"/>
              </a:ext>
            </a:extLst>
          </p:cNvPr>
          <p:cNvSpPr txBox="1"/>
          <p:nvPr/>
        </p:nvSpPr>
        <p:spPr>
          <a:xfrm>
            <a:off x="6838950" y="1847850"/>
            <a:ext cx="5229225" cy="3693319"/>
          </a:xfrm>
          <a:prstGeom prst="rect">
            <a:avLst/>
          </a:prstGeom>
          <a:noFill/>
        </p:spPr>
        <p:txBody>
          <a:bodyPr wrap="square" rtlCol="0">
            <a:spAutoFit/>
          </a:bodyPr>
          <a:lstStyle/>
          <a:p>
            <a:pPr marL="285750" indent="-285750">
              <a:buFont typeface="Arial" panose="020B0604020202020204" pitchFamily="34" charset="0"/>
              <a:buChar char="•"/>
            </a:pPr>
            <a:r>
              <a:rPr lang="en-GB" dirty="0"/>
              <a:t>Diamond is a subset of Gold</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Authors do not always retain copyright in Diamond OA and Gold OA journals</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Vanity presses aren’t always necessarily free for readers</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Some toll-access journals are NOT free for authors</a:t>
            </a:r>
          </a:p>
          <a:p>
            <a:pPr lvl="1"/>
            <a:r>
              <a:rPr lang="en-GB" dirty="0"/>
              <a:t>e.g. page charges &amp; submission fees</a:t>
            </a:r>
          </a:p>
          <a:p>
            <a:pPr lvl="1"/>
            <a:r>
              <a:rPr lang="en-GB" dirty="0"/>
              <a:t>e.g. </a:t>
            </a:r>
            <a:r>
              <a:rPr lang="en-GB" i="1" dirty="0"/>
              <a:t>PNAS</a:t>
            </a:r>
            <a:r>
              <a:rPr lang="en-GB" dirty="0"/>
              <a:t>, </a:t>
            </a:r>
            <a:r>
              <a:rPr lang="en-GB" i="1" dirty="0"/>
              <a:t>The Journal of Bone &amp; Joint Surgery</a:t>
            </a:r>
          </a:p>
          <a:p>
            <a:pPr lvl="1"/>
            <a:endParaRPr lang="en-GB" dirty="0"/>
          </a:p>
          <a:p>
            <a:pPr lvl="1"/>
            <a:endParaRPr lang="en-GB" dirty="0"/>
          </a:p>
        </p:txBody>
      </p:sp>
      <p:sp>
        <p:nvSpPr>
          <p:cNvPr id="6" name="TextBox 5">
            <a:extLst>
              <a:ext uri="{FF2B5EF4-FFF2-40B4-BE49-F238E27FC236}">
                <a16:creationId xmlns:a16="http://schemas.microsoft.com/office/drawing/2014/main" id="{01BFE8DC-3FD6-5CD1-C349-5DAF1409C839}"/>
              </a:ext>
            </a:extLst>
          </p:cNvPr>
          <p:cNvSpPr txBox="1"/>
          <p:nvPr/>
        </p:nvSpPr>
        <p:spPr>
          <a:xfrm>
            <a:off x="133350" y="6216034"/>
            <a:ext cx="10801350" cy="253916"/>
          </a:xfrm>
          <a:prstGeom prst="rect">
            <a:avLst/>
          </a:prstGeom>
          <a:noFill/>
        </p:spPr>
        <p:txBody>
          <a:bodyPr wrap="square" rtlCol="0">
            <a:spAutoFit/>
          </a:bodyPr>
          <a:lstStyle/>
          <a:p>
            <a:r>
              <a:rPr lang="en-GB" sz="1050" dirty="0"/>
              <a:t>Image source: </a:t>
            </a:r>
            <a:r>
              <a:rPr lang="en-GB" sz="1050" b="0" i="0" dirty="0">
                <a:solidFill>
                  <a:srgbClr val="252525"/>
                </a:solidFill>
                <a:effectLst/>
              </a:rPr>
              <a:t>Farquharson, Jamie (2022): Diamond open access </a:t>
            </a:r>
            <a:r>
              <a:rPr lang="en-GB" sz="1050" b="0" i="0" dirty="0" err="1">
                <a:solidFill>
                  <a:srgbClr val="252525"/>
                </a:solidFill>
                <a:effectLst/>
              </a:rPr>
              <a:t>venn</a:t>
            </a:r>
            <a:r>
              <a:rPr lang="en-GB" sz="1050" b="0" i="0" dirty="0">
                <a:solidFill>
                  <a:srgbClr val="252525"/>
                </a:solidFill>
                <a:effectLst/>
              </a:rPr>
              <a:t> diagram. </a:t>
            </a:r>
            <a:r>
              <a:rPr lang="en-GB" sz="1050" b="0" i="0" dirty="0">
                <a:solidFill>
                  <a:srgbClr val="252525"/>
                </a:solidFill>
                <a:effectLst/>
                <a:hlinkClick r:id="rId3"/>
              </a:rPr>
              <a:t>https://doi.org/10.6084/m9.figshare.21598179.v1 </a:t>
            </a:r>
            <a:endParaRPr lang="en-GB" sz="1050" dirty="0"/>
          </a:p>
        </p:txBody>
      </p:sp>
    </p:spTree>
    <p:extLst>
      <p:ext uri="{BB962C8B-B14F-4D97-AF65-F5344CB8AC3E}">
        <p14:creationId xmlns:p14="http://schemas.microsoft.com/office/powerpoint/2010/main" val="334845875"/>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8A5C2A-C5B9-22C2-4C39-B17E49F84403}"/>
              </a:ext>
            </a:extLst>
          </p:cNvPr>
          <p:cNvSpPr>
            <a:spLocks noGrp="1"/>
          </p:cNvSpPr>
          <p:nvPr>
            <p:ph type="title"/>
          </p:nvPr>
        </p:nvSpPr>
        <p:spPr/>
        <p:txBody>
          <a:bodyPr/>
          <a:lstStyle/>
          <a:p>
            <a:r>
              <a:rPr lang="en-GB" dirty="0">
                <a:latin typeface="Comic Sans MS" panose="030F0702030302020204" pitchFamily="66" charset="0"/>
              </a:rPr>
              <a:t>Clarivate’s Journal Impact Factor</a:t>
            </a:r>
            <a:r>
              <a:rPr lang="en-GB" b="0" i="0" dirty="0">
                <a:effectLst/>
                <a:latin typeface="Comic Sans MS" panose="030F0702030302020204" pitchFamily="66" charset="0"/>
              </a:rPr>
              <a:t>™</a:t>
            </a:r>
            <a:endParaRPr lang="en-GB" dirty="0">
              <a:latin typeface="Comic Sans MS" panose="030F0702030302020204" pitchFamily="66" charset="0"/>
            </a:endParaRPr>
          </a:p>
        </p:txBody>
      </p:sp>
      <p:sp>
        <p:nvSpPr>
          <p:cNvPr id="3" name="Content Placeholder 2">
            <a:extLst>
              <a:ext uri="{FF2B5EF4-FFF2-40B4-BE49-F238E27FC236}">
                <a16:creationId xmlns:a16="http://schemas.microsoft.com/office/drawing/2014/main" id="{B0ED00DC-8B7D-C2BD-CBA1-9063482A432E}"/>
              </a:ext>
            </a:extLst>
          </p:cNvPr>
          <p:cNvSpPr>
            <a:spLocks noGrp="1"/>
          </p:cNvSpPr>
          <p:nvPr>
            <p:ph idx="1"/>
          </p:nvPr>
        </p:nvSpPr>
        <p:spPr>
          <a:xfrm>
            <a:off x="459512" y="2139662"/>
            <a:ext cx="10515600" cy="4351338"/>
          </a:xfrm>
        </p:spPr>
        <p:txBody>
          <a:bodyPr/>
          <a:lstStyle/>
          <a:p>
            <a:r>
              <a:rPr lang="en-GB" dirty="0"/>
              <a:t>Proprietary</a:t>
            </a:r>
          </a:p>
          <a:p>
            <a:r>
              <a:rPr lang="en-GB" dirty="0"/>
              <a:t>Irreproducible</a:t>
            </a:r>
          </a:p>
          <a:p>
            <a:r>
              <a:rPr lang="en-GB" dirty="0"/>
              <a:t>Statistically illiterate</a:t>
            </a:r>
          </a:p>
          <a:p>
            <a:r>
              <a:rPr lang="en-GB" dirty="0"/>
              <a:t>Negotiable</a:t>
            </a:r>
          </a:p>
          <a:p>
            <a:r>
              <a:rPr lang="en-GB" dirty="0"/>
              <a:t>Negatively correlates with scientific rigour</a:t>
            </a:r>
          </a:p>
          <a:p>
            <a:r>
              <a:rPr lang="en-GB" dirty="0"/>
              <a:t>Narrow 2-year window of citation-counting</a:t>
            </a:r>
          </a:p>
          <a:p>
            <a:r>
              <a:rPr lang="en-GB" dirty="0"/>
              <a:t>Wasn’t designed for research assessment of individuals / papers </a:t>
            </a:r>
          </a:p>
        </p:txBody>
      </p:sp>
      <p:pic>
        <p:nvPicPr>
          <p:cNvPr id="1026" name="Picture 2" descr="The Emperor's New Clothes | Full Movie | Fairy Tales For Children - YouTube">
            <a:extLst>
              <a:ext uri="{FF2B5EF4-FFF2-40B4-BE49-F238E27FC236}">
                <a16:creationId xmlns:a16="http://schemas.microsoft.com/office/drawing/2014/main" id="{26774464-2339-435F-FC38-7C388BFD8E5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222834" y="1875848"/>
            <a:ext cx="4812144" cy="270683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5FC27D34-ADDF-042C-432D-6399263A4E03}"/>
              </a:ext>
            </a:extLst>
          </p:cNvPr>
          <p:cNvSpPr txBox="1"/>
          <p:nvPr/>
        </p:nvSpPr>
        <p:spPr>
          <a:xfrm>
            <a:off x="3136034" y="5860460"/>
            <a:ext cx="8596454" cy="923330"/>
          </a:xfrm>
          <a:prstGeom prst="rect">
            <a:avLst/>
          </a:prstGeom>
          <a:noFill/>
        </p:spPr>
        <p:txBody>
          <a:bodyPr wrap="square" rtlCol="0">
            <a:spAutoFit/>
          </a:bodyPr>
          <a:lstStyle/>
          <a:p>
            <a:r>
              <a:rPr lang="en-GB" sz="900" dirty="0">
                <a:hlinkClick r:id="rId3"/>
              </a:rPr>
              <a:t>http://bjoern.brembs.net/2016/01/just-how-widespread-are-impact-factor-negotiations/</a:t>
            </a:r>
            <a:endParaRPr lang="en-GB" sz="900" dirty="0"/>
          </a:p>
          <a:p>
            <a:r>
              <a:rPr lang="en-GB" sz="900" dirty="0">
                <a:hlinkClick r:id="rId4"/>
              </a:rPr>
              <a:t>https://occamstypewriter.org/scurry/2012/08/13/sick-of-impact-factors/</a:t>
            </a:r>
            <a:r>
              <a:rPr lang="en-GB" sz="900" dirty="0"/>
              <a:t> </a:t>
            </a:r>
          </a:p>
          <a:p>
            <a:r>
              <a:rPr lang="en-GB" sz="900" dirty="0">
                <a:hlinkClick r:id="rId5"/>
              </a:rPr>
              <a:t>http://quantixed.org/2015/05/05/wrong-number-a-closer-look-at-impact-factors/</a:t>
            </a:r>
            <a:r>
              <a:rPr lang="en-GB" sz="900" dirty="0"/>
              <a:t> </a:t>
            </a:r>
          </a:p>
          <a:p>
            <a:r>
              <a:rPr lang="en-GB" sz="900" b="0" i="0" dirty="0" err="1">
                <a:solidFill>
                  <a:srgbClr val="3E3D40"/>
                </a:solidFill>
                <a:effectLst/>
                <a:latin typeface="MuseoSans"/>
              </a:rPr>
              <a:t>Brembs</a:t>
            </a:r>
            <a:r>
              <a:rPr lang="en-GB" sz="900" b="0" i="0" dirty="0">
                <a:solidFill>
                  <a:srgbClr val="3E3D40"/>
                </a:solidFill>
                <a:effectLst/>
                <a:latin typeface="MuseoSans"/>
              </a:rPr>
              <a:t> B, Button K and </a:t>
            </a:r>
            <a:r>
              <a:rPr lang="en-GB" sz="900" b="0" i="0" dirty="0" err="1">
                <a:solidFill>
                  <a:srgbClr val="3E3D40"/>
                </a:solidFill>
                <a:effectLst/>
                <a:latin typeface="MuseoSans"/>
              </a:rPr>
              <a:t>Munafò</a:t>
            </a:r>
            <a:r>
              <a:rPr lang="en-GB" sz="900" b="0" i="0" dirty="0">
                <a:solidFill>
                  <a:srgbClr val="3E3D40"/>
                </a:solidFill>
                <a:effectLst/>
                <a:latin typeface="MuseoSans"/>
              </a:rPr>
              <a:t> M (2013) Deep impact: unintended consequences of journal rank.  </a:t>
            </a:r>
            <a:r>
              <a:rPr lang="en-GB" sz="900" b="0" i="1" dirty="0">
                <a:solidFill>
                  <a:srgbClr val="3E3D40"/>
                </a:solidFill>
                <a:effectLst/>
                <a:latin typeface="MuseoSans"/>
              </a:rPr>
              <a:t>Front. Hum. </a:t>
            </a:r>
            <a:r>
              <a:rPr lang="en-GB" sz="900" b="0" i="1" dirty="0" err="1">
                <a:solidFill>
                  <a:srgbClr val="3E3D40"/>
                </a:solidFill>
                <a:effectLst/>
                <a:latin typeface="MuseoSans"/>
              </a:rPr>
              <a:t>Neurosci</a:t>
            </a:r>
            <a:r>
              <a:rPr lang="en-GB" sz="900" b="0" i="0" dirty="0">
                <a:solidFill>
                  <a:srgbClr val="3E3D40"/>
                </a:solidFill>
                <a:effectLst/>
                <a:latin typeface="MuseoSans"/>
              </a:rPr>
              <a:t>. </a:t>
            </a:r>
            <a:r>
              <a:rPr lang="en-GB" sz="900" b="1" i="0" dirty="0">
                <a:solidFill>
                  <a:srgbClr val="3E3D40"/>
                </a:solidFill>
                <a:effectLst/>
                <a:latin typeface="MuseoSans"/>
              </a:rPr>
              <a:t>7</a:t>
            </a:r>
            <a:r>
              <a:rPr lang="en-GB" sz="900" b="0" i="0" dirty="0">
                <a:solidFill>
                  <a:srgbClr val="3E3D40"/>
                </a:solidFill>
                <a:effectLst/>
                <a:latin typeface="MuseoSans"/>
              </a:rPr>
              <a:t>:291. </a:t>
            </a:r>
            <a:r>
              <a:rPr lang="en-GB" sz="900" b="0" i="0" dirty="0" err="1">
                <a:solidFill>
                  <a:srgbClr val="3E3D40"/>
                </a:solidFill>
                <a:effectLst/>
                <a:latin typeface="MuseoSans"/>
              </a:rPr>
              <a:t>doi</a:t>
            </a:r>
            <a:r>
              <a:rPr lang="en-GB" sz="900" b="0" i="0" dirty="0">
                <a:solidFill>
                  <a:srgbClr val="3E3D40"/>
                </a:solidFill>
                <a:effectLst/>
                <a:latin typeface="MuseoSans"/>
              </a:rPr>
              <a:t>: </a:t>
            </a:r>
            <a:r>
              <a:rPr lang="en-GB" sz="900" b="0" i="0" dirty="0">
                <a:solidFill>
                  <a:srgbClr val="3E3D40"/>
                </a:solidFill>
                <a:effectLst/>
                <a:latin typeface="MuseoSans"/>
                <a:hlinkClick r:id="rId6"/>
              </a:rPr>
              <a:t>10.3389/fnhum.2013.00291</a:t>
            </a:r>
            <a:endParaRPr lang="en-GB" sz="900" b="0" i="0" dirty="0">
              <a:solidFill>
                <a:srgbClr val="3E3D40"/>
              </a:solidFill>
              <a:effectLst/>
              <a:latin typeface="MuseoSans"/>
            </a:endParaRPr>
          </a:p>
          <a:p>
            <a:r>
              <a:rPr lang="en-GB" sz="900" dirty="0" err="1"/>
              <a:t>PLoS</a:t>
            </a:r>
            <a:r>
              <a:rPr lang="en-GB" sz="900" dirty="0"/>
              <a:t> Medicine Editors (2006) The impact factor game. It is time to find a better way to assess the scientific literature. </a:t>
            </a:r>
            <a:r>
              <a:rPr lang="en-GB" sz="900" dirty="0" err="1"/>
              <a:t>PLoS</a:t>
            </a:r>
            <a:r>
              <a:rPr lang="en-GB" sz="900" dirty="0"/>
              <a:t> Medicine </a:t>
            </a:r>
            <a:r>
              <a:rPr lang="en-GB" sz="900" dirty="0" err="1"/>
              <a:t>doi</a:t>
            </a:r>
            <a:r>
              <a:rPr lang="en-GB" sz="900" dirty="0"/>
              <a:t>: </a:t>
            </a:r>
            <a:r>
              <a:rPr lang="en-GB" sz="900" dirty="0">
                <a:hlinkClick r:id="rId7"/>
              </a:rPr>
              <a:t>10.1371/journal.pmed.0030291</a:t>
            </a:r>
            <a:endParaRPr lang="en-GB" sz="900" dirty="0"/>
          </a:p>
          <a:p>
            <a:endParaRPr lang="en-GB" sz="900" dirty="0"/>
          </a:p>
        </p:txBody>
      </p:sp>
    </p:spTree>
    <p:extLst>
      <p:ext uri="{BB962C8B-B14F-4D97-AF65-F5344CB8AC3E}">
        <p14:creationId xmlns:p14="http://schemas.microsoft.com/office/powerpoint/2010/main" val="208745010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8A5C2A-C5B9-22C2-4C39-B17E49F84403}"/>
              </a:ext>
            </a:extLst>
          </p:cNvPr>
          <p:cNvSpPr>
            <a:spLocks noGrp="1"/>
          </p:cNvSpPr>
          <p:nvPr>
            <p:ph type="title"/>
          </p:nvPr>
        </p:nvSpPr>
        <p:spPr/>
        <p:txBody>
          <a:bodyPr/>
          <a:lstStyle/>
          <a:p>
            <a:r>
              <a:rPr lang="en-GB" dirty="0">
                <a:latin typeface="Comic Sans MS" panose="030F0702030302020204" pitchFamily="66" charset="0"/>
              </a:rPr>
              <a:t>Clarivate’s Journal Impact Factor</a:t>
            </a:r>
            <a:r>
              <a:rPr lang="en-GB" b="0" i="0" dirty="0">
                <a:effectLst/>
                <a:latin typeface="Comic Sans MS" panose="030F0702030302020204" pitchFamily="66" charset="0"/>
              </a:rPr>
              <a:t>™</a:t>
            </a:r>
            <a:endParaRPr lang="en-GB" dirty="0">
              <a:latin typeface="Comic Sans MS" panose="030F0702030302020204" pitchFamily="66" charset="0"/>
            </a:endParaRPr>
          </a:p>
        </p:txBody>
      </p:sp>
      <p:sp>
        <p:nvSpPr>
          <p:cNvPr id="3" name="Content Placeholder 2">
            <a:extLst>
              <a:ext uri="{FF2B5EF4-FFF2-40B4-BE49-F238E27FC236}">
                <a16:creationId xmlns:a16="http://schemas.microsoft.com/office/drawing/2014/main" id="{B0ED00DC-8B7D-C2BD-CBA1-9063482A432E}"/>
              </a:ext>
            </a:extLst>
          </p:cNvPr>
          <p:cNvSpPr>
            <a:spLocks noGrp="1"/>
          </p:cNvSpPr>
          <p:nvPr>
            <p:ph idx="1"/>
          </p:nvPr>
        </p:nvSpPr>
        <p:spPr/>
        <p:txBody>
          <a:bodyPr/>
          <a:lstStyle/>
          <a:p>
            <a:r>
              <a:rPr lang="en-GB" dirty="0"/>
              <a:t>The journal </a:t>
            </a:r>
            <a:r>
              <a:rPr lang="en-GB" i="1" dirty="0"/>
              <a:t>Acta </a:t>
            </a:r>
            <a:r>
              <a:rPr lang="en-GB" i="1" dirty="0" err="1"/>
              <a:t>Crystallographica</a:t>
            </a:r>
            <a:r>
              <a:rPr lang="en-GB" i="1" dirty="0"/>
              <a:t> A</a:t>
            </a:r>
          </a:p>
        </p:txBody>
      </p:sp>
      <p:graphicFrame>
        <p:nvGraphicFramePr>
          <p:cNvPr id="4" name="Table 4">
            <a:extLst>
              <a:ext uri="{FF2B5EF4-FFF2-40B4-BE49-F238E27FC236}">
                <a16:creationId xmlns:a16="http://schemas.microsoft.com/office/drawing/2014/main" id="{F4E4D0F0-8592-F61C-88BF-15AACEFB139D}"/>
              </a:ext>
            </a:extLst>
          </p:cNvPr>
          <p:cNvGraphicFramePr>
            <a:graphicFrameLocks noGrp="1"/>
          </p:cNvGraphicFramePr>
          <p:nvPr>
            <p:extLst>
              <p:ext uri="{D42A27DB-BD31-4B8C-83A1-F6EECF244321}">
                <p14:modId xmlns:p14="http://schemas.microsoft.com/office/powerpoint/2010/main" val="4028493532"/>
              </p:ext>
            </p:extLst>
          </p:nvPr>
        </p:nvGraphicFramePr>
        <p:xfrm>
          <a:off x="1902691" y="3190394"/>
          <a:ext cx="8128001" cy="736600"/>
        </p:xfrm>
        <a:graphic>
          <a:graphicData uri="http://schemas.openxmlformats.org/drawingml/2006/table">
            <a:tbl>
              <a:tblPr firstRow="1" bandRow="1">
                <a:tableStyleId>{5C22544A-7EE6-4342-B048-85BDC9FD1C3A}</a:tableStyleId>
              </a:tblPr>
              <a:tblGrid>
                <a:gridCol w="1161143">
                  <a:extLst>
                    <a:ext uri="{9D8B030D-6E8A-4147-A177-3AD203B41FA5}">
                      <a16:colId xmlns:a16="http://schemas.microsoft.com/office/drawing/2014/main" val="2988631202"/>
                    </a:ext>
                  </a:extLst>
                </a:gridCol>
                <a:gridCol w="1161143">
                  <a:extLst>
                    <a:ext uri="{9D8B030D-6E8A-4147-A177-3AD203B41FA5}">
                      <a16:colId xmlns:a16="http://schemas.microsoft.com/office/drawing/2014/main" val="1952046312"/>
                    </a:ext>
                  </a:extLst>
                </a:gridCol>
                <a:gridCol w="1161143">
                  <a:extLst>
                    <a:ext uri="{9D8B030D-6E8A-4147-A177-3AD203B41FA5}">
                      <a16:colId xmlns:a16="http://schemas.microsoft.com/office/drawing/2014/main" val="4018665607"/>
                    </a:ext>
                  </a:extLst>
                </a:gridCol>
                <a:gridCol w="1161143">
                  <a:extLst>
                    <a:ext uri="{9D8B030D-6E8A-4147-A177-3AD203B41FA5}">
                      <a16:colId xmlns:a16="http://schemas.microsoft.com/office/drawing/2014/main" val="4249073501"/>
                    </a:ext>
                  </a:extLst>
                </a:gridCol>
                <a:gridCol w="1161143">
                  <a:extLst>
                    <a:ext uri="{9D8B030D-6E8A-4147-A177-3AD203B41FA5}">
                      <a16:colId xmlns:a16="http://schemas.microsoft.com/office/drawing/2014/main" val="3132217927"/>
                    </a:ext>
                  </a:extLst>
                </a:gridCol>
                <a:gridCol w="1161143">
                  <a:extLst>
                    <a:ext uri="{9D8B030D-6E8A-4147-A177-3AD203B41FA5}">
                      <a16:colId xmlns:a16="http://schemas.microsoft.com/office/drawing/2014/main" val="624920251"/>
                    </a:ext>
                  </a:extLst>
                </a:gridCol>
                <a:gridCol w="1161143">
                  <a:extLst>
                    <a:ext uri="{9D8B030D-6E8A-4147-A177-3AD203B41FA5}">
                      <a16:colId xmlns:a16="http://schemas.microsoft.com/office/drawing/2014/main" val="4122000699"/>
                    </a:ext>
                  </a:extLst>
                </a:gridCol>
              </a:tblGrid>
              <a:tr h="0">
                <a:tc>
                  <a:txBody>
                    <a:bodyPr/>
                    <a:lstStyle/>
                    <a:p>
                      <a:endParaRPr lang="en-GB" dirty="0"/>
                    </a:p>
                  </a:txBody>
                  <a:tcPr/>
                </a:tc>
                <a:tc>
                  <a:txBody>
                    <a:bodyPr/>
                    <a:lstStyle/>
                    <a:p>
                      <a:r>
                        <a:rPr lang="en-GB" dirty="0"/>
                        <a:t>2007</a:t>
                      </a:r>
                    </a:p>
                  </a:txBody>
                  <a:tcPr/>
                </a:tc>
                <a:tc>
                  <a:txBody>
                    <a:bodyPr/>
                    <a:lstStyle/>
                    <a:p>
                      <a:r>
                        <a:rPr lang="en-GB" dirty="0"/>
                        <a:t>2008</a:t>
                      </a:r>
                    </a:p>
                  </a:txBody>
                  <a:tcPr/>
                </a:tc>
                <a:tc>
                  <a:txBody>
                    <a:bodyPr/>
                    <a:lstStyle/>
                    <a:p>
                      <a:r>
                        <a:rPr lang="en-GB" dirty="0"/>
                        <a:t>2009</a:t>
                      </a:r>
                    </a:p>
                  </a:txBody>
                  <a:tcPr/>
                </a:tc>
                <a:tc>
                  <a:txBody>
                    <a:bodyPr/>
                    <a:lstStyle/>
                    <a:p>
                      <a:r>
                        <a:rPr lang="en-GB" dirty="0"/>
                        <a:t>2010</a:t>
                      </a:r>
                    </a:p>
                  </a:txBody>
                  <a:tcPr/>
                </a:tc>
                <a:tc>
                  <a:txBody>
                    <a:bodyPr/>
                    <a:lstStyle/>
                    <a:p>
                      <a:r>
                        <a:rPr lang="en-GB" dirty="0"/>
                        <a:t>2011</a:t>
                      </a:r>
                    </a:p>
                  </a:txBody>
                  <a:tcPr/>
                </a:tc>
                <a:tc>
                  <a:txBody>
                    <a:bodyPr/>
                    <a:lstStyle/>
                    <a:p>
                      <a:r>
                        <a:rPr lang="en-GB" dirty="0"/>
                        <a:t>2012</a:t>
                      </a:r>
                    </a:p>
                  </a:txBody>
                  <a:tcPr/>
                </a:tc>
                <a:extLst>
                  <a:ext uri="{0D108BD9-81ED-4DB2-BD59-A6C34878D82A}">
                    <a16:rowId xmlns:a16="http://schemas.microsoft.com/office/drawing/2014/main" val="1008425609"/>
                  </a:ext>
                </a:extLst>
              </a:tr>
              <a:tr h="370840">
                <a:tc>
                  <a:txBody>
                    <a:bodyPr/>
                    <a:lstStyle/>
                    <a:p>
                      <a:r>
                        <a:rPr lang="en-GB" dirty="0"/>
                        <a:t>JIF™</a:t>
                      </a:r>
                    </a:p>
                  </a:txBody>
                  <a:tcPr/>
                </a:tc>
                <a:tc>
                  <a:txBody>
                    <a:bodyPr/>
                    <a:lstStyle/>
                    <a:p>
                      <a:r>
                        <a:rPr lang="en-GB" dirty="0"/>
                        <a:t>2.385</a:t>
                      </a:r>
                    </a:p>
                  </a:txBody>
                  <a:tcPr/>
                </a:tc>
                <a:tc>
                  <a:txBody>
                    <a:bodyPr/>
                    <a:lstStyle/>
                    <a:p>
                      <a:r>
                        <a:rPr lang="en-GB" dirty="0"/>
                        <a:t>2.051</a:t>
                      </a:r>
                    </a:p>
                  </a:txBody>
                  <a:tcPr/>
                </a:tc>
                <a:tc>
                  <a:txBody>
                    <a:bodyPr/>
                    <a:lstStyle/>
                    <a:p>
                      <a:r>
                        <a:rPr lang="en-GB" b="1" dirty="0"/>
                        <a:t>49.93</a:t>
                      </a:r>
                    </a:p>
                  </a:txBody>
                  <a:tcPr/>
                </a:tc>
                <a:tc>
                  <a:txBody>
                    <a:bodyPr/>
                    <a:lstStyle/>
                    <a:p>
                      <a:r>
                        <a:rPr lang="en-GB" b="1" dirty="0"/>
                        <a:t>54.33</a:t>
                      </a:r>
                    </a:p>
                  </a:txBody>
                  <a:tcPr/>
                </a:tc>
                <a:tc>
                  <a:txBody>
                    <a:bodyPr/>
                    <a:lstStyle/>
                    <a:p>
                      <a:r>
                        <a:rPr lang="en-GB" dirty="0"/>
                        <a:t>2.076</a:t>
                      </a:r>
                    </a:p>
                  </a:txBody>
                  <a:tcPr/>
                </a:tc>
                <a:tc>
                  <a:txBody>
                    <a:bodyPr/>
                    <a:lstStyle/>
                    <a:p>
                      <a:r>
                        <a:rPr lang="en-GB" dirty="0"/>
                        <a:t>2.244</a:t>
                      </a:r>
                    </a:p>
                  </a:txBody>
                  <a:tcPr/>
                </a:tc>
                <a:extLst>
                  <a:ext uri="{0D108BD9-81ED-4DB2-BD59-A6C34878D82A}">
                    <a16:rowId xmlns:a16="http://schemas.microsoft.com/office/drawing/2014/main" val="2913272348"/>
                  </a:ext>
                </a:extLst>
              </a:tr>
            </a:tbl>
          </a:graphicData>
        </a:graphic>
      </p:graphicFrame>
      <p:sp>
        <p:nvSpPr>
          <p:cNvPr id="5" name="TextBox 4">
            <a:extLst>
              <a:ext uri="{FF2B5EF4-FFF2-40B4-BE49-F238E27FC236}">
                <a16:creationId xmlns:a16="http://schemas.microsoft.com/office/drawing/2014/main" id="{A07546CD-DA54-2CB2-4B23-A65FE68E1281}"/>
              </a:ext>
            </a:extLst>
          </p:cNvPr>
          <p:cNvSpPr txBox="1"/>
          <p:nvPr/>
        </p:nvSpPr>
        <p:spPr>
          <a:xfrm>
            <a:off x="378691" y="5530632"/>
            <a:ext cx="11175999" cy="646331"/>
          </a:xfrm>
          <a:prstGeom prst="rect">
            <a:avLst/>
          </a:prstGeom>
          <a:noFill/>
        </p:spPr>
        <p:txBody>
          <a:bodyPr wrap="square" rtlCol="0">
            <a:spAutoFit/>
          </a:bodyPr>
          <a:lstStyle/>
          <a:p>
            <a:r>
              <a:rPr lang="en-GB" b="1" i="0" dirty="0">
                <a:solidFill>
                  <a:srgbClr val="222222"/>
                </a:solidFill>
                <a:effectLst/>
                <a:latin typeface="-apple-system"/>
              </a:rPr>
              <a:t>As discussed in:</a:t>
            </a:r>
            <a:r>
              <a:rPr lang="en-GB" b="0" i="0" dirty="0">
                <a:solidFill>
                  <a:srgbClr val="222222"/>
                </a:solidFill>
                <a:effectLst/>
                <a:latin typeface="-apple-system"/>
              </a:rPr>
              <a:t> Dimitrov, J., Kaveri, S. &amp; </a:t>
            </a:r>
            <a:r>
              <a:rPr lang="en-GB" b="0" i="0" dirty="0" err="1">
                <a:solidFill>
                  <a:srgbClr val="222222"/>
                </a:solidFill>
                <a:effectLst/>
                <a:latin typeface="-apple-system"/>
              </a:rPr>
              <a:t>Bayry</a:t>
            </a:r>
            <a:r>
              <a:rPr lang="en-GB" b="0" i="0" dirty="0">
                <a:solidFill>
                  <a:srgbClr val="222222"/>
                </a:solidFill>
                <a:effectLst/>
                <a:latin typeface="-apple-system"/>
              </a:rPr>
              <a:t>, J. Metrics: journal's impact factor skewed by a single paper. </a:t>
            </a:r>
            <a:r>
              <a:rPr lang="en-GB" b="0" i="1" dirty="0">
                <a:solidFill>
                  <a:srgbClr val="222222"/>
                </a:solidFill>
                <a:effectLst/>
                <a:latin typeface="-apple-system"/>
              </a:rPr>
              <a:t>Nature</a:t>
            </a:r>
            <a:r>
              <a:rPr lang="en-GB" b="0" i="0" dirty="0">
                <a:solidFill>
                  <a:srgbClr val="222222"/>
                </a:solidFill>
                <a:effectLst/>
                <a:latin typeface="-apple-system"/>
              </a:rPr>
              <a:t> </a:t>
            </a:r>
            <a:r>
              <a:rPr lang="en-GB" b="1" i="0" dirty="0">
                <a:solidFill>
                  <a:srgbClr val="222222"/>
                </a:solidFill>
                <a:effectLst/>
                <a:latin typeface="-apple-system"/>
              </a:rPr>
              <a:t>466</a:t>
            </a:r>
            <a:r>
              <a:rPr lang="en-GB" b="0" i="0" dirty="0">
                <a:solidFill>
                  <a:srgbClr val="222222"/>
                </a:solidFill>
                <a:effectLst/>
                <a:latin typeface="-apple-system"/>
              </a:rPr>
              <a:t>, 179 (2010). </a:t>
            </a:r>
            <a:r>
              <a:rPr lang="en-GB" b="0" i="0" dirty="0">
                <a:solidFill>
                  <a:srgbClr val="222222"/>
                </a:solidFill>
                <a:effectLst/>
                <a:latin typeface="-apple-system"/>
                <a:hlinkClick r:id="rId2"/>
              </a:rPr>
              <a:t>https://doi.org/10.1038/466179b</a:t>
            </a:r>
            <a:endParaRPr lang="en-GB" dirty="0"/>
          </a:p>
        </p:txBody>
      </p:sp>
      <p:sp>
        <p:nvSpPr>
          <p:cNvPr id="6" name="TextBox 5">
            <a:extLst>
              <a:ext uri="{FF2B5EF4-FFF2-40B4-BE49-F238E27FC236}">
                <a16:creationId xmlns:a16="http://schemas.microsoft.com/office/drawing/2014/main" id="{5D191523-1E8B-DD9D-CAED-EDE820A30738}"/>
              </a:ext>
            </a:extLst>
          </p:cNvPr>
          <p:cNvSpPr txBox="1"/>
          <p:nvPr/>
        </p:nvSpPr>
        <p:spPr>
          <a:xfrm>
            <a:off x="1348508" y="4174815"/>
            <a:ext cx="9236364" cy="369332"/>
          </a:xfrm>
          <a:prstGeom prst="rect">
            <a:avLst/>
          </a:prstGeom>
          <a:noFill/>
        </p:spPr>
        <p:txBody>
          <a:bodyPr wrap="square" rtlCol="0">
            <a:spAutoFit/>
          </a:bodyPr>
          <a:lstStyle/>
          <a:p>
            <a:r>
              <a:rPr lang="en-GB" b="1" i="0" dirty="0">
                <a:solidFill>
                  <a:srgbClr val="212121"/>
                </a:solidFill>
                <a:effectLst/>
                <a:latin typeface="BlinkMacSystemFont"/>
              </a:rPr>
              <a:t>One highly cited paper</a:t>
            </a:r>
            <a:r>
              <a:rPr lang="en-GB" b="0" i="0" dirty="0">
                <a:solidFill>
                  <a:srgbClr val="212121"/>
                </a:solidFill>
                <a:effectLst/>
                <a:latin typeface="BlinkMacSystemFont"/>
              </a:rPr>
              <a:t>: </a:t>
            </a:r>
            <a:r>
              <a:rPr lang="en-GB" b="0" i="0" dirty="0" err="1">
                <a:solidFill>
                  <a:srgbClr val="212121"/>
                </a:solidFill>
                <a:effectLst/>
                <a:latin typeface="BlinkMacSystemFont"/>
              </a:rPr>
              <a:t>Sheldrick</a:t>
            </a:r>
            <a:r>
              <a:rPr lang="en-GB" b="0" i="0" dirty="0">
                <a:solidFill>
                  <a:srgbClr val="212121"/>
                </a:solidFill>
                <a:effectLst/>
                <a:latin typeface="BlinkMacSystemFont"/>
              </a:rPr>
              <a:t> GM. (2008) A short history of SHELX. Acta </a:t>
            </a:r>
            <a:r>
              <a:rPr lang="en-GB" b="0" i="0" dirty="0" err="1">
                <a:solidFill>
                  <a:srgbClr val="212121"/>
                </a:solidFill>
                <a:effectLst/>
                <a:latin typeface="BlinkMacSystemFont"/>
              </a:rPr>
              <a:t>Crystallogr</a:t>
            </a:r>
            <a:r>
              <a:rPr lang="en-GB" b="0" i="0" dirty="0">
                <a:solidFill>
                  <a:srgbClr val="212121"/>
                </a:solidFill>
                <a:effectLst/>
                <a:latin typeface="BlinkMacSystemFont"/>
              </a:rPr>
              <a:t> A.</a:t>
            </a:r>
            <a:endParaRPr lang="en-GB" dirty="0"/>
          </a:p>
        </p:txBody>
      </p:sp>
    </p:spTree>
    <p:extLst>
      <p:ext uri="{BB962C8B-B14F-4D97-AF65-F5344CB8AC3E}">
        <p14:creationId xmlns:p14="http://schemas.microsoft.com/office/powerpoint/2010/main" val="210014581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a:extLst>
              <a:ext uri="{FF2B5EF4-FFF2-40B4-BE49-F238E27FC236}">
                <a16:creationId xmlns:a16="http://schemas.microsoft.com/office/drawing/2014/main" id="{5BADEB90-AF03-D96D-24F1-EB9D5478193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12159" y="590291"/>
            <a:ext cx="5959186" cy="4157921"/>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A43BD335-6E7B-9617-134E-69668D809B1F}"/>
              </a:ext>
            </a:extLst>
          </p:cNvPr>
          <p:cNvSpPr txBox="1"/>
          <p:nvPr/>
        </p:nvSpPr>
        <p:spPr>
          <a:xfrm>
            <a:off x="3507199" y="4908987"/>
            <a:ext cx="5177601" cy="646331"/>
          </a:xfrm>
          <a:prstGeom prst="rect">
            <a:avLst/>
          </a:prstGeom>
          <a:noFill/>
        </p:spPr>
        <p:txBody>
          <a:bodyPr wrap="square" rtlCol="0">
            <a:spAutoFit/>
          </a:bodyPr>
          <a:lstStyle/>
          <a:p>
            <a:r>
              <a:rPr lang="en-GB" b="0" i="0" dirty="0">
                <a:solidFill>
                  <a:srgbClr val="282828"/>
                </a:solidFill>
                <a:effectLst/>
                <a:latin typeface="MuseoSans"/>
              </a:rPr>
              <a:t>The statistical power of 650 neuroscience studies. </a:t>
            </a:r>
          </a:p>
          <a:p>
            <a:r>
              <a:rPr lang="en-GB" dirty="0">
                <a:solidFill>
                  <a:srgbClr val="282828"/>
                </a:solidFill>
                <a:latin typeface="MuseoSans"/>
              </a:rPr>
              <a:t>No association between statistical power &amp; JIF.</a:t>
            </a:r>
            <a:endParaRPr lang="en-GB" dirty="0"/>
          </a:p>
        </p:txBody>
      </p:sp>
      <p:sp>
        <p:nvSpPr>
          <p:cNvPr id="5" name="TextBox 4">
            <a:extLst>
              <a:ext uri="{FF2B5EF4-FFF2-40B4-BE49-F238E27FC236}">
                <a16:creationId xmlns:a16="http://schemas.microsoft.com/office/drawing/2014/main" id="{0A5DADF5-CF18-5E54-210B-5265EB54C3E0}"/>
              </a:ext>
            </a:extLst>
          </p:cNvPr>
          <p:cNvSpPr txBox="1"/>
          <p:nvPr/>
        </p:nvSpPr>
        <p:spPr>
          <a:xfrm>
            <a:off x="1015999" y="5985164"/>
            <a:ext cx="9929091" cy="646331"/>
          </a:xfrm>
          <a:prstGeom prst="rect">
            <a:avLst/>
          </a:prstGeom>
          <a:noFill/>
        </p:spPr>
        <p:txBody>
          <a:bodyPr wrap="square" rtlCol="0">
            <a:spAutoFit/>
          </a:bodyPr>
          <a:lstStyle/>
          <a:p>
            <a:r>
              <a:rPr lang="en-GB" b="0" i="0" dirty="0" err="1">
                <a:solidFill>
                  <a:srgbClr val="3E3D40"/>
                </a:solidFill>
                <a:effectLst/>
                <a:latin typeface="MuseoSans"/>
              </a:rPr>
              <a:t>Brembs</a:t>
            </a:r>
            <a:r>
              <a:rPr lang="en-GB" b="0" i="0" dirty="0">
                <a:solidFill>
                  <a:srgbClr val="3E3D40"/>
                </a:solidFill>
                <a:effectLst/>
                <a:latin typeface="MuseoSans"/>
              </a:rPr>
              <a:t> B, Button K and </a:t>
            </a:r>
            <a:r>
              <a:rPr lang="en-GB" b="0" i="0" dirty="0" err="1">
                <a:solidFill>
                  <a:srgbClr val="3E3D40"/>
                </a:solidFill>
                <a:effectLst/>
                <a:latin typeface="MuseoSans"/>
              </a:rPr>
              <a:t>Munafò</a:t>
            </a:r>
            <a:r>
              <a:rPr lang="en-GB" b="0" i="0" dirty="0">
                <a:solidFill>
                  <a:srgbClr val="3E3D40"/>
                </a:solidFill>
                <a:effectLst/>
                <a:latin typeface="MuseoSans"/>
              </a:rPr>
              <a:t> M (2013) Deep impact: unintended consequences of journal rank. </a:t>
            </a:r>
          </a:p>
          <a:p>
            <a:r>
              <a:rPr lang="en-GB" b="0" i="1" dirty="0">
                <a:solidFill>
                  <a:srgbClr val="3E3D40"/>
                </a:solidFill>
                <a:effectLst/>
                <a:latin typeface="MuseoSans"/>
              </a:rPr>
              <a:t>Front. Hum. </a:t>
            </a:r>
            <a:r>
              <a:rPr lang="en-GB" b="0" i="1" dirty="0" err="1">
                <a:solidFill>
                  <a:srgbClr val="3E3D40"/>
                </a:solidFill>
                <a:effectLst/>
                <a:latin typeface="MuseoSans"/>
              </a:rPr>
              <a:t>Neurosci</a:t>
            </a:r>
            <a:r>
              <a:rPr lang="en-GB" b="0" i="0" dirty="0">
                <a:solidFill>
                  <a:srgbClr val="3E3D40"/>
                </a:solidFill>
                <a:effectLst/>
                <a:latin typeface="MuseoSans"/>
              </a:rPr>
              <a:t>. </a:t>
            </a:r>
            <a:r>
              <a:rPr lang="en-GB" b="1" i="0" dirty="0">
                <a:solidFill>
                  <a:srgbClr val="3E3D40"/>
                </a:solidFill>
                <a:effectLst/>
                <a:latin typeface="MuseoSans"/>
              </a:rPr>
              <a:t>7</a:t>
            </a:r>
            <a:r>
              <a:rPr lang="en-GB" b="0" i="0" dirty="0">
                <a:solidFill>
                  <a:srgbClr val="3E3D40"/>
                </a:solidFill>
                <a:effectLst/>
                <a:latin typeface="MuseoSans"/>
              </a:rPr>
              <a:t>:291. </a:t>
            </a:r>
            <a:r>
              <a:rPr lang="en-GB" b="0" i="0" dirty="0" err="1">
                <a:solidFill>
                  <a:srgbClr val="3E3D40"/>
                </a:solidFill>
                <a:effectLst/>
                <a:latin typeface="MuseoSans"/>
              </a:rPr>
              <a:t>doi</a:t>
            </a:r>
            <a:r>
              <a:rPr lang="en-GB" b="0" i="0" dirty="0">
                <a:solidFill>
                  <a:srgbClr val="3E3D40"/>
                </a:solidFill>
                <a:effectLst/>
                <a:latin typeface="MuseoSans"/>
              </a:rPr>
              <a:t>: </a:t>
            </a:r>
            <a:r>
              <a:rPr lang="en-GB" b="0" i="0" dirty="0">
                <a:solidFill>
                  <a:srgbClr val="3E3D40"/>
                </a:solidFill>
                <a:effectLst/>
                <a:latin typeface="MuseoSans"/>
                <a:hlinkClick r:id="rId3"/>
              </a:rPr>
              <a:t>10.3389/fnhum.2013.00291</a:t>
            </a:r>
            <a:endParaRPr lang="en-GB" dirty="0"/>
          </a:p>
        </p:txBody>
      </p:sp>
    </p:spTree>
    <p:extLst>
      <p:ext uri="{BB962C8B-B14F-4D97-AF65-F5344CB8AC3E}">
        <p14:creationId xmlns:p14="http://schemas.microsoft.com/office/powerpoint/2010/main" val="19193111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10B3CB0E-D2DD-15F6-DF9C-F171EB202CB3}"/>
              </a:ext>
            </a:extLst>
          </p:cNvPr>
          <p:cNvPicPr>
            <a:picLocks noChangeAspect="1"/>
          </p:cNvPicPr>
          <p:nvPr/>
        </p:nvPicPr>
        <p:blipFill>
          <a:blip r:embed="rId2"/>
          <a:stretch>
            <a:fillRect/>
          </a:stretch>
        </p:blipFill>
        <p:spPr>
          <a:xfrm>
            <a:off x="619124" y="189644"/>
            <a:ext cx="6677025" cy="6077805"/>
          </a:xfrm>
          <a:prstGeom prst="rect">
            <a:avLst/>
          </a:prstGeom>
        </p:spPr>
      </p:pic>
      <p:sp>
        <p:nvSpPr>
          <p:cNvPr id="10" name="TextBox 9">
            <a:extLst>
              <a:ext uri="{FF2B5EF4-FFF2-40B4-BE49-F238E27FC236}">
                <a16:creationId xmlns:a16="http://schemas.microsoft.com/office/drawing/2014/main" id="{D570D142-0E37-CA77-9984-B208920BFDE1}"/>
              </a:ext>
            </a:extLst>
          </p:cNvPr>
          <p:cNvSpPr txBox="1"/>
          <p:nvPr/>
        </p:nvSpPr>
        <p:spPr>
          <a:xfrm>
            <a:off x="642937" y="6402340"/>
            <a:ext cx="10906125" cy="276999"/>
          </a:xfrm>
          <a:prstGeom prst="rect">
            <a:avLst/>
          </a:prstGeom>
          <a:noFill/>
        </p:spPr>
        <p:txBody>
          <a:bodyPr wrap="square" rtlCol="0">
            <a:spAutoFit/>
          </a:bodyPr>
          <a:lstStyle/>
          <a:p>
            <a:r>
              <a:rPr lang="en-GB" sz="1200" dirty="0">
                <a:hlinkClick r:id="rId3"/>
              </a:rPr>
              <a:t>https://www.researchprofessionalnews.com/rr-news-uk-views-of-the-uk-2021-9-how-should-dora-be-enforced/</a:t>
            </a:r>
            <a:endParaRPr lang="en-GB" sz="1200" dirty="0"/>
          </a:p>
        </p:txBody>
      </p:sp>
      <p:pic>
        <p:nvPicPr>
          <p:cNvPr id="12" name="Picture 11">
            <a:extLst>
              <a:ext uri="{FF2B5EF4-FFF2-40B4-BE49-F238E27FC236}">
                <a16:creationId xmlns:a16="http://schemas.microsoft.com/office/drawing/2014/main" id="{48B65C04-F8FF-B25D-DFE6-D779838CB4FC}"/>
              </a:ext>
            </a:extLst>
          </p:cNvPr>
          <p:cNvPicPr>
            <a:picLocks noChangeAspect="1"/>
          </p:cNvPicPr>
          <p:nvPr/>
        </p:nvPicPr>
        <p:blipFill>
          <a:blip r:embed="rId4"/>
          <a:stretch>
            <a:fillRect/>
          </a:stretch>
        </p:blipFill>
        <p:spPr>
          <a:xfrm>
            <a:off x="7538474" y="1726105"/>
            <a:ext cx="4572562" cy="2357437"/>
          </a:xfrm>
          <a:prstGeom prst="rect">
            <a:avLst/>
          </a:prstGeom>
        </p:spPr>
      </p:pic>
      <p:pic>
        <p:nvPicPr>
          <p:cNvPr id="3074" name="Picture 2" descr="The University of Liverpool">
            <a:extLst>
              <a:ext uri="{FF2B5EF4-FFF2-40B4-BE49-F238E27FC236}">
                <a16:creationId xmlns:a16="http://schemas.microsoft.com/office/drawing/2014/main" id="{4E3A0F6B-1548-7CF3-AE2C-097342DC3CF3}"/>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572093" y="570087"/>
            <a:ext cx="4219575" cy="1085850"/>
          </a:xfrm>
          <a:prstGeom prst="rect">
            <a:avLst/>
          </a:prstGeom>
          <a:noFill/>
          <a:extLst>
            <a:ext uri="{909E8E84-426E-40DD-AFC4-6F175D3DCCD1}">
              <a14:hiddenFill xmlns:a14="http://schemas.microsoft.com/office/drawing/2010/main">
                <a:solidFill>
                  <a:srgbClr val="FFFFFF"/>
                </a:solidFill>
              </a14:hiddenFill>
            </a:ext>
          </a:extLst>
        </p:spPr>
      </p:pic>
      <p:sp>
        <p:nvSpPr>
          <p:cNvPr id="13" name="TextBox 12">
            <a:extLst>
              <a:ext uri="{FF2B5EF4-FFF2-40B4-BE49-F238E27FC236}">
                <a16:creationId xmlns:a16="http://schemas.microsoft.com/office/drawing/2014/main" id="{D2FFB723-E42F-7C03-3690-5A21D996AFEA}"/>
              </a:ext>
            </a:extLst>
          </p:cNvPr>
          <p:cNvSpPr txBox="1"/>
          <p:nvPr/>
        </p:nvSpPr>
        <p:spPr>
          <a:xfrm>
            <a:off x="7858125" y="4534401"/>
            <a:ext cx="4085943" cy="1200329"/>
          </a:xfrm>
          <a:prstGeom prst="rect">
            <a:avLst/>
          </a:prstGeom>
          <a:noFill/>
        </p:spPr>
        <p:txBody>
          <a:bodyPr wrap="square" rtlCol="0">
            <a:spAutoFit/>
          </a:bodyPr>
          <a:lstStyle/>
          <a:p>
            <a:r>
              <a:rPr lang="en-GB" dirty="0">
                <a:latin typeface="Comic Sans MS" panose="030F0702030302020204" pitchFamily="66" charset="0"/>
              </a:rPr>
              <a:t>One for the Q&amp;A session?</a:t>
            </a:r>
          </a:p>
          <a:p>
            <a:endParaRPr lang="en-GB" dirty="0">
              <a:latin typeface="Comic Sans MS" panose="030F0702030302020204" pitchFamily="66" charset="0"/>
            </a:endParaRPr>
          </a:p>
          <a:p>
            <a:r>
              <a:rPr lang="en-GB" dirty="0">
                <a:latin typeface="Comic Sans MS" panose="030F0702030302020204" pitchFamily="66" charset="0"/>
              </a:rPr>
              <a:t>Is responsible research assessment being practiced in 2023?</a:t>
            </a:r>
          </a:p>
        </p:txBody>
      </p:sp>
    </p:spTree>
    <p:extLst>
      <p:ext uri="{BB962C8B-B14F-4D97-AF65-F5344CB8AC3E}">
        <p14:creationId xmlns:p14="http://schemas.microsoft.com/office/powerpoint/2010/main" val="155030796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609B0B87-BDE4-7270-1DAF-AC42D39336C8}"/>
              </a:ext>
            </a:extLst>
          </p:cNvPr>
          <p:cNvPicPr>
            <a:picLocks noChangeAspect="1"/>
          </p:cNvPicPr>
          <p:nvPr/>
        </p:nvPicPr>
        <p:blipFill>
          <a:blip r:embed="rId2"/>
          <a:stretch>
            <a:fillRect/>
          </a:stretch>
        </p:blipFill>
        <p:spPr>
          <a:xfrm>
            <a:off x="285750" y="282517"/>
            <a:ext cx="11620500" cy="4933950"/>
          </a:xfrm>
          <a:prstGeom prst="rect">
            <a:avLst/>
          </a:prstGeom>
        </p:spPr>
      </p:pic>
      <p:sp>
        <p:nvSpPr>
          <p:cNvPr id="6" name="TextBox 5">
            <a:extLst>
              <a:ext uri="{FF2B5EF4-FFF2-40B4-BE49-F238E27FC236}">
                <a16:creationId xmlns:a16="http://schemas.microsoft.com/office/drawing/2014/main" id="{CB13FABD-3B7F-5758-3A3C-9D6590134CC8}"/>
              </a:ext>
            </a:extLst>
          </p:cNvPr>
          <p:cNvSpPr txBox="1"/>
          <p:nvPr/>
        </p:nvSpPr>
        <p:spPr>
          <a:xfrm>
            <a:off x="1761688" y="5583848"/>
            <a:ext cx="8363824" cy="369332"/>
          </a:xfrm>
          <a:prstGeom prst="rect">
            <a:avLst/>
          </a:prstGeom>
          <a:noFill/>
        </p:spPr>
        <p:txBody>
          <a:bodyPr wrap="square" rtlCol="0">
            <a:spAutoFit/>
          </a:bodyPr>
          <a:lstStyle/>
          <a:p>
            <a:r>
              <a:rPr lang="en-GB" dirty="0">
                <a:hlinkClick r:id="rId3"/>
              </a:rPr>
              <a:t>https://esac-initiative.org/about/transformative-agreements/agreement-registry/</a:t>
            </a:r>
            <a:endParaRPr lang="en-GB" dirty="0"/>
          </a:p>
        </p:txBody>
      </p:sp>
    </p:spTree>
    <p:extLst>
      <p:ext uri="{BB962C8B-B14F-4D97-AF65-F5344CB8AC3E}">
        <p14:creationId xmlns:p14="http://schemas.microsoft.com/office/powerpoint/2010/main" val="55323408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4FF6A2C-661F-075A-20C8-B7D78C267828}"/>
              </a:ext>
            </a:extLst>
          </p:cNvPr>
          <p:cNvPicPr>
            <a:picLocks noChangeAspect="1"/>
          </p:cNvPicPr>
          <p:nvPr/>
        </p:nvPicPr>
        <p:blipFill>
          <a:blip r:embed="rId2"/>
          <a:stretch>
            <a:fillRect/>
          </a:stretch>
        </p:blipFill>
        <p:spPr>
          <a:xfrm>
            <a:off x="766617" y="130153"/>
            <a:ext cx="6951807" cy="6597694"/>
          </a:xfrm>
          <a:prstGeom prst="rect">
            <a:avLst/>
          </a:prstGeom>
        </p:spPr>
      </p:pic>
      <p:sp>
        <p:nvSpPr>
          <p:cNvPr id="6" name="TextBox 5">
            <a:extLst>
              <a:ext uri="{FF2B5EF4-FFF2-40B4-BE49-F238E27FC236}">
                <a16:creationId xmlns:a16="http://schemas.microsoft.com/office/drawing/2014/main" id="{1ABA35DC-0432-E9FF-D16C-18EFB248E0C1}"/>
              </a:ext>
            </a:extLst>
          </p:cNvPr>
          <p:cNvSpPr txBox="1"/>
          <p:nvPr/>
        </p:nvSpPr>
        <p:spPr>
          <a:xfrm>
            <a:off x="7718424" y="227885"/>
            <a:ext cx="4285672" cy="523220"/>
          </a:xfrm>
          <a:prstGeom prst="rect">
            <a:avLst/>
          </a:prstGeom>
          <a:noFill/>
        </p:spPr>
        <p:txBody>
          <a:bodyPr wrap="square" rtlCol="0">
            <a:spAutoFit/>
          </a:bodyPr>
          <a:lstStyle/>
          <a:p>
            <a:pPr algn="ctr"/>
            <a:r>
              <a:rPr lang="en-GB" sz="1400" b="1" dirty="0">
                <a:latin typeface="Comic Sans MS" panose="030F0702030302020204" pitchFamily="66" charset="0"/>
              </a:rPr>
              <a:t>Number of ESAC registered “Transformative Agreements” (as of March 2023)</a:t>
            </a:r>
          </a:p>
        </p:txBody>
      </p:sp>
      <p:sp>
        <p:nvSpPr>
          <p:cNvPr id="9" name="TextBox 8">
            <a:extLst>
              <a:ext uri="{FF2B5EF4-FFF2-40B4-BE49-F238E27FC236}">
                <a16:creationId xmlns:a16="http://schemas.microsoft.com/office/drawing/2014/main" id="{3061827A-8B0E-A366-2E23-AA7790E51A7C}"/>
              </a:ext>
            </a:extLst>
          </p:cNvPr>
          <p:cNvSpPr txBox="1"/>
          <p:nvPr/>
        </p:nvSpPr>
        <p:spPr>
          <a:xfrm>
            <a:off x="7718423" y="776272"/>
            <a:ext cx="2398699" cy="338554"/>
          </a:xfrm>
          <a:prstGeom prst="rect">
            <a:avLst/>
          </a:prstGeom>
          <a:noFill/>
        </p:spPr>
        <p:txBody>
          <a:bodyPr wrap="square" rtlCol="0">
            <a:spAutoFit/>
          </a:bodyPr>
          <a:lstStyle/>
          <a:p>
            <a:r>
              <a:rPr lang="en-GB" sz="1600" dirty="0">
                <a:latin typeface="Comic Sans MS" panose="030F0702030302020204" pitchFamily="66" charset="0"/>
              </a:rPr>
              <a:t>ONE (exc. Hong Kong)</a:t>
            </a:r>
          </a:p>
        </p:txBody>
      </p:sp>
      <p:sp>
        <p:nvSpPr>
          <p:cNvPr id="10" name="TextBox 9">
            <a:extLst>
              <a:ext uri="{FF2B5EF4-FFF2-40B4-BE49-F238E27FC236}">
                <a16:creationId xmlns:a16="http://schemas.microsoft.com/office/drawing/2014/main" id="{14243697-BAA8-359F-E863-5EF804A0036E}"/>
              </a:ext>
            </a:extLst>
          </p:cNvPr>
          <p:cNvSpPr txBox="1"/>
          <p:nvPr/>
        </p:nvSpPr>
        <p:spPr>
          <a:xfrm>
            <a:off x="7718422" y="1058670"/>
            <a:ext cx="4315605" cy="338554"/>
          </a:xfrm>
          <a:prstGeom prst="rect">
            <a:avLst/>
          </a:prstGeom>
          <a:noFill/>
        </p:spPr>
        <p:txBody>
          <a:bodyPr wrap="none" rtlCol="0">
            <a:spAutoFit/>
          </a:bodyPr>
          <a:lstStyle/>
          <a:p>
            <a:r>
              <a:rPr lang="en-GB" sz="1600" dirty="0">
                <a:latin typeface="Comic Sans MS" panose="030F0702030302020204" pitchFamily="66" charset="0"/>
              </a:rPr>
              <a:t>37 (of which 24 are single institution TAs) </a:t>
            </a:r>
          </a:p>
        </p:txBody>
      </p:sp>
      <p:sp>
        <p:nvSpPr>
          <p:cNvPr id="11" name="TextBox 10">
            <a:extLst>
              <a:ext uri="{FF2B5EF4-FFF2-40B4-BE49-F238E27FC236}">
                <a16:creationId xmlns:a16="http://schemas.microsoft.com/office/drawing/2014/main" id="{856B8BFB-C5E2-D4C0-AE04-74DAA78800D6}"/>
              </a:ext>
            </a:extLst>
          </p:cNvPr>
          <p:cNvSpPr txBox="1"/>
          <p:nvPr/>
        </p:nvSpPr>
        <p:spPr>
          <a:xfrm>
            <a:off x="7719820" y="1345294"/>
            <a:ext cx="556563" cy="338554"/>
          </a:xfrm>
          <a:prstGeom prst="rect">
            <a:avLst/>
          </a:prstGeom>
          <a:noFill/>
        </p:spPr>
        <p:txBody>
          <a:bodyPr wrap="none" rtlCol="0">
            <a:spAutoFit/>
          </a:bodyPr>
          <a:lstStyle/>
          <a:p>
            <a:r>
              <a:rPr lang="en-GB" sz="1600" dirty="0">
                <a:latin typeface="Comic Sans MS" panose="030F0702030302020204" pitchFamily="66" charset="0"/>
              </a:rPr>
              <a:t>73  </a:t>
            </a:r>
          </a:p>
        </p:txBody>
      </p:sp>
      <p:sp>
        <p:nvSpPr>
          <p:cNvPr id="12" name="TextBox 11">
            <a:extLst>
              <a:ext uri="{FF2B5EF4-FFF2-40B4-BE49-F238E27FC236}">
                <a16:creationId xmlns:a16="http://schemas.microsoft.com/office/drawing/2014/main" id="{296B2064-71AC-0E59-E495-3CEA6A66EFF6}"/>
              </a:ext>
            </a:extLst>
          </p:cNvPr>
          <p:cNvSpPr txBox="1"/>
          <p:nvPr/>
        </p:nvSpPr>
        <p:spPr>
          <a:xfrm>
            <a:off x="7718422" y="1663072"/>
            <a:ext cx="747320" cy="338554"/>
          </a:xfrm>
          <a:prstGeom prst="rect">
            <a:avLst/>
          </a:prstGeom>
          <a:noFill/>
        </p:spPr>
        <p:txBody>
          <a:bodyPr wrap="none" rtlCol="0">
            <a:spAutoFit/>
          </a:bodyPr>
          <a:lstStyle/>
          <a:p>
            <a:r>
              <a:rPr lang="en-GB" sz="1600" dirty="0">
                <a:latin typeface="Comic Sans MS" panose="030F0702030302020204" pitchFamily="66" charset="0"/>
              </a:rPr>
              <a:t>ZERO</a:t>
            </a:r>
          </a:p>
        </p:txBody>
      </p:sp>
      <p:sp>
        <p:nvSpPr>
          <p:cNvPr id="13" name="TextBox 12">
            <a:extLst>
              <a:ext uri="{FF2B5EF4-FFF2-40B4-BE49-F238E27FC236}">
                <a16:creationId xmlns:a16="http://schemas.microsoft.com/office/drawing/2014/main" id="{249D2B9E-32F8-088E-38F3-A4AD63ACD248}"/>
              </a:ext>
            </a:extLst>
          </p:cNvPr>
          <p:cNvSpPr txBox="1"/>
          <p:nvPr/>
        </p:nvSpPr>
        <p:spPr>
          <a:xfrm>
            <a:off x="7714871" y="1954249"/>
            <a:ext cx="556563" cy="338554"/>
          </a:xfrm>
          <a:prstGeom prst="rect">
            <a:avLst/>
          </a:prstGeom>
          <a:noFill/>
        </p:spPr>
        <p:txBody>
          <a:bodyPr wrap="none" rtlCol="0">
            <a:spAutoFit/>
          </a:bodyPr>
          <a:lstStyle/>
          <a:p>
            <a:r>
              <a:rPr lang="en-GB" sz="1600" dirty="0">
                <a:latin typeface="Comic Sans MS" panose="030F0702030302020204" pitchFamily="66" charset="0"/>
              </a:rPr>
              <a:t>83  </a:t>
            </a:r>
          </a:p>
        </p:txBody>
      </p:sp>
      <p:sp>
        <p:nvSpPr>
          <p:cNvPr id="16" name="TextBox 15">
            <a:extLst>
              <a:ext uri="{FF2B5EF4-FFF2-40B4-BE49-F238E27FC236}">
                <a16:creationId xmlns:a16="http://schemas.microsoft.com/office/drawing/2014/main" id="{B6C6D512-3846-7486-4DB7-87C9672338C9}"/>
              </a:ext>
            </a:extLst>
          </p:cNvPr>
          <p:cNvSpPr txBox="1"/>
          <p:nvPr/>
        </p:nvSpPr>
        <p:spPr>
          <a:xfrm>
            <a:off x="7714871" y="2236647"/>
            <a:ext cx="3858749" cy="338554"/>
          </a:xfrm>
          <a:prstGeom prst="rect">
            <a:avLst/>
          </a:prstGeom>
          <a:noFill/>
        </p:spPr>
        <p:txBody>
          <a:bodyPr wrap="none" rtlCol="0">
            <a:spAutoFit/>
          </a:bodyPr>
          <a:lstStyle/>
          <a:p>
            <a:r>
              <a:rPr lang="en-GB" sz="1600" dirty="0">
                <a:latin typeface="Comic Sans MS" panose="030F0702030302020204" pitchFamily="66" charset="0"/>
              </a:rPr>
              <a:t>TWELVE (none with Elsevier or OUP)  </a:t>
            </a:r>
          </a:p>
        </p:txBody>
      </p:sp>
      <p:sp>
        <p:nvSpPr>
          <p:cNvPr id="17" name="TextBox 16">
            <a:extLst>
              <a:ext uri="{FF2B5EF4-FFF2-40B4-BE49-F238E27FC236}">
                <a16:creationId xmlns:a16="http://schemas.microsoft.com/office/drawing/2014/main" id="{1DC70E5B-64EA-935F-DFCE-2B38D8022C2B}"/>
              </a:ext>
            </a:extLst>
          </p:cNvPr>
          <p:cNvSpPr txBox="1"/>
          <p:nvPr/>
        </p:nvSpPr>
        <p:spPr>
          <a:xfrm>
            <a:off x="7714870" y="2532059"/>
            <a:ext cx="4285672" cy="338554"/>
          </a:xfrm>
          <a:prstGeom prst="rect">
            <a:avLst/>
          </a:prstGeom>
          <a:noFill/>
        </p:spPr>
        <p:txBody>
          <a:bodyPr wrap="square" rtlCol="0">
            <a:spAutoFit/>
          </a:bodyPr>
          <a:lstStyle/>
          <a:p>
            <a:r>
              <a:rPr lang="en-GB" sz="1600" dirty="0">
                <a:latin typeface="Comic Sans MS" panose="030F0702030302020204" pitchFamily="66" charset="0"/>
              </a:rPr>
              <a:t>FOUR      (none with Elsevier, OUP, T&amp;F…) </a:t>
            </a:r>
          </a:p>
        </p:txBody>
      </p:sp>
      <p:sp>
        <p:nvSpPr>
          <p:cNvPr id="18" name="TextBox 17">
            <a:extLst>
              <a:ext uri="{FF2B5EF4-FFF2-40B4-BE49-F238E27FC236}">
                <a16:creationId xmlns:a16="http://schemas.microsoft.com/office/drawing/2014/main" id="{56C59C5E-4162-B8B8-E3DD-F7AE76F11EEE}"/>
              </a:ext>
            </a:extLst>
          </p:cNvPr>
          <p:cNvSpPr txBox="1"/>
          <p:nvPr/>
        </p:nvSpPr>
        <p:spPr>
          <a:xfrm>
            <a:off x="7733046" y="2843850"/>
            <a:ext cx="4285672" cy="338554"/>
          </a:xfrm>
          <a:prstGeom prst="rect">
            <a:avLst/>
          </a:prstGeom>
          <a:noFill/>
        </p:spPr>
        <p:txBody>
          <a:bodyPr wrap="square" rtlCol="0">
            <a:spAutoFit/>
          </a:bodyPr>
          <a:lstStyle/>
          <a:p>
            <a:r>
              <a:rPr lang="en-GB" sz="1600" dirty="0">
                <a:latin typeface="Comic Sans MS" panose="030F0702030302020204" pitchFamily="66" charset="0"/>
              </a:rPr>
              <a:t>SIX        (none with Elsevier, OUP, T&amp;F…) </a:t>
            </a:r>
          </a:p>
        </p:txBody>
      </p:sp>
      <p:sp>
        <p:nvSpPr>
          <p:cNvPr id="19" name="TextBox 18">
            <a:extLst>
              <a:ext uri="{FF2B5EF4-FFF2-40B4-BE49-F238E27FC236}">
                <a16:creationId xmlns:a16="http://schemas.microsoft.com/office/drawing/2014/main" id="{8904C676-446F-82A9-BC95-557D51AE95C4}"/>
              </a:ext>
            </a:extLst>
          </p:cNvPr>
          <p:cNvSpPr txBox="1"/>
          <p:nvPr/>
        </p:nvSpPr>
        <p:spPr>
          <a:xfrm>
            <a:off x="7733046" y="3139262"/>
            <a:ext cx="747320" cy="338554"/>
          </a:xfrm>
          <a:prstGeom prst="rect">
            <a:avLst/>
          </a:prstGeom>
          <a:noFill/>
        </p:spPr>
        <p:txBody>
          <a:bodyPr wrap="none" rtlCol="0">
            <a:spAutoFit/>
          </a:bodyPr>
          <a:lstStyle/>
          <a:p>
            <a:r>
              <a:rPr lang="en-GB" sz="1600" dirty="0">
                <a:latin typeface="Comic Sans MS" panose="030F0702030302020204" pitchFamily="66" charset="0"/>
              </a:rPr>
              <a:t>ZERO</a:t>
            </a:r>
          </a:p>
        </p:txBody>
      </p:sp>
      <p:sp>
        <p:nvSpPr>
          <p:cNvPr id="20" name="TextBox 19">
            <a:extLst>
              <a:ext uri="{FF2B5EF4-FFF2-40B4-BE49-F238E27FC236}">
                <a16:creationId xmlns:a16="http://schemas.microsoft.com/office/drawing/2014/main" id="{6078A959-D1E0-AC2D-0F60-CBCF7707F6BB}"/>
              </a:ext>
            </a:extLst>
          </p:cNvPr>
          <p:cNvSpPr txBox="1"/>
          <p:nvPr/>
        </p:nvSpPr>
        <p:spPr>
          <a:xfrm>
            <a:off x="7714870" y="3426917"/>
            <a:ext cx="3719288" cy="338554"/>
          </a:xfrm>
          <a:prstGeom prst="rect">
            <a:avLst/>
          </a:prstGeom>
          <a:noFill/>
        </p:spPr>
        <p:txBody>
          <a:bodyPr wrap="none" rtlCol="0">
            <a:spAutoFit/>
          </a:bodyPr>
          <a:lstStyle/>
          <a:p>
            <a:r>
              <a:rPr lang="en-GB" sz="1600" dirty="0">
                <a:latin typeface="Comic Sans MS" panose="030F0702030302020204" pitchFamily="66" charset="0"/>
              </a:rPr>
              <a:t>THREE    (Wiley &amp; EDP Sciences x2) </a:t>
            </a:r>
          </a:p>
        </p:txBody>
      </p:sp>
      <p:sp>
        <p:nvSpPr>
          <p:cNvPr id="21" name="TextBox 20">
            <a:extLst>
              <a:ext uri="{FF2B5EF4-FFF2-40B4-BE49-F238E27FC236}">
                <a16:creationId xmlns:a16="http://schemas.microsoft.com/office/drawing/2014/main" id="{90AD810A-37DE-483C-7333-3F7E61FF46F3}"/>
              </a:ext>
            </a:extLst>
          </p:cNvPr>
          <p:cNvSpPr txBox="1"/>
          <p:nvPr/>
        </p:nvSpPr>
        <p:spPr>
          <a:xfrm>
            <a:off x="7767852" y="3726814"/>
            <a:ext cx="890837" cy="338554"/>
          </a:xfrm>
          <a:prstGeom prst="rect">
            <a:avLst/>
          </a:prstGeom>
          <a:noFill/>
        </p:spPr>
        <p:txBody>
          <a:bodyPr wrap="square" rtlCol="0">
            <a:spAutoFit/>
          </a:bodyPr>
          <a:lstStyle/>
          <a:p>
            <a:r>
              <a:rPr lang="en-GB" sz="1600" dirty="0">
                <a:latin typeface="Comic Sans MS" panose="030F0702030302020204" pitchFamily="66" charset="0"/>
              </a:rPr>
              <a:t>25</a:t>
            </a:r>
          </a:p>
        </p:txBody>
      </p:sp>
      <p:sp>
        <p:nvSpPr>
          <p:cNvPr id="22" name="TextBox 21">
            <a:extLst>
              <a:ext uri="{FF2B5EF4-FFF2-40B4-BE49-F238E27FC236}">
                <a16:creationId xmlns:a16="http://schemas.microsoft.com/office/drawing/2014/main" id="{D06AFC07-2D6C-9AF2-8578-15FF7D26238C}"/>
              </a:ext>
            </a:extLst>
          </p:cNvPr>
          <p:cNvSpPr txBox="1"/>
          <p:nvPr/>
        </p:nvSpPr>
        <p:spPr>
          <a:xfrm>
            <a:off x="7769250" y="4005049"/>
            <a:ext cx="890837" cy="338554"/>
          </a:xfrm>
          <a:prstGeom prst="rect">
            <a:avLst/>
          </a:prstGeom>
          <a:noFill/>
        </p:spPr>
        <p:txBody>
          <a:bodyPr wrap="square" rtlCol="0">
            <a:spAutoFit/>
          </a:bodyPr>
          <a:lstStyle/>
          <a:p>
            <a:r>
              <a:rPr lang="en-GB" sz="1600" dirty="0">
                <a:latin typeface="Comic Sans MS" panose="030F0702030302020204" pitchFamily="66" charset="0"/>
              </a:rPr>
              <a:t>19</a:t>
            </a:r>
          </a:p>
        </p:txBody>
      </p:sp>
      <p:sp>
        <p:nvSpPr>
          <p:cNvPr id="23" name="TextBox 22">
            <a:extLst>
              <a:ext uri="{FF2B5EF4-FFF2-40B4-BE49-F238E27FC236}">
                <a16:creationId xmlns:a16="http://schemas.microsoft.com/office/drawing/2014/main" id="{A57B4A04-B6CC-6B6F-24B5-94932B8CD0E6}"/>
              </a:ext>
            </a:extLst>
          </p:cNvPr>
          <p:cNvSpPr txBox="1"/>
          <p:nvPr/>
        </p:nvSpPr>
        <p:spPr>
          <a:xfrm>
            <a:off x="7762259" y="4300062"/>
            <a:ext cx="4057829" cy="338554"/>
          </a:xfrm>
          <a:prstGeom prst="rect">
            <a:avLst/>
          </a:prstGeom>
          <a:noFill/>
        </p:spPr>
        <p:txBody>
          <a:bodyPr wrap="square" rtlCol="0">
            <a:spAutoFit/>
          </a:bodyPr>
          <a:lstStyle/>
          <a:p>
            <a:r>
              <a:rPr lang="en-GB" sz="1600" dirty="0">
                <a:latin typeface="Comic Sans MS" panose="030F0702030302020204" pitchFamily="66" charset="0"/>
              </a:rPr>
              <a:t>TWO   (Elsevier &amp; Wiley)</a:t>
            </a:r>
          </a:p>
        </p:txBody>
      </p:sp>
      <p:sp>
        <p:nvSpPr>
          <p:cNvPr id="24" name="TextBox 23">
            <a:extLst>
              <a:ext uri="{FF2B5EF4-FFF2-40B4-BE49-F238E27FC236}">
                <a16:creationId xmlns:a16="http://schemas.microsoft.com/office/drawing/2014/main" id="{2C73689D-07E7-35F1-4427-A85F1BD57176}"/>
              </a:ext>
            </a:extLst>
          </p:cNvPr>
          <p:cNvSpPr txBox="1"/>
          <p:nvPr/>
        </p:nvSpPr>
        <p:spPr>
          <a:xfrm>
            <a:off x="7758213" y="4599959"/>
            <a:ext cx="747320" cy="338554"/>
          </a:xfrm>
          <a:prstGeom prst="rect">
            <a:avLst/>
          </a:prstGeom>
          <a:noFill/>
        </p:spPr>
        <p:txBody>
          <a:bodyPr wrap="none" rtlCol="0">
            <a:spAutoFit/>
          </a:bodyPr>
          <a:lstStyle/>
          <a:p>
            <a:r>
              <a:rPr lang="en-GB" sz="1600" dirty="0">
                <a:latin typeface="Comic Sans MS" panose="030F0702030302020204" pitchFamily="66" charset="0"/>
              </a:rPr>
              <a:t>ZERO</a:t>
            </a:r>
          </a:p>
        </p:txBody>
      </p:sp>
      <p:sp>
        <p:nvSpPr>
          <p:cNvPr id="25" name="TextBox 24">
            <a:extLst>
              <a:ext uri="{FF2B5EF4-FFF2-40B4-BE49-F238E27FC236}">
                <a16:creationId xmlns:a16="http://schemas.microsoft.com/office/drawing/2014/main" id="{8304937C-982C-C9E8-B4EE-231C5264E29B}"/>
              </a:ext>
            </a:extLst>
          </p:cNvPr>
          <p:cNvSpPr txBox="1"/>
          <p:nvPr/>
        </p:nvSpPr>
        <p:spPr>
          <a:xfrm>
            <a:off x="7742833" y="4903361"/>
            <a:ext cx="747320" cy="338554"/>
          </a:xfrm>
          <a:prstGeom prst="rect">
            <a:avLst/>
          </a:prstGeom>
          <a:noFill/>
        </p:spPr>
        <p:txBody>
          <a:bodyPr wrap="none" rtlCol="0">
            <a:spAutoFit/>
          </a:bodyPr>
          <a:lstStyle/>
          <a:p>
            <a:r>
              <a:rPr lang="en-GB" sz="1600" dirty="0">
                <a:latin typeface="Comic Sans MS" panose="030F0702030302020204" pitchFamily="66" charset="0"/>
              </a:rPr>
              <a:t>ZERO</a:t>
            </a:r>
          </a:p>
        </p:txBody>
      </p:sp>
      <p:sp>
        <p:nvSpPr>
          <p:cNvPr id="26" name="TextBox 25">
            <a:extLst>
              <a:ext uri="{FF2B5EF4-FFF2-40B4-BE49-F238E27FC236}">
                <a16:creationId xmlns:a16="http://schemas.microsoft.com/office/drawing/2014/main" id="{3FA10E07-3515-269A-12B7-AE1830D36914}"/>
              </a:ext>
            </a:extLst>
          </p:cNvPr>
          <p:cNvSpPr txBox="1"/>
          <p:nvPr/>
        </p:nvSpPr>
        <p:spPr>
          <a:xfrm>
            <a:off x="7791575" y="5194869"/>
            <a:ext cx="556563" cy="338554"/>
          </a:xfrm>
          <a:prstGeom prst="rect">
            <a:avLst/>
          </a:prstGeom>
          <a:noFill/>
        </p:spPr>
        <p:txBody>
          <a:bodyPr wrap="none" rtlCol="0">
            <a:spAutoFit/>
          </a:bodyPr>
          <a:lstStyle/>
          <a:p>
            <a:r>
              <a:rPr lang="en-GB" sz="1600" dirty="0">
                <a:latin typeface="Comic Sans MS" panose="030F0702030302020204" pitchFamily="66" charset="0"/>
              </a:rPr>
              <a:t>88  </a:t>
            </a:r>
          </a:p>
        </p:txBody>
      </p:sp>
      <p:sp>
        <p:nvSpPr>
          <p:cNvPr id="27" name="TextBox 26">
            <a:extLst>
              <a:ext uri="{FF2B5EF4-FFF2-40B4-BE49-F238E27FC236}">
                <a16:creationId xmlns:a16="http://schemas.microsoft.com/office/drawing/2014/main" id="{AFC630F6-ABB1-80C6-790E-4643BE287392}"/>
              </a:ext>
            </a:extLst>
          </p:cNvPr>
          <p:cNvSpPr txBox="1"/>
          <p:nvPr/>
        </p:nvSpPr>
        <p:spPr>
          <a:xfrm>
            <a:off x="7730101" y="5492698"/>
            <a:ext cx="4057829" cy="338554"/>
          </a:xfrm>
          <a:prstGeom prst="rect">
            <a:avLst/>
          </a:prstGeom>
          <a:noFill/>
        </p:spPr>
        <p:txBody>
          <a:bodyPr wrap="square" rtlCol="0">
            <a:spAutoFit/>
          </a:bodyPr>
          <a:lstStyle/>
          <a:p>
            <a:r>
              <a:rPr lang="en-GB" sz="1600" dirty="0">
                <a:latin typeface="Comic Sans MS" panose="030F0702030302020204" pitchFamily="66" charset="0"/>
              </a:rPr>
              <a:t>TWO   (ACS &amp; CUP)</a:t>
            </a:r>
          </a:p>
        </p:txBody>
      </p:sp>
      <p:sp>
        <p:nvSpPr>
          <p:cNvPr id="28" name="TextBox 27">
            <a:extLst>
              <a:ext uri="{FF2B5EF4-FFF2-40B4-BE49-F238E27FC236}">
                <a16:creationId xmlns:a16="http://schemas.microsoft.com/office/drawing/2014/main" id="{879B66DF-88A0-4A52-3F30-C90F0DEA4645}"/>
              </a:ext>
            </a:extLst>
          </p:cNvPr>
          <p:cNvSpPr txBox="1"/>
          <p:nvPr/>
        </p:nvSpPr>
        <p:spPr>
          <a:xfrm>
            <a:off x="7748277" y="5796100"/>
            <a:ext cx="4057829" cy="338554"/>
          </a:xfrm>
          <a:prstGeom prst="rect">
            <a:avLst/>
          </a:prstGeom>
          <a:noFill/>
        </p:spPr>
        <p:txBody>
          <a:bodyPr wrap="square" rtlCol="0">
            <a:spAutoFit/>
          </a:bodyPr>
          <a:lstStyle/>
          <a:p>
            <a:r>
              <a:rPr lang="en-GB" sz="1600" dirty="0">
                <a:latin typeface="Comic Sans MS" panose="030F0702030302020204" pitchFamily="66" charset="0"/>
              </a:rPr>
              <a:t>SEVEN   (all of which are expired)</a:t>
            </a:r>
          </a:p>
        </p:txBody>
      </p:sp>
      <p:sp>
        <p:nvSpPr>
          <p:cNvPr id="29" name="TextBox 28">
            <a:extLst>
              <a:ext uri="{FF2B5EF4-FFF2-40B4-BE49-F238E27FC236}">
                <a16:creationId xmlns:a16="http://schemas.microsoft.com/office/drawing/2014/main" id="{A6B9A0BD-4071-D105-F590-2808113DC6EB}"/>
              </a:ext>
            </a:extLst>
          </p:cNvPr>
          <p:cNvSpPr txBox="1"/>
          <p:nvPr/>
        </p:nvSpPr>
        <p:spPr>
          <a:xfrm>
            <a:off x="7767852" y="6093929"/>
            <a:ext cx="747320" cy="338554"/>
          </a:xfrm>
          <a:prstGeom prst="rect">
            <a:avLst/>
          </a:prstGeom>
          <a:noFill/>
        </p:spPr>
        <p:txBody>
          <a:bodyPr wrap="none" rtlCol="0">
            <a:spAutoFit/>
          </a:bodyPr>
          <a:lstStyle/>
          <a:p>
            <a:r>
              <a:rPr lang="en-GB" sz="1600" dirty="0">
                <a:latin typeface="Comic Sans MS" panose="030F0702030302020204" pitchFamily="66" charset="0"/>
              </a:rPr>
              <a:t>ZERO</a:t>
            </a:r>
          </a:p>
        </p:txBody>
      </p:sp>
      <p:sp>
        <p:nvSpPr>
          <p:cNvPr id="30" name="TextBox 29">
            <a:extLst>
              <a:ext uri="{FF2B5EF4-FFF2-40B4-BE49-F238E27FC236}">
                <a16:creationId xmlns:a16="http://schemas.microsoft.com/office/drawing/2014/main" id="{4BAAF567-F0A5-089E-00B5-28D8DCAB698E}"/>
              </a:ext>
            </a:extLst>
          </p:cNvPr>
          <p:cNvSpPr txBox="1"/>
          <p:nvPr/>
        </p:nvSpPr>
        <p:spPr>
          <a:xfrm>
            <a:off x="7803254" y="6389293"/>
            <a:ext cx="479859" cy="338554"/>
          </a:xfrm>
          <a:prstGeom prst="rect">
            <a:avLst/>
          </a:prstGeom>
          <a:noFill/>
        </p:spPr>
        <p:txBody>
          <a:bodyPr wrap="square" rtlCol="0">
            <a:spAutoFit/>
          </a:bodyPr>
          <a:lstStyle/>
          <a:p>
            <a:r>
              <a:rPr lang="en-GB" sz="1600" dirty="0">
                <a:latin typeface="Comic Sans MS" panose="030F0702030302020204" pitchFamily="66" charset="0"/>
              </a:rPr>
              <a:t>18</a:t>
            </a:r>
          </a:p>
        </p:txBody>
      </p:sp>
    </p:spTree>
    <p:extLst>
      <p:ext uri="{BB962C8B-B14F-4D97-AF65-F5344CB8AC3E}">
        <p14:creationId xmlns:p14="http://schemas.microsoft.com/office/powerpoint/2010/main" val="336130974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C257471-7A30-35FB-6F6D-69C02F9F3EE5}"/>
              </a:ext>
            </a:extLst>
          </p:cNvPr>
          <p:cNvSpPr>
            <a:spLocks noGrp="1"/>
          </p:cNvSpPr>
          <p:nvPr>
            <p:ph idx="1"/>
          </p:nvPr>
        </p:nvSpPr>
        <p:spPr>
          <a:xfrm>
            <a:off x="838200" y="1095783"/>
            <a:ext cx="10515600" cy="4351338"/>
          </a:xfrm>
        </p:spPr>
        <p:txBody>
          <a:bodyPr/>
          <a:lstStyle/>
          <a:p>
            <a:pPr marL="0" indent="0">
              <a:buNone/>
            </a:pPr>
            <a:r>
              <a:rPr lang="en-GB" dirty="0">
                <a:latin typeface="Comic Sans MS" panose="030F0702030302020204" pitchFamily="66" charset="0"/>
              </a:rPr>
              <a:t>(for the avoidance of doubt)</a:t>
            </a:r>
          </a:p>
          <a:p>
            <a:endParaRPr lang="en-GB" dirty="0">
              <a:latin typeface="Comic Sans MS" panose="030F0702030302020204" pitchFamily="66" charset="0"/>
            </a:endParaRPr>
          </a:p>
          <a:p>
            <a:r>
              <a:rPr lang="en-GB" dirty="0">
                <a:latin typeface="Comic Sans MS" panose="030F0702030302020204" pitchFamily="66" charset="0"/>
              </a:rPr>
              <a:t>I am NOT criticizing countries, consortia, and institutions that have NOT signed “transformative agreements”</a:t>
            </a:r>
          </a:p>
          <a:p>
            <a:endParaRPr lang="en-GB" dirty="0">
              <a:latin typeface="Comic Sans MS" panose="030F0702030302020204" pitchFamily="66" charset="0"/>
            </a:endParaRPr>
          </a:p>
          <a:p>
            <a:r>
              <a:rPr lang="en-GB" dirty="0">
                <a:latin typeface="Comic Sans MS" panose="030F0702030302020204" pitchFamily="66" charset="0"/>
              </a:rPr>
              <a:t>There are simply other (better?) ways and means of financially supporting open access to research</a:t>
            </a:r>
          </a:p>
        </p:txBody>
      </p:sp>
    </p:spTree>
    <p:extLst>
      <p:ext uri="{BB962C8B-B14F-4D97-AF65-F5344CB8AC3E}">
        <p14:creationId xmlns:p14="http://schemas.microsoft.com/office/powerpoint/2010/main" val="16096398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4FF6A2C-661F-075A-20C8-B7D78C267828}"/>
              </a:ext>
            </a:extLst>
          </p:cNvPr>
          <p:cNvPicPr>
            <a:picLocks noChangeAspect="1"/>
          </p:cNvPicPr>
          <p:nvPr/>
        </p:nvPicPr>
        <p:blipFill>
          <a:blip r:embed="rId2"/>
          <a:stretch>
            <a:fillRect/>
          </a:stretch>
        </p:blipFill>
        <p:spPr>
          <a:xfrm>
            <a:off x="766617" y="130153"/>
            <a:ext cx="6951807" cy="6597694"/>
          </a:xfrm>
          <a:prstGeom prst="rect">
            <a:avLst/>
          </a:prstGeom>
        </p:spPr>
      </p:pic>
      <p:sp>
        <p:nvSpPr>
          <p:cNvPr id="6" name="TextBox 5">
            <a:extLst>
              <a:ext uri="{FF2B5EF4-FFF2-40B4-BE49-F238E27FC236}">
                <a16:creationId xmlns:a16="http://schemas.microsoft.com/office/drawing/2014/main" id="{1ABA35DC-0432-E9FF-D16C-18EFB248E0C1}"/>
              </a:ext>
            </a:extLst>
          </p:cNvPr>
          <p:cNvSpPr txBox="1"/>
          <p:nvPr/>
        </p:nvSpPr>
        <p:spPr>
          <a:xfrm>
            <a:off x="7718424" y="227885"/>
            <a:ext cx="4285672" cy="523220"/>
          </a:xfrm>
          <a:prstGeom prst="rect">
            <a:avLst/>
          </a:prstGeom>
          <a:noFill/>
        </p:spPr>
        <p:txBody>
          <a:bodyPr wrap="square" rtlCol="0">
            <a:spAutoFit/>
          </a:bodyPr>
          <a:lstStyle/>
          <a:p>
            <a:pPr algn="ctr"/>
            <a:r>
              <a:rPr lang="en-GB" sz="1400" b="1" dirty="0">
                <a:latin typeface="Comic Sans MS" panose="030F0702030302020204" pitchFamily="66" charset="0"/>
              </a:rPr>
              <a:t>Number of ESAC registered “Transformative Agreements” (as of March 2023)</a:t>
            </a:r>
          </a:p>
        </p:txBody>
      </p:sp>
      <p:sp>
        <p:nvSpPr>
          <p:cNvPr id="9" name="TextBox 8">
            <a:extLst>
              <a:ext uri="{FF2B5EF4-FFF2-40B4-BE49-F238E27FC236}">
                <a16:creationId xmlns:a16="http://schemas.microsoft.com/office/drawing/2014/main" id="{3061827A-8B0E-A366-2E23-AA7790E51A7C}"/>
              </a:ext>
            </a:extLst>
          </p:cNvPr>
          <p:cNvSpPr txBox="1"/>
          <p:nvPr/>
        </p:nvSpPr>
        <p:spPr>
          <a:xfrm>
            <a:off x="7718423" y="776272"/>
            <a:ext cx="2398699" cy="338554"/>
          </a:xfrm>
          <a:prstGeom prst="rect">
            <a:avLst/>
          </a:prstGeom>
          <a:noFill/>
        </p:spPr>
        <p:txBody>
          <a:bodyPr wrap="square" rtlCol="0">
            <a:spAutoFit/>
          </a:bodyPr>
          <a:lstStyle/>
          <a:p>
            <a:r>
              <a:rPr lang="en-GB" sz="1600" dirty="0">
                <a:latin typeface="Comic Sans MS" panose="030F0702030302020204" pitchFamily="66" charset="0"/>
              </a:rPr>
              <a:t>ONE (exc. Hong Kong)</a:t>
            </a:r>
          </a:p>
        </p:txBody>
      </p:sp>
      <p:sp>
        <p:nvSpPr>
          <p:cNvPr id="10" name="TextBox 9">
            <a:extLst>
              <a:ext uri="{FF2B5EF4-FFF2-40B4-BE49-F238E27FC236}">
                <a16:creationId xmlns:a16="http://schemas.microsoft.com/office/drawing/2014/main" id="{14243697-BAA8-359F-E863-5EF804A0036E}"/>
              </a:ext>
            </a:extLst>
          </p:cNvPr>
          <p:cNvSpPr txBox="1"/>
          <p:nvPr/>
        </p:nvSpPr>
        <p:spPr>
          <a:xfrm>
            <a:off x="7718422" y="1058670"/>
            <a:ext cx="4315605" cy="338554"/>
          </a:xfrm>
          <a:prstGeom prst="rect">
            <a:avLst/>
          </a:prstGeom>
          <a:noFill/>
        </p:spPr>
        <p:txBody>
          <a:bodyPr wrap="none" rtlCol="0">
            <a:spAutoFit/>
          </a:bodyPr>
          <a:lstStyle/>
          <a:p>
            <a:r>
              <a:rPr lang="en-GB" sz="1600" dirty="0">
                <a:latin typeface="Comic Sans MS" panose="030F0702030302020204" pitchFamily="66" charset="0"/>
              </a:rPr>
              <a:t>37 (of which 24 are single institution TAs) </a:t>
            </a:r>
          </a:p>
        </p:txBody>
      </p:sp>
      <p:sp>
        <p:nvSpPr>
          <p:cNvPr id="11" name="TextBox 10">
            <a:extLst>
              <a:ext uri="{FF2B5EF4-FFF2-40B4-BE49-F238E27FC236}">
                <a16:creationId xmlns:a16="http://schemas.microsoft.com/office/drawing/2014/main" id="{856B8BFB-C5E2-D4C0-AE04-74DAA78800D6}"/>
              </a:ext>
            </a:extLst>
          </p:cNvPr>
          <p:cNvSpPr txBox="1"/>
          <p:nvPr/>
        </p:nvSpPr>
        <p:spPr>
          <a:xfrm>
            <a:off x="7719820" y="1345294"/>
            <a:ext cx="556563" cy="338554"/>
          </a:xfrm>
          <a:prstGeom prst="rect">
            <a:avLst/>
          </a:prstGeom>
          <a:noFill/>
        </p:spPr>
        <p:txBody>
          <a:bodyPr wrap="none" rtlCol="0">
            <a:spAutoFit/>
          </a:bodyPr>
          <a:lstStyle/>
          <a:p>
            <a:r>
              <a:rPr lang="en-GB" sz="1600" dirty="0">
                <a:latin typeface="Comic Sans MS" panose="030F0702030302020204" pitchFamily="66" charset="0"/>
              </a:rPr>
              <a:t>73  </a:t>
            </a:r>
          </a:p>
        </p:txBody>
      </p:sp>
      <p:sp>
        <p:nvSpPr>
          <p:cNvPr id="12" name="TextBox 11">
            <a:extLst>
              <a:ext uri="{FF2B5EF4-FFF2-40B4-BE49-F238E27FC236}">
                <a16:creationId xmlns:a16="http://schemas.microsoft.com/office/drawing/2014/main" id="{296B2064-71AC-0E59-E495-3CEA6A66EFF6}"/>
              </a:ext>
            </a:extLst>
          </p:cNvPr>
          <p:cNvSpPr txBox="1"/>
          <p:nvPr/>
        </p:nvSpPr>
        <p:spPr>
          <a:xfrm>
            <a:off x="7718422" y="1663072"/>
            <a:ext cx="747320" cy="338554"/>
          </a:xfrm>
          <a:prstGeom prst="rect">
            <a:avLst/>
          </a:prstGeom>
          <a:noFill/>
        </p:spPr>
        <p:txBody>
          <a:bodyPr wrap="none" rtlCol="0">
            <a:spAutoFit/>
          </a:bodyPr>
          <a:lstStyle/>
          <a:p>
            <a:r>
              <a:rPr lang="en-GB" sz="1600" dirty="0">
                <a:latin typeface="Comic Sans MS" panose="030F0702030302020204" pitchFamily="66" charset="0"/>
              </a:rPr>
              <a:t>ZERO</a:t>
            </a:r>
          </a:p>
        </p:txBody>
      </p:sp>
      <p:sp>
        <p:nvSpPr>
          <p:cNvPr id="13" name="TextBox 12">
            <a:extLst>
              <a:ext uri="{FF2B5EF4-FFF2-40B4-BE49-F238E27FC236}">
                <a16:creationId xmlns:a16="http://schemas.microsoft.com/office/drawing/2014/main" id="{249D2B9E-32F8-088E-38F3-A4AD63ACD248}"/>
              </a:ext>
            </a:extLst>
          </p:cNvPr>
          <p:cNvSpPr txBox="1"/>
          <p:nvPr/>
        </p:nvSpPr>
        <p:spPr>
          <a:xfrm>
            <a:off x="7714871" y="1954249"/>
            <a:ext cx="556563" cy="338554"/>
          </a:xfrm>
          <a:prstGeom prst="rect">
            <a:avLst/>
          </a:prstGeom>
          <a:noFill/>
        </p:spPr>
        <p:txBody>
          <a:bodyPr wrap="none" rtlCol="0">
            <a:spAutoFit/>
          </a:bodyPr>
          <a:lstStyle/>
          <a:p>
            <a:r>
              <a:rPr lang="en-GB" sz="1600" dirty="0">
                <a:latin typeface="Comic Sans MS" panose="030F0702030302020204" pitchFamily="66" charset="0"/>
              </a:rPr>
              <a:t>83  </a:t>
            </a:r>
          </a:p>
        </p:txBody>
      </p:sp>
      <p:sp>
        <p:nvSpPr>
          <p:cNvPr id="16" name="TextBox 15">
            <a:extLst>
              <a:ext uri="{FF2B5EF4-FFF2-40B4-BE49-F238E27FC236}">
                <a16:creationId xmlns:a16="http://schemas.microsoft.com/office/drawing/2014/main" id="{B6C6D512-3846-7486-4DB7-87C9672338C9}"/>
              </a:ext>
            </a:extLst>
          </p:cNvPr>
          <p:cNvSpPr txBox="1"/>
          <p:nvPr/>
        </p:nvSpPr>
        <p:spPr>
          <a:xfrm>
            <a:off x="7714871" y="2236647"/>
            <a:ext cx="3858749" cy="338554"/>
          </a:xfrm>
          <a:prstGeom prst="rect">
            <a:avLst/>
          </a:prstGeom>
          <a:noFill/>
        </p:spPr>
        <p:txBody>
          <a:bodyPr wrap="none" rtlCol="0">
            <a:spAutoFit/>
          </a:bodyPr>
          <a:lstStyle/>
          <a:p>
            <a:r>
              <a:rPr lang="en-GB" sz="1600" dirty="0">
                <a:latin typeface="Comic Sans MS" panose="030F0702030302020204" pitchFamily="66" charset="0"/>
              </a:rPr>
              <a:t>TWELVE (none with Elsevier or OUP)  </a:t>
            </a:r>
          </a:p>
        </p:txBody>
      </p:sp>
      <p:sp>
        <p:nvSpPr>
          <p:cNvPr id="17" name="TextBox 16">
            <a:extLst>
              <a:ext uri="{FF2B5EF4-FFF2-40B4-BE49-F238E27FC236}">
                <a16:creationId xmlns:a16="http://schemas.microsoft.com/office/drawing/2014/main" id="{1DC70E5B-64EA-935F-DFCE-2B38D8022C2B}"/>
              </a:ext>
            </a:extLst>
          </p:cNvPr>
          <p:cNvSpPr txBox="1"/>
          <p:nvPr/>
        </p:nvSpPr>
        <p:spPr>
          <a:xfrm>
            <a:off x="7714870" y="2532059"/>
            <a:ext cx="4285672" cy="338554"/>
          </a:xfrm>
          <a:prstGeom prst="rect">
            <a:avLst/>
          </a:prstGeom>
          <a:noFill/>
        </p:spPr>
        <p:txBody>
          <a:bodyPr wrap="square" rtlCol="0">
            <a:spAutoFit/>
          </a:bodyPr>
          <a:lstStyle/>
          <a:p>
            <a:r>
              <a:rPr lang="en-GB" sz="1600" dirty="0">
                <a:latin typeface="Comic Sans MS" panose="030F0702030302020204" pitchFamily="66" charset="0"/>
              </a:rPr>
              <a:t>FOUR      (none with Elsevier, OUP, T&amp;F…) </a:t>
            </a:r>
          </a:p>
        </p:txBody>
      </p:sp>
      <p:sp>
        <p:nvSpPr>
          <p:cNvPr id="18" name="TextBox 17">
            <a:extLst>
              <a:ext uri="{FF2B5EF4-FFF2-40B4-BE49-F238E27FC236}">
                <a16:creationId xmlns:a16="http://schemas.microsoft.com/office/drawing/2014/main" id="{56C59C5E-4162-B8B8-E3DD-F7AE76F11EEE}"/>
              </a:ext>
            </a:extLst>
          </p:cNvPr>
          <p:cNvSpPr txBox="1"/>
          <p:nvPr/>
        </p:nvSpPr>
        <p:spPr>
          <a:xfrm>
            <a:off x="7733046" y="2843850"/>
            <a:ext cx="4285672" cy="338554"/>
          </a:xfrm>
          <a:prstGeom prst="rect">
            <a:avLst/>
          </a:prstGeom>
          <a:noFill/>
        </p:spPr>
        <p:txBody>
          <a:bodyPr wrap="square" rtlCol="0">
            <a:spAutoFit/>
          </a:bodyPr>
          <a:lstStyle/>
          <a:p>
            <a:r>
              <a:rPr lang="en-GB" sz="1600" dirty="0">
                <a:latin typeface="Comic Sans MS" panose="030F0702030302020204" pitchFamily="66" charset="0"/>
              </a:rPr>
              <a:t>SIX        (none with Elsevier, OUP, T&amp;F…) </a:t>
            </a:r>
          </a:p>
        </p:txBody>
      </p:sp>
      <p:sp>
        <p:nvSpPr>
          <p:cNvPr id="19" name="TextBox 18">
            <a:extLst>
              <a:ext uri="{FF2B5EF4-FFF2-40B4-BE49-F238E27FC236}">
                <a16:creationId xmlns:a16="http://schemas.microsoft.com/office/drawing/2014/main" id="{8904C676-446F-82A9-BC95-557D51AE95C4}"/>
              </a:ext>
            </a:extLst>
          </p:cNvPr>
          <p:cNvSpPr txBox="1"/>
          <p:nvPr/>
        </p:nvSpPr>
        <p:spPr>
          <a:xfrm>
            <a:off x="7733046" y="3139262"/>
            <a:ext cx="747320" cy="338554"/>
          </a:xfrm>
          <a:prstGeom prst="rect">
            <a:avLst/>
          </a:prstGeom>
          <a:noFill/>
        </p:spPr>
        <p:txBody>
          <a:bodyPr wrap="none" rtlCol="0">
            <a:spAutoFit/>
          </a:bodyPr>
          <a:lstStyle/>
          <a:p>
            <a:r>
              <a:rPr lang="en-GB" sz="1600" dirty="0">
                <a:latin typeface="Comic Sans MS" panose="030F0702030302020204" pitchFamily="66" charset="0"/>
              </a:rPr>
              <a:t>ZERO</a:t>
            </a:r>
          </a:p>
        </p:txBody>
      </p:sp>
      <p:sp>
        <p:nvSpPr>
          <p:cNvPr id="20" name="TextBox 19">
            <a:extLst>
              <a:ext uri="{FF2B5EF4-FFF2-40B4-BE49-F238E27FC236}">
                <a16:creationId xmlns:a16="http://schemas.microsoft.com/office/drawing/2014/main" id="{6078A959-D1E0-AC2D-0F60-CBCF7707F6BB}"/>
              </a:ext>
            </a:extLst>
          </p:cNvPr>
          <p:cNvSpPr txBox="1"/>
          <p:nvPr/>
        </p:nvSpPr>
        <p:spPr>
          <a:xfrm>
            <a:off x="7714870" y="3426917"/>
            <a:ext cx="3719288" cy="338554"/>
          </a:xfrm>
          <a:prstGeom prst="rect">
            <a:avLst/>
          </a:prstGeom>
          <a:noFill/>
        </p:spPr>
        <p:txBody>
          <a:bodyPr wrap="none" rtlCol="0">
            <a:spAutoFit/>
          </a:bodyPr>
          <a:lstStyle/>
          <a:p>
            <a:r>
              <a:rPr lang="en-GB" sz="1600" dirty="0">
                <a:latin typeface="Comic Sans MS" panose="030F0702030302020204" pitchFamily="66" charset="0"/>
              </a:rPr>
              <a:t>THREE    (Wiley &amp; EDP Sciences x2) </a:t>
            </a:r>
          </a:p>
        </p:txBody>
      </p:sp>
      <p:sp>
        <p:nvSpPr>
          <p:cNvPr id="21" name="TextBox 20">
            <a:extLst>
              <a:ext uri="{FF2B5EF4-FFF2-40B4-BE49-F238E27FC236}">
                <a16:creationId xmlns:a16="http://schemas.microsoft.com/office/drawing/2014/main" id="{90AD810A-37DE-483C-7333-3F7E61FF46F3}"/>
              </a:ext>
            </a:extLst>
          </p:cNvPr>
          <p:cNvSpPr txBox="1"/>
          <p:nvPr/>
        </p:nvSpPr>
        <p:spPr>
          <a:xfrm>
            <a:off x="7767852" y="3726814"/>
            <a:ext cx="890837" cy="338554"/>
          </a:xfrm>
          <a:prstGeom prst="rect">
            <a:avLst/>
          </a:prstGeom>
          <a:noFill/>
        </p:spPr>
        <p:txBody>
          <a:bodyPr wrap="square" rtlCol="0">
            <a:spAutoFit/>
          </a:bodyPr>
          <a:lstStyle/>
          <a:p>
            <a:r>
              <a:rPr lang="en-GB" sz="1600" dirty="0">
                <a:latin typeface="Comic Sans MS" panose="030F0702030302020204" pitchFamily="66" charset="0"/>
              </a:rPr>
              <a:t>25</a:t>
            </a:r>
          </a:p>
        </p:txBody>
      </p:sp>
      <p:sp>
        <p:nvSpPr>
          <p:cNvPr id="22" name="TextBox 21">
            <a:extLst>
              <a:ext uri="{FF2B5EF4-FFF2-40B4-BE49-F238E27FC236}">
                <a16:creationId xmlns:a16="http://schemas.microsoft.com/office/drawing/2014/main" id="{D06AFC07-2D6C-9AF2-8578-15FF7D26238C}"/>
              </a:ext>
            </a:extLst>
          </p:cNvPr>
          <p:cNvSpPr txBox="1"/>
          <p:nvPr/>
        </p:nvSpPr>
        <p:spPr>
          <a:xfrm>
            <a:off x="7769250" y="4005049"/>
            <a:ext cx="890837" cy="338554"/>
          </a:xfrm>
          <a:prstGeom prst="rect">
            <a:avLst/>
          </a:prstGeom>
          <a:noFill/>
        </p:spPr>
        <p:txBody>
          <a:bodyPr wrap="square" rtlCol="0">
            <a:spAutoFit/>
          </a:bodyPr>
          <a:lstStyle/>
          <a:p>
            <a:r>
              <a:rPr lang="en-GB" sz="1600" dirty="0">
                <a:latin typeface="Comic Sans MS" panose="030F0702030302020204" pitchFamily="66" charset="0"/>
              </a:rPr>
              <a:t>19</a:t>
            </a:r>
          </a:p>
        </p:txBody>
      </p:sp>
      <p:sp>
        <p:nvSpPr>
          <p:cNvPr id="23" name="TextBox 22">
            <a:extLst>
              <a:ext uri="{FF2B5EF4-FFF2-40B4-BE49-F238E27FC236}">
                <a16:creationId xmlns:a16="http://schemas.microsoft.com/office/drawing/2014/main" id="{A57B4A04-B6CC-6B6F-24B5-94932B8CD0E6}"/>
              </a:ext>
            </a:extLst>
          </p:cNvPr>
          <p:cNvSpPr txBox="1"/>
          <p:nvPr/>
        </p:nvSpPr>
        <p:spPr>
          <a:xfrm>
            <a:off x="7762259" y="4300062"/>
            <a:ext cx="4057829" cy="338554"/>
          </a:xfrm>
          <a:prstGeom prst="rect">
            <a:avLst/>
          </a:prstGeom>
          <a:noFill/>
        </p:spPr>
        <p:txBody>
          <a:bodyPr wrap="square" rtlCol="0">
            <a:spAutoFit/>
          </a:bodyPr>
          <a:lstStyle/>
          <a:p>
            <a:r>
              <a:rPr lang="en-GB" sz="1600" dirty="0">
                <a:latin typeface="Comic Sans MS" panose="030F0702030302020204" pitchFamily="66" charset="0"/>
              </a:rPr>
              <a:t>TWO   (Elsevier &amp; Wiley)</a:t>
            </a:r>
          </a:p>
        </p:txBody>
      </p:sp>
      <p:sp>
        <p:nvSpPr>
          <p:cNvPr id="24" name="TextBox 23">
            <a:extLst>
              <a:ext uri="{FF2B5EF4-FFF2-40B4-BE49-F238E27FC236}">
                <a16:creationId xmlns:a16="http://schemas.microsoft.com/office/drawing/2014/main" id="{2C73689D-07E7-35F1-4427-A85F1BD57176}"/>
              </a:ext>
            </a:extLst>
          </p:cNvPr>
          <p:cNvSpPr txBox="1"/>
          <p:nvPr/>
        </p:nvSpPr>
        <p:spPr>
          <a:xfrm>
            <a:off x="7758213" y="4599959"/>
            <a:ext cx="747320" cy="338554"/>
          </a:xfrm>
          <a:prstGeom prst="rect">
            <a:avLst/>
          </a:prstGeom>
          <a:noFill/>
        </p:spPr>
        <p:txBody>
          <a:bodyPr wrap="none" rtlCol="0">
            <a:spAutoFit/>
          </a:bodyPr>
          <a:lstStyle/>
          <a:p>
            <a:r>
              <a:rPr lang="en-GB" sz="1600" dirty="0">
                <a:latin typeface="Comic Sans MS" panose="030F0702030302020204" pitchFamily="66" charset="0"/>
              </a:rPr>
              <a:t>ZERO</a:t>
            </a:r>
          </a:p>
        </p:txBody>
      </p:sp>
      <p:sp>
        <p:nvSpPr>
          <p:cNvPr id="25" name="TextBox 24">
            <a:extLst>
              <a:ext uri="{FF2B5EF4-FFF2-40B4-BE49-F238E27FC236}">
                <a16:creationId xmlns:a16="http://schemas.microsoft.com/office/drawing/2014/main" id="{8304937C-982C-C9E8-B4EE-231C5264E29B}"/>
              </a:ext>
            </a:extLst>
          </p:cNvPr>
          <p:cNvSpPr txBox="1"/>
          <p:nvPr/>
        </p:nvSpPr>
        <p:spPr>
          <a:xfrm>
            <a:off x="7742833" y="4903361"/>
            <a:ext cx="747320" cy="338554"/>
          </a:xfrm>
          <a:prstGeom prst="rect">
            <a:avLst/>
          </a:prstGeom>
          <a:noFill/>
        </p:spPr>
        <p:txBody>
          <a:bodyPr wrap="none" rtlCol="0">
            <a:spAutoFit/>
          </a:bodyPr>
          <a:lstStyle/>
          <a:p>
            <a:r>
              <a:rPr lang="en-GB" sz="1600" dirty="0">
                <a:latin typeface="Comic Sans MS" panose="030F0702030302020204" pitchFamily="66" charset="0"/>
              </a:rPr>
              <a:t>ZERO</a:t>
            </a:r>
          </a:p>
        </p:txBody>
      </p:sp>
      <p:sp>
        <p:nvSpPr>
          <p:cNvPr id="26" name="TextBox 25">
            <a:extLst>
              <a:ext uri="{FF2B5EF4-FFF2-40B4-BE49-F238E27FC236}">
                <a16:creationId xmlns:a16="http://schemas.microsoft.com/office/drawing/2014/main" id="{3FA10E07-3515-269A-12B7-AE1830D36914}"/>
              </a:ext>
            </a:extLst>
          </p:cNvPr>
          <p:cNvSpPr txBox="1"/>
          <p:nvPr/>
        </p:nvSpPr>
        <p:spPr>
          <a:xfrm>
            <a:off x="7791575" y="5194869"/>
            <a:ext cx="556563" cy="338554"/>
          </a:xfrm>
          <a:prstGeom prst="rect">
            <a:avLst/>
          </a:prstGeom>
          <a:noFill/>
        </p:spPr>
        <p:txBody>
          <a:bodyPr wrap="none" rtlCol="0">
            <a:spAutoFit/>
          </a:bodyPr>
          <a:lstStyle/>
          <a:p>
            <a:r>
              <a:rPr lang="en-GB" sz="1600" dirty="0">
                <a:latin typeface="Comic Sans MS" panose="030F0702030302020204" pitchFamily="66" charset="0"/>
              </a:rPr>
              <a:t>88  </a:t>
            </a:r>
          </a:p>
        </p:txBody>
      </p:sp>
      <p:sp>
        <p:nvSpPr>
          <p:cNvPr id="27" name="TextBox 26">
            <a:extLst>
              <a:ext uri="{FF2B5EF4-FFF2-40B4-BE49-F238E27FC236}">
                <a16:creationId xmlns:a16="http://schemas.microsoft.com/office/drawing/2014/main" id="{AFC630F6-ABB1-80C6-790E-4643BE287392}"/>
              </a:ext>
            </a:extLst>
          </p:cNvPr>
          <p:cNvSpPr txBox="1"/>
          <p:nvPr/>
        </p:nvSpPr>
        <p:spPr>
          <a:xfrm>
            <a:off x="7730101" y="5492698"/>
            <a:ext cx="4057829" cy="338554"/>
          </a:xfrm>
          <a:prstGeom prst="rect">
            <a:avLst/>
          </a:prstGeom>
          <a:noFill/>
        </p:spPr>
        <p:txBody>
          <a:bodyPr wrap="square" rtlCol="0">
            <a:spAutoFit/>
          </a:bodyPr>
          <a:lstStyle/>
          <a:p>
            <a:r>
              <a:rPr lang="en-GB" sz="1600" dirty="0">
                <a:latin typeface="Comic Sans MS" panose="030F0702030302020204" pitchFamily="66" charset="0"/>
              </a:rPr>
              <a:t>TWO   (ACS &amp; CUP)</a:t>
            </a:r>
          </a:p>
        </p:txBody>
      </p:sp>
      <p:sp>
        <p:nvSpPr>
          <p:cNvPr id="28" name="TextBox 27">
            <a:extLst>
              <a:ext uri="{FF2B5EF4-FFF2-40B4-BE49-F238E27FC236}">
                <a16:creationId xmlns:a16="http://schemas.microsoft.com/office/drawing/2014/main" id="{879B66DF-88A0-4A52-3F30-C90F0DEA4645}"/>
              </a:ext>
            </a:extLst>
          </p:cNvPr>
          <p:cNvSpPr txBox="1"/>
          <p:nvPr/>
        </p:nvSpPr>
        <p:spPr>
          <a:xfrm>
            <a:off x="7748277" y="5796100"/>
            <a:ext cx="4057829" cy="338554"/>
          </a:xfrm>
          <a:prstGeom prst="rect">
            <a:avLst/>
          </a:prstGeom>
          <a:noFill/>
        </p:spPr>
        <p:txBody>
          <a:bodyPr wrap="square" rtlCol="0">
            <a:spAutoFit/>
          </a:bodyPr>
          <a:lstStyle/>
          <a:p>
            <a:r>
              <a:rPr lang="en-GB" sz="1600" dirty="0">
                <a:latin typeface="Comic Sans MS" panose="030F0702030302020204" pitchFamily="66" charset="0"/>
              </a:rPr>
              <a:t>SEVEN   (all of which are expired)</a:t>
            </a:r>
          </a:p>
        </p:txBody>
      </p:sp>
      <p:sp>
        <p:nvSpPr>
          <p:cNvPr id="29" name="TextBox 28">
            <a:extLst>
              <a:ext uri="{FF2B5EF4-FFF2-40B4-BE49-F238E27FC236}">
                <a16:creationId xmlns:a16="http://schemas.microsoft.com/office/drawing/2014/main" id="{A6B9A0BD-4071-D105-F590-2808113DC6EB}"/>
              </a:ext>
            </a:extLst>
          </p:cNvPr>
          <p:cNvSpPr txBox="1"/>
          <p:nvPr/>
        </p:nvSpPr>
        <p:spPr>
          <a:xfrm>
            <a:off x="7767852" y="6093929"/>
            <a:ext cx="747320" cy="338554"/>
          </a:xfrm>
          <a:prstGeom prst="rect">
            <a:avLst/>
          </a:prstGeom>
          <a:noFill/>
        </p:spPr>
        <p:txBody>
          <a:bodyPr wrap="none" rtlCol="0">
            <a:spAutoFit/>
          </a:bodyPr>
          <a:lstStyle/>
          <a:p>
            <a:r>
              <a:rPr lang="en-GB" sz="1600" dirty="0">
                <a:latin typeface="Comic Sans MS" panose="030F0702030302020204" pitchFamily="66" charset="0"/>
              </a:rPr>
              <a:t>ZERO</a:t>
            </a:r>
          </a:p>
        </p:txBody>
      </p:sp>
      <p:sp>
        <p:nvSpPr>
          <p:cNvPr id="30" name="TextBox 29">
            <a:extLst>
              <a:ext uri="{FF2B5EF4-FFF2-40B4-BE49-F238E27FC236}">
                <a16:creationId xmlns:a16="http://schemas.microsoft.com/office/drawing/2014/main" id="{4BAAF567-F0A5-089E-00B5-28D8DCAB698E}"/>
              </a:ext>
            </a:extLst>
          </p:cNvPr>
          <p:cNvSpPr txBox="1"/>
          <p:nvPr/>
        </p:nvSpPr>
        <p:spPr>
          <a:xfrm>
            <a:off x="7803254" y="6389293"/>
            <a:ext cx="479859" cy="338554"/>
          </a:xfrm>
          <a:prstGeom prst="rect">
            <a:avLst/>
          </a:prstGeom>
          <a:noFill/>
        </p:spPr>
        <p:txBody>
          <a:bodyPr wrap="square" rtlCol="0">
            <a:spAutoFit/>
          </a:bodyPr>
          <a:lstStyle/>
          <a:p>
            <a:r>
              <a:rPr lang="en-GB" sz="1600" dirty="0">
                <a:latin typeface="Comic Sans MS" panose="030F0702030302020204" pitchFamily="66" charset="0"/>
              </a:rPr>
              <a:t>18</a:t>
            </a:r>
          </a:p>
        </p:txBody>
      </p:sp>
      <p:sp>
        <p:nvSpPr>
          <p:cNvPr id="3" name="Rectangle 2">
            <a:extLst>
              <a:ext uri="{FF2B5EF4-FFF2-40B4-BE49-F238E27FC236}">
                <a16:creationId xmlns:a16="http://schemas.microsoft.com/office/drawing/2014/main" id="{9820B54A-7975-0C6D-D123-0F8F782B4EE5}"/>
              </a:ext>
            </a:extLst>
          </p:cNvPr>
          <p:cNvSpPr/>
          <p:nvPr/>
        </p:nvSpPr>
        <p:spPr>
          <a:xfrm>
            <a:off x="7813190" y="5791950"/>
            <a:ext cx="3403450" cy="338554"/>
          </a:xfrm>
          <a:prstGeom prst="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0530992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827393C9-9E64-735F-3DD0-E710495DAA39}"/>
              </a:ext>
            </a:extLst>
          </p:cNvPr>
          <p:cNvSpPr txBox="1"/>
          <p:nvPr/>
        </p:nvSpPr>
        <p:spPr>
          <a:xfrm>
            <a:off x="798991" y="3100674"/>
            <a:ext cx="10377996" cy="2554545"/>
          </a:xfrm>
          <a:prstGeom prst="rect">
            <a:avLst/>
          </a:prstGeom>
          <a:noFill/>
        </p:spPr>
        <p:txBody>
          <a:bodyPr wrap="square" rtlCol="0">
            <a:spAutoFit/>
          </a:bodyPr>
          <a:lstStyle/>
          <a:p>
            <a:r>
              <a:rPr lang="en-GB" sz="4000" dirty="0"/>
              <a:t>The opinions expressed in this talk are my own, as an individual. The opinions expressed in this talk do not purport to reflect the views or opinions of Arcadia Fund.</a:t>
            </a:r>
          </a:p>
        </p:txBody>
      </p:sp>
      <p:pic>
        <p:nvPicPr>
          <p:cNvPr id="1026" name="Picture 2" descr="Disclaimer Images – Browse 3,478 Stock Photos, Vectors, and Video | Adobe  Stock">
            <a:extLst>
              <a:ext uri="{FF2B5EF4-FFF2-40B4-BE49-F238E27FC236}">
                <a16:creationId xmlns:a16="http://schemas.microsoft.com/office/drawing/2014/main" id="{28D12312-90E1-5D2D-B951-9E33E73FE4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336799" y="0"/>
            <a:ext cx="6136985" cy="306849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64113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E9B8F819-50D7-D12F-A89E-C896AAA154C9}"/>
              </a:ext>
            </a:extLst>
          </p:cNvPr>
          <p:cNvPicPr>
            <a:picLocks noChangeAspect="1"/>
          </p:cNvPicPr>
          <p:nvPr/>
        </p:nvPicPr>
        <p:blipFill>
          <a:blip r:embed="rId2"/>
          <a:stretch>
            <a:fillRect/>
          </a:stretch>
        </p:blipFill>
        <p:spPr>
          <a:xfrm>
            <a:off x="267854" y="924266"/>
            <a:ext cx="10069945" cy="5492697"/>
          </a:xfrm>
          <a:prstGeom prst="rect">
            <a:avLst/>
          </a:prstGeom>
        </p:spPr>
      </p:pic>
      <p:sp>
        <p:nvSpPr>
          <p:cNvPr id="6" name="Oval 5">
            <a:extLst>
              <a:ext uri="{FF2B5EF4-FFF2-40B4-BE49-F238E27FC236}">
                <a16:creationId xmlns:a16="http://schemas.microsoft.com/office/drawing/2014/main" id="{E513D700-580A-4187-2B3C-63A00B68E453}"/>
              </a:ext>
            </a:extLst>
          </p:cNvPr>
          <p:cNvSpPr/>
          <p:nvPr/>
        </p:nvSpPr>
        <p:spPr>
          <a:xfrm>
            <a:off x="7617204" y="667919"/>
            <a:ext cx="953897" cy="5749044"/>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53453443-D209-A826-D20D-1D45A6BD6B2A}"/>
              </a:ext>
            </a:extLst>
          </p:cNvPr>
          <p:cNvSpPr txBox="1"/>
          <p:nvPr/>
        </p:nvSpPr>
        <p:spPr>
          <a:xfrm>
            <a:off x="514350" y="200025"/>
            <a:ext cx="11296650" cy="523220"/>
          </a:xfrm>
          <a:prstGeom prst="rect">
            <a:avLst/>
          </a:prstGeom>
          <a:noFill/>
        </p:spPr>
        <p:txBody>
          <a:bodyPr wrap="square" rtlCol="0">
            <a:spAutoFit/>
          </a:bodyPr>
          <a:lstStyle/>
          <a:p>
            <a:r>
              <a:rPr lang="en-GB" sz="2800" dirty="0">
                <a:latin typeface="Comic Sans MS" panose="030F0702030302020204" pitchFamily="66" charset="0"/>
              </a:rPr>
              <a:t>Reminder: the current year is 2023</a:t>
            </a:r>
            <a:endParaRPr lang="en-GB" sz="2800" dirty="0"/>
          </a:p>
        </p:txBody>
      </p:sp>
    </p:spTree>
    <p:extLst>
      <p:ext uri="{BB962C8B-B14F-4D97-AF65-F5344CB8AC3E}">
        <p14:creationId xmlns:p14="http://schemas.microsoft.com/office/powerpoint/2010/main" val="7165928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E47ED-18CA-561F-3B40-529A1BF7E0F8}"/>
              </a:ext>
            </a:extLst>
          </p:cNvPr>
          <p:cNvSpPr>
            <a:spLocks noGrp="1"/>
          </p:cNvSpPr>
          <p:nvPr>
            <p:ph type="title"/>
          </p:nvPr>
        </p:nvSpPr>
        <p:spPr>
          <a:xfrm>
            <a:off x="477982" y="106507"/>
            <a:ext cx="11831783" cy="1325563"/>
          </a:xfrm>
        </p:spPr>
        <p:txBody>
          <a:bodyPr>
            <a:normAutofit/>
          </a:bodyPr>
          <a:lstStyle/>
          <a:p>
            <a:r>
              <a:rPr lang="en-GB" sz="3200" dirty="0">
                <a:latin typeface="Comic Sans MS" panose="030F0702030302020204" pitchFamily="66" charset="0"/>
              </a:rPr>
              <a:t>Marketing nonsense: things touted as “OA agreements”</a:t>
            </a:r>
          </a:p>
        </p:txBody>
      </p:sp>
      <p:sp>
        <p:nvSpPr>
          <p:cNvPr id="3" name="Content Placeholder 2">
            <a:extLst>
              <a:ext uri="{FF2B5EF4-FFF2-40B4-BE49-F238E27FC236}">
                <a16:creationId xmlns:a16="http://schemas.microsoft.com/office/drawing/2014/main" id="{172F9AB1-B4DC-5E11-F78B-2653D7B7BAEA}"/>
              </a:ext>
            </a:extLst>
          </p:cNvPr>
          <p:cNvSpPr>
            <a:spLocks noGrp="1"/>
          </p:cNvSpPr>
          <p:nvPr>
            <p:ph idx="1"/>
          </p:nvPr>
        </p:nvSpPr>
        <p:spPr/>
        <p:txBody>
          <a:bodyPr/>
          <a:lstStyle/>
          <a:p>
            <a:r>
              <a:rPr lang="en-GB" dirty="0"/>
              <a:t>Major consortia of Italian and French research institutions are notable in that they have some sort of agreement with Elsevier, but neither are registered in the ESAC agreement registry, nor published in-detail AFAIK.</a:t>
            </a:r>
            <a:br>
              <a:rPr lang="en-GB" dirty="0"/>
            </a:br>
            <a:br>
              <a:rPr lang="en-GB" dirty="0"/>
            </a:br>
            <a:r>
              <a:rPr lang="en-GB" dirty="0"/>
              <a:t>In my view, whilst I acknowledge they exist, these non-transparent agreements are thus NOT “transformative agreements”. </a:t>
            </a:r>
          </a:p>
          <a:p>
            <a:endParaRPr lang="en-GB" dirty="0"/>
          </a:p>
          <a:p>
            <a:r>
              <a:rPr lang="en-GB" sz="1800" dirty="0">
                <a:hlinkClick r:id="rId2"/>
              </a:rPr>
              <a:t>https://www.elsevier.com/open-access/agreements/france-couperin-consortium</a:t>
            </a:r>
            <a:r>
              <a:rPr lang="en-GB" sz="1800" dirty="0"/>
              <a:t> </a:t>
            </a:r>
          </a:p>
          <a:p>
            <a:r>
              <a:rPr lang="en-GB" sz="1800" dirty="0">
                <a:hlinkClick r:id="rId3"/>
              </a:rPr>
              <a:t>https://www.elsevier.com/open-access/agreements/crui</a:t>
            </a:r>
            <a:endParaRPr lang="en-GB" sz="1800" dirty="0"/>
          </a:p>
          <a:p>
            <a:endParaRPr lang="en-GB" sz="1800" dirty="0"/>
          </a:p>
        </p:txBody>
      </p:sp>
    </p:spTree>
    <p:extLst>
      <p:ext uri="{BB962C8B-B14F-4D97-AF65-F5344CB8AC3E}">
        <p14:creationId xmlns:p14="http://schemas.microsoft.com/office/powerpoint/2010/main" val="427710479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4FF6A2C-661F-075A-20C8-B7D78C267828}"/>
              </a:ext>
            </a:extLst>
          </p:cNvPr>
          <p:cNvPicPr>
            <a:picLocks noChangeAspect="1"/>
          </p:cNvPicPr>
          <p:nvPr/>
        </p:nvPicPr>
        <p:blipFill>
          <a:blip r:embed="rId2"/>
          <a:stretch>
            <a:fillRect/>
          </a:stretch>
        </p:blipFill>
        <p:spPr>
          <a:xfrm>
            <a:off x="766617" y="130153"/>
            <a:ext cx="6951807" cy="6597694"/>
          </a:xfrm>
          <a:prstGeom prst="rect">
            <a:avLst/>
          </a:prstGeom>
        </p:spPr>
      </p:pic>
      <p:sp>
        <p:nvSpPr>
          <p:cNvPr id="6" name="TextBox 5">
            <a:extLst>
              <a:ext uri="{FF2B5EF4-FFF2-40B4-BE49-F238E27FC236}">
                <a16:creationId xmlns:a16="http://schemas.microsoft.com/office/drawing/2014/main" id="{1ABA35DC-0432-E9FF-D16C-18EFB248E0C1}"/>
              </a:ext>
            </a:extLst>
          </p:cNvPr>
          <p:cNvSpPr txBox="1"/>
          <p:nvPr/>
        </p:nvSpPr>
        <p:spPr>
          <a:xfrm>
            <a:off x="7718424" y="227885"/>
            <a:ext cx="4285672" cy="523220"/>
          </a:xfrm>
          <a:prstGeom prst="rect">
            <a:avLst/>
          </a:prstGeom>
          <a:noFill/>
        </p:spPr>
        <p:txBody>
          <a:bodyPr wrap="square" rtlCol="0">
            <a:spAutoFit/>
          </a:bodyPr>
          <a:lstStyle/>
          <a:p>
            <a:pPr algn="ctr"/>
            <a:r>
              <a:rPr lang="en-GB" sz="1400" b="1" dirty="0">
                <a:latin typeface="Comic Sans MS" panose="030F0702030302020204" pitchFamily="66" charset="0"/>
              </a:rPr>
              <a:t>Number of ESAC registered “Transformative Agreements” (as of March 2023)</a:t>
            </a:r>
          </a:p>
        </p:txBody>
      </p:sp>
      <p:sp>
        <p:nvSpPr>
          <p:cNvPr id="9" name="TextBox 8">
            <a:extLst>
              <a:ext uri="{FF2B5EF4-FFF2-40B4-BE49-F238E27FC236}">
                <a16:creationId xmlns:a16="http://schemas.microsoft.com/office/drawing/2014/main" id="{3061827A-8B0E-A366-2E23-AA7790E51A7C}"/>
              </a:ext>
            </a:extLst>
          </p:cNvPr>
          <p:cNvSpPr txBox="1"/>
          <p:nvPr/>
        </p:nvSpPr>
        <p:spPr>
          <a:xfrm>
            <a:off x="7718423" y="776272"/>
            <a:ext cx="2398699" cy="338554"/>
          </a:xfrm>
          <a:prstGeom prst="rect">
            <a:avLst/>
          </a:prstGeom>
          <a:noFill/>
        </p:spPr>
        <p:txBody>
          <a:bodyPr wrap="square" rtlCol="0">
            <a:spAutoFit/>
          </a:bodyPr>
          <a:lstStyle/>
          <a:p>
            <a:r>
              <a:rPr lang="en-GB" sz="1600" dirty="0">
                <a:latin typeface="Comic Sans MS" panose="030F0702030302020204" pitchFamily="66" charset="0"/>
              </a:rPr>
              <a:t>ONE (exc. Hong Kong)</a:t>
            </a:r>
          </a:p>
        </p:txBody>
      </p:sp>
      <p:sp>
        <p:nvSpPr>
          <p:cNvPr id="10" name="TextBox 9">
            <a:extLst>
              <a:ext uri="{FF2B5EF4-FFF2-40B4-BE49-F238E27FC236}">
                <a16:creationId xmlns:a16="http://schemas.microsoft.com/office/drawing/2014/main" id="{14243697-BAA8-359F-E863-5EF804A0036E}"/>
              </a:ext>
            </a:extLst>
          </p:cNvPr>
          <p:cNvSpPr txBox="1"/>
          <p:nvPr/>
        </p:nvSpPr>
        <p:spPr>
          <a:xfrm>
            <a:off x="7718422" y="1058670"/>
            <a:ext cx="4315605" cy="338554"/>
          </a:xfrm>
          <a:prstGeom prst="rect">
            <a:avLst/>
          </a:prstGeom>
          <a:noFill/>
        </p:spPr>
        <p:txBody>
          <a:bodyPr wrap="none" rtlCol="0">
            <a:spAutoFit/>
          </a:bodyPr>
          <a:lstStyle/>
          <a:p>
            <a:r>
              <a:rPr lang="en-GB" sz="1600" dirty="0">
                <a:latin typeface="Comic Sans MS" panose="030F0702030302020204" pitchFamily="66" charset="0"/>
              </a:rPr>
              <a:t>37 (of which 24 are single institution TAs) </a:t>
            </a:r>
          </a:p>
        </p:txBody>
      </p:sp>
      <p:sp>
        <p:nvSpPr>
          <p:cNvPr id="11" name="TextBox 10">
            <a:extLst>
              <a:ext uri="{FF2B5EF4-FFF2-40B4-BE49-F238E27FC236}">
                <a16:creationId xmlns:a16="http://schemas.microsoft.com/office/drawing/2014/main" id="{856B8BFB-C5E2-D4C0-AE04-74DAA78800D6}"/>
              </a:ext>
            </a:extLst>
          </p:cNvPr>
          <p:cNvSpPr txBox="1"/>
          <p:nvPr/>
        </p:nvSpPr>
        <p:spPr>
          <a:xfrm>
            <a:off x="7719820" y="1345294"/>
            <a:ext cx="556563" cy="338554"/>
          </a:xfrm>
          <a:prstGeom prst="rect">
            <a:avLst/>
          </a:prstGeom>
          <a:noFill/>
        </p:spPr>
        <p:txBody>
          <a:bodyPr wrap="none" rtlCol="0">
            <a:spAutoFit/>
          </a:bodyPr>
          <a:lstStyle/>
          <a:p>
            <a:r>
              <a:rPr lang="en-GB" sz="1600" dirty="0">
                <a:latin typeface="Comic Sans MS" panose="030F0702030302020204" pitchFamily="66" charset="0"/>
              </a:rPr>
              <a:t>73  </a:t>
            </a:r>
          </a:p>
        </p:txBody>
      </p:sp>
      <p:sp>
        <p:nvSpPr>
          <p:cNvPr id="12" name="TextBox 11">
            <a:extLst>
              <a:ext uri="{FF2B5EF4-FFF2-40B4-BE49-F238E27FC236}">
                <a16:creationId xmlns:a16="http://schemas.microsoft.com/office/drawing/2014/main" id="{296B2064-71AC-0E59-E495-3CEA6A66EFF6}"/>
              </a:ext>
            </a:extLst>
          </p:cNvPr>
          <p:cNvSpPr txBox="1"/>
          <p:nvPr/>
        </p:nvSpPr>
        <p:spPr>
          <a:xfrm>
            <a:off x="7718422" y="1663072"/>
            <a:ext cx="747320" cy="338554"/>
          </a:xfrm>
          <a:prstGeom prst="rect">
            <a:avLst/>
          </a:prstGeom>
          <a:noFill/>
        </p:spPr>
        <p:txBody>
          <a:bodyPr wrap="none" rtlCol="0">
            <a:spAutoFit/>
          </a:bodyPr>
          <a:lstStyle/>
          <a:p>
            <a:r>
              <a:rPr lang="en-GB" sz="1600" dirty="0">
                <a:latin typeface="Comic Sans MS" panose="030F0702030302020204" pitchFamily="66" charset="0"/>
              </a:rPr>
              <a:t>ZERO</a:t>
            </a:r>
          </a:p>
        </p:txBody>
      </p:sp>
      <p:sp>
        <p:nvSpPr>
          <p:cNvPr id="13" name="TextBox 12">
            <a:extLst>
              <a:ext uri="{FF2B5EF4-FFF2-40B4-BE49-F238E27FC236}">
                <a16:creationId xmlns:a16="http://schemas.microsoft.com/office/drawing/2014/main" id="{249D2B9E-32F8-088E-38F3-A4AD63ACD248}"/>
              </a:ext>
            </a:extLst>
          </p:cNvPr>
          <p:cNvSpPr txBox="1"/>
          <p:nvPr/>
        </p:nvSpPr>
        <p:spPr>
          <a:xfrm>
            <a:off x="7714871" y="1954249"/>
            <a:ext cx="556563" cy="338554"/>
          </a:xfrm>
          <a:prstGeom prst="rect">
            <a:avLst/>
          </a:prstGeom>
          <a:noFill/>
        </p:spPr>
        <p:txBody>
          <a:bodyPr wrap="none" rtlCol="0">
            <a:spAutoFit/>
          </a:bodyPr>
          <a:lstStyle/>
          <a:p>
            <a:r>
              <a:rPr lang="en-GB" sz="1600" dirty="0">
                <a:latin typeface="Comic Sans MS" panose="030F0702030302020204" pitchFamily="66" charset="0"/>
              </a:rPr>
              <a:t>83  </a:t>
            </a:r>
          </a:p>
        </p:txBody>
      </p:sp>
      <p:sp>
        <p:nvSpPr>
          <p:cNvPr id="16" name="TextBox 15">
            <a:extLst>
              <a:ext uri="{FF2B5EF4-FFF2-40B4-BE49-F238E27FC236}">
                <a16:creationId xmlns:a16="http://schemas.microsoft.com/office/drawing/2014/main" id="{B6C6D512-3846-7486-4DB7-87C9672338C9}"/>
              </a:ext>
            </a:extLst>
          </p:cNvPr>
          <p:cNvSpPr txBox="1"/>
          <p:nvPr/>
        </p:nvSpPr>
        <p:spPr>
          <a:xfrm>
            <a:off x="7714871" y="2236647"/>
            <a:ext cx="3858749" cy="338554"/>
          </a:xfrm>
          <a:prstGeom prst="rect">
            <a:avLst/>
          </a:prstGeom>
          <a:noFill/>
        </p:spPr>
        <p:txBody>
          <a:bodyPr wrap="none" rtlCol="0">
            <a:spAutoFit/>
          </a:bodyPr>
          <a:lstStyle/>
          <a:p>
            <a:r>
              <a:rPr lang="en-GB" sz="1600" dirty="0">
                <a:latin typeface="Comic Sans MS" panose="030F0702030302020204" pitchFamily="66" charset="0"/>
              </a:rPr>
              <a:t>TWELVE (none with Elsevier or OUP)  </a:t>
            </a:r>
          </a:p>
        </p:txBody>
      </p:sp>
      <p:sp>
        <p:nvSpPr>
          <p:cNvPr id="17" name="TextBox 16">
            <a:extLst>
              <a:ext uri="{FF2B5EF4-FFF2-40B4-BE49-F238E27FC236}">
                <a16:creationId xmlns:a16="http://schemas.microsoft.com/office/drawing/2014/main" id="{1DC70E5B-64EA-935F-DFCE-2B38D8022C2B}"/>
              </a:ext>
            </a:extLst>
          </p:cNvPr>
          <p:cNvSpPr txBox="1"/>
          <p:nvPr/>
        </p:nvSpPr>
        <p:spPr>
          <a:xfrm>
            <a:off x="7714870" y="2532059"/>
            <a:ext cx="4285672" cy="338554"/>
          </a:xfrm>
          <a:prstGeom prst="rect">
            <a:avLst/>
          </a:prstGeom>
          <a:noFill/>
        </p:spPr>
        <p:txBody>
          <a:bodyPr wrap="square" rtlCol="0">
            <a:spAutoFit/>
          </a:bodyPr>
          <a:lstStyle/>
          <a:p>
            <a:r>
              <a:rPr lang="en-GB" sz="1600" dirty="0">
                <a:latin typeface="Comic Sans MS" panose="030F0702030302020204" pitchFamily="66" charset="0"/>
              </a:rPr>
              <a:t>FOUR      (none with Elsevier, OUP, T&amp;F…) </a:t>
            </a:r>
          </a:p>
        </p:txBody>
      </p:sp>
      <p:sp>
        <p:nvSpPr>
          <p:cNvPr id="18" name="TextBox 17">
            <a:extLst>
              <a:ext uri="{FF2B5EF4-FFF2-40B4-BE49-F238E27FC236}">
                <a16:creationId xmlns:a16="http://schemas.microsoft.com/office/drawing/2014/main" id="{56C59C5E-4162-B8B8-E3DD-F7AE76F11EEE}"/>
              </a:ext>
            </a:extLst>
          </p:cNvPr>
          <p:cNvSpPr txBox="1"/>
          <p:nvPr/>
        </p:nvSpPr>
        <p:spPr>
          <a:xfrm>
            <a:off x="7733046" y="2843850"/>
            <a:ext cx="4285672" cy="338554"/>
          </a:xfrm>
          <a:prstGeom prst="rect">
            <a:avLst/>
          </a:prstGeom>
          <a:noFill/>
        </p:spPr>
        <p:txBody>
          <a:bodyPr wrap="square" rtlCol="0">
            <a:spAutoFit/>
          </a:bodyPr>
          <a:lstStyle/>
          <a:p>
            <a:r>
              <a:rPr lang="en-GB" sz="1600" dirty="0">
                <a:latin typeface="Comic Sans MS" panose="030F0702030302020204" pitchFamily="66" charset="0"/>
              </a:rPr>
              <a:t>SIX        (none with Elsevier, OUP, T&amp;F…) </a:t>
            </a:r>
          </a:p>
        </p:txBody>
      </p:sp>
      <p:sp>
        <p:nvSpPr>
          <p:cNvPr id="19" name="TextBox 18">
            <a:extLst>
              <a:ext uri="{FF2B5EF4-FFF2-40B4-BE49-F238E27FC236}">
                <a16:creationId xmlns:a16="http://schemas.microsoft.com/office/drawing/2014/main" id="{8904C676-446F-82A9-BC95-557D51AE95C4}"/>
              </a:ext>
            </a:extLst>
          </p:cNvPr>
          <p:cNvSpPr txBox="1"/>
          <p:nvPr/>
        </p:nvSpPr>
        <p:spPr>
          <a:xfrm>
            <a:off x="7733046" y="3139262"/>
            <a:ext cx="747320" cy="338554"/>
          </a:xfrm>
          <a:prstGeom prst="rect">
            <a:avLst/>
          </a:prstGeom>
          <a:noFill/>
        </p:spPr>
        <p:txBody>
          <a:bodyPr wrap="none" rtlCol="0">
            <a:spAutoFit/>
          </a:bodyPr>
          <a:lstStyle/>
          <a:p>
            <a:r>
              <a:rPr lang="en-GB" sz="1600" dirty="0">
                <a:latin typeface="Comic Sans MS" panose="030F0702030302020204" pitchFamily="66" charset="0"/>
              </a:rPr>
              <a:t>ZERO</a:t>
            </a:r>
          </a:p>
        </p:txBody>
      </p:sp>
      <p:sp>
        <p:nvSpPr>
          <p:cNvPr id="20" name="TextBox 19">
            <a:extLst>
              <a:ext uri="{FF2B5EF4-FFF2-40B4-BE49-F238E27FC236}">
                <a16:creationId xmlns:a16="http://schemas.microsoft.com/office/drawing/2014/main" id="{6078A959-D1E0-AC2D-0F60-CBCF7707F6BB}"/>
              </a:ext>
            </a:extLst>
          </p:cNvPr>
          <p:cNvSpPr txBox="1"/>
          <p:nvPr/>
        </p:nvSpPr>
        <p:spPr>
          <a:xfrm>
            <a:off x="7714870" y="3426917"/>
            <a:ext cx="3719288" cy="338554"/>
          </a:xfrm>
          <a:prstGeom prst="rect">
            <a:avLst/>
          </a:prstGeom>
          <a:noFill/>
        </p:spPr>
        <p:txBody>
          <a:bodyPr wrap="none" rtlCol="0">
            <a:spAutoFit/>
          </a:bodyPr>
          <a:lstStyle/>
          <a:p>
            <a:r>
              <a:rPr lang="en-GB" sz="1600" dirty="0">
                <a:latin typeface="Comic Sans MS" panose="030F0702030302020204" pitchFamily="66" charset="0"/>
              </a:rPr>
              <a:t>THREE    (Wiley &amp; EDP Sciences x2) </a:t>
            </a:r>
          </a:p>
        </p:txBody>
      </p:sp>
      <p:sp>
        <p:nvSpPr>
          <p:cNvPr id="21" name="TextBox 20">
            <a:extLst>
              <a:ext uri="{FF2B5EF4-FFF2-40B4-BE49-F238E27FC236}">
                <a16:creationId xmlns:a16="http://schemas.microsoft.com/office/drawing/2014/main" id="{90AD810A-37DE-483C-7333-3F7E61FF46F3}"/>
              </a:ext>
            </a:extLst>
          </p:cNvPr>
          <p:cNvSpPr txBox="1"/>
          <p:nvPr/>
        </p:nvSpPr>
        <p:spPr>
          <a:xfrm>
            <a:off x="7767852" y="3726814"/>
            <a:ext cx="890837" cy="338554"/>
          </a:xfrm>
          <a:prstGeom prst="rect">
            <a:avLst/>
          </a:prstGeom>
          <a:noFill/>
        </p:spPr>
        <p:txBody>
          <a:bodyPr wrap="square" rtlCol="0">
            <a:spAutoFit/>
          </a:bodyPr>
          <a:lstStyle/>
          <a:p>
            <a:r>
              <a:rPr lang="en-GB" sz="1600" dirty="0">
                <a:latin typeface="Comic Sans MS" panose="030F0702030302020204" pitchFamily="66" charset="0"/>
              </a:rPr>
              <a:t>25</a:t>
            </a:r>
          </a:p>
        </p:txBody>
      </p:sp>
      <p:sp>
        <p:nvSpPr>
          <p:cNvPr id="22" name="TextBox 21">
            <a:extLst>
              <a:ext uri="{FF2B5EF4-FFF2-40B4-BE49-F238E27FC236}">
                <a16:creationId xmlns:a16="http://schemas.microsoft.com/office/drawing/2014/main" id="{D06AFC07-2D6C-9AF2-8578-15FF7D26238C}"/>
              </a:ext>
            </a:extLst>
          </p:cNvPr>
          <p:cNvSpPr txBox="1"/>
          <p:nvPr/>
        </p:nvSpPr>
        <p:spPr>
          <a:xfrm>
            <a:off x="7769250" y="4005049"/>
            <a:ext cx="890837" cy="338554"/>
          </a:xfrm>
          <a:prstGeom prst="rect">
            <a:avLst/>
          </a:prstGeom>
          <a:noFill/>
        </p:spPr>
        <p:txBody>
          <a:bodyPr wrap="square" rtlCol="0">
            <a:spAutoFit/>
          </a:bodyPr>
          <a:lstStyle/>
          <a:p>
            <a:r>
              <a:rPr lang="en-GB" sz="1600" dirty="0">
                <a:latin typeface="Comic Sans MS" panose="030F0702030302020204" pitchFamily="66" charset="0"/>
              </a:rPr>
              <a:t>19</a:t>
            </a:r>
          </a:p>
        </p:txBody>
      </p:sp>
      <p:sp>
        <p:nvSpPr>
          <p:cNvPr id="23" name="TextBox 22">
            <a:extLst>
              <a:ext uri="{FF2B5EF4-FFF2-40B4-BE49-F238E27FC236}">
                <a16:creationId xmlns:a16="http://schemas.microsoft.com/office/drawing/2014/main" id="{A57B4A04-B6CC-6B6F-24B5-94932B8CD0E6}"/>
              </a:ext>
            </a:extLst>
          </p:cNvPr>
          <p:cNvSpPr txBox="1"/>
          <p:nvPr/>
        </p:nvSpPr>
        <p:spPr>
          <a:xfrm>
            <a:off x="7762259" y="4300062"/>
            <a:ext cx="4057829" cy="338554"/>
          </a:xfrm>
          <a:prstGeom prst="rect">
            <a:avLst/>
          </a:prstGeom>
          <a:noFill/>
        </p:spPr>
        <p:txBody>
          <a:bodyPr wrap="square" rtlCol="0">
            <a:spAutoFit/>
          </a:bodyPr>
          <a:lstStyle/>
          <a:p>
            <a:r>
              <a:rPr lang="en-GB" sz="1600" dirty="0">
                <a:latin typeface="Comic Sans MS" panose="030F0702030302020204" pitchFamily="66" charset="0"/>
              </a:rPr>
              <a:t>TWO   (Elsevier &amp; Wiley)</a:t>
            </a:r>
          </a:p>
        </p:txBody>
      </p:sp>
      <p:sp>
        <p:nvSpPr>
          <p:cNvPr id="24" name="TextBox 23">
            <a:extLst>
              <a:ext uri="{FF2B5EF4-FFF2-40B4-BE49-F238E27FC236}">
                <a16:creationId xmlns:a16="http://schemas.microsoft.com/office/drawing/2014/main" id="{2C73689D-07E7-35F1-4427-A85F1BD57176}"/>
              </a:ext>
            </a:extLst>
          </p:cNvPr>
          <p:cNvSpPr txBox="1"/>
          <p:nvPr/>
        </p:nvSpPr>
        <p:spPr>
          <a:xfrm>
            <a:off x="7758213" y="4599959"/>
            <a:ext cx="747320" cy="338554"/>
          </a:xfrm>
          <a:prstGeom prst="rect">
            <a:avLst/>
          </a:prstGeom>
          <a:noFill/>
        </p:spPr>
        <p:txBody>
          <a:bodyPr wrap="none" rtlCol="0">
            <a:spAutoFit/>
          </a:bodyPr>
          <a:lstStyle/>
          <a:p>
            <a:r>
              <a:rPr lang="en-GB" sz="1600" dirty="0">
                <a:latin typeface="Comic Sans MS" panose="030F0702030302020204" pitchFamily="66" charset="0"/>
              </a:rPr>
              <a:t>ZERO</a:t>
            </a:r>
          </a:p>
        </p:txBody>
      </p:sp>
      <p:sp>
        <p:nvSpPr>
          <p:cNvPr id="25" name="TextBox 24">
            <a:extLst>
              <a:ext uri="{FF2B5EF4-FFF2-40B4-BE49-F238E27FC236}">
                <a16:creationId xmlns:a16="http://schemas.microsoft.com/office/drawing/2014/main" id="{8304937C-982C-C9E8-B4EE-231C5264E29B}"/>
              </a:ext>
            </a:extLst>
          </p:cNvPr>
          <p:cNvSpPr txBox="1"/>
          <p:nvPr/>
        </p:nvSpPr>
        <p:spPr>
          <a:xfrm>
            <a:off x="7742833" y="4903361"/>
            <a:ext cx="747320" cy="338554"/>
          </a:xfrm>
          <a:prstGeom prst="rect">
            <a:avLst/>
          </a:prstGeom>
          <a:noFill/>
        </p:spPr>
        <p:txBody>
          <a:bodyPr wrap="none" rtlCol="0">
            <a:spAutoFit/>
          </a:bodyPr>
          <a:lstStyle/>
          <a:p>
            <a:r>
              <a:rPr lang="en-GB" sz="1600" dirty="0">
                <a:latin typeface="Comic Sans MS" panose="030F0702030302020204" pitchFamily="66" charset="0"/>
              </a:rPr>
              <a:t>ZERO</a:t>
            </a:r>
          </a:p>
        </p:txBody>
      </p:sp>
      <p:sp>
        <p:nvSpPr>
          <p:cNvPr id="26" name="TextBox 25">
            <a:extLst>
              <a:ext uri="{FF2B5EF4-FFF2-40B4-BE49-F238E27FC236}">
                <a16:creationId xmlns:a16="http://schemas.microsoft.com/office/drawing/2014/main" id="{3FA10E07-3515-269A-12B7-AE1830D36914}"/>
              </a:ext>
            </a:extLst>
          </p:cNvPr>
          <p:cNvSpPr txBox="1"/>
          <p:nvPr/>
        </p:nvSpPr>
        <p:spPr>
          <a:xfrm>
            <a:off x="7791575" y="5194869"/>
            <a:ext cx="556563" cy="338554"/>
          </a:xfrm>
          <a:prstGeom prst="rect">
            <a:avLst/>
          </a:prstGeom>
          <a:noFill/>
        </p:spPr>
        <p:txBody>
          <a:bodyPr wrap="none" rtlCol="0">
            <a:spAutoFit/>
          </a:bodyPr>
          <a:lstStyle/>
          <a:p>
            <a:r>
              <a:rPr lang="en-GB" sz="1600" dirty="0">
                <a:latin typeface="Comic Sans MS" panose="030F0702030302020204" pitchFamily="66" charset="0"/>
              </a:rPr>
              <a:t>88  </a:t>
            </a:r>
          </a:p>
        </p:txBody>
      </p:sp>
      <p:sp>
        <p:nvSpPr>
          <p:cNvPr id="27" name="TextBox 26">
            <a:extLst>
              <a:ext uri="{FF2B5EF4-FFF2-40B4-BE49-F238E27FC236}">
                <a16:creationId xmlns:a16="http://schemas.microsoft.com/office/drawing/2014/main" id="{AFC630F6-ABB1-80C6-790E-4643BE287392}"/>
              </a:ext>
            </a:extLst>
          </p:cNvPr>
          <p:cNvSpPr txBox="1"/>
          <p:nvPr/>
        </p:nvSpPr>
        <p:spPr>
          <a:xfrm>
            <a:off x="7730101" y="5492698"/>
            <a:ext cx="4057829" cy="338554"/>
          </a:xfrm>
          <a:prstGeom prst="rect">
            <a:avLst/>
          </a:prstGeom>
          <a:noFill/>
        </p:spPr>
        <p:txBody>
          <a:bodyPr wrap="square" rtlCol="0">
            <a:spAutoFit/>
          </a:bodyPr>
          <a:lstStyle/>
          <a:p>
            <a:r>
              <a:rPr lang="en-GB" sz="1600" dirty="0">
                <a:latin typeface="Comic Sans MS" panose="030F0702030302020204" pitchFamily="66" charset="0"/>
              </a:rPr>
              <a:t>TWO   (ACS &amp; CUP)</a:t>
            </a:r>
          </a:p>
        </p:txBody>
      </p:sp>
      <p:sp>
        <p:nvSpPr>
          <p:cNvPr id="28" name="TextBox 27">
            <a:extLst>
              <a:ext uri="{FF2B5EF4-FFF2-40B4-BE49-F238E27FC236}">
                <a16:creationId xmlns:a16="http://schemas.microsoft.com/office/drawing/2014/main" id="{879B66DF-88A0-4A52-3F30-C90F0DEA4645}"/>
              </a:ext>
            </a:extLst>
          </p:cNvPr>
          <p:cNvSpPr txBox="1"/>
          <p:nvPr/>
        </p:nvSpPr>
        <p:spPr>
          <a:xfrm>
            <a:off x="7748277" y="5796100"/>
            <a:ext cx="4057829" cy="338554"/>
          </a:xfrm>
          <a:prstGeom prst="rect">
            <a:avLst/>
          </a:prstGeom>
          <a:noFill/>
        </p:spPr>
        <p:txBody>
          <a:bodyPr wrap="square" rtlCol="0">
            <a:spAutoFit/>
          </a:bodyPr>
          <a:lstStyle/>
          <a:p>
            <a:r>
              <a:rPr lang="en-GB" sz="1600" dirty="0">
                <a:latin typeface="Comic Sans MS" panose="030F0702030302020204" pitchFamily="66" charset="0"/>
              </a:rPr>
              <a:t>SEVEN   (all of which are expired)</a:t>
            </a:r>
          </a:p>
        </p:txBody>
      </p:sp>
      <p:sp>
        <p:nvSpPr>
          <p:cNvPr id="29" name="TextBox 28">
            <a:extLst>
              <a:ext uri="{FF2B5EF4-FFF2-40B4-BE49-F238E27FC236}">
                <a16:creationId xmlns:a16="http://schemas.microsoft.com/office/drawing/2014/main" id="{A6B9A0BD-4071-D105-F590-2808113DC6EB}"/>
              </a:ext>
            </a:extLst>
          </p:cNvPr>
          <p:cNvSpPr txBox="1"/>
          <p:nvPr/>
        </p:nvSpPr>
        <p:spPr>
          <a:xfrm>
            <a:off x="7767852" y="6093929"/>
            <a:ext cx="747320" cy="338554"/>
          </a:xfrm>
          <a:prstGeom prst="rect">
            <a:avLst/>
          </a:prstGeom>
          <a:noFill/>
        </p:spPr>
        <p:txBody>
          <a:bodyPr wrap="none" rtlCol="0">
            <a:spAutoFit/>
          </a:bodyPr>
          <a:lstStyle/>
          <a:p>
            <a:r>
              <a:rPr lang="en-GB" sz="1600" dirty="0">
                <a:latin typeface="Comic Sans MS" panose="030F0702030302020204" pitchFamily="66" charset="0"/>
              </a:rPr>
              <a:t>ZERO</a:t>
            </a:r>
          </a:p>
        </p:txBody>
      </p:sp>
      <p:sp>
        <p:nvSpPr>
          <p:cNvPr id="30" name="TextBox 29">
            <a:extLst>
              <a:ext uri="{FF2B5EF4-FFF2-40B4-BE49-F238E27FC236}">
                <a16:creationId xmlns:a16="http://schemas.microsoft.com/office/drawing/2014/main" id="{4BAAF567-F0A5-089E-00B5-28D8DCAB698E}"/>
              </a:ext>
            </a:extLst>
          </p:cNvPr>
          <p:cNvSpPr txBox="1"/>
          <p:nvPr/>
        </p:nvSpPr>
        <p:spPr>
          <a:xfrm>
            <a:off x="7803254" y="6389293"/>
            <a:ext cx="479859" cy="338554"/>
          </a:xfrm>
          <a:prstGeom prst="rect">
            <a:avLst/>
          </a:prstGeom>
          <a:noFill/>
        </p:spPr>
        <p:txBody>
          <a:bodyPr wrap="square" rtlCol="0">
            <a:spAutoFit/>
          </a:bodyPr>
          <a:lstStyle/>
          <a:p>
            <a:r>
              <a:rPr lang="en-GB" sz="1600" dirty="0">
                <a:latin typeface="Comic Sans MS" panose="030F0702030302020204" pitchFamily="66" charset="0"/>
              </a:rPr>
              <a:t>18</a:t>
            </a:r>
          </a:p>
        </p:txBody>
      </p:sp>
      <p:sp>
        <p:nvSpPr>
          <p:cNvPr id="2" name="Rectangle 1">
            <a:extLst>
              <a:ext uri="{FF2B5EF4-FFF2-40B4-BE49-F238E27FC236}">
                <a16:creationId xmlns:a16="http://schemas.microsoft.com/office/drawing/2014/main" id="{4AAB74E8-80FB-1178-E7F4-AE8A53070728}"/>
              </a:ext>
            </a:extLst>
          </p:cNvPr>
          <p:cNvSpPr/>
          <p:nvPr/>
        </p:nvSpPr>
        <p:spPr>
          <a:xfrm>
            <a:off x="7748573" y="751105"/>
            <a:ext cx="2235935" cy="354611"/>
          </a:xfrm>
          <a:prstGeom prst="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D700CDA2-0EBE-C747-B95D-CB05D319DC5A}"/>
              </a:ext>
            </a:extLst>
          </p:cNvPr>
          <p:cNvSpPr/>
          <p:nvPr/>
        </p:nvSpPr>
        <p:spPr>
          <a:xfrm>
            <a:off x="7748574" y="1632639"/>
            <a:ext cx="741580" cy="354611"/>
          </a:xfrm>
          <a:prstGeom prst="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D4821458-002D-3449-D36F-9AACBCF66BB8}"/>
              </a:ext>
            </a:extLst>
          </p:cNvPr>
          <p:cNvSpPr/>
          <p:nvPr/>
        </p:nvSpPr>
        <p:spPr>
          <a:xfrm>
            <a:off x="7767852" y="6122307"/>
            <a:ext cx="775775" cy="305239"/>
          </a:xfrm>
          <a:prstGeom prst="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BE384BD1-559B-F8D7-CCA4-F0599134A651}"/>
              </a:ext>
            </a:extLst>
          </p:cNvPr>
          <p:cNvSpPr/>
          <p:nvPr/>
        </p:nvSpPr>
        <p:spPr>
          <a:xfrm>
            <a:off x="7743985" y="3161620"/>
            <a:ext cx="775775" cy="305239"/>
          </a:xfrm>
          <a:prstGeom prst="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0165D4E0-AE9E-0829-CA9D-4B728E072D7C}"/>
              </a:ext>
            </a:extLst>
          </p:cNvPr>
          <p:cNvSpPr/>
          <p:nvPr/>
        </p:nvSpPr>
        <p:spPr>
          <a:xfrm>
            <a:off x="7781173" y="4627704"/>
            <a:ext cx="775775" cy="305239"/>
          </a:xfrm>
          <a:prstGeom prst="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Rectangle 13">
            <a:extLst>
              <a:ext uri="{FF2B5EF4-FFF2-40B4-BE49-F238E27FC236}">
                <a16:creationId xmlns:a16="http://schemas.microsoft.com/office/drawing/2014/main" id="{ECC9B03E-01E8-5663-3D85-E866D97574B3}"/>
              </a:ext>
            </a:extLst>
          </p:cNvPr>
          <p:cNvSpPr/>
          <p:nvPr/>
        </p:nvSpPr>
        <p:spPr>
          <a:xfrm>
            <a:off x="7773871" y="4927804"/>
            <a:ext cx="775775" cy="305239"/>
          </a:xfrm>
          <a:prstGeom prst="rect">
            <a:avLst/>
          </a:prstGeom>
          <a:noFill/>
          <a:ln w="412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991775649"/>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35E47ED-18CA-561F-3B40-529A1BF7E0F8}"/>
              </a:ext>
            </a:extLst>
          </p:cNvPr>
          <p:cNvSpPr>
            <a:spLocks noGrp="1"/>
          </p:cNvSpPr>
          <p:nvPr>
            <p:ph type="title"/>
          </p:nvPr>
        </p:nvSpPr>
        <p:spPr>
          <a:xfrm>
            <a:off x="469783" y="365125"/>
            <a:ext cx="11140580" cy="1325563"/>
          </a:xfrm>
        </p:spPr>
        <p:txBody>
          <a:bodyPr/>
          <a:lstStyle/>
          <a:p>
            <a:r>
              <a:rPr lang="en-GB" dirty="0">
                <a:latin typeface="Comic Sans MS" panose="030F0702030302020204" pitchFamily="66" charset="0"/>
              </a:rPr>
              <a:t>Time for the UK to walk away from TAs?</a:t>
            </a:r>
          </a:p>
        </p:txBody>
      </p:sp>
      <p:sp>
        <p:nvSpPr>
          <p:cNvPr id="3" name="Content Placeholder 2">
            <a:extLst>
              <a:ext uri="{FF2B5EF4-FFF2-40B4-BE49-F238E27FC236}">
                <a16:creationId xmlns:a16="http://schemas.microsoft.com/office/drawing/2014/main" id="{172F9AB1-B4DC-5E11-F78B-2653D7B7BAEA}"/>
              </a:ext>
            </a:extLst>
          </p:cNvPr>
          <p:cNvSpPr>
            <a:spLocks noGrp="1"/>
          </p:cNvSpPr>
          <p:nvPr>
            <p:ph idx="1"/>
          </p:nvPr>
        </p:nvSpPr>
        <p:spPr>
          <a:xfrm>
            <a:off x="838200" y="1641067"/>
            <a:ext cx="10515600" cy="4351338"/>
          </a:xfrm>
        </p:spPr>
        <p:txBody>
          <a:bodyPr/>
          <a:lstStyle/>
          <a:p>
            <a:pPr marL="0" indent="0">
              <a:buNone/>
            </a:pPr>
            <a:endParaRPr lang="en-GB" dirty="0"/>
          </a:p>
          <a:p>
            <a:r>
              <a:rPr lang="en-GB" dirty="0"/>
              <a:t>The UK (via Jisc) is currently in negotiations Springer Nature about whether or not to sign another expensive TA with them.</a:t>
            </a:r>
          </a:p>
          <a:p>
            <a:endParaRPr lang="en-GB" dirty="0"/>
          </a:p>
          <a:p>
            <a:r>
              <a:rPr lang="en-GB" dirty="0"/>
              <a:t>The UK doesn’t have to make a deal with Springer Nature.</a:t>
            </a:r>
          </a:p>
          <a:p>
            <a:endParaRPr lang="en-GB" dirty="0"/>
          </a:p>
          <a:p>
            <a:r>
              <a:rPr lang="en-GB" dirty="0"/>
              <a:t> recommended read: </a:t>
            </a:r>
          </a:p>
          <a:p>
            <a:pPr marL="457200" lvl="1" indent="0">
              <a:buNone/>
            </a:pPr>
            <a:r>
              <a:rPr lang="en-GB" dirty="0"/>
              <a:t>Prof. Stephen Eglen, 20</a:t>
            </a:r>
            <a:r>
              <a:rPr lang="en-GB" baseline="30000" dirty="0"/>
              <a:t>th</a:t>
            </a:r>
            <a:r>
              <a:rPr lang="en-GB" dirty="0"/>
              <a:t> Feb 2023 “Should the UK make a deal with Springer Nature?” </a:t>
            </a:r>
            <a:r>
              <a:rPr lang="en-GB" dirty="0">
                <a:hlinkClick r:id="rId2"/>
              </a:rPr>
              <a:t>https://unlockingresearch-blog.lib.cam.ac.uk/?p=3494</a:t>
            </a:r>
            <a:r>
              <a:rPr lang="en-GB" dirty="0"/>
              <a:t> </a:t>
            </a:r>
          </a:p>
        </p:txBody>
      </p:sp>
      <p:pic>
        <p:nvPicPr>
          <p:cNvPr id="5122" name="Picture 2" descr="Bridging the gap with Freshdesk &amp; Slack: Springer Nature's secret to great  customer service">
            <a:extLst>
              <a:ext uri="{FF2B5EF4-FFF2-40B4-BE49-F238E27FC236}">
                <a16:creationId xmlns:a16="http://schemas.microsoft.com/office/drawing/2014/main" id="{C1ECEC8D-C802-AA7C-FE09-70A973C6C08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9686925" y="2603296"/>
            <a:ext cx="2362200" cy="11811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5450430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84527CEC-3601-C6D4-9419-D0C5C3348093}"/>
              </a:ext>
            </a:extLst>
          </p:cNvPr>
          <p:cNvSpPr>
            <a:spLocks noGrp="1"/>
          </p:cNvSpPr>
          <p:nvPr>
            <p:ph type="title"/>
          </p:nvPr>
        </p:nvSpPr>
        <p:spPr>
          <a:xfrm>
            <a:off x="838200" y="231775"/>
            <a:ext cx="10515600" cy="1325563"/>
          </a:xfrm>
        </p:spPr>
        <p:txBody>
          <a:bodyPr/>
          <a:lstStyle/>
          <a:p>
            <a:pPr algn="ctr"/>
            <a:r>
              <a:rPr lang="en-GB" dirty="0">
                <a:latin typeface="Comic Sans MS" panose="030F0702030302020204" pitchFamily="66" charset="0"/>
              </a:rPr>
              <a:t>RIGHTS RETENTION</a:t>
            </a:r>
          </a:p>
        </p:txBody>
      </p:sp>
      <p:pic>
        <p:nvPicPr>
          <p:cNvPr id="4100" name="Picture 4" descr="Best Thing Since Sliced Bread Card | Scribbler">
            <a:extLst>
              <a:ext uri="{FF2B5EF4-FFF2-40B4-BE49-F238E27FC236}">
                <a16:creationId xmlns:a16="http://schemas.microsoft.com/office/drawing/2014/main" id="{5FE8E0CF-0151-A389-5018-955641234025}"/>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219200" y="1415657"/>
            <a:ext cx="3648075" cy="5077218"/>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0A4FBE49-6215-1578-CD1F-23137D012AB9}"/>
              </a:ext>
            </a:extLst>
          </p:cNvPr>
          <p:cNvSpPr txBox="1"/>
          <p:nvPr/>
        </p:nvSpPr>
        <p:spPr>
          <a:xfrm>
            <a:off x="5743575" y="2132280"/>
            <a:ext cx="5791200" cy="4154984"/>
          </a:xfrm>
          <a:prstGeom prst="rect">
            <a:avLst/>
          </a:prstGeom>
          <a:noFill/>
        </p:spPr>
        <p:txBody>
          <a:bodyPr wrap="square" rtlCol="0">
            <a:spAutoFit/>
          </a:bodyPr>
          <a:lstStyle/>
          <a:p>
            <a:r>
              <a:rPr lang="en-GB" sz="2400" dirty="0">
                <a:latin typeface="Comic Sans MS" panose="030F0702030302020204" pitchFamily="66" charset="0"/>
              </a:rPr>
              <a:t>Full disclaimer: I love rights retention</a:t>
            </a:r>
          </a:p>
          <a:p>
            <a:endParaRPr lang="en-GB" sz="2400" dirty="0">
              <a:latin typeface="Comic Sans MS" panose="030F0702030302020204" pitchFamily="66" charset="0"/>
            </a:endParaRPr>
          </a:p>
          <a:p>
            <a:r>
              <a:rPr lang="en-GB" sz="2400" dirty="0">
                <a:latin typeface="Comic Sans MS" panose="030F0702030302020204" pitchFamily="66" charset="0"/>
              </a:rPr>
              <a:t>* Institutional rights retention</a:t>
            </a:r>
          </a:p>
          <a:p>
            <a:r>
              <a:rPr lang="en-GB" sz="2400" dirty="0">
                <a:latin typeface="Comic Sans MS" panose="030F0702030302020204" pitchFamily="66" charset="0"/>
              </a:rPr>
              <a:t>* Funder-encouraged rights retention</a:t>
            </a:r>
          </a:p>
          <a:p>
            <a:r>
              <a:rPr lang="en-GB" sz="2400" dirty="0">
                <a:latin typeface="Comic Sans MS" panose="030F0702030302020204" pitchFamily="66" charset="0"/>
              </a:rPr>
              <a:t>* Author-led rights retention</a:t>
            </a:r>
          </a:p>
          <a:p>
            <a:endParaRPr lang="en-GB" sz="2400" dirty="0">
              <a:latin typeface="Comic Sans MS" panose="030F0702030302020204" pitchFamily="66" charset="0"/>
            </a:endParaRPr>
          </a:p>
          <a:p>
            <a:r>
              <a:rPr lang="en-GB" sz="2400" dirty="0">
                <a:latin typeface="Comic Sans MS" panose="030F0702030302020204" pitchFamily="66" charset="0"/>
              </a:rPr>
              <a:t>All are great. </a:t>
            </a:r>
          </a:p>
          <a:p>
            <a:endParaRPr lang="en-GB" sz="2400" dirty="0">
              <a:latin typeface="Comic Sans MS" panose="030F0702030302020204" pitchFamily="66" charset="0"/>
            </a:endParaRPr>
          </a:p>
          <a:p>
            <a:r>
              <a:rPr lang="en-GB" sz="2400" dirty="0">
                <a:latin typeface="Comic Sans MS" panose="030F0702030302020204" pitchFamily="66" charset="0"/>
              </a:rPr>
              <a:t>Giving exclusive rights over research to publishers is a bad thing &amp; we should stop doing it.</a:t>
            </a:r>
          </a:p>
        </p:txBody>
      </p:sp>
    </p:spTree>
    <p:extLst>
      <p:ext uri="{BB962C8B-B14F-4D97-AF65-F5344CB8AC3E}">
        <p14:creationId xmlns:p14="http://schemas.microsoft.com/office/powerpoint/2010/main" val="6571341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a:extLst>
              <a:ext uri="{FF2B5EF4-FFF2-40B4-BE49-F238E27FC236}">
                <a16:creationId xmlns:a16="http://schemas.microsoft.com/office/drawing/2014/main" id="{52482930-CEB0-6B39-3EE0-A97B8A9E9338}"/>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042724" y="171450"/>
            <a:ext cx="8835255" cy="66264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2997362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E411FA-34E9-4804-B0FD-94B05BB9D796}"/>
              </a:ext>
            </a:extLst>
          </p:cNvPr>
          <p:cNvSpPr>
            <a:spLocks noGrp="1"/>
          </p:cNvSpPr>
          <p:nvPr>
            <p:ph type="title" idx="4294967295"/>
          </p:nvPr>
        </p:nvSpPr>
        <p:spPr>
          <a:xfrm>
            <a:off x="363914" y="204921"/>
            <a:ext cx="12051822" cy="1051715"/>
          </a:xfrm>
        </p:spPr>
        <p:txBody>
          <a:bodyPr>
            <a:normAutofit/>
          </a:bodyPr>
          <a:lstStyle/>
          <a:p>
            <a:r>
              <a:rPr lang="en-GB" sz="3600" dirty="0"/>
              <a:t>A background on copyright &amp; research communications</a:t>
            </a:r>
          </a:p>
        </p:txBody>
      </p:sp>
      <p:sp>
        <p:nvSpPr>
          <p:cNvPr id="4" name="TextBox 3">
            <a:extLst>
              <a:ext uri="{FF2B5EF4-FFF2-40B4-BE49-F238E27FC236}">
                <a16:creationId xmlns:a16="http://schemas.microsoft.com/office/drawing/2014/main" id="{95647D08-BBAC-4707-A653-F1448C07EB87}"/>
              </a:ext>
            </a:extLst>
          </p:cNvPr>
          <p:cNvSpPr txBox="1"/>
          <p:nvPr/>
        </p:nvSpPr>
        <p:spPr>
          <a:xfrm>
            <a:off x="609599" y="1851765"/>
            <a:ext cx="10972800" cy="4801314"/>
          </a:xfrm>
          <a:prstGeom prst="rect">
            <a:avLst/>
          </a:prstGeom>
          <a:noFill/>
        </p:spPr>
        <p:txBody>
          <a:bodyPr wrap="square" rtlCol="0">
            <a:spAutoFit/>
          </a:bodyPr>
          <a:lstStyle/>
          <a:p>
            <a:pPr marL="285750" indent="-285750">
              <a:buFont typeface="Arial" panose="020B0604020202020204" pitchFamily="34" charset="0"/>
              <a:buChar char="•"/>
            </a:pPr>
            <a:r>
              <a:rPr lang="en-GB" dirty="0"/>
              <a:t>Open-access (OA) literature is digital, online, free of charge, and </a:t>
            </a:r>
            <a:r>
              <a:rPr lang="en-GB" b="1" dirty="0"/>
              <a:t>free of most copyright and licensing restrictions</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OA removes price barriers (licensing fees, pay-per-view fees) </a:t>
            </a:r>
          </a:p>
          <a:p>
            <a:pPr lvl="1"/>
            <a:r>
              <a:rPr lang="en-GB" b="1" dirty="0"/>
              <a:t>AND</a:t>
            </a:r>
            <a:r>
              <a:rPr lang="en-GB" dirty="0"/>
              <a:t> permission barriers (most copyright and licensing restrictions)</a:t>
            </a:r>
          </a:p>
          <a:p>
            <a:pPr lvl="1"/>
            <a:endParaRPr lang="en-GB" dirty="0"/>
          </a:p>
          <a:p>
            <a:pPr marL="742950" lvl="1" indent="-285750">
              <a:buFont typeface="Arial" panose="020B0604020202020204" pitchFamily="34" charset="0"/>
              <a:buChar char="•"/>
            </a:pPr>
            <a:r>
              <a:rPr lang="en-GB" dirty="0"/>
              <a:t>Here's how the Budapest Open Access Initiative (BOAI, 2002) put it: </a:t>
            </a:r>
            <a:br>
              <a:rPr lang="en-GB" dirty="0"/>
            </a:br>
            <a:endParaRPr lang="en-GB" dirty="0"/>
          </a:p>
          <a:p>
            <a:pPr lvl="1"/>
            <a:r>
              <a:rPr lang="en-GB" dirty="0"/>
              <a:t>“…By 'open access' to this literature, we mean its free availability on the public internet, permitting any users to read, download, copy, distribute, print, search, or link to the full texts of these articles, crawl them for indexing, pass them as data to software, or use them for any other lawful purpose, without financial, legal, or technical barriers other than those inseparable from gaining access to the internet itself. </a:t>
            </a:r>
            <a:r>
              <a:rPr lang="en-GB" b="1" dirty="0"/>
              <a:t>The only constraint on reproduction and distribution, and the only role for copyright in this domain, should be to give authors control over the integrity of their work and the right to be properly acknowledged and cited.</a:t>
            </a:r>
            <a:r>
              <a:rPr lang="en-GB" dirty="0"/>
              <a:t>"</a:t>
            </a:r>
          </a:p>
          <a:p>
            <a:endParaRPr lang="en-GB" dirty="0"/>
          </a:p>
          <a:p>
            <a:endParaRPr lang="en-GB" dirty="0"/>
          </a:p>
          <a:p>
            <a:pPr lvl="1"/>
            <a:endParaRPr lang="en-GB" dirty="0"/>
          </a:p>
          <a:p>
            <a:pPr lvl="1"/>
            <a:endParaRPr lang="en-GB" dirty="0"/>
          </a:p>
        </p:txBody>
      </p:sp>
      <p:sp>
        <p:nvSpPr>
          <p:cNvPr id="3" name="TextBox 2">
            <a:extLst>
              <a:ext uri="{FF2B5EF4-FFF2-40B4-BE49-F238E27FC236}">
                <a16:creationId xmlns:a16="http://schemas.microsoft.com/office/drawing/2014/main" id="{9B5B1F4C-A05E-42F3-A632-8175A6378DC6}"/>
              </a:ext>
            </a:extLst>
          </p:cNvPr>
          <p:cNvSpPr txBox="1"/>
          <p:nvPr/>
        </p:nvSpPr>
        <p:spPr>
          <a:xfrm>
            <a:off x="828472" y="6284067"/>
            <a:ext cx="10535055" cy="369332"/>
          </a:xfrm>
          <a:prstGeom prst="rect">
            <a:avLst/>
          </a:prstGeom>
          <a:noFill/>
        </p:spPr>
        <p:txBody>
          <a:bodyPr wrap="square" rtlCol="0">
            <a:spAutoFit/>
          </a:bodyPr>
          <a:lstStyle/>
          <a:p>
            <a:r>
              <a:rPr lang="en-GB" dirty="0"/>
              <a:t>Taken from Peter </a:t>
            </a:r>
            <a:r>
              <a:rPr lang="en-GB" dirty="0" err="1"/>
              <a:t>Suber’s</a:t>
            </a:r>
            <a:r>
              <a:rPr lang="en-GB" dirty="0"/>
              <a:t> Open Access Overview: </a:t>
            </a:r>
            <a:r>
              <a:rPr lang="en-GB" dirty="0">
                <a:hlinkClick r:id="rId2"/>
              </a:rPr>
              <a:t>https://legacy.earlham.edu/~peters/fos/overview.htm</a:t>
            </a:r>
            <a:r>
              <a:rPr lang="en-GB" dirty="0"/>
              <a:t> </a:t>
            </a:r>
          </a:p>
        </p:txBody>
      </p:sp>
    </p:spTree>
    <p:extLst>
      <p:ext uri="{BB962C8B-B14F-4D97-AF65-F5344CB8AC3E}">
        <p14:creationId xmlns:p14="http://schemas.microsoft.com/office/powerpoint/2010/main" val="2044947312"/>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5F5C210-C979-4829-82F6-E964ACE8C0C2}"/>
              </a:ext>
            </a:extLst>
          </p:cNvPr>
          <p:cNvSpPr txBox="1"/>
          <p:nvPr/>
        </p:nvSpPr>
        <p:spPr>
          <a:xfrm>
            <a:off x="954931" y="3429000"/>
            <a:ext cx="10282138" cy="2862322"/>
          </a:xfrm>
          <a:prstGeom prst="rect">
            <a:avLst/>
          </a:prstGeom>
          <a:noFill/>
        </p:spPr>
        <p:txBody>
          <a:bodyPr wrap="square">
            <a:spAutoFit/>
          </a:bodyPr>
          <a:lstStyle/>
          <a:p>
            <a:pPr marL="285750" indent="-285750">
              <a:buFont typeface="Arial" panose="020B0604020202020204" pitchFamily="34" charset="0"/>
              <a:buChar char="•"/>
            </a:pPr>
            <a:r>
              <a:rPr lang="en-GB" dirty="0"/>
              <a:t>Journals pre-date the invention of copyright e.g. </a:t>
            </a:r>
            <a:r>
              <a:rPr lang="en-GB" i="1" dirty="0"/>
              <a:t>Journal des </a:t>
            </a:r>
            <a:r>
              <a:rPr lang="en-GB" i="1" dirty="0" err="1"/>
              <a:t>sçavans</a:t>
            </a:r>
            <a:r>
              <a:rPr lang="en-GB" i="1" dirty="0"/>
              <a:t> </a:t>
            </a:r>
            <a:r>
              <a:rPr lang="en-GB" dirty="0"/>
              <a:t>(1665) &amp; </a:t>
            </a:r>
            <a:r>
              <a:rPr lang="en-GB" i="1" dirty="0"/>
              <a:t>Philos. Trans. R. Soc. </a:t>
            </a:r>
            <a:r>
              <a:rPr lang="en-GB" dirty="0"/>
              <a:t>(1665)</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Scholarly organisations such as The Royal Society were historically supportive of efforts to reprint, reuse and share research papers, so long as credit and priority were appropriately attributed. No payment was sought for re-use. </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The Royal Society only introduced copyright transfer forms to take copyright away from authors </a:t>
            </a:r>
            <a:r>
              <a:rPr lang="en-GB" b="1" dirty="0"/>
              <a:t>in 1990</a:t>
            </a:r>
            <a:r>
              <a:rPr lang="en-GB" dirty="0"/>
              <a:t>.</a:t>
            </a:r>
          </a:p>
          <a:p>
            <a:pPr marL="285750" indent="-285750">
              <a:buFont typeface="Arial" panose="020B0604020202020204" pitchFamily="34" charset="0"/>
              <a:buChar char="•"/>
            </a:pPr>
            <a:endParaRPr lang="en-GB" dirty="0"/>
          </a:p>
          <a:p>
            <a:pPr marL="285750" indent="-285750">
              <a:buFont typeface="Arial" panose="020B0604020202020204" pitchFamily="34" charset="0"/>
              <a:buChar char="•"/>
            </a:pPr>
            <a:r>
              <a:rPr lang="en-GB" dirty="0"/>
              <a:t>Takeaways: (1) Publishers do not need full copyright transfer to publish research</a:t>
            </a:r>
          </a:p>
          <a:p>
            <a:pPr lvl="3"/>
            <a:r>
              <a:rPr lang="en-GB" dirty="0"/>
              <a:t>(2) Academic publishers only started grabbing copyright from authors between 1970-1999</a:t>
            </a:r>
          </a:p>
        </p:txBody>
      </p:sp>
      <p:pic>
        <p:nvPicPr>
          <p:cNvPr id="1026" name="Picture 2" descr="pbs.twimg.com/profile_images/105511549944349081...">
            <a:extLst>
              <a:ext uri="{FF2B5EF4-FFF2-40B4-BE49-F238E27FC236}">
                <a16:creationId xmlns:a16="http://schemas.microsoft.com/office/drawing/2014/main" id="{C9A7BDCD-857F-4BFE-8826-A27E4BF9EA4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9575" y="436123"/>
            <a:ext cx="2559996" cy="2559996"/>
          </a:xfrm>
          <a:prstGeom prst="rect">
            <a:avLst/>
          </a:prstGeom>
          <a:noFill/>
          <a:extLst>
            <a:ext uri="{909E8E84-426E-40DD-AFC4-6F175D3DCCD1}">
              <a14:hiddenFill xmlns:a14="http://schemas.microsoft.com/office/drawing/2010/main">
                <a:solidFill>
                  <a:srgbClr val="FFFFFF"/>
                </a:solidFill>
              </a14:hiddenFill>
            </a:ext>
          </a:extLst>
        </p:spPr>
      </p:pic>
      <p:sp>
        <p:nvSpPr>
          <p:cNvPr id="6" name="TextBox 5">
            <a:extLst>
              <a:ext uri="{FF2B5EF4-FFF2-40B4-BE49-F238E27FC236}">
                <a16:creationId xmlns:a16="http://schemas.microsoft.com/office/drawing/2014/main" id="{1625D261-57BF-4BBD-9F79-EBAB5548C482}"/>
              </a:ext>
            </a:extLst>
          </p:cNvPr>
          <p:cNvSpPr txBox="1"/>
          <p:nvPr/>
        </p:nvSpPr>
        <p:spPr>
          <a:xfrm>
            <a:off x="3453320" y="841761"/>
            <a:ext cx="6094378" cy="923330"/>
          </a:xfrm>
          <a:prstGeom prst="rect">
            <a:avLst/>
          </a:prstGeom>
          <a:noFill/>
        </p:spPr>
        <p:txBody>
          <a:bodyPr wrap="square">
            <a:spAutoFit/>
          </a:bodyPr>
          <a:lstStyle/>
          <a:p>
            <a:r>
              <a:rPr lang="en-GB" b="0" i="0" dirty="0">
                <a:effectLst/>
              </a:rPr>
              <a:t>Aileen Fyfe (@AileenFyfe on twitter)</a:t>
            </a:r>
          </a:p>
          <a:p>
            <a:r>
              <a:rPr lang="en-GB" dirty="0"/>
              <a:t>historian of academic publishing </a:t>
            </a:r>
          </a:p>
          <a:p>
            <a:r>
              <a:rPr lang="en-GB" dirty="0"/>
              <a:t>at University of St Andrews</a:t>
            </a:r>
          </a:p>
        </p:txBody>
      </p:sp>
      <p:sp>
        <p:nvSpPr>
          <p:cNvPr id="5" name="TextBox 4">
            <a:extLst>
              <a:ext uri="{FF2B5EF4-FFF2-40B4-BE49-F238E27FC236}">
                <a16:creationId xmlns:a16="http://schemas.microsoft.com/office/drawing/2014/main" id="{38AA4900-6F2F-4DAE-8C3A-B65397444DE4}"/>
              </a:ext>
            </a:extLst>
          </p:cNvPr>
          <p:cNvSpPr txBox="1"/>
          <p:nvPr/>
        </p:nvSpPr>
        <p:spPr>
          <a:xfrm>
            <a:off x="954931" y="6447204"/>
            <a:ext cx="10704662" cy="307777"/>
          </a:xfrm>
          <a:prstGeom prst="rect">
            <a:avLst/>
          </a:prstGeom>
          <a:noFill/>
        </p:spPr>
        <p:txBody>
          <a:bodyPr wrap="none" rtlCol="0">
            <a:spAutoFit/>
          </a:bodyPr>
          <a:lstStyle/>
          <a:p>
            <a:r>
              <a:rPr lang="en-GB" sz="1400" dirty="0">
                <a:hlinkClick r:id="rId3"/>
              </a:rPr>
              <a:t>https://blogs.lse.ac.uk/impactofsocialsciences/2019/06/03/what-the-history-of-copyright-in-academic-publishing-tells-us-about-open-research/</a:t>
            </a:r>
            <a:r>
              <a:rPr lang="en-GB" sz="1400" dirty="0"/>
              <a:t> </a:t>
            </a:r>
          </a:p>
        </p:txBody>
      </p:sp>
    </p:spTree>
    <p:extLst>
      <p:ext uri="{BB962C8B-B14F-4D97-AF65-F5344CB8AC3E}">
        <p14:creationId xmlns:p14="http://schemas.microsoft.com/office/powerpoint/2010/main" val="121049803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2FBABEA-9B40-47B0-861E-D10CE1894318}"/>
              </a:ext>
            </a:extLst>
          </p:cNvPr>
          <p:cNvPicPr>
            <a:picLocks noChangeAspect="1"/>
          </p:cNvPicPr>
          <p:nvPr/>
        </p:nvPicPr>
        <p:blipFill>
          <a:blip r:embed="rId2"/>
          <a:stretch>
            <a:fillRect/>
          </a:stretch>
        </p:blipFill>
        <p:spPr>
          <a:xfrm>
            <a:off x="88637" y="0"/>
            <a:ext cx="8587946" cy="6858000"/>
          </a:xfrm>
          <a:prstGeom prst="rect">
            <a:avLst/>
          </a:prstGeom>
        </p:spPr>
      </p:pic>
      <p:sp>
        <p:nvSpPr>
          <p:cNvPr id="6" name="TextBox 5">
            <a:extLst>
              <a:ext uri="{FF2B5EF4-FFF2-40B4-BE49-F238E27FC236}">
                <a16:creationId xmlns:a16="http://schemas.microsoft.com/office/drawing/2014/main" id="{1CBCC57C-844C-4CBE-9F27-EBA2E40D05E7}"/>
              </a:ext>
            </a:extLst>
          </p:cNvPr>
          <p:cNvSpPr txBox="1"/>
          <p:nvPr/>
        </p:nvSpPr>
        <p:spPr>
          <a:xfrm>
            <a:off x="9321553" y="2476870"/>
            <a:ext cx="2601158" cy="2031325"/>
          </a:xfrm>
          <a:prstGeom prst="rect">
            <a:avLst/>
          </a:prstGeom>
          <a:noFill/>
        </p:spPr>
        <p:txBody>
          <a:bodyPr wrap="square" rtlCol="0">
            <a:spAutoFit/>
          </a:bodyPr>
          <a:lstStyle/>
          <a:p>
            <a:r>
              <a:rPr lang="en-GB" dirty="0"/>
              <a:t>Page 1 (of 4) of Elsevier’s sample copyright transfer agreement.</a:t>
            </a:r>
          </a:p>
          <a:p>
            <a:r>
              <a:rPr lang="en-GB" dirty="0"/>
              <a:t> </a:t>
            </a:r>
            <a:r>
              <a:rPr lang="en-GB" dirty="0">
                <a:hlinkClick r:id="rId3"/>
              </a:rPr>
              <a:t>https://www.elsevier.com/about/policies/copyright</a:t>
            </a:r>
            <a:r>
              <a:rPr lang="en-GB" dirty="0"/>
              <a:t> accessed 2021-07-06 </a:t>
            </a:r>
          </a:p>
        </p:txBody>
      </p:sp>
    </p:spTree>
    <p:extLst>
      <p:ext uri="{BB962C8B-B14F-4D97-AF65-F5344CB8AC3E}">
        <p14:creationId xmlns:p14="http://schemas.microsoft.com/office/powerpoint/2010/main" val="2670392939"/>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C59AEE5-D70D-40F4-807A-7788CF664763}"/>
              </a:ext>
            </a:extLst>
          </p:cNvPr>
          <p:cNvPicPr>
            <a:picLocks noChangeAspect="1"/>
          </p:cNvPicPr>
          <p:nvPr/>
        </p:nvPicPr>
        <p:blipFill>
          <a:blip r:embed="rId2"/>
          <a:stretch>
            <a:fillRect/>
          </a:stretch>
        </p:blipFill>
        <p:spPr>
          <a:xfrm>
            <a:off x="0" y="0"/>
            <a:ext cx="5513929" cy="6858000"/>
          </a:xfrm>
          <a:prstGeom prst="rect">
            <a:avLst/>
          </a:prstGeom>
        </p:spPr>
      </p:pic>
      <p:sp>
        <p:nvSpPr>
          <p:cNvPr id="6" name="TextBox 5">
            <a:extLst>
              <a:ext uri="{FF2B5EF4-FFF2-40B4-BE49-F238E27FC236}">
                <a16:creationId xmlns:a16="http://schemas.microsoft.com/office/drawing/2014/main" id="{D773A7FB-FDFF-4E3A-A76C-E5171B93B480}"/>
              </a:ext>
            </a:extLst>
          </p:cNvPr>
          <p:cNvSpPr txBox="1"/>
          <p:nvPr/>
        </p:nvSpPr>
        <p:spPr>
          <a:xfrm>
            <a:off x="5797118" y="2157274"/>
            <a:ext cx="3808521" cy="2031325"/>
          </a:xfrm>
          <a:prstGeom prst="rect">
            <a:avLst/>
          </a:prstGeom>
          <a:noFill/>
        </p:spPr>
        <p:txBody>
          <a:bodyPr wrap="square" rtlCol="0">
            <a:spAutoFit/>
          </a:bodyPr>
          <a:lstStyle/>
          <a:p>
            <a:r>
              <a:rPr lang="en-GB" dirty="0"/>
              <a:t>Page 1 (of 6) of Wiley’s sample Copyright Transfer Agreement (CTA): </a:t>
            </a:r>
            <a:r>
              <a:rPr lang="en-GB" dirty="0">
                <a:hlinkClick r:id="rId3"/>
              </a:rPr>
              <a:t>https://authorservices.wiley.com/asset/Copyright-Transfer-Agreement-Sample.pdf</a:t>
            </a:r>
            <a:r>
              <a:rPr lang="en-GB" dirty="0"/>
              <a:t> </a:t>
            </a:r>
          </a:p>
          <a:p>
            <a:endParaRPr lang="en-GB" dirty="0"/>
          </a:p>
          <a:p>
            <a:r>
              <a:rPr lang="en-GB" dirty="0"/>
              <a:t>accessed 2021-07-06 </a:t>
            </a:r>
          </a:p>
        </p:txBody>
      </p:sp>
    </p:spTree>
    <p:extLst>
      <p:ext uri="{BB962C8B-B14F-4D97-AF65-F5344CB8AC3E}">
        <p14:creationId xmlns:p14="http://schemas.microsoft.com/office/powerpoint/2010/main" val="167260674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2F4CFE-DB4B-7602-4EC4-38E2EE6845D1}"/>
              </a:ext>
            </a:extLst>
          </p:cNvPr>
          <p:cNvSpPr>
            <a:spLocks noGrp="1"/>
          </p:cNvSpPr>
          <p:nvPr>
            <p:ph type="title"/>
          </p:nvPr>
        </p:nvSpPr>
        <p:spPr/>
        <p:txBody>
          <a:bodyPr/>
          <a:lstStyle/>
          <a:p>
            <a:r>
              <a:rPr lang="en-GB" dirty="0">
                <a:latin typeface="Comic Sans MS" panose="030F0702030302020204" pitchFamily="66" charset="0"/>
              </a:rPr>
              <a:t>Talk Outline</a:t>
            </a:r>
          </a:p>
        </p:txBody>
      </p:sp>
      <p:sp>
        <p:nvSpPr>
          <p:cNvPr id="3" name="Content Placeholder 2">
            <a:extLst>
              <a:ext uri="{FF2B5EF4-FFF2-40B4-BE49-F238E27FC236}">
                <a16:creationId xmlns:a16="http://schemas.microsoft.com/office/drawing/2014/main" id="{880E4A92-CDCD-E29E-ED27-9899AF6CE783}"/>
              </a:ext>
            </a:extLst>
          </p:cNvPr>
          <p:cNvSpPr>
            <a:spLocks noGrp="1"/>
          </p:cNvSpPr>
          <p:nvPr>
            <p:ph idx="1"/>
          </p:nvPr>
        </p:nvSpPr>
        <p:spPr/>
        <p:txBody>
          <a:bodyPr>
            <a:normAutofit/>
          </a:bodyPr>
          <a:lstStyle/>
          <a:p>
            <a:r>
              <a:rPr lang="en-GB" dirty="0">
                <a:latin typeface="Comic Sans MS" panose="030F0702030302020204" pitchFamily="66" charset="0"/>
              </a:rPr>
              <a:t>Thoughts on the ‘OA’ colour system</a:t>
            </a:r>
          </a:p>
          <a:p>
            <a:endParaRPr lang="en-GB" dirty="0">
              <a:latin typeface="Comic Sans MS" panose="030F0702030302020204" pitchFamily="66" charset="0"/>
            </a:endParaRPr>
          </a:p>
          <a:p>
            <a:r>
              <a:rPr lang="en-GB" dirty="0">
                <a:latin typeface="Comic Sans MS" panose="030F0702030302020204" pitchFamily="66" charset="0"/>
              </a:rPr>
              <a:t>Journal Impact Factor</a:t>
            </a:r>
            <a:r>
              <a:rPr lang="en-GB" b="0" i="0" dirty="0">
                <a:effectLst/>
                <a:latin typeface="Comic Sans MS" panose="030F0702030302020204" pitchFamily="66" charset="0"/>
              </a:rPr>
              <a:t> ™</a:t>
            </a:r>
            <a:endParaRPr lang="en-GB" dirty="0">
              <a:latin typeface="Comic Sans MS" panose="030F0702030302020204" pitchFamily="66" charset="0"/>
            </a:endParaRPr>
          </a:p>
          <a:p>
            <a:endParaRPr lang="en-GB" dirty="0">
              <a:latin typeface="Comic Sans MS" panose="030F0702030302020204" pitchFamily="66" charset="0"/>
            </a:endParaRPr>
          </a:p>
          <a:p>
            <a:r>
              <a:rPr lang="en-GB" dirty="0">
                <a:latin typeface="Comic Sans MS" panose="030F0702030302020204" pitchFamily="66" charset="0"/>
              </a:rPr>
              <a:t>“Transformative Agreements” (sic)</a:t>
            </a:r>
          </a:p>
          <a:p>
            <a:endParaRPr lang="en-GB" dirty="0">
              <a:latin typeface="Comic Sans MS" panose="030F0702030302020204" pitchFamily="66" charset="0"/>
            </a:endParaRPr>
          </a:p>
          <a:p>
            <a:r>
              <a:rPr lang="en-GB" dirty="0">
                <a:latin typeface="Comic Sans MS" panose="030F0702030302020204" pitchFamily="66" charset="0"/>
              </a:rPr>
              <a:t>Rights retention, copyright, and ways forward</a:t>
            </a:r>
          </a:p>
          <a:p>
            <a:endParaRPr lang="en-GB" dirty="0">
              <a:latin typeface="Comic Sans MS" panose="030F0702030302020204" pitchFamily="66" charset="0"/>
            </a:endParaRPr>
          </a:p>
          <a:p>
            <a:endParaRPr lang="en-GB" dirty="0">
              <a:latin typeface="Comic Sans MS" panose="030F0702030302020204" pitchFamily="66" charset="0"/>
            </a:endParaRPr>
          </a:p>
          <a:p>
            <a:endParaRPr lang="en-GB" dirty="0">
              <a:latin typeface="Comic Sans MS" panose="030F0702030302020204" pitchFamily="66" charset="0"/>
            </a:endParaRPr>
          </a:p>
          <a:p>
            <a:endParaRPr lang="en-GB" dirty="0">
              <a:latin typeface="Comic Sans MS" panose="030F0702030302020204" pitchFamily="66" charset="0"/>
            </a:endParaRPr>
          </a:p>
          <a:p>
            <a:endParaRPr lang="en-GB" dirty="0">
              <a:latin typeface="Comic Sans MS" panose="030F0702030302020204" pitchFamily="66" charset="0"/>
            </a:endParaRPr>
          </a:p>
        </p:txBody>
      </p:sp>
    </p:spTree>
    <p:extLst>
      <p:ext uri="{BB962C8B-B14F-4D97-AF65-F5344CB8AC3E}">
        <p14:creationId xmlns:p14="http://schemas.microsoft.com/office/powerpoint/2010/main" val="249774595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77DB7C71-BE22-BFA5-4576-F1F09E96FB46}"/>
              </a:ext>
            </a:extLst>
          </p:cNvPr>
          <p:cNvSpPr txBox="1"/>
          <p:nvPr/>
        </p:nvSpPr>
        <p:spPr>
          <a:xfrm>
            <a:off x="1065321" y="2413337"/>
            <a:ext cx="11354540" cy="1015663"/>
          </a:xfrm>
          <a:prstGeom prst="rect">
            <a:avLst/>
          </a:prstGeom>
          <a:noFill/>
        </p:spPr>
        <p:txBody>
          <a:bodyPr wrap="square" rtlCol="0">
            <a:spAutoFit/>
          </a:bodyPr>
          <a:lstStyle/>
          <a:p>
            <a:r>
              <a:rPr lang="en-GB" sz="6000" dirty="0"/>
              <a:t>Why fight a battle for rights?</a:t>
            </a:r>
          </a:p>
        </p:txBody>
      </p:sp>
    </p:spTree>
    <p:extLst>
      <p:ext uri="{BB962C8B-B14F-4D97-AF65-F5344CB8AC3E}">
        <p14:creationId xmlns:p14="http://schemas.microsoft.com/office/powerpoint/2010/main" val="35423148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F9ECDA-0F4E-4466-93B0-B73BC52B64A0}"/>
              </a:ext>
            </a:extLst>
          </p:cNvPr>
          <p:cNvSpPr>
            <a:spLocks noGrp="1"/>
          </p:cNvSpPr>
          <p:nvPr>
            <p:ph type="title" idx="4294967295"/>
          </p:nvPr>
        </p:nvSpPr>
        <p:spPr>
          <a:xfrm>
            <a:off x="140179" y="648986"/>
            <a:ext cx="11659472" cy="441959"/>
          </a:xfrm>
        </p:spPr>
        <p:txBody>
          <a:bodyPr>
            <a:normAutofit fontScale="90000"/>
          </a:bodyPr>
          <a:lstStyle/>
          <a:p>
            <a:r>
              <a:rPr lang="en-GB" dirty="0"/>
              <a:t>Copyright transfer helps enforce a scarcity of access</a:t>
            </a:r>
          </a:p>
        </p:txBody>
      </p:sp>
      <p:sp>
        <p:nvSpPr>
          <p:cNvPr id="4" name="TextBox 3">
            <a:extLst>
              <a:ext uri="{FF2B5EF4-FFF2-40B4-BE49-F238E27FC236}">
                <a16:creationId xmlns:a16="http://schemas.microsoft.com/office/drawing/2014/main" id="{34BA0D2F-11BB-4175-B427-A867BE3A3C0A}"/>
              </a:ext>
            </a:extLst>
          </p:cNvPr>
          <p:cNvSpPr txBox="1"/>
          <p:nvPr/>
        </p:nvSpPr>
        <p:spPr>
          <a:xfrm>
            <a:off x="736847" y="6241002"/>
            <a:ext cx="10129421" cy="646331"/>
          </a:xfrm>
          <a:prstGeom prst="rect">
            <a:avLst/>
          </a:prstGeom>
          <a:noFill/>
        </p:spPr>
        <p:txBody>
          <a:bodyPr wrap="square" rtlCol="0">
            <a:spAutoFit/>
          </a:bodyPr>
          <a:lstStyle/>
          <a:p>
            <a:r>
              <a:rPr lang="en-GB" dirty="0"/>
              <a:t>Data from: </a:t>
            </a:r>
            <a:r>
              <a:rPr lang="en-GB" dirty="0">
                <a:hlinkClick r:id="rId2"/>
              </a:rPr>
              <a:t>https://www.lumendatabase.org/</a:t>
            </a:r>
            <a:r>
              <a:rPr lang="en-GB" dirty="0"/>
              <a:t> (an Arcadia Fund grantee), as of 2021-07-06</a:t>
            </a:r>
          </a:p>
          <a:p>
            <a:r>
              <a:rPr lang="en-GB" dirty="0"/>
              <a:t> </a:t>
            </a:r>
          </a:p>
        </p:txBody>
      </p:sp>
      <p:sp>
        <p:nvSpPr>
          <p:cNvPr id="7" name="TextBox 6">
            <a:extLst>
              <a:ext uri="{FF2B5EF4-FFF2-40B4-BE49-F238E27FC236}">
                <a16:creationId xmlns:a16="http://schemas.microsoft.com/office/drawing/2014/main" id="{C8DB3772-6540-4E66-98A6-049334E632A8}"/>
              </a:ext>
            </a:extLst>
          </p:cNvPr>
          <p:cNvSpPr txBox="1"/>
          <p:nvPr/>
        </p:nvSpPr>
        <p:spPr>
          <a:xfrm>
            <a:off x="569650" y="1794041"/>
            <a:ext cx="11052699" cy="4247317"/>
          </a:xfrm>
          <a:prstGeom prst="rect">
            <a:avLst/>
          </a:prstGeom>
          <a:noFill/>
        </p:spPr>
        <p:txBody>
          <a:bodyPr wrap="square" rtlCol="0">
            <a:spAutoFit/>
          </a:bodyPr>
          <a:lstStyle/>
          <a:p>
            <a:r>
              <a:rPr lang="en-GB" dirty="0"/>
              <a:t>Copyright holding by publishers is not ‘benign’</a:t>
            </a:r>
          </a:p>
          <a:p>
            <a:endParaRPr lang="en-GB" dirty="0"/>
          </a:p>
          <a:p>
            <a:r>
              <a:rPr lang="en-GB" dirty="0"/>
              <a:t>The American Psychological Association (APA) pay </a:t>
            </a:r>
            <a:r>
              <a:rPr lang="en-GB" dirty="0" err="1"/>
              <a:t>Digimarc</a:t>
            </a:r>
            <a:r>
              <a:rPr lang="en-GB" dirty="0"/>
              <a:t> to send out DMCA ‘takedown notices’ on their behalf, alleging copyright infringement. Lumen has records of over 12,600 notices sent on APA’s behalf in the last six months</a:t>
            </a:r>
          </a:p>
          <a:p>
            <a:endParaRPr lang="en-GB" dirty="0"/>
          </a:p>
          <a:p>
            <a:r>
              <a:rPr lang="en-GB" dirty="0"/>
              <a:t>In the last six months, the number of Lumen-recorded (not all of them) takedown notices sent out are:</a:t>
            </a:r>
          </a:p>
          <a:p>
            <a:endParaRPr lang="en-GB" dirty="0"/>
          </a:p>
          <a:p>
            <a:pPr marL="285750" indent="-285750">
              <a:buFont typeface="Arial" panose="020B0604020202020204" pitchFamily="34" charset="0"/>
              <a:buChar char="•"/>
            </a:pPr>
            <a:r>
              <a:rPr lang="en-GB" dirty="0"/>
              <a:t>&gt;12,600 on behalf of the </a:t>
            </a:r>
            <a:r>
              <a:rPr lang="en-GB" b="1" dirty="0"/>
              <a:t>American Psychological Association </a:t>
            </a:r>
            <a:r>
              <a:rPr lang="en-GB" dirty="0"/>
              <a:t>(APA)</a:t>
            </a:r>
          </a:p>
          <a:p>
            <a:pPr marL="285750" indent="-285750">
              <a:buFont typeface="Arial" panose="020B0604020202020204" pitchFamily="34" charset="0"/>
              <a:buChar char="•"/>
            </a:pPr>
            <a:r>
              <a:rPr lang="en-GB" dirty="0"/>
              <a:t>&gt;5,000 on behalf of </a:t>
            </a:r>
            <a:r>
              <a:rPr lang="en-GB" b="1" dirty="0"/>
              <a:t>Oxford University Press </a:t>
            </a:r>
            <a:r>
              <a:rPr lang="en-GB" dirty="0"/>
              <a:t>(OUP)</a:t>
            </a:r>
          </a:p>
          <a:p>
            <a:pPr marL="285750" indent="-285750">
              <a:buFont typeface="Arial" panose="020B0604020202020204" pitchFamily="34" charset="0"/>
              <a:buChar char="•"/>
            </a:pPr>
            <a:r>
              <a:rPr lang="en-GB" dirty="0"/>
              <a:t>&gt;5,000 on behalf of </a:t>
            </a:r>
            <a:r>
              <a:rPr lang="en-GB" b="1" dirty="0"/>
              <a:t>Cambridge University Press </a:t>
            </a:r>
            <a:r>
              <a:rPr lang="en-GB" dirty="0"/>
              <a:t>(CUP)</a:t>
            </a:r>
          </a:p>
          <a:p>
            <a:pPr marL="285750" indent="-285750">
              <a:buFont typeface="Arial" panose="020B0604020202020204" pitchFamily="34" charset="0"/>
              <a:buChar char="•"/>
            </a:pPr>
            <a:r>
              <a:rPr lang="en-GB" dirty="0"/>
              <a:t>&gt;3,500 on behalf of </a:t>
            </a:r>
            <a:r>
              <a:rPr lang="en-GB" b="1" dirty="0"/>
              <a:t>Wiley</a:t>
            </a:r>
          </a:p>
          <a:p>
            <a:pPr marL="285750" indent="-285750">
              <a:buFont typeface="Arial" panose="020B0604020202020204" pitchFamily="34" charset="0"/>
              <a:buChar char="•"/>
            </a:pPr>
            <a:r>
              <a:rPr lang="en-GB" dirty="0"/>
              <a:t>&gt;1,500 on behalf of </a:t>
            </a:r>
            <a:r>
              <a:rPr lang="en-GB" b="1" dirty="0"/>
              <a:t>Taylor &amp; Francis</a:t>
            </a:r>
          </a:p>
          <a:p>
            <a:pPr marL="285750" indent="-285750">
              <a:buFont typeface="Arial" panose="020B0604020202020204" pitchFamily="34" charset="0"/>
              <a:buChar char="•"/>
            </a:pPr>
            <a:endParaRPr lang="en-GB" dirty="0"/>
          </a:p>
          <a:p>
            <a:endParaRPr lang="en-GB" dirty="0"/>
          </a:p>
          <a:p>
            <a:endParaRPr lang="en-GB" dirty="0"/>
          </a:p>
        </p:txBody>
      </p:sp>
      <p:pic>
        <p:nvPicPr>
          <p:cNvPr id="2050" name="Picture 2" descr="Lumen Database">
            <a:extLst>
              <a:ext uri="{FF2B5EF4-FFF2-40B4-BE49-F238E27FC236}">
                <a16:creationId xmlns:a16="http://schemas.microsoft.com/office/drawing/2014/main" id="{8BC6FB43-B436-469D-9DEB-0477F6CFFAC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816940" y="4719519"/>
            <a:ext cx="4653009" cy="11221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077116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F9ECDA-0F4E-4466-93B0-B73BC52B64A0}"/>
              </a:ext>
            </a:extLst>
          </p:cNvPr>
          <p:cNvSpPr>
            <a:spLocks noGrp="1"/>
          </p:cNvSpPr>
          <p:nvPr>
            <p:ph type="title" idx="4294967295"/>
          </p:nvPr>
        </p:nvSpPr>
        <p:spPr>
          <a:xfrm>
            <a:off x="266263" y="657864"/>
            <a:ext cx="11659472" cy="441959"/>
          </a:xfrm>
        </p:spPr>
        <p:txBody>
          <a:bodyPr>
            <a:normAutofit fontScale="90000"/>
          </a:bodyPr>
          <a:lstStyle/>
          <a:p>
            <a:r>
              <a:rPr lang="en-GB" dirty="0"/>
              <a:t>CC BY licensing enables criticism &amp; replication attempts</a:t>
            </a:r>
          </a:p>
        </p:txBody>
      </p:sp>
      <p:sp>
        <p:nvSpPr>
          <p:cNvPr id="4" name="TextBox 3">
            <a:extLst>
              <a:ext uri="{FF2B5EF4-FFF2-40B4-BE49-F238E27FC236}">
                <a16:creationId xmlns:a16="http://schemas.microsoft.com/office/drawing/2014/main" id="{34BA0D2F-11BB-4175-B427-A867BE3A3C0A}"/>
              </a:ext>
            </a:extLst>
          </p:cNvPr>
          <p:cNvSpPr txBox="1"/>
          <p:nvPr/>
        </p:nvSpPr>
        <p:spPr>
          <a:xfrm>
            <a:off x="736847" y="6241002"/>
            <a:ext cx="10129421" cy="646331"/>
          </a:xfrm>
          <a:prstGeom prst="rect">
            <a:avLst/>
          </a:prstGeom>
          <a:noFill/>
        </p:spPr>
        <p:txBody>
          <a:bodyPr wrap="square" rtlCol="0">
            <a:spAutoFit/>
          </a:bodyPr>
          <a:lstStyle/>
          <a:p>
            <a:r>
              <a:rPr lang="en-GB" dirty="0"/>
              <a:t>Data from the Retraction Watch Database: </a:t>
            </a:r>
            <a:r>
              <a:rPr lang="en-GB" dirty="0">
                <a:hlinkClick r:id="rId2"/>
              </a:rPr>
              <a:t>http://retractiondatabase.org/</a:t>
            </a:r>
            <a:r>
              <a:rPr lang="en-GB" dirty="0"/>
              <a:t>, as of 2021-07-12</a:t>
            </a:r>
          </a:p>
          <a:p>
            <a:r>
              <a:rPr lang="en-GB" dirty="0"/>
              <a:t> </a:t>
            </a:r>
          </a:p>
        </p:txBody>
      </p:sp>
      <p:sp>
        <p:nvSpPr>
          <p:cNvPr id="7" name="TextBox 6">
            <a:extLst>
              <a:ext uri="{FF2B5EF4-FFF2-40B4-BE49-F238E27FC236}">
                <a16:creationId xmlns:a16="http://schemas.microsoft.com/office/drawing/2014/main" id="{C8DB3772-6540-4E66-98A6-049334E632A8}"/>
              </a:ext>
            </a:extLst>
          </p:cNvPr>
          <p:cNvSpPr txBox="1"/>
          <p:nvPr/>
        </p:nvSpPr>
        <p:spPr>
          <a:xfrm>
            <a:off x="569649" y="1699539"/>
            <a:ext cx="11052699" cy="1200329"/>
          </a:xfrm>
          <a:prstGeom prst="rect">
            <a:avLst/>
          </a:prstGeom>
          <a:noFill/>
        </p:spPr>
        <p:txBody>
          <a:bodyPr wrap="square" rtlCol="0">
            <a:spAutoFit/>
          </a:bodyPr>
          <a:lstStyle/>
          <a:p>
            <a:r>
              <a:rPr lang="en-GB" dirty="0"/>
              <a:t>Copyright infringement claims are involved in over 400 documented article retractions.</a:t>
            </a:r>
          </a:p>
          <a:p>
            <a:r>
              <a:rPr lang="en-GB" dirty="0"/>
              <a:t>A lot of these are plagiarism which CC BY protects against</a:t>
            </a:r>
          </a:p>
          <a:p>
            <a:endParaRPr lang="en-GB" dirty="0"/>
          </a:p>
          <a:p>
            <a:r>
              <a:rPr lang="en-GB" dirty="0"/>
              <a:t>BUT…  some authors unscrupulously use “all rights reserved” copyright as a means of impeding replication attempts</a:t>
            </a:r>
          </a:p>
        </p:txBody>
      </p:sp>
      <p:pic>
        <p:nvPicPr>
          <p:cNvPr id="5" name="Picture 4">
            <a:extLst>
              <a:ext uri="{FF2B5EF4-FFF2-40B4-BE49-F238E27FC236}">
                <a16:creationId xmlns:a16="http://schemas.microsoft.com/office/drawing/2014/main" id="{B2EEF700-57AC-4BA4-B6B0-FE3598DCBE01}"/>
              </a:ext>
            </a:extLst>
          </p:cNvPr>
          <p:cNvPicPr>
            <a:picLocks noChangeAspect="1"/>
          </p:cNvPicPr>
          <p:nvPr/>
        </p:nvPicPr>
        <p:blipFill>
          <a:blip r:embed="rId3"/>
          <a:stretch>
            <a:fillRect/>
          </a:stretch>
        </p:blipFill>
        <p:spPr>
          <a:xfrm>
            <a:off x="918791" y="3549589"/>
            <a:ext cx="5177208" cy="2281067"/>
          </a:xfrm>
          <a:prstGeom prst="rect">
            <a:avLst/>
          </a:prstGeom>
        </p:spPr>
      </p:pic>
      <p:sp>
        <p:nvSpPr>
          <p:cNvPr id="6" name="TextBox 5">
            <a:extLst>
              <a:ext uri="{FF2B5EF4-FFF2-40B4-BE49-F238E27FC236}">
                <a16:creationId xmlns:a16="http://schemas.microsoft.com/office/drawing/2014/main" id="{1340C15A-065F-4F0F-BDDE-A836395E40BA}"/>
              </a:ext>
            </a:extLst>
          </p:cNvPr>
          <p:cNvSpPr txBox="1"/>
          <p:nvPr/>
        </p:nvSpPr>
        <p:spPr>
          <a:xfrm>
            <a:off x="6241001" y="5507685"/>
            <a:ext cx="3986074" cy="369332"/>
          </a:xfrm>
          <a:prstGeom prst="rect">
            <a:avLst/>
          </a:prstGeom>
          <a:noFill/>
        </p:spPr>
        <p:txBody>
          <a:bodyPr wrap="square" rtlCol="0">
            <a:spAutoFit/>
          </a:bodyPr>
          <a:lstStyle/>
          <a:p>
            <a:r>
              <a:rPr lang="en-GB" dirty="0">
                <a:hlinkClick r:id="rId4"/>
              </a:rPr>
              <a:t>https://everythinghertz.com/134</a:t>
            </a:r>
            <a:r>
              <a:rPr lang="en-GB" dirty="0"/>
              <a:t> </a:t>
            </a:r>
          </a:p>
        </p:txBody>
      </p:sp>
      <p:pic>
        <p:nvPicPr>
          <p:cNvPr id="6146" name="Picture 2" descr="Everything Hertz">
            <a:extLst>
              <a:ext uri="{FF2B5EF4-FFF2-40B4-BE49-F238E27FC236}">
                <a16:creationId xmlns:a16="http://schemas.microsoft.com/office/drawing/2014/main" id="{A1343CB2-A911-443D-AA6F-EB89847C394B}"/>
              </a:ext>
            </a:extLst>
          </p:cNvPr>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6747030" y="3429000"/>
            <a:ext cx="1888724" cy="1888724"/>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C85B2372-CC94-4787-B882-81D603108FED}"/>
              </a:ext>
            </a:extLst>
          </p:cNvPr>
          <p:cNvSpPr txBox="1"/>
          <p:nvPr/>
        </p:nvSpPr>
        <p:spPr>
          <a:xfrm>
            <a:off x="9161755" y="3637541"/>
            <a:ext cx="2763980" cy="1754326"/>
          </a:xfrm>
          <a:prstGeom prst="rect">
            <a:avLst/>
          </a:prstGeom>
          <a:noFill/>
        </p:spPr>
        <p:txBody>
          <a:bodyPr wrap="square" rtlCol="0">
            <a:spAutoFit/>
          </a:bodyPr>
          <a:lstStyle/>
          <a:p>
            <a:pPr algn="ctr"/>
            <a:r>
              <a:rPr lang="en-GB" b="0" i="0" dirty="0">
                <a:solidFill>
                  <a:srgbClr val="000000"/>
                </a:solidFill>
                <a:effectLst/>
                <a:latin typeface="azo-sans-web"/>
              </a:rPr>
              <a:t>“</a:t>
            </a:r>
            <a:r>
              <a:rPr lang="en-GB" b="0" i="0" dirty="0">
                <a:solidFill>
                  <a:srgbClr val="000000"/>
                </a:solidFill>
                <a:effectLst/>
                <a:latin typeface="azo-sans-web"/>
                <a:hlinkClick r:id="rId6"/>
              </a:rPr>
              <a:t>Copyright claim prompts retraction of study on alexithymia in autism</a:t>
            </a:r>
            <a:r>
              <a:rPr lang="en-GB" b="0" i="0" dirty="0">
                <a:solidFill>
                  <a:srgbClr val="000000"/>
                </a:solidFill>
                <a:effectLst/>
                <a:latin typeface="azo-sans-web"/>
              </a:rPr>
              <a:t>” by Niko McCarty </a:t>
            </a:r>
            <a:r>
              <a:rPr lang="en-GB" dirty="0">
                <a:solidFill>
                  <a:srgbClr val="000000"/>
                </a:solidFill>
                <a:latin typeface="azo-sans-web"/>
              </a:rPr>
              <a:t>for </a:t>
            </a:r>
            <a:r>
              <a:rPr lang="en-GB" b="0" i="0" dirty="0">
                <a:solidFill>
                  <a:srgbClr val="000000"/>
                </a:solidFill>
                <a:effectLst/>
                <a:latin typeface="azo-sans-web"/>
              </a:rPr>
              <a:t>Spectrum News 9</a:t>
            </a:r>
            <a:r>
              <a:rPr lang="en-GB" b="0" i="0" baseline="30000" dirty="0">
                <a:solidFill>
                  <a:srgbClr val="000000"/>
                </a:solidFill>
                <a:effectLst/>
                <a:latin typeface="azo-sans-web"/>
              </a:rPr>
              <a:t>th</a:t>
            </a:r>
            <a:r>
              <a:rPr lang="en-GB" b="0" i="0" dirty="0">
                <a:solidFill>
                  <a:srgbClr val="000000"/>
                </a:solidFill>
                <a:effectLst/>
                <a:latin typeface="azo-sans-web"/>
              </a:rPr>
              <a:t> June 2021</a:t>
            </a:r>
          </a:p>
          <a:p>
            <a:pPr algn="ctr"/>
            <a:endParaRPr lang="en-GB" dirty="0"/>
          </a:p>
        </p:txBody>
      </p:sp>
    </p:spTree>
    <p:extLst>
      <p:ext uri="{BB962C8B-B14F-4D97-AF65-F5344CB8AC3E}">
        <p14:creationId xmlns:p14="http://schemas.microsoft.com/office/powerpoint/2010/main" val="3490231130"/>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E52479-6626-4C85-96B1-D0402567D4AE}"/>
              </a:ext>
            </a:extLst>
          </p:cNvPr>
          <p:cNvSpPr>
            <a:spLocks noGrp="1"/>
          </p:cNvSpPr>
          <p:nvPr>
            <p:ph type="title" idx="4294967295"/>
          </p:nvPr>
        </p:nvSpPr>
        <p:spPr>
          <a:xfrm>
            <a:off x="220078" y="513705"/>
            <a:ext cx="10515600" cy="441959"/>
          </a:xfrm>
        </p:spPr>
        <p:txBody>
          <a:bodyPr>
            <a:normAutofit fontScale="90000"/>
          </a:bodyPr>
          <a:lstStyle/>
          <a:p>
            <a:r>
              <a:rPr lang="en-GB" dirty="0"/>
              <a:t>CC BY licensing enables frictionless re-use</a:t>
            </a:r>
          </a:p>
        </p:txBody>
      </p:sp>
      <p:pic>
        <p:nvPicPr>
          <p:cNvPr id="1026" name="Picture 2">
            <a:extLst>
              <a:ext uri="{FF2B5EF4-FFF2-40B4-BE49-F238E27FC236}">
                <a16:creationId xmlns:a16="http://schemas.microsoft.com/office/drawing/2014/main" id="{F73B2CB3-C610-432A-B7BE-975ABB1F9B3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543924" y="1860609"/>
            <a:ext cx="1568391" cy="156839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PLOS Biology (@PLOSBiology) | Twitter">
            <a:extLst>
              <a:ext uri="{FF2B5EF4-FFF2-40B4-BE49-F238E27FC236}">
                <a16:creationId xmlns:a16="http://schemas.microsoft.com/office/drawing/2014/main" id="{F73A94F1-45E2-4331-9251-577D0F4526C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556083" y="2081911"/>
            <a:ext cx="1234929" cy="1234929"/>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A5A92321-25E3-467D-A210-9CB2B8B210B7}"/>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1321266" y="3818039"/>
            <a:ext cx="1900107" cy="1425080"/>
          </a:xfrm>
          <a:prstGeom prst="rect">
            <a:avLst/>
          </a:prstGeom>
          <a:noFill/>
          <a:extLst>
            <a:ext uri="{909E8E84-426E-40DD-AFC4-6F175D3DCCD1}">
              <a14:hiddenFill xmlns:a14="http://schemas.microsoft.com/office/drawing/2010/main">
                <a:solidFill>
                  <a:srgbClr val="FFFFFF"/>
                </a:solidFill>
              </a14:hiddenFill>
            </a:ext>
          </a:extLst>
        </p:spPr>
      </p:pic>
      <p:sp>
        <p:nvSpPr>
          <p:cNvPr id="6" name="Arrow: Right 5">
            <a:extLst>
              <a:ext uri="{FF2B5EF4-FFF2-40B4-BE49-F238E27FC236}">
                <a16:creationId xmlns:a16="http://schemas.microsoft.com/office/drawing/2014/main" id="{E96379CB-E62F-4A0F-8C95-3757CF6706DF}"/>
              </a:ext>
            </a:extLst>
          </p:cNvPr>
          <p:cNvSpPr/>
          <p:nvPr/>
        </p:nvSpPr>
        <p:spPr>
          <a:xfrm>
            <a:off x="3372374" y="2473965"/>
            <a:ext cx="1065402" cy="34167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Arrow: Right 9">
            <a:extLst>
              <a:ext uri="{FF2B5EF4-FFF2-40B4-BE49-F238E27FC236}">
                <a16:creationId xmlns:a16="http://schemas.microsoft.com/office/drawing/2014/main" id="{3A77AB2C-367C-4368-A831-82D6A0BC9E01}"/>
              </a:ext>
            </a:extLst>
          </p:cNvPr>
          <p:cNvSpPr/>
          <p:nvPr/>
        </p:nvSpPr>
        <p:spPr>
          <a:xfrm>
            <a:off x="3372374" y="4359740"/>
            <a:ext cx="1065402" cy="34167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1032" name="Picture 8" descr="Journal of Medical Case Reports | Home page">
            <a:extLst>
              <a:ext uri="{FF2B5EF4-FFF2-40B4-BE49-F238E27FC236}">
                <a16:creationId xmlns:a16="http://schemas.microsoft.com/office/drawing/2014/main" id="{7C4F4E88-934A-40F8-B1A1-3510154ECA36}"/>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t="3088" r="14863" b="33627"/>
          <a:stretch/>
        </p:blipFill>
        <p:spPr bwMode="auto">
          <a:xfrm>
            <a:off x="4588777" y="3913113"/>
            <a:ext cx="1202235" cy="1234929"/>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D44D9097-7C0B-45AC-8FDF-5333EA505011}"/>
              </a:ext>
            </a:extLst>
          </p:cNvPr>
          <p:cNvSpPr txBox="1"/>
          <p:nvPr/>
        </p:nvSpPr>
        <p:spPr>
          <a:xfrm>
            <a:off x="1325852" y="3254187"/>
            <a:ext cx="1905458" cy="369332"/>
          </a:xfrm>
          <a:prstGeom prst="rect">
            <a:avLst/>
          </a:prstGeom>
          <a:noFill/>
        </p:spPr>
        <p:txBody>
          <a:bodyPr wrap="none" rtlCol="0">
            <a:spAutoFit/>
          </a:bodyPr>
          <a:lstStyle/>
          <a:p>
            <a:r>
              <a:rPr lang="en-GB" i="1" dirty="0" err="1"/>
              <a:t>Oophaga</a:t>
            </a:r>
            <a:r>
              <a:rPr lang="en-GB" i="1" dirty="0"/>
              <a:t> sylvatica</a:t>
            </a:r>
            <a:endParaRPr lang="en-GB" dirty="0"/>
          </a:p>
        </p:txBody>
      </p:sp>
      <p:sp>
        <p:nvSpPr>
          <p:cNvPr id="8" name="TextBox 7">
            <a:extLst>
              <a:ext uri="{FF2B5EF4-FFF2-40B4-BE49-F238E27FC236}">
                <a16:creationId xmlns:a16="http://schemas.microsoft.com/office/drawing/2014/main" id="{94EBF79C-7EB9-4618-8041-AF8786B97C12}"/>
              </a:ext>
            </a:extLst>
          </p:cNvPr>
          <p:cNvSpPr txBox="1"/>
          <p:nvPr/>
        </p:nvSpPr>
        <p:spPr>
          <a:xfrm>
            <a:off x="983541" y="5352803"/>
            <a:ext cx="2430281" cy="369332"/>
          </a:xfrm>
          <a:prstGeom prst="rect">
            <a:avLst/>
          </a:prstGeom>
          <a:noFill/>
        </p:spPr>
        <p:txBody>
          <a:bodyPr wrap="none" rtlCol="0">
            <a:spAutoFit/>
          </a:bodyPr>
          <a:lstStyle/>
          <a:p>
            <a:pPr algn="ctr"/>
            <a:r>
              <a:rPr lang="en-GB" dirty="0"/>
              <a:t>Fat embolism syndrome</a:t>
            </a:r>
          </a:p>
        </p:txBody>
      </p:sp>
      <p:pic>
        <p:nvPicPr>
          <p:cNvPr id="3074" name="Picture 2" descr="English Wikipedia - Wikipedia">
            <a:extLst>
              <a:ext uri="{FF2B5EF4-FFF2-40B4-BE49-F238E27FC236}">
                <a16:creationId xmlns:a16="http://schemas.microsoft.com/office/drawing/2014/main" id="{081D6564-5468-40CC-8983-84B8368C9832}"/>
              </a:ext>
            </a:extLst>
          </p:cNvPr>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7183682" y="2603226"/>
            <a:ext cx="1777010" cy="2040586"/>
          </a:xfrm>
          <a:prstGeom prst="rect">
            <a:avLst/>
          </a:prstGeom>
          <a:noFill/>
          <a:extLst>
            <a:ext uri="{909E8E84-426E-40DD-AFC4-6F175D3DCCD1}">
              <a14:hiddenFill xmlns:a14="http://schemas.microsoft.com/office/drawing/2010/main">
                <a:solidFill>
                  <a:srgbClr val="FFFFFF"/>
                </a:solidFill>
              </a14:hiddenFill>
            </a:ext>
          </a:extLst>
        </p:spPr>
      </p:pic>
      <p:sp>
        <p:nvSpPr>
          <p:cNvPr id="4" name="Arrow: Down 3">
            <a:extLst>
              <a:ext uri="{FF2B5EF4-FFF2-40B4-BE49-F238E27FC236}">
                <a16:creationId xmlns:a16="http://schemas.microsoft.com/office/drawing/2014/main" id="{BB6988D2-F5AD-4DF2-82C2-953D0517ACBC}"/>
              </a:ext>
            </a:extLst>
          </p:cNvPr>
          <p:cNvSpPr/>
          <p:nvPr/>
        </p:nvSpPr>
        <p:spPr>
          <a:xfrm rot="16967806">
            <a:off x="6410684" y="2337070"/>
            <a:ext cx="416298" cy="1360617"/>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Arrow: Down 20">
            <a:extLst>
              <a:ext uri="{FF2B5EF4-FFF2-40B4-BE49-F238E27FC236}">
                <a16:creationId xmlns:a16="http://schemas.microsoft.com/office/drawing/2014/main" id="{56682887-3751-484B-81F5-CFA69C1FE4EC}"/>
              </a:ext>
            </a:extLst>
          </p:cNvPr>
          <p:cNvSpPr/>
          <p:nvPr/>
        </p:nvSpPr>
        <p:spPr>
          <a:xfrm rot="14634582">
            <a:off x="6372504" y="3832660"/>
            <a:ext cx="416298" cy="129115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Arrow: Right 4">
            <a:extLst>
              <a:ext uri="{FF2B5EF4-FFF2-40B4-BE49-F238E27FC236}">
                <a16:creationId xmlns:a16="http://schemas.microsoft.com/office/drawing/2014/main" id="{959EF502-037E-4E02-A66D-CA3F99809C2C}"/>
              </a:ext>
            </a:extLst>
          </p:cNvPr>
          <p:cNvSpPr/>
          <p:nvPr/>
        </p:nvSpPr>
        <p:spPr>
          <a:xfrm rot="1664181">
            <a:off x="5931307" y="4925156"/>
            <a:ext cx="1202235" cy="40370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TextBox 12">
            <a:extLst>
              <a:ext uri="{FF2B5EF4-FFF2-40B4-BE49-F238E27FC236}">
                <a16:creationId xmlns:a16="http://schemas.microsoft.com/office/drawing/2014/main" id="{47755F38-878C-4426-B06D-90C440B79DF1}"/>
              </a:ext>
            </a:extLst>
          </p:cNvPr>
          <p:cNvSpPr txBox="1"/>
          <p:nvPr/>
        </p:nvSpPr>
        <p:spPr>
          <a:xfrm>
            <a:off x="7251989" y="5352803"/>
            <a:ext cx="3747443" cy="369332"/>
          </a:xfrm>
          <a:prstGeom prst="rect">
            <a:avLst/>
          </a:prstGeom>
          <a:noFill/>
        </p:spPr>
        <p:txBody>
          <a:bodyPr wrap="square" rtlCol="0">
            <a:spAutoFit/>
          </a:bodyPr>
          <a:lstStyle/>
          <a:p>
            <a:r>
              <a:rPr lang="en-GB" dirty="0"/>
              <a:t>Open Educational Resources (OER)</a:t>
            </a:r>
          </a:p>
        </p:txBody>
      </p:sp>
      <p:sp>
        <p:nvSpPr>
          <p:cNvPr id="24" name="Arrow: Right 23">
            <a:extLst>
              <a:ext uri="{FF2B5EF4-FFF2-40B4-BE49-F238E27FC236}">
                <a16:creationId xmlns:a16="http://schemas.microsoft.com/office/drawing/2014/main" id="{34723B0C-AAD0-49DA-9FA2-9448782207F9}"/>
              </a:ext>
            </a:extLst>
          </p:cNvPr>
          <p:cNvSpPr/>
          <p:nvPr/>
        </p:nvSpPr>
        <p:spPr>
          <a:xfrm rot="19986703">
            <a:off x="5886229" y="2142205"/>
            <a:ext cx="1202235" cy="40370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TextBox 24">
            <a:extLst>
              <a:ext uri="{FF2B5EF4-FFF2-40B4-BE49-F238E27FC236}">
                <a16:creationId xmlns:a16="http://schemas.microsoft.com/office/drawing/2014/main" id="{BA749164-1623-4E54-97E4-BEC911B6A415}"/>
              </a:ext>
            </a:extLst>
          </p:cNvPr>
          <p:cNvSpPr txBox="1"/>
          <p:nvPr/>
        </p:nvSpPr>
        <p:spPr>
          <a:xfrm>
            <a:off x="7182446" y="1891983"/>
            <a:ext cx="3747443" cy="369332"/>
          </a:xfrm>
          <a:prstGeom prst="rect">
            <a:avLst/>
          </a:prstGeom>
          <a:noFill/>
        </p:spPr>
        <p:txBody>
          <a:bodyPr wrap="square" rtlCol="0">
            <a:spAutoFit/>
          </a:bodyPr>
          <a:lstStyle/>
          <a:p>
            <a:r>
              <a:rPr lang="en-GB" dirty="0"/>
              <a:t>Open Educational Resources (OER)</a:t>
            </a:r>
          </a:p>
        </p:txBody>
      </p:sp>
      <p:sp>
        <p:nvSpPr>
          <p:cNvPr id="26" name="TextBox 25">
            <a:extLst>
              <a:ext uri="{FF2B5EF4-FFF2-40B4-BE49-F238E27FC236}">
                <a16:creationId xmlns:a16="http://schemas.microsoft.com/office/drawing/2014/main" id="{39221AA1-855E-431C-AEBE-23EA15459D04}"/>
              </a:ext>
            </a:extLst>
          </p:cNvPr>
          <p:cNvSpPr txBox="1"/>
          <p:nvPr/>
        </p:nvSpPr>
        <p:spPr>
          <a:xfrm>
            <a:off x="9175533" y="3623519"/>
            <a:ext cx="2624822" cy="923330"/>
          </a:xfrm>
          <a:prstGeom prst="rect">
            <a:avLst/>
          </a:prstGeom>
          <a:noFill/>
        </p:spPr>
        <p:txBody>
          <a:bodyPr wrap="none" rtlCol="0">
            <a:spAutoFit/>
          </a:bodyPr>
          <a:lstStyle/>
          <a:p>
            <a:pPr algn="ctr"/>
            <a:r>
              <a:rPr lang="en-GB" dirty="0"/>
              <a:t>Fat embolism syndrome</a:t>
            </a:r>
          </a:p>
          <a:p>
            <a:pPr algn="ctr"/>
            <a:r>
              <a:rPr lang="en-GB" dirty="0"/>
              <a:t>(WP article)</a:t>
            </a:r>
          </a:p>
          <a:p>
            <a:pPr algn="ctr"/>
            <a:r>
              <a:rPr lang="en-GB" dirty="0"/>
              <a:t>~200 pageviews </a:t>
            </a:r>
            <a:r>
              <a:rPr lang="en-GB" i="1" dirty="0"/>
              <a:t>every</a:t>
            </a:r>
            <a:r>
              <a:rPr lang="en-GB" dirty="0"/>
              <a:t> day</a:t>
            </a:r>
          </a:p>
        </p:txBody>
      </p:sp>
    </p:spTree>
    <p:extLst>
      <p:ext uri="{BB962C8B-B14F-4D97-AF65-F5344CB8AC3E}">
        <p14:creationId xmlns:p14="http://schemas.microsoft.com/office/powerpoint/2010/main" val="16944760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E52479-6626-4C85-96B1-D0402567D4AE}"/>
              </a:ext>
            </a:extLst>
          </p:cNvPr>
          <p:cNvSpPr>
            <a:spLocks noGrp="1"/>
          </p:cNvSpPr>
          <p:nvPr>
            <p:ph type="title" idx="4294967295"/>
          </p:nvPr>
        </p:nvSpPr>
        <p:spPr>
          <a:xfrm>
            <a:off x="452913" y="680317"/>
            <a:ext cx="10515600" cy="441959"/>
          </a:xfrm>
        </p:spPr>
        <p:txBody>
          <a:bodyPr>
            <a:normAutofit fontScale="90000"/>
          </a:bodyPr>
          <a:lstStyle/>
          <a:p>
            <a:r>
              <a:rPr lang="en-GB" dirty="0"/>
              <a:t>Non-open licensing makes re-use expensive and/or totally prevented</a:t>
            </a:r>
          </a:p>
        </p:txBody>
      </p:sp>
      <p:pic>
        <p:nvPicPr>
          <p:cNvPr id="1026" name="Picture 2">
            <a:extLst>
              <a:ext uri="{FF2B5EF4-FFF2-40B4-BE49-F238E27FC236}">
                <a16:creationId xmlns:a16="http://schemas.microsoft.com/office/drawing/2014/main" id="{F73B2CB3-C610-432A-B7BE-975ABB1F9B3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57998" y="2553068"/>
            <a:ext cx="1568391" cy="1568391"/>
          </a:xfrm>
          <a:prstGeom prst="rect">
            <a:avLst/>
          </a:prstGeom>
          <a:noFill/>
          <a:extLst>
            <a:ext uri="{909E8E84-426E-40DD-AFC4-6F175D3DCCD1}">
              <a14:hiddenFill xmlns:a14="http://schemas.microsoft.com/office/drawing/2010/main">
                <a:solidFill>
                  <a:srgbClr val="FFFFFF"/>
                </a:solidFill>
              </a14:hiddenFill>
            </a:ext>
          </a:extLst>
        </p:spPr>
      </p:pic>
      <p:sp>
        <p:nvSpPr>
          <p:cNvPr id="6" name="Arrow: Right 5">
            <a:extLst>
              <a:ext uri="{FF2B5EF4-FFF2-40B4-BE49-F238E27FC236}">
                <a16:creationId xmlns:a16="http://schemas.microsoft.com/office/drawing/2014/main" id="{E96379CB-E62F-4A0F-8C95-3757CF6706DF}"/>
              </a:ext>
            </a:extLst>
          </p:cNvPr>
          <p:cNvSpPr/>
          <p:nvPr/>
        </p:nvSpPr>
        <p:spPr>
          <a:xfrm>
            <a:off x="2786448" y="3166424"/>
            <a:ext cx="1065402" cy="341677"/>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TextBox 6">
            <a:extLst>
              <a:ext uri="{FF2B5EF4-FFF2-40B4-BE49-F238E27FC236}">
                <a16:creationId xmlns:a16="http://schemas.microsoft.com/office/drawing/2014/main" id="{D44D9097-7C0B-45AC-8FDF-5333EA505011}"/>
              </a:ext>
            </a:extLst>
          </p:cNvPr>
          <p:cNvSpPr txBox="1"/>
          <p:nvPr/>
        </p:nvSpPr>
        <p:spPr>
          <a:xfrm>
            <a:off x="739926" y="3946646"/>
            <a:ext cx="1905458" cy="369332"/>
          </a:xfrm>
          <a:prstGeom prst="rect">
            <a:avLst/>
          </a:prstGeom>
          <a:noFill/>
        </p:spPr>
        <p:txBody>
          <a:bodyPr wrap="none" rtlCol="0">
            <a:spAutoFit/>
          </a:bodyPr>
          <a:lstStyle/>
          <a:p>
            <a:r>
              <a:rPr lang="en-GB" i="1" dirty="0" err="1"/>
              <a:t>Oophaga</a:t>
            </a:r>
            <a:r>
              <a:rPr lang="en-GB" i="1" dirty="0"/>
              <a:t> sylvatica</a:t>
            </a:r>
            <a:endParaRPr lang="en-GB" dirty="0"/>
          </a:p>
        </p:txBody>
      </p:sp>
      <p:pic>
        <p:nvPicPr>
          <p:cNvPr id="3074" name="Picture 2" descr="English Wikipedia - Wikipedia">
            <a:extLst>
              <a:ext uri="{FF2B5EF4-FFF2-40B4-BE49-F238E27FC236}">
                <a16:creationId xmlns:a16="http://schemas.microsoft.com/office/drawing/2014/main" id="{081D6564-5468-40CC-8983-84B8368C9832}"/>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15832" y="2837952"/>
            <a:ext cx="1419030" cy="1629508"/>
          </a:xfrm>
          <a:prstGeom prst="rect">
            <a:avLst/>
          </a:prstGeom>
          <a:noFill/>
          <a:extLst>
            <a:ext uri="{909E8E84-426E-40DD-AFC4-6F175D3DCCD1}">
              <a14:hiddenFill xmlns:a14="http://schemas.microsoft.com/office/drawing/2010/main">
                <a:solidFill>
                  <a:srgbClr val="FFFFFF"/>
                </a:solidFill>
              </a14:hiddenFill>
            </a:ext>
          </a:extLst>
        </p:spPr>
      </p:pic>
      <p:sp>
        <p:nvSpPr>
          <p:cNvPr id="24" name="Arrow: Right 23">
            <a:extLst>
              <a:ext uri="{FF2B5EF4-FFF2-40B4-BE49-F238E27FC236}">
                <a16:creationId xmlns:a16="http://schemas.microsoft.com/office/drawing/2014/main" id="{34723B0C-AAD0-49DA-9FA2-9448782207F9}"/>
              </a:ext>
            </a:extLst>
          </p:cNvPr>
          <p:cNvSpPr/>
          <p:nvPr/>
        </p:nvSpPr>
        <p:spPr>
          <a:xfrm rot="19986703">
            <a:off x="5183915" y="2503260"/>
            <a:ext cx="1202235" cy="403709"/>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TextBox 24">
            <a:extLst>
              <a:ext uri="{FF2B5EF4-FFF2-40B4-BE49-F238E27FC236}">
                <a16:creationId xmlns:a16="http://schemas.microsoft.com/office/drawing/2014/main" id="{BA749164-1623-4E54-97E4-BEC911B6A415}"/>
              </a:ext>
            </a:extLst>
          </p:cNvPr>
          <p:cNvSpPr txBox="1"/>
          <p:nvPr/>
        </p:nvSpPr>
        <p:spPr>
          <a:xfrm>
            <a:off x="6480699" y="2273240"/>
            <a:ext cx="3747443" cy="369332"/>
          </a:xfrm>
          <a:prstGeom prst="rect">
            <a:avLst/>
          </a:prstGeom>
          <a:noFill/>
        </p:spPr>
        <p:txBody>
          <a:bodyPr wrap="square" rtlCol="0">
            <a:spAutoFit/>
          </a:bodyPr>
          <a:lstStyle/>
          <a:p>
            <a:r>
              <a:rPr lang="en-GB" dirty="0"/>
              <a:t>Open Educational Resources (OER)</a:t>
            </a:r>
          </a:p>
        </p:txBody>
      </p:sp>
      <p:sp>
        <p:nvSpPr>
          <p:cNvPr id="3" name="TextBox 2">
            <a:extLst>
              <a:ext uri="{FF2B5EF4-FFF2-40B4-BE49-F238E27FC236}">
                <a16:creationId xmlns:a16="http://schemas.microsoft.com/office/drawing/2014/main" id="{3D0627E2-1D95-4EEE-8C04-49538809B523}"/>
              </a:ext>
            </a:extLst>
          </p:cNvPr>
          <p:cNvSpPr txBox="1"/>
          <p:nvPr/>
        </p:nvSpPr>
        <p:spPr>
          <a:xfrm>
            <a:off x="3846455" y="2994281"/>
            <a:ext cx="1541145" cy="923330"/>
          </a:xfrm>
          <a:prstGeom prst="rect">
            <a:avLst/>
          </a:prstGeom>
          <a:noFill/>
        </p:spPr>
        <p:txBody>
          <a:bodyPr wrap="square" rtlCol="0">
            <a:spAutoFit/>
          </a:bodyPr>
          <a:lstStyle/>
          <a:p>
            <a:r>
              <a:rPr lang="en-GB" dirty="0"/>
              <a:t>If non-open licensed journal article</a:t>
            </a:r>
          </a:p>
        </p:txBody>
      </p:sp>
      <p:sp>
        <p:nvSpPr>
          <p:cNvPr id="9" name="&quot;Not Allowed&quot; Symbol 8">
            <a:extLst>
              <a:ext uri="{FF2B5EF4-FFF2-40B4-BE49-F238E27FC236}">
                <a16:creationId xmlns:a16="http://schemas.microsoft.com/office/drawing/2014/main" id="{4F71F7EB-8035-4D98-826D-62086AEE6DA1}"/>
              </a:ext>
            </a:extLst>
          </p:cNvPr>
          <p:cNvSpPr/>
          <p:nvPr/>
        </p:nvSpPr>
        <p:spPr>
          <a:xfrm>
            <a:off x="5325427" y="2341129"/>
            <a:ext cx="770573" cy="727969"/>
          </a:xfrm>
          <a:prstGeom prst="noSmoking">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0000"/>
              </a:solidFill>
            </a:endParaRPr>
          </a:p>
        </p:txBody>
      </p:sp>
      <p:sp>
        <p:nvSpPr>
          <p:cNvPr id="11" name="TextBox 10">
            <a:extLst>
              <a:ext uri="{FF2B5EF4-FFF2-40B4-BE49-F238E27FC236}">
                <a16:creationId xmlns:a16="http://schemas.microsoft.com/office/drawing/2014/main" id="{A96D4DAE-3B80-46F9-B7C7-B52AA30D0BC1}"/>
              </a:ext>
            </a:extLst>
          </p:cNvPr>
          <p:cNvSpPr txBox="1"/>
          <p:nvPr/>
        </p:nvSpPr>
        <p:spPr>
          <a:xfrm>
            <a:off x="8182483" y="5504156"/>
            <a:ext cx="2553195" cy="369332"/>
          </a:xfrm>
          <a:prstGeom prst="rect">
            <a:avLst/>
          </a:prstGeom>
          <a:noFill/>
        </p:spPr>
        <p:txBody>
          <a:bodyPr wrap="square" rtlCol="0">
            <a:spAutoFit/>
          </a:bodyPr>
          <a:lstStyle/>
          <a:p>
            <a:r>
              <a:rPr lang="en-GB" dirty="0"/>
              <a:t>Educational Resources</a:t>
            </a:r>
          </a:p>
        </p:txBody>
      </p:sp>
      <p:pic>
        <p:nvPicPr>
          <p:cNvPr id="4098" name="Picture 2">
            <a:extLst>
              <a:ext uri="{FF2B5EF4-FFF2-40B4-BE49-F238E27FC236}">
                <a16:creationId xmlns:a16="http://schemas.microsoft.com/office/drawing/2014/main" id="{4E777FF9-6DFB-4109-96C1-9835D470940E}"/>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921777" y="4391954"/>
            <a:ext cx="1112202" cy="1112202"/>
          </a:xfrm>
          <a:prstGeom prst="rect">
            <a:avLst/>
          </a:prstGeom>
          <a:noFill/>
          <a:extLst>
            <a:ext uri="{909E8E84-426E-40DD-AFC4-6F175D3DCCD1}">
              <a14:hiddenFill xmlns:a14="http://schemas.microsoft.com/office/drawing/2010/main">
                <a:solidFill>
                  <a:srgbClr val="FFFFFF"/>
                </a:solidFill>
              </a14:hiddenFill>
            </a:ext>
          </a:extLst>
        </p:spPr>
      </p:pic>
      <p:cxnSp>
        <p:nvCxnSpPr>
          <p:cNvPr id="15" name="Straight Arrow Connector 14">
            <a:extLst>
              <a:ext uri="{FF2B5EF4-FFF2-40B4-BE49-F238E27FC236}">
                <a16:creationId xmlns:a16="http://schemas.microsoft.com/office/drawing/2014/main" id="{7B6ED574-315E-4B4E-BB53-788727680894}"/>
              </a:ext>
            </a:extLst>
          </p:cNvPr>
          <p:cNvCxnSpPr/>
          <p:nvPr/>
        </p:nvCxnSpPr>
        <p:spPr>
          <a:xfrm>
            <a:off x="4223757" y="4012707"/>
            <a:ext cx="552429" cy="558056"/>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cxnSp>
        <p:nvCxnSpPr>
          <p:cNvPr id="17" name="Straight Arrow Connector 16">
            <a:extLst>
              <a:ext uri="{FF2B5EF4-FFF2-40B4-BE49-F238E27FC236}">
                <a16:creationId xmlns:a16="http://schemas.microsoft.com/office/drawing/2014/main" id="{2FF1C747-B24B-4682-A6B3-0B3EAA92A9D1}"/>
              </a:ext>
            </a:extLst>
          </p:cNvPr>
          <p:cNvCxnSpPr>
            <a:endCxn id="11" idx="1"/>
          </p:cNvCxnSpPr>
          <p:nvPr/>
        </p:nvCxnSpPr>
        <p:spPr>
          <a:xfrm>
            <a:off x="6096000" y="5060272"/>
            <a:ext cx="2086483" cy="62855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18" name="TextBox 17">
            <a:extLst>
              <a:ext uri="{FF2B5EF4-FFF2-40B4-BE49-F238E27FC236}">
                <a16:creationId xmlns:a16="http://schemas.microsoft.com/office/drawing/2014/main" id="{AFC56773-1D66-4C42-8BC8-B637ECEE330D}"/>
              </a:ext>
            </a:extLst>
          </p:cNvPr>
          <p:cNvSpPr txBox="1"/>
          <p:nvPr/>
        </p:nvSpPr>
        <p:spPr>
          <a:xfrm>
            <a:off x="4617027" y="5504156"/>
            <a:ext cx="1863672" cy="923330"/>
          </a:xfrm>
          <a:prstGeom prst="rect">
            <a:avLst/>
          </a:prstGeom>
          <a:noFill/>
        </p:spPr>
        <p:txBody>
          <a:bodyPr wrap="square" rtlCol="0">
            <a:spAutoFit/>
          </a:bodyPr>
          <a:lstStyle/>
          <a:p>
            <a:r>
              <a:rPr lang="en-GB" dirty="0"/>
              <a:t>Extra payment often required for licensed re-use</a:t>
            </a:r>
          </a:p>
        </p:txBody>
      </p:sp>
      <p:sp>
        <p:nvSpPr>
          <p:cNvPr id="30" name="Arrow: Right 29">
            <a:extLst>
              <a:ext uri="{FF2B5EF4-FFF2-40B4-BE49-F238E27FC236}">
                <a16:creationId xmlns:a16="http://schemas.microsoft.com/office/drawing/2014/main" id="{4182FA25-AEE0-4840-A446-E4CC4588259C}"/>
              </a:ext>
            </a:extLst>
          </p:cNvPr>
          <p:cNvSpPr/>
          <p:nvPr/>
        </p:nvSpPr>
        <p:spPr>
          <a:xfrm>
            <a:off x="5381197" y="3464533"/>
            <a:ext cx="1326401" cy="31737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quot;Not Allowed&quot; Symbol 21">
            <a:extLst>
              <a:ext uri="{FF2B5EF4-FFF2-40B4-BE49-F238E27FC236}">
                <a16:creationId xmlns:a16="http://schemas.microsoft.com/office/drawing/2014/main" id="{274F5834-B28F-4C3E-892D-BF1C2C255E01}"/>
              </a:ext>
            </a:extLst>
          </p:cNvPr>
          <p:cNvSpPr/>
          <p:nvPr/>
        </p:nvSpPr>
        <p:spPr>
          <a:xfrm>
            <a:off x="5618007" y="3259234"/>
            <a:ext cx="770573" cy="727969"/>
          </a:xfrm>
          <a:prstGeom prst="noSmoking">
            <a:avLst/>
          </a:prstGeom>
          <a:solidFill>
            <a:srgbClr val="FF000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rgbClr val="FF0000"/>
              </a:solidFill>
            </a:endParaRPr>
          </a:p>
        </p:txBody>
      </p:sp>
    </p:spTree>
    <p:extLst>
      <p:ext uri="{BB962C8B-B14F-4D97-AF65-F5344CB8AC3E}">
        <p14:creationId xmlns:p14="http://schemas.microsoft.com/office/powerpoint/2010/main" val="337450133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3B8195A7-203D-4B82-B753-1361CDCA62DA}"/>
              </a:ext>
            </a:extLst>
          </p:cNvPr>
          <p:cNvPicPr>
            <a:picLocks noChangeAspect="1"/>
          </p:cNvPicPr>
          <p:nvPr/>
        </p:nvPicPr>
        <p:blipFill>
          <a:blip r:embed="rId2"/>
          <a:stretch>
            <a:fillRect/>
          </a:stretch>
        </p:blipFill>
        <p:spPr>
          <a:xfrm>
            <a:off x="50979" y="0"/>
            <a:ext cx="12090042" cy="6858000"/>
          </a:xfrm>
          <a:prstGeom prst="rect">
            <a:avLst/>
          </a:prstGeom>
        </p:spPr>
      </p:pic>
      <p:sp>
        <p:nvSpPr>
          <p:cNvPr id="9" name="TextBox 8">
            <a:extLst>
              <a:ext uri="{FF2B5EF4-FFF2-40B4-BE49-F238E27FC236}">
                <a16:creationId xmlns:a16="http://schemas.microsoft.com/office/drawing/2014/main" id="{370EE3F4-B7BA-43BB-BCC1-6E37D0EE47E1}"/>
              </a:ext>
            </a:extLst>
          </p:cNvPr>
          <p:cNvSpPr txBox="1"/>
          <p:nvPr/>
        </p:nvSpPr>
        <p:spPr>
          <a:xfrm>
            <a:off x="3444537" y="870011"/>
            <a:ext cx="8469296" cy="523220"/>
          </a:xfrm>
          <a:prstGeom prst="rect">
            <a:avLst/>
          </a:prstGeom>
          <a:noFill/>
        </p:spPr>
        <p:txBody>
          <a:bodyPr wrap="square" rtlCol="0">
            <a:spAutoFit/>
          </a:bodyPr>
          <a:lstStyle/>
          <a:p>
            <a:r>
              <a:rPr lang="en-GB" sz="2800" dirty="0"/>
              <a:t>Reproducing 1 figure in a textbook, is priced at $207 USD</a:t>
            </a:r>
          </a:p>
        </p:txBody>
      </p:sp>
    </p:spTree>
    <p:extLst>
      <p:ext uri="{BB962C8B-B14F-4D97-AF65-F5344CB8AC3E}">
        <p14:creationId xmlns:p14="http://schemas.microsoft.com/office/powerpoint/2010/main" val="61770066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4F84FD3B-022F-4C47-89B5-F35DE775FFF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378138" y="2654664"/>
            <a:ext cx="3152775" cy="2209800"/>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2BFD9EEA-4351-4D85-8BAE-1B39A2605FD1}"/>
              </a:ext>
            </a:extLst>
          </p:cNvPr>
          <p:cNvSpPr txBox="1"/>
          <p:nvPr/>
        </p:nvSpPr>
        <p:spPr>
          <a:xfrm>
            <a:off x="674703" y="5095783"/>
            <a:ext cx="4559646" cy="646331"/>
          </a:xfrm>
          <a:prstGeom prst="rect">
            <a:avLst/>
          </a:prstGeom>
          <a:noFill/>
        </p:spPr>
        <p:txBody>
          <a:bodyPr wrap="none" rtlCol="0">
            <a:spAutoFit/>
          </a:bodyPr>
          <a:lstStyle/>
          <a:p>
            <a:r>
              <a:rPr lang="en-GB" dirty="0"/>
              <a:t>Acromegaly</a:t>
            </a:r>
          </a:p>
          <a:p>
            <a:r>
              <a:rPr lang="en-GB" i="1" dirty="0"/>
              <a:t>Fig.1 </a:t>
            </a:r>
            <a:r>
              <a:rPr lang="en-GB" i="1" dirty="0" err="1"/>
              <a:t>Orphanet</a:t>
            </a:r>
            <a:r>
              <a:rPr lang="en-GB" i="1" dirty="0"/>
              <a:t> Journal of Rare Diseases</a:t>
            </a:r>
            <a:r>
              <a:rPr lang="en-GB" dirty="0"/>
              <a:t> (2008)</a:t>
            </a:r>
          </a:p>
        </p:txBody>
      </p:sp>
      <p:sp>
        <p:nvSpPr>
          <p:cNvPr id="5" name="TextBox 4">
            <a:extLst>
              <a:ext uri="{FF2B5EF4-FFF2-40B4-BE49-F238E27FC236}">
                <a16:creationId xmlns:a16="http://schemas.microsoft.com/office/drawing/2014/main" id="{E5CF3097-4E77-487B-BEC9-EF27F0FED0C2}"/>
              </a:ext>
            </a:extLst>
          </p:cNvPr>
          <p:cNvSpPr txBox="1"/>
          <p:nvPr/>
        </p:nvSpPr>
        <p:spPr>
          <a:xfrm>
            <a:off x="5836228" y="2696965"/>
            <a:ext cx="4731798" cy="2308324"/>
          </a:xfrm>
          <a:prstGeom prst="rect">
            <a:avLst/>
          </a:prstGeom>
          <a:noFill/>
        </p:spPr>
        <p:txBody>
          <a:bodyPr wrap="square" rtlCol="0">
            <a:spAutoFit/>
          </a:bodyPr>
          <a:lstStyle/>
          <a:p>
            <a:r>
              <a:rPr lang="en-GB" dirty="0">
                <a:hlinkClick r:id="rId3"/>
              </a:rPr>
              <a:t>https://en.wikipedia.org/wiki/Pituitary_gland</a:t>
            </a:r>
            <a:endParaRPr lang="en-GB" dirty="0"/>
          </a:p>
          <a:p>
            <a:r>
              <a:rPr lang="en-GB" dirty="0"/>
              <a:t>1,900 pageviews per day</a:t>
            </a:r>
          </a:p>
          <a:p>
            <a:r>
              <a:rPr lang="en-GB" dirty="0"/>
              <a:t>~700,000 pageviews per year</a:t>
            </a:r>
          </a:p>
          <a:p>
            <a:endParaRPr lang="en-GB" dirty="0"/>
          </a:p>
          <a:p>
            <a:endParaRPr lang="en-GB" dirty="0"/>
          </a:p>
          <a:p>
            <a:r>
              <a:rPr lang="en-GB" dirty="0">
                <a:hlinkClick r:id="rId4"/>
              </a:rPr>
              <a:t>https://en.wikipedia.org/wiki/Acromegaly</a:t>
            </a:r>
            <a:r>
              <a:rPr lang="en-GB" dirty="0"/>
              <a:t> </a:t>
            </a:r>
          </a:p>
          <a:p>
            <a:r>
              <a:rPr lang="en-GB" dirty="0"/>
              <a:t>2,500 pageviews per day</a:t>
            </a:r>
          </a:p>
          <a:p>
            <a:r>
              <a:rPr lang="en-GB" dirty="0"/>
              <a:t>~900,000 pageviews per year</a:t>
            </a:r>
          </a:p>
        </p:txBody>
      </p:sp>
      <p:sp>
        <p:nvSpPr>
          <p:cNvPr id="6" name="TextBox 5">
            <a:extLst>
              <a:ext uri="{FF2B5EF4-FFF2-40B4-BE49-F238E27FC236}">
                <a16:creationId xmlns:a16="http://schemas.microsoft.com/office/drawing/2014/main" id="{696E34E1-C631-40A7-9018-FDFF83D23D45}"/>
              </a:ext>
            </a:extLst>
          </p:cNvPr>
          <p:cNvSpPr txBox="1"/>
          <p:nvPr/>
        </p:nvSpPr>
        <p:spPr>
          <a:xfrm>
            <a:off x="435006" y="6196614"/>
            <a:ext cx="9774314" cy="369332"/>
          </a:xfrm>
          <a:prstGeom prst="rect">
            <a:avLst/>
          </a:prstGeom>
          <a:noFill/>
        </p:spPr>
        <p:txBody>
          <a:bodyPr wrap="square" rtlCol="0">
            <a:spAutoFit/>
          </a:bodyPr>
          <a:lstStyle/>
          <a:p>
            <a:r>
              <a:rPr lang="en-GB" dirty="0"/>
              <a:t>(an academic journal article would be exceptional to receive &gt;100,000 pageviews in its 1</a:t>
            </a:r>
            <a:r>
              <a:rPr lang="en-GB" baseline="30000" dirty="0"/>
              <a:t>st</a:t>
            </a:r>
            <a:r>
              <a:rPr lang="en-GB" dirty="0"/>
              <a:t>/best year)</a:t>
            </a:r>
          </a:p>
        </p:txBody>
      </p:sp>
      <p:sp>
        <p:nvSpPr>
          <p:cNvPr id="7" name="Title 1">
            <a:extLst>
              <a:ext uri="{FF2B5EF4-FFF2-40B4-BE49-F238E27FC236}">
                <a16:creationId xmlns:a16="http://schemas.microsoft.com/office/drawing/2014/main" id="{AA66C266-2471-48EE-A081-13B2D794DDD2}"/>
              </a:ext>
            </a:extLst>
          </p:cNvPr>
          <p:cNvSpPr txBox="1">
            <a:spLocks/>
          </p:cNvSpPr>
          <p:nvPr/>
        </p:nvSpPr>
        <p:spPr>
          <a:xfrm>
            <a:off x="435006" y="414420"/>
            <a:ext cx="10515600" cy="441959"/>
          </a:xfrm>
          <a:prstGeom prst="rect">
            <a:avLst/>
          </a:prstGeom>
        </p:spPr>
        <p:txBody>
          <a:bodyPr vert="horz" lIns="91440" tIns="45720" rIns="91440" bIns="45720" rtlCol="0" anchor="ctr">
            <a:normAutofit fontScale="67500" lnSpcReduction="20000"/>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r>
              <a:rPr lang="en-GB" dirty="0"/>
              <a:t>Greater impact specifically because of CC BY enabled re-use</a:t>
            </a:r>
          </a:p>
        </p:txBody>
      </p:sp>
      <p:sp>
        <p:nvSpPr>
          <p:cNvPr id="2" name="TextBox 1">
            <a:extLst>
              <a:ext uri="{FF2B5EF4-FFF2-40B4-BE49-F238E27FC236}">
                <a16:creationId xmlns:a16="http://schemas.microsoft.com/office/drawing/2014/main" id="{04BEAE97-C650-4138-B6D2-007D90768234}"/>
              </a:ext>
            </a:extLst>
          </p:cNvPr>
          <p:cNvSpPr txBox="1"/>
          <p:nvPr/>
        </p:nvSpPr>
        <p:spPr>
          <a:xfrm>
            <a:off x="435006" y="1346797"/>
            <a:ext cx="10802444" cy="369332"/>
          </a:xfrm>
          <a:prstGeom prst="rect">
            <a:avLst/>
          </a:prstGeom>
          <a:noFill/>
        </p:spPr>
        <p:txBody>
          <a:bodyPr wrap="none" rtlCol="0">
            <a:spAutoFit/>
          </a:bodyPr>
          <a:lstStyle/>
          <a:p>
            <a:r>
              <a:rPr lang="en-GB" b="0" i="0" dirty="0">
                <a:solidFill>
                  <a:srgbClr val="333333"/>
                </a:solidFill>
                <a:effectLst/>
                <a:latin typeface="-apple-system"/>
              </a:rPr>
              <a:t>Chanson, P., </a:t>
            </a:r>
            <a:r>
              <a:rPr lang="en-GB" b="0" i="0" dirty="0" err="1">
                <a:solidFill>
                  <a:srgbClr val="333333"/>
                </a:solidFill>
                <a:effectLst/>
                <a:latin typeface="-apple-system"/>
              </a:rPr>
              <a:t>Salenave</a:t>
            </a:r>
            <a:r>
              <a:rPr lang="en-GB" b="0" i="0" dirty="0">
                <a:solidFill>
                  <a:srgbClr val="333333"/>
                </a:solidFill>
                <a:effectLst/>
                <a:latin typeface="-apple-system"/>
              </a:rPr>
              <a:t>, S. (2008) Acromegaly. </a:t>
            </a:r>
            <a:r>
              <a:rPr lang="en-GB" b="0" i="1" dirty="0" err="1">
                <a:solidFill>
                  <a:srgbClr val="333333"/>
                </a:solidFill>
                <a:effectLst/>
                <a:latin typeface="-apple-system"/>
              </a:rPr>
              <a:t>Orphanet</a:t>
            </a:r>
            <a:r>
              <a:rPr lang="en-GB" b="0" i="1" dirty="0">
                <a:solidFill>
                  <a:srgbClr val="333333"/>
                </a:solidFill>
                <a:effectLst/>
                <a:latin typeface="-apple-system"/>
              </a:rPr>
              <a:t> J Rare Dis</a:t>
            </a:r>
            <a:r>
              <a:rPr lang="en-GB" b="0" i="0" dirty="0">
                <a:solidFill>
                  <a:srgbClr val="333333"/>
                </a:solidFill>
                <a:effectLst/>
                <a:latin typeface="-apple-system"/>
              </a:rPr>
              <a:t> </a:t>
            </a:r>
            <a:r>
              <a:rPr lang="en-GB" b="1" i="0" dirty="0">
                <a:solidFill>
                  <a:srgbClr val="333333"/>
                </a:solidFill>
                <a:effectLst/>
                <a:latin typeface="-apple-system"/>
              </a:rPr>
              <a:t>3, </a:t>
            </a:r>
            <a:r>
              <a:rPr lang="en-GB" b="0" i="0" dirty="0">
                <a:solidFill>
                  <a:srgbClr val="333333"/>
                </a:solidFill>
                <a:effectLst/>
                <a:latin typeface="-apple-system"/>
              </a:rPr>
              <a:t>17. </a:t>
            </a:r>
            <a:r>
              <a:rPr lang="en-GB" b="0" i="0" dirty="0">
                <a:solidFill>
                  <a:srgbClr val="333333"/>
                </a:solidFill>
                <a:effectLst/>
                <a:latin typeface="-apple-system"/>
                <a:hlinkClick r:id="rId5"/>
              </a:rPr>
              <a:t>https://doi.org/10.1186/1750-1172-3-17</a:t>
            </a:r>
            <a:endParaRPr lang="en-GB" dirty="0"/>
          </a:p>
        </p:txBody>
      </p:sp>
    </p:spTree>
    <p:extLst>
      <p:ext uri="{BB962C8B-B14F-4D97-AF65-F5344CB8AC3E}">
        <p14:creationId xmlns:p14="http://schemas.microsoft.com/office/powerpoint/2010/main" val="412980572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C957FA4-EF13-4F66-99D8-1359E53B4427}"/>
              </a:ext>
            </a:extLst>
          </p:cNvPr>
          <p:cNvPicPr>
            <a:picLocks noChangeAspect="1"/>
          </p:cNvPicPr>
          <p:nvPr/>
        </p:nvPicPr>
        <p:blipFill>
          <a:blip r:embed="rId2"/>
          <a:stretch>
            <a:fillRect/>
          </a:stretch>
        </p:blipFill>
        <p:spPr>
          <a:xfrm>
            <a:off x="165922" y="1640434"/>
            <a:ext cx="5705475" cy="1962150"/>
          </a:xfrm>
          <a:prstGeom prst="rect">
            <a:avLst/>
          </a:prstGeom>
        </p:spPr>
      </p:pic>
      <p:cxnSp>
        <p:nvCxnSpPr>
          <p:cNvPr id="5" name="Straight Connector 4">
            <a:extLst>
              <a:ext uri="{FF2B5EF4-FFF2-40B4-BE49-F238E27FC236}">
                <a16:creationId xmlns:a16="http://schemas.microsoft.com/office/drawing/2014/main" id="{1E4701F2-9854-4D7F-AAA3-60554BECBEBA}"/>
              </a:ext>
            </a:extLst>
          </p:cNvPr>
          <p:cNvCxnSpPr/>
          <p:nvPr/>
        </p:nvCxnSpPr>
        <p:spPr>
          <a:xfrm>
            <a:off x="6060488" y="145915"/>
            <a:ext cx="0" cy="6712085"/>
          </a:xfrm>
          <a:prstGeom prst="line">
            <a:avLst/>
          </a:prstGeom>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CEC950E7-FBCC-4917-9E55-64BAF6627F4E}"/>
              </a:ext>
            </a:extLst>
          </p:cNvPr>
          <p:cNvSpPr txBox="1"/>
          <p:nvPr/>
        </p:nvSpPr>
        <p:spPr>
          <a:xfrm>
            <a:off x="710213" y="710213"/>
            <a:ext cx="5007004" cy="461665"/>
          </a:xfrm>
          <a:prstGeom prst="rect">
            <a:avLst/>
          </a:prstGeom>
          <a:noFill/>
        </p:spPr>
        <p:txBody>
          <a:bodyPr wrap="square" rtlCol="0">
            <a:spAutoFit/>
          </a:bodyPr>
          <a:lstStyle/>
          <a:p>
            <a:r>
              <a:rPr lang="en-GB" sz="2400" dirty="0"/>
              <a:t>Originally published -&gt; 49,000 views</a:t>
            </a:r>
          </a:p>
        </p:txBody>
      </p:sp>
      <p:sp>
        <p:nvSpPr>
          <p:cNvPr id="7" name="TextBox 6">
            <a:extLst>
              <a:ext uri="{FF2B5EF4-FFF2-40B4-BE49-F238E27FC236}">
                <a16:creationId xmlns:a16="http://schemas.microsoft.com/office/drawing/2014/main" id="{AC058720-5C87-4B51-BBEF-17E310F4E50F}"/>
              </a:ext>
            </a:extLst>
          </p:cNvPr>
          <p:cNvSpPr txBox="1"/>
          <p:nvPr/>
        </p:nvSpPr>
        <p:spPr>
          <a:xfrm>
            <a:off x="6650852" y="275207"/>
            <a:ext cx="5342875" cy="1569660"/>
          </a:xfrm>
          <a:prstGeom prst="rect">
            <a:avLst/>
          </a:prstGeom>
          <a:noFill/>
        </p:spPr>
        <p:txBody>
          <a:bodyPr wrap="square" rtlCol="0">
            <a:spAutoFit/>
          </a:bodyPr>
          <a:lstStyle/>
          <a:p>
            <a:r>
              <a:rPr lang="en-GB" sz="2400" dirty="0"/>
              <a:t>Some of the content, e.g. figures contributes to pages that have been viewed cumulatively &gt;10,800,000 times since mid-2015, over at Wikipedia</a:t>
            </a:r>
          </a:p>
        </p:txBody>
      </p:sp>
      <p:pic>
        <p:nvPicPr>
          <p:cNvPr id="8" name="Picture 2">
            <a:extLst>
              <a:ext uri="{FF2B5EF4-FFF2-40B4-BE49-F238E27FC236}">
                <a16:creationId xmlns:a16="http://schemas.microsoft.com/office/drawing/2014/main" id="{D2B4A8DE-7326-4F0D-85E0-ADD313CBBE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262729" y="3993203"/>
            <a:ext cx="3152775" cy="22098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a:extLst>
              <a:ext uri="{FF2B5EF4-FFF2-40B4-BE49-F238E27FC236}">
                <a16:creationId xmlns:a16="http://schemas.microsoft.com/office/drawing/2014/main" id="{D207E802-732F-43B3-A40F-60290C0FC95A}"/>
              </a:ext>
            </a:extLst>
          </p:cNvPr>
          <p:cNvPicPr>
            <a:picLocks noChangeAspect="1"/>
          </p:cNvPicPr>
          <p:nvPr/>
        </p:nvPicPr>
        <p:blipFill>
          <a:blip r:embed="rId4"/>
          <a:stretch>
            <a:fillRect/>
          </a:stretch>
        </p:blipFill>
        <p:spPr>
          <a:xfrm>
            <a:off x="6096000" y="2066748"/>
            <a:ext cx="5991822" cy="3852909"/>
          </a:xfrm>
          <a:prstGeom prst="rect">
            <a:avLst/>
          </a:prstGeom>
        </p:spPr>
      </p:pic>
      <p:sp>
        <p:nvSpPr>
          <p:cNvPr id="12" name="TextBox 11">
            <a:extLst>
              <a:ext uri="{FF2B5EF4-FFF2-40B4-BE49-F238E27FC236}">
                <a16:creationId xmlns:a16="http://schemas.microsoft.com/office/drawing/2014/main" id="{450AFBF4-B21A-4826-80E2-03F3D1732B4F}"/>
              </a:ext>
            </a:extLst>
          </p:cNvPr>
          <p:cNvSpPr txBox="1"/>
          <p:nvPr/>
        </p:nvSpPr>
        <p:spPr>
          <a:xfrm>
            <a:off x="6378601" y="6157996"/>
            <a:ext cx="6094520" cy="461665"/>
          </a:xfrm>
          <a:prstGeom prst="rect">
            <a:avLst/>
          </a:prstGeom>
          <a:noFill/>
        </p:spPr>
        <p:txBody>
          <a:bodyPr wrap="square">
            <a:spAutoFit/>
          </a:bodyPr>
          <a:lstStyle/>
          <a:p>
            <a:r>
              <a:rPr lang="en-GB" sz="1200" dirty="0">
                <a:hlinkClick r:id="rId5"/>
              </a:rPr>
              <a:t>https://pageviews.toolforge.org/?project=en.wikipedia.org&amp;platform=all-access&amp;agent=user&amp;redirects=0&amp;range=all-time&amp;pages=Acromegaly|Pituitary_gland</a:t>
            </a:r>
            <a:r>
              <a:rPr lang="en-GB" sz="1200" dirty="0"/>
              <a:t> </a:t>
            </a:r>
          </a:p>
        </p:txBody>
      </p:sp>
    </p:spTree>
    <p:extLst>
      <p:ext uri="{BB962C8B-B14F-4D97-AF65-F5344CB8AC3E}">
        <p14:creationId xmlns:p14="http://schemas.microsoft.com/office/powerpoint/2010/main" val="461157062"/>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9BB3106C-8C3F-4D1A-854A-E5AB68449E1E}"/>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94239" y="615104"/>
            <a:ext cx="2847868" cy="1568391"/>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4A9A8C43-3D80-4EEA-AA0A-8E48A3E4B792}"/>
              </a:ext>
            </a:extLst>
          </p:cNvPr>
          <p:cNvSpPr txBox="1"/>
          <p:nvPr/>
        </p:nvSpPr>
        <p:spPr>
          <a:xfrm>
            <a:off x="1384451" y="2199532"/>
            <a:ext cx="1702710" cy="461665"/>
          </a:xfrm>
          <a:prstGeom prst="rect">
            <a:avLst/>
          </a:prstGeom>
          <a:noFill/>
        </p:spPr>
        <p:txBody>
          <a:bodyPr wrap="none" rtlCol="0">
            <a:spAutoFit/>
          </a:bodyPr>
          <a:lstStyle/>
          <a:p>
            <a:pPr algn="ctr"/>
            <a:r>
              <a:rPr lang="en-GB" sz="1200" i="1" dirty="0" err="1"/>
              <a:t>Neopalpa</a:t>
            </a:r>
            <a:r>
              <a:rPr lang="en-GB" sz="1200" i="1" dirty="0"/>
              <a:t> </a:t>
            </a:r>
            <a:r>
              <a:rPr lang="en-GB" sz="1200" i="1" dirty="0" err="1"/>
              <a:t>donaldtrumpi</a:t>
            </a:r>
            <a:r>
              <a:rPr lang="en-GB" sz="1200" dirty="0"/>
              <a:t> </a:t>
            </a:r>
          </a:p>
          <a:p>
            <a:pPr algn="ctr"/>
            <a:r>
              <a:rPr lang="en-GB" sz="1200" dirty="0"/>
              <a:t>217,000+ pageviews</a:t>
            </a:r>
          </a:p>
        </p:txBody>
      </p:sp>
      <p:pic>
        <p:nvPicPr>
          <p:cNvPr id="4" name="Picture 12">
            <a:extLst>
              <a:ext uri="{FF2B5EF4-FFF2-40B4-BE49-F238E27FC236}">
                <a16:creationId xmlns:a16="http://schemas.microsoft.com/office/drawing/2014/main" id="{709572BB-388F-4F3D-86D9-D41FA3477E9B}"/>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399676" y="3845569"/>
            <a:ext cx="1696324" cy="1439781"/>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134EB93B-2121-4B14-BC34-BDE40506E793}"/>
              </a:ext>
            </a:extLst>
          </p:cNvPr>
          <p:cNvSpPr txBox="1"/>
          <p:nvPr/>
        </p:nvSpPr>
        <p:spPr>
          <a:xfrm>
            <a:off x="3950010" y="5398419"/>
            <a:ext cx="2403388" cy="461665"/>
          </a:xfrm>
          <a:prstGeom prst="rect">
            <a:avLst/>
          </a:prstGeom>
          <a:noFill/>
        </p:spPr>
        <p:txBody>
          <a:bodyPr wrap="square" rtlCol="0">
            <a:spAutoFit/>
          </a:bodyPr>
          <a:lstStyle/>
          <a:p>
            <a:pPr algn="ctr"/>
            <a:r>
              <a:rPr lang="en-GB" sz="1200" dirty="0"/>
              <a:t>the Olinguito</a:t>
            </a:r>
          </a:p>
          <a:p>
            <a:pPr algn="ctr"/>
            <a:r>
              <a:rPr lang="en-GB" sz="1200" dirty="0"/>
              <a:t>287,000+ pageviews</a:t>
            </a:r>
          </a:p>
        </p:txBody>
      </p:sp>
      <p:pic>
        <p:nvPicPr>
          <p:cNvPr id="6" name="Picture 14">
            <a:extLst>
              <a:ext uri="{FF2B5EF4-FFF2-40B4-BE49-F238E27FC236}">
                <a16:creationId xmlns:a16="http://schemas.microsoft.com/office/drawing/2014/main" id="{E60D727C-CF09-47A6-98A5-08939DF84B4C}"/>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158049" y="1111010"/>
            <a:ext cx="2080879" cy="1248527"/>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a:extLst>
              <a:ext uri="{FF2B5EF4-FFF2-40B4-BE49-F238E27FC236}">
                <a16:creationId xmlns:a16="http://schemas.microsoft.com/office/drawing/2014/main" id="{A4689559-B56B-4473-A287-675F05FE6AE9}"/>
              </a:ext>
            </a:extLst>
          </p:cNvPr>
          <p:cNvSpPr txBox="1"/>
          <p:nvPr/>
        </p:nvSpPr>
        <p:spPr>
          <a:xfrm>
            <a:off x="8287742" y="2448309"/>
            <a:ext cx="1983996" cy="461665"/>
          </a:xfrm>
          <a:prstGeom prst="rect">
            <a:avLst/>
          </a:prstGeom>
          <a:noFill/>
        </p:spPr>
        <p:txBody>
          <a:bodyPr wrap="square" rtlCol="0">
            <a:spAutoFit/>
          </a:bodyPr>
          <a:lstStyle/>
          <a:p>
            <a:pPr algn="ctr"/>
            <a:r>
              <a:rPr lang="en-GB" sz="1200" i="1" dirty="0" err="1"/>
              <a:t>Brookesia</a:t>
            </a:r>
            <a:r>
              <a:rPr lang="en-GB" sz="1200" i="1" dirty="0"/>
              <a:t> micra</a:t>
            </a:r>
          </a:p>
          <a:p>
            <a:pPr algn="ctr"/>
            <a:r>
              <a:rPr lang="en-GB" sz="1200" i="1" dirty="0"/>
              <a:t>126,000+ pageviews</a:t>
            </a:r>
          </a:p>
        </p:txBody>
      </p:sp>
      <p:sp>
        <p:nvSpPr>
          <p:cNvPr id="8" name="TextBox 7">
            <a:extLst>
              <a:ext uri="{FF2B5EF4-FFF2-40B4-BE49-F238E27FC236}">
                <a16:creationId xmlns:a16="http://schemas.microsoft.com/office/drawing/2014/main" id="{1A876D2A-79AA-439D-ABE6-DF509B0AF587}"/>
              </a:ext>
            </a:extLst>
          </p:cNvPr>
          <p:cNvSpPr txBox="1"/>
          <p:nvPr/>
        </p:nvSpPr>
        <p:spPr>
          <a:xfrm>
            <a:off x="150975" y="2683385"/>
            <a:ext cx="5705328" cy="369332"/>
          </a:xfrm>
          <a:prstGeom prst="rect">
            <a:avLst/>
          </a:prstGeom>
          <a:noFill/>
        </p:spPr>
        <p:txBody>
          <a:bodyPr wrap="square" rtlCol="0">
            <a:spAutoFit/>
          </a:bodyPr>
          <a:lstStyle/>
          <a:p>
            <a:r>
              <a:rPr lang="en-GB" dirty="0">
                <a:hlinkClick r:id="rId5"/>
              </a:rPr>
              <a:t>https://en.wikipedia.org/wiki/Neopalpa_donaldtrumpi</a:t>
            </a:r>
            <a:r>
              <a:rPr lang="en-GB" dirty="0"/>
              <a:t> </a:t>
            </a:r>
          </a:p>
        </p:txBody>
      </p:sp>
      <p:sp>
        <p:nvSpPr>
          <p:cNvPr id="10" name="TextBox 9">
            <a:extLst>
              <a:ext uri="{FF2B5EF4-FFF2-40B4-BE49-F238E27FC236}">
                <a16:creationId xmlns:a16="http://schemas.microsoft.com/office/drawing/2014/main" id="{B54DD5BF-0355-490A-BAF2-89F2061AAD1B}"/>
              </a:ext>
            </a:extLst>
          </p:cNvPr>
          <p:cNvSpPr txBox="1"/>
          <p:nvPr/>
        </p:nvSpPr>
        <p:spPr>
          <a:xfrm>
            <a:off x="3402367" y="5899869"/>
            <a:ext cx="6094520" cy="369332"/>
          </a:xfrm>
          <a:prstGeom prst="rect">
            <a:avLst/>
          </a:prstGeom>
          <a:noFill/>
        </p:spPr>
        <p:txBody>
          <a:bodyPr wrap="square">
            <a:spAutoFit/>
          </a:bodyPr>
          <a:lstStyle/>
          <a:p>
            <a:r>
              <a:rPr lang="en-GB" dirty="0">
                <a:hlinkClick r:id="rId6"/>
              </a:rPr>
              <a:t>https://en.wikipedia.org/wiki/Olinguito</a:t>
            </a:r>
            <a:r>
              <a:rPr lang="en-GB" dirty="0"/>
              <a:t> </a:t>
            </a:r>
          </a:p>
        </p:txBody>
      </p:sp>
      <p:sp>
        <p:nvSpPr>
          <p:cNvPr id="11" name="TextBox 10">
            <a:extLst>
              <a:ext uri="{FF2B5EF4-FFF2-40B4-BE49-F238E27FC236}">
                <a16:creationId xmlns:a16="http://schemas.microsoft.com/office/drawing/2014/main" id="{3AB9B730-3DBB-4BE8-AADE-810A818E245D}"/>
              </a:ext>
            </a:extLst>
          </p:cNvPr>
          <p:cNvSpPr txBox="1"/>
          <p:nvPr/>
        </p:nvSpPr>
        <p:spPr>
          <a:xfrm>
            <a:off x="7191668" y="2909974"/>
            <a:ext cx="6094520" cy="369332"/>
          </a:xfrm>
          <a:prstGeom prst="rect">
            <a:avLst/>
          </a:prstGeom>
          <a:noFill/>
        </p:spPr>
        <p:txBody>
          <a:bodyPr wrap="square">
            <a:spAutoFit/>
          </a:bodyPr>
          <a:lstStyle/>
          <a:p>
            <a:r>
              <a:rPr lang="en-GB" dirty="0">
                <a:hlinkClick r:id="rId7"/>
              </a:rPr>
              <a:t>https://en.wikipedia.org/wiki/Brookesia_micra</a:t>
            </a:r>
            <a:r>
              <a:rPr lang="en-GB" dirty="0"/>
              <a:t> </a:t>
            </a:r>
          </a:p>
        </p:txBody>
      </p:sp>
    </p:spTree>
    <p:extLst>
      <p:ext uri="{BB962C8B-B14F-4D97-AF65-F5344CB8AC3E}">
        <p14:creationId xmlns:p14="http://schemas.microsoft.com/office/powerpoint/2010/main" val="257813495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a:extLst>
              <a:ext uri="{FF2B5EF4-FFF2-40B4-BE49-F238E27FC236}">
                <a16:creationId xmlns:a16="http://schemas.microsoft.com/office/drawing/2014/main" id="{1910E2EF-A3B3-4593-B412-7B1193077EA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2450" y="0"/>
            <a:ext cx="10156055" cy="76170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20284463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A0072944-ED33-7B93-FDFC-5B661F6E8842}"/>
              </a:ext>
            </a:extLst>
          </p:cNvPr>
          <p:cNvPicPr>
            <a:picLocks noChangeAspect="1"/>
          </p:cNvPicPr>
          <p:nvPr/>
        </p:nvPicPr>
        <p:blipFill>
          <a:blip r:embed="rId2"/>
          <a:stretch>
            <a:fillRect/>
          </a:stretch>
        </p:blipFill>
        <p:spPr>
          <a:xfrm>
            <a:off x="279905" y="0"/>
            <a:ext cx="9217463" cy="6858000"/>
          </a:xfrm>
          <a:prstGeom prst="rect">
            <a:avLst/>
          </a:prstGeom>
        </p:spPr>
      </p:pic>
      <p:sp>
        <p:nvSpPr>
          <p:cNvPr id="2" name="TextBox 1">
            <a:extLst>
              <a:ext uri="{FF2B5EF4-FFF2-40B4-BE49-F238E27FC236}">
                <a16:creationId xmlns:a16="http://schemas.microsoft.com/office/drawing/2014/main" id="{DCDFD82F-1D55-828E-30E0-151B11450621}"/>
              </a:ext>
            </a:extLst>
          </p:cNvPr>
          <p:cNvSpPr txBox="1"/>
          <p:nvPr/>
        </p:nvSpPr>
        <p:spPr>
          <a:xfrm>
            <a:off x="9887987" y="4618750"/>
            <a:ext cx="2238910" cy="2123658"/>
          </a:xfrm>
          <a:prstGeom prst="rect">
            <a:avLst/>
          </a:prstGeom>
          <a:noFill/>
        </p:spPr>
        <p:txBody>
          <a:bodyPr wrap="square" rtlCol="0">
            <a:spAutoFit/>
          </a:bodyPr>
          <a:lstStyle/>
          <a:p>
            <a:r>
              <a:rPr lang="en-GB" sz="1200" dirty="0"/>
              <a:t>Adapted from: Elisabeth </a:t>
            </a:r>
            <a:r>
              <a:rPr lang="en-GB" sz="1200" dirty="0" err="1"/>
              <a:t>Böker</a:t>
            </a:r>
            <a:r>
              <a:rPr lang="en-GB" sz="1200" dirty="0"/>
              <a:t>, Peter Brettschneider, Ilona Lang, Lena Dreher, Matthias Landwehr, Anja </a:t>
            </a:r>
            <a:r>
              <a:rPr lang="en-GB" sz="1200" dirty="0" err="1"/>
              <a:t>Oberländer</a:t>
            </a:r>
            <a:r>
              <a:rPr lang="en-GB" sz="1200" dirty="0"/>
              <a:t>, &amp; Gabriel Schneider. (2020, September 8). Open Science: Von </a:t>
            </a:r>
            <a:r>
              <a:rPr lang="en-GB" sz="1200" dirty="0" err="1"/>
              <a:t>Daten</a:t>
            </a:r>
            <a:r>
              <a:rPr lang="en-GB" sz="1200" dirty="0"/>
              <a:t> </a:t>
            </a:r>
            <a:r>
              <a:rPr lang="en-GB" sz="1200" dirty="0" err="1"/>
              <a:t>zu</a:t>
            </a:r>
            <a:r>
              <a:rPr lang="en-GB" sz="1200" dirty="0"/>
              <a:t> </a:t>
            </a:r>
            <a:r>
              <a:rPr lang="en-GB" sz="1200" dirty="0" err="1"/>
              <a:t>Publikationen</a:t>
            </a:r>
            <a:r>
              <a:rPr lang="en-GB" sz="1200" dirty="0"/>
              <a:t>. </a:t>
            </a:r>
            <a:r>
              <a:rPr lang="en-GB" sz="1200" dirty="0" err="1"/>
              <a:t>Zenodo</a:t>
            </a:r>
            <a:r>
              <a:rPr lang="en-GB" sz="1200" dirty="0"/>
              <a:t>. </a:t>
            </a:r>
            <a:r>
              <a:rPr lang="en-GB" sz="1200" dirty="0">
                <a:hlinkClick r:id="rId3"/>
              </a:rPr>
              <a:t>https://doi.org/10.5281/zenodo.4018594</a:t>
            </a:r>
            <a:endParaRPr lang="en-GB" sz="1200" dirty="0"/>
          </a:p>
          <a:p>
            <a:endParaRPr lang="en-GB" sz="1200" dirty="0"/>
          </a:p>
          <a:p>
            <a:endParaRPr lang="en-GB" sz="1200" dirty="0"/>
          </a:p>
        </p:txBody>
      </p:sp>
    </p:spTree>
    <p:extLst>
      <p:ext uri="{BB962C8B-B14F-4D97-AF65-F5344CB8AC3E}">
        <p14:creationId xmlns:p14="http://schemas.microsoft.com/office/powerpoint/2010/main" val="2806935097"/>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344409-FEDE-4578-8F20-96205205C6B9}"/>
              </a:ext>
            </a:extLst>
          </p:cNvPr>
          <p:cNvSpPr>
            <a:spLocks noGrp="1"/>
          </p:cNvSpPr>
          <p:nvPr>
            <p:ph type="title" idx="4294967295"/>
          </p:nvPr>
        </p:nvSpPr>
        <p:spPr>
          <a:xfrm>
            <a:off x="699472" y="707825"/>
            <a:ext cx="10515600" cy="441959"/>
          </a:xfrm>
        </p:spPr>
        <p:txBody>
          <a:bodyPr>
            <a:normAutofit fontScale="90000"/>
          </a:bodyPr>
          <a:lstStyle/>
          <a:p>
            <a:r>
              <a:rPr lang="en-GB" dirty="0"/>
              <a:t>Examples of RRS In Action</a:t>
            </a:r>
          </a:p>
        </p:txBody>
      </p:sp>
      <p:sp>
        <p:nvSpPr>
          <p:cNvPr id="4" name="TextBox 3">
            <a:extLst>
              <a:ext uri="{FF2B5EF4-FFF2-40B4-BE49-F238E27FC236}">
                <a16:creationId xmlns:a16="http://schemas.microsoft.com/office/drawing/2014/main" id="{445B764C-6536-4F11-8EA7-47FB9455AF13}"/>
              </a:ext>
            </a:extLst>
          </p:cNvPr>
          <p:cNvSpPr txBox="1"/>
          <p:nvPr/>
        </p:nvSpPr>
        <p:spPr>
          <a:xfrm>
            <a:off x="1020931" y="1766656"/>
            <a:ext cx="9215022" cy="4247317"/>
          </a:xfrm>
          <a:prstGeom prst="rect">
            <a:avLst/>
          </a:prstGeom>
          <a:noFill/>
        </p:spPr>
        <p:txBody>
          <a:bodyPr wrap="square" rtlCol="0">
            <a:spAutoFit/>
          </a:bodyPr>
          <a:lstStyle/>
          <a:p>
            <a:r>
              <a:rPr lang="en-GB" dirty="0"/>
              <a:t>A researcher in receipt of a </a:t>
            </a:r>
            <a:r>
              <a:rPr lang="en-GB" dirty="0" err="1"/>
              <a:t>Wellcome</a:t>
            </a:r>
            <a:r>
              <a:rPr lang="en-GB" dirty="0"/>
              <a:t> Trust grant submitted a manuscript for consideration by the Italian journal </a:t>
            </a:r>
            <a:r>
              <a:rPr lang="en-GB" i="1" dirty="0" err="1"/>
              <a:t>Galenos</a:t>
            </a:r>
            <a:r>
              <a:rPr lang="en-GB" i="1" dirty="0"/>
              <a:t> </a:t>
            </a:r>
            <a:r>
              <a:rPr lang="en-GB" dirty="0"/>
              <a:t>published by </a:t>
            </a:r>
            <a:r>
              <a:rPr lang="it-IT" dirty="0"/>
              <a:t>Fabrizio Serra editore [Commercial Publisher]</a:t>
            </a:r>
          </a:p>
          <a:p>
            <a:endParaRPr lang="it-IT" i="1" dirty="0"/>
          </a:p>
          <a:p>
            <a:endParaRPr lang="it-IT" i="1" dirty="0"/>
          </a:p>
          <a:p>
            <a:r>
              <a:rPr lang="it-IT" dirty="0"/>
              <a:t>In the submitted manuscript, the researcher includes the RRS ‘magic words’ giving fair notice to the publisher that the manuscript is covered by the Rights Retention Strategy:</a:t>
            </a:r>
          </a:p>
          <a:p>
            <a:endParaRPr lang="it-IT" dirty="0"/>
          </a:p>
          <a:p>
            <a:r>
              <a:rPr lang="en-GB" sz="1600" i="1" dirty="0"/>
              <a:t>The full title of the project is: Plants and Minerals in Byzantine Popular Pharmacy. A Multidisciplinary Approach (217861/Z/19/Z) … I am most grateful to the </a:t>
            </a:r>
            <a:r>
              <a:rPr lang="en-GB" sz="1600" i="1" dirty="0" err="1"/>
              <a:t>Wellcome</a:t>
            </a:r>
            <a:r>
              <a:rPr lang="en-GB" sz="1600" i="1" dirty="0"/>
              <a:t> Trust for making my research possible … </a:t>
            </a:r>
            <a:br>
              <a:rPr lang="en-GB" sz="1600" i="1" dirty="0"/>
            </a:br>
            <a:r>
              <a:rPr lang="en-GB" sz="1600" b="1" i="1" dirty="0"/>
              <a:t>For the purpose of open access, the author has applied a CC BY public copyright licence to any Author Accepted Manuscript version arising from this submission.</a:t>
            </a:r>
          </a:p>
          <a:p>
            <a:endParaRPr lang="en-GB" sz="1600" b="1" i="1" dirty="0"/>
          </a:p>
          <a:p>
            <a:endParaRPr lang="en-GB" sz="1600" b="1" i="1" dirty="0"/>
          </a:p>
          <a:p>
            <a:r>
              <a:rPr lang="en-GB" sz="1600" dirty="0"/>
              <a:t>The journal accepts the manuscript after peer-review and publishes it.</a:t>
            </a:r>
          </a:p>
          <a:p>
            <a:endParaRPr lang="en-GB" sz="1600" dirty="0"/>
          </a:p>
          <a:p>
            <a:r>
              <a:rPr lang="en-GB" sz="1600" dirty="0"/>
              <a:t>The author after acceptance, can then upload the author accepted manuscript to a repository.</a:t>
            </a:r>
          </a:p>
        </p:txBody>
      </p:sp>
    </p:spTree>
    <p:extLst>
      <p:ext uri="{BB962C8B-B14F-4D97-AF65-F5344CB8AC3E}">
        <p14:creationId xmlns:p14="http://schemas.microsoft.com/office/powerpoint/2010/main" val="427673422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76A6184-980A-46A8-B93D-42670E99F244}"/>
              </a:ext>
            </a:extLst>
          </p:cNvPr>
          <p:cNvSpPr>
            <a:spLocks noGrp="1"/>
          </p:cNvSpPr>
          <p:nvPr>
            <p:ph type="title" idx="4294967295"/>
          </p:nvPr>
        </p:nvSpPr>
        <p:spPr>
          <a:xfrm>
            <a:off x="140179" y="814357"/>
            <a:ext cx="10515600" cy="441959"/>
          </a:xfrm>
        </p:spPr>
        <p:txBody>
          <a:bodyPr>
            <a:normAutofit fontScale="90000"/>
          </a:bodyPr>
          <a:lstStyle/>
          <a:p>
            <a:r>
              <a:rPr lang="en-GB" dirty="0"/>
              <a:t>The ‘Version of record’ … Paywalled</a:t>
            </a:r>
          </a:p>
        </p:txBody>
      </p:sp>
      <p:sp>
        <p:nvSpPr>
          <p:cNvPr id="6" name="Text Placeholder 5">
            <a:extLst>
              <a:ext uri="{FF2B5EF4-FFF2-40B4-BE49-F238E27FC236}">
                <a16:creationId xmlns:a16="http://schemas.microsoft.com/office/drawing/2014/main" id="{4B8EC88E-AFBF-4763-A112-B3137DBBE73F}"/>
              </a:ext>
            </a:extLst>
          </p:cNvPr>
          <p:cNvSpPr>
            <a:spLocks noGrp="1"/>
          </p:cNvSpPr>
          <p:nvPr>
            <p:ph type="body" sz="quarter" idx="4294967295"/>
          </p:nvPr>
        </p:nvSpPr>
        <p:spPr>
          <a:xfrm>
            <a:off x="335983" y="1530827"/>
            <a:ext cx="3690938" cy="904975"/>
          </a:xfrm>
        </p:spPr>
        <p:txBody>
          <a:bodyPr/>
          <a:lstStyle/>
          <a:p>
            <a:endParaRPr lang="en-GB" dirty="0"/>
          </a:p>
        </p:txBody>
      </p:sp>
      <p:pic>
        <p:nvPicPr>
          <p:cNvPr id="4" name="Picture 3">
            <a:extLst>
              <a:ext uri="{FF2B5EF4-FFF2-40B4-BE49-F238E27FC236}">
                <a16:creationId xmlns:a16="http://schemas.microsoft.com/office/drawing/2014/main" id="{A086F9AA-22DE-491E-B20F-43132968EA82}"/>
              </a:ext>
            </a:extLst>
          </p:cNvPr>
          <p:cNvPicPr>
            <a:picLocks noChangeAspect="1"/>
          </p:cNvPicPr>
          <p:nvPr/>
        </p:nvPicPr>
        <p:blipFill>
          <a:blip r:embed="rId2"/>
          <a:stretch>
            <a:fillRect/>
          </a:stretch>
        </p:blipFill>
        <p:spPr>
          <a:xfrm>
            <a:off x="104775" y="1515692"/>
            <a:ext cx="12087225" cy="3686175"/>
          </a:xfrm>
          <a:prstGeom prst="rect">
            <a:avLst/>
          </a:prstGeom>
        </p:spPr>
      </p:pic>
      <p:sp>
        <p:nvSpPr>
          <p:cNvPr id="7" name="TextBox 6">
            <a:extLst>
              <a:ext uri="{FF2B5EF4-FFF2-40B4-BE49-F238E27FC236}">
                <a16:creationId xmlns:a16="http://schemas.microsoft.com/office/drawing/2014/main" id="{FA67B6DC-C20B-4813-9583-E2DC4515A71C}"/>
              </a:ext>
            </a:extLst>
          </p:cNvPr>
          <p:cNvSpPr txBox="1"/>
          <p:nvPr/>
        </p:nvSpPr>
        <p:spPr>
          <a:xfrm>
            <a:off x="1815839" y="5498808"/>
            <a:ext cx="7164280" cy="646331"/>
          </a:xfrm>
          <a:prstGeom prst="rect">
            <a:avLst/>
          </a:prstGeom>
          <a:noFill/>
        </p:spPr>
        <p:txBody>
          <a:bodyPr wrap="square" rtlCol="0">
            <a:spAutoFit/>
          </a:bodyPr>
          <a:lstStyle/>
          <a:p>
            <a:r>
              <a:rPr lang="en-GB" dirty="0">
                <a:hlinkClick r:id="rId3"/>
              </a:rPr>
              <a:t>https://www.torrossa.com/en/resources/an/4900705</a:t>
            </a:r>
            <a:endParaRPr lang="en-GB" dirty="0"/>
          </a:p>
          <a:p>
            <a:r>
              <a:rPr lang="en-GB" dirty="0">
                <a:hlinkClick r:id="rId4"/>
              </a:rPr>
              <a:t>https://doi.org/10.19272/202020501003</a:t>
            </a:r>
            <a:r>
              <a:rPr lang="en-GB" dirty="0"/>
              <a:t>  </a:t>
            </a:r>
          </a:p>
        </p:txBody>
      </p:sp>
      <p:sp>
        <p:nvSpPr>
          <p:cNvPr id="8" name="TextBox 7">
            <a:extLst>
              <a:ext uri="{FF2B5EF4-FFF2-40B4-BE49-F238E27FC236}">
                <a16:creationId xmlns:a16="http://schemas.microsoft.com/office/drawing/2014/main" id="{216AE440-5A2E-43AE-8960-BCD0B2691BE0}"/>
              </a:ext>
            </a:extLst>
          </p:cNvPr>
          <p:cNvSpPr txBox="1"/>
          <p:nvPr/>
        </p:nvSpPr>
        <p:spPr>
          <a:xfrm>
            <a:off x="468760" y="6257414"/>
            <a:ext cx="12323963" cy="369332"/>
          </a:xfrm>
          <a:prstGeom prst="rect">
            <a:avLst/>
          </a:prstGeom>
          <a:noFill/>
        </p:spPr>
        <p:txBody>
          <a:bodyPr wrap="square" rtlCol="0">
            <a:spAutoFit/>
          </a:bodyPr>
          <a:lstStyle/>
          <a:p>
            <a:r>
              <a:rPr lang="en-GB" dirty="0"/>
              <a:t>The VOR will eventually become freely available at JSTOR after a 5-year moving wall embargo</a:t>
            </a:r>
          </a:p>
        </p:txBody>
      </p:sp>
      <p:pic>
        <p:nvPicPr>
          <p:cNvPr id="5" name="Picture 4" descr="Text&#10;&#10;Description automatically generated">
            <a:extLst>
              <a:ext uri="{FF2B5EF4-FFF2-40B4-BE49-F238E27FC236}">
                <a16:creationId xmlns:a16="http://schemas.microsoft.com/office/drawing/2014/main" id="{864C6D4B-C5AB-2BCC-D624-0C505CEF95E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32231" y="160214"/>
            <a:ext cx="2223785" cy="1370613"/>
          </a:xfrm>
          <a:prstGeom prst="rect">
            <a:avLst/>
          </a:prstGeom>
        </p:spPr>
      </p:pic>
    </p:spTree>
    <p:extLst>
      <p:ext uri="{BB962C8B-B14F-4D97-AF65-F5344CB8AC3E}">
        <p14:creationId xmlns:p14="http://schemas.microsoft.com/office/powerpoint/2010/main" val="189380674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2A94DA-81AE-4FD0-B20A-BE06A026A914}"/>
              </a:ext>
            </a:extLst>
          </p:cNvPr>
          <p:cNvSpPr>
            <a:spLocks noGrp="1"/>
          </p:cNvSpPr>
          <p:nvPr>
            <p:ph type="title" idx="4294967295"/>
          </p:nvPr>
        </p:nvSpPr>
        <p:spPr>
          <a:xfrm>
            <a:off x="140179" y="814357"/>
            <a:ext cx="10515600" cy="441959"/>
          </a:xfrm>
        </p:spPr>
        <p:txBody>
          <a:bodyPr>
            <a:normAutofit fontScale="90000"/>
          </a:bodyPr>
          <a:lstStyle/>
          <a:p>
            <a:r>
              <a:rPr lang="en-GB" dirty="0"/>
              <a:t>The Author Manuscript is open access</a:t>
            </a:r>
          </a:p>
        </p:txBody>
      </p:sp>
      <p:pic>
        <p:nvPicPr>
          <p:cNvPr id="7" name="Picture 6">
            <a:extLst>
              <a:ext uri="{FF2B5EF4-FFF2-40B4-BE49-F238E27FC236}">
                <a16:creationId xmlns:a16="http://schemas.microsoft.com/office/drawing/2014/main" id="{250F0AAA-3093-4845-97CA-BB753B21A68C}"/>
              </a:ext>
            </a:extLst>
          </p:cNvPr>
          <p:cNvPicPr>
            <a:picLocks noChangeAspect="1"/>
          </p:cNvPicPr>
          <p:nvPr/>
        </p:nvPicPr>
        <p:blipFill>
          <a:blip r:embed="rId2"/>
          <a:stretch>
            <a:fillRect/>
          </a:stretch>
        </p:blipFill>
        <p:spPr>
          <a:xfrm>
            <a:off x="690594" y="1544390"/>
            <a:ext cx="9220200" cy="4124325"/>
          </a:xfrm>
          <a:prstGeom prst="rect">
            <a:avLst/>
          </a:prstGeom>
        </p:spPr>
      </p:pic>
      <p:sp>
        <p:nvSpPr>
          <p:cNvPr id="8" name="TextBox 7">
            <a:extLst>
              <a:ext uri="{FF2B5EF4-FFF2-40B4-BE49-F238E27FC236}">
                <a16:creationId xmlns:a16="http://schemas.microsoft.com/office/drawing/2014/main" id="{66928CA6-1509-49C1-A60F-61C517D70EBD}"/>
              </a:ext>
            </a:extLst>
          </p:cNvPr>
          <p:cNvSpPr txBox="1"/>
          <p:nvPr/>
        </p:nvSpPr>
        <p:spPr>
          <a:xfrm>
            <a:off x="1532877" y="5799816"/>
            <a:ext cx="8895425" cy="923330"/>
          </a:xfrm>
          <a:prstGeom prst="rect">
            <a:avLst/>
          </a:prstGeom>
          <a:noFill/>
        </p:spPr>
        <p:txBody>
          <a:bodyPr wrap="square" rtlCol="0">
            <a:spAutoFit/>
          </a:bodyPr>
          <a:lstStyle/>
          <a:p>
            <a:r>
              <a:rPr lang="en-GB" dirty="0"/>
              <a:t>The full text author manuscript is openly available thanks to the RRS at both: </a:t>
            </a:r>
            <a:br>
              <a:rPr lang="en-GB" dirty="0"/>
            </a:br>
            <a:r>
              <a:rPr lang="en-GB" dirty="0"/>
              <a:t>NCBI PMC: </a:t>
            </a:r>
            <a:r>
              <a:rPr lang="en-GB" dirty="0">
                <a:hlinkClick r:id="rId3"/>
              </a:rPr>
              <a:t>https://www.ncbi.nlm.nih.gov/pmc/articles/PMC7610590/</a:t>
            </a:r>
            <a:r>
              <a:rPr lang="en-GB" dirty="0"/>
              <a:t> </a:t>
            </a:r>
          </a:p>
          <a:p>
            <a:r>
              <a:rPr lang="en-GB" dirty="0" err="1"/>
              <a:t>EuropePMC</a:t>
            </a:r>
            <a:r>
              <a:rPr lang="en-GB" dirty="0"/>
              <a:t>: </a:t>
            </a:r>
            <a:r>
              <a:rPr lang="en-GB" dirty="0">
                <a:hlinkClick r:id="rId4"/>
              </a:rPr>
              <a:t>https://europepmc.org/article/PMC/PMC7610590</a:t>
            </a:r>
            <a:r>
              <a:rPr lang="en-GB" dirty="0"/>
              <a:t> </a:t>
            </a:r>
          </a:p>
        </p:txBody>
      </p:sp>
      <p:pic>
        <p:nvPicPr>
          <p:cNvPr id="1026" name="Picture 2" descr="Open Access symbol">
            <a:extLst>
              <a:ext uri="{FF2B5EF4-FFF2-40B4-BE49-F238E27FC236}">
                <a16:creationId xmlns:a16="http://schemas.microsoft.com/office/drawing/2014/main" id="{EB0E7010-6738-BE24-44B4-280B169CDC89}"/>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979135" y="156216"/>
            <a:ext cx="1819643" cy="17893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17287722"/>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C6DC1A4-0AED-41BB-A16D-596BF0EA3ECA}"/>
              </a:ext>
            </a:extLst>
          </p:cNvPr>
          <p:cNvSpPr>
            <a:spLocks noGrp="1"/>
          </p:cNvSpPr>
          <p:nvPr>
            <p:ph type="title" idx="4294967295"/>
          </p:nvPr>
        </p:nvSpPr>
        <p:spPr>
          <a:xfrm>
            <a:off x="140179" y="814357"/>
            <a:ext cx="10515600" cy="441959"/>
          </a:xfrm>
        </p:spPr>
        <p:txBody>
          <a:bodyPr>
            <a:normAutofit fontScale="90000"/>
          </a:bodyPr>
          <a:lstStyle/>
          <a:p>
            <a:r>
              <a:rPr lang="en-GB" dirty="0"/>
              <a:t>Example #2</a:t>
            </a:r>
          </a:p>
        </p:txBody>
      </p:sp>
      <p:pic>
        <p:nvPicPr>
          <p:cNvPr id="5" name="Picture 4">
            <a:extLst>
              <a:ext uri="{FF2B5EF4-FFF2-40B4-BE49-F238E27FC236}">
                <a16:creationId xmlns:a16="http://schemas.microsoft.com/office/drawing/2014/main" id="{5F36E5FA-159D-469D-A65C-36C0A09B17F7}"/>
              </a:ext>
            </a:extLst>
          </p:cNvPr>
          <p:cNvPicPr>
            <a:picLocks noChangeAspect="1"/>
          </p:cNvPicPr>
          <p:nvPr/>
        </p:nvPicPr>
        <p:blipFill>
          <a:blip r:embed="rId2"/>
          <a:stretch>
            <a:fillRect/>
          </a:stretch>
        </p:blipFill>
        <p:spPr>
          <a:xfrm>
            <a:off x="0" y="0"/>
            <a:ext cx="8810625" cy="5476875"/>
          </a:xfrm>
          <a:prstGeom prst="rect">
            <a:avLst/>
          </a:prstGeom>
        </p:spPr>
      </p:pic>
      <p:cxnSp>
        <p:nvCxnSpPr>
          <p:cNvPr id="9" name="Straight Arrow Connector 8">
            <a:extLst>
              <a:ext uri="{FF2B5EF4-FFF2-40B4-BE49-F238E27FC236}">
                <a16:creationId xmlns:a16="http://schemas.microsoft.com/office/drawing/2014/main" id="{504185AA-CE53-4708-B22D-8782673E011E}"/>
              </a:ext>
            </a:extLst>
          </p:cNvPr>
          <p:cNvCxnSpPr>
            <a:cxnSpLocks/>
          </p:cNvCxnSpPr>
          <p:nvPr/>
        </p:nvCxnSpPr>
        <p:spPr>
          <a:xfrm flipH="1">
            <a:off x="8700118" y="2309933"/>
            <a:ext cx="834499" cy="646331"/>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FEF191AB-DACD-43DA-980D-251F068BAC74}"/>
              </a:ext>
            </a:extLst>
          </p:cNvPr>
          <p:cNvSpPr txBox="1"/>
          <p:nvPr/>
        </p:nvSpPr>
        <p:spPr>
          <a:xfrm>
            <a:off x="9401452" y="2032986"/>
            <a:ext cx="2574525" cy="646331"/>
          </a:xfrm>
          <a:prstGeom prst="rect">
            <a:avLst/>
          </a:prstGeom>
          <a:noFill/>
        </p:spPr>
        <p:txBody>
          <a:bodyPr wrap="square" rtlCol="0">
            <a:spAutoFit/>
          </a:bodyPr>
          <a:lstStyle/>
          <a:p>
            <a:pPr algn="ctr"/>
            <a:r>
              <a:rPr lang="en-GB" dirty="0" err="1">
                <a:latin typeface="Comic Sans MS" panose="030F0702030302020204" pitchFamily="66" charset="0"/>
              </a:rPr>
              <a:t>Unpaywall</a:t>
            </a:r>
            <a:r>
              <a:rPr lang="en-GB" dirty="0">
                <a:latin typeface="Comic Sans MS" panose="030F0702030302020204" pitchFamily="66" charset="0"/>
              </a:rPr>
              <a:t> finds the OA version</a:t>
            </a:r>
          </a:p>
        </p:txBody>
      </p:sp>
      <p:cxnSp>
        <p:nvCxnSpPr>
          <p:cNvPr id="15" name="Straight Arrow Connector 14">
            <a:extLst>
              <a:ext uri="{FF2B5EF4-FFF2-40B4-BE49-F238E27FC236}">
                <a16:creationId xmlns:a16="http://schemas.microsoft.com/office/drawing/2014/main" id="{7070C3C6-F58F-4401-B330-5F229201D88C}"/>
              </a:ext>
            </a:extLst>
          </p:cNvPr>
          <p:cNvCxnSpPr/>
          <p:nvPr/>
        </p:nvCxnSpPr>
        <p:spPr>
          <a:xfrm flipH="1">
            <a:off x="8318377" y="4252404"/>
            <a:ext cx="1216240" cy="0"/>
          </a:xfrm>
          <a:prstGeom prst="straightConnector1">
            <a:avLst/>
          </a:prstGeom>
          <a:ln w="38100">
            <a:tailEnd type="triangle"/>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0173612B-C492-4370-947E-486F5A57DEA0}"/>
              </a:ext>
            </a:extLst>
          </p:cNvPr>
          <p:cNvSpPr txBox="1"/>
          <p:nvPr/>
        </p:nvSpPr>
        <p:spPr>
          <a:xfrm>
            <a:off x="9650027" y="3959441"/>
            <a:ext cx="2024109" cy="646331"/>
          </a:xfrm>
          <a:prstGeom prst="rect">
            <a:avLst/>
          </a:prstGeom>
          <a:noFill/>
        </p:spPr>
        <p:txBody>
          <a:bodyPr wrap="square" rtlCol="0">
            <a:spAutoFit/>
          </a:bodyPr>
          <a:lstStyle/>
          <a:p>
            <a:r>
              <a:rPr lang="en-GB" dirty="0">
                <a:latin typeface="Comic Sans MS" panose="030F0702030302020204" pitchFamily="66" charset="0"/>
              </a:rPr>
              <a:t>Paywalled at the journal, £32</a:t>
            </a:r>
          </a:p>
        </p:txBody>
      </p:sp>
      <p:pic>
        <p:nvPicPr>
          <p:cNvPr id="4100" name="Picture 4" descr="data.gov.ie/img/org_logos/science-foundation-ir...">
            <a:extLst>
              <a:ext uri="{FF2B5EF4-FFF2-40B4-BE49-F238E27FC236}">
                <a16:creationId xmlns:a16="http://schemas.microsoft.com/office/drawing/2014/main" id="{58EDBA29-9033-4E07-9A66-E5B19D8C2C9E}"/>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0151" y="5563247"/>
            <a:ext cx="1951194" cy="1041739"/>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a:extLst>
              <a:ext uri="{FF2B5EF4-FFF2-40B4-BE49-F238E27FC236}">
                <a16:creationId xmlns:a16="http://schemas.microsoft.com/office/drawing/2014/main" id="{B977BF86-68F1-4E27-8C79-289887DB7B6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125679" y="5686824"/>
            <a:ext cx="3127026" cy="969378"/>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10" descr="Text&#10;&#10;Description automatically generated">
            <a:extLst>
              <a:ext uri="{FF2B5EF4-FFF2-40B4-BE49-F238E27FC236}">
                <a16:creationId xmlns:a16="http://schemas.microsoft.com/office/drawing/2014/main" id="{D6BE0DA2-4D4B-FDE4-256A-A2A33344C997}"/>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9632231" y="160214"/>
            <a:ext cx="2223785" cy="1370613"/>
          </a:xfrm>
          <a:prstGeom prst="rect">
            <a:avLst/>
          </a:prstGeom>
        </p:spPr>
      </p:pic>
    </p:spTree>
    <p:extLst>
      <p:ext uri="{BB962C8B-B14F-4D97-AF65-F5344CB8AC3E}">
        <p14:creationId xmlns:p14="http://schemas.microsoft.com/office/powerpoint/2010/main" val="127290349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A66041C-6A84-435B-A6AD-AAB11140FA7D}"/>
              </a:ext>
            </a:extLst>
          </p:cNvPr>
          <p:cNvPicPr>
            <a:picLocks noChangeAspect="1"/>
          </p:cNvPicPr>
          <p:nvPr/>
        </p:nvPicPr>
        <p:blipFill>
          <a:blip r:embed="rId2"/>
          <a:stretch>
            <a:fillRect/>
          </a:stretch>
        </p:blipFill>
        <p:spPr>
          <a:xfrm>
            <a:off x="0" y="230103"/>
            <a:ext cx="12192000" cy="4218798"/>
          </a:xfrm>
          <a:prstGeom prst="rect">
            <a:avLst/>
          </a:prstGeom>
        </p:spPr>
      </p:pic>
      <p:pic>
        <p:nvPicPr>
          <p:cNvPr id="5" name="Picture 4">
            <a:extLst>
              <a:ext uri="{FF2B5EF4-FFF2-40B4-BE49-F238E27FC236}">
                <a16:creationId xmlns:a16="http://schemas.microsoft.com/office/drawing/2014/main" id="{0AA0DA0D-C7F1-4D0E-99A2-1E948FD8620F}"/>
              </a:ext>
            </a:extLst>
          </p:cNvPr>
          <p:cNvPicPr>
            <a:picLocks noChangeAspect="1"/>
          </p:cNvPicPr>
          <p:nvPr/>
        </p:nvPicPr>
        <p:blipFill rotWithShape="1">
          <a:blip r:embed="rId3"/>
          <a:srcRect t="35291" b="11852"/>
          <a:stretch/>
        </p:blipFill>
        <p:spPr>
          <a:xfrm>
            <a:off x="117544" y="4562272"/>
            <a:ext cx="5867400" cy="2149813"/>
          </a:xfrm>
          <a:prstGeom prst="rect">
            <a:avLst/>
          </a:prstGeom>
        </p:spPr>
      </p:pic>
      <p:sp>
        <p:nvSpPr>
          <p:cNvPr id="6" name="TextBox 5">
            <a:extLst>
              <a:ext uri="{FF2B5EF4-FFF2-40B4-BE49-F238E27FC236}">
                <a16:creationId xmlns:a16="http://schemas.microsoft.com/office/drawing/2014/main" id="{B6CE86E0-1B19-4C10-AE78-AE90617CCE0E}"/>
              </a:ext>
            </a:extLst>
          </p:cNvPr>
          <p:cNvSpPr txBox="1"/>
          <p:nvPr/>
        </p:nvSpPr>
        <p:spPr>
          <a:xfrm>
            <a:off x="5525310" y="5311302"/>
            <a:ext cx="6264614" cy="923330"/>
          </a:xfrm>
          <a:prstGeom prst="rect">
            <a:avLst/>
          </a:prstGeom>
          <a:noFill/>
        </p:spPr>
        <p:txBody>
          <a:bodyPr wrap="square" rtlCol="0">
            <a:spAutoFit/>
          </a:bodyPr>
          <a:lstStyle/>
          <a:p>
            <a:r>
              <a:rPr lang="en-GB" dirty="0"/>
              <a:t>(Interestingly, there is no compliant ‘gold OA’ option, even though NUI Galway has a “transformative agreement” with SAGE Publications – this SAGE journal lies outside that agreement)</a:t>
            </a:r>
          </a:p>
        </p:txBody>
      </p:sp>
      <p:sp>
        <p:nvSpPr>
          <p:cNvPr id="8" name="TextBox 7">
            <a:extLst>
              <a:ext uri="{FF2B5EF4-FFF2-40B4-BE49-F238E27FC236}">
                <a16:creationId xmlns:a16="http://schemas.microsoft.com/office/drawing/2014/main" id="{22D06E14-56D4-41EE-955C-ACC50D573A72}"/>
              </a:ext>
            </a:extLst>
          </p:cNvPr>
          <p:cNvSpPr txBox="1"/>
          <p:nvPr/>
        </p:nvSpPr>
        <p:spPr>
          <a:xfrm>
            <a:off x="4671873" y="6396813"/>
            <a:ext cx="6094520" cy="369332"/>
          </a:xfrm>
          <a:prstGeom prst="rect">
            <a:avLst/>
          </a:prstGeom>
          <a:noFill/>
        </p:spPr>
        <p:txBody>
          <a:bodyPr wrap="square">
            <a:spAutoFit/>
          </a:bodyPr>
          <a:lstStyle/>
          <a:p>
            <a:r>
              <a:rPr lang="en-GB" dirty="0">
                <a:hlinkClick r:id="rId4"/>
              </a:rPr>
              <a:t>https://journalcheckertool.org/</a:t>
            </a:r>
            <a:r>
              <a:rPr lang="en-GB" dirty="0"/>
              <a:t> </a:t>
            </a:r>
          </a:p>
        </p:txBody>
      </p:sp>
    </p:spTree>
    <p:extLst>
      <p:ext uri="{BB962C8B-B14F-4D97-AF65-F5344CB8AC3E}">
        <p14:creationId xmlns:p14="http://schemas.microsoft.com/office/powerpoint/2010/main" val="174521057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84E4B4-A53D-4E2B-B508-7EF5E9149895}"/>
              </a:ext>
            </a:extLst>
          </p:cNvPr>
          <p:cNvSpPr>
            <a:spLocks noGrp="1"/>
          </p:cNvSpPr>
          <p:nvPr>
            <p:ph type="title" idx="4294967295"/>
          </p:nvPr>
        </p:nvSpPr>
        <p:spPr>
          <a:xfrm>
            <a:off x="140179" y="814357"/>
            <a:ext cx="10515600" cy="441959"/>
          </a:xfrm>
        </p:spPr>
        <p:txBody>
          <a:bodyPr>
            <a:normAutofit fontScale="90000"/>
          </a:bodyPr>
          <a:lstStyle/>
          <a:p>
            <a:endParaRPr lang="en-GB"/>
          </a:p>
        </p:txBody>
      </p:sp>
      <p:sp>
        <p:nvSpPr>
          <p:cNvPr id="3" name="Text Placeholder 2">
            <a:extLst>
              <a:ext uri="{FF2B5EF4-FFF2-40B4-BE49-F238E27FC236}">
                <a16:creationId xmlns:a16="http://schemas.microsoft.com/office/drawing/2014/main" id="{22B4D30C-75ED-4E06-B57C-FFD62879B9CC}"/>
              </a:ext>
            </a:extLst>
          </p:cNvPr>
          <p:cNvSpPr>
            <a:spLocks noGrp="1"/>
          </p:cNvSpPr>
          <p:nvPr>
            <p:ph type="body" sz="quarter" idx="4294967295"/>
          </p:nvPr>
        </p:nvSpPr>
        <p:spPr>
          <a:xfrm>
            <a:off x="726600" y="1752768"/>
            <a:ext cx="3690938" cy="904975"/>
          </a:xfrm>
        </p:spPr>
        <p:txBody>
          <a:bodyPr/>
          <a:lstStyle/>
          <a:p>
            <a:endParaRPr lang="en-GB"/>
          </a:p>
        </p:txBody>
      </p:sp>
      <p:pic>
        <p:nvPicPr>
          <p:cNvPr id="5" name="Picture 4">
            <a:extLst>
              <a:ext uri="{FF2B5EF4-FFF2-40B4-BE49-F238E27FC236}">
                <a16:creationId xmlns:a16="http://schemas.microsoft.com/office/drawing/2014/main" id="{918FE66E-B733-4BAE-8C24-DDE3068EFBA2}"/>
              </a:ext>
            </a:extLst>
          </p:cNvPr>
          <p:cNvPicPr>
            <a:picLocks noChangeAspect="1"/>
          </p:cNvPicPr>
          <p:nvPr/>
        </p:nvPicPr>
        <p:blipFill>
          <a:blip r:embed="rId2"/>
          <a:stretch>
            <a:fillRect/>
          </a:stretch>
        </p:blipFill>
        <p:spPr>
          <a:xfrm>
            <a:off x="0" y="62144"/>
            <a:ext cx="10035698" cy="6445188"/>
          </a:xfrm>
          <a:prstGeom prst="rect">
            <a:avLst/>
          </a:prstGeom>
        </p:spPr>
      </p:pic>
      <p:sp>
        <p:nvSpPr>
          <p:cNvPr id="6" name="TextBox 5">
            <a:extLst>
              <a:ext uri="{FF2B5EF4-FFF2-40B4-BE49-F238E27FC236}">
                <a16:creationId xmlns:a16="http://schemas.microsoft.com/office/drawing/2014/main" id="{FB89F57F-D84A-4943-9AA7-278F79F1A32F}"/>
              </a:ext>
            </a:extLst>
          </p:cNvPr>
          <p:cNvSpPr txBox="1"/>
          <p:nvPr/>
        </p:nvSpPr>
        <p:spPr>
          <a:xfrm>
            <a:off x="8622190" y="3034346"/>
            <a:ext cx="3447098" cy="923330"/>
          </a:xfrm>
          <a:prstGeom prst="rect">
            <a:avLst/>
          </a:prstGeom>
          <a:noFill/>
        </p:spPr>
        <p:txBody>
          <a:bodyPr wrap="square" rtlCol="0">
            <a:spAutoFit/>
          </a:bodyPr>
          <a:lstStyle/>
          <a:p>
            <a:pPr algn="ctr"/>
            <a:r>
              <a:rPr lang="en-GB" dirty="0">
                <a:latin typeface="Comic Sans MS" panose="030F0702030302020204" pitchFamily="66" charset="0"/>
              </a:rPr>
              <a:t>Here’s the OA version of the same work, at the Galway institutional repository</a:t>
            </a:r>
          </a:p>
        </p:txBody>
      </p:sp>
      <p:sp>
        <p:nvSpPr>
          <p:cNvPr id="7" name="TextBox 6">
            <a:extLst>
              <a:ext uri="{FF2B5EF4-FFF2-40B4-BE49-F238E27FC236}">
                <a16:creationId xmlns:a16="http://schemas.microsoft.com/office/drawing/2014/main" id="{837B3F59-0B3B-4E69-A5BC-C3759D29665C}"/>
              </a:ext>
            </a:extLst>
          </p:cNvPr>
          <p:cNvSpPr txBox="1"/>
          <p:nvPr/>
        </p:nvSpPr>
        <p:spPr>
          <a:xfrm>
            <a:off x="9778849" y="4812376"/>
            <a:ext cx="2290439" cy="923330"/>
          </a:xfrm>
          <a:prstGeom prst="rect">
            <a:avLst/>
          </a:prstGeom>
          <a:noFill/>
        </p:spPr>
        <p:txBody>
          <a:bodyPr wrap="square" rtlCol="0">
            <a:spAutoFit/>
          </a:bodyPr>
          <a:lstStyle/>
          <a:p>
            <a:r>
              <a:rPr lang="en-GB" dirty="0">
                <a:hlinkClick r:id="rId3"/>
              </a:rPr>
              <a:t>https://aran.library.nuigalway.ie/handle/10379/16760</a:t>
            </a:r>
            <a:endParaRPr lang="en-GB" dirty="0"/>
          </a:p>
        </p:txBody>
      </p:sp>
      <p:pic>
        <p:nvPicPr>
          <p:cNvPr id="8" name="Picture 2" descr="Open Access symbol">
            <a:extLst>
              <a:ext uri="{FF2B5EF4-FFF2-40B4-BE49-F238E27FC236}">
                <a16:creationId xmlns:a16="http://schemas.microsoft.com/office/drawing/2014/main" id="{8F835345-D5CF-D132-3CA9-A5C333C646C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79135" y="156216"/>
            <a:ext cx="1819643" cy="17893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75889325"/>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01BFC1-C45A-4BCC-923C-062FFB75FA7B}"/>
              </a:ext>
            </a:extLst>
          </p:cNvPr>
          <p:cNvSpPr>
            <a:spLocks noGrp="1"/>
          </p:cNvSpPr>
          <p:nvPr>
            <p:ph type="title" idx="4294967295"/>
          </p:nvPr>
        </p:nvSpPr>
        <p:spPr>
          <a:xfrm>
            <a:off x="140179" y="814357"/>
            <a:ext cx="10515600" cy="441959"/>
          </a:xfrm>
        </p:spPr>
        <p:txBody>
          <a:bodyPr>
            <a:normAutofit fontScale="90000"/>
          </a:bodyPr>
          <a:lstStyle/>
          <a:p>
            <a:r>
              <a:rPr lang="en-GB" dirty="0"/>
              <a:t>observations arising from RRS so far…</a:t>
            </a:r>
          </a:p>
        </p:txBody>
      </p:sp>
      <p:sp>
        <p:nvSpPr>
          <p:cNvPr id="6" name="TextBox 5">
            <a:extLst>
              <a:ext uri="{FF2B5EF4-FFF2-40B4-BE49-F238E27FC236}">
                <a16:creationId xmlns:a16="http://schemas.microsoft.com/office/drawing/2014/main" id="{CA8186B3-9527-445C-AB6A-0DACC9240CD1}"/>
              </a:ext>
            </a:extLst>
          </p:cNvPr>
          <p:cNvSpPr txBox="1"/>
          <p:nvPr/>
        </p:nvSpPr>
        <p:spPr>
          <a:xfrm>
            <a:off x="461639" y="2032986"/>
            <a:ext cx="10488449" cy="3970318"/>
          </a:xfrm>
          <a:prstGeom prst="rect">
            <a:avLst/>
          </a:prstGeom>
          <a:noFill/>
        </p:spPr>
        <p:txBody>
          <a:bodyPr wrap="none" rtlCol="0">
            <a:spAutoFit/>
          </a:bodyPr>
          <a:lstStyle/>
          <a:p>
            <a:pPr marL="285750" indent="-285750">
              <a:buFont typeface="Arial" panose="020B0604020202020204" pitchFamily="34" charset="0"/>
              <a:buChar char="•"/>
            </a:pPr>
            <a:r>
              <a:rPr lang="en-GB" dirty="0"/>
              <a:t> ‘Copyfraud’ :   some publisher production workflows have “© [the publisher]” stamps embedded </a:t>
            </a:r>
          </a:p>
          <a:p>
            <a:r>
              <a:rPr lang="en-GB" dirty="0"/>
              <a:t>	        	in a very automated manner. Publishers need to take more care to read what they publish </a:t>
            </a:r>
          </a:p>
          <a:p>
            <a:r>
              <a:rPr lang="en-GB" dirty="0"/>
              <a:t>	               and ensure that copyright assignment is </a:t>
            </a:r>
            <a:r>
              <a:rPr lang="en-GB" i="1" dirty="0"/>
              <a:t>accurately</a:t>
            </a:r>
            <a:r>
              <a:rPr lang="en-GB" dirty="0"/>
              <a:t> indicated, not just blithely printed.</a:t>
            </a:r>
          </a:p>
          <a:p>
            <a:r>
              <a:rPr lang="en-GB" dirty="0"/>
              <a:t>	                (this is also an issue for repositories hosting AAMs too; check the licence!)</a:t>
            </a:r>
          </a:p>
          <a:p>
            <a:endParaRPr lang="en-GB" dirty="0"/>
          </a:p>
          <a:p>
            <a:endParaRPr lang="en-GB" dirty="0"/>
          </a:p>
          <a:p>
            <a:pPr marL="285750" indent="-285750">
              <a:buFont typeface="Arial" panose="020B0604020202020204" pitchFamily="34" charset="0"/>
              <a:buChar char="•"/>
            </a:pPr>
            <a:r>
              <a:rPr lang="en-GB" dirty="0"/>
              <a:t>RRS is a good backstop for “transformative agreement” gaps/errors/failures</a:t>
            </a:r>
          </a:p>
          <a:p>
            <a:r>
              <a:rPr lang="en-GB" dirty="0"/>
              <a:t>	</a:t>
            </a:r>
          </a:p>
          <a:p>
            <a:r>
              <a:rPr lang="en-GB" dirty="0"/>
              <a:t>	                  -&gt; e.g. researcher didn’t realise specific journal was excluded from TA</a:t>
            </a:r>
          </a:p>
          <a:p>
            <a:r>
              <a:rPr lang="en-GB" dirty="0"/>
              <a:t>		-&gt;  TA is a ‘capped’ agreement and the ‘cap’ has been reached</a:t>
            </a:r>
          </a:p>
          <a:p>
            <a:endParaRPr lang="en-GB" dirty="0"/>
          </a:p>
          <a:p>
            <a:endParaRPr lang="en-GB" dirty="0"/>
          </a:p>
          <a:p>
            <a:endParaRPr lang="en-GB" dirty="0"/>
          </a:p>
          <a:p>
            <a:endParaRPr lang="en-GB" dirty="0"/>
          </a:p>
        </p:txBody>
      </p:sp>
    </p:spTree>
    <p:extLst>
      <p:ext uri="{BB962C8B-B14F-4D97-AF65-F5344CB8AC3E}">
        <p14:creationId xmlns:p14="http://schemas.microsoft.com/office/powerpoint/2010/main" val="1608591227"/>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8BE1FB3D-7103-E569-0BD8-9BAAB85E8391}"/>
              </a:ext>
            </a:extLst>
          </p:cNvPr>
          <p:cNvPicPr>
            <a:picLocks noChangeAspect="1"/>
          </p:cNvPicPr>
          <p:nvPr/>
        </p:nvPicPr>
        <p:blipFill>
          <a:blip r:embed="rId2"/>
          <a:stretch>
            <a:fillRect/>
          </a:stretch>
        </p:blipFill>
        <p:spPr>
          <a:xfrm>
            <a:off x="749231" y="1769114"/>
            <a:ext cx="8553450" cy="4448175"/>
          </a:xfrm>
          <a:prstGeom prst="rect">
            <a:avLst/>
          </a:prstGeom>
        </p:spPr>
      </p:pic>
      <p:sp>
        <p:nvSpPr>
          <p:cNvPr id="4" name="TextBox 3">
            <a:extLst>
              <a:ext uri="{FF2B5EF4-FFF2-40B4-BE49-F238E27FC236}">
                <a16:creationId xmlns:a16="http://schemas.microsoft.com/office/drawing/2014/main" id="{5ECA0684-1350-7BA9-0F9C-74353E4BA74E}"/>
              </a:ext>
            </a:extLst>
          </p:cNvPr>
          <p:cNvSpPr txBox="1"/>
          <p:nvPr/>
        </p:nvSpPr>
        <p:spPr>
          <a:xfrm>
            <a:off x="1373080" y="1071743"/>
            <a:ext cx="5480482" cy="369332"/>
          </a:xfrm>
          <a:prstGeom prst="rect">
            <a:avLst/>
          </a:prstGeom>
          <a:noFill/>
        </p:spPr>
        <p:txBody>
          <a:bodyPr wrap="square" rtlCol="0">
            <a:spAutoFit/>
          </a:bodyPr>
          <a:lstStyle/>
          <a:p>
            <a:r>
              <a:rPr lang="en-GB" dirty="0">
                <a:hlinkClick r:id="rId3"/>
              </a:rPr>
              <a:t>https://www.nature.com/articles/s41586-022-04789-9</a:t>
            </a:r>
            <a:endParaRPr lang="en-GB" dirty="0"/>
          </a:p>
        </p:txBody>
      </p:sp>
      <p:pic>
        <p:nvPicPr>
          <p:cNvPr id="5" name="Picture 4" descr="Text&#10;&#10;Description automatically generated">
            <a:extLst>
              <a:ext uri="{FF2B5EF4-FFF2-40B4-BE49-F238E27FC236}">
                <a16:creationId xmlns:a16="http://schemas.microsoft.com/office/drawing/2014/main" id="{5D38D21D-B43A-635D-1DFE-5740FC61338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374779" y="398501"/>
            <a:ext cx="2223785" cy="1370613"/>
          </a:xfrm>
          <a:prstGeom prst="rect">
            <a:avLst/>
          </a:prstGeom>
        </p:spPr>
      </p:pic>
    </p:spTree>
    <p:extLst>
      <p:ext uri="{BB962C8B-B14F-4D97-AF65-F5344CB8AC3E}">
        <p14:creationId xmlns:p14="http://schemas.microsoft.com/office/powerpoint/2010/main" val="3491738113"/>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3DE3038B-5B6C-C1BA-7131-BD3FB6D8775A}"/>
              </a:ext>
            </a:extLst>
          </p:cNvPr>
          <p:cNvPicPr>
            <a:picLocks noChangeAspect="1"/>
          </p:cNvPicPr>
          <p:nvPr/>
        </p:nvPicPr>
        <p:blipFill>
          <a:blip r:embed="rId2"/>
          <a:stretch>
            <a:fillRect/>
          </a:stretch>
        </p:blipFill>
        <p:spPr>
          <a:xfrm>
            <a:off x="778378" y="566737"/>
            <a:ext cx="7848600" cy="5724525"/>
          </a:xfrm>
          <a:prstGeom prst="rect">
            <a:avLst/>
          </a:prstGeom>
        </p:spPr>
      </p:pic>
      <p:pic>
        <p:nvPicPr>
          <p:cNvPr id="4" name="Picture 2" descr="Open Access symbol">
            <a:extLst>
              <a:ext uri="{FF2B5EF4-FFF2-40B4-BE49-F238E27FC236}">
                <a16:creationId xmlns:a16="http://schemas.microsoft.com/office/drawing/2014/main" id="{12746D27-C83E-4EDB-49C2-ADFCFDF0BB7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79135" y="156216"/>
            <a:ext cx="1819643" cy="178931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C19F44E5-5FA2-438E-F5FE-B9AFDD8B0202}"/>
              </a:ext>
            </a:extLst>
          </p:cNvPr>
          <p:cNvSpPr txBox="1"/>
          <p:nvPr/>
        </p:nvSpPr>
        <p:spPr>
          <a:xfrm>
            <a:off x="7395099" y="3361803"/>
            <a:ext cx="4700537" cy="369332"/>
          </a:xfrm>
          <a:prstGeom prst="rect">
            <a:avLst/>
          </a:prstGeom>
          <a:noFill/>
        </p:spPr>
        <p:txBody>
          <a:bodyPr wrap="square" rtlCol="0">
            <a:spAutoFit/>
          </a:bodyPr>
          <a:lstStyle/>
          <a:p>
            <a:r>
              <a:rPr lang="en-GB" dirty="0">
                <a:hlinkClick r:id="rId4"/>
              </a:rPr>
              <a:t>https://europepmc.org/article/MED/35705807</a:t>
            </a:r>
            <a:endParaRPr lang="en-GB" dirty="0"/>
          </a:p>
        </p:txBody>
      </p:sp>
    </p:spTree>
    <p:extLst>
      <p:ext uri="{BB962C8B-B14F-4D97-AF65-F5344CB8AC3E}">
        <p14:creationId xmlns:p14="http://schemas.microsoft.com/office/powerpoint/2010/main" val="1137844816"/>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3AA070B-A0DF-9114-C2AF-B10293033A3B}"/>
              </a:ext>
            </a:extLst>
          </p:cNvPr>
          <p:cNvPicPr>
            <a:picLocks noChangeAspect="1"/>
          </p:cNvPicPr>
          <p:nvPr/>
        </p:nvPicPr>
        <p:blipFill>
          <a:blip r:embed="rId2"/>
          <a:stretch>
            <a:fillRect/>
          </a:stretch>
        </p:blipFill>
        <p:spPr>
          <a:xfrm>
            <a:off x="0" y="241132"/>
            <a:ext cx="12192000" cy="6511923"/>
          </a:xfrm>
          <a:prstGeom prst="rect">
            <a:avLst/>
          </a:prstGeom>
        </p:spPr>
      </p:pic>
      <p:sp>
        <p:nvSpPr>
          <p:cNvPr id="4" name="TextBox 3">
            <a:extLst>
              <a:ext uri="{FF2B5EF4-FFF2-40B4-BE49-F238E27FC236}">
                <a16:creationId xmlns:a16="http://schemas.microsoft.com/office/drawing/2014/main" id="{7C018AA8-54C2-ED04-72A8-A2B8075AF507}"/>
              </a:ext>
            </a:extLst>
          </p:cNvPr>
          <p:cNvSpPr txBox="1"/>
          <p:nvPr/>
        </p:nvSpPr>
        <p:spPr>
          <a:xfrm>
            <a:off x="3112851" y="241132"/>
            <a:ext cx="5356082" cy="369332"/>
          </a:xfrm>
          <a:prstGeom prst="rect">
            <a:avLst/>
          </a:prstGeom>
          <a:noFill/>
        </p:spPr>
        <p:txBody>
          <a:bodyPr wrap="none" rtlCol="0">
            <a:spAutoFit/>
          </a:bodyPr>
          <a:lstStyle/>
          <a:p>
            <a:r>
              <a:rPr lang="en-GB" dirty="0">
                <a:hlinkClick r:id="rId3"/>
              </a:rPr>
              <a:t>https://www.nature.com/articles/s41388-021-01748-y</a:t>
            </a:r>
            <a:r>
              <a:rPr lang="en-GB" dirty="0"/>
              <a:t> </a:t>
            </a:r>
          </a:p>
        </p:txBody>
      </p:sp>
      <p:pic>
        <p:nvPicPr>
          <p:cNvPr id="5" name="Picture 4" descr="Text&#10;&#10;Description automatically generated">
            <a:extLst>
              <a:ext uri="{FF2B5EF4-FFF2-40B4-BE49-F238E27FC236}">
                <a16:creationId xmlns:a16="http://schemas.microsoft.com/office/drawing/2014/main" id="{B093B8BC-577E-A4A9-C20B-72DA92EF1570}"/>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32231" y="160214"/>
            <a:ext cx="2223785" cy="1370613"/>
          </a:xfrm>
          <a:prstGeom prst="rect">
            <a:avLst/>
          </a:prstGeom>
        </p:spPr>
      </p:pic>
    </p:spTree>
    <p:extLst>
      <p:ext uri="{BB962C8B-B14F-4D97-AF65-F5344CB8AC3E}">
        <p14:creationId xmlns:p14="http://schemas.microsoft.com/office/powerpoint/2010/main" val="370726878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A60959EB-20DD-0FFE-ADB9-43F26BC186A4}"/>
              </a:ext>
            </a:extLst>
          </p:cNvPr>
          <p:cNvSpPr txBox="1"/>
          <p:nvPr/>
        </p:nvSpPr>
        <p:spPr>
          <a:xfrm>
            <a:off x="876300" y="371475"/>
            <a:ext cx="10439400" cy="584775"/>
          </a:xfrm>
          <a:prstGeom prst="rect">
            <a:avLst/>
          </a:prstGeom>
          <a:noFill/>
        </p:spPr>
        <p:txBody>
          <a:bodyPr wrap="square" rtlCol="0">
            <a:spAutoFit/>
          </a:bodyPr>
          <a:lstStyle/>
          <a:p>
            <a:r>
              <a:rPr lang="en-GB" sz="3200" dirty="0">
                <a:latin typeface="Comic Sans MS" panose="030F0702030302020204" pitchFamily="66" charset="0"/>
              </a:rPr>
              <a:t>Historical background of the green / gold dichotomy</a:t>
            </a:r>
          </a:p>
        </p:txBody>
      </p:sp>
      <p:pic>
        <p:nvPicPr>
          <p:cNvPr id="1026" name="Picture 2" descr="Stevan Harnad - Wikipedia">
            <a:extLst>
              <a:ext uri="{FF2B5EF4-FFF2-40B4-BE49-F238E27FC236}">
                <a16:creationId xmlns:a16="http://schemas.microsoft.com/office/drawing/2014/main" id="{40267E3D-51F9-45E6-82E1-77EA843105E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81050" y="1383917"/>
            <a:ext cx="2990850" cy="4512058"/>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B1556A2A-4E23-31C7-12FF-7ABECEF577A2}"/>
              </a:ext>
            </a:extLst>
          </p:cNvPr>
          <p:cNvSpPr txBox="1"/>
          <p:nvPr/>
        </p:nvSpPr>
        <p:spPr>
          <a:xfrm>
            <a:off x="1362075" y="5954310"/>
            <a:ext cx="1782860" cy="369332"/>
          </a:xfrm>
          <a:prstGeom prst="rect">
            <a:avLst/>
          </a:prstGeom>
          <a:noFill/>
        </p:spPr>
        <p:txBody>
          <a:bodyPr wrap="none" rtlCol="0">
            <a:spAutoFit/>
          </a:bodyPr>
          <a:lstStyle/>
          <a:p>
            <a:r>
              <a:rPr lang="en-GB" dirty="0" err="1">
                <a:latin typeface="Comic Sans MS" panose="030F0702030302020204" pitchFamily="66" charset="0"/>
              </a:rPr>
              <a:t>Stevan</a:t>
            </a:r>
            <a:r>
              <a:rPr lang="en-GB" dirty="0">
                <a:latin typeface="Comic Sans MS" panose="030F0702030302020204" pitchFamily="66" charset="0"/>
              </a:rPr>
              <a:t> </a:t>
            </a:r>
            <a:r>
              <a:rPr lang="en-GB" dirty="0" err="1">
                <a:latin typeface="Comic Sans MS" panose="030F0702030302020204" pitchFamily="66" charset="0"/>
              </a:rPr>
              <a:t>Harnad</a:t>
            </a:r>
            <a:endParaRPr lang="en-GB" dirty="0">
              <a:latin typeface="Comic Sans MS" panose="030F0702030302020204" pitchFamily="66" charset="0"/>
            </a:endParaRPr>
          </a:p>
        </p:txBody>
      </p:sp>
      <p:sp>
        <p:nvSpPr>
          <p:cNvPr id="7" name="TextBox 6">
            <a:extLst>
              <a:ext uri="{FF2B5EF4-FFF2-40B4-BE49-F238E27FC236}">
                <a16:creationId xmlns:a16="http://schemas.microsoft.com/office/drawing/2014/main" id="{6CD3B59C-47EC-495B-7E01-0459F3C3C594}"/>
              </a:ext>
            </a:extLst>
          </p:cNvPr>
          <p:cNvSpPr txBox="1"/>
          <p:nvPr/>
        </p:nvSpPr>
        <p:spPr>
          <a:xfrm>
            <a:off x="3771900" y="6086415"/>
            <a:ext cx="8305800" cy="400110"/>
          </a:xfrm>
          <a:prstGeom prst="rect">
            <a:avLst/>
          </a:prstGeom>
          <a:noFill/>
        </p:spPr>
        <p:txBody>
          <a:bodyPr wrap="square" rtlCol="0">
            <a:spAutoFit/>
          </a:bodyPr>
          <a:lstStyle/>
          <a:p>
            <a:r>
              <a:rPr lang="en-GB" sz="1000" dirty="0" err="1"/>
              <a:t>Stevan</a:t>
            </a:r>
            <a:r>
              <a:rPr lang="en-GB" sz="1000" dirty="0"/>
              <a:t> </a:t>
            </a:r>
            <a:r>
              <a:rPr lang="en-GB" sz="1000" dirty="0" err="1"/>
              <a:t>Harnad</a:t>
            </a:r>
            <a:r>
              <a:rPr lang="en-GB" sz="1000" dirty="0"/>
              <a:t>, Tim Brody, François </a:t>
            </a:r>
            <a:r>
              <a:rPr lang="en-GB" sz="1000" dirty="0" err="1"/>
              <a:t>Vallières</a:t>
            </a:r>
            <a:r>
              <a:rPr lang="en-GB" sz="1000" dirty="0"/>
              <a:t>, Les </a:t>
            </a:r>
            <a:r>
              <a:rPr lang="en-GB" sz="1000" dirty="0" err="1"/>
              <a:t>Carr</a:t>
            </a:r>
            <a:r>
              <a:rPr lang="en-GB" sz="1000" dirty="0"/>
              <a:t>, Steve Hitchcock, Yves Gingras, Charles Oppenheim, Heinrich </a:t>
            </a:r>
            <a:r>
              <a:rPr lang="en-GB" sz="1000" dirty="0" err="1"/>
              <a:t>Stamerjohanns</a:t>
            </a:r>
            <a:r>
              <a:rPr lang="en-GB" sz="1000" dirty="0"/>
              <a:t> &amp; Eberhard R. </a:t>
            </a:r>
            <a:r>
              <a:rPr lang="en-GB" sz="1000" dirty="0" err="1"/>
              <a:t>Hilf</a:t>
            </a:r>
            <a:r>
              <a:rPr lang="en-GB" sz="1000" dirty="0"/>
              <a:t> (2004) The Access/Impact Problem and the Green and Gold Roads to Open Access, Serials Review, 30:4, 310-314, DOI: </a:t>
            </a:r>
            <a:r>
              <a:rPr lang="en-GB" sz="1000" dirty="0">
                <a:hlinkClick r:id="rId3"/>
              </a:rPr>
              <a:t>10.1080/00987913.2004.10764930</a:t>
            </a:r>
            <a:endParaRPr lang="en-GB" sz="1000" dirty="0"/>
          </a:p>
        </p:txBody>
      </p:sp>
      <p:sp>
        <p:nvSpPr>
          <p:cNvPr id="8" name="TextBox 7">
            <a:extLst>
              <a:ext uri="{FF2B5EF4-FFF2-40B4-BE49-F238E27FC236}">
                <a16:creationId xmlns:a16="http://schemas.microsoft.com/office/drawing/2014/main" id="{5788D3C0-FE4A-C8A5-357D-1919A9DF40B3}"/>
              </a:ext>
            </a:extLst>
          </p:cNvPr>
          <p:cNvSpPr txBox="1"/>
          <p:nvPr/>
        </p:nvSpPr>
        <p:spPr>
          <a:xfrm>
            <a:off x="4398865" y="1468180"/>
            <a:ext cx="7077075" cy="4247317"/>
          </a:xfrm>
          <a:prstGeom prst="rect">
            <a:avLst/>
          </a:prstGeom>
          <a:noFill/>
        </p:spPr>
        <p:txBody>
          <a:bodyPr wrap="square" rtlCol="0">
            <a:spAutoFit/>
          </a:bodyPr>
          <a:lstStyle/>
          <a:p>
            <a:r>
              <a:rPr lang="en-GB" dirty="0"/>
              <a:t>We have </a:t>
            </a:r>
            <a:r>
              <a:rPr lang="en-GB" dirty="0" err="1"/>
              <a:t>Stevan</a:t>
            </a:r>
            <a:r>
              <a:rPr lang="en-GB" dirty="0"/>
              <a:t> </a:t>
            </a:r>
            <a:r>
              <a:rPr lang="en-GB" dirty="0" err="1"/>
              <a:t>Harnad</a:t>
            </a:r>
            <a:r>
              <a:rPr lang="en-GB" dirty="0"/>
              <a:t> to thank/blame for the green/gold jargon.</a:t>
            </a:r>
          </a:p>
          <a:p>
            <a:endParaRPr lang="en-GB" dirty="0"/>
          </a:p>
          <a:p>
            <a:r>
              <a:rPr lang="en-GB" b="1" dirty="0"/>
              <a:t>Some background: </a:t>
            </a:r>
            <a:r>
              <a:rPr lang="en-GB" dirty="0" err="1"/>
              <a:t>Harnad</a:t>
            </a:r>
            <a:r>
              <a:rPr lang="en-GB" dirty="0"/>
              <a:t> was known for many flowery terms and phrases in open access including: </a:t>
            </a:r>
          </a:p>
          <a:p>
            <a:endParaRPr lang="en-GB" dirty="0"/>
          </a:p>
          <a:p>
            <a:r>
              <a:rPr lang="en-GB" dirty="0"/>
              <a:t>“Subversive proposal”</a:t>
            </a:r>
          </a:p>
          <a:p>
            <a:endParaRPr lang="en-GB" dirty="0"/>
          </a:p>
          <a:p>
            <a:r>
              <a:rPr lang="en-GB" dirty="0"/>
              <a:t>“Scholarly skywriting”</a:t>
            </a:r>
          </a:p>
          <a:p>
            <a:endParaRPr lang="en-GB" dirty="0"/>
          </a:p>
          <a:p>
            <a:r>
              <a:rPr lang="en-GB" dirty="0"/>
              <a:t>“Post-Gutenberg Galaxy: The Fourth Revolution in the Means of Production of Knowledge”</a:t>
            </a:r>
          </a:p>
          <a:p>
            <a:endParaRPr lang="en-GB" dirty="0"/>
          </a:p>
          <a:p>
            <a:r>
              <a:rPr lang="en-GB" dirty="0"/>
              <a:t>“Keystroke </a:t>
            </a:r>
            <a:r>
              <a:rPr lang="en-GB" dirty="0" err="1"/>
              <a:t>Koans</a:t>
            </a:r>
            <a:r>
              <a:rPr lang="en-GB" dirty="0"/>
              <a:t>”</a:t>
            </a:r>
          </a:p>
          <a:p>
            <a:endParaRPr lang="en-GB" dirty="0"/>
          </a:p>
          <a:p>
            <a:endParaRPr lang="en-GB" dirty="0"/>
          </a:p>
        </p:txBody>
      </p:sp>
    </p:spTree>
    <p:extLst>
      <p:ext uri="{BB962C8B-B14F-4D97-AF65-F5344CB8AC3E}">
        <p14:creationId xmlns:p14="http://schemas.microsoft.com/office/powerpoint/2010/main" val="392210807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EFC72C11-37AB-8D99-587C-71FF59AFDBF9}"/>
              </a:ext>
            </a:extLst>
          </p:cNvPr>
          <p:cNvPicPr>
            <a:picLocks noChangeAspect="1"/>
          </p:cNvPicPr>
          <p:nvPr/>
        </p:nvPicPr>
        <p:blipFill>
          <a:blip r:embed="rId2"/>
          <a:stretch>
            <a:fillRect/>
          </a:stretch>
        </p:blipFill>
        <p:spPr>
          <a:xfrm>
            <a:off x="463951" y="68386"/>
            <a:ext cx="7943850" cy="6543675"/>
          </a:xfrm>
          <a:prstGeom prst="rect">
            <a:avLst/>
          </a:prstGeom>
        </p:spPr>
      </p:pic>
      <p:sp>
        <p:nvSpPr>
          <p:cNvPr id="4" name="TextBox 3">
            <a:extLst>
              <a:ext uri="{FF2B5EF4-FFF2-40B4-BE49-F238E27FC236}">
                <a16:creationId xmlns:a16="http://schemas.microsoft.com/office/drawing/2014/main" id="{1620421E-331B-6547-FF2D-8E79C9EF4F6F}"/>
              </a:ext>
            </a:extLst>
          </p:cNvPr>
          <p:cNvSpPr txBox="1"/>
          <p:nvPr/>
        </p:nvSpPr>
        <p:spPr>
          <a:xfrm>
            <a:off x="8881353" y="2898843"/>
            <a:ext cx="2473187" cy="646331"/>
          </a:xfrm>
          <a:prstGeom prst="rect">
            <a:avLst/>
          </a:prstGeom>
          <a:noFill/>
        </p:spPr>
        <p:txBody>
          <a:bodyPr wrap="square" rtlCol="0">
            <a:spAutoFit/>
          </a:bodyPr>
          <a:lstStyle/>
          <a:p>
            <a:r>
              <a:rPr lang="en-GB" dirty="0">
                <a:hlinkClick r:id="rId3"/>
              </a:rPr>
              <a:t>https://europepmc.org/article/MED/33742126</a:t>
            </a:r>
            <a:endParaRPr lang="en-GB" dirty="0"/>
          </a:p>
        </p:txBody>
      </p:sp>
      <p:pic>
        <p:nvPicPr>
          <p:cNvPr id="5" name="Picture 2" descr="Open Access symbol">
            <a:extLst>
              <a:ext uri="{FF2B5EF4-FFF2-40B4-BE49-F238E27FC236}">
                <a16:creationId xmlns:a16="http://schemas.microsoft.com/office/drawing/2014/main" id="{702D8C98-2808-D94A-85E3-37D63E8ECCC7}"/>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79135" y="156216"/>
            <a:ext cx="1819643" cy="17893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183692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96ACEA3-C1EB-C195-BA56-63F81286536F}"/>
              </a:ext>
            </a:extLst>
          </p:cNvPr>
          <p:cNvPicPr>
            <a:picLocks noChangeAspect="1"/>
          </p:cNvPicPr>
          <p:nvPr/>
        </p:nvPicPr>
        <p:blipFill>
          <a:blip r:embed="rId2"/>
          <a:stretch>
            <a:fillRect/>
          </a:stretch>
        </p:blipFill>
        <p:spPr>
          <a:xfrm>
            <a:off x="1955260" y="184825"/>
            <a:ext cx="7269965" cy="6858000"/>
          </a:xfrm>
          <a:prstGeom prst="rect">
            <a:avLst/>
          </a:prstGeom>
        </p:spPr>
      </p:pic>
      <p:sp>
        <p:nvSpPr>
          <p:cNvPr id="4" name="TextBox 3">
            <a:extLst>
              <a:ext uri="{FF2B5EF4-FFF2-40B4-BE49-F238E27FC236}">
                <a16:creationId xmlns:a16="http://schemas.microsoft.com/office/drawing/2014/main" id="{D1F9EC66-825B-A5A2-58E4-A2825EC02E65}"/>
              </a:ext>
            </a:extLst>
          </p:cNvPr>
          <p:cNvSpPr txBox="1"/>
          <p:nvPr/>
        </p:nvSpPr>
        <p:spPr>
          <a:xfrm>
            <a:off x="9368901" y="2690495"/>
            <a:ext cx="2823099" cy="923330"/>
          </a:xfrm>
          <a:prstGeom prst="rect">
            <a:avLst/>
          </a:prstGeom>
          <a:noFill/>
        </p:spPr>
        <p:txBody>
          <a:bodyPr wrap="square" rtlCol="0">
            <a:spAutoFit/>
          </a:bodyPr>
          <a:lstStyle/>
          <a:p>
            <a:r>
              <a:rPr lang="en-GB" dirty="0">
                <a:hlinkClick r:id="rId3"/>
              </a:rPr>
              <a:t>https://movementdisorders.onlinelibrary.wiley.com/doi/full/10.1002/mdc3.13314</a:t>
            </a:r>
            <a:endParaRPr lang="en-GB" dirty="0"/>
          </a:p>
        </p:txBody>
      </p:sp>
      <p:pic>
        <p:nvPicPr>
          <p:cNvPr id="5" name="Picture 4" descr="Text&#10;&#10;Description automatically generated">
            <a:extLst>
              <a:ext uri="{FF2B5EF4-FFF2-40B4-BE49-F238E27FC236}">
                <a16:creationId xmlns:a16="http://schemas.microsoft.com/office/drawing/2014/main" id="{780163DD-0809-8EA6-EBC7-CC9B7FE5D2A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05598" y="355522"/>
            <a:ext cx="2223785" cy="1370613"/>
          </a:xfrm>
          <a:prstGeom prst="rect">
            <a:avLst/>
          </a:prstGeom>
        </p:spPr>
      </p:pic>
    </p:spTree>
    <p:extLst>
      <p:ext uri="{BB962C8B-B14F-4D97-AF65-F5344CB8AC3E}">
        <p14:creationId xmlns:p14="http://schemas.microsoft.com/office/powerpoint/2010/main" val="233880141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2C955352-2D55-151E-1FD3-AEF6C874C91B}"/>
              </a:ext>
            </a:extLst>
          </p:cNvPr>
          <p:cNvPicPr>
            <a:picLocks noChangeAspect="1"/>
          </p:cNvPicPr>
          <p:nvPr/>
        </p:nvPicPr>
        <p:blipFill>
          <a:blip r:embed="rId2"/>
          <a:stretch>
            <a:fillRect/>
          </a:stretch>
        </p:blipFill>
        <p:spPr>
          <a:xfrm>
            <a:off x="1073020" y="0"/>
            <a:ext cx="6758005" cy="6858000"/>
          </a:xfrm>
          <a:prstGeom prst="rect">
            <a:avLst/>
          </a:prstGeom>
        </p:spPr>
      </p:pic>
      <p:sp>
        <p:nvSpPr>
          <p:cNvPr id="4" name="TextBox 3">
            <a:extLst>
              <a:ext uri="{FF2B5EF4-FFF2-40B4-BE49-F238E27FC236}">
                <a16:creationId xmlns:a16="http://schemas.microsoft.com/office/drawing/2014/main" id="{57713140-7A5F-D1E5-FAAE-13DFC5CDB825}"/>
              </a:ext>
            </a:extLst>
          </p:cNvPr>
          <p:cNvSpPr txBox="1"/>
          <p:nvPr/>
        </p:nvSpPr>
        <p:spPr>
          <a:xfrm>
            <a:off x="8704253" y="3011419"/>
            <a:ext cx="2414727" cy="646331"/>
          </a:xfrm>
          <a:prstGeom prst="rect">
            <a:avLst/>
          </a:prstGeom>
          <a:noFill/>
        </p:spPr>
        <p:txBody>
          <a:bodyPr wrap="square" rtlCol="0">
            <a:spAutoFit/>
          </a:bodyPr>
          <a:lstStyle/>
          <a:p>
            <a:r>
              <a:rPr lang="en-GB" dirty="0">
                <a:hlinkClick r:id="rId3"/>
              </a:rPr>
              <a:t>https://europepmc.org/article/MED/34765685</a:t>
            </a:r>
            <a:endParaRPr lang="en-GB" dirty="0"/>
          </a:p>
        </p:txBody>
      </p:sp>
      <p:pic>
        <p:nvPicPr>
          <p:cNvPr id="5" name="Picture 2" descr="Open Access symbol">
            <a:extLst>
              <a:ext uri="{FF2B5EF4-FFF2-40B4-BE49-F238E27FC236}">
                <a16:creationId xmlns:a16="http://schemas.microsoft.com/office/drawing/2014/main" id="{86E28F54-BF6C-F62B-3CBF-AB6AE69C81C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79135" y="156216"/>
            <a:ext cx="1819643" cy="17893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2033395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CA1516D-7422-EA9A-7EB2-216E8AC1AF80}"/>
              </a:ext>
            </a:extLst>
          </p:cNvPr>
          <p:cNvPicPr>
            <a:picLocks noChangeAspect="1"/>
          </p:cNvPicPr>
          <p:nvPr/>
        </p:nvPicPr>
        <p:blipFill>
          <a:blip r:embed="rId2"/>
          <a:stretch>
            <a:fillRect/>
          </a:stretch>
        </p:blipFill>
        <p:spPr>
          <a:xfrm>
            <a:off x="1004682" y="133350"/>
            <a:ext cx="8334375" cy="6591300"/>
          </a:xfrm>
          <a:prstGeom prst="rect">
            <a:avLst/>
          </a:prstGeom>
        </p:spPr>
      </p:pic>
      <p:sp>
        <p:nvSpPr>
          <p:cNvPr id="4" name="TextBox 3">
            <a:extLst>
              <a:ext uri="{FF2B5EF4-FFF2-40B4-BE49-F238E27FC236}">
                <a16:creationId xmlns:a16="http://schemas.microsoft.com/office/drawing/2014/main" id="{2ABDCFF9-3FAC-C222-21F5-F35EFF04C279}"/>
              </a:ext>
            </a:extLst>
          </p:cNvPr>
          <p:cNvSpPr txBox="1"/>
          <p:nvPr/>
        </p:nvSpPr>
        <p:spPr>
          <a:xfrm>
            <a:off x="9339057" y="2039314"/>
            <a:ext cx="2530136" cy="923330"/>
          </a:xfrm>
          <a:prstGeom prst="rect">
            <a:avLst/>
          </a:prstGeom>
          <a:noFill/>
        </p:spPr>
        <p:txBody>
          <a:bodyPr wrap="square" rtlCol="0">
            <a:spAutoFit/>
          </a:bodyPr>
          <a:lstStyle/>
          <a:p>
            <a:r>
              <a:rPr lang="en-GB" dirty="0">
                <a:hlinkClick r:id="rId3"/>
              </a:rPr>
              <a:t>https://doi.org/10.1016/j.neuropharm.2021.108727</a:t>
            </a:r>
            <a:endParaRPr lang="en-GB" dirty="0"/>
          </a:p>
        </p:txBody>
      </p:sp>
      <p:pic>
        <p:nvPicPr>
          <p:cNvPr id="5" name="Picture 4" descr="Text&#10;&#10;Description automatically generated">
            <a:extLst>
              <a:ext uri="{FF2B5EF4-FFF2-40B4-BE49-F238E27FC236}">
                <a16:creationId xmlns:a16="http://schemas.microsoft.com/office/drawing/2014/main" id="{5073073F-D490-9FFE-DF76-A108B9266985}"/>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9605598" y="355522"/>
            <a:ext cx="2223785" cy="1370613"/>
          </a:xfrm>
          <a:prstGeom prst="rect">
            <a:avLst/>
          </a:prstGeom>
        </p:spPr>
      </p:pic>
    </p:spTree>
    <p:extLst>
      <p:ext uri="{BB962C8B-B14F-4D97-AF65-F5344CB8AC3E}">
        <p14:creationId xmlns:p14="http://schemas.microsoft.com/office/powerpoint/2010/main" val="3934765900"/>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FD1A9048-F60C-2EFE-FA31-C4538755BDDF}"/>
              </a:ext>
            </a:extLst>
          </p:cNvPr>
          <p:cNvPicPr>
            <a:picLocks noChangeAspect="1"/>
          </p:cNvPicPr>
          <p:nvPr/>
        </p:nvPicPr>
        <p:blipFill>
          <a:blip r:embed="rId2"/>
          <a:stretch>
            <a:fillRect/>
          </a:stretch>
        </p:blipFill>
        <p:spPr>
          <a:xfrm>
            <a:off x="432079" y="0"/>
            <a:ext cx="9108420" cy="6858000"/>
          </a:xfrm>
          <a:prstGeom prst="rect">
            <a:avLst/>
          </a:prstGeom>
        </p:spPr>
      </p:pic>
      <p:pic>
        <p:nvPicPr>
          <p:cNvPr id="4" name="Picture 2" descr="Open Access symbol">
            <a:extLst>
              <a:ext uri="{FF2B5EF4-FFF2-40B4-BE49-F238E27FC236}">
                <a16:creationId xmlns:a16="http://schemas.microsoft.com/office/drawing/2014/main" id="{4B844577-8818-D147-5BC5-AF5DAEF0E84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79135" y="156216"/>
            <a:ext cx="1819643" cy="178931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E04EF484-6428-8ADC-E94C-C90666F6537F}"/>
              </a:ext>
            </a:extLst>
          </p:cNvPr>
          <p:cNvSpPr txBox="1"/>
          <p:nvPr/>
        </p:nvSpPr>
        <p:spPr>
          <a:xfrm>
            <a:off x="9072979" y="2902998"/>
            <a:ext cx="2725799" cy="646331"/>
          </a:xfrm>
          <a:prstGeom prst="rect">
            <a:avLst/>
          </a:prstGeom>
          <a:noFill/>
        </p:spPr>
        <p:txBody>
          <a:bodyPr wrap="square" rtlCol="0">
            <a:spAutoFit/>
          </a:bodyPr>
          <a:lstStyle/>
          <a:p>
            <a:r>
              <a:rPr lang="en-GB" dirty="0">
                <a:hlinkClick r:id="rId4"/>
              </a:rPr>
              <a:t>https://discovery.ucl.ac.uk/id/eprint/10131970/</a:t>
            </a:r>
            <a:endParaRPr lang="en-GB" dirty="0"/>
          </a:p>
        </p:txBody>
      </p:sp>
    </p:spTree>
    <p:extLst>
      <p:ext uri="{BB962C8B-B14F-4D97-AF65-F5344CB8AC3E}">
        <p14:creationId xmlns:p14="http://schemas.microsoft.com/office/powerpoint/2010/main" val="76663832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41D18A7-B8CA-CC7A-64A6-5F3DD9D00EE4}"/>
              </a:ext>
            </a:extLst>
          </p:cNvPr>
          <p:cNvPicPr>
            <a:picLocks noChangeAspect="1"/>
          </p:cNvPicPr>
          <p:nvPr/>
        </p:nvPicPr>
        <p:blipFill>
          <a:blip r:embed="rId2"/>
          <a:stretch>
            <a:fillRect/>
          </a:stretch>
        </p:blipFill>
        <p:spPr>
          <a:xfrm>
            <a:off x="749840" y="842962"/>
            <a:ext cx="6781800" cy="5172075"/>
          </a:xfrm>
          <a:prstGeom prst="rect">
            <a:avLst/>
          </a:prstGeom>
        </p:spPr>
      </p:pic>
      <p:pic>
        <p:nvPicPr>
          <p:cNvPr id="4" name="Picture 3" descr="Text&#10;&#10;Description automatically generated">
            <a:extLst>
              <a:ext uri="{FF2B5EF4-FFF2-40B4-BE49-F238E27FC236}">
                <a16:creationId xmlns:a16="http://schemas.microsoft.com/office/drawing/2014/main" id="{7BF1C3F1-CE2A-28ED-4A22-D2BB3E5CDD8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605598" y="355522"/>
            <a:ext cx="2223785" cy="1370613"/>
          </a:xfrm>
          <a:prstGeom prst="rect">
            <a:avLst/>
          </a:prstGeom>
        </p:spPr>
      </p:pic>
      <p:sp>
        <p:nvSpPr>
          <p:cNvPr id="5" name="TextBox 4">
            <a:extLst>
              <a:ext uri="{FF2B5EF4-FFF2-40B4-BE49-F238E27FC236}">
                <a16:creationId xmlns:a16="http://schemas.microsoft.com/office/drawing/2014/main" id="{AE0E06BF-8339-4FD8-E942-222B8FDFFBDB}"/>
              </a:ext>
            </a:extLst>
          </p:cNvPr>
          <p:cNvSpPr txBox="1"/>
          <p:nvPr/>
        </p:nvSpPr>
        <p:spPr>
          <a:xfrm>
            <a:off x="8385243" y="3112851"/>
            <a:ext cx="3056917" cy="923330"/>
          </a:xfrm>
          <a:prstGeom prst="rect">
            <a:avLst/>
          </a:prstGeom>
          <a:noFill/>
        </p:spPr>
        <p:txBody>
          <a:bodyPr wrap="square" rtlCol="0">
            <a:spAutoFit/>
          </a:bodyPr>
          <a:lstStyle/>
          <a:p>
            <a:r>
              <a:rPr lang="en-GB" dirty="0">
                <a:hlinkClick r:id="rId4"/>
              </a:rPr>
              <a:t>https://www.tandfonline.com/doi/full/10.1080/01459740.2021.1961247</a:t>
            </a:r>
            <a:endParaRPr lang="en-GB" dirty="0"/>
          </a:p>
        </p:txBody>
      </p:sp>
      <p:pic>
        <p:nvPicPr>
          <p:cNvPr id="7" name="Picture 6">
            <a:extLst>
              <a:ext uri="{FF2B5EF4-FFF2-40B4-BE49-F238E27FC236}">
                <a16:creationId xmlns:a16="http://schemas.microsoft.com/office/drawing/2014/main" id="{11B32C7F-3659-3FF5-DD6D-12C9007CA373}"/>
              </a:ext>
            </a:extLst>
          </p:cNvPr>
          <p:cNvPicPr>
            <a:picLocks noChangeAspect="1"/>
          </p:cNvPicPr>
          <p:nvPr/>
        </p:nvPicPr>
        <p:blipFill rotWithShape="1">
          <a:blip r:embed="rId5"/>
          <a:srcRect b="61001"/>
          <a:stretch/>
        </p:blipFill>
        <p:spPr>
          <a:xfrm>
            <a:off x="3502565" y="4223070"/>
            <a:ext cx="8058150" cy="2399653"/>
          </a:xfrm>
          <a:prstGeom prst="rect">
            <a:avLst/>
          </a:prstGeom>
        </p:spPr>
      </p:pic>
    </p:spTree>
    <p:extLst>
      <p:ext uri="{BB962C8B-B14F-4D97-AF65-F5344CB8AC3E}">
        <p14:creationId xmlns:p14="http://schemas.microsoft.com/office/powerpoint/2010/main" val="211727890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9F460C5A-C559-EA8B-E52D-BDF362534FCE}"/>
              </a:ext>
            </a:extLst>
          </p:cNvPr>
          <p:cNvPicPr>
            <a:picLocks noChangeAspect="1"/>
          </p:cNvPicPr>
          <p:nvPr/>
        </p:nvPicPr>
        <p:blipFill>
          <a:blip r:embed="rId2"/>
          <a:stretch>
            <a:fillRect/>
          </a:stretch>
        </p:blipFill>
        <p:spPr>
          <a:xfrm>
            <a:off x="811780" y="116733"/>
            <a:ext cx="7877175" cy="6581775"/>
          </a:xfrm>
          <a:prstGeom prst="rect">
            <a:avLst/>
          </a:prstGeom>
        </p:spPr>
      </p:pic>
      <p:pic>
        <p:nvPicPr>
          <p:cNvPr id="4" name="Picture 2" descr="Open Access symbol">
            <a:extLst>
              <a:ext uri="{FF2B5EF4-FFF2-40B4-BE49-F238E27FC236}">
                <a16:creationId xmlns:a16="http://schemas.microsoft.com/office/drawing/2014/main" id="{B14042E2-895C-ECA0-B64C-0E96AF5DD4A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79135" y="156216"/>
            <a:ext cx="1819643" cy="178931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27D3A19A-2C13-4E83-9B76-E8ED5DF61B45}"/>
              </a:ext>
            </a:extLst>
          </p:cNvPr>
          <p:cNvSpPr txBox="1"/>
          <p:nvPr/>
        </p:nvSpPr>
        <p:spPr>
          <a:xfrm>
            <a:off x="9241277" y="3093396"/>
            <a:ext cx="2461097" cy="646331"/>
          </a:xfrm>
          <a:prstGeom prst="rect">
            <a:avLst/>
          </a:prstGeom>
          <a:noFill/>
        </p:spPr>
        <p:txBody>
          <a:bodyPr wrap="square" rtlCol="0">
            <a:spAutoFit/>
          </a:bodyPr>
          <a:lstStyle/>
          <a:p>
            <a:r>
              <a:rPr lang="en-GB" dirty="0">
                <a:hlinkClick r:id="rId4"/>
              </a:rPr>
              <a:t>https://europepmc.org/article/MED/34383573</a:t>
            </a:r>
            <a:endParaRPr lang="en-GB" dirty="0"/>
          </a:p>
        </p:txBody>
      </p:sp>
    </p:spTree>
    <p:extLst>
      <p:ext uri="{BB962C8B-B14F-4D97-AF65-F5344CB8AC3E}">
        <p14:creationId xmlns:p14="http://schemas.microsoft.com/office/powerpoint/2010/main" val="3070000561"/>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8C2711FD-B2D0-1E1C-E7C7-2C758794E900}"/>
              </a:ext>
            </a:extLst>
          </p:cNvPr>
          <p:cNvPicPr>
            <a:picLocks noChangeAspect="1"/>
          </p:cNvPicPr>
          <p:nvPr/>
        </p:nvPicPr>
        <p:blipFill>
          <a:blip r:embed="rId2"/>
          <a:stretch>
            <a:fillRect/>
          </a:stretch>
        </p:blipFill>
        <p:spPr>
          <a:xfrm>
            <a:off x="109697" y="0"/>
            <a:ext cx="10306050" cy="6781800"/>
          </a:xfrm>
          <a:prstGeom prst="rect">
            <a:avLst/>
          </a:prstGeom>
        </p:spPr>
      </p:pic>
      <p:pic>
        <p:nvPicPr>
          <p:cNvPr id="4" name="Picture 3" descr="Text&#10;&#10;Description automatically generated">
            <a:extLst>
              <a:ext uri="{FF2B5EF4-FFF2-40B4-BE49-F238E27FC236}">
                <a16:creationId xmlns:a16="http://schemas.microsoft.com/office/drawing/2014/main" id="{E17427F0-0E1C-6905-1D28-D6B07B4F811B}"/>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831884" y="82388"/>
            <a:ext cx="2223785" cy="1370613"/>
          </a:xfrm>
          <a:prstGeom prst="rect">
            <a:avLst/>
          </a:prstGeom>
        </p:spPr>
      </p:pic>
      <p:sp>
        <p:nvSpPr>
          <p:cNvPr id="10" name="TextBox 9">
            <a:extLst>
              <a:ext uri="{FF2B5EF4-FFF2-40B4-BE49-F238E27FC236}">
                <a16:creationId xmlns:a16="http://schemas.microsoft.com/office/drawing/2014/main" id="{6F3A2D48-0600-18D6-45A7-805D108A21EE}"/>
              </a:ext>
            </a:extLst>
          </p:cNvPr>
          <p:cNvSpPr txBox="1"/>
          <p:nvPr/>
        </p:nvSpPr>
        <p:spPr>
          <a:xfrm>
            <a:off x="7546019" y="2450237"/>
            <a:ext cx="4136995" cy="646331"/>
          </a:xfrm>
          <a:prstGeom prst="rect">
            <a:avLst/>
          </a:prstGeom>
          <a:noFill/>
        </p:spPr>
        <p:txBody>
          <a:bodyPr wrap="square" rtlCol="0">
            <a:spAutoFit/>
          </a:bodyPr>
          <a:lstStyle/>
          <a:p>
            <a:r>
              <a:rPr lang="en-GB" dirty="0">
                <a:hlinkClick r:id="rId4"/>
              </a:rPr>
              <a:t>https://pubs.acs.org/doi/full/10.1021/acs.jmedchem.1c00416</a:t>
            </a:r>
            <a:endParaRPr lang="en-GB" dirty="0"/>
          </a:p>
        </p:txBody>
      </p:sp>
    </p:spTree>
    <p:extLst>
      <p:ext uri="{BB962C8B-B14F-4D97-AF65-F5344CB8AC3E}">
        <p14:creationId xmlns:p14="http://schemas.microsoft.com/office/powerpoint/2010/main" val="362459814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538C90A-5877-0799-80E3-F70F180CF7E1}"/>
              </a:ext>
            </a:extLst>
          </p:cNvPr>
          <p:cNvPicPr>
            <a:picLocks noChangeAspect="1"/>
          </p:cNvPicPr>
          <p:nvPr/>
        </p:nvPicPr>
        <p:blipFill>
          <a:blip r:embed="rId2"/>
          <a:stretch>
            <a:fillRect/>
          </a:stretch>
        </p:blipFill>
        <p:spPr>
          <a:xfrm>
            <a:off x="515689" y="387611"/>
            <a:ext cx="7858125" cy="5248275"/>
          </a:xfrm>
          <a:prstGeom prst="rect">
            <a:avLst/>
          </a:prstGeom>
        </p:spPr>
      </p:pic>
      <p:pic>
        <p:nvPicPr>
          <p:cNvPr id="4" name="Picture 2" descr="Open Access symbol">
            <a:extLst>
              <a:ext uri="{FF2B5EF4-FFF2-40B4-BE49-F238E27FC236}">
                <a16:creationId xmlns:a16="http://schemas.microsoft.com/office/drawing/2014/main" id="{99909D69-B16A-428C-618F-D816AD2429E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79135" y="156216"/>
            <a:ext cx="1819643" cy="1789316"/>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E4731BB0-90A0-3D09-AC5C-CED0C24E84CB}"/>
              </a:ext>
            </a:extLst>
          </p:cNvPr>
          <p:cNvSpPr txBox="1"/>
          <p:nvPr/>
        </p:nvSpPr>
        <p:spPr>
          <a:xfrm>
            <a:off x="7048870" y="3204839"/>
            <a:ext cx="4935984" cy="369332"/>
          </a:xfrm>
          <a:prstGeom prst="rect">
            <a:avLst/>
          </a:prstGeom>
          <a:noFill/>
        </p:spPr>
        <p:txBody>
          <a:bodyPr wrap="square" rtlCol="0">
            <a:spAutoFit/>
          </a:bodyPr>
          <a:lstStyle/>
          <a:p>
            <a:r>
              <a:rPr lang="en-GB" dirty="0">
                <a:hlinkClick r:id="rId4"/>
              </a:rPr>
              <a:t>https://europepmc.org/article/MED/33983732</a:t>
            </a:r>
            <a:endParaRPr lang="en-GB" dirty="0"/>
          </a:p>
        </p:txBody>
      </p:sp>
    </p:spTree>
    <p:extLst>
      <p:ext uri="{BB962C8B-B14F-4D97-AF65-F5344CB8AC3E}">
        <p14:creationId xmlns:p14="http://schemas.microsoft.com/office/powerpoint/2010/main" val="41397862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C32048-662A-41D0-9702-6C46900C1E03}"/>
              </a:ext>
            </a:extLst>
          </p:cNvPr>
          <p:cNvSpPr>
            <a:spLocks noGrp="1"/>
          </p:cNvSpPr>
          <p:nvPr>
            <p:ph type="title" idx="4294967295"/>
          </p:nvPr>
        </p:nvSpPr>
        <p:spPr>
          <a:xfrm>
            <a:off x="140179" y="814357"/>
            <a:ext cx="10515600" cy="441959"/>
          </a:xfrm>
        </p:spPr>
        <p:txBody>
          <a:bodyPr>
            <a:normAutofit fontScale="90000"/>
          </a:bodyPr>
          <a:lstStyle/>
          <a:p>
            <a:br>
              <a:rPr lang="en-GB" dirty="0"/>
            </a:br>
            <a:endParaRPr lang="en-GB" dirty="0"/>
          </a:p>
        </p:txBody>
      </p:sp>
      <p:sp>
        <p:nvSpPr>
          <p:cNvPr id="4" name="TextBox 3">
            <a:extLst>
              <a:ext uri="{FF2B5EF4-FFF2-40B4-BE49-F238E27FC236}">
                <a16:creationId xmlns:a16="http://schemas.microsoft.com/office/drawing/2014/main" id="{EFE1F22F-4C96-40E0-B768-6CFC84E1612F}"/>
              </a:ext>
            </a:extLst>
          </p:cNvPr>
          <p:cNvSpPr txBox="1"/>
          <p:nvPr/>
        </p:nvSpPr>
        <p:spPr>
          <a:xfrm>
            <a:off x="683581" y="3977199"/>
            <a:ext cx="10191565" cy="1754326"/>
          </a:xfrm>
          <a:prstGeom prst="rect">
            <a:avLst/>
          </a:prstGeom>
          <a:noFill/>
        </p:spPr>
        <p:txBody>
          <a:bodyPr wrap="square" rtlCol="0">
            <a:spAutoFit/>
          </a:bodyPr>
          <a:lstStyle/>
          <a:p>
            <a:r>
              <a:rPr lang="en-GB" b="0" i="0" dirty="0">
                <a:solidFill>
                  <a:srgbClr val="6E6666"/>
                </a:solidFill>
                <a:effectLst/>
                <a:latin typeface="Raleway"/>
              </a:rPr>
              <a:t>“in July 2020 </a:t>
            </a:r>
            <a:r>
              <a:rPr lang="en-GB" b="0" i="0" dirty="0" err="1">
                <a:solidFill>
                  <a:srgbClr val="6E6666"/>
                </a:solidFill>
                <a:effectLst/>
                <a:latin typeface="Raleway"/>
              </a:rPr>
              <a:t>cOAlition</a:t>
            </a:r>
            <a:r>
              <a:rPr lang="en-GB" b="0" i="0" dirty="0">
                <a:solidFill>
                  <a:srgbClr val="6E6666"/>
                </a:solidFill>
                <a:effectLst/>
                <a:latin typeface="Raleway"/>
              </a:rPr>
              <a:t> S contacted over 150 publishers to clarify their position with respect to the Rights Retention Strategy, asking them to respond by a certain date. </a:t>
            </a:r>
          </a:p>
          <a:p>
            <a:endParaRPr lang="en-GB" dirty="0">
              <a:solidFill>
                <a:srgbClr val="6E6666"/>
              </a:solidFill>
              <a:latin typeface="Raleway"/>
            </a:endParaRPr>
          </a:p>
          <a:p>
            <a:r>
              <a:rPr lang="en-GB" b="0" i="0" dirty="0">
                <a:solidFill>
                  <a:srgbClr val="6E6666"/>
                </a:solidFill>
                <a:effectLst/>
                <a:latin typeface="Raleway"/>
              </a:rPr>
              <a:t>Not a single publisher stated that they would reject a submission on the grounds that the author has applied a public copyright licence to the AAM” </a:t>
            </a:r>
            <a:br>
              <a:rPr lang="en-GB" b="0" i="0" dirty="0">
                <a:solidFill>
                  <a:srgbClr val="6E6666"/>
                </a:solidFill>
                <a:effectLst/>
                <a:latin typeface="Raleway"/>
              </a:rPr>
            </a:br>
            <a:r>
              <a:rPr lang="en-GB" b="0" i="0" dirty="0">
                <a:solidFill>
                  <a:srgbClr val="6E6666"/>
                </a:solidFill>
                <a:effectLst/>
                <a:latin typeface="Raleway"/>
                <a:hlinkClick r:id="rId2"/>
              </a:rPr>
              <a:t>https://www.coalition-s.org/the-rrs-and-publisher-equivocation-an-open-letter-to-researchers/</a:t>
            </a:r>
            <a:r>
              <a:rPr lang="en-GB" b="0" i="0" dirty="0">
                <a:solidFill>
                  <a:srgbClr val="6E6666"/>
                </a:solidFill>
                <a:effectLst/>
                <a:latin typeface="Raleway"/>
              </a:rPr>
              <a:t> </a:t>
            </a:r>
            <a:endParaRPr lang="en-GB" dirty="0"/>
          </a:p>
        </p:txBody>
      </p:sp>
      <p:pic>
        <p:nvPicPr>
          <p:cNvPr id="6" name="Picture 5">
            <a:extLst>
              <a:ext uri="{FF2B5EF4-FFF2-40B4-BE49-F238E27FC236}">
                <a16:creationId xmlns:a16="http://schemas.microsoft.com/office/drawing/2014/main" id="{2FF7348D-685F-49B4-8742-B0862FAFE92F}"/>
              </a:ext>
            </a:extLst>
          </p:cNvPr>
          <p:cNvPicPr>
            <a:picLocks noChangeAspect="1"/>
          </p:cNvPicPr>
          <p:nvPr/>
        </p:nvPicPr>
        <p:blipFill>
          <a:blip r:embed="rId3"/>
          <a:stretch>
            <a:fillRect/>
          </a:stretch>
        </p:blipFill>
        <p:spPr>
          <a:xfrm>
            <a:off x="0" y="97301"/>
            <a:ext cx="8766699" cy="3331699"/>
          </a:xfrm>
          <a:prstGeom prst="rect">
            <a:avLst/>
          </a:prstGeom>
        </p:spPr>
      </p:pic>
    </p:spTree>
    <p:extLst>
      <p:ext uri="{BB962C8B-B14F-4D97-AF65-F5344CB8AC3E}">
        <p14:creationId xmlns:p14="http://schemas.microsoft.com/office/powerpoint/2010/main" val="349167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CFF50EEC-1AED-831A-48CB-54E575336577}"/>
              </a:ext>
            </a:extLst>
          </p:cNvPr>
          <p:cNvSpPr txBox="1"/>
          <p:nvPr/>
        </p:nvSpPr>
        <p:spPr>
          <a:xfrm>
            <a:off x="476250" y="371475"/>
            <a:ext cx="10839450" cy="584775"/>
          </a:xfrm>
          <a:prstGeom prst="rect">
            <a:avLst/>
          </a:prstGeom>
          <a:noFill/>
        </p:spPr>
        <p:txBody>
          <a:bodyPr wrap="square" rtlCol="0">
            <a:spAutoFit/>
          </a:bodyPr>
          <a:lstStyle/>
          <a:p>
            <a:r>
              <a:rPr lang="en-GB" sz="3200" dirty="0">
                <a:latin typeface="Comic Sans MS" panose="030F0702030302020204" pitchFamily="66" charset="0"/>
              </a:rPr>
              <a:t>Gold open access - a widely misinterpreted term</a:t>
            </a:r>
          </a:p>
        </p:txBody>
      </p:sp>
      <p:sp>
        <p:nvSpPr>
          <p:cNvPr id="9" name="TextBox 8">
            <a:extLst>
              <a:ext uri="{FF2B5EF4-FFF2-40B4-BE49-F238E27FC236}">
                <a16:creationId xmlns:a16="http://schemas.microsoft.com/office/drawing/2014/main" id="{2C7D4086-61F2-DA6F-EE08-6183FFED4356}"/>
              </a:ext>
            </a:extLst>
          </p:cNvPr>
          <p:cNvSpPr txBox="1"/>
          <p:nvPr/>
        </p:nvSpPr>
        <p:spPr>
          <a:xfrm>
            <a:off x="7715250" y="3018577"/>
            <a:ext cx="2613408" cy="646331"/>
          </a:xfrm>
          <a:prstGeom prst="rect">
            <a:avLst/>
          </a:prstGeom>
          <a:noFill/>
        </p:spPr>
        <p:txBody>
          <a:bodyPr wrap="none" rtlCol="0">
            <a:spAutoFit/>
          </a:bodyPr>
          <a:lstStyle/>
          <a:p>
            <a:r>
              <a:rPr lang="en-GB" dirty="0"/>
              <a:t>Source: </a:t>
            </a:r>
            <a:r>
              <a:rPr lang="en-GB" dirty="0" err="1"/>
              <a:t>Harnad</a:t>
            </a:r>
            <a:r>
              <a:rPr lang="en-GB" dirty="0"/>
              <a:t> </a:t>
            </a:r>
            <a:r>
              <a:rPr lang="en-GB" i="1" dirty="0"/>
              <a:t>et al</a:t>
            </a:r>
            <a:r>
              <a:rPr lang="en-GB" dirty="0"/>
              <a:t> 2004</a:t>
            </a:r>
          </a:p>
          <a:p>
            <a:endParaRPr lang="en-GB" dirty="0"/>
          </a:p>
        </p:txBody>
      </p:sp>
      <p:sp>
        <p:nvSpPr>
          <p:cNvPr id="14" name="TextBox 13">
            <a:extLst>
              <a:ext uri="{FF2B5EF4-FFF2-40B4-BE49-F238E27FC236}">
                <a16:creationId xmlns:a16="http://schemas.microsoft.com/office/drawing/2014/main" id="{B270C87D-37FD-8663-D909-4E6C0E379213}"/>
              </a:ext>
            </a:extLst>
          </p:cNvPr>
          <p:cNvSpPr txBox="1"/>
          <p:nvPr/>
        </p:nvSpPr>
        <p:spPr>
          <a:xfrm>
            <a:off x="1670433" y="1336044"/>
            <a:ext cx="9182100" cy="1815882"/>
          </a:xfrm>
          <a:prstGeom prst="rect">
            <a:avLst/>
          </a:prstGeom>
          <a:noFill/>
        </p:spPr>
        <p:txBody>
          <a:bodyPr wrap="square" rtlCol="0">
            <a:spAutoFit/>
          </a:bodyPr>
          <a:lstStyle/>
          <a:p>
            <a:r>
              <a:rPr lang="en-GB" sz="2800" dirty="0"/>
              <a:t>“There are two roads to OA: </a:t>
            </a:r>
          </a:p>
          <a:p>
            <a:r>
              <a:rPr lang="en-GB" sz="2800" dirty="0"/>
              <a:t>the “golden” road (publish your article in an OA journal) </a:t>
            </a:r>
          </a:p>
          <a:p>
            <a:r>
              <a:rPr lang="en-GB" sz="2800" dirty="0"/>
              <a:t>and the “green” road (publish your article in a non-OA journal but also self-archive it in an OA archive).”</a:t>
            </a:r>
          </a:p>
        </p:txBody>
      </p:sp>
      <p:sp>
        <p:nvSpPr>
          <p:cNvPr id="15" name="TextBox 14">
            <a:extLst>
              <a:ext uri="{FF2B5EF4-FFF2-40B4-BE49-F238E27FC236}">
                <a16:creationId xmlns:a16="http://schemas.microsoft.com/office/drawing/2014/main" id="{FEC7D8CC-2980-A193-11AD-09ABCD47D839}"/>
              </a:ext>
            </a:extLst>
          </p:cNvPr>
          <p:cNvSpPr txBox="1"/>
          <p:nvPr/>
        </p:nvSpPr>
        <p:spPr>
          <a:xfrm>
            <a:off x="2108583" y="3752165"/>
            <a:ext cx="8305800" cy="400110"/>
          </a:xfrm>
          <a:prstGeom prst="rect">
            <a:avLst/>
          </a:prstGeom>
          <a:noFill/>
        </p:spPr>
        <p:txBody>
          <a:bodyPr wrap="square" rtlCol="0">
            <a:spAutoFit/>
          </a:bodyPr>
          <a:lstStyle/>
          <a:p>
            <a:r>
              <a:rPr lang="en-GB" sz="1000" dirty="0" err="1"/>
              <a:t>Stevan</a:t>
            </a:r>
            <a:r>
              <a:rPr lang="en-GB" sz="1000" dirty="0"/>
              <a:t> </a:t>
            </a:r>
            <a:r>
              <a:rPr lang="en-GB" sz="1000" dirty="0" err="1"/>
              <a:t>Harnad</a:t>
            </a:r>
            <a:r>
              <a:rPr lang="en-GB" sz="1000" dirty="0"/>
              <a:t>, Tim Brody, François </a:t>
            </a:r>
            <a:r>
              <a:rPr lang="en-GB" sz="1000" dirty="0" err="1"/>
              <a:t>Vallières</a:t>
            </a:r>
            <a:r>
              <a:rPr lang="en-GB" sz="1000" dirty="0"/>
              <a:t>, Les </a:t>
            </a:r>
            <a:r>
              <a:rPr lang="en-GB" sz="1000" dirty="0" err="1"/>
              <a:t>Carr</a:t>
            </a:r>
            <a:r>
              <a:rPr lang="en-GB" sz="1000" dirty="0"/>
              <a:t>, Steve Hitchcock, Yves Gingras, Charles Oppenheim, Heinrich </a:t>
            </a:r>
            <a:r>
              <a:rPr lang="en-GB" sz="1000" dirty="0" err="1"/>
              <a:t>Stamerjohanns</a:t>
            </a:r>
            <a:r>
              <a:rPr lang="en-GB" sz="1000" dirty="0"/>
              <a:t> &amp; Eberhard R. </a:t>
            </a:r>
            <a:r>
              <a:rPr lang="en-GB" sz="1000" dirty="0" err="1"/>
              <a:t>Hilf</a:t>
            </a:r>
            <a:r>
              <a:rPr lang="en-GB" sz="1000" dirty="0"/>
              <a:t> (2004) The Access/Impact Problem and the Green and Gold Roads to Open Access, Serials Review, 30:4, 310-314, DOI: </a:t>
            </a:r>
            <a:r>
              <a:rPr lang="en-GB" sz="1000" dirty="0">
                <a:hlinkClick r:id="rId2"/>
              </a:rPr>
              <a:t>10.1080/00987913.2004.10764930</a:t>
            </a:r>
            <a:endParaRPr lang="en-GB" sz="1000" dirty="0"/>
          </a:p>
        </p:txBody>
      </p:sp>
      <p:sp>
        <p:nvSpPr>
          <p:cNvPr id="16" name="TextBox 15">
            <a:extLst>
              <a:ext uri="{FF2B5EF4-FFF2-40B4-BE49-F238E27FC236}">
                <a16:creationId xmlns:a16="http://schemas.microsoft.com/office/drawing/2014/main" id="{F9B87DE3-E7EB-9D69-D401-567B8A1EA401}"/>
              </a:ext>
            </a:extLst>
          </p:cNvPr>
          <p:cNvSpPr txBox="1"/>
          <p:nvPr/>
        </p:nvSpPr>
        <p:spPr>
          <a:xfrm>
            <a:off x="1504949" y="4714414"/>
            <a:ext cx="9442833" cy="1200329"/>
          </a:xfrm>
          <a:prstGeom prst="rect">
            <a:avLst/>
          </a:prstGeom>
          <a:noFill/>
        </p:spPr>
        <p:txBody>
          <a:bodyPr wrap="square" rtlCol="0">
            <a:spAutoFit/>
          </a:bodyPr>
          <a:lstStyle/>
          <a:p>
            <a:r>
              <a:rPr lang="en-GB" dirty="0"/>
              <a:t>“Executive summary: The purpose of this work is to provide information to UK universities and policy makers on the likely cost impacts of Gold OA, where the costs of peer review, editorial work and other publishing services are covered by fees paid per article.”  </a:t>
            </a:r>
          </a:p>
          <a:p>
            <a:endParaRPr lang="en-GB" dirty="0"/>
          </a:p>
        </p:txBody>
      </p:sp>
      <p:sp>
        <p:nvSpPr>
          <p:cNvPr id="17" name="TextBox 16">
            <a:extLst>
              <a:ext uri="{FF2B5EF4-FFF2-40B4-BE49-F238E27FC236}">
                <a16:creationId xmlns:a16="http://schemas.microsoft.com/office/drawing/2014/main" id="{68B63317-C213-8876-E7D1-4D352094CB48}"/>
              </a:ext>
            </a:extLst>
          </p:cNvPr>
          <p:cNvSpPr txBox="1"/>
          <p:nvPr/>
        </p:nvSpPr>
        <p:spPr>
          <a:xfrm>
            <a:off x="7581900" y="5521956"/>
            <a:ext cx="4752975" cy="276999"/>
          </a:xfrm>
          <a:prstGeom prst="rect">
            <a:avLst/>
          </a:prstGeom>
          <a:noFill/>
        </p:spPr>
        <p:txBody>
          <a:bodyPr wrap="square" rtlCol="0">
            <a:spAutoFit/>
          </a:bodyPr>
          <a:lstStyle/>
          <a:p>
            <a:r>
              <a:rPr lang="en-GB" sz="1200" dirty="0"/>
              <a:t>Source: “Going for Gold?” Swan &amp; Houghton 2012</a:t>
            </a:r>
          </a:p>
        </p:txBody>
      </p:sp>
      <p:sp>
        <p:nvSpPr>
          <p:cNvPr id="18" name="TextBox 17">
            <a:extLst>
              <a:ext uri="{FF2B5EF4-FFF2-40B4-BE49-F238E27FC236}">
                <a16:creationId xmlns:a16="http://schemas.microsoft.com/office/drawing/2014/main" id="{2FE906BA-8981-9EB3-C166-3E9677F1A436}"/>
              </a:ext>
            </a:extLst>
          </p:cNvPr>
          <p:cNvSpPr txBox="1"/>
          <p:nvPr/>
        </p:nvSpPr>
        <p:spPr>
          <a:xfrm>
            <a:off x="382779" y="1828486"/>
            <a:ext cx="1179321" cy="830997"/>
          </a:xfrm>
          <a:prstGeom prst="rect">
            <a:avLst/>
          </a:prstGeom>
          <a:noFill/>
        </p:spPr>
        <p:txBody>
          <a:bodyPr wrap="square" rtlCol="0">
            <a:spAutoFit/>
          </a:bodyPr>
          <a:lstStyle/>
          <a:p>
            <a:r>
              <a:rPr lang="en-GB" sz="4800" dirty="0"/>
              <a:t>👍</a:t>
            </a:r>
          </a:p>
        </p:txBody>
      </p:sp>
      <p:sp>
        <p:nvSpPr>
          <p:cNvPr id="20" name="TextBox 19">
            <a:extLst>
              <a:ext uri="{FF2B5EF4-FFF2-40B4-BE49-F238E27FC236}">
                <a16:creationId xmlns:a16="http://schemas.microsoft.com/office/drawing/2014/main" id="{A60DAB0C-F967-C5E3-F8DD-CEFD759A1CCE}"/>
              </a:ext>
            </a:extLst>
          </p:cNvPr>
          <p:cNvSpPr txBox="1"/>
          <p:nvPr/>
        </p:nvSpPr>
        <p:spPr>
          <a:xfrm>
            <a:off x="276225" y="4791358"/>
            <a:ext cx="6167436" cy="830997"/>
          </a:xfrm>
          <a:prstGeom prst="rect">
            <a:avLst/>
          </a:prstGeom>
          <a:noFill/>
        </p:spPr>
        <p:txBody>
          <a:bodyPr wrap="square">
            <a:spAutoFit/>
          </a:bodyPr>
          <a:lstStyle/>
          <a:p>
            <a:r>
              <a:rPr lang="en-GB" sz="4800" dirty="0"/>
              <a:t>👎</a:t>
            </a:r>
          </a:p>
        </p:txBody>
      </p:sp>
      <p:sp>
        <p:nvSpPr>
          <p:cNvPr id="21" name="TextBox 20">
            <a:extLst>
              <a:ext uri="{FF2B5EF4-FFF2-40B4-BE49-F238E27FC236}">
                <a16:creationId xmlns:a16="http://schemas.microsoft.com/office/drawing/2014/main" id="{0C52D89D-4F45-8E21-A4B3-82F38AAE0CB9}"/>
              </a:ext>
            </a:extLst>
          </p:cNvPr>
          <p:cNvSpPr txBox="1"/>
          <p:nvPr/>
        </p:nvSpPr>
        <p:spPr>
          <a:xfrm>
            <a:off x="802767" y="6053318"/>
            <a:ext cx="10847196" cy="369332"/>
          </a:xfrm>
          <a:prstGeom prst="rect">
            <a:avLst/>
          </a:prstGeom>
          <a:noFill/>
        </p:spPr>
        <p:txBody>
          <a:bodyPr wrap="square" rtlCol="0">
            <a:spAutoFit/>
          </a:bodyPr>
          <a:lstStyle/>
          <a:p>
            <a:r>
              <a:rPr lang="en-GB" sz="900" b="0" i="0" dirty="0">
                <a:solidFill>
                  <a:srgbClr val="000000"/>
                </a:solidFill>
                <a:effectLst/>
                <a:latin typeface="Arial" panose="020B0604020202020204" pitchFamily="34" charset="0"/>
              </a:rPr>
              <a:t>Swan, A and Houghton, J (2012) </a:t>
            </a:r>
            <a:r>
              <a:rPr lang="en-GB" sz="900" b="0" i="1" dirty="0">
                <a:solidFill>
                  <a:srgbClr val="000000"/>
                </a:solidFill>
                <a:effectLst/>
                <a:latin typeface="Arial" panose="020B0604020202020204" pitchFamily="34" charset="0"/>
              </a:rPr>
              <a:t>Going for Gold? The costs and benefits of Gold Open Access for UK research institutions: further economic modelling. Report to the UK Open Access Implementation Group</a:t>
            </a:r>
          </a:p>
          <a:p>
            <a:r>
              <a:rPr lang="en-GB" sz="900" dirty="0">
                <a:hlinkClick r:id="rId3"/>
              </a:rPr>
              <a:t>https://repository.jisc.ac.uk/610/</a:t>
            </a:r>
            <a:r>
              <a:rPr lang="en-GB" sz="900" i="1" dirty="0">
                <a:solidFill>
                  <a:srgbClr val="000000"/>
                </a:solidFill>
                <a:latin typeface="Arial" panose="020B0604020202020204" pitchFamily="34" charset="0"/>
              </a:rPr>
              <a:t> </a:t>
            </a:r>
            <a:endParaRPr lang="en-GB" sz="900" dirty="0"/>
          </a:p>
        </p:txBody>
      </p:sp>
    </p:spTree>
    <p:extLst>
      <p:ext uri="{BB962C8B-B14F-4D97-AF65-F5344CB8AC3E}">
        <p14:creationId xmlns:p14="http://schemas.microsoft.com/office/powerpoint/2010/main" val="284971576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817D676D-1F78-83A2-0840-D4DDCA6FE470}"/>
              </a:ext>
            </a:extLst>
          </p:cNvPr>
          <p:cNvSpPr txBox="1"/>
          <p:nvPr/>
        </p:nvSpPr>
        <p:spPr>
          <a:xfrm>
            <a:off x="419100" y="276225"/>
            <a:ext cx="11401425" cy="523220"/>
          </a:xfrm>
          <a:prstGeom prst="rect">
            <a:avLst/>
          </a:prstGeom>
          <a:noFill/>
        </p:spPr>
        <p:txBody>
          <a:bodyPr wrap="square" rtlCol="0">
            <a:spAutoFit/>
          </a:bodyPr>
          <a:lstStyle/>
          <a:p>
            <a:r>
              <a:rPr lang="en-GB" sz="2800" dirty="0">
                <a:latin typeface="Comic Sans MS" panose="030F0702030302020204" pitchFamily="66" charset="0"/>
              </a:rPr>
              <a:t>Real world benefit from re-use (solely) thanks to rights retention</a:t>
            </a:r>
          </a:p>
        </p:txBody>
      </p:sp>
      <p:pic>
        <p:nvPicPr>
          <p:cNvPr id="5" name="Picture 4">
            <a:extLst>
              <a:ext uri="{FF2B5EF4-FFF2-40B4-BE49-F238E27FC236}">
                <a16:creationId xmlns:a16="http://schemas.microsoft.com/office/drawing/2014/main" id="{CBEFE2E4-C3E7-CD97-6E6D-5A78D223EA9F}"/>
              </a:ext>
            </a:extLst>
          </p:cNvPr>
          <p:cNvPicPr>
            <a:picLocks noChangeAspect="1"/>
          </p:cNvPicPr>
          <p:nvPr/>
        </p:nvPicPr>
        <p:blipFill>
          <a:blip r:embed="rId2"/>
          <a:stretch>
            <a:fillRect/>
          </a:stretch>
        </p:blipFill>
        <p:spPr>
          <a:xfrm>
            <a:off x="586378" y="1095376"/>
            <a:ext cx="11155899" cy="4191000"/>
          </a:xfrm>
          <a:prstGeom prst="rect">
            <a:avLst/>
          </a:prstGeom>
        </p:spPr>
      </p:pic>
      <p:sp>
        <p:nvSpPr>
          <p:cNvPr id="6" name="TextBox 5">
            <a:extLst>
              <a:ext uri="{FF2B5EF4-FFF2-40B4-BE49-F238E27FC236}">
                <a16:creationId xmlns:a16="http://schemas.microsoft.com/office/drawing/2014/main" id="{0AFA33DB-D229-D487-9DBC-431B0708F513}"/>
              </a:ext>
            </a:extLst>
          </p:cNvPr>
          <p:cNvSpPr txBox="1"/>
          <p:nvPr/>
        </p:nvSpPr>
        <p:spPr>
          <a:xfrm>
            <a:off x="1240607" y="5286376"/>
            <a:ext cx="4923720" cy="369332"/>
          </a:xfrm>
          <a:prstGeom prst="rect">
            <a:avLst/>
          </a:prstGeom>
          <a:noFill/>
        </p:spPr>
        <p:txBody>
          <a:bodyPr wrap="none" rtlCol="0">
            <a:spAutoFit/>
          </a:bodyPr>
          <a:lstStyle/>
          <a:p>
            <a:r>
              <a:rPr lang="en-GB" dirty="0">
                <a:hlinkClick r:id="rId3"/>
              </a:rPr>
              <a:t>https://en.wikipedia.org/wiki/Hallmarks_of_aging</a:t>
            </a:r>
            <a:r>
              <a:rPr lang="en-GB" dirty="0"/>
              <a:t> </a:t>
            </a:r>
          </a:p>
        </p:txBody>
      </p:sp>
      <p:sp>
        <p:nvSpPr>
          <p:cNvPr id="8" name="TextBox 7">
            <a:extLst>
              <a:ext uri="{FF2B5EF4-FFF2-40B4-BE49-F238E27FC236}">
                <a16:creationId xmlns:a16="http://schemas.microsoft.com/office/drawing/2014/main" id="{9A1A4A67-25C0-C5C0-16FE-14DD1F8BE5C4}"/>
              </a:ext>
            </a:extLst>
          </p:cNvPr>
          <p:cNvSpPr txBox="1"/>
          <p:nvPr/>
        </p:nvSpPr>
        <p:spPr>
          <a:xfrm>
            <a:off x="8203073" y="5533108"/>
            <a:ext cx="3617452" cy="646331"/>
          </a:xfrm>
          <a:prstGeom prst="rect">
            <a:avLst/>
          </a:prstGeom>
          <a:noFill/>
        </p:spPr>
        <p:txBody>
          <a:bodyPr wrap="square" rtlCol="0">
            <a:spAutoFit/>
          </a:bodyPr>
          <a:lstStyle/>
          <a:p>
            <a:r>
              <a:rPr lang="en-GB" dirty="0"/>
              <a:t>CC BY image and thus upload-able to Wikimedia Commons</a:t>
            </a:r>
          </a:p>
        </p:txBody>
      </p:sp>
      <p:sp>
        <p:nvSpPr>
          <p:cNvPr id="9" name="TextBox 8">
            <a:extLst>
              <a:ext uri="{FF2B5EF4-FFF2-40B4-BE49-F238E27FC236}">
                <a16:creationId xmlns:a16="http://schemas.microsoft.com/office/drawing/2014/main" id="{DF1E3884-2FE9-6E27-31F4-43B4F71E3FBF}"/>
              </a:ext>
            </a:extLst>
          </p:cNvPr>
          <p:cNvSpPr txBox="1"/>
          <p:nvPr/>
        </p:nvSpPr>
        <p:spPr>
          <a:xfrm>
            <a:off x="723899" y="6124575"/>
            <a:ext cx="7115175" cy="553998"/>
          </a:xfrm>
          <a:prstGeom prst="rect">
            <a:avLst/>
          </a:prstGeom>
          <a:noFill/>
        </p:spPr>
        <p:txBody>
          <a:bodyPr wrap="square" rtlCol="0">
            <a:spAutoFit/>
          </a:bodyPr>
          <a:lstStyle/>
          <a:p>
            <a:r>
              <a:rPr lang="en-GB" sz="1000" b="1" i="0" dirty="0">
                <a:effectLst/>
                <a:latin typeface="Arial" panose="020B0604020202020204" pitchFamily="34" charset="0"/>
              </a:rPr>
              <a:t>Image from: </a:t>
            </a:r>
            <a:r>
              <a:rPr lang="en-GB" sz="1000" b="0" i="0" dirty="0">
                <a:effectLst/>
                <a:latin typeface="Arial" panose="020B0604020202020204" pitchFamily="34" charset="0"/>
              </a:rPr>
              <a:t>David Gems &amp; João Pedro de </a:t>
            </a:r>
            <a:r>
              <a:rPr lang="en-GB" sz="1000" b="0" i="0" dirty="0" err="1">
                <a:effectLst/>
                <a:latin typeface="Arial" panose="020B0604020202020204" pitchFamily="34" charset="0"/>
              </a:rPr>
              <a:t>Magalhães</a:t>
            </a:r>
            <a:r>
              <a:rPr lang="en-GB" sz="1000" b="0" i="0" dirty="0">
                <a:effectLst/>
                <a:latin typeface="Arial" panose="020B0604020202020204" pitchFamily="34" charset="0"/>
              </a:rPr>
              <a:t> (2021) The hoverfly and the wasp: A critique of the hallmarks of aging as a paradigm. </a:t>
            </a:r>
            <a:r>
              <a:rPr lang="en-GB" sz="1000" b="0" i="1" dirty="0">
                <a:effectLst/>
                <a:latin typeface="Arial" panose="020B0604020202020204" pitchFamily="34" charset="0"/>
              </a:rPr>
              <a:t>Ageing Research Reviews</a:t>
            </a:r>
            <a:r>
              <a:rPr lang="en-GB" sz="1000" b="0" i="0" dirty="0">
                <a:effectLst/>
                <a:latin typeface="Arial" panose="020B0604020202020204" pitchFamily="34" charset="0"/>
              </a:rPr>
              <a:t> Author manuscript made available via the rights retention strategy; available in PMC from Aug 2nd 2021. Figure 5: </a:t>
            </a:r>
            <a:r>
              <a:rPr lang="en-GB" sz="1000" b="0" i="0" u="none" strike="noStrike" dirty="0">
                <a:effectLst/>
                <a:latin typeface="Arial" panose="020B0604020202020204" pitchFamily="34" charset="0"/>
                <a:hlinkClick r:id="rId4">
                  <a:extLst>
                    <a:ext uri="{A12FA001-AC4F-418D-AE19-62706E023703}">
                      <ahyp:hlinkClr xmlns:ahyp="http://schemas.microsoft.com/office/drawing/2018/hyperlinkcolor" val="tx"/>
                    </a:ext>
                  </a:extLst>
                </a:hlinkClick>
              </a:rPr>
              <a:t>https://europepmc.org/articles/PMC7611451/figure/F5/</a:t>
            </a:r>
            <a:endParaRPr lang="en-GB" sz="1000" dirty="0"/>
          </a:p>
        </p:txBody>
      </p:sp>
      <p:sp>
        <p:nvSpPr>
          <p:cNvPr id="3" name="Rectangle 2">
            <a:extLst>
              <a:ext uri="{FF2B5EF4-FFF2-40B4-BE49-F238E27FC236}">
                <a16:creationId xmlns:a16="http://schemas.microsoft.com/office/drawing/2014/main" id="{D4D961B0-D814-F9AF-2DC2-137C19B719BE}"/>
              </a:ext>
            </a:extLst>
          </p:cNvPr>
          <p:cNvSpPr/>
          <p:nvPr/>
        </p:nvSpPr>
        <p:spPr>
          <a:xfrm>
            <a:off x="6449569" y="1637644"/>
            <a:ext cx="5292708" cy="3669151"/>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41932210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BA7689F8-7D25-001E-1D31-482875B4C237}"/>
              </a:ext>
            </a:extLst>
          </p:cNvPr>
          <p:cNvPicPr>
            <a:picLocks noChangeAspect="1"/>
          </p:cNvPicPr>
          <p:nvPr/>
        </p:nvPicPr>
        <p:blipFill>
          <a:blip r:embed="rId2"/>
          <a:stretch>
            <a:fillRect/>
          </a:stretch>
        </p:blipFill>
        <p:spPr>
          <a:xfrm>
            <a:off x="762000" y="714375"/>
            <a:ext cx="6838950" cy="5962650"/>
          </a:xfrm>
          <a:prstGeom prst="rect">
            <a:avLst/>
          </a:prstGeom>
        </p:spPr>
      </p:pic>
      <p:pic>
        <p:nvPicPr>
          <p:cNvPr id="4" name="Picture 3" descr="Text&#10;&#10;Description automatically generated">
            <a:extLst>
              <a:ext uri="{FF2B5EF4-FFF2-40B4-BE49-F238E27FC236}">
                <a16:creationId xmlns:a16="http://schemas.microsoft.com/office/drawing/2014/main" id="{FDD8C0C7-982C-5AFE-86E7-A2D59BAAA23A}"/>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881573" y="117397"/>
            <a:ext cx="2223785" cy="1370613"/>
          </a:xfrm>
          <a:prstGeom prst="rect">
            <a:avLst/>
          </a:prstGeom>
        </p:spPr>
      </p:pic>
      <p:pic>
        <p:nvPicPr>
          <p:cNvPr id="6" name="Picture 5">
            <a:extLst>
              <a:ext uri="{FF2B5EF4-FFF2-40B4-BE49-F238E27FC236}">
                <a16:creationId xmlns:a16="http://schemas.microsoft.com/office/drawing/2014/main" id="{25C57F2D-393B-7371-B288-322125398FF1}"/>
              </a:ext>
            </a:extLst>
          </p:cNvPr>
          <p:cNvPicPr>
            <a:picLocks noChangeAspect="1"/>
          </p:cNvPicPr>
          <p:nvPr/>
        </p:nvPicPr>
        <p:blipFill>
          <a:blip r:embed="rId4"/>
          <a:stretch>
            <a:fillRect/>
          </a:stretch>
        </p:blipFill>
        <p:spPr>
          <a:xfrm>
            <a:off x="7320398" y="2343150"/>
            <a:ext cx="4733489" cy="3357562"/>
          </a:xfrm>
          <a:prstGeom prst="rect">
            <a:avLst/>
          </a:prstGeom>
        </p:spPr>
      </p:pic>
      <p:sp>
        <p:nvSpPr>
          <p:cNvPr id="7" name="TextBox 6">
            <a:extLst>
              <a:ext uri="{FF2B5EF4-FFF2-40B4-BE49-F238E27FC236}">
                <a16:creationId xmlns:a16="http://schemas.microsoft.com/office/drawing/2014/main" id="{E313A0E4-E9C6-4F62-85C8-834B63F01225}"/>
              </a:ext>
            </a:extLst>
          </p:cNvPr>
          <p:cNvSpPr txBox="1"/>
          <p:nvPr/>
        </p:nvSpPr>
        <p:spPr>
          <a:xfrm>
            <a:off x="7724775" y="5819775"/>
            <a:ext cx="3705225" cy="646331"/>
          </a:xfrm>
          <a:prstGeom prst="rect">
            <a:avLst/>
          </a:prstGeom>
          <a:noFill/>
        </p:spPr>
        <p:txBody>
          <a:bodyPr wrap="square" rtlCol="0">
            <a:spAutoFit/>
          </a:bodyPr>
          <a:lstStyle/>
          <a:p>
            <a:r>
              <a:rPr lang="en-GB" dirty="0">
                <a:hlinkClick r:id="rId5"/>
              </a:rPr>
              <a:t>https://www.sciencedirect.com/science/article/pii/S1568163721001549</a:t>
            </a:r>
            <a:endParaRPr lang="en-GB" dirty="0"/>
          </a:p>
        </p:txBody>
      </p:sp>
      <p:sp>
        <p:nvSpPr>
          <p:cNvPr id="8" name="TextBox 7">
            <a:extLst>
              <a:ext uri="{FF2B5EF4-FFF2-40B4-BE49-F238E27FC236}">
                <a16:creationId xmlns:a16="http://schemas.microsoft.com/office/drawing/2014/main" id="{3B65AFB5-A164-A1D4-D52A-5119F581DF66}"/>
              </a:ext>
            </a:extLst>
          </p:cNvPr>
          <p:cNvSpPr txBox="1"/>
          <p:nvPr/>
        </p:nvSpPr>
        <p:spPr>
          <a:xfrm>
            <a:off x="481377" y="101444"/>
            <a:ext cx="6257925" cy="369332"/>
          </a:xfrm>
          <a:prstGeom prst="rect">
            <a:avLst/>
          </a:prstGeom>
          <a:noFill/>
        </p:spPr>
        <p:txBody>
          <a:bodyPr wrap="square" rtlCol="0">
            <a:spAutoFit/>
          </a:bodyPr>
          <a:lstStyle/>
          <a:p>
            <a:r>
              <a:rPr lang="en-GB" dirty="0">
                <a:latin typeface="Comic Sans MS" panose="030F0702030302020204" pitchFamily="66" charset="0"/>
              </a:rPr>
              <a:t>The journal version. Paywalled &amp; not openly-licensed</a:t>
            </a:r>
          </a:p>
        </p:txBody>
      </p:sp>
    </p:spTree>
    <p:extLst>
      <p:ext uri="{BB962C8B-B14F-4D97-AF65-F5344CB8AC3E}">
        <p14:creationId xmlns:p14="http://schemas.microsoft.com/office/powerpoint/2010/main" val="286658568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C8821064-8457-4F81-6EAB-C8F9F7D24E1D}"/>
              </a:ext>
            </a:extLst>
          </p:cNvPr>
          <p:cNvSpPr txBox="1">
            <a:spLocks/>
          </p:cNvSpPr>
          <p:nvPr/>
        </p:nvSpPr>
        <p:spPr>
          <a:xfrm>
            <a:off x="838200" y="231775"/>
            <a:ext cx="10515600" cy="1325563"/>
          </a:xfrm>
          <a:prstGeom prst="rect">
            <a:avLst/>
          </a:prstGeom>
        </p:spPr>
        <p:txBody>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GB" dirty="0">
                <a:latin typeface="Comic Sans MS" panose="030F0702030302020204" pitchFamily="66" charset="0"/>
              </a:rPr>
              <a:t>Future Directions</a:t>
            </a:r>
          </a:p>
        </p:txBody>
      </p:sp>
      <p:pic>
        <p:nvPicPr>
          <p:cNvPr id="8" name="Picture 7">
            <a:extLst>
              <a:ext uri="{FF2B5EF4-FFF2-40B4-BE49-F238E27FC236}">
                <a16:creationId xmlns:a16="http://schemas.microsoft.com/office/drawing/2014/main" id="{F0EE8371-0282-43A7-AF82-F12B4FA688FC}"/>
              </a:ext>
            </a:extLst>
          </p:cNvPr>
          <p:cNvPicPr>
            <a:picLocks noChangeAspect="1"/>
          </p:cNvPicPr>
          <p:nvPr/>
        </p:nvPicPr>
        <p:blipFill>
          <a:blip r:embed="rId2"/>
          <a:stretch>
            <a:fillRect/>
          </a:stretch>
        </p:blipFill>
        <p:spPr>
          <a:xfrm>
            <a:off x="495300" y="1233487"/>
            <a:ext cx="9163050" cy="4391025"/>
          </a:xfrm>
          <a:prstGeom prst="rect">
            <a:avLst/>
          </a:prstGeom>
        </p:spPr>
      </p:pic>
      <p:sp>
        <p:nvSpPr>
          <p:cNvPr id="9" name="TextBox 8">
            <a:extLst>
              <a:ext uri="{FF2B5EF4-FFF2-40B4-BE49-F238E27FC236}">
                <a16:creationId xmlns:a16="http://schemas.microsoft.com/office/drawing/2014/main" id="{18781C64-8A12-093F-22A5-694EFD71C99F}"/>
              </a:ext>
            </a:extLst>
          </p:cNvPr>
          <p:cNvSpPr txBox="1"/>
          <p:nvPr/>
        </p:nvSpPr>
        <p:spPr>
          <a:xfrm>
            <a:off x="1171575" y="5949434"/>
            <a:ext cx="7515225" cy="369332"/>
          </a:xfrm>
          <a:prstGeom prst="rect">
            <a:avLst/>
          </a:prstGeom>
          <a:noFill/>
        </p:spPr>
        <p:txBody>
          <a:bodyPr wrap="square" rtlCol="0">
            <a:spAutoFit/>
          </a:bodyPr>
          <a:lstStyle/>
          <a:p>
            <a:r>
              <a:rPr lang="en-GB" dirty="0">
                <a:hlinkClick r:id="rId3"/>
              </a:rPr>
              <a:t>https://mitpress.mit.edu/9780262544412/copyrights-broken-promise/</a:t>
            </a:r>
            <a:r>
              <a:rPr lang="en-GB" dirty="0"/>
              <a:t> </a:t>
            </a:r>
          </a:p>
        </p:txBody>
      </p:sp>
      <p:sp>
        <p:nvSpPr>
          <p:cNvPr id="10" name="TextBox 9">
            <a:extLst>
              <a:ext uri="{FF2B5EF4-FFF2-40B4-BE49-F238E27FC236}">
                <a16:creationId xmlns:a16="http://schemas.microsoft.com/office/drawing/2014/main" id="{AF56C3B0-42BE-EFBE-E44B-AE10B031C3AA}"/>
              </a:ext>
            </a:extLst>
          </p:cNvPr>
          <p:cNvSpPr txBox="1"/>
          <p:nvPr/>
        </p:nvSpPr>
        <p:spPr>
          <a:xfrm>
            <a:off x="7234237" y="2767279"/>
            <a:ext cx="4848225" cy="1323439"/>
          </a:xfrm>
          <a:prstGeom prst="rect">
            <a:avLst/>
          </a:prstGeom>
          <a:noFill/>
        </p:spPr>
        <p:txBody>
          <a:bodyPr wrap="square" rtlCol="0">
            <a:spAutoFit/>
          </a:bodyPr>
          <a:lstStyle/>
          <a:p>
            <a:r>
              <a:rPr lang="en-GB" sz="2000" b="0" i="0" dirty="0">
                <a:solidFill>
                  <a:srgbClr val="000000"/>
                </a:solidFill>
                <a:effectLst/>
                <a:latin typeface="Comic Sans MS" panose="030F0702030302020204" pitchFamily="66" charset="0"/>
              </a:rPr>
              <a:t>Willinsky presents the case for reforming copyright law so that it supports, rather than impedes, public access to research and scholarship.</a:t>
            </a:r>
            <a:endParaRPr lang="en-GB" sz="2000" dirty="0">
              <a:latin typeface="Comic Sans MS" panose="030F0702030302020204" pitchFamily="66" charset="0"/>
            </a:endParaRPr>
          </a:p>
        </p:txBody>
      </p:sp>
      <p:pic>
        <p:nvPicPr>
          <p:cNvPr id="11" name="Picture 2" descr="Open Access symbol">
            <a:extLst>
              <a:ext uri="{FF2B5EF4-FFF2-40B4-BE49-F238E27FC236}">
                <a16:creationId xmlns:a16="http://schemas.microsoft.com/office/drawing/2014/main" id="{6E5D586A-6E76-2E6C-AA48-073DDC4B79F9}"/>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79135" y="156216"/>
            <a:ext cx="1819643" cy="17893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83528757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ED43D1C-6BDF-36DB-AEFB-E532EAF3D24C}"/>
              </a:ext>
            </a:extLst>
          </p:cNvPr>
          <p:cNvPicPr>
            <a:picLocks noChangeAspect="1"/>
          </p:cNvPicPr>
          <p:nvPr/>
        </p:nvPicPr>
        <p:blipFill>
          <a:blip r:embed="rId2"/>
          <a:stretch>
            <a:fillRect/>
          </a:stretch>
        </p:blipFill>
        <p:spPr>
          <a:xfrm>
            <a:off x="949435" y="601444"/>
            <a:ext cx="9029700" cy="4895850"/>
          </a:xfrm>
          <a:prstGeom prst="rect">
            <a:avLst/>
          </a:prstGeom>
        </p:spPr>
      </p:pic>
      <p:sp>
        <p:nvSpPr>
          <p:cNvPr id="4" name="TextBox 3">
            <a:extLst>
              <a:ext uri="{FF2B5EF4-FFF2-40B4-BE49-F238E27FC236}">
                <a16:creationId xmlns:a16="http://schemas.microsoft.com/office/drawing/2014/main" id="{BD300C47-DFAC-F983-9DEB-133018917D64}"/>
              </a:ext>
            </a:extLst>
          </p:cNvPr>
          <p:cNvSpPr txBox="1"/>
          <p:nvPr/>
        </p:nvSpPr>
        <p:spPr>
          <a:xfrm>
            <a:off x="2552700" y="5610225"/>
            <a:ext cx="6162675" cy="646331"/>
          </a:xfrm>
          <a:prstGeom prst="rect">
            <a:avLst/>
          </a:prstGeom>
          <a:noFill/>
        </p:spPr>
        <p:txBody>
          <a:bodyPr wrap="square" rtlCol="0">
            <a:spAutoFit/>
          </a:bodyPr>
          <a:lstStyle/>
          <a:p>
            <a:r>
              <a:rPr lang="en-GB" i="0" dirty="0">
                <a:solidFill>
                  <a:srgbClr val="000000"/>
                </a:solidFill>
                <a:effectLst/>
                <a:latin typeface="Comic Sans MS" panose="030F0702030302020204" pitchFamily="66" charset="0"/>
              </a:rPr>
              <a:t>A clear-eyed examination of the open access movement: past history, current conflicts, and future possibilities.</a:t>
            </a:r>
            <a:endParaRPr lang="en-GB" dirty="0">
              <a:latin typeface="Comic Sans MS" panose="030F0702030302020204" pitchFamily="66" charset="0"/>
            </a:endParaRPr>
          </a:p>
        </p:txBody>
      </p:sp>
      <p:pic>
        <p:nvPicPr>
          <p:cNvPr id="5" name="Picture 2" descr="Open Access symbol">
            <a:extLst>
              <a:ext uri="{FF2B5EF4-FFF2-40B4-BE49-F238E27FC236}">
                <a16:creationId xmlns:a16="http://schemas.microsoft.com/office/drawing/2014/main" id="{D33ABA97-2103-0964-F894-84EB96CDB0D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979135" y="156216"/>
            <a:ext cx="1819643" cy="178931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4012903"/>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MIT Press opens full list of 2022 monographs via Direct to Open | MIT News  | Massachusetts Institute of Technology">
            <a:extLst>
              <a:ext uri="{FF2B5EF4-FFF2-40B4-BE49-F238E27FC236}">
                <a16:creationId xmlns:a16="http://schemas.microsoft.com/office/drawing/2014/main" id="{45CC3D7A-8EAF-F6F4-3DF3-888C963AE98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09650" y="1209675"/>
            <a:ext cx="4572000" cy="3048000"/>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7C798128-2A0B-9204-811C-A2F5FAA3A2D0}"/>
              </a:ext>
            </a:extLst>
          </p:cNvPr>
          <p:cNvSpPr txBox="1"/>
          <p:nvPr/>
        </p:nvSpPr>
        <p:spPr>
          <a:xfrm>
            <a:off x="1146049" y="461963"/>
            <a:ext cx="4435602" cy="369332"/>
          </a:xfrm>
          <a:prstGeom prst="rect">
            <a:avLst/>
          </a:prstGeom>
          <a:noFill/>
        </p:spPr>
        <p:txBody>
          <a:bodyPr wrap="square" rtlCol="0">
            <a:spAutoFit/>
          </a:bodyPr>
          <a:lstStyle/>
          <a:p>
            <a:r>
              <a:rPr lang="en-GB" dirty="0">
                <a:latin typeface="Comic Sans MS" panose="030F0702030302020204" pitchFamily="66" charset="0"/>
              </a:rPr>
              <a:t>For monographs &amp; edited collections</a:t>
            </a:r>
          </a:p>
        </p:txBody>
      </p:sp>
      <p:pic>
        <p:nvPicPr>
          <p:cNvPr id="7172" name="Picture 4" descr="MIT Press announces new initiative to increase the reach of academic  scholarship | MIT News | Massachusetts Institute of Technology">
            <a:extLst>
              <a:ext uri="{FF2B5EF4-FFF2-40B4-BE49-F238E27FC236}">
                <a16:creationId xmlns:a16="http://schemas.microsoft.com/office/drawing/2014/main" id="{19B88E7C-10BF-B966-A8F0-D32A79413F11}"/>
              </a:ext>
            </a:extLst>
          </p:cNvPr>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915150" y="1209675"/>
            <a:ext cx="4572000" cy="304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341797D1-50EB-6197-B4A1-68D0C85B78C1}"/>
              </a:ext>
            </a:extLst>
          </p:cNvPr>
          <p:cNvSpPr txBox="1"/>
          <p:nvPr/>
        </p:nvSpPr>
        <p:spPr>
          <a:xfrm>
            <a:off x="8324850" y="461963"/>
            <a:ext cx="3514725" cy="369332"/>
          </a:xfrm>
          <a:prstGeom prst="rect">
            <a:avLst/>
          </a:prstGeom>
          <a:noFill/>
        </p:spPr>
        <p:txBody>
          <a:bodyPr wrap="square" rtlCol="0">
            <a:spAutoFit/>
          </a:bodyPr>
          <a:lstStyle/>
          <a:p>
            <a:r>
              <a:rPr lang="en-GB" dirty="0">
                <a:latin typeface="Comic Sans MS" panose="030F0702030302020204" pitchFamily="66" charset="0"/>
              </a:rPr>
              <a:t>For journals</a:t>
            </a:r>
          </a:p>
        </p:txBody>
      </p:sp>
      <p:sp>
        <p:nvSpPr>
          <p:cNvPr id="4" name="TextBox 3">
            <a:extLst>
              <a:ext uri="{FF2B5EF4-FFF2-40B4-BE49-F238E27FC236}">
                <a16:creationId xmlns:a16="http://schemas.microsoft.com/office/drawing/2014/main" id="{B983532E-8D2D-8FC9-325B-7BC70E3ABAFD}"/>
              </a:ext>
            </a:extLst>
          </p:cNvPr>
          <p:cNvSpPr txBox="1"/>
          <p:nvPr/>
        </p:nvSpPr>
        <p:spPr>
          <a:xfrm>
            <a:off x="6362701" y="4606021"/>
            <a:ext cx="5829299" cy="2031325"/>
          </a:xfrm>
          <a:prstGeom prst="rect">
            <a:avLst/>
          </a:prstGeom>
          <a:noFill/>
        </p:spPr>
        <p:txBody>
          <a:bodyPr wrap="square" rtlCol="0">
            <a:spAutoFit/>
          </a:bodyPr>
          <a:lstStyle/>
          <a:p>
            <a:r>
              <a:rPr lang="en-GB" dirty="0" err="1">
                <a:latin typeface="Comic Sans MS" panose="030F0702030302020204" pitchFamily="66" charset="0"/>
              </a:rPr>
              <a:t>Shift+OPEN</a:t>
            </a:r>
            <a:r>
              <a:rPr lang="en-GB" dirty="0">
                <a:latin typeface="Comic Sans MS" panose="030F0702030302020204" pitchFamily="66" charset="0"/>
              </a:rPr>
              <a:t> will flip existing subscription-based journals to a diamond open access publishing model.</a:t>
            </a:r>
          </a:p>
          <a:p>
            <a:endParaRPr lang="en-GB" dirty="0">
              <a:latin typeface="Comic Sans MS" panose="030F0702030302020204" pitchFamily="66" charset="0"/>
            </a:endParaRPr>
          </a:p>
          <a:p>
            <a:r>
              <a:rPr lang="en-GB" b="0" i="0" dirty="0">
                <a:solidFill>
                  <a:srgbClr val="050505"/>
                </a:solidFill>
                <a:effectLst/>
                <a:latin typeface="Comic Sans MS" panose="030F0702030302020204" pitchFamily="66" charset="0"/>
              </a:rPr>
              <a:t>English-language journals in </a:t>
            </a:r>
            <a:r>
              <a:rPr lang="en-GB" b="1" i="0" dirty="0">
                <a:solidFill>
                  <a:srgbClr val="050505"/>
                </a:solidFill>
                <a:effectLst/>
                <a:latin typeface="Comic Sans MS" panose="030F0702030302020204" pitchFamily="66" charset="0"/>
              </a:rPr>
              <a:t>any field </a:t>
            </a:r>
            <a:r>
              <a:rPr lang="en-GB" b="0" i="0" dirty="0">
                <a:solidFill>
                  <a:srgbClr val="050505"/>
                </a:solidFill>
                <a:effectLst/>
                <a:latin typeface="Comic Sans MS" panose="030F0702030302020204" pitchFamily="66" charset="0"/>
              </a:rPr>
              <a:t>and </a:t>
            </a:r>
            <a:r>
              <a:rPr lang="en-GB" b="1" i="0" dirty="0">
                <a:solidFill>
                  <a:srgbClr val="050505"/>
                </a:solidFill>
                <a:effectLst/>
                <a:latin typeface="Comic Sans MS" panose="030F0702030302020204" pitchFamily="66" charset="0"/>
              </a:rPr>
              <a:t>from any part of the world</a:t>
            </a:r>
          </a:p>
          <a:p>
            <a:endParaRPr lang="en-GB" b="1" dirty="0">
              <a:solidFill>
                <a:srgbClr val="050505"/>
              </a:solidFill>
              <a:latin typeface="Comic Sans MS" panose="030F0702030302020204" pitchFamily="66" charset="0"/>
            </a:endParaRPr>
          </a:p>
          <a:p>
            <a:r>
              <a:rPr lang="en-GB" b="0" i="0" dirty="0">
                <a:solidFill>
                  <a:srgbClr val="000000"/>
                </a:solidFill>
                <a:effectLst/>
                <a:latin typeface="Comic Sans MS" panose="030F0702030302020204" pitchFamily="66" charset="0"/>
              </a:rPr>
              <a:t>No author-side fees.</a:t>
            </a:r>
            <a:endParaRPr lang="en-GB" b="1" dirty="0">
              <a:latin typeface="Comic Sans MS" panose="030F0702030302020204" pitchFamily="66" charset="0"/>
            </a:endParaRPr>
          </a:p>
        </p:txBody>
      </p:sp>
      <p:sp>
        <p:nvSpPr>
          <p:cNvPr id="5" name="TextBox 4">
            <a:extLst>
              <a:ext uri="{FF2B5EF4-FFF2-40B4-BE49-F238E27FC236}">
                <a16:creationId xmlns:a16="http://schemas.microsoft.com/office/drawing/2014/main" id="{D7894FDE-4D05-3F7F-1116-A98CE73E9783}"/>
              </a:ext>
            </a:extLst>
          </p:cNvPr>
          <p:cNvSpPr txBox="1"/>
          <p:nvPr/>
        </p:nvSpPr>
        <p:spPr>
          <a:xfrm>
            <a:off x="866775" y="4701271"/>
            <a:ext cx="4819650" cy="1754326"/>
          </a:xfrm>
          <a:prstGeom prst="rect">
            <a:avLst/>
          </a:prstGeom>
          <a:noFill/>
        </p:spPr>
        <p:txBody>
          <a:bodyPr wrap="square" rtlCol="0">
            <a:spAutoFit/>
          </a:bodyPr>
          <a:lstStyle/>
          <a:p>
            <a:r>
              <a:rPr lang="en-GB" b="0" i="0" dirty="0">
                <a:solidFill>
                  <a:srgbClr val="000000"/>
                </a:solidFill>
                <a:effectLst/>
                <a:latin typeface="Comic Sans MS" panose="030F0702030302020204" pitchFamily="66" charset="0"/>
              </a:rPr>
              <a:t>Opens access to </a:t>
            </a:r>
            <a:r>
              <a:rPr lang="en-GB" b="1" i="0" dirty="0">
                <a:solidFill>
                  <a:srgbClr val="000000"/>
                </a:solidFill>
                <a:effectLst/>
                <a:latin typeface="Comic Sans MS" panose="030F0702030302020204" pitchFamily="66" charset="0"/>
              </a:rPr>
              <a:t>new MIT Press scholarly monographs and edited collections (~90 titles per year)</a:t>
            </a:r>
            <a:r>
              <a:rPr lang="en-GB" b="0" i="0" dirty="0">
                <a:solidFill>
                  <a:srgbClr val="000000"/>
                </a:solidFill>
                <a:effectLst/>
                <a:latin typeface="Comic Sans MS" panose="030F0702030302020204" pitchFamily="66" charset="0"/>
              </a:rPr>
              <a:t> from 2022 via recurring participation fees paid by libraries. </a:t>
            </a:r>
          </a:p>
          <a:p>
            <a:endParaRPr lang="en-GB" dirty="0">
              <a:solidFill>
                <a:srgbClr val="000000"/>
              </a:solidFill>
              <a:latin typeface="Comic Sans MS" panose="030F0702030302020204" pitchFamily="66" charset="0"/>
            </a:endParaRPr>
          </a:p>
          <a:p>
            <a:r>
              <a:rPr lang="en-GB" b="0" i="0" dirty="0">
                <a:solidFill>
                  <a:srgbClr val="000000"/>
                </a:solidFill>
                <a:effectLst/>
                <a:latin typeface="Comic Sans MS" panose="030F0702030302020204" pitchFamily="66" charset="0"/>
              </a:rPr>
              <a:t>No author-side fees.</a:t>
            </a:r>
            <a:endParaRPr lang="en-GB" dirty="0">
              <a:latin typeface="Comic Sans MS" panose="030F0702030302020204" pitchFamily="66" charset="0"/>
            </a:endParaRPr>
          </a:p>
        </p:txBody>
      </p:sp>
    </p:spTree>
    <p:extLst>
      <p:ext uri="{BB962C8B-B14F-4D97-AF65-F5344CB8AC3E}">
        <p14:creationId xmlns:p14="http://schemas.microsoft.com/office/powerpoint/2010/main" val="4095729263"/>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4541B195-D699-43FE-7318-F326F9978434}"/>
              </a:ext>
            </a:extLst>
          </p:cNvPr>
          <p:cNvPicPr>
            <a:picLocks noChangeAspect="1"/>
          </p:cNvPicPr>
          <p:nvPr/>
        </p:nvPicPr>
        <p:blipFill>
          <a:blip r:embed="rId2"/>
          <a:stretch>
            <a:fillRect/>
          </a:stretch>
        </p:blipFill>
        <p:spPr>
          <a:xfrm>
            <a:off x="642231" y="626534"/>
            <a:ext cx="7972425" cy="2895600"/>
          </a:xfrm>
          <a:prstGeom prst="rect">
            <a:avLst/>
          </a:prstGeom>
        </p:spPr>
      </p:pic>
      <p:sp>
        <p:nvSpPr>
          <p:cNvPr id="4" name="TextBox 3">
            <a:extLst>
              <a:ext uri="{FF2B5EF4-FFF2-40B4-BE49-F238E27FC236}">
                <a16:creationId xmlns:a16="http://schemas.microsoft.com/office/drawing/2014/main" id="{751DEB70-4C62-9BBF-8CEB-E8FD62F63EB7}"/>
              </a:ext>
            </a:extLst>
          </p:cNvPr>
          <p:cNvSpPr txBox="1"/>
          <p:nvPr/>
        </p:nvSpPr>
        <p:spPr>
          <a:xfrm>
            <a:off x="1004711" y="3467290"/>
            <a:ext cx="5091289" cy="369332"/>
          </a:xfrm>
          <a:prstGeom prst="rect">
            <a:avLst/>
          </a:prstGeom>
          <a:noFill/>
        </p:spPr>
        <p:txBody>
          <a:bodyPr wrap="square" rtlCol="0">
            <a:spAutoFit/>
          </a:bodyPr>
          <a:lstStyle/>
          <a:p>
            <a:r>
              <a:rPr lang="en-GB" dirty="0">
                <a:hlinkClick r:id="rId3"/>
              </a:rPr>
              <a:t>https://subscribetoopencommunity.org/</a:t>
            </a:r>
            <a:endParaRPr lang="en-GB" dirty="0"/>
          </a:p>
        </p:txBody>
      </p:sp>
      <p:pic>
        <p:nvPicPr>
          <p:cNvPr id="8" name="Picture 7">
            <a:extLst>
              <a:ext uri="{FF2B5EF4-FFF2-40B4-BE49-F238E27FC236}">
                <a16:creationId xmlns:a16="http://schemas.microsoft.com/office/drawing/2014/main" id="{3D179884-8B5D-5911-FF29-A9CA7105C56A}"/>
              </a:ext>
            </a:extLst>
          </p:cNvPr>
          <p:cNvPicPr>
            <a:picLocks noChangeAspect="1"/>
          </p:cNvPicPr>
          <p:nvPr/>
        </p:nvPicPr>
        <p:blipFill>
          <a:blip r:embed="rId4"/>
          <a:stretch>
            <a:fillRect/>
          </a:stretch>
        </p:blipFill>
        <p:spPr>
          <a:xfrm>
            <a:off x="5532917" y="3607166"/>
            <a:ext cx="6547429" cy="3092790"/>
          </a:xfrm>
          <a:prstGeom prst="rect">
            <a:avLst/>
          </a:prstGeom>
        </p:spPr>
      </p:pic>
      <p:sp>
        <p:nvSpPr>
          <p:cNvPr id="10" name="TextBox 9">
            <a:extLst>
              <a:ext uri="{FF2B5EF4-FFF2-40B4-BE49-F238E27FC236}">
                <a16:creationId xmlns:a16="http://schemas.microsoft.com/office/drawing/2014/main" id="{7C63F968-A6F6-06CE-D10E-CBA13C3334E3}"/>
              </a:ext>
            </a:extLst>
          </p:cNvPr>
          <p:cNvSpPr txBox="1"/>
          <p:nvPr/>
        </p:nvSpPr>
        <p:spPr>
          <a:xfrm>
            <a:off x="1490134" y="5908300"/>
            <a:ext cx="3928533" cy="646331"/>
          </a:xfrm>
          <a:prstGeom prst="rect">
            <a:avLst/>
          </a:prstGeom>
          <a:noFill/>
        </p:spPr>
        <p:txBody>
          <a:bodyPr wrap="square">
            <a:spAutoFit/>
          </a:bodyPr>
          <a:lstStyle/>
          <a:p>
            <a:r>
              <a:rPr lang="en-GB" dirty="0">
                <a:hlinkClick r:id="rId5"/>
              </a:rPr>
              <a:t>https://oad.simmons.edu/oadwiki/Subscribe_to_Open_(S2O)_journals</a:t>
            </a:r>
            <a:endParaRPr lang="en-GB" dirty="0"/>
          </a:p>
        </p:txBody>
      </p:sp>
      <p:sp>
        <p:nvSpPr>
          <p:cNvPr id="11" name="TextBox 10">
            <a:extLst>
              <a:ext uri="{FF2B5EF4-FFF2-40B4-BE49-F238E27FC236}">
                <a16:creationId xmlns:a16="http://schemas.microsoft.com/office/drawing/2014/main" id="{9D6920AA-B468-0C4F-882D-852998ED909E}"/>
              </a:ext>
            </a:extLst>
          </p:cNvPr>
          <p:cNvSpPr txBox="1"/>
          <p:nvPr/>
        </p:nvSpPr>
        <p:spPr>
          <a:xfrm>
            <a:off x="1490133" y="5261969"/>
            <a:ext cx="3928533" cy="646331"/>
          </a:xfrm>
          <a:prstGeom prst="rect">
            <a:avLst/>
          </a:prstGeom>
          <a:noFill/>
        </p:spPr>
        <p:txBody>
          <a:bodyPr wrap="square" rtlCol="0">
            <a:spAutoFit/>
          </a:bodyPr>
          <a:lstStyle/>
          <a:p>
            <a:r>
              <a:rPr lang="en-GB" dirty="0"/>
              <a:t>A journal-level listing is available at the Open Access Directory (OAD):</a:t>
            </a:r>
          </a:p>
        </p:txBody>
      </p:sp>
      <p:pic>
        <p:nvPicPr>
          <p:cNvPr id="2050" name="Picture 2" descr="Are You Sure You Really Want Rapid Growth?">
            <a:extLst>
              <a:ext uri="{FF2B5EF4-FFF2-40B4-BE49-F238E27FC236}">
                <a16:creationId xmlns:a16="http://schemas.microsoft.com/office/drawing/2014/main" id="{FA80AF43-23B3-F062-872D-A5A56C2BF32F}"/>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8946833" y="626534"/>
            <a:ext cx="2466975" cy="184785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63592464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a:extLst>
              <a:ext uri="{FF2B5EF4-FFF2-40B4-BE49-F238E27FC236}">
                <a16:creationId xmlns:a16="http://schemas.microsoft.com/office/drawing/2014/main" id="{7D6823D5-B056-6BD7-228B-7A9303FFAE4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15546" y="1352550"/>
            <a:ext cx="8917453" cy="5419724"/>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57F4B164-17AE-C4E1-80CA-C2D027B26479}"/>
              </a:ext>
            </a:extLst>
          </p:cNvPr>
          <p:cNvSpPr txBox="1"/>
          <p:nvPr/>
        </p:nvSpPr>
        <p:spPr>
          <a:xfrm>
            <a:off x="600075" y="247650"/>
            <a:ext cx="10668000" cy="369332"/>
          </a:xfrm>
          <a:prstGeom prst="rect">
            <a:avLst/>
          </a:prstGeom>
          <a:noFill/>
        </p:spPr>
        <p:txBody>
          <a:bodyPr wrap="square" rtlCol="0">
            <a:spAutoFit/>
          </a:bodyPr>
          <a:lstStyle/>
          <a:p>
            <a:r>
              <a:rPr lang="en-GB" dirty="0">
                <a:latin typeface="Comic Sans MS" panose="030F0702030302020204" pitchFamily="66" charset="0"/>
              </a:rPr>
              <a:t>Making self-archiving (green OA) as simple as possible with </a:t>
            </a:r>
            <a:r>
              <a:rPr lang="en-GB" dirty="0">
                <a:latin typeface="Comic Sans MS" panose="030F0702030302020204" pitchFamily="66" charset="0"/>
                <a:hlinkClick r:id="rId3" action="ppaction://hlinkfile"/>
              </a:rPr>
              <a:t>shareyourpaper.org</a:t>
            </a:r>
            <a:r>
              <a:rPr lang="en-GB" dirty="0">
                <a:latin typeface="Comic Sans MS" panose="030F0702030302020204" pitchFamily="66" charset="0"/>
              </a:rPr>
              <a:t> </a:t>
            </a:r>
          </a:p>
        </p:txBody>
      </p:sp>
      <p:pic>
        <p:nvPicPr>
          <p:cNvPr id="1026" name="Picture 2" descr="OA.Works: Powerfully simple open access tools">
            <a:extLst>
              <a:ext uri="{FF2B5EF4-FFF2-40B4-BE49-F238E27FC236}">
                <a16:creationId xmlns:a16="http://schemas.microsoft.com/office/drawing/2014/main" id="{581774F7-0681-DC96-8A06-024551B1658F}"/>
              </a:ext>
            </a:extLst>
          </p:cNvPr>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165502" y="4420306"/>
            <a:ext cx="2800720" cy="147037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62685549"/>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Google Shape;375;g214a13752e0_0_7">
            <a:extLst>
              <a:ext uri="{FF2B5EF4-FFF2-40B4-BE49-F238E27FC236}">
                <a16:creationId xmlns:a16="http://schemas.microsoft.com/office/drawing/2014/main" id="{E0DC043C-0E3C-2926-C678-74618999558D}"/>
              </a:ext>
            </a:extLst>
          </p:cNvPr>
          <p:cNvPicPr preferRelativeResize="0"/>
          <p:nvPr/>
        </p:nvPicPr>
        <p:blipFill>
          <a:blip r:embed="rId2">
            <a:alphaModFix/>
          </a:blip>
          <a:stretch>
            <a:fillRect/>
          </a:stretch>
        </p:blipFill>
        <p:spPr>
          <a:xfrm>
            <a:off x="157850" y="1024626"/>
            <a:ext cx="5094499" cy="5094499"/>
          </a:xfrm>
          <a:prstGeom prst="rect">
            <a:avLst/>
          </a:prstGeom>
          <a:noFill/>
          <a:ln>
            <a:noFill/>
          </a:ln>
        </p:spPr>
      </p:pic>
      <p:pic>
        <p:nvPicPr>
          <p:cNvPr id="2" name="Google Shape;373;g214a13752e0_0_7">
            <a:extLst>
              <a:ext uri="{FF2B5EF4-FFF2-40B4-BE49-F238E27FC236}">
                <a16:creationId xmlns:a16="http://schemas.microsoft.com/office/drawing/2014/main" id="{1921A83B-D472-30B6-F10E-407649528126}"/>
              </a:ext>
            </a:extLst>
          </p:cNvPr>
          <p:cNvPicPr preferRelativeResize="0"/>
          <p:nvPr/>
        </p:nvPicPr>
        <p:blipFill>
          <a:blip r:embed="rId3">
            <a:alphaModFix/>
          </a:blip>
          <a:stretch>
            <a:fillRect/>
          </a:stretch>
        </p:blipFill>
        <p:spPr>
          <a:xfrm>
            <a:off x="152155" y="6073436"/>
            <a:ext cx="1741309" cy="615600"/>
          </a:xfrm>
          <a:prstGeom prst="rect">
            <a:avLst/>
          </a:prstGeom>
          <a:noFill/>
          <a:ln>
            <a:noFill/>
          </a:ln>
        </p:spPr>
      </p:pic>
      <p:sp>
        <p:nvSpPr>
          <p:cNvPr id="21" name="TextBox 20">
            <a:extLst>
              <a:ext uri="{FF2B5EF4-FFF2-40B4-BE49-F238E27FC236}">
                <a16:creationId xmlns:a16="http://schemas.microsoft.com/office/drawing/2014/main" id="{13EAC5CD-0C5F-41F9-4B3B-DC371F3C7C5E}"/>
              </a:ext>
            </a:extLst>
          </p:cNvPr>
          <p:cNvSpPr txBox="1"/>
          <p:nvPr/>
        </p:nvSpPr>
        <p:spPr>
          <a:xfrm>
            <a:off x="314325" y="260392"/>
            <a:ext cx="10410825" cy="461665"/>
          </a:xfrm>
          <a:prstGeom prst="rect">
            <a:avLst/>
          </a:prstGeom>
          <a:noFill/>
        </p:spPr>
        <p:txBody>
          <a:bodyPr wrap="square" rtlCol="0">
            <a:spAutoFit/>
          </a:bodyPr>
          <a:lstStyle/>
          <a:p>
            <a:r>
              <a:rPr lang="en-GB" sz="2400" dirty="0">
                <a:latin typeface="Comic Sans MS" panose="030F0702030302020204" pitchFamily="66" charset="0"/>
              </a:rPr>
              <a:t>Side-stepping journals: open peer review services and overlay journals</a:t>
            </a:r>
          </a:p>
        </p:txBody>
      </p:sp>
      <p:sp>
        <p:nvSpPr>
          <p:cNvPr id="22" name="Google Shape;169;g210d5f4ab80_0_618">
            <a:extLst>
              <a:ext uri="{FF2B5EF4-FFF2-40B4-BE49-F238E27FC236}">
                <a16:creationId xmlns:a16="http://schemas.microsoft.com/office/drawing/2014/main" id="{5EDBC0F1-57BC-8078-A1FF-21913D6C4402}"/>
              </a:ext>
            </a:extLst>
          </p:cNvPr>
          <p:cNvSpPr txBox="1">
            <a:spLocks/>
          </p:cNvSpPr>
          <p:nvPr/>
        </p:nvSpPr>
        <p:spPr>
          <a:xfrm>
            <a:off x="3273100" y="666576"/>
            <a:ext cx="11360700" cy="982800"/>
          </a:xfrm>
          <a:prstGeom prst="rect">
            <a:avLst/>
          </a:prstGeom>
          <a:noFill/>
          <a:ln>
            <a:noFill/>
          </a:ln>
        </p:spPr>
        <p:txBody>
          <a:bodyPr spcFirstLastPara="1" wrap="square" lIns="121900" tIns="121900" rIns="121900" bIns="12190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gn="ctr">
              <a:lnSpc>
                <a:spcPct val="100000"/>
              </a:lnSpc>
              <a:spcBef>
                <a:spcPts val="1600"/>
              </a:spcBef>
              <a:buClr>
                <a:schemeClr val="dk1"/>
              </a:buClr>
              <a:buSzPts val="1800"/>
              <a:buFont typeface="Arial" panose="020B0604020202020204" pitchFamily="34" charset="0"/>
              <a:buNone/>
            </a:pPr>
            <a:r>
              <a:rPr lang="en-GB" sz="3200" b="1" dirty="0">
                <a:solidFill>
                  <a:srgbClr val="434343"/>
                </a:solidFill>
                <a:latin typeface="Roboto"/>
                <a:ea typeface="Roboto"/>
                <a:cs typeface="Roboto"/>
                <a:sym typeface="Roboto"/>
              </a:rPr>
              <a:t>Implementing Partners</a:t>
            </a:r>
          </a:p>
          <a:p>
            <a:pPr marL="0" indent="0" algn="ctr">
              <a:lnSpc>
                <a:spcPct val="100000"/>
              </a:lnSpc>
              <a:spcBef>
                <a:spcPts val="1600"/>
              </a:spcBef>
              <a:buClr>
                <a:schemeClr val="dk1"/>
              </a:buClr>
              <a:buSzPts val="1800"/>
              <a:buFont typeface="Arial" panose="020B0604020202020204" pitchFamily="34" charset="0"/>
              <a:buNone/>
            </a:pPr>
            <a:br>
              <a:rPr lang="en-GB" sz="3200" b="1" dirty="0">
                <a:solidFill>
                  <a:schemeClr val="dk1"/>
                </a:solidFill>
              </a:rPr>
            </a:br>
            <a:endParaRPr lang="en-GB" sz="3200" b="1" u="sng" dirty="0">
              <a:solidFill>
                <a:schemeClr val="hlink"/>
              </a:solidFill>
            </a:endParaRPr>
          </a:p>
          <a:p>
            <a:pPr marL="0" indent="0" algn="ctr">
              <a:lnSpc>
                <a:spcPct val="115000"/>
              </a:lnSpc>
              <a:spcBef>
                <a:spcPts val="1600"/>
              </a:spcBef>
              <a:buClr>
                <a:schemeClr val="dk1"/>
              </a:buClr>
              <a:buSzPts val="1800"/>
              <a:buFont typeface="Arial" panose="020B0604020202020204" pitchFamily="34" charset="0"/>
              <a:buNone/>
            </a:pPr>
            <a:endParaRPr lang="en-GB" sz="3200" b="1" dirty="0">
              <a:solidFill>
                <a:srgbClr val="6AA84F"/>
              </a:solidFill>
              <a:latin typeface="Verdana"/>
              <a:ea typeface="Verdana"/>
              <a:cs typeface="Verdana"/>
              <a:sym typeface="Verdana"/>
            </a:endParaRPr>
          </a:p>
          <a:p>
            <a:pPr marL="0" indent="0" algn="ctr">
              <a:lnSpc>
                <a:spcPct val="115000"/>
              </a:lnSpc>
              <a:spcBef>
                <a:spcPts val="1600"/>
              </a:spcBef>
              <a:spcAft>
                <a:spcPts val="2133"/>
              </a:spcAft>
              <a:buClr>
                <a:schemeClr val="dk1"/>
              </a:buClr>
              <a:buSzPts val="1800"/>
              <a:buFont typeface="Arial" panose="020B0604020202020204" pitchFamily="34" charset="0"/>
              <a:buNone/>
            </a:pPr>
            <a:endParaRPr lang="en-GB" sz="3200" dirty="0">
              <a:solidFill>
                <a:schemeClr val="dk1"/>
              </a:solidFill>
            </a:endParaRPr>
          </a:p>
        </p:txBody>
      </p:sp>
      <p:sp>
        <p:nvSpPr>
          <p:cNvPr id="23" name="TextBox 22">
            <a:extLst>
              <a:ext uri="{FF2B5EF4-FFF2-40B4-BE49-F238E27FC236}">
                <a16:creationId xmlns:a16="http://schemas.microsoft.com/office/drawing/2014/main" id="{4CAFFE0F-90F7-0C62-F637-5966C3975EF7}"/>
              </a:ext>
            </a:extLst>
          </p:cNvPr>
          <p:cNvSpPr txBox="1"/>
          <p:nvPr/>
        </p:nvSpPr>
        <p:spPr>
          <a:xfrm>
            <a:off x="2047875" y="6362875"/>
            <a:ext cx="5362575" cy="369332"/>
          </a:xfrm>
          <a:prstGeom prst="rect">
            <a:avLst/>
          </a:prstGeom>
          <a:noFill/>
        </p:spPr>
        <p:txBody>
          <a:bodyPr wrap="square" rtlCol="0">
            <a:spAutoFit/>
          </a:bodyPr>
          <a:lstStyle/>
          <a:p>
            <a:r>
              <a:rPr lang="en-GB" dirty="0">
                <a:hlinkClick r:id="rId4"/>
              </a:rPr>
              <a:t>https://www.coar-repositories.org/notify/</a:t>
            </a:r>
            <a:endParaRPr lang="en-GB" dirty="0"/>
          </a:p>
        </p:txBody>
      </p:sp>
      <p:pic>
        <p:nvPicPr>
          <p:cNvPr id="24" name="Google Shape;170;g210d5f4ab80_0_618">
            <a:extLst>
              <a:ext uri="{FF2B5EF4-FFF2-40B4-BE49-F238E27FC236}">
                <a16:creationId xmlns:a16="http://schemas.microsoft.com/office/drawing/2014/main" id="{C10863E8-6EBC-F83F-2E0F-E19E5E4CE378}"/>
              </a:ext>
            </a:extLst>
          </p:cNvPr>
          <p:cNvPicPr preferRelativeResize="0"/>
          <p:nvPr/>
        </p:nvPicPr>
        <p:blipFill rotWithShape="1">
          <a:blip r:embed="rId5">
            <a:alphaModFix/>
          </a:blip>
          <a:srcRect/>
          <a:stretch/>
        </p:blipFill>
        <p:spPr>
          <a:xfrm>
            <a:off x="7259871" y="2498770"/>
            <a:ext cx="1513425" cy="543796"/>
          </a:xfrm>
          <a:prstGeom prst="rect">
            <a:avLst/>
          </a:prstGeom>
          <a:noFill/>
          <a:ln w="9525" cap="flat" cmpd="sng">
            <a:solidFill>
              <a:schemeClr val="dk2"/>
            </a:solidFill>
            <a:prstDash val="solid"/>
            <a:round/>
            <a:headEnd type="none" w="sm" len="sm"/>
            <a:tailEnd type="none" w="sm" len="sm"/>
          </a:ln>
        </p:spPr>
      </p:pic>
      <p:pic>
        <p:nvPicPr>
          <p:cNvPr id="25" name="Google Shape;177;g210d5f4ab80_0_618">
            <a:extLst>
              <a:ext uri="{FF2B5EF4-FFF2-40B4-BE49-F238E27FC236}">
                <a16:creationId xmlns:a16="http://schemas.microsoft.com/office/drawing/2014/main" id="{A677DBE6-5108-0AE7-BD5C-5305B106B902}"/>
              </a:ext>
            </a:extLst>
          </p:cNvPr>
          <p:cNvPicPr preferRelativeResize="0"/>
          <p:nvPr/>
        </p:nvPicPr>
        <p:blipFill rotWithShape="1">
          <a:blip r:embed="rId6">
            <a:alphaModFix/>
          </a:blip>
          <a:srcRect/>
          <a:stretch/>
        </p:blipFill>
        <p:spPr>
          <a:xfrm>
            <a:off x="6634048" y="3111856"/>
            <a:ext cx="2278344" cy="1259900"/>
          </a:xfrm>
          <a:prstGeom prst="rect">
            <a:avLst/>
          </a:prstGeom>
          <a:noFill/>
          <a:ln>
            <a:noFill/>
          </a:ln>
        </p:spPr>
      </p:pic>
      <p:pic>
        <p:nvPicPr>
          <p:cNvPr id="27" name="Google Shape;185;g210d5f4ab80_0_618">
            <a:extLst>
              <a:ext uri="{FF2B5EF4-FFF2-40B4-BE49-F238E27FC236}">
                <a16:creationId xmlns:a16="http://schemas.microsoft.com/office/drawing/2014/main" id="{9C9D5148-33D3-299A-F92C-234DD4272D7F}"/>
              </a:ext>
            </a:extLst>
          </p:cNvPr>
          <p:cNvPicPr preferRelativeResize="0"/>
          <p:nvPr/>
        </p:nvPicPr>
        <p:blipFill rotWithShape="1">
          <a:blip r:embed="rId7">
            <a:alphaModFix/>
          </a:blip>
          <a:srcRect/>
          <a:stretch/>
        </p:blipFill>
        <p:spPr>
          <a:xfrm>
            <a:off x="5048780" y="5722386"/>
            <a:ext cx="2413152" cy="615600"/>
          </a:xfrm>
          <a:prstGeom prst="rect">
            <a:avLst/>
          </a:prstGeom>
          <a:noFill/>
          <a:ln>
            <a:noFill/>
          </a:ln>
        </p:spPr>
      </p:pic>
      <p:pic>
        <p:nvPicPr>
          <p:cNvPr id="28" name="Google Shape;173;g210d5f4ab80_0_618">
            <a:extLst>
              <a:ext uri="{FF2B5EF4-FFF2-40B4-BE49-F238E27FC236}">
                <a16:creationId xmlns:a16="http://schemas.microsoft.com/office/drawing/2014/main" id="{E77711D6-C0A3-FA42-2578-B241E180246A}"/>
              </a:ext>
            </a:extLst>
          </p:cNvPr>
          <p:cNvPicPr preferRelativeResize="0"/>
          <p:nvPr/>
        </p:nvPicPr>
        <p:blipFill rotWithShape="1">
          <a:blip r:embed="rId8">
            <a:alphaModFix/>
          </a:blip>
          <a:srcRect/>
          <a:stretch/>
        </p:blipFill>
        <p:spPr>
          <a:xfrm>
            <a:off x="9007209" y="1984522"/>
            <a:ext cx="1741298" cy="1259904"/>
          </a:xfrm>
          <a:prstGeom prst="rect">
            <a:avLst/>
          </a:prstGeom>
          <a:noFill/>
          <a:ln>
            <a:noFill/>
          </a:ln>
        </p:spPr>
      </p:pic>
      <p:pic>
        <p:nvPicPr>
          <p:cNvPr id="29" name="Google Shape;180;g210d5f4ab80_0_618">
            <a:extLst>
              <a:ext uri="{FF2B5EF4-FFF2-40B4-BE49-F238E27FC236}">
                <a16:creationId xmlns:a16="http://schemas.microsoft.com/office/drawing/2014/main" id="{32482BFE-E0DF-4612-F312-20C61AEAC512}"/>
              </a:ext>
            </a:extLst>
          </p:cNvPr>
          <p:cNvPicPr preferRelativeResize="0"/>
          <p:nvPr/>
        </p:nvPicPr>
        <p:blipFill rotWithShape="1">
          <a:blip r:embed="rId9">
            <a:alphaModFix/>
          </a:blip>
          <a:srcRect/>
          <a:stretch/>
        </p:blipFill>
        <p:spPr>
          <a:xfrm>
            <a:off x="7711512" y="5383320"/>
            <a:ext cx="1101925" cy="1157033"/>
          </a:xfrm>
          <a:prstGeom prst="rect">
            <a:avLst/>
          </a:prstGeom>
          <a:noFill/>
          <a:ln>
            <a:noFill/>
          </a:ln>
        </p:spPr>
      </p:pic>
      <p:pic>
        <p:nvPicPr>
          <p:cNvPr id="30" name="Google Shape;181;g210d5f4ab80_0_618">
            <a:extLst>
              <a:ext uri="{FF2B5EF4-FFF2-40B4-BE49-F238E27FC236}">
                <a16:creationId xmlns:a16="http://schemas.microsoft.com/office/drawing/2014/main" id="{41ED6ACD-4CA0-9D49-E798-78EE930DEE5D}"/>
              </a:ext>
            </a:extLst>
          </p:cNvPr>
          <p:cNvPicPr preferRelativeResize="0"/>
          <p:nvPr/>
        </p:nvPicPr>
        <p:blipFill rotWithShape="1">
          <a:blip r:embed="rId10">
            <a:alphaModFix/>
          </a:blip>
          <a:srcRect/>
          <a:stretch/>
        </p:blipFill>
        <p:spPr>
          <a:xfrm>
            <a:off x="7854468" y="4035923"/>
            <a:ext cx="1482400" cy="555900"/>
          </a:xfrm>
          <a:prstGeom prst="rect">
            <a:avLst/>
          </a:prstGeom>
          <a:noFill/>
          <a:ln>
            <a:noFill/>
          </a:ln>
        </p:spPr>
      </p:pic>
      <p:pic>
        <p:nvPicPr>
          <p:cNvPr id="31" name="Google Shape;183;g210d5f4ab80_0_618">
            <a:extLst>
              <a:ext uri="{FF2B5EF4-FFF2-40B4-BE49-F238E27FC236}">
                <a16:creationId xmlns:a16="http://schemas.microsoft.com/office/drawing/2014/main" id="{C82A1FFD-BA6B-1B21-AC88-D976B6A66502}"/>
              </a:ext>
            </a:extLst>
          </p:cNvPr>
          <p:cNvPicPr preferRelativeResize="0"/>
          <p:nvPr/>
        </p:nvPicPr>
        <p:blipFill rotWithShape="1">
          <a:blip r:embed="rId11">
            <a:alphaModFix/>
          </a:blip>
          <a:srcRect/>
          <a:stretch/>
        </p:blipFill>
        <p:spPr>
          <a:xfrm>
            <a:off x="9247891" y="3321287"/>
            <a:ext cx="2092400" cy="653872"/>
          </a:xfrm>
          <a:prstGeom prst="rect">
            <a:avLst/>
          </a:prstGeom>
          <a:noFill/>
          <a:ln>
            <a:noFill/>
          </a:ln>
        </p:spPr>
      </p:pic>
      <p:pic>
        <p:nvPicPr>
          <p:cNvPr id="32" name="Google Shape;186;g210d5f4ab80_0_618">
            <a:extLst>
              <a:ext uri="{FF2B5EF4-FFF2-40B4-BE49-F238E27FC236}">
                <a16:creationId xmlns:a16="http://schemas.microsoft.com/office/drawing/2014/main" id="{BDA3FB71-3FE3-D43E-73B5-EC4453F85E75}"/>
              </a:ext>
            </a:extLst>
          </p:cNvPr>
          <p:cNvPicPr preferRelativeResize="0"/>
          <p:nvPr/>
        </p:nvPicPr>
        <p:blipFill rotWithShape="1">
          <a:blip r:embed="rId12">
            <a:alphaModFix/>
          </a:blip>
          <a:srcRect/>
          <a:stretch/>
        </p:blipFill>
        <p:spPr>
          <a:xfrm>
            <a:off x="9176973" y="5666459"/>
            <a:ext cx="1369316" cy="1000466"/>
          </a:xfrm>
          <a:prstGeom prst="rect">
            <a:avLst/>
          </a:prstGeom>
          <a:noFill/>
          <a:ln>
            <a:noFill/>
          </a:ln>
        </p:spPr>
      </p:pic>
      <p:pic>
        <p:nvPicPr>
          <p:cNvPr id="33" name="Google Shape;172;g210d5f4ab80_0_618">
            <a:extLst>
              <a:ext uri="{FF2B5EF4-FFF2-40B4-BE49-F238E27FC236}">
                <a16:creationId xmlns:a16="http://schemas.microsoft.com/office/drawing/2014/main" id="{83FB93B0-6A74-C5D4-6641-DE90B61EB69C}"/>
              </a:ext>
            </a:extLst>
          </p:cNvPr>
          <p:cNvPicPr preferRelativeResize="0"/>
          <p:nvPr/>
        </p:nvPicPr>
        <p:blipFill rotWithShape="1">
          <a:blip r:embed="rId13">
            <a:alphaModFix/>
          </a:blip>
          <a:srcRect/>
          <a:stretch/>
        </p:blipFill>
        <p:spPr>
          <a:xfrm>
            <a:off x="6888878" y="1672915"/>
            <a:ext cx="1946396" cy="693226"/>
          </a:xfrm>
          <a:prstGeom prst="rect">
            <a:avLst/>
          </a:prstGeom>
          <a:noFill/>
          <a:ln>
            <a:noFill/>
          </a:ln>
        </p:spPr>
      </p:pic>
      <p:pic>
        <p:nvPicPr>
          <p:cNvPr id="34" name="Google Shape;174;g210d5f4ab80_0_618">
            <a:extLst>
              <a:ext uri="{FF2B5EF4-FFF2-40B4-BE49-F238E27FC236}">
                <a16:creationId xmlns:a16="http://schemas.microsoft.com/office/drawing/2014/main" id="{FD35AB28-2C71-8286-0DDB-4F50A925AACA}"/>
              </a:ext>
            </a:extLst>
          </p:cNvPr>
          <p:cNvPicPr preferRelativeResize="0"/>
          <p:nvPr/>
        </p:nvPicPr>
        <p:blipFill rotWithShape="1">
          <a:blip r:embed="rId14">
            <a:alphaModFix/>
          </a:blip>
          <a:srcRect/>
          <a:stretch/>
        </p:blipFill>
        <p:spPr>
          <a:xfrm>
            <a:off x="5461805" y="2366141"/>
            <a:ext cx="1617524" cy="915173"/>
          </a:xfrm>
          <a:prstGeom prst="rect">
            <a:avLst/>
          </a:prstGeom>
          <a:noFill/>
          <a:ln>
            <a:noFill/>
          </a:ln>
        </p:spPr>
      </p:pic>
      <p:pic>
        <p:nvPicPr>
          <p:cNvPr id="35" name="Google Shape;176;g210d5f4ab80_0_618">
            <a:extLst>
              <a:ext uri="{FF2B5EF4-FFF2-40B4-BE49-F238E27FC236}">
                <a16:creationId xmlns:a16="http://schemas.microsoft.com/office/drawing/2014/main" id="{C302D1C8-1496-5D23-BEA2-E50C7A3C0554}"/>
              </a:ext>
            </a:extLst>
          </p:cNvPr>
          <p:cNvPicPr preferRelativeResize="0"/>
          <p:nvPr/>
        </p:nvPicPr>
        <p:blipFill rotWithShape="1">
          <a:blip r:embed="rId15">
            <a:alphaModFix/>
          </a:blip>
          <a:srcRect/>
          <a:stretch/>
        </p:blipFill>
        <p:spPr>
          <a:xfrm>
            <a:off x="5485638" y="3272553"/>
            <a:ext cx="1169951" cy="1264850"/>
          </a:xfrm>
          <a:prstGeom prst="rect">
            <a:avLst/>
          </a:prstGeom>
          <a:noFill/>
          <a:ln>
            <a:noFill/>
          </a:ln>
        </p:spPr>
      </p:pic>
      <p:pic>
        <p:nvPicPr>
          <p:cNvPr id="36" name="Google Shape;182;g210d5f4ab80_0_618">
            <a:extLst>
              <a:ext uri="{FF2B5EF4-FFF2-40B4-BE49-F238E27FC236}">
                <a16:creationId xmlns:a16="http://schemas.microsoft.com/office/drawing/2014/main" id="{61490C31-AE75-76DA-FE7E-E1668FBE44DD}"/>
              </a:ext>
            </a:extLst>
          </p:cNvPr>
          <p:cNvPicPr preferRelativeResize="0"/>
          <p:nvPr/>
        </p:nvPicPr>
        <p:blipFill rotWithShape="1">
          <a:blip r:embed="rId16">
            <a:alphaModFix/>
          </a:blip>
          <a:srcRect/>
          <a:stretch/>
        </p:blipFill>
        <p:spPr>
          <a:xfrm>
            <a:off x="5217244" y="5247340"/>
            <a:ext cx="1684482" cy="527915"/>
          </a:xfrm>
          <a:prstGeom prst="rect">
            <a:avLst/>
          </a:prstGeom>
          <a:noFill/>
          <a:ln>
            <a:noFill/>
          </a:ln>
        </p:spPr>
      </p:pic>
      <p:pic>
        <p:nvPicPr>
          <p:cNvPr id="26" name="Google Shape;179;g210d5f4ab80_0_618">
            <a:extLst>
              <a:ext uri="{FF2B5EF4-FFF2-40B4-BE49-F238E27FC236}">
                <a16:creationId xmlns:a16="http://schemas.microsoft.com/office/drawing/2014/main" id="{5F680393-5469-4D44-0BBF-64101A96FC0B}"/>
              </a:ext>
            </a:extLst>
          </p:cNvPr>
          <p:cNvPicPr preferRelativeResize="0"/>
          <p:nvPr/>
        </p:nvPicPr>
        <p:blipFill rotWithShape="1">
          <a:blip r:embed="rId17">
            <a:alphaModFix/>
          </a:blip>
          <a:srcRect/>
          <a:stretch/>
        </p:blipFill>
        <p:spPr>
          <a:xfrm>
            <a:off x="6471355" y="4519166"/>
            <a:ext cx="2937600" cy="615600"/>
          </a:xfrm>
          <a:prstGeom prst="rect">
            <a:avLst/>
          </a:prstGeom>
          <a:noFill/>
          <a:ln>
            <a:noFill/>
          </a:ln>
        </p:spPr>
      </p:pic>
      <p:pic>
        <p:nvPicPr>
          <p:cNvPr id="40" name="Google Shape;171;g210d5f4ab80_0_618">
            <a:extLst>
              <a:ext uri="{FF2B5EF4-FFF2-40B4-BE49-F238E27FC236}">
                <a16:creationId xmlns:a16="http://schemas.microsoft.com/office/drawing/2014/main" id="{47A3A2BB-EF8F-073B-537F-46F18A315458}"/>
              </a:ext>
            </a:extLst>
          </p:cNvPr>
          <p:cNvPicPr preferRelativeResize="0"/>
          <p:nvPr/>
        </p:nvPicPr>
        <p:blipFill rotWithShape="1">
          <a:blip r:embed="rId18">
            <a:alphaModFix/>
          </a:blip>
          <a:srcRect/>
          <a:stretch/>
        </p:blipFill>
        <p:spPr>
          <a:xfrm>
            <a:off x="10772775" y="1292452"/>
            <a:ext cx="1369316" cy="1437165"/>
          </a:xfrm>
          <a:prstGeom prst="rect">
            <a:avLst/>
          </a:prstGeom>
          <a:noFill/>
          <a:ln>
            <a:noFill/>
          </a:ln>
        </p:spPr>
      </p:pic>
      <p:pic>
        <p:nvPicPr>
          <p:cNvPr id="41" name="Google Shape;175;g210d5f4ab80_0_618">
            <a:extLst>
              <a:ext uri="{FF2B5EF4-FFF2-40B4-BE49-F238E27FC236}">
                <a16:creationId xmlns:a16="http://schemas.microsoft.com/office/drawing/2014/main" id="{22D54D7B-BA9F-5C2E-F70A-F05571B74169}"/>
              </a:ext>
            </a:extLst>
          </p:cNvPr>
          <p:cNvPicPr preferRelativeResize="0"/>
          <p:nvPr/>
        </p:nvPicPr>
        <p:blipFill rotWithShape="1">
          <a:blip r:embed="rId19">
            <a:alphaModFix/>
          </a:blip>
          <a:srcRect/>
          <a:stretch/>
        </p:blipFill>
        <p:spPr>
          <a:xfrm>
            <a:off x="10887897" y="2500431"/>
            <a:ext cx="1197652" cy="829475"/>
          </a:xfrm>
          <a:prstGeom prst="rect">
            <a:avLst/>
          </a:prstGeom>
          <a:noFill/>
          <a:ln>
            <a:noFill/>
          </a:ln>
        </p:spPr>
      </p:pic>
      <p:pic>
        <p:nvPicPr>
          <p:cNvPr id="42" name="Google Shape;178;g210d5f4ab80_0_618">
            <a:extLst>
              <a:ext uri="{FF2B5EF4-FFF2-40B4-BE49-F238E27FC236}">
                <a16:creationId xmlns:a16="http://schemas.microsoft.com/office/drawing/2014/main" id="{BC94C9CA-F9A8-8620-9810-87CF8D449196}"/>
              </a:ext>
            </a:extLst>
          </p:cNvPr>
          <p:cNvPicPr preferRelativeResize="0"/>
          <p:nvPr/>
        </p:nvPicPr>
        <p:blipFill rotWithShape="1">
          <a:blip r:embed="rId20">
            <a:alphaModFix/>
          </a:blip>
          <a:srcRect/>
          <a:stretch/>
        </p:blipFill>
        <p:spPr>
          <a:xfrm>
            <a:off x="9671515" y="3855282"/>
            <a:ext cx="2395240" cy="1694406"/>
          </a:xfrm>
          <a:prstGeom prst="rect">
            <a:avLst/>
          </a:prstGeom>
          <a:noFill/>
          <a:ln>
            <a:noFill/>
          </a:ln>
        </p:spPr>
      </p:pic>
    </p:spTree>
    <p:extLst>
      <p:ext uri="{BB962C8B-B14F-4D97-AF65-F5344CB8AC3E}">
        <p14:creationId xmlns:p14="http://schemas.microsoft.com/office/powerpoint/2010/main" val="3003356372"/>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a:extLst>
              <a:ext uri="{FF2B5EF4-FFF2-40B4-BE49-F238E27FC236}">
                <a16:creationId xmlns:a16="http://schemas.microsoft.com/office/drawing/2014/main" id="{24C1DF3A-5B6C-3354-5D9A-6AF888D6E92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347663"/>
            <a:ext cx="12192000" cy="4065587"/>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9EA6BFA1-FB5A-788F-0FF2-5827AF14BA39}"/>
              </a:ext>
            </a:extLst>
          </p:cNvPr>
          <p:cNvSpPr txBox="1"/>
          <p:nvPr/>
        </p:nvSpPr>
        <p:spPr>
          <a:xfrm>
            <a:off x="1771650" y="4600486"/>
            <a:ext cx="8648700" cy="2554545"/>
          </a:xfrm>
          <a:prstGeom prst="rect">
            <a:avLst/>
          </a:prstGeom>
          <a:noFill/>
        </p:spPr>
        <p:txBody>
          <a:bodyPr wrap="square">
            <a:spAutoFit/>
          </a:bodyPr>
          <a:lstStyle/>
          <a:p>
            <a:pPr algn="ctr" rtl="0">
              <a:spcBef>
                <a:spcPts val="0"/>
              </a:spcBef>
              <a:spcAft>
                <a:spcPts val="0"/>
              </a:spcAft>
            </a:pPr>
            <a:r>
              <a:rPr lang="en-GB" sz="4000" b="0" i="0" u="none" strike="noStrike" dirty="0">
                <a:solidFill>
                  <a:srgbClr val="000000"/>
                </a:solidFill>
                <a:effectLst/>
                <a:latin typeface="Dosis" panose="020B0604020202020204" pitchFamily="2" charset="0"/>
              </a:rPr>
              <a:t>An open &amp; complete index of the </a:t>
            </a:r>
            <a:endParaRPr lang="en-GB" sz="4000" b="0" dirty="0">
              <a:effectLst/>
            </a:endParaRPr>
          </a:p>
          <a:p>
            <a:pPr algn="ctr" rtl="0">
              <a:spcBef>
                <a:spcPts val="0"/>
              </a:spcBef>
              <a:spcAft>
                <a:spcPts val="0"/>
              </a:spcAft>
            </a:pPr>
            <a:r>
              <a:rPr lang="en-GB" sz="4000" b="0" i="0" u="none" strike="noStrike" dirty="0">
                <a:solidFill>
                  <a:srgbClr val="000000"/>
                </a:solidFill>
                <a:effectLst/>
                <a:latin typeface="Dosis" panose="020B0604020202020204" pitchFamily="2" charset="0"/>
              </a:rPr>
              <a:t>global research system</a:t>
            </a:r>
            <a:endParaRPr lang="en-GB" sz="4000" b="0" dirty="0">
              <a:effectLst/>
            </a:endParaRPr>
          </a:p>
          <a:p>
            <a:br>
              <a:rPr lang="en-GB" sz="4000" dirty="0"/>
            </a:br>
            <a:endParaRPr lang="en-GB" sz="4000" dirty="0"/>
          </a:p>
        </p:txBody>
      </p:sp>
      <p:sp>
        <p:nvSpPr>
          <p:cNvPr id="4" name="TextBox 3">
            <a:extLst>
              <a:ext uri="{FF2B5EF4-FFF2-40B4-BE49-F238E27FC236}">
                <a16:creationId xmlns:a16="http://schemas.microsoft.com/office/drawing/2014/main" id="{634172E8-2FC9-6A1E-085A-12576429C6F7}"/>
              </a:ext>
            </a:extLst>
          </p:cNvPr>
          <p:cNvSpPr txBox="1"/>
          <p:nvPr/>
        </p:nvSpPr>
        <p:spPr>
          <a:xfrm>
            <a:off x="5295900" y="123825"/>
            <a:ext cx="4467225" cy="369332"/>
          </a:xfrm>
          <a:prstGeom prst="rect">
            <a:avLst/>
          </a:prstGeom>
          <a:noFill/>
        </p:spPr>
        <p:txBody>
          <a:bodyPr wrap="square" rtlCol="0">
            <a:spAutoFit/>
          </a:bodyPr>
          <a:lstStyle/>
          <a:p>
            <a:r>
              <a:rPr lang="en-GB" dirty="0">
                <a:hlinkClick r:id="rId3"/>
              </a:rPr>
              <a:t>https://openalex.org/</a:t>
            </a:r>
            <a:r>
              <a:rPr lang="en-GB" dirty="0"/>
              <a:t> </a:t>
            </a:r>
          </a:p>
        </p:txBody>
      </p:sp>
    </p:spTree>
    <p:extLst>
      <p:ext uri="{BB962C8B-B14F-4D97-AF65-F5344CB8AC3E}">
        <p14:creationId xmlns:p14="http://schemas.microsoft.com/office/powerpoint/2010/main" val="692793305"/>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545250BB-34B1-8901-6F93-0C4BB182D4FC}"/>
              </a:ext>
            </a:extLst>
          </p:cNvPr>
          <p:cNvPicPr>
            <a:picLocks noChangeAspect="1"/>
          </p:cNvPicPr>
          <p:nvPr/>
        </p:nvPicPr>
        <p:blipFill>
          <a:blip r:embed="rId2"/>
          <a:stretch>
            <a:fillRect/>
          </a:stretch>
        </p:blipFill>
        <p:spPr>
          <a:xfrm>
            <a:off x="0" y="994017"/>
            <a:ext cx="12192000" cy="5574815"/>
          </a:xfrm>
          <a:prstGeom prst="rect">
            <a:avLst/>
          </a:prstGeom>
        </p:spPr>
      </p:pic>
      <p:sp>
        <p:nvSpPr>
          <p:cNvPr id="6" name="TextBox 5">
            <a:extLst>
              <a:ext uri="{FF2B5EF4-FFF2-40B4-BE49-F238E27FC236}">
                <a16:creationId xmlns:a16="http://schemas.microsoft.com/office/drawing/2014/main" id="{86BBBAA6-A59A-A54A-6882-9774151DB72F}"/>
              </a:ext>
            </a:extLst>
          </p:cNvPr>
          <p:cNvSpPr txBox="1"/>
          <p:nvPr/>
        </p:nvSpPr>
        <p:spPr>
          <a:xfrm>
            <a:off x="190500" y="209550"/>
            <a:ext cx="11811000" cy="369332"/>
          </a:xfrm>
          <a:prstGeom prst="rect">
            <a:avLst/>
          </a:prstGeom>
          <a:noFill/>
        </p:spPr>
        <p:txBody>
          <a:bodyPr wrap="square" rtlCol="0">
            <a:spAutoFit/>
          </a:bodyPr>
          <a:lstStyle/>
          <a:p>
            <a:r>
              <a:rPr lang="en-GB" dirty="0"/>
              <a:t>It’s well known that Web of Science &amp; Scopus largely ignore e.g. Latin American scholarship. This is bad. We must do better.</a:t>
            </a:r>
          </a:p>
        </p:txBody>
      </p:sp>
      <p:sp>
        <p:nvSpPr>
          <p:cNvPr id="7" name="Rectangle 6">
            <a:extLst>
              <a:ext uri="{FF2B5EF4-FFF2-40B4-BE49-F238E27FC236}">
                <a16:creationId xmlns:a16="http://schemas.microsoft.com/office/drawing/2014/main" id="{194E9CE0-50BC-C212-3511-A2680523E811}"/>
              </a:ext>
            </a:extLst>
          </p:cNvPr>
          <p:cNvSpPr/>
          <p:nvPr/>
        </p:nvSpPr>
        <p:spPr>
          <a:xfrm>
            <a:off x="3352800" y="5863983"/>
            <a:ext cx="8839200" cy="784467"/>
          </a:xfrm>
          <a:prstGeom prst="rect">
            <a:avLst/>
          </a:prstGeom>
          <a:noFill/>
          <a:ln w="5715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44299743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99BEB366-C8C8-2305-8174-1185C86E90FA}"/>
              </a:ext>
            </a:extLst>
          </p:cNvPr>
          <p:cNvSpPr>
            <a:spLocks noGrp="1"/>
          </p:cNvSpPr>
          <p:nvPr>
            <p:ph idx="1"/>
          </p:nvPr>
        </p:nvSpPr>
        <p:spPr>
          <a:xfrm>
            <a:off x="828951" y="3491144"/>
            <a:ext cx="10515600" cy="4351338"/>
          </a:xfrm>
        </p:spPr>
        <p:txBody>
          <a:bodyPr/>
          <a:lstStyle/>
          <a:p>
            <a:pPr marL="0" indent="0">
              <a:buNone/>
            </a:pPr>
            <a:r>
              <a:rPr lang="en-GB" dirty="0"/>
              <a:t>“Gold open access does not intrinsically mean, however, that the author pays and, indeed, this was not integral to the term as it was coined by </a:t>
            </a:r>
            <a:r>
              <a:rPr lang="en-GB" dirty="0" err="1"/>
              <a:t>Stevan</a:t>
            </a:r>
            <a:r>
              <a:rPr lang="en-GB" dirty="0"/>
              <a:t> </a:t>
            </a:r>
            <a:r>
              <a:rPr lang="en-GB" dirty="0" err="1"/>
              <a:t>Harnad</a:t>
            </a:r>
            <a:r>
              <a:rPr lang="en-GB" dirty="0"/>
              <a:t>.”</a:t>
            </a:r>
          </a:p>
          <a:p>
            <a:pPr marL="0" indent="0">
              <a:buNone/>
            </a:pPr>
            <a:endParaRPr lang="en-GB" dirty="0"/>
          </a:p>
          <a:p>
            <a:pPr marL="0" indent="0">
              <a:buNone/>
            </a:pPr>
            <a:r>
              <a:rPr lang="en-GB" sz="1800" dirty="0"/>
              <a:t>-- Martin P. Eve (2014) Open Access and the Humanities </a:t>
            </a:r>
            <a:r>
              <a:rPr lang="en-GB" sz="1800" i="1" dirty="0"/>
              <a:t>Contexts, Controversies and the Future. </a:t>
            </a:r>
            <a:r>
              <a:rPr lang="en-GB" sz="1800" dirty="0"/>
              <a:t>Chapter 1 pp. 1-42 </a:t>
            </a:r>
            <a:r>
              <a:rPr lang="en-GB" sz="1800" dirty="0">
                <a:hlinkClick r:id="rId2"/>
              </a:rPr>
              <a:t>https://doi.org/10.1017/CBO9781316161012.003</a:t>
            </a:r>
            <a:r>
              <a:rPr lang="en-GB" sz="1800" dirty="0"/>
              <a:t> </a:t>
            </a:r>
          </a:p>
        </p:txBody>
      </p:sp>
      <p:sp>
        <p:nvSpPr>
          <p:cNvPr id="4" name="TextBox 3">
            <a:extLst>
              <a:ext uri="{FF2B5EF4-FFF2-40B4-BE49-F238E27FC236}">
                <a16:creationId xmlns:a16="http://schemas.microsoft.com/office/drawing/2014/main" id="{5CF59C53-0B3E-D99C-5473-60D9ABD6AB0A}"/>
              </a:ext>
            </a:extLst>
          </p:cNvPr>
          <p:cNvSpPr txBox="1"/>
          <p:nvPr/>
        </p:nvSpPr>
        <p:spPr>
          <a:xfrm>
            <a:off x="828951" y="689200"/>
            <a:ext cx="10267765" cy="2523768"/>
          </a:xfrm>
          <a:prstGeom prst="rect">
            <a:avLst/>
          </a:prstGeom>
          <a:noFill/>
        </p:spPr>
        <p:txBody>
          <a:bodyPr wrap="square" rtlCol="0">
            <a:spAutoFit/>
          </a:bodyPr>
          <a:lstStyle/>
          <a:p>
            <a:r>
              <a:rPr lang="en-GB" sz="2800" dirty="0"/>
              <a:t>“In the jargon, OA delivered by journals is called </a:t>
            </a:r>
            <a:r>
              <a:rPr lang="en-GB" sz="2800" i="1" dirty="0"/>
              <a:t>gold OA</a:t>
            </a:r>
            <a:r>
              <a:rPr lang="en-GB" sz="2800" dirty="0"/>
              <a:t>, and OA delivered by repositories is called </a:t>
            </a:r>
            <a:r>
              <a:rPr lang="en-GB" sz="2800" i="1" dirty="0"/>
              <a:t>green OA</a:t>
            </a:r>
            <a:r>
              <a:rPr lang="en-GB" sz="2800" dirty="0"/>
              <a:t>.” </a:t>
            </a:r>
            <a:br>
              <a:rPr lang="en-GB" sz="2800" dirty="0"/>
            </a:br>
            <a:br>
              <a:rPr lang="en-GB" sz="2800" dirty="0"/>
            </a:br>
            <a:r>
              <a:rPr lang="en-GB" dirty="0"/>
              <a:t>--  Peter Suber (2012) Open Access. Chapter 1: What is Open Access? p.6</a:t>
            </a:r>
            <a:r>
              <a:rPr lang="en-GB" sz="2800" dirty="0"/>
              <a:t> </a:t>
            </a:r>
            <a:r>
              <a:rPr lang="en-GB" dirty="0">
                <a:hlinkClick r:id="rId3"/>
              </a:rPr>
              <a:t>https://openaccesseks.mitpress.mit.edu/pub/6y6fc8k5/release/2</a:t>
            </a:r>
            <a:r>
              <a:rPr lang="en-GB" dirty="0"/>
              <a:t> </a:t>
            </a:r>
          </a:p>
          <a:p>
            <a:endParaRPr lang="en-GB" sz="2800" dirty="0"/>
          </a:p>
        </p:txBody>
      </p:sp>
      <p:sp>
        <p:nvSpPr>
          <p:cNvPr id="2" name="TextBox 1">
            <a:extLst>
              <a:ext uri="{FF2B5EF4-FFF2-40B4-BE49-F238E27FC236}">
                <a16:creationId xmlns:a16="http://schemas.microsoft.com/office/drawing/2014/main" id="{AB72F1FD-47E3-E160-0109-9CCF9FCD7C88}"/>
              </a:ext>
            </a:extLst>
          </p:cNvPr>
          <p:cNvSpPr txBox="1"/>
          <p:nvPr/>
        </p:nvSpPr>
        <p:spPr>
          <a:xfrm>
            <a:off x="10507055" y="838585"/>
            <a:ext cx="1179321" cy="830997"/>
          </a:xfrm>
          <a:prstGeom prst="rect">
            <a:avLst/>
          </a:prstGeom>
          <a:noFill/>
        </p:spPr>
        <p:txBody>
          <a:bodyPr wrap="square" rtlCol="0">
            <a:spAutoFit/>
          </a:bodyPr>
          <a:lstStyle/>
          <a:p>
            <a:r>
              <a:rPr lang="en-GB" sz="4800" dirty="0"/>
              <a:t>👍</a:t>
            </a:r>
          </a:p>
        </p:txBody>
      </p:sp>
      <p:sp>
        <p:nvSpPr>
          <p:cNvPr id="5" name="TextBox 4">
            <a:extLst>
              <a:ext uri="{FF2B5EF4-FFF2-40B4-BE49-F238E27FC236}">
                <a16:creationId xmlns:a16="http://schemas.microsoft.com/office/drawing/2014/main" id="{5FB8C0C6-7D2C-5026-A97B-D7CAC9EB5BFC}"/>
              </a:ext>
            </a:extLst>
          </p:cNvPr>
          <p:cNvSpPr txBox="1"/>
          <p:nvPr/>
        </p:nvSpPr>
        <p:spPr>
          <a:xfrm>
            <a:off x="10870212" y="3480658"/>
            <a:ext cx="1179321" cy="830997"/>
          </a:xfrm>
          <a:prstGeom prst="rect">
            <a:avLst/>
          </a:prstGeom>
          <a:noFill/>
        </p:spPr>
        <p:txBody>
          <a:bodyPr wrap="square" rtlCol="0">
            <a:spAutoFit/>
          </a:bodyPr>
          <a:lstStyle/>
          <a:p>
            <a:r>
              <a:rPr lang="en-GB" sz="4800" dirty="0"/>
              <a:t>👍</a:t>
            </a:r>
          </a:p>
        </p:txBody>
      </p:sp>
    </p:spTree>
    <p:extLst>
      <p:ext uri="{BB962C8B-B14F-4D97-AF65-F5344CB8AC3E}">
        <p14:creationId xmlns:p14="http://schemas.microsoft.com/office/powerpoint/2010/main" val="3952401532"/>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53DE6639-4617-ADC4-E335-9CFD9A9D25D4}"/>
              </a:ext>
            </a:extLst>
          </p:cNvPr>
          <p:cNvPicPr>
            <a:picLocks noChangeAspect="1"/>
          </p:cNvPicPr>
          <p:nvPr/>
        </p:nvPicPr>
        <p:blipFill>
          <a:blip r:embed="rId2"/>
          <a:stretch>
            <a:fillRect/>
          </a:stretch>
        </p:blipFill>
        <p:spPr>
          <a:xfrm>
            <a:off x="0" y="998575"/>
            <a:ext cx="12192000" cy="3244645"/>
          </a:xfrm>
          <a:prstGeom prst="rect">
            <a:avLst/>
          </a:prstGeom>
        </p:spPr>
      </p:pic>
      <p:sp>
        <p:nvSpPr>
          <p:cNvPr id="5" name="TextBox 4">
            <a:extLst>
              <a:ext uri="{FF2B5EF4-FFF2-40B4-BE49-F238E27FC236}">
                <a16:creationId xmlns:a16="http://schemas.microsoft.com/office/drawing/2014/main" id="{50A324A0-8E6D-D479-B79B-A2681563EE0E}"/>
              </a:ext>
            </a:extLst>
          </p:cNvPr>
          <p:cNvSpPr txBox="1"/>
          <p:nvPr/>
        </p:nvSpPr>
        <p:spPr>
          <a:xfrm>
            <a:off x="1562470" y="4474346"/>
            <a:ext cx="8753382" cy="1477328"/>
          </a:xfrm>
          <a:prstGeom prst="rect">
            <a:avLst/>
          </a:prstGeom>
          <a:noFill/>
        </p:spPr>
        <p:txBody>
          <a:bodyPr wrap="square" rtlCol="0">
            <a:spAutoFit/>
          </a:bodyPr>
          <a:lstStyle/>
          <a:p>
            <a:r>
              <a:rPr lang="en-GB" b="0" i="0" dirty="0">
                <a:solidFill>
                  <a:srgbClr val="001942"/>
                </a:solidFill>
                <a:effectLst/>
                <a:latin typeface="Comic Sans MS" panose="030F0702030302020204" pitchFamily="66" charset="0"/>
              </a:rPr>
              <a:t>…bringing together the Diamond OA community of journal editors, organizations, experts, and stakeholders from the Global South and North, in a dialogue that seeks to implement collective action in the spirit of the Recommendations on Open Science from UNESCO and BOAI 20 years, where Equity, Sustainability, Quality and Usability are the pillars of our journey.</a:t>
            </a:r>
            <a:endParaRPr lang="en-GB" dirty="0">
              <a:latin typeface="Comic Sans MS" panose="030F0702030302020204" pitchFamily="66" charset="0"/>
            </a:endParaRPr>
          </a:p>
        </p:txBody>
      </p:sp>
      <p:sp>
        <p:nvSpPr>
          <p:cNvPr id="6" name="TextBox 5">
            <a:extLst>
              <a:ext uri="{FF2B5EF4-FFF2-40B4-BE49-F238E27FC236}">
                <a16:creationId xmlns:a16="http://schemas.microsoft.com/office/drawing/2014/main" id="{7C61EC3E-FCDA-F9DF-4F7F-6BFA54662258}"/>
              </a:ext>
            </a:extLst>
          </p:cNvPr>
          <p:cNvSpPr txBox="1"/>
          <p:nvPr/>
        </p:nvSpPr>
        <p:spPr>
          <a:xfrm>
            <a:off x="1253456" y="6051402"/>
            <a:ext cx="9685087" cy="307777"/>
          </a:xfrm>
          <a:prstGeom prst="rect">
            <a:avLst/>
          </a:prstGeom>
          <a:noFill/>
        </p:spPr>
        <p:txBody>
          <a:bodyPr wrap="none" rtlCol="0">
            <a:spAutoFit/>
          </a:bodyPr>
          <a:lstStyle/>
          <a:p>
            <a:r>
              <a:rPr lang="en-GB" sz="1400" dirty="0">
                <a:hlinkClick r:id="rId3"/>
              </a:rPr>
              <a:t>http://amelica.org/index.php/en/2023/02/14/global-summit-on-diamond-open-access-equity-quality-usability-and-sustainability/</a:t>
            </a:r>
            <a:endParaRPr lang="en-GB" sz="1400" dirty="0"/>
          </a:p>
        </p:txBody>
      </p:sp>
      <p:sp>
        <p:nvSpPr>
          <p:cNvPr id="7" name="TextBox 6">
            <a:extLst>
              <a:ext uri="{FF2B5EF4-FFF2-40B4-BE49-F238E27FC236}">
                <a16:creationId xmlns:a16="http://schemas.microsoft.com/office/drawing/2014/main" id="{25E9C2E9-22EF-E707-CA26-09FBA49B329F}"/>
              </a:ext>
            </a:extLst>
          </p:cNvPr>
          <p:cNvSpPr txBox="1"/>
          <p:nvPr/>
        </p:nvSpPr>
        <p:spPr>
          <a:xfrm>
            <a:off x="1020932" y="301841"/>
            <a:ext cx="5628443" cy="707886"/>
          </a:xfrm>
          <a:prstGeom prst="rect">
            <a:avLst/>
          </a:prstGeom>
          <a:noFill/>
        </p:spPr>
        <p:txBody>
          <a:bodyPr wrap="square" rtlCol="0">
            <a:spAutoFit/>
          </a:bodyPr>
          <a:lstStyle/>
          <a:p>
            <a:r>
              <a:rPr lang="en-GB" sz="4000" dirty="0">
                <a:latin typeface="Comic Sans MS" panose="030F0702030302020204" pitchFamily="66" charset="0"/>
              </a:rPr>
              <a:t>A date for your diary…</a:t>
            </a:r>
          </a:p>
        </p:txBody>
      </p:sp>
    </p:spTree>
    <p:extLst>
      <p:ext uri="{BB962C8B-B14F-4D97-AF65-F5344CB8AC3E}">
        <p14:creationId xmlns:p14="http://schemas.microsoft.com/office/powerpoint/2010/main" val="257739339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98101889-AA35-BAED-D162-320042529C46}"/>
              </a:ext>
            </a:extLst>
          </p:cNvPr>
          <p:cNvSpPr txBox="1"/>
          <p:nvPr/>
        </p:nvSpPr>
        <p:spPr>
          <a:xfrm>
            <a:off x="476250" y="371475"/>
            <a:ext cx="10839450" cy="584775"/>
          </a:xfrm>
          <a:prstGeom prst="rect">
            <a:avLst/>
          </a:prstGeom>
          <a:noFill/>
        </p:spPr>
        <p:txBody>
          <a:bodyPr wrap="square" rtlCol="0">
            <a:spAutoFit/>
          </a:bodyPr>
          <a:lstStyle/>
          <a:p>
            <a:r>
              <a:rPr lang="en-GB" sz="3200" dirty="0">
                <a:latin typeface="Comic Sans MS" panose="030F0702030302020204" pitchFamily="66" charset="0"/>
              </a:rPr>
              <a:t>Green/Gold is perhaps a flawed non-dichotomy anyway?</a:t>
            </a:r>
          </a:p>
        </p:txBody>
      </p:sp>
      <p:sp>
        <p:nvSpPr>
          <p:cNvPr id="5" name="TextBox 4">
            <a:extLst>
              <a:ext uri="{FF2B5EF4-FFF2-40B4-BE49-F238E27FC236}">
                <a16:creationId xmlns:a16="http://schemas.microsoft.com/office/drawing/2014/main" id="{3A4807A5-D96E-AE0B-260B-76443ADBF4E3}"/>
              </a:ext>
            </a:extLst>
          </p:cNvPr>
          <p:cNvSpPr txBox="1"/>
          <p:nvPr/>
        </p:nvSpPr>
        <p:spPr>
          <a:xfrm>
            <a:off x="590550" y="1876425"/>
            <a:ext cx="11210925" cy="4585871"/>
          </a:xfrm>
          <a:prstGeom prst="rect">
            <a:avLst/>
          </a:prstGeom>
          <a:noFill/>
        </p:spPr>
        <p:txBody>
          <a:bodyPr wrap="square" rtlCol="0">
            <a:spAutoFit/>
          </a:bodyPr>
          <a:lstStyle/>
          <a:p>
            <a:r>
              <a:rPr lang="en-GB" sz="2400" b="1" dirty="0">
                <a:latin typeface="Comic Sans MS" panose="030F0702030302020204" pitchFamily="66" charset="0"/>
              </a:rPr>
              <a:t>Q: </a:t>
            </a:r>
            <a:r>
              <a:rPr lang="en-GB" b="1" dirty="0">
                <a:latin typeface="Comic Sans MS" panose="030F0702030302020204" pitchFamily="66" charset="0"/>
              </a:rPr>
              <a:t>Consider a journal that is solely published and made available online from an institutional repository platform – is it ‘gold’ or ‘green’ ?</a:t>
            </a:r>
          </a:p>
          <a:p>
            <a:endParaRPr lang="en-GB" dirty="0">
              <a:latin typeface="Comic Sans MS" panose="030F0702030302020204" pitchFamily="66" charset="0"/>
            </a:endParaRPr>
          </a:p>
          <a:p>
            <a:r>
              <a:rPr lang="en-GB" sz="2400" dirty="0">
                <a:latin typeface="Comic Sans MS" panose="030F0702030302020204" pitchFamily="66" charset="0"/>
              </a:rPr>
              <a:t>Thought process: </a:t>
            </a:r>
            <a:r>
              <a:rPr lang="en-GB" dirty="0">
                <a:latin typeface="Comic Sans MS" panose="030F0702030302020204" pitchFamily="66" charset="0"/>
              </a:rPr>
              <a:t>because it is the ‘official’ journal website it could be considered ‘gold’</a:t>
            </a:r>
          </a:p>
          <a:p>
            <a:r>
              <a:rPr lang="en-GB" dirty="0">
                <a:latin typeface="Comic Sans MS" panose="030F0702030302020204" pitchFamily="66" charset="0"/>
              </a:rPr>
              <a:t>		 because it is published on repository platform software it could be considered ‘green’</a:t>
            </a:r>
          </a:p>
          <a:p>
            <a:endParaRPr lang="en-GB" dirty="0">
              <a:latin typeface="Comic Sans MS" panose="030F0702030302020204" pitchFamily="66" charset="0"/>
            </a:endParaRPr>
          </a:p>
          <a:p>
            <a:endParaRPr lang="en-GB" dirty="0">
              <a:latin typeface="Comic Sans MS" panose="030F0702030302020204" pitchFamily="66" charset="0"/>
            </a:endParaRPr>
          </a:p>
          <a:p>
            <a:r>
              <a:rPr lang="en-GB" sz="2800" b="1" dirty="0">
                <a:latin typeface="Comic Sans MS" panose="030F0702030302020204" pitchFamily="66" charset="0"/>
              </a:rPr>
              <a:t>A: </a:t>
            </a:r>
            <a:r>
              <a:rPr lang="en-GB" dirty="0">
                <a:latin typeface="Comic Sans MS" panose="030F0702030302020204" pitchFamily="66" charset="0"/>
              </a:rPr>
              <a:t>the green/gold dichotomy is flawed and not actually useful to describe all situations</a:t>
            </a:r>
          </a:p>
          <a:p>
            <a:endParaRPr lang="en-GB" dirty="0">
              <a:latin typeface="Comic Sans MS" panose="030F0702030302020204" pitchFamily="66" charset="0"/>
            </a:endParaRPr>
          </a:p>
          <a:p>
            <a:r>
              <a:rPr lang="en-GB" b="1" dirty="0">
                <a:latin typeface="Comic Sans MS" panose="030F0702030302020204" pitchFamily="66" charset="0"/>
              </a:rPr>
              <a:t>The line between a journal hosting platform and a repository hosting platform is blurred.</a:t>
            </a:r>
            <a:r>
              <a:rPr lang="en-GB" dirty="0">
                <a:latin typeface="Comic Sans MS" panose="030F0702030302020204" pitchFamily="66" charset="0"/>
              </a:rPr>
              <a:t> Both are just content hosting platforms. There are content hosting platforms that can be both at the same time! Multifunctionality.</a:t>
            </a:r>
          </a:p>
          <a:p>
            <a:endParaRPr lang="en-GB" dirty="0">
              <a:latin typeface="Comic Sans MS" panose="030F0702030302020204" pitchFamily="66" charset="0"/>
            </a:endParaRPr>
          </a:p>
          <a:p>
            <a:r>
              <a:rPr lang="en-GB" dirty="0">
                <a:latin typeface="Comic Sans MS" panose="030F0702030302020204" pitchFamily="66" charset="0"/>
              </a:rPr>
              <a:t>e.g. </a:t>
            </a:r>
            <a:r>
              <a:rPr lang="en-GB" i="1" dirty="0">
                <a:latin typeface="Comic Sans MS" panose="030F0702030302020204" pitchFamily="66" charset="0"/>
              </a:rPr>
              <a:t>Colorado Journal of Psychiatry and Psychology </a:t>
            </a:r>
            <a:r>
              <a:rPr lang="en-GB" dirty="0">
                <a:latin typeface="Comic Sans MS" panose="030F0702030302020204" pitchFamily="66" charset="0"/>
              </a:rPr>
              <a:t>and </a:t>
            </a:r>
            <a:r>
              <a:rPr lang="en-GB" i="1" dirty="0">
                <a:latin typeface="Comic Sans MS" panose="030F0702030302020204" pitchFamily="66" charset="0"/>
              </a:rPr>
              <a:t>Cornell Real Estate Review </a:t>
            </a:r>
            <a:r>
              <a:rPr lang="en-GB" dirty="0">
                <a:latin typeface="Comic Sans MS" panose="030F0702030302020204" pitchFamily="66" charset="0"/>
              </a:rPr>
              <a:t>which are solely published on institutional repositories with help from librarians not “publishers”.</a:t>
            </a:r>
            <a:endParaRPr lang="en-GB" i="1" dirty="0">
              <a:latin typeface="Comic Sans MS" panose="030F0702030302020204" pitchFamily="66" charset="0"/>
            </a:endParaRPr>
          </a:p>
        </p:txBody>
      </p:sp>
    </p:spTree>
    <p:extLst>
      <p:ext uri="{BB962C8B-B14F-4D97-AF65-F5344CB8AC3E}">
        <p14:creationId xmlns:p14="http://schemas.microsoft.com/office/powerpoint/2010/main" val="234176059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5F06845D-F12D-CB8B-AB6B-A35ADE643B28}"/>
              </a:ext>
            </a:extLst>
          </p:cNvPr>
          <p:cNvSpPr txBox="1"/>
          <p:nvPr/>
        </p:nvSpPr>
        <p:spPr>
          <a:xfrm>
            <a:off x="476250" y="371475"/>
            <a:ext cx="10839450" cy="1077218"/>
          </a:xfrm>
          <a:prstGeom prst="rect">
            <a:avLst/>
          </a:prstGeom>
          <a:noFill/>
        </p:spPr>
        <p:txBody>
          <a:bodyPr wrap="square" rtlCol="0">
            <a:spAutoFit/>
          </a:bodyPr>
          <a:lstStyle/>
          <a:p>
            <a:r>
              <a:rPr lang="en-GB" sz="3200" dirty="0">
                <a:latin typeface="Comic Sans MS" panose="030F0702030302020204" pitchFamily="66" charset="0"/>
              </a:rPr>
              <a:t>At what level does the term Gold OA apply?</a:t>
            </a:r>
          </a:p>
          <a:p>
            <a:r>
              <a:rPr lang="en-GB" sz="3200" dirty="0">
                <a:latin typeface="Comic Sans MS" panose="030F0702030302020204" pitchFamily="66" charset="0"/>
              </a:rPr>
              <a:t>Article-level or Journal-level? </a:t>
            </a:r>
          </a:p>
        </p:txBody>
      </p:sp>
      <p:sp>
        <p:nvSpPr>
          <p:cNvPr id="5" name="TextBox 4">
            <a:extLst>
              <a:ext uri="{FF2B5EF4-FFF2-40B4-BE49-F238E27FC236}">
                <a16:creationId xmlns:a16="http://schemas.microsoft.com/office/drawing/2014/main" id="{49C30D63-CB68-53DB-665B-A7F8CA713C7C}"/>
              </a:ext>
            </a:extLst>
          </p:cNvPr>
          <p:cNvSpPr txBox="1"/>
          <p:nvPr/>
        </p:nvSpPr>
        <p:spPr>
          <a:xfrm>
            <a:off x="1074197" y="2308194"/>
            <a:ext cx="9117367" cy="1477328"/>
          </a:xfrm>
          <a:prstGeom prst="rect">
            <a:avLst/>
          </a:prstGeom>
          <a:noFill/>
        </p:spPr>
        <p:txBody>
          <a:bodyPr wrap="square" rtlCol="0">
            <a:spAutoFit/>
          </a:bodyPr>
          <a:lstStyle/>
          <a:p>
            <a:r>
              <a:rPr lang="en-GB" dirty="0" err="1">
                <a:latin typeface="Comic Sans MS" panose="030F0702030302020204" pitchFamily="66" charset="0"/>
              </a:rPr>
              <a:t>Harnad</a:t>
            </a:r>
            <a:r>
              <a:rPr lang="en-GB" dirty="0">
                <a:latin typeface="Comic Sans MS" panose="030F0702030302020204" pitchFamily="66" charset="0"/>
              </a:rPr>
              <a:t> couldn’t have foreseen the advent of the ‘hybrid’ publishing option.</a:t>
            </a:r>
          </a:p>
          <a:p>
            <a:endParaRPr lang="en-GB" dirty="0">
              <a:latin typeface="Comic Sans MS" panose="030F0702030302020204" pitchFamily="66" charset="0"/>
            </a:endParaRPr>
          </a:p>
          <a:p>
            <a:r>
              <a:rPr lang="en-GB" dirty="0">
                <a:latin typeface="Comic Sans MS" panose="030F0702030302020204" pitchFamily="66" charset="0"/>
              </a:rPr>
              <a:t>Are individual open access articles within an otherwise paywalled journal ‘gold’?</a:t>
            </a:r>
            <a:br>
              <a:rPr lang="en-GB" dirty="0">
                <a:latin typeface="Comic Sans MS" panose="030F0702030302020204" pitchFamily="66" charset="0"/>
              </a:rPr>
            </a:br>
            <a:br>
              <a:rPr lang="en-GB" dirty="0">
                <a:latin typeface="Comic Sans MS" panose="030F0702030302020204" pitchFamily="66" charset="0"/>
              </a:rPr>
            </a:br>
            <a:r>
              <a:rPr lang="en-GB" dirty="0">
                <a:latin typeface="Comic Sans MS" panose="030F0702030302020204" pitchFamily="66" charset="0"/>
              </a:rPr>
              <a:t>Or does the entirety of a journal volume have to be open access for it to be ‘gold’?</a:t>
            </a:r>
          </a:p>
        </p:txBody>
      </p:sp>
    </p:spTree>
    <p:extLst>
      <p:ext uri="{BB962C8B-B14F-4D97-AF65-F5344CB8AC3E}">
        <p14:creationId xmlns:p14="http://schemas.microsoft.com/office/powerpoint/2010/main" val="3306225876"/>
      </p:ext>
    </p:extLst>
  </p:cSld>
  <p:clrMapOvr>
    <a:masterClrMapping/>
  </p:clrMapOvr>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8FE186F59CB2848AFC8EE0E2CC25731" ma:contentTypeVersion="21" ma:contentTypeDescription="Create a new document." ma:contentTypeScope="" ma:versionID="a8dcfa16a6f5f652c98cbeeec0ec8441">
  <xsd:schema xmlns:xsd="http://www.w3.org/2001/XMLSchema" xmlns:xs="http://www.w3.org/2001/XMLSchema" xmlns:p="http://schemas.microsoft.com/office/2006/metadata/properties" xmlns:ns1="http://schemas.microsoft.com/sharepoint/v3" xmlns:ns2="bc4ab7c6-3713-46b8-903f-5bcf57f4df8a" xmlns:ns3="7bfe99c4-9d7b-41da-a6ce-4b9e1706c5eb" targetNamespace="http://schemas.microsoft.com/office/2006/metadata/properties" ma:root="true" ma:fieldsID="120836391f8ecec6d542f8d8d9c96ff9" ns1:_="" ns2:_="" ns3:_="">
    <xsd:import namespace="http://schemas.microsoft.com/sharepoint/v3"/>
    <xsd:import namespace="bc4ab7c6-3713-46b8-903f-5bcf57f4df8a"/>
    <xsd:import namespace="7bfe99c4-9d7b-41da-a6ce-4b9e1706c5eb"/>
    <xsd:element name="properties">
      <xsd:complexType>
        <xsd:sequence>
          <xsd:element name="documentManagement">
            <xsd:complexType>
              <xsd:all>
                <xsd:element ref="ns2:TaxKeywordTaxHTField" minOccurs="0"/>
                <xsd:element ref="ns2:TaxCatchAll" minOccurs="0"/>
                <xsd:element ref="ns2:SharedWithUsers" minOccurs="0"/>
                <xsd:element ref="ns2:SharedWithDetails" minOccurs="0"/>
                <xsd:element ref="ns3:MediaServiceMetadata" minOccurs="0"/>
                <xsd:element ref="ns3:MediaServiceFastMetadata" minOccurs="0"/>
                <xsd:element ref="ns1:_ip_UnifiedCompliancePolicyProperties" minOccurs="0"/>
                <xsd:element ref="ns1:_ip_UnifiedCompliancePolicyUIAction" minOccurs="0"/>
                <xsd:element ref="ns3:MediaServiceAutoTags" minOccurs="0"/>
                <xsd:element ref="ns3:MediaServiceOCR" minOccurs="0"/>
                <xsd:element ref="ns3:MediaServiceDateTaken" minOccurs="0"/>
                <xsd:element ref="ns3:MediaServiceLocation" minOccurs="0"/>
                <xsd:element ref="ns3:MediaServiceGenerationTime" minOccurs="0"/>
                <xsd:element ref="ns3:MediaServiceEventHashCode" minOccurs="0"/>
                <xsd:element ref="ns3:MediaServiceAutoKeyPoints" minOccurs="0"/>
                <xsd:element ref="ns3:MediaServiceKeyPoints" minOccurs="0"/>
                <xsd:element ref="ns3:lcf76f155ced4ddcb4097134ff3c332f"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_ip_UnifiedCompliancePolicyProperties" ma:index="15" nillable="true" ma:displayName="Unified Compliance Policy Properties" ma:hidden="true" ma:internalName="_ip_UnifiedCompliancePolicyProperties">
      <xsd:simpleType>
        <xsd:restriction base="dms:Note"/>
      </xsd:simpleType>
    </xsd:element>
    <xsd:element name="_ip_UnifiedCompliancePolicyUIAction" ma:index="16" nillable="true" ma:displayName="Unified Compliance Policy UI Action" ma:hidden="true" ma:internalName="_ip_UnifiedCompliancePolicyUIAction">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c4ab7c6-3713-46b8-903f-5bcf57f4df8a" elementFormDefault="qualified">
    <xsd:import namespace="http://schemas.microsoft.com/office/2006/documentManagement/types"/>
    <xsd:import namespace="http://schemas.microsoft.com/office/infopath/2007/PartnerControls"/>
    <xsd:element name="TaxKeywordTaxHTField" ma:index="6" nillable="true" ma:taxonomy="true" ma:internalName="TaxKeywordTaxHTField" ma:taxonomyFieldName="TaxKeyword" ma:displayName="Categories" ma:fieldId="{23f27201-bee3-471e-b2e7-b64fd8b7ca38}" ma:taxonomyMulti="true" ma:sspId="18ab0346-f806-47e9-8759-3505b0a6cfba" ma:termSetId="00000000-0000-0000-0000-000000000000" ma:anchorId="00000000-0000-0000-0000-000000000000" ma:open="true" ma:isKeyword="true">
      <xsd:complexType>
        <xsd:sequence>
          <xsd:element ref="pc:Terms" minOccurs="0" maxOccurs="1"/>
        </xsd:sequence>
      </xsd:complexType>
    </xsd:element>
    <xsd:element name="TaxCatchAll" ma:index="7" nillable="true" ma:displayName="Taxonomy Catch All Column" ma:hidden="true" ma:list="{3aa02966-0c23-482c-a521-cbec668d9f21}" ma:internalName="TaxCatchAll" ma:showField="CatchAllData" ma:web="bc4ab7c6-3713-46b8-903f-5bcf57f4df8a">
      <xsd:complexType>
        <xsd:complexContent>
          <xsd:extension base="dms:MultiChoiceLookup">
            <xsd:sequence>
              <xsd:element name="Value" type="dms:Lookup" maxOccurs="unbounded" minOccurs="0" nillable="true"/>
            </xsd:sequence>
          </xsd:extension>
        </xsd:complexContent>
      </xsd:complexType>
    </xsd:element>
    <xsd:element name="SharedWithUsers" ma:index="11"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2" nillable="true" ma:displayName="Shared With Details" ma:description="" ma:internalName="SharedWithDetail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7bfe99c4-9d7b-41da-a6ce-4b9e1706c5eb" elementFormDefault="qualified">
    <xsd:import namespace="http://schemas.microsoft.com/office/2006/documentManagement/types"/>
    <xsd:import namespace="http://schemas.microsoft.com/office/infopath/2007/PartnerControls"/>
    <xsd:element name="MediaServiceMetadata" ma:index="13" nillable="true" ma:displayName="MediaServiceMetadata" ma:description="" ma:hidden="true" ma:internalName="MediaServiceMetadata" ma:readOnly="true">
      <xsd:simpleType>
        <xsd:restriction base="dms:Note"/>
      </xsd:simpleType>
    </xsd:element>
    <xsd:element name="MediaServiceFastMetadata" ma:index="14" nillable="true" ma:displayName="MediaServiceFastMetadata" ma:description="" ma:hidden="true" ma:internalName="MediaServiceFastMetadata" ma:readOnly="true">
      <xsd:simpleType>
        <xsd:restriction base="dms:Note"/>
      </xsd:simpleType>
    </xsd:element>
    <xsd:element name="MediaServiceAutoTags" ma:index="17" nillable="true" ma:displayName="MediaServiceAutoTags" ma:internalName="MediaServiceAutoTags" ma:readOnly="true">
      <xsd:simpleType>
        <xsd:restriction base="dms:Text"/>
      </xsd:simpleType>
    </xsd:element>
    <xsd:element name="MediaServiceOCR" ma:index="18" nillable="true" ma:displayName="MediaServiceOCR" ma:internalName="MediaServiceOCR" ma:readOnly="true">
      <xsd:simpleType>
        <xsd:restriction base="dms:Note">
          <xsd:maxLength value="255"/>
        </xsd:restriction>
      </xsd:simpleType>
    </xsd:element>
    <xsd:element name="MediaServiceDateTaken" ma:index="19" nillable="true" ma:displayName="MediaServiceDateTaken" ma:hidden="true" ma:internalName="MediaServiceDateTaken" ma:readOnly="true">
      <xsd:simpleType>
        <xsd:restriction base="dms:Text"/>
      </xsd:simpleType>
    </xsd:element>
    <xsd:element name="MediaServiceLocation" ma:index="20" nillable="true" ma:displayName="Location" ma:internalName="MediaServiceLocation" ma:readOnly="true">
      <xsd:simpleType>
        <xsd:restriction base="dms:Text"/>
      </xsd:simpleType>
    </xsd:element>
    <xsd:element name="MediaServiceGenerationTime" ma:index="21" nillable="true" ma:displayName="MediaServiceGenerationTime" ma:hidden="true" ma:internalName="MediaServiceGenerationTime" ma:readOnly="true">
      <xsd:simpleType>
        <xsd:restriction base="dms:Text"/>
      </xsd:simpleType>
    </xsd:element>
    <xsd:element name="MediaServiceEventHashCode" ma:index="22" nillable="true" ma:displayName="MediaServiceEventHashCode" ma:hidden="true" ma:internalName="MediaServiceEventHashCode" ma:readOnly="true">
      <xsd:simpleType>
        <xsd:restriction base="dms:Text"/>
      </xsd:simpleType>
    </xsd:element>
    <xsd:element name="MediaServiceAutoKeyPoints" ma:index="23" nillable="true" ma:displayName="MediaServiceAutoKeyPoints" ma:hidden="true" ma:internalName="MediaServiceAutoKeyPoints" ma:readOnly="true">
      <xsd:simpleType>
        <xsd:restriction base="dms:Note"/>
      </xsd:simpleType>
    </xsd:element>
    <xsd:element name="MediaServiceKeyPoints" ma:index="24" nillable="true" ma:displayName="KeyPoints" ma:internalName="MediaServiceKeyPoints" ma:readOnly="true">
      <xsd:simpleType>
        <xsd:restriction base="dms:Note">
          <xsd:maxLength value="255"/>
        </xsd:restriction>
      </xsd:simpleType>
    </xsd:element>
    <xsd:element name="lcf76f155ced4ddcb4097134ff3c332f" ma:index="26" nillable="true" ma:taxonomy="true" ma:internalName="lcf76f155ced4ddcb4097134ff3c332f" ma:taxonomyFieldName="MediaServiceImageTags" ma:displayName="Image Tags" ma:readOnly="false" ma:fieldId="{5cf76f15-5ced-4ddc-b409-7134ff3c332f}" ma:taxonomyMulti="true" ma:sspId="18ab0346-f806-47e9-8759-3505b0a6cfba" ma:termSetId="09814cd3-568e-fe90-9814-8d621ff8fb84" ma:anchorId="fba54fb3-c3e1-fe81-a776-ca4b69148c4d" ma:open="true" ma:isKeyword="false">
      <xsd:complexType>
        <xsd:sequence>
          <xsd:element ref="pc:Terms" minOccurs="0" maxOccurs="1"/>
        </xsd:sequence>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8" ma:displayName="Content Type"/>
        <xsd:element ref="dc:title" minOccurs="0" maxOccurs="1" ma:index="3"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7bfe99c4-9d7b-41da-a6ce-4b9e1706c5eb">
      <Terms xmlns="http://schemas.microsoft.com/office/infopath/2007/PartnerControls"/>
    </lcf76f155ced4ddcb4097134ff3c332f>
    <_ip_UnifiedCompliancePolicyUIAction xmlns="http://schemas.microsoft.com/sharepoint/v3" xsi:nil="true"/>
    <TaxKeywordTaxHTField xmlns="bc4ab7c6-3713-46b8-903f-5bcf57f4df8a">
      <Terms xmlns="http://schemas.microsoft.com/office/infopath/2007/PartnerControls"/>
    </TaxKeywordTaxHTField>
    <_ip_UnifiedCompliancePolicyProperties xmlns="http://schemas.microsoft.com/sharepoint/v3" xsi:nil="true"/>
    <TaxCatchAll xmlns="bc4ab7c6-3713-46b8-903f-5bcf57f4df8a" xsi:nil="true"/>
    <SharedWithUsers xmlns="bc4ab7c6-3713-46b8-903f-5bcf57f4df8a">
      <UserInfo>
        <DisplayName>Ross Mounce</DisplayName>
        <AccountId>315</AccountId>
        <AccountType/>
      </UserInfo>
    </SharedWithUsers>
  </documentManagement>
</p:properties>
</file>

<file path=customXml/itemProps1.xml><?xml version="1.0" encoding="utf-8"?>
<ds:datastoreItem xmlns:ds="http://schemas.openxmlformats.org/officeDocument/2006/customXml" ds:itemID="{BFA81C30-2395-4993-AE89-B829D21C17D0}">
  <ds:schemaRefs>
    <ds:schemaRef ds:uri="http://schemas.microsoft.com/sharepoint/v3/contenttype/forms"/>
  </ds:schemaRefs>
</ds:datastoreItem>
</file>

<file path=customXml/itemProps2.xml><?xml version="1.0" encoding="utf-8"?>
<ds:datastoreItem xmlns:ds="http://schemas.openxmlformats.org/officeDocument/2006/customXml" ds:itemID="{9F26162A-5CEC-4E22-9EDE-1384EB3E9772}">
  <ds:schemaRefs>
    <ds:schemaRef ds:uri="7bfe99c4-9d7b-41da-a6ce-4b9e1706c5eb"/>
    <ds:schemaRef ds:uri="bc4ab7c6-3713-46b8-903f-5bcf57f4df8a"/>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microsoft.com/sharepoint/v3"/>
    <ds:schemaRef ds:uri="http://schemas.openxmlformats.org/package/2006/metadata/core-properties"/>
    <ds:schemaRef ds:uri="http://www.w3.org/2001/XMLSchema"/>
  </ds:schemaRefs>
</ds:datastoreItem>
</file>

<file path=customXml/itemProps3.xml><?xml version="1.0" encoding="utf-8"?>
<ds:datastoreItem xmlns:ds="http://schemas.openxmlformats.org/officeDocument/2006/customXml" ds:itemID="{9C0D0867-5CC7-4283-AA61-28F675FDA243}">
  <ds:schemaRefs>
    <ds:schemaRef ds:uri="http://schemas.openxmlformats.org/package/2006/metadata/core-properties"/>
    <ds:schemaRef ds:uri="http://purl.org/dc/terms/"/>
    <ds:schemaRef ds:uri="bc4ab7c6-3713-46b8-903f-5bcf57f4df8a"/>
    <ds:schemaRef ds:uri="http://www.w3.org/XML/1998/namespace"/>
    <ds:schemaRef ds:uri="http://purl.org/dc/dcmitype/"/>
    <ds:schemaRef ds:uri="http://purl.org/dc/elements/1.1/"/>
    <ds:schemaRef ds:uri="http://schemas.microsoft.com/office/2006/documentManagement/types"/>
    <ds:schemaRef ds:uri="http://schemas.microsoft.com/sharepoint/v3"/>
    <ds:schemaRef ds:uri="http://schemas.microsoft.com/office/infopath/2007/PartnerControls"/>
    <ds:schemaRef ds:uri="7bfe99c4-9d7b-41da-a6ce-4b9e1706c5eb"/>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emplate>office theme</Template>
  <TotalTime>2864</TotalTime>
  <Words>4033</Words>
  <Application>Microsoft Office PowerPoint</Application>
  <PresentationFormat>Widescreen</PresentationFormat>
  <Paragraphs>396</Paragraphs>
  <Slides>70</Slides>
  <Notes>0</Notes>
  <HiddenSlides>0</HiddenSlides>
  <MMClips>0</MMClips>
  <ScaleCrop>false</ScaleCrop>
  <HeadingPairs>
    <vt:vector size="6" baseType="variant">
      <vt:variant>
        <vt:lpstr>Fonts Used</vt:lpstr>
      </vt:variant>
      <vt:variant>
        <vt:i4>13</vt:i4>
      </vt:variant>
      <vt:variant>
        <vt:lpstr>Theme</vt:lpstr>
      </vt:variant>
      <vt:variant>
        <vt:i4>1</vt:i4>
      </vt:variant>
      <vt:variant>
        <vt:lpstr>Slide Titles</vt:lpstr>
      </vt:variant>
      <vt:variant>
        <vt:i4>70</vt:i4>
      </vt:variant>
    </vt:vector>
  </HeadingPairs>
  <TitlesOfParts>
    <vt:vector size="84" baseType="lpstr">
      <vt:lpstr>-apple-system</vt:lpstr>
      <vt:lpstr>Arial</vt:lpstr>
      <vt:lpstr>azo-sans-web</vt:lpstr>
      <vt:lpstr>BlinkMacSystemFont</vt:lpstr>
      <vt:lpstr>Calibri</vt:lpstr>
      <vt:lpstr>Calibri Light</vt:lpstr>
      <vt:lpstr>Comic Sans MS</vt:lpstr>
      <vt:lpstr>Dosis</vt:lpstr>
      <vt:lpstr>MuseoSans</vt:lpstr>
      <vt:lpstr>poppins</vt:lpstr>
      <vt:lpstr>Raleway</vt:lpstr>
      <vt:lpstr>Roboto</vt:lpstr>
      <vt:lpstr>Verdana</vt:lpstr>
      <vt:lpstr>office theme</vt:lpstr>
      <vt:lpstr>Thoughts on the many different paths to achieving open access</vt:lpstr>
      <vt:lpstr>PowerPoint Presentation</vt:lpstr>
      <vt:lpstr>Talk Outline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Clarivate’s Journal Impact Factor™</vt:lpstr>
      <vt:lpstr>Clarivate’s Journal Impact Factor™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Marketing nonsense: things touted as “OA agreements”</vt:lpstr>
      <vt:lpstr>PowerPoint Presentation</vt:lpstr>
      <vt:lpstr>Time for the UK to walk away from TAs?</vt:lpstr>
      <vt:lpstr>RIGHTS RETENTION</vt:lpstr>
      <vt:lpstr>PowerPoint Presentation</vt:lpstr>
      <vt:lpstr>A background on copyright &amp; research communications</vt:lpstr>
      <vt:lpstr>PowerPoint Presentation</vt:lpstr>
      <vt:lpstr>PowerPoint Presentation</vt:lpstr>
      <vt:lpstr>PowerPoint Presentation</vt:lpstr>
      <vt:lpstr>PowerPoint Presentation</vt:lpstr>
      <vt:lpstr>Copyright transfer helps enforce a scarcity of access</vt:lpstr>
      <vt:lpstr>CC BY licensing enables criticism &amp; replication attempts</vt:lpstr>
      <vt:lpstr>CC BY licensing enables frictionless re-use</vt:lpstr>
      <vt:lpstr>Non-open licensing makes re-use expensive and/or totally prevented</vt:lpstr>
      <vt:lpstr>PowerPoint Presentation</vt:lpstr>
      <vt:lpstr>PowerPoint Presentation</vt:lpstr>
      <vt:lpstr>PowerPoint Presentation</vt:lpstr>
      <vt:lpstr>PowerPoint Presentation</vt:lpstr>
      <vt:lpstr>PowerPoint Presentation</vt:lpstr>
      <vt:lpstr>Examples of RRS In Action</vt:lpstr>
      <vt:lpstr>The ‘Version of record’ … Paywalled</vt:lpstr>
      <vt:lpstr>The Author Manuscript is open access</vt:lpstr>
      <vt:lpstr>Example #2</vt:lpstr>
      <vt:lpstr>PowerPoint Presentation</vt:lpstr>
      <vt:lpstr>PowerPoint Presentation</vt:lpstr>
      <vt:lpstr>observations arising from RRS so far…</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Ross Mounce</dc:creator>
  <cp:lastModifiedBy>Ross Mounce</cp:lastModifiedBy>
  <cp:revision>255</cp:revision>
  <dcterms:created xsi:type="dcterms:W3CDTF">2023-01-18T12:52:15Z</dcterms:created>
  <dcterms:modified xsi:type="dcterms:W3CDTF">2023-03-06T22:35:31Z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axKeyword">
    <vt:lpwstr/>
  </property>
  <property fmtid="{D5CDD505-2E9C-101B-9397-08002B2CF9AE}" pid="3" name="ContentTypeId">
    <vt:lpwstr>0x010100E8FE186F59CB2848AFC8EE0E2CC25731</vt:lpwstr>
  </property>
  <property fmtid="{D5CDD505-2E9C-101B-9397-08002B2CF9AE}" pid="4" name="MediaServiceImageTags">
    <vt:lpwstr/>
  </property>
</Properties>
</file>