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Lst>
  <p:sldSz cy="5143500" cx="9144000"/>
  <p:notesSz cx="6858000" cy="9144000"/>
  <p:embeddedFontLst>
    <p:embeddedFont>
      <p:font typeface="Raleway"/>
      <p:regular r:id="rId81"/>
      <p:bold r:id="rId82"/>
      <p:italic r:id="rId83"/>
      <p:boldItalic r:id="rId84"/>
    </p:embeddedFont>
    <p:embeddedFont>
      <p:font typeface="Roboto"/>
      <p:regular r:id="rId85"/>
      <p:bold r:id="rId86"/>
      <p:italic r:id="rId87"/>
      <p:boldItalic r:id="rId88"/>
    </p:embeddedFont>
    <p:embeddedFont>
      <p:font typeface="PT Sans Narrow"/>
      <p:regular r:id="rId89"/>
      <p:bold r:id="rId90"/>
    </p:embeddedFont>
    <p:embeddedFont>
      <p:font typeface="Merriweather"/>
      <p:regular r:id="rId91"/>
      <p:bold r:id="rId92"/>
      <p:italic r:id="rId93"/>
      <p:boldItalic r:id="rId94"/>
    </p:embeddedFont>
    <p:embeddedFont>
      <p:font typeface="Source Sans Pro"/>
      <p:regular r:id="rId95"/>
      <p:bold r:id="rId96"/>
      <p:italic r:id="rId97"/>
      <p:boldItalic r:id="rId98"/>
    </p:embeddedFont>
    <p:embeddedFont>
      <p:font typeface="Open Sans"/>
      <p:regular r:id="rId99"/>
      <p:bold r:id="rId100"/>
      <p:italic r:id="rId101"/>
      <p:boldItalic r:id="rId102"/>
    </p:embeddedFont>
    <p:embeddedFont>
      <p:font typeface="Questrial"/>
      <p:regular r:id="rId10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Questrial-regular.fntdata"/><Relationship Id="rId102" Type="http://schemas.openxmlformats.org/officeDocument/2006/relationships/font" Target="fonts/OpenSans-boldItalic.fntdata"/><Relationship Id="rId101" Type="http://schemas.openxmlformats.org/officeDocument/2006/relationships/font" Target="fonts/OpenSans-italic.fntdata"/><Relationship Id="rId100" Type="http://schemas.openxmlformats.org/officeDocument/2006/relationships/font" Target="fonts/OpenSans-bold.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font" Target="fonts/SourceSansPro-regular.fntdata"/><Relationship Id="rId94" Type="http://schemas.openxmlformats.org/officeDocument/2006/relationships/font" Target="fonts/Merriweather-boldItalic.fntdata"/><Relationship Id="rId97" Type="http://schemas.openxmlformats.org/officeDocument/2006/relationships/font" Target="fonts/SourceSansPro-italic.fntdata"/><Relationship Id="rId96" Type="http://schemas.openxmlformats.org/officeDocument/2006/relationships/font" Target="fonts/SourceSansPro-bold.fntdata"/><Relationship Id="rId11" Type="http://schemas.openxmlformats.org/officeDocument/2006/relationships/slide" Target="slides/slide6.xml"/><Relationship Id="rId99" Type="http://schemas.openxmlformats.org/officeDocument/2006/relationships/font" Target="fonts/OpenSans-regular.fntdata"/><Relationship Id="rId10" Type="http://schemas.openxmlformats.org/officeDocument/2006/relationships/slide" Target="slides/slide5.xml"/><Relationship Id="rId98" Type="http://schemas.openxmlformats.org/officeDocument/2006/relationships/font" Target="fonts/SourceSansPro-boldItalic.fntdata"/><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font" Target="fonts/Merriweather-regular.fntdata"/><Relationship Id="rId90" Type="http://schemas.openxmlformats.org/officeDocument/2006/relationships/font" Target="fonts/PTSansNarrow-bold.fntdata"/><Relationship Id="rId93" Type="http://schemas.openxmlformats.org/officeDocument/2006/relationships/font" Target="fonts/Merriweather-italic.fntdata"/><Relationship Id="rId92" Type="http://schemas.openxmlformats.org/officeDocument/2006/relationships/font" Target="fonts/Merriweather-bold.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 Id="rId84" Type="http://schemas.openxmlformats.org/officeDocument/2006/relationships/font" Target="fonts/Raleway-boldItalic.fntdata"/><Relationship Id="rId83" Type="http://schemas.openxmlformats.org/officeDocument/2006/relationships/font" Target="fonts/Raleway-italic.fntdata"/><Relationship Id="rId86" Type="http://schemas.openxmlformats.org/officeDocument/2006/relationships/font" Target="fonts/Roboto-bold.fntdata"/><Relationship Id="rId85" Type="http://schemas.openxmlformats.org/officeDocument/2006/relationships/font" Target="fonts/Roboto-regular.fntdata"/><Relationship Id="rId88" Type="http://schemas.openxmlformats.org/officeDocument/2006/relationships/font" Target="fonts/Roboto-boldItalic.fntdata"/><Relationship Id="rId87" Type="http://schemas.openxmlformats.org/officeDocument/2006/relationships/font" Target="fonts/Roboto-italic.fntdata"/><Relationship Id="rId89" Type="http://schemas.openxmlformats.org/officeDocument/2006/relationships/font" Target="fonts/PTSansNarrow-regular.fntdata"/><Relationship Id="rId80" Type="http://schemas.openxmlformats.org/officeDocument/2006/relationships/slide" Target="slides/slide75.xml"/><Relationship Id="rId82" Type="http://schemas.openxmlformats.org/officeDocument/2006/relationships/font" Target="fonts/Raleway-bold.fntdata"/><Relationship Id="rId81" Type="http://schemas.openxmlformats.org/officeDocument/2006/relationships/font" Target="fonts/Raleway-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6" name="Google Shape;5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18950e0c59b_0_29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18950e0c59b_0_29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07bea56fb9_3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07bea56fb9_3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chart should only show KG</a:t>
            </a:r>
            <a:endParaRPr/>
          </a:p>
          <a:p>
            <a:pPr indent="0" lvl="0" marL="0" rtl="0" algn="l">
              <a:spcBef>
                <a:spcPts val="0"/>
              </a:spcBef>
              <a:spcAft>
                <a:spcPts val="0"/>
              </a:spcAft>
              <a:buNone/>
            </a:pPr>
            <a:r>
              <a:rPr lang="en"/>
              <a:t>TIMEPOINT: 5m</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18950e0c59b_0_3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18950e0c59b_0_3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Limiting to see KGs purely as branding exercise: genuine difference in emphasis and communities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18950e0c59b_0_9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18950e0c59b_0_9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18950e0c59b_0_14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2" name="Google Shape;332;g18950e0c59b_0_14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18950e0c59b_0_29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9" name="Google Shape;369;g18950e0c59b_0_29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TIMEPOINT: 10m</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18950e0c59b_0_30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6" name="Google Shape;376;g18950e0c59b_0_30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18950e0c59b_0_35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5" name="Google Shape;385;g18950e0c59b_0_35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18950e0c59b_0_32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1" name="Google Shape;391;g18950e0c59b_0_32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g18950e0c59b_0_9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2" name="Google Shape;402;g18950e0c59b_0_9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paradigm now used throughout OBO</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1f24e93223d_0_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1f24e93223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the life sciences we are generating massive amounts of new data and knowledge, the way we communicate this knowledge is through words and pictures</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2086bd3cd2b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0" name="Google Shape;430;g2086bd3cd2b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TIMEPOINT: 15m</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18950e0c59b_0_27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18950e0c59b_0_27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18950e0c59b_0_33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8" name="Google Shape;448;g18950e0c59b_0_33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g1f24e93223d_1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9" name="Google Shape;459;g1f24e93223d_1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18950e0c59b_0_32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18950e0c59b_0_3287:notes"/>
          <p:cNvSpPr txBox="1"/>
          <p:nvPr>
            <p:ph idx="1" type="body"/>
          </p:nvPr>
        </p:nvSpPr>
        <p:spPr>
          <a:xfrm>
            <a:off x="914400" y="4343400"/>
            <a:ext cx="50292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g18950e0c59b_0_3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4" name="Google Shape;474;g18950e0c59b_0_3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g18950e0c59b_0_34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6" name="Google Shape;486;g18950e0c59b_0_34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g18950e0c59b_0_4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3" name="Google Shape;503;g18950e0c59b_0_4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g18950e0c59b_0_12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7" name="Google Shape;517;g18950e0c59b_0_12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emphasize circularity more in figure</a:t>
            </a:r>
            <a:endParaRPr/>
          </a:p>
          <a:p>
            <a:pPr indent="0" lvl="0" marL="0" rtl="0" algn="l">
              <a:spcBef>
                <a:spcPts val="0"/>
              </a:spcBef>
              <a:spcAft>
                <a:spcPts val="0"/>
              </a:spcAft>
              <a:buClr>
                <a:schemeClr val="dk1"/>
              </a:buClr>
              <a:buSzPts val="1100"/>
              <a:buFont typeface="Arial"/>
              <a:buNone/>
            </a:pPr>
            <a:r>
              <a:rPr lang="en">
                <a:solidFill>
                  <a:schemeClr val="dk1"/>
                </a:solidFill>
              </a:rPr>
              <a:t>TIMEPOINT: 20m</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1" name="Shape 531"/>
        <p:cNvGrpSpPr/>
        <p:nvPr/>
      </p:nvGrpSpPr>
      <p:grpSpPr>
        <a:xfrm>
          <a:off x="0" y="0"/>
          <a:ext cx="0" cy="0"/>
          <a:chOff x="0" y="0"/>
          <a:chExt cx="0" cy="0"/>
        </a:xfrm>
      </p:grpSpPr>
      <p:sp>
        <p:nvSpPr>
          <p:cNvPr id="532" name="Google Shape;532;g2086bd3cd2b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3" name="Google Shape;533;g2086bd3cd2b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emphasize circularity more in figure</a:t>
            </a:r>
            <a:endParaRPr/>
          </a:p>
          <a:p>
            <a:pPr indent="0" lvl="0" marL="0" rtl="0" algn="l">
              <a:spcBef>
                <a:spcPts val="0"/>
              </a:spcBef>
              <a:spcAft>
                <a:spcPts val="0"/>
              </a:spcAft>
              <a:buNone/>
            </a:pPr>
            <a:r>
              <a:rPr lang="en"/>
              <a:t>opportunity</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1f24e93223d_0_1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1f24e93223d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g18950e0c59b_0_12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0" name="Google Shape;550;g18950e0c59b_0_12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tidy</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18950e0c59b_0_12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18950e0c59b_0_12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4" name="Shape 564"/>
        <p:cNvGrpSpPr/>
        <p:nvPr/>
      </p:nvGrpSpPr>
      <p:grpSpPr>
        <a:xfrm>
          <a:off x="0" y="0"/>
          <a:ext cx="0" cy="0"/>
          <a:chOff x="0" y="0"/>
          <a:chExt cx="0" cy="0"/>
        </a:xfrm>
      </p:grpSpPr>
      <p:sp>
        <p:nvSpPr>
          <p:cNvPr id="565" name="Google Shape;565;g18950e0c59b_0_13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6" name="Google Shape;566;g18950e0c59b_0_13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g18950e0c59b_0_14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9" name="Google Shape;579;g18950e0c59b_0_14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g18950e0c59b_0_12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5" name="Google Shape;585;g18950e0c59b_0_12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TIMEPOINT: 25m</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g18950e0c59b_0_13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4" name="Google Shape;614;g18950e0c59b_0_13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6" name="Shape 626"/>
        <p:cNvGrpSpPr/>
        <p:nvPr/>
      </p:nvGrpSpPr>
      <p:grpSpPr>
        <a:xfrm>
          <a:off x="0" y="0"/>
          <a:ext cx="0" cy="0"/>
          <a:chOff x="0" y="0"/>
          <a:chExt cx="0" cy="0"/>
        </a:xfrm>
      </p:grpSpPr>
      <p:sp>
        <p:nvSpPr>
          <p:cNvPr id="627" name="Google Shape;627;g18950e0c59b_0_20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8" name="Google Shape;628;g18950e0c59b_0_20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6" name="Shape 646"/>
        <p:cNvGrpSpPr/>
        <p:nvPr/>
      </p:nvGrpSpPr>
      <p:grpSpPr>
        <a:xfrm>
          <a:off x="0" y="0"/>
          <a:ext cx="0" cy="0"/>
          <a:chOff x="0" y="0"/>
          <a:chExt cx="0" cy="0"/>
        </a:xfrm>
      </p:grpSpPr>
      <p:sp>
        <p:nvSpPr>
          <p:cNvPr id="647" name="Google Shape;647;g18950e0c59b_0_20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8" name="Google Shape;648;g18950e0c59b_0_20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1f24e93223d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1f24e93223d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4" name="Shape 684"/>
        <p:cNvGrpSpPr/>
        <p:nvPr/>
      </p:nvGrpSpPr>
      <p:grpSpPr>
        <a:xfrm>
          <a:off x="0" y="0"/>
          <a:ext cx="0" cy="0"/>
          <a:chOff x="0" y="0"/>
          <a:chExt cx="0" cy="0"/>
        </a:xfrm>
      </p:grpSpPr>
      <p:sp>
        <p:nvSpPr>
          <p:cNvPr id="685" name="Google Shape;685;g18950e0c59b_0_17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6" name="Google Shape;686;g18950e0c59b_0_17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2086bd3cd2b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2086bd3cd2b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add glyphs for genes, drugs, diseases, samples</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3" name="Shape 693"/>
        <p:cNvGrpSpPr/>
        <p:nvPr/>
      </p:nvGrpSpPr>
      <p:grpSpPr>
        <a:xfrm>
          <a:off x="0" y="0"/>
          <a:ext cx="0" cy="0"/>
          <a:chOff x="0" y="0"/>
          <a:chExt cx="0" cy="0"/>
        </a:xfrm>
      </p:grpSpPr>
      <p:sp>
        <p:nvSpPr>
          <p:cNvPr id="694" name="Google Shape;694;g2086bd3cd2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5" name="Google Shape;695;g2086bd3cd2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TIMEPOINT: 30m</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g18950e0c59b_0_12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7" name="Google Shape;707;g18950e0c59b_0_12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g18950e0c59b_0_34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8" name="Google Shape;718;g18950e0c59b_0_34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Should back to Elif’s talk.</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Figure 3: A conceptual overview of the Translator Consortium use case and implementation plan. Variants of the gene RHOBTB2 cause epilepsy, learning difficulties, and movement disorders, presumably due to an accumulation of RHOBTB2 protein. In order to learn more about the relationship between RHOBTB2 and neurological disorders, including potential drug treatment, investigators would typically need to review data and publications from multiple resources–a manual, time-consuming, and often challenging process due to incompatibilities in data models. In Translator, data is normalized to Biolink Model such that users can pose queries and rapidly receive harmonized answers derived from independent data sources.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2" name="Shape 722"/>
        <p:cNvGrpSpPr/>
        <p:nvPr/>
      </p:nvGrpSpPr>
      <p:grpSpPr>
        <a:xfrm>
          <a:off x="0" y="0"/>
          <a:ext cx="0" cy="0"/>
          <a:chOff x="0" y="0"/>
          <a:chExt cx="0" cy="0"/>
        </a:xfrm>
      </p:grpSpPr>
      <p:sp>
        <p:nvSpPr>
          <p:cNvPr id="723" name="Google Shape;723;g1f24e93223d_1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4" name="Google Shape;724;g1f24e93223d_1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Figure 3: A conceptual overview of the Translator Consortium use case and implementation plan. Variants of the gene RHOBTB2 cause epilepsy, learning difficulties, and movement disorders, presumably due to an accumulation of RHOBTB2 protein. In order to learn more about the relationship between RHOBTB2 and neurological disorders, including potential drug treatment, investigators would typically need to review data and publications from multiple resources–a manual, time-consuming, and often challenging process due to incompatibilities in data models. In Translator, data is normalized to Biolink Model such that users can pose queries and rapidly receive harmonized answers derived from independent data sources.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8" name="Shape 728"/>
        <p:cNvGrpSpPr/>
        <p:nvPr/>
      </p:nvGrpSpPr>
      <p:grpSpPr>
        <a:xfrm>
          <a:off x="0" y="0"/>
          <a:ext cx="0" cy="0"/>
          <a:chOff x="0" y="0"/>
          <a:chExt cx="0" cy="0"/>
        </a:xfrm>
      </p:grpSpPr>
      <p:sp>
        <p:nvSpPr>
          <p:cNvPr id="729" name="Google Shape;729;g207bea56fb9_3_2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0" name="Google Shape;730;g207bea56fb9_3_2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TIMEPOINT: 35m</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2" name="Shape 752"/>
        <p:cNvGrpSpPr/>
        <p:nvPr/>
      </p:nvGrpSpPr>
      <p:grpSpPr>
        <a:xfrm>
          <a:off x="0" y="0"/>
          <a:ext cx="0" cy="0"/>
          <a:chOff x="0" y="0"/>
          <a:chExt cx="0" cy="0"/>
        </a:xfrm>
      </p:grpSpPr>
      <p:sp>
        <p:nvSpPr>
          <p:cNvPr id="753" name="Google Shape;753;g18950e0c59b_0_5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4" name="Google Shape;754;g18950e0c59b_0_5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adjust text</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g18950e0c59b_0_5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3" name="Google Shape;773;g18950e0c59b_0_5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7" name="Shape 787"/>
        <p:cNvGrpSpPr/>
        <p:nvPr/>
      </p:nvGrpSpPr>
      <p:grpSpPr>
        <a:xfrm>
          <a:off x="0" y="0"/>
          <a:ext cx="0" cy="0"/>
          <a:chOff x="0" y="0"/>
          <a:chExt cx="0" cy="0"/>
        </a:xfrm>
      </p:grpSpPr>
      <p:sp>
        <p:nvSpPr>
          <p:cNvPr id="788" name="Google Shape;788;g18950e0c59b_0_5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9" name="Google Shape;789;g18950e0c59b_0_5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4" name="Shape 804"/>
        <p:cNvGrpSpPr/>
        <p:nvPr/>
      </p:nvGrpSpPr>
      <p:grpSpPr>
        <a:xfrm>
          <a:off x="0" y="0"/>
          <a:ext cx="0" cy="0"/>
          <a:chOff x="0" y="0"/>
          <a:chExt cx="0" cy="0"/>
        </a:xfrm>
      </p:grpSpPr>
      <p:sp>
        <p:nvSpPr>
          <p:cNvPr id="805" name="Google Shape;805;g18950e0c59b_0_20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6" name="Google Shape;806;g18950e0c59b_0_20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7" name="Shape 817"/>
        <p:cNvGrpSpPr/>
        <p:nvPr/>
      </p:nvGrpSpPr>
      <p:grpSpPr>
        <a:xfrm>
          <a:off x="0" y="0"/>
          <a:ext cx="0" cy="0"/>
          <a:chOff x="0" y="0"/>
          <a:chExt cx="0" cy="0"/>
        </a:xfrm>
      </p:grpSpPr>
      <p:sp>
        <p:nvSpPr>
          <p:cNvPr id="818" name="Google Shape;818;g18950e0c59b_0_32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9" name="Google Shape;819;g18950e0c59b_0_32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split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0673d94be2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20673d94be2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3" name="Shape 823"/>
        <p:cNvGrpSpPr/>
        <p:nvPr/>
      </p:nvGrpSpPr>
      <p:grpSpPr>
        <a:xfrm>
          <a:off x="0" y="0"/>
          <a:ext cx="0" cy="0"/>
          <a:chOff x="0" y="0"/>
          <a:chExt cx="0" cy="0"/>
        </a:xfrm>
      </p:grpSpPr>
      <p:sp>
        <p:nvSpPr>
          <p:cNvPr id="824" name="Google Shape;824;g2086bd3cd2b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5" name="Google Shape;825;g2086bd3cd2b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split</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9" name="Shape 829"/>
        <p:cNvGrpSpPr/>
        <p:nvPr/>
      </p:nvGrpSpPr>
      <p:grpSpPr>
        <a:xfrm>
          <a:off x="0" y="0"/>
          <a:ext cx="0" cy="0"/>
          <a:chOff x="0" y="0"/>
          <a:chExt cx="0" cy="0"/>
        </a:xfrm>
      </p:grpSpPr>
      <p:sp>
        <p:nvSpPr>
          <p:cNvPr id="830" name="Google Shape;830;g18950e0c59b_0_28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1" name="Google Shape;831;g18950e0c59b_0_28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TIMEPOINT: 40m</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g18950e0c59b_0_242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48" name="Google Shape;848;g18950e0c59b_0_24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g18950e0c59b_0_243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59" name="Google Shape;859;g18950e0c59b_0_2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5" name="Shape 875"/>
        <p:cNvGrpSpPr/>
        <p:nvPr/>
      </p:nvGrpSpPr>
      <p:grpSpPr>
        <a:xfrm>
          <a:off x="0" y="0"/>
          <a:ext cx="0" cy="0"/>
          <a:chOff x="0" y="0"/>
          <a:chExt cx="0" cy="0"/>
        </a:xfrm>
      </p:grpSpPr>
      <p:sp>
        <p:nvSpPr>
          <p:cNvPr id="876" name="Google Shape;876;g18950e0c59b_0_245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77" name="Google Shape;877;g18950e0c59b_0_24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2" name="Shape 902"/>
        <p:cNvGrpSpPr/>
        <p:nvPr/>
      </p:nvGrpSpPr>
      <p:grpSpPr>
        <a:xfrm>
          <a:off x="0" y="0"/>
          <a:ext cx="0" cy="0"/>
          <a:chOff x="0" y="0"/>
          <a:chExt cx="0" cy="0"/>
        </a:xfrm>
      </p:grpSpPr>
      <p:sp>
        <p:nvSpPr>
          <p:cNvPr id="903" name="Google Shape;903;g18950e0c59b_0_247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04" name="Google Shape;904;g18950e0c59b_0_24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6" name="Shape 936"/>
        <p:cNvGrpSpPr/>
        <p:nvPr/>
      </p:nvGrpSpPr>
      <p:grpSpPr>
        <a:xfrm>
          <a:off x="0" y="0"/>
          <a:ext cx="0" cy="0"/>
          <a:chOff x="0" y="0"/>
          <a:chExt cx="0" cy="0"/>
        </a:xfrm>
      </p:grpSpPr>
      <p:sp>
        <p:nvSpPr>
          <p:cNvPr id="937" name="Google Shape;937;g18950e0c59b_0_25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8" name="Google Shape;938;g18950e0c59b_0_25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4" name="Shape 954"/>
        <p:cNvGrpSpPr/>
        <p:nvPr/>
      </p:nvGrpSpPr>
      <p:grpSpPr>
        <a:xfrm>
          <a:off x="0" y="0"/>
          <a:ext cx="0" cy="0"/>
          <a:chOff x="0" y="0"/>
          <a:chExt cx="0" cy="0"/>
        </a:xfrm>
      </p:grpSpPr>
      <p:sp>
        <p:nvSpPr>
          <p:cNvPr id="955" name="Google Shape;955;g18950e0c59b_0_25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6" name="Google Shape;956;g18950e0c59b_0_25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6" name="Shape 966"/>
        <p:cNvGrpSpPr/>
        <p:nvPr/>
      </p:nvGrpSpPr>
      <p:grpSpPr>
        <a:xfrm>
          <a:off x="0" y="0"/>
          <a:ext cx="0" cy="0"/>
          <a:chOff x="0" y="0"/>
          <a:chExt cx="0" cy="0"/>
        </a:xfrm>
      </p:grpSpPr>
      <p:sp>
        <p:nvSpPr>
          <p:cNvPr id="967" name="Google Shape;967;g18950e0c59b_0_25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8" name="Google Shape;968;g18950e0c59b_0_25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TIMEPOINT: 45m</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7" name="Shape 977"/>
        <p:cNvGrpSpPr/>
        <p:nvPr/>
      </p:nvGrpSpPr>
      <p:grpSpPr>
        <a:xfrm>
          <a:off x="0" y="0"/>
          <a:ext cx="0" cy="0"/>
          <a:chOff x="0" y="0"/>
          <a:chExt cx="0" cy="0"/>
        </a:xfrm>
      </p:grpSpPr>
      <p:sp>
        <p:nvSpPr>
          <p:cNvPr id="978" name="Google Shape;978;g18950e0c59b_0_25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9" name="Google Shape;979;g18950e0c59b_0_25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18950e0c59b_0_16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18950e0c59b_0_16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7" name="Shape 997"/>
        <p:cNvGrpSpPr/>
        <p:nvPr/>
      </p:nvGrpSpPr>
      <p:grpSpPr>
        <a:xfrm>
          <a:off x="0" y="0"/>
          <a:ext cx="0" cy="0"/>
          <a:chOff x="0" y="0"/>
          <a:chExt cx="0" cy="0"/>
        </a:xfrm>
      </p:grpSpPr>
      <p:sp>
        <p:nvSpPr>
          <p:cNvPr id="998" name="Google Shape;998;g18950e0c59b_0_26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9" name="Google Shape;999;g18950e0c59b_0_26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3" name="Shape 1013"/>
        <p:cNvGrpSpPr/>
        <p:nvPr/>
      </p:nvGrpSpPr>
      <p:grpSpPr>
        <a:xfrm>
          <a:off x="0" y="0"/>
          <a:ext cx="0" cy="0"/>
          <a:chOff x="0" y="0"/>
          <a:chExt cx="0" cy="0"/>
        </a:xfrm>
      </p:grpSpPr>
      <p:sp>
        <p:nvSpPr>
          <p:cNvPr id="1014" name="Google Shape;1014;g18950e0c59b_0_262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15" name="Google Shape;1015;g18950e0c59b_0_26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2" name="Shape 1042"/>
        <p:cNvGrpSpPr/>
        <p:nvPr/>
      </p:nvGrpSpPr>
      <p:grpSpPr>
        <a:xfrm>
          <a:off x="0" y="0"/>
          <a:ext cx="0" cy="0"/>
          <a:chOff x="0" y="0"/>
          <a:chExt cx="0" cy="0"/>
        </a:xfrm>
      </p:grpSpPr>
      <p:sp>
        <p:nvSpPr>
          <p:cNvPr id="1043" name="Google Shape;1043;g18950e0c59b_0_26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4" name="Google Shape;1044;g18950e0c59b_0_26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3" name="Shape 1063"/>
        <p:cNvGrpSpPr/>
        <p:nvPr/>
      </p:nvGrpSpPr>
      <p:grpSpPr>
        <a:xfrm>
          <a:off x="0" y="0"/>
          <a:ext cx="0" cy="0"/>
          <a:chOff x="0" y="0"/>
          <a:chExt cx="0" cy="0"/>
        </a:xfrm>
      </p:grpSpPr>
      <p:sp>
        <p:nvSpPr>
          <p:cNvPr id="1064" name="Google Shape;1064;g2086bd3cd2b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5" name="Google Shape;1065;g2086bd3cd2b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1" name="Shape 1071"/>
        <p:cNvGrpSpPr/>
        <p:nvPr/>
      </p:nvGrpSpPr>
      <p:grpSpPr>
        <a:xfrm>
          <a:off x="0" y="0"/>
          <a:ext cx="0" cy="0"/>
          <a:chOff x="0" y="0"/>
          <a:chExt cx="0" cy="0"/>
        </a:xfrm>
      </p:grpSpPr>
      <p:sp>
        <p:nvSpPr>
          <p:cNvPr id="1072" name="Google Shape;1072;g18950e0c59b_0_26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3" name="Google Shape;1073;g18950e0c59b_0_26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TIMEPOINT: 50m</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2" name="Shape 1082"/>
        <p:cNvGrpSpPr/>
        <p:nvPr/>
      </p:nvGrpSpPr>
      <p:grpSpPr>
        <a:xfrm>
          <a:off x="0" y="0"/>
          <a:ext cx="0" cy="0"/>
          <a:chOff x="0" y="0"/>
          <a:chExt cx="0" cy="0"/>
        </a:xfrm>
      </p:grpSpPr>
      <p:sp>
        <p:nvSpPr>
          <p:cNvPr id="1083" name="Google Shape;1083;g18950e0c59b_0_28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4" name="Google Shape;1084;g18950e0c59b_0_28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7" name="Shape 1097"/>
        <p:cNvGrpSpPr/>
        <p:nvPr/>
      </p:nvGrpSpPr>
      <p:grpSpPr>
        <a:xfrm>
          <a:off x="0" y="0"/>
          <a:ext cx="0" cy="0"/>
          <a:chOff x="0" y="0"/>
          <a:chExt cx="0" cy="0"/>
        </a:xfrm>
      </p:grpSpPr>
      <p:sp>
        <p:nvSpPr>
          <p:cNvPr id="1098" name="Google Shape;1098;g18950e0c59b_0_28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9" name="Google Shape;1099;g18950e0c59b_0_28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emphasize iteration and imbuing LLMs with semantics</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g20673d94be2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5" name="Google Shape;1115;g20673d94be2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0" name="Shape 1120"/>
        <p:cNvGrpSpPr/>
        <p:nvPr/>
      </p:nvGrpSpPr>
      <p:grpSpPr>
        <a:xfrm>
          <a:off x="0" y="0"/>
          <a:ext cx="0" cy="0"/>
          <a:chOff x="0" y="0"/>
          <a:chExt cx="0" cy="0"/>
        </a:xfrm>
      </p:grpSpPr>
      <p:sp>
        <p:nvSpPr>
          <p:cNvPr id="1121" name="Google Shape;1121;g20673d94be2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2" name="Google Shape;1122;g20673d94be2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7" name="Shape 1127"/>
        <p:cNvGrpSpPr/>
        <p:nvPr/>
      </p:nvGrpSpPr>
      <p:grpSpPr>
        <a:xfrm>
          <a:off x="0" y="0"/>
          <a:ext cx="0" cy="0"/>
          <a:chOff x="0" y="0"/>
          <a:chExt cx="0" cy="0"/>
        </a:xfrm>
      </p:grpSpPr>
      <p:sp>
        <p:nvSpPr>
          <p:cNvPr id="1128" name="Google Shape;1128;g1f24e93223d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9" name="Google Shape;1129;g1f24e93223d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18950e0c59b_0_5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18950e0c59b_0_5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5" name="Shape 1135"/>
        <p:cNvGrpSpPr/>
        <p:nvPr/>
      </p:nvGrpSpPr>
      <p:grpSpPr>
        <a:xfrm>
          <a:off x="0" y="0"/>
          <a:ext cx="0" cy="0"/>
          <a:chOff x="0" y="0"/>
          <a:chExt cx="0" cy="0"/>
        </a:xfrm>
      </p:grpSpPr>
      <p:sp>
        <p:nvSpPr>
          <p:cNvPr id="1136" name="Google Shape;1136;g1f24e93223d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7" name="Google Shape;1137;g1f24e93223d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1" name="Shape 1151"/>
        <p:cNvGrpSpPr/>
        <p:nvPr/>
      </p:nvGrpSpPr>
      <p:grpSpPr>
        <a:xfrm>
          <a:off x="0" y="0"/>
          <a:ext cx="0" cy="0"/>
          <a:chOff x="0" y="0"/>
          <a:chExt cx="0" cy="0"/>
        </a:xfrm>
      </p:grpSpPr>
      <p:sp>
        <p:nvSpPr>
          <p:cNvPr id="1152" name="Google Shape;1152;g1f24e93223d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3" name="Google Shape;1153;g1f24e93223d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9" name="Shape 1159"/>
        <p:cNvGrpSpPr/>
        <p:nvPr/>
      </p:nvGrpSpPr>
      <p:grpSpPr>
        <a:xfrm>
          <a:off x="0" y="0"/>
          <a:ext cx="0" cy="0"/>
          <a:chOff x="0" y="0"/>
          <a:chExt cx="0" cy="0"/>
        </a:xfrm>
      </p:grpSpPr>
      <p:sp>
        <p:nvSpPr>
          <p:cNvPr id="1160" name="Google Shape;1160;g2086bd3cd2b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1" name="Google Shape;1161;g2086bd3cd2b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TIMEPOINT: 55m</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7" name="Shape 1167"/>
        <p:cNvGrpSpPr/>
        <p:nvPr/>
      </p:nvGrpSpPr>
      <p:grpSpPr>
        <a:xfrm>
          <a:off x="0" y="0"/>
          <a:ext cx="0" cy="0"/>
          <a:chOff x="0" y="0"/>
          <a:chExt cx="0" cy="0"/>
        </a:xfrm>
      </p:grpSpPr>
      <p:sp>
        <p:nvSpPr>
          <p:cNvPr id="1168" name="Google Shape;1168;g2086bd3cd2b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9" name="Google Shape;1169;g2086bd3cd2b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4" name="Shape 1174"/>
        <p:cNvGrpSpPr/>
        <p:nvPr/>
      </p:nvGrpSpPr>
      <p:grpSpPr>
        <a:xfrm>
          <a:off x="0" y="0"/>
          <a:ext cx="0" cy="0"/>
          <a:chOff x="0" y="0"/>
          <a:chExt cx="0" cy="0"/>
        </a:xfrm>
      </p:grpSpPr>
      <p:sp>
        <p:nvSpPr>
          <p:cNvPr id="1175" name="Google Shape;1175;g20673d94be2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6" name="Google Shape;1176;g20673d94be2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0" name="Shape 1180"/>
        <p:cNvGrpSpPr/>
        <p:nvPr/>
      </p:nvGrpSpPr>
      <p:grpSpPr>
        <a:xfrm>
          <a:off x="0" y="0"/>
          <a:ext cx="0" cy="0"/>
          <a:chOff x="0" y="0"/>
          <a:chExt cx="0" cy="0"/>
        </a:xfrm>
      </p:grpSpPr>
      <p:sp>
        <p:nvSpPr>
          <p:cNvPr id="1181" name="Google Shape;1181;g20673d94be2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2" name="Google Shape;1182;g20673d94be2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18950e0c59b_0_1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18950e0c59b_0_1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18950e0c59b_0_30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18950e0c59b_0_30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80700" y="2651100"/>
            <a:ext cx="8982600" cy="24117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txBox="1"/>
          <p:nvPr>
            <p:ph type="ctrTitle"/>
          </p:nvPr>
        </p:nvSpPr>
        <p:spPr>
          <a:xfrm>
            <a:off x="485875" y="264475"/>
            <a:ext cx="8183700" cy="1473600"/>
          </a:xfrm>
          <a:prstGeom prst="rect">
            <a:avLst/>
          </a:prstGeom>
        </p:spPr>
        <p:txBody>
          <a:bodyPr anchorCtr="0" anchor="b" bIns="91425" lIns="91425" spcFirstLastPara="1" rIns="91425" wrap="square" tIns="91425">
            <a:normAutofit/>
          </a:bodyPr>
          <a:lstStyle>
            <a:lvl1pPr lvl="0" rtl="0">
              <a:spcBef>
                <a:spcPts val="0"/>
              </a:spcBef>
              <a:spcAft>
                <a:spcPts val="0"/>
              </a:spcAft>
              <a:buSzPts val="4200"/>
              <a:buNone/>
              <a:defRPr sz="4200"/>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p:txBody>
      </p:sp>
      <p:sp>
        <p:nvSpPr>
          <p:cNvPr id="12" name="Google Shape;12;p2"/>
          <p:cNvSpPr txBox="1"/>
          <p:nvPr>
            <p:ph idx="1" type="subTitle"/>
          </p:nvPr>
        </p:nvSpPr>
        <p:spPr>
          <a:xfrm>
            <a:off x="485875" y="1738075"/>
            <a:ext cx="8183700" cy="8610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SzPts val="2400"/>
              <a:buNone/>
              <a:defRPr sz="2400"/>
            </a:lvl1pPr>
            <a:lvl2pPr lvl="1" rtl="0">
              <a:lnSpc>
                <a:spcPct val="100000"/>
              </a:lnSpc>
              <a:spcBef>
                <a:spcPts val="0"/>
              </a:spcBef>
              <a:spcAft>
                <a:spcPts val="0"/>
              </a:spcAft>
              <a:buSzPts val="2400"/>
              <a:buNone/>
              <a:defRPr sz="2400"/>
            </a:lvl2pPr>
            <a:lvl3pPr lvl="2" rtl="0">
              <a:lnSpc>
                <a:spcPct val="100000"/>
              </a:lnSpc>
              <a:spcBef>
                <a:spcPts val="0"/>
              </a:spcBef>
              <a:spcAft>
                <a:spcPts val="0"/>
              </a:spcAft>
              <a:buSzPts val="2400"/>
              <a:buNone/>
              <a:defRPr sz="2400"/>
            </a:lvl3pPr>
            <a:lvl4pPr lvl="3" rtl="0">
              <a:lnSpc>
                <a:spcPct val="100000"/>
              </a:lnSpc>
              <a:spcBef>
                <a:spcPts val="0"/>
              </a:spcBef>
              <a:spcAft>
                <a:spcPts val="0"/>
              </a:spcAft>
              <a:buSzPts val="2400"/>
              <a:buNone/>
              <a:defRPr sz="2400"/>
            </a:lvl4pPr>
            <a:lvl5pPr lvl="4" rtl="0">
              <a:lnSpc>
                <a:spcPct val="100000"/>
              </a:lnSpc>
              <a:spcBef>
                <a:spcPts val="0"/>
              </a:spcBef>
              <a:spcAft>
                <a:spcPts val="0"/>
              </a:spcAft>
              <a:buSzPts val="2400"/>
              <a:buNone/>
              <a:defRPr sz="2400"/>
            </a:lvl5pPr>
            <a:lvl6pPr lvl="5" rtl="0">
              <a:lnSpc>
                <a:spcPct val="100000"/>
              </a:lnSpc>
              <a:spcBef>
                <a:spcPts val="0"/>
              </a:spcBef>
              <a:spcAft>
                <a:spcPts val="0"/>
              </a:spcAft>
              <a:buSzPts val="2400"/>
              <a:buNone/>
              <a:defRPr sz="2400"/>
            </a:lvl6pPr>
            <a:lvl7pPr lvl="6" rtl="0">
              <a:lnSpc>
                <a:spcPct val="100000"/>
              </a:lnSpc>
              <a:spcBef>
                <a:spcPts val="0"/>
              </a:spcBef>
              <a:spcAft>
                <a:spcPts val="0"/>
              </a:spcAft>
              <a:buSzPts val="2400"/>
              <a:buNone/>
              <a:defRPr sz="2400"/>
            </a:lvl7pPr>
            <a:lvl8pPr lvl="7" rtl="0">
              <a:lnSpc>
                <a:spcPct val="100000"/>
              </a:lnSpc>
              <a:spcBef>
                <a:spcPts val="0"/>
              </a:spcBef>
              <a:spcAft>
                <a:spcPts val="0"/>
              </a:spcAft>
              <a:buSzPts val="2400"/>
              <a:buNone/>
              <a:defRPr sz="2400"/>
            </a:lvl8pPr>
            <a:lvl9pPr lvl="8" rtl="0">
              <a:lnSpc>
                <a:spcPct val="100000"/>
              </a:lnSpc>
              <a:spcBef>
                <a:spcPts val="0"/>
              </a:spcBef>
              <a:spcAft>
                <a:spcPts val="0"/>
              </a:spcAft>
              <a:buSzPts val="2400"/>
              <a:buNone/>
              <a:defRPr sz="2400"/>
            </a:lvl9pPr>
          </a:lstStyle>
          <a:p/>
        </p:txBody>
      </p:sp>
      <p:sp>
        <p:nvSpPr>
          <p:cNvPr id="13" name="Google Shape;13;p2"/>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7" name="Shape 47"/>
        <p:cNvGrpSpPr/>
        <p:nvPr/>
      </p:nvGrpSpPr>
      <p:grpSpPr>
        <a:xfrm>
          <a:off x="0" y="0"/>
          <a:ext cx="0" cy="0"/>
          <a:chOff x="0" y="0"/>
          <a:chExt cx="0" cy="0"/>
        </a:xfrm>
      </p:grpSpPr>
      <p:sp>
        <p:nvSpPr>
          <p:cNvPr id="48" name="Google Shape;48;p11"/>
          <p:cNvSpPr/>
          <p:nvPr/>
        </p:nvSpPr>
        <p:spPr>
          <a:xfrm>
            <a:off x="80700" y="2651100"/>
            <a:ext cx="8982600" cy="24117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11"/>
          <p:cNvSpPr txBox="1"/>
          <p:nvPr>
            <p:ph hasCustomPrompt="1" type="title"/>
          </p:nvPr>
        </p:nvSpPr>
        <p:spPr>
          <a:xfrm>
            <a:off x="311700" y="743001"/>
            <a:ext cx="8520600" cy="20064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Font typeface="Source Sans Pro"/>
              <a:buNone/>
              <a:defRPr sz="12000">
                <a:latin typeface="Source Sans Pro"/>
                <a:ea typeface="Source Sans Pro"/>
                <a:cs typeface="Source Sans Pro"/>
                <a:sym typeface="Source Sans Pro"/>
              </a:defRPr>
            </a:lvl1pPr>
            <a:lvl2pPr lvl="1" rtl="0" algn="ctr">
              <a:spcBef>
                <a:spcPts val="0"/>
              </a:spcBef>
              <a:spcAft>
                <a:spcPts val="0"/>
              </a:spcAft>
              <a:buSzPts val="12000"/>
              <a:buFont typeface="Source Sans Pro"/>
              <a:buNone/>
              <a:defRPr sz="12000">
                <a:latin typeface="Source Sans Pro"/>
                <a:ea typeface="Source Sans Pro"/>
                <a:cs typeface="Source Sans Pro"/>
                <a:sym typeface="Source Sans Pro"/>
              </a:defRPr>
            </a:lvl2pPr>
            <a:lvl3pPr lvl="2" rtl="0" algn="ctr">
              <a:spcBef>
                <a:spcPts val="0"/>
              </a:spcBef>
              <a:spcAft>
                <a:spcPts val="0"/>
              </a:spcAft>
              <a:buSzPts val="12000"/>
              <a:buFont typeface="Source Sans Pro"/>
              <a:buNone/>
              <a:defRPr sz="12000">
                <a:latin typeface="Source Sans Pro"/>
                <a:ea typeface="Source Sans Pro"/>
                <a:cs typeface="Source Sans Pro"/>
                <a:sym typeface="Source Sans Pro"/>
              </a:defRPr>
            </a:lvl3pPr>
            <a:lvl4pPr lvl="3" rtl="0" algn="ctr">
              <a:spcBef>
                <a:spcPts val="0"/>
              </a:spcBef>
              <a:spcAft>
                <a:spcPts val="0"/>
              </a:spcAft>
              <a:buSzPts val="12000"/>
              <a:buFont typeface="Source Sans Pro"/>
              <a:buNone/>
              <a:defRPr sz="12000">
                <a:latin typeface="Source Sans Pro"/>
                <a:ea typeface="Source Sans Pro"/>
                <a:cs typeface="Source Sans Pro"/>
                <a:sym typeface="Source Sans Pro"/>
              </a:defRPr>
            </a:lvl4pPr>
            <a:lvl5pPr lvl="4" rtl="0" algn="ctr">
              <a:spcBef>
                <a:spcPts val="0"/>
              </a:spcBef>
              <a:spcAft>
                <a:spcPts val="0"/>
              </a:spcAft>
              <a:buSzPts val="12000"/>
              <a:buFont typeface="Source Sans Pro"/>
              <a:buNone/>
              <a:defRPr sz="12000">
                <a:latin typeface="Source Sans Pro"/>
                <a:ea typeface="Source Sans Pro"/>
                <a:cs typeface="Source Sans Pro"/>
                <a:sym typeface="Source Sans Pro"/>
              </a:defRPr>
            </a:lvl5pPr>
            <a:lvl6pPr lvl="5" rtl="0" algn="ctr">
              <a:spcBef>
                <a:spcPts val="0"/>
              </a:spcBef>
              <a:spcAft>
                <a:spcPts val="0"/>
              </a:spcAft>
              <a:buSzPts val="12000"/>
              <a:buFont typeface="Source Sans Pro"/>
              <a:buNone/>
              <a:defRPr sz="12000">
                <a:latin typeface="Source Sans Pro"/>
                <a:ea typeface="Source Sans Pro"/>
                <a:cs typeface="Source Sans Pro"/>
                <a:sym typeface="Source Sans Pro"/>
              </a:defRPr>
            </a:lvl6pPr>
            <a:lvl7pPr lvl="6" rtl="0" algn="ctr">
              <a:spcBef>
                <a:spcPts val="0"/>
              </a:spcBef>
              <a:spcAft>
                <a:spcPts val="0"/>
              </a:spcAft>
              <a:buSzPts val="12000"/>
              <a:buFont typeface="Source Sans Pro"/>
              <a:buNone/>
              <a:defRPr sz="12000">
                <a:latin typeface="Source Sans Pro"/>
                <a:ea typeface="Source Sans Pro"/>
                <a:cs typeface="Source Sans Pro"/>
                <a:sym typeface="Source Sans Pro"/>
              </a:defRPr>
            </a:lvl7pPr>
            <a:lvl8pPr lvl="7" rtl="0" algn="ctr">
              <a:spcBef>
                <a:spcPts val="0"/>
              </a:spcBef>
              <a:spcAft>
                <a:spcPts val="0"/>
              </a:spcAft>
              <a:buSzPts val="12000"/>
              <a:buFont typeface="Source Sans Pro"/>
              <a:buNone/>
              <a:defRPr sz="12000">
                <a:latin typeface="Source Sans Pro"/>
                <a:ea typeface="Source Sans Pro"/>
                <a:cs typeface="Source Sans Pro"/>
                <a:sym typeface="Source Sans Pro"/>
              </a:defRPr>
            </a:lvl8pPr>
            <a:lvl9pPr lvl="8" rtl="0" algn="ctr">
              <a:spcBef>
                <a:spcPts val="0"/>
              </a:spcBef>
              <a:spcAft>
                <a:spcPts val="0"/>
              </a:spcAft>
              <a:buSzPts val="12000"/>
              <a:buFont typeface="Source Sans Pro"/>
              <a:buNone/>
              <a:defRPr sz="12000">
                <a:latin typeface="Source Sans Pro"/>
                <a:ea typeface="Source Sans Pro"/>
                <a:cs typeface="Source Sans Pro"/>
                <a:sym typeface="Source Sans Pro"/>
              </a:defRPr>
            </a:lvl9pPr>
          </a:lstStyle>
          <a:p>
            <a:r>
              <a:t>xx%</a:t>
            </a:r>
          </a:p>
        </p:txBody>
      </p:sp>
      <p:sp>
        <p:nvSpPr>
          <p:cNvPr id="50" name="Google Shape;50;p11"/>
          <p:cNvSpPr txBox="1"/>
          <p:nvPr>
            <p:ph idx="1" type="body"/>
          </p:nvPr>
        </p:nvSpPr>
        <p:spPr>
          <a:xfrm>
            <a:off x="311700" y="2845182"/>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Clr>
                <a:schemeClr val="lt1"/>
              </a:buClr>
              <a:buSzPts val="1800"/>
              <a:buChar char="●"/>
              <a:defRPr>
                <a:solidFill>
                  <a:schemeClr val="lt1"/>
                </a:solidFill>
              </a:defRPr>
            </a:lvl1pPr>
            <a:lvl2pPr indent="-317500" lvl="1" marL="914400" rtl="0" algn="ctr">
              <a:spcBef>
                <a:spcPts val="0"/>
              </a:spcBef>
              <a:spcAft>
                <a:spcPts val="0"/>
              </a:spcAft>
              <a:buClr>
                <a:schemeClr val="lt1"/>
              </a:buClr>
              <a:buSzPts val="1400"/>
              <a:buChar char="○"/>
              <a:defRPr>
                <a:solidFill>
                  <a:schemeClr val="lt1"/>
                </a:solidFill>
              </a:defRPr>
            </a:lvl2pPr>
            <a:lvl3pPr indent="-317500" lvl="2" marL="1371600" rtl="0" algn="ctr">
              <a:spcBef>
                <a:spcPts val="0"/>
              </a:spcBef>
              <a:spcAft>
                <a:spcPts val="0"/>
              </a:spcAft>
              <a:buClr>
                <a:schemeClr val="lt1"/>
              </a:buClr>
              <a:buSzPts val="1400"/>
              <a:buChar char="■"/>
              <a:defRPr>
                <a:solidFill>
                  <a:schemeClr val="lt1"/>
                </a:solidFill>
              </a:defRPr>
            </a:lvl3pPr>
            <a:lvl4pPr indent="-317500" lvl="3" marL="1828800" rtl="0" algn="ctr">
              <a:spcBef>
                <a:spcPts val="0"/>
              </a:spcBef>
              <a:spcAft>
                <a:spcPts val="0"/>
              </a:spcAft>
              <a:buClr>
                <a:schemeClr val="lt1"/>
              </a:buClr>
              <a:buSzPts val="1400"/>
              <a:buChar char="●"/>
              <a:defRPr>
                <a:solidFill>
                  <a:schemeClr val="lt1"/>
                </a:solidFill>
              </a:defRPr>
            </a:lvl4pPr>
            <a:lvl5pPr indent="-317500" lvl="4" marL="2286000" rtl="0" algn="ctr">
              <a:spcBef>
                <a:spcPts val="0"/>
              </a:spcBef>
              <a:spcAft>
                <a:spcPts val="0"/>
              </a:spcAft>
              <a:buClr>
                <a:schemeClr val="lt1"/>
              </a:buClr>
              <a:buSzPts val="1400"/>
              <a:buChar char="○"/>
              <a:defRPr>
                <a:solidFill>
                  <a:schemeClr val="lt1"/>
                </a:solidFill>
              </a:defRPr>
            </a:lvl5pPr>
            <a:lvl6pPr indent="-317500" lvl="5" marL="2743200" rtl="0" algn="ctr">
              <a:spcBef>
                <a:spcPts val="0"/>
              </a:spcBef>
              <a:spcAft>
                <a:spcPts val="0"/>
              </a:spcAft>
              <a:buClr>
                <a:schemeClr val="lt1"/>
              </a:buClr>
              <a:buSzPts val="1400"/>
              <a:buChar char="■"/>
              <a:defRPr>
                <a:solidFill>
                  <a:schemeClr val="lt1"/>
                </a:solidFill>
              </a:defRPr>
            </a:lvl6pPr>
            <a:lvl7pPr indent="-317500" lvl="6" marL="3200400" rtl="0" algn="ctr">
              <a:spcBef>
                <a:spcPts val="0"/>
              </a:spcBef>
              <a:spcAft>
                <a:spcPts val="0"/>
              </a:spcAft>
              <a:buClr>
                <a:schemeClr val="lt1"/>
              </a:buClr>
              <a:buSzPts val="1400"/>
              <a:buChar char="●"/>
              <a:defRPr>
                <a:solidFill>
                  <a:schemeClr val="lt1"/>
                </a:solidFill>
              </a:defRPr>
            </a:lvl7pPr>
            <a:lvl8pPr indent="-317500" lvl="7" marL="3657600" rtl="0" algn="ctr">
              <a:spcBef>
                <a:spcPts val="0"/>
              </a:spcBef>
              <a:spcAft>
                <a:spcPts val="0"/>
              </a:spcAft>
              <a:buClr>
                <a:schemeClr val="lt1"/>
              </a:buClr>
              <a:buSzPts val="1400"/>
              <a:buChar char="○"/>
              <a:defRPr>
                <a:solidFill>
                  <a:schemeClr val="lt1"/>
                </a:solidFill>
              </a:defRPr>
            </a:lvl8pPr>
            <a:lvl9pPr indent="-317500" lvl="8" marL="4114800" rtl="0" algn="ctr">
              <a:spcBef>
                <a:spcPts val="0"/>
              </a:spcBef>
              <a:spcAft>
                <a:spcPts val="0"/>
              </a:spcAft>
              <a:buClr>
                <a:schemeClr val="lt1"/>
              </a:buClr>
              <a:buSzPts val="1400"/>
              <a:buChar char="■"/>
              <a:defRPr>
                <a:solidFill>
                  <a:schemeClr val="lt1"/>
                </a:solidFill>
              </a:defRPr>
            </a:lvl9pPr>
          </a:lstStyle>
          <a:p/>
        </p:txBody>
      </p:sp>
      <p:sp>
        <p:nvSpPr>
          <p:cNvPr id="51" name="Google Shape;51;p11"/>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 name="Shape 52"/>
        <p:cNvGrpSpPr/>
        <p:nvPr/>
      </p:nvGrpSpPr>
      <p:grpSpPr>
        <a:xfrm>
          <a:off x="0" y="0"/>
          <a:ext cx="0" cy="0"/>
          <a:chOff x="0" y="0"/>
          <a:chExt cx="0" cy="0"/>
        </a:xfrm>
      </p:grpSpPr>
      <p:sp>
        <p:nvSpPr>
          <p:cNvPr id="53" name="Google Shape;53;p12"/>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 name="Shape 14"/>
        <p:cNvGrpSpPr/>
        <p:nvPr/>
      </p:nvGrpSpPr>
      <p:grpSpPr>
        <a:xfrm>
          <a:off x="0" y="0"/>
          <a:ext cx="0" cy="0"/>
          <a:chOff x="0" y="0"/>
          <a:chExt cx="0" cy="0"/>
        </a:xfrm>
      </p:grpSpPr>
      <p:sp>
        <p:nvSpPr>
          <p:cNvPr id="15" name="Google Shape;15;p3"/>
          <p:cNvSpPr/>
          <p:nvPr/>
        </p:nvSpPr>
        <p:spPr>
          <a:xfrm>
            <a:off x="80700" y="2651100"/>
            <a:ext cx="8982600" cy="24117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3"/>
          <p:cNvSpPr txBox="1"/>
          <p:nvPr>
            <p:ph type="title"/>
          </p:nvPr>
        </p:nvSpPr>
        <p:spPr>
          <a:xfrm>
            <a:off x="485875" y="1714500"/>
            <a:ext cx="8183700" cy="785700"/>
          </a:xfrm>
          <a:prstGeom prst="rect">
            <a:avLst/>
          </a:prstGeom>
        </p:spPr>
        <p:txBody>
          <a:bodyPr anchorCtr="0" anchor="b" bIns="91425" lIns="91425" spcFirstLastPara="1" rIns="91425" wrap="square" tIns="91425">
            <a:norm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p:txBody>
      </p:sp>
      <p:sp>
        <p:nvSpPr>
          <p:cNvPr id="17" name="Google Shape;17;p3"/>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p4"/>
          <p:cNvSpPr txBox="1"/>
          <p:nvPr>
            <p:ph type="title"/>
          </p:nvPr>
        </p:nvSpPr>
        <p:spPr>
          <a:xfrm>
            <a:off x="311700" y="445025"/>
            <a:ext cx="8520600" cy="6234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3000"/>
              <a:buNone/>
              <a:defRPr>
                <a:solidFill>
                  <a:schemeClr val="lt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0" name="Google Shape;20;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0"/>
              </a:spcBef>
              <a:spcAft>
                <a:spcPts val="0"/>
              </a:spcAft>
              <a:buClr>
                <a:schemeClr val="lt1"/>
              </a:buClr>
              <a:buSzPts val="1400"/>
              <a:buChar char="○"/>
              <a:defRPr>
                <a:solidFill>
                  <a:schemeClr val="lt1"/>
                </a:solidFill>
              </a:defRPr>
            </a:lvl2pPr>
            <a:lvl3pPr indent="-317500" lvl="2" marL="1371600" rtl="0">
              <a:spcBef>
                <a:spcPts val="0"/>
              </a:spcBef>
              <a:spcAft>
                <a:spcPts val="0"/>
              </a:spcAft>
              <a:buClr>
                <a:schemeClr val="lt1"/>
              </a:buClr>
              <a:buSzPts val="1400"/>
              <a:buChar char="■"/>
              <a:defRPr>
                <a:solidFill>
                  <a:schemeClr val="lt1"/>
                </a:solidFill>
              </a:defRPr>
            </a:lvl3pPr>
            <a:lvl4pPr indent="-317500" lvl="3" marL="1828800" rtl="0">
              <a:spcBef>
                <a:spcPts val="0"/>
              </a:spcBef>
              <a:spcAft>
                <a:spcPts val="0"/>
              </a:spcAft>
              <a:buClr>
                <a:schemeClr val="lt1"/>
              </a:buClr>
              <a:buSzPts val="1400"/>
              <a:buChar char="●"/>
              <a:defRPr>
                <a:solidFill>
                  <a:schemeClr val="lt1"/>
                </a:solidFill>
              </a:defRPr>
            </a:lvl4pPr>
            <a:lvl5pPr indent="-317500" lvl="4" marL="2286000" rtl="0">
              <a:spcBef>
                <a:spcPts val="0"/>
              </a:spcBef>
              <a:spcAft>
                <a:spcPts val="0"/>
              </a:spcAft>
              <a:buClr>
                <a:schemeClr val="lt1"/>
              </a:buClr>
              <a:buSzPts val="1400"/>
              <a:buChar char="○"/>
              <a:defRPr>
                <a:solidFill>
                  <a:schemeClr val="lt1"/>
                </a:solidFill>
              </a:defRPr>
            </a:lvl5pPr>
            <a:lvl6pPr indent="-317500" lvl="5" marL="2743200" rtl="0">
              <a:spcBef>
                <a:spcPts val="0"/>
              </a:spcBef>
              <a:spcAft>
                <a:spcPts val="0"/>
              </a:spcAft>
              <a:buClr>
                <a:schemeClr val="lt1"/>
              </a:buClr>
              <a:buSzPts val="1400"/>
              <a:buChar char="■"/>
              <a:defRPr>
                <a:solidFill>
                  <a:schemeClr val="lt1"/>
                </a:solidFill>
              </a:defRPr>
            </a:lvl6pPr>
            <a:lvl7pPr indent="-317500" lvl="6" marL="3200400" rtl="0">
              <a:spcBef>
                <a:spcPts val="0"/>
              </a:spcBef>
              <a:spcAft>
                <a:spcPts val="0"/>
              </a:spcAft>
              <a:buClr>
                <a:schemeClr val="lt1"/>
              </a:buClr>
              <a:buSzPts val="1400"/>
              <a:buChar char="●"/>
              <a:defRPr>
                <a:solidFill>
                  <a:schemeClr val="lt1"/>
                </a:solidFill>
              </a:defRPr>
            </a:lvl7pPr>
            <a:lvl8pPr indent="-317500" lvl="7" marL="3657600" rtl="0">
              <a:spcBef>
                <a:spcPts val="0"/>
              </a:spcBef>
              <a:spcAft>
                <a:spcPts val="0"/>
              </a:spcAft>
              <a:buClr>
                <a:schemeClr val="lt1"/>
              </a:buClr>
              <a:buSzPts val="1400"/>
              <a:buChar char="○"/>
              <a:defRPr>
                <a:solidFill>
                  <a:schemeClr val="lt1"/>
                </a:solidFill>
              </a:defRPr>
            </a:lvl8pPr>
            <a:lvl9pPr indent="-317500" lvl="8" marL="4114800" rtl="0">
              <a:spcBef>
                <a:spcPts val="0"/>
              </a:spcBef>
              <a:spcAft>
                <a:spcPts val="0"/>
              </a:spcAft>
              <a:buClr>
                <a:schemeClr val="lt1"/>
              </a:buClr>
              <a:buSzPts val="1400"/>
              <a:buChar char="■"/>
              <a:defRPr>
                <a:solidFill>
                  <a:schemeClr val="lt1"/>
                </a:solidFill>
              </a:defRPr>
            </a:lvl9pPr>
          </a:lstStyle>
          <a:p/>
        </p:txBody>
      </p:sp>
      <p:sp>
        <p:nvSpPr>
          <p:cNvPr id="21" name="Google Shape;21;p4"/>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2" name="Shape 22"/>
        <p:cNvGrpSpPr/>
        <p:nvPr/>
      </p:nvGrpSpPr>
      <p:grpSpPr>
        <a:xfrm>
          <a:off x="0" y="0"/>
          <a:ext cx="0" cy="0"/>
          <a:chOff x="0" y="0"/>
          <a:chExt cx="0" cy="0"/>
        </a:xfrm>
      </p:grpSpPr>
      <p:sp>
        <p:nvSpPr>
          <p:cNvPr id="23" name="Google Shape;23;p5"/>
          <p:cNvSpPr txBox="1"/>
          <p:nvPr>
            <p:ph type="title"/>
          </p:nvPr>
        </p:nvSpPr>
        <p:spPr>
          <a:xfrm>
            <a:off x="311700" y="445025"/>
            <a:ext cx="8520600" cy="623400"/>
          </a:xfrm>
          <a:prstGeom prst="rect">
            <a:avLst/>
          </a:prstGeom>
        </p:spPr>
        <p:txBody>
          <a:bodyPr anchorCtr="0" anchor="t" bIns="91425" lIns="91425" spcFirstLastPara="1" rIns="91425" wrap="square" tIns="91425">
            <a:norm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4" name="Google Shape;24;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5" name="Google Shape;25;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6" name="Google Shape;26;p5"/>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7" name="Shape 27"/>
        <p:cNvGrpSpPr/>
        <p:nvPr/>
      </p:nvGrpSpPr>
      <p:grpSpPr>
        <a:xfrm>
          <a:off x="0" y="0"/>
          <a:ext cx="0" cy="0"/>
          <a:chOff x="0" y="0"/>
          <a:chExt cx="0" cy="0"/>
        </a:xfrm>
      </p:grpSpPr>
      <p:sp>
        <p:nvSpPr>
          <p:cNvPr id="28" name="Google Shape;28;p6"/>
          <p:cNvSpPr txBox="1"/>
          <p:nvPr>
            <p:ph type="title"/>
          </p:nvPr>
        </p:nvSpPr>
        <p:spPr>
          <a:xfrm>
            <a:off x="311700" y="445025"/>
            <a:ext cx="8520600" cy="623400"/>
          </a:xfrm>
          <a:prstGeom prst="rect">
            <a:avLst/>
          </a:prstGeom>
        </p:spPr>
        <p:txBody>
          <a:bodyPr anchorCtr="0" anchor="t" bIns="91425" lIns="91425" spcFirstLastPara="1" rIns="91425" wrap="square" tIns="91425">
            <a:norm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9" name="Google Shape;29;p6"/>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0" name="Shape 30"/>
        <p:cNvGrpSpPr/>
        <p:nvPr/>
      </p:nvGrpSpPr>
      <p:grpSpPr>
        <a:xfrm>
          <a:off x="0" y="0"/>
          <a:ext cx="0" cy="0"/>
          <a:chOff x="0" y="0"/>
          <a:chExt cx="0" cy="0"/>
        </a:xfrm>
      </p:grpSpPr>
      <p:sp>
        <p:nvSpPr>
          <p:cNvPr id="31" name="Google Shape;31;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2" name="Google Shape;32;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33" name="Google Shape;33;p7"/>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4" name="Shape 34"/>
        <p:cNvGrpSpPr/>
        <p:nvPr/>
      </p:nvGrpSpPr>
      <p:grpSpPr>
        <a:xfrm>
          <a:off x="0" y="0"/>
          <a:ext cx="0" cy="0"/>
          <a:chOff x="0" y="0"/>
          <a:chExt cx="0" cy="0"/>
        </a:xfrm>
      </p:grpSpPr>
      <p:sp>
        <p:nvSpPr>
          <p:cNvPr id="35" name="Google Shape;35;p8"/>
          <p:cNvSpPr txBox="1"/>
          <p:nvPr>
            <p:ph type="title"/>
          </p:nvPr>
        </p:nvSpPr>
        <p:spPr>
          <a:xfrm>
            <a:off x="490250" y="526350"/>
            <a:ext cx="5604000" cy="4090800"/>
          </a:xfrm>
          <a:prstGeom prst="rect">
            <a:avLst/>
          </a:prstGeom>
        </p:spPr>
        <p:txBody>
          <a:bodyPr anchorCtr="0" anchor="ctr" bIns="91425" lIns="91425" spcFirstLastPara="1" rIns="91425" wrap="square" tIns="91425">
            <a:normAutofit/>
          </a:bodyPr>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Clr>
                <a:schemeClr val="lt1"/>
              </a:buClr>
              <a:buSzPts val="4800"/>
              <a:buNone/>
              <a:defRPr sz="4800">
                <a:solidFill>
                  <a:schemeClr val="lt1"/>
                </a:solidFill>
              </a:defRPr>
            </a:lvl2pPr>
            <a:lvl3pPr lvl="2" rtl="0">
              <a:spcBef>
                <a:spcPts val="0"/>
              </a:spcBef>
              <a:spcAft>
                <a:spcPts val="0"/>
              </a:spcAft>
              <a:buClr>
                <a:schemeClr val="lt1"/>
              </a:buClr>
              <a:buSzPts val="4800"/>
              <a:buNone/>
              <a:defRPr sz="4800">
                <a:solidFill>
                  <a:schemeClr val="lt1"/>
                </a:solidFill>
              </a:defRPr>
            </a:lvl3pPr>
            <a:lvl4pPr lvl="3" rtl="0">
              <a:spcBef>
                <a:spcPts val="0"/>
              </a:spcBef>
              <a:spcAft>
                <a:spcPts val="0"/>
              </a:spcAft>
              <a:buClr>
                <a:schemeClr val="lt1"/>
              </a:buClr>
              <a:buSzPts val="4800"/>
              <a:buNone/>
              <a:defRPr sz="4800">
                <a:solidFill>
                  <a:schemeClr val="lt1"/>
                </a:solidFill>
              </a:defRPr>
            </a:lvl4pPr>
            <a:lvl5pPr lvl="4" rtl="0">
              <a:spcBef>
                <a:spcPts val="0"/>
              </a:spcBef>
              <a:spcAft>
                <a:spcPts val="0"/>
              </a:spcAft>
              <a:buClr>
                <a:schemeClr val="lt1"/>
              </a:buClr>
              <a:buSzPts val="4800"/>
              <a:buNone/>
              <a:defRPr sz="4800">
                <a:solidFill>
                  <a:schemeClr val="lt1"/>
                </a:solidFill>
              </a:defRPr>
            </a:lvl5pPr>
            <a:lvl6pPr lvl="5" rtl="0">
              <a:spcBef>
                <a:spcPts val="0"/>
              </a:spcBef>
              <a:spcAft>
                <a:spcPts val="0"/>
              </a:spcAft>
              <a:buClr>
                <a:schemeClr val="lt1"/>
              </a:buClr>
              <a:buSzPts val="4800"/>
              <a:buNone/>
              <a:defRPr sz="4800">
                <a:solidFill>
                  <a:schemeClr val="lt1"/>
                </a:solidFill>
              </a:defRPr>
            </a:lvl6pPr>
            <a:lvl7pPr lvl="6" rtl="0">
              <a:spcBef>
                <a:spcPts val="0"/>
              </a:spcBef>
              <a:spcAft>
                <a:spcPts val="0"/>
              </a:spcAft>
              <a:buClr>
                <a:schemeClr val="lt1"/>
              </a:buClr>
              <a:buSzPts val="4800"/>
              <a:buNone/>
              <a:defRPr sz="4800">
                <a:solidFill>
                  <a:schemeClr val="lt1"/>
                </a:solidFill>
              </a:defRPr>
            </a:lvl7pPr>
            <a:lvl8pPr lvl="7" rtl="0">
              <a:spcBef>
                <a:spcPts val="0"/>
              </a:spcBef>
              <a:spcAft>
                <a:spcPts val="0"/>
              </a:spcAft>
              <a:buClr>
                <a:schemeClr val="lt1"/>
              </a:buClr>
              <a:buSzPts val="4800"/>
              <a:buNone/>
              <a:defRPr sz="4800">
                <a:solidFill>
                  <a:schemeClr val="lt1"/>
                </a:solidFill>
              </a:defRPr>
            </a:lvl8pPr>
            <a:lvl9pPr lvl="8" rtl="0">
              <a:spcBef>
                <a:spcPts val="0"/>
              </a:spcBef>
              <a:spcAft>
                <a:spcPts val="0"/>
              </a:spcAft>
              <a:buClr>
                <a:schemeClr val="lt1"/>
              </a:buClr>
              <a:buSzPts val="4800"/>
              <a:buNone/>
              <a:defRPr sz="4800">
                <a:solidFill>
                  <a:schemeClr val="lt1"/>
                </a:solidFill>
              </a:defRPr>
            </a:lvl9pPr>
          </a:lstStyle>
          <a:p/>
        </p:txBody>
      </p:sp>
      <p:sp>
        <p:nvSpPr>
          <p:cNvPr id="36" name="Google Shape;36;p8"/>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7" name="Shape 37"/>
        <p:cNvGrpSpPr/>
        <p:nvPr/>
      </p:nvGrpSpPr>
      <p:grpSpPr>
        <a:xfrm>
          <a:off x="0" y="0"/>
          <a:ext cx="0" cy="0"/>
          <a:chOff x="0" y="0"/>
          <a:chExt cx="0" cy="0"/>
        </a:xfrm>
      </p:grpSpPr>
      <p:sp>
        <p:nvSpPr>
          <p:cNvPr id="38" name="Google Shape;38;p9"/>
          <p:cNvSpPr/>
          <p:nvPr/>
        </p:nvSpPr>
        <p:spPr>
          <a:xfrm>
            <a:off x="4636800" y="80700"/>
            <a:ext cx="4426500" cy="49821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9" name="Google Shape;39;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0" name="Google Shape;40;p9"/>
          <p:cNvSpPr txBox="1"/>
          <p:nvPr>
            <p:ph type="title"/>
          </p:nvPr>
        </p:nvSpPr>
        <p:spPr>
          <a:xfrm>
            <a:off x="265500" y="1181700"/>
            <a:ext cx="4045200" cy="1533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3800"/>
              <a:buNone/>
              <a:defRPr sz="3800"/>
            </a:lvl1pPr>
            <a:lvl2pPr lvl="1" rtl="0" algn="ctr">
              <a:spcBef>
                <a:spcPts val="0"/>
              </a:spcBef>
              <a:spcAft>
                <a:spcPts val="0"/>
              </a:spcAft>
              <a:buSzPts val="3800"/>
              <a:buNone/>
              <a:defRPr sz="3800"/>
            </a:lvl2pPr>
            <a:lvl3pPr lvl="2" rtl="0" algn="ctr">
              <a:spcBef>
                <a:spcPts val="0"/>
              </a:spcBef>
              <a:spcAft>
                <a:spcPts val="0"/>
              </a:spcAft>
              <a:buSzPts val="3800"/>
              <a:buNone/>
              <a:defRPr sz="3800"/>
            </a:lvl3pPr>
            <a:lvl4pPr lvl="3" rtl="0" algn="ctr">
              <a:spcBef>
                <a:spcPts val="0"/>
              </a:spcBef>
              <a:spcAft>
                <a:spcPts val="0"/>
              </a:spcAft>
              <a:buSzPts val="3800"/>
              <a:buNone/>
              <a:defRPr sz="3800"/>
            </a:lvl4pPr>
            <a:lvl5pPr lvl="4" rtl="0" algn="ctr">
              <a:spcBef>
                <a:spcPts val="0"/>
              </a:spcBef>
              <a:spcAft>
                <a:spcPts val="0"/>
              </a:spcAft>
              <a:buSzPts val="3800"/>
              <a:buNone/>
              <a:defRPr sz="3800"/>
            </a:lvl5pPr>
            <a:lvl6pPr lvl="5" rtl="0" algn="ctr">
              <a:spcBef>
                <a:spcPts val="0"/>
              </a:spcBef>
              <a:spcAft>
                <a:spcPts val="0"/>
              </a:spcAft>
              <a:buSzPts val="3800"/>
              <a:buNone/>
              <a:defRPr sz="3800"/>
            </a:lvl6pPr>
            <a:lvl7pPr lvl="6" rtl="0" algn="ctr">
              <a:spcBef>
                <a:spcPts val="0"/>
              </a:spcBef>
              <a:spcAft>
                <a:spcPts val="0"/>
              </a:spcAft>
              <a:buSzPts val="3800"/>
              <a:buNone/>
              <a:defRPr sz="3800"/>
            </a:lvl7pPr>
            <a:lvl8pPr lvl="7" rtl="0" algn="ctr">
              <a:spcBef>
                <a:spcPts val="0"/>
              </a:spcBef>
              <a:spcAft>
                <a:spcPts val="0"/>
              </a:spcAft>
              <a:buSzPts val="3800"/>
              <a:buNone/>
              <a:defRPr sz="3800"/>
            </a:lvl8pPr>
            <a:lvl9pPr lvl="8" rtl="0" algn="ctr">
              <a:spcBef>
                <a:spcPts val="0"/>
              </a:spcBef>
              <a:spcAft>
                <a:spcPts val="0"/>
              </a:spcAft>
              <a:buSzPts val="3800"/>
              <a:buNone/>
              <a:defRPr sz="3800"/>
            </a:lvl9pPr>
          </a:lstStyle>
          <a:p/>
        </p:txBody>
      </p:sp>
      <p:sp>
        <p:nvSpPr>
          <p:cNvPr id="41" name="Google Shape;41;p9"/>
          <p:cNvSpPr txBox="1"/>
          <p:nvPr>
            <p:ph idx="1" type="subTitle"/>
          </p:nvPr>
        </p:nvSpPr>
        <p:spPr>
          <a:xfrm>
            <a:off x="265500" y="2769001"/>
            <a:ext cx="4045200" cy="13455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42" name="Google Shape;42;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0"/>
              </a:spcBef>
              <a:spcAft>
                <a:spcPts val="0"/>
              </a:spcAft>
              <a:buClr>
                <a:schemeClr val="lt1"/>
              </a:buClr>
              <a:buSzPts val="1400"/>
              <a:buChar char="○"/>
              <a:defRPr>
                <a:solidFill>
                  <a:schemeClr val="lt1"/>
                </a:solidFill>
              </a:defRPr>
            </a:lvl2pPr>
            <a:lvl3pPr indent="-317500" lvl="2" marL="1371600" rtl="0">
              <a:spcBef>
                <a:spcPts val="0"/>
              </a:spcBef>
              <a:spcAft>
                <a:spcPts val="0"/>
              </a:spcAft>
              <a:buClr>
                <a:schemeClr val="lt1"/>
              </a:buClr>
              <a:buSzPts val="1400"/>
              <a:buChar char="■"/>
              <a:defRPr>
                <a:solidFill>
                  <a:schemeClr val="lt1"/>
                </a:solidFill>
              </a:defRPr>
            </a:lvl3pPr>
            <a:lvl4pPr indent="-317500" lvl="3" marL="1828800" rtl="0">
              <a:spcBef>
                <a:spcPts val="0"/>
              </a:spcBef>
              <a:spcAft>
                <a:spcPts val="0"/>
              </a:spcAft>
              <a:buClr>
                <a:schemeClr val="lt1"/>
              </a:buClr>
              <a:buSzPts val="1400"/>
              <a:buChar char="●"/>
              <a:defRPr>
                <a:solidFill>
                  <a:schemeClr val="lt1"/>
                </a:solidFill>
              </a:defRPr>
            </a:lvl4pPr>
            <a:lvl5pPr indent="-317500" lvl="4" marL="2286000" rtl="0">
              <a:spcBef>
                <a:spcPts val="0"/>
              </a:spcBef>
              <a:spcAft>
                <a:spcPts val="0"/>
              </a:spcAft>
              <a:buClr>
                <a:schemeClr val="lt1"/>
              </a:buClr>
              <a:buSzPts val="1400"/>
              <a:buChar char="○"/>
              <a:defRPr>
                <a:solidFill>
                  <a:schemeClr val="lt1"/>
                </a:solidFill>
              </a:defRPr>
            </a:lvl5pPr>
            <a:lvl6pPr indent="-317500" lvl="5" marL="2743200" rtl="0">
              <a:spcBef>
                <a:spcPts val="0"/>
              </a:spcBef>
              <a:spcAft>
                <a:spcPts val="0"/>
              </a:spcAft>
              <a:buClr>
                <a:schemeClr val="lt1"/>
              </a:buClr>
              <a:buSzPts val="1400"/>
              <a:buChar char="■"/>
              <a:defRPr>
                <a:solidFill>
                  <a:schemeClr val="lt1"/>
                </a:solidFill>
              </a:defRPr>
            </a:lvl6pPr>
            <a:lvl7pPr indent="-317500" lvl="6" marL="3200400" rtl="0">
              <a:spcBef>
                <a:spcPts val="0"/>
              </a:spcBef>
              <a:spcAft>
                <a:spcPts val="0"/>
              </a:spcAft>
              <a:buClr>
                <a:schemeClr val="lt1"/>
              </a:buClr>
              <a:buSzPts val="1400"/>
              <a:buChar char="●"/>
              <a:defRPr>
                <a:solidFill>
                  <a:schemeClr val="lt1"/>
                </a:solidFill>
              </a:defRPr>
            </a:lvl7pPr>
            <a:lvl8pPr indent="-317500" lvl="7" marL="3657600" rtl="0">
              <a:spcBef>
                <a:spcPts val="0"/>
              </a:spcBef>
              <a:spcAft>
                <a:spcPts val="0"/>
              </a:spcAft>
              <a:buClr>
                <a:schemeClr val="lt1"/>
              </a:buClr>
              <a:buSzPts val="1400"/>
              <a:buChar char="○"/>
              <a:defRPr>
                <a:solidFill>
                  <a:schemeClr val="lt1"/>
                </a:solidFill>
              </a:defRPr>
            </a:lvl8pPr>
            <a:lvl9pPr indent="-317500" lvl="8" marL="4114800" rtl="0">
              <a:spcBef>
                <a:spcPts val="0"/>
              </a:spcBef>
              <a:spcAft>
                <a:spcPts val="0"/>
              </a:spcAft>
              <a:buClr>
                <a:schemeClr val="lt1"/>
              </a:buClr>
              <a:buSzPts val="1400"/>
              <a:buChar char="■"/>
              <a:defRPr>
                <a:solidFill>
                  <a:schemeClr val="lt1"/>
                </a:solidFill>
              </a:defRPr>
            </a:lvl9pPr>
          </a:lstStyle>
          <a:p/>
        </p:txBody>
      </p:sp>
      <p:sp>
        <p:nvSpPr>
          <p:cNvPr id="43" name="Google Shape;43;p9"/>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4" name="Shape 44"/>
        <p:cNvGrpSpPr/>
        <p:nvPr/>
      </p:nvGrpSpPr>
      <p:grpSpPr>
        <a:xfrm>
          <a:off x="0" y="0"/>
          <a:ext cx="0" cy="0"/>
          <a:chOff x="0" y="0"/>
          <a:chExt cx="0" cy="0"/>
        </a:xfrm>
      </p:grpSpPr>
      <p:sp>
        <p:nvSpPr>
          <p:cNvPr id="45" name="Google Shape;45;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2100"/>
              <a:buNone/>
              <a:defRPr sz="2100"/>
            </a:lvl1pPr>
          </a:lstStyle>
          <a:p/>
        </p:txBody>
      </p:sp>
      <p:sp>
        <p:nvSpPr>
          <p:cNvPr id="46" name="Google Shape;46;p10"/>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lum">
    <p:bg>
      <p:bgPr>
        <a:solidFill>
          <a:schemeClr val="dk2"/>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6234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1pPr>
            <a:lvl2pPr lvl="1"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2pPr>
            <a:lvl3pPr lvl="2"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3pPr>
            <a:lvl4pPr lvl="3"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4pPr>
            <a:lvl5pPr lvl="4"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5pPr>
            <a:lvl6pPr lvl="5"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6pPr>
            <a:lvl7pPr lvl="6"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7pPr>
            <a:lvl8pPr lvl="7"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8pPr>
            <a:lvl9pPr lvl="8" rt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lt2"/>
              </a:buClr>
              <a:buSzPts val="1800"/>
              <a:buFont typeface="Source Sans Pro"/>
              <a:buChar char="●"/>
              <a:defRPr sz="1800">
                <a:solidFill>
                  <a:schemeClr val="lt2"/>
                </a:solidFill>
                <a:latin typeface="Source Sans Pro"/>
                <a:ea typeface="Source Sans Pro"/>
                <a:cs typeface="Source Sans Pro"/>
                <a:sym typeface="Source Sans Pro"/>
              </a:defRPr>
            </a:lvl1pPr>
            <a:lvl2pPr indent="-317500" lvl="1" marL="914400" rtl="0">
              <a:lnSpc>
                <a:spcPct val="115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2pPr>
            <a:lvl3pPr indent="-317500" lvl="2" marL="1371600" rtl="0">
              <a:lnSpc>
                <a:spcPct val="115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3pPr>
            <a:lvl4pPr indent="-317500" lvl="3" marL="1828800" rtl="0">
              <a:lnSpc>
                <a:spcPct val="115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4pPr>
            <a:lvl5pPr indent="-317500" lvl="4" marL="2286000" rtl="0">
              <a:lnSpc>
                <a:spcPct val="115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5pPr>
            <a:lvl6pPr indent="-317500" lvl="5" marL="2743200" rtl="0">
              <a:lnSpc>
                <a:spcPct val="115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6pPr>
            <a:lvl7pPr indent="-317500" lvl="6" marL="3200400" rtl="0">
              <a:lnSpc>
                <a:spcPct val="115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7pPr>
            <a:lvl8pPr indent="-317500" lvl="7" marL="3657600" rtl="0">
              <a:lnSpc>
                <a:spcPct val="115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8pPr>
            <a:lvl9pPr indent="-317500" lvl="8" marL="4114800" rtl="0">
              <a:lnSpc>
                <a:spcPct val="115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9pPr>
          </a:lstStyle>
          <a:p/>
        </p:txBody>
      </p:sp>
      <p:sp>
        <p:nvSpPr>
          <p:cNvPr id="8" name="Google Shape;8;p1"/>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lt2"/>
                </a:solidFill>
                <a:latin typeface="Source Sans Pro"/>
                <a:ea typeface="Source Sans Pro"/>
                <a:cs typeface="Source Sans Pro"/>
                <a:sym typeface="Source Sans Pro"/>
              </a:defRPr>
            </a:lvl1pPr>
            <a:lvl2pPr lvl="1" rtl="0" algn="r">
              <a:buNone/>
              <a:defRPr sz="1000">
                <a:solidFill>
                  <a:schemeClr val="lt2"/>
                </a:solidFill>
                <a:latin typeface="Source Sans Pro"/>
                <a:ea typeface="Source Sans Pro"/>
                <a:cs typeface="Source Sans Pro"/>
                <a:sym typeface="Source Sans Pro"/>
              </a:defRPr>
            </a:lvl2pPr>
            <a:lvl3pPr lvl="2" rtl="0" algn="r">
              <a:buNone/>
              <a:defRPr sz="1000">
                <a:solidFill>
                  <a:schemeClr val="lt2"/>
                </a:solidFill>
                <a:latin typeface="Source Sans Pro"/>
                <a:ea typeface="Source Sans Pro"/>
                <a:cs typeface="Source Sans Pro"/>
                <a:sym typeface="Source Sans Pro"/>
              </a:defRPr>
            </a:lvl3pPr>
            <a:lvl4pPr lvl="3" rtl="0" algn="r">
              <a:buNone/>
              <a:defRPr sz="1000">
                <a:solidFill>
                  <a:schemeClr val="lt2"/>
                </a:solidFill>
                <a:latin typeface="Source Sans Pro"/>
                <a:ea typeface="Source Sans Pro"/>
                <a:cs typeface="Source Sans Pro"/>
                <a:sym typeface="Source Sans Pro"/>
              </a:defRPr>
            </a:lvl4pPr>
            <a:lvl5pPr lvl="4" rtl="0" algn="r">
              <a:buNone/>
              <a:defRPr sz="1000">
                <a:solidFill>
                  <a:schemeClr val="lt2"/>
                </a:solidFill>
                <a:latin typeface="Source Sans Pro"/>
                <a:ea typeface="Source Sans Pro"/>
                <a:cs typeface="Source Sans Pro"/>
                <a:sym typeface="Source Sans Pro"/>
              </a:defRPr>
            </a:lvl5pPr>
            <a:lvl6pPr lvl="5" rtl="0" algn="r">
              <a:buNone/>
              <a:defRPr sz="1000">
                <a:solidFill>
                  <a:schemeClr val="lt2"/>
                </a:solidFill>
                <a:latin typeface="Source Sans Pro"/>
                <a:ea typeface="Source Sans Pro"/>
                <a:cs typeface="Source Sans Pro"/>
                <a:sym typeface="Source Sans Pro"/>
              </a:defRPr>
            </a:lvl6pPr>
            <a:lvl7pPr lvl="6" rtl="0" algn="r">
              <a:buNone/>
              <a:defRPr sz="1000">
                <a:solidFill>
                  <a:schemeClr val="lt2"/>
                </a:solidFill>
                <a:latin typeface="Source Sans Pro"/>
                <a:ea typeface="Source Sans Pro"/>
                <a:cs typeface="Source Sans Pro"/>
                <a:sym typeface="Source Sans Pro"/>
              </a:defRPr>
            </a:lvl7pPr>
            <a:lvl8pPr lvl="7" rtl="0" algn="r">
              <a:buNone/>
              <a:defRPr sz="1000">
                <a:solidFill>
                  <a:schemeClr val="lt2"/>
                </a:solidFill>
                <a:latin typeface="Source Sans Pro"/>
                <a:ea typeface="Source Sans Pro"/>
                <a:cs typeface="Source Sans Pro"/>
                <a:sym typeface="Source Sans Pro"/>
              </a:defRPr>
            </a:lvl8pPr>
            <a:lvl9pPr lvl="8" rtl="0" algn="r">
              <a:buNone/>
              <a:defRPr sz="1000">
                <a:solidFill>
                  <a:schemeClr val="lt2"/>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32.png"/><Relationship Id="rId5" Type="http://schemas.openxmlformats.org/officeDocument/2006/relationships/image" Target="../media/image33.jpg"/><Relationship Id="rId6" Type="http://schemas.openxmlformats.org/officeDocument/2006/relationships/image" Target="../media/image1.png"/><Relationship Id="rId7" Type="http://schemas.openxmlformats.org/officeDocument/2006/relationships/image" Target="../media/image13.png"/><Relationship Id="rId8" Type="http://schemas.openxmlformats.org/officeDocument/2006/relationships/hyperlink" Target="https://bit.ly/mungall-swat-23"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5.png"/><Relationship Id="rId4" Type="http://schemas.openxmlformats.org/officeDocument/2006/relationships/image" Target="../media/image30.png"/><Relationship Id="rId5" Type="http://schemas.openxmlformats.org/officeDocument/2006/relationships/image" Target="../media/image34.png"/><Relationship Id="rId6" Type="http://schemas.openxmlformats.org/officeDocument/2006/relationships/image" Target="../media/image27.png"/><Relationship Id="rId7" Type="http://schemas.openxmlformats.org/officeDocument/2006/relationships/image" Target="../media/image36.png"/><Relationship Id="rId8" Type="http://schemas.openxmlformats.org/officeDocument/2006/relationships/image" Target="../media/image2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8.png"/><Relationship Id="rId4" Type="http://schemas.openxmlformats.org/officeDocument/2006/relationships/image" Target="../media/image56.png"/><Relationship Id="rId5" Type="http://schemas.openxmlformats.org/officeDocument/2006/relationships/image" Target="../media/image34.png"/><Relationship Id="rId6" Type="http://schemas.openxmlformats.org/officeDocument/2006/relationships/image" Target="../media/image3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8.png"/><Relationship Id="rId4" Type="http://schemas.openxmlformats.org/officeDocument/2006/relationships/image" Target="../media/image34.png"/><Relationship Id="rId5" Type="http://schemas.openxmlformats.org/officeDocument/2006/relationships/image" Target="../media/image3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8.png"/><Relationship Id="rId4" Type="http://schemas.openxmlformats.org/officeDocument/2006/relationships/image" Target="../media/image34.png"/><Relationship Id="rId5" Type="http://schemas.openxmlformats.org/officeDocument/2006/relationships/image" Target="../media/image85.png"/></Relationships>
</file>

<file path=ppt/slides/_rels/slide14.xml.rels><?xml version="1.0" encoding="UTF-8" standalone="yes"?><Relationships xmlns="http://schemas.openxmlformats.org/package/2006/relationships"><Relationship Id="rId11" Type="http://schemas.openxmlformats.org/officeDocument/2006/relationships/image" Target="../media/image40.png"/><Relationship Id="rId10" Type="http://schemas.openxmlformats.org/officeDocument/2006/relationships/image" Target="../media/image46.png"/><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43.png"/><Relationship Id="rId4" Type="http://schemas.openxmlformats.org/officeDocument/2006/relationships/image" Target="../media/image47.png"/><Relationship Id="rId9" Type="http://schemas.openxmlformats.org/officeDocument/2006/relationships/image" Target="../media/image39.png"/><Relationship Id="rId5" Type="http://schemas.openxmlformats.org/officeDocument/2006/relationships/image" Target="../media/image21.png"/><Relationship Id="rId6" Type="http://schemas.openxmlformats.org/officeDocument/2006/relationships/image" Target="../media/image8.png"/><Relationship Id="rId7" Type="http://schemas.openxmlformats.org/officeDocument/2006/relationships/image" Target="../media/image10.png"/><Relationship Id="rId8" Type="http://schemas.openxmlformats.org/officeDocument/2006/relationships/image" Target="../media/image4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45.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5.png"/><Relationship Id="rId4" Type="http://schemas.openxmlformats.org/officeDocument/2006/relationships/image" Target="../media/image41.png"/><Relationship Id="rId5" Type="http://schemas.openxmlformats.org/officeDocument/2006/relationships/image" Target="../media/image48.png"/><Relationship Id="rId6"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http://obofoundry.org" TargetMode="External"/><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https://icbo-conference.github.io/icbo2022/papers/ICBO-2022_paper_5005.pdf" TargetMode="External"/><Relationship Id="rId4" Type="http://schemas.openxmlformats.org/officeDocument/2006/relationships/image" Target="../media/image98.png"/><Relationship Id="rId5" Type="http://schemas.openxmlformats.org/officeDocument/2006/relationships/hyperlink" Target="https://ubergraph.apps.renci.org/sparql" TargetMode="External"/><Relationship Id="rId6" Type="http://schemas.openxmlformats.org/officeDocument/2006/relationships/hyperlink" Target="https://github.com/INCATools/ubergraph"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42.png"/><Relationship Id="rId4" Type="http://schemas.openxmlformats.org/officeDocument/2006/relationships/image" Target="../media/image6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6.png"/><Relationship Id="rId4" Type="http://schemas.openxmlformats.org/officeDocument/2006/relationships/image" Target="../media/image12.png"/><Relationship Id="rId5" Type="http://schemas.openxmlformats.org/officeDocument/2006/relationships/image" Target="../media/image14.png"/><Relationship Id="rId6"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https://incatools.github.io/ontology-development-kit" TargetMode="External"/><Relationship Id="rId4" Type="http://schemas.openxmlformats.org/officeDocument/2006/relationships/image" Target="../media/image63.png"/><Relationship Id="rId5" Type="http://schemas.openxmlformats.org/officeDocument/2006/relationships/hyperlink" Target="https://incatools.github.io/ontology-access-kit"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52.png"/><Relationship Id="rId4" Type="http://schemas.openxmlformats.org/officeDocument/2006/relationships/image" Target="../media/image5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50.png"/><Relationship Id="rId4" Type="http://schemas.openxmlformats.org/officeDocument/2006/relationships/image" Target="../media/image51.png"/><Relationship Id="rId5" Type="http://schemas.openxmlformats.org/officeDocument/2006/relationships/image" Target="../media/image49.png"/><Relationship Id="rId6" Type="http://schemas.openxmlformats.org/officeDocument/2006/relationships/hyperlink" Target="http://rdf.geneontology.org/"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 Id="rId3" Type="http://schemas.openxmlformats.org/officeDocument/2006/relationships/image" Target="../media/image55.png"/><Relationship Id="rId4" Type="http://schemas.openxmlformats.org/officeDocument/2006/relationships/hyperlink" Target="https://www.alliancegenome.org/gene/HGNC:11584" TargetMode="External"/><Relationship Id="rId5" Type="http://schemas.openxmlformats.org/officeDocument/2006/relationships/image" Target="../media/image6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 Id="rId3" Type="http://schemas.openxmlformats.org/officeDocument/2006/relationships/image" Target="../media/image64.png"/><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28.png"/><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28.png"/><Relationship Id="rId4" Type="http://schemas.openxmlformats.org/officeDocument/2006/relationships/image" Target="../media/image34.png"/><Relationship Id="rId5" Type="http://schemas.openxmlformats.org/officeDocument/2006/relationships/image" Target="../media/image65.png"/><Relationship Id="rId6" Type="http://schemas.openxmlformats.org/officeDocument/2006/relationships/image" Target="../media/image6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60.png"/><Relationship Id="rId4" Type="http://schemas.openxmlformats.org/officeDocument/2006/relationships/image" Target="../media/image28.png"/><Relationship Id="rId5" Type="http://schemas.openxmlformats.org/officeDocument/2006/relationships/image" Target="../media/image34.png"/><Relationship Id="rId6" Type="http://schemas.openxmlformats.org/officeDocument/2006/relationships/image" Target="../media/image5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28.png"/><Relationship Id="rId4" Type="http://schemas.openxmlformats.org/officeDocument/2006/relationships/image" Target="../media/image34.png"/><Relationship Id="rId5" Type="http://schemas.openxmlformats.org/officeDocument/2006/relationships/image" Target="../media/image5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28.png"/><Relationship Id="rId4" Type="http://schemas.openxmlformats.org/officeDocument/2006/relationships/image" Target="../media/image34.png"/><Relationship Id="rId5" Type="http://schemas.openxmlformats.org/officeDocument/2006/relationships/image" Target="../media/image59.png"/><Relationship Id="rId6" Type="http://schemas.openxmlformats.org/officeDocument/2006/relationships/image" Target="../media/image6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6.png"/><Relationship Id="rId4" Type="http://schemas.openxmlformats.org/officeDocument/2006/relationships/image" Target="../media/image12.png"/><Relationship Id="rId11" Type="http://schemas.openxmlformats.org/officeDocument/2006/relationships/image" Target="../media/image5.png"/><Relationship Id="rId10" Type="http://schemas.openxmlformats.org/officeDocument/2006/relationships/image" Target="../media/image2.png"/><Relationship Id="rId9" Type="http://schemas.openxmlformats.org/officeDocument/2006/relationships/image" Target="../media/image9.png"/><Relationship Id="rId5" Type="http://schemas.openxmlformats.org/officeDocument/2006/relationships/image" Target="../media/image14.png"/><Relationship Id="rId6" Type="http://schemas.openxmlformats.org/officeDocument/2006/relationships/image" Target="../media/image7.png"/><Relationship Id="rId7" Type="http://schemas.openxmlformats.org/officeDocument/2006/relationships/image" Target="../media/image6.png"/><Relationship Id="rId8"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hyperlink" Target="https://bioregistry.io/doi:10.1038/s41597-022-01807-3" TargetMode="External"/><Relationship Id="rId4" Type="http://schemas.openxmlformats.org/officeDocument/2006/relationships/hyperlink" Target="https://bioregistry.io/" TargetMode="External"/><Relationship Id="rId5" Type="http://schemas.openxmlformats.org/officeDocument/2006/relationships/hyperlink" Target="https://github.com/linkml/prefixmaps/" TargetMode="External"/><Relationship Id="rId6" Type="http://schemas.openxmlformats.org/officeDocument/2006/relationships/image" Target="../media/image6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hyperlink" Target="https://github.com/linkml/owlstar"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hyperlink" Target="https://github.com/linkml/owlstar"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hyperlink" Target="https://github.com/linkml/owlstar"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hyperlink" Target="https://github.com/linkml/owlstar"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image" Target="../media/image23.png"/><Relationship Id="rId13" Type="http://schemas.openxmlformats.org/officeDocument/2006/relationships/image" Target="../media/image16.png"/><Relationship Id="rId12" Type="http://schemas.openxmlformats.org/officeDocument/2006/relationships/image" Target="../media/image15.png"/><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21.png"/><Relationship Id="rId9" Type="http://schemas.openxmlformats.org/officeDocument/2006/relationships/image" Target="../media/image20.png"/><Relationship Id="rId14" Type="http://schemas.openxmlformats.org/officeDocument/2006/relationships/image" Target="../media/image17.png"/><Relationship Id="rId5" Type="http://schemas.openxmlformats.org/officeDocument/2006/relationships/image" Target="../media/image8.png"/><Relationship Id="rId6" Type="http://schemas.openxmlformats.org/officeDocument/2006/relationships/image" Target="../media/image10.png"/><Relationship Id="rId7" Type="http://schemas.openxmlformats.org/officeDocument/2006/relationships/image" Target="../media/image19.png"/><Relationship Id="rId8" Type="http://schemas.openxmlformats.org/officeDocument/2006/relationships/image" Target="../media/image2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hyperlink" Target="https://github.com/linkml/owlstar"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94.png"/><Relationship Id="rId4" Type="http://schemas.openxmlformats.org/officeDocument/2006/relationships/image" Target="../media/image90.png"/><Relationship Id="rId5" Type="http://schemas.openxmlformats.org/officeDocument/2006/relationships/image" Target="../media/image74.png"/><Relationship Id="rId6" Type="http://schemas.openxmlformats.org/officeDocument/2006/relationships/image" Target="../media/image8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2.xml"/><Relationship Id="rId3" Type="http://schemas.openxmlformats.org/officeDocument/2006/relationships/image" Target="../media/image7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3.xml"/><Relationship Id="rId3" Type="http://schemas.openxmlformats.org/officeDocument/2006/relationships/image" Target="../media/image7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35.png"/><Relationship Id="rId4" Type="http://schemas.openxmlformats.org/officeDocument/2006/relationships/image" Target="../media/image30.png"/><Relationship Id="rId5" Type="http://schemas.openxmlformats.org/officeDocument/2006/relationships/image" Target="../media/image28.png"/><Relationship Id="rId6" Type="http://schemas.openxmlformats.org/officeDocument/2006/relationships/image" Target="../media/image34.png"/><Relationship Id="rId7" Type="http://schemas.openxmlformats.org/officeDocument/2006/relationships/image" Target="../media/image73.png"/><Relationship Id="rId8" Type="http://schemas.openxmlformats.org/officeDocument/2006/relationships/image" Target="../media/image6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30.png"/><Relationship Id="rId4" Type="http://schemas.openxmlformats.org/officeDocument/2006/relationships/image" Target="../media/image34.png"/><Relationship Id="rId5" Type="http://schemas.openxmlformats.org/officeDocument/2006/relationships/image" Target="../media/image88.png"/><Relationship Id="rId6" Type="http://schemas.openxmlformats.org/officeDocument/2006/relationships/image" Target="../media/image70.png"/><Relationship Id="rId7" Type="http://schemas.openxmlformats.org/officeDocument/2006/relationships/image" Target="../media/image7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30.png"/><Relationship Id="rId4" Type="http://schemas.openxmlformats.org/officeDocument/2006/relationships/image" Target="../media/image34.png"/><Relationship Id="rId5" Type="http://schemas.openxmlformats.org/officeDocument/2006/relationships/image" Target="../media/image7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30.png"/><Relationship Id="rId4" Type="http://schemas.openxmlformats.org/officeDocument/2006/relationships/image" Target="../media/image34.png"/><Relationship Id="rId5" Type="http://schemas.openxmlformats.org/officeDocument/2006/relationships/image" Target="../media/image101.png"/><Relationship Id="rId6" Type="http://schemas.openxmlformats.org/officeDocument/2006/relationships/hyperlink" Target="https://doi.org/10.1016/0898-1221(92)90135-5"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79.png"/><Relationship Id="rId4" Type="http://schemas.openxmlformats.org/officeDocument/2006/relationships/image" Target="../media/image7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5.png"/><Relationship Id="rId4" Type="http://schemas.openxmlformats.org/officeDocument/2006/relationships/hyperlink" Target="https://en.wikipedia.org/wiki/Antikythera_mechanism" TargetMode="External"/><Relationship Id="rId5" Type="http://schemas.openxmlformats.org/officeDocument/2006/relationships/image" Target="../media/image5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93.png"/><Relationship Id="rId4" Type="http://schemas.openxmlformats.org/officeDocument/2006/relationships/image" Target="../media/image77.png"/><Relationship Id="rId5" Type="http://schemas.openxmlformats.org/officeDocument/2006/relationships/image" Target="../media/image81.png"/><Relationship Id="rId6" Type="http://schemas.openxmlformats.org/officeDocument/2006/relationships/image" Target="../media/image8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84.png"/><Relationship Id="rId4" Type="http://schemas.openxmlformats.org/officeDocument/2006/relationships/hyperlink" Target="https://linkml.io" TargetMode="External"/><Relationship Id="rId5" Type="http://schemas.openxmlformats.org/officeDocument/2006/relationships/hyperlink" Target="https://github.com/linkml/linkml" TargetMode="External"/><Relationship Id="rId6" Type="http://schemas.openxmlformats.org/officeDocument/2006/relationships/image" Target="../media/image8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84.png"/><Relationship Id="rId4" Type="http://schemas.openxmlformats.org/officeDocument/2006/relationships/hyperlink" Target="https://linkml.io" TargetMode="External"/><Relationship Id="rId5" Type="http://schemas.openxmlformats.org/officeDocument/2006/relationships/hyperlink" Target="https://github.com/linkml/linkml" TargetMode="External"/><Relationship Id="rId6" Type="http://schemas.openxmlformats.org/officeDocument/2006/relationships/image" Target="../media/image80.png"/><Relationship Id="rId7" Type="http://schemas.openxmlformats.org/officeDocument/2006/relationships/image" Target="../media/image91.png"/><Relationship Id="rId8" Type="http://schemas.openxmlformats.org/officeDocument/2006/relationships/image" Target="../media/image9.png"/></Relationships>
</file>

<file path=ppt/slides/_rels/slide54.xml.rels><?xml version="1.0" encoding="UTF-8" standalone="yes"?><Relationships xmlns="http://schemas.openxmlformats.org/package/2006/relationships"><Relationship Id="rId11" Type="http://schemas.openxmlformats.org/officeDocument/2006/relationships/image" Target="../media/image9.png"/><Relationship Id="rId10" Type="http://schemas.openxmlformats.org/officeDocument/2006/relationships/image" Target="../media/image91.png"/><Relationship Id="rId12" Type="http://schemas.openxmlformats.org/officeDocument/2006/relationships/image" Target="../media/image97.png"/><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image" Target="../media/image84.png"/><Relationship Id="rId4" Type="http://schemas.openxmlformats.org/officeDocument/2006/relationships/image" Target="../media/image95.png"/><Relationship Id="rId9" Type="http://schemas.openxmlformats.org/officeDocument/2006/relationships/image" Target="../media/image86.png"/><Relationship Id="rId5" Type="http://schemas.openxmlformats.org/officeDocument/2006/relationships/hyperlink" Target="https://linkml.io" TargetMode="External"/><Relationship Id="rId6" Type="http://schemas.openxmlformats.org/officeDocument/2006/relationships/hyperlink" Target="https://github.com/linkml/linkml" TargetMode="External"/><Relationship Id="rId7" Type="http://schemas.openxmlformats.org/officeDocument/2006/relationships/image" Target="../media/image87.png"/><Relationship Id="rId8" Type="http://schemas.openxmlformats.org/officeDocument/2006/relationships/image" Target="../media/image80.png"/></Relationships>
</file>

<file path=ppt/slides/_rels/slide55.xml.rels><?xml version="1.0" encoding="UTF-8" standalone="yes"?><Relationships xmlns="http://schemas.openxmlformats.org/package/2006/relationships"><Relationship Id="rId11" Type="http://schemas.openxmlformats.org/officeDocument/2006/relationships/image" Target="../media/image86.png"/><Relationship Id="rId10" Type="http://schemas.openxmlformats.org/officeDocument/2006/relationships/image" Target="../media/image80.png"/><Relationship Id="rId13" Type="http://schemas.openxmlformats.org/officeDocument/2006/relationships/image" Target="../media/image9.png"/><Relationship Id="rId12" Type="http://schemas.openxmlformats.org/officeDocument/2006/relationships/image" Target="../media/image91.png"/><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84.png"/><Relationship Id="rId4" Type="http://schemas.openxmlformats.org/officeDocument/2006/relationships/image" Target="../media/image95.png"/><Relationship Id="rId9" Type="http://schemas.openxmlformats.org/officeDocument/2006/relationships/image" Target="../media/image96.png"/><Relationship Id="rId14" Type="http://schemas.openxmlformats.org/officeDocument/2006/relationships/image" Target="../media/image97.png"/><Relationship Id="rId5" Type="http://schemas.openxmlformats.org/officeDocument/2006/relationships/hyperlink" Target="https://linkml.io" TargetMode="External"/><Relationship Id="rId6" Type="http://schemas.openxmlformats.org/officeDocument/2006/relationships/hyperlink" Target="https://github.com/linkml/linkml" TargetMode="External"/><Relationship Id="rId7" Type="http://schemas.openxmlformats.org/officeDocument/2006/relationships/image" Target="../media/image89.png"/><Relationship Id="rId8" Type="http://schemas.openxmlformats.org/officeDocument/2006/relationships/image" Target="../media/image8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6.xml"/><Relationship Id="rId3" Type="http://schemas.openxmlformats.org/officeDocument/2006/relationships/image" Target="../media/image8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100.png"/><Relationship Id="rId4" Type="http://schemas.openxmlformats.org/officeDocument/2006/relationships/image" Target="../media/image107.png"/><Relationship Id="rId5" Type="http://schemas.openxmlformats.org/officeDocument/2006/relationships/image" Target="../media/image3.png"/><Relationship Id="rId6" Type="http://schemas.openxmlformats.org/officeDocument/2006/relationships/image" Target="../media/image105.png"/><Relationship Id="rId7" Type="http://schemas.openxmlformats.org/officeDocument/2006/relationships/image" Target="../media/image8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image" Target="../media/image3.png"/><Relationship Id="rId4" Type="http://schemas.openxmlformats.org/officeDocument/2006/relationships/image" Target="../media/image117.png"/><Relationship Id="rId5" Type="http://schemas.openxmlformats.org/officeDocument/2006/relationships/image" Target="../media/image109.png"/><Relationship Id="rId6" Type="http://schemas.openxmlformats.org/officeDocument/2006/relationships/image" Target="../media/image145.png"/><Relationship Id="rId7" Type="http://schemas.openxmlformats.org/officeDocument/2006/relationships/image" Target="../media/image8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9.xml"/><Relationship Id="rId3" Type="http://schemas.openxmlformats.org/officeDocument/2006/relationships/image" Target="../media/image118.png"/><Relationship Id="rId4" Type="http://schemas.openxmlformats.org/officeDocument/2006/relationships/image" Target="../media/image123.png"/><Relationship Id="rId5" Type="http://schemas.openxmlformats.org/officeDocument/2006/relationships/image" Target="../media/image8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9.png"/><Relationship Id="rId4" Type="http://schemas.openxmlformats.org/officeDocument/2006/relationships/image" Target="../media/image25.png"/><Relationship Id="rId5" Type="http://schemas.openxmlformats.org/officeDocument/2006/relationships/image" Target="../media/image31.png"/><Relationship Id="rId6" Type="http://schemas.openxmlformats.org/officeDocument/2006/relationships/image" Target="../media/image2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1" Type="http://schemas.openxmlformats.org/officeDocument/2006/relationships/image" Target="../media/image119.png"/><Relationship Id="rId10" Type="http://schemas.openxmlformats.org/officeDocument/2006/relationships/image" Target="../media/image104.png"/><Relationship Id="rId13" Type="http://schemas.openxmlformats.org/officeDocument/2006/relationships/image" Target="../media/image116.png"/><Relationship Id="rId12" Type="http://schemas.openxmlformats.org/officeDocument/2006/relationships/image" Target="../media/image114.png"/><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image" Target="../media/image111.png"/><Relationship Id="rId4" Type="http://schemas.openxmlformats.org/officeDocument/2006/relationships/image" Target="../media/image102.png"/><Relationship Id="rId9" Type="http://schemas.openxmlformats.org/officeDocument/2006/relationships/image" Target="../media/image87.png"/><Relationship Id="rId15" Type="http://schemas.openxmlformats.org/officeDocument/2006/relationships/image" Target="../media/image112.png"/><Relationship Id="rId14" Type="http://schemas.openxmlformats.org/officeDocument/2006/relationships/image" Target="../media/image110.png"/><Relationship Id="rId17" Type="http://schemas.openxmlformats.org/officeDocument/2006/relationships/image" Target="../media/image115.png"/><Relationship Id="rId16" Type="http://schemas.openxmlformats.org/officeDocument/2006/relationships/image" Target="../media/image113.png"/><Relationship Id="rId5" Type="http://schemas.openxmlformats.org/officeDocument/2006/relationships/image" Target="../media/image120.png"/><Relationship Id="rId6" Type="http://schemas.openxmlformats.org/officeDocument/2006/relationships/image" Target="../media/image106.png"/><Relationship Id="rId18" Type="http://schemas.openxmlformats.org/officeDocument/2006/relationships/image" Target="../media/image146.png"/><Relationship Id="rId7" Type="http://schemas.openxmlformats.org/officeDocument/2006/relationships/image" Target="../media/image80.png"/><Relationship Id="rId8" Type="http://schemas.openxmlformats.org/officeDocument/2006/relationships/image" Target="../media/image108.png"/></Relationships>
</file>

<file path=ppt/slides/_rels/slide62.xml.rels><?xml version="1.0" encoding="UTF-8" standalone="yes"?><Relationships xmlns="http://schemas.openxmlformats.org/package/2006/relationships"><Relationship Id="rId11" Type="http://schemas.openxmlformats.org/officeDocument/2006/relationships/image" Target="../media/image127.png"/><Relationship Id="rId10" Type="http://schemas.openxmlformats.org/officeDocument/2006/relationships/image" Target="../media/image131.png"/><Relationship Id="rId13" Type="http://schemas.openxmlformats.org/officeDocument/2006/relationships/image" Target="../media/image133.png"/><Relationship Id="rId12" Type="http://schemas.openxmlformats.org/officeDocument/2006/relationships/image" Target="../media/image134.png"/><Relationship Id="rId1" Type="http://schemas.openxmlformats.org/officeDocument/2006/relationships/slideLayout" Target="../slideLayouts/slideLayout3.xml"/><Relationship Id="rId2" Type="http://schemas.openxmlformats.org/officeDocument/2006/relationships/notesSlide" Target="../notesSlides/notesSlide62.xml"/><Relationship Id="rId3" Type="http://schemas.openxmlformats.org/officeDocument/2006/relationships/image" Target="../media/image80.png"/><Relationship Id="rId4" Type="http://schemas.openxmlformats.org/officeDocument/2006/relationships/image" Target="../media/image125.png"/><Relationship Id="rId9" Type="http://schemas.openxmlformats.org/officeDocument/2006/relationships/image" Target="../media/image122.png"/><Relationship Id="rId15" Type="http://schemas.openxmlformats.org/officeDocument/2006/relationships/image" Target="../media/image126.png"/><Relationship Id="rId14" Type="http://schemas.openxmlformats.org/officeDocument/2006/relationships/image" Target="../media/image129.png"/><Relationship Id="rId17" Type="http://schemas.openxmlformats.org/officeDocument/2006/relationships/image" Target="../media/image135.png"/><Relationship Id="rId16" Type="http://schemas.openxmlformats.org/officeDocument/2006/relationships/image" Target="../media/image143.png"/><Relationship Id="rId5" Type="http://schemas.openxmlformats.org/officeDocument/2006/relationships/image" Target="../media/image121.png"/><Relationship Id="rId6" Type="http://schemas.openxmlformats.org/officeDocument/2006/relationships/image" Target="../media/image124.png"/><Relationship Id="rId7" Type="http://schemas.openxmlformats.org/officeDocument/2006/relationships/image" Target="../media/image128.png"/><Relationship Id="rId8" Type="http://schemas.openxmlformats.org/officeDocument/2006/relationships/image" Target="../media/image14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3.xml"/><Relationship Id="rId3" Type="http://schemas.openxmlformats.org/officeDocument/2006/relationships/image" Target="../media/image137.png"/><Relationship Id="rId4" Type="http://schemas.openxmlformats.org/officeDocument/2006/relationships/image" Target="../media/image131.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 Id="rId3" Type="http://schemas.openxmlformats.org/officeDocument/2006/relationships/image" Target="../media/image136.png"/><Relationship Id="rId4" Type="http://schemas.openxmlformats.org/officeDocument/2006/relationships/image" Target="../media/image150.png"/><Relationship Id="rId5" Type="http://schemas.openxmlformats.org/officeDocument/2006/relationships/hyperlink" Target="https://github.com/linkml/linkml/graphs/contributors" TargetMode="External"/><Relationship Id="rId6" Type="http://schemas.openxmlformats.org/officeDocument/2006/relationships/image" Target="../media/image151.png"/><Relationship Id="rId7" Type="http://schemas.openxmlformats.org/officeDocument/2006/relationships/image" Target="../media/image80.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 Id="rId3" Type="http://schemas.openxmlformats.org/officeDocument/2006/relationships/image" Target="../media/image130.png"/><Relationship Id="rId4" Type="http://schemas.openxmlformats.org/officeDocument/2006/relationships/image" Target="../media/image35.png"/><Relationship Id="rId5" Type="http://schemas.openxmlformats.org/officeDocument/2006/relationships/image" Target="../media/image147.png"/><Relationship Id="rId6" Type="http://schemas.openxmlformats.org/officeDocument/2006/relationships/image" Target="../media/image34.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 Id="rId3" Type="http://schemas.openxmlformats.org/officeDocument/2006/relationships/image" Target="../media/image130.png"/><Relationship Id="rId4" Type="http://schemas.openxmlformats.org/officeDocument/2006/relationships/image" Target="../media/image35.png"/><Relationship Id="rId5" Type="http://schemas.openxmlformats.org/officeDocument/2006/relationships/image" Target="../media/image147.png"/><Relationship Id="rId6" Type="http://schemas.openxmlformats.org/officeDocument/2006/relationships/image" Target="../media/image34.png"/><Relationship Id="rId7" Type="http://schemas.openxmlformats.org/officeDocument/2006/relationships/image" Target="../media/image148.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 Id="rId3" Type="http://schemas.openxmlformats.org/officeDocument/2006/relationships/hyperlink" Target="https://github.com/monarch-initiative/ontogpt" TargetMode="Externa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 Id="rId3" Type="http://schemas.openxmlformats.org/officeDocument/2006/relationships/image" Target="../media/image152.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 Id="rId3" Type="http://schemas.openxmlformats.org/officeDocument/2006/relationships/image" Target="../media/image15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5.png"/><Relationship Id="rId4" Type="http://schemas.openxmlformats.org/officeDocument/2006/relationships/image" Target="../media/image30.png"/><Relationship Id="rId5" Type="http://schemas.openxmlformats.org/officeDocument/2006/relationships/image" Target="../media/image28.png"/><Relationship Id="rId6" Type="http://schemas.openxmlformats.org/officeDocument/2006/relationships/image" Target="../media/image27.png"/><Relationship Id="rId7" Type="http://schemas.openxmlformats.org/officeDocument/2006/relationships/image" Target="../media/image36.png"/><Relationship Id="rId8" Type="http://schemas.openxmlformats.org/officeDocument/2006/relationships/image" Target="../media/image34.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 Id="rId3" Type="http://schemas.openxmlformats.org/officeDocument/2006/relationships/image" Target="../media/image152.png"/><Relationship Id="rId4" Type="http://schemas.openxmlformats.org/officeDocument/2006/relationships/image" Target="../media/image141.png"/><Relationship Id="rId5" Type="http://schemas.openxmlformats.org/officeDocument/2006/relationships/image" Target="../media/image138.png"/><Relationship Id="rId6" Type="http://schemas.openxmlformats.org/officeDocument/2006/relationships/image" Target="../media/image142.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 Id="rId3" Type="http://schemas.openxmlformats.org/officeDocument/2006/relationships/image" Target="../media/image139.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 Id="rId3" Type="http://schemas.openxmlformats.org/officeDocument/2006/relationships/hyperlink" Target="https://web.archive.org/web/20080828214226/http://www.mged.org/Meetings/presentations/OMG/sld019.htm" TargetMode="External"/><Relationship Id="rId4" Type="http://schemas.openxmlformats.org/officeDocument/2006/relationships/image" Target="../media/image140.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 Id="rId3" Type="http://schemas.openxmlformats.org/officeDocument/2006/relationships/hyperlink" Target="https://web.archive.org/web/20170922215834/http://www.omg.org/lsr/FAQ.html#why%20succeed" TargetMode="External"/><Relationship Id="rId4" Type="http://schemas.openxmlformats.org/officeDocument/2006/relationships/image" Target="../media/image144.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5.png"/><Relationship Id="rId4" Type="http://schemas.openxmlformats.org/officeDocument/2006/relationships/image" Target="../media/image30.png"/><Relationship Id="rId5" Type="http://schemas.openxmlformats.org/officeDocument/2006/relationships/image" Target="../media/image34.png"/><Relationship Id="rId6" Type="http://schemas.openxmlformats.org/officeDocument/2006/relationships/image" Target="../media/image27.png"/><Relationship Id="rId7" Type="http://schemas.openxmlformats.org/officeDocument/2006/relationships/image" Target="../media/image36.png"/><Relationship Id="rId8" Type="http://schemas.openxmlformats.org/officeDocument/2006/relationships/image" Target="../media/image2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5.png"/><Relationship Id="rId4" Type="http://schemas.openxmlformats.org/officeDocument/2006/relationships/image" Target="../media/image30.png"/><Relationship Id="rId5" Type="http://schemas.openxmlformats.org/officeDocument/2006/relationships/image" Target="../media/image34.png"/><Relationship Id="rId6" Type="http://schemas.openxmlformats.org/officeDocument/2006/relationships/image" Target="../media/image27.png"/><Relationship Id="rId7" Type="http://schemas.openxmlformats.org/officeDocument/2006/relationships/image" Target="../media/image36.png"/><Relationship Id="rId8"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 name="Shape 57"/>
        <p:cNvGrpSpPr/>
        <p:nvPr/>
      </p:nvGrpSpPr>
      <p:grpSpPr>
        <a:xfrm>
          <a:off x="0" y="0"/>
          <a:ext cx="0" cy="0"/>
          <a:chOff x="0" y="0"/>
          <a:chExt cx="0" cy="0"/>
        </a:xfrm>
      </p:grpSpPr>
      <p:sp>
        <p:nvSpPr>
          <p:cNvPr id="58" name="Google Shape;58;p13"/>
          <p:cNvSpPr/>
          <p:nvPr/>
        </p:nvSpPr>
        <p:spPr>
          <a:xfrm>
            <a:off x="1704900" y="4033500"/>
            <a:ext cx="1001700" cy="988500"/>
          </a:xfrm>
          <a:prstGeom prst="ellipse">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13"/>
          <p:cNvSpPr txBox="1"/>
          <p:nvPr>
            <p:ph type="ctrTitle"/>
          </p:nvPr>
        </p:nvSpPr>
        <p:spPr>
          <a:xfrm>
            <a:off x="485875" y="264475"/>
            <a:ext cx="8183700" cy="14736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solidFill>
                  <a:schemeClr val="lt1"/>
                </a:solidFill>
              </a:rPr>
              <a:t>Scaling up semantics</a:t>
            </a:r>
            <a:endParaRPr>
              <a:solidFill>
                <a:schemeClr val="lt1"/>
              </a:solidFill>
            </a:endParaRPr>
          </a:p>
        </p:txBody>
      </p:sp>
      <p:sp>
        <p:nvSpPr>
          <p:cNvPr id="60" name="Google Shape;60;p13"/>
          <p:cNvSpPr txBox="1"/>
          <p:nvPr>
            <p:ph idx="1" type="subTitle"/>
          </p:nvPr>
        </p:nvSpPr>
        <p:spPr>
          <a:xfrm>
            <a:off x="485875" y="1738075"/>
            <a:ext cx="8183700" cy="861000"/>
          </a:xfrm>
          <a:prstGeom prst="rect">
            <a:avLst/>
          </a:prstGeom>
        </p:spPr>
        <p:txBody>
          <a:bodyPr anchorCtr="0" anchor="t" bIns="91425" lIns="91425" spcFirstLastPara="1" rIns="91425" wrap="square" tIns="91425">
            <a:normAutofit fontScale="62500"/>
          </a:bodyPr>
          <a:lstStyle/>
          <a:p>
            <a:pPr indent="0" lvl="0" marL="0" rtl="0" algn="l">
              <a:spcBef>
                <a:spcPts val="0"/>
              </a:spcBef>
              <a:spcAft>
                <a:spcPts val="0"/>
              </a:spcAft>
              <a:buClr>
                <a:schemeClr val="dk2"/>
              </a:buClr>
              <a:buSzPct val="26190"/>
              <a:buFont typeface="Arial"/>
              <a:buNone/>
            </a:pPr>
            <a:r>
              <a:rPr b="1" lang="en" sz="4200">
                <a:solidFill>
                  <a:schemeClr val="lt1"/>
                </a:solidFill>
                <a:latin typeface="Raleway"/>
                <a:ea typeface="Raleway"/>
                <a:cs typeface="Raleway"/>
                <a:sym typeface="Raleway"/>
              </a:rPr>
              <a:t>lessons learned from across the life sciences</a:t>
            </a:r>
            <a:endParaRPr b="1" sz="4200">
              <a:solidFill>
                <a:schemeClr val="lt1"/>
              </a:solidFill>
              <a:latin typeface="Raleway"/>
              <a:ea typeface="Raleway"/>
              <a:cs typeface="Raleway"/>
              <a:sym typeface="Raleway"/>
            </a:endParaRPr>
          </a:p>
          <a:p>
            <a:pPr indent="0" lvl="0" marL="0" rtl="0" algn="l">
              <a:spcBef>
                <a:spcPts val="0"/>
              </a:spcBef>
              <a:spcAft>
                <a:spcPts val="0"/>
              </a:spcAft>
              <a:buNone/>
            </a:pPr>
            <a:r>
              <a:t/>
            </a:r>
            <a:endParaRPr/>
          </a:p>
        </p:txBody>
      </p:sp>
      <p:sp>
        <p:nvSpPr>
          <p:cNvPr id="61" name="Google Shape;61;p13"/>
          <p:cNvSpPr txBox="1"/>
          <p:nvPr>
            <p:ph idx="1" type="subTitle"/>
          </p:nvPr>
        </p:nvSpPr>
        <p:spPr>
          <a:xfrm>
            <a:off x="896450" y="2912450"/>
            <a:ext cx="6144600" cy="1069800"/>
          </a:xfrm>
          <a:prstGeom prst="rect">
            <a:avLst/>
          </a:prstGeom>
        </p:spPr>
        <p:txBody>
          <a:bodyPr anchorCtr="0" anchor="t" bIns="91425" lIns="91425" spcFirstLastPara="1" rIns="91425" wrap="square" tIns="91425">
            <a:normAutofit fontScale="77500" lnSpcReduction="20000"/>
          </a:bodyPr>
          <a:lstStyle/>
          <a:p>
            <a:pPr indent="0" lvl="0" marL="0" rtl="0" algn="l">
              <a:lnSpc>
                <a:spcPct val="80000"/>
              </a:lnSpc>
              <a:spcBef>
                <a:spcPts val="0"/>
              </a:spcBef>
              <a:spcAft>
                <a:spcPts val="0"/>
              </a:spcAft>
              <a:buSzPct val="37804"/>
              <a:buNone/>
            </a:pPr>
            <a:r>
              <a:rPr b="1" lang="en" sz="2255">
                <a:solidFill>
                  <a:schemeClr val="lt1"/>
                </a:solidFill>
                <a:latin typeface="Raleway"/>
                <a:ea typeface="Raleway"/>
                <a:cs typeface="Raleway"/>
                <a:sym typeface="Raleway"/>
              </a:rPr>
              <a:t>Chris Mungall</a:t>
            </a:r>
            <a:endParaRPr b="1" sz="2255">
              <a:solidFill>
                <a:schemeClr val="lt1"/>
              </a:solidFill>
              <a:latin typeface="Raleway"/>
              <a:ea typeface="Raleway"/>
              <a:cs typeface="Raleway"/>
              <a:sym typeface="Raleway"/>
            </a:endParaRPr>
          </a:p>
          <a:p>
            <a:pPr indent="0" lvl="0" marL="0" rtl="0" algn="l">
              <a:lnSpc>
                <a:spcPct val="80000"/>
              </a:lnSpc>
              <a:spcBef>
                <a:spcPts val="0"/>
              </a:spcBef>
              <a:spcAft>
                <a:spcPts val="0"/>
              </a:spcAft>
              <a:buSzPct val="37804"/>
              <a:buNone/>
            </a:pPr>
            <a:r>
              <a:t/>
            </a:r>
            <a:endParaRPr b="1" sz="2255">
              <a:solidFill>
                <a:schemeClr val="lt1"/>
              </a:solidFill>
              <a:latin typeface="Raleway"/>
              <a:ea typeface="Raleway"/>
              <a:cs typeface="Raleway"/>
              <a:sym typeface="Raleway"/>
            </a:endParaRPr>
          </a:p>
          <a:p>
            <a:pPr indent="0" lvl="0" marL="0" rtl="0" algn="l">
              <a:lnSpc>
                <a:spcPct val="80000"/>
              </a:lnSpc>
              <a:spcBef>
                <a:spcPts val="0"/>
              </a:spcBef>
              <a:spcAft>
                <a:spcPts val="0"/>
              </a:spcAft>
              <a:buSzPct val="37804"/>
              <a:buNone/>
            </a:pPr>
            <a:r>
              <a:rPr b="1" lang="en" sz="2255">
                <a:solidFill>
                  <a:schemeClr val="lt1"/>
                </a:solidFill>
                <a:latin typeface="Raleway"/>
                <a:ea typeface="Raleway"/>
                <a:cs typeface="Raleway"/>
                <a:sym typeface="Raleway"/>
              </a:rPr>
              <a:t>Lawrence Berkeley National Laboratory</a:t>
            </a:r>
            <a:endParaRPr b="1" sz="2255">
              <a:solidFill>
                <a:schemeClr val="lt1"/>
              </a:solidFill>
              <a:latin typeface="Raleway"/>
              <a:ea typeface="Raleway"/>
              <a:cs typeface="Raleway"/>
              <a:sym typeface="Raleway"/>
            </a:endParaRPr>
          </a:p>
          <a:p>
            <a:pPr indent="0" lvl="0" marL="0" rtl="0" algn="l">
              <a:lnSpc>
                <a:spcPct val="80000"/>
              </a:lnSpc>
              <a:spcBef>
                <a:spcPts val="0"/>
              </a:spcBef>
              <a:spcAft>
                <a:spcPts val="0"/>
              </a:spcAft>
              <a:buSzPct val="37804"/>
              <a:buNone/>
            </a:pPr>
            <a:r>
              <a:t/>
            </a:r>
            <a:endParaRPr b="1" sz="2255">
              <a:solidFill>
                <a:schemeClr val="lt1"/>
              </a:solidFill>
              <a:latin typeface="Raleway"/>
              <a:ea typeface="Raleway"/>
              <a:cs typeface="Raleway"/>
              <a:sym typeface="Raleway"/>
            </a:endParaRPr>
          </a:p>
          <a:p>
            <a:pPr indent="0" lvl="0" marL="0" rtl="0" algn="l">
              <a:lnSpc>
                <a:spcPct val="80000"/>
              </a:lnSpc>
              <a:spcBef>
                <a:spcPts val="0"/>
              </a:spcBef>
              <a:spcAft>
                <a:spcPts val="0"/>
              </a:spcAft>
              <a:buSzPct val="52955"/>
              <a:buNone/>
            </a:pPr>
            <a:r>
              <a:rPr b="1" lang="en" sz="1609">
                <a:solidFill>
                  <a:schemeClr val="lt1"/>
                </a:solidFill>
                <a:latin typeface="Raleway"/>
                <a:ea typeface="Raleway"/>
                <a:cs typeface="Raleway"/>
                <a:sym typeface="Raleway"/>
              </a:rPr>
              <a:t>cjmungall@lbl.gov</a:t>
            </a:r>
            <a:endParaRPr b="1" sz="1609">
              <a:solidFill>
                <a:schemeClr val="lt1"/>
              </a:solidFill>
              <a:latin typeface="Raleway"/>
              <a:ea typeface="Raleway"/>
              <a:cs typeface="Raleway"/>
              <a:sym typeface="Raleway"/>
            </a:endParaRPr>
          </a:p>
          <a:p>
            <a:pPr indent="0" lvl="0" marL="0" rtl="0" algn="l">
              <a:lnSpc>
                <a:spcPct val="80000"/>
              </a:lnSpc>
              <a:spcBef>
                <a:spcPts val="0"/>
              </a:spcBef>
              <a:spcAft>
                <a:spcPts val="0"/>
              </a:spcAft>
              <a:buSzPct val="99127"/>
              <a:buNone/>
            </a:pPr>
            <a:r>
              <a:t/>
            </a:r>
            <a:endParaRPr sz="860"/>
          </a:p>
        </p:txBody>
      </p:sp>
      <p:pic>
        <p:nvPicPr>
          <p:cNvPr id="62" name="Google Shape;62;p13"/>
          <p:cNvPicPr preferRelativeResize="0"/>
          <p:nvPr/>
        </p:nvPicPr>
        <p:blipFill rotWithShape="1">
          <a:blip r:embed="rId3">
            <a:alphaModFix/>
          </a:blip>
          <a:srcRect b="0" l="0" r="0" t="0"/>
          <a:stretch/>
        </p:blipFill>
        <p:spPr>
          <a:xfrm>
            <a:off x="1654672" y="3923413"/>
            <a:ext cx="1102175" cy="1102175"/>
          </a:xfrm>
          <a:prstGeom prst="rect">
            <a:avLst/>
          </a:prstGeom>
          <a:noFill/>
          <a:ln>
            <a:noFill/>
          </a:ln>
        </p:spPr>
      </p:pic>
      <p:pic>
        <p:nvPicPr>
          <p:cNvPr id="63" name="Google Shape;63;p13"/>
          <p:cNvPicPr preferRelativeResize="0"/>
          <p:nvPr/>
        </p:nvPicPr>
        <p:blipFill>
          <a:blip r:embed="rId4">
            <a:alphaModFix/>
          </a:blip>
          <a:stretch>
            <a:fillRect/>
          </a:stretch>
        </p:blipFill>
        <p:spPr>
          <a:xfrm>
            <a:off x="77225" y="3977475"/>
            <a:ext cx="1436601" cy="1166024"/>
          </a:xfrm>
          <a:prstGeom prst="rect">
            <a:avLst/>
          </a:prstGeom>
          <a:noFill/>
          <a:ln>
            <a:noFill/>
          </a:ln>
        </p:spPr>
      </p:pic>
      <p:pic>
        <p:nvPicPr>
          <p:cNvPr descr="Monarch_logo_Horizontal_Color.jpg" id="64" name="Google Shape;64;p13"/>
          <p:cNvPicPr preferRelativeResize="0"/>
          <p:nvPr/>
        </p:nvPicPr>
        <p:blipFill rotWithShape="1">
          <a:blip r:embed="rId5">
            <a:alphaModFix/>
          </a:blip>
          <a:srcRect b="19134" l="6002" r="5984" t="14906"/>
          <a:stretch/>
        </p:blipFill>
        <p:spPr>
          <a:xfrm>
            <a:off x="5296536" y="4336355"/>
            <a:ext cx="2337949" cy="579132"/>
          </a:xfrm>
          <a:prstGeom prst="rect">
            <a:avLst/>
          </a:prstGeom>
          <a:noFill/>
          <a:ln>
            <a:noFill/>
          </a:ln>
        </p:spPr>
      </p:pic>
      <p:pic>
        <p:nvPicPr>
          <p:cNvPr id="65" name="Google Shape;65;p13"/>
          <p:cNvPicPr preferRelativeResize="0"/>
          <p:nvPr/>
        </p:nvPicPr>
        <p:blipFill rotWithShape="1">
          <a:blip r:embed="rId6">
            <a:alphaModFix/>
          </a:blip>
          <a:srcRect b="0" l="0" r="0" t="0"/>
          <a:stretch/>
        </p:blipFill>
        <p:spPr>
          <a:xfrm>
            <a:off x="7806826" y="4033505"/>
            <a:ext cx="1175983" cy="881988"/>
          </a:xfrm>
          <a:prstGeom prst="rect">
            <a:avLst/>
          </a:prstGeom>
          <a:noFill/>
          <a:ln>
            <a:noFill/>
          </a:ln>
        </p:spPr>
      </p:pic>
      <p:pic>
        <p:nvPicPr>
          <p:cNvPr id="66" name="Google Shape;66;p13"/>
          <p:cNvPicPr preferRelativeResize="0"/>
          <p:nvPr/>
        </p:nvPicPr>
        <p:blipFill>
          <a:blip r:embed="rId7">
            <a:alphaModFix/>
          </a:blip>
          <a:stretch>
            <a:fillRect/>
          </a:stretch>
        </p:blipFill>
        <p:spPr>
          <a:xfrm>
            <a:off x="2786262" y="4229625"/>
            <a:ext cx="2337936" cy="792600"/>
          </a:xfrm>
          <a:prstGeom prst="rect">
            <a:avLst/>
          </a:prstGeom>
          <a:noFill/>
          <a:ln>
            <a:noFill/>
          </a:ln>
        </p:spPr>
      </p:pic>
      <p:sp>
        <p:nvSpPr>
          <p:cNvPr id="67" name="Google Shape;67;p13"/>
          <p:cNvSpPr txBox="1"/>
          <p:nvPr/>
        </p:nvSpPr>
        <p:spPr>
          <a:xfrm>
            <a:off x="5722800" y="300185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hlinkClick r:id="rId8"/>
              </a:rPr>
              <a:t>https://bit.ly/mungall-swat-23</a:t>
            </a:r>
            <a:r>
              <a:rPr lang="en"/>
              <a:t>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22"/>
          <p:cNvSpPr/>
          <p:nvPr/>
        </p:nvSpPr>
        <p:spPr>
          <a:xfrm>
            <a:off x="2179925" y="1532475"/>
            <a:ext cx="3907500" cy="20277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7" name="Google Shape;257;p22"/>
          <p:cNvGrpSpPr/>
          <p:nvPr/>
        </p:nvGrpSpPr>
        <p:grpSpPr>
          <a:xfrm>
            <a:off x="1598525" y="1438200"/>
            <a:ext cx="5232600" cy="2493000"/>
            <a:chOff x="1598525" y="1438200"/>
            <a:chExt cx="5232600" cy="2493000"/>
          </a:xfrm>
        </p:grpSpPr>
        <p:sp>
          <p:nvSpPr>
            <p:cNvPr id="258" name="Google Shape;258;p22"/>
            <p:cNvSpPr/>
            <p:nvPr/>
          </p:nvSpPr>
          <p:spPr>
            <a:xfrm>
              <a:off x="1598525" y="1438200"/>
              <a:ext cx="5070300" cy="24930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59" name="Google Shape;259;p22"/>
            <p:cNvCxnSpPr>
              <a:stCxn id="258" idx="6"/>
            </p:cNvCxnSpPr>
            <p:nvPr/>
          </p:nvCxnSpPr>
          <p:spPr>
            <a:xfrm>
              <a:off x="6668825" y="2684700"/>
              <a:ext cx="162300" cy="220200"/>
            </a:xfrm>
            <a:prstGeom prst="straightConnector1">
              <a:avLst/>
            </a:prstGeom>
            <a:noFill/>
            <a:ln cap="flat" cmpd="sng" w="38100">
              <a:solidFill>
                <a:schemeClr val="lt1"/>
              </a:solidFill>
              <a:prstDash val="solid"/>
              <a:round/>
              <a:headEnd len="med" w="med" type="none"/>
              <a:tailEnd len="med" w="med" type="none"/>
            </a:ln>
          </p:spPr>
        </p:cxnSp>
        <p:cxnSp>
          <p:nvCxnSpPr>
            <p:cNvPr id="260" name="Google Shape;260;p22"/>
            <p:cNvCxnSpPr>
              <a:stCxn id="258" idx="6"/>
            </p:cNvCxnSpPr>
            <p:nvPr/>
          </p:nvCxnSpPr>
          <p:spPr>
            <a:xfrm flipH="1">
              <a:off x="6527225" y="2684700"/>
              <a:ext cx="141600" cy="209700"/>
            </a:xfrm>
            <a:prstGeom prst="straightConnector1">
              <a:avLst/>
            </a:prstGeom>
            <a:noFill/>
            <a:ln cap="flat" cmpd="sng" w="38100">
              <a:solidFill>
                <a:schemeClr val="lt1"/>
              </a:solidFill>
              <a:prstDash val="solid"/>
              <a:round/>
              <a:headEnd len="med" w="med" type="none"/>
              <a:tailEnd len="med" w="med" type="none"/>
            </a:ln>
          </p:spPr>
        </p:cxnSp>
      </p:grpSp>
      <p:sp>
        <p:nvSpPr>
          <p:cNvPr id="261" name="Google Shape;261;p22"/>
          <p:cNvSpPr/>
          <p:nvPr/>
        </p:nvSpPr>
        <p:spPr>
          <a:xfrm>
            <a:off x="1111425" y="1352375"/>
            <a:ext cx="6285300" cy="32376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62" name="Google Shape;262;p22"/>
          <p:cNvCxnSpPr>
            <a:stCxn id="263" idx="0"/>
            <a:endCxn id="264" idx="1"/>
          </p:cNvCxnSpPr>
          <p:nvPr/>
        </p:nvCxnSpPr>
        <p:spPr>
          <a:xfrm rot="-5400000">
            <a:off x="1075175" y="3700850"/>
            <a:ext cx="663000" cy="306300"/>
          </a:xfrm>
          <a:prstGeom prst="bentConnector2">
            <a:avLst/>
          </a:prstGeom>
          <a:noFill/>
          <a:ln cap="flat" cmpd="sng" w="28575">
            <a:solidFill>
              <a:srgbClr val="666666"/>
            </a:solidFill>
            <a:prstDash val="solid"/>
            <a:round/>
            <a:headEnd len="med" w="med" type="none"/>
            <a:tailEnd len="med" w="med" type="none"/>
          </a:ln>
        </p:spPr>
      </p:cxnSp>
      <p:sp>
        <p:nvSpPr>
          <p:cNvPr id="265" name="Google Shape;265;p22"/>
          <p:cNvSpPr/>
          <p:nvPr/>
        </p:nvSpPr>
        <p:spPr>
          <a:xfrm>
            <a:off x="2735150" y="1631813"/>
            <a:ext cx="2796900" cy="12834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22"/>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Modeling paradigms in the semantic solar system</a:t>
            </a:r>
            <a:endParaRPr>
              <a:solidFill>
                <a:schemeClr val="lt1"/>
              </a:solidFill>
            </a:endParaRPr>
          </a:p>
          <a:p>
            <a:pPr indent="0" lvl="0" marL="0" rtl="0" algn="l">
              <a:spcBef>
                <a:spcPts val="0"/>
              </a:spcBef>
              <a:spcAft>
                <a:spcPts val="0"/>
              </a:spcAft>
              <a:buNone/>
            </a:pPr>
            <a:r>
              <a:t/>
            </a:r>
            <a:endParaRPr>
              <a:solidFill>
                <a:schemeClr val="lt1"/>
              </a:solidFill>
            </a:endParaRPr>
          </a:p>
        </p:txBody>
      </p:sp>
      <p:pic>
        <p:nvPicPr>
          <p:cNvPr id="267" name="Google Shape;267;p22"/>
          <p:cNvPicPr preferRelativeResize="0"/>
          <p:nvPr/>
        </p:nvPicPr>
        <p:blipFill>
          <a:blip r:embed="rId3">
            <a:alphaModFix/>
          </a:blip>
          <a:stretch>
            <a:fillRect/>
          </a:stretch>
        </p:blipFill>
        <p:spPr>
          <a:xfrm>
            <a:off x="4726725" y="2136487"/>
            <a:ext cx="1008225" cy="1008225"/>
          </a:xfrm>
          <a:prstGeom prst="rect">
            <a:avLst/>
          </a:prstGeom>
          <a:noFill/>
          <a:ln>
            <a:noFill/>
          </a:ln>
        </p:spPr>
      </p:pic>
      <p:pic>
        <p:nvPicPr>
          <p:cNvPr id="268" name="Google Shape;268;p22"/>
          <p:cNvPicPr preferRelativeResize="0"/>
          <p:nvPr/>
        </p:nvPicPr>
        <p:blipFill>
          <a:blip r:embed="rId4">
            <a:alphaModFix/>
          </a:blip>
          <a:stretch>
            <a:fillRect/>
          </a:stretch>
        </p:blipFill>
        <p:spPr>
          <a:xfrm>
            <a:off x="5196950" y="3504500"/>
            <a:ext cx="1735650" cy="1735650"/>
          </a:xfrm>
          <a:prstGeom prst="rect">
            <a:avLst/>
          </a:prstGeom>
          <a:noFill/>
          <a:ln>
            <a:noFill/>
          </a:ln>
        </p:spPr>
      </p:pic>
      <p:sp>
        <p:nvSpPr>
          <p:cNvPr id="269" name="Google Shape;269;p22"/>
          <p:cNvSpPr txBox="1"/>
          <p:nvPr/>
        </p:nvSpPr>
        <p:spPr>
          <a:xfrm>
            <a:off x="6802200" y="4185500"/>
            <a:ext cx="23418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Semantic schema planet</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Model of </a:t>
            </a:r>
            <a:r>
              <a:rPr i="1" lang="en" sz="1300">
                <a:solidFill>
                  <a:schemeClr val="lt1"/>
                </a:solidFill>
                <a:latin typeface="Raleway"/>
                <a:ea typeface="Raleway"/>
                <a:cs typeface="Raleway"/>
                <a:sym typeface="Raleway"/>
              </a:rPr>
              <a:t>information</a:t>
            </a:r>
            <a:endParaRPr b="1" sz="1300">
              <a:solidFill>
                <a:srgbClr val="9FC5E8"/>
              </a:solidFill>
              <a:latin typeface="Raleway"/>
              <a:ea typeface="Raleway"/>
              <a:cs typeface="Raleway"/>
              <a:sym typeface="Raleway"/>
            </a:endParaRPr>
          </a:p>
        </p:txBody>
      </p:sp>
      <p:sp>
        <p:nvSpPr>
          <p:cNvPr id="263" name="Google Shape;263;p22"/>
          <p:cNvSpPr txBox="1"/>
          <p:nvPr/>
        </p:nvSpPr>
        <p:spPr>
          <a:xfrm>
            <a:off x="82625" y="4185500"/>
            <a:ext cx="23418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Knowledge Graph planet</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Model of </a:t>
            </a:r>
            <a:r>
              <a:rPr i="1" lang="en" sz="1300">
                <a:solidFill>
                  <a:schemeClr val="lt1"/>
                </a:solidFill>
                <a:latin typeface="Raleway"/>
                <a:ea typeface="Raleway"/>
                <a:cs typeface="Raleway"/>
                <a:sym typeface="Raleway"/>
              </a:rPr>
              <a:t>things</a:t>
            </a:r>
            <a:endParaRPr b="1" sz="1300">
              <a:solidFill>
                <a:srgbClr val="FFF2CC"/>
              </a:solidFill>
              <a:latin typeface="Raleway"/>
              <a:ea typeface="Raleway"/>
              <a:cs typeface="Raleway"/>
              <a:sym typeface="Raleway"/>
            </a:endParaRPr>
          </a:p>
        </p:txBody>
      </p:sp>
      <p:sp>
        <p:nvSpPr>
          <p:cNvPr id="270" name="Google Shape;270;p22"/>
          <p:cNvSpPr txBox="1"/>
          <p:nvPr/>
        </p:nvSpPr>
        <p:spPr>
          <a:xfrm>
            <a:off x="6991750" y="1352375"/>
            <a:ext cx="2341800" cy="815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Large Language Model planet</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Model of </a:t>
            </a:r>
            <a:r>
              <a:rPr i="1" lang="en" sz="1300">
                <a:solidFill>
                  <a:schemeClr val="lt1"/>
                </a:solidFill>
                <a:latin typeface="Raleway"/>
                <a:ea typeface="Raleway"/>
                <a:cs typeface="Raleway"/>
                <a:sym typeface="Raleway"/>
              </a:rPr>
              <a:t>words</a:t>
            </a:r>
            <a:endParaRPr b="1" sz="1300">
              <a:solidFill>
                <a:srgbClr val="FF0000"/>
              </a:solidFill>
              <a:latin typeface="Raleway"/>
              <a:ea typeface="Raleway"/>
              <a:cs typeface="Raleway"/>
              <a:sym typeface="Raleway"/>
            </a:endParaRPr>
          </a:p>
        </p:txBody>
      </p:sp>
      <p:sp>
        <p:nvSpPr>
          <p:cNvPr id="271" name="Google Shape;271;p22"/>
          <p:cNvSpPr txBox="1"/>
          <p:nvPr/>
        </p:nvSpPr>
        <p:spPr>
          <a:xfrm>
            <a:off x="5589225" y="4112175"/>
            <a:ext cx="100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Schemas</a:t>
            </a:r>
            <a:endParaRPr/>
          </a:p>
        </p:txBody>
      </p:sp>
      <p:sp>
        <p:nvSpPr>
          <p:cNvPr id="272" name="Google Shape;272;p22"/>
          <p:cNvSpPr txBox="1"/>
          <p:nvPr/>
        </p:nvSpPr>
        <p:spPr>
          <a:xfrm>
            <a:off x="4888375" y="2390200"/>
            <a:ext cx="643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LLMs</a:t>
            </a:r>
            <a:endParaRPr>
              <a:solidFill>
                <a:schemeClr val="dk1"/>
              </a:solidFill>
            </a:endParaRPr>
          </a:p>
        </p:txBody>
      </p:sp>
      <p:cxnSp>
        <p:nvCxnSpPr>
          <p:cNvPr id="273" name="Google Shape;273;p22"/>
          <p:cNvCxnSpPr>
            <a:stCxn id="261" idx="6"/>
          </p:cNvCxnSpPr>
          <p:nvPr/>
        </p:nvCxnSpPr>
        <p:spPr>
          <a:xfrm>
            <a:off x="7396725" y="2971175"/>
            <a:ext cx="167700" cy="268800"/>
          </a:xfrm>
          <a:prstGeom prst="straightConnector1">
            <a:avLst/>
          </a:prstGeom>
          <a:noFill/>
          <a:ln cap="flat" cmpd="sng" w="38100">
            <a:solidFill>
              <a:schemeClr val="lt1"/>
            </a:solidFill>
            <a:prstDash val="solid"/>
            <a:round/>
            <a:headEnd len="med" w="med" type="none"/>
            <a:tailEnd len="med" w="med" type="none"/>
          </a:ln>
        </p:spPr>
      </p:cxnSp>
      <p:cxnSp>
        <p:nvCxnSpPr>
          <p:cNvPr id="274" name="Google Shape;274;p22"/>
          <p:cNvCxnSpPr>
            <a:stCxn id="261" idx="6"/>
          </p:cNvCxnSpPr>
          <p:nvPr/>
        </p:nvCxnSpPr>
        <p:spPr>
          <a:xfrm flipH="1">
            <a:off x="7166325" y="2971175"/>
            <a:ext cx="230400" cy="226800"/>
          </a:xfrm>
          <a:prstGeom prst="straightConnector1">
            <a:avLst/>
          </a:prstGeom>
          <a:noFill/>
          <a:ln cap="flat" cmpd="sng" w="38100">
            <a:solidFill>
              <a:schemeClr val="lt1"/>
            </a:solidFill>
            <a:prstDash val="solid"/>
            <a:round/>
            <a:headEnd len="med" w="med" type="none"/>
            <a:tailEnd len="med" w="med" type="none"/>
          </a:ln>
        </p:spPr>
      </p:cxnSp>
      <p:cxnSp>
        <p:nvCxnSpPr>
          <p:cNvPr id="275" name="Google Shape;275;p22"/>
          <p:cNvCxnSpPr>
            <a:stCxn id="256" idx="6"/>
          </p:cNvCxnSpPr>
          <p:nvPr/>
        </p:nvCxnSpPr>
        <p:spPr>
          <a:xfrm>
            <a:off x="6087425" y="2546325"/>
            <a:ext cx="136200" cy="211800"/>
          </a:xfrm>
          <a:prstGeom prst="straightConnector1">
            <a:avLst/>
          </a:prstGeom>
          <a:noFill/>
          <a:ln cap="flat" cmpd="sng" w="38100">
            <a:solidFill>
              <a:schemeClr val="lt1"/>
            </a:solidFill>
            <a:prstDash val="solid"/>
            <a:round/>
            <a:headEnd len="med" w="med" type="none"/>
            <a:tailEnd len="med" w="med" type="none"/>
          </a:ln>
        </p:spPr>
      </p:cxnSp>
      <p:cxnSp>
        <p:nvCxnSpPr>
          <p:cNvPr id="276" name="Google Shape;276;p22"/>
          <p:cNvCxnSpPr>
            <a:stCxn id="256" idx="6"/>
          </p:cNvCxnSpPr>
          <p:nvPr/>
        </p:nvCxnSpPr>
        <p:spPr>
          <a:xfrm flipH="1">
            <a:off x="5919725" y="2546325"/>
            <a:ext cx="167700" cy="159300"/>
          </a:xfrm>
          <a:prstGeom prst="straightConnector1">
            <a:avLst/>
          </a:prstGeom>
          <a:noFill/>
          <a:ln cap="flat" cmpd="sng" w="38100">
            <a:solidFill>
              <a:schemeClr val="lt1"/>
            </a:solidFill>
            <a:prstDash val="solid"/>
            <a:round/>
            <a:headEnd len="med" w="med" type="none"/>
            <a:tailEnd len="med" w="med" type="none"/>
          </a:ln>
        </p:spPr>
      </p:cxnSp>
      <p:cxnSp>
        <p:nvCxnSpPr>
          <p:cNvPr id="277" name="Google Shape;277;p22"/>
          <p:cNvCxnSpPr>
            <a:stCxn id="272" idx="3"/>
            <a:endCxn id="270" idx="1"/>
          </p:cNvCxnSpPr>
          <p:nvPr/>
        </p:nvCxnSpPr>
        <p:spPr>
          <a:xfrm flipH="1" rot="10800000">
            <a:off x="5532175" y="1760200"/>
            <a:ext cx="1459500" cy="830100"/>
          </a:xfrm>
          <a:prstGeom prst="bentConnector3">
            <a:avLst>
              <a:gd fmla="val 50003" name="adj1"/>
            </a:avLst>
          </a:prstGeom>
          <a:noFill/>
          <a:ln cap="flat" cmpd="sng" w="28575">
            <a:solidFill>
              <a:srgbClr val="666666"/>
            </a:solidFill>
            <a:prstDash val="solid"/>
            <a:round/>
            <a:headEnd len="med" w="med" type="none"/>
            <a:tailEnd len="med" w="med" type="none"/>
          </a:ln>
        </p:spPr>
      </p:cxnSp>
      <p:cxnSp>
        <p:nvCxnSpPr>
          <p:cNvPr id="278" name="Google Shape;278;p22"/>
          <p:cNvCxnSpPr/>
          <p:nvPr/>
        </p:nvCxnSpPr>
        <p:spPr>
          <a:xfrm flipH="1">
            <a:off x="4348375" y="2894300"/>
            <a:ext cx="125700" cy="146700"/>
          </a:xfrm>
          <a:prstGeom prst="straightConnector1">
            <a:avLst/>
          </a:prstGeom>
          <a:noFill/>
          <a:ln cap="flat" cmpd="sng" w="38100">
            <a:solidFill>
              <a:schemeClr val="lt1"/>
            </a:solidFill>
            <a:prstDash val="solid"/>
            <a:round/>
            <a:headEnd len="med" w="med" type="none"/>
            <a:tailEnd len="med" w="med" type="none"/>
          </a:ln>
        </p:spPr>
      </p:cxnSp>
      <p:cxnSp>
        <p:nvCxnSpPr>
          <p:cNvPr id="279" name="Google Shape;279;p22"/>
          <p:cNvCxnSpPr/>
          <p:nvPr/>
        </p:nvCxnSpPr>
        <p:spPr>
          <a:xfrm rot="10800000">
            <a:off x="4348425" y="2790400"/>
            <a:ext cx="136200" cy="115200"/>
          </a:xfrm>
          <a:prstGeom prst="straightConnector1">
            <a:avLst/>
          </a:prstGeom>
          <a:noFill/>
          <a:ln cap="flat" cmpd="sng" w="38100">
            <a:solidFill>
              <a:schemeClr val="lt1"/>
            </a:solidFill>
            <a:prstDash val="solid"/>
            <a:round/>
            <a:headEnd len="med" w="med" type="none"/>
            <a:tailEnd len="med" w="med" type="none"/>
          </a:ln>
        </p:spPr>
      </p:cxnSp>
      <p:pic>
        <p:nvPicPr>
          <p:cNvPr id="280" name="Google Shape;280;p22"/>
          <p:cNvPicPr preferRelativeResize="0"/>
          <p:nvPr/>
        </p:nvPicPr>
        <p:blipFill>
          <a:blip r:embed="rId5">
            <a:alphaModFix/>
          </a:blip>
          <a:stretch>
            <a:fillRect/>
          </a:stretch>
        </p:blipFill>
        <p:spPr>
          <a:xfrm>
            <a:off x="3512775" y="1352375"/>
            <a:ext cx="1241648" cy="1302249"/>
          </a:xfrm>
          <a:prstGeom prst="rect">
            <a:avLst/>
          </a:prstGeom>
          <a:noFill/>
          <a:ln>
            <a:noFill/>
          </a:ln>
        </p:spPr>
      </p:pic>
      <p:grpSp>
        <p:nvGrpSpPr>
          <p:cNvPr id="281" name="Google Shape;281;p22"/>
          <p:cNvGrpSpPr/>
          <p:nvPr/>
        </p:nvGrpSpPr>
        <p:grpSpPr>
          <a:xfrm>
            <a:off x="3469923" y="2938563"/>
            <a:ext cx="947750" cy="947725"/>
            <a:chOff x="3469923" y="3429638"/>
            <a:chExt cx="947750" cy="947725"/>
          </a:xfrm>
        </p:grpSpPr>
        <p:pic>
          <p:nvPicPr>
            <p:cNvPr id="282" name="Google Shape;282;p22"/>
            <p:cNvPicPr preferRelativeResize="0"/>
            <p:nvPr/>
          </p:nvPicPr>
          <p:blipFill>
            <a:blip r:embed="rId6">
              <a:alphaModFix/>
            </a:blip>
            <a:stretch>
              <a:fillRect/>
            </a:stretch>
          </p:blipFill>
          <p:spPr>
            <a:xfrm>
              <a:off x="3469923" y="3429638"/>
              <a:ext cx="947750" cy="947725"/>
            </a:xfrm>
            <a:prstGeom prst="rect">
              <a:avLst/>
            </a:prstGeom>
            <a:noFill/>
            <a:ln>
              <a:noFill/>
            </a:ln>
          </p:spPr>
        </p:pic>
        <p:pic>
          <p:nvPicPr>
            <p:cNvPr id="283" name="Google Shape;283;p22"/>
            <p:cNvPicPr preferRelativeResize="0"/>
            <p:nvPr/>
          </p:nvPicPr>
          <p:blipFill>
            <a:blip r:embed="rId7">
              <a:alphaModFix/>
            </a:blip>
            <a:stretch>
              <a:fillRect/>
            </a:stretch>
          </p:blipFill>
          <p:spPr>
            <a:xfrm>
              <a:off x="3541000" y="3591794"/>
              <a:ext cx="805599" cy="623400"/>
            </a:xfrm>
            <a:prstGeom prst="rect">
              <a:avLst/>
            </a:prstGeom>
            <a:noFill/>
            <a:ln>
              <a:noFill/>
            </a:ln>
          </p:spPr>
        </p:pic>
      </p:grpSp>
      <p:grpSp>
        <p:nvGrpSpPr>
          <p:cNvPr id="284" name="Google Shape;284;p22"/>
          <p:cNvGrpSpPr/>
          <p:nvPr/>
        </p:nvGrpSpPr>
        <p:grpSpPr>
          <a:xfrm>
            <a:off x="1559700" y="2654625"/>
            <a:ext cx="1735650" cy="1735650"/>
            <a:chOff x="1559700" y="2654625"/>
            <a:chExt cx="1735650" cy="1735650"/>
          </a:xfrm>
        </p:grpSpPr>
        <p:pic>
          <p:nvPicPr>
            <p:cNvPr id="264" name="Google Shape;264;p22"/>
            <p:cNvPicPr preferRelativeResize="0"/>
            <p:nvPr/>
          </p:nvPicPr>
          <p:blipFill>
            <a:blip r:embed="rId8">
              <a:alphaModFix/>
            </a:blip>
            <a:stretch>
              <a:fillRect/>
            </a:stretch>
          </p:blipFill>
          <p:spPr>
            <a:xfrm>
              <a:off x="1559700" y="2654625"/>
              <a:ext cx="1735650" cy="1735650"/>
            </a:xfrm>
            <a:prstGeom prst="rect">
              <a:avLst/>
            </a:prstGeom>
            <a:noFill/>
            <a:ln>
              <a:noFill/>
            </a:ln>
          </p:spPr>
        </p:pic>
        <p:sp>
          <p:nvSpPr>
            <p:cNvPr id="285" name="Google Shape;285;p22"/>
            <p:cNvSpPr txBox="1"/>
            <p:nvPr/>
          </p:nvSpPr>
          <p:spPr>
            <a:xfrm>
              <a:off x="2025650" y="3504500"/>
              <a:ext cx="100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KGs</a:t>
              </a:r>
              <a:endParaRPr>
                <a:solidFill>
                  <a:schemeClr val="dk1"/>
                </a:solidFil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cxnSp>
        <p:nvCxnSpPr>
          <p:cNvPr id="290" name="Google Shape;290;p23"/>
          <p:cNvCxnSpPr>
            <a:stCxn id="291" idx="0"/>
            <a:endCxn id="292" idx="1"/>
          </p:cNvCxnSpPr>
          <p:nvPr/>
        </p:nvCxnSpPr>
        <p:spPr>
          <a:xfrm rot="-5400000">
            <a:off x="932975" y="3384050"/>
            <a:ext cx="1122000" cy="480900"/>
          </a:xfrm>
          <a:prstGeom prst="bentConnector2">
            <a:avLst/>
          </a:prstGeom>
          <a:noFill/>
          <a:ln cap="flat" cmpd="sng" w="28575">
            <a:solidFill>
              <a:srgbClr val="666666"/>
            </a:solidFill>
            <a:prstDash val="solid"/>
            <a:round/>
            <a:headEnd len="med" w="med" type="none"/>
            <a:tailEnd len="med" w="med" type="none"/>
          </a:ln>
        </p:spPr>
      </p:cxnSp>
      <p:sp>
        <p:nvSpPr>
          <p:cNvPr id="293" name="Google Shape;293;p23"/>
          <p:cNvSpPr/>
          <p:nvPr/>
        </p:nvSpPr>
        <p:spPr>
          <a:xfrm>
            <a:off x="2179925" y="1532475"/>
            <a:ext cx="3907500" cy="20277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23"/>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Planet KG</a:t>
            </a:r>
            <a:r>
              <a:rPr lang="en"/>
              <a:t>: currently</a:t>
            </a:r>
            <a:r>
              <a:rPr lang="en">
                <a:solidFill>
                  <a:schemeClr val="lt1"/>
                </a:solidFill>
              </a:rPr>
              <a:t> </a:t>
            </a:r>
            <a:r>
              <a:rPr lang="en">
                <a:solidFill>
                  <a:srgbClr val="FFF2CC"/>
                </a:solidFill>
              </a:rPr>
              <a:t>hot</a:t>
            </a:r>
            <a:endParaRPr>
              <a:solidFill>
                <a:schemeClr val="lt1"/>
              </a:solidFill>
            </a:endParaRPr>
          </a:p>
        </p:txBody>
      </p:sp>
      <p:pic>
        <p:nvPicPr>
          <p:cNvPr id="292" name="Google Shape;292;p23"/>
          <p:cNvPicPr preferRelativeResize="0"/>
          <p:nvPr/>
        </p:nvPicPr>
        <p:blipFill>
          <a:blip r:embed="rId3">
            <a:alphaModFix/>
          </a:blip>
          <a:stretch>
            <a:fillRect/>
          </a:stretch>
        </p:blipFill>
        <p:spPr>
          <a:xfrm>
            <a:off x="1734275" y="2195550"/>
            <a:ext cx="1735650" cy="1735650"/>
          </a:xfrm>
          <a:prstGeom prst="rect">
            <a:avLst/>
          </a:prstGeom>
          <a:noFill/>
          <a:ln>
            <a:noFill/>
          </a:ln>
        </p:spPr>
      </p:pic>
      <p:sp>
        <p:nvSpPr>
          <p:cNvPr id="291" name="Google Shape;291;p23"/>
          <p:cNvSpPr txBox="1"/>
          <p:nvPr/>
        </p:nvSpPr>
        <p:spPr>
          <a:xfrm>
            <a:off x="82625" y="4185500"/>
            <a:ext cx="23418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Knowledge Graph planet</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Model of </a:t>
            </a:r>
            <a:r>
              <a:rPr i="1" lang="en" sz="1300">
                <a:solidFill>
                  <a:schemeClr val="lt1"/>
                </a:solidFill>
                <a:latin typeface="Raleway"/>
                <a:ea typeface="Raleway"/>
                <a:cs typeface="Raleway"/>
                <a:sym typeface="Raleway"/>
              </a:rPr>
              <a:t>things</a:t>
            </a:r>
            <a:endParaRPr i="1" sz="1300">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Temperature: </a:t>
            </a:r>
            <a:r>
              <a:rPr b="1" lang="en" sz="1300">
                <a:solidFill>
                  <a:srgbClr val="FFF2CC"/>
                </a:solidFill>
                <a:latin typeface="Raleway"/>
                <a:ea typeface="Raleway"/>
                <a:cs typeface="Raleway"/>
                <a:sym typeface="Raleway"/>
              </a:rPr>
              <a:t>hot</a:t>
            </a:r>
            <a:endParaRPr b="1" sz="1300">
              <a:solidFill>
                <a:srgbClr val="FFF2CC"/>
              </a:solidFill>
              <a:latin typeface="Raleway"/>
              <a:ea typeface="Raleway"/>
              <a:cs typeface="Raleway"/>
              <a:sym typeface="Raleway"/>
            </a:endParaRPr>
          </a:p>
        </p:txBody>
      </p:sp>
      <p:sp>
        <p:nvSpPr>
          <p:cNvPr id="295" name="Google Shape;295;p23"/>
          <p:cNvSpPr txBox="1"/>
          <p:nvPr/>
        </p:nvSpPr>
        <p:spPr>
          <a:xfrm>
            <a:off x="2316100" y="2863275"/>
            <a:ext cx="100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KGs</a:t>
            </a:r>
            <a:endParaRPr>
              <a:solidFill>
                <a:schemeClr val="dk1"/>
              </a:solidFill>
            </a:endParaRPr>
          </a:p>
        </p:txBody>
      </p:sp>
      <p:cxnSp>
        <p:nvCxnSpPr>
          <p:cNvPr id="296" name="Google Shape;296;p23"/>
          <p:cNvCxnSpPr>
            <a:stCxn id="293" idx="6"/>
          </p:cNvCxnSpPr>
          <p:nvPr/>
        </p:nvCxnSpPr>
        <p:spPr>
          <a:xfrm>
            <a:off x="6087425" y="2546325"/>
            <a:ext cx="136200" cy="211800"/>
          </a:xfrm>
          <a:prstGeom prst="straightConnector1">
            <a:avLst/>
          </a:prstGeom>
          <a:noFill/>
          <a:ln cap="flat" cmpd="sng" w="38100">
            <a:solidFill>
              <a:schemeClr val="lt1"/>
            </a:solidFill>
            <a:prstDash val="solid"/>
            <a:round/>
            <a:headEnd len="med" w="med" type="none"/>
            <a:tailEnd len="med" w="med" type="none"/>
          </a:ln>
        </p:spPr>
      </p:cxnSp>
      <p:cxnSp>
        <p:nvCxnSpPr>
          <p:cNvPr id="297" name="Google Shape;297;p23"/>
          <p:cNvCxnSpPr>
            <a:stCxn id="293" idx="6"/>
          </p:cNvCxnSpPr>
          <p:nvPr/>
        </p:nvCxnSpPr>
        <p:spPr>
          <a:xfrm flipH="1">
            <a:off x="5919725" y="2546325"/>
            <a:ext cx="167700" cy="159300"/>
          </a:xfrm>
          <a:prstGeom prst="straightConnector1">
            <a:avLst/>
          </a:prstGeom>
          <a:noFill/>
          <a:ln cap="flat" cmpd="sng" w="38100">
            <a:solidFill>
              <a:schemeClr val="lt1"/>
            </a:solidFill>
            <a:prstDash val="solid"/>
            <a:round/>
            <a:headEnd len="med" w="med" type="none"/>
            <a:tailEnd len="med" w="med" type="none"/>
          </a:ln>
        </p:spPr>
      </p:cxnSp>
      <p:pic>
        <p:nvPicPr>
          <p:cNvPr id="298" name="Google Shape;298;p23"/>
          <p:cNvPicPr preferRelativeResize="0"/>
          <p:nvPr/>
        </p:nvPicPr>
        <p:blipFill>
          <a:blip r:embed="rId4">
            <a:alphaModFix/>
          </a:blip>
          <a:stretch>
            <a:fillRect/>
          </a:stretch>
        </p:blipFill>
        <p:spPr>
          <a:xfrm>
            <a:off x="6087425" y="3417232"/>
            <a:ext cx="2886450" cy="1631993"/>
          </a:xfrm>
          <a:prstGeom prst="rect">
            <a:avLst/>
          </a:prstGeom>
          <a:noFill/>
          <a:ln>
            <a:noFill/>
          </a:ln>
        </p:spPr>
      </p:pic>
      <p:pic>
        <p:nvPicPr>
          <p:cNvPr id="299" name="Google Shape;299;p23"/>
          <p:cNvPicPr preferRelativeResize="0"/>
          <p:nvPr/>
        </p:nvPicPr>
        <p:blipFill>
          <a:blip r:embed="rId5">
            <a:alphaModFix/>
          </a:blip>
          <a:stretch>
            <a:fillRect/>
          </a:stretch>
        </p:blipFill>
        <p:spPr>
          <a:xfrm>
            <a:off x="3512775" y="1352375"/>
            <a:ext cx="1241648" cy="1302249"/>
          </a:xfrm>
          <a:prstGeom prst="rect">
            <a:avLst/>
          </a:prstGeom>
          <a:noFill/>
          <a:ln>
            <a:noFill/>
          </a:ln>
        </p:spPr>
      </p:pic>
      <p:pic>
        <p:nvPicPr>
          <p:cNvPr id="300" name="Google Shape;300;p23"/>
          <p:cNvPicPr preferRelativeResize="0"/>
          <p:nvPr/>
        </p:nvPicPr>
        <p:blipFill>
          <a:blip r:embed="rId6">
            <a:alphaModFix/>
          </a:blip>
          <a:stretch>
            <a:fillRect/>
          </a:stretch>
        </p:blipFill>
        <p:spPr>
          <a:xfrm>
            <a:off x="5124276" y="0"/>
            <a:ext cx="4005276" cy="2260126"/>
          </a:xfrm>
          <a:prstGeom prst="rect">
            <a:avLst/>
          </a:prstGeom>
          <a:noFill/>
          <a:ln>
            <a:noFill/>
          </a:ln>
        </p:spPr>
      </p:pic>
      <p:sp>
        <p:nvSpPr>
          <p:cNvPr id="301" name="Google Shape;301;p23"/>
          <p:cNvSpPr txBox="1"/>
          <p:nvPr/>
        </p:nvSpPr>
        <p:spPr>
          <a:xfrm>
            <a:off x="6144000" y="2260125"/>
            <a:ext cx="3000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lt1"/>
                </a:solidFill>
              </a:rPr>
              <a:t>Reese J, </a:t>
            </a:r>
            <a:r>
              <a:rPr b="1" lang="en" sz="1000">
                <a:solidFill>
                  <a:schemeClr val="lt1"/>
                </a:solidFill>
              </a:rPr>
              <a:t>KG-COVID-19</a:t>
            </a:r>
            <a:r>
              <a:rPr lang="en" sz="1000">
                <a:solidFill>
                  <a:schemeClr val="lt1"/>
                </a:solidFill>
              </a:rPr>
              <a:t> </a:t>
            </a:r>
            <a:r>
              <a:rPr lang="en" sz="1000">
                <a:solidFill>
                  <a:schemeClr val="lt1"/>
                </a:solidFill>
              </a:rPr>
              <a:t>10.1101/2020.08.17.254839</a:t>
            </a:r>
            <a:endParaRPr sz="1000">
              <a:solidFill>
                <a:schemeClr val="lt1"/>
              </a:solidFill>
            </a:endParaRPr>
          </a:p>
        </p:txBody>
      </p:sp>
      <p:sp>
        <p:nvSpPr>
          <p:cNvPr id="302" name="Google Shape;302;p23"/>
          <p:cNvSpPr txBox="1"/>
          <p:nvPr/>
        </p:nvSpPr>
        <p:spPr>
          <a:xfrm>
            <a:off x="1252200" y="184900"/>
            <a:ext cx="5547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Source Sans Pro"/>
              <a:ea typeface="Source Sans Pro"/>
              <a:cs typeface="Source Sans Pro"/>
              <a:sym typeface="Source Sans Pr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24"/>
          <p:cNvSpPr/>
          <p:nvPr/>
        </p:nvSpPr>
        <p:spPr>
          <a:xfrm>
            <a:off x="2179925" y="1532475"/>
            <a:ext cx="3907500" cy="20277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24"/>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Previous </a:t>
            </a:r>
            <a:r>
              <a:rPr lang="en"/>
              <a:t>iterations of KG planet</a:t>
            </a:r>
            <a:r>
              <a:rPr lang="en">
                <a:solidFill>
                  <a:schemeClr val="lt1"/>
                </a:solidFill>
              </a:rPr>
              <a:t>: </a:t>
            </a:r>
            <a:r>
              <a:rPr lang="en"/>
              <a:t>S</a:t>
            </a:r>
            <a:r>
              <a:rPr lang="en">
                <a:solidFill>
                  <a:schemeClr val="lt1"/>
                </a:solidFill>
              </a:rPr>
              <a:t>emantic </a:t>
            </a:r>
            <a:r>
              <a:rPr lang="en"/>
              <a:t>W</a:t>
            </a:r>
            <a:r>
              <a:rPr lang="en">
                <a:solidFill>
                  <a:schemeClr val="lt1"/>
                </a:solidFill>
              </a:rPr>
              <a:t>eb 2001</a:t>
            </a:r>
            <a:endParaRPr>
              <a:solidFill>
                <a:schemeClr val="lt1"/>
              </a:solidFill>
            </a:endParaRPr>
          </a:p>
        </p:txBody>
      </p:sp>
      <p:pic>
        <p:nvPicPr>
          <p:cNvPr id="309" name="Google Shape;309;p24"/>
          <p:cNvPicPr preferRelativeResize="0"/>
          <p:nvPr/>
        </p:nvPicPr>
        <p:blipFill>
          <a:blip r:embed="rId3">
            <a:alphaModFix/>
          </a:blip>
          <a:stretch>
            <a:fillRect/>
          </a:stretch>
        </p:blipFill>
        <p:spPr>
          <a:xfrm>
            <a:off x="1734275" y="2195550"/>
            <a:ext cx="1735650" cy="1735650"/>
          </a:xfrm>
          <a:prstGeom prst="rect">
            <a:avLst/>
          </a:prstGeom>
          <a:noFill/>
          <a:ln>
            <a:noFill/>
          </a:ln>
        </p:spPr>
      </p:pic>
      <p:sp>
        <p:nvSpPr>
          <p:cNvPr id="310" name="Google Shape;310;p24"/>
          <p:cNvSpPr txBox="1"/>
          <p:nvPr/>
        </p:nvSpPr>
        <p:spPr>
          <a:xfrm>
            <a:off x="2316100" y="2863275"/>
            <a:ext cx="100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RDF</a:t>
            </a:r>
            <a:endParaRPr>
              <a:solidFill>
                <a:schemeClr val="dk1"/>
              </a:solidFill>
            </a:endParaRPr>
          </a:p>
        </p:txBody>
      </p:sp>
      <p:cxnSp>
        <p:nvCxnSpPr>
          <p:cNvPr id="311" name="Google Shape;311;p24"/>
          <p:cNvCxnSpPr>
            <a:stCxn id="307" idx="6"/>
          </p:cNvCxnSpPr>
          <p:nvPr/>
        </p:nvCxnSpPr>
        <p:spPr>
          <a:xfrm>
            <a:off x="6087425" y="2546325"/>
            <a:ext cx="136200" cy="211800"/>
          </a:xfrm>
          <a:prstGeom prst="straightConnector1">
            <a:avLst/>
          </a:prstGeom>
          <a:noFill/>
          <a:ln cap="flat" cmpd="sng" w="38100">
            <a:solidFill>
              <a:schemeClr val="lt1"/>
            </a:solidFill>
            <a:prstDash val="solid"/>
            <a:round/>
            <a:headEnd len="med" w="med" type="none"/>
            <a:tailEnd len="med" w="med" type="none"/>
          </a:ln>
        </p:spPr>
      </p:cxnSp>
      <p:cxnSp>
        <p:nvCxnSpPr>
          <p:cNvPr id="312" name="Google Shape;312;p24"/>
          <p:cNvCxnSpPr>
            <a:stCxn id="307" idx="6"/>
          </p:cNvCxnSpPr>
          <p:nvPr/>
        </p:nvCxnSpPr>
        <p:spPr>
          <a:xfrm flipH="1">
            <a:off x="5919725" y="2546325"/>
            <a:ext cx="167700" cy="159300"/>
          </a:xfrm>
          <a:prstGeom prst="straightConnector1">
            <a:avLst/>
          </a:prstGeom>
          <a:noFill/>
          <a:ln cap="flat" cmpd="sng" w="38100">
            <a:solidFill>
              <a:schemeClr val="lt1"/>
            </a:solidFill>
            <a:prstDash val="solid"/>
            <a:round/>
            <a:headEnd len="med" w="med" type="none"/>
            <a:tailEnd len="med" w="med" type="none"/>
          </a:ln>
        </p:spPr>
      </p:cxnSp>
      <p:pic>
        <p:nvPicPr>
          <p:cNvPr id="313" name="Google Shape;313;p24"/>
          <p:cNvPicPr preferRelativeResize="0"/>
          <p:nvPr/>
        </p:nvPicPr>
        <p:blipFill>
          <a:blip r:embed="rId4">
            <a:alphaModFix/>
          </a:blip>
          <a:stretch>
            <a:fillRect/>
          </a:stretch>
        </p:blipFill>
        <p:spPr>
          <a:xfrm>
            <a:off x="3512775" y="1352375"/>
            <a:ext cx="1241648" cy="1302249"/>
          </a:xfrm>
          <a:prstGeom prst="rect">
            <a:avLst/>
          </a:prstGeom>
          <a:noFill/>
          <a:ln>
            <a:noFill/>
          </a:ln>
        </p:spPr>
      </p:pic>
      <p:pic>
        <p:nvPicPr>
          <p:cNvPr id="314" name="Google Shape;314;p24"/>
          <p:cNvPicPr preferRelativeResize="0"/>
          <p:nvPr/>
        </p:nvPicPr>
        <p:blipFill>
          <a:blip r:embed="rId5">
            <a:alphaModFix/>
          </a:blip>
          <a:stretch>
            <a:fillRect/>
          </a:stretch>
        </p:blipFill>
        <p:spPr>
          <a:xfrm>
            <a:off x="3093776" y="3560181"/>
            <a:ext cx="5819602" cy="1412290"/>
          </a:xfrm>
          <a:prstGeom prst="rect">
            <a:avLst/>
          </a:prstGeom>
          <a:noFill/>
          <a:ln cap="flat" cmpd="sng" w="28575">
            <a:solidFill>
              <a:schemeClr val="dk2"/>
            </a:solidFill>
            <a:prstDash val="solid"/>
            <a:round/>
            <a:headEnd len="sm" w="sm" type="none"/>
            <a:tailEnd len="sm" w="sm" type="none"/>
          </a:ln>
        </p:spPr>
      </p:pic>
      <p:sp>
        <p:nvSpPr>
          <p:cNvPr id="315" name="Google Shape;315;p24"/>
          <p:cNvSpPr txBox="1"/>
          <p:nvPr/>
        </p:nvSpPr>
        <p:spPr>
          <a:xfrm>
            <a:off x="141975" y="3527575"/>
            <a:ext cx="34248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1"/>
                </a:solidFill>
                <a:latin typeface="Source Sans Pro"/>
                <a:ea typeface="Source Sans Pro"/>
                <a:cs typeface="Source Sans Pro"/>
                <a:sym typeface="Source Sans Pro"/>
              </a:rPr>
              <a:t>Differences:</a:t>
            </a:r>
            <a:endParaRPr>
              <a:solidFill>
                <a:schemeClr val="lt1"/>
              </a:solidFill>
              <a:latin typeface="Source Sans Pro"/>
              <a:ea typeface="Source Sans Pro"/>
              <a:cs typeface="Source Sans Pro"/>
              <a:sym typeface="Source Sans Pro"/>
            </a:endParaRPr>
          </a:p>
          <a:p>
            <a:pPr indent="-317500" lvl="0" marL="457200" rtl="0" algn="l">
              <a:spcBef>
                <a:spcPts val="0"/>
              </a:spcBef>
              <a:spcAft>
                <a:spcPts val="0"/>
              </a:spcAft>
              <a:buClr>
                <a:schemeClr val="lt1"/>
              </a:buClr>
              <a:buSzPts val="1400"/>
              <a:buFont typeface="Source Sans Pro"/>
              <a:buChar char="●"/>
            </a:pPr>
            <a:r>
              <a:rPr lang="en">
                <a:solidFill>
                  <a:schemeClr val="lt1"/>
                </a:solidFill>
                <a:latin typeface="Source Sans Pro"/>
                <a:ea typeface="Source Sans Pro"/>
                <a:cs typeface="Source Sans Pro"/>
                <a:sym typeface="Source Sans Pro"/>
              </a:rPr>
              <a:t>Ad hoc IDs &gt;&gt; URIs</a:t>
            </a:r>
            <a:endParaRPr>
              <a:solidFill>
                <a:schemeClr val="lt1"/>
              </a:solidFill>
              <a:latin typeface="Source Sans Pro"/>
              <a:ea typeface="Source Sans Pro"/>
              <a:cs typeface="Source Sans Pro"/>
              <a:sym typeface="Source Sans Pro"/>
            </a:endParaRPr>
          </a:p>
          <a:p>
            <a:pPr indent="-317500" lvl="0" marL="457200" rtl="0" algn="l">
              <a:spcBef>
                <a:spcPts val="0"/>
              </a:spcBef>
              <a:spcAft>
                <a:spcPts val="0"/>
              </a:spcAft>
              <a:buClr>
                <a:schemeClr val="lt1"/>
              </a:buClr>
              <a:buSzPts val="1400"/>
              <a:buFont typeface="Source Sans Pro"/>
              <a:buChar char="●"/>
            </a:pPr>
            <a:r>
              <a:rPr lang="en">
                <a:solidFill>
                  <a:schemeClr val="lt1"/>
                </a:solidFill>
                <a:latin typeface="Source Sans Pro"/>
                <a:ea typeface="Source Sans Pro"/>
                <a:cs typeface="Source Sans Pro"/>
                <a:sym typeface="Source Sans Pro"/>
              </a:rPr>
              <a:t>Scale &gt;&gt; Correctness</a:t>
            </a:r>
            <a:endParaRPr>
              <a:solidFill>
                <a:schemeClr val="lt1"/>
              </a:solidFill>
              <a:latin typeface="Source Sans Pro"/>
              <a:ea typeface="Source Sans Pro"/>
              <a:cs typeface="Source Sans Pro"/>
              <a:sym typeface="Source Sans Pro"/>
            </a:endParaRPr>
          </a:p>
          <a:p>
            <a:pPr indent="-317500" lvl="0" marL="457200" rtl="0" algn="l">
              <a:spcBef>
                <a:spcPts val="0"/>
              </a:spcBef>
              <a:spcAft>
                <a:spcPts val="0"/>
              </a:spcAft>
              <a:buClr>
                <a:schemeClr val="lt1"/>
              </a:buClr>
              <a:buSzPts val="1400"/>
              <a:buFont typeface="Source Sans Pro"/>
              <a:buChar char="●"/>
            </a:pPr>
            <a:r>
              <a:rPr lang="en">
                <a:solidFill>
                  <a:schemeClr val="lt1"/>
                </a:solidFill>
                <a:latin typeface="Source Sans Pro"/>
                <a:ea typeface="Source Sans Pro"/>
                <a:cs typeface="Source Sans Pro"/>
                <a:sym typeface="Source Sans Pro"/>
              </a:rPr>
              <a:t>Property Graphs &gt;&gt; Triples</a:t>
            </a:r>
            <a:endParaRPr>
              <a:solidFill>
                <a:schemeClr val="lt1"/>
              </a:solidFill>
              <a:latin typeface="Source Sans Pro"/>
              <a:ea typeface="Source Sans Pro"/>
              <a:cs typeface="Source Sans Pro"/>
              <a:sym typeface="Source Sans Pro"/>
            </a:endParaRPr>
          </a:p>
          <a:p>
            <a:pPr indent="-317500" lvl="0" marL="457200" rtl="0" algn="l">
              <a:spcBef>
                <a:spcPts val="0"/>
              </a:spcBef>
              <a:spcAft>
                <a:spcPts val="0"/>
              </a:spcAft>
              <a:buClr>
                <a:schemeClr val="lt1"/>
              </a:buClr>
              <a:buSzPts val="1400"/>
              <a:buFont typeface="Source Sans Pro"/>
              <a:buChar char="●"/>
            </a:pPr>
            <a:r>
              <a:rPr lang="en">
                <a:solidFill>
                  <a:schemeClr val="lt1"/>
                </a:solidFill>
                <a:latin typeface="Source Sans Pro"/>
                <a:ea typeface="Source Sans Pro"/>
                <a:cs typeface="Source Sans Pro"/>
                <a:sym typeface="Source Sans Pro"/>
              </a:rPr>
              <a:t>Graphs, ML &gt;&gt; Reasoning</a:t>
            </a:r>
            <a:endParaRPr>
              <a:solidFill>
                <a:schemeClr val="lt1"/>
              </a:solidFill>
              <a:latin typeface="Source Sans Pro"/>
              <a:ea typeface="Source Sans Pro"/>
              <a:cs typeface="Source Sans Pro"/>
              <a:sym typeface="Source Sans Pro"/>
            </a:endParaRPr>
          </a:p>
          <a:p>
            <a:pPr indent="-317500" lvl="0" marL="457200" rtl="0" algn="l">
              <a:spcBef>
                <a:spcPts val="0"/>
              </a:spcBef>
              <a:spcAft>
                <a:spcPts val="0"/>
              </a:spcAft>
              <a:buClr>
                <a:schemeClr val="lt1"/>
              </a:buClr>
              <a:buSzPts val="1400"/>
              <a:buFont typeface="Source Sans Pro"/>
              <a:buChar char="●"/>
            </a:pPr>
            <a:r>
              <a:rPr lang="en">
                <a:solidFill>
                  <a:schemeClr val="lt1"/>
                </a:solidFill>
                <a:latin typeface="Source Sans Pro"/>
                <a:ea typeface="Source Sans Pro"/>
                <a:cs typeface="Source Sans Pro"/>
                <a:sym typeface="Source Sans Pro"/>
              </a:rPr>
              <a:t>Shiny databases &gt;&gt; Standards</a:t>
            </a:r>
            <a:endParaRPr>
              <a:solidFill>
                <a:schemeClr val="lt1"/>
              </a:solidFill>
              <a:latin typeface="Source Sans Pro"/>
              <a:ea typeface="Source Sans Pro"/>
              <a:cs typeface="Source Sans Pro"/>
              <a:sym typeface="Source Sans Pr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25"/>
          <p:cNvSpPr/>
          <p:nvPr/>
        </p:nvSpPr>
        <p:spPr>
          <a:xfrm>
            <a:off x="2179925" y="1532475"/>
            <a:ext cx="3907500" cy="20277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25"/>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Previous </a:t>
            </a:r>
            <a:r>
              <a:rPr lang="en"/>
              <a:t>iterations</a:t>
            </a:r>
            <a:r>
              <a:rPr lang="en">
                <a:solidFill>
                  <a:schemeClr val="lt1"/>
                </a:solidFill>
              </a:rPr>
              <a:t>: bio-ontologies 1999-&gt;</a:t>
            </a:r>
            <a:endParaRPr>
              <a:solidFill>
                <a:schemeClr val="lt1"/>
              </a:solidFill>
            </a:endParaRPr>
          </a:p>
        </p:txBody>
      </p:sp>
      <p:pic>
        <p:nvPicPr>
          <p:cNvPr id="322" name="Google Shape;322;p25"/>
          <p:cNvPicPr preferRelativeResize="0"/>
          <p:nvPr/>
        </p:nvPicPr>
        <p:blipFill>
          <a:blip r:embed="rId3">
            <a:alphaModFix/>
          </a:blip>
          <a:stretch>
            <a:fillRect/>
          </a:stretch>
        </p:blipFill>
        <p:spPr>
          <a:xfrm>
            <a:off x="1734275" y="2195550"/>
            <a:ext cx="1735650" cy="1735650"/>
          </a:xfrm>
          <a:prstGeom prst="rect">
            <a:avLst/>
          </a:prstGeom>
          <a:noFill/>
          <a:ln>
            <a:noFill/>
          </a:ln>
        </p:spPr>
      </p:pic>
      <p:sp>
        <p:nvSpPr>
          <p:cNvPr id="323" name="Google Shape;323;p25"/>
          <p:cNvSpPr txBox="1"/>
          <p:nvPr/>
        </p:nvSpPr>
        <p:spPr>
          <a:xfrm>
            <a:off x="2316100" y="2863275"/>
            <a:ext cx="100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GO</a:t>
            </a:r>
            <a:endParaRPr>
              <a:solidFill>
                <a:schemeClr val="dk1"/>
              </a:solidFill>
            </a:endParaRPr>
          </a:p>
        </p:txBody>
      </p:sp>
      <p:cxnSp>
        <p:nvCxnSpPr>
          <p:cNvPr id="324" name="Google Shape;324;p25"/>
          <p:cNvCxnSpPr>
            <a:stCxn id="320" idx="6"/>
          </p:cNvCxnSpPr>
          <p:nvPr/>
        </p:nvCxnSpPr>
        <p:spPr>
          <a:xfrm>
            <a:off x="6087425" y="2546325"/>
            <a:ext cx="136200" cy="211800"/>
          </a:xfrm>
          <a:prstGeom prst="straightConnector1">
            <a:avLst/>
          </a:prstGeom>
          <a:noFill/>
          <a:ln cap="flat" cmpd="sng" w="38100">
            <a:solidFill>
              <a:schemeClr val="lt1"/>
            </a:solidFill>
            <a:prstDash val="solid"/>
            <a:round/>
            <a:headEnd len="med" w="med" type="none"/>
            <a:tailEnd len="med" w="med" type="none"/>
          </a:ln>
        </p:spPr>
      </p:cxnSp>
      <p:cxnSp>
        <p:nvCxnSpPr>
          <p:cNvPr id="325" name="Google Shape;325;p25"/>
          <p:cNvCxnSpPr>
            <a:stCxn id="320" idx="6"/>
          </p:cNvCxnSpPr>
          <p:nvPr/>
        </p:nvCxnSpPr>
        <p:spPr>
          <a:xfrm flipH="1">
            <a:off x="5919725" y="2546325"/>
            <a:ext cx="167700" cy="159300"/>
          </a:xfrm>
          <a:prstGeom prst="straightConnector1">
            <a:avLst/>
          </a:prstGeom>
          <a:noFill/>
          <a:ln cap="flat" cmpd="sng" w="38100">
            <a:solidFill>
              <a:schemeClr val="lt1"/>
            </a:solidFill>
            <a:prstDash val="solid"/>
            <a:round/>
            <a:headEnd len="med" w="med" type="none"/>
            <a:tailEnd len="med" w="med" type="none"/>
          </a:ln>
        </p:spPr>
      </p:cxnSp>
      <p:pic>
        <p:nvPicPr>
          <p:cNvPr id="326" name="Google Shape;326;p25"/>
          <p:cNvPicPr preferRelativeResize="0"/>
          <p:nvPr/>
        </p:nvPicPr>
        <p:blipFill>
          <a:blip r:embed="rId4">
            <a:alphaModFix/>
          </a:blip>
          <a:stretch>
            <a:fillRect/>
          </a:stretch>
        </p:blipFill>
        <p:spPr>
          <a:xfrm>
            <a:off x="3512775" y="1352375"/>
            <a:ext cx="1241648" cy="1302249"/>
          </a:xfrm>
          <a:prstGeom prst="rect">
            <a:avLst/>
          </a:prstGeom>
          <a:noFill/>
          <a:ln>
            <a:noFill/>
          </a:ln>
        </p:spPr>
      </p:pic>
      <p:sp>
        <p:nvSpPr>
          <p:cNvPr id="327" name="Google Shape;327;p25"/>
          <p:cNvSpPr txBox="1"/>
          <p:nvPr/>
        </p:nvSpPr>
        <p:spPr>
          <a:xfrm>
            <a:off x="524800" y="3931200"/>
            <a:ext cx="26046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1"/>
                </a:solidFill>
                <a:latin typeface="Source Sans Pro"/>
                <a:ea typeface="Source Sans Pro"/>
                <a:cs typeface="Source Sans Pro"/>
                <a:sym typeface="Source Sans Pro"/>
              </a:rPr>
              <a:t>Differences:</a:t>
            </a:r>
            <a:endParaRPr>
              <a:solidFill>
                <a:schemeClr val="lt1"/>
              </a:solidFill>
              <a:latin typeface="Source Sans Pro"/>
              <a:ea typeface="Source Sans Pro"/>
              <a:cs typeface="Source Sans Pro"/>
              <a:sym typeface="Source Sans Pro"/>
            </a:endParaRPr>
          </a:p>
          <a:p>
            <a:pPr indent="-317500" lvl="0" marL="457200" rtl="0" algn="l">
              <a:spcBef>
                <a:spcPts val="0"/>
              </a:spcBef>
              <a:spcAft>
                <a:spcPts val="0"/>
              </a:spcAft>
              <a:buClr>
                <a:schemeClr val="lt1"/>
              </a:buClr>
              <a:buSzPts val="1400"/>
              <a:buFont typeface="Source Sans Pro"/>
              <a:buChar char="●"/>
            </a:pPr>
            <a:r>
              <a:rPr lang="en">
                <a:solidFill>
                  <a:schemeClr val="lt1"/>
                </a:solidFill>
                <a:latin typeface="Source Sans Pro"/>
                <a:ea typeface="Source Sans Pro"/>
                <a:cs typeface="Source Sans Pro"/>
                <a:sym typeface="Source Sans Pro"/>
              </a:rPr>
              <a:t>All entities &gt;&gt; just terms</a:t>
            </a:r>
            <a:endParaRPr>
              <a:solidFill>
                <a:schemeClr val="lt1"/>
              </a:solidFill>
              <a:latin typeface="Source Sans Pro"/>
              <a:ea typeface="Source Sans Pro"/>
              <a:cs typeface="Source Sans Pro"/>
              <a:sym typeface="Source Sans Pro"/>
            </a:endParaRPr>
          </a:p>
          <a:p>
            <a:pPr indent="-317500" lvl="0" marL="457200" rtl="0" algn="l">
              <a:spcBef>
                <a:spcPts val="0"/>
              </a:spcBef>
              <a:spcAft>
                <a:spcPts val="0"/>
              </a:spcAft>
              <a:buClr>
                <a:schemeClr val="lt1"/>
              </a:buClr>
              <a:buSzPts val="1400"/>
              <a:buFont typeface="Source Sans Pro"/>
              <a:buChar char="●"/>
            </a:pPr>
            <a:r>
              <a:rPr lang="en">
                <a:solidFill>
                  <a:schemeClr val="lt1"/>
                </a:solidFill>
                <a:latin typeface="Source Sans Pro"/>
                <a:ea typeface="Source Sans Pro"/>
                <a:cs typeface="Source Sans Pro"/>
                <a:sym typeface="Source Sans Pro"/>
              </a:rPr>
              <a:t>Quantity &gt;&gt; Quality</a:t>
            </a:r>
            <a:endParaRPr>
              <a:solidFill>
                <a:schemeClr val="lt1"/>
              </a:solidFill>
              <a:latin typeface="Source Sans Pro"/>
              <a:ea typeface="Source Sans Pro"/>
              <a:cs typeface="Source Sans Pro"/>
              <a:sym typeface="Source Sans Pro"/>
            </a:endParaRPr>
          </a:p>
        </p:txBody>
      </p:sp>
      <p:pic>
        <p:nvPicPr>
          <p:cNvPr id="328" name="Google Shape;328;p25"/>
          <p:cNvPicPr preferRelativeResize="0"/>
          <p:nvPr/>
        </p:nvPicPr>
        <p:blipFill>
          <a:blip r:embed="rId5">
            <a:alphaModFix/>
          </a:blip>
          <a:stretch>
            <a:fillRect/>
          </a:stretch>
        </p:blipFill>
        <p:spPr>
          <a:xfrm>
            <a:off x="5647350" y="2469098"/>
            <a:ext cx="3344250" cy="2491675"/>
          </a:xfrm>
          <a:prstGeom prst="rect">
            <a:avLst/>
          </a:prstGeom>
          <a:noFill/>
          <a:ln cap="flat" cmpd="sng" w="28575">
            <a:solidFill>
              <a:schemeClr val="dk2"/>
            </a:solidFill>
            <a:prstDash val="solid"/>
            <a:round/>
            <a:headEnd len="sm" w="sm" type="none"/>
            <a:tailEnd len="sm" w="sm" type="none"/>
          </a:ln>
        </p:spPr>
      </p:pic>
      <p:sp>
        <p:nvSpPr>
          <p:cNvPr id="329" name="Google Shape;329;p25"/>
          <p:cNvSpPr txBox="1"/>
          <p:nvPr/>
        </p:nvSpPr>
        <p:spPr>
          <a:xfrm>
            <a:off x="5991600" y="1204700"/>
            <a:ext cx="30000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1"/>
                </a:solidFill>
              </a:rPr>
              <a:t>Ashburner et al </a:t>
            </a:r>
            <a:r>
              <a:rPr b="1" lang="en">
                <a:solidFill>
                  <a:schemeClr val="lt1"/>
                </a:solidFill>
              </a:rPr>
              <a:t>Gene Ontology: tool for the unification of biology</a:t>
            </a:r>
            <a:r>
              <a:rPr lang="en">
                <a:solidFill>
                  <a:schemeClr val="lt1"/>
                </a:solidFill>
              </a:rPr>
              <a:t>. </a:t>
            </a:r>
            <a:r>
              <a:rPr i="1" lang="en">
                <a:solidFill>
                  <a:schemeClr val="lt1"/>
                </a:solidFill>
              </a:rPr>
              <a:t>Nature Genetics</a:t>
            </a:r>
            <a:r>
              <a:rPr lang="en">
                <a:solidFill>
                  <a:schemeClr val="lt1"/>
                </a:solidFill>
              </a:rPr>
              <a:t> 2000</a:t>
            </a:r>
            <a:endParaRPr>
              <a:solidFill>
                <a:schemeClr val="lt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333" name="Shape 333"/>
        <p:cNvGrpSpPr/>
        <p:nvPr/>
      </p:nvGrpSpPr>
      <p:grpSpPr>
        <a:xfrm>
          <a:off x="0" y="0"/>
          <a:ext cx="0" cy="0"/>
          <a:chOff x="0" y="0"/>
          <a:chExt cx="0" cy="0"/>
        </a:xfrm>
      </p:grpSpPr>
      <p:sp>
        <p:nvSpPr>
          <p:cNvPr id="334" name="Google Shape;334;p26"/>
          <p:cNvSpPr/>
          <p:nvPr/>
        </p:nvSpPr>
        <p:spPr>
          <a:xfrm>
            <a:off x="150650" y="1103525"/>
            <a:ext cx="8907300" cy="39870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26"/>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The interconnected OBO KG 2000-&gt;present</a:t>
            </a:r>
            <a:endParaRPr/>
          </a:p>
        </p:txBody>
      </p:sp>
      <p:pic>
        <p:nvPicPr>
          <p:cNvPr id="336" name="Google Shape;336;p26"/>
          <p:cNvPicPr preferRelativeResize="0"/>
          <p:nvPr/>
        </p:nvPicPr>
        <p:blipFill rotWithShape="1">
          <a:blip r:embed="rId3">
            <a:alphaModFix/>
          </a:blip>
          <a:srcRect b="0" l="0" r="0" t="0"/>
          <a:stretch/>
        </p:blipFill>
        <p:spPr>
          <a:xfrm>
            <a:off x="8399352" y="4286674"/>
            <a:ext cx="693553" cy="669219"/>
          </a:xfrm>
          <a:prstGeom prst="rect">
            <a:avLst/>
          </a:prstGeom>
          <a:noFill/>
          <a:ln>
            <a:noFill/>
          </a:ln>
        </p:spPr>
      </p:pic>
      <p:pic>
        <p:nvPicPr>
          <p:cNvPr id="337" name="Google Shape;337;p26"/>
          <p:cNvPicPr preferRelativeResize="0"/>
          <p:nvPr/>
        </p:nvPicPr>
        <p:blipFill>
          <a:blip r:embed="rId4">
            <a:alphaModFix/>
          </a:blip>
          <a:stretch>
            <a:fillRect/>
          </a:stretch>
        </p:blipFill>
        <p:spPr>
          <a:xfrm>
            <a:off x="4864197" y="3945900"/>
            <a:ext cx="2779828" cy="552650"/>
          </a:xfrm>
          <a:prstGeom prst="rect">
            <a:avLst/>
          </a:prstGeom>
          <a:noFill/>
          <a:ln>
            <a:noFill/>
          </a:ln>
        </p:spPr>
      </p:pic>
      <p:pic>
        <p:nvPicPr>
          <p:cNvPr id="338" name="Google Shape;338;p26"/>
          <p:cNvPicPr preferRelativeResize="0"/>
          <p:nvPr/>
        </p:nvPicPr>
        <p:blipFill>
          <a:blip r:embed="rId5">
            <a:alphaModFix/>
          </a:blip>
          <a:stretch>
            <a:fillRect/>
          </a:stretch>
        </p:blipFill>
        <p:spPr>
          <a:xfrm>
            <a:off x="5763853" y="1416225"/>
            <a:ext cx="1155525" cy="1155525"/>
          </a:xfrm>
          <a:prstGeom prst="rect">
            <a:avLst/>
          </a:prstGeom>
          <a:noFill/>
          <a:ln>
            <a:noFill/>
          </a:ln>
        </p:spPr>
      </p:pic>
      <p:pic>
        <p:nvPicPr>
          <p:cNvPr id="339" name="Google Shape;339;p26"/>
          <p:cNvPicPr preferRelativeResize="0"/>
          <p:nvPr/>
        </p:nvPicPr>
        <p:blipFill>
          <a:blip r:embed="rId6">
            <a:alphaModFix/>
          </a:blip>
          <a:stretch>
            <a:fillRect/>
          </a:stretch>
        </p:blipFill>
        <p:spPr>
          <a:xfrm>
            <a:off x="1993986" y="1342700"/>
            <a:ext cx="646720" cy="1017600"/>
          </a:xfrm>
          <a:prstGeom prst="rect">
            <a:avLst/>
          </a:prstGeom>
          <a:noFill/>
          <a:ln>
            <a:noFill/>
          </a:ln>
        </p:spPr>
      </p:pic>
      <p:pic>
        <p:nvPicPr>
          <p:cNvPr id="340" name="Google Shape;340;p26"/>
          <p:cNvPicPr preferRelativeResize="0"/>
          <p:nvPr/>
        </p:nvPicPr>
        <p:blipFill>
          <a:blip r:embed="rId7">
            <a:alphaModFix/>
          </a:blip>
          <a:stretch>
            <a:fillRect/>
          </a:stretch>
        </p:blipFill>
        <p:spPr>
          <a:xfrm>
            <a:off x="1850471" y="3734450"/>
            <a:ext cx="1582641" cy="845450"/>
          </a:xfrm>
          <a:prstGeom prst="rect">
            <a:avLst/>
          </a:prstGeom>
          <a:noFill/>
          <a:ln>
            <a:noFill/>
          </a:ln>
        </p:spPr>
      </p:pic>
      <p:pic>
        <p:nvPicPr>
          <p:cNvPr id="341" name="Google Shape;341;p26"/>
          <p:cNvPicPr preferRelativeResize="0"/>
          <p:nvPr/>
        </p:nvPicPr>
        <p:blipFill>
          <a:blip r:embed="rId8">
            <a:alphaModFix/>
          </a:blip>
          <a:stretch>
            <a:fillRect/>
          </a:stretch>
        </p:blipFill>
        <p:spPr>
          <a:xfrm>
            <a:off x="3738262" y="2782800"/>
            <a:ext cx="1667485" cy="552650"/>
          </a:xfrm>
          <a:prstGeom prst="rect">
            <a:avLst/>
          </a:prstGeom>
          <a:noFill/>
          <a:ln>
            <a:noFill/>
          </a:ln>
        </p:spPr>
      </p:pic>
      <p:sp>
        <p:nvSpPr>
          <p:cNvPr id="342" name="Google Shape;342;p26"/>
          <p:cNvSpPr/>
          <p:nvPr/>
        </p:nvSpPr>
        <p:spPr>
          <a:xfrm>
            <a:off x="6859925" y="1047450"/>
            <a:ext cx="2357700" cy="763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i="1" lang="en" sz="1800">
                <a:latin typeface="Questrial"/>
                <a:ea typeface="Questrial"/>
                <a:cs typeface="Questrial"/>
                <a:sym typeface="Questrial"/>
              </a:rPr>
              <a:t>15k citations/year</a:t>
            </a:r>
            <a:endParaRPr i="1" sz="1800">
              <a:latin typeface="Questrial"/>
              <a:ea typeface="Questrial"/>
              <a:cs typeface="Questrial"/>
              <a:sym typeface="Questrial"/>
            </a:endParaRPr>
          </a:p>
          <a:p>
            <a:pPr indent="0" lvl="0" marL="0" marR="0" rtl="0" algn="l">
              <a:spcBef>
                <a:spcPts val="0"/>
              </a:spcBef>
              <a:spcAft>
                <a:spcPts val="0"/>
              </a:spcAft>
              <a:buNone/>
            </a:pPr>
            <a:r>
              <a:rPr i="1" lang="en" sz="1800">
                <a:latin typeface="Questrial"/>
                <a:ea typeface="Questrial"/>
                <a:cs typeface="Questrial"/>
                <a:sym typeface="Questrial"/>
              </a:rPr>
              <a:t>1 billion annotations</a:t>
            </a:r>
            <a:endParaRPr i="1" sz="1800">
              <a:latin typeface="Questrial"/>
              <a:ea typeface="Questrial"/>
              <a:cs typeface="Questrial"/>
              <a:sym typeface="Questrial"/>
            </a:endParaRPr>
          </a:p>
        </p:txBody>
      </p:sp>
      <p:sp>
        <p:nvSpPr>
          <p:cNvPr id="343" name="Google Shape;343;p26"/>
          <p:cNvSpPr/>
          <p:nvPr/>
        </p:nvSpPr>
        <p:spPr>
          <a:xfrm>
            <a:off x="5232228" y="4380300"/>
            <a:ext cx="2640000" cy="763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i="1" lang="en" sz="1800">
                <a:latin typeface="Questrial"/>
                <a:ea typeface="Questrial"/>
                <a:cs typeface="Questrial"/>
                <a:sym typeface="Questrial"/>
              </a:rPr>
              <a:t>10-1000 billion annotations</a:t>
            </a:r>
            <a:endParaRPr i="1" sz="1800">
              <a:latin typeface="Questrial"/>
              <a:ea typeface="Questrial"/>
              <a:cs typeface="Questrial"/>
              <a:sym typeface="Questrial"/>
            </a:endParaRPr>
          </a:p>
        </p:txBody>
      </p:sp>
      <p:sp>
        <p:nvSpPr>
          <p:cNvPr id="344" name="Google Shape;344;p26"/>
          <p:cNvSpPr/>
          <p:nvPr/>
        </p:nvSpPr>
        <p:spPr>
          <a:xfrm>
            <a:off x="1288399" y="4472325"/>
            <a:ext cx="3416700" cy="763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i="1" lang="en" sz="1800">
                <a:latin typeface="Questrial"/>
                <a:ea typeface="Questrial"/>
                <a:cs typeface="Questrial"/>
                <a:sym typeface="Questrial"/>
              </a:rPr>
              <a:t>Millions of environmental samples annotated</a:t>
            </a:r>
            <a:endParaRPr i="1" sz="1800">
              <a:latin typeface="Questrial"/>
              <a:ea typeface="Questrial"/>
              <a:cs typeface="Questrial"/>
              <a:sym typeface="Questrial"/>
            </a:endParaRPr>
          </a:p>
        </p:txBody>
      </p:sp>
      <p:sp>
        <p:nvSpPr>
          <p:cNvPr id="345" name="Google Shape;345;p26"/>
          <p:cNvSpPr/>
          <p:nvPr/>
        </p:nvSpPr>
        <p:spPr>
          <a:xfrm>
            <a:off x="199678" y="1088000"/>
            <a:ext cx="2640000" cy="763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i="1" lang="en" sz="1800">
                <a:latin typeface="Questrial"/>
                <a:ea typeface="Questrial"/>
                <a:cs typeface="Questrial"/>
                <a:sym typeface="Questrial"/>
              </a:rPr>
              <a:t>Diagnosing rare disease patients</a:t>
            </a:r>
            <a:endParaRPr i="1" sz="1800">
              <a:latin typeface="Questrial"/>
              <a:ea typeface="Questrial"/>
              <a:cs typeface="Questrial"/>
              <a:sym typeface="Questrial"/>
            </a:endParaRPr>
          </a:p>
        </p:txBody>
      </p:sp>
      <p:cxnSp>
        <p:nvCxnSpPr>
          <p:cNvPr id="346" name="Google Shape;346;p26"/>
          <p:cNvCxnSpPr/>
          <p:nvPr/>
        </p:nvCxnSpPr>
        <p:spPr>
          <a:xfrm>
            <a:off x="2672025" y="2147725"/>
            <a:ext cx="963900" cy="591600"/>
          </a:xfrm>
          <a:prstGeom prst="straightConnector1">
            <a:avLst/>
          </a:prstGeom>
          <a:noFill/>
          <a:ln cap="flat" cmpd="sng" w="19050">
            <a:solidFill>
              <a:srgbClr val="42ACCC"/>
            </a:solidFill>
            <a:prstDash val="solid"/>
            <a:round/>
            <a:headEnd len="med" w="med" type="none"/>
            <a:tailEnd len="med" w="med" type="stealth"/>
          </a:ln>
        </p:spPr>
      </p:cxnSp>
      <p:cxnSp>
        <p:nvCxnSpPr>
          <p:cNvPr id="347" name="Google Shape;347;p26"/>
          <p:cNvCxnSpPr/>
          <p:nvPr/>
        </p:nvCxnSpPr>
        <p:spPr>
          <a:xfrm flipH="1">
            <a:off x="5467900" y="2405375"/>
            <a:ext cx="420000" cy="315000"/>
          </a:xfrm>
          <a:prstGeom prst="straightConnector1">
            <a:avLst/>
          </a:prstGeom>
          <a:noFill/>
          <a:ln cap="flat" cmpd="sng" w="19050">
            <a:solidFill>
              <a:srgbClr val="42ACCC"/>
            </a:solidFill>
            <a:prstDash val="solid"/>
            <a:round/>
            <a:headEnd len="med" w="med" type="none"/>
            <a:tailEnd len="med" w="med" type="stealth"/>
          </a:ln>
        </p:spPr>
      </p:cxnSp>
      <p:cxnSp>
        <p:nvCxnSpPr>
          <p:cNvPr id="348" name="Google Shape;348;p26"/>
          <p:cNvCxnSpPr>
            <a:stCxn id="338" idx="2"/>
          </p:cNvCxnSpPr>
          <p:nvPr/>
        </p:nvCxnSpPr>
        <p:spPr>
          <a:xfrm flipH="1">
            <a:off x="6326915" y="2571750"/>
            <a:ext cx="14700" cy="1140900"/>
          </a:xfrm>
          <a:prstGeom prst="straightConnector1">
            <a:avLst/>
          </a:prstGeom>
          <a:noFill/>
          <a:ln cap="flat" cmpd="sng" w="19050">
            <a:solidFill>
              <a:srgbClr val="42ACCC"/>
            </a:solidFill>
            <a:prstDash val="solid"/>
            <a:round/>
            <a:headEnd len="med" w="med" type="none"/>
            <a:tailEnd len="med" w="med" type="stealth"/>
          </a:ln>
        </p:spPr>
      </p:cxnSp>
      <p:cxnSp>
        <p:nvCxnSpPr>
          <p:cNvPr id="349" name="Google Shape;349;p26"/>
          <p:cNvCxnSpPr/>
          <p:nvPr/>
        </p:nvCxnSpPr>
        <p:spPr>
          <a:xfrm flipH="1" rot="10800000">
            <a:off x="3130075" y="3349975"/>
            <a:ext cx="534300" cy="372300"/>
          </a:xfrm>
          <a:prstGeom prst="straightConnector1">
            <a:avLst/>
          </a:prstGeom>
          <a:noFill/>
          <a:ln cap="flat" cmpd="sng" w="19050">
            <a:solidFill>
              <a:srgbClr val="42ACCC"/>
            </a:solidFill>
            <a:prstDash val="solid"/>
            <a:round/>
            <a:headEnd len="med" w="med" type="none"/>
            <a:tailEnd len="med" w="med" type="stealth"/>
          </a:ln>
        </p:spPr>
      </p:cxnSp>
      <p:cxnSp>
        <p:nvCxnSpPr>
          <p:cNvPr id="350" name="Google Shape;350;p26"/>
          <p:cNvCxnSpPr/>
          <p:nvPr/>
        </p:nvCxnSpPr>
        <p:spPr>
          <a:xfrm rot="10800000">
            <a:off x="5048150" y="3445400"/>
            <a:ext cx="400800" cy="372300"/>
          </a:xfrm>
          <a:prstGeom prst="straightConnector1">
            <a:avLst/>
          </a:prstGeom>
          <a:noFill/>
          <a:ln cap="flat" cmpd="sng" w="19050">
            <a:solidFill>
              <a:srgbClr val="42ACCC"/>
            </a:solidFill>
            <a:prstDash val="solid"/>
            <a:round/>
            <a:headEnd len="med" w="med" type="none"/>
            <a:tailEnd len="med" w="med" type="stealth"/>
          </a:ln>
        </p:spPr>
      </p:cxnSp>
      <p:sp>
        <p:nvSpPr>
          <p:cNvPr id="351" name="Google Shape;351;p26"/>
          <p:cNvSpPr txBox="1"/>
          <p:nvPr/>
        </p:nvSpPr>
        <p:spPr>
          <a:xfrm>
            <a:off x="2918967" y="1991338"/>
            <a:ext cx="11028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300">
                <a:solidFill>
                  <a:srgbClr val="000000"/>
                </a:solidFill>
                <a:latin typeface="Questrial"/>
                <a:ea typeface="Questrial"/>
                <a:cs typeface="Questrial"/>
                <a:sym typeface="Questrial"/>
              </a:rPr>
              <a:t>uses</a:t>
            </a:r>
            <a:endParaRPr i="1" sz="900"/>
          </a:p>
        </p:txBody>
      </p:sp>
      <p:cxnSp>
        <p:nvCxnSpPr>
          <p:cNvPr id="352" name="Google Shape;352;p26"/>
          <p:cNvCxnSpPr>
            <a:endCxn id="338" idx="1"/>
          </p:cNvCxnSpPr>
          <p:nvPr/>
        </p:nvCxnSpPr>
        <p:spPr>
          <a:xfrm>
            <a:off x="2709853" y="1740488"/>
            <a:ext cx="3054000" cy="253500"/>
          </a:xfrm>
          <a:prstGeom prst="straightConnector1">
            <a:avLst/>
          </a:prstGeom>
          <a:noFill/>
          <a:ln cap="flat" cmpd="sng" w="19050">
            <a:solidFill>
              <a:srgbClr val="42ACCC"/>
            </a:solidFill>
            <a:prstDash val="solid"/>
            <a:round/>
            <a:headEnd len="med" w="med" type="none"/>
            <a:tailEnd len="med" w="med" type="stealth"/>
          </a:ln>
        </p:spPr>
      </p:cxnSp>
      <p:pic>
        <p:nvPicPr>
          <p:cNvPr id="353" name="Google Shape;353;p26"/>
          <p:cNvPicPr preferRelativeResize="0"/>
          <p:nvPr/>
        </p:nvPicPr>
        <p:blipFill>
          <a:blip r:embed="rId9">
            <a:alphaModFix/>
          </a:blip>
          <a:stretch>
            <a:fillRect/>
          </a:stretch>
        </p:blipFill>
        <p:spPr>
          <a:xfrm>
            <a:off x="6877913" y="2515288"/>
            <a:ext cx="693550" cy="693550"/>
          </a:xfrm>
          <a:prstGeom prst="rect">
            <a:avLst/>
          </a:prstGeom>
          <a:noFill/>
          <a:ln>
            <a:noFill/>
          </a:ln>
        </p:spPr>
      </p:pic>
      <p:cxnSp>
        <p:nvCxnSpPr>
          <p:cNvPr id="354" name="Google Shape;354;p26"/>
          <p:cNvCxnSpPr/>
          <p:nvPr/>
        </p:nvCxnSpPr>
        <p:spPr>
          <a:xfrm>
            <a:off x="6816900" y="2339450"/>
            <a:ext cx="209100" cy="304200"/>
          </a:xfrm>
          <a:prstGeom prst="straightConnector1">
            <a:avLst/>
          </a:prstGeom>
          <a:noFill/>
          <a:ln cap="flat" cmpd="sng" w="19050">
            <a:solidFill>
              <a:srgbClr val="42ACCC"/>
            </a:solidFill>
            <a:prstDash val="solid"/>
            <a:round/>
            <a:headEnd len="med" w="med" type="none"/>
            <a:tailEnd len="med" w="med" type="stealth"/>
          </a:ln>
        </p:spPr>
      </p:cxnSp>
      <p:pic>
        <p:nvPicPr>
          <p:cNvPr id="355" name="Google Shape;355;p26"/>
          <p:cNvPicPr preferRelativeResize="0"/>
          <p:nvPr/>
        </p:nvPicPr>
        <p:blipFill>
          <a:blip r:embed="rId10">
            <a:alphaModFix/>
          </a:blip>
          <a:stretch>
            <a:fillRect/>
          </a:stretch>
        </p:blipFill>
        <p:spPr>
          <a:xfrm>
            <a:off x="7955000" y="2438885"/>
            <a:ext cx="1102799" cy="911101"/>
          </a:xfrm>
          <a:prstGeom prst="rect">
            <a:avLst/>
          </a:prstGeom>
          <a:noFill/>
          <a:ln>
            <a:noFill/>
          </a:ln>
        </p:spPr>
      </p:pic>
      <p:cxnSp>
        <p:nvCxnSpPr>
          <p:cNvPr id="356" name="Google Shape;356;p26"/>
          <p:cNvCxnSpPr>
            <a:stCxn id="353" idx="3"/>
            <a:endCxn id="355" idx="1"/>
          </p:cNvCxnSpPr>
          <p:nvPr/>
        </p:nvCxnSpPr>
        <p:spPr>
          <a:xfrm>
            <a:off x="7571463" y="2862063"/>
            <a:ext cx="383400" cy="32400"/>
          </a:xfrm>
          <a:prstGeom prst="straightConnector1">
            <a:avLst/>
          </a:prstGeom>
          <a:noFill/>
          <a:ln cap="flat" cmpd="sng" w="19050">
            <a:solidFill>
              <a:srgbClr val="42ACCC"/>
            </a:solidFill>
            <a:prstDash val="solid"/>
            <a:round/>
            <a:headEnd len="med" w="med" type="none"/>
            <a:tailEnd len="med" w="med" type="stealth"/>
          </a:ln>
        </p:spPr>
      </p:cxnSp>
      <p:cxnSp>
        <p:nvCxnSpPr>
          <p:cNvPr id="357" name="Google Shape;357;p26"/>
          <p:cNvCxnSpPr/>
          <p:nvPr/>
        </p:nvCxnSpPr>
        <p:spPr>
          <a:xfrm flipH="1">
            <a:off x="1340600" y="1978150"/>
            <a:ext cx="589500" cy="541800"/>
          </a:xfrm>
          <a:prstGeom prst="straightConnector1">
            <a:avLst/>
          </a:prstGeom>
          <a:noFill/>
          <a:ln cap="flat" cmpd="sng" w="19050">
            <a:solidFill>
              <a:srgbClr val="42ACCC"/>
            </a:solidFill>
            <a:prstDash val="solid"/>
            <a:round/>
            <a:headEnd len="med" w="med" type="none"/>
            <a:tailEnd len="med" w="med" type="stealth"/>
          </a:ln>
        </p:spPr>
      </p:cxnSp>
      <p:pic>
        <p:nvPicPr>
          <p:cNvPr id="358" name="Google Shape;358;p26"/>
          <p:cNvPicPr preferRelativeResize="0"/>
          <p:nvPr/>
        </p:nvPicPr>
        <p:blipFill>
          <a:blip r:embed="rId11">
            <a:alphaModFix/>
          </a:blip>
          <a:stretch>
            <a:fillRect/>
          </a:stretch>
        </p:blipFill>
        <p:spPr>
          <a:xfrm>
            <a:off x="547976" y="2368050"/>
            <a:ext cx="966224" cy="845450"/>
          </a:xfrm>
          <a:prstGeom prst="rect">
            <a:avLst/>
          </a:prstGeom>
          <a:noFill/>
          <a:ln>
            <a:noFill/>
          </a:ln>
        </p:spPr>
      </p:pic>
      <p:cxnSp>
        <p:nvCxnSpPr>
          <p:cNvPr id="359" name="Google Shape;359;p26"/>
          <p:cNvCxnSpPr/>
          <p:nvPr/>
        </p:nvCxnSpPr>
        <p:spPr>
          <a:xfrm rot="10800000">
            <a:off x="275900" y="2196900"/>
            <a:ext cx="361200" cy="361200"/>
          </a:xfrm>
          <a:prstGeom prst="straightConnector1">
            <a:avLst/>
          </a:prstGeom>
          <a:noFill/>
          <a:ln cap="flat" cmpd="sng" w="19050">
            <a:solidFill>
              <a:srgbClr val="42ACCC"/>
            </a:solidFill>
            <a:prstDash val="solid"/>
            <a:round/>
            <a:headEnd len="med" w="med" type="none"/>
            <a:tailEnd len="med" w="med" type="stealth"/>
          </a:ln>
        </p:spPr>
      </p:cxnSp>
      <p:cxnSp>
        <p:nvCxnSpPr>
          <p:cNvPr id="360" name="Google Shape;360;p26"/>
          <p:cNvCxnSpPr/>
          <p:nvPr/>
        </p:nvCxnSpPr>
        <p:spPr>
          <a:xfrm flipH="1">
            <a:off x="199675" y="3071500"/>
            <a:ext cx="532500" cy="456300"/>
          </a:xfrm>
          <a:prstGeom prst="straightConnector1">
            <a:avLst/>
          </a:prstGeom>
          <a:noFill/>
          <a:ln cap="flat" cmpd="sng" w="19050">
            <a:solidFill>
              <a:srgbClr val="42ACCC"/>
            </a:solidFill>
            <a:prstDash val="solid"/>
            <a:round/>
            <a:headEnd len="med" w="med" type="none"/>
            <a:tailEnd len="med" w="med" type="stealth"/>
          </a:ln>
        </p:spPr>
      </p:cxnSp>
      <p:cxnSp>
        <p:nvCxnSpPr>
          <p:cNvPr id="361" name="Google Shape;361;p26"/>
          <p:cNvCxnSpPr>
            <a:endCxn id="358" idx="3"/>
          </p:cNvCxnSpPr>
          <p:nvPr/>
        </p:nvCxnSpPr>
        <p:spPr>
          <a:xfrm flipH="1">
            <a:off x="1514200" y="2158975"/>
            <a:ext cx="4401900" cy="631800"/>
          </a:xfrm>
          <a:prstGeom prst="straightConnector1">
            <a:avLst/>
          </a:prstGeom>
          <a:noFill/>
          <a:ln cap="flat" cmpd="sng" w="19050">
            <a:solidFill>
              <a:srgbClr val="42ACCC"/>
            </a:solidFill>
            <a:prstDash val="solid"/>
            <a:round/>
            <a:headEnd len="med" w="med" type="none"/>
            <a:tailEnd len="med" w="med" type="stealth"/>
          </a:ln>
        </p:spPr>
      </p:cxnSp>
      <p:sp>
        <p:nvSpPr>
          <p:cNvPr id="362" name="Google Shape;362;p26"/>
          <p:cNvSpPr/>
          <p:nvPr/>
        </p:nvSpPr>
        <p:spPr>
          <a:xfrm>
            <a:off x="392239" y="3249950"/>
            <a:ext cx="1277700" cy="763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i="1" lang="en" sz="1800">
                <a:latin typeface="Questrial"/>
                <a:ea typeface="Questrial"/>
                <a:cs typeface="Questrial"/>
                <a:sym typeface="Questrial"/>
              </a:rPr>
              <a:t>Analyzing single-cell seq</a:t>
            </a:r>
            <a:endParaRPr i="1" sz="1800">
              <a:latin typeface="Questrial"/>
              <a:ea typeface="Questrial"/>
              <a:cs typeface="Questrial"/>
              <a:sym typeface="Questrial"/>
            </a:endParaRPr>
          </a:p>
        </p:txBody>
      </p:sp>
      <p:cxnSp>
        <p:nvCxnSpPr>
          <p:cNvPr id="363" name="Google Shape;363;p26"/>
          <p:cNvCxnSpPr/>
          <p:nvPr/>
        </p:nvCxnSpPr>
        <p:spPr>
          <a:xfrm flipH="1" rot="10800000">
            <a:off x="2671675" y="1103525"/>
            <a:ext cx="351900" cy="456300"/>
          </a:xfrm>
          <a:prstGeom prst="straightConnector1">
            <a:avLst/>
          </a:prstGeom>
          <a:noFill/>
          <a:ln cap="flat" cmpd="sng" w="19050">
            <a:solidFill>
              <a:srgbClr val="42ACCC"/>
            </a:solidFill>
            <a:prstDash val="solid"/>
            <a:round/>
            <a:headEnd len="med" w="med" type="none"/>
            <a:tailEnd len="med" w="med" type="stealth"/>
          </a:ln>
        </p:spPr>
      </p:cxnSp>
      <p:cxnSp>
        <p:nvCxnSpPr>
          <p:cNvPr id="364" name="Google Shape;364;p26"/>
          <p:cNvCxnSpPr>
            <a:stCxn id="340" idx="1"/>
          </p:cNvCxnSpPr>
          <p:nvPr/>
        </p:nvCxnSpPr>
        <p:spPr>
          <a:xfrm flipH="1">
            <a:off x="256571" y="4157175"/>
            <a:ext cx="1593900" cy="568500"/>
          </a:xfrm>
          <a:prstGeom prst="straightConnector1">
            <a:avLst/>
          </a:prstGeom>
          <a:noFill/>
          <a:ln cap="flat" cmpd="sng" w="19050">
            <a:solidFill>
              <a:srgbClr val="42ACCC"/>
            </a:solidFill>
            <a:prstDash val="solid"/>
            <a:round/>
            <a:headEnd len="med" w="med" type="none"/>
            <a:tailEnd len="med" w="med" type="stealth"/>
          </a:ln>
        </p:spPr>
      </p:cxnSp>
      <p:sp>
        <p:nvSpPr>
          <p:cNvPr id="365" name="Google Shape;365;p26"/>
          <p:cNvSpPr/>
          <p:nvPr/>
        </p:nvSpPr>
        <p:spPr>
          <a:xfrm>
            <a:off x="7460975" y="3644750"/>
            <a:ext cx="1155600" cy="568500"/>
          </a:xfrm>
          <a:prstGeom prst="wedgeRoundRectCallout">
            <a:avLst>
              <a:gd fmla="val 36598" name="adj1"/>
              <a:gd fmla="val 83298" name="adj2"/>
              <a:gd fmla="val 0" name="adj3"/>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You’re welcome!</a:t>
            </a:r>
            <a:endParaRPr b="1"/>
          </a:p>
        </p:txBody>
      </p:sp>
      <p:sp>
        <p:nvSpPr>
          <p:cNvPr id="366" name="Google Shape;366;p26"/>
          <p:cNvSpPr txBox="1"/>
          <p:nvPr/>
        </p:nvSpPr>
        <p:spPr>
          <a:xfrm>
            <a:off x="7177150" y="4649150"/>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0000FF"/>
                </a:solidFill>
              </a:rPr>
              <a:t>obofoundry.org</a:t>
            </a:r>
            <a:endParaRPr sz="1200">
              <a:solidFill>
                <a:srgbClr val="0000FF"/>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370" name="Shape 370"/>
        <p:cNvGrpSpPr/>
        <p:nvPr/>
      </p:nvGrpSpPr>
      <p:grpSpPr>
        <a:xfrm>
          <a:off x="0" y="0"/>
          <a:ext cx="0" cy="0"/>
          <a:chOff x="0" y="0"/>
          <a:chExt cx="0" cy="0"/>
        </a:xfrm>
      </p:grpSpPr>
      <p:sp>
        <p:nvSpPr>
          <p:cNvPr id="371" name="Google Shape;371;p27"/>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OBO and Wikidata</a:t>
            </a:r>
            <a:endParaRPr/>
          </a:p>
        </p:txBody>
      </p:sp>
      <p:pic>
        <p:nvPicPr>
          <p:cNvPr id="372" name="Google Shape;372;p27"/>
          <p:cNvPicPr preferRelativeResize="0"/>
          <p:nvPr/>
        </p:nvPicPr>
        <p:blipFill>
          <a:blip r:embed="rId3">
            <a:alphaModFix/>
          </a:blip>
          <a:stretch>
            <a:fillRect/>
          </a:stretch>
        </p:blipFill>
        <p:spPr>
          <a:xfrm>
            <a:off x="152400" y="1220825"/>
            <a:ext cx="8679900" cy="3763544"/>
          </a:xfrm>
          <a:prstGeom prst="rect">
            <a:avLst/>
          </a:prstGeom>
          <a:noFill/>
          <a:ln>
            <a:noFill/>
          </a:ln>
        </p:spPr>
      </p:pic>
      <p:pic>
        <p:nvPicPr>
          <p:cNvPr id="373" name="Google Shape;373;p27"/>
          <p:cNvPicPr preferRelativeResize="0"/>
          <p:nvPr/>
        </p:nvPicPr>
        <p:blipFill>
          <a:blip r:embed="rId4">
            <a:alphaModFix/>
          </a:blip>
          <a:stretch>
            <a:fillRect/>
          </a:stretch>
        </p:blipFill>
        <p:spPr>
          <a:xfrm>
            <a:off x="8012551" y="2010175"/>
            <a:ext cx="819750" cy="8197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377" name="Shape 377"/>
        <p:cNvGrpSpPr/>
        <p:nvPr/>
      </p:nvGrpSpPr>
      <p:grpSpPr>
        <a:xfrm>
          <a:off x="0" y="0"/>
          <a:ext cx="0" cy="0"/>
          <a:chOff x="0" y="0"/>
          <a:chExt cx="0" cy="0"/>
        </a:xfrm>
      </p:grpSpPr>
      <p:sp>
        <p:nvSpPr>
          <p:cNvPr id="378" name="Google Shape;378;p28"/>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OBO and Wikidata</a:t>
            </a:r>
            <a:endParaRPr/>
          </a:p>
        </p:txBody>
      </p:sp>
      <p:pic>
        <p:nvPicPr>
          <p:cNvPr id="379" name="Google Shape;379;p28"/>
          <p:cNvPicPr preferRelativeResize="0"/>
          <p:nvPr/>
        </p:nvPicPr>
        <p:blipFill>
          <a:blip r:embed="rId3">
            <a:alphaModFix/>
          </a:blip>
          <a:stretch>
            <a:fillRect/>
          </a:stretch>
        </p:blipFill>
        <p:spPr>
          <a:xfrm>
            <a:off x="152400" y="1220825"/>
            <a:ext cx="8679900" cy="3763544"/>
          </a:xfrm>
          <a:prstGeom prst="rect">
            <a:avLst/>
          </a:prstGeom>
          <a:noFill/>
          <a:ln>
            <a:noFill/>
          </a:ln>
        </p:spPr>
      </p:pic>
      <p:pic>
        <p:nvPicPr>
          <p:cNvPr id="380" name="Google Shape;380;p28"/>
          <p:cNvPicPr preferRelativeResize="0"/>
          <p:nvPr/>
        </p:nvPicPr>
        <p:blipFill>
          <a:blip r:embed="rId4">
            <a:alphaModFix/>
          </a:blip>
          <a:stretch>
            <a:fillRect/>
          </a:stretch>
        </p:blipFill>
        <p:spPr>
          <a:xfrm>
            <a:off x="-75075" y="2680925"/>
            <a:ext cx="8907377" cy="2205126"/>
          </a:xfrm>
          <a:prstGeom prst="rect">
            <a:avLst/>
          </a:prstGeom>
          <a:noFill/>
          <a:ln>
            <a:noFill/>
          </a:ln>
        </p:spPr>
      </p:pic>
      <p:pic>
        <p:nvPicPr>
          <p:cNvPr id="381" name="Google Shape;381;p28"/>
          <p:cNvPicPr preferRelativeResize="0"/>
          <p:nvPr/>
        </p:nvPicPr>
        <p:blipFill>
          <a:blip r:embed="rId5">
            <a:alphaModFix/>
          </a:blip>
          <a:stretch>
            <a:fillRect/>
          </a:stretch>
        </p:blipFill>
        <p:spPr>
          <a:xfrm>
            <a:off x="311712" y="3507163"/>
            <a:ext cx="1667485" cy="552650"/>
          </a:xfrm>
          <a:prstGeom prst="rect">
            <a:avLst/>
          </a:prstGeom>
          <a:noFill/>
          <a:ln>
            <a:noFill/>
          </a:ln>
        </p:spPr>
      </p:pic>
      <p:pic>
        <p:nvPicPr>
          <p:cNvPr id="382" name="Google Shape;382;p28"/>
          <p:cNvPicPr preferRelativeResize="0"/>
          <p:nvPr/>
        </p:nvPicPr>
        <p:blipFill>
          <a:blip r:embed="rId6">
            <a:alphaModFix/>
          </a:blip>
          <a:stretch>
            <a:fillRect/>
          </a:stretch>
        </p:blipFill>
        <p:spPr>
          <a:xfrm>
            <a:off x="8012551" y="2010175"/>
            <a:ext cx="819750" cy="8197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386" name="Shape 386"/>
        <p:cNvGrpSpPr/>
        <p:nvPr/>
      </p:nvGrpSpPr>
      <p:grpSpPr>
        <a:xfrm>
          <a:off x="0" y="0"/>
          <a:ext cx="0" cy="0"/>
          <a:chOff x="0" y="0"/>
          <a:chExt cx="0" cy="0"/>
        </a:xfrm>
      </p:grpSpPr>
      <p:sp>
        <p:nvSpPr>
          <p:cNvPr id="387" name="Google Shape;387;p29"/>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OBO and Wikidata</a:t>
            </a:r>
            <a:endParaRPr/>
          </a:p>
          <a:p>
            <a:pPr indent="0" lvl="0" marL="0" rtl="0" algn="l">
              <a:spcBef>
                <a:spcPts val="0"/>
              </a:spcBef>
              <a:spcAft>
                <a:spcPts val="0"/>
              </a:spcAft>
              <a:buNone/>
            </a:pPr>
            <a:r>
              <a:t/>
            </a:r>
            <a:endParaRPr/>
          </a:p>
          <a:p>
            <a:pPr indent="-400050" lvl="0" marL="457200" rtl="0" algn="l">
              <a:spcBef>
                <a:spcPts val="0"/>
              </a:spcBef>
              <a:spcAft>
                <a:spcPts val="0"/>
              </a:spcAft>
              <a:buSzPct val="100000"/>
              <a:buChar char="●"/>
            </a:pPr>
            <a:r>
              <a:rPr lang="en"/>
              <a:t>Many more OBO ontologies to go!</a:t>
            </a:r>
            <a:endParaRPr/>
          </a:p>
          <a:p>
            <a:pPr indent="-400050" lvl="1" marL="914400" rtl="0" algn="l">
              <a:spcBef>
                <a:spcPts val="0"/>
              </a:spcBef>
              <a:spcAft>
                <a:spcPts val="0"/>
              </a:spcAft>
              <a:buClr>
                <a:schemeClr val="lt1"/>
              </a:buClr>
              <a:buSzPct val="100000"/>
              <a:buChar char="○"/>
            </a:pPr>
            <a:r>
              <a:rPr lang="en">
                <a:solidFill>
                  <a:schemeClr val="lt1"/>
                </a:solidFill>
              </a:rPr>
              <a:t>Join us on #wikidata on OBO slack</a:t>
            </a:r>
            <a:endParaRPr>
              <a:solidFill>
                <a:schemeClr val="lt1"/>
              </a:solidFill>
            </a:endParaRPr>
          </a:p>
          <a:p>
            <a:pPr indent="-400050" lvl="1" marL="914400" rtl="0" algn="l">
              <a:spcBef>
                <a:spcPts val="0"/>
              </a:spcBef>
              <a:spcAft>
                <a:spcPts val="0"/>
              </a:spcAft>
              <a:buClr>
                <a:schemeClr val="lt1"/>
              </a:buClr>
              <a:buSzPct val="100000"/>
              <a:buChar char="○"/>
            </a:pPr>
            <a:r>
              <a:rPr lang="en" u="sng">
                <a:solidFill>
                  <a:schemeClr val="hlink"/>
                </a:solidFill>
                <a:hlinkClick r:id="rId3"/>
              </a:rPr>
              <a:t>http://obofoundry.org</a:t>
            </a:r>
            <a:endParaRPr>
              <a:solidFill>
                <a:schemeClr val="lt1"/>
              </a:solidFill>
            </a:endParaRPr>
          </a:p>
          <a:p>
            <a:pPr indent="-400050" lvl="0" marL="457200" rtl="0" algn="l">
              <a:spcBef>
                <a:spcPts val="0"/>
              </a:spcBef>
              <a:spcAft>
                <a:spcPts val="0"/>
              </a:spcAft>
              <a:buClr>
                <a:schemeClr val="lt1"/>
              </a:buClr>
              <a:buSzPct val="100000"/>
              <a:buChar char="●"/>
            </a:pPr>
            <a:r>
              <a:rPr lang="en"/>
              <a:t>Next up:</a:t>
            </a:r>
            <a:endParaRPr/>
          </a:p>
          <a:p>
            <a:pPr indent="-400050" lvl="1" marL="914400" rtl="0" algn="l">
              <a:spcBef>
                <a:spcPts val="0"/>
              </a:spcBef>
              <a:spcAft>
                <a:spcPts val="0"/>
              </a:spcAft>
              <a:buClr>
                <a:schemeClr val="lt1"/>
              </a:buClr>
              <a:buSzPct val="100000"/>
              <a:buChar char="○"/>
            </a:pPr>
            <a:r>
              <a:rPr lang="en">
                <a:solidFill>
                  <a:schemeClr val="lt1"/>
                </a:solidFill>
              </a:rPr>
              <a:t>Environment Ontology (ENVO)</a:t>
            </a:r>
            <a:endParaRPr>
              <a:solidFill>
                <a:schemeClr val="lt1"/>
              </a:solidFill>
            </a:endParaRPr>
          </a:p>
          <a:p>
            <a:pPr indent="-400050" lvl="1" marL="914400" rtl="0" algn="l">
              <a:spcBef>
                <a:spcPts val="0"/>
              </a:spcBef>
              <a:spcAft>
                <a:spcPts val="0"/>
              </a:spcAft>
              <a:buSzPct val="100000"/>
              <a:buChar char="○"/>
            </a:pPr>
            <a:r>
              <a:t/>
            </a:r>
            <a:endParaRPr/>
          </a:p>
          <a:p>
            <a:pPr indent="-400050" lvl="1" marL="914400" rtl="0" algn="l">
              <a:spcBef>
                <a:spcPts val="0"/>
              </a:spcBef>
              <a:spcAft>
                <a:spcPts val="0"/>
              </a:spcAft>
              <a:buSzPct val="100000"/>
              <a:buChar char="○"/>
            </a:pPr>
            <a:r>
              <a:rPr lang="en"/>
              <a:t>H</a:t>
            </a:r>
            <a:endParaRPr/>
          </a:p>
          <a:p>
            <a:pPr indent="-400050" lvl="1" marL="914400" rtl="0" algn="l">
              <a:spcBef>
                <a:spcPts val="0"/>
              </a:spcBef>
              <a:spcAft>
                <a:spcPts val="0"/>
              </a:spcAft>
              <a:buSzPct val="100000"/>
              <a:buChar char="○"/>
            </a:pPr>
            <a:r>
              <a:rPr lang="en"/>
              <a:t>Join</a:t>
            </a:r>
            <a:endParaRPr/>
          </a:p>
        </p:txBody>
      </p:sp>
      <p:pic>
        <p:nvPicPr>
          <p:cNvPr id="388" name="Google Shape;388;p29"/>
          <p:cNvPicPr preferRelativeResize="0"/>
          <p:nvPr/>
        </p:nvPicPr>
        <p:blipFill>
          <a:blip r:embed="rId4">
            <a:alphaModFix/>
          </a:blip>
          <a:stretch>
            <a:fillRect/>
          </a:stretch>
        </p:blipFill>
        <p:spPr>
          <a:xfrm>
            <a:off x="6680550" y="3704050"/>
            <a:ext cx="2151750" cy="11537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392" name="Shape 392"/>
        <p:cNvGrpSpPr/>
        <p:nvPr/>
      </p:nvGrpSpPr>
      <p:grpSpPr>
        <a:xfrm>
          <a:off x="0" y="0"/>
          <a:ext cx="0" cy="0"/>
          <a:chOff x="0" y="0"/>
          <a:chExt cx="0" cy="0"/>
        </a:xfrm>
      </p:grpSpPr>
      <p:sp>
        <p:nvSpPr>
          <p:cNvPr id="393" name="Google Shape;393;p30"/>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OBO KG in Ubergraph</a:t>
            </a:r>
            <a:endParaRPr/>
          </a:p>
        </p:txBody>
      </p:sp>
      <p:sp>
        <p:nvSpPr>
          <p:cNvPr id="394" name="Google Shape;394;p30"/>
          <p:cNvSpPr txBox="1"/>
          <p:nvPr/>
        </p:nvSpPr>
        <p:spPr>
          <a:xfrm>
            <a:off x="4190625" y="4712400"/>
            <a:ext cx="5055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u="sng">
                <a:solidFill>
                  <a:schemeClr val="hlink"/>
                </a:solidFill>
                <a:hlinkClick r:id="rId3"/>
              </a:rPr>
              <a:t>https://icbo-conference.github.io/icbo2022/papers/ICBO-2022_paper_5005.pdf</a:t>
            </a:r>
            <a:r>
              <a:rPr lang="en" sz="1100">
                <a:solidFill>
                  <a:schemeClr val="lt1"/>
                </a:solidFill>
              </a:rPr>
              <a:t> </a:t>
            </a:r>
            <a:endParaRPr sz="1100">
              <a:solidFill>
                <a:schemeClr val="lt1"/>
              </a:solidFill>
            </a:endParaRPr>
          </a:p>
        </p:txBody>
      </p:sp>
      <p:pic>
        <p:nvPicPr>
          <p:cNvPr id="395" name="Google Shape;395;p30"/>
          <p:cNvPicPr preferRelativeResize="0"/>
          <p:nvPr/>
        </p:nvPicPr>
        <p:blipFill>
          <a:blip r:embed="rId4">
            <a:alphaModFix/>
          </a:blip>
          <a:stretch>
            <a:fillRect/>
          </a:stretch>
        </p:blipFill>
        <p:spPr>
          <a:xfrm>
            <a:off x="152400" y="1220825"/>
            <a:ext cx="4038214" cy="3770276"/>
          </a:xfrm>
          <a:prstGeom prst="rect">
            <a:avLst/>
          </a:prstGeom>
          <a:noFill/>
          <a:ln>
            <a:noFill/>
          </a:ln>
        </p:spPr>
      </p:pic>
      <p:sp>
        <p:nvSpPr>
          <p:cNvPr id="396" name="Google Shape;396;p30"/>
          <p:cNvSpPr txBox="1"/>
          <p:nvPr/>
        </p:nvSpPr>
        <p:spPr>
          <a:xfrm>
            <a:off x="4860163" y="3751000"/>
            <a:ext cx="23019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solidFill>
                  <a:schemeClr val="lt1"/>
                </a:solidFill>
              </a:rPr>
              <a:t>Inter-ontology connections in Ubergraph, grouped by OBO ontology</a:t>
            </a:r>
            <a:endParaRPr i="1">
              <a:solidFill>
                <a:schemeClr val="lt1"/>
              </a:solidFill>
            </a:endParaRPr>
          </a:p>
        </p:txBody>
      </p:sp>
      <p:sp>
        <p:nvSpPr>
          <p:cNvPr id="397" name="Google Shape;397;p30"/>
          <p:cNvSpPr txBox="1"/>
          <p:nvPr/>
        </p:nvSpPr>
        <p:spPr>
          <a:xfrm>
            <a:off x="4378350" y="3005300"/>
            <a:ext cx="40383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rgbClr val="00FFFF"/>
                </a:solidFill>
                <a:hlinkClick r:id="rId5">
                  <a:extLst>
                    <a:ext uri="{A12FA001-AC4F-418D-AE19-62706E023703}">
                      <ahyp:hlinkClr val="tx"/>
                    </a:ext>
                  </a:extLst>
                </a:hlinkClick>
              </a:rPr>
              <a:t>https://ubergraph.apps.renci.org/sparql</a:t>
            </a:r>
            <a:r>
              <a:rPr lang="en">
                <a:solidFill>
                  <a:srgbClr val="00FFFF"/>
                </a:solidFill>
              </a:rPr>
              <a:t> </a:t>
            </a:r>
            <a:endParaRPr>
              <a:solidFill>
                <a:srgbClr val="00FFFF"/>
              </a:solidFill>
            </a:endParaRPr>
          </a:p>
          <a:p>
            <a:pPr indent="0" lvl="0" marL="0" rtl="0" algn="l">
              <a:spcBef>
                <a:spcPts val="0"/>
              </a:spcBef>
              <a:spcAft>
                <a:spcPts val="0"/>
              </a:spcAft>
              <a:buNone/>
            </a:pPr>
            <a:r>
              <a:rPr lang="en" u="sng">
                <a:solidFill>
                  <a:srgbClr val="00FFFF"/>
                </a:solidFill>
                <a:hlinkClick r:id="rId6">
                  <a:extLst>
                    <a:ext uri="{A12FA001-AC4F-418D-AE19-62706E023703}">
                      <ahyp:hlinkClr val="tx"/>
                    </a:ext>
                  </a:extLst>
                </a:hlinkClick>
              </a:rPr>
              <a:t>https://github.com/INCATools/ubergraph</a:t>
            </a:r>
            <a:r>
              <a:rPr lang="en">
                <a:solidFill>
                  <a:srgbClr val="00FFFF"/>
                </a:solidFill>
              </a:rPr>
              <a:t> </a:t>
            </a:r>
            <a:endParaRPr>
              <a:solidFill>
                <a:srgbClr val="00FFFF"/>
              </a:solidFill>
            </a:endParaRPr>
          </a:p>
        </p:txBody>
      </p:sp>
      <p:sp>
        <p:nvSpPr>
          <p:cNvPr id="398" name="Google Shape;398;p30"/>
          <p:cNvSpPr txBox="1"/>
          <p:nvPr/>
        </p:nvSpPr>
        <p:spPr>
          <a:xfrm>
            <a:off x="4603774" y="1220825"/>
            <a:ext cx="4228500" cy="14775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lt1"/>
              </a:buClr>
              <a:buSzPts val="1400"/>
              <a:buChar char="●"/>
            </a:pPr>
            <a:r>
              <a:rPr lang="en">
                <a:solidFill>
                  <a:schemeClr val="lt1"/>
                </a:solidFill>
              </a:rPr>
              <a:t>Triplestore with interlinked subset of OBO</a:t>
            </a:r>
            <a:endParaRPr>
              <a:solidFill>
                <a:schemeClr val="lt1"/>
              </a:solidFill>
            </a:endParaRPr>
          </a:p>
          <a:p>
            <a:pPr indent="-317500" lvl="0" marL="457200" rtl="0" algn="l">
              <a:spcBef>
                <a:spcPts val="0"/>
              </a:spcBef>
              <a:spcAft>
                <a:spcPts val="0"/>
              </a:spcAft>
              <a:buClr>
                <a:schemeClr val="lt1"/>
              </a:buClr>
              <a:buSzPts val="1400"/>
              <a:buChar char="●"/>
            </a:pPr>
            <a:r>
              <a:rPr lang="en">
                <a:solidFill>
                  <a:schemeClr val="lt1"/>
                </a:solidFill>
              </a:rPr>
              <a:t>Inference pre-entailed using Relation Graph</a:t>
            </a:r>
            <a:endParaRPr>
              <a:solidFill>
                <a:schemeClr val="lt1"/>
              </a:solidFill>
            </a:endParaRPr>
          </a:p>
          <a:p>
            <a:pPr indent="-317500" lvl="0" marL="457200" rtl="0" algn="l">
              <a:spcBef>
                <a:spcPts val="0"/>
              </a:spcBef>
              <a:spcAft>
                <a:spcPts val="0"/>
              </a:spcAft>
              <a:buClr>
                <a:schemeClr val="lt1"/>
              </a:buClr>
              <a:buSzPts val="1400"/>
              <a:buChar char="●"/>
            </a:pPr>
            <a:r>
              <a:rPr lang="en">
                <a:solidFill>
                  <a:schemeClr val="lt1"/>
                </a:solidFill>
              </a:rPr>
              <a:t>Pre-categorized using Biolink</a:t>
            </a:r>
            <a:endParaRPr>
              <a:solidFill>
                <a:schemeClr val="lt1"/>
              </a:solidFill>
            </a:endParaRPr>
          </a:p>
          <a:p>
            <a:pPr indent="-317500" lvl="0" marL="457200" rtl="0" algn="l">
              <a:spcBef>
                <a:spcPts val="0"/>
              </a:spcBef>
              <a:spcAft>
                <a:spcPts val="0"/>
              </a:spcAft>
              <a:buClr>
                <a:schemeClr val="lt1"/>
              </a:buClr>
              <a:buSzPts val="1400"/>
              <a:buChar char="●"/>
            </a:pPr>
            <a:r>
              <a:rPr lang="en">
                <a:solidFill>
                  <a:schemeClr val="lt1"/>
                </a:solidFill>
              </a:rPr>
              <a:t>Powerful federated queries with uniprot, wikidata, others</a:t>
            </a:r>
            <a:endParaRPr>
              <a:solidFill>
                <a:schemeClr val="lt1"/>
              </a:solidFill>
            </a:endParaRPr>
          </a:p>
          <a:p>
            <a:pPr indent="0" lvl="0" marL="0" rtl="0" algn="l">
              <a:spcBef>
                <a:spcPts val="0"/>
              </a:spcBef>
              <a:spcAft>
                <a:spcPts val="0"/>
              </a:spcAft>
              <a:buNone/>
            </a:pPr>
            <a:r>
              <a:t/>
            </a:r>
            <a:endParaRPr>
              <a:solidFill>
                <a:schemeClr val="lt1"/>
              </a:solidFill>
            </a:endParaRPr>
          </a:p>
        </p:txBody>
      </p:sp>
      <p:sp>
        <p:nvSpPr>
          <p:cNvPr id="399" name="Google Shape;399;p30"/>
          <p:cNvSpPr/>
          <p:nvPr/>
        </p:nvSpPr>
        <p:spPr>
          <a:xfrm>
            <a:off x="4217050" y="4003925"/>
            <a:ext cx="559500" cy="3540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31"/>
          <p:cNvSpPr/>
          <p:nvPr/>
        </p:nvSpPr>
        <p:spPr>
          <a:xfrm>
            <a:off x="150650" y="1368300"/>
            <a:ext cx="8358600" cy="36360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31"/>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Use of semantics in the connected KG</a:t>
            </a:r>
            <a:endParaRPr>
              <a:solidFill>
                <a:schemeClr val="lt1"/>
              </a:solidFill>
            </a:endParaRPr>
          </a:p>
        </p:txBody>
      </p:sp>
      <p:sp>
        <p:nvSpPr>
          <p:cNvPr id="406" name="Google Shape;406;p31"/>
          <p:cNvSpPr/>
          <p:nvPr/>
        </p:nvSpPr>
        <p:spPr>
          <a:xfrm>
            <a:off x="3753450" y="1505425"/>
            <a:ext cx="3377100" cy="1465200"/>
          </a:xfrm>
          <a:prstGeom prst="rect">
            <a:avLst/>
          </a:prstGeom>
          <a:no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0000"/>
              </a:solidFill>
              <a:latin typeface="PT Sans Narrow"/>
              <a:ea typeface="PT Sans Narrow"/>
              <a:cs typeface="PT Sans Narrow"/>
              <a:sym typeface="PT Sans Narrow"/>
            </a:endParaRPr>
          </a:p>
        </p:txBody>
      </p:sp>
      <p:sp>
        <p:nvSpPr>
          <p:cNvPr id="407" name="Google Shape;407;p31"/>
          <p:cNvSpPr/>
          <p:nvPr/>
        </p:nvSpPr>
        <p:spPr>
          <a:xfrm>
            <a:off x="846800" y="3871994"/>
            <a:ext cx="2226000" cy="907200"/>
          </a:xfrm>
          <a:prstGeom prst="rect">
            <a:avLst/>
          </a:prstGeom>
          <a:solidFill>
            <a:srgbClr val="D8DACC"/>
          </a:solidFill>
          <a:ln cap="flat" cmpd="sng" w="10000">
            <a:solidFill>
              <a:srgbClr val="A5AB81"/>
            </a:solidFill>
            <a:prstDash val="solid"/>
            <a:round/>
            <a:headEnd len="sm" w="sm" type="none"/>
            <a:tailEnd len="sm" w="sm" type="none"/>
          </a:ln>
          <a:effectLst>
            <a:outerShdw blurRad="38100" rotWithShape="0" dir="5400000" dist="30000">
              <a:srgbClr val="000000">
                <a:alpha val="4471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2000">
                <a:solidFill>
                  <a:srgbClr val="000000"/>
                </a:solidFill>
                <a:latin typeface="PT Sans Narrow"/>
                <a:ea typeface="PT Sans Narrow"/>
                <a:cs typeface="PT Sans Narrow"/>
                <a:sym typeface="PT Sans Narrow"/>
              </a:rPr>
              <a:t>glucan biosynthesis</a:t>
            </a:r>
            <a:endParaRPr>
              <a:latin typeface="PT Sans Narrow"/>
              <a:ea typeface="PT Sans Narrow"/>
              <a:cs typeface="PT Sans Narrow"/>
              <a:sym typeface="PT Sans Narrow"/>
            </a:endParaRPr>
          </a:p>
          <a:p>
            <a:pPr indent="0" lvl="0" marL="0" marR="0" rtl="0" algn="ctr">
              <a:spcBef>
                <a:spcPts val="0"/>
              </a:spcBef>
              <a:spcAft>
                <a:spcPts val="0"/>
              </a:spcAft>
              <a:buNone/>
            </a:pPr>
            <a:r>
              <a:rPr b="1" lang="en" sz="2000">
                <a:solidFill>
                  <a:srgbClr val="000000"/>
                </a:solidFill>
                <a:latin typeface="PT Sans Narrow"/>
                <a:ea typeface="PT Sans Narrow"/>
                <a:cs typeface="PT Sans Narrow"/>
                <a:sym typeface="PT Sans Narrow"/>
              </a:rPr>
              <a:t>(GO:0009250)</a:t>
            </a:r>
            <a:endParaRPr>
              <a:latin typeface="PT Sans Narrow"/>
              <a:ea typeface="PT Sans Narrow"/>
              <a:cs typeface="PT Sans Narrow"/>
              <a:sym typeface="PT Sans Narrow"/>
            </a:endParaRPr>
          </a:p>
        </p:txBody>
      </p:sp>
      <p:sp>
        <p:nvSpPr>
          <p:cNvPr id="408" name="Google Shape;408;p31"/>
          <p:cNvSpPr/>
          <p:nvPr/>
        </p:nvSpPr>
        <p:spPr>
          <a:xfrm>
            <a:off x="846800" y="1542301"/>
            <a:ext cx="2226000" cy="907200"/>
          </a:xfrm>
          <a:prstGeom prst="rect">
            <a:avLst/>
          </a:prstGeom>
          <a:solidFill>
            <a:srgbClr val="D8DACC"/>
          </a:solidFill>
          <a:ln cap="flat" cmpd="sng" w="10000">
            <a:solidFill>
              <a:srgbClr val="A5AB81"/>
            </a:solidFill>
            <a:prstDash val="solid"/>
            <a:round/>
            <a:headEnd len="sm" w="sm" type="none"/>
            <a:tailEnd len="sm" w="sm" type="none"/>
          </a:ln>
          <a:effectLst>
            <a:outerShdw blurRad="38100" rotWithShape="0" dir="5400000" dist="30000">
              <a:srgbClr val="000000">
                <a:alpha val="4471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2000">
                <a:solidFill>
                  <a:srgbClr val="000000"/>
                </a:solidFill>
                <a:latin typeface="PT Sans Narrow"/>
                <a:ea typeface="PT Sans Narrow"/>
                <a:cs typeface="PT Sans Narrow"/>
                <a:sym typeface="PT Sans Narrow"/>
              </a:rPr>
              <a:t>polysaccharide biosynthesis</a:t>
            </a:r>
            <a:endParaRPr b="1" sz="2000">
              <a:solidFill>
                <a:srgbClr val="000000"/>
              </a:solidFill>
              <a:latin typeface="PT Sans Narrow"/>
              <a:ea typeface="PT Sans Narrow"/>
              <a:cs typeface="PT Sans Narrow"/>
              <a:sym typeface="PT Sans Narrow"/>
            </a:endParaRPr>
          </a:p>
          <a:p>
            <a:pPr indent="0" lvl="0" marL="0" marR="0" rtl="0" algn="ctr">
              <a:spcBef>
                <a:spcPts val="0"/>
              </a:spcBef>
              <a:spcAft>
                <a:spcPts val="0"/>
              </a:spcAft>
              <a:buNone/>
            </a:pPr>
            <a:r>
              <a:rPr b="1" lang="en" sz="2000">
                <a:solidFill>
                  <a:srgbClr val="000000"/>
                </a:solidFill>
                <a:latin typeface="PT Sans Narrow"/>
                <a:ea typeface="PT Sans Narrow"/>
                <a:cs typeface="PT Sans Narrow"/>
                <a:sym typeface="PT Sans Narrow"/>
              </a:rPr>
              <a:t>(GO:0000271)</a:t>
            </a:r>
            <a:endParaRPr>
              <a:latin typeface="PT Sans Narrow"/>
              <a:ea typeface="PT Sans Narrow"/>
              <a:cs typeface="PT Sans Narrow"/>
              <a:sym typeface="PT Sans Narrow"/>
            </a:endParaRPr>
          </a:p>
        </p:txBody>
      </p:sp>
      <p:sp>
        <p:nvSpPr>
          <p:cNvPr id="409" name="Google Shape;409;p31"/>
          <p:cNvSpPr/>
          <p:nvPr/>
        </p:nvSpPr>
        <p:spPr>
          <a:xfrm>
            <a:off x="1275315" y="2995767"/>
            <a:ext cx="304200" cy="356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800">
                <a:solidFill>
                  <a:srgbClr val="000000"/>
                </a:solidFill>
                <a:latin typeface="Comic Sans MS"/>
                <a:ea typeface="Comic Sans MS"/>
                <a:cs typeface="Comic Sans MS"/>
                <a:sym typeface="Comic Sans MS"/>
              </a:rPr>
              <a:t>⊑</a:t>
            </a:r>
            <a:endParaRPr/>
          </a:p>
        </p:txBody>
      </p:sp>
      <p:sp>
        <p:nvSpPr>
          <p:cNvPr id="410" name="Google Shape;410;p31"/>
          <p:cNvSpPr/>
          <p:nvPr/>
        </p:nvSpPr>
        <p:spPr>
          <a:xfrm>
            <a:off x="3194544" y="3994885"/>
            <a:ext cx="558900" cy="524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4400">
                <a:solidFill>
                  <a:srgbClr val="000000"/>
                </a:solidFill>
                <a:latin typeface="Twentieth Century"/>
                <a:ea typeface="Twentieth Century"/>
                <a:cs typeface="Twentieth Century"/>
                <a:sym typeface="Twentieth Century"/>
              </a:rPr>
              <a:t>≡</a:t>
            </a:r>
            <a:endParaRPr/>
          </a:p>
        </p:txBody>
      </p:sp>
      <p:sp>
        <p:nvSpPr>
          <p:cNvPr id="411" name="Google Shape;411;p31"/>
          <p:cNvSpPr/>
          <p:nvPr/>
        </p:nvSpPr>
        <p:spPr>
          <a:xfrm>
            <a:off x="5608596" y="3810086"/>
            <a:ext cx="304200" cy="356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800">
                <a:solidFill>
                  <a:srgbClr val="000000"/>
                </a:solidFill>
                <a:latin typeface="Twentieth Century"/>
                <a:ea typeface="Twentieth Century"/>
                <a:cs typeface="Twentieth Century"/>
                <a:sym typeface="Twentieth Century"/>
              </a:rPr>
              <a:t>⊓</a:t>
            </a:r>
            <a:endParaRPr/>
          </a:p>
        </p:txBody>
      </p:sp>
      <p:sp>
        <p:nvSpPr>
          <p:cNvPr id="412" name="Google Shape;412;p31"/>
          <p:cNvSpPr/>
          <p:nvPr/>
        </p:nvSpPr>
        <p:spPr>
          <a:xfrm>
            <a:off x="3753475" y="3326900"/>
            <a:ext cx="3377100" cy="1465200"/>
          </a:xfrm>
          <a:prstGeom prst="rect">
            <a:avLst/>
          </a:prstGeom>
          <a:no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0000"/>
              </a:solidFill>
              <a:latin typeface="Twentieth Century"/>
              <a:ea typeface="Twentieth Century"/>
              <a:cs typeface="Twentieth Century"/>
              <a:sym typeface="Twentieth Century"/>
            </a:endParaRPr>
          </a:p>
        </p:txBody>
      </p:sp>
      <p:sp>
        <p:nvSpPr>
          <p:cNvPr id="413" name="Google Shape;413;p31"/>
          <p:cNvSpPr/>
          <p:nvPr/>
        </p:nvSpPr>
        <p:spPr>
          <a:xfrm>
            <a:off x="5608596" y="1988600"/>
            <a:ext cx="304200" cy="356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800">
                <a:solidFill>
                  <a:srgbClr val="000000"/>
                </a:solidFill>
                <a:latin typeface="Twentieth Century"/>
                <a:ea typeface="Twentieth Century"/>
                <a:cs typeface="Twentieth Century"/>
                <a:sym typeface="Twentieth Century"/>
              </a:rPr>
              <a:t>⊓</a:t>
            </a:r>
            <a:endParaRPr/>
          </a:p>
        </p:txBody>
      </p:sp>
      <p:sp>
        <p:nvSpPr>
          <p:cNvPr id="414" name="Google Shape;414;p31"/>
          <p:cNvSpPr/>
          <p:nvPr/>
        </p:nvSpPr>
        <p:spPr>
          <a:xfrm>
            <a:off x="3875325" y="2444400"/>
            <a:ext cx="1487700" cy="251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a:solidFill>
                  <a:srgbClr val="000000"/>
                </a:solidFill>
                <a:latin typeface="PT Sans Narrow"/>
                <a:ea typeface="PT Sans Narrow"/>
                <a:cs typeface="PT Sans Narrow"/>
                <a:sym typeface="PT Sans Narrow"/>
              </a:rPr>
              <a:t>∃.has_output</a:t>
            </a:r>
            <a:endParaRPr sz="1800">
              <a:solidFill>
                <a:srgbClr val="000000"/>
              </a:solidFill>
              <a:latin typeface="PT Sans Narrow"/>
              <a:ea typeface="PT Sans Narrow"/>
              <a:cs typeface="PT Sans Narrow"/>
              <a:sym typeface="PT Sans Narrow"/>
            </a:endParaRPr>
          </a:p>
        </p:txBody>
      </p:sp>
      <p:sp>
        <p:nvSpPr>
          <p:cNvPr id="415" name="Google Shape;415;p31"/>
          <p:cNvSpPr/>
          <p:nvPr/>
        </p:nvSpPr>
        <p:spPr>
          <a:xfrm>
            <a:off x="3194544" y="1820771"/>
            <a:ext cx="558900" cy="524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4400">
                <a:solidFill>
                  <a:srgbClr val="000000"/>
                </a:solidFill>
                <a:latin typeface="Twentieth Century"/>
                <a:ea typeface="Twentieth Century"/>
                <a:cs typeface="Twentieth Century"/>
                <a:sym typeface="Twentieth Century"/>
              </a:rPr>
              <a:t>≡</a:t>
            </a:r>
            <a:endParaRPr/>
          </a:p>
        </p:txBody>
      </p:sp>
      <p:sp>
        <p:nvSpPr>
          <p:cNvPr id="416" name="Google Shape;416;p31"/>
          <p:cNvSpPr/>
          <p:nvPr/>
        </p:nvSpPr>
        <p:spPr>
          <a:xfrm>
            <a:off x="4004471" y="4325980"/>
            <a:ext cx="1272600" cy="251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a:solidFill>
                  <a:srgbClr val="000000"/>
                </a:solidFill>
                <a:latin typeface="PT Sans Narrow"/>
                <a:ea typeface="PT Sans Narrow"/>
                <a:cs typeface="PT Sans Narrow"/>
                <a:sym typeface="PT Sans Narrow"/>
              </a:rPr>
              <a:t>∃.has_output</a:t>
            </a:r>
            <a:endParaRPr sz="1800">
              <a:solidFill>
                <a:srgbClr val="000000"/>
              </a:solidFill>
              <a:latin typeface="PT Sans Narrow"/>
              <a:ea typeface="PT Sans Narrow"/>
              <a:cs typeface="PT Sans Narrow"/>
              <a:sym typeface="PT Sans Narrow"/>
            </a:endParaRPr>
          </a:p>
        </p:txBody>
      </p:sp>
      <p:sp>
        <p:nvSpPr>
          <p:cNvPr id="417" name="Google Shape;417;p31"/>
          <p:cNvSpPr/>
          <p:nvPr/>
        </p:nvSpPr>
        <p:spPr>
          <a:xfrm flipH="1" rot="10800000">
            <a:off x="6982416" y="2542650"/>
            <a:ext cx="573600" cy="1976700"/>
          </a:xfrm>
          <a:prstGeom prst="curvedLeftArrow">
            <a:avLst>
              <a:gd fmla="val 25000" name="adj1"/>
              <a:gd fmla="val 50000" name="adj2"/>
              <a:gd fmla="val 25000" name="adj3"/>
            </a:avLst>
          </a:prstGeom>
          <a:solidFill>
            <a:srgbClr val="94B6D2"/>
          </a:solidFill>
          <a:ln cap="flat" cmpd="sng" w="10000">
            <a:solidFill>
              <a:srgbClr val="94B6D2"/>
            </a:solidFill>
            <a:prstDash val="solid"/>
            <a:round/>
            <a:headEnd len="sm" w="sm" type="none"/>
            <a:tailEnd len="sm" w="sm" type="none"/>
          </a:ln>
          <a:effectLst>
            <a:outerShdw blurRad="38100" rotWithShape="0" dir="5400000" dist="30000">
              <a:srgbClr val="000000">
                <a:alpha val="4471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0000"/>
              </a:solidFill>
              <a:latin typeface="Twentieth Century"/>
              <a:ea typeface="Twentieth Century"/>
              <a:cs typeface="Twentieth Century"/>
              <a:sym typeface="Twentieth Century"/>
            </a:endParaRPr>
          </a:p>
        </p:txBody>
      </p:sp>
      <p:sp>
        <p:nvSpPr>
          <p:cNvPr id="418" name="Google Shape;418;p31"/>
          <p:cNvSpPr/>
          <p:nvPr/>
        </p:nvSpPr>
        <p:spPr>
          <a:xfrm>
            <a:off x="7556028" y="3326910"/>
            <a:ext cx="304200" cy="356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800">
                <a:solidFill>
                  <a:srgbClr val="000000"/>
                </a:solidFill>
                <a:latin typeface="Comic Sans MS"/>
                <a:ea typeface="Comic Sans MS"/>
                <a:cs typeface="Comic Sans MS"/>
                <a:sym typeface="Comic Sans MS"/>
              </a:rPr>
              <a:t>⊑</a:t>
            </a:r>
            <a:endParaRPr/>
          </a:p>
        </p:txBody>
      </p:sp>
      <p:sp>
        <p:nvSpPr>
          <p:cNvPr id="419" name="Google Shape;419;p31"/>
          <p:cNvSpPr txBox="1"/>
          <p:nvPr/>
        </p:nvSpPr>
        <p:spPr>
          <a:xfrm>
            <a:off x="2283228" y="2873224"/>
            <a:ext cx="1592100" cy="566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2400">
                <a:solidFill>
                  <a:srgbClr val="000000"/>
                </a:solidFill>
                <a:latin typeface="PT Sans Narrow"/>
                <a:ea typeface="PT Sans Narrow"/>
                <a:cs typeface="PT Sans Narrow"/>
                <a:sym typeface="PT Sans Narrow"/>
              </a:rPr>
              <a:t>Inferred by</a:t>
            </a:r>
            <a:endParaRPr>
              <a:latin typeface="PT Sans Narrow"/>
              <a:ea typeface="PT Sans Narrow"/>
              <a:cs typeface="PT Sans Narrow"/>
              <a:sym typeface="PT Sans Narrow"/>
            </a:endParaRPr>
          </a:p>
          <a:p>
            <a:pPr indent="0" lvl="0" marL="0" marR="0" rtl="0" algn="l">
              <a:spcBef>
                <a:spcPts val="0"/>
              </a:spcBef>
              <a:spcAft>
                <a:spcPts val="0"/>
              </a:spcAft>
              <a:buNone/>
            </a:pPr>
            <a:r>
              <a:rPr lang="en" sz="2400">
                <a:solidFill>
                  <a:srgbClr val="000000"/>
                </a:solidFill>
                <a:latin typeface="PT Sans Narrow"/>
                <a:ea typeface="PT Sans Narrow"/>
                <a:cs typeface="PT Sans Narrow"/>
                <a:sym typeface="PT Sans Narrow"/>
              </a:rPr>
              <a:t>OWL reasoner</a:t>
            </a:r>
            <a:endParaRPr sz="2400">
              <a:solidFill>
                <a:srgbClr val="000000"/>
              </a:solidFill>
              <a:latin typeface="PT Sans Narrow"/>
              <a:ea typeface="PT Sans Narrow"/>
              <a:cs typeface="PT Sans Narrow"/>
              <a:sym typeface="PT Sans Narrow"/>
            </a:endParaRPr>
          </a:p>
        </p:txBody>
      </p:sp>
      <p:cxnSp>
        <p:nvCxnSpPr>
          <p:cNvPr id="420" name="Google Shape;420;p31"/>
          <p:cNvCxnSpPr>
            <a:stCxn id="419" idx="1"/>
          </p:cNvCxnSpPr>
          <p:nvPr/>
        </p:nvCxnSpPr>
        <p:spPr>
          <a:xfrm flipH="1">
            <a:off x="2008728" y="3156424"/>
            <a:ext cx="274500" cy="4800"/>
          </a:xfrm>
          <a:prstGeom prst="straightConnector1">
            <a:avLst/>
          </a:prstGeom>
          <a:noFill/>
          <a:ln cap="flat" cmpd="sng" w="19050">
            <a:solidFill>
              <a:srgbClr val="94B6D2"/>
            </a:solidFill>
            <a:prstDash val="solid"/>
            <a:round/>
            <a:headEnd len="sm" w="sm" type="none"/>
            <a:tailEnd len="med" w="med" type="stealth"/>
          </a:ln>
          <a:effectLst>
            <a:outerShdw blurRad="38100" rotWithShape="0" dir="5400000" dist="30000">
              <a:srgbClr val="000000">
                <a:alpha val="44710"/>
              </a:srgbClr>
            </a:outerShdw>
          </a:effectLst>
        </p:spPr>
      </p:cxnSp>
      <p:sp>
        <p:nvSpPr>
          <p:cNvPr id="421" name="Google Shape;421;p31"/>
          <p:cNvSpPr/>
          <p:nvPr/>
        </p:nvSpPr>
        <p:spPr>
          <a:xfrm>
            <a:off x="4924279" y="3439647"/>
            <a:ext cx="2027400" cy="455100"/>
          </a:xfrm>
          <a:prstGeom prst="rect">
            <a:avLst/>
          </a:prstGeom>
          <a:solidFill>
            <a:srgbClr val="D8DACC"/>
          </a:solidFill>
          <a:ln cap="flat" cmpd="sng" w="10000">
            <a:solidFill>
              <a:srgbClr val="A5AB81"/>
            </a:solidFill>
            <a:prstDash val="solid"/>
            <a:round/>
            <a:headEnd len="sm" w="sm" type="none"/>
            <a:tailEnd len="sm" w="sm" type="none"/>
          </a:ln>
          <a:effectLst>
            <a:outerShdw blurRad="38100" rotWithShape="0" dir="5400000" dist="30000">
              <a:srgbClr val="000000">
                <a:alpha val="4471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1600">
                <a:solidFill>
                  <a:srgbClr val="000000"/>
                </a:solidFill>
                <a:latin typeface="PT Sans Narrow"/>
                <a:ea typeface="PT Sans Narrow"/>
                <a:cs typeface="PT Sans Narrow"/>
                <a:sym typeface="PT Sans Narrow"/>
              </a:rPr>
              <a:t>biosynthesis</a:t>
            </a:r>
            <a:endParaRPr b="1" sz="1600">
              <a:solidFill>
                <a:srgbClr val="000000"/>
              </a:solidFill>
              <a:latin typeface="PT Sans Narrow"/>
              <a:ea typeface="PT Sans Narrow"/>
              <a:cs typeface="PT Sans Narrow"/>
              <a:sym typeface="PT Sans Narrow"/>
            </a:endParaRPr>
          </a:p>
          <a:p>
            <a:pPr indent="0" lvl="0" marL="0" marR="0" rtl="0" algn="ctr">
              <a:spcBef>
                <a:spcPts val="0"/>
              </a:spcBef>
              <a:spcAft>
                <a:spcPts val="0"/>
              </a:spcAft>
              <a:buNone/>
            </a:pPr>
            <a:r>
              <a:rPr b="1" lang="en" sz="1600">
                <a:solidFill>
                  <a:srgbClr val="000000"/>
                </a:solidFill>
                <a:latin typeface="PT Sans Narrow"/>
                <a:ea typeface="PT Sans Narrow"/>
                <a:cs typeface="PT Sans Narrow"/>
                <a:sym typeface="PT Sans Narrow"/>
              </a:rPr>
              <a:t>(GO:0009058)</a:t>
            </a:r>
            <a:endParaRPr sz="1000">
              <a:latin typeface="PT Sans Narrow"/>
              <a:ea typeface="PT Sans Narrow"/>
              <a:cs typeface="PT Sans Narrow"/>
              <a:sym typeface="PT Sans Narrow"/>
            </a:endParaRPr>
          </a:p>
        </p:txBody>
      </p:sp>
      <p:sp>
        <p:nvSpPr>
          <p:cNvPr id="422" name="Google Shape;422;p31"/>
          <p:cNvSpPr/>
          <p:nvPr/>
        </p:nvSpPr>
        <p:spPr>
          <a:xfrm>
            <a:off x="5275640" y="4325966"/>
            <a:ext cx="1674600" cy="455100"/>
          </a:xfrm>
          <a:prstGeom prst="rect">
            <a:avLst/>
          </a:prstGeom>
          <a:solidFill>
            <a:srgbClr val="ECDDC3"/>
          </a:solidFill>
          <a:ln cap="flat" cmpd="sng" w="10000">
            <a:solidFill>
              <a:srgbClr val="D8B25C"/>
            </a:solidFill>
            <a:prstDash val="solid"/>
            <a:round/>
            <a:headEnd len="sm" w="sm" type="none"/>
            <a:tailEnd len="sm" w="sm" type="none"/>
          </a:ln>
          <a:effectLst>
            <a:outerShdw blurRad="38100" rotWithShape="0" dir="5400000" dist="30000">
              <a:srgbClr val="000000">
                <a:alpha val="4471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1600">
                <a:solidFill>
                  <a:srgbClr val="000000"/>
                </a:solidFill>
                <a:latin typeface="PT Sans Narrow"/>
                <a:ea typeface="PT Sans Narrow"/>
                <a:cs typeface="PT Sans Narrow"/>
                <a:sym typeface="PT Sans Narrow"/>
              </a:rPr>
              <a:t>glucan</a:t>
            </a:r>
            <a:endParaRPr b="1" sz="1600">
              <a:solidFill>
                <a:srgbClr val="000000"/>
              </a:solidFill>
              <a:latin typeface="PT Sans Narrow"/>
              <a:ea typeface="PT Sans Narrow"/>
              <a:cs typeface="PT Sans Narrow"/>
              <a:sym typeface="PT Sans Narrow"/>
            </a:endParaRPr>
          </a:p>
          <a:p>
            <a:pPr indent="0" lvl="0" marL="0" marR="0" rtl="0" algn="ctr">
              <a:spcBef>
                <a:spcPts val="0"/>
              </a:spcBef>
              <a:spcAft>
                <a:spcPts val="0"/>
              </a:spcAft>
              <a:buNone/>
            </a:pPr>
            <a:r>
              <a:rPr b="1" lang="en" sz="1600">
                <a:solidFill>
                  <a:srgbClr val="000000"/>
                </a:solidFill>
                <a:latin typeface="PT Sans Narrow"/>
                <a:ea typeface="PT Sans Narrow"/>
                <a:cs typeface="PT Sans Narrow"/>
                <a:sym typeface="PT Sans Narrow"/>
              </a:rPr>
              <a:t>(CHEBI:37163)</a:t>
            </a:r>
            <a:endParaRPr b="1" sz="1600">
              <a:solidFill>
                <a:srgbClr val="000000"/>
              </a:solidFill>
              <a:latin typeface="PT Sans Narrow"/>
              <a:ea typeface="PT Sans Narrow"/>
              <a:cs typeface="PT Sans Narrow"/>
              <a:sym typeface="PT Sans Narrow"/>
            </a:endParaRPr>
          </a:p>
        </p:txBody>
      </p:sp>
      <p:sp>
        <p:nvSpPr>
          <p:cNvPr id="423" name="Google Shape;423;p31"/>
          <p:cNvSpPr/>
          <p:nvPr/>
        </p:nvSpPr>
        <p:spPr>
          <a:xfrm>
            <a:off x="4924279" y="1618161"/>
            <a:ext cx="2061300" cy="455100"/>
          </a:xfrm>
          <a:prstGeom prst="rect">
            <a:avLst/>
          </a:prstGeom>
          <a:solidFill>
            <a:srgbClr val="D8DACC"/>
          </a:solidFill>
          <a:ln cap="flat" cmpd="sng" w="10000">
            <a:solidFill>
              <a:srgbClr val="A5AB81"/>
            </a:solidFill>
            <a:prstDash val="solid"/>
            <a:round/>
            <a:headEnd len="sm" w="sm" type="none"/>
            <a:tailEnd len="sm" w="sm" type="none"/>
          </a:ln>
          <a:effectLst>
            <a:outerShdw blurRad="38100" rotWithShape="0" dir="5400000" dist="30000">
              <a:srgbClr val="000000">
                <a:alpha val="4471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1600">
                <a:solidFill>
                  <a:srgbClr val="000000"/>
                </a:solidFill>
                <a:latin typeface="PT Sans Narrow"/>
                <a:ea typeface="PT Sans Narrow"/>
                <a:cs typeface="PT Sans Narrow"/>
                <a:sym typeface="PT Sans Narrow"/>
              </a:rPr>
              <a:t>biosynthesis</a:t>
            </a:r>
            <a:endParaRPr b="1" sz="1600">
              <a:solidFill>
                <a:srgbClr val="000000"/>
              </a:solidFill>
              <a:latin typeface="PT Sans Narrow"/>
              <a:ea typeface="PT Sans Narrow"/>
              <a:cs typeface="PT Sans Narrow"/>
              <a:sym typeface="PT Sans Narrow"/>
            </a:endParaRPr>
          </a:p>
          <a:p>
            <a:pPr indent="0" lvl="0" marL="0" marR="0" rtl="0" algn="ctr">
              <a:spcBef>
                <a:spcPts val="0"/>
              </a:spcBef>
              <a:spcAft>
                <a:spcPts val="0"/>
              </a:spcAft>
              <a:buNone/>
            </a:pPr>
            <a:r>
              <a:rPr b="1" lang="en" sz="1600">
                <a:solidFill>
                  <a:srgbClr val="000000"/>
                </a:solidFill>
                <a:latin typeface="PT Sans Narrow"/>
                <a:ea typeface="PT Sans Narrow"/>
                <a:cs typeface="PT Sans Narrow"/>
                <a:sym typeface="PT Sans Narrow"/>
              </a:rPr>
              <a:t>(GO:0009058)</a:t>
            </a:r>
            <a:endParaRPr sz="1000">
              <a:latin typeface="PT Sans Narrow"/>
              <a:ea typeface="PT Sans Narrow"/>
              <a:cs typeface="PT Sans Narrow"/>
              <a:sym typeface="PT Sans Narrow"/>
            </a:endParaRPr>
          </a:p>
        </p:txBody>
      </p:sp>
      <p:sp>
        <p:nvSpPr>
          <p:cNvPr id="424" name="Google Shape;424;p31"/>
          <p:cNvSpPr/>
          <p:nvPr/>
        </p:nvSpPr>
        <p:spPr>
          <a:xfrm>
            <a:off x="5277014" y="2472529"/>
            <a:ext cx="1674600" cy="455100"/>
          </a:xfrm>
          <a:prstGeom prst="rect">
            <a:avLst/>
          </a:prstGeom>
          <a:solidFill>
            <a:srgbClr val="ECDDC3"/>
          </a:solidFill>
          <a:ln cap="flat" cmpd="sng" w="10000">
            <a:solidFill>
              <a:srgbClr val="D8B25C"/>
            </a:solidFill>
            <a:prstDash val="solid"/>
            <a:round/>
            <a:headEnd len="sm" w="sm" type="none"/>
            <a:tailEnd len="sm" w="sm" type="none"/>
          </a:ln>
          <a:effectLst>
            <a:outerShdw blurRad="38100" rotWithShape="0" dir="5400000" dist="30000">
              <a:srgbClr val="000000">
                <a:alpha val="4471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 sz="1600">
                <a:solidFill>
                  <a:srgbClr val="000000"/>
                </a:solidFill>
                <a:latin typeface="PT Sans Narrow"/>
                <a:ea typeface="PT Sans Narrow"/>
                <a:cs typeface="PT Sans Narrow"/>
                <a:sym typeface="PT Sans Narrow"/>
              </a:rPr>
              <a:t>polysaccharide</a:t>
            </a:r>
            <a:endParaRPr sz="1000">
              <a:latin typeface="PT Sans Narrow"/>
              <a:ea typeface="PT Sans Narrow"/>
              <a:cs typeface="PT Sans Narrow"/>
              <a:sym typeface="PT Sans Narrow"/>
            </a:endParaRPr>
          </a:p>
          <a:p>
            <a:pPr indent="0" lvl="0" marL="0" marR="0" rtl="0" algn="ctr">
              <a:spcBef>
                <a:spcPts val="0"/>
              </a:spcBef>
              <a:spcAft>
                <a:spcPts val="0"/>
              </a:spcAft>
              <a:buNone/>
            </a:pPr>
            <a:r>
              <a:rPr b="1" lang="en" sz="1600">
                <a:solidFill>
                  <a:srgbClr val="000000"/>
                </a:solidFill>
                <a:latin typeface="PT Sans Narrow"/>
                <a:ea typeface="PT Sans Narrow"/>
                <a:cs typeface="PT Sans Narrow"/>
                <a:sym typeface="PT Sans Narrow"/>
              </a:rPr>
              <a:t>(CHEBI:18154)</a:t>
            </a:r>
            <a:endParaRPr sz="1000">
              <a:latin typeface="PT Sans Narrow"/>
              <a:ea typeface="PT Sans Narrow"/>
              <a:cs typeface="PT Sans Narrow"/>
              <a:sym typeface="PT Sans Narrow"/>
            </a:endParaRPr>
          </a:p>
        </p:txBody>
      </p:sp>
      <p:cxnSp>
        <p:nvCxnSpPr>
          <p:cNvPr id="425" name="Google Shape;425;p31"/>
          <p:cNvCxnSpPr>
            <a:stCxn id="407" idx="0"/>
            <a:endCxn id="408" idx="2"/>
          </p:cNvCxnSpPr>
          <p:nvPr/>
        </p:nvCxnSpPr>
        <p:spPr>
          <a:xfrm rot="10800000">
            <a:off x="1959800" y="2449394"/>
            <a:ext cx="0" cy="1422600"/>
          </a:xfrm>
          <a:prstGeom prst="straightConnector1">
            <a:avLst/>
          </a:prstGeom>
          <a:noFill/>
          <a:ln cap="flat" cmpd="sng" w="57150">
            <a:solidFill>
              <a:srgbClr val="94B6D2"/>
            </a:solidFill>
            <a:prstDash val="dash"/>
            <a:round/>
            <a:headEnd len="sm" w="sm" type="none"/>
            <a:tailEnd len="med" w="med" type="stealth"/>
          </a:ln>
          <a:effectLst>
            <a:outerShdw blurRad="38100" rotWithShape="0" dir="5400000" dist="30000">
              <a:srgbClr val="000000">
                <a:alpha val="44710"/>
              </a:srgbClr>
            </a:outerShdw>
          </a:effectLst>
        </p:spPr>
      </p:cxnSp>
      <p:pic>
        <p:nvPicPr>
          <p:cNvPr id="426" name="Google Shape;426;p31"/>
          <p:cNvPicPr preferRelativeResize="0"/>
          <p:nvPr/>
        </p:nvPicPr>
        <p:blipFill>
          <a:blip r:embed="rId3">
            <a:alphaModFix/>
          </a:blip>
          <a:stretch>
            <a:fillRect/>
          </a:stretch>
        </p:blipFill>
        <p:spPr>
          <a:xfrm>
            <a:off x="8322600" y="3949037"/>
            <a:ext cx="753125" cy="753125"/>
          </a:xfrm>
          <a:prstGeom prst="rect">
            <a:avLst/>
          </a:prstGeom>
          <a:noFill/>
          <a:ln>
            <a:noFill/>
          </a:ln>
        </p:spPr>
      </p:pic>
      <p:pic>
        <p:nvPicPr>
          <p:cNvPr id="427" name="Google Shape;427;p31"/>
          <p:cNvPicPr preferRelativeResize="0"/>
          <p:nvPr/>
        </p:nvPicPr>
        <p:blipFill>
          <a:blip r:embed="rId4">
            <a:alphaModFix/>
          </a:blip>
          <a:stretch>
            <a:fillRect/>
          </a:stretch>
        </p:blipFill>
        <p:spPr>
          <a:xfrm>
            <a:off x="7278556" y="466400"/>
            <a:ext cx="1887799" cy="207625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4"/>
          <p:cNvSpPr/>
          <p:nvPr/>
        </p:nvSpPr>
        <p:spPr>
          <a:xfrm>
            <a:off x="255150" y="830250"/>
            <a:ext cx="4048500" cy="41496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4"/>
          <p:cNvSpPr txBox="1"/>
          <p:nvPr>
            <p:ph type="title"/>
          </p:nvPr>
        </p:nvSpPr>
        <p:spPr>
          <a:xfrm>
            <a:off x="457200" y="53576"/>
            <a:ext cx="8229600" cy="1257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Providing Semantics for Systems Biology</a:t>
            </a:r>
            <a:endParaRPr/>
          </a:p>
        </p:txBody>
      </p:sp>
      <p:sp>
        <p:nvSpPr>
          <p:cNvPr id="74" name="Google Shape;74;p14"/>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75" name="Google Shape;75;p14"/>
          <p:cNvPicPr preferRelativeResize="0"/>
          <p:nvPr/>
        </p:nvPicPr>
        <p:blipFill>
          <a:blip r:embed="rId3">
            <a:alphaModFix/>
          </a:blip>
          <a:stretch>
            <a:fillRect/>
          </a:stretch>
        </p:blipFill>
        <p:spPr>
          <a:xfrm>
            <a:off x="457200" y="1049600"/>
            <a:ext cx="3082624" cy="2536224"/>
          </a:xfrm>
          <a:prstGeom prst="rect">
            <a:avLst/>
          </a:prstGeom>
          <a:noFill/>
          <a:ln>
            <a:noFill/>
          </a:ln>
        </p:spPr>
      </p:pic>
      <p:pic>
        <p:nvPicPr>
          <p:cNvPr id="76" name="Google Shape;76;p14"/>
          <p:cNvPicPr preferRelativeResize="0"/>
          <p:nvPr/>
        </p:nvPicPr>
        <p:blipFill>
          <a:blip r:embed="rId4">
            <a:alphaModFix/>
          </a:blip>
          <a:stretch>
            <a:fillRect/>
          </a:stretch>
        </p:blipFill>
        <p:spPr>
          <a:xfrm>
            <a:off x="376325" y="3699925"/>
            <a:ext cx="3912450" cy="703150"/>
          </a:xfrm>
          <a:prstGeom prst="rect">
            <a:avLst/>
          </a:prstGeom>
          <a:noFill/>
          <a:ln>
            <a:noFill/>
          </a:ln>
        </p:spPr>
      </p:pic>
      <p:pic>
        <p:nvPicPr>
          <p:cNvPr id="77" name="Google Shape;77;p14"/>
          <p:cNvPicPr preferRelativeResize="0"/>
          <p:nvPr/>
        </p:nvPicPr>
        <p:blipFill>
          <a:blip r:embed="rId5">
            <a:alphaModFix/>
          </a:blip>
          <a:stretch>
            <a:fillRect/>
          </a:stretch>
        </p:blipFill>
        <p:spPr>
          <a:xfrm>
            <a:off x="700100" y="4153449"/>
            <a:ext cx="906276" cy="906276"/>
          </a:xfrm>
          <a:prstGeom prst="rect">
            <a:avLst/>
          </a:prstGeom>
          <a:noFill/>
          <a:ln>
            <a:noFill/>
          </a:ln>
        </p:spPr>
      </p:pic>
      <p:sp>
        <p:nvSpPr>
          <p:cNvPr id="78" name="Google Shape;78;p14"/>
          <p:cNvSpPr/>
          <p:nvPr/>
        </p:nvSpPr>
        <p:spPr>
          <a:xfrm>
            <a:off x="1564550" y="4153450"/>
            <a:ext cx="746700" cy="457200"/>
          </a:xfrm>
          <a:prstGeom prst="cloudCallout">
            <a:avLst>
              <a:gd fmla="val -68571" name="adj1"/>
              <a:gd fmla="val 77496" name="adj2"/>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2200"/>
              <a:t>✅</a:t>
            </a:r>
            <a:endParaRPr/>
          </a:p>
        </p:txBody>
      </p:sp>
      <p:pic>
        <p:nvPicPr>
          <p:cNvPr id="79" name="Google Shape;79;p14"/>
          <p:cNvPicPr preferRelativeResize="0"/>
          <p:nvPr/>
        </p:nvPicPr>
        <p:blipFill>
          <a:blip r:embed="rId6">
            <a:alphaModFix/>
          </a:blip>
          <a:stretch>
            <a:fillRect/>
          </a:stretch>
        </p:blipFill>
        <p:spPr>
          <a:xfrm>
            <a:off x="2538450" y="4233250"/>
            <a:ext cx="746675" cy="746675"/>
          </a:xfrm>
          <a:prstGeom prst="rect">
            <a:avLst/>
          </a:prstGeom>
          <a:noFill/>
          <a:ln>
            <a:noFill/>
          </a:ln>
        </p:spPr>
      </p:pic>
      <p:sp>
        <p:nvSpPr>
          <p:cNvPr id="80" name="Google Shape;80;p14"/>
          <p:cNvSpPr/>
          <p:nvPr/>
        </p:nvSpPr>
        <p:spPr>
          <a:xfrm>
            <a:off x="3421000" y="3993825"/>
            <a:ext cx="746700" cy="457200"/>
          </a:xfrm>
          <a:prstGeom prst="cloudCallout">
            <a:avLst>
              <a:gd fmla="val -68571" name="adj1"/>
              <a:gd fmla="val 77496" name="adj2"/>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2200"/>
              <a:t>❌</a:t>
            </a:r>
            <a:endParaRPr/>
          </a:p>
        </p:txBody>
      </p:sp>
      <p:sp>
        <p:nvSpPr>
          <p:cNvPr id="81" name="Google Shape;81;p14"/>
          <p:cNvSpPr txBox="1"/>
          <p:nvPr>
            <p:ph idx="1" type="body"/>
          </p:nvPr>
        </p:nvSpPr>
        <p:spPr>
          <a:xfrm>
            <a:off x="4303575" y="1310575"/>
            <a:ext cx="4560900" cy="3121200"/>
          </a:xfrm>
          <a:prstGeom prst="rect">
            <a:avLst/>
          </a:prstGeom>
        </p:spPr>
        <p:txBody>
          <a:bodyPr anchorCtr="0" anchor="t" bIns="91425" lIns="91425" spcFirstLastPara="1" rIns="91425" wrap="square" tIns="91425">
            <a:normAutofit/>
          </a:bodyPr>
          <a:lstStyle/>
          <a:p>
            <a:pPr indent="-381000" lvl="0" marL="457200" rtl="0" algn="l">
              <a:spcBef>
                <a:spcPts val="0"/>
              </a:spcBef>
              <a:spcAft>
                <a:spcPts val="0"/>
              </a:spcAft>
              <a:buSzPts val="2400"/>
              <a:buChar char="●"/>
            </a:pPr>
            <a:r>
              <a:rPr lang="en" sz="2400"/>
              <a:t>The language of biological knowledge is text and images</a:t>
            </a:r>
            <a:endParaRPr sz="2400"/>
          </a:p>
          <a:p>
            <a:pPr indent="-381000" lvl="0" marL="457200" rtl="0" algn="l">
              <a:spcBef>
                <a:spcPts val="0"/>
              </a:spcBef>
              <a:spcAft>
                <a:spcPts val="0"/>
              </a:spcAft>
              <a:buSzPts val="2400"/>
              <a:buChar char="●"/>
            </a:pPr>
            <a:r>
              <a:rPr lang="en" sz="2400"/>
              <a:t>Digestion into </a:t>
            </a:r>
            <a:r>
              <a:rPr b="1" lang="en" sz="2400"/>
              <a:t>semantic models</a:t>
            </a:r>
            <a:r>
              <a:rPr lang="en" sz="2400"/>
              <a:t> necessary to be </a:t>
            </a:r>
            <a:r>
              <a:rPr i="1" lang="en" sz="2400"/>
              <a:t>properly</a:t>
            </a:r>
            <a:r>
              <a:rPr lang="en" sz="2400"/>
              <a:t> understood by machines</a:t>
            </a:r>
            <a:endParaRPr sz="1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32"/>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Ontology Development Kit (ODK)</a:t>
            </a:r>
            <a:endParaRPr/>
          </a:p>
        </p:txBody>
      </p:sp>
      <p:sp>
        <p:nvSpPr>
          <p:cNvPr id="433" name="Google Shape;433;p32"/>
          <p:cNvSpPr txBox="1"/>
          <p:nvPr/>
        </p:nvSpPr>
        <p:spPr>
          <a:xfrm>
            <a:off x="4970125" y="3464025"/>
            <a:ext cx="3000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rgbClr val="00FFFF"/>
                </a:solidFill>
                <a:hlinkClick r:id="rId3">
                  <a:extLst>
                    <a:ext uri="{A12FA001-AC4F-418D-AE19-62706E023703}">
                      <ahyp:hlinkClr val="tx"/>
                    </a:ext>
                  </a:extLst>
                </a:hlinkClick>
              </a:rPr>
              <a:t>https://incatools.github.io/ontology-development-kit</a:t>
            </a:r>
            <a:r>
              <a:rPr lang="en">
                <a:solidFill>
                  <a:srgbClr val="00FFFF"/>
                </a:solidFill>
              </a:rPr>
              <a:t> </a:t>
            </a:r>
            <a:endParaRPr>
              <a:solidFill>
                <a:srgbClr val="00FFFF"/>
              </a:solidFill>
            </a:endParaRPr>
          </a:p>
        </p:txBody>
      </p:sp>
      <p:sp>
        <p:nvSpPr>
          <p:cNvPr id="434" name="Google Shape;434;p32"/>
          <p:cNvSpPr txBox="1"/>
          <p:nvPr/>
        </p:nvSpPr>
        <p:spPr>
          <a:xfrm>
            <a:off x="365649" y="1529050"/>
            <a:ext cx="4228500" cy="12621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lt1"/>
              </a:buClr>
              <a:buSzPts val="1400"/>
              <a:buChar char="●"/>
            </a:pPr>
            <a:r>
              <a:rPr lang="en">
                <a:solidFill>
                  <a:schemeClr val="lt1"/>
                </a:solidFill>
              </a:rPr>
              <a:t>ODK makes it easy to create a new GitHub repo following best practice + automation</a:t>
            </a:r>
            <a:endParaRPr>
              <a:solidFill>
                <a:schemeClr val="lt1"/>
              </a:solidFill>
            </a:endParaRPr>
          </a:p>
          <a:p>
            <a:pPr indent="-317500" lvl="0" marL="457200" rtl="0" algn="l">
              <a:spcBef>
                <a:spcPts val="0"/>
              </a:spcBef>
              <a:spcAft>
                <a:spcPts val="0"/>
              </a:spcAft>
              <a:buClr>
                <a:schemeClr val="lt1"/>
              </a:buClr>
              <a:buSzPts val="1400"/>
              <a:buChar char="●"/>
            </a:pPr>
            <a:r>
              <a:rPr lang="en">
                <a:solidFill>
                  <a:schemeClr val="lt1"/>
                </a:solidFill>
              </a:rPr>
              <a:t>standardized, customizable and automatically executable workflows, and packages all required tooling in a single Docker image </a:t>
            </a:r>
            <a:endParaRPr>
              <a:solidFill>
                <a:schemeClr val="lt1"/>
              </a:solidFill>
            </a:endParaRPr>
          </a:p>
        </p:txBody>
      </p:sp>
      <p:pic>
        <p:nvPicPr>
          <p:cNvPr id="435" name="Google Shape;435;p32"/>
          <p:cNvPicPr preferRelativeResize="0"/>
          <p:nvPr/>
        </p:nvPicPr>
        <p:blipFill>
          <a:blip r:embed="rId4">
            <a:alphaModFix/>
          </a:blip>
          <a:stretch>
            <a:fillRect/>
          </a:stretch>
        </p:blipFill>
        <p:spPr>
          <a:xfrm>
            <a:off x="4904750" y="1240100"/>
            <a:ext cx="3267651" cy="1306276"/>
          </a:xfrm>
          <a:prstGeom prst="rect">
            <a:avLst/>
          </a:prstGeom>
          <a:noFill/>
          <a:ln>
            <a:noFill/>
          </a:ln>
        </p:spPr>
      </p:pic>
      <p:sp>
        <p:nvSpPr>
          <p:cNvPr id="436" name="Google Shape;436;p32"/>
          <p:cNvSpPr txBox="1"/>
          <p:nvPr/>
        </p:nvSpPr>
        <p:spPr>
          <a:xfrm>
            <a:off x="157575" y="3464025"/>
            <a:ext cx="49185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lt1"/>
                </a:solidFill>
              </a:rPr>
              <a:t>Matentzoglu et al (2022) </a:t>
            </a:r>
            <a:r>
              <a:rPr b="1" lang="en" sz="1200">
                <a:solidFill>
                  <a:schemeClr val="lt1"/>
                </a:solidFill>
              </a:rPr>
              <a:t>Ontology Development Kit: a toolkit for building, maintaining and standardizing biomedical ontologies</a:t>
            </a:r>
            <a:r>
              <a:rPr lang="en" sz="1200">
                <a:solidFill>
                  <a:schemeClr val="lt1"/>
                </a:solidFill>
              </a:rPr>
              <a:t>. </a:t>
            </a:r>
            <a:r>
              <a:rPr i="1" lang="en" sz="1200">
                <a:solidFill>
                  <a:schemeClr val="lt1"/>
                </a:solidFill>
              </a:rPr>
              <a:t>Database</a:t>
            </a:r>
            <a:r>
              <a:rPr lang="en" sz="1200">
                <a:solidFill>
                  <a:schemeClr val="lt1"/>
                </a:solidFill>
              </a:rPr>
              <a:t> 10.1093/database/baac087</a:t>
            </a:r>
            <a:endParaRPr sz="1200">
              <a:solidFill>
                <a:schemeClr val="lt1"/>
              </a:solidFill>
            </a:endParaRPr>
          </a:p>
        </p:txBody>
      </p:sp>
      <p:sp>
        <p:nvSpPr>
          <p:cNvPr id="437" name="Google Shape;437;p32"/>
          <p:cNvSpPr txBox="1"/>
          <p:nvPr/>
        </p:nvSpPr>
        <p:spPr>
          <a:xfrm>
            <a:off x="157575" y="4299250"/>
            <a:ext cx="84246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lt1"/>
                </a:solidFill>
              </a:rPr>
              <a:t>NEW: Ontology Access Kit (OAK). Python library for working with ontologies </a:t>
            </a:r>
            <a:r>
              <a:rPr lang="en" u="sng">
                <a:solidFill>
                  <a:srgbClr val="00FFFF"/>
                </a:solidFill>
                <a:hlinkClick r:id="rId5">
                  <a:extLst>
                    <a:ext uri="{A12FA001-AC4F-418D-AE19-62706E023703}">
                      <ahyp:hlinkClr val="tx"/>
                    </a:ext>
                  </a:extLst>
                </a:hlinkClick>
              </a:rPr>
              <a:t>https://incatools.github.io/ontology-access-kit</a:t>
            </a:r>
            <a:r>
              <a:rPr lang="en">
                <a:solidFill>
                  <a:srgbClr val="00FFFF"/>
                </a:solidFill>
              </a:rPr>
              <a:t> </a:t>
            </a:r>
            <a:endParaRPr>
              <a:solidFill>
                <a:srgbClr val="00FFFF"/>
              </a:solidFill>
            </a:endParaRPr>
          </a:p>
          <a:p>
            <a:pPr indent="0" lvl="0" marL="0" rtl="0" algn="l">
              <a:spcBef>
                <a:spcPts val="0"/>
              </a:spcBef>
              <a:spcAft>
                <a:spcPts val="0"/>
              </a:spcAft>
              <a:buNone/>
            </a:pPr>
            <a:r>
              <a:t/>
            </a:r>
            <a:endParaRPr sz="1200">
              <a:solidFill>
                <a:schemeClr val="lt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33"/>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Gene Ontology</a:t>
            </a:r>
            <a:endParaRPr/>
          </a:p>
          <a:p>
            <a:pPr indent="0" lvl="0" marL="0" rtl="0" algn="l">
              <a:spcBef>
                <a:spcPts val="0"/>
              </a:spcBef>
              <a:spcAft>
                <a:spcPts val="0"/>
              </a:spcAft>
              <a:buNone/>
            </a:pPr>
            <a:r>
              <a:rPr lang="en"/>
              <a:t>Causal Activity Models:</a:t>
            </a:r>
            <a:endParaRPr/>
          </a:p>
          <a:p>
            <a:pPr indent="0" lvl="0" marL="0" rtl="0" algn="l">
              <a:spcBef>
                <a:spcPts val="0"/>
              </a:spcBef>
              <a:spcAft>
                <a:spcPts val="0"/>
              </a:spcAft>
              <a:buNone/>
            </a:pPr>
            <a:r>
              <a:rPr lang="en"/>
              <a:t>Systems KGs</a:t>
            </a:r>
            <a:endParaRPr/>
          </a:p>
        </p:txBody>
      </p:sp>
      <p:pic>
        <p:nvPicPr>
          <p:cNvPr id="443" name="Google Shape;443;p33"/>
          <p:cNvPicPr preferRelativeResize="0"/>
          <p:nvPr/>
        </p:nvPicPr>
        <p:blipFill>
          <a:blip r:embed="rId3">
            <a:alphaModFix/>
          </a:blip>
          <a:stretch>
            <a:fillRect/>
          </a:stretch>
        </p:blipFill>
        <p:spPr>
          <a:xfrm>
            <a:off x="118400" y="1914600"/>
            <a:ext cx="5497098" cy="2689501"/>
          </a:xfrm>
          <a:prstGeom prst="rect">
            <a:avLst/>
          </a:prstGeom>
          <a:noFill/>
          <a:ln>
            <a:noFill/>
          </a:ln>
        </p:spPr>
      </p:pic>
      <p:pic>
        <p:nvPicPr>
          <p:cNvPr id="444" name="Google Shape;444;p33"/>
          <p:cNvPicPr preferRelativeResize="0"/>
          <p:nvPr/>
        </p:nvPicPr>
        <p:blipFill>
          <a:blip r:embed="rId4">
            <a:alphaModFix/>
          </a:blip>
          <a:stretch>
            <a:fillRect/>
          </a:stretch>
        </p:blipFill>
        <p:spPr>
          <a:xfrm>
            <a:off x="4951225" y="559350"/>
            <a:ext cx="3881073" cy="2293501"/>
          </a:xfrm>
          <a:prstGeom prst="rect">
            <a:avLst/>
          </a:prstGeom>
          <a:noFill/>
          <a:ln>
            <a:noFill/>
          </a:ln>
        </p:spPr>
      </p:pic>
      <p:sp>
        <p:nvSpPr>
          <p:cNvPr id="445" name="Google Shape;445;p33"/>
          <p:cNvSpPr txBox="1"/>
          <p:nvPr/>
        </p:nvSpPr>
        <p:spPr>
          <a:xfrm>
            <a:off x="57800" y="4604100"/>
            <a:ext cx="8264400" cy="554100"/>
          </a:xfrm>
          <a:prstGeom prst="rect">
            <a:avLst/>
          </a:prstGeom>
          <a:noFill/>
          <a:ln>
            <a:noFill/>
          </a:ln>
        </p:spPr>
        <p:txBody>
          <a:bodyPr anchorCtr="0" anchor="t" bIns="91425" lIns="91425" spcFirstLastPara="1" rIns="91425" wrap="square" tIns="91425">
            <a:spAutoFit/>
          </a:bodyPr>
          <a:lstStyle/>
          <a:p>
            <a:pPr indent="0" lvl="0" marL="0" rtl="0" algn="l">
              <a:lnSpc>
                <a:spcPct val="140000"/>
              </a:lnSpc>
              <a:spcBef>
                <a:spcPts val="2400"/>
              </a:spcBef>
              <a:spcAft>
                <a:spcPts val="600"/>
              </a:spcAft>
              <a:buNone/>
            </a:pPr>
            <a:r>
              <a:rPr lang="en" sz="1000">
                <a:solidFill>
                  <a:schemeClr val="lt1"/>
                </a:solidFill>
                <a:latin typeface="Merriweather"/>
                <a:ea typeface="Merriweather"/>
                <a:cs typeface="Merriweather"/>
                <a:sym typeface="Merriweather"/>
              </a:rPr>
              <a:t>Thomas, PD (2019)</a:t>
            </a:r>
            <a:r>
              <a:rPr b="1" lang="en" sz="1000">
                <a:solidFill>
                  <a:schemeClr val="lt1"/>
                </a:solidFill>
                <a:latin typeface="Merriweather"/>
                <a:ea typeface="Merriweather"/>
                <a:cs typeface="Merriweather"/>
                <a:sym typeface="Merriweather"/>
              </a:rPr>
              <a:t>: Gene Ontology Causal Activity Modeling (GO-CAM) moves beyond GO annotations to structured descriptions of biological functions and system. </a:t>
            </a:r>
            <a:r>
              <a:rPr i="1" lang="en" sz="1000">
                <a:solidFill>
                  <a:schemeClr val="lt1"/>
                </a:solidFill>
                <a:latin typeface="Merriweather"/>
                <a:ea typeface="Merriweather"/>
                <a:cs typeface="Merriweather"/>
                <a:sym typeface="Merriweather"/>
              </a:rPr>
              <a:t>Nat Gen PMC7012280</a:t>
            </a:r>
            <a:endParaRPr i="1" sz="1000">
              <a:solidFill>
                <a:schemeClr val="lt1"/>
              </a:solidFill>
              <a:latin typeface="Merriweather"/>
              <a:ea typeface="Merriweather"/>
              <a:cs typeface="Merriweather"/>
              <a:sym typeface="Merriweathe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34"/>
          <p:cNvSpPr/>
          <p:nvPr/>
        </p:nvSpPr>
        <p:spPr>
          <a:xfrm>
            <a:off x="129125" y="927250"/>
            <a:ext cx="8767500" cy="40233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51" name="Google Shape;451;p34"/>
          <p:cNvPicPr preferRelativeResize="0"/>
          <p:nvPr/>
        </p:nvPicPr>
        <p:blipFill>
          <a:blip r:embed="rId3">
            <a:alphaModFix/>
          </a:blip>
          <a:stretch>
            <a:fillRect/>
          </a:stretch>
        </p:blipFill>
        <p:spPr>
          <a:xfrm>
            <a:off x="570174" y="1206750"/>
            <a:ext cx="2582625" cy="3112550"/>
          </a:xfrm>
          <a:prstGeom prst="rect">
            <a:avLst/>
          </a:prstGeom>
          <a:noFill/>
          <a:ln>
            <a:noFill/>
          </a:ln>
        </p:spPr>
      </p:pic>
      <p:pic>
        <p:nvPicPr>
          <p:cNvPr id="452" name="Google Shape;452;p34"/>
          <p:cNvPicPr preferRelativeResize="0"/>
          <p:nvPr/>
        </p:nvPicPr>
        <p:blipFill>
          <a:blip r:embed="rId4">
            <a:alphaModFix/>
          </a:blip>
          <a:stretch>
            <a:fillRect/>
          </a:stretch>
        </p:blipFill>
        <p:spPr>
          <a:xfrm>
            <a:off x="4298165" y="851650"/>
            <a:ext cx="3121819" cy="2807494"/>
          </a:xfrm>
          <a:prstGeom prst="rect">
            <a:avLst/>
          </a:prstGeom>
          <a:noFill/>
          <a:ln>
            <a:noFill/>
          </a:ln>
        </p:spPr>
      </p:pic>
      <p:pic>
        <p:nvPicPr>
          <p:cNvPr id="453" name="Google Shape;453;p34"/>
          <p:cNvPicPr preferRelativeResize="0"/>
          <p:nvPr/>
        </p:nvPicPr>
        <p:blipFill>
          <a:blip r:embed="rId5">
            <a:alphaModFix/>
          </a:blip>
          <a:stretch>
            <a:fillRect/>
          </a:stretch>
        </p:blipFill>
        <p:spPr>
          <a:xfrm>
            <a:off x="4298155" y="3779108"/>
            <a:ext cx="3576151" cy="794700"/>
          </a:xfrm>
          <a:prstGeom prst="rect">
            <a:avLst/>
          </a:prstGeom>
          <a:noFill/>
          <a:ln>
            <a:noFill/>
          </a:ln>
        </p:spPr>
      </p:pic>
      <p:sp>
        <p:nvSpPr>
          <p:cNvPr id="454" name="Google Shape;454;p34"/>
          <p:cNvSpPr txBox="1"/>
          <p:nvPr>
            <p:ph idx="4294967295" type="body"/>
          </p:nvPr>
        </p:nvSpPr>
        <p:spPr>
          <a:xfrm>
            <a:off x="2549466" y="4427212"/>
            <a:ext cx="6019200" cy="594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u="sng">
                <a:solidFill>
                  <a:schemeClr val="hlink"/>
                </a:solidFill>
                <a:hlinkClick r:id="rId6"/>
              </a:rPr>
              <a:t>http://rdf.geneontology.org/</a:t>
            </a:r>
            <a:r>
              <a:rPr lang="en"/>
              <a:t> - SPARQL endpoint </a:t>
            </a:r>
            <a:endParaRPr/>
          </a:p>
        </p:txBody>
      </p:sp>
      <p:sp>
        <p:nvSpPr>
          <p:cNvPr id="455" name="Google Shape;455;p34"/>
          <p:cNvSpPr txBox="1"/>
          <p:nvPr>
            <p:ph idx="4294967295" type="title"/>
          </p:nvPr>
        </p:nvSpPr>
        <p:spPr>
          <a:xfrm>
            <a:off x="333738" y="380475"/>
            <a:ext cx="3055500" cy="594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Biologist View</a:t>
            </a:r>
            <a:endParaRPr>
              <a:solidFill>
                <a:schemeClr val="lt1"/>
              </a:solidFill>
            </a:endParaRPr>
          </a:p>
        </p:txBody>
      </p:sp>
      <p:sp>
        <p:nvSpPr>
          <p:cNvPr id="456" name="Google Shape;456;p34"/>
          <p:cNvSpPr txBox="1"/>
          <p:nvPr>
            <p:ph idx="4294967295" type="title"/>
          </p:nvPr>
        </p:nvSpPr>
        <p:spPr>
          <a:xfrm>
            <a:off x="4298150" y="333250"/>
            <a:ext cx="3055500" cy="5940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RDF view</a:t>
            </a:r>
            <a:endParaRPr>
              <a:solidFill>
                <a:schemeClr val="lt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p35"/>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pic>
        <p:nvPicPr>
          <p:cNvPr id="462" name="Google Shape;462;p35"/>
          <p:cNvPicPr preferRelativeResize="0"/>
          <p:nvPr/>
        </p:nvPicPr>
        <p:blipFill>
          <a:blip r:embed="rId3">
            <a:alphaModFix/>
          </a:blip>
          <a:stretch>
            <a:fillRect/>
          </a:stretch>
        </p:blipFill>
        <p:spPr>
          <a:xfrm>
            <a:off x="123500" y="1068425"/>
            <a:ext cx="5567068" cy="3770275"/>
          </a:xfrm>
          <a:prstGeom prst="rect">
            <a:avLst/>
          </a:prstGeom>
          <a:noFill/>
          <a:ln>
            <a:noFill/>
          </a:ln>
        </p:spPr>
      </p:pic>
      <p:sp>
        <p:nvSpPr>
          <p:cNvPr id="463" name="Google Shape;463;p35"/>
          <p:cNvSpPr txBox="1"/>
          <p:nvPr/>
        </p:nvSpPr>
        <p:spPr>
          <a:xfrm>
            <a:off x="3332400" y="4774200"/>
            <a:ext cx="54999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u="sng">
                <a:solidFill>
                  <a:srgbClr val="00FFFF"/>
                </a:solidFill>
                <a:hlinkClick r:id="rId4">
                  <a:extLst>
                    <a:ext uri="{A12FA001-AC4F-418D-AE19-62706E023703}">
                      <ahyp:hlinkClr val="tx"/>
                    </a:ext>
                  </a:extLst>
                </a:hlinkClick>
              </a:rPr>
              <a:t>https://www.alliancegenome.org/gene/HGNC:11584</a:t>
            </a:r>
            <a:r>
              <a:rPr lang="en" sz="1200">
                <a:solidFill>
                  <a:srgbClr val="00FFFF"/>
                </a:solidFill>
              </a:rPr>
              <a:t> </a:t>
            </a:r>
            <a:endParaRPr sz="1200">
              <a:solidFill>
                <a:srgbClr val="00FFFF"/>
              </a:solidFill>
            </a:endParaRPr>
          </a:p>
        </p:txBody>
      </p:sp>
      <p:pic>
        <p:nvPicPr>
          <p:cNvPr id="464" name="Google Shape;464;p35"/>
          <p:cNvPicPr preferRelativeResize="0"/>
          <p:nvPr/>
        </p:nvPicPr>
        <p:blipFill>
          <a:blip r:embed="rId5">
            <a:alphaModFix/>
          </a:blip>
          <a:stretch>
            <a:fillRect/>
          </a:stretch>
        </p:blipFill>
        <p:spPr>
          <a:xfrm>
            <a:off x="123500" y="122100"/>
            <a:ext cx="2218851" cy="881525"/>
          </a:xfrm>
          <a:prstGeom prst="rect">
            <a:avLst/>
          </a:prstGeom>
          <a:noFill/>
          <a:ln>
            <a:noFill/>
          </a:ln>
        </p:spPr>
      </p:pic>
      <p:sp>
        <p:nvSpPr>
          <p:cNvPr id="465" name="Google Shape;465;p35"/>
          <p:cNvSpPr txBox="1"/>
          <p:nvPr/>
        </p:nvSpPr>
        <p:spPr>
          <a:xfrm>
            <a:off x="5971475" y="1211200"/>
            <a:ext cx="2697300" cy="615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lt1"/>
              </a:buClr>
              <a:buSzPts val="1400"/>
              <a:buChar char="●"/>
            </a:pPr>
            <a:r>
              <a:rPr lang="en">
                <a:solidFill>
                  <a:schemeClr val="lt1"/>
                </a:solidFill>
              </a:rPr>
              <a:t>Pathway views on Alliance gene pages</a:t>
            </a:r>
            <a:endParaRPr>
              <a:solidFill>
                <a:schemeClr val="lt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pic>
        <p:nvPicPr>
          <p:cNvPr id="470" name="Google Shape;470;p36"/>
          <p:cNvPicPr preferRelativeResize="0"/>
          <p:nvPr/>
        </p:nvPicPr>
        <p:blipFill>
          <a:blip r:embed="rId3">
            <a:alphaModFix/>
          </a:blip>
          <a:stretch>
            <a:fillRect/>
          </a:stretch>
        </p:blipFill>
        <p:spPr>
          <a:xfrm>
            <a:off x="1648301" y="1341379"/>
            <a:ext cx="5217869" cy="3072397"/>
          </a:xfrm>
          <a:prstGeom prst="rect">
            <a:avLst/>
          </a:prstGeom>
          <a:noFill/>
          <a:ln>
            <a:noFill/>
          </a:ln>
        </p:spPr>
      </p:pic>
      <p:pic>
        <p:nvPicPr>
          <p:cNvPr id="471" name="Google Shape;471;p36"/>
          <p:cNvPicPr preferRelativeResize="0"/>
          <p:nvPr/>
        </p:nvPicPr>
        <p:blipFill>
          <a:blip r:embed="rId4">
            <a:alphaModFix/>
          </a:blip>
          <a:stretch>
            <a:fillRect/>
          </a:stretch>
        </p:blipFill>
        <p:spPr>
          <a:xfrm>
            <a:off x="107156" y="80367"/>
            <a:ext cx="3500612" cy="118064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37"/>
          <p:cNvSpPr/>
          <p:nvPr/>
        </p:nvSpPr>
        <p:spPr>
          <a:xfrm>
            <a:off x="2179925" y="1532475"/>
            <a:ext cx="3907500" cy="20277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37"/>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Previous </a:t>
            </a:r>
            <a:r>
              <a:rPr lang="en"/>
              <a:t>iterations of planet KG</a:t>
            </a:r>
            <a:endParaRPr>
              <a:solidFill>
                <a:schemeClr val="lt1"/>
              </a:solidFill>
            </a:endParaRPr>
          </a:p>
        </p:txBody>
      </p:sp>
      <p:pic>
        <p:nvPicPr>
          <p:cNvPr id="478" name="Google Shape;478;p37"/>
          <p:cNvPicPr preferRelativeResize="0"/>
          <p:nvPr/>
        </p:nvPicPr>
        <p:blipFill>
          <a:blip r:embed="rId3">
            <a:alphaModFix/>
          </a:blip>
          <a:stretch>
            <a:fillRect/>
          </a:stretch>
        </p:blipFill>
        <p:spPr>
          <a:xfrm>
            <a:off x="1734275" y="2195550"/>
            <a:ext cx="1735650" cy="1735650"/>
          </a:xfrm>
          <a:prstGeom prst="rect">
            <a:avLst/>
          </a:prstGeom>
          <a:noFill/>
          <a:ln>
            <a:noFill/>
          </a:ln>
        </p:spPr>
      </p:pic>
      <p:sp>
        <p:nvSpPr>
          <p:cNvPr id="479" name="Google Shape;479;p37"/>
          <p:cNvSpPr txBox="1"/>
          <p:nvPr/>
        </p:nvSpPr>
        <p:spPr>
          <a:xfrm>
            <a:off x="2179925" y="2863275"/>
            <a:ext cx="10083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Semantic</a:t>
            </a:r>
            <a:endParaRPr b="1">
              <a:solidFill>
                <a:schemeClr val="dk1"/>
              </a:solidFill>
              <a:latin typeface="Raleway"/>
              <a:ea typeface="Raleway"/>
              <a:cs typeface="Raleway"/>
              <a:sym typeface="Raleway"/>
            </a:endParaRPr>
          </a:p>
          <a:p>
            <a:pPr indent="0" lvl="0" marL="0" rtl="0" algn="l">
              <a:spcBef>
                <a:spcPts val="0"/>
              </a:spcBef>
              <a:spcAft>
                <a:spcPts val="0"/>
              </a:spcAft>
              <a:buNone/>
            </a:pPr>
            <a:r>
              <a:rPr b="1" lang="en">
                <a:solidFill>
                  <a:schemeClr val="dk1"/>
                </a:solidFill>
                <a:latin typeface="Raleway"/>
                <a:ea typeface="Raleway"/>
                <a:cs typeface="Raleway"/>
                <a:sym typeface="Raleway"/>
              </a:rPr>
              <a:t>Nets</a:t>
            </a:r>
            <a:endParaRPr b="1">
              <a:solidFill>
                <a:schemeClr val="dk1"/>
              </a:solidFill>
              <a:latin typeface="Raleway"/>
              <a:ea typeface="Raleway"/>
              <a:cs typeface="Raleway"/>
              <a:sym typeface="Raleway"/>
            </a:endParaRPr>
          </a:p>
        </p:txBody>
      </p:sp>
      <p:cxnSp>
        <p:nvCxnSpPr>
          <p:cNvPr id="480" name="Google Shape;480;p37"/>
          <p:cNvCxnSpPr>
            <a:stCxn id="476" idx="6"/>
          </p:cNvCxnSpPr>
          <p:nvPr/>
        </p:nvCxnSpPr>
        <p:spPr>
          <a:xfrm>
            <a:off x="6087425" y="2546325"/>
            <a:ext cx="136200" cy="211800"/>
          </a:xfrm>
          <a:prstGeom prst="straightConnector1">
            <a:avLst/>
          </a:prstGeom>
          <a:noFill/>
          <a:ln cap="flat" cmpd="sng" w="38100">
            <a:solidFill>
              <a:schemeClr val="lt1"/>
            </a:solidFill>
            <a:prstDash val="solid"/>
            <a:round/>
            <a:headEnd len="med" w="med" type="none"/>
            <a:tailEnd len="med" w="med" type="none"/>
          </a:ln>
        </p:spPr>
      </p:cxnSp>
      <p:cxnSp>
        <p:nvCxnSpPr>
          <p:cNvPr id="481" name="Google Shape;481;p37"/>
          <p:cNvCxnSpPr>
            <a:stCxn id="476" idx="6"/>
          </p:cNvCxnSpPr>
          <p:nvPr/>
        </p:nvCxnSpPr>
        <p:spPr>
          <a:xfrm flipH="1">
            <a:off x="5919725" y="2546325"/>
            <a:ext cx="167700" cy="159300"/>
          </a:xfrm>
          <a:prstGeom prst="straightConnector1">
            <a:avLst/>
          </a:prstGeom>
          <a:noFill/>
          <a:ln cap="flat" cmpd="sng" w="38100">
            <a:solidFill>
              <a:schemeClr val="lt1"/>
            </a:solidFill>
            <a:prstDash val="solid"/>
            <a:round/>
            <a:headEnd len="med" w="med" type="none"/>
            <a:tailEnd len="med" w="med" type="none"/>
          </a:ln>
        </p:spPr>
      </p:cxnSp>
      <p:pic>
        <p:nvPicPr>
          <p:cNvPr id="482" name="Google Shape;482;p37"/>
          <p:cNvPicPr preferRelativeResize="0"/>
          <p:nvPr/>
        </p:nvPicPr>
        <p:blipFill>
          <a:blip r:embed="rId4">
            <a:alphaModFix/>
          </a:blip>
          <a:stretch>
            <a:fillRect/>
          </a:stretch>
        </p:blipFill>
        <p:spPr>
          <a:xfrm>
            <a:off x="3512775" y="1352375"/>
            <a:ext cx="1241648" cy="1302249"/>
          </a:xfrm>
          <a:prstGeom prst="rect">
            <a:avLst/>
          </a:prstGeom>
          <a:noFill/>
          <a:ln>
            <a:noFill/>
          </a:ln>
        </p:spPr>
      </p:pic>
      <p:sp>
        <p:nvSpPr>
          <p:cNvPr id="483" name="Google Shape;483;p37"/>
          <p:cNvSpPr txBox="1"/>
          <p:nvPr/>
        </p:nvSpPr>
        <p:spPr>
          <a:xfrm>
            <a:off x="5085400" y="3931200"/>
            <a:ext cx="35745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solidFill>
                  <a:schemeClr val="lt1"/>
                </a:solidFill>
              </a:rPr>
              <a:t>Knowledge Representation with graphs didn’t start with the semantic web and ontologies…</a:t>
            </a:r>
            <a:endParaRPr i="1">
              <a:solidFill>
                <a:schemeClr val="lt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p38"/>
          <p:cNvSpPr/>
          <p:nvPr/>
        </p:nvSpPr>
        <p:spPr>
          <a:xfrm>
            <a:off x="2179925" y="1532475"/>
            <a:ext cx="3907500" cy="20277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38"/>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Previous </a:t>
            </a:r>
            <a:r>
              <a:rPr lang="en"/>
              <a:t>iterations</a:t>
            </a:r>
            <a:r>
              <a:rPr lang="en">
                <a:solidFill>
                  <a:schemeClr val="lt1"/>
                </a:solidFill>
              </a:rPr>
              <a:t>: 1950s KGs</a:t>
            </a:r>
            <a:endParaRPr>
              <a:solidFill>
                <a:schemeClr val="lt1"/>
              </a:solidFill>
            </a:endParaRPr>
          </a:p>
        </p:txBody>
      </p:sp>
      <p:pic>
        <p:nvPicPr>
          <p:cNvPr id="490" name="Google Shape;490;p38"/>
          <p:cNvPicPr preferRelativeResize="0"/>
          <p:nvPr/>
        </p:nvPicPr>
        <p:blipFill>
          <a:blip r:embed="rId3">
            <a:alphaModFix/>
          </a:blip>
          <a:stretch>
            <a:fillRect/>
          </a:stretch>
        </p:blipFill>
        <p:spPr>
          <a:xfrm>
            <a:off x="1734275" y="2195550"/>
            <a:ext cx="1735650" cy="1735650"/>
          </a:xfrm>
          <a:prstGeom prst="rect">
            <a:avLst/>
          </a:prstGeom>
          <a:noFill/>
          <a:ln>
            <a:noFill/>
          </a:ln>
        </p:spPr>
      </p:pic>
      <p:sp>
        <p:nvSpPr>
          <p:cNvPr id="491" name="Google Shape;491;p38"/>
          <p:cNvSpPr txBox="1"/>
          <p:nvPr/>
        </p:nvSpPr>
        <p:spPr>
          <a:xfrm>
            <a:off x="2179925" y="2863275"/>
            <a:ext cx="10083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Semantic</a:t>
            </a:r>
            <a:endParaRPr b="1">
              <a:solidFill>
                <a:schemeClr val="dk1"/>
              </a:solidFill>
              <a:latin typeface="Raleway"/>
              <a:ea typeface="Raleway"/>
              <a:cs typeface="Raleway"/>
              <a:sym typeface="Raleway"/>
            </a:endParaRPr>
          </a:p>
          <a:p>
            <a:pPr indent="0" lvl="0" marL="0" rtl="0" algn="l">
              <a:spcBef>
                <a:spcPts val="0"/>
              </a:spcBef>
              <a:spcAft>
                <a:spcPts val="0"/>
              </a:spcAft>
              <a:buNone/>
            </a:pPr>
            <a:r>
              <a:rPr b="1" lang="en">
                <a:solidFill>
                  <a:schemeClr val="dk1"/>
                </a:solidFill>
                <a:latin typeface="Raleway"/>
                <a:ea typeface="Raleway"/>
                <a:cs typeface="Raleway"/>
                <a:sym typeface="Raleway"/>
              </a:rPr>
              <a:t>Nets</a:t>
            </a:r>
            <a:endParaRPr b="1">
              <a:solidFill>
                <a:schemeClr val="dk1"/>
              </a:solidFill>
              <a:latin typeface="Raleway"/>
              <a:ea typeface="Raleway"/>
              <a:cs typeface="Raleway"/>
              <a:sym typeface="Raleway"/>
            </a:endParaRPr>
          </a:p>
        </p:txBody>
      </p:sp>
      <p:cxnSp>
        <p:nvCxnSpPr>
          <p:cNvPr id="492" name="Google Shape;492;p38"/>
          <p:cNvCxnSpPr>
            <a:stCxn id="488" idx="6"/>
          </p:cNvCxnSpPr>
          <p:nvPr/>
        </p:nvCxnSpPr>
        <p:spPr>
          <a:xfrm>
            <a:off x="6087425" y="2546325"/>
            <a:ext cx="136200" cy="211800"/>
          </a:xfrm>
          <a:prstGeom prst="straightConnector1">
            <a:avLst/>
          </a:prstGeom>
          <a:noFill/>
          <a:ln cap="flat" cmpd="sng" w="38100">
            <a:solidFill>
              <a:schemeClr val="lt1"/>
            </a:solidFill>
            <a:prstDash val="solid"/>
            <a:round/>
            <a:headEnd len="med" w="med" type="none"/>
            <a:tailEnd len="med" w="med" type="none"/>
          </a:ln>
        </p:spPr>
      </p:cxnSp>
      <p:cxnSp>
        <p:nvCxnSpPr>
          <p:cNvPr id="493" name="Google Shape;493;p38"/>
          <p:cNvCxnSpPr>
            <a:stCxn id="488" idx="6"/>
          </p:cNvCxnSpPr>
          <p:nvPr/>
        </p:nvCxnSpPr>
        <p:spPr>
          <a:xfrm flipH="1">
            <a:off x="5919725" y="2546325"/>
            <a:ext cx="167700" cy="159300"/>
          </a:xfrm>
          <a:prstGeom prst="straightConnector1">
            <a:avLst/>
          </a:prstGeom>
          <a:noFill/>
          <a:ln cap="flat" cmpd="sng" w="38100">
            <a:solidFill>
              <a:schemeClr val="lt1"/>
            </a:solidFill>
            <a:prstDash val="solid"/>
            <a:round/>
            <a:headEnd len="med" w="med" type="none"/>
            <a:tailEnd len="med" w="med" type="none"/>
          </a:ln>
        </p:spPr>
      </p:cxnSp>
      <p:pic>
        <p:nvPicPr>
          <p:cNvPr id="494" name="Google Shape;494;p38"/>
          <p:cNvPicPr preferRelativeResize="0"/>
          <p:nvPr/>
        </p:nvPicPr>
        <p:blipFill>
          <a:blip r:embed="rId4">
            <a:alphaModFix/>
          </a:blip>
          <a:stretch>
            <a:fillRect/>
          </a:stretch>
        </p:blipFill>
        <p:spPr>
          <a:xfrm>
            <a:off x="3512775" y="1352375"/>
            <a:ext cx="1241648" cy="1302249"/>
          </a:xfrm>
          <a:prstGeom prst="rect">
            <a:avLst/>
          </a:prstGeom>
          <a:noFill/>
          <a:ln>
            <a:noFill/>
          </a:ln>
        </p:spPr>
      </p:pic>
      <p:pic>
        <p:nvPicPr>
          <p:cNvPr id="495" name="Google Shape;495;p38"/>
          <p:cNvPicPr preferRelativeResize="0"/>
          <p:nvPr/>
        </p:nvPicPr>
        <p:blipFill>
          <a:blip r:embed="rId5">
            <a:alphaModFix/>
          </a:blip>
          <a:stretch>
            <a:fillRect/>
          </a:stretch>
        </p:blipFill>
        <p:spPr>
          <a:xfrm>
            <a:off x="5084350" y="3795907"/>
            <a:ext cx="4059651" cy="758693"/>
          </a:xfrm>
          <a:prstGeom prst="rect">
            <a:avLst/>
          </a:prstGeom>
          <a:noFill/>
          <a:ln>
            <a:noFill/>
          </a:ln>
        </p:spPr>
      </p:pic>
      <p:sp>
        <p:nvSpPr>
          <p:cNvPr id="496" name="Google Shape;496;p38"/>
          <p:cNvSpPr txBox="1"/>
          <p:nvPr/>
        </p:nvSpPr>
        <p:spPr>
          <a:xfrm>
            <a:off x="5532175" y="4620350"/>
            <a:ext cx="27969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600">
                <a:solidFill>
                  <a:schemeClr val="lt1"/>
                </a:solidFill>
                <a:latin typeface="Source Sans Pro"/>
                <a:ea typeface="Source Sans Pro"/>
                <a:cs typeface="Source Sans Pro"/>
                <a:sym typeface="Source Sans Pro"/>
              </a:rPr>
              <a:t>“The cat is bitten by the dog”</a:t>
            </a:r>
            <a:endParaRPr i="1" sz="1600">
              <a:solidFill>
                <a:schemeClr val="lt1"/>
              </a:solidFill>
              <a:latin typeface="Source Sans Pro"/>
              <a:ea typeface="Source Sans Pro"/>
              <a:cs typeface="Source Sans Pro"/>
              <a:sym typeface="Source Sans Pro"/>
            </a:endParaRPr>
          </a:p>
        </p:txBody>
      </p:sp>
      <p:sp>
        <p:nvSpPr>
          <p:cNvPr id="497" name="Google Shape;497;p38"/>
          <p:cNvSpPr txBox="1"/>
          <p:nvPr/>
        </p:nvSpPr>
        <p:spPr>
          <a:xfrm>
            <a:off x="6364325" y="1532463"/>
            <a:ext cx="25272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600">
                <a:solidFill>
                  <a:schemeClr val="lt1"/>
                </a:solidFill>
                <a:latin typeface="Source Sans Pro"/>
                <a:ea typeface="Source Sans Pro"/>
                <a:cs typeface="Source Sans Pro"/>
                <a:sym typeface="Source Sans Pro"/>
              </a:rPr>
              <a:t>“The cat is on the mat”</a:t>
            </a:r>
            <a:endParaRPr i="1" sz="1600">
              <a:solidFill>
                <a:schemeClr val="lt1"/>
              </a:solidFill>
              <a:latin typeface="Source Sans Pro"/>
              <a:ea typeface="Source Sans Pro"/>
              <a:cs typeface="Source Sans Pro"/>
              <a:sym typeface="Source Sans Pro"/>
            </a:endParaRPr>
          </a:p>
        </p:txBody>
      </p:sp>
      <p:pic>
        <p:nvPicPr>
          <p:cNvPr id="498" name="Google Shape;498;p38"/>
          <p:cNvPicPr preferRelativeResize="0"/>
          <p:nvPr/>
        </p:nvPicPr>
        <p:blipFill>
          <a:blip r:embed="rId6">
            <a:alphaModFix/>
          </a:blip>
          <a:stretch>
            <a:fillRect/>
          </a:stretch>
        </p:blipFill>
        <p:spPr>
          <a:xfrm>
            <a:off x="6695404" y="2103270"/>
            <a:ext cx="2322900" cy="551354"/>
          </a:xfrm>
          <a:prstGeom prst="rect">
            <a:avLst/>
          </a:prstGeom>
          <a:noFill/>
          <a:ln>
            <a:noFill/>
          </a:ln>
        </p:spPr>
      </p:pic>
      <p:sp>
        <p:nvSpPr>
          <p:cNvPr id="499" name="Google Shape;499;p38"/>
          <p:cNvSpPr txBox="1"/>
          <p:nvPr/>
        </p:nvSpPr>
        <p:spPr>
          <a:xfrm>
            <a:off x="5569500" y="521075"/>
            <a:ext cx="35745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1"/>
                </a:solidFill>
              </a:rPr>
              <a:t>Richens RH, "Preprogramming for mechanical translation" </a:t>
            </a:r>
            <a:r>
              <a:rPr i="1" lang="en">
                <a:solidFill>
                  <a:schemeClr val="lt1"/>
                </a:solidFill>
              </a:rPr>
              <a:t>Mechanical Translation</a:t>
            </a:r>
            <a:r>
              <a:rPr lang="en">
                <a:solidFill>
                  <a:schemeClr val="lt1"/>
                </a:solidFill>
              </a:rPr>
              <a:t> 3 (1), July 1956, 20–25</a:t>
            </a:r>
            <a:endParaRPr>
              <a:solidFill>
                <a:schemeClr val="lt1"/>
              </a:solidFill>
            </a:endParaRPr>
          </a:p>
        </p:txBody>
      </p:sp>
      <p:sp>
        <p:nvSpPr>
          <p:cNvPr id="500" name="Google Shape;500;p38"/>
          <p:cNvSpPr txBox="1"/>
          <p:nvPr/>
        </p:nvSpPr>
        <p:spPr>
          <a:xfrm>
            <a:off x="524800" y="3931200"/>
            <a:ext cx="33702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1"/>
                </a:solidFill>
                <a:latin typeface="Source Sans Pro"/>
                <a:ea typeface="Source Sans Pro"/>
                <a:cs typeface="Source Sans Pro"/>
                <a:sym typeface="Source Sans Pro"/>
              </a:rPr>
              <a:t>Differences:</a:t>
            </a:r>
            <a:endParaRPr>
              <a:solidFill>
                <a:schemeClr val="lt1"/>
              </a:solidFill>
              <a:latin typeface="Source Sans Pro"/>
              <a:ea typeface="Source Sans Pro"/>
              <a:cs typeface="Source Sans Pro"/>
              <a:sym typeface="Source Sans Pro"/>
            </a:endParaRPr>
          </a:p>
          <a:p>
            <a:pPr indent="-317500" lvl="0" marL="457200" rtl="0" algn="l">
              <a:spcBef>
                <a:spcPts val="0"/>
              </a:spcBef>
              <a:spcAft>
                <a:spcPts val="0"/>
              </a:spcAft>
              <a:buClr>
                <a:schemeClr val="lt1"/>
              </a:buClr>
              <a:buSzPts val="1400"/>
              <a:buFont typeface="Source Sans Pro"/>
              <a:buChar char="●"/>
            </a:pPr>
            <a:r>
              <a:rPr lang="en">
                <a:solidFill>
                  <a:schemeClr val="lt1"/>
                </a:solidFill>
                <a:latin typeface="Source Sans Pro"/>
                <a:ea typeface="Source Sans Pro"/>
                <a:cs typeface="Source Sans Pro"/>
                <a:sym typeface="Source Sans Pro"/>
              </a:rPr>
              <a:t>Emphasis on language</a:t>
            </a:r>
            <a:endParaRPr>
              <a:solidFill>
                <a:schemeClr val="lt1"/>
              </a:solidFill>
              <a:latin typeface="Source Sans Pro"/>
              <a:ea typeface="Source Sans Pro"/>
              <a:cs typeface="Source Sans Pro"/>
              <a:sym typeface="Source Sans Pro"/>
            </a:endParaRPr>
          </a:p>
          <a:p>
            <a:pPr indent="-317500" lvl="0" marL="457200" rtl="0" algn="l">
              <a:spcBef>
                <a:spcPts val="0"/>
              </a:spcBef>
              <a:spcAft>
                <a:spcPts val="0"/>
              </a:spcAft>
              <a:buClr>
                <a:schemeClr val="lt1"/>
              </a:buClr>
              <a:buSzPts val="1400"/>
              <a:buFont typeface="Source Sans Pro"/>
              <a:buChar char="●"/>
            </a:pPr>
            <a:r>
              <a:rPr lang="en">
                <a:solidFill>
                  <a:schemeClr val="lt1"/>
                </a:solidFill>
                <a:latin typeface="Source Sans Pro"/>
                <a:ea typeface="Source Sans Pro"/>
                <a:cs typeface="Source Sans Pro"/>
                <a:sym typeface="Source Sans Pro"/>
              </a:rPr>
              <a:t>Applications: Machine Translation</a:t>
            </a:r>
            <a:endParaRPr>
              <a:solidFill>
                <a:schemeClr val="lt1"/>
              </a:solidFill>
              <a:latin typeface="Source Sans Pro"/>
              <a:ea typeface="Source Sans Pro"/>
              <a:cs typeface="Source Sans Pro"/>
              <a:sym typeface="Source Sans Pro"/>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pic>
        <p:nvPicPr>
          <p:cNvPr id="505" name="Google Shape;505;p39"/>
          <p:cNvPicPr preferRelativeResize="0"/>
          <p:nvPr/>
        </p:nvPicPr>
        <p:blipFill>
          <a:blip r:embed="rId3">
            <a:alphaModFix/>
          </a:blip>
          <a:stretch>
            <a:fillRect/>
          </a:stretch>
        </p:blipFill>
        <p:spPr>
          <a:xfrm>
            <a:off x="96229" y="1282413"/>
            <a:ext cx="2339626" cy="2578676"/>
          </a:xfrm>
          <a:prstGeom prst="rect">
            <a:avLst/>
          </a:prstGeom>
          <a:noFill/>
          <a:ln>
            <a:noFill/>
          </a:ln>
        </p:spPr>
      </p:pic>
      <p:sp>
        <p:nvSpPr>
          <p:cNvPr id="506" name="Google Shape;506;p39"/>
          <p:cNvSpPr/>
          <p:nvPr/>
        </p:nvSpPr>
        <p:spPr>
          <a:xfrm>
            <a:off x="2179925" y="1532475"/>
            <a:ext cx="3907500" cy="20277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39"/>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Previous </a:t>
            </a:r>
            <a:r>
              <a:rPr lang="en"/>
              <a:t>iterations</a:t>
            </a:r>
            <a:r>
              <a:rPr lang="en">
                <a:solidFill>
                  <a:schemeClr val="lt1"/>
                </a:solidFill>
              </a:rPr>
              <a:t>: </a:t>
            </a:r>
            <a:r>
              <a:rPr lang="en"/>
              <a:t>KGs in the </a:t>
            </a:r>
            <a:r>
              <a:rPr lang="en">
                <a:solidFill>
                  <a:schemeClr val="lt1"/>
                </a:solidFill>
              </a:rPr>
              <a:t>3rd century CE </a:t>
            </a:r>
            <a:endParaRPr>
              <a:solidFill>
                <a:schemeClr val="lt1"/>
              </a:solidFill>
            </a:endParaRPr>
          </a:p>
        </p:txBody>
      </p:sp>
      <p:pic>
        <p:nvPicPr>
          <p:cNvPr id="508" name="Google Shape;508;p39"/>
          <p:cNvPicPr preferRelativeResize="0"/>
          <p:nvPr/>
        </p:nvPicPr>
        <p:blipFill>
          <a:blip r:embed="rId4">
            <a:alphaModFix/>
          </a:blip>
          <a:stretch>
            <a:fillRect/>
          </a:stretch>
        </p:blipFill>
        <p:spPr>
          <a:xfrm>
            <a:off x="1734275" y="2195550"/>
            <a:ext cx="1735650" cy="1735650"/>
          </a:xfrm>
          <a:prstGeom prst="rect">
            <a:avLst/>
          </a:prstGeom>
          <a:noFill/>
          <a:ln>
            <a:noFill/>
          </a:ln>
        </p:spPr>
      </p:pic>
      <p:sp>
        <p:nvSpPr>
          <p:cNvPr id="509" name="Google Shape;509;p39"/>
          <p:cNvSpPr txBox="1"/>
          <p:nvPr/>
        </p:nvSpPr>
        <p:spPr>
          <a:xfrm>
            <a:off x="2022800" y="2863275"/>
            <a:ext cx="11652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Poryphrian Trees</a:t>
            </a:r>
            <a:endParaRPr b="1">
              <a:solidFill>
                <a:schemeClr val="dk1"/>
              </a:solidFill>
              <a:latin typeface="Raleway"/>
              <a:ea typeface="Raleway"/>
              <a:cs typeface="Raleway"/>
              <a:sym typeface="Raleway"/>
            </a:endParaRPr>
          </a:p>
        </p:txBody>
      </p:sp>
      <p:cxnSp>
        <p:nvCxnSpPr>
          <p:cNvPr id="510" name="Google Shape;510;p39"/>
          <p:cNvCxnSpPr>
            <a:stCxn id="506" idx="6"/>
          </p:cNvCxnSpPr>
          <p:nvPr/>
        </p:nvCxnSpPr>
        <p:spPr>
          <a:xfrm>
            <a:off x="6087425" y="2546325"/>
            <a:ext cx="136200" cy="211800"/>
          </a:xfrm>
          <a:prstGeom prst="straightConnector1">
            <a:avLst/>
          </a:prstGeom>
          <a:noFill/>
          <a:ln cap="flat" cmpd="sng" w="38100">
            <a:solidFill>
              <a:schemeClr val="lt1"/>
            </a:solidFill>
            <a:prstDash val="solid"/>
            <a:round/>
            <a:headEnd len="med" w="med" type="none"/>
            <a:tailEnd len="med" w="med" type="none"/>
          </a:ln>
        </p:spPr>
      </p:cxnSp>
      <p:cxnSp>
        <p:nvCxnSpPr>
          <p:cNvPr id="511" name="Google Shape;511;p39"/>
          <p:cNvCxnSpPr>
            <a:stCxn id="506" idx="6"/>
          </p:cNvCxnSpPr>
          <p:nvPr/>
        </p:nvCxnSpPr>
        <p:spPr>
          <a:xfrm flipH="1">
            <a:off x="5919725" y="2546325"/>
            <a:ext cx="167700" cy="159300"/>
          </a:xfrm>
          <a:prstGeom prst="straightConnector1">
            <a:avLst/>
          </a:prstGeom>
          <a:noFill/>
          <a:ln cap="flat" cmpd="sng" w="38100">
            <a:solidFill>
              <a:schemeClr val="lt1"/>
            </a:solidFill>
            <a:prstDash val="solid"/>
            <a:round/>
            <a:headEnd len="med" w="med" type="none"/>
            <a:tailEnd len="med" w="med" type="none"/>
          </a:ln>
        </p:spPr>
      </p:cxnSp>
      <p:pic>
        <p:nvPicPr>
          <p:cNvPr id="512" name="Google Shape;512;p39"/>
          <p:cNvPicPr preferRelativeResize="0"/>
          <p:nvPr/>
        </p:nvPicPr>
        <p:blipFill>
          <a:blip r:embed="rId5">
            <a:alphaModFix/>
          </a:blip>
          <a:stretch>
            <a:fillRect/>
          </a:stretch>
        </p:blipFill>
        <p:spPr>
          <a:xfrm>
            <a:off x="3512775" y="1352375"/>
            <a:ext cx="1241648" cy="1302249"/>
          </a:xfrm>
          <a:prstGeom prst="rect">
            <a:avLst/>
          </a:prstGeom>
          <a:noFill/>
          <a:ln>
            <a:noFill/>
          </a:ln>
        </p:spPr>
      </p:pic>
      <p:pic>
        <p:nvPicPr>
          <p:cNvPr id="513" name="Google Shape;513;p39"/>
          <p:cNvPicPr preferRelativeResize="0"/>
          <p:nvPr/>
        </p:nvPicPr>
        <p:blipFill>
          <a:blip r:embed="rId6">
            <a:alphaModFix/>
          </a:blip>
          <a:stretch>
            <a:fillRect/>
          </a:stretch>
        </p:blipFill>
        <p:spPr>
          <a:xfrm>
            <a:off x="5919725" y="1156950"/>
            <a:ext cx="2912575" cy="3504321"/>
          </a:xfrm>
          <a:prstGeom prst="rect">
            <a:avLst/>
          </a:prstGeom>
          <a:noFill/>
          <a:ln>
            <a:noFill/>
          </a:ln>
        </p:spPr>
      </p:pic>
      <p:sp>
        <p:nvSpPr>
          <p:cNvPr id="514" name="Google Shape;514;p39"/>
          <p:cNvSpPr txBox="1"/>
          <p:nvPr/>
        </p:nvSpPr>
        <p:spPr>
          <a:xfrm>
            <a:off x="557625" y="4075100"/>
            <a:ext cx="39075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1"/>
                </a:solidFill>
                <a:latin typeface="Source Sans Pro"/>
                <a:ea typeface="Source Sans Pro"/>
                <a:cs typeface="Source Sans Pro"/>
                <a:sym typeface="Source Sans Pro"/>
              </a:rPr>
              <a:t>Differences:</a:t>
            </a:r>
            <a:endParaRPr>
              <a:solidFill>
                <a:schemeClr val="lt1"/>
              </a:solidFill>
              <a:latin typeface="Source Sans Pro"/>
              <a:ea typeface="Source Sans Pro"/>
              <a:cs typeface="Source Sans Pro"/>
              <a:sym typeface="Source Sans Pro"/>
            </a:endParaRPr>
          </a:p>
          <a:p>
            <a:pPr indent="-317500" lvl="0" marL="457200" rtl="0" algn="l">
              <a:spcBef>
                <a:spcPts val="0"/>
              </a:spcBef>
              <a:spcAft>
                <a:spcPts val="0"/>
              </a:spcAft>
              <a:buClr>
                <a:schemeClr val="lt1"/>
              </a:buClr>
              <a:buSzPts val="1400"/>
              <a:buFont typeface="Source Sans Pro"/>
              <a:buChar char="●"/>
            </a:pPr>
            <a:r>
              <a:rPr lang="en">
                <a:solidFill>
                  <a:schemeClr val="lt1"/>
                </a:solidFill>
                <a:latin typeface="Source Sans Pro"/>
                <a:ea typeface="Source Sans Pro"/>
                <a:cs typeface="Source Sans Pro"/>
                <a:sym typeface="Source Sans Pro"/>
              </a:rPr>
              <a:t>Philosophical inquiry &gt;&gt; Computation</a:t>
            </a:r>
            <a:endParaRPr>
              <a:solidFill>
                <a:schemeClr val="lt1"/>
              </a:solidFill>
              <a:latin typeface="Source Sans Pro"/>
              <a:ea typeface="Source Sans Pro"/>
              <a:cs typeface="Source Sans Pro"/>
              <a:sym typeface="Source Sans Pro"/>
            </a:endParaRPr>
          </a:p>
          <a:p>
            <a:pPr indent="-317500" lvl="0" marL="457200" rtl="0" algn="l">
              <a:spcBef>
                <a:spcPts val="0"/>
              </a:spcBef>
              <a:spcAft>
                <a:spcPts val="0"/>
              </a:spcAft>
              <a:buClr>
                <a:schemeClr val="lt1"/>
              </a:buClr>
              <a:buSzPts val="1400"/>
              <a:buFont typeface="Source Sans Pro"/>
              <a:buChar char="●"/>
            </a:pPr>
            <a:r>
              <a:rPr lang="en">
                <a:solidFill>
                  <a:schemeClr val="lt1"/>
                </a:solidFill>
                <a:latin typeface="Source Sans Pro"/>
                <a:ea typeface="Source Sans Pro"/>
                <a:cs typeface="Source Sans Pro"/>
                <a:sym typeface="Source Sans Pro"/>
              </a:rPr>
              <a:t>Theology &gt;&gt; science or empiricism</a:t>
            </a:r>
            <a:endParaRPr>
              <a:solidFill>
                <a:schemeClr val="lt1"/>
              </a:solidFill>
              <a:latin typeface="Source Sans Pro"/>
              <a:ea typeface="Source Sans Pro"/>
              <a:cs typeface="Source Sans Pro"/>
              <a:sym typeface="Source Sans Pro"/>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8" name="Shape 518"/>
        <p:cNvGrpSpPr/>
        <p:nvPr/>
      </p:nvGrpSpPr>
      <p:grpSpPr>
        <a:xfrm>
          <a:off x="0" y="0"/>
          <a:ext cx="0" cy="0"/>
          <a:chOff x="0" y="0"/>
          <a:chExt cx="0" cy="0"/>
        </a:xfrm>
      </p:grpSpPr>
      <p:sp>
        <p:nvSpPr>
          <p:cNvPr id="519" name="Google Shape;519;p40"/>
          <p:cNvSpPr/>
          <p:nvPr/>
        </p:nvSpPr>
        <p:spPr>
          <a:xfrm>
            <a:off x="2179925" y="1532475"/>
            <a:ext cx="3907500" cy="20277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40"/>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Curse of the </a:t>
            </a:r>
            <a:r>
              <a:rPr lang="en"/>
              <a:t>eternal return</a:t>
            </a:r>
            <a:endParaRPr>
              <a:solidFill>
                <a:schemeClr val="lt1"/>
              </a:solidFill>
            </a:endParaRPr>
          </a:p>
        </p:txBody>
      </p:sp>
      <p:pic>
        <p:nvPicPr>
          <p:cNvPr id="521" name="Google Shape;521;p40"/>
          <p:cNvPicPr preferRelativeResize="0"/>
          <p:nvPr/>
        </p:nvPicPr>
        <p:blipFill>
          <a:blip r:embed="rId3">
            <a:alphaModFix/>
          </a:blip>
          <a:stretch>
            <a:fillRect/>
          </a:stretch>
        </p:blipFill>
        <p:spPr>
          <a:xfrm>
            <a:off x="1734275" y="2195550"/>
            <a:ext cx="1735650" cy="1735650"/>
          </a:xfrm>
          <a:prstGeom prst="rect">
            <a:avLst/>
          </a:prstGeom>
          <a:noFill/>
          <a:ln>
            <a:noFill/>
          </a:ln>
        </p:spPr>
      </p:pic>
      <p:sp>
        <p:nvSpPr>
          <p:cNvPr id="522" name="Google Shape;522;p40"/>
          <p:cNvSpPr txBox="1"/>
          <p:nvPr/>
        </p:nvSpPr>
        <p:spPr>
          <a:xfrm>
            <a:off x="2394700" y="2863275"/>
            <a:ext cx="1165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RDF</a:t>
            </a:r>
            <a:endParaRPr b="1">
              <a:solidFill>
                <a:schemeClr val="dk1"/>
              </a:solidFill>
              <a:latin typeface="Raleway"/>
              <a:ea typeface="Raleway"/>
              <a:cs typeface="Raleway"/>
              <a:sym typeface="Raleway"/>
            </a:endParaRPr>
          </a:p>
        </p:txBody>
      </p:sp>
      <p:cxnSp>
        <p:nvCxnSpPr>
          <p:cNvPr id="523" name="Google Shape;523;p40"/>
          <p:cNvCxnSpPr>
            <a:stCxn id="519" idx="6"/>
          </p:cNvCxnSpPr>
          <p:nvPr/>
        </p:nvCxnSpPr>
        <p:spPr>
          <a:xfrm>
            <a:off x="6087425" y="2546325"/>
            <a:ext cx="136200" cy="211800"/>
          </a:xfrm>
          <a:prstGeom prst="straightConnector1">
            <a:avLst/>
          </a:prstGeom>
          <a:noFill/>
          <a:ln cap="flat" cmpd="sng" w="38100">
            <a:solidFill>
              <a:schemeClr val="lt1"/>
            </a:solidFill>
            <a:prstDash val="solid"/>
            <a:round/>
            <a:headEnd len="med" w="med" type="none"/>
            <a:tailEnd len="med" w="med" type="none"/>
          </a:ln>
        </p:spPr>
      </p:cxnSp>
      <p:cxnSp>
        <p:nvCxnSpPr>
          <p:cNvPr id="524" name="Google Shape;524;p40"/>
          <p:cNvCxnSpPr>
            <a:stCxn id="519" idx="6"/>
          </p:cNvCxnSpPr>
          <p:nvPr/>
        </p:nvCxnSpPr>
        <p:spPr>
          <a:xfrm flipH="1">
            <a:off x="5919725" y="2546325"/>
            <a:ext cx="167700" cy="159300"/>
          </a:xfrm>
          <a:prstGeom prst="straightConnector1">
            <a:avLst/>
          </a:prstGeom>
          <a:noFill/>
          <a:ln cap="flat" cmpd="sng" w="38100">
            <a:solidFill>
              <a:schemeClr val="lt1"/>
            </a:solidFill>
            <a:prstDash val="solid"/>
            <a:round/>
            <a:headEnd len="med" w="med" type="none"/>
            <a:tailEnd len="med" w="med" type="none"/>
          </a:ln>
        </p:spPr>
      </p:cxnSp>
      <p:pic>
        <p:nvPicPr>
          <p:cNvPr id="525" name="Google Shape;525;p40"/>
          <p:cNvPicPr preferRelativeResize="0"/>
          <p:nvPr/>
        </p:nvPicPr>
        <p:blipFill>
          <a:blip r:embed="rId4">
            <a:alphaModFix/>
          </a:blip>
          <a:stretch>
            <a:fillRect/>
          </a:stretch>
        </p:blipFill>
        <p:spPr>
          <a:xfrm>
            <a:off x="3512775" y="1352375"/>
            <a:ext cx="1241648" cy="1302249"/>
          </a:xfrm>
          <a:prstGeom prst="rect">
            <a:avLst/>
          </a:prstGeom>
          <a:noFill/>
          <a:ln>
            <a:noFill/>
          </a:ln>
        </p:spPr>
      </p:pic>
      <p:pic>
        <p:nvPicPr>
          <p:cNvPr id="526" name="Google Shape;526;p40"/>
          <p:cNvPicPr preferRelativeResize="0"/>
          <p:nvPr/>
        </p:nvPicPr>
        <p:blipFill>
          <a:blip r:embed="rId3">
            <a:alphaModFix/>
          </a:blip>
          <a:stretch>
            <a:fillRect/>
          </a:stretch>
        </p:blipFill>
        <p:spPr>
          <a:xfrm>
            <a:off x="3910850" y="2654625"/>
            <a:ext cx="1735650" cy="1735650"/>
          </a:xfrm>
          <a:prstGeom prst="rect">
            <a:avLst/>
          </a:prstGeom>
          <a:noFill/>
          <a:ln>
            <a:noFill/>
          </a:ln>
        </p:spPr>
      </p:pic>
      <p:sp>
        <p:nvSpPr>
          <p:cNvPr id="527" name="Google Shape;527;p40"/>
          <p:cNvSpPr txBox="1"/>
          <p:nvPr/>
        </p:nvSpPr>
        <p:spPr>
          <a:xfrm>
            <a:off x="4481300" y="3409425"/>
            <a:ext cx="1165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KGs</a:t>
            </a:r>
            <a:endParaRPr b="1">
              <a:solidFill>
                <a:schemeClr val="dk1"/>
              </a:solidFill>
              <a:latin typeface="Raleway"/>
              <a:ea typeface="Raleway"/>
              <a:cs typeface="Raleway"/>
              <a:sym typeface="Raleway"/>
            </a:endParaRPr>
          </a:p>
        </p:txBody>
      </p:sp>
      <p:pic>
        <p:nvPicPr>
          <p:cNvPr id="528" name="Google Shape;528;p40"/>
          <p:cNvPicPr preferRelativeResize="0"/>
          <p:nvPr/>
        </p:nvPicPr>
        <p:blipFill>
          <a:blip r:embed="rId3">
            <a:alphaModFix/>
          </a:blip>
          <a:stretch>
            <a:fillRect/>
          </a:stretch>
        </p:blipFill>
        <p:spPr>
          <a:xfrm>
            <a:off x="1952325" y="810675"/>
            <a:ext cx="1735650" cy="1735650"/>
          </a:xfrm>
          <a:prstGeom prst="rect">
            <a:avLst/>
          </a:prstGeom>
          <a:noFill/>
          <a:ln>
            <a:noFill/>
          </a:ln>
        </p:spPr>
      </p:pic>
      <p:sp>
        <p:nvSpPr>
          <p:cNvPr id="529" name="Google Shape;529;p40"/>
          <p:cNvSpPr txBox="1"/>
          <p:nvPr/>
        </p:nvSpPr>
        <p:spPr>
          <a:xfrm>
            <a:off x="2263450" y="15324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Ontologies</a:t>
            </a:r>
            <a:endParaRPr/>
          </a:p>
        </p:txBody>
      </p:sp>
      <p:pic>
        <p:nvPicPr>
          <p:cNvPr id="530" name="Google Shape;530;p40"/>
          <p:cNvPicPr preferRelativeResize="0"/>
          <p:nvPr/>
        </p:nvPicPr>
        <p:blipFill>
          <a:blip r:embed="rId5">
            <a:alphaModFix/>
          </a:blip>
          <a:stretch>
            <a:fillRect/>
          </a:stretch>
        </p:blipFill>
        <p:spPr>
          <a:xfrm>
            <a:off x="64550" y="3560178"/>
            <a:ext cx="2000025" cy="147792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4" name="Shape 534"/>
        <p:cNvGrpSpPr/>
        <p:nvPr/>
      </p:nvGrpSpPr>
      <p:grpSpPr>
        <a:xfrm>
          <a:off x="0" y="0"/>
          <a:ext cx="0" cy="0"/>
          <a:chOff x="0" y="0"/>
          <a:chExt cx="0" cy="0"/>
        </a:xfrm>
      </p:grpSpPr>
      <p:sp>
        <p:nvSpPr>
          <p:cNvPr id="535" name="Google Shape;535;p41"/>
          <p:cNvSpPr/>
          <p:nvPr/>
        </p:nvSpPr>
        <p:spPr>
          <a:xfrm>
            <a:off x="2179925" y="1532475"/>
            <a:ext cx="3907500" cy="20277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p41"/>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Curse of the eternal return</a:t>
            </a:r>
            <a:endParaRPr>
              <a:solidFill>
                <a:schemeClr val="lt1"/>
              </a:solidFill>
            </a:endParaRPr>
          </a:p>
        </p:txBody>
      </p:sp>
      <p:pic>
        <p:nvPicPr>
          <p:cNvPr id="537" name="Google Shape;537;p41"/>
          <p:cNvPicPr preferRelativeResize="0"/>
          <p:nvPr/>
        </p:nvPicPr>
        <p:blipFill>
          <a:blip r:embed="rId3">
            <a:alphaModFix/>
          </a:blip>
          <a:stretch>
            <a:fillRect/>
          </a:stretch>
        </p:blipFill>
        <p:spPr>
          <a:xfrm>
            <a:off x="1734275" y="2195550"/>
            <a:ext cx="1735650" cy="1735650"/>
          </a:xfrm>
          <a:prstGeom prst="rect">
            <a:avLst/>
          </a:prstGeom>
          <a:noFill/>
          <a:ln>
            <a:noFill/>
          </a:ln>
        </p:spPr>
      </p:pic>
      <p:sp>
        <p:nvSpPr>
          <p:cNvPr id="538" name="Google Shape;538;p41"/>
          <p:cNvSpPr txBox="1"/>
          <p:nvPr/>
        </p:nvSpPr>
        <p:spPr>
          <a:xfrm>
            <a:off x="2394700" y="2863275"/>
            <a:ext cx="1165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RDF</a:t>
            </a:r>
            <a:endParaRPr b="1">
              <a:solidFill>
                <a:schemeClr val="dk1"/>
              </a:solidFill>
              <a:latin typeface="Raleway"/>
              <a:ea typeface="Raleway"/>
              <a:cs typeface="Raleway"/>
              <a:sym typeface="Raleway"/>
            </a:endParaRPr>
          </a:p>
        </p:txBody>
      </p:sp>
      <p:cxnSp>
        <p:nvCxnSpPr>
          <p:cNvPr id="539" name="Google Shape;539;p41"/>
          <p:cNvCxnSpPr>
            <a:stCxn id="535" idx="6"/>
          </p:cNvCxnSpPr>
          <p:nvPr/>
        </p:nvCxnSpPr>
        <p:spPr>
          <a:xfrm>
            <a:off x="6087425" y="2546325"/>
            <a:ext cx="136200" cy="211800"/>
          </a:xfrm>
          <a:prstGeom prst="straightConnector1">
            <a:avLst/>
          </a:prstGeom>
          <a:noFill/>
          <a:ln cap="flat" cmpd="sng" w="38100">
            <a:solidFill>
              <a:schemeClr val="lt1"/>
            </a:solidFill>
            <a:prstDash val="solid"/>
            <a:round/>
            <a:headEnd len="med" w="med" type="none"/>
            <a:tailEnd len="med" w="med" type="none"/>
          </a:ln>
        </p:spPr>
      </p:cxnSp>
      <p:cxnSp>
        <p:nvCxnSpPr>
          <p:cNvPr id="540" name="Google Shape;540;p41"/>
          <p:cNvCxnSpPr>
            <a:stCxn id="535" idx="6"/>
          </p:cNvCxnSpPr>
          <p:nvPr/>
        </p:nvCxnSpPr>
        <p:spPr>
          <a:xfrm flipH="1">
            <a:off x="5919725" y="2546325"/>
            <a:ext cx="167700" cy="159300"/>
          </a:xfrm>
          <a:prstGeom prst="straightConnector1">
            <a:avLst/>
          </a:prstGeom>
          <a:noFill/>
          <a:ln cap="flat" cmpd="sng" w="38100">
            <a:solidFill>
              <a:schemeClr val="lt1"/>
            </a:solidFill>
            <a:prstDash val="solid"/>
            <a:round/>
            <a:headEnd len="med" w="med" type="none"/>
            <a:tailEnd len="med" w="med" type="none"/>
          </a:ln>
        </p:spPr>
      </p:cxnSp>
      <p:pic>
        <p:nvPicPr>
          <p:cNvPr id="541" name="Google Shape;541;p41"/>
          <p:cNvPicPr preferRelativeResize="0"/>
          <p:nvPr/>
        </p:nvPicPr>
        <p:blipFill>
          <a:blip r:embed="rId4">
            <a:alphaModFix/>
          </a:blip>
          <a:stretch>
            <a:fillRect/>
          </a:stretch>
        </p:blipFill>
        <p:spPr>
          <a:xfrm>
            <a:off x="3512775" y="1352375"/>
            <a:ext cx="1241648" cy="1302249"/>
          </a:xfrm>
          <a:prstGeom prst="rect">
            <a:avLst/>
          </a:prstGeom>
          <a:noFill/>
          <a:ln>
            <a:noFill/>
          </a:ln>
        </p:spPr>
      </p:pic>
      <p:pic>
        <p:nvPicPr>
          <p:cNvPr id="542" name="Google Shape;542;p41"/>
          <p:cNvPicPr preferRelativeResize="0"/>
          <p:nvPr/>
        </p:nvPicPr>
        <p:blipFill>
          <a:blip r:embed="rId3">
            <a:alphaModFix/>
          </a:blip>
          <a:stretch>
            <a:fillRect/>
          </a:stretch>
        </p:blipFill>
        <p:spPr>
          <a:xfrm>
            <a:off x="3910850" y="2654625"/>
            <a:ext cx="1735650" cy="1735650"/>
          </a:xfrm>
          <a:prstGeom prst="rect">
            <a:avLst/>
          </a:prstGeom>
          <a:noFill/>
          <a:ln>
            <a:noFill/>
          </a:ln>
        </p:spPr>
      </p:pic>
      <p:sp>
        <p:nvSpPr>
          <p:cNvPr id="543" name="Google Shape;543;p41"/>
          <p:cNvSpPr txBox="1"/>
          <p:nvPr/>
        </p:nvSpPr>
        <p:spPr>
          <a:xfrm>
            <a:off x="4481300" y="3409425"/>
            <a:ext cx="1165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KGs</a:t>
            </a:r>
            <a:endParaRPr b="1">
              <a:solidFill>
                <a:schemeClr val="dk1"/>
              </a:solidFill>
              <a:latin typeface="Raleway"/>
              <a:ea typeface="Raleway"/>
              <a:cs typeface="Raleway"/>
              <a:sym typeface="Raleway"/>
            </a:endParaRPr>
          </a:p>
        </p:txBody>
      </p:sp>
      <p:pic>
        <p:nvPicPr>
          <p:cNvPr id="544" name="Google Shape;544;p41"/>
          <p:cNvPicPr preferRelativeResize="0"/>
          <p:nvPr/>
        </p:nvPicPr>
        <p:blipFill>
          <a:blip r:embed="rId3">
            <a:alphaModFix/>
          </a:blip>
          <a:stretch>
            <a:fillRect/>
          </a:stretch>
        </p:blipFill>
        <p:spPr>
          <a:xfrm>
            <a:off x="1952325" y="810675"/>
            <a:ext cx="1735650" cy="1735650"/>
          </a:xfrm>
          <a:prstGeom prst="rect">
            <a:avLst/>
          </a:prstGeom>
          <a:noFill/>
          <a:ln>
            <a:noFill/>
          </a:ln>
        </p:spPr>
      </p:pic>
      <p:sp>
        <p:nvSpPr>
          <p:cNvPr id="545" name="Google Shape;545;p41"/>
          <p:cNvSpPr txBox="1"/>
          <p:nvPr/>
        </p:nvSpPr>
        <p:spPr>
          <a:xfrm>
            <a:off x="2263450" y="15324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Ontologies</a:t>
            </a:r>
            <a:endParaRPr/>
          </a:p>
        </p:txBody>
      </p:sp>
      <p:pic>
        <p:nvPicPr>
          <p:cNvPr id="546" name="Google Shape;546;p41"/>
          <p:cNvPicPr preferRelativeResize="0"/>
          <p:nvPr/>
        </p:nvPicPr>
        <p:blipFill>
          <a:blip r:embed="rId5">
            <a:alphaModFix/>
          </a:blip>
          <a:stretch>
            <a:fillRect/>
          </a:stretch>
        </p:blipFill>
        <p:spPr>
          <a:xfrm>
            <a:off x="64550" y="3560178"/>
            <a:ext cx="2000025" cy="1477925"/>
          </a:xfrm>
          <a:prstGeom prst="rect">
            <a:avLst/>
          </a:prstGeom>
          <a:noFill/>
          <a:ln>
            <a:noFill/>
          </a:ln>
        </p:spPr>
      </p:pic>
      <p:pic>
        <p:nvPicPr>
          <p:cNvPr id="547" name="Google Shape;547;p41"/>
          <p:cNvPicPr preferRelativeResize="0"/>
          <p:nvPr/>
        </p:nvPicPr>
        <p:blipFill>
          <a:blip r:embed="rId6">
            <a:alphaModFix/>
          </a:blip>
          <a:stretch>
            <a:fillRect/>
          </a:stretch>
        </p:blipFill>
        <p:spPr>
          <a:xfrm>
            <a:off x="6390075" y="3263475"/>
            <a:ext cx="2504699" cy="166327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5"/>
          <p:cNvSpPr/>
          <p:nvPr/>
        </p:nvSpPr>
        <p:spPr>
          <a:xfrm>
            <a:off x="311700" y="774125"/>
            <a:ext cx="8709300" cy="42600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15"/>
          <p:cNvSpPr txBox="1"/>
          <p:nvPr>
            <p:ph type="title"/>
          </p:nvPr>
        </p:nvSpPr>
        <p:spPr>
          <a:xfrm>
            <a:off x="457200" y="53576"/>
            <a:ext cx="8229600" cy="1257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800"/>
              <a:t>The Gene Ontology: Semantic Systems Biology</a:t>
            </a:r>
            <a:endParaRPr sz="2800"/>
          </a:p>
        </p:txBody>
      </p:sp>
      <p:sp>
        <p:nvSpPr>
          <p:cNvPr id="88" name="Google Shape;88;p15"/>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89" name="Google Shape;89;p15"/>
          <p:cNvPicPr preferRelativeResize="0"/>
          <p:nvPr/>
        </p:nvPicPr>
        <p:blipFill>
          <a:blip r:embed="rId3">
            <a:alphaModFix/>
          </a:blip>
          <a:stretch>
            <a:fillRect/>
          </a:stretch>
        </p:blipFill>
        <p:spPr>
          <a:xfrm>
            <a:off x="457200" y="1049600"/>
            <a:ext cx="3082624" cy="2536224"/>
          </a:xfrm>
          <a:prstGeom prst="rect">
            <a:avLst/>
          </a:prstGeom>
          <a:noFill/>
          <a:ln>
            <a:noFill/>
          </a:ln>
        </p:spPr>
      </p:pic>
      <p:pic>
        <p:nvPicPr>
          <p:cNvPr id="90" name="Google Shape;90;p15"/>
          <p:cNvPicPr preferRelativeResize="0"/>
          <p:nvPr/>
        </p:nvPicPr>
        <p:blipFill>
          <a:blip r:embed="rId4">
            <a:alphaModFix/>
          </a:blip>
          <a:stretch>
            <a:fillRect/>
          </a:stretch>
        </p:blipFill>
        <p:spPr>
          <a:xfrm>
            <a:off x="376325" y="3699925"/>
            <a:ext cx="3912450" cy="703150"/>
          </a:xfrm>
          <a:prstGeom prst="rect">
            <a:avLst/>
          </a:prstGeom>
          <a:noFill/>
          <a:ln>
            <a:noFill/>
          </a:ln>
        </p:spPr>
      </p:pic>
      <p:pic>
        <p:nvPicPr>
          <p:cNvPr id="91" name="Google Shape;91;p15"/>
          <p:cNvPicPr preferRelativeResize="0"/>
          <p:nvPr/>
        </p:nvPicPr>
        <p:blipFill>
          <a:blip r:embed="rId5">
            <a:alphaModFix/>
          </a:blip>
          <a:stretch>
            <a:fillRect/>
          </a:stretch>
        </p:blipFill>
        <p:spPr>
          <a:xfrm>
            <a:off x="700100" y="4153449"/>
            <a:ext cx="906276" cy="906276"/>
          </a:xfrm>
          <a:prstGeom prst="rect">
            <a:avLst/>
          </a:prstGeom>
          <a:noFill/>
          <a:ln>
            <a:noFill/>
          </a:ln>
        </p:spPr>
      </p:pic>
      <p:pic>
        <p:nvPicPr>
          <p:cNvPr id="92" name="Google Shape;92;p15"/>
          <p:cNvPicPr preferRelativeResize="0"/>
          <p:nvPr/>
        </p:nvPicPr>
        <p:blipFill>
          <a:blip r:embed="rId6">
            <a:alphaModFix/>
          </a:blip>
          <a:stretch>
            <a:fillRect/>
          </a:stretch>
        </p:blipFill>
        <p:spPr>
          <a:xfrm>
            <a:off x="5816629" y="986750"/>
            <a:ext cx="1227145" cy="1254875"/>
          </a:xfrm>
          <a:prstGeom prst="rect">
            <a:avLst/>
          </a:prstGeom>
          <a:noFill/>
          <a:ln>
            <a:noFill/>
          </a:ln>
        </p:spPr>
      </p:pic>
      <p:pic>
        <p:nvPicPr>
          <p:cNvPr id="93" name="Google Shape;93;p15"/>
          <p:cNvPicPr preferRelativeResize="0"/>
          <p:nvPr/>
        </p:nvPicPr>
        <p:blipFill>
          <a:blip r:embed="rId7">
            <a:alphaModFix/>
          </a:blip>
          <a:stretch>
            <a:fillRect/>
          </a:stretch>
        </p:blipFill>
        <p:spPr>
          <a:xfrm>
            <a:off x="7550475" y="4153450"/>
            <a:ext cx="746675" cy="746675"/>
          </a:xfrm>
          <a:prstGeom prst="rect">
            <a:avLst/>
          </a:prstGeom>
          <a:noFill/>
          <a:ln>
            <a:noFill/>
          </a:ln>
        </p:spPr>
      </p:pic>
      <p:pic>
        <p:nvPicPr>
          <p:cNvPr id="94" name="Google Shape;94;p15"/>
          <p:cNvPicPr preferRelativeResize="0"/>
          <p:nvPr/>
        </p:nvPicPr>
        <p:blipFill>
          <a:blip r:embed="rId5">
            <a:alphaModFix/>
          </a:blip>
          <a:stretch>
            <a:fillRect/>
          </a:stretch>
        </p:blipFill>
        <p:spPr>
          <a:xfrm>
            <a:off x="5982325" y="4073649"/>
            <a:ext cx="906276" cy="906276"/>
          </a:xfrm>
          <a:prstGeom prst="rect">
            <a:avLst/>
          </a:prstGeom>
          <a:noFill/>
          <a:ln>
            <a:noFill/>
          </a:ln>
        </p:spPr>
      </p:pic>
      <p:sp>
        <p:nvSpPr>
          <p:cNvPr id="95" name="Google Shape;95;p15"/>
          <p:cNvSpPr/>
          <p:nvPr/>
        </p:nvSpPr>
        <p:spPr>
          <a:xfrm>
            <a:off x="1564550" y="4153450"/>
            <a:ext cx="746700" cy="457200"/>
          </a:xfrm>
          <a:prstGeom prst="cloudCallout">
            <a:avLst>
              <a:gd fmla="val -68571" name="adj1"/>
              <a:gd fmla="val 77496" name="adj2"/>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2200"/>
              <a:t>✅</a:t>
            </a:r>
            <a:endParaRPr/>
          </a:p>
        </p:txBody>
      </p:sp>
      <p:sp>
        <p:nvSpPr>
          <p:cNvPr id="96" name="Google Shape;96;p15"/>
          <p:cNvSpPr txBox="1"/>
          <p:nvPr/>
        </p:nvSpPr>
        <p:spPr>
          <a:xfrm>
            <a:off x="5203600" y="3536625"/>
            <a:ext cx="600000" cy="45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200"/>
          </a:p>
        </p:txBody>
      </p:sp>
      <p:pic>
        <p:nvPicPr>
          <p:cNvPr id="97" name="Google Shape;97;p15"/>
          <p:cNvPicPr preferRelativeResize="0"/>
          <p:nvPr/>
        </p:nvPicPr>
        <p:blipFill>
          <a:blip r:embed="rId7">
            <a:alphaModFix/>
          </a:blip>
          <a:stretch>
            <a:fillRect/>
          </a:stretch>
        </p:blipFill>
        <p:spPr>
          <a:xfrm>
            <a:off x="2538450" y="4233250"/>
            <a:ext cx="746675" cy="746675"/>
          </a:xfrm>
          <a:prstGeom prst="rect">
            <a:avLst/>
          </a:prstGeom>
          <a:noFill/>
          <a:ln>
            <a:noFill/>
          </a:ln>
        </p:spPr>
      </p:pic>
      <p:sp>
        <p:nvSpPr>
          <p:cNvPr id="98" name="Google Shape;98;p15"/>
          <p:cNvSpPr/>
          <p:nvPr/>
        </p:nvSpPr>
        <p:spPr>
          <a:xfrm>
            <a:off x="3421000" y="3993825"/>
            <a:ext cx="746700" cy="457200"/>
          </a:xfrm>
          <a:prstGeom prst="cloudCallout">
            <a:avLst>
              <a:gd fmla="val -68571" name="adj1"/>
              <a:gd fmla="val 77496" name="adj2"/>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2200"/>
              <a:t>❌</a:t>
            </a:r>
            <a:endParaRPr/>
          </a:p>
        </p:txBody>
      </p:sp>
      <p:sp>
        <p:nvSpPr>
          <p:cNvPr id="99" name="Google Shape;99;p15"/>
          <p:cNvSpPr/>
          <p:nvPr/>
        </p:nvSpPr>
        <p:spPr>
          <a:xfrm>
            <a:off x="6918325" y="4073650"/>
            <a:ext cx="746700" cy="457200"/>
          </a:xfrm>
          <a:prstGeom prst="cloudCallout">
            <a:avLst>
              <a:gd fmla="val -44081" name="adj1"/>
              <a:gd fmla="val 70511" name="adj2"/>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2200"/>
              <a:t>✅</a:t>
            </a:r>
            <a:endParaRPr/>
          </a:p>
        </p:txBody>
      </p:sp>
      <p:sp>
        <p:nvSpPr>
          <p:cNvPr id="100" name="Google Shape;100;p15"/>
          <p:cNvSpPr/>
          <p:nvPr/>
        </p:nvSpPr>
        <p:spPr>
          <a:xfrm>
            <a:off x="6918325" y="4073650"/>
            <a:ext cx="746700" cy="457200"/>
          </a:xfrm>
          <a:prstGeom prst="cloudCallout">
            <a:avLst>
              <a:gd fmla="val 44124" name="adj1"/>
              <a:gd fmla="val 87965" name="adj2"/>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2200"/>
              <a:t>✅</a:t>
            </a:r>
            <a:endParaRPr/>
          </a:p>
        </p:txBody>
      </p:sp>
      <p:pic>
        <p:nvPicPr>
          <p:cNvPr id="101" name="Google Shape;101;p15"/>
          <p:cNvPicPr preferRelativeResize="0"/>
          <p:nvPr/>
        </p:nvPicPr>
        <p:blipFill>
          <a:blip r:embed="rId8">
            <a:alphaModFix/>
          </a:blip>
          <a:stretch>
            <a:fillRect/>
          </a:stretch>
        </p:blipFill>
        <p:spPr>
          <a:xfrm>
            <a:off x="6541963" y="1590400"/>
            <a:ext cx="1254875" cy="1254875"/>
          </a:xfrm>
          <a:prstGeom prst="rect">
            <a:avLst/>
          </a:prstGeom>
          <a:noFill/>
          <a:ln>
            <a:noFill/>
          </a:ln>
        </p:spPr>
      </p:pic>
      <p:pic>
        <p:nvPicPr>
          <p:cNvPr id="102" name="Google Shape;102;p15"/>
          <p:cNvPicPr preferRelativeResize="0"/>
          <p:nvPr/>
        </p:nvPicPr>
        <p:blipFill>
          <a:blip r:embed="rId9">
            <a:alphaModFix/>
          </a:blip>
          <a:stretch>
            <a:fillRect/>
          </a:stretch>
        </p:blipFill>
        <p:spPr>
          <a:xfrm>
            <a:off x="4320400" y="1666963"/>
            <a:ext cx="503175" cy="503175"/>
          </a:xfrm>
          <a:prstGeom prst="rect">
            <a:avLst/>
          </a:prstGeom>
          <a:noFill/>
          <a:ln>
            <a:noFill/>
          </a:ln>
        </p:spPr>
      </p:pic>
      <p:pic>
        <p:nvPicPr>
          <p:cNvPr id="103" name="Google Shape;103;p15"/>
          <p:cNvPicPr preferRelativeResize="0"/>
          <p:nvPr/>
        </p:nvPicPr>
        <p:blipFill>
          <a:blip r:embed="rId10">
            <a:alphaModFix/>
          </a:blip>
          <a:stretch>
            <a:fillRect/>
          </a:stretch>
        </p:blipFill>
        <p:spPr>
          <a:xfrm>
            <a:off x="4478423" y="2271748"/>
            <a:ext cx="600000" cy="600000"/>
          </a:xfrm>
          <a:prstGeom prst="rect">
            <a:avLst/>
          </a:prstGeom>
          <a:noFill/>
          <a:ln>
            <a:noFill/>
          </a:ln>
        </p:spPr>
      </p:pic>
      <p:sp>
        <p:nvSpPr>
          <p:cNvPr id="104" name="Google Shape;104;p15"/>
          <p:cNvSpPr/>
          <p:nvPr/>
        </p:nvSpPr>
        <p:spPr>
          <a:xfrm>
            <a:off x="4359425" y="2017650"/>
            <a:ext cx="1097700" cy="1108200"/>
          </a:xfrm>
          <a:prstGeom prst="rightArrow">
            <a:avLst>
              <a:gd fmla="val 50000" name="adj1"/>
              <a:gd fmla="val 50000" name="adj2"/>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5"/>
          <p:cNvSpPr txBox="1"/>
          <p:nvPr>
            <p:ph idx="1" type="body"/>
          </p:nvPr>
        </p:nvSpPr>
        <p:spPr>
          <a:xfrm>
            <a:off x="7665013" y="1706313"/>
            <a:ext cx="1256100" cy="424500"/>
          </a:xfrm>
          <a:prstGeom prst="rect">
            <a:avLst/>
          </a:prstGeom>
          <a:solidFill>
            <a:srgbClr val="F3F3F3"/>
          </a:solidFill>
          <a:ln cap="flat" cmpd="sng" w="9525">
            <a:solidFill>
              <a:srgbClr val="999999"/>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None/>
            </a:pPr>
            <a:r>
              <a:rPr b="1" lang="en" sz="1500">
                <a:solidFill>
                  <a:schemeClr val="dk2"/>
                </a:solidFill>
              </a:rPr>
              <a:t>45k </a:t>
            </a:r>
            <a:r>
              <a:rPr lang="en" sz="1500">
                <a:solidFill>
                  <a:schemeClr val="dk2"/>
                </a:solidFill>
              </a:rPr>
              <a:t>classes</a:t>
            </a:r>
            <a:endParaRPr sz="1500">
              <a:solidFill>
                <a:schemeClr val="dk2"/>
              </a:solidFill>
            </a:endParaRPr>
          </a:p>
        </p:txBody>
      </p:sp>
      <p:sp>
        <p:nvSpPr>
          <p:cNvPr id="106" name="Google Shape;106;p15"/>
          <p:cNvSpPr txBox="1"/>
          <p:nvPr>
            <p:ph idx="1" type="body"/>
          </p:nvPr>
        </p:nvSpPr>
        <p:spPr>
          <a:xfrm>
            <a:off x="5802150" y="2790775"/>
            <a:ext cx="2884800" cy="1108200"/>
          </a:xfrm>
          <a:prstGeom prst="rect">
            <a:avLst/>
          </a:prstGeom>
          <a:solidFill>
            <a:srgbClr val="F3F3F3"/>
          </a:solidFill>
          <a:ln cap="flat" cmpd="sng" w="9525">
            <a:solidFill>
              <a:srgbClr val="999999"/>
            </a:solidFill>
            <a:prstDash val="solid"/>
            <a:round/>
            <a:headEnd len="sm" w="sm" type="none"/>
            <a:tailEnd len="sm" w="sm" type="none"/>
          </a:ln>
        </p:spPr>
        <p:txBody>
          <a:bodyPr anchorCtr="0" anchor="t" bIns="91425" lIns="91425" spcFirstLastPara="1" rIns="91425" wrap="square" tIns="91425">
            <a:normAutofit lnSpcReduction="10000"/>
          </a:bodyPr>
          <a:lstStyle/>
          <a:p>
            <a:pPr indent="0" lvl="0" marL="0" marR="0" rtl="0" algn="l">
              <a:lnSpc>
                <a:spcPct val="115000"/>
              </a:lnSpc>
              <a:spcBef>
                <a:spcPts val="0"/>
              </a:spcBef>
              <a:spcAft>
                <a:spcPts val="0"/>
              </a:spcAft>
              <a:buNone/>
            </a:pPr>
            <a:r>
              <a:rPr b="1" lang="en" sz="1500">
                <a:solidFill>
                  <a:schemeClr val="dk2"/>
                </a:solidFill>
              </a:rPr>
              <a:t>750,000</a:t>
            </a:r>
            <a:r>
              <a:rPr lang="en" sz="1500">
                <a:solidFill>
                  <a:schemeClr val="dk2"/>
                </a:solidFill>
              </a:rPr>
              <a:t> e</a:t>
            </a:r>
            <a:r>
              <a:rPr lang="en" sz="1300">
                <a:solidFill>
                  <a:schemeClr val="dk2"/>
                </a:solidFill>
              </a:rPr>
              <a:t>xperimentally supported annotations manually curated from 140,000 publications</a:t>
            </a:r>
            <a:endParaRPr sz="1300">
              <a:solidFill>
                <a:schemeClr val="dk2"/>
              </a:solidFill>
            </a:endParaRPr>
          </a:p>
          <a:p>
            <a:pPr indent="0" lvl="0" marL="0" marR="0" rtl="0" algn="l">
              <a:lnSpc>
                <a:spcPct val="115000"/>
              </a:lnSpc>
              <a:spcBef>
                <a:spcPts val="0"/>
              </a:spcBef>
              <a:spcAft>
                <a:spcPts val="0"/>
              </a:spcAft>
              <a:buNone/>
            </a:pPr>
            <a:r>
              <a:rPr b="1" lang="en" sz="1500">
                <a:solidFill>
                  <a:schemeClr val="dk2"/>
                </a:solidFill>
              </a:rPr>
              <a:t>1bn computed </a:t>
            </a:r>
            <a:r>
              <a:rPr lang="en" sz="1500">
                <a:solidFill>
                  <a:schemeClr val="dk2"/>
                </a:solidFill>
              </a:rPr>
              <a:t>annotations</a:t>
            </a:r>
            <a:endParaRPr sz="1500">
              <a:solidFill>
                <a:schemeClr val="dk2"/>
              </a:solidFill>
            </a:endParaRPr>
          </a:p>
        </p:txBody>
      </p:sp>
      <p:sp>
        <p:nvSpPr>
          <p:cNvPr id="107" name="Google Shape;107;p15"/>
          <p:cNvSpPr txBox="1"/>
          <p:nvPr/>
        </p:nvSpPr>
        <p:spPr>
          <a:xfrm>
            <a:off x="7114925" y="895075"/>
            <a:ext cx="1906200" cy="415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500">
                <a:solidFill>
                  <a:schemeClr val="dk2"/>
                </a:solidFill>
                <a:latin typeface="Open Sans"/>
                <a:ea typeface="Open Sans"/>
                <a:cs typeface="Open Sans"/>
                <a:sym typeface="Open Sans"/>
              </a:rPr>
              <a:t>geneontology.org</a:t>
            </a:r>
            <a:endParaRPr/>
          </a:p>
        </p:txBody>
      </p:sp>
      <p:pic>
        <p:nvPicPr>
          <p:cNvPr id="108" name="Google Shape;108;p15"/>
          <p:cNvPicPr preferRelativeResize="0"/>
          <p:nvPr/>
        </p:nvPicPr>
        <p:blipFill rotWithShape="1">
          <a:blip r:embed="rId11">
            <a:alphaModFix/>
          </a:blip>
          <a:srcRect b="0" l="0" r="0" t="0"/>
          <a:stretch/>
        </p:blipFill>
        <p:spPr>
          <a:xfrm>
            <a:off x="4478424" y="4530850"/>
            <a:ext cx="1481327" cy="50317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1" name="Shape 551"/>
        <p:cNvGrpSpPr/>
        <p:nvPr/>
      </p:nvGrpSpPr>
      <p:grpSpPr>
        <a:xfrm>
          <a:off x="0" y="0"/>
          <a:ext cx="0" cy="0"/>
          <a:chOff x="0" y="0"/>
          <a:chExt cx="0" cy="0"/>
        </a:xfrm>
      </p:grpSpPr>
      <p:sp>
        <p:nvSpPr>
          <p:cNvPr id="552" name="Google Shape;552;p42"/>
          <p:cNvSpPr/>
          <p:nvPr/>
        </p:nvSpPr>
        <p:spPr>
          <a:xfrm>
            <a:off x="5230225" y="3951025"/>
            <a:ext cx="3650700" cy="10209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p42"/>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Embrace CURIEs</a:t>
            </a:r>
            <a:endParaRPr>
              <a:solidFill>
                <a:schemeClr val="lt1"/>
              </a:solidFill>
            </a:endParaRPr>
          </a:p>
        </p:txBody>
      </p:sp>
      <p:sp>
        <p:nvSpPr>
          <p:cNvPr id="554" name="Google Shape;554;p42"/>
          <p:cNvSpPr txBox="1"/>
          <p:nvPr>
            <p:ph idx="1" type="body"/>
          </p:nvPr>
        </p:nvSpPr>
        <p:spPr>
          <a:xfrm>
            <a:off x="311700" y="1152475"/>
            <a:ext cx="5880300" cy="24711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URI are rarely used </a:t>
            </a:r>
            <a:r>
              <a:rPr lang="en" u="sng"/>
              <a:t>as identifiers</a:t>
            </a:r>
            <a:r>
              <a:rPr lang="en"/>
              <a:t> outside RDF frameworks</a:t>
            </a:r>
            <a:endParaRPr/>
          </a:p>
          <a:p>
            <a:pPr indent="-317500" lvl="1" marL="914400" rtl="0" algn="l">
              <a:spcBef>
                <a:spcPts val="0"/>
              </a:spcBef>
              <a:spcAft>
                <a:spcPts val="0"/>
              </a:spcAft>
              <a:buClr>
                <a:schemeClr val="lt1"/>
              </a:buClr>
              <a:buSzPts val="1400"/>
              <a:buChar char="○"/>
            </a:pPr>
            <a:r>
              <a:rPr lang="en">
                <a:solidFill>
                  <a:schemeClr val="lt1"/>
                </a:solidFill>
              </a:rPr>
              <a:t>URIs are awkward to work with outside RDF tooling</a:t>
            </a:r>
            <a:endParaRPr>
              <a:solidFill>
                <a:schemeClr val="lt1"/>
              </a:solidFill>
            </a:endParaRPr>
          </a:p>
          <a:p>
            <a:pPr indent="-342900" lvl="0" marL="457200" rtl="0" algn="l">
              <a:spcBef>
                <a:spcPts val="0"/>
              </a:spcBef>
              <a:spcAft>
                <a:spcPts val="0"/>
              </a:spcAft>
              <a:buClr>
                <a:schemeClr val="lt1"/>
              </a:buClr>
              <a:buSzPts val="1800"/>
              <a:buChar char="●"/>
            </a:pPr>
            <a:r>
              <a:rPr lang="en"/>
              <a:t>Solution: CURIEs</a:t>
            </a:r>
            <a:endParaRPr/>
          </a:p>
          <a:p>
            <a:pPr indent="-317500" lvl="1" marL="914400" rtl="0" algn="l">
              <a:spcBef>
                <a:spcPts val="0"/>
              </a:spcBef>
              <a:spcAft>
                <a:spcPts val="0"/>
              </a:spcAft>
              <a:buSzPts val="1400"/>
              <a:buChar char="○"/>
            </a:pPr>
            <a:r>
              <a:rPr lang="en"/>
              <a:t>Prefixed IDs have been standard in bio-databases before RDF</a:t>
            </a:r>
            <a:endParaRPr/>
          </a:p>
          <a:p>
            <a:pPr indent="-317500" lvl="2" marL="1371600" rtl="0" algn="l">
              <a:spcBef>
                <a:spcPts val="0"/>
              </a:spcBef>
              <a:spcAft>
                <a:spcPts val="0"/>
              </a:spcAft>
              <a:buSzPts val="1400"/>
              <a:buChar char="■"/>
            </a:pPr>
            <a:r>
              <a:rPr lang="en"/>
              <a:t>GO:0005634</a:t>
            </a:r>
            <a:endParaRPr/>
          </a:p>
          <a:p>
            <a:pPr indent="-317500" lvl="2" marL="1371600" rtl="0" algn="l">
              <a:spcBef>
                <a:spcPts val="0"/>
              </a:spcBef>
              <a:spcAft>
                <a:spcPts val="0"/>
              </a:spcAft>
              <a:buSzPts val="1400"/>
              <a:buChar char="■"/>
            </a:pPr>
            <a:r>
              <a:rPr lang="en"/>
              <a:t>UniProtKB:P12345</a:t>
            </a:r>
            <a:endParaRPr/>
          </a:p>
          <a:p>
            <a:pPr indent="-317500" lvl="1" marL="914400" rtl="0" algn="l">
              <a:spcBef>
                <a:spcPts val="0"/>
              </a:spcBef>
              <a:spcAft>
                <a:spcPts val="0"/>
              </a:spcAft>
              <a:buClr>
                <a:schemeClr val="lt1"/>
              </a:buClr>
              <a:buSzPts val="1400"/>
              <a:buChar char="○"/>
            </a:pPr>
            <a:r>
              <a:rPr lang="en" u="sng">
                <a:solidFill>
                  <a:schemeClr val="lt1"/>
                </a:solidFill>
              </a:rPr>
              <a:t>Key</a:t>
            </a:r>
            <a:r>
              <a:rPr lang="en">
                <a:solidFill>
                  <a:schemeClr val="lt1"/>
                </a:solidFill>
              </a:rPr>
              <a:t>: </a:t>
            </a:r>
            <a:r>
              <a:rPr i="1" lang="en">
                <a:solidFill>
                  <a:schemeClr val="lt1"/>
                </a:solidFill>
              </a:rPr>
              <a:t>always make the prefixmap explicit</a:t>
            </a:r>
            <a:endParaRPr i="1">
              <a:solidFill>
                <a:schemeClr val="lt1"/>
              </a:solidFill>
            </a:endParaRPr>
          </a:p>
        </p:txBody>
      </p:sp>
      <p:sp>
        <p:nvSpPr>
          <p:cNvPr id="555" name="Google Shape;555;p42"/>
          <p:cNvSpPr txBox="1"/>
          <p:nvPr/>
        </p:nvSpPr>
        <p:spPr>
          <a:xfrm>
            <a:off x="5162625" y="3926675"/>
            <a:ext cx="43434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212529"/>
                </a:solidFill>
                <a:highlight>
                  <a:srgbClr val="FFFFFF"/>
                </a:highlight>
                <a:latin typeface="Roboto"/>
                <a:ea typeface="Roboto"/>
                <a:cs typeface="Roboto"/>
                <a:sym typeface="Roboto"/>
              </a:rPr>
              <a:t>Hoyt, C. T., </a:t>
            </a:r>
            <a:r>
              <a:rPr i="1" lang="en">
                <a:solidFill>
                  <a:srgbClr val="212529"/>
                </a:solidFill>
                <a:highlight>
                  <a:srgbClr val="FFFFFF"/>
                </a:highlight>
                <a:latin typeface="Roboto"/>
                <a:ea typeface="Roboto"/>
                <a:cs typeface="Roboto"/>
                <a:sym typeface="Roboto"/>
              </a:rPr>
              <a:t>et al.</a:t>
            </a:r>
            <a:r>
              <a:rPr lang="en">
                <a:solidFill>
                  <a:srgbClr val="212529"/>
                </a:solidFill>
                <a:highlight>
                  <a:srgbClr val="FFFFFF"/>
                </a:highlight>
                <a:latin typeface="Roboto"/>
                <a:ea typeface="Roboto"/>
                <a:cs typeface="Roboto"/>
                <a:sym typeface="Roboto"/>
              </a:rPr>
              <a:t> (2022) </a:t>
            </a:r>
            <a:r>
              <a:rPr lang="en">
                <a:solidFill>
                  <a:srgbClr val="007BFF"/>
                </a:solidFill>
                <a:highlight>
                  <a:srgbClr val="FFFFFF"/>
                </a:highlight>
                <a:uFill>
                  <a:noFill/>
                </a:uFill>
                <a:latin typeface="Roboto"/>
                <a:ea typeface="Roboto"/>
                <a:cs typeface="Roboto"/>
                <a:sym typeface="Roboto"/>
                <a:hlinkClick r:id="rId3">
                  <a:extLst>
                    <a:ext uri="{A12FA001-AC4F-418D-AE19-62706E023703}">
                      <ahyp:hlinkClr val="tx"/>
                    </a:ext>
                  </a:extLst>
                </a:hlinkClick>
              </a:rPr>
              <a:t>The Unifying the identification of biomedical entities with the Bioregistry</a:t>
            </a:r>
            <a:r>
              <a:rPr lang="en">
                <a:solidFill>
                  <a:srgbClr val="212529"/>
                </a:solidFill>
                <a:highlight>
                  <a:srgbClr val="FFFFFF"/>
                </a:highlight>
                <a:latin typeface="Roboto"/>
                <a:ea typeface="Roboto"/>
                <a:cs typeface="Roboto"/>
                <a:sym typeface="Roboto"/>
              </a:rPr>
              <a:t>. </a:t>
            </a:r>
            <a:r>
              <a:rPr i="1" lang="en">
                <a:solidFill>
                  <a:srgbClr val="212529"/>
                </a:solidFill>
                <a:highlight>
                  <a:srgbClr val="FFFFFF"/>
                </a:highlight>
                <a:latin typeface="Roboto"/>
                <a:ea typeface="Roboto"/>
                <a:cs typeface="Roboto"/>
                <a:sym typeface="Roboto"/>
              </a:rPr>
              <a:t>Nature Scientific Data</a:t>
            </a:r>
            <a:r>
              <a:rPr lang="en">
                <a:solidFill>
                  <a:srgbClr val="212529"/>
                </a:solidFill>
                <a:highlight>
                  <a:srgbClr val="FFFFFF"/>
                </a:highlight>
                <a:latin typeface="Roboto"/>
                <a:ea typeface="Roboto"/>
                <a:cs typeface="Roboto"/>
                <a:sym typeface="Roboto"/>
              </a:rPr>
              <a:t>, s41597-022-01807-3</a:t>
            </a:r>
            <a:endParaRPr sz="900"/>
          </a:p>
        </p:txBody>
      </p:sp>
      <p:sp>
        <p:nvSpPr>
          <p:cNvPr id="556" name="Google Shape;556;p42"/>
          <p:cNvSpPr txBox="1"/>
          <p:nvPr/>
        </p:nvSpPr>
        <p:spPr>
          <a:xfrm>
            <a:off x="142200" y="4320425"/>
            <a:ext cx="37308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hlinkClick r:id="rId4"/>
              </a:rPr>
              <a:t>https://bioregistry.io/</a:t>
            </a:r>
            <a:endParaRPr>
              <a:solidFill>
                <a:schemeClr val="lt1"/>
              </a:solidFill>
            </a:endParaRPr>
          </a:p>
          <a:p>
            <a:pPr indent="0" lvl="0" marL="0" rtl="0" algn="l">
              <a:spcBef>
                <a:spcPts val="0"/>
              </a:spcBef>
              <a:spcAft>
                <a:spcPts val="0"/>
              </a:spcAft>
              <a:buNone/>
            </a:pPr>
            <a:r>
              <a:rPr lang="en" u="sng">
                <a:solidFill>
                  <a:schemeClr val="hlink"/>
                </a:solidFill>
                <a:hlinkClick r:id="rId5"/>
              </a:rPr>
              <a:t>https://github.com/linkml/prefixmaps/</a:t>
            </a:r>
            <a:r>
              <a:rPr lang="en">
                <a:solidFill>
                  <a:schemeClr val="lt1"/>
                </a:solidFill>
              </a:rPr>
              <a:t> </a:t>
            </a:r>
            <a:endParaRPr>
              <a:solidFill>
                <a:schemeClr val="lt1"/>
              </a:solidFill>
            </a:endParaRPr>
          </a:p>
        </p:txBody>
      </p:sp>
      <p:pic>
        <p:nvPicPr>
          <p:cNvPr id="557" name="Google Shape;557;p42"/>
          <p:cNvPicPr preferRelativeResize="0"/>
          <p:nvPr/>
        </p:nvPicPr>
        <p:blipFill>
          <a:blip r:embed="rId6">
            <a:alphaModFix/>
          </a:blip>
          <a:stretch>
            <a:fillRect/>
          </a:stretch>
        </p:blipFill>
        <p:spPr>
          <a:xfrm>
            <a:off x="5656163" y="638975"/>
            <a:ext cx="3356325" cy="111877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43"/>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Can we have semantics in our KGs?</a:t>
            </a:r>
            <a:endParaRPr/>
          </a:p>
        </p:txBody>
      </p:sp>
      <p:sp>
        <p:nvSpPr>
          <p:cNvPr id="563" name="Google Shape;563;p4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The story: </a:t>
            </a:r>
            <a:endParaRPr/>
          </a:p>
          <a:p>
            <a:pPr indent="457200" lvl="0" marL="0" rtl="0" algn="l">
              <a:spcBef>
                <a:spcPts val="1200"/>
              </a:spcBef>
              <a:spcAft>
                <a:spcPts val="0"/>
              </a:spcAft>
              <a:buNone/>
            </a:pPr>
            <a:r>
              <a:rPr lang="en"/>
              <a:t>RDF and OWL provide semantics for </a:t>
            </a:r>
            <a:r>
              <a:rPr lang="en"/>
              <a:t>the</a:t>
            </a:r>
            <a:r>
              <a:rPr lang="en"/>
              <a:t> web</a:t>
            </a:r>
            <a:endParaRPr/>
          </a:p>
          <a:p>
            <a:pPr indent="0" lvl="0" marL="0" rtl="0" algn="l">
              <a:spcBef>
                <a:spcPts val="1200"/>
              </a:spcBef>
              <a:spcAft>
                <a:spcPts val="0"/>
              </a:spcAft>
              <a:buNone/>
            </a:pPr>
            <a:r>
              <a:rPr lang="en"/>
              <a:t>The reality:</a:t>
            </a:r>
            <a:endParaRPr/>
          </a:p>
          <a:p>
            <a:pPr indent="0" lvl="0" marL="457200" rtl="0" algn="l">
              <a:spcBef>
                <a:spcPts val="1200"/>
              </a:spcBef>
              <a:spcAft>
                <a:spcPts val="0"/>
              </a:spcAft>
              <a:buNone/>
            </a:pPr>
            <a:r>
              <a:rPr lang="en"/>
              <a:t>OWL is great for terminology maintenance</a:t>
            </a:r>
            <a:endParaRPr/>
          </a:p>
          <a:p>
            <a:pPr indent="0" lvl="0" marL="457200" rtl="0" algn="l">
              <a:spcBef>
                <a:spcPts val="1200"/>
              </a:spcBef>
              <a:spcAft>
                <a:spcPts val="0"/>
              </a:spcAft>
              <a:buNone/>
            </a:pPr>
            <a:r>
              <a:rPr lang="en"/>
              <a:t>OWL layering in RDF is problematic and ignored in non-RDF KGs</a:t>
            </a:r>
            <a:endParaRPr/>
          </a:p>
          <a:p>
            <a:pPr indent="0" lvl="0" marL="457200" rtl="0" algn="l">
              <a:spcBef>
                <a:spcPts val="1200"/>
              </a:spcBef>
              <a:spcAft>
                <a:spcPts val="1200"/>
              </a:spcAft>
              <a:buNone/>
            </a:pPr>
            <a:r>
              <a:rPr lang="en"/>
              <a:t>OWL is a poor fit for </a:t>
            </a:r>
            <a:r>
              <a:rPr i="1" lang="en"/>
              <a:t>contingent knowledge</a:t>
            </a:r>
            <a:r>
              <a:rPr lang="en"/>
              <a:t> common in the life sciences</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 name="Shape 567"/>
        <p:cNvGrpSpPr/>
        <p:nvPr/>
      </p:nvGrpSpPr>
      <p:grpSpPr>
        <a:xfrm>
          <a:off x="0" y="0"/>
          <a:ext cx="0" cy="0"/>
          <a:chOff x="0" y="0"/>
          <a:chExt cx="0" cy="0"/>
        </a:xfrm>
      </p:grpSpPr>
      <p:sp>
        <p:nvSpPr>
          <p:cNvPr id="568" name="Google Shape;568;p44"/>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Example: semantics of parthood</a:t>
            </a:r>
            <a:endParaRPr/>
          </a:p>
        </p:txBody>
      </p:sp>
      <p:sp>
        <p:nvSpPr>
          <p:cNvPr id="569" name="Google Shape;569;p44"/>
          <p:cNvSpPr/>
          <p:nvPr/>
        </p:nvSpPr>
        <p:spPr>
          <a:xfrm>
            <a:off x="1717600" y="4169775"/>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:Planet</a:t>
            </a:r>
            <a:endParaRPr b="1"/>
          </a:p>
        </p:txBody>
      </p:sp>
      <p:sp>
        <p:nvSpPr>
          <p:cNvPr id="570" name="Google Shape;570;p44"/>
          <p:cNvSpPr/>
          <p:nvPr/>
        </p:nvSpPr>
        <p:spPr>
          <a:xfrm>
            <a:off x="1717600" y="2730725"/>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a:t>
            </a:r>
            <a:r>
              <a:rPr b="1" lang="en" sz="1300"/>
              <a:t>SolarSystem</a:t>
            </a:r>
            <a:endParaRPr b="1" sz="1300"/>
          </a:p>
        </p:txBody>
      </p:sp>
      <p:sp>
        <p:nvSpPr>
          <p:cNvPr id="571" name="Google Shape;571;p44"/>
          <p:cNvSpPr/>
          <p:nvPr/>
        </p:nvSpPr>
        <p:spPr>
          <a:xfrm>
            <a:off x="1717600" y="1291675"/>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:Galaxy</a:t>
            </a:r>
            <a:endParaRPr b="1"/>
          </a:p>
        </p:txBody>
      </p:sp>
      <p:cxnSp>
        <p:nvCxnSpPr>
          <p:cNvPr id="572" name="Google Shape;572;p44"/>
          <p:cNvCxnSpPr>
            <a:stCxn id="570" idx="0"/>
            <a:endCxn id="571" idx="2"/>
          </p:cNvCxnSpPr>
          <p:nvPr/>
        </p:nvCxnSpPr>
        <p:spPr>
          <a:xfrm rot="10800000">
            <a:off x="2379400" y="1794725"/>
            <a:ext cx="0" cy="936000"/>
          </a:xfrm>
          <a:prstGeom prst="straightConnector1">
            <a:avLst/>
          </a:prstGeom>
          <a:noFill/>
          <a:ln cap="flat" cmpd="sng" w="38100">
            <a:solidFill>
              <a:srgbClr val="D9D9D9"/>
            </a:solidFill>
            <a:prstDash val="solid"/>
            <a:round/>
            <a:headEnd len="med" w="med" type="none"/>
            <a:tailEnd len="med" w="med" type="stealth"/>
          </a:ln>
        </p:spPr>
      </p:cxnSp>
      <p:cxnSp>
        <p:nvCxnSpPr>
          <p:cNvPr id="573" name="Google Shape;573;p44"/>
          <p:cNvCxnSpPr>
            <a:stCxn id="569" idx="0"/>
            <a:endCxn id="570" idx="2"/>
          </p:cNvCxnSpPr>
          <p:nvPr/>
        </p:nvCxnSpPr>
        <p:spPr>
          <a:xfrm rot="10800000">
            <a:off x="2379400" y="3233775"/>
            <a:ext cx="0" cy="936000"/>
          </a:xfrm>
          <a:prstGeom prst="straightConnector1">
            <a:avLst/>
          </a:prstGeom>
          <a:noFill/>
          <a:ln cap="flat" cmpd="sng" w="38100">
            <a:solidFill>
              <a:srgbClr val="D9D9D9"/>
            </a:solidFill>
            <a:prstDash val="solid"/>
            <a:round/>
            <a:headEnd len="med" w="med" type="none"/>
            <a:tailEnd len="med" w="med" type="stealth"/>
          </a:ln>
        </p:spPr>
      </p:cxnSp>
      <p:sp>
        <p:nvSpPr>
          <p:cNvPr id="574" name="Google Shape;574;p44"/>
          <p:cNvSpPr txBox="1"/>
          <p:nvPr/>
        </p:nvSpPr>
        <p:spPr>
          <a:xfrm>
            <a:off x="1454800" y="2062650"/>
            <a:ext cx="184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a:solidFill>
                  <a:srgbClr val="EFEFEF"/>
                </a:solidFill>
                <a:latin typeface="Source Sans Pro"/>
                <a:ea typeface="Source Sans Pro"/>
                <a:cs typeface="Source Sans Pro"/>
                <a:sym typeface="Source Sans Pro"/>
              </a:rPr>
              <a:t>:partOf</a:t>
            </a:r>
            <a:endParaRPr b="1" i="1">
              <a:solidFill>
                <a:srgbClr val="EFEFEF"/>
              </a:solidFill>
              <a:latin typeface="Source Sans Pro"/>
              <a:ea typeface="Source Sans Pro"/>
              <a:cs typeface="Source Sans Pro"/>
              <a:sym typeface="Source Sans Pro"/>
            </a:endParaRPr>
          </a:p>
        </p:txBody>
      </p:sp>
      <p:sp>
        <p:nvSpPr>
          <p:cNvPr id="575" name="Google Shape;575;p44"/>
          <p:cNvSpPr txBox="1"/>
          <p:nvPr/>
        </p:nvSpPr>
        <p:spPr>
          <a:xfrm>
            <a:off x="1596250" y="3501700"/>
            <a:ext cx="184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a:solidFill>
                  <a:srgbClr val="EFEFEF"/>
                </a:solidFill>
                <a:latin typeface="Source Sans Pro"/>
                <a:ea typeface="Source Sans Pro"/>
                <a:cs typeface="Source Sans Pro"/>
                <a:sym typeface="Source Sans Pro"/>
              </a:rPr>
              <a:t>:partOf</a:t>
            </a:r>
            <a:endParaRPr b="1" i="1">
              <a:solidFill>
                <a:srgbClr val="EFEFEF"/>
              </a:solidFill>
              <a:latin typeface="Source Sans Pro"/>
              <a:ea typeface="Source Sans Pro"/>
              <a:cs typeface="Source Sans Pro"/>
              <a:sym typeface="Source Sans Pro"/>
            </a:endParaRPr>
          </a:p>
        </p:txBody>
      </p:sp>
      <p:sp>
        <p:nvSpPr>
          <p:cNvPr id="576" name="Google Shape;576;p44"/>
          <p:cNvSpPr txBox="1"/>
          <p:nvPr>
            <p:ph idx="1" type="body"/>
          </p:nvPr>
        </p:nvSpPr>
        <p:spPr>
          <a:xfrm>
            <a:off x="5221775" y="1163700"/>
            <a:ext cx="36105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Doesn’t capture quantification</a:t>
            </a:r>
            <a:endParaRPr i="1"/>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sp>
        <p:nvSpPr>
          <p:cNvPr id="581" name="Google Shape;581;p45"/>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Example: semantics of parthood in OWL</a:t>
            </a:r>
            <a:endParaRPr/>
          </a:p>
        </p:txBody>
      </p:sp>
      <p:sp>
        <p:nvSpPr>
          <p:cNvPr id="582" name="Google Shape;582;p45"/>
          <p:cNvSpPr txBox="1"/>
          <p:nvPr>
            <p:ph idx="1" type="body"/>
          </p:nvPr>
        </p:nvSpPr>
        <p:spPr>
          <a:xfrm>
            <a:off x="311700" y="1152475"/>
            <a:ext cx="5379300" cy="2558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400">
                <a:solidFill>
                  <a:srgbClr val="D0E0E3"/>
                </a:solidFill>
              </a:rPr>
              <a:t>Class</a:t>
            </a:r>
            <a:r>
              <a:rPr lang="en" sz="2400"/>
              <a:t>: Planet</a:t>
            </a:r>
            <a:endParaRPr sz="2400"/>
          </a:p>
          <a:p>
            <a:pPr indent="0" lvl="0" marL="0" rtl="0" algn="l">
              <a:spcBef>
                <a:spcPts val="1200"/>
              </a:spcBef>
              <a:spcAft>
                <a:spcPts val="0"/>
              </a:spcAft>
              <a:buNone/>
            </a:pPr>
            <a:r>
              <a:rPr lang="en" sz="2400"/>
              <a:t>  </a:t>
            </a:r>
            <a:r>
              <a:rPr lang="en" sz="2400">
                <a:solidFill>
                  <a:srgbClr val="D0E0E3"/>
                </a:solidFill>
              </a:rPr>
              <a:t>SubClassOf</a:t>
            </a:r>
            <a:r>
              <a:rPr lang="en" sz="2400"/>
              <a:t>: </a:t>
            </a:r>
            <a:r>
              <a:rPr i="1" lang="en" sz="2400"/>
              <a:t>partOf</a:t>
            </a:r>
            <a:r>
              <a:rPr lang="en" sz="2400"/>
              <a:t> </a:t>
            </a:r>
            <a:r>
              <a:rPr lang="en" sz="2400">
                <a:solidFill>
                  <a:srgbClr val="D0E0E3"/>
                </a:solidFill>
              </a:rPr>
              <a:t>some</a:t>
            </a:r>
            <a:r>
              <a:rPr lang="en" sz="2400"/>
              <a:t> SolarSystem</a:t>
            </a:r>
            <a:endParaRPr sz="2400"/>
          </a:p>
          <a:p>
            <a:pPr indent="0" lvl="0" marL="0" rtl="0" algn="l">
              <a:spcBef>
                <a:spcPts val="1200"/>
              </a:spcBef>
              <a:spcAft>
                <a:spcPts val="0"/>
              </a:spcAft>
              <a:buNone/>
            </a:pPr>
            <a:r>
              <a:rPr lang="en" sz="2400">
                <a:solidFill>
                  <a:srgbClr val="D0E0E3"/>
                </a:solidFill>
              </a:rPr>
              <a:t>Class</a:t>
            </a:r>
            <a:r>
              <a:rPr lang="en" sz="2400"/>
              <a:t>: SolarSystem</a:t>
            </a:r>
            <a:endParaRPr sz="2400"/>
          </a:p>
          <a:p>
            <a:pPr indent="0" lvl="0" marL="0" rtl="0" algn="l">
              <a:spcBef>
                <a:spcPts val="1200"/>
              </a:spcBef>
              <a:spcAft>
                <a:spcPts val="1200"/>
              </a:spcAft>
              <a:buNone/>
            </a:pPr>
            <a:r>
              <a:rPr lang="en" sz="2400"/>
              <a:t>  </a:t>
            </a:r>
            <a:r>
              <a:rPr lang="en" sz="2400">
                <a:solidFill>
                  <a:srgbClr val="D0E0E3"/>
                </a:solidFill>
              </a:rPr>
              <a:t>SubClassOf</a:t>
            </a:r>
            <a:r>
              <a:rPr lang="en" sz="2400"/>
              <a:t>: </a:t>
            </a:r>
            <a:r>
              <a:rPr i="1" lang="en" sz="2400"/>
              <a:t>partOf</a:t>
            </a:r>
            <a:r>
              <a:rPr lang="en" sz="2400"/>
              <a:t> </a:t>
            </a:r>
            <a:r>
              <a:rPr lang="en" sz="2400">
                <a:solidFill>
                  <a:srgbClr val="D0E0E3"/>
                </a:solidFill>
              </a:rPr>
              <a:t>some</a:t>
            </a:r>
            <a:r>
              <a:rPr lang="en" sz="2400"/>
              <a:t> Galaxy</a:t>
            </a:r>
            <a:endParaRPr sz="24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p46"/>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RDF/OWL Ontology Rendering</a:t>
            </a:r>
            <a:endParaRPr/>
          </a:p>
        </p:txBody>
      </p:sp>
      <p:sp>
        <p:nvSpPr>
          <p:cNvPr id="588" name="Google Shape;588;p46"/>
          <p:cNvSpPr/>
          <p:nvPr/>
        </p:nvSpPr>
        <p:spPr>
          <a:xfrm>
            <a:off x="1526975" y="4580108"/>
            <a:ext cx="1323600" cy="3990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:Planet</a:t>
            </a:r>
            <a:endParaRPr b="1"/>
          </a:p>
        </p:txBody>
      </p:sp>
      <p:sp>
        <p:nvSpPr>
          <p:cNvPr id="589" name="Google Shape;589;p46"/>
          <p:cNvSpPr/>
          <p:nvPr/>
        </p:nvSpPr>
        <p:spPr>
          <a:xfrm>
            <a:off x="865175" y="2881562"/>
            <a:ext cx="1323600" cy="3990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:SolarSystem</a:t>
            </a:r>
            <a:endParaRPr b="1" sz="1300"/>
          </a:p>
        </p:txBody>
      </p:sp>
      <p:sp>
        <p:nvSpPr>
          <p:cNvPr id="590" name="Google Shape;590;p46"/>
          <p:cNvSpPr/>
          <p:nvPr/>
        </p:nvSpPr>
        <p:spPr>
          <a:xfrm>
            <a:off x="372975" y="1237700"/>
            <a:ext cx="1323600" cy="3990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:Galaxy</a:t>
            </a:r>
            <a:endParaRPr b="1"/>
          </a:p>
        </p:txBody>
      </p:sp>
      <p:sp>
        <p:nvSpPr>
          <p:cNvPr id="591" name="Google Shape;591;p46"/>
          <p:cNvSpPr/>
          <p:nvPr/>
        </p:nvSpPr>
        <p:spPr>
          <a:xfrm>
            <a:off x="1526975" y="3703483"/>
            <a:ext cx="1323600" cy="399000"/>
          </a:xfrm>
          <a:prstGeom prst="roundRect">
            <a:avLst>
              <a:gd fmla="val 16667" name="adj"/>
            </a:avLst>
          </a:prstGeom>
          <a:solidFill>
            <a:srgbClr val="F3F3F3"/>
          </a:solidFill>
          <a:ln cap="flat" cmpd="sng" w="38100">
            <a:solidFill>
              <a:srgbClr val="00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&lt;blank&gt;</a:t>
            </a:r>
            <a:endParaRPr b="1"/>
          </a:p>
        </p:txBody>
      </p:sp>
      <p:sp>
        <p:nvSpPr>
          <p:cNvPr id="592" name="Google Shape;592;p46"/>
          <p:cNvSpPr/>
          <p:nvPr/>
        </p:nvSpPr>
        <p:spPr>
          <a:xfrm>
            <a:off x="865175" y="2059623"/>
            <a:ext cx="1323600" cy="399000"/>
          </a:xfrm>
          <a:prstGeom prst="roundRect">
            <a:avLst>
              <a:gd fmla="val 16667" name="adj"/>
            </a:avLst>
          </a:prstGeom>
          <a:solidFill>
            <a:srgbClr val="F3F3F3"/>
          </a:solidFill>
          <a:ln cap="flat" cmpd="sng" w="38100">
            <a:solidFill>
              <a:srgbClr val="00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&lt;blank&gt;</a:t>
            </a:r>
            <a:endParaRPr b="1"/>
          </a:p>
        </p:txBody>
      </p:sp>
      <p:sp>
        <p:nvSpPr>
          <p:cNvPr id="593" name="Google Shape;593;p46"/>
          <p:cNvSpPr/>
          <p:nvPr/>
        </p:nvSpPr>
        <p:spPr>
          <a:xfrm>
            <a:off x="3428675" y="2829500"/>
            <a:ext cx="1323600" cy="503100"/>
          </a:xfrm>
          <a:prstGeom prst="roundRect">
            <a:avLst>
              <a:gd fmla="val 16667" name="adj"/>
            </a:avLst>
          </a:prstGeom>
          <a:solidFill>
            <a:srgbClr val="F3F3F3"/>
          </a:solidFill>
          <a:ln cap="flat" cmpd="sng" w="38100">
            <a:solidFill>
              <a:srgbClr val="00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:partOf</a:t>
            </a:r>
            <a:endParaRPr b="1"/>
          </a:p>
        </p:txBody>
      </p:sp>
      <p:sp>
        <p:nvSpPr>
          <p:cNvPr id="594" name="Google Shape;594;p46"/>
          <p:cNvSpPr/>
          <p:nvPr/>
        </p:nvSpPr>
        <p:spPr>
          <a:xfrm>
            <a:off x="2684100" y="1268050"/>
            <a:ext cx="1488900" cy="503100"/>
          </a:xfrm>
          <a:prstGeom prst="roundRect">
            <a:avLst>
              <a:gd fmla="val 16667" name="adj"/>
            </a:avLst>
          </a:prstGeom>
          <a:solidFill>
            <a:srgbClr val="F3F3F3"/>
          </a:solidFill>
          <a:ln cap="flat" cmpd="sng" w="38100">
            <a:solidFill>
              <a:srgbClr val="00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t>owl:Restriction</a:t>
            </a:r>
            <a:endParaRPr b="1" sz="1200"/>
          </a:p>
        </p:txBody>
      </p:sp>
      <p:cxnSp>
        <p:nvCxnSpPr>
          <p:cNvPr id="595" name="Google Shape;595;p46"/>
          <p:cNvCxnSpPr>
            <a:stCxn id="588" idx="0"/>
            <a:endCxn id="591" idx="2"/>
          </p:cNvCxnSpPr>
          <p:nvPr/>
        </p:nvCxnSpPr>
        <p:spPr>
          <a:xfrm rot="10800000">
            <a:off x="2188775" y="4102508"/>
            <a:ext cx="0" cy="477600"/>
          </a:xfrm>
          <a:prstGeom prst="straightConnector1">
            <a:avLst/>
          </a:prstGeom>
          <a:noFill/>
          <a:ln cap="flat" cmpd="sng" w="28575">
            <a:solidFill>
              <a:schemeClr val="lt1"/>
            </a:solidFill>
            <a:prstDash val="solid"/>
            <a:round/>
            <a:headEnd len="med" w="med" type="none"/>
            <a:tailEnd len="med" w="med" type="triangle"/>
          </a:ln>
        </p:spPr>
      </p:cxnSp>
      <p:cxnSp>
        <p:nvCxnSpPr>
          <p:cNvPr id="596" name="Google Shape;596;p46"/>
          <p:cNvCxnSpPr>
            <a:stCxn id="589" idx="0"/>
            <a:endCxn id="592" idx="2"/>
          </p:cNvCxnSpPr>
          <p:nvPr/>
        </p:nvCxnSpPr>
        <p:spPr>
          <a:xfrm rot="10800000">
            <a:off x="1526975" y="2458562"/>
            <a:ext cx="0" cy="423000"/>
          </a:xfrm>
          <a:prstGeom prst="straightConnector1">
            <a:avLst/>
          </a:prstGeom>
          <a:noFill/>
          <a:ln cap="flat" cmpd="sng" w="28575">
            <a:solidFill>
              <a:schemeClr val="lt1"/>
            </a:solidFill>
            <a:prstDash val="solid"/>
            <a:round/>
            <a:headEnd len="med" w="med" type="none"/>
            <a:tailEnd len="med" w="med" type="triangle"/>
          </a:ln>
        </p:spPr>
      </p:cxnSp>
      <p:cxnSp>
        <p:nvCxnSpPr>
          <p:cNvPr id="597" name="Google Shape;597;p46"/>
          <p:cNvCxnSpPr>
            <a:stCxn id="592" idx="0"/>
            <a:endCxn id="590" idx="2"/>
          </p:cNvCxnSpPr>
          <p:nvPr/>
        </p:nvCxnSpPr>
        <p:spPr>
          <a:xfrm rot="10800000">
            <a:off x="1034675" y="1636623"/>
            <a:ext cx="492300" cy="423000"/>
          </a:xfrm>
          <a:prstGeom prst="straightConnector1">
            <a:avLst/>
          </a:prstGeom>
          <a:noFill/>
          <a:ln cap="flat" cmpd="sng" w="28575">
            <a:solidFill>
              <a:srgbClr val="4A86E8"/>
            </a:solidFill>
            <a:prstDash val="solid"/>
            <a:round/>
            <a:headEnd len="med" w="med" type="none"/>
            <a:tailEnd len="med" w="med" type="stealth"/>
          </a:ln>
        </p:spPr>
      </p:cxnSp>
      <p:cxnSp>
        <p:nvCxnSpPr>
          <p:cNvPr id="598" name="Google Shape;598;p46"/>
          <p:cNvCxnSpPr>
            <a:stCxn id="591" idx="0"/>
            <a:endCxn id="589" idx="2"/>
          </p:cNvCxnSpPr>
          <p:nvPr/>
        </p:nvCxnSpPr>
        <p:spPr>
          <a:xfrm rot="10800000">
            <a:off x="1526975" y="3280483"/>
            <a:ext cx="661800" cy="423000"/>
          </a:xfrm>
          <a:prstGeom prst="straightConnector1">
            <a:avLst/>
          </a:prstGeom>
          <a:noFill/>
          <a:ln cap="flat" cmpd="sng" w="28575">
            <a:solidFill>
              <a:srgbClr val="4A86E8"/>
            </a:solidFill>
            <a:prstDash val="solid"/>
            <a:round/>
            <a:headEnd len="med" w="med" type="none"/>
            <a:tailEnd len="med" w="med" type="stealth"/>
          </a:ln>
        </p:spPr>
      </p:cxnSp>
      <p:cxnSp>
        <p:nvCxnSpPr>
          <p:cNvPr id="599" name="Google Shape;599;p46"/>
          <p:cNvCxnSpPr>
            <a:stCxn id="591" idx="0"/>
            <a:endCxn id="594" idx="2"/>
          </p:cNvCxnSpPr>
          <p:nvPr/>
        </p:nvCxnSpPr>
        <p:spPr>
          <a:xfrm flipH="1" rot="10800000">
            <a:off x="2188775" y="1771183"/>
            <a:ext cx="1239900" cy="1932300"/>
          </a:xfrm>
          <a:prstGeom prst="straightConnector1">
            <a:avLst/>
          </a:prstGeom>
          <a:noFill/>
          <a:ln cap="flat" cmpd="sng" w="28575">
            <a:solidFill>
              <a:srgbClr val="00FFFF"/>
            </a:solidFill>
            <a:prstDash val="solid"/>
            <a:round/>
            <a:headEnd len="med" w="med" type="none"/>
            <a:tailEnd len="med" w="med" type="diamond"/>
          </a:ln>
        </p:spPr>
      </p:cxnSp>
      <p:cxnSp>
        <p:nvCxnSpPr>
          <p:cNvPr id="600" name="Google Shape;600;p46"/>
          <p:cNvCxnSpPr>
            <a:stCxn id="592" idx="3"/>
            <a:endCxn id="594" idx="2"/>
          </p:cNvCxnSpPr>
          <p:nvPr/>
        </p:nvCxnSpPr>
        <p:spPr>
          <a:xfrm flipH="1" rot="10800000">
            <a:off x="2188775" y="1771023"/>
            <a:ext cx="1239900" cy="488100"/>
          </a:xfrm>
          <a:prstGeom prst="straightConnector1">
            <a:avLst/>
          </a:prstGeom>
          <a:noFill/>
          <a:ln cap="flat" cmpd="sng" w="28575">
            <a:solidFill>
              <a:srgbClr val="00FFFF"/>
            </a:solidFill>
            <a:prstDash val="solid"/>
            <a:round/>
            <a:headEnd len="med" w="med" type="none"/>
            <a:tailEnd len="med" w="med" type="diamond"/>
          </a:ln>
        </p:spPr>
      </p:cxnSp>
      <p:cxnSp>
        <p:nvCxnSpPr>
          <p:cNvPr id="601" name="Google Shape;601;p46"/>
          <p:cNvCxnSpPr>
            <a:stCxn id="592" idx="3"/>
            <a:endCxn id="593" idx="1"/>
          </p:cNvCxnSpPr>
          <p:nvPr/>
        </p:nvCxnSpPr>
        <p:spPr>
          <a:xfrm>
            <a:off x="2188775" y="2259123"/>
            <a:ext cx="1239900" cy="822000"/>
          </a:xfrm>
          <a:prstGeom prst="straightConnector1">
            <a:avLst/>
          </a:prstGeom>
          <a:noFill/>
          <a:ln cap="flat" cmpd="sng" w="28575">
            <a:solidFill>
              <a:srgbClr val="FFFF00"/>
            </a:solidFill>
            <a:prstDash val="dash"/>
            <a:round/>
            <a:headEnd len="med" w="med" type="none"/>
            <a:tailEnd len="med" w="med" type="stealth"/>
          </a:ln>
        </p:spPr>
      </p:cxnSp>
      <p:cxnSp>
        <p:nvCxnSpPr>
          <p:cNvPr id="602" name="Google Shape;602;p46"/>
          <p:cNvCxnSpPr>
            <a:stCxn id="591" idx="3"/>
            <a:endCxn id="593" idx="1"/>
          </p:cNvCxnSpPr>
          <p:nvPr/>
        </p:nvCxnSpPr>
        <p:spPr>
          <a:xfrm flipH="1" rot="10800000">
            <a:off x="2850575" y="3080983"/>
            <a:ext cx="578100" cy="822000"/>
          </a:xfrm>
          <a:prstGeom prst="straightConnector1">
            <a:avLst/>
          </a:prstGeom>
          <a:noFill/>
          <a:ln cap="flat" cmpd="sng" w="28575">
            <a:solidFill>
              <a:srgbClr val="FFFF00"/>
            </a:solidFill>
            <a:prstDash val="dash"/>
            <a:round/>
            <a:headEnd len="med" w="med" type="none"/>
            <a:tailEnd len="med" w="med" type="stealth"/>
          </a:ln>
        </p:spPr>
      </p:cxnSp>
      <p:sp>
        <p:nvSpPr>
          <p:cNvPr id="603" name="Google Shape;603;p46"/>
          <p:cNvSpPr txBox="1"/>
          <p:nvPr/>
        </p:nvSpPr>
        <p:spPr>
          <a:xfrm>
            <a:off x="2385500" y="4158400"/>
            <a:ext cx="148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solidFill>
                  <a:schemeClr val="lt1"/>
                </a:solidFill>
                <a:latin typeface="Source Sans Pro"/>
                <a:ea typeface="Source Sans Pro"/>
                <a:cs typeface="Source Sans Pro"/>
                <a:sym typeface="Source Sans Pro"/>
              </a:rPr>
              <a:t>rdfs:subClassOf</a:t>
            </a:r>
            <a:endParaRPr i="1">
              <a:solidFill>
                <a:schemeClr val="lt1"/>
              </a:solidFill>
              <a:latin typeface="Source Sans Pro"/>
              <a:ea typeface="Source Sans Pro"/>
              <a:cs typeface="Source Sans Pro"/>
              <a:sym typeface="Source Sans Pro"/>
            </a:endParaRPr>
          </a:p>
        </p:txBody>
      </p:sp>
      <p:sp>
        <p:nvSpPr>
          <p:cNvPr id="604" name="Google Shape;604;p46"/>
          <p:cNvSpPr txBox="1"/>
          <p:nvPr/>
        </p:nvSpPr>
        <p:spPr>
          <a:xfrm>
            <a:off x="184100" y="2469988"/>
            <a:ext cx="148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solidFill>
                  <a:schemeClr val="lt1"/>
                </a:solidFill>
                <a:latin typeface="Source Sans Pro"/>
                <a:ea typeface="Source Sans Pro"/>
                <a:cs typeface="Source Sans Pro"/>
                <a:sym typeface="Source Sans Pro"/>
              </a:rPr>
              <a:t>rdfs:subClassOf</a:t>
            </a:r>
            <a:endParaRPr i="1">
              <a:solidFill>
                <a:schemeClr val="lt1"/>
              </a:solidFill>
              <a:latin typeface="Source Sans Pro"/>
              <a:ea typeface="Source Sans Pro"/>
              <a:cs typeface="Source Sans Pro"/>
              <a:sym typeface="Source Sans Pro"/>
            </a:endParaRPr>
          </a:p>
        </p:txBody>
      </p:sp>
      <p:sp>
        <p:nvSpPr>
          <p:cNvPr id="605" name="Google Shape;605;p46"/>
          <p:cNvSpPr txBox="1"/>
          <p:nvPr/>
        </p:nvSpPr>
        <p:spPr>
          <a:xfrm>
            <a:off x="536375" y="3319275"/>
            <a:ext cx="184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solidFill>
                  <a:srgbClr val="FF00FF"/>
                </a:solidFill>
                <a:latin typeface="Source Sans Pro"/>
                <a:ea typeface="Source Sans Pro"/>
                <a:cs typeface="Source Sans Pro"/>
                <a:sym typeface="Source Sans Pro"/>
              </a:rPr>
              <a:t>owl:someValuesFrom</a:t>
            </a:r>
            <a:endParaRPr i="1">
              <a:solidFill>
                <a:srgbClr val="FF00FF"/>
              </a:solidFill>
              <a:latin typeface="Source Sans Pro"/>
              <a:ea typeface="Source Sans Pro"/>
              <a:cs typeface="Source Sans Pro"/>
              <a:sym typeface="Source Sans Pro"/>
            </a:endParaRPr>
          </a:p>
        </p:txBody>
      </p:sp>
      <p:sp>
        <p:nvSpPr>
          <p:cNvPr id="606" name="Google Shape;606;p46"/>
          <p:cNvSpPr txBox="1"/>
          <p:nvPr/>
        </p:nvSpPr>
        <p:spPr>
          <a:xfrm>
            <a:off x="110175" y="1659425"/>
            <a:ext cx="184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solidFill>
                  <a:srgbClr val="FF00FF"/>
                </a:solidFill>
                <a:latin typeface="Source Sans Pro"/>
                <a:ea typeface="Source Sans Pro"/>
                <a:cs typeface="Source Sans Pro"/>
                <a:sym typeface="Source Sans Pro"/>
              </a:rPr>
              <a:t>owl:someValuesFrom</a:t>
            </a:r>
            <a:endParaRPr i="1">
              <a:solidFill>
                <a:srgbClr val="FF00FF"/>
              </a:solidFill>
              <a:latin typeface="Source Sans Pro"/>
              <a:ea typeface="Source Sans Pro"/>
              <a:cs typeface="Source Sans Pro"/>
              <a:sym typeface="Source Sans Pro"/>
            </a:endParaRPr>
          </a:p>
        </p:txBody>
      </p:sp>
      <p:sp>
        <p:nvSpPr>
          <p:cNvPr id="607" name="Google Shape;607;p46"/>
          <p:cNvSpPr txBox="1"/>
          <p:nvPr/>
        </p:nvSpPr>
        <p:spPr>
          <a:xfrm>
            <a:off x="2064275" y="1815025"/>
            <a:ext cx="148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solidFill>
                  <a:srgbClr val="00FFFF"/>
                </a:solidFill>
                <a:latin typeface="Source Sans Pro"/>
                <a:ea typeface="Source Sans Pro"/>
                <a:cs typeface="Source Sans Pro"/>
                <a:sym typeface="Source Sans Pro"/>
              </a:rPr>
              <a:t>rdf:type</a:t>
            </a:r>
            <a:endParaRPr i="1">
              <a:solidFill>
                <a:srgbClr val="00FFFF"/>
              </a:solidFill>
              <a:latin typeface="Source Sans Pro"/>
              <a:ea typeface="Source Sans Pro"/>
              <a:cs typeface="Source Sans Pro"/>
              <a:sym typeface="Source Sans Pro"/>
            </a:endParaRPr>
          </a:p>
        </p:txBody>
      </p:sp>
      <p:sp>
        <p:nvSpPr>
          <p:cNvPr id="608" name="Google Shape;608;p46"/>
          <p:cNvSpPr txBox="1"/>
          <p:nvPr/>
        </p:nvSpPr>
        <p:spPr>
          <a:xfrm>
            <a:off x="2188775" y="3008663"/>
            <a:ext cx="1488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solidFill>
                  <a:srgbClr val="00FFFF"/>
                </a:solidFill>
                <a:latin typeface="Source Sans Pro"/>
                <a:ea typeface="Source Sans Pro"/>
                <a:cs typeface="Source Sans Pro"/>
                <a:sym typeface="Source Sans Pro"/>
              </a:rPr>
              <a:t>rdf:type</a:t>
            </a:r>
            <a:endParaRPr i="1">
              <a:solidFill>
                <a:srgbClr val="00FFFF"/>
              </a:solidFill>
              <a:latin typeface="Source Sans Pro"/>
              <a:ea typeface="Source Sans Pro"/>
              <a:cs typeface="Source Sans Pro"/>
              <a:sym typeface="Source Sans Pro"/>
            </a:endParaRPr>
          </a:p>
        </p:txBody>
      </p:sp>
      <p:sp>
        <p:nvSpPr>
          <p:cNvPr id="609" name="Google Shape;609;p46"/>
          <p:cNvSpPr txBox="1"/>
          <p:nvPr/>
        </p:nvSpPr>
        <p:spPr>
          <a:xfrm>
            <a:off x="2449775" y="2189813"/>
            <a:ext cx="184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solidFill>
                  <a:srgbClr val="FFFF00"/>
                </a:solidFill>
                <a:latin typeface="Source Sans Pro"/>
                <a:ea typeface="Source Sans Pro"/>
                <a:cs typeface="Source Sans Pro"/>
                <a:sym typeface="Source Sans Pro"/>
              </a:rPr>
              <a:t>owl:onProperty</a:t>
            </a:r>
            <a:endParaRPr i="1">
              <a:solidFill>
                <a:srgbClr val="FFFF00"/>
              </a:solidFill>
              <a:latin typeface="Source Sans Pro"/>
              <a:ea typeface="Source Sans Pro"/>
              <a:cs typeface="Source Sans Pro"/>
              <a:sym typeface="Source Sans Pro"/>
            </a:endParaRPr>
          </a:p>
        </p:txBody>
      </p:sp>
      <p:sp>
        <p:nvSpPr>
          <p:cNvPr id="610" name="Google Shape;610;p46"/>
          <p:cNvSpPr txBox="1"/>
          <p:nvPr/>
        </p:nvSpPr>
        <p:spPr>
          <a:xfrm>
            <a:off x="2974050" y="3419650"/>
            <a:ext cx="184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solidFill>
                  <a:srgbClr val="FFFF00"/>
                </a:solidFill>
                <a:latin typeface="Source Sans Pro"/>
                <a:ea typeface="Source Sans Pro"/>
                <a:cs typeface="Source Sans Pro"/>
                <a:sym typeface="Source Sans Pro"/>
              </a:rPr>
              <a:t>owl:onProperty</a:t>
            </a:r>
            <a:endParaRPr i="1">
              <a:solidFill>
                <a:srgbClr val="FFFF00"/>
              </a:solidFill>
              <a:latin typeface="Source Sans Pro"/>
              <a:ea typeface="Source Sans Pro"/>
              <a:cs typeface="Source Sans Pro"/>
              <a:sym typeface="Source Sans Pro"/>
            </a:endParaRPr>
          </a:p>
        </p:txBody>
      </p:sp>
      <p:sp>
        <p:nvSpPr>
          <p:cNvPr id="611" name="Google Shape;611;p46"/>
          <p:cNvSpPr txBox="1"/>
          <p:nvPr>
            <p:ph idx="1" type="body"/>
          </p:nvPr>
        </p:nvSpPr>
        <p:spPr>
          <a:xfrm>
            <a:off x="5221775" y="1163700"/>
            <a:ext cx="36105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Complex monstrosity</a:t>
            </a:r>
            <a:endParaRPr/>
          </a:p>
          <a:p>
            <a:pPr indent="-342900" lvl="0" marL="457200" rtl="0" algn="l">
              <a:spcBef>
                <a:spcPts val="0"/>
              </a:spcBef>
              <a:spcAft>
                <a:spcPts val="0"/>
              </a:spcAft>
              <a:buSzPts val="1800"/>
              <a:buChar char="●"/>
            </a:pPr>
            <a:r>
              <a:rPr lang="en"/>
              <a:t>Misaligned</a:t>
            </a:r>
            <a:r>
              <a:rPr lang="en"/>
              <a:t> with mental model</a:t>
            </a:r>
            <a:endParaRPr/>
          </a:p>
          <a:p>
            <a:pPr indent="-342900" lvl="0" marL="457200" rtl="0" algn="l">
              <a:spcBef>
                <a:spcPts val="0"/>
              </a:spcBef>
              <a:spcAft>
                <a:spcPts val="0"/>
              </a:spcAft>
              <a:buSzPts val="1800"/>
              <a:buChar char="●"/>
            </a:pPr>
            <a:r>
              <a:rPr lang="en"/>
              <a:t>Confuses developers</a:t>
            </a:r>
            <a:endParaRPr/>
          </a:p>
          <a:p>
            <a:pPr indent="-342900" lvl="0" marL="457200" rtl="0" algn="l">
              <a:spcBef>
                <a:spcPts val="0"/>
              </a:spcBef>
              <a:spcAft>
                <a:spcPts val="0"/>
              </a:spcAft>
              <a:buSzPts val="1800"/>
              <a:buChar char="●"/>
            </a:pPr>
            <a:r>
              <a:rPr lang="en"/>
              <a:t>Not amenable to transitive/graph querying</a:t>
            </a:r>
            <a:endParaRPr/>
          </a:p>
          <a:p>
            <a:pPr indent="-317500" lvl="1" marL="914400" rtl="0" algn="l">
              <a:spcBef>
                <a:spcPts val="0"/>
              </a:spcBef>
              <a:spcAft>
                <a:spcPts val="0"/>
              </a:spcAft>
              <a:buSzPts val="1400"/>
              <a:buChar char="○"/>
            </a:pPr>
            <a:r>
              <a:rPr lang="en"/>
              <a:t>E.g. </a:t>
            </a:r>
            <a:r>
              <a:rPr i="1" lang="en"/>
              <a:t>what kinds of things are found in  galaxy?</a:t>
            </a:r>
            <a:endParaRPr i="1"/>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47"/>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OWLStar Property Graph conceptual model</a:t>
            </a:r>
            <a:endParaRPr/>
          </a:p>
        </p:txBody>
      </p:sp>
      <p:sp>
        <p:nvSpPr>
          <p:cNvPr id="617" name="Google Shape;617;p47"/>
          <p:cNvSpPr/>
          <p:nvPr/>
        </p:nvSpPr>
        <p:spPr>
          <a:xfrm>
            <a:off x="1717600" y="4169775"/>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:Planet</a:t>
            </a:r>
            <a:endParaRPr b="1"/>
          </a:p>
        </p:txBody>
      </p:sp>
      <p:sp>
        <p:nvSpPr>
          <p:cNvPr id="618" name="Google Shape;618;p47"/>
          <p:cNvSpPr/>
          <p:nvPr/>
        </p:nvSpPr>
        <p:spPr>
          <a:xfrm>
            <a:off x="1717600" y="2730725"/>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:SolarSystem</a:t>
            </a:r>
            <a:endParaRPr b="1" sz="1300"/>
          </a:p>
        </p:txBody>
      </p:sp>
      <p:sp>
        <p:nvSpPr>
          <p:cNvPr id="619" name="Google Shape;619;p47"/>
          <p:cNvSpPr/>
          <p:nvPr/>
        </p:nvSpPr>
        <p:spPr>
          <a:xfrm>
            <a:off x="1717600" y="1291675"/>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:Galaxy</a:t>
            </a:r>
            <a:endParaRPr b="1"/>
          </a:p>
        </p:txBody>
      </p:sp>
      <p:cxnSp>
        <p:nvCxnSpPr>
          <p:cNvPr id="620" name="Google Shape;620;p47"/>
          <p:cNvCxnSpPr>
            <a:stCxn id="618" idx="0"/>
            <a:endCxn id="619" idx="2"/>
          </p:cNvCxnSpPr>
          <p:nvPr/>
        </p:nvCxnSpPr>
        <p:spPr>
          <a:xfrm rot="10800000">
            <a:off x="2379400" y="1794725"/>
            <a:ext cx="0" cy="936000"/>
          </a:xfrm>
          <a:prstGeom prst="straightConnector1">
            <a:avLst/>
          </a:prstGeom>
          <a:noFill/>
          <a:ln cap="flat" cmpd="sng" w="38100">
            <a:solidFill>
              <a:srgbClr val="D9D9D9"/>
            </a:solidFill>
            <a:prstDash val="solid"/>
            <a:round/>
            <a:headEnd len="med" w="med" type="none"/>
            <a:tailEnd len="med" w="med" type="stealth"/>
          </a:ln>
        </p:spPr>
      </p:cxnSp>
      <p:cxnSp>
        <p:nvCxnSpPr>
          <p:cNvPr id="621" name="Google Shape;621;p47"/>
          <p:cNvCxnSpPr>
            <a:stCxn id="617" idx="0"/>
            <a:endCxn id="618" idx="2"/>
          </p:cNvCxnSpPr>
          <p:nvPr/>
        </p:nvCxnSpPr>
        <p:spPr>
          <a:xfrm rot="10800000">
            <a:off x="2379400" y="3233775"/>
            <a:ext cx="0" cy="936000"/>
          </a:xfrm>
          <a:prstGeom prst="straightConnector1">
            <a:avLst/>
          </a:prstGeom>
          <a:noFill/>
          <a:ln cap="flat" cmpd="sng" w="38100">
            <a:solidFill>
              <a:srgbClr val="D9D9D9"/>
            </a:solidFill>
            <a:prstDash val="solid"/>
            <a:round/>
            <a:headEnd len="med" w="med" type="none"/>
            <a:tailEnd len="med" w="med" type="stealth"/>
          </a:ln>
        </p:spPr>
      </p:cxnSp>
      <p:sp>
        <p:nvSpPr>
          <p:cNvPr id="622" name="Google Shape;622;p47"/>
          <p:cNvSpPr txBox="1"/>
          <p:nvPr/>
        </p:nvSpPr>
        <p:spPr>
          <a:xfrm>
            <a:off x="1454800" y="2062650"/>
            <a:ext cx="184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a:solidFill>
                  <a:srgbClr val="EFEFEF"/>
                </a:solidFill>
                <a:latin typeface="Source Sans Pro"/>
                <a:ea typeface="Source Sans Pro"/>
                <a:cs typeface="Source Sans Pro"/>
                <a:sym typeface="Source Sans Pro"/>
              </a:rPr>
              <a:t>:partOf</a:t>
            </a:r>
            <a:endParaRPr b="1" i="1">
              <a:solidFill>
                <a:srgbClr val="EFEFEF"/>
              </a:solidFill>
              <a:latin typeface="Source Sans Pro"/>
              <a:ea typeface="Source Sans Pro"/>
              <a:cs typeface="Source Sans Pro"/>
              <a:sym typeface="Source Sans Pro"/>
            </a:endParaRPr>
          </a:p>
        </p:txBody>
      </p:sp>
      <p:sp>
        <p:nvSpPr>
          <p:cNvPr id="623" name="Google Shape;623;p47"/>
          <p:cNvSpPr txBox="1"/>
          <p:nvPr/>
        </p:nvSpPr>
        <p:spPr>
          <a:xfrm>
            <a:off x="1596250" y="3501700"/>
            <a:ext cx="184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a:solidFill>
                  <a:srgbClr val="EFEFEF"/>
                </a:solidFill>
                <a:latin typeface="Source Sans Pro"/>
                <a:ea typeface="Source Sans Pro"/>
                <a:cs typeface="Source Sans Pro"/>
                <a:sym typeface="Source Sans Pro"/>
              </a:rPr>
              <a:t>:partOf</a:t>
            </a:r>
            <a:endParaRPr b="1" i="1">
              <a:solidFill>
                <a:srgbClr val="EFEFEF"/>
              </a:solidFill>
              <a:latin typeface="Source Sans Pro"/>
              <a:ea typeface="Source Sans Pro"/>
              <a:cs typeface="Source Sans Pro"/>
              <a:sym typeface="Source Sans Pro"/>
            </a:endParaRPr>
          </a:p>
        </p:txBody>
      </p:sp>
      <p:sp>
        <p:nvSpPr>
          <p:cNvPr id="624" name="Google Shape;624;p47"/>
          <p:cNvSpPr txBox="1"/>
          <p:nvPr/>
        </p:nvSpPr>
        <p:spPr>
          <a:xfrm>
            <a:off x="4109700" y="1343125"/>
            <a:ext cx="45825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chemeClr val="lt1"/>
                </a:solidFill>
                <a:latin typeface="Source Sans Pro"/>
                <a:ea typeface="Source Sans Pro"/>
                <a:cs typeface="Source Sans Pro"/>
                <a:sym typeface="Source Sans Pro"/>
              </a:rPr>
              <a:t>Simple view </a:t>
            </a:r>
            <a:r>
              <a:rPr i="1" lang="en" sz="2100">
                <a:solidFill>
                  <a:schemeClr val="lt1"/>
                </a:solidFill>
                <a:latin typeface="Source Sans Pro"/>
                <a:ea typeface="Source Sans Pro"/>
                <a:cs typeface="Source Sans Pro"/>
                <a:sym typeface="Source Sans Pro"/>
              </a:rPr>
              <a:t>(as used in Wikidata)</a:t>
            </a:r>
            <a:endParaRPr i="1" sz="2100">
              <a:solidFill>
                <a:schemeClr val="lt1"/>
              </a:solidFill>
              <a:latin typeface="Source Sans Pro"/>
              <a:ea typeface="Source Sans Pro"/>
              <a:cs typeface="Source Sans Pro"/>
              <a:sym typeface="Source Sans Pro"/>
            </a:endParaRPr>
          </a:p>
        </p:txBody>
      </p:sp>
      <p:sp>
        <p:nvSpPr>
          <p:cNvPr id="625" name="Google Shape;625;p47"/>
          <p:cNvSpPr txBox="1"/>
          <p:nvPr/>
        </p:nvSpPr>
        <p:spPr>
          <a:xfrm>
            <a:off x="0" y="46728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rgbClr val="00FFFF"/>
                </a:solidFill>
                <a:hlinkClick r:id="rId3">
                  <a:extLst>
                    <a:ext uri="{A12FA001-AC4F-418D-AE19-62706E023703}">
                      <ahyp:hlinkClr val="tx"/>
                    </a:ext>
                  </a:extLst>
                </a:hlinkClick>
              </a:rPr>
              <a:t>https://github.com/linkml/owlstar</a:t>
            </a:r>
            <a:r>
              <a:rPr lang="en">
                <a:solidFill>
                  <a:srgbClr val="00FFFF"/>
                </a:solidFill>
              </a:rPr>
              <a:t> </a:t>
            </a:r>
            <a:endParaRPr>
              <a:solidFill>
                <a:srgbClr val="00FFFF"/>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9" name="Shape 629"/>
        <p:cNvGrpSpPr/>
        <p:nvPr/>
      </p:nvGrpSpPr>
      <p:grpSpPr>
        <a:xfrm>
          <a:off x="0" y="0"/>
          <a:ext cx="0" cy="0"/>
          <a:chOff x="0" y="0"/>
          <a:chExt cx="0" cy="0"/>
        </a:xfrm>
      </p:grpSpPr>
      <p:sp>
        <p:nvSpPr>
          <p:cNvPr id="630" name="Google Shape;630;p48"/>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OWLStar Property Graph conceptual model</a:t>
            </a:r>
            <a:endParaRPr/>
          </a:p>
        </p:txBody>
      </p:sp>
      <p:sp>
        <p:nvSpPr>
          <p:cNvPr id="631" name="Google Shape;631;p48"/>
          <p:cNvSpPr/>
          <p:nvPr/>
        </p:nvSpPr>
        <p:spPr>
          <a:xfrm>
            <a:off x="1717600" y="4169775"/>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:Planet</a:t>
            </a:r>
            <a:endParaRPr b="1"/>
          </a:p>
        </p:txBody>
      </p:sp>
      <p:sp>
        <p:nvSpPr>
          <p:cNvPr id="632" name="Google Shape;632;p48"/>
          <p:cNvSpPr/>
          <p:nvPr/>
        </p:nvSpPr>
        <p:spPr>
          <a:xfrm>
            <a:off x="1717600" y="2730725"/>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:SolarSystem</a:t>
            </a:r>
            <a:endParaRPr b="1" sz="1300"/>
          </a:p>
        </p:txBody>
      </p:sp>
      <p:sp>
        <p:nvSpPr>
          <p:cNvPr id="633" name="Google Shape;633;p48"/>
          <p:cNvSpPr/>
          <p:nvPr/>
        </p:nvSpPr>
        <p:spPr>
          <a:xfrm>
            <a:off x="1717600" y="1291675"/>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:Galaxy</a:t>
            </a:r>
            <a:endParaRPr b="1"/>
          </a:p>
        </p:txBody>
      </p:sp>
      <p:cxnSp>
        <p:nvCxnSpPr>
          <p:cNvPr id="634" name="Google Shape;634;p48"/>
          <p:cNvCxnSpPr>
            <a:stCxn id="632" idx="0"/>
            <a:endCxn id="633" idx="2"/>
          </p:cNvCxnSpPr>
          <p:nvPr/>
        </p:nvCxnSpPr>
        <p:spPr>
          <a:xfrm rot="10800000">
            <a:off x="2379400" y="1794725"/>
            <a:ext cx="0" cy="936000"/>
          </a:xfrm>
          <a:prstGeom prst="straightConnector1">
            <a:avLst/>
          </a:prstGeom>
          <a:noFill/>
          <a:ln cap="flat" cmpd="sng" w="38100">
            <a:solidFill>
              <a:srgbClr val="D9D9D9"/>
            </a:solidFill>
            <a:prstDash val="solid"/>
            <a:round/>
            <a:headEnd len="med" w="med" type="none"/>
            <a:tailEnd len="med" w="med" type="stealth"/>
          </a:ln>
        </p:spPr>
      </p:cxnSp>
      <p:cxnSp>
        <p:nvCxnSpPr>
          <p:cNvPr id="635" name="Google Shape;635;p48"/>
          <p:cNvCxnSpPr>
            <a:stCxn id="631" idx="0"/>
            <a:endCxn id="632" idx="2"/>
          </p:cNvCxnSpPr>
          <p:nvPr/>
        </p:nvCxnSpPr>
        <p:spPr>
          <a:xfrm rot="10800000">
            <a:off x="2379400" y="3233775"/>
            <a:ext cx="0" cy="936000"/>
          </a:xfrm>
          <a:prstGeom prst="straightConnector1">
            <a:avLst/>
          </a:prstGeom>
          <a:noFill/>
          <a:ln cap="flat" cmpd="sng" w="38100">
            <a:solidFill>
              <a:srgbClr val="D9D9D9"/>
            </a:solidFill>
            <a:prstDash val="solid"/>
            <a:round/>
            <a:headEnd len="med" w="med" type="none"/>
            <a:tailEnd len="med" w="med" type="stealth"/>
          </a:ln>
        </p:spPr>
      </p:cxnSp>
      <p:cxnSp>
        <p:nvCxnSpPr>
          <p:cNvPr id="636" name="Google Shape;636;p48"/>
          <p:cNvCxnSpPr>
            <a:stCxn id="637" idx="1"/>
          </p:cNvCxnSpPr>
          <p:nvPr/>
        </p:nvCxnSpPr>
        <p:spPr>
          <a:xfrm rot="10800000">
            <a:off x="2472800" y="2321975"/>
            <a:ext cx="2340900" cy="660300"/>
          </a:xfrm>
          <a:prstGeom prst="straightConnector1">
            <a:avLst/>
          </a:prstGeom>
          <a:noFill/>
          <a:ln cap="flat" cmpd="sng" w="28575">
            <a:solidFill>
              <a:srgbClr val="DDF4C4"/>
            </a:solidFill>
            <a:prstDash val="dot"/>
            <a:round/>
            <a:headEnd len="med" w="med" type="none"/>
            <a:tailEnd len="med" w="med" type="none"/>
          </a:ln>
        </p:spPr>
      </p:cxnSp>
      <p:cxnSp>
        <p:nvCxnSpPr>
          <p:cNvPr id="638" name="Google Shape;638;p48"/>
          <p:cNvCxnSpPr>
            <a:stCxn id="637" idx="1"/>
          </p:cNvCxnSpPr>
          <p:nvPr/>
        </p:nvCxnSpPr>
        <p:spPr>
          <a:xfrm flipH="1">
            <a:off x="2450900" y="2982275"/>
            <a:ext cx="2362800" cy="739500"/>
          </a:xfrm>
          <a:prstGeom prst="straightConnector1">
            <a:avLst/>
          </a:prstGeom>
          <a:noFill/>
          <a:ln cap="flat" cmpd="sng" w="28575">
            <a:solidFill>
              <a:srgbClr val="DDF4C4"/>
            </a:solidFill>
            <a:prstDash val="dot"/>
            <a:round/>
            <a:headEnd len="med" w="med" type="none"/>
            <a:tailEnd len="med" w="med" type="none"/>
          </a:ln>
        </p:spPr>
      </p:cxnSp>
      <p:sp>
        <p:nvSpPr>
          <p:cNvPr id="637" name="Google Shape;637;p48"/>
          <p:cNvSpPr/>
          <p:nvPr/>
        </p:nvSpPr>
        <p:spPr>
          <a:xfrm>
            <a:off x="4813700" y="2730725"/>
            <a:ext cx="1268775" cy="503100"/>
          </a:xfrm>
          <a:prstGeom prst="flowChartProcess">
            <a:avLst/>
          </a:prstGeom>
          <a:solidFill>
            <a:srgbClr val="B6D7A8"/>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t>owlstar:SomeValuesFrom</a:t>
            </a:r>
            <a:endParaRPr/>
          </a:p>
        </p:txBody>
      </p:sp>
      <p:sp>
        <p:nvSpPr>
          <p:cNvPr id="639" name="Google Shape;639;p48"/>
          <p:cNvSpPr txBox="1"/>
          <p:nvPr/>
        </p:nvSpPr>
        <p:spPr>
          <a:xfrm>
            <a:off x="1454800" y="2062650"/>
            <a:ext cx="184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a:solidFill>
                  <a:srgbClr val="EFEFEF"/>
                </a:solidFill>
                <a:latin typeface="Source Sans Pro"/>
                <a:ea typeface="Source Sans Pro"/>
                <a:cs typeface="Source Sans Pro"/>
                <a:sym typeface="Source Sans Pro"/>
              </a:rPr>
              <a:t>:partOf</a:t>
            </a:r>
            <a:endParaRPr b="1" i="1">
              <a:solidFill>
                <a:srgbClr val="EFEFEF"/>
              </a:solidFill>
              <a:latin typeface="Source Sans Pro"/>
              <a:ea typeface="Source Sans Pro"/>
              <a:cs typeface="Source Sans Pro"/>
              <a:sym typeface="Source Sans Pro"/>
            </a:endParaRPr>
          </a:p>
        </p:txBody>
      </p:sp>
      <p:sp>
        <p:nvSpPr>
          <p:cNvPr id="640" name="Google Shape;640;p48"/>
          <p:cNvSpPr txBox="1"/>
          <p:nvPr/>
        </p:nvSpPr>
        <p:spPr>
          <a:xfrm>
            <a:off x="1596250" y="3501700"/>
            <a:ext cx="184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a:solidFill>
                  <a:srgbClr val="EFEFEF"/>
                </a:solidFill>
                <a:latin typeface="Source Sans Pro"/>
                <a:ea typeface="Source Sans Pro"/>
                <a:cs typeface="Source Sans Pro"/>
                <a:sym typeface="Source Sans Pro"/>
              </a:rPr>
              <a:t>:partOf</a:t>
            </a:r>
            <a:endParaRPr b="1" i="1">
              <a:solidFill>
                <a:srgbClr val="EFEFEF"/>
              </a:solidFill>
              <a:latin typeface="Source Sans Pro"/>
              <a:ea typeface="Source Sans Pro"/>
              <a:cs typeface="Source Sans Pro"/>
              <a:sym typeface="Source Sans Pro"/>
            </a:endParaRPr>
          </a:p>
        </p:txBody>
      </p:sp>
      <p:sp>
        <p:nvSpPr>
          <p:cNvPr id="641" name="Google Shape;641;p48"/>
          <p:cNvSpPr txBox="1"/>
          <p:nvPr/>
        </p:nvSpPr>
        <p:spPr>
          <a:xfrm>
            <a:off x="3304000" y="2171550"/>
            <a:ext cx="206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a:solidFill>
                  <a:srgbClr val="EFEFEF"/>
                </a:solidFill>
                <a:latin typeface="Source Sans Pro"/>
                <a:ea typeface="Source Sans Pro"/>
                <a:cs typeface="Source Sans Pro"/>
                <a:sym typeface="Source Sans Pro"/>
              </a:rPr>
              <a:t>owlstar:interpretation</a:t>
            </a:r>
            <a:endParaRPr b="1" i="1">
              <a:solidFill>
                <a:srgbClr val="EFEFEF"/>
              </a:solidFill>
              <a:latin typeface="Source Sans Pro"/>
              <a:ea typeface="Source Sans Pro"/>
              <a:cs typeface="Source Sans Pro"/>
              <a:sym typeface="Source Sans Pro"/>
            </a:endParaRPr>
          </a:p>
        </p:txBody>
      </p:sp>
      <p:sp>
        <p:nvSpPr>
          <p:cNvPr id="642" name="Google Shape;642;p48"/>
          <p:cNvSpPr txBox="1"/>
          <p:nvPr/>
        </p:nvSpPr>
        <p:spPr>
          <a:xfrm>
            <a:off x="3204825" y="3392800"/>
            <a:ext cx="206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a:solidFill>
                  <a:srgbClr val="EFEFEF"/>
                </a:solidFill>
                <a:latin typeface="Source Sans Pro"/>
                <a:ea typeface="Source Sans Pro"/>
                <a:cs typeface="Source Sans Pro"/>
                <a:sym typeface="Source Sans Pro"/>
              </a:rPr>
              <a:t>owlstar:interpretation</a:t>
            </a:r>
            <a:endParaRPr b="1" i="1">
              <a:solidFill>
                <a:srgbClr val="EFEFEF"/>
              </a:solidFill>
              <a:latin typeface="Source Sans Pro"/>
              <a:ea typeface="Source Sans Pro"/>
              <a:cs typeface="Source Sans Pro"/>
              <a:sym typeface="Source Sans Pro"/>
            </a:endParaRPr>
          </a:p>
        </p:txBody>
      </p:sp>
      <p:sp>
        <p:nvSpPr>
          <p:cNvPr id="643" name="Google Shape;643;p48"/>
          <p:cNvSpPr txBox="1"/>
          <p:nvPr/>
        </p:nvSpPr>
        <p:spPr>
          <a:xfrm>
            <a:off x="4088175" y="1366038"/>
            <a:ext cx="45825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chemeClr val="lt1"/>
                </a:solidFill>
                <a:latin typeface="Source Sans Pro"/>
                <a:ea typeface="Source Sans Pro"/>
                <a:cs typeface="Source Sans Pro"/>
                <a:sym typeface="Source Sans Pro"/>
              </a:rPr>
              <a:t>Simple view </a:t>
            </a:r>
            <a:r>
              <a:rPr i="1" lang="en" sz="2100">
                <a:solidFill>
                  <a:schemeClr val="lt1"/>
                </a:solidFill>
                <a:latin typeface="Source Sans Pro"/>
                <a:ea typeface="Source Sans Pro"/>
                <a:cs typeface="Source Sans Pro"/>
                <a:sym typeface="Source Sans Pro"/>
              </a:rPr>
              <a:t>(as used in Wikidata)</a:t>
            </a:r>
            <a:endParaRPr i="1" sz="2100">
              <a:solidFill>
                <a:schemeClr val="lt1"/>
              </a:solidFill>
              <a:latin typeface="Source Sans Pro"/>
              <a:ea typeface="Source Sans Pro"/>
              <a:cs typeface="Source Sans Pro"/>
              <a:sym typeface="Source Sans Pro"/>
            </a:endParaRPr>
          </a:p>
        </p:txBody>
      </p:sp>
      <p:sp>
        <p:nvSpPr>
          <p:cNvPr id="644" name="Google Shape;644;p48"/>
          <p:cNvSpPr txBox="1"/>
          <p:nvPr/>
        </p:nvSpPr>
        <p:spPr>
          <a:xfrm>
            <a:off x="4176025" y="3844113"/>
            <a:ext cx="4582500" cy="1154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2100">
                <a:solidFill>
                  <a:schemeClr val="lt1"/>
                </a:solidFill>
                <a:latin typeface="Source Sans Pro"/>
                <a:ea typeface="Source Sans Pro"/>
                <a:cs typeface="Source Sans Pro"/>
                <a:sym typeface="Source Sans Pro"/>
              </a:rPr>
              <a:t>Decorate</a:t>
            </a:r>
            <a:r>
              <a:rPr lang="en" sz="2100">
                <a:solidFill>
                  <a:schemeClr val="lt1"/>
                </a:solidFill>
                <a:latin typeface="Source Sans Pro"/>
                <a:ea typeface="Source Sans Pro"/>
                <a:cs typeface="Source Sans Pro"/>
                <a:sym typeface="Source Sans Pro"/>
              </a:rPr>
              <a:t> with semantics</a:t>
            </a:r>
            <a:endParaRPr sz="2100">
              <a:solidFill>
                <a:schemeClr val="lt1"/>
              </a:solidFill>
              <a:latin typeface="Source Sans Pro"/>
              <a:ea typeface="Source Sans Pro"/>
              <a:cs typeface="Source Sans Pro"/>
              <a:sym typeface="Source Sans Pro"/>
            </a:endParaRPr>
          </a:p>
          <a:p>
            <a:pPr indent="0" lvl="0" marL="0" rtl="0" algn="l">
              <a:spcBef>
                <a:spcPts val="0"/>
              </a:spcBef>
              <a:spcAft>
                <a:spcPts val="0"/>
              </a:spcAft>
              <a:buNone/>
            </a:pPr>
            <a:r>
              <a:rPr lang="en" sz="2100">
                <a:solidFill>
                  <a:schemeClr val="lt1"/>
                </a:solidFill>
                <a:latin typeface="Source Sans Pro"/>
                <a:ea typeface="Source Sans Pro"/>
                <a:cs typeface="Source Sans Pro"/>
                <a:sym typeface="Source Sans Pro"/>
              </a:rPr>
              <a:t>Assumes </a:t>
            </a:r>
            <a:r>
              <a:rPr i="1" lang="en" sz="2100">
                <a:solidFill>
                  <a:schemeClr val="lt1"/>
                </a:solidFill>
                <a:latin typeface="Source Sans Pro"/>
                <a:ea typeface="Source Sans Pro"/>
                <a:cs typeface="Source Sans Pro"/>
                <a:sym typeface="Source Sans Pro"/>
              </a:rPr>
              <a:t>Property Graph</a:t>
            </a:r>
            <a:endParaRPr i="1" sz="2100">
              <a:solidFill>
                <a:schemeClr val="lt1"/>
              </a:solidFill>
              <a:latin typeface="Source Sans Pro"/>
              <a:ea typeface="Source Sans Pro"/>
              <a:cs typeface="Source Sans Pro"/>
              <a:sym typeface="Source Sans Pro"/>
            </a:endParaRPr>
          </a:p>
          <a:p>
            <a:pPr indent="0" lvl="0" marL="0" rtl="0" algn="l">
              <a:spcBef>
                <a:spcPts val="0"/>
              </a:spcBef>
              <a:spcAft>
                <a:spcPts val="0"/>
              </a:spcAft>
              <a:buNone/>
            </a:pPr>
            <a:r>
              <a:rPr lang="en" sz="2100">
                <a:solidFill>
                  <a:schemeClr val="lt1"/>
                </a:solidFill>
                <a:latin typeface="Source Sans Pro"/>
                <a:ea typeface="Source Sans Pro"/>
                <a:cs typeface="Source Sans Pro"/>
                <a:sym typeface="Source Sans Pro"/>
              </a:rPr>
              <a:t>Decoration can be </a:t>
            </a:r>
            <a:r>
              <a:rPr i="1" lang="en" sz="2100">
                <a:solidFill>
                  <a:schemeClr val="lt1"/>
                </a:solidFill>
                <a:latin typeface="Source Sans Pro"/>
                <a:ea typeface="Source Sans Pro"/>
                <a:cs typeface="Source Sans Pro"/>
                <a:sym typeface="Source Sans Pro"/>
              </a:rPr>
              <a:t>deferred</a:t>
            </a:r>
            <a:endParaRPr i="1" sz="2100">
              <a:solidFill>
                <a:schemeClr val="lt1"/>
              </a:solidFill>
              <a:latin typeface="Source Sans Pro"/>
              <a:ea typeface="Source Sans Pro"/>
              <a:cs typeface="Source Sans Pro"/>
              <a:sym typeface="Source Sans Pro"/>
            </a:endParaRPr>
          </a:p>
        </p:txBody>
      </p:sp>
      <p:sp>
        <p:nvSpPr>
          <p:cNvPr id="645" name="Google Shape;645;p48"/>
          <p:cNvSpPr txBox="1"/>
          <p:nvPr/>
        </p:nvSpPr>
        <p:spPr>
          <a:xfrm>
            <a:off x="0" y="46728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rgbClr val="00FFFF"/>
                </a:solidFill>
                <a:hlinkClick r:id="rId3">
                  <a:extLst>
                    <a:ext uri="{A12FA001-AC4F-418D-AE19-62706E023703}">
                      <ahyp:hlinkClr val="tx"/>
                    </a:ext>
                  </a:extLst>
                </a:hlinkClick>
              </a:rPr>
              <a:t>https://github.com/linkml/owlstar</a:t>
            </a:r>
            <a:r>
              <a:rPr lang="en">
                <a:solidFill>
                  <a:srgbClr val="00FFFF"/>
                </a:solidFill>
              </a:rPr>
              <a:t> </a:t>
            </a:r>
            <a:endParaRPr>
              <a:solidFill>
                <a:srgbClr val="00FFFF"/>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9" name="Shape 649"/>
        <p:cNvGrpSpPr/>
        <p:nvPr/>
      </p:nvGrpSpPr>
      <p:grpSpPr>
        <a:xfrm>
          <a:off x="0" y="0"/>
          <a:ext cx="0" cy="0"/>
          <a:chOff x="0" y="0"/>
          <a:chExt cx="0" cy="0"/>
        </a:xfrm>
      </p:grpSpPr>
      <p:sp>
        <p:nvSpPr>
          <p:cNvPr id="650" name="Google Shape;650;p49"/>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OWLStar Property Graph in RDFStar</a:t>
            </a:r>
            <a:endParaRPr/>
          </a:p>
        </p:txBody>
      </p:sp>
      <p:sp>
        <p:nvSpPr>
          <p:cNvPr id="651" name="Google Shape;651;p49"/>
          <p:cNvSpPr/>
          <p:nvPr/>
        </p:nvSpPr>
        <p:spPr>
          <a:xfrm>
            <a:off x="1717600" y="4169775"/>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:Planet</a:t>
            </a:r>
            <a:endParaRPr b="1"/>
          </a:p>
        </p:txBody>
      </p:sp>
      <p:sp>
        <p:nvSpPr>
          <p:cNvPr id="652" name="Google Shape;652;p49"/>
          <p:cNvSpPr/>
          <p:nvPr/>
        </p:nvSpPr>
        <p:spPr>
          <a:xfrm>
            <a:off x="1717600" y="2730725"/>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:SolarSystem</a:t>
            </a:r>
            <a:endParaRPr b="1" sz="1300"/>
          </a:p>
        </p:txBody>
      </p:sp>
      <p:sp>
        <p:nvSpPr>
          <p:cNvPr id="653" name="Google Shape;653;p49"/>
          <p:cNvSpPr/>
          <p:nvPr/>
        </p:nvSpPr>
        <p:spPr>
          <a:xfrm>
            <a:off x="1717600" y="1291675"/>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:Galaxy</a:t>
            </a:r>
            <a:endParaRPr b="1"/>
          </a:p>
        </p:txBody>
      </p:sp>
      <p:cxnSp>
        <p:nvCxnSpPr>
          <p:cNvPr id="654" name="Google Shape;654;p49"/>
          <p:cNvCxnSpPr>
            <a:stCxn id="652" idx="0"/>
            <a:endCxn id="653" idx="2"/>
          </p:cNvCxnSpPr>
          <p:nvPr/>
        </p:nvCxnSpPr>
        <p:spPr>
          <a:xfrm rot="10800000">
            <a:off x="2379400" y="1794725"/>
            <a:ext cx="0" cy="936000"/>
          </a:xfrm>
          <a:prstGeom prst="straightConnector1">
            <a:avLst/>
          </a:prstGeom>
          <a:noFill/>
          <a:ln cap="flat" cmpd="sng" w="38100">
            <a:solidFill>
              <a:srgbClr val="D9D9D9"/>
            </a:solidFill>
            <a:prstDash val="solid"/>
            <a:round/>
            <a:headEnd len="med" w="med" type="none"/>
            <a:tailEnd len="med" w="med" type="stealth"/>
          </a:ln>
        </p:spPr>
      </p:cxnSp>
      <p:cxnSp>
        <p:nvCxnSpPr>
          <p:cNvPr id="655" name="Google Shape;655;p49"/>
          <p:cNvCxnSpPr>
            <a:stCxn id="651" idx="0"/>
            <a:endCxn id="652" idx="2"/>
          </p:cNvCxnSpPr>
          <p:nvPr/>
        </p:nvCxnSpPr>
        <p:spPr>
          <a:xfrm rot="10800000">
            <a:off x="2379400" y="3233775"/>
            <a:ext cx="0" cy="936000"/>
          </a:xfrm>
          <a:prstGeom prst="straightConnector1">
            <a:avLst/>
          </a:prstGeom>
          <a:noFill/>
          <a:ln cap="flat" cmpd="sng" w="38100">
            <a:solidFill>
              <a:srgbClr val="D9D9D9"/>
            </a:solidFill>
            <a:prstDash val="solid"/>
            <a:round/>
            <a:headEnd len="med" w="med" type="none"/>
            <a:tailEnd len="med" w="med" type="stealth"/>
          </a:ln>
        </p:spPr>
      </p:cxnSp>
      <p:cxnSp>
        <p:nvCxnSpPr>
          <p:cNvPr id="656" name="Google Shape;656;p49"/>
          <p:cNvCxnSpPr>
            <a:stCxn id="657" idx="1"/>
          </p:cNvCxnSpPr>
          <p:nvPr/>
        </p:nvCxnSpPr>
        <p:spPr>
          <a:xfrm rot="10800000">
            <a:off x="2472800" y="2321975"/>
            <a:ext cx="2340900" cy="660300"/>
          </a:xfrm>
          <a:prstGeom prst="straightConnector1">
            <a:avLst/>
          </a:prstGeom>
          <a:noFill/>
          <a:ln cap="flat" cmpd="sng" w="28575">
            <a:solidFill>
              <a:srgbClr val="DDF4C4"/>
            </a:solidFill>
            <a:prstDash val="dot"/>
            <a:round/>
            <a:headEnd len="med" w="med" type="none"/>
            <a:tailEnd len="med" w="med" type="none"/>
          </a:ln>
        </p:spPr>
      </p:cxnSp>
      <p:cxnSp>
        <p:nvCxnSpPr>
          <p:cNvPr id="658" name="Google Shape;658;p49"/>
          <p:cNvCxnSpPr>
            <a:stCxn id="657" idx="1"/>
          </p:cNvCxnSpPr>
          <p:nvPr/>
        </p:nvCxnSpPr>
        <p:spPr>
          <a:xfrm flipH="1">
            <a:off x="2450900" y="2982275"/>
            <a:ext cx="2362800" cy="739500"/>
          </a:xfrm>
          <a:prstGeom prst="straightConnector1">
            <a:avLst/>
          </a:prstGeom>
          <a:noFill/>
          <a:ln cap="flat" cmpd="sng" w="28575">
            <a:solidFill>
              <a:srgbClr val="DDF4C4"/>
            </a:solidFill>
            <a:prstDash val="dot"/>
            <a:round/>
            <a:headEnd len="med" w="med" type="none"/>
            <a:tailEnd len="med" w="med" type="none"/>
          </a:ln>
        </p:spPr>
      </p:cxnSp>
      <p:sp>
        <p:nvSpPr>
          <p:cNvPr id="657" name="Google Shape;657;p49"/>
          <p:cNvSpPr/>
          <p:nvPr/>
        </p:nvSpPr>
        <p:spPr>
          <a:xfrm>
            <a:off x="4813700" y="2730725"/>
            <a:ext cx="1268775" cy="503100"/>
          </a:xfrm>
          <a:prstGeom prst="flowChartProcess">
            <a:avLst/>
          </a:prstGeom>
          <a:solidFill>
            <a:srgbClr val="B6D7A8"/>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t>owlstar:SomeValuesFrom</a:t>
            </a:r>
            <a:endParaRPr/>
          </a:p>
        </p:txBody>
      </p:sp>
      <p:sp>
        <p:nvSpPr>
          <p:cNvPr id="659" name="Google Shape;659;p49"/>
          <p:cNvSpPr txBox="1"/>
          <p:nvPr/>
        </p:nvSpPr>
        <p:spPr>
          <a:xfrm>
            <a:off x="1454800" y="2062650"/>
            <a:ext cx="184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a:solidFill>
                  <a:srgbClr val="EFEFEF"/>
                </a:solidFill>
                <a:latin typeface="Source Sans Pro"/>
                <a:ea typeface="Source Sans Pro"/>
                <a:cs typeface="Source Sans Pro"/>
                <a:sym typeface="Source Sans Pro"/>
              </a:rPr>
              <a:t>:partOf</a:t>
            </a:r>
            <a:endParaRPr b="1" i="1">
              <a:solidFill>
                <a:srgbClr val="EFEFEF"/>
              </a:solidFill>
              <a:latin typeface="Source Sans Pro"/>
              <a:ea typeface="Source Sans Pro"/>
              <a:cs typeface="Source Sans Pro"/>
              <a:sym typeface="Source Sans Pro"/>
            </a:endParaRPr>
          </a:p>
        </p:txBody>
      </p:sp>
      <p:sp>
        <p:nvSpPr>
          <p:cNvPr id="660" name="Google Shape;660;p49"/>
          <p:cNvSpPr txBox="1"/>
          <p:nvPr/>
        </p:nvSpPr>
        <p:spPr>
          <a:xfrm>
            <a:off x="1596250" y="3501700"/>
            <a:ext cx="184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a:solidFill>
                  <a:srgbClr val="EFEFEF"/>
                </a:solidFill>
                <a:latin typeface="Source Sans Pro"/>
                <a:ea typeface="Source Sans Pro"/>
                <a:cs typeface="Source Sans Pro"/>
                <a:sym typeface="Source Sans Pro"/>
              </a:rPr>
              <a:t>:partOf</a:t>
            </a:r>
            <a:endParaRPr b="1" i="1">
              <a:solidFill>
                <a:srgbClr val="EFEFEF"/>
              </a:solidFill>
              <a:latin typeface="Source Sans Pro"/>
              <a:ea typeface="Source Sans Pro"/>
              <a:cs typeface="Source Sans Pro"/>
              <a:sym typeface="Source Sans Pro"/>
            </a:endParaRPr>
          </a:p>
        </p:txBody>
      </p:sp>
      <p:sp>
        <p:nvSpPr>
          <p:cNvPr id="661" name="Google Shape;661;p49"/>
          <p:cNvSpPr txBox="1"/>
          <p:nvPr/>
        </p:nvSpPr>
        <p:spPr>
          <a:xfrm>
            <a:off x="3304000" y="2171550"/>
            <a:ext cx="206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a:solidFill>
                  <a:srgbClr val="EFEFEF"/>
                </a:solidFill>
                <a:latin typeface="Source Sans Pro"/>
                <a:ea typeface="Source Sans Pro"/>
                <a:cs typeface="Source Sans Pro"/>
                <a:sym typeface="Source Sans Pro"/>
              </a:rPr>
              <a:t>owlstar:interpretation</a:t>
            </a:r>
            <a:endParaRPr b="1" i="1">
              <a:solidFill>
                <a:srgbClr val="EFEFEF"/>
              </a:solidFill>
              <a:latin typeface="Source Sans Pro"/>
              <a:ea typeface="Source Sans Pro"/>
              <a:cs typeface="Source Sans Pro"/>
              <a:sym typeface="Source Sans Pro"/>
            </a:endParaRPr>
          </a:p>
        </p:txBody>
      </p:sp>
      <p:sp>
        <p:nvSpPr>
          <p:cNvPr id="662" name="Google Shape;662;p49"/>
          <p:cNvSpPr txBox="1"/>
          <p:nvPr/>
        </p:nvSpPr>
        <p:spPr>
          <a:xfrm>
            <a:off x="3204825" y="3392800"/>
            <a:ext cx="206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a:solidFill>
                  <a:srgbClr val="EFEFEF"/>
                </a:solidFill>
                <a:latin typeface="Source Sans Pro"/>
                <a:ea typeface="Source Sans Pro"/>
                <a:cs typeface="Source Sans Pro"/>
                <a:sym typeface="Source Sans Pro"/>
              </a:rPr>
              <a:t>owlstar:interpretation</a:t>
            </a:r>
            <a:endParaRPr b="1" i="1">
              <a:solidFill>
                <a:srgbClr val="EFEFEF"/>
              </a:solidFill>
              <a:latin typeface="Source Sans Pro"/>
              <a:ea typeface="Source Sans Pro"/>
              <a:cs typeface="Source Sans Pro"/>
              <a:sym typeface="Source Sans Pro"/>
            </a:endParaRPr>
          </a:p>
        </p:txBody>
      </p:sp>
      <p:sp>
        <p:nvSpPr>
          <p:cNvPr id="663" name="Google Shape;663;p49"/>
          <p:cNvSpPr txBox="1"/>
          <p:nvPr/>
        </p:nvSpPr>
        <p:spPr>
          <a:xfrm>
            <a:off x="1596250" y="3721775"/>
            <a:ext cx="7329000" cy="965100"/>
          </a:xfrm>
          <a:prstGeom prst="rect">
            <a:avLst/>
          </a:prstGeom>
          <a:solidFill>
            <a:srgbClr val="FFF2CC"/>
          </a:solidFill>
          <a:ln>
            <a:noFill/>
          </a:ln>
        </p:spPr>
        <p:txBody>
          <a:bodyPr anchorCtr="0" anchor="t" bIns="91425" lIns="91425" spcFirstLastPara="1" rIns="91425" wrap="square" tIns="91425">
            <a:spAutoFit/>
          </a:bodyPr>
          <a:lstStyle/>
          <a:p>
            <a:pPr indent="0" lvl="0" marL="152400" marR="152400" rtl="0" algn="l">
              <a:lnSpc>
                <a:spcPct val="145000"/>
              </a:lnSpc>
              <a:spcBef>
                <a:spcPts val="0"/>
              </a:spcBef>
              <a:spcAft>
                <a:spcPts val="0"/>
              </a:spcAft>
              <a:buNone/>
            </a:pPr>
            <a:r>
              <a:rPr b="1" lang="en" sz="1300">
                <a:solidFill>
                  <a:schemeClr val="dk2"/>
                </a:solidFill>
                <a:latin typeface="Raleway"/>
                <a:ea typeface="Raleway"/>
                <a:cs typeface="Raleway"/>
                <a:sym typeface="Raleway"/>
              </a:rPr>
              <a:t>&lt;&lt;:Planet :part-of :SolarSystem&gt;&gt; </a:t>
            </a:r>
            <a:r>
              <a:rPr lang="en" sz="1300">
                <a:solidFill>
                  <a:schemeClr val="dk2"/>
                </a:solidFill>
                <a:latin typeface="Raleway"/>
                <a:ea typeface="Raleway"/>
                <a:cs typeface="Raleway"/>
                <a:sym typeface="Raleway"/>
              </a:rPr>
              <a:t>owlstar:interpretation owlstar:AllSomeInterpretation .</a:t>
            </a:r>
            <a:endParaRPr sz="1300">
              <a:solidFill>
                <a:schemeClr val="dk2"/>
              </a:solidFill>
              <a:latin typeface="Raleway"/>
              <a:ea typeface="Raleway"/>
              <a:cs typeface="Raleway"/>
              <a:sym typeface="Raleway"/>
            </a:endParaRPr>
          </a:p>
          <a:p>
            <a:pPr indent="0" lvl="0" marL="152400" marR="152400" rtl="0" algn="l">
              <a:lnSpc>
                <a:spcPct val="145000"/>
              </a:lnSpc>
              <a:spcBef>
                <a:spcPts val="0"/>
              </a:spcBef>
              <a:spcAft>
                <a:spcPts val="0"/>
              </a:spcAft>
              <a:buNone/>
            </a:pPr>
            <a:r>
              <a:rPr b="1" lang="en" sz="1300">
                <a:solidFill>
                  <a:schemeClr val="dk2"/>
                </a:solidFill>
                <a:latin typeface="Raleway"/>
                <a:ea typeface="Raleway"/>
                <a:cs typeface="Raleway"/>
                <a:sym typeface="Raleway"/>
              </a:rPr>
              <a:t>&lt;&lt;:SolarSystem :part-of :Galaxy&gt;&gt;</a:t>
            </a:r>
            <a:r>
              <a:rPr lang="en" sz="1300">
                <a:solidFill>
                  <a:schemeClr val="dk2"/>
                </a:solidFill>
                <a:latin typeface="Raleway"/>
                <a:ea typeface="Raleway"/>
                <a:cs typeface="Raleway"/>
                <a:sym typeface="Raleway"/>
              </a:rPr>
              <a:t> owlstar:interpretation owlstar:AllSomeInterpretation .</a:t>
            </a:r>
            <a:endParaRPr sz="1300">
              <a:solidFill>
                <a:schemeClr val="dk2"/>
              </a:solidFill>
              <a:latin typeface="Raleway"/>
              <a:ea typeface="Raleway"/>
              <a:cs typeface="Raleway"/>
              <a:sym typeface="Raleway"/>
            </a:endParaRPr>
          </a:p>
          <a:p>
            <a:pPr indent="0" lvl="0" marL="152400" marR="152400" rtl="0" algn="l">
              <a:lnSpc>
                <a:spcPct val="145000"/>
              </a:lnSpc>
              <a:spcBef>
                <a:spcPts val="0"/>
              </a:spcBef>
              <a:spcAft>
                <a:spcPts val="0"/>
              </a:spcAft>
              <a:buNone/>
            </a:pPr>
            <a:r>
              <a:t/>
            </a:r>
            <a:endParaRPr b="1" sz="1300">
              <a:solidFill>
                <a:schemeClr val="dk2"/>
              </a:solidFill>
              <a:latin typeface="Raleway"/>
              <a:ea typeface="Raleway"/>
              <a:cs typeface="Raleway"/>
              <a:sym typeface="Raleway"/>
            </a:endParaRPr>
          </a:p>
        </p:txBody>
      </p:sp>
      <p:sp>
        <p:nvSpPr>
          <p:cNvPr id="664" name="Google Shape;664;p49"/>
          <p:cNvSpPr txBox="1"/>
          <p:nvPr/>
        </p:nvSpPr>
        <p:spPr>
          <a:xfrm>
            <a:off x="0" y="46728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rgbClr val="00FFFF"/>
                </a:solidFill>
                <a:hlinkClick r:id="rId3">
                  <a:extLst>
                    <a:ext uri="{A12FA001-AC4F-418D-AE19-62706E023703}">
                      <ahyp:hlinkClr val="tx"/>
                    </a:ext>
                  </a:extLst>
                </a:hlinkClick>
              </a:rPr>
              <a:t>https://github.com/linkml/owlstar</a:t>
            </a:r>
            <a:r>
              <a:rPr lang="en">
                <a:solidFill>
                  <a:srgbClr val="00FFFF"/>
                </a:solidFill>
              </a:rPr>
              <a:t> </a:t>
            </a:r>
            <a:endParaRPr>
              <a:solidFill>
                <a:srgbClr val="00FFFF"/>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50"/>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OWLStar Property Graph in OneGraph</a:t>
            </a:r>
            <a:endParaRPr/>
          </a:p>
        </p:txBody>
      </p:sp>
      <p:sp>
        <p:nvSpPr>
          <p:cNvPr id="670" name="Google Shape;670;p50"/>
          <p:cNvSpPr/>
          <p:nvPr/>
        </p:nvSpPr>
        <p:spPr>
          <a:xfrm>
            <a:off x="1717600" y="4169775"/>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:Planet</a:t>
            </a:r>
            <a:endParaRPr b="1"/>
          </a:p>
        </p:txBody>
      </p:sp>
      <p:sp>
        <p:nvSpPr>
          <p:cNvPr id="671" name="Google Shape;671;p50"/>
          <p:cNvSpPr/>
          <p:nvPr/>
        </p:nvSpPr>
        <p:spPr>
          <a:xfrm>
            <a:off x="1717600" y="2730725"/>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:SolarSystem</a:t>
            </a:r>
            <a:endParaRPr b="1" sz="1300"/>
          </a:p>
        </p:txBody>
      </p:sp>
      <p:sp>
        <p:nvSpPr>
          <p:cNvPr id="672" name="Google Shape;672;p50"/>
          <p:cNvSpPr/>
          <p:nvPr/>
        </p:nvSpPr>
        <p:spPr>
          <a:xfrm>
            <a:off x="1717600" y="1291675"/>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:Galaxy</a:t>
            </a:r>
            <a:endParaRPr b="1"/>
          </a:p>
        </p:txBody>
      </p:sp>
      <p:cxnSp>
        <p:nvCxnSpPr>
          <p:cNvPr id="673" name="Google Shape;673;p50"/>
          <p:cNvCxnSpPr>
            <a:stCxn id="671" idx="0"/>
            <a:endCxn id="672" idx="2"/>
          </p:cNvCxnSpPr>
          <p:nvPr/>
        </p:nvCxnSpPr>
        <p:spPr>
          <a:xfrm rot="10800000">
            <a:off x="2379400" y="1794725"/>
            <a:ext cx="0" cy="936000"/>
          </a:xfrm>
          <a:prstGeom prst="straightConnector1">
            <a:avLst/>
          </a:prstGeom>
          <a:noFill/>
          <a:ln cap="flat" cmpd="sng" w="38100">
            <a:solidFill>
              <a:srgbClr val="D9D9D9"/>
            </a:solidFill>
            <a:prstDash val="solid"/>
            <a:round/>
            <a:headEnd len="med" w="med" type="none"/>
            <a:tailEnd len="med" w="med" type="stealth"/>
          </a:ln>
        </p:spPr>
      </p:cxnSp>
      <p:cxnSp>
        <p:nvCxnSpPr>
          <p:cNvPr id="674" name="Google Shape;674;p50"/>
          <p:cNvCxnSpPr>
            <a:stCxn id="670" idx="0"/>
            <a:endCxn id="671" idx="2"/>
          </p:cNvCxnSpPr>
          <p:nvPr/>
        </p:nvCxnSpPr>
        <p:spPr>
          <a:xfrm rot="10800000">
            <a:off x="2379400" y="3233775"/>
            <a:ext cx="0" cy="936000"/>
          </a:xfrm>
          <a:prstGeom prst="straightConnector1">
            <a:avLst/>
          </a:prstGeom>
          <a:noFill/>
          <a:ln cap="flat" cmpd="sng" w="38100">
            <a:solidFill>
              <a:srgbClr val="D9D9D9"/>
            </a:solidFill>
            <a:prstDash val="solid"/>
            <a:round/>
            <a:headEnd len="med" w="med" type="none"/>
            <a:tailEnd len="med" w="med" type="stealth"/>
          </a:ln>
        </p:spPr>
      </p:cxnSp>
      <p:cxnSp>
        <p:nvCxnSpPr>
          <p:cNvPr id="675" name="Google Shape;675;p50"/>
          <p:cNvCxnSpPr>
            <a:stCxn id="676" idx="1"/>
          </p:cNvCxnSpPr>
          <p:nvPr/>
        </p:nvCxnSpPr>
        <p:spPr>
          <a:xfrm rot="10800000">
            <a:off x="2472800" y="2321975"/>
            <a:ext cx="2340900" cy="660300"/>
          </a:xfrm>
          <a:prstGeom prst="straightConnector1">
            <a:avLst/>
          </a:prstGeom>
          <a:noFill/>
          <a:ln cap="flat" cmpd="sng" w="28575">
            <a:solidFill>
              <a:srgbClr val="DDF4C4"/>
            </a:solidFill>
            <a:prstDash val="dot"/>
            <a:round/>
            <a:headEnd len="med" w="med" type="none"/>
            <a:tailEnd len="med" w="med" type="none"/>
          </a:ln>
        </p:spPr>
      </p:cxnSp>
      <p:cxnSp>
        <p:nvCxnSpPr>
          <p:cNvPr id="677" name="Google Shape;677;p50"/>
          <p:cNvCxnSpPr>
            <a:stCxn id="676" idx="1"/>
          </p:cNvCxnSpPr>
          <p:nvPr/>
        </p:nvCxnSpPr>
        <p:spPr>
          <a:xfrm flipH="1">
            <a:off x="2450900" y="2982275"/>
            <a:ext cx="2362800" cy="739500"/>
          </a:xfrm>
          <a:prstGeom prst="straightConnector1">
            <a:avLst/>
          </a:prstGeom>
          <a:noFill/>
          <a:ln cap="flat" cmpd="sng" w="28575">
            <a:solidFill>
              <a:srgbClr val="DDF4C4"/>
            </a:solidFill>
            <a:prstDash val="dot"/>
            <a:round/>
            <a:headEnd len="med" w="med" type="none"/>
            <a:tailEnd len="med" w="med" type="none"/>
          </a:ln>
        </p:spPr>
      </p:cxnSp>
      <p:sp>
        <p:nvSpPr>
          <p:cNvPr id="676" name="Google Shape;676;p50"/>
          <p:cNvSpPr/>
          <p:nvPr/>
        </p:nvSpPr>
        <p:spPr>
          <a:xfrm>
            <a:off x="4813700" y="2730725"/>
            <a:ext cx="1268775" cy="503100"/>
          </a:xfrm>
          <a:prstGeom prst="flowChartProcess">
            <a:avLst/>
          </a:prstGeom>
          <a:solidFill>
            <a:srgbClr val="B6D7A8"/>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t>owlstar:SomeValuesFrom</a:t>
            </a:r>
            <a:endParaRPr/>
          </a:p>
        </p:txBody>
      </p:sp>
      <p:sp>
        <p:nvSpPr>
          <p:cNvPr id="678" name="Google Shape;678;p50"/>
          <p:cNvSpPr txBox="1"/>
          <p:nvPr/>
        </p:nvSpPr>
        <p:spPr>
          <a:xfrm>
            <a:off x="1454800" y="2062650"/>
            <a:ext cx="184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a:solidFill>
                  <a:srgbClr val="EFEFEF"/>
                </a:solidFill>
                <a:latin typeface="Source Sans Pro"/>
                <a:ea typeface="Source Sans Pro"/>
                <a:cs typeface="Source Sans Pro"/>
                <a:sym typeface="Source Sans Pro"/>
              </a:rPr>
              <a:t>:partOf</a:t>
            </a:r>
            <a:endParaRPr b="1" i="1">
              <a:solidFill>
                <a:srgbClr val="EFEFEF"/>
              </a:solidFill>
              <a:latin typeface="Source Sans Pro"/>
              <a:ea typeface="Source Sans Pro"/>
              <a:cs typeface="Source Sans Pro"/>
              <a:sym typeface="Source Sans Pro"/>
            </a:endParaRPr>
          </a:p>
        </p:txBody>
      </p:sp>
      <p:sp>
        <p:nvSpPr>
          <p:cNvPr id="679" name="Google Shape;679;p50"/>
          <p:cNvSpPr txBox="1"/>
          <p:nvPr/>
        </p:nvSpPr>
        <p:spPr>
          <a:xfrm>
            <a:off x="1596250" y="3501700"/>
            <a:ext cx="184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a:solidFill>
                  <a:srgbClr val="EFEFEF"/>
                </a:solidFill>
                <a:latin typeface="Source Sans Pro"/>
                <a:ea typeface="Source Sans Pro"/>
                <a:cs typeface="Source Sans Pro"/>
                <a:sym typeface="Source Sans Pro"/>
              </a:rPr>
              <a:t>:partOf</a:t>
            </a:r>
            <a:endParaRPr b="1" i="1">
              <a:solidFill>
                <a:srgbClr val="EFEFEF"/>
              </a:solidFill>
              <a:latin typeface="Source Sans Pro"/>
              <a:ea typeface="Source Sans Pro"/>
              <a:cs typeface="Source Sans Pro"/>
              <a:sym typeface="Source Sans Pro"/>
            </a:endParaRPr>
          </a:p>
        </p:txBody>
      </p:sp>
      <p:sp>
        <p:nvSpPr>
          <p:cNvPr id="680" name="Google Shape;680;p50"/>
          <p:cNvSpPr txBox="1"/>
          <p:nvPr/>
        </p:nvSpPr>
        <p:spPr>
          <a:xfrm>
            <a:off x="3304000" y="2171550"/>
            <a:ext cx="206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a:solidFill>
                  <a:srgbClr val="EFEFEF"/>
                </a:solidFill>
                <a:latin typeface="Source Sans Pro"/>
                <a:ea typeface="Source Sans Pro"/>
                <a:cs typeface="Source Sans Pro"/>
                <a:sym typeface="Source Sans Pro"/>
              </a:rPr>
              <a:t>owlstar:interpretation</a:t>
            </a:r>
            <a:endParaRPr b="1" i="1">
              <a:solidFill>
                <a:srgbClr val="EFEFEF"/>
              </a:solidFill>
              <a:latin typeface="Source Sans Pro"/>
              <a:ea typeface="Source Sans Pro"/>
              <a:cs typeface="Source Sans Pro"/>
              <a:sym typeface="Source Sans Pro"/>
            </a:endParaRPr>
          </a:p>
        </p:txBody>
      </p:sp>
      <p:sp>
        <p:nvSpPr>
          <p:cNvPr id="681" name="Google Shape;681;p50"/>
          <p:cNvSpPr txBox="1"/>
          <p:nvPr/>
        </p:nvSpPr>
        <p:spPr>
          <a:xfrm>
            <a:off x="3204825" y="3392800"/>
            <a:ext cx="206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
                <a:solidFill>
                  <a:srgbClr val="EFEFEF"/>
                </a:solidFill>
                <a:latin typeface="Source Sans Pro"/>
                <a:ea typeface="Source Sans Pro"/>
                <a:cs typeface="Source Sans Pro"/>
                <a:sym typeface="Source Sans Pro"/>
              </a:rPr>
              <a:t>owlstar:interpretation</a:t>
            </a:r>
            <a:endParaRPr b="1" i="1">
              <a:solidFill>
                <a:srgbClr val="EFEFEF"/>
              </a:solidFill>
              <a:latin typeface="Source Sans Pro"/>
              <a:ea typeface="Source Sans Pro"/>
              <a:cs typeface="Source Sans Pro"/>
              <a:sym typeface="Source Sans Pro"/>
            </a:endParaRPr>
          </a:p>
        </p:txBody>
      </p:sp>
      <p:sp>
        <p:nvSpPr>
          <p:cNvPr id="682" name="Google Shape;682;p50"/>
          <p:cNvSpPr txBox="1"/>
          <p:nvPr/>
        </p:nvSpPr>
        <p:spPr>
          <a:xfrm>
            <a:off x="4909800" y="3804825"/>
            <a:ext cx="3556800" cy="1233000"/>
          </a:xfrm>
          <a:prstGeom prst="rect">
            <a:avLst/>
          </a:prstGeom>
          <a:solidFill>
            <a:srgbClr val="FFF2CC"/>
          </a:solidFill>
          <a:ln>
            <a:noFill/>
          </a:ln>
        </p:spPr>
        <p:txBody>
          <a:bodyPr anchorCtr="0" anchor="t" bIns="91425" lIns="91425" spcFirstLastPara="1" rIns="91425" wrap="square" tIns="91425">
            <a:spAutoFit/>
          </a:bodyPr>
          <a:lstStyle/>
          <a:p>
            <a:pPr indent="0" lvl="0" marL="152400" marR="152400" rtl="0" algn="l">
              <a:lnSpc>
                <a:spcPct val="145000"/>
              </a:lnSpc>
              <a:spcBef>
                <a:spcPts val="0"/>
              </a:spcBef>
              <a:spcAft>
                <a:spcPts val="0"/>
              </a:spcAft>
              <a:buNone/>
            </a:pPr>
            <a:r>
              <a:rPr b="1" lang="en" sz="1300">
                <a:solidFill>
                  <a:schemeClr val="dk2"/>
                </a:solidFill>
                <a:latin typeface="Raleway"/>
                <a:ea typeface="Raleway"/>
                <a:cs typeface="Raleway"/>
                <a:sym typeface="Raleway"/>
              </a:rPr>
              <a:t>Coming Soon: </a:t>
            </a:r>
            <a:r>
              <a:rPr b="1" lang="en" sz="1900">
                <a:solidFill>
                  <a:schemeClr val="dk2"/>
                </a:solidFill>
                <a:latin typeface="Raleway"/>
                <a:ea typeface="Raleway"/>
                <a:cs typeface="Raleway"/>
                <a:sym typeface="Raleway"/>
              </a:rPr>
              <a:t>OneGraph layering</a:t>
            </a:r>
            <a:endParaRPr b="1" sz="1900">
              <a:solidFill>
                <a:schemeClr val="dk2"/>
              </a:solidFill>
              <a:latin typeface="Raleway"/>
              <a:ea typeface="Raleway"/>
              <a:cs typeface="Raleway"/>
              <a:sym typeface="Raleway"/>
            </a:endParaRPr>
          </a:p>
          <a:p>
            <a:pPr indent="0" lvl="0" marL="0" marR="152400" rtl="0" algn="l">
              <a:lnSpc>
                <a:spcPct val="145000"/>
              </a:lnSpc>
              <a:spcBef>
                <a:spcPts val="0"/>
              </a:spcBef>
              <a:spcAft>
                <a:spcPts val="0"/>
              </a:spcAft>
              <a:buNone/>
            </a:pPr>
            <a:r>
              <a:t/>
            </a:r>
            <a:endParaRPr b="1" sz="1300">
              <a:solidFill>
                <a:schemeClr val="dk2"/>
              </a:solidFill>
              <a:latin typeface="Raleway"/>
              <a:ea typeface="Raleway"/>
              <a:cs typeface="Raleway"/>
              <a:sym typeface="Raleway"/>
            </a:endParaRPr>
          </a:p>
        </p:txBody>
      </p:sp>
      <p:sp>
        <p:nvSpPr>
          <p:cNvPr id="683" name="Google Shape;683;p50"/>
          <p:cNvSpPr txBox="1"/>
          <p:nvPr/>
        </p:nvSpPr>
        <p:spPr>
          <a:xfrm>
            <a:off x="0" y="46728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rgbClr val="00FFFF"/>
                </a:solidFill>
                <a:hlinkClick r:id="rId3">
                  <a:extLst>
                    <a:ext uri="{A12FA001-AC4F-418D-AE19-62706E023703}">
                      <ahyp:hlinkClr val="tx"/>
                    </a:ext>
                  </a:extLst>
                </a:hlinkClick>
              </a:rPr>
              <a:t>https://github.com/linkml/owlstar</a:t>
            </a:r>
            <a:r>
              <a:rPr lang="en">
                <a:solidFill>
                  <a:srgbClr val="00FFFF"/>
                </a:solidFill>
              </a:rPr>
              <a:t> </a:t>
            </a:r>
            <a:endParaRPr>
              <a:solidFill>
                <a:srgbClr val="00FFFF"/>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7" name="Shape 687"/>
        <p:cNvGrpSpPr/>
        <p:nvPr/>
      </p:nvGrpSpPr>
      <p:grpSpPr>
        <a:xfrm>
          <a:off x="0" y="0"/>
          <a:ext cx="0" cy="0"/>
          <a:chOff x="0" y="0"/>
          <a:chExt cx="0" cy="0"/>
        </a:xfrm>
      </p:grpSpPr>
      <p:sp>
        <p:nvSpPr>
          <p:cNvPr id="688" name="Google Shape;688;p51"/>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Semantics of contingent knowledge in KGs</a:t>
            </a:r>
            <a:endParaRPr/>
          </a:p>
        </p:txBody>
      </p:sp>
      <p:sp>
        <p:nvSpPr>
          <p:cNvPr id="689" name="Google Shape;689;p51"/>
          <p:cNvSpPr txBox="1"/>
          <p:nvPr>
            <p:ph idx="1" type="body"/>
          </p:nvPr>
        </p:nvSpPr>
        <p:spPr>
          <a:xfrm>
            <a:off x="269750" y="1152475"/>
            <a:ext cx="8726700" cy="3561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200">
                <a:solidFill>
                  <a:srgbClr val="D0E0E3"/>
                </a:solidFill>
              </a:rPr>
              <a:t>FOL/model theory is the basis of RDF and OWL</a:t>
            </a:r>
            <a:endParaRPr sz="2200">
              <a:solidFill>
                <a:srgbClr val="D0E0E3"/>
              </a:solidFill>
            </a:endParaRPr>
          </a:p>
          <a:p>
            <a:pPr indent="0" lvl="0" marL="0" rtl="0" algn="l">
              <a:spcBef>
                <a:spcPts val="1200"/>
              </a:spcBef>
              <a:spcAft>
                <a:spcPts val="0"/>
              </a:spcAft>
              <a:buNone/>
            </a:pPr>
            <a:r>
              <a:rPr lang="en" sz="2200">
                <a:solidFill>
                  <a:srgbClr val="D0E0E3"/>
                </a:solidFill>
              </a:rPr>
              <a:t>	… </a:t>
            </a:r>
            <a:r>
              <a:rPr b="1" lang="en" sz="2200">
                <a:solidFill>
                  <a:srgbClr val="D0E0E3"/>
                </a:solidFill>
              </a:rPr>
              <a:t>yet is a poor fit for much biological knowledge</a:t>
            </a:r>
            <a:endParaRPr b="1" sz="2200">
              <a:solidFill>
                <a:srgbClr val="D0E0E3"/>
              </a:solidFill>
            </a:endParaRPr>
          </a:p>
          <a:p>
            <a:pPr indent="0" lvl="0" marL="0" rtl="0" algn="l">
              <a:spcBef>
                <a:spcPts val="1200"/>
              </a:spcBef>
              <a:spcAft>
                <a:spcPts val="0"/>
              </a:spcAft>
              <a:buNone/>
            </a:pPr>
            <a:r>
              <a:rPr lang="en" sz="2200">
                <a:solidFill>
                  <a:srgbClr val="D0E0E3"/>
                </a:solidFill>
              </a:rPr>
              <a:t>	See:</a:t>
            </a:r>
            <a:endParaRPr sz="2200">
              <a:solidFill>
                <a:srgbClr val="D0E0E3"/>
              </a:solidFill>
            </a:endParaRPr>
          </a:p>
          <a:p>
            <a:pPr indent="457200" lvl="0" marL="0" rtl="0" algn="l">
              <a:spcBef>
                <a:spcPts val="1200"/>
              </a:spcBef>
              <a:spcAft>
                <a:spcPts val="0"/>
              </a:spcAft>
              <a:buNone/>
            </a:pPr>
            <a:r>
              <a:rPr lang="en" sz="1147">
                <a:solidFill>
                  <a:srgbClr val="D0E0E3"/>
                </a:solidFill>
              </a:rPr>
              <a:t>Schulz S: </a:t>
            </a:r>
            <a:r>
              <a:rPr b="1" lang="en" sz="1147">
                <a:solidFill>
                  <a:srgbClr val="D0E0E3"/>
                </a:solidFill>
              </a:rPr>
              <a:t>Strengths and limitations of formal ontologies in the biomedical domain</a:t>
            </a:r>
            <a:r>
              <a:rPr lang="en" sz="1147">
                <a:solidFill>
                  <a:srgbClr val="D0E0E3"/>
                </a:solidFill>
              </a:rPr>
              <a:t> PMC2904529</a:t>
            </a:r>
            <a:endParaRPr sz="1147">
              <a:solidFill>
                <a:srgbClr val="D0E0E3"/>
              </a:solidFill>
            </a:endParaRPr>
          </a:p>
          <a:p>
            <a:pPr indent="457200" lvl="0" marL="0" rtl="0" algn="l">
              <a:spcBef>
                <a:spcPts val="1200"/>
              </a:spcBef>
              <a:spcAft>
                <a:spcPts val="0"/>
              </a:spcAft>
              <a:buNone/>
            </a:pPr>
            <a:r>
              <a:rPr lang="en" sz="1147">
                <a:solidFill>
                  <a:srgbClr val="D0E0E3"/>
                </a:solidFill>
              </a:rPr>
              <a:t>Rector A: </a:t>
            </a:r>
            <a:r>
              <a:rPr b="1" lang="en" sz="1147">
                <a:solidFill>
                  <a:srgbClr val="D0E0E3"/>
                </a:solidFill>
              </a:rPr>
              <a:t>On beyond Gruber: "Ontologies" in today's biomedical information systems and the limits of OWL </a:t>
            </a:r>
            <a:r>
              <a:rPr lang="en" sz="1147">
                <a:solidFill>
                  <a:srgbClr val="D0E0E3"/>
                </a:solidFill>
              </a:rPr>
              <a:t>PMID34384571</a:t>
            </a:r>
            <a:endParaRPr sz="1147">
              <a:solidFill>
                <a:srgbClr val="D0E0E3"/>
              </a:solidFill>
            </a:endParaRPr>
          </a:p>
          <a:p>
            <a:pPr indent="457200" lvl="0" marL="0" rtl="0" algn="l">
              <a:spcBef>
                <a:spcPts val="1200"/>
              </a:spcBef>
              <a:spcAft>
                <a:spcPts val="0"/>
              </a:spcAft>
              <a:buClr>
                <a:schemeClr val="dk2"/>
              </a:buClr>
              <a:buSzPts val="1100"/>
              <a:buFont typeface="Arial"/>
              <a:buNone/>
            </a:pPr>
            <a:r>
              <a:rPr lang="en" sz="1147">
                <a:solidFill>
                  <a:srgbClr val="D0E0E3"/>
                </a:solidFill>
              </a:rPr>
              <a:t>Schulz S: “</a:t>
            </a:r>
            <a:r>
              <a:rPr b="1" lang="en" sz="1147">
                <a:solidFill>
                  <a:srgbClr val="D0E0E3"/>
                </a:solidFill>
              </a:rPr>
              <a:t>Lmo-2 interacts with Elf-2” On the Meaning of Common Statements in Biomedical Literature </a:t>
            </a:r>
            <a:r>
              <a:rPr lang="en" sz="1147">
                <a:solidFill>
                  <a:srgbClr val="D0E0E3"/>
                </a:solidFill>
              </a:rPr>
              <a:t>KRMED 2006</a:t>
            </a:r>
            <a:endParaRPr sz="1147">
              <a:solidFill>
                <a:srgbClr val="D0E0E3"/>
              </a:solidFill>
            </a:endParaRPr>
          </a:p>
          <a:p>
            <a:pPr indent="457200" lvl="0" marL="457200" rtl="0" algn="l">
              <a:spcBef>
                <a:spcPts val="1200"/>
              </a:spcBef>
              <a:spcAft>
                <a:spcPts val="1200"/>
              </a:spcAft>
              <a:buNone/>
            </a:pPr>
            <a:r>
              <a:t/>
            </a:r>
            <a:endParaRPr sz="2200">
              <a:solidFill>
                <a:srgbClr val="D0E0E3"/>
              </a:solidFill>
            </a:endParaRPr>
          </a:p>
        </p:txBody>
      </p:sp>
      <p:sp>
        <p:nvSpPr>
          <p:cNvPr id="690" name="Google Shape;690;p51"/>
          <p:cNvSpPr/>
          <p:nvPr/>
        </p:nvSpPr>
        <p:spPr>
          <a:xfrm>
            <a:off x="1264900" y="4268000"/>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:lmo-2</a:t>
            </a:r>
            <a:endParaRPr b="1"/>
          </a:p>
        </p:txBody>
      </p:sp>
      <p:sp>
        <p:nvSpPr>
          <p:cNvPr id="691" name="Google Shape;691;p51"/>
          <p:cNvSpPr/>
          <p:nvPr/>
        </p:nvSpPr>
        <p:spPr>
          <a:xfrm>
            <a:off x="4432125" y="4268000"/>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:elf-2</a:t>
            </a:r>
            <a:endParaRPr b="1"/>
          </a:p>
        </p:txBody>
      </p:sp>
      <p:cxnSp>
        <p:nvCxnSpPr>
          <p:cNvPr id="692" name="Google Shape;692;p51"/>
          <p:cNvCxnSpPr/>
          <p:nvPr/>
        </p:nvCxnSpPr>
        <p:spPr>
          <a:xfrm>
            <a:off x="2588500" y="4519550"/>
            <a:ext cx="1843500" cy="0"/>
          </a:xfrm>
          <a:prstGeom prst="straightConnector1">
            <a:avLst/>
          </a:prstGeom>
          <a:noFill/>
          <a:ln cap="flat" cmpd="sng" w="38100">
            <a:solidFill>
              <a:schemeClr val="accent3"/>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16"/>
          <p:cNvSpPr/>
          <p:nvPr/>
        </p:nvSpPr>
        <p:spPr>
          <a:xfrm>
            <a:off x="311700" y="1068425"/>
            <a:ext cx="7172400" cy="38844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6"/>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Semantic resources and life science applications</a:t>
            </a:r>
            <a:endParaRPr>
              <a:solidFill>
                <a:schemeClr val="lt1"/>
              </a:solidFill>
            </a:endParaRPr>
          </a:p>
        </p:txBody>
      </p:sp>
      <p:pic>
        <p:nvPicPr>
          <p:cNvPr id="115" name="Google Shape;115;p16"/>
          <p:cNvPicPr preferRelativeResize="0"/>
          <p:nvPr/>
        </p:nvPicPr>
        <p:blipFill>
          <a:blip r:embed="rId3">
            <a:alphaModFix/>
          </a:blip>
          <a:stretch>
            <a:fillRect/>
          </a:stretch>
        </p:blipFill>
        <p:spPr>
          <a:xfrm>
            <a:off x="499025" y="1540575"/>
            <a:ext cx="1214125" cy="437775"/>
          </a:xfrm>
          <a:prstGeom prst="rect">
            <a:avLst/>
          </a:prstGeom>
          <a:noFill/>
          <a:ln>
            <a:noFill/>
          </a:ln>
        </p:spPr>
      </p:pic>
      <p:pic>
        <p:nvPicPr>
          <p:cNvPr id="116" name="Google Shape;116;p16"/>
          <p:cNvPicPr preferRelativeResize="0"/>
          <p:nvPr/>
        </p:nvPicPr>
        <p:blipFill>
          <a:blip r:embed="rId4">
            <a:alphaModFix/>
          </a:blip>
          <a:stretch>
            <a:fillRect/>
          </a:stretch>
        </p:blipFill>
        <p:spPr>
          <a:xfrm>
            <a:off x="887200" y="1102800"/>
            <a:ext cx="437775" cy="437775"/>
          </a:xfrm>
          <a:prstGeom prst="rect">
            <a:avLst/>
          </a:prstGeom>
          <a:noFill/>
          <a:ln>
            <a:noFill/>
          </a:ln>
        </p:spPr>
      </p:pic>
      <p:pic>
        <p:nvPicPr>
          <p:cNvPr id="117" name="Google Shape;117;p16"/>
          <p:cNvPicPr preferRelativeResize="0"/>
          <p:nvPr/>
        </p:nvPicPr>
        <p:blipFill>
          <a:blip r:embed="rId5">
            <a:alphaModFix/>
          </a:blip>
          <a:stretch>
            <a:fillRect/>
          </a:stretch>
        </p:blipFill>
        <p:spPr>
          <a:xfrm>
            <a:off x="1451645" y="2394863"/>
            <a:ext cx="396195" cy="623399"/>
          </a:xfrm>
          <a:prstGeom prst="rect">
            <a:avLst/>
          </a:prstGeom>
          <a:noFill/>
          <a:ln>
            <a:noFill/>
          </a:ln>
        </p:spPr>
      </p:pic>
      <p:pic>
        <p:nvPicPr>
          <p:cNvPr id="118" name="Google Shape;118;p16"/>
          <p:cNvPicPr preferRelativeResize="0"/>
          <p:nvPr/>
        </p:nvPicPr>
        <p:blipFill>
          <a:blip r:embed="rId6">
            <a:alphaModFix/>
          </a:blip>
          <a:stretch>
            <a:fillRect/>
          </a:stretch>
        </p:blipFill>
        <p:spPr>
          <a:xfrm>
            <a:off x="760526" y="3434775"/>
            <a:ext cx="691125" cy="369209"/>
          </a:xfrm>
          <a:prstGeom prst="rect">
            <a:avLst/>
          </a:prstGeom>
          <a:noFill/>
          <a:ln>
            <a:noFill/>
          </a:ln>
        </p:spPr>
      </p:pic>
      <p:pic>
        <p:nvPicPr>
          <p:cNvPr id="119" name="Google Shape;119;p16"/>
          <p:cNvPicPr preferRelativeResize="0"/>
          <p:nvPr/>
        </p:nvPicPr>
        <p:blipFill>
          <a:blip r:embed="rId7">
            <a:alphaModFix/>
          </a:blip>
          <a:stretch>
            <a:fillRect/>
          </a:stretch>
        </p:blipFill>
        <p:spPr>
          <a:xfrm>
            <a:off x="499015" y="2327900"/>
            <a:ext cx="691125" cy="757324"/>
          </a:xfrm>
          <a:prstGeom prst="rect">
            <a:avLst/>
          </a:prstGeom>
          <a:noFill/>
          <a:ln>
            <a:noFill/>
          </a:ln>
        </p:spPr>
      </p:pic>
      <p:pic>
        <p:nvPicPr>
          <p:cNvPr id="120" name="Google Shape;120;p16"/>
          <p:cNvPicPr preferRelativeResize="0"/>
          <p:nvPr/>
        </p:nvPicPr>
        <p:blipFill>
          <a:blip r:embed="rId8">
            <a:alphaModFix/>
          </a:blip>
          <a:stretch>
            <a:fillRect/>
          </a:stretch>
        </p:blipFill>
        <p:spPr>
          <a:xfrm>
            <a:off x="2741963" y="2580463"/>
            <a:ext cx="1796000" cy="437775"/>
          </a:xfrm>
          <a:prstGeom prst="rect">
            <a:avLst/>
          </a:prstGeom>
          <a:noFill/>
          <a:ln>
            <a:noFill/>
          </a:ln>
        </p:spPr>
      </p:pic>
      <p:pic>
        <p:nvPicPr>
          <p:cNvPr id="121" name="Google Shape;121;p16"/>
          <p:cNvPicPr preferRelativeResize="0"/>
          <p:nvPr/>
        </p:nvPicPr>
        <p:blipFill>
          <a:blip r:embed="rId9">
            <a:alphaModFix/>
          </a:blip>
          <a:stretch>
            <a:fillRect/>
          </a:stretch>
        </p:blipFill>
        <p:spPr>
          <a:xfrm>
            <a:off x="2870400" y="3219233"/>
            <a:ext cx="1442826" cy="536625"/>
          </a:xfrm>
          <a:prstGeom prst="rect">
            <a:avLst/>
          </a:prstGeom>
          <a:noFill/>
          <a:ln>
            <a:noFill/>
          </a:ln>
        </p:spPr>
      </p:pic>
      <p:pic>
        <p:nvPicPr>
          <p:cNvPr id="122" name="Google Shape;122;p16"/>
          <p:cNvPicPr preferRelativeResize="0"/>
          <p:nvPr/>
        </p:nvPicPr>
        <p:blipFill>
          <a:blip r:embed="rId4">
            <a:alphaModFix/>
          </a:blip>
          <a:stretch>
            <a:fillRect/>
          </a:stretch>
        </p:blipFill>
        <p:spPr>
          <a:xfrm>
            <a:off x="3372925" y="1436563"/>
            <a:ext cx="437775" cy="437775"/>
          </a:xfrm>
          <a:prstGeom prst="rect">
            <a:avLst/>
          </a:prstGeom>
          <a:noFill/>
          <a:ln>
            <a:noFill/>
          </a:ln>
        </p:spPr>
      </p:pic>
      <p:sp>
        <p:nvSpPr>
          <p:cNvPr id="123" name="Google Shape;123;p16"/>
          <p:cNvSpPr txBox="1"/>
          <p:nvPr/>
        </p:nvSpPr>
        <p:spPr>
          <a:xfrm>
            <a:off x="499025" y="4109150"/>
            <a:ext cx="1157700" cy="400200"/>
          </a:xfrm>
          <a:prstGeom prst="rect">
            <a:avLst/>
          </a:prstGeom>
          <a:solidFill>
            <a:srgbClr val="EFEFEF"/>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Source Sans Pro"/>
                <a:ea typeface="Source Sans Pro"/>
                <a:cs typeface="Source Sans Pro"/>
                <a:sym typeface="Source Sans Pro"/>
              </a:rPr>
              <a:t>ontologies</a:t>
            </a:r>
            <a:endParaRPr b="1">
              <a:latin typeface="Source Sans Pro"/>
              <a:ea typeface="Source Sans Pro"/>
              <a:cs typeface="Source Sans Pro"/>
              <a:sym typeface="Source Sans Pro"/>
            </a:endParaRPr>
          </a:p>
        </p:txBody>
      </p:sp>
      <p:sp>
        <p:nvSpPr>
          <p:cNvPr id="124" name="Google Shape;124;p16"/>
          <p:cNvSpPr txBox="1"/>
          <p:nvPr/>
        </p:nvSpPr>
        <p:spPr>
          <a:xfrm>
            <a:off x="2870400" y="4109150"/>
            <a:ext cx="1754700" cy="400200"/>
          </a:xfrm>
          <a:prstGeom prst="rect">
            <a:avLst/>
          </a:prstGeom>
          <a:solidFill>
            <a:srgbClr val="EFEFEF"/>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Source Sans Pro"/>
                <a:ea typeface="Source Sans Pro"/>
                <a:cs typeface="Source Sans Pro"/>
                <a:sym typeface="Source Sans Pro"/>
              </a:rPr>
              <a:t>Semantic resources</a:t>
            </a:r>
            <a:endParaRPr b="1">
              <a:latin typeface="Source Sans Pro"/>
              <a:ea typeface="Source Sans Pro"/>
              <a:cs typeface="Source Sans Pro"/>
              <a:sym typeface="Source Sans Pro"/>
            </a:endParaRPr>
          </a:p>
        </p:txBody>
      </p:sp>
      <p:sp>
        <p:nvSpPr>
          <p:cNvPr id="125" name="Google Shape;125;p16"/>
          <p:cNvSpPr txBox="1"/>
          <p:nvPr/>
        </p:nvSpPr>
        <p:spPr>
          <a:xfrm>
            <a:off x="5536900" y="4109150"/>
            <a:ext cx="1754700" cy="400200"/>
          </a:xfrm>
          <a:prstGeom prst="rect">
            <a:avLst/>
          </a:prstGeom>
          <a:solidFill>
            <a:srgbClr val="EFEFEF"/>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Source Sans Pro"/>
                <a:ea typeface="Source Sans Pro"/>
                <a:cs typeface="Source Sans Pro"/>
                <a:sym typeface="Source Sans Pro"/>
              </a:rPr>
              <a:t>applications</a:t>
            </a:r>
            <a:endParaRPr b="1">
              <a:latin typeface="Source Sans Pro"/>
              <a:ea typeface="Source Sans Pro"/>
              <a:cs typeface="Source Sans Pro"/>
              <a:sym typeface="Source Sans Pro"/>
            </a:endParaRPr>
          </a:p>
        </p:txBody>
      </p:sp>
      <p:sp>
        <p:nvSpPr>
          <p:cNvPr id="126" name="Google Shape;126;p16"/>
          <p:cNvSpPr/>
          <p:nvPr/>
        </p:nvSpPr>
        <p:spPr>
          <a:xfrm>
            <a:off x="2271475" y="2614700"/>
            <a:ext cx="279300" cy="369300"/>
          </a:xfrm>
          <a:prstGeom prst="rightArrow">
            <a:avLst>
              <a:gd fmla="val 50000" name="adj1"/>
              <a:gd fmla="val 50000" name="adj2"/>
            </a:avLst>
          </a:prstGeom>
          <a:solidFill>
            <a:schemeClr val="lt1"/>
          </a:solidFill>
          <a:ln cap="flat" cmpd="sng" w="19050">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16"/>
          <p:cNvSpPr/>
          <p:nvPr/>
        </p:nvSpPr>
        <p:spPr>
          <a:xfrm>
            <a:off x="5257600" y="2538650"/>
            <a:ext cx="279300" cy="369300"/>
          </a:xfrm>
          <a:prstGeom prst="rightArrow">
            <a:avLst>
              <a:gd fmla="val 50000" name="adj1"/>
              <a:gd fmla="val 50000" name="adj2"/>
            </a:avLst>
          </a:prstGeom>
          <a:solidFill>
            <a:schemeClr val="lt1"/>
          </a:solidFill>
          <a:ln cap="flat" cmpd="sng" w="19050">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8" name="Google Shape;128;p16"/>
          <p:cNvPicPr preferRelativeResize="0"/>
          <p:nvPr/>
        </p:nvPicPr>
        <p:blipFill>
          <a:blip r:embed="rId10">
            <a:alphaModFix/>
          </a:blip>
          <a:stretch>
            <a:fillRect/>
          </a:stretch>
        </p:blipFill>
        <p:spPr>
          <a:xfrm>
            <a:off x="2993700" y="1978011"/>
            <a:ext cx="1306426" cy="498814"/>
          </a:xfrm>
          <a:prstGeom prst="rect">
            <a:avLst/>
          </a:prstGeom>
          <a:noFill/>
          <a:ln>
            <a:noFill/>
          </a:ln>
        </p:spPr>
      </p:pic>
      <p:sp>
        <p:nvSpPr>
          <p:cNvPr id="129" name="Google Shape;129;p16"/>
          <p:cNvSpPr txBox="1"/>
          <p:nvPr/>
        </p:nvSpPr>
        <p:spPr>
          <a:xfrm>
            <a:off x="5470475" y="1362325"/>
            <a:ext cx="1502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200">
                <a:latin typeface="Source Sans Pro"/>
                <a:ea typeface="Source Sans Pro"/>
                <a:cs typeface="Source Sans Pro"/>
                <a:sym typeface="Source Sans Pro"/>
              </a:rPr>
              <a:t>Molecular biology</a:t>
            </a:r>
            <a:endParaRPr i="1" sz="1200">
              <a:latin typeface="Source Sans Pro"/>
              <a:ea typeface="Source Sans Pro"/>
              <a:cs typeface="Source Sans Pro"/>
              <a:sym typeface="Source Sans Pro"/>
            </a:endParaRPr>
          </a:p>
        </p:txBody>
      </p:sp>
      <p:sp>
        <p:nvSpPr>
          <p:cNvPr id="130" name="Google Shape;130;p16"/>
          <p:cNvSpPr txBox="1"/>
          <p:nvPr/>
        </p:nvSpPr>
        <p:spPr>
          <a:xfrm>
            <a:off x="5536900" y="2042763"/>
            <a:ext cx="15024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200">
                <a:latin typeface="Source Sans Pro"/>
                <a:ea typeface="Source Sans Pro"/>
                <a:cs typeface="Source Sans Pro"/>
                <a:sym typeface="Source Sans Pro"/>
              </a:rPr>
              <a:t>Translational research and health</a:t>
            </a:r>
            <a:endParaRPr i="1" sz="1200">
              <a:latin typeface="Source Sans Pro"/>
              <a:ea typeface="Source Sans Pro"/>
              <a:cs typeface="Source Sans Pro"/>
              <a:sym typeface="Source Sans Pro"/>
            </a:endParaRPr>
          </a:p>
        </p:txBody>
      </p:sp>
      <p:sp>
        <p:nvSpPr>
          <p:cNvPr id="131" name="Google Shape;131;p16"/>
          <p:cNvSpPr txBox="1"/>
          <p:nvPr/>
        </p:nvSpPr>
        <p:spPr>
          <a:xfrm>
            <a:off x="5536900" y="3139100"/>
            <a:ext cx="17547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200">
                <a:latin typeface="Source Sans Pro"/>
                <a:ea typeface="Source Sans Pro"/>
                <a:cs typeface="Source Sans Pro"/>
                <a:sym typeface="Source Sans Pro"/>
              </a:rPr>
              <a:t>Microbiome</a:t>
            </a:r>
            <a:r>
              <a:rPr i="1" lang="en" sz="1200">
                <a:latin typeface="Source Sans Pro"/>
                <a:ea typeface="Source Sans Pro"/>
                <a:cs typeface="Source Sans Pro"/>
                <a:sym typeface="Source Sans Pro"/>
              </a:rPr>
              <a:t> science</a:t>
            </a:r>
            <a:endParaRPr i="1" sz="1200">
              <a:latin typeface="Source Sans Pro"/>
              <a:ea typeface="Source Sans Pro"/>
              <a:cs typeface="Source Sans Pro"/>
              <a:sym typeface="Source Sans Pro"/>
            </a:endParaRPr>
          </a:p>
          <a:p>
            <a:pPr indent="0" lvl="0" marL="0" rtl="0" algn="l">
              <a:spcBef>
                <a:spcPts val="0"/>
              </a:spcBef>
              <a:spcAft>
                <a:spcPts val="0"/>
              </a:spcAft>
              <a:buNone/>
            </a:pPr>
            <a:r>
              <a:t/>
            </a:r>
            <a:endParaRPr i="1" sz="1200">
              <a:latin typeface="Source Sans Pro"/>
              <a:ea typeface="Source Sans Pro"/>
              <a:cs typeface="Source Sans Pro"/>
              <a:sym typeface="Source Sans Pro"/>
            </a:endParaRPr>
          </a:p>
          <a:p>
            <a:pPr indent="0" lvl="0" marL="0" rtl="0" algn="l">
              <a:spcBef>
                <a:spcPts val="0"/>
              </a:spcBef>
              <a:spcAft>
                <a:spcPts val="0"/>
              </a:spcAft>
              <a:buNone/>
            </a:pPr>
            <a:r>
              <a:rPr i="1" lang="en" sz="1200">
                <a:latin typeface="Source Sans Pro"/>
                <a:ea typeface="Source Sans Pro"/>
                <a:cs typeface="Source Sans Pro"/>
                <a:sym typeface="Source Sans Pro"/>
              </a:rPr>
              <a:t>multi-Omics integration</a:t>
            </a:r>
            <a:endParaRPr i="1" sz="1200">
              <a:latin typeface="Source Sans Pro"/>
              <a:ea typeface="Source Sans Pro"/>
              <a:cs typeface="Source Sans Pro"/>
              <a:sym typeface="Source Sans Pro"/>
            </a:endParaRPr>
          </a:p>
        </p:txBody>
      </p:sp>
      <p:sp>
        <p:nvSpPr>
          <p:cNvPr id="132" name="Google Shape;132;p16"/>
          <p:cNvSpPr txBox="1"/>
          <p:nvPr/>
        </p:nvSpPr>
        <p:spPr>
          <a:xfrm>
            <a:off x="527283" y="4552625"/>
            <a:ext cx="4173300" cy="400200"/>
          </a:xfrm>
          <a:prstGeom prst="rect">
            <a:avLst/>
          </a:prstGeom>
          <a:solidFill>
            <a:srgbClr val="ECDDC3"/>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Source Sans Pro"/>
                <a:ea typeface="Source Sans Pro"/>
                <a:cs typeface="Source Sans Pro"/>
                <a:sym typeface="Source Sans Pro"/>
              </a:rPr>
              <a:t>semantic models</a:t>
            </a:r>
            <a:endParaRPr b="1">
              <a:latin typeface="Source Sans Pro"/>
              <a:ea typeface="Source Sans Pro"/>
              <a:cs typeface="Source Sans Pro"/>
              <a:sym typeface="Source Sans Pro"/>
            </a:endParaRPr>
          </a:p>
        </p:txBody>
      </p:sp>
      <p:pic>
        <p:nvPicPr>
          <p:cNvPr id="133" name="Google Shape;133;p16"/>
          <p:cNvPicPr preferRelativeResize="0"/>
          <p:nvPr/>
        </p:nvPicPr>
        <p:blipFill>
          <a:blip r:embed="rId11">
            <a:alphaModFix/>
          </a:blip>
          <a:stretch>
            <a:fillRect/>
          </a:stretch>
        </p:blipFill>
        <p:spPr>
          <a:xfrm>
            <a:off x="4625097" y="1496385"/>
            <a:ext cx="437775" cy="437775"/>
          </a:xfrm>
          <a:prstGeom prst="rect">
            <a:avLst/>
          </a:prstGeom>
          <a:noFill/>
          <a:ln>
            <a:noFill/>
          </a:ln>
        </p:spPr>
      </p:pic>
      <p:pic>
        <p:nvPicPr>
          <p:cNvPr id="134" name="Google Shape;134;p16"/>
          <p:cNvPicPr preferRelativeResize="0"/>
          <p:nvPr/>
        </p:nvPicPr>
        <p:blipFill>
          <a:blip r:embed="rId12">
            <a:alphaModFix/>
          </a:blip>
          <a:stretch>
            <a:fillRect/>
          </a:stretch>
        </p:blipFill>
        <p:spPr>
          <a:xfrm>
            <a:off x="4720413" y="2029313"/>
            <a:ext cx="396200" cy="396200"/>
          </a:xfrm>
          <a:prstGeom prst="rect">
            <a:avLst/>
          </a:prstGeom>
          <a:noFill/>
          <a:ln>
            <a:noFill/>
          </a:ln>
        </p:spPr>
      </p:pic>
      <p:pic>
        <p:nvPicPr>
          <p:cNvPr id="135" name="Google Shape;135;p16"/>
          <p:cNvPicPr preferRelativeResize="0"/>
          <p:nvPr/>
        </p:nvPicPr>
        <p:blipFill>
          <a:blip r:embed="rId13">
            <a:alphaModFix/>
          </a:blip>
          <a:stretch>
            <a:fillRect/>
          </a:stretch>
        </p:blipFill>
        <p:spPr>
          <a:xfrm>
            <a:off x="4532300" y="3252013"/>
            <a:ext cx="623375" cy="623375"/>
          </a:xfrm>
          <a:prstGeom prst="rect">
            <a:avLst/>
          </a:prstGeom>
          <a:noFill/>
          <a:ln>
            <a:noFill/>
          </a:ln>
        </p:spPr>
      </p:pic>
      <p:pic>
        <p:nvPicPr>
          <p:cNvPr id="136" name="Google Shape;136;p16"/>
          <p:cNvPicPr preferRelativeResize="0"/>
          <p:nvPr/>
        </p:nvPicPr>
        <p:blipFill>
          <a:blip r:embed="rId14">
            <a:alphaModFix/>
          </a:blip>
          <a:stretch>
            <a:fillRect/>
          </a:stretch>
        </p:blipFill>
        <p:spPr>
          <a:xfrm>
            <a:off x="4594575" y="2589363"/>
            <a:ext cx="498825" cy="49882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6" name="Shape 696"/>
        <p:cNvGrpSpPr/>
        <p:nvPr/>
      </p:nvGrpSpPr>
      <p:grpSpPr>
        <a:xfrm>
          <a:off x="0" y="0"/>
          <a:ext cx="0" cy="0"/>
          <a:chOff x="0" y="0"/>
          <a:chExt cx="0" cy="0"/>
        </a:xfrm>
      </p:grpSpPr>
      <p:sp>
        <p:nvSpPr>
          <p:cNvPr id="697" name="Google Shape;697;p52"/>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 new old logic layered on Property Graphs</a:t>
            </a:r>
            <a:endParaRPr/>
          </a:p>
        </p:txBody>
      </p:sp>
      <p:sp>
        <p:nvSpPr>
          <p:cNvPr id="698" name="Google Shape;698;p52"/>
          <p:cNvSpPr/>
          <p:nvPr/>
        </p:nvSpPr>
        <p:spPr>
          <a:xfrm>
            <a:off x="1264900" y="4268000"/>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:lmo-2</a:t>
            </a:r>
            <a:endParaRPr b="1"/>
          </a:p>
        </p:txBody>
      </p:sp>
      <p:sp>
        <p:nvSpPr>
          <p:cNvPr id="699" name="Google Shape;699;p52"/>
          <p:cNvSpPr/>
          <p:nvPr/>
        </p:nvSpPr>
        <p:spPr>
          <a:xfrm>
            <a:off x="4432125" y="4268000"/>
            <a:ext cx="1323600" cy="503100"/>
          </a:xfrm>
          <a:prstGeom prst="roundRect">
            <a:avLst>
              <a:gd fmla="val 16667" name="adj"/>
            </a:avLst>
          </a:prstGeom>
          <a:solidFill>
            <a:srgbClr val="F3F3F3"/>
          </a:solidFill>
          <a:ln cap="flat" cmpd="sng" w="38100">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:elf-2</a:t>
            </a:r>
            <a:endParaRPr b="1"/>
          </a:p>
        </p:txBody>
      </p:sp>
      <p:cxnSp>
        <p:nvCxnSpPr>
          <p:cNvPr id="700" name="Google Shape;700;p52"/>
          <p:cNvCxnSpPr>
            <a:stCxn id="698" idx="3"/>
            <a:endCxn id="699" idx="1"/>
          </p:cNvCxnSpPr>
          <p:nvPr/>
        </p:nvCxnSpPr>
        <p:spPr>
          <a:xfrm>
            <a:off x="2588500" y="4519550"/>
            <a:ext cx="1843500" cy="0"/>
          </a:xfrm>
          <a:prstGeom prst="straightConnector1">
            <a:avLst/>
          </a:prstGeom>
          <a:noFill/>
          <a:ln cap="flat" cmpd="sng" w="38100">
            <a:solidFill>
              <a:schemeClr val="accent3"/>
            </a:solidFill>
            <a:prstDash val="solid"/>
            <a:round/>
            <a:headEnd len="med" w="med" type="none"/>
            <a:tailEnd len="med" w="med" type="none"/>
          </a:ln>
        </p:spPr>
      </p:cxnSp>
      <p:sp>
        <p:nvSpPr>
          <p:cNvPr id="701" name="Google Shape;701;p52"/>
          <p:cNvSpPr txBox="1"/>
          <p:nvPr>
            <p:ph idx="1" type="body"/>
          </p:nvPr>
        </p:nvSpPr>
        <p:spPr>
          <a:xfrm>
            <a:off x="311700" y="1152475"/>
            <a:ext cx="7894800" cy="1689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2"/>
              </a:buClr>
              <a:buSzPts val="1100"/>
              <a:buFont typeface="Arial"/>
              <a:buNone/>
            </a:pPr>
            <a:r>
              <a:rPr lang="en" sz="1400">
                <a:solidFill>
                  <a:srgbClr val="D0E0E3"/>
                </a:solidFill>
              </a:rPr>
              <a:t>Multimodal semantics:</a:t>
            </a:r>
            <a:endParaRPr sz="1400">
              <a:solidFill>
                <a:srgbClr val="D0E0E3"/>
              </a:solidFill>
            </a:endParaRPr>
          </a:p>
          <a:p>
            <a:pPr indent="0" lvl="0" marL="0" rtl="0" algn="l">
              <a:spcBef>
                <a:spcPts val="1200"/>
              </a:spcBef>
              <a:spcAft>
                <a:spcPts val="0"/>
              </a:spcAft>
              <a:buClr>
                <a:schemeClr val="dk2"/>
              </a:buClr>
              <a:buSzPts val="1100"/>
              <a:buFont typeface="Arial"/>
              <a:buNone/>
            </a:pPr>
            <a:r>
              <a:rPr lang="en" sz="1400">
                <a:solidFill>
                  <a:srgbClr val="D0E0E3"/>
                </a:solidFill>
              </a:rPr>
              <a:t>	Use whatever the use case demands</a:t>
            </a:r>
            <a:endParaRPr sz="1400">
              <a:solidFill>
                <a:srgbClr val="D0E0E3"/>
              </a:solidFill>
            </a:endParaRPr>
          </a:p>
          <a:p>
            <a:pPr indent="0" lvl="0" marL="0" rtl="0" algn="l">
              <a:spcBef>
                <a:spcPts val="1200"/>
              </a:spcBef>
              <a:spcAft>
                <a:spcPts val="0"/>
              </a:spcAft>
              <a:buClr>
                <a:schemeClr val="dk2"/>
              </a:buClr>
              <a:buSzPts val="1100"/>
              <a:buFont typeface="Arial"/>
              <a:buNone/>
            </a:pPr>
            <a:r>
              <a:rPr lang="en" sz="1400">
                <a:solidFill>
                  <a:srgbClr val="D0E0E3"/>
                </a:solidFill>
              </a:rPr>
              <a:t>	Defeasible reasoning, bayesian probabilities, …</a:t>
            </a:r>
            <a:endParaRPr sz="1400">
              <a:solidFill>
                <a:srgbClr val="D0E0E3"/>
              </a:solidFill>
            </a:endParaRPr>
          </a:p>
          <a:p>
            <a:pPr indent="0" lvl="0" marL="0" rtl="0" algn="l">
              <a:spcBef>
                <a:spcPts val="1200"/>
              </a:spcBef>
              <a:spcAft>
                <a:spcPts val="1200"/>
              </a:spcAft>
              <a:buClr>
                <a:schemeClr val="dk2"/>
              </a:buClr>
              <a:buSzPts val="1100"/>
              <a:buFont typeface="Arial"/>
              <a:buNone/>
            </a:pPr>
            <a:r>
              <a:rPr lang="en" sz="1400">
                <a:solidFill>
                  <a:srgbClr val="D0E0E3"/>
                </a:solidFill>
              </a:rPr>
              <a:t>Or simply </a:t>
            </a:r>
            <a:r>
              <a:rPr i="1" lang="en" sz="1400">
                <a:solidFill>
                  <a:srgbClr val="D0E0E3"/>
                </a:solidFill>
              </a:rPr>
              <a:t>defer</a:t>
            </a:r>
            <a:endParaRPr i="1" sz="1400">
              <a:solidFill>
                <a:srgbClr val="D0E0E3"/>
              </a:solidFill>
            </a:endParaRPr>
          </a:p>
        </p:txBody>
      </p:sp>
      <p:sp>
        <p:nvSpPr>
          <p:cNvPr id="702" name="Google Shape;702;p52"/>
          <p:cNvSpPr/>
          <p:nvPr/>
        </p:nvSpPr>
        <p:spPr>
          <a:xfrm>
            <a:off x="3163225" y="2942650"/>
            <a:ext cx="1268775" cy="806100"/>
          </a:xfrm>
          <a:prstGeom prst="flowChartProcess">
            <a:avLst/>
          </a:prstGeom>
          <a:solidFill>
            <a:srgbClr val="B6D7A8"/>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t>&lt;&lt; your semantics here&gt;&gt;</a:t>
            </a:r>
            <a:endParaRPr/>
          </a:p>
        </p:txBody>
      </p:sp>
      <p:cxnSp>
        <p:nvCxnSpPr>
          <p:cNvPr id="703" name="Google Shape;703;p52"/>
          <p:cNvCxnSpPr>
            <a:endCxn id="702" idx="2"/>
          </p:cNvCxnSpPr>
          <p:nvPr/>
        </p:nvCxnSpPr>
        <p:spPr>
          <a:xfrm flipH="1" rot="10800000">
            <a:off x="3746913" y="3748750"/>
            <a:ext cx="50700" cy="789900"/>
          </a:xfrm>
          <a:prstGeom prst="straightConnector1">
            <a:avLst/>
          </a:prstGeom>
          <a:noFill/>
          <a:ln cap="flat" cmpd="sng" w="28575">
            <a:solidFill>
              <a:srgbClr val="DDF4C4"/>
            </a:solidFill>
            <a:prstDash val="dot"/>
            <a:round/>
            <a:headEnd len="med" w="med" type="none"/>
            <a:tailEnd len="med" w="med" type="none"/>
          </a:ln>
        </p:spPr>
      </p:cxnSp>
      <p:sp>
        <p:nvSpPr>
          <p:cNvPr id="704" name="Google Shape;704;p52"/>
          <p:cNvSpPr txBox="1"/>
          <p:nvPr/>
        </p:nvSpPr>
        <p:spPr>
          <a:xfrm>
            <a:off x="0" y="46728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rgbClr val="00FFFF"/>
                </a:solidFill>
                <a:hlinkClick r:id="rId3">
                  <a:extLst>
                    <a:ext uri="{A12FA001-AC4F-418D-AE19-62706E023703}">
                      <ahyp:hlinkClr val="tx"/>
                    </a:ext>
                  </a:extLst>
                </a:hlinkClick>
              </a:rPr>
              <a:t>https://github.com/linkml/owlstar</a:t>
            </a:r>
            <a:r>
              <a:rPr lang="en">
                <a:solidFill>
                  <a:srgbClr val="00FFFF"/>
                </a:solidFill>
              </a:rPr>
              <a:t> </a:t>
            </a:r>
            <a:endParaRPr>
              <a:solidFill>
                <a:srgbClr val="00FFFF"/>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08" name="Shape 708"/>
        <p:cNvGrpSpPr/>
        <p:nvPr/>
      </p:nvGrpSpPr>
      <p:grpSpPr>
        <a:xfrm>
          <a:off x="0" y="0"/>
          <a:ext cx="0" cy="0"/>
          <a:chOff x="0" y="0"/>
          <a:chExt cx="0" cy="0"/>
        </a:xfrm>
      </p:grpSpPr>
      <p:sp>
        <p:nvSpPr>
          <p:cNvPr id="709" name="Google Shape;709;p53"/>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BioLink Model: hierarchical categories for KGs</a:t>
            </a:r>
            <a:endParaRPr/>
          </a:p>
        </p:txBody>
      </p:sp>
      <p:pic>
        <p:nvPicPr>
          <p:cNvPr id="710" name="Google Shape;710;p53"/>
          <p:cNvPicPr preferRelativeResize="0"/>
          <p:nvPr/>
        </p:nvPicPr>
        <p:blipFill>
          <a:blip r:embed="rId3">
            <a:alphaModFix/>
          </a:blip>
          <a:stretch>
            <a:fillRect/>
          </a:stretch>
        </p:blipFill>
        <p:spPr>
          <a:xfrm>
            <a:off x="488550" y="1835400"/>
            <a:ext cx="1461250" cy="3050077"/>
          </a:xfrm>
          <a:prstGeom prst="rect">
            <a:avLst/>
          </a:prstGeom>
          <a:noFill/>
          <a:ln>
            <a:noFill/>
          </a:ln>
        </p:spPr>
      </p:pic>
      <p:pic>
        <p:nvPicPr>
          <p:cNvPr id="711" name="Google Shape;711;p53"/>
          <p:cNvPicPr preferRelativeResize="0"/>
          <p:nvPr/>
        </p:nvPicPr>
        <p:blipFill>
          <a:blip r:embed="rId4">
            <a:alphaModFix/>
          </a:blip>
          <a:stretch>
            <a:fillRect/>
          </a:stretch>
        </p:blipFill>
        <p:spPr>
          <a:xfrm>
            <a:off x="1949800" y="1882975"/>
            <a:ext cx="4421401" cy="2586200"/>
          </a:xfrm>
          <a:prstGeom prst="rect">
            <a:avLst/>
          </a:prstGeom>
          <a:noFill/>
          <a:ln>
            <a:noFill/>
          </a:ln>
        </p:spPr>
      </p:pic>
      <p:pic>
        <p:nvPicPr>
          <p:cNvPr id="712" name="Google Shape;712;p53"/>
          <p:cNvPicPr preferRelativeResize="0"/>
          <p:nvPr/>
        </p:nvPicPr>
        <p:blipFill>
          <a:blip r:embed="rId5">
            <a:alphaModFix/>
          </a:blip>
          <a:stretch>
            <a:fillRect/>
          </a:stretch>
        </p:blipFill>
        <p:spPr>
          <a:xfrm>
            <a:off x="488550" y="962925"/>
            <a:ext cx="3775351" cy="872475"/>
          </a:xfrm>
          <a:prstGeom prst="rect">
            <a:avLst/>
          </a:prstGeom>
          <a:noFill/>
          <a:ln>
            <a:noFill/>
          </a:ln>
        </p:spPr>
      </p:pic>
      <p:sp>
        <p:nvSpPr>
          <p:cNvPr id="713" name="Google Shape;713;p53"/>
          <p:cNvSpPr txBox="1"/>
          <p:nvPr/>
        </p:nvSpPr>
        <p:spPr>
          <a:xfrm>
            <a:off x="4722600" y="1068425"/>
            <a:ext cx="44214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lt1"/>
                </a:solidFill>
              </a:rPr>
              <a:t>Unni D et al (2022). </a:t>
            </a:r>
            <a:r>
              <a:rPr b="1" lang="en" sz="1200">
                <a:solidFill>
                  <a:schemeClr val="lt1"/>
                </a:solidFill>
              </a:rPr>
              <a:t>Biolink Model: A universal schema for knowledge graphs in clinical, biomedical, and translational science</a:t>
            </a:r>
            <a:r>
              <a:rPr lang="en" sz="1200">
                <a:solidFill>
                  <a:schemeClr val="lt1"/>
                </a:solidFill>
              </a:rPr>
              <a:t>. </a:t>
            </a:r>
            <a:r>
              <a:rPr i="1" lang="en" sz="1200">
                <a:solidFill>
                  <a:schemeClr val="lt1"/>
                </a:solidFill>
              </a:rPr>
              <a:t>Clin. Tran. Sci</a:t>
            </a:r>
            <a:endParaRPr i="1" sz="1200">
              <a:solidFill>
                <a:schemeClr val="lt1"/>
              </a:solidFill>
            </a:endParaRPr>
          </a:p>
        </p:txBody>
      </p:sp>
      <p:sp>
        <p:nvSpPr>
          <p:cNvPr id="714" name="Google Shape;714;p53"/>
          <p:cNvSpPr txBox="1"/>
          <p:nvPr/>
        </p:nvSpPr>
        <p:spPr>
          <a:xfrm>
            <a:off x="5572475" y="478715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42ACCC"/>
                </a:solidFill>
              </a:rPr>
              <a:t>https://w3id.org/biolink</a:t>
            </a:r>
            <a:endParaRPr b="1">
              <a:solidFill>
                <a:srgbClr val="42ACCC"/>
              </a:solidFill>
            </a:endParaRPr>
          </a:p>
        </p:txBody>
      </p:sp>
      <p:pic>
        <p:nvPicPr>
          <p:cNvPr id="715" name="Google Shape;715;p53"/>
          <p:cNvPicPr preferRelativeResize="0"/>
          <p:nvPr/>
        </p:nvPicPr>
        <p:blipFill>
          <a:blip r:embed="rId6">
            <a:alphaModFix/>
          </a:blip>
          <a:stretch>
            <a:fillRect/>
          </a:stretch>
        </p:blipFill>
        <p:spPr>
          <a:xfrm>
            <a:off x="6523601" y="1959725"/>
            <a:ext cx="2468000" cy="2027969"/>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9" name="Shape 719"/>
        <p:cNvGrpSpPr/>
        <p:nvPr/>
      </p:nvGrpSpPr>
      <p:grpSpPr>
        <a:xfrm>
          <a:off x="0" y="0"/>
          <a:ext cx="0" cy="0"/>
          <a:chOff x="0" y="0"/>
          <a:chExt cx="0" cy="0"/>
        </a:xfrm>
      </p:grpSpPr>
      <p:pic>
        <p:nvPicPr>
          <p:cNvPr id="720" name="Google Shape;720;p54"/>
          <p:cNvPicPr preferRelativeResize="0"/>
          <p:nvPr/>
        </p:nvPicPr>
        <p:blipFill>
          <a:blip r:embed="rId3">
            <a:alphaModFix/>
          </a:blip>
          <a:stretch>
            <a:fillRect/>
          </a:stretch>
        </p:blipFill>
        <p:spPr>
          <a:xfrm>
            <a:off x="0" y="1178352"/>
            <a:ext cx="9144003" cy="3518298"/>
          </a:xfrm>
          <a:prstGeom prst="rect">
            <a:avLst/>
          </a:prstGeom>
          <a:noFill/>
          <a:ln>
            <a:noFill/>
          </a:ln>
        </p:spPr>
      </p:pic>
      <p:sp>
        <p:nvSpPr>
          <p:cNvPr id="721" name="Google Shape;721;p54"/>
          <p:cNvSpPr txBox="1"/>
          <p:nvPr/>
        </p:nvSpPr>
        <p:spPr>
          <a:xfrm>
            <a:off x="0" y="0"/>
            <a:ext cx="85629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000">
                <a:solidFill>
                  <a:schemeClr val="lt1"/>
                </a:solidFill>
                <a:latin typeface="Raleway"/>
                <a:ea typeface="Raleway"/>
                <a:cs typeface="Raleway"/>
                <a:sym typeface="Raleway"/>
              </a:rPr>
              <a:t>Standards in </a:t>
            </a:r>
            <a:r>
              <a:rPr b="1" lang="en" sz="3000">
                <a:solidFill>
                  <a:schemeClr val="lt1"/>
                </a:solidFill>
                <a:latin typeface="Raleway"/>
                <a:ea typeface="Raleway"/>
                <a:cs typeface="Raleway"/>
                <a:sym typeface="Raleway"/>
              </a:rPr>
              <a:t>NCATS Biomedical Translator</a:t>
            </a:r>
            <a:endParaRPr b="1" sz="3000">
              <a:solidFill>
                <a:schemeClr val="lt1"/>
              </a:solidFill>
              <a:latin typeface="Raleway"/>
              <a:ea typeface="Raleway"/>
              <a:cs typeface="Raleway"/>
              <a:sym typeface="Raleway"/>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5" name="Shape 725"/>
        <p:cNvGrpSpPr/>
        <p:nvPr/>
      </p:nvGrpSpPr>
      <p:grpSpPr>
        <a:xfrm>
          <a:off x="0" y="0"/>
          <a:ext cx="0" cy="0"/>
          <a:chOff x="0" y="0"/>
          <a:chExt cx="0" cy="0"/>
        </a:xfrm>
      </p:grpSpPr>
      <p:sp>
        <p:nvSpPr>
          <p:cNvPr id="726" name="Google Shape;726;p55"/>
          <p:cNvSpPr txBox="1"/>
          <p:nvPr/>
        </p:nvSpPr>
        <p:spPr>
          <a:xfrm>
            <a:off x="0" y="0"/>
            <a:ext cx="85629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000">
                <a:solidFill>
                  <a:schemeClr val="lt1"/>
                </a:solidFill>
                <a:latin typeface="Raleway"/>
                <a:ea typeface="Raleway"/>
                <a:cs typeface="Raleway"/>
                <a:sym typeface="Raleway"/>
              </a:rPr>
              <a:t>Standards in NCATS Biomedical Translator</a:t>
            </a:r>
            <a:endParaRPr b="1" sz="3000">
              <a:solidFill>
                <a:schemeClr val="lt1"/>
              </a:solidFill>
              <a:latin typeface="Raleway"/>
              <a:ea typeface="Raleway"/>
              <a:cs typeface="Raleway"/>
              <a:sym typeface="Raleway"/>
            </a:endParaRPr>
          </a:p>
        </p:txBody>
      </p:sp>
      <p:pic>
        <p:nvPicPr>
          <p:cNvPr id="727" name="Google Shape;727;p55"/>
          <p:cNvPicPr preferRelativeResize="0"/>
          <p:nvPr/>
        </p:nvPicPr>
        <p:blipFill>
          <a:blip r:embed="rId3">
            <a:alphaModFix/>
          </a:blip>
          <a:stretch>
            <a:fillRect/>
          </a:stretch>
        </p:blipFill>
        <p:spPr>
          <a:xfrm>
            <a:off x="231225" y="785600"/>
            <a:ext cx="8180751" cy="415827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1" name="Shape 731"/>
        <p:cNvGrpSpPr/>
        <p:nvPr/>
      </p:nvGrpSpPr>
      <p:grpSpPr>
        <a:xfrm>
          <a:off x="0" y="0"/>
          <a:ext cx="0" cy="0"/>
          <a:chOff x="0" y="0"/>
          <a:chExt cx="0" cy="0"/>
        </a:xfrm>
      </p:grpSpPr>
      <p:sp>
        <p:nvSpPr>
          <p:cNvPr id="732" name="Google Shape;732;p56"/>
          <p:cNvSpPr/>
          <p:nvPr/>
        </p:nvSpPr>
        <p:spPr>
          <a:xfrm>
            <a:off x="1111425" y="1352375"/>
            <a:ext cx="6285300" cy="32376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3" name="Google Shape;733;p56"/>
          <p:cNvSpPr/>
          <p:nvPr/>
        </p:nvSpPr>
        <p:spPr>
          <a:xfrm>
            <a:off x="2179925" y="1532475"/>
            <a:ext cx="3907500" cy="20277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4" name="Google Shape;734;p56"/>
          <p:cNvSpPr/>
          <p:nvPr/>
        </p:nvSpPr>
        <p:spPr>
          <a:xfrm>
            <a:off x="2735150" y="1631813"/>
            <a:ext cx="2796900" cy="12834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5" name="Google Shape;735;p56"/>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Planet Semantic Schema</a:t>
            </a:r>
            <a:endParaRPr>
              <a:solidFill>
                <a:schemeClr val="lt1"/>
              </a:solidFill>
            </a:endParaRPr>
          </a:p>
        </p:txBody>
      </p:sp>
      <p:pic>
        <p:nvPicPr>
          <p:cNvPr id="736" name="Google Shape;736;p56"/>
          <p:cNvPicPr preferRelativeResize="0"/>
          <p:nvPr/>
        </p:nvPicPr>
        <p:blipFill>
          <a:blip r:embed="rId3">
            <a:alphaModFix/>
          </a:blip>
          <a:stretch>
            <a:fillRect/>
          </a:stretch>
        </p:blipFill>
        <p:spPr>
          <a:xfrm>
            <a:off x="4726725" y="2136487"/>
            <a:ext cx="1008225" cy="1008225"/>
          </a:xfrm>
          <a:prstGeom prst="rect">
            <a:avLst/>
          </a:prstGeom>
          <a:noFill/>
          <a:ln>
            <a:noFill/>
          </a:ln>
        </p:spPr>
      </p:pic>
      <p:pic>
        <p:nvPicPr>
          <p:cNvPr id="737" name="Google Shape;737;p56"/>
          <p:cNvPicPr preferRelativeResize="0"/>
          <p:nvPr/>
        </p:nvPicPr>
        <p:blipFill>
          <a:blip r:embed="rId4">
            <a:alphaModFix/>
          </a:blip>
          <a:stretch>
            <a:fillRect/>
          </a:stretch>
        </p:blipFill>
        <p:spPr>
          <a:xfrm>
            <a:off x="5196950" y="3504500"/>
            <a:ext cx="1735650" cy="1735650"/>
          </a:xfrm>
          <a:prstGeom prst="rect">
            <a:avLst/>
          </a:prstGeom>
          <a:noFill/>
          <a:ln>
            <a:noFill/>
          </a:ln>
        </p:spPr>
      </p:pic>
      <p:pic>
        <p:nvPicPr>
          <p:cNvPr id="738" name="Google Shape;738;p56"/>
          <p:cNvPicPr preferRelativeResize="0"/>
          <p:nvPr/>
        </p:nvPicPr>
        <p:blipFill>
          <a:blip r:embed="rId5">
            <a:alphaModFix/>
          </a:blip>
          <a:stretch>
            <a:fillRect/>
          </a:stretch>
        </p:blipFill>
        <p:spPr>
          <a:xfrm>
            <a:off x="1734275" y="2195550"/>
            <a:ext cx="1735650" cy="1735650"/>
          </a:xfrm>
          <a:prstGeom prst="rect">
            <a:avLst/>
          </a:prstGeom>
          <a:noFill/>
          <a:ln>
            <a:noFill/>
          </a:ln>
        </p:spPr>
      </p:pic>
      <p:sp>
        <p:nvSpPr>
          <p:cNvPr id="739" name="Google Shape;739;p56"/>
          <p:cNvSpPr txBox="1"/>
          <p:nvPr/>
        </p:nvSpPr>
        <p:spPr>
          <a:xfrm>
            <a:off x="6802200" y="4185500"/>
            <a:ext cx="23418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Semantic schema planet</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Model of </a:t>
            </a:r>
            <a:r>
              <a:rPr i="1" lang="en" sz="1300">
                <a:solidFill>
                  <a:schemeClr val="lt1"/>
                </a:solidFill>
                <a:latin typeface="Raleway"/>
                <a:ea typeface="Raleway"/>
                <a:cs typeface="Raleway"/>
                <a:sym typeface="Raleway"/>
              </a:rPr>
              <a:t>information</a:t>
            </a:r>
            <a:endParaRPr i="1" sz="1300">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Temperature: </a:t>
            </a:r>
            <a:r>
              <a:rPr b="1" lang="en" sz="1300">
                <a:solidFill>
                  <a:srgbClr val="9FC5E8"/>
                </a:solidFill>
                <a:latin typeface="Raleway"/>
                <a:ea typeface="Raleway"/>
                <a:cs typeface="Raleway"/>
                <a:sym typeface="Raleway"/>
              </a:rPr>
              <a:t>cool</a:t>
            </a:r>
            <a:endParaRPr b="1" sz="1300">
              <a:solidFill>
                <a:srgbClr val="9FC5E8"/>
              </a:solidFill>
              <a:latin typeface="Raleway"/>
              <a:ea typeface="Raleway"/>
              <a:cs typeface="Raleway"/>
              <a:sym typeface="Raleway"/>
            </a:endParaRPr>
          </a:p>
        </p:txBody>
      </p:sp>
      <p:sp>
        <p:nvSpPr>
          <p:cNvPr id="740" name="Google Shape;740;p56"/>
          <p:cNvSpPr txBox="1"/>
          <p:nvPr/>
        </p:nvSpPr>
        <p:spPr>
          <a:xfrm>
            <a:off x="5589225" y="4112175"/>
            <a:ext cx="100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Schemas</a:t>
            </a:r>
            <a:endParaRPr/>
          </a:p>
        </p:txBody>
      </p:sp>
      <p:sp>
        <p:nvSpPr>
          <p:cNvPr id="741" name="Google Shape;741;p56"/>
          <p:cNvSpPr txBox="1"/>
          <p:nvPr/>
        </p:nvSpPr>
        <p:spPr>
          <a:xfrm>
            <a:off x="2316100" y="2863275"/>
            <a:ext cx="100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KGs</a:t>
            </a:r>
            <a:endParaRPr>
              <a:solidFill>
                <a:schemeClr val="dk1"/>
              </a:solidFill>
            </a:endParaRPr>
          </a:p>
        </p:txBody>
      </p:sp>
      <p:sp>
        <p:nvSpPr>
          <p:cNvPr id="742" name="Google Shape;742;p56"/>
          <p:cNvSpPr txBox="1"/>
          <p:nvPr/>
        </p:nvSpPr>
        <p:spPr>
          <a:xfrm>
            <a:off x="4888375" y="2390200"/>
            <a:ext cx="643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LLMs</a:t>
            </a:r>
            <a:endParaRPr>
              <a:solidFill>
                <a:schemeClr val="dk1"/>
              </a:solidFill>
            </a:endParaRPr>
          </a:p>
        </p:txBody>
      </p:sp>
      <p:cxnSp>
        <p:nvCxnSpPr>
          <p:cNvPr id="743" name="Google Shape;743;p56"/>
          <p:cNvCxnSpPr>
            <a:stCxn id="732" idx="6"/>
          </p:cNvCxnSpPr>
          <p:nvPr/>
        </p:nvCxnSpPr>
        <p:spPr>
          <a:xfrm>
            <a:off x="7396725" y="2971175"/>
            <a:ext cx="167700" cy="268800"/>
          </a:xfrm>
          <a:prstGeom prst="straightConnector1">
            <a:avLst/>
          </a:prstGeom>
          <a:noFill/>
          <a:ln cap="flat" cmpd="sng" w="38100">
            <a:solidFill>
              <a:schemeClr val="lt1"/>
            </a:solidFill>
            <a:prstDash val="solid"/>
            <a:round/>
            <a:headEnd len="med" w="med" type="none"/>
            <a:tailEnd len="med" w="med" type="none"/>
          </a:ln>
        </p:spPr>
      </p:cxnSp>
      <p:cxnSp>
        <p:nvCxnSpPr>
          <p:cNvPr id="744" name="Google Shape;744;p56"/>
          <p:cNvCxnSpPr>
            <a:stCxn id="732" idx="6"/>
          </p:cNvCxnSpPr>
          <p:nvPr/>
        </p:nvCxnSpPr>
        <p:spPr>
          <a:xfrm flipH="1">
            <a:off x="7166325" y="2971175"/>
            <a:ext cx="230400" cy="226800"/>
          </a:xfrm>
          <a:prstGeom prst="straightConnector1">
            <a:avLst/>
          </a:prstGeom>
          <a:noFill/>
          <a:ln cap="flat" cmpd="sng" w="38100">
            <a:solidFill>
              <a:schemeClr val="lt1"/>
            </a:solidFill>
            <a:prstDash val="solid"/>
            <a:round/>
            <a:headEnd len="med" w="med" type="none"/>
            <a:tailEnd len="med" w="med" type="none"/>
          </a:ln>
        </p:spPr>
      </p:cxnSp>
      <p:cxnSp>
        <p:nvCxnSpPr>
          <p:cNvPr id="745" name="Google Shape;745;p56"/>
          <p:cNvCxnSpPr>
            <a:stCxn id="733" idx="6"/>
          </p:cNvCxnSpPr>
          <p:nvPr/>
        </p:nvCxnSpPr>
        <p:spPr>
          <a:xfrm>
            <a:off x="6087425" y="2546325"/>
            <a:ext cx="136200" cy="211800"/>
          </a:xfrm>
          <a:prstGeom prst="straightConnector1">
            <a:avLst/>
          </a:prstGeom>
          <a:noFill/>
          <a:ln cap="flat" cmpd="sng" w="38100">
            <a:solidFill>
              <a:schemeClr val="lt1"/>
            </a:solidFill>
            <a:prstDash val="solid"/>
            <a:round/>
            <a:headEnd len="med" w="med" type="none"/>
            <a:tailEnd len="med" w="med" type="none"/>
          </a:ln>
        </p:spPr>
      </p:cxnSp>
      <p:cxnSp>
        <p:nvCxnSpPr>
          <p:cNvPr id="746" name="Google Shape;746;p56"/>
          <p:cNvCxnSpPr>
            <a:stCxn id="733" idx="6"/>
          </p:cNvCxnSpPr>
          <p:nvPr/>
        </p:nvCxnSpPr>
        <p:spPr>
          <a:xfrm flipH="1">
            <a:off x="5919725" y="2546325"/>
            <a:ext cx="167700" cy="159300"/>
          </a:xfrm>
          <a:prstGeom prst="straightConnector1">
            <a:avLst/>
          </a:prstGeom>
          <a:noFill/>
          <a:ln cap="flat" cmpd="sng" w="38100">
            <a:solidFill>
              <a:schemeClr val="lt1"/>
            </a:solidFill>
            <a:prstDash val="solid"/>
            <a:round/>
            <a:headEnd len="med" w="med" type="none"/>
            <a:tailEnd len="med" w="med" type="none"/>
          </a:ln>
        </p:spPr>
      </p:cxnSp>
      <p:cxnSp>
        <p:nvCxnSpPr>
          <p:cNvPr id="747" name="Google Shape;747;p56"/>
          <p:cNvCxnSpPr/>
          <p:nvPr/>
        </p:nvCxnSpPr>
        <p:spPr>
          <a:xfrm flipH="1">
            <a:off x="4348375" y="2894300"/>
            <a:ext cx="125700" cy="146700"/>
          </a:xfrm>
          <a:prstGeom prst="straightConnector1">
            <a:avLst/>
          </a:prstGeom>
          <a:noFill/>
          <a:ln cap="flat" cmpd="sng" w="38100">
            <a:solidFill>
              <a:schemeClr val="lt1"/>
            </a:solidFill>
            <a:prstDash val="solid"/>
            <a:round/>
            <a:headEnd len="med" w="med" type="none"/>
            <a:tailEnd len="med" w="med" type="none"/>
          </a:ln>
        </p:spPr>
      </p:cxnSp>
      <p:cxnSp>
        <p:nvCxnSpPr>
          <p:cNvPr id="748" name="Google Shape;748;p56"/>
          <p:cNvCxnSpPr/>
          <p:nvPr/>
        </p:nvCxnSpPr>
        <p:spPr>
          <a:xfrm rot="10800000">
            <a:off x="4348425" y="2790400"/>
            <a:ext cx="136200" cy="115200"/>
          </a:xfrm>
          <a:prstGeom prst="straightConnector1">
            <a:avLst/>
          </a:prstGeom>
          <a:noFill/>
          <a:ln cap="flat" cmpd="sng" w="38100">
            <a:solidFill>
              <a:schemeClr val="lt1"/>
            </a:solidFill>
            <a:prstDash val="solid"/>
            <a:round/>
            <a:headEnd len="med" w="med" type="none"/>
            <a:tailEnd len="med" w="med" type="none"/>
          </a:ln>
        </p:spPr>
      </p:cxnSp>
      <p:pic>
        <p:nvPicPr>
          <p:cNvPr id="749" name="Google Shape;749;p56"/>
          <p:cNvPicPr preferRelativeResize="0"/>
          <p:nvPr/>
        </p:nvPicPr>
        <p:blipFill>
          <a:blip r:embed="rId6">
            <a:alphaModFix/>
          </a:blip>
          <a:stretch>
            <a:fillRect/>
          </a:stretch>
        </p:blipFill>
        <p:spPr>
          <a:xfrm>
            <a:off x="3512775" y="1352375"/>
            <a:ext cx="1241648" cy="1302249"/>
          </a:xfrm>
          <a:prstGeom prst="rect">
            <a:avLst/>
          </a:prstGeom>
          <a:noFill/>
          <a:ln>
            <a:noFill/>
          </a:ln>
        </p:spPr>
      </p:pic>
      <p:pic>
        <p:nvPicPr>
          <p:cNvPr id="750" name="Google Shape;750;p56"/>
          <p:cNvPicPr preferRelativeResize="0"/>
          <p:nvPr/>
        </p:nvPicPr>
        <p:blipFill>
          <a:blip r:embed="rId7">
            <a:alphaModFix/>
          </a:blip>
          <a:stretch>
            <a:fillRect/>
          </a:stretch>
        </p:blipFill>
        <p:spPr>
          <a:xfrm>
            <a:off x="6267856" y="2960200"/>
            <a:ext cx="760175" cy="800400"/>
          </a:xfrm>
          <a:prstGeom prst="rect">
            <a:avLst/>
          </a:prstGeom>
          <a:noFill/>
          <a:ln>
            <a:noFill/>
          </a:ln>
        </p:spPr>
      </p:pic>
      <p:pic>
        <p:nvPicPr>
          <p:cNvPr id="751" name="Google Shape;751;p56"/>
          <p:cNvPicPr preferRelativeResize="0"/>
          <p:nvPr/>
        </p:nvPicPr>
        <p:blipFill>
          <a:blip r:embed="rId8">
            <a:alphaModFix/>
          </a:blip>
          <a:stretch>
            <a:fillRect/>
          </a:stretch>
        </p:blipFill>
        <p:spPr>
          <a:xfrm>
            <a:off x="4484625" y="3504475"/>
            <a:ext cx="899925" cy="89992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5" name="Shape 755"/>
        <p:cNvGrpSpPr/>
        <p:nvPr/>
      </p:nvGrpSpPr>
      <p:grpSpPr>
        <a:xfrm>
          <a:off x="0" y="0"/>
          <a:ext cx="0" cy="0"/>
          <a:chOff x="0" y="0"/>
          <a:chExt cx="0" cy="0"/>
        </a:xfrm>
      </p:grpSpPr>
      <p:sp>
        <p:nvSpPr>
          <p:cNvPr id="756" name="Google Shape;756;p57"/>
          <p:cNvSpPr/>
          <p:nvPr/>
        </p:nvSpPr>
        <p:spPr>
          <a:xfrm>
            <a:off x="1111425" y="1352375"/>
            <a:ext cx="6285300" cy="32376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 name="Google Shape;757;p57"/>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Previous </a:t>
            </a:r>
            <a:r>
              <a:rPr lang="en"/>
              <a:t>iteration</a:t>
            </a:r>
            <a:r>
              <a:rPr lang="en">
                <a:solidFill>
                  <a:schemeClr val="lt1"/>
                </a:solidFill>
              </a:rPr>
              <a:t>: OWL misused as schema language</a:t>
            </a:r>
            <a:endParaRPr>
              <a:solidFill>
                <a:schemeClr val="lt1"/>
              </a:solidFill>
            </a:endParaRPr>
          </a:p>
        </p:txBody>
      </p:sp>
      <p:pic>
        <p:nvPicPr>
          <p:cNvPr id="758" name="Google Shape;758;p57"/>
          <p:cNvPicPr preferRelativeResize="0"/>
          <p:nvPr/>
        </p:nvPicPr>
        <p:blipFill>
          <a:blip r:embed="rId3">
            <a:alphaModFix/>
          </a:blip>
          <a:stretch>
            <a:fillRect/>
          </a:stretch>
        </p:blipFill>
        <p:spPr>
          <a:xfrm>
            <a:off x="5196950" y="3504500"/>
            <a:ext cx="1735650" cy="1735650"/>
          </a:xfrm>
          <a:prstGeom prst="rect">
            <a:avLst/>
          </a:prstGeom>
          <a:noFill/>
          <a:ln>
            <a:noFill/>
          </a:ln>
        </p:spPr>
      </p:pic>
      <p:sp>
        <p:nvSpPr>
          <p:cNvPr id="759" name="Google Shape;759;p57"/>
          <p:cNvSpPr txBox="1"/>
          <p:nvPr/>
        </p:nvSpPr>
        <p:spPr>
          <a:xfrm>
            <a:off x="6802200" y="4185500"/>
            <a:ext cx="23418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Semantic schema planet</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Model of </a:t>
            </a:r>
            <a:r>
              <a:rPr i="1" lang="en" sz="1300">
                <a:solidFill>
                  <a:schemeClr val="lt1"/>
                </a:solidFill>
                <a:latin typeface="Raleway"/>
                <a:ea typeface="Raleway"/>
                <a:cs typeface="Raleway"/>
                <a:sym typeface="Raleway"/>
              </a:rPr>
              <a:t>information</a:t>
            </a:r>
            <a:endParaRPr i="1" sz="1300">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Temperature: </a:t>
            </a:r>
            <a:r>
              <a:rPr b="1" lang="en" sz="1300">
                <a:solidFill>
                  <a:srgbClr val="9FC5E8"/>
                </a:solidFill>
                <a:latin typeface="Raleway"/>
                <a:ea typeface="Raleway"/>
                <a:cs typeface="Raleway"/>
                <a:sym typeface="Raleway"/>
              </a:rPr>
              <a:t>cool</a:t>
            </a:r>
            <a:endParaRPr b="1" sz="1300">
              <a:solidFill>
                <a:srgbClr val="9FC5E8"/>
              </a:solidFill>
              <a:latin typeface="Raleway"/>
              <a:ea typeface="Raleway"/>
              <a:cs typeface="Raleway"/>
              <a:sym typeface="Raleway"/>
            </a:endParaRPr>
          </a:p>
        </p:txBody>
      </p:sp>
      <p:sp>
        <p:nvSpPr>
          <p:cNvPr id="760" name="Google Shape;760;p57"/>
          <p:cNvSpPr txBox="1"/>
          <p:nvPr/>
        </p:nvSpPr>
        <p:spPr>
          <a:xfrm>
            <a:off x="5384550" y="4112175"/>
            <a:ext cx="12129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Description Logics</a:t>
            </a:r>
            <a:endParaRPr/>
          </a:p>
        </p:txBody>
      </p:sp>
      <p:cxnSp>
        <p:nvCxnSpPr>
          <p:cNvPr id="761" name="Google Shape;761;p57"/>
          <p:cNvCxnSpPr>
            <a:stCxn id="756" idx="6"/>
          </p:cNvCxnSpPr>
          <p:nvPr/>
        </p:nvCxnSpPr>
        <p:spPr>
          <a:xfrm>
            <a:off x="7396725" y="2971175"/>
            <a:ext cx="167700" cy="268800"/>
          </a:xfrm>
          <a:prstGeom prst="straightConnector1">
            <a:avLst/>
          </a:prstGeom>
          <a:noFill/>
          <a:ln cap="flat" cmpd="sng" w="38100">
            <a:solidFill>
              <a:schemeClr val="lt1"/>
            </a:solidFill>
            <a:prstDash val="solid"/>
            <a:round/>
            <a:headEnd len="med" w="med" type="none"/>
            <a:tailEnd len="med" w="med" type="none"/>
          </a:ln>
        </p:spPr>
      </p:cxnSp>
      <p:cxnSp>
        <p:nvCxnSpPr>
          <p:cNvPr id="762" name="Google Shape;762;p57"/>
          <p:cNvCxnSpPr>
            <a:stCxn id="756" idx="6"/>
          </p:cNvCxnSpPr>
          <p:nvPr/>
        </p:nvCxnSpPr>
        <p:spPr>
          <a:xfrm flipH="1">
            <a:off x="7166325" y="2971175"/>
            <a:ext cx="230400" cy="226800"/>
          </a:xfrm>
          <a:prstGeom prst="straightConnector1">
            <a:avLst/>
          </a:prstGeom>
          <a:noFill/>
          <a:ln cap="flat" cmpd="sng" w="38100">
            <a:solidFill>
              <a:schemeClr val="lt1"/>
            </a:solidFill>
            <a:prstDash val="solid"/>
            <a:round/>
            <a:headEnd len="med" w="med" type="none"/>
            <a:tailEnd len="med" w="med" type="none"/>
          </a:ln>
        </p:spPr>
      </p:cxnSp>
      <p:pic>
        <p:nvPicPr>
          <p:cNvPr id="763" name="Google Shape;763;p57"/>
          <p:cNvPicPr preferRelativeResize="0"/>
          <p:nvPr/>
        </p:nvPicPr>
        <p:blipFill>
          <a:blip r:embed="rId4">
            <a:alphaModFix/>
          </a:blip>
          <a:stretch>
            <a:fillRect/>
          </a:stretch>
        </p:blipFill>
        <p:spPr>
          <a:xfrm>
            <a:off x="3512775" y="1352375"/>
            <a:ext cx="1241648" cy="1302249"/>
          </a:xfrm>
          <a:prstGeom prst="rect">
            <a:avLst/>
          </a:prstGeom>
          <a:noFill/>
          <a:ln>
            <a:noFill/>
          </a:ln>
        </p:spPr>
      </p:pic>
      <p:pic>
        <p:nvPicPr>
          <p:cNvPr id="764" name="Google Shape;764;p57"/>
          <p:cNvPicPr preferRelativeResize="0"/>
          <p:nvPr/>
        </p:nvPicPr>
        <p:blipFill>
          <a:blip r:embed="rId5">
            <a:alphaModFix/>
          </a:blip>
          <a:stretch>
            <a:fillRect/>
          </a:stretch>
        </p:blipFill>
        <p:spPr>
          <a:xfrm>
            <a:off x="5294625" y="2099134"/>
            <a:ext cx="3973800" cy="1463625"/>
          </a:xfrm>
          <a:prstGeom prst="rect">
            <a:avLst/>
          </a:prstGeom>
          <a:noFill/>
          <a:ln>
            <a:noFill/>
          </a:ln>
        </p:spPr>
      </p:pic>
      <p:pic>
        <p:nvPicPr>
          <p:cNvPr id="765" name="Google Shape;765;p57"/>
          <p:cNvPicPr preferRelativeResize="0"/>
          <p:nvPr/>
        </p:nvPicPr>
        <p:blipFill>
          <a:blip r:embed="rId6">
            <a:alphaModFix/>
          </a:blip>
          <a:stretch>
            <a:fillRect/>
          </a:stretch>
        </p:blipFill>
        <p:spPr>
          <a:xfrm>
            <a:off x="4082300" y="2938575"/>
            <a:ext cx="1302250" cy="1302250"/>
          </a:xfrm>
          <a:prstGeom prst="rect">
            <a:avLst/>
          </a:prstGeom>
          <a:noFill/>
          <a:ln>
            <a:noFill/>
          </a:ln>
        </p:spPr>
      </p:pic>
      <p:sp>
        <p:nvSpPr>
          <p:cNvPr id="766" name="Google Shape;766;p57"/>
          <p:cNvSpPr/>
          <p:nvPr/>
        </p:nvSpPr>
        <p:spPr>
          <a:xfrm>
            <a:off x="544711" y="4072760"/>
            <a:ext cx="636025" cy="267975"/>
          </a:xfrm>
          <a:custGeom>
            <a:rect b="b" l="l" r="r" t="t"/>
            <a:pathLst>
              <a:path extrusionOk="0" h="10719" w="25441">
                <a:moveTo>
                  <a:pt x="880" y="1888"/>
                </a:moveTo>
                <a:cubicBezTo>
                  <a:pt x="880" y="4542"/>
                  <a:pt x="-996" y="7973"/>
                  <a:pt x="880" y="9849"/>
                </a:cubicBezTo>
                <a:cubicBezTo>
                  <a:pt x="3487" y="12456"/>
                  <a:pt x="3897" y="1050"/>
                  <a:pt x="7584" y="1050"/>
                </a:cubicBezTo>
                <a:cubicBezTo>
                  <a:pt x="10854" y="1050"/>
                  <a:pt x="2418" y="7548"/>
                  <a:pt x="4232" y="10268"/>
                </a:cubicBezTo>
                <a:cubicBezTo>
                  <a:pt x="5384" y="11996"/>
                  <a:pt x="6954" y="7127"/>
                  <a:pt x="8422" y="5659"/>
                </a:cubicBezTo>
                <a:cubicBezTo>
                  <a:pt x="9740" y="4341"/>
                  <a:pt x="13869" y="2539"/>
                  <a:pt x="13869" y="4402"/>
                </a:cubicBezTo>
                <a:cubicBezTo>
                  <a:pt x="13869" y="6436"/>
                  <a:pt x="10755" y="8830"/>
                  <a:pt x="12193" y="10268"/>
                </a:cubicBezTo>
                <a:cubicBezTo>
                  <a:pt x="12687" y="10762"/>
                  <a:pt x="13003" y="9128"/>
                  <a:pt x="13450" y="8592"/>
                </a:cubicBezTo>
                <a:cubicBezTo>
                  <a:pt x="15113" y="6596"/>
                  <a:pt x="16898" y="4631"/>
                  <a:pt x="18060" y="2307"/>
                </a:cubicBezTo>
                <a:cubicBezTo>
                  <a:pt x="19090" y="247"/>
                  <a:pt x="22847" y="-647"/>
                  <a:pt x="24764" y="631"/>
                </a:cubicBezTo>
                <a:cubicBezTo>
                  <a:pt x="26897" y="2053"/>
                  <a:pt x="22806" y="5522"/>
                  <a:pt x="20993" y="7335"/>
                </a:cubicBezTo>
              </a:path>
            </a:pathLst>
          </a:custGeom>
          <a:noFill/>
          <a:ln cap="flat" cmpd="sng" w="76200">
            <a:solidFill>
              <a:schemeClr val="dk2"/>
            </a:solidFill>
            <a:prstDash val="solid"/>
            <a:round/>
            <a:headEnd len="med" w="med" type="none"/>
            <a:tailEnd len="med" w="med" type="none"/>
          </a:ln>
        </p:spPr>
      </p:sp>
      <p:sp>
        <p:nvSpPr>
          <p:cNvPr id="767" name="Google Shape;767;p57"/>
          <p:cNvSpPr/>
          <p:nvPr/>
        </p:nvSpPr>
        <p:spPr>
          <a:xfrm>
            <a:off x="199262" y="4064581"/>
            <a:ext cx="912175" cy="272500"/>
          </a:xfrm>
          <a:custGeom>
            <a:rect b="b" l="l" r="r" t="t"/>
            <a:pathLst>
              <a:path extrusionOk="0" h="10900" w="36487">
                <a:moveTo>
                  <a:pt x="870" y="2215"/>
                </a:moveTo>
                <a:cubicBezTo>
                  <a:pt x="870" y="4170"/>
                  <a:pt x="-985" y="7463"/>
                  <a:pt x="870" y="8081"/>
                </a:cubicBezTo>
                <a:cubicBezTo>
                  <a:pt x="3665" y="9013"/>
                  <a:pt x="2590" y="-39"/>
                  <a:pt x="5479" y="539"/>
                </a:cubicBezTo>
                <a:cubicBezTo>
                  <a:pt x="6771" y="797"/>
                  <a:pt x="8252" y="2761"/>
                  <a:pt x="7574" y="3891"/>
                </a:cubicBezTo>
                <a:cubicBezTo>
                  <a:pt x="6338" y="5951"/>
                  <a:pt x="2291" y="5750"/>
                  <a:pt x="1708" y="8081"/>
                </a:cubicBezTo>
                <a:cubicBezTo>
                  <a:pt x="1417" y="9247"/>
                  <a:pt x="3475" y="10467"/>
                  <a:pt x="4641" y="10176"/>
                </a:cubicBezTo>
                <a:cubicBezTo>
                  <a:pt x="6826" y="9630"/>
                  <a:pt x="7353" y="2223"/>
                  <a:pt x="5479" y="3472"/>
                </a:cubicBezTo>
                <a:cubicBezTo>
                  <a:pt x="4886" y="3867"/>
                  <a:pt x="5060" y="4855"/>
                  <a:pt x="5060" y="5567"/>
                </a:cubicBezTo>
                <a:cubicBezTo>
                  <a:pt x="5060" y="6855"/>
                  <a:pt x="811" y="5209"/>
                  <a:pt x="1289" y="6405"/>
                </a:cubicBezTo>
                <a:cubicBezTo>
                  <a:pt x="2175" y="8621"/>
                  <a:pt x="6084" y="10351"/>
                  <a:pt x="7993" y="8919"/>
                </a:cubicBezTo>
                <a:cubicBezTo>
                  <a:pt x="9496" y="7792"/>
                  <a:pt x="2963" y="3467"/>
                  <a:pt x="3803" y="5148"/>
                </a:cubicBezTo>
                <a:cubicBezTo>
                  <a:pt x="5660" y="8862"/>
                  <a:pt x="12081" y="11642"/>
                  <a:pt x="15536" y="9338"/>
                </a:cubicBezTo>
                <a:cubicBezTo>
                  <a:pt x="17167" y="8251"/>
                  <a:pt x="15078" y="5225"/>
                  <a:pt x="15955" y="3472"/>
                </a:cubicBezTo>
                <a:cubicBezTo>
                  <a:pt x="16962" y="1458"/>
                  <a:pt x="19636" y="666"/>
                  <a:pt x="21821" y="120"/>
                </a:cubicBezTo>
                <a:cubicBezTo>
                  <a:pt x="25654" y="-838"/>
                  <a:pt x="26369" y="7542"/>
                  <a:pt x="30202" y="8500"/>
                </a:cubicBezTo>
                <a:cubicBezTo>
                  <a:pt x="32892" y="9172"/>
                  <a:pt x="36487" y="5825"/>
                  <a:pt x="36487" y="3053"/>
                </a:cubicBezTo>
                <a:cubicBezTo>
                  <a:pt x="36487" y="1629"/>
                  <a:pt x="33721" y="2215"/>
                  <a:pt x="32297" y="2215"/>
                </a:cubicBezTo>
                <a:cubicBezTo>
                  <a:pt x="26555" y="2215"/>
                  <a:pt x="20015" y="11722"/>
                  <a:pt x="15955" y="7662"/>
                </a:cubicBezTo>
                <a:cubicBezTo>
                  <a:pt x="12386" y="4093"/>
                  <a:pt x="26679" y="739"/>
                  <a:pt x="30621" y="3891"/>
                </a:cubicBezTo>
                <a:cubicBezTo>
                  <a:pt x="31930" y="4938"/>
                  <a:pt x="36399" y="5390"/>
                  <a:pt x="35649" y="3891"/>
                </a:cubicBezTo>
                <a:cubicBezTo>
                  <a:pt x="34537" y="1667"/>
                  <a:pt x="31671" y="6882"/>
                  <a:pt x="29783" y="8500"/>
                </a:cubicBezTo>
                <a:cubicBezTo>
                  <a:pt x="23678" y="13731"/>
                  <a:pt x="13089" y="8743"/>
                  <a:pt x="5898" y="5148"/>
                </a:cubicBezTo>
              </a:path>
            </a:pathLst>
          </a:custGeom>
          <a:noFill/>
          <a:ln cap="flat" cmpd="sng" w="76200">
            <a:solidFill>
              <a:schemeClr val="dk2"/>
            </a:solidFill>
            <a:prstDash val="solid"/>
            <a:round/>
            <a:headEnd len="med" w="med" type="none"/>
            <a:tailEnd len="med" w="med" type="none"/>
          </a:ln>
        </p:spPr>
      </p:sp>
      <p:sp>
        <p:nvSpPr>
          <p:cNvPr id="768" name="Google Shape;768;p57"/>
          <p:cNvSpPr txBox="1"/>
          <p:nvPr/>
        </p:nvSpPr>
        <p:spPr>
          <a:xfrm>
            <a:off x="5548951" y="1029275"/>
            <a:ext cx="35865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42ACCC"/>
                </a:solidFill>
              </a:rPr>
              <a:t>https://twitter.com/aaranged/status/1485670670134497281</a:t>
            </a:r>
            <a:endParaRPr sz="1000">
              <a:solidFill>
                <a:srgbClr val="42ACCC"/>
              </a:solidFill>
            </a:endParaRPr>
          </a:p>
        </p:txBody>
      </p:sp>
      <p:pic>
        <p:nvPicPr>
          <p:cNvPr id="769" name="Google Shape;769;p57"/>
          <p:cNvPicPr preferRelativeResize="0"/>
          <p:nvPr/>
        </p:nvPicPr>
        <p:blipFill>
          <a:blip r:embed="rId7">
            <a:alphaModFix/>
          </a:blip>
          <a:stretch>
            <a:fillRect/>
          </a:stretch>
        </p:blipFill>
        <p:spPr>
          <a:xfrm>
            <a:off x="5294647" y="1352375"/>
            <a:ext cx="3840716" cy="623400"/>
          </a:xfrm>
          <a:prstGeom prst="rect">
            <a:avLst/>
          </a:prstGeom>
          <a:noFill/>
          <a:ln>
            <a:noFill/>
          </a:ln>
        </p:spPr>
      </p:pic>
      <p:sp>
        <p:nvSpPr>
          <p:cNvPr id="770" name="Google Shape;770;p57"/>
          <p:cNvSpPr txBox="1"/>
          <p:nvPr/>
        </p:nvSpPr>
        <p:spPr>
          <a:xfrm>
            <a:off x="311700" y="4112175"/>
            <a:ext cx="43764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1"/>
                </a:solidFill>
                <a:latin typeface="Source Sans Pro"/>
                <a:ea typeface="Source Sans Pro"/>
                <a:cs typeface="Source Sans Pro"/>
                <a:sym typeface="Source Sans Pro"/>
              </a:rPr>
              <a:t>Lessons</a:t>
            </a:r>
            <a:r>
              <a:rPr lang="en">
                <a:solidFill>
                  <a:schemeClr val="lt1"/>
                </a:solidFill>
                <a:latin typeface="Source Sans Pro"/>
                <a:ea typeface="Source Sans Pro"/>
                <a:cs typeface="Source Sans Pro"/>
                <a:sym typeface="Source Sans Pro"/>
              </a:rPr>
              <a:t>:</a:t>
            </a:r>
            <a:endParaRPr>
              <a:solidFill>
                <a:schemeClr val="lt1"/>
              </a:solidFill>
              <a:latin typeface="Source Sans Pro"/>
              <a:ea typeface="Source Sans Pro"/>
              <a:cs typeface="Source Sans Pro"/>
              <a:sym typeface="Source Sans Pro"/>
            </a:endParaRPr>
          </a:p>
          <a:p>
            <a:pPr indent="-317500" lvl="0" marL="457200" rtl="0" algn="l">
              <a:spcBef>
                <a:spcPts val="0"/>
              </a:spcBef>
              <a:spcAft>
                <a:spcPts val="0"/>
              </a:spcAft>
              <a:buClr>
                <a:srgbClr val="FFFF00"/>
              </a:buClr>
              <a:buSzPts val="1400"/>
              <a:buFont typeface="Source Sans Pro"/>
              <a:buChar char="●"/>
            </a:pPr>
            <a:r>
              <a:rPr lang="en">
                <a:solidFill>
                  <a:srgbClr val="FFFF00"/>
                </a:solidFill>
                <a:latin typeface="Source Sans Pro"/>
                <a:ea typeface="Source Sans Pro"/>
                <a:cs typeface="Source Sans Pro"/>
                <a:sym typeface="Source Sans Pro"/>
              </a:rPr>
              <a:t>OWL is for modeling terminological knowledge</a:t>
            </a:r>
            <a:endParaRPr>
              <a:solidFill>
                <a:srgbClr val="FFFF00"/>
              </a:solidFill>
              <a:latin typeface="Source Sans Pro"/>
              <a:ea typeface="Source Sans Pro"/>
              <a:cs typeface="Source Sans Pro"/>
              <a:sym typeface="Source Sans Pro"/>
            </a:endParaRPr>
          </a:p>
          <a:p>
            <a:pPr indent="-317500" lvl="0" marL="457200" rtl="0" algn="l">
              <a:spcBef>
                <a:spcPts val="0"/>
              </a:spcBef>
              <a:spcAft>
                <a:spcPts val="0"/>
              </a:spcAft>
              <a:buClr>
                <a:srgbClr val="FFFF00"/>
              </a:buClr>
              <a:buSzPts val="1400"/>
              <a:buFont typeface="Source Sans Pro"/>
              <a:buChar char="●"/>
            </a:pPr>
            <a:r>
              <a:rPr lang="en">
                <a:solidFill>
                  <a:srgbClr val="FFFF00"/>
                </a:solidFill>
                <a:latin typeface="Source Sans Pro"/>
                <a:ea typeface="Source Sans Pro"/>
                <a:cs typeface="Source Sans Pro"/>
                <a:sym typeface="Source Sans Pro"/>
              </a:rPr>
              <a:t>OWL is not a language to describe data</a:t>
            </a:r>
            <a:endParaRPr>
              <a:solidFill>
                <a:srgbClr val="FFFF00"/>
              </a:solidFill>
              <a:latin typeface="Source Sans Pro"/>
              <a:ea typeface="Source Sans Pro"/>
              <a:cs typeface="Source Sans Pro"/>
              <a:sym typeface="Source Sans Pro"/>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4" name="Shape 774"/>
        <p:cNvGrpSpPr/>
        <p:nvPr/>
      </p:nvGrpSpPr>
      <p:grpSpPr>
        <a:xfrm>
          <a:off x="0" y="0"/>
          <a:ext cx="0" cy="0"/>
          <a:chOff x="0" y="0"/>
          <a:chExt cx="0" cy="0"/>
        </a:xfrm>
      </p:grpSpPr>
      <p:sp>
        <p:nvSpPr>
          <p:cNvPr id="775" name="Google Shape;775;p58"/>
          <p:cNvSpPr/>
          <p:nvPr/>
        </p:nvSpPr>
        <p:spPr>
          <a:xfrm>
            <a:off x="1111425" y="1352375"/>
            <a:ext cx="6285300" cy="32376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6" name="Google Shape;776;p58"/>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Previous </a:t>
            </a:r>
            <a:r>
              <a:rPr lang="en"/>
              <a:t>iteration</a:t>
            </a:r>
            <a:r>
              <a:rPr lang="en">
                <a:solidFill>
                  <a:schemeClr val="lt1"/>
                </a:solidFill>
              </a:rPr>
              <a:t>: Frames 1990s-2000s</a:t>
            </a:r>
            <a:endParaRPr>
              <a:solidFill>
                <a:schemeClr val="lt1"/>
              </a:solidFill>
            </a:endParaRPr>
          </a:p>
        </p:txBody>
      </p:sp>
      <p:pic>
        <p:nvPicPr>
          <p:cNvPr id="777" name="Google Shape;777;p58"/>
          <p:cNvPicPr preferRelativeResize="0"/>
          <p:nvPr/>
        </p:nvPicPr>
        <p:blipFill>
          <a:blip r:embed="rId3">
            <a:alphaModFix/>
          </a:blip>
          <a:stretch>
            <a:fillRect/>
          </a:stretch>
        </p:blipFill>
        <p:spPr>
          <a:xfrm>
            <a:off x="5196950" y="3504500"/>
            <a:ext cx="1735650" cy="1735650"/>
          </a:xfrm>
          <a:prstGeom prst="rect">
            <a:avLst/>
          </a:prstGeom>
          <a:noFill/>
          <a:ln>
            <a:noFill/>
          </a:ln>
        </p:spPr>
      </p:pic>
      <p:sp>
        <p:nvSpPr>
          <p:cNvPr id="778" name="Google Shape;778;p58"/>
          <p:cNvSpPr txBox="1"/>
          <p:nvPr/>
        </p:nvSpPr>
        <p:spPr>
          <a:xfrm>
            <a:off x="6802200" y="4185500"/>
            <a:ext cx="23418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Semantic schema planet</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Model of </a:t>
            </a:r>
            <a:r>
              <a:rPr i="1" lang="en" sz="1300">
                <a:solidFill>
                  <a:schemeClr val="lt1"/>
                </a:solidFill>
                <a:latin typeface="Raleway"/>
                <a:ea typeface="Raleway"/>
                <a:cs typeface="Raleway"/>
                <a:sym typeface="Raleway"/>
              </a:rPr>
              <a:t>information</a:t>
            </a:r>
            <a:endParaRPr i="1" sz="1300">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Temperature: </a:t>
            </a:r>
            <a:r>
              <a:rPr b="1" lang="en" sz="1300">
                <a:solidFill>
                  <a:srgbClr val="9FC5E8"/>
                </a:solidFill>
                <a:latin typeface="Raleway"/>
                <a:ea typeface="Raleway"/>
                <a:cs typeface="Raleway"/>
                <a:sym typeface="Raleway"/>
              </a:rPr>
              <a:t>cool</a:t>
            </a:r>
            <a:endParaRPr b="1" sz="1300">
              <a:solidFill>
                <a:srgbClr val="9FC5E8"/>
              </a:solidFill>
              <a:latin typeface="Raleway"/>
              <a:ea typeface="Raleway"/>
              <a:cs typeface="Raleway"/>
              <a:sym typeface="Raleway"/>
            </a:endParaRPr>
          </a:p>
        </p:txBody>
      </p:sp>
      <p:sp>
        <p:nvSpPr>
          <p:cNvPr id="779" name="Google Shape;779;p58"/>
          <p:cNvSpPr txBox="1"/>
          <p:nvPr/>
        </p:nvSpPr>
        <p:spPr>
          <a:xfrm>
            <a:off x="5384550" y="4112175"/>
            <a:ext cx="1212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Frames</a:t>
            </a:r>
            <a:endParaRPr/>
          </a:p>
        </p:txBody>
      </p:sp>
      <p:cxnSp>
        <p:nvCxnSpPr>
          <p:cNvPr id="780" name="Google Shape;780;p58"/>
          <p:cNvCxnSpPr>
            <a:stCxn id="775" idx="6"/>
          </p:cNvCxnSpPr>
          <p:nvPr/>
        </p:nvCxnSpPr>
        <p:spPr>
          <a:xfrm>
            <a:off x="7396725" y="2971175"/>
            <a:ext cx="167700" cy="268800"/>
          </a:xfrm>
          <a:prstGeom prst="straightConnector1">
            <a:avLst/>
          </a:prstGeom>
          <a:noFill/>
          <a:ln cap="flat" cmpd="sng" w="38100">
            <a:solidFill>
              <a:schemeClr val="lt1"/>
            </a:solidFill>
            <a:prstDash val="solid"/>
            <a:round/>
            <a:headEnd len="med" w="med" type="none"/>
            <a:tailEnd len="med" w="med" type="none"/>
          </a:ln>
        </p:spPr>
      </p:cxnSp>
      <p:cxnSp>
        <p:nvCxnSpPr>
          <p:cNvPr id="781" name="Google Shape;781;p58"/>
          <p:cNvCxnSpPr>
            <a:stCxn id="775" idx="6"/>
          </p:cNvCxnSpPr>
          <p:nvPr/>
        </p:nvCxnSpPr>
        <p:spPr>
          <a:xfrm flipH="1">
            <a:off x="7166325" y="2971175"/>
            <a:ext cx="230400" cy="226800"/>
          </a:xfrm>
          <a:prstGeom prst="straightConnector1">
            <a:avLst/>
          </a:prstGeom>
          <a:noFill/>
          <a:ln cap="flat" cmpd="sng" w="38100">
            <a:solidFill>
              <a:schemeClr val="lt1"/>
            </a:solidFill>
            <a:prstDash val="solid"/>
            <a:round/>
            <a:headEnd len="med" w="med" type="none"/>
            <a:tailEnd len="med" w="med" type="none"/>
          </a:ln>
        </p:spPr>
      </p:cxnSp>
      <p:pic>
        <p:nvPicPr>
          <p:cNvPr id="782" name="Google Shape;782;p58"/>
          <p:cNvPicPr preferRelativeResize="0"/>
          <p:nvPr/>
        </p:nvPicPr>
        <p:blipFill>
          <a:blip r:embed="rId4">
            <a:alphaModFix/>
          </a:blip>
          <a:stretch>
            <a:fillRect/>
          </a:stretch>
        </p:blipFill>
        <p:spPr>
          <a:xfrm>
            <a:off x="3512775" y="1352375"/>
            <a:ext cx="1241648" cy="1302249"/>
          </a:xfrm>
          <a:prstGeom prst="rect">
            <a:avLst/>
          </a:prstGeom>
          <a:noFill/>
          <a:ln>
            <a:noFill/>
          </a:ln>
        </p:spPr>
      </p:pic>
      <p:sp>
        <p:nvSpPr>
          <p:cNvPr id="783" name="Google Shape;783;p58"/>
          <p:cNvSpPr/>
          <p:nvPr/>
        </p:nvSpPr>
        <p:spPr>
          <a:xfrm>
            <a:off x="544711" y="4072760"/>
            <a:ext cx="636025" cy="267975"/>
          </a:xfrm>
          <a:custGeom>
            <a:rect b="b" l="l" r="r" t="t"/>
            <a:pathLst>
              <a:path extrusionOk="0" h="10719" w="25441">
                <a:moveTo>
                  <a:pt x="880" y="1888"/>
                </a:moveTo>
                <a:cubicBezTo>
                  <a:pt x="880" y="4542"/>
                  <a:pt x="-996" y="7973"/>
                  <a:pt x="880" y="9849"/>
                </a:cubicBezTo>
                <a:cubicBezTo>
                  <a:pt x="3487" y="12456"/>
                  <a:pt x="3897" y="1050"/>
                  <a:pt x="7584" y="1050"/>
                </a:cubicBezTo>
                <a:cubicBezTo>
                  <a:pt x="10854" y="1050"/>
                  <a:pt x="2418" y="7548"/>
                  <a:pt x="4232" y="10268"/>
                </a:cubicBezTo>
                <a:cubicBezTo>
                  <a:pt x="5384" y="11996"/>
                  <a:pt x="6954" y="7127"/>
                  <a:pt x="8422" y="5659"/>
                </a:cubicBezTo>
                <a:cubicBezTo>
                  <a:pt x="9740" y="4341"/>
                  <a:pt x="13869" y="2539"/>
                  <a:pt x="13869" y="4402"/>
                </a:cubicBezTo>
                <a:cubicBezTo>
                  <a:pt x="13869" y="6436"/>
                  <a:pt x="10755" y="8830"/>
                  <a:pt x="12193" y="10268"/>
                </a:cubicBezTo>
                <a:cubicBezTo>
                  <a:pt x="12687" y="10762"/>
                  <a:pt x="13003" y="9128"/>
                  <a:pt x="13450" y="8592"/>
                </a:cubicBezTo>
                <a:cubicBezTo>
                  <a:pt x="15113" y="6596"/>
                  <a:pt x="16898" y="4631"/>
                  <a:pt x="18060" y="2307"/>
                </a:cubicBezTo>
                <a:cubicBezTo>
                  <a:pt x="19090" y="247"/>
                  <a:pt x="22847" y="-647"/>
                  <a:pt x="24764" y="631"/>
                </a:cubicBezTo>
                <a:cubicBezTo>
                  <a:pt x="26897" y="2053"/>
                  <a:pt x="22806" y="5522"/>
                  <a:pt x="20993" y="7335"/>
                </a:cubicBezTo>
              </a:path>
            </a:pathLst>
          </a:custGeom>
          <a:noFill/>
          <a:ln cap="flat" cmpd="sng" w="76200">
            <a:solidFill>
              <a:schemeClr val="dk2"/>
            </a:solidFill>
            <a:prstDash val="solid"/>
            <a:round/>
            <a:headEnd len="med" w="med" type="none"/>
            <a:tailEnd len="med" w="med" type="none"/>
          </a:ln>
        </p:spPr>
      </p:sp>
      <p:sp>
        <p:nvSpPr>
          <p:cNvPr id="784" name="Google Shape;784;p58"/>
          <p:cNvSpPr/>
          <p:nvPr/>
        </p:nvSpPr>
        <p:spPr>
          <a:xfrm>
            <a:off x="199262" y="4064581"/>
            <a:ext cx="912175" cy="272500"/>
          </a:xfrm>
          <a:custGeom>
            <a:rect b="b" l="l" r="r" t="t"/>
            <a:pathLst>
              <a:path extrusionOk="0" h="10900" w="36487">
                <a:moveTo>
                  <a:pt x="870" y="2215"/>
                </a:moveTo>
                <a:cubicBezTo>
                  <a:pt x="870" y="4170"/>
                  <a:pt x="-985" y="7463"/>
                  <a:pt x="870" y="8081"/>
                </a:cubicBezTo>
                <a:cubicBezTo>
                  <a:pt x="3665" y="9013"/>
                  <a:pt x="2590" y="-39"/>
                  <a:pt x="5479" y="539"/>
                </a:cubicBezTo>
                <a:cubicBezTo>
                  <a:pt x="6771" y="797"/>
                  <a:pt x="8252" y="2761"/>
                  <a:pt x="7574" y="3891"/>
                </a:cubicBezTo>
                <a:cubicBezTo>
                  <a:pt x="6338" y="5951"/>
                  <a:pt x="2291" y="5750"/>
                  <a:pt x="1708" y="8081"/>
                </a:cubicBezTo>
                <a:cubicBezTo>
                  <a:pt x="1417" y="9247"/>
                  <a:pt x="3475" y="10467"/>
                  <a:pt x="4641" y="10176"/>
                </a:cubicBezTo>
                <a:cubicBezTo>
                  <a:pt x="6826" y="9630"/>
                  <a:pt x="7353" y="2223"/>
                  <a:pt x="5479" y="3472"/>
                </a:cubicBezTo>
                <a:cubicBezTo>
                  <a:pt x="4886" y="3867"/>
                  <a:pt x="5060" y="4855"/>
                  <a:pt x="5060" y="5567"/>
                </a:cubicBezTo>
                <a:cubicBezTo>
                  <a:pt x="5060" y="6855"/>
                  <a:pt x="811" y="5209"/>
                  <a:pt x="1289" y="6405"/>
                </a:cubicBezTo>
                <a:cubicBezTo>
                  <a:pt x="2175" y="8621"/>
                  <a:pt x="6084" y="10351"/>
                  <a:pt x="7993" y="8919"/>
                </a:cubicBezTo>
                <a:cubicBezTo>
                  <a:pt x="9496" y="7792"/>
                  <a:pt x="2963" y="3467"/>
                  <a:pt x="3803" y="5148"/>
                </a:cubicBezTo>
                <a:cubicBezTo>
                  <a:pt x="5660" y="8862"/>
                  <a:pt x="12081" y="11642"/>
                  <a:pt x="15536" y="9338"/>
                </a:cubicBezTo>
                <a:cubicBezTo>
                  <a:pt x="17167" y="8251"/>
                  <a:pt x="15078" y="5225"/>
                  <a:pt x="15955" y="3472"/>
                </a:cubicBezTo>
                <a:cubicBezTo>
                  <a:pt x="16962" y="1458"/>
                  <a:pt x="19636" y="666"/>
                  <a:pt x="21821" y="120"/>
                </a:cubicBezTo>
                <a:cubicBezTo>
                  <a:pt x="25654" y="-838"/>
                  <a:pt x="26369" y="7542"/>
                  <a:pt x="30202" y="8500"/>
                </a:cubicBezTo>
                <a:cubicBezTo>
                  <a:pt x="32892" y="9172"/>
                  <a:pt x="36487" y="5825"/>
                  <a:pt x="36487" y="3053"/>
                </a:cubicBezTo>
                <a:cubicBezTo>
                  <a:pt x="36487" y="1629"/>
                  <a:pt x="33721" y="2215"/>
                  <a:pt x="32297" y="2215"/>
                </a:cubicBezTo>
                <a:cubicBezTo>
                  <a:pt x="26555" y="2215"/>
                  <a:pt x="20015" y="11722"/>
                  <a:pt x="15955" y="7662"/>
                </a:cubicBezTo>
                <a:cubicBezTo>
                  <a:pt x="12386" y="4093"/>
                  <a:pt x="26679" y="739"/>
                  <a:pt x="30621" y="3891"/>
                </a:cubicBezTo>
                <a:cubicBezTo>
                  <a:pt x="31930" y="4938"/>
                  <a:pt x="36399" y="5390"/>
                  <a:pt x="35649" y="3891"/>
                </a:cubicBezTo>
                <a:cubicBezTo>
                  <a:pt x="34537" y="1667"/>
                  <a:pt x="31671" y="6882"/>
                  <a:pt x="29783" y="8500"/>
                </a:cubicBezTo>
                <a:cubicBezTo>
                  <a:pt x="23678" y="13731"/>
                  <a:pt x="13089" y="8743"/>
                  <a:pt x="5898" y="5148"/>
                </a:cubicBezTo>
              </a:path>
            </a:pathLst>
          </a:custGeom>
          <a:noFill/>
          <a:ln cap="flat" cmpd="sng" w="76200">
            <a:solidFill>
              <a:schemeClr val="dk2"/>
            </a:solidFill>
            <a:prstDash val="solid"/>
            <a:round/>
            <a:headEnd len="med" w="med" type="none"/>
            <a:tailEnd len="med" w="med" type="none"/>
          </a:ln>
        </p:spPr>
      </p:sp>
      <p:pic>
        <p:nvPicPr>
          <p:cNvPr id="785" name="Google Shape;785;p58"/>
          <p:cNvPicPr preferRelativeResize="0"/>
          <p:nvPr/>
        </p:nvPicPr>
        <p:blipFill>
          <a:blip r:embed="rId5">
            <a:alphaModFix/>
          </a:blip>
          <a:stretch>
            <a:fillRect/>
          </a:stretch>
        </p:blipFill>
        <p:spPr>
          <a:xfrm>
            <a:off x="311700" y="1143725"/>
            <a:ext cx="4055710" cy="3041775"/>
          </a:xfrm>
          <a:prstGeom prst="rect">
            <a:avLst/>
          </a:prstGeom>
          <a:noFill/>
          <a:ln>
            <a:noFill/>
          </a:ln>
        </p:spPr>
      </p:pic>
      <p:sp>
        <p:nvSpPr>
          <p:cNvPr id="786" name="Google Shape;786;p58"/>
          <p:cNvSpPr txBox="1"/>
          <p:nvPr/>
        </p:nvSpPr>
        <p:spPr>
          <a:xfrm>
            <a:off x="199250" y="4112175"/>
            <a:ext cx="34800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OWL succeeded DAML+OIL</a:t>
            </a:r>
            <a:endParaRPr sz="1300">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DAML normally frame-like</a:t>
            </a:r>
            <a:endParaRPr sz="1300">
              <a:solidFill>
                <a:schemeClr val="lt1"/>
              </a:solidFill>
              <a:latin typeface="Raleway"/>
              <a:ea typeface="Raleway"/>
              <a:cs typeface="Raleway"/>
              <a:sym typeface="Raleway"/>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0" name="Shape 790"/>
        <p:cNvGrpSpPr/>
        <p:nvPr/>
      </p:nvGrpSpPr>
      <p:grpSpPr>
        <a:xfrm>
          <a:off x="0" y="0"/>
          <a:ext cx="0" cy="0"/>
          <a:chOff x="0" y="0"/>
          <a:chExt cx="0" cy="0"/>
        </a:xfrm>
      </p:grpSpPr>
      <p:sp>
        <p:nvSpPr>
          <p:cNvPr id="791" name="Google Shape;791;p59"/>
          <p:cNvSpPr/>
          <p:nvPr/>
        </p:nvSpPr>
        <p:spPr>
          <a:xfrm>
            <a:off x="1111425" y="1352375"/>
            <a:ext cx="6285300" cy="32376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2" name="Google Shape;792;p59"/>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Previous revolution: Frames 1970s-1990s</a:t>
            </a:r>
            <a:endParaRPr>
              <a:solidFill>
                <a:schemeClr val="lt1"/>
              </a:solidFill>
            </a:endParaRPr>
          </a:p>
        </p:txBody>
      </p:sp>
      <p:pic>
        <p:nvPicPr>
          <p:cNvPr id="793" name="Google Shape;793;p59"/>
          <p:cNvPicPr preferRelativeResize="0"/>
          <p:nvPr/>
        </p:nvPicPr>
        <p:blipFill>
          <a:blip r:embed="rId3">
            <a:alphaModFix/>
          </a:blip>
          <a:stretch>
            <a:fillRect/>
          </a:stretch>
        </p:blipFill>
        <p:spPr>
          <a:xfrm>
            <a:off x="5196950" y="3504500"/>
            <a:ext cx="1735650" cy="1735650"/>
          </a:xfrm>
          <a:prstGeom prst="rect">
            <a:avLst/>
          </a:prstGeom>
          <a:noFill/>
          <a:ln>
            <a:noFill/>
          </a:ln>
        </p:spPr>
      </p:pic>
      <p:sp>
        <p:nvSpPr>
          <p:cNvPr id="794" name="Google Shape;794;p59"/>
          <p:cNvSpPr txBox="1"/>
          <p:nvPr/>
        </p:nvSpPr>
        <p:spPr>
          <a:xfrm>
            <a:off x="6802200" y="4185500"/>
            <a:ext cx="23418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Semantic schema planet</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Model of </a:t>
            </a:r>
            <a:r>
              <a:rPr i="1" lang="en" sz="1300">
                <a:solidFill>
                  <a:schemeClr val="lt1"/>
                </a:solidFill>
                <a:latin typeface="Raleway"/>
                <a:ea typeface="Raleway"/>
                <a:cs typeface="Raleway"/>
                <a:sym typeface="Raleway"/>
              </a:rPr>
              <a:t>information</a:t>
            </a:r>
            <a:endParaRPr i="1" sz="1300">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Temperature: </a:t>
            </a:r>
            <a:r>
              <a:rPr b="1" lang="en" sz="1300">
                <a:solidFill>
                  <a:srgbClr val="9FC5E8"/>
                </a:solidFill>
                <a:latin typeface="Raleway"/>
                <a:ea typeface="Raleway"/>
                <a:cs typeface="Raleway"/>
                <a:sym typeface="Raleway"/>
              </a:rPr>
              <a:t>cool</a:t>
            </a:r>
            <a:endParaRPr b="1" sz="1300">
              <a:solidFill>
                <a:srgbClr val="9FC5E8"/>
              </a:solidFill>
              <a:latin typeface="Raleway"/>
              <a:ea typeface="Raleway"/>
              <a:cs typeface="Raleway"/>
              <a:sym typeface="Raleway"/>
            </a:endParaRPr>
          </a:p>
        </p:txBody>
      </p:sp>
      <p:sp>
        <p:nvSpPr>
          <p:cNvPr id="795" name="Google Shape;795;p59"/>
          <p:cNvSpPr txBox="1"/>
          <p:nvPr/>
        </p:nvSpPr>
        <p:spPr>
          <a:xfrm>
            <a:off x="5384550" y="4112175"/>
            <a:ext cx="1212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Frames</a:t>
            </a:r>
            <a:endParaRPr/>
          </a:p>
        </p:txBody>
      </p:sp>
      <p:cxnSp>
        <p:nvCxnSpPr>
          <p:cNvPr id="796" name="Google Shape;796;p59"/>
          <p:cNvCxnSpPr>
            <a:stCxn id="791" idx="6"/>
          </p:cNvCxnSpPr>
          <p:nvPr/>
        </p:nvCxnSpPr>
        <p:spPr>
          <a:xfrm>
            <a:off x="7396725" y="2971175"/>
            <a:ext cx="167700" cy="268800"/>
          </a:xfrm>
          <a:prstGeom prst="straightConnector1">
            <a:avLst/>
          </a:prstGeom>
          <a:noFill/>
          <a:ln cap="flat" cmpd="sng" w="38100">
            <a:solidFill>
              <a:schemeClr val="lt1"/>
            </a:solidFill>
            <a:prstDash val="solid"/>
            <a:round/>
            <a:headEnd len="med" w="med" type="none"/>
            <a:tailEnd len="med" w="med" type="none"/>
          </a:ln>
        </p:spPr>
      </p:cxnSp>
      <p:cxnSp>
        <p:nvCxnSpPr>
          <p:cNvPr id="797" name="Google Shape;797;p59"/>
          <p:cNvCxnSpPr>
            <a:stCxn id="791" idx="6"/>
          </p:cNvCxnSpPr>
          <p:nvPr/>
        </p:nvCxnSpPr>
        <p:spPr>
          <a:xfrm flipH="1">
            <a:off x="7166325" y="2971175"/>
            <a:ext cx="230400" cy="226800"/>
          </a:xfrm>
          <a:prstGeom prst="straightConnector1">
            <a:avLst/>
          </a:prstGeom>
          <a:noFill/>
          <a:ln cap="flat" cmpd="sng" w="38100">
            <a:solidFill>
              <a:schemeClr val="lt1"/>
            </a:solidFill>
            <a:prstDash val="solid"/>
            <a:round/>
            <a:headEnd len="med" w="med" type="none"/>
            <a:tailEnd len="med" w="med" type="none"/>
          </a:ln>
        </p:spPr>
      </p:cxnSp>
      <p:pic>
        <p:nvPicPr>
          <p:cNvPr id="798" name="Google Shape;798;p59"/>
          <p:cNvPicPr preferRelativeResize="0"/>
          <p:nvPr/>
        </p:nvPicPr>
        <p:blipFill>
          <a:blip r:embed="rId4">
            <a:alphaModFix/>
          </a:blip>
          <a:stretch>
            <a:fillRect/>
          </a:stretch>
        </p:blipFill>
        <p:spPr>
          <a:xfrm>
            <a:off x="3512775" y="1352375"/>
            <a:ext cx="1241648" cy="1302249"/>
          </a:xfrm>
          <a:prstGeom prst="rect">
            <a:avLst/>
          </a:prstGeom>
          <a:noFill/>
          <a:ln>
            <a:noFill/>
          </a:ln>
        </p:spPr>
      </p:pic>
      <p:sp>
        <p:nvSpPr>
          <p:cNvPr id="799" name="Google Shape;799;p59"/>
          <p:cNvSpPr/>
          <p:nvPr/>
        </p:nvSpPr>
        <p:spPr>
          <a:xfrm>
            <a:off x="544711" y="4072760"/>
            <a:ext cx="636025" cy="267975"/>
          </a:xfrm>
          <a:custGeom>
            <a:rect b="b" l="l" r="r" t="t"/>
            <a:pathLst>
              <a:path extrusionOk="0" h="10719" w="25441">
                <a:moveTo>
                  <a:pt x="880" y="1888"/>
                </a:moveTo>
                <a:cubicBezTo>
                  <a:pt x="880" y="4542"/>
                  <a:pt x="-996" y="7973"/>
                  <a:pt x="880" y="9849"/>
                </a:cubicBezTo>
                <a:cubicBezTo>
                  <a:pt x="3487" y="12456"/>
                  <a:pt x="3897" y="1050"/>
                  <a:pt x="7584" y="1050"/>
                </a:cubicBezTo>
                <a:cubicBezTo>
                  <a:pt x="10854" y="1050"/>
                  <a:pt x="2418" y="7548"/>
                  <a:pt x="4232" y="10268"/>
                </a:cubicBezTo>
                <a:cubicBezTo>
                  <a:pt x="5384" y="11996"/>
                  <a:pt x="6954" y="7127"/>
                  <a:pt x="8422" y="5659"/>
                </a:cubicBezTo>
                <a:cubicBezTo>
                  <a:pt x="9740" y="4341"/>
                  <a:pt x="13869" y="2539"/>
                  <a:pt x="13869" y="4402"/>
                </a:cubicBezTo>
                <a:cubicBezTo>
                  <a:pt x="13869" y="6436"/>
                  <a:pt x="10755" y="8830"/>
                  <a:pt x="12193" y="10268"/>
                </a:cubicBezTo>
                <a:cubicBezTo>
                  <a:pt x="12687" y="10762"/>
                  <a:pt x="13003" y="9128"/>
                  <a:pt x="13450" y="8592"/>
                </a:cubicBezTo>
                <a:cubicBezTo>
                  <a:pt x="15113" y="6596"/>
                  <a:pt x="16898" y="4631"/>
                  <a:pt x="18060" y="2307"/>
                </a:cubicBezTo>
                <a:cubicBezTo>
                  <a:pt x="19090" y="247"/>
                  <a:pt x="22847" y="-647"/>
                  <a:pt x="24764" y="631"/>
                </a:cubicBezTo>
                <a:cubicBezTo>
                  <a:pt x="26897" y="2053"/>
                  <a:pt x="22806" y="5522"/>
                  <a:pt x="20993" y="7335"/>
                </a:cubicBezTo>
              </a:path>
            </a:pathLst>
          </a:custGeom>
          <a:noFill/>
          <a:ln cap="flat" cmpd="sng" w="76200">
            <a:solidFill>
              <a:schemeClr val="dk2"/>
            </a:solidFill>
            <a:prstDash val="solid"/>
            <a:round/>
            <a:headEnd len="med" w="med" type="none"/>
            <a:tailEnd len="med" w="med" type="none"/>
          </a:ln>
        </p:spPr>
      </p:sp>
      <p:sp>
        <p:nvSpPr>
          <p:cNvPr id="800" name="Google Shape;800;p59"/>
          <p:cNvSpPr/>
          <p:nvPr/>
        </p:nvSpPr>
        <p:spPr>
          <a:xfrm>
            <a:off x="199262" y="4064581"/>
            <a:ext cx="912175" cy="272500"/>
          </a:xfrm>
          <a:custGeom>
            <a:rect b="b" l="l" r="r" t="t"/>
            <a:pathLst>
              <a:path extrusionOk="0" h="10900" w="36487">
                <a:moveTo>
                  <a:pt x="870" y="2215"/>
                </a:moveTo>
                <a:cubicBezTo>
                  <a:pt x="870" y="4170"/>
                  <a:pt x="-985" y="7463"/>
                  <a:pt x="870" y="8081"/>
                </a:cubicBezTo>
                <a:cubicBezTo>
                  <a:pt x="3665" y="9013"/>
                  <a:pt x="2590" y="-39"/>
                  <a:pt x="5479" y="539"/>
                </a:cubicBezTo>
                <a:cubicBezTo>
                  <a:pt x="6771" y="797"/>
                  <a:pt x="8252" y="2761"/>
                  <a:pt x="7574" y="3891"/>
                </a:cubicBezTo>
                <a:cubicBezTo>
                  <a:pt x="6338" y="5951"/>
                  <a:pt x="2291" y="5750"/>
                  <a:pt x="1708" y="8081"/>
                </a:cubicBezTo>
                <a:cubicBezTo>
                  <a:pt x="1417" y="9247"/>
                  <a:pt x="3475" y="10467"/>
                  <a:pt x="4641" y="10176"/>
                </a:cubicBezTo>
                <a:cubicBezTo>
                  <a:pt x="6826" y="9630"/>
                  <a:pt x="7353" y="2223"/>
                  <a:pt x="5479" y="3472"/>
                </a:cubicBezTo>
                <a:cubicBezTo>
                  <a:pt x="4886" y="3867"/>
                  <a:pt x="5060" y="4855"/>
                  <a:pt x="5060" y="5567"/>
                </a:cubicBezTo>
                <a:cubicBezTo>
                  <a:pt x="5060" y="6855"/>
                  <a:pt x="811" y="5209"/>
                  <a:pt x="1289" y="6405"/>
                </a:cubicBezTo>
                <a:cubicBezTo>
                  <a:pt x="2175" y="8621"/>
                  <a:pt x="6084" y="10351"/>
                  <a:pt x="7993" y="8919"/>
                </a:cubicBezTo>
                <a:cubicBezTo>
                  <a:pt x="9496" y="7792"/>
                  <a:pt x="2963" y="3467"/>
                  <a:pt x="3803" y="5148"/>
                </a:cubicBezTo>
                <a:cubicBezTo>
                  <a:pt x="5660" y="8862"/>
                  <a:pt x="12081" y="11642"/>
                  <a:pt x="15536" y="9338"/>
                </a:cubicBezTo>
                <a:cubicBezTo>
                  <a:pt x="17167" y="8251"/>
                  <a:pt x="15078" y="5225"/>
                  <a:pt x="15955" y="3472"/>
                </a:cubicBezTo>
                <a:cubicBezTo>
                  <a:pt x="16962" y="1458"/>
                  <a:pt x="19636" y="666"/>
                  <a:pt x="21821" y="120"/>
                </a:cubicBezTo>
                <a:cubicBezTo>
                  <a:pt x="25654" y="-838"/>
                  <a:pt x="26369" y="7542"/>
                  <a:pt x="30202" y="8500"/>
                </a:cubicBezTo>
                <a:cubicBezTo>
                  <a:pt x="32892" y="9172"/>
                  <a:pt x="36487" y="5825"/>
                  <a:pt x="36487" y="3053"/>
                </a:cubicBezTo>
                <a:cubicBezTo>
                  <a:pt x="36487" y="1629"/>
                  <a:pt x="33721" y="2215"/>
                  <a:pt x="32297" y="2215"/>
                </a:cubicBezTo>
                <a:cubicBezTo>
                  <a:pt x="26555" y="2215"/>
                  <a:pt x="20015" y="11722"/>
                  <a:pt x="15955" y="7662"/>
                </a:cubicBezTo>
                <a:cubicBezTo>
                  <a:pt x="12386" y="4093"/>
                  <a:pt x="26679" y="739"/>
                  <a:pt x="30621" y="3891"/>
                </a:cubicBezTo>
                <a:cubicBezTo>
                  <a:pt x="31930" y="4938"/>
                  <a:pt x="36399" y="5390"/>
                  <a:pt x="35649" y="3891"/>
                </a:cubicBezTo>
                <a:cubicBezTo>
                  <a:pt x="34537" y="1667"/>
                  <a:pt x="31671" y="6882"/>
                  <a:pt x="29783" y="8500"/>
                </a:cubicBezTo>
                <a:cubicBezTo>
                  <a:pt x="23678" y="13731"/>
                  <a:pt x="13089" y="8743"/>
                  <a:pt x="5898" y="5148"/>
                </a:cubicBezTo>
              </a:path>
            </a:pathLst>
          </a:custGeom>
          <a:noFill/>
          <a:ln cap="flat" cmpd="sng" w="76200">
            <a:solidFill>
              <a:schemeClr val="dk2"/>
            </a:solidFill>
            <a:prstDash val="solid"/>
            <a:round/>
            <a:headEnd len="med" w="med" type="none"/>
            <a:tailEnd len="med" w="med" type="none"/>
          </a:ln>
        </p:spPr>
      </p:sp>
      <p:pic>
        <p:nvPicPr>
          <p:cNvPr id="801" name="Google Shape;801;p59"/>
          <p:cNvPicPr preferRelativeResize="0"/>
          <p:nvPr/>
        </p:nvPicPr>
        <p:blipFill>
          <a:blip r:embed="rId5">
            <a:alphaModFix/>
          </a:blip>
          <a:stretch>
            <a:fillRect/>
          </a:stretch>
        </p:blipFill>
        <p:spPr>
          <a:xfrm>
            <a:off x="120975" y="1749112"/>
            <a:ext cx="6026002" cy="2046675"/>
          </a:xfrm>
          <a:prstGeom prst="rect">
            <a:avLst/>
          </a:prstGeom>
          <a:noFill/>
          <a:ln>
            <a:noFill/>
          </a:ln>
        </p:spPr>
      </p:pic>
      <p:sp>
        <p:nvSpPr>
          <p:cNvPr id="802" name="Google Shape;802;p59"/>
          <p:cNvSpPr txBox="1"/>
          <p:nvPr/>
        </p:nvSpPr>
        <p:spPr>
          <a:xfrm>
            <a:off x="0" y="4605875"/>
            <a:ext cx="65691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lt1"/>
                </a:solidFill>
              </a:rPr>
              <a:t>Lehmann, F. Semantic Networks. Computers Math. Applic. 23(2-5), 1-50, (1992) </a:t>
            </a:r>
            <a:r>
              <a:rPr lang="en" sz="1100" u="sng">
                <a:solidFill>
                  <a:schemeClr val="lt1"/>
                </a:solidFill>
                <a:hlinkClick r:id="rId6">
                  <a:extLst>
                    <a:ext uri="{A12FA001-AC4F-418D-AE19-62706E023703}">
                      <ahyp:hlinkClr val="tx"/>
                    </a:ext>
                  </a:extLst>
                </a:hlinkClick>
              </a:rPr>
              <a:t>https://doi.org/10.1016/0898-1221(92)90135-5</a:t>
            </a:r>
            <a:r>
              <a:rPr lang="en" sz="1100">
                <a:solidFill>
                  <a:schemeClr val="lt1"/>
                </a:solidFill>
              </a:rPr>
              <a:t> </a:t>
            </a:r>
            <a:endParaRPr sz="1100">
              <a:solidFill>
                <a:schemeClr val="lt1"/>
              </a:solidFill>
            </a:endParaRPr>
          </a:p>
        </p:txBody>
      </p:sp>
      <p:sp>
        <p:nvSpPr>
          <p:cNvPr id="803" name="Google Shape;803;p59"/>
          <p:cNvSpPr txBox="1"/>
          <p:nvPr/>
        </p:nvSpPr>
        <p:spPr>
          <a:xfrm>
            <a:off x="120975" y="4185500"/>
            <a:ext cx="48456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solidFill>
                  <a:srgbClr val="FFFF00"/>
                </a:solidFill>
              </a:rPr>
              <a:t>A Framework for Representing Knowledge</a:t>
            </a:r>
            <a:r>
              <a:rPr lang="en" sz="1100">
                <a:solidFill>
                  <a:srgbClr val="FFFF00"/>
                </a:solidFill>
              </a:rPr>
              <a:t>: Minsky, M. </a:t>
            </a:r>
            <a:r>
              <a:rPr i="1" lang="en" sz="1100">
                <a:solidFill>
                  <a:srgbClr val="FFFF00"/>
                </a:solidFill>
              </a:rPr>
              <a:t>MIT-AI Laboratory Memo 306</a:t>
            </a:r>
            <a:r>
              <a:rPr lang="en" sz="1100">
                <a:solidFill>
                  <a:srgbClr val="FFFF00"/>
                </a:solidFill>
              </a:rPr>
              <a:t>, June, 1974</a:t>
            </a:r>
            <a:endParaRPr sz="1100">
              <a:solidFill>
                <a:srgbClr val="FFFF00"/>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807" name="Shape 807"/>
        <p:cNvGrpSpPr/>
        <p:nvPr/>
      </p:nvGrpSpPr>
      <p:grpSpPr>
        <a:xfrm>
          <a:off x="0" y="0"/>
          <a:ext cx="0" cy="0"/>
          <a:chOff x="0" y="0"/>
          <a:chExt cx="0" cy="0"/>
        </a:xfrm>
      </p:grpSpPr>
      <p:sp>
        <p:nvSpPr>
          <p:cNvPr id="808" name="Google Shape;808;p60"/>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We need semantic standards!</a:t>
            </a:r>
            <a:endParaRPr/>
          </a:p>
        </p:txBody>
      </p:sp>
      <p:sp>
        <p:nvSpPr>
          <p:cNvPr id="809" name="Google Shape;809;p60"/>
          <p:cNvSpPr/>
          <p:nvPr/>
        </p:nvSpPr>
        <p:spPr>
          <a:xfrm>
            <a:off x="5549075" y="1068425"/>
            <a:ext cx="2862900" cy="3626100"/>
          </a:xfrm>
          <a:prstGeom prst="rect">
            <a:avLst/>
          </a:prstGeom>
          <a:solidFill>
            <a:schemeClr val="lt1"/>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0" name="Google Shape;810;p60"/>
          <p:cNvSpPr/>
          <p:nvPr/>
        </p:nvSpPr>
        <p:spPr>
          <a:xfrm>
            <a:off x="817875" y="1143625"/>
            <a:ext cx="3082200" cy="3626100"/>
          </a:xfrm>
          <a:prstGeom prst="rect">
            <a:avLst/>
          </a:prstGeom>
          <a:solidFill>
            <a:schemeClr val="lt1"/>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1" name="Google Shape;811;p60"/>
          <p:cNvSpPr/>
          <p:nvPr/>
        </p:nvSpPr>
        <p:spPr>
          <a:xfrm>
            <a:off x="922675" y="1358875"/>
            <a:ext cx="2862900" cy="572700"/>
          </a:xfrm>
          <a:prstGeom prst="rect">
            <a:avLst/>
          </a:prstGeom>
          <a:solidFill>
            <a:srgbClr val="DDF4C4"/>
          </a:solidFill>
          <a:ln cap="flat" cmpd="sng" w="1905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400">
                <a:latin typeface="Questrial"/>
                <a:ea typeface="Questrial"/>
                <a:cs typeface="Questrial"/>
                <a:sym typeface="Questrial"/>
              </a:rPr>
              <a:t>&gt;1800 Databases</a:t>
            </a:r>
            <a:endParaRPr b="1" sz="2400">
              <a:latin typeface="Questrial"/>
              <a:ea typeface="Questrial"/>
              <a:cs typeface="Questrial"/>
              <a:sym typeface="Questrial"/>
            </a:endParaRPr>
          </a:p>
        </p:txBody>
      </p:sp>
      <p:sp>
        <p:nvSpPr>
          <p:cNvPr id="812" name="Google Shape;812;p60"/>
          <p:cNvSpPr/>
          <p:nvPr/>
        </p:nvSpPr>
        <p:spPr>
          <a:xfrm>
            <a:off x="850950" y="2257025"/>
            <a:ext cx="2862900" cy="572700"/>
          </a:xfrm>
          <a:prstGeom prst="rect">
            <a:avLst/>
          </a:prstGeom>
          <a:solidFill>
            <a:srgbClr val="DDF4C4"/>
          </a:solidFill>
          <a:ln cap="flat" cmpd="sng" w="1905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400">
                <a:latin typeface="Questrial"/>
                <a:ea typeface="Questrial"/>
                <a:cs typeface="Questrial"/>
                <a:sym typeface="Questrial"/>
              </a:rPr>
              <a:t>&gt;1500 Standards</a:t>
            </a:r>
            <a:endParaRPr b="1" sz="2400">
              <a:latin typeface="Questrial"/>
              <a:ea typeface="Questrial"/>
              <a:cs typeface="Questrial"/>
              <a:sym typeface="Questrial"/>
            </a:endParaRPr>
          </a:p>
        </p:txBody>
      </p:sp>
      <p:pic>
        <p:nvPicPr>
          <p:cNvPr id="813" name="Google Shape;813;p60"/>
          <p:cNvPicPr preferRelativeResize="0"/>
          <p:nvPr/>
        </p:nvPicPr>
        <p:blipFill>
          <a:blip r:embed="rId3">
            <a:alphaModFix/>
          </a:blip>
          <a:stretch>
            <a:fillRect/>
          </a:stretch>
        </p:blipFill>
        <p:spPr>
          <a:xfrm>
            <a:off x="1259780" y="4107675"/>
            <a:ext cx="2344833" cy="572700"/>
          </a:xfrm>
          <a:prstGeom prst="rect">
            <a:avLst/>
          </a:prstGeom>
          <a:noFill/>
          <a:ln>
            <a:noFill/>
          </a:ln>
        </p:spPr>
      </p:pic>
      <p:sp>
        <p:nvSpPr>
          <p:cNvPr id="814" name="Google Shape;814;p60"/>
          <p:cNvSpPr/>
          <p:nvPr/>
        </p:nvSpPr>
        <p:spPr>
          <a:xfrm>
            <a:off x="5706450" y="1283675"/>
            <a:ext cx="2457600" cy="572700"/>
          </a:xfrm>
          <a:prstGeom prst="rect">
            <a:avLst/>
          </a:prstGeom>
          <a:solidFill>
            <a:srgbClr val="DDF4C4"/>
          </a:solidFill>
          <a:ln cap="flat" cmpd="sng" w="1905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400">
                <a:latin typeface="Questrial"/>
                <a:ea typeface="Questrial"/>
                <a:cs typeface="Questrial"/>
                <a:sym typeface="Questrial"/>
              </a:rPr>
              <a:t>&gt;1k Ontologies</a:t>
            </a:r>
            <a:endParaRPr b="1" sz="2400">
              <a:latin typeface="Questrial"/>
              <a:ea typeface="Questrial"/>
              <a:cs typeface="Questrial"/>
              <a:sym typeface="Questrial"/>
            </a:endParaRPr>
          </a:p>
        </p:txBody>
      </p:sp>
      <p:pic>
        <p:nvPicPr>
          <p:cNvPr id="815" name="Google Shape;815;p60"/>
          <p:cNvPicPr preferRelativeResize="0"/>
          <p:nvPr/>
        </p:nvPicPr>
        <p:blipFill>
          <a:blip r:embed="rId4">
            <a:alphaModFix/>
          </a:blip>
          <a:stretch>
            <a:fillRect/>
          </a:stretch>
        </p:blipFill>
        <p:spPr>
          <a:xfrm>
            <a:off x="6472575" y="4197027"/>
            <a:ext cx="1872055" cy="572700"/>
          </a:xfrm>
          <a:prstGeom prst="rect">
            <a:avLst/>
          </a:prstGeom>
          <a:noFill/>
          <a:ln>
            <a:noFill/>
          </a:ln>
        </p:spPr>
      </p:pic>
      <p:sp>
        <p:nvSpPr>
          <p:cNvPr id="816" name="Google Shape;816;p60"/>
          <p:cNvSpPr/>
          <p:nvPr/>
        </p:nvSpPr>
        <p:spPr>
          <a:xfrm>
            <a:off x="5706450" y="2161925"/>
            <a:ext cx="2457600" cy="572700"/>
          </a:xfrm>
          <a:prstGeom prst="rect">
            <a:avLst/>
          </a:prstGeom>
          <a:solidFill>
            <a:srgbClr val="DDF4C4"/>
          </a:solidFill>
          <a:ln cap="flat" cmpd="sng" w="1905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400">
                <a:latin typeface="Questrial"/>
                <a:ea typeface="Questrial"/>
                <a:cs typeface="Questrial"/>
                <a:sym typeface="Questrial"/>
              </a:rPr>
              <a:t>~13.5m terms</a:t>
            </a:r>
            <a:endParaRPr b="1" sz="2400">
              <a:latin typeface="Questrial"/>
              <a:ea typeface="Questrial"/>
              <a:cs typeface="Questrial"/>
              <a:sym typeface="Quest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0" name="Shape 820"/>
        <p:cNvGrpSpPr/>
        <p:nvPr/>
      </p:nvGrpSpPr>
      <p:grpSpPr>
        <a:xfrm>
          <a:off x="0" y="0"/>
          <a:ext cx="0" cy="0"/>
          <a:chOff x="0" y="0"/>
          <a:chExt cx="0" cy="0"/>
        </a:xfrm>
      </p:grpSpPr>
      <p:sp>
        <p:nvSpPr>
          <p:cNvPr id="821" name="Google Shape;821;p61"/>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Most data standards are underspecified</a:t>
            </a:r>
            <a:endParaRPr/>
          </a:p>
        </p:txBody>
      </p:sp>
      <p:sp>
        <p:nvSpPr>
          <p:cNvPr id="822" name="Google Shape;822;p61"/>
          <p:cNvSpPr txBox="1"/>
          <p:nvPr>
            <p:ph idx="1" type="body"/>
          </p:nvPr>
        </p:nvSpPr>
        <p:spPr>
          <a:xfrm>
            <a:off x="311700" y="1152475"/>
            <a:ext cx="8520600" cy="3582900"/>
          </a:xfrm>
          <a:prstGeom prst="rect">
            <a:avLst/>
          </a:prstGeom>
        </p:spPr>
        <p:txBody>
          <a:bodyPr anchorCtr="0" anchor="t" bIns="91425" lIns="91425" spcFirstLastPara="1" rIns="91425" wrap="square" tIns="91425">
            <a:normAutofit/>
          </a:bodyPr>
          <a:lstStyle/>
          <a:p>
            <a:pPr indent="0" lvl="0" marL="457200" rtl="0" algn="l">
              <a:spcBef>
                <a:spcPts val="0"/>
              </a:spcBef>
              <a:spcAft>
                <a:spcPts val="0"/>
              </a:spcAft>
              <a:buNone/>
            </a:pPr>
            <a:r>
              <a:rPr b="1" lang="en"/>
              <a:t>Most standards in fairsharing don’t have an associated schema or validator</a:t>
            </a:r>
            <a:endParaRPr b="1"/>
          </a:p>
          <a:p>
            <a:pPr indent="0" lvl="0" marL="457200" rtl="0" algn="l">
              <a:spcBef>
                <a:spcPts val="1200"/>
              </a:spcBef>
              <a:spcAft>
                <a:spcPts val="0"/>
              </a:spcAft>
              <a:buNone/>
            </a:pPr>
            <a:r>
              <a:rPr lang="en"/>
              <a:t>If you’re lucky:</a:t>
            </a:r>
            <a:endParaRPr/>
          </a:p>
          <a:p>
            <a:pPr indent="0" lvl="0" marL="457200" rtl="0" algn="l">
              <a:spcBef>
                <a:spcPts val="1200"/>
              </a:spcBef>
              <a:spcAft>
                <a:spcPts val="0"/>
              </a:spcAft>
              <a:buNone/>
            </a:pPr>
            <a:r>
              <a:rPr lang="en"/>
              <a:t>	XML Schema (older)</a:t>
            </a:r>
            <a:endParaRPr/>
          </a:p>
          <a:p>
            <a:pPr indent="0" lvl="0" marL="457200" rtl="0" algn="l">
              <a:spcBef>
                <a:spcPts val="1200"/>
              </a:spcBef>
              <a:spcAft>
                <a:spcPts val="0"/>
              </a:spcAft>
              <a:buNone/>
            </a:pPr>
            <a:r>
              <a:rPr lang="en"/>
              <a:t>	JSON Schema (newer)</a:t>
            </a:r>
            <a:endParaRPr/>
          </a:p>
          <a:p>
            <a:pPr indent="0" lvl="0" marL="457200" rtl="0" algn="l">
              <a:spcBef>
                <a:spcPts val="1200"/>
              </a:spcBef>
              <a:spcAft>
                <a:spcPts val="0"/>
              </a:spcAft>
              <a:buNone/>
            </a:pPr>
            <a:r>
              <a:rPr lang="en"/>
              <a:t>Bindings to ontology terms are frequently unclear</a:t>
            </a:r>
            <a:endParaRPr/>
          </a:p>
          <a:p>
            <a:pPr indent="0" lvl="0" marL="457200" rtl="0" algn="l">
              <a:spcBef>
                <a:spcPts val="1200"/>
              </a:spcBef>
              <a:spcAft>
                <a:spcPts val="1200"/>
              </a:spcAft>
              <a:buNone/>
            </a:pPr>
            <a:r>
              <a:rPr lang="en"/>
              <a:t>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17"/>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We</a:t>
            </a:r>
            <a:r>
              <a:rPr lang="en">
                <a:solidFill>
                  <a:schemeClr val="lt1"/>
                </a:solidFill>
              </a:rPr>
              <a:t> have always sought to model the world</a:t>
            </a:r>
            <a:endParaRPr>
              <a:solidFill>
                <a:schemeClr val="lt1"/>
              </a:solidFill>
            </a:endParaRPr>
          </a:p>
        </p:txBody>
      </p:sp>
      <p:pic>
        <p:nvPicPr>
          <p:cNvPr id="142" name="Google Shape;142;p17"/>
          <p:cNvPicPr preferRelativeResize="0"/>
          <p:nvPr/>
        </p:nvPicPr>
        <p:blipFill>
          <a:blip r:embed="rId3">
            <a:alphaModFix/>
          </a:blip>
          <a:stretch>
            <a:fillRect/>
          </a:stretch>
        </p:blipFill>
        <p:spPr>
          <a:xfrm>
            <a:off x="545400" y="1126550"/>
            <a:ext cx="5583200" cy="3140550"/>
          </a:xfrm>
          <a:prstGeom prst="rect">
            <a:avLst/>
          </a:prstGeom>
          <a:noFill/>
          <a:ln>
            <a:noFill/>
          </a:ln>
        </p:spPr>
      </p:pic>
      <p:sp>
        <p:nvSpPr>
          <p:cNvPr id="143" name="Google Shape;143;p17"/>
          <p:cNvSpPr txBox="1"/>
          <p:nvPr/>
        </p:nvSpPr>
        <p:spPr>
          <a:xfrm>
            <a:off x="157150" y="4613675"/>
            <a:ext cx="6096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rgbClr val="00FFFF"/>
                </a:solidFill>
                <a:hlinkClick r:id="rId4">
                  <a:extLst>
                    <a:ext uri="{A12FA001-AC4F-418D-AE19-62706E023703}">
                      <ahyp:hlinkClr val="tx"/>
                    </a:ext>
                  </a:extLst>
                </a:hlinkClick>
              </a:rPr>
              <a:t>https://en.wikipedia.org/wiki/Antikythera_mechanism</a:t>
            </a:r>
            <a:r>
              <a:rPr lang="en">
                <a:solidFill>
                  <a:srgbClr val="00FFFF"/>
                </a:solidFill>
              </a:rPr>
              <a:t> </a:t>
            </a:r>
            <a:endParaRPr>
              <a:solidFill>
                <a:srgbClr val="00FFFF"/>
              </a:solidFill>
            </a:endParaRPr>
          </a:p>
        </p:txBody>
      </p:sp>
      <p:pic>
        <p:nvPicPr>
          <p:cNvPr id="144" name="Google Shape;144;p17"/>
          <p:cNvPicPr preferRelativeResize="0"/>
          <p:nvPr/>
        </p:nvPicPr>
        <p:blipFill>
          <a:blip r:embed="rId5">
            <a:alphaModFix/>
          </a:blip>
          <a:stretch>
            <a:fillRect/>
          </a:stretch>
        </p:blipFill>
        <p:spPr>
          <a:xfrm>
            <a:off x="6394900" y="2895875"/>
            <a:ext cx="2698973" cy="1242125"/>
          </a:xfrm>
          <a:prstGeom prst="rect">
            <a:avLst/>
          </a:prstGeom>
          <a:noFill/>
          <a:ln>
            <a:noFill/>
          </a:ln>
        </p:spPr>
      </p:pic>
      <p:sp>
        <p:nvSpPr>
          <p:cNvPr id="145" name="Google Shape;145;p17"/>
          <p:cNvSpPr/>
          <p:nvPr/>
        </p:nvSpPr>
        <p:spPr>
          <a:xfrm>
            <a:off x="5393975" y="3257525"/>
            <a:ext cx="1300500" cy="770700"/>
          </a:xfrm>
          <a:prstGeom prst="rightArrow">
            <a:avLst>
              <a:gd fmla="val 50000" name="adj1"/>
              <a:gd fmla="val 50000" name="adj2"/>
            </a:avLst>
          </a:prstGeom>
          <a:solidFill>
            <a:srgbClr val="0097A7"/>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500"/>
              <a:t>m</a:t>
            </a:r>
            <a:r>
              <a:rPr b="1" lang="en" sz="1500"/>
              <a:t>odel of</a:t>
            </a:r>
            <a:endParaRPr b="1" sz="1500"/>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6" name="Shape 826"/>
        <p:cNvGrpSpPr/>
        <p:nvPr/>
      </p:nvGrpSpPr>
      <p:grpSpPr>
        <a:xfrm>
          <a:off x="0" y="0"/>
          <a:ext cx="0" cy="0"/>
          <a:chOff x="0" y="0"/>
          <a:chExt cx="0" cy="0"/>
        </a:xfrm>
      </p:grpSpPr>
      <p:sp>
        <p:nvSpPr>
          <p:cNvPr id="827" name="Google Shape;827;p62"/>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Most data standards are underspecified</a:t>
            </a:r>
            <a:endParaRPr/>
          </a:p>
        </p:txBody>
      </p:sp>
      <p:sp>
        <p:nvSpPr>
          <p:cNvPr id="828" name="Google Shape;828;p62"/>
          <p:cNvSpPr txBox="1"/>
          <p:nvPr>
            <p:ph idx="1" type="body"/>
          </p:nvPr>
        </p:nvSpPr>
        <p:spPr>
          <a:xfrm>
            <a:off x="311700" y="1152475"/>
            <a:ext cx="8520600" cy="3582900"/>
          </a:xfrm>
          <a:prstGeom prst="rect">
            <a:avLst/>
          </a:prstGeom>
        </p:spPr>
        <p:txBody>
          <a:bodyPr anchorCtr="0" anchor="t" bIns="91425" lIns="91425" spcFirstLastPara="1" rIns="91425" wrap="square" tIns="91425">
            <a:normAutofit fontScale="92500" lnSpcReduction="20000"/>
          </a:bodyPr>
          <a:lstStyle/>
          <a:p>
            <a:pPr indent="0" lvl="0" marL="457200" rtl="0" algn="l">
              <a:spcBef>
                <a:spcPts val="0"/>
              </a:spcBef>
              <a:spcAft>
                <a:spcPts val="0"/>
              </a:spcAft>
              <a:buNone/>
            </a:pPr>
            <a:r>
              <a:rPr b="1" lang="en"/>
              <a:t>Most standards in Fairsharing don’t have an associated schema or validator</a:t>
            </a:r>
            <a:endParaRPr b="1"/>
          </a:p>
          <a:p>
            <a:pPr indent="0" lvl="0" marL="457200" rtl="0" algn="l">
              <a:spcBef>
                <a:spcPts val="1200"/>
              </a:spcBef>
              <a:spcAft>
                <a:spcPts val="0"/>
              </a:spcAft>
              <a:buNone/>
            </a:pPr>
            <a:r>
              <a:rPr lang="en"/>
              <a:t>If you’re lucky:</a:t>
            </a:r>
            <a:endParaRPr/>
          </a:p>
          <a:p>
            <a:pPr indent="0" lvl="0" marL="457200" rtl="0" algn="l">
              <a:spcBef>
                <a:spcPts val="1200"/>
              </a:spcBef>
              <a:spcAft>
                <a:spcPts val="0"/>
              </a:spcAft>
              <a:buNone/>
            </a:pPr>
            <a:r>
              <a:rPr lang="en"/>
              <a:t>	XML Schema (older)</a:t>
            </a:r>
            <a:endParaRPr/>
          </a:p>
          <a:p>
            <a:pPr indent="0" lvl="0" marL="457200" rtl="0" algn="l">
              <a:spcBef>
                <a:spcPts val="1200"/>
              </a:spcBef>
              <a:spcAft>
                <a:spcPts val="0"/>
              </a:spcAft>
              <a:buNone/>
            </a:pPr>
            <a:r>
              <a:rPr lang="en"/>
              <a:t>	JSON Schema (newer)</a:t>
            </a:r>
            <a:endParaRPr/>
          </a:p>
          <a:p>
            <a:pPr indent="0" lvl="0" marL="457200" rtl="0" algn="l">
              <a:spcBef>
                <a:spcPts val="1200"/>
              </a:spcBef>
              <a:spcAft>
                <a:spcPts val="0"/>
              </a:spcAft>
              <a:buNone/>
            </a:pPr>
            <a:r>
              <a:rPr lang="en"/>
              <a:t>Bindings to ontology terms are frequently unclear</a:t>
            </a:r>
            <a:endParaRPr/>
          </a:p>
          <a:p>
            <a:pPr indent="0" lvl="0" marL="457200" rtl="0" algn="l">
              <a:spcBef>
                <a:spcPts val="1200"/>
              </a:spcBef>
              <a:spcAft>
                <a:spcPts val="0"/>
              </a:spcAft>
              <a:buNone/>
            </a:pPr>
            <a:r>
              <a:rPr lang="en">
                <a:solidFill>
                  <a:srgbClr val="FFFF00"/>
                </a:solidFill>
              </a:rPr>
              <a:t>What about ShEx/SHACL standards?</a:t>
            </a:r>
            <a:endParaRPr>
              <a:solidFill>
                <a:srgbClr val="FFFF00"/>
              </a:solidFill>
            </a:endParaRPr>
          </a:p>
          <a:p>
            <a:pPr indent="457200" lvl="0" marL="457200" rtl="0" algn="l">
              <a:spcBef>
                <a:spcPts val="1200"/>
              </a:spcBef>
              <a:spcAft>
                <a:spcPts val="0"/>
              </a:spcAft>
              <a:buNone/>
            </a:pPr>
            <a:r>
              <a:rPr lang="en">
                <a:solidFill>
                  <a:srgbClr val="FFFF00"/>
                </a:solidFill>
              </a:rPr>
              <a:t>Most data in the biosciences not shared as RDF</a:t>
            </a:r>
            <a:endParaRPr>
              <a:solidFill>
                <a:srgbClr val="FFFF00"/>
              </a:solidFill>
            </a:endParaRPr>
          </a:p>
          <a:p>
            <a:pPr indent="457200" lvl="0" marL="457200" rtl="0" algn="l">
              <a:spcBef>
                <a:spcPts val="1200"/>
              </a:spcBef>
              <a:spcAft>
                <a:spcPts val="0"/>
              </a:spcAft>
              <a:buNone/>
            </a:pPr>
            <a:r>
              <a:rPr lang="en">
                <a:solidFill>
                  <a:srgbClr val="FFFF00"/>
                </a:solidFill>
              </a:rPr>
              <a:t>Some (e.g BioPAX) are really XML standards</a:t>
            </a:r>
            <a:endParaRPr>
              <a:solidFill>
                <a:srgbClr val="FFFF00"/>
              </a:solidFill>
            </a:endParaRPr>
          </a:p>
          <a:p>
            <a:pPr indent="0" lvl="0" marL="457200" rtl="0" algn="l">
              <a:spcBef>
                <a:spcPts val="1200"/>
              </a:spcBef>
              <a:spcAft>
                <a:spcPts val="1200"/>
              </a:spcAft>
              <a:buNone/>
            </a:pPr>
            <a:r>
              <a:rPr lang="en"/>
              <a:t> </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2" name="Shape 832"/>
        <p:cNvGrpSpPr/>
        <p:nvPr/>
      </p:nvGrpSpPr>
      <p:grpSpPr>
        <a:xfrm>
          <a:off x="0" y="0"/>
          <a:ext cx="0" cy="0"/>
          <a:chOff x="0" y="0"/>
          <a:chExt cx="0" cy="0"/>
        </a:xfrm>
      </p:grpSpPr>
      <p:sp>
        <p:nvSpPr>
          <p:cNvPr id="833" name="Google Shape;833;p63"/>
          <p:cNvSpPr txBox="1"/>
          <p:nvPr>
            <p:ph type="title"/>
          </p:nvPr>
        </p:nvSpPr>
        <p:spPr>
          <a:xfrm>
            <a:off x="311700" y="445025"/>
            <a:ext cx="8520600" cy="623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3040"/>
              <a:t>Lack of adherence to schemas limits meta-analyses</a:t>
            </a:r>
            <a:endParaRPr sz="3040"/>
          </a:p>
        </p:txBody>
      </p:sp>
      <p:sp>
        <p:nvSpPr>
          <p:cNvPr id="834" name="Google Shape;834;p63"/>
          <p:cNvSpPr/>
          <p:nvPr/>
        </p:nvSpPr>
        <p:spPr>
          <a:xfrm>
            <a:off x="44600" y="3082225"/>
            <a:ext cx="5099400" cy="1652700"/>
          </a:xfrm>
          <a:prstGeom prst="roundRect">
            <a:avLst>
              <a:gd fmla="val 16667"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700">
                <a:latin typeface="Open Sans"/>
                <a:ea typeface="Open Sans"/>
                <a:cs typeface="Open Sans"/>
                <a:sym typeface="Open Sans"/>
              </a:rPr>
              <a:t>Metagenome standards</a:t>
            </a:r>
            <a:r>
              <a:rPr lang="en" sz="1700">
                <a:solidFill>
                  <a:srgbClr val="000000"/>
                </a:solidFill>
                <a:latin typeface="Open Sans"/>
                <a:ea typeface="Open Sans"/>
                <a:cs typeface="Open Sans"/>
                <a:sym typeface="Open Sans"/>
              </a:rPr>
              <a:t> analysis findings:</a:t>
            </a:r>
            <a:endParaRPr sz="1700">
              <a:solidFill>
                <a:srgbClr val="000000"/>
              </a:solidFill>
              <a:latin typeface="Open Sans"/>
              <a:ea typeface="Open Sans"/>
              <a:cs typeface="Open Sans"/>
              <a:sym typeface="Open Sans"/>
            </a:endParaRPr>
          </a:p>
          <a:p>
            <a:pPr indent="-336550" lvl="0" marL="457200" rtl="0" algn="l">
              <a:spcBef>
                <a:spcPts val="0"/>
              </a:spcBef>
              <a:spcAft>
                <a:spcPts val="0"/>
              </a:spcAft>
              <a:buClr>
                <a:srgbClr val="000000"/>
              </a:buClr>
              <a:buSzPts val="1700"/>
              <a:buFont typeface="Open Sans"/>
              <a:buChar char="●"/>
            </a:pPr>
            <a:r>
              <a:rPr lang="en" sz="1700">
                <a:solidFill>
                  <a:srgbClr val="000000"/>
                </a:solidFill>
                <a:latin typeface="Open Sans"/>
                <a:ea typeface="Open Sans"/>
                <a:cs typeface="Open Sans"/>
                <a:sym typeface="Open Sans"/>
              </a:rPr>
              <a:t>Standards are underspecified</a:t>
            </a:r>
            <a:endParaRPr sz="1700">
              <a:solidFill>
                <a:srgbClr val="000000"/>
              </a:solidFill>
              <a:latin typeface="Open Sans"/>
              <a:ea typeface="Open Sans"/>
              <a:cs typeface="Open Sans"/>
              <a:sym typeface="Open Sans"/>
            </a:endParaRPr>
          </a:p>
          <a:p>
            <a:pPr indent="-336550" lvl="0" marL="457200" rtl="0" algn="l">
              <a:spcBef>
                <a:spcPts val="0"/>
              </a:spcBef>
              <a:spcAft>
                <a:spcPts val="0"/>
              </a:spcAft>
              <a:buSzPts val="1700"/>
              <a:buFont typeface="Open Sans"/>
              <a:buChar char="●"/>
            </a:pPr>
            <a:r>
              <a:rPr b="1" lang="en" sz="1700">
                <a:latin typeface="Open Sans"/>
                <a:ea typeface="Open Sans"/>
                <a:cs typeface="Open Sans"/>
                <a:sym typeface="Open Sans"/>
              </a:rPr>
              <a:t>Not </a:t>
            </a:r>
            <a:r>
              <a:rPr b="1" i="1" lang="en" sz="1700">
                <a:latin typeface="Open Sans"/>
                <a:ea typeface="Open Sans"/>
                <a:cs typeface="Open Sans"/>
                <a:sym typeface="Open Sans"/>
              </a:rPr>
              <a:t>machine actionable</a:t>
            </a:r>
            <a:endParaRPr sz="1700">
              <a:solidFill>
                <a:srgbClr val="000000"/>
              </a:solidFill>
              <a:latin typeface="Open Sans"/>
              <a:ea typeface="Open Sans"/>
              <a:cs typeface="Open Sans"/>
              <a:sym typeface="Open Sans"/>
            </a:endParaRPr>
          </a:p>
          <a:p>
            <a:pPr indent="-336550" lvl="0" marL="457200" rtl="0" algn="l">
              <a:spcBef>
                <a:spcPts val="0"/>
              </a:spcBef>
              <a:spcAft>
                <a:spcPts val="0"/>
              </a:spcAft>
              <a:buClr>
                <a:srgbClr val="000000"/>
              </a:buClr>
              <a:buSzPts val="1700"/>
              <a:buFont typeface="Open Sans"/>
              <a:buChar char="●"/>
            </a:pPr>
            <a:r>
              <a:rPr lang="en" sz="1700">
                <a:solidFill>
                  <a:srgbClr val="000000"/>
                </a:solidFill>
                <a:latin typeface="Open Sans"/>
                <a:ea typeface="Open Sans"/>
                <a:cs typeface="Open Sans"/>
                <a:sym typeface="Open Sans"/>
              </a:rPr>
              <a:t>Public data has poor conformance</a:t>
            </a:r>
            <a:endParaRPr sz="1700">
              <a:solidFill>
                <a:srgbClr val="000000"/>
              </a:solidFill>
              <a:latin typeface="Open Sans"/>
              <a:ea typeface="Open Sans"/>
              <a:cs typeface="Open Sans"/>
              <a:sym typeface="Open Sans"/>
            </a:endParaRPr>
          </a:p>
          <a:p>
            <a:pPr indent="0" lvl="0" marL="0" rtl="0" algn="l">
              <a:spcBef>
                <a:spcPts val="0"/>
              </a:spcBef>
              <a:spcAft>
                <a:spcPts val="0"/>
              </a:spcAft>
              <a:buNone/>
            </a:pPr>
            <a:r>
              <a:rPr i="1" lang="en" sz="1700">
                <a:solidFill>
                  <a:srgbClr val="000000"/>
                </a:solidFill>
                <a:latin typeface="Open Sans"/>
                <a:ea typeface="Open Sans"/>
                <a:cs typeface="Open Sans"/>
                <a:sym typeface="Open Sans"/>
              </a:rPr>
              <a:t>Data too noisy for environmental meta-analyses</a:t>
            </a:r>
            <a:endParaRPr i="1" sz="1700">
              <a:solidFill>
                <a:srgbClr val="000000"/>
              </a:solidFill>
              <a:latin typeface="Open Sans"/>
              <a:ea typeface="Open Sans"/>
              <a:cs typeface="Open Sans"/>
              <a:sym typeface="Open Sans"/>
            </a:endParaRPr>
          </a:p>
        </p:txBody>
      </p:sp>
      <p:grpSp>
        <p:nvGrpSpPr>
          <p:cNvPr id="835" name="Google Shape;835;p63"/>
          <p:cNvGrpSpPr/>
          <p:nvPr/>
        </p:nvGrpSpPr>
        <p:grpSpPr>
          <a:xfrm>
            <a:off x="2130493" y="1850092"/>
            <a:ext cx="1005548" cy="853518"/>
            <a:chOff x="1982275" y="1664150"/>
            <a:chExt cx="565550" cy="574450"/>
          </a:xfrm>
        </p:grpSpPr>
        <p:sp>
          <p:nvSpPr>
            <p:cNvPr id="836" name="Google Shape;836;p63"/>
            <p:cNvSpPr/>
            <p:nvPr/>
          </p:nvSpPr>
          <p:spPr>
            <a:xfrm>
              <a:off x="1985600" y="1664150"/>
              <a:ext cx="558900" cy="208200"/>
            </a:xfrm>
            <a:prstGeom prst="can">
              <a:avLst>
                <a:gd fmla="val 25000" name="adj"/>
              </a:avLst>
            </a:prstGeom>
            <a:solidFill>
              <a:srgbClr val="E88320"/>
            </a:solidFill>
            <a:ln cap="flat" cmpd="sng" w="9525">
              <a:solidFill>
                <a:srgbClr val="E8832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7" name="Google Shape;837;p63"/>
            <p:cNvSpPr/>
            <p:nvPr/>
          </p:nvSpPr>
          <p:spPr>
            <a:xfrm rot="-5400000">
              <a:off x="2173488" y="1681138"/>
              <a:ext cx="183125" cy="565550"/>
            </a:xfrm>
            <a:prstGeom prst="flowChartOnlineStorage">
              <a:avLst/>
            </a:prstGeom>
            <a:solidFill>
              <a:srgbClr val="E88320"/>
            </a:solidFill>
            <a:ln cap="flat" cmpd="sng" w="9525">
              <a:solidFill>
                <a:srgbClr val="E8832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8" name="Google Shape;838;p63"/>
            <p:cNvSpPr/>
            <p:nvPr/>
          </p:nvSpPr>
          <p:spPr>
            <a:xfrm rot="-5400000">
              <a:off x="2173488" y="1864263"/>
              <a:ext cx="183125" cy="565550"/>
            </a:xfrm>
            <a:prstGeom prst="flowChartOnlineStorage">
              <a:avLst/>
            </a:prstGeom>
            <a:solidFill>
              <a:srgbClr val="E88320"/>
            </a:solidFill>
            <a:ln cap="flat" cmpd="sng" w="9525">
              <a:solidFill>
                <a:srgbClr val="E8832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39" name="Google Shape;839;p63"/>
          <p:cNvSpPr/>
          <p:nvPr/>
        </p:nvSpPr>
        <p:spPr>
          <a:xfrm>
            <a:off x="3811200" y="1911075"/>
            <a:ext cx="892500" cy="498300"/>
          </a:xfrm>
          <a:prstGeom prst="rightArrow">
            <a:avLst>
              <a:gd fmla="val 50000" name="adj1"/>
              <a:gd fmla="val 50000" name="adj2"/>
            </a:avLst>
          </a:prstGeom>
          <a:solidFill>
            <a:srgbClr val="7F7F7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0" name="Google Shape;840;p63"/>
          <p:cNvPicPr preferRelativeResize="0"/>
          <p:nvPr/>
        </p:nvPicPr>
        <p:blipFill>
          <a:blip r:embed="rId3">
            <a:alphaModFix/>
          </a:blip>
          <a:stretch>
            <a:fillRect/>
          </a:stretch>
        </p:blipFill>
        <p:spPr>
          <a:xfrm>
            <a:off x="4779150" y="1024551"/>
            <a:ext cx="3292101" cy="3738775"/>
          </a:xfrm>
          <a:prstGeom prst="rect">
            <a:avLst/>
          </a:prstGeom>
          <a:noFill/>
          <a:ln>
            <a:noFill/>
          </a:ln>
          <a:effectLst>
            <a:outerShdw blurRad="57150" rotWithShape="0" algn="bl" dir="5400000" dist="19050">
              <a:srgbClr val="000000">
                <a:alpha val="50000"/>
              </a:srgbClr>
            </a:outerShdw>
          </a:effectLst>
        </p:spPr>
      </p:pic>
      <p:sp>
        <p:nvSpPr>
          <p:cNvPr id="841" name="Google Shape;841;p63"/>
          <p:cNvSpPr txBox="1"/>
          <p:nvPr/>
        </p:nvSpPr>
        <p:spPr>
          <a:xfrm>
            <a:off x="2090575" y="2409375"/>
            <a:ext cx="19404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rgbClr val="000000"/>
                </a:solidFill>
              </a:rPr>
              <a:t>Biosample metadata</a:t>
            </a:r>
            <a:endParaRPr sz="1200">
              <a:solidFill>
                <a:srgbClr val="000000"/>
              </a:solidFill>
            </a:endParaRPr>
          </a:p>
        </p:txBody>
      </p:sp>
      <p:pic>
        <p:nvPicPr>
          <p:cNvPr id="842" name="Google Shape;842;p63"/>
          <p:cNvPicPr preferRelativeResize="0"/>
          <p:nvPr/>
        </p:nvPicPr>
        <p:blipFill>
          <a:blip r:embed="rId4">
            <a:alphaModFix/>
          </a:blip>
          <a:stretch>
            <a:fillRect/>
          </a:stretch>
        </p:blipFill>
        <p:spPr>
          <a:xfrm>
            <a:off x="1955438" y="2784375"/>
            <a:ext cx="446750" cy="297825"/>
          </a:xfrm>
          <a:prstGeom prst="rect">
            <a:avLst/>
          </a:prstGeom>
          <a:noFill/>
          <a:ln cap="flat" cmpd="sng" w="9525">
            <a:solidFill>
              <a:srgbClr val="7F7F7F"/>
            </a:solidFill>
            <a:prstDash val="solid"/>
            <a:round/>
            <a:headEnd len="sm" w="sm" type="none"/>
            <a:tailEnd len="sm" w="sm" type="none"/>
          </a:ln>
        </p:spPr>
      </p:pic>
      <p:pic>
        <p:nvPicPr>
          <p:cNvPr id="843" name="Google Shape;843;p63"/>
          <p:cNvPicPr preferRelativeResize="0"/>
          <p:nvPr/>
        </p:nvPicPr>
        <p:blipFill>
          <a:blip r:embed="rId5">
            <a:alphaModFix/>
          </a:blip>
          <a:stretch>
            <a:fillRect/>
          </a:stretch>
        </p:blipFill>
        <p:spPr>
          <a:xfrm>
            <a:off x="2987852" y="2784375"/>
            <a:ext cx="446750" cy="297843"/>
          </a:xfrm>
          <a:prstGeom prst="rect">
            <a:avLst/>
          </a:prstGeom>
          <a:noFill/>
          <a:ln cap="flat" cmpd="sng" w="9525">
            <a:solidFill>
              <a:srgbClr val="7F7F7F"/>
            </a:solidFill>
            <a:prstDash val="solid"/>
            <a:round/>
            <a:headEnd len="sm" w="sm" type="none"/>
            <a:tailEnd len="sm" w="sm" type="none"/>
          </a:ln>
        </p:spPr>
      </p:pic>
      <p:pic>
        <p:nvPicPr>
          <p:cNvPr id="844" name="Google Shape;844;p63"/>
          <p:cNvPicPr preferRelativeResize="0"/>
          <p:nvPr/>
        </p:nvPicPr>
        <p:blipFill>
          <a:blip r:embed="rId6">
            <a:alphaModFix/>
          </a:blip>
          <a:stretch>
            <a:fillRect/>
          </a:stretch>
        </p:blipFill>
        <p:spPr>
          <a:xfrm>
            <a:off x="2471638" y="2784389"/>
            <a:ext cx="446767" cy="297825"/>
          </a:xfrm>
          <a:prstGeom prst="rect">
            <a:avLst/>
          </a:prstGeom>
          <a:noFill/>
          <a:ln cap="flat" cmpd="sng" w="9525">
            <a:solidFill>
              <a:srgbClr val="7F7F7F"/>
            </a:solidFill>
            <a:prstDash val="solid"/>
            <a:round/>
            <a:headEnd len="sm" w="sm" type="none"/>
            <a:tailEnd len="sm" w="sm" type="none"/>
          </a:ln>
        </p:spPr>
      </p:pic>
      <p:sp>
        <p:nvSpPr>
          <p:cNvPr id="845" name="Google Shape;845;p63"/>
          <p:cNvSpPr/>
          <p:nvPr/>
        </p:nvSpPr>
        <p:spPr>
          <a:xfrm>
            <a:off x="7482000" y="2121150"/>
            <a:ext cx="1307232" cy="1164132"/>
          </a:xfrm>
          <a:prstGeom prst="cloud">
            <a:avLst/>
          </a:prstGeom>
          <a:solidFill>
            <a:srgbClr val="DDF4C4"/>
          </a:solidFill>
          <a:ln cap="flat" cmpd="sng" w="9525">
            <a:solidFill>
              <a:srgbClr val="00000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Open Sans"/>
                <a:ea typeface="Open Sans"/>
                <a:cs typeface="Open Sans"/>
                <a:sym typeface="Open Sans"/>
              </a:rPr>
              <a:t>Actual data!</a:t>
            </a:r>
            <a:endParaRPr>
              <a:latin typeface="Open Sans"/>
              <a:ea typeface="Open Sans"/>
              <a:cs typeface="Open Sans"/>
              <a:sym typeface="Open Sans"/>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9" name="Shape 849"/>
        <p:cNvGrpSpPr/>
        <p:nvPr/>
      </p:nvGrpSpPr>
      <p:grpSpPr>
        <a:xfrm>
          <a:off x="0" y="0"/>
          <a:ext cx="0" cy="0"/>
          <a:chOff x="0" y="0"/>
          <a:chExt cx="0" cy="0"/>
        </a:xfrm>
      </p:grpSpPr>
      <p:sp>
        <p:nvSpPr>
          <p:cNvPr id="850" name="Google Shape;850;p64"/>
          <p:cNvSpPr/>
          <p:nvPr/>
        </p:nvSpPr>
        <p:spPr>
          <a:xfrm>
            <a:off x="457200" y="1217575"/>
            <a:ext cx="8525400" cy="37761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1" name="Google Shape;851;p64"/>
          <p:cNvSpPr txBox="1"/>
          <p:nvPr>
            <p:ph type="title"/>
          </p:nvPr>
        </p:nvSpPr>
        <p:spPr>
          <a:xfrm>
            <a:off x="457200" y="53575"/>
            <a:ext cx="4254600" cy="1164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LinkML: Linked Data Modeling Language</a:t>
            </a:r>
            <a:endParaRPr/>
          </a:p>
        </p:txBody>
      </p:sp>
      <p:pic>
        <p:nvPicPr>
          <p:cNvPr id="852" name="Google Shape;852;p64"/>
          <p:cNvPicPr preferRelativeResize="0"/>
          <p:nvPr/>
        </p:nvPicPr>
        <p:blipFill>
          <a:blip r:embed="rId3">
            <a:alphaModFix/>
          </a:blip>
          <a:stretch>
            <a:fillRect/>
          </a:stretch>
        </p:blipFill>
        <p:spPr>
          <a:xfrm>
            <a:off x="1984700" y="2191725"/>
            <a:ext cx="1448225" cy="1448225"/>
          </a:xfrm>
          <a:prstGeom prst="rect">
            <a:avLst/>
          </a:prstGeom>
          <a:noFill/>
          <a:ln>
            <a:noFill/>
          </a:ln>
        </p:spPr>
      </p:pic>
      <p:sp>
        <p:nvSpPr>
          <p:cNvPr id="853" name="Google Shape;853;p64"/>
          <p:cNvSpPr/>
          <p:nvPr/>
        </p:nvSpPr>
        <p:spPr>
          <a:xfrm>
            <a:off x="457200" y="4378300"/>
            <a:ext cx="3778200" cy="675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u="sng">
                <a:solidFill>
                  <a:srgbClr val="0097A7"/>
                </a:solidFill>
                <a:latin typeface="Questrial"/>
                <a:ea typeface="Questrial"/>
                <a:cs typeface="Questrial"/>
                <a:sym typeface="Questrial"/>
                <a:hlinkClick r:id="rId4">
                  <a:extLst>
                    <a:ext uri="{A12FA001-AC4F-418D-AE19-62706E023703}">
                      <ahyp:hlinkClr val="tx"/>
                    </a:ext>
                  </a:extLst>
                </a:hlinkClick>
              </a:rPr>
              <a:t>https://linkml.io</a:t>
            </a:r>
            <a:endParaRPr b="1" sz="1800">
              <a:latin typeface="Questrial"/>
              <a:ea typeface="Questrial"/>
              <a:cs typeface="Questrial"/>
              <a:sym typeface="Questrial"/>
            </a:endParaRPr>
          </a:p>
          <a:p>
            <a:pPr indent="0" lvl="0" marL="0" marR="0" rtl="0" algn="l">
              <a:spcBef>
                <a:spcPts val="0"/>
              </a:spcBef>
              <a:spcAft>
                <a:spcPts val="0"/>
              </a:spcAft>
              <a:buNone/>
            </a:pPr>
            <a:r>
              <a:rPr b="1" lang="en" sz="1800" u="sng">
                <a:solidFill>
                  <a:srgbClr val="0097A7"/>
                </a:solidFill>
                <a:latin typeface="Questrial"/>
                <a:ea typeface="Questrial"/>
                <a:cs typeface="Questrial"/>
                <a:sym typeface="Questrial"/>
                <a:hlinkClick r:id="rId5">
                  <a:extLst>
                    <a:ext uri="{A12FA001-AC4F-418D-AE19-62706E023703}">
                      <ahyp:hlinkClr val="tx"/>
                    </a:ext>
                  </a:extLst>
                </a:hlinkClick>
              </a:rPr>
              <a:t>https://github.com/linkml/linkml</a:t>
            </a:r>
            <a:r>
              <a:rPr b="1" lang="en" sz="1800">
                <a:latin typeface="Questrial"/>
                <a:ea typeface="Questrial"/>
                <a:cs typeface="Questrial"/>
                <a:sym typeface="Questrial"/>
              </a:rPr>
              <a:t> </a:t>
            </a:r>
            <a:endParaRPr b="1" sz="1800">
              <a:latin typeface="Questrial"/>
              <a:ea typeface="Questrial"/>
              <a:cs typeface="Questrial"/>
              <a:sym typeface="Questrial"/>
            </a:endParaRPr>
          </a:p>
        </p:txBody>
      </p:sp>
      <p:pic>
        <p:nvPicPr>
          <p:cNvPr id="854" name="Google Shape;854;p64"/>
          <p:cNvPicPr preferRelativeResize="0"/>
          <p:nvPr/>
        </p:nvPicPr>
        <p:blipFill>
          <a:blip r:embed="rId6">
            <a:alphaModFix/>
          </a:blip>
          <a:stretch>
            <a:fillRect/>
          </a:stretch>
        </p:blipFill>
        <p:spPr>
          <a:xfrm>
            <a:off x="2056525" y="3639975"/>
            <a:ext cx="1316139" cy="728626"/>
          </a:xfrm>
          <a:prstGeom prst="rect">
            <a:avLst/>
          </a:prstGeom>
          <a:noFill/>
          <a:ln>
            <a:noFill/>
          </a:ln>
        </p:spPr>
      </p:pic>
      <p:sp>
        <p:nvSpPr>
          <p:cNvPr id="855" name="Google Shape;855;p64"/>
          <p:cNvSpPr/>
          <p:nvPr/>
        </p:nvSpPr>
        <p:spPr>
          <a:xfrm>
            <a:off x="553400" y="1340445"/>
            <a:ext cx="3774900" cy="728400"/>
          </a:xfrm>
          <a:prstGeom prst="roundRect">
            <a:avLst>
              <a:gd fmla="val 16667" name="adj"/>
            </a:avLst>
          </a:prstGeom>
          <a:noFill/>
          <a:ln cap="flat" cmpd="sng" w="28575">
            <a:solidFill>
              <a:srgbClr val="888888"/>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i="1" lang="en">
                <a:latin typeface="Questrial"/>
                <a:ea typeface="Questrial"/>
                <a:cs typeface="Questrial"/>
                <a:sym typeface="Questrial"/>
              </a:rPr>
              <a:t>Create data models in simple YAML files, </a:t>
            </a:r>
            <a:r>
              <a:rPr i="1" lang="en" u="sng">
                <a:latin typeface="Questrial"/>
                <a:ea typeface="Questrial"/>
                <a:cs typeface="Questrial"/>
                <a:sym typeface="Questrial"/>
              </a:rPr>
              <a:t>optionally</a:t>
            </a:r>
            <a:r>
              <a:rPr i="1" lang="en">
                <a:latin typeface="Questrial"/>
                <a:ea typeface="Questrial"/>
                <a:cs typeface="Questrial"/>
                <a:sym typeface="Questrial"/>
              </a:rPr>
              <a:t> annotated using ontologies</a:t>
            </a:r>
            <a:endParaRPr i="1">
              <a:latin typeface="Questrial"/>
              <a:ea typeface="Questrial"/>
              <a:cs typeface="Questrial"/>
              <a:sym typeface="Questrial"/>
            </a:endParaRPr>
          </a:p>
        </p:txBody>
      </p:sp>
      <p:sp>
        <p:nvSpPr>
          <p:cNvPr id="856" name="Google Shape;856;p64"/>
          <p:cNvSpPr txBox="1"/>
          <p:nvPr/>
        </p:nvSpPr>
        <p:spPr>
          <a:xfrm>
            <a:off x="4782450" y="409700"/>
            <a:ext cx="3774900" cy="40635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id</a:t>
            </a:r>
            <a:r>
              <a:rPr b="1" lang="en" sz="700">
                <a:solidFill>
                  <a:srgbClr val="080808"/>
                </a:solidFill>
                <a:highlight>
                  <a:srgbClr val="FFFFFF"/>
                </a:highlight>
                <a:latin typeface="Courier New"/>
                <a:ea typeface="Courier New"/>
                <a:cs typeface="Courier New"/>
                <a:sym typeface="Courier New"/>
              </a:rPr>
              <a:t>: https://example.org/linkml/hello-world</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title</a:t>
            </a:r>
            <a:r>
              <a:rPr b="1" lang="en" sz="700">
                <a:solidFill>
                  <a:srgbClr val="080808"/>
                </a:solidFill>
                <a:highlight>
                  <a:srgbClr val="FFFFFF"/>
                </a:highlight>
                <a:latin typeface="Courier New"/>
                <a:ea typeface="Courier New"/>
                <a:cs typeface="Courier New"/>
                <a:sym typeface="Courier New"/>
              </a:rPr>
              <a:t>: Really basic LinkML model</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name</a:t>
            </a:r>
            <a:r>
              <a:rPr b="1" lang="en" sz="700">
                <a:solidFill>
                  <a:srgbClr val="080808"/>
                </a:solidFill>
                <a:highlight>
                  <a:srgbClr val="FFFFFF"/>
                </a:highlight>
                <a:latin typeface="Courier New"/>
                <a:ea typeface="Courier New"/>
                <a:cs typeface="Courier New"/>
                <a:sym typeface="Courier New"/>
              </a:rPr>
              <a:t>: hello-world</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version</a:t>
            </a:r>
            <a:r>
              <a:rPr b="1" lang="en" sz="700">
                <a:solidFill>
                  <a:srgbClr val="080808"/>
                </a:solidFill>
                <a:highlight>
                  <a:srgbClr val="FFFFFF"/>
                </a:highlight>
                <a:latin typeface="Courier New"/>
                <a:ea typeface="Courier New"/>
                <a:cs typeface="Courier New"/>
                <a:sym typeface="Courier New"/>
              </a:rPr>
              <a:t>: 0.0.1</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prefixes</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linkml</a:t>
            </a:r>
            <a:r>
              <a:rPr b="1" lang="en" sz="700">
                <a:solidFill>
                  <a:srgbClr val="080808"/>
                </a:solidFill>
                <a:highlight>
                  <a:srgbClr val="FFFFFF"/>
                </a:highlight>
                <a:latin typeface="Courier New"/>
                <a:ea typeface="Courier New"/>
                <a:cs typeface="Courier New"/>
                <a:sym typeface="Courier New"/>
              </a:rPr>
              <a:t>: https://w3id.org/linkml/</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sdo</a:t>
            </a:r>
            <a:r>
              <a:rPr b="1" lang="en" sz="700">
                <a:solidFill>
                  <a:srgbClr val="080808"/>
                </a:solidFill>
                <a:highlight>
                  <a:srgbClr val="FFFFFF"/>
                </a:highlight>
                <a:latin typeface="Courier New"/>
                <a:ea typeface="Courier New"/>
                <a:cs typeface="Courier New"/>
                <a:sym typeface="Courier New"/>
              </a:rPr>
              <a:t>: https://schema.org/</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ex</a:t>
            </a:r>
            <a:r>
              <a:rPr b="1" lang="en" sz="700">
                <a:solidFill>
                  <a:srgbClr val="080808"/>
                </a:solidFill>
                <a:highlight>
                  <a:srgbClr val="FFFFFF"/>
                </a:highlight>
                <a:latin typeface="Courier New"/>
                <a:ea typeface="Courier New"/>
                <a:cs typeface="Courier New"/>
                <a:sym typeface="Courier New"/>
              </a:rPr>
              <a:t>: https://example.org/linkml/hello-world/</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default_prefix</a:t>
            </a:r>
            <a:r>
              <a:rPr b="1" lang="en" sz="700">
                <a:solidFill>
                  <a:srgbClr val="080808"/>
                </a:solidFill>
                <a:highlight>
                  <a:srgbClr val="FFFFFF"/>
                </a:highlight>
                <a:latin typeface="Courier New"/>
                <a:ea typeface="Courier New"/>
                <a:cs typeface="Courier New"/>
                <a:sym typeface="Courier New"/>
              </a:rPr>
              <a:t>: ex</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default_curi_maps</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 semweb_context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imports</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 linkml:types</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classes</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Person</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description</a:t>
            </a:r>
            <a:r>
              <a:rPr b="1" lang="en" sz="700">
                <a:solidFill>
                  <a:srgbClr val="080808"/>
                </a:solidFill>
                <a:highlight>
                  <a:srgbClr val="FFFFFF"/>
                </a:highlight>
                <a:latin typeface="Courier New"/>
                <a:ea typeface="Courier New"/>
                <a:cs typeface="Courier New"/>
                <a:sym typeface="Courier New"/>
              </a:rPr>
              <a:t>: Minimal information about a person</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class_uri</a:t>
            </a:r>
            <a:r>
              <a:rPr b="1" lang="en" sz="700">
                <a:solidFill>
                  <a:srgbClr val="080808"/>
                </a:solidFill>
                <a:highlight>
                  <a:srgbClr val="FFFFFF"/>
                </a:highlight>
                <a:latin typeface="Courier New"/>
                <a:ea typeface="Courier New"/>
                <a:cs typeface="Courier New"/>
                <a:sym typeface="Courier New"/>
              </a:rPr>
              <a:t>: sdo:Person</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attributes</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id</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identifier</a:t>
            </a:r>
            <a:r>
              <a:rPr b="1" lang="en" sz="700">
                <a:solidFill>
                  <a:srgbClr val="080808"/>
                </a:solidFill>
                <a:highlight>
                  <a:srgbClr val="FFFFFF"/>
                </a:highlight>
                <a:latin typeface="Courier New"/>
                <a:ea typeface="Courier New"/>
                <a:cs typeface="Courier New"/>
                <a:sym typeface="Courier New"/>
              </a:rPr>
              <a:t>: true</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slot_uri</a:t>
            </a:r>
            <a:r>
              <a:rPr b="1" lang="en" sz="700">
                <a:solidFill>
                  <a:srgbClr val="080808"/>
                </a:solidFill>
                <a:highlight>
                  <a:srgbClr val="FFFFFF"/>
                </a:highlight>
                <a:latin typeface="Courier New"/>
                <a:ea typeface="Courier New"/>
                <a:cs typeface="Courier New"/>
                <a:sym typeface="Courier New"/>
              </a:rPr>
              <a:t>: sdo:taxID</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first_name</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required</a:t>
            </a:r>
            <a:r>
              <a:rPr b="1" lang="en" sz="700">
                <a:solidFill>
                  <a:srgbClr val="080808"/>
                </a:solidFill>
                <a:highlight>
                  <a:srgbClr val="FFFFFF"/>
                </a:highlight>
                <a:latin typeface="Courier New"/>
                <a:ea typeface="Courier New"/>
                <a:cs typeface="Courier New"/>
                <a:sym typeface="Courier New"/>
              </a:rPr>
              <a:t>: true</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slot_uri</a:t>
            </a:r>
            <a:r>
              <a:rPr b="1" lang="en" sz="700">
                <a:solidFill>
                  <a:srgbClr val="080808"/>
                </a:solidFill>
                <a:highlight>
                  <a:srgbClr val="FFFFFF"/>
                </a:highlight>
                <a:latin typeface="Courier New"/>
                <a:ea typeface="Courier New"/>
                <a:cs typeface="Courier New"/>
                <a:sym typeface="Courier New"/>
              </a:rPr>
              <a:t>: sdo:givenName</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multivalued</a:t>
            </a:r>
            <a:r>
              <a:rPr b="1" lang="en" sz="700">
                <a:solidFill>
                  <a:srgbClr val="080808"/>
                </a:solidFill>
                <a:highlight>
                  <a:srgbClr val="FFFFFF"/>
                </a:highlight>
                <a:latin typeface="Courier New"/>
                <a:ea typeface="Courier New"/>
                <a:cs typeface="Courier New"/>
                <a:sym typeface="Courier New"/>
              </a:rPr>
              <a:t>: true</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last_name</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required</a:t>
            </a:r>
            <a:r>
              <a:rPr b="1" lang="en" sz="700">
                <a:solidFill>
                  <a:srgbClr val="080808"/>
                </a:solidFill>
                <a:highlight>
                  <a:srgbClr val="FFFFFF"/>
                </a:highlight>
                <a:latin typeface="Courier New"/>
                <a:ea typeface="Courier New"/>
                <a:cs typeface="Courier New"/>
                <a:sym typeface="Courier New"/>
              </a:rPr>
              <a:t>: true</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slot_uri</a:t>
            </a:r>
            <a:r>
              <a:rPr b="1" lang="en" sz="700">
                <a:solidFill>
                  <a:srgbClr val="080808"/>
                </a:solidFill>
                <a:highlight>
                  <a:srgbClr val="FFFFFF"/>
                </a:highlight>
                <a:latin typeface="Courier New"/>
                <a:ea typeface="Courier New"/>
                <a:cs typeface="Courier New"/>
                <a:sym typeface="Courier New"/>
              </a:rPr>
              <a:t>: sdo:familyName</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knows</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range</a:t>
            </a:r>
            <a:r>
              <a:rPr b="1" lang="en" sz="700">
                <a:solidFill>
                  <a:srgbClr val="080808"/>
                </a:solidFill>
                <a:highlight>
                  <a:srgbClr val="FFFFFF"/>
                </a:highlight>
                <a:latin typeface="Courier New"/>
                <a:ea typeface="Courier New"/>
                <a:cs typeface="Courier New"/>
                <a:sym typeface="Courier New"/>
              </a:rPr>
              <a:t>: Person</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multivalued</a:t>
            </a:r>
            <a:r>
              <a:rPr b="1" lang="en" sz="700">
                <a:solidFill>
                  <a:srgbClr val="080808"/>
                </a:solidFill>
                <a:highlight>
                  <a:srgbClr val="FFFFFF"/>
                </a:highlight>
                <a:latin typeface="Courier New"/>
                <a:ea typeface="Courier New"/>
                <a:cs typeface="Courier New"/>
                <a:sym typeface="Courier New"/>
              </a:rPr>
              <a:t>: true</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slot_uri</a:t>
            </a:r>
            <a:r>
              <a:rPr b="1" lang="en" sz="700">
                <a:solidFill>
                  <a:srgbClr val="080808"/>
                </a:solidFill>
                <a:highlight>
                  <a:srgbClr val="FFFFFF"/>
                </a:highlight>
                <a:latin typeface="Courier New"/>
                <a:ea typeface="Courier New"/>
                <a:cs typeface="Courier New"/>
                <a:sym typeface="Courier New"/>
              </a:rPr>
              <a:t>: foaf:knows</a:t>
            </a:r>
            <a:endParaRPr b="1" sz="700">
              <a:solidFill>
                <a:srgbClr val="0033B3"/>
              </a:solidFill>
              <a:highlight>
                <a:srgbClr val="FFFFFF"/>
              </a:highlight>
              <a:latin typeface="Courier New"/>
              <a:ea typeface="Courier New"/>
              <a:cs typeface="Courier New"/>
              <a:sym typeface="Courier New"/>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sp>
        <p:nvSpPr>
          <p:cNvPr id="861" name="Google Shape;861;p65"/>
          <p:cNvSpPr/>
          <p:nvPr/>
        </p:nvSpPr>
        <p:spPr>
          <a:xfrm>
            <a:off x="56575" y="1013300"/>
            <a:ext cx="8925900" cy="40635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2" name="Google Shape;862;p65"/>
          <p:cNvSpPr txBox="1"/>
          <p:nvPr>
            <p:ph type="title"/>
          </p:nvPr>
        </p:nvSpPr>
        <p:spPr>
          <a:xfrm>
            <a:off x="457200" y="53576"/>
            <a:ext cx="8229600" cy="1257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LinkML: Easy for all</a:t>
            </a:r>
            <a:endParaRPr/>
          </a:p>
        </p:txBody>
      </p:sp>
      <p:pic>
        <p:nvPicPr>
          <p:cNvPr id="863" name="Google Shape;863;p65"/>
          <p:cNvPicPr preferRelativeResize="0"/>
          <p:nvPr/>
        </p:nvPicPr>
        <p:blipFill>
          <a:blip r:embed="rId3">
            <a:alphaModFix/>
          </a:blip>
          <a:stretch>
            <a:fillRect/>
          </a:stretch>
        </p:blipFill>
        <p:spPr>
          <a:xfrm>
            <a:off x="1584075" y="2148700"/>
            <a:ext cx="1448225" cy="1448225"/>
          </a:xfrm>
          <a:prstGeom prst="rect">
            <a:avLst/>
          </a:prstGeom>
          <a:noFill/>
          <a:ln>
            <a:noFill/>
          </a:ln>
        </p:spPr>
      </p:pic>
      <p:sp>
        <p:nvSpPr>
          <p:cNvPr id="864" name="Google Shape;864;p65"/>
          <p:cNvSpPr/>
          <p:nvPr/>
        </p:nvSpPr>
        <p:spPr>
          <a:xfrm>
            <a:off x="56575" y="4335275"/>
            <a:ext cx="3778200" cy="675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u="sng">
                <a:solidFill>
                  <a:srgbClr val="0097A7"/>
                </a:solidFill>
                <a:latin typeface="Questrial"/>
                <a:ea typeface="Questrial"/>
                <a:cs typeface="Questrial"/>
                <a:sym typeface="Questrial"/>
                <a:hlinkClick r:id="rId4">
                  <a:extLst>
                    <a:ext uri="{A12FA001-AC4F-418D-AE19-62706E023703}">
                      <ahyp:hlinkClr val="tx"/>
                    </a:ext>
                  </a:extLst>
                </a:hlinkClick>
              </a:rPr>
              <a:t>https://linkml.io</a:t>
            </a:r>
            <a:endParaRPr b="1" sz="1800">
              <a:latin typeface="Questrial"/>
              <a:ea typeface="Questrial"/>
              <a:cs typeface="Questrial"/>
              <a:sym typeface="Questrial"/>
            </a:endParaRPr>
          </a:p>
          <a:p>
            <a:pPr indent="0" lvl="0" marL="0" marR="0" rtl="0" algn="l">
              <a:spcBef>
                <a:spcPts val="0"/>
              </a:spcBef>
              <a:spcAft>
                <a:spcPts val="0"/>
              </a:spcAft>
              <a:buNone/>
            </a:pPr>
            <a:r>
              <a:rPr b="1" lang="en" sz="1800" u="sng">
                <a:solidFill>
                  <a:srgbClr val="0097A7"/>
                </a:solidFill>
                <a:latin typeface="Questrial"/>
                <a:ea typeface="Questrial"/>
                <a:cs typeface="Questrial"/>
                <a:sym typeface="Questrial"/>
                <a:hlinkClick r:id="rId5">
                  <a:extLst>
                    <a:ext uri="{A12FA001-AC4F-418D-AE19-62706E023703}">
                      <ahyp:hlinkClr val="tx"/>
                    </a:ext>
                  </a:extLst>
                </a:hlinkClick>
              </a:rPr>
              <a:t>https://github.com/linkml/linkml</a:t>
            </a:r>
            <a:r>
              <a:rPr b="1" lang="en" sz="1800">
                <a:latin typeface="Questrial"/>
                <a:ea typeface="Questrial"/>
                <a:cs typeface="Questrial"/>
                <a:sym typeface="Questrial"/>
              </a:rPr>
              <a:t> </a:t>
            </a:r>
            <a:endParaRPr b="1" sz="1800">
              <a:latin typeface="Questrial"/>
              <a:ea typeface="Questrial"/>
              <a:cs typeface="Questrial"/>
              <a:sym typeface="Questrial"/>
            </a:endParaRPr>
          </a:p>
        </p:txBody>
      </p:sp>
      <p:pic>
        <p:nvPicPr>
          <p:cNvPr id="865" name="Google Shape;865;p65"/>
          <p:cNvPicPr preferRelativeResize="0"/>
          <p:nvPr/>
        </p:nvPicPr>
        <p:blipFill>
          <a:blip r:embed="rId6">
            <a:alphaModFix/>
          </a:blip>
          <a:stretch>
            <a:fillRect/>
          </a:stretch>
        </p:blipFill>
        <p:spPr>
          <a:xfrm>
            <a:off x="1655900" y="3596950"/>
            <a:ext cx="1316139" cy="728626"/>
          </a:xfrm>
          <a:prstGeom prst="rect">
            <a:avLst/>
          </a:prstGeom>
          <a:noFill/>
          <a:ln>
            <a:noFill/>
          </a:ln>
        </p:spPr>
      </p:pic>
      <p:sp>
        <p:nvSpPr>
          <p:cNvPr id="866" name="Google Shape;866;p65"/>
          <p:cNvSpPr/>
          <p:nvPr/>
        </p:nvSpPr>
        <p:spPr>
          <a:xfrm>
            <a:off x="152775" y="1088945"/>
            <a:ext cx="3774900" cy="728400"/>
          </a:xfrm>
          <a:prstGeom prst="roundRect">
            <a:avLst>
              <a:gd fmla="val 16667" name="adj"/>
            </a:avLst>
          </a:prstGeom>
          <a:noFill/>
          <a:ln cap="flat" cmpd="sng" w="28575">
            <a:solidFill>
              <a:srgbClr val="888888"/>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i="1" lang="en">
                <a:latin typeface="Questrial"/>
                <a:ea typeface="Questrial"/>
                <a:cs typeface="Questrial"/>
                <a:sym typeface="Questrial"/>
              </a:rPr>
              <a:t>Create data models in simple YAML files, </a:t>
            </a:r>
            <a:r>
              <a:rPr i="1" lang="en" u="sng">
                <a:latin typeface="Questrial"/>
                <a:ea typeface="Questrial"/>
                <a:cs typeface="Questrial"/>
                <a:sym typeface="Questrial"/>
              </a:rPr>
              <a:t>optionally</a:t>
            </a:r>
            <a:r>
              <a:rPr i="1" lang="en">
                <a:latin typeface="Questrial"/>
                <a:ea typeface="Questrial"/>
                <a:cs typeface="Questrial"/>
                <a:sym typeface="Questrial"/>
              </a:rPr>
              <a:t> annotated using ontologies</a:t>
            </a:r>
            <a:endParaRPr i="1">
              <a:latin typeface="Questrial"/>
              <a:ea typeface="Questrial"/>
              <a:cs typeface="Questrial"/>
              <a:sym typeface="Questrial"/>
            </a:endParaRPr>
          </a:p>
        </p:txBody>
      </p:sp>
      <p:pic>
        <p:nvPicPr>
          <p:cNvPr id="867" name="Google Shape;867;p65"/>
          <p:cNvPicPr preferRelativeResize="0"/>
          <p:nvPr/>
        </p:nvPicPr>
        <p:blipFill>
          <a:blip r:embed="rId7">
            <a:alphaModFix/>
          </a:blip>
          <a:stretch>
            <a:fillRect/>
          </a:stretch>
        </p:blipFill>
        <p:spPr>
          <a:xfrm>
            <a:off x="445200" y="2939350"/>
            <a:ext cx="524400" cy="524400"/>
          </a:xfrm>
          <a:prstGeom prst="rect">
            <a:avLst/>
          </a:prstGeom>
          <a:noFill/>
          <a:ln>
            <a:noFill/>
          </a:ln>
        </p:spPr>
      </p:pic>
      <p:sp>
        <p:nvSpPr>
          <p:cNvPr id="868" name="Google Shape;868;p65"/>
          <p:cNvSpPr/>
          <p:nvPr/>
        </p:nvSpPr>
        <p:spPr>
          <a:xfrm>
            <a:off x="56575" y="2571747"/>
            <a:ext cx="1071000" cy="354000"/>
          </a:xfrm>
          <a:prstGeom prst="rect">
            <a:avLst/>
          </a:prstGeom>
          <a:solidFill>
            <a:srgbClr val="DDF4C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a:latin typeface="Questrial"/>
                <a:ea typeface="Questrial"/>
                <a:cs typeface="Questrial"/>
                <a:sym typeface="Questrial"/>
              </a:rPr>
              <a:t>Biocurator</a:t>
            </a:r>
            <a:endParaRPr>
              <a:latin typeface="Questrial"/>
              <a:ea typeface="Questrial"/>
              <a:cs typeface="Questrial"/>
              <a:sym typeface="Questrial"/>
            </a:endParaRPr>
          </a:p>
        </p:txBody>
      </p:sp>
      <p:sp>
        <p:nvSpPr>
          <p:cNvPr id="869" name="Google Shape;869;p65"/>
          <p:cNvSpPr/>
          <p:nvPr/>
        </p:nvSpPr>
        <p:spPr>
          <a:xfrm>
            <a:off x="56575" y="3530451"/>
            <a:ext cx="1071000" cy="524400"/>
          </a:xfrm>
          <a:prstGeom prst="rect">
            <a:avLst/>
          </a:prstGeom>
          <a:solidFill>
            <a:srgbClr val="DDF4C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a:latin typeface="Questrial"/>
                <a:ea typeface="Questrial"/>
                <a:cs typeface="Questrial"/>
                <a:sym typeface="Questrial"/>
              </a:rPr>
              <a:t>Data Scientist</a:t>
            </a:r>
            <a:endParaRPr>
              <a:latin typeface="Questrial"/>
              <a:ea typeface="Questrial"/>
              <a:cs typeface="Questrial"/>
              <a:sym typeface="Questrial"/>
            </a:endParaRPr>
          </a:p>
        </p:txBody>
      </p:sp>
      <p:pic>
        <p:nvPicPr>
          <p:cNvPr id="870" name="Google Shape;870;p65"/>
          <p:cNvPicPr preferRelativeResize="0"/>
          <p:nvPr/>
        </p:nvPicPr>
        <p:blipFill>
          <a:blip r:embed="rId8">
            <a:alphaModFix/>
          </a:blip>
          <a:stretch>
            <a:fillRect/>
          </a:stretch>
        </p:blipFill>
        <p:spPr>
          <a:xfrm>
            <a:off x="562638" y="2022438"/>
            <a:ext cx="503175" cy="503175"/>
          </a:xfrm>
          <a:prstGeom prst="rect">
            <a:avLst/>
          </a:prstGeom>
          <a:noFill/>
          <a:ln>
            <a:noFill/>
          </a:ln>
        </p:spPr>
      </p:pic>
      <p:cxnSp>
        <p:nvCxnSpPr>
          <p:cNvPr id="871" name="Google Shape;871;p65"/>
          <p:cNvCxnSpPr>
            <a:endCxn id="870" idx="3"/>
          </p:cNvCxnSpPr>
          <p:nvPr/>
        </p:nvCxnSpPr>
        <p:spPr>
          <a:xfrm rot="10800000">
            <a:off x="1065813" y="2274025"/>
            <a:ext cx="766500" cy="484500"/>
          </a:xfrm>
          <a:prstGeom prst="curvedConnector3">
            <a:avLst>
              <a:gd fmla="val 50000" name="adj1"/>
            </a:avLst>
          </a:prstGeom>
          <a:noFill/>
          <a:ln cap="flat" cmpd="sng" w="19050">
            <a:solidFill>
              <a:srgbClr val="0000FF"/>
            </a:solidFill>
            <a:prstDash val="solid"/>
            <a:round/>
            <a:headEnd len="med" w="med" type="none"/>
            <a:tailEnd len="med" w="med" type="stealth"/>
          </a:ln>
        </p:spPr>
      </p:cxnSp>
      <p:sp>
        <p:nvSpPr>
          <p:cNvPr id="872" name="Google Shape;872;p65"/>
          <p:cNvSpPr txBox="1"/>
          <p:nvPr/>
        </p:nvSpPr>
        <p:spPr>
          <a:xfrm>
            <a:off x="1183200" y="2229075"/>
            <a:ext cx="11406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000">
                <a:solidFill>
                  <a:srgbClr val="000000"/>
                </a:solidFill>
                <a:latin typeface="Questrial"/>
                <a:ea typeface="Questrial"/>
                <a:cs typeface="Questrial"/>
                <a:sym typeface="Questrial"/>
              </a:rPr>
              <a:t>dct:creator</a:t>
            </a:r>
            <a:endParaRPr i="1" sz="600"/>
          </a:p>
        </p:txBody>
      </p:sp>
      <p:cxnSp>
        <p:nvCxnSpPr>
          <p:cNvPr id="873" name="Google Shape;873;p65"/>
          <p:cNvCxnSpPr>
            <a:endCxn id="869" idx="3"/>
          </p:cNvCxnSpPr>
          <p:nvPr/>
        </p:nvCxnSpPr>
        <p:spPr>
          <a:xfrm rot="5400000">
            <a:off x="1048675" y="3228651"/>
            <a:ext cx="642900" cy="485100"/>
          </a:xfrm>
          <a:prstGeom prst="curvedConnector2">
            <a:avLst/>
          </a:prstGeom>
          <a:noFill/>
          <a:ln cap="flat" cmpd="sng" w="19050">
            <a:solidFill>
              <a:srgbClr val="0000FF"/>
            </a:solidFill>
            <a:prstDash val="solid"/>
            <a:round/>
            <a:headEnd len="med" w="med" type="none"/>
            <a:tailEnd len="med" w="med" type="stealth"/>
          </a:ln>
        </p:spPr>
      </p:cxnSp>
      <p:sp>
        <p:nvSpPr>
          <p:cNvPr id="874" name="Google Shape;874;p65"/>
          <p:cNvSpPr txBox="1"/>
          <p:nvPr/>
        </p:nvSpPr>
        <p:spPr>
          <a:xfrm>
            <a:off x="4381825" y="366675"/>
            <a:ext cx="3774900" cy="40635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id</a:t>
            </a:r>
            <a:r>
              <a:rPr b="1" lang="en" sz="700">
                <a:solidFill>
                  <a:srgbClr val="080808"/>
                </a:solidFill>
                <a:highlight>
                  <a:srgbClr val="FFFFFF"/>
                </a:highlight>
                <a:latin typeface="Courier New"/>
                <a:ea typeface="Courier New"/>
                <a:cs typeface="Courier New"/>
                <a:sym typeface="Courier New"/>
              </a:rPr>
              <a:t>: https://example.org/linkml/hello-world</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title</a:t>
            </a:r>
            <a:r>
              <a:rPr b="1" lang="en" sz="700">
                <a:solidFill>
                  <a:srgbClr val="080808"/>
                </a:solidFill>
                <a:highlight>
                  <a:srgbClr val="FFFFFF"/>
                </a:highlight>
                <a:latin typeface="Courier New"/>
                <a:ea typeface="Courier New"/>
                <a:cs typeface="Courier New"/>
                <a:sym typeface="Courier New"/>
              </a:rPr>
              <a:t>: Really basic LinkML model</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name</a:t>
            </a:r>
            <a:r>
              <a:rPr b="1" lang="en" sz="700">
                <a:solidFill>
                  <a:srgbClr val="080808"/>
                </a:solidFill>
                <a:highlight>
                  <a:srgbClr val="FFFFFF"/>
                </a:highlight>
                <a:latin typeface="Courier New"/>
                <a:ea typeface="Courier New"/>
                <a:cs typeface="Courier New"/>
                <a:sym typeface="Courier New"/>
              </a:rPr>
              <a:t>: hello-world</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version</a:t>
            </a:r>
            <a:r>
              <a:rPr b="1" lang="en" sz="700">
                <a:solidFill>
                  <a:srgbClr val="080808"/>
                </a:solidFill>
                <a:highlight>
                  <a:srgbClr val="FFFFFF"/>
                </a:highlight>
                <a:latin typeface="Courier New"/>
                <a:ea typeface="Courier New"/>
                <a:cs typeface="Courier New"/>
                <a:sym typeface="Courier New"/>
              </a:rPr>
              <a:t>: 0.0.1</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prefixes</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linkml</a:t>
            </a:r>
            <a:r>
              <a:rPr b="1" lang="en" sz="700">
                <a:solidFill>
                  <a:srgbClr val="080808"/>
                </a:solidFill>
                <a:highlight>
                  <a:srgbClr val="FFFFFF"/>
                </a:highlight>
                <a:latin typeface="Courier New"/>
                <a:ea typeface="Courier New"/>
                <a:cs typeface="Courier New"/>
                <a:sym typeface="Courier New"/>
              </a:rPr>
              <a:t>: https://w3id.org/linkml/</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sdo</a:t>
            </a:r>
            <a:r>
              <a:rPr b="1" lang="en" sz="700">
                <a:solidFill>
                  <a:srgbClr val="080808"/>
                </a:solidFill>
                <a:highlight>
                  <a:srgbClr val="FFFFFF"/>
                </a:highlight>
                <a:latin typeface="Courier New"/>
                <a:ea typeface="Courier New"/>
                <a:cs typeface="Courier New"/>
                <a:sym typeface="Courier New"/>
              </a:rPr>
              <a:t>: https://schema.org/</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ex</a:t>
            </a:r>
            <a:r>
              <a:rPr b="1" lang="en" sz="700">
                <a:solidFill>
                  <a:srgbClr val="080808"/>
                </a:solidFill>
                <a:highlight>
                  <a:srgbClr val="FFFFFF"/>
                </a:highlight>
                <a:latin typeface="Courier New"/>
                <a:ea typeface="Courier New"/>
                <a:cs typeface="Courier New"/>
                <a:sym typeface="Courier New"/>
              </a:rPr>
              <a:t>: https://example.org/linkml/hello-world/</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default_prefix</a:t>
            </a:r>
            <a:r>
              <a:rPr b="1" lang="en" sz="700">
                <a:solidFill>
                  <a:srgbClr val="080808"/>
                </a:solidFill>
                <a:highlight>
                  <a:srgbClr val="FFFFFF"/>
                </a:highlight>
                <a:latin typeface="Courier New"/>
                <a:ea typeface="Courier New"/>
                <a:cs typeface="Courier New"/>
                <a:sym typeface="Courier New"/>
              </a:rPr>
              <a:t>: ex</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default_curi_maps</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 semweb_context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imports</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 linkml:types</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033B3"/>
                </a:solidFill>
                <a:highlight>
                  <a:srgbClr val="FFFFFF"/>
                </a:highlight>
                <a:latin typeface="Courier New"/>
                <a:ea typeface="Courier New"/>
                <a:cs typeface="Courier New"/>
                <a:sym typeface="Courier New"/>
              </a:rPr>
              <a:t>classes</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Person</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description</a:t>
            </a:r>
            <a:r>
              <a:rPr b="1" lang="en" sz="700">
                <a:solidFill>
                  <a:srgbClr val="080808"/>
                </a:solidFill>
                <a:highlight>
                  <a:srgbClr val="FFFFFF"/>
                </a:highlight>
                <a:latin typeface="Courier New"/>
                <a:ea typeface="Courier New"/>
                <a:cs typeface="Courier New"/>
                <a:sym typeface="Courier New"/>
              </a:rPr>
              <a:t>: Minimal information about a person</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class_uri</a:t>
            </a:r>
            <a:r>
              <a:rPr b="1" lang="en" sz="700">
                <a:solidFill>
                  <a:srgbClr val="080808"/>
                </a:solidFill>
                <a:highlight>
                  <a:srgbClr val="FFFFFF"/>
                </a:highlight>
                <a:latin typeface="Courier New"/>
                <a:ea typeface="Courier New"/>
                <a:cs typeface="Courier New"/>
                <a:sym typeface="Courier New"/>
              </a:rPr>
              <a:t>: sdo:Person</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attributes</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id</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identifier</a:t>
            </a:r>
            <a:r>
              <a:rPr b="1" lang="en" sz="700">
                <a:solidFill>
                  <a:srgbClr val="080808"/>
                </a:solidFill>
                <a:highlight>
                  <a:srgbClr val="FFFFFF"/>
                </a:highlight>
                <a:latin typeface="Courier New"/>
                <a:ea typeface="Courier New"/>
                <a:cs typeface="Courier New"/>
                <a:sym typeface="Courier New"/>
              </a:rPr>
              <a:t>: true</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slot_uri</a:t>
            </a:r>
            <a:r>
              <a:rPr b="1" lang="en" sz="700">
                <a:solidFill>
                  <a:srgbClr val="080808"/>
                </a:solidFill>
                <a:highlight>
                  <a:srgbClr val="FFFFFF"/>
                </a:highlight>
                <a:latin typeface="Courier New"/>
                <a:ea typeface="Courier New"/>
                <a:cs typeface="Courier New"/>
                <a:sym typeface="Courier New"/>
              </a:rPr>
              <a:t>: sdo:taxID</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first_name</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required</a:t>
            </a:r>
            <a:r>
              <a:rPr b="1" lang="en" sz="700">
                <a:solidFill>
                  <a:srgbClr val="080808"/>
                </a:solidFill>
                <a:highlight>
                  <a:srgbClr val="FFFFFF"/>
                </a:highlight>
                <a:latin typeface="Courier New"/>
                <a:ea typeface="Courier New"/>
                <a:cs typeface="Courier New"/>
                <a:sym typeface="Courier New"/>
              </a:rPr>
              <a:t>: true</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slot_uri</a:t>
            </a:r>
            <a:r>
              <a:rPr b="1" lang="en" sz="700">
                <a:solidFill>
                  <a:srgbClr val="080808"/>
                </a:solidFill>
                <a:highlight>
                  <a:srgbClr val="FFFFFF"/>
                </a:highlight>
                <a:latin typeface="Courier New"/>
                <a:ea typeface="Courier New"/>
                <a:cs typeface="Courier New"/>
                <a:sym typeface="Courier New"/>
              </a:rPr>
              <a:t>: sdo:givenName</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multivalued</a:t>
            </a:r>
            <a:r>
              <a:rPr b="1" lang="en" sz="700">
                <a:solidFill>
                  <a:srgbClr val="080808"/>
                </a:solidFill>
                <a:highlight>
                  <a:srgbClr val="FFFFFF"/>
                </a:highlight>
                <a:latin typeface="Courier New"/>
                <a:ea typeface="Courier New"/>
                <a:cs typeface="Courier New"/>
                <a:sym typeface="Courier New"/>
              </a:rPr>
              <a:t>: true</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last_name</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required</a:t>
            </a:r>
            <a:r>
              <a:rPr b="1" lang="en" sz="700">
                <a:solidFill>
                  <a:srgbClr val="080808"/>
                </a:solidFill>
                <a:highlight>
                  <a:srgbClr val="FFFFFF"/>
                </a:highlight>
                <a:latin typeface="Courier New"/>
                <a:ea typeface="Courier New"/>
                <a:cs typeface="Courier New"/>
                <a:sym typeface="Courier New"/>
              </a:rPr>
              <a:t>: true</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slot_uri</a:t>
            </a:r>
            <a:r>
              <a:rPr b="1" lang="en" sz="700">
                <a:solidFill>
                  <a:srgbClr val="080808"/>
                </a:solidFill>
                <a:highlight>
                  <a:srgbClr val="FFFFFF"/>
                </a:highlight>
                <a:latin typeface="Courier New"/>
                <a:ea typeface="Courier New"/>
                <a:cs typeface="Courier New"/>
                <a:sym typeface="Courier New"/>
              </a:rPr>
              <a:t>: sdo:familyName</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knows</a:t>
            </a:r>
            <a:r>
              <a:rPr b="1" lang="en" sz="700">
                <a:solidFill>
                  <a:srgbClr val="080808"/>
                </a:solidFill>
                <a:highlight>
                  <a:srgbClr val="FFFFFF"/>
                </a:highlight>
                <a:latin typeface="Courier New"/>
                <a:ea typeface="Courier New"/>
                <a:cs typeface="Courier New"/>
                <a:sym typeface="Courier New"/>
              </a:rPr>
              <a:t>:</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range</a:t>
            </a:r>
            <a:r>
              <a:rPr b="1" lang="en" sz="700">
                <a:solidFill>
                  <a:srgbClr val="080808"/>
                </a:solidFill>
                <a:highlight>
                  <a:srgbClr val="FFFFFF"/>
                </a:highlight>
                <a:latin typeface="Courier New"/>
                <a:ea typeface="Courier New"/>
                <a:cs typeface="Courier New"/>
                <a:sym typeface="Courier New"/>
              </a:rPr>
              <a:t>: Person</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multivalued</a:t>
            </a:r>
            <a:r>
              <a:rPr b="1" lang="en" sz="700">
                <a:solidFill>
                  <a:srgbClr val="080808"/>
                </a:solidFill>
                <a:highlight>
                  <a:srgbClr val="FFFFFF"/>
                </a:highlight>
                <a:latin typeface="Courier New"/>
                <a:ea typeface="Courier New"/>
                <a:cs typeface="Courier New"/>
                <a:sym typeface="Courier New"/>
              </a:rPr>
              <a:t>: true</a:t>
            </a:r>
            <a:endParaRPr b="1" sz="7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700">
                <a:solidFill>
                  <a:srgbClr val="080808"/>
                </a:solidFill>
                <a:highlight>
                  <a:srgbClr val="FFFFFF"/>
                </a:highlight>
                <a:latin typeface="Courier New"/>
                <a:ea typeface="Courier New"/>
                <a:cs typeface="Courier New"/>
                <a:sym typeface="Courier New"/>
              </a:rPr>
              <a:t>       </a:t>
            </a:r>
            <a:r>
              <a:rPr b="1" lang="en" sz="700">
                <a:solidFill>
                  <a:srgbClr val="0033B3"/>
                </a:solidFill>
                <a:highlight>
                  <a:srgbClr val="FFFFFF"/>
                </a:highlight>
                <a:latin typeface="Courier New"/>
                <a:ea typeface="Courier New"/>
                <a:cs typeface="Courier New"/>
                <a:sym typeface="Courier New"/>
              </a:rPr>
              <a:t>slot_uri</a:t>
            </a:r>
            <a:r>
              <a:rPr b="1" lang="en" sz="700">
                <a:solidFill>
                  <a:srgbClr val="080808"/>
                </a:solidFill>
                <a:highlight>
                  <a:srgbClr val="FFFFFF"/>
                </a:highlight>
                <a:latin typeface="Courier New"/>
                <a:ea typeface="Courier New"/>
                <a:cs typeface="Courier New"/>
                <a:sym typeface="Courier New"/>
              </a:rPr>
              <a:t>: foaf:knows</a:t>
            </a:r>
            <a:endParaRPr b="1" sz="700">
              <a:solidFill>
                <a:srgbClr val="0033B3"/>
              </a:solidFill>
              <a:highlight>
                <a:srgbClr val="FFFFFF"/>
              </a:highlight>
              <a:latin typeface="Courier New"/>
              <a:ea typeface="Courier New"/>
              <a:cs typeface="Courier New"/>
              <a:sym typeface="Courier New"/>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8" name="Shape 878"/>
        <p:cNvGrpSpPr/>
        <p:nvPr/>
      </p:nvGrpSpPr>
      <p:grpSpPr>
        <a:xfrm>
          <a:off x="0" y="0"/>
          <a:ext cx="0" cy="0"/>
          <a:chOff x="0" y="0"/>
          <a:chExt cx="0" cy="0"/>
        </a:xfrm>
      </p:grpSpPr>
      <p:sp>
        <p:nvSpPr>
          <p:cNvPr id="879" name="Google Shape;879;p66"/>
          <p:cNvSpPr/>
          <p:nvPr/>
        </p:nvSpPr>
        <p:spPr>
          <a:xfrm>
            <a:off x="56575" y="1013300"/>
            <a:ext cx="8925900" cy="40692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0" name="Google Shape;880;p66"/>
          <p:cNvSpPr txBox="1"/>
          <p:nvPr>
            <p:ph type="title"/>
          </p:nvPr>
        </p:nvSpPr>
        <p:spPr>
          <a:xfrm>
            <a:off x="457200" y="53576"/>
            <a:ext cx="8229600" cy="1257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LinkML: Polyglot modeling</a:t>
            </a:r>
            <a:endParaRPr/>
          </a:p>
        </p:txBody>
      </p:sp>
      <p:sp>
        <p:nvSpPr>
          <p:cNvPr id="881" name="Google Shape;881;p66"/>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882" name="Google Shape;882;p66"/>
          <p:cNvPicPr preferRelativeResize="0"/>
          <p:nvPr/>
        </p:nvPicPr>
        <p:blipFill>
          <a:blip r:embed="rId3">
            <a:alphaModFix/>
          </a:blip>
          <a:stretch>
            <a:fillRect/>
          </a:stretch>
        </p:blipFill>
        <p:spPr>
          <a:xfrm>
            <a:off x="1584075" y="2148700"/>
            <a:ext cx="1448225" cy="1448225"/>
          </a:xfrm>
          <a:prstGeom prst="rect">
            <a:avLst/>
          </a:prstGeom>
          <a:noFill/>
          <a:ln>
            <a:noFill/>
          </a:ln>
        </p:spPr>
      </p:pic>
      <p:pic>
        <p:nvPicPr>
          <p:cNvPr id="883" name="Google Shape;883;p66"/>
          <p:cNvPicPr preferRelativeResize="0"/>
          <p:nvPr/>
        </p:nvPicPr>
        <p:blipFill>
          <a:blip r:embed="rId4">
            <a:alphaModFix/>
          </a:blip>
          <a:stretch>
            <a:fillRect/>
          </a:stretch>
        </p:blipFill>
        <p:spPr>
          <a:xfrm rot="5400000">
            <a:off x="3048263" y="2287762"/>
            <a:ext cx="1900399" cy="1622275"/>
          </a:xfrm>
          <a:prstGeom prst="rect">
            <a:avLst/>
          </a:prstGeom>
          <a:noFill/>
          <a:ln>
            <a:noFill/>
          </a:ln>
        </p:spPr>
      </p:pic>
      <p:sp>
        <p:nvSpPr>
          <p:cNvPr id="884" name="Google Shape;884;p66"/>
          <p:cNvSpPr/>
          <p:nvPr/>
        </p:nvSpPr>
        <p:spPr>
          <a:xfrm>
            <a:off x="4699075" y="3360038"/>
            <a:ext cx="1900500" cy="524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a:solidFill>
                  <a:srgbClr val="B45F06"/>
                </a:solidFill>
                <a:latin typeface="Questrial"/>
                <a:ea typeface="Questrial"/>
                <a:cs typeface="Questrial"/>
                <a:sym typeface="Questrial"/>
              </a:rPr>
              <a:t>JSON-Schema</a:t>
            </a:r>
            <a:endParaRPr b="1" sz="1800">
              <a:solidFill>
                <a:srgbClr val="B45F06"/>
              </a:solidFill>
              <a:latin typeface="Questrial"/>
              <a:ea typeface="Questrial"/>
              <a:cs typeface="Questrial"/>
              <a:sym typeface="Questrial"/>
            </a:endParaRPr>
          </a:p>
        </p:txBody>
      </p:sp>
      <p:sp>
        <p:nvSpPr>
          <p:cNvPr id="885" name="Google Shape;885;p66"/>
          <p:cNvSpPr/>
          <p:nvPr/>
        </p:nvSpPr>
        <p:spPr>
          <a:xfrm>
            <a:off x="4413525" y="3810875"/>
            <a:ext cx="1900500" cy="524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a:solidFill>
                  <a:srgbClr val="FF0000"/>
                </a:solidFill>
                <a:latin typeface="Questrial"/>
                <a:ea typeface="Questrial"/>
                <a:cs typeface="Questrial"/>
                <a:sym typeface="Questrial"/>
              </a:rPr>
              <a:t>Python Dataclasses</a:t>
            </a:r>
            <a:endParaRPr b="1" sz="1800">
              <a:solidFill>
                <a:srgbClr val="FF0000"/>
              </a:solidFill>
              <a:latin typeface="Questrial"/>
              <a:ea typeface="Questrial"/>
              <a:cs typeface="Questrial"/>
              <a:sym typeface="Questrial"/>
            </a:endParaRPr>
          </a:p>
        </p:txBody>
      </p:sp>
      <p:sp>
        <p:nvSpPr>
          <p:cNvPr id="886" name="Google Shape;886;p66"/>
          <p:cNvSpPr/>
          <p:nvPr/>
        </p:nvSpPr>
        <p:spPr>
          <a:xfrm>
            <a:off x="56575" y="4335275"/>
            <a:ext cx="3778200" cy="675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u="sng">
                <a:solidFill>
                  <a:srgbClr val="0097A7"/>
                </a:solidFill>
                <a:latin typeface="Questrial"/>
                <a:ea typeface="Questrial"/>
                <a:cs typeface="Questrial"/>
                <a:sym typeface="Questrial"/>
                <a:hlinkClick r:id="rId5">
                  <a:extLst>
                    <a:ext uri="{A12FA001-AC4F-418D-AE19-62706E023703}">
                      <ahyp:hlinkClr val="tx"/>
                    </a:ext>
                  </a:extLst>
                </a:hlinkClick>
              </a:rPr>
              <a:t>https://linkml.io</a:t>
            </a:r>
            <a:endParaRPr b="1" sz="1800">
              <a:latin typeface="Questrial"/>
              <a:ea typeface="Questrial"/>
              <a:cs typeface="Questrial"/>
              <a:sym typeface="Questrial"/>
            </a:endParaRPr>
          </a:p>
          <a:p>
            <a:pPr indent="0" lvl="0" marL="0" marR="0" rtl="0" algn="l">
              <a:spcBef>
                <a:spcPts val="0"/>
              </a:spcBef>
              <a:spcAft>
                <a:spcPts val="0"/>
              </a:spcAft>
              <a:buNone/>
            </a:pPr>
            <a:r>
              <a:rPr b="1" lang="en" sz="1800" u="sng">
                <a:solidFill>
                  <a:srgbClr val="0097A7"/>
                </a:solidFill>
                <a:latin typeface="Questrial"/>
                <a:ea typeface="Questrial"/>
                <a:cs typeface="Questrial"/>
                <a:sym typeface="Questrial"/>
                <a:hlinkClick r:id="rId6">
                  <a:extLst>
                    <a:ext uri="{A12FA001-AC4F-418D-AE19-62706E023703}">
                      <ahyp:hlinkClr val="tx"/>
                    </a:ext>
                  </a:extLst>
                </a:hlinkClick>
              </a:rPr>
              <a:t>https://github.com/linkml/linkml</a:t>
            </a:r>
            <a:r>
              <a:rPr b="1" lang="en" sz="1800">
                <a:latin typeface="Questrial"/>
                <a:ea typeface="Questrial"/>
                <a:cs typeface="Questrial"/>
                <a:sym typeface="Questrial"/>
              </a:rPr>
              <a:t> </a:t>
            </a:r>
            <a:endParaRPr b="1" sz="1800">
              <a:latin typeface="Questrial"/>
              <a:ea typeface="Questrial"/>
              <a:cs typeface="Questrial"/>
              <a:sym typeface="Questrial"/>
            </a:endParaRPr>
          </a:p>
        </p:txBody>
      </p:sp>
      <p:sp>
        <p:nvSpPr>
          <p:cNvPr id="887" name="Google Shape;887;p66"/>
          <p:cNvSpPr/>
          <p:nvPr/>
        </p:nvSpPr>
        <p:spPr>
          <a:xfrm>
            <a:off x="6836025" y="3657225"/>
            <a:ext cx="1622400" cy="12954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t>“Traditional” Applications and Infrastructure</a:t>
            </a:r>
            <a:endParaRPr/>
          </a:p>
        </p:txBody>
      </p:sp>
      <p:pic>
        <p:nvPicPr>
          <p:cNvPr id="888" name="Google Shape;888;p66"/>
          <p:cNvPicPr preferRelativeResize="0"/>
          <p:nvPr/>
        </p:nvPicPr>
        <p:blipFill>
          <a:blip r:embed="rId7">
            <a:alphaModFix/>
          </a:blip>
          <a:stretch>
            <a:fillRect/>
          </a:stretch>
        </p:blipFill>
        <p:spPr>
          <a:xfrm>
            <a:off x="8383713" y="3989428"/>
            <a:ext cx="822013" cy="391826"/>
          </a:xfrm>
          <a:prstGeom prst="rect">
            <a:avLst/>
          </a:prstGeom>
          <a:noFill/>
          <a:ln>
            <a:noFill/>
          </a:ln>
        </p:spPr>
      </p:pic>
      <p:sp>
        <p:nvSpPr>
          <p:cNvPr id="889" name="Google Shape;889;p66"/>
          <p:cNvSpPr/>
          <p:nvPr/>
        </p:nvSpPr>
        <p:spPr>
          <a:xfrm>
            <a:off x="4118125" y="4486175"/>
            <a:ext cx="1900500" cy="524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a:solidFill>
                  <a:srgbClr val="FF0000"/>
                </a:solidFill>
                <a:latin typeface="Questrial"/>
                <a:ea typeface="Questrial"/>
                <a:cs typeface="Questrial"/>
                <a:sym typeface="Questrial"/>
              </a:rPr>
              <a:t>  SQL DDL</a:t>
            </a:r>
            <a:endParaRPr b="1" sz="1800">
              <a:solidFill>
                <a:srgbClr val="FF0000"/>
              </a:solidFill>
              <a:latin typeface="Questrial"/>
              <a:ea typeface="Questrial"/>
              <a:cs typeface="Questrial"/>
              <a:sym typeface="Questrial"/>
            </a:endParaRPr>
          </a:p>
          <a:p>
            <a:pPr indent="0" lvl="0" marL="0" marR="0" rtl="0" algn="l">
              <a:spcBef>
                <a:spcPts val="0"/>
              </a:spcBef>
              <a:spcAft>
                <a:spcPts val="0"/>
              </a:spcAft>
              <a:buNone/>
            </a:pPr>
            <a:r>
              <a:rPr b="1" lang="en" sz="1800">
                <a:solidFill>
                  <a:srgbClr val="FF0000"/>
                </a:solidFill>
                <a:latin typeface="Questrial"/>
                <a:ea typeface="Questrial"/>
                <a:cs typeface="Questrial"/>
                <a:sym typeface="Questrial"/>
              </a:rPr>
              <a:t>TSVs</a:t>
            </a:r>
            <a:endParaRPr b="1" sz="1800">
              <a:solidFill>
                <a:srgbClr val="FF0000"/>
              </a:solidFill>
              <a:latin typeface="Questrial"/>
              <a:ea typeface="Questrial"/>
              <a:cs typeface="Questrial"/>
              <a:sym typeface="Questrial"/>
            </a:endParaRPr>
          </a:p>
        </p:txBody>
      </p:sp>
      <p:pic>
        <p:nvPicPr>
          <p:cNvPr id="890" name="Google Shape;890;p66"/>
          <p:cNvPicPr preferRelativeResize="0"/>
          <p:nvPr/>
        </p:nvPicPr>
        <p:blipFill>
          <a:blip r:embed="rId8">
            <a:alphaModFix/>
          </a:blip>
          <a:stretch>
            <a:fillRect/>
          </a:stretch>
        </p:blipFill>
        <p:spPr>
          <a:xfrm>
            <a:off x="1655900" y="3596950"/>
            <a:ext cx="1316139" cy="728626"/>
          </a:xfrm>
          <a:prstGeom prst="rect">
            <a:avLst/>
          </a:prstGeom>
          <a:noFill/>
          <a:ln>
            <a:noFill/>
          </a:ln>
        </p:spPr>
      </p:pic>
      <p:pic>
        <p:nvPicPr>
          <p:cNvPr id="891" name="Google Shape;891;p66"/>
          <p:cNvPicPr preferRelativeResize="0"/>
          <p:nvPr/>
        </p:nvPicPr>
        <p:blipFill>
          <a:blip r:embed="rId9">
            <a:alphaModFix/>
          </a:blip>
          <a:stretch>
            <a:fillRect/>
          </a:stretch>
        </p:blipFill>
        <p:spPr>
          <a:xfrm>
            <a:off x="8532525" y="4619100"/>
            <a:ext cx="524400" cy="524400"/>
          </a:xfrm>
          <a:prstGeom prst="rect">
            <a:avLst/>
          </a:prstGeom>
          <a:noFill/>
          <a:ln>
            <a:noFill/>
          </a:ln>
        </p:spPr>
      </p:pic>
      <p:sp>
        <p:nvSpPr>
          <p:cNvPr id="892" name="Google Shape;892;p66"/>
          <p:cNvSpPr/>
          <p:nvPr/>
        </p:nvSpPr>
        <p:spPr>
          <a:xfrm>
            <a:off x="152775" y="1088945"/>
            <a:ext cx="3774900" cy="728400"/>
          </a:xfrm>
          <a:prstGeom prst="roundRect">
            <a:avLst>
              <a:gd fmla="val 16667" name="adj"/>
            </a:avLst>
          </a:prstGeom>
          <a:noFill/>
          <a:ln cap="flat" cmpd="sng" w="28575">
            <a:solidFill>
              <a:srgbClr val="888888"/>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i="1" lang="en">
                <a:latin typeface="Questrial"/>
                <a:ea typeface="Questrial"/>
                <a:cs typeface="Questrial"/>
                <a:sym typeface="Questrial"/>
              </a:rPr>
              <a:t>Create data models in simple YAML files, </a:t>
            </a:r>
            <a:r>
              <a:rPr i="1" lang="en" u="sng">
                <a:latin typeface="Questrial"/>
                <a:ea typeface="Questrial"/>
                <a:cs typeface="Questrial"/>
                <a:sym typeface="Questrial"/>
              </a:rPr>
              <a:t>optionally</a:t>
            </a:r>
            <a:r>
              <a:rPr i="1" lang="en">
                <a:latin typeface="Questrial"/>
                <a:ea typeface="Questrial"/>
                <a:cs typeface="Questrial"/>
                <a:sym typeface="Questrial"/>
              </a:rPr>
              <a:t> annotated using ontologies</a:t>
            </a:r>
            <a:endParaRPr i="1">
              <a:latin typeface="Questrial"/>
              <a:ea typeface="Questrial"/>
              <a:cs typeface="Questrial"/>
              <a:sym typeface="Questrial"/>
            </a:endParaRPr>
          </a:p>
        </p:txBody>
      </p:sp>
      <p:sp>
        <p:nvSpPr>
          <p:cNvPr id="893" name="Google Shape;893;p66"/>
          <p:cNvSpPr/>
          <p:nvPr/>
        </p:nvSpPr>
        <p:spPr>
          <a:xfrm>
            <a:off x="4016907" y="1088675"/>
            <a:ext cx="2114700" cy="728400"/>
          </a:xfrm>
          <a:prstGeom prst="roundRect">
            <a:avLst>
              <a:gd fmla="val 16667" name="adj"/>
            </a:avLst>
          </a:prstGeom>
          <a:noFill/>
          <a:ln cap="flat" cmpd="sng" w="28575">
            <a:solidFill>
              <a:srgbClr val="888888"/>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i="1" lang="en">
                <a:latin typeface="Questrial"/>
                <a:ea typeface="Questrial"/>
                <a:cs typeface="Questrial"/>
                <a:sym typeface="Questrial"/>
              </a:rPr>
              <a:t>Compile to other frameworks</a:t>
            </a:r>
            <a:endParaRPr i="1">
              <a:latin typeface="Questrial"/>
              <a:ea typeface="Questrial"/>
              <a:cs typeface="Questrial"/>
              <a:sym typeface="Questrial"/>
            </a:endParaRPr>
          </a:p>
        </p:txBody>
      </p:sp>
      <p:pic>
        <p:nvPicPr>
          <p:cNvPr id="894" name="Google Shape;894;p66"/>
          <p:cNvPicPr preferRelativeResize="0"/>
          <p:nvPr/>
        </p:nvPicPr>
        <p:blipFill>
          <a:blip r:embed="rId10">
            <a:alphaModFix/>
          </a:blip>
          <a:stretch>
            <a:fillRect/>
          </a:stretch>
        </p:blipFill>
        <p:spPr>
          <a:xfrm>
            <a:off x="445200" y="2939350"/>
            <a:ext cx="524400" cy="524400"/>
          </a:xfrm>
          <a:prstGeom prst="rect">
            <a:avLst/>
          </a:prstGeom>
          <a:noFill/>
          <a:ln>
            <a:noFill/>
          </a:ln>
        </p:spPr>
      </p:pic>
      <p:sp>
        <p:nvSpPr>
          <p:cNvPr id="895" name="Google Shape;895;p66"/>
          <p:cNvSpPr/>
          <p:nvPr/>
        </p:nvSpPr>
        <p:spPr>
          <a:xfrm>
            <a:off x="56575" y="2571747"/>
            <a:ext cx="1071000" cy="354000"/>
          </a:xfrm>
          <a:prstGeom prst="rect">
            <a:avLst/>
          </a:prstGeom>
          <a:solidFill>
            <a:srgbClr val="DDF4C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a:latin typeface="Questrial"/>
                <a:ea typeface="Questrial"/>
                <a:cs typeface="Questrial"/>
                <a:sym typeface="Questrial"/>
              </a:rPr>
              <a:t>Biocurator</a:t>
            </a:r>
            <a:endParaRPr>
              <a:latin typeface="Questrial"/>
              <a:ea typeface="Questrial"/>
              <a:cs typeface="Questrial"/>
              <a:sym typeface="Questrial"/>
            </a:endParaRPr>
          </a:p>
        </p:txBody>
      </p:sp>
      <p:sp>
        <p:nvSpPr>
          <p:cNvPr id="896" name="Google Shape;896;p66"/>
          <p:cNvSpPr/>
          <p:nvPr/>
        </p:nvSpPr>
        <p:spPr>
          <a:xfrm>
            <a:off x="56575" y="3530451"/>
            <a:ext cx="1071000" cy="524400"/>
          </a:xfrm>
          <a:prstGeom prst="rect">
            <a:avLst/>
          </a:prstGeom>
          <a:solidFill>
            <a:srgbClr val="DDF4C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a:latin typeface="Questrial"/>
                <a:ea typeface="Questrial"/>
                <a:cs typeface="Questrial"/>
                <a:sym typeface="Questrial"/>
              </a:rPr>
              <a:t>Data Scientist</a:t>
            </a:r>
            <a:endParaRPr>
              <a:latin typeface="Questrial"/>
              <a:ea typeface="Questrial"/>
              <a:cs typeface="Questrial"/>
              <a:sym typeface="Questrial"/>
            </a:endParaRPr>
          </a:p>
        </p:txBody>
      </p:sp>
      <p:pic>
        <p:nvPicPr>
          <p:cNvPr id="897" name="Google Shape;897;p66"/>
          <p:cNvPicPr preferRelativeResize="0"/>
          <p:nvPr/>
        </p:nvPicPr>
        <p:blipFill>
          <a:blip r:embed="rId11">
            <a:alphaModFix/>
          </a:blip>
          <a:stretch>
            <a:fillRect/>
          </a:stretch>
        </p:blipFill>
        <p:spPr>
          <a:xfrm>
            <a:off x="562638" y="2022438"/>
            <a:ext cx="503175" cy="503175"/>
          </a:xfrm>
          <a:prstGeom prst="rect">
            <a:avLst/>
          </a:prstGeom>
          <a:noFill/>
          <a:ln>
            <a:noFill/>
          </a:ln>
        </p:spPr>
      </p:pic>
      <p:cxnSp>
        <p:nvCxnSpPr>
          <p:cNvPr id="898" name="Google Shape;898;p66"/>
          <p:cNvCxnSpPr>
            <a:endCxn id="897" idx="3"/>
          </p:cNvCxnSpPr>
          <p:nvPr/>
        </p:nvCxnSpPr>
        <p:spPr>
          <a:xfrm rot="10800000">
            <a:off x="1065813" y="2274025"/>
            <a:ext cx="766500" cy="484500"/>
          </a:xfrm>
          <a:prstGeom prst="curvedConnector3">
            <a:avLst>
              <a:gd fmla="val 50000" name="adj1"/>
            </a:avLst>
          </a:prstGeom>
          <a:noFill/>
          <a:ln cap="flat" cmpd="sng" w="19050">
            <a:solidFill>
              <a:srgbClr val="0000FF"/>
            </a:solidFill>
            <a:prstDash val="solid"/>
            <a:round/>
            <a:headEnd len="med" w="med" type="none"/>
            <a:tailEnd len="med" w="med" type="stealth"/>
          </a:ln>
        </p:spPr>
      </p:cxnSp>
      <p:sp>
        <p:nvSpPr>
          <p:cNvPr id="899" name="Google Shape;899;p66"/>
          <p:cNvSpPr txBox="1"/>
          <p:nvPr/>
        </p:nvSpPr>
        <p:spPr>
          <a:xfrm>
            <a:off x="1183200" y="2229075"/>
            <a:ext cx="11406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000">
                <a:solidFill>
                  <a:srgbClr val="000000"/>
                </a:solidFill>
                <a:latin typeface="Questrial"/>
                <a:ea typeface="Questrial"/>
                <a:cs typeface="Questrial"/>
                <a:sym typeface="Questrial"/>
              </a:rPr>
              <a:t>dct:creator</a:t>
            </a:r>
            <a:endParaRPr i="1" sz="600"/>
          </a:p>
        </p:txBody>
      </p:sp>
      <p:cxnSp>
        <p:nvCxnSpPr>
          <p:cNvPr id="900" name="Google Shape;900;p66"/>
          <p:cNvCxnSpPr>
            <a:endCxn id="896" idx="3"/>
          </p:cNvCxnSpPr>
          <p:nvPr/>
        </p:nvCxnSpPr>
        <p:spPr>
          <a:xfrm rot="5400000">
            <a:off x="1048675" y="3228651"/>
            <a:ext cx="642900" cy="485100"/>
          </a:xfrm>
          <a:prstGeom prst="curvedConnector2">
            <a:avLst/>
          </a:prstGeom>
          <a:noFill/>
          <a:ln cap="flat" cmpd="sng" w="19050">
            <a:solidFill>
              <a:srgbClr val="0000FF"/>
            </a:solidFill>
            <a:prstDash val="solid"/>
            <a:round/>
            <a:headEnd len="med" w="med" type="none"/>
            <a:tailEnd len="med" w="med" type="stealth"/>
          </a:ln>
        </p:spPr>
      </p:cxnSp>
      <p:pic>
        <p:nvPicPr>
          <p:cNvPr id="901" name="Google Shape;901;p66"/>
          <p:cNvPicPr preferRelativeResize="0"/>
          <p:nvPr/>
        </p:nvPicPr>
        <p:blipFill>
          <a:blip r:embed="rId12">
            <a:alphaModFix/>
          </a:blip>
          <a:stretch>
            <a:fillRect/>
          </a:stretch>
        </p:blipFill>
        <p:spPr>
          <a:xfrm>
            <a:off x="6508148" y="4756328"/>
            <a:ext cx="1004600" cy="419798"/>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5" name="Shape 905"/>
        <p:cNvGrpSpPr/>
        <p:nvPr/>
      </p:nvGrpSpPr>
      <p:grpSpPr>
        <a:xfrm>
          <a:off x="0" y="0"/>
          <a:ext cx="0" cy="0"/>
          <a:chOff x="0" y="0"/>
          <a:chExt cx="0" cy="0"/>
        </a:xfrm>
      </p:grpSpPr>
      <p:sp>
        <p:nvSpPr>
          <p:cNvPr id="906" name="Google Shape;906;p67"/>
          <p:cNvSpPr/>
          <p:nvPr/>
        </p:nvSpPr>
        <p:spPr>
          <a:xfrm>
            <a:off x="56575" y="1013300"/>
            <a:ext cx="8925900" cy="40692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7" name="Google Shape;907;p67"/>
          <p:cNvSpPr txBox="1"/>
          <p:nvPr>
            <p:ph type="title"/>
          </p:nvPr>
        </p:nvSpPr>
        <p:spPr>
          <a:xfrm>
            <a:off x="457200" y="53576"/>
            <a:ext cx="8229600" cy="1257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LinkML: </a:t>
            </a:r>
            <a:r>
              <a:rPr lang="en"/>
              <a:t>Bridges semantic frameworks</a:t>
            </a:r>
            <a:endParaRPr/>
          </a:p>
        </p:txBody>
      </p:sp>
      <p:sp>
        <p:nvSpPr>
          <p:cNvPr id="908" name="Google Shape;908;p67"/>
          <p:cNvSpPr txBox="1"/>
          <p:nvPr>
            <p:ph idx="12" type="sldNum"/>
          </p:nvPr>
        </p:nvSpPr>
        <p:spPr>
          <a:xfrm>
            <a:off x="8497999" y="468875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909" name="Google Shape;909;p67"/>
          <p:cNvPicPr preferRelativeResize="0"/>
          <p:nvPr/>
        </p:nvPicPr>
        <p:blipFill>
          <a:blip r:embed="rId3">
            <a:alphaModFix/>
          </a:blip>
          <a:stretch>
            <a:fillRect/>
          </a:stretch>
        </p:blipFill>
        <p:spPr>
          <a:xfrm>
            <a:off x="1584075" y="2148700"/>
            <a:ext cx="1448225" cy="1448225"/>
          </a:xfrm>
          <a:prstGeom prst="rect">
            <a:avLst/>
          </a:prstGeom>
          <a:noFill/>
          <a:ln>
            <a:noFill/>
          </a:ln>
        </p:spPr>
      </p:pic>
      <p:pic>
        <p:nvPicPr>
          <p:cNvPr id="910" name="Google Shape;910;p67"/>
          <p:cNvPicPr preferRelativeResize="0"/>
          <p:nvPr/>
        </p:nvPicPr>
        <p:blipFill>
          <a:blip r:embed="rId4">
            <a:alphaModFix/>
          </a:blip>
          <a:stretch>
            <a:fillRect/>
          </a:stretch>
        </p:blipFill>
        <p:spPr>
          <a:xfrm rot="5400000">
            <a:off x="3048263" y="2287762"/>
            <a:ext cx="1900399" cy="1622275"/>
          </a:xfrm>
          <a:prstGeom prst="rect">
            <a:avLst/>
          </a:prstGeom>
          <a:noFill/>
          <a:ln>
            <a:noFill/>
          </a:ln>
        </p:spPr>
      </p:pic>
      <p:sp>
        <p:nvSpPr>
          <p:cNvPr id="911" name="Google Shape;911;p67"/>
          <p:cNvSpPr/>
          <p:nvPr/>
        </p:nvSpPr>
        <p:spPr>
          <a:xfrm>
            <a:off x="4699075" y="3360038"/>
            <a:ext cx="1900500" cy="524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a:solidFill>
                  <a:srgbClr val="B45F06"/>
                </a:solidFill>
                <a:latin typeface="Questrial"/>
                <a:ea typeface="Questrial"/>
                <a:cs typeface="Questrial"/>
                <a:sym typeface="Questrial"/>
              </a:rPr>
              <a:t>JSON-Schema</a:t>
            </a:r>
            <a:endParaRPr b="1" sz="1800">
              <a:solidFill>
                <a:srgbClr val="B45F06"/>
              </a:solidFill>
              <a:latin typeface="Questrial"/>
              <a:ea typeface="Questrial"/>
              <a:cs typeface="Questrial"/>
              <a:sym typeface="Questrial"/>
            </a:endParaRPr>
          </a:p>
        </p:txBody>
      </p:sp>
      <p:sp>
        <p:nvSpPr>
          <p:cNvPr id="912" name="Google Shape;912;p67"/>
          <p:cNvSpPr/>
          <p:nvPr/>
        </p:nvSpPr>
        <p:spPr>
          <a:xfrm>
            <a:off x="4413525" y="2316063"/>
            <a:ext cx="1900500" cy="524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a:solidFill>
                  <a:srgbClr val="0033B3"/>
                </a:solidFill>
                <a:latin typeface="Questrial"/>
                <a:ea typeface="Questrial"/>
                <a:cs typeface="Questrial"/>
                <a:sym typeface="Questrial"/>
              </a:rPr>
              <a:t>ShEx, SHACL</a:t>
            </a:r>
            <a:endParaRPr b="1" sz="1800">
              <a:solidFill>
                <a:srgbClr val="0033B3"/>
              </a:solidFill>
              <a:latin typeface="Questrial"/>
              <a:ea typeface="Questrial"/>
              <a:cs typeface="Questrial"/>
              <a:sym typeface="Questrial"/>
            </a:endParaRPr>
          </a:p>
        </p:txBody>
      </p:sp>
      <p:sp>
        <p:nvSpPr>
          <p:cNvPr id="913" name="Google Shape;913;p67"/>
          <p:cNvSpPr/>
          <p:nvPr/>
        </p:nvSpPr>
        <p:spPr>
          <a:xfrm>
            <a:off x="4699075" y="2723925"/>
            <a:ext cx="1900500" cy="524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a:solidFill>
                  <a:srgbClr val="0033B3"/>
                </a:solidFill>
                <a:latin typeface="Questrial"/>
                <a:ea typeface="Questrial"/>
                <a:cs typeface="Questrial"/>
                <a:sym typeface="Questrial"/>
              </a:rPr>
              <a:t>JSON-LD Contexts</a:t>
            </a:r>
            <a:endParaRPr b="1" sz="1800">
              <a:solidFill>
                <a:srgbClr val="0033B3"/>
              </a:solidFill>
              <a:latin typeface="Questrial"/>
              <a:ea typeface="Questrial"/>
              <a:cs typeface="Questrial"/>
              <a:sym typeface="Questrial"/>
            </a:endParaRPr>
          </a:p>
        </p:txBody>
      </p:sp>
      <p:sp>
        <p:nvSpPr>
          <p:cNvPr id="914" name="Google Shape;914;p67"/>
          <p:cNvSpPr/>
          <p:nvPr/>
        </p:nvSpPr>
        <p:spPr>
          <a:xfrm>
            <a:off x="4413525" y="3810875"/>
            <a:ext cx="1900500" cy="524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a:solidFill>
                  <a:srgbClr val="FF0000"/>
                </a:solidFill>
                <a:latin typeface="Questrial"/>
                <a:ea typeface="Questrial"/>
                <a:cs typeface="Questrial"/>
                <a:sym typeface="Questrial"/>
              </a:rPr>
              <a:t>Python Dataclasses</a:t>
            </a:r>
            <a:endParaRPr b="1" sz="1800">
              <a:solidFill>
                <a:srgbClr val="FF0000"/>
              </a:solidFill>
              <a:latin typeface="Questrial"/>
              <a:ea typeface="Questrial"/>
              <a:cs typeface="Questrial"/>
              <a:sym typeface="Questrial"/>
            </a:endParaRPr>
          </a:p>
        </p:txBody>
      </p:sp>
      <p:sp>
        <p:nvSpPr>
          <p:cNvPr id="915" name="Google Shape;915;p67"/>
          <p:cNvSpPr/>
          <p:nvPr/>
        </p:nvSpPr>
        <p:spPr>
          <a:xfrm>
            <a:off x="4201125" y="1997988"/>
            <a:ext cx="1900500" cy="524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a:solidFill>
                  <a:srgbClr val="0033B3"/>
                </a:solidFill>
                <a:latin typeface="Questrial"/>
                <a:ea typeface="Questrial"/>
                <a:cs typeface="Questrial"/>
                <a:sym typeface="Questrial"/>
              </a:rPr>
              <a:t>OWL</a:t>
            </a:r>
            <a:endParaRPr b="1" sz="1800">
              <a:solidFill>
                <a:srgbClr val="0033B3"/>
              </a:solidFill>
              <a:latin typeface="Questrial"/>
              <a:ea typeface="Questrial"/>
              <a:cs typeface="Questrial"/>
              <a:sym typeface="Questrial"/>
            </a:endParaRPr>
          </a:p>
        </p:txBody>
      </p:sp>
      <p:sp>
        <p:nvSpPr>
          <p:cNvPr id="916" name="Google Shape;916;p67"/>
          <p:cNvSpPr/>
          <p:nvPr/>
        </p:nvSpPr>
        <p:spPr>
          <a:xfrm>
            <a:off x="56575" y="4335275"/>
            <a:ext cx="3778200" cy="675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u="sng">
                <a:solidFill>
                  <a:srgbClr val="0097A7"/>
                </a:solidFill>
                <a:latin typeface="Questrial"/>
                <a:ea typeface="Questrial"/>
                <a:cs typeface="Questrial"/>
                <a:sym typeface="Questrial"/>
                <a:hlinkClick r:id="rId5">
                  <a:extLst>
                    <a:ext uri="{A12FA001-AC4F-418D-AE19-62706E023703}">
                      <ahyp:hlinkClr val="tx"/>
                    </a:ext>
                  </a:extLst>
                </a:hlinkClick>
              </a:rPr>
              <a:t>https://linkml.io</a:t>
            </a:r>
            <a:endParaRPr b="1" sz="1800">
              <a:latin typeface="Questrial"/>
              <a:ea typeface="Questrial"/>
              <a:cs typeface="Questrial"/>
              <a:sym typeface="Questrial"/>
            </a:endParaRPr>
          </a:p>
          <a:p>
            <a:pPr indent="0" lvl="0" marL="0" marR="0" rtl="0" algn="l">
              <a:spcBef>
                <a:spcPts val="0"/>
              </a:spcBef>
              <a:spcAft>
                <a:spcPts val="0"/>
              </a:spcAft>
              <a:buNone/>
            </a:pPr>
            <a:r>
              <a:rPr b="1" lang="en" sz="1800" u="sng">
                <a:solidFill>
                  <a:srgbClr val="0097A7"/>
                </a:solidFill>
                <a:latin typeface="Questrial"/>
                <a:ea typeface="Questrial"/>
                <a:cs typeface="Questrial"/>
                <a:sym typeface="Questrial"/>
                <a:hlinkClick r:id="rId6">
                  <a:extLst>
                    <a:ext uri="{A12FA001-AC4F-418D-AE19-62706E023703}">
                      <ahyp:hlinkClr val="tx"/>
                    </a:ext>
                  </a:extLst>
                </a:hlinkClick>
              </a:rPr>
              <a:t>https://github.com/linkml/linkml</a:t>
            </a:r>
            <a:r>
              <a:rPr b="1" lang="en" sz="1800">
                <a:latin typeface="Questrial"/>
                <a:ea typeface="Questrial"/>
                <a:cs typeface="Questrial"/>
                <a:sym typeface="Questrial"/>
              </a:rPr>
              <a:t> </a:t>
            </a:r>
            <a:endParaRPr b="1" sz="1800">
              <a:latin typeface="Questrial"/>
              <a:ea typeface="Questrial"/>
              <a:cs typeface="Questrial"/>
              <a:sym typeface="Questrial"/>
            </a:endParaRPr>
          </a:p>
        </p:txBody>
      </p:sp>
      <p:sp>
        <p:nvSpPr>
          <p:cNvPr id="917" name="Google Shape;917;p67"/>
          <p:cNvSpPr/>
          <p:nvPr/>
        </p:nvSpPr>
        <p:spPr>
          <a:xfrm>
            <a:off x="6782138" y="1941450"/>
            <a:ext cx="1493700" cy="12954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t>Semantic Web Applications</a:t>
            </a:r>
            <a:endParaRPr/>
          </a:p>
          <a:p>
            <a:pPr indent="0" lvl="0" marL="0" rtl="0" algn="l">
              <a:spcBef>
                <a:spcPts val="0"/>
              </a:spcBef>
              <a:spcAft>
                <a:spcPts val="0"/>
              </a:spcAft>
              <a:buNone/>
            </a:pPr>
            <a:r>
              <a:rPr lang="en"/>
              <a:t>And Infrastructure</a:t>
            </a:r>
            <a:endParaRPr/>
          </a:p>
        </p:txBody>
      </p:sp>
      <p:sp>
        <p:nvSpPr>
          <p:cNvPr id="918" name="Google Shape;918;p67"/>
          <p:cNvSpPr/>
          <p:nvPr/>
        </p:nvSpPr>
        <p:spPr>
          <a:xfrm>
            <a:off x="6836025" y="3657225"/>
            <a:ext cx="1622400" cy="1295400"/>
          </a:xfrm>
          <a:prstGeom prst="roundRect">
            <a:avLst>
              <a:gd fmla="val 16667" name="adj"/>
            </a:avLst>
          </a:prstGeom>
          <a:solidFill>
            <a:srgbClr val="EEEEEE"/>
          </a:solidFill>
          <a:ln cap="flat" cmpd="sng" w="9525">
            <a:solidFill>
              <a:srgbClr val="59595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t>“Traditional” Applications and Infrastructure</a:t>
            </a:r>
            <a:endParaRPr/>
          </a:p>
        </p:txBody>
      </p:sp>
      <p:pic>
        <p:nvPicPr>
          <p:cNvPr id="919" name="Google Shape;919;p67"/>
          <p:cNvPicPr preferRelativeResize="0"/>
          <p:nvPr/>
        </p:nvPicPr>
        <p:blipFill>
          <a:blip r:embed="rId7">
            <a:alphaModFix/>
          </a:blip>
          <a:stretch>
            <a:fillRect/>
          </a:stretch>
        </p:blipFill>
        <p:spPr>
          <a:xfrm>
            <a:off x="8458436" y="1973098"/>
            <a:ext cx="672577" cy="728625"/>
          </a:xfrm>
          <a:prstGeom prst="rect">
            <a:avLst/>
          </a:prstGeom>
          <a:noFill/>
          <a:ln>
            <a:noFill/>
          </a:ln>
        </p:spPr>
      </p:pic>
      <p:pic>
        <p:nvPicPr>
          <p:cNvPr id="920" name="Google Shape;920;p67"/>
          <p:cNvPicPr preferRelativeResize="0"/>
          <p:nvPr/>
        </p:nvPicPr>
        <p:blipFill>
          <a:blip r:embed="rId8">
            <a:alphaModFix/>
          </a:blip>
          <a:stretch>
            <a:fillRect/>
          </a:stretch>
        </p:blipFill>
        <p:spPr>
          <a:xfrm>
            <a:off x="8383713" y="3989428"/>
            <a:ext cx="822013" cy="391826"/>
          </a:xfrm>
          <a:prstGeom prst="rect">
            <a:avLst/>
          </a:prstGeom>
          <a:noFill/>
          <a:ln>
            <a:noFill/>
          </a:ln>
        </p:spPr>
      </p:pic>
      <p:pic>
        <p:nvPicPr>
          <p:cNvPr id="921" name="Google Shape;921;p67"/>
          <p:cNvPicPr preferRelativeResize="0"/>
          <p:nvPr/>
        </p:nvPicPr>
        <p:blipFill>
          <a:blip r:embed="rId9">
            <a:alphaModFix/>
          </a:blip>
          <a:stretch>
            <a:fillRect/>
          </a:stretch>
        </p:blipFill>
        <p:spPr>
          <a:xfrm>
            <a:off x="8034480" y="3248325"/>
            <a:ext cx="1004582" cy="318650"/>
          </a:xfrm>
          <a:prstGeom prst="rect">
            <a:avLst/>
          </a:prstGeom>
          <a:noFill/>
          <a:ln>
            <a:noFill/>
          </a:ln>
        </p:spPr>
      </p:pic>
      <p:sp>
        <p:nvSpPr>
          <p:cNvPr id="922" name="Google Shape;922;p67"/>
          <p:cNvSpPr/>
          <p:nvPr/>
        </p:nvSpPr>
        <p:spPr>
          <a:xfrm>
            <a:off x="4118125" y="4486175"/>
            <a:ext cx="1900500" cy="524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800">
                <a:solidFill>
                  <a:srgbClr val="FF0000"/>
                </a:solidFill>
                <a:latin typeface="Questrial"/>
                <a:ea typeface="Questrial"/>
                <a:cs typeface="Questrial"/>
                <a:sym typeface="Questrial"/>
              </a:rPr>
              <a:t>  SQL DDL</a:t>
            </a:r>
            <a:endParaRPr b="1" sz="1800">
              <a:solidFill>
                <a:srgbClr val="FF0000"/>
              </a:solidFill>
              <a:latin typeface="Questrial"/>
              <a:ea typeface="Questrial"/>
              <a:cs typeface="Questrial"/>
              <a:sym typeface="Questrial"/>
            </a:endParaRPr>
          </a:p>
          <a:p>
            <a:pPr indent="0" lvl="0" marL="0" marR="0" rtl="0" algn="l">
              <a:spcBef>
                <a:spcPts val="0"/>
              </a:spcBef>
              <a:spcAft>
                <a:spcPts val="0"/>
              </a:spcAft>
              <a:buNone/>
            </a:pPr>
            <a:r>
              <a:rPr b="1" lang="en" sz="1800">
                <a:solidFill>
                  <a:srgbClr val="FF0000"/>
                </a:solidFill>
                <a:latin typeface="Questrial"/>
                <a:ea typeface="Questrial"/>
                <a:cs typeface="Questrial"/>
                <a:sym typeface="Questrial"/>
              </a:rPr>
              <a:t>TSVs</a:t>
            </a:r>
            <a:endParaRPr b="1" sz="1800">
              <a:solidFill>
                <a:srgbClr val="FF0000"/>
              </a:solidFill>
              <a:latin typeface="Questrial"/>
              <a:ea typeface="Questrial"/>
              <a:cs typeface="Questrial"/>
              <a:sym typeface="Questrial"/>
            </a:endParaRPr>
          </a:p>
        </p:txBody>
      </p:sp>
      <p:pic>
        <p:nvPicPr>
          <p:cNvPr id="923" name="Google Shape;923;p67"/>
          <p:cNvPicPr preferRelativeResize="0"/>
          <p:nvPr/>
        </p:nvPicPr>
        <p:blipFill>
          <a:blip r:embed="rId10">
            <a:alphaModFix/>
          </a:blip>
          <a:stretch>
            <a:fillRect/>
          </a:stretch>
        </p:blipFill>
        <p:spPr>
          <a:xfrm>
            <a:off x="1655900" y="3596950"/>
            <a:ext cx="1316139" cy="728626"/>
          </a:xfrm>
          <a:prstGeom prst="rect">
            <a:avLst/>
          </a:prstGeom>
          <a:noFill/>
          <a:ln>
            <a:noFill/>
          </a:ln>
        </p:spPr>
      </p:pic>
      <p:pic>
        <p:nvPicPr>
          <p:cNvPr id="924" name="Google Shape;924;p67"/>
          <p:cNvPicPr preferRelativeResize="0"/>
          <p:nvPr/>
        </p:nvPicPr>
        <p:blipFill>
          <a:blip r:embed="rId11">
            <a:alphaModFix/>
          </a:blip>
          <a:stretch>
            <a:fillRect/>
          </a:stretch>
        </p:blipFill>
        <p:spPr>
          <a:xfrm>
            <a:off x="8532525" y="4619100"/>
            <a:ext cx="524400" cy="524400"/>
          </a:xfrm>
          <a:prstGeom prst="rect">
            <a:avLst/>
          </a:prstGeom>
          <a:noFill/>
          <a:ln>
            <a:noFill/>
          </a:ln>
        </p:spPr>
      </p:pic>
      <p:sp>
        <p:nvSpPr>
          <p:cNvPr id="925" name="Google Shape;925;p67"/>
          <p:cNvSpPr/>
          <p:nvPr/>
        </p:nvSpPr>
        <p:spPr>
          <a:xfrm>
            <a:off x="152775" y="1088945"/>
            <a:ext cx="3774900" cy="728400"/>
          </a:xfrm>
          <a:prstGeom prst="roundRect">
            <a:avLst>
              <a:gd fmla="val 16667" name="adj"/>
            </a:avLst>
          </a:prstGeom>
          <a:noFill/>
          <a:ln cap="flat" cmpd="sng" w="28575">
            <a:solidFill>
              <a:srgbClr val="888888"/>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i="1" lang="en">
                <a:latin typeface="Questrial"/>
                <a:ea typeface="Questrial"/>
                <a:cs typeface="Questrial"/>
                <a:sym typeface="Questrial"/>
              </a:rPr>
              <a:t>Create data models in simple YAML files, </a:t>
            </a:r>
            <a:r>
              <a:rPr i="1" lang="en" u="sng">
                <a:latin typeface="Questrial"/>
                <a:ea typeface="Questrial"/>
                <a:cs typeface="Questrial"/>
                <a:sym typeface="Questrial"/>
              </a:rPr>
              <a:t>optionally</a:t>
            </a:r>
            <a:r>
              <a:rPr i="1" lang="en">
                <a:latin typeface="Questrial"/>
                <a:ea typeface="Questrial"/>
                <a:cs typeface="Questrial"/>
                <a:sym typeface="Questrial"/>
              </a:rPr>
              <a:t> annotated using ontologies</a:t>
            </a:r>
            <a:endParaRPr i="1">
              <a:latin typeface="Questrial"/>
              <a:ea typeface="Questrial"/>
              <a:cs typeface="Questrial"/>
              <a:sym typeface="Questrial"/>
            </a:endParaRPr>
          </a:p>
        </p:txBody>
      </p:sp>
      <p:sp>
        <p:nvSpPr>
          <p:cNvPr id="926" name="Google Shape;926;p67"/>
          <p:cNvSpPr/>
          <p:nvPr/>
        </p:nvSpPr>
        <p:spPr>
          <a:xfrm>
            <a:off x="4016907" y="1088675"/>
            <a:ext cx="2114700" cy="728400"/>
          </a:xfrm>
          <a:prstGeom prst="roundRect">
            <a:avLst>
              <a:gd fmla="val 16667" name="adj"/>
            </a:avLst>
          </a:prstGeom>
          <a:noFill/>
          <a:ln cap="flat" cmpd="sng" w="28575">
            <a:solidFill>
              <a:srgbClr val="888888"/>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i="1" lang="en">
                <a:latin typeface="Questrial"/>
                <a:ea typeface="Questrial"/>
                <a:cs typeface="Questrial"/>
                <a:sym typeface="Questrial"/>
              </a:rPr>
              <a:t>Compile to other frameworks</a:t>
            </a:r>
            <a:endParaRPr i="1">
              <a:latin typeface="Questrial"/>
              <a:ea typeface="Questrial"/>
              <a:cs typeface="Questrial"/>
              <a:sym typeface="Questrial"/>
            </a:endParaRPr>
          </a:p>
        </p:txBody>
      </p:sp>
      <p:sp>
        <p:nvSpPr>
          <p:cNvPr id="927" name="Google Shape;927;p67"/>
          <p:cNvSpPr/>
          <p:nvPr/>
        </p:nvSpPr>
        <p:spPr>
          <a:xfrm>
            <a:off x="6343714" y="1088675"/>
            <a:ext cx="2114700" cy="728400"/>
          </a:xfrm>
          <a:prstGeom prst="roundRect">
            <a:avLst>
              <a:gd fmla="val 16667" name="adj"/>
            </a:avLst>
          </a:prstGeom>
          <a:noFill/>
          <a:ln cap="flat" cmpd="sng" w="28575">
            <a:solidFill>
              <a:srgbClr val="888888"/>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i="1" lang="en">
                <a:latin typeface="Questrial"/>
                <a:ea typeface="Questrial"/>
                <a:cs typeface="Questrial"/>
                <a:sym typeface="Questrial"/>
              </a:rPr>
              <a:t>Choose the right tools for the job, no lock in</a:t>
            </a:r>
            <a:endParaRPr i="1">
              <a:latin typeface="Questrial"/>
              <a:ea typeface="Questrial"/>
              <a:cs typeface="Questrial"/>
              <a:sym typeface="Questrial"/>
            </a:endParaRPr>
          </a:p>
        </p:txBody>
      </p:sp>
      <p:pic>
        <p:nvPicPr>
          <p:cNvPr id="928" name="Google Shape;928;p67"/>
          <p:cNvPicPr preferRelativeResize="0"/>
          <p:nvPr/>
        </p:nvPicPr>
        <p:blipFill>
          <a:blip r:embed="rId12">
            <a:alphaModFix/>
          </a:blip>
          <a:stretch>
            <a:fillRect/>
          </a:stretch>
        </p:blipFill>
        <p:spPr>
          <a:xfrm>
            <a:off x="445200" y="2939350"/>
            <a:ext cx="524400" cy="524400"/>
          </a:xfrm>
          <a:prstGeom prst="rect">
            <a:avLst/>
          </a:prstGeom>
          <a:noFill/>
          <a:ln>
            <a:noFill/>
          </a:ln>
        </p:spPr>
      </p:pic>
      <p:sp>
        <p:nvSpPr>
          <p:cNvPr id="929" name="Google Shape;929;p67"/>
          <p:cNvSpPr/>
          <p:nvPr/>
        </p:nvSpPr>
        <p:spPr>
          <a:xfrm>
            <a:off x="56575" y="2571747"/>
            <a:ext cx="1071000" cy="354000"/>
          </a:xfrm>
          <a:prstGeom prst="rect">
            <a:avLst/>
          </a:prstGeom>
          <a:solidFill>
            <a:srgbClr val="DDF4C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a:latin typeface="Questrial"/>
                <a:ea typeface="Questrial"/>
                <a:cs typeface="Questrial"/>
                <a:sym typeface="Questrial"/>
              </a:rPr>
              <a:t>Biocurator</a:t>
            </a:r>
            <a:endParaRPr>
              <a:latin typeface="Questrial"/>
              <a:ea typeface="Questrial"/>
              <a:cs typeface="Questrial"/>
              <a:sym typeface="Questrial"/>
            </a:endParaRPr>
          </a:p>
        </p:txBody>
      </p:sp>
      <p:sp>
        <p:nvSpPr>
          <p:cNvPr id="930" name="Google Shape;930;p67"/>
          <p:cNvSpPr/>
          <p:nvPr/>
        </p:nvSpPr>
        <p:spPr>
          <a:xfrm>
            <a:off x="56575" y="3530451"/>
            <a:ext cx="1071000" cy="524400"/>
          </a:xfrm>
          <a:prstGeom prst="rect">
            <a:avLst/>
          </a:prstGeom>
          <a:solidFill>
            <a:srgbClr val="DDF4C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a:latin typeface="Questrial"/>
                <a:ea typeface="Questrial"/>
                <a:cs typeface="Questrial"/>
                <a:sym typeface="Questrial"/>
              </a:rPr>
              <a:t>Data Scientist</a:t>
            </a:r>
            <a:endParaRPr>
              <a:latin typeface="Questrial"/>
              <a:ea typeface="Questrial"/>
              <a:cs typeface="Questrial"/>
              <a:sym typeface="Questrial"/>
            </a:endParaRPr>
          </a:p>
        </p:txBody>
      </p:sp>
      <p:pic>
        <p:nvPicPr>
          <p:cNvPr id="931" name="Google Shape;931;p67"/>
          <p:cNvPicPr preferRelativeResize="0"/>
          <p:nvPr/>
        </p:nvPicPr>
        <p:blipFill>
          <a:blip r:embed="rId13">
            <a:alphaModFix/>
          </a:blip>
          <a:stretch>
            <a:fillRect/>
          </a:stretch>
        </p:blipFill>
        <p:spPr>
          <a:xfrm>
            <a:off x="562638" y="2022438"/>
            <a:ext cx="503175" cy="503175"/>
          </a:xfrm>
          <a:prstGeom prst="rect">
            <a:avLst/>
          </a:prstGeom>
          <a:noFill/>
          <a:ln>
            <a:noFill/>
          </a:ln>
        </p:spPr>
      </p:pic>
      <p:cxnSp>
        <p:nvCxnSpPr>
          <p:cNvPr id="932" name="Google Shape;932;p67"/>
          <p:cNvCxnSpPr>
            <a:endCxn id="931" idx="3"/>
          </p:cNvCxnSpPr>
          <p:nvPr/>
        </p:nvCxnSpPr>
        <p:spPr>
          <a:xfrm rot="10800000">
            <a:off x="1065813" y="2274025"/>
            <a:ext cx="766500" cy="484500"/>
          </a:xfrm>
          <a:prstGeom prst="curvedConnector3">
            <a:avLst>
              <a:gd fmla="val 50000" name="adj1"/>
            </a:avLst>
          </a:prstGeom>
          <a:noFill/>
          <a:ln cap="flat" cmpd="sng" w="19050">
            <a:solidFill>
              <a:srgbClr val="0000FF"/>
            </a:solidFill>
            <a:prstDash val="solid"/>
            <a:round/>
            <a:headEnd len="med" w="med" type="none"/>
            <a:tailEnd len="med" w="med" type="stealth"/>
          </a:ln>
        </p:spPr>
      </p:cxnSp>
      <p:sp>
        <p:nvSpPr>
          <p:cNvPr id="933" name="Google Shape;933;p67"/>
          <p:cNvSpPr txBox="1"/>
          <p:nvPr/>
        </p:nvSpPr>
        <p:spPr>
          <a:xfrm>
            <a:off x="1183200" y="2229075"/>
            <a:ext cx="11406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000">
                <a:solidFill>
                  <a:srgbClr val="000000"/>
                </a:solidFill>
                <a:latin typeface="Questrial"/>
                <a:ea typeface="Questrial"/>
                <a:cs typeface="Questrial"/>
                <a:sym typeface="Questrial"/>
              </a:rPr>
              <a:t>dct:creator</a:t>
            </a:r>
            <a:endParaRPr i="1" sz="600"/>
          </a:p>
        </p:txBody>
      </p:sp>
      <p:cxnSp>
        <p:nvCxnSpPr>
          <p:cNvPr id="934" name="Google Shape;934;p67"/>
          <p:cNvCxnSpPr>
            <a:endCxn id="930" idx="3"/>
          </p:cNvCxnSpPr>
          <p:nvPr/>
        </p:nvCxnSpPr>
        <p:spPr>
          <a:xfrm rot="5400000">
            <a:off x="1048675" y="3228651"/>
            <a:ext cx="642900" cy="485100"/>
          </a:xfrm>
          <a:prstGeom prst="curvedConnector2">
            <a:avLst/>
          </a:prstGeom>
          <a:noFill/>
          <a:ln cap="flat" cmpd="sng" w="19050">
            <a:solidFill>
              <a:srgbClr val="0000FF"/>
            </a:solidFill>
            <a:prstDash val="solid"/>
            <a:round/>
            <a:headEnd len="med" w="med" type="none"/>
            <a:tailEnd len="med" w="med" type="stealth"/>
          </a:ln>
        </p:spPr>
      </p:cxnSp>
      <p:pic>
        <p:nvPicPr>
          <p:cNvPr id="935" name="Google Shape;935;p67"/>
          <p:cNvPicPr preferRelativeResize="0"/>
          <p:nvPr/>
        </p:nvPicPr>
        <p:blipFill>
          <a:blip r:embed="rId14">
            <a:alphaModFix/>
          </a:blip>
          <a:stretch>
            <a:fillRect/>
          </a:stretch>
        </p:blipFill>
        <p:spPr>
          <a:xfrm>
            <a:off x="6508148" y="4756328"/>
            <a:ext cx="1004600" cy="419798"/>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9" name="Shape 939"/>
        <p:cNvGrpSpPr/>
        <p:nvPr/>
      </p:nvGrpSpPr>
      <p:grpSpPr>
        <a:xfrm>
          <a:off x="0" y="0"/>
          <a:ext cx="0" cy="0"/>
          <a:chOff x="0" y="0"/>
          <a:chExt cx="0" cy="0"/>
        </a:xfrm>
      </p:grpSpPr>
      <p:sp>
        <p:nvSpPr>
          <p:cNvPr id="940" name="Google Shape;940;p68"/>
          <p:cNvSpPr/>
          <p:nvPr/>
        </p:nvSpPr>
        <p:spPr>
          <a:xfrm>
            <a:off x="56575" y="1282250"/>
            <a:ext cx="8943000" cy="38004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1" name="Google Shape;941;p68"/>
          <p:cNvSpPr txBox="1"/>
          <p:nvPr/>
        </p:nvSpPr>
        <p:spPr>
          <a:xfrm>
            <a:off x="808475" y="402600"/>
            <a:ext cx="3814200" cy="47409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800">
                <a:solidFill>
                  <a:srgbClr val="0033B3"/>
                </a:solidFill>
                <a:highlight>
                  <a:srgbClr val="FFFFFF"/>
                </a:highlight>
                <a:latin typeface="Courier New"/>
                <a:ea typeface="Courier New"/>
                <a:cs typeface="Courier New"/>
                <a:sym typeface="Courier New"/>
              </a:rPr>
              <a:t>id</a:t>
            </a:r>
            <a:r>
              <a:rPr b="1" lang="en" sz="800">
                <a:solidFill>
                  <a:srgbClr val="080808"/>
                </a:solidFill>
                <a:highlight>
                  <a:srgbClr val="FFFFFF"/>
                </a:highlight>
                <a:latin typeface="Courier New"/>
                <a:ea typeface="Courier New"/>
                <a:cs typeface="Courier New"/>
                <a:sym typeface="Courier New"/>
              </a:rPr>
              <a:t>: https://example.org/linkml/hello-world</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033B3"/>
                </a:solidFill>
                <a:highlight>
                  <a:srgbClr val="FFFFFF"/>
                </a:highlight>
                <a:latin typeface="Courier New"/>
                <a:ea typeface="Courier New"/>
                <a:cs typeface="Courier New"/>
                <a:sym typeface="Courier New"/>
              </a:rPr>
              <a:t>title</a:t>
            </a:r>
            <a:r>
              <a:rPr b="1" lang="en" sz="800">
                <a:solidFill>
                  <a:srgbClr val="080808"/>
                </a:solidFill>
                <a:highlight>
                  <a:srgbClr val="FFFFFF"/>
                </a:highlight>
                <a:latin typeface="Courier New"/>
                <a:ea typeface="Courier New"/>
                <a:cs typeface="Courier New"/>
                <a:sym typeface="Courier New"/>
              </a:rPr>
              <a:t>: Really basic LinkML model</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033B3"/>
                </a:solidFill>
                <a:highlight>
                  <a:srgbClr val="FFFFFF"/>
                </a:highlight>
                <a:latin typeface="Courier New"/>
                <a:ea typeface="Courier New"/>
                <a:cs typeface="Courier New"/>
                <a:sym typeface="Courier New"/>
              </a:rPr>
              <a:t>name</a:t>
            </a:r>
            <a:r>
              <a:rPr b="1" lang="en" sz="800">
                <a:solidFill>
                  <a:srgbClr val="080808"/>
                </a:solidFill>
                <a:highlight>
                  <a:srgbClr val="FFFFFF"/>
                </a:highlight>
                <a:latin typeface="Courier New"/>
                <a:ea typeface="Courier New"/>
                <a:cs typeface="Courier New"/>
                <a:sym typeface="Courier New"/>
              </a:rPr>
              <a:t>: hello-world</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033B3"/>
                </a:solidFill>
                <a:highlight>
                  <a:srgbClr val="FFFFFF"/>
                </a:highlight>
                <a:latin typeface="Courier New"/>
                <a:ea typeface="Courier New"/>
                <a:cs typeface="Courier New"/>
                <a:sym typeface="Courier New"/>
              </a:rPr>
              <a:t>license</a:t>
            </a:r>
            <a:r>
              <a:rPr b="1" lang="en" sz="800">
                <a:solidFill>
                  <a:srgbClr val="080808"/>
                </a:solidFill>
                <a:highlight>
                  <a:srgbClr val="FFFFFF"/>
                </a:highlight>
                <a:latin typeface="Courier New"/>
                <a:ea typeface="Courier New"/>
                <a:cs typeface="Courier New"/>
                <a:sym typeface="Courier New"/>
              </a:rPr>
              <a:t>: https://creativecommons.org/publicdomain/zero/1.0/</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033B3"/>
                </a:solidFill>
                <a:highlight>
                  <a:srgbClr val="FFFFFF"/>
                </a:highlight>
                <a:latin typeface="Courier New"/>
                <a:ea typeface="Courier New"/>
                <a:cs typeface="Courier New"/>
                <a:sym typeface="Courier New"/>
              </a:rPr>
              <a:t>version</a:t>
            </a:r>
            <a:r>
              <a:rPr b="1" lang="en" sz="800">
                <a:solidFill>
                  <a:srgbClr val="080808"/>
                </a:solidFill>
                <a:highlight>
                  <a:srgbClr val="FFFFFF"/>
                </a:highlight>
                <a:latin typeface="Courier New"/>
                <a:ea typeface="Courier New"/>
                <a:cs typeface="Courier New"/>
                <a:sym typeface="Courier New"/>
              </a:rPr>
              <a:t>: 0.0.1</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033B3"/>
                </a:solidFill>
                <a:highlight>
                  <a:srgbClr val="FFFFFF"/>
                </a:highlight>
                <a:latin typeface="Courier New"/>
                <a:ea typeface="Courier New"/>
                <a:cs typeface="Courier New"/>
                <a:sym typeface="Courier New"/>
              </a:rPr>
              <a:t>prefixes</a:t>
            </a:r>
            <a:r>
              <a:rPr b="1" lang="en" sz="800">
                <a:solidFill>
                  <a:srgbClr val="080808"/>
                </a:solidFill>
                <a:highlight>
                  <a:srgbClr val="FFFFFF"/>
                </a:highlight>
                <a:latin typeface="Courier New"/>
                <a:ea typeface="Courier New"/>
                <a:cs typeface="Courier New"/>
                <a:sym typeface="Courier New"/>
              </a:rPr>
              <a:t>:</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linkml</a:t>
            </a:r>
            <a:r>
              <a:rPr b="1" lang="en" sz="800">
                <a:solidFill>
                  <a:srgbClr val="080808"/>
                </a:solidFill>
                <a:highlight>
                  <a:srgbClr val="FFFFFF"/>
                </a:highlight>
                <a:latin typeface="Courier New"/>
                <a:ea typeface="Courier New"/>
                <a:cs typeface="Courier New"/>
                <a:sym typeface="Courier New"/>
              </a:rPr>
              <a:t>: https://w3id.org/linkml/</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sdo</a:t>
            </a:r>
            <a:r>
              <a:rPr b="1" lang="en" sz="800">
                <a:solidFill>
                  <a:srgbClr val="080808"/>
                </a:solidFill>
                <a:highlight>
                  <a:srgbClr val="FFFFFF"/>
                </a:highlight>
                <a:latin typeface="Courier New"/>
                <a:ea typeface="Courier New"/>
                <a:cs typeface="Courier New"/>
                <a:sym typeface="Courier New"/>
              </a:rPr>
              <a:t>: https://schema.org/</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ex</a:t>
            </a:r>
            <a:r>
              <a:rPr b="1" lang="en" sz="800">
                <a:solidFill>
                  <a:srgbClr val="080808"/>
                </a:solidFill>
                <a:highlight>
                  <a:srgbClr val="FFFFFF"/>
                </a:highlight>
                <a:latin typeface="Courier New"/>
                <a:ea typeface="Courier New"/>
                <a:cs typeface="Courier New"/>
                <a:sym typeface="Courier New"/>
              </a:rPr>
              <a:t>: https://example.org/linkml/hello-world/</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033B3"/>
                </a:solidFill>
                <a:highlight>
                  <a:srgbClr val="FFFFFF"/>
                </a:highlight>
                <a:latin typeface="Courier New"/>
                <a:ea typeface="Courier New"/>
                <a:cs typeface="Courier New"/>
                <a:sym typeface="Courier New"/>
              </a:rPr>
              <a:t>default_prefix</a:t>
            </a:r>
            <a:r>
              <a:rPr b="1" lang="en" sz="800">
                <a:solidFill>
                  <a:srgbClr val="080808"/>
                </a:solidFill>
                <a:highlight>
                  <a:srgbClr val="FFFFFF"/>
                </a:highlight>
                <a:latin typeface="Courier New"/>
                <a:ea typeface="Courier New"/>
                <a:cs typeface="Courier New"/>
                <a:sym typeface="Courier New"/>
              </a:rPr>
              <a:t>: ex</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033B3"/>
                </a:solidFill>
                <a:highlight>
                  <a:srgbClr val="FFFFFF"/>
                </a:highlight>
                <a:latin typeface="Courier New"/>
                <a:ea typeface="Courier New"/>
                <a:cs typeface="Courier New"/>
                <a:sym typeface="Courier New"/>
              </a:rPr>
              <a:t>default_curi_maps</a:t>
            </a:r>
            <a:r>
              <a:rPr b="1" lang="en" sz="800">
                <a:solidFill>
                  <a:srgbClr val="080808"/>
                </a:solidFill>
                <a:highlight>
                  <a:srgbClr val="FFFFFF"/>
                </a:highlight>
                <a:latin typeface="Courier New"/>
                <a:ea typeface="Courier New"/>
                <a:cs typeface="Courier New"/>
                <a:sym typeface="Courier New"/>
              </a:rPr>
              <a:t>:</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 semweb_context</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033B3"/>
                </a:solidFill>
                <a:highlight>
                  <a:srgbClr val="FFFFFF"/>
                </a:highlight>
                <a:latin typeface="Courier New"/>
                <a:ea typeface="Courier New"/>
                <a:cs typeface="Courier New"/>
                <a:sym typeface="Courier New"/>
              </a:rPr>
              <a:t>imports</a:t>
            </a:r>
            <a:r>
              <a:rPr b="1" lang="en" sz="800">
                <a:solidFill>
                  <a:srgbClr val="080808"/>
                </a:solidFill>
                <a:highlight>
                  <a:srgbClr val="FFFFFF"/>
                </a:highlight>
                <a:latin typeface="Courier New"/>
                <a:ea typeface="Courier New"/>
                <a:cs typeface="Courier New"/>
                <a:sym typeface="Courier New"/>
              </a:rPr>
              <a:t>:</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 linkml:types</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033B3"/>
                </a:solidFill>
                <a:highlight>
                  <a:srgbClr val="FFFFFF"/>
                </a:highlight>
                <a:latin typeface="Courier New"/>
                <a:ea typeface="Courier New"/>
                <a:cs typeface="Courier New"/>
                <a:sym typeface="Courier New"/>
              </a:rPr>
              <a:t>classes</a:t>
            </a:r>
            <a:r>
              <a:rPr b="1" lang="en" sz="800">
                <a:solidFill>
                  <a:srgbClr val="080808"/>
                </a:solidFill>
                <a:highlight>
                  <a:srgbClr val="FFFFFF"/>
                </a:highlight>
                <a:latin typeface="Courier New"/>
                <a:ea typeface="Courier New"/>
                <a:cs typeface="Courier New"/>
                <a:sym typeface="Courier New"/>
              </a:rPr>
              <a:t>:</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Person</a:t>
            </a:r>
            <a:r>
              <a:rPr b="1" lang="en" sz="800">
                <a:solidFill>
                  <a:srgbClr val="080808"/>
                </a:solidFill>
                <a:highlight>
                  <a:srgbClr val="FFFFFF"/>
                </a:highlight>
                <a:latin typeface="Courier New"/>
                <a:ea typeface="Courier New"/>
                <a:cs typeface="Courier New"/>
                <a:sym typeface="Courier New"/>
              </a:rPr>
              <a:t>:</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description</a:t>
            </a:r>
            <a:r>
              <a:rPr b="1" lang="en" sz="800">
                <a:solidFill>
                  <a:srgbClr val="080808"/>
                </a:solidFill>
                <a:highlight>
                  <a:srgbClr val="FFFFFF"/>
                </a:highlight>
                <a:latin typeface="Courier New"/>
                <a:ea typeface="Courier New"/>
                <a:cs typeface="Courier New"/>
                <a:sym typeface="Courier New"/>
              </a:rPr>
              <a:t>: Minimal information about a person</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class_uri</a:t>
            </a:r>
            <a:r>
              <a:rPr b="1" lang="en" sz="800">
                <a:solidFill>
                  <a:srgbClr val="080808"/>
                </a:solidFill>
                <a:highlight>
                  <a:srgbClr val="FFFFFF"/>
                </a:highlight>
                <a:latin typeface="Courier New"/>
                <a:ea typeface="Courier New"/>
                <a:cs typeface="Courier New"/>
                <a:sym typeface="Courier New"/>
              </a:rPr>
              <a:t>: sdo:Person</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attributes</a:t>
            </a:r>
            <a:r>
              <a:rPr b="1" lang="en" sz="800">
                <a:solidFill>
                  <a:srgbClr val="080808"/>
                </a:solidFill>
                <a:highlight>
                  <a:srgbClr val="FFFFFF"/>
                </a:highlight>
                <a:latin typeface="Courier New"/>
                <a:ea typeface="Courier New"/>
                <a:cs typeface="Courier New"/>
                <a:sym typeface="Courier New"/>
              </a:rPr>
              <a:t>:</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id</a:t>
            </a:r>
            <a:r>
              <a:rPr b="1" lang="en" sz="800">
                <a:solidFill>
                  <a:srgbClr val="080808"/>
                </a:solidFill>
                <a:highlight>
                  <a:srgbClr val="FFFFFF"/>
                </a:highlight>
                <a:latin typeface="Courier New"/>
                <a:ea typeface="Courier New"/>
                <a:cs typeface="Courier New"/>
                <a:sym typeface="Courier New"/>
              </a:rPr>
              <a:t>:</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identifier</a:t>
            </a:r>
            <a:r>
              <a:rPr b="1" lang="en" sz="800">
                <a:solidFill>
                  <a:srgbClr val="080808"/>
                </a:solidFill>
                <a:highlight>
                  <a:srgbClr val="FFFFFF"/>
                </a:highlight>
                <a:latin typeface="Courier New"/>
                <a:ea typeface="Courier New"/>
                <a:cs typeface="Courier New"/>
                <a:sym typeface="Courier New"/>
              </a:rPr>
              <a:t>: true</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slot_uri</a:t>
            </a:r>
            <a:r>
              <a:rPr b="1" lang="en" sz="800">
                <a:solidFill>
                  <a:srgbClr val="080808"/>
                </a:solidFill>
                <a:highlight>
                  <a:srgbClr val="FFFFFF"/>
                </a:highlight>
                <a:latin typeface="Courier New"/>
                <a:ea typeface="Courier New"/>
                <a:cs typeface="Courier New"/>
                <a:sym typeface="Courier New"/>
              </a:rPr>
              <a:t>: sdo:taxID</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first_name</a:t>
            </a:r>
            <a:r>
              <a:rPr b="1" lang="en" sz="800">
                <a:solidFill>
                  <a:srgbClr val="080808"/>
                </a:solidFill>
                <a:highlight>
                  <a:srgbClr val="FFFFFF"/>
                </a:highlight>
                <a:latin typeface="Courier New"/>
                <a:ea typeface="Courier New"/>
                <a:cs typeface="Courier New"/>
                <a:sym typeface="Courier New"/>
              </a:rPr>
              <a:t>:</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required</a:t>
            </a:r>
            <a:r>
              <a:rPr b="1" lang="en" sz="800">
                <a:solidFill>
                  <a:srgbClr val="080808"/>
                </a:solidFill>
                <a:highlight>
                  <a:srgbClr val="FFFFFF"/>
                </a:highlight>
                <a:latin typeface="Courier New"/>
                <a:ea typeface="Courier New"/>
                <a:cs typeface="Courier New"/>
                <a:sym typeface="Courier New"/>
              </a:rPr>
              <a:t>: true</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slot_uri</a:t>
            </a:r>
            <a:r>
              <a:rPr b="1" lang="en" sz="800">
                <a:solidFill>
                  <a:srgbClr val="080808"/>
                </a:solidFill>
                <a:highlight>
                  <a:srgbClr val="FFFFFF"/>
                </a:highlight>
                <a:latin typeface="Courier New"/>
                <a:ea typeface="Courier New"/>
                <a:cs typeface="Courier New"/>
                <a:sym typeface="Courier New"/>
              </a:rPr>
              <a:t>: sdo:givenName</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multivalued</a:t>
            </a:r>
            <a:r>
              <a:rPr b="1" lang="en" sz="800">
                <a:solidFill>
                  <a:srgbClr val="080808"/>
                </a:solidFill>
                <a:highlight>
                  <a:srgbClr val="FFFFFF"/>
                </a:highlight>
                <a:latin typeface="Courier New"/>
                <a:ea typeface="Courier New"/>
                <a:cs typeface="Courier New"/>
                <a:sym typeface="Courier New"/>
              </a:rPr>
              <a:t>: true</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last_name</a:t>
            </a:r>
            <a:r>
              <a:rPr b="1" lang="en" sz="800">
                <a:solidFill>
                  <a:srgbClr val="080808"/>
                </a:solidFill>
                <a:highlight>
                  <a:srgbClr val="FFFFFF"/>
                </a:highlight>
                <a:latin typeface="Courier New"/>
                <a:ea typeface="Courier New"/>
                <a:cs typeface="Courier New"/>
                <a:sym typeface="Courier New"/>
              </a:rPr>
              <a:t>:</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required</a:t>
            </a:r>
            <a:r>
              <a:rPr b="1" lang="en" sz="800">
                <a:solidFill>
                  <a:srgbClr val="080808"/>
                </a:solidFill>
                <a:highlight>
                  <a:srgbClr val="FFFFFF"/>
                </a:highlight>
                <a:latin typeface="Courier New"/>
                <a:ea typeface="Courier New"/>
                <a:cs typeface="Courier New"/>
                <a:sym typeface="Courier New"/>
              </a:rPr>
              <a:t>: true</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slot_uri</a:t>
            </a:r>
            <a:r>
              <a:rPr b="1" lang="en" sz="800">
                <a:solidFill>
                  <a:srgbClr val="080808"/>
                </a:solidFill>
                <a:highlight>
                  <a:srgbClr val="FFFFFF"/>
                </a:highlight>
                <a:latin typeface="Courier New"/>
                <a:ea typeface="Courier New"/>
                <a:cs typeface="Courier New"/>
                <a:sym typeface="Courier New"/>
              </a:rPr>
              <a:t>: sdo:familyName</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knows</a:t>
            </a:r>
            <a:r>
              <a:rPr b="1" lang="en" sz="800">
                <a:solidFill>
                  <a:srgbClr val="080808"/>
                </a:solidFill>
                <a:highlight>
                  <a:srgbClr val="FFFFFF"/>
                </a:highlight>
                <a:latin typeface="Courier New"/>
                <a:ea typeface="Courier New"/>
                <a:cs typeface="Courier New"/>
                <a:sym typeface="Courier New"/>
              </a:rPr>
              <a:t>:</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range</a:t>
            </a:r>
            <a:r>
              <a:rPr b="1" lang="en" sz="800">
                <a:solidFill>
                  <a:srgbClr val="080808"/>
                </a:solidFill>
                <a:highlight>
                  <a:srgbClr val="FFFFFF"/>
                </a:highlight>
                <a:latin typeface="Courier New"/>
                <a:ea typeface="Courier New"/>
                <a:cs typeface="Courier New"/>
                <a:sym typeface="Courier New"/>
              </a:rPr>
              <a:t>: Person</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multivalued</a:t>
            </a:r>
            <a:r>
              <a:rPr b="1" lang="en" sz="800">
                <a:solidFill>
                  <a:srgbClr val="080808"/>
                </a:solidFill>
                <a:highlight>
                  <a:srgbClr val="FFFFFF"/>
                </a:highlight>
                <a:latin typeface="Courier New"/>
                <a:ea typeface="Courier New"/>
                <a:cs typeface="Courier New"/>
                <a:sym typeface="Courier New"/>
              </a:rPr>
              <a:t>: true</a:t>
            </a:r>
            <a:endParaRPr b="1" sz="8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b="1" lang="en" sz="800">
                <a:solidFill>
                  <a:srgbClr val="080808"/>
                </a:solidFill>
                <a:highlight>
                  <a:srgbClr val="FFFFFF"/>
                </a:highlight>
                <a:latin typeface="Courier New"/>
                <a:ea typeface="Courier New"/>
                <a:cs typeface="Courier New"/>
                <a:sym typeface="Courier New"/>
              </a:rPr>
              <a:t>       </a:t>
            </a:r>
            <a:r>
              <a:rPr b="1" lang="en" sz="800">
                <a:solidFill>
                  <a:srgbClr val="0033B3"/>
                </a:solidFill>
                <a:highlight>
                  <a:srgbClr val="FFFFFF"/>
                </a:highlight>
                <a:latin typeface="Courier New"/>
                <a:ea typeface="Courier New"/>
                <a:cs typeface="Courier New"/>
                <a:sym typeface="Courier New"/>
              </a:rPr>
              <a:t>slot_uri</a:t>
            </a:r>
            <a:r>
              <a:rPr b="1" lang="en" sz="800">
                <a:solidFill>
                  <a:srgbClr val="080808"/>
                </a:solidFill>
                <a:highlight>
                  <a:srgbClr val="FFFFFF"/>
                </a:highlight>
                <a:latin typeface="Courier New"/>
                <a:ea typeface="Courier New"/>
                <a:cs typeface="Courier New"/>
                <a:sym typeface="Courier New"/>
              </a:rPr>
              <a:t>: foaf:knows</a:t>
            </a:r>
            <a:endParaRPr b="1" sz="800">
              <a:solidFill>
                <a:srgbClr val="0033B3"/>
              </a:solidFill>
              <a:highlight>
                <a:srgbClr val="FFFFFF"/>
              </a:highlight>
              <a:latin typeface="Courier New"/>
              <a:ea typeface="Courier New"/>
              <a:cs typeface="Courier New"/>
              <a:sym typeface="Courier New"/>
            </a:endParaRPr>
          </a:p>
        </p:txBody>
      </p:sp>
      <p:sp>
        <p:nvSpPr>
          <p:cNvPr id="942" name="Google Shape;942;p68"/>
          <p:cNvSpPr/>
          <p:nvPr/>
        </p:nvSpPr>
        <p:spPr>
          <a:xfrm>
            <a:off x="866000" y="495575"/>
            <a:ext cx="2658000" cy="142800"/>
          </a:xfrm>
          <a:prstGeom prst="roundRect">
            <a:avLst>
              <a:gd fmla="val 16667" name="adj"/>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3" name="Google Shape;943;p68"/>
          <p:cNvSpPr/>
          <p:nvPr/>
        </p:nvSpPr>
        <p:spPr>
          <a:xfrm>
            <a:off x="808475" y="1233025"/>
            <a:ext cx="2843400" cy="516600"/>
          </a:xfrm>
          <a:prstGeom prst="roundRect">
            <a:avLst>
              <a:gd fmla="val 16667" name="adj"/>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4" name="Google Shape;944;p68"/>
          <p:cNvSpPr/>
          <p:nvPr/>
        </p:nvSpPr>
        <p:spPr>
          <a:xfrm>
            <a:off x="901175" y="1829075"/>
            <a:ext cx="1158600" cy="400200"/>
          </a:xfrm>
          <a:prstGeom prst="roundRect">
            <a:avLst>
              <a:gd fmla="val 16667" name="adj"/>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5" name="Google Shape;945;p68"/>
          <p:cNvSpPr/>
          <p:nvPr/>
        </p:nvSpPr>
        <p:spPr>
          <a:xfrm>
            <a:off x="1016025" y="3040200"/>
            <a:ext cx="1464300" cy="142800"/>
          </a:xfrm>
          <a:prstGeom prst="roundRect">
            <a:avLst>
              <a:gd fmla="val 16667" name="adj"/>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6" name="Google Shape;946;p68"/>
          <p:cNvSpPr/>
          <p:nvPr/>
        </p:nvSpPr>
        <p:spPr>
          <a:xfrm>
            <a:off x="1303575" y="3504100"/>
            <a:ext cx="1231800" cy="199800"/>
          </a:xfrm>
          <a:prstGeom prst="roundRect">
            <a:avLst>
              <a:gd fmla="val 16667" name="adj"/>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7" name="Google Shape;947;p68"/>
          <p:cNvSpPr/>
          <p:nvPr/>
        </p:nvSpPr>
        <p:spPr>
          <a:xfrm>
            <a:off x="1303575" y="3900650"/>
            <a:ext cx="1464300" cy="142800"/>
          </a:xfrm>
          <a:prstGeom prst="roundRect">
            <a:avLst>
              <a:gd fmla="val 16667" name="adj"/>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8" name="Google Shape;948;p68"/>
          <p:cNvSpPr/>
          <p:nvPr/>
        </p:nvSpPr>
        <p:spPr>
          <a:xfrm>
            <a:off x="1303575" y="4413475"/>
            <a:ext cx="1567200" cy="142800"/>
          </a:xfrm>
          <a:prstGeom prst="roundRect">
            <a:avLst>
              <a:gd fmla="val 16667" name="adj"/>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9" name="Google Shape;949;p68"/>
          <p:cNvSpPr/>
          <p:nvPr/>
        </p:nvSpPr>
        <p:spPr>
          <a:xfrm>
            <a:off x="5392650" y="1443800"/>
            <a:ext cx="3120000" cy="516600"/>
          </a:xfrm>
          <a:prstGeom prst="rect">
            <a:avLst/>
          </a:prstGeom>
          <a:solidFill>
            <a:srgbClr val="DDF4C4"/>
          </a:solidFill>
          <a:ln cap="flat" cmpd="sng" w="28575">
            <a:solidFill>
              <a:srgbClr val="0000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lang="en">
                <a:latin typeface="Questrial"/>
                <a:ea typeface="Questrial"/>
                <a:cs typeface="Questrial"/>
                <a:sym typeface="Questrial"/>
              </a:rPr>
              <a:t>Export data to RDF and JSON-LD</a:t>
            </a:r>
            <a:endParaRPr>
              <a:latin typeface="Questrial"/>
              <a:ea typeface="Questrial"/>
              <a:cs typeface="Questrial"/>
              <a:sym typeface="Questrial"/>
            </a:endParaRPr>
          </a:p>
        </p:txBody>
      </p:sp>
      <p:sp>
        <p:nvSpPr>
          <p:cNvPr id="950" name="Google Shape;950;p68"/>
          <p:cNvSpPr/>
          <p:nvPr/>
        </p:nvSpPr>
        <p:spPr>
          <a:xfrm>
            <a:off x="5392650" y="2195400"/>
            <a:ext cx="3120000" cy="516600"/>
          </a:xfrm>
          <a:prstGeom prst="rect">
            <a:avLst/>
          </a:prstGeom>
          <a:solidFill>
            <a:srgbClr val="DDF4C4"/>
          </a:solidFill>
          <a:ln cap="flat" cmpd="sng" w="28575">
            <a:solidFill>
              <a:srgbClr val="0000FF"/>
            </a:solidFill>
            <a:prstDash val="solid"/>
            <a:round/>
            <a:headEnd len="sm" w="sm" type="none"/>
            <a:tailEnd len="sm" w="sm" type="none"/>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b="1" lang="en">
                <a:solidFill>
                  <a:schemeClr val="dk2"/>
                </a:solidFill>
                <a:latin typeface="Questrial"/>
                <a:ea typeface="Questrial"/>
                <a:cs typeface="Questrial"/>
                <a:sym typeface="Questrial"/>
              </a:rPr>
              <a:t>&gt;&gt; Make the meaning of your schema more explicit</a:t>
            </a:r>
            <a:endParaRPr>
              <a:solidFill>
                <a:schemeClr val="dk2"/>
              </a:solidFill>
              <a:latin typeface="Questrial"/>
              <a:ea typeface="Questrial"/>
              <a:cs typeface="Questrial"/>
              <a:sym typeface="Questrial"/>
            </a:endParaRPr>
          </a:p>
        </p:txBody>
      </p:sp>
      <p:sp>
        <p:nvSpPr>
          <p:cNvPr id="951" name="Google Shape;951;p68"/>
          <p:cNvSpPr/>
          <p:nvPr/>
        </p:nvSpPr>
        <p:spPr>
          <a:xfrm>
            <a:off x="5392650" y="3104775"/>
            <a:ext cx="3120000" cy="516600"/>
          </a:xfrm>
          <a:prstGeom prst="rect">
            <a:avLst/>
          </a:prstGeom>
          <a:solidFill>
            <a:srgbClr val="DDF4C4"/>
          </a:solidFill>
          <a:ln cap="flat" cmpd="sng" w="28575">
            <a:solidFill>
              <a:srgbClr val="0000FF"/>
            </a:solidFill>
            <a:prstDash val="solid"/>
            <a:round/>
            <a:headEnd len="sm" w="sm" type="none"/>
            <a:tailEnd len="sm" w="sm" type="none"/>
          </a:ln>
        </p:spPr>
        <p:txBody>
          <a:bodyPr anchorCtr="0" anchor="t" bIns="45700" lIns="91425" spcFirstLastPara="1" rIns="91425" wrap="square" tIns="45700">
            <a:noAutofit/>
          </a:bodyPr>
          <a:lstStyle/>
          <a:p>
            <a:pPr indent="0" lvl="0" marL="0" rtl="0" algn="l">
              <a:spcBef>
                <a:spcPts val="0"/>
              </a:spcBef>
              <a:spcAft>
                <a:spcPts val="0"/>
              </a:spcAft>
              <a:buNone/>
            </a:pPr>
            <a:r>
              <a:rPr b="1" lang="en">
                <a:solidFill>
                  <a:schemeClr val="dk2"/>
                </a:solidFill>
                <a:latin typeface="Questrial"/>
                <a:ea typeface="Questrial"/>
                <a:cs typeface="Questrial"/>
                <a:sym typeface="Questrial"/>
              </a:rPr>
              <a:t>&gt;&gt; Data integration hooks</a:t>
            </a:r>
            <a:endParaRPr>
              <a:solidFill>
                <a:schemeClr val="dk2"/>
              </a:solidFill>
              <a:latin typeface="Questrial"/>
              <a:ea typeface="Questrial"/>
              <a:cs typeface="Questrial"/>
              <a:sym typeface="Questrial"/>
            </a:endParaRPr>
          </a:p>
        </p:txBody>
      </p:sp>
      <p:sp>
        <p:nvSpPr>
          <p:cNvPr id="952" name="Google Shape;952;p68"/>
          <p:cNvSpPr txBox="1"/>
          <p:nvPr>
            <p:ph idx="4294967295" type="title"/>
          </p:nvPr>
        </p:nvSpPr>
        <p:spPr>
          <a:xfrm>
            <a:off x="4905775" y="179075"/>
            <a:ext cx="3943200" cy="1616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3040">
                <a:solidFill>
                  <a:schemeClr val="lt1"/>
                </a:solidFill>
              </a:rPr>
              <a:t>Annotate schemas with ontologies</a:t>
            </a:r>
            <a:endParaRPr sz="3040">
              <a:solidFill>
                <a:schemeClr val="lt1"/>
              </a:solidFill>
            </a:endParaRPr>
          </a:p>
        </p:txBody>
      </p:sp>
      <p:pic>
        <p:nvPicPr>
          <p:cNvPr id="953" name="Google Shape;953;p68"/>
          <p:cNvPicPr preferRelativeResize="0"/>
          <p:nvPr/>
        </p:nvPicPr>
        <p:blipFill>
          <a:blip r:embed="rId3">
            <a:alphaModFix/>
          </a:blip>
          <a:stretch>
            <a:fillRect/>
          </a:stretch>
        </p:blipFill>
        <p:spPr>
          <a:xfrm>
            <a:off x="7785573" y="4337999"/>
            <a:ext cx="1214002" cy="672075"/>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7" name="Shape 957"/>
        <p:cNvGrpSpPr/>
        <p:nvPr/>
      </p:nvGrpSpPr>
      <p:grpSpPr>
        <a:xfrm>
          <a:off x="0" y="0"/>
          <a:ext cx="0" cy="0"/>
          <a:chOff x="0" y="0"/>
          <a:chExt cx="0" cy="0"/>
        </a:xfrm>
      </p:grpSpPr>
      <p:sp>
        <p:nvSpPr>
          <p:cNvPr id="958" name="Google Shape;958;p69"/>
          <p:cNvSpPr/>
          <p:nvPr/>
        </p:nvSpPr>
        <p:spPr>
          <a:xfrm>
            <a:off x="56575" y="1282250"/>
            <a:ext cx="8943000" cy="38004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9" name="Google Shape;959;p69"/>
          <p:cNvSpPr txBox="1"/>
          <p:nvPr>
            <p:ph type="title"/>
          </p:nvPr>
        </p:nvSpPr>
        <p:spPr>
          <a:xfrm>
            <a:off x="311700" y="2224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sz="3000">
                <a:solidFill>
                  <a:srgbClr val="FFFFFF"/>
                </a:solidFill>
              </a:rPr>
              <a:t>Easy ontology support via value sets</a:t>
            </a:r>
            <a:endParaRPr sz="3000">
              <a:solidFill>
                <a:srgbClr val="FFFFFF"/>
              </a:solidFill>
            </a:endParaRPr>
          </a:p>
        </p:txBody>
      </p:sp>
      <p:pic>
        <p:nvPicPr>
          <p:cNvPr id="960" name="Google Shape;960;p69"/>
          <p:cNvPicPr preferRelativeResize="0"/>
          <p:nvPr/>
        </p:nvPicPr>
        <p:blipFill>
          <a:blip r:embed="rId3">
            <a:alphaModFix/>
          </a:blip>
          <a:stretch>
            <a:fillRect/>
          </a:stretch>
        </p:blipFill>
        <p:spPr>
          <a:xfrm>
            <a:off x="4503325" y="1059350"/>
            <a:ext cx="2346155" cy="3821100"/>
          </a:xfrm>
          <a:prstGeom prst="rect">
            <a:avLst/>
          </a:prstGeom>
          <a:noFill/>
          <a:ln>
            <a:noFill/>
          </a:ln>
        </p:spPr>
      </p:pic>
      <p:pic>
        <p:nvPicPr>
          <p:cNvPr id="961" name="Google Shape;961;p69"/>
          <p:cNvPicPr preferRelativeResize="0"/>
          <p:nvPr/>
        </p:nvPicPr>
        <p:blipFill>
          <a:blip r:embed="rId4">
            <a:alphaModFix/>
          </a:blip>
          <a:stretch>
            <a:fillRect/>
          </a:stretch>
        </p:blipFill>
        <p:spPr>
          <a:xfrm>
            <a:off x="311700" y="1857925"/>
            <a:ext cx="3885225" cy="1611775"/>
          </a:xfrm>
          <a:prstGeom prst="rect">
            <a:avLst/>
          </a:prstGeom>
          <a:noFill/>
          <a:ln>
            <a:noFill/>
          </a:ln>
        </p:spPr>
      </p:pic>
      <p:pic>
        <p:nvPicPr>
          <p:cNvPr id="962" name="Google Shape;962;p69"/>
          <p:cNvPicPr preferRelativeResize="0"/>
          <p:nvPr/>
        </p:nvPicPr>
        <p:blipFill>
          <a:blip r:embed="rId5">
            <a:alphaModFix/>
          </a:blip>
          <a:stretch>
            <a:fillRect/>
          </a:stretch>
        </p:blipFill>
        <p:spPr>
          <a:xfrm>
            <a:off x="7358725" y="1354075"/>
            <a:ext cx="1328850" cy="1328850"/>
          </a:xfrm>
          <a:prstGeom prst="rect">
            <a:avLst/>
          </a:prstGeom>
          <a:noFill/>
          <a:ln>
            <a:noFill/>
          </a:ln>
        </p:spPr>
      </p:pic>
      <p:pic>
        <p:nvPicPr>
          <p:cNvPr id="963" name="Google Shape;963;p69"/>
          <p:cNvPicPr preferRelativeResize="0"/>
          <p:nvPr/>
        </p:nvPicPr>
        <p:blipFill>
          <a:blip r:embed="rId6">
            <a:alphaModFix/>
          </a:blip>
          <a:stretch>
            <a:fillRect/>
          </a:stretch>
        </p:blipFill>
        <p:spPr>
          <a:xfrm>
            <a:off x="7197575" y="2659050"/>
            <a:ext cx="1833625" cy="621700"/>
          </a:xfrm>
          <a:prstGeom prst="rect">
            <a:avLst/>
          </a:prstGeom>
          <a:noFill/>
          <a:ln>
            <a:noFill/>
          </a:ln>
        </p:spPr>
      </p:pic>
      <p:cxnSp>
        <p:nvCxnSpPr>
          <p:cNvPr id="964" name="Google Shape;964;p69"/>
          <p:cNvCxnSpPr/>
          <p:nvPr/>
        </p:nvCxnSpPr>
        <p:spPr>
          <a:xfrm flipH="1">
            <a:off x="6187300" y="1978900"/>
            <a:ext cx="1486200" cy="217200"/>
          </a:xfrm>
          <a:prstGeom prst="straightConnector1">
            <a:avLst/>
          </a:prstGeom>
          <a:noFill/>
          <a:ln cap="flat" cmpd="sng" w="28575">
            <a:solidFill>
              <a:schemeClr val="dk2"/>
            </a:solidFill>
            <a:prstDash val="dash"/>
            <a:round/>
            <a:headEnd len="med" w="med" type="none"/>
            <a:tailEnd len="med" w="med" type="none"/>
          </a:ln>
        </p:spPr>
      </p:cxnSp>
      <p:pic>
        <p:nvPicPr>
          <p:cNvPr id="965" name="Google Shape;965;p69"/>
          <p:cNvPicPr preferRelativeResize="0"/>
          <p:nvPr/>
        </p:nvPicPr>
        <p:blipFill>
          <a:blip r:embed="rId7">
            <a:alphaModFix/>
          </a:blip>
          <a:stretch>
            <a:fillRect/>
          </a:stretch>
        </p:blipFill>
        <p:spPr>
          <a:xfrm>
            <a:off x="7785573" y="4337999"/>
            <a:ext cx="1214002" cy="672075"/>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9" name="Shape 969"/>
        <p:cNvGrpSpPr/>
        <p:nvPr/>
      </p:nvGrpSpPr>
      <p:grpSpPr>
        <a:xfrm>
          <a:off x="0" y="0"/>
          <a:ext cx="0" cy="0"/>
          <a:chOff x="0" y="0"/>
          <a:chExt cx="0" cy="0"/>
        </a:xfrm>
      </p:grpSpPr>
      <p:sp>
        <p:nvSpPr>
          <p:cNvPr id="970" name="Google Shape;970;p70"/>
          <p:cNvSpPr/>
          <p:nvPr/>
        </p:nvSpPr>
        <p:spPr>
          <a:xfrm>
            <a:off x="56575" y="1282250"/>
            <a:ext cx="8943000" cy="38004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1" name="Google Shape;971;p70"/>
          <p:cNvSpPr txBox="1"/>
          <p:nvPr>
            <p:ph type="title"/>
          </p:nvPr>
        </p:nvSpPr>
        <p:spPr>
          <a:xfrm>
            <a:off x="311700" y="2224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sz="3000">
                <a:solidFill>
                  <a:srgbClr val="FFFFFF"/>
                </a:solidFill>
              </a:rPr>
              <a:t>Easy ontology support via value sets</a:t>
            </a:r>
            <a:endParaRPr sz="3000">
              <a:solidFill>
                <a:srgbClr val="FFFFFF"/>
              </a:solidFill>
            </a:endParaRPr>
          </a:p>
        </p:txBody>
      </p:sp>
      <p:pic>
        <p:nvPicPr>
          <p:cNvPr id="972" name="Google Shape;972;p70"/>
          <p:cNvPicPr preferRelativeResize="0"/>
          <p:nvPr/>
        </p:nvPicPr>
        <p:blipFill>
          <a:blip r:embed="rId3">
            <a:alphaModFix/>
          </a:blip>
          <a:stretch>
            <a:fillRect/>
          </a:stretch>
        </p:blipFill>
        <p:spPr>
          <a:xfrm>
            <a:off x="7358725" y="1354075"/>
            <a:ext cx="1328850" cy="1328850"/>
          </a:xfrm>
          <a:prstGeom prst="rect">
            <a:avLst/>
          </a:prstGeom>
          <a:noFill/>
          <a:ln>
            <a:noFill/>
          </a:ln>
        </p:spPr>
      </p:pic>
      <p:pic>
        <p:nvPicPr>
          <p:cNvPr id="973" name="Google Shape;973;p70"/>
          <p:cNvPicPr preferRelativeResize="0"/>
          <p:nvPr/>
        </p:nvPicPr>
        <p:blipFill>
          <a:blip r:embed="rId4">
            <a:alphaModFix/>
          </a:blip>
          <a:stretch>
            <a:fillRect/>
          </a:stretch>
        </p:blipFill>
        <p:spPr>
          <a:xfrm>
            <a:off x="3927375" y="1559800"/>
            <a:ext cx="2880874" cy="2274776"/>
          </a:xfrm>
          <a:prstGeom prst="rect">
            <a:avLst/>
          </a:prstGeom>
          <a:noFill/>
          <a:ln>
            <a:noFill/>
          </a:ln>
        </p:spPr>
      </p:pic>
      <p:pic>
        <p:nvPicPr>
          <p:cNvPr id="974" name="Google Shape;974;p70"/>
          <p:cNvPicPr preferRelativeResize="0"/>
          <p:nvPr/>
        </p:nvPicPr>
        <p:blipFill>
          <a:blip r:embed="rId5">
            <a:alphaModFix/>
          </a:blip>
          <a:stretch>
            <a:fillRect/>
          </a:stretch>
        </p:blipFill>
        <p:spPr>
          <a:xfrm>
            <a:off x="7343162" y="2723924"/>
            <a:ext cx="1359975" cy="1186850"/>
          </a:xfrm>
          <a:prstGeom prst="rect">
            <a:avLst/>
          </a:prstGeom>
          <a:noFill/>
          <a:ln>
            <a:noFill/>
          </a:ln>
        </p:spPr>
      </p:pic>
      <p:pic>
        <p:nvPicPr>
          <p:cNvPr id="975" name="Google Shape;975;p70"/>
          <p:cNvPicPr preferRelativeResize="0"/>
          <p:nvPr/>
        </p:nvPicPr>
        <p:blipFill>
          <a:blip r:embed="rId6">
            <a:alphaModFix/>
          </a:blip>
          <a:stretch>
            <a:fillRect/>
          </a:stretch>
        </p:blipFill>
        <p:spPr>
          <a:xfrm>
            <a:off x="152400" y="1213525"/>
            <a:ext cx="3622575" cy="3351770"/>
          </a:xfrm>
          <a:prstGeom prst="rect">
            <a:avLst/>
          </a:prstGeom>
          <a:noFill/>
          <a:ln>
            <a:noFill/>
          </a:ln>
        </p:spPr>
      </p:pic>
      <p:pic>
        <p:nvPicPr>
          <p:cNvPr id="976" name="Google Shape;976;p70"/>
          <p:cNvPicPr preferRelativeResize="0"/>
          <p:nvPr/>
        </p:nvPicPr>
        <p:blipFill>
          <a:blip r:embed="rId7">
            <a:alphaModFix/>
          </a:blip>
          <a:stretch>
            <a:fillRect/>
          </a:stretch>
        </p:blipFill>
        <p:spPr>
          <a:xfrm>
            <a:off x="7785573" y="4337999"/>
            <a:ext cx="1214002" cy="672075"/>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0" name="Shape 980"/>
        <p:cNvGrpSpPr/>
        <p:nvPr/>
      </p:nvGrpSpPr>
      <p:grpSpPr>
        <a:xfrm>
          <a:off x="0" y="0"/>
          <a:ext cx="0" cy="0"/>
          <a:chOff x="0" y="0"/>
          <a:chExt cx="0" cy="0"/>
        </a:xfrm>
      </p:grpSpPr>
      <p:sp>
        <p:nvSpPr>
          <p:cNvPr id="981" name="Google Shape;981;p71"/>
          <p:cNvSpPr/>
          <p:nvPr/>
        </p:nvSpPr>
        <p:spPr>
          <a:xfrm>
            <a:off x="56575" y="1282250"/>
            <a:ext cx="8943000" cy="38004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2" name="Google Shape;982;p71"/>
          <p:cNvSpPr txBox="1"/>
          <p:nvPr/>
        </p:nvSpPr>
        <p:spPr>
          <a:xfrm>
            <a:off x="85475" y="1749750"/>
            <a:ext cx="2881800" cy="1339200"/>
          </a:xfrm>
          <a:prstGeom prst="rect">
            <a:avLst/>
          </a:prstGeom>
          <a:noFill/>
          <a:ln cap="flat" cmpd="sng" w="38100">
            <a:solidFill>
              <a:srgbClr val="468691"/>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500"/>
              <a:t>Classes</a:t>
            </a:r>
            <a:r>
              <a:rPr lang="en" sz="1500"/>
              <a:t>:</a:t>
            </a:r>
            <a:endParaRPr sz="1500"/>
          </a:p>
          <a:p>
            <a:pPr indent="0" lvl="0" marL="0" rtl="0" algn="l">
              <a:spcBef>
                <a:spcPts val="0"/>
              </a:spcBef>
              <a:spcAft>
                <a:spcPts val="0"/>
              </a:spcAft>
              <a:buNone/>
            </a:pPr>
            <a:r>
              <a:rPr lang="en" sz="1500"/>
              <a:t>  Person:</a:t>
            </a:r>
            <a:endParaRPr sz="1500"/>
          </a:p>
          <a:p>
            <a:pPr indent="0" lvl="0" marL="0" rtl="0" algn="l">
              <a:spcBef>
                <a:spcPts val="0"/>
              </a:spcBef>
              <a:spcAft>
                <a:spcPts val="0"/>
              </a:spcAft>
              <a:buNone/>
            </a:pPr>
            <a:r>
              <a:rPr b="1" lang="en" sz="1500"/>
              <a:t>Slots</a:t>
            </a:r>
            <a:r>
              <a:rPr lang="en" sz="1500"/>
              <a:t>:</a:t>
            </a:r>
            <a:endParaRPr sz="1500"/>
          </a:p>
          <a:p>
            <a:pPr indent="0" lvl="0" marL="0" rtl="0" algn="l">
              <a:spcBef>
                <a:spcPts val="0"/>
              </a:spcBef>
              <a:spcAft>
                <a:spcPts val="0"/>
              </a:spcAft>
              <a:buNone/>
            </a:pPr>
            <a:r>
              <a:rPr lang="en" sz="1500"/>
              <a:t>   age_in_years:        </a:t>
            </a:r>
            <a:endParaRPr sz="1500"/>
          </a:p>
          <a:p>
            <a:pPr indent="0" lvl="0" marL="0" rtl="0" algn="l">
              <a:spcBef>
                <a:spcPts val="0"/>
              </a:spcBef>
              <a:spcAft>
                <a:spcPts val="0"/>
              </a:spcAft>
              <a:buNone/>
            </a:pPr>
            <a:r>
              <a:rPr lang="en" sz="1500"/>
              <a:t>     range: integer</a:t>
            </a:r>
            <a:endParaRPr sz="1500"/>
          </a:p>
        </p:txBody>
      </p:sp>
      <p:sp>
        <p:nvSpPr>
          <p:cNvPr id="983" name="Google Shape;983;p71"/>
          <p:cNvSpPr txBox="1"/>
          <p:nvPr/>
        </p:nvSpPr>
        <p:spPr>
          <a:xfrm>
            <a:off x="85475" y="1201875"/>
            <a:ext cx="26913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900"/>
              <a:t>LinkML Model (YAML)</a:t>
            </a:r>
            <a:endParaRPr b="1" sz="1900"/>
          </a:p>
        </p:txBody>
      </p:sp>
      <p:pic>
        <p:nvPicPr>
          <p:cNvPr id="984" name="Google Shape;984;p71"/>
          <p:cNvPicPr preferRelativeResize="0"/>
          <p:nvPr/>
        </p:nvPicPr>
        <p:blipFill>
          <a:blip r:embed="rId3">
            <a:alphaModFix/>
          </a:blip>
          <a:stretch>
            <a:fillRect/>
          </a:stretch>
        </p:blipFill>
        <p:spPr>
          <a:xfrm>
            <a:off x="5772200" y="3424400"/>
            <a:ext cx="2348127" cy="1571875"/>
          </a:xfrm>
          <a:prstGeom prst="rect">
            <a:avLst/>
          </a:prstGeom>
          <a:noFill/>
          <a:ln>
            <a:noFill/>
          </a:ln>
        </p:spPr>
      </p:pic>
      <p:pic>
        <p:nvPicPr>
          <p:cNvPr id="985" name="Google Shape;985;p71"/>
          <p:cNvPicPr preferRelativeResize="0"/>
          <p:nvPr/>
        </p:nvPicPr>
        <p:blipFill>
          <a:blip r:embed="rId4">
            <a:alphaModFix/>
          </a:blip>
          <a:stretch>
            <a:fillRect/>
          </a:stretch>
        </p:blipFill>
        <p:spPr>
          <a:xfrm>
            <a:off x="5176725" y="-12"/>
            <a:ext cx="3138701" cy="3418926"/>
          </a:xfrm>
          <a:prstGeom prst="rect">
            <a:avLst/>
          </a:prstGeom>
          <a:noFill/>
          <a:ln>
            <a:noFill/>
          </a:ln>
        </p:spPr>
      </p:pic>
      <p:cxnSp>
        <p:nvCxnSpPr>
          <p:cNvPr id="986" name="Google Shape;986;p71"/>
          <p:cNvCxnSpPr/>
          <p:nvPr/>
        </p:nvCxnSpPr>
        <p:spPr>
          <a:xfrm flipH="1" rot="10800000">
            <a:off x="3326650" y="1119375"/>
            <a:ext cx="1770300" cy="1132500"/>
          </a:xfrm>
          <a:prstGeom prst="straightConnector1">
            <a:avLst/>
          </a:prstGeom>
          <a:noFill/>
          <a:ln cap="flat" cmpd="sng" w="9525">
            <a:solidFill>
              <a:schemeClr val="dk2"/>
            </a:solidFill>
            <a:prstDash val="solid"/>
            <a:round/>
            <a:headEnd len="med" w="med" type="none"/>
            <a:tailEnd len="med" w="med" type="triangle"/>
          </a:ln>
        </p:spPr>
      </p:cxnSp>
      <p:cxnSp>
        <p:nvCxnSpPr>
          <p:cNvPr id="987" name="Google Shape;987;p71"/>
          <p:cNvCxnSpPr/>
          <p:nvPr/>
        </p:nvCxnSpPr>
        <p:spPr>
          <a:xfrm>
            <a:off x="3403400" y="2396900"/>
            <a:ext cx="1680000" cy="200400"/>
          </a:xfrm>
          <a:prstGeom prst="straightConnector1">
            <a:avLst/>
          </a:prstGeom>
          <a:noFill/>
          <a:ln cap="flat" cmpd="sng" w="9525">
            <a:solidFill>
              <a:schemeClr val="dk2"/>
            </a:solidFill>
            <a:prstDash val="solid"/>
            <a:round/>
            <a:headEnd len="med" w="med" type="none"/>
            <a:tailEnd len="med" w="med" type="triangle"/>
          </a:ln>
        </p:spPr>
      </p:cxnSp>
      <p:cxnSp>
        <p:nvCxnSpPr>
          <p:cNvPr id="988" name="Google Shape;988;p71"/>
          <p:cNvCxnSpPr/>
          <p:nvPr/>
        </p:nvCxnSpPr>
        <p:spPr>
          <a:xfrm>
            <a:off x="3360750" y="2567475"/>
            <a:ext cx="1971000" cy="1052100"/>
          </a:xfrm>
          <a:prstGeom prst="straightConnector1">
            <a:avLst/>
          </a:prstGeom>
          <a:noFill/>
          <a:ln cap="flat" cmpd="sng" w="9525">
            <a:solidFill>
              <a:schemeClr val="dk2"/>
            </a:solidFill>
            <a:prstDash val="solid"/>
            <a:round/>
            <a:headEnd len="med" w="med" type="none"/>
            <a:tailEnd len="med" w="med" type="triangle"/>
          </a:ln>
        </p:spPr>
      </p:cxnSp>
      <p:cxnSp>
        <p:nvCxnSpPr>
          <p:cNvPr id="989" name="Google Shape;989;p71"/>
          <p:cNvCxnSpPr/>
          <p:nvPr/>
        </p:nvCxnSpPr>
        <p:spPr>
          <a:xfrm>
            <a:off x="3403400" y="2848975"/>
            <a:ext cx="561000" cy="687600"/>
          </a:xfrm>
          <a:prstGeom prst="straightConnector1">
            <a:avLst/>
          </a:prstGeom>
          <a:noFill/>
          <a:ln cap="flat" cmpd="sng" w="9525">
            <a:solidFill>
              <a:schemeClr val="dk2"/>
            </a:solidFill>
            <a:prstDash val="solid"/>
            <a:round/>
            <a:headEnd len="med" w="med" type="none"/>
            <a:tailEnd len="med" w="med" type="triangle"/>
          </a:ln>
        </p:spPr>
      </p:cxnSp>
      <p:sp>
        <p:nvSpPr>
          <p:cNvPr id="990" name="Google Shape;990;p71"/>
          <p:cNvSpPr txBox="1"/>
          <p:nvPr>
            <p:ph idx="4294967295" type="title"/>
          </p:nvPr>
        </p:nvSpPr>
        <p:spPr>
          <a:xfrm>
            <a:off x="311700" y="2762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Model Serializations</a:t>
            </a:r>
            <a:endParaRPr>
              <a:solidFill>
                <a:schemeClr val="lt1"/>
              </a:solidFill>
            </a:endParaRPr>
          </a:p>
          <a:p>
            <a:pPr indent="0" lvl="0" marL="0" rtl="0" algn="l">
              <a:spcBef>
                <a:spcPts val="0"/>
              </a:spcBef>
              <a:spcAft>
                <a:spcPts val="0"/>
              </a:spcAft>
              <a:buNone/>
            </a:pPr>
            <a:r>
              <a:t/>
            </a:r>
            <a:endParaRPr/>
          </a:p>
        </p:txBody>
      </p:sp>
      <p:cxnSp>
        <p:nvCxnSpPr>
          <p:cNvPr id="991" name="Google Shape;991;p71"/>
          <p:cNvCxnSpPr/>
          <p:nvPr/>
        </p:nvCxnSpPr>
        <p:spPr>
          <a:xfrm flipH="1">
            <a:off x="2832213" y="3312225"/>
            <a:ext cx="59700" cy="358200"/>
          </a:xfrm>
          <a:prstGeom prst="straightConnector1">
            <a:avLst/>
          </a:prstGeom>
          <a:noFill/>
          <a:ln cap="flat" cmpd="sng" w="9525">
            <a:solidFill>
              <a:schemeClr val="dk2"/>
            </a:solidFill>
            <a:prstDash val="solid"/>
            <a:round/>
            <a:headEnd len="med" w="med" type="none"/>
            <a:tailEnd len="med" w="med" type="triangle"/>
          </a:ln>
        </p:spPr>
      </p:cxnSp>
      <p:sp>
        <p:nvSpPr>
          <p:cNvPr id="992" name="Google Shape;992;p71"/>
          <p:cNvSpPr/>
          <p:nvPr/>
        </p:nvSpPr>
        <p:spPr>
          <a:xfrm>
            <a:off x="3366375" y="3840875"/>
            <a:ext cx="2348100" cy="994500"/>
          </a:xfrm>
          <a:prstGeom prst="rect">
            <a:avLst/>
          </a:prstGeom>
          <a:solidFill>
            <a:schemeClr val="lt1"/>
          </a:solidFill>
          <a:ln cap="flat" cmpd="sng" w="9525">
            <a:solidFill>
              <a:srgbClr val="2B2B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300"/>
              <a:t>CREATE TABLE "Person" (</a:t>
            </a:r>
            <a:endParaRPr sz="1300"/>
          </a:p>
          <a:p>
            <a:pPr indent="0" lvl="0" marL="0" rtl="0" algn="l">
              <a:spcBef>
                <a:spcPts val="0"/>
              </a:spcBef>
              <a:spcAft>
                <a:spcPts val="0"/>
              </a:spcAft>
              <a:buNone/>
            </a:pPr>
            <a:r>
              <a:rPr lang="en" sz="1300"/>
              <a:t>age_in_years INTEGER</a:t>
            </a:r>
            <a:endParaRPr sz="1300"/>
          </a:p>
          <a:p>
            <a:pPr indent="0" lvl="0" marL="0" rtl="0" algn="l">
              <a:spcBef>
                <a:spcPts val="0"/>
              </a:spcBef>
              <a:spcAft>
                <a:spcPts val="0"/>
              </a:spcAft>
              <a:buNone/>
            </a:pPr>
            <a:r>
              <a:rPr lang="en" sz="1300"/>
              <a:t>)</a:t>
            </a:r>
            <a:endParaRPr sz="1300"/>
          </a:p>
        </p:txBody>
      </p:sp>
      <p:sp>
        <p:nvSpPr>
          <p:cNvPr id="993" name="Google Shape;993;p71"/>
          <p:cNvSpPr txBox="1"/>
          <p:nvPr/>
        </p:nvSpPr>
        <p:spPr>
          <a:xfrm>
            <a:off x="3341500" y="3500600"/>
            <a:ext cx="1270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Open Sans"/>
                <a:ea typeface="Open Sans"/>
                <a:cs typeface="Open Sans"/>
                <a:sym typeface="Open Sans"/>
              </a:rPr>
              <a:t>SQLDDL</a:t>
            </a:r>
            <a:endParaRPr b="1">
              <a:latin typeface="Open Sans"/>
              <a:ea typeface="Open Sans"/>
              <a:cs typeface="Open Sans"/>
              <a:sym typeface="Open Sans"/>
            </a:endParaRPr>
          </a:p>
        </p:txBody>
      </p:sp>
      <p:pic>
        <p:nvPicPr>
          <p:cNvPr id="994" name="Google Shape;994;p71"/>
          <p:cNvPicPr preferRelativeResize="0"/>
          <p:nvPr/>
        </p:nvPicPr>
        <p:blipFill>
          <a:blip r:embed="rId5">
            <a:alphaModFix/>
          </a:blip>
          <a:stretch>
            <a:fillRect/>
          </a:stretch>
        </p:blipFill>
        <p:spPr>
          <a:xfrm>
            <a:off x="7785573" y="4337999"/>
            <a:ext cx="1214002" cy="672075"/>
          </a:xfrm>
          <a:prstGeom prst="rect">
            <a:avLst/>
          </a:prstGeom>
          <a:noFill/>
          <a:ln>
            <a:noFill/>
          </a:ln>
        </p:spPr>
      </p:pic>
      <p:sp>
        <p:nvSpPr>
          <p:cNvPr id="995" name="Google Shape;995;p71"/>
          <p:cNvSpPr/>
          <p:nvPr/>
        </p:nvSpPr>
        <p:spPr>
          <a:xfrm>
            <a:off x="543825" y="3840875"/>
            <a:ext cx="2348100" cy="994500"/>
          </a:xfrm>
          <a:prstGeom prst="rect">
            <a:avLst/>
          </a:prstGeom>
          <a:solidFill>
            <a:schemeClr val="lt1"/>
          </a:solidFill>
          <a:ln cap="flat" cmpd="sng" w="9525">
            <a:solidFill>
              <a:srgbClr val="2B2B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2"/>
              </a:buClr>
              <a:buSzPts val="1100"/>
              <a:buFont typeface="Arial"/>
              <a:buNone/>
            </a:pPr>
            <a:r>
              <a:rPr lang="en" sz="1100"/>
              <a:t>&lt;Person&gt; CLOSED {</a:t>
            </a:r>
            <a:endParaRPr sz="1100"/>
          </a:p>
          <a:p>
            <a:pPr indent="0" lvl="0" marL="0" rtl="0" algn="l">
              <a:spcBef>
                <a:spcPts val="0"/>
              </a:spcBef>
              <a:spcAft>
                <a:spcPts val="0"/>
              </a:spcAft>
              <a:buNone/>
            </a:pPr>
            <a:r>
              <a:rPr lang="en" sz="1100"/>
              <a:t>    (  $&lt;Person_tes&gt; (           &lt;age_in_years&gt; @linkml:Integer ? ;</a:t>
            </a:r>
            <a:endParaRPr sz="1100"/>
          </a:p>
          <a:p>
            <a:pPr indent="0" lvl="0" marL="0" rtl="0" algn="l">
              <a:spcBef>
                <a:spcPts val="0"/>
              </a:spcBef>
              <a:spcAft>
                <a:spcPts val="0"/>
              </a:spcAft>
              <a:buNone/>
            </a:pPr>
            <a:r>
              <a:rPr lang="en" sz="1100"/>
              <a:t>}</a:t>
            </a:r>
            <a:endParaRPr sz="1100"/>
          </a:p>
        </p:txBody>
      </p:sp>
      <p:sp>
        <p:nvSpPr>
          <p:cNvPr id="996" name="Google Shape;996;p71"/>
          <p:cNvSpPr txBox="1"/>
          <p:nvPr/>
        </p:nvSpPr>
        <p:spPr>
          <a:xfrm>
            <a:off x="642800" y="3424388"/>
            <a:ext cx="1270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Open Sans"/>
                <a:ea typeface="Open Sans"/>
                <a:cs typeface="Open Sans"/>
                <a:sym typeface="Open Sans"/>
              </a:rPr>
              <a:t>ShEx, SHACL</a:t>
            </a:r>
            <a:endParaRPr b="1">
              <a:latin typeface="Open Sans"/>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18"/>
          <p:cNvSpPr txBox="1"/>
          <p:nvPr>
            <p:ph type="title"/>
          </p:nvPr>
        </p:nvSpPr>
        <p:spPr>
          <a:xfrm>
            <a:off x="311700" y="445025"/>
            <a:ext cx="6142800" cy="1170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Preservation and rediscovery of knowledge</a:t>
            </a:r>
            <a:endParaRPr>
              <a:solidFill>
                <a:schemeClr val="lt1"/>
              </a:solidFill>
            </a:endParaRPr>
          </a:p>
        </p:txBody>
      </p:sp>
      <p:pic>
        <p:nvPicPr>
          <p:cNvPr id="151" name="Google Shape;151;p18"/>
          <p:cNvPicPr preferRelativeResize="0"/>
          <p:nvPr/>
        </p:nvPicPr>
        <p:blipFill>
          <a:blip r:embed="rId3">
            <a:alphaModFix/>
          </a:blip>
          <a:stretch>
            <a:fillRect/>
          </a:stretch>
        </p:blipFill>
        <p:spPr>
          <a:xfrm>
            <a:off x="6564575" y="728475"/>
            <a:ext cx="1691800" cy="2546199"/>
          </a:xfrm>
          <a:prstGeom prst="rect">
            <a:avLst/>
          </a:prstGeom>
          <a:noFill/>
          <a:ln>
            <a:noFill/>
          </a:ln>
        </p:spPr>
      </p:pic>
      <p:pic>
        <p:nvPicPr>
          <p:cNvPr id="152" name="Google Shape;152;p18"/>
          <p:cNvPicPr preferRelativeResize="0"/>
          <p:nvPr/>
        </p:nvPicPr>
        <p:blipFill>
          <a:blip r:embed="rId4">
            <a:alphaModFix/>
          </a:blip>
          <a:stretch>
            <a:fillRect/>
          </a:stretch>
        </p:blipFill>
        <p:spPr>
          <a:xfrm>
            <a:off x="591750" y="1943975"/>
            <a:ext cx="2768600" cy="1557350"/>
          </a:xfrm>
          <a:prstGeom prst="rect">
            <a:avLst/>
          </a:prstGeom>
          <a:noFill/>
          <a:ln>
            <a:noFill/>
          </a:ln>
        </p:spPr>
      </p:pic>
      <p:pic>
        <p:nvPicPr>
          <p:cNvPr id="153" name="Google Shape;153;p18"/>
          <p:cNvPicPr preferRelativeResize="0"/>
          <p:nvPr/>
        </p:nvPicPr>
        <p:blipFill>
          <a:blip r:embed="rId5">
            <a:alphaModFix/>
          </a:blip>
          <a:stretch>
            <a:fillRect/>
          </a:stretch>
        </p:blipFill>
        <p:spPr>
          <a:xfrm>
            <a:off x="4054363" y="3167728"/>
            <a:ext cx="1644075" cy="1975776"/>
          </a:xfrm>
          <a:prstGeom prst="rect">
            <a:avLst/>
          </a:prstGeom>
          <a:noFill/>
          <a:ln>
            <a:noFill/>
          </a:ln>
        </p:spPr>
      </p:pic>
      <p:pic>
        <p:nvPicPr>
          <p:cNvPr id="154" name="Google Shape;154;p18"/>
          <p:cNvPicPr preferRelativeResize="0"/>
          <p:nvPr/>
        </p:nvPicPr>
        <p:blipFill>
          <a:blip r:embed="rId6">
            <a:alphaModFix/>
          </a:blip>
          <a:stretch>
            <a:fillRect/>
          </a:stretch>
        </p:blipFill>
        <p:spPr>
          <a:xfrm>
            <a:off x="3584113" y="1298900"/>
            <a:ext cx="1975775" cy="1975775"/>
          </a:xfrm>
          <a:prstGeom prst="rect">
            <a:avLst/>
          </a:prstGeom>
          <a:noFill/>
          <a:ln>
            <a:noFill/>
          </a:ln>
        </p:spPr>
      </p:pic>
      <p:cxnSp>
        <p:nvCxnSpPr>
          <p:cNvPr id="155" name="Google Shape;155;p18"/>
          <p:cNvCxnSpPr>
            <a:stCxn id="152" idx="3"/>
          </p:cNvCxnSpPr>
          <p:nvPr/>
        </p:nvCxnSpPr>
        <p:spPr>
          <a:xfrm flipH="1" rot="10800000">
            <a:off x="3360350" y="2089050"/>
            <a:ext cx="1007400" cy="633600"/>
          </a:xfrm>
          <a:prstGeom prst="straightConnector1">
            <a:avLst/>
          </a:prstGeom>
          <a:noFill/>
          <a:ln cap="flat" cmpd="sng" w="19050">
            <a:solidFill>
              <a:srgbClr val="FFF2CC"/>
            </a:solidFill>
            <a:prstDash val="dot"/>
            <a:round/>
            <a:headEnd len="med" w="med" type="none"/>
            <a:tailEnd len="med" w="med" type="none"/>
          </a:ln>
        </p:spPr>
      </p:cxnSp>
      <p:cxnSp>
        <p:nvCxnSpPr>
          <p:cNvPr id="156" name="Google Shape;156;p18"/>
          <p:cNvCxnSpPr>
            <a:endCxn id="151" idx="1"/>
          </p:cNvCxnSpPr>
          <p:nvPr/>
        </p:nvCxnSpPr>
        <p:spPr>
          <a:xfrm flipH="1" rot="10800000">
            <a:off x="4948475" y="2001575"/>
            <a:ext cx="1616100" cy="33600"/>
          </a:xfrm>
          <a:prstGeom prst="straightConnector1">
            <a:avLst/>
          </a:prstGeom>
          <a:noFill/>
          <a:ln cap="flat" cmpd="sng" w="19050">
            <a:solidFill>
              <a:srgbClr val="FFF2CC"/>
            </a:solidFill>
            <a:prstDash val="dot"/>
            <a:round/>
            <a:headEnd len="med" w="med" type="none"/>
            <a:tailEnd len="med" w="med" type="none"/>
          </a:ln>
        </p:spPr>
      </p:cxnSp>
      <p:cxnSp>
        <p:nvCxnSpPr>
          <p:cNvPr id="157" name="Google Shape;157;p18"/>
          <p:cNvCxnSpPr>
            <a:stCxn id="154" idx="2"/>
          </p:cNvCxnSpPr>
          <p:nvPr/>
        </p:nvCxnSpPr>
        <p:spPr>
          <a:xfrm rot="10800000">
            <a:off x="4572000" y="2207276"/>
            <a:ext cx="0" cy="1067400"/>
          </a:xfrm>
          <a:prstGeom prst="straightConnector1">
            <a:avLst/>
          </a:prstGeom>
          <a:noFill/>
          <a:ln cap="flat" cmpd="sng" w="19050">
            <a:solidFill>
              <a:srgbClr val="FFF2CC"/>
            </a:solidFill>
            <a:prstDash val="dot"/>
            <a:round/>
            <a:headEnd len="med" w="med" type="none"/>
            <a:tailEnd len="med" w="med" type="none"/>
          </a:ln>
        </p:spPr>
      </p:cxnSp>
      <p:cxnSp>
        <p:nvCxnSpPr>
          <p:cNvPr id="158" name="Google Shape;158;p18"/>
          <p:cNvCxnSpPr>
            <a:stCxn id="152" idx="2"/>
            <a:endCxn id="153" idx="1"/>
          </p:cNvCxnSpPr>
          <p:nvPr/>
        </p:nvCxnSpPr>
        <p:spPr>
          <a:xfrm>
            <a:off x="1976050" y="3501325"/>
            <a:ext cx="2078400" cy="654300"/>
          </a:xfrm>
          <a:prstGeom prst="straightConnector1">
            <a:avLst/>
          </a:prstGeom>
          <a:noFill/>
          <a:ln cap="flat" cmpd="sng" w="76200">
            <a:solidFill>
              <a:srgbClr val="468691"/>
            </a:solidFill>
            <a:prstDash val="solid"/>
            <a:round/>
            <a:headEnd len="med" w="med" type="triangle"/>
            <a:tailEnd len="med" w="med" type="triangle"/>
          </a:ln>
        </p:spPr>
      </p:cxnSp>
      <p:cxnSp>
        <p:nvCxnSpPr>
          <p:cNvPr id="159" name="Google Shape;159;p18"/>
          <p:cNvCxnSpPr>
            <a:stCxn id="153" idx="3"/>
            <a:endCxn id="151" idx="2"/>
          </p:cNvCxnSpPr>
          <p:nvPr/>
        </p:nvCxnSpPr>
        <p:spPr>
          <a:xfrm flipH="1" rot="10800000">
            <a:off x="5698438" y="3274815"/>
            <a:ext cx="1712100" cy="880800"/>
          </a:xfrm>
          <a:prstGeom prst="straightConnector1">
            <a:avLst/>
          </a:prstGeom>
          <a:noFill/>
          <a:ln cap="flat" cmpd="sng" w="76200">
            <a:solidFill>
              <a:srgbClr val="468691"/>
            </a:solidFill>
            <a:prstDash val="solid"/>
            <a:round/>
            <a:headEnd len="med" w="med" type="triangle"/>
            <a:tailEnd len="med" w="med" type="triangle"/>
          </a:ln>
        </p:spPr>
      </p:cxn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0" name="Shape 1000"/>
        <p:cNvGrpSpPr/>
        <p:nvPr/>
      </p:nvGrpSpPr>
      <p:grpSpPr>
        <a:xfrm>
          <a:off x="0" y="0"/>
          <a:ext cx="0" cy="0"/>
          <a:chOff x="0" y="0"/>
          <a:chExt cx="0" cy="0"/>
        </a:xfrm>
      </p:grpSpPr>
      <p:sp>
        <p:nvSpPr>
          <p:cNvPr id="1001" name="Google Shape;1001;p72"/>
          <p:cNvSpPr/>
          <p:nvPr/>
        </p:nvSpPr>
        <p:spPr>
          <a:xfrm>
            <a:off x="56575" y="958200"/>
            <a:ext cx="8915400" cy="41244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2" name="Google Shape;1002;p72"/>
          <p:cNvSpPr txBox="1"/>
          <p:nvPr>
            <p:ph type="title"/>
          </p:nvPr>
        </p:nvSpPr>
        <p:spPr>
          <a:xfrm>
            <a:off x="311700" y="2224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sz="3000">
                <a:solidFill>
                  <a:srgbClr val="FFFFFF"/>
                </a:solidFill>
              </a:rPr>
              <a:t>Instance data as JSON/YAML, RDF, or TSV</a:t>
            </a:r>
            <a:endParaRPr sz="3000">
              <a:solidFill>
                <a:srgbClr val="FFFFFF"/>
              </a:solidFill>
            </a:endParaRPr>
          </a:p>
        </p:txBody>
      </p:sp>
      <p:sp>
        <p:nvSpPr>
          <p:cNvPr id="1003" name="Google Shape;1003;p72"/>
          <p:cNvSpPr txBox="1"/>
          <p:nvPr/>
        </p:nvSpPr>
        <p:spPr>
          <a:xfrm>
            <a:off x="111950" y="958200"/>
            <a:ext cx="6357600" cy="1569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0033B3"/>
                </a:solidFill>
                <a:highlight>
                  <a:srgbClr val="FFFFFF"/>
                </a:highlight>
                <a:latin typeface="Courier New"/>
                <a:ea typeface="Courier New"/>
                <a:cs typeface="Courier New"/>
                <a:sym typeface="Courier New"/>
              </a:rPr>
              <a:t>from </a:t>
            </a:r>
            <a:r>
              <a:rPr lang="en" sz="1000">
                <a:solidFill>
                  <a:srgbClr val="080808"/>
                </a:solidFill>
                <a:highlight>
                  <a:srgbClr val="FFFFFF"/>
                </a:highlight>
                <a:latin typeface="Courier New"/>
                <a:ea typeface="Courier New"/>
                <a:cs typeface="Courier New"/>
                <a:sym typeface="Courier New"/>
              </a:rPr>
              <a:t>examples.basic </a:t>
            </a:r>
            <a:r>
              <a:rPr lang="en" sz="1000">
                <a:solidFill>
                  <a:srgbClr val="0033B3"/>
                </a:solidFill>
                <a:highlight>
                  <a:srgbClr val="FFFFFF"/>
                </a:highlight>
                <a:latin typeface="Courier New"/>
                <a:ea typeface="Courier New"/>
                <a:cs typeface="Courier New"/>
                <a:sym typeface="Courier New"/>
              </a:rPr>
              <a:t>import </a:t>
            </a:r>
            <a:r>
              <a:rPr lang="en" sz="1000">
                <a:solidFill>
                  <a:srgbClr val="080808"/>
                </a:solidFill>
                <a:highlight>
                  <a:srgbClr val="FFFFFF"/>
                </a:highlight>
                <a:latin typeface="Courier New"/>
                <a:ea typeface="Courier New"/>
                <a:cs typeface="Courier New"/>
                <a:sym typeface="Courier New"/>
              </a:rPr>
              <a:t>Person</a:t>
            </a:r>
            <a:endParaRPr sz="10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lang="en" sz="1000">
                <a:solidFill>
                  <a:srgbClr val="0033B3"/>
                </a:solidFill>
                <a:highlight>
                  <a:srgbClr val="FFFFFF"/>
                </a:highlight>
                <a:latin typeface="Courier New"/>
                <a:ea typeface="Courier New"/>
                <a:cs typeface="Courier New"/>
                <a:sym typeface="Courier New"/>
              </a:rPr>
              <a:t>from </a:t>
            </a:r>
            <a:r>
              <a:rPr lang="en" sz="1000">
                <a:solidFill>
                  <a:srgbClr val="080808"/>
                </a:solidFill>
                <a:highlight>
                  <a:srgbClr val="FFFFFF"/>
                </a:highlight>
                <a:latin typeface="Courier New"/>
                <a:ea typeface="Courier New"/>
                <a:cs typeface="Courier New"/>
                <a:sym typeface="Courier New"/>
              </a:rPr>
              <a:t>linkml.dumpers </a:t>
            </a:r>
            <a:r>
              <a:rPr lang="en" sz="1000">
                <a:solidFill>
                  <a:srgbClr val="0033B3"/>
                </a:solidFill>
                <a:highlight>
                  <a:srgbClr val="FFFFFF"/>
                </a:highlight>
                <a:latin typeface="Courier New"/>
                <a:ea typeface="Courier New"/>
                <a:cs typeface="Courier New"/>
                <a:sym typeface="Courier New"/>
              </a:rPr>
              <a:t>import </a:t>
            </a:r>
            <a:r>
              <a:rPr lang="en" sz="1000">
                <a:solidFill>
                  <a:srgbClr val="080808"/>
                </a:solidFill>
                <a:highlight>
                  <a:srgbClr val="FFFFFF"/>
                </a:highlight>
                <a:latin typeface="Courier New"/>
                <a:ea typeface="Courier New"/>
                <a:cs typeface="Courier New"/>
                <a:sym typeface="Courier New"/>
              </a:rPr>
              <a:t>json_dumper, rdf_dumper</a:t>
            </a:r>
            <a:endParaRPr sz="10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0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lang="en" sz="1000">
                <a:solidFill>
                  <a:srgbClr val="080808"/>
                </a:solidFill>
                <a:highlight>
                  <a:srgbClr val="FFFFFF"/>
                </a:highlight>
                <a:latin typeface="Courier New"/>
                <a:ea typeface="Courier New"/>
                <a:cs typeface="Courier New"/>
                <a:sym typeface="Courier New"/>
              </a:rPr>
              <a:t>sam = Person(</a:t>
            </a:r>
            <a:r>
              <a:rPr b="1" lang="en" sz="1000">
                <a:solidFill>
                  <a:srgbClr val="008080"/>
                </a:solidFill>
                <a:highlight>
                  <a:srgbClr val="FFFFFF"/>
                </a:highlight>
                <a:latin typeface="Courier New"/>
                <a:ea typeface="Courier New"/>
                <a:cs typeface="Courier New"/>
                <a:sym typeface="Courier New"/>
              </a:rPr>
              <a:t>"1172438"</a:t>
            </a:r>
            <a:r>
              <a:rPr lang="en" sz="1000">
                <a:solidFill>
                  <a:srgbClr val="080808"/>
                </a:solidFill>
                <a:highlight>
                  <a:srgbClr val="FFFFFF"/>
                </a:highlight>
                <a:latin typeface="Courier New"/>
                <a:ea typeface="Courier New"/>
                <a:cs typeface="Courier New"/>
                <a:sym typeface="Courier New"/>
              </a:rPr>
              <a:t>, </a:t>
            </a:r>
            <a:r>
              <a:rPr lang="en" sz="1000">
                <a:solidFill>
                  <a:srgbClr val="660099"/>
                </a:solidFill>
                <a:highlight>
                  <a:srgbClr val="FFFFFF"/>
                </a:highlight>
                <a:latin typeface="Courier New"/>
                <a:ea typeface="Courier New"/>
                <a:cs typeface="Courier New"/>
                <a:sym typeface="Courier New"/>
              </a:rPr>
              <a:t>first_name</a:t>
            </a:r>
            <a:r>
              <a:rPr lang="en" sz="1000">
                <a:solidFill>
                  <a:srgbClr val="080808"/>
                </a:solidFill>
                <a:highlight>
                  <a:srgbClr val="FFFFFF"/>
                </a:highlight>
                <a:latin typeface="Courier New"/>
                <a:ea typeface="Courier New"/>
                <a:cs typeface="Courier New"/>
                <a:sym typeface="Courier New"/>
              </a:rPr>
              <a:t>=[</a:t>
            </a:r>
            <a:r>
              <a:rPr b="1" lang="en" sz="1000">
                <a:solidFill>
                  <a:srgbClr val="008080"/>
                </a:solidFill>
                <a:highlight>
                  <a:srgbClr val="FFFFFF"/>
                </a:highlight>
                <a:latin typeface="Courier New"/>
                <a:ea typeface="Courier New"/>
                <a:cs typeface="Courier New"/>
                <a:sym typeface="Courier New"/>
              </a:rPr>
              <a:t>"Samual"</a:t>
            </a:r>
            <a:r>
              <a:rPr lang="en" sz="1000">
                <a:solidFill>
                  <a:srgbClr val="080808"/>
                </a:solidFill>
                <a:highlight>
                  <a:srgbClr val="FFFFFF"/>
                </a:highlight>
                <a:latin typeface="Courier New"/>
                <a:ea typeface="Courier New"/>
                <a:cs typeface="Courier New"/>
                <a:sym typeface="Courier New"/>
              </a:rPr>
              <a:t>, </a:t>
            </a:r>
            <a:r>
              <a:rPr b="1" lang="en" sz="1000">
                <a:solidFill>
                  <a:srgbClr val="008080"/>
                </a:solidFill>
                <a:highlight>
                  <a:srgbClr val="FFFFFF"/>
                </a:highlight>
                <a:latin typeface="Courier New"/>
                <a:ea typeface="Courier New"/>
                <a:cs typeface="Courier New"/>
                <a:sym typeface="Courier New"/>
              </a:rPr>
              <a:t>"J"</a:t>
            </a:r>
            <a:r>
              <a:rPr lang="en" sz="1000">
                <a:solidFill>
                  <a:srgbClr val="080808"/>
                </a:solidFill>
                <a:highlight>
                  <a:srgbClr val="FFFFFF"/>
                </a:highlight>
                <a:latin typeface="Courier New"/>
                <a:ea typeface="Courier New"/>
                <a:cs typeface="Courier New"/>
                <a:sym typeface="Courier New"/>
              </a:rPr>
              <a:t>], </a:t>
            </a:r>
            <a:r>
              <a:rPr lang="en" sz="1000">
                <a:solidFill>
                  <a:srgbClr val="660099"/>
                </a:solidFill>
                <a:highlight>
                  <a:srgbClr val="FFFFFF"/>
                </a:highlight>
                <a:latin typeface="Courier New"/>
                <a:ea typeface="Courier New"/>
                <a:cs typeface="Courier New"/>
                <a:sym typeface="Courier New"/>
              </a:rPr>
              <a:t>last_name</a:t>
            </a:r>
            <a:r>
              <a:rPr lang="en" sz="1000">
                <a:solidFill>
                  <a:srgbClr val="080808"/>
                </a:solidFill>
                <a:highlight>
                  <a:srgbClr val="FFFFFF"/>
                </a:highlight>
                <a:latin typeface="Courier New"/>
                <a:ea typeface="Courier New"/>
                <a:cs typeface="Courier New"/>
                <a:sym typeface="Courier New"/>
              </a:rPr>
              <a:t>=</a:t>
            </a:r>
            <a:r>
              <a:rPr b="1" lang="en" sz="1000">
                <a:solidFill>
                  <a:srgbClr val="008080"/>
                </a:solidFill>
                <a:highlight>
                  <a:srgbClr val="FFFFFF"/>
                </a:highlight>
                <a:latin typeface="Courier New"/>
                <a:ea typeface="Courier New"/>
                <a:cs typeface="Courier New"/>
                <a:sym typeface="Courier New"/>
              </a:rPr>
              <a:t>"Snooter"</a:t>
            </a:r>
            <a:r>
              <a:rPr lang="en" sz="1000">
                <a:solidFill>
                  <a:srgbClr val="080808"/>
                </a:solidFill>
                <a:highlight>
                  <a:srgbClr val="FFFFFF"/>
                </a:highlight>
                <a:latin typeface="Courier New"/>
                <a:ea typeface="Courier New"/>
                <a:cs typeface="Courier New"/>
                <a:sym typeface="Courier New"/>
              </a:rPr>
              <a:t>)</a:t>
            </a:r>
            <a:endParaRPr sz="10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lang="en" sz="1000">
                <a:solidFill>
                  <a:srgbClr val="080808"/>
                </a:solidFill>
                <a:highlight>
                  <a:srgbClr val="FFFFFF"/>
                </a:highlight>
                <a:latin typeface="Courier New"/>
                <a:ea typeface="Courier New"/>
                <a:cs typeface="Courier New"/>
                <a:sym typeface="Courier New"/>
              </a:rPr>
              <a:t>ann = Person(</a:t>
            </a:r>
            <a:r>
              <a:rPr b="1" lang="en" sz="1000">
                <a:solidFill>
                  <a:srgbClr val="008080"/>
                </a:solidFill>
                <a:highlight>
                  <a:srgbClr val="FFFFFF"/>
                </a:highlight>
                <a:latin typeface="Courier New"/>
                <a:ea typeface="Courier New"/>
                <a:cs typeface="Courier New"/>
                <a:sym typeface="Courier New"/>
              </a:rPr>
              <a:t>"17a3923"</a:t>
            </a:r>
            <a:r>
              <a:rPr lang="en" sz="1000">
                <a:solidFill>
                  <a:srgbClr val="080808"/>
                </a:solidFill>
                <a:highlight>
                  <a:srgbClr val="FFFFFF"/>
                </a:highlight>
                <a:latin typeface="Courier New"/>
                <a:ea typeface="Courier New"/>
                <a:cs typeface="Courier New"/>
                <a:sym typeface="Courier New"/>
              </a:rPr>
              <a:t>, </a:t>
            </a:r>
            <a:r>
              <a:rPr lang="en" sz="1000">
                <a:solidFill>
                  <a:srgbClr val="660099"/>
                </a:solidFill>
                <a:highlight>
                  <a:srgbClr val="FFFFFF"/>
                </a:highlight>
                <a:latin typeface="Courier New"/>
                <a:ea typeface="Courier New"/>
                <a:cs typeface="Courier New"/>
                <a:sym typeface="Courier New"/>
              </a:rPr>
              <a:t>first_name</a:t>
            </a:r>
            <a:r>
              <a:rPr lang="en" sz="1000">
                <a:solidFill>
                  <a:srgbClr val="080808"/>
                </a:solidFill>
                <a:highlight>
                  <a:srgbClr val="FFFFFF"/>
                </a:highlight>
                <a:latin typeface="Courier New"/>
                <a:ea typeface="Courier New"/>
                <a:cs typeface="Courier New"/>
                <a:sym typeface="Courier New"/>
              </a:rPr>
              <a:t>=</a:t>
            </a:r>
            <a:r>
              <a:rPr b="1" lang="en" sz="1000">
                <a:solidFill>
                  <a:srgbClr val="008080"/>
                </a:solidFill>
                <a:highlight>
                  <a:srgbClr val="FFFFFF"/>
                </a:highlight>
                <a:latin typeface="Courier New"/>
                <a:ea typeface="Courier New"/>
                <a:cs typeface="Courier New"/>
                <a:sym typeface="Courier New"/>
              </a:rPr>
              <a:t>"Jill"</a:t>
            </a:r>
            <a:r>
              <a:rPr lang="en" sz="1000">
                <a:solidFill>
                  <a:srgbClr val="080808"/>
                </a:solidFill>
                <a:highlight>
                  <a:srgbClr val="FFFFFF"/>
                </a:highlight>
                <a:latin typeface="Courier New"/>
                <a:ea typeface="Courier New"/>
                <a:cs typeface="Courier New"/>
                <a:sym typeface="Courier New"/>
              </a:rPr>
              <a:t>, </a:t>
            </a:r>
            <a:r>
              <a:rPr lang="en" sz="1000">
                <a:solidFill>
                  <a:srgbClr val="660099"/>
                </a:solidFill>
                <a:highlight>
                  <a:srgbClr val="FFFFFF"/>
                </a:highlight>
                <a:latin typeface="Courier New"/>
                <a:ea typeface="Courier New"/>
                <a:cs typeface="Courier New"/>
                <a:sym typeface="Courier New"/>
              </a:rPr>
              <a:t>last_name</a:t>
            </a:r>
            <a:r>
              <a:rPr lang="en" sz="1000">
                <a:solidFill>
                  <a:srgbClr val="080808"/>
                </a:solidFill>
                <a:highlight>
                  <a:srgbClr val="FFFFFF"/>
                </a:highlight>
                <a:latin typeface="Courier New"/>
                <a:ea typeface="Courier New"/>
                <a:cs typeface="Courier New"/>
                <a:sym typeface="Courier New"/>
              </a:rPr>
              <a:t>=</a:t>
            </a:r>
            <a:r>
              <a:rPr b="1" lang="en" sz="1000">
                <a:solidFill>
                  <a:srgbClr val="008080"/>
                </a:solidFill>
                <a:highlight>
                  <a:srgbClr val="FFFFFF"/>
                </a:highlight>
                <a:latin typeface="Courier New"/>
                <a:ea typeface="Courier New"/>
                <a:cs typeface="Courier New"/>
                <a:sym typeface="Courier New"/>
              </a:rPr>
              <a:t>"Jones"</a:t>
            </a:r>
            <a:r>
              <a:rPr lang="en" sz="1000">
                <a:solidFill>
                  <a:srgbClr val="080808"/>
                </a:solidFill>
                <a:highlight>
                  <a:srgbClr val="FFFFFF"/>
                </a:highlight>
                <a:latin typeface="Courier New"/>
                <a:ea typeface="Courier New"/>
                <a:cs typeface="Courier New"/>
                <a:sym typeface="Courier New"/>
              </a:rPr>
              <a:t>, </a:t>
            </a:r>
            <a:r>
              <a:rPr lang="en" sz="1000">
                <a:solidFill>
                  <a:srgbClr val="660099"/>
                </a:solidFill>
                <a:highlight>
                  <a:srgbClr val="FFFFFF"/>
                </a:highlight>
                <a:latin typeface="Courier New"/>
                <a:ea typeface="Courier New"/>
                <a:cs typeface="Courier New"/>
                <a:sym typeface="Courier New"/>
              </a:rPr>
              <a:t>knows</a:t>
            </a:r>
            <a:r>
              <a:rPr lang="en" sz="1000">
                <a:solidFill>
                  <a:srgbClr val="080808"/>
                </a:solidFill>
                <a:highlight>
                  <a:srgbClr val="FFFFFF"/>
                </a:highlight>
                <a:latin typeface="Courier New"/>
                <a:ea typeface="Courier New"/>
                <a:cs typeface="Courier New"/>
                <a:sym typeface="Courier New"/>
              </a:rPr>
              <a:t>=[sam.id])</a:t>
            </a:r>
            <a:endParaRPr sz="10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0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lang="en" sz="1000">
                <a:solidFill>
                  <a:srgbClr val="000080"/>
                </a:solidFill>
                <a:highlight>
                  <a:srgbClr val="FFFFFF"/>
                </a:highlight>
                <a:latin typeface="Courier New"/>
                <a:ea typeface="Courier New"/>
                <a:cs typeface="Courier New"/>
                <a:sym typeface="Courier New"/>
              </a:rPr>
              <a:t>print</a:t>
            </a:r>
            <a:r>
              <a:rPr lang="en" sz="1000">
                <a:solidFill>
                  <a:srgbClr val="080808"/>
                </a:solidFill>
                <a:highlight>
                  <a:srgbClr val="FFFFFF"/>
                </a:highlight>
                <a:latin typeface="Courier New"/>
                <a:ea typeface="Courier New"/>
                <a:cs typeface="Courier New"/>
                <a:sym typeface="Courier New"/>
              </a:rPr>
              <a:t>(json_dumper.dumps(ann))</a:t>
            </a:r>
            <a:endParaRPr sz="10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lang="en" sz="1000">
                <a:solidFill>
                  <a:srgbClr val="000080"/>
                </a:solidFill>
                <a:highlight>
                  <a:srgbClr val="FFFFFF"/>
                </a:highlight>
                <a:latin typeface="Courier New"/>
                <a:ea typeface="Courier New"/>
                <a:cs typeface="Courier New"/>
                <a:sym typeface="Courier New"/>
              </a:rPr>
              <a:t>print</a:t>
            </a:r>
            <a:r>
              <a:rPr lang="en" sz="1000">
                <a:solidFill>
                  <a:srgbClr val="080808"/>
                </a:solidFill>
                <a:highlight>
                  <a:srgbClr val="FFFFFF"/>
                </a:highlight>
                <a:latin typeface="Courier New"/>
                <a:ea typeface="Courier New"/>
                <a:cs typeface="Courier New"/>
                <a:sym typeface="Courier New"/>
              </a:rPr>
              <a:t>(yaml_dumper.dumps(ann))</a:t>
            </a:r>
            <a:endParaRPr sz="1000">
              <a:solidFill>
                <a:srgbClr val="080808"/>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lang="en" sz="1000">
                <a:solidFill>
                  <a:srgbClr val="000080"/>
                </a:solidFill>
                <a:highlight>
                  <a:srgbClr val="FFFFFF"/>
                </a:highlight>
                <a:latin typeface="Courier New"/>
                <a:ea typeface="Courier New"/>
                <a:cs typeface="Courier New"/>
                <a:sym typeface="Courier New"/>
              </a:rPr>
              <a:t>print</a:t>
            </a:r>
            <a:r>
              <a:rPr lang="en" sz="1000">
                <a:solidFill>
                  <a:srgbClr val="080808"/>
                </a:solidFill>
                <a:highlight>
                  <a:srgbClr val="FFFFFF"/>
                </a:highlight>
                <a:latin typeface="Courier New"/>
                <a:ea typeface="Courier New"/>
                <a:cs typeface="Courier New"/>
                <a:sym typeface="Courier New"/>
              </a:rPr>
              <a:t>(rdf_dumper.dumps(ann, </a:t>
            </a:r>
            <a:r>
              <a:rPr lang="en" sz="1000">
                <a:solidFill>
                  <a:srgbClr val="660099"/>
                </a:solidFill>
                <a:highlight>
                  <a:srgbClr val="FFFFFF"/>
                </a:highlight>
                <a:latin typeface="Courier New"/>
                <a:ea typeface="Courier New"/>
                <a:cs typeface="Courier New"/>
                <a:sym typeface="Courier New"/>
              </a:rPr>
              <a:t>contexts</a:t>
            </a:r>
            <a:r>
              <a:rPr lang="en" sz="1000">
                <a:solidFill>
                  <a:srgbClr val="080808"/>
                </a:solidFill>
                <a:highlight>
                  <a:srgbClr val="FFFFFF"/>
                </a:highlight>
                <a:latin typeface="Courier New"/>
                <a:ea typeface="Courier New"/>
                <a:cs typeface="Courier New"/>
                <a:sym typeface="Courier New"/>
              </a:rPr>
              <a:t>=</a:t>
            </a:r>
            <a:r>
              <a:rPr b="1" lang="en" sz="1000">
                <a:solidFill>
                  <a:srgbClr val="008080"/>
                </a:solidFill>
                <a:highlight>
                  <a:srgbClr val="FFFFFF"/>
                </a:highlight>
                <a:latin typeface="Courier New"/>
                <a:ea typeface="Courier New"/>
                <a:cs typeface="Courier New"/>
                <a:sym typeface="Courier New"/>
              </a:rPr>
              <a:t>"../examples/jsonld/basic.context.jsonld"</a:t>
            </a:r>
            <a:r>
              <a:rPr lang="en" sz="1000">
                <a:solidFill>
                  <a:srgbClr val="080808"/>
                </a:solidFill>
                <a:highlight>
                  <a:srgbClr val="FFFFFF"/>
                </a:highlight>
                <a:latin typeface="Courier New"/>
                <a:ea typeface="Courier New"/>
                <a:cs typeface="Courier New"/>
                <a:sym typeface="Courier New"/>
              </a:rPr>
              <a:t>))</a:t>
            </a:r>
            <a:endParaRPr sz="1000">
              <a:solidFill>
                <a:srgbClr val="080808"/>
              </a:solidFill>
              <a:highlight>
                <a:srgbClr val="FFFFFF"/>
              </a:highlight>
              <a:latin typeface="Courier New"/>
              <a:ea typeface="Courier New"/>
              <a:cs typeface="Courier New"/>
              <a:sym typeface="Courier New"/>
            </a:endParaRPr>
          </a:p>
        </p:txBody>
      </p:sp>
      <p:sp>
        <p:nvSpPr>
          <p:cNvPr id="1004" name="Google Shape;1004;p72"/>
          <p:cNvSpPr txBox="1"/>
          <p:nvPr/>
        </p:nvSpPr>
        <p:spPr>
          <a:xfrm>
            <a:off x="241025" y="3143700"/>
            <a:ext cx="1760700" cy="18777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000"/>
              <a:t>{</a:t>
            </a:r>
            <a:endParaRPr b="1" sz="1000"/>
          </a:p>
          <a:p>
            <a:pPr indent="0" lvl="0" marL="0" rtl="0" algn="l">
              <a:spcBef>
                <a:spcPts val="0"/>
              </a:spcBef>
              <a:spcAft>
                <a:spcPts val="0"/>
              </a:spcAft>
              <a:buNone/>
            </a:pPr>
            <a:r>
              <a:rPr b="1" lang="en" sz="1000"/>
              <a:t>  "id": "17a3923",</a:t>
            </a:r>
            <a:endParaRPr b="1" sz="1000"/>
          </a:p>
          <a:p>
            <a:pPr indent="0" lvl="0" marL="0" rtl="0" algn="l">
              <a:spcBef>
                <a:spcPts val="0"/>
              </a:spcBef>
              <a:spcAft>
                <a:spcPts val="0"/>
              </a:spcAft>
              <a:buNone/>
            </a:pPr>
            <a:r>
              <a:rPr b="1" lang="en" sz="1000"/>
              <a:t>  "first_name": [</a:t>
            </a:r>
            <a:endParaRPr b="1" sz="1000"/>
          </a:p>
          <a:p>
            <a:pPr indent="0" lvl="0" marL="0" rtl="0" algn="l">
              <a:spcBef>
                <a:spcPts val="0"/>
              </a:spcBef>
              <a:spcAft>
                <a:spcPts val="0"/>
              </a:spcAft>
              <a:buNone/>
            </a:pPr>
            <a:r>
              <a:rPr b="1" lang="en" sz="1000"/>
              <a:t>	"Jill"</a:t>
            </a:r>
            <a:endParaRPr b="1" sz="1000"/>
          </a:p>
          <a:p>
            <a:pPr indent="0" lvl="0" marL="0" rtl="0" algn="l">
              <a:spcBef>
                <a:spcPts val="0"/>
              </a:spcBef>
              <a:spcAft>
                <a:spcPts val="0"/>
              </a:spcAft>
              <a:buNone/>
            </a:pPr>
            <a:r>
              <a:rPr b="1" lang="en" sz="1000"/>
              <a:t>  ],</a:t>
            </a:r>
            <a:endParaRPr b="1" sz="1000"/>
          </a:p>
          <a:p>
            <a:pPr indent="0" lvl="0" marL="0" rtl="0" algn="l">
              <a:spcBef>
                <a:spcPts val="0"/>
              </a:spcBef>
              <a:spcAft>
                <a:spcPts val="0"/>
              </a:spcAft>
              <a:buNone/>
            </a:pPr>
            <a:r>
              <a:rPr b="1" lang="en" sz="1000"/>
              <a:t>  "last_name": "Jones",</a:t>
            </a:r>
            <a:endParaRPr b="1" sz="1000"/>
          </a:p>
          <a:p>
            <a:pPr indent="0" lvl="0" marL="0" rtl="0" algn="l">
              <a:spcBef>
                <a:spcPts val="0"/>
              </a:spcBef>
              <a:spcAft>
                <a:spcPts val="0"/>
              </a:spcAft>
              <a:buNone/>
            </a:pPr>
            <a:r>
              <a:rPr b="1" lang="en" sz="1000"/>
              <a:t>  "knows": [</a:t>
            </a:r>
            <a:endParaRPr b="1" sz="1000"/>
          </a:p>
          <a:p>
            <a:pPr indent="0" lvl="0" marL="0" rtl="0" algn="l">
              <a:spcBef>
                <a:spcPts val="0"/>
              </a:spcBef>
              <a:spcAft>
                <a:spcPts val="0"/>
              </a:spcAft>
              <a:buNone/>
            </a:pPr>
            <a:r>
              <a:rPr b="1" lang="en" sz="1000"/>
              <a:t>	"1172438"</a:t>
            </a:r>
            <a:endParaRPr b="1" sz="1000"/>
          </a:p>
          <a:p>
            <a:pPr indent="0" lvl="0" marL="0" rtl="0" algn="l">
              <a:spcBef>
                <a:spcPts val="0"/>
              </a:spcBef>
              <a:spcAft>
                <a:spcPts val="0"/>
              </a:spcAft>
              <a:buNone/>
            </a:pPr>
            <a:r>
              <a:rPr b="1" lang="en" sz="1000"/>
              <a:t>  ],</a:t>
            </a:r>
            <a:endParaRPr b="1" sz="1000"/>
          </a:p>
          <a:p>
            <a:pPr indent="0" lvl="0" marL="0" rtl="0" algn="l">
              <a:spcBef>
                <a:spcPts val="0"/>
              </a:spcBef>
              <a:spcAft>
                <a:spcPts val="0"/>
              </a:spcAft>
              <a:buNone/>
            </a:pPr>
            <a:r>
              <a:rPr b="1" lang="en" sz="1000"/>
              <a:t>  "@type": "Person"</a:t>
            </a:r>
            <a:endParaRPr b="1" sz="1000"/>
          </a:p>
          <a:p>
            <a:pPr indent="0" lvl="0" marL="0" rtl="0" algn="l">
              <a:spcBef>
                <a:spcPts val="0"/>
              </a:spcBef>
              <a:spcAft>
                <a:spcPts val="0"/>
              </a:spcAft>
              <a:buNone/>
            </a:pPr>
            <a:r>
              <a:rPr b="1" lang="en" sz="1000"/>
              <a:t>}</a:t>
            </a:r>
            <a:endParaRPr b="1" sz="1000"/>
          </a:p>
        </p:txBody>
      </p:sp>
      <p:sp>
        <p:nvSpPr>
          <p:cNvPr id="1005" name="Google Shape;1005;p72"/>
          <p:cNvSpPr txBox="1"/>
          <p:nvPr/>
        </p:nvSpPr>
        <p:spPr>
          <a:xfrm>
            <a:off x="2511425" y="3143700"/>
            <a:ext cx="1631400" cy="11082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000"/>
              <a:t>id: 17a3923</a:t>
            </a:r>
            <a:endParaRPr b="1" sz="1000"/>
          </a:p>
          <a:p>
            <a:pPr indent="0" lvl="0" marL="0" rtl="0" algn="l">
              <a:spcBef>
                <a:spcPts val="0"/>
              </a:spcBef>
              <a:spcAft>
                <a:spcPts val="0"/>
              </a:spcAft>
              <a:buNone/>
            </a:pPr>
            <a:r>
              <a:rPr b="1" lang="en" sz="1000"/>
              <a:t>first_name:</a:t>
            </a:r>
            <a:endParaRPr b="1" sz="1000"/>
          </a:p>
          <a:p>
            <a:pPr indent="0" lvl="0" marL="0" rtl="0" algn="l">
              <a:spcBef>
                <a:spcPts val="0"/>
              </a:spcBef>
              <a:spcAft>
                <a:spcPts val="0"/>
              </a:spcAft>
              <a:buNone/>
            </a:pPr>
            <a:r>
              <a:rPr b="1" lang="en" sz="1000"/>
              <a:t>- Jill</a:t>
            </a:r>
            <a:endParaRPr b="1" sz="1000"/>
          </a:p>
          <a:p>
            <a:pPr indent="0" lvl="0" marL="0" rtl="0" algn="l">
              <a:spcBef>
                <a:spcPts val="0"/>
              </a:spcBef>
              <a:spcAft>
                <a:spcPts val="0"/>
              </a:spcAft>
              <a:buNone/>
            </a:pPr>
            <a:r>
              <a:rPr b="1" lang="en" sz="1000"/>
              <a:t>last_name: Jones</a:t>
            </a:r>
            <a:endParaRPr b="1" sz="1000"/>
          </a:p>
          <a:p>
            <a:pPr indent="0" lvl="0" marL="0" rtl="0" algn="l">
              <a:spcBef>
                <a:spcPts val="0"/>
              </a:spcBef>
              <a:spcAft>
                <a:spcPts val="0"/>
              </a:spcAft>
              <a:buNone/>
            </a:pPr>
            <a:r>
              <a:rPr b="1" lang="en" sz="1000"/>
              <a:t>knows:</a:t>
            </a:r>
            <a:endParaRPr b="1" sz="1000"/>
          </a:p>
          <a:p>
            <a:pPr indent="0" lvl="0" marL="0" rtl="0" algn="l">
              <a:spcBef>
                <a:spcPts val="0"/>
              </a:spcBef>
              <a:spcAft>
                <a:spcPts val="0"/>
              </a:spcAft>
              <a:buNone/>
            </a:pPr>
            <a:r>
              <a:rPr b="1" lang="en" sz="1000"/>
              <a:t>- '1172438'</a:t>
            </a:r>
            <a:endParaRPr b="1" sz="1000"/>
          </a:p>
        </p:txBody>
      </p:sp>
      <p:sp>
        <p:nvSpPr>
          <p:cNvPr id="1006" name="Google Shape;1006;p72"/>
          <p:cNvSpPr txBox="1"/>
          <p:nvPr/>
        </p:nvSpPr>
        <p:spPr>
          <a:xfrm>
            <a:off x="4225600" y="3143700"/>
            <a:ext cx="4507500" cy="12621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000"/>
              <a:t>@prefix foaf: &lt;http://xmlns.com/foaf/0.1/&gt; .</a:t>
            </a:r>
            <a:endParaRPr b="1" sz="1000"/>
          </a:p>
          <a:p>
            <a:pPr indent="0" lvl="0" marL="0" rtl="0" algn="l">
              <a:spcBef>
                <a:spcPts val="0"/>
              </a:spcBef>
              <a:spcAft>
                <a:spcPts val="0"/>
              </a:spcAft>
              <a:buNone/>
            </a:pPr>
            <a:r>
              <a:rPr b="1" lang="en" sz="1000"/>
              <a:t>@prefix sdo: &lt;https://schema.org/&gt; .</a:t>
            </a:r>
            <a:endParaRPr b="1" sz="1000"/>
          </a:p>
          <a:p>
            <a:pPr indent="0" lvl="0" marL="0" rtl="0" algn="l">
              <a:spcBef>
                <a:spcPts val="0"/>
              </a:spcBef>
              <a:spcAft>
                <a:spcPts val="0"/>
              </a:spcAft>
              <a:buNone/>
            </a:pPr>
            <a:r>
              <a:t/>
            </a:r>
            <a:endParaRPr b="1" sz="1000"/>
          </a:p>
          <a:p>
            <a:pPr indent="0" lvl="0" marL="0" rtl="0" algn="l">
              <a:spcBef>
                <a:spcPts val="0"/>
              </a:spcBef>
              <a:spcAft>
                <a:spcPts val="0"/>
              </a:spcAft>
              <a:buNone/>
            </a:pPr>
            <a:r>
              <a:rPr b="1" lang="en" sz="1000"/>
              <a:t>&lt;https://example.org/linkml/hello-world/17a3923&gt; a sdo:Person ;</a:t>
            </a:r>
            <a:endParaRPr b="1" sz="1000"/>
          </a:p>
          <a:p>
            <a:pPr indent="0" lvl="0" marL="0" rtl="0" algn="l">
              <a:spcBef>
                <a:spcPts val="0"/>
              </a:spcBef>
              <a:spcAft>
                <a:spcPts val="0"/>
              </a:spcAft>
              <a:buNone/>
            </a:pPr>
            <a:r>
              <a:rPr b="1" lang="en" sz="1000"/>
              <a:t>	foaf:knows &lt;https://example.org/linkml/hello-world/1172438&gt; ;</a:t>
            </a:r>
            <a:endParaRPr b="1" sz="1000"/>
          </a:p>
          <a:p>
            <a:pPr indent="0" lvl="0" marL="0" rtl="0" algn="l">
              <a:spcBef>
                <a:spcPts val="0"/>
              </a:spcBef>
              <a:spcAft>
                <a:spcPts val="0"/>
              </a:spcAft>
              <a:buNone/>
            </a:pPr>
            <a:r>
              <a:rPr b="1" lang="en" sz="1000"/>
              <a:t>	sdo:familyName "Jones" ;</a:t>
            </a:r>
            <a:endParaRPr b="1" sz="1000"/>
          </a:p>
          <a:p>
            <a:pPr indent="0" lvl="0" marL="0" rtl="0" algn="l">
              <a:spcBef>
                <a:spcPts val="0"/>
              </a:spcBef>
              <a:spcAft>
                <a:spcPts val="0"/>
              </a:spcAft>
              <a:buNone/>
            </a:pPr>
            <a:r>
              <a:rPr b="1" lang="en" sz="1000"/>
              <a:t>	sdo:givenName "Jill" .</a:t>
            </a:r>
            <a:endParaRPr b="1" sz="1000"/>
          </a:p>
        </p:txBody>
      </p:sp>
      <p:sp>
        <p:nvSpPr>
          <p:cNvPr id="1007" name="Google Shape;1007;p72"/>
          <p:cNvSpPr txBox="1"/>
          <p:nvPr/>
        </p:nvSpPr>
        <p:spPr>
          <a:xfrm>
            <a:off x="111950" y="588900"/>
            <a:ext cx="5718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t>python</a:t>
            </a:r>
            <a:endParaRPr b="1" sz="1200"/>
          </a:p>
        </p:txBody>
      </p:sp>
      <p:sp>
        <p:nvSpPr>
          <p:cNvPr id="1008" name="Google Shape;1008;p72"/>
          <p:cNvSpPr txBox="1"/>
          <p:nvPr/>
        </p:nvSpPr>
        <p:spPr>
          <a:xfrm>
            <a:off x="112025" y="2779375"/>
            <a:ext cx="18897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t>JSON output</a:t>
            </a:r>
            <a:endParaRPr b="1" sz="1200"/>
          </a:p>
        </p:txBody>
      </p:sp>
      <p:sp>
        <p:nvSpPr>
          <p:cNvPr id="1009" name="Google Shape;1009;p72"/>
          <p:cNvSpPr txBox="1"/>
          <p:nvPr/>
        </p:nvSpPr>
        <p:spPr>
          <a:xfrm>
            <a:off x="2422075" y="2779375"/>
            <a:ext cx="18897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t>YAML output</a:t>
            </a:r>
            <a:endParaRPr b="1" sz="1200"/>
          </a:p>
        </p:txBody>
      </p:sp>
      <p:sp>
        <p:nvSpPr>
          <p:cNvPr id="1010" name="Google Shape;1010;p72"/>
          <p:cNvSpPr txBox="1"/>
          <p:nvPr/>
        </p:nvSpPr>
        <p:spPr>
          <a:xfrm>
            <a:off x="5077000" y="2779375"/>
            <a:ext cx="32601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t>RDF output</a:t>
            </a:r>
            <a:endParaRPr b="1" sz="1200"/>
          </a:p>
        </p:txBody>
      </p:sp>
      <p:sp>
        <p:nvSpPr>
          <p:cNvPr id="1011" name="Google Shape;1011;p72"/>
          <p:cNvSpPr txBox="1"/>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sz="1000">
                <a:solidFill>
                  <a:srgbClr val="595959"/>
                </a:solidFill>
              </a:rPr>
              <a:t>‹#›</a:t>
            </a:fld>
            <a:endParaRPr sz="1000">
              <a:solidFill>
                <a:srgbClr val="595959"/>
              </a:solidFill>
            </a:endParaRPr>
          </a:p>
        </p:txBody>
      </p:sp>
      <p:sp>
        <p:nvSpPr>
          <p:cNvPr id="1012" name="Google Shape;1012;p72"/>
          <p:cNvSpPr txBox="1"/>
          <p:nvPr/>
        </p:nvSpPr>
        <p:spPr>
          <a:xfrm>
            <a:off x="2511425" y="4675375"/>
            <a:ext cx="50319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t>Ongoing: </a:t>
            </a:r>
            <a:r>
              <a:rPr lang="en" sz="1200"/>
              <a:t>coordinating with HDMF group on HDF5 readers/writers</a:t>
            </a:r>
            <a:endParaRPr sz="1200"/>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6" name="Shape 1016"/>
        <p:cNvGrpSpPr/>
        <p:nvPr/>
      </p:nvGrpSpPr>
      <p:grpSpPr>
        <a:xfrm>
          <a:off x="0" y="0"/>
          <a:ext cx="0" cy="0"/>
          <a:chOff x="0" y="0"/>
          <a:chExt cx="0" cy="0"/>
        </a:xfrm>
      </p:grpSpPr>
      <p:sp>
        <p:nvSpPr>
          <p:cNvPr id="1017" name="Google Shape;1017;p73"/>
          <p:cNvSpPr/>
          <p:nvPr/>
        </p:nvSpPr>
        <p:spPr>
          <a:xfrm>
            <a:off x="56575" y="744350"/>
            <a:ext cx="8943000" cy="43383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8" name="Google Shape;1018;p73"/>
          <p:cNvSpPr/>
          <p:nvPr/>
        </p:nvSpPr>
        <p:spPr>
          <a:xfrm>
            <a:off x="1651775" y="303175"/>
            <a:ext cx="6178500" cy="4223400"/>
          </a:xfrm>
          <a:prstGeom prst="ellipse">
            <a:avLst/>
          </a:prstGeom>
          <a:noFill/>
          <a:ln cap="flat" cmpd="sng" w="19050">
            <a:solidFill>
              <a:srgbClr val="695D4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9" name="Google Shape;1019;p73"/>
          <p:cNvSpPr txBox="1"/>
          <p:nvPr>
            <p:ph type="title"/>
          </p:nvPr>
        </p:nvSpPr>
        <p:spPr>
          <a:xfrm>
            <a:off x="457200" y="53576"/>
            <a:ext cx="8229600" cy="1257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Ecosystem</a:t>
            </a:r>
            <a:endParaRPr/>
          </a:p>
        </p:txBody>
      </p:sp>
      <p:pic>
        <p:nvPicPr>
          <p:cNvPr id="1020" name="Google Shape;1020;p73"/>
          <p:cNvPicPr preferRelativeResize="0"/>
          <p:nvPr/>
        </p:nvPicPr>
        <p:blipFill>
          <a:blip r:embed="rId3">
            <a:alphaModFix/>
          </a:blip>
          <a:stretch>
            <a:fillRect/>
          </a:stretch>
        </p:blipFill>
        <p:spPr>
          <a:xfrm>
            <a:off x="5466613" y="1641225"/>
            <a:ext cx="2281652" cy="624025"/>
          </a:xfrm>
          <a:prstGeom prst="rect">
            <a:avLst/>
          </a:prstGeom>
          <a:noFill/>
          <a:ln>
            <a:noFill/>
          </a:ln>
        </p:spPr>
      </p:pic>
      <p:pic>
        <p:nvPicPr>
          <p:cNvPr id="1021" name="Google Shape;1021;p73"/>
          <p:cNvPicPr preferRelativeResize="0"/>
          <p:nvPr/>
        </p:nvPicPr>
        <p:blipFill>
          <a:blip r:embed="rId4">
            <a:alphaModFix/>
          </a:blip>
          <a:stretch>
            <a:fillRect/>
          </a:stretch>
        </p:blipFill>
        <p:spPr>
          <a:xfrm>
            <a:off x="7952925" y="1783888"/>
            <a:ext cx="1016099" cy="338700"/>
          </a:xfrm>
          <a:prstGeom prst="rect">
            <a:avLst/>
          </a:prstGeom>
          <a:noFill/>
          <a:ln>
            <a:noFill/>
          </a:ln>
        </p:spPr>
      </p:pic>
      <p:pic>
        <p:nvPicPr>
          <p:cNvPr id="1022" name="Google Shape;1022;p73"/>
          <p:cNvPicPr preferRelativeResize="0"/>
          <p:nvPr/>
        </p:nvPicPr>
        <p:blipFill>
          <a:blip r:embed="rId5">
            <a:alphaModFix/>
          </a:blip>
          <a:stretch>
            <a:fillRect/>
          </a:stretch>
        </p:blipFill>
        <p:spPr>
          <a:xfrm>
            <a:off x="2053524" y="1659538"/>
            <a:ext cx="1103110" cy="587400"/>
          </a:xfrm>
          <a:prstGeom prst="rect">
            <a:avLst/>
          </a:prstGeom>
          <a:noFill/>
          <a:ln cap="flat" cmpd="sng" w="19050">
            <a:solidFill>
              <a:srgbClr val="695D46"/>
            </a:solidFill>
            <a:prstDash val="solid"/>
            <a:round/>
            <a:headEnd len="sm" w="sm" type="none"/>
            <a:tailEnd len="sm" w="sm" type="none"/>
          </a:ln>
        </p:spPr>
      </p:pic>
      <p:pic>
        <p:nvPicPr>
          <p:cNvPr id="1023" name="Google Shape;1023;p73"/>
          <p:cNvPicPr preferRelativeResize="0"/>
          <p:nvPr/>
        </p:nvPicPr>
        <p:blipFill>
          <a:blip r:embed="rId6">
            <a:alphaModFix/>
          </a:blip>
          <a:stretch>
            <a:fillRect/>
          </a:stretch>
        </p:blipFill>
        <p:spPr>
          <a:xfrm>
            <a:off x="593575" y="1661837"/>
            <a:ext cx="626700" cy="582834"/>
          </a:xfrm>
          <a:prstGeom prst="rect">
            <a:avLst/>
          </a:prstGeom>
          <a:noFill/>
          <a:ln>
            <a:noFill/>
          </a:ln>
        </p:spPr>
      </p:pic>
      <p:sp>
        <p:nvSpPr>
          <p:cNvPr id="1024" name="Google Shape;1024;p73"/>
          <p:cNvSpPr txBox="1"/>
          <p:nvPr>
            <p:ph idx="1" type="body"/>
          </p:nvPr>
        </p:nvSpPr>
        <p:spPr>
          <a:xfrm>
            <a:off x="2330353" y="3211725"/>
            <a:ext cx="1527300" cy="424500"/>
          </a:xfrm>
          <a:prstGeom prst="rect">
            <a:avLst/>
          </a:prstGeom>
          <a:solidFill>
            <a:srgbClr val="F3F3F3"/>
          </a:solidFill>
          <a:ln cap="flat" cmpd="sng" w="9525">
            <a:solidFill>
              <a:srgbClr val="999999"/>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None/>
            </a:pPr>
            <a:r>
              <a:rPr b="1" lang="en" sz="1500">
                <a:solidFill>
                  <a:schemeClr val="dk2"/>
                </a:solidFill>
              </a:rPr>
              <a:t>LinkML-OWL</a:t>
            </a:r>
            <a:endParaRPr sz="1500">
              <a:solidFill>
                <a:schemeClr val="dk2"/>
              </a:solidFill>
            </a:endParaRPr>
          </a:p>
        </p:txBody>
      </p:sp>
      <p:sp>
        <p:nvSpPr>
          <p:cNvPr id="1025" name="Google Shape;1025;p73"/>
          <p:cNvSpPr txBox="1"/>
          <p:nvPr>
            <p:ph idx="1" type="body"/>
          </p:nvPr>
        </p:nvSpPr>
        <p:spPr>
          <a:xfrm>
            <a:off x="5420425" y="2553675"/>
            <a:ext cx="2054400" cy="424500"/>
          </a:xfrm>
          <a:prstGeom prst="rect">
            <a:avLst/>
          </a:prstGeom>
          <a:solidFill>
            <a:srgbClr val="F3F3F3"/>
          </a:solidFill>
          <a:ln cap="flat" cmpd="sng" w="9525">
            <a:solidFill>
              <a:srgbClr val="999999"/>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None/>
            </a:pPr>
            <a:r>
              <a:rPr b="1" lang="en" sz="1500">
                <a:solidFill>
                  <a:schemeClr val="dk2"/>
                </a:solidFill>
              </a:rPr>
              <a:t>LinkML-Datalog</a:t>
            </a:r>
            <a:endParaRPr sz="1500">
              <a:solidFill>
                <a:schemeClr val="dk2"/>
              </a:solidFill>
            </a:endParaRPr>
          </a:p>
        </p:txBody>
      </p:sp>
      <p:sp>
        <p:nvSpPr>
          <p:cNvPr id="1026" name="Google Shape;1026;p73"/>
          <p:cNvSpPr txBox="1"/>
          <p:nvPr>
            <p:ph idx="1" type="body"/>
          </p:nvPr>
        </p:nvSpPr>
        <p:spPr>
          <a:xfrm>
            <a:off x="3805125" y="802850"/>
            <a:ext cx="2054400" cy="424500"/>
          </a:xfrm>
          <a:prstGeom prst="rect">
            <a:avLst/>
          </a:prstGeom>
          <a:solidFill>
            <a:srgbClr val="F3F3F3"/>
          </a:solidFill>
          <a:ln cap="flat" cmpd="sng" w="9525">
            <a:solidFill>
              <a:srgbClr val="999999"/>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None/>
            </a:pPr>
            <a:r>
              <a:rPr b="1" lang="en" sz="1500">
                <a:solidFill>
                  <a:schemeClr val="dk2"/>
                </a:solidFill>
              </a:rPr>
              <a:t>DataHarmonizer</a:t>
            </a:r>
            <a:endParaRPr sz="1500">
              <a:solidFill>
                <a:schemeClr val="dk2"/>
              </a:solidFill>
            </a:endParaRPr>
          </a:p>
        </p:txBody>
      </p:sp>
      <p:pic>
        <p:nvPicPr>
          <p:cNvPr id="1027" name="Google Shape;1027;p73"/>
          <p:cNvPicPr preferRelativeResize="0"/>
          <p:nvPr/>
        </p:nvPicPr>
        <p:blipFill>
          <a:blip r:embed="rId7">
            <a:alphaModFix/>
          </a:blip>
          <a:stretch>
            <a:fillRect/>
          </a:stretch>
        </p:blipFill>
        <p:spPr>
          <a:xfrm>
            <a:off x="3412900" y="1783900"/>
            <a:ext cx="1992588" cy="1103099"/>
          </a:xfrm>
          <a:prstGeom prst="rect">
            <a:avLst/>
          </a:prstGeom>
          <a:noFill/>
          <a:ln>
            <a:noFill/>
          </a:ln>
        </p:spPr>
      </p:pic>
      <p:sp>
        <p:nvSpPr>
          <p:cNvPr id="1028" name="Google Shape;1028;p73"/>
          <p:cNvSpPr txBox="1"/>
          <p:nvPr>
            <p:ph idx="1" type="body"/>
          </p:nvPr>
        </p:nvSpPr>
        <p:spPr>
          <a:xfrm>
            <a:off x="1870376" y="2595925"/>
            <a:ext cx="1103100" cy="424500"/>
          </a:xfrm>
          <a:prstGeom prst="rect">
            <a:avLst/>
          </a:prstGeom>
          <a:solidFill>
            <a:srgbClr val="F3F3F3"/>
          </a:solidFill>
          <a:ln cap="flat" cmpd="sng" w="9525">
            <a:solidFill>
              <a:srgbClr val="999999"/>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None/>
            </a:pPr>
            <a:r>
              <a:rPr b="1" lang="en" sz="1500">
                <a:solidFill>
                  <a:schemeClr val="dk2"/>
                </a:solidFill>
              </a:rPr>
              <a:t>docgen</a:t>
            </a:r>
            <a:endParaRPr sz="1500">
              <a:solidFill>
                <a:schemeClr val="dk2"/>
              </a:solidFill>
            </a:endParaRPr>
          </a:p>
        </p:txBody>
      </p:sp>
      <p:sp>
        <p:nvSpPr>
          <p:cNvPr id="1029" name="Google Shape;1029;p73"/>
          <p:cNvSpPr txBox="1"/>
          <p:nvPr>
            <p:ph idx="1" type="body"/>
          </p:nvPr>
        </p:nvSpPr>
        <p:spPr>
          <a:xfrm>
            <a:off x="3857651" y="3846025"/>
            <a:ext cx="1103100" cy="424500"/>
          </a:xfrm>
          <a:prstGeom prst="rect">
            <a:avLst/>
          </a:prstGeom>
          <a:solidFill>
            <a:srgbClr val="F3F3F3"/>
          </a:solidFill>
          <a:ln cap="flat" cmpd="sng" w="9525">
            <a:solidFill>
              <a:srgbClr val="999999"/>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None/>
            </a:pPr>
            <a:r>
              <a:rPr b="1" lang="en" sz="1500">
                <a:solidFill>
                  <a:schemeClr val="dk2"/>
                </a:solidFill>
              </a:rPr>
              <a:t>codegen</a:t>
            </a:r>
            <a:endParaRPr sz="1500">
              <a:solidFill>
                <a:schemeClr val="dk2"/>
              </a:solidFill>
            </a:endParaRPr>
          </a:p>
        </p:txBody>
      </p:sp>
      <p:sp>
        <p:nvSpPr>
          <p:cNvPr id="1030" name="Google Shape;1030;p73"/>
          <p:cNvSpPr txBox="1"/>
          <p:nvPr>
            <p:ph idx="1" type="body"/>
          </p:nvPr>
        </p:nvSpPr>
        <p:spPr>
          <a:xfrm>
            <a:off x="5097300" y="3266600"/>
            <a:ext cx="1332000" cy="424500"/>
          </a:xfrm>
          <a:prstGeom prst="rect">
            <a:avLst/>
          </a:prstGeom>
          <a:solidFill>
            <a:srgbClr val="F3F3F3"/>
          </a:solidFill>
          <a:ln cap="flat" cmpd="sng" w="9525">
            <a:solidFill>
              <a:srgbClr val="999999"/>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15000"/>
              </a:lnSpc>
              <a:spcBef>
                <a:spcPts val="0"/>
              </a:spcBef>
              <a:spcAft>
                <a:spcPts val="0"/>
              </a:spcAft>
              <a:buNone/>
            </a:pPr>
            <a:r>
              <a:rPr b="1" lang="en" sz="1500">
                <a:solidFill>
                  <a:schemeClr val="dk2"/>
                </a:solidFill>
              </a:rPr>
              <a:t>schemagen</a:t>
            </a:r>
            <a:endParaRPr sz="1500">
              <a:solidFill>
                <a:schemeClr val="dk2"/>
              </a:solidFill>
            </a:endParaRPr>
          </a:p>
        </p:txBody>
      </p:sp>
      <p:pic>
        <p:nvPicPr>
          <p:cNvPr id="1031" name="Google Shape;1031;p73"/>
          <p:cNvPicPr preferRelativeResize="0"/>
          <p:nvPr/>
        </p:nvPicPr>
        <p:blipFill>
          <a:blip r:embed="rId8">
            <a:alphaModFix/>
          </a:blip>
          <a:stretch>
            <a:fillRect/>
          </a:stretch>
        </p:blipFill>
        <p:spPr>
          <a:xfrm>
            <a:off x="434875" y="2588000"/>
            <a:ext cx="1103100" cy="1103100"/>
          </a:xfrm>
          <a:prstGeom prst="rect">
            <a:avLst/>
          </a:prstGeom>
          <a:noFill/>
          <a:ln>
            <a:noFill/>
          </a:ln>
        </p:spPr>
      </p:pic>
      <p:pic>
        <p:nvPicPr>
          <p:cNvPr id="1032" name="Google Shape;1032;p73"/>
          <p:cNvPicPr preferRelativeResize="0"/>
          <p:nvPr/>
        </p:nvPicPr>
        <p:blipFill>
          <a:blip r:embed="rId9">
            <a:alphaModFix/>
          </a:blip>
          <a:stretch>
            <a:fillRect/>
          </a:stretch>
        </p:blipFill>
        <p:spPr>
          <a:xfrm>
            <a:off x="7388325" y="3926515"/>
            <a:ext cx="822013" cy="391826"/>
          </a:xfrm>
          <a:prstGeom prst="rect">
            <a:avLst/>
          </a:prstGeom>
          <a:noFill/>
          <a:ln>
            <a:noFill/>
          </a:ln>
        </p:spPr>
      </p:pic>
      <p:pic>
        <p:nvPicPr>
          <p:cNvPr id="1033" name="Google Shape;1033;p73"/>
          <p:cNvPicPr preferRelativeResize="0"/>
          <p:nvPr/>
        </p:nvPicPr>
        <p:blipFill>
          <a:blip r:embed="rId10">
            <a:alphaModFix/>
          </a:blip>
          <a:stretch>
            <a:fillRect/>
          </a:stretch>
        </p:blipFill>
        <p:spPr>
          <a:xfrm>
            <a:off x="7952923" y="2706024"/>
            <a:ext cx="1214000" cy="405876"/>
          </a:xfrm>
          <a:prstGeom prst="rect">
            <a:avLst/>
          </a:prstGeom>
          <a:noFill/>
          <a:ln>
            <a:noFill/>
          </a:ln>
        </p:spPr>
      </p:pic>
      <p:pic>
        <p:nvPicPr>
          <p:cNvPr id="1034" name="Google Shape;1034;p73"/>
          <p:cNvPicPr preferRelativeResize="0"/>
          <p:nvPr/>
        </p:nvPicPr>
        <p:blipFill>
          <a:blip r:embed="rId11">
            <a:alphaModFix/>
          </a:blip>
          <a:stretch>
            <a:fillRect/>
          </a:stretch>
        </p:blipFill>
        <p:spPr>
          <a:xfrm>
            <a:off x="3051400" y="4491501"/>
            <a:ext cx="1527300" cy="509100"/>
          </a:xfrm>
          <a:prstGeom prst="rect">
            <a:avLst/>
          </a:prstGeom>
          <a:noFill/>
          <a:ln>
            <a:noFill/>
          </a:ln>
        </p:spPr>
      </p:pic>
      <p:pic>
        <p:nvPicPr>
          <p:cNvPr id="1035" name="Google Shape;1035;p73"/>
          <p:cNvPicPr preferRelativeResize="0"/>
          <p:nvPr/>
        </p:nvPicPr>
        <p:blipFill>
          <a:blip r:embed="rId12">
            <a:alphaModFix/>
          </a:blip>
          <a:stretch>
            <a:fillRect/>
          </a:stretch>
        </p:blipFill>
        <p:spPr>
          <a:xfrm>
            <a:off x="4918625" y="4551335"/>
            <a:ext cx="424499" cy="424499"/>
          </a:xfrm>
          <a:prstGeom prst="rect">
            <a:avLst/>
          </a:prstGeom>
          <a:noFill/>
          <a:ln>
            <a:noFill/>
          </a:ln>
        </p:spPr>
      </p:pic>
      <p:pic>
        <p:nvPicPr>
          <p:cNvPr id="1036" name="Google Shape;1036;p73"/>
          <p:cNvPicPr preferRelativeResize="0"/>
          <p:nvPr/>
        </p:nvPicPr>
        <p:blipFill>
          <a:blip r:embed="rId13">
            <a:alphaModFix/>
          </a:blip>
          <a:stretch>
            <a:fillRect/>
          </a:stretch>
        </p:blipFill>
        <p:spPr>
          <a:xfrm>
            <a:off x="1273975" y="3846025"/>
            <a:ext cx="779550" cy="779550"/>
          </a:xfrm>
          <a:prstGeom prst="rect">
            <a:avLst/>
          </a:prstGeom>
          <a:noFill/>
          <a:ln>
            <a:noFill/>
          </a:ln>
        </p:spPr>
      </p:pic>
      <p:pic>
        <p:nvPicPr>
          <p:cNvPr id="1037" name="Google Shape;1037;p73"/>
          <p:cNvPicPr preferRelativeResize="0"/>
          <p:nvPr/>
        </p:nvPicPr>
        <p:blipFill>
          <a:blip r:embed="rId14">
            <a:alphaModFix/>
          </a:blip>
          <a:stretch>
            <a:fillRect/>
          </a:stretch>
        </p:blipFill>
        <p:spPr>
          <a:xfrm>
            <a:off x="7107250" y="4362477"/>
            <a:ext cx="1103100" cy="473423"/>
          </a:xfrm>
          <a:prstGeom prst="rect">
            <a:avLst/>
          </a:prstGeom>
          <a:noFill/>
          <a:ln>
            <a:noFill/>
          </a:ln>
        </p:spPr>
      </p:pic>
      <p:pic>
        <p:nvPicPr>
          <p:cNvPr id="1038" name="Google Shape;1038;p73"/>
          <p:cNvPicPr preferRelativeResize="0"/>
          <p:nvPr/>
        </p:nvPicPr>
        <p:blipFill>
          <a:blip r:embed="rId15">
            <a:alphaModFix/>
          </a:blip>
          <a:stretch>
            <a:fillRect/>
          </a:stretch>
        </p:blipFill>
        <p:spPr>
          <a:xfrm>
            <a:off x="8246575" y="3353600"/>
            <a:ext cx="626700" cy="626700"/>
          </a:xfrm>
          <a:prstGeom prst="rect">
            <a:avLst/>
          </a:prstGeom>
          <a:noFill/>
          <a:ln>
            <a:noFill/>
          </a:ln>
        </p:spPr>
      </p:pic>
      <p:pic>
        <p:nvPicPr>
          <p:cNvPr id="1039" name="Google Shape;1039;p73"/>
          <p:cNvPicPr preferRelativeResize="0"/>
          <p:nvPr/>
        </p:nvPicPr>
        <p:blipFill>
          <a:blip r:embed="rId16">
            <a:alphaModFix/>
          </a:blip>
          <a:stretch>
            <a:fillRect/>
          </a:stretch>
        </p:blipFill>
        <p:spPr>
          <a:xfrm>
            <a:off x="8395425" y="4023550"/>
            <a:ext cx="424500" cy="424500"/>
          </a:xfrm>
          <a:prstGeom prst="rect">
            <a:avLst/>
          </a:prstGeom>
          <a:noFill/>
          <a:ln>
            <a:noFill/>
          </a:ln>
        </p:spPr>
      </p:pic>
      <p:pic>
        <p:nvPicPr>
          <p:cNvPr id="1040" name="Google Shape;1040;p73"/>
          <p:cNvPicPr preferRelativeResize="0"/>
          <p:nvPr/>
        </p:nvPicPr>
        <p:blipFill>
          <a:blip r:embed="rId17">
            <a:alphaModFix/>
          </a:blip>
          <a:stretch>
            <a:fillRect/>
          </a:stretch>
        </p:blipFill>
        <p:spPr>
          <a:xfrm>
            <a:off x="8395426" y="4625565"/>
            <a:ext cx="424500" cy="472333"/>
          </a:xfrm>
          <a:prstGeom prst="rect">
            <a:avLst/>
          </a:prstGeom>
          <a:noFill/>
          <a:ln>
            <a:noFill/>
          </a:ln>
        </p:spPr>
      </p:pic>
      <p:pic>
        <p:nvPicPr>
          <p:cNvPr id="1041" name="Google Shape;1041;p73"/>
          <p:cNvPicPr preferRelativeResize="0"/>
          <p:nvPr/>
        </p:nvPicPr>
        <p:blipFill>
          <a:blip r:embed="rId18">
            <a:alphaModFix/>
          </a:blip>
          <a:stretch>
            <a:fillRect/>
          </a:stretch>
        </p:blipFill>
        <p:spPr>
          <a:xfrm>
            <a:off x="6914625" y="89963"/>
            <a:ext cx="2054401" cy="1110487"/>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5" name="Shape 1045"/>
        <p:cNvGrpSpPr/>
        <p:nvPr/>
      </p:nvGrpSpPr>
      <p:grpSpPr>
        <a:xfrm>
          <a:off x="0" y="0"/>
          <a:ext cx="0" cy="0"/>
          <a:chOff x="0" y="0"/>
          <a:chExt cx="0" cy="0"/>
        </a:xfrm>
      </p:grpSpPr>
      <p:sp>
        <p:nvSpPr>
          <p:cNvPr id="1046" name="Google Shape;1046;p74"/>
          <p:cNvSpPr/>
          <p:nvPr/>
        </p:nvSpPr>
        <p:spPr>
          <a:xfrm>
            <a:off x="56575" y="1182375"/>
            <a:ext cx="8943000" cy="39003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7" name="Google Shape;1047;p74"/>
          <p:cNvSpPr txBox="1"/>
          <p:nvPr>
            <p:ph type="title"/>
          </p:nvPr>
        </p:nvSpPr>
        <p:spPr>
          <a:xfrm>
            <a:off x="311700" y="445025"/>
            <a:ext cx="8520600" cy="623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3040"/>
              <a:t>LinkML adoption</a:t>
            </a:r>
            <a:endParaRPr sz="3040"/>
          </a:p>
        </p:txBody>
      </p:sp>
      <p:pic>
        <p:nvPicPr>
          <p:cNvPr id="1048" name="Google Shape;1048;p74"/>
          <p:cNvPicPr preferRelativeResize="0"/>
          <p:nvPr/>
        </p:nvPicPr>
        <p:blipFill>
          <a:blip r:embed="rId3">
            <a:alphaModFix/>
          </a:blip>
          <a:stretch>
            <a:fillRect/>
          </a:stretch>
        </p:blipFill>
        <p:spPr>
          <a:xfrm>
            <a:off x="7785573" y="4337999"/>
            <a:ext cx="1214002" cy="672075"/>
          </a:xfrm>
          <a:prstGeom prst="rect">
            <a:avLst/>
          </a:prstGeom>
          <a:noFill/>
          <a:ln>
            <a:noFill/>
          </a:ln>
        </p:spPr>
      </p:pic>
      <p:pic>
        <p:nvPicPr>
          <p:cNvPr id="1049" name="Google Shape;1049;p74"/>
          <p:cNvPicPr preferRelativeResize="0"/>
          <p:nvPr/>
        </p:nvPicPr>
        <p:blipFill>
          <a:blip r:embed="rId4">
            <a:alphaModFix/>
          </a:blip>
          <a:stretch>
            <a:fillRect/>
          </a:stretch>
        </p:blipFill>
        <p:spPr>
          <a:xfrm>
            <a:off x="251300" y="1413475"/>
            <a:ext cx="1518359" cy="1030225"/>
          </a:xfrm>
          <a:prstGeom prst="rect">
            <a:avLst/>
          </a:prstGeom>
          <a:noFill/>
          <a:ln>
            <a:noFill/>
          </a:ln>
        </p:spPr>
      </p:pic>
      <p:pic>
        <p:nvPicPr>
          <p:cNvPr id="1050" name="Google Shape;1050;p74"/>
          <p:cNvPicPr preferRelativeResize="0"/>
          <p:nvPr/>
        </p:nvPicPr>
        <p:blipFill>
          <a:blip r:embed="rId5">
            <a:alphaModFix/>
          </a:blip>
          <a:stretch>
            <a:fillRect/>
          </a:stretch>
        </p:blipFill>
        <p:spPr>
          <a:xfrm>
            <a:off x="6779375" y="1215024"/>
            <a:ext cx="2181649" cy="1290701"/>
          </a:xfrm>
          <a:prstGeom prst="rect">
            <a:avLst/>
          </a:prstGeom>
          <a:noFill/>
          <a:ln>
            <a:noFill/>
          </a:ln>
        </p:spPr>
      </p:pic>
      <p:pic>
        <p:nvPicPr>
          <p:cNvPr id="1051" name="Google Shape;1051;p74"/>
          <p:cNvPicPr preferRelativeResize="0"/>
          <p:nvPr/>
        </p:nvPicPr>
        <p:blipFill>
          <a:blip r:embed="rId6">
            <a:alphaModFix/>
          </a:blip>
          <a:stretch>
            <a:fillRect/>
          </a:stretch>
        </p:blipFill>
        <p:spPr>
          <a:xfrm>
            <a:off x="99150" y="2806900"/>
            <a:ext cx="1343925" cy="845300"/>
          </a:xfrm>
          <a:prstGeom prst="rect">
            <a:avLst/>
          </a:prstGeom>
          <a:noFill/>
          <a:ln>
            <a:noFill/>
          </a:ln>
        </p:spPr>
      </p:pic>
      <p:pic>
        <p:nvPicPr>
          <p:cNvPr id="1052" name="Google Shape;1052;p74"/>
          <p:cNvPicPr preferRelativeResize="0"/>
          <p:nvPr/>
        </p:nvPicPr>
        <p:blipFill>
          <a:blip r:embed="rId7">
            <a:alphaModFix/>
          </a:blip>
          <a:stretch>
            <a:fillRect/>
          </a:stretch>
        </p:blipFill>
        <p:spPr>
          <a:xfrm>
            <a:off x="2204951" y="1182387"/>
            <a:ext cx="2381450" cy="793825"/>
          </a:xfrm>
          <a:prstGeom prst="rect">
            <a:avLst/>
          </a:prstGeom>
          <a:noFill/>
          <a:ln>
            <a:noFill/>
          </a:ln>
        </p:spPr>
      </p:pic>
      <p:pic>
        <p:nvPicPr>
          <p:cNvPr id="1053" name="Google Shape;1053;p74"/>
          <p:cNvPicPr preferRelativeResize="0"/>
          <p:nvPr/>
        </p:nvPicPr>
        <p:blipFill>
          <a:blip r:embed="rId8">
            <a:alphaModFix/>
          </a:blip>
          <a:stretch>
            <a:fillRect/>
          </a:stretch>
        </p:blipFill>
        <p:spPr>
          <a:xfrm>
            <a:off x="2855772" y="2006178"/>
            <a:ext cx="1213999" cy="1245371"/>
          </a:xfrm>
          <a:prstGeom prst="rect">
            <a:avLst/>
          </a:prstGeom>
          <a:noFill/>
          <a:ln>
            <a:noFill/>
          </a:ln>
        </p:spPr>
      </p:pic>
      <p:pic>
        <p:nvPicPr>
          <p:cNvPr id="1054" name="Google Shape;1054;p74"/>
          <p:cNvPicPr preferRelativeResize="0"/>
          <p:nvPr/>
        </p:nvPicPr>
        <p:blipFill>
          <a:blip r:embed="rId9">
            <a:alphaModFix/>
          </a:blip>
          <a:stretch>
            <a:fillRect/>
          </a:stretch>
        </p:blipFill>
        <p:spPr>
          <a:xfrm>
            <a:off x="1891850" y="3397650"/>
            <a:ext cx="1447475" cy="1470624"/>
          </a:xfrm>
          <a:prstGeom prst="rect">
            <a:avLst/>
          </a:prstGeom>
          <a:noFill/>
          <a:ln>
            <a:noFill/>
          </a:ln>
        </p:spPr>
      </p:pic>
      <p:pic>
        <p:nvPicPr>
          <p:cNvPr id="1055" name="Google Shape;1055;p74"/>
          <p:cNvPicPr preferRelativeResize="0"/>
          <p:nvPr/>
        </p:nvPicPr>
        <p:blipFill>
          <a:blip r:embed="rId10">
            <a:alphaModFix/>
          </a:blip>
          <a:stretch>
            <a:fillRect/>
          </a:stretch>
        </p:blipFill>
        <p:spPr>
          <a:xfrm>
            <a:off x="3676575" y="3434011"/>
            <a:ext cx="2181650" cy="903989"/>
          </a:xfrm>
          <a:prstGeom prst="rect">
            <a:avLst/>
          </a:prstGeom>
          <a:noFill/>
          <a:ln>
            <a:noFill/>
          </a:ln>
        </p:spPr>
      </p:pic>
      <p:pic>
        <p:nvPicPr>
          <p:cNvPr id="1056" name="Google Shape;1056;p74"/>
          <p:cNvPicPr preferRelativeResize="0"/>
          <p:nvPr/>
        </p:nvPicPr>
        <p:blipFill>
          <a:blip r:embed="rId11">
            <a:alphaModFix/>
          </a:blip>
          <a:stretch>
            <a:fillRect/>
          </a:stretch>
        </p:blipFill>
        <p:spPr>
          <a:xfrm>
            <a:off x="7222200" y="3328050"/>
            <a:ext cx="1610100" cy="845299"/>
          </a:xfrm>
          <a:prstGeom prst="rect">
            <a:avLst/>
          </a:prstGeom>
          <a:noFill/>
          <a:ln>
            <a:noFill/>
          </a:ln>
        </p:spPr>
      </p:pic>
      <p:pic>
        <p:nvPicPr>
          <p:cNvPr id="1057" name="Google Shape;1057;p74"/>
          <p:cNvPicPr preferRelativeResize="0"/>
          <p:nvPr/>
        </p:nvPicPr>
        <p:blipFill>
          <a:blip r:embed="rId12">
            <a:alphaModFix/>
          </a:blip>
          <a:stretch>
            <a:fillRect/>
          </a:stretch>
        </p:blipFill>
        <p:spPr>
          <a:xfrm>
            <a:off x="4686350" y="2006175"/>
            <a:ext cx="1290700" cy="1290700"/>
          </a:xfrm>
          <a:prstGeom prst="rect">
            <a:avLst/>
          </a:prstGeom>
          <a:noFill/>
          <a:ln>
            <a:noFill/>
          </a:ln>
        </p:spPr>
      </p:pic>
      <p:pic>
        <p:nvPicPr>
          <p:cNvPr id="1058" name="Google Shape;1058;p74"/>
          <p:cNvPicPr preferRelativeResize="0"/>
          <p:nvPr/>
        </p:nvPicPr>
        <p:blipFill>
          <a:blip r:embed="rId13">
            <a:alphaModFix/>
          </a:blip>
          <a:stretch>
            <a:fillRect/>
          </a:stretch>
        </p:blipFill>
        <p:spPr>
          <a:xfrm>
            <a:off x="5021700" y="1194712"/>
            <a:ext cx="1406149" cy="536900"/>
          </a:xfrm>
          <a:prstGeom prst="rect">
            <a:avLst/>
          </a:prstGeom>
          <a:noFill/>
          <a:ln>
            <a:noFill/>
          </a:ln>
        </p:spPr>
      </p:pic>
      <p:pic>
        <p:nvPicPr>
          <p:cNvPr id="1059" name="Google Shape;1059;p74"/>
          <p:cNvPicPr preferRelativeResize="0"/>
          <p:nvPr/>
        </p:nvPicPr>
        <p:blipFill>
          <a:blip r:embed="rId14">
            <a:alphaModFix/>
          </a:blip>
          <a:stretch>
            <a:fillRect/>
          </a:stretch>
        </p:blipFill>
        <p:spPr>
          <a:xfrm>
            <a:off x="144494" y="4385785"/>
            <a:ext cx="1731968" cy="576500"/>
          </a:xfrm>
          <a:prstGeom prst="rect">
            <a:avLst/>
          </a:prstGeom>
          <a:noFill/>
          <a:ln>
            <a:noFill/>
          </a:ln>
        </p:spPr>
      </p:pic>
      <p:pic>
        <p:nvPicPr>
          <p:cNvPr id="1060" name="Google Shape;1060;p74"/>
          <p:cNvPicPr preferRelativeResize="0"/>
          <p:nvPr/>
        </p:nvPicPr>
        <p:blipFill>
          <a:blip r:embed="rId15">
            <a:alphaModFix/>
          </a:blip>
          <a:stretch>
            <a:fillRect/>
          </a:stretch>
        </p:blipFill>
        <p:spPr>
          <a:xfrm>
            <a:off x="6008200" y="4134065"/>
            <a:ext cx="1214000" cy="679835"/>
          </a:xfrm>
          <a:prstGeom prst="rect">
            <a:avLst/>
          </a:prstGeom>
          <a:noFill/>
          <a:ln>
            <a:noFill/>
          </a:ln>
        </p:spPr>
      </p:pic>
      <p:pic>
        <p:nvPicPr>
          <p:cNvPr id="1061" name="Google Shape;1061;p74"/>
          <p:cNvPicPr preferRelativeResize="0"/>
          <p:nvPr/>
        </p:nvPicPr>
        <p:blipFill>
          <a:blip r:embed="rId16">
            <a:alphaModFix/>
          </a:blip>
          <a:stretch>
            <a:fillRect/>
          </a:stretch>
        </p:blipFill>
        <p:spPr>
          <a:xfrm>
            <a:off x="8021952" y="2336525"/>
            <a:ext cx="705695" cy="707400"/>
          </a:xfrm>
          <a:prstGeom prst="rect">
            <a:avLst/>
          </a:prstGeom>
          <a:noFill/>
          <a:ln>
            <a:noFill/>
          </a:ln>
        </p:spPr>
      </p:pic>
      <p:pic>
        <p:nvPicPr>
          <p:cNvPr id="1062" name="Google Shape;1062;p74"/>
          <p:cNvPicPr preferRelativeResize="0"/>
          <p:nvPr/>
        </p:nvPicPr>
        <p:blipFill>
          <a:blip r:embed="rId17">
            <a:alphaModFix/>
          </a:blip>
          <a:stretch>
            <a:fillRect/>
          </a:stretch>
        </p:blipFill>
        <p:spPr>
          <a:xfrm>
            <a:off x="8316325" y="3043925"/>
            <a:ext cx="610625" cy="214125"/>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66" name="Shape 1066"/>
        <p:cNvGrpSpPr/>
        <p:nvPr/>
      </p:nvGrpSpPr>
      <p:grpSpPr>
        <a:xfrm>
          <a:off x="0" y="0"/>
          <a:ext cx="0" cy="0"/>
          <a:chOff x="0" y="0"/>
          <a:chExt cx="0" cy="0"/>
        </a:xfrm>
      </p:grpSpPr>
      <p:pic>
        <p:nvPicPr>
          <p:cNvPr id="1067" name="Google Shape;1067;p75"/>
          <p:cNvPicPr preferRelativeResize="0"/>
          <p:nvPr/>
        </p:nvPicPr>
        <p:blipFill>
          <a:blip r:embed="rId3">
            <a:alphaModFix/>
          </a:blip>
          <a:stretch>
            <a:fillRect/>
          </a:stretch>
        </p:blipFill>
        <p:spPr>
          <a:xfrm>
            <a:off x="775650" y="1342760"/>
            <a:ext cx="7235076" cy="3495940"/>
          </a:xfrm>
          <a:prstGeom prst="rect">
            <a:avLst/>
          </a:prstGeom>
          <a:noFill/>
          <a:ln>
            <a:noFill/>
          </a:ln>
          <a:effectLst>
            <a:outerShdw blurRad="57150" rotWithShape="0" algn="bl" dir="5400000" dist="19050">
              <a:srgbClr val="000000">
                <a:alpha val="50000"/>
              </a:srgbClr>
            </a:outerShdw>
          </a:effectLst>
        </p:spPr>
      </p:pic>
      <p:sp>
        <p:nvSpPr>
          <p:cNvPr id="1068" name="Google Shape;1068;p75"/>
          <p:cNvSpPr/>
          <p:nvPr/>
        </p:nvSpPr>
        <p:spPr>
          <a:xfrm>
            <a:off x="0" y="0"/>
            <a:ext cx="9144000" cy="1017600"/>
          </a:xfrm>
          <a:prstGeom prst="rect">
            <a:avLst/>
          </a:prstGeom>
          <a:solidFill>
            <a:srgbClr val="20124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9" name="Google Shape;1069;p75"/>
          <p:cNvSpPr txBox="1"/>
          <p:nvPr/>
        </p:nvSpPr>
        <p:spPr>
          <a:xfrm>
            <a:off x="499875" y="34650"/>
            <a:ext cx="8539200" cy="9264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 sz="3900">
                <a:solidFill>
                  <a:srgbClr val="FFFFFF"/>
                </a:solidFill>
              </a:rPr>
              <a:t>Environmental microbiome data</a:t>
            </a:r>
            <a:endParaRPr sz="3900">
              <a:solidFill>
                <a:srgbClr val="FFFFFF"/>
              </a:solidFill>
            </a:endParaRPr>
          </a:p>
        </p:txBody>
      </p:sp>
      <p:pic>
        <p:nvPicPr>
          <p:cNvPr id="1070" name="Google Shape;1070;p75"/>
          <p:cNvPicPr preferRelativeResize="0"/>
          <p:nvPr/>
        </p:nvPicPr>
        <p:blipFill>
          <a:blip r:embed="rId4">
            <a:alphaModFix/>
          </a:blip>
          <a:stretch>
            <a:fillRect/>
          </a:stretch>
        </p:blipFill>
        <p:spPr>
          <a:xfrm>
            <a:off x="6113975" y="3904363"/>
            <a:ext cx="2837325" cy="1175675"/>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4" name="Shape 1074"/>
        <p:cNvGrpSpPr/>
        <p:nvPr/>
      </p:nvGrpSpPr>
      <p:grpSpPr>
        <a:xfrm>
          <a:off x="0" y="0"/>
          <a:ext cx="0" cy="0"/>
          <a:chOff x="0" y="0"/>
          <a:chExt cx="0" cy="0"/>
        </a:xfrm>
      </p:grpSpPr>
      <p:sp>
        <p:nvSpPr>
          <p:cNvPr id="1075" name="Google Shape;1075;p76"/>
          <p:cNvSpPr/>
          <p:nvPr/>
        </p:nvSpPr>
        <p:spPr>
          <a:xfrm>
            <a:off x="56575" y="1561925"/>
            <a:ext cx="8943000" cy="35208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76" name="Google Shape;1076;p76"/>
          <p:cNvPicPr preferRelativeResize="0"/>
          <p:nvPr/>
        </p:nvPicPr>
        <p:blipFill>
          <a:blip r:embed="rId3">
            <a:alphaModFix/>
          </a:blip>
          <a:stretch>
            <a:fillRect/>
          </a:stretch>
        </p:blipFill>
        <p:spPr>
          <a:xfrm>
            <a:off x="228276" y="1627852"/>
            <a:ext cx="6336824" cy="1451150"/>
          </a:xfrm>
          <a:prstGeom prst="rect">
            <a:avLst/>
          </a:prstGeom>
          <a:noFill/>
          <a:ln>
            <a:noFill/>
          </a:ln>
        </p:spPr>
      </p:pic>
      <p:sp>
        <p:nvSpPr>
          <p:cNvPr id="1077" name="Google Shape;1077;p76"/>
          <p:cNvSpPr txBox="1"/>
          <p:nvPr>
            <p:ph type="title"/>
          </p:nvPr>
        </p:nvSpPr>
        <p:spPr>
          <a:xfrm>
            <a:off x="311700" y="445025"/>
            <a:ext cx="5136300" cy="1387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3040"/>
              <a:t>Open, active, helpful, inclusive community</a:t>
            </a:r>
            <a:endParaRPr sz="3040"/>
          </a:p>
        </p:txBody>
      </p:sp>
      <p:pic>
        <p:nvPicPr>
          <p:cNvPr id="1078" name="Google Shape;1078;p76"/>
          <p:cNvPicPr preferRelativeResize="0"/>
          <p:nvPr/>
        </p:nvPicPr>
        <p:blipFill>
          <a:blip r:embed="rId4">
            <a:alphaModFix/>
          </a:blip>
          <a:stretch>
            <a:fillRect/>
          </a:stretch>
        </p:blipFill>
        <p:spPr>
          <a:xfrm>
            <a:off x="350000" y="3340225"/>
            <a:ext cx="5339677" cy="1387425"/>
          </a:xfrm>
          <a:prstGeom prst="rect">
            <a:avLst/>
          </a:prstGeom>
          <a:noFill/>
          <a:ln>
            <a:noFill/>
          </a:ln>
        </p:spPr>
      </p:pic>
      <p:sp>
        <p:nvSpPr>
          <p:cNvPr id="1079" name="Google Shape;1079;p76"/>
          <p:cNvSpPr txBox="1"/>
          <p:nvPr/>
        </p:nvSpPr>
        <p:spPr>
          <a:xfrm>
            <a:off x="311700" y="4604000"/>
            <a:ext cx="5805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hlinkClick r:id="rId5"/>
              </a:rPr>
              <a:t>https://github.com/linkml/linkml/graphs/contributors</a:t>
            </a:r>
            <a:r>
              <a:rPr lang="en"/>
              <a:t> </a:t>
            </a:r>
            <a:endParaRPr/>
          </a:p>
        </p:txBody>
      </p:sp>
      <p:pic>
        <p:nvPicPr>
          <p:cNvPr id="1080" name="Google Shape;1080;p76"/>
          <p:cNvPicPr preferRelativeResize="0"/>
          <p:nvPr/>
        </p:nvPicPr>
        <p:blipFill>
          <a:blip r:embed="rId6">
            <a:alphaModFix/>
          </a:blip>
          <a:stretch>
            <a:fillRect/>
          </a:stretch>
        </p:blipFill>
        <p:spPr>
          <a:xfrm>
            <a:off x="4793500" y="251475"/>
            <a:ext cx="4192176" cy="2114824"/>
          </a:xfrm>
          <a:prstGeom prst="rect">
            <a:avLst/>
          </a:prstGeom>
          <a:noFill/>
          <a:ln>
            <a:noFill/>
          </a:ln>
        </p:spPr>
      </p:pic>
      <p:pic>
        <p:nvPicPr>
          <p:cNvPr id="1081" name="Google Shape;1081;p76"/>
          <p:cNvPicPr preferRelativeResize="0"/>
          <p:nvPr/>
        </p:nvPicPr>
        <p:blipFill>
          <a:blip r:embed="rId7">
            <a:alphaModFix/>
          </a:blip>
          <a:stretch>
            <a:fillRect/>
          </a:stretch>
        </p:blipFill>
        <p:spPr>
          <a:xfrm>
            <a:off x="7785573" y="4337999"/>
            <a:ext cx="1214002" cy="672075"/>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5" name="Shape 1085"/>
        <p:cNvGrpSpPr/>
        <p:nvPr/>
      </p:nvGrpSpPr>
      <p:grpSpPr>
        <a:xfrm>
          <a:off x="0" y="0"/>
          <a:ext cx="0" cy="0"/>
          <a:chOff x="0" y="0"/>
          <a:chExt cx="0" cy="0"/>
        </a:xfrm>
      </p:grpSpPr>
      <p:pic>
        <p:nvPicPr>
          <p:cNvPr id="1086" name="Google Shape;1086;p77"/>
          <p:cNvPicPr preferRelativeResize="0"/>
          <p:nvPr/>
        </p:nvPicPr>
        <p:blipFill>
          <a:blip r:embed="rId3">
            <a:alphaModFix/>
          </a:blip>
          <a:stretch>
            <a:fillRect/>
          </a:stretch>
        </p:blipFill>
        <p:spPr>
          <a:xfrm>
            <a:off x="0" y="2265743"/>
            <a:ext cx="4726727" cy="2816157"/>
          </a:xfrm>
          <a:prstGeom prst="rect">
            <a:avLst/>
          </a:prstGeom>
          <a:noFill/>
          <a:ln>
            <a:noFill/>
          </a:ln>
        </p:spPr>
      </p:pic>
      <p:sp>
        <p:nvSpPr>
          <p:cNvPr id="1087" name="Google Shape;1087;p77"/>
          <p:cNvSpPr/>
          <p:nvPr/>
        </p:nvSpPr>
        <p:spPr>
          <a:xfrm>
            <a:off x="2735150" y="1631813"/>
            <a:ext cx="2796900" cy="12834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8" name="Google Shape;1088;p77"/>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Planet Large Language Model</a:t>
            </a:r>
            <a:endParaRPr>
              <a:solidFill>
                <a:srgbClr val="FF9900"/>
              </a:solidFill>
            </a:endParaRPr>
          </a:p>
        </p:txBody>
      </p:sp>
      <p:pic>
        <p:nvPicPr>
          <p:cNvPr id="1089" name="Google Shape;1089;p77"/>
          <p:cNvPicPr preferRelativeResize="0"/>
          <p:nvPr/>
        </p:nvPicPr>
        <p:blipFill>
          <a:blip r:embed="rId4">
            <a:alphaModFix/>
          </a:blip>
          <a:stretch>
            <a:fillRect/>
          </a:stretch>
        </p:blipFill>
        <p:spPr>
          <a:xfrm>
            <a:off x="4726725" y="2136487"/>
            <a:ext cx="1008225" cy="1008225"/>
          </a:xfrm>
          <a:prstGeom prst="rect">
            <a:avLst/>
          </a:prstGeom>
          <a:noFill/>
          <a:ln>
            <a:noFill/>
          </a:ln>
        </p:spPr>
      </p:pic>
      <p:sp>
        <p:nvSpPr>
          <p:cNvPr id="1090" name="Google Shape;1090;p77"/>
          <p:cNvSpPr txBox="1"/>
          <p:nvPr/>
        </p:nvSpPr>
        <p:spPr>
          <a:xfrm>
            <a:off x="6991750" y="1352375"/>
            <a:ext cx="2341800" cy="1215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Large Language Model planet</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Model of </a:t>
            </a:r>
            <a:r>
              <a:rPr i="1" lang="en" sz="1300">
                <a:solidFill>
                  <a:schemeClr val="lt1"/>
                </a:solidFill>
                <a:latin typeface="Raleway"/>
                <a:ea typeface="Raleway"/>
                <a:cs typeface="Raleway"/>
                <a:sym typeface="Raleway"/>
              </a:rPr>
              <a:t>words</a:t>
            </a:r>
            <a:endParaRPr i="1" sz="1300">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Temperature: </a:t>
            </a:r>
            <a:r>
              <a:rPr b="1" lang="en" sz="1300">
                <a:solidFill>
                  <a:srgbClr val="FF0000"/>
                </a:solidFill>
                <a:latin typeface="Raleway"/>
                <a:ea typeface="Raleway"/>
                <a:cs typeface="Raleway"/>
                <a:sym typeface="Raleway"/>
              </a:rPr>
              <a:t>ultra</a:t>
            </a:r>
            <a:r>
              <a:rPr lang="en" sz="1300">
                <a:solidFill>
                  <a:srgbClr val="FF0000"/>
                </a:solidFill>
                <a:latin typeface="Raleway"/>
                <a:ea typeface="Raleway"/>
                <a:cs typeface="Raleway"/>
                <a:sym typeface="Raleway"/>
              </a:rPr>
              <a:t> </a:t>
            </a:r>
            <a:r>
              <a:rPr b="1" lang="en" sz="1300">
                <a:solidFill>
                  <a:srgbClr val="FF0000"/>
                </a:solidFill>
                <a:latin typeface="Raleway"/>
                <a:ea typeface="Raleway"/>
                <a:cs typeface="Raleway"/>
                <a:sym typeface="Raleway"/>
              </a:rPr>
              <a:t>hot</a:t>
            </a:r>
            <a:endParaRPr b="1" sz="1300">
              <a:solidFill>
                <a:srgbClr val="FF0000"/>
              </a:solidFill>
              <a:latin typeface="Raleway"/>
              <a:ea typeface="Raleway"/>
              <a:cs typeface="Raleway"/>
              <a:sym typeface="Raleway"/>
            </a:endParaRPr>
          </a:p>
        </p:txBody>
      </p:sp>
      <p:sp>
        <p:nvSpPr>
          <p:cNvPr id="1091" name="Google Shape;1091;p77"/>
          <p:cNvSpPr txBox="1"/>
          <p:nvPr/>
        </p:nvSpPr>
        <p:spPr>
          <a:xfrm>
            <a:off x="4888375" y="2390200"/>
            <a:ext cx="732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Raleway"/>
                <a:ea typeface="Raleway"/>
                <a:cs typeface="Raleway"/>
                <a:sym typeface="Raleway"/>
              </a:rPr>
              <a:t>LLMs</a:t>
            </a:r>
            <a:endParaRPr sz="1600">
              <a:solidFill>
                <a:schemeClr val="dk1"/>
              </a:solidFill>
            </a:endParaRPr>
          </a:p>
        </p:txBody>
      </p:sp>
      <p:cxnSp>
        <p:nvCxnSpPr>
          <p:cNvPr id="1092" name="Google Shape;1092;p77"/>
          <p:cNvCxnSpPr>
            <a:stCxn id="1091" idx="3"/>
            <a:endCxn id="1090" idx="1"/>
          </p:cNvCxnSpPr>
          <p:nvPr/>
        </p:nvCxnSpPr>
        <p:spPr>
          <a:xfrm flipH="1" rot="10800000">
            <a:off x="5620675" y="1960450"/>
            <a:ext cx="1371000" cy="645300"/>
          </a:xfrm>
          <a:prstGeom prst="bentConnector3">
            <a:avLst>
              <a:gd fmla="val 50003" name="adj1"/>
            </a:avLst>
          </a:prstGeom>
          <a:noFill/>
          <a:ln cap="flat" cmpd="sng" w="28575">
            <a:solidFill>
              <a:srgbClr val="666666"/>
            </a:solidFill>
            <a:prstDash val="solid"/>
            <a:round/>
            <a:headEnd len="med" w="med" type="none"/>
            <a:tailEnd len="med" w="med" type="none"/>
          </a:ln>
        </p:spPr>
      </p:cxnSp>
      <p:cxnSp>
        <p:nvCxnSpPr>
          <p:cNvPr id="1093" name="Google Shape;1093;p77"/>
          <p:cNvCxnSpPr/>
          <p:nvPr/>
        </p:nvCxnSpPr>
        <p:spPr>
          <a:xfrm flipH="1">
            <a:off x="4348375" y="2894300"/>
            <a:ext cx="125700" cy="146700"/>
          </a:xfrm>
          <a:prstGeom prst="straightConnector1">
            <a:avLst/>
          </a:prstGeom>
          <a:noFill/>
          <a:ln cap="flat" cmpd="sng" w="38100">
            <a:solidFill>
              <a:schemeClr val="lt1"/>
            </a:solidFill>
            <a:prstDash val="solid"/>
            <a:round/>
            <a:headEnd len="med" w="med" type="none"/>
            <a:tailEnd len="med" w="med" type="none"/>
          </a:ln>
        </p:spPr>
      </p:cxnSp>
      <p:cxnSp>
        <p:nvCxnSpPr>
          <p:cNvPr id="1094" name="Google Shape;1094;p77"/>
          <p:cNvCxnSpPr/>
          <p:nvPr/>
        </p:nvCxnSpPr>
        <p:spPr>
          <a:xfrm rot="10800000">
            <a:off x="4348425" y="2790400"/>
            <a:ext cx="136200" cy="115200"/>
          </a:xfrm>
          <a:prstGeom prst="straightConnector1">
            <a:avLst/>
          </a:prstGeom>
          <a:noFill/>
          <a:ln cap="flat" cmpd="sng" w="38100">
            <a:solidFill>
              <a:schemeClr val="lt1"/>
            </a:solidFill>
            <a:prstDash val="solid"/>
            <a:round/>
            <a:headEnd len="med" w="med" type="none"/>
            <a:tailEnd len="med" w="med" type="none"/>
          </a:ln>
        </p:spPr>
      </p:cxnSp>
      <p:pic>
        <p:nvPicPr>
          <p:cNvPr id="1095" name="Google Shape;1095;p77"/>
          <p:cNvPicPr preferRelativeResize="0"/>
          <p:nvPr/>
        </p:nvPicPr>
        <p:blipFill>
          <a:blip r:embed="rId5">
            <a:alphaModFix/>
          </a:blip>
          <a:stretch>
            <a:fillRect/>
          </a:stretch>
        </p:blipFill>
        <p:spPr>
          <a:xfrm>
            <a:off x="5620650" y="3144688"/>
            <a:ext cx="3411903" cy="1923489"/>
          </a:xfrm>
          <a:prstGeom prst="rect">
            <a:avLst/>
          </a:prstGeom>
          <a:noFill/>
          <a:ln>
            <a:noFill/>
          </a:ln>
        </p:spPr>
      </p:pic>
      <p:pic>
        <p:nvPicPr>
          <p:cNvPr id="1096" name="Google Shape;1096;p77"/>
          <p:cNvPicPr preferRelativeResize="0"/>
          <p:nvPr/>
        </p:nvPicPr>
        <p:blipFill>
          <a:blip r:embed="rId6">
            <a:alphaModFix/>
          </a:blip>
          <a:stretch>
            <a:fillRect/>
          </a:stretch>
        </p:blipFill>
        <p:spPr>
          <a:xfrm>
            <a:off x="3512775" y="1352375"/>
            <a:ext cx="1241648" cy="1302249"/>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0" name="Shape 1100"/>
        <p:cNvGrpSpPr/>
        <p:nvPr/>
      </p:nvGrpSpPr>
      <p:grpSpPr>
        <a:xfrm>
          <a:off x="0" y="0"/>
          <a:ext cx="0" cy="0"/>
          <a:chOff x="0" y="0"/>
          <a:chExt cx="0" cy="0"/>
        </a:xfrm>
      </p:grpSpPr>
      <p:pic>
        <p:nvPicPr>
          <p:cNvPr id="1101" name="Google Shape;1101;p78"/>
          <p:cNvPicPr preferRelativeResize="0"/>
          <p:nvPr/>
        </p:nvPicPr>
        <p:blipFill>
          <a:blip r:embed="rId3">
            <a:alphaModFix/>
          </a:blip>
          <a:stretch>
            <a:fillRect/>
          </a:stretch>
        </p:blipFill>
        <p:spPr>
          <a:xfrm>
            <a:off x="0" y="2265743"/>
            <a:ext cx="4726727" cy="2816157"/>
          </a:xfrm>
          <a:prstGeom prst="rect">
            <a:avLst/>
          </a:prstGeom>
          <a:noFill/>
          <a:ln>
            <a:noFill/>
          </a:ln>
        </p:spPr>
      </p:pic>
      <p:sp>
        <p:nvSpPr>
          <p:cNvPr id="1102" name="Google Shape;1102;p78"/>
          <p:cNvSpPr/>
          <p:nvPr/>
        </p:nvSpPr>
        <p:spPr>
          <a:xfrm>
            <a:off x="2735150" y="1631813"/>
            <a:ext cx="2796900" cy="12834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3" name="Google Shape;1103;p78"/>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LLMs lack semantic understanding</a:t>
            </a:r>
            <a:endParaRPr>
              <a:solidFill>
                <a:schemeClr val="lt1"/>
              </a:solidFill>
            </a:endParaRPr>
          </a:p>
        </p:txBody>
      </p:sp>
      <p:pic>
        <p:nvPicPr>
          <p:cNvPr id="1104" name="Google Shape;1104;p78"/>
          <p:cNvPicPr preferRelativeResize="0"/>
          <p:nvPr/>
        </p:nvPicPr>
        <p:blipFill>
          <a:blip r:embed="rId4">
            <a:alphaModFix/>
          </a:blip>
          <a:stretch>
            <a:fillRect/>
          </a:stretch>
        </p:blipFill>
        <p:spPr>
          <a:xfrm>
            <a:off x="4726725" y="2136487"/>
            <a:ext cx="1008225" cy="1008225"/>
          </a:xfrm>
          <a:prstGeom prst="rect">
            <a:avLst/>
          </a:prstGeom>
          <a:noFill/>
          <a:ln>
            <a:noFill/>
          </a:ln>
        </p:spPr>
      </p:pic>
      <p:sp>
        <p:nvSpPr>
          <p:cNvPr id="1105" name="Google Shape;1105;p78"/>
          <p:cNvSpPr txBox="1"/>
          <p:nvPr/>
        </p:nvSpPr>
        <p:spPr>
          <a:xfrm>
            <a:off x="6991750" y="1352375"/>
            <a:ext cx="2341800" cy="1215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Large Language Model planet</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Model of </a:t>
            </a:r>
            <a:r>
              <a:rPr i="1" lang="en" sz="1300">
                <a:solidFill>
                  <a:schemeClr val="lt1"/>
                </a:solidFill>
                <a:latin typeface="Raleway"/>
                <a:ea typeface="Raleway"/>
                <a:cs typeface="Raleway"/>
                <a:sym typeface="Raleway"/>
              </a:rPr>
              <a:t>words</a:t>
            </a:r>
            <a:endParaRPr i="1" sz="1300">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Temperature: </a:t>
            </a:r>
            <a:r>
              <a:rPr b="1" lang="en" sz="1300">
                <a:solidFill>
                  <a:srgbClr val="FF0000"/>
                </a:solidFill>
                <a:latin typeface="Raleway"/>
                <a:ea typeface="Raleway"/>
                <a:cs typeface="Raleway"/>
                <a:sym typeface="Raleway"/>
              </a:rPr>
              <a:t>ultra</a:t>
            </a:r>
            <a:r>
              <a:rPr lang="en" sz="1300">
                <a:solidFill>
                  <a:srgbClr val="FF0000"/>
                </a:solidFill>
                <a:latin typeface="Raleway"/>
                <a:ea typeface="Raleway"/>
                <a:cs typeface="Raleway"/>
                <a:sym typeface="Raleway"/>
              </a:rPr>
              <a:t> </a:t>
            </a:r>
            <a:r>
              <a:rPr b="1" lang="en" sz="1300">
                <a:solidFill>
                  <a:srgbClr val="FF0000"/>
                </a:solidFill>
                <a:latin typeface="Raleway"/>
                <a:ea typeface="Raleway"/>
                <a:cs typeface="Raleway"/>
                <a:sym typeface="Raleway"/>
              </a:rPr>
              <a:t>hot</a:t>
            </a:r>
            <a:endParaRPr b="1" sz="1300">
              <a:solidFill>
                <a:srgbClr val="FF0000"/>
              </a:solidFill>
              <a:latin typeface="Raleway"/>
              <a:ea typeface="Raleway"/>
              <a:cs typeface="Raleway"/>
              <a:sym typeface="Raleway"/>
            </a:endParaRPr>
          </a:p>
        </p:txBody>
      </p:sp>
      <p:sp>
        <p:nvSpPr>
          <p:cNvPr id="1106" name="Google Shape;1106;p78"/>
          <p:cNvSpPr txBox="1"/>
          <p:nvPr/>
        </p:nvSpPr>
        <p:spPr>
          <a:xfrm>
            <a:off x="4888375" y="2390200"/>
            <a:ext cx="732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Raleway"/>
                <a:ea typeface="Raleway"/>
                <a:cs typeface="Raleway"/>
                <a:sym typeface="Raleway"/>
              </a:rPr>
              <a:t>LLMs</a:t>
            </a:r>
            <a:endParaRPr sz="1600">
              <a:solidFill>
                <a:schemeClr val="dk1"/>
              </a:solidFill>
            </a:endParaRPr>
          </a:p>
        </p:txBody>
      </p:sp>
      <p:cxnSp>
        <p:nvCxnSpPr>
          <p:cNvPr id="1107" name="Google Shape;1107;p78"/>
          <p:cNvCxnSpPr>
            <a:stCxn id="1106" idx="3"/>
            <a:endCxn id="1105" idx="1"/>
          </p:cNvCxnSpPr>
          <p:nvPr/>
        </p:nvCxnSpPr>
        <p:spPr>
          <a:xfrm flipH="1" rot="10800000">
            <a:off x="5620675" y="1960450"/>
            <a:ext cx="1371000" cy="645300"/>
          </a:xfrm>
          <a:prstGeom prst="bentConnector3">
            <a:avLst>
              <a:gd fmla="val 50003" name="adj1"/>
            </a:avLst>
          </a:prstGeom>
          <a:noFill/>
          <a:ln cap="flat" cmpd="sng" w="28575">
            <a:solidFill>
              <a:srgbClr val="666666"/>
            </a:solidFill>
            <a:prstDash val="solid"/>
            <a:round/>
            <a:headEnd len="med" w="med" type="none"/>
            <a:tailEnd len="med" w="med" type="none"/>
          </a:ln>
        </p:spPr>
      </p:cxnSp>
      <p:cxnSp>
        <p:nvCxnSpPr>
          <p:cNvPr id="1108" name="Google Shape;1108;p78"/>
          <p:cNvCxnSpPr/>
          <p:nvPr/>
        </p:nvCxnSpPr>
        <p:spPr>
          <a:xfrm flipH="1">
            <a:off x="4348375" y="2894300"/>
            <a:ext cx="125700" cy="146700"/>
          </a:xfrm>
          <a:prstGeom prst="straightConnector1">
            <a:avLst/>
          </a:prstGeom>
          <a:noFill/>
          <a:ln cap="flat" cmpd="sng" w="38100">
            <a:solidFill>
              <a:schemeClr val="lt1"/>
            </a:solidFill>
            <a:prstDash val="solid"/>
            <a:round/>
            <a:headEnd len="med" w="med" type="none"/>
            <a:tailEnd len="med" w="med" type="none"/>
          </a:ln>
        </p:spPr>
      </p:cxnSp>
      <p:cxnSp>
        <p:nvCxnSpPr>
          <p:cNvPr id="1109" name="Google Shape;1109;p78"/>
          <p:cNvCxnSpPr/>
          <p:nvPr/>
        </p:nvCxnSpPr>
        <p:spPr>
          <a:xfrm rot="10800000">
            <a:off x="4348425" y="2790400"/>
            <a:ext cx="136200" cy="115200"/>
          </a:xfrm>
          <a:prstGeom prst="straightConnector1">
            <a:avLst/>
          </a:prstGeom>
          <a:noFill/>
          <a:ln cap="flat" cmpd="sng" w="38100">
            <a:solidFill>
              <a:schemeClr val="lt1"/>
            </a:solidFill>
            <a:prstDash val="solid"/>
            <a:round/>
            <a:headEnd len="med" w="med" type="none"/>
            <a:tailEnd len="med" w="med" type="none"/>
          </a:ln>
        </p:spPr>
      </p:cxnSp>
      <p:pic>
        <p:nvPicPr>
          <p:cNvPr id="1110" name="Google Shape;1110;p78"/>
          <p:cNvPicPr preferRelativeResize="0"/>
          <p:nvPr/>
        </p:nvPicPr>
        <p:blipFill>
          <a:blip r:embed="rId5">
            <a:alphaModFix/>
          </a:blip>
          <a:stretch>
            <a:fillRect/>
          </a:stretch>
        </p:blipFill>
        <p:spPr>
          <a:xfrm>
            <a:off x="5620650" y="3144688"/>
            <a:ext cx="3411903" cy="1923489"/>
          </a:xfrm>
          <a:prstGeom prst="rect">
            <a:avLst/>
          </a:prstGeom>
          <a:noFill/>
          <a:ln>
            <a:noFill/>
          </a:ln>
        </p:spPr>
      </p:pic>
      <p:pic>
        <p:nvPicPr>
          <p:cNvPr id="1111" name="Google Shape;1111;p78"/>
          <p:cNvPicPr preferRelativeResize="0"/>
          <p:nvPr/>
        </p:nvPicPr>
        <p:blipFill>
          <a:blip r:embed="rId6">
            <a:alphaModFix/>
          </a:blip>
          <a:stretch>
            <a:fillRect/>
          </a:stretch>
        </p:blipFill>
        <p:spPr>
          <a:xfrm>
            <a:off x="3512775" y="1352375"/>
            <a:ext cx="1241648" cy="1302249"/>
          </a:xfrm>
          <a:prstGeom prst="rect">
            <a:avLst/>
          </a:prstGeom>
          <a:noFill/>
          <a:ln>
            <a:noFill/>
          </a:ln>
        </p:spPr>
      </p:pic>
      <p:pic>
        <p:nvPicPr>
          <p:cNvPr id="1112" name="Google Shape;1112;p78"/>
          <p:cNvPicPr preferRelativeResize="0"/>
          <p:nvPr/>
        </p:nvPicPr>
        <p:blipFill>
          <a:blip r:embed="rId7">
            <a:alphaModFix/>
          </a:blip>
          <a:stretch>
            <a:fillRect/>
          </a:stretch>
        </p:blipFill>
        <p:spPr>
          <a:xfrm>
            <a:off x="462363" y="1391425"/>
            <a:ext cx="3802000" cy="3463100"/>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16" name="Shape 1116"/>
        <p:cNvGrpSpPr/>
        <p:nvPr/>
      </p:nvGrpSpPr>
      <p:grpSpPr>
        <a:xfrm>
          <a:off x="0" y="0"/>
          <a:ext cx="0" cy="0"/>
          <a:chOff x="0" y="0"/>
          <a:chExt cx="0" cy="0"/>
        </a:xfrm>
      </p:grpSpPr>
      <p:sp>
        <p:nvSpPr>
          <p:cNvPr id="1117" name="Google Shape;1117;p79"/>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OntoGPT: using LLMs with semantic structures</a:t>
            </a:r>
            <a:endParaRPr/>
          </a:p>
        </p:txBody>
      </p:sp>
      <p:sp>
        <p:nvSpPr>
          <p:cNvPr id="1118" name="Google Shape;1118;p7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Ontology layer onto OpenAI GPT-3 API</a:t>
            </a:r>
            <a:endParaRPr/>
          </a:p>
          <a:p>
            <a:pPr indent="-342900" lvl="0" marL="457200" rtl="0" algn="l">
              <a:spcBef>
                <a:spcPts val="1200"/>
              </a:spcBef>
              <a:spcAft>
                <a:spcPts val="0"/>
              </a:spcAft>
              <a:buSzPts val="1800"/>
              <a:buChar char="●"/>
            </a:pPr>
            <a:r>
              <a:rPr lang="en"/>
              <a:t>Integrates prompt engineering, semantic data models, ontology annotation, and OWL translation</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a:t>Components:</a:t>
            </a:r>
            <a:endParaRPr/>
          </a:p>
          <a:p>
            <a:pPr indent="-342900" lvl="0" marL="457200" rtl="0" algn="l">
              <a:spcBef>
                <a:spcPts val="1200"/>
              </a:spcBef>
              <a:spcAft>
                <a:spcPts val="0"/>
              </a:spcAft>
              <a:buSzPts val="1800"/>
              <a:buChar char="●"/>
            </a:pPr>
            <a:r>
              <a:rPr lang="en"/>
              <a:t>SPIRES: Stochastic Parrot Interrogation and Recursive Extraction of Semantics</a:t>
            </a:r>
            <a:endParaRPr/>
          </a:p>
          <a:p>
            <a:pPr indent="-342900" lvl="0" marL="457200" rtl="0" algn="l">
              <a:spcBef>
                <a:spcPts val="0"/>
              </a:spcBef>
              <a:spcAft>
                <a:spcPts val="0"/>
              </a:spcAft>
              <a:buSzPts val="1800"/>
              <a:buChar char="●"/>
            </a:pPr>
            <a:r>
              <a:rPr lang="en"/>
              <a:t>HALO: Hallucinating Latent Ontologies</a:t>
            </a:r>
            <a:endParaRPr/>
          </a:p>
          <a:p>
            <a:pPr indent="-342900" lvl="0" marL="457200" rtl="0" algn="l">
              <a:spcBef>
                <a:spcPts val="0"/>
              </a:spcBef>
              <a:spcAft>
                <a:spcPts val="0"/>
              </a:spcAft>
              <a:buSzPts val="1800"/>
              <a:buChar char="●"/>
            </a:pPr>
            <a:r>
              <a:rPr lang="en"/>
              <a:t>Authoring KGs with copilot</a:t>
            </a:r>
            <a:endParaRPr/>
          </a:p>
        </p:txBody>
      </p:sp>
      <p:sp>
        <p:nvSpPr>
          <p:cNvPr id="1119" name="Google Shape;1119;p79"/>
          <p:cNvSpPr txBox="1"/>
          <p:nvPr/>
        </p:nvSpPr>
        <p:spPr>
          <a:xfrm>
            <a:off x="204125" y="4485925"/>
            <a:ext cx="4992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rgbClr val="00FFFF"/>
                </a:solidFill>
                <a:hlinkClick r:id="rId3">
                  <a:extLst>
                    <a:ext uri="{A12FA001-AC4F-418D-AE19-62706E023703}">
                      <ahyp:hlinkClr val="tx"/>
                    </a:ext>
                  </a:extLst>
                </a:hlinkClick>
              </a:rPr>
              <a:t>https://github.com/monarch-initiative/ontogpt</a:t>
            </a:r>
            <a:r>
              <a:rPr lang="en">
                <a:solidFill>
                  <a:srgbClr val="00FFFF"/>
                </a:solidFill>
              </a:rPr>
              <a:t> </a:t>
            </a:r>
            <a:endParaRPr>
              <a:solidFill>
                <a:srgbClr val="00FFFF"/>
              </a:solidFill>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23" name="Shape 1123"/>
        <p:cNvGrpSpPr/>
        <p:nvPr/>
      </p:nvGrpSpPr>
      <p:grpSpPr>
        <a:xfrm>
          <a:off x="0" y="0"/>
          <a:ext cx="0" cy="0"/>
          <a:chOff x="0" y="0"/>
          <a:chExt cx="0" cy="0"/>
        </a:xfrm>
      </p:grpSpPr>
      <p:sp>
        <p:nvSpPr>
          <p:cNvPr id="1124" name="Google Shape;1124;p80"/>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SPIRES: </a:t>
            </a:r>
            <a:r>
              <a:rPr b="0" lang="en" sz="1800">
                <a:latin typeface="Source Sans Pro"/>
                <a:ea typeface="Source Sans Pro"/>
                <a:cs typeface="Source Sans Pro"/>
                <a:sym typeface="Source Sans Pro"/>
              </a:rPr>
              <a:t>Stochastic Parrot Interrogation and Recursive Extraction of Semantics</a:t>
            </a:r>
            <a:endParaRPr/>
          </a:p>
        </p:txBody>
      </p:sp>
      <p:pic>
        <p:nvPicPr>
          <p:cNvPr id="1125" name="Google Shape;1125;p80"/>
          <p:cNvPicPr preferRelativeResize="0"/>
          <p:nvPr/>
        </p:nvPicPr>
        <p:blipFill>
          <a:blip r:embed="rId3">
            <a:alphaModFix/>
          </a:blip>
          <a:stretch>
            <a:fillRect/>
          </a:stretch>
        </p:blipFill>
        <p:spPr>
          <a:xfrm>
            <a:off x="152400" y="1220825"/>
            <a:ext cx="5131941" cy="3770275"/>
          </a:xfrm>
          <a:prstGeom prst="rect">
            <a:avLst/>
          </a:prstGeom>
          <a:noFill/>
          <a:ln>
            <a:noFill/>
          </a:ln>
        </p:spPr>
      </p:pic>
      <p:sp>
        <p:nvSpPr>
          <p:cNvPr id="1126" name="Google Shape;1126;p80"/>
          <p:cNvSpPr txBox="1"/>
          <p:nvPr/>
        </p:nvSpPr>
        <p:spPr>
          <a:xfrm>
            <a:off x="5754625" y="1220825"/>
            <a:ext cx="28368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Input: LinkML Schema</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Nested/Compositional</a:t>
            </a:r>
            <a:endParaRPr sz="1300">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Annotated with ontology metadata (e.g. FOODON)</a:t>
            </a:r>
            <a:endParaRPr sz="1300">
              <a:solidFill>
                <a:schemeClr val="lt1"/>
              </a:solidFill>
              <a:latin typeface="Raleway"/>
              <a:ea typeface="Raleway"/>
              <a:cs typeface="Raleway"/>
              <a:sym typeface="Raleway"/>
            </a:endParaRPr>
          </a:p>
          <a:p>
            <a:pPr indent="0" lvl="0" marL="0" rtl="0" algn="l">
              <a:spcBef>
                <a:spcPts val="0"/>
              </a:spcBef>
              <a:spcAft>
                <a:spcPts val="0"/>
              </a:spcAft>
              <a:buNone/>
            </a:pPr>
            <a:r>
              <a:t/>
            </a:r>
            <a:endParaRPr sz="1300">
              <a:solidFill>
                <a:schemeClr val="lt1"/>
              </a:solidFill>
              <a:latin typeface="Raleway"/>
              <a:ea typeface="Raleway"/>
              <a:cs typeface="Raleway"/>
              <a:sym typeface="Raleway"/>
            </a:endParaRPr>
          </a:p>
          <a:p>
            <a:pPr indent="0" lvl="0" marL="0" rtl="0" algn="l">
              <a:spcBef>
                <a:spcPts val="0"/>
              </a:spcBef>
              <a:spcAft>
                <a:spcPts val="0"/>
              </a:spcAft>
              <a:buNone/>
            </a:pPr>
            <a:r>
              <a:rPr lang="en" sz="1300">
                <a:solidFill>
                  <a:schemeClr val="lt1"/>
                </a:solidFill>
                <a:latin typeface="Raleway"/>
                <a:ea typeface="Raleway"/>
                <a:cs typeface="Raleway"/>
                <a:sym typeface="Raleway"/>
              </a:rPr>
              <a:t>Schema can be nested; e.g</a:t>
            </a:r>
            <a:endParaRPr sz="1300">
              <a:solidFill>
                <a:schemeClr val="lt1"/>
              </a:solidFill>
              <a:latin typeface="Raleway"/>
              <a:ea typeface="Raleway"/>
              <a:cs typeface="Raleway"/>
              <a:sym typeface="Raleway"/>
            </a:endParaRPr>
          </a:p>
          <a:p>
            <a:pPr indent="0" lvl="0" marL="0" rtl="0" algn="l">
              <a:spcBef>
                <a:spcPts val="0"/>
              </a:spcBef>
              <a:spcAft>
                <a:spcPts val="0"/>
              </a:spcAft>
              <a:buNone/>
            </a:pPr>
            <a:r>
              <a:t/>
            </a:r>
            <a:endParaRPr sz="1300">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Recipe has Step</a:t>
            </a:r>
            <a:endParaRPr sz="1300">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Step has utensils, actions, input, output</a:t>
            </a:r>
            <a:endParaRPr sz="1300">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Input has foodtype, quantity</a:t>
            </a:r>
            <a:endParaRPr sz="1300">
              <a:solidFill>
                <a:schemeClr val="lt1"/>
              </a:solidFill>
              <a:latin typeface="Raleway"/>
              <a:ea typeface="Raleway"/>
              <a:cs typeface="Raleway"/>
              <a:sym typeface="Raleway"/>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30" name="Shape 1130"/>
        <p:cNvGrpSpPr/>
        <p:nvPr/>
      </p:nvGrpSpPr>
      <p:grpSpPr>
        <a:xfrm>
          <a:off x="0" y="0"/>
          <a:ext cx="0" cy="0"/>
          <a:chOff x="0" y="0"/>
          <a:chExt cx="0" cy="0"/>
        </a:xfrm>
      </p:grpSpPr>
      <p:sp>
        <p:nvSpPr>
          <p:cNvPr id="1131" name="Google Shape;1131;p81"/>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SPIRES: </a:t>
            </a:r>
            <a:r>
              <a:rPr b="0" lang="en" sz="1800">
                <a:latin typeface="Source Sans Pro"/>
                <a:ea typeface="Source Sans Pro"/>
                <a:cs typeface="Source Sans Pro"/>
                <a:sym typeface="Source Sans Pro"/>
              </a:rPr>
              <a:t>Stochastic Parrot Interrogation and Recursive Extraction of Semantics</a:t>
            </a:r>
            <a:endParaRPr/>
          </a:p>
        </p:txBody>
      </p:sp>
      <p:pic>
        <p:nvPicPr>
          <p:cNvPr id="1132" name="Google Shape;1132;p81"/>
          <p:cNvPicPr preferRelativeResize="0"/>
          <p:nvPr/>
        </p:nvPicPr>
        <p:blipFill>
          <a:blip r:embed="rId3">
            <a:alphaModFix/>
          </a:blip>
          <a:stretch>
            <a:fillRect/>
          </a:stretch>
        </p:blipFill>
        <p:spPr>
          <a:xfrm>
            <a:off x="152400" y="1220825"/>
            <a:ext cx="5131941" cy="3770275"/>
          </a:xfrm>
          <a:prstGeom prst="rect">
            <a:avLst/>
          </a:prstGeom>
          <a:noFill/>
          <a:ln>
            <a:noFill/>
          </a:ln>
        </p:spPr>
      </p:pic>
      <p:sp>
        <p:nvSpPr>
          <p:cNvPr id="1133" name="Google Shape;1133;p81"/>
          <p:cNvSpPr txBox="1"/>
          <p:nvPr/>
        </p:nvSpPr>
        <p:spPr>
          <a:xfrm>
            <a:off x="5754625" y="1220825"/>
            <a:ext cx="2836800" cy="143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Input: LinkML Schema</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Nested/Compositional</a:t>
            </a:r>
            <a:endParaRPr sz="1300">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Annotated with ontology metadata (e.g. FOODON)</a:t>
            </a:r>
            <a:endParaRPr sz="1300">
              <a:solidFill>
                <a:schemeClr val="lt1"/>
              </a:solidFill>
              <a:latin typeface="Raleway"/>
              <a:ea typeface="Raleway"/>
              <a:cs typeface="Raleway"/>
              <a:sym typeface="Raleway"/>
            </a:endParaRPr>
          </a:p>
          <a:p>
            <a:pPr indent="0" lvl="0" marL="0" rtl="0" algn="l">
              <a:spcBef>
                <a:spcPts val="0"/>
              </a:spcBef>
              <a:spcAft>
                <a:spcPts val="0"/>
              </a:spcAft>
              <a:buNone/>
            </a:pPr>
            <a:r>
              <a:rPr b="1" lang="en">
                <a:solidFill>
                  <a:schemeClr val="lt1"/>
                </a:solidFill>
                <a:latin typeface="Raleway"/>
                <a:ea typeface="Raleway"/>
                <a:cs typeface="Raleway"/>
                <a:sym typeface="Raleway"/>
              </a:rPr>
              <a:t>Input: Unstructured text</a:t>
            </a:r>
            <a:endParaRPr b="1">
              <a:solidFill>
                <a:schemeClr val="lt1"/>
              </a:solidFill>
              <a:latin typeface="Raleway"/>
              <a:ea typeface="Raleway"/>
              <a:cs typeface="Raleway"/>
              <a:sym typeface="Raleway"/>
            </a:endParaRPr>
          </a:p>
          <a:p>
            <a:pPr indent="-317500" lvl="0" marL="457200" rtl="0" algn="l">
              <a:spcBef>
                <a:spcPts val="0"/>
              </a:spcBef>
              <a:spcAft>
                <a:spcPts val="0"/>
              </a:spcAft>
              <a:buClr>
                <a:schemeClr val="lt1"/>
              </a:buClr>
              <a:buSzPts val="1400"/>
              <a:buFont typeface="Raleway"/>
              <a:buChar char="●"/>
            </a:pPr>
            <a:r>
              <a:rPr lang="en">
                <a:solidFill>
                  <a:schemeClr val="lt1"/>
                </a:solidFill>
                <a:latin typeface="Raleway"/>
                <a:ea typeface="Raleway"/>
                <a:cs typeface="Raleway"/>
                <a:sym typeface="Raleway"/>
              </a:rPr>
              <a:t>E.g recipe, abstract</a:t>
            </a:r>
            <a:endParaRPr>
              <a:solidFill>
                <a:schemeClr val="lt1"/>
              </a:solidFill>
              <a:latin typeface="Raleway"/>
              <a:ea typeface="Raleway"/>
              <a:cs typeface="Raleway"/>
              <a:sym typeface="Raleway"/>
            </a:endParaRPr>
          </a:p>
        </p:txBody>
      </p:sp>
      <p:sp>
        <p:nvSpPr>
          <p:cNvPr id="1134" name="Google Shape;1134;p81"/>
          <p:cNvSpPr txBox="1"/>
          <p:nvPr/>
        </p:nvSpPr>
        <p:spPr>
          <a:xfrm>
            <a:off x="674225" y="1312725"/>
            <a:ext cx="4912500" cy="3771000"/>
          </a:xfrm>
          <a:prstGeom prst="rect">
            <a:avLst/>
          </a:prstGeom>
          <a:solidFill>
            <a:srgbClr val="DDF4C4"/>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On medium heat melt the butter and sauté the onion and bell peppers.</a:t>
            </a:r>
            <a:endParaRPr sz="1200"/>
          </a:p>
          <a:p>
            <a:pPr indent="0" lvl="0" marL="0" rtl="0" algn="l">
              <a:spcBef>
                <a:spcPts val="0"/>
              </a:spcBef>
              <a:spcAft>
                <a:spcPts val="0"/>
              </a:spcAft>
              <a:buNone/>
            </a:pPr>
            <a:r>
              <a:rPr lang="en" sz="1200"/>
              <a:t>Add the hamburger meat and cook until meat is well done.</a:t>
            </a:r>
            <a:endParaRPr sz="1200"/>
          </a:p>
          <a:p>
            <a:pPr indent="0" lvl="0" marL="0" rtl="0" algn="l">
              <a:spcBef>
                <a:spcPts val="0"/>
              </a:spcBef>
              <a:spcAft>
                <a:spcPts val="0"/>
              </a:spcAft>
              <a:buNone/>
            </a:pPr>
            <a:r>
              <a:rPr lang="en" sz="1200"/>
              <a:t>Add the tomato sauce, salt, pepper and garlic powder.</a:t>
            </a:r>
            <a:endParaRPr sz="1200"/>
          </a:p>
          <a:p>
            <a:pPr indent="0" lvl="0" marL="0" rtl="0" algn="l">
              <a:spcBef>
                <a:spcPts val="0"/>
              </a:spcBef>
              <a:spcAft>
                <a:spcPts val="0"/>
              </a:spcAft>
              <a:buNone/>
            </a:pPr>
            <a:r>
              <a:rPr lang="en" sz="1200"/>
              <a:t>Salt, pepper and garlic powder can be adjusted to your own tastes.</a:t>
            </a:r>
            <a:endParaRPr sz="1200"/>
          </a:p>
          <a:p>
            <a:pPr indent="0" lvl="0" marL="0" rtl="0" algn="l">
              <a:spcBef>
                <a:spcPts val="0"/>
              </a:spcBef>
              <a:spcAft>
                <a:spcPts val="0"/>
              </a:spcAft>
              <a:buNone/>
            </a:pPr>
            <a:r>
              <a:rPr lang="en" sz="1200"/>
              <a:t>Cook noodles as directed.</a:t>
            </a:r>
            <a:endParaRPr sz="1200"/>
          </a:p>
          <a:p>
            <a:pPr indent="0" lvl="0" marL="0" rtl="0" algn="l">
              <a:spcBef>
                <a:spcPts val="0"/>
              </a:spcBef>
              <a:spcAft>
                <a:spcPts val="0"/>
              </a:spcAft>
              <a:buNone/>
            </a:pPr>
            <a:r>
              <a:rPr lang="en" sz="1200"/>
              <a:t>Mix the sauce and noodles if you like, I keep them separated</a:t>
            </a:r>
            <a:endParaRPr sz="1200"/>
          </a:p>
          <a:p>
            <a:pPr indent="0" lvl="0" marL="0" rtl="0" algn="l">
              <a:spcBef>
                <a:spcPts val="0"/>
              </a:spcBef>
              <a:spcAft>
                <a:spcPts val="0"/>
              </a:spcAft>
              <a:buNone/>
            </a:pPr>
            <a:r>
              <a:t/>
            </a:r>
            <a:endParaRPr sz="1300"/>
          </a:p>
          <a:p>
            <a:pPr indent="0" lvl="0" marL="0" rtl="0" algn="l">
              <a:spcBef>
                <a:spcPts val="0"/>
              </a:spcBef>
              <a:spcAft>
                <a:spcPts val="0"/>
              </a:spcAft>
              <a:buNone/>
            </a:pPr>
            <a:r>
              <a:rPr lang="en" sz="1000"/>
              <a:t>INGREDIENTS</a:t>
            </a:r>
            <a:endParaRPr sz="1000"/>
          </a:p>
          <a:p>
            <a:pPr indent="0" lvl="0" marL="0" rtl="0" algn="l">
              <a:spcBef>
                <a:spcPts val="0"/>
              </a:spcBef>
              <a:spcAft>
                <a:spcPts val="0"/>
              </a:spcAft>
              <a:buNone/>
            </a:pPr>
            <a:r>
              <a:rPr lang="en" sz="1000"/>
              <a:t>UNITS: US</a:t>
            </a:r>
            <a:endParaRPr sz="1000"/>
          </a:p>
          <a:p>
            <a:pPr indent="0" lvl="0" marL="0" rtl="0" algn="l">
              <a:spcBef>
                <a:spcPts val="0"/>
              </a:spcBef>
              <a:spcAft>
                <a:spcPts val="0"/>
              </a:spcAft>
              <a:buNone/>
            </a:pPr>
            <a:r>
              <a:rPr lang="en" sz="1000"/>
              <a:t>1 small onion (chopped)</a:t>
            </a:r>
            <a:endParaRPr sz="1000"/>
          </a:p>
          <a:p>
            <a:pPr indent="0" lvl="0" marL="0" rtl="0" algn="l">
              <a:spcBef>
                <a:spcPts val="0"/>
              </a:spcBef>
              <a:spcAft>
                <a:spcPts val="0"/>
              </a:spcAft>
              <a:buNone/>
            </a:pPr>
            <a:r>
              <a:rPr lang="en" sz="1000"/>
              <a:t>1 bell pepper (chopped)</a:t>
            </a:r>
            <a:endParaRPr sz="1000"/>
          </a:p>
          <a:p>
            <a:pPr indent="0" lvl="0" marL="0" rtl="0" algn="l">
              <a:spcBef>
                <a:spcPts val="0"/>
              </a:spcBef>
              <a:spcAft>
                <a:spcPts val="0"/>
              </a:spcAft>
              <a:buNone/>
            </a:pPr>
            <a:r>
              <a:rPr lang="en" sz="1000"/>
              <a:t>2 tablespoons garlic powder</a:t>
            </a:r>
            <a:endParaRPr sz="1000"/>
          </a:p>
          <a:p>
            <a:pPr indent="0" lvl="0" marL="0" rtl="0" algn="l">
              <a:spcBef>
                <a:spcPts val="0"/>
              </a:spcBef>
              <a:spcAft>
                <a:spcPts val="0"/>
              </a:spcAft>
              <a:buNone/>
            </a:pPr>
            <a:r>
              <a:rPr lang="en" sz="1000"/>
              <a:t>3 tablespoons butter</a:t>
            </a:r>
            <a:endParaRPr sz="1000"/>
          </a:p>
          <a:p>
            <a:pPr indent="0" lvl="0" marL="0" rtl="0" algn="l">
              <a:spcBef>
                <a:spcPts val="0"/>
              </a:spcBef>
              <a:spcAft>
                <a:spcPts val="0"/>
              </a:spcAft>
              <a:buNone/>
            </a:pPr>
            <a:r>
              <a:rPr lang="en" sz="1000"/>
              <a:t>1 teaspoon salt</a:t>
            </a:r>
            <a:endParaRPr sz="1000"/>
          </a:p>
          <a:p>
            <a:pPr indent="0" lvl="0" marL="0" rtl="0" algn="l">
              <a:spcBef>
                <a:spcPts val="0"/>
              </a:spcBef>
              <a:spcAft>
                <a:spcPts val="0"/>
              </a:spcAft>
              <a:buNone/>
            </a:pPr>
            <a:r>
              <a:rPr lang="en" sz="1000"/>
              <a:t>1 teaspoon pepper</a:t>
            </a:r>
            <a:endParaRPr sz="1000"/>
          </a:p>
          <a:p>
            <a:pPr indent="0" lvl="0" marL="0" rtl="0" algn="l">
              <a:spcBef>
                <a:spcPts val="0"/>
              </a:spcBef>
              <a:spcAft>
                <a:spcPts val="0"/>
              </a:spcAft>
              <a:buNone/>
            </a:pPr>
            <a:r>
              <a:rPr lang="en" sz="1000"/>
              <a:t>2 (15 ounce) cans tomato sauce</a:t>
            </a:r>
            <a:endParaRPr sz="1000"/>
          </a:p>
          <a:p>
            <a:pPr indent="0" lvl="0" marL="0" rtl="0" algn="l">
              <a:spcBef>
                <a:spcPts val="0"/>
              </a:spcBef>
              <a:spcAft>
                <a:spcPts val="0"/>
              </a:spcAft>
              <a:buNone/>
            </a:pPr>
            <a:r>
              <a:rPr lang="en" sz="1000"/>
              <a:t>1 (16 ounce) box spaghetti noodles</a:t>
            </a:r>
            <a:endParaRPr sz="1000"/>
          </a:p>
          <a:p>
            <a:pPr indent="0" lvl="0" marL="0" rtl="0" algn="l">
              <a:spcBef>
                <a:spcPts val="0"/>
              </a:spcBef>
              <a:spcAft>
                <a:spcPts val="0"/>
              </a:spcAft>
              <a:buNone/>
            </a:pPr>
            <a:r>
              <a:rPr lang="en" sz="1000"/>
              <a:t>1 - 1 1⁄2 lb hamburger meat.</a:t>
            </a:r>
            <a:endParaRPr sz="1000"/>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19"/>
          <p:cNvSpPr/>
          <p:nvPr/>
        </p:nvSpPr>
        <p:spPr>
          <a:xfrm>
            <a:off x="1111425" y="1352375"/>
            <a:ext cx="6285300" cy="32376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9"/>
          <p:cNvSpPr/>
          <p:nvPr/>
        </p:nvSpPr>
        <p:spPr>
          <a:xfrm>
            <a:off x="2179925" y="1532475"/>
            <a:ext cx="3907500" cy="20277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6" name="Google Shape;166;p19"/>
          <p:cNvGrpSpPr/>
          <p:nvPr/>
        </p:nvGrpSpPr>
        <p:grpSpPr>
          <a:xfrm>
            <a:off x="1598525" y="1438200"/>
            <a:ext cx="5232600" cy="2493000"/>
            <a:chOff x="1598525" y="1438200"/>
            <a:chExt cx="5232600" cy="2493000"/>
          </a:xfrm>
        </p:grpSpPr>
        <p:sp>
          <p:nvSpPr>
            <p:cNvPr id="167" name="Google Shape;167;p19"/>
            <p:cNvSpPr/>
            <p:nvPr/>
          </p:nvSpPr>
          <p:spPr>
            <a:xfrm>
              <a:off x="1598525" y="1438200"/>
              <a:ext cx="5070300" cy="24930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68" name="Google Shape;168;p19"/>
            <p:cNvCxnSpPr>
              <a:stCxn id="167" idx="6"/>
            </p:cNvCxnSpPr>
            <p:nvPr/>
          </p:nvCxnSpPr>
          <p:spPr>
            <a:xfrm>
              <a:off x="6668825" y="2684700"/>
              <a:ext cx="162300" cy="220200"/>
            </a:xfrm>
            <a:prstGeom prst="straightConnector1">
              <a:avLst/>
            </a:prstGeom>
            <a:noFill/>
            <a:ln cap="flat" cmpd="sng" w="38100">
              <a:solidFill>
                <a:schemeClr val="lt1"/>
              </a:solidFill>
              <a:prstDash val="solid"/>
              <a:round/>
              <a:headEnd len="med" w="med" type="none"/>
              <a:tailEnd len="med" w="med" type="none"/>
            </a:ln>
          </p:spPr>
        </p:cxnSp>
        <p:cxnSp>
          <p:nvCxnSpPr>
            <p:cNvPr id="169" name="Google Shape;169;p19"/>
            <p:cNvCxnSpPr>
              <a:stCxn id="167" idx="6"/>
            </p:cNvCxnSpPr>
            <p:nvPr/>
          </p:nvCxnSpPr>
          <p:spPr>
            <a:xfrm flipH="1">
              <a:off x="6527225" y="2684700"/>
              <a:ext cx="141600" cy="209700"/>
            </a:xfrm>
            <a:prstGeom prst="straightConnector1">
              <a:avLst/>
            </a:prstGeom>
            <a:noFill/>
            <a:ln cap="flat" cmpd="sng" w="38100">
              <a:solidFill>
                <a:schemeClr val="lt1"/>
              </a:solidFill>
              <a:prstDash val="solid"/>
              <a:round/>
              <a:headEnd len="med" w="med" type="none"/>
              <a:tailEnd len="med" w="med" type="none"/>
            </a:ln>
          </p:spPr>
        </p:cxnSp>
      </p:grpSp>
      <p:sp>
        <p:nvSpPr>
          <p:cNvPr id="170" name="Google Shape;170;p19"/>
          <p:cNvSpPr/>
          <p:nvPr/>
        </p:nvSpPr>
        <p:spPr>
          <a:xfrm>
            <a:off x="2735150" y="1631813"/>
            <a:ext cx="2796900" cy="12834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9"/>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Modeling paradigms in the semantic solar system</a:t>
            </a:r>
            <a:endParaRPr>
              <a:solidFill>
                <a:schemeClr val="lt1"/>
              </a:solidFill>
            </a:endParaRPr>
          </a:p>
          <a:p>
            <a:pPr indent="0" lvl="0" marL="0" rtl="0" algn="l">
              <a:spcBef>
                <a:spcPts val="0"/>
              </a:spcBef>
              <a:spcAft>
                <a:spcPts val="0"/>
              </a:spcAft>
              <a:buNone/>
            </a:pPr>
            <a:r>
              <a:t/>
            </a:r>
            <a:endParaRPr>
              <a:solidFill>
                <a:schemeClr val="lt1"/>
              </a:solidFill>
            </a:endParaRPr>
          </a:p>
        </p:txBody>
      </p:sp>
      <p:pic>
        <p:nvPicPr>
          <p:cNvPr id="172" name="Google Shape;172;p19"/>
          <p:cNvPicPr preferRelativeResize="0"/>
          <p:nvPr/>
        </p:nvPicPr>
        <p:blipFill>
          <a:blip r:embed="rId3">
            <a:alphaModFix/>
          </a:blip>
          <a:stretch>
            <a:fillRect/>
          </a:stretch>
        </p:blipFill>
        <p:spPr>
          <a:xfrm>
            <a:off x="4726725" y="2136487"/>
            <a:ext cx="1008225" cy="1008225"/>
          </a:xfrm>
          <a:prstGeom prst="rect">
            <a:avLst/>
          </a:prstGeom>
          <a:noFill/>
          <a:ln>
            <a:noFill/>
          </a:ln>
        </p:spPr>
      </p:pic>
      <p:pic>
        <p:nvPicPr>
          <p:cNvPr id="173" name="Google Shape;173;p19"/>
          <p:cNvPicPr preferRelativeResize="0"/>
          <p:nvPr/>
        </p:nvPicPr>
        <p:blipFill>
          <a:blip r:embed="rId4">
            <a:alphaModFix/>
          </a:blip>
          <a:stretch>
            <a:fillRect/>
          </a:stretch>
        </p:blipFill>
        <p:spPr>
          <a:xfrm>
            <a:off x="5196950" y="3504500"/>
            <a:ext cx="1735650" cy="1735650"/>
          </a:xfrm>
          <a:prstGeom prst="rect">
            <a:avLst/>
          </a:prstGeom>
          <a:noFill/>
          <a:ln>
            <a:noFill/>
          </a:ln>
        </p:spPr>
      </p:pic>
      <p:sp>
        <p:nvSpPr>
          <p:cNvPr id="174" name="Google Shape;174;p19"/>
          <p:cNvSpPr txBox="1"/>
          <p:nvPr/>
        </p:nvSpPr>
        <p:spPr>
          <a:xfrm>
            <a:off x="5589225" y="4112175"/>
            <a:ext cx="100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Schemas</a:t>
            </a:r>
            <a:endParaRPr/>
          </a:p>
        </p:txBody>
      </p:sp>
      <p:grpSp>
        <p:nvGrpSpPr>
          <p:cNvPr id="175" name="Google Shape;175;p19"/>
          <p:cNvGrpSpPr/>
          <p:nvPr/>
        </p:nvGrpSpPr>
        <p:grpSpPr>
          <a:xfrm>
            <a:off x="1559700" y="2654625"/>
            <a:ext cx="1735650" cy="1735650"/>
            <a:chOff x="1559700" y="2654625"/>
            <a:chExt cx="1735650" cy="1735650"/>
          </a:xfrm>
        </p:grpSpPr>
        <p:pic>
          <p:nvPicPr>
            <p:cNvPr id="176" name="Google Shape;176;p19"/>
            <p:cNvPicPr preferRelativeResize="0"/>
            <p:nvPr/>
          </p:nvPicPr>
          <p:blipFill>
            <a:blip r:embed="rId5">
              <a:alphaModFix/>
            </a:blip>
            <a:stretch>
              <a:fillRect/>
            </a:stretch>
          </p:blipFill>
          <p:spPr>
            <a:xfrm>
              <a:off x="1559700" y="2654625"/>
              <a:ext cx="1735650" cy="1735650"/>
            </a:xfrm>
            <a:prstGeom prst="rect">
              <a:avLst/>
            </a:prstGeom>
            <a:noFill/>
            <a:ln>
              <a:noFill/>
            </a:ln>
          </p:spPr>
        </p:pic>
        <p:sp>
          <p:nvSpPr>
            <p:cNvPr id="177" name="Google Shape;177;p19"/>
            <p:cNvSpPr txBox="1"/>
            <p:nvPr/>
          </p:nvSpPr>
          <p:spPr>
            <a:xfrm>
              <a:off x="2025650" y="3504500"/>
              <a:ext cx="100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KGs</a:t>
              </a:r>
              <a:endParaRPr>
                <a:solidFill>
                  <a:schemeClr val="dk1"/>
                </a:solidFill>
              </a:endParaRPr>
            </a:p>
          </p:txBody>
        </p:sp>
      </p:grpSp>
      <p:sp>
        <p:nvSpPr>
          <p:cNvPr id="178" name="Google Shape;178;p19"/>
          <p:cNvSpPr txBox="1"/>
          <p:nvPr/>
        </p:nvSpPr>
        <p:spPr>
          <a:xfrm>
            <a:off x="4888375" y="2390200"/>
            <a:ext cx="643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LLMs</a:t>
            </a:r>
            <a:endParaRPr>
              <a:solidFill>
                <a:schemeClr val="dk1"/>
              </a:solidFill>
            </a:endParaRPr>
          </a:p>
        </p:txBody>
      </p:sp>
      <p:grpSp>
        <p:nvGrpSpPr>
          <p:cNvPr id="179" name="Google Shape;179;p19"/>
          <p:cNvGrpSpPr/>
          <p:nvPr/>
        </p:nvGrpSpPr>
        <p:grpSpPr>
          <a:xfrm>
            <a:off x="3469923" y="2938563"/>
            <a:ext cx="947750" cy="947725"/>
            <a:chOff x="3469923" y="3429638"/>
            <a:chExt cx="947750" cy="947725"/>
          </a:xfrm>
        </p:grpSpPr>
        <p:pic>
          <p:nvPicPr>
            <p:cNvPr id="180" name="Google Shape;180;p19"/>
            <p:cNvPicPr preferRelativeResize="0"/>
            <p:nvPr/>
          </p:nvPicPr>
          <p:blipFill>
            <a:blip r:embed="rId6">
              <a:alphaModFix/>
            </a:blip>
            <a:stretch>
              <a:fillRect/>
            </a:stretch>
          </p:blipFill>
          <p:spPr>
            <a:xfrm>
              <a:off x="3469923" y="3429638"/>
              <a:ext cx="947750" cy="947725"/>
            </a:xfrm>
            <a:prstGeom prst="rect">
              <a:avLst/>
            </a:prstGeom>
            <a:noFill/>
            <a:ln>
              <a:noFill/>
            </a:ln>
          </p:spPr>
        </p:pic>
        <p:pic>
          <p:nvPicPr>
            <p:cNvPr id="181" name="Google Shape;181;p19"/>
            <p:cNvPicPr preferRelativeResize="0"/>
            <p:nvPr/>
          </p:nvPicPr>
          <p:blipFill>
            <a:blip r:embed="rId7">
              <a:alphaModFix/>
            </a:blip>
            <a:stretch>
              <a:fillRect/>
            </a:stretch>
          </p:blipFill>
          <p:spPr>
            <a:xfrm>
              <a:off x="3541000" y="3591794"/>
              <a:ext cx="805599" cy="623400"/>
            </a:xfrm>
            <a:prstGeom prst="rect">
              <a:avLst/>
            </a:prstGeom>
            <a:noFill/>
            <a:ln>
              <a:noFill/>
            </a:ln>
          </p:spPr>
        </p:pic>
      </p:grpSp>
      <p:cxnSp>
        <p:nvCxnSpPr>
          <p:cNvPr id="182" name="Google Shape;182;p19"/>
          <p:cNvCxnSpPr>
            <a:stCxn id="164" idx="6"/>
          </p:cNvCxnSpPr>
          <p:nvPr/>
        </p:nvCxnSpPr>
        <p:spPr>
          <a:xfrm>
            <a:off x="7396725" y="2971175"/>
            <a:ext cx="167700" cy="268800"/>
          </a:xfrm>
          <a:prstGeom prst="straightConnector1">
            <a:avLst/>
          </a:prstGeom>
          <a:noFill/>
          <a:ln cap="flat" cmpd="sng" w="38100">
            <a:solidFill>
              <a:schemeClr val="lt1"/>
            </a:solidFill>
            <a:prstDash val="solid"/>
            <a:round/>
            <a:headEnd len="med" w="med" type="none"/>
            <a:tailEnd len="med" w="med" type="none"/>
          </a:ln>
        </p:spPr>
      </p:cxnSp>
      <p:cxnSp>
        <p:nvCxnSpPr>
          <p:cNvPr id="183" name="Google Shape;183;p19"/>
          <p:cNvCxnSpPr>
            <a:stCxn id="164" idx="6"/>
          </p:cNvCxnSpPr>
          <p:nvPr/>
        </p:nvCxnSpPr>
        <p:spPr>
          <a:xfrm flipH="1">
            <a:off x="7166325" y="2971175"/>
            <a:ext cx="230400" cy="226800"/>
          </a:xfrm>
          <a:prstGeom prst="straightConnector1">
            <a:avLst/>
          </a:prstGeom>
          <a:noFill/>
          <a:ln cap="flat" cmpd="sng" w="38100">
            <a:solidFill>
              <a:schemeClr val="lt1"/>
            </a:solidFill>
            <a:prstDash val="solid"/>
            <a:round/>
            <a:headEnd len="med" w="med" type="none"/>
            <a:tailEnd len="med" w="med" type="none"/>
          </a:ln>
        </p:spPr>
      </p:cxnSp>
      <p:cxnSp>
        <p:nvCxnSpPr>
          <p:cNvPr id="184" name="Google Shape;184;p19"/>
          <p:cNvCxnSpPr>
            <a:stCxn id="165" idx="6"/>
          </p:cNvCxnSpPr>
          <p:nvPr/>
        </p:nvCxnSpPr>
        <p:spPr>
          <a:xfrm>
            <a:off x="6087425" y="2546325"/>
            <a:ext cx="136200" cy="211800"/>
          </a:xfrm>
          <a:prstGeom prst="straightConnector1">
            <a:avLst/>
          </a:prstGeom>
          <a:noFill/>
          <a:ln cap="flat" cmpd="sng" w="38100">
            <a:solidFill>
              <a:schemeClr val="lt1"/>
            </a:solidFill>
            <a:prstDash val="solid"/>
            <a:round/>
            <a:headEnd len="med" w="med" type="none"/>
            <a:tailEnd len="med" w="med" type="none"/>
          </a:ln>
        </p:spPr>
      </p:cxnSp>
      <p:cxnSp>
        <p:nvCxnSpPr>
          <p:cNvPr id="185" name="Google Shape;185;p19"/>
          <p:cNvCxnSpPr>
            <a:stCxn id="165" idx="6"/>
          </p:cNvCxnSpPr>
          <p:nvPr/>
        </p:nvCxnSpPr>
        <p:spPr>
          <a:xfrm flipH="1">
            <a:off x="5919725" y="2546325"/>
            <a:ext cx="167700" cy="159300"/>
          </a:xfrm>
          <a:prstGeom prst="straightConnector1">
            <a:avLst/>
          </a:prstGeom>
          <a:noFill/>
          <a:ln cap="flat" cmpd="sng" w="38100">
            <a:solidFill>
              <a:schemeClr val="lt1"/>
            </a:solidFill>
            <a:prstDash val="solid"/>
            <a:round/>
            <a:headEnd len="med" w="med" type="none"/>
            <a:tailEnd len="med" w="med" type="none"/>
          </a:ln>
        </p:spPr>
      </p:cxnSp>
      <p:cxnSp>
        <p:nvCxnSpPr>
          <p:cNvPr id="186" name="Google Shape;186;p19"/>
          <p:cNvCxnSpPr/>
          <p:nvPr/>
        </p:nvCxnSpPr>
        <p:spPr>
          <a:xfrm flipH="1">
            <a:off x="4348375" y="2894300"/>
            <a:ext cx="125700" cy="146700"/>
          </a:xfrm>
          <a:prstGeom prst="straightConnector1">
            <a:avLst/>
          </a:prstGeom>
          <a:noFill/>
          <a:ln cap="flat" cmpd="sng" w="38100">
            <a:solidFill>
              <a:schemeClr val="lt1"/>
            </a:solidFill>
            <a:prstDash val="solid"/>
            <a:round/>
            <a:headEnd len="med" w="med" type="none"/>
            <a:tailEnd len="med" w="med" type="none"/>
          </a:ln>
        </p:spPr>
      </p:cxnSp>
      <p:cxnSp>
        <p:nvCxnSpPr>
          <p:cNvPr id="187" name="Google Shape;187;p19"/>
          <p:cNvCxnSpPr/>
          <p:nvPr/>
        </p:nvCxnSpPr>
        <p:spPr>
          <a:xfrm rot="10800000">
            <a:off x="4348425" y="2790400"/>
            <a:ext cx="136200" cy="115200"/>
          </a:xfrm>
          <a:prstGeom prst="straightConnector1">
            <a:avLst/>
          </a:prstGeom>
          <a:noFill/>
          <a:ln cap="flat" cmpd="sng" w="38100">
            <a:solidFill>
              <a:schemeClr val="lt1"/>
            </a:solidFill>
            <a:prstDash val="solid"/>
            <a:round/>
            <a:headEnd len="med" w="med" type="none"/>
            <a:tailEnd len="med" w="med" type="none"/>
          </a:ln>
        </p:spPr>
      </p:cxnSp>
      <p:pic>
        <p:nvPicPr>
          <p:cNvPr id="188" name="Google Shape;188;p19"/>
          <p:cNvPicPr preferRelativeResize="0"/>
          <p:nvPr/>
        </p:nvPicPr>
        <p:blipFill>
          <a:blip r:embed="rId8">
            <a:alphaModFix/>
          </a:blip>
          <a:stretch>
            <a:fillRect/>
          </a:stretch>
        </p:blipFill>
        <p:spPr>
          <a:xfrm>
            <a:off x="3512775" y="1352375"/>
            <a:ext cx="1241648" cy="1302249"/>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38" name="Shape 1138"/>
        <p:cNvGrpSpPr/>
        <p:nvPr/>
      </p:nvGrpSpPr>
      <p:grpSpPr>
        <a:xfrm>
          <a:off x="0" y="0"/>
          <a:ext cx="0" cy="0"/>
          <a:chOff x="0" y="0"/>
          <a:chExt cx="0" cy="0"/>
        </a:xfrm>
      </p:grpSpPr>
      <p:sp>
        <p:nvSpPr>
          <p:cNvPr id="1139" name="Google Shape;1139;p82"/>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SPIRES: </a:t>
            </a:r>
            <a:r>
              <a:rPr b="0" lang="en" sz="1800">
                <a:latin typeface="Source Sans Pro"/>
                <a:ea typeface="Source Sans Pro"/>
                <a:cs typeface="Source Sans Pro"/>
                <a:sym typeface="Source Sans Pro"/>
              </a:rPr>
              <a:t>Stochastic Parrot Interrogation and Recursive Extraction of Semantics</a:t>
            </a:r>
            <a:endParaRPr/>
          </a:p>
        </p:txBody>
      </p:sp>
      <p:pic>
        <p:nvPicPr>
          <p:cNvPr id="1140" name="Google Shape;1140;p82"/>
          <p:cNvPicPr preferRelativeResize="0"/>
          <p:nvPr/>
        </p:nvPicPr>
        <p:blipFill>
          <a:blip r:embed="rId3">
            <a:alphaModFix/>
          </a:blip>
          <a:stretch>
            <a:fillRect/>
          </a:stretch>
        </p:blipFill>
        <p:spPr>
          <a:xfrm>
            <a:off x="152400" y="1220825"/>
            <a:ext cx="5131941" cy="3770275"/>
          </a:xfrm>
          <a:prstGeom prst="rect">
            <a:avLst/>
          </a:prstGeom>
          <a:noFill/>
          <a:ln>
            <a:noFill/>
          </a:ln>
        </p:spPr>
      </p:pic>
      <p:sp>
        <p:nvSpPr>
          <p:cNvPr id="1141" name="Google Shape;1141;p82"/>
          <p:cNvSpPr txBox="1"/>
          <p:nvPr/>
        </p:nvSpPr>
        <p:spPr>
          <a:xfrm>
            <a:off x="5754625" y="1220825"/>
            <a:ext cx="2836800" cy="2940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Input: LinkML Schema</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Nested/Compositional</a:t>
            </a:r>
            <a:endParaRPr sz="1300">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Annotated with ontology metadata (e.g. FOODON)</a:t>
            </a:r>
            <a:endParaRPr sz="1300">
              <a:solidFill>
                <a:schemeClr val="lt1"/>
              </a:solidFill>
              <a:latin typeface="Raleway"/>
              <a:ea typeface="Raleway"/>
              <a:cs typeface="Raleway"/>
              <a:sym typeface="Raleway"/>
            </a:endParaRPr>
          </a:p>
          <a:p>
            <a:pPr indent="0" lvl="0" marL="0" rtl="0" algn="l">
              <a:spcBef>
                <a:spcPts val="0"/>
              </a:spcBef>
              <a:spcAft>
                <a:spcPts val="0"/>
              </a:spcAft>
              <a:buNone/>
            </a:pPr>
            <a:r>
              <a:rPr b="1" lang="en">
                <a:solidFill>
                  <a:schemeClr val="lt1"/>
                </a:solidFill>
                <a:latin typeface="Raleway"/>
                <a:ea typeface="Raleway"/>
                <a:cs typeface="Raleway"/>
                <a:sym typeface="Raleway"/>
              </a:rPr>
              <a:t>Input: Unstructured text</a:t>
            </a:r>
            <a:endParaRPr b="1">
              <a:solidFill>
                <a:schemeClr val="lt1"/>
              </a:solidFill>
              <a:latin typeface="Raleway"/>
              <a:ea typeface="Raleway"/>
              <a:cs typeface="Raleway"/>
              <a:sym typeface="Raleway"/>
            </a:endParaRPr>
          </a:p>
          <a:p>
            <a:pPr indent="-317500" lvl="0" marL="457200" rtl="0" algn="l">
              <a:spcBef>
                <a:spcPts val="0"/>
              </a:spcBef>
              <a:spcAft>
                <a:spcPts val="0"/>
              </a:spcAft>
              <a:buClr>
                <a:schemeClr val="lt1"/>
              </a:buClr>
              <a:buSzPts val="1400"/>
              <a:buFont typeface="Raleway"/>
              <a:buChar char="●"/>
            </a:pPr>
            <a:r>
              <a:rPr lang="en">
                <a:solidFill>
                  <a:schemeClr val="lt1"/>
                </a:solidFill>
                <a:latin typeface="Raleway"/>
                <a:ea typeface="Raleway"/>
                <a:cs typeface="Raleway"/>
                <a:sym typeface="Raleway"/>
              </a:rPr>
              <a:t>E.g recipe, abstract</a:t>
            </a:r>
            <a:endParaRPr>
              <a:solidFill>
                <a:schemeClr val="lt1"/>
              </a:solidFill>
              <a:latin typeface="Raleway"/>
              <a:ea typeface="Raleway"/>
              <a:cs typeface="Raleway"/>
              <a:sym typeface="Raleway"/>
            </a:endParaRPr>
          </a:p>
          <a:p>
            <a:pPr indent="0" lvl="0" marL="0" rtl="0" algn="l">
              <a:spcBef>
                <a:spcPts val="0"/>
              </a:spcBef>
              <a:spcAft>
                <a:spcPts val="0"/>
              </a:spcAft>
              <a:buNone/>
            </a:pPr>
            <a:r>
              <a:rPr b="1" lang="en">
                <a:solidFill>
                  <a:schemeClr val="lt1"/>
                </a:solidFill>
                <a:latin typeface="Raleway"/>
                <a:ea typeface="Raleway"/>
                <a:cs typeface="Raleway"/>
                <a:sym typeface="Raleway"/>
              </a:rPr>
              <a:t>Process</a:t>
            </a:r>
            <a:r>
              <a:rPr lang="en">
                <a:solidFill>
                  <a:schemeClr val="lt1"/>
                </a:solidFill>
                <a:latin typeface="Raleway"/>
                <a:ea typeface="Raleway"/>
                <a:cs typeface="Raleway"/>
                <a:sym typeface="Raleway"/>
              </a:rPr>
              <a:t>:</a:t>
            </a:r>
            <a:endParaRPr>
              <a:solidFill>
                <a:schemeClr val="lt1"/>
              </a:solidFill>
              <a:latin typeface="Raleway"/>
              <a:ea typeface="Raleway"/>
              <a:cs typeface="Raleway"/>
              <a:sym typeface="Raleway"/>
            </a:endParaRPr>
          </a:p>
          <a:p>
            <a:pPr indent="-317500" lvl="0" marL="457200" rtl="0" algn="l">
              <a:spcBef>
                <a:spcPts val="0"/>
              </a:spcBef>
              <a:spcAft>
                <a:spcPts val="0"/>
              </a:spcAft>
              <a:buClr>
                <a:schemeClr val="lt1"/>
              </a:buClr>
              <a:buSzPts val="1400"/>
              <a:buFont typeface="Raleway"/>
              <a:buChar char="●"/>
            </a:pPr>
            <a:r>
              <a:rPr lang="en">
                <a:solidFill>
                  <a:schemeClr val="lt1"/>
                </a:solidFill>
                <a:latin typeface="Raleway"/>
                <a:ea typeface="Raleway"/>
                <a:cs typeface="Raleway"/>
                <a:sym typeface="Raleway"/>
              </a:rPr>
              <a:t>Recursively query GPT3 via prompts</a:t>
            </a:r>
            <a:endParaRPr>
              <a:solidFill>
                <a:schemeClr val="lt1"/>
              </a:solidFill>
              <a:latin typeface="Raleway"/>
              <a:ea typeface="Raleway"/>
              <a:cs typeface="Raleway"/>
              <a:sym typeface="Raleway"/>
            </a:endParaRPr>
          </a:p>
          <a:p>
            <a:pPr indent="-317500" lvl="0" marL="457200" rtl="0" algn="l">
              <a:spcBef>
                <a:spcPts val="0"/>
              </a:spcBef>
              <a:spcAft>
                <a:spcPts val="0"/>
              </a:spcAft>
              <a:buClr>
                <a:schemeClr val="lt1"/>
              </a:buClr>
              <a:buSzPts val="1400"/>
              <a:buFont typeface="Raleway"/>
              <a:buChar char="●"/>
            </a:pPr>
            <a:r>
              <a:rPr lang="en">
                <a:solidFill>
                  <a:schemeClr val="lt1"/>
                </a:solidFill>
                <a:latin typeface="Raleway"/>
                <a:ea typeface="Raleway"/>
                <a:cs typeface="Raleway"/>
                <a:sym typeface="Raleway"/>
              </a:rPr>
              <a:t>Annotate using OAK and Bioportal</a:t>
            </a:r>
            <a:endParaRPr>
              <a:solidFill>
                <a:schemeClr val="lt1"/>
              </a:solidFill>
              <a:latin typeface="Raleway"/>
              <a:ea typeface="Raleway"/>
              <a:cs typeface="Raleway"/>
              <a:sym typeface="Raleway"/>
            </a:endParaRPr>
          </a:p>
          <a:p>
            <a:pPr indent="-317500" lvl="0" marL="457200" rtl="0" algn="l">
              <a:spcBef>
                <a:spcPts val="0"/>
              </a:spcBef>
              <a:spcAft>
                <a:spcPts val="0"/>
              </a:spcAft>
              <a:buClr>
                <a:schemeClr val="lt1"/>
              </a:buClr>
              <a:buSzPts val="1400"/>
              <a:buFont typeface="Raleway"/>
              <a:buChar char="●"/>
            </a:pPr>
            <a:r>
              <a:rPr lang="en">
                <a:solidFill>
                  <a:schemeClr val="lt1"/>
                </a:solidFill>
                <a:latin typeface="Raleway"/>
                <a:ea typeface="Raleway"/>
                <a:cs typeface="Raleway"/>
                <a:sym typeface="Raleway"/>
              </a:rPr>
              <a:t>(Map results to OWL)</a:t>
            </a:r>
            <a:endParaRPr>
              <a:solidFill>
                <a:schemeClr val="lt1"/>
              </a:solidFill>
              <a:latin typeface="Raleway"/>
              <a:ea typeface="Raleway"/>
              <a:cs typeface="Raleway"/>
              <a:sym typeface="Raleway"/>
            </a:endParaRPr>
          </a:p>
          <a:p>
            <a:pPr indent="0" lvl="0" marL="0" rtl="0" algn="l">
              <a:spcBef>
                <a:spcPts val="0"/>
              </a:spcBef>
              <a:spcAft>
                <a:spcPts val="0"/>
              </a:spcAft>
              <a:buNone/>
            </a:pPr>
            <a:r>
              <a:t/>
            </a:r>
            <a:endParaRPr>
              <a:solidFill>
                <a:schemeClr val="lt1"/>
              </a:solidFill>
              <a:latin typeface="Raleway"/>
              <a:ea typeface="Raleway"/>
              <a:cs typeface="Raleway"/>
              <a:sym typeface="Raleway"/>
            </a:endParaRPr>
          </a:p>
        </p:txBody>
      </p:sp>
      <p:sp>
        <p:nvSpPr>
          <p:cNvPr id="1142" name="Google Shape;1142;p82"/>
          <p:cNvSpPr txBox="1"/>
          <p:nvPr/>
        </p:nvSpPr>
        <p:spPr>
          <a:xfrm>
            <a:off x="152400" y="1139350"/>
            <a:ext cx="3295800" cy="1108200"/>
          </a:xfrm>
          <a:prstGeom prst="rect">
            <a:avLst/>
          </a:prstGeom>
          <a:solidFill>
            <a:srgbClr val="DDF4C4"/>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Unstructured Text</a:t>
            </a:r>
            <a:endParaRPr sz="1000"/>
          </a:p>
          <a:p>
            <a:pPr indent="0" lvl="0" marL="0" rtl="0" algn="l">
              <a:spcBef>
                <a:spcPts val="0"/>
              </a:spcBef>
              <a:spcAft>
                <a:spcPts val="0"/>
              </a:spcAft>
              <a:buNone/>
            </a:pPr>
            <a:r>
              <a:t/>
            </a:r>
            <a:endParaRPr sz="1000"/>
          </a:p>
          <a:p>
            <a:pPr indent="-292100" lvl="0" marL="457200" rtl="0" algn="l">
              <a:spcBef>
                <a:spcPts val="0"/>
              </a:spcBef>
              <a:spcAft>
                <a:spcPts val="0"/>
              </a:spcAft>
              <a:buSzPts val="1000"/>
              <a:buChar char="+"/>
            </a:pPr>
            <a:r>
              <a:rPr lang="en" sz="1000"/>
              <a:t>Prompt</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rPr lang="en" sz="1000"/>
              <a:t>Extract from the above text the following key-value pairs…</a:t>
            </a:r>
            <a:endParaRPr sz="1000"/>
          </a:p>
        </p:txBody>
      </p:sp>
      <p:pic>
        <p:nvPicPr>
          <p:cNvPr id="1143" name="Google Shape;1143;p82"/>
          <p:cNvPicPr preferRelativeResize="0"/>
          <p:nvPr/>
        </p:nvPicPr>
        <p:blipFill>
          <a:blip r:embed="rId4">
            <a:alphaModFix/>
          </a:blip>
          <a:stretch>
            <a:fillRect/>
          </a:stretch>
        </p:blipFill>
        <p:spPr>
          <a:xfrm>
            <a:off x="731413" y="2415028"/>
            <a:ext cx="2608174" cy="876625"/>
          </a:xfrm>
          <a:prstGeom prst="rect">
            <a:avLst/>
          </a:prstGeom>
          <a:noFill/>
          <a:ln>
            <a:noFill/>
          </a:ln>
        </p:spPr>
      </p:pic>
      <p:sp>
        <p:nvSpPr>
          <p:cNvPr id="1144" name="Google Shape;1144;p82"/>
          <p:cNvSpPr/>
          <p:nvPr/>
        </p:nvSpPr>
        <p:spPr>
          <a:xfrm>
            <a:off x="1579700" y="2053525"/>
            <a:ext cx="288900" cy="433500"/>
          </a:xfrm>
          <a:prstGeom prst="down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5" name="Google Shape;1145;p82"/>
          <p:cNvSpPr/>
          <p:nvPr/>
        </p:nvSpPr>
        <p:spPr>
          <a:xfrm>
            <a:off x="1579700" y="3291650"/>
            <a:ext cx="288900" cy="433500"/>
          </a:xfrm>
          <a:prstGeom prst="down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6" name="Google Shape;1146;p82"/>
          <p:cNvSpPr/>
          <p:nvPr/>
        </p:nvSpPr>
        <p:spPr>
          <a:xfrm flipH="1" rot="10800000">
            <a:off x="3448300" y="1986174"/>
            <a:ext cx="1088400" cy="924600"/>
          </a:xfrm>
          <a:prstGeom prst="curvedLeftArrow">
            <a:avLst>
              <a:gd fmla="val 25000" name="adj1"/>
              <a:gd fmla="val 50000" name="adj2"/>
              <a:gd fmla="val 2500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47" name="Google Shape;1147;p82"/>
          <p:cNvPicPr preferRelativeResize="0"/>
          <p:nvPr/>
        </p:nvPicPr>
        <p:blipFill>
          <a:blip r:embed="rId5">
            <a:alphaModFix/>
          </a:blip>
          <a:stretch>
            <a:fillRect/>
          </a:stretch>
        </p:blipFill>
        <p:spPr>
          <a:xfrm>
            <a:off x="423199" y="3725149"/>
            <a:ext cx="1711750" cy="567649"/>
          </a:xfrm>
          <a:prstGeom prst="rect">
            <a:avLst/>
          </a:prstGeom>
          <a:noFill/>
          <a:ln cap="flat" cmpd="sng" w="38100">
            <a:solidFill>
              <a:schemeClr val="dk2"/>
            </a:solidFill>
            <a:prstDash val="solid"/>
            <a:round/>
            <a:headEnd len="sm" w="sm" type="none"/>
            <a:tailEnd len="sm" w="sm" type="none"/>
          </a:ln>
        </p:spPr>
      </p:pic>
      <p:pic>
        <p:nvPicPr>
          <p:cNvPr id="1148" name="Google Shape;1148;p82"/>
          <p:cNvPicPr preferRelativeResize="0"/>
          <p:nvPr/>
        </p:nvPicPr>
        <p:blipFill>
          <a:blip r:embed="rId6">
            <a:alphaModFix/>
          </a:blip>
          <a:stretch>
            <a:fillRect/>
          </a:stretch>
        </p:blipFill>
        <p:spPr>
          <a:xfrm>
            <a:off x="2134950" y="3582150"/>
            <a:ext cx="1356149" cy="710650"/>
          </a:xfrm>
          <a:prstGeom prst="rect">
            <a:avLst/>
          </a:prstGeom>
          <a:noFill/>
          <a:ln cap="flat" cmpd="sng" w="38100">
            <a:solidFill>
              <a:schemeClr val="dk2"/>
            </a:solidFill>
            <a:prstDash val="solid"/>
            <a:round/>
            <a:headEnd len="sm" w="sm" type="none"/>
            <a:tailEnd len="sm" w="sm" type="none"/>
          </a:ln>
        </p:spPr>
      </p:pic>
      <p:sp>
        <p:nvSpPr>
          <p:cNvPr id="1149" name="Google Shape;1149;p82"/>
          <p:cNvSpPr/>
          <p:nvPr/>
        </p:nvSpPr>
        <p:spPr>
          <a:xfrm>
            <a:off x="1539450" y="4292800"/>
            <a:ext cx="288900" cy="433500"/>
          </a:xfrm>
          <a:prstGeom prst="down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0" name="Google Shape;1150;p82"/>
          <p:cNvSpPr/>
          <p:nvPr/>
        </p:nvSpPr>
        <p:spPr>
          <a:xfrm>
            <a:off x="866925" y="4711950"/>
            <a:ext cx="1926300" cy="318000"/>
          </a:xfrm>
          <a:prstGeom prst="rect">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t>JSON/RDF/OWL</a:t>
            </a:r>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54" name="Shape 1154"/>
        <p:cNvGrpSpPr/>
        <p:nvPr/>
      </p:nvGrpSpPr>
      <p:grpSpPr>
        <a:xfrm>
          <a:off x="0" y="0"/>
          <a:ext cx="0" cy="0"/>
          <a:chOff x="0" y="0"/>
          <a:chExt cx="0" cy="0"/>
        </a:xfrm>
      </p:grpSpPr>
      <p:sp>
        <p:nvSpPr>
          <p:cNvPr id="1155" name="Google Shape;1155;p83"/>
          <p:cNvSpPr/>
          <p:nvPr/>
        </p:nvSpPr>
        <p:spPr>
          <a:xfrm>
            <a:off x="86725" y="1128850"/>
            <a:ext cx="5577000" cy="3775800"/>
          </a:xfrm>
          <a:prstGeom prst="rect">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6" name="Google Shape;1156;p83"/>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SPIRES: </a:t>
            </a:r>
            <a:r>
              <a:rPr b="0" lang="en" sz="1800">
                <a:latin typeface="Source Sans Pro"/>
                <a:ea typeface="Source Sans Pro"/>
                <a:cs typeface="Source Sans Pro"/>
                <a:sym typeface="Source Sans Pro"/>
              </a:rPr>
              <a:t>Stochastic Parrot Interrogation and Recursive Extraction of Semantics</a:t>
            </a:r>
            <a:endParaRPr/>
          </a:p>
        </p:txBody>
      </p:sp>
      <p:sp>
        <p:nvSpPr>
          <p:cNvPr id="1157" name="Google Shape;1157;p83"/>
          <p:cNvSpPr txBox="1"/>
          <p:nvPr/>
        </p:nvSpPr>
        <p:spPr>
          <a:xfrm>
            <a:off x="5754625" y="1220825"/>
            <a:ext cx="2836800" cy="358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Input: LinkML Schema</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Nested/Compositional</a:t>
            </a:r>
            <a:endParaRPr sz="1300">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Annotated with ontology metadata (e.g. FOODON)</a:t>
            </a:r>
            <a:endParaRPr sz="1300">
              <a:solidFill>
                <a:schemeClr val="lt1"/>
              </a:solidFill>
              <a:latin typeface="Raleway"/>
              <a:ea typeface="Raleway"/>
              <a:cs typeface="Raleway"/>
              <a:sym typeface="Raleway"/>
            </a:endParaRPr>
          </a:p>
          <a:p>
            <a:pPr indent="0" lvl="0" marL="0" rtl="0" algn="l">
              <a:spcBef>
                <a:spcPts val="0"/>
              </a:spcBef>
              <a:spcAft>
                <a:spcPts val="0"/>
              </a:spcAft>
              <a:buNone/>
            </a:pPr>
            <a:r>
              <a:rPr b="1" lang="en">
                <a:solidFill>
                  <a:schemeClr val="lt1"/>
                </a:solidFill>
                <a:latin typeface="Raleway"/>
                <a:ea typeface="Raleway"/>
                <a:cs typeface="Raleway"/>
                <a:sym typeface="Raleway"/>
              </a:rPr>
              <a:t>Input: Unstructured text</a:t>
            </a:r>
            <a:endParaRPr b="1">
              <a:solidFill>
                <a:schemeClr val="lt1"/>
              </a:solidFill>
              <a:latin typeface="Raleway"/>
              <a:ea typeface="Raleway"/>
              <a:cs typeface="Raleway"/>
              <a:sym typeface="Raleway"/>
            </a:endParaRPr>
          </a:p>
          <a:p>
            <a:pPr indent="-317500" lvl="0" marL="457200" rtl="0" algn="l">
              <a:spcBef>
                <a:spcPts val="0"/>
              </a:spcBef>
              <a:spcAft>
                <a:spcPts val="0"/>
              </a:spcAft>
              <a:buClr>
                <a:schemeClr val="lt1"/>
              </a:buClr>
              <a:buSzPts val="1400"/>
              <a:buFont typeface="Raleway"/>
              <a:buChar char="●"/>
            </a:pPr>
            <a:r>
              <a:rPr lang="en">
                <a:solidFill>
                  <a:schemeClr val="lt1"/>
                </a:solidFill>
                <a:latin typeface="Raleway"/>
                <a:ea typeface="Raleway"/>
                <a:cs typeface="Raleway"/>
                <a:sym typeface="Raleway"/>
              </a:rPr>
              <a:t>E.g recipe, abstract</a:t>
            </a:r>
            <a:endParaRPr>
              <a:solidFill>
                <a:schemeClr val="lt1"/>
              </a:solidFill>
              <a:latin typeface="Raleway"/>
              <a:ea typeface="Raleway"/>
              <a:cs typeface="Raleway"/>
              <a:sym typeface="Raleway"/>
            </a:endParaRPr>
          </a:p>
          <a:p>
            <a:pPr indent="0" lvl="0" marL="0" rtl="0" algn="l">
              <a:spcBef>
                <a:spcPts val="0"/>
              </a:spcBef>
              <a:spcAft>
                <a:spcPts val="0"/>
              </a:spcAft>
              <a:buNone/>
            </a:pPr>
            <a:r>
              <a:rPr b="1" lang="en">
                <a:solidFill>
                  <a:schemeClr val="lt1"/>
                </a:solidFill>
                <a:latin typeface="Raleway"/>
                <a:ea typeface="Raleway"/>
                <a:cs typeface="Raleway"/>
                <a:sym typeface="Raleway"/>
              </a:rPr>
              <a:t>Process</a:t>
            </a:r>
            <a:r>
              <a:rPr lang="en">
                <a:solidFill>
                  <a:schemeClr val="lt1"/>
                </a:solidFill>
                <a:latin typeface="Raleway"/>
                <a:ea typeface="Raleway"/>
                <a:cs typeface="Raleway"/>
                <a:sym typeface="Raleway"/>
              </a:rPr>
              <a:t>:</a:t>
            </a:r>
            <a:endParaRPr>
              <a:solidFill>
                <a:schemeClr val="lt1"/>
              </a:solidFill>
              <a:latin typeface="Raleway"/>
              <a:ea typeface="Raleway"/>
              <a:cs typeface="Raleway"/>
              <a:sym typeface="Raleway"/>
            </a:endParaRPr>
          </a:p>
          <a:p>
            <a:pPr indent="-317500" lvl="0" marL="457200" rtl="0" algn="l">
              <a:spcBef>
                <a:spcPts val="0"/>
              </a:spcBef>
              <a:spcAft>
                <a:spcPts val="0"/>
              </a:spcAft>
              <a:buClr>
                <a:schemeClr val="lt1"/>
              </a:buClr>
              <a:buSzPts val="1400"/>
              <a:buFont typeface="Raleway"/>
              <a:buChar char="●"/>
            </a:pPr>
            <a:r>
              <a:rPr lang="en">
                <a:solidFill>
                  <a:schemeClr val="lt1"/>
                </a:solidFill>
                <a:latin typeface="Raleway"/>
                <a:ea typeface="Raleway"/>
                <a:cs typeface="Raleway"/>
                <a:sym typeface="Raleway"/>
              </a:rPr>
              <a:t>Recursively query GPT3 via prompts</a:t>
            </a:r>
            <a:endParaRPr>
              <a:solidFill>
                <a:schemeClr val="lt1"/>
              </a:solidFill>
              <a:latin typeface="Raleway"/>
              <a:ea typeface="Raleway"/>
              <a:cs typeface="Raleway"/>
              <a:sym typeface="Raleway"/>
            </a:endParaRPr>
          </a:p>
          <a:p>
            <a:pPr indent="-317500" lvl="0" marL="457200" rtl="0" algn="l">
              <a:spcBef>
                <a:spcPts val="0"/>
              </a:spcBef>
              <a:spcAft>
                <a:spcPts val="0"/>
              </a:spcAft>
              <a:buClr>
                <a:schemeClr val="lt1"/>
              </a:buClr>
              <a:buSzPts val="1400"/>
              <a:buFont typeface="Raleway"/>
              <a:buChar char="●"/>
            </a:pPr>
            <a:r>
              <a:rPr lang="en">
                <a:solidFill>
                  <a:schemeClr val="lt1"/>
                </a:solidFill>
                <a:latin typeface="Raleway"/>
                <a:ea typeface="Raleway"/>
                <a:cs typeface="Raleway"/>
                <a:sym typeface="Raleway"/>
              </a:rPr>
              <a:t>Annotate using OAK and Bioportal</a:t>
            </a:r>
            <a:endParaRPr>
              <a:solidFill>
                <a:schemeClr val="lt1"/>
              </a:solidFill>
              <a:latin typeface="Raleway"/>
              <a:ea typeface="Raleway"/>
              <a:cs typeface="Raleway"/>
              <a:sym typeface="Raleway"/>
            </a:endParaRPr>
          </a:p>
          <a:p>
            <a:pPr indent="-317500" lvl="0" marL="457200" rtl="0" algn="l">
              <a:spcBef>
                <a:spcPts val="0"/>
              </a:spcBef>
              <a:spcAft>
                <a:spcPts val="0"/>
              </a:spcAft>
              <a:buClr>
                <a:schemeClr val="lt1"/>
              </a:buClr>
              <a:buSzPts val="1400"/>
              <a:buFont typeface="Raleway"/>
              <a:buChar char="●"/>
            </a:pPr>
            <a:r>
              <a:rPr lang="en">
                <a:solidFill>
                  <a:schemeClr val="lt1"/>
                </a:solidFill>
                <a:latin typeface="Raleway"/>
                <a:ea typeface="Raleway"/>
                <a:cs typeface="Raleway"/>
                <a:sym typeface="Raleway"/>
              </a:rPr>
              <a:t>(Map results to OWL)</a:t>
            </a:r>
            <a:endParaRPr>
              <a:solidFill>
                <a:schemeClr val="lt1"/>
              </a:solidFill>
              <a:latin typeface="Raleway"/>
              <a:ea typeface="Raleway"/>
              <a:cs typeface="Raleway"/>
              <a:sym typeface="Raleway"/>
            </a:endParaRPr>
          </a:p>
          <a:p>
            <a:pPr indent="0" lvl="0" marL="0" rtl="0" algn="l">
              <a:spcBef>
                <a:spcPts val="0"/>
              </a:spcBef>
              <a:spcAft>
                <a:spcPts val="0"/>
              </a:spcAft>
              <a:buNone/>
            </a:pPr>
            <a:r>
              <a:rPr b="1" lang="en">
                <a:solidFill>
                  <a:schemeClr val="lt1"/>
                </a:solidFill>
                <a:latin typeface="Raleway"/>
                <a:ea typeface="Raleway"/>
                <a:cs typeface="Raleway"/>
                <a:sym typeface="Raleway"/>
              </a:rPr>
              <a:t>Output:</a:t>
            </a:r>
            <a:endParaRPr b="1">
              <a:solidFill>
                <a:schemeClr val="lt1"/>
              </a:solidFill>
              <a:latin typeface="Raleway"/>
              <a:ea typeface="Raleway"/>
              <a:cs typeface="Raleway"/>
              <a:sym typeface="Raleway"/>
            </a:endParaRPr>
          </a:p>
          <a:p>
            <a:pPr indent="-317500" lvl="0" marL="457200" rtl="0" algn="l">
              <a:spcBef>
                <a:spcPts val="0"/>
              </a:spcBef>
              <a:spcAft>
                <a:spcPts val="0"/>
              </a:spcAft>
              <a:buClr>
                <a:schemeClr val="lt1"/>
              </a:buClr>
              <a:buSzPts val="1400"/>
              <a:buFont typeface="Raleway"/>
              <a:buChar char="●"/>
            </a:pPr>
            <a:r>
              <a:rPr lang="en">
                <a:solidFill>
                  <a:schemeClr val="lt1"/>
                </a:solidFill>
                <a:latin typeface="Raleway"/>
                <a:ea typeface="Raleway"/>
                <a:cs typeface="Raleway"/>
                <a:sym typeface="Raleway"/>
              </a:rPr>
              <a:t>Nested JSON/RDF</a:t>
            </a:r>
            <a:endParaRPr>
              <a:solidFill>
                <a:schemeClr val="lt1"/>
              </a:solidFill>
              <a:latin typeface="Raleway"/>
              <a:ea typeface="Raleway"/>
              <a:cs typeface="Raleway"/>
              <a:sym typeface="Raleway"/>
            </a:endParaRPr>
          </a:p>
          <a:p>
            <a:pPr indent="-317500" lvl="0" marL="457200" rtl="0" algn="l">
              <a:spcBef>
                <a:spcPts val="0"/>
              </a:spcBef>
              <a:spcAft>
                <a:spcPts val="0"/>
              </a:spcAft>
              <a:buClr>
                <a:schemeClr val="lt1"/>
              </a:buClr>
              <a:buSzPts val="1400"/>
              <a:buFont typeface="Raleway"/>
              <a:buChar char="●"/>
            </a:pPr>
            <a:r>
              <a:rPr lang="en">
                <a:solidFill>
                  <a:schemeClr val="lt1"/>
                </a:solidFill>
                <a:latin typeface="Raleway"/>
                <a:ea typeface="Raleway"/>
                <a:cs typeface="Raleway"/>
                <a:sym typeface="Raleway"/>
              </a:rPr>
              <a:t>(OWL TBox model)</a:t>
            </a:r>
            <a:endParaRPr>
              <a:solidFill>
                <a:schemeClr val="lt1"/>
              </a:solidFill>
              <a:latin typeface="Raleway"/>
              <a:ea typeface="Raleway"/>
              <a:cs typeface="Raleway"/>
              <a:sym typeface="Raleway"/>
            </a:endParaRPr>
          </a:p>
          <a:p>
            <a:pPr indent="0" lvl="0" marL="0" rtl="0" algn="l">
              <a:spcBef>
                <a:spcPts val="0"/>
              </a:spcBef>
              <a:spcAft>
                <a:spcPts val="0"/>
              </a:spcAft>
              <a:buNone/>
            </a:pPr>
            <a:r>
              <a:t/>
            </a:r>
            <a:endParaRPr>
              <a:solidFill>
                <a:schemeClr val="lt1"/>
              </a:solidFill>
              <a:latin typeface="Raleway"/>
              <a:ea typeface="Raleway"/>
              <a:cs typeface="Raleway"/>
              <a:sym typeface="Raleway"/>
            </a:endParaRPr>
          </a:p>
        </p:txBody>
      </p:sp>
      <p:pic>
        <p:nvPicPr>
          <p:cNvPr id="1158" name="Google Shape;1158;p83"/>
          <p:cNvPicPr preferRelativeResize="0"/>
          <p:nvPr/>
        </p:nvPicPr>
        <p:blipFill>
          <a:blip r:embed="rId3">
            <a:alphaModFix/>
          </a:blip>
          <a:stretch>
            <a:fillRect/>
          </a:stretch>
        </p:blipFill>
        <p:spPr>
          <a:xfrm>
            <a:off x="152400" y="1220825"/>
            <a:ext cx="5027033" cy="3770275"/>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62" name="Shape 1162"/>
        <p:cNvGrpSpPr/>
        <p:nvPr/>
      </p:nvGrpSpPr>
      <p:grpSpPr>
        <a:xfrm>
          <a:off x="0" y="0"/>
          <a:ext cx="0" cy="0"/>
          <a:chOff x="0" y="0"/>
          <a:chExt cx="0" cy="0"/>
        </a:xfrm>
      </p:grpSpPr>
      <p:sp>
        <p:nvSpPr>
          <p:cNvPr id="1163" name="Google Shape;1163;p84"/>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Standard schemas in life sciences, 1990s</a:t>
            </a:r>
            <a:endParaRPr/>
          </a:p>
        </p:txBody>
      </p:sp>
      <p:sp>
        <p:nvSpPr>
          <p:cNvPr id="1164" name="Google Shape;1164;p84"/>
          <p:cNvSpPr txBox="1"/>
          <p:nvPr/>
        </p:nvSpPr>
        <p:spPr>
          <a:xfrm>
            <a:off x="0" y="4505350"/>
            <a:ext cx="9439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rgbClr val="00FFFF"/>
                </a:solidFill>
                <a:hlinkClick r:id="rId3">
                  <a:extLst>
                    <a:ext uri="{A12FA001-AC4F-418D-AE19-62706E023703}">
                      <ahyp:hlinkClr val="tx"/>
                    </a:ext>
                  </a:extLst>
                </a:hlinkClick>
              </a:rPr>
              <a:t>https://web.archive.org/web/20080828214226/http://www.mged.org/Meetings/presentations/OMG/sld019.htm</a:t>
            </a:r>
            <a:r>
              <a:rPr lang="en">
                <a:solidFill>
                  <a:srgbClr val="00FFFF"/>
                </a:solidFill>
              </a:rPr>
              <a:t> </a:t>
            </a:r>
            <a:endParaRPr>
              <a:solidFill>
                <a:srgbClr val="00FFFF"/>
              </a:solidFill>
            </a:endParaRPr>
          </a:p>
        </p:txBody>
      </p:sp>
      <p:pic>
        <p:nvPicPr>
          <p:cNvPr id="1165" name="Google Shape;1165;p84"/>
          <p:cNvPicPr preferRelativeResize="0"/>
          <p:nvPr/>
        </p:nvPicPr>
        <p:blipFill>
          <a:blip r:embed="rId4">
            <a:alphaModFix/>
          </a:blip>
          <a:stretch>
            <a:fillRect/>
          </a:stretch>
        </p:blipFill>
        <p:spPr>
          <a:xfrm>
            <a:off x="152400" y="1220825"/>
            <a:ext cx="4176166" cy="3132124"/>
          </a:xfrm>
          <a:prstGeom prst="rect">
            <a:avLst/>
          </a:prstGeom>
          <a:noFill/>
          <a:ln>
            <a:noFill/>
          </a:ln>
        </p:spPr>
      </p:pic>
      <p:sp>
        <p:nvSpPr>
          <p:cNvPr id="1166" name="Google Shape;1166;p84"/>
          <p:cNvSpPr txBox="1"/>
          <p:nvPr/>
        </p:nvSpPr>
        <p:spPr>
          <a:xfrm>
            <a:off x="4954950" y="1220825"/>
            <a:ext cx="3929400" cy="3078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200">
                <a:solidFill>
                  <a:schemeClr val="lt1"/>
                </a:solidFill>
              </a:rPr>
              <a:t>The </a:t>
            </a:r>
            <a:r>
              <a:rPr b="1" i="1" lang="en" sz="1200">
                <a:solidFill>
                  <a:schemeClr val="lt1"/>
                </a:solidFill>
              </a:rPr>
              <a:t>Life Sciences Research (LSR) group</a:t>
            </a:r>
            <a:r>
              <a:rPr i="1" lang="en" sz="1200">
                <a:solidFill>
                  <a:schemeClr val="lt1"/>
                </a:solidFill>
              </a:rPr>
              <a:t> is a consortium of people representing pharmaceutical companies, academic institutions, software vendors and hardware vendors from all over the world who are working together within the </a:t>
            </a:r>
            <a:r>
              <a:rPr b="1" i="1" lang="en" sz="1200">
                <a:solidFill>
                  <a:schemeClr val="lt1"/>
                </a:solidFill>
              </a:rPr>
              <a:t>Object Management Group (OMG) </a:t>
            </a:r>
            <a:r>
              <a:rPr i="1" lang="en" sz="1200">
                <a:solidFill>
                  <a:schemeClr val="lt1"/>
                </a:solidFill>
              </a:rPr>
              <a:t>to improve communication and interoperability among computational resources in life sciences research</a:t>
            </a:r>
            <a:endParaRPr i="1" sz="1200">
              <a:solidFill>
                <a:schemeClr val="lt1"/>
              </a:solidFill>
            </a:endParaRPr>
          </a:p>
          <a:p>
            <a:pPr indent="0" lvl="0" marL="0" rtl="0" algn="l">
              <a:spcBef>
                <a:spcPts val="0"/>
              </a:spcBef>
              <a:spcAft>
                <a:spcPts val="0"/>
              </a:spcAft>
              <a:buNone/>
            </a:pPr>
            <a:r>
              <a:rPr lang="en" u="sng">
                <a:solidFill>
                  <a:schemeClr val="lt1"/>
                </a:solidFill>
              </a:rPr>
              <a:t>Mission</a:t>
            </a:r>
            <a:r>
              <a:rPr lang="en">
                <a:solidFill>
                  <a:schemeClr val="lt1"/>
                </a:solidFill>
              </a:rPr>
              <a:t>:</a:t>
            </a:r>
            <a:endParaRPr>
              <a:solidFill>
                <a:schemeClr val="lt1"/>
              </a:solidFill>
            </a:endParaRPr>
          </a:p>
          <a:p>
            <a:pPr indent="0" lvl="0" marL="0" rtl="0" algn="l">
              <a:spcBef>
                <a:spcPts val="0"/>
              </a:spcBef>
              <a:spcAft>
                <a:spcPts val="0"/>
              </a:spcAft>
              <a:buNone/>
            </a:pPr>
            <a:r>
              <a:rPr i="1" lang="en" sz="1300">
                <a:solidFill>
                  <a:schemeClr val="lt1"/>
                </a:solidFill>
              </a:rPr>
              <a:t>To improve the quality and utility of software and information systems used in Life Sciences Research through use of the Model Driven Architecture (MDA), OMG technologies such as </a:t>
            </a:r>
            <a:r>
              <a:rPr b="1" i="1" lang="en" sz="1300">
                <a:solidFill>
                  <a:schemeClr val="lt1"/>
                </a:solidFill>
              </a:rPr>
              <a:t>UML</a:t>
            </a:r>
            <a:r>
              <a:rPr i="1" lang="en" sz="1300">
                <a:solidFill>
                  <a:schemeClr val="lt1"/>
                </a:solidFill>
              </a:rPr>
              <a:t> and </a:t>
            </a:r>
            <a:r>
              <a:rPr b="1" i="1" lang="en" sz="1300">
                <a:solidFill>
                  <a:schemeClr val="lt1"/>
                </a:solidFill>
              </a:rPr>
              <a:t>CORBA</a:t>
            </a:r>
            <a:r>
              <a:rPr i="1" lang="en" sz="1300">
                <a:solidFill>
                  <a:schemeClr val="lt1"/>
                </a:solidFill>
              </a:rPr>
              <a:t>, and MDA-supported technologies such as </a:t>
            </a:r>
            <a:r>
              <a:rPr b="1" i="1" lang="en" sz="1300">
                <a:solidFill>
                  <a:schemeClr val="lt1"/>
                </a:solidFill>
              </a:rPr>
              <a:t>XML</a:t>
            </a:r>
            <a:r>
              <a:rPr i="1" lang="en" sz="1300">
                <a:solidFill>
                  <a:schemeClr val="lt1"/>
                </a:solidFill>
              </a:rPr>
              <a:t> and </a:t>
            </a:r>
            <a:r>
              <a:rPr b="1" i="1" lang="en" sz="1300">
                <a:solidFill>
                  <a:schemeClr val="lt1"/>
                </a:solidFill>
              </a:rPr>
              <a:t>EJB</a:t>
            </a:r>
            <a:endParaRPr b="1" i="1" sz="1300">
              <a:solidFill>
                <a:schemeClr val="lt1"/>
              </a:solidFill>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70" name="Shape 1170"/>
        <p:cNvGrpSpPr/>
        <p:nvPr/>
      </p:nvGrpSpPr>
      <p:grpSpPr>
        <a:xfrm>
          <a:off x="0" y="0"/>
          <a:ext cx="0" cy="0"/>
          <a:chOff x="0" y="0"/>
          <a:chExt cx="0" cy="0"/>
        </a:xfrm>
      </p:grpSpPr>
      <p:sp>
        <p:nvSpPr>
          <p:cNvPr id="1171" name="Google Shape;1171;p85"/>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2"/>
              </a:buClr>
              <a:buSzPct val="36666"/>
              <a:buFont typeface="Arial"/>
              <a:buNone/>
            </a:pPr>
            <a:r>
              <a:rPr lang="en"/>
              <a:t>Standard schemas in life sciences, 1990s</a:t>
            </a:r>
            <a:endParaRPr/>
          </a:p>
          <a:p>
            <a:pPr indent="0" lvl="0" marL="0" rtl="0" algn="l">
              <a:spcBef>
                <a:spcPts val="0"/>
              </a:spcBef>
              <a:spcAft>
                <a:spcPts val="0"/>
              </a:spcAft>
              <a:buNone/>
            </a:pPr>
            <a:r>
              <a:t/>
            </a:r>
            <a:endParaRPr/>
          </a:p>
        </p:txBody>
      </p:sp>
      <p:sp>
        <p:nvSpPr>
          <p:cNvPr id="1172" name="Google Shape;1172;p85"/>
          <p:cNvSpPr txBox="1"/>
          <p:nvPr/>
        </p:nvSpPr>
        <p:spPr>
          <a:xfrm>
            <a:off x="0" y="4505350"/>
            <a:ext cx="9439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rgbClr val="00FFFF"/>
                </a:solidFill>
                <a:hlinkClick r:id="rId3">
                  <a:extLst>
                    <a:ext uri="{A12FA001-AC4F-418D-AE19-62706E023703}">
                      <ahyp:hlinkClr val="tx"/>
                    </a:ext>
                  </a:extLst>
                </a:hlinkClick>
              </a:rPr>
              <a:t>https://web.archive.org/web/20170922215834/http://www.omg.org/lsr/FAQ.html#why%20succeed</a:t>
            </a:r>
            <a:r>
              <a:rPr lang="en">
                <a:solidFill>
                  <a:srgbClr val="00FFFF"/>
                </a:solidFill>
              </a:rPr>
              <a:t> </a:t>
            </a:r>
            <a:endParaRPr>
              <a:solidFill>
                <a:srgbClr val="00FFFF"/>
              </a:solidFill>
            </a:endParaRPr>
          </a:p>
        </p:txBody>
      </p:sp>
      <p:pic>
        <p:nvPicPr>
          <p:cNvPr id="1173" name="Google Shape;1173;p85"/>
          <p:cNvPicPr preferRelativeResize="0"/>
          <p:nvPr/>
        </p:nvPicPr>
        <p:blipFill>
          <a:blip r:embed="rId4">
            <a:alphaModFix/>
          </a:blip>
          <a:stretch>
            <a:fillRect/>
          </a:stretch>
        </p:blipFill>
        <p:spPr>
          <a:xfrm>
            <a:off x="152400" y="1220825"/>
            <a:ext cx="8839204" cy="2054424"/>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77" name="Shape 1177"/>
        <p:cNvGrpSpPr/>
        <p:nvPr/>
      </p:nvGrpSpPr>
      <p:grpSpPr>
        <a:xfrm>
          <a:off x="0" y="0"/>
          <a:ext cx="0" cy="0"/>
          <a:chOff x="0" y="0"/>
          <a:chExt cx="0" cy="0"/>
        </a:xfrm>
      </p:grpSpPr>
      <p:sp>
        <p:nvSpPr>
          <p:cNvPr id="1178" name="Google Shape;1178;p86"/>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Conclusions</a:t>
            </a:r>
            <a:endParaRPr/>
          </a:p>
        </p:txBody>
      </p:sp>
      <p:sp>
        <p:nvSpPr>
          <p:cNvPr id="1179" name="Google Shape;1179;p8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68300" lvl="0" marL="457200" rtl="0" algn="l">
              <a:spcBef>
                <a:spcPts val="0"/>
              </a:spcBef>
              <a:spcAft>
                <a:spcPts val="0"/>
              </a:spcAft>
              <a:buSzPts val="2200"/>
              <a:buChar char="●"/>
            </a:pPr>
            <a:r>
              <a:rPr lang="en" sz="2200"/>
              <a:t>Embrace change</a:t>
            </a:r>
            <a:endParaRPr sz="2200"/>
          </a:p>
          <a:p>
            <a:pPr indent="-368300" lvl="0" marL="457200" rtl="0" algn="l">
              <a:spcBef>
                <a:spcPts val="0"/>
              </a:spcBef>
              <a:spcAft>
                <a:spcPts val="0"/>
              </a:spcAft>
              <a:buSzPts val="2200"/>
              <a:buChar char="●"/>
            </a:pPr>
            <a:r>
              <a:rPr lang="en" sz="2200"/>
              <a:t>Don’t be wedded to any one technology stack</a:t>
            </a:r>
            <a:endParaRPr sz="2200"/>
          </a:p>
          <a:p>
            <a:pPr indent="-368300" lvl="1" marL="914400" rtl="0" algn="l">
              <a:spcBef>
                <a:spcPts val="0"/>
              </a:spcBef>
              <a:spcAft>
                <a:spcPts val="0"/>
              </a:spcAft>
              <a:buSzPts val="2200"/>
              <a:buChar char="○"/>
            </a:pPr>
            <a:r>
              <a:rPr lang="en" sz="2200"/>
              <a:t>Why can’t BigTable, Neo4j, etc have semantics?</a:t>
            </a:r>
            <a:endParaRPr sz="2200"/>
          </a:p>
          <a:p>
            <a:pPr indent="-368300" lvl="0" marL="457200" rtl="0" algn="l">
              <a:spcBef>
                <a:spcPts val="0"/>
              </a:spcBef>
              <a:spcAft>
                <a:spcPts val="0"/>
              </a:spcAft>
              <a:buSzPts val="2200"/>
              <a:buChar char="●"/>
            </a:pPr>
            <a:r>
              <a:rPr lang="en" sz="2200"/>
              <a:t>We need to scale up semantics to cover ALL the data</a:t>
            </a:r>
            <a:endParaRPr sz="2200"/>
          </a:p>
          <a:p>
            <a:pPr indent="-368300" lvl="0" marL="457200" rtl="0" algn="l">
              <a:spcBef>
                <a:spcPts val="0"/>
              </a:spcBef>
              <a:spcAft>
                <a:spcPts val="0"/>
              </a:spcAft>
              <a:buSzPts val="2200"/>
              <a:buChar char="●"/>
            </a:pPr>
            <a:r>
              <a:rPr lang="en" sz="2200"/>
              <a:t>This requires an </a:t>
            </a:r>
            <a:r>
              <a:rPr lang="en" sz="2200"/>
              <a:t>open, inclusive approach</a:t>
            </a:r>
            <a:endParaRPr sz="2200"/>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83" name="Shape 1183"/>
        <p:cNvGrpSpPr/>
        <p:nvPr/>
      </p:nvGrpSpPr>
      <p:grpSpPr>
        <a:xfrm>
          <a:off x="0" y="0"/>
          <a:ext cx="0" cy="0"/>
          <a:chOff x="0" y="0"/>
          <a:chExt cx="0" cy="0"/>
        </a:xfrm>
      </p:grpSpPr>
      <p:sp>
        <p:nvSpPr>
          <p:cNvPr id="1184" name="Google Shape;1184;p87"/>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Acknowledgments</a:t>
            </a:r>
            <a:endParaRPr/>
          </a:p>
        </p:txBody>
      </p:sp>
      <p:sp>
        <p:nvSpPr>
          <p:cNvPr id="1185" name="Google Shape;1185;p8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342900" lvl="0" marL="457200" rtl="0" algn="l">
              <a:spcBef>
                <a:spcPts val="0"/>
              </a:spcBef>
              <a:spcAft>
                <a:spcPts val="0"/>
              </a:spcAft>
              <a:buSzPts val="1800"/>
              <a:buChar char="●"/>
            </a:pPr>
            <a:r>
              <a:rPr lang="en"/>
              <a:t>OBO and Ontologies</a:t>
            </a:r>
            <a:endParaRPr/>
          </a:p>
          <a:p>
            <a:pPr indent="-311150" lvl="1" marL="914400" rtl="0" algn="l">
              <a:spcBef>
                <a:spcPts val="0"/>
              </a:spcBef>
              <a:spcAft>
                <a:spcPts val="0"/>
              </a:spcAft>
              <a:buSzPts val="1300"/>
              <a:buChar char="○"/>
            </a:pPr>
            <a:r>
              <a:rPr lang="en" sz="1300">
                <a:solidFill>
                  <a:srgbClr val="FFF2CC"/>
                </a:solidFill>
              </a:rPr>
              <a:t>OBO Operations Group</a:t>
            </a:r>
            <a:r>
              <a:rPr lang="en" sz="1300"/>
              <a:t>, James Overton, </a:t>
            </a:r>
            <a:r>
              <a:rPr b="1" lang="en" sz="1300"/>
              <a:t>Nico Matentzoglu</a:t>
            </a:r>
            <a:r>
              <a:rPr lang="en" sz="1300"/>
              <a:t>, Bjoern Peters</a:t>
            </a:r>
            <a:endParaRPr sz="1300"/>
          </a:p>
          <a:p>
            <a:pPr indent="-311150" lvl="1" marL="914400" rtl="0" algn="l">
              <a:spcBef>
                <a:spcPts val="0"/>
              </a:spcBef>
              <a:spcAft>
                <a:spcPts val="0"/>
              </a:spcAft>
              <a:buSzPts val="1300"/>
              <a:buChar char="○"/>
            </a:pPr>
            <a:r>
              <a:rPr lang="en" sz="1300">
                <a:solidFill>
                  <a:srgbClr val="DDF4C4"/>
                </a:solidFill>
              </a:rPr>
              <a:t>Gene Ontology Consortium</a:t>
            </a:r>
            <a:r>
              <a:rPr lang="en" sz="1300"/>
              <a:t>, Ben Good, Seth Carbon, Laurent-Philippe Albou, Tremayne Mushayaham, Dustin Ebert,Peter d’Eustachio, David Hill, Pascale Gaudet, Paul D Thomas</a:t>
            </a:r>
            <a:endParaRPr sz="1300"/>
          </a:p>
          <a:p>
            <a:pPr indent="-342900" lvl="0" marL="457200" rtl="0" algn="l">
              <a:spcBef>
                <a:spcPts val="0"/>
              </a:spcBef>
              <a:spcAft>
                <a:spcPts val="0"/>
              </a:spcAft>
              <a:buSzPts val="1800"/>
              <a:buChar char="●"/>
            </a:pPr>
            <a:r>
              <a:rPr lang="en"/>
              <a:t>Biolink, Translator, and KG-Hub</a:t>
            </a:r>
            <a:r>
              <a:rPr lang="en"/>
              <a:t>:</a:t>
            </a:r>
            <a:endParaRPr/>
          </a:p>
          <a:p>
            <a:pPr indent="-311150" lvl="1" marL="914400" rtl="0" algn="l">
              <a:spcBef>
                <a:spcPts val="0"/>
              </a:spcBef>
              <a:spcAft>
                <a:spcPts val="0"/>
              </a:spcAft>
              <a:buSzPts val="1300"/>
              <a:buChar char="○"/>
            </a:pPr>
            <a:r>
              <a:rPr lang="en" sz="1300">
                <a:solidFill>
                  <a:srgbClr val="D9EAD3"/>
                </a:solidFill>
              </a:rPr>
              <a:t>NCATS Translator Data Modeling Group</a:t>
            </a:r>
            <a:r>
              <a:rPr lang="en" sz="1300"/>
              <a:t>, Chris Bizon, Nomi Harris, Mike Bada, Matt Brush, </a:t>
            </a:r>
            <a:r>
              <a:rPr b="1" lang="en" sz="1300"/>
              <a:t>Deepak Unni</a:t>
            </a:r>
            <a:r>
              <a:rPr lang="en" sz="1300"/>
              <a:t>, </a:t>
            </a:r>
            <a:r>
              <a:rPr b="1" lang="en" sz="1300"/>
              <a:t>Sierra Moxon</a:t>
            </a:r>
            <a:endParaRPr b="1" sz="1300"/>
          </a:p>
          <a:p>
            <a:pPr indent="-311150" lvl="1" marL="914400" rtl="0" algn="l">
              <a:spcBef>
                <a:spcPts val="0"/>
              </a:spcBef>
              <a:spcAft>
                <a:spcPts val="0"/>
              </a:spcAft>
              <a:buSzPts val="1300"/>
              <a:buChar char="○"/>
            </a:pPr>
            <a:r>
              <a:rPr lang="en" sz="1300"/>
              <a:t> </a:t>
            </a:r>
            <a:r>
              <a:rPr lang="en" sz="1300">
                <a:solidFill>
                  <a:srgbClr val="FFFF00"/>
                </a:solidFill>
              </a:rPr>
              <a:t>KG-Hub group</a:t>
            </a:r>
            <a:r>
              <a:rPr lang="en" sz="1300"/>
              <a:t>, Peter Robison, Melissa Haendel, David Osumi-Sutherland, Kevin Shafer, Marcin Joachimiak, Seth Carbon, Tim Putman, Luca Cappalletti, </a:t>
            </a:r>
            <a:r>
              <a:rPr b="1" lang="en" sz="1300"/>
              <a:t>Justin Reese</a:t>
            </a:r>
            <a:r>
              <a:rPr lang="en" sz="1300"/>
              <a:t> </a:t>
            </a:r>
            <a:endParaRPr sz="1300"/>
          </a:p>
          <a:p>
            <a:pPr indent="-342900" lvl="0" marL="457200" rtl="0" algn="l">
              <a:spcBef>
                <a:spcPts val="0"/>
              </a:spcBef>
              <a:spcAft>
                <a:spcPts val="0"/>
              </a:spcAft>
              <a:buSzPts val="1800"/>
              <a:buChar char="●"/>
            </a:pPr>
            <a:r>
              <a:rPr lang="en"/>
              <a:t>LinkML:</a:t>
            </a:r>
            <a:endParaRPr/>
          </a:p>
          <a:p>
            <a:pPr indent="-311150" lvl="1" marL="914400" rtl="0" algn="l">
              <a:spcBef>
                <a:spcPts val="0"/>
              </a:spcBef>
              <a:spcAft>
                <a:spcPts val="0"/>
              </a:spcAft>
              <a:buSzPts val="1300"/>
              <a:buChar char="○"/>
            </a:pPr>
            <a:r>
              <a:rPr lang="en" sz="1300">
                <a:solidFill>
                  <a:srgbClr val="CFE2F3"/>
                </a:solidFill>
              </a:rPr>
              <a:t>LinkML community and developer group</a:t>
            </a:r>
            <a:r>
              <a:rPr lang="en" sz="1300"/>
              <a:t>, </a:t>
            </a:r>
            <a:r>
              <a:rPr b="1" lang="en" sz="1300"/>
              <a:t>Harold Solbrig</a:t>
            </a:r>
            <a:r>
              <a:rPr lang="en" sz="1300"/>
              <a:t>, Sierra Moxon, Mark Miller, Sujay Patil</a:t>
            </a:r>
            <a:endParaRPr sz="1300"/>
          </a:p>
          <a:p>
            <a:pPr indent="-342900" lvl="0" marL="457200" rtl="0" algn="l">
              <a:spcBef>
                <a:spcPts val="0"/>
              </a:spcBef>
              <a:spcAft>
                <a:spcPts val="0"/>
              </a:spcAft>
              <a:buSzPts val="1800"/>
              <a:buChar char="●"/>
            </a:pPr>
            <a:r>
              <a:rPr lang="en"/>
              <a:t>OntoGPT: </a:t>
            </a:r>
            <a:endParaRPr/>
          </a:p>
          <a:p>
            <a:pPr indent="-311150" lvl="1" marL="914400" rtl="0" algn="l">
              <a:spcBef>
                <a:spcPts val="0"/>
              </a:spcBef>
              <a:spcAft>
                <a:spcPts val="0"/>
              </a:spcAft>
              <a:buSzPts val="1300"/>
              <a:buChar char="○"/>
            </a:pPr>
            <a:r>
              <a:rPr b="1" lang="en" sz="1300"/>
              <a:t>Harry Caufield</a:t>
            </a:r>
            <a:r>
              <a:rPr lang="en" sz="1300"/>
              <a:t>, Harshad Hegde</a:t>
            </a:r>
            <a:endParaRPr sz="13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0"/>
          <p:cNvSpPr/>
          <p:nvPr/>
        </p:nvSpPr>
        <p:spPr>
          <a:xfrm>
            <a:off x="2179925" y="1532475"/>
            <a:ext cx="3907500" cy="20277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94" name="Google Shape;194;p20"/>
          <p:cNvGrpSpPr/>
          <p:nvPr/>
        </p:nvGrpSpPr>
        <p:grpSpPr>
          <a:xfrm>
            <a:off x="1598525" y="1438200"/>
            <a:ext cx="5232600" cy="2493000"/>
            <a:chOff x="1598525" y="1438200"/>
            <a:chExt cx="5232600" cy="2493000"/>
          </a:xfrm>
        </p:grpSpPr>
        <p:sp>
          <p:nvSpPr>
            <p:cNvPr id="195" name="Google Shape;195;p20"/>
            <p:cNvSpPr/>
            <p:nvPr/>
          </p:nvSpPr>
          <p:spPr>
            <a:xfrm>
              <a:off x="1598525" y="1438200"/>
              <a:ext cx="5070300" cy="24930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96" name="Google Shape;196;p20"/>
            <p:cNvCxnSpPr>
              <a:stCxn id="195" idx="6"/>
            </p:cNvCxnSpPr>
            <p:nvPr/>
          </p:nvCxnSpPr>
          <p:spPr>
            <a:xfrm>
              <a:off x="6668825" y="2684700"/>
              <a:ext cx="162300" cy="220200"/>
            </a:xfrm>
            <a:prstGeom prst="straightConnector1">
              <a:avLst/>
            </a:prstGeom>
            <a:noFill/>
            <a:ln cap="flat" cmpd="sng" w="38100">
              <a:solidFill>
                <a:schemeClr val="lt1"/>
              </a:solidFill>
              <a:prstDash val="solid"/>
              <a:round/>
              <a:headEnd len="med" w="med" type="none"/>
              <a:tailEnd len="med" w="med" type="none"/>
            </a:ln>
          </p:spPr>
        </p:cxnSp>
        <p:cxnSp>
          <p:nvCxnSpPr>
            <p:cNvPr id="197" name="Google Shape;197;p20"/>
            <p:cNvCxnSpPr>
              <a:stCxn id="195" idx="6"/>
            </p:cNvCxnSpPr>
            <p:nvPr/>
          </p:nvCxnSpPr>
          <p:spPr>
            <a:xfrm flipH="1">
              <a:off x="6527225" y="2684700"/>
              <a:ext cx="141600" cy="209700"/>
            </a:xfrm>
            <a:prstGeom prst="straightConnector1">
              <a:avLst/>
            </a:prstGeom>
            <a:noFill/>
            <a:ln cap="flat" cmpd="sng" w="38100">
              <a:solidFill>
                <a:schemeClr val="lt1"/>
              </a:solidFill>
              <a:prstDash val="solid"/>
              <a:round/>
              <a:headEnd len="med" w="med" type="none"/>
              <a:tailEnd len="med" w="med" type="none"/>
            </a:ln>
          </p:spPr>
        </p:cxnSp>
      </p:grpSp>
      <p:sp>
        <p:nvSpPr>
          <p:cNvPr id="198" name="Google Shape;198;p20"/>
          <p:cNvSpPr/>
          <p:nvPr/>
        </p:nvSpPr>
        <p:spPr>
          <a:xfrm>
            <a:off x="1111425" y="1352375"/>
            <a:ext cx="6285300" cy="32376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99" name="Google Shape;199;p20"/>
          <p:cNvCxnSpPr>
            <a:stCxn id="200" idx="0"/>
            <a:endCxn id="201" idx="1"/>
          </p:cNvCxnSpPr>
          <p:nvPr/>
        </p:nvCxnSpPr>
        <p:spPr>
          <a:xfrm rot="-5400000">
            <a:off x="1075175" y="3700850"/>
            <a:ext cx="663000" cy="306300"/>
          </a:xfrm>
          <a:prstGeom prst="bentConnector2">
            <a:avLst/>
          </a:prstGeom>
          <a:noFill/>
          <a:ln cap="flat" cmpd="sng" w="28575">
            <a:solidFill>
              <a:srgbClr val="666666"/>
            </a:solidFill>
            <a:prstDash val="solid"/>
            <a:round/>
            <a:headEnd len="med" w="med" type="none"/>
            <a:tailEnd len="med" w="med" type="none"/>
          </a:ln>
        </p:spPr>
      </p:cxnSp>
      <p:sp>
        <p:nvSpPr>
          <p:cNvPr id="202" name="Google Shape;202;p20"/>
          <p:cNvSpPr/>
          <p:nvPr/>
        </p:nvSpPr>
        <p:spPr>
          <a:xfrm>
            <a:off x="2735150" y="1631813"/>
            <a:ext cx="2796900" cy="12834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20"/>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Modeling paradigms in the semantic solar system</a:t>
            </a:r>
            <a:endParaRPr>
              <a:solidFill>
                <a:schemeClr val="lt1"/>
              </a:solidFill>
            </a:endParaRPr>
          </a:p>
          <a:p>
            <a:pPr indent="0" lvl="0" marL="0" rtl="0" algn="l">
              <a:spcBef>
                <a:spcPts val="0"/>
              </a:spcBef>
              <a:spcAft>
                <a:spcPts val="0"/>
              </a:spcAft>
              <a:buNone/>
            </a:pPr>
            <a:r>
              <a:t/>
            </a:r>
            <a:endParaRPr>
              <a:solidFill>
                <a:schemeClr val="lt1"/>
              </a:solidFill>
            </a:endParaRPr>
          </a:p>
        </p:txBody>
      </p:sp>
      <p:pic>
        <p:nvPicPr>
          <p:cNvPr id="204" name="Google Shape;204;p20"/>
          <p:cNvPicPr preferRelativeResize="0"/>
          <p:nvPr/>
        </p:nvPicPr>
        <p:blipFill>
          <a:blip r:embed="rId3">
            <a:alphaModFix/>
          </a:blip>
          <a:stretch>
            <a:fillRect/>
          </a:stretch>
        </p:blipFill>
        <p:spPr>
          <a:xfrm>
            <a:off x="4726725" y="2136487"/>
            <a:ext cx="1008225" cy="1008225"/>
          </a:xfrm>
          <a:prstGeom prst="rect">
            <a:avLst/>
          </a:prstGeom>
          <a:noFill/>
          <a:ln>
            <a:noFill/>
          </a:ln>
        </p:spPr>
      </p:pic>
      <p:pic>
        <p:nvPicPr>
          <p:cNvPr id="205" name="Google Shape;205;p20"/>
          <p:cNvPicPr preferRelativeResize="0"/>
          <p:nvPr/>
        </p:nvPicPr>
        <p:blipFill>
          <a:blip r:embed="rId4">
            <a:alphaModFix/>
          </a:blip>
          <a:stretch>
            <a:fillRect/>
          </a:stretch>
        </p:blipFill>
        <p:spPr>
          <a:xfrm>
            <a:off x="5196950" y="3504500"/>
            <a:ext cx="1735650" cy="1735650"/>
          </a:xfrm>
          <a:prstGeom prst="rect">
            <a:avLst/>
          </a:prstGeom>
          <a:noFill/>
          <a:ln>
            <a:noFill/>
          </a:ln>
        </p:spPr>
      </p:pic>
      <p:sp>
        <p:nvSpPr>
          <p:cNvPr id="200" name="Google Shape;200;p20"/>
          <p:cNvSpPr txBox="1"/>
          <p:nvPr/>
        </p:nvSpPr>
        <p:spPr>
          <a:xfrm>
            <a:off x="82625" y="4185500"/>
            <a:ext cx="23418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Knowledge Graph planet</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Model of </a:t>
            </a:r>
            <a:r>
              <a:rPr i="1" lang="en" sz="1300">
                <a:solidFill>
                  <a:schemeClr val="lt1"/>
                </a:solidFill>
                <a:latin typeface="Raleway"/>
                <a:ea typeface="Raleway"/>
                <a:cs typeface="Raleway"/>
                <a:sym typeface="Raleway"/>
              </a:rPr>
              <a:t>things</a:t>
            </a:r>
            <a:endParaRPr b="1" sz="1300">
              <a:solidFill>
                <a:srgbClr val="FFF2CC"/>
              </a:solidFill>
              <a:latin typeface="Raleway"/>
              <a:ea typeface="Raleway"/>
              <a:cs typeface="Raleway"/>
              <a:sym typeface="Raleway"/>
            </a:endParaRPr>
          </a:p>
        </p:txBody>
      </p:sp>
      <p:sp>
        <p:nvSpPr>
          <p:cNvPr id="206" name="Google Shape;206;p20"/>
          <p:cNvSpPr txBox="1"/>
          <p:nvPr/>
        </p:nvSpPr>
        <p:spPr>
          <a:xfrm>
            <a:off x="5589225" y="4112175"/>
            <a:ext cx="100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Schemas</a:t>
            </a:r>
            <a:endParaRPr/>
          </a:p>
        </p:txBody>
      </p:sp>
      <p:sp>
        <p:nvSpPr>
          <p:cNvPr id="207" name="Google Shape;207;p20"/>
          <p:cNvSpPr txBox="1"/>
          <p:nvPr/>
        </p:nvSpPr>
        <p:spPr>
          <a:xfrm>
            <a:off x="4888375" y="2390200"/>
            <a:ext cx="643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LLMs</a:t>
            </a:r>
            <a:endParaRPr>
              <a:solidFill>
                <a:schemeClr val="dk1"/>
              </a:solidFill>
            </a:endParaRPr>
          </a:p>
        </p:txBody>
      </p:sp>
      <p:cxnSp>
        <p:nvCxnSpPr>
          <p:cNvPr id="208" name="Google Shape;208;p20"/>
          <p:cNvCxnSpPr>
            <a:stCxn id="198" idx="6"/>
          </p:cNvCxnSpPr>
          <p:nvPr/>
        </p:nvCxnSpPr>
        <p:spPr>
          <a:xfrm>
            <a:off x="7396725" y="2971175"/>
            <a:ext cx="167700" cy="268800"/>
          </a:xfrm>
          <a:prstGeom prst="straightConnector1">
            <a:avLst/>
          </a:prstGeom>
          <a:noFill/>
          <a:ln cap="flat" cmpd="sng" w="38100">
            <a:solidFill>
              <a:schemeClr val="lt1"/>
            </a:solidFill>
            <a:prstDash val="solid"/>
            <a:round/>
            <a:headEnd len="med" w="med" type="none"/>
            <a:tailEnd len="med" w="med" type="none"/>
          </a:ln>
        </p:spPr>
      </p:cxnSp>
      <p:cxnSp>
        <p:nvCxnSpPr>
          <p:cNvPr id="209" name="Google Shape;209;p20"/>
          <p:cNvCxnSpPr>
            <a:stCxn id="198" idx="6"/>
          </p:cNvCxnSpPr>
          <p:nvPr/>
        </p:nvCxnSpPr>
        <p:spPr>
          <a:xfrm flipH="1">
            <a:off x="7166325" y="2971175"/>
            <a:ext cx="230400" cy="226800"/>
          </a:xfrm>
          <a:prstGeom prst="straightConnector1">
            <a:avLst/>
          </a:prstGeom>
          <a:noFill/>
          <a:ln cap="flat" cmpd="sng" w="38100">
            <a:solidFill>
              <a:schemeClr val="lt1"/>
            </a:solidFill>
            <a:prstDash val="solid"/>
            <a:round/>
            <a:headEnd len="med" w="med" type="none"/>
            <a:tailEnd len="med" w="med" type="none"/>
          </a:ln>
        </p:spPr>
      </p:cxnSp>
      <p:cxnSp>
        <p:nvCxnSpPr>
          <p:cNvPr id="210" name="Google Shape;210;p20"/>
          <p:cNvCxnSpPr>
            <a:stCxn id="193" idx="6"/>
          </p:cNvCxnSpPr>
          <p:nvPr/>
        </p:nvCxnSpPr>
        <p:spPr>
          <a:xfrm>
            <a:off x="6087425" y="2546325"/>
            <a:ext cx="136200" cy="211800"/>
          </a:xfrm>
          <a:prstGeom prst="straightConnector1">
            <a:avLst/>
          </a:prstGeom>
          <a:noFill/>
          <a:ln cap="flat" cmpd="sng" w="38100">
            <a:solidFill>
              <a:schemeClr val="lt1"/>
            </a:solidFill>
            <a:prstDash val="solid"/>
            <a:round/>
            <a:headEnd len="med" w="med" type="none"/>
            <a:tailEnd len="med" w="med" type="none"/>
          </a:ln>
        </p:spPr>
      </p:cxnSp>
      <p:cxnSp>
        <p:nvCxnSpPr>
          <p:cNvPr id="211" name="Google Shape;211;p20"/>
          <p:cNvCxnSpPr>
            <a:stCxn id="193" idx="6"/>
          </p:cNvCxnSpPr>
          <p:nvPr/>
        </p:nvCxnSpPr>
        <p:spPr>
          <a:xfrm flipH="1">
            <a:off x="5919725" y="2546325"/>
            <a:ext cx="167700" cy="159300"/>
          </a:xfrm>
          <a:prstGeom prst="straightConnector1">
            <a:avLst/>
          </a:prstGeom>
          <a:noFill/>
          <a:ln cap="flat" cmpd="sng" w="38100">
            <a:solidFill>
              <a:schemeClr val="lt1"/>
            </a:solidFill>
            <a:prstDash val="solid"/>
            <a:round/>
            <a:headEnd len="med" w="med" type="none"/>
            <a:tailEnd len="med" w="med" type="none"/>
          </a:ln>
        </p:spPr>
      </p:cxnSp>
      <p:cxnSp>
        <p:nvCxnSpPr>
          <p:cNvPr id="212" name="Google Shape;212;p20"/>
          <p:cNvCxnSpPr/>
          <p:nvPr/>
        </p:nvCxnSpPr>
        <p:spPr>
          <a:xfrm flipH="1">
            <a:off x="4348375" y="2894300"/>
            <a:ext cx="125700" cy="146700"/>
          </a:xfrm>
          <a:prstGeom prst="straightConnector1">
            <a:avLst/>
          </a:prstGeom>
          <a:noFill/>
          <a:ln cap="flat" cmpd="sng" w="38100">
            <a:solidFill>
              <a:schemeClr val="lt1"/>
            </a:solidFill>
            <a:prstDash val="solid"/>
            <a:round/>
            <a:headEnd len="med" w="med" type="none"/>
            <a:tailEnd len="med" w="med" type="none"/>
          </a:ln>
        </p:spPr>
      </p:cxnSp>
      <p:cxnSp>
        <p:nvCxnSpPr>
          <p:cNvPr id="213" name="Google Shape;213;p20"/>
          <p:cNvCxnSpPr/>
          <p:nvPr/>
        </p:nvCxnSpPr>
        <p:spPr>
          <a:xfrm rot="10800000">
            <a:off x="4348425" y="2790400"/>
            <a:ext cx="136200" cy="115200"/>
          </a:xfrm>
          <a:prstGeom prst="straightConnector1">
            <a:avLst/>
          </a:prstGeom>
          <a:noFill/>
          <a:ln cap="flat" cmpd="sng" w="38100">
            <a:solidFill>
              <a:schemeClr val="lt1"/>
            </a:solidFill>
            <a:prstDash val="solid"/>
            <a:round/>
            <a:headEnd len="med" w="med" type="none"/>
            <a:tailEnd len="med" w="med" type="none"/>
          </a:ln>
        </p:spPr>
      </p:cxnSp>
      <p:pic>
        <p:nvPicPr>
          <p:cNvPr id="214" name="Google Shape;214;p20"/>
          <p:cNvPicPr preferRelativeResize="0"/>
          <p:nvPr/>
        </p:nvPicPr>
        <p:blipFill>
          <a:blip r:embed="rId5">
            <a:alphaModFix/>
          </a:blip>
          <a:stretch>
            <a:fillRect/>
          </a:stretch>
        </p:blipFill>
        <p:spPr>
          <a:xfrm>
            <a:off x="3512775" y="1352375"/>
            <a:ext cx="1241648" cy="1302249"/>
          </a:xfrm>
          <a:prstGeom prst="rect">
            <a:avLst/>
          </a:prstGeom>
          <a:noFill/>
          <a:ln>
            <a:noFill/>
          </a:ln>
        </p:spPr>
      </p:pic>
      <p:grpSp>
        <p:nvGrpSpPr>
          <p:cNvPr id="215" name="Google Shape;215;p20"/>
          <p:cNvGrpSpPr/>
          <p:nvPr/>
        </p:nvGrpSpPr>
        <p:grpSpPr>
          <a:xfrm>
            <a:off x="3469923" y="2938563"/>
            <a:ext cx="947750" cy="947725"/>
            <a:chOff x="3469923" y="3429638"/>
            <a:chExt cx="947750" cy="947725"/>
          </a:xfrm>
        </p:grpSpPr>
        <p:pic>
          <p:nvPicPr>
            <p:cNvPr id="216" name="Google Shape;216;p20"/>
            <p:cNvPicPr preferRelativeResize="0"/>
            <p:nvPr/>
          </p:nvPicPr>
          <p:blipFill>
            <a:blip r:embed="rId6">
              <a:alphaModFix/>
            </a:blip>
            <a:stretch>
              <a:fillRect/>
            </a:stretch>
          </p:blipFill>
          <p:spPr>
            <a:xfrm>
              <a:off x="3469923" y="3429638"/>
              <a:ext cx="947750" cy="947725"/>
            </a:xfrm>
            <a:prstGeom prst="rect">
              <a:avLst/>
            </a:prstGeom>
            <a:noFill/>
            <a:ln>
              <a:noFill/>
            </a:ln>
          </p:spPr>
        </p:pic>
        <p:pic>
          <p:nvPicPr>
            <p:cNvPr id="217" name="Google Shape;217;p20"/>
            <p:cNvPicPr preferRelativeResize="0"/>
            <p:nvPr/>
          </p:nvPicPr>
          <p:blipFill>
            <a:blip r:embed="rId7">
              <a:alphaModFix/>
            </a:blip>
            <a:stretch>
              <a:fillRect/>
            </a:stretch>
          </p:blipFill>
          <p:spPr>
            <a:xfrm>
              <a:off x="3541000" y="3591794"/>
              <a:ext cx="805599" cy="623400"/>
            </a:xfrm>
            <a:prstGeom prst="rect">
              <a:avLst/>
            </a:prstGeom>
            <a:noFill/>
            <a:ln>
              <a:noFill/>
            </a:ln>
          </p:spPr>
        </p:pic>
      </p:grpSp>
      <p:grpSp>
        <p:nvGrpSpPr>
          <p:cNvPr id="218" name="Google Shape;218;p20"/>
          <p:cNvGrpSpPr/>
          <p:nvPr/>
        </p:nvGrpSpPr>
        <p:grpSpPr>
          <a:xfrm>
            <a:off x="1559700" y="2654625"/>
            <a:ext cx="1735650" cy="1735650"/>
            <a:chOff x="1559700" y="2654625"/>
            <a:chExt cx="1735650" cy="1735650"/>
          </a:xfrm>
        </p:grpSpPr>
        <p:pic>
          <p:nvPicPr>
            <p:cNvPr id="201" name="Google Shape;201;p20"/>
            <p:cNvPicPr preferRelativeResize="0"/>
            <p:nvPr/>
          </p:nvPicPr>
          <p:blipFill>
            <a:blip r:embed="rId8">
              <a:alphaModFix/>
            </a:blip>
            <a:stretch>
              <a:fillRect/>
            </a:stretch>
          </p:blipFill>
          <p:spPr>
            <a:xfrm>
              <a:off x="1559700" y="2654625"/>
              <a:ext cx="1735650" cy="1735650"/>
            </a:xfrm>
            <a:prstGeom prst="rect">
              <a:avLst/>
            </a:prstGeom>
            <a:noFill/>
            <a:ln>
              <a:noFill/>
            </a:ln>
          </p:spPr>
        </p:pic>
        <p:sp>
          <p:nvSpPr>
            <p:cNvPr id="219" name="Google Shape;219;p20"/>
            <p:cNvSpPr txBox="1"/>
            <p:nvPr/>
          </p:nvSpPr>
          <p:spPr>
            <a:xfrm>
              <a:off x="2025650" y="3504500"/>
              <a:ext cx="100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KGs</a:t>
              </a:r>
              <a:endParaRPr>
                <a:solidFill>
                  <a:schemeClr val="dk1"/>
                </a:solidFil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21"/>
          <p:cNvSpPr/>
          <p:nvPr/>
        </p:nvSpPr>
        <p:spPr>
          <a:xfrm>
            <a:off x="2179925" y="1532475"/>
            <a:ext cx="3907500" cy="20277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25" name="Google Shape;225;p21"/>
          <p:cNvGrpSpPr/>
          <p:nvPr/>
        </p:nvGrpSpPr>
        <p:grpSpPr>
          <a:xfrm>
            <a:off x="1598525" y="1438200"/>
            <a:ext cx="5232600" cy="2493000"/>
            <a:chOff x="1598525" y="1438200"/>
            <a:chExt cx="5232600" cy="2493000"/>
          </a:xfrm>
        </p:grpSpPr>
        <p:sp>
          <p:nvSpPr>
            <p:cNvPr id="226" name="Google Shape;226;p21"/>
            <p:cNvSpPr/>
            <p:nvPr/>
          </p:nvSpPr>
          <p:spPr>
            <a:xfrm>
              <a:off x="1598525" y="1438200"/>
              <a:ext cx="5070300" cy="24930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27" name="Google Shape;227;p21"/>
            <p:cNvCxnSpPr>
              <a:stCxn id="226" idx="6"/>
            </p:cNvCxnSpPr>
            <p:nvPr/>
          </p:nvCxnSpPr>
          <p:spPr>
            <a:xfrm>
              <a:off x="6668825" y="2684700"/>
              <a:ext cx="162300" cy="220200"/>
            </a:xfrm>
            <a:prstGeom prst="straightConnector1">
              <a:avLst/>
            </a:prstGeom>
            <a:noFill/>
            <a:ln cap="flat" cmpd="sng" w="38100">
              <a:solidFill>
                <a:schemeClr val="lt1"/>
              </a:solidFill>
              <a:prstDash val="solid"/>
              <a:round/>
              <a:headEnd len="med" w="med" type="none"/>
              <a:tailEnd len="med" w="med" type="none"/>
            </a:ln>
          </p:spPr>
        </p:cxnSp>
        <p:cxnSp>
          <p:nvCxnSpPr>
            <p:cNvPr id="228" name="Google Shape;228;p21"/>
            <p:cNvCxnSpPr>
              <a:stCxn id="226" idx="6"/>
            </p:cNvCxnSpPr>
            <p:nvPr/>
          </p:nvCxnSpPr>
          <p:spPr>
            <a:xfrm flipH="1">
              <a:off x="6527225" y="2684700"/>
              <a:ext cx="141600" cy="209700"/>
            </a:xfrm>
            <a:prstGeom prst="straightConnector1">
              <a:avLst/>
            </a:prstGeom>
            <a:noFill/>
            <a:ln cap="flat" cmpd="sng" w="38100">
              <a:solidFill>
                <a:schemeClr val="lt1"/>
              </a:solidFill>
              <a:prstDash val="solid"/>
              <a:round/>
              <a:headEnd len="med" w="med" type="none"/>
              <a:tailEnd len="med" w="med" type="none"/>
            </a:ln>
          </p:spPr>
        </p:cxnSp>
      </p:grpSp>
      <p:sp>
        <p:nvSpPr>
          <p:cNvPr id="229" name="Google Shape;229;p21"/>
          <p:cNvSpPr/>
          <p:nvPr/>
        </p:nvSpPr>
        <p:spPr>
          <a:xfrm>
            <a:off x="1111425" y="1352375"/>
            <a:ext cx="6285300" cy="32376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0" name="Google Shape;230;p21"/>
          <p:cNvCxnSpPr>
            <a:stCxn id="231" idx="0"/>
            <a:endCxn id="232" idx="1"/>
          </p:cNvCxnSpPr>
          <p:nvPr/>
        </p:nvCxnSpPr>
        <p:spPr>
          <a:xfrm rot="-5400000">
            <a:off x="1075175" y="3700850"/>
            <a:ext cx="663000" cy="306300"/>
          </a:xfrm>
          <a:prstGeom prst="bentConnector2">
            <a:avLst/>
          </a:prstGeom>
          <a:noFill/>
          <a:ln cap="flat" cmpd="sng" w="28575">
            <a:solidFill>
              <a:srgbClr val="666666"/>
            </a:solidFill>
            <a:prstDash val="solid"/>
            <a:round/>
            <a:headEnd len="med" w="med" type="none"/>
            <a:tailEnd len="med" w="med" type="none"/>
          </a:ln>
        </p:spPr>
      </p:cxnSp>
      <p:sp>
        <p:nvSpPr>
          <p:cNvPr id="233" name="Google Shape;233;p21"/>
          <p:cNvSpPr/>
          <p:nvPr/>
        </p:nvSpPr>
        <p:spPr>
          <a:xfrm>
            <a:off x="2735150" y="1631813"/>
            <a:ext cx="2796900" cy="1283400"/>
          </a:xfrm>
          <a:prstGeom prst="ellipse">
            <a:avLst/>
          </a:prstGeom>
          <a:no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21"/>
          <p:cNvSpPr txBox="1"/>
          <p:nvPr>
            <p:ph type="title"/>
          </p:nvPr>
        </p:nvSpPr>
        <p:spPr>
          <a:xfrm>
            <a:off x="311700" y="445025"/>
            <a:ext cx="8520600" cy="623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Modeling paradigms in the semantic solar system</a:t>
            </a:r>
            <a:endParaRPr>
              <a:solidFill>
                <a:schemeClr val="lt1"/>
              </a:solidFill>
            </a:endParaRPr>
          </a:p>
          <a:p>
            <a:pPr indent="0" lvl="0" marL="0" rtl="0" algn="l">
              <a:spcBef>
                <a:spcPts val="0"/>
              </a:spcBef>
              <a:spcAft>
                <a:spcPts val="0"/>
              </a:spcAft>
              <a:buNone/>
            </a:pPr>
            <a:r>
              <a:t/>
            </a:r>
            <a:endParaRPr>
              <a:solidFill>
                <a:schemeClr val="lt1"/>
              </a:solidFill>
            </a:endParaRPr>
          </a:p>
        </p:txBody>
      </p:sp>
      <p:pic>
        <p:nvPicPr>
          <p:cNvPr id="235" name="Google Shape;235;p21"/>
          <p:cNvPicPr preferRelativeResize="0"/>
          <p:nvPr/>
        </p:nvPicPr>
        <p:blipFill>
          <a:blip r:embed="rId3">
            <a:alphaModFix/>
          </a:blip>
          <a:stretch>
            <a:fillRect/>
          </a:stretch>
        </p:blipFill>
        <p:spPr>
          <a:xfrm>
            <a:off x="4726725" y="2136487"/>
            <a:ext cx="1008225" cy="1008225"/>
          </a:xfrm>
          <a:prstGeom prst="rect">
            <a:avLst/>
          </a:prstGeom>
          <a:noFill/>
          <a:ln>
            <a:noFill/>
          </a:ln>
        </p:spPr>
      </p:pic>
      <p:pic>
        <p:nvPicPr>
          <p:cNvPr id="236" name="Google Shape;236;p21"/>
          <p:cNvPicPr preferRelativeResize="0"/>
          <p:nvPr/>
        </p:nvPicPr>
        <p:blipFill>
          <a:blip r:embed="rId4">
            <a:alphaModFix/>
          </a:blip>
          <a:stretch>
            <a:fillRect/>
          </a:stretch>
        </p:blipFill>
        <p:spPr>
          <a:xfrm>
            <a:off x="5196950" y="3504500"/>
            <a:ext cx="1735650" cy="1735650"/>
          </a:xfrm>
          <a:prstGeom prst="rect">
            <a:avLst/>
          </a:prstGeom>
          <a:noFill/>
          <a:ln>
            <a:noFill/>
          </a:ln>
        </p:spPr>
      </p:pic>
      <p:sp>
        <p:nvSpPr>
          <p:cNvPr id="237" name="Google Shape;237;p21"/>
          <p:cNvSpPr txBox="1"/>
          <p:nvPr/>
        </p:nvSpPr>
        <p:spPr>
          <a:xfrm>
            <a:off x="6802200" y="4185500"/>
            <a:ext cx="23418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Semantic schema planet</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Model of </a:t>
            </a:r>
            <a:r>
              <a:rPr i="1" lang="en" sz="1300">
                <a:solidFill>
                  <a:schemeClr val="lt1"/>
                </a:solidFill>
                <a:latin typeface="Raleway"/>
                <a:ea typeface="Raleway"/>
                <a:cs typeface="Raleway"/>
                <a:sym typeface="Raleway"/>
              </a:rPr>
              <a:t>information</a:t>
            </a:r>
            <a:endParaRPr b="1" sz="1300">
              <a:solidFill>
                <a:srgbClr val="9FC5E8"/>
              </a:solidFill>
              <a:latin typeface="Raleway"/>
              <a:ea typeface="Raleway"/>
              <a:cs typeface="Raleway"/>
              <a:sym typeface="Raleway"/>
            </a:endParaRPr>
          </a:p>
        </p:txBody>
      </p:sp>
      <p:sp>
        <p:nvSpPr>
          <p:cNvPr id="231" name="Google Shape;231;p21"/>
          <p:cNvSpPr txBox="1"/>
          <p:nvPr/>
        </p:nvSpPr>
        <p:spPr>
          <a:xfrm>
            <a:off x="82625" y="4185500"/>
            <a:ext cx="23418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Knowledge Graph planet</a:t>
            </a:r>
            <a:endParaRPr b="1">
              <a:solidFill>
                <a:schemeClr val="lt1"/>
              </a:solidFill>
              <a:latin typeface="Raleway"/>
              <a:ea typeface="Raleway"/>
              <a:cs typeface="Raleway"/>
              <a:sym typeface="Raleway"/>
            </a:endParaRPr>
          </a:p>
          <a:p>
            <a:pPr indent="-311150" lvl="0" marL="457200" rtl="0" algn="l">
              <a:spcBef>
                <a:spcPts val="0"/>
              </a:spcBef>
              <a:spcAft>
                <a:spcPts val="0"/>
              </a:spcAft>
              <a:buClr>
                <a:schemeClr val="lt1"/>
              </a:buClr>
              <a:buSzPts val="1300"/>
              <a:buFont typeface="Raleway"/>
              <a:buChar char="●"/>
            </a:pPr>
            <a:r>
              <a:rPr lang="en" sz="1300">
                <a:solidFill>
                  <a:schemeClr val="lt1"/>
                </a:solidFill>
                <a:latin typeface="Raleway"/>
                <a:ea typeface="Raleway"/>
                <a:cs typeface="Raleway"/>
                <a:sym typeface="Raleway"/>
              </a:rPr>
              <a:t>Model of </a:t>
            </a:r>
            <a:r>
              <a:rPr i="1" lang="en" sz="1300">
                <a:solidFill>
                  <a:schemeClr val="lt1"/>
                </a:solidFill>
                <a:latin typeface="Raleway"/>
                <a:ea typeface="Raleway"/>
                <a:cs typeface="Raleway"/>
                <a:sym typeface="Raleway"/>
              </a:rPr>
              <a:t>things</a:t>
            </a:r>
            <a:endParaRPr b="1" sz="1300">
              <a:solidFill>
                <a:srgbClr val="FFF2CC"/>
              </a:solidFill>
              <a:latin typeface="Raleway"/>
              <a:ea typeface="Raleway"/>
              <a:cs typeface="Raleway"/>
              <a:sym typeface="Raleway"/>
            </a:endParaRPr>
          </a:p>
        </p:txBody>
      </p:sp>
      <p:sp>
        <p:nvSpPr>
          <p:cNvPr id="238" name="Google Shape;238;p21"/>
          <p:cNvSpPr txBox="1"/>
          <p:nvPr/>
        </p:nvSpPr>
        <p:spPr>
          <a:xfrm>
            <a:off x="5589225" y="4112175"/>
            <a:ext cx="100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Raleway"/>
                <a:ea typeface="Raleway"/>
                <a:cs typeface="Raleway"/>
                <a:sym typeface="Raleway"/>
              </a:rPr>
              <a:t>Schemas</a:t>
            </a:r>
            <a:endParaRPr/>
          </a:p>
        </p:txBody>
      </p:sp>
      <p:sp>
        <p:nvSpPr>
          <p:cNvPr id="239" name="Google Shape;239;p21"/>
          <p:cNvSpPr txBox="1"/>
          <p:nvPr/>
        </p:nvSpPr>
        <p:spPr>
          <a:xfrm>
            <a:off x="4888375" y="2390200"/>
            <a:ext cx="643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LLMs</a:t>
            </a:r>
            <a:endParaRPr>
              <a:solidFill>
                <a:schemeClr val="dk1"/>
              </a:solidFill>
            </a:endParaRPr>
          </a:p>
        </p:txBody>
      </p:sp>
      <p:cxnSp>
        <p:nvCxnSpPr>
          <p:cNvPr id="240" name="Google Shape;240;p21"/>
          <p:cNvCxnSpPr>
            <a:stCxn id="229" idx="6"/>
          </p:cNvCxnSpPr>
          <p:nvPr/>
        </p:nvCxnSpPr>
        <p:spPr>
          <a:xfrm>
            <a:off x="7396725" y="2971175"/>
            <a:ext cx="167700" cy="268800"/>
          </a:xfrm>
          <a:prstGeom prst="straightConnector1">
            <a:avLst/>
          </a:prstGeom>
          <a:noFill/>
          <a:ln cap="flat" cmpd="sng" w="38100">
            <a:solidFill>
              <a:schemeClr val="lt1"/>
            </a:solidFill>
            <a:prstDash val="solid"/>
            <a:round/>
            <a:headEnd len="med" w="med" type="none"/>
            <a:tailEnd len="med" w="med" type="none"/>
          </a:ln>
        </p:spPr>
      </p:cxnSp>
      <p:cxnSp>
        <p:nvCxnSpPr>
          <p:cNvPr id="241" name="Google Shape;241;p21"/>
          <p:cNvCxnSpPr>
            <a:stCxn id="229" idx="6"/>
          </p:cNvCxnSpPr>
          <p:nvPr/>
        </p:nvCxnSpPr>
        <p:spPr>
          <a:xfrm flipH="1">
            <a:off x="7166325" y="2971175"/>
            <a:ext cx="230400" cy="226800"/>
          </a:xfrm>
          <a:prstGeom prst="straightConnector1">
            <a:avLst/>
          </a:prstGeom>
          <a:noFill/>
          <a:ln cap="flat" cmpd="sng" w="38100">
            <a:solidFill>
              <a:schemeClr val="lt1"/>
            </a:solidFill>
            <a:prstDash val="solid"/>
            <a:round/>
            <a:headEnd len="med" w="med" type="none"/>
            <a:tailEnd len="med" w="med" type="none"/>
          </a:ln>
        </p:spPr>
      </p:cxnSp>
      <p:cxnSp>
        <p:nvCxnSpPr>
          <p:cNvPr id="242" name="Google Shape;242;p21"/>
          <p:cNvCxnSpPr>
            <a:stCxn id="224" idx="6"/>
          </p:cNvCxnSpPr>
          <p:nvPr/>
        </p:nvCxnSpPr>
        <p:spPr>
          <a:xfrm>
            <a:off x="6087425" y="2546325"/>
            <a:ext cx="136200" cy="211800"/>
          </a:xfrm>
          <a:prstGeom prst="straightConnector1">
            <a:avLst/>
          </a:prstGeom>
          <a:noFill/>
          <a:ln cap="flat" cmpd="sng" w="38100">
            <a:solidFill>
              <a:schemeClr val="lt1"/>
            </a:solidFill>
            <a:prstDash val="solid"/>
            <a:round/>
            <a:headEnd len="med" w="med" type="none"/>
            <a:tailEnd len="med" w="med" type="none"/>
          </a:ln>
        </p:spPr>
      </p:cxnSp>
      <p:cxnSp>
        <p:nvCxnSpPr>
          <p:cNvPr id="243" name="Google Shape;243;p21"/>
          <p:cNvCxnSpPr>
            <a:stCxn id="224" idx="6"/>
          </p:cNvCxnSpPr>
          <p:nvPr/>
        </p:nvCxnSpPr>
        <p:spPr>
          <a:xfrm flipH="1">
            <a:off x="5919725" y="2546325"/>
            <a:ext cx="167700" cy="159300"/>
          </a:xfrm>
          <a:prstGeom prst="straightConnector1">
            <a:avLst/>
          </a:prstGeom>
          <a:noFill/>
          <a:ln cap="flat" cmpd="sng" w="38100">
            <a:solidFill>
              <a:schemeClr val="lt1"/>
            </a:solidFill>
            <a:prstDash val="solid"/>
            <a:round/>
            <a:headEnd len="med" w="med" type="none"/>
            <a:tailEnd len="med" w="med" type="none"/>
          </a:ln>
        </p:spPr>
      </p:cxnSp>
      <p:cxnSp>
        <p:nvCxnSpPr>
          <p:cNvPr id="244" name="Google Shape;244;p21"/>
          <p:cNvCxnSpPr/>
          <p:nvPr/>
        </p:nvCxnSpPr>
        <p:spPr>
          <a:xfrm flipH="1">
            <a:off x="4348375" y="2894300"/>
            <a:ext cx="125700" cy="146700"/>
          </a:xfrm>
          <a:prstGeom prst="straightConnector1">
            <a:avLst/>
          </a:prstGeom>
          <a:noFill/>
          <a:ln cap="flat" cmpd="sng" w="38100">
            <a:solidFill>
              <a:schemeClr val="lt1"/>
            </a:solidFill>
            <a:prstDash val="solid"/>
            <a:round/>
            <a:headEnd len="med" w="med" type="none"/>
            <a:tailEnd len="med" w="med" type="none"/>
          </a:ln>
        </p:spPr>
      </p:cxnSp>
      <p:cxnSp>
        <p:nvCxnSpPr>
          <p:cNvPr id="245" name="Google Shape;245;p21"/>
          <p:cNvCxnSpPr/>
          <p:nvPr/>
        </p:nvCxnSpPr>
        <p:spPr>
          <a:xfrm rot="10800000">
            <a:off x="4348425" y="2790400"/>
            <a:ext cx="136200" cy="115200"/>
          </a:xfrm>
          <a:prstGeom prst="straightConnector1">
            <a:avLst/>
          </a:prstGeom>
          <a:noFill/>
          <a:ln cap="flat" cmpd="sng" w="38100">
            <a:solidFill>
              <a:schemeClr val="lt1"/>
            </a:solidFill>
            <a:prstDash val="solid"/>
            <a:round/>
            <a:headEnd len="med" w="med" type="none"/>
            <a:tailEnd len="med" w="med" type="none"/>
          </a:ln>
        </p:spPr>
      </p:cxnSp>
      <p:pic>
        <p:nvPicPr>
          <p:cNvPr id="246" name="Google Shape;246;p21"/>
          <p:cNvPicPr preferRelativeResize="0"/>
          <p:nvPr/>
        </p:nvPicPr>
        <p:blipFill>
          <a:blip r:embed="rId5">
            <a:alphaModFix/>
          </a:blip>
          <a:stretch>
            <a:fillRect/>
          </a:stretch>
        </p:blipFill>
        <p:spPr>
          <a:xfrm>
            <a:off x="3512775" y="1352375"/>
            <a:ext cx="1241648" cy="1302249"/>
          </a:xfrm>
          <a:prstGeom prst="rect">
            <a:avLst/>
          </a:prstGeom>
          <a:noFill/>
          <a:ln>
            <a:noFill/>
          </a:ln>
        </p:spPr>
      </p:pic>
      <p:grpSp>
        <p:nvGrpSpPr>
          <p:cNvPr id="247" name="Google Shape;247;p21"/>
          <p:cNvGrpSpPr/>
          <p:nvPr/>
        </p:nvGrpSpPr>
        <p:grpSpPr>
          <a:xfrm>
            <a:off x="3469923" y="2938563"/>
            <a:ext cx="947750" cy="947725"/>
            <a:chOff x="3469923" y="3429638"/>
            <a:chExt cx="947750" cy="947725"/>
          </a:xfrm>
        </p:grpSpPr>
        <p:pic>
          <p:nvPicPr>
            <p:cNvPr id="248" name="Google Shape;248;p21"/>
            <p:cNvPicPr preferRelativeResize="0"/>
            <p:nvPr/>
          </p:nvPicPr>
          <p:blipFill>
            <a:blip r:embed="rId6">
              <a:alphaModFix/>
            </a:blip>
            <a:stretch>
              <a:fillRect/>
            </a:stretch>
          </p:blipFill>
          <p:spPr>
            <a:xfrm>
              <a:off x="3469923" y="3429638"/>
              <a:ext cx="947750" cy="947725"/>
            </a:xfrm>
            <a:prstGeom prst="rect">
              <a:avLst/>
            </a:prstGeom>
            <a:noFill/>
            <a:ln>
              <a:noFill/>
            </a:ln>
          </p:spPr>
        </p:pic>
        <p:pic>
          <p:nvPicPr>
            <p:cNvPr id="249" name="Google Shape;249;p21"/>
            <p:cNvPicPr preferRelativeResize="0"/>
            <p:nvPr/>
          </p:nvPicPr>
          <p:blipFill>
            <a:blip r:embed="rId7">
              <a:alphaModFix/>
            </a:blip>
            <a:stretch>
              <a:fillRect/>
            </a:stretch>
          </p:blipFill>
          <p:spPr>
            <a:xfrm>
              <a:off x="3541000" y="3591794"/>
              <a:ext cx="805599" cy="623400"/>
            </a:xfrm>
            <a:prstGeom prst="rect">
              <a:avLst/>
            </a:prstGeom>
            <a:noFill/>
            <a:ln>
              <a:noFill/>
            </a:ln>
          </p:spPr>
        </p:pic>
      </p:grpSp>
      <p:grpSp>
        <p:nvGrpSpPr>
          <p:cNvPr id="250" name="Google Shape;250;p21"/>
          <p:cNvGrpSpPr/>
          <p:nvPr/>
        </p:nvGrpSpPr>
        <p:grpSpPr>
          <a:xfrm>
            <a:off x="1559700" y="2654625"/>
            <a:ext cx="1735650" cy="1735650"/>
            <a:chOff x="1559700" y="2654625"/>
            <a:chExt cx="1735650" cy="1735650"/>
          </a:xfrm>
        </p:grpSpPr>
        <p:pic>
          <p:nvPicPr>
            <p:cNvPr id="232" name="Google Shape;232;p21"/>
            <p:cNvPicPr preferRelativeResize="0"/>
            <p:nvPr/>
          </p:nvPicPr>
          <p:blipFill>
            <a:blip r:embed="rId8">
              <a:alphaModFix/>
            </a:blip>
            <a:stretch>
              <a:fillRect/>
            </a:stretch>
          </p:blipFill>
          <p:spPr>
            <a:xfrm>
              <a:off x="1559700" y="2654625"/>
              <a:ext cx="1735650" cy="1735650"/>
            </a:xfrm>
            <a:prstGeom prst="rect">
              <a:avLst/>
            </a:prstGeom>
            <a:noFill/>
            <a:ln>
              <a:noFill/>
            </a:ln>
          </p:spPr>
        </p:pic>
        <p:sp>
          <p:nvSpPr>
            <p:cNvPr id="251" name="Google Shape;251;p21"/>
            <p:cNvSpPr txBox="1"/>
            <p:nvPr/>
          </p:nvSpPr>
          <p:spPr>
            <a:xfrm>
              <a:off x="2025650" y="3504500"/>
              <a:ext cx="100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KGs</a:t>
              </a:r>
              <a:endParaRPr>
                <a:solidFill>
                  <a:schemeClr val="dk1"/>
                </a:solidFill>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Plum">
  <a:themeElements>
    <a:clrScheme name="Plum">
      <a:dk1>
        <a:srgbClr val="611BB8"/>
      </a:dk1>
      <a:lt1>
        <a:srgbClr val="FFFFFF"/>
      </a:lt1>
      <a:dk2>
        <a:srgbClr val="000000"/>
      </a:dk2>
      <a:lt2>
        <a:srgbClr val="7F7F7F"/>
      </a:lt2>
      <a:accent1>
        <a:srgbClr val="333333"/>
      </a:accent1>
      <a:accent2>
        <a:srgbClr val="5E2B97"/>
      </a:accent2>
      <a:accent3>
        <a:srgbClr val="7E57C2"/>
      </a:accent3>
      <a:accent4>
        <a:srgbClr val="C77025"/>
      </a:accent4>
      <a:accent5>
        <a:srgbClr val="009688"/>
      </a:accent5>
      <a:accent6>
        <a:srgbClr val="FFD600"/>
      </a:accent6>
      <a:hlink>
        <a:srgbClr val="009688"/>
      </a:hlink>
      <a:folHlink>
        <a:srgbClr val="00968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