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  <p:embeddedFont>
      <p:font typeface="Helvetica Neue Light"/>
      <p:regular r:id="rId14"/>
      <p:bold r:id="rId15"/>
      <p:italic r:id="rId16"/>
      <p:boldItalic r:id="rId17"/>
    </p:embeddedFont>
    <p:embeddedFont>
      <p:font typeface="Open Sans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22" roundtripDataSignature="AMtx7mj3ZuneYGYEnaFfwZZuxWPJ4oYS3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OpenSans-italic.fntdata"/><Relationship Id="rId11" Type="http://schemas.openxmlformats.org/officeDocument/2006/relationships/font" Target="fonts/HelveticaNeue-bold.fntdata"/><Relationship Id="rId22" Type="http://customschemas.google.com/relationships/presentationmetadata" Target="metadata"/><Relationship Id="rId10" Type="http://schemas.openxmlformats.org/officeDocument/2006/relationships/font" Target="fonts/HelveticaNeue-regular.fntdata"/><Relationship Id="rId21" Type="http://schemas.openxmlformats.org/officeDocument/2006/relationships/font" Target="fonts/OpenSans-boldItalic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font" Target="fonts/HelveticaNeueLight-bold.fntdata"/><Relationship Id="rId14" Type="http://schemas.openxmlformats.org/officeDocument/2006/relationships/font" Target="fonts/HelveticaNeueLight-regular.fntdata"/><Relationship Id="rId17" Type="http://schemas.openxmlformats.org/officeDocument/2006/relationships/font" Target="fonts/HelveticaNeueLight-boldItalic.fntdata"/><Relationship Id="rId16" Type="http://schemas.openxmlformats.org/officeDocument/2006/relationships/font" Target="fonts/HelveticaNeueLight-italic.fntdata"/><Relationship Id="rId5" Type="http://schemas.openxmlformats.org/officeDocument/2006/relationships/slide" Target="slides/slide1.xml"/><Relationship Id="rId19" Type="http://schemas.openxmlformats.org/officeDocument/2006/relationships/font" Target="fonts/OpenSans-bold.fntdata"/><Relationship Id="rId6" Type="http://schemas.openxmlformats.org/officeDocument/2006/relationships/slide" Target="slides/slide2.xml"/><Relationship Id="rId18" Type="http://schemas.openxmlformats.org/officeDocument/2006/relationships/font" Target="fonts/OpenSans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epa.gov/rhc/renewable-industrial-process-heat#:~:text=About%20Industrial%20Process%20Heat,-The%20United%20States&amp;text=Process%20heating%20applications%20alone%20account,subset%20of%20the%20industrial%20sector)." TargetMode="External"/><Relationship Id="rId3" Type="http://schemas.openxmlformats.org/officeDocument/2006/relationships/hyperlink" Target="https://www.fibre2fashion.com/industry-article/3377/energy-conservation-in-textile-industries-savings#:~:text=The%20textile%20industry%20retains%20a,another%205%25%20for%20miscellaneous%20purposes." TargetMode="External"/><Relationship Id="rId4" Type="http://schemas.openxmlformats.org/officeDocument/2006/relationships/hyperlink" Target="https://www.epa.gov/rhc/renewable-industrial-process-heat#:~:text=About%20Industrial%20Process%20Heat,-The%20United%20States&amp;text=Process%20heating%20applications%20alone%20account,subset%20of%20the%20industrial%20sector).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Internship IAEA, </a:t>
            </a:r>
            <a:r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Planning and Capacity Unit (Planning and Economic Studies Section – Nuclear Energy Planning, Information, and Knowledge Management)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Building demonstration case of IAEA modelling tools, using a case study of a country that we are non disclosing to present here the use of MAED.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Bigger picture idea of the internship is that once we have a base case and scenario for the energy demand of this country, we will move on to modelling the energy supply of the country with another IAEA modelling tool; MESSAGE, to analyze viable net-zero pathways. But today I focus on the progress we have made on MAED with the energy demand modelling of this country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80" name="Google Shape;80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" name="Google Shape;88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Background on country energy demand;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Base year 2019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Population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GDP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available working pop?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Pulled data mainly from the national institute of statistics and energy ministry for the country, the World Bank, and the national census of the country made in 2014.</a:t>
            </a:r>
            <a:endParaRPr/>
          </a:p>
          <a:p>
            <a:pPr indent="-952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sv-SE"/>
              <a:t>Repartition of final energy consumption by sector, and by fuel/energy type.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Focus on base case manufacturing sector</a:t>
            </a:r>
            <a:endParaRPr/>
          </a:p>
        </p:txBody>
      </p:sp>
      <p:sp>
        <p:nvSpPr>
          <p:cNvPr id="89" name="Google Shape;89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Manufacturing sector set up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Screenshot of energy balance?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Disagreggation into 4 sub-sectors. These sub sectors appeared to be logical choice because thez were the highest energy consumers, but the choice was also made because they were the only sub-sectors that we were able to correlate without doubt between the data we have available for the country Energy Balance and GDP</a:t>
            </a:r>
            <a:endParaRPr/>
          </a:p>
        </p:txBody>
      </p:sp>
      <p:sp>
        <p:nvSpPr>
          <p:cNvPr id="104" name="Google Shape;104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" name="Google Shape;11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sv-SE"/>
              <a:t>Present some of the assumptions made for manufacturing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sv-SE"/>
              <a:t>Split between specific and thermal use</a:t>
            </a:r>
            <a:endParaRPr/>
          </a:p>
          <a:p>
            <a:pPr indent="-285750" lvl="1" marL="74295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Char char="o"/>
            </a:pPr>
            <a:r>
              <a:rPr lang="sv-SE" sz="1800">
                <a:latin typeface="Times New Roman"/>
                <a:ea typeface="Times New Roman"/>
                <a:cs typeface="Times New Roman"/>
                <a:sym typeface="Times New Roman"/>
              </a:rPr>
              <a:t>Process heating applications account for approximately 36% of total energy consumption within the manufacturing sector in the U.S., assumed this to be standard and representative of the manufacturing industry in our country </a:t>
            </a:r>
            <a:r>
              <a:rPr lang="sv-SE" sz="1800" u="sng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</a:t>
            </a:r>
            <a:r>
              <a:rPr lang="sv-SE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Renewable Industrial Process Heat | US EPA</a:t>
            </a: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  <a:p>
            <a:pPr indent="-285750" lvl="1" marL="742950" rtl="0" algn="l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Char char="o"/>
            </a:pP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For textiles, 38% of electricity for thermal uses is for chemical processing (</a:t>
            </a:r>
            <a:r>
              <a:rPr lang="sv-SE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Energy Conservation, Textile Industries, Global Energy Crisis - Fibre2Fashion</a:t>
            </a: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) – </a:t>
            </a:r>
            <a:r>
              <a:rPr lang="sv-SE" sz="180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readjusted this split specifically for the textile industry within manufacturing</a:t>
            </a:r>
            <a:endParaRPr sz="1800"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457200" marR="0" rtl="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sv-SE"/>
              <a:t>Energy efficiencies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Char char="o"/>
            </a:pPr>
            <a:r>
              <a:rPr lang="sv-SE"/>
              <a:t>Following MAED assumption of 100% efficiency for solar thermal, and for thermal use of electricity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Courier New"/>
              <a:buChar char="o"/>
            </a:pPr>
            <a:r>
              <a:rPr lang="sv-SE"/>
              <a:t>Energy Balance does not report use of heat, trad fuels, or biomass for the manufacturing sector so we did not need to make assumptions on their temperature range shares here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sv-SE"/>
              <a:t>Manufacturing heat levels</a:t>
            </a:r>
            <a:endParaRPr/>
          </a:p>
          <a:p>
            <a:pPr indent="-2857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Char char="o"/>
            </a:pPr>
            <a:r>
              <a:rPr lang="sv-SE" sz="1800">
                <a:solidFill>
                  <a:srgbClr val="1B1B1B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According to a study of industrial heating in European countries, 30 percent of industrial heating applications require heat below 212°F, another 27 percent can be met with heat between 212 and 750°F, and the remaining 43 percent require heat above 750°F.</a:t>
            </a:r>
            <a:r>
              <a:rPr lang="sv-SE" sz="1800">
                <a:latin typeface="Times New Roman"/>
                <a:ea typeface="Times New Roman"/>
                <a:cs typeface="Times New Roman"/>
                <a:sym typeface="Times New Roman"/>
              </a:rPr>
              <a:t> (</a:t>
            </a:r>
            <a:r>
              <a:rPr lang="sv-SE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Renewable Industrial Process Heat | US EPA</a:t>
            </a: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)</a:t>
            </a:r>
            <a:endParaRPr/>
          </a:p>
          <a:p>
            <a:pPr indent="-2857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Char char="o"/>
            </a:pP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Ilse recommendation for fossil fuel split</a:t>
            </a:r>
            <a:endParaRPr/>
          </a:p>
          <a:p>
            <a:pPr indent="-285750" lvl="0" marL="5143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ourier New"/>
              <a:buChar char="o"/>
            </a:pPr>
            <a:r>
              <a:rPr lang="sv-SE" sz="1800">
                <a:latin typeface="Calibri"/>
                <a:ea typeface="Calibri"/>
                <a:cs typeface="Calibri"/>
                <a:sym typeface="Calibri"/>
              </a:rPr>
              <a:t>Early stages of literature research into the manufacturing industry of the country, so we will be further refining these assumptions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sv-SE"/>
              <a:t>Calculated, for each of the 4 manufacturing subsectors;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Energy intensities for motive power, specific electricity, and thermal uses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Share of useful thermal energy demand per heat level</a:t>
            </a:r>
            <a:endParaRPr/>
          </a:p>
          <a:p>
            <a:pPr indent="-1714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lang="sv-SE"/>
              <a:t>Penetration of useful thermal energy demand per energy type/carrier</a:t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17" name="Google Shape;117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sv-SE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6" name="Google Shape;12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  <a:p>
            <a:pPr indent="-95250" lvl="0" marL="17145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27" name="Google Shape;127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7"/>
          <p:cNvSpPr txBox="1"/>
          <p:nvPr>
            <p:ph type="ctrTitle"/>
          </p:nvPr>
        </p:nvSpPr>
        <p:spPr>
          <a:xfrm>
            <a:off x="3349485" y="231015"/>
            <a:ext cx="8842513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800"/>
              <a:buFont typeface="Helvetica Neue"/>
              <a:buNone/>
              <a:defRPr b="1" sz="4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17"/>
          <p:cNvSpPr txBox="1"/>
          <p:nvPr>
            <p:ph idx="1" type="subTitle"/>
          </p:nvPr>
        </p:nvSpPr>
        <p:spPr>
          <a:xfrm>
            <a:off x="3349486" y="4339705"/>
            <a:ext cx="8842513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600"/>
              <a:buNone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7" name="Google Shape;17;p1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2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2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5" name="Google Shape;65;p2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6" name="Google Shape;66;p25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2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2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26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2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2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6" name="Google Shape;76;p27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Google Shape;19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2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2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" name="Google Shape;22;p20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3" name="Google Shape;23;p20"/>
          <p:cNvSpPr/>
          <p:nvPr>
            <p:ph idx="2" type="pic"/>
          </p:nvPr>
        </p:nvSpPr>
        <p:spPr>
          <a:xfrm>
            <a:off x="6172202" y="1825625"/>
            <a:ext cx="5181598" cy="4351338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1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18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1_Two Conten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4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4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" name="Google Shape;34;p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Google Shape;36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Helvetica Neue"/>
              <a:buNone/>
              <a:defRPr b="1" sz="5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9" name="Google Shape;39;p19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2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2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" name="Google Shape;44;p2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" name="Google Shape;45;p2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" name="Google Shape;46;p2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" name="Google Shape;47;p21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Google Shape;49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Google Shape;50;p2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sz="40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2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23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56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2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Helvetica Neue"/>
              <a:buNone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" name="Google Shape;58;p2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9" name="Google Shape;59;p2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0" name="Google Shape;60;p24"/>
          <p:cNvSpPr txBox="1"/>
          <p:nvPr/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b="1" i="0" lang="sv-SE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rPr>
              <a:t>‹#›</a:t>
            </a:fld>
            <a:endParaRPr b="1" i="0" sz="1000" u="none" cap="none" strike="noStrike">
              <a:solidFill>
                <a:srgbClr val="7F7F7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  <a:defRPr b="1" i="0" sz="4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" name="Google Shape;11;p1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556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429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302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302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16"/>
          <p:cNvSpPr txBox="1"/>
          <p:nvPr>
            <p:ph idx="12" type="sldNum"/>
          </p:nvPr>
        </p:nvSpPr>
        <p:spPr>
          <a:xfrm>
            <a:off x="11539331" y="365125"/>
            <a:ext cx="430694" cy="3651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1" i="0" sz="1000" u="none" cap="none" strike="noStrik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v-S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m.lorenzo@iaea.org" TargetMode="External"/><Relationship Id="rId4" Type="http://schemas.openxmlformats.org/officeDocument/2006/relationships/image" Target="../media/image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"/>
          <p:cNvSpPr txBox="1"/>
          <p:nvPr/>
        </p:nvSpPr>
        <p:spPr>
          <a:xfrm>
            <a:off x="3294224" y="4526440"/>
            <a:ext cx="8837342" cy="17657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sv-SE" sz="2400" u="none" cap="none" strike="noStrike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Marguerite Lorenzo (</a:t>
            </a:r>
            <a:r>
              <a:rPr b="1" i="0" lang="sv-SE" sz="2400" u="sng" cap="none" strike="noStrike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m.lorenzo@iaea.org</a:t>
            </a:r>
            <a:r>
              <a:rPr b="1" i="0" lang="sv-SE" sz="2400" u="none" cap="none" strike="noStrike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1" i="0" lang="sv-SE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Energy Modelling Platform for Latin America and </a:t>
            </a:r>
            <a:br>
              <a:rPr b="1" i="0" lang="sv-SE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i="0" lang="sv-SE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Caribbean (EMP-LAC)</a:t>
            </a:r>
            <a:endParaRPr b="0" i="0" sz="2400" u="none" cap="none" strike="noStrike">
              <a:solidFill>
                <a:srgbClr val="0C0C0C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b="0" i="0" lang="sv-SE" sz="2000" u="none" cap="none" strike="noStrike">
                <a:solidFill>
                  <a:srgbClr val="0C0C0C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2023</a:t>
            </a:r>
            <a:endParaRPr/>
          </a:p>
        </p:txBody>
      </p:sp>
      <p:sp>
        <p:nvSpPr>
          <p:cNvPr id="83" name="Google Shape;83;p1"/>
          <p:cNvSpPr txBox="1"/>
          <p:nvPr>
            <p:ph type="ctrTitle"/>
          </p:nvPr>
        </p:nvSpPr>
        <p:spPr>
          <a:xfrm>
            <a:off x="3704210" y="87867"/>
            <a:ext cx="8269701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</a:pPr>
            <a:r>
              <a:rPr lang="sv-SE"/>
              <a:t>Demonstration Case of IAEA tools; MAED</a:t>
            </a:r>
            <a:endParaRPr/>
          </a:p>
        </p:txBody>
      </p:sp>
      <p:pic>
        <p:nvPicPr>
          <p:cNvPr descr="International Atomic Energy Agency (IAEA) - AI for Good" id="84" name="Google Shape;84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662547" y="2475467"/>
            <a:ext cx="2092216" cy="1816552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"/>
          <p:cNvSpPr txBox="1"/>
          <p:nvPr/>
        </p:nvSpPr>
        <p:spPr>
          <a:xfrm>
            <a:off x="5598641" y="2152305"/>
            <a:ext cx="4480838" cy="961069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6000"/>
              <a:buFont typeface="Helvetica Neue"/>
              <a:buNone/>
            </a:pPr>
            <a:r>
              <a:rPr b="0" i="1" lang="sv-SE" sz="2000" u="none" cap="none" strike="noStrike">
                <a:solidFill>
                  <a:srgbClr val="595959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rPr>
              <a:t>”Anonymous” North African country</a:t>
            </a:r>
            <a:endParaRPr b="0" i="1" sz="2000" u="none" cap="none" strike="noStrike">
              <a:solidFill>
                <a:schemeClr val="dk1"/>
              </a:solidFill>
              <a:latin typeface="Helvetica Neue Light"/>
              <a:ea typeface="Helvetica Neue Light"/>
              <a:cs typeface="Helvetica Neue Light"/>
              <a:sym typeface="Helvetica Neue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5"/>
          <p:cNvSpPr txBox="1"/>
          <p:nvPr>
            <p:ph type="title"/>
          </p:nvPr>
        </p:nvSpPr>
        <p:spPr>
          <a:xfrm>
            <a:off x="293280" y="-19895"/>
            <a:ext cx="10515600" cy="81182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sv-SE"/>
              <a:t>Context and Scope</a:t>
            </a:r>
            <a:endParaRPr/>
          </a:p>
        </p:txBody>
      </p:sp>
      <p:sp>
        <p:nvSpPr>
          <p:cNvPr id="92" name="Google Shape;92;p5"/>
          <p:cNvSpPr txBox="1"/>
          <p:nvPr>
            <p:ph idx="1" type="body"/>
          </p:nvPr>
        </p:nvSpPr>
        <p:spPr>
          <a:xfrm>
            <a:off x="213488" y="183582"/>
            <a:ext cx="4808898" cy="472252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76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</a:pPr>
            <a:r>
              <a:t/>
            </a:r>
            <a:endParaRPr sz="2000"/>
          </a:p>
          <a:p>
            <a: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sv-SE" sz="2000"/>
              <a:t>Scope; building country base case, and scenario for future demand in a particular sector</a:t>
            </a:r>
            <a:endParaRPr/>
          </a:p>
          <a:p>
            <a: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</a:pPr>
            <a:r>
              <a:rPr lang="sv-SE" sz="2000"/>
              <a:t>2019 Base year 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sv-SE" sz="1600"/>
              <a:t>Population 11.7 M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sv-SE" sz="1600"/>
              <a:t>GDP  96 534 million TND (= 31 651 million USD)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sv-SE" sz="1600"/>
              <a:t>Urban / Rural ~ 70% / 30%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sv-SE" sz="1600"/>
              <a:t>Potential Labor Force 67%</a:t>
            </a:r>
            <a:endParaRPr/>
          </a:p>
          <a:p>
            <a:pPr indent="-355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</a:pPr>
            <a:r>
              <a:rPr lang="sv-SE" sz="1600"/>
              <a:t>Participating Labor Force 51.5%</a:t>
            </a:r>
            <a:endParaRPr/>
          </a:p>
          <a:p>
            <a:pPr indent="-3810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400"/>
              <a:buChar char="•"/>
            </a:pPr>
            <a:r>
              <a:rPr lang="sv-SE" sz="2000"/>
              <a:t>Data Sources: National Statistics and Energy Institute, World Bank, 2014 National Census</a:t>
            </a:r>
            <a:endParaRPr/>
          </a:p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t/>
            </a:r>
            <a:endParaRPr sz="2000"/>
          </a:p>
        </p:txBody>
      </p:sp>
      <p:pic>
        <p:nvPicPr>
          <p:cNvPr id="93" name="Google Shape;93;p5"/>
          <p:cNvPicPr preferRelativeResize="0"/>
          <p:nvPr/>
        </p:nvPicPr>
        <p:blipFill rotWithShape="1">
          <a:blip r:embed="rId3">
            <a:alphaModFix/>
          </a:blip>
          <a:srcRect b="18002" l="4611" r="5881" t="11612"/>
          <a:stretch/>
        </p:blipFill>
        <p:spPr>
          <a:xfrm>
            <a:off x="5269801" y="3094639"/>
            <a:ext cx="6968081" cy="299022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" name="Google Shape;94;p5"/>
          <p:cNvPicPr preferRelativeResize="0"/>
          <p:nvPr/>
        </p:nvPicPr>
        <p:blipFill rotWithShape="1">
          <a:blip r:embed="rId4">
            <a:alphaModFix/>
          </a:blip>
          <a:srcRect b="17624" l="4944" r="5288" t="11044"/>
          <a:stretch/>
        </p:blipFill>
        <p:spPr>
          <a:xfrm>
            <a:off x="5233006" y="7693"/>
            <a:ext cx="6958994" cy="3044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5"/>
          <p:cNvPicPr preferRelativeResize="0"/>
          <p:nvPr/>
        </p:nvPicPr>
        <p:blipFill rotWithShape="1">
          <a:blip r:embed="rId4">
            <a:alphaModFix/>
          </a:blip>
          <a:srcRect b="-16" l="0" r="31408" t="96803"/>
          <a:stretch/>
        </p:blipFill>
        <p:spPr>
          <a:xfrm>
            <a:off x="5761700" y="407241"/>
            <a:ext cx="6182885" cy="159477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5"/>
          <p:cNvSpPr txBox="1"/>
          <p:nvPr/>
        </p:nvSpPr>
        <p:spPr>
          <a:xfrm>
            <a:off x="6626816" y="29694"/>
            <a:ext cx="7157887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sv-SE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Total Final Consumption (TFC) by sector, 1990-2020</a:t>
            </a:r>
            <a:endParaRPr b="0" i="0" sz="14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7" name="Google Shape;97;p5"/>
          <p:cNvSpPr txBox="1"/>
          <p:nvPr/>
        </p:nvSpPr>
        <p:spPr>
          <a:xfrm>
            <a:off x="6626816" y="3079341"/>
            <a:ext cx="459105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sv-SE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Total Final Consumption (TFC) by source, 1990-2020</a:t>
            </a:r>
            <a:endParaRPr b="0" i="0" sz="14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98" name="Google Shape;98;p5"/>
          <p:cNvSpPr txBox="1"/>
          <p:nvPr/>
        </p:nvSpPr>
        <p:spPr>
          <a:xfrm>
            <a:off x="8662040" y="6082097"/>
            <a:ext cx="4591050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sv-SE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Source: International Energy Agency (IEA)</a:t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99" name="Google Shape;99;p5"/>
          <p:cNvPicPr preferRelativeResize="0"/>
          <p:nvPr/>
        </p:nvPicPr>
        <p:blipFill rotWithShape="1">
          <a:blip r:embed="rId3">
            <a:alphaModFix/>
          </a:blip>
          <a:srcRect b="318" l="0" r="50635" t="96878"/>
          <a:stretch/>
        </p:blipFill>
        <p:spPr>
          <a:xfrm>
            <a:off x="5962003" y="3486946"/>
            <a:ext cx="6154822" cy="1907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rth Africa - Wikipedia" id="100" name="Google Shape;100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057916" y="4301697"/>
            <a:ext cx="2088177" cy="20881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Google Shape;106;p7"/>
          <p:cNvPicPr preferRelativeResize="0"/>
          <p:nvPr/>
        </p:nvPicPr>
        <p:blipFill rotWithShape="1">
          <a:blip r:embed="rId3">
            <a:alphaModFix/>
          </a:blip>
          <a:srcRect b="7938" l="0" r="0" t="6185"/>
          <a:stretch/>
        </p:blipFill>
        <p:spPr>
          <a:xfrm>
            <a:off x="6631416" y="288978"/>
            <a:ext cx="5560584" cy="2733756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7"/>
          <p:cNvSpPr txBox="1"/>
          <p:nvPr>
            <p:ph idx="1" type="body"/>
          </p:nvPr>
        </p:nvSpPr>
        <p:spPr>
          <a:xfrm>
            <a:off x="342900" y="4220817"/>
            <a:ext cx="2867025" cy="15755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</a:pPr>
            <a:r>
              <a:t/>
            </a:r>
            <a:endParaRPr/>
          </a:p>
        </p:txBody>
      </p:sp>
      <p:pic>
        <p:nvPicPr>
          <p:cNvPr id="108" name="Google Shape;108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3264656"/>
            <a:ext cx="12192000" cy="2641088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7"/>
          <p:cNvSpPr/>
          <p:nvPr/>
        </p:nvSpPr>
        <p:spPr>
          <a:xfrm>
            <a:off x="0" y="3932183"/>
            <a:ext cx="12192000" cy="1028700"/>
          </a:xfrm>
          <a:prstGeom prst="rect">
            <a:avLst/>
          </a:prstGeom>
          <a:noFill/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p7"/>
          <p:cNvSpPr txBox="1"/>
          <p:nvPr>
            <p:ph type="title"/>
          </p:nvPr>
        </p:nvSpPr>
        <p:spPr>
          <a:xfrm>
            <a:off x="447675" y="244125"/>
            <a:ext cx="10515600" cy="66278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000"/>
              <a:buNone/>
            </a:pPr>
            <a:r>
              <a:rPr lang="sv-SE"/>
              <a:t>Reference Energy System</a:t>
            </a:r>
            <a:endParaRPr/>
          </a:p>
        </p:txBody>
      </p:sp>
      <p:sp>
        <p:nvSpPr>
          <p:cNvPr id="111" name="Google Shape;111;p7"/>
          <p:cNvSpPr txBox="1"/>
          <p:nvPr/>
        </p:nvSpPr>
        <p:spPr>
          <a:xfrm>
            <a:off x="9796461" y="2573435"/>
            <a:ext cx="2524125" cy="52322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sv-SE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Source: Lawrence Livermore National Laboratory</a:t>
            </a:r>
            <a:endParaRPr/>
          </a:p>
        </p:txBody>
      </p:sp>
      <p:sp>
        <p:nvSpPr>
          <p:cNvPr id="112" name="Google Shape;112;p7"/>
          <p:cNvSpPr txBox="1"/>
          <p:nvPr/>
        </p:nvSpPr>
        <p:spPr>
          <a:xfrm>
            <a:off x="4978991" y="6008319"/>
            <a:ext cx="2867025" cy="30777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sv-SE" sz="1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National Energy Balance, 2019</a:t>
            </a:r>
            <a:endParaRPr b="0" i="0" sz="14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3" name="Google Shape;113;p7"/>
          <p:cNvSpPr txBox="1"/>
          <p:nvPr/>
        </p:nvSpPr>
        <p:spPr>
          <a:xfrm>
            <a:off x="447675" y="1055555"/>
            <a:ext cx="5800725" cy="23279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sv-SE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Set-up of the Manufacturing Sector in MAED</a:t>
            </a:r>
            <a:endParaRPr/>
          </a:p>
          <a:p>
            <a: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sv-SE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Split into 4 sub-sectors according to matching categories between available energy balance and GDP data (Chemistry, Textile/Leather/Clothing Industry, Mechanic and Electric Fabrication, and Others)</a:t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"/>
          <p:cNvSpPr txBox="1"/>
          <p:nvPr>
            <p:ph type="title"/>
          </p:nvPr>
        </p:nvSpPr>
        <p:spPr>
          <a:xfrm>
            <a:off x="838200" y="-12065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Helvetica Neue"/>
              <a:buNone/>
            </a:pPr>
            <a:r>
              <a:rPr lang="sv-SE"/>
              <a:t>Assumptions and calculations</a:t>
            </a:r>
            <a:endParaRPr/>
          </a:p>
        </p:txBody>
      </p:sp>
      <p:sp>
        <p:nvSpPr>
          <p:cNvPr id="120" name="Google Shape;120;p2"/>
          <p:cNvSpPr txBox="1"/>
          <p:nvPr>
            <p:ph idx="1" type="body"/>
          </p:nvPr>
        </p:nvSpPr>
        <p:spPr>
          <a:xfrm>
            <a:off x="347663" y="711286"/>
            <a:ext cx="6524625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sv-SE"/>
              <a:t>Specific / thermal use split in each of the manufacturing sub-sectors</a:t>
            </a:r>
            <a:endParaRPr/>
          </a:p>
          <a:p>
            <a: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</a:pPr>
            <a:r>
              <a:rPr lang="sv-SE"/>
              <a:t>Energy efficiencies in thermal uses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sv-SE"/>
              <a:t>Solar and Electricity; 100%</a:t>
            </a:r>
            <a:endParaRPr/>
          </a:p>
          <a:p>
            <a: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Courier New"/>
              <a:buChar char="o"/>
            </a:pPr>
            <a:r>
              <a:rPr lang="sv-SE"/>
              <a:t>Fossil Fuels; 67% high, 83% medium, 85% low</a:t>
            </a:r>
            <a:endParaRPr/>
          </a:p>
        </p:txBody>
      </p:sp>
      <p:pic>
        <p:nvPicPr>
          <p:cNvPr id="121" name="Google Shape;12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321260" y="958802"/>
            <a:ext cx="4481512" cy="1662358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2"/>
          <p:cNvSpPr txBox="1"/>
          <p:nvPr/>
        </p:nvSpPr>
        <p:spPr>
          <a:xfrm>
            <a:off x="6949986" y="3138711"/>
            <a:ext cx="4930484" cy="300800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-3429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sv-SE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Share of energy carriers by heat level for each sub-sector</a:t>
            </a:r>
            <a:endParaRPr/>
          </a:p>
          <a:p>
            <a:pPr indent="-3429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</a:pPr>
            <a:r>
              <a:rPr b="0" i="0" lang="sv-SE" sz="24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Calculation of energy intensities (kWh/TND), shares of useful thermal energy demand, and penetration of energy carriers</a:t>
            </a:r>
            <a:endParaRPr/>
          </a:p>
          <a:p>
            <a: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123" name="Google Shape;12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55875" y="2886955"/>
            <a:ext cx="6622473" cy="34886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"/>
          <p:cNvSpPr txBox="1"/>
          <p:nvPr>
            <p:ph type="title"/>
          </p:nvPr>
        </p:nvSpPr>
        <p:spPr>
          <a:xfrm>
            <a:off x="540485" y="155818"/>
            <a:ext cx="10515600" cy="7447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sv-SE"/>
              <a:t>Results and Future Works</a:t>
            </a:r>
            <a:endParaRPr/>
          </a:p>
        </p:txBody>
      </p:sp>
      <p:sp>
        <p:nvSpPr>
          <p:cNvPr id="130" name="Google Shape;130;p11"/>
          <p:cNvSpPr txBox="1"/>
          <p:nvPr>
            <p:ph idx="1" type="body"/>
          </p:nvPr>
        </p:nvSpPr>
        <p:spPr>
          <a:xfrm>
            <a:off x="838199" y="1490775"/>
            <a:ext cx="10942865" cy="457528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000"/>
          </a:p>
          <a:p>
            <a:pPr indent="0" lvl="0" marL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t/>
            </a:r>
            <a:endParaRPr sz="2000"/>
          </a:p>
        </p:txBody>
      </p:sp>
      <p:pic>
        <p:nvPicPr>
          <p:cNvPr id="131" name="Google Shape;131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753801" y="155818"/>
            <a:ext cx="4318127" cy="6131138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11"/>
          <p:cNvSpPr txBox="1"/>
          <p:nvPr/>
        </p:nvSpPr>
        <p:spPr>
          <a:xfrm>
            <a:off x="120072" y="900574"/>
            <a:ext cx="761684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sv-SE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Refining of assumptions made for efficiencies and temperature shares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sv-SE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Calibration of general base case</a:t>
            </a:r>
            <a:endParaRPr/>
          </a:p>
          <a:p>
            <a:pPr indent="-342900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</a:pPr>
            <a:r>
              <a:rPr b="0" i="0" lang="sv-SE" sz="20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Evaluation of long-term demand scenarios based on projections and policies</a:t>
            </a:r>
            <a:endParaRPr/>
          </a:p>
        </p:txBody>
      </p:sp>
      <p:pic>
        <p:nvPicPr>
          <p:cNvPr id="133" name="Google Shape;133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80569" y="2803972"/>
            <a:ext cx="4000847" cy="344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2019-06-09T10:25:43Z</dcterms:created>
  <dc:creator>Eunice Ramos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0x010100ACF646A16549CC49A7337BB2CFEBF55A</vt:lpwstr>
  </property>
</Properties>
</file>