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61" r:id="rId2"/>
    <p:sldId id="651" r:id="rId3"/>
    <p:sldId id="591" r:id="rId4"/>
    <p:sldId id="649" r:id="rId5"/>
    <p:sldId id="652" r:id="rId6"/>
    <p:sldId id="654" r:id="rId7"/>
    <p:sldId id="655" r:id="rId8"/>
    <p:sldId id="653" r:id="rId9"/>
    <p:sldId id="702" r:id="rId10"/>
    <p:sldId id="639" r:id="rId11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5DF8C0E9-25D3-4C18-9844-F46D48065D36}">
          <p14:sldIdLst>
            <p14:sldId id="261"/>
            <p14:sldId id="651"/>
            <p14:sldId id="591"/>
            <p14:sldId id="649"/>
          </p14:sldIdLst>
        </p14:section>
        <p14:section name="b" id="{56B319D5-A440-4000-87CB-C5ED59144265}">
          <p14:sldIdLst>
            <p14:sldId id="652"/>
            <p14:sldId id="654"/>
            <p14:sldId id="655"/>
            <p14:sldId id="653"/>
          </p14:sldIdLst>
        </p14:section>
        <p14:section name="Général" id="{3535F7F6-37BC-4A48-82D2-E563A12B0670}">
          <p14:sldIdLst>
            <p14:sldId id="702"/>
            <p14:sldId id="6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525" userDrawn="1">
          <p15:clr>
            <a:srgbClr val="A4A3A4"/>
          </p15:clr>
        </p15:guide>
        <p15:guide id="2" pos="2880">
          <p15:clr>
            <a:srgbClr val="A4A3A4"/>
          </p15:clr>
        </p15:guide>
        <p15:guide id="4" orient="horz" pos="2795" userDrawn="1">
          <p15:clr>
            <a:srgbClr val="A4A3A4"/>
          </p15:clr>
        </p15:guide>
        <p15:guide id="5" orient="horz" userDrawn="1">
          <p15:clr>
            <a:srgbClr val="A4A3A4"/>
          </p15:clr>
        </p15:guide>
        <p15:guide id="6" pos="555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eur" initials="M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Auteur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CF0063"/>
    <a:srgbClr val="F2F2F2"/>
    <a:srgbClr val="007E64"/>
    <a:srgbClr val="96004B"/>
    <a:srgbClr val="CC3399"/>
    <a:srgbClr val="FFFFFF"/>
    <a:srgbClr val="DAE7F6"/>
    <a:srgbClr val="C3D79C"/>
    <a:srgbClr val="8E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40" autoAdjust="0"/>
    <p:restoredTop sz="80039" autoAdjust="0"/>
  </p:normalViewPr>
  <p:slideViewPr>
    <p:cSldViewPr>
      <p:cViewPr varScale="1">
        <p:scale>
          <a:sx n="91" d="100"/>
          <a:sy n="91" d="100"/>
        </p:scale>
        <p:origin x="1944" y="84"/>
      </p:cViewPr>
      <p:guideLst>
        <p:guide orient="horz" pos="1525"/>
        <p:guide pos="2880"/>
        <p:guide orient="horz" pos="2795"/>
        <p:guide orient="horz"/>
        <p:guide pos="555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77" d="100"/>
          <a:sy n="77" d="100"/>
        </p:scale>
        <p:origin x="4002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4" y="6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56" y="6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r">
              <a:defRPr sz="1200"/>
            </a:lvl1pPr>
          </a:lstStyle>
          <a:p>
            <a:fld id="{CD7E8075-618A-450D-8907-D0A6A9747C26}" type="datetimeFigureOut">
              <a:rPr lang="fr-CH" smtClean="0"/>
              <a:t>17.02.2023</a:t>
            </a:fld>
            <a:endParaRPr lang="fr-CH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14" y="9428585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56" y="9428585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r">
              <a:defRPr sz="1200"/>
            </a:lvl1pPr>
          </a:lstStyle>
          <a:p>
            <a:fld id="{195FB71D-A883-4F60-8F5A-96BC9A28CC0D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309406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14" y="6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56" y="6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/>
          <a:lstStyle>
            <a:lvl1pPr algn="r">
              <a:defRPr sz="1200"/>
            </a:lvl1pPr>
          </a:lstStyle>
          <a:p>
            <a:fld id="{13749716-20C0-482E-B645-ED343EF9349D}" type="datetimeFigureOut">
              <a:rPr lang="fr-CH" smtClean="0"/>
              <a:t>17.02.2023</a:t>
            </a:fld>
            <a:endParaRPr lang="fr-CH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0" tIns="45839" rIns="91680" bIns="45839" rtlCol="0" anchor="ctr"/>
          <a:lstStyle/>
          <a:p>
            <a:endParaRPr lang="fr-CH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6"/>
          </a:xfrm>
          <a:prstGeom prst="rect">
            <a:avLst/>
          </a:prstGeom>
        </p:spPr>
        <p:txBody>
          <a:bodyPr vert="horz" lIns="91680" tIns="45839" rIns="91680" bIns="45839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14" y="9428585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56" y="9428585"/>
            <a:ext cx="2945659" cy="496333"/>
          </a:xfrm>
          <a:prstGeom prst="rect">
            <a:avLst/>
          </a:prstGeom>
        </p:spPr>
        <p:txBody>
          <a:bodyPr vert="horz" lIns="91680" tIns="45839" rIns="91680" bIns="45839" rtlCol="0" anchor="b"/>
          <a:lstStyle>
            <a:lvl1pPr algn="r">
              <a:defRPr sz="1200"/>
            </a:lvl1pPr>
          </a:lstStyle>
          <a:p>
            <a:fld id="{2CE319D8-CB67-4A63-BCD2-D4C292142D3E}" type="slidenum">
              <a:rPr lang="fr-CH" smtClean="0"/>
              <a:t>‹N°›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40403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7509">
              <a:defRPr/>
            </a:pPr>
            <a:endParaRPr lang="fr-CH" baseline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pPr/>
              <a:t>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222097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05163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2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67307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C591E3-E326-4DBE-8FFF-34E61318B09A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7647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93261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012213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49839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3397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8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8577077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E319D8-CB67-4A63-BCD2-D4C292142D3E}" type="slidenum">
              <a:rPr lang="fr-CH" smtClean="0"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66640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hyperlink" Target="https://storyset.com/work" TargetMode="Externa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B7645BD5-8ABD-4AA3-9180-7F323F8A85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2068" b="17411"/>
          <a:stretch/>
        </p:blipFill>
        <p:spPr>
          <a:xfrm>
            <a:off x="0" y="0"/>
            <a:ext cx="7177807" cy="3791695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9D335749-3D0D-4AEC-826D-548959804E14}"/>
              </a:ext>
            </a:extLst>
          </p:cNvPr>
          <p:cNvGrpSpPr/>
          <p:nvPr userDrawn="1"/>
        </p:nvGrpSpPr>
        <p:grpSpPr>
          <a:xfrm>
            <a:off x="5148064" y="908720"/>
            <a:ext cx="4221169" cy="4406213"/>
            <a:chOff x="5148064" y="908720"/>
            <a:chExt cx="4221169" cy="4406213"/>
          </a:xfrm>
        </p:grpSpPr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AE971676-2728-4AAF-9CF1-FE4A351304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148064" y="908720"/>
              <a:ext cx="3816424" cy="4406212"/>
            </a:xfrm>
            <a:prstGeom prst="rect">
              <a:avLst/>
            </a:prstGeom>
          </p:spPr>
        </p:pic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807A28E0-E28F-4721-B066-92D6F6105A26}"/>
                </a:ext>
              </a:extLst>
            </p:cNvPr>
            <p:cNvSpPr txBox="1"/>
            <p:nvPr/>
          </p:nvSpPr>
          <p:spPr>
            <a:xfrm rot="5400000">
              <a:off x="7831805" y="3777504"/>
              <a:ext cx="338554" cy="2736303"/>
            </a:xfrm>
            <a:prstGeom prst="rect">
              <a:avLst/>
            </a:prstGeom>
            <a:noFill/>
          </p:spPr>
          <p:txBody>
            <a:bodyPr vert="vert270" wrap="square" rtlCol="0">
              <a:spAutoFit/>
            </a:bodyPr>
            <a:lstStyle/>
            <a:p>
              <a:r>
                <a:rPr lang="en-GB" sz="1000" dirty="0">
                  <a:latin typeface="TheSansOsF Plain" panose="020B0502050302020203" pitchFamily="34" charset="0"/>
                </a:rPr>
                <a:t>Illustration by </a:t>
              </a:r>
              <a:r>
                <a:rPr lang="en-GB" sz="1000" dirty="0" err="1">
                  <a:latin typeface="TheSansOsF Plain" panose="020B0502050302020203" pitchFamily="34" charset="0"/>
                  <a:hlinkClick r:id="rId4"/>
                </a:rPr>
                <a:t>Freepik</a:t>
              </a:r>
              <a:r>
                <a:rPr lang="en-GB" sz="1000" dirty="0">
                  <a:latin typeface="TheSansOsF Plain" panose="020B0502050302020203" pitchFamily="34" charset="0"/>
                  <a:hlinkClick r:id="rId4"/>
                </a:rPr>
                <a:t> </a:t>
              </a:r>
              <a:r>
                <a:rPr lang="en-GB" sz="1000" dirty="0" err="1">
                  <a:latin typeface="TheSansOsF Plain" panose="020B0502050302020203" pitchFamily="34" charset="0"/>
                  <a:hlinkClick r:id="rId4"/>
                </a:rPr>
                <a:t>Storyset</a:t>
              </a:r>
              <a:endParaRPr lang="en-GB" sz="1000" dirty="0">
                <a:latin typeface="TheSansOsF Plain" panose="020B0502050302020203" pitchFamily="34" charset="0"/>
              </a:endParaRPr>
            </a:p>
          </p:txBody>
        </p:sp>
      </p:grp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27992" y="734839"/>
            <a:ext cx="7772400" cy="1470025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fr-CH" sz="3700" b="1" kern="1200" cap="small" baseline="0" dirty="0">
                <a:solidFill>
                  <a:srgbClr val="CF0063"/>
                </a:solidFill>
                <a:latin typeface="TheSansOsF Black" panose="020B0902050302020203" pitchFamily="34" charset="0"/>
                <a:ea typeface="+mj-ea"/>
                <a:cs typeface="+mj-cs"/>
              </a:defRPr>
            </a:lvl1pPr>
          </a:lstStyle>
          <a:p>
            <a:r>
              <a:rPr lang="fr-FR" dirty="0"/>
              <a:t>Modifiez le style du titre</a:t>
            </a:r>
            <a:endParaRPr lang="fr-CH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57049" y="2239090"/>
            <a:ext cx="4602983" cy="111790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fr-CH" dirty="0"/>
          </a:p>
        </p:txBody>
      </p:sp>
      <p:pic>
        <p:nvPicPr>
          <p:cNvPr id="5" name="Image 4" descr="template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0" y="5779008"/>
            <a:ext cx="9144000" cy="1078992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>
          <a:xfrm>
            <a:off x="348280" y="6021288"/>
            <a:ext cx="6009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Bibliothèque</a:t>
            </a:r>
          </a:p>
        </p:txBody>
      </p:sp>
      <p:sp>
        <p:nvSpPr>
          <p:cNvPr id="11" name="Titre 6">
            <a:extLst>
              <a:ext uri="{FF2B5EF4-FFF2-40B4-BE49-F238E27FC236}">
                <a16:creationId xmlns:a16="http://schemas.microsoft.com/office/drawing/2014/main" id="{6C8F6AD9-F6EF-44F3-A636-0AF96454285D}"/>
              </a:ext>
            </a:extLst>
          </p:cNvPr>
          <p:cNvSpPr txBox="1">
            <a:spLocks/>
          </p:cNvSpPr>
          <p:nvPr userDrawn="1"/>
        </p:nvSpPr>
        <p:spPr>
          <a:xfrm>
            <a:off x="3779912" y="3614200"/>
            <a:ext cx="3078510" cy="89492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sm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CH" sz="4000" dirty="0">
                <a:latin typeface="TheSansOsF Black" panose="020B0902050302020203" pitchFamily="34" charset="0"/>
              </a:rPr>
              <a:t>In 15 minutes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2931021"/>
            <a:ext cx="7772400" cy="1362075"/>
          </a:xfrm>
        </p:spPr>
        <p:txBody>
          <a:bodyPr anchor="t"/>
          <a:lstStyle>
            <a:lvl1pPr algn="l">
              <a:defRPr sz="4000" b="1" cap="small" baseline="0"/>
            </a:lvl1pPr>
          </a:lstStyle>
          <a:p>
            <a:r>
              <a:rPr lang="fr-FR"/>
              <a:t>Modifiez le style du 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430507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rde 5"/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9</a:t>
            </a:r>
          </a:p>
        </p:txBody>
      </p:sp>
      <p:cxnSp>
        <p:nvCxnSpPr>
          <p:cNvPr id="8" name="Connecteur droit 7"/>
          <p:cNvCxnSpPr>
            <a:stCxn id="6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0000" y="1124744"/>
            <a:ext cx="8262560" cy="5256584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  <p:cxnSp>
        <p:nvCxnSpPr>
          <p:cNvPr id="14" name="Connecteur droit 13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 dirty="0"/>
              <a:t>Modifiez le style du titre</a:t>
            </a:r>
            <a:endParaRPr lang="fr-CH" dirty="0"/>
          </a:p>
        </p:txBody>
      </p:sp>
      <p:pic>
        <p:nvPicPr>
          <p:cNvPr id="9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rde 12">
            <a:extLst>
              <a:ext uri="{FF2B5EF4-FFF2-40B4-BE49-F238E27FC236}">
                <a16:creationId xmlns:a16="http://schemas.microsoft.com/office/drawing/2014/main" id="{D6FE30ED-43AD-4282-AE1B-D82055EB8CD2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9" name="Rectangle 6">
            <a:extLst>
              <a:ext uri="{FF2B5EF4-FFF2-40B4-BE49-F238E27FC236}">
                <a16:creationId xmlns:a16="http://schemas.microsoft.com/office/drawing/2014/main" id="{C2D1FFD1-0D9B-4CE2-A5BF-084D37D39F6D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9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7D6CFD7-8CDD-4358-9C22-B265063EEC37}"/>
              </a:ext>
            </a:extLst>
          </p:cNvPr>
          <p:cNvCxnSpPr>
            <a:stCxn id="13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1330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orde 14">
            <a:extLst>
              <a:ext uri="{FF2B5EF4-FFF2-40B4-BE49-F238E27FC236}">
                <a16:creationId xmlns:a16="http://schemas.microsoft.com/office/drawing/2014/main" id="{3D95EC82-926D-40C7-B98E-D9C7123FCCD4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6" name="Rectangle 6">
            <a:extLst>
              <a:ext uri="{FF2B5EF4-FFF2-40B4-BE49-F238E27FC236}">
                <a16:creationId xmlns:a16="http://schemas.microsoft.com/office/drawing/2014/main" id="{DE717559-FA7A-4532-BC20-82916B70FA6B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9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CC0AEB93-2EBA-4AC1-AE30-0FFE3AB13828}"/>
              </a:ext>
            </a:extLst>
          </p:cNvPr>
          <p:cNvCxnSpPr>
            <a:stCxn id="15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558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H"/>
          </a:p>
        </p:txBody>
      </p:sp>
      <p:cxnSp>
        <p:nvCxnSpPr>
          <p:cNvPr id="9" name="Connecteur droit 8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1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Corde 16">
            <a:extLst>
              <a:ext uri="{FF2B5EF4-FFF2-40B4-BE49-F238E27FC236}">
                <a16:creationId xmlns:a16="http://schemas.microsoft.com/office/drawing/2014/main" id="{5675A1D4-4DE2-433E-9BF5-C34ED838B1DD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EC137378-BEC9-44CD-A939-A9F3E4FE1C31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9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185D9C8-ACC8-47FC-871C-0269E01F0C41}"/>
              </a:ext>
            </a:extLst>
          </p:cNvPr>
          <p:cNvCxnSpPr>
            <a:stCxn id="17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>
            <a:off x="0" y="900000"/>
            <a:ext cx="9144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450000" y="116632"/>
            <a:ext cx="8226456" cy="72008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H"/>
          </a:p>
        </p:txBody>
      </p:sp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432000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rde 8">
            <a:extLst>
              <a:ext uri="{FF2B5EF4-FFF2-40B4-BE49-F238E27FC236}">
                <a16:creationId xmlns:a16="http://schemas.microsoft.com/office/drawing/2014/main" id="{D3409BED-4322-4FCC-8C56-1D1A5A2C7392}"/>
              </a:ext>
            </a:extLst>
          </p:cNvPr>
          <p:cNvSpPr/>
          <p:nvPr userDrawn="1"/>
        </p:nvSpPr>
        <p:spPr>
          <a:xfrm flipH="1">
            <a:off x="-450000" y="0"/>
            <a:ext cx="900000" cy="900000"/>
          </a:xfrm>
          <a:prstGeom prst="chord">
            <a:avLst>
              <a:gd name="adj1" fmla="val 5395707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sz="1200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92F16946-1988-4A24-9D67-0F38E92EBEC9}"/>
              </a:ext>
            </a:extLst>
          </p:cNvPr>
          <p:cNvSpPr txBox="1">
            <a:spLocks noChangeArrowheads="1"/>
          </p:cNvSpPr>
          <p:nvPr userDrawn="1"/>
        </p:nvSpPr>
        <p:spPr>
          <a:xfrm>
            <a:off x="-180528" y="44624"/>
            <a:ext cx="576064" cy="792088"/>
          </a:xfrm>
          <a:prstGeom prst="rect">
            <a:avLst/>
          </a:prstGeom>
          <a:ln/>
        </p:spPr>
        <p:txBody>
          <a:bodyPr anchor="ctr"/>
          <a:lstStyle>
            <a:defPPr>
              <a:defRPr lang="fr-FR"/>
            </a:defPPr>
            <a:lvl1pPr marL="0" algn="r" defTabSz="914400" rtl="0" eaLnBrk="1" latinLnBrk="0" hangingPunct="1">
              <a:defRPr sz="1800" kern="120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  <a:defRPr/>
            </a:pPr>
            <a:fld id="{F6777C44-E200-40A9-A99C-7DEB161776E9}" type="slidenum">
              <a:rPr lang="fr-FR" sz="1200" smtClean="0">
                <a:solidFill>
                  <a:schemeClr val="bg1"/>
                </a:solidFill>
              </a:rPr>
              <a:pPr algn="r">
                <a:lnSpc>
                  <a:spcPct val="150000"/>
                </a:lnSpc>
                <a:defRPr/>
              </a:pPr>
              <a:t>‹N°›</a:t>
            </a:fld>
            <a:endParaRPr lang="fr-FR" sz="1200" dirty="0">
              <a:solidFill>
                <a:schemeClr val="bg1"/>
              </a:solidFill>
            </a:endParaRPr>
          </a:p>
          <a:p>
            <a:pPr algn="r">
              <a:lnSpc>
                <a:spcPct val="150000"/>
              </a:lnSpc>
              <a:defRPr/>
            </a:pPr>
            <a:r>
              <a:rPr lang="fr-FR" sz="1200" dirty="0">
                <a:solidFill>
                  <a:schemeClr val="bg1">
                    <a:lumMod val="85000"/>
                  </a:schemeClr>
                </a:solidFill>
              </a:rPr>
              <a:t>8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FE5A5F9C-D3B9-48F7-8BAB-791E0C6D216D}"/>
              </a:ext>
            </a:extLst>
          </p:cNvPr>
          <p:cNvCxnSpPr>
            <a:stCxn id="9" idx="2"/>
          </p:cNvCxnSpPr>
          <p:nvPr userDrawn="1"/>
        </p:nvCxnSpPr>
        <p:spPr>
          <a:xfrm>
            <a:off x="-281" y="450000"/>
            <a:ext cx="450000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/>
              <a:t>Titre</a:t>
            </a:r>
            <a:endParaRPr lang="fr-CH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79512" y="1600200"/>
            <a:ext cx="8784976" cy="499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fr-C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3800" kern="1200" cap="sm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120000"/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764920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9.png"/><Relationship Id="rId7" Type="http://schemas.openxmlformats.org/officeDocument/2006/relationships/hyperlink" Target="mailto:openaccess@unige.ch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hyperlink" Target="http://creativecommons.org/licenses/by-sa/4.0/deed.fr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/4.0/" TargetMode="External"/><Relationship Id="rId3" Type="http://schemas.openxmlformats.org/officeDocument/2006/relationships/image" Target="../media/image6.png"/><Relationship Id="rId7" Type="http://schemas.openxmlformats.org/officeDocument/2006/relationships/hyperlink" Target="https://creativecommons.org/license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edlex.admin.ch/eli/cc/1993/1798_1798_1798/en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pexels.com/fr-fr/photo/ecrivain-travaillant-sur-machine-a-ecrire-au-bureau-3808904/?utm_content=attributionCopyText&amp;utm_medium=referral&amp;utm_source=pexels" TargetMode="External"/><Relationship Id="rId5" Type="http://schemas.openxmlformats.org/officeDocument/2006/relationships/hyperlink" Target="https://www.pexels.com/fr-fr/@olly?utm_content=attributionCopyText&amp;utm_medium=referral&amp;utm_source=pexels" TargetMode="Externa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slideshare.net/ClaireSewell/open-access-webinar" TargetMode="External"/><Relationship Id="rId4" Type="http://schemas.openxmlformats.org/officeDocument/2006/relationships/hyperlink" Target="https://creativecommons.org/licenses/by/4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iki.creativecommons.org/wiki/Marking_your_work_with_a_CC_license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sa/3.0/" TargetMode="External"/><Relationship Id="rId3" Type="http://schemas.openxmlformats.org/officeDocument/2006/relationships/image" Target="../media/image15.png"/><Relationship Id="rId7" Type="http://schemas.openxmlformats.org/officeDocument/2006/relationships/hyperlink" Target="https://i0.wp.com/rack.2.mshcdn.com/media/ZgkyMDEyLzEyLzA4L2RkL0NDaW5mb2dyYXBoLmpJei5qcGc/f9f19a65/65e/CC-infographic.jpg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hyperlink" Target="https://chooser-beta.creativecommons.org/" TargetMode="External"/><Relationship Id="rId4" Type="http://schemas.openxmlformats.org/officeDocument/2006/relationships/hyperlink" Target="https://www.unige.ch/biblio/fr/openaccess/comprendre/politique-open-access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thz.ch/content/dam/ethz/associates/ethlibrary-dam/documents/Aktuell/Kurse/CoffeeLectures/Coffee_Lecture_CreativeCommons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unige.ch/biblio/index.php?cID=4007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316695" y="4725144"/>
            <a:ext cx="5662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>
                <a:solidFill>
                  <a:srgbClr val="CF0063"/>
                </a:solidFill>
                <a:latin typeface="TheSansOsF Plain" panose="020B0502050302020203" pitchFamily="34" charset="0"/>
              </a:rPr>
              <a:t>Floriane Muller and Dimitri Donzé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49398" y="5094476"/>
            <a:ext cx="335850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700" dirty="0">
                <a:latin typeface="TheSansOsF Plain" panose="020B0502050302020203" pitchFamily="34" charset="0"/>
              </a:rPr>
              <a:t>8 </a:t>
            </a:r>
            <a:r>
              <a:rPr lang="fr-CH" sz="1700" dirty="0" err="1">
                <a:latin typeface="TheSansOsF Plain" panose="020B0502050302020203" pitchFamily="34" charset="0"/>
              </a:rPr>
              <a:t>February</a:t>
            </a:r>
            <a:r>
              <a:rPr lang="fr-CH" sz="1700" dirty="0">
                <a:latin typeface="TheSansOsF Plain" panose="020B0502050302020203" pitchFamily="34" charset="0"/>
              </a:rPr>
              <a:t> 2023</a:t>
            </a:r>
          </a:p>
          <a:p>
            <a:r>
              <a:rPr lang="fr-CH" sz="1700" dirty="0">
                <a:latin typeface="TheSansOsF Plain" panose="020B0502050302020203" pitchFamily="34" charset="0"/>
              </a:rPr>
              <a:t>DOI: </a:t>
            </a:r>
            <a:r>
              <a:rPr lang="fr-CH" sz="1700" dirty="0">
                <a:latin typeface="TheSansOsF Plain" panose="020B0502050302020203" pitchFamily="34" charset="0"/>
                <a:hlinkClick r:id="rId3"/>
              </a:rPr>
              <a:t>10.5281/zenodo.7649205</a:t>
            </a:r>
            <a:endParaRPr lang="fr-CH" sz="1700" dirty="0">
              <a:latin typeface="TheSansOsF Plain" panose="020B0502050302020203" pitchFamily="34" charset="0"/>
            </a:endParaRPr>
          </a:p>
        </p:txBody>
      </p:sp>
      <p:sp>
        <p:nvSpPr>
          <p:cNvPr id="7" name="Titre 6">
            <a:extLst>
              <a:ext uri="{FF2B5EF4-FFF2-40B4-BE49-F238E27FC236}">
                <a16:creationId xmlns:a16="http://schemas.microsoft.com/office/drawing/2014/main" id="{85D8719C-3DF5-4A50-9525-D86DC7F5A8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9398" y="548680"/>
            <a:ext cx="6022802" cy="2712613"/>
          </a:xfrm>
        </p:spPr>
        <p:txBody>
          <a:bodyPr/>
          <a:lstStyle/>
          <a:p>
            <a:r>
              <a:rPr lang="en-US" sz="4400" dirty="0"/>
              <a:t>Opening up your scientific contributions thanks to</a:t>
            </a:r>
            <a:br>
              <a:rPr lang="en-US" sz="4400" dirty="0"/>
            </a:br>
            <a:r>
              <a:rPr lang="en-US" sz="4400" dirty="0"/>
              <a:t>			licenses</a:t>
            </a:r>
            <a:endParaRPr lang="fr-CH" sz="44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C0F690A-9E68-4E77-83A7-7DDC2D6E7E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76" y="2520758"/>
            <a:ext cx="2577483" cy="7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39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60548A8-FD27-4D74-9E82-72B996FA0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1307802"/>
            <a:ext cx="7772400" cy="1362075"/>
          </a:xfrm>
        </p:spPr>
        <p:txBody>
          <a:bodyPr/>
          <a:lstStyle/>
          <a:p>
            <a:r>
              <a:rPr lang="fr-CH" dirty="0"/>
              <a:t>Questions ?</a:t>
            </a:r>
          </a:p>
        </p:txBody>
      </p:sp>
      <p:pic>
        <p:nvPicPr>
          <p:cNvPr id="7" name="Image 6" descr="http://i.creativecommons.org/l/by-sa/3.0/88x31.png">
            <a:extLst>
              <a:ext uri="{FF2B5EF4-FFF2-40B4-BE49-F238E27FC236}">
                <a16:creationId xmlns:a16="http://schemas.microsoft.com/office/drawing/2014/main" id="{AF4BE487-689B-49D6-8975-E54A591DD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093296"/>
            <a:ext cx="1226459" cy="43204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Zone de texte 1">
            <a:extLst>
              <a:ext uri="{FF2B5EF4-FFF2-40B4-BE49-F238E27FC236}">
                <a16:creationId xmlns:a16="http://schemas.microsoft.com/office/drawing/2014/main" id="{6A589170-D739-4B82-9B7F-7E5766E88F4B}"/>
              </a:ext>
            </a:extLst>
          </p:cNvPr>
          <p:cNvSpPr txBox="1"/>
          <p:nvPr/>
        </p:nvSpPr>
        <p:spPr>
          <a:xfrm>
            <a:off x="2186131" y="6093296"/>
            <a:ext cx="5770245" cy="576064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effectLst/>
                <a:latin typeface="Arial"/>
                <a:ea typeface="MS Mincho"/>
                <a:cs typeface="Arial"/>
              </a:rPr>
              <a:t>Dimitri Donzé &amp; Floriane Muller, University of Geneva Library, 2023</a:t>
            </a:r>
            <a:endParaRPr lang="en-US" sz="1000">
              <a:effectLst/>
              <a:latin typeface="Arial"/>
              <a:ea typeface="Calibri"/>
              <a:cs typeface="Times New Roman"/>
            </a:endParaRPr>
          </a:p>
          <a:p>
            <a:pPr algn="l">
              <a:spcAft>
                <a:spcPts val="0"/>
              </a:spcAft>
            </a:pPr>
            <a:r>
              <a:rPr lang="en-US" sz="1000">
                <a:effectLst/>
                <a:latin typeface="Arial Narrow"/>
                <a:ea typeface="Calibri"/>
                <a:cs typeface="Arial"/>
              </a:rPr>
              <a:t>This work </a:t>
            </a:r>
            <a:r>
              <a:rPr lang="en-US" sz="1000">
                <a:latin typeface="Arial Narrow"/>
                <a:ea typeface="Calibri"/>
                <a:cs typeface="Arial"/>
              </a:rPr>
              <a:t>is licensed under a </a:t>
            </a:r>
            <a:r>
              <a:rPr lang="en-US" sz="1000">
                <a:effectLst/>
                <a:latin typeface="Arial Narrow"/>
                <a:ea typeface="Calibri"/>
                <a:cs typeface="Arial"/>
              </a:rPr>
              <a:t>Creative Commons</a:t>
            </a:r>
            <a:r>
              <a:rPr lang="en-US" sz="1000">
                <a:effectLst/>
                <a:latin typeface="Arial Narrow"/>
                <a:ea typeface="Times New Roman"/>
                <a:cs typeface="Arial"/>
              </a:rPr>
              <a:t> Attri</a:t>
            </a:r>
            <a:r>
              <a:rPr lang="en-US" sz="1000">
                <a:effectLst/>
                <a:latin typeface="Arial Narrow"/>
                <a:ea typeface="Calibri"/>
                <a:cs typeface="Arial"/>
              </a:rPr>
              <a:t>bution – ShareAlike </a:t>
            </a:r>
            <a:r>
              <a:rPr lang="en-US" sz="1000">
                <a:effectLst/>
                <a:latin typeface="Arial Narrow"/>
                <a:ea typeface="Times New Roman"/>
                <a:cs typeface="Arial"/>
              </a:rPr>
              <a:t>4.0 International licence: </a:t>
            </a:r>
            <a:br>
              <a:rPr lang="en-US" sz="1000">
                <a:effectLst/>
                <a:latin typeface="Arial Narrow"/>
                <a:ea typeface="Times New Roman"/>
                <a:cs typeface="Arial"/>
              </a:rPr>
            </a:br>
            <a:r>
              <a:rPr lang="en-US" sz="1000" u="none" strike="noStrike">
                <a:solidFill>
                  <a:srgbClr val="0000FF"/>
                </a:solidFill>
                <a:effectLst/>
                <a:latin typeface="Arial Narrow"/>
                <a:ea typeface="Calibri"/>
                <a:cs typeface="Times New Roman"/>
                <a:hlinkClick r:id="rId4"/>
              </a:rPr>
              <a:t>http://creativecommons.org/licenses/by-sa/4.0/deed.fr</a:t>
            </a:r>
            <a:r>
              <a:rPr lang="en-US" sz="1000">
                <a:effectLst/>
                <a:latin typeface="Arial Narrow"/>
                <a:ea typeface="Times New Roman"/>
                <a:cs typeface="Arial"/>
              </a:rPr>
              <a:t>.</a:t>
            </a:r>
            <a:endParaRPr lang="en-US" sz="1000">
              <a:effectLst/>
              <a:latin typeface="Arial"/>
              <a:ea typeface="Calibri"/>
              <a:cs typeface="Times New Roman"/>
            </a:endParaRPr>
          </a:p>
        </p:txBody>
      </p:sp>
      <p:pic>
        <p:nvPicPr>
          <p:cNvPr id="5" name="Graphique 4" descr="Questions">
            <a:extLst>
              <a:ext uri="{FF2B5EF4-FFF2-40B4-BE49-F238E27FC236}">
                <a16:creationId xmlns:a16="http://schemas.microsoft.com/office/drawing/2014/main" id="{26F52453-D677-40AB-9DC0-1A75D0A1D7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32039" y="364363"/>
            <a:ext cx="3562673" cy="3562673"/>
          </a:xfrm>
          <a:prstGeom prst="rect">
            <a:avLst/>
          </a:prstGeom>
        </p:spPr>
      </p:pic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EC890DBB-0C95-42B5-9E45-0C52A427DFEF}"/>
              </a:ext>
            </a:extLst>
          </p:cNvPr>
          <p:cNvSpPr txBox="1">
            <a:spLocks/>
          </p:cNvSpPr>
          <p:nvPr/>
        </p:nvSpPr>
        <p:spPr>
          <a:xfrm>
            <a:off x="2039203" y="3825353"/>
            <a:ext cx="4137719" cy="5760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dirty="0">
                <a:hlinkClick r:id="rId7"/>
              </a:rPr>
              <a:t>openaccess@unige.ch</a:t>
            </a:r>
            <a:r>
              <a:rPr lang="fr-CH" dirty="0"/>
              <a:t> </a:t>
            </a:r>
          </a:p>
        </p:txBody>
      </p:sp>
      <p:pic>
        <p:nvPicPr>
          <p:cNvPr id="11" name="Image 10" descr="cid:image009.png@01D6C97D.0F6DD70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3" y="3542474"/>
            <a:ext cx="1107143" cy="125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Espace réservé du texte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098644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E9AA023-F848-4306-ABC6-0B74F681F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4048" y="1827401"/>
            <a:ext cx="3761960" cy="4536504"/>
          </a:xfrm>
          <a:ln>
            <a:solidFill>
              <a:srgbClr val="CF0063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r-CH" sz="2400" cap="small" dirty="0">
                <a:solidFill>
                  <a:srgbClr val="CF0063"/>
                </a:solidFill>
              </a:rPr>
              <a:t>Share</a:t>
            </a:r>
          </a:p>
          <a:p>
            <a:pPr marL="0" indent="0">
              <a:buNone/>
            </a:pPr>
            <a:endParaRPr lang="fr-CH" sz="2400" dirty="0"/>
          </a:p>
          <a:p>
            <a:pPr marL="0" indent="0">
              <a:buNone/>
            </a:pPr>
            <a:r>
              <a:rPr lang="en-US" sz="2400" dirty="0"/>
              <a:t>A Creative Commons license immediately indicates what can be done with a work: </a:t>
            </a:r>
            <a:endParaRPr lang="fr-CH" sz="2100" dirty="0"/>
          </a:p>
          <a:p>
            <a:r>
              <a:rPr lang="fr-CH" sz="2100" dirty="0" err="1"/>
              <a:t>distribute</a:t>
            </a:r>
            <a:r>
              <a:rPr lang="fr-CH" sz="2100" dirty="0"/>
              <a:t>/</a:t>
            </a:r>
            <a:r>
              <a:rPr lang="fr-CH" sz="2100" dirty="0" err="1"/>
              <a:t>reproduce</a:t>
            </a:r>
            <a:r>
              <a:rPr lang="fr-CH" sz="2100" dirty="0"/>
              <a:t>/</a:t>
            </a:r>
            <a:r>
              <a:rPr lang="fr-CH" sz="2100" dirty="0" err="1"/>
              <a:t>share</a:t>
            </a:r>
            <a:endParaRPr lang="fr-CH" sz="2100" dirty="0"/>
          </a:p>
          <a:p>
            <a:r>
              <a:rPr lang="fr-CH" sz="2100" dirty="0" err="1"/>
              <a:t>modify</a:t>
            </a:r>
            <a:r>
              <a:rPr lang="fr-CH" sz="2100" dirty="0"/>
              <a:t>, translate</a:t>
            </a:r>
          </a:p>
          <a:p>
            <a:r>
              <a:rPr lang="fr-CH" sz="2100" dirty="0"/>
              <a:t>commercialise</a:t>
            </a:r>
          </a:p>
          <a:p>
            <a:r>
              <a:rPr lang="fr-CH" sz="2100" dirty="0"/>
              <a:t>etc. </a:t>
            </a:r>
          </a:p>
          <a:p>
            <a:pPr marL="0" indent="0">
              <a:buNone/>
            </a:pPr>
            <a:endParaRPr lang="fr-CH" sz="2400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CB51009-C4E1-4C82-AE64-3594EE74E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z="4000" dirty="0" err="1"/>
              <a:t>Why</a:t>
            </a:r>
            <a:r>
              <a:rPr lang="fr-CH" sz="4000" dirty="0"/>
              <a:t> ?</a:t>
            </a:r>
            <a:endParaRPr lang="fr-CH" dirty="0"/>
          </a:p>
        </p:txBody>
      </p:sp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03FD7765-58E4-4663-88D7-B271E1956DA6}"/>
              </a:ext>
            </a:extLst>
          </p:cNvPr>
          <p:cNvSpPr txBox="1">
            <a:spLocks/>
          </p:cNvSpPr>
          <p:nvPr/>
        </p:nvSpPr>
        <p:spPr>
          <a:xfrm>
            <a:off x="251520" y="1827401"/>
            <a:ext cx="3761960" cy="4536504"/>
          </a:xfrm>
          <a:prstGeom prst="rect">
            <a:avLst/>
          </a:prstGeom>
          <a:ln>
            <a:solidFill>
              <a:srgbClr val="CF0063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H" sz="2400" cap="small" dirty="0" err="1">
                <a:solidFill>
                  <a:srgbClr val="CF0063"/>
                </a:solidFill>
              </a:rPr>
              <a:t>Retain</a:t>
            </a:r>
            <a:r>
              <a:rPr lang="fr-CH" sz="2400" cap="small" dirty="0">
                <a:solidFill>
                  <a:srgbClr val="CF0063"/>
                </a:solidFill>
              </a:rPr>
              <a:t> </a:t>
            </a:r>
            <a:r>
              <a:rPr lang="fr-CH" sz="2400" cap="small" dirty="0" err="1">
                <a:solidFill>
                  <a:srgbClr val="CF0063"/>
                </a:solidFill>
              </a:rPr>
              <a:t>your</a:t>
            </a:r>
            <a:r>
              <a:rPr lang="fr-CH" sz="2400" cap="small" dirty="0">
                <a:solidFill>
                  <a:srgbClr val="CF0063"/>
                </a:solidFill>
              </a:rPr>
              <a:t> </a:t>
            </a:r>
            <a:r>
              <a:rPr lang="fr-CH" sz="2400" cap="small" dirty="0" err="1">
                <a:solidFill>
                  <a:srgbClr val="CF0063"/>
                </a:solidFill>
              </a:rPr>
              <a:t>rights</a:t>
            </a:r>
            <a:endParaRPr lang="fr-CH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/>
              <a:t>Assigning a Creative Commons license to your works ensures that they will be attributed to you, even if they are later distributed </a:t>
            </a:r>
            <a:endParaRPr lang="fr-CH" sz="24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F61441B-DA7C-4643-BB90-4369FA8B8008}"/>
              </a:ext>
            </a:extLst>
          </p:cNvPr>
          <p:cNvSpPr txBox="1"/>
          <p:nvPr/>
        </p:nvSpPr>
        <p:spPr>
          <a:xfrm>
            <a:off x="282120" y="1070446"/>
            <a:ext cx="9289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2800" dirty="0" err="1">
                <a:highlight>
                  <a:srgbClr val="BFBFBF"/>
                </a:highlight>
              </a:rPr>
              <a:t>From</a:t>
            </a:r>
            <a:r>
              <a:rPr lang="fr-CH" sz="2800" dirty="0">
                <a:highlight>
                  <a:srgbClr val="BFBFBF"/>
                </a:highlight>
              </a:rPr>
              <a:t> «all </a:t>
            </a:r>
            <a:r>
              <a:rPr lang="fr-CH" sz="2800" dirty="0" err="1">
                <a:highlight>
                  <a:srgbClr val="BFBFBF"/>
                </a:highlight>
              </a:rPr>
              <a:t>rights</a:t>
            </a:r>
            <a:r>
              <a:rPr lang="fr-CH" sz="2800" dirty="0">
                <a:highlight>
                  <a:srgbClr val="BFBFBF"/>
                </a:highlight>
              </a:rPr>
              <a:t> </a:t>
            </a:r>
            <a:r>
              <a:rPr lang="fr-CH" sz="2800" dirty="0" err="1">
                <a:highlight>
                  <a:srgbClr val="BFBFBF"/>
                </a:highlight>
              </a:rPr>
              <a:t>reserved</a:t>
            </a:r>
            <a:r>
              <a:rPr lang="fr-CH" sz="2800" dirty="0">
                <a:highlight>
                  <a:srgbClr val="BFBFBF"/>
                </a:highlight>
              </a:rPr>
              <a:t>» to «</a:t>
            </a:r>
            <a:r>
              <a:rPr lang="fr-CH" sz="2800" dirty="0" err="1">
                <a:highlight>
                  <a:srgbClr val="BFBFBF"/>
                </a:highlight>
              </a:rPr>
              <a:t>some</a:t>
            </a:r>
            <a:r>
              <a:rPr lang="fr-CH" sz="2800" dirty="0">
                <a:highlight>
                  <a:srgbClr val="BFBFBF"/>
                </a:highlight>
              </a:rPr>
              <a:t> </a:t>
            </a:r>
            <a:r>
              <a:rPr lang="fr-CH" sz="2800" dirty="0" err="1">
                <a:highlight>
                  <a:srgbClr val="BFBFBF"/>
                </a:highlight>
              </a:rPr>
              <a:t>rights</a:t>
            </a:r>
            <a:r>
              <a:rPr lang="fr-CH" sz="2800" dirty="0">
                <a:highlight>
                  <a:srgbClr val="BFBFBF"/>
                </a:highlight>
              </a:rPr>
              <a:t> </a:t>
            </a:r>
            <a:r>
              <a:rPr lang="fr-CH" sz="2800" dirty="0" err="1">
                <a:highlight>
                  <a:srgbClr val="BFBFBF"/>
                </a:highlight>
              </a:rPr>
              <a:t>reserved</a:t>
            </a:r>
            <a:r>
              <a:rPr lang="fr-CH" sz="2800" dirty="0">
                <a:highlight>
                  <a:srgbClr val="BFBFBF"/>
                </a:highlight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368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H" sz="4000" dirty="0" err="1"/>
              <a:t>What</a:t>
            </a:r>
            <a:r>
              <a:rPr lang="fr-CH" sz="4000" dirty="0"/>
              <a:t> ?</a:t>
            </a:r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6A86F24-7C10-418B-B5DA-787A12BB1BAE}"/>
              </a:ext>
            </a:extLst>
          </p:cNvPr>
          <p:cNvSpPr/>
          <p:nvPr/>
        </p:nvSpPr>
        <p:spPr>
          <a:xfrm>
            <a:off x="366881" y="1190017"/>
            <a:ext cx="8566952" cy="2032299"/>
          </a:xfrm>
          <a:prstGeom prst="rect">
            <a:avLst/>
          </a:prstGeom>
          <a:solidFill>
            <a:schemeClr val="bg1">
              <a:lumMod val="75000"/>
              <a:alpha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B7F5DFC-87A2-40AF-818A-4D6F9202D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5568" y="4216067"/>
            <a:ext cx="660449" cy="61690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104BD3B6-9F5F-45F1-A163-10170FD50D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9647" y="4772254"/>
            <a:ext cx="686550" cy="65041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DEB96AA3-9F8F-46D8-AFC8-46BC904894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9647" y="5361955"/>
            <a:ext cx="612292" cy="605172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83C15930-0D46-4C50-A152-1D3DA23CA1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32519" y="5918141"/>
            <a:ext cx="686549" cy="597963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FFCCEE1C-E7FF-4253-BB90-FD70F9AA2701}"/>
              </a:ext>
            </a:extLst>
          </p:cNvPr>
          <p:cNvSpPr txBox="1"/>
          <p:nvPr/>
        </p:nvSpPr>
        <p:spPr>
          <a:xfrm>
            <a:off x="4951669" y="4346292"/>
            <a:ext cx="39821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b="1" dirty="0"/>
              <a:t>Attribution (BY)</a:t>
            </a:r>
          </a:p>
          <a:p>
            <a:endParaRPr lang="fr-CH" b="1" dirty="0"/>
          </a:p>
          <a:p>
            <a:r>
              <a:rPr lang="fr-CH" b="1" dirty="0"/>
              <a:t>Share-</a:t>
            </a:r>
            <a:r>
              <a:rPr lang="fr-CH" b="1" dirty="0" err="1"/>
              <a:t>Alike</a:t>
            </a:r>
            <a:r>
              <a:rPr lang="fr-CH" b="1" dirty="0"/>
              <a:t> (SA)</a:t>
            </a:r>
          </a:p>
          <a:p>
            <a:endParaRPr lang="fr-CH" b="1" dirty="0"/>
          </a:p>
          <a:p>
            <a:r>
              <a:rPr lang="fr-CH" b="1" dirty="0"/>
              <a:t>Non-Commercial (NC)</a:t>
            </a:r>
          </a:p>
          <a:p>
            <a:endParaRPr lang="fr-CH" b="1" dirty="0"/>
          </a:p>
          <a:p>
            <a:r>
              <a:rPr lang="fr-CH" b="1" dirty="0"/>
              <a:t>Non-</a:t>
            </a:r>
            <a:r>
              <a:rPr lang="fr-CH" b="1" dirty="0" err="1"/>
              <a:t>Derivatives</a:t>
            </a:r>
            <a:r>
              <a:rPr lang="fr-CH" b="1" dirty="0"/>
              <a:t> (ND)</a:t>
            </a:r>
          </a:p>
        </p:txBody>
      </p:sp>
      <p:sp>
        <p:nvSpPr>
          <p:cNvPr id="21" name="Espace réservé du texte 5">
            <a:extLst>
              <a:ext uri="{FF2B5EF4-FFF2-40B4-BE49-F238E27FC236}">
                <a16:creationId xmlns:a16="http://schemas.microsoft.com/office/drawing/2014/main" id="{E623281C-20C5-4E9E-BB70-D569BAAF4C4D}"/>
              </a:ext>
            </a:extLst>
          </p:cNvPr>
          <p:cNvSpPr txBox="1">
            <a:spLocks/>
          </p:cNvSpPr>
          <p:nvPr/>
        </p:nvSpPr>
        <p:spPr>
          <a:xfrm>
            <a:off x="701879" y="1270948"/>
            <a:ext cx="8075240" cy="490069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SzPct val="120000"/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fr-CH" sz="2400" dirty="0"/>
              <a:t>« [The Creative Commons copyright </a:t>
            </a:r>
            <a:r>
              <a:rPr lang="fr-CH" sz="2400" dirty="0" err="1"/>
              <a:t>licenses</a:t>
            </a:r>
            <a:r>
              <a:rPr lang="fr-CH" sz="2400" dirty="0"/>
              <a:t>] </a:t>
            </a:r>
            <a:r>
              <a:rPr lang="en-US" sz="2400" dirty="0"/>
              <a:t>give everyone from individual creators to large companies and institutions a simple, standardized way to grant copyright permissions to their creative work.</a:t>
            </a:r>
            <a:r>
              <a:rPr lang="fr-CH" sz="2400" dirty="0"/>
              <a:t> »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C6085DB-118B-4FC8-B76C-B5C54A5EE612}"/>
              </a:ext>
            </a:extLst>
          </p:cNvPr>
          <p:cNvSpPr txBox="1"/>
          <p:nvPr/>
        </p:nvSpPr>
        <p:spPr>
          <a:xfrm>
            <a:off x="4825016" y="2744394"/>
            <a:ext cx="4108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>
                <a:hlinkClick r:id="rId7"/>
              </a:rPr>
              <a:t>https://creativecommons.org/licenses/</a:t>
            </a:r>
            <a:r>
              <a:rPr lang="fr-CH" dirty="0"/>
              <a:t> 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14E426A-820B-4B08-A119-7950556412F1}"/>
              </a:ext>
            </a:extLst>
          </p:cNvPr>
          <p:cNvSpPr txBox="1"/>
          <p:nvPr/>
        </p:nvSpPr>
        <p:spPr>
          <a:xfrm>
            <a:off x="46822" y="6489059"/>
            <a:ext cx="4670322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000" dirty="0"/>
              <a:t>Image: </a:t>
            </a:r>
            <a:r>
              <a:rPr lang="fr-CH" sz="1000" dirty="0">
                <a:hlinkClick r:id="rId7"/>
              </a:rPr>
              <a:t>https://creativecommons.org/licenses/</a:t>
            </a:r>
            <a:r>
              <a:rPr lang="fr-CH" sz="1000" dirty="0"/>
              <a:t> </a:t>
            </a:r>
            <a:br>
              <a:rPr lang="fr-CH" sz="1000" dirty="0"/>
            </a:br>
            <a:r>
              <a:rPr lang="fr-CH" sz="1000" dirty="0" err="1"/>
              <a:t>under</a:t>
            </a:r>
            <a:r>
              <a:rPr lang="fr-CH" sz="1000" dirty="0"/>
              <a:t> </a:t>
            </a:r>
            <a:r>
              <a:rPr lang="fr-CH" sz="1000" dirty="0">
                <a:hlinkClick r:id="rId8"/>
              </a:rPr>
              <a:t>CC BY 4.0</a:t>
            </a:r>
            <a:r>
              <a:rPr lang="fr-CH" sz="1000" dirty="0"/>
              <a:t> licence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917D4CE-4EEC-6147-E62D-B12A8AC7DF8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230" y="3469155"/>
            <a:ext cx="3909045" cy="304694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F13BA91-77BF-4172-97B2-E936F14C4D9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5504" r="-1" b="10713"/>
          <a:stretch/>
        </p:blipFill>
        <p:spPr>
          <a:xfrm>
            <a:off x="4422274" y="3669913"/>
            <a:ext cx="716430" cy="567789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90A58E4-A8DA-4783-A18E-06F7FFFE4D3F}"/>
              </a:ext>
            </a:extLst>
          </p:cNvPr>
          <p:cNvSpPr txBox="1"/>
          <p:nvPr/>
        </p:nvSpPr>
        <p:spPr>
          <a:xfrm>
            <a:off x="4132519" y="3833699"/>
            <a:ext cx="4754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b="1" dirty="0"/>
              <a:t>A           start and 4 combinables </a:t>
            </a:r>
            <a:r>
              <a:rPr lang="fr-CH" b="1" dirty="0" err="1"/>
              <a:t>elements</a:t>
            </a:r>
            <a:endParaRPr lang="fr-CH" b="1" dirty="0"/>
          </a:p>
        </p:txBody>
      </p:sp>
    </p:spTree>
    <p:extLst>
      <p:ext uri="{BB962C8B-B14F-4D97-AF65-F5344CB8AC3E}">
        <p14:creationId xmlns:p14="http://schemas.microsoft.com/office/powerpoint/2010/main" val="74791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8A79EB-71A2-4721-B270-659174388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z="4000" dirty="0" err="1"/>
              <a:t>Who</a:t>
            </a:r>
            <a:r>
              <a:rPr lang="fr-CH" sz="4000" dirty="0"/>
              <a:t> ?</a:t>
            </a:r>
            <a:endParaRPr lang="fr-CH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2258949-0CD1-4E7E-8147-DCEB536EBFC6}"/>
              </a:ext>
            </a:extLst>
          </p:cNvPr>
          <p:cNvSpPr txBox="1"/>
          <p:nvPr/>
        </p:nvSpPr>
        <p:spPr>
          <a:xfrm>
            <a:off x="4211961" y="1215030"/>
            <a:ext cx="47588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Only copyright owners can license a work. </a:t>
            </a:r>
          </a:p>
          <a:p>
            <a:endParaRPr lang="fr-CH" sz="2400" dirty="0"/>
          </a:p>
          <a:p>
            <a:r>
              <a:rPr lang="fr-CH" sz="2400" dirty="0">
                <a:solidFill>
                  <a:srgbClr val="CC0066"/>
                </a:solidFill>
              </a:rPr>
              <a:t>→</a:t>
            </a:r>
            <a:r>
              <a:rPr lang="fr-CH" sz="2400" dirty="0"/>
              <a:t> </a:t>
            </a:r>
            <a:r>
              <a:rPr lang="en-US" sz="2400" dirty="0"/>
              <a:t>the object to be licensed must be a work within the meaning of art. 2 ff. of the </a:t>
            </a:r>
            <a:r>
              <a:rPr lang="en-US" sz="2400" dirty="0" err="1">
                <a:hlinkClick r:id="rId3"/>
              </a:rPr>
              <a:t>CopA</a:t>
            </a:r>
            <a:endParaRPr lang="fr-CH" sz="2400" dirty="0"/>
          </a:p>
          <a:p>
            <a:endParaRPr lang="fr-CH" sz="2400" dirty="0"/>
          </a:p>
          <a:p>
            <a:r>
              <a:rPr lang="fr-CH" sz="2400" dirty="0">
                <a:solidFill>
                  <a:srgbClr val="CC0066"/>
                </a:solidFill>
              </a:rPr>
              <a:t>→ </a:t>
            </a:r>
            <a:r>
              <a:rPr lang="en-US" sz="2400" dirty="0"/>
              <a:t>all co-authors must have given their agreement</a:t>
            </a:r>
          </a:p>
          <a:p>
            <a:endParaRPr lang="fr-CH" sz="2400" dirty="0"/>
          </a:p>
          <a:p>
            <a:r>
              <a:rPr lang="fr-CH" sz="2400" dirty="0">
                <a:solidFill>
                  <a:srgbClr val="CC0066"/>
                </a:solidFill>
              </a:rPr>
              <a:t>→ </a:t>
            </a:r>
            <a:r>
              <a:rPr lang="en-US" sz="2400" dirty="0"/>
              <a:t>the copyright must not have been assigned (for example to a publisher)</a:t>
            </a:r>
            <a:endParaRPr lang="fr-CH" sz="24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08D8281-5E20-4ECB-843E-6D8556538B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3958830" cy="5262979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CCA078A1-5DEB-4087-848B-C916C988C0B0}"/>
              </a:ext>
            </a:extLst>
          </p:cNvPr>
          <p:cNvSpPr txBox="1"/>
          <p:nvPr/>
        </p:nvSpPr>
        <p:spPr>
          <a:xfrm>
            <a:off x="0" y="6459731"/>
            <a:ext cx="475881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sz="1100" dirty="0"/>
              <a:t>Photo by </a:t>
            </a:r>
            <a:r>
              <a:rPr lang="fr-CH" sz="1100" dirty="0">
                <a:hlinkClick r:id="rId5"/>
              </a:rPr>
              <a:t>Andrea </a:t>
            </a:r>
            <a:r>
              <a:rPr lang="fr-CH" sz="1100" dirty="0" err="1">
                <a:hlinkClick r:id="rId5"/>
              </a:rPr>
              <a:t>Piacquadio</a:t>
            </a:r>
            <a:r>
              <a:rPr lang="fr-CH" sz="1100" dirty="0"/>
              <a:t> </a:t>
            </a:r>
            <a:r>
              <a:rPr lang="fr-CH" sz="1100" dirty="0" err="1"/>
              <a:t>from</a:t>
            </a:r>
            <a:r>
              <a:rPr lang="fr-CH" sz="1100" dirty="0"/>
              <a:t> </a:t>
            </a:r>
            <a:r>
              <a:rPr lang="fr-CH" sz="1100" dirty="0" err="1">
                <a:hlinkClick r:id="rId6"/>
              </a:rPr>
              <a:t>Pexels</a:t>
            </a:r>
            <a:r>
              <a:rPr lang="fr-CH" sz="1100" dirty="0"/>
              <a:t>. </a:t>
            </a:r>
            <a:br>
              <a:rPr lang="fr-CH" sz="1100" dirty="0"/>
            </a:br>
            <a:r>
              <a:rPr lang="fr-CH" sz="1100" dirty="0"/>
              <a:t>Licence: Free of use</a:t>
            </a:r>
          </a:p>
        </p:txBody>
      </p:sp>
    </p:spTree>
    <p:extLst>
      <p:ext uri="{BB962C8B-B14F-4D97-AF65-F5344CB8AC3E}">
        <p14:creationId xmlns:p14="http://schemas.microsoft.com/office/powerpoint/2010/main" val="2848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A55F07-5F88-45C1-A2BB-323E35111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When</a:t>
            </a:r>
            <a:r>
              <a:rPr lang="fr-CH" dirty="0"/>
              <a:t>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389C4D5-AD6A-4645-9773-643E350A87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12734" y="1568531"/>
            <a:ext cx="6527411" cy="3888432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  <p:sp>
        <p:nvSpPr>
          <p:cNvPr id="9" name="Accolade fermante 8">
            <a:extLst>
              <a:ext uri="{FF2B5EF4-FFF2-40B4-BE49-F238E27FC236}">
                <a16:creationId xmlns:a16="http://schemas.microsoft.com/office/drawing/2014/main" id="{E14D6534-D8E7-4D39-ADEF-B08B1FC348B8}"/>
              </a:ext>
            </a:extLst>
          </p:cNvPr>
          <p:cNvSpPr/>
          <p:nvPr/>
        </p:nvSpPr>
        <p:spPr>
          <a:xfrm rot="5400000">
            <a:off x="3096662" y="3775742"/>
            <a:ext cx="455394" cy="4023250"/>
          </a:xfrm>
          <a:prstGeom prst="rightBrace">
            <a:avLst>
              <a:gd name="adj1" fmla="val 9723"/>
              <a:gd name="adj2" fmla="val 47222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0" name="Accolade fermante 9">
            <a:extLst>
              <a:ext uri="{FF2B5EF4-FFF2-40B4-BE49-F238E27FC236}">
                <a16:creationId xmlns:a16="http://schemas.microsoft.com/office/drawing/2014/main" id="{D5931D1D-9366-4923-9427-8973F89C871C}"/>
              </a:ext>
            </a:extLst>
          </p:cNvPr>
          <p:cNvSpPr/>
          <p:nvPr/>
        </p:nvSpPr>
        <p:spPr>
          <a:xfrm rot="5400000">
            <a:off x="6684563" y="4599235"/>
            <a:ext cx="455394" cy="2376264"/>
          </a:xfrm>
          <a:prstGeom prst="rightBrace">
            <a:avLst>
              <a:gd name="adj1" fmla="val 9723"/>
              <a:gd name="adj2" fmla="val 47222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A0712E7-FBBE-4582-9678-32033533E191}"/>
              </a:ext>
            </a:extLst>
          </p:cNvPr>
          <p:cNvSpPr txBox="1"/>
          <p:nvPr/>
        </p:nvSpPr>
        <p:spPr>
          <a:xfrm>
            <a:off x="1192974" y="6095037"/>
            <a:ext cx="4023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author may assign a CC </a:t>
            </a:r>
            <a:r>
              <a:rPr lang="en-US" dirty="0" err="1"/>
              <a:t>licence</a:t>
            </a:r>
            <a:r>
              <a:rPr lang="en-US" dirty="0"/>
              <a:t> to his/her texts and figures </a:t>
            </a:r>
            <a:endParaRPr lang="fr-CH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9ADDF83-E5BB-4967-920F-99B94AD30499}"/>
              </a:ext>
            </a:extLst>
          </p:cNvPr>
          <p:cNvSpPr txBox="1"/>
          <p:nvPr/>
        </p:nvSpPr>
        <p:spPr>
          <a:xfrm>
            <a:off x="5704320" y="6095037"/>
            <a:ext cx="297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Only the publisher can grant </a:t>
            </a:r>
            <a:r>
              <a:rPr lang="en-US" dirty="0" err="1"/>
              <a:t>licences</a:t>
            </a:r>
            <a:endParaRPr lang="fr-CH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BD659FE-123C-4328-A972-14F2B6FDF9E2}"/>
              </a:ext>
            </a:extLst>
          </p:cNvPr>
          <p:cNvSpPr txBox="1"/>
          <p:nvPr/>
        </p:nvSpPr>
        <p:spPr>
          <a:xfrm rot="16200000">
            <a:off x="6488910" y="3031953"/>
            <a:ext cx="48059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Original Image </a:t>
            </a:r>
            <a:r>
              <a:rPr lang="fr-CH" sz="1050" dirty="0" err="1">
                <a:solidFill>
                  <a:schemeClr val="bg1">
                    <a:lumMod val="75000"/>
                  </a:schemeClr>
                </a:solidFill>
              </a:rPr>
              <a:t>credit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: 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 &lt;Claire Sewell &amp; University of Cambridge, 2017</a:t>
            </a:r>
            <a:br>
              <a:rPr lang="fr-CH" sz="1050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fr-CH" sz="1050" dirty="0">
                <a:solidFill>
                  <a:schemeClr val="bg1">
                    <a:lumMod val="75000"/>
                  </a:schemeClr>
                </a:solidFill>
                <a:hlinkClick r:id="rId5"/>
              </a:rPr>
              <a:t>https://www.slideshare.net/ClaireSewell/open-access-webinar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27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6A55F07-5F88-45C1-A2BB-323E351112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How ?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620461E6-E424-45C6-9952-0A78A28CFA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263" y="1125538"/>
            <a:ext cx="8262937" cy="4463702"/>
          </a:xfrm>
        </p:spPr>
        <p:txBody>
          <a:bodyPr>
            <a:normAutofit/>
          </a:bodyPr>
          <a:lstStyle/>
          <a:p>
            <a:pPr>
              <a:buClr>
                <a:srgbClr val="CC0066"/>
              </a:buClr>
            </a:pPr>
            <a:r>
              <a:rPr lang="en-US" dirty="0"/>
              <a:t>By indicating the </a:t>
            </a:r>
            <a:r>
              <a:rPr lang="en-US" dirty="0" err="1"/>
              <a:t>licence</a:t>
            </a:r>
            <a:r>
              <a:rPr lang="en-US" dirty="0"/>
              <a:t> in the document and/or on the web page</a:t>
            </a:r>
          </a:p>
          <a:p>
            <a:pPr>
              <a:buClr>
                <a:srgbClr val="CC0066"/>
              </a:buClr>
            </a:pPr>
            <a:endParaRPr lang="fr-CH" sz="900" dirty="0"/>
          </a:p>
          <a:p>
            <a:pPr>
              <a:buClr>
                <a:srgbClr val="CC0066"/>
              </a:buClr>
            </a:pPr>
            <a:r>
              <a:rPr lang="fr-CH" dirty="0"/>
              <a:t>Mention</a:t>
            </a:r>
          </a:p>
          <a:p>
            <a:pPr lvl="1">
              <a:buClr>
                <a:srgbClr val="CC0066"/>
              </a:buClr>
              <a:buFont typeface="Arial" panose="020B0604020202020204" pitchFamily="34" charset="0"/>
              <a:buChar char="•"/>
            </a:pPr>
            <a:r>
              <a:rPr lang="fr-CH" sz="2000" dirty="0"/>
              <a:t>(the CC logo)</a:t>
            </a:r>
          </a:p>
          <a:p>
            <a:pPr lvl="1">
              <a:buClr>
                <a:srgbClr val="CC0066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the name of the </a:t>
            </a:r>
            <a:r>
              <a:rPr lang="en-US" sz="2000" dirty="0" err="1"/>
              <a:t>licence</a:t>
            </a:r>
            <a:r>
              <a:rPr lang="en-US" sz="2000" dirty="0"/>
              <a:t>, abbreviated or in full</a:t>
            </a:r>
          </a:p>
          <a:p>
            <a:pPr lvl="1">
              <a:buClr>
                <a:srgbClr val="CC0066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the link to the </a:t>
            </a:r>
            <a:r>
              <a:rPr lang="en-US" sz="2000" dirty="0" err="1"/>
              <a:t>licence</a:t>
            </a:r>
            <a:endParaRPr lang="en-US" sz="2000" dirty="0"/>
          </a:p>
          <a:p>
            <a:pPr lvl="1">
              <a:buClr>
                <a:srgbClr val="CC0066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the name of the author(s) and, if applicable, the copyright holder</a:t>
            </a:r>
          </a:p>
          <a:p>
            <a:pPr lvl="1">
              <a:buClr>
                <a:srgbClr val="CC0066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the year of creation</a:t>
            </a:r>
          </a:p>
          <a:p>
            <a:pPr lvl="1">
              <a:buClr>
                <a:srgbClr val="CC0066"/>
              </a:buClr>
              <a:buFont typeface="Arial" panose="020B0604020202020204" pitchFamily="34" charset="0"/>
              <a:buChar char="•"/>
            </a:pPr>
            <a:endParaRPr lang="fr-CH" sz="2000" dirty="0"/>
          </a:p>
          <a:p>
            <a:pPr marL="0" lvl="1" indent="0">
              <a:buClr>
                <a:srgbClr val="CC0066"/>
              </a:buClr>
              <a:buNone/>
              <a:tabLst>
                <a:tab pos="0" algn="l"/>
              </a:tabLst>
            </a:pPr>
            <a:r>
              <a:rPr lang="en-US" sz="2400" dirty="0"/>
              <a:t>For example, this material is distributed in </a:t>
            </a:r>
            <a:endParaRPr lang="fr-CH" dirty="0"/>
          </a:p>
          <a:p>
            <a:pPr marL="0" indent="0">
              <a:buClr>
                <a:srgbClr val="CC0066"/>
              </a:buClr>
              <a:buNone/>
            </a:pPr>
            <a:endParaRPr lang="fr-CH" dirty="0"/>
          </a:p>
          <a:p>
            <a:pPr marL="0" indent="0">
              <a:buNone/>
            </a:pPr>
            <a:endParaRPr lang="fr-CH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6570D8-74DC-4503-888A-EB5DCC663E8C}"/>
              </a:ext>
            </a:extLst>
          </p:cNvPr>
          <p:cNvSpPr/>
          <p:nvPr/>
        </p:nvSpPr>
        <p:spPr>
          <a:xfrm>
            <a:off x="251520" y="6156593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sz="1600" dirty="0" err="1"/>
              <a:t>Other</a:t>
            </a:r>
            <a:r>
              <a:rPr lang="fr-CH" sz="1600" dirty="0"/>
              <a:t> </a:t>
            </a:r>
            <a:r>
              <a:rPr lang="fr-CH" sz="1600" dirty="0" err="1"/>
              <a:t>examples</a:t>
            </a:r>
            <a:r>
              <a:rPr lang="fr-CH" sz="1600" dirty="0"/>
              <a:t> on: </a:t>
            </a:r>
            <a:r>
              <a:rPr lang="fr-CH" sz="1600" u="sng" dirty="0">
                <a:hlinkClick r:id="rId3"/>
              </a:rPr>
              <a:t>https://wiki.creativecommons.org/wiki/Marking_your_work_with_a_CC_license</a:t>
            </a:r>
            <a:r>
              <a:rPr lang="fr-CH" sz="1600" u="sng" dirty="0"/>
              <a:t> </a:t>
            </a:r>
            <a:endParaRPr lang="fr-CH" sz="16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C0B48C7-9046-8209-26E3-2C0EE7D75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592" y="5313015"/>
            <a:ext cx="5832648" cy="61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05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6D31467-B1C2-4CB3-B6E3-DEBE9BCE7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Which</a:t>
            </a:r>
            <a:r>
              <a:rPr lang="fr-CH" dirty="0"/>
              <a:t> CC licence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705DE42-E1F8-42B4-954B-B57FE58C82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672" y="947080"/>
            <a:ext cx="5307496" cy="380355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571ABE3-289A-45EA-8E33-5BC6FD03719A}"/>
              </a:ext>
            </a:extLst>
          </p:cNvPr>
          <p:cNvSpPr txBox="1"/>
          <p:nvPr/>
        </p:nvSpPr>
        <p:spPr>
          <a:xfrm>
            <a:off x="179512" y="1708066"/>
            <a:ext cx="317721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H" sz="1600" dirty="0"/>
              <a:t>For publications, </a:t>
            </a:r>
            <a:br>
              <a:rPr lang="fr-CH" sz="1600" dirty="0"/>
            </a:br>
            <a:r>
              <a:rPr lang="fr-CH" sz="1600" dirty="0"/>
              <a:t>the </a:t>
            </a:r>
            <a:r>
              <a:rPr lang="fr-CH" sz="1600" dirty="0">
                <a:hlinkClick r:id="rId4"/>
              </a:rPr>
              <a:t>UNIGE Open Access Policy </a:t>
            </a:r>
            <a:r>
              <a:rPr lang="en-US" sz="1600" dirty="0"/>
              <a:t>requires choosing the most open </a:t>
            </a:r>
            <a:r>
              <a:rPr lang="en-US" sz="1600" dirty="0" err="1"/>
              <a:t>licence</a:t>
            </a:r>
            <a:r>
              <a:rPr lang="en-US" sz="1600" dirty="0"/>
              <a:t> possible, among the choices offered by the publishing house</a:t>
            </a:r>
          </a:p>
          <a:p>
            <a:pPr algn="r"/>
            <a:endParaRPr lang="fr-CH" sz="16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4B12892-6F65-48EE-857F-EF3F8DCE8124}"/>
              </a:ext>
            </a:extLst>
          </p:cNvPr>
          <p:cNvSpPr txBox="1"/>
          <p:nvPr/>
        </p:nvSpPr>
        <p:spPr>
          <a:xfrm>
            <a:off x="3724346" y="5310755"/>
            <a:ext cx="4918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For the rest, you can use the CC License Chooser to identify the right license for your needs:</a:t>
            </a:r>
            <a:br>
              <a:rPr lang="en-US" dirty="0"/>
            </a:br>
            <a:r>
              <a:rPr lang="fr-CH" dirty="0">
                <a:hlinkClick r:id="rId5"/>
              </a:rPr>
              <a:t>https://chooser-beta.creativecommons.org/</a:t>
            </a:r>
            <a:r>
              <a:rPr lang="fr-CH" dirty="0"/>
              <a:t>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D7AEC30-4793-4146-966C-CF2A28EDE5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186" y="4861001"/>
            <a:ext cx="3356725" cy="1918129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F1F7E1D5-B3B1-4679-9B6B-2F3F0A4C6CA1}"/>
              </a:ext>
            </a:extLst>
          </p:cNvPr>
          <p:cNvSpPr txBox="1"/>
          <p:nvPr/>
        </p:nvSpPr>
        <p:spPr>
          <a:xfrm rot="16200000">
            <a:off x="7021141" y="2661279"/>
            <a:ext cx="380355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Image </a:t>
            </a:r>
            <a:r>
              <a:rPr lang="fr-CH" sz="1050" dirty="0" err="1">
                <a:solidFill>
                  <a:schemeClr val="bg1">
                    <a:lumMod val="75000"/>
                  </a:schemeClr>
                </a:solidFill>
              </a:rPr>
              <a:t>credit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: Creative </a:t>
            </a:r>
            <a:r>
              <a:rPr lang="fr-CH" sz="1050" dirty="0" err="1">
                <a:solidFill>
                  <a:schemeClr val="bg1">
                    <a:lumMod val="75000"/>
                  </a:schemeClr>
                </a:solidFill>
              </a:rPr>
              <a:t>commons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: free photos For </a:t>
            </a:r>
            <a:r>
              <a:rPr lang="fr-CH" sz="1050" dirty="0" err="1">
                <a:solidFill>
                  <a:schemeClr val="bg1">
                    <a:lumMod val="75000"/>
                  </a:schemeClr>
                </a:solidFill>
              </a:rPr>
              <a:t>Bloggers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 – the </a:t>
            </a:r>
            <a:r>
              <a:rPr lang="fr-CH" sz="1050" dirty="0" err="1">
                <a:solidFill>
                  <a:schemeClr val="bg1">
                    <a:lumMod val="75000"/>
                  </a:schemeClr>
                </a:solidFill>
              </a:rPr>
              <a:t>ultimate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 guide 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  <a:hlinkClick r:id="rId7"/>
              </a:rPr>
              <a:t>by foter.com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, (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  <a:hlinkClick r:id="rId8"/>
              </a:rPr>
              <a:t>CC BY-SA 3.0</a:t>
            </a:r>
            <a:r>
              <a:rPr lang="fr-CH" sz="1050" dirty="0">
                <a:solidFill>
                  <a:schemeClr val="bg1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51442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2CA3183-5800-409A-93F2-070F4B236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For </a:t>
            </a:r>
            <a:r>
              <a:rPr lang="fr-CH" dirty="0" err="1"/>
              <a:t>research</a:t>
            </a:r>
            <a:r>
              <a:rPr lang="fr-CH" dirty="0"/>
              <a:t> data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2716752-9DAA-4560-82CB-1576A86ECE37}"/>
              </a:ext>
            </a:extLst>
          </p:cNvPr>
          <p:cNvSpPr txBox="1"/>
          <p:nvPr/>
        </p:nvSpPr>
        <p:spPr>
          <a:xfrm>
            <a:off x="0" y="6505598"/>
            <a:ext cx="81868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err="1"/>
              <a:t>Adapted</a:t>
            </a:r>
            <a:r>
              <a:rPr lang="fr-CH" sz="1200" dirty="0"/>
              <a:t> </a:t>
            </a:r>
            <a:r>
              <a:rPr lang="fr-CH" sz="1200" dirty="0" err="1"/>
              <a:t>from</a:t>
            </a:r>
            <a:r>
              <a:rPr lang="fr-CH" sz="1200" dirty="0"/>
              <a:t> B. </a:t>
            </a:r>
            <a:r>
              <a:rPr lang="fr-CH" sz="1200" dirty="0" err="1"/>
              <a:t>Hirschmann</a:t>
            </a:r>
            <a:r>
              <a:rPr lang="fr-CH" sz="1200" dirty="0"/>
              <a:t>. </a:t>
            </a:r>
            <a:r>
              <a:rPr lang="fr-CH" sz="1200" dirty="0">
                <a:hlinkClick r:id="rId3"/>
              </a:rPr>
              <a:t>Creative Commons. How to licence </a:t>
            </a:r>
            <a:r>
              <a:rPr lang="fr-CH" sz="1200" dirty="0" err="1">
                <a:hlinkClick r:id="rId3"/>
              </a:rPr>
              <a:t>your</a:t>
            </a:r>
            <a:r>
              <a:rPr lang="fr-CH" sz="1200" dirty="0">
                <a:hlinkClick r:id="rId3"/>
              </a:rPr>
              <a:t> publications and </a:t>
            </a:r>
            <a:r>
              <a:rPr lang="fr-CH" sz="1200" dirty="0" err="1">
                <a:hlinkClick r:id="rId3"/>
              </a:rPr>
              <a:t>research</a:t>
            </a:r>
            <a:r>
              <a:rPr lang="fr-CH" sz="1200" dirty="0">
                <a:hlinkClick r:id="rId3"/>
              </a:rPr>
              <a:t> data for </a:t>
            </a:r>
            <a:r>
              <a:rPr lang="fr-CH" sz="1200" dirty="0" err="1">
                <a:hlinkClick r:id="rId3"/>
              </a:rPr>
              <a:t>reuse</a:t>
            </a:r>
            <a:r>
              <a:rPr lang="fr-CH" sz="1200" dirty="0"/>
              <a:t>, 2020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ABE121A-5BDF-4054-9E5F-EB3C95986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00" y="1944161"/>
            <a:ext cx="8429625" cy="401955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B12D98-1C09-4222-B289-F8B51DE6D629}"/>
              </a:ext>
            </a:extLst>
          </p:cNvPr>
          <p:cNvSpPr/>
          <p:nvPr/>
        </p:nvSpPr>
        <p:spPr>
          <a:xfrm>
            <a:off x="6228184" y="5085184"/>
            <a:ext cx="2465816" cy="1008112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89EDEDA-3EFE-F5CC-CCA8-CC22976E3BA5}"/>
              </a:ext>
            </a:extLst>
          </p:cNvPr>
          <p:cNvSpPr txBox="1"/>
          <p:nvPr/>
        </p:nvSpPr>
        <p:spPr>
          <a:xfrm>
            <a:off x="712878" y="1113164"/>
            <a:ext cx="7934327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CH" sz="2400" dirty="0" err="1"/>
              <a:t>See</a:t>
            </a:r>
            <a:r>
              <a:rPr lang="fr-CH" sz="2400" dirty="0"/>
              <a:t> </a:t>
            </a:r>
            <a:r>
              <a:rPr lang="fr-CH" sz="2400" dirty="0" err="1"/>
              <a:t>dedicated</a:t>
            </a:r>
            <a:r>
              <a:rPr lang="fr-CH" sz="2400" dirty="0"/>
              <a:t> 15’ training session: </a:t>
            </a:r>
            <a:r>
              <a:rPr lang="fr-CH" sz="2400" dirty="0" err="1"/>
              <a:t>February</a:t>
            </a:r>
            <a:r>
              <a:rPr lang="fr-CH" sz="2400" dirty="0"/>
              <a:t> 15, 2022 </a:t>
            </a:r>
            <a:br>
              <a:rPr lang="fr-CH" sz="2400" dirty="0"/>
            </a:br>
            <a:r>
              <a:rPr lang="fr-CH" sz="2400" dirty="0"/>
              <a:t>(information &amp; registration </a:t>
            </a:r>
            <a:r>
              <a:rPr lang="fr-CH" sz="2400" dirty="0">
                <a:hlinkClick r:id="rId5"/>
              </a:rPr>
              <a:t>here</a:t>
            </a:r>
            <a:r>
              <a:rPr lang="fr-CH" sz="2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71798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flèche&#10;&#10;Description générée automatiquement">
            <a:extLst>
              <a:ext uri="{FF2B5EF4-FFF2-40B4-BE49-F238E27FC236}">
                <a16:creationId xmlns:a16="http://schemas.microsoft.com/office/drawing/2014/main" id="{916B611A-3676-E9BB-D9B7-054E959AE8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141743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E41BB77-B528-AC5A-CCAE-FF5DBD7B804F}"/>
              </a:ext>
            </a:extLst>
          </p:cNvPr>
          <p:cNvSpPr txBox="1"/>
          <p:nvPr/>
        </p:nvSpPr>
        <p:spPr>
          <a:xfrm>
            <a:off x="539552" y="6126451"/>
            <a:ext cx="8424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H" dirty="0"/>
              <a:t>https://www.unige.ch/researchdata/en/presentation/news/love-data-week-2023/</a:t>
            </a:r>
          </a:p>
        </p:txBody>
      </p:sp>
    </p:spTree>
    <p:extLst>
      <p:ext uri="{BB962C8B-B14F-4D97-AF65-F5344CB8AC3E}">
        <p14:creationId xmlns:p14="http://schemas.microsoft.com/office/powerpoint/2010/main" val="1216952347"/>
      </p:ext>
    </p:extLst>
  </p:cSld>
  <p:clrMapOvr>
    <a:masterClrMapping/>
  </p:clrMapOvr>
</p:sld>
</file>

<file path=ppt/theme/theme1.xml><?xml version="1.0" encoding="utf-8"?>
<a:theme xmlns:a="http://schemas.openxmlformats.org/drawingml/2006/main" name="modele_pour_formations">
  <a:themeElements>
    <a:clrScheme name="UNIG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F0063"/>
      </a:accent1>
      <a:accent2>
        <a:srgbClr val="0067C5"/>
      </a:accent2>
      <a:accent3>
        <a:srgbClr val="007E64"/>
      </a:accent3>
      <a:accent4>
        <a:srgbClr val="F1AB00"/>
      </a:accent4>
      <a:accent5>
        <a:srgbClr val="FFFFFF"/>
      </a:accent5>
      <a:accent6>
        <a:srgbClr val="000000"/>
      </a:accent6>
      <a:hlink>
        <a:srgbClr val="CF0063"/>
      </a:hlink>
      <a:folHlink>
        <a:srgbClr val="80008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587</Words>
  <Application>Microsoft Office PowerPoint</Application>
  <PresentationFormat>Affichage à l'écran (4:3)</PresentationFormat>
  <Paragraphs>75</Paragraphs>
  <Slides>10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</vt:lpstr>
      <vt:lpstr>Arial Narrow</vt:lpstr>
      <vt:lpstr>Calibri</vt:lpstr>
      <vt:lpstr>Courier New</vt:lpstr>
      <vt:lpstr>TheSansOsF Black</vt:lpstr>
      <vt:lpstr>TheSansOsF Plain</vt:lpstr>
      <vt:lpstr>modele_pour_formations</vt:lpstr>
      <vt:lpstr>Opening up your scientific contributions thanks to    licenses</vt:lpstr>
      <vt:lpstr>Why ?</vt:lpstr>
      <vt:lpstr>What ?</vt:lpstr>
      <vt:lpstr>Who ?</vt:lpstr>
      <vt:lpstr>When ?</vt:lpstr>
      <vt:lpstr>How ?</vt:lpstr>
      <vt:lpstr>Which CC licence ?</vt:lpstr>
      <vt:lpstr>For research data ?</vt:lpstr>
      <vt:lpstr>Présentation PowerPoint</vt:lpstr>
      <vt:lpstr>Questions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Opening up your scientific contributions thanks to the Creative commons licences</dc:title>
  <dc:creator/>
  <cp:keywords>CC licences</cp:keywords>
  <cp:lastModifiedBy/>
  <cp:revision>1</cp:revision>
  <dcterms:created xsi:type="dcterms:W3CDTF">2023-02-17T12:10:14Z</dcterms:created>
  <dcterms:modified xsi:type="dcterms:W3CDTF">2023-02-17T14:39:19Z</dcterms:modified>
</cp:coreProperties>
</file>