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7"/>
  </p:notesMasterIdLst>
  <p:sldIdLst>
    <p:sldId id="279" r:id="rId3"/>
    <p:sldId id="280" r:id="rId4"/>
    <p:sldId id="281" r:id="rId5"/>
    <p:sldId id="256" r:id="rId6"/>
    <p:sldId id="283" r:id="rId7"/>
    <p:sldId id="271" r:id="rId8"/>
    <p:sldId id="282" r:id="rId9"/>
    <p:sldId id="284" r:id="rId10"/>
    <p:sldId id="285" r:id="rId11"/>
    <p:sldId id="287" r:id="rId12"/>
    <p:sldId id="286" r:id="rId13"/>
    <p:sldId id="288" r:id="rId14"/>
    <p:sldId id="291" r:id="rId15"/>
    <p:sldId id="289"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90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716" autoAdjust="0"/>
    <p:restoredTop sz="94660"/>
  </p:normalViewPr>
  <p:slideViewPr>
    <p:cSldViewPr>
      <p:cViewPr>
        <p:scale>
          <a:sx n="100" d="100"/>
          <a:sy n="100" d="100"/>
        </p:scale>
        <p:origin x="2784" y="786"/>
      </p:cViewPr>
      <p:guideLst>
        <p:guide orient="horz" pos="2160"/>
        <p:guide pos="288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8E17425-84BA-405B-8FA4-49B9F133BDB1}" type="datetimeFigureOut">
              <a:rPr lang="en-GB" smtClean="0"/>
              <a:t>10/01/2023</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ED34B5-2DF7-48B4-85BB-F898B22BA298}" type="slidenum">
              <a:rPr lang="en-GB" smtClean="0"/>
              <a:t>‹#›</a:t>
            </a:fld>
            <a:endParaRPr lang="en-GB"/>
          </a:p>
        </p:txBody>
      </p:sp>
    </p:spTree>
    <p:extLst>
      <p:ext uri="{BB962C8B-B14F-4D97-AF65-F5344CB8AC3E}">
        <p14:creationId xmlns:p14="http://schemas.microsoft.com/office/powerpoint/2010/main" val="14255308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EED34B5-2DF7-48B4-85BB-F898B22BA298}" type="slidenum">
              <a:rPr lang="en-GB" smtClean="0"/>
              <a:t>4</a:t>
            </a:fld>
            <a:endParaRPr lang="en-GB"/>
          </a:p>
        </p:txBody>
      </p:sp>
    </p:spTree>
    <p:extLst>
      <p:ext uri="{BB962C8B-B14F-4D97-AF65-F5344CB8AC3E}">
        <p14:creationId xmlns:p14="http://schemas.microsoft.com/office/powerpoint/2010/main" val="654640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idx="2"/>
          </p:nvPr>
        </p:nvSpPr>
        <p:spPr>
          <a:xfrm>
            <a:off x="1143000" y="685800"/>
            <a:ext cx="4572000" cy="3429000"/>
          </a:xfrm>
          <a:prstGeom prst="rect">
            <a:avLst/>
          </a:prstGeom>
          <a:noFill/>
          <a:ln w="12700">
            <a:miter lim="800000"/>
          </a:ln>
        </p:spPr>
      </p:sp>
      <p:sp>
        <p:nvSpPr>
          <p:cNvPr id="6147" name="Notes Placeholder 2"/>
          <p:cNvSpPr>
            <a:spLocks noGrp="1"/>
          </p:cNvSpPr>
          <p:nvPr>
            <p:ph type="body" idx="3"/>
          </p:nvPr>
        </p:nvSpPr>
        <p:spPr>
          <a:xfrm>
            <a:off x="685800" y="4343400"/>
            <a:ext cx="5486400" cy="4114800"/>
          </a:xfrm>
          <a:prstGeom prst="rect">
            <a:avLst/>
          </a:prstGeom>
          <a:noFill/>
          <a:ln>
            <a:miter lim="800000"/>
          </a:ln>
        </p:spPr>
        <p:txBody>
          <a:bodyPr vert="horz" wrap="square" lIns="91440" tIns="45720" rIns="91440" bIns="45720" anchor="t" anchorCtr="0">
            <a:noAutofit/>
          </a:bodyPr>
          <a:lstStyle>
            <a:lvl1pPr marL="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1pPr>
            <a:lvl2pPr marL="4572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2pPr>
            <a:lvl3pPr marL="9144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3pPr>
            <a:lvl4pPr marL="13716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4pPr>
            <a:lvl5pPr marL="18288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5pPr>
          </a:lstStyle>
          <a:p>
            <a:pPr marL="0" lvl="0" indent="0"/>
            <a:r>
              <a:rPr lang="en-US" altLang="en-US" b="1">
                <a:latin typeface="Arial"/>
                <a:ea typeface="Arial"/>
              </a:rPr>
              <a:t>Figure 3. </a:t>
            </a:r>
            <a:r>
              <a:rPr lang="en-US" altLang="en-US">
                <a:latin typeface="Arial"/>
                <a:ea typeface="Arial"/>
              </a:rPr>
              <a:t>Assessing the recording and concordance of 3 electronic health record (EHR)–derived phenotypes (heart failure, nonfatal acute myocardial infarction [AMI], and bleeding) across 3 EHR data sources: primary care (Clinical Practice Research Datalink [CPRD]), hospital care (Hospital Episode Statistics [HES]), and mortality (Office for National Statistics [ONS]) or disease registry data (Myocardial Ischaemia National Audit Project [MINAP]). Only a very small proportion (9% for heart failure, 31% for AMI, and &lt;1% for bleeding) of cases are identified concurrently by all 3 data sources. ICD-10: International Classification of Diseases–Tenth Revision.
</a:t>
            </a:r>
          </a:p>
          <a:p>
            <a:pPr marL="0" lvl="0" indent="0"/>
            <a:r>
              <a:rPr lang="en-US" altLang="en-US">
                <a:latin typeface="Arial"/>
                <a:ea typeface="Arial"/>
              </a:rPr>
              <a:t>Unless provided in the caption above, the following copyright applies to the content of this slide: © The Author(s) 2019. Published by Oxford University Press on behalf of the American Medical Informatics Association.This is an Open Access article distributed under the terms of the Creative Commons Attribution License (http://creativecommons.org/licenses/by/4.0/), which permits unrestricted reuse, distribution, and reproduction in any medium, provided the original work is properly cited.</a:t>
            </a:r>
          </a:p>
        </p:txBody>
      </p:sp>
      <p:sp>
        <p:nvSpPr>
          <p:cNvPr id="6148" name="Slide Number Placeholder 3"/>
          <p:cNvSpPr>
            <a:spLocks noGrp="1"/>
          </p:cNvSpPr>
          <p:nvPr>
            <p:ph type="sldNum"/>
          </p:nvPr>
        </p:nvSpPr>
        <p:spPr>
          <a:xfrm>
            <a:off x="3884612" y="8685212"/>
            <a:ext cx="2971800" cy="457200"/>
          </a:xfrm>
          <a:prstGeom prst="rect">
            <a:avLst/>
          </a:prstGeom>
          <a:noFill/>
          <a:ln>
            <a:noFill/>
            <a:miter lim="800000"/>
          </a:ln>
        </p:spPr>
        <p:txBody>
          <a:bodyPr anchor="b" anchorCtr="0">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ea typeface="ＭＳ Ｐゴシック" pitchFamily="34" charset="-128"/>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ea typeface="ＭＳ Ｐゴシック" pitchFamily="34" charset="-128"/>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ea typeface="ＭＳ Ｐゴシック" pitchFamily="34" charset="-128"/>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ea typeface="ＭＳ Ｐゴシック" pitchFamily="34" charset="-128"/>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ea typeface="ＭＳ Ｐゴシック" pitchFamily="34" charset="-128"/>
              </a:defRPr>
            </a:lvl5pPr>
          </a:lstStyle>
          <a:p>
            <a:pPr marL="0" lvl="0" indent="0" algn="r" eaLnBrk="1" hangingPunct="1"/>
            <a:fld id="{CD0A36C5-9F02-4B2A-8E4F-7FDF6B06C0BD}" type="slidenum">
              <a:rPr lang="en-US" altLang="en-US" sz="1200"/>
              <a:t>6</a:t>
            </a:fld>
            <a:endParaRPr lang="en-US" altLang="en-US" sz="1200"/>
          </a:p>
        </p:txBody>
      </p:sp>
    </p:spTree>
    <p:extLst>
      <p:ext uri="{BB962C8B-B14F-4D97-AF65-F5344CB8AC3E}">
        <p14:creationId xmlns:p14="http://schemas.microsoft.com/office/powerpoint/2010/main" val="37777789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ED34B5-2DF7-48B4-85BB-F898B22BA298}"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540277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6BF00C6-1898-4129-ADE1-C877141A6DF8}" type="datetimeFigureOut">
              <a:rPr lang="en-GB" smtClean="0"/>
              <a:t>10/01/2023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9E9A348-9320-417C-B2D0-F8AAC415661B}" type="slidenum">
              <a:rPr lang="en-GB" smtClean="0"/>
              <a:t>‹#›</a:t>
            </a:fld>
            <a:endParaRPr lang="en-GB"/>
          </a:p>
        </p:txBody>
      </p:sp>
    </p:spTree>
    <p:extLst>
      <p:ext uri="{BB962C8B-B14F-4D97-AF65-F5344CB8AC3E}">
        <p14:creationId xmlns:p14="http://schemas.microsoft.com/office/powerpoint/2010/main" val="2136474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6BF00C6-1898-4129-ADE1-C877141A6DF8}" type="datetimeFigureOut">
              <a:rPr lang="en-GB" smtClean="0"/>
              <a:t>10/01/2023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9E9A348-9320-417C-B2D0-F8AAC415661B}" type="slidenum">
              <a:rPr lang="en-GB" smtClean="0"/>
              <a:t>‹#›</a:t>
            </a:fld>
            <a:endParaRPr lang="en-GB"/>
          </a:p>
        </p:txBody>
      </p:sp>
    </p:spTree>
    <p:extLst>
      <p:ext uri="{BB962C8B-B14F-4D97-AF65-F5344CB8AC3E}">
        <p14:creationId xmlns:p14="http://schemas.microsoft.com/office/powerpoint/2010/main" val="13283442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6BF00C6-1898-4129-ADE1-C877141A6DF8}" type="datetimeFigureOut">
              <a:rPr lang="en-GB" smtClean="0"/>
              <a:t>10/01/2023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9E9A348-9320-417C-B2D0-F8AAC415661B}" type="slidenum">
              <a:rPr lang="en-GB" smtClean="0"/>
              <a:t>‹#›</a:t>
            </a:fld>
            <a:endParaRPr lang="en-GB"/>
          </a:p>
        </p:txBody>
      </p:sp>
    </p:spTree>
    <p:extLst>
      <p:ext uri="{BB962C8B-B14F-4D97-AF65-F5344CB8AC3E}">
        <p14:creationId xmlns:p14="http://schemas.microsoft.com/office/powerpoint/2010/main" val="31406818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0E1D43-97A4-465B-8061-F7A4978732D3}"/>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GB"/>
          </a:p>
        </p:txBody>
      </p:sp>
      <p:sp>
        <p:nvSpPr>
          <p:cNvPr id="3" name="Subtitle 2">
            <a:extLst>
              <a:ext uri="{FF2B5EF4-FFF2-40B4-BE49-F238E27FC236}">
                <a16:creationId xmlns:a16="http://schemas.microsoft.com/office/drawing/2014/main" id="{54B46B52-D662-4E31-A65A-9957F8691E65}"/>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08916C29-9F82-43EC-B4D3-77FAC5893C0A}"/>
              </a:ext>
            </a:extLst>
          </p:cNvPr>
          <p:cNvSpPr>
            <a:spLocks noGrp="1"/>
          </p:cNvSpPr>
          <p:nvPr>
            <p:ph type="dt" sz="half" idx="10"/>
          </p:nvPr>
        </p:nvSpPr>
        <p:spPr/>
        <p:txBody>
          <a:bodyPr/>
          <a:lstStyle/>
          <a:p>
            <a:fld id="{464F6439-49F7-4B91-B9A9-B6B706A8D56E}" type="datetimeFigureOut">
              <a:rPr lang="en-GB" smtClean="0"/>
              <a:t>10/01/2023</a:t>
            </a:fld>
            <a:endParaRPr lang="en-GB"/>
          </a:p>
        </p:txBody>
      </p:sp>
      <p:sp>
        <p:nvSpPr>
          <p:cNvPr id="5" name="Footer Placeholder 4">
            <a:extLst>
              <a:ext uri="{FF2B5EF4-FFF2-40B4-BE49-F238E27FC236}">
                <a16:creationId xmlns:a16="http://schemas.microsoft.com/office/drawing/2014/main" id="{5F72870D-F8E7-4EF8-9229-4CE00D094E4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BC15F5B-071A-4810-9EFC-0A6616A808F9}"/>
              </a:ext>
            </a:extLst>
          </p:cNvPr>
          <p:cNvSpPr>
            <a:spLocks noGrp="1"/>
          </p:cNvSpPr>
          <p:nvPr>
            <p:ph type="sldNum" sz="quarter" idx="12"/>
          </p:nvPr>
        </p:nvSpPr>
        <p:spPr/>
        <p:txBody>
          <a:bodyPr/>
          <a:lstStyle/>
          <a:p>
            <a:fld id="{DF3B4667-FD84-4433-A0CA-924F8ECCDEC0}" type="slidenum">
              <a:rPr lang="en-GB" smtClean="0"/>
              <a:t>‹#›</a:t>
            </a:fld>
            <a:endParaRPr lang="en-GB"/>
          </a:p>
        </p:txBody>
      </p:sp>
    </p:spTree>
    <p:extLst>
      <p:ext uri="{BB962C8B-B14F-4D97-AF65-F5344CB8AC3E}">
        <p14:creationId xmlns:p14="http://schemas.microsoft.com/office/powerpoint/2010/main" val="2343469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F9D5D4-B399-45D2-A95D-37F5EC78B12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B935A94-135C-4481-8CD4-3C370BD2A52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89A6081-1706-417F-B5CE-E41597CE2284}"/>
              </a:ext>
            </a:extLst>
          </p:cNvPr>
          <p:cNvSpPr>
            <a:spLocks noGrp="1"/>
          </p:cNvSpPr>
          <p:nvPr>
            <p:ph type="dt" sz="half" idx="10"/>
          </p:nvPr>
        </p:nvSpPr>
        <p:spPr/>
        <p:txBody>
          <a:bodyPr/>
          <a:lstStyle/>
          <a:p>
            <a:fld id="{464F6439-49F7-4B91-B9A9-B6B706A8D56E}" type="datetimeFigureOut">
              <a:rPr lang="en-GB" smtClean="0"/>
              <a:t>10/01/2023</a:t>
            </a:fld>
            <a:endParaRPr lang="en-GB"/>
          </a:p>
        </p:txBody>
      </p:sp>
      <p:sp>
        <p:nvSpPr>
          <p:cNvPr id="5" name="Footer Placeholder 4">
            <a:extLst>
              <a:ext uri="{FF2B5EF4-FFF2-40B4-BE49-F238E27FC236}">
                <a16:creationId xmlns:a16="http://schemas.microsoft.com/office/drawing/2014/main" id="{D0D0B6F6-D200-4ADB-B37C-1AC06167B95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B2B0FEA-F8C1-423C-A6C6-3DB4B66EB191}"/>
              </a:ext>
            </a:extLst>
          </p:cNvPr>
          <p:cNvSpPr>
            <a:spLocks noGrp="1"/>
          </p:cNvSpPr>
          <p:nvPr>
            <p:ph type="sldNum" sz="quarter" idx="12"/>
          </p:nvPr>
        </p:nvSpPr>
        <p:spPr/>
        <p:txBody>
          <a:bodyPr/>
          <a:lstStyle/>
          <a:p>
            <a:fld id="{DF3B4667-FD84-4433-A0CA-924F8ECCDEC0}" type="slidenum">
              <a:rPr lang="en-GB" smtClean="0"/>
              <a:t>‹#›</a:t>
            </a:fld>
            <a:endParaRPr lang="en-GB"/>
          </a:p>
        </p:txBody>
      </p:sp>
    </p:spTree>
    <p:extLst>
      <p:ext uri="{BB962C8B-B14F-4D97-AF65-F5344CB8AC3E}">
        <p14:creationId xmlns:p14="http://schemas.microsoft.com/office/powerpoint/2010/main" val="881559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EBC9D-267E-470F-A8F2-DB69C4FF7EB1}"/>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DDF7CAC5-0596-4E73-9513-465BAD11AA3B}"/>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1558025-BF24-405B-913F-818FE5ACF51A}"/>
              </a:ext>
            </a:extLst>
          </p:cNvPr>
          <p:cNvSpPr>
            <a:spLocks noGrp="1"/>
          </p:cNvSpPr>
          <p:nvPr>
            <p:ph type="dt" sz="half" idx="10"/>
          </p:nvPr>
        </p:nvSpPr>
        <p:spPr/>
        <p:txBody>
          <a:bodyPr/>
          <a:lstStyle/>
          <a:p>
            <a:fld id="{464F6439-49F7-4B91-B9A9-B6B706A8D56E}" type="datetimeFigureOut">
              <a:rPr lang="en-GB" smtClean="0"/>
              <a:t>10/01/2023</a:t>
            </a:fld>
            <a:endParaRPr lang="en-GB"/>
          </a:p>
        </p:txBody>
      </p:sp>
      <p:sp>
        <p:nvSpPr>
          <p:cNvPr id="5" name="Footer Placeholder 4">
            <a:extLst>
              <a:ext uri="{FF2B5EF4-FFF2-40B4-BE49-F238E27FC236}">
                <a16:creationId xmlns:a16="http://schemas.microsoft.com/office/drawing/2014/main" id="{81ED2FFE-E069-4DFF-A5C0-801799714C2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92E5070-DBEC-4FB3-9661-D592D88E85E0}"/>
              </a:ext>
            </a:extLst>
          </p:cNvPr>
          <p:cNvSpPr>
            <a:spLocks noGrp="1"/>
          </p:cNvSpPr>
          <p:nvPr>
            <p:ph type="sldNum" sz="quarter" idx="12"/>
          </p:nvPr>
        </p:nvSpPr>
        <p:spPr/>
        <p:txBody>
          <a:bodyPr/>
          <a:lstStyle/>
          <a:p>
            <a:fld id="{DF3B4667-FD84-4433-A0CA-924F8ECCDEC0}" type="slidenum">
              <a:rPr lang="en-GB" smtClean="0"/>
              <a:t>‹#›</a:t>
            </a:fld>
            <a:endParaRPr lang="en-GB"/>
          </a:p>
        </p:txBody>
      </p:sp>
    </p:spTree>
    <p:extLst>
      <p:ext uri="{BB962C8B-B14F-4D97-AF65-F5344CB8AC3E}">
        <p14:creationId xmlns:p14="http://schemas.microsoft.com/office/powerpoint/2010/main" val="33463242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A7527-A941-4274-9CC2-DF3F456C1D5A}"/>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55C7CB5-A3ED-4443-9E2C-13C2995D6950}"/>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B0887C11-E395-4E01-A59C-E5CD279B1FF2}"/>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A479546-7781-457B-B635-40DC90F9276C}"/>
              </a:ext>
            </a:extLst>
          </p:cNvPr>
          <p:cNvSpPr>
            <a:spLocks noGrp="1"/>
          </p:cNvSpPr>
          <p:nvPr>
            <p:ph type="dt" sz="half" idx="10"/>
          </p:nvPr>
        </p:nvSpPr>
        <p:spPr/>
        <p:txBody>
          <a:bodyPr/>
          <a:lstStyle/>
          <a:p>
            <a:fld id="{464F6439-49F7-4B91-B9A9-B6B706A8D56E}" type="datetimeFigureOut">
              <a:rPr lang="en-GB" smtClean="0"/>
              <a:t>10/01/2023</a:t>
            </a:fld>
            <a:endParaRPr lang="en-GB"/>
          </a:p>
        </p:txBody>
      </p:sp>
      <p:sp>
        <p:nvSpPr>
          <p:cNvPr id="6" name="Footer Placeholder 5">
            <a:extLst>
              <a:ext uri="{FF2B5EF4-FFF2-40B4-BE49-F238E27FC236}">
                <a16:creationId xmlns:a16="http://schemas.microsoft.com/office/drawing/2014/main" id="{5CAB4429-55E3-4918-A37D-8E459BF3F89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57927AD-A40C-4D71-867F-873F9CF2F2FD}"/>
              </a:ext>
            </a:extLst>
          </p:cNvPr>
          <p:cNvSpPr>
            <a:spLocks noGrp="1"/>
          </p:cNvSpPr>
          <p:nvPr>
            <p:ph type="sldNum" sz="quarter" idx="12"/>
          </p:nvPr>
        </p:nvSpPr>
        <p:spPr/>
        <p:txBody>
          <a:bodyPr/>
          <a:lstStyle/>
          <a:p>
            <a:fld id="{DF3B4667-FD84-4433-A0CA-924F8ECCDEC0}" type="slidenum">
              <a:rPr lang="en-GB" smtClean="0"/>
              <a:t>‹#›</a:t>
            </a:fld>
            <a:endParaRPr lang="en-GB"/>
          </a:p>
        </p:txBody>
      </p:sp>
    </p:spTree>
    <p:extLst>
      <p:ext uri="{BB962C8B-B14F-4D97-AF65-F5344CB8AC3E}">
        <p14:creationId xmlns:p14="http://schemas.microsoft.com/office/powerpoint/2010/main" val="16324395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C70B72-6FB2-4079-8F21-9D6FC2D5E138}"/>
              </a:ext>
            </a:extLst>
          </p:cNvPr>
          <p:cNvSpPr>
            <a:spLocks noGrp="1"/>
          </p:cNvSpPr>
          <p:nvPr>
            <p:ph type="title"/>
          </p:nvPr>
        </p:nvSpPr>
        <p:spPr>
          <a:xfrm>
            <a:off x="629841" y="365126"/>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4F7082E-8036-47AC-8BA8-A7AF444CE831}"/>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C46F707A-AC10-416D-8D54-473AEFC756A5}"/>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E50D3A7-BC11-4780-B4D7-EB09CB5290CA}"/>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0E9674AA-B35E-40E2-A121-8DBA29CC450E}"/>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C8382454-E50E-4BC4-999E-45F9900AA7B7}"/>
              </a:ext>
            </a:extLst>
          </p:cNvPr>
          <p:cNvSpPr>
            <a:spLocks noGrp="1"/>
          </p:cNvSpPr>
          <p:nvPr>
            <p:ph type="dt" sz="half" idx="10"/>
          </p:nvPr>
        </p:nvSpPr>
        <p:spPr/>
        <p:txBody>
          <a:bodyPr/>
          <a:lstStyle/>
          <a:p>
            <a:fld id="{464F6439-49F7-4B91-B9A9-B6B706A8D56E}" type="datetimeFigureOut">
              <a:rPr lang="en-GB" smtClean="0"/>
              <a:t>10/01/2023</a:t>
            </a:fld>
            <a:endParaRPr lang="en-GB"/>
          </a:p>
        </p:txBody>
      </p:sp>
      <p:sp>
        <p:nvSpPr>
          <p:cNvPr id="8" name="Footer Placeholder 7">
            <a:extLst>
              <a:ext uri="{FF2B5EF4-FFF2-40B4-BE49-F238E27FC236}">
                <a16:creationId xmlns:a16="http://schemas.microsoft.com/office/drawing/2014/main" id="{1F381024-8DD9-44E7-8092-2723ED7D78EE}"/>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4CEF9A86-404F-495A-99DE-F3B6729E3E5B}"/>
              </a:ext>
            </a:extLst>
          </p:cNvPr>
          <p:cNvSpPr>
            <a:spLocks noGrp="1"/>
          </p:cNvSpPr>
          <p:nvPr>
            <p:ph type="sldNum" sz="quarter" idx="12"/>
          </p:nvPr>
        </p:nvSpPr>
        <p:spPr/>
        <p:txBody>
          <a:bodyPr/>
          <a:lstStyle/>
          <a:p>
            <a:fld id="{DF3B4667-FD84-4433-A0CA-924F8ECCDEC0}" type="slidenum">
              <a:rPr lang="en-GB" smtClean="0"/>
              <a:t>‹#›</a:t>
            </a:fld>
            <a:endParaRPr lang="en-GB"/>
          </a:p>
        </p:txBody>
      </p:sp>
    </p:spTree>
    <p:extLst>
      <p:ext uri="{BB962C8B-B14F-4D97-AF65-F5344CB8AC3E}">
        <p14:creationId xmlns:p14="http://schemas.microsoft.com/office/powerpoint/2010/main" val="40346761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8E94BE-4CC6-4877-BC33-02275E1B7651}"/>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67173497-1386-4C7F-823D-7368A6BB4E82}"/>
              </a:ext>
            </a:extLst>
          </p:cNvPr>
          <p:cNvSpPr>
            <a:spLocks noGrp="1"/>
          </p:cNvSpPr>
          <p:nvPr>
            <p:ph type="dt" sz="half" idx="10"/>
          </p:nvPr>
        </p:nvSpPr>
        <p:spPr/>
        <p:txBody>
          <a:bodyPr/>
          <a:lstStyle/>
          <a:p>
            <a:fld id="{464F6439-49F7-4B91-B9A9-B6B706A8D56E}" type="datetimeFigureOut">
              <a:rPr lang="en-GB" smtClean="0"/>
              <a:t>10/01/2023</a:t>
            </a:fld>
            <a:endParaRPr lang="en-GB"/>
          </a:p>
        </p:txBody>
      </p:sp>
      <p:sp>
        <p:nvSpPr>
          <p:cNvPr id="4" name="Footer Placeholder 3">
            <a:extLst>
              <a:ext uri="{FF2B5EF4-FFF2-40B4-BE49-F238E27FC236}">
                <a16:creationId xmlns:a16="http://schemas.microsoft.com/office/drawing/2014/main" id="{6C381ADB-5824-47E3-B637-9EF54607B37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7F832B5-0AB4-41C9-8F60-E241AF76B396}"/>
              </a:ext>
            </a:extLst>
          </p:cNvPr>
          <p:cNvSpPr>
            <a:spLocks noGrp="1"/>
          </p:cNvSpPr>
          <p:nvPr>
            <p:ph type="sldNum" sz="quarter" idx="12"/>
          </p:nvPr>
        </p:nvSpPr>
        <p:spPr/>
        <p:txBody>
          <a:bodyPr/>
          <a:lstStyle/>
          <a:p>
            <a:fld id="{DF3B4667-FD84-4433-A0CA-924F8ECCDEC0}" type="slidenum">
              <a:rPr lang="en-GB" smtClean="0"/>
              <a:t>‹#›</a:t>
            </a:fld>
            <a:endParaRPr lang="en-GB"/>
          </a:p>
        </p:txBody>
      </p:sp>
    </p:spTree>
    <p:extLst>
      <p:ext uri="{BB962C8B-B14F-4D97-AF65-F5344CB8AC3E}">
        <p14:creationId xmlns:p14="http://schemas.microsoft.com/office/powerpoint/2010/main" val="17347818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E1F59F-4FD4-42BD-BC05-BD98B87F55EA}"/>
              </a:ext>
            </a:extLst>
          </p:cNvPr>
          <p:cNvSpPr>
            <a:spLocks noGrp="1"/>
          </p:cNvSpPr>
          <p:nvPr>
            <p:ph type="dt" sz="half" idx="10"/>
          </p:nvPr>
        </p:nvSpPr>
        <p:spPr/>
        <p:txBody>
          <a:bodyPr/>
          <a:lstStyle/>
          <a:p>
            <a:fld id="{464F6439-49F7-4B91-B9A9-B6B706A8D56E}" type="datetimeFigureOut">
              <a:rPr lang="en-GB" smtClean="0"/>
              <a:t>10/01/2023</a:t>
            </a:fld>
            <a:endParaRPr lang="en-GB"/>
          </a:p>
        </p:txBody>
      </p:sp>
      <p:sp>
        <p:nvSpPr>
          <p:cNvPr id="3" name="Footer Placeholder 2">
            <a:extLst>
              <a:ext uri="{FF2B5EF4-FFF2-40B4-BE49-F238E27FC236}">
                <a16:creationId xmlns:a16="http://schemas.microsoft.com/office/drawing/2014/main" id="{6D40B196-0763-4D9F-ABB5-69E4A2CD7C1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22E75DA4-2DAA-4A86-8864-284274E0771B}"/>
              </a:ext>
            </a:extLst>
          </p:cNvPr>
          <p:cNvSpPr>
            <a:spLocks noGrp="1"/>
          </p:cNvSpPr>
          <p:nvPr>
            <p:ph type="sldNum" sz="quarter" idx="12"/>
          </p:nvPr>
        </p:nvSpPr>
        <p:spPr/>
        <p:txBody>
          <a:bodyPr/>
          <a:lstStyle/>
          <a:p>
            <a:fld id="{DF3B4667-FD84-4433-A0CA-924F8ECCDEC0}" type="slidenum">
              <a:rPr lang="en-GB" smtClean="0"/>
              <a:t>‹#›</a:t>
            </a:fld>
            <a:endParaRPr lang="en-GB"/>
          </a:p>
        </p:txBody>
      </p:sp>
    </p:spTree>
    <p:extLst>
      <p:ext uri="{BB962C8B-B14F-4D97-AF65-F5344CB8AC3E}">
        <p14:creationId xmlns:p14="http://schemas.microsoft.com/office/powerpoint/2010/main" val="3811465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4D0F41-C3EF-4016-B840-004B1270622A}"/>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C841CAB-58AB-4296-BFA2-902548FB5352}"/>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B4D14B62-CC2F-426D-94F6-6F7BF8CD58B6}"/>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51183B50-1F59-43D9-BAD9-EF1FE0EC4A72}"/>
              </a:ext>
            </a:extLst>
          </p:cNvPr>
          <p:cNvSpPr>
            <a:spLocks noGrp="1"/>
          </p:cNvSpPr>
          <p:nvPr>
            <p:ph type="dt" sz="half" idx="10"/>
          </p:nvPr>
        </p:nvSpPr>
        <p:spPr/>
        <p:txBody>
          <a:bodyPr/>
          <a:lstStyle/>
          <a:p>
            <a:fld id="{464F6439-49F7-4B91-B9A9-B6B706A8D56E}" type="datetimeFigureOut">
              <a:rPr lang="en-GB" smtClean="0"/>
              <a:t>10/01/2023</a:t>
            </a:fld>
            <a:endParaRPr lang="en-GB"/>
          </a:p>
        </p:txBody>
      </p:sp>
      <p:sp>
        <p:nvSpPr>
          <p:cNvPr id="6" name="Footer Placeholder 5">
            <a:extLst>
              <a:ext uri="{FF2B5EF4-FFF2-40B4-BE49-F238E27FC236}">
                <a16:creationId xmlns:a16="http://schemas.microsoft.com/office/drawing/2014/main" id="{1CEC7087-17E4-4568-9B3B-46D0FC3916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E8409CF-E8AE-43F8-AC1D-ED0E86DA0FE3}"/>
              </a:ext>
            </a:extLst>
          </p:cNvPr>
          <p:cNvSpPr>
            <a:spLocks noGrp="1"/>
          </p:cNvSpPr>
          <p:nvPr>
            <p:ph type="sldNum" sz="quarter" idx="12"/>
          </p:nvPr>
        </p:nvSpPr>
        <p:spPr/>
        <p:txBody>
          <a:bodyPr/>
          <a:lstStyle/>
          <a:p>
            <a:fld id="{DF3B4667-FD84-4433-A0CA-924F8ECCDEC0}" type="slidenum">
              <a:rPr lang="en-GB" smtClean="0"/>
              <a:t>‹#›</a:t>
            </a:fld>
            <a:endParaRPr lang="en-GB"/>
          </a:p>
        </p:txBody>
      </p:sp>
    </p:spTree>
    <p:extLst>
      <p:ext uri="{BB962C8B-B14F-4D97-AF65-F5344CB8AC3E}">
        <p14:creationId xmlns:p14="http://schemas.microsoft.com/office/powerpoint/2010/main" val="39044682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6BF00C6-1898-4129-ADE1-C877141A6DF8}" type="datetimeFigureOut">
              <a:rPr lang="en-GB" smtClean="0"/>
              <a:t>10/01/2023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9E9A348-9320-417C-B2D0-F8AAC415661B}" type="slidenum">
              <a:rPr lang="en-GB" smtClean="0"/>
              <a:t>‹#›</a:t>
            </a:fld>
            <a:endParaRPr lang="en-GB"/>
          </a:p>
        </p:txBody>
      </p:sp>
    </p:spTree>
    <p:extLst>
      <p:ext uri="{BB962C8B-B14F-4D97-AF65-F5344CB8AC3E}">
        <p14:creationId xmlns:p14="http://schemas.microsoft.com/office/powerpoint/2010/main" val="13420442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135E5-89AD-432C-9F7B-4CAA7F992C71}"/>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5822F4E8-A035-4087-ABAD-C85F2F7C849C}"/>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GB"/>
          </a:p>
        </p:txBody>
      </p:sp>
      <p:sp>
        <p:nvSpPr>
          <p:cNvPr id="4" name="Text Placeholder 3">
            <a:extLst>
              <a:ext uri="{FF2B5EF4-FFF2-40B4-BE49-F238E27FC236}">
                <a16:creationId xmlns:a16="http://schemas.microsoft.com/office/drawing/2014/main" id="{A487978B-7DCE-4C68-BA4B-B2321A9DD6F8}"/>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34AFBFBF-175F-442B-97DE-2820D2E330F7}"/>
              </a:ext>
            </a:extLst>
          </p:cNvPr>
          <p:cNvSpPr>
            <a:spLocks noGrp="1"/>
          </p:cNvSpPr>
          <p:nvPr>
            <p:ph type="dt" sz="half" idx="10"/>
          </p:nvPr>
        </p:nvSpPr>
        <p:spPr/>
        <p:txBody>
          <a:bodyPr/>
          <a:lstStyle/>
          <a:p>
            <a:fld id="{464F6439-49F7-4B91-B9A9-B6B706A8D56E}" type="datetimeFigureOut">
              <a:rPr lang="en-GB" smtClean="0"/>
              <a:t>10/01/2023</a:t>
            </a:fld>
            <a:endParaRPr lang="en-GB"/>
          </a:p>
        </p:txBody>
      </p:sp>
      <p:sp>
        <p:nvSpPr>
          <p:cNvPr id="6" name="Footer Placeholder 5">
            <a:extLst>
              <a:ext uri="{FF2B5EF4-FFF2-40B4-BE49-F238E27FC236}">
                <a16:creationId xmlns:a16="http://schemas.microsoft.com/office/drawing/2014/main" id="{3D56066F-B7C8-454F-8451-9A9D3BC2387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54FA9E1-FA15-4511-8B3C-827CBB1773A9}"/>
              </a:ext>
            </a:extLst>
          </p:cNvPr>
          <p:cNvSpPr>
            <a:spLocks noGrp="1"/>
          </p:cNvSpPr>
          <p:nvPr>
            <p:ph type="sldNum" sz="quarter" idx="12"/>
          </p:nvPr>
        </p:nvSpPr>
        <p:spPr/>
        <p:txBody>
          <a:bodyPr/>
          <a:lstStyle/>
          <a:p>
            <a:fld id="{DF3B4667-FD84-4433-A0CA-924F8ECCDEC0}" type="slidenum">
              <a:rPr lang="en-GB" smtClean="0"/>
              <a:t>‹#›</a:t>
            </a:fld>
            <a:endParaRPr lang="en-GB"/>
          </a:p>
        </p:txBody>
      </p:sp>
    </p:spTree>
    <p:extLst>
      <p:ext uri="{BB962C8B-B14F-4D97-AF65-F5344CB8AC3E}">
        <p14:creationId xmlns:p14="http://schemas.microsoft.com/office/powerpoint/2010/main" val="36122898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64F6EA-9370-47A1-B977-89C18E0E0A01}"/>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063D83B-AA98-40E2-BF0D-C3A05E96EA3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F4D287C-A4E6-412C-8AA6-820B6DCDACE2}"/>
              </a:ext>
            </a:extLst>
          </p:cNvPr>
          <p:cNvSpPr>
            <a:spLocks noGrp="1"/>
          </p:cNvSpPr>
          <p:nvPr>
            <p:ph type="dt" sz="half" idx="10"/>
          </p:nvPr>
        </p:nvSpPr>
        <p:spPr/>
        <p:txBody>
          <a:bodyPr/>
          <a:lstStyle/>
          <a:p>
            <a:fld id="{464F6439-49F7-4B91-B9A9-B6B706A8D56E}" type="datetimeFigureOut">
              <a:rPr lang="en-GB" smtClean="0"/>
              <a:t>10/01/2023</a:t>
            </a:fld>
            <a:endParaRPr lang="en-GB"/>
          </a:p>
        </p:txBody>
      </p:sp>
      <p:sp>
        <p:nvSpPr>
          <p:cNvPr id="5" name="Footer Placeholder 4">
            <a:extLst>
              <a:ext uri="{FF2B5EF4-FFF2-40B4-BE49-F238E27FC236}">
                <a16:creationId xmlns:a16="http://schemas.microsoft.com/office/drawing/2014/main" id="{A4473EBE-6851-4FD7-AAF7-C828A075C3C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CD2CEA4-4A78-4691-8ED8-92B7282BF6E3}"/>
              </a:ext>
            </a:extLst>
          </p:cNvPr>
          <p:cNvSpPr>
            <a:spLocks noGrp="1"/>
          </p:cNvSpPr>
          <p:nvPr>
            <p:ph type="sldNum" sz="quarter" idx="12"/>
          </p:nvPr>
        </p:nvSpPr>
        <p:spPr/>
        <p:txBody>
          <a:bodyPr/>
          <a:lstStyle/>
          <a:p>
            <a:fld id="{DF3B4667-FD84-4433-A0CA-924F8ECCDEC0}" type="slidenum">
              <a:rPr lang="en-GB" smtClean="0"/>
              <a:t>‹#›</a:t>
            </a:fld>
            <a:endParaRPr lang="en-GB"/>
          </a:p>
        </p:txBody>
      </p:sp>
    </p:spTree>
    <p:extLst>
      <p:ext uri="{BB962C8B-B14F-4D97-AF65-F5344CB8AC3E}">
        <p14:creationId xmlns:p14="http://schemas.microsoft.com/office/powerpoint/2010/main" val="29673040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94203B8-14E8-4603-AA9B-D7CF573980F2}"/>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85963EE-6A94-457F-BDEE-38B2CE8AE587}"/>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9B64BBC-6FF1-4FA6-870F-12E65E088AFD}"/>
              </a:ext>
            </a:extLst>
          </p:cNvPr>
          <p:cNvSpPr>
            <a:spLocks noGrp="1"/>
          </p:cNvSpPr>
          <p:nvPr>
            <p:ph type="dt" sz="half" idx="10"/>
          </p:nvPr>
        </p:nvSpPr>
        <p:spPr/>
        <p:txBody>
          <a:bodyPr/>
          <a:lstStyle/>
          <a:p>
            <a:fld id="{464F6439-49F7-4B91-B9A9-B6B706A8D56E}" type="datetimeFigureOut">
              <a:rPr lang="en-GB" smtClean="0"/>
              <a:t>10/01/2023</a:t>
            </a:fld>
            <a:endParaRPr lang="en-GB"/>
          </a:p>
        </p:txBody>
      </p:sp>
      <p:sp>
        <p:nvSpPr>
          <p:cNvPr id="5" name="Footer Placeholder 4">
            <a:extLst>
              <a:ext uri="{FF2B5EF4-FFF2-40B4-BE49-F238E27FC236}">
                <a16:creationId xmlns:a16="http://schemas.microsoft.com/office/drawing/2014/main" id="{9F0F176B-2879-4474-BACA-4912C85CF60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A5BA2FC-8F0E-495E-93BF-55505E79BAAF}"/>
              </a:ext>
            </a:extLst>
          </p:cNvPr>
          <p:cNvSpPr>
            <a:spLocks noGrp="1"/>
          </p:cNvSpPr>
          <p:nvPr>
            <p:ph type="sldNum" sz="quarter" idx="12"/>
          </p:nvPr>
        </p:nvSpPr>
        <p:spPr/>
        <p:txBody>
          <a:bodyPr/>
          <a:lstStyle/>
          <a:p>
            <a:fld id="{DF3B4667-FD84-4433-A0CA-924F8ECCDEC0}" type="slidenum">
              <a:rPr lang="en-GB" smtClean="0"/>
              <a:t>‹#›</a:t>
            </a:fld>
            <a:endParaRPr lang="en-GB"/>
          </a:p>
        </p:txBody>
      </p:sp>
    </p:spTree>
    <p:extLst>
      <p:ext uri="{BB962C8B-B14F-4D97-AF65-F5344CB8AC3E}">
        <p14:creationId xmlns:p14="http://schemas.microsoft.com/office/powerpoint/2010/main" val="35355756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6BF00C6-1898-4129-ADE1-C877141A6DF8}" type="datetimeFigureOut">
              <a:rPr lang="en-GB" smtClean="0"/>
              <a:t>10/01/2023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9E9A348-9320-417C-B2D0-F8AAC415661B}" type="slidenum">
              <a:rPr lang="en-GB" smtClean="0"/>
              <a:t>‹#›</a:t>
            </a:fld>
            <a:endParaRPr lang="en-GB"/>
          </a:p>
        </p:txBody>
      </p:sp>
    </p:spTree>
    <p:extLst>
      <p:ext uri="{BB962C8B-B14F-4D97-AF65-F5344CB8AC3E}">
        <p14:creationId xmlns:p14="http://schemas.microsoft.com/office/powerpoint/2010/main" val="25729166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6BF00C6-1898-4129-ADE1-C877141A6DF8}" type="datetimeFigureOut">
              <a:rPr lang="en-GB" smtClean="0"/>
              <a:t>10/01/2023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9E9A348-9320-417C-B2D0-F8AAC415661B}" type="slidenum">
              <a:rPr lang="en-GB" smtClean="0"/>
              <a:t>‹#›</a:t>
            </a:fld>
            <a:endParaRPr lang="en-GB"/>
          </a:p>
        </p:txBody>
      </p:sp>
    </p:spTree>
    <p:extLst>
      <p:ext uri="{BB962C8B-B14F-4D97-AF65-F5344CB8AC3E}">
        <p14:creationId xmlns:p14="http://schemas.microsoft.com/office/powerpoint/2010/main" val="13699788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6BF00C6-1898-4129-ADE1-C877141A6DF8}" type="datetimeFigureOut">
              <a:rPr lang="en-GB" smtClean="0"/>
              <a:t>10/01/2023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9E9A348-9320-417C-B2D0-F8AAC415661B}" type="slidenum">
              <a:rPr lang="en-GB" smtClean="0"/>
              <a:t>‹#›</a:t>
            </a:fld>
            <a:endParaRPr lang="en-GB"/>
          </a:p>
        </p:txBody>
      </p:sp>
    </p:spTree>
    <p:extLst>
      <p:ext uri="{BB962C8B-B14F-4D97-AF65-F5344CB8AC3E}">
        <p14:creationId xmlns:p14="http://schemas.microsoft.com/office/powerpoint/2010/main" val="652788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6BF00C6-1898-4129-ADE1-C877141A6DF8}" type="datetimeFigureOut">
              <a:rPr lang="en-GB" smtClean="0"/>
              <a:t>10/01/2023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9E9A348-9320-417C-B2D0-F8AAC415661B}" type="slidenum">
              <a:rPr lang="en-GB" smtClean="0"/>
              <a:t>‹#›</a:t>
            </a:fld>
            <a:endParaRPr lang="en-GB"/>
          </a:p>
        </p:txBody>
      </p:sp>
    </p:spTree>
    <p:extLst>
      <p:ext uri="{BB962C8B-B14F-4D97-AF65-F5344CB8AC3E}">
        <p14:creationId xmlns:p14="http://schemas.microsoft.com/office/powerpoint/2010/main" val="24968733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BF00C6-1898-4129-ADE1-C877141A6DF8}" type="datetimeFigureOut">
              <a:rPr lang="en-GB" smtClean="0"/>
              <a:t>10/01/2023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9E9A348-9320-417C-B2D0-F8AAC415661B}" type="slidenum">
              <a:rPr lang="en-GB" smtClean="0"/>
              <a:t>‹#›</a:t>
            </a:fld>
            <a:endParaRPr lang="en-GB"/>
          </a:p>
        </p:txBody>
      </p:sp>
    </p:spTree>
    <p:extLst>
      <p:ext uri="{BB962C8B-B14F-4D97-AF65-F5344CB8AC3E}">
        <p14:creationId xmlns:p14="http://schemas.microsoft.com/office/powerpoint/2010/main" val="12114904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6BF00C6-1898-4129-ADE1-C877141A6DF8}" type="datetimeFigureOut">
              <a:rPr lang="en-GB" smtClean="0"/>
              <a:t>10/01/2023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9E9A348-9320-417C-B2D0-F8AAC415661B}" type="slidenum">
              <a:rPr lang="en-GB" smtClean="0"/>
              <a:t>‹#›</a:t>
            </a:fld>
            <a:endParaRPr lang="en-GB"/>
          </a:p>
        </p:txBody>
      </p:sp>
    </p:spTree>
    <p:extLst>
      <p:ext uri="{BB962C8B-B14F-4D97-AF65-F5344CB8AC3E}">
        <p14:creationId xmlns:p14="http://schemas.microsoft.com/office/powerpoint/2010/main" val="27712379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6BF00C6-1898-4129-ADE1-C877141A6DF8}" type="datetimeFigureOut">
              <a:rPr lang="en-GB" smtClean="0"/>
              <a:t>10/01/2023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9E9A348-9320-417C-B2D0-F8AAC415661B}" type="slidenum">
              <a:rPr lang="en-GB" smtClean="0"/>
              <a:t>‹#›</a:t>
            </a:fld>
            <a:endParaRPr lang="en-GB"/>
          </a:p>
        </p:txBody>
      </p:sp>
    </p:spTree>
    <p:extLst>
      <p:ext uri="{BB962C8B-B14F-4D97-AF65-F5344CB8AC3E}">
        <p14:creationId xmlns:p14="http://schemas.microsoft.com/office/powerpoint/2010/main" val="36791952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BF00C6-1898-4129-ADE1-C877141A6DF8}" type="datetimeFigureOut">
              <a:rPr lang="en-GB" smtClean="0"/>
              <a:t>10/01/2023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E9A348-9320-417C-B2D0-F8AAC415661B}" type="slidenum">
              <a:rPr lang="en-GB" smtClean="0"/>
              <a:t>‹#›</a:t>
            </a:fld>
            <a:endParaRPr lang="en-GB"/>
          </a:p>
        </p:txBody>
      </p:sp>
    </p:spTree>
    <p:extLst>
      <p:ext uri="{BB962C8B-B14F-4D97-AF65-F5344CB8AC3E}">
        <p14:creationId xmlns:p14="http://schemas.microsoft.com/office/powerpoint/2010/main" val="36555791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6B0198F-D906-475A-950D-E6A0E18A7CDE}"/>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02F78EA-0CD1-4C7A-992A-15AEDEF0854C}"/>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62D88B0-272E-462B-9823-669E3447F89C}"/>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64F6439-49F7-4B91-B9A9-B6B706A8D56E}" type="datetimeFigureOut">
              <a:rPr lang="en-GB" smtClean="0"/>
              <a:t>10/01/2023</a:t>
            </a:fld>
            <a:endParaRPr lang="en-GB"/>
          </a:p>
        </p:txBody>
      </p:sp>
      <p:sp>
        <p:nvSpPr>
          <p:cNvPr id="5" name="Footer Placeholder 4">
            <a:extLst>
              <a:ext uri="{FF2B5EF4-FFF2-40B4-BE49-F238E27FC236}">
                <a16:creationId xmlns:a16="http://schemas.microsoft.com/office/drawing/2014/main" id="{0FB1A077-9D7E-43B5-AE86-C139AD3EF752}"/>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BF713D17-8D6F-4CBA-9CD7-FC3EE11DAA56}"/>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F3B4667-FD84-4433-A0CA-924F8ECCDEC0}" type="slidenum">
              <a:rPr lang="en-GB" smtClean="0"/>
              <a:t>‹#›</a:t>
            </a:fld>
            <a:endParaRPr lang="en-GB"/>
          </a:p>
        </p:txBody>
      </p:sp>
    </p:spTree>
    <p:extLst>
      <p:ext uri="{BB962C8B-B14F-4D97-AF65-F5344CB8AC3E}">
        <p14:creationId xmlns:p14="http://schemas.microsoft.com/office/powerpoint/2010/main" val="34256197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hyperlink" Target="https://www.caliberresearch.org/portal" TargetMode="External"/><Relationship Id="rId2" Type="http://schemas.openxmlformats.org/officeDocument/2006/relationships/hyperlink" Target="https://doi.org/10.1093/jamia/ocz105" TargetMode="Externa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hyperlink" Target="https://phenotypes.healthdatagateway.org/" TargetMode="External"/><Relationship Id="rId4" Type="http://schemas.openxmlformats.org/officeDocument/2006/relationships/hyperlink" Target="http://caliberanalysis.r-forge.r-project.or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gif"/><Relationship Id="rId1" Type="http://schemas.openxmlformats.org/officeDocument/2006/relationships/slideLayout" Target="../slideLayouts/slideLayout7.xml"/><Relationship Id="rId5" Type="http://schemas.openxmlformats.org/officeDocument/2006/relationships/image" Target="../media/image13.emf"/><Relationship Id="rId4" Type="http://schemas.openxmlformats.org/officeDocument/2006/relationships/image" Target="../media/image12.emf"/></Relationships>
</file>

<file path=ppt/slides/_rels/slide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emf"/><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slideLayout" Target="../slideLayouts/slideLayout7.xml"/><Relationship Id="rId4" Type="http://schemas.openxmlformats.org/officeDocument/2006/relationships/image" Target="../media/image2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5217306-E309-741C-7629-3B44DCB3E99D}"/>
              </a:ext>
            </a:extLst>
          </p:cNvPr>
          <p:cNvSpPr txBox="1"/>
          <p:nvPr/>
        </p:nvSpPr>
        <p:spPr>
          <a:xfrm>
            <a:off x="84427" y="620688"/>
            <a:ext cx="9066072" cy="461665"/>
          </a:xfrm>
          <a:prstGeom prst="rect">
            <a:avLst/>
          </a:prstGeom>
          <a:noFill/>
        </p:spPr>
        <p:txBody>
          <a:bodyPr wrap="none" rtlCol="0">
            <a:spAutoFit/>
          </a:bodyPr>
          <a:lstStyle/>
          <a:p>
            <a:r>
              <a:rPr lang="en-GB" sz="2400" b="1" dirty="0">
                <a:solidFill>
                  <a:srgbClr val="002060"/>
                </a:solidFill>
              </a:rPr>
              <a:t>Multimorbidity Mechanisms and Therapeutics Research Collaborative</a:t>
            </a:r>
          </a:p>
        </p:txBody>
      </p:sp>
      <p:pic>
        <p:nvPicPr>
          <p:cNvPr id="4" name="Picture 3" descr="A picture containing graphical user interface&#10;&#10;Description automatically generated">
            <a:extLst>
              <a:ext uri="{FF2B5EF4-FFF2-40B4-BE49-F238E27FC236}">
                <a16:creationId xmlns:a16="http://schemas.microsoft.com/office/drawing/2014/main" id="{A9501BA4-98F2-5F7F-E0BD-549131E0DA69}"/>
              </a:ext>
            </a:extLst>
          </p:cNvPr>
          <p:cNvPicPr>
            <a:picLocks noChangeAspect="1"/>
          </p:cNvPicPr>
          <p:nvPr/>
        </p:nvPicPr>
        <p:blipFill rotWithShape="1">
          <a:blip r:embed="rId2">
            <a:extLst>
              <a:ext uri="{28A0092B-C50C-407E-A947-70E740481C1C}">
                <a14:useLocalDpi xmlns:a14="http://schemas.microsoft.com/office/drawing/2010/main" val="0"/>
              </a:ext>
            </a:extLst>
          </a:blip>
          <a:srcRect t="23400" b="58401"/>
          <a:stretch/>
        </p:blipFill>
        <p:spPr>
          <a:xfrm>
            <a:off x="2411760" y="6151983"/>
            <a:ext cx="6588224" cy="674460"/>
          </a:xfrm>
          <a:prstGeom prst="rect">
            <a:avLst/>
          </a:prstGeom>
        </p:spPr>
      </p:pic>
      <p:sp>
        <p:nvSpPr>
          <p:cNvPr id="5" name="TextBox 4">
            <a:extLst>
              <a:ext uri="{FF2B5EF4-FFF2-40B4-BE49-F238E27FC236}">
                <a16:creationId xmlns:a16="http://schemas.microsoft.com/office/drawing/2014/main" id="{CCB79D8A-AC59-549B-1753-B08901EE50F3}"/>
              </a:ext>
            </a:extLst>
          </p:cNvPr>
          <p:cNvSpPr txBox="1"/>
          <p:nvPr/>
        </p:nvSpPr>
        <p:spPr>
          <a:xfrm>
            <a:off x="755576" y="1772816"/>
            <a:ext cx="6946453" cy="1754326"/>
          </a:xfrm>
          <a:prstGeom prst="rect">
            <a:avLst/>
          </a:prstGeom>
          <a:noFill/>
        </p:spPr>
        <p:txBody>
          <a:bodyPr wrap="none" rtlCol="0">
            <a:spAutoFit/>
          </a:bodyPr>
          <a:lstStyle/>
          <a:p>
            <a:r>
              <a:rPr lang="en-GB" dirty="0"/>
              <a:t>UCL – Kuan, Schmidt, Finan, Chaturvedi, Denaxas, Hingorani, Hemingway</a:t>
            </a:r>
          </a:p>
          <a:p>
            <a:r>
              <a:rPr lang="en-GB" dirty="0"/>
              <a:t>QMUL – Langenberg</a:t>
            </a:r>
          </a:p>
          <a:p>
            <a:r>
              <a:rPr lang="en-GB" dirty="0"/>
              <a:t>Cambridge – Butterworth</a:t>
            </a:r>
          </a:p>
          <a:p>
            <a:r>
              <a:rPr lang="en-GB" dirty="0"/>
              <a:t>Birmingham – Ball</a:t>
            </a:r>
          </a:p>
          <a:p>
            <a:r>
              <a:rPr lang="en-GB" dirty="0"/>
              <a:t>Liverpool – Sofat, Pirmohamed</a:t>
            </a:r>
          </a:p>
          <a:p>
            <a:r>
              <a:rPr lang="en-GB" dirty="0"/>
              <a:t>Bristol – Lawlor</a:t>
            </a:r>
          </a:p>
        </p:txBody>
      </p:sp>
      <p:sp>
        <p:nvSpPr>
          <p:cNvPr id="7" name="TextBox 6">
            <a:extLst>
              <a:ext uri="{FF2B5EF4-FFF2-40B4-BE49-F238E27FC236}">
                <a16:creationId xmlns:a16="http://schemas.microsoft.com/office/drawing/2014/main" id="{D7786A70-A225-C2A1-B983-461DF5E68A86}"/>
              </a:ext>
            </a:extLst>
          </p:cNvPr>
          <p:cNvSpPr txBox="1"/>
          <p:nvPr/>
        </p:nvSpPr>
        <p:spPr>
          <a:xfrm>
            <a:off x="156435" y="4217605"/>
            <a:ext cx="8922056" cy="646331"/>
          </a:xfrm>
          <a:prstGeom prst="rect">
            <a:avLst/>
          </a:prstGeom>
          <a:noFill/>
        </p:spPr>
        <p:txBody>
          <a:bodyPr wrap="square">
            <a:spAutoFit/>
          </a:bodyPr>
          <a:lstStyle/>
          <a:p>
            <a:r>
              <a:rPr lang="en-GB" dirty="0"/>
              <a:t>https://www.ucl.ac.uk/cardiovascular/home/multimorbidity-mechanisms-and-therapeutics-research-collaborative</a:t>
            </a:r>
          </a:p>
        </p:txBody>
      </p:sp>
    </p:spTree>
    <p:extLst>
      <p:ext uri="{BB962C8B-B14F-4D97-AF65-F5344CB8AC3E}">
        <p14:creationId xmlns:p14="http://schemas.microsoft.com/office/powerpoint/2010/main" val="27664237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8DC949D-A7D9-C4EC-9BE3-D613B4453F32}"/>
              </a:ext>
            </a:extLst>
          </p:cNvPr>
          <p:cNvPicPr>
            <a:picLocks noChangeAspect="1"/>
          </p:cNvPicPr>
          <p:nvPr/>
        </p:nvPicPr>
        <p:blipFill>
          <a:blip r:embed="rId2"/>
          <a:stretch>
            <a:fillRect/>
          </a:stretch>
        </p:blipFill>
        <p:spPr>
          <a:xfrm>
            <a:off x="365926" y="1628800"/>
            <a:ext cx="8412147" cy="3600400"/>
          </a:xfrm>
          <a:prstGeom prst="rect">
            <a:avLst/>
          </a:prstGeom>
        </p:spPr>
      </p:pic>
      <p:sp>
        <p:nvSpPr>
          <p:cNvPr id="3" name="TextBox 2">
            <a:extLst>
              <a:ext uri="{FF2B5EF4-FFF2-40B4-BE49-F238E27FC236}">
                <a16:creationId xmlns:a16="http://schemas.microsoft.com/office/drawing/2014/main" id="{B5E2E9A4-F6B7-581D-1868-09386822F3DB}"/>
              </a:ext>
            </a:extLst>
          </p:cNvPr>
          <p:cNvSpPr txBox="1"/>
          <p:nvPr/>
        </p:nvSpPr>
        <p:spPr>
          <a:xfrm>
            <a:off x="2051720" y="332656"/>
            <a:ext cx="5575757"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002060"/>
                </a:solidFill>
                <a:effectLst/>
                <a:uLnTx/>
                <a:uFillTx/>
              </a:rPr>
              <a:t>Identifying and visualising multimorbidity </a:t>
            </a:r>
          </a:p>
        </p:txBody>
      </p:sp>
    </p:spTree>
    <p:extLst>
      <p:ext uri="{BB962C8B-B14F-4D97-AF65-F5344CB8AC3E}">
        <p14:creationId xmlns:p14="http://schemas.microsoft.com/office/powerpoint/2010/main" val="35826155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2805197-5CF6-22DB-45F3-427F5E238467}"/>
              </a:ext>
            </a:extLst>
          </p:cNvPr>
          <p:cNvSpPr txBox="1"/>
          <p:nvPr/>
        </p:nvSpPr>
        <p:spPr>
          <a:xfrm>
            <a:off x="2123728" y="116632"/>
            <a:ext cx="5575757" cy="461665"/>
          </a:xfrm>
          <a:prstGeom prst="rect">
            <a:avLst/>
          </a:prstGeom>
          <a:noFill/>
        </p:spPr>
        <p:txBody>
          <a:bodyPr wrap="none" rtlCol="0">
            <a:spAutoFit/>
          </a:bodyPr>
          <a:lstStyle/>
          <a:p>
            <a:r>
              <a:rPr lang="en-GB" sz="2400" b="1" dirty="0">
                <a:solidFill>
                  <a:srgbClr val="002060"/>
                </a:solidFill>
              </a:rPr>
              <a:t>Identifying and visualising multimorbidity </a:t>
            </a:r>
          </a:p>
        </p:txBody>
      </p:sp>
      <p:pic>
        <p:nvPicPr>
          <p:cNvPr id="4" name="Picture 3">
            <a:extLst>
              <a:ext uri="{FF2B5EF4-FFF2-40B4-BE49-F238E27FC236}">
                <a16:creationId xmlns:a16="http://schemas.microsoft.com/office/drawing/2014/main" id="{D327630F-FD97-26E1-0D24-CFEED6424955}"/>
              </a:ext>
            </a:extLst>
          </p:cNvPr>
          <p:cNvPicPr>
            <a:picLocks noChangeAspect="1"/>
          </p:cNvPicPr>
          <p:nvPr/>
        </p:nvPicPr>
        <p:blipFill>
          <a:blip r:embed="rId2"/>
          <a:stretch>
            <a:fillRect/>
          </a:stretch>
        </p:blipFill>
        <p:spPr>
          <a:xfrm>
            <a:off x="4355297" y="1407468"/>
            <a:ext cx="4685828" cy="4685828"/>
          </a:xfrm>
          <a:prstGeom prst="rect">
            <a:avLst/>
          </a:prstGeom>
        </p:spPr>
      </p:pic>
      <p:pic>
        <p:nvPicPr>
          <p:cNvPr id="5" name="Picture 4">
            <a:extLst>
              <a:ext uri="{FF2B5EF4-FFF2-40B4-BE49-F238E27FC236}">
                <a16:creationId xmlns:a16="http://schemas.microsoft.com/office/drawing/2014/main" id="{E886A7EE-E54A-EA55-EA6F-DB89CAE9F3A7}"/>
              </a:ext>
            </a:extLst>
          </p:cNvPr>
          <p:cNvPicPr>
            <a:picLocks noChangeAspect="1"/>
          </p:cNvPicPr>
          <p:nvPr/>
        </p:nvPicPr>
        <p:blipFill>
          <a:blip r:embed="rId3"/>
          <a:stretch>
            <a:fillRect/>
          </a:stretch>
        </p:blipFill>
        <p:spPr>
          <a:xfrm>
            <a:off x="34701" y="1407467"/>
            <a:ext cx="4445715" cy="4445715"/>
          </a:xfrm>
          <a:prstGeom prst="rect">
            <a:avLst/>
          </a:prstGeom>
        </p:spPr>
      </p:pic>
      <p:sp>
        <p:nvSpPr>
          <p:cNvPr id="6" name="TextBox 5">
            <a:extLst>
              <a:ext uri="{FF2B5EF4-FFF2-40B4-BE49-F238E27FC236}">
                <a16:creationId xmlns:a16="http://schemas.microsoft.com/office/drawing/2014/main" id="{BE38FA15-553A-C6A8-2006-C2646A486A6D}"/>
              </a:ext>
            </a:extLst>
          </p:cNvPr>
          <p:cNvSpPr txBox="1"/>
          <p:nvPr/>
        </p:nvSpPr>
        <p:spPr>
          <a:xfrm>
            <a:off x="922459" y="1038136"/>
            <a:ext cx="2710678" cy="369332"/>
          </a:xfrm>
          <a:prstGeom prst="rect">
            <a:avLst/>
          </a:prstGeom>
          <a:noFill/>
        </p:spPr>
        <p:txBody>
          <a:bodyPr wrap="none" rtlCol="0">
            <a:spAutoFit/>
          </a:bodyPr>
          <a:lstStyle/>
          <a:p>
            <a:r>
              <a:rPr lang="en-GB" b="1" dirty="0">
                <a:solidFill>
                  <a:srgbClr val="002060"/>
                </a:solidFill>
              </a:rPr>
              <a:t>Co-morbidity network app</a:t>
            </a:r>
          </a:p>
        </p:txBody>
      </p:sp>
      <p:sp>
        <p:nvSpPr>
          <p:cNvPr id="7" name="TextBox 6">
            <a:extLst>
              <a:ext uri="{FF2B5EF4-FFF2-40B4-BE49-F238E27FC236}">
                <a16:creationId xmlns:a16="http://schemas.microsoft.com/office/drawing/2014/main" id="{2CF73DA0-A408-44B8-5094-6AE7F502282F}"/>
              </a:ext>
            </a:extLst>
          </p:cNvPr>
          <p:cNvSpPr txBox="1"/>
          <p:nvPr/>
        </p:nvSpPr>
        <p:spPr>
          <a:xfrm>
            <a:off x="5327205" y="1038136"/>
            <a:ext cx="2867132" cy="369332"/>
          </a:xfrm>
          <a:prstGeom prst="rect">
            <a:avLst/>
          </a:prstGeom>
          <a:noFill/>
        </p:spPr>
        <p:txBody>
          <a:bodyPr wrap="none" rtlCol="0">
            <a:spAutoFit/>
          </a:bodyPr>
          <a:lstStyle/>
          <a:p>
            <a:r>
              <a:rPr lang="en-GB" b="1" dirty="0">
                <a:solidFill>
                  <a:srgbClr val="002060"/>
                </a:solidFill>
              </a:rPr>
              <a:t>Co-morbidity frequency app</a:t>
            </a:r>
          </a:p>
        </p:txBody>
      </p:sp>
    </p:spTree>
    <p:extLst>
      <p:ext uri="{BB962C8B-B14F-4D97-AF65-F5344CB8AC3E}">
        <p14:creationId xmlns:p14="http://schemas.microsoft.com/office/powerpoint/2010/main" val="7186596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434C31E-EAAF-77DD-6A31-CCD2ADF07C5B}"/>
              </a:ext>
            </a:extLst>
          </p:cNvPr>
          <p:cNvSpPr txBox="1"/>
          <p:nvPr/>
        </p:nvSpPr>
        <p:spPr>
          <a:xfrm>
            <a:off x="2123728" y="116632"/>
            <a:ext cx="5575757" cy="461665"/>
          </a:xfrm>
          <a:prstGeom prst="rect">
            <a:avLst/>
          </a:prstGeom>
          <a:noFill/>
        </p:spPr>
        <p:txBody>
          <a:bodyPr wrap="none" rtlCol="0">
            <a:spAutoFit/>
          </a:bodyPr>
          <a:lstStyle/>
          <a:p>
            <a:r>
              <a:rPr lang="en-GB" sz="2400" b="1" dirty="0">
                <a:solidFill>
                  <a:srgbClr val="002060"/>
                </a:solidFill>
              </a:rPr>
              <a:t>Identifying and visualising multimorbidity </a:t>
            </a:r>
          </a:p>
        </p:txBody>
      </p:sp>
      <p:pic>
        <p:nvPicPr>
          <p:cNvPr id="12" name="Picture 11">
            <a:extLst>
              <a:ext uri="{FF2B5EF4-FFF2-40B4-BE49-F238E27FC236}">
                <a16:creationId xmlns:a16="http://schemas.microsoft.com/office/drawing/2014/main" id="{74D3EE41-4424-B44F-F460-B9FCCFD92DE8}"/>
              </a:ext>
            </a:extLst>
          </p:cNvPr>
          <p:cNvPicPr>
            <a:picLocks noChangeAspect="1"/>
          </p:cNvPicPr>
          <p:nvPr/>
        </p:nvPicPr>
        <p:blipFill rotWithShape="1">
          <a:blip r:embed="rId2"/>
          <a:srcRect t="6732" b="40150"/>
          <a:stretch/>
        </p:blipFill>
        <p:spPr>
          <a:xfrm>
            <a:off x="1403648" y="836712"/>
            <a:ext cx="6064054" cy="4896544"/>
          </a:xfrm>
          <a:prstGeom prst="rect">
            <a:avLst/>
          </a:prstGeom>
        </p:spPr>
      </p:pic>
    </p:spTree>
    <p:extLst>
      <p:ext uri="{BB962C8B-B14F-4D97-AF65-F5344CB8AC3E}">
        <p14:creationId xmlns:p14="http://schemas.microsoft.com/office/powerpoint/2010/main" val="39380083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66">
            <a:extLst>
              <a:ext uri="{FF2B5EF4-FFF2-40B4-BE49-F238E27FC236}">
                <a16:creationId xmlns:a16="http://schemas.microsoft.com/office/drawing/2014/main" id="{A713F4CB-A185-4CF7-A88D-5CCED0D923D6}"/>
              </a:ext>
            </a:extLst>
          </p:cNvPr>
          <p:cNvSpPr/>
          <p:nvPr/>
        </p:nvSpPr>
        <p:spPr>
          <a:xfrm>
            <a:off x="3153864" y="4522289"/>
            <a:ext cx="2095534" cy="1465995"/>
          </a:xfrm>
          <a:prstGeom prst="rect">
            <a:avLst/>
          </a:prstGeom>
          <a:solidFill>
            <a:schemeClr val="accent2">
              <a:lumMod val="40000"/>
              <a:lumOff val="60000"/>
              <a:alpha val="32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6FED7955-007F-4503-892E-83DD6B727E5C}"/>
              </a:ext>
            </a:extLst>
          </p:cNvPr>
          <p:cNvSpPr txBox="1"/>
          <p:nvPr/>
        </p:nvSpPr>
        <p:spPr>
          <a:xfrm>
            <a:off x="3615124" y="4534196"/>
            <a:ext cx="1552028" cy="507831"/>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dirty="0">
                <a:ln>
                  <a:noFill/>
                </a:ln>
                <a:solidFill>
                  <a:prstClr val="black"/>
                </a:solidFill>
                <a:effectLst/>
                <a:uLnTx/>
                <a:uFillTx/>
                <a:latin typeface="Calibri" panose="020F0502020204030204"/>
                <a:ea typeface="+mn-ea"/>
                <a:cs typeface="+mn-cs"/>
              </a:rPr>
              <a:t>Electronic health records</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dirty="0">
                <a:ln>
                  <a:noFill/>
                </a:ln>
                <a:solidFill>
                  <a:prstClr val="black"/>
                </a:solidFill>
                <a:effectLst/>
                <a:uLnTx/>
                <a:uFillTx/>
                <a:latin typeface="Calibri" panose="020F0502020204030204"/>
                <a:ea typeface="+mn-ea"/>
                <a:cs typeface="+mn-cs"/>
              </a:rPr>
              <a:t>with prescribing data:</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dirty="0">
                <a:ln>
                  <a:noFill/>
                </a:ln>
                <a:solidFill>
                  <a:prstClr val="black"/>
                </a:solidFill>
                <a:effectLst/>
                <a:uLnTx/>
                <a:uFillTx/>
                <a:latin typeface="Calibri" panose="020F0502020204030204"/>
                <a:ea typeface="+mn-ea"/>
                <a:cs typeface="+mn-cs"/>
              </a:rPr>
              <a:t>CPRD (Gold and </a:t>
            </a:r>
            <a:r>
              <a:rPr kumimoji="0" lang="en-GB" sz="900" b="1" i="0" u="none" strike="noStrike" kern="1200" cap="none" spc="0" normalizeH="0" baseline="0" noProof="0" dirty="0" err="1">
                <a:ln>
                  <a:noFill/>
                </a:ln>
                <a:solidFill>
                  <a:prstClr val="black"/>
                </a:solidFill>
                <a:effectLst/>
                <a:uLnTx/>
                <a:uFillTx/>
                <a:latin typeface="Calibri" panose="020F0502020204030204"/>
                <a:ea typeface="+mn-ea"/>
                <a:cs typeface="+mn-cs"/>
              </a:rPr>
              <a:t>Aurum</a:t>
            </a:r>
            <a:r>
              <a:rPr kumimoji="0" lang="en-GB" sz="900" b="1" i="0" u="none" strike="noStrike" kern="1200" cap="none" spc="0" normalizeH="0" baseline="0" noProof="0" dirty="0">
                <a:ln>
                  <a:noFill/>
                </a:ln>
                <a:solidFill>
                  <a:prstClr val="black"/>
                </a:solidFill>
                <a:effectLst/>
                <a:uLnTx/>
                <a:uFillTx/>
                <a:latin typeface="Calibri" panose="020F0502020204030204"/>
                <a:ea typeface="+mn-ea"/>
                <a:cs typeface="+mn-cs"/>
              </a:rPr>
              <a:t>)-HES</a:t>
            </a:r>
          </a:p>
        </p:txBody>
      </p:sp>
      <p:sp>
        <p:nvSpPr>
          <p:cNvPr id="28" name="TextBox 27">
            <a:extLst>
              <a:ext uri="{FF2B5EF4-FFF2-40B4-BE49-F238E27FC236}">
                <a16:creationId xmlns:a16="http://schemas.microsoft.com/office/drawing/2014/main" id="{DF5E013D-A6B9-40E0-B93F-32D8CA63CF78}"/>
              </a:ext>
            </a:extLst>
          </p:cNvPr>
          <p:cNvSpPr txBox="1"/>
          <p:nvPr/>
        </p:nvSpPr>
        <p:spPr>
          <a:xfrm>
            <a:off x="3574964" y="5050492"/>
            <a:ext cx="1535998" cy="507831"/>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dirty="0">
                <a:ln>
                  <a:noFill/>
                </a:ln>
                <a:solidFill>
                  <a:prstClr val="black"/>
                </a:solidFill>
                <a:effectLst/>
                <a:uLnTx/>
                <a:uFillTx/>
                <a:latin typeface="Calibri" panose="020F0502020204030204"/>
                <a:ea typeface="+mn-ea"/>
                <a:cs typeface="+mn-cs"/>
              </a:rPr>
              <a:t>Genome- and phenome </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dirty="0">
                <a:ln>
                  <a:noFill/>
                </a:ln>
                <a:solidFill>
                  <a:prstClr val="black"/>
                </a:solidFill>
                <a:effectLst/>
                <a:uLnTx/>
                <a:uFillTx/>
                <a:latin typeface="Calibri" panose="020F0502020204030204"/>
                <a:ea typeface="+mn-ea"/>
                <a:cs typeface="+mn-cs"/>
              </a:rPr>
              <a:t>wide associations: </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dirty="0">
                <a:ln>
                  <a:noFill/>
                </a:ln>
                <a:solidFill>
                  <a:prstClr val="black"/>
                </a:solidFill>
                <a:effectLst/>
                <a:uLnTx/>
                <a:uFillTx/>
                <a:latin typeface="Calibri" panose="020F0502020204030204"/>
                <a:ea typeface="+mn-ea"/>
                <a:cs typeface="+mn-cs"/>
              </a:rPr>
              <a:t>GWAS stats and UK Biobank</a:t>
            </a:r>
          </a:p>
        </p:txBody>
      </p:sp>
      <p:sp>
        <p:nvSpPr>
          <p:cNvPr id="29" name="TextBox 28">
            <a:extLst>
              <a:ext uri="{FF2B5EF4-FFF2-40B4-BE49-F238E27FC236}">
                <a16:creationId xmlns:a16="http://schemas.microsoft.com/office/drawing/2014/main" id="{56F25269-DC86-4C2C-A3B2-2148847D2C37}"/>
              </a:ext>
            </a:extLst>
          </p:cNvPr>
          <p:cNvSpPr txBox="1"/>
          <p:nvPr/>
        </p:nvSpPr>
        <p:spPr>
          <a:xfrm>
            <a:off x="3538623" y="5572942"/>
            <a:ext cx="987771" cy="36933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dirty="0">
                <a:ln>
                  <a:noFill/>
                </a:ln>
                <a:solidFill>
                  <a:prstClr val="black"/>
                </a:solidFill>
                <a:effectLst/>
                <a:uLnTx/>
                <a:uFillTx/>
                <a:latin typeface="Calibri" panose="020F0502020204030204"/>
                <a:ea typeface="+mn-ea"/>
                <a:cs typeface="+mn-cs"/>
              </a:rPr>
              <a:t>Clinical trials:</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dirty="0">
                <a:ln>
                  <a:noFill/>
                </a:ln>
                <a:solidFill>
                  <a:prstClr val="black"/>
                </a:solidFill>
                <a:effectLst/>
                <a:uLnTx/>
                <a:uFillTx/>
                <a:latin typeface="Calibri" panose="020F0502020204030204"/>
                <a:ea typeface="+mn-ea"/>
                <a:cs typeface="+mn-cs"/>
              </a:rPr>
              <a:t>clinical trials.gov</a:t>
            </a:r>
          </a:p>
        </p:txBody>
      </p:sp>
      <p:pic>
        <p:nvPicPr>
          <p:cNvPr id="30" name="Picture 2" descr="Image result for diseases icon">
            <a:extLst>
              <a:ext uri="{FF2B5EF4-FFF2-40B4-BE49-F238E27FC236}">
                <a16:creationId xmlns:a16="http://schemas.microsoft.com/office/drawing/2014/main" id="{60032453-9729-466B-8BA9-DD02B7C3CEC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59548" y="4671820"/>
            <a:ext cx="257616" cy="257616"/>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4" descr="Image result for gene icon">
            <a:extLst>
              <a:ext uri="{FF2B5EF4-FFF2-40B4-BE49-F238E27FC236}">
                <a16:creationId xmlns:a16="http://schemas.microsoft.com/office/drawing/2014/main" id="{FEA6CA1D-5203-429C-B6DB-A96BAC2EEC3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41474" y="5093412"/>
            <a:ext cx="275690" cy="325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 name="Group 31">
            <a:extLst>
              <a:ext uri="{FF2B5EF4-FFF2-40B4-BE49-F238E27FC236}">
                <a16:creationId xmlns:a16="http://schemas.microsoft.com/office/drawing/2014/main" id="{1981CFE3-5B58-4AA9-81E1-277A19325BF2}"/>
              </a:ext>
            </a:extLst>
          </p:cNvPr>
          <p:cNvGrpSpPr/>
          <p:nvPr/>
        </p:nvGrpSpPr>
        <p:grpSpPr>
          <a:xfrm rot="18922359">
            <a:off x="3194948" y="5629290"/>
            <a:ext cx="319599" cy="154756"/>
            <a:chOff x="1159538" y="4194631"/>
            <a:chExt cx="610820" cy="226820"/>
          </a:xfrm>
        </p:grpSpPr>
        <p:sp>
          <p:nvSpPr>
            <p:cNvPr id="42" name="Flowchart: Delay 41">
              <a:extLst>
                <a:ext uri="{FF2B5EF4-FFF2-40B4-BE49-F238E27FC236}">
                  <a16:creationId xmlns:a16="http://schemas.microsoft.com/office/drawing/2014/main" id="{D5B755E1-5192-48A0-912F-DA565B3F3CB1}"/>
                </a:ext>
              </a:extLst>
            </p:cNvPr>
            <p:cNvSpPr/>
            <p:nvPr/>
          </p:nvSpPr>
          <p:spPr>
            <a:xfrm>
              <a:off x="1467958" y="4194631"/>
              <a:ext cx="302400" cy="226820"/>
            </a:xfrm>
            <a:prstGeom prst="flowChartDelay">
              <a:avLst/>
            </a:prstGeom>
            <a:solidFill>
              <a:schemeClr val="tx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Flowchart: Delay 42">
              <a:extLst>
                <a:ext uri="{FF2B5EF4-FFF2-40B4-BE49-F238E27FC236}">
                  <a16:creationId xmlns:a16="http://schemas.microsoft.com/office/drawing/2014/main" id="{A73ADC0D-7488-4887-ACD9-EDFE17ED4188}"/>
                </a:ext>
              </a:extLst>
            </p:cNvPr>
            <p:cNvSpPr/>
            <p:nvPr/>
          </p:nvSpPr>
          <p:spPr>
            <a:xfrm flipH="1">
              <a:off x="1159538" y="4194631"/>
              <a:ext cx="302400" cy="226820"/>
            </a:xfrm>
            <a:prstGeom prst="flowChartDelay">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54" name="Picture 53">
            <a:extLst>
              <a:ext uri="{FF2B5EF4-FFF2-40B4-BE49-F238E27FC236}">
                <a16:creationId xmlns:a16="http://schemas.microsoft.com/office/drawing/2014/main" id="{4C6DB0DC-E8A5-4B31-9645-57CF743975A3}"/>
              </a:ext>
            </a:extLst>
          </p:cNvPr>
          <p:cNvPicPr>
            <a:picLocks noChangeAspect="1"/>
          </p:cNvPicPr>
          <p:nvPr/>
        </p:nvPicPr>
        <p:blipFill>
          <a:blip r:embed="rId5"/>
          <a:stretch>
            <a:fillRect/>
          </a:stretch>
        </p:blipFill>
        <p:spPr>
          <a:xfrm>
            <a:off x="5905809" y="1058236"/>
            <a:ext cx="2621033" cy="3173539"/>
          </a:xfrm>
          <a:prstGeom prst="rect">
            <a:avLst/>
          </a:prstGeom>
        </p:spPr>
      </p:pic>
      <p:sp>
        <p:nvSpPr>
          <p:cNvPr id="60" name="Rectangle: Rounded Corners 59">
            <a:extLst>
              <a:ext uri="{FF2B5EF4-FFF2-40B4-BE49-F238E27FC236}">
                <a16:creationId xmlns:a16="http://schemas.microsoft.com/office/drawing/2014/main" id="{BD1AF68B-87C6-4213-AEDD-79360C3C559B}"/>
              </a:ext>
            </a:extLst>
          </p:cNvPr>
          <p:cNvSpPr/>
          <p:nvPr/>
        </p:nvSpPr>
        <p:spPr>
          <a:xfrm>
            <a:off x="206490" y="1914190"/>
            <a:ext cx="2443155" cy="1874850"/>
          </a:xfrm>
          <a:prstGeom prst="roundRect">
            <a:avLst/>
          </a:prstGeom>
          <a:solidFill>
            <a:schemeClr val="accent4">
              <a:lumMod val="20000"/>
              <a:lumOff val="80000"/>
            </a:schemeClr>
          </a:solidFill>
          <a:ln w="412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 name="TextBox 60">
            <a:extLst>
              <a:ext uri="{FF2B5EF4-FFF2-40B4-BE49-F238E27FC236}">
                <a16:creationId xmlns:a16="http://schemas.microsoft.com/office/drawing/2014/main" id="{BA61654A-9948-447D-B9CC-EA14E19E0406}"/>
              </a:ext>
            </a:extLst>
          </p:cNvPr>
          <p:cNvSpPr txBox="1"/>
          <p:nvPr/>
        </p:nvSpPr>
        <p:spPr>
          <a:xfrm>
            <a:off x="210093" y="1959019"/>
            <a:ext cx="1760418" cy="253916"/>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0" normalizeH="0" baseline="0" noProof="0" dirty="0">
                <a:ln>
                  <a:noFill/>
                </a:ln>
                <a:solidFill>
                  <a:prstClr val="black"/>
                </a:solidFill>
                <a:effectLst/>
                <a:uLnTx/>
                <a:uFillTx/>
                <a:latin typeface="Calibri" panose="020F0502020204030204"/>
                <a:ea typeface="+mn-ea"/>
                <a:cs typeface="+mn-cs"/>
              </a:rPr>
              <a:t>O1: </a:t>
            </a:r>
            <a:r>
              <a:rPr kumimoji="0" lang="en-GB" sz="1050" b="0" i="0" u="none" strike="noStrike" kern="1200" cap="none" spc="0" normalizeH="0" baseline="0" noProof="0" dirty="0">
                <a:ln>
                  <a:noFill/>
                </a:ln>
                <a:solidFill>
                  <a:prstClr val="black"/>
                </a:solidFill>
                <a:effectLst/>
                <a:uLnTx/>
                <a:uFillTx/>
                <a:latin typeface="Calibri" panose="020F0502020204030204"/>
                <a:ea typeface="+mn-ea"/>
                <a:cs typeface="+mn-cs"/>
              </a:rPr>
              <a:t>Defining disease clusters</a:t>
            </a:r>
          </a:p>
        </p:txBody>
      </p:sp>
      <p:sp>
        <p:nvSpPr>
          <p:cNvPr id="64" name="TextBox 63">
            <a:extLst>
              <a:ext uri="{FF2B5EF4-FFF2-40B4-BE49-F238E27FC236}">
                <a16:creationId xmlns:a16="http://schemas.microsoft.com/office/drawing/2014/main" id="{54410E4B-9F54-4488-B588-4909D1D35064}"/>
              </a:ext>
            </a:extLst>
          </p:cNvPr>
          <p:cNvSpPr txBox="1"/>
          <p:nvPr/>
        </p:nvSpPr>
        <p:spPr>
          <a:xfrm>
            <a:off x="220297" y="2154023"/>
            <a:ext cx="2208297" cy="57708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0" normalizeH="0" baseline="0" noProof="0" dirty="0">
                <a:ln>
                  <a:noFill/>
                </a:ln>
                <a:solidFill>
                  <a:prstClr val="black"/>
                </a:solidFill>
                <a:effectLst/>
                <a:uLnTx/>
                <a:uFillTx/>
                <a:latin typeface="Calibri" panose="020F0502020204030204"/>
                <a:ea typeface="+mn-ea"/>
                <a:cs typeface="+mn-cs"/>
              </a:rPr>
              <a:t>O2: </a:t>
            </a:r>
            <a:r>
              <a:rPr kumimoji="0" lang="en-GB" sz="1050" b="0" i="0" u="none" strike="noStrike" kern="1200" cap="none" spc="0" normalizeH="0" baseline="0" noProof="0" dirty="0">
                <a:ln>
                  <a:noFill/>
                </a:ln>
                <a:solidFill>
                  <a:prstClr val="black"/>
                </a:solidFill>
                <a:effectLst/>
                <a:uLnTx/>
                <a:uFillTx/>
                <a:latin typeface="Calibri" panose="020F0502020204030204"/>
                <a:ea typeface="+mn-ea"/>
                <a:cs typeface="+mn-cs"/>
              </a:rPr>
              <a:t>Identify diseases with common mechanisms, drug targets and risk factors </a:t>
            </a:r>
          </a:p>
        </p:txBody>
      </p:sp>
      <p:sp>
        <p:nvSpPr>
          <p:cNvPr id="73" name="TextBox 72">
            <a:extLst>
              <a:ext uri="{FF2B5EF4-FFF2-40B4-BE49-F238E27FC236}">
                <a16:creationId xmlns:a16="http://schemas.microsoft.com/office/drawing/2014/main" id="{2EE08838-404E-487D-9B94-574B88224E48}"/>
              </a:ext>
            </a:extLst>
          </p:cNvPr>
          <p:cNvSpPr txBox="1"/>
          <p:nvPr/>
        </p:nvSpPr>
        <p:spPr>
          <a:xfrm>
            <a:off x="239738" y="2645006"/>
            <a:ext cx="2208297" cy="41549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0" normalizeH="0" baseline="0" noProof="0" dirty="0">
                <a:ln>
                  <a:noFill/>
                </a:ln>
                <a:solidFill>
                  <a:prstClr val="black"/>
                </a:solidFill>
                <a:effectLst/>
                <a:uLnTx/>
                <a:uFillTx/>
                <a:latin typeface="Calibri" panose="020F0502020204030204"/>
                <a:ea typeface="+mn-ea"/>
                <a:cs typeface="+mn-cs"/>
              </a:rPr>
              <a:t>O3: </a:t>
            </a:r>
            <a:r>
              <a:rPr kumimoji="0" lang="en-GB" sz="1050" b="0" i="0" u="none" strike="noStrike" kern="1200" cap="none" spc="0" normalizeH="0" baseline="0" noProof="0" dirty="0">
                <a:ln>
                  <a:noFill/>
                </a:ln>
                <a:solidFill>
                  <a:prstClr val="black"/>
                </a:solidFill>
                <a:effectLst/>
                <a:uLnTx/>
                <a:uFillTx/>
                <a:latin typeface="Calibri" panose="020F0502020204030204"/>
                <a:ea typeface="+mn-ea"/>
                <a:cs typeface="+mn-cs"/>
              </a:rPr>
              <a:t>Reduce medication related harm in patients with multimorbidity</a:t>
            </a:r>
          </a:p>
        </p:txBody>
      </p:sp>
      <p:grpSp>
        <p:nvGrpSpPr>
          <p:cNvPr id="2" name="Group 1">
            <a:extLst>
              <a:ext uri="{FF2B5EF4-FFF2-40B4-BE49-F238E27FC236}">
                <a16:creationId xmlns:a16="http://schemas.microsoft.com/office/drawing/2014/main" id="{43CA9743-D427-FCFD-9F37-DD3F239BA70C}"/>
              </a:ext>
            </a:extLst>
          </p:cNvPr>
          <p:cNvGrpSpPr/>
          <p:nvPr/>
        </p:nvGrpSpPr>
        <p:grpSpPr>
          <a:xfrm>
            <a:off x="3063725" y="798413"/>
            <a:ext cx="2621033" cy="2404798"/>
            <a:chOff x="2952068" y="1559984"/>
            <a:chExt cx="2621033" cy="2404798"/>
          </a:xfrm>
        </p:grpSpPr>
        <p:grpSp>
          <p:nvGrpSpPr>
            <p:cNvPr id="76" name="Group 75">
              <a:extLst>
                <a:ext uri="{FF2B5EF4-FFF2-40B4-BE49-F238E27FC236}">
                  <a16:creationId xmlns:a16="http://schemas.microsoft.com/office/drawing/2014/main" id="{A342663A-B79A-49B9-A8D8-D9C6B3EEAD88}"/>
                </a:ext>
              </a:extLst>
            </p:cNvPr>
            <p:cNvGrpSpPr/>
            <p:nvPr/>
          </p:nvGrpSpPr>
          <p:grpSpPr>
            <a:xfrm>
              <a:off x="3013141" y="1706339"/>
              <a:ext cx="2509981" cy="2163192"/>
              <a:chOff x="3962173" y="586371"/>
              <a:chExt cx="3346641" cy="2884256"/>
            </a:xfrm>
          </p:grpSpPr>
          <p:grpSp>
            <p:nvGrpSpPr>
              <p:cNvPr id="75" name="Group 74">
                <a:extLst>
                  <a:ext uri="{FF2B5EF4-FFF2-40B4-BE49-F238E27FC236}">
                    <a16:creationId xmlns:a16="http://schemas.microsoft.com/office/drawing/2014/main" id="{1AA133AE-2774-4AB3-9572-83FF853512B8}"/>
                  </a:ext>
                </a:extLst>
              </p:cNvPr>
              <p:cNvGrpSpPr/>
              <p:nvPr/>
            </p:nvGrpSpPr>
            <p:grpSpPr>
              <a:xfrm>
                <a:off x="3962173" y="586371"/>
                <a:ext cx="3346641" cy="2575958"/>
                <a:chOff x="3958480" y="1311275"/>
                <a:chExt cx="3346641" cy="2575958"/>
              </a:xfrm>
            </p:grpSpPr>
            <p:sp>
              <p:nvSpPr>
                <p:cNvPr id="8" name="Oval 7">
                  <a:extLst>
                    <a:ext uri="{FF2B5EF4-FFF2-40B4-BE49-F238E27FC236}">
                      <a16:creationId xmlns:a16="http://schemas.microsoft.com/office/drawing/2014/main" id="{B6C132AA-8815-469C-8926-2A78EC3EBAE7}"/>
                    </a:ext>
                  </a:extLst>
                </p:cNvPr>
                <p:cNvSpPr/>
                <p:nvPr/>
              </p:nvSpPr>
              <p:spPr>
                <a:xfrm>
                  <a:off x="6208304" y="2417179"/>
                  <a:ext cx="430896" cy="423277"/>
                </a:xfrm>
                <a:prstGeom prst="ellipse">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089EAC48-3D45-4307-8CF0-41127B34D134}"/>
                    </a:ext>
                  </a:extLst>
                </p:cNvPr>
                <p:cNvSpPr txBox="1"/>
                <p:nvPr/>
              </p:nvSpPr>
              <p:spPr>
                <a:xfrm>
                  <a:off x="6264895" y="2444151"/>
                  <a:ext cx="365912" cy="400109"/>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1350" b="0" i="0" u="none" strike="noStrike" kern="1200" cap="none" spc="0" normalizeH="0" baseline="0" noProof="0" dirty="0">
                      <a:ln>
                        <a:noFill/>
                      </a:ln>
                      <a:solidFill>
                        <a:prstClr val="black"/>
                      </a:solidFill>
                      <a:effectLst/>
                      <a:uLnTx/>
                      <a:uFillTx/>
                      <a:latin typeface="Calibri" panose="020F0502020204030204"/>
                      <a:ea typeface="+mn-ea"/>
                      <a:cs typeface="+mn-cs"/>
                    </a:rPr>
                    <a:t>P</a:t>
                  </a:r>
                </a:p>
              </p:txBody>
            </p:sp>
            <p:sp>
              <p:nvSpPr>
                <p:cNvPr id="10" name="Oval 9">
                  <a:extLst>
                    <a:ext uri="{FF2B5EF4-FFF2-40B4-BE49-F238E27FC236}">
                      <a16:creationId xmlns:a16="http://schemas.microsoft.com/office/drawing/2014/main" id="{949D4939-430C-46B0-9879-EDB52D35C895}"/>
                    </a:ext>
                  </a:extLst>
                </p:cNvPr>
                <p:cNvSpPr/>
                <p:nvPr/>
              </p:nvSpPr>
              <p:spPr>
                <a:xfrm>
                  <a:off x="6857504" y="2417179"/>
                  <a:ext cx="430896" cy="423277"/>
                </a:xfrm>
                <a:prstGeom prst="ellipse">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70154F01-B017-4622-A435-5151923AEBA9}"/>
                    </a:ext>
                  </a:extLst>
                </p:cNvPr>
                <p:cNvSpPr txBox="1"/>
                <p:nvPr/>
              </p:nvSpPr>
              <p:spPr>
                <a:xfrm>
                  <a:off x="6902873" y="2433060"/>
                  <a:ext cx="402248" cy="400109"/>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1350" b="0" i="0" u="none" strike="noStrike" kern="1200" cap="none" spc="0" normalizeH="0" baseline="0" noProof="0" dirty="0">
                      <a:ln>
                        <a:noFill/>
                      </a:ln>
                      <a:solidFill>
                        <a:prstClr val="black"/>
                      </a:solidFill>
                      <a:effectLst/>
                      <a:uLnTx/>
                      <a:uFillTx/>
                      <a:latin typeface="Calibri" panose="020F0502020204030204"/>
                      <a:ea typeface="+mn-ea"/>
                      <a:cs typeface="+mn-cs"/>
                    </a:rPr>
                    <a:t>Q</a:t>
                  </a:r>
                </a:p>
              </p:txBody>
            </p:sp>
            <p:cxnSp>
              <p:nvCxnSpPr>
                <p:cNvPr id="14" name="Straight Connector 13">
                  <a:extLst>
                    <a:ext uri="{FF2B5EF4-FFF2-40B4-BE49-F238E27FC236}">
                      <a16:creationId xmlns:a16="http://schemas.microsoft.com/office/drawing/2014/main" id="{164ACCC8-B6B5-4E1E-8AD0-6B8382E8DB81}"/>
                    </a:ext>
                  </a:extLst>
                </p:cNvPr>
                <p:cNvCxnSpPr/>
                <p:nvPr/>
              </p:nvCxnSpPr>
              <p:spPr>
                <a:xfrm>
                  <a:off x="4761124" y="2765812"/>
                  <a:ext cx="306572" cy="341944"/>
                </a:xfrm>
                <a:prstGeom prst="line">
                  <a:avLst/>
                </a:prstGeom>
                <a:ln w="25400">
                  <a:solidFill>
                    <a:srgbClr val="7030A0"/>
                  </a:solidFill>
                  <a:headEnd type="triangl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315B52D-2D2B-49DF-8B86-E6CD1D6A416B}"/>
                    </a:ext>
                  </a:extLst>
                </p:cNvPr>
                <p:cNvCxnSpPr/>
                <p:nvPr/>
              </p:nvCxnSpPr>
              <p:spPr>
                <a:xfrm flipH="1">
                  <a:off x="5082093" y="2750332"/>
                  <a:ext cx="306572" cy="341944"/>
                </a:xfrm>
                <a:prstGeom prst="line">
                  <a:avLst/>
                </a:prstGeom>
                <a:ln w="25400">
                  <a:solidFill>
                    <a:srgbClr val="7030A0"/>
                  </a:solidFill>
                  <a:headEnd type="triangl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D7162399-8294-49E0-AFBB-A7E5CB0C4F20}"/>
                    </a:ext>
                  </a:extLst>
                </p:cNvPr>
                <p:cNvCxnSpPr/>
                <p:nvPr/>
              </p:nvCxnSpPr>
              <p:spPr>
                <a:xfrm flipH="1">
                  <a:off x="4488158" y="3269756"/>
                  <a:ext cx="374306" cy="0"/>
                </a:xfrm>
                <a:prstGeom prst="line">
                  <a:avLst/>
                </a:prstGeom>
                <a:ln w="25400">
                  <a:solidFill>
                    <a:srgbClr val="7030A0"/>
                  </a:solidFill>
                  <a:headEnd type="triangl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C4324E9-EE41-4480-BD78-224AE3151B94}"/>
                    </a:ext>
                  </a:extLst>
                </p:cNvPr>
                <p:cNvCxnSpPr/>
                <p:nvPr/>
              </p:nvCxnSpPr>
              <p:spPr>
                <a:xfrm flipH="1">
                  <a:off x="5271949" y="3269756"/>
                  <a:ext cx="374306" cy="0"/>
                </a:xfrm>
                <a:prstGeom prst="line">
                  <a:avLst/>
                </a:prstGeom>
                <a:ln w="25400">
                  <a:solidFill>
                    <a:srgbClr val="7030A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38CD41DC-3AFB-4D52-963F-7A9CC56B0FE1}"/>
                    </a:ext>
                  </a:extLst>
                </p:cNvPr>
                <p:cNvSpPr/>
                <p:nvPr/>
              </p:nvSpPr>
              <p:spPr>
                <a:xfrm>
                  <a:off x="4517761" y="1311275"/>
                  <a:ext cx="409485" cy="392760"/>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GB" sz="1050" b="0" i="0" u="none" strike="noStrike" kern="1200" cap="none" spc="0" normalizeH="0" baseline="-25000" noProof="0" dirty="0">
                      <a:ln>
                        <a:noFill/>
                      </a:ln>
                      <a:solidFill>
                        <a:prstClr val="white"/>
                      </a:solidFill>
                      <a:effectLst/>
                      <a:uLnTx/>
                      <a:uFillTx/>
                      <a:latin typeface="Calibri" panose="020F0502020204030204"/>
                      <a:ea typeface="+mn-ea"/>
                      <a:cs typeface="+mn-cs"/>
                    </a:rPr>
                    <a:t>A</a:t>
                  </a:r>
                  <a:endParaRPr kumimoji="0" lang="en-GB" sz="10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19" name="Straight Connector 18">
                  <a:extLst>
                    <a:ext uri="{FF2B5EF4-FFF2-40B4-BE49-F238E27FC236}">
                      <a16:creationId xmlns:a16="http://schemas.microsoft.com/office/drawing/2014/main" id="{7781B271-9A92-4699-8C80-ED6C77FD5B88}"/>
                    </a:ext>
                  </a:extLst>
                </p:cNvPr>
                <p:cNvCxnSpPr/>
                <p:nvPr/>
              </p:nvCxnSpPr>
              <p:spPr>
                <a:xfrm>
                  <a:off x="4853755" y="1770225"/>
                  <a:ext cx="523940" cy="575854"/>
                </a:xfrm>
                <a:prstGeom prst="line">
                  <a:avLst/>
                </a:prstGeom>
                <a:ln w="254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4C4D9FF2-1B12-4895-82EC-12404688EEBF}"/>
                    </a:ext>
                  </a:extLst>
                </p:cNvPr>
                <p:cNvSpPr txBox="1"/>
                <p:nvPr/>
              </p:nvSpPr>
              <p:spPr>
                <a:xfrm>
                  <a:off x="5608132" y="3068165"/>
                  <a:ext cx="359501" cy="400109"/>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1350" b="0" i="1" u="none" strike="noStrike" kern="1200" cap="none" spc="0" normalizeH="0" baseline="0" noProof="0" dirty="0">
                      <a:ln>
                        <a:noFill/>
                      </a:ln>
                      <a:solidFill>
                        <a:srgbClr val="7030A0"/>
                      </a:solidFill>
                      <a:effectLst/>
                      <a:uLnTx/>
                      <a:uFillTx/>
                      <a:latin typeface="Calibri" panose="020F0502020204030204"/>
                      <a:ea typeface="+mn-ea"/>
                      <a:cs typeface="+mn-cs"/>
                    </a:rPr>
                    <a:t>E</a:t>
                  </a:r>
                </a:p>
              </p:txBody>
            </p:sp>
            <p:cxnSp>
              <p:nvCxnSpPr>
                <p:cNvPr id="22" name="Straight Connector 21">
                  <a:extLst>
                    <a:ext uri="{FF2B5EF4-FFF2-40B4-BE49-F238E27FC236}">
                      <a16:creationId xmlns:a16="http://schemas.microsoft.com/office/drawing/2014/main" id="{5083ED23-07B2-4914-9C8C-1DDCB323A52B}"/>
                    </a:ext>
                  </a:extLst>
                </p:cNvPr>
                <p:cNvCxnSpPr/>
                <p:nvPr/>
              </p:nvCxnSpPr>
              <p:spPr>
                <a:xfrm flipH="1" flipV="1">
                  <a:off x="4969372" y="2552345"/>
                  <a:ext cx="218304" cy="1829"/>
                </a:xfrm>
                <a:prstGeom prst="line">
                  <a:avLst/>
                </a:prstGeom>
                <a:ln w="25400">
                  <a:solidFill>
                    <a:srgbClr val="7030A0"/>
                  </a:solidFill>
                  <a:head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542567FF-1C4C-4E3E-9077-001891A64498}"/>
                    </a:ext>
                  </a:extLst>
                </p:cNvPr>
                <p:cNvSpPr txBox="1"/>
                <p:nvPr/>
              </p:nvSpPr>
              <p:spPr>
                <a:xfrm>
                  <a:off x="3958480" y="1803308"/>
                  <a:ext cx="517664" cy="400109"/>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1350" b="0" i="1" u="none" strike="noStrike" kern="1200" cap="none" spc="0" normalizeH="0" baseline="0" noProof="0" dirty="0">
                      <a:ln>
                        <a:noFill/>
                      </a:ln>
                      <a:solidFill>
                        <a:srgbClr val="7030A0"/>
                      </a:solidFill>
                      <a:effectLst/>
                      <a:uLnTx/>
                      <a:uFillTx/>
                      <a:latin typeface="Calibri" panose="020F0502020204030204"/>
                      <a:ea typeface="+mn-ea"/>
                      <a:cs typeface="+mn-cs"/>
                    </a:rPr>
                    <a:t>m</a:t>
                  </a:r>
                  <a:r>
                    <a:rPr kumimoji="0" lang="en-GB" sz="1350" b="0" i="0" u="none" strike="noStrike" kern="1200" cap="none" spc="0" normalizeH="0" baseline="-25000" noProof="0" dirty="0">
                      <a:ln>
                        <a:noFill/>
                      </a:ln>
                      <a:solidFill>
                        <a:srgbClr val="7030A0"/>
                      </a:solidFill>
                      <a:effectLst/>
                      <a:uLnTx/>
                      <a:uFillTx/>
                      <a:latin typeface="Calibri" panose="020F0502020204030204"/>
                      <a:ea typeface="+mn-ea"/>
                      <a:cs typeface="+mn-cs"/>
                    </a:rPr>
                    <a:t>A</a:t>
                  </a:r>
                  <a:endParaRPr kumimoji="0" lang="en-GB" sz="1350" b="0" i="0" u="none" strike="noStrike" kern="1200" cap="none" spc="0" normalizeH="0" baseline="0" noProof="0" dirty="0">
                    <a:ln>
                      <a:noFill/>
                    </a:ln>
                    <a:solidFill>
                      <a:srgbClr val="7030A0"/>
                    </a:solidFill>
                    <a:effectLst/>
                    <a:uLnTx/>
                    <a:uFillTx/>
                    <a:latin typeface="Calibri" panose="020F0502020204030204"/>
                    <a:ea typeface="+mn-ea"/>
                    <a:cs typeface="+mn-cs"/>
                  </a:endParaRPr>
                </a:p>
              </p:txBody>
            </p:sp>
            <p:cxnSp>
              <p:nvCxnSpPr>
                <p:cNvPr id="25" name="Straight Connector 24">
                  <a:extLst>
                    <a:ext uri="{FF2B5EF4-FFF2-40B4-BE49-F238E27FC236}">
                      <a16:creationId xmlns:a16="http://schemas.microsoft.com/office/drawing/2014/main" id="{A3BEF7C9-2C6D-45AF-BD02-2D92D2A5460D}"/>
                    </a:ext>
                  </a:extLst>
                </p:cNvPr>
                <p:cNvCxnSpPr/>
                <p:nvPr/>
              </p:nvCxnSpPr>
              <p:spPr>
                <a:xfrm>
                  <a:off x="4199793" y="2168691"/>
                  <a:ext cx="306572" cy="341944"/>
                </a:xfrm>
                <a:prstGeom prst="line">
                  <a:avLst/>
                </a:prstGeom>
                <a:ln w="25400">
                  <a:solidFill>
                    <a:srgbClr val="7030A0"/>
                  </a:solidFill>
                  <a:headEnd type="triangl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4A9910EA-FA6A-49F0-8E36-714838B702FF}"/>
                    </a:ext>
                  </a:extLst>
                </p:cNvPr>
                <p:cNvCxnSpPr/>
                <p:nvPr/>
              </p:nvCxnSpPr>
              <p:spPr>
                <a:xfrm flipH="1">
                  <a:off x="4182220" y="1588409"/>
                  <a:ext cx="306572" cy="341944"/>
                </a:xfrm>
                <a:prstGeom prst="line">
                  <a:avLst/>
                </a:prstGeom>
                <a:ln w="25400">
                  <a:solidFill>
                    <a:srgbClr val="7030A0"/>
                  </a:solidFill>
                  <a:headEnd type="triangle"/>
                </a:ln>
              </p:spPr>
              <p:style>
                <a:lnRef idx="1">
                  <a:schemeClr val="accent1"/>
                </a:lnRef>
                <a:fillRef idx="0">
                  <a:schemeClr val="accent1"/>
                </a:fillRef>
                <a:effectRef idx="0">
                  <a:schemeClr val="accent1"/>
                </a:effectRef>
                <a:fontRef idx="minor">
                  <a:schemeClr val="tx1"/>
                </a:fontRef>
              </p:style>
            </p:cxnSp>
            <p:pic>
              <p:nvPicPr>
                <p:cNvPr id="34" name="Picture 2">
                  <a:extLst>
                    <a:ext uri="{FF2B5EF4-FFF2-40B4-BE49-F238E27FC236}">
                      <a16:creationId xmlns:a16="http://schemas.microsoft.com/office/drawing/2014/main" id="{6C74B273-D81C-48AB-A86A-A05AFC94ADC6}"/>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619199" y="1325392"/>
                  <a:ext cx="1020001" cy="101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Rectangle 34">
                  <a:extLst>
                    <a:ext uri="{FF2B5EF4-FFF2-40B4-BE49-F238E27FC236}">
                      <a16:creationId xmlns:a16="http://schemas.microsoft.com/office/drawing/2014/main" id="{EDE1B4BE-4E36-4F21-A7D8-F4DED5575396}"/>
                    </a:ext>
                  </a:extLst>
                </p:cNvPr>
                <p:cNvSpPr/>
                <p:nvPr/>
              </p:nvSpPr>
              <p:spPr>
                <a:xfrm>
                  <a:off x="6340400" y="3169691"/>
                  <a:ext cx="329579" cy="400109"/>
                </a:xfrm>
                <a:prstGeom prst="rect">
                  <a:avLst/>
                </a:prstGeom>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350" b="0" i="0" u="none" strike="noStrike" kern="1200" cap="none" spc="0" normalizeH="0" baseline="-25000" noProof="0" dirty="0">
                      <a:ln>
                        <a:noFill/>
                      </a:ln>
                      <a:solidFill>
                        <a:prstClr val="white"/>
                      </a:solidFill>
                      <a:effectLst/>
                      <a:uLnTx/>
                      <a:uFillTx/>
                      <a:latin typeface="Calibri" panose="020F0502020204030204"/>
                      <a:ea typeface="+mn-ea"/>
                      <a:cs typeface="+mn-cs"/>
                    </a:rPr>
                    <a:t>B</a:t>
                  </a:r>
                  <a:endParaRPr kumimoji="0" lang="en-GB"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6" name="Rectangle 35">
                  <a:extLst>
                    <a:ext uri="{FF2B5EF4-FFF2-40B4-BE49-F238E27FC236}">
                      <a16:creationId xmlns:a16="http://schemas.microsoft.com/office/drawing/2014/main" id="{E18F4B53-EBE6-4D61-AFF6-F1748B72A207}"/>
                    </a:ext>
                  </a:extLst>
                </p:cNvPr>
                <p:cNvSpPr/>
                <p:nvPr/>
              </p:nvSpPr>
              <p:spPr>
                <a:xfrm>
                  <a:off x="4101843" y="3036845"/>
                  <a:ext cx="409485" cy="392760"/>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dirty="0">
                      <a:ln>
                        <a:noFill/>
                      </a:ln>
                      <a:solidFill>
                        <a:prstClr val="white"/>
                      </a:solidFill>
                      <a:effectLst/>
                      <a:uLnTx/>
                      <a:uFillTx/>
                      <a:latin typeface="Calibri" panose="020F0502020204030204"/>
                      <a:ea typeface="+mn-ea"/>
                      <a:cs typeface="+mn-cs"/>
                    </a:rPr>
                    <a:t>G</a:t>
                  </a:r>
                  <a:r>
                    <a:rPr kumimoji="0" lang="en-GB" sz="900" b="1" i="0" u="none" strike="noStrike" kern="1200" cap="none" spc="0" normalizeH="0" baseline="-25000" noProof="0" dirty="0">
                      <a:ln>
                        <a:noFill/>
                      </a:ln>
                      <a:solidFill>
                        <a:prstClr val="white"/>
                      </a:solidFill>
                      <a:effectLst/>
                      <a:uLnTx/>
                      <a:uFillTx/>
                      <a:latin typeface="Calibri" panose="020F0502020204030204"/>
                      <a:ea typeface="+mn-ea"/>
                      <a:cs typeface="+mn-cs"/>
                    </a:rPr>
                    <a:t>AB</a:t>
                  </a:r>
                  <a:endParaRPr kumimoji="0" lang="en-GB" sz="9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Rectangle 36">
                  <a:extLst>
                    <a:ext uri="{FF2B5EF4-FFF2-40B4-BE49-F238E27FC236}">
                      <a16:creationId xmlns:a16="http://schemas.microsoft.com/office/drawing/2014/main" id="{6AA0F07F-FDDF-43D5-BC2D-368EDC14BA79}"/>
                    </a:ext>
                  </a:extLst>
                </p:cNvPr>
                <p:cNvSpPr/>
                <p:nvPr/>
              </p:nvSpPr>
              <p:spPr>
                <a:xfrm>
                  <a:off x="4862464" y="3053903"/>
                  <a:ext cx="409485" cy="392760"/>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GB" sz="900" b="1" i="0" u="none" strike="noStrike" kern="1200" cap="none" spc="0" normalizeH="0" baseline="-25000" noProof="0" dirty="0">
                      <a:ln>
                        <a:noFill/>
                      </a:ln>
                      <a:solidFill>
                        <a:prstClr val="white"/>
                      </a:solidFill>
                      <a:effectLst/>
                      <a:uLnTx/>
                      <a:uFillTx/>
                      <a:latin typeface="Calibri" panose="020F0502020204030204"/>
                      <a:ea typeface="+mn-ea"/>
                      <a:cs typeface="+mn-cs"/>
                    </a:rPr>
                    <a:t>AB</a:t>
                  </a:r>
                  <a:endParaRPr kumimoji="0" lang="en-GB" sz="9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8" name="Oval 37">
                  <a:extLst>
                    <a:ext uri="{FF2B5EF4-FFF2-40B4-BE49-F238E27FC236}">
                      <a16:creationId xmlns:a16="http://schemas.microsoft.com/office/drawing/2014/main" id="{8CAAF389-F992-4B66-B08B-99886B6C62C4}"/>
                    </a:ext>
                  </a:extLst>
                </p:cNvPr>
                <p:cNvSpPr/>
                <p:nvPr/>
              </p:nvSpPr>
              <p:spPr>
                <a:xfrm>
                  <a:off x="4516769" y="2342535"/>
                  <a:ext cx="430896" cy="423277"/>
                </a:xfrm>
                <a:prstGeom prst="ellipse">
                  <a:avLst/>
                </a:prstGeom>
                <a:noFill/>
                <a:ln w="254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TextBox 38">
                  <a:extLst>
                    <a:ext uri="{FF2B5EF4-FFF2-40B4-BE49-F238E27FC236}">
                      <a16:creationId xmlns:a16="http://schemas.microsoft.com/office/drawing/2014/main" id="{BA3193A8-F3DB-4782-B7B5-B3FEA37FC73A}"/>
                    </a:ext>
                  </a:extLst>
                </p:cNvPr>
                <p:cNvSpPr txBox="1"/>
                <p:nvPr/>
              </p:nvSpPr>
              <p:spPr>
                <a:xfrm>
                  <a:off x="4573359" y="2369507"/>
                  <a:ext cx="378736" cy="400109"/>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1350" b="0" i="0" u="none" strike="noStrike" kern="1200" cap="none" spc="0" normalizeH="0" baseline="0" noProof="0" dirty="0">
                      <a:ln>
                        <a:noFill/>
                      </a:ln>
                      <a:solidFill>
                        <a:prstClr val="black"/>
                      </a:solidFill>
                      <a:effectLst/>
                      <a:uLnTx/>
                      <a:uFillTx/>
                      <a:latin typeface="Calibri" panose="020F0502020204030204"/>
                      <a:ea typeface="+mn-ea"/>
                      <a:cs typeface="+mn-cs"/>
                    </a:rPr>
                    <a:t>A</a:t>
                  </a:r>
                </a:p>
              </p:txBody>
            </p:sp>
            <p:sp>
              <p:nvSpPr>
                <p:cNvPr id="40" name="Oval 39">
                  <a:extLst>
                    <a:ext uri="{FF2B5EF4-FFF2-40B4-BE49-F238E27FC236}">
                      <a16:creationId xmlns:a16="http://schemas.microsoft.com/office/drawing/2014/main" id="{9EF6870C-31AE-4F79-891A-33F16E856523}"/>
                    </a:ext>
                  </a:extLst>
                </p:cNvPr>
                <p:cNvSpPr/>
                <p:nvPr/>
              </p:nvSpPr>
              <p:spPr>
                <a:xfrm>
                  <a:off x="5165969" y="2342535"/>
                  <a:ext cx="430896" cy="423277"/>
                </a:xfrm>
                <a:prstGeom prst="ellipse">
                  <a:avLst/>
                </a:prstGeom>
                <a:noFill/>
                <a:ln w="254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1" name="TextBox 40">
                  <a:extLst>
                    <a:ext uri="{FF2B5EF4-FFF2-40B4-BE49-F238E27FC236}">
                      <a16:creationId xmlns:a16="http://schemas.microsoft.com/office/drawing/2014/main" id="{AD9F60FE-507A-4BA7-9606-57A78F205A54}"/>
                    </a:ext>
                  </a:extLst>
                </p:cNvPr>
                <p:cNvSpPr txBox="1"/>
                <p:nvPr/>
              </p:nvSpPr>
              <p:spPr>
                <a:xfrm>
                  <a:off x="5222559" y="2369507"/>
                  <a:ext cx="372325" cy="400109"/>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1350" b="0" i="0" u="none" strike="noStrike" kern="1200" cap="none" spc="0" normalizeH="0" baseline="0" noProof="0" dirty="0">
                      <a:ln>
                        <a:noFill/>
                      </a:ln>
                      <a:solidFill>
                        <a:prstClr val="black"/>
                      </a:solidFill>
                      <a:effectLst/>
                      <a:uLnTx/>
                      <a:uFillTx/>
                      <a:latin typeface="Calibri" panose="020F0502020204030204"/>
                      <a:ea typeface="+mn-ea"/>
                      <a:cs typeface="+mn-cs"/>
                    </a:rPr>
                    <a:t>B</a:t>
                  </a:r>
                </a:p>
              </p:txBody>
            </p:sp>
            <p:cxnSp>
              <p:nvCxnSpPr>
                <p:cNvPr id="59" name="Straight Connector 58">
                  <a:extLst>
                    <a:ext uri="{FF2B5EF4-FFF2-40B4-BE49-F238E27FC236}">
                      <a16:creationId xmlns:a16="http://schemas.microsoft.com/office/drawing/2014/main" id="{4DA75592-65E3-4437-B552-B29D0FA64DBC}"/>
                    </a:ext>
                  </a:extLst>
                </p:cNvPr>
                <p:cNvCxnSpPr/>
                <p:nvPr/>
              </p:nvCxnSpPr>
              <p:spPr>
                <a:xfrm rot="16200000" flipH="1">
                  <a:off x="4836934" y="3700080"/>
                  <a:ext cx="374306" cy="0"/>
                </a:xfrm>
                <a:prstGeom prst="line">
                  <a:avLst/>
                </a:prstGeom>
                <a:ln w="25400">
                  <a:solidFill>
                    <a:srgbClr val="7030A0"/>
                  </a:solidFill>
                  <a:headEnd type="triangle"/>
                </a:ln>
              </p:spPr>
              <p:style>
                <a:lnRef idx="1">
                  <a:schemeClr val="accent1"/>
                </a:lnRef>
                <a:fillRef idx="0">
                  <a:schemeClr val="accent1"/>
                </a:fillRef>
                <a:effectRef idx="0">
                  <a:schemeClr val="accent1"/>
                </a:effectRef>
                <a:fontRef idx="minor">
                  <a:schemeClr val="tx1"/>
                </a:fontRef>
              </p:style>
            </p:cxnSp>
          </p:grpSp>
          <p:sp>
            <p:nvSpPr>
              <p:cNvPr id="58" name="TextBox 57">
                <a:extLst>
                  <a:ext uri="{FF2B5EF4-FFF2-40B4-BE49-F238E27FC236}">
                    <a16:creationId xmlns:a16="http://schemas.microsoft.com/office/drawing/2014/main" id="{769DD397-7D84-4D51-BF2B-CE2EE29699DC}"/>
                  </a:ext>
                </a:extLst>
              </p:cNvPr>
              <p:cNvSpPr txBox="1"/>
              <p:nvPr/>
            </p:nvSpPr>
            <p:spPr>
              <a:xfrm>
                <a:off x="4749109" y="3070518"/>
                <a:ext cx="601019" cy="400109"/>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1350" b="0" i="1" u="none" strike="noStrike" kern="1200" cap="none" spc="0" normalizeH="0" baseline="0" noProof="0" dirty="0" err="1">
                    <a:ln>
                      <a:noFill/>
                    </a:ln>
                    <a:solidFill>
                      <a:srgbClr val="7030A0"/>
                    </a:solidFill>
                    <a:effectLst/>
                    <a:uLnTx/>
                    <a:uFillTx/>
                    <a:latin typeface="Calibri" panose="020F0502020204030204"/>
                    <a:ea typeface="+mn-ea"/>
                    <a:cs typeface="+mn-cs"/>
                  </a:rPr>
                  <a:t>m</a:t>
                </a:r>
                <a:r>
                  <a:rPr kumimoji="0" lang="en-GB" sz="1350" b="0" i="0" u="none" strike="noStrike" kern="1200" cap="none" spc="0" normalizeH="0" baseline="-25000" noProof="0" dirty="0" err="1">
                    <a:ln>
                      <a:noFill/>
                    </a:ln>
                    <a:solidFill>
                      <a:srgbClr val="7030A0"/>
                    </a:solidFill>
                    <a:effectLst/>
                    <a:uLnTx/>
                    <a:uFillTx/>
                    <a:latin typeface="Calibri" panose="020F0502020204030204"/>
                    <a:ea typeface="+mn-ea"/>
                    <a:cs typeface="+mn-cs"/>
                  </a:rPr>
                  <a:t>AB</a:t>
                </a:r>
                <a:endParaRPr kumimoji="0" lang="en-GB" sz="1350" b="0" i="0" u="none" strike="noStrike" kern="1200" cap="none" spc="0" normalizeH="0" baseline="0" noProof="0" dirty="0">
                  <a:ln>
                    <a:noFill/>
                  </a:ln>
                  <a:solidFill>
                    <a:srgbClr val="7030A0"/>
                  </a:solidFill>
                  <a:effectLst/>
                  <a:uLnTx/>
                  <a:uFillTx/>
                  <a:latin typeface="Calibri" panose="020F0502020204030204"/>
                  <a:ea typeface="+mn-ea"/>
                  <a:cs typeface="+mn-cs"/>
                </a:endParaRPr>
              </a:p>
            </p:txBody>
          </p:sp>
        </p:grpSp>
        <p:sp>
          <p:nvSpPr>
            <p:cNvPr id="74" name="Rectangle 73">
              <a:extLst>
                <a:ext uri="{FF2B5EF4-FFF2-40B4-BE49-F238E27FC236}">
                  <a16:creationId xmlns:a16="http://schemas.microsoft.com/office/drawing/2014/main" id="{301FE407-DA88-4DAA-935B-C8B12721CBD4}"/>
                </a:ext>
              </a:extLst>
            </p:cNvPr>
            <p:cNvSpPr/>
            <p:nvPr/>
          </p:nvSpPr>
          <p:spPr>
            <a:xfrm>
              <a:off x="2952068" y="1559984"/>
              <a:ext cx="2621033" cy="2404798"/>
            </a:xfrm>
            <a:prstGeom prst="rect">
              <a:avLst/>
            </a:prstGeom>
            <a:solidFill>
              <a:schemeClr val="bg1">
                <a:lumMod val="8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6" name="TextBox 5">
            <a:extLst>
              <a:ext uri="{FF2B5EF4-FFF2-40B4-BE49-F238E27FC236}">
                <a16:creationId xmlns:a16="http://schemas.microsoft.com/office/drawing/2014/main" id="{9D1A6CF4-AD05-E367-EC2A-E1D50DD67A58}"/>
              </a:ext>
            </a:extLst>
          </p:cNvPr>
          <p:cNvSpPr txBox="1"/>
          <p:nvPr/>
        </p:nvSpPr>
        <p:spPr>
          <a:xfrm>
            <a:off x="228713" y="2989346"/>
            <a:ext cx="4572000" cy="603242"/>
          </a:xfrm>
          <a:prstGeom prst="rect">
            <a:avLst/>
          </a:prstGeom>
          <a:noFill/>
        </p:spPr>
        <p:txBody>
          <a:bodyPr wrap="square">
            <a:spAutoFit/>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kumimoji="0" lang="en-GB" sz="105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ArialMT"/>
              </a:rPr>
              <a:t>O4: </a:t>
            </a:r>
            <a:r>
              <a:rPr kumimoji="0" lang="en-GB" sz="105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ArialMT"/>
              </a:rPr>
              <a:t>Integrate drug-target-disease </a:t>
            </a:r>
          </a:p>
          <a:p>
            <a:pPr marL="0" marR="0" lvl="0" indent="0" algn="just" defTabSz="914400" rtl="0" eaLnBrk="1" fontAlgn="auto" latinLnBrk="0" hangingPunct="1">
              <a:lnSpc>
                <a:spcPct val="107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ArialMT"/>
              </a:rPr>
              <a:t>relationships through molecular data</a:t>
            </a:r>
          </a:p>
          <a:p>
            <a:pPr marL="0" marR="0" lvl="0" indent="0" algn="just" defTabSz="914400" rtl="0" eaLnBrk="1" fontAlgn="auto" latinLnBrk="0" hangingPunct="1">
              <a:lnSpc>
                <a:spcPct val="107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ArialMT"/>
              </a:rPr>
              <a:t> using a knowledge graph</a:t>
            </a:r>
            <a:r>
              <a:rPr kumimoji="0" lang="en-GB" sz="105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 </a:t>
            </a:r>
          </a:p>
        </p:txBody>
      </p:sp>
      <p:sp>
        <p:nvSpPr>
          <p:cNvPr id="7" name="TextBox 6">
            <a:extLst>
              <a:ext uri="{FF2B5EF4-FFF2-40B4-BE49-F238E27FC236}">
                <a16:creationId xmlns:a16="http://schemas.microsoft.com/office/drawing/2014/main" id="{8C3A131B-186E-98E8-5C93-C6617A5F6054}"/>
              </a:ext>
            </a:extLst>
          </p:cNvPr>
          <p:cNvSpPr txBox="1"/>
          <p:nvPr/>
        </p:nvSpPr>
        <p:spPr>
          <a:xfrm>
            <a:off x="2574241" y="260648"/>
            <a:ext cx="399551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002060"/>
                </a:solidFill>
                <a:effectLst/>
                <a:uLnTx/>
                <a:uFillTx/>
                <a:latin typeface="Calibri" panose="020F0502020204030204"/>
                <a:ea typeface="+mn-ea"/>
                <a:cs typeface="+mn-cs"/>
              </a:rPr>
              <a:t>MMTRC – focus and approach</a:t>
            </a:r>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1F6D8CA1-776B-6EF1-9B1C-A7D7E766A368}"/>
                  </a:ext>
                </a:extLst>
              </p:cNvPr>
              <p:cNvSpPr txBox="1"/>
              <p:nvPr/>
            </p:nvSpPr>
            <p:spPr>
              <a:xfrm>
                <a:off x="3124798" y="3458957"/>
                <a:ext cx="2639377"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GB" sz="1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𝑃</m:t>
                      </m:r>
                      <m:d>
                        <m:dPr>
                          <m:ctrlPr>
                            <a:rPr kumimoji="0" lang="en-GB" sz="1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dPr>
                        <m:e>
                          <m:r>
                            <a:rPr kumimoji="0" lang="en-GB" sz="1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𝐴</m:t>
                          </m:r>
                          <m:r>
                            <a:rPr kumimoji="0" lang="en-GB" sz="18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m:t>
                          </m:r>
                          <m:r>
                            <a:rPr kumimoji="0" lang="en-GB" sz="18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𝐵</m:t>
                          </m:r>
                        </m:e>
                      </m:d>
                      <m:r>
                        <a:rPr kumimoji="0" lang="en-GB" sz="18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&gt;</m:t>
                      </m:r>
                      <m:r>
                        <a:rPr kumimoji="0" lang="en-GB" sz="18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𝑃</m:t>
                      </m:r>
                      <m:d>
                        <m:dPr>
                          <m:ctrlPr>
                            <a:rPr kumimoji="0" lang="en-GB" sz="18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ctrlPr>
                        </m:dPr>
                        <m:e>
                          <m:r>
                            <a:rPr kumimoji="0" lang="en-GB" sz="18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𝐴</m:t>
                          </m:r>
                        </m:e>
                      </m:d>
                      <m:r>
                        <a:rPr kumimoji="0" lang="en-GB" sz="18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m:t>
                      </m:r>
                      <m:r>
                        <a:rPr kumimoji="0" lang="en-GB" sz="18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𝑃</m:t>
                      </m:r>
                      <m:d>
                        <m:dPr>
                          <m:ctrlPr>
                            <a:rPr kumimoji="0" lang="en-GB" sz="18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ctrlPr>
                        </m:dPr>
                        <m:e>
                          <m:r>
                            <a:rPr kumimoji="0" lang="en-GB" sz="18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𝐵</m:t>
                          </m:r>
                        </m:e>
                      </m:d>
                    </m:oMath>
                  </m:oMathPara>
                </a14:m>
                <a:endParaRPr kumimoji="0" lang="en-GB" sz="18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GB" sz="1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𝑃</m:t>
                      </m:r>
                      <m:d>
                        <m:dPr>
                          <m:ctrlPr>
                            <a:rPr kumimoji="0" lang="en-GB" sz="1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dPr>
                        <m:e>
                          <m:r>
                            <a:rPr kumimoji="0" lang="en-GB" sz="1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𝑃</m:t>
                          </m:r>
                          <m:r>
                            <a:rPr kumimoji="0" lang="en-GB" sz="18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m:t>
                          </m:r>
                          <m:r>
                            <a:rPr kumimoji="0" lang="en-GB" sz="18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𝑄</m:t>
                          </m:r>
                        </m:e>
                      </m:d>
                      <m:r>
                        <a:rPr kumimoji="0" lang="en-GB" sz="18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m:t>
                      </m:r>
                      <m:r>
                        <a:rPr kumimoji="0" lang="en-GB" sz="18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𝑃</m:t>
                      </m:r>
                      <m:r>
                        <a:rPr kumimoji="0" lang="en-GB" sz="18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m:t>
                      </m:r>
                      <m:r>
                        <a:rPr kumimoji="0" lang="en-GB" sz="18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𝑃</m:t>
                      </m:r>
                      <m:r>
                        <a:rPr kumimoji="0" lang="en-GB" sz="18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m:t>
                      </m:r>
                      <m:r>
                        <a:rPr kumimoji="0" lang="en-GB" sz="18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𝑃</m:t>
                      </m:r>
                      <m:r>
                        <a:rPr kumimoji="0" lang="en-GB" sz="18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m:t>
                      </m:r>
                      <m:r>
                        <a:rPr kumimoji="0" lang="en-GB" sz="18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𝑄</m:t>
                      </m:r>
                      <m:r>
                        <a:rPr kumimoji="0" lang="en-GB" sz="18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m:t>
                      </m:r>
                    </m:oMath>
                  </m:oMathPara>
                </a14:m>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mc:Choice>
        <mc:Fallback xmlns="">
          <p:sp>
            <p:nvSpPr>
              <p:cNvPr id="12" name="TextBox 11">
                <a:extLst>
                  <a:ext uri="{FF2B5EF4-FFF2-40B4-BE49-F238E27FC236}">
                    <a16:creationId xmlns:a16="http://schemas.microsoft.com/office/drawing/2014/main" id="{1F6D8CA1-776B-6EF1-9B1C-A7D7E766A368}"/>
                  </a:ext>
                </a:extLst>
              </p:cNvPr>
              <p:cNvSpPr txBox="1">
                <a:spLocks noRot="1" noChangeAspect="1" noMove="1" noResize="1" noEditPoints="1" noAdjustHandles="1" noChangeArrowheads="1" noChangeShapeType="1" noTextEdit="1"/>
              </p:cNvSpPr>
              <p:nvPr/>
            </p:nvSpPr>
            <p:spPr>
              <a:xfrm>
                <a:off x="3124798" y="3458957"/>
                <a:ext cx="2639377" cy="646331"/>
              </a:xfrm>
              <a:prstGeom prst="rect">
                <a:avLst/>
              </a:prstGeom>
              <a:blipFill>
                <a:blip r:embed="rId7"/>
                <a:stretch>
                  <a:fillRect b="-7547"/>
                </a:stretch>
              </a:blipFill>
            </p:spPr>
            <p:txBody>
              <a:bodyPr/>
              <a:lstStyle/>
              <a:p>
                <a:r>
                  <a:rPr lang="en-GB">
                    <a:noFill/>
                  </a:rPr>
                  <a:t> </a:t>
                </a:r>
              </a:p>
            </p:txBody>
          </p:sp>
        </mc:Fallback>
      </mc:AlternateContent>
    </p:spTree>
    <p:extLst>
      <p:ext uri="{BB962C8B-B14F-4D97-AF65-F5344CB8AC3E}">
        <p14:creationId xmlns:p14="http://schemas.microsoft.com/office/powerpoint/2010/main" val="33465030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4E16BD0-054E-E513-5A4C-369227C261F0}"/>
              </a:ext>
            </a:extLst>
          </p:cNvPr>
          <p:cNvSpPr/>
          <p:nvPr/>
        </p:nvSpPr>
        <p:spPr>
          <a:xfrm>
            <a:off x="361244" y="1997198"/>
            <a:ext cx="8421511" cy="2863604"/>
          </a:xfrm>
          <a:prstGeom prst="rect">
            <a:avLst/>
          </a:prstGeom>
          <a:solidFill>
            <a:srgbClr val="FFC000">
              <a:lumMod val="20000"/>
              <a:lumOff val="80000"/>
            </a:srgbClr>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1" b="1" i="0" u="none" strike="noStrike" kern="0" cap="none" spc="0" normalizeH="0" baseline="0" noProof="0" dirty="0">
                <a:ln>
                  <a:noFill/>
                </a:ln>
                <a:solidFill>
                  <a:srgbClr val="C00000"/>
                </a:solidFill>
                <a:effectLst/>
                <a:uLnTx/>
                <a:uFillTx/>
              </a:rPr>
              <a:t>SPF Challenge</a:t>
            </a:r>
            <a:r>
              <a:rPr kumimoji="0" lang="en-GB" sz="1801" b="0" i="0" u="none" strike="noStrike" kern="0" cap="none" spc="0" normalizeH="0" baseline="0" noProof="0" dirty="0">
                <a:ln>
                  <a:noFill/>
                </a:ln>
                <a:solidFill>
                  <a:srgbClr val="000000"/>
                </a:solidFill>
                <a:effectLst/>
                <a:uLnTx/>
                <a:uFillTx/>
              </a:rPr>
              <a:t> - Large multi-disciplinary research collaborative efforts are needed to address current research gaps and achieve the required cohesion in this field </a:t>
            </a:r>
            <a:r>
              <a:rPr kumimoji="0" lang="en-GB" sz="1801" b="0" i="0" u="none" strike="noStrike" kern="0" cap="none" spc="0" normalizeH="0" baseline="0" noProof="0" dirty="0">
                <a:ln>
                  <a:noFill/>
                </a:ln>
                <a:solidFill>
                  <a:prstClr val="black"/>
                </a:solidFill>
                <a:effectLst/>
                <a:uLnTx/>
                <a:uFillTx/>
              </a:rPr>
              <a:t> - “</a:t>
            </a:r>
            <a:r>
              <a:rPr kumimoji="0" lang="en-GB" sz="1801" b="1" i="0" u="none" strike="noStrike" kern="0" cap="none" spc="0" normalizeH="0" baseline="0" noProof="0" dirty="0">
                <a:ln>
                  <a:noFill/>
                </a:ln>
                <a:solidFill>
                  <a:prstClr val="black"/>
                </a:solidFill>
                <a:effectLst/>
                <a:uLnTx/>
                <a:uFillTx/>
              </a:rPr>
              <a:t>Multimorbidity Research Collaboratives”</a:t>
            </a:r>
            <a:r>
              <a:rPr kumimoji="0" lang="en-GB" sz="1801" b="0" i="0" u="none" strike="noStrike" kern="0" cap="none" spc="0" normalizeH="0" baseline="0" noProof="0" dirty="0">
                <a:ln>
                  <a:noFill/>
                </a:ln>
                <a:solidFill>
                  <a:prstClr val="black"/>
                </a:solidFill>
                <a:effectLst/>
                <a:uLnTx/>
                <a:uFillTx/>
              </a:rPr>
              <a:t>. </a:t>
            </a:r>
          </a:p>
          <a:p>
            <a:pPr marL="0" marR="0" lvl="0" indent="0" defTabSz="914400" eaLnBrk="1" fontAlgn="auto" latinLnBrk="0" hangingPunct="1">
              <a:lnSpc>
                <a:spcPct val="100000"/>
              </a:lnSpc>
              <a:spcBef>
                <a:spcPts val="0"/>
              </a:spcBef>
              <a:spcAft>
                <a:spcPts val="0"/>
              </a:spcAft>
              <a:buClrTx/>
              <a:buSzTx/>
              <a:buFontTx/>
              <a:buNone/>
              <a:tabLst/>
              <a:defRPr/>
            </a:pPr>
            <a:endParaRPr kumimoji="0" lang="en-GB" sz="1801" b="0" i="0" u="none" strike="noStrike" kern="0" cap="none" spc="0" normalizeH="0" baseline="0" noProof="0" dirty="0">
              <a:ln>
                <a:noFill/>
              </a:ln>
              <a:solidFill>
                <a:prstClr val="black"/>
              </a:solidFill>
              <a:effectLst/>
              <a:uLnTx/>
              <a:uFillTx/>
            </a:endParaRPr>
          </a:p>
          <a:p>
            <a:pPr marL="285753" marR="0" lvl="0" indent="-285753"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1" b="0" i="0" u="none" strike="noStrike" kern="0" cap="none" spc="0" normalizeH="0" baseline="0" noProof="0" dirty="0">
                <a:ln>
                  <a:noFill/>
                </a:ln>
                <a:solidFill>
                  <a:prstClr val="black"/>
                </a:solidFill>
                <a:effectLst/>
                <a:uLnTx/>
                <a:uFillTx/>
              </a:rPr>
              <a:t>Identification of new disease clusters </a:t>
            </a:r>
          </a:p>
          <a:p>
            <a:pPr marL="285753" marR="0" lvl="0" indent="-285753"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1" b="0" i="0" u="none" strike="noStrike" kern="0" cap="none" spc="0" normalizeH="0" baseline="0" noProof="0" dirty="0">
                <a:ln>
                  <a:noFill/>
                </a:ln>
                <a:solidFill>
                  <a:prstClr val="black"/>
                </a:solidFill>
                <a:effectLst/>
                <a:uLnTx/>
                <a:uFillTx/>
              </a:rPr>
              <a:t>Multimorbidity over different stages across the life-course taking a comprehensive multi-disciplinary approach </a:t>
            </a:r>
          </a:p>
          <a:p>
            <a:pPr marL="285753" marR="0" lvl="0" indent="-285753"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1" b="0" i="0" u="none" strike="noStrike" kern="0" cap="none" spc="0" normalizeH="0" baseline="0" noProof="0" dirty="0">
                <a:ln>
                  <a:noFill/>
                </a:ln>
                <a:solidFill>
                  <a:prstClr val="black"/>
                </a:solidFill>
                <a:effectLst/>
                <a:uLnTx/>
                <a:uFillTx/>
              </a:rPr>
              <a:t>Discovery, validation and targeting of underlying mechanistic and biological pathways</a:t>
            </a:r>
          </a:p>
          <a:p>
            <a:pPr marL="0" marR="0" lvl="0" indent="0" defTabSz="914400" eaLnBrk="1" fontAlgn="auto" latinLnBrk="0" hangingPunct="1">
              <a:lnSpc>
                <a:spcPct val="100000"/>
              </a:lnSpc>
              <a:spcBef>
                <a:spcPts val="0"/>
              </a:spcBef>
              <a:spcAft>
                <a:spcPts val="0"/>
              </a:spcAft>
              <a:buClrTx/>
              <a:buSzTx/>
              <a:buFontTx/>
              <a:buNone/>
              <a:tabLst/>
              <a:defRPr/>
            </a:pPr>
            <a:endParaRPr kumimoji="0" lang="en-GB" sz="1801"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4436620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8B98694C-3C0D-04E1-7E74-B4B397E91E1A}"/>
              </a:ext>
            </a:extLst>
          </p:cNvPr>
          <p:cNvGrpSpPr/>
          <p:nvPr/>
        </p:nvGrpSpPr>
        <p:grpSpPr>
          <a:xfrm>
            <a:off x="56443" y="1916832"/>
            <a:ext cx="9031112" cy="2123659"/>
            <a:chOff x="77686" y="2967335"/>
            <a:chExt cx="9031112" cy="2123659"/>
          </a:xfrm>
        </p:grpSpPr>
        <p:sp>
          <p:nvSpPr>
            <p:cNvPr id="3" name="TextBox 2">
              <a:extLst>
                <a:ext uri="{FF2B5EF4-FFF2-40B4-BE49-F238E27FC236}">
                  <a16:creationId xmlns:a16="http://schemas.microsoft.com/office/drawing/2014/main" id="{669A9692-5DE2-FA37-1839-36E448CF4BAD}"/>
                </a:ext>
              </a:extLst>
            </p:cNvPr>
            <p:cNvSpPr txBox="1"/>
            <p:nvPr/>
          </p:nvSpPr>
          <p:spPr>
            <a:xfrm>
              <a:off x="77687" y="2967335"/>
              <a:ext cx="9031111" cy="923330"/>
            </a:xfrm>
            <a:prstGeom prst="rect">
              <a:avLst/>
            </a:prstGeom>
            <a:solidFill>
              <a:schemeClr val="accent6">
                <a:lumMod val="20000"/>
                <a:lumOff val="80000"/>
              </a:scheme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dirty="0">
                  <a:ln>
                    <a:noFill/>
                  </a:ln>
                  <a:solidFill>
                    <a:srgbClr val="C00000"/>
                  </a:solidFill>
                  <a:effectLst/>
                  <a:uLnTx/>
                  <a:uFillTx/>
                </a:rPr>
                <a:t>Vision</a:t>
              </a:r>
              <a:r>
                <a:rPr kumimoji="0" lang="en-GB" sz="1800" b="0" i="0" u="none" strike="noStrike" kern="0" cap="none" spc="0" normalizeH="0" baseline="0" noProof="0" dirty="0">
                  <a:ln>
                    <a:noFill/>
                  </a:ln>
                  <a:solidFill>
                    <a:prstClr val="black"/>
                  </a:solidFill>
                  <a:effectLst/>
                  <a:uLnTx/>
                  <a:uFillTx/>
                </a:rPr>
                <a:t> - To uncover mechanisms underlying multi-morbidity by triangulating relationships between medicines, drug targets and disease outcomes from electronic health records (EHRs), genetic association studies and trials.</a:t>
              </a:r>
            </a:p>
          </p:txBody>
        </p:sp>
        <p:sp>
          <p:nvSpPr>
            <p:cNvPr id="4" name="TextBox 3">
              <a:extLst>
                <a:ext uri="{FF2B5EF4-FFF2-40B4-BE49-F238E27FC236}">
                  <a16:creationId xmlns:a16="http://schemas.microsoft.com/office/drawing/2014/main" id="{6A23FBBC-C6F2-7762-AA7C-7243E5FDE798}"/>
                </a:ext>
              </a:extLst>
            </p:cNvPr>
            <p:cNvSpPr txBox="1"/>
            <p:nvPr/>
          </p:nvSpPr>
          <p:spPr>
            <a:xfrm>
              <a:off x="77686" y="3890665"/>
              <a:ext cx="9031111" cy="1200329"/>
            </a:xfrm>
            <a:prstGeom prst="rect">
              <a:avLst/>
            </a:prstGeom>
            <a:solidFill>
              <a:schemeClr val="accent6">
                <a:lumMod val="20000"/>
                <a:lumOff val="80000"/>
              </a:schemeClr>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dirty="0">
                  <a:ln>
                    <a:noFill/>
                  </a:ln>
                  <a:solidFill>
                    <a:srgbClr val="C00000"/>
                  </a:solidFill>
                  <a:effectLst/>
                  <a:uLnTx/>
                  <a:uFillTx/>
                </a:rPr>
                <a:t>Patient and health and social care system benefits </a:t>
              </a:r>
              <a:r>
                <a:rPr kumimoji="0" lang="en-GB" sz="1800" b="0" i="0" u="none" strike="noStrike" kern="0" cap="none" spc="0" normalizeH="0" baseline="0" noProof="0" dirty="0">
                  <a:ln>
                    <a:noFill/>
                  </a:ln>
                  <a:solidFill>
                    <a:prstClr val="black"/>
                  </a:solidFill>
                  <a:effectLst/>
                  <a:uLnTx/>
                  <a:uFillTx/>
                </a:rPr>
                <a:t>-</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0" cap="none" spc="0" normalizeH="0" baseline="0" noProof="0" dirty="0">
                  <a:ln>
                    <a:noFill/>
                  </a:ln>
                  <a:solidFill>
                    <a:prstClr val="black"/>
                  </a:solidFill>
                  <a:effectLst/>
                  <a:uLnTx/>
                  <a:uFillTx/>
                </a:rPr>
                <a:t>maximise treatment benefits by guiding drug indication expansion and repurposing; </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0" cap="none" spc="0" normalizeH="0" baseline="0" noProof="0" dirty="0">
                  <a:ln>
                    <a:noFill/>
                  </a:ln>
                  <a:solidFill>
                    <a:prstClr val="black"/>
                  </a:solidFill>
                  <a:effectLst/>
                  <a:uLnTx/>
                  <a:uFillTx/>
                </a:rPr>
                <a:t>reduce harm by optimising prescribing decisions when diseases co-exist; </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0" cap="none" spc="0" normalizeH="0" baseline="0" noProof="0" dirty="0">
                  <a:ln>
                    <a:noFill/>
                  </a:ln>
                  <a:solidFill>
                    <a:prstClr val="black"/>
                  </a:solidFill>
                  <a:effectLst/>
                  <a:uLnTx/>
                  <a:uFillTx/>
                </a:rPr>
                <a:t>and yield new tools for prediction and prevention of multi-morbidity. </a:t>
              </a:r>
            </a:p>
          </p:txBody>
        </p:sp>
      </p:grpSp>
      <p:sp>
        <p:nvSpPr>
          <p:cNvPr id="6" name="TextBox 5">
            <a:extLst>
              <a:ext uri="{FF2B5EF4-FFF2-40B4-BE49-F238E27FC236}">
                <a16:creationId xmlns:a16="http://schemas.microsoft.com/office/drawing/2014/main" id="{488868CA-31E6-65D2-0480-ACC1D77D2405}"/>
              </a:ext>
            </a:extLst>
          </p:cNvPr>
          <p:cNvSpPr txBox="1"/>
          <p:nvPr/>
        </p:nvSpPr>
        <p:spPr>
          <a:xfrm>
            <a:off x="2574241" y="260648"/>
            <a:ext cx="3995517" cy="461665"/>
          </a:xfrm>
          <a:prstGeom prst="rect">
            <a:avLst/>
          </a:prstGeom>
          <a:noFill/>
        </p:spPr>
        <p:txBody>
          <a:bodyPr wrap="none" rtlCol="0">
            <a:spAutoFit/>
          </a:bodyPr>
          <a:lstStyle/>
          <a:p>
            <a:r>
              <a:rPr lang="en-GB" sz="2400" b="1" dirty="0">
                <a:solidFill>
                  <a:srgbClr val="002060"/>
                </a:solidFill>
              </a:rPr>
              <a:t>MMTRC – focus and approach</a:t>
            </a:r>
          </a:p>
        </p:txBody>
      </p:sp>
    </p:spTree>
    <p:extLst>
      <p:ext uri="{BB962C8B-B14F-4D97-AF65-F5344CB8AC3E}">
        <p14:creationId xmlns:p14="http://schemas.microsoft.com/office/powerpoint/2010/main" val="39522473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A4F390-E824-B17A-A257-C7B99B759185}"/>
              </a:ext>
            </a:extLst>
          </p:cNvPr>
          <p:cNvSpPr txBox="1"/>
          <p:nvPr/>
        </p:nvSpPr>
        <p:spPr>
          <a:xfrm>
            <a:off x="2939726" y="476672"/>
            <a:ext cx="3351559" cy="461665"/>
          </a:xfrm>
          <a:prstGeom prst="rect">
            <a:avLst/>
          </a:prstGeom>
          <a:noFill/>
        </p:spPr>
        <p:txBody>
          <a:bodyPr wrap="none" rtlCol="0">
            <a:spAutoFit/>
          </a:bodyPr>
          <a:lstStyle/>
          <a:p>
            <a:r>
              <a:rPr lang="en-GB" sz="2400" b="1" dirty="0">
                <a:solidFill>
                  <a:srgbClr val="002060"/>
                </a:solidFill>
              </a:rPr>
              <a:t>Defining multi-morbidity</a:t>
            </a:r>
          </a:p>
        </p:txBody>
      </p:sp>
      <p:sp>
        <p:nvSpPr>
          <p:cNvPr id="3" name="TextBox 2">
            <a:extLst>
              <a:ext uri="{FF2B5EF4-FFF2-40B4-BE49-F238E27FC236}">
                <a16:creationId xmlns:a16="http://schemas.microsoft.com/office/drawing/2014/main" id="{E4C5E634-4D44-7AFF-19F8-438BD306AC38}"/>
              </a:ext>
            </a:extLst>
          </p:cNvPr>
          <p:cNvSpPr txBox="1"/>
          <p:nvPr/>
        </p:nvSpPr>
        <p:spPr>
          <a:xfrm>
            <a:off x="550937" y="1198019"/>
            <a:ext cx="1426096" cy="369332"/>
          </a:xfrm>
          <a:prstGeom prst="rect">
            <a:avLst/>
          </a:prstGeom>
          <a:noFill/>
        </p:spPr>
        <p:txBody>
          <a:bodyPr wrap="none" rtlCol="0">
            <a:spAutoFit/>
          </a:bodyPr>
          <a:lstStyle/>
          <a:p>
            <a:r>
              <a:rPr lang="en-GB" b="1" dirty="0">
                <a:solidFill>
                  <a:srgbClr val="002060"/>
                </a:solidFill>
              </a:rPr>
              <a:t>Conceptually</a:t>
            </a:r>
          </a:p>
        </p:txBody>
      </p:sp>
      <p:sp>
        <p:nvSpPr>
          <p:cNvPr id="4" name="TextBox 3">
            <a:extLst>
              <a:ext uri="{FF2B5EF4-FFF2-40B4-BE49-F238E27FC236}">
                <a16:creationId xmlns:a16="http://schemas.microsoft.com/office/drawing/2014/main" id="{49FA4E21-719F-B078-7C67-DD63D9715619}"/>
              </a:ext>
            </a:extLst>
          </p:cNvPr>
          <p:cNvSpPr txBox="1"/>
          <p:nvPr/>
        </p:nvSpPr>
        <p:spPr>
          <a:xfrm>
            <a:off x="550937" y="3445606"/>
            <a:ext cx="1160895" cy="369332"/>
          </a:xfrm>
          <a:prstGeom prst="rect">
            <a:avLst/>
          </a:prstGeom>
          <a:noFill/>
        </p:spPr>
        <p:txBody>
          <a:bodyPr wrap="none" rtlCol="0">
            <a:spAutoFit/>
          </a:bodyPr>
          <a:lstStyle/>
          <a:p>
            <a:r>
              <a:rPr lang="en-GB" b="1" dirty="0">
                <a:solidFill>
                  <a:srgbClr val="002060"/>
                </a:solidFill>
              </a:rPr>
              <a:t>Practically</a:t>
            </a:r>
          </a:p>
        </p:txBody>
      </p:sp>
      <p:sp>
        <p:nvSpPr>
          <p:cNvPr id="5" name="TextBox 4">
            <a:extLst>
              <a:ext uri="{FF2B5EF4-FFF2-40B4-BE49-F238E27FC236}">
                <a16:creationId xmlns:a16="http://schemas.microsoft.com/office/drawing/2014/main" id="{7678F482-B539-6A27-3545-A3B178FCB699}"/>
              </a:ext>
            </a:extLst>
          </p:cNvPr>
          <p:cNvSpPr txBox="1"/>
          <p:nvPr/>
        </p:nvSpPr>
        <p:spPr>
          <a:xfrm>
            <a:off x="539552" y="1744627"/>
            <a:ext cx="7835527" cy="1077218"/>
          </a:xfrm>
          <a:prstGeom prst="rect">
            <a:avLst/>
          </a:prstGeom>
          <a:noFill/>
        </p:spPr>
        <p:txBody>
          <a:bodyPr wrap="square" rtlCol="0">
            <a:spAutoFit/>
          </a:bodyPr>
          <a:lstStyle/>
          <a:p>
            <a:r>
              <a:rPr lang="en-GB" sz="1600" b="1" dirty="0"/>
              <a:t>Orthodox</a:t>
            </a:r>
            <a:r>
              <a:rPr lang="en-GB" sz="1600" dirty="0"/>
              <a:t> - the </a:t>
            </a:r>
            <a:r>
              <a:rPr lang="en-GB" sz="1600" u="sng" dirty="0"/>
              <a:t>presence</a:t>
            </a:r>
            <a:r>
              <a:rPr lang="en-GB" sz="1600" dirty="0"/>
              <a:t> (in the same individual) of two or more </a:t>
            </a:r>
            <a:r>
              <a:rPr lang="en-GB" sz="1600" u="sng" dirty="0"/>
              <a:t>chronic</a:t>
            </a:r>
            <a:r>
              <a:rPr lang="en-GB" sz="1600" dirty="0"/>
              <a:t> conditions</a:t>
            </a:r>
          </a:p>
          <a:p>
            <a:endParaRPr lang="en-GB" sz="1600" dirty="0"/>
          </a:p>
          <a:p>
            <a:r>
              <a:rPr lang="en-GB" sz="1600" b="1" dirty="0"/>
              <a:t>Alternative</a:t>
            </a:r>
            <a:r>
              <a:rPr lang="en-GB" sz="1600" dirty="0"/>
              <a:t> – the </a:t>
            </a:r>
            <a:r>
              <a:rPr lang="en-GB" sz="1600" u="sng" dirty="0">
                <a:effectLst/>
                <a:ea typeface="Calibri" panose="020F0502020204030204" pitchFamily="34" charset="0"/>
              </a:rPr>
              <a:t>ever occurrence </a:t>
            </a:r>
            <a:r>
              <a:rPr lang="en-GB" sz="1600" dirty="0">
                <a:effectLst/>
                <a:ea typeface="Calibri" panose="020F0502020204030204" pitchFamily="34" charset="0"/>
              </a:rPr>
              <a:t>of two or more conditions (in the same individual),</a:t>
            </a:r>
            <a:r>
              <a:rPr lang="en-GB" sz="1600" dirty="0">
                <a:effectLst/>
                <a:ea typeface="Calibri" panose="020F0502020204030204" pitchFamily="34" charset="0"/>
                <a:cs typeface="Times New Roman" panose="02020603050405020304" pitchFamily="18" charset="0"/>
              </a:rPr>
              <a:t> </a:t>
            </a:r>
          </a:p>
          <a:p>
            <a:r>
              <a:rPr lang="en-GB" sz="1600" u="sng" dirty="0">
                <a:effectLst/>
                <a:ea typeface="Calibri" panose="020F0502020204030204" pitchFamily="34" charset="0"/>
                <a:cs typeface="Times New Roman" panose="02020603050405020304" pitchFamily="18" charset="0"/>
              </a:rPr>
              <a:t>regardless of chronicity</a:t>
            </a:r>
            <a:r>
              <a:rPr lang="en-GB" sz="1600" dirty="0">
                <a:effectLst/>
                <a:ea typeface="Calibri" panose="020F0502020204030204" pitchFamily="34" charset="0"/>
                <a:cs typeface="Times New Roman" panose="02020603050405020304" pitchFamily="18" charset="0"/>
              </a:rPr>
              <a:t>, over the life-course</a:t>
            </a:r>
            <a:endParaRPr lang="en-GB" sz="1600" dirty="0"/>
          </a:p>
        </p:txBody>
      </p:sp>
      <p:sp>
        <p:nvSpPr>
          <p:cNvPr id="8" name="TextBox 7">
            <a:extLst>
              <a:ext uri="{FF2B5EF4-FFF2-40B4-BE49-F238E27FC236}">
                <a16:creationId xmlns:a16="http://schemas.microsoft.com/office/drawing/2014/main" id="{0D00ADCA-965A-A57E-D1CE-3DF68A41467E}"/>
              </a:ext>
            </a:extLst>
          </p:cNvPr>
          <p:cNvSpPr txBox="1"/>
          <p:nvPr/>
        </p:nvSpPr>
        <p:spPr>
          <a:xfrm>
            <a:off x="550937" y="3933056"/>
            <a:ext cx="7380820" cy="2554545"/>
          </a:xfrm>
          <a:prstGeom prst="rect">
            <a:avLst/>
          </a:prstGeom>
          <a:noFill/>
        </p:spPr>
        <p:txBody>
          <a:bodyPr wrap="square" rtlCol="0">
            <a:spAutoFit/>
          </a:bodyPr>
          <a:lstStyle/>
          <a:p>
            <a:r>
              <a:rPr lang="en-GB" sz="1600" b="1" dirty="0"/>
              <a:t>Define </a:t>
            </a:r>
            <a:r>
              <a:rPr lang="en-GB" sz="1600" dirty="0"/>
              <a:t>- Algorithms that enable diseases to be defined using information in electronic</a:t>
            </a:r>
          </a:p>
          <a:p>
            <a:r>
              <a:rPr lang="en-GB" sz="1600" dirty="0"/>
              <a:t>health records or care statistics</a:t>
            </a:r>
          </a:p>
          <a:p>
            <a:endParaRPr lang="en-GB" sz="1600" dirty="0"/>
          </a:p>
          <a:p>
            <a:r>
              <a:rPr lang="en-GB" sz="1600" b="1" dirty="0"/>
              <a:t>Capture </a:t>
            </a:r>
            <a:r>
              <a:rPr lang="en-GB" sz="1600" dirty="0"/>
              <a:t>- Pseudonymised electronic health record and care statistics linkage using the NHS number</a:t>
            </a:r>
          </a:p>
          <a:p>
            <a:endParaRPr lang="en-GB" sz="1600" dirty="0"/>
          </a:p>
          <a:p>
            <a:r>
              <a:rPr lang="en-GB" sz="1600" b="1" dirty="0"/>
              <a:t>Interpret</a:t>
            </a:r>
            <a:r>
              <a:rPr lang="en-GB" sz="1600" dirty="0"/>
              <a:t> - Diseases that co-occur either in line with or in excess of the frequency expected assuming </a:t>
            </a:r>
          </a:p>
          <a:p>
            <a:r>
              <a:rPr lang="en-GB" sz="1600" dirty="0"/>
              <a:t>them to be independent</a:t>
            </a:r>
          </a:p>
          <a:p>
            <a:r>
              <a:rPr lang="en-GB" sz="1600" dirty="0"/>
              <a:t>  </a:t>
            </a:r>
          </a:p>
        </p:txBody>
      </p:sp>
    </p:spTree>
    <p:extLst>
      <p:ext uri="{BB962C8B-B14F-4D97-AF65-F5344CB8AC3E}">
        <p14:creationId xmlns:p14="http://schemas.microsoft.com/office/powerpoint/2010/main" val="5316411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66">
            <a:extLst>
              <a:ext uri="{FF2B5EF4-FFF2-40B4-BE49-F238E27FC236}">
                <a16:creationId xmlns:a16="http://schemas.microsoft.com/office/drawing/2014/main" id="{A713F4CB-A185-4CF7-A88D-5CCED0D923D6}"/>
              </a:ext>
            </a:extLst>
          </p:cNvPr>
          <p:cNvSpPr/>
          <p:nvPr/>
        </p:nvSpPr>
        <p:spPr>
          <a:xfrm>
            <a:off x="3153864" y="4522289"/>
            <a:ext cx="2095534" cy="1465995"/>
          </a:xfrm>
          <a:prstGeom prst="rect">
            <a:avLst/>
          </a:prstGeom>
          <a:solidFill>
            <a:schemeClr val="accent2">
              <a:lumMod val="40000"/>
              <a:lumOff val="60000"/>
              <a:alpha val="32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GB" sz="1350">
              <a:solidFill>
                <a:prstClr val="white"/>
              </a:solidFill>
              <a:latin typeface="Calibri" panose="020F0502020204030204"/>
            </a:endParaRPr>
          </a:p>
        </p:txBody>
      </p:sp>
      <p:sp>
        <p:nvSpPr>
          <p:cNvPr id="27" name="TextBox 26">
            <a:extLst>
              <a:ext uri="{FF2B5EF4-FFF2-40B4-BE49-F238E27FC236}">
                <a16:creationId xmlns:a16="http://schemas.microsoft.com/office/drawing/2014/main" id="{6FED7955-007F-4503-892E-83DD6B727E5C}"/>
              </a:ext>
            </a:extLst>
          </p:cNvPr>
          <p:cNvSpPr txBox="1"/>
          <p:nvPr/>
        </p:nvSpPr>
        <p:spPr>
          <a:xfrm>
            <a:off x="3615124" y="4534196"/>
            <a:ext cx="1552028" cy="507831"/>
          </a:xfrm>
          <a:prstGeom prst="rect">
            <a:avLst/>
          </a:prstGeom>
          <a:noFill/>
        </p:spPr>
        <p:txBody>
          <a:bodyPr wrap="none" rtlCol="0">
            <a:spAutoFit/>
          </a:bodyPr>
          <a:lstStyle/>
          <a:p>
            <a:pPr defTabSz="685800"/>
            <a:r>
              <a:rPr lang="en-GB" sz="900" b="1" dirty="0">
                <a:solidFill>
                  <a:prstClr val="black"/>
                </a:solidFill>
                <a:latin typeface="Calibri" panose="020F0502020204030204"/>
              </a:rPr>
              <a:t>Electronic health records</a:t>
            </a:r>
          </a:p>
          <a:p>
            <a:pPr defTabSz="685800"/>
            <a:r>
              <a:rPr lang="en-GB" sz="900" b="1" dirty="0">
                <a:solidFill>
                  <a:prstClr val="black"/>
                </a:solidFill>
                <a:latin typeface="Calibri" panose="020F0502020204030204"/>
              </a:rPr>
              <a:t>with prescribing data:</a:t>
            </a:r>
          </a:p>
          <a:p>
            <a:pPr defTabSz="685800"/>
            <a:r>
              <a:rPr lang="en-GB" sz="900" b="1" dirty="0">
                <a:solidFill>
                  <a:prstClr val="black"/>
                </a:solidFill>
                <a:latin typeface="Calibri" panose="020F0502020204030204"/>
              </a:rPr>
              <a:t>CPRD (Gold and </a:t>
            </a:r>
            <a:r>
              <a:rPr lang="en-GB" sz="900" b="1" dirty="0" err="1">
                <a:solidFill>
                  <a:prstClr val="black"/>
                </a:solidFill>
                <a:latin typeface="Calibri" panose="020F0502020204030204"/>
              </a:rPr>
              <a:t>Aurum</a:t>
            </a:r>
            <a:r>
              <a:rPr lang="en-GB" sz="900" b="1" dirty="0">
                <a:solidFill>
                  <a:prstClr val="black"/>
                </a:solidFill>
                <a:latin typeface="Calibri" panose="020F0502020204030204"/>
              </a:rPr>
              <a:t>)-HES</a:t>
            </a:r>
          </a:p>
        </p:txBody>
      </p:sp>
      <p:sp>
        <p:nvSpPr>
          <p:cNvPr id="28" name="TextBox 27">
            <a:extLst>
              <a:ext uri="{FF2B5EF4-FFF2-40B4-BE49-F238E27FC236}">
                <a16:creationId xmlns:a16="http://schemas.microsoft.com/office/drawing/2014/main" id="{DF5E013D-A6B9-40E0-B93F-32D8CA63CF78}"/>
              </a:ext>
            </a:extLst>
          </p:cNvPr>
          <p:cNvSpPr txBox="1"/>
          <p:nvPr/>
        </p:nvSpPr>
        <p:spPr>
          <a:xfrm>
            <a:off x="3574964" y="5050492"/>
            <a:ext cx="1535998" cy="507831"/>
          </a:xfrm>
          <a:prstGeom prst="rect">
            <a:avLst/>
          </a:prstGeom>
          <a:noFill/>
        </p:spPr>
        <p:txBody>
          <a:bodyPr wrap="none" rtlCol="0">
            <a:spAutoFit/>
          </a:bodyPr>
          <a:lstStyle/>
          <a:p>
            <a:pPr defTabSz="685800"/>
            <a:r>
              <a:rPr lang="en-GB" sz="900" b="1" dirty="0">
                <a:solidFill>
                  <a:prstClr val="black"/>
                </a:solidFill>
                <a:latin typeface="Calibri" panose="020F0502020204030204"/>
              </a:rPr>
              <a:t>Genome- and phenome </a:t>
            </a:r>
          </a:p>
          <a:p>
            <a:pPr defTabSz="685800"/>
            <a:r>
              <a:rPr lang="en-GB" sz="900" b="1" dirty="0">
                <a:solidFill>
                  <a:prstClr val="black"/>
                </a:solidFill>
                <a:latin typeface="Calibri" panose="020F0502020204030204"/>
              </a:rPr>
              <a:t>wide associations: </a:t>
            </a:r>
          </a:p>
          <a:p>
            <a:pPr defTabSz="685800"/>
            <a:r>
              <a:rPr lang="en-GB" sz="900" b="1" dirty="0">
                <a:solidFill>
                  <a:prstClr val="black"/>
                </a:solidFill>
                <a:latin typeface="Calibri" panose="020F0502020204030204"/>
              </a:rPr>
              <a:t>GWAS stats and UK Biobank</a:t>
            </a:r>
          </a:p>
        </p:txBody>
      </p:sp>
      <p:sp>
        <p:nvSpPr>
          <p:cNvPr id="29" name="TextBox 28">
            <a:extLst>
              <a:ext uri="{FF2B5EF4-FFF2-40B4-BE49-F238E27FC236}">
                <a16:creationId xmlns:a16="http://schemas.microsoft.com/office/drawing/2014/main" id="{56F25269-DC86-4C2C-A3B2-2148847D2C37}"/>
              </a:ext>
            </a:extLst>
          </p:cNvPr>
          <p:cNvSpPr txBox="1"/>
          <p:nvPr/>
        </p:nvSpPr>
        <p:spPr>
          <a:xfrm>
            <a:off x="3538623" y="5572942"/>
            <a:ext cx="987771" cy="369332"/>
          </a:xfrm>
          <a:prstGeom prst="rect">
            <a:avLst/>
          </a:prstGeom>
          <a:noFill/>
        </p:spPr>
        <p:txBody>
          <a:bodyPr wrap="none" rtlCol="0">
            <a:spAutoFit/>
          </a:bodyPr>
          <a:lstStyle/>
          <a:p>
            <a:pPr defTabSz="685800"/>
            <a:r>
              <a:rPr lang="en-GB" sz="900" b="1" dirty="0">
                <a:solidFill>
                  <a:prstClr val="black"/>
                </a:solidFill>
                <a:latin typeface="Calibri" panose="020F0502020204030204"/>
              </a:rPr>
              <a:t>Clinical trials:</a:t>
            </a:r>
          </a:p>
          <a:p>
            <a:pPr defTabSz="685800"/>
            <a:r>
              <a:rPr lang="en-GB" sz="900" b="1" dirty="0">
                <a:solidFill>
                  <a:prstClr val="black"/>
                </a:solidFill>
                <a:latin typeface="Calibri" panose="020F0502020204030204"/>
              </a:rPr>
              <a:t>clinical trials.gov</a:t>
            </a:r>
          </a:p>
        </p:txBody>
      </p:sp>
      <p:pic>
        <p:nvPicPr>
          <p:cNvPr id="30" name="Picture 2" descr="Image result for diseases icon">
            <a:extLst>
              <a:ext uri="{FF2B5EF4-FFF2-40B4-BE49-F238E27FC236}">
                <a16:creationId xmlns:a16="http://schemas.microsoft.com/office/drawing/2014/main" id="{60032453-9729-466B-8BA9-DD02B7C3CEC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59548" y="4671820"/>
            <a:ext cx="257616" cy="257616"/>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4" descr="Image result for gene icon">
            <a:extLst>
              <a:ext uri="{FF2B5EF4-FFF2-40B4-BE49-F238E27FC236}">
                <a16:creationId xmlns:a16="http://schemas.microsoft.com/office/drawing/2014/main" id="{FEA6CA1D-5203-429C-B6DB-A96BAC2EEC3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41474" y="5093412"/>
            <a:ext cx="275690" cy="325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 name="Group 31">
            <a:extLst>
              <a:ext uri="{FF2B5EF4-FFF2-40B4-BE49-F238E27FC236}">
                <a16:creationId xmlns:a16="http://schemas.microsoft.com/office/drawing/2014/main" id="{1981CFE3-5B58-4AA9-81E1-277A19325BF2}"/>
              </a:ext>
            </a:extLst>
          </p:cNvPr>
          <p:cNvGrpSpPr/>
          <p:nvPr/>
        </p:nvGrpSpPr>
        <p:grpSpPr>
          <a:xfrm rot="18922359">
            <a:off x="3194948" y="5629290"/>
            <a:ext cx="319599" cy="154756"/>
            <a:chOff x="1159538" y="4194631"/>
            <a:chExt cx="610820" cy="226820"/>
          </a:xfrm>
        </p:grpSpPr>
        <p:sp>
          <p:nvSpPr>
            <p:cNvPr id="42" name="Flowchart: Delay 41">
              <a:extLst>
                <a:ext uri="{FF2B5EF4-FFF2-40B4-BE49-F238E27FC236}">
                  <a16:creationId xmlns:a16="http://schemas.microsoft.com/office/drawing/2014/main" id="{D5B755E1-5192-48A0-912F-DA565B3F3CB1}"/>
                </a:ext>
              </a:extLst>
            </p:cNvPr>
            <p:cNvSpPr/>
            <p:nvPr/>
          </p:nvSpPr>
          <p:spPr>
            <a:xfrm>
              <a:off x="1467958" y="4194631"/>
              <a:ext cx="302400" cy="226820"/>
            </a:xfrm>
            <a:prstGeom prst="flowChartDelay">
              <a:avLst/>
            </a:prstGeom>
            <a:solidFill>
              <a:schemeClr val="tx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GB" sz="1350">
                <a:solidFill>
                  <a:prstClr val="white"/>
                </a:solidFill>
                <a:latin typeface="Calibri" panose="020F0502020204030204"/>
              </a:endParaRPr>
            </a:p>
          </p:txBody>
        </p:sp>
        <p:sp>
          <p:nvSpPr>
            <p:cNvPr id="43" name="Flowchart: Delay 42">
              <a:extLst>
                <a:ext uri="{FF2B5EF4-FFF2-40B4-BE49-F238E27FC236}">
                  <a16:creationId xmlns:a16="http://schemas.microsoft.com/office/drawing/2014/main" id="{A73ADC0D-7488-4887-ACD9-EDFE17ED4188}"/>
                </a:ext>
              </a:extLst>
            </p:cNvPr>
            <p:cNvSpPr/>
            <p:nvPr/>
          </p:nvSpPr>
          <p:spPr>
            <a:xfrm flipH="1">
              <a:off x="1159538" y="4194631"/>
              <a:ext cx="302400" cy="226820"/>
            </a:xfrm>
            <a:prstGeom prst="flowChartDelay">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GB" sz="1350">
                <a:solidFill>
                  <a:prstClr val="white"/>
                </a:solidFill>
                <a:latin typeface="Calibri" panose="020F0502020204030204"/>
              </a:endParaRPr>
            </a:p>
          </p:txBody>
        </p:sp>
      </p:grpSp>
      <p:pic>
        <p:nvPicPr>
          <p:cNvPr id="54" name="Picture 53">
            <a:extLst>
              <a:ext uri="{FF2B5EF4-FFF2-40B4-BE49-F238E27FC236}">
                <a16:creationId xmlns:a16="http://schemas.microsoft.com/office/drawing/2014/main" id="{4C6DB0DC-E8A5-4B31-9645-57CF743975A3}"/>
              </a:ext>
            </a:extLst>
          </p:cNvPr>
          <p:cNvPicPr>
            <a:picLocks noChangeAspect="1"/>
          </p:cNvPicPr>
          <p:nvPr/>
        </p:nvPicPr>
        <p:blipFill>
          <a:blip r:embed="rId5"/>
          <a:stretch>
            <a:fillRect/>
          </a:stretch>
        </p:blipFill>
        <p:spPr>
          <a:xfrm>
            <a:off x="5905809" y="1058236"/>
            <a:ext cx="2621033" cy="3173539"/>
          </a:xfrm>
          <a:prstGeom prst="rect">
            <a:avLst/>
          </a:prstGeom>
        </p:spPr>
      </p:pic>
      <p:sp>
        <p:nvSpPr>
          <p:cNvPr id="60" name="Rectangle: Rounded Corners 59">
            <a:extLst>
              <a:ext uri="{FF2B5EF4-FFF2-40B4-BE49-F238E27FC236}">
                <a16:creationId xmlns:a16="http://schemas.microsoft.com/office/drawing/2014/main" id="{BD1AF68B-87C6-4213-AEDD-79360C3C559B}"/>
              </a:ext>
            </a:extLst>
          </p:cNvPr>
          <p:cNvSpPr/>
          <p:nvPr/>
        </p:nvSpPr>
        <p:spPr>
          <a:xfrm>
            <a:off x="206490" y="1914190"/>
            <a:ext cx="2443155" cy="1874850"/>
          </a:xfrm>
          <a:prstGeom prst="roundRect">
            <a:avLst/>
          </a:prstGeom>
          <a:solidFill>
            <a:schemeClr val="accent4">
              <a:lumMod val="20000"/>
              <a:lumOff val="80000"/>
            </a:schemeClr>
          </a:solidFill>
          <a:ln w="412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GB" sz="1350">
              <a:solidFill>
                <a:prstClr val="white"/>
              </a:solidFill>
              <a:latin typeface="Calibri" panose="020F0502020204030204"/>
            </a:endParaRPr>
          </a:p>
        </p:txBody>
      </p:sp>
      <p:sp>
        <p:nvSpPr>
          <p:cNvPr id="61" name="TextBox 60">
            <a:extLst>
              <a:ext uri="{FF2B5EF4-FFF2-40B4-BE49-F238E27FC236}">
                <a16:creationId xmlns:a16="http://schemas.microsoft.com/office/drawing/2014/main" id="{BA61654A-9948-447D-B9CC-EA14E19E0406}"/>
              </a:ext>
            </a:extLst>
          </p:cNvPr>
          <p:cNvSpPr txBox="1"/>
          <p:nvPr/>
        </p:nvSpPr>
        <p:spPr>
          <a:xfrm>
            <a:off x="210093" y="1959019"/>
            <a:ext cx="1760418" cy="253916"/>
          </a:xfrm>
          <a:prstGeom prst="rect">
            <a:avLst/>
          </a:prstGeom>
          <a:noFill/>
        </p:spPr>
        <p:txBody>
          <a:bodyPr wrap="none" rtlCol="0">
            <a:spAutoFit/>
          </a:bodyPr>
          <a:lstStyle/>
          <a:p>
            <a:pPr defTabSz="685800"/>
            <a:r>
              <a:rPr lang="en-GB" sz="1050" b="1" dirty="0">
                <a:solidFill>
                  <a:prstClr val="black"/>
                </a:solidFill>
                <a:latin typeface="Calibri" panose="020F0502020204030204"/>
              </a:rPr>
              <a:t>O1: </a:t>
            </a:r>
            <a:r>
              <a:rPr lang="en-GB" sz="1050" dirty="0">
                <a:solidFill>
                  <a:prstClr val="black"/>
                </a:solidFill>
                <a:latin typeface="Calibri" panose="020F0502020204030204"/>
              </a:rPr>
              <a:t>Defining disease clusters</a:t>
            </a:r>
          </a:p>
        </p:txBody>
      </p:sp>
      <p:sp>
        <p:nvSpPr>
          <p:cNvPr id="64" name="TextBox 63">
            <a:extLst>
              <a:ext uri="{FF2B5EF4-FFF2-40B4-BE49-F238E27FC236}">
                <a16:creationId xmlns:a16="http://schemas.microsoft.com/office/drawing/2014/main" id="{54410E4B-9F54-4488-B588-4909D1D35064}"/>
              </a:ext>
            </a:extLst>
          </p:cNvPr>
          <p:cNvSpPr txBox="1"/>
          <p:nvPr/>
        </p:nvSpPr>
        <p:spPr>
          <a:xfrm>
            <a:off x="220297" y="2154023"/>
            <a:ext cx="2208297" cy="577081"/>
          </a:xfrm>
          <a:prstGeom prst="rect">
            <a:avLst/>
          </a:prstGeom>
          <a:noFill/>
        </p:spPr>
        <p:txBody>
          <a:bodyPr wrap="square" rtlCol="0">
            <a:spAutoFit/>
          </a:bodyPr>
          <a:lstStyle/>
          <a:p>
            <a:pPr defTabSz="685800"/>
            <a:r>
              <a:rPr lang="en-GB" sz="1050" b="1" dirty="0">
                <a:solidFill>
                  <a:prstClr val="black"/>
                </a:solidFill>
                <a:latin typeface="Calibri" panose="020F0502020204030204"/>
              </a:rPr>
              <a:t>O2: </a:t>
            </a:r>
            <a:r>
              <a:rPr lang="en-GB" sz="1050" dirty="0">
                <a:solidFill>
                  <a:prstClr val="black"/>
                </a:solidFill>
                <a:latin typeface="Calibri" panose="020F0502020204030204"/>
              </a:rPr>
              <a:t>Identify diseases with common mechanisms, drug targets and risk factors </a:t>
            </a:r>
          </a:p>
        </p:txBody>
      </p:sp>
      <p:sp>
        <p:nvSpPr>
          <p:cNvPr id="73" name="TextBox 72">
            <a:extLst>
              <a:ext uri="{FF2B5EF4-FFF2-40B4-BE49-F238E27FC236}">
                <a16:creationId xmlns:a16="http://schemas.microsoft.com/office/drawing/2014/main" id="{2EE08838-404E-487D-9B94-574B88224E48}"/>
              </a:ext>
            </a:extLst>
          </p:cNvPr>
          <p:cNvSpPr txBox="1"/>
          <p:nvPr/>
        </p:nvSpPr>
        <p:spPr>
          <a:xfrm>
            <a:off x="239738" y="2645006"/>
            <a:ext cx="2208297" cy="415498"/>
          </a:xfrm>
          <a:prstGeom prst="rect">
            <a:avLst/>
          </a:prstGeom>
          <a:noFill/>
        </p:spPr>
        <p:txBody>
          <a:bodyPr wrap="square" rtlCol="0">
            <a:spAutoFit/>
          </a:bodyPr>
          <a:lstStyle/>
          <a:p>
            <a:pPr defTabSz="685800"/>
            <a:r>
              <a:rPr lang="en-GB" sz="1050" b="1" dirty="0">
                <a:solidFill>
                  <a:prstClr val="black"/>
                </a:solidFill>
                <a:latin typeface="Calibri" panose="020F0502020204030204"/>
              </a:rPr>
              <a:t>O3: </a:t>
            </a:r>
            <a:r>
              <a:rPr lang="en-GB" sz="1050" dirty="0">
                <a:solidFill>
                  <a:prstClr val="black"/>
                </a:solidFill>
                <a:latin typeface="Calibri" panose="020F0502020204030204"/>
              </a:rPr>
              <a:t>Reduce medication related harm in patients with multimorbidity</a:t>
            </a:r>
          </a:p>
        </p:txBody>
      </p:sp>
      <p:grpSp>
        <p:nvGrpSpPr>
          <p:cNvPr id="2" name="Group 1">
            <a:extLst>
              <a:ext uri="{FF2B5EF4-FFF2-40B4-BE49-F238E27FC236}">
                <a16:creationId xmlns:a16="http://schemas.microsoft.com/office/drawing/2014/main" id="{43CA9743-D427-FCFD-9F37-DD3F239BA70C}"/>
              </a:ext>
            </a:extLst>
          </p:cNvPr>
          <p:cNvGrpSpPr/>
          <p:nvPr/>
        </p:nvGrpSpPr>
        <p:grpSpPr>
          <a:xfrm>
            <a:off x="3063725" y="798413"/>
            <a:ext cx="2621033" cy="2404798"/>
            <a:chOff x="2952068" y="1559984"/>
            <a:chExt cx="2621033" cy="2404798"/>
          </a:xfrm>
        </p:grpSpPr>
        <p:grpSp>
          <p:nvGrpSpPr>
            <p:cNvPr id="76" name="Group 75">
              <a:extLst>
                <a:ext uri="{FF2B5EF4-FFF2-40B4-BE49-F238E27FC236}">
                  <a16:creationId xmlns:a16="http://schemas.microsoft.com/office/drawing/2014/main" id="{A342663A-B79A-49B9-A8D8-D9C6B3EEAD88}"/>
                </a:ext>
              </a:extLst>
            </p:cNvPr>
            <p:cNvGrpSpPr/>
            <p:nvPr/>
          </p:nvGrpSpPr>
          <p:grpSpPr>
            <a:xfrm>
              <a:off x="3013141" y="1706339"/>
              <a:ext cx="2509981" cy="2163192"/>
              <a:chOff x="3962173" y="586371"/>
              <a:chExt cx="3346641" cy="2884256"/>
            </a:xfrm>
          </p:grpSpPr>
          <p:grpSp>
            <p:nvGrpSpPr>
              <p:cNvPr id="75" name="Group 74">
                <a:extLst>
                  <a:ext uri="{FF2B5EF4-FFF2-40B4-BE49-F238E27FC236}">
                    <a16:creationId xmlns:a16="http://schemas.microsoft.com/office/drawing/2014/main" id="{1AA133AE-2774-4AB3-9572-83FF853512B8}"/>
                  </a:ext>
                </a:extLst>
              </p:cNvPr>
              <p:cNvGrpSpPr/>
              <p:nvPr/>
            </p:nvGrpSpPr>
            <p:grpSpPr>
              <a:xfrm>
                <a:off x="3962173" y="586371"/>
                <a:ext cx="3346641" cy="2575958"/>
                <a:chOff x="3958480" y="1311275"/>
                <a:chExt cx="3346641" cy="2575958"/>
              </a:xfrm>
            </p:grpSpPr>
            <p:sp>
              <p:nvSpPr>
                <p:cNvPr id="8" name="Oval 7">
                  <a:extLst>
                    <a:ext uri="{FF2B5EF4-FFF2-40B4-BE49-F238E27FC236}">
                      <a16:creationId xmlns:a16="http://schemas.microsoft.com/office/drawing/2014/main" id="{B6C132AA-8815-469C-8926-2A78EC3EBAE7}"/>
                    </a:ext>
                  </a:extLst>
                </p:cNvPr>
                <p:cNvSpPr/>
                <p:nvPr/>
              </p:nvSpPr>
              <p:spPr>
                <a:xfrm>
                  <a:off x="6208304" y="2417179"/>
                  <a:ext cx="430896" cy="423277"/>
                </a:xfrm>
                <a:prstGeom prst="ellipse">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GB" sz="1350">
                    <a:solidFill>
                      <a:prstClr val="white"/>
                    </a:solidFill>
                    <a:latin typeface="Calibri" panose="020F0502020204030204"/>
                  </a:endParaRPr>
                </a:p>
              </p:txBody>
            </p:sp>
            <p:sp>
              <p:nvSpPr>
                <p:cNvPr id="9" name="TextBox 8">
                  <a:extLst>
                    <a:ext uri="{FF2B5EF4-FFF2-40B4-BE49-F238E27FC236}">
                      <a16:creationId xmlns:a16="http://schemas.microsoft.com/office/drawing/2014/main" id="{089EAC48-3D45-4307-8CF0-41127B34D134}"/>
                    </a:ext>
                  </a:extLst>
                </p:cNvPr>
                <p:cNvSpPr txBox="1"/>
                <p:nvPr/>
              </p:nvSpPr>
              <p:spPr>
                <a:xfrm>
                  <a:off x="6264895" y="2444151"/>
                  <a:ext cx="365912" cy="400109"/>
                </a:xfrm>
                <a:prstGeom prst="rect">
                  <a:avLst/>
                </a:prstGeom>
                <a:noFill/>
              </p:spPr>
              <p:txBody>
                <a:bodyPr wrap="none" rtlCol="0">
                  <a:spAutoFit/>
                </a:bodyPr>
                <a:lstStyle/>
                <a:p>
                  <a:pPr defTabSz="685800"/>
                  <a:r>
                    <a:rPr lang="en-GB" sz="1350" dirty="0">
                      <a:solidFill>
                        <a:prstClr val="black"/>
                      </a:solidFill>
                      <a:latin typeface="Calibri" panose="020F0502020204030204"/>
                    </a:rPr>
                    <a:t>P</a:t>
                  </a:r>
                </a:p>
              </p:txBody>
            </p:sp>
            <p:sp>
              <p:nvSpPr>
                <p:cNvPr id="10" name="Oval 9">
                  <a:extLst>
                    <a:ext uri="{FF2B5EF4-FFF2-40B4-BE49-F238E27FC236}">
                      <a16:creationId xmlns:a16="http://schemas.microsoft.com/office/drawing/2014/main" id="{949D4939-430C-46B0-9879-EDB52D35C895}"/>
                    </a:ext>
                  </a:extLst>
                </p:cNvPr>
                <p:cNvSpPr/>
                <p:nvPr/>
              </p:nvSpPr>
              <p:spPr>
                <a:xfrm>
                  <a:off x="6857504" y="2417179"/>
                  <a:ext cx="430896" cy="423277"/>
                </a:xfrm>
                <a:prstGeom prst="ellipse">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GB" sz="1350">
                    <a:solidFill>
                      <a:prstClr val="white"/>
                    </a:solidFill>
                    <a:latin typeface="Calibri" panose="020F0502020204030204"/>
                  </a:endParaRPr>
                </a:p>
              </p:txBody>
            </p:sp>
            <p:sp>
              <p:nvSpPr>
                <p:cNvPr id="11" name="TextBox 10">
                  <a:extLst>
                    <a:ext uri="{FF2B5EF4-FFF2-40B4-BE49-F238E27FC236}">
                      <a16:creationId xmlns:a16="http://schemas.microsoft.com/office/drawing/2014/main" id="{70154F01-B017-4622-A435-5151923AEBA9}"/>
                    </a:ext>
                  </a:extLst>
                </p:cNvPr>
                <p:cNvSpPr txBox="1"/>
                <p:nvPr/>
              </p:nvSpPr>
              <p:spPr>
                <a:xfrm>
                  <a:off x="6902873" y="2433060"/>
                  <a:ext cx="402248" cy="400109"/>
                </a:xfrm>
                <a:prstGeom prst="rect">
                  <a:avLst/>
                </a:prstGeom>
                <a:noFill/>
              </p:spPr>
              <p:txBody>
                <a:bodyPr wrap="none" rtlCol="0">
                  <a:spAutoFit/>
                </a:bodyPr>
                <a:lstStyle/>
                <a:p>
                  <a:pPr defTabSz="685800"/>
                  <a:r>
                    <a:rPr lang="en-GB" sz="1350" dirty="0">
                      <a:solidFill>
                        <a:prstClr val="black"/>
                      </a:solidFill>
                      <a:latin typeface="Calibri" panose="020F0502020204030204"/>
                    </a:rPr>
                    <a:t>Q</a:t>
                  </a:r>
                </a:p>
              </p:txBody>
            </p:sp>
            <p:cxnSp>
              <p:nvCxnSpPr>
                <p:cNvPr id="14" name="Straight Connector 13">
                  <a:extLst>
                    <a:ext uri="{FF2B5EF4-FFF2-40B4-BE49-F238E27FC236}">
                      <a16:creationId xmlns:a16="http://schemas.microsoft.com/office/drawing/2014/main" id="{164ACCC8-B6B5-4E1E-8AD0-6B8382E8DB81}"/>
                    </a:ext>
                  </a:extLst>
                </p:cNvPr>
                <p:cNvCxnSpPr/>
                <p:nvPr/>
              </p:nvCxnSpPr>
              <p:spPr>
                <a:xfrm>
                  <a:off x="4761124" y="2765812"/>
                  <a:ext cx="306572" cy="341944"/>
                </a:xfrm>
                <a:prstGeom prst="line">
                  <a:avLst/>
                </a:prstGeom>
                <a:ln w="25400">
                  <a:solidFill>
                    <a:srgbClr val="7030A0"/>
                  </a:solidFill>
                  <a:headEnd type="triangl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315B52D-2D2B-49DF-8B86-E6CD1D6A416B}"/>
                    </a:ext>
                  </a:extLst>
                </p:cNvPr>
                <p:cNvCxnSpPr/>
                <p:nvPr/>
              </p:nvCxnSpPr>
              <p:spPr>
                <a:xfrm flipH="1">
                  <a:off x="5082093" y="2750332"/>
                  <a:ext cx="306572" cy="341944"/>
                </a:xfrm>
                <a:prstGeom prst="line">
                  <a:avLst/>
                </a:prstGeom>
                <a:ln w="25400">
                  <a:solidFill>
                    <a:srgbClr val="7030A0"/>
                  </a:solidFill>
                  <a:headEnd type="triangl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D7162399-8294-49E0-AFBB-A7E5CB0C4F20}"/>
                    </a:ext>
                  </a:extLst>
                </p:cNvPr>
                <p:cNvCxnSpPr/>
                <p:nvPr/>
              </p:nvCxnSpPr>
              <p:spPr>
                <a:xfrm flipH="1">
                  <a:off x="4488158" y="3269756"/>
                  <a:ext cx="374306" cy="0"/>
                </a:xfrm>
                <a:prstGeom prst="line">
                  <a:avLst/>
                </a:prstGeom>
                <a:ln w="25400">
                  <a:solidFill>
                    <a:srgbClr val="7030A0"/>
                  </a:solidFill>
                  <a:headEnd type="triangl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C4324E9-EE41-4480-BD78-224AE3151B94}"/>
                    </a:ext>
                  </a:extLst>
                </p:cNvPr>
                <p:cNvCxnSpPr/>
                <p:nvPr/>
              </p:nvCxnSpPr>
              <p:spPr>
                <a:xfrm flipH="1">
                  <a:off x="5271949" y="3269756"/>
                  <a:ext cx="374306" cy="0"/>
                </a:xfrm>
                <a:prstGeom prst="line">
                  <a:avLst/>
                </a:prstGeom>
                <a:ln w="25400">
                  <a:solidFill>
                    <a:srgbClr val="7030A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38CD41DC-3AFB-4D52-963F-7A9CC56B0FE1}"/>
                    </a:ext>
                  </a:extLst>
                </p:cNvPr>
                <p:cNvSpPr/>
                <p:nvPr/>
              </p:nvSpPr>
              <p:spPr>
                <a:xfrm>
                  <a:off x="4517761" y="1311275"/>
                  <a:ext cx="409485" cy="392760"/>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050" dirty="0">
                      <a:solidFill>
                        <a:prstClr val="white"/>
                      </a:solidFill>
                      <a:latin typeface="Calibri" panose="020F0502020204030204"/>
                    </a:rPr>
                    <a:t>P</a:t>
                  </a:r>
                  <a:r>
                    <a:rPr lang="en-GB" sz="1050" baseline="-25000" dirty="0">
                      <a:solidFill>
                        <a:prstClr val="white"/>
                      </a:solidFill>
                      <a:latin typeface="Calibri" panose="020F0502020204030204"/>
                    </a:rPr>
                    <a:t>A</a:t>
                  </a:r>
                  <a:endParaRPr lang="en-GB" sz="1050" dirty="0">
                    <a:solidFill>
                      <a:prstClr val="white"/>
                    </a:solidFill>
                    <a:latin typeface="Calibri" panose="020F0502020204030204"/>
                  </a:endParaRPr>
                </a:p>
              </p:txBody>
            </p:sp>
            <p:cxnSp>
              <p:nvCxnSpPr>
                <p:cNvPr id="19" name="Straight Connector 18">
                  <a:extLst>
                    <a:ext uri="{FF2B5EF4-FFF2-40B4-BE49-F238E27FC236}">
                      <a16:creationId xmlns:a16="http://schemas.microsoft.com/office/drawing/2014/main" id="{7781B271-9A92-4699-8C80-ED6C77FD5B88}"/>
                    </a:ext>
                  </a:extLst>
                </p:cNvPr>
                <p:cNvCxnSpPr/>
                <p:nvPr/>
              </p:nvCxnSpPr>
              <p:spPr>
                <a:xfrm>
                  <a:off x="4853755" y="1770225"/>
                  <a:ext cx="523940" cy="575854"/>
                </a:xfrm>
                <a:prstGeom prst="line">
                  <a:avLst/>
                </a:prstGeom>
                <a:ln w="254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4C4D9FF2-1B12-4895-82EC-12404688EEBF}"/>
                    </a:ext>
                  </a:extLst>
                </p:cNvPr>
                <p:cNvSpPr txBox="1"/>
                <p:nvPr/>
              </p:nvSpPr>
              <p:spPr>
                <a:xfrm>
                  <a:off x="5608132" y="3068165"/>
                  <a:ext cx="359501" cy="400109"/>
                </a:xfrm>
                <a:prstGeom prst="rect">
                  <a:avLst/>
                </a:prstGeom>
                <a:noFill/>
              </p:spPr>
              <p:txBody>
                <a:bodyPr wrap="none" rtlCol="0">
                  <a:spAutoFit/>
                </a:bodyPr>
                <a:lstStyle/>
                <a:p>
                  <a:pPr defTabSz="685800"/>
                  <a:r>
                    <a:rPr lang="en-GB" sz="1350" i="1" dirty="0">
                      <a:solidFill>
                        <a:srgbClr val="7030A0"/>
                      </a:solidFill>
                      <a:latin typeface="Calibri" panose="020F0502020204030204"/>
                    </a:rPr>
                    <a:t>E</a:t>
                  </a:r>
                </a:p>
              </p:txBody>
            </p:sp>
            <p:cxnSp>
              <p:nvCxnSpPr>
                <p:cNvPr id="22" name="Straight Connector 21">
                  <a:extLst>
                    <a:ext uri="{FF2B5EF4-FFF2-40B4-BE49-F238E27FC236}">
                      <a16:creationId xmlns:a16="http://schemas.microsoft.com/office/drawing/2014/main" id="{5083ED23-07B2-4914-9C8C-1DDCB323A52B}"/>
                    </a:ext>
                  </a:extLst>
                </p:cNvPr>
                <p:cNvCxnSpPr/>
                <p:nvPr/>
              </p:nvCxnSpPr>
              <p:spPr>
                <a:xfrm flipH="1" flipV="1">
                  <a:off x="4969372" y="2552345"/>
                  <a:ext cx="218304" cy="1829"/>
                </a:xfrm>
                <a:prstGeom prst="line">
                  <a:avLst/>
                </a:prstGeom>
                <a:ln w="25400">
                  <a:solidFill>
                    <a:srgbClr val="7030A0"/>
                  </a:solidFill>
                  <a:head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542567FF-1C4C-4E3E-9077-001891A64498}"/>
                    </a:ext>
                  </a:extLst>
                </p:cNvPr>
                <p:cNvSpPr txBox="1"/>
                <p:nvPr/>
              </p:nvSpPr>
              <p:spPr>
                <a:xfrm>
                  <a:off x="3958480" y="1803308"/>
                  <a:ext cx="517664" cy="400109"/>
                </a:xfrm>
                <a:prstGeom prst="rect">
                  <a:avLst/>
                </a:prstGeom>
                <a:noFill/>
              </p:spPr>
              <p:txBody>
                <a:bodyPr wrap="none" rtlCol="0">
                  <a:spAutoFit/>
                </a:bodyPr>
                <a:lstStyle/>
                <a:p>
                  <a:pPr defTabSz="685800"/>
                  <a:r>
                    <a:rPr lang="en-GB" sz="1350" i="1" dirty="0">
                      <a:solidFill>
                        <a:srgbClr val="7030A0"/>
                      </a:solidFill>
                      <a:latin typeface="Calibri" panose="020F0502020204030204"/>
                    </a:rPr>
                    <a:t>m</a:t>
                  </a:r>
                  <a:r>
                    <a:rPr lang="en-GB" sz="1350" baseline="-25000" dirty="0">
                      <a:solidFill>
                        <a:srgbClr val="7030A0"/>
                      </a:solidFill>
                      <a:latin typeface="Calibri" panose="020F0502020204030204"/>
                    </a:rPr>
                    <a:t>A</a:t>
                  </a:r>
                  <a:endParaRPr lang="en-GB" sz="1350" dirty="0">
                    <a:solidFill>
                      <a:srgbClr val="7030A0"/>
                    </a:solidFill>
                    <a:latin typeface="Calibri" panose="020F0502020204030204"/>
                  </a:endParaRPr>
                </a:p>
              </p:txBody>
            </p:sp>
            <p:cxnSp>
              <p:nvCxnSpPr>
                <p:cNvPr id="25" name="Straight Connector 24">
                  <a:extLst>
                    <a:ext uri="{FF2B5EF4-FFF2-40B4-BE49-F238E27FC236}">
                      <a16:creationId xmlns:a16="http://schemas.microsoft.com/office/drawing/2014/main" id="{A3BEF7C9-2C6D-45AF-BD02-2D92D2A5460D}"/>
                    </a:ext>
                  </a:extLst>
                </p:cNvPr>
                <p:cNvCxnSpPr/>
                <p:nvPr/>
              </p:nvCxnSpPr>
              <p:spPr>
                <a:xfrm>
                  <a:off x="4199793" y="2168691"/>
                  <a:ext cx="306572" cy="341944"/>
                </a:xfrm>
                <a:prstGeom prst="line">
                  <a:avLst/>
                </a:prstGeom>
                <a:ln w="25400">
                  <a:solidFill>
                    <a:srgbClr val="7030A0"/>
                  </a:solidFill>
                  <a:headEnd type="triangl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4A9910EA-FA6A-49F0-8E36-714838B702FF}"/>
                    </a:ext>
                  </a:extLst>
                </p:cNvPr>
                <p:cNvCxnSpPr/>
                <p:nvPr/>
              </p:nvCxnSpPr>
              <p:spPr>
                <a:xfrm flipH="1">
                  <a:off x="4182220" y="1588409"/>
                  <a:ext cx="306572" cy="341944"/>
                </a:xfrm>
                <a:prstGeom prst="line">
                  <a:avLst/>
                </a:prstGeom>
                <a:ln w="25400">
                  <a:solidFill>
                    <a:srgbClr val="7030A0"/>
                  </a:solidFill>
                  <a:headEnd type="triangle"/>
                </a:ln>
              </p:spPr>
              <p:style>
                <a:lnRef idx="1">
                  <a:schemeClr val="accent1"/>
                </a:lnRef>
                <a:fillRef idx="0">
                  <a:schemeClr val="accent1"/>
                </a:fillRef>
                <a:effectRef idx="0">
                  <a:schemeClr val="accent1"/>
                </a:effectRef>
                <a:fontRef idx="minor">
                  <a:schemeClr val="tx1"/>
                </a:fontRef>
              </p:style>
            </p:cxnSp>
            <p:pic>
              <p:nvPicPr>
                <p:cNvPr id="34" name="Picture 2">
                  <a:extLst>
                    <a:ext uri="{FF2B5EF4-FFF2-40B4-BE49-F238E27FC236}">
                      <a16:creationId xmlns:a16="http://schemas.microsoft.com/office/drawing/2014/main" id="{6C74B273-D81C-48AB-A86A-A05AFC94ADC6}"/>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619199" y="1325392"/>
                  <a:ext cx="1020001" cy="101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Rectangle 34">
                  <a:extLst>
                    <a:ext uri="{FF2B5EF4-FFF2-40B4-BE49-F238E27FC236}">
                      <a16:creationId xmlns:a16="http://schemas.microsoft.com/office/drawing/2014/main" id="{EDE1B4BE-4E36-4F21-A7D8-F4DED5575396}"/>
                    </a:ext>
                  </a:extLst>
                </p:cNvPr>
                <p:cNvSpPr/>
                <p:nvPr/>
              </p:nvSpPr>
              <p:spPr>
                <a:xfrm>
                  <a:off x="6340400" y="3169691"/>
                  <a:ext cx="329579" cy="400109"/>
                </a:xfrm>
                <a:prstGeom prst="rect">
                  <a:avLst/>
                </a:prstGeom>
              </p:spPr>
              <p:txBody>
                <a:bodyPr wrap="none">
                  <a:spAutoFit/>
                </a:bodyPr>
                <a:lstStyle/>
                <a:p>
                  <a:pPr algn="ctr" defTabSz="685800"/>
                  <a:r>
                    <a:rPr lang="en-GB" sz="1350" baseline="-25000" dirty="0">
                      <a:solidFill>
                        <a:prstClr val="white"/>
                      </a:solidFill>
                      <a:latin typeface="Calibri" panose="020F0502020204030204"/>
                    </a:rPr>
                    <a:t>B</a:t>
                  </a:r>
                  <a:endParaRPr lang="en-GB" sz="1350" dirty="0">
                    <a:solidFill>
                      <a:prstClr val="white"/>
                    </a:solidFill>
                    <a:latin typeface="Calibri" panose="020F0502020204030204"/>
                  </a:endParaRPr>
                </a:p>
              </p:txBody>
            </p:sp>
            <p:sp>
              <p:nvSpPr>
                <p:cNvPr id="36" name="Rectangle 35">
                  <a:extLst>
                    <a:ext uri="{FF2B5EF4-FFF2-40B4-BE49-F238E27FC236}">
                      <a16:creationId xmlns:a16="http://schemas.microsoft.com/office/drawing/2014/main" id="{E18F4B53-EBE6-4D61-AFF6-F1748B72A207}"/>
                    </a:ext>
                  </a:extLst>
                </p:cNvPr>
                <p:cNvSpPr/>
                <p:nvPr/>
              </p:nvSpPr>
              <p:spPr>
                <a:xfrm>
                  <a:off x="4101843" y="3036845"/>
                  <a:ext cx="409485" cy="392760"/>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900" b="1" dirty="0">
                      <a:solidFill>
                        <a:prstClr val="white"/>
                      </a:solidFill>
                      <a:latin typeface="Calibri" panose="020F0502020204030204"/>
                    </a:rPr>
                    <a:t>G</a:t>
                  </a:r>
                  <a:r>
                    <a:rPr lang="en-GB" sz="900" b="1" baseline="-25000" dirty="0">
                      <a:solidFill>
                        <a:prstClr val="white"/>
                      </a:solidFill>
                      <a:latin typeface="Calibri" panose="020F0502020204030204"/>
                    </a:rPr>
                    <a:t>AB</a:t>
                  </a:r>
                  <a:endParaRPr lang="en-GB" sz="900" b="1" dirty="0">
                    <a:solidFill>
                      <a:prstClr val="white"/>
                    </a:solidFill>
                    <a:latin typeface="Calibri" panose="020F0502020204030204"/>
                  </a:endParaRPr>
                </a:p>
              </p:txBody>
            </p:sp>
            <p:sp>
              <p:nvSpPr>
                <p:cNvPr id="37" name="Rectangle 36">
                  <a:extLst>
                    <a:ext uri="{FF2B5EF4-FFF2-40B4-BE49-F238E27FC236}">
                      <a16:creationId xmlns:a16="http://schemas.microsoft.com/office/drawing/2014/main" id="{6AA0F07F-FDDF-43D5-BC2D-368EDC14BA79}"/>
                    </a:ext>
                  </a:extLst>
                </p:cNvPr>
                <p:cNvSpPr/>
                <p:nvPr/>
              </p:nvSpPr>
              <p:spPr>
                <a:xfrm>
                  <a:off x="4862464" y="3053903"/>
                  <a:ext cx="409485" cy="392760"/>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900" b="1" dirty="0">
                      <a:solidFill>
                        <a:prstClr val="white"/>
                      </a:solidFill>
                      <a:latin typeface="Calibri" panose="020F0502020204030204"/>
                    </a:rPr>
                    <a:t>P</a:t>
                  </a:r>
                  <a:r>
                    <a:rPr lang="en-GB" sz="900" b="1" baseline="-25000" dirty="0">
                      <a:solidFill>
                        <a:prstClr val="white"/>
                      </a:solidFill>
                      <a:latin typeface="Calibri" panose="020F0502020204030204"/>
                    </a:rPr>
                    <a:t>AB</a:t>
                  </a:r>
                  <a:endParaRPr lang="en-GB" sz="900" b="1" dirty="0">
                    <a:solidFill>
                      <a:prstClr val="white"/>
                    </a:solidFill>
                    <a:latin typeface="Calibri" panose="020F0502020204030204"/>
                  </a:endParaRPr>
                </a:p>
              </p:txBody>
            </p:sp>
            <p:sp>
              <p:nvSpPr>
                <p:cNvPr id="38" name="Oval 37">
                  <a:extLst>
                    <a:ext uri="{FF2B5EF4-FFF2-40B4-BE49-F238E27FC236}">
                      <a16:creationId xmlns:a16="http://schemas.microsoft.com/office/drawing/2014/main" id="{8CAAF389-F992-4B66-B08B-99886B6C62C4}"/>
                    </a:ext>
                  </a:extLst>
                </p:cNvPr>
                <p:cNvSpPr/>
                <p:nvPr/>
              </p:nvSpPr>
              <p:spPr>
                <a:xfrm>
                  <a:off x="4516769" y="2342535"/>
                  <a:ext cx="430896" cy="423277"/>
                </a:xfrm>
                <a:prstGeom prst="ellipse">
                  <a:avLst/>
                </a:prstGeom>
                <a:noFill/>
                <a:ln w="254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GB" sz="1350">
                    <a:solidFill>
                      <a:prstClr val="white"/>
                    </a:solidFill>
                    <a:latin typeface="Calibri" panose="020F0502020204030204"/>
                  </a:endParaRPr>
                </a:p>
              </p:txBody>
            </p:sp>
            <p:sp>
              <p:nvSpPr>
                <p:cNvPr id="39" name="TextBox 38">
                  <a:extLst>
                    <a:ext uri="{FF2B5EF4-FFF2-40B4-BE49-F238E27FC236}">
                      <a16:creationId xmlns:a16="http://schemas.microsoft.com/office/drawing/2014/main" id="{BA3193A8-F3DB-4782-B7B5-B3FEA37FC73A}"/>
                    </a:ext>
                  </a:extLst>
                </p:cNvPr>
                <p:cNvSpPr txBox="1"/>
                <p:nvPr/>
              </p:nvSpPr>
              <p:spPr>
                <a:xfrm>
                  <a:off x="4573359" y="2369507"/>
                  <a:ext cx="378736" cy="400109"/>
                </a:xfrm>
                <a:prstGeom prst="rect">
                  <a:avLst/>
                </a:prstGeom>
                <a:noFill/>
              </p:spPr>
              <p:txBody>
                <a:bodyPr wrap="none" rtlCol="0">
                  <a:spAutoFit/>
                </a:bodyPr>
                <a:lstStyle/>
                <a:p>
                  <a:pPr defTabSz="685800"/>
                  <a:r>
                    <a:rPr lang="en-GB" sz="1350" dirty="0">
                      <a:solidFill>
                        <a:prstClr val="black"/>
                      </a:solidFill>
                      <a:latin typeface="Calibri" panose="020F0502020204030204"/>
                    </a:rPr>
                    <a:t>A</a:t>
                  </a:r>
                </a:p>
              </p:txBody>
            </p:sp>
            <p:sp>
              <p:nvSpPr>
                <p:cNvPr id="40" name="Oval 39">
                  <a:extLst>
                    <a:ext uri="{FF2B5EF4-FFF2-40B4-BE49-F238E27FC236}">
                      <a16:creationId xmlns:a16="http://schemas.microsoft.com/office/drawing/2014/main" id="{9EF6870C-31AE-4F79-891A-33F16E856523}"/>
                    </a:ext>
                  </a:extLst>
                </p:cNvPr>
                <p:cNvSpPr/>
                <p:nvPr/>
              </p:nvSpPr>
              <p:spPr>
                <a:xfrm>
                  <a:off x="5165969" y="2342535"/>
                  <a:ext cx="430896" cy="423277"/>
                </a:xfrm>
                <a:prstGeom prst="ellipse">
                  <a:avLst/>
                </a:prstGeom>
                <a:noFill/>
                <a:ln w="254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GB" sz="1350">
                    <a:solidFill>
                      <a:prstClr val="white"/>
                    </a:solidFill>
                    <a:latin typeface="Calibri" panose="020F0502020204030204"/>
                  </a:endParaRPr>
                </a:p>
              </p:txBody>
            </p:sp>
            <p:sp>
              <p:nvSpPr>
                <p:cNvPr id="41" name="TextBox 40">
                  <a:extLst>
                    <a:ext uri="{FF2B5EF4-FFF2-40B4-BE49-F238E27FC236}">
                      <a16:creationId xmlns:a16="http://schemas.microsoft.com/office/drawing/2014/main" id="{AD9F60FE-507A-4BA7-9606-57A78F205A54}"/>
                    </a:ext>
                  </a:extLst>
                </p:cNvPr>
                <p:cNvSpPr txBox="1"/>
                <p:nvPr/>
              </p:nvSpPr>
              <p:spPr>
                <a:xfrm>
                  <a:off x="5222559" y="2369507"/>
                  <a:ext cx="372325" cy="400109"/>
                </a:xfrm>
                <a:prstGeom prst="rect">
                  <a:avLst/>
                </a:prstGeom>
                <a:noFill/>
              </p:spPr>
              <p:txBody>
                <a:bodyPr wrap="none" rtlCol="0">
                  <a:spAutoFit/>
                </a:bodyPr>
                <a:lstStyle/>
                <a:p>
                  <a:pPr defTabSz="685800"/>
                  <a:r>
                    <a:rPr lang="en-GB" sz="1350" dirty="0">
                      <a:solidFill>
                        <a:prstClr val="black"/>
                      </a:solidFill>
                      <a:latin typeface="Calibri" panose="020F0502020204030204"/>
                    </a:rPr>
                    <a:t>B</a:t>
                  </a:r>
                </a:p>
              </p:txBody>
            </p:sp>
            <p:cxnSp>
              <p:nvCxnSpPr>
                <p:cNvPr id="59" name="Straight Connector 58">
                  <a:extLst>
                    <a:ext uri="{FF2B5EF4-FFF2-40B4-BE49-F238E27FC236}">
                      <a16:creationId xmlns:a16="http://schemas.microsoft.com/office/drawing/2014/main" id="{4DA75592-65E3-4437-B552-B29D0FA64DBC}"/>
                    </a:ext>
                  </a:extLst>
                </p:cNvPr>
                <p:cNvCxnSpPr/>
                <p:nvPr/>
              </p:nvCxnSpPr>
              <p:spPr>
                <a:xfrm rot="16200000" flipH="1">
                  <a:off x="4836934" y="3700080"/>
                  <a:ext cx="374306" cy="0"/>
                </a:xfrm>
                <a:prstGeom prst="line">
                  <a:avLst/>
                </a:prstGeom>
                <a:ln w="25400">
                  <a:solidFill>
                    <a:srgbClr val="7030A0"/>
                  </a:solidFill>
                  <a:headEnd type="triangle"/>
                </a:ln>
              </p:spPr>
              <p:style>
                <a:lnRef idx="1">
                  <a:schemeClr val="accent1"/>
                </a:lnRef>
                <a:fillRef idx="0">
                  <a:schemeClr val="accent1"/>
                </a:fillRef>
                <a:effectRef idx="0">
                  <a:schemeClr val="accent1"/>
                </a:effectRef>
                <a:fontRef idx="minor">
                  <a:schemeClr val="tx1"/>
                </a:fontRef>
              </p:style>
            </p:cxnSp>
          </p:grpSp>
          <p:sp>
            <p:nvSpPr>
              <p:cNvPr id="58" name="TextBox 57">
                <a:extLst>
                  <a:ext uri="{FF2B5EF4-FFF2-40B4-BE49-F238E27FC236}">
                    <a16:creationId xmlns:a16="http://schemas.microsoft.com/office/drawing/2014/main" id="{769DD397-7D84-4D51-BF2B-CE2EE29699DC}"/>
                  </a:ext>
                </a:extLst>
              </p:cNvPr>
              <p:cNvSpPr txBox="1"/>
              <p:nvPr/>
            </p:nvSpPr>
            <p:spPr>
              <a:xfrm>
                <a:off x="4749109" y="3070518"/>
                <a:ext cx="601019" cy="400109"/>
              </a:xfrm>
              <a:prstGeom prst="rect">
                <a:avLst/>
              </a:prstGeom>
              <a:noFill/>
            </p:spPr>
            <p:txBody>
              <a:bodyPr wrap="none" rtlCol="0">
                <a:spAutoFit/>
              </a:bodyPr>
              <a:lstStyle/>
              <a:p>
                <a:pPr defTabSz="685800"/>
                <a:r>
                  <a:rPr lang="en-GB" sz="1350" i="1" dirty="0" err="1">
                    <a:solidFill>
                      <a:srgbClr val="7030A0"/>
                    </a:solidFill>
                    <a:latin typeface="Calibri" panose="020F0502020204030204"/>
                  </a:rPr>
                  <a:t>m</a:t>
                </a:r>
                <a:r>
                  <a:rPr lang="en-GB" sz="1350" baseline="-25000" dirty="0" err="1">
                    <a:solidFill>
                      <a:srgbClr val="7030A0"/>
                    </a:solidFill>
                    <a:latin typeface="Calibri" panose="020F0502020204030204"/>
                  </a:rPr>
                  <a:t>AB</a:t>
                </a:r>
                <a:endParaRPr lang="en-GB" sz="1350" dirty="0">
                  <a:solidFill>
                    <a:srgbClr val="7030A0"/>
                  </a:solidFill>
                  <a:latin typeface="Calibri" panose="020F0502020204030204"/>
                </a:endParaRPr>
              </a:p>
            </p:txBody>
          </p:sp>
        </p:grpSp>
        <p:sp>
          <p:nvSpPr>
            <p:cNvPr id="74" name="Rectangle 73">
              <a:extLst>
                <a:ext uri="{FF2B5EF4-FFF2-40B4-BE49-F238E27FC236}">
                  <a16:creationId xmlns:a16="http://schemas.microsoft.com/office/drawing/2014/main" id="{301FE407-DA88-4DAA-935B-C8B12721CBD4}"/>
                </a:ext>
              </a:extLst>
            </p:cNvPr>
            <p:cNvSpPr/>
            <p:nvPr/>
          </p:nvSpPr>
          <p:spPr>
            <a:xfrm>
              <a:off x="2952068" y="1559984"/>
              <a:ext cx="2621033" cy="2404798"/>
            </a:xfrm>
            <a:prstGeom prst="rect">
              <a:avLst/>
            </a:prstGeom>
            <a:solidFill>
              <a:schemeClr val="bg1">
                <a:lumMod val="8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GB" sz="1350">
                <a:solidFill>
                  <a:prstClr val="white"/>
                </a:solidFill>
                <a:latin typeface="Calibri" panose="020F0502020204030204"/>
              </a:endParaRPr>
            </a:p>
          </p:txBody>
        </p:sp>
      </p:grpSp>
      <p:sp>
        <p:nvSpPr>
          <p:cNvPr id="6" name="TextBox 5">
            <a:extLst>
              <a:ext uri="{FF2B5EF4-FFF2-40B4-BE49-F238E27FC236}">
                <a16:creationId xmlns:a16="http://schemas.microsoft.com/office/drawing/2014/main" id="{9D1A6CF4-AD05-E367-EC2A-E1D50DD67A58}"/>
              </a:ext>
            </a:extLst>
          </p:cNvPr>
          <p:cNvSpPr txBox="1"/>
          <p:nvPr/>
        </p:nvSpPr>
        <p:spPr>
          <a:xfrm>
            <a:off x="228713" y="2989346"/>
            <a:ext cx="4572000" cy="603242"/>
          </a:xfrm>
          <a:prstGeom prst="rect">
            <a:avLst/>
          </a:prstGeom>
          <a:noFill/>
        </p:spPr>
        <p:txBody>
          <a:bodyPr wrap="square">
            <a:spAutoFit/>
          </a:bodyPr>
          <a:lstStyle/>
          <a:p>
            <a:pPr marL="0" marR="0" lvl="0" indent="0" algn="just" defTabSz="914400" rtl="0" eaLnBrk="1" fontAlgn="auto" latinLnBrk="0" hangingPunct="1">
              <a:lnSpc>
                <a:spcPct val="107000"/>
              </a:lnSpc>
              <a:spcBef>
                <a:spcPts val="0"/>
              </a:spcBef>
              <a:buClrTx/>
              <a:buSzTx/>
              <a:buFontTx/>
              <a:buNone/>
              <a:tabLst/>
              <a:defRPr/>
            </a:pPr>
            <a:r>
              <a:rPr kumimoji="0" lang="en-GB" sz="105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ArialMT"/>
              </a:rPr>
              <a:t>O4: </a:t>
            </a:r>
            <a:r>
              <a:rPr kumimoji="0" lang="en-GB" sz="105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ArialMT"/>
              </a:rPr>
              <a:t>Integrate drug-target-disease </a:t>
            </a:r>
          </a:p>
          <a:p>
            <a:pPr marL="0" marR="0" lvl="0" indent="0" algn="just" defTabSz="914400" rtl="0" eaLnBrk="1" fontAlgn="auto" latinLnBrk="0" hangingPunct="1">
              <a:lnSpc>
                <a:spcPct val="107000"/>
              </a:lnSpc>
              <a:spcBef>
                <a:spcPts val="0"/>
              </a:spcBef>
              <a:buClrTx/>
              <a:buSzTx/>
              <a:buFontTx/>
              <a:buNone/>
              <a:tabLst/>
              <a:defRPr/>
            </a:pPr>
            <a:r>
              <a:rPr kumimoji="0" lang="en-GB" sz="105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ArialMT"/>
              </a:rPr>
              <a:t>relationships through molecular data</a:t>
            </a:r>
          </a:p>
          <a:p>
            <a:pPr marL="0" marR="0" lvl="0" indent="0" algn="just" defTabSz="914400" rtl="0" eaLnBrk="1" fontAlgn="auto" latinLnBrk="0" hangingPunct="1">
              <a:lnSpc>
                <a:spcPct val="107000"/>
              </a:lnSpc>
              <a:spcBef>
                <a:spcPts val="0"/>
              </a:spcBef>
              <a:buClrTx/>
              <a:buSzTx/>
              <a:buFontTx/>
              <a:buNone/>
              <a:tabLst/>
              <a:defRPr/>
            </a:pPr>
            <a:r>
              <a:rPr kumimoji="0" lang="en-GB" sz="105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ArialMT"/>
              </a:rPr>
              <a:t> using a knowledge graph</a:t>
            </a:r>
            <a:r>
              <a:rPr kumimoji="0" lang="en-GB" sz="105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rPr>
              <a:t>. </a:t>
            </a:r>
          </a:p>
        </p:txBody>
      </p:sp>
      <p:sp>
        <p:nvSpPr>
          <p:cNvPr id="7" name="TextBox 6">
            <a:extLst>
              <a:ext uri="{FF2B5EF4-FFF2-40B4-BE49-F238E27FC236}">
                <a16:creationId xmlns:a16="http://schemas.microsoft.com/office/drawing/2014/main" id="{8C3A131B-186E-98E8-5C93-C6617A5F6054}"/>
              </a:ext>
            </a:extLst>
          </p:cNvPr>
          <p:cNvSpPr txBox="1"/>
          <p:nvPr/>
        </p:nvSpPr>
        <p:spPr>
          <a:xfrm>
            <a:off x="2574241" y="260648"/>
            <a:ext cx="3995517"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002060"/>
                </a:solidFill>
                <a:effectLst/>
                <a:uLnTx/>
                <a:uFillTx/>
              </a:rPr>
              <a:t>MMTRC – focus and approach</a:t>
            </a:r>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1F6D8CA1-776B-6EF1-9B1C-A7D7E766A368}"/>
                  </a:ext>
                </a:extLst>
              </p:cNvPr>
              <p:cNvSpPr txBox="1"/>
              <p:nvPr/>
            </p:nvSpPr>
            <p:spPr>
              <a:xfrm>
                <a:off x="3124798" y="3458957"/>
                <a:ext cx="2639377" cy="64633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𝑃</m:t>
                      </m:r>
                      <m:d>
                        <m:dPr>
                          <m:ctrlPr>
                            <a:rPr lang="en-GB" b="0" i="1" smtClean="0">
                              <a:latin typeface="Cambria Math" panose="02040503050406030204" pitchFamily="18" charset="0"/>
                            </a:rPr>
                          </m:ctrlPr>
                        </m:dPr>
                        <m:e>
                          <m:r>
                            <a:rPr lang="en-GB" b="0" i="1" smtClean="0">
                              <a:latin typeface="Cambria Math" panose="02040503050406030204" pitchFamily="18" charset="0"/>
                            </a:rPr>
                            <m:t>𝐴</m:t>
                          </m:r>
                          <m:r>
                            <a:rPr lang="en-GB" b="0"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𝐵</m:t>
                          </m:r>
                        </m:e>
                      </m:d>
                      <m:r>
                        <a:rPr lang="en-GB" b="0" i="1" smtClean="0">
                          <a:latin typeface="Cambria Math" panose="02040503050406030204" pitchFamily="18" charset="0"/>
                          <a:ea typeface="Cambria Math" panose="02040503050406030204" pitchFamily="18" charset="0"/>
                        </a:rPr>
                        <m:t>&gt;</m:t>
                      </m:r>
                      <m:r>
                        <a:rPr lang="en-GB" b="0" i="1" smtClean="0">
                          <a:latin typeface="Cambria Math" panose="02040503050406030204" pitchFamily="18" charset="0"/>
                          <a:ea typeface="Cambria Math" panose="02040503050406030204" pitchFamily="18" charset="0"/>
                        </a:rPr>
                        <m:t>𝑃</m:t>
                      </m:r>
                      <m:d>
                        <m:dPr>
                          <m:ctrlPr>
                            <a:rPr lang="en-GB" b="0" i="1" smtClean="0">
                              <a:latin typeface="Cambria Math" panose="02040503050406030204" pitchFamily="18" charset="0"/>
                              <a:ea typeface="Cambria Math" panose="02040503050406030204" pitchFamily="18" charset="0"/>
                            </a:rPr>
                          </m:ctrlPr>
                        </m:dPr>
                        <m:e>
                          <m:r>
                            <a:rPr lang="en-GB" b="0" i="1" smtClean="0">
                              <a:latin typeface="Cambria Math" panose="02040503050406030204" pitchFamily="18" charset="0"/>
                              <a:ea typeface="Cambria Math" panose="02040503050406030204" pitchFamily="18" charset="0"/>
                            </a:rPr>
                            <m:t>𝐴</m:t>
                          </m:r>
                        </m:e>
                      </m:d>
                      <m:r>
                        <a:rPr lang="en-GB" b="0"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𝑃</m:t>
                      </m:r>
                      <m:d>
                        <m:dPr>
                          <m:ctrlPr>
                            <a:rPr lang="en-GB" b="0" i="1" smtClean="0">
                              <a:latin typeface="Cambria Math" panose="02040503050406030204" pitchFamily="18" charset="0"/>
                              <a:ea typeface="Cambria Math" panose="02040503050406030204" pitchFamily="18" charset="0"/>
                            </a:rPr>
                          </m:ctrlPr>
                        </m:dPr>
                        <m:e>
                          <m:r>
                            <a:rPr lang="en-GB" b="0" i="1" smtClean="0">
                              <a:latin typeface="Cambria Math" panose="02040503050406030204" pitchFamily="18" charset="0"/>
                              <a:ea typeface="Cambria Math" panose="02040503050406030204" pitchFamily="18" charset="0"/>
                            </a:rPr>
                            <m:t>𝐵</m:t>
                          </m:r>
                        </m:e>
                      </m:d>
                    </m:oMath>
                  </m:oMathPara>
                </a14:m>
                <a:endParaRPr lang="en-GB" b="0" dirty="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𝑃</m:t>
                      </m:r>
                      <m:d>
                        <m:dPr>
                          <m:ctrlPr>
                            <a:rPr lang="en-GB" b="0" i="1" smtClean="0">
                              <a:latin typeface="Cambria Math" panose="02040503050406030204" pitchFamily="18" charset="0"/>
                            </a:rPr>
                          </m:ctrlPr>
                        </m:dPr>
                        <m:e>
                          <m:r>
                            <a:rPr lang="en-GB" b="0" i="1" smtClean="0">
                              <a:latin typeface="Cambria Math" panose="02040503050406030204" pitchFamily="18" charset="0"/>
                            </a:rPr>
                            <m:t>𝑃</m:t>
                          </m:r>
                          <m:r>
                            <a:rPr lang="en-GB" i="1">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𝑄</m:t>
                          </m:r>
                        </m:e>
                      </m:d>
                      <m:r>
                        <a:rPr lang="en-GB" b="0"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𝑃</m:t>
                      </m:r>
                      <m:r>
                        <a:rPr lang="en-GB" b="0"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𝑃</m:t>
                      </m:r>
                      <m:r>
                        <a:rPr lang="en-GB" b="0"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𝑃</m:t>
                      </m:r>
                      <m:r>
                        <a:rPr lang="en-GB" b="0"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𝑄</m:t>
                      </m:r>
                      <m:r>
                        <a:rPr lang="en-GB" b="0" i="1" smtClean="0">
                          <a:latin typeface="Cambria Math" panose="02040503050406030204" pitchFamily="18" charset="0"/>
                          <a:ea typeface="Cambria Math" panose="02040503050406030204" pitchFamily="18" charset="0"/>
                        </a:rPr>
                        <m:t>)</m:t>
                      </m:r>
                    </m:oMath>
                  </m:oMathPara>
                </a14:m>
                <a:endParaRPr lang="en-GB" dirty="0"/>
              </a:p>
            </p:txBody>
          </p:sp>
        </mc:Choice>
        <mc:Fallback xmlns="">
          <p:sp>
            <p:nvSpPr>
              <p:cNvPr id="12" name="TextBox 11">
                <a:extLst>
                  <a:ext uri="{FF2B5EF4-FFF2-40B4-BE49-F238E27FC236}">
                    <a16:creationId xmlns:a16="http://schemas.microsoft.com/office/drawing/2014/main" id="{1F6D8CA1-776B-6EF1-9B1C-A7D7E766A368}"/>
                  </a:ext>
                </a:extLst>
              </p:cNvPr>
              <p:cNvSpPr txBox="1">
                <a:spLocks noRot="1" noChangeAspect="1" noMove="1" noResize="1" noEditPoints="1" noAdjustHandles="1" noChangeArrowheads="1" noChangeShapeType="1" noTextEdit="1"/>
              </p:cNvSpPr>
              <p:nvPr/>
            </p:nvSpPr>
            <p:spPr>
              <a:xfrm>
                <a:off x="3124798" y="3458957"/>
                <a:ext cx="2639377" cy="646331"/>
              </a:xfrm>
              <a:prstGeom prst="rect">
                <a:avLst/>
              </a:prstGeom>
              <a:blipFill>
                <a:blip r:embed="rId7"/>
                <a:stretch>
                  <a:fillRect b="-7547"/>
                </a:stretch>
              </a:blipFill>
            </p:spPr>
            <p:txBody>
              <a:bodyPr/>
              <a:lstStyle/>
              <a:p>
                <a:r>
                  <a:rPr lang="en-GB">
                    <a:noFill/>
                  </a:rPr>
                  <a:t> </a:t>
                </a:r>
              </a:p>
            </p:txBody>
          </p:sp>
        </mc:Fallback>
      </mc:AlternateContent>
    </p:spTree>
    <p:extLst>
      <p:ext uri="{BB962C8B-B14F-4D97-AF65-F5344CB8AC3E}">
        <p14:creationId xmlns:p14="http://schemas.microsoft.com/office/powerpoint/2010/main" val="26643067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a:xfrm>
            <a:off x="7185454" y="1721988"/>
            <a:ext cx="1890584" cy="1538416"/>
          </a:xfrm>
          <a:prstGeom prst="roundRect">
            <a:avLst/>
          </a:prstGeom>
          <a:solidFill>
            <a:srgbClr val="FFC000">
              <a:alpha val="17000"/>
            </a:srgbClr>
          </a:solidFill>
          <a:ln w="508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9" name="Rounded Rectangle 18"/>
          <p:cNvSpPr/>
          <p:nvPr/>
        </p:nvSpPr>
        <p:spPr>
          <a:xfrm>
            <a:off x="157549" y="1700808"/>
            <a:ext cx="1890584" cy="1538416"/>
          </a:xfrm>
          <a:prstGeom prst="roundRect">
            <a:avLst/>
          </a:prstGeom>
          <a:solidFill>
            <a:srgbClr val="FFC000">
              <a:alpha val="17000"/>
            </a:srgbClr>
          </a:solidFill>
          <a:ln w="508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0" name="Rounded Rectangle 19"/>
          <p:cNvSpPr/>
          <p:nvPr/>
        </p:nvSpPr>
        <p:spPr>
          <a:xfrm>
            <a:off x="2399024" y="1689675"/>
            <a:ext cx="1890584" cy="1538416"/>
          </a:xfrm>
          <a:prstGeom prst="roundRect">
            <a:avLst/>
          </a:prstGeom>
          <a:solidFill>
            <a:srgbClr val="FFC000">
              <a:alpha val="17000"/>
            </a:srgbClr>
          </a:solidFill>
          <a:ln w="508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1" name="Rounded Rectangle 20"/>
          <p:cNvSpPr/>
          <p:nvPr/>
        </p:nvSpPr>
        <p:spPr>
          <a:xfrm>
            <a:off x="4626185" y="1672748"/>
            <a:ext cx="2142536" cy="1538416"/>
          </a:xfrm>
          <a:prstGeom prst="roundRect">
            <a:avLst/>
          </a:prstGeom>
          <a:solidFill>
            <a:srgbClr val="FFC000">
              <a:alpha val="17000"/>
            </a:srgbClr>
          </a:solidFill>
          <a:ln w="508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TextBox 4"/>
          <p:cNvSpPr txBox="1"/>
          <p:nvPr/>
        </p:nvSpPr>
        <p:spPr>
          <a:xfrm>
            <a:off x="2724924" y="961645"/>
            <a:ext cx="3694153" cy="369332"/>
          </a:xfrm>
          <a:prstGeom prst="rect">
            <a:avLst/>
          </a:prstGeom>
          <a:noFill/>
        </p:spPr>
        <p:txBody>
          <a:bodyPr wrap="none" rtlCol="0">
            <a:spAutoFit/>
          </a:bodyPr>
          <a:lstStyle/>
          <a:p>
            <a:r>
              <a:rPr lang="en-US" b="1" dirty="0">
                <a:solidFill>
                  <a:srgbClr val="002060"/>
                </a:solidFill>
              </a:rPr>
              <a:t>The emerging science of ‘</a:t>
            </a:r>
            <a:r>
              <a:rPr lang="en-US" b="1" dirty="0" err="1">
                <a:solidFill>
                  <a:srgbClr val="002060"/>
                </a:solidFill>
              </a:rPr>
              <a:t>phenomics</a:t>
            </a:r>
            <a:r>
              <a:rPr lang="en-US" b="1" dirty="0">
                <a:solidFill>
                  <a:srgbClr val="002060"/>
                </a:solidFill>
              </a:rPr>
              <a:t>’</a:t>
            </a:r>
            <a:endParaRPr lang="en-GB" b="1" dirty="0">
              <a:solidFill>
                <a:srgbClr val="002060"/>
              </a:solidFill>
            </a:endParaRPr>
          </a:p>
        </p:txBody>
      </p:sp>
      <p:sp>
        <p:nvSpPr>
          <p:cNvPr id="7" name="TextBox 6"/>
          <p:cNvSpPr txBox="1"/>
          <p:nvPr/>
        </p:nvSpPr>
        <p:spPr>
          <a:xfrm>
            <a:off x="216234" y="1726377"/>
            <a:ext cx="1926931" cy="1431161"/>
          </a:xfrm>
          <a:prstGeom prst="rect">
            <a:avLst/>
          </a:prstGeom>
          <a:noFill/>
        </p:spPr>
        <p:txBody>
          <a:bodyPr wrap="square" rtlCol="0">
            <a:spAutoFit/>
          </a:bodyPr>
          <a:lstStyle/>
          <a:p>
            <a:r>
              <a:rPr lang="en-US" sz="1350" b="1" dirty="0"/>
              <a:t>Raw EHR data</a:t>
            </a:r>
          </a:p>
          <a:p>
            <a:endParaRPr lang="en-US" sz="1350" b="1" dirty="0"/>
          </a:p>
          <a:p>
            <a:r>
              <a:rPr lang="en-US" sz="1200" dirty="0"/>
              <a:t>Up to 19M people</a:t>
            </a:r>
          </a:p>
          <a:p>
            <a:r>
              <a:rPr lang="en-US" sz="1200" dirty="0"/>
              <a:t>Unstructured</a:t>
            </a:r>
          </a:p>
          <a:p>
            <a:r>
              <a:rPr lang="en-US" sz="1200" dirty="0"/>
              <a:t>Variably structured</a:t>
            </a:r>
          </a:p>
          <a:p>
            <a:r>
              <a:rPr lang="en-US" sz="1200" dirty="0"/>
              <a:t>Fragmented</a:t>
            </a:r>
          </a:p>
          <a:p>
            <a:r>
              <a:rPr lang="en-US" sz="1200" dirty="0"/>
              <a:t>Different coding systems </a:t>
            </a:r>
            <a:endParaRPr lang="en-GB" sz="1200" dirty="0"/>
          </a:p>
        </p:txBody>
      </p:sp>
      <p:sp>
        <p:nvSpPr>
          <p:cNvPr id="8" name="TextBox 7"/>
          <p:cNvSpPr txBox="1"/>
          <p:nvPr/>
        </p:nvSpPr>
        <p:spPr>
          <a:xfrm>
            <a:off x="2421925" y="1788977"/>
            <a:ext cx="1894173" cy="1131079"/>
          </a:xfrm>
          <a:prstGeom prst="rect">
            <a:avLst/>
          </a:prstGeom>
          <a:noFill/>
        </p:spPr>
        <p:txBody>
          <a:bodyPr wrap="none" rtlCol="0">
            <a:spAutoFit/>
          </a:bodyPr>
          <a:lstStyle/>
          <a:p>
            <a:r>
              <a:rPr lang="en-US" sz="1350" b="1" dirty="0"/>
              <a:t>Algorithm development</a:t>
            </a:r>
          </a:p>
          <a:p>
            <a:endParaRPr lang="en-US" sz="1350" dirty="0"/>
          </a:p>
          <a:p>
            <a:r>
              <a:rPr lang="en-US" sz="1350" dirty="0"/>
              <a:t>Code and logic</a:t>
            </a:r>
          </a:p>
          <a:p>
            <a:r>
              <a:rPr lang="en-US" sz="1350" dirty="0"/>
              <a:t>Disease by disease</a:t>
            </a:r>
          </a:p>
          <a:p>
            <a:r>
              <a:rPr lang="en-US" sz="1350" dirty="0"/>
              <a:t>Domain expertise </a:t>
            </a:r>
            <a:endParaRPr lang="en-GB" sz="1350" dirty="0"/>
          </a:p>
        </p:txBody>
      </p:sp>
      <p:sp>
        <p:nvSpPr>
          <p:cNvPr id="9" name="TextBox 8"/>
          <p:cNvSpPr txBox="1"/>
          <p:nvPr/>
        </p:nvSpPr>
        <p:spPr>
          <a:xfrm>
            <a:off x="4752986" y="1672748"/>
            <a:ext cx="1933350" cy="1754326"/>
          </a:xfrm>
          <a:prstGeom prst="rect">
            <a:avLst/>
          </a:prstGeom>
          <a:noFill/>
        </p:spPr>
        <p:txBody>
          <a:bodyPr wrap="none" rtlCol="0">
            <a:spAutoFit/>
          </a:bodyPr>
          <a:lstStyle/>
          <a:p>
            <a:r>
              <a:rPr lang="en-US" sz="1200" b="1" dirty="0"/>
              <a:t>Validation</a:t>
            </a:r>
          </a:p>
          <a:p>
            <a:endParaRPr lang="en-US" sz="1200" dirty="0"/>
          </a:p>
          <a:p>
            <a:r>
              <a:rPr lang="en-US" sz="1200" dirty="0"/>
              <a:t>Cross EHR concordance</a:t>
            </a:r>
          </a:p>
          <a:p>
            <a:r>
              <a:rPr lang="en-US" sz="1200" dirty="0"/>
              <a:t>Reproducing known</a:t>
            </a:r>
          </a:p>
          <a:p>
            <a:r>
              <a:rPr lang="en-US" sz="1200" dirty="0"/>
              <a:t>epidemiological and genetic</a:t>
            </a:r>
          </a:p>
          <a:p>
            <a:r>
              <a:rPr lang="en-US" sz="1200" dirty="0"/>
              <a:t>relationships</a:t>
            </a:r>
          </a:p>
          <a:p>
            <a:r>
              <a:rPr lang="en-US" sz="1200" dirty="0"/>
              <a:t>Case note review</a:t>
            </a:r>
          </a:p>
          <a:p>
            <a:endParaRPr lang="en-US" sz="1200" dirty="0"/>
          </a:p>
          <a:p>
            <a:endParaRPr lang="en-GB" sz="1200" dirty="0"/>
          </a:p>
        </p:txBody>
      </p:sp>
      <p:sp>
        <p:nvSpPr>
          <p:cNvPr id="10" name="TextBox 9"/>
          <p:cNvSpPr txBox="1"/>
          <p:nvPr/>
        </p:nvSpPr>
        <p:spPr>
          <a:xfrm>
            <a:off x="7275040" y="1788977"/>
            <a:ext cx="1210588" cy="507831"/>
          </a:xfrm>
          <a:prstGeom prst="rect">
            <a:avLst/>
          </a:prstGeom>
          <a:noFill/>
        </p:spPr>
        <p:txBody>
          <a:bodyPr wrap="none" rtlCol="0">
            <a:spAutoFit/>
          </a:bodyPr>
          <a:lstStyle/>
          <a:p>
            <a:r>
              <a:rPr lang="en-US" sz="1350" b="1" dirty="0"/>
              <a:t>Dissemination</a:t>
            </a:r>
          </a:p>
          <a:p>
            <a:endParaRPr lang="en-US" sz="1350" dirty="0"/>
          </a:p>
        </p:txBody>
      </p:sp>
      <p:sp>
        <p:nvSpPr>
          <p:cNvPr id="11" name="TextBox 10"/>
          <p:cNvSpPr txBox="1"/>
          <p:nvPr/>
        </p:nvSpPr>
        <p:spPr>
          <a:xfrm>
            <a:off x="7275041" y="2204475"/>
            <a:ext cx="1279709" cy="507831"/>
          </a:xfrm>
          <a:prstGeom prst="rect">
            <a:avLst/>
          </a:prstGeom>
          <a:noFill/>
        </p:spPr>
        <p:txBody>
          <a:bodyPr wrap="none" rtlCol="0">
            <a:spAutoFit/>
          </a:bodyPr>
          <a:lstStyle/>
          <a:p>
            <a:r>
              <a:rPr lang="en-US" sz="1350" dirty="0"/>
              <a:t>CALIBER portal</a:t>
            </a:r>
          </a:p>
          <a:p>
            <a:r>
              <a:rPr lang="en-US" sz="1350" dirty="0"/>
              <a:t>CALIBER R code</a:t>
            </a:r>
            <a:endParaRPr lang="en-GB" sz="1350" dirty="0"/>
          </a:p>
        </p:txBody>
      </p:sp>
      <p:sp>
        <p:nvSpPr>
          <p:cNvPr id="12" name="Rectangle 11"/>
          <p:cNvSpPr/>
          <p:nvPr/>
        </p:nvSpPr>
        <p:spPr>
          <a:xfrm>
            <a:off x="4572000" y="3797218"/>
            <a:ext cx="4572000" cy="2377574"/>
          </a:xfrm>
          <a:prstGeom prst="rect">
            <a:avLst/>
          </a:prstGeom>
        </p:spPr>
        <p:txBody>
          <a:bodyPr>
            <a:spAutoFit/>
          </a:bodyPr>
          <a:lstStyle/>
          <a:p>
            <a:r>
              <a:rPr lang="en-GB" sz="1350" dirty="0">
                <a:solidFill>
                  <a:srgbClr val="2A2A2A"/>
                </a:solidFill>
                <a:latin typeface="Source Sans Pro"/>
              </a:rPr>
              <a:t>Denaxas, S et al., </a:t>
            </a:r>
            <a:r>
              <a:rPr lang="en-GB" sz="1350" i="1" dirty="0">
                <a:solidFill>
                  <a:srgbClr val="2A2A2A"/>
                </a:solidFill>
                <a:latin typeface="Source Sans Pro"/>
              </a:rPr>
              <a:t>Journal of the American Medical Informatics Association</a:t>
            </a:r>
            <a:r>
              <a:rPr lang="en-GB" sz="1350" dirty="0">
                <a:solidFill>
                  <a:srgbClr val="2A2A2A"/>
                </a:solidFill>
                <a:latin typeface="Source Sans Pro"/>
              </a:rPr>
              <a:t>, ocz105,</a:t>
            </a:r>
          </a:p>
          <a:p>
            <a:endParaRPr lang="en-GB" sz="1350" dirty="0">
              <a:solidFill>
                <a:srgbClr val="2A2A2A"/>
              </a:solidFill>
              <a:latin typeface="Source Sans Pro"/>
            </a:endParaRPr>
          </a:p>
          <a:p>
            <a:r>
              <a:rPr lang="en-GB" sz="1350" dirty="0">
                <a:solidFill>
                  <a:srgbClr val="006FB7"/>
                </a:solidFill>
                <a:latin typeface="Source Sans Pro"/>
                <a:hlinkClick r:id="rId2"/>
              </a:rPr>
              <a:t>https://doi.org/10.1093/jamia/ocz105</a:t>
            </a:r>
            <a:endParaRPr lang="en-GB" sz="1350" dirty="0">
              <a:solidFill>
                <a:srgbClr val="006FB7"/>
              </a:solidFill>
              <a:latin typeface="Source Sans Pro"/>
            </a:endParaRPr>
          </a:p>
          <a:p>
            <a:endParaRPr lang="en-US" sz="1350" dirty="0">
              <a:solidFill>
                <a:srgbClr val="006FB7"/>
              </a:solidFill>
              <a:latin typeface="Source Sans Pro"/>
            </a:endParaRPr>
          </a:p>
          <a:p>
            <a:r>
              <a:rPr lang="en-GB" sz="1350" u="sng" dirty="0">
                <a:hlinkClick r:id="rId3"/>
              </a:rPr>
              <a:t>https://www.caliberresearch.org/portal</a:t>
            </a:r>
            <a:endParaRPr lang="en-US" sz="1350" dirty="0">
              <a:solidFill>
                <a:srgbClr val="006FB7"/>
              </a:solidFill>
              <a:latin typeface="Source Sans Pro"/>
            </a:endParaRPr>
          </a:p>
          <a:p>
            <a:endParaRPr lang="en-US" sz="1350" dirty="0">
              <a:solidFill>
                <a:srgbClr val="006FB7"/>
              </a:solidFill>
              <a:latin typeface="Source Sans Pro"/>
            </a:endParaRPr>
          </a:p>
          <a:p>
            <a:r>
              <a:rPr lang="en-GB" sz="1350" dirty="0">
                <a:hlinkClick r:id="rId4"/>
              </a:rPr>
              <a:t>http://caliberanalysis.r-forge.r-project.org/</a:t>
            </a:r>
            <a:endParaRPr lang="en-GB" sz="1350" dirty="0"/>
          </a:p>
          <a:p>
            <a:endParaRPr lang="en-GB" sz="1350" dirty="0"/>
          </a:p>
          <a:p>
            <a:r>
              <a:rPr lang="en-GB" sz="1350" dirty="0">
                <a:hlinkClick r:id="rId5"/>
              </a:rPr>
              <a:t>https://phenotypes.healthdatagateway.org/</a:t>
            </a:r>
            <a:endParaRPr lang="en-GB" sz="1350" dirty="0"/>
          </a:p>
          <a:p>
            <a:endParaRPr lang="en-GB" sz="1350" dirty="0"/>
          </a:p>
        </p:txBody>
      </p:sp>
      <p:pic>
        <p:nvPicPr>
          <p:cNvPr id="14" name="Picture 13"/>
          <p:cNvPicPr>
            <a:picLocks noChangeAspect="1"/>
          </p:cNvPicPr>
          <p:nvPr/>
        </p:nvPicPr>
        <p:blipFill>
          <a:blip r:embed="rId6"/>
          <a:stretch>
            <a:fillRect/>
          </a:stretch>
        </p:blipFill>
        <p:spPr>
          <a:xfrm rot="5400000" flipV="1">
            <a:off x="-470272" y="4274516"/>
            <a:ext cx="1888211" cy="189523"/>
          </a:xfrm>
          <a:prstGeom prst="rect">
            <a:avLst/>
          </a:prstGeom>
        </p:spPr>
      </p:pic>
      <p:sp>
        <p:nvSpPr>
          <p:cNvPr id="15" name="TextBox 14"/>
          <p:cNvSpPr txBox="1"/>
          <p:nvPr/>
        </p:nvSpPr>
        <p:spPr>
          <a:xfrm>
            <a:off x="658191" y="3399306"/>
            <a:ext cx="1076257" cy="300082"/>
          </a:xfrm>
          <a:prstGeom prst="rect">
            <a:avLst/>
          </a:prstGeom>
          <a:noFill/>
        </p:spPr>
        <p:txBody>
          <a:bodyPr wrap="none" rtlCol="0">
            <a:spAutoFit/>
          </a:bodyPr>
          <a:lstStyle/>
          <a:p>
            <a:r>
              <a:rPr lang="en-US" sz="1350" dirty="0">
                <a:solidFill>
                  <a:srgbClr val="C00000"/>
                </a:solidFill>
              </a:rPr>
              <a:t>Primary care</a:t>
            </a:r>
            <a:endParaRPr lang="en-GB" sz="1350" dirty="0">
              <a:solidFill>
                <a:srgbClr val="C00000"/>
              </a:solidFill>
            </a:endParaRPr>
          </a:p>
        </p:txBody>
      </p:sp>
      <p:sp>
        <p:nvSpPr>
          <p:cNvPr id="16" name="TextBox 15"/>
          <p:cNvSpPr txBox="1"/>
          <p:nvPr/>
        </p:nvSpPr>
        <p:spPr>
          <a:xfrm>
            <a:off x="658189" y="3970891"/>
            <a:ext cx="1260794" cy="300082"/>
          </a:xfrm>
          <a:prstGeom prst="rect">
            <a:avLst/>
          </a:prstGeom>
          <a:noFill/>
        </p:spPr>
        <p:txBody>
          <a:bodyPr wrap="none" rtlCol="0">
            <a:spAutoFit/>
          </a:bodyPr>
          <a:lstStyle/>
          <a:p>
            <a:r>
              <a:rPr lang="en-US" sz="1350" dirty="0">
                <a:solidFill>
                  <a:srgbClr val="C00000"/>
                </a:solidFill>
              </a:rPr>
              <a:t>Secondary care</a:t>
            </a:r>
            <a:endParaRPr lang="en-GB" sz="1350" dirty="0">
              <a:solidFill>
                <a:srgbClr val="C00000"/>
              </a:solidFill>
            </a:endParaRPr>
          </a:p>
        </p:txBody>
      </p:sp>
      <p:sp>
        <p:nvSpPr>
          <p:cNvPr id="17" name="TextBox 16"/>
          <p:cNvSpPr txBox="1"/>
          <p:nvPr/>
        </p:nvSpPr>
        <p:spPr>
          <a:xfrm>
            <a:off x="658190" y="4542477"/>
            <a:ext cx="862608" cy="300082"/>
          </a:xfrm>
          <a:prstGeom prst="rect">
            <a:avLst/>
          </a:prstGeom>
          <a:noFill/>
        </p:spPr>
        <p:txBody>
          <a:bodyPr wrap="none" rtlCol="0">
            <a:spAutoFit/>
          </a:bodyPr>
          <a:lstStyle/>
          <a:p>
            <a:r>
              <a:rPr lang="en-US" sz="1350" dirty="0">
                <a:solidFill>
                  <a:srgbClr val="C00000"/>
                </a:solidFill>
              </a:rPr>
              <a:t>Registries</a:t>
            </a:r>
            <a:endParaRPr lang="en-GB" sz="1350" dirty="0">
              <a:solidFill>
                <a:srgbClr val="C00000"/>
              </a:solidFill>
            </a:endParaRPr>
          </a:p>
        </p:txBody>
      </p:sp>
      <p:sp>
        <p:nvSpPr>
          <p:cNvPr id="18" name="TextBox 17"/>
          <p:cNvSpPr txBox="1"/>
          <p:nvPr/>
        </p:nvSpPr>
        <p:spPr>
          <a:xfrm>
            <a:off x="658189" y="5106733"/>
            <a:ext cx="839782" cy="300082"/>
          </a:xfrm>
          <a:prstGeom prst="rect">
            <a:avLst/>
          </a:prstGeom>
          <a:noFill/>
        </p:spPr>
        <p:txBody>
          <a:bodyPr wrap="none" rtlCol="0">
            <a:spAutoFit/>
          </a:bodyPr>
          <a:lstStyle/>
          <a:p>
            <a:r>
              <a:rPr lang="en-US" sz="1350" dirty="0">
                <a:solidFill>
                  <a:srgbClr val="C00000"/>
                </a:solidFill>
              </a:rPr>
              <a:t>Mortality</a:t>
            </a:r>
            <a:endParaRPr lang="en-GB" sz="1350" dirty="0">
              <a:solidFill>
                <a:srgbClr val="C00000"/>
              </a:solidFill>
            </a:endParaRPr>
          </a:p>
        </p:txBody>
      </p:sp>
      <p:cxnSp>
        <p:nvCxnSpPr>
          <p:cNvPr id="24" name="Straight Connector 23"/>
          <p:cNvCxnSpPr/>
          <p:nvPr/>
        </p:nvCxnSpPr>
        <p:spPr>
          <a:xfrm>
            <a:off x="2048134" y="2491196"/>
            <a:ext cx="373791" cy="0"/>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4289609" y="2446847"/>
            <a:ext cx="373791" cy="0"/>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6783036" y="2443313"/>
            <a:ext cx="373791" cy="0"/>
          </a:xfrm>
          <a:prstGeom prst="line">
            <a:avLst/>
          </a:prstGeom>
          <a:ln w="635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165149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Footer Placeholder 3"/>
          <p:cNvSpPr>
            <a:spLocks noGrp="1"/>
          </p:cNvSpPr>
          <p:nvPr>
            <p:ph type="ftr" idx="4294967295"/>
          </p:nvPr>
        </p:nvSpPr>
        <p:spPr>
          <a:xfrm>
            <a:off x="2699793" y="5365137"/>
            <a:ext cx="5757863" cy="647700"/>
          </a:xfrm>
          <a:prstGeom prst="rect">
            <a:avLst/>
          </a:prstGeom>
          <a:noFill/>
          <a:ln>
            <a:noFill/>
            <a:miter lim="800000"/>
          </a:ln>
        </p:spPr>
        <p:txBody>
          <a:bodyPr vert="horz" lIns="135000" tIns="0" rIns="135000" bIns="0" rtlCol="0" anchor="ctr" anchorCtr="0">
            <a:noAutofit/>
          </a:bodyPr>
          <a:lstStyle>
            <a:lvl1pPr marL="257175" indent="-257175" algn="l" defTabSz="685800" rtl="0" eaLnBrk="0" fontAlgn="base" hangingPunct="0">
              <a:lnSpc>
                <a:spcPct val="100000"/>
              </a:lnSpc>
              <a:spcBef>
                <a:spcPct val="20000"/>
              </a:spcBef>
              <a:spcAft>
                <a:spcPct val="0"/>
              </a:spcAft>
              <a:buClrTx/>
              <a:buSzTx/>
              <a:buFont typeface="Arial" panose="020B0604020202020204" pitchFamily="34" charset="0"/>
              <a:buChar char="•"/>
              <a:defRPr kumimoji="0" lang="en-US" altLang="en-US" sz="1200" b="0" i="0" u="none" kern="1200" baseline="0">
                <a:solidFill>
                  <a:schemeClr val="tx1"/>
                </a:solidFill>
                <a:latin typeface="+mn-lt"/>
                <a:ea typeface="+mn-ea"/>
                <a:cs typeface="+mn-cs"/>
              </a:defRPr>
            </a:lvl1pPr>
            <a:lvl2pPr marL="557213" indent="-214313" algn="l" defTabSz="685800" rtl="0" eaLnBrk="0" fontAlgn="base" hangingPunct="0">
              <a:lnSpc>
                <a:spcPct val="100000"/>
              </a:lnSpc>
              <a:spcBef>
                <a:spcPct val="20000"/>
              </a:spcBef>
              <a:spcAft>
                <a:spcPct val="0"/>
              </a:spcAft>
              <a:buClrTx/>
              <a:buSzTx/>
              <a:buFont typeface="Arial" panose="020B0604020202020204" pitchFamily="34" charset="0"/>
              <a:buChar char="–"/>
              <a:defRPr kumimoji="0" lang="en-US" altLang="en-US" sz="1050" b="0" i="0" u="none" kern="1200" baseline="0">
                <a:solidFill>
                  <a:schemeClr val="tx1"/>
                </a:solidFill>
                <a:latin typeface="+mn-lt"/>
                <a:ea typeface="+mn-ea"/>
                <a:cs typeface="+mn-cs"/>
              </a:defRPr>
            </a:lvl2pPr>
            <a:lvl3pPr marL="857250" indent="-171450" algn="l" defTabSz="685800" rtl="0" eaLnBrk="0" fontAlgn="base" hangingPunct="0">
              <a:lnSpc>
                <a:spcPct val="100000"/>
              </a:lnSpc>
              <a:spcBef>
                <a:spcPct val="20000"/>
              </a:spcBef>
              <a:spcAft>
                <a:spcPct val="0"/>
              </a:spcAft>
              <a:buClrTx/>
              <a:buSzTx/>
              <a:buFont typeface="Arial" panose="020B0604020202020204" pitchFamily="34" charset="0"/>
              <a:buChar char="•"/>
              <a:defRPr kumimoji="0" lang="en-US" altLang="en-US" sz="900" b="0" i="0" u="none" kern="1200" baseline="0">
                <a:solidFill>
                  <a:schemeClr val="tx1"/>
                </a:solidFill>
                <a:latin typeface="+mn-lt"/>
                <a:ea typeface="+mn-ea"/>
                <a:cs typeface="+mn-cs"/>
              </a:defRPr>
            </a:lvl3pPr>
            <a:lvl4pPr marL="1200150" indent="-171450" algn="l" defTabSz="685800" rtl="0" eaLnBrk="0" fontAlgn="base" hangingPunct="0">
              <a:lnSpc>
                <a:spcPct val="100000"/>
              </a:lnSpc>
              <a:spcBef>
                <a:spcPct val="20000"/>
              </a:spcBef>
              <a:spcAft>
                <a:spcPct val="0"/>
              </a:spcAft>
              <a:buClrTx/>
              <a:buSzTx/>
              <a:buFont typeface="Arial" panose="020B0604020202020204" pitchFamily="34" charset="0"/>
              <a:buChar char="–"/>
              <a:defRPr kumimoji="0" lang="en-US" altLang="en-US" sz="900" b="0" i="0" u="none" kern="1200" baseline="0">
                <a:solidFill>
                  <a:schemeClr val="tx1"/>
                </a:solidFill>
                <a:latin typeface="+mn-lt"/>
                <a:ea typeface="+mn-ea"/>
                <a:cs typeface="+mn-cs"/>
              </a:defRPr>
            </a:lvl4pPr>
            <a:lvl5pPr marL="1543050" indent="-171450" algn="l" defTabSz="685800" rtl="0" eaLnBrk="0" fontAlgn="base" hangingPunct="0">
              <a:lnSpc>
                <a:spcPct val="100000"/>
              </a:lnSpc>
              <a:spcBef>
                <a:spcPct val="20000"/>
              </a:spcBef>
              <a:spcAft>
                <a:spcPct val="0"/>
              </a:spcAft>
              <a:buClrTx/>
              <a:buSzTx/>
              <a:buFont typeface="Arial" panose="020B0604020202020204" pitchFamily="34" charset="0"/>
              <a:buChar char="»"/>
              <a:defRPr kumimoji="0" lang="en-US" altLang="en-US" sz="825" b="0" i="0" u="none" kern="1200" baseline="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lang="en-US" altLang="en-US"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lang="en-US" altLang="en-US"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lang="en-US" altLang="en-US"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lang="en-US" altLang="en-US" sz="1350" kern="1200">
                <a:solidFill>
                  <a:schemeClr val="tx1"/>
                </a:solidFill>
                <a:latin typeface="+mn-lt"/>
                <a:ea typeface="+mn-ea"/>
                <a:cs typeface="+mn-cs"/>
              </a:defRPr>
            </a:lvl9pPr>
          </a:lstStyle>
          <a:p>
            <a:pPr marL="0" indent="0" eaLnBrk="1" hangingPunct="1">
              <a:spcBef>
                <a:spcPct val="0"/>
              </a:spcBef>
              <a:spcAft>
                <a:spcPts val="450"/>
              </a:spcAft>
              <a:buNone/>
            </a:pPr>
            <a:r>
              <a:rPr lang="en-US" altLang="en-US" sz="750" dirty="0">
                <a:solidFill>
                  <a:srgbClr val="333333"/>
                </a:solidFill>
              </a:rPr>
              <a:t>Journal of the American Medical Informatics Association, ocz105, https://doi.org/10.1093/jamia/ocz105</a:t>
            </a:r>
          </a:p>
          <a:p>
            <a:pPr marL="0" indent="0" eaLnBrk="1" hangingPunct="1">
              <a:spcBef>
                <a:spcPct val="0"/>
              </a:spcBef>
              <a:spcAft>
                <a:spcPts val="450"/>
              </a:spcAft>
              <a:buNone/>
            </a:pPr>
            <a:r>
              <a:rPr lang="en-US" altLang="en-US" sz="600" dirty="0">
                <a:solidFill>
                  <a:srgbClr val="2A2A2A"/>
                </a:solidFill>
              </a:rPr>
              <a:t>The content of this slide may be subject to copyright: please see the slide notes for details.</a:t>
            </a:r>
            <a:endParaRPr lang="en-US" altLang="en-US" sz="600" dirty="0">
              <a:solidFill>
                <a:srgbClr val="333333"/>
              </a:solidFill>
            </a:endParaRPr>
          </a:p>
        </p:txBody>
      </p:sp>
      <p:sp>
        <p:nvSpPr>
          <p:cNvPr id="5123" name="Title 1"/>
          <p:cNvSpPr>
            <a:spLocks noGrp="1"/>
          </p:cNvSpPr>
          <p:nvPr>
            <p:ph type="title"/>
          </p:nvPr>
        </p:nvSpPr>
        <p:spPr>
          <a:xfrm>
            <a:off x="978249" y="980729"/>
            <a:ext cx="7203443" cy="459581"/>
          </a:xfrm>
          <a:prstGeom prst="rect">
            <a:avLst/>
          </a:prstGeom>
          <a:noFill/>
          <a:ln>
            <a:miter lim="800000"/>
          </a:ln>
        </p:spPr>
        <p:txBody>
          <a:bodyPr vert="horz" wrap="square" lIns="0" tIns="0" rIns="0" bIns="0" rtlCol="0" anchor="t" anchorCtr="0">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600" b="1" i="0" u="none" kern="1200" baseline="0">
                <a:solidFill>
                  <a:schemeClr val="tx1"/>
                </a:solidFill>
                <a:latin typeface="Arial" panose="020B0604020202020204" pitchFamily="34" charset="0"/>
                <a:ea typeface="+mj-ea"/>
                <a:cs typeface="Arial" panose="020B0604020202020204" pitchFamily="34" charset="0"/>
              </a:defRPr>
            </a:lvl1pPr>
            <a:lvl2pPr algn="l" rtl="0" eaLnBrk="0" fontAlgn="base" hangingPunct="0">
              <a:spcBef>
                <a:spcPct val="0"/>
              </a:spcBef>
              <a:spcAft>
                <a:spcPct val="0"/>
              </a:spcAft>
              <a:defRPr lang="en-US" altLang="en-US" sz="1600" b="1">
                <a:solidFill>
                  <a:schemeClr val="tx1"/>
                </a:solidFill>
                <a:latin typeface="Arial" panose="020B0604020202020204" pitchFamily="34" charset="0"/>
                <a:ea typeface="ＭＳ Ｐゴシック" pitchFamily="34" charset="-128"/>
                <a:cs typeface="Arial" panose="020B0604020202020204" pitchFamily="34" charset="0"/>
              </a:defRPr>
            </a:lvl2pPr>
            <a:lvl3pPr algn="l" rtl="0" eaLnBrk="0" fontAlgn="base" hangingPunct="0">
              <a:spcBef>
                <a:spcPct val="0"/>
              </a:spcBef>
              <a:spcAft>
                <a:spcPct val="0"/>
              </a:spcAft>
              <a:defRPr lang="en-US" altLang="en-US" sz="1600" b="1">
                <a:solidFill>
                  <a:schemeClr val="tx1"/>
                </a:solidFill>
                <a:latin typeface="Arial" panose="020B0604020202020204" pitchFamily="34" charset="0"/>
                <a:ea typeface="ＭＳ Ｐゴシック" pitchFamily="34" charset="-128"/>
                <a:cs typeface="Arial" panose="020B0604020202020204" pitchFamily="34" charset="0"/>
              </a:defRPr>
            </a:lvl3pPr>
            <a:lvl4pPr algn="l" rtl="0" eaLnBrk="0" fontAlgn="base" hangingPunct="0">
              <a:spcBef>
                <a:spcPct val="0"/>
              </a:spcBef>
              <a:spcAft>
                <a:spcPct val="0"/>
              </a:spcAft>
              <a:defRPr lang="en-US" altLang="en-US" sz="1600" b="1">
                <a:solidFill>
                  <a:schemeClr val="tx1"/>
                </a:solidFill>
                <a:latin typeface="Arial" panose="020B0604020202020204" pitchFamily="34" charset="0"/>
                <a:ea typeface="ＭＳ Ｐゴシック" pitchFamily="34" charset="-128"/>
                <a:cs typeface="Arial" panose="020B0604020202020204" pitchFamily="34" charset="0"/>
              </a:defRPr>
            </a:lvl4pPr>
            <a:lvl5pPr algn="l" rtl="0" eaLnBrk="0" fontAlgn="base" hangingPunct="0">
              <a:spcBef>
                <a:spcPct val="0"/>
              </a:spcBef>
              <a:spcAft>
                <a:spcPct val="0"/>
              </a:spcAft>
              <a:defRPr lang="en-US" altLang="en-US" sz="1600" b="1">
                <a:solidFill>
                  <a:schemeClr val="tx1"/>
                </a:solidFill>
                <a:latin typeface="Arial" panose="020B0604020202020204" pitchFamily="34" charset="0"/>
                <a:ea typeface="ＭＳ Ｐゴシック" pitchFamily="34" charset="-128"/>
                <a:cs typeface="Arial" panose="020B0604020202020204" pitchFamily="34" charset="0"/>
              </a:defRPr>
            </a:lvl5pPr>
            <a:lvl6pPr marL="4572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6pPr>
            <a:lvl7pPr marL="9144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7pPr>
            <a:lvl8pPr marL="13716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8pPr>
            <a:lvl9pPr marL="18288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9pPr>
          </a:lstStyle>
          <a:p>
            <a:pPr lvl="0" algn="ctr"/>
            <a:r>
              <a:rPr lang="en-US" altLang="en-US" sz="1800" dirty="0">
                <a:solidFill>
                  <a:srgbClr val="002060"/>
                </a:solidFill>
              </a:rPr>
              <a:t>Concordance of observational associations with heart failure based on CALIBER and non EHR studies</a:t>
            </a:r>
            <a:endParaRPr lang="en-US" altLang="en-US" sz="1800" b="0" dirty="0">
              <a:solidFill>
                <a:srgbClr val="002060"/>
              </a:solidFill>
            </a:endParaRPr>
          </a:p>
        </p:txBody>
      </p:sp>
      <p:pic>
        <p:nvPicPr>
          <p:cNvPr id="5124" name="Picture 4"/>
          <p:cNvPicPr>
            <a:picLocks noChangeAspect="1"/>
          </p:cNvPicPr>
          <p:nvPr/>
        </p:nvPicPr>
        <p:blipFill>
          <a:blip r:embed="rId3"/>
          <a:stretch>
            <a:fillRect/>
          </a:stretch>
        </p:blipFill>
        <p:spPr>
          <a:xfrm>
            <a:off x="7071122" y="5557837"/>
            <a:ext cx="794147" cy="223838"/>
          </a:xfrm>
          <a:prstGeom prst="rect">
            <a:avLst/>
          </a:prstGeom>
          <a:noFill/>
          <a:ln>
            <a:noFill/>
            <a:miter lim="800000"/>
          </a:ln>
        </p:spPr>
      </p:pic>
      <p:pic>
        <p:nvPicPr>
          <p:cNvPr id="5125" name="New picture"/>
          <p:cNvPicPr/>
          <p:nvPr/>
        </p:nvPicPr>
        <p:blipFill>
          <a:blip r:embed="rId4"/>
          <a:stretch>
            <a:fillRect/>
          </a:stretch>
        </p:blipFill>
        <p:spPr>
          <a:xfrm>
            <a:off x="1556952" y="1705993"/>
            <a:ext cx="5911244" cy="3790948"/>
          </a:xfrm>
          <a:prstGeom prst="rect">
            <a:avLst/>
          </a:prstGeom>
        </p:spPr>
      </p:pic>
    </p:spTree>
    <p:extLst>
      <p:ext uri="{BB962C8B-B14F-4D97-AF65-F5344CB8AC3E}">
        <p14:creationId xmlns:p14="http://schemas.microsoft.com/office/powerpoint/2010/main" val="21694480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9B96244-DD0F-DEC2-99D1-C1D0019F67D5}"/>
              </a:ext>
            </a:extLst>
          </p:cNvPr>
          <p:cNvSpPr txBox="1"/>
          <p:nvPr/>
        </p:nvSpPr>
        <p:spPr>
          <a:xfrm>
            <a:off x="552053" y="402027"/>
            <a:ext cx="8039893" cy="461665"/>
          </a:xfrm>
          <a:prstGeom prst="rect">
            <a:avLst/>
          </a:prstGeom>
          <a:noFill/>
        </p:spPr>
        <p:txBody>
          <a:bodyPr wrap="none" rtlCol="0">
            <a:spAutoFit/>
          </a:bodyPr>
          <a:lstStyle/>
          <a:p>
            <a:r>
              <a:rPr lang="en-GB" sz="2400" b="1" dirty="0">
                <a:solidFill>
                  <a:srgbClr val="002060"/>
                </a:solidFill>
              </a:rPr>
              <a:t>Cumulative disease incidence and prevalence at different ages</a:t>
            </a:r>
          </a:p>
        </p:txBody>
      </p:sp>
      <p:pic>
        <p:nvPicPr>
          <p:cNvPr id="6" name="Picture 5" descr="Timeline&#10;&#10;Description automatically generated">
            <a:extLst>
              <a:ext uri="{FF2B5EF4-FFF2-40B4-BE49-F238E27FC236}">
                <a16:creationId xmlns:a16="http://schemas.microsoft.com/office/drawing/2014/main" id="{E91D7C42-5D48-1B78-26F2-555D0C3E86B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3646" y="2060848"/>
            <a:ext cx="4211960" cy="2365718"/>
          </a:xfrm>
          <a:prstGeom prst="rect">
            <a:avLst/>
          </a:prstGeom>
        </p:spPr>
      </p:pic>
      <p:pic>
        <p:nvPicPr>
          <p:cNvPr id="8" name="Picture 7">
            <a:extLst>
              <a:ext uri="{FF2B5EF4-FFF2-40B4-BE49-F238E27FC236}">
                <a16:creationId xmlns:a16="http://schemas.microsoft.com/office/drawing/2014/main" id="{A70D0A17-B332-34CA-B760-70931414D2A5}"/>
              </a:ext>
            </a:extLst>
          </p:cNvPr>
          <p:cNvPicPr>
            <a:picLocks noChangeAspect="1"/>
          </p:cNvPicPr>
          <p:nvPr/>
        </p:nvPicPr>
        <p:blipFill>
          <a:blip r:embed="rId3"/>
          <a:stretch>
            <a:fillRect/>
          </a:stretch>
        </p:blipFill>
        <p:spPr>
          <a:xfrm>
            <a:off x="4771153" y="1124744"/>
            <a:ext cx="4089701" cy="4347583"/>
          </a:xfrm>
          <a:prstGeom prst="rect">
            <a:avLst/>
          </a:prstGeom>
        </p:spPr>
      </p:pic>
      <p:pic>
        <p:nvPicPr>
          <p:cNvPr id="10" name="Picture 9">
            <a:extLst>
              <a:ext uri="{FF2B5EF4-FFF2-40B4-BE49-F238E27FC236}">
                <a16:creationId xmlns:a16="http://schemas.microsoft.com/office/drawing/2014/main" id="{25CCF746-93A7-121F-AE8F-C64F311717D9}"/>
              </a:ext>
            </a:extLst>
          </p:cNvPr>
          <p:cNvPicPr>
            <a:picLocks noChangeAspect="1"/>
          </p:cNvPicPr>
          <p:nvPr/>
        </p:nvPicPr>
        <p:blipFill>
          <a:blip r:embed="rId4"/>
          <a:stretch>
            <a:fillRect/>
          </a:stretch>
        </p:blipFill>
        <p:spPr>
          <a:xfrm>
            <a:off x="107504" y="5410335"/>
            <a:ext cx="6084168" cy="1299588"/>
          </a:xfrm>
          <a:prstGeom prst="rect">
            <a:avLst/>
          </a:prstGeom>
        </p:spPr>
      </p:pic>
      <p:pic>
        <p:nvPicPr>
          <p:cNvPr id="12" name="Picture 11">
            <a:extLst>
              <a:ext uri="{FF2B5EF4-FFF2-40B4-BE49-F238E27FC236}">
                <a16:creationId xmlns:a16="http://schemas.microsoft.com/office/drawing/2014/main" id="{3E5C263F-D7BF-6E7C-A79C-FE5D0DF21C66}"/>
              </a:ext>
            </a:extLst>
          </p:cNvPr>
          <p:cNvPicPr>
            <a:picLocks noChangeAspect="1"/>
          </p:cNvPicPr>
          <p:nvPr/>
        </p:nvPicPr>
        <p:blipFill>
          <a:blip r:embed="rId5"/>
          <a:stretch>
            <a:fillRect/>
          </a:stretch>
        </p:blipFill>
        <p:spPr>
          <a:xfrm>
            <a:off x="6516216" y="5795434"/>
            <a:ext cx="1780674" cy="529389"/>
          </a:xfrm>
          <a:prstGeom prst="rect">
            <a:avLst/>
          </a:prstGeom>
        </p:spPr>
      </p:pic>
    </p:spTree>
    <p:extLst>
      <p:ext uri="{BB962C8B-B14F-4D97-AF65-F5344CB8AC3E}">
        <p14:creationId xmlns:p14="http://schemas.microsoft.com/office/powerpoint/2010/main" val="6221652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4265058-374F-2AB3-A3DB-F3C9C16096B2}"/>
              </a:ext>
            </a:extLst>
          </p:cNvPr>
          <p:cNvPicPr>
            <a:picLocks noChangeAspect="1"/>
          </p:cNvPicPr>
          <p:nvPr/>
        </p:nvPicPr>
        <p:blipFill rotWithShape="1">
          <a:blip r:embed="rId2"/>
          <a:srcRect t="17450" r="66800" b="66800"/>
          <a:stretch/>
        </p:blipFill>
        <p:spPr>
          <a:xfrm>
            <a:off x="3367622" y="610051"/>
            <a:ext cx="2352956" cy="2232426"/>
          </a:xfrm>
          <a:prstGeom prst="rect">
            <a:avLst/>
          </a:prstGeom>
        </p:spPr>
      </p:pic>
      <p:pic>
        <p:nvPicPr>
          <p:cNvPr id="4" name="Picture 3">
            <a:extLst>
              <a:ext uri="{FF2B5EF4-FFF2-40B4-BE49-F238E27FC236}">
                <a16:creationId xmlns:a16="http://schemas.microsoft.com/office/drawing/2014/main" id="{E2BFBA22-FA6A-75E3-D161-E3DE2937C2C1}"/>
              </a:ext>
            </a:extLst>
          </p:cNvPr>
          <p:cNvPicPr>
            <a:picLocks noChangeAspect="1"/>
          </p:cNvPicPr>
          <p:nvPr/>
        </p:nvPicPr>
        <p:blipFill rotWithShape="1">
          <a:blip r:embed="rId3"/>
          <a:srcRect l="19116" t="85699" r="60295"/>
          <a:stretch/>
        </p:blipFill>
        <p:spPr>
          <a:xfrm>
            <a:off x="1469149" y="2852936"/>
            <a:ext cx="2664296" cy="2591924"/>
          </a:xfrm>
          <a:prstGeom prst="rect">
            <a:avLst/>
          </a:prstGeom>
        </p:spPr>
      </p:pic>
      <p:pic>
        <p:nvPicPr>
          <p:cNvPr id="5" name="Picture 4">
            <a:extLst>
              <a:ext uri="{FF2B5EF4-FFF2-40B4-BE49-F238E27FC236}">
                <a16:creationId xmlns:a16="http://schemas.microsoft.com/office/drawing/2014/main" id="{409307A4-D128-D757-8C56-B6D9E5EC81E2}"/>
              </a:ext>
            </a:extLst>
          </p:cNvPr>
          <p:cNvPicPr>
            <a:picLocks noChangeAspect="1"/>
          </p:cNvPicPr>
          <p:nvPr/>
        </p:nvPicPr>
        <p:blipFill rotWithShape="1">
          <a:blip r:embed="rId4"/>
          <a:srcRect l="32861" t="50000" r="34290"/>
          <a:stretch/>
        </p:blipFill>
        <p:spPr>
          <a:xfrm>
            <a:off x="4669937" y="2852936"/>
            <a:ext cx="2551168" cy="2591924"/>
          </a:xfrm>
          <a:prstGeom prst="rect">
            <a:avLst/>
          </a:prstGeom>
        </p:spPr>
      </p:pic>
      <p:pic>
        <p:nvPicPr>
          <p:cNvPr id="6" name="Picture 5">
            <a:extLst>
              <a:ext uri="{FF2B5EF4-FFF2-40B4-BE49-F238E27FC236}">
                <a16:creationId xmlns:a16="http://schemas.microsoft.com/office/drawing/2014/main" id="{A164CF69-E6C6-92E0-F34B-C23443CE1E30}"/>
              </a:ext>
            </a:extLst>
          </p:cNvPr>
          <p:cNvPicPr>
            <a:picLocks noChangeAspect="1"/>
          </p:cNvPicPr>
          <p:nvPr/>
        </p:nvPicPr>
        <p:blipFill rotWithShape="1">
          <a:blip r:embed="rId5"/>
          <a:srcRect l="39948" t="1266" r="39948" b="81413"/>
          <a:stretch/>
        </p:blipFill>
        <p:spPr>
          <a:xfrm>
            <a:off x="6254113" y="540783"/>
            <a:ext cx="2539931" cy="2188226"/>
          </a:xfrm>
          <a:prstGeom prst="rect">
            <a:avLst/>
          </a:prstGeom>
        </p:spPr>
      </p:pic>
      <p:pic>
        <p:nvPicPr>
          <p:cNvPr id="7" name="Picture 6">
            <a:extLst>
              <a:ext uri="{FF2B5EF4-FFF2-40B4-BE49-F238E27FC236}">
                <a16:creationId xmlns:a16="http://schemas.microsoft.com/office/drawing/2014/main" id="{980198DA-5CDB-041B-D537-880FD0982C71}"/>
              </a:ext>
            </a:extLst>
          </p:cNvPr>
          <p:cNvPicPr>
            <a:picLocks noChangeAspect="1"/>
          </p:cNvPicPr>
          <p:nvPr/>
        </p:nvPicPr>
        <p:blipFill rotWithShape="1">
          <a:blip r:embed="rId6"/>
          <a:srcRect t="50000" r="76415"/>
          <a:stretch/>
        </p:blipFill>
        <p:spPr>
          <a:xfrm>
            <a:off x="597490" y="535475"/>
            <a:ext cx="2235264" cy="2371901"/>
          </a:xfrm>
          <a:prstGeom prst="rect">
            <a:avLst/>
          </a:prstGeom>
        </p:spPr>
      </p:pic>
      <p:sp>
        <p:nvSpPr>
          <p:cNvPr id="8" name="TextBox 7">
            <a:extLst>
              <a:ext uri="{FF2B5EF4-FFF2-40B4-BE49-F238E27FC236}">
                <a16:creationId xmlns:a16="http://schemas.microsoft.com/office/drawing/2014/main" id="{3AEC315B-C6AA-B87E-4CD5-FB7DC9A97742}"/>
              </a:ext>
            </a:extLst>
          </p:cNvPr>
          <p:cNvSpPr txBox="1"/>
          <p:nvPr/>
        </p:nvSpPr>
        <p:spPr>
          <a:xfrm>
            <a:off x="1557488" y="77807"/>
            <a:ext cx="6345776" cy="461665"/>
          </a:xfrm>
          <a:prstGeom prst="rect">
            <a:avLst/>
          </a:prstGeom>
          <a:noFill/>
        </p:spPr>
        <p:txBody>
          <a:bodyPr wrap="none" rtlCol="0">
            <a:spAutoFit/>
          </a:bodyPr>
          <a:lstStyle/>
          <a:p>
            <a:r>
              <a:rPr lang="en-GB" sz="2400" b="1" dirty="0">
                <a:solidFill>
                  <a:srgbClr val="002060"/>
                </a:solidFill>
              </a:rPr>
              <a:t>Relationship between disease incidence and age</a:t>
            </a:r>
          </a:p>
        </p:txBody>
      </p:sp>
      <p:pic>
        <p:nvPicPr>
          <p:cNvPr id="10" name="Picture 9">
            <a:extLst>
              <a:ext uri="{FF2B5EF4-FFF2-40B4-BE49-F238E27FC236}">
                <a16:creationId xmlns:a16="http://schemas.microsoft.com/office/drawing/2014/main" id="{F974AB96-04C4-EDAC-63A0-9103B001341D}"/>
              </a:ext>
            </a:extLst>
          </p:cNvPr>
          <p:cNvPicPr>
            <a:picLocks noChangeAspect="1"/>
          </p:cNvPicPr>
          <p:nvPr/>
        </p:nvPicPr>
        <p:blipFill>
          <a:blip r:embed="rId7"/>
          <a:stretch>
            <a:fillRect/>
          </a:stretch>
        </p:blipFill>
        <p:spPr>
          <a:xfrm>
            <a:off x="179512" y="5431920"/>
            <a:ext cx="3825989" cy="1348273"/>
          </a:xfrm>
          <a:prstGeom prst="rect">
            <a:avLst/>
          </a:prstGeom>
        </p:spPr>
      </p:pic>
      <p:pic>
        <p:nvPicPr>
          <p:cNvPr id="12" name="Picture 11">
            <a:extLst>
              <a:ext uri="{FF2B5EF4-FFF2-40B4-BE49-F238E27FC236}">
                <a16:creationId xmlns:a16="http://schemas.microsoft.com/office/drawing/2014/main" id="{E1DE9259-1A20-06D4-1102-6ABD9F78AD42}"/>
              </a:ext>
            </a:extLst>
          </p:cNvPr>
          <p:cNvPicPr>
            <a:picLocks noChangeAspect="1"/>
          </p:cNvPicPr>
          <p:nvPr/>
        </p:nvPicPr>
        <p:blipFill>
          <a:blip r:embed="rId8"/>
          <a:stretch>
            <a:fillRect/>
          </a:stretch>
        </p:blipFill>
        <p:spPr>
          <a:xfrm>
            <a:off x="5580112" y="6317217"/>
            <a:ext cx="3152775" cy="361950"/>
          </a:xfrm>
          <a:prstGeom prst="rect">
            <a:avLst/>
          </a:prstGeom>
        </p:spPr>
      </p:pic>
    </p:spTree>
    <p:extLst>
      <p:ext uri="{BB962C8B-B14F-4D97-AF65-F5344CB8AC3E}">
        <p14:creationId xmlns:p14="http://schemas.microsoft.com/office/powerpoint/2010/main" val="40097428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1C69554-F9F6-E8FD-DD2D-CBA4E42D574E}"/>
              </a:ext>
            </a:extLst>
          </p:cNvPr>
          <p:cNvSpPr txBox="1"/>
          <p:nvPr/>
        </p:nvSpPr>
        <p:spPr>
          <a:xfrm>
            <a:off x="2123728" y="116632"/>
            <a:ext cx="5575757" cy="461665"/>
          </a:xfrm>
          <a:prstGeom prst="rect">
            <a:avLst/>
          </a:prstGeom>
          <a:noFill/>
        </p:spPr>
        <p:txBody>
          <a:bodyPr wrap="none" rtlCol="0">
            <a:spAutoFit/>
          </a:bodyPr>
          <a:lstStyle/>
          <a:p>
            <a:r>
              <a:rPr lang="en-GB" sz="2400" b="1" dirty="0">
                <a:solidFill>
                  <a:srgbClr val="002060"/>
                </a:solidFill>
              </a:rPr>
              <a:t>Identifying and visualising multimorbidity </a:t>
            </a:r>
          </a:p>
        </p:txBody>
      </p:sp>
      <p:pic>
        <p:nvPicPr>
          <p:cNvPr id="4" name="Picture 3">
            <a:extLst>
              <a:ext uri="{FF2B5EF4-FFF2-40B4-BE49-F238E27FC236}">
                <a16:creationId xmlns:a16="http://schemas.microsoft.com/office/drawing/2014/main" id="{98801A3E-5D78-CED9-31DE-B61010CC2426}"/>
              </a:ext>
            </a:extLst>
          </p:cNvPr>
          <p:cNvPicPr>
            <a:picLocks noChangeAspect="1"/>
          </p:cNvPicPr>
          <p:nvPr/>
        </p:nvPicPr>
        <p:blipFill>
          <a:blip r:embed="rId2"/>
          <a:stretch>
            <a:fillRect/>
          </a:stretch>
        </p:blipFill>
        <p:spPr>
          <a:xfrm>
            <a:off x="148371" y="5399640"/>
            <a:ext cx="5724128" cy="1339446"/>
          </a:xfrm>
          <a:prstGeom prst="rect">
            <a:avLst/>
          </a:prstGeom>
        </p:spPr>
      </p:pic>
      <p:pic>
        <p:nvPicPr>
          <p:cNvPr id="6" name="Picture 5">
            <a:extLst>
              <a:ext uri="{FF2B5EF4-FFF2-40B4-BE49-F238E27FC236}">
                <a16:creationId xmlns:a16="http://schemas.microsoft.com/office/drawing/2014/main" id="{17FAFA72-C184-68C5-2D3E-5211F43E2470}"/>
              </a:ext>
            </a:extLst>
          </p:cNvPr>
          <p:cNvPicPr>
            <a:picLocks noChangeAspect="1"/>
          </p:cNvPicPr>
          <p:nvPr/>
        </p:nvPicPr>
        <p:blipFill>
          <a:blip r:embed="rId3"/>
          <a:stretch>
            <a:fillRect/>
          </a:stretch>
        </p:blipFill>
        <p:spPr>
          <a:xfrm>
            <a:off x="6444208" y="5661248"/>
            <a:ext cx="2187388" cy="683559"/>
          </a:xfrm>
          <a:prstGeom prst="rect">
            <a:avLst/>
          </a:prstGeom>
        </p:spPr>
      </p:pic>
      <p:pic>
        <p:nvPicPr>
          <p:cNvPr id="12" name="Picture 11">
            <a:extLst>
              <a:ext uri="{FF2B5EF4-FFF2-40B4-BE49-F238E27FC236}">
                <a16:creationId xmlns:a16="http://schemas.microsoft.com/office/drawing/2014/main" id="{608D6EFC-0A3E-87DA-41EE-0558F5EBB4D4}"/>
              </a:ext>
            </a:extLst>
          </p:cNvPr>
          <p:cNvPicPr>
            <a:picLocks noChangeAspect="1"/>
          </p:cNvPicPr>
          <p:nvPr/>
        </p:nvPicPr>
        <p:blipFill>
          <a:blip r:embed="rId4"/>
          <a:stretch>
            <a:fillRect/>
          </a:stretch>
        </p:blipFill>
        <p:spPr>
          <a:xfrm>
            <a:off x="141153" y="833977"/>
            <a:ext cx="8574598" cy="4309983"/>
          </a:xfrm>
          <a:prstGeom prst="rect">
            <a:avLst/>
          </a:prstGeom>
        </p:spPr>
      </p:pic>
    </p:spTree>
    <p:extLst>
      <p:ext uri="{BB962C8B-B14F-4D97-AF65-F5344CB8AC3E}">
        <p14:creationId xmlns:p14="http://schemas.microsoft.com/office/powerpoint/2010/main" val="24515644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516</TotalTime>
  <Words>885</Words>
  <Application>Microsoft Office PowerPoint</Application>
  <PresentationFormat>On-screen Show (4:3)</PresentationFormat>
  <Paragraphs>142</Paragraphs>
  <Slides>14</Slides>
  <Notes>3</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14</vt:i4>
      </vt:variant>
    </vt:vector>
  </HeadingPairs>
  <TitlesOfParts>
    <vt:vector size="24" baseType="lpstr">
      <vt:lpstr>MS PGothic</vt:lpstr>
      <vt:lpstr>Arial</vt:lpstr>
      <vt:lpstr>ArialMT</vt:lpstr>
      <vt:lpstr>Calibri</vt:lpstr>
      <vt:lpstr>Calibri Light</vt:lpstr>
      <vt:lpstr>Cambria Math</vt:lpstr>
      <vt:lpstr>Source Sans Pro</vt:lpstr>
      <vt:lpstr>Times New Roman</vt:lpstr>
      <vt:lpstr>Office Theme</vt:lpstr>
      <vt:lpstr>1_Office Theme</vt:lpstr>
      <vt:lpstr>PowerPoint Presentation</vt:lpstr>
      <vt:lpstr>PowerPoint Presentation</vt:lpstr>
      <vt:lpstr>PowerPoint Presentation</vt:lpstr>
      <vt:lpstr>PowerPoint Presentation</vt:lpstr>
      <vt:lpstr>PowerPoint Presentation</vt:lpstr>
      <vt:lpstr>Concordance of observational associations with heart failure based on CALIBER and non EHR studies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trip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Multimorbidity and Comorbidity Networks  using  Electronic Health Records</dc:title>
  <dc:creator>val</dc:creator>
  <cp:lastModifiedBy>Allen, Richard</cp:lastModifiedBy>
  <cp:revision>52</cp:revision>
  <dcterms:created xsi:type="dcterms:W3CDTF">2021-05-20T17:29:30Z</dcterms:created>
  <dcterms:modified xsi:type="dcterms:W3CDTF">2023-01-10T17:48:28Z</dcterms:modified>
</cp:coreProperties>
</file>