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14" autoAdjust="0"/>
  </p:normalViewPr>
  <p:slideViewPr>
    <p:cSldViewPr showGuides="1">
      <p:cViewPr>
        <p:scale>
          <a:sx n="150" d="100"/>
          <a:sy n="150" d="100"/>
        </p:scale>
        <p:origin x="120" y="-712"/>
      </p:cViewPr>
      <p:guideLst>
        <p:guide orient="horz" pos="2069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11532-EE2B-4247-B958-851B2A846C5E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DAABD-ACE6-40D6-9262-5D2FCCD8B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58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DAABD-ACE6-40D6-9262-5D2FCCD8BA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31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81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76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19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01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637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906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18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64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79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39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38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5.png"/><Relationship Id="rId4" Type="http://schemas.openxmlformats.org/officeDocument/2006/relationships/hyperlink" Target="open-access.network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 descr="https://upload.wikimedia.org/wikipedia/commons/thumb/5/5c/BMBF_Logo.svg/640px-BMBF_Logo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441" y="6338322"/>
            <a:ext cx="87272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920552" y="868772"/>
            <a:ext cx="2412191" cy="97196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&amp;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innovation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401272" y="2264829"/>
            <a:ext cx="2504728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 &amp; fast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scholarly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50058" y="2146780"/>
            <a:ext cx="2154670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Good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findability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&amp;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long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-term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505372" y="4797152"/>
            <a:ext cx="213219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visibility</a:t>
            </a:r>
            <a:endParaRPr lang="de-DE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de-DE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575189" y="872824"/>
            <a:ext cx="2914315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 smtClean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Faire 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transparent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taxpayers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‘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money</a:t>
            </a:r>
            <a:endParaRPr lang="de-DE" sz="1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175373" y="-83041"/>
            <a:ext cx="1518282" cy="92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ctr"/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Good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supply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08772" y="2492896"/>
            <a:ext cx="2283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Access </a:t>
            </a:r>
          </a:p>
        </p:txBody>
      </p:sp>
      <p:sp>
        <p:nvSpPr>
          <p:cNvPr id="30" name="Rechteck 29"/>
          <p:cNvSpPr/>
          <p:nvPr/>
        </p:nvSpPr>
        <p:spPr>
          <a:xfrm>
            <a:off x="3870873" y="5713711"/>
            <a:ext cx="216425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pPr algn="ct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funders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‘ &amp;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institutions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‘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policies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8080553" y="6248950"/>
            <a:ext cx="71957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AS PART OF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7153585" y="6248950"/>
            <a:ext cx="72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CREATED BY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9007092" y="6248950"/>
            <a:ext cx="72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FUNDED BY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792882" y="22873"/>
            <a:ext cx="2909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visit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file"/>
              </a:rPr>
              <a:t>open-</a:t>
            </a:r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file"/>
              </a:rPr>
              <a:t>access.network</a:t>
            </a:r>
            <a:endParaRPr lang="de-DE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3720067" y="2236179"/>
            <a:ext cx="224821" cy="184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7401272" y="3388347"/>
            <a:ext cx="216425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methods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knowledge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632520" y="3388347"/>
            <a:ext cx="1866638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Authors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license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their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see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fit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504567" y="4797152"/>
            <a:ext cx="1794630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Collaboration</a:t>
            </a:r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&amp;  </a:t>
            </a:r>
            <a:r>
              <a:rPr lang="de-DE" sz="1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networking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2560938" y="829210"/>
            <a:ext cx="4768222" cy="4936232"/>
            <a:chOff x="2560938" y="829210"/>
            <a:chExt cx="4768222" cy="4936232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3292716" y="1204807"/>
              <a:ext cx="936000" cy="936000"/>
              <a:chOff x="6491151" y="2525063"/>
              <a:chExt cx="936000" cy="936000"/>
            </a:xfrm>
          </p:grpSpPr>
          <p:pic>
            <p:nvPicPr>
              <p:cNvPr id="1031" name="Picture 7" descr="\\tib.tibub.de\DFS0\Home\BrinkenH\Documents\Bilder\PNG\PNG\rocket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133936">
                <a:off x="6604020" y="265175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Ellipse 47"/>
              <p:cNvSpPr/>
              <p:nvPr/>
            </p:nvSpPr>
            <p:spPr>
              <a:xfrm>
                <a:off x="6491151" y="2525063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3" name="Gruppieren 62"/>
            <p:cNvGrpSpPr/>
            <p:nvPr/>
          </p:nvGrpSpPr>
          <p:grpSpPr>
            <a:xfrm>
              <a:off x="6393160" y="2204864"/>
              <a:ext cx="936000" cy="936000"/>
              <a:chOff x="3272514" y="1812571"/>
              <a:chExt cx="936000" cy="936000"/>
            </a:xfrm>
          </p:grpSpPr>
          <p:sp>
            <p:nvSpPr>
              <p:cNvPr id="64" name="Ellipse 63"/>
              <p:cNvSpPr/>
              <p:nvPr/>
            </p:nvSpPr>
            <p:spPr>
              <a:xfrm>
                <a:off x="3272514" y="1812571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5" name="Picture 11" descr="\\tib.tibub.de\DFS0\Home\BrinkenH\Documents\Bilder\PNG\PNG\open_scholarship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6414" y="192431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6" name="Gruppieren 15"/>
            <p:cNvGrpSpPr/>
            <p:nvPr/>
          </p:nvGrpSpPr>
          <p:grpSpPr>
            <a:xfrm>
              <a:off x="4482416" y="829210"/>
              <a:ext cx="936000" cy="936000"/>
              <a:chOff x="4482416" y="1257329"/>
              <a:chExt cx="936000" cy="936000"/>
            </a:xfrm>
          </p:grpSpPr>
          <p:pic>
            <p:nvPicPr>
              <p:cNvPr id="1033" name="Picture 9" descr="\\tib.tibub.de\DFS0\Home\BrinkenH\Documents\Bilder\PNG\PNG\archive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9975" y="136864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Ellipse 39"/>
              <p:cNvSpPr/>
              <p:nvPr/>
            </p:nvSpPr>
            <p:spPr>
              <a:xfrm>
                <a:off x="4482416" y="1257329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5653900" y="1206196"/>
              <a:ext cx="936000" cy="936000"/>
              <a:chOff x="5693655" y="1839010"/>
              <a:chExt cx="936000" cy="936000"/>
            </a:xfrm>
          </p:grpSpPr>
          <p:pic>
            <p:nvPicPr>
              <p:cNvPr id="1029" name="Picture 5" descr="\\tib.tibub.de\DFS0\Home\BrinkenH\Documents\Bilder\PNG\PNG\funder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6687" y="2197597"/>
                <a:ext cx="360000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15" descr="\\tib.tibub.de\DFS0\Home\BrinkenH\Documents\Bilder\PNG\PNG\pillar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2907" y="1973582"/>
                <a:ext cx="684000" cy="68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Ellipse 40"/>
              <p:cNvSpPr/>
              <p:nvPr/>
            </p:nvSpPr>
            <p:spPr>
              <a:xfrm>
                <a:off x="5693655" y="1839010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2560938" y="2229166"/>
              <a:ext cx="936000" cy="936000"/>
              <a:chOff x="2133357" y="2492294"/>
              <a:chExt cx="936000" cy="936000"/>
            </a:xfrm>
          </p:grpSpPr>
          <p:pic>
            <p:nvPicPr>
              <p:cNvPr id="1034" name="Picture 10" descr="\\tib.tibub.de\DFS0\Home\BrinkenH\Documents\Bilder\PNG\PNG\server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3440" y="260413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Ellipse 41"/>
              <p:cNvSpPr/>
              <p:nvPr/>
            </p:nvSpPr>
            <p:spPr>
              <a:xfrm>
                <a:off x="2133357" y="2492294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2576840" y="3458930"/>
              <a:ext cx="936000" cy="936000"/>
              <a:chOff x="2133357" y="3557426"/>
              <a:chExt cx="936000" cy="936000"/>
            </a:xfrm>
          </p:grpSpPr>
          <p:pic>
            <p:nvPicPr>
              <p:cNvPr id="1032" name="Picture 8" descr="\\tib.tibub.de\DFS0\Home\BrinkenH\Documents\Bilder\PNG\PNG\researcher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5341" y="3671592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14" descr="\\tib.tibub.de\DFS0\Home\BrinkenH\Documents\Bilder\PNG\PNG\open_licenses.png"/>
              <p:cNvPicPr>
                <a:picLocks noChangeAspect="1" noChangeArrowheads="1"/>
              </p:cNvPicPr>
              <p:nvPr/>
            </p:nvPicPr>
            <p:blipFill>
              <a:blip r:embed="rId12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7309" y="4031552"/>
                <a:ext cx="228600" cy="228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Ellipse 42"/>
              <p:cNvSpPr/>
              <p:nvPr/>
            </p:nvSpPr>
            <p:spPr>
              <a:xfrm>
                <a:off x="2133357" y="355742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" name="Gruppieren 1"/>
            <p:cNvGrpSpPr/>
            <p:nvPr/>
          </p:nvGrpSpPr>
          <p:grpSpPr>
            <a:xfrm>
              <a:off x="3304767" y="4446689"/>
              <a:ext cx="936000" cy="936000"/>
              <a:chOff x="3364477" y="4733976"/>
              <a:chExt cx="936000" cy="936000"/>
            </a:xfrm>
          </p:grpSpPr>
          <p:pic>
            <p:nvPicPr>
              <p:cNvPr id="1037" name="Picture 13" descr="\\tib.tibub.de\DFS0\Home\BrinkenH\Documents\Bilder\PNG\PNG\collaborate.png"/>
              <p:cNvPicPr>
                <a:picLocks noChangeAspect="1" noChangeArrowheads="1"/>
              </p:cNvPicPr>
              <p:nvPr/>
            </p:nvPicPr>
            <p:blipFill>
              <a:blip r:embed="rId13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0622" y="486163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Ellipse 44"/>
              <p:cNvSpPr/>
              <p:nvPr/>
            </p:nvSpPr>
            <p:spPr>
              <a:xfrm>
                <a:off x="3364477" y="473397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4481301" y="4829442"/>
              <a:ext cx="936000" cy="936000"/>
              <a:chOff x="4618617" y="4949156"/>
              <a:chExt cx="936000" cy="936000"/>
            </a:xfrm>
          </p:grpSpPr>
          <p:pic>
            <p:nvPicPr>
              <p:cNvPr id="1026" name="Picture 2" descr="\\tib.tibub.de\DFS0\Home\BrinkenH\Documents\Bilder\PNG\PNG\compliant.png"/>
              <p:cNvPicPr>
                <a:picLocks noChangeAspect="1" noChangeArrowheads="1"/>
              </p:cNvPicPr>
              <p:nvPr/>
            </p:nvPicPr>
            <p:blipFill>
              <a:blip r:embed="rId14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0356" y="5054214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Ellipse 45"/>
              <p:cNvSpPr/>
              <p:nvPr/>
            </p:nvSpPr>
            <p:spPr>
              <a:xfrm>
                <a:off x="4618617" y="494915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6385209" y="3448070"/>
              <a:ext cx="936000" cy="936000"/>
              <a:chOff x="6639500" y="3443126"/>
              <a:chExt cx="936000" cy="936000"/>
            </a:xfrm>
          </p:grpSpPr>
          <p:pic>
            <p:nvPicPr>
              <p:cNvPr id="26" name="Picture 6" descr="\\tib.tibub.de\DFS0\Home\BrinkenH\Documents\Bilder\PNG\PNG\idea.png"/>
              <p:cNvPicPr>
                <a:picLocks noChangeAspect="1" noChangeArrowheads="1"/>
              </p:cNvPicPr>
              <p:nvPr/>
            </p:nvPicPr>
            <p:blipFill>
              <a:blip r:embed="rId15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1263" y="356021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Ellipse 46"/>
              <p:cNvSpPr/>
              <p:nvPr/>
            </p:nvSpPr>
            <p:spPr>
              <a:xfrm>
                <a:off x="6639500" y="344312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5673184" y="4453567"/>
              <a:ext cx="936000" cy="936000"/>
              <a:chOff x="5906024" y="4587453"/>
              <a:chExt cx="936000" cy="936000"/>
            </a:xfrm>
          </p:grpSpPr>
          <p:pic>
            <p:nvPicPr>
              <p:cNvPr id="3" name="Picture 3" descr="\\tib.tibub.de\DFS0\Home\BrinkenH\Documents\Bilder\PNG\PNG\exposure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8212" y="470039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" name="Ellipse 48"/>
              <p:cNvSpPr/>
              <p:nvPr/>
            </p:nvSpPr>
            <p:spPr>
              <a:xfrm>
                <a:off x="5906024" y="4587453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56" name="Textfeld 55">
            <a:extLst>
              <a:ext uri="{FF2B5EF4-FFF2-40B4-BE49-F238E27FC236}">
                <a16:creationId xmlns:a16="http://schemas.microsoft.com/office/drawing/2014/main" id="{9F2F1C8E-D8D7-CB46-9E7A-57270DB555AC}"/>
              </a:ext>
            </a:extLst>
          </p:cNvPr>
          <p:cNvSpPr txBox="1"/>
          <p:nvPr/>
        </p:nvSpPr>
        <p:spPr>
          <a:xfrm>
            <a:off x="632520" y="6592515"/>
            <a:ext cx="533186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000" dirty="0" smtClean="0">
                <a:cs typeface="Arial" panose="020B0604020202020204" pitchFamily="34" charset="0"/>
              </a:rPr>
              <a:t>This </a:t>
            </a:r>
            <a:r>
              <a:rPr lang="de-DE" sz="1000" dirty="0" err="1" smtClean="0">
                <a:cs typeface="Arial" panose="020B0604020202020204" pitchFamily="34" charset="0"/>
              </a:rPr>
              <a:t>work</a:t>
            </a:r>
            <a:r>
              <a:rPr lang="de-DE" sz="1000" dirty="0" smtClean="0"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cs typeface="Arial" panose="020B0604020202020204" pitchFamily="34" charset="0"/>
              </a:rPr>
              <a:t>is</a:t>
            </a:r>
            <a:r>
              <a:rPr lang="de-DE" sz="1000" dirty="0" smtClean="0"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cs typeface="Arial" panose="020B0604020202020204" pitchFamily="34" charset="0"/>
              </a:rPr>
              <a:t>licensed</a:t>
            </a:r>
            <a:r>
              <a:rPr lang="de-DE" sz="1000" dirty="0" smtClean="0"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cs typeface="Arial" panose="020B0604020202020204" pitchFamily="34" charset="0"/>
              </a:rPr>
              <a:t>under</a:t>
            </a:r>
            <a:r>
              <a:rPr lang="de-DE" sz="1000" dirty="0" smtClean="0">
                <a:cs typeface="Arial" panose="020B0604020202020204" pitchFamily="34" charset="0"/>
              </a:rPr>
              <a:t> a </a:t>
            </a:r>
            <a:r>
              <a:rPr lang="de-DE" sz="1000" dirty="0">
                <a:solidFill>
                  <a:srgbClr val="4F81BD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</a:t>
            </a:r>
            <a:r>
              <a:rPr lang="de-DE" sz="1000" dirty="0" err="1" smtClean="0">
                <a:solidFill>
                  <a:srgbClr val="4F81BD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</a:t>
            </a:r>
            <a:r>
              <a:rPr lang="de-DE" sz="1000" dirty="0" smtClean="0">
                <a:solidFill>
                  <a:srgbClr val="0070C0"/>
                </a:solidFill>
                <a:cs typeface="Arial" panose="020B0604020202020204" pitchFamily="34" charset="0"/>
                <a:hlinkClick r:id="rId17"/>
              </a:rPr>
              <a:t> Attribution 4.0 International </a:t>
            </a:r>
            <a:r>
              <a:rPr lang="de-DE" sz="1000" dirty="0" err="1" smtClean="0">
                <a:solidFill>
                  <a:srgbClr val="0070C0"/>
                </a:solidFill>
                <a:cs typeface="Arial" panose="020B0604020202020204" pitchFamily="34" charset="0"/>
                <a:hlinkClick r:id="rId17"/>
              </a:rPr>
              <a:t>License</a:t>
            </a:r>
            <a:r>
              <a:rPr lang="de-DE" sz="1000" dirty="0" smtClean="0">
                <a:solidFill>
                  <a:srgbClr val="0070C0"/>
                </a:solidFill>
                <a:cs typeface="Arial" panose="020B0604020202020204" pitchFamily="34" charset="0"/>
                <a:hlinkClick r:id="rId17"/>
              </a:rPr>
              <a:t>.</a:t>
            </a:r>
            <a:endParaRPr lang="de-DE" sz="1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pic>
        <p:nvPicPr>
          <p:cNvPr id="57" name="Picture 2" descr="Creative Commons Namensnennung 4.0 International Lizenz">
            <a:extLst>
              <a:ext uri="{FF2B5EF4-FFF2-40B4-BE49-F238E27FC236}">
                <a16:creationId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9" y="6630427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249" y="6418325"/>
            <a:ext cx="534451" cy="354424"/>
          </a:xfrm>
          <a:prstGeom prst="rect">
            <a:avLst/>
          </a:prstGeom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7946" y="6418227"/>
            <a:ext cx="465690" cy="3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9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A4-Papier (210 x 297 mm)</PresentationFormat>
  <Paragraphs>17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Open Sans</vt:lpstr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Strauß, Helene</cp:lastModifiedBy>
  <cp:revision>40</cp:revision>
  <dcterms:created xsi:type="dcterms:W3CDTF">2021-02-17T16:07:07Z</dcterms:created>
  <dcterms:modified xsi:type="dcterms:W3CDTF">2023-01-27T08:11:10Z</dcterms:modified>
</cp:coreProperties>
</file>