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14" autoAdjust="0"/>
  </p:normalViewPr>
  <p:slideViewPr>
    <p:cSldViewPr showGuides="1">
      <p:cViewPr>
        <p:scale>
          <a:sx n="170" d="100"/>
          <a:sy n="170" d="100"/>
        </p:scale>
        <p:origin x="-1060" y="-2124"/>
      </p:cViewPr>
      <p:guideLst>
        <p:guide orient="horz" pos="2069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11532-EE2B-4247-B958-851B2A846C5E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DAABD-ACE6-40D6-9262-5D2FCCD8B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58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DAABD-ACE6-40D6-9262-5D2FCCD8BA1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318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817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76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19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801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0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637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9062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018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64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879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339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85CFA-B1C4-4519-A103-C943752CAC40}" type="datetimeFigureOut">
              <a:rPr lang="de-DE" smtClean="0"/>
              <a:t>27.01.2023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DD50C-C86C-4532-87A9-481D411358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38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5.png"/><Relationship Id="rId4" Type="http://schemas.openxmlformats.org/officeDocument/2006/relationships/hyperlink" Target="open-access.network" TargetMode="Externa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5" descr="https://upload.wikimedia.org/wikipedia/commons/thumb/5/5c/BMBF_Logo.svg/640px-BMBF_Logo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441" y="6338322"/>
            <a:ext cx="87272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>
          <a:xfrm>
            <a:off x="920552" y="868772"/>
            <a:ext cx="2412191" cy="97196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r"/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Effiziente Forschung </a:t>
            </a:r>
          </a:p>
          <a:p>
            <a:pPr algn="r"/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&amp; Innovation </a:t>
            </a:r>
          </a:p>
        </p:txBody>
      </p:sp>
      <p:sp>
        <p:nvSpPr>
          <p:cNvPr id="5" name="Rechteck 4"/>
          <p:cNvSpPr/>
          <p:nvPr/>
        </p:nvSpPr>
        <p:spPr>
          <a:xfrm>
            <a:off x="7401272" y="2264829"/>
            <a:ext cx="2504728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Ins="180000"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Freier &amp; schneller Zugang zu wissenschaftlichen Informationen</a:t>
            </a:r>
          </a:p>
          <a:p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50058" y="2146780"/>
            <a:ext cx="2154670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r"/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Gute Auffindbarkeit </a:t>
            </a:r>
          </a:p>
          <a:p>
            <a:pPr algn="r"/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&amp; permanenter </a:t>
            </a:r>
          </a:p>
          <a:p>
            <a:pPr algn="r"/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Zugang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493217" y="4797152"/>
            <a:ext cx="2132191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Höhere Sichtbarkeit </a:t>
            </a:r>
          </a:p>
          <a:p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&amp; mehr Zitate </a:t>
            </a:r>
          </a:p>
        </p:txBody>
      </p:sp>
      <p:sp>
        <p:nvSpPr>
          <p:cNvPr id="12" name="Rechteck 11"/>
          <p:cNvSpPr/>
          <p:nvPr/>
        </p:nvSpPr>
        <p:spPr>
          <a:xfrm>
            <a:off x="6575189" y="872824"/>
            <a:ext cx="2914315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Ins="180000" rtlCol="0" anchor="ctr"/>
          <a:lstStyle/>
          <a:p>
            <a:r>
              <a:rPr lang="de-DE" sz="1400" dirty="0" smtClean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Faire &amp; transparente </a:t>
            </a:r>
          </a:p>
          <a:p>
            <a:r>
              <a:rPr lang="de-DE" sz="1400" dirty="0" smtClean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Nutzung von Steuergeldern</a:t>
            </a:r>
            <a:endParaRPr lang="de-DE" sz="1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175373" y="-83041"/>
            <a:ext cx="1518282" cy="9269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ctr"/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Gute Informations-versorgung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808772" y="2492896"/>
            <a:ext cx="2283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Access </a:t>
            </a:r>
          </a:p>
        </p:txBody>
      </p:sp>
      <p:sp>
        <p:nvSpPr>
          <p:cNvPr id="30" name="Rechteck 29"/>
          <p:cNvSpPr/>
          <p:nvPr/>
        </p:nvSpPr>
        <p:spPr>
          <a:xfrm>
            <a:off x="3870873" y="5713711"/>
            <a:ext cx="2164251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Ins="180000" rtlCol="0" anchor="ctr"/>
          <a:lstStyle/>
          <a:p>
            <a:pPr algn="ctr"/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Richtlinien von Forschungsförderern &amp; Institutionen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C2164EF-1871-394B-B7A2-70F37D31FD9D}"/>
              </a:ext>
            </a:extLst>
          </p:cNvPr>
          <p:cNvSpPr txBox="1"/>
          <p:nvPr/>
        </p:nvSpPr>
        <p:spPr>
          <a:xfrm>
            <a:off x="8080553" y="6248950"/>
            <a:ext cx="71957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IM RAHMEN VON</a:t>
            </a:r>
            <a:endParaRPr lang="de-DE" sz="5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BC2164EF-1871-394B-B7A2-70F37D31FD9D}"/>
              </a:ext>
            </a:extLst>
          </p:cNvPr>
          <p:cNvSpPr txBox="1"/>
          <p:nvPr/>
        </p:nvSpPr>
        <p:spPr>
          <a:xfrm>
            <a:off x="7153585" y="6248950"/>
            <a:ext cx="720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" dirty="0">
                <a:latin typeface="Arial Narrow" panose="020B0606020202030204" pitchFamily="34" charset="0"/>
                <a:cs typeface="Arial" panose="020B0604020202020204" pitchFamily="34" charset="0"/>
              </a:rPr>
              <a:t>GESTALTET </a:t>
            </a:r>
            <a:r>
              <a:rPr lang="de-DE" sz="5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VON</a:t>
            </a:r>
            <a:endParaRPr lang="de-DE" sz="5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C2164EF-1871-394B-B7A2-70F37D31FD9D}"/>
              </a:ext>
            </a:extLst>
          </p:cNvPr>
          <p:cNvSpPr txBox="1"/>
          <p:nvPr/>
        </p:nvSpPr>
        <p:spPr>
          <a:xfrm>
            <a:off x="9007092" y="6248950"/>
            <a:ext cx="720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GEFÖRDERT VOM</a:t>
            </a:r>
            <a:endParaRPr lang="de-DE" sz="5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792882" y="22873"/>
            <a:ext cx="2909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Mehr Informationen auf </a:t>
            </a:r>
            <a:r>
              <a:rPr lang="de-DE" sz="9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file"/>
              </a:rPr>
              <a:t>open-</a:t>
            </a:r>
            <a:r>
              <a:rPr lang="de-DE" sz="9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file"/>
              </a:rPr>
              <a:t>access.network</a:t>
            </a:r>
            <a:endParaRPr lang="de-DE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3720067" y="2236179"/>
            <a:ext cx="224821" cy="1847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/>
          <p:cNvSpPr/>
          <p:nvPr/>
        </p:nvSpPr>
        <p:spPr>
          <a:xfrm>
            <a:off x="7401272" y="3388347"/>
            <a:ext cx="2164251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Ins="180000" rtlCol="0" anchor="ctr"/>
          <a:lstStyle/>
          <a:p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Neue Methoden, neues Wissen</a:t>
            </a:r>
          </a:p>
        </p:txBody>
      </p:sp>
      <p:sp>
        <p:nvSpPr>
          <p:cNvPr id="83" name="Rechteck 82"/>
          <p:cNvSpPr/>
          <p:nvPr/>
        </p:nvSpPr>
        <p:spPr>
          <a:xfrm>
            <a:off x="632520" y="3388347"/>
            <a:ext cx="1866638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r"/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Freiheit </a:t>
            </a:r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für</a:t>
            </a:r>
          </a:p>
          <a:p>
            <a:pPr algn="r"/>
            <a:r>
              <a:rPr lang="de-DE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Autor*innen bei der Rechtevergabe</a:t>
            </a:r>
            <a:endParaRPr lang="de-DE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1504567" y="4797152"/>
            <a:ext cx="1794630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tlCol="0" anchor="ctr"/>
          <a:lstStyle/>
          <a:p>
            <a:pPr algn="r"/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Zusammenarbeit </a:t>
            </a:r>
          </a:p>
          <a:p>
            <a:pPr algn="r"/>
            <a:r>
              <a: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&amp; Vernetzung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2560938" y="829210"/>
            <a:ext cx="4768222" cy="4936232"/>
            <a:chOff x="2560938" y="829210"/>
            <a:chExt cx="4768222" cy="4936232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3292716" y="1204807"/>
              <a:ext cx="936000" cy="936000"/>
              <a:chOff x="6491151" y="2525063"/>
              <a:chExt cx="936000" cy="936000"/>
            </a:xfrm>
          </p:grpSpPr>
          <p:pic>
            <p:nvPicPr>
              <p:cNvPr id="1031" name="Picture 7" descr="\\tib.tibub.de\DFS0\Home\BrinkenH\Documents\Bilder\PNG\PNG\rocket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133936">
                <a:off x="6604020" y="2651757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" name="Ellipse 47"/>
              <p:cNvSpPr/>
              <p:nvPr/>
            </p:nvSpPr>
            <p:spPr>
              <a:xfrm>
                <a:off x="6491151" y="2525063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3" name="Gruppieren 62"/>
            <p:cNvGrpSpPr/>
            <p:nvPr/>
          </p:nvGrpSpPr>
          <p:grpSpPr>
            <a:xfrm>
              <a:off x="6393160" y="2204864"/>
              <a:ext cx="936000" cy="936000"/>
              <a:chOff x="3272514" y="1812571"/>
              <a:chExt cx="936000" cy="936000"/>
            </a:xfrm>
          </p:grpSpPr>
          <p:sp>
            <p:nvSpPr>
              <p:cNvPr id="64" name="Ellipse 63"/>
              <p:cNvSpPr/>
              <p:nvPr/>
            </p:nvSpPr>
            <p:spPr>
              <a:xfrm>
                <a:off x="3272514" y="1812571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5" name="Picture 11" descr="\\tib.tibub.de\DFS0\Home\BrinkenH\Documents\Bilder\PNG\PNG\open_scholarship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6414" y="1924310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6" name="Gruppieren 15"/>
            <p:cNvGrpSpPr/>
            <p:nvPr/>
          </p:nvGrpSpPr>
          <p:grpSpPr>
            <a:xfrm>
              <a:off x="4482416" y="829210"/>
              <a:ext cx="936000" cy="936000"/>
              <a:chOff x="4482416" y="1257329"/>
              <a:chExt cx="936000" cy="936000"/>
            </a:xfrm>
          </p:grpSpPr>
          <p:pic>
            <p:nvPicPr>
              <p:cNvPr id="1033" name="Picture 9" descr="\\tib.tibub.de\DFS0\Home\BrinkenH\Documents\Bilder\PNG\PNG\archive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9975" y="1368643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Ellipse 39"/>
              <p:cNvSpPr/>
              <p:nvPr/>
            </p:nvSpPr>
            <p:spPr>
              <a:xfrm>
                <a:off x="4482416" y="1257329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" name="Gruppieren 19"/>
            <p:cNvGrpSpPr/>
            <p:nvPr/>
          </p:nvGrpSpPr>
          <p:grpSpPr>
            <a:xfrm>
              <a:off x="5653900" y="1206196"/>
              <a:ext cx="936000" cy="936000"/>
              <a:chOff x="5693655" y="1839010"/>
              <a:chExt cx="936000" cy="936000"/>
            </a:xfrm>
          </p:grpSpPr>
          <p:pic>
            <p:nvPicPr>
              <p:cNvPr id="1029" name="Picture 5" descr="\\tib.tibub.de\DFS0\Home\BrinkenH\Documents\Bilder\PNG\PNG\funder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76687" y="2197597"/>
                <a:ext cx="360000" cy="3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15" descr="\\tib.tibub.de\DFS0\Home\BrinkenH\Documents\Bilder\PNG\PNG\pillar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2907" y="1973582"/>
                <a:ext cx="684000" cy="68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" name="Ellipse 40"/>
              <p:cNvSpPr/>
              <p:nvPr/>
            </p:nvSpPr>
            <p:spPr>
              <a:xfrm>
                <a:off x="5693655" y="1839010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" name="Gruppieren 17"/>
            <p:cNvGrpSpPr/>
            <p:nvPr/>
          </p:nvGrpSpPr>
          <p:grpSpPr>
            <a:xfrm>
              <a:off x="2560938" y="2229166"/>
              <a:ext cx="936000" cy="936000"/>
              <a:chOff x="2133357" y="2492294"/>
              <a:chExt cx="936000" cy="936000"/>
            </a:xfrm>
          </p:grpSpPr>
          <p:pic>
            <p:nvPicPr>
              <p:cNvPr id="1034" name="Picture 10" descr="\\tib.tibub.de\DFS0\Home\BrinkenH\Documents\Bilder\PNG\PNG\server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3440" y="2604137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" name="Ellipse 41"/>
              <p:cNvSpPr/>
              <p:nvPr/>
            </p:nvSpPr>
            <p:spPr>
              <a:xfrm>
                <a:off x="2133357" y="2492294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" name="Gruppieren 18"/>
            <p:cNvGrpSpPr/>
            <p:nvPr/>
          </p:nvGrpSpPr>
          <p:grpSpPr>
            <a:xfrm>
              <a:off x="2576840" y="3458930"/>
              <a:ext cx="936000" cy="936000"/>
              <a:chOff x="2133357" y="3557426"/>
              <a:chExt cx="936000" cy="936000"/>
            </a:xfrm>
          </p:grpSpPr>
          <p:pic>
            <p:nvPicPr>
              <p:cNvPr id="1032" name="Picture 8" descr="\\tib.tibub.de\DFS0\Home\BrinkenH\Documents\Bilder\PNG\PNG\researcher.png"/>
              <p:cNvPicPr>
                <a:picLocks noChangeAspect="1" noChangeArrowheads="1"/>
              </p:cNvPicPr>
              <p:nvPr/>
            </p:nvPicPr>
            <p:blipFill>
              <a:blip r:embed="rId11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5341" y="3671592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14" descr="\\tib.tibub.de\DFS0\Home\BrinkenH\Documents\Bilder\PNG\PNG\open_licenses.png"/>
              <p:cNvPicPr>
                <a:picLocks noChangeAspect="1" noChangeArrowheads="1"/>
              </p:cNvPicPr>
              <p:nvPr/>
            </p:nvPicPr>
            <p:blipFill>
              <a:blip r:embed="rId12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37309" y="4031552"/>
                <a:ext cx="228600" cy="228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" name="Ellipse 42"/>
              <p:cNvSpPr/>
              <p:nvPr/>
            </p:nvSpPr>
            <p:spPr>
              <a:xfrm>
                <a:off x="2133357" y="3557426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" name="Gruppieren 1"/>
            <p:cNvGrpSpPr/>
            <p:nvPr/>
          </p:nvGrpSpPr>
          <p:grpSpPr>
            <a:xfrm>
              <a:off x="3304767" y="4446689"/>
              <a:ext cx="936000" cy="936000"/>
              <a:chOff x="3364477" y="4733976"/>
              <a:chExt cx="936000" cy="936000"/>
            </a:xfrm>
          </p:grpSpPr>
          <p:pic>
            <p:nvPicPr>
              <p:cNvPr id="1037" name="Picture 13" descr="\\tib.tibub.de\DFS0\Home\BrinkenH\Documents\Bilder\PNG\PNG\collaborate.png"/>
              <p:cNvPicPr>
                <a:picLocks noChangeAspect="1" noChangeArrowheads="1"/>
              </p:cNvPicPr>
              <p:nvPr/>
            </p:nvPicPr>
            <p:blipFill>
              <a:blip r:embed="rId13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00622" y="4861633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5" name="Ellipse 44"/>
              <p:cNvSpPr/>
              <p:nvPr/>
            </p:nvSpPr>
            <p:spPr>
              <a:xfrm>
                <a:off x="3364477" y="4733976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6" name="Gruppieren 5"/>
            <p:cNvGrpSpPr/>
            <p:nvPr/>
          </p:nvGrpSpPr>
          <p:grpSpPr>
            <a:xfrm>
              <a:off x="4481301" y="4829442"/>
              <a:ext cx="936000" cy="936000"/>
              <a:chOff x="4618617" y="4949156"/>
              <a:chExt cx="936000" cy="936000"/>
            </a:xfrm>
          </p:grpSpPr>
          <p:pic>
            <p:nvPicPr>
              <p:cNvPr id="1026" name="Picture 2" descr="\\tib.tibub.de\DFS0\Home\BrinkenH\Documents\Bilder\PNG\PNG\compliant.png"/>
              <p:cNvPicPr>
                <a:picLocks noChangeAspect="1" noChangeArrowheads="1"/>
              </p:cNvPicPr>
              <p:nvPr/>
            </p:nvPicPr>
            <p:blipFill>
              <a:blip r:embed="rId14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0356" y="5054214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Ellipse 45"/>
              <p:cNvSpPr/>
              <p:nvPr/>
            </p:nvSpPr>
            <p:spPr>
              <a:xfrm>
                <a:off x="4618617" y="4949156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" name="Gruppieren 9"/>
            <p:cNvGrpSpPr/>
            <p:nvPr/>
          </p:nvGrpSpPr>
          <p:grpSpPr>
            <a:xfrm>
              <a:off x="6385209" y="3448070"/>
              <a:ext cx="936000" cy="936000"/>
              <a:chOff x="6639500" y="3443126"/>
              <a:chExt cx="936000" cy="936000"/>
            </a:xfrm>
          </p:grpSpPr>
          <p:pic>
            <p:nvPicPr>
              <p:cNvPr id="26" name="Picture 6" descr="\\tib.tibub.de\DFS0\Home\BrinkenH\Documents\Bilder\PNG\PNG\idea.png"/>
              <p:cNvPicPr>
                <a:picLocks noChangeAspect="1" noChangeArrowheads="1"/>
              </p:cNvPicPr>
              <p:nvPr/>
            </p:nvPicPr>
            <p:blipFill>
              <a:blip r:embed="rId15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51263" y="3560217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Ellipse 46"/>
              <p:cNvSpPr/>
              <p:nvPr/>
            </p:nvSpPr>
            <p:spPr>
              <a:xfrm>
                <a:off x="6639500" y="3443126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>
              <a:off x="5673184" y="4453567"/>
              <a:ext cx="936000" cy="936000"/>
              <a:chOff x="5906024" y="4587453"/>
              <a:chExt cx="936000" cy="936000"/>
            </a:xfrm>
          </p:grpSpPr>
          <p:pic>
            <p:nvPicPr>
              <p:cNvPr id="3" name="Picture 3" descr="\\tib.tibub.de\DFS0\Home\BrinkenH\Documents\Bilder\PNG\PNG\exposure.png"/>
              <p:cNvPicPr>
                <a:picLocks noChangeAspect="1" noChangeArrowheads="1"/>
              </p:cNvPicPr>
              <p:nvPr/>
            </p:nvPicPr>
            <p:blipFill>
              <a:blip r:embed="rId16" cstate="print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8212" y="4700393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9" name="Ellipse 48"/>
              <p:cNvSpPr/>
              <p:nvPr/>
            </p:nvSpPr>
            <p:spPr>
              <a:xfrm>
                <a:off x="5906024" y="4587453"/>
                <a:ext cx="936000" cy="936000"/>
              </a:xfrm>
              <a:prstGeom prst="ellipse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56" name="Textfeld 55">
            <a:extLst>
              <a:ext uri="{FF2B5EF4-FFF2-40B4-BE49-F238E27FC236}">
                <a16:creationId xmlns:a16="http://schemas.microsoft.com/office/drawing/2014/main" id="{9F2F1C8E-D8D7-CB46-9E7A-57270DB555AC}"/>
              </a:ext>
            </a:extLst>
          </p:cNvPr>
          <p:cNvSpPr txBox="1"/>
          <p:nvPr/>
        </p:nvSpPr>
        <p:spPr>
          <a:xfrm>
            <a:off x="632520" y="6592515"/>
            <a:ext cx="5331867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1000" dirty="0">
                <a:cs typeface="Arial" panose="020B0604020202020204" pitchFamily="34" charset="0"/>
              </a:rPr>
              <a:t>Dieses Werk ist lizenziert unter einer </a:t>
            </a:r>
            <a:r>
              <a:rPr lang="de-DE" sz="1000" dirty="0">
                <a:solidFill>
                  <a:srgbClr val="4F81BD"/>
                </a:solidFill>
                <a:cs typeface="Arial" panose="020B0604020202020204" pitchFamily="34" charset="0"/>
                <a:hlinkClick r:id="rId1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Creative </a:t>
            </a:r>
            <a:r>
              <a:rPr lang="de-DE" sz="1000" dirty="0" err="1">
                <a:solidFill>
                  <a:srgbClr val="4F81BD"/>
                </a:solidFill>
                <a:cs typeface="Arial" panose="020B0604020202020204" pitchFamily="34" charset="0"/>
                <a:hlinkClick r:id="rId1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Commons</a:t>
            </a:r>
            <a:r>
              <a:rPr lang="de-DE" sz="1000" dirty="0">
                <a:solidFill>
                  <a:srgbClr val="0070C0"/>
                </a:solidFill>
                <a:cs typeface="Arial" panose="020B0604020202020204" pitchFamily="34" charset="0"/>
                <a:hlinkClick r:id="rId1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Namensnennung 4.0 International </a:t>
            </a:r>
            <a:r>
              <a:rPr lang="de-DE" sz="1000" dirty="0" smtClean="0">
                <a:solidFill>
                  <a:srgbClr val="0070C0"/>
                </a:solidFill>
                <a:cs typeface="Arial" panose="020B0604020202020204" pitchFamily="34" charset="0"/>
                <a:hlinkClick r:id="rId1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Lizenz.</a:t>
            </a:r>
            <a:endParaRPr lang="de-DE" sz="10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pic>
        <p:nvPicPr>
          <p:cNvPr id="57" name="Picture 2" descr="Creative Commons Namensnennung 4.0 International Lizenz">
            <a:extLst>
              <a:ext uri="{FF2B5EF4-FFF2-40B4-BE49-F238E27FC236}">
                <a16:creationId xmlns:a16="http://schemas.microsoft.com/office/drawing/2014/main" id="{124C532F-13B2-6144-BF0F-96DB3235A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9" y="6630427"/>
            <a:ext cx="483704" cy="17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Grafik 5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249" y="6418325"/>
            <a:ext cx="534451" cy="354424"/>
          </a:xfrm>
          <a:prstGeom prst="rect">
            <a:avLst/>
          </a:prstGeom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87946" y="6418227"/>
            <a:ext cx="465690" cy="3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93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00AA8B"/>
      </a:dk2>
      <a:lt2>
        <a:srgbClr val="EEECE1"/>
      </a:lt2>
      <a:accent1>
        <a:srgbClr val="00AA8B"/>
      </a:accent1>
      <a:accent2>
        <a:srgbClr val="F2DC00"/>
      </a:accent2>
      <a:accent3>
        <a:srgbClr val="717E86"/>
      </a:accent3>
      <a:accent4>
        <a:srgbClr val="D58A3A"/>
      </a:accent4>
      <a:accent5>
        <a:srgbClr val="34548B"/>
      </a:accent5>
      <a:accent6>
        <a:srgbClr val="D8D8D8"/>
      </a:accent6>
      <a:hlink>
        <a:srgbClr val="4F81BD"/>
      </a:hlink>
      <a:folHlink>
        <a:srgbClr val="4F81BD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A4-Papier (210 x 297 mm)</PresentationFormat>
  <Paragraphs>24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Open Sans</vt:lpstr>
      <vt:lpstr>Larissa</vt:lpstr>
      <vt:lpstr>PowerPoint-Präsentation</vt:lpstr>
    </vt:vector>
  </TitlesOfParts>
  <Company>TIB/UB Hannover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Team TIB</dc:creator>
  <cp:lastModifiedBy>Strauß, Helene</cp:lastModifiedBy>
  <cp:revision>38</cp:revision>
  <dcterms:created xsi:type="dcterms:W3CDTF">2021-02-17T16:07:07Z</dcterms:created>
  <dcterms:modified xsi:type="dcterms:W3CDTF">2023-01-27T08:03:45Z</dcterms:modified>
</cp:coreProperties>
</file>