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66" userDrawn="1">
          <p15:clr>
            <a:srgbClr val="A4A3A4"/>
          </p15:clr>
        </p15:guide>
        <p15:guide id="2" orient="horz" pos="6159">
          <p15:clr>
            <a:srgbClr val="A4A3A4"/>
          </p15:clr>
        </p15:guide>
        <p15:guide id="3" pos="2160">
          <p15:clr>
            <a:srgbClr val="A4A3A4"/>
          </p15:clr>
        </p15:guide>
        <p15:guide id="4" pos="3203">
          <p15:clr>
            <a:srgbClr val="A4A3A4"/>
          </p15:clr>
        </p15:guide>
        <p15:guide id="5" pos="11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BDF4"/>
    <a:srgbClr val="00E7BF"/>
    <a:srgbClr val="00C6A3"/>
    <a:srgbClr val="00C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01" autoAdjust="0"/>
    <p:restoredTop sz="97735"/>
  </p:normalViewPr>
  <p:slideViewPr>
    <p:cSldViewPr>
      <p:cViewPr varScale="1">
        <p:scale>
          <a:sx n="82" d="100"/>
          <a:sy n="82" d="100"/>
        </p:scale>
        <p:origin x="3276" y="52"/>
      </p:cViewPr>
      <p:guideLst>
        <p:guide orient="horz" pos="2666"/>
        <p:guide orient="horz" pos="6159"/>
        <p:guide pos="2160"/>
        <p:guide pos="3203"/>
        <p:guide pos="11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FA577-8356-41AA-A8FA-72D3C51F6D3C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D8D96-410C-4C07-868E-4E55B7FBD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510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7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844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4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386387" y="396706"/>
            <a:ext cx="1671638" cy="845220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71478" y="396706"/>
            <a:ext cx="4900613" cy="845220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77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30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52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1478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71903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66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50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64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87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12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96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448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93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3" Type="http://schemas.openxmlformats.org/officeDocument/2006/relationships/image" Target="../media/image1.png"/><Relationship Id="rId7" Type="http://schemas.openxmlformats.org/officeDocument/2006/relationships/hyperlink" Target="https://mwfk.brandenburg.de/sixcms/media.php/9/MWFK_Open_Access_DIN_A4_BARRIERREFREI.pdf" TargetMode="External"/><Relationship Id="rId12" Type="http://schemas.openxmlformats.org/officeDocument/2006/relationships/image" Target="../media/image8.png"/><Relationship Id="rId2" Type="http://schemas.openxmlformats.org/officeDocument/2006/relationships/hyperlink" Target="https://open-access.network/startseit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hyperlink" Target="https://creativecommons.org/licenses/by/4.0/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FE2507E8-8012-D544-9D76-F1B8576F0240}"/>
              </a:ext>
            </a:extLst>
          </p:cNvPr>
          <p:cNvSpPr txBox="1"/>
          <p:nvPr/>
        </p:nvSpPr>
        <p:spPr>
          <a:xfrm>
            <a:off x="1279987" y="2106061"/>
            <a:ext cx="5159397" cy="6694140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Set openness as best practice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Explore possibilities to make own publications available in open access, freely licensed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 reusability and transparency of own materials through legal interoperability (e.g. through CC licences) 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endParaRPr lang="en-GB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Promote dialogues in science, research &amp; culture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Establish coordination offices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Organise regular exchange formats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Create a legal framework for openness  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Examine ways in which the basis for open access can be improved in university contracts (incl. specific goals) </a:t>
            </a:r>
          </a:p>
          <a:p>
            <a:pPr marL="354013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Advocate for legislation that is designed to meet the needs of open scholarly communication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Close the gaps for financial support programmes &amp; other existing service needs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Establish publication funds or other financial support for specific needs (e.g. for monographs and anthologies)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 institutions to build up missing offers &amp; services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1600" b="1" smtClean="0">
                <a:latin typeface="Arial" panose="020B0604020202020204" pitchFamily="34" charset="0"/>
                <a:cs typeface="Arial" panose="020B0604020202020204" pitchFamily="34" charset="0"/>
              </a:rPr>
              <a:t>Strengthen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visibility of open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ccess</a:t>
            </a: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Create incentives for innovative concepts &amp; open access, e.g. award ceremonies for best practices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Regularly appoint open access ambassadors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A8A4E8-6E74-9246-960E-C9F9E98B3700}"/>
              </a:ext>
            </a:extLst>
          </p:cNvPr>
          <p:cNvSpPr txBox="1"/>
          <p:nvPr/>
        </p:nvSpPr>
        <p:spPr>
          <a:xfrm>
            <a:off x="176763" y="408945"/>
            <a:ext cx="4870853" cy="707886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Supporting Open Access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Practical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Tips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State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overnments</a:t>
            </a:r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37CC4C3D-6E29-1344-B2EA-C0343D5C1E68}"/>
              </a:ext>
            </a:extLst>
          </p:cNvPr>
          <p:cNvSpPr txBox="1"/>
          <p:nvPr/>
        </p:nvSpPr>
        <p:spPr>
          <a:xfrm>
            <a:off x="2529805" y="9129464"/>
            <a:ext cx="4151431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open-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access.network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2" descr="Creative Commons Namensnennung 4.0 International Lizenz">
            <a:extLst>
              <a:ext uri="{FF2B5EF4-FFF2-40B4-BE49-F238E27FC236}">
                <a16:creationId xmlns:a16="http://schemas.microsoft.com/office/drawing/2014/main" id="{124C532F-13B2-6144-BF0F-96DB3235A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532" y="9597615"/>
            <a:ext cx="483704" cy="17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FE2507E8-8012-D544-9D76-F1B8576F0240}"/>
              </a:ext>
            </a:extLst>
          </p:cNvPr>
          <p:cNvSpPr txBox="1"/>
          <p:nvPr/>
        </p:nvSpPr>
        <p:spPr>
          <a:xfrm>
            <a:off x="163816" y="1208584"/>
            <a:ext cx="6361528" cy="646331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State governments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can practice open access and support institutions and researchers with high-level, guiding measures and accompany the cultural change. They can: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348969" y="7977416"/>
            <a:ext cx="720000" cy="720000"/>
            <a:chOff x="47798" y="6249144"/>
            <a:chExt cx="663054" cy="663054"/>
          </a:xfrm>
        </p:grpSpPr>
        <p:sp>
          <p:nvSpPr>
            <p:cNvPr id="64" name="Ellipse 63"/>
            <p:cNvSpPr/>
            <p:nvPr/>
          </p:nvSpPr>
          <p:spPr>
            <a:xfrm>
              <a:off x="47798" y="6249144"/>
              <a:ext cx="663054" cy="663054"/>
            </a:xfrm>
            <a:prstGeom prst="ellipse">
              <a:avLst/>
            </a:prstGeom>
            <a:ln>
              <a:solidFill>
                <a:srgbClr val="25BDF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31" name="Picture 7" descr="\\tib.tibub.de\DFS0\Home\BrinkenH\Documents\Bilder\PNG\PNG\exposure.png"/>
            <p:cNvPicPr>
              <a:picLocks noChangeAspect="1" noChangeArrowheads="1"/>
            </p:cNvPicPr>
            <p:nvPr/>
          </p:nvPicPr>
          <p:blipFill>
            <a:blip r:embed="rId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121" y="6306138"/>
              <a:ext cx="530443" cy="530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uppieren 5"/>
          <p:cNvGrpSpPr/>
          <p:nvPr/>
        </p:nvGrpSpPr>
        <p:grpSpPr>
          <a:xfrm>
            <a:off x="348969" y="2174455"/>
            <a:ext cx="720000" cy="720000"/>
            <a:chOff x="38404" y="2431226"/>
            <a:chExt cx="663054" cy="663054"/>
          </a:xfrm>
        </p:grpSpPr>
        <p:sp>
          <p:nvSpPr>
            <p:cNvPr id="5" name="Ellipse 4"/>
            <p:cNvSpPr/>
            <p:nvPr/>
          </p:nvSpPr>
          <p:spPr>
            <a:xfrm>
              <a:off x="38404" y="2431226"/>
              <a:ext cx="663054" cy="663054"/>
            </a:xfrm>
            <a:prstGeom prst="ellipse">
              <a:avLst/>
            </a:prstGeom>
            <a:ln>
              <a:solidFill>
                <a:srgbClr val="25BDF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33" name="Picture 9" descr="\\tib.tibub.de\DFS0\Home\BrinkenH\Documents\Bilder\PNG\PNG\lock_open.png"/>
            <p:cNvPicPr>
              <a:picLocks noChangeAspect="1" noChangeArrowheads="1"/>
            </p:cNvPicPr>
            <p:nvPr/>
          </p:nvPicPr>
          <p:blipFill>
            <a:blip r:embed="rId5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513" y="2496826"/>
              <a:ext cx="530443" cy="530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uppieren 21"/>
          <p:cNvGrpSpPr/>
          <p:nvPr/>
        </p:nvGrpSpPr>
        <p:grpSpPr>
          <a:xfrm>
            <a:off x="348969" y="5075935"/>
            <a:ext cx="720000" cy="720000"/>
            <a:chOff x="300107" y="5917617"/>
            <a:chExt cx="663054" cy="663054"/>
          </a:xfrm>
        </p:grpSpPr>
        <p:sp>
          <p:nvSpPr>
            <p:cNvPr id="67" name="Ellipse 66"/>
            <p:cNvSpPr/>
            <p:nvPr/>
          </p:nvSpPr>
          <p:spPr>
            <a:xfrm>
              <a:off x="300107" y="5917617"/>
              <a:ext cx="663054" cy="663054"/>
            </a:xfrm>
            <a:prstGeom prst="ellipse">
              <a:avLst/>
            </a:prstGeom>
            <a:ln>
              <a:solidFill>
                <a:srgbClr val="25BDF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35" name="Picture 11" descr="\\tib.tibub.de\DFS0\Home\BrinkenH\Documents\Bilder\PNG\PNG\regulation.png"/>
            <p:cNvPicPr>
              <a:picLocks noChangeAspect="1" noChangeArrowheads="1"/>
            </p:cNvPicPr>
            <p:nvPr/>
          </p:nvPicPr>
          <p:blipFill>
            <a:blip r:embed="rId6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603" y="5984918"/>
              <a:ext cx="530443" cy="530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0" name="Textfeld 69">
            <a:extLst>
              <a:ext uri="{FF2B5EF4-FFF2-40B4-BE49-F238E27FC236}">
                <a16:creationId xmlns:a16="http://schemas.microsoft.com/office/drawing/2014/main" id="{37CC4C3D-6E29-1344-B2EA-C0343D5C1E68}"/>
              </a:ext>
            </a:extLst>
          </p:cNvPr>
          <p:cNvSpPr txBox="1"/>
          <p:nvPr/>
        </p:nvSpPr>
        <p:spPr>
          <a:xfrm>
            <a:off x="2348881" y="9356121"/>
            <a:ext cx="4331540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The guidance is based on the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Open-Access-Strategie 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des Landes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Brandenburgs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348969" y="3625195"/>
            <a:ext cx="720000" cy="720000"/>
            <a:chOff x="340029" y="5723813"/>
            <a:chExt cx="720000" cy="720000"/>
          </a:xfrm>
        </p:grpSpPr>
        <p:sp>
          <p:nvSpPr>
            <p:cNvPr id="42" name="Ellipse 41"/>
            <p:cNvSpPr/>
            <p:nvPr/>
          </p:nvSpPr>
          <p:spPr>
            <a:xfrm>
              <a:off x="340029" y="5723813"/>
              <a:ext cx="720000" cy="720000"/>
            </a:xfrm>
            <a:prstGeom prst="ellipse">
              <a:avLst/>
            </a:prstGeom>
            <a:ln>
              <a:solidFill>
                <a:srgbClr val="25BDF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3" name="Picture 4" descr="\\tib.tibub.de\DFS0\Home\BrinkenH\Documents\Bilder\PNG\PNG\guidance.png"/>
            <p:cNvPicPr>
              <a:picLocks noChangeAspect="1" noChangeArrowheads="1"/>
            </p:cNvPicPr>
            <p:nvPr/>
          </p:nvPicPr>
          <p:blipFill>
            <a:blip r:embed="rId8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029" y="5795813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uppieren 2"/>
          <p:cNvGrpSpPr/>
          <p:nvPr/>
        </p:nvGrpSpPr>
        <p:grpSpPr>
          <a:xfrm>
            <a:off x="348969" y="6526675"/>
            <a:ext cx="720000" cy="720000"/>
            <a:chOff x="300650" y="5601072"/>
            <a:chExt cx="720000" cy="720000"/>
          </a:xfrm>
        </p:grpSpPr>
        <p:sp>
          <p:nvSpPr>
            <p:cNvPr id="65" name="Ellipse 64"/>
            <p:cNvSpPr/>
            <p:nvPr/>
          </p:nvSpPr>
          <p:spPr>
            <a:xfrm>
              <a:off x="300650" y="5601072"/>
              <a:ext cx="720000" cy="720000"/>
            </a:xfrm>
            <a:prstGeom prst="ellipse">
              <a:avLst/>
            </a:prstGeom>
            <a:ln>
              <a:solidFill>
                <a:srgbClr val="25BDF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100" name="Picture 4" descr="\\tib.tibub.de\DFS0\Home\BrinkenH\Documents\Bilder\PNG\PNG\funder.png"/>
            <p:cNvPicPr>
              <a:picLocks noChangeAspect="1" noChangeArrowheads="1"/>
            </p:cNvPicPr>
            <p:nvPr/>
          </p:nvPicPr>
          <p:blipFill>
            <a:blip r:embed="rId9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650" y="5673072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Gruppieren 48"/>
          <p:cNvGrpSpPr/>
          <p:nvPr/>
        </p:nvGrpSpPr>
        <p:grpSpPr>
          <a:xfrm>
            <a:off x="4076906" y="56456"/>
            <a:ext cx="2632583" cy="629372"/>
            <a:chOff x="4072210" y="272480"/>
            <a:chExt cx="2632583" cy="629372"/>
          </a:xfrm>
        </p:grpSpPr>
        <p:pic>
          <p:nvPicPr>
            <p:cNvPr id="50" name="Picture 5" descr="https://upload.wikimedia.org/wikipedia/commons/thumb/5/5c/BMBF_Logo.svg/640px-BMBF_Logo.svg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2066" y="361852"/>
              <a:ext cx="872727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Textfeld 31">
              <a:extLst>
                <a:ext uri="{FF2B5EF4-FFF2-40B4-BE49-F238E27FC236}">
                  <a16:creationId xmlns:a16="http://schemas.microsoft.com/office/drawing/2014/main" id="{BC2164EF-1871-394B-B7A2-70F37D31FD9D}"/>
                </a:ext>
              </a:extLst>
            </p:cNvPr>
            <p:cNvSpPr txBox="1"/>
            <p:nvPr/>
          </p:nvSpPr>
          <p:spPr>
            <a:xfrm>
              <a:off x="4999178" y="272480"/>
              <a:ext cx="719572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AS PART OF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feld 33">
              <a:extLst>
                <a:ext uri="{FF2B5EF4-FFF2-40B4-BE49-F238E27FC236}">
                  <a16:creationId xmlns:a16="http://schemas.microsoft.com/office/drawing/2014/main" id="{BC2164EF-1871-394B-B7A2-70F37D31FD9D}"/>
                </a:ext>
              </a:extLst>
            </p:cNvPr>
            <p:cNvSpPr txBox="1"/>
            <p:nvPr/>
          </p:nvSpPr>
          <p:spPr>
            <a:xfrm>
              <a:off x="4072210" y="272480"/>
              <a:ext cx="7200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CREATED BY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feld 35">
              <a:extLst>
                <a:ext uri="{FF2B5EF4-FFF2-40B4-BE49-F238E27FC236}">
                  <a16:creationId xmlns:a16="http://schemas.microsoft.com/office/drawing/2014/main" id="{BC2164EF-1871-394B-B7A2-70F37D31FD9D}"/>
                </a:ext>
              </a:extLst>
            </p:cNvPr>
            <p:cNvSpPr txBox="1"/>
            <p:nvPr/>
          </p:nvSpPr>
          <p:spPr>
            <a:xfrm>
              <a:off x="5925717" y="272480"/>
              <a:ext cx="7200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FUNDED BY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Textfeld 30">
            <a:extLst>
              <a:ext uri="{FF2B5EF4-FFF2-40B4-BE49-F238E27FC236}">
                <a16:creationId xmlns:a16="http://schemas.microsoft.com/office/drawing/2014/main" id="{9F2F1C8E-D8D7-CB46-9E7A-57270DB555AC}"/>
              </a:ext>
            </a:extLst>
          </p:cNvPr>
          <p:cNvSpPr txBox="1"/>
          <p:nvPr/>
        </p:nvSpPr>
        <p:spPr>
          <a:xfrm>
            <a:off x="1015232" y="9582778"/>
            <a:ext cx="5137438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This work is available under a </a:t>
            </a:r>
            <a:r>
              <a:rPr lang="de-DE" sz="900" dirty="0" smtClean="0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Creative </a:t>
            </a:r>
            <a:r>
              <a:rPr lang="de-DE" sz="900" dirty="0" err="1" smtClean="0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Commons</a:t>
            </a:r>
            <a:r>
              <a:rPr lang="de-DE" sz="9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 Attribution 4.0 International </a:t>
            </a:r>
            <a:r>
              <a:rPr lang="de-DE" sz="90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License</a:t>
            </a:r>
            <a:r>
              <a:rPr lang="de-DE" sz="9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9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3550" y="200472"/>
            <a:ext cx="465690" cy="3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88" y="238616"/>
            <a:ext cx="534451" cy="35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9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Benutzerdefiniert 1">
      <a:dk1>
        <a:sysClr val="windowText" lastClr="000000"/>
      </a:dk1>
      <a:lt1>
        <a:sysClr val="window" lastClr="FFFFFF"/>
      </a:lt1>
      <a:dk2>
        <a:srgbClr val="00AA8B"/>
      </a:dk2>
      <a:lt2>
        <a:srgbClr val="EEECE1"/>
      </a:lt2>
      <a:accent1>
        <a:srgbClr val="00AA8B"/>
      </a:accent1>
      <a:accent2>
        <a:srgbClr val="F2DC00"/>
      </a:accent2>
      <a:accent3>
        <a:srgbClr val="717E86"/>
      </a:accent3>
      <a:accent4>
        <a:srgbClr val="D58A3A"/>
      </a:accent4>
      <a:accent5>
        <a:srgbClr val="34548B"/>
      </a:accent5>
      <a:accent6>
        <a:srgbClr val="D8D8D8"/>
      </a:accent6>
      <a:hlink>
        <a:srgbClr val="4F81BD"/>
      </a:hlink>
      <a:folHlink>
        <a:srgbClr val="4F81BD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228</Words>
  <Application>Microsoft Office PowerPoint</Application>
  <PresentationFormat>A4-Papier (210 x 297 mm)</PresentationFormat>
  <Paragraphs>27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Larissa</vt:lpstr>
      <vt:lpstr>PowerPoint-Präsentation</vt:lpstr>
    </vt:vector>
  </TitlesOfParts>
  <Company>TIB/UB Hannover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Team TIB</dc:creator>
  <cp:lastModifiedBy>Strauß, Helene</cp:lastModifiedBy>
  <cp:revision>112</cp:revision>
  <dcterms:created xsi:type="dcterms:W3CDTF">2020-11-19T06:29:20Z</dcterms:created>
  <dcterms:modified xsi:type="dcterms:W3CDTF">2023-01-26T09:57:10Z</dcterms:modified>
</cp:coreProperties>
</file>