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2" r:id="rId2"/>
  </p:sldIdLst>
  <p:sldSz cx="6858000" cy="9906000" type="A4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666" userDrawn="1">
          <p15:clr>
            <a:srgbClr val="A4A3A4"/>
          </p15:clr>
        </p15:guide>
        <p15:guide id="2" orient="horz" pos="6159">
          <p15:clr>
            <a:srgbClr val="A4A3A4"/>
          </p15:clr>
        </p15:guide>
        <p15:guide id="3" pos="2160">
          <p15:clr>
            <a:srgbClr val="A4A3A4"/>
          </p15:clr>
        </p15:guide>
        <p15:guide id="4" pos="3203">
          <p15:clr>
            <a:srgbClr val="A4A3A4"/>
          </p15:clr>
        </p15:guide>
        <p15:guide id="5" pos="111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5BDF4"/>
    <a:srgbClr val="00E7BF"/>
    <a:srgbClr val="00C6A3"/>
    <a:srgbClr val="00CE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301" autoAdjust="0"/>
    <p:restoredTop sz="97735"/>
  </p:normalViewPr>
  <p:slideViewPr>
    <p:cSldViewPr>
      <p:cViewPr>
        <p:scale>
          <a:sx n="130" d="100"/>
          <a:sy n="130" d="100"/>
        </p:scale>
        <p:origin x="-452" y="560"/>
      </p:cViewPr>
      <p:guideLst>
        <p:guide orient="horz" pos="2666"/>
        <p:guide orient="horz" pos="6159"/>
        <p:guide pos="2160"/>
        <p:guide pos="3203"/>
        <p:guide pos="111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6FA577-8356-41AA-A8FA-72D3C51F6D3C}" type="datetimeFigureOut">
              <a:rPr lang="de-DE" smtClean="0"/>
              <a:t>20.01.2023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3D8D96-410C-4C07-868E-4E55B7FBDD4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335109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3077287"/>
            <a:ext cx="5829300" cy="2123369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2EF92-7CB3-4635-8715-687E6C4F8A1A}" type="datetimeFigureOut">
              <a:rPr lang="de-DE" smtClean="0"/>
              <a:t>20.01.2023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9B17-B74F-4D1A-9517-F80AE0B3BE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8844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2EF92-7CB3-4635-8715-687E6C4F8A1A}" type="datetimeFigureOut">
              <a:rPr lang="de-DE" smtClean="0"/>
              <a:t>20.01.2023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9B17-B74F-4D1A-9517-F80AE0B3BE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74471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5386387" y="396706"/>
            <a:ext cx="1671638" cy="8452203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71478" y="396706"/>
            <a:ext cx="4900613" cy="8452203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2EF92-7CB3-4635-8715-687E6C4F8A1A}" type="datetimeFigureOut">
              <a:rPr lang="de-DE" smtClean="0"/>
              <a:t>20.01.2023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9B17-B74F-4D1A-9517-F80AE0B3BE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757772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2EF92-7CB3-4635-8715-687E6C4F8A1A}" type="datetimeFigureOut">
              <a:rPr lang="de-DE" smtClean="0"/>
              <a:t>20.01.2023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9B17-B74F-4D1A-9517-F80AE0B3BE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603088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735" y="6365524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1735" y="4198590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2EF92-7CB3-4635-8715-687E6C4F8A1A}" type="datetimeFigureOut">
              <a:rPr lang="de-DE" smtClean="0"/>
              <a:t>20.01.2023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9B17-B74F-4D1A-9517-F80AE0B3BE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05265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71478" y="2311402"/>
            <a:ext cx="3286125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771903" y="2311402"/>
            <a:ext cx="3286125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2EF92-7CB3-4635-8715-687E6C4F8A1A}" type="datetimeFigureOut">
              <a:rPr lang="de-DE" smtClean="0"/>
              <a:t>20.01.2023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9B17-B74F-4D1A-9517-F80AE0B3BE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79661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1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2901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2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2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2EF92-7CB3-4635-8715-687E6C4F8A1A}" type="datetimeFigureOut">
              <a:rPr lang="de-DE" smtClean="0"/>
              <a:t>20.01.2023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9B17-B74F-4D1A-9517-F80AE0B3BE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9505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2EF92-7CB3-4635-8715-687E6C4F8A1A}" type="datetimeFigureOut">
              <a:rPr lang="de-DE" smtClean="0"/>
              <a:t>20.01.2023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9B17-B74F-4D1A-9517-F80AE0B3BE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076448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2EF92-7CB3-4635-8715-687E6C4F8A1A}" type="datetimeFigureOut">
              <a:rPr lang="de-DE" smtClean="0"/>
              <a:t>20.01.2023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9B17-B74F-4D1A-9517-F80AE0B3BE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53875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1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81288" y="394412"/>
            <a:ext cx="3833812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42901" y="2072924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2EF92-7CB3-4635-8715-687E6C4F8A1A}" type="datetimeFigureOut">
              <a:rPr lang="de-DE" smtClean="0"/>
              <a:t>20.01.2023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9B17-B74F-4D1A-9517-F80AE0B3BE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909643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2EF92-7CB3-4635-8715-687E6C4F8A1A}" type="datetimeFigureOut">
              <a:rPr lang="de-DE" smtClean="0"/>
              <a:t>20.01.2023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9B17-B74F-4D1A-9517-F80AE0B3BE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4483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42900" y="9181401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B2EF92-7CB3-4635-8715-687E6C4F8A1A}" type="datetimeFigureOut">
              <a:rPr lang="de-DE" smtClean="0"/>
              <a:t>20.01.2023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43150" y="9181401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914900" y="9181401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479B17-B74F-4D1A-9517-F80AE0B3BE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9937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mwfk.brandenburg.de/sixcms/media.php/9/MWFK_Open_Access_DIN_A4_BARRIERREFREI.pdf" TargetMode="External"/><Relationship Id="rId13" Type="http://schemas.openxmlformats.org/officeDocument/2006/relationships/image" Target="../media/image8.png"/><Relationship Id="rId3" Type="http://schemas.openxmlformats.org/officeDocument/2006/relationships/hyperlink" Target="https://open-access.network/startseite" TargetMode="External"/><Relationship Id="rId7" Type="http://schemas.openxmlformats.org/officeDocument/2006/relationships/image" Target="../media/image4.png"/><Relationship Id="rId12" Type="http://schemas.openxmlformats.org/officeDocument/2006/relationships/hyperlink" Target="https://creativecommons.org/licenses/by/4.0/" TargetMode="External"/><Relationship Id="rId2" Type="http://schemas.openxmlformats.org/officeDocument/2006/relationships/hyperlink" Target="https://www.coalition-s.org/technical-guidance_and_requirements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11" Type="http://schemas.openxmlformats.org/officeDocument/2006/relationships/image" Target="../media/image7.png"/><Relationship Id="rId5" Type="http://schemas.openxmlformats.org/officeDocument/2006/relationships/image" Target="../media/image2.png"/><Relationship Id="rId10" Type="http://schemas.openxmlformats.org/officeDocument/2006/relationships/image" Target="../media/image6.png"/><Relationship Id="rId4" Type="http://schemas.openxmlformats.org/officeDocument/2006/relationships/image" Target="../media/image1.png"/><Relationship Id="rId9" Type="http://schemas.openxmlformats.org/officeDocument/2006/relationships/image" Target="../media/image5.png"/><Relationship Id="rId1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>
            <a:extLst>
              <a:ext uri="{FF2B5EF4-FFF2-40B4-BE49-F238E27FC236}">
                <a16:creationId xmlns="" xmlns:a16="http://schemas.microsoft.com/office/drawing/2014/main" id="{FE2507E8-8012-D544-9D76-F1B8576F0240}"/>
              </a:ext>
            </a:extLst>
          </p:cNvPr>
          <p:cNvSpPr txBox="1"/>
          <p:nvPr/>
        </p:nvSpPr>
        <p:spPr>
          <a:xfrm>
            <a:off x="1279987" y="2106061"/>
            <a:ext cx="5159397" cy="7032694"/>
          </a:xfrm>
          <a:prstGeom prst="rect">
            <a:avLst/>
          </a:prstGeom>
          <a:noFill/>
        </p:spPr>
        <p:txBody>
          <a:bodyPr wrap="square" lIns="0" tIns="0" rIns="0" bIns="0" numCol="1" rtlCol="0">
            <a:spAutoFit/>
          </a:bodyPr>
          <a:lstStyle/>
          <a:p>
            <a:pPr>
              <a:spcAft>
                <a:spcPts val="600"/>
              </a:spcAft>
            </a:pP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Offenheit als Best Practice vorleben</a:t>
            </a:r>
          </a:p>
          <a:p>
            <a:pPr marL="354013" indent="-171450">
              <a:buFont typeface="Arial" panose="020B0604020202020204" pitchFamily="34" charset="0"/>
              <a:buChar char="•"/>
            </a:pPr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Möglichkeiten 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prüfen, </a:t>
            </a:r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eigene Veröffentlichungen 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im Open Access, frei lizenziert, </a:t>
            </a:r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zur 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Verfügung zu stellen</a:t>
            </a:r>
          </a:p>
          <a:p>
            <a:pPr marL="354013" indent="-1714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Durch rechtliche Interoperabilität Wiederverwendbarkeit eigener Materialien &amp; Transparenz erhöhen (z. B. durch </a:t>
            </a:r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CC-Lizenzen</a:t>
            </a:r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de-DE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600"/>
              </a:spcAft>
            </a:pP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Dialoge in Wissenschaft, Forschung &amp; Kultur fördern</a:t>
            </a:r>
          </a:p>
          <a:p>
            <a:pPr marL="354013" indent="-171450">
              <a:buFont typeface="Arial" panose="020B0604020202020204" pitchFamily="34" charset="0"/>
              <a:buChar char="•"/>
            </a:pPr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Koordinierungsstellen einrichten</a:t>
            </a:r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4013" indent="-1714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Regelmäßige Austauschformate organisieren</a:t>
            </a:r>
          </a:p>
          <a:p>
            <a:pPr>
              <a:spcAft>
                <a:spcPts val="600"/>
              </a:spcAft>
            </a:pP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Rechtliche Rahmenbedingungen für Offenheit </a:t>
            </a:r>
            <a:r>
              <a:rPr lang="de-DE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schaffen</a:t>
            </a: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de-DE" sz="16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4013" indent="-171450">
              <a:buFont typeface="Arial" panose="020B0604020202020204" pitchFamily="34" charset="0"/>
              <a:buChar char="•"/>
            </a:pP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Möglichkeiten prüfen, wie in Hochschulverträgen die Grundlagen für Open Access verbessert werden können (</a:t>
            </a:r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inkl. 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konkreter </a:t>
            </a:r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Ziele) </a:t>
            </a:r>
          </a:p>
          <a:p>
            <a:pPr marL="354013" indent="-1714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Sich 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für eine an den Bedarfen der offenen </a:t>
            </a:r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Wissenschafts-kommunikation 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ausgestaltete Gesetzgebung </a:t>
            </a:r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einsetzen</a:t>
            </a:r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600"/>
              </a:spcAft>
            </a:pP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Bedarfe für finanzielle Förderprogramme &amp; bestehende Servicelücken </a:t>
            </a:r>
            <a:r>
              <a:rPr lang="de-DE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schließen</a:t>
            </a:r>
          </a:p>
          <a:p>
            <a:pPr marL="354013" indent="-171450">
              <a:buFont typeface="Arial" panose="020B0604020202020204" pitchFamily="34" charset="0"/>
              <a:buChar char="•"/>
            </a:pP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Publikationsfonds oder andere finanzielle Förderungen für spezifische Bedarfe (z. B. für Monografien &amp; Sammelbände) einrichten</a:t>
            </a:r>
          </a:p>
          <a:p>
            <a:pPr marL="354013" indent="-1714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Einrichtungen unterstützen fehlende Angebote &amp; Services aufzubauen</a:t>
            </a:r>
          </a:p>
          <a:p>
            <a:pPr>
              <a:spcAft>
                <a:spcPts val="600"/>
              </a:spcAft>
            </a:pPr>
            <a:r>
              <a:rPr lang="de-DE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Sichtbarkeit </a:t>
            </a: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von Open Access stärken</a:t>
            </a:r>
          </a:p>
          <a:p>
            <a:pPr marL="354013" indent="-171450">
              <a:buFont typeface="Arial" panose="020B0604020202020204" pitchFamily="34" charset="0"/>
              <a:buChar char="•"/>
            </a:pP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Anreize für innovative Konzepte </a:t>
            </a:r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&amp; Open 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Access </a:t>
            </a:r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setzen, z. B. 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Preisverleihungen für Best </a:t>
            </a:r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Practices</a:t>
            </a:r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4013" indent="-171450">
              <a:buFont typeface="Arial" panose="020B0604020202020204" pitchFamily="34" charset="0"/>
              <a:buChar char="•"/>
            </a:pPr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Regelmäßig Open-Access-Botschafter*innen ernennen</a:t>
            </a:r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="" xmlns:a16="http://schemas.microsoft.com/office/drawing/2014/main" id="{F6A8A4E8-6E74-9246-960E-C9F9E98B3700}"/>
              </a:ext>
            </a:extLst>
          </p:cNvPr>
          <p:cNvSpPr txBox="1"/>
          <p:nvPr/>
        </p:nvSpPr>
        <p:spPr>
          <a:xfrm>
            <a:off x="176763" y="408945"/>
            <a:ext cx="4870853" cy="1015663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de-DE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Open Access unterstützen</a:t>
            </a:r>
          </a:p>
          <a:p>
            <a:r>
              <a:rPr lang="de-DE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Praxistipps für Landesregierungen</a:t>
            </a:r>
          </a:p>
          <a:p>
            <a:endParaRPr lang="de-DE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feld 58">
            <a:extLst>
              <a:ext uri="{FF2B5EF4-FFF2-40B4-BE49-F238E27FC236}">
                <a16:creationId xmlns="" xmlns:a16="http://schemas.microsoft.com/office/drawing/2014/main" id="{37CC4C3D-6E29-1344-B2EA-C0343D5C1E68}"/>
              </a:ext>
            </a:extLst>
          </p:cNvPr>
          <p:cNvSpPr txBox="1"/>
          <p:nvPr/>
        </p:nvSpPr>
        <p:spPr>
          <a:xfrm>
            <a:off x="2529805" y="9129464"/>
            <a:ext cx="4151431" cy="23083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/>
            <a:r>
              <a:rPr lang="de-DE" sz="900" dirty="0">
                <a:latin typeface="Arial" panose="020B0604020202020204" pitchFamily="34" charset="0"/>
                <a:cs typeface="Arial" panose="020B0604020202020204" pitchFamily="34" charset="0"/>
              </a:rPr>
              <a:t>Mehr Informationen auf </a:t>
            </a:r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open-</a:t>
            </a:r>
            <a:r>
              <a:rPr lang="de-DE" sz="900" dirty="0" err="1" smtClean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access.network</a:t>
            </a:r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2" name="Picture 2" descr="Creative Commons Namensnennung 4.0 International Lizenz">
            <a:extLst>
              <a:ext uri="{FF2B5EF4-FFF2-40B4-BE49-F238E27FC236}">
                <a16:creationId xmlns="" xmlns:a16="http://schemas.microsoft.com/office/drawing/2014/main" id="{124C532F-13B2-6144-BF0F-96DB3235A6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7532" y="9597615"/>
            <a:ext cx="483704" cy="170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" name="Textfeld 39">
            <a:extLst>
              <a:ext uri="{FF2B5EF4-FFF2-40B4-BE49-F238E27FC236}">
                <a16:creationId xmlns="" xmlns:a16="http://schemas.microsoft.com/office/drawing/2014/main" id="{FE2507E8-8012-D544-9D76-F1B8576F0240}"/>
              </a:ext>
            </a:extLst>
          </p:cNvPr>
          <p:cNvSpPr txBox="1"/>
          <p:nvPr/>
        </p:nvSpPr>
        <p:spPr>
          <a:xfrm>
            <a:off x="163816" y="1208584"/>
            <a:ext cx="6361528" cy="815608"/>
          </a:xfrm>
          <a:prstGeom prst="rect">
            <a:avLst/>
          </a:prstGeom>
          <a:noFill/>
        </p:spPr>
        <p:txBody>
          <a:bodyPr wrap="square" lIns="0" tIns="0" rIns="0" bIns="0" numCol="1" rtlCol="0">
            <a:spAutoFit/>
          </a:bodyPr>
          <a:lstStyle/>
          <a:p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Landesregierungen 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können Open Access </a:t>
            </a:r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praktizieren 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und </a:t>
            </a:r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Einrichtungen sowie Wissenschaftler*innen mit übergeordneten, richtungsweisenden 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Maßnahmen </a:t>
            </a:r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unterstützen und den Kulturwandel begleiten. Sie können:</a:t>
            </a:r>
            <a:r>
              <a:rPr lang="de-DE" sz="12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12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4" name="Gruppieren 13"/>
          <p:cNvGrpSpPr/>
          <p:nvPr/>
        </p:nvGrpSpPr>
        <p:grpSpPr>
          <a:xfrm>
            <a:off x="348969" y="7977416"/>
            <a:ext cx="720000" cy="720000"/>
            <a:chOff x="47798" y="6249144"/>
            <a:chExt cx="663054" cy="663054"/>
          </a:xfrm>
        </p:grpSpPr>
        <p:sp>
          <p:nvSpPr>
            <p:cNvPr id="64" name="Ellipse 63"/>
            <p:cNvSpPr/>
            <p:nvPr/>
          </p:nvSpPr>
          <p:spPr>
            <a:xfrm>
              <a:off x="47798" y="6249144"/>
              <a:ext cx="663054" cy="663054"/>
            </a:xfrm>
            <a:prstGeom prst="ellipse">
              <a:avLst/>
            </a:prstGeom>
            <a:ln>
              <a:solidFill>
                <a:srgbClr val="25BDF4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1031" name="Picture 7" descr="\\tib.tibub.de\DFS0\Home\BrinkenH\Documents\Bilder\PNG\PNG\exposure.png"/>
            <p:cNvPicPr>
              <a:picLocks noChangeAspect="1" noChangeArrowheads="1"/>
            </p:cNvPicPr>
            <p:nvPr/>
          </p:nvPicPr>
          <p:blipFill>
            <a:blip r:embed="rId5" cstate="print"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6121" y="6306138"/>
              <a:ext cx="530443" cy="530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6" name="Gruppieren 5"/>
          <p:cNvGrpSpPr/>
          <p:nvPr/>
        </p:nvGrpSpPr>
        <p:grpSpPr>
          <a:xfrm>
            <a:off x="348969" y="2174455"/>
            <a:ext cx="720000" cy="720000"/>
            <a:chOff x="38404" y="2431226"/>
            <a:chExt cx="663054" cy="663054"/>
          </a:xfrm>
        </p:grpSpPr>
        <p:sp>
          <p:nvSpPr>
            <p:cNvPr id="5" name="Ellipse 4"/>
            <p:cNvSpPr/>
            <p:nvPr/>
          </p:nvSpPr>
          <p:spPr>
            <a:xfrm>
              <a:off x="38404" y="2431226"/>
              <a:ext cx="663054" cy="663054"/>
            </a:xfrm>
            <a:prstGeom prst="ellipse">
              <a:avLst/>
            </a:prstGeom>
            <a:ln>
              <a:solidFill>
                <a:srgbClr val="25BDF4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1033" name="Picture 9" descr="\\tib.tibub.de\DFS0\Home\BrinkenH\Documents\Bilder\PNG\PNG\lock_open.png"/>
            <p:cNvPicPr>
              <a:picLocks noChangeAspect="1" noChangeArrowheads="1"/>
            </p:cNvPicPr>
            <p:nvPr/>
          </p:nvPicPr>
          <p:blipFill>
            <a:blip r:embed="rId6" cstate="print"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513" y="2496826"/>
              <a:ext cx="530443" cy="530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2" name="Gruppieren 21"/>
          <p:cNvGrpSpPr/>
          <p:nvPr/>
        </p:nvGrpSpPr>
        <p:grpSpPr>
          <a:xfrm>
            <a:off x="348969" y="5075935"/>
            <a:ext cx="720000" cy="720000"/>
            <a:chOff x="300107" y="5917617"/>
            <a:chExt cx="663054" cy="663054"/>
          </a:xfrm>
        </p:grpSpPr>
        <p:sp>
          <p:nvSpPr>
            <p:cNvPr id="67" name="Ellipse 66"/>
            <p:cNvSpPr/>
            <p:nvPr/>
          </p:nvSpPr>
          <p:spPr>
            <a:xfrm>
              <a:off x="300107" y="5917617"/>
              <a:ext cx="663054" cy="663054"/>
            </a:xfrm>
            <a:prstGeom prst="ellipse">
              <a:avLst/>
            </a:prstGeom>
            <a:ln>
              <a:solidFill>
                <a:srgbClr val="25BDF4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1035" name="Picture 11" descr="\\tib.tibub.de\DFS0\Home\BrinkenH\Documents\Bilder\PNG\PNG\regulation.png"/>
            <p:cNvPicPr>
              <a:picLocks noChangeAspect="1" noChangeArrowheads="1"/>
            </p:cNvPicPr>
            <p:nvPr/>
          </p:nvPicPr>
          <p:blipFill>
            <a:blip r:embed="rId7" cstate="print"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9603" y="5984918"/>
              <a:ext cx="530443" cy="530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70" name="Textfeld 69">
            <a:extLst>
              <a:ext uri="{FF2B5EF4-FFF2-40B4-BE49-F238E27FC236}">
                <a16:creationId xmlns="" xmlns:a16="http://schemas.microsoft.com/office/drawing/2014/main" id="{37CC4C3D-6E29-1344-B2EA-C0343D5C1E68}"/>
              </a:ext>
            </a:extLst>
          </p:cNvPr>
          <p:cNvSpPr txBox="1"/>
          <p:nvPr/>
        </p:nvSpPr>
        <p:spPr>
          <a:xfrm>
            <a:off x="2348881" y="9356121"/>
            <a:ext cx="4331540" cy="23083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Die Hinweise basieren auf der </a:t>
            </a:r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  <a:hlinkClick r:id="rId8"/>
              </a:rPr>
              <a:t>Open-Access-Strategie </a:t>
            </a:r>
            <a:r>
              <a:rPr lang="de-DE" sz="900" dirty="0">
                <a:latin typeface="Arial" panose="020B0604020202020204" pitchFamily="34" charset="0"/>
                <a:cs typeface="Arial" panose="020B0604020202020204" pitchFamily="34" charset="0"/>
                <a:hlinkClick r:id="rId8"/>
              </a:rPr>
              <a:t>des Landes </a:t>
            </a:r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  <a:hlinkClick r:id="rId8"/>
              </a:rPr>
              <a:t>Brandenburgs</a:t>
            </a:r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1" name="Gruppieren 40"/>
          <p:cNvGrpSpPr/>
          <p:nvPr/>
        </p:nvGrpSpPr>
        <p:grpSpPr>
          <a:xfrm>
            <a:off x="348969" y="3625195"/>
            <a:ext cx="720000" cy="720000"/>
            <a:chOff x="340029" y="5723813"/>
            <a:chExt cx="720000" cy="720000"/>
          </a:xfrm>
        </p:grpSpPr>
        <p:sp>
          <p:nvSpPr>
            <p:cNvPr id="42" name="Ellipse 41"/>
            <p:cNvSpPr/>
            <p:nvPr/>
          </p:nvSpPr>
          <p:spPr>
            <a:xfrm>
              <a:off x="340029" y="5723813"/>
              <a:ext cx="720000" cy="720000"/>
            </a:xfrm>
            <a:prstGeom prst="ellipse">
              <a:avLst/>
            </a:prstGeom>
            <a:ln>
              <a:solidFill>
                <a:srgbClr val="25BDF4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43" name="Picture 4" descr="\\tib.tibub.de\DFS0\Home\BrinkenH\Documents\Bilder\PNG\PNG\guidance.png"/>
            <p:cNvPicPr>
              <a:picLocks noChangeAspect="1" noChangeArrowheads="1"/>
            </p:cNvPicPr>
            <p:nvPr/>
          </p:nvPicPr>
          <p:blipFill>
            <a:blip r:embed="rId9" cstate="print"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2029" y="5795813"/>
              <a:ext cx="576000" cy="57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" name="Gruppieren 2"/>
          <p:cNvGrpSpPr/>
          <p:nvPr/>
        </p:nvGrpSpPr>
        <p:grpSpPr>
          <a:xfrm>
            <a:off x="348969" y="6526675"/>
            <a:ext cx="720000" cy="720000"/>
            <a:chOff x="300650" y="5601072"/>
            <a:chExt cx="720000" cy="720000"/>
          </a:xfrm>
        </p:grpSpPr>
        <p:sp>
          <p:nvSpPr>
            <p:cNvPr id="65" name="Ellipse 64"/>
            <p:cNvSpPr/>
            <p:nvPr/>
          </p:nvSpPr>
          <p:spPr>
            <a:xfrm>
              <a:off x="300650" y="5601072"/>
              <a:ext cx="720000" cy="720000"/>
            </a:xfrm>
            <a:prstGeom prst="ellipse">
              <a:avLst/>
            </a:prstGeom>
            <a:ln>
              <a:solidFill>
                <a:srgbClr val="25BDF4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4100" name="Picture 4" descr="\\tib.tibub.de\DFS0\Home\BrinkenH\Documents\Bilder\PNG\PNG\funder.png"/>
            <p:cNvPicPr>
              <a:picLocks noChangeAspect="1" noChangeArrowheads="1"/>
            </p:cNvPicPr>
            <p:nvPr/>
          </p:nvPicPr>
          <p:blipFill>
            <a:blip r:embed="rId10" cstate="print"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2650" y="5673072"/>
              <a:ext cx="576000" cy="57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9" name="Gruppieren 48"/>
          <p:cNvGrpSpPr/>
          <p:nvPr/>
        </p:nvGrpSpPr>
        <p:grpSpPr>
          <a:xfrm>
            <a:off x="4076906" y="56456"/>
            <a:ext cx="2632583" cy="629372"/>
            <a:chOff x="4072210" y="272480"/>
            <a:chExt cx="2632583" cy="629372"/>
          </a:xfrm>
        </p:grpSpPr>
        <p:pic>
          <p:nvPicPr>
            <p:cNvPr id="50" name="Picture 5" descr="https://upload.wikimedia.org/wikipedia/commons/thumb/5/5c/BMBF_Logo.svg/640px-BMBF_Logo.svg.png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32066" y="361852"/>
              <a:ext cx="872727" cy="54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3" name="Textfeld 31">
              <a:extLst>
                <a:ext uri="{FF2B5EF4-FFF2-40B4-BE49-F238E27FC236}">
                  <a16:creationId xmlns="" xmlns:a16="http://schemas.microsoft.com/office/drawing/2014/main" xmlns:lc="http://schemas.openxmlformats.org/drawingml/2006/lockedCanvas" id="{BC2164EF-1871-394B-B7A2-70F37D31FD9D}"/>
                </a:ext>
              </a:extLst>
            </p:cNvPr>
            <p:cNvSpPr txBox="1"/>
            <p:nvPr/>
          </p:nvSpPr>
          <p:spPr>
            <a:xfrm>
              <a:off x="4999178" y="272480"/>
              <a:ext cx="719572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de-DE" sz="500" dirty="0" smtClean="0">
                  <a:latin typeface="Arial Narrow" panose="020B0606020202030204" pitchFamily="34" charset="0"/>
                  <a:cs typeface="Arial" panose="020B0604020202020204" pitchFamily="34" charset="0"/>
                </a:rPr>
                <a:t>IM RAHMEN VON</a:t>
              </a:r>
              <a:endParaRPr lang="de-DE" sz="500" dirty="0"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" name="Textfeld 33">
              <a:extLst>
                <a:ext uri="{FF2B5EF4-FFF2-40B4-BE49-F238E27FC236}">
                  <a16:creationId xmlns="" xmlns:a16="http://schemas.microsoft.com/office/drawing/2014/main" xmlns:lc="http://schemas.openxmlformats.org/drawingml/2006/lockedCanvas" id="{BC2164EF-1871-394B-B7A2-70F37D31FD9D}"/>
                </a:ext>
              </a:extLst>
            </p:cNvPr>
            <p:cNvSpPr txBox="1"/>
            <p:nvPr/>
          </p:nvSpPr>
          <p:spPr>
            <a:xfrm>
              <a:off x="4072210" y="272480"/>
              <a:ext cx="72000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de-DE" sz="500" dirty="0">
                  <a:latin typeface="Arial Narrow" panose="020B0606020202030204" pitchFamily="34" charset="0"/>
                  <a:cs typeface="Arial" panose="020B0604020202020204" pitchFamily="34" charset="0"/>
                </a:rPr>
                <a:t>GESTALTET </a:t>
              </a:r>
              <a:r>
                <a:rPr lang="de-DE" sz="500" dirty="0" smtClean="0">
                  <a:latin typeface="Arial Narrow" panose="020B0606020202030204" pitchFamily="34" charset="0"/>
                  <a:cs typeface="Arial" panose="020B0604020202020204" pitchFamily="34" charset="0"/>
                </a:rPr>
                <a:t>VON</a:t>
              </a:r>
              <a:endParaRPr lang="de-DE" sz="500" dirty="0"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Textfeld 35">
              <a:extLst>
                <a:ext uri="{FF2B5EF4-FFF2-40B4-BE49-F238E27FC236}">
                  <a16:creationId xmlns="" xmlns:a16="http://schemas.microsoft.com/office/drawing/2014/main" xmlns:lc="http://schemas.openxmlformats.org/drawingml/2006/lockedCanvas" id="{BC2164EF-1871-394B-B7A2-70F37D31FD9D}"/>
                </a:ext>
              </a:extLst>
            </p:cNvPr>
            <p:cNvSpPr txBox="1"/>
            <p:nvPr/>
          </p:nvSpPr>
          <p:spPr>
            <a:xfrm>
              <a:off x="5925717" y="272480"/>
              <a:ext cx="72000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de-DE" sz="500" dirty="0" smtClean="0">
                  <a:latin typeface="Arial Narrow" panose="020B0606020202030204" pitchFamily="34" charset="0"/>
                  <a:cs typeface="Arial" panose="020B0604020202020204" pitchFamily="34" charset="0"/>
                </a:rPr>
                <a:t>GEFÖRDERT VOM</a:t>
              </a:r>
              <a:endParaRPr lang="de-DE" sz="500" dirty="0"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Textfeld 30">
            <a:extLst>
              <a:ext uri="{FF2B5EF4-FFF2-40B4-BE49-F238E27FC236}">
                <a16:creationId xmlns:a16="http://schemas.microsoft.com/office/drawing/2014/main" xmlns="" id="{9F2F1C8E-D8D7-CB46-9E7A-57270DB555AC}"/>
              </a:ext>
            </a:extLst>
          </p:cNvPr>
          <p:cNvSpPr txBox="1"/>
          <p:nvPr/>
        </p:nvSpPr>
        <p:spPr>
          <a:xfrm>
            <a:off x="1015232" y="9582778"/>
            <a:ext cx="5137438" cy="23083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/>
            <a:r>
              <a:rPr lang="de-DE" sz="900" dirty="0">
                <a:latin typeface="Arial" panose="020B0604020202020204" pitchFamily="34" charset="0"/>
                <a:cs typeface="Arial" panose="020B0604020202020204" pitchFamily="34" charset="0"/>
              </a:rPr>
              <a:t>Dieses Werk ist </a:t>
            </a:r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unter </a:t>
            </a:r>
            <a:r>
              <a:rPr lang="de-DE" sz="900" dirty="0">
                <a:latin typeface="Arial" panose="020B0604020202020204" pitchFamily="34" charset="0"/>
                <a:cs typeface="Arial" panose="020B0604020202020204" pitchFamily="34" charset="0"/>
              </a:rPr>
              <a:t>einer </a:t>
            </a:r>
            <a:r>
              <a:rPr lang="de-DE" sz="900" dirty="0">
                <a:solidFill>
                  <a:srgbClr val="4F81BD"/>
                </a:solidFill>
                <a:latin typeface="Arial" panose="020B0604020202020204" pitchFamily="34" charset="0"/>
                <a:cs typeface="Arial" panose="020B0604020202020204" pitchFamily="34" charset="0"/>
                <a:hlinkClick r:id="rId12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Creative </a:t>
            </a:r>
            <a:r>
              <a:rPr lang="de-DE" sz="900" dirty="0" err="1">
                <a:solidFill>
                  <a:srgbClr val="4F81BD"/>
                </a:solidFill>
                <a:latin typeface="Arial" panose="020B0604020202020204" pitchFamily="34" charset="0"/>
                <a:cs typeface="Arial" panose="020B0604020202020204" pitchFamily="34" charset="0"/>
                <a:hlinkClick r:id="rId12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Commons</a:t>
            </a:r>
            <a:r>
              <a:rPr lang="de-DE" sz="9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  <a:hlinkClick r:id="rId12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 Namensnennung 4.0 International </a:t>
            </a:r>
            <a:r>
              <a:rPr lang="de-DE" sz="9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  <a:hlinkClick r:id="rId12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Lizenz</a:t>
            </a:r>
            <a:r>
              <a:rPr lang="de-DE" sz="9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lizenziert.</a:t>
            </a:r>
            <a:endParaRPr lang="de-DE" sz="9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2" name="Grafik 31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1088" y="238616"/>
            <a:ext cx="534451" cy="354424"/>
          </a:xfrm>
          <a:prstGeom prst="rect">
            <a:avLst/>
          </a:prstGeom>
        </p:spPr>
      </p:pic>
      <p:pic>
        <p:nvPicPr>
          <p:cNvPr id="33" name="Picture 2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23550" y="200472"/>
            <a:ext cx="465690" cy="333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0494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Benutzerdefiniert 1">
      <a:dk1>
        <a:sysClr val="windowText" lastClr="000000"/>
      </a:dk1>
      <a:lt1>
        <a:sysClr val="window" lastClr="FFFFFF"/>
      </a:lt1>
      <a:dk2>
        <a:srgbClr val="00AA8B"/>
      </a:dk2>
      <a:lt2>
        <a:srgbClr val="EEECE1"/>
      </a:lt2>
      <a:accent1>
        <a:srgbClr val="00AA8B"/>
      </a:accent1>
      <a:accent2>
        <a:srgbClr val="F2DC00"/>
      </a:accent2>
      <a:accent3>
        <a:srgbClr val="717E86"/>
      </a:accent3>
      <a:accent4>
        <a:srgbClr val="D58A3A"/>
      </a:accent4>
      <a:accent5>
        <a:srgbClr val="34548B"/>
      </a:accent5>
      <a:accent6>
        <a:srgbClr val="D8D8D8"/>
      </a:accent6>
      <a:hlink>
        <a:srgbClr val="4F81BD"/>
      </a:hlink>
      <a:folHlink>
        <a:srgbClr val="4F81BD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120</Words>
  <Application>Microsoft Office PowerPoint</Application>
  <PresentationFormat>A4-Papier (210x297 mm)</PresentationFormat>
  <Paragraphs>24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Company>TIB/UB Hannover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Team TIB</dc:creator>
  <cp:lastModifiedBy>J. Rücknagel</cp:lastModifiedBy>
  <cp:revision>102</cp:revision>
  <dcterms:created xsi:type="dcterms:W3CDTF">2020-11-19T06:29:20Z</dcterms:created>
  <dcterms:modified xsi:type="dcterms:W3CDTF">2023-01-20T15:19:56Z</dcterms:modified>
</cp:coreProperties>
</file>