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  <p:sldMasterId id="2147483670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669088" cy="9926638"/>
  <p:embeddedFontLst>
    <p:embeddedFont>
      <p:font typeface="Corbel" panose="020B0503020204020204" pitchFamily="34" charset="0"/>
      <p:regular r:id="rId33"/>
      <p:bold r:id="rId34"/>
      <p:italic r:id="rId35"/>
      <p:boldItalic r:id="rId36"/>
    </p:embeddedFont>
    <p:embeddedFont>
      <p:font typeface="Open Sans" panose="020B0606030504020204" pitchFamily="34" charset="0"/>
      <p:regular r:id="rId37"/>
      <p:bold r:id="rId38"/>
      <p:italic r:id="rId39"/>
      <p:boldItalic r:id="rId40"/>
    </p:embeddedFont>
    <p:embeddedFont>
      <p:font typeface="Roboto" panose="020B0604020202020204" charset="0"/>
      <p:regular r:id="rId41"/>
      <p:bold r:id="rId42"/>
      <p:italic r:id="rId43"/>
      <p:boldItalic r:id="rId44"/>
    </p:embeddedFont>
    <p:embeddedFont>
      <p:font typeface="Verdana" panose="020B0604030504040204" pitchFamily="3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8C92768-C41C-45AD-AB5F-B99388EB1124}">
  <a:tblStyle styleId="{18C92768-C41C-45AD-AB5F-B99388EB11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0311" autoAdjust="0"/>
  </p:normalViewPr>
  <p:slideViewPr>
    <p:cSldViewPr snapToGrid="0">
      <p:cViewPr varScale="1">
        <p:scale>
          <a:sx n="43" d="100"/>
          <a:sy n="43" d="100"/>
        </p:scale>
        <p:origin x="219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12.fntdata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890838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6663" y="0"/>
            <a:ext cx="2890837" cy="49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890838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37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37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1</a:t>
            </a:fld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51612443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2516124438_0_40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3" name="Google Shape;173;g12516124438_0_40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2516124438_0_51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g12516124438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2516124438_0_60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4" name="Google Shape;194;g12516124438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2516124438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2516124438_0_69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5" name="Google Shape;205;g12516124438_0_69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139700" lvl="0" indent="0" algn="l" rtl="0"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12" name="Google Shape;2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254f06eeff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254f06eeff_0_16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139700" lvl="0" indent="0" algn="l" rtl="0"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23" name="Google Shape;223;g1254f06eeff_0_16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254f06eeff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254f06eeff_0_30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4" name="Google Shape;234;g1254f06eeff_0_30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2554da738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12554da7386_0_0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139700" lvl="0" indent="0" algn="l" rtl="0"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44" name="Google Shape;244;g12554da7386_0_0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2516124438_1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12516124438_1_148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2" name="Google Shape;252;g12516124438_1_148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2516124438_1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2516124438_1_126:notes"/>
          <p:cNvSpPr txBox="1">
            <a:spLocks noGrp="1"/>
          </p:cNvSpPr>
          <p:nvPr>
            <p:ph type="body" idx="1"/>
          </p:nvPr>
        </p:nvSpPr>
        <p:spPr>
          <a:xfrm>
            <a:off x="666907" y="4715147"/>
            <a:ext cx="5335200" cy="44670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54f06eeff_0_3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254f06eeff_0_304:notes"/>
          <p:cNvSpPr txBox="1">
            <a:spLocks noGrp="1"/>
          </p:cNvSpPr>
          <p:nvPr>
            <p:ph type="body" idx="1"/>
          </p:nvPr>
        </p:nvSpPr>
        <p:spPr>
          <a:xfrm>
            <a:off x="666907" y="4715147"/>
            <a:ext cx="5335200" cy="44670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6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6" name="Google Shape;2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1254f06eef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1254f06eeff_0_4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4" name="Google Shape;274;g1254f06eeff_0_4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254f06eeff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254f06eeff_0_41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3" name="Google Shape;283;g1254f06eeff_0_41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254f06eeff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254f06eeff_0_56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139700" lvl="0" indent="0" algn="l" rtl="0"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97" name="Google Shape;297;g1254f06eeff_0_56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254f06eeff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254f06eeff_0_74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45720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1" name="Google Shape;311;g1254f06eeff_0_74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254f06eeff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1254f06eeff_0_86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2" name="Google Shape;322;g1254f06eeff_0_86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254f06eeff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1254f06eeff_0_94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3" name="Google Shape;333;g1254f06eeff_0_94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2516124438_1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12516124438_1_136:notes"/>
          <p:cNvSpPr txBox="1">
            <a:spLocks noGrp="1"/>
          </p:cNvSpPr>
          <p:nvPr>
            <p:ph type="body" idx="1"/>
          </p:nvPr>
        </p:nvSpPr>
        <p:spPr>
          <a:xfrm>
            <a:off x="666907" y="4715147"/>
            <a:ext cx="5335200" cy="44670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457200" lvl="0" indent="-317500" algn="l" rtl="0">
              <a:spcBef>
                <a:spcPts val="360"/>
              </a:spcBef>
              <a:spcAft>
                <a:spcPts val="0"/>
              </a:spcAft>
              <a:buSzPts val="1400"/>
              <a:buChar char="-"/>
            </a:pPr>
            <a:endParaRPr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254f06eeff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254f06eeff_0_117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13970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dirty="0"/>
          </a:p>
        </p:txBody>
      </p:sp>
      <p:sp>
        <p:nvSpPr>
          <p:cNvPr id="347" name="Google Shape;347;g1254f06eeff_0_117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8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37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29</a:t>
            </a:fld>
            <a:endParaRPr/>
          </a:p>
        </p:txBody>
      </p:sp>
      <p:sp>
        <p:nvSpPr>
          <p:cNvPr id="358" name="Google Shape;3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9" name="Google Shape;359;p8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516124438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516124438_1_61:notes"/>
          <p:cNvSpPr txBox="1">
            <a:spLocks noGrp="1"/>
          </p:cNvSpPr>
          <p:nvPr>
            <p:ph type="body" idx="1"/>
          </p:nvPr>
        </p:nvSpPr>
        <p:spPr>
          <a:xfrm>
            <a:off x="666907" y="4715147"/>
            <a:ext cx="5335200" cy="44670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88" cy="4465638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2516124438_0_0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Google Shape;134;g1251612443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516124438_1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2516124438_1_115:notes"/>
          <p:cNvSpPr txBox="1">
            <a:spLocks noGrp="1"/>
          </p:cNvSpPr>
          <p:nvPr>
            <p:ph type="body" idx="1"/>
          </p:nvPr>
        </p:nvSpPr>
        <p:spPr>
          <a:xfrm>
            <a:off x="666907" y="4715147"/>
            <a:ext cx="5335200" cy="44670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54f06eeff_0_3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54f06eeff_0_361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350" dirty="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7" name="Google Shape;147;g1254f06eeff_0_361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227fe2289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227fe2289_1_7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dirty="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g12227fe2289_1_7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251612443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" y="746125"/>
            <a:ext cx="6613525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2516124438_0_31:notes"/>
          <p:cNvSpPr txBox="1">
            <a:spLocks noGrp="1"/>
          </p:cNvSpPr>
          <p:nvPr>
            <p:ph type="body" idx="1"/>
          </p:nvPr>
        </p:nvSpPr>
        <p:spPr>
          <a:xfrm>
            <a:off x="666750" y="4714875"/>
            <a:ext cx="5335500" cy="4465500"/>
          </a:xfrm>
          <a:prstGeom prst="rect">
            <a:avLst/>
          </a:prstGeom>
        </p:spPr>
        <p:txBody>
          <a:bodyPr spcFirstLastPara="1" wrap="square" lIns="87525" tIns="43750" rIns="87525" bIns="4375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3" name="Google Shape;163;g12516124438_0_31:notes"/>
          <p:cNvSpPr txBox="1">
            <a:spLocks noGrp="1"/>
          </p:cNvSpPr>
          <p:nvPr>
            <p:ph type="sldNum" idx="12"/>
          </p:nvPr>
        </p:nvSpPr>
        <p:spPr>
          <a:xfrm>
            <a:off x="3776663" y="9429750"/>
            <a:ext cx="2890800" cy="495300"/>
          </a:xfrm>
          <a:prstGeom prst="rect">
            <a:avLst/>
          </a:prstGeom>
        </p:spPr>
        <p:txBody>
          <a:bodyPr spcFirstLastPara="1" wrap="square" lIns="87525" tIns="43750" rIns="87525" bIns="437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dia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79776" y="2708920"/>
            <a:ext cx="7976252" cy="41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914402" y="836614"/>
            <a:ext cx="7341900" cy="17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cap="none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905934" y="4132263"/>
            <a:ext cx="7350300" cy="23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spcBef>
                <a:spcPts val="520"/>
              </a:spcBef>
              <a:spcAft>
                <a:spcPts val="0"/>
              </a:spcAft>
              <a:buSzPts val="2600"/>
              <a:buFont typeface="Noto Sans Symbols"/>
              <a:buNone/>
              <a:defRPr sz="2600"/>
            </a:lvl1pPr>
            <a:lvl2pPr lvl="1" algn="l" rtl="0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2pPr>
            <a:lvl3pPr lvl="2" algn="l" rtl="0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3pPr>
            <a:lvl4pPr lvl="3" algn="l" rtl="0">
              <a:spcBef>
                <a:spcPts val="360"/>
              </a:spcBef>
              <a:spcAft>
                <a:spcPts val="0"/>
              </a:spcAft>
              <a:buSzPts val="1800"/>
              <a:buChar char="—"/>
              <a:defRPr/>
            </a:lvl4pPr>
            <a:lvl5pPr lvl="4" algn="l" rtl="0">
              <a:spcBef>
                <a:spcPts val="450"/>
              </a:spcBef>
              <a:spcAft>
                <a:spcPts val="0"/>
              </a:spcAft>
              <a:buSzPts val="1800"/>
              <a:buChar char="—"/>
              <a:defRPr/>
            </a:lvl5pPr>
            <a:lvl6pPr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cxnSp>
        <p:nvCxnSpPr>
          <p:cNvPr id="21" name="Google Shape;21;p2"/>
          <p:cNvCxnSpPr/>
          <p:nvPr/>
        </p:nvCxnSpPr>
        <p:spPr>
          <a:xfrm>
            <a:off x="912285" y="2702570"/>
            <a:ext cx="7344000" cy="0"/>
          </a:xfrm>
          <a:prstGeom prst="straightConnector1">
            <a:avLst/>
          </a:prstGeom>
          <a:noFill/>
          <a:ln w="50800" cap="flat" cmpd="sng">
            <a:solidFill>
              <a:srgbClr val="F05133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" name="Google Shape;22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6275" y="503025"/>
            <a:ext cx="2849475" cy="3097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33150" y="5926449"/>
            <a:ext cx="1679214" cy="70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marL="914400" lvl="1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21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21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21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2100"/>
              </a:spcBef>
              <a:spcAft>
                <a:spcPts val="21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 algn="ctr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 rtl="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 rtl="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918625" y="1835150"/>
            <a:ext cx="92139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3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3"/>
          <p:cNvSpPr txBox="1">
            <a:spLocks noGrp="1"/>
          </p:cNvSpPr>
          <p:nvPr>
            <p:ph type="body" idx="1"/>
          </p:nvPr>
        </p:nvSpPr>
        <p:spPr>
          <a:xfrm>
            <a:off x="918625" y="1835150"/>
            <a:ext cx="9213900" cy="408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5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74650" algn="l" rtl="0">
              <a:spcBef>
                <a:spcPts val="400"/>
              </a:spcBef>
              <a:spcAft>
                <a:spcPts val="0"/>
              </a:spcAft>
              <a:buSzPts val="23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9250" algn="l" rtl="0">
              <a:spcBef>
                <a:spcPts val="400"/>
              </a:spcBef>
              <a:spcAft>
                <a:spcPts val="0"/>
              </a:spcAft>
              <a:buSzPts val="19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2385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Open Sans"/>
              <a:buChar char="–"/>
              <a:defRPr sz="1500"/>
            </a:lvl7pPr>
            <a:lvl8pPr marL="3657600" lvl="7" indent="-30480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106" name="Google Shape;106;p23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ee kolommen 50/50">
  <p:cSld name="Twee kolommen 50/50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1"/>
          </p:nvPr>
        </p:nvSpPr>
        <p:spPr>
          <a:xfrm>
            <a:off x="918625" y="1835150"/>
            <a:ext cx="44601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2"/>
          </p:nvPr>
        </p:nvSpPr>
        <p:spPr>
          <a:xfrm>
            <a:off x="5672325" y="1841375"/>
            <a:ext cx="44601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ee kolommen 50/50 Vergelijking">
  <p:cSld name="Twee kolommen 50/50 Vergelijking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691159" y="1346000"/>
            <a:ext cx="4343700" cy="81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 i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2"/>
          </p:nvPr>
        </p:nvSpPr>
        <p:spPr>
          <a:xfrm>
            <a:off x="5559001" y="1333800"/>
            <a:ext cx="4344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spcBef>
                <a:spcPts val="480"/>
              </a:spcBef>
              <a:spcAft>
                <a:spcPts val="0"/>
              </a:spcAft>
              <a:buSzPts val="2400"/>
              <a:buNone/>
              <a:defRPr sz="2400" b="0" i="1"/>
            </a:lvl1pPr>
            <a:lvl2pPr marL="914400" lvl="1" indent="-228600" algn="l" rtl="0">
              <a:spcBef>
                <a:spcPts val="4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3"/>
          </p:nvPr>
        </p:nvSpPr>
        <p:spPr>
          <a:xfrm>
            <a:off x="918625" y="2301724"/>
            <a:ext cx="4344900" cy="3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4"/>
          </p:nvPr>
        </p:nvSpPr>
        <p:spPr>
          <a:xfrm>
            <a:off x="5787600" y="2301727"/>
            <a:ext cx="4342200" cy="364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ee kolommen 66/33">
  <p:cSld name="Twee kolommen 66/33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6899225" y="1836850"/>
            <a:ext cx="32331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2"/>
          </p:nvPr>
        </p:nvSpPr>
        <p:spPr>
          <a:xfrm>
            <a:off x="918625" y="1832825"/>
            <a:ext cx="55542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ee kolommen 33/66">
  <p:cSld name="Twee kolommen 33/66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918633" y="1835150"/>
            <a:ext cx="33855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602650" y="1841375"/>
            <a:ext cx="55296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spcBef>
                <a:spcPts val="560"/>
              </a:spcBef>
              <a:spcAft>
                <a:spcPts val="0"/>
              </a:spcAft>
              <a:buSzPts val="2800"/>
              <a:buChar char="—"/>
              <a:defRPr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81000" algn="l" rtl="0">
              <a:spcBef>
                <a:spcPts val="480"/>
              </a:spcBef>
              <a:spcAft>
                <a:spcPts val="0"/>
              </a:spcAft>
              <a:buSzPts val="2400"/>
              <a:buChar char="—"/>
              <a:defRPr/>
            </a:lvl2pPr>
            <a:lvl3pPr marL="1371600" lvl="2" indent="-368300" algn="l" rtl="0">
              <a:spcBef>
                <a:spcPts val="440"/>
              </a:spcBef>
              <a:spcAft>
                <a:spcPts val="0"/>
              </a:spcAft>
              <a:buSzPts val="2200"/>
              <a:buFont typeface="Open Sans"/>
              <a:buChar char="–"/>
              <a:defRPr/>
            </a:lvl3pPr>
            <a:lvl4pPr marL="1828800" lvl="3" indent="-355600" algn="l" rtl="0">
              <a:spcBef>
                <a:spcPts val="400"/>
              </a:spcBef>
              <a:spcAft>
                <a:spcPts val="0"/>
              </a:spcAft>
              <a:buSzPts val="2000"/>
              <a:buFont typeface="Open Sans"/>
              <a:buChar char="–"/>
              <a:defRPr/>
            </a:lvl4pPr>
            <a:lvl5pPr marL="2286000" lvl="4" indent="-342900" algn="l" rtl="0">
              <a:spcBef>
                <a:spcPts val="450"/>
              </a:spcBef>
              <a:spcAft>
                <a:spcPts val="0"/>
              </a:spcAft>
              <a:buSzPts val="1800"/>
              <a:buFont typeface="Open Sans"/>
              <a:buChar char="–"/>
              <a:defRPr/>
            </a:lvl5pPr>
            <a:lvl6pPr marL="274320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–"/>
              <a:defRPr sz="1600"/>
            </a:lvl6pPr>
            <a:lvl7pPr marL="320040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–"/>
              <a:defRPr sz="1400"/>
            </a:lvl7pPr>
            <a:lvl8pPr marL="365760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8pPr>
            <a:lvl9pPr marL="411480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–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co">
  <p:cSld name="Blanco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5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079776" y="2708920"/>
            <a:ext cx="7976252" cy="41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5F5F5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908050" y="1844675"/>
            <a:ext cx="92244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800"/>
              <a:buFont typeface="Open Sans"/>
              <a:buChar char="—"/>
              <a:defRPr sz="2800" b="0" i="0" u="none" strike="noStrike" cap="none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F05133"/>
              </a:buClr>
              <a:buSzPts val="2400"/>
              <a:buFont typeface="Open Sans"/>
              <a:buChar char="—"/>
              <a:defRPr sz="2400" b="0" i="0" u="none" strike="noStrike" cap="none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marR="0" lvl="2" indent="-368300" algn="l" rtl="0">
              <a:spcBef>
                <a:spcPts val="44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  <a:defRPr sz="2200" b="0" i="0" u="none" strike="noStrike" cap="none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rgbClr val="F05133"/>
              </a:buClr>
              <a:buSzPts val="2000"/>
              <a:buFont typeface="Open Sans"/>
              <a:buChar char="—"/>
              <a:defRPr sz="2000" b="0" i="0" u="none" strike="noStrike" cap="none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marR="0" lvl="4" indent="-342900" algn="l" rtl="0">
              <a:spcBef>
                <a:spcPts val="450"/>
              </a:spcBef>
              <a:spcAft>
                <a:spcPts val="0"/>
              </a:spcAft>
              <a:buClr>
                <a:srgbClr val="F05133"/>
              </a:buClr>
              <a:buSzPts val="1800"/>
              <a:buFont typeface="Open Sans"/>
              <a:buChar char="—"/>
              <a:defRPr sz="1800" b="0" i="0" u="none" strike="noStrike" cap="none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marR="0" lvl="7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marR="0" lvl="8" indent="-304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pic>
        <p:nvPicPr>
          <p:cNvPr id="13" name="Google Shape;13;p1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0246150" y="192511"/>
            <a:ext cx="1202375" cy="13105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1"/>
          <p:cNvCxnSpPr/>
          <p:nvPr/>
        </p:nvCxnSpPr>
        <p:spPr>
          <a:xfrm>
            <a:off x="764116" y="6165304"/>
            <a:ext cx="9360000" cy="0"/>
          </a:xfrm>
          <a:prstGeom prst="straightConnector1">
            <a:avLst/>
          </a:prstGeom>
          <a:noFill/>
          <a:ln w="9525" cap="flat" cmpd="sng">
            <a:solidFill>
              <a:srgbClr val="F0513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Google Shape;15;p1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cxnSp>
        <p:nvCxnSpPr>
          <p:cNvPr id="16" name="Google Shape;16;p1"/>
          <p:cNvCxnSpPr/>
          <p:nvPr/>
        </p:nvCxnSpPr>
        <p:spPr>
          <a:xfrm>
            <a:off x="764116" y="1124744"/>
            <a:ext cx="9360000" cy="0"/>
          </a:xfrm>
          <a:prstGeom prst="straightConnector1">
            <a:avLst/>
          </a:prstGeom>
          <a:noFill/>
          <a:ln w="25400" cap="flat" cmpd="sng">
            <a:solidFill>
              <a:srgbClr val="F0513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‹nr.›</a:t>
            </a:fld>
            <a:endParaRPr/>
          </a:p>
        </p:txBody>
      </p:sp>
      <p:pic>
        <p:nvPicPr>
          <p:cNvPr id="61" name="Google Shape;61;p11"/>
          <p:cNvPicPr preferRelativeResize="0"/>
          <p:nvPr/>
        </p:nvPicPr>
        <p:blipFill rotWithShape="1">
          <a:blip r:embed="rId14">
            <a:alphaModFix amt="74000"/>
          </a:blip>
          <a:srcRect t="-8470" r="1078" b="8469"/>
          <a:stretch/>
        </p:blipFill>
        <p:spPr>
          <a:xfrm>
            <a:off x="0" y="-635000"/>
            <a:ext cx="12192000" cy="74932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tesseract-ocr/tesserac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qurator-spk/eynollah" TargetMode="External"/><Relationship Id="rId5" Type="http://schemas.openxmlformats.org/officeDocument/2006/relationships/hyperlink" Target="https://github.com/Calamari-OCR/calamari" TargetMode="External"/><Relationship Id="rId4" Type="http://schemas.openxmlformats.org/officeDocument/2006/relationships/hyperlink" Target="https://readcoop.eu/model/print-multi-language-danish-dutch-german-finnish-french-latin-swedish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ocr-d.de/en/gt-guidelines/trans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mailto:montaine@vlaamse-erfgoedbibliotheken.be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ctrTitle"/>
          </p:nvPr>
        </p:nvSpPr>
        <p:spPr>
          <a:xfrm>
            <a:off x="910125" y="809850"/>
            <a:ext cx="7730700" cy="17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600"/>
              <a:t>MANAGING THE EVALUATION OF THE OCR QUALITY IN FLEMISH NEWSPAPER COLLECTIONS</a:t>
            </a:r>
            <a:endParaRPr sz="26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subTitle" idx="1"/>
          </p:nvPr>
        </p:nvSpPr>
        <p:spPr>
          <a:xfrm>
            <a:off x="779325" y="5150275"/>
            <a:ext cx="78615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/>
              <a:t>Montaine Denys</a:t>
            </a:r>
            <a:endParaRPr sz="800">
              <a:solidFill>
                <a:srgbClr val="2F2828"/>
              </a:solidFill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nl-BE" sz="1700"/>
              <a:t>DH Virtual Discussion Group for ECRs in Belgium, 2022-04-25</a:t>
            </a:r>
            <a:endParaRPr sz="1700"/>
          </a:p>
          <a:p>
            <a:pPr marL="0" lvl="0" indent="0" algn="l" rtl="0">
              <a:spcBef>
                <a:spcPts val="34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nl-BE" sz="1700"/>
              <a:t>Internal use only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766226" y="476250"/>
            <a:ext cx="93972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nl-BE">
                <a:solidFill>
                  <a:schemeClr val="accent2"/>
                </a:solidFill>
              </a:rPr>
              <a:t>WORKFLOW: REPRESENTATIVE SELECTION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76" name="Google Shape;176;p33"/>
          <p:cNvSpPr txBox="1">
            <a:spLocks noGrp="1"/>
          </p:cNvSpPr>
          <p:nvPr>
            <p:ph type="sldNum" idx="12"/>
          </p:nvPr>
        </p:nvSpPr>
        <p:spPr>
          <a:xfrm>
            <a:off x="9529043" y="6140767"/>
            <a:ext cx="1116000" cy="5679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10</a:t>
            </a:fld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sldNum" idx="12"/>
          </p:nvPr>
        </p:nvSpPr>
        <p:spPr>
          <a:xfrm>
            <a:off x="8976734" y="6384914"/>
            <a:ext cx="955500" cy="40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10</a:t>
            </a:fld>
            <a:endParaRPr/>
          </a:p>
        </p:txBody>
      </p:sp>
      <p:pic>
        <p:nvPicPr>
          <p:cNvPr id="178" name="Google Shape;178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875" y="1541925"/>
            <a:ext cx="6001425" cy="453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4050" y="1541925"/>
            <a:ext cx="5089889" cy="453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3"/>
          <p:cNvSpPr txBox="1">
            <a:spLocks noGrp="1"/>
          </p:cNvSpPr>
          <p:nvPr>
            <p:ph type="body" idx="1"/>
          </p:nvPr>
        </p:nvSpPr>
        <p:spPr>
          <a:xfrm>
            <a:off x="726375" y="1541925"/>
            <a:ext cx="56286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Period of publication</a:t>
            </a:r>
            <a:endParaRPr sz="2200">
              <a:solidFill>
                <a:srgbClr val="F05133"/>
              </a:solidFill>
            </a:endParaRPr>
          </a:p>
        </p:txBody>
      </p:sp>
      <p:sp>
        <p:nvSpPr>
          <p:cNvPr id="181" name="Google Shape;181;p33"/>
          <p:cNvSpPr txBox="1">
            <a:spLocks noGrp="1"/>
          </p:cNvSpPr>
          <p:nvPr>
            <p:ph type="body" idx="1"/>
          </p:nvPr>
        </p:nvSpPr>
        <p:spPr>
          <a:xfrm>
            <a:off x="6717975" y="1541925"/>
            <a:ext cx="50454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Language</a:t>
            </a:r>
            <a:endParaRPr sz="2200">
              <a:solidFill>
                <a:srgbClr val="F0513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4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nl-BE">
                <a:solidFill>
                  <a:schemeClr val="accent2"/>
                </a:solidFill>
              </a:rPr>
              <a:t>WORKFLOW: REPRESENTATIVE SELECTION</a:t>
            </a:r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11</a:t>
            </a:fld>
            <a:endParaRPr/>
          </a:p>
        </p:txBody>
      </p:sp>
      <p:pic>
        <p:nvPicPr>
          <p:cNvPr id="188" name="Google Shape;188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575" y="1559600"/>
            <a:ext cx="5521425" cy="49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4"/>
          <p:cNvPicPr preferRelativeResize="0"/>
          <p:nvPr/>
        </p:nvPicPr>
        <p:blipFill rotWithShape="1">
          <a:blip r:embed="rId4">
            <a:alphaModFix/>
          </a:blip>
          <a:srcRect l="16484" r="15902"/>
          <a:stretch/>
        </p:blipFill>
        <p:spPr>
          <a:xfrm>
            <a:off x="6396450" y="1589523"/>
            <a:ext cx="5037776" cy="460712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4"/>
          <p:cNvSpPr txBox="1">
            <a:spLocks noGrp="1"/>
          </p:cNvSpPr>
          <p:nvPr>
            <p:ph type="body" idx="1"/>
          </p:nvPr>
        </p:nvSpPr>
        <p:spPr>
          <a:xfrm>
            <a:off x="574563" y="1652350"/>
            <a:ext cx="56286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Period of digitization</a:t>
            </a:r>
            <a:endParaRPr sz="2200">
              <a:solidFill>
                <a:srgbClr val="F05133"/>
              </a:solidFill>
            </a:endParaRPr>
          </a:p>
        </p:txBody>
      </p:sp>
      <p:sp>
        <p:nvSpPr>
          <p:cNvPr id="191" name="Google Shape;191;p34"/>
          <p:cNvSpPr txBox="1">
            <a:spLocks noGrp="1"/>
          </p:cNvSpPr>
          <p:nvPr>
            <p:ph type="body" idx="1"/>
          </p:nvPr>
        </p:nvSpPr>
        <p:spPr>
          <a:xfrm>
            <a:off x="6487200" y="1652350"/>
            <a:ext cx="43791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Scan from paper of microfilm</a:t>
            </a:r>
            <a:endParaRPr sz="2200">
              <a:solidFill>
                <a:srgbClr val="F0513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5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nl-BE">
                <a:solidFill>
                  <a:schemeClr val="accent2"/>
                </a:solidFill>
              </a:rPr>
              <a:t>WORKFLOW: REPRESENTATIVE SELECTION</a:t>
            </a:r>
            <a:endParaRPr/>
          </a:p>
        </p:txBody>
      </p:sp>
      <p:sp>
        <p:nvSpPr>
          <p:cNvPr id="197" name="Google Shape;197;p35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12</a:t>
            </a:fld>
            <a:endParaRPr/>
          </a:p>
        </p:txBody>
      </p:sp>
      <p:pic>
        <p:nvPicPr>
          <p:cNvPr id="198" name="Google Shape;198;p35"/>
          <p:cNvPicPr preferRelativeResize="0"/>
          <p:nvPr/>
        </p:nvPicPr>
        <p:blipFill rotWithShape="1">
          <a:blip r:embed="rId3">
            <a:alphaModFix/>
          </a:blip>
          <a:srcRect l="11920" r="11859"/>
          <a:stretch/>
        </p:blipFill>
        <p:spPr>
          <a:xfrm>
            <a:off x="5570517" y="1641400"/>
            <a:ext cx="5775292" cy="4685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5"/>
          <p:cNvPicPr preferRelativeResize="0"/>
          <p:nvPr/>
        </p:nvPicPr>
        <p:blipFill rotWithShape="1">
          <a:blip r:embed="rId4">
            <a:alphaModFix/>
          </a:blip>
          <a:srcRect l="11577" r="15055"/>
          <a:stretch/>
        </p:blipFill>
        <p:spPr>
          <a:xfrm>
            <a:off x="432550" y="1641400"/>
            <a:ext cx="5462456" cy="4603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5"/>
          <p:cNvSpPr txBox="1">
            <a:spLocks noGrp="1"/>
          </p:cNvSpPr>
          <p:nvPr>
            <p:ph type="body" idx="1"/>
          </p:nvPr>
        </p:nvSpPr>
        <p:spPr>
          <a:xfrm>
            <a:off x="766225" y="1740025"/>
            <a:ext cx="48042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Scan format</a:t>
            </a:r>
            <a:endParaRPr sz="2200">
              <a:solidFill>
                <a:srgbClr val="F05133"/>
              </a:solidFill>
            </a:endParaRPr>
          </a:p>
        </p:txBody>
      </p:sp>
      <p:sp>
        <p:nvSpPr>
          <p:cNvPr id="201" name="Google Shape;201;p35"/>
          <p:cNvSpPr txBox="1">
            <a:spLocks noGrp="1"/>
          </p:cNvSpPr>
          <p:nvPr>
            <p:ph type="body" idx="1"/>
          </p:nvPr>
        </p:nvSpPr>
        <p:spPr>
          <a:xfrm>
            <a:off x="6056063" y="1740025"/>
            <a:ext cx="48042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F05133"/>
                </a:solidFill>
              </a:rPr>
              <a:t>Existing OCR formats</a:t>
            </a:r>
            <a:endParaRPr sz="2200">
              <a:solidFill>
                <a:srgbClr val="F0513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nl-BE">
                <a:solidFill>
                  <a:schemeClr val="accent2"/>
                </a:solidFill>
              </a:rPr>
              <a:t>WORKFLOW: NEW OCR OF THE CORPUS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208" name="Google Shape;208;p36"/>
          <p:cNvSpPr txBox="1">
            <a:spLocks noGrp="1"/>
          </p:cNvSpPr>
          <p:nvPr>
            <p:ph type="sldNum" idx="12"/>
          </p:nvPr>
        </p:nvSpPr>
        <p:spPr>
          <a:xfrm>
            <a:off x="8922544" y="57880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13</a:t>
            </a:fld>
            <a:endParaRPr/>
          </a:p>
        </p:txBody>
      </p:sp>
      <p:graphicFrame>
        <p:nvGraphicFramePr>
          <p:cNvPr id="209" name="Google Shape;209;p36"/>
          <p:cNvGraphicFramePr/>
          <p:nvPr/>
        </p:nvGraphicFramePr>
        <p:xfrm>
          <a:off x="766225" y="1785240"/>
          <a:ext cx="9263475" cy="4440095"/>
        </p:xfrm>
        <a:graphic>
          <a:graphicData uri="http://schemas.openxmlformats.org/drawingml/2006/table">
            <a:tbl>
              <a:tblPr>
                <a:noFill/>
                <a:tableStyleId>{18C92768-C41C-45AD-AB5F-B99388EB1124}</a:tableStyleId>
              </a:tblPr>
              <a:tblGrid>
                <a:gridCol w="136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4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32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23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3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 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Berlin State Library 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Flanders Heritage Libraries / meemoo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Provider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39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Number of pages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75/75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75/75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10/75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1875"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b="1">
                          <a:solidFill>
                            <a:schemeClr val="lt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OCR </a:t>
                      </a:r>
                      <a:endParaRPr sz="1700" b="1">
                        <a:solidFill>
                          <a:schemeClr val="lt1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u="sng">
                          <a:solidFill>
                            <a:schemeClr val="hlink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  <a:hlinkClick r:id="rId3"/>
                        </a:rPr>
                        <a:t>Tesseract 5.0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u="sng">
                          <a:solidFill>
                            <a:schemeClr val="hlink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  <a:hlinkClick r:id="rId4"/>
                        </a:rPr>
                        <a:t>Transkribus print 0.3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ABBYY FineReader 12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1875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 u="sng">
                          <a:solidFill>
                            <a:schemeClr val="hlink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  <a:hlinkClick r:id="rId5"/>
                        </a:rPr>
                        <a:t>Calamari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OmniPage 21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4325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Tesseract-</a:t>
                      </a:r>
                      <a:r>
                        <a:rPr lang="nl-BE" sz="1700" u="sng">
                          <a:solidFill>
                            <a:schemeClr val="hlink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  <a:hlinkClick r:id="rId6"/>
                        </a:rPr>
                        <a:t>Eynollah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BE" sz="17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GoogleVision</a:t>
                      </a:r>
                      <a:endParaRPr sz="17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FE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7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42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14</a:t>
            </a:fld>
            <a:endParaRPr/>
          </a:p>
        </p:txBody>
      </p:sp>
      <p:sp>
        <p:nvSpPr>
          <p:cNvPr id="215" name="Google Shape;215;p37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WORKFLOW: GROUND TRUTH</a:t>
            </a:r>
            <a:endParaRPr/>
          </a:p>
        </p:txBody>
      </p:sp>
      <p:sp>
        <p:nvSpPr>
          <p:cNvPr id="216" name="Google Shape;216;p37"/>
          <p:cNvSpPr txBox="1">
            <a:spLocks noGrp="1"/>
          </p:cNvSpPr>
          <p:nvPr>
            <p:ph type="body" idx="3"/>
          </p:nvPr>
        </p:nvSpPr>
        <p:spPr>
          <a:xfrm>
            <a:off x="646975" y="1764025"/>
            <a:ext cx="5328000" cy="41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36000" lvl="1" indent="-419300" algn="l" rtl="0">
              <a:spcBef>
                <a:spcPts val="0"/>
              </a:spcBef>
              <a:spcAft>
                <a:spcPts val="0"/>
              </a:spcAft>
              <a:buSzPts val="2200"/>
              <a:buChar char="—"/>
            </a:pPr>
            <a:r>
              <a:rPr lang="nl-BE" sz="2200"/>
              <a:t>Error-free pages of segmentation and text </a:t>
            </a:r>
            <a:endParaRPr sz="2200"/>
          </a:p>
          <a:p>
            <a:pPr marL="1255712" lvl="2" indent="-273050" algn="l" rtl="0"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nl-BE" sz="2200"/>
              <a:t>Manually with Transkribus</a:t>
            </a:r>
            <a:endParaRPr sz="2200"/>
          </a:p>
          <a:p>
            <a:pPr marL="1476000" lvl="3" indent="-216000" algn="l" rtl="0">
              <a:spcBef>
                <a:spcPts val="0"/>
              </a:spcBef>
              <a:spcAft>
                <a:spcPts val="0"/>
              </a:spcAft>
              <a:buSzPts val="2000"/>
              <a:buChar char="–"/>
            </a:pPr>
            <a:r>
              <a:rPr lang="nl-BE"/>
              <a:t>Because of the user friendly Lite version which makes collaborating easier </a:t>
            </a:r>
            <a:endParaRPr/>
          </a:p>
          <a:p>
            <a:pPr marL="1255712" lvl="2" indent="-273050" algn="l" rtl="0"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nl-BE" sz="2200"/>
              <a:t>According to </a:t>
            </a:r>
            <a:r>
              <a:rPr lang="nl-BE" sz="2200" u="sng">
                <a:solidFill>
                  <a:schemeClr val="hlink"/>
                </a:solidFill>
                <a:hlinkClick r:id="rId3"/>
              </a:rPr>
              <a:t>OCR-D guidelines</a:t>
            </a:r>
            <a:endParaRPr/>
          </a:p>
          <a:p>
            <a:pPr marL="1476000" lvl="3" indent="-216000" algn="l" rtl="0">
              <a:spcBef>
                <a:spcPts val="0"/>
              </a:spcBef>
              <a:spcAft>
                <a:spcPts val="0"/>
              </a:spcAft>
              <a:buSzPts val="2000"/>
              <a:buChar char="–"/>
            </a:pPr>
            <a:r>
              <a:rPr lang="nl-BE"/>
              <a:t>But started also with the Transkribus guidelines which are different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469900" lvl="0" indent="-29210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 sz="2600"/>
          </a:p>
        </p:txBody>
      </p:sp>
      <p:sp>
        <p:nvSpPr>
          <p:cNvPr id="217" name="Google Shape;217;p37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14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8" name="Google Shape;218;p37"/>
          <p:cNvPicPr preferRelativeResize="0"/>
          <p:nvPr/>
        </p:nvPicPr>
        <p:blipFill rotWithShape="1">
          <a:blip r:embed="rId4">
            <a:alphaModFix/>
          </a:blip>
          <a:srcRect l="13471" r="13668"/>
          <a:stretch/>
        </p:blipFill>
        <p:spPr>
          <a:xfrm>
            <a:off x="6378000" y="1924950"/>
            <a:ext cx="5056224" cy="3903401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19" name="Google Shape;219;p37"/>
          <p:cNvSpPr/>
          <p:nvPr/>
        </p:nvSpPr>
        <p:spPr>
          <a:xfrm>
            <a:off x="6809350" y="1974725"/>
            <a:ext cx="4221803" cy="2393115"/>
          </a:xfrm>
          <a:custGeom>
            <a:avLst/>
            <a:gdLst/>
            <a:ahLst/>
            <a:cxnLst/>
            <a:rect l="l" t="t" r="r" b="b"/>
            <a:pathLst>
              <a:path w="170234" h="97938" extrusionOk="0">
                <a:moveTo>
                  <a:pt x="61946" y="266"/>
                </a:moveTo>
                <a:lnTo>
                  <a:pt x="170076" y="0"/>
                </a:lnTo>
                <a:lnTo>
                  <a:pt x="170234" y="97938"/>
                </a:lnTo>
                <a:lnTo>
                  <a:pt x="158" y="97477"/>
                </a:lnTo>
                <a:lnTo>
                  <a:pt x="0" y="57082"/>
                </a:lnTo>
                <a:lnTo>
                  <a:pt x="61946" y="56728"/>
                </a:lnTo>
                <a:close/>
              </a:path>
            </a:pathLst>
          </a:custGeom>
          <a:solidFill>
            <a:srgbClr val="F05133">
              <a:alpha val="27860"/>
            </a:srgbClr>
          </a:solidFill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8"/>
          <p:cNvSpPr txBox="1">
            <a:spLocks noGrp="1"/>
          </p:cNvSpPr>
          <p:nvPr>
            <p:ph type="body" idx="1"/>
          </p:nvPr>
        </p:nvSpPr>
        <p:spPr>
          <a:xfrm>
            <a:off x="691159" y="1346000"/>
            <a:ext cx="4343700" cy="811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nl-BE">
                <a:solidFill>
                  <a:srgbClr val="F05133"/>
                </a:solidFill>
              </a:rPr>
              <a:t>Segmentation</a:t>
            </a:r>
            <a:endParaRPr>
              <a:solidFill>
                <a:srgbClr val="F05133"/>
              </a:solidFill>
            </a:endParaRPr>
          </a:p>
        </p:txBody>
      </p:sp>
      <p:sp>
        <p:nvSpPr>
          <p:cNvPr id="226" name="Google Shape;226;p38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15</a:t>
            </a:fld>
            <a:endParaRPr/>
          </a:p>
        </p:txBody>
      </p:sp>
      <p:sp>
        <p:nvSpPr>
          <p:cNvPr id="227" name="Google Shape;227;p38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>
                <a:solidFill>
                  <a:schemeClr val="accent2"/>
                </a:solidFill>
              </a:rPr>
              <a:t>WORKFLOW: GROUND TRUTH</a:t>
            </a:r>
            <a:endParaRPr/>
          </a:p>
        </p:txBody>
      </p:sp>
      <p:sp>
        <p:nvSpPr>
          <p:cNvPr id="228" name="Google Shape;228;p38"/>
          <p:cNvSpPr txBox="1">
            <a:spLocks noGrp="1"/>
          </p:cNvSpPr>
          <p:nvPr>
            <p:ph type="body" idx="3"/>
          </p:nvPr>
        </p:nvSpPr>
        <p:spPr>
          <a:xfrm>
            <a:off x="918625" y="2301725"/>
            <a:ext cx="5177400" cy="364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l" rtl="0">
              <a:spcBef>
                <a:spcPts val="560"/>
              </a:spcBef>
              <a:spcAft>
                <a:spcPts val="0"/>
              </a:spcAft>
              <a:buSzPts val="2300"/>
              <a:buChar char="-"/>
            </a:pPr>
            <a:r>
              <a:rPr lang="nl-BE" sz="2300"/>
              <a:t>Manual </a:t>
            </a:r>
            <a:endParaRPr sz="2300"/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Regions: marked and tagged</a:t>
            </a:r>
            <a:endParaRPr sz="1900"/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Reading order</a:t>
            </a:r>
            <a:endParaRPr sz="1900"/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Grouping</a:t>
            </a:r>
            <a:endParaRPr sz="19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nl-BE" sz="2300"/>
              <a:t>Automatic (base)line recognition with manual correction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Char char="-"/>
            </a:pPr>
            <a:r>
              <a:rPr lang="nl-BE" sz="2300"/>
              <a:t>Time intensive</a:t>
            </a:r>
            <a:endParaRPr sz="2300"/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Correction of baselines vs. lines</a:t>
            </a:r>
            <a:endParaRPr sz="1900"/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Avoiding overlap </a:t>
            </a:r>
            <a:endParaRPr sz="1900"/>
          </a:p>
        </p:txBody>
      </p:sp>
      <p:pic>
        <p:nvPicPr>
          <p:cNvPr id="229" name="Google Shape;22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7038" y="105488"/>
            <a:ext cx="4962525" cy="6467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12" y="1791841"/>
            <a:ext cx="5898750" cy="35345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9"/>
          <p:cNvSpPr txBox="1">
            <a:spLocks noGrp="1"/>
          </p:cNvSpPr>
          <p:nvPr>
            <p:ph type="body" idx="1"/>
          </p:nvPr>
        </p:nvSpPr>
        <p:spPr>
          <a:xfrm>
            <a:off x="691159" y="1346000"/>
            <a:ext cx="4343700" cy="811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nl-BE">
                <a:solidFill>
                  <a:srgbClr val="F05133"/>
                </a:solidFill>
              </a:rPr>
              <a:t>Transcription</a:t>
            </a:r>
            <a:endParaRPr>
              <a:solidFill>
                <a:srgbClr val="F05133"/>
              </a:solidFill>
            </a:endParaRPr>
          </a:p>
        </p:txBody>
      </p:sp>
      <p:sp>
        <p:nvSpPr>
          <p:cNvPr id="237" name="Google Shape;237;p39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16</a:t>
            </a:fld>
            <a:endParaRPr/>
          </a:p>
        </p:txBody>
      </p:sp>
      <p:sp>
        <p:nvSpPr>
          <p:cNvPr id="238" name="Google Shape;238;p39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>
                <a:solidFill>
                  <a:schemeClr val="accent2"/>
                </a:solidFill>
              </a:rPr>
              <a:t>WORKFLOW: GROUND TRUTH</a:t>
            </a:r>
            <a:endParaRPr/>
          </a:p>
        </p:txBody>
      </p:sp>
      <p:sp>
        <p:nvSpPr>
          <p:cNvPr id="239" name="Google Shape;239;p39"/>
          <p:cNvSpPr txBox="1">
            <a:spLocks noGrp="1"/>
          </p:cNvSpPr>
          <p:nvPr>
            <p:ph type="body" idx="3"/>
          </p:nvPr>
        </p:nvSpPr>
        <p:spPr>
          <a:xfrm>
            <a:off x="918625" y="2301725"/>
            <a:ext cx="3951300" cy="364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560"/>
              </a:spcBef>
              <a:spcAft>
                <a:spcPts val="0"/>
              </a:spcAft>
              <a:buSzPts val="2400"/>
              <a:buChar char="-"/>
            </a:pPr>
            <a:r>
              <a:rPr lang="nl-BE" sz="2400"/>
              <a:t>Manual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 sz="2400"/>
              <a:t>Help of partner organisations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 sz="2000"/>
              <a:t>Transkribus Lite</a:t>
            </a:r>
            <a:r>
              <a:rPr lang="nl-BE"/>
              <a:t> </a:t>
            </a: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nl-BE"/>
              <a:t>Time intensive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Big newspapers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Missing typography functionalities </a:t>
            </a:r>
            <a:endParaRPr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/>
              <a:t> </a:t>
            </a:r>
            <a:endParaRPr/>
          </a:p>
        </p:txBody>
      </p:sp>
      <p:pic>
        <p:nvPicPr>
          <p:cNvPr id="240" name="Google Shape;240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0152" y="1827050"/>
            <a:ext cx="7740499" cy="4590150"/>
          </a:xfrm>
          <a:prstGeom prst="rect">
            <a:avLst/>
          </a:prstGeom>
          <a:noFill/>
          <a:ln w="9525" cap="flat" cmpd="sng">
            <a:solidFill>
              <a:srgbClr val="D2CFCD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0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nl-BE">
                <a:solidFill>
                  <a:schemeClr val="accent2"/>
                </a:solidFill>
              </a:rPr>
              <a:t>WORKFLOW: EVALUATION</a:t>
            </a:r>
            <a:endParaRPr/>
          </a:p>
        </p:txBody>
      </p:sp>
      <p:sp>
        <p:nvSpPr>
          <p:cNvPr id="247" name="Google Shape;247;p40"/>
          <p:cNvSpPr txBox="1">
            <a:spLocks noGrp="1"/>
          </p:cNvSpPr>
          <p:nvPr>
            <p:ph type="body" idx="1"/>
          </p:nvPr>
        </p:nvSpPr>
        <p:spPr>
          <a:xfrm>
            <a:off x="918625" y="1835150"/>
            <a:ext cx="9213900" cy="40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9370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-"/>
            </a:pPr>
            <a:r>
              <a:rPr lang="nl-BE" sz="2600"/>
              <a:t>Text</a:t>
            </a:r>
            <a:endParaRPr sz="26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-"/>
            </a:pPr>
            <a:r>
              <a:rPr lang="nl-BE" sz="2200"/>
              <a:t>Character Error Rate (CER) — Number of errors at the level of individual characters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-"/>
            </a:pPr>
            <a:r>
              <a:rPr lang="nl-BE" sz="2200"/>
              <a:t>Word Error Rate (WER) — Number of errors at word level</a:t>
            </a:r>
            <a:endParaRPr sz="22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-"/>
            </a:pPr>
            <a:r>
              <a:rPr lang="nl-BE" sz="2200"/>
              <a:t>Bag of Words (BoW) — Comparison of the frequency of the words occurring in the Ground Truth against those in the OCR</a:t>
            </a:r>
            <a:endParaRPr sz="22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Char char="-"/>
            </a:pPr>
            <a:r>
              <a:rPr lang="nl-BE" sz="2600"/>
              <a:t>Layout</a:t>
            </a:r>
            <a:endParaRPr sz="2600"/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-"/>
            </a:pPr>
            <a:r>
              <a:rPr lang="nl-BE" sz="2200"/>
              <a:t>Pixel based evaluation — comparison op the pixel coordinates of the ground truth against the pixel coordinates of the OCR</a:t>
            </a:r>
            <a:endParaRPr sz="2800"/>
          </a:p>
        </p:txBody>
      </p:sp>
      <p:sp>
        <p:nvSpPr>
          <p:cNvPr id="248" name="Google Shape;248;p40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1"/>
          <p:cNvPicPr preferRelativeResize="0"/>
          <p:nvPr/>
        </p:nvPicPr>
        <p:blipFill rotWithShape="1">
          <a:blip r:embed="rId3">
            <a:alphaModFix/>
          </a:blip>
          <a:srcRect t="4509" b="5115"/>
          <a:stretch/>
        </p:blipFill>
        <p:spPr>
          <a:xfrm>
            <a:off x="6340425" y="1458950"/>
            <a:ext cx="4867274" cy="4403101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1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WORKFLOW: EVALUATION</a:t>
            </a:r>
            <a:endParaRPr/>
          </a:p>
        </p:txBody>
      </p:sp>
      <p:sp>
        <p:nvSpPr>
          <p:cNvPr id="256" name="Google Shape;256;p41"/>
          <p:cNvSpPr txBox="1">
            <a:spLocks noGrp="1"/>
          </p:cNvSpPr>
          <p:nvPr>
            <p:ph type="body" idx="1"/>
          </p:nvPr>
        </p:nvSpPr>
        <p:spPr>
          <a:xfrm>
            <a:off x="953900" y="1467550"/>
            <a:ext cx="5636100" cy="4750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/>
              <a:t>Researchers</a:t>
            </a:r>
            <a:endParaRPr sz="2100"/>
          </a:p>
          <a:p>
            <a:pPr marL="914400" lvl="0" indent="-349250" algn="l" rtl="0">
              <a:spcBef>
                <a:spcPts val="56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Berlin State Library</a:t>
            </a:r>
            <a:endParaRPr sz="1900"/>
          </a:p>
          <a:p>
            <a:pPr marL="1371600" lvl="1" indent="-3492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00"/>
              <a:buChar char="-"/>
            </a:pPr>
            <a:r>
              <a:rPr lang="nl-BE" sz="1700"/>
              <a:t>text quality</a:t>
            </a:r>
            <a:endParaRPr sz="1700"/>
          </a:p>
          <a:p>
            <a:pPr marL="1371600" lvl="1" indent="-3365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-"/>
            </a:pPr>
            <a:r>
              <a:rPr lang="nl-BE" sz="1700"/>
              <a:t>layout quality</a:t>
            </a:r>
            <a:endParaRPr sz="2100"/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nl-BE" sz="1900"/>
              <a:t>Odoma </a:t>
            </a:r>
            <a:endParaRPr sz="1900"/>
          </a:p>
          <a:p>
            <a:pPr marL="1371600" lvl="2" indent="-3365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-"/>
            </a:pPr>
            <a:r>
              <a:rPr lang="nl-BE" sz="1700"/>
              <a:t>text quality</a:t>
            </a:r>
            <a:endParaRPr sz="1700"/>
          </a:p>
          <a:p>
            <a:pPr marL="1371600" lvl="2" indent="-3365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-"/>
            </a:pPr>
            <a:r>
              <a:rPr lang="nl-BE" sz="1700"/>
              <a:t>own post-correction tool</a:t>
            </a:r>
            <a:endParaRPr sz="1700"/>
          </a:p>
          <a:p>
            <a:pPr marL="1371600" lvl="2" indent="-3365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-"/>
            </a:pPr>
            <a:r>
              <a:rPr lang="nl-BE" sz="1700"/>
              <a:t>trends </a:t>
            </a:r>
            <a:endParaRPr sz="1700"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/>
              <a:t>Technical complications </a:t>
            </a:r>
            <a:endParaRPr sz="2100"/>
          </a:p>
          <a:p>
            <a:pPr marL="914400" lvl="0" indent="-336550" algn="l" rtl="0">
              <a:spcBef>
                <a:spcPts val="560"/>
              </a:spcBef>
              <a:spcAft>
                <a:spcPts val="0"/>
              </a:spcAft>
              <a:buSzPts val="1700"/>
              <a:buChar char="-"/>
            </a:pPr>
            <a:r>
              <a:rPr lang="nl-BE" sz="1700"/>
              <a:t>Conversion XML Transkribus output</a:t>
            </a:r>
            <a:endParaRPr sz="1700"/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nl-BE" sz="1700"/>
              <a:t>Missing information for evaluation in the files of the original OCR</a:t>
            </a:r>
            <a:endParaRPr sz="1700"/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nl-BE" sz="1700"/>
              <a:t>Matching pixel coordinates</a:t>
            </a:r>
            <a:endParaRPr sz="1700"/>
          </a:p>
          <a:p>
            <a:pPr marL="9144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nl-BE" sz="1700"/>
              <a:t>Large pages ⇒ heavy files ⇒ time consuming for computer</a:t>
            </a:r>
            <a:endParaRPr sz="1700"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1900"/>
          </a:p>
          <a:p>
            <a:pPr marL="4572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700"/>
          </a:p>
        </p:txBody>
      </p:sp>
      <p:sp>
        <p:nvSpPr>
          <p:cNvPr id="257" name="Google Shape;257;p41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18</a:t>
            </a:fld>
            <a:endParaRPr/>
          </a:p>
        </p:txBody>
      </p:sp>
      <p:sp>
        <p:nvSpPr>
          <p:cNvPr id="258" name="Google Shape;258;p41"/>
          <p:cNvSpPr/>
          <p:nvPr/>
        </p:nvSpPr>
        <p:spPr>
          <a:xfrm>
            <a:off x="6486388" y="4629336"/>
            <a:ext cx="2880300" cy="1120500"/>
          </a:xfrm>
          <a:prstGeom prst="rect">
            <a:avLst/>
          </a:prstGeom>
          <a:solidFill>
            <a:srgbClr val="F05133">
              <a:alpha val="278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2"/>
          <p:cNvSpPr txBox="1"/>
          <p:nvPr/>
        </p:nvSpPr>
        <p:spPr>
          <a:xfrm>
            <a:off x="3344100" y="2325975"/>
            <a:ext cx="5503800" cy="122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35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RESULTS</a:t>
            </a:r>
            <a:endParaRPr sz="35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"/>
          <p:cNvSpPr txBox="1"/>
          <p:nvPr/>
        </p:nvSpPr>
        <p:spPr>
          <a:xfrm>
            <a:off x="3208550" y="1807050"/>
            <a:ext cx="5277300" cy="1933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051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622300" lvl="0" indent="-5588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800"/>
              <a:buFont typeface="Open Sans"/>
              <a:buAutoNum type="arabicPeriod"/>
            </a:pPr>
            <a:r>
              <a:rPr lang="nl-BE"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22300" lvl="0" indent="-5588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800"/>
              <a:buFont typeface="Open Sans"/>
              <a:buAutoNum type="arabicPeriod"/>
            </a:pPr>
            <a:r>
              <a:rPr lang="nl-BE"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Project-workflow</a:t>
            </a: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22300" lvl="0" indent="-5588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800"/>
              <a:buFont typeface="Open Sans"/>
              <a:buAutoNum type="arabicPeriod"/>
            </a:pPr>
            <a:r>
              <a:rPr lang="nl-BE"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Results</a:t>
            </a: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622300" lvl="0" indent="-5588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800"/>
              <a:buFont typeface="Open Sans"/>
              <a:buAutoNum type="arabicPeriod"/>
            </a:pPr>
            <a:r>
              <a:rPr lang="nl-BE" sz="28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Lessons learned</a:t>
            </a: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3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ABOUT THE RESULTS</a:t>
            </a:r>
            <a:endParaRPr/>
          </a:p>
        </p:txBody>
      </p:sp>
      <p:sp>
        <p:nvSpPr>
          <p:cNvPr id="269" name="Google Shape;269;p43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42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20</a:t>
            </a:fld>
            <a:endParaRPr/>
          </a:p>
        </p:txBody>
      </p:sp>
      <p:sp>
        <p:nvSpPr>
          <p:cNvPr id="270" name="Google Shape;270;p43"/>
          <p:cNvSpPr txBox="1"/>
          <p:nvPr/>
        </p:nvSpPr>
        <p:spPr>
          <a:xfrm>
            <a:off x="766225" y="1836850"/>
            <a:ext cx="8952300" cy="36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9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Figures do not match</a:t>
            </a:r>
            <a:endParaRPr sz="29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36000" lvl="1" indent="-451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Open Sans"/>
              <a:buChar char="—"/>
            </a:pPr>
            <a:r>
              <a:rPr lang="nl-BE" sz="27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Standard metrics (CER, WER, BoW)</a:t>
            </a:r>
            <a:endParaRPr sz="27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36000" lvl="1" indent="-451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700"/>
              <a:buFont typeface="Open Sans"/>
              <a:buChar char="—"/>
            </a:pPr>
            <a:r>
              <a:rPr lang="nl-BE" sz="27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Discussion with the experts</a:t>
            </a:r>
            <a:endParaRPr sz="27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255712" lvl="2" indent="-2921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Font typeface="Open Sans"/>
              <a:buChar char="–"/>
            </a:pPr>
            <a:r>
              <a:rPr lang="nl-BE" sz="25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Conclusion: different evaluation processes may influence the results</a:t>
            </a:r>
            <a:endParaRPr sz="25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476000" lvl="3" indent="-235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Open Sans"/>
              <a:buChar char="–"/>
            </a:pPr>
            <a:r>
              <a:rPr lang="nl-BE" sz="25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For ex.:</a:t>
            </a:r>
            <a:endParaRPr sz="25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700212" lvl="4" indent="-198437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–"/>
            </a:pPr>
            <a:r>
              <a:rPr lang="nl-BE" sz="23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Other file types as basis </a:t>
            </a:r>
            <a:endParaRPr sz="23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700212" lvl="4" indent="-198437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–"/>
            </a:pPr>
            <a:r>
              <a:rPr lang="nl-BE" sz="23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Other evaluation tools</a:t>
            </a:r>
            <a:endParaRPr sz="23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1700212" lvl="4" indent="-198437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–"/>
            </a:pPr>
            <a:r>
              <a:rPr lang="nl-BE" sz="23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Normalized numbers vs. not normalized numbers	</a:t>
            </a:r>
            <a:endParaRPr sz="21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4"/>
          <p:cNvSpPr txBox="1">
            <a:spLocks noGrp="1"/>
          </p:cNvSpPr>
          <p:nvPr>
            <p:ph type="title"/>
          </p:nvPr>
        </p:nvSpPr>
        <p:spPr>
          <a:xfrm>
            <a:off x="766226" y="476250"/>
            <a:ext cx="9366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>
                <a:solidFill>
                  <a:schemeClr val="accent2"/>
                </a:solidFill>
              </a:rPr>
              <a:t>ABOUT THE RESULTS</a:t>
            </a:r>
            <a:endParaRPr/>
          </a:p>
        </p:txBody>
      </p:sp>
      <p:sp>
        <p:nvSpPr>
          <p:cNvPr id="277" name="Google Shape;277;p44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21</a:t>
            </a:fld>
            <a:endParaRPr/>
          </a:p>
        </p:txBody>
      </p:sp>
      <p:sp>
        <p:nvSpPr>
          <p:cNvPr id="278" name="Google Shape;278;p44"/>
          <p:cNvSpPr txBox="1">
            <a:spLocks noGrp="1"/>
          </p:cNvSpPr>
          <p:nvPr>
            <p:ph type="body" idx="1"/>
          </p:nvPr>
        </p:nvSpPr>
        <p:spPr>
          <a:xfrm>
            <a:off x="5599325" y="1836850"/>
            <a:ext cx="4533000" cy="40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>
                <a:solidFill>
                  <a:srgbClr val="F05133"/>
                </a:solidFill>
              </a:rPr>
              <a:t>What the result </a:t>
            </a:r>
            <a:r>
              <a:rPr lang="nl-BE" b="1">
                <a:solidFill>
                  <a:srgbClr val="F05133"/>
                </a:solidFill>
              </a:rPr>
              <a:t>don’t </a:t>
            </a:r>
            <a:r>
              <a:rPr lang="nl-BE">
                <a:solidFill>
                  <a:srgbClr val="F05133"/>
                </a:solidFill>
              </a:rPr>
              <a:t>tell us:</a:t>
            </a:r>
            <a:endParaRPr>
              <a:solidFill>
                <a:srgbClr val="F05133"/>
              </a:solidFill>
            </a:endParaRPr>
          </a:p>
          <a:p>
            <a:pPr marL="457200" lvl="0" indent="-406400" algn="ctr" rtl="0">
              <a:spcBef>
                <a:spcPts val="560"/>
              </a:spcBef>
              <a:spcAft>
                <a:spcPts val="0"/>
              </a:spcAft>
              <a:buSzPts val="2800"/>
              <a:buAutoNum type="arabicPeriod"/>
            </a:pPr>
            <a:r>
              <a:rPr lang="nl-BE"/>
              <a:t>How bad the original OCR is and how much improvement we can expect </a:t>
            </a:r>
            <a:endParaRPr/>
          </a:p>
          <a:p>
            <a:pPr marL="457200" lvl="0" indent="-406400" algn="ctr" rtl="0">
              <a:spcBef>
                <a:spcPts val="0"/>
              </a:spcBef>
              <a:spcAft>
                <a:spcPts val="0"/>
              </a:spcAft>
              <a:buSzPts val="2800"/>
              <a:buAutoNum type="arabicPeriod"/>
            </a:pPr>
            <a:r>
              <a:rPr lang="nl-BE"/>
              <a:t>What is the best method for reprocessing</a:t>
            </a:r>
            <a:endParaRPr/>
          </a:p>
        </p:txBody>
      </p:sp>
      <p:sp>
        <p:nvSpPr>
          <p:cNvPr id="279" name="Google Shape;279;p44"/>
          <p:cNvSpPr txBox="1">
            <a:spLocks noGrp="1"/>
          </p:cNvSpPr>
          <p:nvPr>
            <p:ph type="body" idx="2"/>
          </p:nvPr>
        </p:nvSpPr>
        <p:spPr>
          <a:xfrm>
            <a:off x="918625" y="1832825"/>
            <a:ext cx="4610100" cy="40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>
                <a:solidFill>
                  <a:srgbClr val="F05133"/>
                </a:solidFill>
              </a:rPr>
              <a:t>What the results </a:t>
            </a:r>
            <a:r>
              <a:rPr lang="nl-BE" b="1">
                <a:solidFill>
                  <a:srgbClr val="F05133"/>
                </a:solidFill>
              </a:rPr>
              <a:t>do </a:t>
            </a:r>
            <a:r>
              <a:rPr lang="nl-BE">
                <a:solidFill>
                  <a:srgbClr val="F05133"/>
                </a:solidFill>
              </a:rPr>
              <a:t>tell </a:t>
            </a:r>
            <a:endParaRPr>
              <a:solidFill>
                <a:srgbClr val="F05133"/>
              </a:solidFill>
            </a:endParaRPr>
          </a:p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>
                <a:solidFill>
                  <a:srgbClr val="F05133"/>
                </a:solidFill>
              </a:rPr>
              <a:t>us:</a:t>
            </a:r>
            <a:endParaRPr>
              <a:solidFill>
                <a:srgbClr val="F05133"/>
              </a:solidFill>
            </a:endParaRPr>
          </a:p>
          <a:p>
            <a:pPr marL="457200" lvl="0" indent="-406400" algn="ctr" rtl="0">
              <a:spcBef>
                <a:spcPts val="560"/>
              </a:spcBef>
              <a:spcAft>
                <a:spcPts val="0"/>
              </a:spcAft>
              <a:buSzPts val="2800"/>
              <a:buAutoNum type="arabicPeriod"/>
            </a:pPr>
            <a:r>
              <a:rPr lang="nl-BE"/>
              <a:t>Quality original OCR is generally poor and some new OCR tools have potential to improve the original OCR</a:t>
            </a:r>
            <a:endParaRPr/>
          </a:p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5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NO POTENTIAL IMPROVEMENT</a:t>
            </a:r>
            <a:endParaRPr/>
          </a:p>
        </p:txBody>
      </p:sp>
      <p:sp>
        <p:nvSpPr>
          <p:cNvPr id="286" name="Google Shape;286;p45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22</a:t>
            </a:fld>
            <a:endParaRPr/>
          </a:p>
        </p:txBody>
      </p:sp>
      <p:sp>
        <p:nvSpPr>
          <p:cNvPr id="287" name="Google Shape;287;p45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22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8" name="Google Shape;288;p45"/>
          <p:cNvSpPr txBox="1"/>
          <p:nvPr/>
        </p:nvSpPr>
        <p:spPr>
          <a:xfrm>
            <a:off x="766225" y="1541600"/>
            <a:ext cx="92517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9" name="Google Shape;289;p45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22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0" name="Google Shape;290;p45"/>
          <p:cNvSpPr txBox="1"/>
          <p:nvPr/>
        </p:nvSpPr>
        <p:spPr>
          <a:xfrm>
            <a:off x="918550" y="1847575"/>
            <a:ext cx="92139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92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1900"/>
              <a:buFont typeface="Open Sans"/>
              <a:buAutoNum type="arabicPeriod"/>
            </a:pPr>
            <a:r>
              <a:rPr lang="nl-BE" sz="19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Calamari</a:t>
            </a:r>
            <a:endParaRPr sz="19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1900"/>
              <a:buFont typeface="Open Sans"/>
              <a:buAutoNum type="arabicPeriod"/>
            </a:pPr>
            <a:r>
              <a:rPr lang="nl-BE" sz="19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Tesseract</a:t>
            </a:r>
            <a:endParaRPr sz="19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699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91" name="Google Shape;291;p45"/>
          <p:cNvPicPr preferRelativeResize="0"/>
          <p:nvPr/>
        </p:nvPicPr>
        <p:blipFill rotWithShape="1">
          <a:blip r:embed="rId3">
            <a:alphaModFix/>
          </a:blip>
          <a:srcRect l="7791" t="-1012" r="12868" b="6404"/>
          <a:stretch/>
        </p:blipFill>
        <p:spPr>
          <a:xfrm>
            <a:off x="4541225" y="1530337"/>
            <a:ext cx="7188501" cy="4813524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45"/>
          <p:cNvSpPr txBox="1"/>
          <p:nvPr/>
        </p:nvSpPr>
        <p:spPr>
          <a:xfrm>
            <a:off x="4613400" y="6160250"/>
            <a:ext cx="75786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050" i="1">
                <a:solidFill>
                  <a:srgbClr val="000000"/>
                </a:solidFill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Red indicates a strong performance of Calamari relative to the original OCR, blue indicates a weaker performance of Calamari relative to the original OCR. The darker the blue the worse the score and vice versa. (Heatmap: Odoma)</a:t>
            </a:r>
            <a:endParaRPr sz="1050" i="1">
              <a:solidFill>
                <a:srgbClr val="000000"/>
              </a:solidFill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sz="1050" i="1">
              <a:solidFill>
                <a:srgbClr val="000000"/>
              </a:solidFill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 i="1">
              <a:highlight>
                <a:srgbClr val="FFFFFF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3" name="Google Shape;293;p45"/>
          <p:cNvSpPr txBox="1">
            <a:spLocks noGrp="1"/>
          </p:cNvSpPr>
          <p:nvPr>
            <p:ph type="body" idx="1"/>
          </p:nvPr>
        </p:nvSpPr>
        <p:spPr>
          <a:xfrm>
            <a:off x="4848725" y="1541600"/>
            <a:ext cx="56286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1800">
                <a:solidFill>
                  <a:srgbClr val="F05133"/>
                </a:solidFill>
              </a:rPr>
              <a:t>Calamari software in relation to the original OCR</a:t>
            </a:r>
            <a:endParaRPr sz="1800">
              <a:solidFill>
                <a:srgbClr val="F05133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6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23</a:t>
            </a:fld>
            <a:endParaRPr/>
          </a:p>
        </p:txBody>
      </p:sp>
      <p:sp>
        <p:nvSpPr>
          <p:cNvPr id="300" name="Google Shape;300;p46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23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1" name="Google Shape;301;p46"/>
          <p:cNvSpPr txBox="1"/>
          <p:nvPr/>
        </p:nvSpPr>
        <p:spPr>
          <a:xfrm>
            <a:off x="636825" y="1671000"/>
            <a:ext cx="92517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2" name="Google Shape;302;p46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23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3" name="Google Shape;303;p46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POST-CORRECTION</a:t>
            </a:r>
            <a:endParaRPr/>
          </a:p>
        </p:txBody>
      </p:sp>
      <p:sp>
        <p:nvSpPr>
          <p:cNvPr id="304" name="Google Shape;304;p46"/>
          <p:cNvSpPr txBox="1"/>
          <p:nvPr/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 sz="1000">
                <a:solidFill>
                  <a:srgbClr val="716A66"/>
                </a:solidFill>
                <a:latin typeface="Open Sans"/>
                <a:ea typeface="Open Sans"/>
                <a:cs typeface="Open Sans"/>
                <a:sym typeface="Open Sans"/>
              </a:rPr>
              <a:t>23</a:t>
            </a:fld>
            <a:endParaRPr sz="1000">
              <a:solidFill>
                <a:srgbClr val="716A6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5" name="Google Shape;305;p46"/>
          <p:cNvSpPr txBox="1"/>
          <p:nvPr/>
        </p:nvSpPr>
        <p:spPr>
          <a:xfrm>
            <a:off x="949500" y="1671000"/>
            <a:ext cx="5044800" cy="42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Can improve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8300" algn="l" rtl="0">
              <a:spcBef>
                <a:spcPts val="48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Calamari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Tesseract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Can not outperform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36830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Reprocessing with strongest new OCR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Side note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36830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One of many post-correction methods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-3683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Other methods may have more potential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6" name="Google Shape;30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4300" y="505375"/>
            <a:ext cx="4138500" cy="563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46"/>
          <p:cNvSpPr txBox="1"/>
          <p:nvPr/>
        </p:nvSpPr>
        <p:spPr>
          <a:xfrm>
            <a:off x="5994300" y="6137075"/>
            <a:ext cx="4138500" cy="507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050" i="1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Results post-correction Odoma: blue indicates improvement against original OCR, Calamari, Tesseract or Transkribus.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7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IMPROVEMENT POTENTIAL TRANSKRIBUS</a:t>
            </a:r>
            <a:endParaRPr/>
          </a:p>
        </p:txBody>
      </p:sp>
      <p:sp>
        <p:nvSpPr>
          <p:cNvPr id="314" name="Google Shape;314;p47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24</a:t>
            </a:fld>
            <a:endParaRPr/>
          </a:p>
        </p:txBody>
      </p:sp>
      <p:sp>
        <p:nvSpPr>
          <p:cNvPr id="315" name="Google Shape;315;p47"/>
          <p:cNvSpPr txBox="1"/>
          <p:nvPr/>
        </p:nvSpPr>
        <p:spPr>
          <a:xfrm>
            <a:off x="918625" y="1835150"/>
            <a:ext cx="56910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Consensus both experts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830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Significant improvement against original OCR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But exceptional cases where original OCR performs better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 consensus 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830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200"/>
              <a:buFont typeface="Open Sans"/>
              <a:buChar char="—"/>
            </a:pPr>
            <a:r>
              <a:rPr lang="nl-BE" sz="22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 How much improvement</a:t>
            </a:r>
            <a:endParaRPr sz="22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4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6" name="Google Shape;316;p47"/>
          <p:cNvSpPr txBox="1"/>
          <p:nvPr/>
        </p:nvSpPr>
        <p:spPr>
          <a:xfrm>
            <a:off x="6896200" y="1925700"/>
            <a:ext cx="4348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>
                <a:highlight>
                  <a:srgbClr val="FFFF00"/>
                </a:highlight>
                <a:latin typeface="Open Sans"/>
                <a:ea typeface="Open Sans"/>
                <a:cs typeface="Open Sans"/>
                <a:sym typeface="Open Sans"/>
              </a:rPr>
              <a:t>AFBEELDING TRANSKRIBUS</a:t>
            </a:r>
            <a:endParaRPr>
              <a:highlight>
                <a:srgbClr val="FFFF00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7" name="Google Shape;31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19950" y="1729000"/>
            <a:ext cx="451485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6488" y="2891050"/>
            <a:ext cx="3201775" cy="3201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8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TRENDS</a:t>
            </a:r>
            <a:endParaRPr/>
          </a:p>
        </p:txBody>
      </p:sp>
      <p:sp>
        <p:nvSpPr>
          <p:cNvPr id="325" name="Google Shape;325;p48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25</a:t>
            </a:fld>
            <a:endParaRPr/>
          </a:p>
        </p:txBody>
      </p:sp>
      <p:sp>
        <p:nvSpPr>
          <p:cNvPr id="326" name="Google Shape;326;p48"/>
          <p:cNvSpPr txBox="1"/>
          <p:nvPr/>
        </p:nvSpPr>
        <p:spPr>
          <a:xfrm>
            <a:off x="918625" y="1835150"/>
            <a:ext cx="5802600" cy="40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6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 trends found regarding:</a:t>
            </a:r>
            <a:endParaRPr sz="26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48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The worst performing original OCR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nl-BE" sz="2100" i="1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⇒ Which newspapers are in most need of improvement?</a:t>
            </a:r>
            <a:endParaRPr sz="2100" i="1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48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The potential improvement of new OCR against original OCR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480"/>
              </a:spcBef>
              <a:spcAft>
                <a:spcPts val="0"/>
              </a:spcAft>
              <a:buNone/>
            </a:pPr>
            <a:r>
              <a:rPr lang="nl-BE" sz="2100" i="1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⇒ Which newspapers could benefit the most from reprocessing?</a:t>
            </a:r>
            <a:endParaRPr sz="2100" i="1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 b="1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7" name="Google Shape;327;p48"/>
          <p:cNvPicPr preferRelativeResize="0"/>
          <p:nvPr/>
        </p:nvPicPr>
        <p:blipFill rotWithShape="1">
          <a:blip r:embed="rId3">
            <a:alphaModFix/>
          </a:blip>
          <a:srcRect l="12947" t="1837" r="11512" b="7212"/>
          <a:stretch/>
        </p:blipFill>
        <p:spPr>
          <a:xfrm>
            <a:off x="7061000" y="1950550"/>
            <a:ext cx="4373227" cy="2956899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48"/>
          <p:cNvSpPr txBox="1"/>
          <p:nvPr/>
        </p:nvSpPr>
        <p:spPr>
          <a:xfrm>
            <a:off x="7061000" y="4907450"/>
            <a:ext cx="4455900" cy="6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1050" i="1">
                <a:highlight>
                  <a:srgbClr val="FFFFFF"/>
                </a:highlight>
                <a:latin typeface="Open Sans"/>
                <a:ea typeface="Open Sans"/>
                <a:cs typeface="Open Sans"/>
                <a:sym typeface="Open Sans"/>
              </a:rPr>
              <a:t>The higher the Bag-of-Words score, the worse the performance. There is no correlation between text quality and the year of publication. (Graphic: Odoma)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9" name="Google Shape;329;p48"/>
          <p:cNvSpPr txBox="1">
            <a:spLocks noGrp="1"/>
          </p:cNvSpPr>
          <p:nvPr>
            <p:ph type="body" idx="1"/>
          </p:nvPr>
        </p:nvSpPr>
        <p:spPr>
          <a:xfrm>
            <a:off x="6721225" y="1835150"/>
            <a:ext cx="4924200" cy="4578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1300">
                <a:solidFill>
                  <a:srgbClr val="F05133"/>
                </a:solidFill>
              </a:rPr>
              <a:t>BoW of the original OCR in relation to the year of publication</a:t>
            </a:r>
            <a:endParaRPr sz="1300">
              <a:solidFill>
                <a:srgbClr val="F05133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9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NOT ENOUGH INFORMATION</a:t>
            </a:r>
            <a:endParaRPr/>
          </a:p>
        </p:txBody>
      </p:sp>
      <p:sp>
        <p:nvSpPr>
          <p:cNvPr id="336" name="Google Shape;336;p49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26</a:t>
            </a:fld>
            <a:endParaRPr/>
          </a:p>
        </p:txBody>
      </p:sp>
      <p:sp>
        <p:nvSpPr>
          <p:cNvPr id="337" name="Google Shape;337;p49"/>
          <p:cNvSpPr txBox="1"/>
          <p:nvPr/>
        </p:nvSpPr>
        <p:spPr>
          <a:xfrm>
            <a:off x="918625" y="1835150"/>
            <a:ext cx="46224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Commercial software</a:t>
            </a:r>
            <a:endParaRPr sz="21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How much improvement can we expect with commercial software?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Not enough material to evaluate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38" name="Google Shape;338;p49"/>
          <p:cNvSpPr txBox="1"/>
          <p:nvPr/>
        </p:nvSpPr>
        <p:spPr>
          <a:xfrm>
            <a:off x="5900925" y="1841375"/>
            <a:ext cx="44601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Tesseract-Eynollah</a:t>
            </a:r>
            <a:endParaRPr sz="21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First results point to great potential for improvement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In development at the Berlin State Library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Evaluation tools give varying results 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50"/>
          <p:cNvSpPr txBox="1"/>
          <p:nvPr/>
        </p:nvSpPr>
        <p:spPr>
          <a:xfrm>
            <a:off x="3344100" y="2325975"/>
            <a:ext cx="5503800" cy="122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35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LESSONS LEARNED</a:t>
            </a:r>
            <a:endParaRPr sz="35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1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OVERVIEW</a:t>
            </a:r>
            <a:endParaRPr/>
          </a:p>
        </p:txBody>
      </p:sp>
      <p:sp>
        <p:nvSpPr>
          <p:cNvPr id="350" name="Google Shape;350;p51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28</a:t>
            </a:fld>
            <a:endParaRPr/>
          </a:p>
        </p:txBody>
      </p:sp>
      <p:sp>
        <p:nvSpPr>
          <p:cNvPr id="351" name="Google Shape;351;p51"/>
          <p:cNvSpPr txBox="1"/>
          <p:nvPr/>
        </p:nvSpPr>
        <p:spPr>
          <a:xfrm>
            <a:off x="918625" y="1530350"/>
            <a:ext cx="4622400" cy="15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Time consuming creation of ground truth</a:t>
            </a:r>
            <a:endParaRPr sz="21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Level of segmentation 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Transcription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8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2" name="Google Shape;352;p51"/>
          <p:cNvSpPr txBox="1"/>
          <p:nvPr/>
        </p:nvSpPr>
        <p:spPr>
          <a:xfrm>
            <a:off x="918625" y="3124200"/>
            <a:ext cx="4869000" cy="15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Different ‘truths’ in ground truth </a:t>
            </a:r>
            <a:endParaRPr sz="21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 universal standard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ex. guidelines Transkribus vs. OCR-D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3" name="Google Shape;353;p51"/>
          <p:cNvSpPr txBox="1"/>
          <p:nvPr/>
        </p:nvSpPr>
        <p:spPr>
          <a:xfrm>
            <a:off x="5990150" y="1574700"/>
            <a:ext cx="4869000" cy="24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Diverse testset = diverse results</a:t>
            </a:r>
            <a:endParaRPr sz="21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xmls, txt files or pdf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rgbClr val="F05133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Not everything can be 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1. evaluated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2. compared in the same way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9144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4" name="Google Shape;354;p51"/>
          <p:cNvSpPr txBox="1"/>
          <p:nvPr/>
        </p:nvSpPr>
        <p:spPr>
          <a:xfrm>
            <a:off x="6038475" y="3535675"/>
            <a:ext cx="4869000" cy="25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Diverse evaluation methods = diverse results</a:t>
            </a:r>
            <a:endParaRPr sz="2100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Different tools means different results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Normalization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Pre-processing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Font typeface="Open Sans"/>
              <a:buChar char="—"/>
            </a:pPr>
            <a:r>
              <a:rPr lang="nl-BE" sz="2100">
                <a:solidFill>
                  <a:srgbClr val="5F5F5F"/>
                </a:solidFill>
                <a:latin typeface="Open Sans"/>
                <a:ea typeface="Open Sans"/>
                <a:cs typeface="Open Sans"/>
                <a:sym typeface="Open Sans"/>
              </a:rPr>
              <a:t>File preference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55" name="Google Shape;355;p51"/>
          <p:cNvSpPr txBox="1"/>
          <p:nvPr/>
        </p:nvSpPr>
        <p:spPr>
          <a:xfrm>
            <a:off x="1325375" y="5413975"/>
            <a:ext cx="29622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100">
                <a:solidFill>
                  <a:schemeClr val="accent2"/>
                </a:solidFill>
                <a:latin typeface="Open Sans"/>
                <a:ea typeface="Open Sans"/>
                <a:cs typeface="Open Sans"/>
                <a:sym typeface="Open Sans"/>
              </a:rPr>
              <a:t>And many more…</a:t>
            </a:r>
            <a:endParaRPr sz="2100">
              <a:solidFill>
                <a:srgbClr val="5F5F5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52"/>
          <p:cNvSpPr txBox="1">
            <a:spLocks noGrp="1"/>
          </p:cNvSpPr>
          <p:nvPr>
            <p:ph type="ctrTitle"/>
          </p:nvPr>
        </p:nvSpPr>
        <p:spPr>
          <a:xfrm>
            <a:off x="914402" y="836614"/>
            <a:ext cx="7341900" cy="17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CONTACTGEGEVENS</a:t>
            </a:r>
            <a:endParaRPr/>
          </a:p>
        </p:txBody>
      </p:sp>
      <p:sp>
        <p:nvSpPr>
          <p:cNvPr id="362" name="Google Shape;362;p52"/>
          <p:cNvSpPr txBox="1">
            <a:spLocks noGrp="1"/>
          </p:cNvSpPr>
          <p:nvPr>
            <p:ph type="subTitle" idx="1"/>
          </p:nvPr>
        </p:nvSpPr>
        <p:spPr>
          <a:xfrm>
            <a:off x="914400" y="3245550"/>
            <a:ext cx="7659600" cy="23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SzPts val="2000"/>
              <a:buFont typeface="Noto Sans Symbols"/>
              <a:buNone/>
            </a:pPr>
            <a:r>
              <a:rPr lang="nl-BE" sz="2000"/>
              <a:t>Montaine Denys, </a:t>
            </a:r>
            <a:r>
              <a:rPr lang="nl-BE" sz="2000" u="sng">
                <a:solidFill>
                  <a:schemeClr val="hlink"/>
                </a:solidFill>
                <a:hlinkClick r:id="rId3"/>
              </a:rPr>
              <a:t>montaine@vlaamse-erfgoedbibliotheken.be</a:t>
            </a:r>
            <a:r>
              <a:rPr lang="nl-BE" sz="2000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/>
        </p:nvSpPr>
        <p:spPr>
          <a:xfrm>
            <a:off x="3344100" y="2325975"/>
            <a:ext cx="5503800" cy="122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35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sz="35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NIEUWE TIJDINGEN</a:t>
            </a:r>
            <a:endParaRPr/>
          </a:p>
        </p:txBody>
      </p:sp>
      <p:sp>
        <p:nvSpPr>
          <p:cNvPr id="129" name="Google Shape;129;p27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424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4</a:t>
            </a:fld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body" idx="1"/>
          </p:nvPr>
        </p:nvSpPr>
        <p:spPr>
          <a:xfrm>
            <a:off x="613825" y="1835150"/>
            <a:ext cx="5543100" cy="35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27100" lvl="0" indent="-4318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—"/>
            </a:pPr>
            <a:r>
              <a:rPr lang="nl-BE" sz="2200"/>
              <a:t>Flanders Heritage Library in collaboration with meemoo and more than 50 partner organisations 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927100" lvl="0" indent="-425450" algn="l" rtl="0">
              <a:spcBef>
                <a:spcPts val="0"/>
              </a:spcBef>
              <a:spcAft>
                <a:spcPts val="0"/>
              </a:spcAft>
              <a:buSzPts val="2100"/>
              <a:buChar char="—"/>
            </a:pPr>
            <a:r>
              <a:rPr lang="nl-BE" sz="2200"/>
              <a:t>Groundwork for large-scale programme for the </a:t>
            </a:r>
            <a:r>
              <a:rPr lang="nl-BE" sz="2000"/>
              <a:t>digitization, </a:t>
            </a:r>
            <a:r>
              <a:rPr lang="nl-BE" sz="2200"/>
              <a:t>presentation and preservation of Flemish newspaper collections</a:t>
            </a: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69900" lvl="0" indent="-29210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pic>
        <p:nvPicPr>
          <p:cNvPr id="131" name="Google Shape;1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3425" y="1671413"/>
            <a:ext cx="5281625" cy="3515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OCR-EVALUATION</a:t>
            </a:r>
            <a:endParaRPr/>
          </a:p>
        </p:txBody>
      </p:sp>
      <p:sp>
        <p:nvSpPr>
          <p:cNvPr id="137" name="Google Shape;137;p28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BE"/>
              <a:t>5</a:t>
            </a:fld>
            <a:endParaRPr/>
          </a:p>
        </p:txBody>
      </p:sp>
      <p:sp>
        <p:nvSpPr>
          <p:cNvPr id="138" name="Google Shape;138;p28"/>
          <p:cNvSpPr txBox="1">
            <a:spLocks noGrp="1"/>
          </p:cNvSpPr>
          <p:nvPr>
            <p:ph type="body" idx="4294967295"/>
          </p:nvPr>
        </p:nvSpPr>
        <p:spPr>
          <a:xfrm>
            <a:off x="766225" y="1854025"/>
            <a:ext cx="10365000" cy="40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144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—"/>
            </a:pPr>
            <a:r>
              <a:rPr lang="nl-BE" sz="2400"/>
              <a:t>10 partner organisations, meemoo, researchers at the Berlin State Library and the Swiss firm Odoma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9144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—"/>
            </a:pPr>
            <a:r>
              <a:rPr lang="nl-BE" sz="2400"/>
              <a:t>Main focus</a:t>
            </a:r>
            <a:endParaRPr sz="2400"/>
          </a:p>
          <a:p>
            <a:pPr marL="18288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—"/>
            </a:pPr>
            <a:r>
              <a:rPr lang="nl-BE"/>
              <a:t>What is the OCR-quality of digitized Flemish newspaper collections?</a:t>
            </a:r>
            <a:endParaRPr sz="2400"/>
          </a:p>
          <a:p>
            <a:pPr marL="9144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—"/>
            </a:pPr>
            <a:r>
              <a:rPr lang="nl-BE" sz="2400"/>
              <a:t>Secondary focus</a:t>
            </a:r>
            <a:endParaRPr sz="2400"/>
          </a:p>
          <a:p>
            <a:pPr marL="18288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—"/>
            </a:pPr>
            <a:r>
              <a:rPr lang="nl-BE" sz="2400"/>
              <a:t>What level of improvement can we expect with today’s technology?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SzPts val="1100"/>
              <a:buNone/>
            </a:pPr>
            <a:endParaRPr sz="12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9900" lvl="0" indent="-292100" algn="l" rtl="0">
              <a:spcBef>
                <a:spcPts val="56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9"/>
          <p:cNvSpPr txBox="1"/>
          <p:nvPr/>
        </p:nvSpPr>
        <p:spPr>
          <a:xfrm>
            <a:off x="3344100" y="2325975"/>
            <a:ext cx="5503800" cy="1222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3500">
                <a:solidFill>
                  <a:srgbClr val="F05133"/>
                </a:solidFill>
                <a:latin typeface="Open Sans"/>
                <a:ea typeface="Open Sans"/>
                <a:cs typeface="Open Sans"/>
                <a:sym typeface="Open Sans"/>
              </a:rPr>
              <a:t>PROJECT WORKFLOW</a:t>
            </a:r>
            <a:endParaRPr sz="3500">
              <a:solidFill>
                <a:srgbClr val="F0513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SET UP FOR EVALUATION</a:t>
            </a:r>
            <a:endParaRPr/>
          </a:p>
        </p:txBody>
      </p:sp>
      <p:sp>
        <p:nvSpPr>
          <p:cNvPr id="150" name="Google Shape;150;p30"/>
          <p:cNvSpPr txBox="1">
            <a:spLocks noGrp="1"/>
          </p:cNvSpPr>
          <p:nvPr>
            <p:ph type="body" idx="1"/>
          </p:nvPr>
        </p:nvSpPr>
        <p:spPr>
          <a:xfrm>
            <a:off x="918550" y="1387500"/>
            <a:ext cx="9213900" cy="40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400"/>
              <a:t>What do we need for the evaluation?</a:t>
            </a:r>
            <a:endParaRPr sz="2400"/>
          </a:p>
          <a:p>
            <a:pPr marL="457200" lvl="0" indent="-381000" algn="l" rtl="0">
              <a:spcBef>
                <a:spcPts val="560"/>
              </a:spcBef>
              <a:spcAft>
                <a:spcPts val="0"/>
              </a:spcAft>
              <a:buSzPts val="2400"/>
              <a:buChar char="-"/>
            </a:pPr>
            <a:r>
              <a:rPr lang="nl-BE" sz="2400"/>
              <a:t>Representative selection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Original OCR (files and scans)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To evaluate the OCR-quality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New OCR (scans original and files new OCR)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To evaluate the improvement we can expect with the technology of today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Ground truth (files based on the original scans)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Error free segmentation and text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What do we need for that? </a:t>
            </a:r>
            <a:endParaRPr/>
          </a:p>
          <a:p>
            <a:pPr marL="1828800" lvl="3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BE"/>
              <a:t>Tool</a:t>
            </a:r>
            <a:endParaRPr/>
          </a:p>
          <a:p>
            <a:pPr marL="1828800" lvl="3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BE"/>
              <a:t>Guidelines</a:t>
            </a:r>
            <a:endParaRPr/>
          </a:p>
          <a:p>
            <a:pPr marL="1828800" lvl="3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nl-BE"/>
              <a:t>Extra help: partner organisations and experts (testpages)</a:t>
            </a:r>
            <a:endParaRPr/>
          </a:p>
          <a:p>
            <a:pPr marL="4572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1" name="Google Shape;151;p30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1"/>
          <p:cNvSpPr txBox="1">
            <a:spLocks noGrp="1"/>
          </p:cNvSpPr>
          <p:nvPr>
            <p:ph type="title"/>
          </p:nvPr>
        </p:nvSpPr>
        <p:spPr>
          <a:xfrm>
            <a:off x="766233" y="476251"/>
            <a:ext cx="106680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SET UP FOR EVALUATION</a:t>
            </a:r>
            <a:endParaRPr/>
          </a:p>
        </p:txBody>
      </p:sp>
      <p:sp>
        <p:nvSpPr>
          <p:cNvPr id="158" name="Google Shape;158;p31"/>
          <p:cNvSpPr txBox="1">
            <a:spLocks noGrp="1"/>
          </p:cNvSpPr>
          <p:nvPr>
            <p:ph type="body" idx="1"/>
          </p:nvPr>
        </p:nvSpPr>
        <p:spPr>
          <a:xfrm>
            <a:off x="766150" y="1418125"/>
            <a:ext cx="9213900" cy="4083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560"/>
              </a:spcBef>
              <a:spcAft>
                <a:spcPts val="0"/>
              </a:spcAft>
              <a:buSzPts val="2400"/>
              <a:buChar char="-"/>
            </a:pPr>
            <a:r>
              <a:rPr lang="nl-BE" sz="2400"/>
              <a:t>No in-house expertise ⇒ experts 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Evaluate original OCR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Evaluate the new OCR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nl-BE"/>
              <a:t>Analyse the results and deliver them in a report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Quality original OCR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Improvement potential of the new OCR </a:t>
            </a:r>
            <a:endParaRPr/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nl-BE"/>
              <a:t>Advise considering the next steps</a:t>
            </a:r>
            <a:endParaRPr/>
          </a:p>
          <a:p>
            <a:pPr marL="4572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9" name="Google Shape;159;p31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2"/>
          <p:cNvPicPr preferRelativeResize="0"/>
          <p:nvPr/>
        </p:nvPicPr>
        <p:blipFill rotWithShape="1">
          <a:blip r:embed="rId3">
            <a:alphaModFix/>
          </a:blip>
          <a:srcRect t="4509" b="5115"/>
          <a:stretch/>
        </p:blipFill>
        <p:spPr>
          <a:xfrm>
            <a:off x="6415825" y="2044001"/>
            <a:ext cx="4894501" cy="4423488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2"/>
          <p:cNvSpPr txBox="1">
            <a:spLocks noGrp="1"/>
          </p:cNvSpPr>
          <p:nvPr>
            <p:ph type="title"/>
          </p:nvPr>
        </p:nvSpPr>
        <p:spPr>
          <a:xfrm>
            <a:off x="766226" y="476250"/>
            <a:ext cx="9432600" cy="5763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BE"/>
              <a:t>WORKFLOW: REPRESENTATIVE SELECTION</a:t>
            </a:r>
            <a:endParaRPr/>
          </a:p>
        </p:txBody>
      </p:sp>
      <p:sp>
        <p:nvSpPr>
          <p:cNvPr id="167" name="Google Shape;167;p32"/>
          <p:cNvSpPr txBox="1">
            <a:spLocks noGrp="1"/>
          </p:cNvSpPr>
          <p:nvPr>
            <p:ph type="sldNum" idx="12"/>
          </p:nvPr>
        </p:nvSpPr>
        <p:spPr>
          <a:xfrm>
            <a:off x="9074944" y="6245225"/>
            <a:ext cx="1057500" cy="476100"/>
          </a:xfrm>
          <a:prstGeom prst="rect">
            <a:avLst/>
          </a:prstGeom>
        </p:spPr>
        <p:txBody>
          <a:bodyPr spcFirstLastPara="1" wrap="square" lIns="91425" tIns="45700" rIns="0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BE"/>
              <a:t>9</a:t>
            </a:fld>
            <a:endParaRPr/>
          </a:p>
        </p:txBody>
      </p:sp>
      <p:sp>
        <p:nvSpPr>
          <p:cNvPr id="168" name="Google Shape;168;p32"/>
          <p:cNvSpPr txBox="1">
            <a:spLocks noGrp="1"/>
          </p:cNvSpPr>
          <p:nvPr>
            <p:ph type="body" idx="1"/>
          </p:nvPr>
        </p:nvSpPr>
        <p:spPr>
          <a:xfrm>
            <a:off x="976475" y="1257500"/>
            <a:ext cx="9371700" cy="692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r>
              <a:rPr lang="nl-BE" sz="2200"/>
              <a:t>Representative selection of 75 newspaper pages from 10 organisations</a:t>
            </a:r>
            <a:endParaRPr sz="2200"/>
          </a:p>
          <a:p>
            <a:pPr marL="936000" lvl="1" indent="-4193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—"/>
            </a:pPr>
            <a:r>
              <a:rPr lang="nl-BE" sz="2200"/>
              <a:t>Original plan </a:t>
            </a:r>
            <a:endParaRPr sz="2200"/>
          </a:p>
          <a:p>
            <a:pPr marL="1255712" lvl="2" indent="-273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–"/>
            </a:pPr>
            <a:r>
              <a:rPr lang="nl-BE"/>
              <a:t>100-130 newspaper pages</a:t>
            </a:r>
            <a:endParaRPr/>
          </a:p>
          <a:p>
            <a:pPr marL="1255712" lvl="2" indent="-273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–"/>
            </a:pPr>
            <a:r>
              <a:rPr lang="nl-BE"/>
              <a:t>Deliver all at once</a:t>
            </a:r>
            <a:endParaRPr/>
          </a:p>
          <a:p>
            <a:pPr marL="936000" lvl="1" indent="-4320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Char char="—"/>
            </a:pPr>
            <a:r>
              <a:rPr lang="nl-BE"/>
              <a:t>New plan</a:t>
            </a:r>
            <a:endParaRPr/>
          </a:p>
          <a:p>
            <a:pPr marL="1255712" lvl="2" indent="-2730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200"/>
              <a:buChar char="–"/>
            </a:pPr>
            <a:r>
              <a:rPr lang="nl-BE"/>
              <a:t>4 batches (25 pages)</a:t>
            </a:r>
            <a:endParaRPr/>
          </a:p>
          <a:p>
            <a:pPr marL="1476000" lvl="3" indent="-2160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Char char="–"/>
            </a:pPr>
            <a:r>
              <a:rPr lang="nl-BE"/>
              <a:t>Dropped one batch</a:t>
            </a:r>
            <a:endParaRPr sz="2200"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 sz="2200"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32"/>
          <p:cNvSpPr/>
          <p:nvPr/>
        </p:nvSpPr>
        <p:spPr>
          <a:xfrm>
            <a:off x="6563118" y="2149221"/>
            <a:ext cx="1217700" cy="1004100"/>
          </a:xfrm>
          <a:prstGeom prst="rect">
            <a:avLst/>
          </a:prstGeom>
          <a:solidFill>
            <a:srgbClr val="F05133">
              <a:alpha val="278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B2">
  <a:themeElements>
    <a:clrScheme name="PRESENTATIE_20100217_2 0 10">
      <a:dk1>
        <a:srgbClr val="716A66"/>
      </a:dk1>
      <a:lt1>
        <a:srgbClr val="FFFFFF"/>
      </a:lt1>
      <a:dk2>
        <a:srgbClr val="000000"/>
      </a:dk2>
      <a:lt2>
        <a:srgbClr val="D9D6D5"/>
      </a:lt2>
      <a:accent1>
        <a:srgbClr val="AAA4A0"/>
      </a:accent1>
      <a:accent2>
        <a:srgbClr val="F05133"/>
      </a:accent2>
      <a:accent3>
        <a:srgbClr val="FFFFFF"/>
      </a:accent3>
      <a:accent4>
        <a:srgbClr val="5F5956"/>
      </a:accent4>
      <a:accent5>
        <a:srgbClr val="D2CFCD"/>
      </a:accent5>
      <a:accent6>
        <a:srgbClr val="D9492D"/>
      </a:accent6>
      <a:hlink>
        <a:srgbClr val="F05133"/>
      </a:hlink>
      <a:folHlink>
        <a:srgbClr val="F0513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1025</Words>
  <Application>Microsoft Office PowerPoint</Application>
  <PresentationFormat>Breedbeeld</PresentationFormat>
  <Paragraphs>256</Paragraphs>
  <Slides>29</Slides>
  <Notes>29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29</vt:i4>
      </vt:variant>
    </vt:vector>
  </HeadingPairs>
  <TitlesOfParts>
    <vt:vector size="37" baseType="lpstr">
      <vt:lpstr>Arial</vt:lpstr>
      <vt:lpstr>Noto Sans Symbols</vt:lpstr>
      <vt:lpstr>Verdana</vt:lpstr>
      <vt:lpstr>Roboto</vt:lpstr>
      <vt:lpstr>Open Sans</vt:lpstr>
      <vt:lpstr>Corbel</vt:lpstr>
      <vt:lpstr>VEB2</vt:lpstr>
      <vt:lpstr>Simple Light</vt:lpstr>
      <vt:lpstr>MANAGING THE EVALUATION OF THE OCR QUALITY IN FLEMISH NEWSPAPER COLLECTIONS</vt:lpstr>
      <vt:lpstr>PowerPoint-presentatie</vt:lpstr>
      <vt:lpstr>PowerPoint-presentatie</vt:lpstr>
      <vt:lpstr>NIEUWE TIJDINGEN</vt:lpstr>
      <vt:lpstr>OCR-EVALUATION</vt:lpstr>
      <vt:lpstr>PowerPoint-presentatie</vt:lpstr>
      <vt:lpstr>SET UP FOR EVALUATION</vt:lpstr>
      <vt:lpstr>SET UP FOR EVALUATION</vt:lpstr>
      <vt:lpstr>WORKFLOW: REPRESENTATIVE SELECTION</vt:lpstr>
      <vt:lpstr>WORKFLOW: REPRESENTATIVE SELECTION</vt:lpstr>
      <vt:lpstr>WORKFLOW: REPRESENTATIVE SELECTION</vt:lpstr>
      <vt:lpstr>WORKFLOW: REPRESENTATIVE SELECTION</vt:lpstr>
      <vt:lpstr>WORKFLOW: NEW OCR OF THE CORPUS</vt:lpstr>
      <vt:lpstr>WORKFLOW: GROUND TRUTH</vt:lpstr>
      <vt:lpstr>WORKFLOW: GROUND TRUTH</vt:lpstr>
      <vt:lpstr>WORKFLOW: GROUND TRUTH</vt:lpstr>
      <vt:lpstr>WORKFLOW: EVALUATION</vt:lpstr>
      <vt:lpstr>WORKFLOW: EVALUATION</vt:lpstr>
      <vt:lpstr>PowerPoint-presentatie</vt:lpstr>
      <vt:lpstr>ABOUT THE RESULTS</vt:lpstr>
      <vt:lpstr>ABOUT THE RESULTS</vt:lpstr>
      <vt:lpstr>NO POTENTIAL IMPROVEMENT</vt:lpstr>
      <vt:lpstr>POST-CORRECTION</vt:lpstr>
      <vt:lpstr>IMPROVEMENT POTENTIAL TRANSKRIBUS</vt:lpstr>
      <vt:lpstr>TRENDS</vt:lpstr>
      <vt:lpstr>NOT ENOUGH INFORMATION</vt:lpstr>
      <vt:lpstr>PowerPoint-presentatie</vt:lpstr>
      <vt:lpstr>OVERVIEW</vt:lpstr>
      <vt:lpstr>CONTACTGEGEVENS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THE EVALUATION OF THE OCR QUALITY IN FLEMISH NEWSPAPER COLLECTIONS</dc:title>
  <dc:creator>Montaine Denys</dc:creator>
  <cp:lastModifiedBy>Montaine Denys</cp:lastModifiedBy>
  <cp:revision>1</cp:revision>
  <dcterms:modified xsi:type="dcterms:W3CDTF">2023-01-26T09:32:25Z</dcterms:modified>
</cp:coreProperties>
</file>