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66" userDrawn="1">
          <p15:clr>
            <a:srgbClr val="A4A3A4"/>
          </p15:clr>
        </p15:guide>
        <p15:guide id="2" orient="horz" pos="6159">
          <p15:clr>
            <a:srgbClr val="A4A3A4"/>
          </p15:clr>
        </p15:guide>
        <p15:guide id="3" pos="2160">
          <p15:clr>
            <a:srgbClr val="A4A3A4"/>
          </p15:clr>
        </p15:guide>
        <p15:guide id="4" pos="3203">
          <p15:clr>
            <a:srgbClr val="A4A3A4"/>
          </p15:clr>
        </p15:guide>
        <p15:guide id="5" pos="11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7BF"/>
    <a:srgbClr val="00C6A3"/>
    <a:srgbClr val="00C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6"/>
    <p:restoredTop sz="97735"/>
  </p:normalViewPr>
  <p:slideViewPr>
    <p:cSldViewPr>
      <p:cViewPr>
        <p:scale>
          <a:sx n="110" d="100"/>
          <a:sy n="110" d="100"/>
        </p:scale>
        <p:origin x="52" y="52"/>
      </p:cViewPr>
      <p:guideLst>
        <p:guide orient="horz" pos="2666"/>
        <p:guide orient="horz" pos="6159"/>
        <p:guide pos="2160"/>
        <p:guide pos="3203"/>
        <p:guide pos="11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FA577-8356-41AA-A8FA-72D3C51F6D3C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D8D96-410C-4C07-868E-4E55B7FBD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51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84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386387" y="396706"/>
            <a:ext cx="1671638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1478" y="396706"/>
            <a:ext cx="4900613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77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30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52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1478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1903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66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50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64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7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9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48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2EF92-7CB3-4635-8715-687E6C4F8A1A}" type="datetimeFigureOut">
              <a:rPr lang="de-DE" smtClean="0"/>
              <a:t>20.01.2023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93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nlmcatalog/journals/" TargetMode="External"/><Relationship Id="rId13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doaj.org/" TargetMode="External"/><Relationship Id="rId12" Type="http://schemas.openxmlformats.org/officeDocument/2006/relationships/image" Target="../media/image4.png"/><Relationship Id="rId2" Type="http://schemas.openxmlformats.org/officeDocument/2006/relationships/image" Target="../media/image1.pn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licationethics.org/" TargetMode="External"/><Relationship Id="rId11" Type="http://schemas.openxmlformats.org/officeDocument/2006/relationships/hyperlink" Target="https://thinkchecksubmit.org/translations/german/" TargetMode="External"/><Relationship Id="rId5" Type="http://schemas.openxmlformats.org/officeDocument/2006/relationships/hyperlink" Target="https://oaspa.org/membership/members/" TargetMode="External"/><Relationship Id="rId15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dbh.nsd.uib.no/publiseringskanaler/erihplus/search.action;jsessionid=O4tsOFI8CCqXSeUvC-PViEmd.undefined?a=true&amp;tv=true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philpapers.org/" TargetMode="External"/><Relationship Id="rId14" Type="http://schemas.openxmlformats.org/officeDocument/2006/relationships/hyperlink" Target="open-access.networ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072210" y="71086"/>
            <a:ext cx="2632583" cy="629372"/>
            <a:chOff x="4072210" y="272480"/>
            <a:chExt cx="2632583" cy="629372"/>
          </a:xfrm>
        </p:grpSpPr>
        <p:pic>
          <p:nvPicPr>
            <p:cNvPr id="34" name="Picture 5" descr="https://upload.wikimedia.org/wikipedia/commons/thumb/5/5c/BMBF_Logo.svg/640px-BMBF_Logo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2066" y="361852"/>
              <a:ext cx="872727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" descr="\\tib.tibub.de\DFS0\Home\BrinkenH\Documents\open-access.network\Logos\TIB_Logo_45_RGB_Grey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629"/>
            <a:stretch/>
          </p:blipFill>
          <p:spPr bwMode="auto">
            <a:xfrm>
              <a:off x="4197791" y="478170"/>
              <a:ext cx="480878" cy="304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47616" y="442593"/>
              <a:ext cx="525665" cy="37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feld 31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4999178" y="272480"/>
              <a:ext cx="71957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IM RAHMEN VON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feld 33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4072210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>
                  <a:latin typeface="Arial Narrow" panose="020B0606020202030204" pitchFamily="34" charset="0"/>
                  <a:cs typeface="Arial" panose="020B0604020202020204" pitchFamily="34" charset="0"/>
                </a:rPr>
                <a:t>GESTALTET </a:t>
              </a:r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VON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feld 35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5925717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GEFÖRDERT VOM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FE2507E8-8012-D544-9D76-F1B8576F0240}"/>
              </a:ext>
            </a:extLst>
          </p:cNvPr>
          <p:cNvSpPr txBox="1"/>
          <p:nvPr/>
        </p:nvSpPr>
        <p:spPr>
          <a:xfrm>
            <a:off x="176763" y="1280592"/>
            <a:ext cx="6504473" cy="2462213"/>
          </a:xfrm>
          <a:prstGeom prst="rect">
            <a:avLst/>
          </a:prstGeom>
          <a:noFill/>
        </p:spPr>
        <p:txBody>
          <a:bodyPr wrap="square" lIns="0" tIns="0" rIns="0" bIns="0" numCol="2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Was bedeutet Qualität im Kontext </a:t>
            </a:r>
            <a:b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von Open Access?</a:t>
            </a: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Erfüllung von Anforderungen </a:t>
            </a:r>
          </a:p>
          <a:p>
            <a:pPr>
              <a:spcBef>
                <a:spcPts val="200"/>
              </a:spcBef>
              <a:buClr>
                <a:schemeClr val="tx1"/>
              </a:buClr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Beachtung wissenschaftlicher Standards</a:t>
            </a:r>
          </a:p>
          <a:p>
            <a:pPr>
              <a:spcBef>
                <a:spcPts val="200"/>
              </a:spcBef>
              <a:buClr>
                <a:schemeClr val="tx1"/>
              </a:buClr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Technische Standards  </a:t>
            </a:r>
          </a:p>
          <a:p>
            <a:pPr>
              <a:spcBef>
                <a:spcPts val="200"/>
              </a:spcBef>
              <a:spcAft>
                <a:spcPts val="600"/>
              </a:spcAft>
              <a:buClr>
                <a:schemeClr val="tx1"/>
              </a:buClr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Organisatorische Rahmenbedingungen 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Subjektive Einschätzung 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Generell: Transparenz und Vertrauenswürdigkeit des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Publikationsortes relevant!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Die</a:t>
            </a: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Bedeutung von konkreten Anforderungen und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Verfahren kann je nach Fachkultur unterschiedlich sein.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Qualitätssicherung in </a:t>
            </a:r>
            <a:b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Open-Access-Journals</a:t>
            </a:r>
          </a:p>
          <a:p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Je nach Fachdisziplin sind verschiedene Verfahren zur Qualitätssicherung von Artikeln üblich: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Gutachter*innen: Peer Review - Fachbegutachtung durch Kolleg*innen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(Peers)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außerhalb des Herausgeber-Teams 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Herausgebergremium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(Editorial Review)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Veröffentlichung von Vorabversionen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700" dirty="0" err="1">
                <a:latin typeface="Arial" panose="020B0604020202020204" pitchFamily="34" charset="0"/>
                <a:cs typeface="Arial" panose="020B0604020202020204" pitchFamily="34" charset="0"/>
              </a:rPr>
              <a:t>Preprints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300"/>
              </a:spcBef>
            </a:pPr>
            <a:endParaRPr lang="de-DE" sz="7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Im Allgemeinen unterscheiden sich die Verfahren nicht von denen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in Subskriptionszeitschriften.</a:t>
            </a: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4040907-FF37-A444-BB9D-E54BEC8ED68E}"/>
              </a:ext>
            </a:extLst>
          </p:cNvPr>
          <p:cNvSpPr/>
          <p:nvPr/>
        </p:nvSpPr>
        <p:spPr>
          <a:xfrm>
            <a:off x="176763" y="3492324"/>
            <a:ext cx="6504473" cy="2631490"/>
          </a:xfrm>
          <a:prstGeom prst="rect">
            <a:avLst/>
          </a:prstGeom>
        </p:spPr>
        <p:txBody>
          <a:bodyPr wrap="square" lIns="0" tIns="0" rIns="0" bIns="0" numCol="2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        Checkliste zur Qualität </a:t>
            </a:r>
            <a:b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        von Open-Access-Journals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Ist der Verlag Mitglied bei einer der folgenden Initiativen?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Open Access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Scholarly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Publishers‘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OASPA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Committee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Publication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COPE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auch bei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„Nicht-Open-Access-Journals“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Ist das Journal in qualitätsgeprüften Datenbanken </a:t>
            </a:r>
            <a:b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und Verzeichnissen gelistet? 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Directory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Open Access Journals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DOAJ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Interdisziplinär: z. B. Web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Science,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Scopus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Disziplinär: z. B.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Pubmed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(Medizin), 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PhilPapers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(Philosophie),  </a:t>
            </a:r>
            <a:b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ERIH PLUS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(Geisteswissenschaften)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Vor allem junge Zeitschriften sind (noch) nicht in den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Initiativen bzw. Datenbanken enthalten, weitere Kriterien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einzubeziehen ist daher sinnvoll.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Weitere Kriterien zur Prüfung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Bewertung des Publikationsortes 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Bekanntheitsgrad des Journals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Reputation der Herausgeber*innen und Autor*innen</a:t>
            </a:r>
          </a:p>
          <a:p>
            <a:pPr>
              <a:spcBef>
                <a:spcPts val="200"/>
              </a:spcBef>
              <a:spcAft>
                <a:spcPts val="12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Anbindung an Einrichtungen oder Fachgesellschaften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Transparente Angaben zu den Service-Leistungen </a:t>
            </a:r>
            <a:b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und anfallenden Kosten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Qualitätsprüfung der Publikation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(z. B.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Peer Review)</a:t>
            </a:r>
            <a:endParaRPr 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Persistent Identifier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(z. B. DOI)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und Langzeitverfügbarkeit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Angabe von Lizenzinformationen für Artikel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(z. B. CC BY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sz="9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A8A4E8-6E74-9246-960E-C9F9E98B3700}"/>
              </a:ext>
            </a:extLst>
          </p:cNvPr>
          <p:cNvSpPr txBox="1"/>
          <p:nvPr/>
        </p:nvSpPr>
        <p:spPr>
          <a:xfrm>
            <a:off x="176763" y="183051"/>
            <a:ext cx="3881832" cy="1015663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Checkliste zur Qualität </a:t>
            </a:r>
            <a:b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von Open-Access-Zeitschriften</a:t>
            </a:r>
          </a:p>
          <a:p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8E1166C-91EB-EF47-AF9A-EF7F72A73100}"/>
              </a:ext>
            </a:extLst>
          </p:cNvPr>
          <p:cNvSpPr txBox="1"/>
          <p:nvPr/>
        </p:nvSpPr>
        <p:spPr>
          <a:xfrm>
            <a:off x="176763" y="6076000"/>
            <a:ext cx="6504473" cy="1343958"/>
          </a:xfrm>
          <a:prstGeom prst="rect">
            <a:avLst/>
          </a:prstGeom>
          <a:noFill/>
        </p:spPr>
        <p:txBody>
          <a:bodyPr wrap="square" lIns="0" rIns="0" numCol="2" rtlCol="0">
            <a:spAutoFit/>
          </a:bodyPr>
          <a:lstStyle/>
          <a:p>
            <a:r>
              <a:rPr lang="de-DE" sz="1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können Sie bei der Prüfung vorgehen?</a:t>
            </a:r>
          </a:p>
          <a:p>
            <a:endParaRPr lang="de-DE" sz="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Checkliste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Think. Check. </a:t>
            </a:r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Submit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Verzeichnisse und sogenannte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Whitelists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liefern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eine gute Orientierung</a:t>
            </a: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tun bei Unsicherheiten?</a:t>
            </a:r>
          </a:p>
          <a:p>
            <a:endParaRPr lang="de-DE" sz="8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Mit Kolleg*innen sprechen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Sie können immer die Bibliothekar*innen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Ihres Vertrauens konsultieren </a:t>
            </a:r>
          </a:p>
          <a:p>
            <a:pPr marL="266700" indent="-266700">
              <a:buBlip>
                <a:blip r:embed="rId12"/>
              </a:buBlip>
            </a:pPr>
            <a:endParaRPr lang="de-DE" sz="8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Blip>
                <a:blip r:embed="rId12"/>
              </a:buBlip>
            </a:pP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76F8042-F454-E241-91FB-27B21EC5F63D}"/>
              </a:ext>
            </a:extLst>
          </p:cNvPr>
          <p:cNvSpPr txBox="1"/>
          <p:nvPr/>
        </p:nvSpPr>
        <p:spPr>
          <a:xfrm>
            <a:off x="176763" y="7131926"/>
            <a:ext cx="6504473" cy="4385816"/>
          </a:xfrm>
          <a:prstGeom prst="rect">
            <a:avLst/>
          </a:prstGeom>
          <a:noFill/>
        </p:spPr>
        <p:txBody>
          <a:bodyPr wrap="square" lIns="0" rIns="0" numCol="2" rtlCol="0">
            <a:spAutoFit/>
          </a:bodyPr>
          <a:lstStyle/>
          <a:p>
            <a:r>
              <a:rPr lang="de-DE" sz="1000" b="1" kern="0" dirty="0">
                <a:latin typeface="Arial" panose="020B0604020202020204" pitchFamily="34" charset="0"/>
                <a:cs typeface="Arial" panose="020B0604020202020204" pitchFamily="34" charset="0"/>
              </a:rPr>
              <a:t>Was ist eigentlich </a:t>
            </a:r>
            <a:r>
              <a:rPr lang="de-DE" sz="1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Predatory</a:t>
            </a:r>
            <a:r>
              <a:rPr lang="de-DE" sz="1000" b="1" kern="0" dirty="0">
                <a:latin typeface="Arial" panose="020B0604020202020204" pitchFamily="34" charset="0"/>
                <a:cs typeface="Arial" panose="020B0604020202020204" pitchFamily="34" charset="0"/>
              </a:rPr>
              <a:t> Publishing?</a:t>
            </a:r>
          </a:p>
          <a:p>
            <a:endParaRPr lang="de-DE" sz="9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Dabei handelt es sich Geschäftspraktiken, bei denen Publikationsgebühren (z. B. </a:t>
            </a:r>
            <a:r>
              <a:rPr lang="de-DE" sz="800" kern="0" dirty="0" err="1">
                <a:latin typeface="Arial" panose="020B0604020202020204" pitchFamily="34" charset="0"/>
                <a:cs typeface="Arial" panose="020B0604020202020204" pitchFamily="34" charset="0"/>
              </a:rPr>
              <a:t>Article</a:t>
            </a:r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 Processing </a:t>
            </a:r>
            <a:r>
              <a:rPr lang="de-DE" sz="800" kern="0" dirty="0" err="1">
                <a:latin typeface="Arial" panose="020B0604020202020204" pitchFamily="34" charset="0"/>
                <a:cs typeface="Arial" panose="020B0604020202020204" pitchFamily="34" charset="0"/>
              </a:rPr>
              <a:t>Charges</a:t>
            </a:r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) erhoben werden, aber keine oder unzureichende redaktionelle Bearbeitung </a:t>
            </a:r>
            <a:b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der Artikel und kein Qualitätssicherungsverfahren stattfinden. 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buSzPct val="140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Kein Peer-Review und keine langfristige Archivierung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der Artikel</a:t>
            </a:r>
          </a:p>
          <a:p>
            <a:pPr>
              <a:spcBef>
                <a:spcPts val="200"/>
              </a:spcBef>
              <a:buSzPct val="140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Kann Zeitschriften, Verlage und Konferenzen betreffen </a:t>
            </a:r>
          </a:p>
          <a:p>
            <a:pPr marL="171450" indent="-171450">
              <a:buSzPct val="140000"/>
              <a:buBlip>
                <a:blip r:embed="rId13"/>
              </a:buBlip>
            </a:pP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Das sagt nicht zwangsläufig etwas über die Qualität der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darin veröffentlichten Publikationen aus!</a:t>
            </a: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         Mögliche Warnhinweise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Aggressive E-Mail-Werbung (Massenmails/Spam)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Keine klaren, transparenten Angaben zum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Peer-Review- Verfahren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Keine klaren transparenten Angaben zu Publikationskosten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Verlagsname wird nicht deutlich auf der Homepage der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Zeitschrift angegeben und Kontaktinformationen sind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schwierig zu identifizieren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Falsche Informationen, z. B. zu den Mitgliedern des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Editorial Boards, zu 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Impact-Faktoren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, ISSN o. a.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Zahlreiche Rechtschreibfehler auf der Website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Nachahmung des Designs oder Namensähnlichkeit zu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renommierten wissenschaftlichen Fachzeitschriften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kern="0" dirty="0"/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ECBE2CA0-EABD-E24F-8FF6-47EC0D4D505D}"/>
              </a:ext>
            </a:extLst>
          </p:cNvPr>
          <p:cNvCxnSpPr/>
          <p:nvPr/>
        </p:nvCxnSpPr>
        <p:spPr>
          <a:xfrm>
            <a:off x="176763" y="1665743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2061147F-1D1F-764B-9519-B115311715D5}"/>
              </a:ext>
            </a:extLst>
          </p:cNvPr>
          <p:cNvCxnSpPr/>
          <p:nvPr/>
        </p:nvCxnSpPr>
        <p:spPr>
          <a:xfrm>
            <a:off x="3427963" y="1665743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35F0E144-368C-3647-84EE-9761E2141153}"/>
              </a:ext>
            </a:extLst>
          </p:cNvPr>
          <p:cNvCxnSpPr/>
          <p:nvPr/>
        </p:nvCxnSpPr>
        <p:spPr>
          <a:xfrm>
            <a:off x="176763" y="3852364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BCA18DD3-CBA3-FE41-BC36-3933D3C24B82}"/>
              </a:ext>
            </a:extLst>
          </p:cNvPr>
          <p:cNvCxnSpPr/>
          <p:nvPr/>
        </p:nvCxnSpPr>
        <p:spPr>
          <a:xfrm>
            <a:off x="3427963" y="3852364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A42CA9A2-B424-FA43-B5A6-179F5AAB9185}"/>
              </a:ext>
            </a:extLst>
          </p:cNvPr>
          <p:cNvCxnSpPr/>
          <p:nvPr/>
        </p:nvCxnSpPr>
        <p:spPr>
          <a:xfrm>
            <a:off x="176763" y="6330057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4391980A-F93F-A343-B771-5B02712128F4}"/>
              </a:ext>
            </a:extLst>
          </p:cNvPr>
          <p:cNvCxnSpPr/>
          <p:nvPr/>
        </p:nvCxnSpPr>
        <p:spPr>
          <a:xfrm>
            <a:off x="3427963" y="6330057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AB4158DC-C1F7-4446-8CF0-3D053E13ADCD}"/>
              </a:ext>
            </a:extLst>
          </p:cNvPr>
          <p:cNvCxnSpPr/>
          <p:nvPr/>
        </p:nvCxnSpPr>
        <p:spPr>
          <a:xfrm>
            <a:off x="176763" y="7413286"/>
            <a:ext cx="3036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FECBFBF9-3586-A746-BD14-4D0147B2ACD6}"/>
              </a:ext>
            </a:extLst>
          </p:cNvPr>
          <p:cNvCxnSpPr/>
          <p:nvPr/>
        </p:nvCxnSpPr>
        <p:spPr>
          <a:xfrm>
            <a:off x="3427963" y="7413286"/>
            <a:ext cx="3036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>
            <a:extLst>
              <a:ext uri="{FF2B5EF4-FFF2-40B4-BE49-F238E27FC236}">
                <a16:creationId xmlns:a16="http://schemas.microsoft.com/office/drawing/2014/main" id="{DBD498E0-EA5F-7F4D-A9B8-561C70D37A95}"/>
              </a:ext>
            </a:extLst>
          </p:cNvPr>
          <p:cNvSpPr/>
          <p:nvPr/>
        </p:nvSpPr>
        <p:spPr>
          <a:xfrm>
            <a:off x="176763" y="4093766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CC113B5-1BB9-F642-BB5B-BE2D3A4F6F2E}"/>
              </a:ext>
            </a:extLst>
          </p:cNvPr>
          <p:cNvSpPr/>
          <p:nvPr/>
        </p:nvSpPr>
        <p:spPr>
          <a:xfrm>
            <a:off x="176763" y="4238830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A5D6C83D-D240-124A-A884-C86F32E4F68C}"/>
              </a:ext>
            </a:extLst>
          </p:cNvPr>
          <p:cNvSpPr/>
          <p:nvPr/>
        </p:nvSpPr>
        <p:spPr>
          <a:xfrm>
            <a:off x="176393" y="4824168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3892BAD-159F-9345-8585-42DC04333AA8}"/>
              </a:ext>
            </a:extLst>
          </p:cNvPr>
          <p:cNvSpPr/>
          <p:nvPr/>
        </p:nvSpPr>
        <p:spPr>
          <a:xfrm>
            <a:off x="176393" y="4975576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9CE31CD-F6BC-9446-B503-876CC741483E}"/>
              </a:ext>
            </a:extLst>
          </p:cNvPr>
          <p:cNvSpPr/>
          <p:nvPr/>
        </p:nvSpPr>
        <p:spPr>
          <a:xfrm>
            <a:off x="176392" y="5120768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A3080D2-5133-B046-9316-A5E8CA0711D6}"/>
              </a:ext>
            </a:extLst>
          </p:cNvPr>
          <p:cNvSpPr/>
          <p:nvPr/>
        </p:nvSpPr>
        <p:spPr>
          <a:xfrm>
            <a:off x="3427963" y="49222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9633A852-1CC9-6242-B376-E5B14EFDE362}"/>
              </a:ext>
            </a:extLst>
          </p:cNvPr>
          <p:cNvSpPr/>
          <p:nvPr/>
        </p:nvSpPr>
        <p:spPr>
          <a:xfrm>
            <a:off x="3427963" y="50746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2990B6E-915B-0649-9C51-63C1CBC951FD}"/>
              </a:ext>
            </a:extLst>
          </p:cNvPr>
          <p:cNvSpPr/>
          <p:nvPr/>
        </p:nvSpPr>
        <p:spPr>
          <a:xfrm>
            <a:off x="3427963" y="52270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Halber Rahmen 55">
            <a:extLst>
              <a:ext uri="{FF2B5EF4-FFF2-40B4-BE49-F238E27FC236}">
                <a16:creationId xmlns:a16="http://schemas.microsoft.com/office/drawing/2014/main" id="{8D6DE3F2-E91B-9B46-9FFE-9377B1359FF6}"/>
              </a:ext>
            </a:extLst>
          </p:cNvPr>
          <p:cNvSpPr/>
          <p:nvPr/>
        </p:nvSpPr>
        <p:spPr>
          <a:xfrm rot="12977647">
            <a:off x="193307" y="3463519"/>
            <a:ext cx="169169" cy="295425"/>
          </a:xfrm>
          <a:prstGeom prst="halfFra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7" name="Multiplizieren 56">
            <a:extLst>
              <a:ext uri="{FF2B5EF4-FFF2-40B4-BE49-F238E27FC236}">
                <a16:creationId xmlns:a16="http://schemas.microsoft.com/office/drawing/2014/main" id="{3526FCE4-3E5C-1F47-BAC1-F4DC9FB8B89D}"/>
              </a:ext>
            </a:extLst>
          </p:cNvPr>
          <p:cNvSpPr/>
          <p:nvPr/>
        </p:nvSpPr>
        <p:spPr>
          <a:xfrm rot="921927">
            <a:off x="3395918" y="7073869"/>
            <a:ext cx="354197" cy="341581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37CC4C3D-6E29-1344-B2EA-C0343D5C1E68}"/>
              </a:ext>
            </a:extLst>
          </p:cNvPr>
          <p:cNvSpPr txBox="1"/>
          <p:nvPr/>
        </p:nvSpPr>
        <p:spPr>
          <a:xfrm>
            <a:off x="176392" y="9635841"/>
            <a:ext cx="4121251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600" dirty="0">
                <a:latin typeface="Arial" panose="020B0604020202020204" pitchFamily="34" charset="0"/>
                <a:cs typeface="Arial" panose="020B0604020202020204" pitchFamily="34" charset="0"/>
              </a:rPr>
              <a:t>Mehr Informationen auf </a:t>
            </a:r>
            <a:r>
              <a:rPr lang="de-DE" sz="600" dirty="0">
                <a:latin typeface="Arial" panose="020B0604020202020204" pitchFamily="34" charset="0"/>
                <a:cs typeface="Arial" panose="020B0604020202020204" pitchFamily="34" charset="0"/>
                <a:hlinkClick r:id="rId14" action="ppaction://hlinkfile"/>
              </a:rPr>
              <a:t>open-</a:t>
            </a:r>
            <a:r>
              <a:rPr lang="de-DE" sz="600" dirty="0" err="1">
                <a:latin typeface="Arial" panose="020B0604020202020204" pitchFamily="34" charset="0"/>
                <a:cs typeface="Arial" panose="020B0604020202020204" pitchFamily="34" charset="0"/>
                <a:hlinkClick r:id="rId14" action="ppaction://hlinkfile"/>
              </a:rPr>
              <a:t>access.network</a:t>
            </a:r>
            <a:endParaRPr lang="de-DE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F2F1C8E-D8D7-CB46-9E7A-57270DB555AC}"/>
              </a:ext>
            </a:extLst>
          </p:cNvPr>
          <p:cNvSpPr txBox="1"/>
          <p:nvPr/>
        </p:nvSpPr>
        <p:spPr>
          <a:xfrm>
            <a:off x="2780928" y="9640038"/>
            <a:ext cx="4533376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600" dirty="0">
                <a:latin typeface="Arial" panose="020B0604020202020204" pitchFamily="34" charset="0"/>
                <a:cs typeface="Arial" panose="020B0604020202020204" pitchFamily="34" charset="0"/>
              </a:rPr>
              <a:t>Dieses Werk ist lizenziert unter einer </a:t>
            </a:r>
            <a:r>
              <a:rPr lang="de-DE" sz="600" dirty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Creative </a:t>
            </a:r>
            <a:r>
              <a:rPr lang="de-DE" sz="600" dirty="0" err="1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Commons</a:t>
            </a:r>
            <a:r>
              <a:rPr lang="de-DE" sz="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 Namensnennung 4.0 International Lizenz.</a:t>
            </a:r>
            <a:endParaRPr lang="de-DE" sz="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 descr="Creative Commons Namensnennung 4.0 International Lizenz">
            <a:extLst>
              <a:ext uri="{FF2B5EF4-FFF2-40B4-BE49-F238E27FC236}">
                <a16:creationId xmlns:a16="http://schemas.microsoft.com/office/drawing/2014/main" id="{124C532F-13B2-6144-BF0F-96DB3235A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32" y="9640038"/>
            <a:ext cx="483704" cy="1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1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00AA8B"/>
      </a:dk2>
      <a:lt2>
        <a:srgbClr val="EEECE1"/>
      </a:lt2>
      <a:accent1>
        <a:srgbClr val="00AA8B"/>
      </a:accent1>
      <a:accent2>
        <a:srgbClr val="F2DC00"/>
      </a:accent2>
      <a:accent3>
        <a:srgbClr val="717E86"/>
      </a:accent3>
      <a:accent4>
        <a:srgbClr val="D58A3A"/>
      </a:accent4>
      <a:accent5>
        <a:srgbClr val="34548B"/>
      </a:accent5>
      <a:accent6>
        <a:srgbClr val="D8D8D8"/>
      </a:accent6>
      <a:hlink>
        <a:srgbClr val="4F81BD"/>
      </a:hlink>
      <a:folHlink>
        <a:srgbClr val="4F81B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543</Words>
  <Application>Microsoft Office PowerPoint</Application>
  <PresentationFormat>A4-Papier (210 x 297 mm)</PresentationFormat>
  <Paragraphs>102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Wingdings</vt:lpstr>
      <vt:lpstr>Larissa</vt:lpstr>
      <vt:lpstr>PowerPoint-Präsentation</vt:lpstr>
    </vt:vector>
  </TitlesOfParts>
  <Company>TIB/UB Hannover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Team TIB</dc:creator>
  <cp:lastModifiedBy>Strauß, Helene</cp:lastModifiedBy>
  <cp:revision>61</cp:revision>
  <dcterms:created xsi:type="dcterms:W3CDTF">2020-11-19T06:29:20Z</dcterms:created>
  <dcterms:modified xsi:type="dcterms:W3CDTF">2023-01-20T10:02:37Z</dcterms:modified>
</cp:coreProperties>
</file>