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66" userDrawn="1">
          <p15:clr>
            <a:srgbClr val="A4A3A4"/>
          </p15:clr>
        </p15:guide>
        <p15:guide id="2" orient="horz" pos="6159">
          <p15:clr>
            <a:srgbClr val="A4A3A4"/>
          </p15:clr>
        </p15:guide>
        <p15:guide id="3" pos="2160">
          <p15:clr>
            <a:srgbClr val="A4A3A4"/>
          </p15:clr>
        </p15:guide>
        <p15:guide id="4" pos="3203">
          <p15:clr>
            <a:srgbClr val="A4A3A4"/>
          </p15:clr>
        </p15:guide>
        <p15:guide id="5" pos="11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7BF"/>
    <a:srgbClr val="00C6A3"/>
    <a:srgbClr val="00C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6"/>
    <p:restoredTop sz="93979" autoAdjust="0"/>
  </p:normalViewPr>
  <p:slideViewPr>
    <p:cSldViewPr>
      <p:cViewPr>
        <p:scale>
          <a:sx n="160" d="100"/>
          <a:sy n="160" d="100"/>
        </p:scale>
        <p:origin x="76" y="-7572"/>
      </p:cViewPr>
      <p:guideLst>
        <p:guide orient="horz" pos="2666"/>
        <p:guide orient="horz" pos="6159"/>
        <p:guide pos="2160"/>
        <p:guide pos="3203"/>
        <p:guide pos="1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FA577-8356-41AA-A8FA-72D3C51F6D3C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D8D96-410C-4C07-868E-4E55B7FBDD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510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84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47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386387" y="396706"/>
            <a:ext cx="1671638" cy="845220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1478" y="396706"/>
            <a:ext cx="4900613" cy="845220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777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0308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52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1478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1903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661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950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644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7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964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4483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2EF92-7CB3-4635-8715-687E6C4F8A1A}" type="datetimeFigureOut">
              <a:rPr lang="de-DE" smtClean="0"/>
              <a:t>26.01.2023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79B17-B74F-4D1A-9517-F80AE0B3BE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93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cbi.nlm.nih.gov/nlmcatalog/journals/" TargetMode="External"/><Relationship Id="rId13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hyperlink" Target="https://doaj.org/" TargetMode="External"/><Relationship Id="rId12" Type="http://schemas.openxmlformats.org/officeDocument/2006/relationships/image" Target="../media/image4.png"/><Relationship Id="rId2" Type="http://schemas.openxmlformats.org/officeDocument/2006/relationships/image" Target="../media/image1.pn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ublicationethics.org/" TargetMode="External"/><Relationship Id="rId11" Type="http://schemas.openxmlformats.org/officeDocument/2006/relationships/hyperlink" Target="https://thinkchecksubmit.org/translations/german/" TargetMode="External"/><Relationship Id="rId5" Type="http://schemas.openxmlformats.org/officeDocument/2006/relationships/hyperlink" Target="https://oaspa.org/membership/members/" TargetMode="External"/><Relationship Id="rId15" Type="http://schemas.openxmlformats.org/officeDocument/2006/relationships/hyperlink" Target="https://creativecommons.org/licenses/by/4.0/" TargetMode="External"/><Relationship Id="rId10" Type="http://schemas.openxmlformats.org/officeDocument/2006/relationships/hyperlink" Target="https://dbh.nsd.uib.no/publiseringskanaler/erihplus/search.action;jsessionid=O4tsOFI8CCqXSeUvC-PViEmd.undefined?a=true&amp;tv=true" TargetMode="External"/><Relationship Id="rId4" Type="http://schemas.openxmlformats.org/officeDocument/2006/relationships/image" Target="../media/image3.png"/><Relationship Id="rId9" Type="http://schemas.openxmlformats.org/officeDocument/2006/relationships/hyperlink" Target="https://philpapers.org/" TargetMode="External"/><Relationship Id="rId14" Type="http://schemas.openxmlformats.org/officeDocument/2006/relationships/hyperlink" Target="open-access.networ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4072210" y="71086"/>
            <a:ext cx="2632583" cy="629372"/>
            <a:chOff x="4072210" y="272480"/>
            <a:chExt cx="2632583" cy="629372"/>
          </a:xfrm>
        </p:grpSpPr>
        <p:pic>
          <p:nvPicPr>
            <p:cNvPr id="34" name="Picture 5" descr="https://upload.wikimedia.org/wikipedia/commons/thumb/5/5c/BMBF_Logo.svg/640px-BMBF_Logo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2066" y="361852"/>
              <a:ext cx="87272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\\tib.tibub.de\DFS0\Home\BrinkenH\Documents\open-access.network\Logos\TIB_Logo_45_RGB_Grey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629"/>
            <a:stretch/>
          </p:blipFill>
          <p:spPr bwMode="auto">
            <a:xfrm>
              <a:off x="4197791" y="478170"/>
              <a:ext cx="480878" cy="304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047616" y="442593"/>
              <a:ext cx="525665" cy="376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Textfeld 31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4999178" y="272480"/>
              <a:ext cx="719572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AS PART OF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33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4072210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CREATED BY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feld 35">
              <a:extLst>
                <a:ext uri="{FF2B5EF4-FFF2-40B4-BE49-F238E27FC236}">
                  <a16:creationId xmlns:a16="http://schemas.microsoft.com/office/drawing/2014/main" id="{BC2164EF-1871-394B-B7A2-70F37D31FD9D}"/>
                </a:ext>
              </a:extLst>
            </p:cNvPr>
            <p:cNvSpPr txBox="1"/>
            <p:nvPr/>
          </p:nvSpPr>
          <p:spPr>
            <a:xfrm>
              <a:off x="5925717" y="272480"/>
              <a:ext cx="7200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500" dirty="0" smtClean="0">
                  <a:latin typeface="Arial Narrow" panose="020B0606020202030204" pitchFamily="34" charset="0"/>
                  <a:cs typeface="Arial" panose="020B0604020202020204" pitchFamily="34" charset="0"/>
                </a:rPr>
                <a:t>FUNDED BY</a:t>
              </a:r>
              <a:endParaRPr lang="de-DE" sz="500" dirty="0"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FE2507E8-8012-D544-9D76-F1B8576F0240}"/>
              </a:ext>
            </a:extLst>
          </p:cNvPr>
          <p:cNvSpPr txBox="1"/>
          <p:nvPr/>
        </p:nvSpPr>
        <p:spPr>
          <a:xfrm>
            <a:off x="176763" y="1280592"/>
            <a:ext cx="6504473" cy="2339102"/>
          </a:xfrm>
          <a:prstGeom prst="rect">
            <a:avLst/>
          </a:prstGeom>
          <a:noFill/>
        </p:spPr>
        <p:txBody>
          <a:bodyPr wrap="square" lIns="0" tIns="0" rIns="0" bIns="0" numCol="2" rtlCol="0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does quality mean in the context </a:t>
            </a:r>
            <a:b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open access?</a:t>
            </a:r>
          </a:p>
          <a:p>
            <a:endParaRPr lang="de-DE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Fulfilment of requirements </a:t>
            </a:r>
          </a:p>
          <a:p>
            <a:pPr>
              <a:spcBef>
                <a:spcPts val="200"/>
              </a:spcBef>
              <a:buClr>
                <a:schemeClr val="tx1"/>
              </a:buClr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Compliance with scientific standards</a:t>
            </a:r>
          </a:p>
          <a:p>
            <a:pPr>
              <a:spcBef>
                <a:spcPts val="200"/>
              </a:spcBef>
              <a:buClr>
                <a:schemeClr val="tx1"/>
              </a:buClr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Technical standards  </a:t>
            </a:r>
          </a:p>
          <a:p>
            <a:pPr>
              <a:spcBef>
                <a:spcPts val="2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Organisational framework conditions </a:t>
            </a: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Subjective assessment </a:t>
            </a:r>
          </a:p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In general: transparency and trustworthiness of the  </a:t>
            </a:r>
            <a:b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place of publication are relevant!</a:t>
            </a:r>
          </a:p>
          <a:p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However</a:t>
            </a:r>
            <a:r>
              <a:rPr lang="de-DE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importance of concrete requirements and procedures may vary depending on the subject culture.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Quality assurance in </a:t>
            </a:r>
            <a:b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open access journals</a:t>
            </a:r>
          </a:p>
          <a:p>
            <a:endParaRPr lang="de-DE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Depending on the  discipline, different procedures for quality assurance of articles are common: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Reviewers: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peer </a:t>
            </a:r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eview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assessment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by colleagues 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(peers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outside the editorial team </a:t>
            </a:r>
          </a:p>
          <a:p>
            <a:pPr>
              <a:spcBef>
                <a:spcPts val="200"/>
              </a:spcBef>
            </a:pP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Editorial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board 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(editorial </a:t>
            </a:r>
            <a:r>
              <a:rPr lang="en-GB" sz="7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eview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Release of pre-release versions 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(preprints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300"/>
              </a:spcBef>
            </a:pPr>
            <a:endParaRPr lang="de-DE" sz="7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 general, the procedures do not differ from those in subscription journals.</a:t>
            </a:r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1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4040907-FF37-A444-BB9D-E54BEC8ED68E}"/>
              </a:ext>
            </a:extLst>
          </p:cNvPr>
          <p:cNvSpPr/>
          <p:nvPr/>
        </p:nvSpPr>
        <p:spPr>
          <a:xfrm>
            <a:off x="176763" y="3492324"/>
            <a:ext cx="6504473" cy="2631490"/>
          </a:xfrm>
          <a:prstGeom prst="rect">
            <a:avLst/>
          </a:prstGeom>
        </p:spPr>
        <p:txBody>
          <a:bodyPr wrap="square" lIns="0" tIns="0" rIns="0" bIns="0" numCol="2">
            <a:spAutoFit/>
          </a:bodyPr>
          <a:lstStyle/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Checklist on the quality </a:t>
            </a:r>
            <a:b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of open access journals</a:t>
            </a:r>
          </a:p>
          <a:p>
            <a:endParaRPr lang="en-GB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the publisher member of one of the following initiatives?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Open Access Scholarly Publishers‘ Association 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OASPA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 Committee on Publication Ethics 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COPE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also applies to </a:t>
            </a:r>
            <a:b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non-open access journals</a:t>
            </a: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 the journal listed in quality-assured databases </a:t>
            </a:r>
            <a:b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directories? 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Directory of Open Access Journals 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DOAJ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 Interdisciplinary: e.g. Web of Science, Scopus </a:t>
            </a:r>
          </a:p>
          <a:p>
            <a:pPr>
              <a:spcBef>
                <a:spcPts val="200"/>
              </a:spcBef>
              <a:spcAft>
                <a:spcPts val="600"/>
              </a:spcAft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 Disciplinary: e.g. </a:t>
            </a:r>
            <a:r>
              <a:rPr lang="en-GB" sz="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Pubmed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(medicine),  </a:t>
            </a:r>
            <a:r>
              <a:rPr lang="en-GB" sz="8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PhilPapers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(philosophy),  </a:t>
            </a:r>
            <a:b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ERIH PLUS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(arts and humanities)</a:t>
            </a: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However: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In particular new journals are often (not yet) listed in </a:t>
            </a:r>
          </a:p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those initiatives or databases. Therefore it is useful to consider </a:t>
            </a:r>
            <a:b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more criteria.</a:t>
            </a:r>
          </a:p>
          <a:p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Further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criteria to be checked</a:t>
            </a:r>
          </a:p>
          <a:p>
            <a:endParaRPr lang="de-DE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Evaluation of the place of publication 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Prominence of the journals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Reputation of editors and authors</a:t>
            </a:r>
          </a:p>
          <a:p>
            <a:pPr>
              <a:spcBef>
                <a:spcPts val="200"/>
              </a:spcBef>
              <a:spcAft>
                <a:spcPts val="1200"/>
              </a:spcAft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Link to institutions or expert associations</a:t>
            </a:r>
          </a:p>
          <a:p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Transparent information about services and costs</a:t>
            </a:r>
          </a:p>
          <a:p>
            <a:endParaRPr lang="de-DE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Quality check of the publication </a:t>
            </a:r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eer</a:t>
            </a:r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de-DE" sz="7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review</a:t>
            </a:r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de-DE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Persistent </a:t>
            </a:r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identifier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(e.g. DOI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-term </a:t>
            </a:r>
            <a:r>
              <a:rPr lang="de-DE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availability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Specification of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information for articles </a:t>
            </a:r>
            <a:r>
              <a:rPr lang="de-DE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(e.g. </a:t>
            </a:r>
            <a:r>
              <a:rPr lang="de-DE" sz="700" dirty="0">
                <a:latin typeface="Arial" panose="020B0604020202020204" pitchFamily="34" charset="0"/>
                <a:cs typeface="Arial" panose="020B0604020202020204" pitchFamily="34" charset="0"/>
              </a:rPr>
              <a:t>CC BY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sz="9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A8A4E8-6E74-9246-960E-C9F9E98B3700}"/>
              </a:ext>
            </a:extLst>
          </p:cNvPr>
          <p:cNvSpPr txBox="1"/>
          <p:nvPr/>
        </p:nvSpPr>
        <p:spPr>
          <a:xfrm>
            <a:off x="176763" y="183051"/>
            <a:ext cx="3160609" cy="1015663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Checklist on the Quality</a:t>
            </a:r>
            <a:b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Open Access Journals</a:t>
            </a:r>
          </a:p>
          <a:p>
            <a:endParaRPr lang="de-D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8E1166C-91EB-EF47-AF9A-EF7F72A73100}"/>
              </a:ext>
            </a:extLst>
          </p:cNvPr>
          <p:cNvSpPr txBox="1"/>
          <p:nvPr/>
        </p:nvSpPr>
        <p:spPr>
          <a:xfrm>
            <a:off x="176763" y="6076000"/>
            <a:ext cx="6504473" cy="1220847"/>
          </a:xfrm>
          <a:prstGeom prst="rect">
            <a:avLst/>
          </a:prstGeom>
          <a:noFill/>
        </p:spPr>
        <p:txBody>
          <a:bodyPr wrap="square" lIns="0" rIns="0" numCol="2" rtlCol="0">
            <a:spAutoFit/>
          </a:bodyPr>
          <a:lstStyle/>
          <a:p>
            <a:r>
              <a:rPr lang="en-GB" sz="1000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proceed when checking the quality?</a:t>
            </a:r>
          </a:p>
          <a:p>
            <a:endParaRPr lang="en-GB" sz="800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GB" sz="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Checklist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GB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Think. Check. Submit.</a:t>
            </a:r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Directories and so-called whitelists provide good orientation </a:t>
            </a:r>
            <a:b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to do in case of uncertainty?</a:t>
            </a:r>
          </a:p>
          <a:p>
            <a:endParaRPr lang="en-GB" sz="800" b="1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Talk to colleagues</a:t>
            </a:r>
          </a:p>
          <a:p>
            <a:pPr>
              <a:spcBef>
                <a:spcPts val="200"/>
              </a:spcBef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You can always consult a librarian</a:t>
            </a:r>
          </a:p>
          <a:p>
            <a:pPr marL="266700" indent="-266700">
              <a:buBlip>
                <a:blip r:embed="rId12"/>
              </a:buBlip>
            </a:pPr>
            <a:endParaRPr lang="en-GB" sz="800" b="1" dirty="0" smtClean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6700" indent="-266700">
              <a:buBlip>
                <a:blip r:embed="rId12"/>
              </a:buBlip>
            </a:pPr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76F8042-F454-E241-91FB-27B21EC5F63D}"/>
              </a:ext>
            </a:extLst>
          </p:cNvPr>
          <p:cNvSpPr txBox="1"/>
          <p:nvPr/>
        </p:nvSpPr>
        <p:spPr>
          <a:xfrm>
            <a:off x="176763" y="7131926"/>
            <a:ext cx="6504473" cy="4385816"/>
          </a:xfrm>
          <a:prstGeom prst="rect">
            <a:avLst/>
          </a:prstGeom>
          <a:noFill/>
        </p:spPr>
        <p:txBody>
          <a:bodyPr wrap="square" lIns="0" rIns="0" numCol="2" rtlCol="0">
            <a:spAutoFit/>
          </a:bodyPr>
          <a:lstStyle/>
          <a:p>
            <a:r>
              <a:rPr lang="en-GB" sz="1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What is predatory publishing?</a:t>
            </a:r>
          </a:p>
          <a:p>
            <a:endParaRPr lang="en-GB" sz="9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These are business practices where publication fees (e.g. Article Processing Charges) are charged but there is no or insufficient</a:t>
            </a:r>
          </a:p>
          <a:p>
            <a:r>
              <a:rPr lang="en-GB" sz="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editing of the articles and no quality assurance process.</a:t>
            </a:r>
          </a:p>
          <a:p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SzPct val="140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No peer-review and no long-term archiving of the articles </a:t>
            </a:r>
            <a:b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Can refer to journals, publishers and conferences </a:t>
            </a:r>
          </a:p>
          <a:p>
            <a:pPr marL="171450" indent="-171450">
              <a:buSzPct val="140000"/>
              <a:buBlip>
                <a:blip r:embed="rId13"/>
              </a:buBlip>
            </a:pPr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However: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This does not necessarily indicate low quality of those publications!</a:t>
            </a:r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Possible warning signs</a:t>
            </a:r>
          </a:p>
          <a:p>
            <a:endParaRPr lang="en-GB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GB" sz="10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Red flags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Aggressive email advertising (mass emails/spam)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No clear, transparent information on the peer review process 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No clear, transparent information on publication costs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Publisher‘s name is not clearly stated on the journal‘s homepage and the contact information is difficult to identify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Incorrect information, e.g. on editorial board members, impact factors, ISSN, etc. 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Numerous spelling mistakes on the website</a:t>
            </a:r>
          </a:p>
          <a:p>
            <a:pPr>
              <a:spcBef>
                <a:spcPts val="200"/>
              </a:spcBef>
              <a:buClr>
                <a:srgbClr val="FF0000"/>
              </a:buClr>
              <a:buSzPct val="122000"/>
            </a:pP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• Imitation of the design or similarity of the name to renowned scientific journals</a:t>
            </a:r>
          </a:p>
          <a:p>
            <a:endParaRPr lang="en-GB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b="1" kern="0" dirty="0"/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ECBE2CA0-EABD-E24F-8FF6-47EC0D4D505D}"/>
              </a:ext>
            </a:extLst>
          </p:cNvPr>
          <p:cNvCxnSpPr/>
          <p:nvPr/>
        </p:nvCxnSpPr>
        <p:spPr>
          <a:xfrm>
            <a:off x="176763" y="1665743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2061147F-1D1F-764B-9519-B115311715D5}"/>
              </a:ext>
            </a:extLst>
          </p:cNvPr>
          <p:cNvCxnSpPr/>
          <p:nvPr/>
        </p:nvCxnSpPr>
        <p:spPr>
          <a:xfrm>
            <a:off x="3427963" y="1665743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>
            <a:extLst>
              <a:ext uri="{FF2B5EF4-FFF2-40B4-BE49-F238E27FC236}">
                <a16:creationId xmlns:a16="http://schemas.microsoft.com/office/drawing/2014/main" id="{35F0E144-368C-3647-84EE-9761E2141153}"/>
              </a:ext>
            </a:extLst>
          </p:cNvPr>
          <p:cNvCxnSpPr/>
          <p:nvPr/>
        </p:nvCxnSpPr>
        <p:spPr>
          <a:xfrm>
            <a:off x="176763" y="3852364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>
            <a:extLst>
              <a:ext uri="{FF2B5EF4-FFF2-40B4-BE49-F238E27FC236}">
                <a16:creationId xmlns:a16="http://schemas.microsoft.com/office/drawing/2014/main" id="{BCA18DD3-CBA3-FE41-BC36-3933D3C24B82}"/>
              </a:ext>
            </a:extLst>
          </p:cNvPr>
          <p:cNvCxnSpPr/>
          <p:nvPr/>
        </p:nvCxnSpPr>
        <p:spPr>
          <a:xfrm>
            <a:off x="3427963" y="3852364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>
            <a:extLst>
              <a:ext uri="{FF2B5EF4-FFF2-40B4-BE49-F238E27FC236}">
                <a16:creationId xmlns:a16="http://schemas.microsoft.com/office/drawing/2014/main" id="{A42CA9A2-B424-FA43-B5A6-179F5AAB9185}"/>
              </a:ext>
            </a:extLst>
          </p:cNvPr>
          <p:cNvCxnSpPr/>
          <p:nvPr/>
        </p:nvCxnSpPr>
        <p:spPr>
          <a:xfrm>
            <a:off x="176763" y="6330057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4391980A-F93F-A343-B771-5B02712128F4}"/>
              </a:ext>
            </a:extLst>
          </p:cNvPr>
          <p:cNvCxnSpPr/>
          <p:nvPr/>
        </p:nvCxnSpPr>
        <p:spPr>
          <a:xfrm>
            <a:off x="3427963" y="6330057"/>
            <a:ext cx="3036213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AB4158DC-C1F7-4446-8CF0-3D053E13ADCD}"/>
              </a:ext>
            </a:extLst>
          </p:cNvPr>
          <p:cNvCxnSpPr/>
          <p:nvPr/>
        </p:nvCxnSpPr>
        <p:spPr>
          <a:xfrm>
            <a:off x="176763" y="7413286"/>
            <a:ext cx="3036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FECBFBF9-3586-A746-BD14-4D0147B2ACD6}"/>
              </a:ext>
            </a:extLst>
          </p:cNvPr>
          <p:cNvCxnSpPr/>
          <p:nvPr/>
        </p:nvCxnSpPr>
        <p:spPr>
          <a:xfrm>
            <a:off x="3427963" y="7413286"/>
            <a:ext cx="3036213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>
            <a:extLst>
              <a:ext uri="{FF2B5EF4-FFF2-40B4-BE49-F238E27FC236}">
                <a16:creationId xmlns:a16="http://schemas.microsoft.com/office/drawing/2014/main" id="{DBD498E0-EA5F-7F4D-A9B8-561C70D37A95}"/>
              </a:ext>
            </a:extLst>
          </p:cNvPr>
          <p:cNvSpPr/>
          <p:nvPr/>
        </p:nvSpPr>
        <p:spPr>
          <a:xfrm>
            <a:off x="176763" y="4093766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CC113B5-1BB9-F642-BB5B-BE2D3A4F6F2E}"/>
              </a:ext>
            </a:extLst>
          </p:cNvPr>
          <p:cNvSpPr/>
          <p:nvPr/>
        </p:nvSpPr>
        <p:spPr>
          <a:xfrm>
            <a:off x="176763" y="4238830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A5D6C83D-D240-124A-A884-C86F32E4F68C}"/>
              </a:ext>
            </a:extLst>
          </p:cNvPr>
          <p:cNvSpPr/>
          <p:nvPr/>
        </p:nvSpPr>
        <p:spPr>
          <a:xfrm>
            <a:off x="176393" y="4824168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C3892BAD-159F-9345-8585-42DC04333AA8}"/>
              </a:ext>
            </a:extLst>
          </p:cNvPr>
          <p:cNvSpPr/>
          <p:nvPr/>
        </p:nvSpPr>
        <p:spPr>
          <a:xfrm>
            <a:off x="176393" y="4975576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79CE31CD-F6BC-9446-B503-876CC741483E}"/>
              </a:ext>
            </a:extLst>
          </p:cNvPr>
          <p:cNvSpPr/>
          <p:nvPr/>
        </p:nvSpPr>
        <p:spPr>
          <a:xfrm>
            <a:off x="176392" y="5120768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4A3080D2-5133-B046-9316-A5E8CA0711D6}"/>
              </a:ext>
            </a:extLst>
          </p:cNvPr>
          <p:cNvSpPr/>
          <p:nvPr/>
        </p:nvSpPr>
        <p:spPr>
          <a:xfrm>
            <a:off x="3427963" y="49222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9633A852-1CC9-6242-B376-E5B14EFDE362}"/>
              </a:ext>
            </a:extLst>
          </p:cNvPr>
          <p:cNvSpPr/>
          <p:nvPr/>
        </p:nvSpPr>
        <p:spPr>
          <a:xfrm>
            <a:off x="3427963" y="50746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92990B6E-915B-0649-9C51-63C1CBC951FD}"/>
              </a:ext>
            </a:extLst>
          </p:cNvPr>
          <p:cNvSpPr/>
          <p:nvPr/>
        </p:nvSpPr>
        <p:spPr>
          <a:xfrm>
            <a:off x="3427963" y="5227034"/>
            <a:ext cx="83885" cy="83885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Halber Rahmen 55">
            <a:extLst>
              <a:ext uri="{FF2B5EF4-FFF2-40B4-BE49-F238E27FC236}">
                <a16:creationId xmlns:a16="http://schemas.microsoft.com/office/drawing/2014/main" id="{8D6DE3F2-E91B-9B46-9FFE-9377B1359FF6}"/>
              </a:ext>
            </a:extLst>
          </p:cNvPr>
          <p:cNvSpPr/>
          <p:nvPr/>
        </p:nvSpPr>
        <p:spPr>
          <a:xfrm rot="12977647">
            <a:off x="193307" y="3463519"/>
            <a:ext cx="169169" cy="295425"/>
          </a:xfrm>
          <a:prstGeom prst="halfFra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7" name="Multiplizieren 56">
            <a:extLst>
              <a:ext uri="{FF2B5EF4-FFF2-40B4-BE49-F238E27FC236}">
                <a16:creationId xmlns:a16="http://schemas.microsoft.com/office/drawing/2014/main" id="{3526FCE4-3E5C-1F47-BAC1-F4DC9FB8B89D}"/>
              </a:ext>
            </a:extLst>
          </p:cNvPr>
          <p:cNvSpPr/>
          <p:nvPr/>
        </p:nvSpPr>
        <p:spPr>
          <a:xfrm rot="921927">
            <a:off x="3395918" y="7073869"/>
            <a:ext cx="354197" cy="341581"/>
          </a:xfrm>
          <a:prstGeom prst="mathMultiply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C00000"/>
              </a:solidFill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37CC4C3D-6E29-1344-B2EA-C0343D5C1E68}"/>
              </a:ext>
            </a:extLst>
          </p:cNvPr>
          <p:cNvSpPr txBox="1"/>
          <p:nvPr/>
        </p:nvSpPr>
        <p:spPr>
          <a:xfrm>
            <a:off x="176392" y="9635841"/>
            <a:ext cx="4121251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visit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  <a:hlinkClick r:id="rId14" action="ppaction://hlinkfile"/>
              </a:rPr>
              <a:t>open-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  <a:hlinkClick r:id="rId14" action="ppaction://hlinkfile"/>
              </a:rPr>
              <a:t>access.network</a:t>
            </a:r>
            <a:endParaRPr lang="de-DE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F2F1C8E-D8D7-CB46-9E7A-57270DB555AC}"/>
              </a:ext>
            </a:extLst>
          </p:cNvPr>
          <p:cNvSpPr txBox="1"/>
          <p:nvPr/>
        </p:nvSpPr>
        <p:spPr>
          <a:xfrm>
            <a:off x="3284984" y="9640037"/>
            <a:ext cx="4029320" cy="18466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licensed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de-DE" sz="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600" dirty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Creative </a:t>
            </a:r>
            <a:r>
              <a:rPr lang="de-DE" sz="600" dirty="0" err="1" smtClean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Commons</a:t>
            </a:r>
            <a:r>
              <a:rPr lang="de-DE" sz="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15"/>
              </a:rPr>
              <a:t> Attribution 4.0 International License.</a:t>
            </a:r>
            <a:endParaRPr lang="de-DE" sz="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2" descr="Creative Commons Namensnennung 4.0 International Lizenz">
            <a:extLst>
              <a:ext uri="{FF2B5EF4-FFF2-40B4-BE49-F238E27FC236}">
                <a16:creationId xmlns:a16="http://schemas.microsoft.com/office/drawing/2014/main" id="{124C532F-13B2-6144-BF0F-96DB3235A6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32" y="9640038"/>
            <a:ext cx="483704" cy="17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14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00AA8B"/>
      </a:dk2>
      <a:lt2>
        <a:srgbClr val="EEECE1"/>
      </a:lt2>
      <a:accent1>
        <a:srgbClr val="00AA8B"/>
      </a:accent1>
      <a:accent2>
        <a:srgbClr val="F2DC00"/>
      </a:accent2>
      <a:accent3>
        <a:srgbClr val="717E86"/>
      </a:accent3>
      <a:accent4>
        <a:srgbClr val="D58A3A"/>
      </a:accent4>
      <a:accent5>
        <a:srgbClr val="34548B"/>
      </a:accent5>
      <a:accent6>
        <a:srgbClr val="D8D8D8"/>
      </a:accent6>
      <a:hlink>
        <a:srgbClr val="4F81BD"/>
      </a:hlink>
      <a:folHlink>
        <a:srgbClr val="4F81B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569</Words>
  <Application>Microsoft Office PowerPoint</Application>
  <PresentationFormat>A4-Papier (210 x 297 mm)</PresentationFormat>
  <Paragraphs>102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Wingdings</vt:lpstr>
      <vt:lpstr>Larissa</vt:lpstr>
      <vt:lpstr>PowerPoint-Präsentation</vt:lpstr>
    </vt:vector>
  </TitlesOfParts>
  <Company>TIB/UB Hannover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Team TIB</dc:creator>
  <cp:lastModifiedBy>Strauß, Helene</cp:lastModifiedBy>
  <cp:revision>73</cp:revision>
  <dcterms:created xsi:type="dcterms:W3CDTF">2020-11-19T06:29:20Z</dcterms:created>
  <dcterms:modified xsi:type="dcterms:W3CDTF">2023-01-26T07:17:11Z</dcterms:modified>
</cp:coreProperties>
</file>