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2" r:id="rId4"/>
  </p:sldMasterIdLst>
  <p:notesMasterIdLst>
    <p:notesMasterId r:id="rId23"/>
  </p:notesMasterIdLst>
  <p:sldIdLst>
    <p:sldId id="256" r:id="rId5"/>
    <p:sldId id="270" r:id="rId6"/>
    <p:sldId id="260" r:id="rId7"/>
    <p:sldId id="302" r:id="rId8"/>
    <p:sldId id="290" r:id="rId9"/>
    <p:sldId id="289" r:id="rId10"/>
    <p:sldId id="304" r:id="rId11"/>
    <p:sldId id="288" r:id="rId12"/>
    <p:sldId id="303" r:id="rId13"/>
    <p:sldId id="294" r:id="rId14"/>
    <p:sldId id="296" r:id="rId15"/>
    <p:sldId id="301" r:id="rId16"/>
    <p:sldId id="297" r:id="rId17"/>
    <p:sldId id="298" r:id="rId18"/>
    <p:sldId id="299" r:id="rId19"/>
    <p:sldId id="300" r:id="rId20"/>
    <p:sldId id="291" r:id="rId21"/>
    <p:sldId id="305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6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4BE758-20A0-EC81-8B2F-896DC4E59055}" v="6" dt="2023-01-19T08:07:30.914"/>
    <p1510:client id="{D5EB6C8B-F84E-37C8-0E49-FCA4ADCB04C5}" v="209" dt="2023-01-10T15:03:48.995"/>
    <p1510:client id="{DCE881CA-B077-A44D-B3B3-CFAD8E367BEB}" v="25" dt="2023-01-10T15:10:05.70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25"/>
    <p:restoredTop sz="89884"/>
  </p:normalViewPr>
  <p:slideViewPr>
    <p:cSldViewPr snapToGrid="0" snapToObjects="1">
      <p:cViewPr varScale="1">
        <p:scale>
          <a:sx n="120" d="100"/>
          <a:sy n="120" d="100"/>
        </p:scale>
        <p:origin x="208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ja Kalvisa" userId="S::qlr900@ku.dk::6b0e0168-1d7c-4abe-9648-42553417a86a" providerId="AD" clId="Web-{BB4BE758-20A0-EC81-8B2F-896DC4E59055}"/>
    <pc:docChg chg="modSld">
      <pc:chgData name="Adrija Kalvisa" userId="S::qlr900@ku.dk::6b0e0168-1d7c-4abe-9648-42553417a86a" providerId="AD" clId="Web-{BB4BE758-20A0-EC81-8B2F-896DC4E59055}" dt="2023-01-19T08:32:11.026" v="1244"/>
      <pc:docMkLst>
        <pc:docMk/>
      </pc:docMkLst>
      <pc:sldChg chg="modNotes">
        <pc:chgData name="Adrija Kalvisa" userId="S::qlr900@ku.dk::6b0e0168-1d7c-4abe-9648-42553417a86a" providerId="AD" clId="Web-{BB4BE758-20A0-EC81-8B2F-896DC4E59055}" dt="2023-01-19T08:32:11.026" v="1244"/>
        <pc:sldMkLst>
          <pc:docMk/>
          <pc:sldMk cId="842657999" sldId="288"/>
        </pc:sldMkLst>
      </pc:sldChg>
      <pc:sldChg chg="modNotes">
        <pc:chgData name="Adrija Kalvisa" userId="S::qlr900@ku.dk::6b0e0168-1d7c-4abe-9648-42553417a86a" providerId="AD" clId="Web-{BB4BE758-20A0-EC81-8B2F-896DC4E59055}" dt="2023-01-19T07:38:43.298" v="187"/>
        <pc:sldMkLst>
          <pc:docMk/>
          <pc:sldMk cId="2980607080" sldId="294"/>
        </pc:sldMkLst>
      </pc:sldChg>
      <pc:sldChg chg="modNotes">
        <pc:chgData name="Adrija Kalvisa" userId="S::qlr900@ku.dk::6b0e0168-1d7c-4abe-9648-42553417a86a" providerId="AD" clId="Web-{BB4BE758-20A0-EC81-8B2F-896DC4E59055}" dt="2023-01-19T07:57:49.734" v="650"/>
        <pc:sldMkLst>
          <pc:docMk/>
          <pc:sldMk cId="2412891559" sldId="296"/>
        </pc:sldMkLst>
      </pc:sldChg>
      <pc:sldChg chg="modNotes">
        <pc:chgData name="Adrija Kalvisa" userId="S::qlr900@ku.dk::6b0e0168-1d7c-4abe-9648-42553417a86a" providerId="AD" clId="Web-{BB4BE758-20A0-EC81-8B2F-896DC4E59055}" dt="2023-01-19T08:04:11.052" v="866"/>
        <pc:sldMkLst>
          <pc:docMk/>
          <pc:sldMk cId="3618167556" sldId="297"/>
        </pc:sldMkLst>
      </pc:sldChg>
      <pc:sldChg chg="modNotes">
        <pc:chgData name="Adrija Kalvisa" userId="S::qlr900@ku.dk::6b0e0168-1d7c-4abe-9648-42553417a86a" providerId="AD" clId="Web-{BB4BE758-20A0-EC81-8B2F-896DC4E59055}" dt="2023-01-19T08:05:44.240" v="911"/>
        <pc:sldMkLst>
          <pc:docMk/>
          <pc:sldMk cId="3488976062" sldId="298"/>
        </pc:sldMkLst>
      </pc:sldChg>
      <pc:sldChg chg="modNotes">
        <pc:chgData name="Adrija Kalvisa" userId="S::qlr900@ku.dk::6b0e0168-1d7c-4abe-9648-42553417a86a" providerId="AD" clId="Web-{BB4BE758-20A0-EC81-8B2F-896DC4E59055}" dt="2023-01-19T08:07:09.429" v="1006"/>
        <pc:sldMkLst>
          <pc:docMk/>
          <pc:sldMk cId="467286852" sldId="299"/>
        </pc:sldMkLst>
      </pc:sldChg>
      <pc:sldChg chg="modNotes">
        <pc:chgData name="Adrija Kalvisa" userId="S::qlr900@ku.dk::6b0e0168-1d7c-4abe-9648-42553417a86a" providerId="AD" clId="Web-{BB4BE758-20A0-EC81-8B2F-896DC4E59055}" dt="2023-01-19T08:18:29.906" v="1110"/>
        <pc:sldMkLst>
          <pc:docMk/>
          <pc:sldMk cId="3854800120" sldId="300"/>
        </pc:sldMkLst>
      </pc:sldChg>
      <pc:sldChg chg="modNotes">
        <pc:chgData name="Adrija Kalvisa" userId="S::qlr900@ku.dk::6b0e0168-1d7c-4abe-9648-42553417a86a" providerId="AD" clId="Web-{BB4BE758-20A0-EC81-8B2F-896DC4E59055}" dt="2023-01-19T07:58:42.985" v="682"/>
        <pc:sldMkLst>
          <pc:docMk/>
          <pc:sldMk cId="1195792937" sldId="301"/>
        </pc:sldMkLst>
      </pc:sldChg>
      <pc:sldChg chg="modNotes">
        <pc:chgData name="Adrija Kalvisa" userId="S::qlr900@ku.dk::6b0e0168-1d7c-4abe-9648-42553417a86a" providerId="AD" clId="Web-{BB4BE758-20A0-EC81-8B2F-896DC4E59055}" dt="2023-01-19T08:29:24.634" v="1224"/>
        <pc:sldMkLst>
          <pc:docMk/>
          <pc:sldMk cId="2063504317" sldId="302"/>
        </pc:sldMkLst>
      </pc:sldChg>
      <pc:sldChg chg="modNotes">
        <pc:chgData name="Adrija Kalvisa" userId="S::qlr900@ku.dk::6b0e0168-1d7c-4abe-9648-42553417a86a" providerId="AD" clId="Web-{BB4BE758-20A0-EC81-8B2F-896DC4E59055}" dt="2023-01-19T07:28:47.774" v="58"/>
        <pc:sldMkLst>
          <pc:docMk/>
          <pc:sldMk cId="711575334" sldId="303"/>
        </pc:sldMkLst>
      </pc:sldChg>
    </pc:docChg>
  </pc:docChgLst>
  <pc:docChgLst>
    <pc:chgData name="Jose Alejandro Herrera Romero" userId="a4ea7ef1-8297-42b7-a128-6499c1be115c" providerId="ADAL" clId="{DCE881CA-B077-A44D-B3B3-CFAD8E367BEB}"/>
    <pc:docChg chg="custSel addSld modSld">
      <pc:chgData name="Jose Alejandro Herrera Romero" userId="a4ea7ef1-8297-42b7-a128-6499c1be115c" providerId="ADAL" clId="{DCE881CA-B077-A44D-B3B3-CFAD8E367BEB}" dt="2023-01-10T15:10:20.406" v="71" actId="1076"/>
      <pc:docMkLst>
        <pc:docMk/>
      </pc:docMkLst>
      <pc:sldChg chg="modSp mod">
        <pc:chgData name="Jose Alejandro Herrera Romero" userId="a4ea7ef1-8297-42b7-a128-6499c1be115c" providerId="ADAL" clId="{DCE881CA-B077-A44D-B3B3-CFAD8E367BEB}" dt="2023-01-10T15:06:29.804" v="50" actId="20577"/>
        <pc:sldMkLst>
          <pc:docMk/>
          <pc:sldMk cId="62666003" sldId="289"/>
        </pc:sldMkLst>
        <pc:spChg chg="mod">
          <ac:chgData name="Jose Alejandro Herrera Romero" userId="a4ea7ef1-8297-42b7-a128-6499c1be115c" providerId="ADAL" clId="{DCE881CA-B077-A44D-B3B3-CFAD8E367BEB}" dt="2023-01-10T15:06:29.804" v="50" actId="20577"/>
          <ac:spMkLst>
            <pc:docMk/>
            <pc:sldMk cId="62666003" sldId="289"/>
            <ac:spMk id="11" creationId="{1A4B6F03-E550-9843-A8B0-CF391153ACBF}"/>
          </ac:spMkLst>
        </pc:spChg>
      </pc:sldChg>
      <pc:sldChg chg="modSp modAnim">
        <pc:chgData name="Jose Alejandro Herrera Romero" userId="a4ea7ef1-8297-42b7-a128-6499c1be115c" providerId="ADAL" clId="{DCE881CA-B077-A44D-B3B3-CFAD8E367BEB}" dt="2023-01-10T15:06:35.056" v="51" actId="20577"/>
        <pc:sldMkLst>
          <pc:docMk/>
          <pc:sldMk cId="3455365589" sldId="290"/>
        </pc:sldMkLst>
        <pc:spChg chg="mod">
          <ac:chgData name="Jose Alejandro Herrera Romero" userId="a4ea7ef1-8297-42b7-a128-6499c1be115c" providerId="ADAL" clId="{DCE881CA-B077-A44D-B3B3-CFAD8E367BEB}" dt="2023-01-10T15:06:35.056" v="51" actId="20577"/>
          <ac:spMkLst>
            <pc:docMk/>
            <pc:sldMk cId="3455365589" sldId="290"/>
            <ac:spMk id="13" creationId="{CC4FD63C-02F2-7CC8-4A77-793BCB130CCB}"/>
          </ac:spMkLst>
        </pc:spChg>
      </pc:sldChg>
      <pc:sldChg chg="modAnim">
        <pc:chgData name="Jose Alejandro Herrera Romero" userId="a4ea7ef1-8297-42b7-a128-6499c1be115c" providerId="ADAL" clId="{DCE881CA-B077-A44D-B3B3-CFAD8E367BEB}" dt="2023-01-10T15:09:34.153" v="58"/>
        <pc:sldMkLst>
          <pc:docMk/>
          <pc:sldMk cId="467286852" sldId="299"/>
        </pc:sldMkLst>
      </pc:sldChg>
      <pc:sldChg chg="modSp modAnim">
        <pc:chgData name="Jose Alejandro Herrera Romero" userId="a4ea7ef1-8297-42b7-a128-6499c1be115c" providerId="ADAL" clId="{DCE881CA-B077-A44D-B3B3-CFAD8E367BEB}" dt="2023-01-10T15:08:21.604" v="57"/>
        <pc:sldMkLst>
          <pc:docMk/>
          <pc:sldMk cId="276341031" sldId="304"/>
        </pc:sldMkLst>
        <pc:spChg chg="mod">
          <ac:chgData name="Jose Alejandro Herrera Romero" userId="a4ea7ef1-8297-42b7-a128-6499c1be115c" providerId="ADAL" clId="{DCE881CA-B077-A44D-B3B3-CFAD8E367BEB}" dt="2023-01-10T15:07:04.106" v="54" actId="20577"/>
          <ac:spMkLst>
            <pc:docMk/>
            <pc:sldMk cId="276341031" sldId="304"/>
            <ac:spMk id="10" creationId="{78A4B214-2F4F-B4B5-A38C-F883C11AD1A2}"/>
          </ac:spMkLst>
        </pc:spChg>
      </pc:sldChg>
      <pc:sldChg chg="modSp add mod">
        <pc:chgData name="Jose Alejandro Herrera Romero" userId="a4ea7ef1-8297-42b7-a128-6499c1be115c" providerId="ADAL" clId="{DCE881CA-B077-A44D-B3B3-CFAD8E367BEB}" dt="2023-01-10T15:10:20.406" v="71" actId="1076"/>
        <pc:sldMkLst>
          <pc:docMk/>
          <pc:sldMk cId="3321546620" sldId="305"/>
        </pc:sldMkLst>
        <pc:spChg chg="mod">
          <ac:chgData name="Jose Alejandro Herrera Romero" userId="a4ea7ef1-8297-42b7-a128-6499c1be115c" providerId="ADAL" clId="{DCE881CA-B077-A44D-B3B3-CFAD8E367BEB}" dt="2023-01-10T15:10:20.406" v="71" actId="1076"/>
          <ac:spMkLst>
            <pc:docMk/>
            <pc:sldMk cId="3321546620" sldId="305"/>
            <ac:spMk id="10" creationId="{8A70C0E3-CD6A-384F-8BAF-73AF82289A6A}"/>
          </ac:spMkLst>
        </pc:spChg>
      </pc:sldChg>
    </pc:docChg>
  </pc:docChgLst>
  <pc:docChgLst>
    <pc:chgData name="Jose Alejandro Herrera Romero" userId="S::dkv252@ku.dk::a4ea7ef1-8297-42b7-a128-6499c1be115c" providerId="AD" clId="Web-{D5EB6C8B-F84E-37C8-0E49-FCA4ADCB04C5}"/>
    <pc:docChg chg="modSld">
      <pc:chgData name="Jose Alejandro Herrera Romero" userId="S::dkv252@ku.dk::a4ea7ef1-8297-42b7-a128-6499c1be115c" providerId="AD" clId="Web-{D5EB6C8B-F84E-37C8-0E49-FCA4ADCB04C5}" dt="2023-01-10T15:03:48.995" v="218"/>
      <pc:docMkLst>
        <pc:docMk/>
      </pc:docMkLst>
      <pc:sldChg chg="modNotes">
        <pc:chgData name="Jose Alejandro Herrera Romero" userId="S::dkv252@ku.dk::a4ea7ef1-8297-42b7-a128-6499c1be115c" providerId="AD" clId="Web-{D5EB6C8B-F84E-37C8-0E49-FCA4ADCB04C5}" dt="2023-01-10T14:56:37.332" v="1"/>
        <pc:sldMkLst>
          <pc:docMk/>
          <pc:sldMk cId="62666003" sldId="289"/>
        </pc:sldMkLst>
      </pc:sldChg>
      <pc:sldChg chg="addSp delSp modSp addAnim delAnim modAnim">
        <pc:chgData name="Jose Alejandro Herrera Romero" userId="S::dkv252@ku.dk::a4ea7ef1-8297-42b7-a128-6499c1be115c" providerId="AD" clId="Web-{D5EB6C8B-F84E-37C8-0E49-FCA4ADCB04C5}" dt="2023-01-10T15:03:48.995" v="218"/>
        <pc:sldMkLst>
          <pc:docMk/>
          <pc:sldMk cId="3455365589" sldId="290"/>
        </pc:sldMkLst>
        <pc:spChg chg="add mod">
          <ac:chgData name="Jose Alejandro Herrera Romero" userId="S::dkv252@ku.dk::a4ea7ef1-8297-42b7-a128-6499c1be115c" providerId="AD" clId="Web-{D5EB6C8B-F84E-37C8-0E49-FCA4ADCB04C5}" dt="2023-01-10T14:59:54.398" v="168" actId="20577"/>
          <ac:spMkLst>
            <pc:docMk/>
            <pc:sldMk cId="3455365589" sldId="290"/>
            <ac:spMk id="9" creationId="{99307F17-CE28-E0F7-7165-AFECA281ECDE}"/>
          </ac:spMkLst>
        </pc:spChg>
        <pc:spChg chg="mod">
          <ac:chgData name="Jose Alejandro Herrera Romero" userId="S::dkv252@ku.dk::a4ea7ef1-8297-42b7-a128-6499c1be115c" providerId="AD" clId="Web-{D5EB6C8B-F84E-37C8-0E49-FCA4ADCB04C5}" dt="2023-01-10T14:52:40" v="0" actId="20577"/>
          <ac:spMkLst>
            <pc:docMk/>
            <pc:sldMk cId="3455365589" sldId="290"/>
            <ac:spMk id="10" creationId="{8A70C0E3-CD6A-384F-8BAF-73AF82289A6A}"/>
          </ac:spMkLst>
        </pc:spChg>
        <pc:spChg chg="del">
          <ac:chgData name="Jose Alejandro Herrera Romero" userId="S::dkv252@ku.dk::a4ea7ef1-8297-42b7-a128-6499c1be115c" providerId="AD" clId="Web-{D5EB6C8B-F84E-37C8-0E49-FCA4ADCB04C5}" dt="2023-01-10T14:59:47.288" v="166"/>
          <ac:spMkLst>
            <pc:docMk/>
            <pc:sldMk cId="3455365589" sldId="290"/>
            <ac:spMk id="12" creationId="{B32B1841-F390-9344-8467-698836BC6687}"/>
          </ac:spMkLst>
        </pc:spChg>
        <pc:spChg chg="add mod">
          <ac:chgData name="Jose Alejandro Herrera Romero" userId="S::dkv252@ku.dk::a4ea7ef1-8297-42b7-a128-6499c1be115c" providerId="AD" clId="Web-{D5EB6C8B-F84E-37C8-0E49-FCA4ADCB04C5}" dt="2023-01-10T15:01:11.446" v="204" actId="14100"/>
          <ac:spMkLst>
            <pc:docMk/>
            <pc:sldMk cId="3455365589" sldId="290"/>
            <ac:spMk id="13" creationId="{CC4FD63C-02F2-7CC8-4A77-793BCB130CCB}"/>
          </ac:spMkLst>
        </pc:spChg>
        <pc:picChg chg="mod">
          <ac:chgData name="Jose Alejandro Herrera Romero" userId="S::dkv252@ku.dk::a4ea7ef1-8297-42b7-a128-6499c1be115c" providerId="AD" clId="Web-{D5EB6C8B-F84E-37C8-0E49-FCA4ADCB04C5}" dt="2023-01-10T15:01:15.977" v="206" actId="1076"/>
          <ac:picMkLst>
            <pc:docMk/>
            <pc:sldMk cId="3455365589" sldId="290"/>
            <ac:picMk id="2" creationId="{94053909-C7F5-D342-B7A7-FD91634B342F}"/>
          </ac:picMkLst>
        </pc:picChg>
      </pc:sldChg>
      <pc:sldChg chg="addSp delSp addAnim delAnim">
        <pc:chgData name="Jose Alejandro Herrera Romero" userId="S::dkv252@ku.dk::a4ea7ef1-8297-42b7-a128-6499c1be115c" providerId="AD" clId="Web-{D5EB6C8B-F84E-37C8-0E49-FCA4ADCB04C5}" dt="2023-01-10T14:56:58.926" v="3"/>
        <pc:sldMkLst>
          <pc:docMk/>
          <pc:sldMk cId="2063504317" sldId="302"/>
        </pc:sldMkLst>
        <pc:spChg chg="add del">
          <ac:chgData name="Jose Alejandro Herrera Romero" userId="S::dkv252@ku.dk::a4ea7ef1-8297-42b7-a128-6499c1be115c" providerId="AD" clId="Web-{D5EB6C8B-F84E-37C8-0E49-FCA4ADCB04C5}" dt="2023-01-10T14:56:58.926" v="3"/>
          <ac:spMkLst>
            <pc:docMk/>
            <pc:sldMk cId="2063504317" sldId="302"/>
            <ac:spMk id="5" creationId="{2A73EC77-5190-6CC6-1FB6-98154FA9B2AB}"/>
          </ac:spMkLst>
        </pc:spChg>
      </pc:sldChg>
    </pc:docChg>
  </pc:docChgLst>
  <pc:docChgLst>
    <pc:chgData name="Henrike Zschach" userId="S::pnv719@ku.dk::e59085bd-0efe-48fe-9e4c-f7ddd5df24a7" providerId="AD" clId="Web-{EC6A5AA7-2F98-AB91-6E1B-39421825D31F}"/>
    <pc:docChg chg="mod modSld">
      <pc:chgData name="Henrike Zschach" userId="S::pnv719@ku.dk::e59085bd-0efe-48fe-9e4c-f7ddd5df24a7" providerId="AD" clId="Web-{EC6A5AA7-2F98-AB91-6E1B-39421825D31F}" dt="2023-01-09T13:43:38.368" v="19"/>
      <pc:docMkLst>
        <pc:docMk/>
      </pc:docMkLst>
      <pc:sldChg chg="addSp modSp">
        <pc:chgData name="Henrike Zschach" userId="S::pnv719@ku.dk::e59085bd-0efe-48fe-9e4c-f7ddd5df24a7" providerId="AD" clId="Web-{EC6A5AA7-2F98-AB91-6E1B-39421825D31F}" dt="2023-01-09T13:42:56.149" v="4" actId="1076"/>
        <pc:sldMkLst>
          <pc:docMk/>
          <pc:sldMk cId="1553479847" sldId="260"/>
        </pc:sldMkLst>
        <pc:picChg chg="add mod">
          <ac:chgData name="Henrike Zschach" userId="S::pnv719@ku.dk::e59085bd-0efe-48fe-9e4c-f7ddd5df24a7" providerId="AD" clId="Web-{EC6A5AA7-2F98-AB91-6E1B-39421825D31F}" dt="2023-01-09T13:42:56.149" v="4" actId="1076"/>
          <ac:picMkLst>
            <pc:docMk/>
            <pc:sldMk cId="1553479847" sldId="260"/>
            <ac:picMk id="2" creationId="{CEF3ECA5-63FC-DEA3-0D95-76F4915E2B8B}"/>
          </ac:picMkLst>
        </pc:picChg>
      </pc:sldChg>
      <pc:sldChg chg="addSp delSp modSp">
        <pc:chgData name="Henrike Zschach" userId="S::pnv719@ku.dk::e59085bd-0efe-48fe-9e4c-f7ddd5df24a7" providerId="AD" clId="Web-{EC6A5AA7-2F98-AB91-6E1B-39421825D31F}" dt="2023-01-09T13:43:00.618" v="5"/>
        <pc:sldMkLst>
          <pc:docMk/>
          <pc:sldMk cId="2501018916" sldId="270"/>
        </pc:sldMkLst>
        <pc:picChg chg="add del mod">
          <ac:chgData name="Henrike Zschach" userId="S::pnv719@ku.dk::e59085bd-0efe-48fe-9e4c-f7ddd5df24a7" providerId="AD" clId="Web-{EC6A5AA7-2F98-AB91-6E1B-39421825D31F}" dt="2023-01-09T13:42:48.977" v="2"/>
          <ac:picMkLst>
            <pc:docMk/>
            <pc:sldMk cId="2501018916" sldId="270"/>
            <ac:picMk id="5" creationId="{5D439A40-24A0-1C76-E31D-1CBF6C3AB6D3}"/>
          </ac:picMkLst>
        </pc:picChg>
        <pc:picChg chg="add">
          <ac:chgData name="Henrike Zschach" userId="S::pnv719@ku.dk::e59085bd-0efe-48fe-9e4c-f7ddd5df24a7" providerId="AD" clId="Web-{EC6A5AA7-2F98-AB91-6E1B-39421825D31F}" dt="2023-01-09T13:43:00.618" v="5"/>
          <ac:picMkLst>
            <pc:docMk/>
            <pc:sldMk cId="2501018916" sldId="270"/>
            <ac:picMk id="9" creationId="{7AE453A8-7580-BFEF-4891-7C46943812A2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12.618" v="10"/>
        <pc:sldMkLst>
          <pc:docMk/>
          <pc:sldMk cId="842657999" sldId="288"/>
        </pc:sldMkLst>
        <pc:picChg chg="add">
          <ac:chgData name="Henrike Zschach" userId="S::pnv719@ku.dk::e59085bd-0efe-48fe-9e4c-f7ddd5df24a7" providerId="AD" clId="Web-{EC6A5AA7-2F98-AB91-6E1B-39421825D31F}" dt="2023-01-09T13:43:12.618" v="10"/>
          <ac:picMkLst>
            <pc:docMk/>
            <pc:sldMk cId="842657999" sldId="288"/>
            <ac:picMk id="3" creationId="{1DE3573C-97CB-BBA1-D0FD-09AD4E4AC496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07.243" v="8"/>
        <pc:sldMkLst>
          <pc:docMk/>
          <pc:sldMk cId="62666003" sldId="289"/>
        </pc:sldMkLst>
        <pc:picChg chg="add">
          <ac:chgData name="Henrike Zschach" userId="S::pnv719@ku.dk::e59085bd-0efe-48fe-9e4c-f7ddd5df24a7" providerId="AD" clId="Web-{EC6A5AA7-2F98-AB91-6E1B-39421825D31F}" dt="2023-01-09T13:43:07.243" v="8"/>
          <ac:picMkLst>
            <pc:docMk/>
            <pc:sldMk cId="62666003" sldId="289"/>
            <ac:picMk id="3" creationId="{6543BDA7-F3A6-DDDF-5CEE-80FBBC1BF12A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05.039" v="7"/>
        <pc:sldMkLst>
          <pc:docMk/>
          <pc:sldMk cId="3455365589" sldId="290"/>
        </pc:sldMkLst>
        <pc:picChg chg="add">
          <ac:chgData name="Henrike Zschach" userId="S::pnv719@ku.dk::e59085bd-0efe-48fe-9e4c-f7ddd5df24a7" providerId="AD" clId="Web-{EC6A5AA7-2F98-AB91-6E1B-39421825D31F}" dt="2023-01-09T13:43:05.039" v="7"/>
          <ac:picMkLst>
            <pc:docMk/>
            <pc:sldMk cId="3455365589" sldId="290"/>
            <ac:picMk id="6" creationId="{0249A149-AF19-74EE-B3E0-ED502F7AE206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38.368" v="19"/>
        <pc:sldMkLst>
          <pc:docMk/>
          <pc:sldMk cId="3499220771" sldId="291"/>
        </pc:sldMkLst>
        <pc:picChg chg="add">
          <ac:chgData name="Henrike Zschach" userId="S::pnv719@ku.dk::e59085bd-0efe-48fe-9e4c-f7ddd5df24a7" providerId="AD" clId="Web-{EC6A5AA7-2F98-AB91-6E1B-39421825D31F}" dt="2023-01-09T13:43:38.368" v="19"/>
          <ac:picMkLst>
            <pc:docMk/>
            <pc:sldMk cId="3499220771" sldId="291"/>
            <ac:picMk id="3" creationId="{986EF04E-B5E0-E094-8159-61A19975D962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17.852" v="12"/>
        <pc:sldMkLst>
          <pc:docMk/>
          <pc:sldMk cId="2980607080" sldId="294"/>
        </pc:sldMkLst>
        <pc:picChg chg="add">
          <ac:chgData name="Henrike Zschach" userId="S::pnv719@ku.dk::e59085bd-0efe-48fe-9e4c-f7ddd5df24a7" providerId="AD" clId="Web-{EC6A5AA7-2F98-AB91-6E1B-39421825D31F}" dt="2023-01-09T13:43:17.852" v="12"/>
          <ac:picMkLst>
            <pc:docMk/>
            <pc:sldMk cId="2980607080" sldId="294"/>
            <ac:picMk id="13" creationId="{F61942B2-6794-4047-7DB9-608BA8A81580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20.305" v="13"/>
        <pc:sldMkLst>
          <pc:docMk/>
          <pc:sldMk cId="2412891559" sldId="296"/>
        </pc:sldMkLst>
        <pc:picChg chg="add">
          <ac:chgData name="Henrike Zschach" userId="S::pnv719@ku.dk::e59085bd-0efe-48fe-9e4c-f7ddd5df24a7" providerId="AD" clId="Web-{EC6A5AA7-2F98-AB91-6E1B-39421825D31F}" dt="2023-01-09T13:43:20.305" v="13"/>
          <ac:picMkLst>
            <pc:docMk/>
            <pc:sldMk cId="2412891559" sldId="296"/>
            <ac:picMk id="7" creationId="{837044B9-207C-7F22-0BFF-17809A6865ED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25.180" v="15"/>
        <pc:sldMkLst>
          <pc:docMk/>
          <pc:sldMk cId="3618167556" sldId="297"/>
        </pc:sldMkLst>
        <pc:picChg chg="add">
          <ac:chgData name="Henrike Zschach" userId="S::pnv719@ku.dk::e59085bd-0efe-48fe-9e4c-f7ddd5df24a7" providerId="AD" clId="Web-{EC6A5AA7-2F98-AB91-6E1B-39421825D31F}" dt="2023-01-09T13:43:25.180" v="15"/>
          <ac:picMkLst>
            <pc:docMk/>
            <pc:sldMk cId="3618167556" sldId="297"/>
            <ac:picMk id="5" creationId="{F9A2EE66-086F-5A0A-C37E-6BAE6E160F93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28.180" v="16"/>
        <pc:sldMkLst>
          <pc:docMk/>
          <pc:sldMk cId="3488976062" sldId="298"/>
        </pc:sldMkLst>
        <pc:picChg chg="add">
          <ac:chgData name="Henrike Zschach" userId="S::pnv719@ku.dk::e59085bd-0efe-48fe-9e4c-f7ddd5df24a7" providerId="AD" clId="Web-{EC6A5AA7-2F98-AB91-6E1B-39421825D31F}" dt="2023-01-09T13:43:28.180" v="16"/>
          <ac:picMkLst>
            <pc:docMk/>
            <pc:sldMk cId="3488976062" sldId="298"/>
            <ac:picMk id="5" creationId="{F50F14B5-2E1B-FAE4-9890-BCC79A085F19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31.024" v="17"/>
        <pc:sldMkLst>
          <pc:docMk/>
          <pc:sldMk cId="467286852" sldId="299"/>
        </pc:sldMkLst>
        <pc:picChg chg="add">
          <ac:chgData name="Henrike Zschach" userId="S::pnv719@ku.dk::e59085bd-0efe-48fe-9e4c-f7ddd5df24a7" providerId="AD" clId="Web-{EC6A5AA7-2F98-AB91-6E1B-39421825D31F}" dt="2023-01-09T13:43:31.024" v="17"/>
          <ac:picMkLst>
            <pc:docMk/>
            <pc:sldMk cId="467286852" sldId="299"/>
            <ac:picMk id="5" creationId="{C5BF31F5-4E55-9E87-3A7A-B1193F3B95D9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36.477" v="18"/>
        <pc:sldMkLst>
          <pc:docMk/>
          <pc:sldMk cId="3854800120" sldId="300"/>
        </pc:sldMkLst>
        <pc:picChg chg="add">
          <ac:chgData name="Henrike Zschach" userId="S::pnv719@ku.dk::e59085bd-0efe-48fe-9e4c-f7ddd5df24a7" providerId="AD" clId="Web-{EC6A5AA7-2F98-AB91-6E1B-39421825D31F}" dt="2023-01-09T13:43:36.477" v="18"/>
          <ac:picMkLst>
            <pc:docMk/>
            <pc:sldMk cId="3854800120" sldId="300"/>
            <ac:picMk id="3" creationId="{FCE12326-BA44-6FED-5B74-1617935FCA9C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23.024" v="14"/>
        <pc:sldMkLst>
          <pc:docMk/>
          <pc:sldMk cId="1195792937" sldId="301"/>
        </pc:sldMkLst>
        <pc:picChg chg="add">
          <ac:chgData name="Henrike Zschach" userId="S::pnv719@ku.dk::e59085bd-0efe-48fe-9e4c-f7ddd5df24a7" providerId="AD" clId="Web-{EC6A5AA7-2F98-AB91-6E1B-39421825D31F}" dt="2023-01-09T13:43:23.024" v="14"/>
          <ac:picMkLst>
            <pc:docMk/>
            <pc:sldMk cId="1195792937" sldId="301"/>
            <ac:picMk id="5" creationId="{D1D79E79-425E-DCFD-2F21-9E0ED30C54EA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02.977" v="6"/>
        <pc:sldMkLst>
          <pc:docMk/>
          <pc:sldMk cId="2063504317" sldId="302"/>
        </pc:sldMkLst>
        <pc:picChg chg="add">
          <ac:chgData name="Henrike Zschach" userId="S::pnv719@ku.dk::e59085bd-0efe-48fe-9e4c-f7ddd5df24a7" providerId="AD" clId="Web-{EC6A5AA7-2F98-AB91-6E1B-39421825D31F}" dt="2023-01-09T13:43:02.977" v="6"/>
          <ac:picMkLst>
            <pc:docMk/>
            <pc:sldMk cId="2063504317" sldId="302"/>
            <ac:picMk id="4" creationId="{324CAABD-544A-5CB0-EFFB-760974C604C1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15.383" v="11"/>
        <pc:sldMkLst>
          <pc:docMk/>
          <pc:sldMk cId="711575334" sldId="303"/>
        </pc:sldMkLst>
        <pc:picChg chg="add">
          <ac:chgData name="Henrike Zschach" userId="S::pnv719@ku.dk::e59085bd-0efe-48fe-9e4c-f7ddd5df24a7" providerId="AD" clId="Web-{EC6A5AA7-2F98-AB91-6E1B-39421825D31F}" dt="2023-01-09T13:43:15.383" v="11"/>
          <ac:picMkLst>
            <pc:docMk/>
            <pc:sldMk cId="711575334" sldId="303"/>
            <ac:picMk id="3" creationId="{CFBBB6B4-37E4-B0BF-B8AD-275CCB8AE515}"/>
          </ac:picMkLst>
        </pc:picChg>
      </pc:sldChg>
      <pc:sldChg chg="addSp">
        <pc:chgData name="Henrike Zschach" userId="S::pnv719@ku.dk::e59085bd-0efe-48fe-9e4c-f7ddd5df24a7" providerId="AD" clId="Web-{EC6A5AA7-2F98-AB91-6E1B-39421825D31F}" dt="2023-01-09T13:43:09.789" v="9"/>
        <pc:sldMkLst>
          <pc:docMk/>
          <pc:sldMk cId="276341031" sldId="304"/>
        </pc:sldMkLst>
        <pc:picChg chg="add">
          <ac:chgData name="Henrike Zschach" userId="S::pnv719@ku.dk::e59085bd-0efe-48fe-9e4c-f7ddd5df24a7" providerId="AD" clId="Web-{EC6A5AA7-2F98-AB91-6E1B-39421825D31F}" dt="2023-01-09T13:43:09.789" v="9"/>
          <ac:picMkLst>
            <pc:docMk/>
            <pc:sldMk cId="276341031" sldId="304"/>
            <ac:picMk id="4" creationId="{7CF4EFA3-7E12-C5F6-6507-8D3E45C43E9F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9F1FD-6F52-D847-82A4-47C2D58B80E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DE6C0-3F56-2B43-BBD5-FE49F3EE1B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24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56004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/>
              </a:rPr>
              <a:t>Since human brain is slightly better in thinking in 2 dimensions than 20 000, lets do a mini PCA construction using only 2 genes (or 2 dimensions). </a:t>
            </a:r>
            <a:endParaRPr lang="en-GB">
              <a:cs typeface="Calibri"/>
            </a:endParaRPr>
          </a:p>
          <a:p>
            <a:endParaRPr lang="en-GB" dirty="0">
              <a:cs typeface="Calibri" panose="020F0502020204030204"/>
            </a:endParaRPr>
          </a:p>
          <a:p>
            <a:r>
              <a:rPr lang="en-GB" dirty="0"/>
              <a:t>Principal Component Analysis (PCA) takes a huge mess of different measurements and recombines them into a few categories that are most useful for describing what sort of constructs (real-life properties of something) you are measuring.</a:t>
            </a:r>
            <a:endParaRPr lang="en-GB" dirty="0">
              <a:cs typeface="Calibri" panose="020F0502020204030204"/>
            </a:endParaRPr>
          </a:p>
          <a:p>
            <a:endParaRPr lang="en-GB" dirty="0">
              <a:cs typeface="Calibri" panose="020F0502020204030204"/>
            </a:endParaRPr>
          </a:p>
          <a:p>
            <a:r>
              <a:rPr lang="en-GB" dirty="0">
                <a:cs typeface="Calibri" panose="020F0502020204030204"/>
              </a:rPr>
              <a:t>So here you take 2 genes where one has lots of var and the other has little var, and then plot them against each other. IMPORTANT: the gene expression level </a:t>
            </a:r>
            <a:r>
              <a:rPr lang="en-GB" dirty="0" err="1">
                <a:cs typeface="Calibri" panose="020F0502020204030204"/>
              </a:rPr>
              <a:t>doesnnt</a:t>
            </a:r>
            <a:r>
              <a:rPr lang="en-GB" dirty="0">
                <a:cs typeface="Calibri" panose="020F0502020204030204"/>
              </a:rPr>
              <a:t> matter, it is the variance that matters. </a:t>
            </a:r>
          </a:p>
          <a:p>
            <a:endParaRPr lang="en-GB" dirty="0">
              <a:cs typeface="Calibri" panose="020F0502020204030204"/>
            </a:endParaRPr>
          </a:p>
          <a:p>
            <a:r>
              <a:rPr lang="en-GB" dirty="0">
                <a:cs typeface="Calibri" panose="020F0502020204030204"/>
              </a:rPr>
              <a:t>And then you try to position the PC axes in a way that they maximally explain the variance. </a:t>
            </a:r>
          </a:p>
          <a:p>
            <a:r>
              <a:rPr lang="en-GB" dirty="0">
                <a:cs typeface="Calibri" panose="020F0502020204030204"/>
              </a:rPr>
              <a:t>And THEN you use the PCs as axes and plot samples on them to capture variance. </a:t>
            </a:r>
          </a:p>
          <a:p>
            <a:r>
              <a:rPr lang="en-GB" dirty="0">
                <a:cs typeface="Calibri" panose="020F0502020204030204"/>
              </a:rPr>
              <a:t>And THEN you do it with 1000 more genes and get 1000 more axes. </a:t>
            </a:r>
          </a:p>
          <a:p>
            <a:r>
              <a:rPr lang="en-GB" dirty="0">
                <a:cs typeface="Calibri" panose="020F0502020204030204"/>
              </a:rPr>
              <a:t>And THEN you depict it on a 1000 dimensional space. </a:t>
            </a:r>
          </a:p>
          <a:p>
            <a:endParaRPr lang="en-GB" dirty="0">
              <a:cs typeface="Calibri" panose="020F0502020204030204"/>
            </a:endParaRPr>
          </a:p>
          <a:p>
            <a:r>
              <a:rPr lang="en-GB" dirty="0">
                <a:cs typeface="Calibri" panose="020F0502020204030204"/>
              </a:rPr>
              <a:t>And THEN …. next slide</a:t>
            </a:r>
          </a:p>
          <a:p>
            <a:endParaRPr lang="en-GB" dirty="0">
              <a:cs typeface="Calibri" panose="020F0502020204030204"/>
            </a:endParaRPr>
          </a:p>
          <a:p>
            <a:endParaRPr lang="en-GB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69832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/>
              </a:rPr>
              <a:t>But after putting all the genes in this blender and collapsing variation of genes you are left with samples that have the most similar expression of genes to cluster together. </a:t>
            </a:r>
          </a:p>
          <a:p>
            <a:r>
              <a:rPr lang="en-GB" dirty="0"/>
              <a:t>.. and THEN you collapse it back to 3-4 axes because that's what human brain is capable of understanding. </a:t>
            </a:r>
            <a:endParaRPr lang="en-GB" dirty="0">
              <a:cs typeface="Calibri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3388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/>
              </a:rPr>
              <a:t>For example, here you have an experiment with 12 samples, and some data on batches, cages, treatments and mouse gender. </a:t>
            </a:r>
            <a:endParaRPr lang="en-GB">
              <a:cs typeface="Calibri"/>
            </a:endParaRPr>
          </a:p>
          <a:p>
            <a:r>
              <a:rPr lang="en-GB" dirty="0">
                <a:cs typeface="Calibri"/>
              </a:rPr>
              <a:t>And you want to check whether the data make sense. </a:t>
            </a:r>
          </a:p>
          <a:p>
            <a:endParaRPr lang="en-GB" dirty="0">
              <a:cs typeface="Calibri"/>
            </a:endParaRPr>
          </a:p>
          <a:p>
            <a:r>
              <a:rPr lang="en-GB" dirty="0">
                <a:cs typeface="Calibri"/>
              </a:rPr>
              <a:t>Your main goal is to see if your experiment went well and if the samples are separated by PCAs according to treatment. </a:t>
            </a:r>
          </a:p>
          <a:p>
            <a:r>
              <a:rPr lang="en-GB" dirty="0">
                <a:cs typeface="Calibri"/>
              </a:rPr>
              <a:t>But then you get THIS: top 2 PCAs shoe distribution by sex rather than </a:t>
            </a:r>
            <a:r>
              <a:rPr lang="en-GB" dirty="0" err="1">
                <a:cs typeface="Calibri"/>
              </a:rPr>
              <a:t>dist</a:t>
            </a:r>
            <a:r>
              <a:rPr lang="en-GB" dirty="0">
                <a:cs typeface="Calibri"/>
              </a:rPr>
              <a:t> by treatment. </a:t>
            </a:r>
          </a:p>
          <a:p>
            <a:endParaRPr lang="en-GB" dirty="0">
              <a:cs typeface="Calibri"/>
            </a:endParaRPr>
          </a:p>
          <a:p>
            <a:r>
              <a:rPr lang="en-GB" dirty="0">
                <a:cs typeface="Calibri"/>
              </a:rPr>
              <a:t>WHAT TO DO?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9694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/>
              </a:rPr>
              <a:t>Then lets see how the strains and cages influence the thing. </a:t>
            </a:r>
            <a:endParaRPr lang="en-GB">
              <a:cs typeface="Calibri"/>
            </a:endParaRPr>
          </a:p>
          <a:p>
            <a:r>
              <a:rPr lang="en-GB" dirty="0">
                <a:cs typeface="Calibri" panose="020F0502020204030204"/>
              </a:rPr>
              <a:t>(btw can you keep mise from different strains in the same cage?)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21397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 panose="020F0502020204030204"/>
              </a:rPr>
              <a:t>But THEN we look at PC3 and PC4 and see that the variance by treatment is better captured by these "less" variable PCAs.</a:t>
            </a:r>
          </a:p>
          <a:p>
            <a:endParaRPr lang="en-GB" dirty="0">
              <a:cs typeface="Calibri" panose="020F0502020204030204"/>
            </a:endParaRPr>
          </a:p>
          <a:p>
            <a:r>
              <a:rPr lang="en-GB" dirty="0">
                <a:cs typeface="Calibri" panose="020F0502020204030204"/>
              </a:rPr>
              <a:t>Take home message: DON’T PANIC and Look at additional PCAs.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1395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/>
              </a:rPr>
              <a:t>The other tool to use for data exploration is heatmaps. </a:t>
            </a:r>
          </a:p>
          <a:p>
            <a:r>
              <a:rPr lang="en-GB" dirty="0">
                <a:cs typeface="Calibri"/>
              </a:rPr>
              <a:t>Heatmaps are false </a:t>
            </a:r>
            <a:r>
              <a:rPr lang="en-GB" dirty="0" err="1">
                <a:cs typeface="Calibri"/>
              </a:rPr>
              <a:t>color</a:t>
            </a:r>
            <a:r>
              <a:rPr lang="en-GB" dirty="0">
                <a:cs typeface="Calibri"/>
              </a:rPr>
              <a:t> maps where you assign a value to a </a:t>
            </a:r>
            <a:r>
              <a:rPr lang="en-GB" dirty="0" err="1">
                <a:cs typeface="Calibri"/>
              </a:rPr>
              <a:t>color</a:t>
            </a:r>
          </a:p>
          <a:p>
            <a:endParaRPr lang="en-GB" dirty="0">
              <a:cs typeface="Calibri"/>
            </a:endParaRPr>
          </a:p>
          <a:p>
            <a:r>
              <a:rPr lang="en-GB" dirty="0">
                <a:cs typeface="Calibri"/>
              </a:rPr>
              <a:t>And then you group the files according to their similarity. </a:t>
            </a:r>
          </a:p>
          <a:p>
            <a:r>
              <a:rPr lang="en-GB" dirty="0">
                <a:cs typeface="Calibri"/>
              </a:rPr>
              <a:t>You can group the cells of the heatmap according to various metrics, for example … … … </a:t>
            </a:r>
          </a:p>
          <a:p>
            <a:endParaRPr lang="en-GB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93895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32500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01627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6333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/>
              </a:rPr>
              <a:t>BEFORE DOING ANY EXPLORATION, DATA NEEDS SOME TRANSFORMATION. </a:t>
            </a:r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r>
              <a:rPr lang="en-GB" dirty="0">
                <a:cs typeface="Calibri"/>
              </a:rPr>
              <a:t>As Alex mentioned before, raw counts distribution is extremely skewed, so in order to explore the data we need to TRANSFORM data. </a:t>
            </a:r>
          </a:p>
          <a:p>
            <a:r>
              <a:rPr lang="en-GB" dirty="0">
                <a:cs typeface="Calibri"/>
              </a:rPr>
              <a:t>Note that TRANSFORMATION is different than NORMALISATION. </a:t>
            </a:r>
          </a:p>
          <a:p>
            <a:endParaRPr lang="en-GB" dirty="0">
              <a:cs typeface="Calibri"/>
            </a:endParaRPr>
          </a:p>
          <a:p>
            <a:endParaRPr lang="en-GB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1614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71921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0847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genes with high counts, both the VST and the </a:t>
            </a:r>
            <a:r>
              <a:rPr lang="en-GB" dirty="0" err="1"/>
              <a:t>rlog</a:t>
            </a:r>
            <a:r>
              <a:rPr lang="en-GB" dirty="0"/>
              <a:t> will give similar result to the ordinary log2 transformation of normalized counts.</a:t>
            </a:r>
          </a:p>
          <a:p>
            <a:r>
              <a:rPr lang="en-GB" dirty="0"/>
              <a:t>The VST or </a:t>
            </a:r>
            <a:r>
              <a:rPr lang="en-GB" dirty="0" err="1"/>
              <a:t>rlog</a:t>
            </a:r>
            <a:r>
              <a:rPr lang="en-GB" dirty="0"/>
              <a:t>-transformed data then become approximately </a:t>
            </a:r>
            <a:r>
              <a:rPr lang="en-GB" dirty="0" err="1"/>
              <a:t>homoskedastic</a:t>
            </a:r>
            <a:r>
              <a:rPr lang="en-GB" dirty="0"/>
              <a:t> (more flat trend in the </a:t>
            </a:r>
            <a:r>
              <a:rPr lang="en-GB" i="1" dirty="0" err="1"/>
              <a:t>meanSdPlot</a:t>
            </a:r>
            <a:r>
              <a:rPr lang="en-GB" dirty="0"/>
              <a:t>), and can be used directly for computing distances between samples. </a:t>
            </a:r>
          </a:p>
          <a:p>
            <a:pPr marL="228600" indent="-228600">
              <a:buAutoNum type="arabicPeriod"/>
            </a:pPr>
            <a:r>
              <a:rPr lang="en-GB" dirty="0"/>
              <a:t>The VST is much faster to compute and is less sensitive to high count outliers than the </a:t>
            </a:r>
            <a:r>
              <a:rPr lang="en-GB" dirty="0" err="1"/>
              <a:t>rlog</a:t>
            </a:r>
            <a:r>
              <a:rPr lang="en-GB" dirty="0"/>
              <a:t>.</a:t>
            </a:r>
          </a:p>
          <a:p>
            <a:pPr marL="228600" indent="-228600">
              <a:buAutoNum type="arabicPeriod"/>
            </a:pPr>
            <a:r>
              <a:rPr lang="en-GB" dirty="0"/>
              <a:t>The </a:t>
            </a:r>
            <a:r>
              <a:rPr lang="en-GB" dirty="0" err="1"/>
              <a:t>rlog</a:t>
            </a:r>
            <a:r>
              <a:rPr lang="en-GB" dirty="0"/>
              <a:t> tends to work well on small datasets (n &lt; 30), potentially outperforming the VST when there is a wide range of sequencing depth across samples (an order of magnitude difference)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37783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>
                <a:cs typeface="Calibri"/>
              </a:rPr>
              <a:t>Notebook 07_exploratory analysis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7746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Calibri"/>
              <a:buChar char="-"/>
            </a:pPr>
            <a:r>
              <a:rPr lang="en-GB" dirty="0">
                <a:cs typeface="Calibri" panose="020F0502020204030204"/>
              </a:rPr>
              <a:t>It is always a good idea to look at data </a:t>
            </a:r>
            <a:r>
              <a:rPr lang="en-GB" dirty="0" err="1">
                <a:cs typeface="Calibri" panose="020F0502020204030204"/>
              </a:rPr>
              <a:t>bafore</a:t>
            </a:r>
            <a:r>
              <a:rPr lang="en-GB" dirty="0">
                <a:cs typeface="Calibri" panose="020F0502020204030204"/>
              </a:rPr>
              <a:t> making conclusions</a:t>
            </a:r>
          </a:p>
          <a:p>
            <a:pPr marL="171450" indent="-171450">
              <a:buFont typeface="Calibri"/>
              <a:buChar char="-"/>
            </a:pPr>
            <a:r>
              <a:rPr lang="en-GB" dirty="0">
                <a:cs typeface="Calibri" panose="020F0502020204030204"/>
              </a:rPr>
              <a:t>Performing sanity checks: whether labels are swapped, something wrong along wet lab pipeline, weird stuff</a:t>
            </a:r>
          </a:p>
          <a:p>
            <a:pPr marL="171450" indent="-171450">
              <a:buFont typeface="Calibri"/>
              <a:buChar char="-"/>
            </a:pPr>
            <a:endParaRPr lang="en-GB" dirty="0">
              <a:cs typeface="Calibri" panose="020F050202020403020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48106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>
                <a:cs typeface="Calibri"/>
              </a:rPr>
              <a:t>PCA is one of the "go to" tools and is a dimensionality reduction method that summarizes variance between the samples. </a:t>
            </a:r>
            <a:endParaRPr lang="en-GB">
              <a:cs typeface="Calibri"/>
            </a:endParaRPr>
          </a:p>
          <a:p>
            <a:r>
              <a:rPr lang="en-GB" dirty="0">
                <a:cs typeface="Calibri"/>
              </a:rPr>
              <a:t>In this diagram, you see normalised gene expression count values for each sample where 100 columns could represent 100 samples and 20 000 dimensions could represent 20 000 genes. </a:t>
            </a:r>
          </a:p>
          <a:p>
            <a:endParaRPr lang="en-GB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8DC7B87-F559-46E3-A28F-0AC95BADFEA0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08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343F8-22D0-DE46-9608-EB03ABDC3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9C0060-639A-1B41-8958-C76D87B3E6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9F0AE-747E-6D4D-8211-202B5F00C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6C157-0137-704A-BA98-BF7F4886514A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969BB-E495-8B40-8075-F2673CD2B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0CAD8A-389D-2549-A965-18945F196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0639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48681-4C52-AB47-BB46-09DF560F0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302D2E-DA41-144F-B411-6855D0669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F2C67-B52E-EF40-8AB9-C782A74D3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FCA42-8503-2A40-9699-0ED96D92BA28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19167-A0F9-454A-ABAE-7F373CD7C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C4464-68EE-B04F-BC2C-2AFB97E61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755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10CB58-0BC8-0347-8110-8E58567BE0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BAD0A0-3B62-1543-8926-6B159CC1F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AD6C3-BCA2-174D-9B6C-4411E68A9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BDFC6-F4F0-9840-A086-C4A5D5CA9181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E28B61-62DD-544F-B8B1-091A33685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400E3-3E21-B94B-B098-F45A297A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508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493B7-84D6-B54E-8332-B94CCBB1A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C2F30-5E1B-4B4A-B0EB-48259C098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82AA0B-B0CB-574C-93E2-CECDEAEEB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FD512B-C042-DF49-B777-BF075CEE1F47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BFE5C-3197-A34D-82E1-F1C502837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1DB58-F871-6646-A98A-66A9313B1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521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68439-21DC-5A40-8852-9951421B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D610EF-9CBE-5549-9F69-0AA3860FA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7EAB42-BEB6-B047-BBDD-215933D88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260AEC-B15C-4842-B0A0-4A33615D364B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9206A-28CB-1945-AF9D-7A0D8AE0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B713A-A3A0-A74B-A8F4-FCABF8123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253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543FF-6C78-5B48-A6B7-3E81FA9C4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F03FBE-748C-4E4E-B1BE-DD537945F9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4B94EB-4184-214C-908E-6AFB7C65C5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447B22-D144-2D48-9D6F-4F130CA28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DCE744-5EB9-D542-A6B1-BE9FF282BB76}" type="datetime1">
              <a:rPr lang="da-DK" smtClean="0"/>
              <a:t>18-01-2023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780B65-64A4-9A42-B12B-E9A46582F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CC9E5-82FE-A440-BEC5-9A86A2B67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920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9DD46-A300-6446-ACCA-9E3A8913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196DC-2144-7640-BE38-EE4F4D520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3149E-D3A0-DB42-BF71-4CCAB48E9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7EE763-12F6-1F4E-B934-E0CF0345A1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02FE4F-756E-3B4A-8123-3C6F64FC45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A2F07A-A617-7343-A3A5-9FDD371A9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443AF-D45E-E246-A465-36D735EA1F77}" type="datetime1">
              <a:rPr lang="da-DK" smtClean="0"/>
              <a:t>18-01-2023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4D7E33-C4F7-4743-8371-360849EA3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0DF20E-42D8-954F-9B41-FA855C243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398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EDA2A-648F-0346-9BF0-52F8730CA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50680B-5AD5-2349-9424-5B0FF7E75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6B692B-66FA-ED42-B4A5-40406B64AB90}" type="datetime1">
              <a:rPr lang="da-DK" smtClean="0"/>
              <a:t>18-01-2023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BEF560-8CAA-374D-8B98-7006EA532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9ED91E-E1DE-F841-BB85-716D8D442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808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DD0735-D1C6-EF4A-A1F0-0015E069F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4CEF3-98EA-FE48-B850-53A9CDC2EFCF}" type="datetime1">
              <a:rPr lang="da-DK" smtClean="0"/>
              <a:t>18-01-2023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3DC404-D05D-C447-BBCA-E0CC6B2C8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A4338A-F704-CA43-A6C3-57F1A696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67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F8111-40FA-8046-85B0-3E52ECDB2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A11BF-8CFF-6040-86AF-779B7100A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B7A2AE-A1E0-D340-815C-96C5C69AD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5F7E8-A804-D044-9C1B-704A1CAC9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518E6-FE1D-1A4C-8B03-64A7E8A20BF8}" type="datetime1">
              <a:rPr lang="da-DK" smtClean="0"/>
              <a:t>18-01-2023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E55884-4E62-D245-9E58-9C3244D58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D4F4D-548A-6145-BD81-1B491C5F2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858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254B4-E994-7B4E-BA3F-9DD467E42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207F48-4A30-C948-9182-145DE53648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7CBD8D-CB87-424C-AF55-FE1C3381E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ECBF9B-5DB8-4E47-9940-13C9EBFC7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3BF5D0-C9B9-5B49-A7F8-452CAA6F9FE7}" type="datetime1">
              <a:rPr lang="da-DK" smtClean="0"/>
              <a:t>18-01-2023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1A808F-8062-7D47-9A90-A9BBA5EB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16C56-FCA3-144A-B124-7D4B2523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32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9CB77F-D9F0-EF4A-A0A8-2D8E5E933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4578A-DE83-3941-A1A8-ABD6838E4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4806EB-059E-6640-834F-1E499C5641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1C96CB-0E00-AC42-AD7D-D35C333C27B7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318C-06B3-6646-BF04-0D14448026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8041E-3A38-9E47-B12B-865CF785F5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8627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7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25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1920DB-A420-FF47-9398-3D0DD288A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7208" y="857251"/>
            <a:ext cx="4747280" cy="3098061"/>
          </a:xfrm>
        </p:spPr>
        <p:txBody>
          <a:bodyPr anchor="b">
            <a:normAutofit/>
          </a:bodyPr>
          <a:lstStyle/>
          <a:p>
            <a:pPr algn="l"/>
            <a:r>
              <a:rPr lang="en-GB" sz="4400" b="1">
                <a:solidFill>
                  <a:srgbClr val="FFFFFF"/>
                </a:solidFill>
              </a:rPr>
              <a:t>Exploratory </a:t>
            </a:r>
            <a:r>
              <a:rPr lang="en-GB" sz="4400" b="1" dirty="0">
                <a:solidFill>
                  <a:srgbClr val="FFFFFF"/>
                </a:solidFill>
              </a:rPr>
              <a:t>analysis</a:t>
            </a:r>
            <a:endParaRPr lang="en-GB" b="1" dirty="0">
              <a:solidFill>
                <a:srgbClr val="FFFFFF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497D31-BD0F-024A-883E-291AC29D5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208" y="4756265"/>
            <a:ext cx="4674204" cy="1244483"/>
          </a:xfrm>
        </p:spPr>
        <p:txBody>
          <a:bodyPr anchor="t">
            <a:normAutofit/>
          </a:bodyPr>
          <a:lstStyle/>
          <a:p>
            <a:pPr algn="l"/>
            <a:r>
              <a:rPr lang="en-GB" dirty="0" err="1">
                <a:solidFill>
                  <a:srgbClr val="FFFFFF"/>
                </a:solidFill>
              </a:rPr>
              <a:t>Center</a:t>
            </a:r>
            <a:r>
              <a:rPr lang="en-GB" dirty="0">
                <a:solidFill>
                  <a:srgbClr val="FFFFFF"/>
                </a:solidFill>
              </a:rPr>
              <a:t> for Health Data Science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05F955E-25FF-5245-A82D-80B255BCB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559" y="2908268"/>
            <a:ext cx="3737164" cy="10557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FF55D-D30D-1844-911C-CEEF3C279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204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A70C0E3-CD6A-384F-8BAF-73AF82289A6A}"/>
              </a:ext>
            </a:extLst>
          </p:cNvPr>
          <p:cNvSpPr/>
          <p:nvPr/>
        </p:nvSpPr>
        <p:spPr>
          <a:xfrm>
            <a:off x="838201" y="625974"/>
            <a:ext cx="6477000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 -</a:t>
            </a:r>
            <a:r>
              <a:rPr lang="en-US" sz="4400" dirty="0"/>
              <a:t> PCA</a:t>
            </a:r>
            <a:endParaRPr lang="en-GB" sz="44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9B73C5-58B6-E142-B8F3-D216959B72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b="1" dirty="0"/>
              <a:t>Principal Component Analysis</a:t>
            </a:r>
          </a:p>
          <a:p>
            <a:r>
              <a:rPr lang="en-GB" sz="2400" dirty="0"/>
              <a:t>Visualize variation dataset of high dimensionality</a:t>
            </a:r>
          </a:p>
          <a:p>
            <a:r>
              <a:rPr lang="en-GB" sz="2400" dirty="0"/>
              <a:t>Number of genes equals number of dimensions (d)</a:t>
            </a:r>
          </a:p>
          <a:p>
            <a:r>
              <a:rPr lang="en-GB" sz="2400" dirty="0"/>
              <a:t>We can only interpret 2 or 3 dimensions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176F495-62A7-4831-A0FC-32B2BF90C7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3735178"/>
              </p:ext>
            </p:extLst>
          </p:nvPr>
        </p:nvGraphicFramePr>
        <p:xfrm>
          <a:off x="838200" y="4206586"/>
          <a:ext cx="5741020" cy="2149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439">
                  <a:extLst>
                    <a:ext uri="{9D8B030D-6E8A-4147-A177-3AD203B41FA5}">
                      <a16:colId xmlns:a16="http://schemas.microsoft.com/office/drawing/2014/main" val="2324861772"/>
                    </a:ext>
                  </a:extLst>
                </a:gridCol>
                <a:gridCol w="1605776">
                  <a:extLst>
                    <a:ext uri="{9D8B030D-6E8A-4147-A177-3AD203B41FA5}">
                      <a16:colId xmlns:a16="http://schemas.microsoft.com/office/drawing/2014/main" val="2401434924"/>
                    </a:ext>
                  </a:extLst>
                </a:gridCol>
                <a:gridCol w="1717287">
                  <a:extLst>
                    <a:ext uri="{9D8B030D-6E8A-4147-A177-3AD203B41FA5}">
                      <a16:colId xmlns:a16="http://schemas.microsoft.com/office/drawing/2014/main" val="583920701"/>
                    </a:ext>
                  </a:extLst>
                </a:gridCol>
                <a:gridCol w="1070518">
                  <a:extLst>
                    <a:ext uri="{9D8B030D-6E8A-4147-A177-3AD203B41FA5}">
                      <a16:colId xmlns:a16="http://schemas.microsoft.com/office/drawing/2014/main" val="220595442"/>
                    </a:ext>
                  </a:extLst>
                </a:gridCol>
              </a:tblGrid>
              <a:tr h="537441"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</a:t>
                      </a:r>
                      <a:r>
                        <a:rPr lang="en-DK" dirty="0"/>
                        <a:t>ene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</a:t>
                      </a:r>
                      <a:r>
                        <a:rPr lang="en-DK" dirty="0"/>
                        <a:t>orm sampleA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N</a:t>
                      </a:r>
                      <a:r>
                        <a:rPr lang="en-DK" dirty="0"/>
                        <a:t>orm sampleB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 = 100</a:t>
                      </a:r>
                      <a:endParaRPr lang="en-DK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9292921"/>
                  </a:ext>
                </a:extLst>
              </a:tr>
              <a:tr h="537441">
                <a:tc>
                  <a:txBody>
                    <a:bodyPr/>
                    <a:lstStyle/>
                    <a:p>
                      <a:pPr algn="ctr"/>
                      <a:r>
                        <a:rPr lang="en-DK" dirty="0"/>
                        <a:t>EF2A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DK" b="1" dirty="0">
                          <a:effectLst/>
                        </a:rPr>
                        <a:t>1145.39</a:t>
                      </a:r>
                      <a:endParaRPr lang="en-DK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DK" b="1" dirty="0">
                          <a:effectLst/>
                        </a:rPr>
                        <a:t>1176.62</a:t>
                      </a:r>
                      <a:endParaRPr lang="en-DK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DK" b="0" dirty="0">
                          <a:effectLst/>
                        </a:rPr>
                        <a:t>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9224414"/>
                  </a:ext>
                </a:extLst>
              </a:tr>
              <a:tr h="537441">
                <a:tc>
                  <a:txBody>
                    <a:bodyPr/>
                    <a:lstStyle/>
                    <a:p>
                      <a:pPr algn="ctr"/>
                      <a:r>
                        <a:rPr lang="en-DK" dirty="0"/>
                        <a:t>ACBD1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DK" b="1" dirty="0">
                          <a:effectLst/>
                        </a:rPr>
                        <a:t>16.92</a:t>
                      </a:r>
                      <a:endParaRPr lang="en-DK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DK" b="1" dirty="0">
                          <a:effectLst/>
                        </a:rPr>
                        <a:t>16.88</a:t>
                      </a:r>
                      <a:endParaRPr lang="en-DK" b="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DK" b="0" dirty="0">
                          <a:effectLst/>
                        </a:rPr>
                        <a:t>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79564870"/>
                  </a:ext>
                </a:extLst>
              </a:tr>
              <a:tr h="537441">
                <a:tc>
                  <a:txBody>
                    <a:bodyPr/>
                    <a:lstStyle/>
                    <a:p>
                      <a:pPr algn="ctr"/>
                      <a:r>
                        <a:rPr lang="en-DK" dirty="0"/>
                        <a:t>d = 20000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DK" dirty="0"/>
                        <a:t>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DK" dirty="0"/>
                        <a:t>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DK" dirty="0"/>
                        <a:t>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44640207"/>
                  </a:ext>
                </a:extLst>
              </a:tr>
            </a:tbl>
          </a:graphicData>
        </a:graphic>
      </p:graphicFrame>
      <p:sp>
        <p:nvSpPr>
          <p:cNvPr id="5" name="Right Arrow 4">
            <a:extLst>
              <a:ext uri="{FF2B5EF4-FFF2-40B4-BE49-F238E27FC236}">
                <a16:creationId xmlns:a16="http://schemas.microsoft.com/office/drawing/2014/main" id="{6A6C96D9-B3CC-07FD-E267-1A72BB62AE08}"/>
              </a:ext>
            </a:extLst>
          </p:cNvPr>
          <p:cNvSpPr/>
          <p:nvPr/>
        </p:nvSpPr>
        <p:spPr>
          <a:xfrm>
            <a:off x="6779942" y="4835420"/>
            <a:ext cx="1170878" cy="5129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153900C-CE37-2BAB-FABE-2D80A5652EA9}"/>
              </a:ext>
            </a:extLst>
          </p:cNvPr>
          <p:cNvCxnSpPr>
            <a:cxnSpLocks/>
          </p:cNvCxnSpPr>
          <p:nvPr/>
        </p:nvCxnSpPr>
        <p:spPr>
          <a:xfrm>
            <a:off x="9632056" y="3914078"/>
            <a:ext cx="0" cy="21600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492D628-DC40-51A5-9145-55415FD97A1C}"/>
              </a:ext>
            </a:extLst>
          </p:cNvPr>
          <p:cNvCxnSpPr>
            <a:cxnSpLocks/>
          </p:cNvCxnSpPr>
          <p:nvPr/>
        </p:nvCxnSpPr>
        <p:spPr>
          <a:xfrm flipH="1">
            <a:off x="8552056" y="4994078"/>
            <a:ext cx="2160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0DC8893-C238-F651-295A-EFD55BAB910E}"/>
              </a:ext>
            </a:extLst>
          </p:cNvPr>
          <p:cNvCxnSpPr>
            <a:cxnSpLocks/>
          </p:cNvCxnSpPr>
          <p:nvPr/>
        </p:nvCxnSpPr>
        <p:spPr>
          <a:xfrm rot="2700000">
            <a:off x="9632056" y="3914078"/>
            <a:ext cx="0" cy="216000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F2105854-68F8-AD67-3A6D-FED0906823A7}"/>
              </a:ext>
            </a:extLst>
          </p:cNvPr>
          <p:cNvSpPr txBox="1"/>
          <p:nvPr/>
        </p:nvSpPr>
        <p:spPr>
          <a:xfrm>
            <a:off x="10809841" y="4809412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/>
              <a:t>x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6ADD2D-CA90-7403-0B85-26EF63ADE968}"/>
              </a:ext>
            </a:extLst>
          </p:cNvPr>
          <p:cNvSpPr txBox="1"/>
          <p:nvPr/>
        </p:nvSpPr>
        <p:spPr>
          <a:xfrm>
            <a:off x="9487625" y="3522849"/>
            <a:ext cx="288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/>
              <a:t>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15264D-B5DD-A953-242F-E29354581747}"/>
              </a:ext>
            </a:extLst>
          </p:cNvPr>
          <p:cNvSpPr txBox="1"/>
          <p:nvPr/>
        </p:nvSpPr>
        <p:spPr>
          <a:xfrm>
            <a:off x="8689852" y="5699550"/>
            <a:ext cx="276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/>
              <a:t>z</a:t>
            </a:r>
          </a:p>
        </p:txBody>
      </p:sp>
      <p:sp>
        <p:nvSpPr>
          <p:cNvPr id="12" name="Slide Number Placeholder 2">
            <a:extLst>
              <a:ext uri="{FF2B5EF4-FFF2-40B4-BE49-F238E27FC236}">
                <a16:creationId xmlns:a16="http://schemas.microsoft.com/office/drawing/2014/main" id="{EDE114E5-9122-0D7F-3115-ABC66FA1A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0680" y="6401753"/>
            <a:ext cx="2743200" cy="365125"/>
          </a:xfrm>
        </p:spPr>
        <p:txBody>
          <a:bodyPr/>
          <a:lstStyle/>
          <a:p>
            <a:fld id="{32F5D486-9235-B84E-AA07-352A9BD1BCBB}" type="slidenum">
              <a:rPr lang="en-US" dirty="0" smtClean="0"/>
              <a:t>10</a:t>
            </a:fld>
            <a:endParaRPr lang="en-US" dirty="0"/>
          </a:p>
        </p:txBody>
      </p:sp>
      <p:pic>
        <p:nvPicPr>
          <p:cNvPr id="13" name="Picture 4">
            <a:extLst>
              <a:ext uri="{FF2B5EF4-FFF2-40B4-BE49-F238E27FC236}">
                <a16:creationId xmlns:a16="http://schemas.microsoft.com/office/drawing/2014/main" id="{F61942B2-6794-4047-7DB9-608BA8A815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607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9B73C5-58B6-E142-B8F3-D216959B7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92421"/>
          </a:xfrm>
        </p:spPr>
        <p:txBody>
          <a:bodyPr>
            <a:normAutofit/>
          </a:bodyPr>
          <a:lstStyle/>
          <a:p>
            <a:r>
              <a:rPr lang="en-GB" sz="2400" dirty="0"/>
              <a:t>Variation of genes is collapsed into Principal Components (PCs)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1C5D1D8-1D67-B34D-94AF-E1E29EF82671}"/>
              </a:ext>
            </a:extLst>
          </p:cNvPr>
          <p:cNvSpPr/>
          <p:nvPr/>
        </p:nvSpPr>
        <p:spPr>
          <a:xfrm>
            <a:off x="838201" y="625974"/>
            <a:ext cx="6477000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 -</a:t>
            </a:r>
            <a:r>
              <a:rPr lang="en-US" sz="4400" dirty="0"/>
              <a:t> PCA</a:t>
            </a:r>
            <a:endParaRPr lang="en-GB" sz="4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32478E1-E32B-54B3-1104-7C79414655C2}"/>
              </a:ext>
            </a:extLst>
          </p:cNvPr>
          <p:cNvCxnSpPr>
            <a:cxnSpLocks/>
          </p:cNvCxnSpPr>
          <p:nvPr/>
        </p:nvCxnSpPr>
        <p:spPr>
          <a:xfrm flipH="1">
            <a:off x="559506" y="5387196"/>
            <a:ext cx="3600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ABA93A4-45EC-450A-C326-C0D21004DEC1}"/>
              </a:ext>
            </a:extLst>
          </p:cNvPr>
          <p:cNvSpPr txBox="1"/>
          <p:nvPr/>
        </p:nvSpPr>
        <p:spPr>
          <a:xfrm>
            <a:off x="1443293" y="5562213"/>
            <a:ext cx="1824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/>
              <a:t>geneB Expression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23220FB-2F7F-7F8F-1A6D-516FAA1F81C9}"/>
              </a:ext>
            </a:extLst>
          </p:cNvPr>
          <p:cNvSpPr/>
          <p:nvPr/>
        </p:nvSpPr>
        <p:spPr>
          <a:xfrm>
            <a:off x="848976" y="5286047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B8971EA-20F9-998E-1040-C1BACA0C87A6}"/>
              </a:ext>
            </a:extLst>
          </p:cNvPr>
          <p:cNvSpPr/>
          <p:nvPr/>
        </p:nvSpPr>
        <p:spPr>
          <a:xfrm>
            <a:off x="1059456" y="5286047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0F297DA-71CB-573E-7E7B-B4571AABC8A4}"/>
              </a:ext>
            </a:extLst>
          </p:cNvPr>
          <p:cNvSpPr/>
          <p:nvPr/>
        </p:nvSpPr>
        <p:spPr>
          <a:xfrm>
            <a:off x="638497" y="5286047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1E90B48-4898-4090-7ED1-486855136D2F}"/>
              </a:ext>
            </a:extLst>
          </p:cNvPr>
          <p:cNvSpPr/>
          <p:nvPr/>
        </p:nvSpPr>
        <p:spPr>
          <a:xfrm>
            <a:off x="3350518" y="5305978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7A1E200-A10D-E185-AE64-19FEFC6BE312}"/>
              </a:ext>
            </a:extLst>
          </p:cNvPr>
          <p:cNvSpPr/>
          <p:nvPr/>
        </p:nvSpPr>
        <p:spPr>
          <a:xfrm>
            <a:off x="3560998" y="5305978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D61D90B-CB12-5AD4-72F9-93A098C1DDDD}"/>
              </a:ext>
            </a:extLst>
          </p:cNvPr>
          <p:cNvSpPr/>
          <p:nvPr/>
        </p:nvSpPr>
        <p:spPr>
          <a:xfrm>
            <a:off x="3140039" y="5305978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F2C4305-064B-E89E-2823-E8EBA659A718}"/>
              </a:ext>
            </a:extLst>
          </p:cNvPr>
          <p:cNvCxnSpPr>
            <a:cxnSpLocks/>
          </p:cNvCxnSpPr>
          <p:nvPr/>
        </p:nvCxnSpPr>
        <p:spPr>
          <a:xfrm flipH="1">
            <a:off x="571407" y="3524731"/>
            <a:ext cx="36000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1093057-98B8-0233-67E0-9FC24CE28FEB}"/>
              </a:ext>
            </a:extLst>
          </p:cNvPr>
          <p:cNvSpPr txBox="1"/>
          <p:nvPr/>
        </p:nvSpPr>
        <p:spPr>
          <a:xfrm>
            <a:off x="1455194" y="3699748"/>
            <a:ext cx="18324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/>
              <a:t>geneA Expression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096CC83-4C38-21A5-8151-A87FEE44D93B}"/>
              </a:ext>
            </a:extLst>
          </p:cNvPr>
          <p:cNvSpPr/>
          <p:nvPr/>
        </p:nvSpPr>
        <p:spPr>
          <a:xfrm>
            <a:off x="1955176" y="3448496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5E1A9FE-D589-8EC3-5CB2-E99786ABEA16}"/>
              </a:ext>
            </a:extLst>
          </p:cNvPr>
          <p:cNvSpPr/>
          <p:nvPr/>
        </p:nvSpPr>
        <p:spPr>
          <a:xfrm>
            <a:off x="2222740" y="3448496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A74B1A9-B185-0705-4A54-185B302AAD1D}"/>
              </a:ext>
            </a:extLst>
          </p:cNvPr>
          <p:cNvSpPr/>
          <p:nvPr/>
        </p:nvSpPr>
        <p:spPr>
          <a:xfrm>
            <a:off x="1580296" y="3448496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0FED103-E68F-9FBE-7D74-C0ED762FA418}"/>
              </a:ext>
            </a:extLst>
          </p:cNvPr>
          <p:cNvSpPr/>
          <p:nvPr/>
        </p:nvSpPr>
        <p:spPr>
          <a:xfrm>
            <a:off x="2102260" y="3448496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80A2FDA-B592-DC26-2AC4-BCEBBADE0DF1}"/>
              </a:ext>
            </a:extLst>
          </p:cNvPr>
          <p:cNvSpPr/>
          <p:nvPr/>
        </p:nvSpPr>
        <p:spPr>
          <a:xfrm>
            <a:off x="2587610" y="3448496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65CB751-20FE-DB2A-803F-BF039E0AD73B}"/>
              </a:ext>
            </a:extLst>
          </p:cNvPr>
          <p:cNvSpPr/>
          <p:nvPr/>
        </p:nvSpPr>
        <p:spPr>
          <a:xfrm>
            <a:off x="1748502" y="3448496"/>
            <a:ext cx="180000" cy="180000"/>
          </a:xfrm>
          <a:prstGeom prst="ellipse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662EAF96-BD91-3223-BFF3-F10E241D814A}"/>
              </a:ext>
            </a:extLst>
          </p:cNvPr>
          <p:cNvSpPr txBox="1"/>
          <p:nvPr/>
        </p:nvSpPr>
        <p:spPr>
          <a:xfrm>
            <a:off x="1508650" y="2762227"/>
            <a:ext cx="15336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/>
              <a:t>Little variation</a:t>
            </a:r>
          </a:p>
        </p:txBody>
      </p:sp>
      <p:sp>
        <p:nvSpPr>
          <p:cNvPr id="34" name="Right Brace 33">
            <a:extLst>
              <a:ext uri="{FF2B5EF4-FFF2-40B4-BE49-F238E27FC236}">
                <a16:creationId xmlns:a16="http://schemas.microsoft.com/office/drawing/2014/main" id="{1C581279-F000-3A77-5301-4C647AA9ED52}"/>
              </a:ext>
            </a:extLst>
          </p:cNvPr>
          <p:cNvSpPr/>
          <p:nvPr/>
        </p:nvSpPr>
        <p:spPr>
          <a:xfrm rot="16200000">
            <a:off x="2155279" y="2631830"/>
            <a:ext cx="176561" cy="144000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429A096-D663-1EF9-72EF-A904335FF3CE}"/>
              </a:ext>
            </a:extLst>
          </p:cNvPr>
          <p:cNvSpPr txBox="1"/>
          <p:nvPr/>
        </p:nvSpPr>
        <p:spPr>
          <a:xfrm>
            <a:off x="1498516" y="4611877"/>
            <a:ext cx="1567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dirty="0"/>
              <a:t>Highly variable</a:t>
            </a:r>
          </a:p>
        </p:txBody>
      </p:sp>
      <p:sp>
        <p:nvSpPr>
          <p:cNvPr id="38" name="Right Brace 37">
            <a:extLst>
              <a:ext uri="{FF2B5EF4-FFF2-40B4-BE49-F238E27FC236}">
                <a16:creationId xmlns:a16="http://schemas.microsoft.com/office/drawing/2014/main" id="{88E94FFF-9963-A67E-D165-E21AA3EBC319}"/>
              </a:ext>
            </a:extLst>
          </p:cNvPr>
          <p:cNvSpPr/>
          <p:nvPr/>
        </p:nvSpPr>
        <p:spPr>
          <a:xfrm rot="16200000">
            <a:off x="2092422" y="3592759"/>
            <a:ext cx="176561" cy="3096000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grpSp>
        <p:nvGrpSpPr>
          <p:cNvPr id="2070" name="Group 2069">
            <a:extLst>
              <a:ext uri="{FF2B5EF4-FFF2-40B4-BE49-F238E27FC236}">
                <a16:creationId xmlns:a16="http://schemas.microsoft.com/office/drawing/2014/main" id="{E562B6DB-2DCC-7EF8-25E5-B3891CA9D8A5}"/>
              </a:ext>
            </a:extLst>
          </p:cNvPr>
          <p:cNvGrpSpPr/>
          <p:nvPr/>
        </p:nvGrpSpPr>
        <p:grpSpPr>
          <a:xfrm>
            <a:off x="4492831" y="2740546"/>
            <a:ext cx="4105731" cy="3747467"/>
            <a:chOff x="4492831" y="2740546"/>
            <a:chExt cx="4105731" cy="3747467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E5AEA90-24FF-2C02-B30A-6F2FF9051C3A}"/>
                </a:ext>
              </a:extLst>
            </p:cNvPr>
            <p:cNvCxnSpPr>
              <a:cxnSpLocks/>
            </p:cNvCxnSpPr>
            <p:nvPr/>
          </p:nvCxnSpPr>
          <p:spPr>
            <a:xfrm>
              <a:off x="5518521" y="3128599"/>
              <a:ext cx="0" cy="2880000"/>
            </a:xfrm>
            <a:prstGeom prst="line">
              <a:avLst/>
            </a:prstGeom>
            <a:ln w="381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3D401082-C214-F26F-4630-2C5B9CE5B00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5518521" y="6008599"/>
              <a:ext cx="2880000" cy="0"/>
            </a:xfrm>
            <a:prstGeom prst="line">
              <a:avLst/>
            </a:prstGeom>
            <a:ln w="38100">
              <a:solidFill>
                <a:srgbClr val="106BB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C80F432-CF45-84F4-9913-43D6F2D9DFCE}"/>
                </a:ext>
              </a:extLst>
            </p:cNvPr>
            <p:cNvSpPr txBox="1"/>
            <p:nvPr/>
          </p:nvSpPr>
          <p:spPr>
            <a:xfrm>
              <a:off x="7821105" y="6118681"/>
              <a:ext cx="77745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dirty="0"/>
                <a:t>geneA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9866586-8044-D782-CEC6-5E6D7F07F2F4}"/>
                </a:ext>
              </a:extLst>
            </p:cNvPr>
            <p:cNvSpPr txBox="1"/>
            <p:nvPr/>
          </p:nvSpPr>
          <p:spPr>
            <a:xfrm>
              <a:off x="5398287" y="2740546"/>
              <a:ext cx="769441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DK" dirty="0"/>
                <a:t>geneB</a:t>
              </a:r>
            </a:p>
          </p:txBody>
        </p:sp>
        <p:grpSp>
          <p:nvGrpSpPr>
            <p:cNvPr id="49" name="Group 48">
              <a:extLst>
                <a:ext uri="{FF2B5EF4-FFF2-40B4-BE49-F238E27FC236}">
                  <a16:creationId xmlns:a16="http://schemas.microsoft.com/office/drawing/2014/main" id="{352E2FB7-3280-EDAE-7F76-449AB5D0442B}"/>
                </a:ext>
              </a:extLst>
            </p:cNvPr>
            <p:cNvGrpSpPr/>
            <p:nvPr/>
          </p:nvGrpSpPr>
          <p:grpSpPr>
            <a:xfrm rot="5400000">
              <a:off x="5608984" y="4165969"/>
              <a:ext cx="2622982" cy="971731"/>
              <a:chOff x="8327160" y="3599997"/>
              <a:chExt cx="2622982" cy="971731"/>
            </a:xfrm>
          </p:grpSpPr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F2A41B4C-4713-8538-792D-117BD38D1F29}"/>
                  </a:ext>
                </a:extLst>
              </p:cNvPr>
              <p:cNvSpPr/>
              <p:nvPr/>
            </p:nvSpPr>
            <p:spPr>
              <a:xfrm>
                <a:off x="8526485" y="3680426"/>
                <a:ext cx="180000" cy="180000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2399EB1B-9845-D135-4EB7-0DB09E5659A5}"/>
                  </a:ext>
                </a:extLst>
              </p:cNvPr>
              <p:cNvSpPr/>
              <p:nvPr/>
            </p:nvSpPr>
            <p:spPr>
              <a:xfrm>
                <a:off x="8748138" y="3948054"/>
                <a:ext cx="180000" cy="180000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10717296-4FC8-44D4-8098-403895296A56}"/>
                  </a:ext>
                </a:extLst>
              </p:cNvPr>
              <p:cNvSpPr/>
              <p:nvPr/>
            </p:nvSpPr>
            <p:spPr>
              <a:xfrm>
                <a:off x="8327160" y="4148771"/>
                <a:ext cx="180000" cy="180000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D33E8735-2A56-5F6C-ADA0-1E375A431065}"/>
                  </a:ext>
                </a:extLst>
              </p:cNvPr>
              <p:cNvSpPr/>
              <p:nvPr/>
            </p:nvSpPr>
            <p:spPr>
              <a:xfrm>
                <a:off x="10559659" y="4391728"/>
                <a:ext cx="180000" cy="180000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E9F53AA1-0E60-E2D3-D752-E33D27E9FABB}"/>
                  </a:ext>
                </a:extLst>
              </p:cNvPr>
              <p:cNvSpPr/>
              <p:nvPr/>
            </p:nvSpPr>
            <p:spPr>
              <a:xfrm>
                <a:off x="10770142" y="3599997"/>
                <a:ext cx="180000" cy="180000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910C04C8-8266-375B-4B70-9F9418F1A583}"/>
                  </a:ext>
                </a:extLst>
              </p:cNvPr>
              <p:cNvSpPr/>
              <p:nvPr/>
            </p:nvSpPr>
            <p:spPr>
              <a:xfrm>
                <a:off x="10349179" y="3934531"/>
                <a:ext cx="180000" cy="180000"/>
              </a:xfrm>
              <a:prstGeom prst="ellipse">
                <a:avLst/>
              </a:prstGeom>
              <a:solidFill>
                <a:schemeClr val="bg2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  <p:sp>
          <p:nvSpPr>
            <p:cNvPr id="56" name="Right Arrow 55">
              <a:extLst>
                <a:ext uri="{FF2B5EF4-FFF2-40B4-BE49-F238E27FC236}">
                  <a16:creationId xmlns:a16="http://schemas.microsoft.com/office/drawing/2014/main" id="{5E34F53E-21F2-0EB0-ABF0-FDFEDA1B0916}"/>
                </a:ext>
              </a:extLst>
            </p:cNvPr>
            <p:cNvSpPr/>
            <p:nvPr/>
          </p:nvSpPr>
          <p:spPr>
            <a:xfrm>
              <a:off x="4492831" y="4089233"/>
              <a:ext cx="919476" cy="465318"/>
            </a:xfrm>
            <a:prstGeom prst="rightArrow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060" name="Group 2059">
            <a:extLst>
              <a:ext uri="{FF2B5EF4-FFF2-40B4-BE49-F238E27FC236}">
                <a16:creationId xmlns:a16="http://schemas.microsoft.com/office/drawing/2014/main" id="{5799D2DB-4DF1-75CD-401D-7B0100D6F6E9}"/>
              </a:ext>
            </a:extLst>
          </p:cNvPr>
          <p:cNvGrpSpPr/>
          <p:nvPr/>
        </p:nvGrpSpPr>
        <p:grpSpPr>
          <a:xfrm>
            <a:off x="8953390" y="3361194"/>
            <a:ext cx="2710976" cy="1703535"/>
            <a:chOff x="8953390" y="3361194"/>
            <a:chExt cx="2710976" cy="1703535"/>
          </a:xfrm>
        </p:grpSpPr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4786DA2D-F93C-8ECF-0CB4-3ADE7DBDB4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76922" y="3549944"/>
              <a:ext cx="2687444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44B9C8E4-9B23-48D9-FCBA-86535F785F4C}"/>
                </a:ext>
              </a:extLst>
            </p:cNvPr>
            <p:cNvSpPr txBox="1"/>
            <p:nvPr/>
          </p:nvSpPr>
          <p:spPr>
            <a:xfrm>
              <a:off x="10034299" y="3728935"/>
              <a:ext cx="543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dirty="0"/>
                <a:t>PC1</a:t>
              </a:r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B0669734-6D2B-FA70-108E-66C4A33535B3}"/>
                </a:ext>
              </a:extLst>
            </p:cNvPr>
            <p:cNvSpPr/>
            <p:nvPr/>
          </p:nvSpPr>
          <p:spPr>
            <a:xfrm>
              <a:off x="9266470" y="3361194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7EA2BB2E-26F7-547B-1F63-32D8A58D1E0F}"/>
                </a:ext>
              </a:extLst>
            </p:cNvPr>
            <p:cNvSpPr/>
            <p:nvPr/>
          </p:nvSpPr>
          <p:spPr>
            <a:xfrm>
              <a:off x="9398893" y="3450402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F276E26C-3240-56A2-2727-468D57297EF8}"/>
                </a:ext>
              </a:extLst>
            </p:cNvPr>
            <p:cNvSpPr/>
            <p:nvPr/>
          </p:nvSpPr>
          <p:spPr>
            <a:xfrm>
              <a:off x="9122897" y="3450402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568F95A0-6177-1146-3F46-06655BF166F0}"/>
                </a:ext>
              </a:extLst>
            </p:cNvPr>
            <p:cNvSpPr/>
            <p:nvPr/>
          </p:nvSpPr>
          <p:spPr>
            <a:xfrm>
              <a:off x="11076645" y="3436880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9E0EBC52-62F2-4228-D147-53E915B23632}"/>
                </a:ext>
              </a:extLst>
            </p:cNvPr>
            <p:cNvSpPr/>
            <p:nvPr/>
          </p:nvSpPr>
          <p:spPr>
            <a:xfrm>
              <a:off x="11264822" y="3436880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345ADF62-CE1D-92BC-2471-E61B1859F464}"/>
                </a:ext>
              </a:extLst>
            </p:cNvPr>
            <p:cNvSpPr/>
            <p:nvPr/>
          </p:nvSpPr>
          <p:spPr>
            <a:xfrm>
              <a:off x="10988828" y="3548390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cxnSp>
          <p:nvCxnSpPr>
            <p:cNvPr id="2061" name="Straight Connector 2060">
              <a:extLst>
                <a:ext uri="{FF2B5EF4-FFF2-40B4-BE49-F238E27FC236}">
                  <a16:creationId xmlns:a16="http://schemas.microsoft.com/office/drawing/2014/main" id="{8F70E535-22E5-3F5E-CD44-AD258E444D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53390" y="4516406"/>
              <a:ext cx="2687444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62" name="TextBox 2061">
              <a:extLst>
                <a:ext uri="{FF2B5EF4-FFF2-40B4-BE49-F238E27FC236}">
                  <a16:creationId xmlns:a16="http://schemas.microsoft.com/office/drawing/2014/main" id="{2204DA9F-9E98-45F6-E04E-BCE628BC7205}"/>
                </a:ext>
              </a:extLst>
            </p:cNvPr>
            <p:cNvSpPr txBox="1"/>
            <p:nvPr/>
          </p:nvSpPr>
          <p:spPr>
            <a:xfrm>
              <a:off x="10010767" y="4695397"/>
              <a:ext cx="543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dirty="0"/>
                <a:t>PC2</a:t>
              </a:r>
            </a:p>
          </p:txBody>
        </p:sp>
        <p:sp>
          <p:nvSpPr>
            <p:cNvPr id="2063" name="Oval 2062">
              <a:extLst>
                <a:ext uri="{FF2B5EF4-FFF2-40B4-BE49-F238E27FC236}">
                  <a16:creationId xmlns:a16="http://schemas.microsoft.com/office/drawing/2014/main" id="{16399232-25FF-9E63-0C99-4E90115F5CE9}"/>
                </a:ext>
              </a:extLst>
            </p:cNvPr>
            <p:cNvSpPr/>
            <p:nvPr/>
          </p:nvSpPr>
          <p:spPr>
            <a:xfrm>
              <a:off x="10011209" y="4435806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064" name="Oval 2063">
              <a:extLst>
                <a:ext uri="{FF2B5EF4-FFF2-40B4-BE49-F238E27FC236}">
                  <a16:creationId xmlns:a16="http://schemas.microsoft.com/office/drawing/2014/main" id="{0F368F1D-EE15-4B09-12C7-13A2413C3398}"/>
                </a:ext>
              </a:extLst>
            </p:cNvPr>
            <p:cNvSpPr/>
            <p:nvPr/>
          </p:nvSpPr>
          <p:spPr>
            <a:xfrm>
              <a:off x="10235117" y="4438234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065" name="Oval 2064">
              <a:extLst>
                <a:ext uri="{FF2B5EF4-FFF2-40B4-BE49-F238E27FC236}">
                  <a16:creationId xmlns:a16="http://schemas.microsoft.com/office/drawing/2014/main" id="{71DCD2A4-5AE6-916F-AA94-354603E854F7}"/>
                </a:ext>
              </a:extLst>
            </p:cNvPr>
            <p:cNvSpPr/>
            <p:nvPr/>
          </p:nvSpPr>
          <p:spPr>
            <a:xfrm>
              <a:off x="10101209" y="4435806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066" name="Oval 2065">
              <a:extLst>
                <a:ext uri="{FF2B5EF4-FFF2-40B4-BE49-F238E27FC236}">
                  <a16:creationId xmlns:a16="http://schemas.microsoft.com/office/drawing/2014/main" id="{0C9DE033-A0B2-E091-B9F2-38C19510136D}"/>
                </a:ext>
              </a:extLst>
            </p:cNvPr>
            <p:cNvSpPr/>
            <p:nvPr/>
          </p:nvSpPr>
          <p:spPr>
            <a:xfrm>
              <a:off x="10393705" y="4435806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067" name="Oval 2066">
              <a:extLst>
                <a:ext uri="{FF2B5EF4-FFF2-40B4-BE49-F238E27FC236}">
                  <a16:creationId xmlns:a16="http://schemas.microsoft.com/office/drawing/2014/main" id="{AF3A3F73-E5B5-E5C5-B618-BD541E8992B8}"/>
                </a:ext>
              </a:extLst>
            </p:cNvPr>
            <p:cNvSpPr/>
            <p:nvPr/>
          </p:nvSpPr>
          <p:spPr>
            <a:xfrm>
              <a:off x="10264033" y="4445710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068" name="Oval 2067">
              <a:extLst>
                <a:ext uri="{FF2B5EF4-FFF2-40B4-BE49-F238E27FC236}">
                  <a16:creationId xmlns:a16="http://schemas.microsoft.com/office/drawing/2014/main" id="{FD3CB855-B03A-A12C-A7E1-284E2EF0D687}"/>
                </a:ext>
              </a:extLst>
            </p:cNvPr>
            <p:cNvSpPr/>
            <p:nvPr/>
          </p:nvSpPr>
          <p:spPr>
            <a:xfrm>
              <a:off x="10329206" y="4425902"/>
              <a:ext cx="180000" cy="180000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94CB34-608D-EDF3-3F0D-5C65AE1AF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88828" y="6401753"/>
            <a:ext cx="1005052" cy="369331"/>
          </a:xfrm>
        </p:spPr>
        <p:txBody>
          <a:bodyPr/>
          <a:lstStyle/>
          <a:p>
            <a:fld id="{32F5D486-9235-B84E-AA07-352A9BD1BCBB}" type="slidenum">
              <a:rPr lang="en-US" dirty="0" smtClean="0"/>
              <a:t>11</a:t>
            </a:fld>
            <a:endParaRPr lang="en-US" dirty="0"/>
          </a:p>
        </p:txBody>
      </p:sp>
      <p:grpSp>
        <p:nvGrpSpPr>
          <p:cNvPr id="2059" name="Group 2058">
            <a:extLst>
              <a:ext uri="{FF2B5EF4-FFF2-40B4-BE49-F238E27FC236}">
                <a16:creationId xmlns:a16="http://schemas.microsoft.com/office/drawing/2014/main" id="{B3DBD6F2-D55E-43E8-8D02-DC033505CB42}"/>
              </a:ext>
            </a:extLst>
          </p:cNvPr>
          <p:cNvGrpSpPr/>
          <p:nvPr/>
        </p:nvGrpSpPr>
        <p:grpSpPr>
          <a:xfrm>
            <a:off x="6423968" y="2589157"/>
            <a:ext cx="3004811" cy="3284169"/>
            <a:chOff x="9628643" y="-1205529"/>
            <a:chExt cx="3004811" cy="3284169"/>
          </a:xfrm>
        </p:grpSpPr>
        <p:cxnSp>
          <p:nvCxnSpPr>
            <p:cNvPr id="2050" name="Straight Connector 2049">
              <a:extLst>
                <a:ext uri="{FF2B5EF4-FFF2-40B4-BE49-F238E27FC236}">
                  <a16:creationId xmlns:a16="http://schemas.microsoft.com/office/drawing/2014/main" id="{FDC8FDD2-7FFC-0381-CAA0-B7CCB7F7C3F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953193" y="-572171"/>
              <a:ext cx="396842" cy="2650811"/>
            </a:xfrm>
            <a:prstGeom prst="line">
              <a:avLst/>
            </a:prstGeom>
            <a:ln w="38100">
              <a:solidFill>
                <a:schemeClr val="accent2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5" name="Straight Connector 2054">
              <a:extLst>
                <a:ext uri="{FF2B5EF4-FFF2-40B4-BE49-F238E27FC236}">
                  <a16:creationId xmlns:a16="http://schemas.microsoft.com/office/drawing/2014/main" id="{5DDC2178-0438-01B2-8DC0-519414593489}"/>
                </a:ext>
              </a:extLst>
            </p:cNvPr>
            <p:cNvCxnSpPr>
              <a:cxnSpLocks/>
            </p:cNvCxnSpPr>
            <p:nvPr/>
          </p:nvCxnSpPr>
          <p:spPr>
            <a:xfrm>
              <a:off x="9628643" y="702049"/>
              <a:ext cx="1040000" cy="153884"/>
            </a:xfrm>
            <a:prstGeom prst="line">
              <a:avLst/>
            </a:prstGeom>
            <a:ln w="38100">
              <a:solidFill>
                <a:schemeClr val="accent2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7" name="TextBox 2056">
              <a:extLst>
                <a:ext uri="{FF2B5EF4-FFF2-40B4-BE49-F238E27FC236}">
                  <a16:creationId xmlns:a16="http://schemas.microsoft.com/office/drawing/2014/main" id="{3D5E1252-2FF3-6C37-5ADF-FB421EE03C0E}"/>
                </a:ext>
              </a:extLst>
            </p:cNvPr>
            <p:cNvSpPr txBox="1"/>
            <p:nvPr/>
          </p:nvSpPr>
          <p:spPr>
            <a:xfrm>
              <a:off x="9681044" y="-1205529"/>
              <a:ext cx="22973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u="sng" dirty="0"/>
                <a:t>PC1</a:t>
              </a:r>
            </a:p>
            <a:p>
              <a:r>
                <a:rPr lang="en-DK" dirty="0"/>
                <a:t>1st maximum variance</a:t>
              </a:r>
            </a:p>
          </p:txBody>
        </p:sp>
        <p:sp>
          <p:nvSpPr>
            <p:cNvPr id="2058" name="TextBox 2057">
              <a:extLst>
                <a:ext uri="{FF2B5EF4-FFF2-40B4-BE49-F238E27FC236}">
                  <a16:creationId xmlns:a16="http://schemas.microsoft.com/office/drawing/2014/main" id="{9738C6D3-C3B4-5A80-E0F9-5B3D0F236F64}"/>
                </a:ext>
              </a:extLst>
            </p:cNvPr>
            <p:cNvSpPr txBox="1"/>
            <p:nvPr/>
          </p:nvSpPr>
          <p:spPr>
            <a:xfrm>
              <a:off x="10256585" y="868821"/>
              <a:ext cx="237686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u="sng" dirty="0"/>
                <a:t>PC2</a:t>
              </a:r>
            </a:p>
            <a:p>
              <a:r>
                <a:rPr lang="en-DK" dirty="0"/>
                <a:t>2nd maximum variance</a:t>
              </a:r>
            </a:p>
          </p:txBody>
        </p:sp>
      </p:grpSp>
      <p:pic>
        <p:nvPicPr>
          <p:cNvPr id="7" name="Picture 4">
            <a:extLst>
              <a:ext uri="{FF2B5EF4-FFF2-40B4-BE49-F238E27FC236}">
                <a16:creationId xmlns:a16="http://schemas.microsoft.com/office/drawing/2014/main" id="{837044B9-207C-7F22-0BFF-17809A686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89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966CC6FD-6035-80D2-2D2C-FFC2EC6EDF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398"/>
          <a:stretch/>
        </p:blipFill>
        <p:spPr bwMode="auto">
          <a:xfrm>
            <a:off x="6296722" y="3429000"/>
            <a:ext cx="5326410" cy="326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9B73C5-58B6-E142-B8F3-D216959B72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z="2400" dirty="0"/>
              <a:t>Variation of genes is collapsed into Principal Components (PCs)</a:t>
            </a:r>
          </a:p>
          <a:p>
            <a:endParaRPr lang="en-GB" sz="2400" dirty="0"/>
          </a:p>
          <a:p>
            <a:r>
              <a:rPr lang="en-GB" sz="2400" dirty="0"/>
              <a:t>Samples with similar gene expression related to PCs will be together</a:t>
            </a:r>
          </a:p>
          <a:p>
            <a:endParaRPr lang="en-GB" sz="2400" dirty="0"/>
          </a:p>
          <a:p>
            <a:r>
              <a:rPr lang="en-GB" sz="2400" dirty="0"/>
              <a:t>First PCs contain most variation</a:t>
            </a:r>
          </a:p>
          <a:p>
            <a:pPr lvl="1"/>
            <a:r>
              <a:rPr lang="en-GB" dirty="0"/>
              <a:t>Usually PC1-PC4 are used</a:t>
            </a:r>
          </a:p>
          <a:p>
            <a:endParaRPr lang="en-GB" sz="2400" dirty="0"/>
          </a:p>
          <a:p>
            <a:r>
              <a:rPr lang="en-GB" sz="2400" dirty="0"/>
              <a:t>We need metadata to understand </a:t>
            </a:r>
          </a:p>
          <a:p>
            <a:pPr marL="0" indent="0">
              <a:buNone/>
            </a:pPr>
            <a:r>
              <a:rPr lang="en-GB" sz="2400" dirty="0"/>
              <a:t>   source of variation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013ECC-6D68-D947-ABEB-15692D80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dirty="0" smtClean="0"/>
              <a:t>12</a:t>
            </a:fld>
            <a:endParaRPr lang="en-US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1C5D1D8-1D67-B34D-94AF-E1E29EF82671}"/>
              </a:ext>
            </a:extLst>
          </p:cNvPr>
          <p:cNvSpPr/>
          <p:nvPr/>
        </p:nvSpPr>
        <p:spPr>
          <a:xfrm>
            <a:off x="838201" y="625974"/>
            <a:ext cx="6477000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 -</a:t>
            </a:r>
            <a:r>
              <a:rPr lang="en-US" sz="4400" dirty="0"/>
              <a:t> PCA</a:t>
            </a:r>
            <a:endParaRPr lang="en-GB" sz="4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D79E79-425E-DCFD-2F21-9E0ED30C54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79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>
            <a:extLst>
              <a:ext uri="{FF2B5EF4-FFF2-40B4-BE49-F238E27FC236}">
                <a16:creationId xmlns:a16="http://schemas.microsoft.com/office/drawing/2014/main" id="{3F674F6C-F9BE-4E70-F372-0A568C509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008" y="4137890"/>
            <a:ext cx="5047218" cy="2583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013ECC-6D68-D947-ABEB-15692D80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dirty="0" smtClean="0"/>
              <a:t>13</a:t>
            </a:fld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0FBD44B-35D0-4310-C2B3-E5D705180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92" y="2402193"/>
            <a:ext cx="6006678" cy="377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C9DAA04D-21A9-5DB1-F136-600CE685AC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008" y="1417709"/>
            <a:ext cx="5314068" cy="272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36B5A44A-52F0-79BB-3089-D77093992398}"/>
              </a:ext>
            </a:extLst>
          </p:cNvPr>
          <p:cNvSpPr/>
          <p:nvPr/>
        </p:nvSpPr>
        <p:spPr>
          <a:xfrm>
            <a:off x="838201" y="625974"/>
            <a:ext cx="6477000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 -</a:t>
            </a:r>
            <a:r>
              <a:rPr lang="en-US" sz="4400" dirty="0"/>
              <a:t> PCA</a:t>
            </a:r>
            <a:endParaRPr lang="en-GB" sz="44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C3B37D7B-8280-A2FE-7150-84B4DBFB77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4613" y="1743323"/>
            <a:ext cx="4493455" cy="4533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We need meta-data to understand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A2EE66-086F-5A0A-C37E-6BAE6E160F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8167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>
            <a:extLst>
              <a:ext uri="{FF2B5EF4-FFF2-40B4-BE49-F238E27FC236}">
                <a16:creationId xmlns:a16="http://schemas.microsoft.com/office/drawing/2014/main" id="{05A92105-1712-C5B9-A8E7-62EFFDC2BE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359" y="4048326"/>
            <a:ext cx="5211294" cy="266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013ECC-6D68-D947-ABEB-15692D80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dirty="0" smtClean="0"/>
              <a:t>14</a:t>
            </a:fld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0FBD44B-35D0-4310-C2B3-E5D705180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35" y="2381589"/>
            <a:ext cx="6219612" cy="390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>
            <a:extLst>
              <a:ext uri="{FF2B5EF4-FFF2-40B4-BE49-F238E27FC236}">
                <a16:creationId xmlns:a16="http://schemas.microsoft.com/office/drawing/2014/main" id="{45552B70-3B4C-EC5D-4209-ED8C4D397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359" y="1380753"/>
            <a:ext cx="5211294" cy="2667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82F65AB-2B87-64EB-9E5D-398D0092D58E}"/>
              </a:ext>
            </a:extLst>
          </p:cNvPr>
          <p:cNvSpPr/>
          <p:nvPr/>
        </p:nvSpPr>
        <p:spPr>
          <a:xfrm>
            <a:off x="838201" y="625974"/>
            <a:ext cx="6477000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 -</a:t>
            </a:r>
            <a:r>
              <a:rPr lang="en-US" sz="4400" dirty="0"/>
              <a:t> PCA</a:t>
            </a:r>
            <a:endParaRPr lang="en-GB" sz="4400" dirty="0"/>
          </a:p>
        </p:txBody>
      </p:sp>
      <p:sp>
        <p:nvSpPr>
          <p:cNvPr id="10" name="Content Placeholder 5">
            <a:extLst>
              <a:ext uri="{FF2B5EF4-FFF2-40B4-BE49-F238E27FC236}">
                <a16:creationId xmlns:a16="http://schemas.microsoft.com/office/drawing/2014/main" id="{B70D8E9B-B4C6-146C-744B-3C1D267EA1B6}"/>
              </a:ext>
            </a:extLst>
          </p:cNvPr>
          <p:cNvSpPr txBox="1">
            <a:spLocks/>
          </p:cNvSpPr>
          <p:nvPr/>
        </p:nvSpPr>
        <p:spPr>
          <a:xfrm>
            <a:off x="1304613" y="1743323"/>
            <a:ext cx="4493455" cy="4533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/>
              <a:t>We need meta-data to understand</a:t>
            </a:r>
          </a:p>
          <a:p>
            <a:endParaRPr lang="en-GB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0F14B5-2E1B-FAE4-9890-BCC79A085F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76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013ECC-6D68-D947-ABEB-15692D80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dirty="0" smtClean="0"/>
              <a:t>15</a:t>
            </a:fld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0FBD44B-35D0-4310-C2B3-E5D705180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35" y="2381589"/>
            <a:ext cx="6219612" cy="390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6C5AA8DD-B36B-2458-EBA4-49CD30A18E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9207" y="2566881"/>
            <a:ext cx="5452794" cy="28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D6619DE-0614-F57B-8878-00833A9FF39E}"/>
              </a:ext>
            </a:extLst>
          </p:cNvPr>
          <p:cNvSpPr/>
          <p:nvPr/>
        </p:nvSpPr>
        <p:spPr>
          <a:xfrm>
            <a:off x="838201" y="625974"/>
            <a:ext cx="6477000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 -</a:t>
            </a:r>
            <a:r>
              <a:rPr lang="en-US" sz="4400" dirty="0"/>
              <a:t> PCA</a:t>
            </a:r>
            <a:endParaRPr lang="en-GB" sz="4400" dirty="0"/>
          </a:p>
        </p:txBody>
      </p:sp>
      <p:sp>
        <p:nvSpPr>
          <p:cNvPr id="8" name="Content Placeholder 5">
            <a:extLst>
              <a:ext uri="{FF2B5EF4-FFF2-40B4-BE49-F238E27FC236}">
                <a16:creationId xmlns:a16="http://schemas.microsoft.com/office/drawing/2014/main" id="{52115B20-6729-1A56-FBF6-65907A3265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4613" y="1743323"/>
            <a:ext cx="4493455" cy="4533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400" dirty="0"/>
              <a:t>We need meta-data to understand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5BF31F5-4E55-9E87-3A7A-B1193F3B95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868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A70C0E3-CD6A-384F-8BAF-73AF82289A6A}"/>
              </a:ext>
            </a:extLst>
          </p:cNvPr>
          <p:cNvSpPr/>
          <p:nvPr/>
        </p:nvSpPr>
        <p:spPr>
          <a:xfrm>
            <a:off x="838200" y="625974"/>
            <a:ext cx="7713855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</a:t>
            </a:r>
            <a:r>
              <a:rPr lang="en-US" sz="4400" dirty="0"/>
              <a:t>. Heatmaps</a:t>
            </a:r>
            <a:endParaRPr lang="en-GB" sz="44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9B73C5-58B6-E142-B8F3-D216959B7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0049" y="2109797"/>
            <a:ext cx="5013960" cy="440640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sz="2400" b="1" dirty="0"/>
              <a:t>Hierarchical clustering and heatmaps</a:t>
            </a:r>
            <a:endParaRPr lang="en-GB" sz="2400" dirty="0"/>
          </a:p>
          <a:p>
            <a:pPr>
              <a:lnSpc>
                <a:spcPct val="110000"/>
              </a:lnSpc>
            </a:pPr>
            <a:r>
              <a:rPr lang="en-GB" sz="2400" dirty="0"/>
              <a:t>Cluster/group samples together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Can use: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Gene expression distances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Correlations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Heatmap and dendrogram</a:t>
            </a:r>
          </a:p>
          <a:p>
            <a:pPr>
              <a:lnSpc>
                <a:spcPct val="110000"/>
              </a:lnSpc>
            </a:pPr>
            <a:r>
              <a:rPr lang="en-GB" sz="2400" dirty="0"/>
              <a:t>Complements the PCA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013ECC-6D68-D947-ABEB-15692D80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dirty="0" smtClean="0"/>
              <a:t>16</a:t>
            </a:fld>
            <a:endParaRPr 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9BF1C128-84B7-98CA-7A05-1BD9524AAA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627" y="2647189"/>
            <a:ext cx="5873945" cy="333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FCE12326-BA44-6FED-5B74-1617935FCA9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800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9D1661E-BDA7-2A40-9EAF-D242CF213E6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1680" b="11435"/>
          <a:stretch/>
        </p:blipFill>
        <p:spPr>
          <a:xfrm>
            <a:off x="5746044" y="2423231"/>
            <a:ext cx="5472966" cy="4207933"/>
          </a:xfrm>
          <a:prstGeom prst="rect">
            <a:avLst/>
          </a:prstGeom>
        </p:spPr>
      </p:pic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A70C0E3-CD6A-384F-8BAF-73AF82289A6A}"/>
              </a:ext>
            </a:extLst>
          </p:cNvPr>
          <p:cNvSpPr/>
          <p:nvPr/>
        </p:nvSpPr>
        <p:spPr>
          <a:xfrm>
            <a:off x="838200" y="625974"/>
            <a:ext cx="8718395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 -</a:t>
            </a:r>
            <a:r>
              <a:rPr lang="en-US" sz="4400" dirty="0"/>
              <a:t> Visualization</a:t>
            </a:r>
            <a:endParaRPr lang="en-GB" sz="44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9B73C5-58B6-E142-B8F3-D216959B7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716259"/>
            <a:ext cx="6448865" cy="4744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GB" sz="2400" dirty="0"/>
              <a:t>An example of when something is not quite right…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013ECC-6D68-D947-ABEB-15692D80AA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F5D486-9235-B84E-AA07-352A9BD1BCBB}" type="slidenum">
              <a:rPr lang="en-US" dirty="0" smtClean="0"/>
              <a:t>17</a:t>
            </a:fld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3AEE3C0-BC07-DB4E-BD94-B169E838FB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9755" y="2330979"/>
            <a:ext cx="4207933" cy="4207933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986EF04E-B5E0-E094-8159-61A19975D9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220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A70C0E3-CD6A-384F-8BAF-73AF82289A6A}"/>
              </a:ext>
            </a:extLst>
          </p:cNvPr>
          <p:cNvSpPr/>
          <p:nvPr/>
        </p:nvSpPr>
        <p:spPr>
          <a:xfrm>
            <a:off x="773885" y="822640"/>
            <a:ext cx="10281684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Let’s Do Some More Exploratory Analysis </a:t>
            </a:r>
            <a:endParaRPr lang="en-GB" sz="4400" dirty="0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7985BA38-9E14-6B44-8D56-172BE340A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0680" y="6401753"/>
            <a:ext cx="2743200" cy="365125"/>
          </a:xfrm>
        </p:spPr>
        <p:txBody>
          <a:bodyPr/>
          <a:lstStyle/>
          <a:p>
            <a:fld id="{32F5D486-9235-B84E-AA07-352A9BD1BCBB}" type="slidenum">
              <a:rPr lang="en-US" dirty="0" smtClean="0"/>
              <a:t>18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710F4F2-B557-204B-9A1A-0880C4A35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330" y="2065190"/>
            <a:ext cx="7535340" cy="433656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DEE2F26-ECB1-0122-4A9B-42B7DA0D961A}"/>
              </a:ext>
            </a:extLst>
          </p:cNvPr>
          <p:cNvSpPr/>
          <p:nvPr/>
        </p:nvSpPr>
        <p:spPr>
          <a:xfrm>
            <a:off x="3253792" y="2290562"/>
            <a:ext cx="5685182" cy="36630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pic>
        <p:nvPicPr>
          <p:cNvPr id="21" name="Picture 20" descr="Logo, company name&#10;&#10;Description automatically generated">
            <a:extLst>
              <a:ext uri="{FF2B5EF4-FFF2-40B4-BE49-F238E27FC236}">
                <a16:creationId xmlns:a16="http://schemas.microsoft.com/office/drawing/2014/main" id="{CB1DA2DB-CFF3-45DC-72E8-2C8D2B296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2343" y="3281398"/>
            <a:ext cx="4814832" cy="168137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1DE3573C-97CB-BBA1-D0FD-09AD4E4AC4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1546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EF207F-B348-BC4D-932D-359D4E532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1EACC2D-6140-0247-B6F7-AABDE2B68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0680" y="6401753"/>
            <a:ext cx="2743200" cy="365125"/>
          </a:xfrm>
        </p:spPr>
        <p:txBody>
          <a:bodyPr/>
          <a:lstStyle/>
          <a:p>
            <a:fld id="{32F5D486-9235-B84E-AA07-352A9BD1BCBB}" type="slidenum">
              <a:rPr lang="en-US" smtClean="0"/>
              <a:t>2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67229CB-B08E-0842-A6A9-04B42B407377}"/>
              </a:ext>
            </a:extLst>
          </p:cNvPr>
          <p:cNvGrpSpPr/>
          <p:nvPr/>
        </p:nvGrpSpPr>
        <p:grpSpPr>
          <a:xfrm>
            <a:off x="1611035" y="1662199"/>
            <a:ext cx="4380558" cy="4555389"/>
            <a:chOff x="543598" y="1839348"/>
            <a:chExt cx="3152203" cy="3299034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5C980A27-D847-0F47-AB2F-9197A603C1E9}"/>
                </a:ext>
              </a:extLst>
            </p:cNvPr>
            <p:cNvSpPr/>
            <p:nvPr/>
          </p:nvSpPr>
          <p:spPr>
            <a:xfrm>
              <a:off x="1427611" y="3346136"/>
              <a:ext cx="2268189" cy="698835"/>
            </a:xfrm>
            <a:prstGeom prst="roundRect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Differential Expression Analysis</a:t>
              </a: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578BBE92-A466-FC43-ABDB-3679BCEB023A}"/>
                </a:ext>
              </a:extLst>
            </p:cNvPr>
            <p:cNvSpPr/>
            <p:nvPr/>
          </p:nvSpPr>
          <p:spPr>
            <a:xfrm>
              <a:off x="1427611" y="4158003"/>
              <a:ext cx="2268189" cy="980377"/>
            </a:xfrm>
            <a:prstGeom prst="roundRect">
              <a:avLst/>
            </a:prstGeom>
            <a:solidFill>
              <a:schemeClr val="accent4"/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b="1" dirty="0"/>
                <a:t>Functional Analysis</a:t>
              </a:r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46511DBD-18AE-D346-929A-CFCD345C802F}"/>
                </a:ext>
              </a:extLst>
            </p:cNvPr>
            <p:cNvSpPr/>
            <p:nvPr/>
          </p:nvSpPr>
          <p:spPr>
            <a:xfrm>
              <a:off x="1427609" y="1839348"/>
              <a:ext cx="2268190" cy="640361"/>
            </a:xfrm>
            <a:prstGeom prst="roundRect">
              <a:avLst/>
            </a:prstGeom>
            <a:solidFill>
              <a:schemeClr val="accent5"/>
            </a:solidFill>
            <a:ln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b="1" dirty="0"/>
                <a:t>Count matrix and normalization</a:t>
              </a:r>
            </a:p>
          </p:txBody>
        </p:sp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0CA19156-ED2C-444B-BCEE-428F39D6B2B6}"/>
                </a:ext>
              </a:extLst>
            </p:cNvPr>
            <p:cNvSpPr/>
            <p:nvPr/>
          </p:nvSpPr>
          <p:spPr>
            <a:xfrm>
              <a:off x="1427611" y="2592741"/>
              <a:ext cx="2268190" cy="640362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400" b="1" dirty="0"/>
                <a:t>Exploratory Analysis</a:t>
              </a:r>
            </a:p>
          </p:txBody>
        </p:sp>
        <p:sp>
          <p:nvSpPr>
            <p:cNvPr id="18" name="Left Arrow 17">
              <a:extLst>
                <a:ext uri="{FF2B5EF4-FFF2-40B4-BE49-F238E27FC236}">
                  <a16:creationId xmlns:a16="http://schemas.microsoft.com/office/drawing/2014/main" id="{2AF76DD4-A322-E049-A44A-BD9FEB94656E}"/>
                </a:ext>
              </a:extLst>
            </p:cNvPr>
            <p:cNvSpPr/>
            <p:nvPr/>
          </p:nvSpPr>
          <p:spPr>
            <a:xfrm rot="16200000">
              <a:off x="-584993" y="3377220"/>
              <a:ext cx="3240562" cy="281761"/>
            </a:xfrm>
            <a:prstGeom prst="leftArrow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16FB2BC-F456-1E48-97F9-687CE3939331}"/>
                </a:ext>
              </a:extLst>
            </p:cNvPr>
            <p:cNvSpPr txBox="1"/>
            <p:nvPr/>
          </p:nvSpPr>
          <p:spPr>
            <a:xfrm rot="16200000">
              <a:off x="94043" y="3101899"/>
              <a:ext cx="1275613" cy="376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2800" dirty="0"/>
                <a:t>Workflow</a:t>
              </a:r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E6BC6E2A-6197-414F-AFCE-6814D3A3D7BB}"/>
              </a:ext>
            </a:extLst>
          </p:cNvPr>
          <p:cNvSpPr/>
          <p:nvPr/>
        </p:nvSpPr>
        <p:spPr>
          <a:xfrm>
            <a:off x="6877826" y="2635728"/>
            <a:ext cx="37031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400" dirty="0"/>
              <a:t>Transformation, Dimensionality reduction and clustering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FAA1286-8FAE-954A-8DAB-F28FF10D1821}"/>
              </a:ext>
            </a:extLst>
          </p:cNvPr>
          <p:cNvSpPr/>
          <p:nvPr/>
        </p:nvSpPr>
        <p:spPr>
          <a:xfrm>
            <a:off x="7047562" y="4863856"/>
            <a:ext cx="3170773" cy="1320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Gene-gene correlation </a:t>
            </a:r>
          </a:p>
          <a:p>
            <a:pPr algn="ctr"/>
            <a:r>
              <a:rPr lang="en-US" sz="2400" dirty="0"/>
              <a:t>Networks</a:t>
            </a:r>
          </a:p>
          <a:p>
            <a:pPr algn="ctr"/>
            <a:r>
              <a:rPr lang="en-US" sz="2400" dirty="0"/>
              <a:t>GO term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91A0EAF-9500-1C4D-A918-15D81B24A0B6}"/>
              </a:ext>
            </a:extLst>
          </p:cNvPr>
          <p:cNvSpPr/>
          <p:nvPr/>
        </p:nvSpPr>
        <p:spPr>
          <a:xfrm>
            <a:off x="7169021" y="3927414"/>
            <a:ext cx="2927853" cy="9140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400" dirty="0"/>
              <a:t>Comparison between </a:t>
            </a:r>
          </a:p>
          <a:p>
            <a:pPr algn="ctr"/>
            <a:r>
              <a:rPr lang="en-GB" sz="2400" dirty="0"/>
              <a:t>conditions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A4D636-18E1-584D-8761-BE12B503AADB}"/>
              </a:ext>
            </a:extLst>
          </p:cNvPr>
          <p:cNvSpPr txBox="1"/>
          <p:nvPr/>
        </p:nvSpPr>
        <p:spPr>
          <a:xfrm>
            <a:off x="7011693" y="2001357"/>
            <a:ext cx="3485442" cy="507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dirty="0"/>
              <a:t>RPKM/FPKM-TPM-DESeq2</a:t>
            </a:r>
          </a:p>
        </p:txBody>
      </p:sp>
      <p:sp>
        <p:nvSpPr>
          <p:cNvPr id="25" name="Left Arrow 24">
            <a:extLst>
              <a:ext uri="{FF2B5EF4-FFF2-40B4-BE49-F238E27FC236}">
                <a16:creationId xmlns:a16="http://schemas.microsoft.com/office/drawing/2014/main" id="{0A9370A3-04F4-344E-B464-331FC843975E}"/>
              </a:ext>
            </a:extLst>
          </p:cNvPr>
          <p:cNvSpPr/>
          <p:nvPr/>
        </p:nvSpPr>
        <p:spPr>
          <a:xfrm rot="10800000">
            <a:off x="6190147" y="2039914"/>
            <a:ext cx="706364" cy="430715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Left Arrow 25">
            <a:extLst>
              <a:ext uri="{FF2B5EF4-FFF2-40B4-BE49-F238E27FC236}">
                <a16:creationId xmlns:a16="http://schemas.microsoft.com/office/drawing/2014/main" id="{FCAB86E3-07F5-444B-9C36-955EBABEBD00}"/>
              </a:ext>
            </a:extLst>
          </p:cNvPr>
          <p:cNvSpPr/>
          <p:nvPr/>
        </p:nvSpPr>
        <p:spPr>
          <a:xfrm rot="10800000">
            <a:off x="6190147" y="3023331"/>
            <a:ext cx="706364" cy="430715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Left Arrow 28">
            <a:extLst>
              <a:ext uri="{FF2B5EF4-FFF2-40B4-BE49-F238E27FC236}">
                <a16:creationId xmlns:a16="http://schemas.microsoft.com/office/drawing/2014/main" id="{43D8AEDB-9A68-D94C-A1CA-E2A8F980C66E}"/>
              </a:ext>
            </a:extLst>
          </p:cNvPr>
          <p:cNvSpPr/>
          <p:nvPr/>
        </p:nvSpPr>
        <p:spPr>
          <a:xfrm rot="10800000">
            <a:off x="6190147" y="3979323"/>
            <a:ext cx="706364" cy="430715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Left Arrow 29">
            <a:extLst>
              <a:ext uri="{FF2B5EF4-FFF2-40B4-BE49-F238E27FC236}">
                <a16:creationId xmlns:a16="http://schemas.microsoft.com/office/drawing/2014/main" id="{942A4E9A-DB2E-284B-85EB-34A112B64F13}"/>
              </a:ext>
            </a:extLst>
          </p:cNvPr>
          <p:cNvSpPr/>
          <p:nvPr/>
        </p:nvSpPr>
        <p:spPr>
          <a:xfrm rot="10800000">
            <a:off x="6171463" y="5123507"/>
            <a:ext cx="706364" cy="430715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7AE453A8-7580-BFEF-4891-7C4694381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18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A70C0E3-CD6A-384F-8BAF-73AF82289A6A}"/>
              </a:ext>
            </a:extLst>
          </p:cNvPr>
          <p:cNvSpPr/>
          <p:nvPr/>
        </p:nvSpPr>
        <p:spPr>
          <a:xfrm>
            <a:off x="838200" y="625974"/>
            <a:ext cx="10268415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</a:t>
            </a:r>
            <a:endParaRPr lang="en-GB" sz="4400" dirty="0"/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32B1841-F390-9344-8467-698836BC6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3210" y="1678647"/>
            <a:ext cx="5915297" cy="4886190"/>
          </a:xfrm>
        </p:spPr>
        <p:txBody>
          <a:bodyPr>
            <a:normAutofit fontScale="92500" lnSpcReduction="10000"/>
          </a:bodyPr>
          <a:lstStyle/>
          <a:p>
            <a:r>
              <a:rPr lang="en-GB" sz="2400" dirty="0"/>
              <a:t>Does the ‘relationship’ between sample groups fit our expectation?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Sources of variation in the dataset?</a:t>
            </a:r>
          </a:p>
          <a:p>
            <a:pPr lvl="1"/>
            <a:r>
              <a:rPr lang="en-GB" dirty="0"/>
              <a:t>Variance of variable of interest</a:t>
            </a:r>
          </a:p>
          <a:p>
            <a:pPr lvl="1"/>
            <a:r>
              <a:rPr lang="en-GB" dirty="0">
                <a:solidFill>
                  <a:schemeClr val="accent2"/>
                </a:solidFill>
              </a:rPr>
              <a:t>Confounding variable variances</a:t>
            </a:r>
          </a:p>
          <a:p>
            <a:pPr lvl="1"/>
            <a:r>
              <a:rPr lang="en-GB" dirty="0">
                <a:solidFill>
                  <a:schemeClr val="accent2"/>
                </a:solidFill>
              </a:rPr>
              <a:t>Technical</a:t>
            </a:r>
          </a:p>
          <a:p>
            <a:pPr marL="457200" lvl="1" indent="0">
              <a:buNone/>
            </a:pPr>
            <a:endParaRPr lang="en-GB" dirty="0"/>
          </a:p>
          <a:p>
            <a:r>
              <a:rPr lang="en-GB" sz="2400" dirty="0"/>
              <a:t>Sample-level count distributions and variances can help identify outliers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Explore sample similarity with dimensionality reduction (</a:t>
            </a:r>
            <a:r>
              <a:rPr lang="en-GB" sz="2400" b="1" dirty="0"/>
              <a:t>PCA</a:t>
            </a:r>
            <a:r>
              <a:rPr lang="en-GB" sz="2400" dirty="0"/>
              <a:t>, MDS, t-SNE, UMAP) and clustering.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C0F67E-0117-E3D6-DACD-D9937F306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0680" y="6401753"/>
            <a:ext cx="2743200" cy="365125"/>
          </a:xfrm>
        </p:spPr>
        <p:txBody>
          <a:bodyPr/>
          <a:lstStyle/>
          <a:p>
            <a:fld id="{32F5D486-9235-B84E-AA07-352A9BD1BCBB}" type="slidenum">
              <a:rPr lang="en-US" smtClean="0"/>
              <a:t>3</a:t>
            </a:fld>
            <a:endParaRPr lang="en-US" dirty="0"/>
          </a:p>
        </p:txBody>
      </p:sp>
      <p:pic>
        <p:nvPicPr>
          <p:cNvPr id="4" name="Picture 3" descr="Chart&#10;&#10;Description automatically generated">
            <a:extLst>
              <a:ext uri="{FF2B5EF4-FFF2-40B4-BE49-F238E27FC236}">
                <a16:creationId xmlns:a16="http://schemas.microsoft.com/office/drawing/2014/main" id="{79787E5D-A454-BFE0-099E-29FE97D99C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7969" t="6799" r="10357" b="57110"/>
          <a:stretch/>
        </p:blipFill>
        <p:spPr>
          <a:xfrm>
            <a:off x="7059897" y="4610531"/>
            <a:ext cx="4386212" cy="179122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 descr="Chart, scatter chart&#10;&#10;Description automatically generated">
            <a:extLst>
              <a:ext uri="{FF2B5EF4-FFF2-40B4-BE49-F238E27FC236}">
                <a16:creationId xmlns:a16="http://schemas.microsoft.com/office/drawing/2014/main" id="{A2084DC2-F65F-C751-AD4E-7009A05EEBD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46" b="9256"/>
          <a:stretch/>
        </p:blipFill>
        <p:spPr>
          <a:xfrm>
            <a:off x="7029054" y="1696066"/>
            <a:ext cx="4324746" cy="272573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FF04093-0696-D4BA-FDED-9BD3AE311AC5}"/>
              </a:ext>
            </a:extLst>
          </p:cNvPr>
          <p:cNvSpPr txBox="1"/>
          <p:nvPr/>
        </p:nvSpPr>
        <p:spPr>
          <a:xfrm>
            <a:off x="8412283" y="4016277"/>
            <a:ext cx="50366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PC1</a:t>
            </a:r>
            <a:endParaRPr lang="en-DK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2D4C826-0C57-2707-FC7C-67E595597A4C}"/>
              </a:ext>
            </a:extLst>
          </p:cNvPr>
          <p:cNvSpPr txBox="1"/>
          <p:nvPr/>
        </p:nvSpPr>
        <p:spPr>
          <a:xfrm rot="16200000">
            <a:off x="6975681" y="3005537"/>
            <a:ext cx="50366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600" dirty="0">
                <a:latin typeface="Calibri" panose="020F0502020204030204" pitchFamily="34" charset="0"/>
                <a:cs typeface="Calibri" panose="020F0502020204030204" pitchFamily="34" charset="0"/>
              </a:rPr>
              <a:t>PC2</a:t>
            </a:r>
            <a:endParaRPr lang="en-DK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CEF3ECA5-63FC-DEA3-0D95-76F4915E2B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47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A70C0E3-CD6A-384F-8BAF-73AF82289A6A}"/>
              </a:ext>
            </a:extLst>
          </p:cNvPr>
          <p:cNvSpPr/>
          <p:nvPr/>
        </p:nvSpPr>
        <p:spPr>
          <a:xfrm>
            <a:off x="838200" y="625974"/>
            <a:ext cx="10268415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 - </a:t>
            </a:r>
            <a:r>
              <a:rPr lang="en-US" sz="4400" dirty="0"/>
              <a:t>Data transformation</a:t>
            </a:r>
            <a:endParaRPr lang="en-GB" sz="4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F03F5D1-26CB-6848-AC78-B0200C63CE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1591" y="1780300"/>
            <a:ext cx="5401194" cy="4320955"/>
          </a:xfrm>
          <a:prstGeom prst="rect">
            <a:avLst/>
          </a:prstGeom>
        </p:spPr>
      </p:pic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B32B1841-F390-9344-8467-698836BC66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3259"/>
            <a:ext cx="5618018" cy="506391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GB" sz="2200" dirty="0"/>
          </a:p>
          <a:p>
            <a:pPr marL="342900" indent="-342900"/>
            <a:r>
              <a:rPr lang="en-GB" sz="2200" dirty="0"/>
              <a:t>Distribution of </a:t>
            </a:r>
            <a:r>
              <a:rPr lang="en-GB" sz="2200" dirty="0" err="1"/>
              <a:t>RNAseq</a:t>
            </a:r>
            <a:r>
              <a:rPr lang="en-GB" sz="2200" dirty="0"/>
              <a:t> count data:</a:t>
            </a:r>
          </a:p>
          <a:p>
            <a:pPr marL="457200" lvl="1" indent="0">
              <a:buNone/>
            </a:pPr>
            <a:endParaRPr lang="en-GB" sz="2200" dirty="0"/>
          </a:p>
          <a:p>
            <a:pPr marL="800100" lvl="1" indent="-342900"/>
            <a:r>
              <a:rPr lang="en-GB" sz="2200" dirty="0"/>
              <a:t>Model with a Poisson distribution (PD)?</a:t>
            </a:r>
          </a:p>
          <a:p>
            <a:pPr marL="457200" lvl="1" indent="0">
              <a:buNone/>
            </a:pPr>
            <a:endParaRPr lang="en-GB" sz="2200" dirty="0"/>
          </a:p>
          <a:p>
            <a:pPr marL="800100" lvl="1" indent="-342900"/>
            <a:r>
              <a:rPr lang="en-GB" sz="2200" dirty="0"/>
              <a:t>PD assumes </a:t>
            </a:r>
            <a:r>
              <a:rPr lang="en-GB" sz="2200" i="1" dirty="0"/>
              <a:t>mean == variance</a:t>
            </a:r>
            <a:r>
              <a:rPr lang="en-GB" sz="2200" dirty="0"/>
              <a:t>, count distributions are </a:t>
            </a:r>
            <a:r>
              <a:rPr lang="en-GB" sz="2200" dirty="0" err="1"/>
              <a:t>overdispersed</a:t>
            </a:r>
            <a:r>
              <a:rPr lang="en-GB" sz="2200" dirty="0"/>
              <a:t>! </a:t>
            </a:r>
            <a:r>
              <a:rPr lang="en-GB" sz="2200" b="1" dirty="0"/>
              <a:t>Negative binomial distribution.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C0F67E-0117-E3D6-DACD-D9937F306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0680" y="6401753"/>
            <a:ext cx="2743200" cy="365125"/>
          </a:xfrm>
        </p:spPr>
        <p:txBody>
          <a:bodyPr/>
          <a:lstStyle/>
          <a:p>
            <a:fld id="{32F5D486-9235-B84E-AA07-352A9BD1BCBB}" type="slidenum">
              <a:rPr lang="en-US" smtClean="0"/>
              <a:t>4</a:t>
            </a:fld>
            <a:endParaRPr lang="en-US" dirty="0"/>
          </a:p>
        </p:txBody>
      </p:sp>
      <p:pic>
        <p:nvPicPr>
          <p:cNvPr id="15" name="Picture 14" descr="Chart, histogram&#10;&#10;Description automatically generated">
            <a:extLst>
              <a:ext uri="{FF2B5EF4-FFF2-40B4-BE49-F238E27FC236}">
                <a16:creationId xmlns:a16="http://schemas.microsoft.com/office/drawing/2014/main" id="{A74D2D49-33C9-0D6B-DC3A-539299ECF0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7159"/>
          <a:stretch/>
        </p:blipFill>
        <p:spPr>
          <a:xfrm>
            <a:off x="662827" y="4510701"/>
            <a:ext cx="5695927" cy="1859190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324CAABD-544A-5CB0-EFFB-760974C604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50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A70C0E3-CD6A-384F-8BAF-73AF82289A6A}"/>
              </a:ext>
            </a:extLst>
          </p:cNvPr>
          <p:cNvSpPr/>
          <p:nvPr/>
        </p:nvSpPr>
        <p:spPr>
          <a:xfrm>
            <a:off x="838201" y="625974"/>
            <a:ext cx="6851072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4400" b="1" dirty="0"/>
              <a:t>Data Transformation – log2</a:t>
            </a:r>
            <a:endParaRPr lang="en-GB" sz="44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4053909-C7F5-D342-B7A7-FD91634B34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2244" y="1842838"/>
            <a:ext cx="5264420" cy="4211536"/>
          </a:xfrm>
          <a:prstGeom prst="rect">
            <a:avLst/>
          </a:prstGeo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48550828-73CB-8B49-B920-20AFCDD95F0E}"/>
              </a:ext>
            </a:extLst>
          </p:cNvPr>
          <p:cNvCxnSpPr>
            <a:cxnSpLocks/>
          </p:cNvCxnSpPr>
          <p:nvPr/>
        </p:nvCxnSpPr>
        <p:spPr>
          <a:xfrm flipV="1">
            <a:off x="4844197" y="4100944"/>
            <a:ext cx="2712543" cy="157835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D62223C7-38D0-764B-AAB9-DD5D695B0374}"/>
              </a:ext>
            </a:extLst>
          </p:cNvPr>
          <p:cNvCxnSpPr>
            <a:cxnSpLocks/>
          </p:cNvCxnSpPr>
          <p:nvPr/>
        </p:nvCxnSpPr>
        <p:spPr>
          <a:xfrm flipV="1">
            <a:off x="4844197" y="4278702"/>
            <a:ext cx="3730460" cy="1863070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39EE01DE-7232-69D8-111E-5B0DC843A653}"/>
              </a:ext>
            </a:extLst>
          </p:cNvPr>
          <p:cNvSpPr txBox="1"/>
          <p:nvPr/>
        </p:nvSpPr>
        <p:spPr>
          <a:xfrm>
            <a:off x="8351898" y="5822345"/>
            <a:ext cx="152689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en-DK" sz="1200" dirty="0">
                <a:latin typeface="Calibri" panose="020F0502020204030204" pitchFamily="34" charset="0"/>
                <a:cs typeface="Calibri" panose="020F0502020204030204" pitchFamily="34" charset="0"/>
              </a:rPr>
              <a:t>og2(norm counts +1)</a:t>
            </a:r>
          </a:p>
        </p:txBody>
      </p:sp>
      <p:sp>
        <p:nvSpPr>
          <p:cNvPr id="7" name="Slide Number Placeholder 2">
            <a:extLst>
              <a:ext uri="{FF2B5EF4-FFF2-40B4-BE49-F238E27FC236}">
                <a16:creationId xmlns:a16="http://schemas.microsoft.com/office/drawing/2014/main" id="{941F631D-9105-7450-6BDA-E5132B2733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0680" y="6401753"/>
            <a:ext cx="2743200" cy="365125"/>
          </a:xfrm>
        </p:spPr>
        <p:txBody>
          <a:bodyPr/>
          <a:lstStyle/>
          <a:p>
            <a:fld id="{32F5D486-9235-B84E-AA07-352A9BD1BCBB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0249A149-AF19-74EE-B3E0-ED502F7AE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99307F17-CE28-E0F7-7165-AFECA281ECDE}"/>
              </a:ext>
            </a:extLst>
          </p:cNvPr>
          <p:cNvSpPr txBox="1">
            <a:spLocks/>
          </p:cNvSpPr>
          <p:nvPr/>
        </p:nvSpPr>
        <p:spPr>
          <a:xfrm>
            <a:off x="838200" y="1393259"/>
            <a:ext cx="5618018" cy="50639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/>
            <a:endParaRPr lang="en-GB" sz="2200" dirty="0">
              <a:cs typeface="Calibri"/>
            </a:endParaRP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CC4FD63C-02F2-7CC8-4A77-793BCB130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45503"/>
            <a:ext cx="6089374" cy="4815163"/>
          </a:xfrm>
        </p:spPr>
        <p:txBody>
          <a:bodyPr vert="horz" lIns="91440" tIns="45720" rIns="91440" bIns="45720" rtlCol="0" anchor="t">
            <a:normAutofit fontScale="92500"/>
          </a:bodyPr>
          <a:lstStyle/>
          <a:p>
            <a:pPr marL="342900" indent="-342900">
              <a:lnSpc>
                <a:spcPct val="110000"/>
              </a:lnSpc>
              <a:buFont typeface="Arial"/>
              <a:buChar char="•"/>
            </a:pPr>
            <a:r>
              <a:rPr lang="en-GB" sz="2400" dirty="0">
                <a:ea typeface="+mn-lt"/>
                <a:cs typeface="+mn-lt"/>
              </a:rPr>
              <a:t>Genes with large mean counts effect the sample relationship in low dimensional space</a:t>
            </a:r>
            <a:endParaRPr lang="en-US" sz="2400" dirty="0">
              <a:ea typeface="+mn-lt"/>
              <a:cs typeface="+mn-lt"/>
            </a:endParaRPr>
          </a:p>
          <a:p>
            <a:pPr marL="342900" indent="-342900">
              <a:lnSpc>
                <a:spcPct val="110000"/>
              </a:lnSpc>
              <a:buFont typeface="Arial"/>
              <a:buChar char="•"/>
            </a:pPr>
            <a:r>
              <a:rPr lang="en-GB" sz="2400" dirty="0">
                <a:ea typeface="+mn-lt"/>
                <a:cs typeface="+mn-lt"/>
              </a:rPr>
              <a:t>Data transformations:</a:t>
            </a:r>
            <a:endParaRPr lang="en-US" sz="2400" dirty="0">
              <a:ea typeface="+mn-lt"/>
              <a:cs typeface="+mn-lt"/>
            </a:endParaRPr>
          </a:p>
          <a:p>
            <a:pPr marL="800100" lvl="1" indent="-342900">
              <a:lnSpc>
                <a:spcPct val="110000"/>
              </a:lnSpc>
              <a:buFont typeface="Arial"/>
              <a:buChar char="•"/>
            </a:pPr>
            <a:r>
              <a:rPr lang="en-GB" dirty="0">
                <a:ea typeface="+mn-lt"/>
                <a:cs typeface="+mn-lt"/>
              </a:rPr>
              <a:t>Log transformation</a:t>
            </a:r>
          </a:p>
          <a:p>
            <a:pPr marL="914400" lvl="2" indent="0">
              <a:lnSpc>
                <a:spcPct val="160000"/>
              </a:lnSpc>
              <a:buNone/>
            </a:pPr>
            <a:r>
              <a:rPr lang="en-GB" dirty="0">
                <a:latin typeface="Consolas"/>
                <a:ea typeface="Cambria Math"/>
                <a:cs typeface="+mn-lt"/>
              </a:rPr>
              <a:t>log2(normalized counts + 1)</a:t>
            </a:r>
            <a:endParaRPr lang="en-GB" dirty="0">
              <a:latin typeface="Consolas"/>
              <a:ea typeface="+mn-lt"/>
              <a:cs typeface="+mn-lt"/>
            </a:endParaRPr>
          </a:p>
          <a:p>
            <a:pPr marL="800100" lvl="1" indent="-342900">
              <a:lnSpc>
                <a:spcPct val="160000"/>
              </a:lnSpc>
              <a:buFont typeface="Arial"/>
              <a:buChar char="•"/>
            </a:pPr>
            <a:r>
              <a:rPr lang="en-GB" dirty="0">
                <a:ea typeface="+mn-lt"/>
                <a:cs typeface="+mn-lt"/>
              </a:rPr>
              <a:t>1 is needed in case of 0: log2(0) = </a:t>
            </a:r>
            <a:r>
              <a:rPr lang="en-GB" i="1" dirty="0">
                <a:ea typeface="+mn-lt"/>
                <a:cs typeface="+mn-lt"/>
              </a:rPr>
              <a:t>error</a:t>
            </a:r>
            <a:endParaRPr lang="en-US" dirty="0">
              <a:ea typeface="+mn-lt"/>
              <a:cs typeface="+mn-lt"/>
            </a:endParaRPr>
          </a:p>
          <a:p>
            <a:pPr marL="800100" lvl="1" indent="-342900">
              <a:lnSpc>
                <a:spcPct val="110000"/>
              </a:lnSpc>
              <a:buFont typeface="Arial"/>
              <a:buChar char="•"/>
            </a:pPr>
            <a:endParaRPr lang="en-GB" dirty="0">
              <a:ea typeface="+mn-lt"/>
              <a:cs typeface="+mn-lt"/>
            </a:endParaRPr>
          </a:p>
          <a:p>
            <a:pPr marL="342900">
              <a:lnSpc>
                <a:spcPct val="110000"/>
              </a:lnSpc>
              <a:buFont typeface="Arial"/>
              <a:buChar char="•"/>
            </a:pPr>
            <a:r>
              <a:rPr lang="en-GB" sz="2400" dirty="0">
                <a:ea typeface="+mn-lt"/>
                <a:cs typeface="+mn-lt"/>
              </a:rPr>
              <a:t>Two peaks of expression!</a:t>
            </a:r>
          </a:p>
          <a:p>
            <a:pPr marL="800100" lvl="1" indent="-342900">
              <a:lnSpc>
                <a:spcPct val="110000"/>
              </a:lnSpc>
              <a:buFont typeface="Arial"/>
              <a:buChar char="•"/>
            </a:pPr>
            <a:r>
              <a:rPr lang="en-GB" dirty="0">
                <a:ea typeface="+mn-lt"/>
                <a:cs typeface="+mn-lt"/>
              </a:rPr>
              <a:t>Lowly expressed genes</a:t>
            </a:r>
            <a:endParaRPr lang="en-US" dirty="0">
              <a:ea typeface="+mn-lt"/>
              <a:cs typeface="+mn-lt"/>
            </a:endParaRPr>
          </a:p>
          <a:p>
            <a:pPr marL="800100" lvl="1" indent="-342900">
              <a:lnSpc>
                <a:spcPct val="110000"/>
              </a:lnSpc>
              <a:buFont typeface="Arial"/>
              <a:buChar char="•"/>
            </a:pPr>
            <a:r>
              <a:rPr lang="en-GB" dirty="0">
                <a:ea typeface="+mn-lt"/>
                <a:cs typeface="+mn-lt"/>
              </a:rPr>
              <a:t>Highly expressed genes</a:t>
            </a:r>
            <a:endParaRPr lang="en-US" dirty="0">
              <a:ea typeface="+mn-lt"/>
              <a:cs typeface="+mn-lt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sz="24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55365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A4B6F03-E550-9843-A8B0-CF391153A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2094"/>
            <a:ext cx="10879665" cy="1324169"/>
          </a:xfrm>
        </p:spPr>
        <p:txBody>
          <a:bodyPr>
            <a:noAutofit/>
          </a:bodyPr>
          <a:lstStyle/>
          <a:p>
            <a:pPr marL="342900" indent="-342900"/>
            <a:r>
              <a:rPr lang="en-GB" sz="2400" dirty="0">
                <a:latin typeface="Consolas" panose="020B0609020204030204" pitchFamily="49" charset="0"/>
                <a:ea typeface="Cambria Math" panose="02040503050406030204" pitchFamily="18" charset="0"/>
                <a:cs typeface="Consolas" panose="020B0609020204030204" pitchFamily="49" charset="0"/>
              </a:rPr>
              <a:t>log</a:t>
            </a:r>
            <a:r>
              <a:rPr lang="en-GB" sz="2400" baseline="-25000" dirty="0">
                <a:latin typeface="Consolas" panose="020B0609020204030204" pitchFamily="49" charset="0"/>
                <a:ea typeface="Cambria Math" panose="02040503050406030204" pitchFamily="18" charset="0"/>
                <a:cs typeface="Consolas" panose="020B0609020204030204" pitchFamily="49" charset="0"/>
              </a:rPr>
              <a:t>2</a:t>
            </a:r>
            <a:r>
              <a:rPr lang="en-GB" sz="2400" dirty="0">
                <a:latin typeface="Consolas" panose="020B0609020204030204" pitchFamily="49" charset="0"/>
                <a:ea typeface="Cambria Math" panose="02040503050406030204" pitchFamily="18" charset="0"/>
                <a:cs typeface="Consolas" panose="020B0609020204030204" pitchFamily="49" charset="0"/>
              </a:rPr>
              <a:t>(norm. counts+1) </a:t>
            </a:r>
            <a:r>
              <a:rPr lang="en-GB" sz="2400" dirty="0"/>
              <a:t>”fixes” the issue of the genes with high expression (and variance), BUT instead introduces noise (variance) for lowly expressed genes.</a:t>
            </a:r>
          </a:p>
          <a:p>
            <a:pPr marL="342900" indent="-342900"/>
            <a:endParaRPr lang="en-GB" sz="2200" dirty="0"/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BC4C446D-C6A8-EF97-B80B-16D687A860FA}"/>
              </a:ext>
            </a:extLst>
          </p:cNvPr>
          <p:cNvSpPr/>
          <p:nvPr/>
        </p:nvSpPr>
        <p:spPr>
          <a:xfrm>
            <a:off x="838200" y="625974"/>
            <a:ext cx="7751617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Data </a:t>
            </a:r>
            <a:r>
              <a:rPr lang="en-US" sz="4400" b="1" dirty="0" err="1"/>
              <a:t>Tranformation</a:t>
            </a:r>
            <a:r>
              <a:rPr lang="en-US" sz="4400" b="1" dirty="0"/>
              <a:t> – Log2</a:t>
            </a:r>
            <a:endParaRPr lang="en-GB" sz="4400" dirty="0"/>
          </a:p>
        </p:txBody>
      </p:sp>
      <p:pic>
        <p:nvPicPr>
          <p:cNvPr id="4" name="Picture 3" descr="Chart, scatter chart&#10;&#10;Description automatically generated">
            <a:extLst>
              <a:ext uri="{FF2B5EF4-FFF2-40B4-BE49-F238E27FC236}">
                <a16:creationId xmlns:a16="http://schemas.microsoft.com/office/drawing/2014/main" id="{EE00B48E-43B1-8AA5-BB17-61BA772A39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32" b="3274"/>
          <a:stretch/>
        </p:blipFill>
        <p:spPr>
          <a:xfrm>
            <a:off x="1529255" y="2775959"/>
            <a:ext cx="3554284" cy="3609944"/>
          </a:xfrm>
          <a:prstGeom prst="rect">
            <a:avLst/>
          </a:prstGeom>
        </p:spPr>
      </p:pic>
      <p:pic>
        <p:nvPicPr>
          <p:cNvPr id="10" name="Picture 9" descr="Chart, scatter chart&#10;&#10;Description automatically generated">
            <a:extLst>
              <a:ext uri="{FF2B5EF4-FFF2-40B4-BE49-F238E27FC236}">
                <a16:creationId xmlns:a16="http://schemas.microsoft.com/office/drawing/2014/main" id="{B1084EFB-1776-AE6E-EAF9-93FE5867243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31" r="-2870" b="3273"/>
          <a:stretch/>
        </p:blipFill>
        <p:spPr>
          <a:xfrm>
            <a:off x="7441058" y="2775959"/>
            <a:ext cx="3660485" cy="3609944"/>
          </a:xfrm>
          <a:prstGeom prst="rect">
            <a:avLst/>
          </a:prstGeom>
        </p:spPr>
      </p:pic>
      <p:sp>
        <p:nvSpPr>
          <p:cNvPr id="13" name="Right Arrow 12">
            <a:extLst>
              <a:ext uri="{FF2B5EF4-FFF2-40B4-BE49-F238E27FC236}">
                <a16:creationId xmlns:a16="http://schemas.microsoft.com/office/drawing/2014/main" id="{0CEB7DC1-989F-496D-8577-F215223B9D1A}"/>
              </a:ext>
            </a:extLst>
          </p:cNvPr>
          <p:cNvSpPr/>
          <p:nvPr/>
        </p:nvSpPr>
        <p:spPr>
          <a:xfrm>
            <a:off x="5531385" y="4257786"/>
            <a:ext cx="1257507" cy="442786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02132AF-1CFE-F9FC-4D92-5920FE8DF5D2}"/>
              </a:ext>
            </a:extLst>
          </p:cNvPr>
          <p:cNvSpPr txBox="1"/>
          <p:nvPr/>
        </p:nvSpPr>
        <p:spPr>
          <a:xfrm>
            <a:off x="2795385" y="2439383"/>
            <a:ext cx="6101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Raw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AA7F0A1-CD8C-51FA-E256-B0662EE7309A}"/>
              </a:ext>
            </a:extLst>
          </p:cNvPr>
          <p:cNvSpPr txBox="1"/>
          <p:nvPr/>
        </p:nvSpPr>
        <p:spPr>
          <a:xfrm rot="16200000">
            <a:off x="192688" y="4294513"/>
            <a:ext cx="2156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Standard Deviation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2E09B88-E99A-CF28-C7E7-1585181CE81B}"/>
              </a:ext>
            </a:extLst>
          </p:cNvPr>
          <p:cNvSpPr txBox="1"/>
          <p:nvPr/>
        </p:nvSpPr>
        <p:spPr>
          <a:xfrm>
            <a:off x="2713485" y="6385903"/>
            <a:ext cx="77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Mean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BD9B960-6F65-C973-4B07-21376A6910B4}"/>
              </a:ext>
            </a:extLst>
          </p:cNvPr>
          <p:cNvSpPr txBox="1"/>
          <p:nvPr/>
        </p:nvSpPr>
        <p:spPr>
          <a:xfrm>
            <a:off x="8696214" y="6385903"/>
            <a:ext cx="773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Mean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B7C10C3-8806-45CA-ABA8-77408AE94F30}"/>
              </a:ext>
            </a:extLst>
          </p:cNvPr>
          <p:cNvSpPr txBox="1"/>
          <p:nvPr/>
        </p:nvSpPr>
        <p:spPr>
          <a:xfrm>
            <a:off x="8683691" y="2439383"/>
            <a:ext cx="1166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Log2(n+1)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C7EED6-B7E4-2A72-C05C-992C2D85E581}"/>
              </a:ext>
            </a:extLst>
          </p:cNvPr>
          <p:cNvSpPr txBox="1"/>
          <p:nvPr/>
        </p:nvSpPr>
        <p:spPr>
          <a:xfrm rot="16200000">
            <a:off x="6207072" y="4294513"/>
            <a:ext cx="2156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Standard Deviation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6543BDA7-F3A6-DDDF-5CEE-80FBBC1BF12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660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1A4B6F03-E550-9843-A8B0-CF391153A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7368" y="1553934"/>
            <a:ext cx="10879665" cy="1136273"/>
          </a:xfrm>
        </p:spPr>
        <p:txBody>
          <a:bodyPr>
            <a:noAutofit/>
          </a:bodyPr>
          <a:lstStyle/>
          <a:p>
            <a:pPr marL="342900" indent="-342900"/>
            <a:r>
              <a:rPr lang="en-GB" sz="2200" dirty="0"/>
              <a:t>Regularized logarithm (</a:t>
            </a:r>
            <a:r>
              <a:rPr lang="en-GB" sz="2200" b="1" dirty="0" err="1"/>
              <a:t>rlog</a:t>
            </a:r>
            <a:r>
              <a:rPr lang="en-GB" sz="2200" dirty="0"/>
              <a:t>) and variance stabilizing transformation (</a:t>
            </a:r>
            <a:r>
              <a:rPr lang="en-GB" sz="2200" b="1" dirty="0" err="1"/>
              <a:t>vst</a:t>
            </a:r>
            <a:r>
              <a:rPr lang="en-GB" sz="2200" dirty="0"/>
              <a:t>) remove the dependence of the variance on the expression mean.</a:t>
            </a:r>
          </a:p>
          <a:p>
            <a:pPr marL="342900" indent="-342900"/>
            <a:r>
              <a:rPr lang="en-GB" sz="2200" dirty="0"/>
              <a:t>For genes with low counts, the values are shrunken towards the genes' averages across all samples.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8B89DAAC-1CC8-9C42-BA30-9FBC1A54E3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53" b="4803"/>
          <a:stretch/>
        </p:blipFill>
        <p:spPr>
          <a:xfrm>
            <a:off x="5966149" y="3085438"/>
            <a:ext cx="3332593" cy="342337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EBEA958A-2E74-AF4D-BFAA-D0D96C396F45}"/>
              </a:ext>
            </a:extLst>
          </p:cNvPr>
          <p:cNvSpPr txBox="1"/>
          <p:nvPr/>
        </p:nvSpPr>
        <p:spPr>
          <a:xfrm>
            <a:off x="6278032" y="3187241"/>
            <a:ext cx="4619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/>
              <a:t>vst</a:t>
            </a:r>
            <a:endParaRPr lang="en-GB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DBB5892-4BE5-4EB8-85FF-4A4BC3C40C68}"/>
              </a:ext>
            </a:extLst>
          </p:cNvPr>
          <p:cNvSpPr txBox="1"/>
          <p:nvPr/>
        </p:nvSpPr>
        <p:spPr>
          <a:xfrm>
            <a:off x="6980847" y="6452505"/>
            <a:ext cx="1033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rank(mean)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9A86455-248F-E133-C016-35A9CCF21D28}"/>
              </a:ext>
            </a:extLst>
          </p:cNvPr>
          <p:cNvSpPr txBox="1"/>
          <p:nvPr/>
        </p:nvSpPr>
        <p:spPr>
          <a:xfrm rot="16200000">
            <a:off x="4909002" y="4602816"/>
            <a:ext cx="1728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Standard Deviation</a:t>
            </a: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BC4C446D-C6A8-EF97-B80B-16D687A860FA}"/>
              </a:ext>
            </a:extLst>
          </p:cNvPr>
          <p:cNvSpPr/>
          <p:nvPr/>
        </p:nvSpPr>
        <p:spPr>
          <a:xfrm>
            <a:off x="838200" y="625974"/>
            <a:ext cx="7751617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Data </a:t>
            </a:r>
            <a:r>
              <a:rPr lang="en-US" sz="4400" b="1" dirty="0" err="1"/>
              <a:t>Tranformation</a:t>
            </a:r>
            <a:r>
              <a:rPr lang="en-US" sz="4400" b="1" dirty="0"/>
              <a:t> – </a:t>
            </a:r>
            <a:r>
              <a:rPr lang="en-US" sz="4400" b="1" dirty="0" err="1"/>
              <a:t>rlog</a:t>
            </a:r>
            <a:r>
              <a:rPr lang="en-US" sz="4400" b="1" dirty="0"/>
              <a:t> &amp; </a:t>
            </a:r>
            <a:r>
              <a:rPr lang="en-US" sz="4400" b="1" dirty="0" err="1"/>
              <a:t>vst</a:t>
            </a:r>
            <a:endParaRPr lang="en-GB" sz="4400" dirty="0"/>
          </a:p>
        </p:txBody>
      </p:sp>
      <p:sp>
        <p:nvSpPr>
          <p:cNvPr id="2" name="Slide Number Placeholder 2">
            <a:extLst>
              <a:ext uri="{FF2B5EF4-FFF2-40B4-BE49-F238E27FC236}">
                <a16:creationId xmlns:a16="http://schemas.microsoft.com/office/drawing/2014/main" id="{67A08B78-B575-BA38-8A62-C7FF707F3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0680" y="6419006"/>
            <a:ext cx="2743200" cy="365125"/>
          </a:xfrm>
        </p:spPr>
        <p:txBody>
          <a:bodyPr/>
          <a:lstStyle/>
          <a:p>
            <a:fld id="{32F5D486-9235-B84E-AA07-352A9BD1BCBB}" type="slidenum">
              <a:rPr lang="en-US" dirty="0" smtClean="0"/>
              <a:t>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3529F0-DBED-6193-996D-0BC5FD5EDC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894" b="4738"/>
          <a:stretch/>
        </p:blipFill>
        <p:spPr>
          <a:xfrm>
            <a:off x="939651" y="3153105"/>
            <a:ext cx="3276399" cy="336224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8A4B214-2F4F-B4B5-A38C-F883C11AD1A2}"/>
              </a:ext>
            </a:extLst>
          </p:cNvPr>
          <p:cNvSpPr txBox="1"/>
          <p:nvPr/>
        </p:nvSpPr>
        <p:spPr>
          <a:xfrm>
            <a:off x="1086938" y="3246604"/>
            <a:ext cx="1680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log2(count + 1)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086379F-8C4C-95A4-FC53-C72E7F36F364}"/>
              </a:ext>
            </a:extLst>
          </p:cNvPr>
          <p:cNvSpPr txBox="1"/>
          <p:nvPr/>
        </p:nvSpPr>
        <p:spPr>
          <a:xfrm rot="16200000">
            <a:off x="-131260" y="4651763"/>
            <a:ext cx="1728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Standard Deviation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AE8F72-275E-EBED-43DC-815FA05E5F42}"/>
              </a:ext>
            </a:extLst>
          </p:cNvPr>
          <p:cNvSpPr txBox="1"/>
          <p:nvPr/>
        </p:nvSpPr>
        <p:spPr>
          <a:xfrm>
            <a:off x="1699099" y="6476035"/>
            <a:ext cx="1033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rank(mean)</a:t>
            </a:r>
          </a:p>
        </p:txBody>
      </p:sp>
      <p:sp>
        <p:nvSpPr>
          <p:cNvPr id="20" name="Right Arrow 19">
            <a:extLst>
              <a:ext uri="{FF2B5EF4-FFF2-40B4-BE49-F238E27FC236}">
                <a16:creationId xmlns:a16="http://schemas.microsoft.com/office/drawing/2014/main" id="{AACE98E7-D72C-8F7D-A67E-70C05444D166}"/>
              </a:ext>
            </a:extLst>
          </p:cNvPr>
          <p:cNvSpPr/>
          <p:nvPr/>
        </p:nvSpPr>
        <p:spPr>
          <a:xfrm>
            <a:off x="4431456" y="4559785"/>
            <a:ext cx="989630" cy="442786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2" name="Picture 21" descr="Chart, scatter chart&#10;&#10;Description automatically generated">
            <a:extLst>
              <a:ext uri="{FF2B5EF4-FFF2-40B4-BE49-F238E27FC236}">
                <a16:creationId xmlns:a16="http://schemas.microsoft.com/office/drawing/2014/main" id="{67D723CD-5F95-E128-26FE-237D6495FB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817" b="4613"/>
          <a:stretch/>
        </p:blipFill>
        <p:spPr>
          <a:xfrm>
            <a:off x="8824911" y="3085438"/>
            <a:ext cx="3242783" cy="342987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590CDC1-9F60-D7EA-2A16-DFEAF9B2D77A}"/>
              </a:ext>
            </a:extLst>
          </p:cNvPr>
          <p:cNvSpPr txBox="1"/>
          <p:nvPr/>
        </p:nvSpPr>
        <p:spPr>
          <a:xfrm>
            <a:off x="9649622" y="6447679"/>
            <a:ext cx="10335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rank(mean)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D8ED7CF-A480-E2C3-EFC1-B382A26837FA}"/>
              </a:ext>
            </a:extLst>
          </p:cNvPr>
          <p:cNvSpPr txBox="1"/>
          <p:nvPr/>
        </p:nvSpPr>
        <p:spPr>
          <a:xfrm>
            <a:off x="8973200" y="3187241"/>
            <a:ext cx="554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err="1"/>
              <a:t>rlog</a:t>
            </a:r>
            <a:endParaRPr lang="en-GB" b="1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7CF4EFA3-7E12-C5F6-6507-8D3E45C43E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41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7" grpId="0"/>
      <p:bldP spid="18" grpId="0"/>
      <p:bldP spid="10" grpId="0"/>
      <p:bldP spid="13" grpId="0"/>
      <p:bldP spid="15" grpId="0"/>
      <p:bldP spid="20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A70C0E3-CD6A-384F-8BAF-73AF82289A6A}"/>
              </a:ext>
            </a:extLst>
          </p:cNvPr>
          <p:cNvSpPr/>
          <p:nvPr/>
        </p:nvSpPr>
        <p:spPr>
          <a:xfrm>
            <a:off x="1676137" y="625974"/>
            <a:ext cx="8707245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Let’s Do Some Exploratory Analysis </a:t>
            </a:r>
            <a:endParaRPr lang="en-GB" sz="4400" dirty="0"/>
          </a:p>
        </p:txBody>
      </p: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7985BA38-9E14-6B44-8D56-172BE340A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0680" y="6401753"/>
            <a:ext cx="2743200" cy="365125"/>
          </a:xfrm>
        </p:spPr>
        <p:txBody>
          <a:bodyPr/>
          <a:lstStyle/>
          <a:p>
            <a:fld id="{32F5D486-9235-B84E-AA07-352A9BD1BCBB}" type="slidenum">
              <a:rPr lang="en-US" dirty="0" smtClean="0"/>
              <a:t>8</a:t>
            </a:fld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710F4F2-B557-204B-9A1A-0880C4A35E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330" y="2065190"/>
            <a:ext cx="7535340" cy="4336563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DEE2F26-ECB1-0122-4A9B-42B7DA0D961A}"/>
              </a:ext>
            </a:extLst>
          </p:cNvPr>
          <p:cNvSpPr/>
          <p:nvPr/>
        </p:nvSpPr>
        <p:spPr>
          <a:xfrm>
            <a:off x="3253792" y="2290562"/>
            <a:ext cx="5685182" cy="366304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pic>
        <p:nvPicPr>
          <p:cNvPr id="21" name="Picture 20" descr="Logo, company name&#10;&#10;Description automatically generated">
            <a:extLst>
              <a:ext uri="{FF2B5EF4-FFF2-40B4-BE49-F238E27FC236}">
                <a16:creationId xmlns:a16="http://schemas.microsoft.com/office/drawing/2014/main" id="{CB1DA2DB-CFF3-45DC-72E8-2C8D2B296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2343" y="3281398"/>
            <a:ext cx="4814832" cy="1681370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1DE3573C-97CB-BBA1-D0FD-09AD4E4AC4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579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8A70C0E3-CD6A-384F-8BAF-73AF82289A6A}"/>
              </a:ext>
            </a:extLst>
          </p:cNvPr>
          <p:cNvSpPr/>
          <p:nvPr/>
        </p:nvSpPr>
        <p:spPr>
          <a:xfrm>
            <a:off x="827048" y="625974"/>
            <a:ext cx="8707245" cy="747132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/>
              <a:t>Exploratory Analysis -</a:t>
            </a:r>
            <a:r>
              <a:rPr lang="en-US" sz="4400" dirty="0"/>
              <a:t> Visualization</a:t>
            </a:r>
            <a:endParaRPr lang="en-GB" sz="4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6DE7803-819D-6D49-AAA8-2C96AC05FA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7620" b="22866"/>
          <a:stretch/>
        </p:blipFill>
        <p:spPr>
          <a:xfrm>
            <a:off x="5411113" y="3595326"/>
            <a:ext cx="6398974" cy="316835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8292F15-1AE9-F44D-8257-A5DE9762F12C}"/>
              </a:ext>
            </a:extLst>
          </p:cNvPr>
          <p:cNvSpPr txBox="1"/>
          <p:nvPr/>
        </p:nvSpPr>
        <p:spPr>
          <a:xfrm>
            <a:off x="6465582" y="3075204"/>
            <a:ext cx="37554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/>
              <a:t>Principal Component Analysis (PCA)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29B73C5-58B6-E142-B8F3-D216959B72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21121"/>
            <a:ext cx="10515600" cy="971345"/>
          </a:xfrm>
        </p:spPr>
        <p:txBody>
          <a:bodyPr>
            <a:normAutofit/>
          </a:bodyPr>
          <a:lstStyle/>
          <a:p>
            <a:r>
              <a:rPr lang="en-GB" sz="2400" dirty="0"/>
              <a:t>Now, we can compare our samples with a PCA or clustering (heatmap)</a:t>
            </a:r>
          </a:p>
          <a:p>
            <a:r>
              <a:rPr lang="en-GB" sz="2400" b="1" i="1" dirty="0"/>
              <a:t>N.B: </a:t>
            </a:r>
            <a:r>
              <a:rPr lang="en-GB" sz="2400" i="1" dirty="0" err="1"/>
              <a:t>rlog</a:t>
            </a:r>
            <a:r>
              <a:rPr lang="en-GB" sz="2400" dirty="0"/>
              <a:t> and </a:t>
            </a:r>
            <a:r>
              <a:rPr lang="en-GB" sz="2400" i="1" dirty="0" err="1"/>
              <a:t>vst</a:t>
            </a:r>
            <a:r>
              <a:rPr lang="en-GB" sz="2400" dirty="0"/>
              <a:t> should not be used for Differential Expression Analysis (DEA)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DD32A1-255B-D4DC-9FC2-872AD01C80F6}"/>
              </a:ext>
            </a:extLst>
          </p:cNvPr>
          <p:cNvSpPr txBox="1"/>
          <p:nvPr/>
        </p:nvSpPr>
        <p:spPr>
          <a:xfrm rot="16200000">
            <a:off x="-230710" y="4730611"/>
            <a:ext cx="2666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b="1" dirty="0"/>
              <a:t>Principal Sample distances</a:t>
            </a:r>
          </a:p>
          <a:p>
            <a:pPr algn="ctr"/>
            <a:r>
              <a:rPr lang="en-GB" sz="1600" b="1" dirty="0" err="1"/>
              <a:t>rlog</a:t>
            </a:r>
            <a:r>
              <a:rPr lang="en-GB" sz="1600" b="1" dirty="0"/>
              <a:t> transformation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D2A5DFD-9044-2762-2F9E-BEAD5579080C}"/>
              </a:ext>
            </a:extLst>
          </p:cNvPr>
          <p:cNvGrpSpPr/>
          <p:nvPr/>
        </p:nvGrpSpPr>
        <p:grpSpPr>
          <a:xfrm>
            <a:off x="1595700" y="2838117"/>
            <a:ext cx="2943283" cy="3786261"/>
            <a:chOff x="1440956" y="2827605"/>
            <a:chExt cx="2943283" cy="378626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4193FE0-D6D7-534D-9BAC-BAE094B9068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8764" b="11433"/>
            <a:stretch/>
          </p:blipFill>
          <p:spPr>
            <a:xfrm>
              <a:off x="1440956" y="2954457"/>
              <a:ext cx="2943283" cy="3659409"/>
            </a:xfrm>
            <a:prstGeom prst="rect">
              <a:avLst/>
            </a:prstGeom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9DEB1AF5-2271-9E70-F556-BED92A3DCB46}"/>
                </a:ext>
              </a:extLst>
            </p:cNvPr>
            <p:cNvSpPr/>
            <p:nvPr/>
          </p:nvSpPr>
          <p:spPr>
            <a:xfrm>
              <a:off x="1906735" y="2827605"/>
              <a:ext cx="2257302" cy="23545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  <p:sp>
        <p:nvSpPr>
          <p:cNvPr id="15" name="Slide Number Placeholder 2">
            <a:extLst>
              <a:ext uri="{FF2B5EF4-FFF2-40B4-BE49-F238E27FC236}">
                <a16:creationId xmlns:a16="http://schemas.microsoft.com/office/drawing/2014/main" id="{7985BA38-9E14-6B44-8D56-172BE340A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250680" y="6401753"/>
            <a:ext cx="2743200" cy="365125"/>
          </a:xfrm>
        </p:spPr>
        <p:txBody>
          <a:bodyPr/>
          <a:lstStyle/>
          <a:p>
            <a:fld id="{32F5D486-9235-B84E-AA07-352A9BD1BCBB}" type="slidenum">
              <a:rPr lang="en-US" dirty="0" smtClean="0"/>
              <a:t>9</a:t>
            </a:fld>
            <a:endParaRPr lang="en-US" dirty="0"/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CFBBB6B4-37E4-B0BF-B8AD-275CCB8AE5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74494" y="124482"/>
            <a:ext cx="196215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57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2dc4f0-a365-46b3-9e07-9aae8de5ba6f" xsi:nil="true"/>
    <lcf76f155ced4ddcb4097134ff3c332f xmlns="b30be232-03ea-456c-8192-b7ea3ce3dd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8C0C0DDBC9B742BC44458BFD432381" ma:contentTypeVersion="12" ma:contentTypeDescription="Create a new document." ma:contentTypeScope="" ma:versionID="6144f76547e4c278d6de28d232ddec83">
  <xsd:schema xmlns:xsd="http://www.w3.org/2001/XMLSchema" xmlns:xs="http://www.w3.org/2001/XMLSchema" xmlns:p="http://schemas.microsoft.com/office/2006/metadata/properties" xmlns:ns2="b30be232-03ea-456c-8192-b7ea3ce3ddcd" xmlns:ns3="c12dc4f0-a365-46b3-9e07-9aae8de5ba6f" targetNamespace="http://schemas.microsoft.com/office/2006/metadata/properties" ma:root="true" ma:fieldsID="a3b337d1b41d554d716ff0b3a12dbead" ns2:_="" ns3:_="">
    <xsd:import namespace="b30be232-03ea-456c-8192-b7ea3ce3ddcd"/>
    <xsd:import namespace="c12dc4f0-a365-46b3-9e07-9aae8de5ba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0be232-03ea-456c-8192-b7ea3ce3dd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dd5578fd-35c2-4d8f-a1bf-4043a6e4e7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2dc4f0-a365-46b3-9e07-9aae8de5ba6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7dd815e-8d58-4377-b4d0-c0ea7a0d6e39}" ma:internalName="TaxCatchAll" ma:showField="CatchAllData" ma:web="c12dc4f0-a365-46b3-9e07-9aae8de5ba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6C28A7-6B94-4C3E-824F-4DCD61623B23}">
  <ds:schemaRefs>
    <ds:schemaRef ds:uri="http://purl.org/dc/dcmitype/"/>
    <ds:schemaRef ds:uri="c12dc4f0-a365-46b3-9e07-9aae8de5ba6f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terms/"/>
    <ds:schemaRef ds:uri="http://www.w3.org/XML/1998/namespace"/>
    <ds:schemaRef ds:uri="http://schemas.microsoft.com/office/infopath/2007/PartnerControls"/>
    <ds:schemaRef ds:uri="b30be232-03ea-456c-8192-b7ea3ce3ddcd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BF21CE97-2A06-437B-9FFC-081E10EDB0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0be232-03ea-456c-8192-b7ea3ce3ddcd"/>
    <ds:schemaRef ds:uri="c12dc4f0-a365-46b3-9e07-9aae8de5ba6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2222D79-7007-4E63-B920-449F949F01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4857</TotalTime>
  <Words>720</Words>
  <Application>Microsoft Office PowerPoint</Application>
  <PresentationFormat>Widescreen</PresentationFormat>
  <Paragraphs>175</Paragraphs>
  <Slides>18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Exploratory analysis</vt:lpstr>
      <vt:lpstr>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Jose Alejandro Herrera Romero</dc:creator>
  <cp:lastModifiedBy>Jose Alejandro Herrera Romero</cp:lastModifiedBy>
  <cp:revision>404</cp:revision>
  <dcterms:created xsi:type="dcterms:W3CDTF">2021-05-13T13:56:47Z</dcterms:created>
  <dcterms:modified xsi:type="dcterms:W3CDTF">2023-01-19T08:32:12Z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0x010100338C0C0DDBC9B742BC44458BFD432381</vt:lpwstr>
  </property>
  <property fmtid="{D5CDD505-2E9C-101B-9397-08002B2CF9AE}" pid="3" name="MSIP_Label_6a2630e2-1ac5-455e-8217-0156b1936a76_Enabled">
    <vt:lpwstr>true</vt:lpwstr>
  </property>
  <property fmtid="{D5CDD505-2E9C-101B-9397-08002B2CF9AE}" pid="4" name="MSIP_Label_6a2630e2-1ac5-455e-8217-0156b1936a76_SetDate">
    <vt:lpwstr>2023-01-09T13:42:44Z</vt:lpwstr>
  </property>
  <property fmtid="{D5CDD505-2E9C-101B-9397-08002B2CF9AE}" pid="5" name="MSIP_Label_6a2630e2-1ac5-455e-8217-0156b1936a76_Method">
    <vt:lpwstr>Standard</vt:lpwstr>
  </property>
  <property fmtid="{D5CDD505-2E9C-101B-9397-08002B2CF9AE}" pid="6" name="MSIP_Label_6a2630e2-1ac5-455e-8217-0156b1936a76_Name">
    <vt:lpwstr>Notclass</vt:lpwstr>
  </property>
  <property fmtid="{D5CDD505-2E9C-101B-9397-08002B2CF9AE}" pid="7" name="MSIP_Label_6a2630e2-1ac5-455e-8217-0156b1936a76_SiteId">
    <vt:lpwstr>a3927f91-cda1-4696-af89-8c9f1ceffa91</vt:lpwstr>
  </property>
  <property fmtid="{D5CDD505-2E9C-101B-9397-08002B2CF9AE}" pid="8" name="MSIP_Label_6a2630e2-1ac5-455e-8217-0156b1936a76_ActionId">
    <vt:lpwstr>c73f2065-0af0-498b-908c-8c7cc915ddf9</vt:lpwstr>
  </property>
  <property fmtid="{D5CDD505-2E9C-101B-9397-08002B2CF9AE}" pid="9" name="MSIP_Label_6a2630e2-1ac5-455e-8217-0156b1936a76_ContentBits">
    <vt:lpwstr>0</vt:lpwstr>
  </property>
  <property fmtid="{D5CDD505-2E9C-101B-9397-08002B2CF9AE}" pid="10" name="MediaServiceImageTags">
    <vt:lpwstr/>
  </property>
</Properties>
</file>