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2" r:id="rId4"/>
  </p:sldMasterIdLst>
  <p:notesMasterIdLst>
    <p:notesMasterId r:id="rId37"/>
  </p:notesMasterIdLst>
  <p:sldIdLst>
    <p:sldId id="256" r:id="rId5"/>
    <p:sldId id="270" r:id="rId6"/>
    <p:sldId id="286" r:id="rId7"/>
    <p:sldId id="292" r:id="rId8"/>
    <p:sldId id="290" r:id="rId9"/>
    <p:sldId id="294" r:id="rId10"/>
    <p:sldId id="295" r:id="rId11"/>
    <p:sldId id="305" r:id="rId12"/>
    <p:sldId id="297" r:id="rId13"/>
    <p:sldId id="298" r:id="rId14"/>
    <p:sldId id="300" r:id="rId15"/>
    <p:sldId id="296" r:id="rId16"/>
    <p:sldId id="301" r:id="rId17"/>
    <p:sldId id="287" r:id="rId18"/>
    <p:sldId id="293" r:id="rId19"/>
    <p:sldId id="278" r:id="rId20"/>
    <p:sldId id="302" r:id="rId21"/>
    <p:sldId id="306" r:id="rId22"/>
    <p:sldId id="288" r:id="rId23"/>
    <p:sldId id="289" r:id="rId24"/>
    <p:sldId id="262" r:id="rId25"/>
    <p:sldId id="283" r:id="rId26"/>
    <p:sldId id="303" r:id="rId27"/>
    <p:sldId id="307" r:id="rId28"/>
    <p:sldId id="271" r:id="rId29"/>
    <p:sldId id="284" r:id="rId30"/>
    <p:sldId id="273" r:id="rId31"/>
    <p:sldId id="267" r:id="rId32"/>
    <p:sldId id="274" r:id="rId33"/>
    <p:sldId id="272" r:id="rId34"/>
    <p:sldId id="285" r:id="rId35"/>
    <p:sldId id="276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106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2687DD-E63C-5940-9CD0-8E7F5356434E}" v="163" dt="2023-01-10T16:07:41.936"/>
    <p1510:client id="{5FD614B9-D787-930C-8257-53CD708FBF35}" v="175" dt="2023-01-11T16:20:13.075"/>
    <p1510:client id="{78737C5E-637D-DFD2-7702-FA6AECCD1F49}" v="436" dt="2023-01-12T14:45:49.786"/>
    <p1510:client id="{B3E6B4CC-741B-D32B-281B-B9897CDDC540}" v="42" dt="2023-01-10T15:46:06.45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rike Zschach" userId="S::pnv719@ku.dk::e59085bd-0efe-48fe-9e4c-f7ddd5df24a7" providerId="AD" clId="Web-{78737C5E-637D-DFD2-7702-FA6AECCD1F49}"/>
    <pc:docChg chg="addSld modSld">
      <pc:chgData name="Henrike Zschach" userId="S::pnv719@ku.dk::e59085bd-0efe-48fe-9e4c-f7ddd5df24a7" providerId="AD" clId="Web-{78737C5E-637D-DFD2-7702-FA6AECCD1F49}" dt="2023-01-12T14:45:49.786" v="318" actId="1076"/>
      <pc:docMkLst>
        <pc:docMk/>
      </pc:docMkLst>
      <pc:sldChg chg="modSp">
        <pc:chgData name="Henrike Zschach" userId="S::pnv719@ku.dk::e59085bd-0efe-48fe-9e4c-f7ddd5df24a7" providerId="AD" clId="Web-{78737C5E-637D-DFD2-7702-FA6AECCD1F49}" dt="2023-01-12T14:34:36.140" v="92" actId="14100"/>
        <pc:sldMkLst>
          <pc:docMk/>
          <pc:sldMk cId="2479815018" sldId="262"/>
        </pc:sldMkLst>
        <pc:spChg chg="mod">
          <ac:chgData name="Henrike Zschach" userId="S::pnv719@ku.dk::e59085bd-0efe-48fe-9e4c-f7ddd5df24a7" providerId="AD" clId="Web-{78737C5E-637D-DFD2-7702-FA6AECCD1F49}" dt="2023-01-12T14:34:36.140" v="92" actId="14100"/>
          <ac:spMkLst>
            <pc:docMk/>
            <pc:sldMk cId="2479815018" sldId="262"/>
            <ac:spMk id="20" creationId="{ED8F7AF7-22B2-B346-BECB-8AE1CF56C986}"/>
          </ac:spMkLst>
        </pc:spChg>
      </pc:sldChg>
      <pc:sldChg chg="addSp modSp addAnim">
        <pc:chgData name="Henrike Zschach" userId="S::pnv719@ku.dk::e59085bd-0efe-48fe-9e4c-f7ddd5df24a7" providerId="AD" clId="Web-{78737C5E-637D-DFD2-7702-FA6AECCD1F49}" dt="2023-01-12T14:34:58.812" v="102" actId="14100"/>
        <pc:sldMkLst>
          <pc:docMk/>
          <pc:sldMk cId="3686120655" sldId="283"/>
        </pc:sldMkLst>
        <pc:spChg chg="mod">
          <ac:chgData name="Henrike Zschach" userId="S::pnv719@ku.dk::e59085bd-0efe-48fe-9e4c-f7ddd5df24a7" providerId="AD" clId="Web-{78737C5E-637D-DFD2-7702-FA6AECCD1F49}" dt="2023-01-12T14:29:52.465" v="31" actId="20577"/>
          <ac:spMkLst>
            <pc:docMk/>
            <pc:sldMk cId="3686120655" sldId="283"/>
            <ac:spMk id="4" creationId="{995E3643-5959-AB41-9EAF-DAEBD3352438}"/>
          </ac:spMkLst>
        </pc:spChg>
        <pc:spChg chg="add mod">
          <ac:chgData name="Henrike Zschach" userId="S::pnv719@ku.dk::e59085bd-0efe-48fe-9e4c-f7ddd5df24a7" providerId="AD" clId="Web-{78737C5E-637D-DFD2-7702-FA6AECCD1F49}" dt="2023-01-12T14:31:07.325" v="56" actId="14100"/>
          <ac:spMkLst>
            <pc:docMk/>
            <pc:sldMk cId="3686120655" sldId="283"/>
            <ac:spMk id="7" creationId="{B5C7F65D-C341-4D71-A0A8-B10AD7DE8ADD}"/>
          </ac:spMkLst>
        </pc:spChg>
        <pc:spChg chg="mod">
          <ac:chgData name="Henrike Zschach" userId="S::pnv719@ku.dk::e59085bd-0efe-48fe-9e4c-f7ddd5df24a7" providerId="AD" clId="Web-{78737C5E-637D-DFD2-7702-FA6AECCD1F49}" dt="2023-01-12T14:34:58.812" v="102" actId="14100"/>
          <ac:spMkLst>
            <pc:docMk/>
            <pc:sldMk cId="3686120655" sldId="283"/>
            <ac:spMk id="8" creationId="{47F6ACF7-672F-ED40-B02E-97F6C2064669}"/>
          </ac:spMkLst>
        </pc:spChg>
        <pc:picChg chg="mod">
          <ac:chgData name="Henrike Zschach" userId="S::pnv719@ku.dk::e59085bd-0efe-48fe-9e4c-f7ddd5df24a7" providerId="AD" clId="Web-{78737C5E-637D-DFD2-7702-FA6AECCD1F49}" dt="2023-01-12T14:30:16.481" v="35" actId="1076"/>
          <ac:picMkLst>
            <pc:docMk/>
            <pc:sldMk cId="3686120655" sldId="283"/>
            <ac:picMk id="12" creationId="{7856E11E-F332-084B-9F89-8E4119528D09}"/>
          </ac:picMkLst>
        </pc:picChg>
        <pc:cxnChg chg="add mod">
          <ac:chgData name="Henrike Zschach" userId="S::pnv719@ku.dk::e59085bd-0efe-48fe-9e4c-f7ddd5df24a7" providerId="AD" clId="Web-{78737C5E-637D-DFD2-7702-FA6AECCD1F49}" dt="2023-01-12T14:30:31.309" v="38" actId="14100"/>
          <ac:cxnSpMkLst>
            <pc:docMk/>
            <pc:sldMk cId="3686120655" sldId="283"/>
            <ac:cxnSpMk id="6" creationId="{C3C3263C-5B74-F066-D6BA-C8C0627C14DB}"/>
          </ac:cxnSpMkLst>
        </pc:cxnChg>
      </pc:sldChg>
      <pc:sldChg chg="modSp">
        <pc:chgData name="Henrike Zschach" userId="S::pnv719@ku.dk::e59085bd-0efe-48fe-9e4c-f7ddd5df24a7" providerId="AD" clId="Web-{78737C5E-637D-DFD2-7702-FA6AECCD1F49}" dt="2023-01-12T14:33:56.968" v="82" actId="14100"/>
        <pc:sldMkLst>
          <pc:docMk/>
          <pc:sldMk cId="2090451827" sldId="288"/>
        </pc:sldMkLst>
        <pc:spChg chg="mod">
          <ac:chgData name="Henrike Zschach" userId="S::pnv719@ku.dk::e59085bd-0efe-48fe-9e4c-f7ddd5df24a7" providerId="AD" clId="Web-{78737C5E-637D-DFD2-7702-FA6AECCD1F49}" dt="2023-01-12T14:33:56.968" v="82" actId="14100"/>
          <ac:spMkLst>
            <pc:docMk/>
            <pc:sldMk cId="2090451827" sldId="288"/>
            <ac:spMk id="7" creationId="{76873B0F-10AD-A544-822A-FF4A27F7F43A}"/>
          </ac:spMkLst>
        </pc:spChg>
      </pc:sldChg>
      <pc:sldChg chg="modSp">
        <pc:chgData name="Henrike Zschach" userId="S::pnv719@ku.dk::e59085bd-0efe-48fe-9e4c-f7ddd5df24a7" providerId="AD" clId="Web-{78737C5E-637D-DFD2-7702-FA6AECCD1F49}" dt="2023-01-12T14:34:29.593" v="91" actId="14100"/>
        <pc:sldMkLst>
          <pc:docMk/>
          <pc:sldMk cId="1020859914" sldId="289"/>
        </pc:sldMkLst>
        <pc:spChg chg="mod">
          <ac:chgData name="Henrike Zschach" userId="S::pnv719@ku.dk::e59085bd-0efe-48fe-9e4c-f7ddd5df24a7" providerId="AD" clId="Web-{78737C5E-637D-DFD2-7702-FA6AECCD1F49}" dt="2023-01-12T14:34:29.593" v="91" actId="14100"/>
          <ac:spMkLst>
            <pc:docMk/>
            <pc:sldMk cId="1020859914" sldId="289"/>
            <ac:spMk id="7" creationId="{76873B0F-10AD-A544-822A-FF4A27F7F43A}"/>
          </ac:spMkLst>
        </pc:spChg>
      </pc:sldChg>
      <pc:sldChg chg="addSp delSp modSp">
        <pc:chgData name="Henrike Zschach" userId="S::pnv719@ku.dk::e59085bd-0efe-48fe-9e4c-f7ddd5df24a7" providerId="AD" clId="Web-{78737C5E-637D-DFD2-7702-FA6AECCD1F49}" dt="2023-01-12T14:45:49.786" v="318" actId="1076"/>
        <pc:sldMkLst>
          <pc:docMk/>
          <pc:sldMk cId="2054568526" sldId="303"/>
        </pc:sldMkLst>
        <pc:spChg chg="mod">
          <ac:chgData name="Henrike Zschach" userId="S::pnv719@ku.dk::e59085bd-0efe-48fe-9e4c-f7ddd5df24a7" providerId="AD" clId="Web-{78737C5E-637D-DFD2-7702-FA6AECCD1F49}" dt="2023-01-12T14:45:32.239" v="313" actId="20577"/>
          <ac:spMkLst>
            <pc:docMk/>
            <pc:sldMk cId="2054568526" sldId="303"/>
            <ac:spMk id="3" creationId="{EE05EFF8-978E-E55F-0712-388454E4DE25}"/>
          </ac:spMkLst>
        </pc:spChg>
        <pc:spChg chg="del mod">
          <ac:chgData name="Henrike Zschach" userId="S::pnv719@ku.dk::e59085bd-0efe-48fe-9e4c-f7ddd5df24a7" providerId="AD" clId="Web-{78737C5E-637D-DFD2-7702-FA6AECCD1F49}" dt="2023-01-12T14:35:21.343" v="109"/>
          <ac:spMkLst>
            <pc:docMk/>
            <pc:sldMk cId="2054568526" sldId="303"/>
            <ac:spMk id="5" creationId="{4A36A19B-2D03-C9BA-F1F1-D42C85822477}"/>
          </ac:spMkLst>
        </pc:spChg>
        <pc:spChg chg="add">
          <ac:chgData name="Henrike Zschach" userId="S::pnv719@ku.dk::e59085bd-0efe-48fe-9e4c-f7ddd5df24a7" providerId="AD" clId="Web-{78737C5E-637D-DFD2-7702-FA6AECCD1F49}" dt="2023-01-12T14:35:25.453" v="110"/>
          <ac:spMkLst>
            <pc:docMk/>
            <pc:sldMk cId="2054568526" sldId="303"/>
            <ac:spMk id="7" creationId="{A70070C8-CAAF-FA97-AB98-0C88FBE92D46}"/>
          </ac:spMkLst>
        </pc:spChg>
        <pc:spChg chg="add mod">
          <ac:chgData name="Henrike Zschach" userId="S::pnv719@ku.dk::e59085bd-0efe-48fe-9e4c-f7ddd5df24a7" providerId="AD" clId="Web-{78737C5E-637D-DFD2-7702-FA6AECCD1F49}" dt="2023-01-12T14:45:49.786" v="318" actId="1076"/>
          <ac:spMkLst>
            <pc:docMk/>
            <pc:sldMk cId="2054568526" sldId="303"/>
            <ac:spMk id="8" creationId="{65F48AE8-0DC7-C1F7-D21B-43C349462893}"/>
          </ac:spMkLst>
        </pc:spChg>
        <pc:spChg chg="add mod">
          <ac:chgData name="Henrike Zschach" userId="S::pnv719@ku.dk::e59085bd-0efe-48fe-9e4c-f7ddd5df24a7" providerId="AD" clId="Web-{78737C5E-637D-DFD2-7702-FA6AECCD1F49}" dt="2023-01-12T14:45:38.443" v="315" actId="20577"/>
          <ac:spMkLst>
            <pc:docMk/>
            <pc:sldMk cId="2054568526" sldId="303"/>
            <ac:spMk id="9" creationId="{16DD295D-FC08-6198-44C2-91E8BF41A632}"/>
          </ac:spMkLst>
        </pc:spChg>
      </pc:sldChg>
      <pc:sldChg chg="modSp">
        <pc:chgData name="Henrike Zschach" userId="S::pnv719@ku.dk::e59085bd-0efe-48fe-9e4c-f7ddd5df24a7" providerId="AD" clId="Web-{78737C5E-637D-DFD2-7702-FA6AECCD1F49}" dt="2023-01-12T14:33:43.030" v="79" actId="14100"/>
        <pc:sldMkLst>
          <pc:docMk/>
          <pc:sldMk cId="705780823" sldId="306"/>
        </pc:sldMkLst>
        <pc:spChg chg="mod">
          <ac:chgData name="Henrike Zschach" userId="S::pnv719@ku.dk::e59085bd-0efe-48fe-9e4c-f7ddd5df24a7" providerId="AD" clId="Web-{78737C5E-637D-DFD2-7702-FA6AECCD1F49}" dt="2023-01-12T14:33:43.030" v="79" actId="14100"/>
          <ac:spMkLst>
            <pc:docMk/>
            <pc:sldMk cId="705780823" sldId="306"/>
            <ac:spMk id="7" creationId="{76873B0F-10AD-A544-822A-FF4A27F7F43A}"/>
          </ac:spMkLst>
        </pc:spChg>
      </pc:sldChg>
      <pc:sldChg chg="add replId">
        <pc:chgData name="Henrike Zschach" userId="S::pnv719@ku.dk::e59085bd-0efe-48fe-9e4c-f7ddd5df24a7" providerId="AD" clId="Web-{78737C5E-637D-DFD2-7702-FA6AECCD1F49}" dt="2023-01-12T14:31:27.216" v="57"/>
        <pc:sldMkLst>
          <pc:docMk/>
          <pc:sldMk cId="3205797257" sldId="307"/>
        </pc:sldMkLst>
      </pc:sldChg>
    </pc:docChg>
  </pc:docChgLst>
  <pc:docChgLst>
    <pc:chgData name="Jose Alejandro Herrera Romero" userId="S::dkv252@ku.dk::a4ea7ef1-8297-42b7-a128-6499c1be115c" providerId="AD" clId="Web-{B3E6B4CC-741B-D32B-281B-B9897CDDC540}"/>
    <pc:docChg chg="modSld">
      <pc:chgData name="Jose Alejandro Herrera Romero" userId="S::dkv252@ku.dk::a4ea7ef1-8297-42b7-a128-6499c1be115c" providerId="AD" clId="Web-{B3E6B4CC-741B-D32B-281B-B9897CDDC540}" dt="2023-01-10T15:46:04.114" v="22" actId="20577"/>
      <pc:docMkLst>
        <pc:docMk/>
      </pc:docMkLst>
      <pc:sldChg chg="modSp">
        <pc:chgData name="Jose Alejandro Herrera Romero" userId="S::dkv252@ku.dk::a4ea7ef1-8297-42b7-a128-6499c1be115c" providerId="AD" clId="Web-{B3E6B4CC-741B-D32B-281B-B9897CDDC540}" dt="2023-01-10T15:46:04.114" v="22" actId="20577"/>
        <pc:sldMkLst>
          <pc:docMk/>
          <pc:sldMk cId="2501018916" sldId="270"/>
        </pc:sldMkLst>
        <pc:spChg chg="mod">
          <ac:chgData name="Jose Alejandro Herrera Romero" userId="S::dkv252@ku.dk::a4ea7ef1-8297-42b7-a128-6499c1be115c" providerId="AD" clId="Web-{B3E6B4CC-741B-D32B-281B-B9897CDDC540}" dt="2023-01-10T15:46:04.114" v="22" actId="20577"/>
          <ac:spMkLst>
            <pc:docMk/>
            <pc:sldMk cId="2501018916" sldId="270"/>
            <ac:spMk id="22" creationId="{7E5696EF-54BD-7645-9CA9-FD34A7D6F40D}"/>
          </ac:spMkLst>
        </pc:spChg>
      </pc:sldChg>
    </pc:docChg>
  </pc:docChgLst>
  <pc:docChgLst>
    <pc:chgData name="Henrike Zschach" userId="S::pnv719@ku.dk::e59085bd-0efe-48fe-9e4c-f7ddd5df24a7" providerId="AD" clId="Web-{5FD614B9-D787-930C-8257-53CD708FBF35}"/>
    <pc:docChg chg="addSld modSld">
      <pc:chgData name="Henrike Zschach" userId="S::pnv719@ku.dk::e59085bd-0efe-48fe-9e4c-f7ddd5df24a7" providerId="AD" clId="Web-{5FD614B9-D787-930C-8257-53CD708FBF35}" dt="2023-01-11T16:20:13.075" v="175" actId="1076"/>
      <pc:docMkLst>
        <pc:docMk/>
      </pc:docMkLst>
      <pc:sldChg chg="addSp modSp add replId">
        <pc:chgData name="Henrike Zschach" userId="S::pnv719@ku.dk::e59085bd-0efe-48fe-9e4c-f7ddd5df24a7" providerId="AD" clId="Web-{5FD614B9-D787-930C-8257-53CD708FBF35}" dt="2023-01-11T16:20:13.075" v="175" actId="1076"/>
        <pc:sldMkLst>
          <pc:docMk/>
          <pc:sldMk cId="705780823" sldId="306"/>
        </pc:sldMkLst>
        <pc:spChg chg="mod">
          <ac:chgData name="Henrike Zschach" userId="S::pnv719@ku.dk::e59085bd-0efe-48fe-9e4c-f7ddd5df24a7" providerId="AD" clId="Web-{5FD614B9-D787-930C-8257-53CD708FBF35}" dt="2023-01-11T16:14:55.189" v="67" actId="14100"/>
          <ac:spMkLst>
            <pc:docMk/>
            <pc:sldMk cId="705780823" sldId="306"/>
            <ac:spMk id="3" creationId="{9E841521-104C-504B-849C-46C70884A811}"/>
          </ac:spMkLst>
        </pc:spChg>
        <pc:spChg chg="mod">
          <ac:chgData name="Henrike Zschach" userId="S::pnv719@ku.dk::e59085bd-0efe-48fe-9e4c-f7ddd5df24a7" providerId="AD" clId="Web-{5FD614B9-D787-930C-8257-53CD708FBF35}" dt="2023-01-11T16:12:14.597" v="11" actId="14100"/>
          <ac:spMkLst>
            <pc:docMk/>
            <pc:sldMk cId="705780823" sldId="306"/>
            <ac:spMk id="7" creationId="{76873B0F-10AD-A544-822A-FF4A27F7F43A}"/>
          </ac:spMkLst>
        </pc:spChg>
        <pc:spChg chg="add mod">
          <ac:chgData name="Henrike Zschach" userId="S::pnv719@ku.dk::e59085bd-0efe-48fe-9e4c-f7ddd5df24a7" providerId="AD" clId="Web-{5FD614B9-D787-930C-8257-53CD708FBF35}" dt="2023-01-11T16:19:50.075" v="174" actId="1076"/>
          <ac:spMkLst>
            <pc:docMk/>
            <pc:sldMk cId="705780823" sldId="306"/>
            <ac:spMk id="8" creationId="{9C8EDDA3-BC30-4179-788F-702B1494563C}"/>
          </ac:spMkLst>
        </pc:spChg>
        <pc:picChg chg="add mod">
          <ac:chgData name="Henrike Zschach" userId="S::pnv719@ku.dk::e59085bd-0efe-48fe-9e4c-f7ddd5df24a7" providerId="AD" clId="Web-{5FD614B9-D787-930C-8257-53CD708FBF35}" dt="2023-01-11T16:20:13.075" v="175" actId="1076"/>
          <ac:picMkLst>
            <pc:docMk/>
            <pc:sldMk cId="705780823" sldId="306"/>
            <ac:picMk id="2" creationId="{2FE944C3-11D0-390E-52AA-BAACA6C77268}"/>
          </ac:picMkLst>
        </pc:picChg>
      </pc:sldChg>
    </pc:docChg>
  </pc:docChgLst>
  <pc:docChgLst>
    <pc:chgData name="Jose Alejandro Herrera Romero" userId="a4ea7ef1-8297-42b7-a128-6499c1be115c" providerId="ADAL" clId="{2B2687DD-E63C-5940-9CD0-8E7F5356434E}"/>
    <pc:docChg chg="undo custSel addSld delSld modSld">
      <pc:chgData name="Jose Alejandro Herrera Romero" userId="a4ea7ef1-8297-42b7-a128-6499c1be115c" providerId="ADAL" clId="{2B2687DD-E63C-5940-9CD0-8E7F5356434E}" dt="2023-01-10T16:07:41.936" v="529"/>
      <pc:docMkLst>
        <pc:docMk/>
      </pc:docMkLst>
      <pc:sldChg chg="modAnim">
        <pc:chgData name="Jose Alejandro Herrera Romero" userId="a4ea7ef1-8297-42b7-a128-6499c1be115c" providerId="ADAL" clId="{2B2687DD-E63C-5940-9CD0-8E7F5356434E}" dt="2023-01-10T16:05:16.077" v="525"/>
        <pc:sldMkLst>
          <pc:docMk/>
          <pc:sldMk cId="1679870438" sldId="293"/>
        </pc:sldMkLst>
      </pc:sldChg>
      <pc:sldChg chg="addSp delSp modSp mod delAnim modAnim">
        <pc:chgData name="Jose Alejandro Herrera Romero" userId="a4ea7ef1-8297-42b7-a128-6499c1be115c" providerId="ADAL" clId="{2B2687DD-E63C-5940-9CD0-8E7F5356434E}" dt="2023-01-10T16:04:09.592" v="524"/>
        <pc:sldMkLst>
          <pc:docMk/>
          <pc:sldMk cId="464656749" sldId="295"/>
        </pc:sldMkLst>
        <pc:spChg chg="mod">
          <ac:chgData name="Jose Alejandro Herrera Romero" userId="a4ea7ef1-8297-42b7-a128-6499c1be115c" providerId="ADAL" clId="{2B2687DD-E63C-5940-9CD0-8E7F5356434E}" dt="2023-01-10T15:56:39.426" v="210" actId="20577"/>
          <ac:spMkLst>
            <pc:docMk/>
            <pc:sldMk cId="464656749" sldId="295"/>
            <ac:spMk id="3" creationId="{9E841521-104C-504B-849C-46C70884A811}"/>
          </ac:spMkLst>
        </pc:spChg>
        <pc:spChg chg="add del mod">
          <ac:chgData name="Jose Alejandro Herrera Romero" userId="a4ea7ef1-8297-42b7-a128-6499c1be115c" providerId="ADAL" clId="{2B2687DD-E63C-5940-9CD0-8E7F5356434E}" dt="2023-01-10T15:56:35.388" v="207" actId="478"/>
          <ac:spMkLst>
            <pc:docMk/>
            <pc:sldMk cId="464656749" sldId="295"/>
            <ac:spMk id="6" creationId="{6FB8A292-DE4F-A456-3764-36135CD04FFA}"/>
          </ac:spMkLst>
        </pc:spChg>
        <pc:spChg chg="add del mod">
          <ac:chgData name="Jose Alejandro Herrera Romero" userId="a4ea7ef1-8297-42b7-a128-6499c1be115c" providerId="ADAL" clId="{2B2687DD-E63C-5940-9CD0-8E7F5356434E}" dt="2023-01-10T15:55:13.132" v="158" actId="478"/>
          <ac:spMkLst>
            <pc:docMk/>
            <pc:sldMk cId="464656749" sldId="295"/>
            <ac:spMk id="8" creationId="{25C9419A-9E1A-3BB1-F9B5-A308AF4A54C0}"/>
          </ac:spMkLst>
        </pc:spChg>
        <pc:spChg chg="mod">
          <ac:chgData name="Jose Alejandro Herrera Romero" userId="a4ea7ef1-8297-42b7-a128-6499c1be115c" providerId="ADAL" clId="{2B2687DD-E63C-5940-9CD0-8E7F5356434E}" dt="2023-01-10T15:55:41.367" v="161" actId="1076"/>
          <ac:spMkLst>
            <pc:docMk/>
            <pc:sldMk cId="464656749" sldId="295"/>
            <ac:spMk id="18" creationId="{2714007E-93DF-EFC9-6CE1-3DC1B81BA96C}"/>
          </ac:spMkLst>
        </pc:spChg>
        <pc:spChg chg="add del">
          <ac:chgData name="Jose Alejandro Herrera Romero" userId="a4ea7ef1-8297-42b7-a128-6499c1be115c" providerId="ADAL" clId="{2B2687DD-E63C-5940-9CD0-8E7F5356434E}" dt="2023-01-10T15:55:54.901" v="167" actId="22"/>
          <ac:spMkLst>
            <pc:docMk/>
            <pc:sldMk cId="464656749" sldId="295"/>
            <ac:spMk id="20" creationId="{03FCC13D-3159-7C71-B698-2926159DA48A}"/>
          </ac:spMkLst>
        </pc:spChg>
        <pc:spChg chg="add mod">
          <ac:chgData name="Jose Alejandro Herrera Romero" userId="a4ea7ef1-8297-42b7-a128-6499c1be115c" providerId="ADAL" clId="{2B2687DD-E63C-5940-9CD0-8E7F5356434E}" dt="2023-01-10T15:57:52.039" v="304" actId="1076"/>
          <ac:spMkLst>
            <pc:docMk/>
            <pc:sldMk cId="464656749" sldId="295"/>
            <ac:spMk id="22" creationId="{84943C3E-0078-43B2-CA99-F478FA50F608}"/>
          </ac:spMkLst>
        </pc:spChg>
        <pc:spChg chg="add mod">
          <ac:chgData name="Jose Alejandro Herrera Romero" userId="a4ea7ef1-8297-42b7-a128-6499c1be115c" providerId="ADAL" clId="{2B2687DD-E63C-5940-9CD0-8E7F5356434E}" dt="2023-01-10T16:03:51.274" v="521" actId="1076"/>
          <ac:spMkLst>
            <pc:docMk/>
            <pc:sldMk cId="464656749" sldId="295"/>
            <ac:spMk id="24" creationId="{A1DD3C07-EA8C-D591-97E9-6383E9F22D38}"/>
          </ac:spMkLst>
        </pc:spChg>
        <pc:graphicFrameChg chg="add mod modGraphic">
          <ac:chgData name="Jose Alejandro Herrera Romero" userId="a4ea7ef1-8297-42b7-a128-6499c1be115c" providerId="ADAL" clId="{2B2687DD-E63C-5940-9CD0-8E7F5356434E}" dt="2023-01-10T16:03:47.808" v="520" actId="1076"/>
          <ac:graphicFrameMkLst>
            <pc:docMk/>
            <pc:sldMk cId="464656749" sldId="295"/>
            <ac:graphicFrameMk id="23" creationId="{22E2147E-DA84-2FF3-3F90-10103E71AD55}"/>
          </ac:graphicFrameMkLst>
        </pc:graphicFrameChg>
        <pc:picChg chg="del">
          <ac:chgData name="Jose Alejandro Herrera Romero" userId="a4ea7ef1-8297-42b7-a128-6499c1be115c" providerId="ADAL" clId="{2B2687DD-E63C-5940-9CD0-8E7F5356434E}" dt="2023-01-10T15:54:10.588" v="78" actId="478"/>
          <ac:picMkLst>
            <pc:docMk/>
            <pc:sldMk cId="464656749" sldId="295"/>
            <ac:picMk id="4102" creationId="{671193BF-DBF8-5D37-65F6-18537214ED4B}"/>
          </ac:picMkLst>
        </pc:picChg>
      </pc:sldChg>
      <pc:sldChg chg="modAnim">
        <pc:chgData name="Jose Alejandro Herrera Romero" userId="a4ea7ef1-8297-42b7-a128-6499c1be115c" providerId="ADAL" clId="{2B2687DD-E63C-5940-9CD0-8E7F5356434E}" dt="2023-01-10T15:49:12.417" v="4"/>
        <pc:sldMkLst>
          <pc:docMk/>
          <pc:sldMk cId="4282875288" sldId="297"/>
        </pc:sldMkLst>
      </pc:sldChg>
      <pc:sldChg chg="delSp modSp add del modAnim">
        <pc:chgData name="Jose Alejandro Herrera Romero" userId="a4ea7ef1-8297-42b7-a128-6499c1be115c" providerId="ADAL" clId="{2B2687DD-E63C-5940-9CD0-8E7F5356434E}" dt="2023-01-10T15:57:17.329" v="237" actId="2696"/>
        <pc:sldMkLst>
          <pc:docMk/>
          <pc:sldMk cId="250919318" sldId="304"/>
        </pc:sldMkLst>
        <pc:spChg chg="mod">
          <ac:chgData name="Jose Alejandro Herrera Romero" userId="a4ea7ef1-8297-42b7-a128-6499c1be115c" providerId="ADAL" clId="{2B2687DD-E63C-5940-9CD0-8E7F5356434E}" dt="2023-01-10T15:53:52.067" v="76" actId="20577"/>
          <ac:spMkLst>
            <pc:docMk/>
            <pc:sldMk cId="250919318" sldId="304"/>
            <ac:spMk id="3" creationId="{9E841521-104C-504B-849C-46C70884A811}"/>
          </ac:spMkLst>
        </pc:spChg>
        <pc:picChg chg="del">
          <ac:chgData name="Jose Alejandro Herrera Romero" userId="a4ea7ef1-8297-42b7-a128-6499c1be115c" providerId="ADAL" clId="{2B2687DD-E63C-5940-9CD0-8E7F5356434E}" dt="2023-01-10T15:50:17.290" v="7" actId="478"/>
          <ac:picMkLst>
            <pc:docMk/>
            <pc:sldMk cId="250919318" sldId="304"/>
            <ac:picMk id="4102" creationId="{671193BF-DBF8-5D37-65F6-18537214ED4B}"/>
          </ac:picMkLst>
        </pc:picChg>
      </pc:sldChg>
      <pc:sldChg chg="add modAnim">
        <pc:chgData name="Jose Alejandro Herrera Romero" userId="a4ea7ef1-8297-42b7-a128-6499c1be115c" providerId="ADAL" clId="{2B2687DD-E63C-5940-9CD0-8E7F5356434E}" dt="2023-01-10T16:07:41.936" v="529"/>
        <pc:sldMkLst>
          <pc:docMk/>
          <pc:sldMk cId="3142238436" sldId="305"/>
        </pc:sldMkLst>
      </pc:sldChg>
    </pc:docChg>
  </pc:docChgLst>
  <pc:docChgLst>
    <pc:chgData name="Henrike Zschach" userId="S::pnv719@ku.dk::e59085bd-0efe-48fe-9e4c-f7ddd5df24a7" providerId="AD" clId="Web-{B850E7CF-F85B-9A72-1929-CBD26E4E8FC0}"/>
    <pc:docChg chg="mod modSld">
      <pc:chgData name="Henrike Zschach" userId="S::pnv719@ku.dk::e59085bd-0efe-48fe-9e4c-f7ddd5df24a7" providerId="AD" clId="Web-{B850E7CF-F85B-9A72-1929-CBD26E4E8FC0}" dt="2023-01-09T13:44:52.968" v="22"/>
      <pc:docMkLst>
        <pc:docMk/>
      </pc:docMkLst>
      <pc:sldChg chg="addSp">
        <pc:chgData name="Henrike Zschach" userId="S::pnv719@ku.dk::e59085bd-0efe-48fe-9e4c-f7ddd5df24a7" providerId="AD" clId="Web-{B850E7CF-F85B-9A72-1929-CBD26E4E8FC0}" dt="2023-01-09T13:44:46.609" v="20"/>
        <pc:sldMkLst>
          <pc:docMk/>
          <pc:sldMk cId="2479815018" sldId="262"/>
        </pc:sldMkLst>
        <pc:picChg chg="add">
          <ac:chgData name="Henrike Zschach" userId="S::pnv719@ku.dk::e59085bd-0efe-48fe-9e4c-f7ddd5df24a7" providerId="AD" clId="Web-{B850E7CF-F85B-9A72-1929-CBD26E4E8FC0}" dt="2023-01-09T13:44:46.609" v="20"/>
          <ac:picMkLst>
            <pc:docMk/>
            <pc:sldMk cId="2479815018" sldId="262"/>
            <ac:picMk id="8" creationId="{E9297B1F-D87E-C1B9-071E-B3AD99FCC238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09.062" v="4"/>
        <pc:sldMkLst>
          <pc:docMk/>
          <pc:sldMk cId="2501018916" sldId="270"/>
        </pc:sldMkLst>
        <pc:picChg chg="add">
          <ac:chgData name="Henrike Zschach" userId="S::pnv719@ku.dk::e59085bd-0efe-48fe-9e4c-f7ddd5df24a7" providerId="AD" clId="Web-{B850E7CF-F85B-9A72-1929-CBD26E4E8FC0}" dt="2023-01-09T13:44:09.062" v="4"/>
          <ac:picMkLst>
            <pc:docMk/>
            <pc:sldMk cId="2501018916" sldId="270"/>
            <ac:picMk id="5" creationId="{7379A32F-14FC-960E-A876-3FED8BD61C06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35.327" v="16"/>
        <pc:sldMkLst>
          <pc:docMk/>
          <pc:sldMk cId="2660597745" sldId="278"/>
        </pc:sldMkLst>
        <pc:picChg chg="add">
          <ac:chgData name="Henrike Zschach" userId="S::pnv719@ku.dk::e59085bd-0efe-48fe-9e4c-f7ddd5df24a7" providerId="AD" clId="Web-{B850E7CF-F85B-9A72-1929-CBD26E4E8FC0}" dt="2023-01-09T13:44:35.327" v="16"/>
          <ac:picMkLst>
            <pc:docMk/>
            <pc:sldMk cId="2660597745" sldId="278"/>
            <ac:picMk id="5" creationId="{F24815D3-6595-8457-C98B-80C5BA596363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50.749" v="21"/>
        <pc:sldMkLst>
          <pc:docMk/>
          <pc:sldMk cId="3686120655" sldId="283"/>
        </pc:sldMkLst>
        <pc:picChg chg="add">
          <ac:chgData name="Henrike Zschach" userId="S::pnv719@ku.dk::e59085bd-0efe-48fe-9e4c-f7ddd5df24a7" providerId="AD" clId="Web-{B850E7CF-F85B-9A72-1929-CBD26E4E8FC0}" dt="2023-01-09T13:44:50.749" v="21"/>
          <ac:picMkLst>
            <pc:docMk/>
            <pc:sldMk cId="3686120655" sldId="283"/>
            <ac:picMk id="5" creationId="{028B33DA-F4E9-7FF1-24B4-78704D7C7646}"/>
          </ac:picMkLst>
        </pc:picChg>
      </pc:sldChg>
      <pc:sldChg chg="addSp modSp">
        <pc:chgData name="Henrike Zschach" userId="S::pnv719@ku.dk::e59085bd-0efe-48fe-9e4c-f7ddd5df24a7" providerId="AD" clId="Web-{B850E7CF-F85B-9A72-1929-CBD26E4E8FC0}" dt="2023-01-09T13:44:06.343" v="3" actId="1076"/>
        <pc:sldMkLst>
          <pc:docMk/>
          <pc:sldMk cId="4245669387" sldId="286"/>
        </pc:sldMkLst>
        <pc:picChg chg="add mod">
          <ac:chgData name="Henrike Zschach" userId="S::pnv719@ku.dk::e59085bd-0efe-48fe-9e4c-f7ddd5df24a7" providerId="AD" clId="Web-{B850E7CF-F85B-9A72-1929-CBD26E4E8FC0}" dt="2023-01-09T13:44:06.343" v="3" actId="1076"/>
          <ac:picMkLst>
            <pc:docMk/>
            <pc:sldMk cId="4245669387" sldId="286"/>
            <ac:picMk id="6" creationId="{0AB4C53F-D057-425E-CB65-EF365DF6DED5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30.546" v="14"/>
        <pc:sldMkLst>
          <pc:docMk/>
          <pc:sldMk cId="788275196" sldId="287"/>
        </pc:sldMkLst>
        <pc:picChg chg="add">
          <ac:chgData name="Henrike Zschach" userId="S::pnv719@ku.dk::e59085bd-0efe-48fe-9e4c-f7ddd5df24a7" providerId="AD" clId="Web-{B850E7CF-F85B-9A72-1929-CBD26E4E8FC0}" dt="2023-01-09T13:44:30.546" v="14"/>
          <ac:picMkLst>
            <pc:docMk/>
            <pc:sldMk cId="788275196" sldId="287"/>
            <ac:picMk id="8" creationId="{4EB540FB-DF1C-A181-F451-6C4A801ABB55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39.937" v="18"/>
        <pc:sldMkLst>
          <pc:docMk/>
          <pc:sldMk cId="2090451827" sldId="288"/>
        </pc:sldMkLst>
        <pc:picChg chg="add">
          <ac:chgData name="Henrike Zschach" userId="S::pnv719@ku.dk::e59085bd-0efe-48fe-9e4c-f7ddd5df24a7" providerId="AD" clId="Web-{B850E7CF-F85B-9A72-1929-CBD26E4E8FC0}" dt="2023-01-09T13:44:39.937" v="18"/>
          <ac:picMkLst>
            <pc:docMk/>
            <pc:sldMk cId="2090451827" sldId="288"/>
            <ac:picMk id="10" creationId="{0A4D28EA-5A07-5D46-355D-142E987D6615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42.234" v="19"/>
        <pc:sldMkLst>
          <pc:docMk/>
          <pc:sldMk cId="1020859914" sldId="289"/>
        </pc:sldMkLst>
        <pc:picChg chg="add">
          <ac:chgData name="Henrike Zschach" userId="S::pnv719@ku.dk::e59085bd-0efe-48fe-9e4c-f7ddd5df24a7" providerId="AD" clId="Web-{B850E7CF-F85B-9A72-1929-CBD26E4E8FC0}" dt="2023-01-09T13:44:42.234" v="19"/>
          <ac:picMkLst>
            <pc:docMk/>
            <pc:sldMk cId="1020859914" sldId="289"/>
            <ac:picMk id="5" creationId="{375B58FD-DB48-A035-A951-E9854DB4AFA2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12.358" v="6"/>
        <pc:sldMkLst>
          <pc:docMk/>
          <pc:sldMk cId="2518096097" sldId="290"/>
        </pc:sldMkLst>
        <pc:picChg chg="add">
          <ac:chgData name="Henrike Zschach" userId="S::pnv719@ku.dk::e59085bd-0efe-48fe-9e4c-f7ddd5df24a7" providerId="AD" clId="Web-{B850E7CF-F85B-9A72-1929-CBD26E4E8FC0}" dt="2023-01-09T13:44:12.358" v="6"/>
          <ac:picMkLst>
            <pc:docMk/>
            <pc:sldMk cId="2518096097" sldId="290"/>
            <ac:picMk id="13" creationId="{48940337-FFC8-A7B9-E59A-BFB8C7733CC0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10.890" v="5"/>
        <pc:sldMkLst>
          <pc:docMk/>
          <pc:sldMk cId="866281105" sldId="292"/>
        </pc:sldMkLst>
        <pc:picChg chg="add">
          <ac:chgData name="Henrike Zschach" userId="S::pnv719@ku.dk::e59085bd-0efe-48fe-9e4c-f7ddd5df24a7" providerId="AD" clId="Web-{B850E7CF-F85B-9A72-1929-CBD26E4E8FC0}" dt="2023-01-09T13:44:10.890" v="5"/>
          <ac:picMkLst>
            <pc:docMk/>
            <pc:sldMk cId="866281105" sldId="292"/>
            <ac:picMk id="10" creationId="{6AD65C31-C79D-2F8A-BAA5-76BC53A5F7C7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33.202" v="15"/>
        <pc:sldMkLst>
          <pc:docMk/>
          <pc:sldMk cId="1679870438" sldId="293"/>
        </pc:sldMkLst>
        <pc:picChg chg="add">
          <ac:chgData name="Henrike Zschach" userId="S::pnv719@ku.dk::e59085bd-0efe-48fe-9e4c-f7ddd5df24a7" providerId="AD" clId="Web-{B850E7CF-F85B-9A72-1929-CBD26E4E8FC0}" dt="2023-01-09T13:44:33.202" v="15"/>
          <ac:picMkLst>
            <pc:docMk/>
            <pc:sldMk cId="1679870438" sldId="293"/>
            <ac:picMk id="5" creationId="{245DEA68-D0A7-1CAB-D49C-C8264F1FB753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14.405" v="7"/>
        <pc:sldMkLst>
          <pc:docMk/>
          <pc:sldMk cId="557094454" sldId="294"/>
        </pc:sldMkLst>
        <pc:picChg chg="add">
          <ac:chgData name="Henrike Zschach" userId="S::pnv719@ku.dk::e59085bd-0efe-48fe-9e4c-f7ddd5df24a7" providerId="AD" clId="Web-{B850E7CF-F85B-9A72-1929-CBD26E4E8FC0}" dt="2023-01-09T13:44:14.405" v="7"/>
          <ac:picMkLst>
            <pc:docMk/>
            <pc:sldMk cId="557094454" sldId="294"/>
            <ac:picMk id="5" creationId="{1F82D2E3-8D3F-0F19-BBB5-7EA92A177DED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16.046" v="8"/>
        <pc:sldMkLst>
          <pc:docMk/>
          <pc:sldMk cId="464656749" sldId="295"/>
        </pc:sldMkLst>
        <pc:picChg chg="add">
          <ac:chgData name="Henrike Zschach" userId="S::pnv719@ku.dk::e59085bd-0efe-48fe-9e4c-f7ddd5df24a7" providerId="AD" clId="Web-{B850E7CF-F85B-9A72-1929-CBD26E4E8FC0}" dt="2023-01-09T13:44:16.046" v="8"/>
          <ac:picMkLst>
            <pc:docMk/>
            <pc:sldMk cId="464656749" sldId="295"/>
            <ac:picMk id="5" creationId="{1DCB5380-A413-4900-1737-3386D9AA8AFF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25.124" v="12"/>
        <pc:sldMkLst>
          <pc:docMk/>
          <pc:sldMk cId="571949560" sldId="296"/>
        </pc:sldMkLst>
        <pc:picChg chg="add">
          <ac:chgData name="Henrike Zschach" userId="S::pnv719@ku.dk::e59085bd-0efe-48fe-9e4c-f7ddd5df24a7" providerId="AD" clId="Web-{B850E7CF-F85B-9A72-1929-CBD26E4E8FC0}" dt="2023-01-09T13:44:25.124" v="12"/>
          <ac:picMkLst>
            <pc:docMk/>
            <pc:sldMk cId="571949560" sldId="296"/>
            <ac:picMk id="5" creationId="{8878AA58-3E0A-A914-C6F2-6DB62E8973AD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18.671" v="9"/>
        <pc:sldMkLst>
          <pc:docMk/>
          <pc:sldMk cId="4282875288" sldId="297"/>
        </pc:sldMkLst>
        <pc:picChg chg="add">
          <ac:chgData name="Henrike Zschach" userId="S::pnv719@ku.dk::e59085bd-0efe-48fe-9e4c-f7ddd5df24a7" providerId="AD" clId="Web-{B850E7CF-F85B-9A72-1929-CBD26E4E8FC0}" dt="2023-01-09T13:44:18.671" v="9"/>
          <ac:picMkLst>
            <pc:docMk/>
            <pc:sldMk cId="4282875288" sldId="297"/>
            <ac:picMk id="5" creationId="{1AAD1D83-0BE2-6E56-5782-C15FD9232E43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20.937" v="10"/>
        <pc:sldMkLst>
          <pc:docMk/>
          <pc:sldMk cId="103822699" sldId="298"/>
        </pc:sldMkLst>
        <pc:picChg chg="add">
          <ac:chgData name="Henrike Zschach" userId="S::pnv719@ku.dk::e59085bd-0efe-48fe-9e4c-f7ddd5df24a7" providerId="AD" clId="Web-{B850E7CF-F85B-9A72-1929-CBD26E4E8FC0}" dt="2023-01-09T13:44:20.937" v="10"/>
          <ac:picMkLst>
            <pc:docMk/>
            <pc:sldMk cId="103822699" sldId="298"/>
            <ac:picMk id="6" creationId="{3D727393-A873-BF20-0DC0-47B4474D71F7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22.608" v="11"/>
        <pc:sldMkLst>
          <pc:docMk/>
          <pc:sldMk cId="4271447968" sldId="300"/>
        </pc:sldMkLst>
        <pc:picChg chg="add">
          <ac:chgData name="Henrike Zschach" userId="S::pnv719@ku.dk::e59085bd-0efe-48fe-9e4c-f7ddd5df24a7" providerId="AD" clId="Web-{B850E7CF-F85B-9A72-1929-CBD26E4E8FC0}" dt="2023-01-09T13:44:22.608" v="11"/>
          <ac:picMkLst>
            <pc:docMk/>
            <pc:sldMk cId="4271447968" sldId="300"/>
            <ac:picMk id="6" creationId="{4096E621-B062-B2B9-1271-3E3CE8553733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27.530" v="13"/>
        <pc:sldMkLst>
          <pc:docMk/>
          <pc:sldMk cId="526349165" sldId="301"/>
        </pc:sldMkLst>
        <pc:picChg chg="add">
          <ac:chgData name="Henrike Zschach" userId="S::pnv719@ku.dk::e59085bd-0efe-48fe-9e4c-f7ddd5df24a7" providerId="AD" clId="Web-{B850E7CF-F85B-9A72-1929-CBD26E4E8FC0}" dt="2023-01-09T13:44:27.530" v="13"/>
          <ac:picMkLst>
            <pc:docMk/>
            <pc:sldMk cId="526349165" sldId="301"/>
            <ac:picMk id="6" creationId="{A319EF2C-01B9-B224-F567-BF4F682AD042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37.046" v="17"/>
        <pc:sldMkLst>
          <pc:docMk/>
          <pc:sldMk cId="622684127" sldId="302"/>
        </pc:sldMkLst>
        <pc:picChg chg="add">
          <ac:chgData name="Henrike Zschach" userId="S::pnv719@ku.dk::e59085bd-0efe-48fe-9e4c-f7ddd5df24a7" providerId="AD" clId="Web-{B850E7CF-F85B-9A72-1929-CBD26E4E8FC0}" dt="2023-01-09T13:44:37.046" v="17"/>
          <ac:picMkLst>
            <pc:docMk/>
            <pc:sldMk cId="622684127" sldId="302"/>
            <ac:picMk id="5" creationId="{D5889CBC-6CAB-7F46-F489-9D323FF00AF5}"/>
          </ac:picMkLst>
        </pc:picChg>
      </pc:sldChg>
      <pc:sldChg chg="addSp">
        <pc:chgData name="Henrike Zschach" userId="S::pnv719@ku.dk::e59085bd-0efe-48fe-9e4c-f7ddd5df24a7" providerId="AD" clId="Web-{B850E7CF-F85B-9A72-1929-CBD26E4E8FC0}" dt="2023-01-09T13:44:52.968" v="22"/>
        <pc:sldMkLst>
          <pc:docMk/>
          <pc:sldMk cId="2054568526" sldId="303"/>
        </pc:sldMkLst>
        <pc:picChg chg="add">
          <ac:chgData name="Henrike Zschach" userId="S::pnv719@ku.dk::e59085bd-0efe-48fe-9e4c-f7ddd5df24a7" providerId="AD" clId="Web-{B850E7CF-F85B-9A72-1929-CBD26E4E8FC0}" dt="2023-01-09T13:44:52.968" v="22"/>
          <ac:picMkLst>
            <pc:docMk/>
            <pc:sldMk cId="2054568526" sldId="303"/>
            <ac:picMk id="6" creationId="{6742EC25-5E95-4094-8569-2426CB627B46}"/>
          </ac:picMkLst>
        </pc:picChg>
      </pc:sldChg>
    </pc:docChg>
  </pc:docChgLst>
  <pc:docChgLst>
    <pc:chgData name="Henrike Zschach" userId="S::pnv719@ku.dk::e59085bd-0efe-48fe-9e4c-f7ddd5df24a7" providerId="AD" clId="Web-{AA7EB3E9-ED45-561D-654D-FBCC3C658A52}"/>
    <pc:docChg chg="modSld">
      <pc:chgData name="Henrike Zschach" userId="S::pnv719@ku.dk::e59085bd-0efe-48fe-9e4c-f7ddd5df24a7" providerId="AD" clId="Web-{AA7EB3E9-ED45-561D-654D-FBCC3C658A52}" dt="2023-01-09T13:47:29.267" v="7"/>
      <pc:docMkLst>
        <pc:docMk/>
      </pc:docMkLst>
      <pc:sldChg chg="addSp">
        <pc:chgData name="Henrike Zschach" userId="S::pnv719@ku.dk::e59085bd-0efe-48fe-9e4c-f7ddd5df24a7" providerId="AD" clId="Web-{AA7EB3E9-ED45-561D-654D-FBCC3C658A52}" dt="2023-01-09T13:47:18.502" v="3"/>
        <pc:sldMkLst>
          <pc:docMk/>
          <pc:sldMk cId="2708659944" sldId="267"/>
        </pc:sldMkLst>
        <pc:picChg chg="add">
          <ac:chgData name="Henrike Zschach" userId="S::pnv719@ku.dk::e59085bd-0efe-48fe-9e4c-f7ddd5df24a7" providerId="AD" clId="Web-{AA7EB3E9-ED45-561D-654D-FBCC3C658A52}" dt="2023-01-09T13:47:18.502" v="3"/>
          <ac:picMkLst>
            <pc:docMk/>
            <pc:sldMk cId="2708659944" sldId="267"/>
            <ac:picMk id="3" creationId="{B77ECF2C-4A64-17BE-2237-5AF0CDEC9892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10.627" v="0"/>
        <pc:sldMkLst>
          <pc:docMk/>
          <pc:sldMk cId="2578313693" sldId="271"/>
        </pc:sldMkLst>
        <pc:picChg chg="add">
          <ac:chgData name="Henrike Zschach" userId="S::pnv719@ku.dk::e59085bd-0efe-48fe-9e4c-f7ddd5df24a7" providerId="AD" clId="Web-{AA7EB3E9-ED45-561D-654D-FBCC3C658A52}" dt="2023-01-09T13:47:10.627" v="0"/>
          <ac:picMkLst>
            <pc:docMk/>
            <pc:sldMk cId="2578313693" sldId="271"/>
            <ac:picMk id="18" creationId="{1EBA8DEB-1421-5693-AC13-FA1ABD6BDBD1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24.205" v="5"/>
        <pc:sldMkLst>
          <pc:docMk/>
          <pc:sldMk cId="136324036" sldId="272"/>
        </pc:sldMkLst>
        <pc:picChg chg="add">
          <ac:chgData name="Henrike Zschach" userId="S::pnv719@ku.dk::e59085bd-0efe-48fe-9e4c-f7ddd5df24a7" providerId="AD" clId="Web-{AA7EB3E9-ED45-561D-654D-FBCC3C658A52}" dt="2023-01-09T13:47:24.205" v="5"/>
          <ac:picMkLst>
            <pc:docMk/>
            <pc:sldMk cId="136324036" sldId="272"/>
            <ac:picMk id="6" creationId="{5DA09D86-8D0E-E360-E8F7-C04653EEF8AF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15.424" v="2"/>
        <pc:sldMkLst>
          <pc:docMk/>
          <pc:sldMk cId="2142928596" sldId="273"/>
        </pc:sldMkLst>
        <pc:picChg chg="add">
          <ac:chgData name="Henrike Zschach" userId="S::pnv719@ku.dk::e59085bd-0efe-48fe-9e4c-f7ddd5df24a7" providerId="AD" clId="Web-{AA7EB3E9-ED45-561D-654D-FBCC3C658A52}" dt="2023-01-09T13:47:15.424" v="2"/>
          <ac:picMkLst>
            <pc:docMk/>
            <pc:sldMk cId="2142928596" sldId="273"/>
            <ac:picMk id="3" creationId="{434DD8EC-7863-A3C8-F1F5-AF81B8F51E5B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21.017" v="4"/>
        <pc:sldMkLst>
          <pc:docMk/>
          <pc:sldMk cId="936044805" sldId="274"/>
        </pc:sldMkLst>
        <pc:picChg chg="add">
          <ac:chgData name="Henrike Zschach" userId="S::pnv719@ku.dk::e59085bd-0efe-48fe-9e4c-f7ddd5df24a7" providerId="AD" clId="Web-{AA7EB3E9-ED45-561D-654D-FBCC3C658A52}" dt="2023-01-09T13:47:21.017" v="4"/>
          <ac:picMkLst>
            <pc:docMk/>
            <pc:sldMk cId="936044805" sldId="274"/>
            <ac:picMk id="7" creationId="{E5B83BA0-D1F0-BC47-C244-AC8DC987482E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29.267" v="7"/>
        <pc:sldMkLst>
          <pc:docMk/>
          <pc:sldMk cId="1434722502" sldId="276"/>
        </pc:sldMkLst>
        <pc:picChg chg="add">
          <ac:chgData name="Henrike Zschach" userId="S::pnv719@ku.dk::e59085bd-0efe-48fe-9e4c-f7ddd5df24a7" providerId="AD" clId="Web-{AA7EB3E9-ED45-561D-654D-FBCC3C658A52}" dt="2023-01-09T13:47:29.267" v="7"/>
          <ac:picMkLst>
            <pc:docMk/>
            <pc:sldMk cId="1434722502" sldId="276"/>
            <ac:picMk id="4" creationId="{5828A9C0-B519-FDDA-75E3-71203D07D848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13.064" v="1"/>
        <pc:sldMkLst>
          <pc:docMk/>
          <pc:sldMk cId="2119020529" sldId="284"/>
        </pc:sldMkLst>
        <pc:picChg chg="add">
          <ac:chgData name="Henrike Zschach" userId="S::pnv719@ku.dk::e59085bd-0efe-48fe-9e4c-f7ddd5df24a7" providerId="AD" clId="Web-{AA7EB3E9-ED45-561D-654D-FBCC3C658A52}" dt="2023-01-09T13:47:13.064" v="1"/>
          <ac:picMkLst>
            <pc:docMk/>
            <pc:sldMk cId="2119020529" sldId="284"/>
            <ac:picMk id="7" creationId="{F078C035-4710-6F95-2DA8-9EDAAEDD576A}"/>
          </ac:picMkLst>
        </pc:picChg>
      </pc:sldChg>
      <pc:sldChg chg="addSp">
        <pc:chgData name="Henrike Zschach" userId="S::pnv719@ku.dk::e59085bd-0efe-48fe-9e4c-f7ddd5df24a7" providerId="AD" clId="Web-{AA7EB3E9-ED45-561D-654D-FBCC3C658A52}" dt="2023-01-09T13:47:26.767" v="6"/>
        <pc:sldMkLst>
          <pc:docMk/>
          <pc:sldMk cId="2998168715" sldId="285"/>
        </pc:sldMkLst>
        <pc:picChg chg="add">
          <ac:chgData name="Henrike Zschach" userId="S::pnv719@ku.dk::e59085bd-0efe-48fe-9e4c-f7ddd5df24a7" providerId="AD" clId="Web-{AA7EB3E9-ED45-561D-654D-FBCC3C658A52}" dt="2023-01-09T13:47:26.767" v="6"/>
          <ac:picMkLst>
            <pc:docMk/>
            <pc:sldMk cId="2998168715" sldId="285"/>
            <ac:picMk id="4" creationId="{61806C92-1BF5-03FA-226A-A3361D205842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D971CC-7630-0C49-B752-F0088342980B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80D45C6-D74D-1E4F-958D-99B887DF997E}">
      <dgm:prSet custT="1"/>
      <dgm:spPr>
        <a:solidFill>
          <a:schemeClr val="accent1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sz="3000"/>
            <a:t>2</a:t>
          </a:r>
          <a:endParaRPr lang="en-US" sz="3000"/>
        </a:p>
      </dgm:t>
    </dgm:pt>
    <dgm:pt modelId="{91CC41E1-7910-4942-A896-AF6F9291C0EC}" type="parTrans" cxnId="{38D57D5D-0F41-E942-B4F1-7B2D2CC88586}">
      <dgm:prSet/>
      <dgm:spPr/>
      <dgm:t>
        <a:bodyPr/>
        <a:lstStyle/>
        <a:p>
          <a:endParaRPr lang="en-US"/>
        </a:p>
      </dgm:t>
    </dgm:pt>
    <dgm:pt modelId="{84C46CC0-1AB8-CC40-B767-CFE0BB58FAC7}" type="sibTrans" cxnId="{38D57D5D-0F41-E942-B4F1-7B2D2CC88586}">
      <dgm:prSet/>
      <dgm:spPr/>
      <dgm:t>
        <a:bodyPr/>
        <a:lstStyle/>
        <a:p>
          <a:endParaRPr lang="en-US"/>
        </a:p>
      </dgm:t>
    </dgm:pt>
    <dgm:pt modelId="{DFD66396-6785-E742-9BE5-33BE506E8B47}">
      <dgm:prSet custT="1"/>
      <dgm:spPr/>
      <dgm:t>
        <a:bodyPr/>
        <a:lstStyle/>
        <a:p>
          <a:r>
            <a:rPr lang="en-GB" sz="3000"/>
            <a:t>3</a:t>
          </a:r>
          <a:endParaRPr lang="en-US" sz="3000"/>
        </a:p>
      </dgm:t>
    </dgm:pt>
    <dgm:pt modelId="{7A9B2047-8CBC-B140-B78E-32B2E4FF9379}" type="parTrans" cxnId="{085CFCD9-EAA1-E140-9675-9F9E5D2E6922}">
      <dgm:prSet/>
      <dgm:spPr/>
      <dgm:t>
        <a:bodyPr/>
        <a:lstStyle/>
        <a:p>
          <a:endParaRPr lang="en-US"/>
        </a:p>
      </dgm:t>
    </dgm:pt>
    <dgm:pt modelId="{3618F927-1F3A-D04F-AFD0-A8EFED6865A2}" type="sibTrans" cxnId="{085CFCD9-EAA1-E140-9675-9F9E5D2E6922}">
      <dgm:prSet/>
      <dgm:spPr/>
      <dgm:t>
        <a:bodyPr/>
        <a:lstStyle/>
        <a:p>
          <a:endParaRPr lang="en-US"/>
        </a:p>
      </dgm:t>
    </dgm:pt>
    <dgm:pt modelId="{A8DBF3BF-AD4C-0C4B-B575-B95C54218D0A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Three factors, with nesting</a:t>
          </a:r>
          <a:endParaRPr lang="en-US" sz="3000"/>
        </a:p>
      </dgm:t>
    </dgm:pt>
    <dgm:pt modelId="{EA78F276-03C8-0648-8CAA-70BC1471FC36}" type="parTrans" cxnId="{40630DB3-A1FB-8D49-933C-4CB42861C7B4}">
      <dgm:prSet/>
      <dgm:spPr/>
      <dgm:t>
        <a:bodyPr/>
        <a:lstStyle/>
        <a:p>
          <a:endParaRPr lang="en-US"/>
        </a:p>
      </dgm:t>
    </dgm:pt>
    <dgm:pt modelId="{51CF9074-4AFC-7B4E-A6C2-58FE8B061FE7}" type="sibTrans" cxnId="{40630DB3-A1FB-8D49-933C-4CB42861C7B4}">
      <dgm:prSet/>
      <dgm:spPr/>
      <dgm:t>
        <a:bodyPr/>
        <a:lstStyle/>
        <a:p>
          <a:endParaRPr lang="en-US"/>
        </a:p>
      </dgm:t>
    </dgm:pt>
    <dgm:pt modelId="{74182693-643F-7745-85D3-6D89A0D60989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Conclusions</a:t>
          </a:r>
          <a:endParaRPr lang="en-US" sz="3000"/>
        </a:p>
      </dgm:t>
    </dgm:pt>
    <dgm:pt modelId="{4386C87D-7C61-1947-8299-2CC606B1D078}" type="parTrans" cxnId="{21646398-1A28-7F49-BC54-315CDE8D84BC}">
      <dgm:prSet/>
      <dgm:spPr/>
      <dgm:t>
        <a:bodyPr/>
        <a:lstStyle/>
        <a:p>
          <a:endParaRPr lang="en-US"/>
        </a:p>
      </dgm:t>
    </dgm:pt>
    <dgm:pt modelId="{A3AA38CA-A5FE-8443-BEB7-19B0D067EECA}" type="sibTrans" cxnId="{21646398-1A28-7F49-BC54-315CDE8D84BC}">
      <dgm:prSet/>
      <dgm:spPr/>
      <dgm:t>
        <a:bodyPr/>
        <a:lstStyle/>
        <a:p>
          <a:endParaRPr lang="en-US"/>
        </a:p>
      </dgm:t>
    </dgm:pt>
    <dgm:pt modelId="{02E430F4-9661-7244-87B5-36481BF2BAB8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>
              <a:tint val="40000"/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en-GB" sz="3000"/>
            <a:t>One factor, two levels</a:t>
          </a:r>
          <a:endParaRPr lang="en-US" sz="3000"/>
        </a:p>
      </dgm:t>
    </dgm:pt>
    <dgm:pt modelId="{8CF1A6DE-86EE-E34C-BF30-D9F619B13765}" type="parTrans" cxnId="{8F648C22-798B-CF40-B6E4-DD5E36B0B53F}">
      <dgm:prSet/>
      <dgm:spPr/>
      <dgm:t>
        <a:bodyPr/>
        <a:lstStyle/>
        <a:p>
          <a:endParaRPr lang="en-US"/>
        </a:p>
      </dgm:t>
    </dgm:pt>
    <dgm:pt modelId="{E7A9AFA7-6BC0-7A40-AA7F-2C28E58FD0C0}" type="sibTrans" cxnId="{8F648C22-798B-CF40-B6E4-DD5E36B0B53F}">
      <dgm:prSet/>
      <dgm:spPr/>
      <dgm:t>
        <a:bodyPr/>
        <a:lstStyle/>
        <a:p>
          <a:endParaRPr lang="en-US"/>
        </a:p>
      </dgm:t>
    </dgm:pt>
    <dgm:pt modelId="{20BD7CC9-673B-1547-91CA-4FE5EEBF6A30}">
      <dgm:prSet custT="1"/>
      <dgm:spPr/>
      <dgm:t>
        <a:bodyPr/>
        <a:lstStyle/>
        <a:p>
          <a:r>
            <a:rPr lang="en-GB" sz="3000"/>
            <a:t>1</a:t>
          </a:r>
          <a:endParaRPr lang="en-US" sz="3000"/>
        </a:p>
      </dgm:t>
    </dgm:pt>
    <dgm:pt modelId="{83C860BA-755D-894B-8FAF-8DD38D18D100}" type="sibTrans" cxnId="{72649EB1-C8E1-D942-B02E-A07D33FB5842}">
      <dgm:prSet/>
      <dgm:spPr/>
      <dgm:t>
        <a:bodyPr/>
        <a:lstStyle/>
        <a:p>
          <a:endParaRPr lang="en-US"/>
        </a:p>
      </dgm:t>
    </dgm:pt>
    <dgm:pt modelId="{208D2C1E-DF0D-334F-88B8-571810D10E10}" type="parTrans" cxnId="{72649EB1-C8E1-D942-B02E-A07D33FB5842}">
      <dgm:prSet/>
      <dgm:spPr/>
      <dgm:t>
        <a:bodyPr/>
        <a:lstStyle/>
        <a:p>
          <a:endParaRPr lang="en-US"/>
        </a:p>
      </dgm:t>
    </dgm:pt>
    <dgm:pt modelId="{8F9AEED8-E5E4-5F48-9B1A-27C6408B2C32}">
      <dgm:prSet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One factor, three levels</a:t>
          </a:r>
          <a:endParaRPr lang="en-US" sz="3000"/>
        </a:p>
      </dgm:t>
    </dgm:pt>
    <dgm:pt modelId="{A634FEF9-DAEF-8840-8F43-1AF767B8D6D2}" type="parTrans" cxnId="{A1140240-B047-5749-9DA9-90675477C648}">
      <dgm:prSet/>
      <dgm:spPr/>
      <dgm:t>
        <a:bodyPr/>
        <a:lstStyle/>
        <a:p>
          <a:endParaRPr lang="en-US"/>
        </a:p>
      </dgm:t>
    </dgm:pt>
    <dgm:pt modelId="{D35F284A-CD32-E449-86CB-5BAC51A7223B}" type="sibTrans" cxnId="{A1140240-B047-5749-9DA9-90675477C648}">
      <dgm:prSet/>
      <dgm:spPr/>
      <dgm:t>
        <a:bodyPr/>
        <a:lstStyle/>
        <a:p>
          <a:endParaRPr lang="en-US"/>
        </a:p>
      </dgm:t>
    </dgm:pt>
    <dgm:pt modelId="{2AC6258A-9E81-0D44-AF01-F87DDF7128F0}">
      <dgm:prSet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Two factors, with interaction</a:t>
          </a:r>
          <a:endParaRPr lang="en-US" sz="3000"/>
        </a:p>
      </dgm:t>
    </dgm:pt>
    <dgm:pt modelId="{3FB013B4-979A-E64E-B2E8-08816FD98A31}" type="parTrans" cxnId="{1002D51A-13B8-284D-80DB-8E9789AC438C}">
      <dgm:prSet/>
      <dgm:spPr/>
      <dgm:t>
        <a:bodyPr/>
        <a:lstStyle/>
        <a:p>
          <a:endParaRPr lang="en-US"/>
        </a:p>
      </dgm:t>
    </dgm:pt>
    <dgm:pt modelId="{33C0D3DB-A778-9449-AC9A-30DB2D2B8B5A}" type="sibTrans" cxnId="{1002D51A-13B8-284D-80DB-8E9789AC438C}">
      <dgm:prSet/>
      <dgm:spPr/>
      <dgm:t>
        <a:bodyPr/>
        <a:lstStyle/>
        <a:p>
          <a:endParaRPr lang="en-US"/>
        </a:p>
      </dgm:t>
    </dgm:pt>
    <dgm:pt modelId="{DF6A1E24-1883-574F-9CD1-E988B7C3A3DA}">
      <dgm:prSet custT="1"/>
      <dgm:spPr>
        <a:solidFill>
          <a:schemeClr val="accent6"/>
        </a:solidFill>
        <a:ln>
          <a:solidFill>
            <a:schemeClr val="accent6"/>
          </a:solidFill>
        </a:ln>
      </dgm:spPr>
      <dgm:t>
        <a:bodyPr/>
        <a:lstStyle/>
        <a:p>
          <a:r>
            <a:rPr lang="en-US" sz="3000"/>
            <a:t>4</a:t>
          </a:r>
        </a:p>
      </dgm:t>
    </dgm:pt>
    <dgm:pt modelId="{E5E0E2FC-506D-B240-8408-141F79B8C061}" type="parTrans" cxnId="{1B468792-D143-A746-A161-04BC938BAD77}">
      <dgm:prSet/>
      <dgm:spPr/>
      <dgm:t>
        <a:bodyPr/>
        <a:lstStyle/>
        <a:p>
          <a:endParaRPr lang="en-US"/>
        </a:p>
      </dgm:t>
    </dgm:pt>
    <dgm:pt modelId="{B2A246C9-D672-914A-B526-DC70D41BDA0B}" type="sibTrans" cxnId="{1B468792-D143-A746-A161-04BC938BAD77}">
      <dgm:prSet/>
      <dgm:spPr/>
      <dgm:t>
        <a:bodyPr/>
        <a:lstStyle/>
        <a:p>
          <a:endParaRPr lang="en-US"/>
        </a:p>
      </dgm:t>
    </dgm:pt>
    <dgm:pt modelId="{AF9C9897-A78B-BF42-A873-72ED37605E41}">
      <dgm:prSet custT="1"/>
      <dgm:spPr>
        <a:solidFill>
          <a:schemeClr val="tx2"/>
        </a:solidFill>
        <a:ln>
          <a:solidFill>
            <a:schemeClr val="tx2"/>
          </a:solidFill>
        </a:ln>
      </dgm:spPr>
      <dgm:t>
        <a:bodyPr/>
        <a:lstStyle/>
        <a:p>
          <a:r>
            <a:rPr lang="en-US" sz="3000"/>
            <a:t>5</a:t>
          </a:r>
        </a:p>
      </dgm:t>
    </dgm:pt>
    <dgm:pt modelId="{79C3413E-D9CF-534C-9117-3F2A9AFE61B6}" type="parTrans" cxnId="{B520B303-4E91-214B-90D1-D490DBB54F86}">
      <dgm:prSet/>
      <dgm:spPr/>
      <dgm:t>
        <a:bodyPr/>
        <a:lstStyle/>
        <a:p>
          <a:endParaRPr lang="en-US"/>
        </a:p>
      </dgm:t>
    </dgm:pt>
    <dgm:pt modelId="{5743F46E-D74B-6840-AF20-DE1AD426B8A9}" type="sibTrans" cxnId="{B520B303-4E91-214B-90D1-D490DBB54F86}">
      <dgm:prSet/>
      <dgm:spPr/>
      <dgm:t>
        <a:bodyPr/>
        <a:lstStyle/>
        <a:p>
          <a:endParaRPr lang="en-US"/>
        </a:p>
      </dgm:t>
    </dgm:pt>
    <dgm:pt modelId="{9FD95819-485A-0447-9327-BC851E428B96}" type="pres">
      <dgm:prSet presAssocID="{0FD971CC-7630-0C49-B752-F0088342980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557EAF5-54C1-C74F-B277-B8704B1C2DAB}" type="pres">
      <dgm:prSet presAssocID="{20BD7CC9-673B-1547-91CA-4FE5EEBF6A30}" presName="horFlow" presStyleCnt="0"/>
      <dgm:spPr/>
    </dgm:pt>
    <dgm:pt modelId="{D3B5D836-D682-074B-94FE-F15B91939F22}" type="pres">
      <dgm:prSet presAssocID="{20BD7CC9-673B-1547-91CA-4FE5EEBF6A30}" presName="bigChev" presStyleLbl="node1" presStyleIdx="0" presStyleCnt="5" custScaleX="62431"/>
      <dgm:spPr/>
    </dgm:pt>
    <dgm:pt modelId="{EA61C0B9-4139-804D-AA35-FBBE062BF7C9}" type="pres">
      <dgm:prSet presAssocID="{8CF1A6DE-86EE-E34C-BF30-D9F619B13765}" presName="parTrans" presStyleCnt="0"/>
      <dgm:spPr/>
    </dgm:pt>
    <dgm:pt modelId="{6A5190E9-72F9-3944-A920-406897718670}" type="pres">
      <dgm:prSet presAssocID="{02E430F4-9661-7244-87B5-36481BF2BAB8}" presName="node" presStyleLbl="alignAccFollowNode1" presStyleIdx="0" presStyleCnt="5" custScaleX="477334">
        <dgm:presLayoutVars>
          <dgm:bulletEnabled val="1"/>
        </dgm:presLayoutVars>
      </dgm:prSet>
      <dgm:spPr/>
    </dgm:pt>
    <dgm:pt modelId="{241BDA03-0741-C84C-925C-A98F888B95DB}" type="pres">
      <dgm:prSet presAssocID="{20BD7CC9-673B-1547-91CA-4FE5EEBF6A30}" presName="vSp" presStyleCnt="0"/>
      <dgm:spPr/>
    </dgm:pt>
    <dgm:pt modelId="{ADB6919B-4439-E646-855C-BF6D4B20E9E1}" type="pres">
      <dgm:prSet presAssocID="{280D45C6-D74D-1E4F-958D-99B887DF997E}" presName="horFlow" presStyleCnt="0"/>
      <dgm:spPr/>
    </dgm:pt>
    <dgm:pt modelId="{A310E990-FC30-0546-A7DC-1281D687565F}" type="pres">
      <dgm:prSet presAssocID="{280D45C6-D74D-1E4F-958D-99B887DF997E}" presName="bigChev" presStyleLbl="node1" presStyleIdx="1" presStyleCnt="5" custScaleX="62431"/>
      <dgm:spPr/>
    </dgm:pt>
    <dgm:pt modelId="{B9910084-1847-E748-A201-AA4F411D7A94}" type="pres">
      <dgm:prSet presAssocID="{A634FEF9-DAEF-8840-8F43-1AF767B8D6D2}" presName="parTrans" presStyleCnt="0"/>
      <dgm:spPr/>
    </dgm:pt>
    <dgm:pt modelId="{968F30C7-4BBC-F44A-8CFA-AC9EF7E04B3C}" type="pres">
      <dgm:prSet presAssocID="{8F9AEED8-E5E4-5F48-9B1A-27C6408B2C32}" presName="node" presStyleLbl="alignAccFollowNode1" presStyleIdx="1" presStyleCnt="5" custScaleX="475297">
        <dgm:presLayoutVars>
          <dgm:bulletEnabled val="1"/>
        </dgm:presLayoutVars>
      </dgm:prSet>
      <dgm:spPr/>
    </dgm:pt>
    <dgm:pt modelId="{8D965E9C-9C38-A24D-80CB-99456A080D11}" type="pres">
      <dgm:prSet presAssocID="{280D45C6-D74D-1E4F-958D-99B887DF997E}" presName="vSp" presStyleCnt="0"/>
      <dgm:spPr/>
    </dgm:pt>
    <dgm:pt modelId="{FBCD669A-3E09-B64C-97EE-7A4E54F0C42A}" type="pres">
      <dgm:prSet presAssocID="{DFD66396-6785-E742-9BE5-33BE506E8B47}" presName="horFlow" presStyleCnt="0"/>
      <dgm:spPr/>
    </dgm:pt>
    <dgm:pt modelId="{158B1752-288A-3041-9EF5-B655E7F496E9}" type="pres">
      <dgm:prSet presAssocID="{DFD66396-6785-E742-9BE5-33BE506E8B47}" presName="bigChev" presStyleLbl="node1" presStyleIdx="2" presStyleCnt="5" custScaleX="62431"/>
      <dgm:spPr/>
    </dgm:pt>
    <dgm:pt modelId="{25879E74-862D-AC48-9A51-99FAB0412A2B}" type="pres">
      <dgm:prSet presAssocID="{3FB013B4-979A-E64E-B2E8-08816FD98A31}" presName="parTrans" presStyleCnt="0"/>
      <dgm:spPr/>
    </dgm:pt>
    <dgm:pt modelId="{8E5BD4CF-FF1F-9D4E-A365-9D15F1E69304}" type="pres">
      <dgm:prSet presAssocID="{2AC6258A-9E81-0D44-AF01-F87DDF7128F0}" presName="node" presStyleLbl="alignAccFollowNode1" presStyleIdx="2" presStyleCnt="5" custScaleX="475297">
        <dgm:presLayoutVars>
          <dgm:bulletEnabled val="1"/>
        </dgm:presLayoutVars>
      </dgm:prSet>
      <dgm:spPr/>
    </dgm:pt>
    <dgm:pt modelId="{7D613295-98A1-B140-9EBB-030C5AC244F5}" type="pres">
      <dgm:prSet presAssocID="{DFD66396-6785-E742-9BE5-33BE506E8B47}" presName="vSp" presStyleCnt="0"/>
      <dgm:spPr/>
    </dgm:pt>
    <dgm:pt modelId="{CF53B0E7-B294-AD43-A374-65E8C808A200}" type="pres">
      <dgm:prSet presAssocID="{DF6A1E24-1883-574F-9CD1-E988B7C3A3DA}" presName="horFlow" presStyleCnt="0"/>
      <dgm:spPr/>
    </dgm:pt>
    <dgm:pt modelId="{998CB3C9-5637-B24D-9FE2-1ECDF3F79DF4}" type="pres">
      <dgm:prSet presAssocID="{DF6A1E24-1883-574F-9CD1-E988B7C3A3DA}" presName="bigChev" presStyleLbl="node1" presStyleIdx="3" presStyleCnt="5" custScaleX="62431"/>
      <dgm:spPr/>
    </dgm:pt>
    <dgm:pt modelId="{4119227C-C2F6-D94A-A7EF-59612F485DED}" type="pres">
      <dgm:prSet presAssocID="{EA78F276-03C8-0648-8CAA-70BC1471FC36}" presName="parTrans" presStyleCnt="0"/>
      <dgm:spPr/>
    </dgm:pt>
    <dgm:pt modelId="{6054549C-8284-8E4B-BD8A-63FE764B826C}" type="pres">
      <dgm:prSet presAssocID="{A8DBF3BF-AD4C-0C4B-B575-B95C54218D0A}" presName="node" presStyleLbl="alignAccFollowNode1" presStyleIdx="3" presStyleCnt="5" custScaleX="475297">
        <dgm:presLayoutVars>
          <dgm:bulletEnabled val="1"/>
        </dgm:presLayoutVars>
      </dgm:prSet>
      <dgm:spPr/>
    </dgm:pt>
    <dgm:pt modelId="{D2B1BB75-2F20-FA4B-A74C-A8B713FAAA81}" type="pres">
      <dgm:prSet presAssocID="{DF6A1E24-1883-574F-9CD1-E988B7C3A3DA}" presName="vSp" presStyleCnt="0"/>
      <dgm:spPr/>
    </dgm:pt>
    <dgm:pt modelId="{39159697-9E3B-1D4B-BE64-18D4143A7C7A}" type="pres">
      <dgm:prSet presAssocID="{AF9C9897-A78B-BF42-A873-72ED37605E41}" presName="horFlow" presStyleCnt="0"/>
      <dgm:spPr/>
    </dgm:pt>
    <dgm:pt modelId="{D4B2551E-C524-804D-9A36-6E8966E073FF}" type="pres">
      <dgm:prSet presAssocID="{AF9C9897-A78B-BF42-A873-72ED37605E41}" presName="bigChev" presStyleLbl="node1" presStyleIdx="4" presStyleCnt="5" custScaleX="62431"/>
      <dgm:spPr/>
    </dgm:pt>
    <dgm:pt modelId="{70D7C0E8-80D2-0748-9E15-E15F24BCF47B}" type="pres">
      <dgm:prSet presAssocID="{4386C87D-7C61-1947-8299-2CC606B1D078}" presName="parTrans" presStyleCnt="0"/>
      <dgm:spPr/>
    </dgm:pt>
    <dgm:pt modelId="{5C73347B-FFA2-D640-84EB-635338F34153}" type="pres">
      <dgm:prSet presAssocID="{74182693-643F-7745-85D3-6D89A0D60989}" presName="node" presStyleLbl="alignAccFollowNode1" presStyleIdx="4" presStyleCnt="5" custScaleX="475297">
        <dgm:presLayoutVars>
          <dgm:bulletEnabled val="1"/>
        </dgm:presLayoutVars>
      </dgm:prSet>
      <dgm:spPr/>
    </dgm:pt>
  </dgm:ptLst>
  <dgm:cxnLst>
    <dgm:cxn modelId="{B520B303-4E91-214B-90D1-D490DBB54F86}" srcId="{0FD971CC-7630-0C49-B752-F0088342980B}" destId="{AF9C9897-A78B-BF42-A873-72ED37605E41}" srcOrd="4" destOrd="0" parTransId="{79C3413E-D9CF-534C-9117-3F2A9AFE61B6}" sibTransId="{5743F46E-D74B-6840-AF20-DE1AD426B8A9}"/>
    <dgm:cxn modelId="{1002D51A-13B8-284D-80DB-8E9789AC438C}" srcId="{DFD66396-6785-E742-9BE5-33BE506E8B47}" destId="{2AC6258A-9E81-0D44-AF01-F87DDF7128F0}" srcOrd="0" destOrd="0" parTransId="{3FB013B4-979A-E64E-B2E8-08816FD98A31}" sibTransId="{33C0D3DB-A778-9449-AC9A-30DB2D2B8B5A}"/>
    <dgm:cxn modelId="{8F648C22-798B-CF40-B6E4-DD5E36B0B53F}" srcId="{20BD7CC9-673B-1547-91CA-4FE5EEBF6A30}" destId="{02E430F4-9661-7244-87B5-36481BF2BAB8}" srcOrd="0" destOrd="0" parTransId="{8CF1A6DE-86EE-E34C-BF30-D9F619B13765}" sibTransId="{E7A9AFA7-6BC0-7A40-AA7F-2C28E58FD0C0}"/>
    <dgm:cxn modelId="{0D76B73C-948D-7D42-B3FD-0240402B4B3D}" type="presOf" srcId="{74182693-643F-7745-85D3-6D89A0D60989}" destId="{5C73347B-FFA2-D640-84EB-635338F34153}" srcOrd="0" destOrd="0" presId="urn:microsoft.com/office/officeart/2005/8/layout/lProcess3"/>
    <dgm:cxn modelId="{712E913E-3EA3-124C-B652-B1EBEE363DBC}" type="presOf" srcId="{20BD7CC9-673B-1547-91CA-4FE5EEBF6A30}" destId="{D3B5D836-D682-074B-94FE-F15B91939F22}" srcOrd="0" destOrd="0" presId="urn:microsoft.com/office/officeart/2005/8/layout/lProcess3"/>
    <dgm:cxn modelId="{A1140240-B047-5749-9DA9-90675477C648}" srcId="{280D45C6-D74D-1E4F-958D-99B887DF997E}" destId="{8F9AEED8-E5E4-5F48-9B1A-27C6408B2C32}" srcOrd="0" destOrd="0" parTransId="{A634FEF9-DAEF-8840-8F43-1AF767B8D6D2}" sibTransId="{D35F284A-CD32-E449-86CB-5BAC51A7223B}"/>
    <dgm:cxn modelId="{38D57D5D-0F41-E942-B4F1-7B2D2CC88586}" srcId="{0FD971CC-7630-0C49-B752-F0088342980B}" destId="{280D45C6-D74D-1E4F-958D-99B887DF997E}" srcOrd="1" destOrd="0" parTransId="{91CC41E1-7910-4942-A896-AF6F9291C0EC}" sibTransId="{84C46CC0-1AB8-CC40-B767-CFE0BB58FAC7}"/>
    <dgm:cxn modelId="{A5917962-9578-BD46-A9C7-FB785DA26D0D}" type="presOf" srcId="{0FD971CC-7630-0C49-B752-F0088342980B}" destId="{9FD95819-485A-0447-9327-BC851E428B96}" srcOrd="0" destOrd="0" presId="urn:microsoft.com/office/officeart/2005/8/layout/lProcess3"/>
    <dgm:cxn modelId="{81F16178-20E5-F940-A213-4FC1BFD3BB84}" type="presOf" srcId="{DF6A1E24-1883-574F-9CD1-E988B7C3A3DA}" destId="{998CB3C9-5637-B24D-9FE2-1ECDF3F79DF4}" srcOrd="0" destOrd="0" presId="urn:microsoft.com/office/officeart/2005/8/layout/lProcess3"/>
    <dgm:cxn modelId="{0726AD84-3228-1D48-881E-25A0DA175F89}" type="presOf" srcId="{DFD66396-6785-E742-9BE5-33BE506E8B47}" destId="{158B1752-288A-3041-9EF5-B655E7F496E9}" srcOrd="0" destOrd="0" presId="urn:microsoft.com/office/officeart/2005/8/layout/lProcess3"/>
    <dgm:cxn modelId="{1B468792-D143-A746-A161-04BC938BAD77}" srcId="{0FD971CC-7630-0C49-B752-F0088342980B}" destId="{DF6A1E24-1883-574F-9CD1-E988B7C3A3DA}" srcOrd="3" destOrd="0" parTransId="{E5E0E2FC-506D-B240-8408-141F79B8C061}" sibTransId="{B2A246C9-D672-914A-B526-DC70D41BDA0B}"/>
    <dgm:cxn modelId="{87AC2D94-3AE7-4545-B515-6D321BCFC468}" type="presOf" srcId="{AF9C9897-A78B-BF42-A873-72ED37605E41}" destId="{D4B2551E-C524-804D-9A36-6E8966E073FF}" srcOrd="0" destOrd="0" presId="urn:microsoft.com/office/officeart/2005/8/layout/lProcess3"/>
    <dgm:cxn modelId="{21646398-1A28-7F49-BC54-315CDE8D84BC}" srcId="{AF9C9897-A78B-BF42-A873-72ED37605E41}" destId="{74182693-643F-7745-85D3-6D89A0D60989}" srcOrd="0" destOrd="0" parTransId="{4386C87D-7C61-1947-8299-2CC606B1D078}" sibTransId="{A3AA38CA-A5FE-8443-BEB7-19B0D067EECA}"/>
    <dgm:cxn modelId="{72649EB1-C8E1-D942-B02E-A07D33FB5842}" srcId="{0FD971CC-7630-0C49-B752-F0088342980B}" destId="{20BD7CC9-673B-1547-91CA-4FE5EEBF6A30}" srcOrd="0" destOrd="0" parTransId="{208D2C1E-DF0D-334F-88B8-571810D10E10}" sibTransId="{83C860BA-755D-894B-8FAF-8DD38D18D100}"/>
    <dgm:cxn modelId="{40630DB3-A1FB-8D49-933C-4CB42861C7B4}" srcId="{DF6A1E24-1883-574F-9CD1-E988B7C3A3DA}" destId="{A8DBF3BF-AD4C-0C4B-B575-B95C54218D0A}" srcOrd="0" destOrd="0" parTransId="{EA78F276-03C8-0648-8CAA-70BC1471FC36}" sibTransId="{51CF9074-4AFC-7B4E-A6C2-58FE8B061FE7}"/>
    <dgm:cxn modelId="{C8C64AB8-5B80-8D4B-A443-B4BE6E6AD7ED}" type="presOf" srcId="{02E430F4-9661-7244-87B5-36481BF2BAB8}" destId="{6A5190E9-72F9-3944-A920-406897718670}" srcOrd="0" destOrd="0" presId="urn:microsoft.com/office/officeart/2005/8/layout/lProcess3"/>
    <dgm:cxn modelId="{C7BA35C2-8E36-B84D-866F-3EC1B4AE6E3D}" type="presOf" srcId="{280D45C6-D74D-1E4F-958D-99B887DF997E}" destId="{A310E990-FC30-0546-A7DC-1281D687565F}" srcOrd="0" destOrd="0" presId="urn:microsoft.com/office/officeart/2005/8/layout/lProcess3"/>
    <dgm:cxn modelId="{EFD864D3-9CBC-1F44-85AA-B03F64249F5C}" type="presOf" srcId="{A8DBF3BF-AD4C-0C4B-B575-B95C54218D0A}" destId="{6054549C-8284-8E4B-BD8A-63FE764B826C}" srcOrd="0" destOrd="0" presId="urn:microsoft.com/office/officeart/2005/8/layout/lProcess3"/>
    <dgm:cxn modelId="{085CFCD9-EAA1-E140-9675-9F9E5D2E6922}" srcId="{0FD971CC-7630-0C49-B752-F0088342980B}" destId="{DFD66396-6785-E742-9BE5-33BE506E8B47}" srcOrd="2" destOrd="0" parTransId="{7A9B2047-8CBC-B140-B78E-32B2E4FF9379}" sibTransId="{3618F927-1F3A-D04F-AFD0-A8EFED6865A2}"/>
    <dgm:cxn modelId="{54645BF8-6E25-AA40-A25F-18C8227AC9C0}" type="presOf" srcId="{2AC6258A-9E81-0D44-AF01-F87DDF7128F0}" destId="{8E5BD4CF-FF1F-9D4E-A365-9D15F1E69304}" srcOrd="0" destOrd="0" presId="urn:microsoft.com/office/officeart/2005/8/layout/lProcess3"/>
    <dgm:cxn modelId="{805216FD-C6B0-5744-8903-9FF0E40A55FC}" type="presOf" srcId="{8F9AEED8-E5E4-5F48-9B1A-27C6408B2C32}" destId="{968F30C7-4BBC-F44A-8CFA-AC9EF7E04B3C}" srcOrd="0" destOrd="0" presId="urn:microsoft.com/office/officeart/2005/8/layout/lProcess3"/>
    <dgm:cxn modelId="{CD09D0C1-9EA4-5648-A2ED-0C87F15A0055}" type="presParOf" srcId="{9FD95819-485A-0447-9327-BC851E428B96}" destId="{2557EAF5-54C1-C74F-B277-B8704B1C2DAB}" srcOrd="0" destOrd="0" presId="urn:microsoft.com/office/officeart/2005/8/layout/lProcess3"/>
    <dgm:cxn modelId="{EEE03114-9897-1343-8D72-FC143F40279B}" type="presParOf" srcId="{2557EAF5-54C1-C74F-B277-B8704B1C2DAB}" destId="{D3B5D836-D682-074B-94FE-F15B91939F22}" srcOrd="0" destOrd="0" presId="urn:microsoft.com/office/officeart/2005/8/layout/lProcess3"/>
    <dgm:cxn modelId="{8DBC1C5A-3CF6-E945-9439-6AD9935C8DF0}" type="presParOf" srcId="{2557EAF5-54C1-C74F-B277-B8704B1C2DAB}" destId="{EA61C0B9-4139-804D-AA35-FBBE062BF7C9}" srcOrd="1" destOrd="0" presId="urn:microsoft.com/office/officeart/2005/8/layout/lProcess3"/>
    <dgm:cxn modelId="{F2EBDA63-193F-6C42-B934-AD8382C7CCFD}" type="presParOf" srcId="{2557EAF5-54C1-C74F-B277-B8704B1C2DAB}" destId="{6A5190E9-72F9-3944-A920-406897718670}" srcOrd="2" destOrd="0" presId="urn:microsoft.com/office/officeart/2005/8/layout/lProcess3"/>
    <dgm:cxn modelId="{CAA31084-5ACA-1F42-93A9-6703B824B5C5}" type="presParOf" srcId="{9FD95819-485A-0447-9327-BC851E428B96}" destId="{241BDA03-0741-C84C-925C-A98F888B95DB}" srcOrd="1" destOrd="0" presId="urn:microsoft.com/office/officeart/2005/8/layout/lProcess3"/>
    <dgm:cxn modelId="{56B8366F-4165-C34B-A1D8-3E56BC794FED}" type="presParOf" srcId="{9FD95819-485A-0447-9327-BC851E428B96}" destId="{ADB6919B-4439-E646-855C-BF6D4B20E9E1}" srcOrd="2" destOrd="0" presId="urn:microsoft.com/office/officeart/2005/8/layout/lProcess3"/>
    <dgm:cxn modelId="{8DDDBCA9-E0DC-064C-BB9B-2355C0D0C0F0}" type="presParOf" srcId="{ADB6919B-4439-E646-855C-BF6D4B20E9E1}" destId="{A310E990-FC30-0546-A7DC-1281D687565F}" srcOrd="0" destOrd="0" presId="urn:microsoft.com/office/officeart/2005/8/layout/lProcess3"/>
    <dgm:cxn modelId="{D198F845-F562-9F42-8F5D-489FEF67C07C}" type="presParOf" srcId="{ADB6919B-4439-E646-855C-BF6D4B20E9E1}" destId="{B9910084-1847-E748-A201-AA4F411D7A94}" srcOrd="1" destOrd="0" presId="urn:microsoft.com/office/officeart/2005/8/layout/lProcess3"/>
    <dgm:cxn modelId="{11682C02-0C19-4141-A64A-373AF194932E}" type="presParOf" srcId="{ADB6919B-4439-E646-855C-BF6D4B20E9E1}" destId="{968F30C7-4BBC-F44A-8CFA-AC9EF7E04B3C}" srcOrd="2" destOrd="0" presId="urn:microsoft.com/office/officeart/2005/8/layout/lProcess3"/>
    <dgm:cxn modelId="{93008021-4615-4349-A39C-2CC7EA343ABC}" type="presParOf" srcId="{9FD95819-485A-0447-9327-BC851E428B96}" destId="{8D965E9C-9C38-A24D-80CB-99456A080D11}" srcOrd="3" destOrd="0" presId="urn:microsoft.com/office/officeart/2005/8/layout/lProcess3"/>
    <dgm:cxn modelId="{50036388-8BE4-2C4A-A2BC-9738BB13A57F}" type="presParOf" srcId="{9FD95819-485A-0447-9327-BC851E428B96}" destId="{FBCD669A-3E09-B64C-97EE-7A4E54F0C42A}" srcOrd="4" destOrd="0" presId="urn:microsoft.com/office/officeart/2005/8/layout/lProcess3"/>
    <dgm:cxn modelId="{6068D7BB-5C35-7541-9E0F-E464F0F68660}" type="presParOf" srcId="{FBCD669A-3E09-B64C-97EE-7A4E54F0C42A}" destId="{158B1752-288A-3041-9EF5-B655E7F496E9}" srcOrd="0" destOrd="0" presId="urn:microsoft.com/office/officeart/2005/8/layout/lProcess3"/>
    <dgm:cxn modelId="{01411A98-6059-2D4C-A0CF-F2159DC16CE5}" type="presParOf" srcId="{FBCD669A-3E09-B64C-97EE-7A4E54F0C42A}" destId="{25879E74-862D-AC48-9A51-99FAB0412A2B}" srcOrd="1" destOrd="0" presId="urn:microsoft.com/office/officeart/2005/8/layout/lProcess3"/>
    <dgm:cxn modelId="{D4286340-9E18-F943-8596-25141A1816FF}" type="presParOf" srcId="{FBCD669A-3E09-B64C-97EE-7A4E54F0C42A}" destId="{8E5BD4CF-FF1F-9D4E-A365-9D15F1E69304}" srcOrd="2" destOrd="0" presId="urn:microsoft.com/office/officeart/2005/8/layout/lProcess3"/>
    <dgm:cxn modelId="{7EAAC95D-5D19-D940-9672-3A5F7D2A0D3B}" type="presParOf" srcId="{9FD95819-485A-0447-9327-BC851E428B96}" destId="{7D613295-98A1-B140-9EBB-030C5AC244F5}" srcOrd="5" destOrd="0" presId="urn:microsoft.com/office/officeart/2005/8/layout/lProcess3"/>
    <dgm:cxn modelId="{B0E9CD8F-96FC-624F-9D38-BCF1607DA876}" type="presParOf" srcId="{9FD95819-485A-0447-9327-BC851E428B96}" destId="{CF53B0E7-B294-AD43-A374-65E8C808A200}" srcOrd="6" destOrd="0" presId="urn:microsoft.com/office/officeart/2005/8/layout/lProcess3"/>
    <dgm:cxn modelId="{29DCA7EB-D4B6-7947-8DD5-48E0B50E5729}" type="presParOf" srcId="{CF53B0E7-B294-AD43-A374-65E8C808A200}" destId="{998CB3C9-5637-B24D-9FE2-1ECDF3F79DF4}" srcOrd="0" destOrd="0" presId="urn:microsoft.com/office/officeart/2005/8/layout/lProcess3"/>
    <dgm:cxn modelId="{2542A4F0-5A98-C04B-A634-8EB5C30AD717}" type="presParOf" srcId="{CF53B0E7-B294-AD43-A374-65E8C808A200}" destId="{4119227C-C2F6-D94A-A7EF-59612F485DED}" srcOrd="1" destOrd="0" presId="urn:microsoft.com/office/officeart/2005/8/layout/lProcess3"/>
    <dgm:cxn modelId="{56F7C3ED-2D3B-1147-A28D-734524B80969}" type="presParOf" srcId="{CF53B0E7-B294-AD43-A374-65E8C808A200}" destId="{6054549C-8284-8E4B-BD8A-63FE764B826C}" srcOrd="2" destOrd="0" presId="urn:microsoft.com/office/officeart/2005/8/layout/lProcess3"/>
    <dgm:cxn modelId="{F1BD4E3A-0391-5D44-AFBA-5E280D8E687E}" type="presParOf" srcId="{9FD95819-485A-0447-9327-BC851E428B96}" destId="{D2B1BB75-2F20-FA4B-A74C-A8B713FAAA81}" srcOrd="7" destOrd="0" presId="urn:microsoft.com/office/officeart/2005/8/layout/lProcess3"/>
    <dgm:cxn modelId="{451764D9-52FF-8B4F-8C5F-DBD53FB6A90C}" type="presParOf" srcId="{9FD95819-485A-0447-9327-BC851E428B96}" destId="{39159697-9E3B-1D4B-BE64-18D4143A7C7A}" srcOrd="8" destOrd="0" presId="urn:microsoft.com/office/officeart/2005/8/layout/lProcess3"/>
    <dgm:cxn modelId="{C266E29B-137B-8E48-BBAB-F627C16C068F}" type="presParOf" srcId="{39159697-9E3B-1D4B-BE64-18D4143A7C7A}" destId="{D4B2551E-C524-804D-9A36-6E8966E073FF}" srcOrd="0" destOrd="0" presId="urn:microsoft.com/office/officeart/2005/8/layout/lProcess3"/>
    <dgm:cxn modelId="{4DE33B22-505F-E943-996D-DDE2E16A0B75}" type="presParOf" srcId="{39159697-9E3B-1D4B-BE64-18D4143A7C7A}" destId="{70D7C0E8-80D2-0748-9E15-E15F24BCF47B}" srcOrd="1" destOrd="0" presId="urn:microsoft.com/office/officeart/2005/8/layout/lProcess3"/>
    <dgm:cxn modelId="{61A2E852-2B2C-9F48-8B0E-810199C0D709}" type="presParOf" srcId="{39159697-9E3B-1D4B-BE64-18D4143A7C7A}" destId="{5C73347B-FFA2-D640-84EB-635338F3415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5D836-D682-074B-94FE-F15B91939F22}">
      <dsp:nvSpPr>
        <dsp:cNvPr id="0" name=""/>
        <dsp:cNvSpPr/>
      </dsp:nvSpPr>
      <dsp:spPr>
        <a:xfrm>
          <a:off x="809" y="311682"/>
          <a:ext cx="1209304" cy="77481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1</a:t>
          </a:r>
          <a:endParaRPr lang="en-US" sz="3000" kern="1200"/>
        </a:p>
      </dsp:txBody>
      <dsp:txXfrm>
        <a:off x="388214" y="311682"/>
        <a:ext cx="434494" cy="774810"/>
      </dsp:txXfrm>
    </dsp:sp>
    <dsp:sp modelId="{6A5190E9-72F9-3944-A920-406897718670}">
      <dsp:nvSpPr>
        <dsp:cNvPr id="0" name=""/>
        <dsp:cNvSpPr/>
      </dsp:nvSpPr>
      <dsp:spPr>
        <a:xfrm>
          <a:off x="958301" y="377541"/>
          <a:ext cx="7674248" cy="643092"/>
        </a:xfrm>
        <a:prstGeom prst="chevron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>
              <a:tint val="40000"/>
              <a:hueOff val="0"/>
              <a:satOff val="0"/>
              <a:lum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One factor, two levels</a:t>
          </a:r>
          <a:endParaRPr lang="en-US" sz="3000" kern="1200"/>
        </a:p>
      </dsp:txBody>
      <dsp:txXfrm>
        <a:off x="1279847" y="377541"/>
        <a:ext cx="7031156" cy="643092"/>
      </dsp:txXfrm>
    </dsp:sp>
    <dsp:sp modelId="{A310E990-FC30-0546-A7DC-1281D687565F}">
      <dsp:nvSpPr>
        <dsp:cNvPr id="0" name=""/>
        <dsp:cNvSpPr/>
      </dsp:nvSpPr>
      <dsp:spPr>
        <a:xfrm>
          <a:off x="809" y="1194966"/>
          <a:ext cx="1209304" cy="774810"/>
        </a:xfrm>
        <a:prstGeom prst="chevron">
          <a:avLst/>
        </a:prstGeom>
        <a:solidFill>
          <a:schemeClr val="accent1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2</a:t>
          </a:r>
          <a:endParaRPr lang="en-US" sz="3000" kern="1200"/>
        </a:p>
      </dsp:txBody>
      <dsp:txXfrm>
        <a:off x="388214" y="1194966"/>
        <a:ext cx="434494" cy="774810"/>
      </dsp:txXfrm>
    </dsp:sp>
    <dsp:sp modelId="{968F30C7-4BBC-F44A-8CFA-AC9EF7E04B3C}">
      <dsp:nvSpPr>
        <dsp:cNvPr id="0" name=""/>
        <dsp:cNvSpPr/>
      </dsp:nvSpPr>
      <dsp:spPr>
        <a:xfrm>
          <a:off x="958301" y="1260825"/>
          <a:ext cx="7641499" cy="643092"/>
        </a:xfrm>
        <a:prstGeom prst="chevron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One factor, three levels</a:t>
          </a:r>
          <a:endParaRPr lang="en-US" sz="3000" kern="1200"/>
        </a:p>
      </dsp:txBody>
      <dsp:txXfrm>
        <a:off x="1279847" y="1260825"/>
        <a:ext cx="6998407" cy="643092"/>
      </dsp:txXfrm>
    </dsp:sp>
    <dsp:sp modelId="{158B1752-288A-3041-9EF5-B655E7F496E9}">
      <dsp:nvSpPr>
        <dsp:cNvPr id="0" name=""/>
        <dsp:cNvSpPr/>
      </dsp:nvSpPr>
      <dsp:spPr>
        <a:xfrm>
          <a:off x="809" y="2078250"/>
          <a:ext cx="1209304" cy="774810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3</a:t>
          </a:r>
          <a:endParaRPr lang="en-US" sz="3000" kern="1200"/>
        </a:p>
      </dsp:txBody>
      <dsp:txXfrm>
        <a:off x="388214" y="2078250"/>
        <a:ext cx="434494" cy="774810"/>
      </dsp:txXfrm>
    </dsp:sp>
    <dsp:sp modelId="{8E5BD4CF-FF1F-9D4E-A365-9D15F1E69304}">
      <dsp:nvSpPr>
        <dsp:cNvPr id="0" name=""/>
        <dsp:cNvSpPr/>
      </dsp:nvSpPr>
      <dsp:spPr>
        <a:xfrm>
          <a:off x="958301" y="2144109"/>
          <a:ext cx="7641499" cy="643092"/>
        </a:xfrm>
        <a:prstGeom prst="chevron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accent4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Two factors, with interaction</a:t>
          </a:r>
          <a:endParaRPr lang="en-US" sz="3000" kern="1200"/>
        </a:p>
      </dsp:txBody>
      <dsp:txXfrm>
        <a:off x="1279847" y="2144109"/>
        <a:ext cx="6998407" cy="643092"/>
      </dsp:txXfrm>
    </dsp:sp>
    <dsp:sp modelId="{998CB3C9-5637-B24D-9FE2-1ECDF3F79DF4}">
      <dsp:nvSpPr>
        <dsp:cNvPr id="0" name=""/>
        <dsp:cNvSpPr/>
      </dsp:nvSpPr>
      <dsp:spPr>
        <a:xfrm>
          <a:off x="809" y="2961534"/>
          <a:ext cx="1209304" cy="774810"/>
        </a:xfrm>
        <a:prstGeom prst="chevron">
          <a:avLst/>
        </a:prstGeom>
        <a:solidFill>
          <a:schemeClr val="accent6"/>
        </a:solidFill>
        <a:ln w="1270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4</a:t>
          </a:r>
        </a:p>
      </dsp:txBody>
      <dsp:txXfrm>
        <a:off x="388214" y="2961534"/>
        <a:ext cx="434494" cy="774810"/>
      </dsp:txXfrm>
    </dsp:sp>
    <dsp:sp modelId="{6054549C-8284-8E4B-BD8A-63FE764B826C}">
      <dsp:nvSpPr>
        <dsp:cNvPr id="0" name=""/>
        <dsp:cNvSpPr/>
      </dsp:nvSpPr>
      <dsp:spPr>
        <a:xfrm>
          <a:off x="958301" y="3027392"/>
          <a:ext cx="7641499" cy="643092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Three factors, with nesting</a:t>
          </a:r>
          <a:endParaRPr lang="en-US" sz="3000" kern="1200"/>
        </a:p>
      </dsp:txBody>
      <dsp:txXfrm>
        <a:off x="1279847" y="3027392"/>
        <a:ext cx="6998407" cy="643092"/>
      </dsp:txXfrm>
    </dsp:sp>
    <dsp:sp modelId="{D4B2551E-C524-804D-9A36-6E8966E073FF}">
      <dsp:nvSpPr>
        <dsp:cNvPr id="0" name=""/>
        <dsp:cNvSpPr/>
      </dsp:nvSpPr>
      <dsp:spPr>
        <a:xfrm>
          <a:off x="809" y="3844817"/>
          <a:ext cx="1209304" cy="774810"/>
        </a:xfrm>
        <a:prstGeom prst="chevron">
          <a:avLst/>
        </a:prstGeom>
        <a:solidFill>
          <a:schemeClr val="tx2"/>
        </a:solidFill>
        <a:ln w="12700" cap="flat" cmpd="sng" algn="ctr">
          <a:solidFill>
            <a:schemeClr val="tx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5</a:t>
          </a:r>
        </a:p>
      </dsp:txBody>
      <dsp:txXfrm>
        <a:off x="388214" y="3844817"/>
        <a:ext cx="434494" cy="774810"/>
      </dsp:txXfrm>
    </dsp:sp>
    <dsp:sp modelId="{5C73347B-FFA2-D640-84EB-635338F34153}">
      <dsp:nvSpPr>
        <dsp:cNvPr id="0" name=""/>
        <dsp:cNvSpPr/>
      </dsp:nvSpPr>
      <dsp:spPr>
        <a:xfrm>
          <a:off x="958301" y="3910676"/>
          <a:ext cx="7641499" cy="643092"/>
        </a:xfrm>
        <a:prstGeom prst="chevron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tx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Conclusions</a:t>
          </a:r>
          <a:endParaRPr lang="en-US" sz="3000" kern="1200"/>
        </a:p>
      </dsp:txBody>
      <dsp:txXfrm>
        <a:off x="1279847" y="3910676"/>
        <a:ext cx="6998407" cy="6430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9F1FD-6F52-D847-82A4-47C2D58B80EA}" type="datetimeFigureOut">
              <a:rPr lang="en-GB" smtClean="0"/>
              <a:t>12/01/2023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DE6C0-3F56-2B43-BBD5-FE49F3EE1B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2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600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35074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9981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0496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52092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10376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78027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53847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6525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31356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100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033750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24955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89763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97345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992674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645098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9720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6256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3556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7317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25674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377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84986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8548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343F8-22D0-DE46-9608-EB03ABDC3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C0060-639A-1B41-8958-C76D87B3E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9F0AE-747E-6D4D-8211-202B5F00C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BA9AA5-EF0F-8B46-85D7-BFA9E9AAB7D1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969BB-E495-8B40-8075-F2673CD2B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CAD8A-389D-2549-A965-18945F19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63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48681-4C52-AB47-BB46-09DF560F0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02D2E-DA41-144F-B411-6855D0669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F2C67-B52E-EF40-8AB9-C782A74D3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E9733-916C-874E-90B0-F70BC63E9D2B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19167-A0F9-454A-ABAE-7F373CD7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C4464-68EE-B04F-BC2C-2AFB97E6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75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0CB58-0BC8-0347-8110-8E58567BE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BAD0A0-3B62-1543-8926-6B159CC1F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AD6C3-BCA2-174D-9B6C-4411E68A9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97D700-30C7-5348-9C83-E150031C46F2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28B61-62DD-544F-B8B1-091A33685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400E3-3E21-B94B-B098-F45A297A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50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93B7-84D6-B54E-8332-B94CCBB1A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C2F30-5E1B-4B4A-B0EB-48259C098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2AA0B-B0CB-574C-93E2-CECDEAEEB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23148-C081-BF45-B319-238D13563939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BFE5C-3197-A34D-82E1-F1C502837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1DB58-F871-6646-A98A-66A9313B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52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68439-21DC-5A40-8852-9951421B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610EF-9CBE-5549-9F69-0AA3860FA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EAB42-BEB6-B047-BBDD-215933D88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43B5D6-4622-654F-9FF3-8A7B77E7C86F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9206A-28CB-1945-AF9D-7A0D8AE0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B713A-A3A0-A74B-A8F4-FCABF812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253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43FF-6C78-5B48-A6B7-3E81FA9C4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03FBE-748C-4E4E-B1BE-DD537945F9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B94EB-4184-214C-908E-6AFB7C65C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447B22-D144-2D48-9D6F-4F130CA28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346A3-A0CA-F644-8E0E-D6212D2E6237}" type="datetime1">
              <a:rPr lang="en-US" smtClean="0"/>
              <a:t>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80B65-64A4-9A42-B12B-E9A46582F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CC9E5-82FE-A440-BEC5-9A86A2B67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92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9DD46-A300-6446-ACCA-9E3A8913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196DC-2144-7640-BE38-EE4F4D520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3149E-D3A0-DB42-BF71-4CCAB48E9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7EE763-12F6-1F4E-B934-E0CF0345A1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02FE4F-756E-3B4A-8123-3C6F64FC45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2F07A-A617-7343-A3A5-9FDD371A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029D88-9528-2E4C-801B-87FEEB98B6EC}" type="datetime1">
              <a:rPr lang="en-US" smtClean="0"/>
              <a:t>1/12/2023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4D7E33-C4F7-4743-8371-360849EA3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0DF20E-42D8-954F-9B41-FA855C243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39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EDA2A-648F-0346-9BF0-52F8730C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0680B-5AD5-2349-9424-5B0FF7E75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2DC62-1447-D044-B033-34FB2977468C}" type="datetime1">
              <a:rPr lang="en-US" smtClean="0"/>
              <a:t>1/12/2023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BEF560-8CAA-374D-8B98-7006EA532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ED91E-E1DE-F841-BB85-716D8D442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08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DD0735-D1C6-EF4A-A1F0-0015E069F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26795-26A5-7C45-8970-AA2F54E1D838}" type="datetime1">
              <a:rPr lang="en-US" smtClean="0"/>
              <a:t>1/12/2023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3DC404-D05D-C447-BBCA-E0CC6B2C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4338A-F704-CA43-A6C3-57F1A696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F8111-40FA-8046-85B0-3E52ECDB2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A11BF-8CFF-6040-86AF-779B7100A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B7A2AE-A1E0-D340-815C-96C5C69AD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5F7E8-A804-D044-9C1B-704A1CAC9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D9D28-7FA9-CE4D-BFB6-3F4745E5130C}" type="datetime1">
              <a:rPr lang="en-US" smtClean="0"/>
              <a:t>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55884-4E62-D245-9E58-9C3244D5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D4F4D-548A-6145-BD81-1B491C5F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858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254B4-E994-7B4E-BA3F-9DD467E42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207F48-4A30-C948-9182-145DE5364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7CBD8D-CB87-424C-AF55-FE1C3381E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CBF9B-5DB8-4E47-9940-13C9EBFC7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4A53-6887-6748-8CFA-2801B6A283D8}" type="datetime1">
              <a:rPr lang="en-US" smtClean="0"/>
              <a:t>1/12/2023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1A808F-8062-7D47-9A90-A9BBA5EB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16C56-FCA3-144A-B124-7D4B2523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2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9CB77F-D9F0-EF4A-A0A8-2D8E5E933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578A-DE83-3941-A1A8-ABD6838E4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806EB-059E-6640-834F-1E499C564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DFB70-F297-0E44-A949-38ED45F1B6D8}" type="datetime1">
              <a:rPr lang="en-US" smtClean="0"/>
              <a:t>1/12/2023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318C-06B3-6646-BF04-0D1444802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8041E-3A38-9E47-B12B-865CF785F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62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90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3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1920DB-A420-FF47-9398-3D0DD288A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7208" y="857251"/>
            <a:ext cx="4968792" cy="3098061"/>
          </a:xfrm>
        </p:spPr>
        <p:txBody>
          <a:bodyPr anchor="b">
            <a:normAutofit/>
          </a:bodyPr>
          <a:lstStyle/>
          <a:p>
            <a:pPr algn="l"/>
            <a:r>
              <a:rPr lang="en-GB" sz="4800" b="1">
                <a:solidFill>
                  <a:srgbClr val="FFFFFF"/>
                </a:solidFill>
              </a:rPr>
              <a:t>Differential Expression Analysis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497D31-BD0F-024A-883E-291AC29D5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208" y="4756265"/>
            <a:ext cx="4674204" cy="1244483"/>
          </a:xfrm>
        </p:spPr>
        <p:txBody>
          <a:bodyPr anchor="t">
            <a:normAutofit/>
          </a:bodyPr>
          <a:lstStyle/>
          <a:p>
            <a:pPr algn="l"/>
            <a:r>
              <a:rPr lang="en-GB" err="1">
                <a:solidFill>
                  <a:srgbClr val="FFFFFF"/>
                </a:solidFill>
              </a:rPr>
              <a:t>Center</a:t>
            </a:r>
            <a:r>
              <a:rPr lang="en-GB">
                <a:solidFill>
                  <a:srgbClr val="FFFFFF"/>
                </a:solidFill>
              </a:rPr>
              <a:t> for Health Data Science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5F955E-25FF-5245-A82D-80B255BCB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59" y="2908268"/>
            <a:ext cx="3737164" cy="10557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FF55D-D30D-1844-911C-CEEF3C27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20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3200"/>
              <a:t>Estimate gene-wise dispersion</a:t>
            </a:r>
          </a:p>
          <a:p>
            <a:r>
              <a:rPr lang="en-US"/>
              <a:t>Worrisome dispersions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10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C9B2C4-6801-3D12-F1E3-AAAF72A75C6C}"/>
              </a:ext>
            </a:extLst>
          </p:cNvPr>
          <p:cNvGrpSpPr/>
          <p:nvPr/>
        </p:nvGrpSpPr>
        <p:grpSpPr>
          <a:xfrm>
            <a:off x="8221713" y="3556740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59E39E-CCC8-D83B-BF7C-58068DF57B1F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F944A5-1087-8C3C-7164-4D619EE348F4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BE53C5-9CEF-6CD3-BE99-2F014F7298C6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F30801A-FA40-B708-2D2B-7D89DAC21478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12246D55-1B03-D358-E01C-AAEEBCED7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58A70852-8618-4D9A-878B-B8396E497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EA0A3-FB9A-6BBB-E245-4F5C3981FF03}"/>
              </a:ext>
            </a:extLst>
          </p:cNvPr>
          <p:cNvSpPr/>
          <p:nvPr/>
        </p:nvSpPr>
        <p:spPr>
          <a:xfrm>
            <a:off x="8221713" y="5196943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4508A2-5E0D-1DC2-CF89-3DDA7F00276E}"/>
              </a:ext>
            </a:extLst>
          </p:cNvPr>
          <p:cNvSpPr/>
          <p:nvPr/>
        </p:nvSpPr>
        <p:spPr>
          <a:xfrm>
            <a:off x="8221713" y="3122529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/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𝒅𝒊𝒔𝒑𝒆𝒓𝒔𝒊𝒐𝒏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𝑎𝑟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DK" sz="200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/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𝑒𝑠𝑡𝑖𝑚𝑎𝑡𝑒𝐷𝑖𝑠𝑝𝑒𝑟𝑠𝑖𝑜𝑛𝑠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blipFill>
                <a:blip r:embed="rId5"/>
                <a:stretch>
                  <a:fillRect l="-2863" r="-2863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>
            <a:extLst>
              <a:ext uri="{FF2B5EF4-FFF2-40B4-BE49-F238E27FC236}">
                <a16:creationId xmlns:a16="http://schemas.microsoft.com/office/drawing/2014/main" id="{0DB8B907-B08B-E0E8-C1DE-FC9DF22078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084" y="2751503"/>
            <a:ext cx="5489149" cy="411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769165D-650A-2C58-ED76-5066FB3C66E8}"/>
              </a:ext>
            </a:extLst>
          </p:cNvPr>
          <p:cNvSpPr txBox="1"/>
          <p:nvPr/>
        </p:nvSpPr>
        <p:spPr>
          <a:xfrm>
            <a:off x="6486918" y="3816628"/>
            <a:ext cx="1250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B</a:t>
            </a:r>
            <a:r>
              <a:rPr lang="en-DK" sz="2800"/>
              <a:t>ad fit!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3D727393-A873-BF20-0DC0-47B4474D71F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22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3200"/>
              <a:t>Estimate gene-wise dispersion</a:t>
            </a:r>
          </a:p>
          <a:p>
            <a:r>
              <a:rPr lang="en-US"/>
              <a:t>Worrisome dispersions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11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C9B2C4-6801-3D12-F1E3-AAAF72A75C6C}"/>
              </a:ext>
            </a:extLst>
          </p:cNvPr>
          <p:cNvGrpSpPr/>
          <p:nvPr/>
        </p:nvGrpSpPr>
        <p:grpSpPr>
          <a:xfrm>
            <a:off x="8221713" y="3556740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59E39E-CCC8-D83B-BF7C-58068DF57B1F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F944A5-1087-8C3C-7164-4D619EE348F4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BE53C5-9CEF-6CD3-BE99-2F014F7298C6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F30801A-FA40-B708-2D2B-7D89DAC21478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12246D55-1B03-D358-E01C-AAEEBCED7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58A70852-8618-4D9A-878B-B8396E497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EA0A3-FB9A-6BBB-E245-4F5C3981FF03}"/>
              </a:ext>
            </a:extLst>
          </p:cNvPr>
          <p:cNvSpPr/>
          <p:nvPr/>
        </p:nvSpPr>
        <p:spPr>
          <a:xfrm>
            <a:off x="8221713" y="5196943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4508A2-5E0D-1DC2-CF89-3DDA7F00276E}"/>
              </a:ext>
            </a:extLst>
          </p:cNvPr>
          <p:cNvSpPr/>
          <p:nvPr/>
        </p:nvSpPr>
        <p:spPr>
          <a:xfrm>
            <a:off x="8221713" y="3122529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/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𝒅𝒊𝒔𝒑𝒆𝒓𝒔𝒊𝒐𝒏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𝑎𝑟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DK" sz="200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blipFill>
                <a:blip r:embed="rId4"/>
                <a:stretch>
                  <a:fillRect l="-2844" t="-17391" r="-1422" b="-17391"/>
                </a:stretch>
              </a:blipFill>
            </p:spPr>
            <p:txBody>
              <a:bodyPr/>
              <a:lstStyle/>
              <a:p>
                <a:r>
                  <a:rPr lang="en-D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/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𝑒𝑠𝑡𝑖𝑚𝑎𝑡𝑒𝐷𝑖𝑠𝑝𝑒𝑟𝑠𝑖𝑜𝑛𝑠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blipFill>
                <a:blip r:embed="rId5"/>
                <a:stretch>
                  <a:fillRect l="-3175" r="-2778" b="-32258"/>
                </a:stretch>
              </a:blipFill>
            </p:spPr>
            <p:txBody>
              <a:bodyPr/>
              <a:lstStyle/>
              <a:p>
                <a:r>
                  <a:rPr lang="en-DK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>
            <a:extLst>
              <a:ext uri="{FF2B5EF4-FFF2-40B4-BE49-F238E27FC236}">
                <a16:creationId xmlns:a16="http://schemas.microsoft.com/office/drawing/2014/main" id="{8B2AED5F-5BFD-A4F4-0B6E-4BA47F878A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916" y="2925197"/>
            <a:ext cx="6371688" cy="393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8240050-460D-1CDE-2731-A16EBCCCEF1E}"/>
              </a:ext>
            </a:extLst>
          </p:cNvPr>
          <p:cNvSpPr txBox="1"/>
          <p:nvPr/>
        </p:nvSpPr>
        <p:spPr>
          <a:xfrm>
            <a:off x="3353527" y="5086601"/>
            <a:ext cx="3418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Outlier or contamination?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4096E621-B062-B2B9-1271-3E3CE85537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447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3"/>
            </a:pPr>
            <a:r>
              <a:rPr lang="en-US" sz="3200"/>
              <a:t>Fit a Negative Binomial – GLM and Wald test</a:t>
            </a:r>
          </a:p>
          <a:p>
            <a:r>
              <a:rPr lang="en-US"/>
              <a:t>Statistical testing needs to account for dispersion and size factor</a:t>
            </a:r>
          </a:p>
          <a:p>
            <a:r>
              <a:rPr lang="en-US"/>
              <a:t>Model’s coefficients are used for statistical testing and fold changes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12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2FFDAEE-0630-05F1-4791-CBB07DBDBE90}"/>
              </a:ext>
            </a:extLst>
          </p:cNvPr>
          <p:cNvGrpSpPr/>
          <p:nvPr/>
        </p:nvGrpSpPr>
        <p:grpSpPr>
          <a:xfrm>
            <a:off x="8439629" y="3622643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12DC7A8-3146-7812-B3BC-10B3D64A11D0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8A002C2-7235-35DE-E701-8BB3348490C3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5CCC276-929B-6DE9-314E-83CB17436452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7A0C43F-1355-50A4-F71A-8BFF84D9E25E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A7BA32DF-73D1-D258-FF07-724EE4637BD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6DB71A55-F817-98E9-3AF4-C8A5FE13B4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6470FABA-C11B-A327-B971-55CD666C9FDF}"/>
              </a:ext>
            </a:extLst>
          </p:cNvPr>
          <p:cNvSpPr/>
          <p:nvPr/>
        </p:nvSpPr>
        <p:spPr>
          <a:xfrm>
            <a:off x="8320399" y="3540117"/>
            <a:ext cx="3808208" cy="194426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F6EFC478-AD49-E656-BA8A-7797EF2ED3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781" y="3705667"/>
            <a:ext cx="7946565" cy="2415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C23CACB-62F9-912B-704A-B1B9E6E6B368}"/>
                  </a:ext>
                </a:extLst>
              </p:cNvPr>
              <p:cNvSpPr txBox="1"/>
              <p:nvPr/>
            </p:nvSpPr>
            <p:spPr>
              <a:xfrm>
                <a:off x="9099672" y="1892126"/>
                <a:ext cx="270856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𝑛𝑏𝑖𝑛𝑜𝑚𝑊𝑎𝑙𝑑𝑇𝑒𝑠𝑡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C23CACB-62F9-912B-704A-B1B9E6E6B3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9672" y="1892126"/>
                <a:ext cx="2708562" cy="369332"/>
              </a:xfrm>
              <a:prstGeom prst="rect">
                <a:avLst/>
              </a:prstGeom>
              <a:blipFill>
                <a:blip r:embed="rId5"/>
                <a:stretch>
                  <a:fillRect l="-2252" r="-3604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7">
            <a:extLst>
              <a:ext uri="{FF2B5EF4-FFF2-40B4-BE49-F238E27FC236}">
                <a16:creationId xmlns:a16="http://schemas.microsoft.com/office/drawing/2014/main" id="{8878AA58-3E0A-A914-C6F2-6DB62E8973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94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C1DC74-04DE-E9BE-ABD3-082293BD49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DK" sz="3200"/>
          </a:p>
          <a:p>
            <a:pPr marL="0" indent="0" algn="ctr">
              <a:buNone/>
            </a:pPr>
            <a:endParaRPr lang="en-DK" sz="3200"/>
          </a:p>
          <a:p>
            <a:pPr marL="0" indent="0" algn="ctr">
              <a:buNone/>
            </a:pPr>
            <a:endParaRPr lang="en-DK" sz="3200"/>
          </a:p>
          <a:p>
            <a:pPr marL="0" indent="0" algn="ctr">
              <a:buNone/>
            </a:pPr>
            <a:r>
              <a:rPr lang="en-DK" sz="3200"/>
              <a:t>Let’s do run Differential Expression Analysis!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6AC7CC-D338-7DAC-4507-7BC708665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13</a:t>
            </a:fld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C69C377-8820-3378-7B4E-A78BE8ED374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A319EF2C-01B9-B224-F567-BF4F682AD0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3491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19960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Calculation of Log</a:t>
            </a:r>
            <a:r>
              <a:rPr lang="en-US" baseline="-25000"/>
              <a:t>2</a:t>
            </a:r>
            <a:r>
              <a:rPr lang="en-US"/>
              <a:t> Fold Changes (</a:t>
            </a:r>
            <a:r>
              <a:rPr lang="en-US" b="1"/>
              <a:t>LFC</a:t>
            </a:r>
            <a:r>
              <a:rPr lang="en-US"/>
              <a:t>) and their statistical significance</a:t>
            </a:r>
          </a:p>
          <a:p>
            <a:pPr lvl="1"/>
            <a:r>
              <a:rPr lang="en-US" b="1"/>
              <a:t>Fold change</a:t>
            </a:r>
            <a:r>
              <a:rPr lang="en-US"/>
              <a:t>: ratio of mean expression levels between conditions</a:t>
            </a:r>
          </a:p>
          <a:p>
            <a:pPr lvl="2"/>
            <a:r>
              <a:rPr lang="en-US"/>
              <a:t>How big the change is</a:t>
            </a:r>
          </a:p>
          <a:p>
            <a:pPr lvl="1"/>
            <a:r>
              <a:rPr lang="en-US" b="1"/>
              <a:t>Wald test P-value</a:t>
            </a:r>
            <a:r>
              <a:rPr lang="en-US"/>
              <a:t>: probability of observing the fold change if it was due by chance </a:t>
            </a:r>
          </a:p>
          <a:p>
            <a:pPr lvl="2"/>
            <a:r>
              <a:rPr lang="en-US"/>
              <a:t>How significant the change is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14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26F687C-4406-F649-ADA3-5FAF38274B8B}"/>
                  </a:ext>
                </a:extLst>
              </p:cNvPr>
              <p:cNvSpPr txBox="1"/>
              <p:nvPr/>
            </p:nvSpPr>
            <p:spPr>
              <a:xfrm>
                <a:off x="1078763" y="4379300"/>
                <a:ext cx="4783598" cy="103464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𝑳𝑭𝑪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𝑙𝑜𝑔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𝑀𝑜𝑑𝑒𝑙𝑒𝑑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𝐸𝑥𝑝𝑟𝑒𝑠𝑠𝑖𝑜𝑛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𝑜𝑓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𝐺𝑒𝑛𝑒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𝑐𝑜𝑛𝑑𝑖𝑡𝑖𝑜𝑛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2</m:t>
                                  </m:r>
                                </m:e>
                              </m:eqArr>
                            </m:num>
                            <m:den>
                              <m:eqArr>
                                <m:eqArr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eqArr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𝑀𝑜𝑑𝑒𝑙𝑒𝑑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𝐸𝑥𝑝𝑟𝑒𝑠𝑠𝑖𝑜𝑛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𝑜𝑓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𝐺𝑒𝑛𝑒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</m:e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𝑐𝑜𝑛𝑑𝑖𝑡𝑖𝑜𝑛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 1</m:t>
                                  </m:r>
                                </m:e>
                              </m:eqArr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GB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726F687C-4406-F649-ADA3-5FAF38274B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8763" y="4379300"/>
                <a:ext cx="4783598" cy="1034642"/>
              </a:xfrm>
              <a:prstGeom prst="rect">
                <a:avLst/>
              </a:prstGeom>
              <a:blipFill>
                <a:blip r:embed="rId3"/>
                <a:stretch>
                  <a:fillRect l="-1323" t="-2410" r="-2381" b="-13253"/>
                </a:stretch>
              </a:blipFill>
            </p:spPr>
            <p:txBody>
              <a:bodyPr/>
              <a:lstStyle/>
              <a:p>
                <a:r>
                  <a:rPr lang="en-DK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4E09E8-079C-2E46-A6E9-6BE6156033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247" y="3602457"/>
            <a:ext cx="4698990" cy="29368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B540FB-DF1C-A181-F451-6C4A801ABB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27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/>
              <a:t>What conditions you want to compare </a:t>
            </a:r>
            <a:r>
              <a:rPr lang="en-US">
                <a:sym typeface="Wingdings" pitchFamily="2" charset="2"/>
              </a:rPr>
              <a:t> </a:t>
            </a:r>
            <a:r>
              <a:rPr lang="en-US" b="1" u="sng">
                <a:sym typeface="Wingdings" pitchFamily="2" charset="2"/>
              </a:rPr>
              <a:t>Contrast</a:t>
            </a:r>
            <a:endParaRPr lang="en-US" u="sng"/>
          </a:p>
          <a:p>
            <a:endParaRPr lang="en-US"/>
          </a:p>
          <a:p>
            <a:r>
              <a:rPr lang="en-US"/>
              <a:t>Simple experiments are easy to compare, e.g. Treated cells vs Control</a:t>
            </a:r>
          </a:p>
          <a:p>
            <a:endParaRPr lang="en-US"/>
          </a:p>
          <a:p>
            <a:r>
              <a:rPr lang="en-US"/>
              <a:t>More complicated experiments will need to establish proper comparisons:</a:t>
            </a:r>
          </a:p>
          <a:p>
            <a:pPr lvl="1"/>
            <a:r>
              <a:rPr lang="en-US"/>
              <a:t>Using different cell lines</a:t>
            </a:r>
          </a:p>
          <a:p>
            <a:pPr lvl="1"/>
            <a:r>
              <a:rPr lang="en-US"/>
              <a:t>Using multiple conditions/treatments</a:t>
            </a:r>
          </a:p>
          <a:p>
            <a:pPr lvl="1"/>
            <a:r>
              <a:rPr lang="en-US"/>
              <a:t>Samples from different patients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15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245DEA68-D0A7-1CAB-D49C-C8264F1FB7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87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We need to correct for </a:t>
            </a:r>
            <a:r>
              <a:rPr lang="en-US" u="sng"/>
              <a:t>multiple testing</a:t>
            </a:r>
          </a:p>
          <a:p>
            <a:pPr lvl="1"/>
            <a:r>
              <a:rPr lang="en-US"/>
              <a:t>Since we are testing thousands of genes, the changes of false positives is high</a:t>
            </a:r>
          </a:p>
          <a:p>
            <a:pPr lvl="1"/>
            <a:r>
              <a:rPr lang="en-US"/>
              <a:t>Use Bonferroni correction for adjusted p-values</a:t>
            </a:r>
          </a:p>
          <a:p>
            <a:endParaRPr lang="en-US"/>
          </a:p>
          <a:p>
            <a:r>
              <a:rPr lang="en-US"/>
              <a:t>Filter significant DE between conditions</a:t>
            </a:r>
          </a:p>
          <a:p>
            <a:pPr lvl="1"/>
            <a:r>
              <a:rPr lang="en-US"/>
              <a:t>Absolute LFC &gt; 1 ( &gt;1 or &lt; -1), adjusted p-value &lt; 0.05</a:t>
            </a:r>
          </a:p>
          <a:p>
            <a:pPr marL="0" indent="0">
              <a:buNone/>
            </a:pPr>
            <a:endParaRPr lang="en-US"/>
          </a:p>
          <a:p>
            <a:r>
              <a:rPr lang="en-US"/>
              <a:t>Visualization with volcano plots, heatmaps and MA plots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16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F24815D3-6595-8457-C98B-80C5BA5963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0597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3200"/>
          </a:p>
          <a:p>
            <a:pPr marL="0" indent="0" algn="ctr">
              <a:buNone/>
            </a:pPr>
            <a:endParaRPr lang="en-US" sz="3200"/>
          </a:p>
          <a:p>
            <a:pPr marL="0" indent="0" algn="ctr">
              <a:buNone/>
            </a:pPr>
            <a:endParaRPr lang="en-US" sz="3200"/>
          </a:p>
          <a:p>
            <a:pPr marL="0" indent="0" algn="ctr">
              <a:buNone/>
            </a:pPr>
            <a:r>
              <a:rPr lang="en-US" sz="3200"/>
              <a:t>Let’s check out DEA results!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17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D5889CBC-6CAB-7F46-F489-9D323FF00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6841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86321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US" sz="2400" dirty="0"/>
              <a:t>The log fold change is calculated by comparing the </a:t>
            </a:r>
            <a:r>
              <a:rPr lang="en-US" sz="2400" b="1" dirty="0"/>
              <a:t>mean expression</a:t>
            </a:r>
            <a:r>
              <a:rPr lang="en-US" sz="2400" dirty="0"/>
              <a:t> of gene A in a condition (i.e. over/under-expression) versus a control. </a:t>
            </a:r>
            <a:endParaRPr lang="en-US" sz="2400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18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6646546" cy="86462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400" b="1" dirty="0"/>
              <a:t>Log Fold Change shrinkage</a:t>
            </a:r>
            <a:endParaRPr lang="en-US" sz="4400" b="1" dirty="0">
              <a:cs typeface="Calibri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D5889CBC-6CAB-7F46-F489-9D323FF00A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  <p:pic>
        <p:nvPicPr>
          <p:cNvPr id="2" name="Picture 5" descr="Chart&#10;&#10;Description automatically generated">
            <a:extLst>
              <a:ext uri="{FF2B5EF4-FFF2-40B4-BE49-F238E27FC236}">
                <a16:creationId xmlns:a16="http://schemas.microsoft.com/office/drawing/2014/main" id="{2FE944C3-11D0-390E-52AA-BAACA6C772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297" y="2830049"/>
            <a:ext cx="5876596" cy="3378798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9C8EDDA3-BC30-4179-788F-702B1494563C}"/>
              </a:ext>
            </a:extLst>
          </p:cNvPr>
          <p:cNvSpPr txBox="1">
            <a:spLocks/>
          </p:cNvSpPr>
          <p:nvPr/>
        </p:nvSpPr>
        <p:spPr>
          <a:xfrm>
            <a:off x="7112876" y="2956801"/>
            <a:ext cx="3907223" cy="332658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cs typeface="Calibri" panose="020F0502020204030204"/>
              </a:rPr>
              <a:t>However, not all means are created equal! We consider:</a:t>
            </a:r>
          </a:p>
          <a:p>
            <a:pPr marL="342900" indent="-342900"/>
            <a:r>
              <a:rPr lang="en-US" sz="2000" dirty="0">
                <a:cs typeface="Calibri" panose="020F0502020204030204"/>
              </a:rPr>
              <a:t>Within group variation </a:t>
            </a:r>
          </a:p>
          <a:p>
            <a:pPr marL="342900" indent="-342900"/>
            <a:r>
              <a:rPr lang="en-US" sz="2000" dirty="0">
                <a:cs typeface="Calibri" panose="020F0502020204030204"/>
              </a:rPr>
              <a:t>Actual mean value </a:t>
            </a:r>
            <a:br>
              <a:rPr lang="en-US" sz="2400" dirty="0">
                <a:cs typeface="Calibri" panose="020F0502020204030204"/>
              </a:rPr>
            </a:br>
            <a:r>
              <a:rPr lang="en-US" sz="1800" dirty="0">
                <a:cs typeface="Calibri" panose="020F0502020204030204"/>
              </a:rPr>
              <a:t>-&gt; lowly expressed genes are likely to experience huge fold changes from a small de-/increase in mean</a:t>
            </a:r>
          </a:p>
          <a:p>
            <a:pPr marL="342900" indent="-342900"/>
            <a:r>
              <a:rPr lang="en-US" sz="2000" dirty="0">
                <a:cs typeface="Calibri" panose="020F0502020204030204"/>
              </a:rPr>
              <a:t>The distribution of all fold changes</a:t>
            </a:r>
          </a:p>
        </p:txBody>
      </p:sp>
    </p:spTree>
    <p:extLst>
      <p:ext uri="{BB962C8B-B14F-4D97-AF65-F5344CB8AC3E}">
        <p14:creationId xmlns:p14="http://schemas.microsoft.com/office/powerpoint/2010/main" val="7057808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610469C-ED07-E44F-BD62-AB41614F9A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789" r="5844"/>
          <a:stretch/>
        </p:blipFill>
        <p:spPr>
          <a:xfrm>
            <a:off x="6452259" y="1663535"/>
            <a:ext cx="5739741" cy="5194465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443847" cy="4351338"/>
          </a:xfrm>
        </p:spPr>
        <p:txBody>
          <a:bodyPr>
            <a:normAutofit/>
          </a:bodyPr>
          <a:lstStyle/>
          <a:p>
            <a:r>
              <a:rPr lang="en-US" sz="2400" u="sng"/>
              <a:t>X-axis</a:t>
            </a:r>
            <a:r>
              <a:rPr lang="en-US" sz="2400"/>
              <a:t>: mean expression of gene</a:t>
            </a:r>
          </a:p>
          <a:p>
            <a:pPr lvl="1"/>
            <a:r>
              <a:rPr lang="en-US" sz="2000"/>
              <a:t>How strongly expressed a gene is</a:t>
            </a:r>
          </a:p>
          <a:p>
            <a:endParaRPr lang="en-US" sz="2400"/>
          </a:p>
          <a:p>
            <a:r>
              <a:rPr lang="en-US" sz="2400" u="sng"/>
              <a:t>Y-axis</a:t>
            </a:r>
            <a:r>
              <a:rPr lang="en-US" sz="2400"/>
              <a:t>: LFC</a:t>
            </a:r>
          </a:p>
          <a:p>
            <a:pPr lvl="1"/>
            <a:r>
              <a:rPr lang="en-US" sz="2000"/>
              <a:t>Difference between condition B/A</a:t>
            </a:r>
          </a:p>
          <a:p>
            <a:pPr lvl="1"/>
            <a:endParaRPr lang="en-US" sz="2000"/>
          </a:p>
          <a:p>
            <a:r>
              <a:rPr lang="en-US" sz="2400"/>
              <a:t>LFC from low count genes are very noisy</a:t>
            </a:r>
          </a:p>
          <a:p>
            <a:pPr lvl="1"/>
            <a:r>
              <a:rPr lang="en-US" sz="2000"/>
              <a:t>2/1 != 200/100</a:t>
            </a:r>
          </a:p>
          <a:p>
            <a:pPr lvl="1"/>
            <a:endParaRPr lang="en-US" sz="2000"/>
          </a:p>
          <a:p>
            <a:r>
              <a:rPr lang="en-US" sz="2400"/>
              <a:t>LFC from low count genes can be “shrunk” for better visualization</a:t>
            </a:r>
          </a:p>
          <a:p>
            <a:endParaRPr lang="en-US" sz="2400"/>
          </a:p>
          <a:p>
            <a:endParaRPr lang="en-US" sz="2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19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5" y="522514"/>
            <a:ext cx="2518286" cy="913304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400" b="1" dirty="0"/>
              <a:t>MA plot</a:t>
            </a:r>
            <a:endParaRPr lang="en-GB" sz="4400" dirty="0"/>
          </a:p>
        </p:txBody>
      </p:sp>
      <p:sp>
        <p:nvSpPr>
          <p:cNvPr id="5" name="Frame 4">
            <a:extLst>
              <a:ext uri="{FF2B5EF4-FFF2-40B4-BE49-F238E27FC236}">
                <a16:creationId xmlns:a16="http://schemas.microsoft.com/office/drawing/2014/main" id="{28B459F4-F2F5-9C41-9323-5AF4C6CF0A54}"/>
              </a:ext>
            </a:extLst>
          </p:cNvPr>
          <p:cNvSpPr/>
          <p:nvPr/>
        </p:nvSpPr>
        <p:spPr>
          <a:xfrm>
            <a:off x="7433953" y="1663535"/>
            <a:ext cx="1543792" cy="3941618"/>
          </a:xfrm>
          <a:prstGeom prst="frame">
            <a:avLst>
              <a:gd name="adj1" fmla="val 403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E55064FE-14BB-2943-861F-C11E6886E388}"/>
              </a:ext>
            </a:extLst>
          </p:cNvPr>
          <p:cNvSpPr/>
          <p:nvPr/>
        </p:nvSpPr>
        <p:spPr>
          <a:xfrm>
            <a:off x="7232400" y="6414221"/>
            <a:ext cx="1080000" cy="1394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ight Arrow 7">
            <a:extLst>
              <a:ext uri="{FF2B5EF4-FFF2-40B4-BE49-F238E27FC236}">
                <a16:creationId xmlns:a16="http://schemas.microsoft.com/office/drawing/2014/main" id="{24B3D2EF-E59F-C447-B581-A17A6B521E09}"/>
              </a:ext>
            </a:extLst>
          </p:cNvPr>
          <p:cNvSpPr/>
          <p:nvPr/>
        </p:nvSpPr>
        <p:spPr>
          <a:xfrm rot="16200000">
            <a:off x="6074554" y="4923829"/>
            <a:ext cx="1080000" cy="139453"/>
          </a:xfrm>
          <a:prstGeom prst="righ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7">
            <a:extLst>
              <a:ext uri="{FF2B5EF4-FFF2-40B4-BE49-F238E27FC236}">
                <a16:creationId xmlns:a16="http://schemas.microsoft.com/office/drawing/2014/main" id="{0A4D28EA-5A07-5D46-355D-142E987D6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45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F207F-B348-BC4D-932D-359D4E532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EACC2D-6140-0247-B6F7-AABDE2B68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2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1060A02-0565-164F-9ECF-A5F6D6DA3D28}"/>
              </a:ext>
            </a:extLst>
          </p:cNvPr>
          <p:cNvGrpSpPr/>
          <p:nvPr/>
        </p:nvGrpSpPr>
        <p:grpSpPr>
          <a:xfrm>
            <a:off x="1708018" y="1606023"/>
            <a:ext cx="4380558" cy="4141263"/>
            <a:chOff x="543598" y="1839348"/>
            <a:chExt cx="3152203" cy="3299034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991556DC-4590-7C4F-823A-9B2CC438FB5E}"/>
                </a:ext>
              </a:extLst>
            </p:cNvPr>
            <p:cNvSpPr/>
            <p:nvPr/>
          </p:nvSpPr>
          <p:spPr>
            <a:xfrm>
              <a:off x="1427611" y="3346136"/>
              <a:ext cx="2268189" cy="69883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/>
                <a:t>Differential Expression Analysis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D7589F8-0F37-7640-AF9B-34ED2141F9D9}"/>
                </a:ext>
              </a:extLst>
            </p:cNvPr>
            <p:cNvSpPr/>
            <p:nvPr/>
          </p:nvSpPr>
          <p:spPr>
            <a:xfrm>
              <a:off x="1609205" y="4158003"/>
              <a:ext cx="2086595" cy="980377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/>
                <a:t>Functional analysis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B2EE3861-65ED-A346-8B1C-0F92F8B21102}"/>
                </a:ext>
              </a:extLst>
            </p:cNvPr>
            <p:cNvSpPr/>
            <p:nvPr/>
          </p:nvSpPr>
          <p:spPr>
            <a:xfrm>
              <a:off x="1609205" y="1839348"/>
              <a:ext cx="2086595" cy="640361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/>
                <a:t>Data correction and normalization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BA46755B-119B-B041-BCFD-804BAC937386}"/>
                </a:ext>
              </a:extLst>
            </p:cNvPr>
            <p:cNvSpPr/>
            <p:nvPr/>
          </p:nvSpPr>
          <p:spPr>
            <a:xfrm>
              <a:off x="1609205" y="2592741"/>
              <a:ext cx="2086596" cy="640362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/>
                <a:t>Exploratory analysis</a:t>
              </a:r>
            </a:p>
          </p:txBody>
        </p:sp>
        <p:sp>
          <p:nvSpPr>
            <p:cNvPr id="18" name="Left Arrow 17">
              <a:extLst>
                <a:ext uri="{FF2B5EF4-FFF2-40B4-BE49-F238E27FC236}">
                  <a16:creationId xmlns:a16="http://schemas.microsoft.com/office/drawing/2014/main" id="{AD496619-F5E2-2A4F-AECB-C66EC48264AB}"/>
                </a:ext>
              </a:extLst>
            </p:cNvPr>
            <p:cNvSpPr/>
            <p:nvPr/>
          </p:nvSpPr>
          <p:spPr>
            <a:xfrm rot="16200000">
              <a:off x="-584993" y="3377220"/>
              <a:ext cx="3240562" cy="281761"/>
            </a:xfrm>
            <a:prstGeom prst="lef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C45BD83-E24D-4A4B-A04D-B4F71875C10D}"/>
                </a:ext>
              </a:extLst>
            </p:cNvPr>
            <p:cNvSpPr txBox="1"/>
            <p:nvPr/>
          </p:nvSpPr>
          <p:spPr>
            <a:xfrm rot="16200000">
              <a:off x="94043" y="3101899"/>
              <a:ext cx="1275613" cy="376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/>
                <a:t>Workflow</a:t>
              </a:r>
            </a:p>
          </p:txBody>
        </p:sp>
      </p:grpSp>
      <p:sp>
        <p:nvSpPr>
          <p:cNvPr id="20" name="Rectangle 19">
            <a:extLst>
              <a:ext uri="{FF2B5EF4-FFF2-40B4-BE49-F238E27FC236}">
                <a16:creationId xmlns:a16="http://schemas.microsoft.com/office/drawing/2014/main" id="{72F0B8A5-CB3D-074F-BEFE-38D18F8E0AEC}"/>
              </a:ext>
            </a:extLst>
          </p:cNvPr>
          <p:cNvSpPr/>
          <p:nvPr/>
        </p:nvSpPr>
        <p:spPr>
          <a:xfrm>
            <a:off x="6988421" y="2657158"/>
            <a:ext cx="28830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/>
              <a:t>PCA, Pearson correlation, </a:t>
            </a:r>
          </a:p>
          <a:p>
            <a:pPr algn="ctr"/>
            <a:r>
              <a:rPr lang="en-GB" sz="2000"/>
              <a:t>distance heatmaps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E5696EF-54BD-7645-9CA9-FD34A7D6F40D}"/>
              </a:ext>
            </a:extLst>
          </p:cNvPr>
          <p:cNvSpPr/>
          <p:nvPr/>
        </p:nvSpPr>
        <p:spPr>
          <a:xfrm>
            <a:off x="6988421" y="4624122"/>
            <a:ext cx="2569950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2000" dirty="0">
                <a:cs typeface="Calibri"/>
              </a:rPr>
              <a:t>Gene annotation</a:t>
            </a:r>
            <a:endParaRPr lang="en-US" sz="2000" dirty="0"/>
          </a:p>
          <a:p>
            <a:pPr algn="ctr"/>
            <a:r>
              <a:rPr lang="en-US" sz="2000" dirty="0"/>
              <a:t>Go term analysis</a:t>
            </a:r>
            <a:endParaRPr lang="en-US" dirty="0">
              <a:cs typeface="Calibri"/>
            </a:endParaRPr>
          </a:p>
          <a:p>
            <a:pPr algn="ctr"/>
            <a:r>
              <a:rPr lang="en-US" sz="2000" dirty="0">
                <a:cs typeface="Calibri"/>
              </a:rPr>
              <a:t>Pathway analysis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E2D6D1E-8C01-0145-A2DF-E29965C2633A}"/>
              </a:ext>
            </a:extLst>
          </p:cNvPr>
          <p:cNvSpPr/>
          <p:nvPr/>
        </p:nvSpPr>
        <p:spPr>
          <a:xfrm>
            <a:off x="6988421" y="3691833"/>
            <a:ext cx="35596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/>
              <a:t>Comparison between conditions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CD14BB-37E4-2C48-B081-F770560BAD75}"/>
              </a:ext>
            </a:extLst>
          </p:cNvPr>
          <p:cNvSpPr txBox="1"/>
          <p:nvPr/>
        </p:nvSpPr>
        <p:spPr>
          <a:xfrm>
            <a:off x="6988421" y="1791979"/>
            <a:ext cx="2939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000"/>
              <a:t>RPKM/FPKM-TPM-DESeq2</a:t>
            </a:r>
          </a:p>
        </p:txBody>
      </p:sp>
      <p:sp>
        <p:nvSpPr>
          <p:cNvPr id="26" name="Left Arrow 25">
            <a:extLst>
              <a:ext uri="{FF2B5EF4-FFF2-40B4-BE49-F238E27FC236}">
                <a16:creationId xmlns:a16="http://schemas.microsoft.com/office/drawing/2014/main" id="{3D87A08A-9C0F-CE4E-9126-3343A98CC0C4}"/>
              </a:ext>
            </a:extLst>
          </p:cNvPr>
          <p:cNvSpPr/>
          <p:nvPr/>
        </p:nvSpPr>
        <p:spPr>
          <a:xfrm rot="10800000">
            <a:off x="6204000" y="1796253"/>
            <a:ext cx="706364" cy="391559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Left Arrow 28">
            <a:extLst>
              <a:ext uri="{FF2B5EF4-FFF2-40B4-BE49-F238E27FC236}">
                <a16:creationId xmlns:a16="http://schemas.microsoft.com/office/drawing/2014/main" id="{A684E554-EC37-774C-80C7-9362D2EC71FC}"/>
              </a:ext>
            </a:extLst>
          </p:cNvPr>
          <p:cNvSpPr/>
          <p:nvPr/>
        </p:nvSpPr>
        <p:spPr>
          <a:xfrm rot="10800000">
            <a:off x="6204000" y="2779670"/>
            <a:ext cx="706364" cy="391559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eft Arrow 29">
            <a:extLst>
              <a:ext uri="{FF2B5EF4-FFF2-40B4-BE49-F238E27FC236}">
                <a16:creationId xmlns:a16="http://schemas.microsoft.com/office/drawing/2014/main" id="{1FD2920F-799E-4841-8E87-AAA690FB5EF9}"/>
              </a:ext>
            </a:extLst>
          </p:cNvPr>
          <p:cNvSpPr/>
          <p:nvPr/>
        </p:nvSpPr>
        <p:spPr>
          <a:xfrm rot="10800000">
            <a:off x="6204000" y="3735662"/>
            <a:ext cx="706364" cy="391559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Left Arrow 30">
            <a:extLst>
              <a:ext uri="{FF2B5EF4-FFF2-40B4-BE49-F238E27FC236}">
                <a16:creationId xmlns:a16="http://schemas.microsoft.com/office/drawing/2014/main" id="{DAAB4002-2B6E-694F-AAC0-A3650083BF37}"/>
              </a:ext>
            </a:extLst>
          </p:cNvPr>
          <p:cNvSpPr/>
          <p:nvPr/>
        </p:nvSpPr>
        <p:spPr>
          <a:xfrm rot="10800000">
            <a:off x="6185316" y="4879846"/>
            <a:ext cx="706364" cy="391559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7379A32F-14FC-960E-A876-3FED8BD61C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189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6E66A739-B998-D94D-A62C-EAF8E52E48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790" r="8230" b="4172"/>
          <a:stretch/>
        </p:blipFill>
        <p:spPr>
          <a:xfrm>
            <a:off x="6627741" y="2541483"/>
            <a:ext cx="4320000" cy="3814867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610469C-ED07-E44F-BD62-AB41614F9A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789" r="5844"/>
          <a:stretch/>
        </p:blipFill>
        <p:spPr>
          <a:xfrm>
            <a:off x="942430" y="2541483"/>
            <a:ext cx="4320000" cy="39096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20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44636" y="522514"/>
            <a:ext cx="5749901" cy="894942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400" b="1" dirty="0"/>
              <a:t>MA plot:</a:t>
            </a:r>
            <a:r>
              <a:rPr lang="en-US" sz="4400" dirty="0"/>
              <a:t> LFC Shrinkage</a:t>
            </a:r>
            <a:endParaRPr lang="en-GB" sz="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CD4971-E496-B644-AC30-4C8145AF3054}"/>
              </a:ext>
            </a:extLst>
          </p:cNvPr>
          <p:cNvSpPr txBox="1"/>
          <p:nvPr/>
        </p:nvSpPr>
        <p:spPr>
          <a:xfrm>
            <a:off x="1750682" y="2171118"/>
            <a:ext cx="2980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MA plot without Shrinkage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7CCEF42-414F-0843-B574-E8EA3F80DD94}"/>
              </a:ext>
            </a:extLst>
          </p:cNvPr>
          <p:cNvSpPr txBox="1"/>
          <p:nvPr/>
        </p:nvSpPr>
        <p:spPr>
          <a:xfrm>
            <a:off x="7581385" y="2172151"/>
            <a:ext cx="2663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MA plot after Shrinkage</a:t>
            </a: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E4E9A8FB-9D3A-AF4E-8AE5-149F10369839}"/>
              </a:ext>
            </a:extLst>
          </p:cNvPr>
          <p:cNvSpPr/>
          <p:nvPr/>
        </p:nvSpPr>
        <p:spPr>
          <a:xfrm>
            <a:off x="5392564" y="3895106"/>
            <a:ext cx="1063482" cy="34438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C70DC0-D5D9-1149-A8AE-92E1DC0B9C00}"/>
              </a:ext>
            </a:extLst>
          </p:cNvPr>
          <p:cNvSpPr txBox="1"/>
          <p:nvPr/>
        </p:nvSpPr>
        <p:spPr>
          <a:xfrm>
            <a:off x="8913095" y="1637680"/>
            <a:ext cx="2626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Much easier to interpret!!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375B58FD-DB48-A035-A951-E9854DB4A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85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ed Rectangle 19">
            <a:extLst>
              <a:ext uri="{FF2B5EF4-FFF2-40B4-BE49-F238E27FC236}">
                <a16:creationId xmlns:a16="http://schemas.microsoft.com/office/drawing/2014/main" id="{ED8F7AF7-22B2-B346-BECB-8AE1CF56C986}"/>
              </a:ext>
            </a:extLst>
          </p:cNvPr>
          <p:cNvSpPr/>
          <p:nvPr/>
        </p:nvSpPr>
        <p:spPr>
          <a:xfrm>
            <a:off x="926274" y="522514"/>
            <a:ext cx="3722582" cy="904123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 dirty="0">
                <a:cs typeface="Calibri"/>
              </a:rPr>
              <a:t>Volcano plots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48CB85-7465-D448-9A50-E52FD2AC5B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84" r="9989"/>
          <a:stretch/>
        </p:blipFill>
        <p:spPr>
          <a:xfrm>
            <a:off x="296500" y="2285998"/>
            <a:ext cx="5304200" cy="39358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1D820E0-1B33-C341-A526-80075B5791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1019" y="2217807"/>
            <a:ext cx="5710865" cy="407919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F55031B-2CBD-8D43-84C2-2284D7D2B0A8}"/>
              </a:ext>
            </a:extLst>
          </p:cNvPr>
          <p:cNvSpPr txBox="1"/>
          <p:nvPr/>
        </p:nvSpPr>
        <p:spPr>
          <a:xfrm>
            <a:off x="8077943" y="1573678"/>
            <a:ext cx="20052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Volcano plot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CCB244-BD44-B54F-B47E-567FBDE6A2B9}"/>
              </a:ext>
            </a:extLst>
          </p:cNvPr>
          <p:cNvSpPr txBox="1"/>
          <p:nvPr/>
        </p:nvSpPr>
        <p:spPr>
          <a:xfrm>
            <a:off x="2297293" y="1573678"/>
            <a:ext cx="13628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/>
              <a:t>MA plot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34857C-1F28-2945-ACB1-35EECE8944A9}"/>
              </a:ext>
            </a:extLst>
          </p:cNvPr>
          <p:cNvSpPr txBox="1"/>
          <p:nvPr/>
        </p:nvSpPr>
        <p:spPr>
          <a:xfrm>
            <a:off x="2297293" y="6081637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/>
              <a:t>Base mean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5AC858A-4FED-B944-AC12-3FC403FE5614}"/>
              </a:ext>
            </a:extLst>
          </p:cNvPr>
          <p:cNvSpPr txBox="1"/>
          <p:nvPr/>
        </p:nvSpPr>
        <p:spPr>
          <a:xfrm rot="16200000">
            <a:off x="-617833" y="4069264"/>
            <a:ext cx="177939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/>
              <a:t>Log</a:t>
            </a:r>
            <a:r>
              <a:rPr lang="en-GB" baseline="-25000"/>
              <a:t>2 </a:t>
            </a:r>
            <a:r>
              <a:rPr lang="en-GB"/>
              <a:t>Fold Change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4113C7-9E77-6140-BA9D-B06A831AF3FD}"/>
              </a:ext>
            </a:extLst>
          </p:cNvPr>
          <p:cNvSpPr txBox="1"/>
          <p:nvPr/>
        </p:nvSpPr>
        <p:spPr>
          <a:xfrm>
            <a:off x="8303838" y="6112331"/>
            <a:ext cx="1779398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/>
              <a:t>Log</a:t>
            </a:r>
            <a:r>
              <a:rPr lang="en-GB" baseline="-25000"/>
              <a:t>2 </a:t>
            </a:r>
            <a:r>
              <a:rPr lang="en-GB"/>
              <a:t>Fold Change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14FF8B7-1941-494E-BA15-22F72FD12A95}"/>
              </a:ext>
            </a:extLst>
          </p:cNvPr>
          <p:cNvSpPr txBox="1"/>
          <p:nvPr/>
        </p:nvSpPr>
        <p:spPr>
          <a:xfrm rot="16200000">
            <a:off x="4982606" y="3981634"/>
            <a:ext cx="245682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/>
              <a:t>-Log</a:t>
            </a:r>
            <a:r>
              <a:rPr lang="en-GB" baseline="-25000"/>
              <a:t>10</a:t>
            </a:r>
            <a:r>
              <a:rPr lang="en-GB"/>
              <a:t>(Adjusted p-value)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304294-1A0C-1E48-8E89-69B628068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21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5077B8-CA90-1D4D-ABBD-F702FF980C07}"/>
              </a:ext>
            </a:extLst>
          </p:cNvPr>
          <p:cNvSpPr txBox="1"/>
          <p:nvPr/>
        </p:nvSpPr>
        <p:spPr>
          <a:xfrm>
            <a:off x="4692133" y="1488093"/>
            <a:ext cx="2473691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/>
              <a:t>Genes more expressed </a:t>
            </a:r>
          </a:p>
          <a:p>
            <a:pPr algn="ctr"/>
            <a:r>
              <a:rPr lang="en-GB"/>
              <a:t>in treated cells (LFC  &gt; 1)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AA496FA-D852-0E48-8B03-14A218BCCD39}"/>
              </a:ext>
            </a:extLst>
          </p:cNvPr>
          <p:cNvCxnSpPr>
            <a:stCxn id="7" idx="1"/>
          </p:cNvCxnSpPr>
          <p:nvPr/>
        </p:nvCxnSpPr>
        <p:spPr>
          <a:xfrm flipH="1">
            <a:off x="3438525" y="1811259"/>
            <a:ext cx="1253608" cy="82716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CC98830A-483E-CF4D-9069-9BD79358F3DF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7165824" y="1811259"/>
            <a:ext cx="2917412" cy="76049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F085D5CF-13F0-4D4D-B694-A3F5A4DAA373}"/>
              </a:ext>
            </a:extLst>
          </p:cNvPr>
          <p:cNvSpPr txBox="1"/>
          <p:nvPr/>
        </p:nvSpPr>
        <p:spPr>
          <a:xfrm>
            <a:off x="4571363" y="5973831"/>
            <a:ext cx="271523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en-GB"/>
              <a:t>Genes more expressed </a:t>
            </a:r>
          </a:p>
          <a:p>
            <a:pPr algn="ctr"/>
            <a:r>
              <a:rPr lang="en-GB"/>
              <a:t>in untreated cells (LFC  &lt; 1)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0093D28-6CD3-DC40-A58E-450B99C2E691}"/>
              </a:ext>
            </a:extLst>
          </p:cNvPr>
          <p:cNvCxnSpPr>
            <a:cxnSpLocks/>
            <a:stCxn id="18" idx="1"/>
          </p:cNvCxnSpPr>
          <p:nvPr/>
        </p:nvCxnSpPr>
        <p:spPr>
          <a:xfrm flipH="1" flipV="1">
            <a:off x="3322822" y="5143629"/>
            <a:ext cx="1248541" cy="11533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C92D699C-1FF5-614D-8457-E793AF0DC067}"/>
              </a:ext>
            </a:extLst>
          </p:cNvPr>
          <p:cNvCxnSpPr>
            <a:cxnSpLocks/>
            <a:stCxn id="18" idx="3"/>
          </p:cNvCxnSpPr>
          <p:nvPr/>
        </p:nvCxnSpPr>
        <p:spPr>
          <a:xfrm flipV="1">
            <a:off x="7286593" y="5446712"/>
            <a:ext cx="329806" cy="85028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9297B1F-D87E-C1B9-071E-B3AD99FCC2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81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5" grpId="0" animBg="1"/>
      <p:bldP spid="11" grpId="0" animBg="1"/>
      <p:bldP spid="14" grpId="0" animBg="1"/>
      <p:bldP spid="15" grpId="0" animBg="1"/>
      <p:bldP spid="7" grpId="0" animBg="1"/>
      <p:bldP spid="1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7856E11E-F332-084B-9F89-8E4119528D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98"/>
          <a:stretch/>
        </p:blipFill>
        <p:spPr>
          <a:xfrm>
            <a:off x="5464612" y="277114"/>
            <a:ext cx="6790739" cy="647852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5E3643-5959-AB41-9EAF-DAEBD3352438}"/>
              </a:ext>
            </a:extLst>
          </p:cNvPr>
          <p:cNvSpPr txBox="1"/>
          <p:nvPr/>
        </p:nvSpPr>
        <p:spPr>
          <a:xfrm>
            <a:off x="838200" y="1823604"/>
            <a:ext cx="5257800" cy="36009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2800" dirty="0"/>
              <a:t>Heatmap of (normalized) expression counts</a:t>
            </a:r>
          </a:p>
          <a:p>
            <a:endParaRPr lang="en-GB" sz="2800"/>
          </a:p>
          <a:p>
            <a:r>
              <a:rPr lang="en-GB" sz="2400" dirty="0"/>
              <a:t>Showing expression counts, here of only UP regulated genes (LFC &gt; 1) </a:t>
            </a:r>
            <a:endParaRPr lang="en-GB" sz="2400" dirty="0">
              <a:cs typeface="Calibri"/>
            </a:endParaRPr>
          </a:p>
          <a:p>
            <a:r>
              <a:rPr lang="en-GB" sz="2400" dirty="0"/>
              <a:t>in stimulated vs untreated cells</a:t>
            </a:r>
            <a:endParaRPr lang="en-GB" sz="2400" dirty="0">
              <a:cs typeface="Calibri"/>
            </a:endParaRPr>
          </a:p>
          <a:p>
            <a:endParaRPr lang="en-GB" sz="2400"/>
          </a:p>
          <a:p>
            <a:r>
              <a:rPr lang="en-GB" sz="2400" dirty="0"/>
              <a:t>Maybe you can select a set of genes you are interested in!</a:t>
            </a:r>
            <a:endParaRPr lang="en-GB" sz="2400" dirty="0">
              <a:cs typeface="Calibri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2891F98-AA2D-7B46-A22E-C04D1C24B6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22</a:t>
            </a:fld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7F6ACF7-672F-ED40-B02E-97F6C2064669}"/>
              </a:ext>
            </a:extLst>
          </p:cNvPr>
          <p:cNvSpPr/>
          <p:nvPr/>
        </p:nvSpPr>
        <p:spPr>
          <a:xfrm>
            <a:off x="926274" y="522514"/>
            <a:ext cx="2960582" cy="84903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 dirty="0"/>
              <a:t>Heatmaps</a:t>
            </a: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028B33DA-F4E9-7FF1-24B4-78704D7C76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3C3263C-5B74-F066-D6BA-C8C0627C14DB}"/>
              </a:ext>
            </a:extLst>
          </p:cNvPr>
          <p:cNvCxnSpPr>
            <a:cxnSpLocks/>
          </p:cNvCxnSpPr>
          <p:nvPr/>
        </p:nvCxnSpPr>
        <p:spPr>
          <a:xfrm flipH="1" flipV="1">
            <a:off x="10039055" y="2884210"/>
            <a:ext cx="734421" cy="54744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5C7F65D-C341-4D71-A0A8-B10AD7DE8ADD}"/>
              </a:ext>
            </a:extLst>
          </p:cNvPr>
          <p:cNvSpPr txBox="1"/>
          <p:nvPr/>
        </p:nvSpPr>
        <p:spPr>
          <a:xfrm>
            <a:off x="10352183" y="3714520"/>
            <a:ext cx="1522165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dirty="0">
                <a:cs typeface="Calibri"/>
              </a:rPr>
              <a:t>Scaled counts, not LFC!</a:t>
            </a:r>
          </a:p>
        </p:txBody>
      </p:sp>
    </p:spTree>
    <p:extLst>
      <p:ext uri="{BB962C8B-B14F-4D97-AF65-F5344CB8AC3E}">
        <p14:creationId xmlns:p14="http://schemas.microsoft.com/office/powerpoint/2010/main" val="368612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5EFF8-978E-E55F-0712-388454E4D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60700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DK" sz="3200" dirty="0"/>
              <a:t>Scaling:</a:t>
            </a:r>
          </a:p>
          <a:p>
            <a:pPr marL="457200" indent="-457200"/>
            <a:r>
              <a:rPr lang="en-US" dirty="0">
                <a:cs typeface="Calibri"/>
              </a:rPr>
              <a:t>Expression counts are often on exponential scales -&gt; not nice for visualization</a:t>
            </a:r>
          </a:p>
          <a:p>
            <a:pPr marL="457200" indent="-457200"/>
            <a:r>
              <a:rPr lang="en-US" dirty="0">
                <a:cs typeface="Calibri"/>
              </a:rPr>
              <a:t>We scale expression per gene. Remove the mean and divide by the standard deviation: </a:t>
            </a:r>
          </a:p>
          <a:p>
            <a:pPr marL="457200" lvl="1" indent="0">
              <a:buNone/>
            </a:pPr>
            <a:endParaRPr lang="en-US" sz="2800" dirty="0">
              <a:cs typeface="Calibri"/>
            </a:endParaRPr>
          </a:p>
          <a:p>
            <a:pPr marL="457200" lvl="1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B484C4-F8FD-77B0-DDA7-DA5FC6E18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23</a:t>
            </a:fld>
            <a:endParaRPr lang="en-GB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742EC25-5E95-4094-8569-2426CB627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  <p:sp>
        <p:nvSpPr>
          <p:cNvPr id="7" name="Rounded Rectangle 7">
            <a:extLst>
              <a:ext uri="{FF2B5EF4-FFF2-40B4-BE49-F238E27FC236}">
                <a16:creationId xmlns:a16="http://schemas.microsoft.com/office/drawing/2014/main" id="{A70070C8-CAAF-FA97-AB98-0C88FBE92D46}"/>
              </a:ext>
            </a:extLst>
          </p:cNvPr>
          <p:cNvSpPr/>
          <p:nvPr/>
        </p:nvSpPr>
        <p:spPr>
          <a:xfrm>
            <a:off x="926274" y="522514"/>
            <a:ext cx="2960582" cy="849039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 dirty="0"/>
              <a:t>Heatmaps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5F48AE8-0DC7-C1F7-D21B-43C349462893}"/>
              </a:ext>
            </a:extLst>
          </p:cNvPr>
          <p:cNvSpPr txBox="1"/>
          <p:nvPr/>
        </p:nvSpPr>
        <p:spPr>
          <a:xfrm>
            <a:off x="3677797" y="4210280"/>
            <a:ext cx="407440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200" dirty="0">
                <a:cs typeface="Calibri"/>
              </a:rPr>
              <a:t>x – mean / </a:t>
            </a:r>
            <a:r>
              <a:rPr lang="en-US" sz="3200" dirty="0" err="1">
                <a:cs typeface="Calibri"/>
              </a:rPr>
              <a:t>sd</a:t>
            </a:r>
            <a:endParaRPr lang="en-US" sz="3200" dirty="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DD295D-FC08-6198-44C2-91E8BF41A632}"/>
              </a:ext>
            </a:extLst>
          </p:cNvPr>
          <p:cNvSpPr txBox="1"/>
          <p:nvPr/>
        </p:nvSpPr>
        <p:spPr>
          <a:xfrm>
            <a:off x="813412" y="5155894"/>
            <a:ext cx="1025303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>
                <a:cs typeface="Calibri"/>
              </a:rPr>
              <a:t>Scaling is cosmetic, only during creation of the heatmap. We do not use the scaled values downstream. </a:t>
            </a:r>
            <a:endParaRPr lang="en-US" sz="3200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545685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5EFF8-978E-E55F-0712-388454E4DE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DK" sz="3200"/>
          </a:p>
          <a:p>
            <a:pPr marL="0" indent="0" algn="ctr">
              <a:buNone/>
            </a:pPr>
            <a:endParaRPr lang="en-DK" sz="3200"/>
          </a:p>
          <a:p>
            <a:pPr marL="0" indent="0" algn="ctr">
              <a:buNone/>
            </a:pPr>
            <a:r>
              <a:rPr lang="en-DK" sz="3200"/>
              <a:t>Let’s visualize our DEA results!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B484C4-F8FD-77B0-DDA7-DA5FC6E18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24</a:t>
            </a:fld>
            <a:endParaRPr lang="en-GB"/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4A36A19B-2D03-C9BA-F1F1-D42C85822477}"/>
              </a:ext>
            </a:extLst>
          </p:cNvPr>
          <p:cNvSpPr/>
          <p:nvPr/>
        </p:nvSpPr>
        <p:spPr>
          <a:xfrm>
            <a:off x="926274" y="522514"/>
            <a:ext cx="442949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DEA visualization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6742EC25-5E95-4094-8569-2426CB627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972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9DE6E2D5-60EC-A445-A2D5-90A108B905AB}"/>
              </a:ext>
            </a:extLst>
          </p:cNvPr>
          <p:cNvSpPr/>
          <p:nvPr/>
        </p:nvSpPr>
        <p:spPr>
          <a:xfrm>
            <a:off x="973777" y="522514"/>
            <a:ext cx="5664529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DEA</a:t>
            </a:r>
            <a:r>
              <a:rPr lang="en-GB" sz="4400"/>
              <a:t>. Contrast designs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FC5AEC2-5B85-D34B-BA7D-EBE818642ED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81300" y="1425038"/>
          <a:ext cx="8633360" cy="4931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73964-1094-9744-B457-B8001AA0E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25</a:t>
            </a:fld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5F33195-6D91-9F4E-B275-E3FE8006B6D4}"/>
              </a:ext>
            </a:extLst>
          </p:cNvPr>
          <p:cNvSpPr/>
          <p:nvPr/>
        </p:nvSpPr>
        <p:spPr>
          <a:xfrm>
            <a:off x="0" y="6356349"/>
            <a:ext cx="5258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/>
              <a:t>Hugo Tavares. University of Cambridge. @</a:t>
            </a:r>
            <a:r>
              <a:rPr lang="en-US" err="1"/>
              <a:t>tavareshugo</a:t>
            </a:r>
            <a:endParaRPr lang="en-US"/>
          </a:p>
        </p:txBody>
      </p:sp>
      <p:pic>
        <p:nvPicPr>
          <p:cNvPr id="18" name="Picture 7">
            <a:extLst>
              <a:ext uri="{FF2B5EF4-FFF2-40B4-BE49-F238E27FC236}">
                <a16:creationId xmlns:a16="http://schemas.microsoft.com/office/drawing/2014/main" id="{1EBA8DEB-1421-5693-AC13-FA1ABD6BDBD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3136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26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1364423" y="364140"/>
            <a:ext cx="5295644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One factor, two levels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AD2149-DD7A-AC4B-A981-113D672BFEEE}"/>
              </a:ext>
            </a:extLst>
          </p:cNvPr>
          <p:cNvSpPr/>
          <p:nvPr/>
        </p:nvSpPr>
        <p:spPr>
          <a:xfrm>
            <a:off x="1083529" y="1674059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BF26AB-6CDD-BB48-95FF-95C8248E8245}"/>
              </a:ext>
            </a:extLst>
          </p:cNvPr>
          <p:cNvGrpSpPr/>
          <p:nvPr/>
        </p:nvGrpSpPr>
        <p:grpSpPr>
          <a:xfrm>
            <a:off x="491779" y="2254402"/>
            <a:ext cx="1216629" cy="1601790"/>
            <a:chOff x="1114079" y="2392902"/>
            <a:chExt cx="1216629" cy="160179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EF12B7B-20CF-9042-A021-00EBD3445261}"/>
                </a:ext>
              </a:extLst>
            </p:cNvPr>
            <p:cNvSpPr txBox="1"/>
            <p:nvPr/>
          </p:nvSpPr>
          <p:spPr>
            <a:xfrm>
              <a:off x="1378603" y="3656138"/>
              <a:ext cx="68758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GB" sz="1600"/>
                <a:t>Control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13EF1E0-7B75-1948-8428-7CA62EB84FAC}"/>
                </a:ext>
              </a:extLst>
            </p:cNvPr>
            <p:cNvGrpSpPr/>
            <p:nvPr/>
          </p:nvGrpSpPr>
          <p:grpSpPr>
            <a:xfrm>
              <a:off x="1114079" y="2392902"/>
              <a:ext cx="1216629" cy="1214123"/>
              <a:chOff x="1114079" y="2392902"/>
              <a:chExt cx="1216629" cy="1214123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633444D-92BD-074F-B10F-D2A85164E9D1}"/>
                  </a:ext>
                </a:extLst>
              </p:cNvPr>
              <p:cNvSpPr/>
              <p:nvPr/>
            </p:nvSpPr>
            <p:spPr>
              <a:xfrm>
                <a:off x="1114079" y="2392902"/>
                <a:ext cx="1216629" cy="1214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85E91860-3769-E843-A7EA-9757D13618CC}"/>
                  </a:ext>
                </a:extLst>
              </p:cNvPr>
              <p:cNvSpPr/>
              <p:nvPr/>
            </p:nvSpPr>
            <p:spPr>
              <a:xfrm>
                <a:off x="1313183" y="3198400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460A21EC-C49E-2B4C-BF12-600E7A64A341}"/>
                  </a:ext>
                </a:extLst>
              </p:cNvPr>
              <p:cNvSpPr/>
              <p:nvPr/>
            </p:nvSpPr>
            <p:spPr>
              <a:xfrm>
                <a:off x="1455927" y="3364808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0EAF233-BF18-4A46-8CD8-7BC4A55D86E3}"/>
                  </a:ext>
                </a:extLst>
              </p:cNvPr>
              <p:cNvSpPr/>
              <p:nvPr/>
            </p:nvSpPr>
            <p:spPr>
              <a:xfrm>
                <a:off x="1617913" y="305069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B373DCDB-AA91-5943-9280-5B2672D4BE29}"/>
                  </a:ext>
                </a:extLst>
              </p:cNvPr>
              <p:cNvSpPr/>
              <p:nvPr/>
            </p:nvSpPr>
            <p:spPr>
              <a:xfrm>
                <a:off x="1984840" y="2626386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68034FDA-9920-2A46-B9D2-5A9CE44DD2B1}"/>
                  </a:ext>
                </a:extLst>
              </p:cNvPr>
              <p:cNvSpPr/>
              <p:nvPr/>
            </p:nvSpPr>
            <p:spPr>
              <a:xfrm>
                <a:off x="1868769" y="296488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07490D1D-379B-844A-9170-6D634AAD0B3B}"/>
                  </a:ext>
                </a:extLst>
              </p:cNvPr>
              <p:cNvSpPr/>
              <p:nvPr/>
            </p:nvSpPr>
            <p:spPr>
              <a:xfrm>
                <a:off x="2113328" y="2997430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F0497E70-CC43-8D46-B46F-05051A2D677E}"/>
                  </a:ext>
                </a:extLst>
              </p:cNvPr>
              <p:cNvSpPr/>
              <p:nvPr/>
            </p:nvSpPr>
            <p:spPr>
              <a:xfrm>
                <a:off x="1880754" y="3365255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B25F05BC-2301-1249-ADF4-43A610A78873}"/>
                  </a:ext>
                </a:extLst>
              </p:cNvPr>
              <p:cNvSpPr/>
              <p:nvPr/>
            </p:nvSpPr>
            <p:spPr>
              <a:xfrm>
                <a:off x="1668307" y="3331796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29C85EE6-05B0-ED49-BB0A-B293AB29010B}"/>
                  </a:ext>
                </a:extLst>
              </p:cNvPr>
              <p:cNvSpPr/>
              <p:nvPr/>
            </p:nvSpPr>
            <p:spPr>
              <a:xfrm>
                <a:off x="1430416" y="252218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2F6A736E-CB50-9B4C-BE0C-61D233C13136}"/>
                  </a:ext>
                </a:extLst>
              </p:cNvPr>
              <p:cNvSpPr/>
              <p:nvPr/>
            </p:nvSpPr>
            <p:spPr>
              <a:xfrm>
                <a:off x="1324424" y="2700235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5DCD0486-E811-E94B-96ED-DBD575C9436B}"/>
                  </a:ext>
                </a:extLst>
              </p:cNvPr>
              <p:cNvSpPr/>
              <p:nvPr/>
            </p:nvSpPr>
            <p:spPr>
              <a:xfrm>
                <a:off x="1519712" y="2858197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792B6CA7-5999-D148-A9B3-BA547EFA759D}"/>
                  </a:ext>
                </a:extLst>
              </p:cNvPr>
              <p:cNvSpPr/>
              <p:nvPr/>
            </p:nvSpPr>
            <p:spPr>
              <a:xfrm>
                <a:off x="1925210" y="3185838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C8F298DA-E397-C04C-82B7-33155F2B9D2D}"/>
                  </a:ext>
                </a:extLst>
              </p:cNvPr>
              <p:cNvSpPr/>
              <p:nvPr/>
            </p:nvSpPr>
            <p:spPr>
              <a:xfrm>
                <a:off x="1649569" y="247646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00C33EDA-D436-C146-BC23-1684F8762119}"/>
                  </a:ext>
                </a:extLst>
              </p:cNvPr>
              <p:cNvSpPr/>
              <p:nvPr/>
            </p:nvSpPr>
            <p:spPr>
              <a:xfrm>
                <a:off x="1752276" y="2748221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66DC4B81-771A-7047-B64F-FA28F35FD74C}"/>
                  </a:ext>
                </a:extLst>
              </p:cNvPr>
              <p:cNvSpPr/>
              <p:nvPr/>
            </p:nvSpPr>
            <p:spPr>
              <a:xfrm>
                <a:off x="1219155" y="2918159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9093EFC4-E119-174E-856F-F16367DEA9FB}"/>
                  </a:ext>
                </a:extLst>
              </p:cNvPr>
              <p:cNvSpPr/>
              <p:nvPr/>
            </p:nvSpPr>
            <p:spPr>
              <a:xfrm>
                <a:off x="1383484" y="3047007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AE8F3F-F7CE-A846-BE1E-0C0517A05959}"/>
              </a:ext>
            </a:extLst>
          </p:cNvPr>
          <p:cNvGrpSpPr/>
          <p:nvPr/>
        </p:nvGrpSpPr>
        <p:grpSpPr>
          <a:xfrm>
            <a:off x="1914937" y="2259902"/>
            <a:ext cx="1216629" cy="1599996"/>
            <a:chOff x="2422292" y="2394696"/>
            <a:chExt cx="1216629" cy="1599996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BC3CE20-FCDE-6844-8467-5ABCD922141A}"/>
                </a:ext>
              </a:extLst>
            </p:cNvPr>
            <p:cNvSpPr txBox="1"/>
            <p:nvPr/>
          </p:nvSpPr>
          <p:spPr>
            <a:xfrm>
              <a:off x="2700966" y="3656138"/>
              <a:ext cx="65928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GB" sz="1600"/>
                <a:t>Treated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60C9047-66BF-BE4A-86ED-3C90462D20D7}"/>
                </a:ext>
              </a:extLst>
            </p:cNvPr>
            <p:cNvGrpSpPr/>
            <p:nvPr/>
          </p:nvGrpSpPr>
          <p:grpSpPr>
            <a:xfrm>
              <a:off x="2422292" y="2394696"/>
              <a:ext cx="1216629" cy="1214123"/>
              <a:chOff x="2422292" y="2394696"/>
              <a:chExt cx="1216629" cy="121412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62A303AB-7911-DF4D-A320-ACBF258EBFFA}"/>
                  </a:ext>
                </a:extLst>
              </p:cNvPr>
              <p:cNvSpPr/>
              <p:nvPr/>
            </p:nvSpPr>
            <p:spPr>
              <a:xfrm>
                <a:off x="2422292" y="2394696"/>
                <a:ext cx="1216629" cy="1214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0E24110F-6762-494E-A800-2BA2E2C81F15}"/>
                  </a:ext>
                </a:extLst>
              </p:cNvPr>
              <p:cNvSpPr/>
              <p:nvPr/>
            </p:nvSpPr>
            <p:spPr>
              <a:xfrm>
                <a:off x="2662725" y="272249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CBA6D611-EE3F-9042-94D9-4353FF5F77CA}"/>
                  </a:ext>
                </a:extLst>
              </p:cNvPr>
              <p:cNvSpPr/>
              <p:nvPr/>
            </p:nvSpPr>
            <p:spPr>
              <a:xfrm>
                <a:off x="2570522" y="2956113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C531592A-9320-FE4B-B380-96698C420EE6}"/>
                  </a:ext>
                </a:extLst>
              </p:cNvPr>
              <p:cNvSpPr/>
              <p:nvPr/>
            </p:nvSpPr>
            <p:spPr>
              <a:xfrm>
                <a:off x="3373432" y="3107506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B9715730-C545-7C4A-A92B-F36D8ABD6681}"/>
                  </a:ext>
                </a:extLst>
              </p:cNvPr>
              <p:cNvSpPr/>
              <p:nvPr/>
            </p:nvSpPr>
            <p:spPr>
              <a:xfrm>
                <a:off x="3170673" y="2663876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007EE069-38FA-8A4C-8A16-3334B7B33A99}"/>
                  </a:ext>
                </a:extLst>
              </p:cNvPr>
              <p:cNvSpPr/>
              <p:nvPr/>
            </p:nvSpPr>
            <p:spPr>
              <a:xfrm>
                <a:off x="2946607" y="2937565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EC2AF05E-C54E-0346-94A3-24498811E994}"/>
                  </a:ext>
                </a:extLst>
              </p:cNvPr>
              <p:cNvSpPr/>
              <p:nvPr/>
            </p:nvSpPr>
            <p:spPr>
              <a:xfrm>
                <a:off x="2895289" y="26417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398C5EF6-35B3-A146-A362-E92C1CE13A60}"/>
                  </a:ext>
                </a:extLst>
              </p:cNvPr>
              <p:cNvSpPr/>
              <p:nvPr/>
            </p:nvSpPr>
            <p:spPr>
              <a:xfrm>
                <a:off x="3322692" y="2859950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35133083-9FF4-A744-8DA0-3891E2DD6550}"/>
                  </a:ext>
                </a:extLst>
              </p:cNvPr>
              <p:cNvSpPr/>
              <p:nvPr/>
            </p:nvSpPr>
            <p:spPr>
              <a:xfrm>
                <a:off x="2688167" y="3213354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606080F4-CBB8-9E4A-9E51-A8070D974BA9}"/>
                  </a:ext>
                </a:extLst>
              </p:cNvPr>
              <p:cNvSpPr/>
              <p:nvPr/>
            </p:nvSpPr>
            <p:spPr>
              <a:xfrm>
                <a:off x="2840567" y="3365754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957F9FF9-194A-1444-B2D4-55F2A47DE1EC}"/>
                  </a:ext>
                </a:extLst>
              </p:cNvPr>
              <p:cNvSpPr/>
              <p:nvPr/>
            </p:nvSpPr>
            <p:spPr>
              <a:xfrm>
                <a:off x="3099759" y="330859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415AA796-BFD0-4D4B-A37B-EA22FB1B3D93}"/>
                  </a:ext>
                </a:extLst>
              </p:cNvPr>
              <p:cNvSpPr/>
              <p:nvPr/>
            </p:nvSpPr>
            <p:spPr>
              <a:xfrm>
                <a:off x="3121529" y="3059781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EC3D7DE3-CEB4-9A4B-86FF-A47EB09FA6F0}"/>
                  </a:ext>
                </a:extLst>
              </p:cNvPr>
              <p:cNvSpPr/>
              <p:nvPr/>
            </p:nvSpPr>
            <p:spPr>
              <a:xfrm>
                <a:off x="2918321" y="311693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6B69AD42-4C75-0347-A389-872E7525909E}"/>
                  </a:ext>
                </a:extLst>
              </p:cNvPr>
              <p:cNvSpPr/>
              <p:nvPr/>
            </p:nvSpPr>
            <p:spPr>
              <a:xfrm>
                <a:off x="2760245" y="29872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E65826B2-F864-774D-B14F-04C52D088751}"/>
                  </a:ext>
                </a:extLst>
              </p:cNvPr>
              <p:cNvSpPr/>
              <p:nvPr/>
            </p:nvSpPr>
            <p:spPr>
              <a:xfrm>
                <a:off x="3047689" y="27941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EEDB1D38-D5AD-0C40-92C0-45F2B4117CE8}"/>
                  </a:ext>
                </a:extLst>
              </p:cNvPr>
              <p:cNvSpPr/>
              <p:nvPr/>
            </p:nvSpPr>
            <p:spPr>
              <a:xfrm>
                <a:off x="2751951" y="251395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1F3D9DA0-7674-B341-8047-A42692E91F8A}"/>
                  </a:ext>
                </a:extLst>
              </p:cNvPr>
              <p:cNvSpPr/>
              <p:nvPr/>
            </p:nvSpPr>
            <p:spPr>
              <a:xfrm>
                <a:off x="3040159" y="2491189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6CDFF41-C464-F244-B20E-7738E124FF1A}"/>
              </a:ext>
            </a:extLst>
          </p:cNvPr>
          <p:cNvGraphicFramePr>
            <a:graphicFrameLocks noGrp="1"/>
          </p:cNvGraphicFramePr>
          <p:nvPr/>
        </p:nvGraphicFramePr>
        <p:xfrm>
          <a:off x="3548965" y="1563530"/>
          <a:ext cx="3004224" cy="2590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02112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1502112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Condition </a:t>
                      </a:r>
                    </a:p>
                    <a:p>
                      <a:pPr algn="ctr"/>
                      <a:r>
                        <a:rPr lang="en-GB" sz="1600"/>
                        <a:t>&lt;factor&gt;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B122AF9-3B15-FE49-9625-E3C489152C10}"/>
              </a:ext>
            </a:extLst>
          </p:cNvPr>
          <p:cNvSpPr txBox="1"/>
          <p:nvPr/>
        </p:nvSpPr>
        <p:spPr>
          <a:xfrm>
            <a:off x="6595870" y="1062816"/>
            <a:ext cx="556158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/>
              <a:t>Design </a:t>
            </a:r>
            <a:r>
              <a:rPr lang="en-GB" sz="2400">
                <a:sym typeface="Wingdings" pitchFamily="2" charset="2"/>
              </a:rPr>
              <a:t> Effect of Treatment</a:t>
            </a:r>
          </a:p>
          <a:p>
            <a:pPr algn="ctr"/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Wingdings" pitchFamily="2" charset="2"/>
              </a:rPr>
              <a:t>Des = ~ 1 + condition</a:t>
            </a:r>
          </a:p>
          <a:p>
            <a:pPr algn="ctr"/>
            <a:endParaRPr lang="en-GB" sz="2400">
              <a:sym typeface="Wingdings" pitchFamily="2" charset="2"/>
            </a:endParaRPr>
          </a:p>
          <a:p>
            <a:pPr algn="ctr"/>
            <a:r>
              <a:rPr lang="en-GB" sz="2400">
                <a:sym typeface="Wingdings" pitchFamily="2" charset="2"/>
              </a:rPr>
              <a:t>Expression = Intercept + Effect of Condition</a:t>
            </a:r>
          </a:p>
          <a:p>
            <a:pPr algn="ctr"/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Wingdings" pitchFamily="2" charset="2"/>
              </a:rPr>
              <a:t>Exp = 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0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 + 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1 </a:t>
            </a:r>
            <a:r>
              <a:rPr lang="en-GB" sz="2400" err="1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CondTreat</a:t>
            </a:r>
            <a:endParaRPr lang="en-GB" sz="240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44ACB5-8027-324A-A329-B5997A1EF25A}"/>
              </a:ext>
            </a:extLst>
          </p:cNvPr>
          <p:cNvSpPr txBox="1"/>
          <p:nvPr/>
        </p:nvSpPr>
        <p:spPr>
          <a:xfrm>
            <a:off x="7696868" y="3076397"/>
            <a:ext cx="30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Model/Contrast matrix</a:t>
            </a:r>
          </a:p>
        </p:txBody>
      </p:sp>
      <p:graphicFrame>
        <p:nvGraphicFramePr>
          <p:cNvPr id="146" name="Table 145">
            <a:extLst>
              <a:ext uri="{FF2B5EF4-FFF2-40B4-BE49-F238E27FC236}">
                <a16:creationId xmlns:a16="http://schemas.microsoft.com/office/drawing/2014/main" id="{FDFDB78E-2207-FA48-8F1A-F8FDD1B7AEB1}"/>
              </a:ext>
            </a:extLst>
          </p:cNvPr>
          <p:cNvGraphicFramePr>
            <a:graphicFrameLocks noGrp="1"/>
          </p:cNvGraphicFramePr>
          <p:nvPr/>
        </p:nvGraphicFramePr>
        <p:xfrm>
          <a:off x="7371261" y="3535721"/>
          <a:ext cx="3692943" cy="255173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30981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1230981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  <a:gridCol w="1230981">
                  <a:extLst>
                    <a:ext uri="{9D8B030D-6E8A-4147-A177-3AD203B41FA5}">
                      <a16:colId xmlns:a16="http://schemas.microsoft.com/office/drawing/2014/main" val="1920675395"/>
                    </a:ext>
                  </a:extLst>
                </a:gridCol>
              </a:tblGrid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Intercept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Condition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</a:tbl>
          </a:graphicData>
        </a:graphic>
      </p:graphicFrame>
      <p:sp>
        <p:nvSpPr>
          <p:cNvPr id="18" name="Bent Arrow 17">
            <a:extLst>
              <a:ext uri="{FF2B5EF4-FFF2-40B4-BE49-F238E27FC236}">
                <a16:creationId xmlns:a16="http://schemas.microsoft.com/office/drawing/2014/main" id="{8CE9E753-9D1C-B441-B443-DACB572D0B67}"/>
              </a:ext>
            </a:extLst>
          </p:cNvPr>
          <p:cNvSpPr/>
          <p:nvPr/>
        </p:nvSpPr>
        <p:spPr>
          <a:xfrm rot="10800000">
            <a:off x="11176312" y="2587703"/>
            <a:ext cx="380688" cy="2913795"/>
          </a:xfrm>
          <a:prstGeom prst="ben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A220B2-E596-FC4B-9E0D-FAC88517A339}"/>
              </a:ext>
            </a:extLst>
          </p:cNvPr>
          <p:cNvSpPr txBox="1"/>
          <p:nvPr/>
        </p:nvSpPr>
        <p:spPr>
          <a:xfrm rot="5400000">
            <a:off x="10998127" y="4108223"/>
            <a:ext cx="162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One hot coding</a:t>
            </a:r>
          </a:p>
        </p:txBody>
      </p:sp>
      <p:sp>
        <p:nvSpPr>
          <p:cNvPr id="150" name="Google Shape;104;p17">
            <a:extLst>
              <a:ext uri="{FF2B5EF4-FFF2-40B4-BE49-F238E27FC236}">
                <a16:creationId xmlns:a16="http://schemas.microsoft.com/office/drawing/2014/main" id="{686787F6-480F-7849-B897-D8814F9D072F}"/>
              </a:ext>
            </a:extLst>
          </p:cNvPr>
          <p:cNvSpPr txBox="1"/>
          <p:nvPr/>
        </p:nvSpPr>
        <p:spPr>
          <a:xfrm>
            <a:off x="228651" y="4404488"/>
            <a:ext cx="4227200" cy="19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Coefficients from </a:t>
            </a:r>
            <a:r>
              <a:rPr lang="en-GB" sz="2400" u="sng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DESeq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</a:t>
            </a:r>
            <a:r>
              <a:rPr lang="en-GB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</a:t>
            </a:r>
            <a:endParaRPr sz="2400" u="sng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0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 sz="2400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Intercept</a:t>
            </a:r>
            <a:endParaRPr sz="2400">
              <a:latin typeface="Calibri" panose="020F0502020204030204" pitchFamily="34" charset="0"/>
              <a:ea typeface="Courier New"/>
              <a:cs typeface="Calibri" panose="020F0502020204030204" pitchFamily="34" charset="0"/>
              <a:sym typeface="Courier New"/>
            </a:endParaRPr>
          </a:p>
          <a:p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1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 sz="2400" err="1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cond_Treat_vs_Control</a:t>
            </a:r>
            <a:endParaRPr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cxnSp>
        <p:nvCxnSpPr>
          <p:cNvPr id="153" name="Google Shape;114;p17">
            <a:extLst>
              <a:ext uri="{FF2B5EF4-FFF2-40B4-BE49-F238E27FC236}">
                <a16:creationId xmlns:a16="http://schemas.microsoft.com/office/drawing/2014/main" id="{714CED88-7F82-9D49-8281-6269C81D69B0}"/>
              </a:ext>
            </a:extLst>
          </p:cNvPr>
          <p:cNvCxnSpPr>
            <a:cxnSpLocks/>
          </p:cNvCxnSpPr>
          <p:nvPr/>
        </p:nvCxnSpPr>
        <p:spPr>
          <a:xfrm flipV="1">
            <a:off x="4839724" y="6170980"/>
            <a:ext cx="2120636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" name="Google Shape;115;p17">
            <a:extLst>
              <a:ext uri="{FF2B5EF4-FFF2-40B4-BE49-F238E27FC236}">
                <a16:creationId xmlns:a16="http://schemas.microsoft.com/office/drawing/2014/main" id="{77C4D829-D1FE-3E48-BC46-3B7F159180BA}"/>
              </a:ext>
            </a:extLst>
          </p:cNvPr>
          <p:cNvCxnSpPr>
            <a:cxnSpLocks/>
          </p:cNvCxnSpPr>
          <p:nvPr/>
        </p:nvCxnSpPr>
        <p:spPr>
          <a:xfrm flipV="1">
            <a:off x="4839724" y="4602530"/>
            <a:ext cx="0" cy="1587603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5" name="Google Shape;116;p17">
            <a:extLst>
              <a:ext uri="{FF2B5EF4-FFF2-40B4-BE49-F238E27FC236}">
                <a16:creationId xmlns:a16="http://schemas.microsoft.com/office/drawing/2014/main" id="{C3AAC84A-BFFE-3A46-B292-D25629D1A55D}"/>
              </a:ext>
            </a:extLst>
          </p:cNvPr>
          <p:cNvSpPr/>
          <p:nvPr/>
        </p:nvSpPr>
        <p:spPr>
          <a:xfrm>
            <a:off x="5469757" y="5730100"/>
            <a:ext cx="124000" cy="124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Google Shape;117;p17">
            <a:extLst>
              <a:ext uri="{FF2B5EF4-FFF2-40B4-BE49-F238E27FC236}">
                <a16:creationId xmlns:a16="http://schemas.microsoft.com/office/drawing/2014/main" id="{BAB2F81C-2531-1F4F-9538-D8988E0F0194}"/>
              </a:ext>
            </a:extLst>
          </p:cNvPr>
          <p:cNvSpPr/>
          <p:nvPr/>
        </p:nvSpPr>
        <p:spPr>
          <a:xfrm>
            <a:off x="6468791" y="4859433"/>
            <a:ext cx="124000" cy="12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7" name="Google Shape;118;p17">
            <a:extLst>
              <a:ext uri="{FF2B5EF4-FFF2-40B4-BE49-F238E27FC236}">
                <a16:creationId xmlns:a16="http://schemas.microsoft.com/office/drawing/2014/main" id="{9A59D11F-36F6-FD41-BF1A-D3F8F722F751}"/>
              </a:ext>
            </a:extLst>
          </p:cNvPr>
          <p:cNvSpPr txBox="1"/>
          <p:nvPr/>
        </p:nvSpPr>
        <p:spPr>
          <a:xfrm>
            <a:off x="4953115" y="5582293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8" name="Google Shape;119;p17">
            <a:extLst>
              <a:ext uri="{FF2B5EF4-FFF2-40B4-BE49-F238E27FC236}">
                <a16:creationId xmlns:a16="http://schemas.microsoft.com/office/drawing/2014/main" id="{28CDBEDF-0072-D642-A19E-248FB606066D}"/>
              </a:ext>
            </a:extLst>
          </p:cNvPr>
          <p:cNvCxnSpPr>
            <a:endCxn id="156" idx="4"/>
          </p:cNvCxnSpPr>
          <p:nvPr/>
        </p:nvCxnSpPr>
        <p:spPr>
          <a:xfrm rot="10800000">
            <a:off x="6530791" y="4983433"/>
            <a:ext cx="0" cy="83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9" name="Google Shape;120;p17">
            <a:extLst>
              <a:ext uri="{FF2B5EF4-FFF2-40B4-BE49-F238E27FC236}">
                <a16:creationId xmlns:a16="http://schemas.microsoft.com/office/drawing/2014/main" id="{682175BA-461B-424A-9363-4A4717B03120}"/>
              </a:ext>
            </a:extLst>
          </p:cNvPr>
          <p:cNvSpPr txBox="1"/>
          <p:nvPr/>
        </p:nvSpPr>
        <p:spPr>
          <a:xfrm>
            <a:off x="6568066" y="5001886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" name="Google Shape;121;p17">
            <a:extLst>
              <a:ext uri="{FF2B5EF4-FFF2-40B4-BE49-F238E27FC236}">
                <a16:creationId xmlns:a16="http://schemas.microsoft.com/office/drawing/2014/main" id="{2EBB4CE6-4C6D-A740-9323-6B7F40058667}"/>
              </a:ext>
            </a:extLst>
          </p:cNvPr>
          <p:cNvSpPr txBox="1"/>
          <p:nvPr/>
        </p:nvSpPr>
        <p:spPr>
          <a:xfrm>
            <a:off x="219500" y="5779002"/>
            <a:ext cx="3389721" cy="962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Null hypothesis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 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  <a:endParaRPr sz="2400"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cxnSp>
        <p:nvCxnSpPr>
          <p:cNvPr id="161" name="Google Shape;122;p17">
            <a:extLst>
              <a:ext uri="{FF2B5EF4-FFF2-40B4-BE49-F238E27FC236}">
                <a16:creationId xmlns:a16="http://schemas.microsoft.com/office/drawing/2014/main" id="{5B27309E-3794-0F48-B639-E37B28088402}"/>
              </a:ext>
            </a:extLst>
          </p:cNvPr>
          <p:cNvCxnSpPr/>
          <p:nvPr/>
        </p:nvCxnSpPr>
        <p:spPr>
          <a:xfrm rot="10800000">
            <a:off x="5531757" y="5876088"/>
            <a:ext cx="0" cy="32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2" name="Google Shape;129;p17">
            <a:extLst>
              <a:ext uri="{FF2B5EF4-FFF2-40B4-BE49-F238E27FC236}">
                <a16:creationId xmlns:a16="http://schemas.microsoft.com/office/drawing/2014/main" id="{42C0E12E-F839-9845-B583-A5646568B403}"/>
              </a:ext>
            </a:extLst>
          </p:cNvPr>
          <p:cNvCxnSpPr/>
          <p:nvPr/>
        </p:nvCxnSpPr>
        <p:spPr>
          <a:xfrm>
            <a:off x="5636635" y="5795513"/>
            <a:ext cx="90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452506F5-B6F4-2C4B-A64E-1A31757542F0}"/>
              </a:ext>
            </a:extLst>
          </p:cNvPr>
          <p:cNvSpPr txBox="1"/>
          <p:nvPr/>
        </p:nvSpPr>
        <p:spPr>
          <a:xfrm rot="16200000">
            <a:off x="4013070" y="5177767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300C14-9268-2E47-B93D-6F3C379303FD}"/>
              </a:ext>
            </a:extLst>
          </p:cNvPr>
          <p:cNvSpPr txBox="1"/>
          <p:nvPr/>
        </p:nvSpPr>
        <p:spPr>
          <a:xfrm rot="19137185">
            <a:off x="4876693" y="6350241"/>
            <a:ext cx="87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Control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ADEFF9-690D-0C43-9E1E-B7367723F8F7}"/>
              </a:ext>
            </a:extLst>
          </p:cNvPr>
          <p:cNvSpPr txBox="1"/>
          <p:nvPr/>
        </p:nvSpPr>
        <p:spPr>
          <a:xfrm rot="18626029">
            <a:off x="6093817" y="6350241"/>
            <a:ext cx="660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Treat</a:t>
            </a: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2FE60FE5-E59F-1544-8678-76E718B62A0D}"/>
              </a:ext>
            </a:extLst>
          </p:cNvPr>
          <p:cNvSpPr/>
          <p:nvPr/>
        </p:nvSpPr>
        <p:spPr>
          <a:xfrm>
            <a:off x="606714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F078C035-4710-6F95-2DA8-9EDAAEDD57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0205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27</a:t>
            </a:fld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EAD2149-DD7A-AC4B-A981-113D672BFEEE}"/>
              </a:ext>
            </a:extLst>
          </p:cNvPr>
          <p:cNvSpPr/>
          <p:nvPr/>
        </p:nvSpPr>
        <p:spPr>
          <a:xfrm>
            <a:off x="1083529" y="1674059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4BF26AB-6CDD-BB48-95FF-95C8248E8245}"/>
              </a:ext>
            </a:extLst>
          </p:cNvPr>
          <p:cNvGrpSpPr/>
          <p:nvPr/>
        </p:nvGrpSpPr>
        <p:grpSpPr>
          <a:xfrm>
            <a:off x="491779" y="2254402"/>
            <a:ext cx="1216629" cy="1601790"/>
            <a:chOff x="1114079" y="2392902"/>
            <a:chExt cx="1216629" cy="1601790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EEF12B7B-20CF-9042-A021-00EBD3445261}"/>
                </a:ext>
              </a:extLst>
            </p:cNvPr>
            <p:cNvSpPr txBox="1"/>
            <p:nvPr/>
          </p:nvSpPr>
          <p:spPr>
            <a:xfrm>
              <a:off x="1378603" y="3656138"/>
              <a:ext cx="68758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GB" sz="1600"/>
                <a:t>Control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913EF1E0-7B75-1948-8428-7CA62EB84FAC}"/>
                </a:ext>
              </a:extLst>
            </p:cNvPr>
            <p:cNvGrpSpPr/>
            <p:nvPr/>
          </p:nvGrpSpPr>
          <p:grpSpPr>
            <a:xfrm>
              <a:off x="1114079" y="2392902"/>
              <a:ext cx="1216629" cy="1214123"/>
              <a:chOff x="1114079" y="2392902"/>
              <a:chExt cx="1216629" cy="1214123"/>
            </a:xfrm>
          </p:grpSpPr>
          <p:sp>
            <p:nvSpPr>
              <p:cNvPr id="99" name="Oval 98">
                <a:extLst>
                  <a:ext uri="{FF2B5EF4-FFF2-40B4-BE49-F238E27FC236}">
                    <a16:creationId xmlns:a16="http://schemas.microsoft.com/office/drawing/2014/main" id="{B633444D-92BD-074F-B10F-D2A85164E9D1}"/>
                  </a:ext>
                </a:extLst>
              </p:cNvPr>
              <p:cNvSpPr/>
              <p:nvPr/>
            </p:nvSpPr>
            <p:spPr>
              <a:xfrm>
                <a:off x="1114079" y="2392902"/>
                <a:ext cx="1216629" cy="1214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0" name="Oval 99">
                <a:extLst>
                  <a:ext uri="{FF2B5EF4-FFF2-40B4-BE49-F238E27FC236}">
                    <a16:creationId xmlns:a16="http://schemas.microsoft.com/office/drawing/2014/main" id="{85E91860-3769-E843-A7EA-9757D13618CC}"/>
                  </a:ext>
                </a:extLst>
              </p:cNvPr>
              <p:cNvSpPr/>
              <p:nvPr/>
            </p:nvSpPr>
            <p:spPr>
              <a:xfrm>
                <a:off x="1313183" y="3198400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1" name="Oval 100">
                <a:extLst>
                  <a:ext uri="{FF2B5EF4-FFF2-40B4-BE49-F238E27FC236}">
                    <a16:creationId xmlns:a16="http://schemas.microsoft.com/office/drawing/2014/main" id="{460A21EC-C49E-2B4C-BF12-600E7A64A341}"/>
                  </a:ext>
                </a:extLst>
              </p:cNvPr>
              <p:cNvSpPr/>
              <p:nvPr/>
            </p:nvSpPr>
            <p:spPr>
              <a:xfrm>
                <a:off x="1455927" y="3364808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2" name="Oval 101">
                <a:extLst>
                  <a:ext uri="{FF2B5EF4-FFF2-40B4-BE49-F238E27FC236}">
                    <a16:creationId xmlns:a16="http://schemas.microsoft.com/office/drawing/2014/main" id="{30EAF233-BF18-4A46-8CD8-7BC4A55D86E3}"/>
                  </a:ext>
                </a:extLst>
              </p:cNvPr>
              <p:cNvSpPr/>
              <p:nvPr/>
            </p:nvSpPr>
            <p:spPr>
              <a:xfrm>
                <a:off x="1617913" y="305069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3" name="Oval 102">
                <a:extLst>
                  <a:ext uri="{FF2B5EF4-FFF2-40B4-BE49-F238E27FC236}">
                    <a16:creationId xmlns:a16="http://schemas.microsoft.com/office/drawing/2014/main" id="{B373DCDB-AA91-5943-9280-5B2672D4BE29}"/>
                  </a:ext>
                </a:extLst>
              </p:cNvPr>
              <p:cNvSpPr/>
              <p:nvPr/>
            </p:nvSpPr>
            <p:spPr>
              <a:xfrm>
                <a:off x="1984840" y="2626386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4" name="Oval 103">
                <a:extLst>
                  <a:ext uri="{FF2B5EF4-FFF2-40B4-BE49-F238E27FC236}">
                    <a16:creationId xmlns:a16="http://schemas.microsoft.com/office/drawing/2014/main" id="{68034FDA-9920-2A46-B9D2-5A9CE44DD2B1}"/>
                  </a:ext>
                </a:extLst>
              </p:cNvPr>
              <p:cNvSpPr/>
              <p:nvPr/>
            </p:nvSpPr>
            <p:spPr>
              <a:xfrm>
                <a:off x="1868769" y="296488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5" name="Oval 104">
                <a:extLst>
                  <a:ext uri="{FF2B5EF4-FFF2-40B4-BE49-F238E27FC236}">
                    <a16:creationId xmlns:a16="http://schemas.microsoft.com/office/drawing/2014/main" id="{07490D1D-379B-844A-9170-6D634AAD0B3B}"/>
                  </a:ext>
                </a:extLst>
              </p:cNvPr>
              <p:cNvSpPr/>
              <p:nvPr/>
            </p:nvSpPr>
            <p:spPr>
              <a:xfrm>
                <a:off x="2113328" y="2997430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6" name="Oval 105">
                <a:extLst>
                  <a:ext uri="{FF2B5EF4-FFF2-40B4-BE49-F238E27FC236}">
                    <a16:creationId xmlns:a16="http://schemas.microsoft.com/office/drawing/2014/main" id="{F0497E70-CC43-8D46-B46F-05051A2D677E}"/>
                  </a:ext>
                </a:extLst>
              </p:cNvPr>
              <p:cNvSpPr/>
              <p:nvPr/>
            </p:nvSpPr>
            <p:spPr>
              <a:xfrm>
                <a:off x="1880754" y="3365255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7" name="Oval 106">
                <a:extLst>
                  <a:ext uri="{FF2B5EF4-FFF2-40B4-BE49-F238E27FC236}">
                    <a16:creationId xmlns:a16="http://schemas.microsoft.com/office/drawing/2014/main" id="{B25F05BC-2301-1249-ADF4-43A610A78873}"/>
                  </a:ext>
                </a:extLst>
              </p:cNvPr>
              <p:cNvSpPr/>
              <p:nvPr/>
            </p:nvSpPr>
            <p:spPr>
              <a:xfrm>
                <a:off x="1668307" y="3331796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8" name="Oval 127">
                <a:extLst>
                  <a:ext uri="{FF2B5EF4-FFF2-40B4-BE49-F238E27FC236}">
                    <a16:creationId xmlns:a16="http://schemas.microsoft.com/office/drawing/2014/main" id="{29C85EE6-05B0-ED49-BB0A-B293AB29010B}"/>
                  </a:ext>
                </a:extLst>
              </p:cNvPr>
              <p:cNvSpPr/>
              <p:nvPr/>
            </p:nvSpPr>
            <p:spPr>
              <a:xfrm>
                <a:off x="1430416" y="252218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9" name="Oval 128">
                <a:extLst>
                  <a:ext uri="{FF2B5EF4-FFF2-40B4-BE49-F238E27FC236}">
                    <a16:creationId xmlns:a16="http://schemas.microsoft.com/office/drawing/2014/main" id="{2F6A736E-CB50-9B4C-BE0C-61D233C13136}"/>
                  </a:ext>
                </a:extLst>
              </p:cNvPr>
              <p:cNvSpPr/>
              <p:nvPr/>
            </p:nvSpPr>
            <p:spPr>
              <a:xfrm>
                <a:off x="1324424" y="2700235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5DCD0486-E811-E94B-96ED-DBD575C9436B}"/>
                  </a:ext>
                </a:extLst>
              </p:cNvPr>
              <p:cNvSpPr/>
              <p:nvPr/>
            </p:nvSpPr>
            <p:spPr>
              <a:xfrm>
                <a:off x="1519712" y="2858197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1" name="Oval 130">
                <a:extLst>
                  <a:ext uri="{FF2B5EF4-FFF2-40B4-BE49-F238E27FC236}">
                    <a16:creationId xmlns:a16="http://schemas.microsoft.com/office/drawing/2014/main" id="{792B6CA7-5999-D148-A9B3-BA547EFA759D}"/>
                  </a:ext>
                </a:extLst>
              </p:cNvPr>
              <p:cNvSpPr/>
              <p:nvPr/>
            </p:nvSpPr>
            <p:spPr>
              <a:xfrm>
                <a:off x="1925210" y="3185838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2" name="Oval 131">
                <a:extLst>
                  <a:ext uri="{FF2B5EF4-FFF2-40B4-BE49-F238E27FC236}">
                    <a16:creationId xmlns:a16="http://schemas.microsoft.com/office/drawing/2014/main" id="{C8F298DA-E397-C04C-82B7-33155F2B9D2D}"/>
                  </a:ext>
                </a:extLst>
              </p:cNvPr>
              <p:cNvSpPr/>
              <p:nvPr/>
            </p:nvSpPr>
            <p:spPr>
              <a:xfrm>
                <a:off x="1649569" y="2476462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3" name="Oval 132">
                <a:extLst>
                  <a:ext uri="{FF2B5EF4-FFF2-40B4-BE49-F238E27FC236}">
                    <a16:creationId xmlns:a16="http://schemas.microsoft.com/office/drawing/2014/main" id="{00C33EDA-D436-C146-BC23-1684F8762119}"/>
                  </a:ext>
                </a:extLst>
              </p:cNvPr>
              <p:cNvSpPr/>
              <p:nvPr/>
            </p:nvSpPr>
            <p:spPr>
              <a:xfrm>
                <a:off x="1752276" y="2748221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4" name="Oval 133">
                <a:extLst>
                  <a:ext uri="{FF2B5EF4-FFF2-40B4-BE49-F238E27FC236}">
                    <a16:creationId xmlns:a16="http://schemas.microsoft.com/office/drawing/2014/main" id="{66DC4B81-771A-7047-B64F-FA28F35FD74C}"/>
                  </a:ext>
                </a:extLst>
              </p:cNvPr>
              <p:cNvSpPr/>
              <p:nvPr/>
            </p:nvSpPr>
            <p:spPr>
              <a:xfrm>
                <a:off x="1219155" y="2918159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5" name="Oval 134">
                <a:extLst>
                  <a:ext uri="{FF2B5EF4-FFF2-40B4-BE49-F238E27FC236}">
                    <a16:creationId xmlns:a16="http://schemas.microsoft.com/office/drawing/2014/main" id="{9093EFC4-E119-174E-856F-F16367DEA9FB}"/>
                  </a:ext>
                </a:extLst>
              </p:cNvPr>
              <p:cNvSpPr/>
              <p:nvPr/>
            </p:nvSpPr>
            <p:spPr>
              <a:xfrm>
                <a:off x="1383484" y="3047007"/>
                <a:ext cx="127569" cy="128384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BAE8F3F-F7CE-A846-BE1E-0C0517A05959}"/>
              </a:ext>
            </a:extLst>
          </p:cNvPr>
          <p:cNvGrpSpPr/>
          <p:nvPr/>
        </p:nvGrpSpPr>
        <p:grpSpPr>
          <a:xfrm>
            <a:off x="1914937" y="2259902"/>
            <a:ext cx="1216629" cy="1599996"/>
            <a:chOff x="2422292" y="2394696"/>
            <a:chExt cx="1216629" cy="1599996"/>
          </a:xfrm>
        </p:grpSpPr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8BC3CE20-FCDE-6844-8467-5ABCD922141A}"/>
                </a:ext>
              </a:extLst>
            </p:cNvPr>
            <p:cNvSpPr txBox="1"/>
            <p:nvPr/>
          </p:nvSpPr>
          <p:spPr>
            <a:xfrm>
              <a:off x="2700966" y="3656138"/>
              <a:ext cx="659280" cy="33855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GB" sz="1600"/>
                <a:t>Treated</a:t>
              </a: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360C9047-66BF-BE4A-86ED-3C90462D20D7}"/>
                </a:ext>
              </a:extLst>
            </p:cNvPr>
            <p:cNvGrpSpPr/>
            <p:nvPr/>
          </p:nvGrpSpPr>
          <p:grpSpPr>
            <a:xfrm>
              <a:off x="2422292" y="2394696"/>
              <a:ext cx="1216629" cy="1214123"/>
              <a:chOff x="2422292" y="2394696"/>
              <a:chExt cx="1216629" cy="1214123"/>
            </a:xfrm>
          </p:grpSpPr>
          <p:sp>
            <p:nvSpPr>
              <p:cNvPr id="108" name="Oval 107">
                <a:extLst>
                  <a:ext uri="{FF2B5EF4-FFF2-40B4-BE49-F238E27FC236}">
                    <a16:creationId xmlns:a16="http://schemas.microsoft.com/office/drawing/2014/main" id="{62A303AB-7911-DF4D-A320-ACBF258EBFFA}"/>
                  </a:ext>
                </a:extLst>
              </p:cNvPr>
              <p:cNvSpPr/>
              <p:nvPr/>
            </p:nvSpPr>
            <p:spPr>
              <a:xfrm>
                <a:off x="2422292" y="2394696"/>
                <a:ext cx="1216629" cy="1214123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09" name="Oval 108">
                <a:extLst>
                  <a:ext uri="{FF2B5EF4-FFF2-40B4-BE49-F238E27FC236}">
                    <a16:creationId xmlns:a16="http://schemas.microsoft.com/office/drawing/2014/main" id="{0E24110F-6762-494E-A800-2BA2E2C81F15}"/>
                  </a:ext>
                </a:extLst>
              </p:cNvPr>
              <p:cNvSpPr/>
              <p:nvPr/>
            </p:nvSpPr>
            <p:spPr>
              <a:xfrm>
                <a:off x="2662725" y="272249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0" name="Oval 109">
                <a:extLst>
                  <a:ext uri="{FF2B5EF4-FFF2-40B4-BE49-F238E27FC236}">
                    <a16:creationId xmlns:a16="http://schemas.microsoft.com/office/drawing/2014/main" id="{CBA6D611-EE3F-9042-94D9-4353FF5F77CA}"/>
                  </a:ext>
                </a:extLst>
              </p:cNvPr>
              <p:cNvSpPr/>
              <p:nvPr/>
            </p:nvSpPr>
            <p:spPr>
              <a:xfrm>
                <a:off x="2570522" y="2956113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1" name="Oval 110">
                <a:extLst>
                  <a:ext uri="{FF2B5EF4-FFF2-40B4-BE49-F238E27FC236}">
                    <a16:creationId xmlns:a16="http://schemas.microsoft.com/office/drawing/2014/main" id="{C531592A-9320-FE4B-B380-96698C420EE6}"/>
                  </a:ext>
                </a:extLst>
              </p:cNvPr>
              <p:cNvSpPr/>
              <p:nvPr/>
            </p:nvSpPr>
            <p:spPr>
              <a:xfrm>
                <a:off x="3373432" y="3107506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2" name="Oval 111">
                <a:extLst>
                  <a:ext uri="{FF2B5EF4-FFF2-40B4-BE49-F238E27FC236}">
                    <a16:creationId xmlns:a16="http://schemas.microsoft.com/office/drawing/2014/main" id="{B9715730-C545-7C4A-A92B-F36D8ABD6681}"/>
                  </a:ext>
                </a:extLst>
              </p:cNvPr>
              <p:cNvSpPr/>
              <p:nvPr/>
            </p:nvSpPr>
            <p:spPr>
              <a:xfrm>
                <a:off x="3170673" y="2663876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3" name="Oval 112">
                <a:extLst>
                  <a:ext uri="{FF2B5EF4-FFF2-40B4-BE49-F238E27FC236}">
                    <a16:creationId xmlns:a16="http://schemas.microsoft.com/office/drawing/2014/main" id="{007EE069-38FA-8A4C-8A16-3334B7B33A99}"/>
                  </a:ext>
                </a:extLst>
              </p:cNvPr>
              <p:cNvSpPr/>
              <p:nvPr/>
            </p:nvSpPr>
            <p:spPr>
              <a:xfrm>
                <a:off x="2946607" y="2937565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4" name="Oval 113">
                <a:extLst>
                  <a:ext uri="{FF2B5EF4-FFF2-40B4-BE49-F238E27FC236}">
                    <a16:creationId xmlns:a16="http://schemas.microsoft.com/office/drawing/2014/main" id="{EC2AF05E-C54E-0346-94A3-24498811E994}"/>
                  </a:ext>
                </a:extLst>
              </p:cNvPr>
              <p:cNvSpPr/>
              <p:nvPr/>
            </p:nvSpPr>
            <p:spPr>
              <a:xfrm>
                <a:off x="2895289" y="26417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5" name="Oval 114">
                <a:extLst>
                  <a:ext uri="{FF2B5EF4-FFF2-40B4-BE49-F238E27FC236}">
                    <a16:creationId xmlns:a16="http://schemas.microsoft.com/office/drawing/2014/main" id="{398C5EF6-35B3-A146-A362-E92C1CE13A60}"/>
                  </a:ext>
                </a:extLst>
              </p:cNvPr>
              <p:cNvSpPr/>
              <p:nvPr/>
            </p:nvSpPr>
            <p:spPr>
              <a:xfrm>
                <a:off x="3322692" y="2859950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16" name="Oval 115">
                <a:extLst>
                  <a:ext uri="{FF2B5EF4-FFF2-40B4-BE49-F238E27FC236}">
                    <a16:creationId xmlns:a16="http://schemas.microsoft.com/office/drawing/2014/main" id="{35133083-9FF4-A744-8DA0-3891E2DD6550}"/>
                  </a:ext>
                </a:extLst>
              </p:cNvPr>
              <p:cNvSpPr/>
              <p:nvPr/>
            </p:nvSpPr>
            <p:spPr>
              <a:xfrm>
                <a:off x="2688167" y="3213354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2" name="Oval 121">
                <a:extLst>
                  <a:ext uri="{FF2B5EF4-FFF2-40B4-BE49-F238E27FC236}">
                    <a16:creationId xmlns:a16="http://schemas.microsoft.com/office/drawing/2014/main" id="{606080F4-CBB8-9E4A-9E51-A8070D974BA9}"/>
                  </a:ext>
                </a:extLst>
              </p:cNvPr>
              <p:cNvSpPr/>
              <p:nvPr/>
            </p:nvSpPr>
            <p:spPr>
              <a:xfrm>
                <a:off x="2840567" y="3365754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3" name="Oval 122">
                <a:extLst>
                  <a:ext uri="{FF2B5EF4-FFF2-40B4-BE49-F238E27FC236}">
                    <a16:creationId xmlns:a16="http://schemas.microsoft.com/office/drawing/2014/main" id="{957F9FF9-194A-1444-B2D4-55F2A47DE1EC}"/>
                  </a:ext>
                </a:extLst>
              </p:cNvPr>
              <p:cNvSpPr/>
              <p:nvPr/>
            </p:nvSpPr>
            <p:spPr>
              <a:xfrm>
                <a:off x="3099759" y="330859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4" name="Oval 123">
                <a:extLst>
                  <a:ext uri="{FF2B5EF4-FFF2-40B4-BE49-F238E27FC236}">
                    <a16:creationId xmlns:a16="http://schemas.microsoft.com/office/drawing/2014/main" id="{415AA796-BFD0-4D4B-A37B-EA22FB1B3D93}"/>
                  </a:ext>
                </a:extLst>
              </p:cNvPr>
              <p:cNvSpPr/>
              <p:nvPr/>
            </p:nvSpPr>
            <p:spPr>
              <a:xfrm>
                <a:off x="3121529" y="3059781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5" name="Oval 124">
                <a:extLst>
                  <a:ext uri="{FF2B5EF4-FFF2-40B4-BE49-F238E27FC236}">
                    <a16:creationId xmlns:a16="http://schemas.microsoft.com/office/drawing/2014/main" id="{EC3D7DE3-CEB4-9A4B-86FF-A47EB09FA6F0}"/>
                  </a:ext>
                </a:extLst>
              </p:cNvPr>
              <p:cNvSpPr/>
              <p:nvPr/>
            </p:nvSpPr>
            <p:spPr>
              <a:xfrm>
                <a:off x="2918321" y="3116937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6" name="Oval 125">
                <a:extLst>
                  <a:ext uri="{FF2B5EF4-FFF2-40B4-BE49-F238E27FC236}">
                    <a16:creationId xmlns:a16="http://schemas.microsoft.com/office/drawing/2014/main" id="{6B69AD42-4C75-0347-A389-872E7525909E}"/>
                  </a:ext>
                </a:extLst>
              </p:cNvPr>
              <p:cNvSpPr/>
              <p:nvPr/>
            </p:nvSpPr>
            <p:spPr>
              <a:xfrm>
                <a:off x="2760245" y="29872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27" name="Oval 126">
                <a:extLst>
                  <a:ext uri="{FF2B5EF4-FFF2-40B4-BE49-F238E27FC236}">
                    <a16:creationId xmlns:a16="http://schemas.microsoft.com/office/drawing/2014/main" id="{E65826B2-F864-774D-B14F-04C52D088751}"/>
                  </a:ext>
                </a:extLst>
              </p:cNvPr>
              <p:cNvSpPr/>
              <p:nvPr/>
            </p:nvSpPr>
            <p:spPr>
              <a:xfrm>
                <a:off x="3047689" y="279411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EEDB1D38-D5AD-0C40-92C0-45F2B4117CE8}"/>
                  </a:ext>
                </a:extLst>
              </p:cNvPr>
              <p:cNvSpPr/>
              <p:nvPr/>
            </p:nvSpPr>
            <p:spPr>
              <a:xfrm>
                <a:off x="2751951" y="2513952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1F3D9DA0-7674-B341-8047-A42692E91F8A}"/>
                  </a:ext>
                </a:extLst>
              </p:cNvPr>
              <p:cNvSpPr/>
              <p:nvPr/>
            </p:nvSpPr>
            <p:spPr>
              <a:xfrm>
                <a:off x="3040159" y="2491189"/>
                <a:ext cx="127569" cy="128384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</p:grp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E6CDFF41-C464-F244-B20E-7738E124FF1A}"/>
              </a:ext>
            </a:extLst>
          </p:cNvPr>
          <p:cNvGraphicFramePr>
            <a:graphicFrameLocks noGrp="1"/>
          </p:cNvGraphicFramePr>
          <p:nvPr/>
        </p:nvGraphicFramePr>
        <p:xfrm>
          <a:off x="3548965" y="1563530"/>
          <a:ext cx="3004224" cy="25908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502112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1502112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Condition </a:t>
                      </a:r>
                    </a:p>
                    <a:p>
                      <a:pPr algn="ctr"/>
                      <a:r>
                        <a:rPr lang="en-GB" sz="1600"/>
                        <a:t>&lt;factor&gt;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4B122AF9-3B15-FE49-9625-E3C489152C10}"/>
              </a:ext>
            </a:extLst>
          </p:cNvPr>
          <p:cNvSpPr txBox="1"/>
          <p:nvPr/>
        </p:nvSpPr>
        <p:spPr>
          <a:xfrm>
            <a:off x="7446263" y="1062816"/>
            <a:ext cx="386080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/>
              <a:t>Design </a:t>
            </a:r>
            <a:r>
              <a:rPr lang="en-GB" sz="2400">
                <a:sym typeface="Wingdings" pitchFamily="2" charset="2"/>
              </a:rPr>
              <a:t> Effect of Treatment</a:t>
            </a:r>
          </a:p>
          <a:p>
            <a:pPr algn="ctr"/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Wingdings" pitchFamily="2" charset="2"/>
              </a:rPr>
              <a:t>Des = ~ 0 + condition</a:t>
            </a:r>
          </a:p>
          <a:p>
            <a:pPr algn="ctr"/>
            <a:endParaRPr lang="en-GB" sz="2400">
              <a:sym typeface="Wingdings" pitchFamily="2" charset="2"/>
            </a:endParaRPr>
          </a:p>
          <a:p>
            <a:pPr algn="ctr"/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Wingdings" pitchFamily="2" charset="2"/>
              </a:rPr>
              <a:t>Exp = 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0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Control + 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1 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  <a:sym typeface="Cabin"/>
              </a:rPr>
              <a:t>Treat</a:t>
            </a:r>
            <a:endParaRPr lang="en-GB" sz="2400">
              <a:latin typeface="Cambria Math" panose="02040503050406030204" pitchFamily="18" charset="0"/>
              <a:ea typeface="Cambria Math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844ACB5-8027-324A-A329-B5997A1EF25A}"/>
              </a:ext>
            </a:extLst>
          </p:cNvPr>
          <p:cNvSpPr txBox="1"/>
          <p:nvPr/>
        </p:nvSpPr>
        <p:spPr>
          <a:xfrm>
            <a:off x="7696868" y="3076397"/>
            <a:ext cx="30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Model/Contrast matrix</a:t>
            </a:r>
          </a:p>
        </p:txBody>
      </p:sp>
      <p:graphicFrame>
        <p:nvGraphicFramePr>
          <p:cNvPr id="146" name="Table 145">
            <a:extLst>
              <a:ext uri="{FF2B5EF4-FFF2-40B4-BE49-F238E27FC236}">
                <a16:creationId xmlns:a16="http://schemas.microsoft.com/office/drawing/2014/main" id="{FDFDB78E-2207-FA48-8F1A-F8FDD1B7AEB1}"/>
              </a:ext>
            </a:extLst>
          </p:cNvPr>
          <p:cNvGraphicFramePr>
            <a:graphicFrameLocks noGrp="1"/>
          </p:cNvGraphicFramePr>
          <p:nvPr/>
        </p:nvGraphicFramePr>
        <p:xfrm>
          <a:off x="7371261" y="3535721"/>
          <a:ext cx="3692943" cy="2766318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30981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1230981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  <a:gridCol w="1230981">
                  <a:extLst>
                    <a:ext uri="{9D8B030D-6E8A-4147-A177-3AD203B41FA5}">
                      <a16:colId xmlns:a16="http://schemas.microsoft.com/office/drawing/2014/main" val="1920675395"/>
                    </a:ext>
                  </a:extLst>
                </a:gridCol>
              </a:tblGrid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Condition</a:t>
                      </a:r>
                    </a:p>
                    <a:p>
                      <a:pPr algn="ctr"/>
                      <a:r>
                        <a:rPr lang="en-GB" sz="1600"/>
                        <a:t>Control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Condition</a:t>
                      </a:r>
                    </a:p>
                    <a:p>
                      <a:pPr algn="ctr"/>
                      <a:r>
                        <a:rPr lang="en-GB" sz="1600"/>
                        <a:t>Treat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64533"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Treatment3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</a:tbl>
          </a:graphicData>
        </a:graphic>
      </p:graphicFrame>
      <p:sp>
        <p:nvSpPr>
          <p:cNvPr id="18" name="Bent Arrow 17">
            <a:extLst>
              <a:ext uri="{FF2B5EF4-FFF2-40B4-BE49-F238E27FC236}">
                <a16:creationId xmlns:a16="http://schemas.microsoft.com/office/drawing/2014/main" id="{8CE9E753-9D1C-B441-B443-DACB572D0B67}"/>
              </a:ext>
            </a:extLst>
          </p:cNvPr>
          <p:cNvSpPr/>
          <p:nvPr/>
        </p:nvSpPr>
        <p:spPr>
          <a:xfrm rot="10800000">
            <a:off x="11176312" y="2587703"/>
            <a:ext cx="380688" cy="2913795"/>
          </a:xfrm>
          <a:prstGeom prst="ben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A220B2-E596-FC4B-9E0D-FAC88517A339}"/>
              </a:ext>
            </a:extLst>
          </p:cNvPr>
          <p:cNvSpPr txBox="1"/>
          <p:nvPr/>
        </p:nvSpPr>
        <p:spPr>
          <a:xfrm rot="5400000">
            <a:off x="10998127" y="4108223"/>
            <a:ext cx="162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One hot coding</a:t>
            </a:r>
          </a:p>
        </p:txBody>
      </p:sp>
      <p:cxnSp>
        <p:nvCxnSpPr>
          <p:cNvPr id="153" name="Google Shape;114;p17">
            <a:extLst>
              <a:ext uri="{FF2B5EF4-FFF2-40B4-BE49-F238E27FC236}">
                <a16:creationId xmlns:a16="http://schemas.microsoft.com/office/drawing/2014/main" id="{714CED88-7F82-9D49-8281-6269C81D69B0}"/>
              </a:ext>
            </a:extLst>
          </p:cNvPr>
          <p:cNvCxnSpPr>
            <a:cxnSpLocks/>
          </p:cNvCxnSpPr>
          <p:nvPr/>
        </p:nvCxnSpPr>
        <p:spPr>
          <a:xfrm flipV="1">
            <a:off x="3913449" y="5921596"/>
            <a:ext cx="2120636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54" name="Google Shape;115;p17">
            <a:extLst>
              <a:ext uri="{FF2B5EF4-FFF2-40B4-BE49-F238E27FC236}">
                <a16:creationId xmlns:a16="http://schemas.microsoft.com/office/drawing/2014/main" id="{77C4D829-D1FE-3E48-BC46-3B7F159180BA}"/>
              </a:ext>
            </a:extLst>
          </p:cNvPr>
          <p:cNvCxnSpPr>
            <a:cxnSpLocks/>
          </p:cNvCxnSpPr>
          <p:nvPr/>
        </p:nvCxnSpPr>
        <p:spPr>
          <a:xfrm flipV="1">
            <a:off x="3913449" y="4353146"/>
            <a:ext cx="0" cy="1587603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5" name="Google Shape;116;p17">
            <a:extLst>
              <a:ext uri="{FF2B5EF4-FFF2-40B4-BE49-F238E27FC236}">
                <a16:creationId xmlns:a16="http://schemas.microsoft.com/office/drawing/2014/main" id="{C3AAC84A-BFFE-3A46-B292-D25629D1A55D}"/>
              </a:ext>
            </a:extLst>
          </p:cNvPr>
          <p:cNvSpPr/>
          <p:nvPr/>
        </p:nvSpPr>
        <p:spPr>
          <a:xfrm>
            <a:off x="4543482" y="5480716"/>
            <a:ext cx="124000" cy="124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6" name="Google Shape;117;p17">
            <a:extLst>
              <a:ext uri="{FF2B5EF4-FFF2-40B4-BE49-F238E27FC236}">
                <a16:creationId xmlns:a16="http://schemas.microsoft.com/office/drawing/2014/main" id="{BAB2F81C-2531-1F4F-9538-D8988E0F0194}"/>
              </a:ext>
            </a:extLst>
          </p:cNvPr>
          <p:cNvSpPr/>
          <p:nvPr/>
        </p:nvSpPr>
        <p:spPr>
          <a:xfrm>
            <a:off x="5542516" y="4610049"/>
            <a:ext cx="124000" cy="12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7" name="Google Shape;118;p17">
            <a:extLst>
              <a:ext uri="{FF2B5EF4-FFF2-40B4-BE49-F238E27FC236}">
                <a16:creationId xmlns:a16="http://schemas.microsoft.com/office/drawing/2014/main" id="{9A59D11F-36F6-FD41-BF1A-D3F8F722F751}"/>
              </a:ext>
            </a:extLst>
          </p:cNvPr>
          <p:cNvSpPr txBox="1"/>
          <p:nvPr/>
        </p:nvSpPr>
        <p:spPr>
          <a:xfrm>
            <a:off x="4026840" y="5332909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8" name="Google Shape;119;p17">
            <a:extLst>
              <a:ext uri="{FF2B5EF4-FFF2-40B4-BE49-F238E27FC236}">
                <a16:creationId xmlns:a16="http://schemas.microsoft.com/office/drawing/2014/main" id="{28CDBEDF-0072-D642-A19E-248FB606066D}"/>
              </a:ext>
            </a:extLst>
          </p:cNvPr>
          <p:cNvCxnSpPr>
            <a:cxnSpLocks/>
            <a:stCxn id="155" idx="7"/>
            <a:endCxn id="156" idx="4"/>
          </p:cNvCxnSpPr>
          <p:nvPr/>
        </p:nvCxnSpPr>
        <p:spPr>
          <a:xfrm flipV="1">
            <a:off x="4649323" y="4734049"/>
            <a:ext cx="955193" cy="76482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9" name="Google Shape;120;p17">
            <a:extLst>
              <a:ext uri="{FF2B5EF4-FFF2-40B4-BE49-F238E27FC236}">
                <a16:creationId xmlns:a16="http://schemas.microsoft.com/office/drawing/2014/main" id="{682175BA-461B-424A-9363-4A4717B03120}"/>
              </a:ext>
            </a:extLst>
          </p:cNvPr>
          <p:cNvSpPr txBox="1"/>
          <p:nvPr/>
        </p:nvSpPr>
        <p:spPr>
          <a:xfrm>
            <a:off x="5641791" y="4752502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60" name="Google Shape;121;p17">
            <a:extLst>
              <a:ext uri="{FF2B5EF4-FFF2-40B4-BE49-F238E27FC236}">
                <a16:creationId xmlns:a16="http://schemas.microsoft.com/office/drawing/2014/main" id="{2EBB4CE6-4C6D-A740-9323-6B7F40058667}"/>
              </a:ext>
            </a:extLst>
          </p:cNvPr>
          <p:cNvSpPr txBox="1"/>
          <p:nvPr/>
        </p:nvSpPr>
        <p:spPr>
          <a:xfrm>
            <a:off x="241028" y="4715747"/>
            <a:ext cx="3389721" cy="9623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n-GB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Null hypothesis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 </a:t>
            </a:r>
          </a:p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- 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 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= 0</a:t>
            </a:r>
            <a:endParaRPr sz="2400"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2506F5-B6F4-2C4B-A64E-1A31757542F0}"/>
              </a:ext>
            </a:extLst>
          </p:cNvPr>
          <p:cNvSpPr txBox="1"/>
          <p:nvPr/>
        </p:nvSpPr>
        <p:spPr>
          <a:xfrm rot="16200000">
            <a:off x="3086795" y="4928383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300C14-9268-2E47-B93D-6F3C379303FD}"/>
              </a:ext>
            </a:extLst>
          </p:cNvPr>
          <p:cNvSpPr txBox="1"/>
          <p:nvPr/>
        </p:nvSpPr>
        <p:spPr>
          <a:xfrm rot="19137185">
            <a:off x="3950418" y="6100857"/>
            <a:ext cx="87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Control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00ADEFF9-690D-0C43-9E1E-B7367723F8F7}"/>
              </a:ext>
            </a:extLst>
          </p:cNvPr>
          <p:cNvSpPr txBox="1"/>
          <p:nvPr/>
        </p:nvSpPr>
        <p:spPr>
          <a:xfrm rot="18626029">
            <a:off x="5167542" y="6100857"/>
            <a:ext cx="660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Treat</a:t>
            </a:r>
          </a:p>
        </p:txBody>
      </p:sp>
      <p:sp>
        <p:nvSpPr>
          <p:cNvPr id="64" name="Rounded Rectangle 63">
            <a:extLst>
              <a:ext uri="{FF2B5EF4-FFF2-40B4-BE49-F238E27FC236}">
                <a16:creationId xmlns:a16="http://schemas.microsoft.com/office/drawing/2014/main" id="{7158ECDB-6B2A-5544-8229-5D3A054ED9FC}"/>
              </a:ext>
            </a:extLst>
          </p:cNvPr>
          <p:cNvSpPr/>
          <p:nvPr/>
        </p:nvSpPr>
        <p:spPr>
          <a:xfrm>
            <a:off x="1364423" y="364140"/>
            <a:ext cx="5295644" cy="9144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One factor, two levels</a:t>
            </a:r>
          </a:p>
        </p:txBody>
      </p:sp>
      <p:sp>
        <p:nvSpPr>
          <p:cNvPr id="65" name="Rounded Rectangle 64">
            <a:extLst>
              <a:ext uri="{FF2B5EF4-FFF2-40B4-BE49-F238E27FC236}">
                <a16:creationId xmlns:a16="http://schemas.microsoft.com/office/drawing/2014/main" id="{6FA7D1CC-FCAB-C246-BEE7-0A64B5BFD4A2}"/>
              </a:ext>
            </a:extLst>
          </p:cNvPr>
          <p:cNvSpPr/>
          <p:nvPr/>
        </p:nvSpPr>
        <p:spPr>
          <a:xfrm>
            <a:off x="606714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434DD8EC-7863-A3C8-F1F5-AF81B8F51E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285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A072A6-9A5C-CE41-B0C2-39DC0304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28</a:t>
            </a:fld>
            <a:endParaRPr lang="en-GB"/>
          </a:p>
        </p:txBody>
      </p:sp>
      <p:sp>
        <p:nvSpPr>
          <p:cNvPr id="354" name="Rounded Rectangle 353">
            <a:extLst>
              <a:ext uri="{FF2B5EF4-FFF2-40B4-BE49-F238E27FC236}">
                <a16:creationId xmlns:a16="http://schemas.microsoft.com/office/drawing/2014/main" id="{2BE2A574-2EA8-1F4C-912F-8EFF2D69A3B2}"/>
              </a:ext>
            </a:extLst>
          </p:cNvPr>
          <p:cNvSpPr/>
          <p:nvPr/>
        </p:nvSpPr>
        <p:spPr>
          <a:xfrm>
            <a:off x="1353403" y="364140"/>
            <a:ext cx="5568764" cy="9144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One factor, three levels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A924126-9846-9849-A6F1-712DC39A3A4B}"/>
              </a:ext>
            </a:extLst>
          </p:cNvPr>
          <p:cNvSpPr/>
          <p:nvPr/>
        </p:nvSpPr>
        <p:spPr>
          <a:xfrm>
            <a:off x="1083529" y="1674059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9724B23-02CB-674B-B7DB-9C330CB5B19E}"/>
              </a:ext>
            </a:extLst>
          </p:cNvPr>
          <p:cNvSpPr txBox="1"/>
          <p:nvPr/>
        </p:nvSpPr>
        <p:spPr>
          <a:xfrm>
            <a:off x="765134" y="2780083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Control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06351499-FD59-B941-816B-DC26B90E4BA5}"/>
              </a:ext>
            </a:extLst>
          </p:cNvPr>
          <p:cNvSpPr/>
          <p:nvPr/>
        </p:nvSpPr>
        <p:spPr>
          <a:xfrm>
            <a:off x="997219" y="2457271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41" name="Table 140">
            <a:extLst>
              <a:ext uri="{FF2B5EF4-FFF2-40B4-BE49-F238E27FC236}">
                <a16:creationId xmlns:a16="http://schemas.microsoft.com/office/drawing/2014/main" id="{54EA123C-C6F3-8945-91CB-A47F605A7D3C}"/>
              </a:ext>
            </a:extLst>
          </p:cNvPr>
          <p:cNvGraphicFramePr>
            <a:graphicFrameLocks noGrp="1"/>
          </p:cNvGraphicFramePr>
          <p:nvPr/>
        </p:nvGraphicFramePr>
        <p:xfrm>
          <a:off x="3495368" y="1548964"/>
          <a:ext cx="2546800" cy="3354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3400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1273400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Condition </a:t>
                      </a:r>
                    </a:p>
                    <a:p>
                      <a:pPr algn="ctr"/>
                      <a:r>
                        <a:rPr lang="en-GB" sz="1400"/>
                        <a:t>&lt;factor&gt;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39251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298848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466655"/>
                  </a:ext>
                </a:extLst>
              </a:tr>
            </a:tbl>
          </a:graphicData>
        </a:graphic>
      </p:graphicFrame>
      <p:sp>
        <p:nvSpPr>
          <p:cNvPr id="142" name="TextBox 141">
            <a:extLst>
              <a:ext uri="{FF2B5EF4-FFF2-40B4-BE49-F238E27FC236}">
                <a16:creationId xmlns:a16="http://schemas.microsoft.com/office/drawing/2014/main" id="{21F194E3-AB8A-674A-9AB8-8C35A39D322A}"/>
              </a:ext>
            </a:extLst>
          </p:cNvPr>
          <p:cNvSpPr txBox="1"/>
          <p:nvPr/>
        </p:nvSpPr>
        <p:spPr>
          <a:xfrm>
            <a:off x="6185545" y="1219950"/>
            <a:ext cx="5946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/>
              <a:t>Design : 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~ 1 + condition</a:t>
            </a:r>
          </a:p>
          <a:p>
            <a:pPr algn="ctr"/>
            <a:endParaRPr lang="en-GB" sz="2400">
              <a:sym typeface="Wingdings" pitchFamily="2" charset="2"/>
            </a:endParaRPr>
          </a:p>
          <a:p>
            <a:pPr algn="ctr"/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Exp = 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𝛽</a:t>
            </a:r>
            <a:r>
              <a:rPr lang="en-GB" sz="2400" baseline="-25000"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0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 + 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1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CondTreat1 + 𝛽</a:t>
            </a:r>
            <a:r>
              <a:rPr lang="en-GB" sz="2400" baseline="-250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2</a:t>
            </a:r>
            <a:r>
              <a:rPr lang="en-GB" sz="2400">
                <a:solidFill>
                  <a:schemeClr val="dk1"/>
                </a:solidFill>
                <a:latin typeface="Cambria Math" panose="02040503050406030204" pitchFamily="18" charset="0"/>
                <a:ea typeface="Cambria Math" panose="02040503050406030204" pitchFamily="18" charset="0"/>
                <a:cs typeface="Cabin"/>
                <a:sym typeface="Cabin"/>
              </a:rPr>
              <a:t>CondTreat2 </a:t>
            </a:r>
            <a:endParaRPr lang="en-GB" sz="240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FAFFFF9-7B23-9D4E-90E9-2C83423EDE0F}"/>
              </a:ext>
            </a:extLst>
          </p:cNvPr>
          <p:cNvSpPr txBox="1"/>
          <p:nvPr/>
        </p:nvSpPr>
        <p:spPr>
          <a:xfrm>
            <a:off x="7424067" y="2792796"/>
            <a:ext cx="30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Model/Contrast matrix</a:t>
            </a:r>
          </a:p>
        </p:txBody>
      </p:sp>
      <p:sp>
        <p:nvSpPr>
          <p:cNvPr id="145" name="Bent Arrow 144">
            <a:extLst>
              <a:ext uri="{FF2B5EF4-FFF2-40B4-BE49-F238E27FC236}">
                <a16:creationId xmlns:a16="http://schemas.microsoft.com/office/drawing/2014/main" id="{1D68F67D-1748-0447-982D-A249829E67EC}"/>
              </a:ext>
            </a:extLst>
          </p:cNvPr>
          <p:cNvSpPr/>
          <p:nvPr/>
        </p:nvSpPr>
        <p:spPr>
          <a:xfrm rot="10800000">
            <a:off x="11176312" y="2587703"/>
            <a:ext cx="380688" cy="2913795"/>
          </a:xfrm>
          <a:prstGeom prst="ben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62EADC04-7BBC-5347-9395-0E9504008652}"/>
              </a:ext>
            </a:extLst>
          </p:cNvPr>
          <p:cNvSpPr txBox="1"/>
          <p:nvPr/>
        </p:nvSpPr>
        <p:spPr>
          <a:xfrm rot="5400000">
            <a:off x="10998127" y="4108223"/>
            <a:ext cx="16238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One hot coding</a:t>
            </a:r>
          </a:p>
        </p:txBody>
      </p:sp>
      <p:sp>
        <p:nvSpPr>
          <p:cNvPr id="147" name="Google Shape;104;p17">
            <a:extLst>
              <a:ext uri="{FF2B5EF4-FFF2-40B4-BE49-F238E27FC236}">
                <a16:creationId xmlns:a16="http://schemas.microsoft.com/office/drawing/2014/main" id="{A3FC170B-FAD0-A045-9E78-EFA1FD05A4F1}"/>
              </a:ext>
            </a:extLst>
          </p:cNvPr>
          <p:cNvSpPr txBox="1"/>
          <p:nvPr/>
        </p:nvSpPr>
        <p:spPr>
          <a:xfrm>
            <a:off x="180587" y="3352623"/>
            <a:ext cx="3239862" cy="19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Coefficients from </a:t>
            </a:r>
            <a:r>
              <a:rPr lang="en-GB" u="sng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DESeq</a:t>
            </a:r>
            <a:r>
              <a:rPr lang="en-GB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</a:t>
            </a:r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</a:t>
            </a:r>
            <a:endParaRPr u="sng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0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Intercept</a:t>
            </a:r>
            <a:endParaRPr>
              <a:latin typeface="Calibri" panose="020F0502020204030204" pitchFamily="34" charset="0"/>
              <a:ea typeface="Courier New"/>
              <a:cs typeface="Calibri" panose="020F0502020204030204" pitchFamily="34" charset="0"/>
              <a:sym typeface="Courier New"/>
            </a:endParaRP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1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cond_Treat1_vs_Control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2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cond_Treat2_vs_Control</a:t>
            </a:r>
            <a:endParaRPr lang="en-GB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endParaRPr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cxnSp>
        <p:nvCxnSpPr>
          <p:cNvPr id="148" name="Google Shape;114;p17">
            <a:extLst>
              <a:ext uri="{FF2B5EF4-FFF2-40B4-BE49-F238E27FC236}">
                <a16:creationId xmlns:a16="http://schemas.microsoft.com/office/drawing/2014/main" id="{D1BC08FC-710A-DA4A-9A59-44FBA5320022}"/>
              </a:ext>
            </a:extLst>
          </p:cNvPr>
          <p:cNvCxnSpPr>
            <a:cxnSpLocks/>
          </p:cNvCxnSpPr>
          <p:nvPr/>
        </p:nvCxnSpPr>
        <p:spPr>
          <a:xfrm flipV="1">
            <a:off x="3975364" y="6625221"/>
            <a:ext cx="2120636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9" name="Google Shape;115;p17">
            <a:extLst>
              <a:ext uri="{FF2B5EF4-FFF2-40B4-BE49-F238E27FC236}">
                <a16:creationId xmlns:a16="http://schemas.microsoft.com/office/drawing/2014/main" id="{E8AD0D73-3F7D-E049-906D-69B533B9CA97}"/>
              </a:ext>
            </a:extLst>
          </p:cNvPr>
          <p:cNvCxnSpPr>
            <a:cxnSpLocks/>
          </p:cNvCxnSpPr>
          <p:nvPr/>
        </p:nvCxnSpPr>
        <p:spPr>
          <a:xfrm flipV="1">
            <a:off x="3975364" y="5056771"/>
            <a:ext cx="0" cy="1587603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0" name="Google Shape;116;p17">
            <a:extLst>
              <a:ext uri="{FF2B5EF4-FFF2-40B4-BE49-F238E27FC236}">
                <a16:creationId xmlns:a16="http://schemas.microsoft.com/office/drawing/2014/main" id="{8DD6A65F-F515-0843-9D3B-01D33C1DAD2F}"/>
              </a:ext>
            </a:extLst>
          </p:cNvPr>
          <p:cNvSpPr/>
          <p:nvPr/>
        </p:nvSpPr>
        <p:spPr>
          <a:xfrm>
            <a:off x="4605397" y="6184341"/>
            <a:ext cx="124000" cy="124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Google Shape;117;p17">
            <a:extLst>
              <a:ext uri="{FF2B5EF4-FFF2-40B4-BE49-F238E27FC236}">
                <a16:creationId xmlns:a16="http://schemas.microsoft.com/office/drawing/2014/main" id="{B5363403-9433-BA48-B746-964144A7C27A}"/>
              </a:ext>
            </a:extLst>
          </p:cNvPr>
          <p:cNvSpPr/>
          <p:nvPr/>
        </p:nvSpPr>
        <p:spPr>
          <a:xfrm>
            <a:off x="4959539" y="5286154"/>
            <a:ext cx="124000" cy="12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Google Shape;118;p17">
            <a:extLst>
              <a:ext uri="{FF2B5EF4-FFF2-40B4-BE49-F238E27FC236}">
                <a16:creationId xmlns:a16="http://schemas.microsoft.com/office/drawing/2014/main" id="{1625FF4F-AA70-2C48-85C0-9C14E6DED160}"/>
              </a:ext>
            </a:extLst>
          </p:cNvPr>
          <p:cNvSpPr txBox="1"/>
          <p:nvPr/>
        </p:nvSpPr>
        <p:spPr>
          <a:xfrm>
            <a:off x="4088755" y="6036534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3" name="Google Shape;119;p17">
            <a:extLst>
              <a:ext uri="{FF2B5EF4-FFF2-40B4-BE49-F238E27FC236}">
                <a16:creationId xmlns:a16="http://schemas.microsoft.com/office/drawing/2014/main" id="{665F698B-0DCC-D74D-89EF-64C65302D8D4}"/>
              </a:ext>
            </a:extLst>
          </p:cNvPr>
          <p:cNvCxnSpPr>
            <a:endCxn id="151" idx="4"/>
          </p:cNvCxnSpPr>
          <p:nvPr/>
        </p:nvCxnSpPr>
        <p:spPr>
          <a:xfrm rot="10800000">
            <a:off x="5021539" y="5410154"/>
            <a:ext cx="0" cy="83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4" name="Google Shape;120;p17">
            <a:extLst>
              <a:ext uri="{FF2B5EF4-FFF2-40B4-BE49-F238E27FC236}">
                <a16:creationId xmlns:a16="http://schemas.microsoft.com/office/drawing/2014/main" id="{B1896E7D-9D76-A643-A9D2-8F7AA046B932}"/>
              </a:ext>
            </a:extLst>
          </p:cNvPr>
          <p:cNvSpPr txBox="1"/>
          <p:nvPr/>
        </p:nvSpPr>
        <p:spPr>
          <a:xfrm>
            <a:off x="5058814" y="5428607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5" name="Google Shape;122;p17">
            <a:extLst>
              <a:ext uri="{FF2B5EF4-FFF2-40B4-BE49-F238E27FC236}">
                <a16:creationId xmlns:a16="http://schemas.microsoft.com/office/drawing/2014/main" id="{FA75A243-41CA-0748-8131-F131A5694ADF}"/>
              </a:ext>
            </a:extLst>
          </p:cNvPr>
          <p:cNvCxnSpPr/>
          <p:nvPr/>
        </p:nvCxnSpPr>
        <p:spPr>
          <a:xfrm rot="10800000">
            <a:off x="4667397" y="6330329"/>
            <a:ext cx="0" cy="32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6" name="Google Shape;129;p17">
            <a:extLst>
              <a:ext uri="{FF2B5EF4-FFF2-40B4-BE49-F238E27FC236}">
                <a16:creationId xmlns:a16="http://schemas.microsoft.com/office/drawing/2014/main" id="{EBFEC171-26B4-E042-8700-1CC1F1562297}"/>
              </a:ext>
            </a:extLst>
          </p:cNvPr>
          <p:cNvCxnSpPr>
            <a:cxnSpLocks/>
          </p:cNvCxnSpPr>
          <p:nvPr/>
        </p:nvCxnSpPr>
        <p:spPr>
          <a:xfrm>
            <a:off x="4772275" y="6249754"/>
            <a:ext cx="1117881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BB4217A4-1BEB-184C-8893-53AAF3189199}"/>
              </a:ext>
            </a:extLst>
          </p:cNvPr>
          <p:cNvSpPr txBox="1"/>
          <p:nvPr/>
        </p:nvSpPr>
        <p:spPr>
          <a:xfrm rot="16200000">
            <a:off x="3148710" y="5632008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C32506BF-E1FD-C44B-8D61-C2678CC7EF65}"/>
              </a:ext>
            </a:extLst>
          </p:cNvPr>
          <p:cNvSpPr/>
          <p:nvPr/>
        </p:nvSpPr>
        <p:spPr>
          <a:xfrm>
            <a:off x="748948" y="2173620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A68443E-15D2-F840-8041-4D715810A6FC}"/>
              </a:ext>
            </a:extLst>
          </p:cNvPr>
          <p:cNvSpPr/>
          <p:nvPr/>
        </p:nvSpPr>
        <p:spPr>
          <a:xfrm>
            <a:off x="1114223" y="2284276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18D10887-6C2B-1C4C-B75E-F50241C6F5D7}"/>
              </a:ext>
            </a:extLst>
          </p:cNvPr>
          <p:cNvSpPr/>
          <p:nvPr/>
        </p:nvSpPr>
        <p:spPr>
          <a:xfrm>
            <a:off x="836580" y="2315212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414EDF37-B550-CE43-A7FA-5943E8CCC684}"/>
              </a:ext>
            </a:extLst>
          </p:cNvPr>
          <p:cNvSpPr/>
          <p:nvPr/>
        </p:nvSpPr>
        <p:spPr>
          <a:xfrm>
            <a:off x="893706" y="2598863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DB2E61D1-263A-6545-B705-D48A02D03EE4}"/>
              </a:ext>
            </a:extLst>
          </p:cNvPr>
          <p:cNvSpPr txBox="1"/>
          <p:nvPr/>
        </p:nvSpPr>
        <p:spPr>
          <a:xfrm>
            <a:off x="1489575" y="2780083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Treat1</a:t>
            </a: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DDA78CD0-0668-9541-BF18-81E71A785D4E}"/>
              </a:ext>
            </a:extLst>
          </p:cNvPr>
          <p:cNvSpPr/>
          <p:nvPr/>
        </p:nvSpPr>
        <p:spPr>
          <a:xfrm>
            <a:off x="1833850" y="2521463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4A37FE7A-EEC6-FE4E-8886-F682DC189EDD}"/>
              </a:ext>
            </a:extLst>
          </p:cNvPr>
          <p:cNvSpPr/>
          <p:nvPr/>
        </p:nvSpPr>
        <p:spPr>
          <a:xfrm>
            <a:off x="1473389" y="2173620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A09D4587-7DAB-4D4D-9FB0-E55EBECC25AA}"/>
              </a:ext>
            </a:extLst>
          </p:cNvPr>
          <p:cNvSpPr/>
          <p:nvPr/>
        </p:nvSpPr>
        <p:spPr>
          <a:xfrm>
            <a:off x="1838664" y="2284276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D0B066B0-B801-AE43-B322-6EDED0FB0CB5}"/>
              </a:ext>
            </a:extLst>
          </p:cNvPr>
          <p:cNvSpPr/>
          <p:nvPr/>
        </p:nvSpPr>
        <p:spPr>
          <a:xfrm>
            <a:off x="1630263" y="2348468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EDCC810D-DCA7-2142-81C6-6F2B168F2BAF}"/>
              </a:ext>
            </a:extLst>
          </p:cNvPr>
          <p:cNvSpPr/>
          <p:nvPr/>
        </p:nvSpPr>
        <p:spPr>
          <a:xfrm>
            <a:off x="1618147" y="2598863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41C69DF-1CC3-714E-A055-82BE16954C49}"/>
              </a:ext>
            </a:extLst>
          </p:cNvPr>
          <p:cNvSpPr txBox="1"/>
          <p:nvPr/>
        </p:nvSpPr>
        <p:spPr>
          <a:xfrm>
            <a:off x="2230202" y="2780083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Treat2</a:t>
            </a: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05124D48-ACF4-5F46-AEC1-E6754190121D}"/>
              </a:ext>
            </a:extLst>
          </p:cNvPr>
          <p:cNvSpPr/>
          <p:nvPr/>
        </p:nvSpPr>
        <p:spPr>
          <a:xfrm>
            <a:off x="2694586" y="2537869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14A5257A-25AB-504D-8128-AFAD09E5CED5}"/>
              </a:ext>
            </a:extLst>
          </p:cNvPr>
          <p:cNvSpPr/>
          <p:nvPr/>
        </p:nvSpPr>
        <p:spPr>
          <a:xfrm>
            <a:off x="2214016" y="2173620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851EA86B-95E7-EF41-96C2-550717CA5F1F}"/>
              </a:ext>
            </a:extLst>
          </p:cNvPr>
          <p:cNvSpPr/>
          <p:nvPr/>
        </p:nvSpPr>
        <p:spPr>
          <a:xfrm>
            <a:off x="2473930" y="2429468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B638172E-4C95-494E-9326-F4D529858FA2}"/>
              </a:ext>
            </a:extLst>
          </p:cNvPr>
          <p:cNvSpPr/>
          <p:nvPr/>
        </p:nvSpPr>
        <p:spPr>
          <a:xfrm>
            <a:off x="2432638" y="2254161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B9ECF8BC-4925-C343-8DD5-17337726B1EB}"/>
              </a:ext>
            </a:extLst>
          </p:cNvPr>
          <p:cNvSpPr/>
          <p:nvPr/>
        </p:nvSpPr>
        <p:spPr>
          <a:xfrm>
            <a:off x="2358774" y="2598863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Google Shape;121;p17">
            <a:extLst>
              <a:ext uri="{FF2B5EF4-FFF2-40B4-BE49-F238E27FC236}">
                <a16:creationId xmlns:a16="http://schemas.microsoft.com/office/drawing/2014/main" id="{A03B0570-BD21-374A-B370-0817720EBB43}"/>
              </a:ext>
            </a:extLst>
          </p:cNvPr>
          <p:cNvSpPr txBox="1"/>
          <p:nvPr/>
        </p:nvSpPr>
        <p:spPr>
          <a:xfrm>
            <a:off x="180586" y="4947658"/>
            <a:ext cx="3196779" cy="17380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Null hypothesis</a:t>
            </a:r>
            <a:r>
              <a:rPr lang="en-GB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 </a:t>
            </a:r>
          </a:p>
          <a:p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Treat1 vs Control: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Treat2 vs Control: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US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Treat2 vs Treat1: 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-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 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= 0</a:t>
            </a:r>
            <a:endParaRPr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sp>
        <p:nvSpPr>
          <p:cNvPr id="177" name="Google Shape;117;p17">
            <a:extLst>
              <a:ext uri="{FF2B5EF4-FFF2-40B4-BE49-F238E27FC236}">
                <a16:creationId xmlns:a16="http://schemas.microsoft.com/office/drawing/2014/main" id="{17721F00-6B59-534B-97D5-4E2632851716}"/>
              </a:ext>
            </a:extLst>
          </p:cNvPr>
          <p:cNvSpPr/>
          <p:nvPr/>
        </p:nvSpPr>
        <p:spPr>
          <a:xfrm>
            <a:off x="5565985" y="5546699"/>
            <a:ext cx="124000" cy="1240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8" name="Google Shape;119;p17">
            <a:extLst>
              <a:ext uri="{FF2B5EF4-FFF2-40B4-BE49-F238E27FC236}">
                <a16:creationId xmlns:a16="http://schemas.microsoft.com/office/drawing/2014/main" id="{44247328-0B69-9948-863F-8D0E65F6D146}"/>
              </a:ext>
            </a:extLst>
          </p:cNvPr>
          <p:cNvCxnSpPr>
            <a:cxnSpLocks/>
          </p:cNvCxnSpPr>
          <p:nvPr/>
        </p:nvCxnSpPr>
        <p:spPr>
          <a:xfrm flipV="1">
            <a:off x="5641239" y="5747544"/>
            <a:ext cx="0" cy="493815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9" name="Google Shape;120;p17">
            <a:extLst>
              <a:ext uri="{FF2B5EF4-FFF2-40B4-BE49-F238E27FC236}">
                <a16:creationId xmlns:a16="http://schemas.microsoft.com/office/drawing/2014/main" id="{30D19731-89B4-A941-B86F-588F2061F497}"/>
              </a:ext>
            </a:extLst>
          </p:cNvPr>
          <p:cNvSpPr txBox="1"/>
          <p:nvPr/>
        </p:nvSpPr>
        <p:spPr>
          <a:xfrm>
            <a:off x="5641238" y="5636607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92DD48DA-955E-0247-9A19-3870BEC5D157}"/>
              </a:ext>
            </a:extLst>
          </p:cNvPr>
          <p:cNvGraphicFramePr>
            <a:graphicFrameLocks noGrp="1"/>
          </p:cNvGraphicFramePr>
          <p:nvPr/>
        </p:nvGraphicFramePr>
        <p:xfrm>
          <a:off x="7014040" y="3275131"/>
          <a:ext cx="4015420" cy="3354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855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864765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  <a:gridCol w="1074420">
                  <a:extLst>
                    <a:ext uri="{9D8B030D-6E8A-4147-A177-3AD203B41FA5}">
                      <a16:colId xmlns:a16="http://schemas.microsoft.com/office/drawing/2014/main" val="2337182238"/>
                    </a:ext>
                  </a:extLst>
                </a:gridCol>
                <a:gridCol w="1072380">
                  <a:extLst>
                    <a:ext uri="{9D8B030D-6E8A-4147-A177-3AD203B41FA5}">
                      <a16:colId xmlns:a16="http://schemas.microsoft.com/office/drawing/2014/main" val="3855339203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Intercept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CondTreat1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CondTreat2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39251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298848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466655"/>
                  </a:ext>
                </a:extLst>
              </a:tr>
            </a:tbl>
          </a:graphicData>
        </a:graphic>
      </p:graphicFrame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CBF85F2-7EDA-3849-B0CB-886197A1F84C}"/>
              </a:ext>
            </a:extLst>
          </p:cNvPr>
          <p:cNvSpPr/>
          <p:nvPr/>
        </p:nvSpPr>
        <p:spPr>
          <a:xfrm>
            <a:off x="614135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B77ECF2C-4A64-17BE-2237-5AF0CDEC9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6599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21;p17">
            <a:extLst>
              <a:ext uri="{FF2B5EF4-FFF2-40B4-BE49-F238E27FC236}">
                <a16:creationId xmlns:a16="http://schemas.microsoft.com/office/drawing/2014/main" id="{A03B0570-BD21-374A-B370-0817720EBB43}"/>
              </a:ext>
            </a:extLst>
          </p:cNvPr>
          <p:cNvSpPr txBox="1"/>
          <p:nvPr/>
        </p:nvSpPr>
        <p:spPr>
          <a:xfrm>
            <a:off x="272484" y="1460640"/>
            <a:ext cx="10608876" cy="4276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What if we wanted to compare the effect of </a:t>
            </a:r>
            <a:r>
              <a:rPr lang="en-GB" sz="2400" u="sng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any treatment vs control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?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Design is the same: </a:t>
            </a:r>
            <a:r>
              <a:rPr lang="en-GB" sz="24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~ 1 + condition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We </a:t>
            </a:r>
            <a:r>
              <a:rPr lang="en-GB" sz="2400" b="1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should not combine</a:t>
            </a:r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treatments </a:t>
            </a:r>
          </a:p>
          <a:p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    together!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They are not replicates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Inflated/deflated estimates</a:t>
            </a:r>
          </a:p>
          <a:p>
            <a:pPr marL="342900" indent="-3429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Null hypothesis for </a:t>
            </a:r>
            <a:r>
              <a:rPr lang="en-US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Treats vs Control:</a:t>
            </a:r>
            <a:endParaRPr lang="en-GB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GB" sz="2400">
              <a:solidFill>
                <a:schemeClr val="dk1"/>
              </a:solidFill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A072A6-9A5C-CE41-B0C2-39DC0304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29</a:t>
            </a:fld>
            <a:endParaRPr lang="en-GB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A924126-9846-9849-A6F1-712DC39A3A4B}"/>
              </a:ext>
            </a:extLst>
          </p:cNvPr>
          <p:cNvSpPr/>
          <p:nvPr/>
        </p:nvSpPr>
        <p:spPr>
          <a:xfrm>
            <a:off x="6642708" y="2123423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9724B23-02CB-674B-B7DB-9C330CB5B19E}"/>
              </a:ext>
            </a:extLst>
          </p:cNvPr>
          <p:cNvSpPr txBox="1"/>
          <p:nvPr/>
        </p:nvSpPr>
        <p:spPr>
          <a:xfrm>
            <a:off x="6212553" y="322944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Control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06351499-FD59-B941-816B-DC26B90E4BA5}"/>
              </a:ext>
            </a:extLst>
          </p:cNvPr>
          <p:cNvSpPr/>
          <p:nvPr/>
        </p:nvSpPr>
        <p:spPr>
          <a:xfrm>
            <a:off x="6444638" y="2906635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TextBox 142">
            <a:extLst>
              <a:ext uri="{FF2B5EF4-FFF2-40B4-BE49-F238E27FC236}">
                <a16:creationId xmlns:a16="http://schemas.microsoft.com/office/drawing/2014/main" id="{CFAFFFF9-7B23-9D4E-90E9-2C83423EDE0F}"/>
              </a:ext>
            </a:extLst>
          </p:cNvPr>
          <p:cNvSpPr txBox="1"/>
          <p:nvPr/>
        </p:nvSpPr>
        <p:spPr>
          <a:xfrm>
            <a:off x="8897847" y="2263949"/>
            <a:ext cx="30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Model/Contrast matrix</a:t>
            </a:r>
          </a:p>
        </p:txBody>
      </p:sp>
      <p:cxnSp>
        <p:nvCxnSpPr>
          <p:cNvPr id="148" name="Google Shape;114;p17">
            <a:extLst>
              <a:ext uri="{FF2B5EF4-FFF2-40B4-BE49-F238E27FC236}">
                <a16:creationId xmlns:a16="http://schemas.microsoft.com/office/drawing/2014/main" id="{D1BC08FC-710A-DA4A-9A59-44FBA5320022}"/>
              </a:ext>
            </a:extLst>
          </p:cNvPr>
          <p:cNvCxnSpPr>
            <a:cxnSpLocks/>
          </p:cNvCxnSpPr>
          <p:nvPr/>
        </p:nvCxnSpPr>
        <p:spPr>
          <a:xfrm flipV="1">
            <a:off x="6233525" y="6701169"/>
            <a:ext cx="2120636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9" name="Google Shape;115;p17">
            <a:extLst>
              <a:ext uri="{FF2B5EF4-FFF2-40B4-BE49-F238E27FC236}">
                <a16:creationId xmlns:a16="http://schemas.microsoft.com/office/drawing/2014/main" id="{E8AD0D73-3F7D-E049-906D-69B533B9CA97}"/>
              </a:ext>
            </a:extLst>
          </p:cNvPr>
          <p:cNvCxnSpPr>
            <a:cxnSpLocks/>
          </p:cNvCxnSpPr>
          <p:nvPr/>
        </p:nvCxnSpPr>
        <p:spPr>
          <a:xfrm flipV="1">
            <a:off x="6233525" y="5132719"/>
            <a:ext cx="0" cy="1587603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0" name="Google Shape;116;p17">
            <a:extLst>
              <a:ext uri="{FF2B5EF4-FFF2-40B4-BE49-F238E27FC236}">
                <a16:creationId xmlns:a16="http://schemas.microsoft.com/office/drawing/2014/main" id="{8DD6A65F-F515-0843-9D3B-01D33C1DAD2F}"/>
              </a:ext>
            </a:extLst>
          </p:cNvPr>
          <p:cNvSpPr/>
          <p:nvPr/>
        </p:nvSpPr>
        <p:spPr>
          <a:xfrm>
            <a:off x="6863558" y="6260289"/>
            <a:ext cx="124000" cy="1240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Google Shape;117;p17">
            <a:extLst>
              <a:ext uri="{FF2B5EF4-FFF2-40B4-BE49-F238E27FC236}">
                <a16:creationId xmlns:a16="http://schemas.microsoft.com/office/drawing/2014/main" id="{B5363403-9433-BA48-B746-964144A7C27A}"/>
              </a:ext>
            </a:extLst>
          </p:cNvPr>
          <p:cNvSpPr/>
          <p:nvPr/>
        </p:nvSpPr>
        <p:spPr>
          <a:xfrm>
            <a:off x="7217700" y="5362102"/>
            <a:ext cx="124000" cy="1240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Google Shape;118;p17">
            <a:extLst>
              <a:ext uri="{FF2B5EF4-FFF2-40B4-BE49-F238E27FC236}">
                <a16:creationId xmlns:a16="http://schemas.microsoft.com/office/drawing/2014/main" id="{1625FF4F-AA70-2C48-85C0-9C14E6DED160}"/>
              </a:ext>
            </a:extLst>
          </p:cNvPr>
          <p:cNvSpPr txBox="1"/>
          <p:nvPr/>
        </p:nvSpPr>
        <p:spPr>
          <a:xfrm>
            <a:off x="6346916" y="6112482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3" name="Google Shape;119;p17">
            <a:extLst>
              <a:ext uri="{FF2B5EF4-FFF2-40B4-BE49-F238E27FC236}">
                <a16:creationId xmlns:a16="http://schemas.microsoft.com/office/drawing/2014/main" id="{665F698B-0DCC-D74D-89EF-64C65302D8D4}"/>
              </a:ext>
            </a:extLst>
          </p:cNvPr>
          <p:cNvCxnSpPr>
            <a:endCxn id="151" idx="4"/>
          </p:cNvCxnSpPr>
          <p:nvPr/>
        </p:nvCxnSpPr>
        <p:spPr>
          <a:xfrm rot="10800000">
            <a:off x="7279700" y="5486102"/>
            <a:ext cx="0" cy="8396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4" name="Google Shape;120;p17">
            <a:extLst>
              <a:ext uri="{FF2B5EF4-FFF2-40B4-BE49-F238E27FC236}">
                <a16:creationId xmlns:a16="http://schemas.microsoft.com/office/drawing/2014/main" id="{B1896E7D-9D76-A643-A9D2-8F7AA046B932}"/>
              </a:ext>
            </a:extLst>
          </p:cNvPr>
          <p:cNvSpPr txBox="1"/>
          <p:nvPr/>
        </p:nvSpPr>
        <p:spPr>
          <a:xfrm>
            <a:off x="7316975" y="5504555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5" name="Google Shape;122;p17">
            <a:extLst>
              <a:ext uri="{FF2B5EF4-FFF2-40B4-BE49-F238E27FC236}">
                <a16:creationId xmlns:a16="http://schemas.microsoft.com/office/drawing/2014/main" id="{FA75A243-41CA-0748-8131-F131A5694ADF}"/>
              </a:ext>
            </a:extLst>
          </p:cNvPr>
          <p:cNvCxnSpPr/>
          <p:nvPr/>
        </p:nvCxnSpPr>
        <p:spPr>
          <a:xfrm rot="10800000">
            <a:off x="6925558" y="6406277"/>
            <a:ext cx="0" cy="322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6" name="Google Shape;129;p17">
            <a:extLst>
              <a:ext uri="{FF2B5EF4-FFF2-40B4-BE49-F238E27FC236}">
                <a16:creationId xmlns:a16="http://schemas.microsoft.com/office/drawing/2014/main" id="{EBFEC171-26B4-E042-8700-1CC1F1562297}"/>
              </a:ext>
            </a:extLst>
          </p:cNvPr>
          <p:cNvCxnSpPr>
            <a:cxnSpLocks/>
          </p:cNvCxnSpPr>
          <p:nvPr/>
        </p:nvCxnSpPr>
        <p:spPr>
          <a:xfrm>
            <a:off x="7030436" y="6325702"/>
            <a:ext cx="1117881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BB4217A4-1BEB-184C-8893-53AAF3189199}"/>
              </a:ext>
            </a:extLst>
          </p:cNvPr>
          <p:cNvSpPr txBox="1"/>
          <p:nvPr/>
        </p:nvSpPr>
        <p:spPr>
          <a:xfrm rot="16200000">
            <a:off x="5406871" y="5707956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C32506BF-E1FD-C44B-8D61-C2678CC7EF65}"/>
              </a:ext>
            </a:extLst>
          </p:cNvPr>
          <p:cNvSpPr/>
          <p:nvPr/>
        </p:nvSpPr>
        <p:spPr>
          <a:xfrm>
            <a:off x="6196367" y="262298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A68443E-15D2-F840-8041-4D715810A6FC}"/>
              </a:ext>
            </a:extLst>
          </p:cNvPr>
          <p:cNvSpPr/>
          <p:nvPr/>
        </p:nvSpPr>
        <p:spPr>
          <a:xfrm>
            <a:off x="6561642" y="2733640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18D10887-6C2B-1C4C-B75E-F50241C6F5D7}"/>
              </a:ext>
            </a:extLst>
          </p:cNvPr>
          <p:cNvSpPr/>
          <p:nvPr/>
        </p:nvSpPr>
        <p:spPr>
          <a:xfrm>
            <a:off x="6283999" y="2764576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414EDF37-B550-CE43-A7FA-5943E8CCC684}"/>
              </a:ext>
            </a:extLst>
          </p:cNvPr>
          <p:cNvSpPr/>
          <p:nvPr/>
        </p:nvSpPr>
        <p:spPr>
          <a:xfrm>
            <a:off x="6341125" y="3048227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DB2E61D1-263A-6545-B705-D48A02D03EE4}"/>
              </a:ext>
            </a:extLst>
          </p:cNvPr>
          <p:cNvSpPr txBox="1"/>
          <p:nvPr/>
        </p:nvSpPr>
        <p:spPr>
          <a:xfrm>
            <a:off x="6936994" y="322944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Treat1</a:t>
            </a: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DDA78CD0-0668-9541-BF18-81E71A785D4E}"/>
              </a:ext>
            </a:extLst>
          </p:cNvPr>
          <p:cNvSpPr/>
          <p:nvPr/>
        </p:nvSpPr>
        <p:spPr>
          <a:xfrm>
            <a:off x="7281269" y="2970827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4A37FE7A-EEC6-FE4E-8886-F682DC189EDD}"/>
              </a:ext>
            </a:extLst>
          </p:cNvPr>
          <p:cNvSpPr/>
          <p:nvPr/>
        </p:nvSpPr>
        <p:spPr>
          <a:xfrm>
            <a:off x="6920808" y="262298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A09D4587-7DAB-4D4D-9FB0-E55EBECC25AA}"/>
              </a:ext>
            </a:extLst>
          </p:cNvPr>
          <p:cNvSpPr/>
          <p:nvPr/>
        </p:nvSpPr>
        <p:spPr>
          <a:xfrm>
            <a:off x="7286083" y="2733640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D0B066B0-B801-AE43-B322-6EDED0FB0CB5}"/>
              </a:ext>
            </a:extLst>
          </p:cNvPr>
          <p:cNvSpPr/>
          <p:nvPr/>
        </p:nvSpPr>
        <p:spPr>
          <a:xfrm>
            <a:off x="7077682" y="2797832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EDCC810D-DCA7-2142-81C6-6F2B168F2BAF}"/>
              </a:ext>
            </a:extLst>
          </p:cNvPr>
          <p:cNvSpPr/>
          <p:nvPr/>
        </p:nvSpPr>
        <p:spPr>
          <a:xfrm>
            <a:off x="7065566" y="3048227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41C69DF-1CC3-714E-A055-82BE16954C49}"/>
              </a:ext>
            </a:extLst>
          </p:cNvPr>
          <p:cNvSpPr txBox="1"/>
          <p:nvPr/>
        </p:nvSpPr>
        <p:spPr>
          <a:xfrm>
            <a:off x="7677621" y="322944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Treat2</a:t>
            </a:r>
          </a:p>
        </p:txBody>
      </p:sp>
      <p:sp>
        <p:nvSpPr>
          <p:cNvPr id="169" name="Oval 168">
            <a:extLst>
              <a:ext uri="{FF2B5EF4-FFF2-40B4-BE49-F238E27FC236}">
                <a16:creationId xmlns:a16="http://schemas.microsoft.com/office/drawing/2014/main" id="{05124D48-ACF4-5F46-AEC1-E6754190121D}"/>
              </a:ext>
            </a:extLst>
          </p:cNvPr>
          <p:cNvSpPr/>
          <p:nvPr/>
        </p:nvSpPr>
        <p:spPr>
          <a:xfrm>
            <a:off x="8142005" y="2987233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14A5257A-25AB-504D-8128-AFAD09E5CED5}"/>
              </a:ext>
            </a:extLst>
          </p:cNvPr>
          <p:cNvSpPr/>
          <p:nvPr/>
        </p:nvSpPr>
        <p:spPr>
          <a:xfrm>
            <a:off x="7661435" y="262298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851EA86B-95E7-EF41-96C2-550717CA5F1F}"/>
              </a:ext>
            </a:extLst>
          </p:cNvPr>
          <p:cNvSpPr/>
          <p:nvPr/>
        </p:nvSpPr>
        <p:spPr>
          <a:xfrm>
            <a:off x="7921349" y="2878832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2" name="Oval 171">
            <a:extLst>
              <a:ext uri="{FF2B5EF4-FFF2-40B4-BE49-F238E27FC236}">
                <a16:creationId xmlns:a16="http://schemas.microsoft.com/office/drawing/2014/main" id="{B638172E-4C95-494E-9326-F4D529858FA2}"/>
              </a:ext>
            </a:extLst>
          </p:cNvPr>
          <p:cNvSpPr/>
          <p:nvPr/>
        </p:nvSpPr>
        <p:spPr>
          <a:xfrm>
            <a:off x="7880057" y="2703525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Oval 172">
            <a:extLst>
              <a:ext uri="{FF2B5EF4-FFF2-40B4-BE49-F238E27FC236}">
                <a16:creationId xmlns:a16="http://schemas.microsoft.com/office/drawing/2014/main" id="{B9ECF8BC-4925-C343-8DD5-17337726B1EB}"/>
              </a:ext>
            </a:extLst>
          </p:cNvPr>
          <p:cNvSpPr/>
          <p:nvPr/>
        </p:nvSpPr>
        <p:spPr>
          <a:xfrm>
            <a:off x="7806193" y="3048227"/>
            <a:ext cx="127569" cy="128384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Google Shape;117;p17">
            <a:extLst>
              <a:ext uri="{FF2B5EF4-FFF2-40B4-BE49-F238E27FC236}">
                <a16:creationId xmlns:a16="http://schemas.microsoft.com/office/drawing/2014/main" id="{17721F00-6B59-534B-97D5-4E2632851716}"/>
              </a:ext>
            </a:extLst>
          </p:cNvPr>
          <p:cNvSpPr/>
          <p:nvPr/>
        </p:nvSpPr>
        <p:spPr>
          <a:xfrm>
            <a:off x="7824146" y="5622647"/>
            <a:ext cx="124000" cy="124000"/>
          </a:xfrm>
          <a:prstGeom prst="ellipse">
            <a:avLst/>
          </a:prstGeom>
          <a:solidFill>
            <a:schemeClr val="accent6"/>
          </a:solidFill>
          <a:ln w="9525" cap="flat" cmpd="sng">
            <a:solidFill>
              <a:schemeClr val="accent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8" name="Google Shape;119;p17">
            <a:extLst>
              <a:ext uri="{FF2B5EF4-FFF2-40B4-BE49-F238E27FC236}">
                <a16:creationId xmlns:a16="http://schemas.microsoft.com/office/drawing/2014/main" id="{44247328-0B69-9948-863F-8D0E65F6D146}"/>
              </a:ext>
            </a:extLst>
          </p:cNvPr>
          <p:cNvCxnSpPr>
            <a:cxnSpLocks/>
          </p:cNvCxnSpPr>
          <p:nvPr/>
        </p:nvCxnSpPr>
        <p:spPr>
          <a:xfrm flipV="1">
            <a:off x="7899400" y="5823492"/>
            <a:ext cx="0" cy="493815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9" name="Google Shape;120;p17">
            <a:extLst>
              <a:ext uri="{FF2B5EF4-FFF2-40B4-BE49-F238E27FC236}">
                <a16:creationId xmlns:a16="http://schemas.microsoft.com/office/drawing/2014/main" id="{30D19731-89B4-A941-B86F-588F2061F497}"/>
              </a:ext>
            </a:extLst>
          </p:cNvPr>
          <p:cNvSpPr txBox="1"/>
          <p:nvPr/>
        </p:nvSpPr>
        <p:spPr>
          <a:xfrm>
            <a:off x="7899399" y="5712555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92DD48DA-955E-0247-9A19-3870BEC5D157}"/>
              </a:ext>
            </a:extLst>
          </p:cNvPr>
          <p:cNvGraphicFramePr>
            <a:graphicFrameLocks noGrp="1"/>
          </p:cNvGraphicFramePr>
          <p:nvPr/>
        </p:nvGraphicFramePr>
        <p:xfrm>
          <a:off x="8997204" y="2818812"/>
          <a:ext cx="2943040" cy="33540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3855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864765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  <a:gridCol w="1074420">
                  <a:extLst>
                    <a:ext uri="{9D8B030D-6E8A-4147-A177-3AD203B41FA5}">
                      <a16:colId xmlns:a16="http://schemas.microsoft.com/office/drawing/2014/main" val="2337182238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Intercept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err="1"/>
                        <a:t>CondTreat</a:t>
                      </a:r>
                      <a:endParaRPr lang="en-GB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39251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298848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466655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114AB2E-AF89-8341-A8F8-A02C40A022E8}"/>
                  </a:ext>
                </a:extLst>
              </p:cNvPr>
              <p:cNvSpPr txBox="1"/>
              <p:nvPr/>
            </p:nvSpPr>
            <p:spPr>
              <a:xfrm>
                <a:off x="1780530" y="5794886"/>
                <a:ext cx="2213748" cy="6989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𝛽</m:t>
                      </m:r>
                      <m:r>
                        <m:rPr>
                          <m:nor/>
                        </m:rPr>
                        <a:rPr lang="en-GB" sz="2400" baseline="-250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0</m:t>
                      </m:r>
                      <m:r>
                        <m:rPr>
                          <m:nor/>
                        </m:rPr>
                        <a:rPr lang="en-GB" sz="240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 –</m:t>
                      </m:r>
                      <m:r>
                        <m:rPr>
                          <m:nor/>
                        </m:rPr>
                        <a:rPr lang="en-US" sz="2400" b="0" i="0" dirty="0" smtClean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  <a:sym typeface="Cabin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𝛽</m:t>
                          </m:r>
                          <m:r>
                            <m:rPr>
                              <m:nor/>
                            </m:rPr>
                            <a:rPr lang="en-GB" sz="2400" baseline="-250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1 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𝛽</m:t>
                          </m:r>
                          <m:r>
                            <m:rPr>
                              <m:nor/>
                            </m:rPr>
                            <a:rPr lang="en-GB" sz="2400" baseline="-250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GB" sz="2400" dirty="0">
                              <a:solidFill>
                                <a:schemeClr val="dk1"/>
                              </a:solidFill>
                              <a:latin typeface="Calibri" panose="020F0502020204030204" pitchFamily="34" charset="0"/>
                              <a:ea typeface="Cabin"/>
                              <a:cs typeface="Calibri" panose="020F0502020204030204" pitchFamily="34" charset="0"/>
                              <a:sym typeface="Cabin"/>
                            </a:rPr>
                            <m:t>)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dk1"/>
                              </a:solidFill>
                              <a:latin typeface="Cambria Math" panose="02040503050406030204" pitchFamily="18" charset="0"/>
                              <a:cs typeface="Calibri" panose="020F0502020204030204" pitchFamily="34" charset="0"/>
                              <a:sym typeface="Cabin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n-GB" sz="2400" baseline="-250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dirty="0">
                          <a:solidFill>
                            <a:schemeClr val="dk1"/>
                          </a:solidFill>
                          <a:latin typeface="Calibri" panose="020F0502020204030204" pitchFamily="34" charset="0"/>
                          <a:ea typeface="Cabin"/>
                          <a:cs typeface="Calibri" panose="020F0502020204030204" pitchFamily="34" charset="0"/>
                          <a:sym typeface="Cabin"/>
                        </a:rPr>
                        <m:t>= 0</m:t>
                      </m:r>
                    </m:oMath>
                  </m:oMathPara>
                </a14:m>
                <a:endParaRPr lang="en-GB" sz="240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114AB2E-AF89-8341-A8F8-A02C40A02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0530" y="5794886"/>
                <a:ext cx="2213748" cy="69897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Multiply 4">
            <a:extLst>
              <a:ext uri="{FF2B5EF4-FFF2-40B4-BE49-F238E27FC236}">
                <a16:creationId xmlns:a16="http://schemas.microsoft.com/office/drawing/2014/main" id="{AE276BBA-08E0-394F-88D2-B4C9A6811B24}"/>
              </a:ext>
            </a:extLst>
          </p:cNvPr>
          <p:cNvSpPr/>
          <p:nvPr/>
        </p:nvSpPr>
        <p:spPr>
          <a:xfrm>
            <a:off x="9014159" y="3202724"/>
            <a:ext cx="3112793" cy="2445967"/>
          </a:xfrm>
          <a:prstGeom prst="mathMultiply">
            <a:avLst>
              <a:gd name="adj1" fmla="val 6527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Down Arrow 5">
            <a:extLst>
              <a:ext uri="{FF2B5EF4-FFF2-40B4-BE49-F238E27FC236}">
                <a16:creationId xmlns:a16="http://schemas.microsoft.com/office/drawing/2014/main" id="{97E3A7A7-1EC5-6641-8D00-435AC04B8A27}"/>
              </a:ext>
            </a:extLst>
          </p:cNvPr>
          <p:cNvSpPr/>
          <p:nvPr/>
        </p:nvSpPr>
        <p:spPr>
          <a:xfrm>
            <a:off x="7252216" y="3566295"/>
            <a:ext cx="97651" cy="447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D96ED0E-D3D4-F546-887B-58A92E829FAD}"/>
              </a:ext>
            </a:extLst>
          </p:cNvPr>
          <p:cNvSpPr txBox="1"/>
          <p:nvPr/>
        </p:nvSpPr>
        <p:spPr>
          <a:xfrm>
            <a:off x="6182270" y="468231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Control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2E12B5C4-738F-9741-81B1-564D52359497}"/>
              </a:ext>
            </a:extLst>
          </p:cNvPr>
          <p:cNvSpPr/>
          <p:nvPr/>
        </p:nvSpPr>
        <p:spPr>
          <a:xfrm>
            <a:off x="6414355" y="4359505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33703A67-63A7-1441-B8F2-95C8C5F5E24C}"/>
              </a:ext>
            </a:extLst>
          </p:cNvPr>
          <p:cNvSpPr/>
          <p:nvPr/>
        </p:nvSpPr>
        <p:spPr>
          <a:xfrm>
            <a:off x="6166084" y="407585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EF57049-EA5D-FF45-A498-E9D5D7F7D333}"/>
              </a:ext>
            </a:extLst>
          </p:cNvPr>
          <p:cNvSpPr/>
          <p:nvPr/>
        </p:nvSpPr>
        <p:spPr>
          <a:xfrm>
            <a:off x="6531359" y="4186510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DBA9D507-E869-3148-B6B3-A8688953C4E7}"/>
              </a:ext>
            </a:extLst>
          </p:cNvPr>
          <p:cNvSpPr/>
          <p:nvPr/>
        </p:nvSpPr>
        <p:spPr>
          <a:xfrm>
            <a:off x="6253716" y="4217446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D2AE39F7-3FA3-0F40-A51A-2880D37A969B}"/>
              </a:ext>
            </a:extLst>
          </p:cNvPr>
          <p:cNvSpPr/>
          <p:nvPr/>
        </p:nvSpPr>
        <p:spPr>
          <a:xfrm>
            <a:off x="6310842" y="4501097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FC8132B-B6AA-D643-8456-48DD368AAE66}"/>
              </a:ext>
            </a:extLst>
          </p:cNvPr>
          <p:cNvSpPr txBox="1"/>
          <p:nvPr/>
        </p:nvSpPr>
        <p:spPr>
          <a:xfrm>
            <a:off x="6906711" y="468231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D36BA172-58BE-C74B-9A22-9D280A8A4D57}"/>
              </a:ext>
            </a:extLst>
          </p:cNvPr>
          <p:cNvSpPr/>
          <p:nvPr/>
        </p:nvSpPr>
        <p:spPr>
          <a:xfrm>
            <a:off x="7250986" y="4423697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08E6A21D-8CCD-A446-B3FD-2FE0DD101CD4}"/>
              </a:ext>
            </a:extLst>
          </p:cNvPr>
          <p:cNvSpPr/>
          <p:nvPr/>
        </p:nvSpPr>
        <p:spPr>
          <a:xfrm>
            <a:off x="6890525" y="407585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550DF73-B011-CE46-B190-48B3A5DFB137}"/>
              </a:ext>
            </a:extLst>
          </p:cNvPr>
          <p:cNvSpPr/>
          <p:nvPr/>
        </p:nvSpPr>
        <p:spPr>
          <a:xfrm>
            <a:off x="7255800" y="4186510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81C62305-8A02-5842-B257-C003376E09D6}"/>
              </a:ext>
            </a:extLst>
          </p:cNvPr>
          <p:cNvSpPr/>
          <p:nvPr/>
        </p:nvSpPr>
        <p:spPr>
          <a:xfrm>
            <a:off x="7047399" y="4250702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8A383C2-76BD-DB46-9A29-44F656A8828F}"/>
              </a:ext>
            </a:extLst>
          </p:cNvPr>
          <p:cNvSpPr/>
          <p:nvPr/>
        </p:nvSpPr>
        <p:spPr>
          <a:xfrm>
            <a:off x="7035283" y="4501097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4975355D-4CE7-FD40-9EDD-EBC72BDD09F0}"/>
              </a:ext>
            </a:extLst>
          </p:cNvPr>
          <p:cNvSpPr txBox="1"/>
          <p:nvPr/>
        </p:nvSpPr>
        <p:spPr>
          <a:xfrm>
            <a:off x="7647338" y="4682317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320419E0-0445-3143-8BB5-264545EA4F54}"/>
              </a:ext>
            </a:extLst>
          </p:cNvPr>
          <p:cNvSpPr/>
          <p:nvPr/>
        </p:nvSpPr>
        <p:spPr>
          <a:xfrm>
            <a:off x="8111722" y="4440103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F4D08F7C-D3E3-9346-BF4D-9E4A047539B3}"/>
              </a:ext>
            </a:extLst>
          </p:cNvPr>
          <p:cNvSpPr/>
          <p:nvPr/>
        </p:nvSpPr>
        <p:spPr>
          <a:xfrm>
            <a:off x="7631152" y="4075854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35319893-41C6-6E4B-9ACA-CE9D09D14810}"/>
              </a:ext>
            </a:extLst>
          </p:cNvPr>
          <p:cNvSpPr/>
          <p:nvPr/>
        </p:nvSpPr>
        <p:spPr>
          <a:xfrm>
            <a:off x="7891066" y="4331702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31CB9347-D179-8C48-B6BB-BAC68E7BB210}"/>
              </a:ext>
            </a:extLst>
          </p:cNvPr>
          <p:cNvSpPr/>
          <p:nvPr/>
        </p:nvSpPr>
        <p:spPr>
          <a:xfrm>
            <a:off x="7849774" y="4156395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948DF421-116D-3649-9024-AEBDBC29678C}"/>
              </a:ext>
            </a:extLst>
          </p:cNvPr>
          <p:cNvSpPr/>
          <p:nvPr/>
        </p:nvSpPr>
        <p:spPr>
          <a:xfrm>
            <a:off x="7775910" y="4501097"/>
            <a:ext cx="127569" cy="12838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Down Arrow 69">
            <a:extLst>
              <a:ext uri="{FF2B5EF4-FFF2-40B4-BE49-F238E27FC236}">
                <a16:creationId xmlns:a16="http://schemas.microsoft.com/office/drawing/2014/main" id="{1520C31D-1CDC-E54A-B5CE-8BA1D3FA7127}"/>
              </a:ext>
            </a:extLst>
          </p:cNvPr>
          <p:cNvSpPr/>
          <p:nvPr/>
        </p:nvSpPr>
        <p:spPr>
          <a:xfrm rot="16200000">
            <a:off x="8612117" y="4186914"/>
            <a:ext cx="97651" cy="447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2" name="Rounded Rectangle 71">
            <a:extLst>
              <a:ext uri="{FF2B5EF4-FFF2-40B4-BE49-F238E27FC236}">
                <a16:creationId xmlns:a16="http://schemas.microsoft.com/office/drawing/2014/main" id="{EEDEA42B-A661-D648-9EA9-F8C3F1279B6C}"/>
              </a:ext>
            </a:extLst>
          </p:cNvPr>
          <p:cNvSpPr/>
          <p:nvPr/>
        </p:nvSpPr>
        <p:spPr>
          <a:xfrm>
            <a:off x="1389028" y="364140"/>
            <a:ext cx="5568764" cy="914400"/>
          </a:xfrm>
          <a:prstGeom prst="round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One factor, three levels</a:t>
            </a:r>
          </a:p>
        </p:txBody>
      </p:sp>
      <p:sp>
        <p:nvSpPr>
          <p:cNvPr id="73" name="Rounded Rectangle 72">
            <a:extLst>
              <a:ext uri="{FF2B5EF4-FFF2-40B4-BE49-F238E27FC236}">
                <a16:creationId xmlns:a16="http://schemas.microsoft.com/office/drawing/2014/main" id="{11C2E759-C223-2745-87F7-02C8C24492D7}"/>
              </a:ext>
            </a:extLst>
          </p:cNvPr>
          <p:cNvSpPr/>
          <p:nvPr/>
        </p:nvSpPr>
        <p:spPr>
          <a:xfrm>
            <a:off x="649760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7">
            <a:extLst>
              <a:ext uri="{FF2B5EF4-FFF2-40B4-BE49-F238E27FC236}">
                <a16:creationId xmlns:a16="http://schemas.microsoft.com/office/drawing/2014/main" id="{E5B83BA0-D1F0-BC47-C244-AC8DC9874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044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>
            <a:extLst>
              <a:ext uri="{FF2B5EF4-FFF2-40B4-BE49-F238E27FC236}">
                <a16:creationId xmlns:a16="http://schemas.microsoft.com/office/drawing/2014/main" id="{A3E2D82D-F142-C1B6-689B-21ABD89CE9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007" y="2863911"/>
            <a:ext cx="5469967" cy="367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Ultimate goal of </a:t>
            </a:r>
            <a:r>
              <a:rPr lang="en-US" err="1"/>
              <a:t>RNAseq</a:t>
            </a:r>
            <a:r>
              <a:rPr lang="en-US"/>
              <a:t> is to </a:t>
            </a:r>
            <a:r>
              <a:rPr lang="en-US" u="sng"/>
              <a:t>compare expression between conditions</a:t>
            </a:r>
          </a:p>
          <a:p>
            <a:endParaRPr lang="en-US" u="sng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3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8DEBCB3-BAFE-ADB4-31E1-2E123BD5F3B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19"/>
          <a:stretch/>
        </p:blipFill>
        <p:spPr bwMode="auto">
          <a:xfrm>
            <a:off x="188026" y="2614643"/>
            <a:ext cx="5305900" cy="3924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8D41E6-14AD-7693-8E1D-03675F7C895E}"/>
              </a:ext>
            </a:extLst>
          </p:cNvPr>
          <p:cNvSpPr txBox="1"/>
          <p:nvPr/>
        </p:nvSpPr>
        <p:spPr>
          <a:xfrm>
            <a:off x="5242189" y="3631962"/>
            <a:ext cx="1153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Significant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3FC2D7-3C80-238C-E83A-2437636BC4B0}"/>
              </a:ext>
            </a:extLst>
          </p:cNvPr>
          <p:cNvSpPr txBox="1"/>
          <p:nvPr/>
        </p:nvSpPr>
        <p:spPr>
          <a:xfrm>
            <a:off x="4981817" y="5622965"/>
            <a:ext cx="15383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N</a:t>
            </a:r>
            <a:r>
              <a:rPr lang="en-DK"/>
              <a:t>ot significant</a:t>
            </a:r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0AB4C53F-D057-425E-CB65-EF365DF6DE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66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A072A6-9A5C-CE41-B0C2-39DC030464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30</a:t>
            </a:fld>
            <a:endParaRPr lang="en-GB"/>
          </a:p>
        </p:txBody>
      </p:sp>
      <p:sp>
        <p:nvSpPr>
          <p:cNvPr id="354" name="Rounded Rectangle 353">
            <a:extLst>
              <a:ext uri="{FF2B5EF4-FFF2-40B4-BE49-F238E27FC236}">
                <a16:creationId xmlns:a16="http://schemas.microsoft.com/office/drawing/2014/main" id="{2BE2A574-2EA8-1F4C-912F-8EFF2D69A3B2}"/>
              </a:ext>
            </a:extLst>
          </p:cNvPr>
          <p:cNvSpPr/>
          <p:nvPr/>
        </p:nvSpPr>
        <p:spPr>
          <a:xfrm>
            <a:off x="1597182" y="364140"/>
            <a:ext cx="6810548" cy="914400"/>
          </a:xfrm>
          <a:prstGeom prst="roundRect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Two factors, with interaction</a:t>
            </a: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5A924126-9846-9849-A6F1-712DC39A3A4B}"/>
              </a:ext>
            </a:extLst>
          </p:cNvPr>
          <p:cNvSpPr/>
          <p:nvPr/>
        </p:nvSpPr>
        <p:spPr>
          <a:xfrm>
            <a:off x="769429" y="1710737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9724B23-02CB-674B-B7DB-9C330CB5B19E}"/>
              </a:ext>
            </a:extLst>
          </p:cNvPr>
          <p:cNvSpPr txBox="1"/>
          <p:nvPr/>
        </p:nvSpPr>
        <p:spPr>
          <a:xfrm>
            <a:off x="2296909" y="1345666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Control</a:t>
            </a: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06351499-FD59-B941-816B-DC26B90E4BA5}"/>
              </a:ext>
            </a:extLst>
          </p:cNvPr>
          <p:cNvSpPr/>
          <p:nvPr/>
        </p:nvSpPr>
        <p:spPr>
          <a:xfrm>
            <a:off x="2558913" y="1967412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21F194E3-AB8A-674A-9AB8-8C35A39D322A}"/>
              </a:ext>
            </a:extLst>
          </p:cNvPr>
          <p:cNvSpPr txBox="1"/>
          <p:nvPr/>
        </p:nvSpPr>
        <p:spPr>
          <a:xfrm>
            <a:off x="3871647" y="1449174"/>
            <a:ext cx="6566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Design : </a:t>
            </a:r>
          </a:p>
          <a:p>
            <a:pPr algn="ctr"/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~ 1 + </a:t>
            </a:r>
            <a:r>
              <a:rPr lang="en-GB" sz="2000" err="1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celltype</a:t>
            </a:r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 + condition + </a:t>
            </a:r>
            <a:r>
              <a:rPr lang="en-GB" sz="2000" err="1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celltype</a:t>
            </a:r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: condition</a:t>
            </a:r>
          </a:p>
        </p:txBody>
      </p:sp>
      <p:cxnSp>
        <p:nvCxnSpPr>
          <p:cNvPr id="148" name="Google Shape;114;p17">
            <a:extLst>
              <a:ext uri="{FF2B5EF4-FFF2-40B4-BE49-F238E27FC236}">
                <a16:creationId xmlns:a16="http://schemas.microsoft.com/office/drawing/2014/main" id="{D1BC08FC-710A-DA4A-9A59-44FBA5320022}"/>
              </a:ext>
            </a:extLst>
          </p:cNvPr>
          <p:cNvCxnSpPr>
            <a:cxnSpLocks/>
          </p:cNvCxnSpPr>
          <p:nvPr/>
        </p:nvCxnSpPr>
        <p:spPr>
          <a:xfrm>
            <a:off x="5255167" y="5851207"/>
            <a:ext cx="2217589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49" name="Google Shape;115;p17">
            <a:extLst>
              <a:ext uri="{FF2B5EF4-FFF2-40B4-BE49-F238E27FC236}">
                <a16:creationId xmlns:a16="http://schemas.microsoft.com/office/drawing/2014/main" id="{E8AD0D73-3F7D-E049-906D-69B533B9CA97}"/>
              </a:ext>
            </a:extLst>
          </p:cNvPr>
          <p:cNvCxnSpPr>
            <a:cxnSpLocks/>
          </p:cNvCxnSpPr>
          <p:nvPr/>
        </p:nvCxnSpPr>
        <p:spPr>
          <a:xfrm flipV="1">
            <a:off x="5274665" y="2915092"/>
            <a:ext cx="0" cy="2936115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50" name="Google Shape;116;p17">
            <a:extLst>
              <a:ext uri="{FF2B5EF4-FFF2-40B4-BE49-F238E27FC236}">
                <a16:creationId xmlns:a16="http://schemas.microsoft.com/office/drawing/2014/main" id="{8DD6A65F-F515-0843-9D3B-01D33C1DAD2F}"/>
              </a:ext>
            </a:extLst>
          </p:cNvPr>
          <p:cNvSpPr/>
          <p:nvPr/>
        </p:nvSpPr>
        <p:spPr>
          <a:xfrm>
            <a:off x="5929040" y="5041289"/>
            <a:ext cx="457200" cy="457200"/>
          </a:xfrm>
          <a:prstGeom prst="diamond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1" name="Google Shape;117;p17">
            <a:extLst>
              <a:ext uri="{FF2B5EF4-FFF2-40B4-BE49-F238E27FC236}">
                <a16:creationId xmlns:a16="http://schemas.microsoft.com/office/drawing/2014/main" id="{B5363403-9433-BA48-B746-964144A7C27A}"/>
              </a:ext>
            </a:extLst>
          </p:cNvPr>
          <p:cNvSpPr/>
          <p:nvPr/>
        </p:nvSpPr>
        <p:spPr>
          <a:xfrm>
            <a:off x="6683326" y="4386135"/>
            <a:ext cx="457200" cy="457200"/>
          </a:xfrm>
          <a:prstGeom prst="diamond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2" name="Google Shape;118;p17">
            <a:extLst>
              <a:ext uri="{FF2B5EF4-FFF2-40B4-BE49-F238E27FC236}">
                <a16:creationId xmlns:a16="http://schemas.microsoft.com/office/drawing/2014/main" id="{1625FF4F-AA70-2C48-85C0-9C14E6DED160}"/>
              </a:ext>
            </a:extLst>
          </p:cNvPr>
          <p:cNvSpPr txBox="1"/>
          <p:nvPr/>
        </p:nvSpPr>
        <p:spPr>
          <a:xfrm>
            <a:off x="5464521" y="5259697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0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3" name="Google Shape;119;p17">
            <a:extLst>
              <a:ext uri="{FF2B5EF4-FFF2-40B4-BE49-F238E27FC236}">
                <a16:creationId xmlns:a16="http://schemas.microsoft.com/office/drawing/2014/main" id="{665F698B-0DCC-D74D-89EF-64C65302D8D4}"/>
              </a:ext>
            </a:extLst>
          </p:cNvPr>
          <p:cNvCxnSpPr>
            <a:cxnSpLocks/>
          </p:cNvCxnSpPr>
          <p:nvPr/>
        </p:nvCxnSpPr>
        <p:spPr>
          <a:xfrm flipV="1">
            <a:off x="7180059" y="4683565"/>
            <a:ext cx="0" cy="519146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54" name="Google Shape;120;p17">
            <a:extLst>
              <a:ext uri="{FF2B5EF4-FFF2-40B4-BE49-F238E27FC236}">
                <a16:creationId xmlns:a16="http://schemas.microsoft.com/office/drawing/2014/main" id="{B1896E7D-9D76-A643-A9D2-8F7AA046B932}"/>
              </a:ext>
            </a:extLst>
          </p:cNvPr>
          <p:cNvSpPr txBox="1"/>
          <p:nvPr/>
        </p:nvSpPr>
        <p:spPr>
          <a:xfrm>
            <a:off x="6235853" y="3297829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3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55" name="Google Shape;122;p17">
            <a:extLst>
              <a:ext uri="{FF2B5EF4-FFF2-40B4-BE49-F238E27FC236}">
                <a16:creationId xmlns:a16="http://schemas.microsoft.com/office/drawing/2014/main" id="{FA75A243-41CA-0748-8131-F131A5694ADF}"/>
              </a:ext>
            </a:extLst>
          </p:cNvPr>
          <p:cNvCxnSpPr>
            <a:cxnSpLocks/>
          </p:cNvCxnSpPr>
          <p:nvPr/>
        </p:nvCxnSpPr>
        <p:spPr>
          <a:xfrm flipH="1" flipV="1">
            <a:off x="5908020" y="5400433"/>
            <a:ext cx="611" cy="419888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6" name="Google Shape;129;p17">
            <a:extLst>
              <a:ext uri="{FF2B5EF4-FFF2-40B4-BE49-F238E27FC236}">
                <a16:creationId xmlns:a16="http://schemas.microsoft.com/office/drawing/2014/main" id="{EBFEC171-26B4-E042-8700-1CC1F1562297}"/>
              </a:ext>
            </a:extLst>
          </p:cNvPr>
          <p:cNvCxnSpPr>
            <a:cxnSpLocks/>
          </p:cNvCxnSpPr>
          <p:nvPr/>
        </p:nvCxnSpPr>
        <p:spPr>
          <a:xfrm>
            <a:off x="5673745" y="5276285"/>
            <a:ext cx="1799011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7" name="TextBox 156">
            <a:extLst>
              <a:ext uri="{FF2B5EF4-FFF2-40B4-BE49-F238E27FC236}">
                <a16:creationId xmlns:a16="http://schemas.microsoft.com/office/drawing/2014/main" id="{BB4217A4-1BEB-184C-8893-53AAF3189199}"/>
              </a:ext>
            </a:extLst>
          </p:cNvPr>
          <p:cNvSpPr txBox="1"/>
          <p:nvPr/>
        </p:nvSpPr>
        <p:spPr>
          <a:xfrm rot="16200000">
            <a:off x="4401838" y="4016352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158" name="Oval 157">
            <a:extLst>
              <a:ext uri="{FF2B5EF4-FFF2-40B4-BE49-F238E27FC236}">
                <a16:creationId xmlns:a16="http://schemas.microsoft.com/office/drawing/2014/main" id="{C32506BF-E1FD-C44B-8D61-C2678CC7EF65}"/>
              </a:ext>
            </a:extLst>
          </p:cNvPr>
          <p:cNvSpPr/>
          <p:nvPr/>
        </p:nvSpPr>
        <p:spPr>
          <a:xfrm>
            <a:off x="2310642" y="1683761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9" name="Oval 158">
            <a:extLst>
              <a:ext uri="{FF2B5EF4-FFF2-40B4-BE49-F238E27FC236}">
                <a16:creationId xmlns:a16="http://schemas.microsoft.com/office/drawing/2014/main" id="{CA68443E-15D2-F840-8041-4D715810A6FC}"/>
              </a:ext>
            </a:extLst>
          </p:cNvPr>
          <p:cNvSpPr/>
          <p:nvPr/>
        </p:nvSpPr>
        <p:spPr>
          <a:xfrm>
            <a:off x="2675917" y="1794417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0" name="Oval 159">
            <a:extLst>
              <a:ext uri="{FF2B5EF4-FFF2-40B4-BE49-F238E27FC236}">
                <a16:creationId xmlns:a16="http://schemas.microsoft.com/office/drawing/2014/main" id="{18D10887-6C2B-1C4C-B75E-F50241C6F5D7}"/>
              </a:ext>
            </a:extLst>
          </p:cNvPr>
          <p:cNvSpPr/>
          <p:nvPr/>
        </p:nvSpPr>
        <p:spPr>
          <a:xfrm>
            <a:off x="2398274" y="1825353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1" name="Oval 160">
            <a:extLst>
              <a:ext uri="{FF2B5EF4-FFF2-40B4-BE49-F238E27FC236}">
                <a16:creationId xmlns:a16="http://schemas.microsoft.com/office/drawing/2014/main" id="{414EDF37-B550-CE43-A7FA-5943E8CCC684}"/>
              </a:ext>
            </a:extLst>
          </p:cNvPr>
          <p:cNvSpPr/>
          <p:nvPr/>
        </p:nvSpPr>
        <p:spPr>
          <a:xfrm>
            <a:off x="2455400" y="2109004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DB2E61D1-263A-6545-B705-D48A02D03EE4}"/>
              </a:ext>
            </a:extLst>
          </p:cNvPr>
          <p:cNvSpPr txBox="1"/>
          <p:nvPr/>
        </p:nvSpPr>
        <p:spPr>
          <a:xfrm>
            <a:off x="3033090" y="1345666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</a:t>
            </a:r>
          </a:p>
        </p:txBody>
      </p:sp>
      <p:sp>
        <p:nvSpPr>
          <p:cNvPr id="163" name="Oval 162">
            <a:extLst>
              <a:ext uri="{FF2B5EF4-FFF2-40B4-BE49-F238E27FC236}">
                <a16:creationId xmlns:a16="http://schemas.microsoft.com/office/drawing/2014/main" id="{DDA78CD0-0668-9541-BF18-81E71A785D4E}"/>
              </a:ext>
            </a:extLst>
          </p:cNvPr>
          <p:cNvSpPr/>
          <p:nvPr/>
        </p:nvSpPr>
        <p:spPr>
          <a:xfrm>
            <a:off x="3395544" y="2031604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4" name="Oval 163">
            <a:extLst>
              <a:ext uri="{FF2B5EF4-FFF2-40B4-BE49-F238E27FC236}">
                <a16:creationId xmlns:a16="http://schemas.microsoft.com/office/drawing/2014/main" id="{4A37FE7A-EEC6-FE4E-8886-F682DC189EDD}"/>
              </a:ext>
            </a:extLst>
          </p:cNvPr>
          <p:cNvSpPr/>
          <p:nvPr/>
        </p:nvSpPr>
        <p:spPr>
          <a:xfrm>
            <a:off x="3034086" y="1683761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A09D4587-7DAB-4D4D-9FB0-E55EBECC25AA}"/>
              </a:ext>
            </a:extLst>
          </p:cNvPr>
          <p:cNvSpPr/>
          <p:nvPr/>
        </p:nvSpPr>
        <p:spPr>
          <a:xfrm>
            <a:off x="3400358" y="1794417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D0B066B0-B801-AE43-B322-6EDED0FB0CB5}"/>
              </a:ext>
            </a:extLst>
          </p:cNvPr>
          <p:cNvSpPr/>
          <p:nvPr/>
        </p:nvSpPr>
        <p:spPr>
          <a:xfrm>
            <a:off x="3191957" y="1858609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EDCC810D-DCA7-2142-81C6-6F2B168F2BAF}"/>
              </a:ext>
            </a:extLst>
          </p:cNvPr>
          <p:cNvSpPr/>
          <p:nvPr/>
        </p:nvSpPr>
        <p:spPr>
          <a:xfrm>
            <a:off x="3179841" y="2109004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Google Shape;121;p17">
            <a:extLst>
              <a:ext uri="{FF2B5EF4-FFF2-40B4-BE49-F238E27FC236}">
                <a16:creationId xmlns:a16="http://schemas.microsoft.com/office/drawing/2014/main" id="{A03B0570-BD21-374A-B370-0817720EBB43}"/>
              </a:ext>
            </a:extLst>
          </p:cNvPr>
          <p:cNvSpPr txBox="1"/>
          <p:nvPr/>
        </p:nvSpPr>
        <p:spPr>
          <a:xfrm>
            <a:off x="8024377" y="4191285"/>
            <a:ext cx="3726950" cy="24564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Null hypothesis</a:t>
            </a:r>
            <a:r>
              <a:rPr lang="en-GB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 </a:t>
            </a:r>
          </a:p>
          <a:p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Cell B vs Cell A (Control):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Cell B vs Cell A (Treat):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 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+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3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US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 vs Control (Cell A): 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Treat vs Control (Cell B):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+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3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Interaction: 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3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= 0</a:t>
            </a:r>
          </a:p>
        </p:txBody>
      </p:sp>
      <p:sp>
        <p:nvSpPr>
          <p:cNvPr id="177" name="Google Shape;117;p17">
            <a:extLst>
              <a:ext uri="{FF2B5EF4-FFF2-40B4-BE49-F238E27FC236}">
                <a16:creationId xmlns:a16="http://schemas.microsoft.com/office/drawing/2014/main" id="{17721F00-6B59-534B-97D5-4E2632851716}"/>
              </a:ext>
            </a:extLst>
          </p:cNvPr>
          <p:cNvSpPr/>
          <p:nvPr/>
        </p:nvSpPr>
        <p:spPr>
          <a:xfrm>
            <a:off x="6683326" y="3081697"/>
            <a:ext cx="457200" cy="457200"/>
          </a:xfrm>
          <a:prstGeom prst="hexagon">
            <a:avLst/>
          </a:prstGeom>
          <a:solidFill>
            <a:srgbClr val="FF0000"/>
          </a:solidFill>
          <a:ln w="9525" cap="flat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178" name="Google Shape;119;p17">
            <a:extLst>
              <a:ext uri="{FF2B5EF4-FFF2-40B4-BE49-F238E27FC236}">
                <a16:creationId xmlns:a16="http://schemas.microsoft.com/office/drawing/2014/main" id="{44247328-0B69-9948-863F-8D0E65F6D146}"/>
              </a:ext>
            </a:extLst>
          </p:cNvPr>
          <p:cNvCxnSpPr>
            <a:cxnSpLocks/>
          </p:cNvCxnSpPr>
          <p:nvPr/>
        </p:nvCxnSpPr>
        <p:spPr>
          <a:xfrm flipV="1">
            <a:off x="5908020" y="4358279"/>
            <a:ext cx="2338" cy="848547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179" name="Google Shape;120;p17">
            <a:extLst>
              <a:ext uri="{FF2B5EF4-FFF2-40B4-BE49-F238E27FC236}">
                <a16:creationId xmlns:a16="http://schemas.microsoft.com/office/drawing/2014/main" id="{30D19731-89B4-A941-B86F-588F2061F497}"/>
              </a:ext>
            </a:extLst>
          </p:cNvPr>
          <p:cNvSpPr txBox="1"/>
          <p:nvPr/>
        </p:nvSpPr>
        <p:spPr>
          <a:xfrm>
            <a:off x="7228772" y="4588832"/>
            <a:ext cx="392294" cy="475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2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842DD3D-0693-1B45-95FF-AF0DADB19A6E}"/>
              </a:ext>
            </a:extLst>
          </p:cNvPr>
          <p:cNvSpPr/>
          <p:nvPr/>
        </p:nvSpPr>
        <p:spPr>
          <a:xfrm>
            <a:off x="751000" y="2745753"/>
            <a:ext cx="12009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err="1"/>
              <a:t>Celltype</a:t>
            </a:r>
            <a:endParaRPr lang="en-GB" sz="2400"/>
          </a:p>
        </p:txBody>
      </p:sp>
      <p:sp>
        <p:nvSpPr>
          <p:cNvPr id="3" name="Diamond 2">
            <a:extLst>
              <a:ext uri="{FF2B5EF4-FFF2-40B4-BE49-F238E27FC236}">
                <a16:creationId xmlns:a16="http://schemas.microsoft.com/office/drawing/2014/main" id="{628D2997-D7DA-B94D-9870-F4CA046C1FD6}"/>
              </a:ext>
            </a:extLst>
          </p:cNvPr>
          <p:cNvSpPr/>
          <p:nvPr/>
        </p:nvSpPr>
        <p:spPr>
          <a:xfrm>
            <a:off x="2356362" y="2747793"/>
            <a:ext cx="548640" cy="54864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</a:t>
            </a:r>
          </a:p>
        </p:txBody>
      </p:sp>
      <p:sp>
        <p:nvSpPr>
          <p:cNvPr id="5" name="Hexagon 4">
            <a:extLst>
              <a:ext uri="{FF2B5EF4-FFF2-40B4-BE49-F238E27FC236}">
                <a16:creationId xmlns:a16="http://schemas.microsoft.com/office/drawing/2014/main" id="{0142A6BE-723E-1241-8F12-40C4F3FF1963}"/>
              </a:ext>
            </a:extLst>
          </p:cNvPr>
          <p:cNvSpPr/>
          <p:nvPr/>
        </p:nvSpPr>
        <p:spPr>
          <a:xfrm>
            <a:off x="3079806" y="2745753"/>
            <a:ext cx="548640" cy="548640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B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857BB26-D533-EB4C-971B-E6E21506B31C}"/>
              </a:ext>
            </a:extLst>
          </p:cNvPr>
          <p:cNvCxnSpPr>
            <a:cxnSpLocks/>
          </p:cNvCxnSpPr>
          <p:nvPr/>
        </p:nvCxnSpPr>
        <p:spPr>
          <a:xfrm>
            <a:off x="2630682" y="2323841"/>
            <a:ext cx="0" cy="423952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0C075EB6-7301-CB48-8D7F-8B5C4EE5D72B}"/>
              </a:ext>
            </a:extLst>
          </p:cNvPr>
          <p:cNvCxnSpPr>
            <a:cxnSpLocks/>
          </p:cNvCxnSpPr>
          <p:nvPr/>
        </p:nvCxnSpPr>
        <p:spPr>
          <a:xfrm flipH="1">
            <a:off x="3354126" y="2323841"/>
            <a:ext cx="0" cy="421912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0A0AB13-EF52-C64E-8FE6-56F92D413A67}"/>
              </a:ext>
            </a:extLst>
          </p:cNvPr>
          <p:cNvCxnSpPr>
            <a:cxnSpLocks/>
            <a:stCxn id="164" idx="4"/>
            <a:endCxn id="3" idx="0"/>
          </p:cNvCxnSpPr>
          <p:nvPr/>
        </p:nvCxnSpPr>
        <p:spPr>
          <a:xfrm flipH="1">
            <a:off x="2630682" y="2323841"/>
            <a:ext cx="723444" cy="423952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7F9F08C-4A43-8249-97C9-BC4D223168CE}"/>
              </a:ext>
            </a:extLst>
          </p:cNvPr>
          <p:cNvCxnSpPr>
            <a:cxnSpLocks/>
            <a:stCxn id="158" idx="4"/>
          </p:cNvCxnSpPr>
          <p:nvPr/>
        </p:nvCxnSpPr>
        <p:spPr>
          <a:xfrm>
            <a:off x="2630682" y="2323841"/>
            <a:ext cx="718838" cy="421912"/>
          </a:xfrm>
          <a:prstGeom prst="line">
            <a:avLst/>
          </a:prstGeom>
          <a:ln w="3810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69" name="Google Shape;116;p17">
            <a:extLst>
              <a:ext uri="{FF2B5EF4-FFF2-40B4-BE49-F238E27FC236}">
                <a16:creationId xmlns:a16="http://schemas.microsoft.com/office/drawing/2014/main" id="{FB5873B0-0820-0F41-954A-B669A8DD3FA2}"/>
              </a:ext>
            </a:extLst>
          </p:cNvPr>
          <p:cNvSpPr/>
          <p:nvPr/>
        </p:nvSpPr>
        <p:spPr>
          <a:xfrm>
            <a:off x="5931378" y="4014068"/>
            <a:ext cx="457200" cy="457200"/>
          </a:xfrm>
          <a:prstGeom prst="hexagon">
            <a:avLst/>
          </a:prstGeom>
          <a:solidFill>
            <a:schemeClr val="accent1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74" name="Google Shape;119;p17">
            <a:extLst>
              <a:ext uri="{FF2B5EF4-FFF2-40B4-BE49-F238E27FC236}">
                <a16:creationId xmlns:a16="http://schemas.microsoft.com/office/drawing/2014/main" id="{F3B67ABD-0742-EA41-9D2E-5AB33564F987}"/>
              </a:ext>
            </a:extLst>
          </p:cNvPr>
          <p:cNvCxnSpPr>
            <a:cxnSpLocks/>
          </p:cNvCxnSpPr>
          <p:nvPr/>
        </p:nvCxnSpPr>
        <p:spPr>
          <a:xfrm flipV="1">
            <a:off x="6628147" y="3310298"/>
            <a:ext cx="0" cy="483253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76" name="Google Shape;118;p17">
            <a:extLst>
              <a:ext uri="{FF2B5EF4-FFF2-40B4-BE49-F238E27FC236}">
                <a16:creationId xmlns:a16="http://schemas.microsoft.com/office/drawing/2014/main" id="{212D0988-F7B1-E64D-B8FB-8667BC14D239}"/>
              </a:ext>
            </a:extLst>
          </p:cNvPr>
          <p:cNvSpPr txBox="1"/>
          <p:nvPr/>
        </p:nvSpPr>
        <p:spPr>
          <a:xfrm>
            <a:off x="5433931" y="4390417"/>
            <a:ext cx="396033" cy="56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21900" rIns="0" bIns="121900" anchor="t" anchorCtr="0">
            <a:noAutofit/>
          </a:bodyPr>
          <a:lstStyle/>
          <a:p>
            <a:pPr algn="ctr"/>
            <a:r>
              <a:rPr lang="en-GB" sz="24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𝛽</a:t>
            </a:r>
            <a:r>
              <a:rPr lang="en-GB" sz="2400" baseline="-25000">
                <a:solidFill>
                  <a:schemeClr val="dk1"/>
                </a:solidFill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1</a:t>
            </a:r>
            <a:endParaRPr sz="24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3" name="Google Shape;104;p17">
            <a:extLst>
              <a:ext uri="{FF2B5EF4-FFF2-40B4-BE49-F238E27FC236}">
                <a16:creationId xmlns:a16="http://schemas.microsoft.com/office/drawing/2014/main" id="{35F4F69B-C262-B740-891F-83A2B4FCECC1}"/>
              </a:ext>
            </a:extLst>
          </p:cNvPr>
          <p:cNvSpPr txBox="1"/>
          <p:nvPr/>
        </p:nvSpPr>
        <p:spPr>
          <a:xfrm>
            <a:off x="7998298" y="2236067"/>
            <a:ext cx="3638167" cy="19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Coefficients from </a:t>
            </a:r>
            <a:r>
              <a:rPr lang="en-GB" u="sng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DESeq</a:t>
            </a:r>
            <a:r>
              <a:rPr lang="en-GB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:</a:t>
            </a:r>
            <a:r>
              <a:rPr lang="en-GB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</a:t>
            </a:r>
            <a:endParaRPr u="sng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0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Intercept</a:t>
            </a:r>
            <a:endParaRPr>
              <a:latin typeface="Calibri" panose="020F0502020204030204" pitchFamily="34" charset="0"/>
              <a:ea typeface="Courier New"/>
              <a:cs typeface="Calibri" panose="020F0502020204030204" pitchFamily="34" charset="0"/>
              <a:sym typeface="Courier New"/>
            </a:endParaRP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1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 err="1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celltype</a:t>
            </a:r>
            <a:r>
              <a:rPr lang="en-GB" err="1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_CellB_vs_CellA</a:t>
            </a:r>
            <a:endParaRPr lang="en-GB">
              <a:latin typeface="Calibri" panose="020F0502020204030204" pitchFamily="34" charset="0"/>
              <a:ea typeface="Courier New"/>
              <a:cs typeface="Calibri" panose="020F0502020204030204" pitchFamily="34" charset="0"/>
              <a:sym typeface="Courier New"/>
            </a:endParaRP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2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 err="1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condition_Treat_vs_Control</a:t>
            </a:r>
            <a:endParaRPr lang="en-GB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>
              <a:lnSpc>
                <a:spcPct val="150000"/>
              </a:lnSpc>
            </a:pP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𝛽</a:t>
            </a:r>
            <a:r>
              <a:rPr lang="en-GB" baseline="-25000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3</a:t>
            </a:r>
            <a:r>
              <a:rPr lang="en-GB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 = </a:t>
            </a:r>
            <a:r>
              <a:rPr lang="en-GB" err="1">
                <a:solidFill>
                  <a:schemeClr val="dk1"/>
                </a:solidFill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celltypeCellB.conditionT</a:t>
            </a:r>
            <a:r>
              <a:rPr lang="en-GB" err="1">
                <a:latin typeface="Calibri" panose="020F0502020204030204" pitchFamily="34" charset="0"/>
                <a:ea typeface="Courier New"/>
                <a:cs typeface="Calibri" panose="020F0502020204030204" pitchFamily="34" charset="0"/>
                <a:sym typeface="Courier New"/>
              </a:rPr>
              <a:t>reat</a:t>
            </a:r>
            <a:endParaRPr lang="en-GB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endParaRPr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7A7ECE0B-5A6E-B24F-93EE-AFE2166498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0145961"/>
              </p:ext>
            </p:extLst>
          </p:nvPr>
        </p:nvGraphicFramePr>
        <p:xfrm>
          <a:off x="398232" y="3425734"/>
          <a:ext cx="3684146" cy="335401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030167">
                  <a:extLst>
                    <a:ext uri="{9D8B030D-6E8A-4147-A177-3AD203B41FA5}">
                      <a16:colId xmlns:a16="http://schemas.microsoft.com/office/drawing/2014/main" val="1629542637"/>
                    </a:ext>
                  </a:extLst>
                </a:gridCol>
                <a:gridCol w="877134">
                  <a:extLst>
                    <a:ext uri="{9D8B030D-6E8A-4147-A177-3AD203B41FA5}">
                      <a16:colId xmlns:a16="http://schemas.microsoft.com/office/drawing/2014/main" val="3968806861"/>
                    </a:ext>
                  </a:extLst>
                </a:gridCol>
                <a:gridCol w="1070264">
                  <a:extLst>
                    <a:ext uri="{9D8B030D-6E8A-4147-A177-3AD203B41FA5}">
                      <a16:colId xmlns:a16="http://schemas.microsoft.com/office/drawing/2014/main" val="2337182238"/>
                    </a:ext>
                  </a:extLst>
                </a:gridCol>
                <a:gridCol w="706581">
                  <a:extLst>
                    <a:ext uri="{9D8B030D-6E8A-4147-A177-3AD203B41FA5}">
                      <a16:colId xmlns:a16="http://schemas.microsoft.com/office/drawing/2014/main" val="3855339203"/>
                    </a:ext>
                  </a:extLst>
                </a:gridCol>
              </a:tblGrid>
              <a:tr h="540053"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chemeClr val="tx1"/>
                          </a:solidFill>
                        </a:rPr>
                        <a:t>Samples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chemeClr val="tx1"/>
                          </a:solidFill>
                        </a:rPr>
                        <a:t>Intercept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>
                          <a:solidFill>
                            <a:schemeClr val="tx1"/>
                          </a:solidFill>
                        </a:rPr>
                        <a:t>CondTreat1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err="1">
                          <a:solidFill>
                            <a:schemeClr val="tx1"/>
                          </a:solidFill>
                        </a:rPr>
                        <a:t>CellB</a:t>
                      </a:r>
                      <a:endParaRPr lang="en-GB" sz="14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4068506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Control1_A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39814713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Control2_A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092330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Control3_A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26850888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Control1_B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1585165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Control1_B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47717946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Control1_B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4034541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Treat1_A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392517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Treat2_A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02988484"/>
                  </a:ext>
                </a:extLst>
              </a:tr>
              <a:tr h="312662"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/>
                        <a:t>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466655"/>
                  </a:ext>
                </a:extLst>
              </a:tr>
            </a:tbl>
          </a:graphicData>
        </a:graphic>
      </p:graphicFrame>
      <p:sp>
        <p:nvSpPr>
          <p:cNvPr id="47" name="TextBox 46">
            <a:extLst>
              <a:ext uri="{FF2B5EF4-FFF2-40B4-BE49-F238E27FC236}">
                <a16:creationId xmlns:a16="http://schemas.microsoft.com/office/drawing/2014/main" id="{3B9534DE-FED1-864B-8916-94B90F350A59}"/>
              </a:ext>
            </a:extLst>
          </p:cNvPr>
          <p:cNvSpPr txBox="1"/>
          <p:nvPr/>
        </p:nvSpPr>
        <p:spPr>
          <a:xfrm rot="5400000">
            <a:off x="2790399" y="4828930"/>
            <a:ext cx="30417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Model/Contrast matrix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6E7BFBA8-95B6-9F4F-B3C5-2F8464AF79E0}"/>
              </a:ext>
            </a:extLst>
          </p:cNvPr>
          <p:cNvSpPr/>
          <p:nvPr/>
        </p:nvSpPr>
        <p:spPr>
          <a:xfrm>
            <a:off x="803773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5DA09D86-8D0E-E360-E8F7-C04653EEF8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3240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B89AA7-737A-1B40-AC9D-352CF8B9F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31</a:t>
            </a:fld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947DCFD-C544-E54D-9B45-B2DA70D85652}"/>
              </a:ext>
            </a:extLst>
          </p:cNvPr>
          <p:cNvSpPr/>
          <p:nvPr/>
        </p:nvSpPr>
        <p:spPr>
          <a:xfrm>
            <a:off x="1601280" y="364258"/>
            <a:ext cx="647394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Three factors, with nesting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BD76E20-7653-344A-90F6-4DC50D33272A}"/>
              </a:ext>
            </a:extLst>
          </p:cNvPr>
          <p:cNvSpPr/>
          <p:nvPr/>
        </p:nvSpPr>
        <p:spPr>
          <a:xfrm>
            <a:off x="769429" y="1710737"/>
            <a:ext cx="14013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/>
              <a:t>Condition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622BFB8-5A81-CF44-B35B-57E9DF31567A}"/>
              </a:ext>
            </a:extLst>
          </p:cNvPr>
          <p:cNvSpPr txBox="1"/>
          <p:nvPr/>
        </p:nvSpPr>
        <p:spPr>
          <a:xfrm>
            <a:off x="2937290" y="1355512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Control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6538A38-9780-9D44-88F6-15AAAD4F0D3B}"/>
              </a:ext>
            </a:extLst>
          </p:cNvPr>
          <p:cNvSpPr/>
          <p:nvPr/>
        </p:nvSpPr>
        <p:spPr>
          <a:xfrm>
            <a:off x="3234325" y="1967412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5968CD-4BB0-F841-9B68-975727AB8C89}"/>
              </a:ext>
            </a:extLst>
          </p:cNvPr>
          <p:cNvSpPr txBox="1"/>
          <p:nvPr/>
        </p:nvSpPr>
        <p:spPr>
          <a:xfrm>
            <a:off x="5240798" y="2668170"/>
            <a:ext cx="65662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/>
              <a:t>Design : </a:t>
            </a:r>
          </a:p>
          <a:p>
            <a:pPr algn="ctr"/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~ 1 + </a:t>
            </a:r>
            <a:r>
              <a:rPr lang="en-GB" sz="2000" err="1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celltype</a:t>
            </a:r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 + condition + </a:t>
            </a:r>
            <a:r>
              <a:rPr lang="en-GB" sz="2000" err="1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celltype</a:t>
            </a:r>
            <a:r>
              <a:rPr lang="en-GB" sz="2000">
                <a:latin typeface="Cambria Math" panose="02040503050406030204" pitchFamily="18" charset="0"/>
                <a:ea typeface="Cambria Math" panose="02040503050406030204" pitchFamily="18" charset="0"/>
                <a:sym typeface="Wingdings" pitchFamily="2" charset="2"/>
              </a:rPr>
              <a:t>: condition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20FC1F9-04A1-6242-9179-064C74DB0AA3}"/>
              </a:ext>
            </a:extLst>
          </p:cNvPr>
          <p:cNvSpPr/>
          <p:nvPr/>
        </p:nvSpPr>
        <p:spPr>
          <a:xfrm>
            <a:off x="2986054" y="1683761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BCC2FB3-775A-BC47-AD43-EE85B515939C}"/>
              </a:ext>
            </a:extLst>
          </p:cNvPr>
          <p:cNvSpPr/>
          <p:nvPr/>
        </p:nvSpPr>
        <p:spPr>
          <a:xfrm>
            <a:off x="3351329" y="1794417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58B75EFA-6FA1-D94D-B861-6449D3243059}"/>
              </a:ext>
            </a:extLst>
          </p:cNvPr>
          <p:cNvSpPr/>
          <p:nvPr/>
        </p:nvSpPr>
        <p:spPr>
          <a:xfrm>
            <a:off x="3073686" y="1825353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F7228CB-6B4D-0A49-9929-8908C23F4E72}"/>
              </a:ext>
            </a:extLst>
          </p:cNvPr>
          <p:cNvSpPr/>
          <p:nvPr/>
        </p:nvSpPr>
        <p:spPr>
          <a:xfrm>
            <a:off x="3130812" y="2109004"/>
            <a:ext cx="127569" cy="12838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292DF00-2932-5B4B-AFAD-D918BDA0068B}"/>
              </a:ext>
            </a:extLst>
          </p:cNvPr>
          <p:cNvSpPr txBox="1"/>
          <p:nvPr/>
        </p:nvSpPr>
        <p:spPr>
          <a:xfrm>
            <a:off x="4057330" y="1390301"/>
            <a:ext cx="687580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GB" sz="1600"/>
              <a:t>Treat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B50A3387-839D-C24D-BF5A-D7FB59EDFF9E}"/>
              </a:ext>
            </a:extLst>
          </p:cNvPr>
          <p:cNvSpPr/>
          <p:nvPr/>
        </p:nvSpPr>
        <p:spPr>
          <a:xfrm>
            <a:off x="4418788" y="2065562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3BDBD94-EB82-6044-A7DD-C511B8A56EFA}"/>
              </a:ext>
            </a:extLst>
          </p:cNvPr>
          <p:cNvSpPr/>
          <p:nvPr/>
        </p:nvSpPr>
        <p:spPr>
          <a:xfrm>
            <a:off x="4057330" y="1717719"/>
            <a:ext cx="640080" cy="64008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5E1A526F-0024-FC47-832C-68C175D14DA2}"/>
              </a:ext>
            </a:extLst>
          </p:cNvPr>
          <p:cNvSpPr/>
          <p:nvPr/>
        </p:nvSpPr>
        <p:spPr>
          <a:xfrm>
            <a:off x="4423602" y="1828375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5B474E7F-2689-3944-9F2F-3463CEE40AE3}"/>
              </a:ext>
            </a:extLst>
          </p:cNvPr>
          <p:cNvSpPr/>
          <p:nvPr/>
        </p:nvSpPr>
        <p:spPr>
          <a:xfrm>
            <a:off x="4215201" y="1892567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1222D87E-9F00-6044-938B-D8491AEB8F1F}"/>
              </a:ext>
            </a:extLst>
          </p:cNvPr>
          <p:cNvSpPr/>
          <p:nvPr/>
        </p:nvSpPr>
        <p:spPr>
          <a:xfrm>
            <a:off x="4203085" y="2142962"/>
            <a:ext cx="127569" cy="12838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87CDCE01-9DF0-FD45-92A3-B9751AC523C1}"/>
              </a:ext>
            </a:extLst>
          </p:cNvPr>
          <p:cNvSpPr/>
          <p:nvPr/>
        </p:nvSpPr>
        <p:spPr>
          <a:xfrm>
            <a:off x="756605" y="2745753"/>
            <a:ext cx="12009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err="1"/>
              <a:t>Celltype</a:t>
            </a:r>
            <a:endParaRPr lang="en-GB" sz="2400"/>
          </a:p>
        </p:txBody>
      </p:sp>
      <p:sp>
        <p:nvSpPr>
          <p:cNvPr id="40" name="Diamond 39">
            <a:extLst>
              <a:ext uri="{FF2B5EF4-FFF2-40B4-BE49-F238E27FC236}">
                <a16:creationId xmlns:a16="http://schemas.microsoft.com/office/drawing/2014/main" id="{89031ABB-D0A8-0D4F-B444-4B15DB22187D}"/>
              </a:ext>
            </a:extLst>
          </p:cNvPr>
          <p:cNvSpPr/>
          <p:nvPr/>
        </p:nvSpPr>
        <p:spPr>
          <a:xfrm>
            <a:off x="2469449" y="2747793"/>
            <a:ext cx="548640" cy="548640"/>
          </a:xfrm>
          <a:prstGeom prst="diamond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</a:t>
            </a:r>
          </a:p>
        </p:txBody>
      </p:sp>
      <p:sp>
        <p:nvSpPr>
          <p:cNvPr id="41" name="Hexagon 40">
            <a:extLst>
              <a:ext uri="{FF2B5EF4-FFF2-40B4-BE49-F238E27FC236}">
                <a16:creationId xmlns:a16="http://schemas.microsoft.com/office/drawing/2014/main" id="{D879094B-501A-C247-AA74-8B12639E8D83}"/>
              </a:ext>
            </a:extLst>
          </p:cNvPr>
          <p:cNvSpPr/>
          <p:nvPr/>
        </p:nvSpPr>
        <p:spPr>
          <a:xfrm>
            <a:off x="3209479" y="2747793"/>
            <a:ext cx="548640" cy="548640"/>
          </a:xfrm>
          <a:prstGeom prst="hexagon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B</a:t>
            </a:r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F4D9FAD-894D-EA44-B5A3-F7B9171710DA}"/>
              </a:ext>
            </a:extLst>
          </p:cNvPr>
          <p:cNvCxnSpPr>
            <a:cxnSpLocks/>
            <a:endCxn id="40" idx="0"/>
          </p:cNvCxnSpPr>
          <p:nvPr/>
        </p:nvCxnSpPr>
        <p:spPr>
          <a:xfrm flipH="1">
            <a:off x="2743769" y="2323841"/>
            <a:ext cx="562326" cy="42395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E75FC4DD-23AC-F547-A5F1-26856CFF67B7}"/>
              </a:ext>
            </a:extLst>
          </p:cNvPr>
          <p:cNvCxnSpPr>
            <a:cxnSpLocks/>
            <a:stCxn id="31" idx="4"/>
          </p:cNvCxnSpPr>
          <p:nvPr/>
        </p:nvCxnSpPr>
        <p:spPr>
          <a:xfrm flipH="1">
            <a:off x="3472176" y="2357799"/>
            <a:ext cx="905194" cy="40104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B32DD447-E83B-5049-AC22-FDCA93A8D02B}"/>
              </a:ext>
            </a:extLst>
          </p:cNvPr>
          <p:cNvCxnSpPr>
            <a:cxnSpLocks/>
            <a:stCxn id="31" idx="4"/>
            <a:endCxn id="40" idx="0"/>
          </p:cNvCxnSpPr>
          <p:nvPr/>
        </p:nvCxnSpPr>
        <p:spPr>
          <a:xfrm flipH="1">
            <a:off x="2743769" y="2357799"/>
            <a:ext cx="1633601" cy="389994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8018F4A-B178-8548-AF60-428F3C14C998}"/>
              </a:ext>
            </a:extLst>
          </p:cNvPr>
          <p:cNvCxnSpPr>
            <a:cxnSpLocks/>
            <a:stCxn id="25" idx="4"/>
          </p:cNvCxnSpPr>
          <p:nvPr/>
        </p:nvCxnSpPr>
        <p:spPr>
          <a:xfrm>
            <a:off x="3306094" y="2323841"/>
            <a:ext cx="172804" cy="41157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6B77967E-030F-CE49-9978-93466DD9A060}"/>
              </a:ext>
            </a:extLst>
          </p:cNvPr>
          <p:cNvSpPr txBox="1"/>
          <p:nvPr/>
        </p:nvSpPr>
        <p:spPr>
          <a:xfrm>
            <a:off x="1100802" y="3780769"/>
            <a:ext cx="1069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Patient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7953229D-8BAA-2848-BCCC-30D54CADFEDC}"/>
              </a:ext>
            </a:extLst>
          </p:cNvPr>
          <p:cNvSpPr/>
          <p:nvPr/>
        </p:nvSpPr>
        <p:spPr>
          <a:xfrm>
            <a:off x="3945007" y="2747793"/>
            <a:ext cx="548640" cy="548640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9365F38-43C8-0C41-90BC-54F7462A3E2A}"/>
              </a:ext>
            </a:extLst>
          </p:cNvPr>
          <p:cNvSpPr/>
          <p:nvPr/>
        </p:nvSpPr>
        <p:spPr>
          <a:xfrm>
            <a:off x="4685037" y="2747793"/>
            <a:ext cx="548640" cy="54864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D</a:t>
            </a:r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1104AE5-2DB8-F943-AA55-84BFA4EB3415}"/>
              </a:ext>
            </a:extLst>
          </p:cNvPr>
          <p:cNvCxnSpPr>
            <a:cxnSpLocks/>
            <a:stCxn id="31" idx="4"/>
            <a:endCxn id="57" idx="0"/>
          </p:cNvCxnSpPr>
          <p:nvPr/>
        </p:nvCxnSpPr>
        <p:spPr>
          <a:xfrm flipH="1">
            <a:off x="4219327" y="2357799"/>
            <a:ext cx="158043" cy="389994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36EB092B-A47F-F741-AFA8-56F84C82FA37}"/>
              </a:ext>
            </a:extLst>
          </p:cNvPr>
          <p:cNvCxnSpPr>
            <a:cxnSpLocks/>
            <a:stCxn id="31" idx="4"/>
            <a:endCxn id="58" idx="0"/>
          </p:cNvCxnSpPr>
          <p:nvPr/>
        </p:nvCxnSpPr>
        <p:spPr>
          <a:xfrm>
            <a:off x="4377370" y="2357799"/>
            <a:ext cx="581987" cy="389994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0B7A1FC9-101A-0E43-A037-15E4DA1CB88A}"/>
              </a:ext>
            </a:extLst>
          </p:cNvPr>
          <p:cNvCxnSpPr>
            <a:cxnSpLocks/>
            <a:stCxn id="25" idx="4"/>
            <a:endCxn id="58" idx="0"/>
          </p:cNvCxnSpPr>
          <p:nvPr/>
        </p:nvCxnSpPr>
        <p:spPr>
          <a:xfrm>
            <a:off x="3306094" y="2323841"/>
            <a:ext cx="1653263" cy="42395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A4E5F93D-FE06-D84A-842E-290A74E76A77}"/>
              </a:ext>
            </a:extLst>
          </p:cNvPr>
          <p:cNvCxnSpPr>
            <a:cxnSpLocks/>
            <a:stCxn id="25" idx="4"/>
            <a:endCxn id="57" idx="0"/>
          </p:cNvCxnSpPr>
          <p:nvPr/>
        </p:nvCxnSpPr>
        <p:spPr>
          <a:xfrm>
            <a:off x="3306094" y="2323841"/>
            <a:ext cx="913233" cy="423952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82" name="Oval 81">
            <a:extLst>
              <a:ext uri="{FF2B5EF4-FFF2-40B4-BE49-F238E27FC236}">
                <a16:creationId xmlns:a16="http://schemas.microsoft.com/office/drawing/2014/main" id="{3390E238-A7C7-DC4D-AFA2-8C4C1CA92995}"/>
              </a:ext>
            </a:extLst>
          </p:cNvPr>
          <p:cNvSpPr/>
          <p:nvPr/>
        </p:nvSpPr>
        <p:spPr>
          <a:xfrm>
            <a:off x="2856492" y="3709879"/>
            <a:ext cx="548640" cy="54864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1</a:t>
            </a: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494FA257-1DF2-3647-818D-E9D094FE2F2C}"/>
              </a:ext>
            </a:extLst>
          </p:cNvPr>
          <p:cNvSpPr/>
          <p:nvPr/>
        </p:nvSpPr>
        <p:spPr>
          <a:xfrm>
            <a:off x="4326954" y="3693794"/>
            <a:ext cx="548640" cy="54864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2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4EB4AFF9-F273-184D-8E7A-D5C54997EA5B}"/>
              </a:ext>
            </a:extLst>
          </p:cNvPr>
          <p:cNvCxnSpPr>
            <a:cxnSpLocks/>
            <a:endCxn id="82" idx="0"/>
          </p:cNvCxnSpPr>
          <p:nvPr/>
        </p:nvCxnSpPr>
        <p:spPr>
          <a:xfrm flipH="1">
            <a:off x="3130812" y="3308809"/>
            <a:ext cx="348086" cy="40107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643A1647-AFB2-F54E-8E79-248B80E69992}"/>
              </a:ext>
            </a:extLst>
          </p:cNvPr>
          <p:cNvCxnSpPr>
            <a:cxnSpLocks/>
            <a:stCxn id="82" idx="0"/>
            <a:endCxn id="40" idx="2"/>
          </p:cNvCxnSpPr>
          <p:nvPr/>
        </p:nvCxnSpPr>
        <p:spPr>
          <a:xfrm flipH="1" flipV="1">
            <a:off x="2743769" y="3296433"/>
            <a:ext cx="387043" cy="413446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C17DCED6-4269-8648-BFD3-6427F2C1CC50}"/>
              </a:ext>
            </a:extLst>
          </p:cNvPr>
          <p:cNvCxnSpPr>
            <a:cxnSpLocks/>
            <a:stCxn id="83" idx="0"/>
          </p:cNvCxnSpPr>
          <p:nvPr/>
        </p:nvCxnSpPr>
        <p:spPr>
          <a:xfrm flipH="1" flipV="1">
            <a:off x="4589050" y="3684056"/>
            <a:ext cx="12224" cy="973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5E8B8926-D87F-E040-B7FB-164469B4671C}"/>
              </a:ext>
            </a:extLst>
          </p:cNvPr>
          <p:cNvCxnSpPr>
            <a:cxnSpLocks/>
            <a:stCxn id="83" idx="0"/>
            <a:endCxn id="58" idx="4"/>
          </p:cNvCxnSpPr>
          <p:nvPr/>
        </p:nvCxnSpPr>
        <p:spPr>
          <a:xfrm flipV="1">
            <a:off x="4601274" y="3296433"/>
            <a:ext cx="358083" cy="397361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FE91C0C-90F3-5D4C-8834-FDC1F5D9AE6F}"/>
              </a:ext>
            </a:extLst>
          </p:cNvPr>
          <p:cNvCxnSpPr>
            <a:cxnSpLocks/>
          </p:cNvCxnSpPr>
          <p:nvPr/>
        </p:nvCxnSpPr>
        <p:spPr>
          <a:xfrm flipH="1" flipV="1">
            <a:off x="4698757" y="3847267"/>
            <a:ext cx="12224" cy="9738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54D9C296-27F5-CB46-BC2C-526942441D7C}"/>
              </a:ext>
            </a:extLst>
          </p:cNvPr>
          <p:cNvCxnSpPr>
            <a:cxnSpLocks/>
            <a:stCxn id="83" idx="0"/>
            <a:endCxn id="57" idx="2"/>
          </p:cNvCxnSpPr>
          <p:nvPr/>
        </p:nvCxnSpPr>
        <p:spPr>
          <a:xfrm flipH="1" flipV="1">
            <a:off x="4219327" y="3296433"/>
            <a:ext cx="381947" cy="397361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09" name="Google Shape;104;p17">
            <a:extLst>
              <a:ext uri="{FF2B5EF4-FFF2-40B4-BE49-F238E27FC236}">
                <a16:creationId xmlns:a16="http://schemas.microsoft.com/office/drawing/2014/main" id="{BD1D2F4A-6914-2C41-8B3C-D266BF192C8B}"/>
              </a:ext>
            </a:extLst>
          </p:cNvPr>
          <p:cNvSpPr txBox="1"/>
          <p:nvPr/>
        </p:nvSpPr>
        <p:spPr>
          <a:xfrm>
            <a:off x="5785925" y="1367209"/>
            <a:ext cx="6015017" cy="47442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We see that </a:t>
            </a:r>
            <a:r>
              <a:rPr lang="en-US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Patient</a:t>
            </a:r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is “nested” in </a:t>
            </a:r>
            <a:r>
              <a:rPr lang="en-US" sz="2400" u="sng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Celltype</a:t>
            </a:r>
            <a:endParaRPr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endParaRPr lang="en-US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US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Patient</a:t>
            </a:r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should not be included in the design!</a:t>
            </a:r>
          </a:p>
          <a:p>
            <a:endParaRPr lang="en-US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endParaRPr lang="en-US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endParaRPr lang="en-US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Including </a:t>
            </a:r>
            <a:r>
              <a:rPr lang="en-US" sz="2400" u="sng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Patient</a:t>
            </a:r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into the design might over- or underestimate errors!</a:t>
            </a:r>
          </a:p>
          <a:p>
            <a:endParaRPr lang="en-US"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We need to adjust for the nested factor: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Increased Type I errors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Loss of power</a:t>
            </a:r>
          </a:p>
          <a:p>
            <a:endParaRPr sz="24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</p:txBody>
      </p:sp>
      <p:cxnSp>
        <p:nvCxnSpPr>
          <p:cNvPr id="110" name="Google Shape;257;p21">
            <a:extLst>
              <a:ext uri="{FF2B5EF4-FFF2-40B4-BE49-F238E27FC236}">
                <a16:creationId xmlns:a16="http://schemas.microsoft.com/office/drawing/2014/main" id="{648503F0-F4DE-F44E-BB65-F9A851ED11AB}"/>
              </a:ext>
            </a:extLst>
          </p:cNvPr>
          <p:cNvCxnSpPr/>
          <p:nvPr/>
        </p:nvCxnSpPr>
        <p:spPr>
          <a:xfrm>
            <a:off x="2439760" y="6484271"/>
            <a:ext cx="2232000" cy="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1" name="Google Shape;258;p21">
            <a:extLst>
              <a:ext uri="{FF2B5EF4-FFF2-40B4-BE49-F238E27FC236}">
                <a16:creationId xmlns:a16="http://schemas.microsoft.com/office/drawing/2014/main" id="{9E8BCA21-CC71-AD42-9D0D-5602E98FB6F9}"/>
              </a:ext>
            </a:extLst>
          </p:cNvPr>
          <p:cNvCxnSpPr>
            <a:cxnSpLocks/>
          </p:cNvCxnSpPr>
          <p:nvPr/>
        </p:nvCxnSpPr>
        <p:spPr>
          <a:xfrm flipV="1">
            <a:off x="2466468" y="4491098"/>
            <a:ext cx="0" cy="2002644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7" name="TextBox 136">
            <a:extLst>
              <a:ext uri="{FF2B5EF4-FFF2-40B4-BE49-F238E27FC236}">
                <a16:creationId xmlns:a16="http://schemas.microsoft.com/office/drawing/2014/main" id="{16FFEC1F-D61E-1A41-81ED-96FE4B17E119}"/>
              </a:ext>
            </a:extLst>
          </p:cNvPr>
          <p:cNvSpPr txBox="1"/>
          <p:nvPr/>
        </p:nvSpPr>
        <p:spPr>
          <a:xfrm rot="16200000">
            <a:off x="1661727" y="5405860"/>
            <a:ext cx="11867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Expression</a:t>
            </a:r>
          </a:p>
        </p:txBody>
      </p:sp>
      <p:sp>
        <p:nvSpPr>
          <p:cNvPr id="138" name="Decision 137">
            <a:extLst>
              <a:ext uri="{FF2B5EF4-FFF2-40B4-BE49-F238E27FC236}">
                <a16:creationId xmlns:a16="http://schemas.microsoft.com/office/drawing/2014/main" id="{91B39299-69C3-0C4D-B66B-E01721145E66}"/>
              </a:ext>
            </a:extLst>
          </p:cNvPr>
          <p:cNvSpPr>
            <a:spLocks noChangeAspect="1"/>
          </p:cNvSpPr>
          <p:nvPr/>
        </p:nvSpPr>
        <p:spPr>
          <a:xfrm>
            <a:off x="2842298" y="5915193"/>
            <a:ext cx="181719" cy="18288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9" name="Decision 138">
            <a:extLst>
              <a:ext uri="{FF2B5EF4-FFF2-40B4-BE49-F238E27FC236}">
                <a16:creationId xmlns:a16="http://schemas.microsoft.com/office/drawing/2014/main" id="{C845ADD7-DDBA-7244-A40D-D84967A5FE5D}"/>
              </a:ext>
            </a:extLst>
          </p:cNvPr>
          <p:cNvSpPr>
            <a:spLocks noChangeAspect="1"/>
          </p:cNvSpPr>
          <p:nvPr/>
        </p:nvSpPr>
        <p:spPr>
          <a:xfrm>
            <a:off x="2623963" y="5844414"/>
            <a:ext cx="181719" cy="18288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0" name="Decision 139">
            <a:extLst>
              <a:ext uri="{FF2B5EF4-FFF2-40B4-BE49-F238E27FC236}">
                <a16:creationId xmlns:a16="http://schemas.microsoft.com/office/drawing/2014/main" id="{EAC84AEE-3F31-8A45-8FC9-F676B875BD6A}"/>
              </a:ext>
            </a:extLst>
          </p:cNvPr>
          <p:cNvSpPr>
            <a:spLocks noChangeAspect="1"/>
          </p:cNvSpPr>
          <p:nvPr/>
        </p:nvSpPr>
        <p:spPr>
          <a:xfrm>
            <a:off x="2681089" y="6128065"/>
            <a:ext cx="181719" cy="182880"/>
          </a:xfrm>
          <a:prstGeom prst="flowChartDecis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2" name="Diamond 141">
            <a:extLst>
              <a:ext uri="{FF2B5EF4-FFF2-40B4-BE49-F238E27FC236}">
                <a16:creationId xmlns:a16="http://schemas.microsoft.com/office/drawing/2014/main" id="{F13036FF-DDA7-594A-970E-A2CFD74E022E}"/>
              </a:ext>
            </a:extLst>
          </p:cNvPr>
          <p:cNvSpPr>
            <a:spLocks noChangeAspect="1"/>
          </p:cNvSpPr>
          <p:nvPr/>
        </p:nvSpPr>
        <p:spPr>
          <a:xfrm>
            <a:off x="4208413" y="5344228"/>
            <a:ext cx="181719" cy="182880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3" name="Diamond 142">
            <a:extLst>
              <a:ext uri="{FF2B5EF4-FFF2-40B4-BE49-F238E27FC236}">
                <a16:creationId xmlns:a16="http://schemas.microsoft.com/office/drawing/2014/main" id="{974CABFF-4B1B-1E44-A2C2-44092D5B7680}"/>
              </a:ext>
            </a:extLst>
          </p:cNvPr>
          <p:cNvSpPr>
            <a:spLocks noChangeAspect="1"/>
          </p:cNvSpPr>
          <p:nvPr/>
        </p:nvSpPr>
        <p:spPr>
          <a:xfrm>
            <a:off x="3964140" y="5422180"/>
            <a:ext cx="181719" cy="182880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4" name="Diamond 143">
            <a:extLst>
              <a:ext uri="{FF2B5EF4-FFF2-40B4-BE49-F238E27FC236}">
                <a16:creationId xmlns:a16="http://schemas.microsoft.com/office/drawing/2014/main" id="{79A28264-F11C-AA46-A22D-62DB874CE99B}"/>
              </a:ext>
            </a:extLst>
          </p:cNvPr>
          <p:cNvSpPr>
            <a:spLocks noChangeAspect="1"/>
          </p:cNvSpPr>
          <p:nvPr/>
        </p:nvSpPr>
        <p:spPr>
          <a:xfrm>
            <a:off x="4115949" y="5588367"/>
            <a:ext cx="181719" cy="182880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5" name="Hexagon 144">
            <a:extLst>
              <a:ext uri="{FF2B5EF4-FFF2-40B4-BE49-F238E27FC236}">
                <a16:creationId xmlns:a16="http://schemas.microsoft.com/office/drawing/2014/main" id="{C8978E87-AEB6-4F46-95FF-84E39FB13AB9}"/>
              </a:ext>
            </a:extLst>
          </p:cNvPr>
          <p:cNvSpPr>
            <a:spLocks noChangeAspect="1"/>
          </p:cNvSpPr>
          <p:nvPr/>
        </p:nvSpPr>
        <p:spPr>
          <a:xfrm>
            <a:off x="2892232" y="5158820"/>
            <a:ext cx="181719" cy="18288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Hexagon 145">
            <a:extLst>
              <a:ext uri="{FF2B5EF4-FFF2-40B4-BE49-F238E27FC236}">
                <a16:creationId xmlns:a16="http://schemas.microsoft.com/office/drawing/2014/main" id="{349DA4C3-80D0-BA40-9D4A-4B4A4F1C8F2C}"/>
              </a:ext>
            </a:extLst>
          </p:cNvPr>
          <p:cNvSpPr>
            <a:spLocks noChangeAspect="1"/>
          </p:cNvSpPr>
          <p:nvPr/>
        </p:nvSpPr>
        <p:spPr>
          <a:xfrm>
            <a:off x="2673897" y="5088041"/>
            <a:ext cx="181719" cy="18288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Hexagon 146">
            <a:extLst>
              <a:ext uri="{FF2B5EF4-FFF2-40B4-BE49-F238E27FC236}">
                <a16:creationId xmlns:a16="http://schemas.microsoft.com/office/drawing/2014/main" id="{59860F4B-4C6B-1D45-9C4E-E2EED675D86B}"/>
              </a:ext>
            </a:extLst>
          </p:cNvPr>
          <p:cNvSpPr>
            <a:spLocks noChangeAspect="1"/>
          </p:cNvSpPr>
          <p:nvPr/>
        </p:nvSpPr>
        <p:spPr>
          <a:xfrm>
            <a:off x="2731023" y="5371692"/>
            <a:ext cx="181719" cy="18288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Hexagon 147">
            <a:extLst>
              <a:ext uri="{FF2B5EF4-FFF2-40B4-BE49-F238E27FC236}">
                <a16:creationId xmlns:a16="http://schemas.microsoft.com/office/drawing/2014/main" id="{E7C15FEF-F066-F947-A2E3-38784F3F2CA6}"/>
              </a:ext>
            </a:extLst>
          </p:cNvPr>
          <p:cNvSpPr>
            <a:spLocks noChangeAspect="1"/>
          </p:cNvSpPr>
          <p:nvPr/>
        </p:nvSpPr>
        <p:spPr>
          <a:xfrm>
            <a:off x="4216856" y="4621663"/>
            <a:ext cx="181719" cy="182880"/>
          </a:xfrm>
          <a:prstGeom prst="hexag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Hexagon 148">
            <a:extLst>
              <a:ext uri="{FF2B5EF4-FFF2-40B4-BE49-F238E27FC236}">
                <a16:creationId xmlns:a16="http://schemas.microsoft.com/office/drawing/2014/main" id="{20B99ACC-49CF-944D-B500-299B340609D9}"/>
              </a:ext>
            </a:extLst>
          </p:cNvPr>
          <p:cNvSpPr>
            <a:spLocks noChangeAspect="1"/>
          </p:cNvSpPr>
          <p:nvPr/>
        </p:nvSpPr>
        <p:spPr>
          <a:xfrm>
            <a:off x="3972583" y="4699615"/>
            <a:ext cx="181719" cy="182880"/>
          </a:xfrm>
          <a:prstGeom prst="hexag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Hexagon 149">
            <a:extLst>
              <a:ext uri="{FF2B5EF4-FFF2-40B4-BE49-F238E27FC236}">
                <a16:creationId xmlns:a16="http://schemas.microsoft.com/office/drawing/2014/main" id="{592775FE-D365-3540-9F96-9AC74CBE90BA}"/>
              </a:ext>
            </a:extLst>
          </p:cNvPr>
          <p:cNvSpPr>
            <a:spLocks noChangeAspect="1"/>
          </p:cNvSpPr>
          <p:nvPr/>
        </p:nvSpPr>
        <p:spPr>
          <a:xfrm>
            <a:off x="4124392" y="4865802"/>
            <a:ext cx="181719" cy="182880"/>
          </a:xfrm>
          <a:prstGeom prst="hexagon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AE6921F0-3D3D-4D42-BDC5-9360F84F9BEE}"/>
              </a:ext>
            </a:extLst>
          </p:cNvPr>
          <p:cNvSpPr txBox="1"/>
          <p:nvPr/>
        </p:nvSpPr>
        <p:spPr>
          <a:xfrm>
            <a:off x="3071589" y="5915193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A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DAE4F35F-8F9F-9D40-9940-6745ABB7AB6F}"/>
              </a:ext>
            </a:extLst>
          </p:cNvPr>
          <p:cNvSpPr txBox="1"/>
          <p:nvPr/>
        </p:nvSpPr>
        <p:spPr>
          <a:xfrm>
            <a:off x="4454670" y="5327655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A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BCC6CAFA-09FB-CA4C-B48B-D623F327DCE9}"/>
              </a:ext>
            </a:extLst>
          </p:cNvPr>
          <p:cNvSpPr txBox="1"/>
          <p:nvPr/>
        </p:nvSpPr>
        <p:spPr>
          <a:xfrm>
            <a:off x="4458678" y="4594349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B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DEC55F1B-3E02-9149-9803-3C3187791AB1}"/>
              </a:ext>
            </a:extLst>
          </p:cNvPr>
          <p:cNvSpPr txBox="1"/>
          <p:nvPr/>
        </p:nvSpPr>
        <p:spPr>
          <a:xfrm>
            <a:off x="3071589" y="5035014"/>
            <a:ext cx="3097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B</a:t>
            </a:r>
          </a:p>
        </p:txBody>
      </p:sp>
      <p:sp>
        <p:nvSpPr>
          <p:cNvPr id="164" name="Left Bracket 163">
            <a:extLst>
              <a:ext uri="{FF2B5EF4-FFF2-40B4-BE49-F238E27FC236}">
                <a16:creationId xmlns:a16="http://schemas.microsoft.com/office/drawing/2014/main" id="{A33C74E2-E1A8-0945-A8F0-CDFC2D123BF3}"/>
              </a:ext>
            </a:extLst>
          </p:cNvPr>
          <p:cNvSpPr/>
          <p:nvPr/>
        </p:nvSpPr>
        <p:spPr>
          <a:xfrm>
            <a:off x="3855441" y="4524457"/>
            <a:ext cx="88190" cy="585132"/>
          </a:xfrm>
          <a:prstGeom prst="leftBracket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5" name="Left Bracket 164">
            <a:extLst>
              <a:ext uri="{FF2B5EF4-FFF2-40B4-BE49-F238E27FC236}">
                <a16:creationId xmlns:a16="http://schemas.microsoft.com/office/drawing/2014/main" id="{CA6C1BFD-08A2-1240-B841-8D90A31C2708}"/>
              </a:ext>
            </a:extLst>
          </p:cNvPr>
          <p:cNvSpPr/>
          <p:nvPr/>
        </p:nvSpPr>
        <p:spPr>
          <a:xfrm>
            <a:off x="3852536" y="5245704"/>
            <a:ext cx="88190" cy="585132"/>
          </a:xfrm>
          <a:prstGeom prst="leftBracket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6" name="Left Bracket 165">
            <a:extLst>
              <a:ext uri="{FF2B5EF4-FFF2-40B4-BE49-F238E27FC236}">
                <a16:creationId xmlns:a16="http://schemas.microsoft.com/office/drawing/2014/main" id="{7C0B6C43-98D1-0D42-967F-529A582655B1}"/>
              </a:ext>
            </a:extLst>
          </p:cNvPr>
          <p:cNvSpPr/>
          <p:nvPr/>
        </p:nvSpPr>
        <p:spPr>
          <a:xfrm rot="10800000">
            <a:off x="3345210" y="4994190"/>
            <a:ext cx="88190" cy="585132"/>
          </a:xfrm>
          <a:prstGeom prst="leftBracket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7" name="Left Bracket 166">
            <a:extLst>
              <a:ext uri="{FF2B5EF4-FFF2-40B4-BE49-F238E27FC236}">
                <a16:creationId xmlns:a16="http://schemas.microsoft.com/office/drawing/2014/main" id="{93143704-CD22-634F-BEE0-F5EA4F465424}"/>
              </a:ext>
            </a:extLst>
          </p:cNvPr>
          <p:cNvSpPr/>
          <p:nvPr/>
        </p:nvSpPr>
        <p:spPr>
          <a:xfrm>
            <a:off x="3783467" y="4420536"/>
            <a:ext cx="60068" cy="1606727"/>
          </a:xfrm>
          <a:prstGeom prst="leftBracket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8" name="Left Bracket 167">
            <a:extLst>
              <a:ext uri="{FF2B5EF4-FFF2-40B4-BE49-F238E27FC236}">
                <a16:creationId xmlns:a16="http://schemas.microsoft.com/office/drawing/2014/main" id="{264D3767-5464-8044-A930-81FC19351CD5}"/>
              </a:ext>
            </a:extLst>
          </p:cNvPr>
          <p:cNvSpPr/>
          <p:nvPr/>
        </p:nvSpPr>
        <p:spPr>
          <a:xfrm rot="10800000">
            <a:off x="3337194" y="5783493"/>
            <a:ext cx="88190" cy="585132"/>
          </a:xfrm>
          <a:prstGeom prst="leftBracket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9" name="Left Bracket 168">
            <a:extLst>
              <a:ext uri="{FF2B5EF4-FFF2-40B4-BE49-F238E27FC236}">
                <a16:creationId xmlns:a16="http://schemas.microsoft.com/office/drawing/2014/main" id="{74E256CA-0A3C-6949-AA25-579EDED562D4}"/>
              </a:ext>
            </a:extLst>
          </p:cNvPr>
          <p:cNvSpPr/>
          <p:nvPr/>
        </p:nvSpPr>
        <p:spPr>
          <a:xfrm rot="10800000">
            <a:off x="3445363" y="4895868"/>
            <a:ext cx="63101" cy="1526643"/>
          </a:xfrm>
          <a:prstGeom prst="leftBracket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92031393-6F5A-6942-A738-9DDA0289E3C0}"/>
              </a:ext>
            </a:extLst>
          </p:cNvPr>
          <p:cNvSpPr/>
          <p:nvPr/>
        </p:nvSpPr>
        <p:spPr>
          <a:xfrm>
            <a:off x="796110" y="364258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61806C92-1BF5-03FA-226A-A3361D205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16871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1B7E5D-3076-CB4E-9FC1-02C1D9AA35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6221"/>
            <a:ext cx="10795000" cy="5067521"/>
          </a:xfrm>
        </p:spPr>
        <p:txBody>
          <a:bodyPr>
            <a:noAutofit/>
          </a:bodyPr>
          <a:lstStyle/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Using model matrix gives a consistent way to define contrasts of interest</a:t>
            </a:r>
          </a:p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Works for imbalanced and/or nested designs (weights coefficients correctly)</a:t>
            </a:r>
          </a:p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It can be applied in other cases</a:t>
            </a:r>
          </a:p>
          <a:p>
            <a:pPr marL="939800" lvl="1" indent="-342900">
              <a:lnSpc>
                <a:spcPct val="100000"/>
              </a:lnSpc>
              <a:spcBef>
                <a:spcPts val="1600"/>
              </a:spcBef>
              <a:buSzPts val="1400"/>
              <a:buFont typeface="Courier New" panose="02070309020205020404" pitchFamily="49" charset="0"/>
              <a:buChar char="o"/>
            </a:pPr>
            <a:r>
              <a:rPr lang="en-GB" sz="20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Similar approach with `</a:t>
            </a:r>
            <a:r>
              <a:rPr lang="en-GB" sz="2000" b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R/</a:t>
            </a:r>
            <a:r>
              <a:rPr lang="en-GB" sz="2000" b="1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emmeans</a:t>
            </a:r>
            <a:r>
              <a:rPr lang="en-GB" sz="2000" b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`</a:t>
            </a:r>
            <a:r>
              <a:rPr lang="en-GB" sz="20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package (for extracting estimated means from linear models)</a:t>
            </a:r>
            <a:endParaRPr lang="en-GB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It works similarly with </a:t>
            </a:r>
            <a:r>
              <a:rPr lang="en-GB" sz="2400" i="1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edgeR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and </a:t>
            </a:r>
            <a:r>
              <a:rPr lang="en-GB" sz="2400" i="1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limma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packages</a:t>
            </a:r>
            <a:endParaRPr lang="en-GB" sz="2000">
              <a:latin typeface="Calibri" panose="020F0502020204030204" pitchFamily="34" charset="0"/>
              <a:ea typeface="Cabin"/>
              <a:cs typeface="Calibri" panose="020F0502020204030204" pitchFamily="34" charset="0"/>
              <a:sym typeface="Cabin"/>
            </a:endParaRPr>
          </a:p>
          <a:p>
            <a:pPr marL="0" lvl="0" indent="0">
              <a:lnSpc>
                <a:spcPct val="100000"/>
              </a:lnSpc>
              <a:spcBef>
                <a:spcPts val="1600"/>
              </a:spcBef>
              <a:buNone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However:</a:t>
            </a:r>
          </a:p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Using </a:t>
            </a:r>
            <a:r>
              <a:rPr lang="en-GB" sz="2400" err="1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DESeq</a:t>
            </a: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 coefficients is less verbose </a:t>
            </a:r>
          </a:p>
          <a:p>
            <a:pPr marL="482600" lvl="0" indent="-342900">
              <a:lnSpc>
                <a:spcPct val="100000"/>
              </a:lnSpc>
              <a:spcBef>
                <a:spcPts val="1600"/>
              </a:spcBef>
              <a:buSzPts val="1400"/>
            </a:pPr>
            <a:r>
              <a:rPr lang="en-GB" sz="2400">
                <a:latin typeface="Calibri" panose="020F0502020204030204" pitchFamily="34" charset="0"/>
                <a:ea typeface="Cabin"/>
                <a:cs typeface="Calibri" panose="020F0502020204030204" pitchFamily="34" charset="0"/>
                <a:sym typeface="Cabin"/>
              </a:rPr>
              <a:t>This approach is limited to factors, for continuous predictors it doesn’t really work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B89AA7-737A-1B40-AC9D-352CF8B9F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32</a:t>
            </a:fld>
            <a:endParaRPr lang="en-GB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947DCFD-C544-E54D-9B45-B2DA70D85652}"/>
              </a:ext>
            </a:extLst>
          </p:cNvPr>
          <p:cNvSpPr/>
          <p:nvPr/>
        </p:nvSpPr>
        <p:spPr>
          <a:xfrm>
            <a:off x="1423150" y="364258"/>
            <a:ext cx="3350731" cy="91440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Conclusions</a:t>
            </a: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7793ADF-F3F4-4B4D-AE9E-3D3FFBA7936F}"/>
              </a:ext>
            </a:extLst>
          </p:cNvPr>
          <p:cNvSpPr/>
          <p:nvPr/>
        </p:nvSpPr>
        <p:spPr>
          <a:xfrm>
            <a:off x="679252" y="364140"/>
            <a:ext cx="667580" cy="9144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7">
            <a:extLst>
              <a:ext uri="{FF2B5EF4-FFF2-40B4-BE49-F238E27FC236}">
                <a16:creationId xmlns:a16="http://schemas.microsoft.com/office/drawing/2014/main" id="{5828A9C0-B519-FDDA-75E3-71203D07D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722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E334C08-FF85-024B-171F-5561237C4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0230" y="4523669"/>
            <a:ext cx="4293570" cy="2197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/>
              <a:t>Define sources of variation for DE testing: </a:t>
            </a:r>
            <a:r>
              <a:rPr lang="en-US" b="1"/>
              <a:t>design formula</a:t>
            </a:r>
          </a:p>
          <a:p>
            <a:pPr lvl="1"/>
            <a:r>
              <a:rPr lang="en-US"/>
              <a:t>Metadata variables that defined PCs in your PCA</a:t>
            </a:r>
          </a:p>
          <a:p>
            <a:pPr lvl="1"/>
            <a:r>
              <a:rPr lang="en-US"/>
              <a:t>Your variable of interest as well</a:t>
            </a:r>
          </a:p>
          <a:p>
            <a:pPr lvl="1"/>
            <a:r>
              <a:rPr lang="en-US"/>
              <a:t>Model counts and perform statistical test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4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B4F9C57A-907E-3633-A7DA-4CFADA790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451" y="4191990"/>
            <a:ext cx="5208242" cy="2666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035DF591-C561-5F14-EF16-A4E5C56D6D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120" y="2433057"/>
            <a:ext cx="4084160" cy="2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3157EC-CD0D-68E2-A54B-C703E4C777A9}"/>
                  </a:ext>
                </a:extLst>
              </p:cNvPr>
              <p:cNvSpPr txBox="1"/>
              <p:nvPr/>
            </p:nvSpPr>
            <p:spPr>
              <a:xfrm>
                <a:off x="1912932" y="3603537"/>
                <a:ext cx="425763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𝒅𝒆𝒔𝒊𝒈𝒏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=~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𝑠𝑒𝑥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𝑠𝑡𝑟𝑎𝑖𝑛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𝒕𝒓𝒆𝒂𝒕𝒎𝒆𝒏𝒕</m:t>
                      </m:r>
                    </m:oMath>
                  </m:oMathPara>
                </a14:m>
                <a:endParaRPr lang="en-DK" b="1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83157EC-CD0D-68E2-A54B-C703E4C777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2932" y="3603537"/>
                <a:ext cx="4257639" cy="369332"/>
              </a:xfrm>
              <a:prstGeom prst="rect">
                <a:avLst/>
              </a:prstGeom>
              <a:blipFill>
                <a:blip r:embed="rId6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7">
            <a:extLst>
              <a:ext uri="{FF2B5EF4-FFF2-40B4-BE49-F238E27FC236}">
                <a16:creationId xmlns:a16="http://schemas.microsoft.com/office/drawing/2014/main" id="{6AD65C31-C79D-2F8A-BAA5-76BC53A5F7C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/>
              <a:t>Define sources of variation for testing</a:t>
            </a:r>
            <a:endParaRPr lang="en-US" b="1"/>
          </a:p>
          <a:p>
            <a:endParaRPr lang="en-US"/>
          </a:p>
          <a:p>
            <a:r>
              <a:rPr lang="en-US"/>
              <a:t>DESeq2 Differential Gene Expression workflow</a:t>
            </a:r>
          </a:p>
          <a:p>
            <a:endParaRPr lang="en-US" u="sng"/>
          </a:p>
          <a:p>
            <a:r>
              <a:rPr lang="en-US"/>
              <a:t>Three steps: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/>
              <a:t>Estimate size factors (same as normalization!)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/>
              <a:t>Estimate gene-wise dispersion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/>
              <a:t>Fit Negative Binomial Generalized Linear Model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5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84BEB2B-A9D4-C286-B6FE-2F999C582ADB}"/>
                  </a:ext>
                </a:extLst>
              </p:cNvPr>
              <p:cNvSpPr txBox="1"/>
              <p:nvPr/>
            </p:nvSpPr>
            <p:spPr>
              <a:xfrm>
                <a:off x="3676190" y="3403017"/>
                <a:ext cx="1471877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𝑫𝑬𝑺𝒆𝒒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 b="1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84BEB2B-A9D4-C286-B6FE-2F999C582A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6190" y="3403017"/>
                <a:ext cx="1471877" cy="461665"/>
              </a:xfrm>
              <a:prstGeom prst="rect">
                <a:avLst/>
              </a:prstGeom>
              <a:blipFill>
                <a:blip r:embed="rId3"/>
                <a:stretch>
                  <a:fillRect l="-415" r="-1245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3471052B-C8E0-02D2-E116-99A90A1B4831}"/>
              </a:ext>
            </a:extLst>
          </p:cNvPr>
          <p:cNvGrpSpPr/>
          <p:nvPr/>
        </p:nvGrpSpPr>
        <p:grpSpPr>
          <a:xfrm>
            <a:off x="8197326" y="2753044"/>
            <a:ext cx="3509137" cy="2620223"/>
            <a:chOff x="8683244" y="2725461"/>
            <a:chExt cx="2980189" cy="2186141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A03661F-6D39-C550-D96A-E60D222804CD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4B213BB-F5C8-1889-B1D3-2A72F295C713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C92A0F3-D9F3-49AA-6A0A-4073270D360B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88E4DA11-7697-48FD-5C0B-5B8201659200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2050" name="Picture 2">
                <a:extLst>
                  <a:ext uri="{FF2B5EF4-FFF2-40B4-BE49-F238E27FC236}">
                    <a16:creationId xmlns:a16="http://schemas.microsoft.com/office/drawing/2014/main" id="{9DF5F8DB-62AE-7EAC-40E7-2DB1465BF1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2">
                <a:extLst>
                  <a:ext uri="{FF2B5EF4-FFF2-40B4-BE49-F238E27FC236}">
                    <a16:creationId xmlns:a16="http://schemas.microsoft.com/office/drawing/2014/main" id="{C5ED88DB-6460-F0AC-6936-47F0C345DD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13" name="Picture 7">
            <a:extLst>
              <a:ext uri="{FF2B5EF4-FFF2-40B4-BE49-F238E27FC236}">
                <a16:creationId xmlns:a16="http://schemas.microsoft.com/office/drawing/2014/main" id="{48940337-FFC8-A7B9-E59A-BFB8C7733C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096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en-US" sz="3200"/>
              <a:t>Estimate size factors</a:t>
            </a:r>
            <a:endParaRPr lang="en-US"/>
          </a:p>
          <a:p>
            <a:endParaRPr lang="en-US"/>
          </a:p>
          <a:p>
            <a:r>
              <a:rPr lang="en-US"/>
              <a:t>Same as normalization</a:t>
            </a:r>
          </a:p>
          <a:p>
            <a:endParaRPr lang="en-US"/>
          </a:p>
          <a:p>
            <a:r>
              <a:rPr lang="en-US"/>
              <a:t>Size factors are parameters used in the GLM</a:t>
            </a:r>
          </a:p>
          <a:p>
            <a:endParaRPr lang="en-US"/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6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E3B68EF-5E22-E60A-DAE4-2F4BCE0A3CC9}"/>
                  </a:ext>
                </a:extLst>
              </p:cNvPr>
              <p:cNvSpPr txBox="1"/>
              <p:nvPr/>
            </p:nvSpPr>
            <p:spPr>
              <a:xfrm>
                <a:off x="5082640" y="1895336"/>
                <a:ext cx="318664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𝑒𝑠𝑡𝑖𝑚𝑎𝑡𝑒𝑆𝑖𝑧𝑒𝐹𝑎𝑐𝑡𝑜𝑟𝑠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E3B68EF-5E22-E60A-DAE4-2F4BCE0A3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640" y="1895336"/>
                <a:ext cx="3186642" cy="369332"/>
              </a:xfrm>
              <a:prstGeom prst="rect">
                <a:avLst/>
              </a:prstGeom>
              <a:blipFill>
                <a:blip r:embed="rId3"/>
                <a:stretch>
                  <a:fillRect l="-1912" r="-2868" b="-327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>
            <a:extLst>
              <a:ext uri="{FF2B5EF4-FFF2-40B4-BE49-F238E27FC236}">
                <a16:creationId xmlns:a16="http://schemas.microsoft.com/office/drawing/2014/main" id="{3FC7A884-FA56-2FFC-7030-DFFC21AF39DF}"/>
              </a:ext>
            </a:extLst>
          </p:cNvPr>
          <p:cNvGrpSpPr/>
          <p:nvPr/>
        </p:nvGrpSpPr>
        <p:grpSpPr>
          <a:xfrm>
            <a:off x="8197326" y="2753044"/>
            <a:ext cx="3509137" cy="2620223"/>
            <a:chOff x="8683244" y="2725461"/>
            <a:chExt cx="2980189" cy="218614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490E4B6-CADA-0204-4A56-246F63EDDCB5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AF72207-7772-5EE2-04F7-0E7FB8F08F3A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F50FB90-7D2E-1F77-5931-A9828DDDCDE2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6D6BECDD-2C6F-AEE2-1763-593DC3C93207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6" name="Picture 2">
                <a:extLst>
                  <a:ext uri="{FF2B5EF4-FFF2-40B4-BE49-F238E27FC236}">
                    <a16:creationId xmlns:a16="http://schemas.microsoft.com/office/drawing/2014/main" id="{AA551E40-7FBF-D196-747E-62C8F4CFA0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">
                <a:extLst>
                  <a:ext uri="{FF2B5EF4-FFF2-40B4-BE49-F238E27FC236}">
                    <a16:creationId xmlns:a16="http://schemas.microsoft.com/office/drawing/2014/main" id="{39D7087B-04EC-33DE-E794-599302E2A0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F1EDB39F-5FD8-675F-0832-445B8A082938}"/>
              </a:ext>
            </a:extLst>
          </p:cNvPr>
          <p:cNvSpPr/>
          <p:nvPr/>
        </p:nvSpPr>
        <p:spPr>
          <a:xfrm>
            <a:off x="8197326" y="3429000"/>
            <a:ext cx="3808208" cy="1944267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1F82D2E3-8D3F-0F19-BBB5-7EA92A177D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094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8417011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3200" dirty="0"/>
              <a:t>Estimate gene-wise dispersion</a:t>
            </a:r>
          </a:p>
          <a:p>
            <a:r>
              <a:rPr lang="en-US" dirty="0"/>
              <a:t>To estimate DEG </a:t>
            </a:r>
            <a:r>
              <a:rPr lang="en-US" dirty="0">
                <a:sym typeface="Wingdings" pitchFamily="2" charset="2"/>
              </a:rPr>
              <a:t> </a:t>
            </a:r>
            <a:r>
              <a:rPr lang="en-US" dirty="0"/>
              <a:t>to account for replicate variation</a:t>
            </a:r>
          </a:p>
          <a:p>
            <a:r>
              <a:rPr lang="en-US" dirty="0"/>
              <a:t>Replicate variation </a:t>
            </a:r>
            <a:r>
              <a:rPr lang="en-US" dirty="0">
                <a:sym typeface="Wingdings" pitchFamily="2" charset="2"/>
              </a:rPr>
              <a:t> account for dispersion</a:t>
            </a:r>
          </a:p>
          <a:p>
            <a:r>
              <a:rPr lang="en-US" dirty="0"/>
              <a:t>Dispersion compares variance to the mean</a:t>
            </a:r>
          </a:p>
          <a:p>
            <a:endParaRPr lang="en-US" dirty="0">
              <a:sym typeface="Wingdings" pitchFamily="2" charset="2"/>
            </a:endParaRPr>
          </a:p>
          <a:p>
            <a:endParaRPr lang="en-US" dirty="0">
              <a:sym typeface="Wingdings" pitchFamily="2" charset="2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7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C9B2C4-6801-3D12-F1E3-AAAF72A75C6C}"/>
              </a:ext>
            </a:extLst>
          </p:cNvPr>
          <p:cNvGrpSpPr/>
          <p:nvPr/>
        </p:nvGrpSpPr>
        <p:grpSpPr>
          <a:xfrm>
            <a:off x="8221713" y="3556740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59E39E-CCC8-D83B-BF7C-58068DF57B1F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F944A5-1087-8C3C-7164-4D619EE348F4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BE53C5-9CEF-6CD3-BE99-2F014F7298C6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F30801A-FA40-B708-2D2B-7D89DAC21478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12246D55-1B03-D358-E01C-AAEEBCED7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58A70852-8618-4D9A-878B-B8396E497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EA0A3-FB9A-6BBB-E245-4F5C3981FF03}"/>
              </a:ext>
            </a:extLst>
          </p:cNvPr>
          <p:cNvSpPr/>
          <p:nvPr/>
        </p:nvSpPr>
        <p:spPr>
          <a:xfrm>
            <a:off x="8221713" y="5196943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4508A2-5E0D-1DC2-CF89-3DDA7F00276E}"/>
              </a:ext>
            </a:extLst>
          </p:cNvPr>
          <p:cNvSpPr/>
          <p:nvPr/>
        </p:nvSpPr>
        <p:spPr>
          <a:xfrm>
            <a:off x="8221713" y="3122529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/>
              <p:nvPr/>
            </p:nvSpPr>
            <p:spPr>
              <a:xfrm>
                <a:off x="8898491" y="2911896"/>
                <a:ext cx="2675091" cy="575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𝒅𝒊𝒔𝒑𝒆𝒓𝒔𝒊𝒐𝒏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𝑎𝑟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DK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98491" y="2911896"/>
                <a:ext cx="2675091" cy="575799"/>
              </a:xfrm>
              <a:prstGeom prst="rect">
                <a:avLst/>
              </a:prstGeom>
              <a:blipFill>
                <a:blip r:embed="rId4"/>
                <a:stretch>
                  <a:fillRect l="-2830" t="-17391" r="-1415" b="-15217"/>
                </a:stretch>
              </a:blipFill>
            </p:spPr>
            <p:txBody>
              <a:bodyPr/>
              <a:lstStyle/>
              <a:p>
                <a:r>
                  <a:rPr lang="en-DK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/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𝑒𝑠𝑡𝑖𝑚𝑎𝑡𝑒𝐷𝑖𝑠𝑝𝑒𝑟𝑠𝑖𝑜𝑛𝑠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blipFill>
                <a:blip r:embed="rId6"/>
                <a:stretch>
                  <a:fillRect l="-2863" r="-2863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7">
            <a:extLst>
              <a:ext uri="{FF2B5EF4-FFF2-40B4-BE49-F238E27FC236}">
                <a16:creationId xmlns:a16="http://schemas.microsoft.com/office/drawing/2014/main" id="{1DCB5380-A413-4900-1737-3386D9AA8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4943C3E-0078-43B2-CA99-F478FA50F608}"/>
              </a:ext>
            </a:extLst>
          </p:cNvPr>
          <p:cNvSpPr txBox="1"/>
          <p:nvPr/>
        </p:nvSpPr>
        <p:spPr>
          <a:xfrm>
            <a:off x="1164864" y="4130062"/>
            <a:ext cx="6425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W</a:t>
            </a:r>
            <a:r>
              <a:rPr lang="en-DK" sz="2400" dirty="0"/>
              <a:t>hat difference is more stricking between genes?</a:t>
            </a:r>
          </a:p>
        </p:txBody>
      </p:sp>
      <p:graphicFrame>
        <p:nvGraphicFramePr>
          <p:cNvPr id="23" name="Table 23">
            <a:extLst>
              <a:ext uri="{FF2B5EF4-FFF2-40B4-BE49-F238E27FC236}">
                <a16:creationId xmlns:a16="http://schemas.microsoft.com/office/drawing/2014/main" id="{22E2147E-DA84-2FF3-3F90-10103E71AD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681956"/>
              </p:ext>
            </p:extLst>
          </p:nvPr>
        </p:nvGraphicFramePr>
        <p:xfrm>
          <a:off x="461150" y="4856507"/>
          <a:ext cx="3767456" cy="163871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940115">
                  <a:extLst>
                    <a:ext uri="{9D8B030D-6E8A-4147-A177-3AD203B41FA5}">
                      <a16:colId xmlns:a16="http://schemas.microsoft.com/office/drawing/2014/main" val="901939072"/>
                    </a:ext>
                  </a:extLst>
                </a:gridCol>
                <a:gridCol w="1417024">
                  <a:extLst>
                    <a:ext uri="{9D8B030D-6E8A-4147-A177-3AD203B41FA5}">
                      <a16:colId xmlns:a16="http://schemas.microsoft.com/office/drawing/2014/main" val="943151469"/>
                    </a:ext>
                  </a:extLst>
                </a:gridCol>
                <a:gridCol w="1410317">
                  <a:extLst>
                    <a:ext uri="{9D8B030D-6E8A-4147-A177-3AD203B41FA5}">
                      <a16:colId xmlns:a16="http://schemas.microsoft.com/office/drawing/2014/main" val="662502267"/>
                    </a:ext>
                  </a:extLst>
                </a:gridCol>
              </a:tblGrid>
              <a:tr h="546237">
                <a:tc>
                  <a:txBody>
                    <a:bodyPr/>
                    <a:lstStyle/>
                    <a:p>
                      <a:r>
                        <a:rPr lang="en-DK" sz="2400" dirty="0"/>
                        <a:t>Gene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Sample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Sample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0214033"/>
                  </a:ext>
                </a:extLst>
              </a:tr>
              <a:tr h="546237">
                <a:tc>
                  <a:txBody>
                    <a:bodyPr/>
                    <a:lstStyle/>
                    <a:p>
                      <a:r>
                        <a:rPr lang="en-DK" sz="2400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100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7061286"/>
                  </a:ext>
                </a:extLst>
              </a:tr>
              <a:tr h="546237">
                <a:tc>
                  <a:txBody>
                    <a:bodyPr/>
                    <a:lstStyle/>
                    <a:p>
                      <a:r>
                        <a:rPr lang="en-DK" sz="2400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DK" sz="24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746574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A1DD3C07-EA8C-D591-97E9-6383E9F22D38}"/>
              </a:ext>
            </a:extLst>
          </p:cNvPr>
          <p:cNvSpPr txBox="1"/>
          <p:nvPr/>
        </p:nvSpPr>
        <p:spPr>
          <a:xfrm>
            <a:off x="4621512" y="4706366"/>
            <a:ext cx="303159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 dirty="0"/>
              <a:t>Gene A: 200-100 = 100</a:t>
            </a:r>
          </a:p>
          <a:p>
            <a:r>
              <a:rPr lang="en-DK" sz="2400" b="0" i="0" dirty="0">
                <a:solidFill>
                  <a:srgbClr val="101010"/>
                </a:solidFill>
                <a:effectLst/>
                <a:latin typeface="DDG_ProximaNova"/>
              </a:rPr>
              <a:t>	 </a:t>
            </a:r>
            <a:r>
              <a:rPr lang="en-DK" sz="2400" dirty="0">
                <a:solidFill>
                  <a:srgbClr val="101010"/>
                </a:solidFill>
                <a:latin typeface="DDG_ProximaNova"/>
              </a:rPr>
              <a:t> </a:t>
            </a:r>
            <a:r>
              <a:rPr lang="en-DK" sz="2400" b="0" i="0" dirty="0">
                <a:solidFill>
                  <a:srgbClr val="101010"/>
                </a:solidFill>
                <a:effectLst/>
                <a:latin typeface="DDG_ProximaNova"/>
              </a:rPr>
              <a:t>200/100 = 2</a:t>
            </a:r>
          </a:p>
          <a:p>
            <a:endParaRPr lang="en-DK" sz="2400" dirty="0">
              <a:solidFill>
                <a:srgbClr val="101010"/>
              </a:solidFill>
              <a:latin typeface="DDG_ProximaNova"/>
            </a:endParaRPr>
          </a:p>
          <a:p>
            <a:r>
              <a:rPr lang="en-DK" sz="2400" dirty="0">
                <a:solidFill>
                  <a:srgbClr val="101010"/>
                </a:solidFill>
                <a:latin typeface="DDG_ProximaNova"/>
              </a:rPr>
              <a:t>Gene B: 20-10 = 10</a:t>
            </a:r>
          </a:p>
          <a:p>
            <a:r>
              <a:rPr lang="en-DK" sz="2400" dirty="0">
                <a:solidFill>
                  <a:srgbClr val="101010"/>
                </a:solidFill>
                <a:latin typeface="DDG_ProximaNova"/>
              </a:rPr>
              <a:t>	  20/10 = 2</a:t>
            </a:r>
            <a:endParaRPr lang="en-DK" sz="2400" dirty="0"/>
          </a:p>
        </p:txBody>
      </p:sp>
    </p:spTree>
    <p:extLst>
      <p:ext uri="{BB962C8B-B14F-4D97-AF65-F5344CB8AC3E}">
        <p14:creationId xmlns:p14="http://schemas.microsoft.com/office/powerpoint/2010/main" val="46465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3200"/>
              <a:t>Estimate gene-wise dispersion</a:t>
            </a:r>
          </a:p>
          <a:p>
            <a:r>
              <a:rPr lang="en-US"/>
              <a:t>To estimate DEG </a:t>
            </a:r>
            <a:r>
              <a:rPr lang="en-US">
                <a:sym typeface="Wingdings" pitchFamily="2" charset="2"/>
              </a:rPr>
              <a:t> </a:t>
            </a:r>
            <a:r>
              <a:rPr lang="en-US"/>
              <a:t>to account for replicate variation</a:t>
            </a:r>
          </a:p>
          <a:p>
            <a:r>
              <a:rPr lang="en-US"/>
              <a:t>Replicate variation </a:t>
            </a:r>
            <a:r>
              <a:rPr lang="en-US">
                <a:sym typeface="Wingdings" pitchFamily="2" charset="2"/>
              </a:rPr>
              <a:t> account for dispersion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8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671193BF-DBF8-5D37-65F6-18537214E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321" y="3429000"/>
            <a:ext cx="5409799" cy="3406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D6C9B2C4-6801-3D12-F1E3-AAAF72A75C6C}"/>
              </a:ext>
            </a:extLst>
          </p:cNvPr>
          <p:cNvGrpSpPr/>
          <p:nvPr/>
        </p:nvGrpSpPr>
        <p:grpSpPr>
          <a:xfrm>
            <a:off x="8221713" y="3556740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59E39E-CCC8-D83B-BF7C-58068DF57B1F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F944A5-1087-8C3C-7164-4D619EE348F4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BE53C5-9CEF-6CD3-BE99-2F014F7298C6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F30801A-FA40-B708-2D2B-7D89DAC21478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12246D55-1B03-D358-E01C-AAEEBCED7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58A70852-8618-4D9A-878B-B8396E497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EA0A3-FB9A-6BBB-E245-4F5C3981FF03}"/>
              </a:ext>
            </a:extLst>
          </p:cNvPr>
          <p:cNvSpPr/>
          <p:nvPr/>
        </p:nvSpPr>
        <p:spPr>
          <a:xfrm>
            <a:off x="8221713" y="5196943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4508A2-5E0D-1DC2-CF89-3DDA7F00276E}"/>
              </a:ext>
            </a:extLst>
          </p:cNvPr>
          <p:cNvSpPr/>
          <p:nvPr/>
        </p:nvSpPr>
        <p:spPr>
          <a:xfrm>
            <a:off x="8221713" y="3122529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/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𝒅𝒊𝒔𝒑𝒆𝒓𝒔𝒊𝒐𝒏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𝑎𝑟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DK" sz="200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/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𝑒𝑠𝑡𝑖𝑚𝑎𝑡𝑒𝐷𝑖𝑠𝑝𝑒𝑟𝑠𝑖𝑜𝑛𝑠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blipFill>
                <a:blip r:embed="rId6"/>
                <a:stretch>
                  <a:fillRect l="-2863" r="-2863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7">
            <a:extLst>
              <a:ext uri="{FF2B5EF4-FFF2-40B4-BE49-F238E27FC236}">
                <a16:creationId xmlns:a16="http://schemas.microsoft.com/office/drawing/2014/main" id="{1DCB5380-A413-4900-1737-3386D9AA8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2384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841521-104C-504B-849C-46C70884A8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 startAt="2"/>
            </a:pPr>
            <a:r>
              <a:rPr lang="en-US" sz="3200" dirty="0"/>
              <a:t>Estimate gene-wise dispersion</a:t>
            </a:r>
          </a:p>
          <a:p>
            <a:r>
              <a:rPr lang="en-US" dirty="0"/>
              <a:t>Dispersion is adjusted for low dispersed genes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1E04AC-8BB8-E44D-92F2-7FBC7030F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smtClean="0"/>
              <a:t>9</a:t>
            </a:fld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6873B0F-10AD-A544-822A-FF4A27F7F43A}"/>
              </a:ext>
            </a:extLst>
          </p:cNvPr>
          <p:cNvSpPr/>
          <p:nvPr/>
        </p:nvSpPr>
        <p:spPr>
          <a:xfrm>
            <a:off x="926274" y="522514"/>
            <a:ext cx="9203377" cy="950026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/>
              <a:t>Differential Expression Analysis </a:t>
            </a:r>
            <a:r>
              <a:rPr lang="en-US" sz="4400"/>
              <a:t>(DEA)</a:t>
            </a:r>
            <a:endParaRPr lang="en-GB" sz="440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6C9B2C4-6801-3D12-F1E3-AAAF72A75C6C}"/>
              </a:ext>
            </a:extLst>
          </p:cNvPr>
          <p:cNvGrpSpPr/>
          <p:nvPr/>
        </p:nvGrpSpPr>
        <p:grpSpPr>
          <a:xfrm>
            <a:off x="8221713" y="3556740"/>
            <a:ext cx="3509137" cy="2620223"/>
            <a:chOff x="8683244" y="2725461"/>
            <a:chExt cx="2980189" cy="2186141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459E39E-CCC8-D83B-BF7C-58068DF57B1F}"/>
                </a:ext>
              </a:extLst>
            </p:cNvPr>
            <p:cNvSpPr txBox="1"/>
            <p:nvPr/>
          </p:nvSpPr>
          <p:spPr>
            <a:xfrm>
              <a:off x="8683244" y="272546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1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5F944A5-1087-8C3C-7164-4D619EE348F4}"/>
                </a:ext>
              </a:extLst>
            </p:cNvPr>
            <p:cNvSpPr txBox="1"/>
            <p:nvPr/>
          </p:nvSpPr>
          <p:spPr>
            <a:xfrm>
              <a:off x="8683244" y="3540211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2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8BE53C5-9CEF-6CD3-BE99-2F014F7298C6}"/>
                </a:ext>
              </a:extLst>
            </p:cNvPr>
            <p:cNvSpPr txBox="1"/>
            <p:nvPr/>
          </p:nvSpPr>
          <p:spPr>
            <a:xfrm>
              <a:off x="8683244" y="4317968"/>
              <a:ext cx="34015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3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1F30801A-FA40-B708-2D2B-7D89DAC21478}"/>
                </a:ext>
              </a:extLst>
            </p:cNvPr>
            <p:cNvGrpSpPr/>
            <p:nvPr/>
          </p:nvGrpSpPr>
          <p:grpSpPr>
            <a:xfrm>
              <a:off x="9124447" y="2725461"/>
              <a:ext cx="2538986" cy="2186141"/>
              <a:chOff x="9124447" y="2725461"/>
              <a:chExt cx="2538986" cy="2186141"/>
            </a:xfrm>
          </p:grpSpPr>
          <p:pic>
            <p:nvPicPr>
              <p:cNvPr id="14" name="Picture 2">
                <a:extLst>
                  <a:ext uri="{FF2B5EF4-FFF2-40B4-BE49-F238E27FC236}">
                    <a16:creationId xmlns:a16="http://schemas.microsoft.com/office/drawing/2014/main" id="{12246D55-1B03-D358-E01C-AAEEBCED7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8556"/>
              <a:stretch/>
            </p:blipFill>
            <p:spPr bwMode="auto">
              <a:xfrm>
                <a:off x="9124447" y="2725461"/>
                <a:ext cx="2538986" cy="159250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2">
                <a:extLst>
                  <a:ext uri="{FF2B5EF4-FFF2-40B4-BE49-F238E27FC236}">
                    <a16:creationId xmlns:a16="http://schemas.microsoft.com/office/drawing/2014/main" id="{58A70852-8618-4D9A-878B-B8396E497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86798" b="-2247"/>
              <a:stretch/>
            </p:blipFill>
            <p:spPr bwMode="auto">
              <a:xfrm>
                <a:off x="9124447" y="4317968"/>
                <a:ext cx="2538986" cy="59363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6" name="Rectangle 15">
            <a:extLst>
              <a:ext uri="{FF2B5EF4-FFF2-40B4-BE49-F238E27FC236}">
                <a16:creationId xmlns:a16="http://schemas.microsoft.com/office/drawing/2014/main" id="{B4FEA0A3-FB9A-6BBB-E245-4F5C3981FF03}"/>
              </a:ext>
            </a:extLst>
          </p:cNvPr>
          <p:cNvSpPr/>
          <p:nvPr/>
        </p:nvSpPr>
        <p:spPr>
          <a:xfrm>
            <a:off x="8221713" y="5196943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34508A2-5E0D-1DC2-CF89-3DDA7F00276E}"/>
              </a:ext>
            </a:extLst>
          </p:cNvPr>
          <p:cNvSpPr/>
          <p:nvPr/>
        </p:nvSpPr>
        <p:spPr>
          <a:xfrm>
            <a:off x="8221713" y="3122529"/>
            <a:ext cx="3808208" cy="1090362"/>
          </a:xfrm>
          <a:prstGeom prst="rect">
            <a:avLst/>
          </a:prstGeom>
          <a:solidFill>
            <a:srgbClr val="FFFFFF">
              <a:alpha val="50196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/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latin typeface="Cambria Math" panose="02040503050406030204" pitchFamily="18" charset="0"/>
                        </a:rPr>
                        <m:t>𝒅𝒊𝒔𝒑𝒆𝒓𝒔𝒊𝒐𝒏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𝑎𝑟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− </m:t>
                          </m:r>
                          <m:r>
                            <a:rPr lang="en-US" sz="20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num>
                        <m:den>
                          <m:sSup>
                            <m:sSup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0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DK" sz="20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2714007E-93DF-EFC9-6CE1-3DC1B81BA9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55759" y="2659718"/>
                <a:ext cx="2675091" cy="57579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/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𝑒𝑠𝑡𝑖𝑚𝑎𝑡𝑒𝐷𝑖𝑠𝑝𝑒𝑟𝑠𝑖𝑜𝑛𝑠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()</m:t>
                      </m:r>
                    </m:oMath>
                  </m:oMathPara>
                </a14:m>
                <a:endParaRPr lang="en-DK" sz="240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3C02B9-517B-10C5-17FC-5D0280B50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0642" y="1879073"/>
                <a:ext cx="3196260" cy="369332"/>
              </a:xfrm>
              <a:prstGeom prst="rect">
                <a:avLst/>
              </a:prstGeom>
              <a:blipFill>
                <a:blip r:embed="rId5"/>
                <a:stretch>
                  <a:fillRect l="-2863" r="-2863" b="-344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>
            <a:extLst>
              <a:ext uri="{FF2B5EF4-FFF2-40B4-BE49-F238E27FC236}">
                <a16:creationId xmlns:a16="http://schemas.microsoft.com/office/drawing/2014/main" id="{AD710FF4-DEA0-78AB-C430-75DEACB3D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150" y="2893496"/>
            <a:ext cx="7208322" cy="373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1AAD1D83-0BE2-6E56-5782-C15FD9232E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127046" y="104775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875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8C0C0DDBC9B742BC44458BFD432381" ma:contentTypeVersion="12" ma:contentTypeDescription="Create a new document." ma:contentTypeScope="" ma:versionID="6144f76547e4c278d6de28d232ddec83">
  <xsd:schema xmlns:xsd="http://www.w3.org/2001/XMLSchema" xmlns:xs="http://www.w3.org/2001/XMLSchema" xmlns:p="http://schemas.microsoft.com/office/2006/metadata/properties" xmlns:ns2="b30be232-03ea-456c-8192-b7ea3ce3ddcd" xmlns:ns3="c12dc4f0-a365-46b3-9e07-9aae8de5ba6f" targetNamespace="http://schemas.microsoft.com/office/2006/metadata/properties" ma:root="true" ma:fieldsID="a3b337d1b41d554d716ff0b3a12dbead" ns2:_="" ns3:_="">
    <xsd:import namespace="b30be232-03ea-456c-8192-b7ea3ce3ddcd"/>
    <xsd:import namespace="c12dc4f0-a365-46b3-9e07-9aae8de5ba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be232-03ea-456c-8192-b7ea3ce3dd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dd5578fd-35c2-4d8f-a1bf-4043a6e4e7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2dc4f0-a365-46b3-9e07-9aae8de5ba6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7dd815e-8d58-4377-b4d0-c0ea7a0d6e39}" ma:internalName="TaxCatchAll" ma:showField="CatchAllData" ma:web="c12dc4f0-a365-46b3-9e07-9aae8de5ba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2dc4f0-a365-46b3-9e07-9aae8de5ba6f" xsi:nil="true"/>
    <lcf76f155ced4ddcb4097134ff3c332f xmlns="b30be232-03ea-456c-8192-b7ea3ce3ddcd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FDA5348-35A4-40B8-BBEB-9898A3BB5E1C}">
  <ds:schemaRefs>
    <ds:schemaRef ds:uri="b30be232-03ea-456c-8192-b7ea3ce3ddcd"/>
    <ds:schemaRef ds:uri="c12dc4f0-a365-46b3-9e07-9aae8de5ba6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61B59D64-A006-4815-B9B6-0C292EF4DA46}">
  <ds:schemaRefs>
    <ds:schemaRef ds:uri="b30be232-03ea-456c-8192-b7ea3ce3ddcd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c12dc4f0-a365-46b3-9e07-9aae8de5ba6f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5424183-8F1F-4712-8FA5-59F4B0DE63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1649</Words>
  <Application>Microsoft Office PowerPoint</Application>
  <PresentationFormat>Widescreen</PresentationFormat>
  <Paragraphs>606</Paragraphs>
  <Slides>32</Slides>
  <Notes>25</Notes>
  <HiddenSlides>8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Office Theme</vt:lpstr>
      <vt:lpstr>Differential Expression Analysis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Jose Alejandro Herrera Romero</dc:creator>
  <cp:lastModifiedBy>Jose Alejandro Herrera Romero</cp:lastModifiedBy>
  <cp:revision>125</cp:revision>
  <dcterms:created xsi:type="dcterms:W3CDTF">2021-05-13T13:56:47Z</dcterms:created>
  <dcterms:modified xsi:type="dcterms:W3CDTF">2023-01-12T14:45:53Z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0x010100338C0C0DDBC9B742BC44458BFD432381</vt:lpwstr>
  </property>
  <property fmtid="{D5CDD505-2E9C-101B-9397-08002B2CF9AE}" pid="3" name="MSIP_Label_6a2630e2-1ac5-455e-8217-0156b1936a76_Enabled">
    <vt:lpwstr>true</vt:lpwstr>
  </property>
  <property fmtid="{D5CDD505-2E9C-101B-9397-08002B2CF9AE}" pid="4" name="MSIP_Label_6a2630e2-1ac5-455e-8217-0156b1936a76_SetDate">
    <vt:lpwstr>2023-01-09T13:43:52Z</vt:lpwstr>
  </property>
  <property fmtid="{D5CDD505-2E9C-101B-9397-08002B2CF9AE}" pid="5" name="MSIP_Label_6a2630e2-1ac5-455e-8217-0156b1936a76_Method">
    <vt:lpwstr>Standard</vt:lpwstr>
  </property>
  <property fmtid="{D5CDD505-2E9C-101B-9397-08002B2CF9AE}" pid="6" name="MSIP_Label_6a2630e2-1ac5-455e-8217-0156b1936a76_Name">
    <vt:lpwstr>Notclass</vt:lpwstr>
  </property>
  <property fmtid="{D5CDD505-2E9C-101B-9397-08002B2CF9AE}" pid="7" name="MSIP_Label_6a2630e2-1ac5-455e-8217-0156b1936a76_SiteId">
    <vt:lpwstr>a3927f91-cda1-4696-af89-8c9f1ceffa91</vt:lpwstr>
  </property>
  <property fmtid="{D5CDD505-2E9C-101B-9397-08002B2CF9AE}" pid="8" name="MSIP_Label_6a2630e2-1ac5-455e-8217-0156b1936a76_ActionId">
    <vt:lpwstr>80d9989c-033a-4c97-a5f4-4f9a0cfb8255</vt:lpwstr>
  </property>
  <property fmtid="{D5CDD505-2E9C-101B-9397-08002B2CF9AE}" pid="9" name="MSIP_Label_6a2630e2-1ac5-455e-8217-0156b1936a76_ContentBits">
    <vt:lpwstr>0</vt:lpwstr>
  </property>
  <property fmtid="{D5CDD505-2E9C-101B-9397-08002B2CF9AE}" pid="10" name="MediaServiceImageTags">
    <vt:lpwstr/>
  </property>
</Properties>
</file>