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94"/>
  </p:notesMasterIdLst>
  <p:sldIdLst>
    <p:sldId id="256" r:id="rId2"/>
    <p:sldId id="258" r:id="rId3"/>
    <p:sldId id="259" r:id="rId4"/>
    <p:sldId id="260" r:id="rId5"/>
    <p:sldId id="261" r:id="rId6"/>
    <p:sldId id="262" r:id="rId7"/>
    <p:sldId id="263" r:id="rId8"/>
    <p:sldId id="264" r:id="rId9"/>
    <p:sldId id="265" r:id="rId10"/>
    <p:sldId id="266" r:id="rId11"/>
    <p:sldId id="268" r:id="rId12"/>
    <p:sldId id="267" r:id="rId13"/>
    <p:sldId id="269" r:id="rId14"/>
    <p:sldId id="270" r:id="rId15"/>
    <p:sldId id="271" r:id="rId16"/>
    <p:sldId id="35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16" r:id="rId53"/>
    <p:sldId id="310" r:id="rId54"/>
    <p:sldId id="311" r:id="rId55"/>
    <p:sldId id="312" r:id="rId56"/>
    <p:sldId id="313" r:id="rId57"/>
    <p:sldId id="314" r:id="rId58"/>
    <p:sldId id="315"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 id="346" r:id="rId89"/>
    <p:sldId id="347" r:id="rId90"/>
    <p:sldId id="348" r:id="rId91"/>
    <p:sldId id="350" r:id="rId92"/>
    <p:sldId id="349" r:id="rId93"/>
  </p:sldIdLst>
  <p:sldSz cx="9144000" cy="5143500" type="screen16x9"/>
  <p:notesSz cx="9144000" cy="51435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1134" autoAdjust="0"/>
    <p:restoredTop sz="74433" autoAdjust="0"/>
  </p:normalViewPr>
  <p:slideViewPr>
    <p:cSldViewPr>
      <p:cViewPr varScale="1">
        <p:scale>
          <a:sx n="91" d="100"/>
          <a:sy n="91" d="100"/>
        </p:scale>
        <p:origin x="78" y="6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1" y="0"/>
            <a:ext cx="3076363" cy="513508"/>
          </a:xfrm>
          <a:prstGeom prst="rect">
            <a:avLst/>
          </a:prstGeom>
        </p:spPr>
        <p:txBody>
          <a:bodyPr vert="horz" lIns="94768" tIns="47384" rIns="94768" bIns="47384" rtlCol="0"/>
          <a:lstStyle>
            <a:lvl1pPr algn="l">
              <a:defRPr sz="1200"/>
            </a:lvl1pPr>
          </a:lstStyle>
          <a:p>
            <a:pPr>
              <a:defRPr/>
            </a:pPr>
            <a:endParaRPr lang="de-DE"/>
          </a:p>
        </p:txBody>
      </p:sp>
      <p:sp>
        <p:nvSpPr>
          <p:cNvPr id="5" name="Datumsplatzhalter 2"/>
          <p:cNvSpPr>
            <a:spLocks noGrp="1"/>
          </p:cNvSpPr>
          <p:nvPr>
            <p:ph type="dt" idx="1"/>
          </p:nvPr>
        </p:nvSpPr>
        <p:spPr bwMode="auto">
          <a:xfrm>
            <a:off x="4021295" y="0"/>
            <a:ext cx="3076363" cy="513508"/>
          </a:xfrm>
          <a:prstGeom prst="rect">
            <a:avLst/>
          </a:prstGeom>
        </p:spPr>
        <p:txBody>
          <a:bodyPr vert="horz" lIns="94768" tIns="47384" rIns="94768" bIns="47384" rtlCol="0"/>
          <a:lstStyle>
            <a:lvl1pPr algn="r">
              <a:defRPr sz="1200"/>
            </a:lvl1pPr>
          </a:lstStyle>
          <a:p>
            <a:pPr>
              <a:defRPr/>
            </a:pPr>
            <a:fld id="{AC2B1D8D-54EB-4148-B867-E805BFE41198}" type="datetimeFigureOut">
              <a:rPr lang="de-DE"/>
              <a:t>07.03.2023</a:t>
            </a:fld>
            <a:endParaRPr lang="de-DE"/>
          </a:p>
        </p:txBody>
      </p:sp>
      <p:sp>
        <p:nvSpPr>
          <p:cNvPr id="6" name="Folienbildplatzhalter 3"/>
          <p:cNvSpPr>
            <a:spLocks noGrp="1" noRot="1" noChangeAspect="1"/>
          </p:cNvSpPr>
          <p:nvPr>
            <p:ph type="sldImg" idx="2"/>
          </p:nvPr>
        </p:nvSpPr>
        <p:spPr bwMode="auto">
          <a:xfrm>
            <a:off x="479425" y="1279525"/>
            <a:ext cx="6140450" cy="3454399"/>
          </a:xfrm>
          <a:prstGeom prst="rect">
            <a:avLst/>
          </a:prstGeom>
          <a:noFill/>
          <a:ln w="12700">
            <a:solidFill>
              <a:prstClr val="black"/>
            </a:solidFill>
          </a:ln>
        </p:spPr>
        <p:txBody>
          <a:bodyPr vert="horz" lIns="94768" tIns="47384" rIns="94768" bIns="47384" rtlCol="0" anchor="ctr"/>
          <a:lstStyle/>
          <a:p>
            <a:pPr>
              <a:defRPr/>
            </a:pPr>
            <a:endParaRPr lang="de-DE"/>
          </a:p>
        </p:txBody>
      </p:sp>
      <p:sp>
        <p:nvSpPr>
          <p:cNvPr id="7" name="Notizenplatzhalter 4"/>
          <p:cNvSpPr>
            <a:spLocks noGrp="1"/>
          </p:cNvSpPr>
          <p:nvPr>
            <p:ph type="body" sz="quarter" idx="3"/>
          </p:nvPr>
        </p:nvSpPr>
        <p:spPr bwMode="auto">
          <a:xfrm>
            <a:off x="709931" y="4925407"/>
            <a:ext cx="5679440" cy="4029879"/>
          </a:xfrm>
          <a:prstGeom prst="rect">
            <a:avLst/>
          </a:prstGeom>
        </p:spPr>
        <p:txBody>
          <a:bodyPr vert="horz" lIns="94768" tIns="47384" rIns="94768" bIns="47384" rtlCol="0"/>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8" name="Fußzeilenplatzhalter 5"/>
          <p:cNvSpPr>
            <a:spLocks noGrp="1"/>
          </p:cNvSpPr>
          <p:nvPr>
            <p:ph type="ftr" sz="quarter" idx="4"/>
          </p:nvPr>
        </p:nvSpPr>
        <p:spPr bwMode="auto">
          <a:xfrm>
            <a:off x="1" y="9721107"/>
            <a:ext cx="3076363" cy="513507"/>
          </a:xfrm>
          <a:prstGeom prst="rect">
            <a:avLst/>
          </a:prstGeom>
        </p:spPr>
        <p:txBody>
          <a:bodyPr vert="horz" lIns="94768" tIns="47384" rIns="94768" bIns="47384" rtlCol="0" anchor="b"/>
          <a:lstStyle>
            <a:lvl1pPr algn="l">
              <a:defRPr sz="1200"/>
            </a:lvl1pPr>
          </a:lstStyle>
          <a:p>
            <a:pPr>
              <a:defRPr/>
            </a:pPr>
            <a:endParaRPr lang="de-DE"/>
          </a:p>
        </p:txBody>
      </p:sp>
      <p:sp>
        <p:nvSpPr>
          <p:cNvPr id="9" name="Foliennummernplatzhalter 6"/>
          <p:cNvSpPr>
            <a:spLocks noGrp="1"/>
          </p:cNvSpPr>
          <p:nvPr>
            <p:ph type="sldNum" sz="quarter" idx="5"/>
          </p:nvPr>
        </p:nvSpPr>
        <p:spPr bwMode="auto">
          <a:xfrm>
            <a:off x="4021295" y="9721107"/>
            <a:ext cx="3076363" cy="513507"/>
          </a:xfrm>
          <a:prstGeom prst="rect">
            <a:avLst/>
          </a:prstGeom>
        </p:spPr>
        <p:txBody>
          <a:bodyPr vert="horz" lIns="94768" tIns="47384" rIns="94768" bIns="47384" rtlCol="0" anchor="b"/>
          <a:lstStyle>
            <a:lvl1pPr algn="r">
              <a:defRPr sz="1200"/>
            </a:lvl1pPr>
          </a:lstStyle>
          <a:p>
            <a:pPr>
              <a:defRPr/>
            </a:pPr>
            <a:fld id="{8EAAC689-E6F8-4900-9BA8-F5156BA58BEB}"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www.fu-berlin.de/sites/forschungsdatenmanagement/PM-kontakt/index.html" TargetMode="External"/><Relationship Id="rId3" Type="http://schemas.openxmlformats.org/officeDocument/2006/relationships/hyperlink" Target="https://www.zedat.fu-berlin.de/Backup/Home" TargetMode="External"/><Relationship Id="rId7" Type="http://schemas.openxmlformats.org/officeDocument/2006/relationships/hyperlink" Target="https://www.fu-berlin.de/sites/high-performance-computing/index.html"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www.stat.fu-berlin.de/" TargetMode="External"/><Relationship Id="rId5" Type="http://schemas.openxmlformats.org/officeDocument/2006/relationships/hyperlink" Target="http://box.fu-berlin.de/" TargetMode="External"/><Relationship Id="rId4" Type="http://schemas.openxmlformats.org/officeDocument/2006/relationships/hyperlink" Target="https://www.fu-berlin.de/sites/scientific-data-storage/index.html" TargetMode="External"/><Relationship Id="rId9" Type="http://schemas.openxmlformats.org/officeDocument/2006/relationships/hyperlink" Target="https://refubium.fu-berlin.de/"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t>0</a:t>
            </a:fld>
            <a:endParaRPr lang="de-DE"/>
          </a:p>
        </p:txBody>
      </p:sp>
    </p:spTree>
    <p:extLst>
      <p:ext uri="{BB962C8B-B14F-4D97-AF65-F5344CB8AC3E}">
        <p14:creationId xmlns:p14="http://schemas.microsoft.com/office/powerpoint/2010/main" val="3333816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lvl="0">
              <a:defRPr/>
            </a:pPr>
            <a:r>
              <a:rPr lang="en-US" sz="1200">
                <a:solidFill>
                  <a:schemeClr val="tx1"/>
                </a:solidFill>
                <a:latin typeface="+mn-lt"/>
                <a:ea typeface="+mn-ea"/>
                <a:cs typeface="+mn-cs"/>
              </a:rPr>
              <a:t>Open Data Commons Open Database License (ODbL) (entspricht der CC BY-SA Lizenz) </a:t>
            </a:r>
            <a:endParaRPr/>
          </a:p>
          <a:p>
            <a:pPr lvl="0">
              <a:defRPr/>
            </a:pPr>
            <a:r>
              <a:rPr lang="en-US" sz="1200">
                <a:solidFill>
                  <a:schemeClr val="tx1"/>
                </a:solidFill>
                <a:latin typeface="+mn-lt"/>
                <a:ea typeface="+mn-ea"/>
                <a:cs typeface="+mn-cs"/>
              </a:rPr>
              <a:t>Open Data Commons Attribution License (ODC-By) (entspricht der CC BY Lizenz) </a:t>
            </a:r>
            <a:endParaRPr/>
          </a:p>
          <a:p>
            <a:pPr lvl="0">
              <a:defRPr/>
            </a:pPr>
            <a:r>
              <a:rPr lang="en-US" sz="1200">
                <a:solidFill>
                  <a:schemeClr val="tx1"/>
                </a:solidFill>
                <a:latin typeface="+mn-lt"/>
                <a:ea typeface="+mn-ea"/>
                <a:cs typeface="+mn-cs"/>
              </a:rPr>
              <a:t>Open Data Commons Public Domain Dedication and License (PDDL) (entspricht der CC0 Lizenz) </a:t>
            </a:r>
            <a:endParaRPr/>
          </a:p>
          <a:p>
            <a:pPr lvl="0">
              <a:defRPr/>
            </a:pPr>
            <a:endParaRPr lang="en-US" sz="1200">
              <a:solidFill>
                <a:schemeClr val="tx1"/>
              </a:solidFill>
              <a:latin typeface="+mn-lt"/>
              <a:ea typeface="+mn-ea"/>
              <a:cs typeface="+mn-cs"/>
            </a:endParaRPr>
          </a:p>
          <a:p>
            <a:pPr>
              <a:defRPr/>
            </a:pPr>
            <a:r>
              <a:rPr lang="de-DE" sz="1200">
                <a:solidFill>
                  <a:schemeClr val="tx1"/>
                </a:solidFill>
                <a:latin typeface="+mn-lt"/>
                <a:ea typeface="+mn-ea"/>
                <a:cs typeface="+mn-cs"/>
              </a:rPr>
              <a:t>Software als Forschungsdatum benötigt eine gesonderte Lizenz</a:t>
            </a:r>
            <a:endParaRPr/>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37</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Folienbildplatzhalter 1"/>
          <p:cNvSpPr>
            <a:spLocks noGrp="1" noRot="1" noChangeAspect="1"/>
          </p:cNvSpPr>
          <p:nvPr>
            <p:ph type="sldImg"/>
          </p:nvPr>
        </p:nvSpPr>
        <p:spPr bwMode="auto">
          <a:xfrm>
            <a:off x="479425" y="1279525"/>
            <a:ext cx="6140450" cy="3454400"/>
          </a:xfrm>
        </p:spPr>
      </p:sp>
      <p:sp>
        <p:nvSpPr>
          <p:cNvPr id="5" name="Notizenplatzhalter 2"/>
          <p:cNvSpPr>
            <a:spLocks noGrp="1"/>
          </p:cNvSpPr>
          <p:nvPr>
            <p:ph type="body" idx="1"/>
          </p:nvPr>
        </p:nvSpPr>
        <p:spPr bwMode="auto"/>
        <p:txBody>
          <a:bodyPr/>
          <a:lstStyle/>
          <a:p>
            <a:pPr defTabSz="947684">
              <a:defRPr/>
            </a:pPr>
            <a:endParaRPr lang="de-DE"/>
          </a:p>
          <a:p>
            <a:pPr defTabSz="947684">
              <a:defRPr/>
            </a:pPr>
            <a:endParaRPr lang="de-DE"/>
          </a:p>
          <a:p>
            <a:pPr defTabSz="947684">
              <a:defRPr/>
            </a:pPr>
            <a:endParaRPr lang="de-DE"/>
          </a:p>
          <a:p>
            <a:pPr>
              <a:defRPr/>
            </a:pPr>
            <a:endParaRPr lang="de-DE"/>
          </a:p>
        </p:txBody>
      </p:sp>
      <p:sp>
        <p:nvSpPr>
          <p:cNvPr id="6" name="Foliennummernplatzhalter 3"/>
          <p:cNvSpPr>
            <a:spLocks noGrp="1"/>
          </p:cNvSpPr>
          <p:nvPr>
            <p:ph type="sldNum" sz="quarter" idx="10"/>
          </p:nvPr>
        </p:nvSpPr>
        <p:spPr bwMode="auto"/>
        <p:txBody>
          <a:bodyPr/>
          <a:lstStyle/>
          <a:p>
            <a:pPr>
              <a:defRPr/>
            </a:pPr>
            <a:fld id="{8EAAC689-E6F8-4900-9BA8-F5156BA58BEB}" type="slidenum">
              <a:rPr lang="de-DE"/>
              <a:t>39</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lvl="0">
              <a:defRPr/>
            </a:pPr>
            <a:r>
              <a:rPr lang="en-US" sz="1200">
                <a:solidFill>
                  <a:schemeClr val="tx1"/>
                </a:solidFill>
                <a:latin typeface="+mn-lt"/>
                <a:ea typeface="+mn-ea"/>
                <a:cs typeface="+mn-cs"/>
              </a:rPr>
              <a:t>Open Data Commons Open Database License (ODbL) (entspricht der CC BY-SA Lizenz) </a:t>
            </a:r>
            <a:endParaRPr/>
          </a:p>
          <a:p>
            <a:pPr lvl="0">
              <a:defRPr/>
            </a:pPr>
            <a:r>
              <a:rPr lang="en-US" sz="1200">
                <a:solidFill>
                  <a:schemeClr val="tx1"/>
                </a:solidFill>
                <a:latin typeface="+mn-lt"/>
                <a:ea typeface="+mn-ea"/>
                <a:cs typeface="+mn-cs"/>
              </a:rPr>
              <a:t>Open Data Commons Attribution License (ODC-By) (entspricht der CC BY Lizenz) </a:t>
            </a:r>
            <a:endParaRPr/>
          </a:p>
          <a:p>
            <a:pPr lvl="0">
              <a:defRPr/>
            </a:pPr>
            <a:r>
              <a:rPr lang="en-US" sz="1200">
                <a:solidFill>
                  <a:schemeClr val="tx1"/>
                </a:solidFill>
                <a:latin typeface="+mn-lt"/>
                <a:ea typeface="+mn-ea"/>
                <a:cs typeface="+mn-cs"/>
              </a:rPr>
              <a:t>Open Data Commons Public Domain Dedication and License (PDDL) (entspricht der CC0 Lizenz) </a:t>
            </a:r>
            <a:endParaRPr/>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40</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9425" y="1279525"/>
            <a:ext cx="6140450" cy="34544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t>49</a:t>
            </a:fld>
            <a:endParaRPr lang="de-DE"/>
          </a:p>
        </p:txBody>
      </p:sp>
    </p:spTree>
    <p:extLst>
      <p:ext uri="{BB962C8B-B14F-4D97-AF65-F5344CB8AC3E}">
        <p14:creationId xmlns:p14="http://schemas.microsoft.com/office/powerpoint/2010/main" val="1363173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a:defRPr/>
            </a:pPr>
            <a:r>
              <a:rPr lang="de-DE" sz="1200">
                <a:solidFill>
                  <a:schemeClr val="tx1"/>
                </a:solidFill>
                <a:latin typeface="+mn-lt"/>
                <a:ea typeface="+mn-ea"/>
                <a:cs typeface="+mn-cs"/>
              </a:rPr>
              <a:t>„Einatmen“ und „Ausatmen“ (vgl. Abbildung 2). Abwechselnd nimmt der Lernende Wissen auf und gibt es wieder.</a:t>
            </a:r>
            <a:endParaRPr/>
          </a:p>
          <a:p>
            <a:pPr>
              <a:defRPr/>
            </a:pPr>
            <a:endParaRPr lang="de-DE" sz="1200">
              <a:solidFill>
                <a:schemeClr val="tx1"/>
              </a:solidFill>
              <a:latin typeface="+mn-lt"/>
              <a:ea typeface="+mn-ea"/>
              <a:cs typeface="+mn-cs"/>
            </a:endParaRPr>
          </a:p>
          <a:p>
            <a:pPr>
              <a:defRPr/>
            </a:pPr>
            <a:r>
              <a:rPr lang="de-DE" sz="1200">
                <a:solidFill>
                  <a:schemeClr val="tx1"/>
                </a:solidFill>
                <a:latin typeface="+mn-lt"/>
                <a:ea typeface="+mn-ea"/>
                <a:cs typeface="+mn-cs"/>
              </a:rPr>
              <a:t>Aktivieren des Vorwissens auch als Ausatmen betrachtet.</a:t>
            </a:r>
            <a:endParaRPr/>
          </a:p>
          <a:p>
            <a:pPr>
              <a:defRPr/>
            </a:pPr>
            <a:endParaRPr lang="de-DE" sz="1200">
              <a:solidFill>
                <a:schemeClr val="tx1"/>
              </a:solidFill>
              <a:latin typeface="+mn-lt"/>
              <a:ea typeface="+mn-ea"/>
              <a:cs typeface="+mn-cs"/>
            </a:endParaRPr>
          </a:p>
          <a:p>
            <a:pPr>
              <a:defRPr/>
            </a:pPr>
            <a:r>
              <a:rPr lang="de-DE" sz="1200">
                <a:solidFill>
                  <a:schemeClr val="tx1"/>
                </a:solidFill>
                <a:latin typeface="+mn-lt"/>
                <a:ea typeface="+mn-ea"/>
                <a:cs typeface="+mn-cs"/>
              </a:rPr>
              <a:t>Aktivieren des Vorwissens erleichtert das Lernen, da das neue Wissen an das alte Wissen angeknüpft wird. Nicht länger als </a:t>
            </a:r>
            <a:r>
              <a:rPr lang="de-DE" sz="1200" b="1">
                <a:solidFill>
                  <a:schemeClr val="tx1"/>
                </a:solidFill>
                <a:latin typeface="+mn-lt"/>
                <a:ea typeface="+mn-ea"/>
                <a:cs typeface="+mn-cs"/>
              </a:rPr>
              <a:t>20 minuten</a:t>
            </a:r>
          </a:p>
          <a:p>
            <a:pPr>
              <a:defRPr/>
            </a:pPr>
            <a:endParaRPr lang="de-DE" sz="1200" b="1">
              <a:solidFill>
                <a:schemeClr val="tx1"/>
              </a:solidFill>
              <a:latin typeface="+mn-lt"/>
              <a:ea typeface="+mn-ea"/>
              <a:cs typeface="+mn-cs"/>
            </a:endParaRPr>
          </a:p>
          <a:p>
            <a:pPr>
              <a:defRPr/>
            </a:pPr>
            <a:r>
              <a:rPr lang="de-DE" sz="1200">
                <a:solidFill>
                  <a:schemeClr val="tx1"/>
                </a:solidFill>
                <a:latin typeface="+mn-lt"/>
                <a:ea typeface="+mn-ea"/>
                <a:cs typeface="+mn-cs"/>
              </a:rPr>
              <a:t>bei den Lernenden das Interesse für das Thema geweckt werden, damit sie es auch wahrnehmen</a:t>
            </a:r>
            <a:endParaRPr/>
          </a:p>
          <a:p>
            <a:pPr>
              <a:defRPr/>
            </a:pPr>
            <a:endParaRPr lang="de-DE" sz="1200" b="1">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dass man erst vom Lernen sprechen kann, wenn man auch im Stande ist, sich an das Gelernte zu erinnern, es wiederzugeben, es auf einen anderen Fall übertragen und schließlich auch anwenden kann.</a:t>
            </a:r>
            <a:endParaRPr/>
          </a:p>
          <a:p>
            <a:pPr>
              <a:defRPr/>
            </a:pPr>
            <a:endParaRPr lang="de-DE" b="1"/>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59</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a:defRPr/>
            </a:pPr>
            <a:r>
              <a:rPr lang="de-DE" sz="1200">
                <a:solidFill>
                  <a:schemeClr val="tx1"/>
                </a:solidFill>
                <a:latin typeface="+mn-lt"/>
                <a:ea typeface="+mn-ea"/>
                <a:cs typeface="+mn-cs"/>
              </a:rPr>
              <a:t>drei Phasen </a:t>
            </a:r>
            <a:r>
              <a:rPr lang="de-DE" sz="1200" b="1">
                <a:solidFill>
                  <a:schemeClr val="tx1"/>
                </a:solidFill>
                <a:latin typeface="+mn-lt"/>
                <a:ea typeface="+mn-ea"/>
                <a:cs typeface="+mn-cs"/>
              </a:rPr>
              <a:t>„A“</a:t>
            </a:r>
            <a:r>
              <a:rPr lang="de-DE" sz="1200">
                <a:solidFill>
                  <a:schemeClr val="tx1"/>
                </a:solidFill>
                <a:latin typeface="+mn-lt"/>
                <a:ea typeface="+mn-ea"/>
                <a:cs typeface="+mn-cs"/>
              </a:rPr>
              <a:t> (</a:t>
            </a:r>
            <a:r>
              <a:rPr lang="de-DE" sz="1200" b="1">
                <a:solidFill>
                  <a:schemeClr val="tx1"/>
                </a:solidFill>
                <a:latin typeface="+mn-lt"/>
                <a:ea typeface="+mn-ea"/>
                <a:cs typeface="+mn-cs"/>
              </a:rPr>
              <a:t>A</a:t>
            </a:r>
            <a:r>
              <a:rPr lang="de-DE" sz="1200">
                <a:solidFill>
                  <a:schemeClr val="tx1"/>
                </a:solidFill>
                <a:latin typeface="+mn-lt"/>
                <a:ea typeface="+mn-ea"/>
                <a:cs typeface="+mn-cs"/>
              </a:rPr>
              <a:t>dvance Organizing: Interesse wecken, Beziehung durch Nachfragen und ehrlichem Interesse an Lehrende/Teilnehmende gestalten, Orientierung geben, Vorwissen aktivieren),</a:t>
            </a:r>
            <a:endParaRPr/>
          </a:p>
          <a:p>
            <a:pPr>
              <a:defRPr/>
            </a:pPr>
            <a:endParaRPr lang="de-DE" sz="1200">
              <a:solidFill>
                <a:schemeClr val="tx1"/>
              </a:solidFill>
              <a:latin typeface="+mn-lt"/>
              <a:ea typeface="+mn-ea"/>
              <a:cs typeface="+mn-cs"/>
            </a:endParaRPr>
          </a:p>
          <a:p>
            <a:pPr>
              <a:defRPr/>
            </a:pPr>
            <a:r>
              <a:rPr lang="de-DE" sz="1200">
                <a:solidFill>
                  <a:schemeClr val="tx1"/>
                </a:solidFill>
                <a:latin typeface="+mn-lt"/>
                <a:ea typeface="+mn-ea"/>
                <a:cs typeface="+mn-cs"/>
              </a:rPr>
              <a:t> </a:t>
            </a:r>
            <a:r>
              <a:rPr lang="de-DE" sz="1200" b="1">
                <a:solidFill>
                  <a:schemeClr val="tx1"/>
                </a:solidFill>
                <a:latin typeface="+mn-lt"/>
                <a:ea typeface="+mn-ea"/>
                <a:cs typeface="+mn-cs"/>
              </a:rPr>
              <a:t>„</a:t>
            </a:r>
            <a:r>
              <a:rPr lang="de-DE" sz="1200" b="1" u="none">
                <a:solidFill>
                  <a:schemeClr val="tx1"/>
                </a:solidFill>
                <a:latin typeface="+mn-lt"/>
                <a:ea typeface="+mn-ea"/>
                <a:cs typeface="+mn-cs"/>
              </a:rPr>
              <a:t>W</a:t>
            </a:r>
            <a:r>
              <a:rPr lang="de-DE" sz="1200" b="1">
                <a:solidFill>
                  <a:schemeClr val="tx1"/>
                </a:solidFill>
                <a:latin typeface="+mn-lt"/>
                <a:ea typeface="+mn-ea"/>
                <a:cs typeface="+mn-cs"/>
              </a:rPr>
              <a:t>“ </a:t>
            </a:r>
            <a:r>
              <a:rPr lang="de-DE" sz="1200">
                <a:solidFill>
                  <a:schemeClr val="tx1"/>
                </a:solidFill>
                <a:latin typeface="+mn-lt"/>
                <a:ea typeface="+mn-ea"/>
                <a:cs typeface="+mn-cs"/>
              </a:rPr>
              <a:t>(</a:t>
            </a:r>
            <a:r>
              <a:rPr lang="de-DE" sz="1200" b="1">
                <a:solidFill>
                  <a:schemeClr val="tx1"/>
                </a:solidFill>
                <a:latin typeface="+mn-lt"/>
                <a:ea typeface="+mn-ea"/>
                <a:cs typeface="+mn-cs"/>
              </a:rPr>
              <a:t>W</a:t>
            </a:r>
            <a:r>
              <a:rPr lang="de-DE" sz="1200">
                <a:solidFill>
                  <a:schemeClr val="tx1"/>
                </a:solidFill>
                <a:latin typeface="+mn-lt"/>
                <a:ea typeface="+mn-ea"/>
                <a:cs typeface="+mn-cs"/>
              </a:rPr>
              <a:t>issen erarbeiten und verarbeiten)</a:t>
            </a:r>
            <a:endParaRPr/>
          </a:p>
          <a:p>
            <a:pPr>
              <a:defRPr/>
            </a:pPr>
            <a:endParaRPr lang="de-DE" sz="1200" b="1">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de-DE" sz="1200" b="1">
                <a:solidFill>
                  <a:schemeClr val="tx1"/>
                </a:solidFill>
                <a:latin typeface="+mn-lt"/>
                <a:ea typeface="+mn-ea"/>
                <a:cs typeface="+mn-cs"/>
              </a:rPr>
              <a:t>„A“</a:t>
            </a:r>
            <a:r>
              <a:rPr lang="de-DE" sz="1200">
                <a:solidFill>
                  <a:schemeClr val="tx1"/>
                </a:solidFill>
                <a:latin typeface="+mn-lt"/>
                <a:ea typeface="+mn-ea"/>
                <a:cs typeface="+mn-cs"/>
              </a:rPr>
              <a:t> (</a:t>
            </a:r>
            <a:r>
              <a:rPr lang="de-DE" sz="1200" b="1">
                <a:solidFill>
                  <a:schemeClr val="tx1"/>
                </a:solidFill>
                <a:latin typeface="+mn-lt"/>
                <a:ea typeface="+mn-ea"/>
                <a:cs typeface="+mn-cs"/>
              </a:rPr>
              <a:t>A</a:t>
            </a:r>
            <a:r>
              <a:rPr lang="de-DE" sz="1200">
                <a:solidFill>
                  <a:schemeClr val="tx1"/>
                </a:solidFill>
                <a:latin typeface="+mn-lt"/>
                <a:ea typeface="+mn-ea"/>
                <a:cs typeface="+mn-cs"/>
              </a:rPr>
              <a:t>uswerten; festigen der wichtigsten Inhalte, Beziehung zwischen Lehrenden und Teilnehmenden sichern) gegliedert. </a:t>
            </a:r>
            <a:endParaRPr lang="de-DE"/>
          </a:p>
          <a:p>
            <a:pPr>
              <a:defRPr/>
            </a:pPr>
            <a:endParaRPr lang="de-DE" sz="1200">
              <a:solidFill>
                <a:schemeClr val="tx1"/>
              </a:solidFill>
              <a:latin typeface="+mn-lt"/>
              <a:ea typeface="+mn-ea"/>
              <a:cs typeface="+mn-cs"/>
            </a:endParaRPr>
          </a:p>
          <a:p>
            <a:pPr lvl="0">
              <a:defRPr/>
            </a:pPr>
            <a:r>
              <a:rPr lang="de-DE" sz="1200">
                <a:solidFill>
                  <a:schemeClr val="tx1"/>
                </a:solidFill>
                <a:latin typeface="+mn-lt"/>
                <a:ea typeface="+mn-ea"/>
                <a:cs typeface="+mn-cs"/>
              </a:rPr>
              <a:t>Was sollen die Studierenden wissen/verstehen/können und warum (Lerninhalte und -ziele (Kompetenzen))?</a:t>
            </a:r>
            <a:endParaRPr/>
          </a:p>
          <a:p>
            <a:pPr lvl="0">
              <a:defRPr/>
            </a:pPr>
            <a:r>
              <a:rPr lang="de-DE" sz="1200">
                <a:solidFill>
                  <a:schemeClr val="tx1"/>
                </a:solidFill>
                <a:latin typeface="+mn-lt"/>
                <a:ea typeface="+mn-ea"/>
                <a:cs typeface="+mn-cs"/>
              </a:rPr>
              <a:t>Wer sind meine Studierenden, was wissen/können sie (Lernvoraussetzungen)?</a:t>
            </a:r>
            <a:endParaRPr/>
          </a:p>
          <a:p>
            <a:pPr lvl="0">
              <a:defRPr/>
            </a:pPr>
            <a:r>
              <a:rPr lang="de-DE" sz="1200">
                <a:solidFill>
                  <a:schemeClr val="tx1"/>
                </a:solidFill>
                <a:latin typeface="+mn-lt"/>
                <a:ea typeface="+mn-ea"/>
                <a:cs typeface="+mn-cs"/>
              </a:rPr>
              <a:t>Welche Methoden, Medien, Materialien unterstützen den Erwerb der Lernziele?</a:t>
            </a:r>
            <a:endParaRPr/>
          </a:p>
          <a:p>
            <a:pPr lvl="0">
              <a:defRPr/>
            </a:pPr>
            <a:r>
              <a:rPr lang="de-DE" sz="1200">
                <a:solidFill>
                  <a:schemeClr val="tx1"/>
                </a:solidFill>
                <a:latin typeface="+mn-lt"/>
                <a:ea typeface="+mn-ea"/>
                <a:cs typeface="+mn-cs"/>
              </a:rPr>
              <a:t>Welche Lernaufgaben und Leistungsnachweise (assessment) ermöglichen den Erwerb sowie die Überprüfung der Lernziele?</a:t>
            </a:r>
            <a:endParaRPr/>
          </a:p>
          <a:p>
            <a:pPr lvl="0">
              <a:defRPr/>
            </a:pPr>
            <a:r>
              <a:rPr lang="de-DE" sz="1200">
                <a:solidFill>
                  <a:schemeClr val="tx1"/>
                </a:solidFill>
                <a:latin typeface="+mn-lt"/>
                <a:ea typeface="+mn-ea"/>
                <a:cs typeface="+mn-cs"/>
              </a:rPr>
              <a:t>Welche Routinen und interaktionalen Normen unterstützen die Bildung einer Lerngemeinschaft?</a:t>
            </a:r>
            <a:endParaRPr/>
          </a:p>
          <a:p>
            <a:pPr>
              <a:defRPr/>
            </a:pPr>
            <a:r>
              <a:rPr lang="de-DE" sz="1200">
                <a:solidFill>
                  <a:schemeClr val="tx1"/>
                </a:solidFill>
                <a:latin typeface="+mn-lt"/>
                <a:ea typeface="+mn-ea"/>
                <a:cs typeface="+mn-cs"/>
              </a:rPr>
              <a:t> </a:t>
            </a:r>
            <a:endParaRPr lang="de-DE"/>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61</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3. Hier gilt es, das Wesentliche für den Workshop herauszusuchen. Dabei geht Gründlichkeit vor Vollständigkeit.</a:t>
            </a:r>
            <a:endParaRPr/>
          </a:p>
          <a:p>
            <a:pPr marL="0" marR="0" lvl="0" indent="0" algn="l" defTabSz="914400">
              <a:lnSpc>
                <a:spcPct val="100000"/>
              </a:lnSpc>
              <a:spcBef>
                <a:spcPts val="0"/>
              </a:spcBef>
              <a:spcAft>
                <a:spcPts val="0"/>
              </a:spcAft>
              <a:buClrTx/>
              <a:buSzTx/>
              <a:buFontTx/>
              <a:buNone/>
              <a:defRPr/>
            </a:pPr>
            <a:endParaRPr lang="de-DE" sz="1200">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Stoffreduktion bzw. -auswahl: die wichtigsten Begriffe herauszuarbeiten. Eine Faustregel besagt, nicht mehr als sieben solcher Begriffe zu wählen. Bei diesem Schritt bietet es sich an, bereits eine Workshoplandkarte zu erstellen.</a:t>
            </a:r>
            <a:endParaRPr/>
          </a:p>
          <a:p>
            <a:pPr marL="0" marR="0" lvl="0" indent="0" algn="l" defTabSz="914400">
              <a:lnSpc>
                <a:spcPct val="100000"/>
              </a:lnSpc>
              <a:spcBef>
                <a:spcPts val="0"/>
              </a:spcBef>
              <a:spcAft>
                <a:spcPts val="0"/>
              </a:spcAft>
              <a:buClrTx/>
              <a:buSzTx/>
              <a:buFontTx/>
              <a:buNone/>
              <a:defRPr/>
            </a:pPr>
            <a:endParaRPr lang="de-DE" sz="1200">
              <a:solidFill>
                <a:schemeClr val="tx1"/>
              </a:solidFill>
              <a:latin typeface="+mn-lt"/>
              <a:ea typeface="+mn-ea"/>
              <a:cs typeface="+mn-cs"/>
            </a:endParaRPr>
          </a:p>
          <a:p>
            <a:pPr>
              <a:defRPr/>
            </a:pPr>
            <a:endParaRPr lang="de-DE"/>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67</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4. Dabei können die Bausteine eines Themas ganz feingranular aufgeteilt werden, um ein besseres Zeitgefühl zu bekommen. </a:t>
            </a:r>
            <a:endParaRPr/>
          </a:p>
          <a:p>
            <a:pPr marL="0" marR="0" lvl="0" indent="0" algn="l" defTabSz="914400">
              <a:lnSpc>
                <a:spcPct val="100000"/>
              </a:lnSpc>
              <a:spcBef>
                <a:spcPts val="0"/>
              </a:spcBef>
              <a:spcAft>
                <a:spcPts val="0"/>
              </a:spcAft>
              <a:buClrTx/>
              <a:buSzTx/>
              <a:buFontTx/>
              <a:buNone/>
              <a:defRPr/>
            </a:pPr>
            <a:endParaRPr lang="de-DE" sz="1200">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Auch Kurz-, Mittel- und Langversionen (K-M-L) von Übungen, Methoden oder Erklärungen sollten eingeplant und notiert werden, damit man während der Durchführung auf Alternativen zurückzugreifen kann </a:t>
            </a:r>
            <a:endParaRPr/>
          </a:p>
          <a:p>
            <a:pPr>
              <a:defRPr/>
            </a:pPr>
            <a:endParaRPr lang="de-DE"/>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68</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5. Jede dieser Methoden verfolgt ein eigenes Ziel und kann die unterschiedlichen Grundformen des Lernens unterstützen. Jede der Methoden unterstützt auch eine andere Sozial- und Arbeitsform </a:t>
            </a:r>
            <a:endParaRPr/>
          </a:p>
          <a:p>
            <a:pPr marL="0" marR="0" lvl="0" indent="0" algn="l" defTabSz="914400">
              <a:lnSpc>
                <a:spcPct val="100000"/>
              </a:lnSpc>
              <a:spcBef>
                <a:spcPts val="0"/>
              </a:spcBef>
              <a:spcAft>
                <a:spcPts val="0"/>
              </a:spcAft>
              <a:buClrTx/>
              <a:buSzTx/>
              <a:buFontTx/>
              <a:buNone/>
              <a:defRPr/>
            </a:pPr>
            <a:endParaRPr lang="de-DE" sz="1200">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Kriterien: Ziel, Thema, Teilnehmende, Energie, Rahmen und Lehrstil. </a:t>
            </a:r>
            <a:endParaRPr/>
          </a:p>
          <a:p>
            <a:pPr marL="0" marR="0" lvl="0" indent="0" algn="l" defTabSz="914400">
              <a:lnSpc>
                <a:spcPct val="100000"/>
              </a:lnSpc>
              <a:spcBef>
                <a:spcPts val="0"/>
              </a:spcBef>
              <a:spcAft>
                <a:spcPts val="0"/>
              </a:spcAft>
              <a:buClrTx/>
              <a:buSzTx/>
              <a:buFontTx/>
              <a:buNone/>
              <a:defRPr/>
            </a:pPr>
            <a:endParaRPr lang="de-DE" sz="1200">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Methoden auswählen, mit denen sie/er sich gut fühlt, die zu ihr/ihm passen. Die Dauer einer Übung hängt oft von der Teilnahmezahl ab. zum Thema passen und bei den gegebenen Rahmenbedingungen durchführbar sein. </a:t>
            </a:r>
            <a:endParaRPr/>
          </a:p>
          <a:p>
            <a:pPr>
              <a:defRPr/>
            </a:pPr>
            <a:endParaRPr lang="de-DE"/>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70</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t>90</a:t>
            </a:fld>
            <a:endParaRPr lang="de-DE"/>
          </a:p>
        </p:txBody>
      </p:sp>
    </p:spTree>
    <p:extLst>
      <p:ext uri="{BB962C8B-B14F-4D97-AF65-F5344CB8AC3E}">
        <p14:creationId xmlns:p14="http://schemas.microsoft.com/office/powerpoint/2010/main" val="2872773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a:defRPr/>
            </a:pPr>
            <a:r>
              <a:rPr lang="en-US" sz="1200">
                <a:solidFill>
                  <a:schemeClr val="tx1"/>
                </a:solidFill>
                <a:latin typeface="+mn-lt"/>
                <a:ea typeface="+mn-ea"/>
                <a:cs typeface="+mn-cs"/>
              </a:rPr>
              <a:t>xlsX, docX, pptX  steht für XML, ermöglicht das einlesen dieser Files in anderen als MS Office Programmen</a:t>
            </a:r>
          </a:p>
          <a:p>
            <a:pPr>
              <a:defRPr/>
            </a:pPr>
            <a:endParaRPr lang="en-US" sz="1200">
              <a:solidFill>
                <a:schemeClr val="tx1"/>
              </a:solidFill>
              <a:latin typeface="+mn-lt"/>
              <a:ea typeface="+mn-ea"/>
              <a:cs typeface="+mn-cs"/>
            </a:endParaRPr>
          </a:p>
          <a:p>
            <a:pPr>
              <a:defRPr/>
            </a:pPr>
            <a:endParaRPr lang="en-US" sz="1200">
              <a:solidFill>
                <a:schemeClr val="tx1"/>
              </a:solidFill>
              <a:latin typeface="+mn-lt"/>
              <a:ea typeface="+mn-ea"/>
              <a:cs typeface="+mn-cs"/>
            </a:endParaRPr>
          </a:p>
          <a:p>
            <a:pPr>
              <a:defRPr/>
            </a:pPr>
            <a:r>
              <a:rPr lang="en-US" sz="1200">
                <a:solidFill>
                  <a:schemeClr val="tx1"/>
                </a:solidFill>
                <a:latin typeface="+mn-lt"/>
                <a:ea typeface="+mn-ea"/>
                <a:cs typeface="+mn-cs"/>
              </a:rPr>
              <a:t>European Data Format (EDF),</a:t>
            </a:r>
            <a:endParaRPr/>
          </a:p>
          <a:p>
            <a:pPr>
              <a:defRPr/>
            </a:pPr>
            <a:r>
              <a:rPr lang="en-US" sz="1200">
                <a:solidFill>
                  <a:schemeClr val="tx1"/>
                </a:solidFill>
                <a:latin typeface="+mn-lt"/>
                <a:ea typeface="+mn-ea"/>
                <a:cs typeface="+mn-cs"/>
              </a:rPr>
              <a:t>HL7 v3.0 annotated ECG (ECG),</a:t>
            </a:r>
            <a:endParaRPr/>
          </a:p>
          <a:p>
            <a:pPr>
              <a:defRPr/>
            </a:pPr>
            <a:r>
              <a:rPr lang="en-US" sz="1200">
                <a:solidFill>
                  <a:schemeClr val="tx1"/>
                </a:solidFill>
                <a:latin typeface="+mn-lt"/>
                <a:ea typeface="+mn-ea"/>
                <a:cs typeface="+mn-cs"/>
              </a:rPr>
              <a:t>General</a:t>
            </a:r>
            <a:br>
              <a:rPr lang="en-US" sz="1200">
                <a:solidFill>
                  <a:schemeClr val="tx1"/>
                </a:solidFill>
                <a:latin typeface="+mn-lt"/>
                <a:ea typeface="+mn-ea"/>
                <a:cs typeface="+mn-cs"/>
              </a:rPr>
            </a:br>
            <a:r>
              <a:rPr lang="en-US" sz="1200">
                <a:solidFill>
                  <a:schemeClr val="tx1"/>
                </a:solidFill>
                <a:latin typeface="+mn-lt"/>
                <a:ea typeface="+mn-ea"/>
                <a:cs typeface="+mn-cs"/>
              </a:rPr>
              <a:t>Data Format for biomedical signals (GDF),</a:t>
            </a:r>
            <a:endParaRPr lang="de-DE" sz="1200">
              <a:solidFill>
                <a:schemeClr val="tx1"/>
              </a:solidFill>
              <a:latin typeface="+mn-lt"/>
              <a:ea typeface="+mn-ea"/>
              <a:cs typeface="+mn-cs"/>
            </a:endParaRPr>
          </a:p>
          <a:p>
            <a:pPr>
              <a:defRPr/>
            </a:pPr>
            <a:r>
              <a:rPr lang="en-US" sz="1200">
                <a:solidFill>
                  <a:schemeClr val="tx1"/>
                </a:solidFill>
                <a:latin typeface="+mn-lt"/>
                <a:ea typeface="+mn-ea"/>
                <a:cs typeface="+mn-cs"/>
              </a:rPr>
              <a:t>DICOM,</a:t>
            </a:r>
            <a:endParaRPr/>
          </a:p>
          <a:p>
            <a:pPr>
              <a:defRPr/>
            </a:pPr>
            <a:r>
              <a:rPr lang="en-US" sz="1200">
                <a:solidFill>
                  <a:schemeClr val="tx1"/>
                </a:solidFill>
                <a:latin typeface="+mn-lt"/>
                <a:ea typeface="+mn-ea"/>
                <a:cs typeface="+mn-cs"/>
              </a:rPr>
              <a:t>BIDS (standard format for MRI, MEG and EEG data)</a:t>
            </a:r>
            <a:endParaRPr lang="de-DE"/>
          </a:p>
          <a:p>
            <a:pPr>
              <a:defRPr/>
            </a:pPr>
            <a:endParaRPr lang="de-DE"/>
          </a:p>
          <a:p>
            <a:pPr marL="0" marR="0" lvl="0" indent="0" algn="l" defTabSz="914400">
              <a:lnSpc>
                <a:spcPct val="100000"/>
              </a:lnSpc>
              <a:spcBef>
                <a:spcPts val="0"/>
              </a:spcBef>
              <a:spcAft>
                <a:spcPts val="0"/>
              </a:spcAft>
              <a:buClrTx/>
              <a:buSzTx/>
              <a:buFontTx/>
              <a:buNone/>
              <a:defRPr/>
            </a:pPr>
            <a:r>
              <a:rPr lang="en-US" sz="1200">
                <a:solidFill>
                  <a:schemeClr val="tx1"/>
                </a:solidFill>
                <a:latin typeface="+mn-lt"/>
                <a:ea typeface="+mn-ea"/>
                <a:cs typeface="+mn-cs"/>
              </a:rPr>
              <a:t>EEG (BrainVision), </a:t>
            </a:r>
            <a:endParaRPr/>
          </a:p>
          <a:p>
            <a:pPr marL="0" marR="0" lvl="0" indent="0" algn="l" defTabSz="914400">
              <a:lnSpc>
                <a:spcPct val="100000"/>
              </a:lnSpc>
              <a:spcBef>
                <a:spcPts val="0"/>
              </a:spcBef>
              <a:spcAft>
                <a:spcPts val="0"/>
              </a:spcAft>
              <a:buClrTx/>
              <a:buSzTx/>
              <a:buFontTx/>
              <a:buNone/>
              <a:defRPr/>
            </a:pPr>
            <a:r>
              <a:rPr lang="en-US" sz="1200">
                <a:solidFill>
                  <a:schemeClr val="tx1"/>
                </a:solidFill>
                <a:latin typeface="+mn-lt"/>
                <a:ea typeface="+mn-ea"/>
                <a:cs typeface="+mn-cs"/>
              </a:rPr>
              <a:t>BDF (BioSemi), </a:t>
            </a:r>
            <a:endParaRPr/>
          </a:p>
          <a:p>
            <a:pPr marL="0" marR="0" lvl="0" indent="0" algn="l" defTabSz="914400">
              <a:lnSpc>
                <a:spcPct val="100000"/>
              </a:lnSpc>
              <a:spcBef>
                <a:spcPts val="0"/>
              </a:spcBef>
              <a:spcAft>
                <a:spcPts val="0"/>
              </a:spcAft>
              <a:buClrTx/>
              <a:buSzTx/>
              <a:buFontTx/>
              <a:buNone/>
              <a:defRPr/>
            </a:pPr>
            <a:r>
              <a:rPr lang="en-US" sz="1200">
                <a:solidFill>
                  <a:schemeClr val="tx1"/>
                </a:solidFill>
                <a:latin typeface="+mn-lt"/>
                <a:ea typeface="+mn-ea"/>
                <a:cs typeface="+mn-cs"/>
              </a:rPr>
              <a:t>CNT (Neuroscan), </a:t>
            </a:r>
            <a:endParaRPr/>
          </a:p>
          <a:p>
            <a:pPr marL="0" marR="0" lvl="0" indent="0" algn="l" defTabSz="914400">
              <a:lnSpc>
                <a:spcPct val="100000"/>
              </a:lnSpc>
              <a:spcBef>
                <a:spcPts val="0"/>
              </a:spcBef>
              <a:spcAft>
                <a:spcPts val="0"/>
              </a:spcAft>
              <a:buClrTx/>
              <a:buSzTx/>
              <a:buFontTx/>
              <a:buNone/>
              <a:defRPr/>
            </a:pPr>
            <a:r>
              <a:rPr lang="en-US" sz="1200">
                <a:solidFill>
                  <a:schemeClr val="tx1"/>
                </a:solidFill>
                <a:latin typeface="+mn-lt"/>
                <a:ea typeface="+mn-ea"/>
                <a:cs typeface="+mn-cs"/>
              </a:rPr>
              <a:t>MEG Formate spezif. Firmen (CTF, FIF, 4d, KIT, KDF, ITAB)</a:t>
            </a:r>
            <a:endParaRPr lang="de-DE" sz="1200">
              <a:solidFill>
                <a:schemeClr val="tx1"/>
              </a:solidFill>
              <a:latin typeface="+mn-lt"/>
              <a:ea typeface="+mn-ea"/>
              <a:cs typeface="+mn-cs"/>
            </a:endParaRPr>
          </a:p>
          <a:p>
            <a:pPr>
              <a:defRPr/>
            </a:pPr>
            <a:endParaRPr lang="de-DE"/>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12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9425" y="1279525"/>
            <a:ext cx="6140450" cy="3454400"/>
          </a:xfrm>
        </p:spPr>
      </p:sp>
      <p:sp>
        <p:nvSpPr>
          <p:cNvPr id="3" name="Notizenplatzhalter 2"/>
          <p:cNvSpPr>
            <a:spLocks noGrp="1"/>
          </p:cNvSpPr>
          <p:nvPr>
            <p:ph type="body" idx="1"/>
          </p:nvPr>
        </p:nvSpPr>
        <p:spPr/>
        <p:txBody>
          <a:bodyPr/>
          <a:lstStyle/>
          <a:p>
            <a:pPr marL="171450" indent="-171450">
              <a:buFontTx/>
              <a:buChar char="-"/>
            </a:pPr>
            <a:r>
              <a:rPr lang="de-DE" dirty="0">
                <a:effectLst/>
                <a:latin typeface="Helvetica" pitchFamily="2" charset="0"/>
              </a:rPr>
              <a:t>Art und Umfang der vom Repository angebotenen Dienste; Die Zielgruppen (“</a:t>
            </a:r>
            <a:r>
              <a:rPr lang="de-DE" dirty="0" err="1">
                <a:effectLst/>
                <a:latin typeface="Helvetica" pitchFamily="2" charset="0"/>
              </a:rPr>
              <a:t>Designated</a:t>
            </a:r>
            <a:r>
              <a:rPr lang="de-DE" dirty="0">
                <a:effectLst/>
                <a:latin typeface="Helvetica" pitchFamily="2" charset="0"/>
              </a:rPr>
              <a:t> Community”); Das (organisatorische, disziplinäre) Umfeld</a:t>
            </a:r>
          </a:p>
          <a:p>
            <a:pPr marL="171450" indent="-171450">
              <a:buFontTx/>
              <a:buChar char="-"/>
            </a:pPr>
            <a:r>
              <a:rPr lang="de-DE" dirty="0">
                <a:effectLst/>
                <a:latin typeface="Helvetica" pitchFamily="2" charset="0"/>
              </a:rPr>
              <a:t>Die Mission des Repository in Bezug auf seine </a:t>
            </a:r>
            <a:r>
              <a:rPr lang="de-DE" dirty="0" err="1">
                <a:effectLst/>
                <a:latin typeface="Helvetica" pitchFamily="2" charset="0"/>
              </a:rPr>
              <a:t>Designated</a:t>
            </a:r>
            <a:r>
              <a:rPr lang="de-DE" dirty="0">
                <a:effectLst/>
                <a:latin typeface="Helvetica" pitchFamily="2" charset="0"/>
              </a:rPr>
              <a:t> Community (→R0); zur Umsetzung verfügbaren finanziellen und personellen Ressourcen; Organisatorische Maßnahmen die sicherstellen, dass Daten im Einklang mit rechtlichen und ethischen Vorgaben gesammelt, kuratiert und zugänglich gemacht werden</a:t>
            </a:r>
          </a:p>
          <a:p>
            <a:pPr marL="171450" indent="-171450">
              <a:buFontTx/>
              <a:buChar char="-"/>
            </a:pPr>
            <a:r>
              <a:rPr lang="de-DE" dirty="0">
                <a:effectLst/>
                <a:latin typeface="Helvetica" pitchFamily="2" charset="0"/>
              </a:rPr>
              <a:t>Wie stellt das Repository sicher, dass aufgenommene Daten dem Sammlungsprofil entsprechen und von ausreichender Qualität für Archivierung und Nutzung sind?; die Nutzbarkeit von (</a:t>
            </a:r>
            <a:r>
              <a:rPr lang="de-DE" dirty="0" err="1">
                <a:effectLst/>
                <a:latin typeface="Helvetica" pitchFamily="2" charset="0"/>
              </a:rPr>
              <a:t>Meta</a:t>
            </a:r>
            <a:r>
              <a:rPr lang="de-DE" dirty="0">
                <a:effectLst/>
                <a:latin typeface="Helvetica" pitchFamily="2" charset="0"/>
              </a:rPr>
              <a:t>)Daten über technischen und kulturellen Wandel hinweg erhalten wird?; </a:t>
            </a:r>
            <a:r>
              <a:rPr lang="de-DE" dirty="0" err="1">
                <a:effectLst/>
                <a:latin typeface="Helvetica" pitchFamily="2" charset="0"/>
              </a:rPr>
              <a:t>Provenance</a:t>
            </a:r>
            <a:r>
              <a:rPr lang="de-DE" dirty="0">
                <a:effectLst/>
                <a:latin typeface="Helvetica" pitchFamily="2" charset="0"/>
              </a:rPr>
              <a:t> und Audit Trails dokumentiert werden? Daten gefunden und genutzt werden können?</a:t>
            </a:r>
          </a:p>
          <a:p>
            <a:pPr marL="171450" indent="-171450">
              <a:buFontTx/>
              <a:buChar char="-"/>
            </a:pPr>
            <a:r>
              <a:rPr lang="de-DE" dirty="0">
                <a:effectLst/>
                <a:latin typeface="Helvetica" pitchFamily="2" charset="0"/>
              </a:rPr>
              <a:t>Beschreibung der technischen Infrastruktur, einschließlich </a:t>
            </a:r>
            <a:r>
              <a:rPr lang="de-DE" dirty="0" err="1">
                <a:effectLst/>
                <a:latin typeface="Helvetica" pitchFamily="2" charset="0"/>
              </a:rPr>
              <a:t>disaster</a:t>
            </a:r>
            <a:r>
              <a:rPr lang="de-DE" dirty="0">
                <a:effectLst/>
                <a:latin typeface="Helvetica" pitchFamily="2" charset="0"/>
              </a:rPr>
              <a:t> </a:t>
            </a:r>
            <a:r>
              <a:rPr lang="de-DE" dirty="0" err="1">
                <a:effectLst/>
                <a:latin typeface="Helvetica" pitchFamily="2" charset="0"/>
              </a:rPr>
              <a:t>recovery</a:t>
            </a:r>
            <a:r>
              <a:rPr lang="de-DE" dirty="0">
                <a:effectLst/>
                <a:latin typeface="Helvetica" pitchFamily="2" charset="0"/>
              </a:rPr>
              <a:t>, Back-up und IT-Sicherheitsmaßnahmen. </a:t>
            </a:r>
          </a:p>
          <a:p>
            <a:pPr marL="171450" indent="-171450">
              <a:buFontTx/>
              <a:buChar char="-"/>
            </a:pPr>
            <a:endParaRPr lang="de-DE" dirty="0">
              <a:effectLst/>
              <a:latin typeface="Helvetica" pitchFamily="2" charset="0"/>
            </a:endParaRPr>
          </a:p>
          <a:p>
            <a:pPr marL="171450" indent="-171450">
              <a:buFontTx/>
              <a:buChar char="-"/>
            </a:pPr>
            <a:endParaRPr lang="de-DE" dirty="0">
              <a:effectLst/>
              <a:latin typeface="Helvetica" pitchFamily="2" charset="0"/>
            </a:endParaRPr>
          </a:p>
          <a:p>
            <a:pPr marL="171450" indent="-171450">
              <a:buFontTx/>
              <a:buChar char="-"/>
            </a:pPr>
            <a:endParaRPr lang="de-DE" dirty="0">
              <a:effectLst/>
              <a:latin typeface="Helvetica" pitchFamily="2" charset="0"/>
            </a:endParaRPr>
          </a:p>
          <a:p>
            <a:pPr marL="171450" indent="-171450">
              <a:buFontTx/>
              <a:buChar char="-"/>
            </a:pPr>
            <a:endParaRPr lang="de-DE" dirty="0">
              <a:effectLst/>
              <a:latin typeface="Helvetica" pitchFamily="2" charset="0"/>
            </a:endParaRPr>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t>15</a:t>
            </a:fld>
            <a:endParaRPr lang="de-DE"/>
          </a:p>
        </p:txBody>
      </p:sp>
    </p:spTree>
    <p:extLst>
      <p:ext uri="{BB962C8B-B14F-4D97-AF65-F5344CB8AC3E}">
        <p14:creationId xmlns:p14="http://schemas.microsoft.com/office/powerpoint/2010/main" val="2104570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a:defRPr/>
            </a:pPr>
            <a:r>
              <a:rPr lang="de-DE" dirty="0"/>
              <a:t>CMS: Computer und Media Services</a:t>
            </a:r>
            <a:endParaRPr dirty="0"/>
          </a:p>
          <a:p>
            <a:pPr>
              <a:defRPr/>
            </a:pPr>
            <a:endParaRPr lang="de-DE" dirty="0"/>
          </a:p>
          <a:p>
            <a:pPr>
              <a:defRPr/>
            </a:pPr>
            <a:r>
              <a:rPr lang="de-DE" dirty="0"/>
              <a:t>FU Berlin: </a:t>
            </a:r>
            <a:r>
              <a:rPr lang="de-DE" b="1" dirty="0"/>
              <a:t>Forschungsprojekte planen und beantragen; Forschungsdaten im Forschungsprozess</a:t>
            </a:r>
            <a:endParaRPr dirty="0"/>
          </a:p>
          <a:p>
            <a:pPr>
              <a:defRPr/>
            </a:pPr>
            <a:r>
              <a:rPr lang="de-DE" dirty="0"/>
              <a:t>zentraler</a:t>
            </a:r>
            <a:r>
              <a:rPr lang="de-DE" u="sng" dirty="0">
                <a:hlinkClick r:id="rId3" tooltip="https://www.zedat.fu-berlin.de/Backup/Home"/>
              </a:rPr>
              <a:t> Archivierungs- und Backup-Service</a:t>
            </a:r>
            <a:endParaRPr lang="de-DE" dirty="0"/>
          </a:p>
          <a:p>
            <a:pPr>
              <a:defRPr/>
            </a:pPr>
            <a:r>
              <a:rPr lang="de-DE" u="sng" dirty="0">
                <a:hlinkClick r:id="rId4" tooltip="Seite der Spreicherbereiche für wissenschaftliche Daten"/>
              </a:rPr>
              <a:t>Speicherbereiche für wissenschaftliche Daten</a:t>
            </a:r>
            <a:endParaRPr lang="de-DE" dirty="0"/>
          </a:p>
          <a:p>
            <a:pPr>
              <a:defRPr/>
            </a:pPr>
            <a:r>
              <a:rPr lang="de-DE" u="sng" dirty="0">
                <a:hlinkClick r:id="rId5" tooltip="http://box.fu-berlin.de/"/>
              </a:rPr>
              <a:t>box.fu-berlin.de</a:t>
            </a:r>
            <a:r>
              <a:rPr lang="de-DE" dirty="0"/>
              <a:t> Cloudservice zum Zwischenspeichern und Teilen von Daten</a:t>
            </a:r>
            <a:endParaRPr dirty="0"/>
          </a:p>
          <a:p>
            <a:pPr>
              <a:defRPr/>
            </a:pPr>
            <a:r>
              <a:rPr lang="de-DE" u="sng" dirty="0">
                <a:hlinkClick r:id="rId6" tooltip="http://www.stat.fu-berlin.de/"/>
              </a:rPr>
              <a:t>fu:stat</a:t>
            </a:r>
            <a:r>
              <a:rPr lang="de-DE" dirty="0"/>
              <a:t> statistische Beratungseinheit der Freien Universität Berlin</a:t>
            </a:r>
            <a:endParaRPr dirty="0"/>
          </a:p>
          <a:p>
            <a:pPr>
              <a:defRPr/>
            </a:pPr>
            <a:r>
              <a:rPr lang="de-DE" u="sng" dirty="0">
                <a:hlinkClick r:id="rId7" tooltip="https://www.fu-berlin.de/sites/high-performance-computing/index.html"/>
              </a:rPr>
              <a:t>High-Performance-Computing-Service (HPC)</a:t>
            </a:r>
            <a:r>
              <a:rPr lang="de-DE" dirty="0"/>
              <a:t> für rechenintensive Anwendungen</a:t>
            </a:r>
            <a:endParaRPr dirty="0"/>
          </a:p>
          <a:p>
            <a:pPr>
              <a:defRPr/>
            </a:pPr>
            <a:r>
              <a:rPr lang="de-DE" u="sng" dirty="0">
                <a:hlinkClick r:id="rId8" tooltip="https://www.fu-berlin.de/sites/forschungsdatenmanagement/PM-kontakt/index.html"/>
              </a:rPr>
              <a:t>Beratung</a:t>
            </a:r>
            <a:r>
              <a:rPr lang="de-DE" dirty="0"/>
              <a:t> Dokumentation von Forschungsdaten</a:t>
            </a:r>
            <a:endParaRPr dirty="0"/>
          </a:p>
          <a:p>
            <a:pPr>
              <a:defRPr/>
            </a:pPr>
            <a:endParaRPr lang="de-DE" b="1" dirty="0"/>
          </a:p>
          <a:p>
            <a:pPr>
              <a:defRPr/>
            </a:pPr>
            <a:r>
              <a:rPr lang="de-DE" b="1" dirty="0"/>
              <a:t>Daten archivieren und veröffentlichen</a:t>
            </a:r>
            <a:endParaRPr dirty="0"/>
          </a:p>
          <a:p>
            <a:pPr>
              <a:defRPr/>
            </a:pPr>
            <a:r>
              <a:rPr lang="de-DE" dirty="0"/>
              <a:t>zentraler</a:t>
            </a:r>
            <a:r>
              <a:rPr lang="de-DE" u="sng" dirty="0">
                <a:hlinkClick r:id="rId3" tooltip="https://www.zedat.fu-berlin.de/Backup/Home"/>
              </a:rPr>
              <a:t> Archivierungs- und Backup-Services </a:t>
            </a:r>
            <a:endParaRPr lang="de-DE" dirty="0"/>
          </a:p>
          <a:p>
            <a:pPr>
              <a:defRPr/>
            </a:pPr>
            <a:r>
              <a:rPr lang="de-DE" u="sng" dirty="0">
                <a:hlinkClick r:id="rId8" tooltip="https://www.fu-berlin.de/sites/forschungsdatenmanagement/PM-kontakt/index.html"/>
              </a:rPr>
              <a:t>Beratung</a:t>
            </a:r>
            <a:r>
              <a:rPr lang="de-DE" dirty="0"/>
              <a:t> zu Fachrepositorien und Datenjournalen</a:t>
            </a:r>
            <a:endParaRPr dirty="0"/>
          </a:p>
          <a:p>
            <a:pPr>
              <a:defRPr/>
            </a:pPr>
            <a:r>
              <a:rPr lang="de-DE" u="sng" dirty="0">
                <a:hlinkClick r:id="rId9" tooltip="https://refubium.fu-berlin.de/"/>
              </a:rPr>
              <a:t>Refubium </a:t>
            </a:r>
            <a:r>
              <a:rPr lang="de-DE" dirty="0"/>
              <a:t>Forschungsdaten veröffentlichen und archivieren für Angehörige der Freien Universität</a:t>
            </a:r>
            <a:endParaRPr dirty="0"/>
          </a:p>
          <a:p>
            <a:pPr>
              <a:defRPr/>
            </a:pPr>
            <a:endParaRPr lang="de-DE" b="1" dirty="0"/>
          </a:p>
          <a:p>
            <a:pPr>
              <a:defRPr/>
            </a:pPr>
            <a:r>
              <a:rPr lang="de-DE" b="1" dirty="0"/>
              <a:t>Workshops und Schulungen</a:t>
            </a:r>
            <a:endParaRPr dirty="0"/>
          </a:p>
          <a:p>
            <a:pPr>
              <a:defRPr/>
            </a:pPr>
            <a:endParaRPr lang="de-DE" dirty="0"/>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19</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9425" y="1279525"/>
            <a:ext cx="6140450" cy="3454400"/>
          </a:xfrm>
        </p:spPr>
      </p:sp>
      <p:sp>
        <p:nvSpPr>
          <p:cNvPr id="3" name="Notizenplatzhalter 2"/>
          <p:cNvSpPr>
            <a:spLocks noGrp="1"/>
          </p:cNvSpPr>
          <p:nvPr>
            <p:ph type="body" idx="1"/>
          </p:nvPr>
        </p:nvSpPr>
        <p:spPr/>
        <p:txBody>
          <a:bodyPr/>
          <a:lstStyle/>
          <a:p>
            <a:r>
              <a:rPr lang="de-DE" dirty="0"/>
              <a:t>TU Kaiserslautern: Uni-Bibo - https://ub.rptu.de/recherche/medienarten/forschungsdaten</a:t>
            </a:r>
          </a:p>
          <a:p>
            <a:endParaRPr lang="de-DE" dirty="0"/>
          </a:p>
          <a:p>
            <a:r>
              <a:rPr lang="de-DE" dirty="0"/>
              <a:t>TU Dresden: Kontaktstelle Forschungsdaten - https://tu-dresden.de/forschung-transfer/services-fuer-forschende/kontaktstelle-forschungsdaten; Zentrum für Informationsdienste und Hochleistungsrechnen - https://tu-dresden.de/zih/dienste/service-katalog/zusammenarbeiten-und-forschen/forschungsdatenmanagement</a:t>
            </a:r>
          </a:p>
          <a:p>
            <a:endParaRPr lang="de-DE" dirty="0"/>
          </a:p>
          <a:p>
            <a:r>
              <a:rPr lang="de-DE" dirty="0"/>
              <a:t>Uni Mainz: Kompetenzteam Forschungsdaten - https://www.forschungsdaten.uni-mainz.de/</a:t>
            </a:r>
          </a:p>
          <a:p>
            <a:endParaRPr lang="de-DE" dirty="0"/>
          </a:p>
          <a:p>
            <a:r>
              <a:rPr lang="de-DE" dirty="0"/>
              <a:t>Uni Frankfurt/Main: Team Forschungsdatenmanagement - https://www.ub.uni-frankfurt.de/forschungsdaten/home.html</a:t>
            </a:r>
          </a:p>
          <a:p>
            <a:endParaRPr lang="de-DE" dirty="0"/>
          </a:p>
          <a:p>
            <a:r>
              <a:rPr lang="de-DE" dirty="0"/>
              <a:t>Uni Heidelberg: Kompetenzzentrum Forschungsdaten - https://.uni-heidelberg.de/</a:t>
            </a:r>
          </a:p>
          <a:p>
            <a:endParaRPr lang="de-DE" dirty="0"/>
          </a:p>
          <a:p>
            <a:r>
              <a:rPr lang="de-DE" dirty="0"/>
              <a:t>Uni Potsdam: Team Forschungsdaten - https://www.uni-potsdam.de/de/forschungsdaten/</a:t>
            </a:r>
          </a:p>
          <a:p>
            <a:endParaRPr lang="de-DE" dirty="0"/>
          </a:p>
          <a:p>
            <a:r>
              <a:rPr lang="de-DE" dirty="0"/>
              <a:t>Uni Bielefeld: Kompetenzzentrum Forschungsdaten - https://www.uni-bielefeld.de/ub/digital/forschungsdaten/kompetenzzentrum/</a:t>
            </a:r>
          </a:p>
          <a:p>
            <a:endParaRPr lang="de-DE" dirty="0"/>
          </a:p>
          <a:p>
            <a:r>
              <a:rPr lang="de-DE" dirty="0"/>
              <a:t>Uni Göttingen: Abteilung Forschungsdaten - https://www.sub.uni-goettingen.de/kontakt/abteilungen-a-z/abteilungs-und-gruppendetails/abteilunggruppe/forschungsdaten/; https://www.sub.uni-goettingen.de/kontakt/abteilungen-a-z/abteilungs-und-gruppendetails/abteilunggruppe/forschung-und-entwicklung/</a:t>
            </a:r>
          </a:p>
          <a:p>
            <a:endParaRPr lang="de-DE" dirty="0"/>
          </a:p>
          <a:p>
            <a:r>
              <a:rPr lang="de-DE" dirty="0"/>
              <a:t>Fernuni Hagen: Infoseite mit Kontaktdaten - https://www.fernuni-hagen.de/psychologie/forschung/forschungssupport.shtml</a:t>
            </a:r>
          </a:p>
          <a:p>
            <a:endParaRPr lang="de-DE" dirty="0"/>
          </a:p>
          <a:p>
            <a:r>
              <a:rPr lang="de-DE" dirty="0"/>
              <a:t>MPIs: kein konkretes Team als Ansprechpartner bekannt</a:t>
            </a:r>
          </a:p>
          <a:p>
            <a:endParaRPr lang="de-DE" dirty="0"/>
          </a:p>
          <a:p>
            <a:pPr marL="0" marR="0" lvl="0" indent="0" algn="l" defTabSz="914400" eaLnBrk="1" fontAlgn="auto" latinLnBrk="0" hangingPunct="1">
              <a:lnSpc>
                <a:spcPct val="100000"/>
              </a:lnSpc>
              <a:spcBef>
                <a:spcPts val="0"/>
              </a:spcBef>
              <a:spcAft>
                <a:spcPts val="0"/>
              </a:spcAft>
              <a:buClrTx/>
              <a:buSzTx/>
              <a:buFontTx/>
              <a:buNone/>
              <a:tabLst/>
              <a:defRPr/>
            </a:pPr>
            <a:r>
              <a:rPr lang="de-DE" dirty="0" err="1"/>
              <a:t>Hoschschule</a:t>
            </a:r>
            <a:r>
              <a:rPr lang="de-DE" dirty="0"/>
              <a:t> Anhalt: kein konkretes Team als Ansprechpartner bekannt </a:t>
            </a:r>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t>20</a:t>
            </a:fld>
            <a:endParaRPr lang="de-DE"/>
          </a:p>
        </p:txBody>
      </p:sp>
    </p:spTree>
    <p:extLst>
      <p:ext uri="{BB962C8B-B14F-4D97-AF65-F5344CB8AC3E}">
        <p14:creationId xmlns:p14="http://schemas.microsoft.com/office/powerpoint/2010/main" val="3052494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9425" y="1279525"/>
            <a:ext cx="6140450" cy="34544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t>21</a:t>
            </a:fld>
            <a:endParaRPr lang="de-DE"/>
          </a:p>
        </p:txBody>
      </p:sp>
    </p:spTree>
    <p:extLst>
      <p:ext uri="{BB962C8B-B14F-4D97-AF65-F5344CB8AC3E}">
        <p14:creationId xmlns:p14="http://schemas.microsoft.com/office/powerpoint/2010/main" val="13195935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Manche Forschende haben Bedenken, dass ihre Daten falsch interpretiert, editiert oder missbraucht werden könnten. </a:t>
            </a:r>
            <a:endParaRPr/>
          </a:p>
          <a:p>
            <a:pPr marL="0" marR="0" lvl="0" indent="0" algn="l" defTabSz="914400">
              <a:lnSpc>
                <a:spcPct val="100000"/>
              </a:lnSpc>
              <a:spcBef>
                <a:spcPts val="0"/>
              </a:spcBef>
              <a:spcAft>
                <a:spcPts val="0"/>
              </a:spcAft>
              <a:buClrTx/>
              <a:buSzTx/>
              <a:buFontTx/>
              <a:buNone/>
              <a:defRPr/>
            </a:pPr>
            <a:endParaRPr lang="de-DE" sz="1200">
              <a:solidFill>
                <a:schemeClr val="tx1"/>
              </a:solidFill>
              <a:latin typeface="+mn-lt"/>
              <a:ea typeface="+mn-ea"/>
              <a:cs typeface="+mn-cs"/>
            </a:endParaRPr>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Machen diese Daten einen wesentlichen Anteil der Studie aus, in der sie nachgenutzt werden, und entsteht daraus eine neue Zitation, Kollaboration oder Co-Autorenschaft für die Datenurheber, so sind die Bedenken gegenstandslos. </a:t>
            </a:r>
            <a:endParaRPr/>
          </a:p>
          <a:p>
            <a:pPr>
              <a:defRPr/>
            </a:pPr>
            <a:endParaRPr lang="de-DE"/>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Durch Nachnutzung werden doppelte Erhebungen und damit unnötige Kosten vermieden, was eine effizientere Ressourcenallokation ermöglicht. Publizierte Daten stellen hervorragende Ressourcen für die Ausbildung und Lehre dar. </a:t>
            </a:r>
            <a:endParaRPr/>
          </a:p>
          <a:p>
            <a:pPr>
              <a:defRPr/>
            </a:pPr>
            <a:endParaRPr lang="de-DE"/>
          </a:p>
          <a:p>
            <a:pPr marL="0" marR="0" lvl="0" indent="0" algn="l" defTabSz="914400">
              <a:lnSpc>
                <a:spcPct val="100000"/>
              </a:lnSpc>
              <a:spcBef>
                <a:spcPts val="0"/>
              </a:spcBef>
              <a:spcAft>
                <a:spcPts val="0"/>
              </a:spcAft>
              <a:buClrTx/>
              <a:buSzTx/>
              <a:buFontTx/>
              <a:buNone/>
              <a:defRPr/>
            </a:pPr>
            <a:r>
              <a:rPr lang="de-DE" sz="1200">
                <a:solidFill>
                  <a:schemeClr val="tx1"/>
                </a:solidFill>
                <a:latin typeface="+mn-lt"/>
                <a:ea typeface="+mn-ea"/>
                <a:cs typeface="+mn-cs"/>
              </a:rPr>
              <a:t>Nicht zuletzt wird die Publikation von Daten zunehmend von Verlagen, Institutionen und Fördermittelgebern gefordert. </a:t>
            </a:r>
            <a:endParaRPr/>
          </a:p>
          <a:p>
            <a:pPr>
              <a:defRPr/>
            </a:pPr>
            <a:endParaRPr lang="de-DE"/>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23</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Folienbildplatzhalter 1"/>
          <p:cNvSpPr>
            <a:spLocks noGrp="1" noRot="1" noChangeAspect="1"/>
          </p:cNvSpPr>
          <p:nvPr>
            <p:ph type="sldImg"/>
          </p:nvPr>
        </p:nvSpPr>
        <p:spPr bwMode="auto">
          <a:xfrm>
            <a:off x="479425" y="1279525"/>
            <a:ext cx="6140450" cy="3454400"/>
          </a:xfrm>
        </p:spPr>
      </p:sp>
      <p:sp>
        <p:nvSpPr>
          <p:cNvPr id="5" name="Notizenplatzhalter 2"/>
          <p:cNvSpPr>
            <a:spLocks noGrp="1"/>
          </p:cNvSpPr>
          <p:nvPr>
            <p:ph type="body" idx="1"/>
          </p:nvPr>
        </p:nvSpPr>
        <p:spPr bwMode="auto"/>
        <p:txBody>
          <a:bodyPr/>
          <a:lstStyle/>
          <a:p>
            <a:pPr>
              <a:defRPr/>
            </a:pPr>
            <a:r>
              <a:rPr lang="de-DE" sz="1200">
                <a:solidFill>
                  <a:schemeClr val="tx1"/>
                </a:solidFill>
                <a:latin typeface="+mn-lt"/>
                <a:ea typeface="+mn-ea"/>
                <a:cs typeface="+mn-cs"/>
              </a:rPr>
              <a:t>OpenAIRE: folgende Empfehlungen für das Vorgehen bei der Auswahl eines Repositoriums mit absteigender Rangfolge gegeben:</a:t>
            </a:r>
            <a:endParaRPr/>
          </a:p>
          <a:p>
            <a:pPr lvl="0">
              <a:defRPr/>
            </a:pPr>
            <a:endParaRPr lang="de-DE" sz="1200">
              <a:solidFill>
                <a:schemeClr val="tx1"/>
              </a:solidFill>
              <a:latin typeface="+mn-lt"/>
              <a:ea typeface="+mn-ea"/>
              <a:cs typeface="+mn-cs"/>
            </a:endParaRPr>
          </a:p>
          <a:p>
            <a:pPr lvl="0">
              <a:defRPr/>
            </a:pPr>
            <a:r>
              <a:rPr lang="de-DE" sz="1200">
                <a:solidFill>
                  <a:schemeClr val="tx1"/>
                </a:solidFill>
                <a:latin typeface="+mn-lt"/>
                <a:ea typeface="+mn-ea"/>
                <a:cs typeface="+mn-cs"/>
              </a:rPr>
              <a:t>Ein externes fachspezifisches Repositorium, das in der Disziplin anerkannt ist wählen </a:t>
            </a:r>
            <a:endParaRPr/>
          </a:p>
          <a:p>
            <a:pPr lvl="0">
              <a:defRPr/>
            </a:pPr>
            <a:endParaRPr lang="de-DE" sz="1200">
              <a:solidFill>
                <a:schemeClr val="tx1"/>
              </a:solidFill>
              <a:latin typeface="+mn-lt"/>
              <a:ea typeface="+mn-ea"/>
              <a:cs typeface="+mn-cs"/>
            </a:endParaRPr>
          </a:p>
          <a:p>
            <a:pPr lvl="0">
              <a:defRPr/>
            </a:pPr>
            <a:r>
              <a:rPr lang="de-DE" sz="1200">
                <a:solidFill>
                  <a:schemeClr val="tx1"/>
                </a:solidFill>
                <a:latin typeface="+mn-lt"/>
                <a:ea typeface="+mn-ea"/>
                <a:cs typeface="+mn-cs"/>
              </a:rPr>
              <a:t>Institutionelles Repositorium wählen </a:t>
            </a:r>
            <a:endParaRPr/>
          </a:p>
          <a:p>
            <a:pPr lvl="0">
              <a:defRPr/>
            </a:pPr>
            <a:endParaRPr lang="de-DE" sz="1200">
              <a:solidFill>
                <a:schemeClr val="tx1"/>
              </a:solidFill>
              <a:latin typeface="+mn-lt"/>
              <a:ea typeface="+mn-ea"/>
              <a:cs typeface="+mn-cs"/>
            </a:endParaRPr>
          </a:p>
          <a:p>
            <a:pPr lvl="0">
              <a:defRPr/>
            </a:pPr>
            <a:r>
              <a:rPr lang="de-DE" sz="1200">
                <a:solidFill>
                  <a:schemeClr val="tx1"/>
                </a:solidFill>
                <a:latin typeface="+mn-lt"/>
                <a:ea typeface="+mn-ea"/>
                <a:cs typeface="+mn-cs"/>
              </a:rPr>
              <a:t>Ein passendes Repositorium via re3data.org finden </a:t>
            </a:r>
            <a:endParaRPr/>
          </a:p>
          <a:p>
            <a:pPr lvl="0">
              <a:defRPr/>
            </a:pPr>
            <a:endParaRPr lang="de-DE" sz="1200">
              <a:solidFill>
                <a:schemeClr val="tx1"/>
              </a:solidFill>
              <a:latin typeface="+mn-lt"/>
              <a:ea typeface="+mn-ea"/>
              <a:cs typeface="+mn-cs"/>
            </a:endParaRPr>
          </a:p>
          <a:p>
            <a:pPr lvl="0">
              <a:defRPr/>
            </a:pPr>
            <a:r>
              <a:rPr lang="de-DE" sz="1200">
                <a:solidFill>
                  <a:schemeClr val="tx1"/>
                </a:solidFill>
                <a:latin typeface="+mn-lt"/>
                <a:ea typeface="+mn-ea"/>
                <a:cs typeface="+mn-cs"/>
              </a:rPr>
              <a:t>Kostenfreies disziplinübergreifendes Repositorium nutzen</a:t>
            </a:r>
            <a:endParaRPr/>
          </a:p>
          <a:p>
            <a:pPr marL="0" marR="0" lvl="0" indent="0" algn="l" defTabSz="914400">
              <a:lnSpc>
                <a:spcPct val="100000"/>
              </a:lnSpc>
              <a:spcBef>
                <a:spcPts val="0"/>
              </a:spcBef>
              <a:spcAft>
                <a:spcPts val="0"/>
              </a:spcAft>
              <a:buClrTx/>
              <a:buSzTx/>
              <a:buFontTx/>
              <a:buNone/>
              <a:defRPr/>
            </a:pPr>
            <a:endParaRPr lang="de-DE"/>
          </a:p>
        </p:txBody>
      </p:sp>
      <p:sp>
        <p:nvSpPr>
          <p:cNvPr id="6" name="Foliennummernplatzhalter 3"/>
          <p:cNvSpPr>
            <a:spLocks noGrp="1"/>
          </p:cNvSpPr>
          <p:nvPr>
            <p:ph type="sldNum" sz="quarter" idx="10"/>
          </p:nvPr>
        </p:nvSpPr>
        <p:spPr bwMode="auto"/>
        <p:txBody>
          <a:bodyPr/>
          <a:lstStyle/>
          <a:p>
            <a:pPr>
              <a:defRPr/>
            </a:pPr>
            <a:fld id="{8EAAC689-E6F8-4900-9BA8-F5156BA58BEB}" type="slidenum">
              <a:rPr lang="de-DE"/>
              <a:t>32</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479425" y="1279525"/>
            <a:ext cx="6140450" cy="3454400"/>
          </a:xfrm>
        </p:spPr>
      </p:sp>
      <p:sp>
        <p:nvSpPr>
          <p:cNvPr id="3" name="Notizenplatzhalter 2"/>
          <p:cNvSpPr>
            <a:spLocks noGrp="1"/>
          </p:cNvSpPr>
          <p:nvPr>
            <p:ph type="body" idx="1"/>
          </p:nvPr>
        </p:nvSpPr>
        <p:spPr bwMode="auto"/>
        <p:txBody>
          <a:bodyPr/>
          <a:lstStyle/>
          <a:p>
            <a:pPr>
              <a:defRPr/>
            </a:pPr>
            <a:r>
              <a:rPr lang="de-DE" sz="1200">
                <a:solidFill>
                  <a:schemeClr val="tx1"/>
                </a:solidFill>
                <a:latin typeface="+mn-lt"/>
                <a:ea typeface="+mn-ea"/>
                <a:cs typeface="+mn-cs"/>
              </a:rPr>
              <a:t>Auf der niedrigsten Stufe besitzen veröffentlichte Daten keinerlei Zugangsbeschränkungen, und werden unter CO- oder ODC-Lizenzen Nutzenden zur Verfügung gestellt. Es können allerdings unter Umständen Informationen über die Identität des Nutzenden, deren*dessen Zugehörigkeit zu einer Forschungseinrichtung und/oder die angedachte Nutzung der Daten erfragt werden.</a:t>
            </a:r>
            <a:endParaRPr/>
          </a:p>
          <a:p>
            <a:pPr>
              <a:defRPr/>
            </a:pPr>
            <a:r>
              <a:rPr lang="de-DE" sz="1200">
                <a:solidFill>
                  <a:schemeClr val="tx1"/>
                </a:solidFill>
                <a:latin typeface="+mn-lt"/>
                <a:ea typeface="+mn-ea"/>
                <a:cs typeface="+mn-cs"/>
              </a:rPr>
              <a:t>Die Daten der nächsthöheren Zugangsklasse 1 werden ebenfalls grundsätzlich frei zur Verfügung gestellt werden. Jedoch ist deren Nutzung nur unter der expliziten Zustimmung der Nutzungsbedingungen des*r Urhebers*in (data sharer) möglich. Jegliche Zuwiderhandlung kann hier somit rechtlich verfolgt werden. Zusätzlich erfragen manche Repositorien hier ebenfalls Informationen über die Identität, deren*dessen Zugehörigkeit und/oder die angedachte Nutzung. </a:t>
            </a:r>
            <a:endParaRPr/>
          </a:p>
          <a:p>
            <a:pPr>
              <a:defRPr/>
            </a:pPr>
            <a:r>
              <a:rPr lang="de-DE" sz="1200">
                <a:solidFill>
                  <a:schemeClr val="tx1"/>
                </a:solidFill>
                <a:latin typeface="+mn-lt"/>
                <a:ea typeface="+mn-ea"/>
                <a:cs typeface="+mn-cs"/>
              </a:rPr>
              <a:t>Daten mit einer grundsätzlichen Zugangsbeschränkung haben mindestens die Zugangsklasse 2. Die Nutzungsbestimmungen werden oftmals mittels individualisierter Verträge zwischen dem*r Urheber*in und dem*r Nutzer*in geregelt. Auch hier, wie auch in der nächst höheren Stufe gilt: Zuwiderhandlungen der explizit zugestimmten Nutzungsbedingungen können rechtliche Folgen nach sich ziehen.</a:t>
            </a:r>
            <a:endParaRPr/>
          </a:p>
          <a:p>
            <a:pPr>
              <a:defRPr/>
            </a:pPr>
            <a:r>
              <a:rPr lang="de-DE" sz="1200">
                <a:solidFill>
                  <a:schemeClr val="tx1"/>
                </a:solidFill>
                <a:latin typeface="+mn-lt"/>
                <a:ea typeface="+mn-ea"/>
                <a:cs typeface="+mn-cs"/>
              </a:rPr>
              <a:t>Die Zugangsklasse 3 wird als die restriktivste Klasse angeführt, welche den Zugriff auf die Daten nur unter der expliziten Zustimmung zu den Bedingungen des Datenschutzgesetzes erlaubt (z.B., online mittels eines geeigneten gesicherten Kanals, oder persönlich in einem Datenzentrum). Hierbei gilt: die Art als auch der Umfang der Nutzung unterliegen dem Ermessen des Teilenden, und werden überwacht durch die entsprechende Einrichtung, in der die Daten gelagert werden.</a:t>
            </a:r>
            <a:endParaRPr/>
          </a:p>
          <a:p>
            <a:pPr>
              <a:defRPr/>
            </a:pPr>
            <a:endParaRPr lang="de-DE"/>
          </a:p>
        </p:txBody>
      </p:sp>
      <p:sp>
        <p:nvSpPr>
          <p:cNvPr id="4" name="Foliennummernplatzhalter 3"/>
          <p:cNvSpPr>
            <a:spLocks noGrp="1"/>
          </p:cNvSpPr>
          <p:nvPr>
            <p:ph type="sldNum" sz="quarter" idx="10"/>
          </p:nvPr>
        </p:nvSpPr>
        <p:spPr bwMode="auto"/>
        <p:txBody>
          <a:bodyPr/>
          <a:lstStyle/>
          <a:p>
            <a:pPr>
              <a:defRPr/>
            </a:pPr>
            <a:fld id="{8EAAC689-E6F8-4900-9BA8-F5156BA58BEB}" type="slidenum">
              <a:rPr lang="de-DE"/>
              <a:t>36</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685800" y="841772"/>
            <a:ext cx="7772400" cy="1790700"/>
          </a:xfrm>
        </p:spPr>
        <p:txBody>
          <a:bodyPr anchor="b">
            <a:normAutofit/>
          </a:bodyPr>
          <a:lstStyle>
            <a:lvl1pPr algn="l">
              <a:defRPr sz="4000" b="1">
                <a:solidFill>
                  <a:srgbClr val="D2C90E"/>
                </a:solidFill>
              </a:defRPr>
            </a:lvl1pPr>
          </a:lstStyle>
          <a:p>
            <a:pPr>
              <a:defRPr/>
            </a:pPr>
            <a:r>
              <a:rPr lang="de-DE"/>
              <a:t>Titelmasterformat durch Klicken bearbeiten</a:t>
            </a:r>
            <a:endParaRPr lang="en-US"/>
          </a:p>
        </p:txBody>
      </p:sp>
      <p:sp>
        <p:nvSpPr>
          <p:cNvPr id="5" name="Subtitle 2"/>
          <p:cNvSpPr>
            <a:spLocks noGrp="1"/>
          </p:cNvSpPr>
          <p:nvPr>
            <p:ph type="subTitle" idx="1"/>
          </p:nvPr>
        </p:nvSpPr>
        <p:spPr bwMode="auto">
          <a:xfrm>
            <a:off x="685800" y="2695717"/>
            <a:ext cx="6858000" cy="1241822"/>
          </a:xfrm>
        </p:spPr>
        <p:txBody>
          <a:bodyPr/>
          <a:lstStyle>
            <a:lvl1pPr marL="0" indent="0" algn="l">
              <a:buNone/>
              <a:defRPr sz="2400">
                <a:solidFill>
                  <a:srgbClr val="D2C90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lang="en-US"/>
          </a:p>
        </p:txBody>
      </p:sp>
      <p:pic>
        <p:nvPicPr>
          <p:cNvPr id="7" name="Grafik 6"/>
          <p:cNvPicPr>
            <a:picLocks noChangeAspect="1"/>
          </p:cNvPicPr>
          <p:nvPr userDrawn="1"/>
        </p:nvPicPr>
        <p:blipFill>
          <a:blip r:embed="rId2"/>
          <a:stretch/>
        </p:blipFill>
        <p:spPr bwMode="auto">
          <a:xfrm>
            <a:off x="107504" y="51469"/>
            <a:ext cx="2246450" cy="666282"/>
          </a:xfrm>
          <a:prstGeom prst="rect">
            <a:avLst/>
          </a:prstGeom>
        </p:spPr>
      </p:pic>
      <p:pic>
        <p:nvPicPr>
          <p:cNvPr id="9" name="Grafik 8"/>
          <p:cNvPicPr>
            <a:picLocks noChangeAspect="1"/>
          </p:cNvPicPr>
          <p:nvPr userDrawn="1"/>
        </p:nvPicPr>
        <p:blipFill>
          <a:blip r:embed="rId3"/>
          <a:stretch/>
        </p:blipFill>
        <p:spPr bwMode="auto">
          <a:xfrm>
            <a:off x="7452320" y="360900"/>
            <a:ext cx="1224136" cy="240237"/>
          </a:xfrm>
          <a:prstGeom prst="rect">
            <a:avLst/>
          </a:prstGeom>
        </p:spPr>
      </p:pic>
      <p:pic>
        <p:nvPicPr>
          <p:cNvPr id="10" name="Grafik 9"/>
          <p:cNvPicPr>
            <a:picLocks noChangeAspect="1"/>
          </p:cNvPicPr>
          <p:nvPr userDrawn="1"/>
        </p:nvPicPr>
        <p:blipFill>
          <a:blip r:embed="rId4"/>
          <a:stretch/>
        </p:blipFill>
        <p:spPr bwMode="auto">
          <a:xfrm>
            <a:off x="5868144" y="339502"/>
            <a:ext cx="1429784" cy="309191"/>
          </a:xfrm>
          <a:prstGeom prst="rect">
            <a:avLst/>
          </a:prstGeom>
        </p:spPr>
      </p:pic>
      <p:cxnSp>
        <p:nvCxnSpPr>
          <p:cNvPr id="11" name="Gerader Verbinder 10"/>
          <p:cNvCxnSpPr>
            <a:cxnSpLocks/>
          </p:cNvCxnSpPr>
          <p:nvPr userDrawn="1"/>
        </p:nvCxnSpPr>
        <p:spPr bwMode="auto">
          <a:xfrm flipH="1">
            <a:off x="7291412" y="292457"/>
            <a:ext cx="144016" cy="417627"/>
          </a:xfrm>
          <a:prstGeom prst="line">
            <a:avLst/>
          </a:prstGeom>
          <a:ln w="25400">
            <a:solidFill>
              <a:srgbClr val="00427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el und vertikaler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de-DE"/>
              <a:t>Titelmasterformat durch Klicken bearbeiten</a:t>
            </a:r>
            <a:endParaRPr lang="en-US"/>
          </a:p>
        </p:txBody>
      </p:sp>
      <p:sp>
        <p:nvSpPr>
          <p:cNvPr id="5" name="Vertical Text Placeholder 2"/>
          <p:cNvSpPr>
            <a:spLocks noGrp="1"/>
          </p:cNvSpPr>
          <p:nvPr>
            <p:ph type="body" orient="vert" idx="1"/>
          </p:nvPr>
        </p:nvSpPr>
        <p:spPr bwMode="auto"/>
        <p:txBody>
          <a:bodyPr vert="eaVert"/>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6" name="Footer Placeholder 4"/>
          <p:cNvSpPr>
            <a:spLocks noGrp="1"/>
          </p:cNvSpPr>
          <p:nvPr>
            <p:ph type="ftr" sz="quarter" idx="11"/>
          </p:nvPr>
        </p:nvSpPr>
        <p:spPr bwMode="auto"/>
        <p:txBody>
          <a:bodyPr/>
          <a:lstStyle/>
          <a:p>
            <a:pPr>
              <a:defRPr/>
            </a:pPr>
            <a:endParaRPr/>
          </a:p>
        </p:txBody>
      </p:sp>
      <p:sp>
        <p:nvSpPr>
          <p:cNvPr id="7" name="Slide Number Placeholder 5"/>
          <p:cNvSpPr>
            <a:spLocks noGrp="1"/>
          </p:cNvSpPr>
          <p:nvPr>
            <p:ph type="sldNum" sz="quarter" idx="12"/>
          </p:nvPr>
        </p:nvSpPr>
        <p:spPr bwMode="auto">
          <a:xfrm>
            <a:off x="6454232"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kaler Titel und Text">
    <p:spTree>
      <p:nvGrpSpPr>
        <p:cNvPr id="1" name=""/>
        <p:cNvGrpSpPr/>
        <p:nvPr/>
      </p:nvGrpSpPr>
      <p:grpSpPr bwMode="auto">
        <a:xfrm>
          <a:off x="0" y="0"/>
          <a:ext cx="0" cy="0"/>
          <a:chOff x="0" y="0"/>
          <a:chExt cx="0" cy="0"/>
        </a:xfrm>
      </p:grpSpPr>
      <p:sp>
        <p:nvSpPr>
          <p:cNvPr id="4" name="Vertical Title 1"/>
          <p:cNvSpPr>
            <a:spLocks noGrp="1"/>
          </p:cNvSpPr>
          <p:nvPr>
            <p:ph type="title" orient="vert"/>
          </p:nvPr>
        </p:nvSpPr>
        <p:spPr bwMode="auto">
          <a:xfrm>
            <a:off x="6543676" y="273844"/>
            <a:ext cx="1971675" cy="4358879"/>
          </a:xfrm>
        </p:spPr>
        <p:txBody>
          <a:bodyPr vert="eaVert"/>
          <a:lstStyle/>
          <a:p>
            <a:pPr>
              <a:defRPr/>
            </a:pPr>
            <a:r>
              <a:rPr lang="de-DE"/>
              <a:t>Titelmasterformat durch Klicken bearbeiten</a:t>
            </a:r>
            <a:endParaRPr lang="en-US"/>
          </a:p>
        </p:txBody>
      </p:sp>
      <p:sp>
        <p:nvSpPr>
          <p:cNvPr id="5" name="Vertical Text Placeholder 2"/>
          <p:cNvSpPr>
            <a:spLocks noGrp="1"/>
          </p:cNvSpPr>
          <p:nvPr>
            <p:ph type="body" orient="vert" idx="1"/>
          </p:nvPr>
        </p:nvSpPr>
        <p:spPr bwMode="auto">
          <a:xfrm>
            <a:off x="628650" y="273844"/>
            <a:ext cx="5800725" cy="4358879"/>
          </a:xfrm>
        </p:spPr>
        <p:txBody>
          <a:bodyPr vert="eaVert"/>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6" name="Footer Placeholder 4"/>
          <p:cNvSpPr>
            <a:spLocks noGrp="1"/>
          </p:cNvSpPr>
          <p:nvPr>
            <p:ph type="ftr" sz="quarter" idx="11"/>
          </p:nvPr>
        </p:nvSpPr>
        <p:spPr bwMode="auto"/>
        <p:txBody>
          <a:bodyPr/>
          <a:lstStyle/>
          <a:p>
            <a:pPr>
              <a:defRPr/>
            </a:pPr>
            <a:endParaRPr/>
          </a:p>
        </p:txBody>
      </p:sp>
      <p:sp>
        <p:nvSpPr>
          <p:cNvPr id="7" name="Slide Number Placeholder 5"/>
          <p:cNvSpPr>
            <a:spLocks noGrp="1"/>
          </p:cNvSpPr>
          <p:nvPr>
            <p:ph type="sldNum" sz="quarter" idx="12"/>
          </p:nvPr>
        </p:nvSpPr>
        <p:spPr bwMode="auto">
          <a:xfrm>
            <a:off x="6457951"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p:spTree>
      <p:nvGrpSpPr>
        <p:cNvPr id="1" name=""/>
        <p:cNvGrpSpPr/>
        <p:nvPr/>
      </p:nvGrpSpPr>
      <p:grpSpPr bwMode="auto">
        <a:xfrm>
          <a:off x="0" y="0"/>
          <a:ext cx="0" cy="0"/>
          <a:chOff x="0" y="0"/>
          <a:chExt cx="0" cy="0"/>
        </a:xfrm>
      </p:grpSpPr>
      <p:sp>
        <p:nvSpPr>
          <p:cNvPr id="4" name="Footer Placeholder 4"/>
          <p:cNvSpPr>
            <a:spLocks noGrp="1"/>
          </p:cNvSpPr>
          <p:nvPr>
            <p:ph type="ftr" sz="quarter" idx="11"/>
          </p:nvPr>
        </p:nvSpPr>
        <p:spPr bwMode="auto"/>
        <p:txBody>
          <a:bodyPr/>
          <a:lstStyle/>
          <a:p>
            <a:pPr>
              <a:defRPr/>
            </a:pPr>
            <a:endParaRPr/>
          </a:p>
        </p:txBody>
      </p:sp>
      <p:sp>
        <p:nvSpPr>
          <p:cNvPr id="5" name="Title 1"/>
          <p:cNvSpPr>
            <a:spLocks noGrp="1"/>
          </p:cNvSpPr>
          <p:nvPr>
            <p:ph type="title"/>
          </p:nvPr>
        </p:nvSpPr>
        <p:spPr bwMode="auto"/>
        <p:txBody>
          <a:bodyPr/>
          <a:lstStyle/>
          <a:p>
            <a:pPr>
              <a:defRPr/>
            </a:pPr>
            <a:r>
              <a:rPr lang="de-DE"/>
              <a:t>Titelmasterformat durch Klicken bearbeiten</a:t>
            </a:r>
            <a:endParaRPr lang="en-US"/>
          </a:p>
        </p:txBody>
      </p:sp>
      <p:sp>
        <p:nvSpPr>
          <p:cNvPr id="6" name="Content Placeholder 2"/>
          <p:cNvSpPr>
            <a:spLocks noGrp="1"/>
          </p:cNvSpPr>
          <p:nvPr>
            <p:ph idx="1"/>
          </p:nvPr>
        </p:nvSpPr>
        <p:spPr bwMode="auto"/>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7" name="Slide Number Placeholder 5"/>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Abschnitts- überschrif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23888" y="1282305"/>
            <a:ext cx="7886700" cy="2139553"/>
          </a:xfrm>
        </p:spPr>
        <p:txBody>
          <a:bodyPr anchor="b">
            <a:normAutofit/>
          </a:bodyPr>
          <a:lstStyle>
            <a:lvl1pPr>
              <a:defRPr sz="4000">
                <a:solidFill>
                  <a:srgbClr val="D2C90E"/>
                </a:solidFill>
              </a:defRPr>
            </a:lvl1pPr>
          </a:lstStyle>
          <a:p>
            <a:pPr>
              <a:defRPr/>
            </a:pPr>
            <a:r>
              <a:rPr lang="de-DE"/>
              <a:t>Titelmasterformat durch Klicken bearbeiten</a:t>
            </a:r>
            <a:endParaRPr lang="en-US"/>
          </a:p>
        </p:txBody>
      </p:sp>
      <p:sp>
        <p:nvSpPr>
          <p:cNvPr id="5" name="Text Placeholder 2"/>
          <p:cNvSpPr>
            <a:spLocks noGrp="1"/>
          </p:cNvSpPr>
          <p:nvPr>
            <p:ph type="body" idx="1"/>
          </p:nvPr>
        </p:nvSpPr>
        <p:spPr bwMode="auto">
          <a:xfrm>
            <a:off x="623888" y="3442099"/>
            <a:ext cx="7886700" cy="1125140"/>
          </a:xfrm>
        </p:spPr>
        <p:txBody>
          <a:bodyPr/>
          <a:lstStyle>
            <a:lvl1pPr marL="0" indent="0">
              <a:buNone/>
              <a:defRPr sz="2400">
                <a:solidFill>
                  <a:srgbClr val="D2C90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Textmasterformat bearbeiten</a:t>
            </a:r>
            <a:endParaRPr/>
          </a:p>
        </p:txBody>
      </p:sp>
      <p:sp>
        <p:nvSpPr>
          <p:cNvPr id="6" name="Footer Placeholder 4"/>
          <p:cNvSpPr>
            <a:spLocks noGrp="1"/>
          </p:cNvSpPr>
          <p:nvPr>
            <p:ph type="ftr" sz="quarter" idx="11"/>
          </p:nvPr>
        </p:nvSpPr>
        <p:spPr bwMode="auto"/>
        <p:txBody>
          <a:bodyPr/>
          <a:lstStyle/>
          <a:p>
            <a:pPr>
              <a:defRPr/>
            </a:pPr>
            <a:endParaRPr/>
          </a:p>
        </p:txBody>
      </p:sp>
      <p:sp>
        <p:nvSpPr>
          <p:cNvPr id="7" name="Slide Number Placeholder 5"/>
          <p:cNvSpPr>
            <a:spLocks noGrp="1"/>
          </p:cNvSpPr>
          <p:nvPr>
            <p:ph type="sldNum" sz="quarter" idx="12"/>
          </p:nvPr>
        </p:nvSpPr>
        <p:spPr bwMode="auto">
          <a:xfrm>
            <a:off x="6453188"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de-DE"/>
              <a:t>Titelmasterformat durch Klicken bearbeiten</a:t>
            </a:r>
            <a:endParaRPr lang="en-US"/>
          </a:p>
        </p:txBody>
      </p:sp>
      <p:sp>
        <p:nvSpPr>
          <p:cNvPr id="5" name="Content Placeholder 2"/>
          <p:cNvSpPr>
            <a:spLocks noGrp="1"/>
          </p:cNvSpPr>
          <p:nvPr>
            <p:ph sz="half" idx="1"/>
          </p:nvPr>
        </p:nvSpPr>
        <p:spPr bwMode="auto">
          <a:xfrm>
            <a:off x="628650" y="1369218"/>
            <a:ext cx="3886200" cy="3263504"/>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6" name="Content Placeholder 3"/>
          <p:cNvSpPr>
            <a:spLocks noGrp="1"/>
          </p:cNvSpPr>
          <p:nvPr>
            <p:ph sz="half" idx="2"/>
          </p:nvPr>
        </p:nvSpPr>
        <p:spPr bwMode="auto">
          <a:xfrm>
            <a:off x="4629150" y="1369218"/>
            <a:ext cx="3886200" cy="3263504"/>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7" name="Footer Placeholder 5"/>
          <p:cNvSpPr>
            <a:spLocks noGrp="1"/>
          </p:cNvSpPr>
          <p:nvPr>
            <p:ph type="ftr" sz="quarter" idx="11"/>
          </p:nvPr>
        </p:nvSpPr>
        <p:spPr bwMode="auto"/>
        <p:txBody>
          <a:bodyPr/>
          <a:lstStyle/>
          <a:p>
            <a:pPr>
              <a:defRPr/>
            </a:pPr>
            <a:endParaRPr/>
          </a:p>
        </p:txBody>
      </p:sp>
      <p:sp>
        <p:nvSpPr>
          <p:cNvPr id="8" name="Slide Number Placeholder 6"/>
          <p:cNvSpPr>
            <a:spLocks noGrp="1"/>
          </p:cNvSpPr>
          <p:nvPr>
            <p:ph type="sldNum" sz="quarter" idx="12"/>
          </p:nvPr>
        </p:nvSpPr>
        <p:spPr bwMode="auto">
          <a:xfrm>
            <a:off x="6457950"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Vergleich">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29841" y="273845"/>
            <a:ext cx="7886700" cy="994172"/>
          </a:xfrm>
        </p:spPr>
        <p:txBody>
          <a:bodyPr/>
          <a:lstStyle/>
          <a:p>
            <a:pPr>
              <a:defRPr/>
            </a:pPr>
            <a:r>
              <a:rPr lang="de-DE"/>
              <a:t>Titelmasterformat durch Klicken bearbeiten</a:t>
            </a:r>
            <a:endParaRPr lang="en-US"/>
          </a:p>
        </p:txBody>
      </p:sp>
      <p:sp>
        <p:nvSpPr>
          <p:cNvPr id="5" name="Text Placeholder 2"/>
          <p:cNvSpPr>
            <a:spLocks noGrp="1"/>
          </p:cNvSpPr>
          <p:nvPr>
            <p:ph type="body" idx="1"/>
          </p:nvPr>
        </p:nvSpPr>
        <p:spPr bwMode="auto">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Textmasterformat bearbeiten</a:t>
            </a:r>
            <a:endParaRPr/>
          </a:p>
        </p:txBody>
      </p:sp>
      <p:sp>
        <p:nvSpPr>
          <p:cNvPr id="6" name="Content Placeholder 3"/>
          <p:cNvSpPr>
            <a:spLocks noGrp="1"/>
          </p:cNvSpPr>
          <p:nvPr>
            <p:ph sz="half" idx="2"/>
          </p:nvPr>
        </p:nvSpPr>
        <p:spPr bwMode="auto">
          <a:xfrm>
            <a:off x="629842" y="1878806"/>
            <a:ext cx="3868340" cy="2763441"/>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7" name="Text Placeholder 4"/>
          <p:cNvSpPr>
            <a:spLocks noGrp="1"/>
          </p:cNvSpPr>
          <p:nvPr>
            <p:ph type="body" sz="quarter" idx="3"/>
          </p:nvPr>
        </p:nvSpPr>
        <p:spPr bwMode="auto">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Textmasterformat bearbeiten</a:t>
            </a:r>
            <a:endParaRPr/>
          </a:p>
        </p:txBody>
      </p:sp>
      <p:sp>
        <p:nvSpPr>
          <p:cNvPr id="8" name="Content Placeholder 5"/>
          <p:cNvSpPr>
            <a:spLocks noGrp="1"/>
          </p:cNvSpPr>
          <p:nvPr>
            <p:ph sz="quarter" idx="4"/>
          </p:nvPr>
        </p:nvSpPr>
        <p:spPr bwMode="auto">
          <a:xfrm>
            <a:off x="4629151" y="1878806"/>
            <a:ext cx="3887391" cy="2763441"/>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9" name="Footer Placeholder 7"/>
          <p:cNvSpPr>
            <a:spLocks noGrp="1"/>
          </p:cNvSpPr>
          <p:nvPr>
            <p:ph type="ftr" sz="quarter" idx="11"/>
          </p:nvPr>
        </p:nvSpPr>
        <p:spPr bwMode="auto"/>
        <p:txBody>
          <a:bodyPr/>
          <a:lstStyle/>
          <a:p>
            <a:pPr>
              <a:defRPr/>
            </a:pPr>
            <a:endParaRPr/>
          </a:p>
        </p:txBody>
      </p:sp>
      <p:sp>
        <p:nvSpPr>
          <p:cNvPr id="10" name="Slide Number Placeholder 8"/>
          <p:cNvSpPr>
            <a:spLocks noGrp="1"/>
          </p:cNvSpPr>
          <p:nvPr>
            <p:ph type="sldNum" sz="quarter" idx="12"/>
          </p:nvPr>
        </p:nvSpPr>
        <p:spPr bwMode="auto">
          <a:xfrm>
            <a:off x="6441894"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de-DE"/>
              <a:t>Titelmasterformat durch Klicken bearbeiten</a:t>
            </a:r>
            <a:endParaRPr lang="en-US"/>
          </a:p>
        </p:txBody>
      </p:sp>
      <p:sp>
        <p:nvSpPr>
          <p:cNvPr id="5" name="Footer Placeholder 3"/>
          <p:cNvSpPr>
            <a:spLocks noGrp="1"/>
          </p:cNvSpPr>
          <p:nvPr>
            <p:ph type="ftr" sz="quarter" idx="11"/>
          </p:nvPr>
        </p:nvSpPr>
        <p:spPr bwMode="auto"/>
        <p:txBody>
          <a:bodyPr/>
          <a:lstStyle/>
          <a:p>
            <a:pPr>
              <a:defRPr/>
            </a:pPr>
            <a:endParaRPr/>
          </a:p>
        </p:txBody>
      </p:sp>
      <p:sp>
        <p:nvSpPr>
          <p:cNvPr id="6" name="Slide Number Placeholder 4"/>
          <p:cNvSpPr>
            <a:spLocks noGrp="1"/>
          </p:cNvSpPr>
          <p:nvPr>
            <p:ph type="sldNum" sz="quarter" idx="12"/>
          </p:nvPr>
        </p:nvSpPr>
        <p:spPr bwMode="auto">
          <a:xfrm>
            <a:off x="6457950"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4" name="Footer Placeholder 2"/>
          <p:cNvSpPr>
            <a:spLocks noGrp="1"/>
          </p:cNvSpPr>
          <p:nvPr>
            <p:ph type="ftr" sz="quarter" idx="11"/>
          </p:nvPr>
        </p:nvSpPr>
        <p:spPr bwMode="auto"/>
        <p:txBody>
          <a:bodyPr/>
          <a:lstStyle/>
          <a:p>
            <a:pPr>
              <a:defRPr/>
            </a:pPr>
            <a:endParaRPr/>
          </a:p>
        </p:txBody>
      </p:sp>
      <p:sp>
        <p:nvSpPr>
          <p:cNvPr id="5" name="Slide Number Placeholder 3"/>
          <p:cNvSpPr>
            <a:spLocks noGrp="1"/>
          </p:cNvSpPr>
          <p:nvPr>
            <p:ph type="sldNum" sz="quarter" idx="12"/>
          </p:nvPr>
        </p:nvSpPr>
        <p:spPr bwMode="auto">
          <a:xfrm>
            <a:off x="6444208"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Inhalt mit Überschrif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29841" y="342900"/>
            <a:ext cx="2949178" cy="1200150"/>
          </a:xfrm>
        </p:spPr>
        <p:txBody>
          <a:bodyPr anchor="b">
            <a:normAutofit/>
          </a:bodyPr>
          <a:lstStyle>
            <a:lvl1pPr>
              <a:defRPr sz="2800"/>
            </a:lvl1pPr>
          </a:lstStyle>
          <a:p>
            <a:pPr>
              <a:defRPr/>
            </a:pPr>
            <a:r>
              <a:rPr lang="de-DE"/>
              <a:t>Titelmasterformat durch Klicken bearbeiten</a:t>
            </a:r>
            <a:endParaRPr lang="en-US"/>
          </a:p>
        </p:txBody>
      </p:sp>
      <p:sp>
        <p:nvSpPr>
          <p:cNvPr id="5" name="Content Placeholder 2"/>
          <p:cNvSpPr>
            <a:spLocks noGrp="1"/>
          </p:cNvSpPr>
          <p:nvPr>
            <p:ph idx="1"/>
          </p:nvPr>
        </p:nvSpPr>
        <p:spPr bwMode="auto">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6" name="Text Placeholder 3"/>
          <p:cNvSpPr>
            <a:spLocks noGrp="1"/>
          </p:cNvSpPr>
          <p:nvPr>
            <p:ph type="body" sz="half" idx="2"/>
          </p:nvPr>
        </p:nvSpPr>
        <p:spPr bwMode="auto">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Textmasterformat bearbeiten</a:t>
            </a:r>
            <a:endParaRPr/>
          </a:p>
        </p:txBody>
      </p:sp>
      <p:sp>
        <p:nvSpPr>
          <p:cNvPr id="7" name="Footer Placeholder 5"/>
          <p:cNvSpPr>
            <a:spLocks noGrp="1"/>
          </p:cNvSpPr>
          <p:nvPr>
            <p:ph type="ftr" sz="quarter" idx="11"/>
          </p:nvPr>
        </p:nvSpPr>
        <p:spPr bwMode="auto"/>
        <p:txBody>
          <a:bodyPr/>
          <a:lstStyle/>
          <a:p>
            <a:pPr>
              <a:defRPr/>
            </a:pPr>
            <a:endParaRPr/>
          </a:p>
        </p:txBody>
      </p:sp>
      <p:sp>
        <p:nvSpPr>
          <p:cNvPr id="8" name="Slide Number Placeholder 6"/>
          <p:cNvSpPr>
            <a:spLocks noGrp="1"/>
          </p:cNvSpPr>
          <p:nvPr>
            <p:ph type="sldNum" sz="quarter" idx="12"/>
          </p:nvPr>
        </p:nvSpPr>
        <p:spPr bwMode="auto">
          <a:xfrm>
            <a:off x="6459141"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Bild mit Überschrif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29841" y="342900"/>
            <a:ext cx="2949178" cy="1200150"/>
          </a:xfrm>
        </p:spPr>
        <p:txBody>
          <a:bodyPr anchor="b">
            <a:normAutofit/>
          </a:bodyPr>
          <a:lstStyle>
            <a:lvl1pPr>
              <a:defRPr sz="2800"/>
            </a:lvl1pPr>
          </a:lstStyle>
          <a:p>
            <a:pPr>
              <a:defRPr/>
            </a:pPr>
            <a:r>
              <a:rPr lang="de-DE"/>
              <a:t>Titelmasterformat durch Klicken bearbeiten</a:t>
            </a:r>
            <a:endParaRPr lang="en-US"/>
          </a:p>
        </p:txBody>
      </p:sp>
      <p:sp>
        <p:nvSpPr>
          <p:cNvPr id="5" name="Picture Placeholder 2"/>
          <p:cNvSpPr>
            <a:spLocks noGrp="1" noChangeAspect="1"/>
          </p:cNvSpPr>
          <p:nvPr>
            <p:ph type="pic" idx="1"/>
          </p:nvPr>
        </p:nvSpPr>
        <p:spPr bwMode="auto">
          <a:xfrm>
            <a:off x="3887391" y="740570"/>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de-DE"/>
              <a:t>Bild durch Klicken auf Symbol hinzufügen</a:t>
            </a:r>
            <a:endParaRPr lang="en-US"/>
          </a:p>
        </p:txBody>
      </p:sp>
      <p:sp>
        <p:nvSpPr>
          <p:cNvPr id="6" name="Text Placeholder 3"/>
          <p:cNvSpPr>
            <a:spLocks noGrp="1"/>
          </p:cNvSpPr>
          <p:nvPr>
            <p:ph type="body" sz="half" idx="2"/>
          </p:nvPr>
        </p:nvSpPr>
        <p:spPr bwMode="auto">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Textmasterformat bearbeiten</a:t>
            </a:r>
            <a:endParaRPr/>
          </a:p>
        </p:txBody>
      </p:sp>
      <p:sp>
        <p:nvSpPr>
          <p:cNvPr id="7" name="Footer Placeholder 5"/>
          <p:cNvSpPr>
            <a:spLocks noGrp="1"/>
          </p:cNvSpPr>
          <p:nvPr>
            <p:ph type="ftr" sz="quarter" idx="11"/>
          </p:nvPr>
        </p:nvSpPr>
        <p:spPr bwMode="auto"/>
        <p:txBody>
          <a:bodyPr/>
          <a:lstStyle/>
          <a:p>
            <a:pPr>
              <a:defRPr/>
            </a:pPr>
            <a:endParaRPr/>
          </a:p>
        </p:txBody>
      </p:sp>
      <p:sp>
        <p:nvSpPr>
          <p:cNvPr id="8" name="Slide Number Placeholder 6"/>
          <p:cNvSpPr>
            <a:spLocks noGrp="1"/>
          </p:cNvSpPr>
          <p:nvPr>
            <p:ph type="sldNum" sz="quarter" idx="12"/>
          </p:nvPr>
        </p:nvSpPr>
        <p:spPr bwMode="auto">
          <a:xfrm>
            <a:off x="6459141" y="4767264"/>
            <a:ext cx="2057400" cy="273844"/>
          </a:xfrm>
        </p:spPr>
        <p:txBody>
          <a:bodyPr/>
          <a:lstStyle/>
          <a:p>
            <a:pPr>
              <a:defRPr/>
            </a:pPr>
            <a:fld id="{A3A583AC-90C3-47D4-8E3F-971AFFF238DC}" type="slidenum">
              <a:rPr lang="de-DE"/>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Footer Placeholder 4"/>
          <p:cNvSpPr>
            <a:spLocks noGrp="1"/>
          </p:cNvSpPr>
          <p:nvPr>
            <p:ph type="ftr" sz="quarter" idx="3"/>
          </p:nvPr>
        </p:nvSpPr>
        <p:spPr bwMode="auto">
          <a:xfrm>
            <a:off x="628650" y="4767264"/>
            <a:ext cx="3093850" cy="273844"/>
          </a:xfrm>
          <a:prstGeom prst="rect">
            <a:avLst/>
          </a:prstGeom>
        </p:spPr>
        <p:txBody>
          <a:bodyPr vert="horz" lIns="91440" tIns="45720" rIns="91440" bIns="45720" rtlCol="0" anchor="ctr"/>
          <a:lstStyle>
            <a:lvl1pPr algn="l">
              <a:defRPr sz="700">
                <a:solidFill>
                  <a:srgbClr val="004476"/>
                </a:solidFill>
                <a:latin typeface="Arial"/>
                <a:cs typeface="Arial"/>
              </a:defRPr>
            </a:lvl1pPr>
          </a:lstStyle>
          <a:p>
            <a:pPr>
              <a:defRPr/>
            </a:pPr>
            <a:endParaRPr/>
          </a:p>
        </p:txBody>
      </p:sp>
      <p:sp>
        <p:nvSpPr>
          <p:cNvPr id="5" name="Title Placeholder 1"/>
          <p:cNvSpPr>
            <a:spLocks noGrp="1"/>
          </p:cNvSpPr>
          <p:nvPr>
            <p:ph type="title"/>
          </p:nvPr>
        </p:nvSpPr>
        <p:spPr bwMode="auto">
          <a:xfrm>
            <a:off x="628650" y="273845"/>
            <a:ext cx="7886700" cy="994172"/>
          </a:xfrm>
          <a:prstGeom prst="rect">
            <a:avLst/>
          </a:prstGeom>
        </p:spPr>
        <p:txBody>
          <a:bodyPr vert="horz" lIns="91440" tIns="45720" rIns="91440" bIns="45720" rtlCol="0" anchor="ctr">
            <a:normAutofit/>
          </a:bodyPr>
          <a:lstStyle/>
          <a:p>
            <a:pPr>
              <a:defRPr/>
            </a:pPr>
            <a:r>
              <a:rPr lang="de-DE"/>
              <a:t>Titelmasterformat durch Klicken bearbeiten</a:t>
            </a:r>
            <a:endParaRPr lang="en-US"/>
          </a:p>
        </p:txBody>
      </p:sp>
      <p:sp>
        <p:nvSpPr>
          <p:cNvPr id="6" name="Text Placeholder 2"/>
          <p:cNvSpPr>
            <a:spLocks noGrp="1"/>
          </p:cNvSpPr>
          <p:nvPr>
            <p:ph type="body" idx="1"/>
          </p:nvPr>
        </p:nvSpPr>
        <p:spPr bwMode="auto">
          <a:xfrm>
            <a:off x="628650" y="1369218"/>
            <a:ext cx="7886700" cy="3263504"/>
          </a:xfrm>
          <a:prstGeom prst="rect">
            <a:avLst/>
          </a:prstGeom>
        </p:spPr>
        <p:txBody>
          <a:bodyPr vert="horz" lIns="91440" tIns="45720" rIns="91440" bIns="45720" rtlCol="0">
            <a:normAutofit/>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US"/>
          </a:p>
        </p:txBody>
      </p:sp>
      <p:sp>
        <p:nvSpPr>
          <p:cNvPr id="7" name="Slide Number Placeholder 5"/>
          <p:cNvSpPr>
            <a:spLocks noGrp="1"/>
          </p:cNvSpPr>
          <p:nvPr>
            <p:ph type="sldNum" sz="quarter" idx="4"/>
          </p:nvPr>
        </p:nvSpPr>
        <p:spPr bwMode="auto">
          <a:xfrm>
            <a:off x="6194478" y="4767264"/>
            <a:ext cx="2057400" cy="273844"/>
          </a:xfrm>
          <a:prstGeom prst="rect">
            <a:avLst/>
          </a:prstGeom>
        </p:spPr>
        <p:txBody>
          <a:bodyPr vert="horz" lIns="91440" tIns="45720" rIns="91440" bIns="45720" rtlCol="0" anchor="ctr"/>
          <a:lstStyle>
            <a:lvl1pPr algn="r">
              <a:defRPr sz="700">
                <a:solidFill>
                  <a:srgbClr val="004476"/>
                </a:solidFill>
                <a:latin typeface="Arial"/>
                <a:cs typeface="Arial"/>
              </a:defRPr>
            </a:lvl1pPr>
          </a:lstStyle>
          <a:p>
            <a:pPr>
              <a:defRPr/>
            </a:pPr>
            <a:fld id="{A3A583AC-90C3-47D4-8E3F-971AFFF238DC}"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a:lnSpc>
          <a:spcPct val="90000"/>
        </a:lnSpc>
        <a:spcBef>
          <a:spcPts val="0"/>
        </a:spcBef>
        <a:buNone/>
        <a:defRPr sz="2800">
          <a:solidFill>
            <a:srgbClr val="DC3332"/>
          </a:solidFill>
          <a:latin typeface="Arial"/>
          <a:ea typeface="+mj-ea"/>
          <a:cs typeface="Arial"/>
        </a:defRPr>
      </a:lvl1pPr>
    </p:titleStyle>
    <p:body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5.xml"/><Relationship Id="rId5" Type="http://schemas.openxmlformats.org/officeDocument/2006/relationships/hyperlink" Target="https://creativecommons.org/publicdomain/zero/1.0/deed.de" TargetMode="Externa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zenodo.org/record/3585556#.X9onxudCeUk" TargetMode="External"/><Relationship Id="rId2" Type="http://schemas.openxmlformats.org/officeDocument/2006/relationships/hyperlink" Target="https://doi.org/10.25353/ubtr-xxxx-f5d2-fffb"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earth-system-science-data.net/" TargetMode="External"/><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s://www.journals.elsevier.com/data-in-brief"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ervice.re3data.org/about" TargetMode="External"/><Relationship Id="rId2" Type="http://schemas.openxmlformats.org/officeDocument/2006/relationships/hyperlink" Target="http://www.re3data.org/"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hyperlink" Target="http://risources.dfg.de/index.html#q=*&amp;sort=RI_SORT_DE%20asc&amp;rows=10&amp;RI_EXT=Y" TargetMode="External"/><Relationship Id="rId2" Type="http://schemas.openxmlformats.org/officeDocument/2006/relationships/hyperlink" Target="https://risources.dfg.de/"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hildata.uni-hildesheim.de/" TargetMode="External"/><Relationship Id="rId3" Type="http://schemas.openxmlformats.org/officeDocument/2006/relationships/hyperlink" Target="https://rdc-psychology.org/" TargetMode="External"/><Relationship Id="rId7" Type="http://schemas.openxmlformats.org/officeDocument/2006/relationships/hyperlink" Target="https://edmond.mpdl.mpg.de/" TargetMode="External"/><Relationship Id="rId2" Type="http://schemas.openxmlformats.org/officeDocument/2006/relationships/hyperlink" Target="https://www.psycharchives.org/" TargetMode="External"/><Relationship Id="rId1" Type="http://schemas.openxmlformats.org/officeDocument/2006/relationships/slideLayout" Target="../slideLayouts/slideLayout2.xml"/><Relationship Id="rId6" Type="http://schemas.openxmlformats.org/officeDocument/2006/relationships/hyperlink" Target="https://brainlife.io/about/" TargetMode="External"/><Relationship Id="rId5" Type="http://schemas.openxmlformats.org/officeDocument/2006/relationships/hyperlink" Target="https://openneuro.org/" TargetMode="External"/><Relationship Id="rId4" Type="http://schemas.openxmlformats.org/officeDocument/2006/relationships/hyperlink" Target="http://www.studyforrest.org/data.html"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orcid.org/" TargetMode="Externa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hyperlink" Target="https://orcid.org/register"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creativecommons.org/publicdomain/zero/1.0/deed.de" TargetMode="External"/></Relationships>
</file>

<file path=ppt/slides/_rels/slide7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s://www.flaticon.com/de/kostenloses-icon/hand_182479?term=hand&amp;related_id=182479" TargetMode="Externa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92.xml.rels><?xml version="1.0" encoding="UTF-8" standalone="yes"?>
<Relationships xmlns="http://schemas.openxmlformats.org/package/2006/relationships"><Relationship Id="rId3" Type="http://schemas.openxmlformats.org/officeDocument/2006/relationships/hyperlink" Target="https://hu.berlin/fdm-materialsammlung" TargetMode="External"/><Relationship Id="rId2" Type="http://schemas.openxmlformats.org/officeDocument/2006/relationships/hyperlink" Target="https://www.forschungsdaten.org/index.php/UAG_Schulungen/Fortbildunge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p:txBody>
          <a:bodyPr/>
          <a:lstStyle/>
          <a:p>
            <a:pPr>
              <a:defRPr/>
            </a:pPr>
            <a:r>
              <a:rPr lang="de-DE"/>
              <a:t>Train-the-Trainer-Workshop zum Thema Forschungsdatenmanagement</a:t>
            </a:r>
            <a:endParaRPr/>
          </a:p>
        </p:txBody>
      </p:sp>
      <p:pic>
        <p:nvPicPr>
          <p:cNvPr id="6" name="Grafik 4"/>
          <p:cNvPicPr>
            <a:picLocks noChangeAspect="1"/>
          </p:cNvPicPr>
          <p:nvPr/>
        </p:nvPicPr>
        <p:blipFill>
          <a:blip r:embed="rId3">
            <a:duotone>
              <a:schemeClr val="accent5">
                <a:shade val="45000"/>
                <a:satMod val="135000"/>
              </a:schemeClr>
              <a:prstClr val="white"/>
            </a:duotone>
          </a:blip>
          <a:stretch/>
        </p:blipFill>
        <p:spPr bwMode="auto">
          <a:xfrm>
            <a:off x="1164772" y="4400207"/>
            <a:ext cx="370114" cy="370114"/>
          </a:xfrm>
          <a:prstGeom prst="rect">
            <a:avLst/>
          </a:prstGeom>
          <a:ln>
            <a:noFill/>
          </a:ln>
        </p:spPr>
      </p:pic>
      <p:pic>
        <p:nvPicPr>
          <p:cNvPr id="7" name="Grafik 6"/>
          <p:cNvPicPr>
            <a:picLocks noChangeAspect="1"/>
          </p:cNvPicPr>
          <p:nvPr/>
        </p:nvPicPr>
        <p:blipFill>
          <a:blip r:embed="rId4">
            <a:duotone>
              <a:schemeClr val="accent5">
                <a:shade val="45000"/>
                <a:satMod val="135000"/>
              </a:schemeClr>
              <a:prstClr val="white"/>
            </a:duotone>
          </a:blip>
          <a:stretch/>
        </p:blipFill>
        <p:spPr bwMode="auto">
          <a:xfrm>
            <a:off x="772887" y="4400208"/>
            <a:ext cx="370112" cy="370112"/>
          </a:xfrm>
          <a:prstGeom prst="rect">
            <a:avLst/>
          </a:prstGeom>
          <a:ln>
            <a:noFill/>
          </a:ln>
        </p:spPr>
      </p:pic>
      <p:sp>
        <p:nvSpPr>
          <p:cNvPr id="9" name="Untertitel 2"/>
          <p:cNvSpPr>
            <a:spLocks noGrp="1"/>
          </p:cNvSpPr>
          <p:nvPr>
            <p:ph type="subTitle" idx="1"/>
          </p:nvPr>
        </p:nvSpPr>
        <p:spPr bwMode="auto">
          <a:xfrm>
            <a:off x="685800" y="2761116"/>
            <a:ext cx="8206680" cy="1538826"/>
          </a:xfrm>
        </p:spPr>
        <p:txBody>
          <a:bodyPr vertOverflow="overflow" horzOverflow="clip" vert="horz" wrap="square" lIns="91440" tIns="45720" rIns="91440" bIns="45720" numCol="1" spcCol="0" rtlCol="0" fromWordArt="0" anchor="t" anchorCtr="0" forceAA="0" compatLnSpc="0">
            <a:normAutofit fontScale="85000" lnSpcReduction="20000"/>
          </a:bodyPr>
          <a:lstStyle/>
          <a:p>
            <a:pPr>
              <a:defRPr/>
            </a:pPr>
            <a:r>
              <a:rPr lang="de-DE" b="1" dirty="0"/>
              <a:t>Tag 2</a:t>
            </a:r>
            <a:endParaRPr dirty="0"/>
          </a:p>
          <a:p>
            <a:pPr>
              <a:defRPr/>
            </a:pPr>
            <a:endParaRPr lang="de-DE" dirty="0"/>
          </a:p>
          <a:p>
            <a:pPr>
              <a:lnSpc>
                <a:spcPct val="100000"/>
              </a:lnSpc>
              <a:spcBef>
                <a:spcPts val="600"/>
              </a:spcBef>
              <a:defRPr/>
            </a:pPr>
            <a:r>
              <a:rPr lang="de-DE" b="1" dirty="0" err="1"/>
              <a:t>FDNext</a:t>
            </a:r>
            <a:r>
              <a:rPr lang="de-DE" dirty="0"/>
              <a:t>: Dr. Sven Paßmann, Sibylle </a:t>
            </a:r>
            <a:r>
              <a:rPr lang="de-DE" dirty="0" err="1"/>
              <a:t>Söring</a:t>
            </a:r>
            <a:endParaRPr lang="de-DE" dirty="0"/>
          </a:p>
          <a:p>
            <a:pPr>
              <a:lnSpc>
                <a:spcPct val="100000"/>
              </a:lnSpc>
              <a:spcBef>
                <a:spcPts val="600"/>
              </a:spcBef>
              <a:defRPr/>
            </a:pPr>
            <a:endParaRPr lang="de-DE" sz="1200" dirty="0">
              <a:solidFill>
                <a:schemeClr val="tx1"/>
              </a:solidFill>
            </a:endParaRPr>
          </a:p>
          <a:p>
            <a:pPr>
              <a:lnSpc>
                <a:spcPct val="120000"/>
              </a:lnSpc>
              <a:spcBef>
                <a:spcPts val="600"/>
              </a:spcBef>
              <a:defRPr/>
            </a:pPr>
            <a:r>
              <a:rPr lang="de-DE" sz="1200" b="1" dirty="0" err="1">
                <a:solidFill>
                  <a:srgbClr val="004476"/>
                </a:solidFill>
              </a:rPr>
              <a:t>FDMentor</a:t>
            </a:r>
            <a:r>
              <a:rPr lang="de-DE" sz="1200" dirty="0">
                <a:solidFill>
                  <a:srgbClr val="004476"/>
                </a:solidFill>
              </a:rPr>
              <a:t>: Katarzyna </a:t>
            </a:r>
            <a:r>
              <a:rPr lang="de-DE" sz="1200" dirty="0" err="1">
                <a:solidFill>
                  <a:srgbClr val="004476"/>
                </a:solidFill>
              </a:rPr>
              <a:t>Biernacka</a:t>
            </a:r>
            <a:r>
              <a:rPr lang="de-DE" sz="1200" dirty="0">
                <a:solidFill>
                  <a:srgbClr val="004476"/>
                </a:solidFill>
              </a:rPr>
              <a:t>, Petra Buchholz, Sarah Ann Danker, Dr. Dominika </a:t>
            </a:r>
            <a:r>
              <a:rPr lang="de-DE" sz="1200" dirty="0" err="1">
                <a:solidFill>
                  <a:srgbClr val="004476"/>
                </a:solidFill>
              </a:rPr>
              <a:t>Dolzycka</a:t>
            </a:r>
            <a:r>
              <a:rPr lang="de-DE" sz="1200" dirty="0">
                <a:solidFill>
                  <a:srgbClr val="004476"/>
                </a:solidFill>
              </a:rPr>
              <a:t>, Claudia Engelhardt, Kerstin Helbig, Dr. Juliane Jacob, Dr. Janna Neumann, Dr. Carolin Odebrecht, </a:t>
            </a:r>
            <a:r>
              <a:rPr lang="de-DE" sz="1200" b="0" i="0" u="none" strike="noStrike" cap="none" spc="0" dirty="0">
                <a:solidFill>
                  <a:srgbClr val="004476"/>
                </a:solidFill>
              </a:rPr>
              <a:t>Britta Petersen, </a:t>
            </a:r>
            <a:r>
              <a:rPr sz="1200" dirty="0">
                <a:solidFill>
                  <a:srgbClr val="004476"/>
                </a:solidFill>
              </a:rPr>
              <a:t>Benjamin </a:t>
            </a:r>
            <a:r>
              <a:rPr sz="1200" dirty="0" err="1">
                <a:solidFill>
                  <a:srgbClr val="004476"/>
                </a:solidFill>
              </a:rPr>
              <a:t>Slowig</a:t>
            </a:r>
            <a:r>
              <a:rPr sz="1200" dirty="0">
                <a:solidFill>
                  <a:srgbClr val="004476"/>
                </a:solidFill>
              </a:rPr>
              <a:t>, </a:t>
            </a:r>
            <a:r>
              <a:rPr lang="de-DE" sz="1200" dirty="0">
                <a:solidFill>
                  <a:srgbClr val="004476"/>
                </a:solidFill>
              </a:rPr>
              <a:t>Dr. Ute Trautwein-Bruns, Cord </a:t>
            </a:r>
            <a:r>
              <a:rPr lang="de-DE" sz="1200" dirty="0" err="1">
                <a:solidFill>
                  <a:srgbClr val="004476"/>
                </a:solidFill>
              </a:rPr>
              <a:t>Wiljes</a:t>
            </a:r>
            <a:r>
              <a:rPr lang="de-DE" sz="1200" dirty="0">
                <a:solidFill>
                  <a:srgbClr val="004476"/>
                </a:solidFill>
              </a:rPr>
              <a:t>, Dr. Ulrike Wuttke</a:t>
            </a:r>
            <a:endParaRPr sz="1200" dirty="0">
              <a:solidFill>
                <a:srgbClr val="00447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idx="1"/>
          </p:nvPr>
        </p:nvSpPr>
        <p:spPr bwMode="auto"/>
        <p:txBody>
          <a:bodyPr anchor="ctr"/>
          <a:lstStyle/>
          <a:p>
            <a:pPr marL="0" indent="0">
              <a:lnSpc>
                <a:spcPct val="100000"/>
              </a:lnSpc>
              <a:buNone/>
              <a:defRPr/>
            </a:pPr>
            <a:r>
              <a:rPr lang="de-DE" dirty="0"/>
              <a:t>Was unterscheidet eurer Meinung nach Archivierung von Backup?</a:t>
            </a:r>
            <a:endParaRPr dirty="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9</a:t>
            </a:fld>
            <a:endParaRPr lang="de-DE"/>
          </a:p>
        </p:txBody>
      </p:sp>
      <p:sp>
        <p:nvSpPr>
          <p:cNvPr id="2" name="Titel 1"/>
          <p:cNvSpPr>
            <a:spLocks noGrp="1"/>
          </p:cNvSpPr>
          <p:nvPr>
            <p:ph type="title"/>
          </p:nvPr>
        </p:nvSpPr>
        <p:spPr bwMode="auto"/>
        <p:txBody>
          <a:bodyPr/>
          <a:lstStyle/>
          <a:p>
            <a:pPr>
              <a:defRPr/>
            </a:pPr>
            <a:r>
              <a:rPr lang="de-DE" b="1" dirty="0"/>
              <a:t>Frage</a:t>
            </a:r>
            <a:endParaRPr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0"/>
          <p:cNvSpPr>
            <a:spLocks noGrp="1"/>
          </p:cNvSpPr>
          <p:nvPr>
            <p:ph type="title"/>
          </p:nvPr>
        </p:nvSpPr>
        <p:spPr bwMode="auto"/>
        <p:txBody>
          <a:bodyPr/>
          <a:lstStyle/>
          <a:p>
            <a:pPr>
              <a:defRPr/>
            </a:pPr>
            <a:r>
              <a:rPr lang="de-DE"/>
              <a:t>Archivierung – Abgrenzung zu Backup</a:t>
            </a:r>
            <a:endParaRPr/>
          </a:p>
        </p:txBody>
      </p:sp>
      <p:sp>
        <p:nvSpPr>
          <p:cNvPr id="5" name="Textplatzhalter 1"/>
          <p:cNvSpPr>
            <a:spLocks noGrp="1"/>
          </p:cNvSpPr>
          <p:nvPr>
            <p:ph type="body" idx="1"/>
          </p:nvPr>
        </p:nvSpPr>
        <p:spPr bwMode="auto"/>
        <p:txBody>
          <a:bodyPr>
            <a:normAutofit/>
          </a:bodyPr>
          <a:lstStyle/>
          <a:p>
            <a:pPr>
              <a:defRPr/>
            </a:pPr>
            <a:r>
              <a:rPr lang="de-DE"/>
              <a:t>Backup </a:t>
            </a:r>
            <a:r>
              <a:rPr lang="de-DE" sz="1900" b="0"/>
              <a:t>(„heiße“ Daten)</a:t>
            </a:r>
            <a:endParaRPr b="0"/>
          </a:p>
        </p:txBody>
      </p:sp>
      <p:sp>
        <p:nvSpPr>
          <p:cNvPr id="6" name="Inhaltsplatzhalter 2"/>
          <p:cNvSpPr>
            <a:spLocks noGrp="1"/>
          </p:cNvSpPr>
          <p:nvPr>
            <p:ph sz="half" idx="2"/>
          </p:nvPr>
        </p:nvSpPr>
        <p:spPr bwMode="auto"/>
        <p:txBody>
          <a:bodyPr>
            <a:normAutofit lnSpcReduction="10000"/>
          </a:bodyPr>
          <a:lstStyle/>
          <a:p>
            <a:pPr>
              <a:lnSpc>
                <a:spcPct val="110000"/>
              </a:lnSpc>
              <a:spcAft>
                <a:spcPts val="300"/>
              </a:spcAft>
              <a:defRPr/>
            </a:pPr>
            <a:r>
              <a:rPr lang="de-DE" sz="2200"/>
              <a:t>(Automatische) Sicherung </a:t>
            </a:r>
            <a:r>
              <a:rPr lang="de-DE" sz="2200" b="1"/>
              <a:t>aller</a:t>
            </a:r>
            <a:r>
              <a:rPr lang="de-DE" sz="2200"/>
              <a:t> Daten, um Datenverlust vorzubeugen (bspw. technisch → defekt, oder menschlich → versehentlich gelöscht)</a:t>
            </a:r>
            <a:endParaRPr/>
          </a:p>
          <a:p>
            <a:pPr>
              <a:lnSpc>
                <a:spcPct val="110000"/>
              </a:lnSpc>
              <a:defRPr/>
            </a:pPr>
            <a:r>
              <a:rPr lang="de-DE" sz="2200"/>
              <a:t>Alle Versionen</a:t>
            </a:r>
            <a:endParaRPr sz="2200"/>
          </a:p>
          <a:p>
            <a:pPr>
              <a:defRPr/>
            </a:pPr>
            <a:endParaRPr lang="de-DE"/>
          </a:p>
        </p:txBody>
      </p:sp>
      <p:sp>
        <p:nvSpPr>
          <p:cNvPr id="7" name="Textplatzhalter 3"/>
          <p:cNvSpPr>
            <a:spLocks noGrp="1"/>
          </p:cNvSpPr>
          <p:nvPr>
            <p:ph type="body" sz="quarter" idx="3"/>
          </p:nvPr>
        </p:nvSpPr>
        <p:spPr bwMode="auto"/>
        <p:txBody>
          <a:bodyPr>
            <a:normAutofit/>
          </a:bodyPr>
          <a:lstStyle/>
          <a:p>
            <a:pPr>
              <a:defRPr/>
            </a:pPr>
            <a:r>
              <a:rPr lang="de-DE"/>
              <a:t>Archivierung </a:t>
            </a:r>
            <a:r>
              <a:rPr lang="de-DE" sz="1900" b="0"/>
              <a:t>(„kalte“ Daten)</a:t>
            </a:r>
            <a:endParaRPr b="0"/>
          </a:p>
        </p:txBody>
      </p:sp>
      <p:sp>
        <p:nvSpPr>
          <p:cNvPr id="8" name="Inhaltsplatzhalter 4"/>
          <p:cNvSpPr>
            <a:spLocks noGrp="1"/>
          </p:cNvSpPr>
          <p:nvPr>
            <p:ph sz="quarter" idx="4"/>
          </p:nvPr>
        </p:nvSpPr>
        <p:spPr bwMode="auto"/>
        <p:txBody>
          <a:bodyPr>
            <a:normAutofit fontScale="92500" lnSpcReduction="10000"/>
          </a:bodyPr>
          <a:lstStyle/>
          <a:p>
            <a:pPr>
              <a:lnSpc>
                <a:spcPct val="110000"/>
              </a:lnSpc>
              <a:defRPr/>
            </a:pPr>
            <a:r>
              <a:rPr lang="de-DE"/>
              <a:t>Sicherung </a:t>
            </a:r>
            <a:r>
              <a:rPr lang="de-DE" b="1"/>
              <a:t>ausgewählter</a:t>
            </a:r>
            <a:r>
              <a:rPr lang="de-DE"/>
              <a:t> Daten, um diese langfristig aufzubewahren</a:t>
            </a:r>
            <a:endParaRPr/>
          </a:p>
          <a:p>
            <a:pPr>
              <a:lnSpc>
                <a:spcPct val="110000"/>
              </a:lnSpc>
              <a:defRPr/>
            </a:pPr>
            <a:r>
              <a:rPr lang="de-DE"/>
              <a:t>Nur endgültige Versionen</a:t>
            </a:r>
            <a:endParaRPr/>
          </a:p>
          <a:p>
            <a:pPr>
              <a:defRPr/>
            </a:pPr>
            <a:r>
              <a:rPr lang="de-DE"/>
              <a:t>Integritätssicherung</a:t>
            </a:r>
            <a:endParaRPr/>
          </a:p>
          <a:p>
            <a:pPr>
              <a:defRPr/>
            </a:pPr>
            <a:r>
              <a:rPr lang="de-DE"/>
              <a:t>Langzeitspeicherung</a:t>
            </a:r>
            <a:endParaRPr/>
          </a:p>
          <a:p>
            <a:pPr>
              <a:defRPr/>
            </a:pPr>
            <a:r>
              <a:rPr lang="de-DE"/>
              <a:t>Durchsuchbarkeit</a:t>
            </a:r>
            <a:endParaRPr/>
          </a:p>
          <a:p>
            <a:pPr marL="0" indent="0">
              <a:buNone/>
              <a:defRPr/>
            </a:pPr>
            <a:endParaRPr lang="de-DE"/>
          </a:p>
          <a:p>
            <a:pPr>
              <a:defRPr/>
            </a:pPr>
            <a:endParaRPr lang="de-DE"/>
          </a:p>
        </p:txBody>
      </p:sp>
      <p:sp>
        <p:nvSpPr>
          <p:cNvPr id="9" name="Foliennummernplatzhalter 7"/>
          <p:cNvSpPr>
            <a:spLocks noGrp="1"/>
          </p:cNvSpPr>
          <p:nvPr>
            <p:ph type="sldNum" sz="quarter" idx="12"/>
          </p:nvPr>
        </p:nvSpPr>
        <p:spPr bwMode="auto"/>
        <p:txBody>
          <a:bodyPr/>
          <a:lstStyle/>
          <a:p>
            <a:pPr>
              <a:defRPr/>
            </a:pPr>
            <a:fld id="{A3A583AC-90C3-47D4-8E3F-971AFFF238DC}" type="slidenum">
              <a:rPr lang="de-DE"/>
              <a:t>10</a:t>
            </a:fld>
            <a:endParaRPr lang="de-D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0"/>
          <p:cNvSpPr>
            <a:spLocks noGrp="1"/>
          </p:cNvSpPr>
          <p:nvPr>
            <p:ph type="title"/>
          </p:nvPr>
        </p:nvSpPr>
        <p:spPr bwMode="auto"/>
        <p:txBody>
          <a:bodyPr/>
          <a:lstStyle/>
          <a:p>
            <a:pPr>
              <a:defRPr/>
            </a:pPr>
            <a:r>
              <a:rPr lang="de-DE"/>
              <a:t>Wie lange ist Langzeit?</a:t>
            </a:r>
            <a:endParaRPr/>
          </a:p>
        </p:txBody>
      </p:sp>
      <p:sp>
        <p:nvSpPr>
          <p:cNvPr id="5" name="Foliennummernplatzhalter 7"/>
          <p:cNvSpPr>
            <a:spLocks noGrp="1"/>
          </p:cNvSpPr>
          <p:nvPr>
            <p:ph type="sldNum" sz="quarter" idx="12"/>
          </p:nvPr>
        </p:nvSpPr>
        <p:spPr bwMode="auto"/>
        <p:txBody>
          <a:bodyPr/>
          <a:lstStyle/>
          <a:p>
            <a:pPr>
              <a:defRPr/>
            </a:pPr>
            <a:fld id="{A3A583AC-90C3-47D4-8E3F-971AFFF238DC}" type="slidenum">
              <a:rPr lang="de-DE"/>
              <a:t>11</a:t>
            </a:fld>
            <a:endParaRPr lang="de-DE"/>
          </a:p>
        </p:txBody>
      </p:sp>
      <p:pic>
        <p:nvPicPr>
          <p:cNvPr id="6" name="Grafik 4"/>
          <p:cNvPicPr>
            <a:picLocks noChangeAspect="1"/>
          </p:cNvPicPr>
          <p:nvPr/>
        </p:nvPicPr>
        <p:blipFill>
          <a:blip r:embed="rId2"/>
          <a:stretch/>
        </p:blipFill>
        <p:spPr bwMode="auto">
          <a:xfrm>
            <a:off x="663980" y="1094193"/>
            <a:ext cx="2174488" cy="1630866"/>
          </a:xfrm>
          <a:prstGeom prst="rect">
            <a:avLst/>
          </a:prstGeom>
        </p:spPr>
      </p:pic>
      <p:pic>
        <p:nvPicPr>
          <p:cNvPr id="7" name="Grafik 6"/>
          <p:cNvPicPr>
            <a:picLocks noChangeAspect="1"/>
          </p:cNvPicPr>
          <p:nvPr/>
        </p:nvPicPr>
        <p:blipFill>
          <a:blip r:embed="rId3"/>
          <a:stretch/>
        </p:blipFill>
        <p:spPr bwMode="auto">
          <a:xfrm>
            <a:off x="2401668" y="2366010"/>
            <a:ext cx="2170307" cy="1446871"/>
          </a:xfrm>
          <a:prstGeom prst="rect">
            <a:avLst/>
          </a:prstGeom>
        </p:spPr>
      </p:pic>
      <p:pic>
        <p:nvPicPr>
          <p:cNvPr id="8" name="Grafik 12"/>
          <p:cNvPicPr>
            <a:picLocks noChangeAspect="1"/>
          </p:cNvPicPr>
          <p:nvPr/>
        </p:nvPicPr>
        <p:blipFill>
          <a:blip r:embed="rId4"/>
          <a:stretch/>
        </p:blipFill>
        <p:spPr bwMode="auto">
          <a:xfrm>
            <a:off x="4343376" y="3456045"/>
            <a:ext cx="1541156" cy="1502627"/>
          </a:xfrm>
          <a:prstGeom prst="rect">
            <a:avLst/>
          </a:prstGeom>
        </p:spPr>
      </p:pic>
      <p:sp>
        <p:nvSpPr>
          <p:cNvPr id="9" name="Textfeld 13"/>
          <p:cNvSpPr/>
          <p:nvPr/>
        </p:nvSpPr>
        <p:spPr bwMode="auto">
          <a:xfrm>
            <a:off x="3005229" y="1408895"/>
            <a:ext cx="3189249" cy="369332"/>
          </a:xfrm>
          <a:prstGeom prst="rect">
            <a:avLst/>
          </a:prstGeom>
          <a:noFill/>
        </p:spPr>
        <p:txBody>
          <a:bodyPr wrap="square" rtlCol="0">
            <a:spAutoFit/>
          </a:bodyPr>
          <a:lstStyle/>
          <a:p>
            <a:pPr>
              <a:defRPr/>
            </a:pPr>
            <a:r>
              <a:rPr lang="de-DE">
                <a:solidFill>
                  <a:srgbClr val="004476"/>
                </a:solidFill>
                <a:latin typeface="Arial"/>
                <a:cs typeface="Arial"/>
              </a:rPr>
              <a:t>CD: 5–10 Jahre</a:t>
            </a:r>
            <a:endParaRPr/>
          </a:p>
        </p:txBody>
      </p:sp>
      <p:sp>
        <p:nvSpPr>
          <p:cNvPr id="10" name="Textfeld 20"/>
          <p:cNvSpPr/>
          <p:nvPr/>
        </p:nvSpPr>
        <p:spPr bwMode="auto">
          <a:xfrm>
            <a:off x="5728011" y="3587444"/>
            <a:ext cx="3189249" cy="369332"/>
          </a:xfrm>
          <a:prstGeom prst="rect">
            <a:avLst/>
          </a:prstGeom>
          <a:noFill/>
        </p:spPr>
        <p:txBody>
          <a:bodyPr wrap="square" rtlCol="0">
            <a:spAutoFit/>
          </a:bodyPr>
          <a:lstStyle/>
          <a:p>
            <a:pPr>
              <a:defRPr/>
            </a:pPr>
            <a:r>
              <a:rPr lang="de-DE">
                <a:solidFill>
                  <a:srgbClr val="004476"/>
                </a:solidFill>
                <a:latin typeface="Arial"/>
                <a:cs typeface="Arial"/>
              </a:rPr>
              <a:t>Diskette: </a:t>
            </a:r>
            <a:r>
              <a:rPr lang="de-DE">
                <a:solidFill>
                  <a:srgbClr val="004476"/>
                </a:solidFill>
                <a:latin typeface="Arial"/>
              </a:rPr>
              <a:t>10–20 </a:t>
            </a:r>
            <a:r>
              <a:rPr lang="de-DE">
                <a:solidFill>
                  <a:srgbClr val="004476"/>
                </a:solidFill>
                <a:latin typeface="Arial"/>
                <a:cs typeface="Arial"/>
              </a:rPr>
              <a:t>Jahre </a:t>
            </a:r>
            <a:endParaRPr/>
          </a:p>
        </p:txBody>
      </p:sp>
      <p:sp>
        <p:nvSpPr>
          <p:cNvPr id="11" name="Textfeld 21"/>
          <p:cNvSpPr/>
          <p:nvPr/>
        </p:nvSpPr>
        <p:spPr bwMode="auto">
          <a:xfrm>
            <a:off x="4687846" y="2444945"/>
            <a:ext cx="3189249" cy="369332"/>
          </a:xfrm>
          <a:prstGeom prst="rect">
            <a:avLst/>
          </a:prstGeom>
          <a:noFill/>
        </p:spPr>
        <p:txBody>
          <a:bodyPr wrap="square" rtlCol="0">
            <a:spAutoFit/>
          </a:bodyPr>
          <a:lstStyle/>
          <a:p>
            <a:pPr>
              <a:defRPr/>
            </a:pPr>
            <a:r>
              <a:rPr lang="de-DE">
                <a:solidFill>
                  <a:srgbClr val="004476"/>
                </a:solidFill>
                <a:latin typeface="Arial"/>
                <a:cs typeface="Arial"/>
              </a:rPr>
              <a:t>Festplatte: </a:t>
            </a:r>
            <a:r>
              <a:rPr lang="de-DE">
                <a:solidFill>
                  <a:srgbClr val="004476"/>
                </a:solidFill>
                <a:latin typeface="Arial"/>
              </a:rPr>
              <a:t>3–</a:t>
            </a:r>
            <a:r>
              <a:rPr lang="de-DE">
                <a:solidFill>
                  <a:srgbClr val="004476"/>
                </a:solidFill>
                <a:latin typeface="Arial"/>
                <a:cs typeface="Arial"/>
              </a:rPr>
              <a:t>10 Jahre </a:t>
            </a:r>
            <a:endParaRPr/>
          </a:p>
        </p:txBody>
      </p:sp>
      <p:sp>
        <p:nvSpPr>
          <p:cNvPr id="12" name="Fußzeilenplatzhalter 1"/>
          <p:cNvSpPr/>
          <p:nvPr/>
        </p:nvSpPr>
        <p:spPr bwMode="auto">
          <a:xfrm>
            <a:off x="6164580" y="4086622"/>
            <a:ext cx="1881558" cy="703502"/>
          </a:xfrm>
          <a:prstGeom prst="rect">
            <a:avLst/>
          </a:prstGeom>
        </p:spPr>
        <p:txBody>
          <a:bodyPr vert="horz" lIns="91440" tIns="45720" rIns="91440" bIns="45720" rtlCol="0" anchor="ct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sz="800"/>
              <a:t>Quelle: pixabay.com. </a:t>
            </a:r>
            <a:br>
              <a:rPr lang="de-DE" sz="800"/>
            </a:br>
            <a:r>
              <a:rPr lang="de-DE" sz="800"/>
              <a:t>Dieses Werk ist lizenziert unter einer </a:t>
            </a:r>
            <a:r>
              <a:rPr lang="de-DE" sz="800" u="sng">
                <a:hlinkClick r:id="rId5" tooltip="https://creativecommons.org/publicdomain/zero/1.0/deed.de"/>
              </a:rPr>
              <a:t>CC0 1.0 Universal (CC0 1.0) Public Domain Dedication</a:t>
            </a:r>
            <a:r>
              <a:rPr lang="de-DE" sz="800"/>
              <a:t>.</a:t>
            </a:r>
            <a:endParaRPr/>
          </a:p>
          <a:p>
            <a:pPr>
              <a:defRPr/>
            </a:pPr>
            <a:r>
              <a:rPr lang="de-DE" sz="800"/>
              <a:t>https://creativecommons.org/publicdomain/zero/1.0/deed.de</a:t>
            </a:r>
            <a:endParaRPr/>
          </a:p>
          <a:p>
            <a:pPr>
              <a:defRPr/>
            </a:pPr>
            <a:endParaRPr lang="de-DE" sz="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Nachhaltige Dateiformate</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12</a:t>
            </a:fld>
            <a:endParaRPr lang="de-DE"/>
          </a:p>
        </p:txBody>
      </p:sp>
      <p:graphicFrame>
        <p:nvGraphicFramePr>
          <p:cNvPr id="7" name="Inhaltsplatzhalter 5"/>
          <p:cNvGraphicFramePr>
            <a:graphicFrameLocks/>
          </p:cNvGraphicFramePr>
          <p:nvPr/>
        </p:nvGraphicFramePr>
        <p:xfrm>
          <a:off x="628650" y="1059582"/>
          <a:ext cx="7687766" cy="3528375"/>
        </p:xfrm>
        <a:graphic>
          <a:graphicData uri="http://schemas.openxmlformats.org/drawingml/2006/table">
            <a:tbl>
              <a:tblPr firstRow="1" bandRow="1"/>
              <a:tblGrid>
                <a:gridCol w="2404981">
                  <a:extLst>
                    <a:ext uri="{9D8B030D-6E8A-4147-A177-3AD203B41FA5}">
                      <a16:colId xmlns:a16="http://schemas.microsoft.com/office/drawing/2014/main" val="20000"/>
                    </a:ext>
                  </a:extLst>
                </a:gridCol>
                <a:gridCol w="3072381">
                  <a:extLst>
                    <a:ext uri="{9D8B030D-6E8A-4147-A177-3AD203B41FA5}">
                      <a16:colId xmlns:a16="http://schemas.microsoft.com/office/drawing/2014/main" val="20001"/>
                    </a:ext>
                  </a:extLst>
                </a:gridCol>
                <a:gridCol w="2210404">
                  <a:extLst>
                    <a:ext uri="{9D8B030D-6E8A-4147-A177-3AD203B41FA5}">
                      <a16:colId xmlns:a16="http://schemas.microsoft.com/office/drawing/2014/main" val="20002"/>
                    </a:ext>
                  </a:extLst>
                </a:gridCol>
              </a:tblGrid>
              <a:tr h="336609">
                <a:tc>
                  <a:txBody>
                    <a:bodyPr/>
                    <a:lstStyle/>
                    <a:p>
                      <a:pPr algn="l">
                        <a:lnSpc>
                          <a:spcPts val="2900"/>
                        </a:lnSpc>
                        <a:spcAft>
                          <a:spcPts val="0"/>
                        </a:spcAft>
                        <a:defRPr/>
                      </a:pPr>
                      <a:r>
                        <a:rPr lang="de-DE" sz="2000" b="1">
                          <a:latin typeface="Arial"/>
                          <a:cs typeface="Arial"/>
                        </a:rPr>
                        <a:t>Dateiformat</a:t>
                      </a:r>
                      <a:endParaRPr lang="de-DE" sz="2000" b="1">
                        <a:latin typeface="Arial"/>
                        <a:ea typeface="Calibri"/>
                        <a:cs typeface="Arial"/>
                      </a:endParaRPr>
                    </a:p>
                  </a:txBody>
                  <a:tcPr marL="98205" marR="98205" marT="0" marB="0" anchor="ctr"/>
                </a:tc>
                <a:tc>
                  <a:txBody>
                    <a:bodyPr/>
                    <a:lstStyle/>
                    <a:p>
                      <a:pPr algn="l">
                        <a:lnSpc>
                          <a:spcPts val="2900"/>
                        </a:lnSpc>
                        <a:spcAft>
                          <a:spcPts val="0"/>
                        </a:spcAft>
                        <a:defRPr/>
                      </a:pPr>
                      <a:r>
                        <a:rPr lang="de-DE" sz="2000" b="1">
                          <a:latin typeface="Arial"/>
                          <a:cs typeface="Arial"/>
                        </a:rPr>
                        <a:t>Empfehlung</a:t>
                      </a:r>
                      <a:endParaRPr lang="de-DE" sz="2000" b="1">
                        <a:latin typeface="Arial"/>
                        <a:ea typeface="Calibri"/>
                        <a:cs typeface="Arial"/>
                      </a:endParaRPr>
                    </a:p>
                  </a:txBody>
                  <a:tcPr marL="98205" marR="98205" marT="0" marB="0" anchor="ctr"/>
                </a:tc>
                <a:tc>
                  <a:txBody>
                    <a:bodyPr/>
                    <a:lstStyle/>
                    <a:p>
                      <a:pPr algn="l">
                        <a:lnSpc>
                          <a:spcPts val="2900"/>
                        </a:lnSpc>
                        <a:spcAft>
                          <a:spcPts val="0"/>
                        </a:spcAft>
                        <a:defRPr/>
                      </a:pPr>
                      <a:r>
                        <a:rPr lang="de-DE" sz="2000" b="1">
                          <a:latin typeface="Arial"/>
                          <a:cs typeface="Arial"/>
                        </a:rPr>
                        <a:t>Vermeiden</a:t>
                      </a:r>
                      <a:endParaRPr lang="de-DE" sz="2000" b="1">
                        <a:latin typeface="Arial"/>
                        <a:ea typeface="Calibri"/>
                        <a:cs typeface="Arial"/>
                      </a:endParaRPr>
                    </a:p>
                  </a:txBody>
                  <a:tcPr marL="98205" marR="98205" marT="0" marB="0" anchor="ctr"/>
                </a:tc>
                <a:extLst>
                  <a:ext uri="{0D108BD9-81ED-4DB2-BD59-A6C34878D82A}">
                    <a16:rowId xmlns:a16="http://schemas.microsoft.com/office/drawing/2014/main" val="10000"/>
                  </a:ext>
                </a:extLst>
              </a:tr>
              <a:tr h="414119">
                <a:tc>
                  <a:txBody>
                    <a:bodyPr/>
                    <a:lstStyle/>
                    <a:p>
                      <a:pPr>
                        <a:lnSpc>
                          <a:spcPts val="2900"/>
                        </a:lnSpc>
                        <a:spcAft>
                          <a:spcPts val="0"/>
                        </a:spcAft>
                        <a:defRPr/>
                      </a:pPr>
                      <a:r>
                        <a:rPr lang="de-DE" sz="1400">
                          <a:latin typeface="Arial"/>
                          <a:cs typeface="Arial"/>
                        </a:rPr>
                        <a:t>Tabellen</a:t>
                      </a:r>
                      <a:endParaRPr lang="de-DE" sz="1400">
                        <a:latin typeface="Arial"/>
                        <a:ea typeface="Calibri"/>
                        <a:cs typeface="Arial"/>
                      </a:endParaRPr>
                    </a:p>
                  </a:txBody>
                  <a:tcPr marL="98205" marR="98205" marT="0" marB="0"/>
                </a:tc>
                <a:tc>
                  <a:txBody>
                    <a:bodyPr/>
                    <a:lstStyle/>
                    <a:p>
                      <a:pPr>
                        <a:lnSpc>
                          <a:spcPts val="2900"/>
                        </a:lnSpc>
                        <a:spcAft>
                          <a:spcPts val="0"/>
                        </a:spcAft>
                        <a:defRPr/>
                      </a:pPr>
                      <a:r>
                        <a:rPr lang="en-US" sz="1400">
                          <a:latin typeface="Arial"/>
                          <a:cs typeface="Arial"/>
                        </a:rPr>
                        <a:t>CSV, TSV, SPSS portable, XLSX</a:t>
                      </a:r>
                      <a:endParaRPr lang="de-DE" sz="1400">
                        <a:latin typeface="Arial"/>
                        <a:ea typeface="Calibri"/>
                        <a:cs typeface="Arial"/>
                      </a:endParaRPr>
                    </a:p>
                  </a:txBody>
                  <a:tcPr marL="98205" marR="98205" marT="0" marB="0"/>
                </a:tc>
                <a:tc>
                  <a:txBody>
                    <a:bodyPr/>
                    <a:lstStyle/>
                    <a:p>
                      <a:pPr marL="0" marR="0" lvl="0" indent="0" algn="l" defTabSz="914400">
                        <a:lnSpc>
                          <a:spcPts val="2900"/>
                        </a:lnSpc>
                        <a:spcBef>
                          <a:spcPts val="0"/>
                        </a:spcBef>
                        <a:spcAft>
                          <a:spcPts val="0"/>
                        </a:spcAft>
                        <a:buClrTx/>
                        <a:buSzTx/>
                        <a:buFontTx/>
                        <a:buNone/>
                        <a:defRPr/>
                      </a:pPr>
                      <a:r>
                        <a:rPr lang="de-DE" sz="1400">
                          <a:latin typeface="Arial"/>
                          <a:cs typeface="Arial"/>
                        </a:rPr>
                        <a:t>XLS, </a:t>
                      </a:r>
                      <a:r>
                        <a:rPr lang="en-US" sz="1400">
                          <a:latin typeface="Arial"/>
                          <a:cs typeface="Arial"/>
                        </a:rPr>
                        <a:t>SPSS</a:t>
                      </a:r>
                      <a:endParaRPr lang="de-DE" sz="1400">
                        <a:latin typeface="Arial"/>
                        <a:ea typeface="Calibri"/>
                        <a:cs typeface="Arial"/>
                      </a:endParaRPr>
                    </a:p>
                  </a:txBody>
                  <a:tcPr marL="98205" marR="98205" marT="0" marB="0"/>
                </a:tc>
                <a:extLst>
                  <a:ext uri="{0D108BD9-81ED-4DB2-BD59-A6C34878D82A}">
                    <a16:rowId xmlns:a16="http://schemas.microsoft.com/office/drawing/2014/main" val="10001"/>
                  </a:ext>
                </a:extLst>
              </a:tr>
              <a:tr h="414119">
                <a:tc>
                  <a:txBody>
                    <a:bodyPr/>
                    <a:lstStyle/>
                    <a:p>
                      <a:pPr>
                        <a:lnSpc>
                          <a:spcPts val="2900"/>
                        </a:lnSpc>
                        <a:spcAft>
                          <a:spcPts val="0"/>
                        </a:spcAft>
                        <a:defRPr/>
                      </a:pPr>
                      <a:r>
                        <a:rPr lang="de-DE" sz="1400">
                          <a:latin typeface="Arial"/>
                          <a:cs typeface="Arial"/>
                        </a:rPr>
                        <a:t>Text</a:t>
                      </a:r>
                      <a:endParaRPr lang="de-DE" sz="1400">
                        <a:latin typeface="Arial"/>
                        <a:ea typeface="Calibri"/>
                        <a:cs typeface="Arial"/>
                      </a:endParaRPr>
                    </a:p>
                  </a:txBody>
                  <a:tcPr marL="98205" marR="98205" marT="0" marB="0"/>
                </a:tc>
                <a:tc>
                  <a:txBody>
                    <a:bodyPr/>
                    <a:lstStyle/>
                    <a:p>
                      <a:pPr>
                        <a:lnSpc>
                          <a:spcPts val="2900"/>
                        </a:lnSpc>
                        <a:spcAft>
                          <a:spcPts val="0"/>
                        </a:spcAft>
                        <a:defRPr/>
                      </a:pPr>
                      <a:r>
                        <a:rPr lang="en-US" sz="1400">
                          <a:latin typeface="Arial"/>
                          <a:cs typeface="Arial"/>
                        </a:rPr>
                        <a:t>TXT, HTML, RTF, PDF/A, DOCX</a:t>
                      </a:r>
                      <a:endParaRPr lang="de-DE" sz="1400">
                        <a:latin typeface="Arial"/>
                        <a:ea typeface="Calibri"/>
                        <a:cs typeface="Arial"/>
                      </a:endParaRPr>
                    </a:p>
                  </a:txBody>
                  <a:tcPr marL="98205" marR="98205" marT="0" marB="0"/>
                </a:tc>
                <a:tc>
                  <a:txBody>
                    <a:bodyPr/>
                    <a:lstStyle/>
                    <a:p>
                      <a:pPr>
                        <a:lnSpc>
                          <a:spcPts val="2900"/>
                        </a:lnSpc>
                        <a:spcAft>
                          <a:spcPts val="0"/>
                        </a:spcAft>
                        <a:defRPr/>
                      </a:pPr>
                      <a:r>
                        <a:rPr lang="de-DE" sz="1400">
                          <a:latin typeface="Arial"/>
                          <a:cs typeface="Arial"/>
                        </a:rPr>
                        <a:t>DOC, PDF</a:t>
                      </a:r>
                      <a:endParaRPr lang="de-DE" sz="1400">
                        <a:latin typeface="Arial"/>
                        <a:ea typeface="Calibri"/>
                        <a:cs typeface="Arial"/>
                      </a:endParaRPr>
                    </a:p>
                  </a:txBody>
                  <a:tcPr marL="98205" marR="98205" marT="0" marB="0"/>
                </a:tc>
                <a:extLst>
                  <a:ext uri="{0D108BD9-81ED-4DB2-BD59-A6C34878D82A}">
                    <a16:rowId xmlns:a16="http://schemas.microsoft.com/office/drawing/2014/main" val="10002"/>
                  </a:ext>
                </a:extLst>
              </a:tr>
              <a:tr h="896134">
                <a:tc>
                  <a:txBody>
                    <a:bodyPr/>
                    <a:lstStyle/>
                    <a:p>
                      <a:pPr>
                        <a:lnSpc>
                          <a:spcPts val="2900"/>
                        </a:lnSpc>
                        <a:spcAft>
                          <a:spcPts val="0"/>
                        </a:spcAft>
                        <a:defRPr/>
                      </a:pPr>
                      <a:r>
                        <a:rPr lang="de-DE" sz="1400">
                          <a:latin typeface="Arial"/>
                          <a:cs typeface="Arial"/>
                        </a:rPr>
                        <a:t>Multimedia</a:t>
                      </a:r>
                      <a:endParaRPr lang="de-DE" sz="1400">
                        <a:latin typeface="Arial"/>
                        <a:ea typeface="Calibri"/>
                        <a:cs typeface="Arial"/>
                      </a:endParaRPr>
                    </a:p>
                  </a:txBody>
                  <a:tcPr marL="98205" marR="98205" marT="0" marB="0"/>
                </a:tc>
                <a:tc>
                  <a:txBody>
                    <a:bodyPr/>
                    <a:lstStyle/>
                    <a:p>
                      <a:pPr>
                        <a:lnSpc>
                          <a:spcPts val="2900"/>
                        </a:lnSpc>
                        <a:spcAft>
                          <a:spcPts val="0"/>
                        </a:spcAft>
                        <a:defRPr/>
                      </a:pPr>
                      <a:r>
                        <a:rPr lang="en-US" sz="1400">
                          <a:latin typeface="Arial"/>
                          <a:cs typeface="Arial"/>
                        </a:rPr>
                        <a:t>Container: MPEG4, MKV</a:t>
                      </a:r>
                      <a:endParaRPr lang="de-DE" sz="1400">
                        <a:latin typeface="Arial"/>
                        <a:cs typeface="Arial"/>
                      </a:endParaRPr>
                    </a:p>
                    <a:p>
                      <a:pPr>
                        <a:lnSpc>
                          <a:spcPts val="2900"/>
                        </a:lnSpc>
                        <a:spcAft>
                          <a:spcPts val="0"/>
                        </a:spcAft>
                        <a:defRPr/>
                      </a:pPr>
                      <a:r>
                        <a:rPr lang="en-US" sz="1400">
                          <a:latin typeface="Arial"/>
                          <a:cs typeface="Arial"/>
                        </a:rPr>
                        <a:t>Codec: Theora, Dirac, FLAC</a:t>
                      </a:r>
                      <a:endParaRPr lang="de-DE" sz="1400">
                        <a:latin typeface="Arial"/>
                        <a:ea typeface="Calibri"/>
                        <a:cs typeface="Arial"/>
                      </a:endParaRPr>
                    </a:p>
                  </a:txBody>
                  <a:tcPr marL="98205" marR="98205" marT="0" marB="0"/>
                </a:tc>
                <a:tc>
                  <a:txBody>
                    <a:bodyPr/>
                    <a:lstStyle/>
                    <a:p>
                      <a:pPr>
                        <a:lnSpc>
                          <a:spcPts val="2900"/>
                        </a:lnSpc>
                        <a:spcAft>
                          <a:spcPts val="0"/>
                        </a:spcAft>
                        <a:defRPr/>
                      </a:pPr>
                      <a:r>
                        <a:rPr lang="de-DE" sz="1400">
                          <a:latin typeface="Arial"/>
                          <a:cs typeface="Arial"/>
                        </a:rPr>
                        <a:t>QuickTime, Flash</a:t>
                      </a:r>
                      <a:endParaRPr lang="de-DE" sz="1400">
                        <a:latin typeface="Arial"/>
                        <a:ea typeface="Calibri"/>
                        <a:cs typeface="Arial"/>
                      </a:endParaRPr>
                    </a:p>
                  </a:txBody>
                  <a:tcPr marL="98205" marR="98205" marT="0" marB="0"/>
                </a:tc>
                <a:extLst>
                  <a:ext uri="{0D108BD9-81ED-4DB2-BD59-A6C34878D82A}">
                    <a16:rowId xmlns:a16="http://schemas.microsoft.com/office/drawing/2014/main" val="10003"/>
                  </a:ext>
                </a:extLst>
              </a:tr>
              <a:tr h="414119">
                <a:tc>
                  <a:txBody>
                    <a:bodyPr/>
                    <a:lstStyle/>
                    <a:p>
                      <a:pPr>
                        <a:lnSpc>
                          <a:spcPts val="2900"/>
                        </a:lnSpc>
                        <a:spcAft>
                          <a:spcPts val="0"/>
                        </a:spcAft>
                        <a:defRPr/>
                      </a:pPr>
                      <a:r>
                        <a:rPr lang="de-DE" sz="1400">
                          <a:latin typeface="Arial"/>
                          <a:cs typeface="Arial"/>
                        </a:rPr>
                        <a:t>Bilder/Grafiken</a:t>
                      </a:r>
                      <a:endParaRPr lang="de-DE" sz="1400">
                        <a:latin typeface="Arial"/>
                        <a:ea typeface="Calibri"/>
                        <a:cs typeface="Arial"/>
                      </a:endParaRPr>
                    </a:p>
                  </a:txBody>
                  <a:tcPr marL="98205" marR="98205" marT="0" marB="0"/>
                </a:tc>
                <a:tc>
                  <a:txBody>
                    <a:bodyPr/>
                    <a:lstStyle/>
                    <a:p>
                      <a:pPr>
                        <a:lnSpc>
                          <a:spcPts val="2900"/>
                        </a:lnSpc>
                        <a:spcAft>
                          <a:spcPts val="0"/>
                        </a:spcAft>
                        <a:defRPr/>
                      </a:pPr>
                      <a:r>
                        <a:rPr lang="de-DE" sz="1400">
                          <a:latin typeface="Arial"/>
                          <a:cs typeface="Arial"/>
                        </a:rPr>
                        <a:t>TIFF, JPEG2000, PNG</a:t>
                      </a:r>
                      <a:endParaRPr lang="de-DE" sz="1400">
                        <a:latin typeface="Arial"/>
                        <a:ea typeface="Calibri"/>
                        <a:cs typeface="Arial"/>
                      </a:endParaRPr>
                    </a:p>
                  </a:txBody>
                  <a:tcPr marL="98205" marR="98205" marT="0" marB="0"/>
                </a:tc>
                <a:tc>
                  <a:txBody>
                    <a:bodyPr/>
                    <a:lstStyle/>
                    <a:p>
                      <a:pPr>
                        <a:lnSpc>
                          <a:spcPts val="2900"/>
                        </a:lnSpc>
                        <a:spcAft>
                          <a:spcPts val="0"/>
                        </a:spcAft>
                        <a:defRPr/>
                      </a:pPr>
                      <a:r>
                        <a:rPr lang="de-DE" sz="1400">
                          <a:latin typeface="Arial"/>
                          <a:cs typeface="Arial"/>
                        </a:rPr>
                        <a:t>GIF, JPEG</a:t>
                      </a:r>
                      <a:endParaRPr lang="de-DE" sz="1400">
                        <a:latin typeface="Arial"/>
                        <a:ea typeface="Calibri"/>
                        <a:cs typeface="Arial"/>
                      </a:endParaRPr>
                    </a:p>
                  </a:txBody>
                  <a:tcPr marL="98205" marR="98205" marT="0" marB="0"/>
                </a:tc>
                <a:extLst>
                  <a:ext uri="{0D108BD9-81ED-4DB2-BD59-A6C34878D82A}">
                    <a16:rowId xmlns:a16="http://schemas.microsoft.com/office/drawing/2014/main" val="10004"/>
                  </a:ext>
                </a:extLst>
              </a:tr>
              <a:tr h="1009827">
                <a:tc>
                  <a:txBody>
                    <a:bodyPr/>
                    <a:lstStyle/>
                    <a:p>
                      <a:pPr>
                        <a:lnSpc>
                          <a:spcPts val="2900"/>
                        </a:lnSpc>
                        <a:spcAft>
                          <a:spcPts val="0"/>
                        </a:spcAft>
                        <a:defRPr/>
                      </a:pPr>
                      <a:r>
                        <a:rPr lang="de-DE" sz="1400">
                          <a:latin typeface="Arial"/>
                          <a:ea typeface="Calibri"/>
                          <a:cs typeface="Arial"/>
                        </a:rPr>
                        <a:t>Bildgebende Verfahren</a:t>
                      </a:r>
                      <a:endParaRPr/>
                    </a:p>
                  </a:txBody>
                  <a:tcPr marL="98205" marR="98205" marT="0" marB="0"/>
                </a:tc>
                <a:tc>
                  <a:txBody>
                    <a:bodyPr/>
                    <a:lstStyle/>
                    <a:p>
                      <a:pPr>
                        <a:lnSpc>
                          <a:spcPts val="2900"/>
                        </a:lnSpc>
                        <a:spcAft>
                          <a:spcPts val="0"/>
                        </a:spcAft>
                        <a:defRPr/>
                      </a:pPr>
                      <a:r>
                        <a:rPr lang="de-DE" sz="1400">
                          <a:latin typeface="Arial"/>
                          <a:ea typeface="Calibri"/>
                          <a:cs typeface="Arial"/>
                        </a:rPr>
                        <a:t>EDF, ECG, GDF, DICOM, BIDS</a:t>
                      </a:r>
                      <a:endParaRPr/>
                    </a:p>
                  </a:txBody>
                  <a:tcPr marL="98205" marR="98205" marT="0" marB="0"/>
                </a:tc>
                <a:tc>
                  <a:txBody>
                    <a:bodyPr/>
                    <a:lstStyle/>
                    <a:p>
                      <a:pPr>
                        <a:lnSpc>
                          <a:spcPts val="2900"/>
                        </a:lnSpc>
                        <a:spcAft>
                          <a:spcPts val="0"/>
                        </a:spcAft>
                        <a:defRPr/>
                      </a:pPr>
                      <a:r>
                        <a:rPr lang="en-US" sz="1400">
                          <a:solidFill>
                            <a:schemeClr val="tx1"/>
                          </a:solidFill>
                          <a:latin typeface="Arial"/>
                          <a:ea typeface="+mn-ea"/>
                          <a:cs typeface="Arial"/>
                        </a:rPr>
                        <a:t>EEG, BDF, CNT, spezif. MEG Formate (CTF, FIF, 4d, KIT, KDF, ITAB)</a:t>
                      </a:r>
                      <a:endParaRPr lang="de-DE" sz="1400">
                        <a:solidFill>
                          <a:schemeClr val="tx1"/>
                        </a:solidFill>
                        <a:latin typeface="Arial"/>
                        <a:ea typeface="+mn-ea"/>
                        <a:cs typeface="Arial"/>
                      </a:endParaRPr>
                    </a:p>
                  </a:txBody>
                  <a:tcPr marL="98205" marR="98205" marT="0" marB="0"/>
                </a:tc>
                <a:extLst>
                  <a:ext uri="{0D108BD9-81ED-4DB2-BD59-A6C34878D82A}">
                    <a16:rowId xmlns:a16="http://schemas.microsoft.com/office/drawing/2014/main" val="10005"/>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0"/>
          <p:cNvSpPr>
            <a:spLocks noGrp="1"/>
          </p:cNvSpPr>
          <p:nvPr>
            <p:ph type="title"/>
          </p:nvPr>
        </p:nvSpPr>
        <p:spPr bwMode="auto"/>
        <p:txBody>
          <a:bodyPr>
            <a:normAutofit/>
          </a:bodyPr>
          <a:lstStyle/>
          <a:p>
            <a:pPr>
              <a:defRPr/>
            </a:pPr>
            <a:r>
              <a:rPr lang="de-DE" b="1" dirty="0"/>
              <a:t>Übung</a:t>
            </a:r>
            <a:br>
              <a:rPr lang="de-DE" b="1" dirty="0"/>
            </a:br>
            <a:r>
              <a:rPr lang="de-DE" dirty="0"/>
              <a:t>Langzeitarchivierung</a:t>
            </a:r>
            <a:endParaRPr dirty="0"/>
          </a:p>
        </p:txBody>
      </p:sp>
      <p:sp>
        <p:nvSpPr>
          <p:cNvPr id="5" name="Foliennummernplatzhalter 7"/>
          <p:cNvSpPr>
            <a:spLocks noGrp="1"/>
          </p:cNvSpPr>
          <p:nvPr>
            <p:ph type="sldNum" sz="quarter" idx="12"/>
          </p:nvPr>
        </p:nvSpPr>
        <p:spPr bwMode="auto"/>
        <p:txBody>
          <a:bodyPr/>
          <a:lstStyle/>
          <a:p>
            <a:pPr>
              <a:defRPr/>
            </a:pPr>
            <a:fld id="{A3A583AC-90C3-47D4-8E3F-971AFFF238DC}" type="slidenum">
              <a:rPr lang="de-DE"/>
              <a:t>13</a:t>
            </a:fld>
            <a:endParaRPr lang="de-DE"/>
          </a:p>
        </p:txBody>
      </p:sp>
      <p:sp>
        <p:nvSpPr>
          <p:cNvPr id="6" name="Inhaltsplatzhalter 3"/>
          <p:cNvSpPr>
            <a:spLocks noGrp="1"/>
          </p:cNvSpPr>
          <p:nvPr>
            <p:ph sz="half" idx="2"/>
          </p:nvPr>
        </p:nvSpPr>
        <p:spPr bwMode="auto">
          <a:xfrm>
            <a:off x="629842" y="2067694"/>
            <a:ext cx="7698817" cy="2574554"/>
          </a:xfrm>
        </p:spPr>
        <p:txBody>
          <a:bodyPr anchor="ctr">
            <a:normAutofit/>
          </a:bodyPr>
          <a:lstStyle/>
          <a:p>
            <a:pPr marL="0" indent="0">
              <a:lnSpc>
                <a:spcPct val="100000"/>
              </a:lnSpc>
              <a:buNone/>
              <a:defRPr/>
            </a:pPr>
            <a:r>
              <a:rPr lang="de-DE" dirty="0"/>
              <a:t>Erarbeitet in eurer Gruppe Kriterien für die Auswahl eines Langzeitarchivs: Worauf sollte bei der Wahl geachtet werden?</a:t>
            </a:r>
          </a:p>
          <a:p>
            <a:pPr marL="0" indent="0">
              <a:lnSpc>
                <a:spcPct val="100000"/>
              </a:lnSpc>
              <a:buNone/>
              <a:defRPr/>
            </a:pPr>
            <a:endParaRPr lang="de-DE" dirty="0"/>
          </a:p>
          <a:p>
            <a:pPr marL="0" indent="0">
              <a:lnSpc>
                <a:spcPct val="100000"/>
              </a:lnSpc>
              <a:buNone/>
              <a:defRPr/>
            </a:pPr>
            <a:r>
              <a:rPr lang="de-DE" b="1" dirty="0"/>
              <a:t>Dauer: 10 min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8"/>
          <p:cNvSpPr>
            <a:spLocks noGrp="1"/>
          </p:cNvSpPr>
          <p:nvPr>
            <p:ph type="title"/>
          </p:nvPr>
        </p:nvSpPr>
        <p:spPr bwMode="auto"/>
        <p:txBody>
          <a:bodyPr/>
          <a:lstStyle/>
          <a:p>
            <a:pPr>
              <a:defRPr/>
            </a:pPr>
            <a:r>
              <a:rPr lang="de-DE"/>
              <a:t>Anforderungen an Langzeitarchive</a:t>
            </a:r>
            <a:endParaRPr/>
          </a:p>
        </p:txBody>
      </p:sp>
      <p:sp>
        <p:nvSpPr>
          <p:cNvPr id="5" name="Inhaltsplatzhalter 9"/>
          <p:cNvSpPr>
            <a:spLocks noGrp="1"/>
          </p:cNvSpPr>
          <p:nvPr>
            <p:ph idx="1"/>
          </p:nvPr>
        </p:nvSpPr>
        <p:spPr bwMode="auto"/>
        <p:txBody>
          <a:bodyPr/>
          <a:lstStyle/>
          <a:p>
            <a:pPr>
              <a:spcAft>
                <a:spcPts val="600"/>
              </a:spcAft>
              <a:defRPr/>
            </a:pPr>
            <a:r>
              <a:rPr lang="de-DE"/>
              <a:t>Technische Anforderungen</a:t>
            </a:r>
            <a:endParaRPr/>
          </a:p>
          <a:p>
            <a:pPr>
              <a:spcAft>
                <a:spcPts val="600"/>
              </a:spcAft>
              <a:defRPr/>
            </a:pPr>
            <a:r>
              <a:rPr lang="de-DE"/>
              <a:t>Siegel für vertrauenswürdige Langzeitarchive</a:t>
            </a:r>
            <a:br>
              <a:rPr lang="de-DE"/>
            </a:br>
            <a:r>
              <a:rPr lang="de-DE"/>
              <a:t>(z. B. CoreTrustSeal, nestor-Siegel, DIN 31644)</a:t>
            </a:r>
            <a:endParaRPr/>
          </a:p>
          <a:p>
            <a:pPr>
              <a:spcAft>
                <a:spcPts val="600"/>
              </a:spcAft>
              <a:defRPr/>
            </a:pPr>
            <a:r>
              <a:rPr lang="de-DE"/>
              <a:t>Kosten</a:t>
            </a:r>
            <a:endParaRPr/>
          </a:p>
          <a:p>
            <a:pPr>
              <a:spcAft>
                <a:spcPts val="600"/>
              </a:spcAft>
              <a:defRPr/>
            </a:pPr>
            <a:r>
              <a:rPr lang="de-DE"/>
              <a:t>Zugänglichmachung der Daten</a:t>
            </a:r>
            <a:endParaRPr/>
          </a:p>
          <a:p>
            <a:pPr>
              <a:defRPr/>
            </a:pPr>
            <a:r>
              <a:rPr lang="de-DE"/>
              <a:t>Langlebigkeit des Dienstleisters</a:t>
            </a:r>
            <a:endParaRPr/>
          </a:p>
        </p:txBody>
      </p:sp>
      <p:sp>
        <p:nvSpPr>
          <p:cNvPr id="6" name="Foliennummernplatzhalter 7"/>
          <p:cNvSpPr>
            <a:spLocks noGrp="1"/>
          </p:cNvSpPr>
          <p:nvPr>
            <p:ph type="sldNum" sz="quarter" idx="12"/>
          </p:nvPr>
        </p:nvSpPr>
        <p:spPr bwMode="auto"/>
        <p:txBody>
          <a:bodyPr/>
          <a:lstStyle/>
          <a:p>
            <a:pPr>
              <a:defRPr/>
            </a:pPr>
            <a:fld id="{A3A583AC-90C3-47D4-8E3F-971AFFF238DC}" type="slidenum">
              <a:rPr lang="de-DE"/>
              <a:t>14</a:t>
            </a:fld>
            <a:endParaRPr lang="de-DE"/>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8"/>
          <p:cNvSpPr>
            <a:spLocks noGrp="1"/>
          </p:cNvSpPr>
          <p:nvPr>
            <p:ph type="title"/>
          </p:nvPr>
        </p:nvSpPr>
        <p:spPr bwMode="auto"/>
        <p:txBody>
          <a:bodyPr/>
          <a:lstStyle/>
          <a:p>
            <a:pPr>
              <a:defRPr/>
            </a:pPr>
            <a:r>
              <a:rPr lang="de-DE" dirty="0" err="1"/>
              <a:t>CoreTrustSeal</a:t>
            </a:r>
            <a:endParaRPr dirty="0"/>
          </a:p>
        </p:txBody>
      </p:sp>
      <p:sp>
        <p:nvSpPr>
          <p:cNvPr id="5" name="Inhaltsplatzhalter 9"/>
          <p:cNvSpPr>
            <a:spLocks noGrp="1"/>
          </p:cNvSpPr>
          <p:nvPr>
            <p:ph idx="1"/>
          </p:nvPr>
        </p:nvSpPr>
        <p:spPr bwMode="auto"/>
        <p:txBody>
          <a:bodyPr/>
          <a:lstStyle/>
          <a:p>
            <a:pPr marL="0" indent="0">
              <a:spcAft>
                <a:spcPts val="600"/>
              </a:spcAft>
              <a:buNone/>
              <a:defRPr/>
            </a:pPr>
            <a:r>
              <a:rPr lang="de-DE" dirty="0"/>
              <a:t>Anforderungen:</a:t>
            </a:r>
          </a:p>
          <a:p>
            <a:pPr marL="457200" indent="-457200">
              <a:spcAft>
                <a:spcPts val="600"/>
              </a:spcAft>
              <a:buAutoNum type="arabicPeriod"/>
              <a:defRPr/>
            </a:pPr>
            <a:r>
              <a:rPr lang="de-DE" dirty="0"/>
              <a:t>Hintergrundinformationen</a:t>
            </a:r>
          </a:p>
          <a:p>
            <a:pPr marL="457200" indent="-457200">
              <a:spcAft>
                <a:spcPts val="600"/>
              </a:spcAft>
              <a:buAutoNum type="arabicPeriod"/>
              <a:defRPr/>
            </a:pPr>
            <a:r>
              <a:rPr lang="de-DE" dirty="0"/>
              <a:t>Organisatorisches/Infrastruktur</a:t>
            </a:r>
          </a:p>
          <a:p>
            <a:pPr marL="457200" indent="-457200">
              <a:spcAft>
                <a:spcPts val="600"/>
              </a:spcAft>
              <a:buAutoNum type="arabicPeriod"/>
              <a:defRPr/>
            </a:pPr>
            <a:r>
              <a:rPr lang="de-DE" dirty="0"/>
              <a:t>Digitales </a:t>
            </a:r>
            <a:r>
              <a:rPr lang="de-DE" dirty="0" err="1"/>
              <a:t>Object</a:t>
            </a:r>
            <a:r>
              <a:rPr lang="de-DE" dirty="0"/>
              <a:t> Management</a:t>
            </a:r>
          </a:p>
          <a:p>
            <a:pPr marL="457200" indent="-457200">
              <a:spcAft>
                <a:spcPts val="600"/>
              </a:spcAft>
              <a:buAutoNum type="arabicPeriod"/>
              <a:defRPr/>
            </a:pPr>
            <a:r>
              <a:rPr lang="de-DE" dirty="0"/>
              <a:t>Technologie</a:t>
            </a:r>
            <a:endParaRPr dirty="0"/>
          </a:p>
        </p:txBody>
      </p:sp>
      <p:sp>
        <p:nvSpPr>
          <p:cNvPr id="6" name="Foliennummernplatzhalter 7"/>
          <p:cNvSpPr>
            <a:spLocks noGrp="1"/>
          </p:cNvSpPr>
          <p:nvPr>
            <p:ph type="sldNum" sz="quarter" idx="12"/>
          </p:nvPr>
        </p:nvSpPr>
        <p:spPr bwMode="auto"/>
        <p:txBody>
          <a:bodyPr/>
          <a:lstStyle/>
          <a:p>
            <a:pPr>
              <a:defRPr/>
            </a:pPr>
            <a:fld id="{A3A583AC-90C3-47D4-8E3F-971AFFF238DC}" type="slidenum">
              <a:rPr lang="de-DE"/>
              <a:t>15</a:t>
            </a:fld>
            <a:endParaRPr lang="de-DE"/>
          </a:p>
        </p:txBody>
      </p:sp>
      <p:sp>
        <p:nvSpPr>
          <p:cNvPr id="3" name="Textfeld 2">
            <a:extLst>
              <a:ext uri="{FF2B5EF4-FFF2-40B4-BE49-F238E27FC236}">
                <a16:creationId xmlns:a16="http://schemas.microsoft.com/office/drawing/2014/main" id="{C21D905E-4E78-DF06-632A-015A7AC1299D}"/>
              </a:ext>
            </a:extLst>
          </p:cNvPr>
          <p:cNvSpPr txBox="1"/>
          <p:nvPr/>
        </p:nvSpPr>
        <p:spPr>
          <a:xfrm>
            <a:off x="3073737" y="4272258"/>
            <a:ext cx="5441613" cy="461665"/>
          </a:xfrm>
          <a:prstGeom prst="rect">
            <a:avLst/>
          </a:prstGeom>
          <a:noFill/>
        </p:spPr>
        <p:txBody>
          <a:bodyPr wrap="square">
            <a:spAutoFit/>
          </a:bodyPr>
          <a:lstStyle/>
          <a:p>
            <a:pPr algn="r"/>
            <a:r>
              <a:rPr lang="de-DE" sz="1200" i="1" dirty="0"/>
              <a:t>Jonas Recker. CoreTrustSeal: Eine Einführung, GESIS - Leibniz-Institut für Sozialwissenschaften / </a:t>
            </a:r>
            <a:r>
              <a:rPr lang="de-DE" sz="1200" i="1" dirty="0" err="1"/>
              <a:t>CoreTrustSeal</a:t>
            </a:r>
            <a:r>
              <a:rPr lang="de-DE" sz="1200" i="1" dirty="0"/>
              <a:t> Board</a:t>
            </a:r>
          </a:p>
        </p:txBody>
      </p:sp>
    </p:spTree>
    <p:extLst>
      <p:ext uri="{BB962C8B-B14F-4D97-AF65-F5344CB8AC3E}">
        <p14:creationId xmlns:p14="http://schemas.microsoft.com/office/powerpoint/2010/main" val="3073966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Institutionelle Infrastruktur</a:t>
            </a:r>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16</a:t>
            </a:fld>
            <a:endParaRPr lang="de-DE"/>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a:xfrm>
            <a:off x="628650" y="273845"/>
            <a:ext cx="7886700" cy="461665"/>
          </a:xfrm>
        </p:spPr>
        <p:txBody>
          <a:bodyPr>
            <a:normAutofit fontScale="90000"/>
          </a:bodyPr>
          <a:lstStyle/>
          <a:p>
            <a:pPr algn="ctr">
              <a:defRPr/>
            </a:pPr>
            <a:r>
              <a:rPr lang="en-GB"/>
              <a:t>Infrastruktur für Forschungsdatenmanagement</a:t>
            </a:r>
            <a:endParaRPr/>
          </a:p>
        </p:txBody>
      </p:sp>
      <p:sp>
        <p:nvSpPr>
          <p:cNvPr id="6" name="Slide Number Placeholder 4"/>
          <p:cNvSpPr>
            <a:spLocks noGrp="1"/>
          </p:cNvSpPr>
          <p:nvPr>
            <p:ph type="sldNum" sz="quarter" idx="12"/>
          </p:nvPr>
        </p:nvSpPr>
        <p:spPr bwMode="auto"/>
        <p:txBody>
          <a:bodyPr/>
          <a:lstStyle/>
          <a:p>
            <a:pPr>
              <a:defRPr/>
            </a:pPr>
            <a:fld id="{A3A583AC-90C3-47D4-8E3F-971AFFF238DC}" type="slidenum">
              <a:rPr lang="de-DE"/>
              <a:t>17</a:t>
            </a:fld>
            <a:endParaRPr lang="de-DE"/>
          </a:p>
        </p:txBody>
      </p:sp>
      <p:sp>
        <p:nvSpPr>
          <p:cNvPr id="8" name="Rechteck 7"/>
          <p:cNvSpPr/>
          <p:nvPr/>
        </p:nvSpPr>
        <p:spPr bwMode="auto">
          <a:xfrm>
            <a:off x="3578779" y="865044"/>
            <a:ext cx="1986441" cy="338554"/>
          </a:xfrm>
          <a:prstGeom prst="rect">
            <a:avLst/>
          </a:prstGeom>
          <a:ln>
            <a:solidFill>
              <a:srgbClr val="004476"/>
            </a:solidFill>
          </a:ln>
        </p:spPr>
        <p:txBody>
          <a:bodyPr wrap="none">
            <a:spAutoFit/>
          </a:bodyPr>
          <a:lstStyle/>
          <a:p>
            <a:pPr algn="ctr">
              <a:defRPr/>
            </a:pPr>
            <a:r>
              <a:rPr lang="de-DE" sz="1600" b="1">
                <a:solidFill>
                  <a:srgbClr val="004476"/>
                </a:solidFill>
                <a:latin typeface="Arial"/>
              </a:rPr>
              <a:t>FDM-Kontaktstelle</a:t>
            </a:r>
            <a:endParaRPr lang="de-DE" sz="1600" b="1"/>
          </a:p>
        </p:txBody>
      </p:sp>
      <p:sp>
        <p:nvSpPr>
          <p:cNvPr id="9" name="Rechteck 8"/>
          <p:cNvSpPr/>
          <p:nvPr/>
        </p:nvSpPr>
        <p:spPr bwMode="auto">
          <a:xfrm>
            <a:off x="1100340" y="3876356"/>
            <a:ext cx="1176924" cy="338554"/>
          </a:xfrm>
          <a:prstGeom prst="rect">
            <a:avLst/>
          </a:prstGeom>
          <a:ln>
            <a:solidFill>
              <a:srgbClr val="004476"/>
            </a:solidFill>
          </a:ln>
        </p:spPr>
        <p:txBody>
          <a:bodyPr wrap="none">
            <a:spAutoFit/>
          </a:bodyPr>
          <a:lstStyle/>
          <a:p>
            <a:pPr algn="ctr">
              <a:defRPr/>
            </a:pPr>
            <a:r>
              <a:rPr lang="de-DE" sz="1600" b="1">
                <a:solidFill>
                  <a:srgbClr val="004476"/>
                </a:solidFill>
                <a:latin typeface="Arial"/>
              </a:rPr>
              <a:t>Bibliothek</a:t>
            </a:r>
            <a:endParaRPr lang="de-DE" sz="1600" b="1"/>
          </a:p>
        </p:txBody>
      </p:sp>
      <p:sp>
        <p:nvSpPr>
          <p:cNvPr id="10" name="Rechteck 9"/>
          <p:cNvSpPr/>
          <p:nvPr/>
        </p:nvSpPr>
        <p:spPr bwMode="auto">
          <a:xfrm>
            <a:off x="6876256" y="3902370"/>
            <a:ext cx="1233030" cy="584775"/>
          </a:xfrm>
          <a:prstGeom prst="rect">
            <a:avLst/>
          </a:prstGeom>
          <a:ln>
            <a:solidFill>
              <a:srgbClr val="004476"/>
            </a:solidFill>
          </a:ln>
        </p:spPr>
        <p:txBody>
          <a:bodyPr wrap="none">
            <a:spAutoFit/>
          </a:bodyPr>
          <a:lstStyle/>
          <a:p>
            <a:pPr algn="ctr">
              <a:defRPr/>
            </a:pPr>
            <a:r>
              <a:rPr lang="de-DE" sz="1600" b="1">
                <a:solidFill>
                  <a:srgbClr val="004476"/>
                </a:solidFill>
                <a:latin typeface="Arial"/>
              </a:rPr>
              <a:t>IT/Rechen-</a:t>
            </a:r>
            <a:br>
              <a:rPr lang="de-DE" sz="1600" b="1">
                <a:solidFill>
                  <a:srgbClr val="004476"/>
                </a:solidFill>
                <a:latin typeface="Arial"/>
              </a:rPr>
            </a:br>
            <a:r>
              <a:rPr lang="de-DE" sz="1600" b="1">
                <a:solidFill>
                  <a:srgbClr val="004476"/>
                </a:solidFill>
                <a:latin typeface="Arial"/>
              </a:rPr>
              <a:t>zentrum</a:t>
            </a:r>
            <a:endParaRPr lang="de-DE" sz="1600" b="1"/>
          </a:p>
        </p:txBody>
      </p:sp>
      <p:sp>
        <p:nvSpPr>
          <p:cNvPr id="11" name="Rechteck 10"/>
          <p:cNvSpPr/>
          <p:nvPr/>
        </p:nvSpPr>
        <p:spPr bwMode="auto">
          <a:xfrm>
            <a:off x="7236296" y="1626935"/>
            <a:ext cx="1420520" cy="584775"/>
          </a:xfrm>
          <a:prstGeom prst="rect">
            <a:avLst/>
          </a:prstGeom>
          <a:ln>
            <a:solidFill>
              <a:srgbClr val="004476"/>
            </a:solidFill>
          </a:ln>
        </p:spPr>
        <p:txBody>
          <a:bodyPr wrap="square">
            <a:spAutoFit/>
          </a:bodyPr>
          <a:lstStyle/>
          <a:p>
            <a:pPr algn="ctr">
              <a:defRPr/>
            </a:pPr>
            <a:r>
              <a:rPr lang="de-DE" sz="1600" b="1">
                <a:solidFill>
                  <a:srgbClr val="004476"/>
                </a:solidFill>
                <a:latin typeface="Arial"/>
              </a:rPr>
              <a:t>Forschungs-</a:t>
            </a:r>
            <a:br>
              <a:rPr lang="de-DE" sz="1600" b="1">
                <a:solidFill>
                  <a:srgbClr val="004476"/>
                </a:solidFill>
                <a:latin typeface="Arial"/>
              </a:rPr>
            </a:br>
            <a:r>
              <a:rPr lang="de-DE" sz="1600" b="1">
                <a:solidFill>
                  <a:srgbClr val="004476"/>
                </a:solidFill>
                <a:latin typeface="Arial"/>
              </a:rPr>
              <a:t>förderung</a:t>
            </a:r>
            <a:endParaRPr lang="de-DE" sz="1600" b="1"/>
          </a:p>
        </p:txBody>
      </p:sp>
      <p:sp>
        <p:nvSpPr>
          <p:cNvPr id="12" name="Rechteck 11"/>
          <p:cNvSpPr/>
          <p:nvPr/>
        </p:nvSpPr>
        <p:spPr bwMode="auto">
          <a:xfrm>
            <a:off x="573945" y="1635646"/>
            <a:ext cx="1468712" cy="584775"/>
          </a:xfrm>
          <a:prstGeom prst="rect">
            <a:avLst/>
          </a:prstGeom>
          <a:ln>
            <a:solidFill>
              <a:srgbClr val="004476"/>
            </a:solidFill>
          </a:ln>
        </p:spPr>
        <p:txBody>
          <a:bodyPr wrap="square">
            <a:spAutoFit/>
          </a:bodyPr>
          <a:lstStyle/>
          <a:p>
            <a:pPr algn="ctr">
              <a:defRPr/>
            </a:pPr>
            <a:r>
              <a:rPr lang="de-DE" sz="1600" b="1">
                <a:solidFill>
                  <a:srgbClr val="004476"/>
                </a:solidFill>
                <a:latin typeface="Arial"/>
              </a:rPr>
              <a:t>rechtliche Anlaufstellen</a:t>
            </a:r>
            <a:endParaRPr lang="de-DE" sz="1600" b="1"/>
          </a:p>
        </p:txBody>
      </p:sp>
      <p:sp>
        <p:nvSpPr>
          <p:cNvPr id="14" name="Rechteck 13"/>
          <p:cNvSpPr/>
          <p:nvPr/>
        </p:nvSpPr>
        <p:spPr bwMode="auto">
          <a:xfrm>
            <a:off x="2160634" y="1553370"/>
            <a:ext cx="1800200" cy="468101"/>
          </a:xfrm>
          <a:prstGeom prst="rect">
            <a:avLst/>
          </a:prstGeom>
          <a:ln>
            <a:noFill/>
          </a:ln>
        </p:spPr>
        <p:txBody>
          <a:bodyPr wrap="square">
            <a:normAutofit/>
          </a:bodyPr>
          <a:lstStyle/>
          <a:p>
            <a:pPr algn="ctr">
              <a:defRPr/>
            </a:pPr>
            <a:r>
              <a:rPr lang="de-DE" sz="1200">
                <a:solidFill>
                  <a:schemeClr val="accent6"/>
                </a:solidFill>
                <a:latin typeface="Arial"/>
              </a:rPr>
              <a:t>Beratung zum Umgang mit Forschungsdaten</a:t>
            </a:r>
            <a:endParaRPr/>
          </a:p>
        </p:txBody>
      </p:sp>
      <p:sp>
        <p:nvSpPr>
          <p:cNvPr id="15" name="Rechteck 14"/>
          <p:cNvSpPr/>
          <p:nvPr/>
        </p:nvSpPr>
        <p:spPr bwMode="auto">
          <a:xfrm>
            <a:off x="1763687" y="3245846"/>
            <a:ext cx="1994072" cy="461665"/>
          </a:xfrm>
          <a:prstGeom prst="rect">
            <a:avLst/>
          </a:prstGeom>
          <a:ln>
            <a:noFill/>
          </a:ln>
        </p:spPr>
        <p:txBody>
          <a:bodyPr wrap="square">
            <a:noAutofit/>
          </a:bodyPr>
          <a:lstStyle/>
          <a:p>
            <a:pPr algn="ctr">
              <a:defRPr/>
            </a:pPr>
            <a:r>
              <a:rPr lang="de-DE" sz="1200">
                <a:solidFill>
                  <a:schemeClr val="accent6"/>
                </a:solidFill>
                <a:latin typeface="Arial"/>
              </a:rPr>
              <a:t>Schulungen für verschiedene Zielgruppen</a:t>
            </a:r>
            <a:endParaRPr/>
          </a:p>
        </p:txBody>
      </p:sp>
      <p:sp>
        <p:nvSpPr>
          <p:cNvPr id="16" name="Rechteck 15"/>
          <p:cNvSpPr/>
          <p:nvPr/>
        </p:nvSpPr>
        <p:spPr bwMode="auto">
          <a:xfrm>
            <a:off x="6516216" y="2392289"/>
            <a:ext cx="2057400" cy="461665"/>
          </a:xfrm>
          <a:prstGeom prst="rect">
            <a:avLst/>
          </a:prstGeom>
          <a:ln>
            <a:noFill/>
          </a:ln>
        </p:spPr>
        <p:txBody>
          <a:bodyPr wrap="square">
            <a:noAutofit/>
          </a:bodyPr>
          <a:lstStyle/>
          <a:p>
            <a:pPr algn="ctr">
              <a:defRPr/>
            </a:pPr>
            <a:r>
              <a:rPr lang="de-DE" sz="1200">
                <a:solidFill>
                  <a:schemeClr val="accent6"/>
                </a:solidFill>
                <a:latin typeface="Arial"/>
              </a:rPr>
              <a:t>Vermittlung zu internen und externen Diensten</a:t>
            </a:r>
            <a:endParaRPr/>
          </a:p>
        </p:txBody>
      </p:sp>
      <p:sp>
        <p:nvSpPr>
          <p:cNvPr id="17" name="Rechteck 16"/>
          <p:cNvSpPr/>
          <p:nvPr/>
        </p:nvSpPr>
        <p:spPr bwMode="auto">
          <a:xfrm>
            <a:off x="4860032" y="1556587"/>
            <a:ext cx="2258287" cy="461665"/>
          </a:xfrm>
          <a:prstGeom prst="rect">
            <a:avLst/>
          </a:prstGeom>
          <a:ln>
            <a:noFill/>
          </a:ln>
        </p:spPr>
        <p:txBody>
          <a:bodyPr wrap="square">
            <a:noAutofit/>
          </a:bodyPr>
          <a:lstStyle/>
          <a:p>
            <a:pPr algn="ctr">
              <a:defRPr/>
            </a:pPr>
            <a:r>
              <a:rPr lang="de-DE" sz="1200">
                <a:solidFill>
                  <a:schemeClr val="accent6"/>
                </a:solidFill>
                <a:latin typeface="Arial"/>
              </a:rPr>
              <a:t>Unterstützung bei Erstellung eines Datenmanagementplans</a:t>
            </a:r>
            <a:endParaRPr/>
          </a:p>
        </p:txBody>
      </p:sp>
      <p:sp>
        <p:nvSpPr>
          <p:cNvPr id="18" name="Rechteck 17"/>
          <p:cNvSpPr/>
          <p:nvPr/>
        </p:nvSpPr>
        <p:spPr bwMode="auto">
          <a:xfrm>
            <a:off x="5386241" y="3241012"/>
            <a:ext cx="2258287" cy="461665"/>
          </a:xfrm>
          <a:prstGeom prst="rect">
            <a:avLst/>
          </a:prstGeom>
          <a:ln>
            <a:noFill/>
          </a:ln>
        </p:spPr>
        <p:txBody>
          <a:bodyPr wrap="square">
            <a:noAutofit/>
          </a:bodyPr>
          <a:lstStyle/>
          <a:p>
            <a:pPr algn="ctr">
              <a:defRPr/>
            </a:pPr>
            <a:r>
              <a:rPr lang="de-DE" sz="1200">
                <a:solidFill>
                  <a:schemeClr val="accent6"/>
                </a:solidFill>
                <a:latin typeface="Arial"/>
              </a:rPr>
              <a:t>Informationsveranstaltungen und Awareness-Schaffung</a:t>
            </a:r>
            <a:endParaRPr/>
          </a:p>
        </p:txBody>
      </p:sp>
      <p:sp>
        <p:nvSpPr>
          <p:cNvPr id="19" name="Rechteck 18"/>
          <p:cNvSpPr/>
          <p:nvPr/>
        </p:nvSpPr>
        <p:spPr bwMode="auto">
          <a:xfrm>
            <a:off x="353211" y="2388795"/>
            <a:ext cx="1564534" cy="447385"/>
          </a:xfrm>
          <a:prstGeom prst="rect">
            <a:avLst/>
          </a:prstGeom>
          <a:ln>
            <a:noFill/>
          </a:ln>
        </p:spPr>
        <p:txBody>
          <a:bodyPr wrap="square">
            <a:noAutofit/>
          </a:bodyPr>
          <a:lstStyle/>
          <a:p>
            <a:pPr algn="ctr">
              <a:defRPr/>
            </a:pPr>
            <a:r>
              <a:rPr lang="de-DE" sz="1200">
                <a:solidFill>
                  <a:schemeClr val="accent6"/>
                </a:solidFill>
                <a:latin typeface="Arial"/>
              </a:rPr>
              <a:t>rechtliche Beratung bzw. Orientierung</a:t>
            </a:r>
            <a:endParaRPr/>
          </a:p>
        </p:txBody>
      </p:sp>
      <p:sp>
        <p:nvSpPr>
          <p:cNvPr id="20" name="Rechteck 19"/>
          <p:cNvSpPr/>
          <p:nvPr/>
        </p:nvSpPr>
        <p:spPr bwMode="auto">
          <a:xfrm>
            <a:off x="3548060" y="3902371"/>
            <a:ext cx="2057400" cy="584774"/>
          </a:xfrm>
          <a:prstGeom prst="rect">
            <a:avLst/>
          </a:prstGeom>
          <a:ln>
            <a:noFill/>
          </a:ln>
        </p:spPr>
        <p:txBody>
          <a:bodyPr wrap="square">
            <a:noAutofit/>
          </a:bodyPr>
          <a:lstStyle/>
          <a:p>
            <a:pPr algn="ctr">
              <a:defRPr/>
            </a:pPr>
            <a:r>
              <a:rPr lang="de-DE" sz="1200">
                <a:solidFill>
                  <a:schemeClr val="accent6"/>
                </a:solidFill>
                <a:latin typeface="Arial"/>
              </a:rPr>
              <a:t>Verfügbarkeit von bzw. Beratung zu Hardware- und Software-Lösungen</a:t>
            </a:r>
            <a:endParaRPr/>
          </a:p>
        </p:txBody>
      </p:sp>
      <p:sp>
        <p:nvSpPr>
          <p:cNvPr id="22" name="Rechteck 21"/>
          <p:cNvSpPr/>
          <p:nvPr/>
        </p:nvSpPr>
        <p:spPr bwMode="auto">
          <a:xfrm>
            <a:off x="3543299" y="2388795"/>
            <a:ext cx="2057400" cy="461665"/>
          </a:xfrm>
          <a:prstGeom prst="rect">
            <a:avLst/>
          </a:prstGeom>
          <a:ln>
            <a:noFill/>
          </a:ln>
        </p:spPr>
        <p:txBody>
          <a:bodyPr wrap="square">
            <a:noAutofit/>
          </a:bodyPr>
          <a:lstStyle/>
          <a:p>
            <a:pPr algn="ctr">
              <a:defRPr/>
            </a:pPr>
            <a:r>
              <a:rPr lang="de-DE" sz="1200">
                <a:solidFill>
                  <a:schemeClr val="accent6"/>
                </a:solidFill>
                <a:latin typeface="Arial"/>
              </a:rPr>
              <a:t>Netzwerkarbeit und Anforderungsmanagement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Weiterentwicklung von FDM-Kontaktstellen</a:t>
            </a:r>
            <a:endParaRPr/>
          </a:p>
        </p:txBody>
      </p:sp>
      <p:sp>
        <p:nvSpPr>
          <p:cNvPr id="5" name="Inhaltsplatzhalter 3"/>
          <p:cNvSpPr>
            <a:spLocks noGrp="1"/>
          </p:cNvSpPr>
          <p:nvPr>
            <p:ph idx="1"/>
          </p:nvPr>
        </p:nvSpPr>
        <p:spPr bwMode="auto"/>
        <p:txBody>
          <a:bodyPr>
            <a:normAutofit/>
          </a:bodyPr>
          <a:lstStyle/>
          <a:p>
            <a:pPr marL="0" indent="0">
              <a:buNone/>
              <a:defRPr/>
            </a:pPr>
            <a:r>
              <a:rPr lang="de-DE" sz="1500">
                <a:ea typeface="Helvetica Neue"/>
                <a:cs typeface="Helvetica Neue"/>
              </a:rPr>
              <a:t>Basierend auf etablierten Modellen und Kriterienkatalogen wurden in den vergangenen Jahren erste Ansätze geteilt, über die sich FDM-Kontaktstellen zusammen mit den ihnen umgebenden Strukturen evaluieren, etablieren und weiterentwickeln können:</a:t>
            </a:r>
            <a:endParaRPr/>
          </a:p>
          <a:p>
            <a:pPr marL="0" indent="0">
              <a:buNone/>
              <a:defRPr/>
            </a:pPr>
            <a:endParaRPr lang="de-DE" sz="1500" b="1">
              <a:ea typeface="Helvetica Neue"/>
              <a:cs typeface="Helvetica Neue"/>
            </a:endParaRPr>
          </a:p>
          <a:p>
            <a:pPr>
              <a:defRPr/>
            </a:pPr>
            <a:r>
              <a:rPr lang="de-DE" sz="1200">
                <a:ea typeface="Helvetica Neue"/>
                <a:cs typeface="Helvetica Neue"/>
              </a:rPr>
              <a:t>Lemaire, Marina / Gerhards, Lea / Kellendonk, Stefan u. a. (2020): Das DIAMANT-Modell 2.0. Modellierung des FDM-Referenzprozesses und Empfehlungen für die Implementierung einer institutionellen FDM-Servicelandschaft (eSciences Working Papers, 05). Trier. </a:t>
            </a:r>
            <a:r>
              <a:rPr lang="de-DE" sz="1200" u="sng">
                <a:ea typeface="Helvetica Neue"/>
                <a:cs typeface="Helvetica Neue"/>
                <a:hlinkClick r:id="rId2" tooltip="https://doi.org/10.25353/ubtr-xxxx-f5d2-fffb"/>
              </a:rPr>
              <a:t>https://doi.org/10.25353/ubtr-xxxx-f5d2-fffb</a:t>
            </a:r>
            <a:endParaRPr lang="de-DE" sz="1200">
              <a:ea typeface="Helvetica Neue"/>
              <a:cs typeface="Helvetica Neue"/>
            </a:endParaRPr>
          </a:p>
          <a:p>
            <a:pPr>
              <a:defRPr/>
            </a:pPr>
            <a:endParaRPr lang="de-DE" sz="1200">
              <a:ea typeface="Helvetica Neue"/>
              <a:cs typeface="Helvetica Neue"/>
            </a:endParaRPr>
          </a:p>
          <a:p>
            <a:pPr>
              <a:defRPr/>
            </a:pPr>
            <a:r>
              <a:rPr lang="de-DE" sz="1200">
                <a:ea typeface="Helvetica Neue"/>
                <a:cs typeface="Helvetica Neue"/>
              </a:rPr>
              <a:t>Hartmann, Niklas K., Jacob, Boris, &amp; Weiß, Nadin. (2019, January 25). RISE-DE – Referenzmodell für Strategieprozesse im institutionellen Forschungsdatenmanagement (Version 1.0). Zenodo. </a:t>
            </a:r>
            <a:r>
              <a:rPr lang="de-DE" sz="1200" u="sng">
                <a:ea typeface="Helvetica Neue"/>
                <a:cs typeface="Helvetica Neue"/>
                <a:hlinkClick r:id="rId3" tooltip="https://zenodo.org/record/3585556#.X9onxudCeUk"/>
              </a:rPr>
              <a:t>https://zenodo.org/record/3585556#.X9onxudCeUk</a:t>
            </a:r>
            <a:r>
              <a:rPr lang="de-DE" sz="1200">
                <a:ea typeface="Helvetica Neue"/>
                <a:cs typeface="Helvetica Neue"/>
              </a:rPr>
              <a:t>  </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18</a:t>
            </a:fld>
            <a:endParaRPr 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b="1" dirty="0"/>
              <a:t>Frage</a:t>
            </a:r>
            <a:endParaRPr b="1" dirty="0"/>
          </a:p>
        </p:txBody>
      </p:sp>
      <p:sp>
        <p:nvSpPr>
          <p:cNvPr id="5" name="Inhaltsplatzhalter 3"/>
          <p:cNvSpPr>
            <a:spLocks noGrp="1"/>
          </p:cNvSpPr>
          <p:nvPr>
            <p:ph idx="1"/>
          </p:nvPr>
        </p:nvSpPr>
        <p:spPr bwMode="auto"/>
        <p:txBody>
          <a:bodyPr anchor="ctr"/>
          <a:lstStyle/>
          <a:p>
            <a:pPr marL="0" indent="0">
              <a:lnSpc>
                <a:spcPct val="100000"/>
              </a:lnSpc>
              <a:buNone/>
              <a:defRPr/>
            </a:pPr>
            <a:r>
              <a:rPr lang="de-DE" dirty="0"/>
              <a:t>Wieviel Energie habt ihr gerade, auf einer Skala von     1-10?</a:t>
            </a:r>
            <a:endParaRPr dirty="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1</a:t>
            </a:fld>
            <a:endParaRPr lang="de-DE"/>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812648445" name="Grafik 1812648444"/>
          <p:cNvPicPr>
            <a:picLocks noChangeAspect="1"/>
          </p:cNvPicPr>
          <p:nvPr/>
        </p:nvPicPr>
        <p:blipFill>
          <a:blip r:embed="rId3"/>
          <a:stretch/>
        </p:blipFill>
        <p:spPr bwMode="auto">
          <a:xfrm>
            <a:off x="3078345" y="2730369"/>
            <a:ext cx="4810303" cy="2173816"/>
          </a:xfrm>
          <a:prstGeom prst="rect">
            <a:avLst/>
          </a:prstGeom>
        </p:spPr>
      </p:pic>
      <p:sp>
        <p:nvSpPr>
          <p:cNvPr id="4" name="Titel 2"/>
          <p:cNvSpPr>
            <a:spLocks noGrp="1"/>
          </p:cNvSpPr>
          <p:nvPr>
            <p:ph type="title"/>
          </p:nvPr>
        </p:nvSpPr>
        <p:spPr bwMode="auto"/>
        <p:txBody>
          <a:bodyPr>
            <a:normAutofit fontScale="90000"/>
          </a:bodyPr>
          <a:lstStyle/>
          <a:p>
            <a:pPr>
              <a:defRPr/>
            </a:pPr>
            <a:r>
              <a:rPr lang="de-DE"/>
              <a:t>Speicherangebote für Forschungsdatenmanagement (am Beispiel der Freien Universität zu Berlin)</a:t>
            </a:r>
            <a:endParaRPr/>
          </a:p>
        </p:txBody>
      </p:sp>
      <p:sp>
        <p:nvSpPr>
          <p:cNvPr id="9"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19</a:t>
            </a:fld>
            <a:endParaRPr lang="de-DE"/>
          </a:p>
        </p:txBody>
      </p:sp>
      <p:graphicFrame>
        <p:nvGraphicFramePr>
          <p:cNvPr id="954234321" name="Tabelle 954234320"/>
          <p:cNvGraphicFramePr>
            <a:graphicFrameLocks/>
          </p:cNvGraphicFramePr>
          <p:nvPr/>
        </p:nvGraphicFramePr>
        <p:xfrm>
          <a:off x="0" y="0"/>
          <a:ext cx="3354382" cy="659129"/>
        </p:xfrm>
        <a:graphic>
          <a:graphicData uri="http://schemas.openxmlformats.org/drawingml/2006/table">
            <a:tbl>
              <a:tblPr firstRow="1" firstCol="1" bandRow="1"/>
              <a:tblGrid>
                <a:gridCol w="495140">
                  <a:extLst>
                    <a:ext uri="{9D8B030D-6E8A-4147-A177-3AD203B41FA5}">
                      <a16:colId xmlns:a16="http://schemas.microsoft.com/office/drawing/2014/main" val="20000"/>
                    </a:ext>
                  </a:extLst>
                </a:gridCol>
                <a:gridCol w="2859242">
                  <a:extLst>
                    <a:ext uri="{9D8B030D-6E8A-4147-A177-3AD203B41FA5}">
                      <a16:colId xmlns:a16="http://schemas.microsoft.com/office/drawing/2014/main" val="20001"/>
                    </a:ext>
                  </a:extLst>
                </a:gridCol>
              </a:tblGrid>
              <a:tr h="659129">
                <a:tc>
                  <a:txBody>
                    <a:bodyPr/>
                    <a:lstStyle/>
                    <a:p>
                      <a:pPr>
                        <a:defRPr/>
                      </a:pPr>
                      <a:endParaRPr/>
                    </a:p>
                  </a:txBody>
                  <a:tcPr marL="9524" marR="9524" marT="9524" marB="9524" anchor="ctr">
                    <a:lnL algn="ctr">
                      <a:noFill/>
                    </a:lnL>
                    <a:lnR algn="ctr">
                      <a:noFill/>
                    </a:lnR>
                    <a:lnT algn="ctr">
                      <a:noFill/>
                    </a:lnT>
                    <a:lnB algn="ctr">
                      <a:noFill/>
                    </a:lnB>
                  </a:tcPr>
                </a:tc>
                <a:tc>
                  <a:txBody>
                    <a:bodyPr/>
                    <a:lstStyle/>
                    <a:p>
                      <a:pPr>
                        <a:defRPr/>
                      </a:pPr>
                      <a:endParaRPr/>
                    </a:p>
                  </a:txBody>
                  <a:tcPr marL="9524" marR="9524" marT="9524" marB="9524" anchor="ctr">
                    <a:lnL algn="ctr">
                      <a:noFill/>
                    </a:lnL>
                    <a:lnR algn="ctr">
                      <a:noFill/>
                    </a:lnR>
                    <a:lnT algn="ctr">
                      <a:noFill/>
                    </a:lnT>
                    <a:lnB algn="ctr">
                      <a:noFill/>
                    </a:lnB>
                  </a:tcPr>
                </a:tc>
                <a:extLst>
                  <a:ext uri="{0D108BD9-81ED-4DB2-BD59-A6C34878D82A}">
                    <a16:rowId xmlns:a16="http://schemas.microsoft.com/office/drawing/2014/main" val="10000"/>
                  </a:ext>
                </a:extLst>
              </a:tr>
            </a:tbl>
          </a:graphicData>
        </a:graphic>
      </p:graphicFrame>
      <p:sp>
        <p:nvSpPr>
          <p:cNvPr id="1679604859" name="Textfeld 1679604858"/>
          <p:cNvSpPr txBox="1"/>
          <p:nvPr/>
        </p:nvSpPr>
        <p:spPr bwMode="auto">
          <a:xfrm>
            <a:off x="1079645" y="1525662"/>
            <a:ext cx="7125555" cy="1737396"/>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marL="250836" indent="-250836" algn="l">
              <a:buFont typeface="Arial"/>
              <a:buChar char="–"/>
              <a:defRPr/>
            </a:pPr>
            <a:r>
              <a:rPr lang="de-DE" sz="1800" b="0" i="0" u="none" strike="noStrike" cap="none" spc="0">
                <a:solidFill>
                  <a:srgbClr val="004476"/>
                </a:solidFill>
                <a:latin typeface="Arial"/>
                <a:cs typeface="Arial"/>
              </a:rPr>
              <a:t>zentraler Archivierungs- und Backup-Service</a:t>
            </a:r>
          </a:p>
          <a:p>
            <a:pPr marL="250836" indent="-250836" algn="l">
              <a:buFont typeface="Arial"/>
              <a:buChar char="–"/>
              <a:defRPr/>
            </a:pPr>
            <a:r>
              <a:rPr lang="de-DE" sz="1800" b="0" i="0" u="none" strike="noStrike" cap="none" spc="0">
                <a:solidFill>
                  <a:srgbClr val="004476"/>
                </a:solidFill>
                <a:latin typeface="Arial"/>
                <a:cs typeface="Arial"/>
              </a:rPr>
              <a:t>box.fu-berlin: Cloudservice zum sicheren Zwischenspeichern und Teilen von Daten</a:t>
            </a:r>
          </a:p>
          <a:p>
            <a:pPr marL="250836" indent="-250836" algn="l">
              <a:buFont typeface="Arial"/>
              <a:buChar char="–"/>
              <a:defRPr/>
            </a:pPr>
            <a:r>
              <a:rPr lang="de-DE" sz="1800" b="0" i="0" u="none" strike="noStrike" cap="none" spc="0">
                <a:solidFill>
                  <a:srgbClr val="004476"/>
                </a:solidFill>
                <a:latin typeface="Arial"/>
                <a:cs typeface="Arial"/>
              </a:rPr>
              <a:t>Refubium: Forschungsdaten veröffentlichen und archivieren für FU-Angehörige</a:t>
            </a:r>
          </a:p>
          <a:p>
            <a:pPr marL="250836" indent="-250836" algn="l">
              <a:buFont typeface="Arial"/>
              <a:buChar char="–"/>
              <a:defRPr/>
            </a:pPr>
            <a:endParaRPr lang="de-DE" sz="1800" b="0" i="0" u="none" strike="noStrike" cap="none" spc="0">
              <a:solidFill>
                <a:srgbClr val="004476"/>
              </a:solidFill>
              <a:latin typeface="Arial"/>
              <a:cs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Foliennummernplatzhalter 7"/>
          <p:cNvSpPr>
            <a:spLocks noGrp="1"/>
          </p:cNvSpPr>
          <p:nvPr>
            <p:ph type="sldNum" sz="quarter" idx="12"/>
          </p:nvPr>
        </p:nvSpPr>
        <p:spPr bwMode="auto"/>
        <p:txBody>
          <a:bodyPr/>
          <a:lstStyle/>
          <a:p>
            <a:pPr>
              <a:defRPr/>
            </a:pPr>
            <a:fld id="{A3A583AC-90C3-47D4-8E3F-971AFFF238DC}" type="slidenum">
              <a:rPr lang="de-DE"/>
              <a:t>20</a:t>
            </a:fld>
            <a:endParaRPr lang="de-DE"/>
          </a:p>
        </p:txBody>
      </p:sp>
      <p:sp>
        <p:nvSpPr>
          <p:cNvPr id="6" name="Inhaltsplatzhalter 3"/>
          <p:cNvSpPr>
            <a:spLocks noGrp="1"/>
          </p:cNvSpPr>
          <p:nvPr>
            <p:ph sz="half" idx="2"/>
          </p:nvPr>
        </p:nvSpPr>
        <p:spPr bwMode="auto">
          <a:xfrm>
            <a:off x="629842" y="1268018"/>
            <a:ext cx="7698817" cy="3374230"/>
          </a:xfrm>
        </p:spPr>
        <p:txBody>
          <a:bodyPr anchor="ctr"/>
          <a:lstStyle/>
          <a:p>
            <a:pPr marL="0" indent="0">
              <a:lnSpc>
                <a:spcPct val="100000"/>
              </a:lnSpc>
              <a:buNone/>
              <a:defRPr/>
            </a:pPr>
            <a:r>
              <a:rPr lang="de-DE" dirty="0"/>
              <a:t>Welche weiteren/anderen Serviceangebote kennt ihr von eurer Einrichtung?</a:t>
            </a:r>
            <a:endParaRPr dirty="0"/>
          </a:p>
        </p:txBody>
      </p:sp>
      <p:sp>
        <p:nvSpPr>
          <p:cNvPr id="2" name="Titel 10">
            <a:extLst>
              <a:ext uri="{FF2B5EF4-FFF2-40B4-BE49-F238E27FC236}">
                <a16:creationId xmlns:a16="http://schemas.microsoft.com/office/drawing/2014/main" id="{71FA17C8-2F6A-5710-3C9C-7A53DD149745}"/>
              </a:ext>
            </a:extLst>
          </p:cNvPr>
          <p:cNvSpPr>
            <a:spLocks noGrp="1"/>
          </p:cNvSpPr>
          <p:nvPr>
            <p:ph type="title"/>
          </p:nvPr>
        </p:nvSpPr>
        <p:spPr bwMode="auto">
          <a:xfrm>
            <a:off x="629841" y="273845"/>
            <a:ext cx="7886700" cy="994172"/>
          </a:xfrm>
        </p:spPr>
        <p:txBody>
          <a:bodyPr>
            <a:normAutofit/>
          </a:bodyPr>
          <a:lstStyle/>
          <a:p>
            <a:pPr>
              <a:defRPr/>
            </a:pPr>
            <a:r>
              <a:rPr lang="de-DE" b="1" dirty="0"/>
              <a:t>Frage</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Kaffeepause</a:t>
            </a:r>
            <a:endParaRPr/>
          </a:p>
        </p:txBody>
      </p:sp>
      <p:pic>
        <p:nvPicPr>
          <p:cNvPr id="5" name="Inhaltsplatzhalter 6"/>
          <p:cNvPicPr>
            <a:picLocks noGrp="1" noChangeAspect="1"/>
          </p:cNvPicPr>
          <p:nvPr>
            <p:ph idx="1"/>
          </p:nvPr>
        </p:nvPicPr>
        <p:blipFill>
          <a:blip r:embed="rId3"/>
          <a:stretch/>
        </p:blipFill>
        <p:spPr bwMode="auto">
          <a:xfrm>
            <a:off x="2724878" y="1370013"/>
            <a:ext cx="3694243" cy="3262312"/>
          </a:xfrm>
          <a:prstGeom prst="rect">
            <a:avLst/>
          </a:prstGeom>
        </p:spPr>
      </p:pic>
      <p:sp>
        <p:nvSpPr>
          <p:cNvPr id="6" name="Foliennummernplatzhalter 4"/>
          <p:cNvSpPr>
            <a:spLocks noGrp="1"/>
          </p:cNvSpPr>
          <p:nvPr>
            <p:ph type="sldNum" sz="quarter" idx="12"/>
          </p:nvPr>
        </p:nvSpPr>
        <p:spPr bwMode="auto"/>
        <p:txBody>
          <a:bodyPr/>
          <a:lstStyle/>
          <a:p>
            <a:pPr>
              <a:defRPr/>
            </a:pPr>
            <a:fld id="{A3A583AC-90C3-47D4-8E3F-971AFFF238DC}" type="slidenum">
              <a:rPr lang="de-DE"/>
              <a:t>21</a:t>
            </a:fld>
            <a:endParaRPr lang="de-DE"/>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Publikation</a:t>
            </a:r>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22</a:t>
            </a:fld>
            <a:endParaRPr lang="de-DE"/>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Publikationswege für Daten</a:t>
            </a:r>
            <a:endParaRPr/>
          </a:p>
        </p:txBody>
      </p:sp>
      <p:sp>
        <p:nvSpPr>
          <p:cNvPr id="5" name="Inhaltsplatzhalter 3"/>
          <p:cNvSpPr>
            <a:spLocks noGrp="1"/>
          </p:cNvSpPr>
          <p:nvPr>
            <p:ph idx="1"/>
          </p:nvPr>
        </p:nvSpPr>
        <p:spPr bwMode="auto"/>
        <p:txBody>
          <a:bodyPr anchor="ctr">
            <a:normAutofit/>
          </a:bodyPr>
          <a:lstStyle/>
          <a:p>
            <a:pPr marL="457200" indent="-457200">
              <a:buFont typeface="+mj-lt"/>
              <a:buAutoNum type="arabicPeriod"/>
              <a:defRPr/>
            </a:pPr>
            <a:r>
              <a:rPr lang="de-DE"/>
              <a:t>Ergänzung zu einem begutachteten Artikel </a:t>
            </a:r>
            <a:br>
              <a:rPr lang="de-DE"/>
            </a:br>
            <a:r>
              <a:rPr lang="de-DE"/>
              <a:t>(„enhanced publication“)</a:t>
            </a:r>
            <a:endParaRPr/>
          </a:p>
          <a:p>
            <a:pPr marL="457200" indent="-457200">
              <a:buFont typeface="+mj-lt"/>
              <a:buAutoNum type="arabicPeriod"/>
              <a:defRPr/>
            </a:pPr>
            <a:r>
              <a:rPr lang="de-DE"/>
              <a:t>Eigenständiges Informationsobjekt in einem Forschungsdaten-Repositorium</a:t>
            </a:r>
            <a:endParaRPr/>
          </a:p>
          <a:p>
            <a:pPr marL="457200" indent="-457200">
              <a:buFont typeface="+mj-lt"/>
              <a:buAutoNum type="arabicPeriod"/>
              <a:defRPr/>
            </a:pPr>
            <a:r>
              <a:rPr lang="de-DE"/>
              <a:t>Data Journals</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23</a:t>
            </a:fld>
            <a:endParaRPr lang="de-DE"/>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Publikationswege für Daten</a:t>
            </a:r>
            <a:endParaRPr/>
          </a:p>
        </p:txBody>
      </p:sp>
      <p:sp>
        <p:nvSpPr>
          <p:cNvPr id="5" name="Inhaltsplatzhalter 3"/>
          <p:cNvSpPr>
            <a:spLocks noGrp="1"/>
          </p:cNvSpPr>
          <p:nvPr>
            <p:ph idx="1"/>
          </p:nvPr>
        </p:nvSpPr>
        <p:spPr bwMode="auto"/>
        <p:txBody>
          <a:bodyPr>
            <a:normAutofit/>
          </a:bodyPr>
          <a:lstStyle/>
          <a:p>
            <a:pPr marL="457200" indent="-457200">
              <a:buFont typeface="+mj-lt"/>
              <a:buAutoNum type="arabicPeriod" startAt="2"/>
              <a:defRPr/>
            </a:pPr>
            <a:r>
              <a:rPr lang="de-DE"/>
              <a:t>Eigenständiges Informationsobjekt in einem Forschungsdaten-Repositorium</a:t>
            </a:r>
            <a:endParaRPr/>
          </a:p>
          <a:p>
            <a:pPr lvl="1">
              <a:lnSpc>
                <a:spcPct val="150000"/>
              </a:lnSpc>
              <a:defRPr/>
            </a:pPr>
            <a:r>
              <a:rPr lang="de-DE"/>
              <a:t>disziplinspezifische Repositorien, z. B. Datorium, Pangaea</a:t>
            </a:r>
            <a:endParaRPr/>
          </a:p>
          <a:p>
            <a:pPr lvl="1">
              <a:lnSpc>
                <a:spcPct val="150000"/>
              </a:lnSpc>
              <a:defRPr/>
            </a:pPr>
            <a:r>
              <a:rPr lang="de-DE"/>
              <a:t>institutionelle Repositorien, z. B. Refubium (FU Berlin) oder edoc-Server (HU Berlin) </a:t>
            </a:r>
            <a:endParaRPr/>
          </a:p>
          <a:p>
            <a:pPr lvl="1">
              <a:lnSpc>
                <a:spcPct val="150000"/>
              </a:lnSpc>
              <a:defRPr/>
            </a:pPr>
            <a:r>
              <a:rPr lang="de-DE"/>
              <a:t>disziplinübergreifende Repositorien, z. B. ZENODO</a:t>
            </a:r>
            <a:endParaRPr/>
          </a:p>
          <a:p>
            <a:pPr marL="457200" indent="-457200">
              <a:buFont typeface="+mj-lt"/>
              <a:buAutoNum type="arabicPeriod" startAt="2"/>
              <a:defRPr/>
            </a:pPr>
            <a:endParaRPr lang="de-DE"/>
          </a:p>
          <a:p>
            <a:pPr>
              <a:defRPr/>
            </a:pPr>
            <a:endParaRPr lang="de-DE"/>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24</a:t>
            </a:fld>
            <a:endParaRPr lang="de-DE"/>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itel 2"/>
          <p:cNvSpPr>
            <a:spLocks noGrp="1"/>
          </p:cNvSpPr>
          <p:nvPr>
            <p:ph type="title"/>
          </p:nvPr>
        </p:nvSpPr>
        <p:spPr bwMode="auto"/>
        <p:txBody>
          <a:bodyPr/>
          <a:lstStyle/>
          <a:p>
            <a:pPr>
              <a:defRPr/>
            </a:pPr>
            <a:r>
              <a:rPr lang="de-DE"/>
              <a:t>Publikationswege für Daten</a:t>
            </a:r>
            <a:endParaRPr/>
          </a:p>
        </p:txBody>
      </p:sp>
      <p:sp>
        <p:nvSpPr>
          <p:cNvPr id="6" name="Inhaltsplatzhalter 3"/>
          <p:cNvSpPr>
            <a:spLocks noGrp="1"/>
          </p:cNvSpPr>
          <p:nvPr>
            <p:ph idx="1"/>
          </p:nvPr>
        </p:nvSpPr>
        <p:spPr bwMode="auto"/>
        <p:txBody>
          <a:bodyPr/>
          <a:lstStyle/>
          <a:p>
            <a:pPr marL="457200" indent="-457200">
              <a:buFont typeface="+mj-lt"/>
              <a:buAutoNum type="arabicPeriod" startAt="3"/>
              <a:defRPr/>
            </a:pPr>
            <a:r>
              <a:rPr lang="de-DE"/>
              <a:t>Data Journals</a:t>
            </a:r>
            <a:endParaRPr/>
          </a:p>
          <a:p>
            <a:pPr lvl="1">
              <a:defRPr/>
            </a:pPr>
            <a:r>
              <a:rPr lang="de-DE"/>
              <a:t>publizieren ausführliche Beschreibung der Daten</a:t>
            </a:r>
            <a:endParaRPr/>
          </a:p>
          <a:p>
            <a:pPr lvl="1">
              <a:defRPr/>
            </a:pPr>
            <a:r>
              <a:rPr lang="de-DE"/>
              <a:t>z. T. peer-reviewed</a:t>
            </a:r>
            <a:endParaRPr/>
          </a:p>
        </p:txBody>
      </p:sp>
      <p:sp>
        <p:nvSpPr>
          <p:cNvPr id="7" name="Foliennummernplatzhalter 4"/>
          <p:cNvSpPr>
            <a:spLocks noGrp="1"/>
          </p:cNvSpPr>
          <p:nvPr>
            <p:ph type="sldNum" sz="quarter" idx="12"/>
          </p:nvPr>
        </p:nvSpPr>
        <p:spPr bwMode="auto"/>
        <p:txBody>
          <a:bodyPr/>
          <a:lstStyle/>
          <a:p>
            <a:pPr>
              <a:defRPr/>
            </a:pPr>
            <a:fld id="{A3A583AC-90C3-47D4-8E3F-971AFFF238DC}" type="slidenum">
              <a:rPr lang="de-DE"/>
              <a:t>25</a:t>
            </a:fld>
            <a:endParaRPr lang="de-DE"/>
          </a:p>
        </p:txBody>
      </p:sp>
      <p:pic>
        <p:nvPicPr>
          <p:cNvPr id="8" name="Grafik 5"/>
          <p:cNvPicPr>
            <a:picLocks noChangeAspect="1"/>
          </p:cNvPicPr>
          <p:nvPr/>
        </p:nvPicPr>
        <p:blipFill>
          <a:blip r:embed="rId2"/>
          <a:stretch/>
        </p:blipFill>
        <p:spPr bwMode="auto">
          <a:xfrm>
            <a:off x="1528981" y="2635347"/>
            <a:ext cx="2094260" cy="1692575"/>
          </a:xfrm>
          <a:prstGeom prst="rect">
            <a:avLst/>
          </a:prstGeom>
        </p:spPr>
      </p:pic>
      <p:sp>
        <p:nvSpPr>
          <p:cNvPr id="9" name="Fußzeilenplatzhalter 3"/>
          <p:cNvSpPr/>
          <p:nvPr/>
        </p:nvSpPr>
        <p:spPr bwMode="auto">
          <a:xfrm>
            <a:off x="1123950" y="4510089"/>
            <a:ext cx="2828925" cy="273844"/>
          </a:xfrm>
          <a:prstGeom prst="rect">
            <a:avLst/>
          </a:prstGeom>
        </p:spPr>
        <p:txBody>
          <a:bodyPr vert="horz" lIns="91440" tIns="45720" rIns="91440" bIns="45720" rtlCol="0" anchor="ctr"/>
          <a:lstStyle/>
          <a:p>
            <a:pPr lvl="0">
              <a:defRPr/>
            </a:pPr>
            <a:r>
              <a:rPr lang="de-DE" sz="700">
                <a:solidFill>
                  <a:srgbClr val="004476"/>
                </a:solidFill>
                <a:latin typeface="Arial"/>
                <a:cs typeface="Arial"/>
              </a:rPr>
              <a:t>Quelle: Earth System Science Data. Zugriff am 25.11.2021, </a:t>
            </a:r>
            <a:r>
              <a:rPr lang="de-DE" sz="700" u="sng">
                <a:solidFill>
                  <a:srgbClr val="004476"/>
                </a:solidFill>
                <a:latin typeface="Arial"/>
                <a:cs typeface="Arial"/>
                <a:hlinkClick r:id="rId3" tooltip="https://www.earth-system-science-data.net/"/>
              </a:rPr>
              <a:t>https://www.earth-system-science-data.net</a:t>
            </a:r>
            <a:endParaRPr lang="de-DE" sz="700" b="0" i="0" u="none" strike="noStrike" cap="none" spc="0">
              <a:ln>
                <a:noFill/>
              </a:ln>
              <a:solidFill>
                <a:srgbClr val="004476"/>
              </a:solidFill>
              <a:latin typeface="Arial"/>
              <a:ea typeface="+mn-ea"/>
              <a:cs typeface="Arial"/>
            </a:endParaRPr>
          </a:p>
        </p:txBody>
      </p:sp>
      <p:sp>
        <p:nvSpPr>
          <p:cNvPr id="10" name="Fußzeilenplatzhalter 3"/>
          <p:cNvSpPr/>
          <p:nvPr/>
        </p:nvSpPr>
        <p:spPr bwMode="auto">
          <a:xfrm>
            <a:off x="5248274" y="4510089"/>
            <a:ext cx="3181351" cy="273844"/>
          </a:xfrm>
          <a:prstGeom prst="rect">
            <a:avLst/>
          </a:prstGeom>
        </p:spPr>
        <p:txBody>
          <a:bodyPr vert="horz" lIns="91440" tIns="45720" rIns="91440" bIns="45720" rtlCol="0" anchor="ctr"/>
          <a:lstStyle/>
          <a:p>
            <a:pPr lvl="0">
              <a:defRPr/>
            </a:pPr>
            <a:r>
              <a:rPr lang="de-DE" sz="700">
                <a:solidFill>
                  <a:srgbClr val="004476"/>
                </a:solidFill>
                <a:latin typeface="Arial"/>
                <a:cs typeface="Arial"/>
              </a:rPr>
              <a:t>Quelle: Data in Brief. Zugriff am 25.11.2021, </a:t>
            </a:r>
            <a:r>
              <a:rPr lang="de-DE" sz="700" u="sng">
                <a:solidFill>
                  <a:srgbClr val="004476"/>
                </a:solidFill>
                <a:latin typeface="Arial"/>
                <a:cs typeface="Arial"/>
                <a:hlinkClick r:id="rId4" tooltip="https://www.journals.elsevier.com/data-in-brief"/>
              </a:rPr>
              <a:t>https://www.journals.elsevier.com/data-in-brief</a:t>
            </a:r>
            <a:r>
              <a:rPr lang="de-DE" sz="700">
                <a:solidFill>
                  <a:srgbClr val="004476"/>
                </a:solidFill>
                <a:latin typeface="Arial"/>
                <a:cs typeface="Arial"/>
              </a:rPr>
              <a:t> </a:t>
            </a:r>
            <a:endParaRPr lang="de-DE" sz="700" b="0" i="0" u="none" strike="noStrike" cap="none" spc="0">
              <a:ln>
                <a:noFill/>
              </a:ln>
              <a:solidFill>
                <a:srgbClr val="004476"/>
              </a:solidFill>
              <a:latin typeface="Arial"/>
              <a:ea typeface="+mn-ea"/>
              <a:cs typeface="Arial"/>
            </a:endParaRPr>
          </a:p>
        </p:txBody>
      </p:sp>
      <p:pic>
        <p:nvPicPr>
          <p:cNvPr id="3" name="Grafik 2"/>
          <p:cNvPicPr>
            <a:picLocks noChangeAspect="1"/>
          </p:cNvPicPr>
          <p:nvPr/>
        </p:nvPicPr>
        <p:blipFill>
          <a:blip r:embed="rId5"/>
          <a:stretch/>
        </p:blipFill>
        <p:spPr bwMode="auto">
          <a:xfrm>
            <a:off x="5281289" y="2635347"/>
            <a:ext cx="2819102" cy="168137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Repositorien finden: </a:t>
            </a:r>
            <a:r>
              <a:rPr lang="de-DE" u="sng">
                <a:solidFill>
                  <a:srgbClr val="002060"/>
                </a:solidFill>
                <a:hlinkClick r:id="rId2" tooltip="http://www.re3data.org/"/>
              </a:rPr>
              <a:t>re3data.org</a:t>
            </a:r>
            <a:endParaRPr lang="de-DE"/>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26</a:t>
            </a:fld>
            <a:endParaRPr lang="de-DE"/>
          </a:p>
        </p:txBody>
      </p:sp>
      <p:sp>
        <p:nvSpPr>
          <p:cNvPr id="6" name="Textfeld 6"/>
          <p:cNvSpPr/>
          <p:nvPr/>
        </p:nvSpPr>
        <p:spPr bwMode="auto">
          <a:xfrm>
            <a:off x="498540" y="2074841"/>
            <a:ext cx="3371436" cy="2416046"/>
          </a:xfrm>
          <a:prstGeom prst="rect">
            <a:avLst/>
          </a:prstGeom>
          <a:noFill/>
        </p:spPr>
        <p:txBody>
          <a:bodyPr wrap="none" rtlCol="0">
            <a:spAutoFit/>
          </a:bodyPr>
          <a:lstStyle/>
          <a:p>
            <a:pPr marL="285750" indent="-285750">
              <a:buFont typeface="Arial"/>
              <a:buChar char="•"/>
              <a:defRPr/>
            </a:pPr>
            <a:r>
              <a:rPr lang="en-US">
                <a:solidFill>
                  <a:srgbClr val="004476"/>
                </a:solidFill>
                <a:latin typeface="Arial"/>
                <a:cs typeface="Arial"/>
              </a:rPr>
              <a:t>Sammlung von Repositorien</a:t>
            </a:r>
            <a:endParaRPr/>
          </a:p>
          <a:p>
            <a:pPr marL="285750" indent="-285750">
              <a:buFont typeface="Arial"/>
              <a:buChar char="•"/>
              <a:defRPr/>
            </a:pPr>
            <a:r>
              <a:rPr lang="en-US">
                <a:solidFill>
                  <a:srgbClr val="004476"/>
                </a:solidFill>
                <a:latin typeface="Arial"/>
                <a:cs typeface="Arial"/>
              </a:rPr>
              <a:t>Weltweit</a:t>
            </a:r>
            <a:endParaRPr/>
          </a:p>
          <a:p>
            <a:pPr marL="285750" indent="-285750">
              <a:buFont typeface="Arial"/>
              <a:buChar char="•"/>
              <a:defRPr/>
            </a:pPr>
            <a:r>
              <a:rPr lang="en-US">
                <a:solidFill>
                  <a:srgbClr val="004476"/>
                </a:solidFill>
                <a:latin typeface="Arial"/>
                <a:cs typeface="Arial"/>
              </a:rPr>
              <a:t>Verschiedene Disziplinen</a:t>
            </a:r>
            <a:endParaRPr/>
          </a:p>
          <a:p>
            <a:pPr marL="285750" indent="-285750">
              <a:buFont typeface="Arial"/>
              <a:buChar char="•"/>
              <a:defRPr/>
            </a:pPr>
            <a:r>
              <a:rPr lang="en-US">
                <a:solidFill>
                  <a:srgbClr val="004476"/>
                </a:solidFill>
                <a:latin typeface="Arial"/>
                <a:cs typeface="Arial"/>
              </a:rPr>
              <a:t>Forschende, Förderer, </a:t>
            </a:r>
            <a:br>
              <a:rPr lang="en-US">
                <a:solidFill>
                  <a:srgbClr val="004476"/>
                </a:solidFill>
                <a:latin typeface="Arial"/>
                <a:cs typeface="Arial"/>
              </a:rPr>
            </a:br>
            <a:r>
              <a:rPr lang="en-US">
                <a:solidFill>
                  <a:srgbClr val="004476"/>
                </a:solidFill>
                <a:latin typeface="Arial"/>
                <a:cs typeface="Arial"/>
              </a:rPr>
              <a:t>Verlage und Institutionen</a:t>
            </a:r>
            <a:endParaRPr/>
          </a:p>
          <a:p>
            <a:pPr>
              <a:defRPr/>
            </a:pPr>
            <a:endParaRPr lang="en-US">
              <a:solidFill>
                <a:srgbClr val="002060"/>
              </a:solidFill>
              <a:latin typeface="Arial"/>
              <a:cs typeface="Arial"/>
            </a:endParaRPr>
          </a:p>
          <a:p>
            <a:pPr>
              <a:defRPr/>
            </a:pPr>
            <a:r>
              <a:rPr lang="en-US">
                <a:solidFill>
                  <a:srgbClr val="002060"/>
                </a:solidFill>
                <a:latin typeface="Arial"/>
                <a:cs typeface="Arial"/>
              </a:rPr>
              <a:t> </a:t>
            </a:r>
            <a:endParaRPr/>
          </a:p>
          <a:p>
            <a:pPr>
              <a:defRPr/>
            </a:pPr>
            <a:r>
              <a:rPr lang="de-DE" sz="700">
                <a:solidFill>
                  <a:srgbClr val="002060"/>
                </a:solidFill>
                <a:latin typeface="Arial"/>
                <a:cs typeface="Arial"/>
              </a:rPr>
              <a:t>Quelle: re3data </a:t>
            </a:r>
            <a:r>
              <a:rPr lang="de-DE" sz="700" i="1">
                <a:solidFill>
                  <a:srgbClr val="002060"/>
                </a:solidFill>
                <a:latin typeface="Arial"/>
                <a:cs typeface="Arial"/>
              </a:rPr>
              <a:t>About</a:t>
            </a:r>
            <a:r>
              <a:rPr lang="de-DE" sz="700">
                <a:solidFill>
                  <a:srgbClr val="002060"/>
                </a:solidFill>
                <a:latin typeface="Arial"/>
                <a:cs typeface="Arial"/>
              </a:rPr>
              <a:t>. Zugriff am 25.11.2021, </a:t>
            </a:r>
            <a:r>
              <a:rPr lang="de-DE" sz="700" u="sng">
                <a:solidFill>
                  <a:srgbClr val="002060"/>
                </a:solidFill>
                <a:latin typeface="Arial"/>
                <a:cs typeface="Arial"/>
                <a:hlinkClick r:id="rId3" tooltip="http://service.re3data.org/about"/>
              </a:rPr>
              <a:t>http://service.re3data.org/about</a:t>
            </a:r>
            <a:r>
              <a:rPr lang="de-DE" sz="700">
                <a:solidFill>
                  <a:srgbClr val="002060"/>
                </a:solidFill>
                <a:latin typeface="Arial"/>
                <a:cs typeface="Arial"/>
              </a:rPr>
              <a:t>.</a:t>
            </a:r>
            <a:endParaRPr/>
          </a:p>
          <a:p>
            <a:pPr>
              <a:defRPr/>
            </a:pPr>
            <a:endParaRPr lang="de-DE"/>
          </a:p>
        </p:txBody>
      </p:sp>
      <p:pic>
        <p:nvPicPr>
          <p:cNvPr id="3" name="Grafik 2"/>
          <p:cNvPicPr>
            <a:picLocks noChangeAspect="1"/>
          </p:cNvPicPr>
          <p:nvPr/>
        </p:nvPicPr>
        <p:blipFill>
          <a:blip r:embed="rId4"/>
          <a:stretch/>
        </p:blipFill>
        <p:spPr bwMode="auto">
          <a:xfrm>
            <a:off x="3923928" y="1039492"/>
            <a:ext cx="4506961" cy="3764506"/>
          </a:xfrm>
          <a:prstGeom prst="rect">
            <a:avLst/>
          </a:prstGeom>
          <a:ln w="3175">
            <a:solidFill>
              <a:schemeClr val="tx2"/>
            </a:solid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Repositorien finden: </a:t>
            </a:r>
            <a:r>
              <a:rPr lang="de-DE" u="sng">
                <a:solidFill>
                  <a:srgbClr val="002060"/>
                </a:solidFill>
                <a:hlinkClick r:id="rId2" tooltip="https://risources.dfg.de/"/>
              </a:rPr>
              <a:t>risources.dfg.de</a:t>
            </a:r>
            <a:endParaRPr lang="de-DE">
              <a:solidFill>
                <a:srgbClr val="002060"/>
              </a:solidFill>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27</a:t>
            </a:fld>
            <a:endParaRPr lang="de-DE"/>
          </a:p>
        </p:txBody>
      </p:sp>
      <p:sp>
        <p:nvSpPr>
          <p:cNvPr id="6" name="Textfeld 6"/>
          <p:cNvSpPr/>
          <p:nvPr/>
        </p:nvSpPr>
        <p:spPr bwMode="auto">
          <a:xfrm>
            <a:off x="498542" y="2074841"/>
            <a:ext cx="2776674" cy="2739211"/>
          </a:xfrm>
          <a:prstGeom prst="rect">
            <a:avLst/>
          </a:prstGeom>
          <a:noFill/>
        </p:spPr>
        <p:txBody>
          <a:bodyPr wrap="square" rtlCol="0">
            <a:spAutoFit/>
          </a:bodyPr>
          <a:lstStyle/>
          <a:p>
            <a:pPr marL="285750" indent="-285750">
              <a:buFont typeface="Arial"/>
              <a:buChar char="•"/>
              <a:defRPr/>
            </a:pPr>
            <a:r>
              <a:rPr lang="de-DE">
                <a:solidFill>
                  <a:srgbClr val="004476"/>
                </a:solidFill>
                <a:latin typeface="Arial"/>
                <a:cs typeface="Arial"/>
              </a:rPr>
              <a:t>Angebot der DFG</a:t>
            </a:r>
            <a:endParaRPr/>
          </a:p>
          <a:p>
            <a:pPr marL="285750" indent="-285750">
              <a:buFont typeface="Arial"/>
              <a:buChar char="•"/>
              <a:defRPr/>
            </a:pPr>
            <a:r>
              <a:rPr lang="de-DE">
                <a:solidFill>
                  <a:srgbClr val="004476"/>
                </a:solidFill>
                <a:latin typeface="Arial"/>
                <a:cs typeface="Arial"/>
              </a:rPr>
              <a:t>Informationsportal </a:t>
            </a:r>
            <a:endParaRPr/>
          </a:p>
          <a:p>
            <a:pPr marL="285750" indent="-285750">
              <a:buFont typeface="Arial"/>
              <a:buChar char="•"/>
              <a:defRPr/>
            </a:pPr>
            <a:r>
              <a:rPr lang="de-DE">
                <a:solidFill>
                  <a:srgbClr val="004476"/>
                </a:solidFill>
                <a:latin typeface="Arial"/>
                <a:cs typeface="Arial"/>
              </a:rPr>
              <a:t>Deutschlandweit</a:t>
            </a:r>
            <a:endParaRPr/>
          </a:p>
          <a:p>
            <a:pPr marL="285750" indent="-285750">
              <a:buFont typeface="Arial"/>
              <a:buChar char="•"/>
              <a:defRPr/>
            </a:pPr>
            <a:r>
              <a:rPr lang="de-DE">
                <a:solidFill>
                  <a:srgbClr val="004476"/>
                </a:solidFill>
                <a:latin typeface="Arial"/>
                <a:cs typeface="Arial"/>
              </a:rPr>
              <a:t>Forschungs-infrastrukturen</a:t>
            </a:r>
            <a:r>
              <a:rPr lang="de-DE"/>
              <a:t> </a:t>
            </a:r>
            <a:r>
              <a:rPr lang="de-DE">
                <a:solidFill>
                  <a:srgbClr val="004476"/>
                </a:solidFill>
                <a:latin typeface="Arial"/>
                <a:cs typeface="Arial"/>
              </a:rPr>
              <a:t>für Forschende</a:t>
            </a:r>
            <a:endParaRPr lang="de-DE">
              <a:solidFill>
                <a:srgbClr val="002060"/>
              </a:solidFill>
              <a:latin typeface="Arial"/>
              <a:cs typeface="Arial"/>
            </a:endParaRPr>
          </a:p>
          <a:p>
            <a:pPr>
              <a:defRPr/>
            </a:pPr>
            <a:r>
              <a:rPr lang="de-DE">
                <a:solidFill>
                  <a:srgbClr val="002060"/>
                </a:solidFill>
                <a:latin typeface="Arial"/>
                <a:cs typeface="Arial"/>
              </a:rPr>
              <a:t> </a:t>
            </a:r>
            <a:endParaRPr/>
          </a:p>
          <a:p>
            <a:pPr>
              <a:defRPr/>
            </a:pPr>
            <a:r>
              <a:rPr lang="de-DE" sz="700">
                <a:solidFill>
                  <a:srgbClr val="002060"/>
                </a:solidFill>
                <a:latin typeface="Arial"/>
                <a:cs typeface="Arial"/>
              </a:rPr>
              <a:t>Quelle: DFG. </a:t>
            </a:r>
            <a:r>
              <a:rPr lang="de-DE" sz="700" i="1">
                <a:solidFill>
                  <a:srgbClr val="002060"/>
                </a:solidFill>
                <a:latin typeface="Arial"/>
                <a:cs typeface="Arial"/>
              </a:rPr>
              <a:t>RISources. The Research Infrastructure Portal.</a:t>
            </a:r>
            <a:r>
              <a:rPr lang="de-DE" sz="700">
                <a:solidFill>
                  <a:srgbClr val="002060"/>
                </a:solidFill>
                <a:latin typeface="Arial"/>
                <a:cs typeface="Arial"/>
              </a:rPr>
              <a:t> Zugriff am 25.11.2021 </a:t>
            </a:r>
            <a:r>
              <a:rPr lang="de-DE" sz="700" u="sng">
                <a:solidFill>
                  <a:srgbClr val="002060"/>
                </a:solidFill>
                <a:latin typeface="Arial"/>
                <a:cs typeface="Arial"/>
                <a:hlinkClick r:id="rId3" tooltip="http://risources.dfg.de/index.html#q=*&amp;sort=RI_SORT_DE%20asc&amp;rows=10&amp;RI_EXT=Y"/>
              </a:rPr>
              <a:t>http://risources.dfg.de/index.html#q=*&amp;sort=RI_SORT_DE%20asc&amp;rows=10&amp;RI_EXT=Y</a:t>
            </a:r>
            <a:r>
              <a:rPr lang="de-DE" sz="700">
                <a:solidFill>
                  <a:srgbClr val="002060"/>
                </a:solidFill>
                <a:latin typeface="Arial"/>
                <a:cs typeface="Arial"/>
              </a:rPr>
              <a:t>.</a:t>
            </a:r>
            <a:endParaRPr/>
          </a:p>
          <a:p>
            <a:pPr>
              <a:defRPr/>
            </a:pPr>
            <a:endParaRPr lang="de-DE"/>
          </a:p>
        </p:txBody>
      </p:sp>
      <p:pic>
        <p:nvPicPr>
          <p:cNvPr id="2" name="Grafik 1"/>
          <p:cNvPicPr>
            <a:picLocks noChangeAspect="1"/>
          </p:cNvPicPr>
          <p:nvPr/>
        </p:nvPicPr>
        <p:blipFill>
          <a:blip r:embed="rId4"/>
          <a:stretch/>
        </p:blipFill>
        <p:spPr bwMode="auto">
          <a:xfrm>
            <a:off x="3191263" y="1172253"/>
            <a:ext cx="5485193" cy="3199697"/>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Repositorien finden:</a:t>
            </a:r>
            <a:endParaRPr lang="de-DE">
              <a:solidFill>
                <a:srgbClr val="002060"/>
              </a:solidFill>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28</a:t>
            </a:fld>
            <a:endParaRPr lang="de-DE"/>
          </a:p>
        </p:txBody>
      </p:sp>
      <p:sp>
        <p:nvSpPr>
          <p:cNvPr id="6" name="Textfeld 6"/>
          <p:cNvSpPr/>
          <p:nvPr/>
        </p:nvSpPr>
        <p:spPr bwMode="auto">
          <a:xfrm>
            <a:off x="603768" y="1131590"/>
            <a:ext cx="2776674" cy="1015663"/>
          </a:xfrm>
          <a:prstGeom prst="rect">
            <a:avLst/>
          </a:prstGeom>
          <a:noFill/>
        </p:spPr>
        <p:txBody>
          <a:bodyPr wrap="square" rtlCol="0">
            <a:spAutoFit/>
          </a:bodyPr>
          <a:lstStyle/>
          <a:p>
            <a:pPr>
              <a:defRPr/>
            </a:pPr>
            <a:r>
              <a:rPr lang="de-DE">
                <a:solidFill>
                  <a:srgbClr val="004476"/>
                </a:solidFill>
                <a:latin typeface="Arial"/>
              </a:rPr>
              <a:t>OpenDOAR</a:t>
            </a:r>
            <a:endParaRPr/>
          </a:p>
          <a:p>
            <a:pPr>
              <a:defRPr/>
            </a:pPr>
            <a:endParaRPr lang="de-DE" sz="1200">
              <a:solidFill>
                <a:srgbClr val="004476"/>
              </a:solidFill>
              <a:latin typeface="Arial"/>
            </a:endParaRPr>
          </a:p>
          <a:p>
            <a:pPr>
              <a:defRPr/>
            </a:pPr>
            <a:r>
              <a:rPr lang="de-DE" sz="1200">
                <a:solidFill>
                  <a:srgbClr val="004476"/>
                </a:solidFill>
                <a:latin typeface="Arial"/>
              </a:rPr>
              <a:t>https://v2.sherpa.ac.uk/opendoar/</a:t>
            </a:r>
            <a:r>
              <a:rPr lang="de-DE" sz="1200">
                <a:solidFill>
                  <a:srgbClr val="002060"/>
                </a:solidFill>
                <a:latin typeface="Arial"/>
                <a:cs typeface="Arial"/>
              </a:rPr>
              <a:t> </a:t>
            </a:r>
            <a:endParaRPr sz="1200"/>
          </a:p>
          <a:p>
            <a:pPr>
              <a:defRPr/>
            </a:pPr>
            <a:endParaRPr lang="de-DE"/>
          </a:p>
        </p:txBody>
      </p:sp>
      <p:sp>
        <p:nvSpPr>
          <p:cNvPr id="7" name="Textfeld 6"/>
          <p:cNvSpPr/>
          <p:nvPr/>
        </p:nvSpPr>
        <p:spPr bwMode="auto">
          <a:xfrm>
            <a:off x="4572000" y="1131589"/>
            <a:ext cx="2776674" cy="1015663"/>
          </a:xfrm>
          <a:prstGeom prst="rect">
            <a:avLst/>
          </a:prstGeom>
          <a:noFill/>
        </p:spPr>
        <p:txBody>
          <a:bodyPr wrap="square" rtlCol="0">
            <a:spAutoFit/>
          </a:bodyPr>
          <a:lstStyle/>
          <a:p>
            <a:pPr>
              <a:defRPr/>
            </a:pPr>
            <a:r>
              <a:rPr lang="de-DE">
                <a:solidFill>
                  <a:srgbClr val="004476"/>
                </a:solidFill>
                <a:latin typeface="Arial"/>
              </a:rPr>
              <a:t>ROAR</a:t>
            </a:r>
            <a:endParaRPr/>
          </a:p>
          <a:p>
            <a:pPr>
              <a:defRPr/>
            </a:pPr>
            <a:endParaRPr lang="de-DE" sz="1200">
              <a:solidFill>
                <a:srgbClr val="004476"/>
              </a:solidFill>
              <a:latin typeface="Arial"/>
            </a:endParaRPr>
          </a:p>
          <a:p>
            <a:pPr>
              <a:defRPr/>
            </a:pPr>
            <a:r>
              <a:rPr lang="de-DE" sz="1200">
                <a:solidFill>
                  <a:srgbClr val="004476"/>
                </a:solidFill>
                <a:latin typeface="Arial"/>
              </a:rPr>
              <a:t>http://roar.eprints.org//</a:t>
            </a:r>
            <a:r>
              <a:rPr lang="de-DE" sz="1200">
                <a:solidFill>
                  <a:srgbClr val="002060"/>
                </a:solidFill>
                <a:latin typeface="Arial"/>
                <a:cs typeface="Arial"/>
              </a:rPr>
              <a:t> </a:t>
            </a:r>
            <a:endParaRPr sz="1200"/>
          </a:p>
          <a:p>
            <a:pPr>
              <a:defRPr/>
            </a:pPr>
            <a:endParaRPr lang="de-DE"/>
          </a:p>
        </p:txBody>
      </p:sp>
      <p:pic>
        <p:nvPicPr>
          <p:cNvPr id="3" name="Grafik 2"/>
          <p:cNvPicPr>
            <a:picLocks noChangeAspect="1"/>
          </p:cNvPicPr>
          <p:nvPr/>
        </p:nvPicPr>
        <p:blipFill>
          <a:blip r:embed="rId2"/>
          <a:srcRect t="7790" r="50394" b="21650"/>
          <a:stretch/>
        </p:blipFill>
        <p:spPr bwMode="auto">
          <a:xfrm>
            <a:off x="4644008" y="1923678"/>
            <a:ext cx="3023319" cy="2687696"/>
          </a:xfrm>
          <a:prstGeom prst="rect">
            <a:avLst/>
          </a:prstGeom>
        </p:spPr>
      </p:pic>
      <p:pic>
        <p:nvPicPr>
          <p:cNvPr id="8" name="Grafik 7"/>
          <p:cNvPicPr>
            <a:picLocks noChangeAspect="1"/>
          </p:cNvPicPr>
          <p:nvPr/>
        </p:nvPicPr>
        <p:blipFill>
          <a:blip r:embed="rId3"/>
          <a:srcRect t="10311" r="51181" b="21650"/>
          <a:stretch/>
        </p:blipFill>
        <p:spPr bwMode="auto">
          <a:xfrm>
            <a:off x="683568" y="1923678"/>
            <a:ext cx="3085522" cy="268769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b="1" dirty="0"/>
              <a:t>Übung</a:t>
            </a:r>
            <a:br>
              <a:rPr lang="de-DE" b="1" dirty="0"/>
            </a:br>
            <a:r>
              <a:rPr lang="de-DE" dirty="0"/>
              <a:t>Erinnerung an Gelerntes</a:t>
            </a:r>
            <a:endParaRPr dirty="0"/>
          </a:p>
        </p:txBody>
      </p:sp>
      <p:sp>
        <p:nvSpPr>
          <p:cNvPr id="5" name="Inhaltsplatzhalter 3"/>
          <p:cNvSpPr>
            <a:spLocks noGrp="1"/>
          </p:cNvSpPr>
          <p:nvPr>
            <p:ph idx="1"/>
          </p:nvPr>
        </p:nvSpPr>
        <p:spPr bwMode="auto">
          <a:xfrm>
            <a:off x="628650" y="2355726"/>
            <a:ext cx="7886700" cy="2276996"/>
          </a:xfrm>
        </p:spPr>
        <p:txBody>
          <a:bodyPr anchor="ctr">
            <a:normAutofit fontScale="92500" lnSpcReduction="20000"/>
          </a:bodyPr>
          <a:lstStyle/>
          <a:p>
            <a:pPr marL="0" indent="0" algn="just">
              <a:buNone/>
            </a:pPr>
            <a:r>
              <a:rPr lang="de-DE" dirty="0"/>
              <a:t>siehe „TtT_MiroBoard_Tag2“ </a:t>
            </a:r>
            <a:r>
              <a:rPr lang="de-DE" dirty="0">
                <a:sym typeface="Wingdings" pitchFamily="2" charset="2"/>
              </a:rPr>
              <a:t> jede Gruppe ein Link „Glücksrad“</a:t>
            </a:r>
          </a:p>
          <a:p>
            <a:pPr marL="0" indent="0" algn="just">
              <a:buNone/>
            </a:pPr>
            <a:endParaRPr lang="de-DE" dirty="0">
              <a:sym typeface="Wingdings" pitchFamily="2" charset="2"/>
            </a:endParaRPr>
          </a:p>
          <a:p>
            <a:pPr marL="0" indent="0" algn="just">
              <a:buNone/>
            </a:pPr>
            <a:r>
              <a:rPr lang="de-DE" dirty="0">
                <a:sym typeface="Wingdings" pitchFamily="2" charset="2"/>
              </a:rPr>
              <a:t>Ein TN dreht das Rad  der gewählte Begriff wird von einem TN erklärt, die anderen ergänzen</a:t>
            </a:r>
          </a:p>
          <a:p>
            <a:pPr marL="0" indent="0" algn="just">
              <a:buNone/>
            </a:pPr>
            <a:endParaRPr lang="de-DE" dirty="0">
              <a:sym typeface="Wingdings" pitchFamily="2" charset="2"/>
            </a:endParaRPr>
          </a:p>
          <a:p>
            <a:pPr marL="0" indent="0" algn="just">
              <a:buNone/>
            </a:pPr>
            <a:r>
              <a:rPr lang="de-DE" b="1" dirty="0">
                <a:sym typeface="Wingdings" pitchFamily="2" charset="2"/>
              </a:rPr>
              <a:t>Dauer: 5 min</a:t>
            </a:r>
            <a:endParaRPr lang="de-DE" dirty="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2</a:t>
            </a:fld>
            <a:endParaRPr lang="de-DE"/>
          </a:p>
        </p:txBody>
      </p:sp>
      <p:sp>
        <p:nvSpPr>
          <p:cNvPr id="8" name="Titel 2">
            <a:extLst>
              <a:ext uri="{FF2B5EF4-FFF2-40B4-BE49-F238E27FC236}">
                <a16:creationId xmlns:a16="http://schemas.microsoft.com/office/drawing/2014/main" id="{5E50D0C1-BD22-4B78-98F2-1017E1F9B30B}"/>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Glücksrad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normAutofit/>
          </a:bodyPr>
          <a:lstStyle/>
          <a:p>
            <a:pPr>
              <a:defRPr/>
            </a:pPr>
            <a:r>
              <a:rPr lang="de-DE" b="1" dirty="0"/>
              <a:t>Übung</a:t>
            </a:r>
            <a:br>
              <a:rPr lang="de-DE" b="1" dirty="0"/>
            </a:br>
            <a:r>
              <a:rPr lang="de-DE" dirty="0"/>
              <a:t>Repositorium</a:t>
            </a:r>
            <a:endParaRPr dirty="0"/>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29</a:t>
            </a:fld>
            <a:endParaRPr lang="de-DE"/>
          </a:p>
        </p:txBody>
      </p:sp>
      <p:sp>
        <p:nvSpPr>
          <p:cNvPr id="6" name="Content Placeholder 7"/>
          <p:cNvSpPr>
            <a:spLocks noGrp="1"/>
          </p:cNvSpPr>
          <p:nvPr>
            <p:ph idx="1"/>
          </p:nvPr>
        </p:nvSpPr>
        <p:spPr bwMode="auto">
          <a:xfrm>
            <a:off x="617515" y="2067694"/>
            <a:ext cx="7886700" cy="2247802"/>
          </a:xfrm>
        </p:spPr>
        <p:txBody>
          <a:bodyPr anchor="ctr">
            <a:normAutofit fontScale="92500" lnSpcReduction="20000"/>
          </a:bodyPr>
          <a:lstStyle/>
          <a:p>
            <a:pPr marL="0" indent="0">
              <a:buNone/>
              <a:defRPr/>
            </a:pPr>
            <a:r>
              <a:rPr lang="de-DE" dirty="0"/>
              <a:t>Finden Sie ein für ihr Fachgebiet/Forschungsfrage geeignetes Repositorium auf </a:t>
            </a:r>
            <a:r>
              <a:rPr lang="en-GB" dirty="0"/>
              <a:t>re3data.org.</a:t>
            </a:r>
          </a:p>
          <a:p>
            <a:pPr marL="0" indent="0">
              <a:buNone/>
              <a:defRPr/>
            </a:pPr>
            <a:endParaRPr lang="en-GB" dirty="0"/>
          </a:p>
          <a:p>
            <a:pPr marL="0" indent="0">
              <a:buNone/>
              <a:defRPr/>
            </a:pPr>
            <a:r>
              <a:rPr lang="en-GB" dirty="0" err="1"/>
              <a:t>Teilen</a:t>
            </a:r>
            <a:r>
              <a:rPr lang="en-GB" dirty="0"/>
              <a:t> Sie die </a:t>
            </a:r>
            <a:r>
              <a:rPr lang="en-GB" dirty="0" err="1"/>
              <a:t>bei</a:t>
            </a:r>
            <a:r>
              <a:rPr lang="en-GB" dirty="0"/>
              <a:t> der </a:t>
            </a:r>
            <a:r>
              <a:rPr lang="en-GB" dirty="0" err="1"/>
              <a:t>Suche</a:t>
            </a:r>
            <a:r>
              <a:rPr lang="en-GB" dirty="0"/>
              <a:t> </a:t>
            </a:r>
            <a:r>
              <a:rPr lang="en-GB" dirty="0" err="1"/>
              <a:t>gemachten</a:t>
            </a:r>
            <a:r>
              <a:rPr lang="en-GB" dirty="0"/>
              <a:t> </a:t>
            </a:r>
            <a:r>
              <a:rPr lang="en-GB" dirty="0" err="1"/>
              <a:t>Erfahrungen</a:t>
            </a:r>
            <a:r>
              <a:rPr lang="en-GB" dirty="0"/>
              <a:t> </a:t>
            </a:r>
            <a:r>
              <a:rPr lang="en-GB" dirty="0" err="1"/>
              <a:t>im</a:t>
            </a:r>
            <a:r>
              <a:rPr lang="en-GB" dirty="0"/>
              <a:t> Plenum </a:t>
            </a:r>
            <a:r>
              <a:rPr lang="en-GB" dirty="0" err="1"/>
              <a:t>mit</a:t>
            </a:r>
            <a:r>
              <a:rPr lang="en-GB" dirty="0"/>
              <a:t> </a:t>
            </a:r>
            <a:r>
              <a:rPr lang="en-GB" dirty="0" err="1"/>
              <a:t>ihren</a:t>
            </a:r>
            <a:r>
              <a:rPr lang="en-GB" dirty="0"/>
              <a:t> </a:t>
            </a:r>
            <a:r>
              <a:rPr lang="en-GB" dirty="0" err="1"/>
              <a:t>Kolleg</a:t>
            </a:r>
            <a:r>
              <a:rPr lang="en-GB" dirty="0"/>
              <a:t>*</a:t>
            </a:r>
            <a:r>
              <a:rPr lang="en-GB" dirty="0" err="1"/>
              <a:t>innen</a:t>
            </a:r>
            <a:r>
              <a:rPr lang="en-GB" dirty="0"/>
              <a:t>.</a:t>
            </a:r>
          </a:p>
          <a:p>
            <a:pPr marL="0" indent="0">
              <a:buNone/>
              <a:defRPr/>
            </a:pPr>
            <a:endParaRPr lang="en-GB" dirty="0"/>
          </a:p>
          <a:p>
            <a:pPr marL="0" indent="0">
              <a:buNone/>
              <a:defRPr/>
            </a:pPr>
            <a:r>
              <a:rPr lang="en-GB" b="1" dirty="0"/>
              <a:t>Dauer: 10 min</a:t>
            </a:r>
            <a:endParaRPr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Respositorien für Psycholog*innen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30</a:t>
            </a:fld>
            <a:endParaRPr lang="de-DE"/>
          </a:p>
        </p:txBody>
      </p:sp>
      <p:sp>
        <p:nvSpPr>
          <p:cNvPr id="6" name="Inhaltsplatzhalter 3"/>
          <p:cNvSpPr>
            <a:spLocks noGrp="1"/>
          </p:cNvSpPr>
          <p:nvPr>
            <p:ph idx="1"/>
          </p:nvPr>
        </p:nvSpPr>
        <p:spPr bwMode="auto">
          <a:xfrm>
            <a:off x="457200" y="1268018"/>
            <a:ext cx="7916260" cy="3256686"/>
          </a:xfrm>
        </p:spPr>
        <p:txBody>
          <a:bodyPr>
            <a:normAutofit fontScale="92500" lnSpcReduction="10000"/>
          </a:bodyPr>
          <a:lstStyle/>
          <a:p>
            <a:pPr>
              <a:spcBef>
                <a:spcPts val="0"/>
              </a:spcBef>
              <a:spcAft>
                <a:spcPts val="1200"/>
              </a:spcAft>
              <a:defRPr/>
            </a:pPr>
            <a:r>
              <a:rPr lang="de-DE" dirty="0"/>
              <a:t>PsychArchives, </a:t>
            </a:r>
            <a:r>
              <a:rPr lang="de-DE" u="sng" dirty="0">
                <a:hlinkClick r:id="rId2" tooltip="https://www.psycharchives.org/"/>
              </a:rPr>
              <a:t>https://www.psycharchives.org/</a:t>
            </a:r>
            <a:r>
              <a:rPr lang="de-DE" dirty="0"/>
              <a:t>. </a:t>
            </a:r>
            <a:endParaRPr dirty="0"/>
          </a:p>
          <a:p>
            <a:pPr>
              <a:spcBef>
                <a:spcPts val="0"/>
              </a:spcBef>
              <a:spcAft>
                <a:spcPts val="1200"/>
              </a:spcAft>
              <a:defRPr/>
            </a:pPr>
            <a:r>
              <a:rPr lang="de-DE" dirty="0"/>
              <a:t>RDC am ZPID, </a:t>
            </a:r>
            <a:r>
              <a:rPr lang="de-DE" u="sng" dirty="0">
                <a:hlinkClick r:id="rId3" tooltip="https://rdc-psychology.org/"/>
              </a:rPr>
              <a:t>https://rdc-psychology.org/</a:t>
            </a:r>
            <a:r>
              <a:rPr lang="de-DE" dirty="0"/>
              <a:t>. </a:t>
            </a:r>
            <a:endParaRPr dirty="0"/>
          </a:p>
          <a:p>
            <a:pPr>
              <a:spcBef>
                <a:spcPts val="0"/>
              </a:spcBef>
              <a:spcAft>
                <a:spcPts val="1200"/>
              </a:spcAft>
              <a:defRPr/>
            </a:pPr>
            <a:r>
              <a:rPr lang="de-DE" dirty="0" err="1"/>
              <a:t>Studyforrest</a:t>
            </a:r>
            <a:r>
              <a:rPr lang="de-DE" dirty="0"/>
              <a:t>, </a:t>
            </a:r>
            <a:r>
              <a:rPr lang="de-DE" u="sng" dirty="0">
                <a:hlinkClick r:id="rId4" tooltip="http://www.studyforrest.org/data.html"/>
              </a:rPr>
              <a:t>http://www.studyforrest.org/data.html</a:t>
            </a:r>
            <a:r>
              <a:rPr lang="de-DE" dirty="0"/>
              <a:t>. </a:t>
            </a:r>
            <a:endParaRPr dirty="0"/>
          </a:p>
          <a:p>
            <a:pPr>
              <a:spcBef>
                <a:spcPts val="0"/>
              </a:spcBef>
              <a:spcAft>
                <a:spcPts val="1200"/>
              </a:spcAft>
              <a:defRPr/>
            </a:pPr>
            <a:r>
              <a:rPr lang="de-DE" dirty="0" err="1"/>
              <a:t>OpenNeuro</a:t>
            </a:r>
            <a:r>
              <a:rPr lang="de-DE" dirty="0"/>
              <a:t>, h</a:t>
            </a:r>
            <a:r>
              <a:rPr lang="de-DE" u="sng" dirty="0">
                <a:hlinkClick r:id="rId5" tooltip="https://openneuro.org/"/>
              </a:rPr>
              <a:t>ttps://openneuro.org/</a:t>
            </a:r>
            <a:r>
              <a:rPr lang="de-DE" dirty="0"/>
              <a:t>. </a:t>
            </a:r>
            <a:endParaRPr dirty="0"/>
          </a:p>
          <a:p>
            <a:pPr>
              <a:spcBef>
                <a:spcPts val="0"/>
              </a:spcBef>
              <a:spcAft>
                <a:spcPts val="1200"/>
              </a:spcAft>
              <a:defRPr/>
            </a:pPr>
            <a:r>
              <a:rPr lang="de-DE" dirty="0" err="1"/>
              <a:t>Brainlife</a:t>
            </a:r>
            <a:r>
              <a:rPr lang="de-DE" dirty="0"/>
              <a:t>, </a:t>
            </a:r>
            <a:r>
              <a:rPr lang="de-DE" u="sng" dirty="0">
                <a:hlinkClick r:id="rId6" tooltip="https://brainlife.io/about/"/>
              </a:rPr>
              <a:t>https://brainlife.io/about/</a:t>
            </a:r>
            <a:r>
              <a:rPr lang="de-DE" dirty="0"/>
              <a:t>.    </a:t>
            </a:r>
            <a:endParaRPr dirty="0"/>
          </a:p>
          <a:p>
            <a:pPr>
              <a:spcBef>
                <a:spcPts val="0"/>
              </a:spcBef>
              <a:spcAft>
                <a:spcPts val="1200"/>
              </a:spcAft>
              <a:defRPr/>
            </a:pPr>
            <a:r>
              <a:rPr lang="de-DE" dirty="0"/>
              <a:t>EDMOND der Max Planck Gesellschaft, </a:t>
            </a:r>
            <a:r>
              <a:rPr lang="de-DE" u="sng" dirty="0">
                <a:hlinkClick r:id="rId7" tooltip="https://edmond.mpdl.mpg.de/"/>
              </a:rPr>
              <a:t>https://edmond.mpdl.mpg.de/</a:t>
            </a:r>
            <a:r>
              <a:rPr lang="de-DE" dirty="0"/>
              <a:t> </a:t>
            </a:r>
            <a:endParaRPr dirty="0"/>
          </a:p>
          <a:p>
            <a:pPr>
              <a:spcBef>
                <a:spcPts val="0"/>
              </a:spcBef>
              <a:spcAft>
                <a:spcPts val="1200"/>
              </a:spcAft>
              <a:defRPr/>
            </a:pPr>
            <a:r>
              <a:rPr lang="de-DE" dirty="0" err="1"/>
              <a:t>hilData</a:t>
            </a:r>
            <a:r>
              <a:rPr lang="de-DE" dirty="0"/>
              <a:t>, </a:t>
            </a:r>
            <a:r>
              <a:rPr lang="de-DE" u="sng" dirty="0">
                <a:hlinkClick r:id="rId8" tooltip="https://hildata.uni-hildesheim.de/"/>
              </a:rPr>
              <a:t>https://hildata.uni-hildesheim.de/</a:t>
            </a:r>
            <a:r>
              <a:rPr lang="de-DE" u="sng" dirty="0"/>
              <a:t>.</a:t>
            </a:r>
            <a:r>
              <a:rPr lang="de-DE" dirty="0"/>
              <a:t> </a:t>
            </a: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normAutofit/>
          </a:bodyPr>
          <a:lstStyle/>
          <a:p>
            <a:pPr>
              <a:defRPr/>
            </a:pPr>
            <a:r>
              <a:rPr lang="de-DE" b="1" dirty="0"/>
              <a:t>Frage</a:t>
            </a:r>
            <a:endParaRPr b="1" dirty="0"/>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31</a:t>
            </a:fld>
            <a:endParaRPr lang="de-DE"/>
          </a:p>
        </p:txBody>
      </p:sp>
      <p:sp>
        <p:nvSpPr>
          <p:cNvPr id="6" name="Content Placeholder 7"/>
          <p:cNvSpPr>
            <a:spLocks noGrp="1"/>
          </p:cNvSpPr>
          <p:nvPr>
            <p:ph idx="1"/>
          </p:nvPr>
        </p:nvSpPr>
        <p:spPr bwMode="auto">
          <a:xfrm>
            <a:off x="628649" y="1268017"/>
            <a:ext cx="7886700" cy="3263504"/>
          </a:xfrm>
        </p:spPr>
        <p:txBody>
          <a:bodyPr anchor="ctr">
            <a:normAutofit/>
          </a:bodyPr>
          <a:lstStyle/>
          <a:p>
            <a:pPr marL="0" indent="0">
              <a:buNone/>
              <a:defRPr/>
            </a:pPr>
            <a:r>
              <a:rPr lang="de-DE" sz="2000" dirty="0">
                <a:latin typeface="Arial"/>
                <a:ea typeface="Arial"/>
              </a:rPr>
              <a:t>Welche Kriterien für die Auswahl eines geeigneten Repositoriums fallen euch ein?</a:t>
            </a:r>
            <a:endParaRPr lang="de-DE" sz="2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Kriterien für die Auswahl eines Repositoriums</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32</a:t>
            </a:fld>
            <a:endParaRPr lang="de-DE"/>
          </a:p>
        </p:txBody>
      </p:sp>
      <p:sp>
        <p:nvSpPr>
          <p:cNvPr id="2" name="Rechteck 1"/>
          <p:cNvSpPr/>
          <p:nvPr/>
        </p:nvSpPr>
        <p:spPr bwMode="auto">
          <a:xfrm>
            <a:off x="755576" y="1268017"/>
            <a:ext cx="7759774" cy="2702278"/>
          </a:xfrm>
          <a:prstGeom prst="rect">
            <a:avLst/>
          </a:prstGeom>
        </p:spPr>
        <p:txBody>
          <a:bodyPr wrap="square">
            <a:spAutoFit/>
          </a:bodyPr>
          <a:lstStyle/>
          <a:p>
            <a:pPr marL="228600" indent="-228600">
              <a:lnSpc>
                <a:spcPct val="90000"/>
              </a:lnSpc>
              <a:spcBef>
                <a:spcPts val="1000"/>
              </a:spcBef>
              <a:spcAft>
                <a:spcPts val="600"/>
              </a:spcAft>
              <a:buFont typeface="Arial"/>
              <a:buChar char="•"/>
              <a:defRPr/>
            </a:pPr>
            <a:r>
              <a:rPr lang="en-US" sz="2400">
                <a:solidFill>
                  <a:srgbClr val="004476"/>
                </a:solidFill>
                <a:latin typeface="Arial"/>
                <a:cs typeface="Arial"/>
              </a:rPr>
              <a:t>Zertifizierung, z.B. CoreTrustSeal</a:t>
            </a:r>
            <a:endParaRPr lang="de-DE" sz="2400">
              <a:solidFill>
                <a:srgbClr val="004476"/>
              </a:solidFill>
              <a:latin typeface="Arial"/>
              <a:cs typeface="Arial"/>
            </a:endParaRPr>
          </a:p>
          <a:p>
            <a:pPr marL="228600" indent="-228600">
              <a:lnSpc>
                <a:spcPct val="90000"/>
              </a:lnSpc>
              <a:spcBef>
                <a:spcPts val="1000"/>
              </a:spcBef>
              <a:spcAft>
                <a:spcPts val="600"/>
              </a:spcAft>
              <a:buFont typeface="Arial"/>
              <a:buChar char="•"/>
              <a:defRPr/>
            </a:pPr>
            <a:r>
              <a:rPr lang="de-DE" sz="2400">
                <a:solidFill>
                  <a:srgbClr val="004476"/>
                </a:solidFill>
                <a:latin typeface="Arial"/>
                <a:cs typeface="Arial"/>
              </a:rPr>
              <a:t>Vergabe von persistenten Identifiern, z. B. DOI, URN </a:t>
            </a:r>
            <a:endParaRPr/>
          </a:p>
          <a:p>
            <a:pPr marL="228600" indent="-228600">
              <a:lnSpc>
                <a:spcPct val="90000"/>
              </a:lnSpc>
              <a:spcBef>
                <a:spcPts val="1000"/>
              </a:spcBef>
              <a:spcAft>
                <a:spcPts val="600"/>
              </a:spcAft>
              <a:buFont typeface="Arial"/>
              <a:buChar char="•"/>
              <a:defRPr/>
            </a:pPr>
            <a:r>
              <a:rPr lang="de-DE" sz="2400">
                <a:solidFill>
                  <a:srgbClr val="004476"/>
                </a:solidFill>
                <a:latin typeface="Arial"/>
                <a:cs typeface="Arial"/>
              </a:rPr>
              <a:t>Zugang zu Daten: offen, eingeschränkt oder unzugänglich </a:t>
            </a:r>
            <a:endParaRPr/>
          </a:p>
          <a:p>
            <a:pPr marL="228600" indent="-228600">
              <a:lnSpc>
                <a:spcPct val="90000"/>
              </a:lnSpc>
              <a:spcBef>
                <a:spcPts val="1000"/>
              </a:spcBef>
              <a:spcAft>
                <a:spcPts val="600"/>
              </a:spcAft>
              <a:buFont typeface="Arial"/>
              <a:buChar char="•"/>
              <a:defRPr/>
            </a:pPr>
            <a:r>
              <a:rPr lang="de-DE" sz="2400">
                <a:solidFill>
                  <a:srgbClr val="004476"/>
                </a:solidFill>
                <a:latin typeface="Arial"/>
                <a:cs typeface="Arial"/>
              </a:rPr>
              <a:t>Klare Nutzungsbedingungen für Datenautor*innen sowie Nutzer*innen, z. B. Entgelte, Embargofristen</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Daten auswählen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33</a:t>
            </a:fld>
            <a:endParaRPr lang="de-DE"/>
          </a:p>
        </p:txBody>
      </p:sp>
      <p:sp>
        <p:nvSpPr>
          <p:cNvPr id="6" name="Inhaltsplatzhalter 3"/>
          <p:cNvSpPr>
            <a:spLocks noGrp="1"/>
          </p:cNvSpPr>
          <p:nvPr>
            <p:ph idx="1"/>
          </p:nvPr>
        </p:nvSpPr>
        <p:spPr bwMode="auto">
          <a:xfrm>
            <a:off x="457200" y="1268018"/>
            <a:ext cx="7916260" cy="3256686"/>
          </a:xfrm>
        </p:spPr>
        <p:txBody>
          <a:bodyPr>
            <a:normAutofit/>
          </a:bodyPr>
          <a:lstStyle/>
          <a:p>
            <a:pPr>
              <a:defRPr/>
            </a:pPr>
            <a:r>
              <a:rPr lang="de-DE"/>
              <a:t>Meilenstein-Version</a:t>
            </a:r>
            <a:endParaRPr/>
          </a:p>
          <a:p>
            <a:pPr>
              <a:defRPr/>
            </a:pPr>
            <a:r>
              <a:rPr lang="de-DE"/>
              <a:t>Daten, die einer Publikation zugrunde liegen</a:t>
            </a:r>
            <a:endParaRPr/>
          </a:p>
          <a:p>
            <a:pPr>
              <a:defRPr/>
            </a:pPr>
            <a:r>
              <a:rPr lang="de-DE"/>
              <a:t>Datenqualität</a:t>
            </a:r>
            <a:endParaRPr/>
          </a:p>
          <a:p>
            <a:pPr>
              <a:defRPr/>
            </a:pPr>
            <a:r>
              <a:rPr lang="de-DE"/>
              <a:t>Rechte</a:t>
            </a:r>
            <a:endParaRPr/>
          </a:p>
          <a:p>
            <a:pPr>
              <a:defRPr/>
            </a:pPr>
            <a:r>
              <a:rPr lang="de-DE"/>
              <a:t>Einzigartigkeit der Daten</a:t>
            </a:r>
            <a:endParaRPr/>
          </a:p>
          <a:p>
            <a:pPr>
              <a:defRPr/>
            </a:pPr>
            <a:r>
              <a:rPr lang="de-DE"/>
              <a:t>Zeit/Kosten/Nutzen</a:t>
            </a:r>
            <a:endParaRPr/>
          </a:p>
          <a:p>
            <a:pPr>
              <a:defRPr/>
            </a:pPr>
            <a:r>
              <a:rPr lang="de-DE"/>
              <a:t>technischer Aufwand</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b="1" dirty="0"/>
              <a:t>Übung</a:t>
            </a:r>
            <a:br>
              <a:rPr lang="de-DE" b="1" dirty="0"/>
            </a:br>
            <a:r>
              <a:rPr lang="de-DE" dirty="0"/>
              <a:t>Zugriffsklassen</a:t>
            </a:r>
            <a:endParaRPr dirty="0"/>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34</a:t>
            </a:fld>
            <a:endParaRPr lang="de-DE"/>
          </a:p>
        </p:txBody>
      </p:sp>
      <p:sp>
        <p:nvSpPr>
          <p:cNvPr id="6" name="Inhaltsplatzhalter 3"/>
          <p:cNvSpPr>
            <a:spLocks noGrp="1"/>
          </p:cNvSpPr>
          <p:nvPr>
            <p:ph idx="1"/>
          </p:nvPr>
        </p:nvSpPr>
        <p:spPr bwMode="auto">
          <a:xfrm>
            <a:off x="390364" y="1707654"/>
            <a:ext cx="8363272" cy="2789160"/>
          </a:xfrm>
        </p:spPr>
        <p:txBody>
          <a:bodyPr>
            <a:normAutofit fontScale="92500" lnSpcReduction="20000"/>
          </a:bodyPr>
          <a:lstStyle/>
          <a:p>
            <a:pPr marL="0" indent="0">
              <a:buNone/>
              <a:defRPr/>
            </a:pPr>
            <a:r>
              <a:rPr lang="de-DE" sz="2200" dirty="0"/>
              <a:t>siehe „TtT_MiroBoard_Tag2“ </a:t>
            </a:r>
            <a:r>
              <a:rPr lang="de-DE" sz="2200" dirty="0">
                <a:sym typeface="Wingdings" pitchFamily="2" charset="2"/>
              </a:rPr>
              <a:t> jede Gruppe ein Link</a:t>
            </a:r>
          </a:p>
          <a:p>
            <a:pPr marL="0" indent="0">
              <a:buNone/>
              <a:defRPr/>
            </a:pPr>
            <a:endParaRPr lang="de-DE" sz="2200" dirty="0">
              <a:sym typeface="Wingdings" pitchFamily="2" charset="2"/>
            </a:endParaRPr>
          </a:p>
          <a:p>
            <a:pPr marL="0" indent="0">
              <a:buNone/>
              <a:defRPr/>
            </a:pPr>
            <a:r>
              <a:rPr lang="de-DE" sz="2200" dirty="0"/>
              <a:t>Erarbeitet euch in Gruppen die Kriterien von Zugriffsklassen aus den folgenden Repositorien:</a:t>
            </a:r>
            <a:endParaRPr sz="1500" dirty="0"/>
          </a:p>
          <a:p>
            <a:pPr>
              <a:lnSpc>
                <a:spcPct val="120000"/>
              </a:lnSpc>
              <a:spcBef>
                <a:spcPts val="0"/>
              </a:spcBef>
              <a:spcAft>
                <a:spcPts val="200"/>
              </a:spcAft>
              <a:defRPr/>
            </a:pPr>
            <a:r>
              <a:rPr lang="de-DE" sz="1300" b="1" dirty="0">
                <a:solidFill>
                  <a:schemeClr val="tx1"/>
                </a:solidFill>
              </a:rPr>
              <a:t>PsychArchives</a:t>
            </a:r>
            <a:r>
              <a:rPr lang="de-DE" sz="1300" dirty="0">
                <a:solidFill>
                  <a:schemeClr val="tx1"/>
                </a:solidFill>
              </a:rPr>
              <a:t> </a:t>
            </a:r>
          </a:p>
          <a:p>
            <a:pPr>
              <a:lnSpc>
                <a:spcPct val="120000"/>
              </a:lnSpc>
              <a:spcBef>
                <a:spcPts val="0"/>
              </a:spcBef>
              <a:spcAft>
                <a:spcPts val="200"/>
              </a:spcAft>
              <a:defRPr/>
            </a:pPr>
            <a:r>
              <a:rPr lang="de-DE" sz="1300" b="1" dirty="0" err="1">
                <a:solidFill>
                  <a:schemeClr val="tx1"/>
                </a:solidFill>
              </a:rPr>
              <a:t>PsychData</a:t>
            </a:r>
            <a:r>
              <a:rPr lang="de-DE" sz="1300" dirty="0">
                <a:solidFill>
                  <a:schemeClr val="tx1"/>
                </a:solidFill>
              </a:rPr>
              <a:t> </a:t>
            </a:r>
          </a:p>
          <a:p>
            <a:pPr>
              <a:lnSpc>
                <a:spcPct val="120000"/>
              </a:lnSpc>
              <a:spcBef>
                <a:spcPts val="0"/>
              </a:spcBef>
              <a:spcAft>
                <a:spcPts val="200"/>
              </a:spcAft>
              <a:defRPr/>
            </a:pPr>
            <a:r>
              <a:rPr lang="de-DE" sz="1300" b="1" dirty="0">
                <a:solidFill>
                  <a:schemeClr val="tx1"/>
                </a:solidFill>
              </a:rPr>
              <a:t>CESSDA-Archives</a:t>
            </a:r>
            <a:r>
              <a:rPr lang="de-DE" sz="1300" dirty="0">
                <a:solidFill>
                  <a:schemeClr val="tx1"/>
                </a:solidFill>
              </a:rPr>
              <a:t> </a:t>
            </a:r>
          </a:p>
          <a:p>
            <a:pPr>
              <a:lnSpc>
                <a:spcPct val="120000"/>
              </a:lnSpc>
              <a:spcBef>
                <a:spcPts val="0"/>
              </a:spcBef>
              <a:spcAft>
                <a:spcPts val="200"/>
              </a:spcAft>
              <a:defRPr/>
            </a:pPr>
            <a:r>
              <a:rPr lang="en-US" sz="1300" b="1" dirty="0">
                <a:solidFill>
                  <a:schemeClr val="tx1"/>
                </a:solidFill>
              </a:rPr>
              <a:t>NITRC</a:t>
            </a:r>
            <a:r>
              <a:rPr lang="en-US" sz="1300" dirty="0">
                <a:solidFill>
                  <a:schemeClr val="tx1"/>
                </a:solidFill>
              </a:rPr>
              <a:t> </a:t>
            </a:r>
          </a:p>
          <a:p>
            <a:pPr>
              <a:lnSpc>
                <a:spcPct val="120000"/>
              </a:lnSpc>
              <a:defRPr/>
            </a:pPr>
            <a:endParaRPr lang="en-US" sz="900" dirty="0">
              <a:solidFill>
                <a:schemeClr val="tx1"/>
              </a:solidFill>
            </a:endParaRPr>
          </a:p>
          <a:p>
            <a:pPr marL="0" indent="0">
              <a:lnSpc>
                <a:spcPct val="120000"/>
              </a:lnSpc>
              <a:buNone/>
              <a:defRPr/>
            </a:pPr>
            <a:r>
              <a:rPr lang="en-US" sz="2300" b="1" dirty="0"/>
              <a:t>Dauer: 10 min</a:t>
            </a:r>
            <a:endParaRPr lang="de-DE" sz="2300" b="1" dirty="0"/>
          </a:p>
        </p:txBody>
      </p:sp>
      <p:sp>
        <p:nvSpPr>
          <p:cNvPr id="7" name="Titel 2">
            <a:extLst>
              <a:ext uri="{FF2B5EF4-FFF2-40B4-BE49-F238E27FC236}">
                <a16:creationId xmlns:a16="http://schemas.microsoft.com/office/drawing/2014/main" id="{0799ED48-FD73-4A48-AFE4-D8DCEDA3954A}"/>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Infomarkt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b="1" dirty="0"/>
              <a:t>Frage</a:t>
            </a:r>
            <a:endParaRPr b="1" dirty="0"/>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35</a:t>
            </a:fld>
            <a:endParaRPr lang="de-DE"/>
          </a:p>
        </p:txBody>
      </p:sp>
      <p:sp>
        <p:nvSpPr>
          <p:cNvPr id="6" name="Inhaltsplatzhalter 3"/>
          <p:cNvSpPr>
            <a:spLocks noGrp="1"/>
          </p:cNvSpPr>
          <p:nvPr>
            <p:ph idx="1"/>
          </p:nvPr>
        </p:nvSpPr>
        <p:spPr bwMode="auto">
          <a:xfrm>
            <a:off x="390364" y="1851670"/>
            <a:ext cx="8363272" cy="2645144"/>
          </a:xfrm>
        </p:spPr>
        <p:txBody>
          <a:bodyPr>
            <a:normAutofit/>
          </a:bodyPr>
          <a:lstStyle/>
          <a:p>
            <a:pPr marL="0" indent="0">
              <a:buNone/>
              <a:defRPr/>
            </a:pPr>
            <a:endParaRPr lang="de-DE" dirty="0"/>
          </a:p>
          <a:p>
            <a:pPr marL="0" indent="0">
              <a:buNone/>
              <a:defRPr/>
            </a:pPr>
            <a:endParaRPr lang="de-DE" dirty="0"/>
          </a:p>
          <a:p>
            <a:pPr marL="0" indent="0">
              <a:buNone/>
              <a:defRPr/>
            </a:pPr>
            <a:r>
              <a:rPr lang="de-DE" sz="2900" dirty="0"/>
              <a:t>Ergeben sich aus euren Recherchen allgemeingültige Kriterien für Zugriffsklassen?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Zugriffsklassen der DGPs</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36</a:t>
            </a:fld>
            <a:endParaRPr lang="de-DE"/>
          </a:p>
        </p:txBody>
      </p:sp>
      <p:sp>
        <p:nvSpPr>
          <p:cNvPr id="6" name="Inhaltsplatzhalter 3"/>
          <p:cNvSpPr>
            <a:spLocks noGrp="1"/>
          </p:cNvSpPr>
          <p:nvPr>
            <p:ph idx="1"/>
          </p:nvPr>
        </p:nvSpPr>
        <p:spPr bwMode="auto">
          <a:xfrm>
            <a:off x="457200" y="1556050"/>
            <a:ext cx="7916260" cy="2743892"/>
          </a:xfrm>
        </p:spPr>
        <p:txBody>
          <a:bodyPr>
            <a:noAutofit/>
          </a:bodyPr>
          <a:lstStyle/>
          <a:p>
            <a:pPr marL="0" indent="0">
              <a:buNone/>
              <a:defRPr/>
            </a:pPr>
            <a:r>
              <a:rPr lang="de-DE"/>
              <a:t>Klasse 0: </a:t>
            </a:r>
            <a:r>
              <a:rPr lang="de-DE" sz="1800">
                <a:solidFill>
                  <a:schemeClr val="tx1"/>
                </a:solidFill>
              </a:rPr>
              <a:t>keinerlei Zugangsbeschränkungen</a:t>
            </a:r>
            <a:endParaRPr/>
          </a:p>
          <a:p>
            <a:pPr marL="0" indent="0">
              <a:buNone/>
              <a:defRPr/>
            </a:pPr>
            <a:r>
              <a:rPr lang="de-DE"/>
              <a:t>Klasse 1: </a:t>
            </a:r>
            <a:r>
              <a:rPr lang="de-DE" sz="1800">
                <a:solidFill>
                  <a:schemeClr val="tx1"/>
                </a:solidFill>
              </a:rPr>
              <a:t>grundsätzlich frei; Nutzung nur unter der expliziten Zustimmung der Nutzungsbedingungen des*r Urhebers*in </a:t>
            </a:r>
            <a:endParaRPr/>
          </a:p>
          <a:p>
            <a:pPr marL="0" indent="0">
              <a:buNone/>
              <a:defRPr/>
            </a:pPr>
            <a:r>
              <a:rPr lang="de-DE"/>
              <a:t>Klasse 2: </a:t>
            </a:r>
            <a:r>
              <a:rPr lang="de-DE" sz="1800">
                <a:solidFill>
                  <a:schemeClr val="tx1"/>
                </a:solidFill>
              </a:rPr>
              <a:t>grundsätzliche Zugangsbeschränkung; oftmals mittels individualisierter Verträge </a:t>
            </a:r>
            <a:endParaRPr lang="de-DE">
              <a:solidFill>
                <a:schemeClr val="tx1"/>
              </a:solidFill>
            </a:endParaRPr>
          </a:p>
          <a:p>
            <a:pPr marL="0" indent="0">
              <a:buNone/>
              <a:defRPr/>
            </a:pPr>
            <a:r>
              <a:rPr lang="de-DE"/>
              <a:t>Klasse 3: </a:t>
            </a:r>
            <a:r>
              <a:rPr lang="de-DE" sz="1800">
                <a:solidFill>
                  <a:schemeClr val="tx1"/>
                </a:solidFill>
              </a:rPr>
              <a:t>restriktivste Klasse; Zugang nur unter der expliziten Zustimmung zu den Bedingungen des Datenschutzgesetzes</a:t>
            </a:r>
            <a:endParaRPr sz="1800">
              <a:solidFill>
                <a:schemeClr val="tx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Lizenzvergabe</a:t>
            </a:r>
            <a:endParaRPr/>
          </a:p>
        </p:txBody>
      </p:sp>
      <p:sp>
        <p:nvSpPr>
          <p:cNvPr id="5" name="Textfeld 5"/>
          <p:cNvSpPr/>
          <p:nvPr/>
        </p:nvSpPr>
        <p:spPr bwMode="auto">
          <a:xfrm>
            <a:off x="364032" y="1268017"/>
            <a:ext cx="6008376" cy="3691716"/>
          </a:xfrm>
          <a:prstGeom prst="rect">
            <a:avLst/>
          </a:prstGeom>
          <a:noFill/>
        </p:spPr>
        <p:txBody>
          <a:bodyPr wrap="none" rtlCol="0">
            <a:spAutoFit/>
          </a:bodyPr>
          <a:lstStyle/>
          <a:p>
            <a:pPr marL="342900" indent="-342900">
              <a:lnSpc>
                <a:spcPct val="150000"/>
              </a:lnSpc>
              <a:buFont typeface="Arial"/>
              <a:buChar char="•"/>
              <a:defRPr/>
            </a:pPr>
            <a:r>
              <a:rPr lang="de-DE" sz="2000">
                <a:solidFill>
                  <a:srgbClr val="004476"/>
                </a:solidFill>
                <a:latin typeface="Arial"/>
                <a:cs typeface="Arial"/>
              </a:rPr>
              <a:t>Creative Commons Lizenzen</a:t>
            </a:r>
            <a:endParaRPr/>
          </a:p>
          <a:p>
            <a:pPr marL="342900" indent="-342900">
              <a:lnSpc>
                <a:spcPct val="150000"/>
              </a:lnSpc>
              <a:buFont typeface="Arial"/>
              <a:buChar char="•"/>
              <a:defRPr/>
            </a:pPr>
            <a:r>
              <a:rPr lang="de-DE" sz="2000">
                <a:solidFill>
                  <a:srgbClr val="004476"/>
                </a:solidFill>
                <a:latin typeface="Arial"/>
                <a:cs typeface="Arial"/>
              </a:rPr>
              <a:t>Open Data Commons</a:t>
            </a:r>
            <a:endParaRPr/>
          </a:p>
          <a:p>
            <a:pPr marL="342900" indent="-342900">
              <a:lnSpc>
                <a:spcPct val="150000"/>
              </a:lnSpc>
              <a:buFont typeface="Arial"/>
              <a:buChar char="•"/>
              <a:defRPr/>
            </a:pPr>
            <a:r>
              <a:rPr lang="de-DE" sz="2000">
                <a:solidFill>
                  <a:srgbClr val="004476"/>
                </a:solidFill>
                <a:latin typeface="Arial"/>
                <a:cs typeface="Arial"/>
              </a:rPr>
              <a:t>Software-Lizenzen</a:t>
            </a:r>
            <a:endParaRPr/>
          </a:p>
          <a:p>
            <a:pPr marL="800100" lvl="1" indent="-342900">
              <a:lnSpc>
                <a:spcPct val="150000"/>
              </a:lnSpc>
              <a:buFont typeface="Arial"/>
              <a:buChar char="•"/>
              <a:defRPr/>
            </a:pPr>
            <a:r>
              <a:rPr lang="de-DE" sz="2000">
                <a:solidFill>
                  <a:srgbClr val="004476"/>
                </a:solidFill>
                <a:latin typeface="Arial"/>
                <a:cs typeface="Arial"/>
              </a:rPr>
              <a:t>MIT-Lizenz</a:t>
            </a:r>
            <a:endParaRPr/>
          </a:p>
          <a:p>
            <a:pPr marL="800100" lvl="1" indent="-342900">
              <a:lnSpc>
                <a:spcPct val="150000"/>
              </a:lnSpc>
              <a:buFont typeface="Arial"/>
              <a:buChar char="•"/>
              <a:defRPr/>
            </a:pPr>
            <a:r>
              <a:rPr lang="de-DE" sz="2000">
                <a:solidFill>
                  <a:srgbClr val="004476"/>
                </a:solidFill>
                <a:latin typeface="Arial"/>
                <a:cs typeface="Arial"/>
              </a:rPr>
              <a:t>GNU General Public License (GPL)</a:t>
            </a:r>
            <a:endParaRPr/>
          </a:p>
          <a:p>
            <a:pPr marL="800100" lvl="1" indent="-342900">
              <a:lnSpc>
                <a:spcPct val="150000"/>
              </a:lnSpc>
              <a:buFont typeface="Arial"/>
              <a:buChar char="•"/>
              <a:defRPr/>
            </a:pPr>
            <a:r>
              <a:rPr lang="de-DE" sz="2000">
                <a:solidFill>
                  <a:srgbClr val="004476"/>
                </a:solidFill>
                <a:latin typeface="Arial"/>
                <a:cs typeface="Arial"/>
              </a:rPr>
              <a:t>GNU Lesser General Public License (LGPL)</a:t>
            </a:r>
            <a:endParaRPr/>
          </a:p>
          <a:p>
            <a:pPr marL="800100" lvl="1" indent="-342900">
              <a:lnSpc>
                <a:spcPct val="150000"/>
              </a:lnSpc>
              <a:buFont typeface="Arial"/>
              <a:buChar char="•"/>
              <a:defRPr/>
            </a:pPr>
            <a:r>
              <a:rPr lang="de-DE" sz="2000">
                <a:solidFill>
                  <a:srgbClr val="004476"/>
                </a:solidFill>
                <a:latin typeface="Arial"/>
                <a:cs typeface="Arial"/>
              </a:rPr>
              <a:t>Apache-Lizenz</a:t>
            </a:r>
            <a:endParaRPr/>
          </a:p>
          <a:p>
            <a:pPr marL="285750" indent="-285750">
              <a:lnSpc>
                <a:spcPct val="150000"/>
              </a:lnSpc>
              <a:buFont typeface="Arial"/>
              <a:buChar char="•"/>
              <a:defRPr/>
            </a:pPr>
            <a:endParaRPr lang="de-DE" sz="1600">
              <a:solidFill>
                <a:schemeClr val="tx1">
                  <a:lumMod val="65000"/>
                  <a:lumOff val="35000"/>
                </a:schemeClr>
              </a:solidFill>
              <a:latin typeface="Droid Sans"/>
              <a:ea typeface="Droid Sans"/>
              <a:cs typeface="Droid Sans"/>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37</a:t>
            </a:fld>
            <a:endParaRPr lang="de-DE"/>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Creative Commons Lizenzen</a:t>
            </a:r>
            <a:endParaRPr/>
          </a:p>
        </p:txBody>
      </p:sp>
      <p:sp>
        <p:nvSpPr>
          <p:cNvPr id="5" name="Textfeld 5"/>
          <p:cNvSpPr/>
          <p:nvPr/>
        </p:nvSpPr>
        <p:spPr bwMode="auto">
          <a:xfrm>
            <a:off x="395536" y="1283349"/>
            <a:ext cx="7886700" cy="3600986"/>
          </a:xfrm>
          <a:prstGeom prst="rect">
            <a:avLst/>
          </a:prstGeom>
          <a:noFill/>
        </p:spPr>
        <p:txBody>
          <a:bodyPr wrap="square" rtlCol="0">
            <a:spAutoFit/>
          </a:bodyPr>
          <a:lstStyle/>
          <a:p>
            <a:pPr marL="342900" indent="-342900">
              <a:buFont typeface="Arial"/>
              <a:buChar char="•"/>
              <a:defRPr/>
            </a:pPr>
            <a:r>
              <a:rPr lang="de-DE" sz="2400" dirty="0">
                <a:solidFill>
                  <a:srgbClr val="004476"/>
                </a:solidFill>
                <a:latin typeface="Arial"/>
                <a:cs typeface="Arial"/>
              </a:rPr>
              <a:t>Frei verfügbar</a:t>
            </a:r>
            <a:endParaRPr dirty="0"/>
          </a:p>
          <a:p>
            <a:pPr marL="342900" indent="-342900">
              <a:buFont typeface="Arial"/>
              <a:buChar char="•"/>
              <a:defRPr/>
            </a:pPr>
            <a:r>
              <a:rPr lang="de-DE" sz="2400" dirty="0">
                <a:solidFill>
                  <a:srgbClr val="004476"/>
                </a:solidFill>
                <a:latin typeface="Arial"/>
                <a:cs typeface="Arial"/>
              </a:rPr>
              <a:t>Standardisiert → einfach zu nutzen</a:t>
            </a:r>
            <a:endParaRPr dirty="0"/>
          </a:p>
          <a:p>
            <a:pPr>
              <a:defRPr/>
            </a:pPr>
            <a:endParaRPr lang="de-DE" sz="2400" dirty="0">
              <a:solidFill>
                <a:srgbClr val="004476"/>
              </a:solidFill>
              <a:latin typeface="Arial"/>
              <a:cs typeface="Arial"/>
            </a:endParaRPr>
          </a:p>
          <a:p>
            <a:pPr>
              <a:defRPr/>
            </a:pPr>
            <a:r>
              <a:rPr lang="de-DE" sz="2400" dirty="0">
                <a:solidFill>
                  <a:srgbClr val="004476"/>
                </a:solidFill>
                <a:latin typeface="Arial"/>
                <a:cs typeface="Arial"/>
              </a:rPr>
              <a:t>Weshalb? </a:t>
            </a:r>
            <a:endParaRPr dirty="0"/>
          </a:p>
          <a:p>
            <a:pPr marL="342900" indent="-342900">
              <a:buFont typeface="Wingdings"/>
              <a:buChar char="Ø"/>
              <a:defRPr/>
            </a:pPr>
            <a:r>
              <a:rPr lang="de-DE" sz="2400" dirty="0">
                <a:solidFill>
                  <a:srgbClr val="004476"/>
                </a:solidFill>
                <a:latin typeface="Arial"/>
                <a:cs typeface="Arial"/>
              </a:rPr>
              <a:t>Sicherheit bei der Veröffentlichung und der Nutzung von publizierten Werken schaffen</a:t>
            </a:r>
          </a:p>
          <a:p>
            <a:pPr marL="342900" indent="-342900">
              <a:buFont typeface="Wingdings"/>
              <a:buChar char="Ø"/>
              <a:defRPr/>
            </a:pPr>
            <a:endParaRPr lang="de-DE" sz="2400" dirty="0">
              <a:solidFill>
                <a:srgbClr val="004476"/>
              </a:solidFill>
              <a:latin typeface="Arial"/>
              <a:cs typeface="Arial"/>
            </a:endParaRPr>
          </a:p>
          <a:p>
            <a:r>
              <a:rPr lang="de-DE" b="1" dirty="0">
                <a:solidFill>
                  <a:srgbClr val="FF0000"/>
                </a:solidFill>
                <a:effectLst/>
                <a:latin typeface="Helvetica" pitchFamily="2" charset="0"/>
              </a:rPr>
              <a:t>ABER</a:t>
            </a:r>
            <a:r>
              <a:rPr lang="de-DE" dirty="0">
                <a:effectLst/>
                <a:latin typeface="Helvetica" pitchFamily="2" charset="0"/>
              </a:rPr>
              <a:t>: </a:t>
            </a:r>
            <a:r>
              <a:rPr lang="de-DE" dirty="0">
                <a:solidFill>
                  <a:srgbClr val="004476"/>
                </a:solidFill>
                <a:latin typeface="Arial"/>
                <a:cs typeface="Arial"/>
              </a:rPr>
              <a:t>CC‐Lizenzen erlauben nur die Nutzung in urheberrechtlicher Hinsicht. Sie treffen keine Aussage </a:t>
            </a:r>
            <a:r>
              <a:rPr lang="de-DE" dirty="0" err="1">
                <a:solidFill>
                  <a:srgbClr val="004476"/>
                </a:solidFill>
                <a:latin typeface="Arial"/>
                <a:cs typeface="Arial"/>
              </a:rPr>
              <a:t>darüber</a:t>
            </a:r>
            <a:r>
              <a:rPr lang="de-DE" dirty="0">
                <a:solidFill>
                  <a:srgbClr val="004476"/>
                </a:solidFill>
                <a:latin typeface="Arial"/>
                <a:cs typeface="Arial"/>
              </a:rPr>
              <a:t>, ob eine Nutzung z.B. auch datenschutzrechtlich oder patentrechtlich gestattet ist.</a:t>
            </a:r>
            <a:endParaRPr sz="2400" dirty="0">
              <a:solidFill>
                <a:srgbClr val="004476"/>
              </a:solidFill>
              <a:latin typeface="Arial"/>
              <a:cs typeface="Arial"/>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38</a:t>
            </a:fld>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77779135" name="Grafik 1077779134"/>
          <p:cNvPicPr>
            <a:picLocks noChangeAspect="1"/>
          </p:cNvPicPr>
          <p:nvPr/>
        </p:nvPicPr>
        <p:blipFill>
          <a:blip r:embed="rId2"/>
          <a:stretch/>
        </p:blipFill>
        <p:spPr bwMode="auto">
          <a:xfrm>
            <a:off x="3065914" y="347950"/>
            <a:ext cx="3364800" cy="4556235"/>
          </a:xfrm>
          <a:prstGeom prst="rect">
            <a:avLst/>
          </a:prstGeom>
        </p:spPr>
      </p:pic>
      <p:sp>
        <p:nvSpPr>
          <p:cNvPr id="4" name="Titel 2"/>
          <p:cNvSpPr>
            <a:spLocks noGrp="1"/>
          </p:cNvSpPr>
          <p:nvPr>
            <p:ph type="title"/>
          </p:nvPr>
        </p:nvSpPr>
        <p:spPr bwMode="auto"/>
        <p:txBody>
          <a:bodyPr/>
          <a:lstStyle/>
          <a:p>
            <a:pPr>
              <a:defRPr/>
            </a:pPr>
            <a:r>
              <a:rPr lang="de-DE"/>
              <a:t>Tagesplan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a:t>
            </a:fld>
            <a:endParaRPr lang="de-DE"/>
          </a:p>
        </p:txBody>
      </p:sp>
      <p:sp>
        <p:nvSpPr>
          <p:cNvPr id="7" name="Textfeld 5"/>
          <p:cNvSpPr/>
          <p:nvPr/>
        </p:nvSpPr>
        <p:spPr bwMode="auto">
          <a:xfrm>
            <a:off x="443918" y="1739289"/>
            <a:ext cx="2781159" cy="1477328"/>
          </a:xfrm>
          <a:prstGeom prst="rect">
            <a:avLst/>
          </a:prstGeom>
          <a:noFill/>
        </p:spPr>
        <p:txBody>
          <a:bodyPr wrap="square" rtlCol="0">
            <a:spAutoFit/>
          </a:bodyPr>
          <a:lstStyle/>
          <a:p>
            <a:pPr>
              <a:defRPr/>
            </a:pPr>
            <a:r>
              <a:rPr lang="de-DE">
                <a:solidFill>
                  <a:srgbClr val="004476"/>
                </a:solidFill>
                <a:latin typeface="Arial"/>
                <a:cs typeface="Arial"/>
              </a:rPr>
              <a:t>    9:00 	Beginn</a:t>
            </a:r>
            <a:endParaRPr/>
          </a:p>
          <a:p>
            <a:pPr>
              <a:defRPr/>
            </a:pPr>
            <a:r>
              <a:rPr lang="de-DE">
                <a:solidFill>
                  <a:srgbClr val="004476"/>
                </a:solidFill>
                <a:latin typeface="Arial"/>
                <a:cs typeface="Arial"/>
              </a:rPr>
              <a:t>~10:00 	Kaffeepause</a:t>
            </a:r>
            <a:endParaRPr/>
          </a:p>
          <a:p>
            <a:pPr>
              <a:defRPr/>
            </a:pPr>
            <a:r>
              <a:rPr lang="de-DE">
                <a:solidFill>
                  <a:srgbClr val="004476"/>
                </a:solidFill>
                <a:latin typeface="Arial"/>
                <a:cs typeface="Arial"/>
              </a:rPr>
              <a:t>~12:00 	Mittagspause</a:t>
            </a:r>
            <a:endParaRPr/>
          </a:p>
          <a:p>
            <a:pPr>
              <a:defRPr/>
            </a:pPr>
            <a:r>
              <a:rPr lang="de-DE">
                <a:solidFill>
                  <a:srgbClr val="004476"/>
                </a:solidFill>
                <a:latin typeface="Arial"/>
                <a:cs typeface="Arial"/>
              </a:rPr>
              <a:t>~14:00   Kaffeepause</a:t>
            </a:r>
            <a:endParaRPr/>
          </a:p>
          <a:p>
            <a:pPr>
              <a:defRPr/>
            </a:pPr>
            <a:r>
              <a:rPr lang="de-DE">
                <a:solidFill>
                  <a:srgbClr val="004476"/>
                </a:solidFill>
                <a:latin typeface="Arial"/>
                <a:cs typeface="Arial"/>
              </a:rPr>
              <a:t>  16:30 	Abschluss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Creative Commons: Lizenz-Bedingungen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39</a:t>
            </a:fld>
            <a:endParaRPr lang="de-DE"/>
          </a:p>
        </p:txBody>
      </p:sp>
      <p:sp>
        <p:nvSpPr>
          <p:cNvPr id="6" name="Inhaltsplatzhalter 3"/>
          <p:cNvSpPr/>
          <p:nvPr/>
        </p:nvSpPr>
        <p:spPr bwMode="auto">
          <a:xfrm>
            <a:off x="700840" y="1334301"/>
            <a:ext cx="7886700" cy="488939"/>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lvl="1" indent="0">
              <a:buNone/>
              <a:defRPr/>
            </a:pPr>
            <a:r>
              <a:rPr lang="de-DE" sz="1800"/>
              <a:t>Attribution: Urheber*in muss genannt werden</a:t>
            </a:r>
            <a:endParaRPr/>
          </a:p>
        </p:txBody>
      </p:sp>
      <p:sp>
        <p:nvSpPr>
          <p:cNvPr id="7" name="Inhaltsplatzhalter 3"/>
          <p:cNvSpPr/>
          <p:nvPr/>
        </p:nvSpPr>
        <p:spPr bwMode="auto">
          <a:xfrm>
            <a:off x="700840" y="1899224"/>
            <a:ext cx="7886700" cy="488939"/>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lvl="1" indent="0">
              <a:buNone/>
              <a:defRPr/>
            </a:pPr>
            <a:r>
              <a:rPr lang="de-DE" sz="1800"/>
              <a:t>Non-Commercial: darf nicht für kommerzielle Zwecke genutzt werden</a:t>
            </a:r>
            <a:endParaRPr/>
          </a:p>
        </p:txBody>
      </p:sp>
      <p:sp>
        <p:nvSpPr>
          <p:cNvPr id="8" name="Inhaltsplatzhalter 3"/>
          <p:cNvSpPr/>
          <p:nvPr/>
        </p:nvSpPr>
        <p:spPr bwMode="auto">
          <a:xfrm>
            <a:off x="708862" y="2479927"/>
            <a:ext cx="7886700" cy="488939"/>
          </a:xfrm>
          <a:prstGeom prst="rect">
            <a:avLst/>
          </a:prstGeom>
        </p:spPr>
        <p:txBody>
          <a:bodyPr vert="horz" lIns="91440" tIns="45720" rIns="91440" bIns="45720" rtlCol="0">
            <a:no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lvl="1" indent="0">
              <a:buNone/>
              <a:defRPr/>
            </a:pPr>
            <a:r>
              <a:rPr lang="de-DE" sz="1800"/>
              <a:t>Share Alike: Weitergabe unter gleichen Bedingungen</a:t>
            </a:r>
            <a:endParaRPr/>
          </a:p>
        </p:txBody>
      </p:sp>
      <p:sp>
        <p:nvSpPr>
          <p:cNvPr id="9" name="Inhaltsplatzhalter 3"/>
          <p:cNvSpPr/>
          <p:nvPr/>
        </p:nvSpPr>
        <p:spPr bwMode="auto">
          <a:xfrm>
            <a:off x="732926" y="3107489"/>
            <a:ext cx="7886700" cy="488939"/>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lvl="1" indent="0">
              <a:buNone/>
              <a:defRPr/>
            </a:pPr>
            <a:r>
              <a:rPr lang="de-DE" sz="1800"/>
              <a:t>No Derivatives: darf nicht verändert werden</a:t>
            </a:r>
            <a:endParaRPr/>
          </a:p>
        </p:txBody>
      </p:sp>
      <p:pic>
        <p:nvPicPr>
          <p:cNvPr id="10" name="Grafik 5"/>
          <p:cNvPicPr>
            <a:picLocks noChangeAspect="1"/>
          </p:cNvPicPr>
          <p:nvPr/>
        </p:nvPicPr>
        <p:blipFill>
          <a:blip r:embed="rId3"/>
          <a:stretch/>
        </p:blipFill>
        <p:spPr bwMode="auto">
          <a:xfrm>
            <a:off x="543012" y="1247161"/>
            <a:ext cx="532386" cy="532386"/>
          </a:xfrm>
          <a:prstGeom prst="rect">
            <a:avLst/>
          </a:prstGeom>
        </p:spPr>
      </p:pic>
      <p:sp>
        <p:nvSpPr>
          <p:cNvPr id="11" name="Inhaltsplatzhalter 3"/>
          <p:cNvSpPr/>
          <p:nvPr/>
        </p:nvSpPr>
        <p:spPr bwMode="auto">
          <a:xfrm>
            <a:off x="732926" y="3683568"/>
            <a:ext cx="7886700" cy="488939"/>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457200" lvl="1" indent="0">
              <a:buNone/>
              <a:defRPr/>
            </a:pPr>
            <a:r>
              <a:rPr lang="de-DE" sz="1800"/>
              <a:t>Public Domain</a:t>
            </a:r>
            <a:endParaRPr/>
          </a:p>
        </p:txBody>
      </p:sp>
      <p:pic>
        <p:nvPicPr>
          <p:cNvPr id="12" name="Grafik 26"/>
          <p:cNvPicPr>
            <a:picLocks noChangeAspect="1"/>
          </p:cNvPicPr>
          <p:nvPr/>
        </p:nvPicPr>
        <p:blipFill>
          <a:blip r:embed="rId4"/>
          <a:stretch/>
        </p:blipFill>
        <p:spPr bwMode="auto">
          <a:xfrm>
            <a:off x="543011" y="1827149"/>
            <a:ext cx="532387" cy="532387"/>
          </a:xfrm>
          <a:prstGeom prst="rect">
            <a:avLst/>
          </a:prstGeom>
        </p:spPr>
      </p:pic>
      <p:pic>
        <p:nvPicPr>
          <p:cNvPr id="13" name="Grafik 28"/>
          <p:cNvPicPr>
            <a:picLocks noChangeAspect="1"/>
          </p:cNvPicPr>
          <p:nvPr/>
        </p:nvPicPr>
        <p:blipFill>
          <a:blip r:embed="rId5"/>
          <a:stretch/>
        </p:blipFill>
        <p:spPr bwMode="auto">
          <a:xfrm>
            <a:off x="532687" y="2963627"/>
            <a:ext cx="546463" cy="546463"/>
          </a:xfrm>
          <a:prstGeom prst="rect">
            <a:avLst/>
          </a:prstGeom>
        </p:spPr>
      </p:pic>
      <p:pic>
        <p:nvPicPr>
          <p:cNvPr id="14" name="Grafik 30"/>
          <p:cNvPicPr>
            <a:picLocks noChangeAspect="1"/>
          </p:cNvPicPr>
          <p:nvPr/>
        </p:nvPicPr>
        <p:blipFill>
          <a:blip r:embed="rId6"/>
          <a:stretch/>
        </p:blipFill>
        <p:spPr bwMode="auto">
          <a:xfrm>
            <a:off x="543011" y="2389037"/>
            <a:ext cx="532387" cy="532387"/>
          </a:xfrm>
          <a:prstGeom prst="rect">
            <a:avLst/>
          </a:prstGeom>
        </p:spPr>
      </p:pic>
      <p:pic>
        <p:nvPicPr>
          <p:cNvPr id="15" name="Grafik 32"/>
          <p:cNvPicPr>
            <a:picLocks noChangeAspect="1"/>
          </p:cNvPicPr>
          <p:nvPr/>
        </p:nvPicPr>
        <p:blipFill>
          <a:blip r:embed="rId7"/>
          <a:stretch/>
        </p:blipFill>
        <p:spPr bwMode="auto">
          <a:xfrm flipV="1">
            <a:off x="532687" y="3558999"/>
            <a:ext cx="542711" cy="542711"/>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CC-Lizenzen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40</a:t>
            </a:fld>
            <a:endParaRPr lang="de-DE"/>
          </a:p>
        </p:txBody>
      </p:sp>
      <p:pic>
        <p:nvPicPr>
          <p:cNvPr id="6" name="Grafik 3"/>
          <p:cNvPicPr>
            <a:picLocks noChangeAspect="1"/>
          </p:cNvPicPr>
          <p:nvPr/>
        </p:nvPicPr>
        <p:blipFill>
          <a:blip r:embed="rId3"/>
          <a:stretch/>
        </p:blipFill>
        <p:spPr bwMode="auto">
          <a:xfrm>
            <a:off x="1525761" y="1639994"/>
            <a:ext cx="301743" cy="301743"/>
          </a:xfrm>
          <a:prstGeom prst="rect">
            <a:avLst/>
          </a:prstGeom>
        </p:spPr>
      </p:pic>
      <p:pic>
        <p:nvPicPr>
          <p:cNvPr id="7" name="Grafik 10"/>
          <p:cNvPicPr>
            <a:picLocks noChangeAspect="1"/>
          </p:cNvPicPr>
          <p:nvPr/>
        </p:nvPicPr>
        <p:blipFill>
          <a:blip r:embed="rId4"/>
          <a:stretch/>
        </p:blipFill>
        <p:spPr bwMode="auto">
          <a:xfrm>
            <a:off x="1533782" y="3080208"/>
            <a:ext cx="293721" cy="293721"/>
          </a:xfrm>
          <a:prstGeom prst="rect">
            <a:avLst/>
          </a:prstGeom>
        </p:spPr>
      </p:pic>
      <p:pic>
        <p:nvPicPr>
          <p:cNvPr id="8" name="Grafik 25"/>
          <p:cNvPicPr>
            <a:picLocks noChangeAspect="1"/>
          </p:cNvPicPr>
          <p:nvPr/>
        </p:nvPicPr>
        <p:blipFill>
          <a:blip r:embed="rId5"/>
          <a:stretch/>
        </p:blipFill>
        <p:spPr bwMode="auto">
          <a:xfrm>
            <a:off x="1525762" y="3674498"/>
            <a:ext cx="301742" cy="301742"/>
          </a:xfrm>
          <a:prstGeom prst="rect">
            <a:avLst/>
          </a:prstGeom>
        </p:spPr>
      </p:pic>
      <p:sp>
        <p:nvSpPr>
          <p:cNvPr id="9" name="Textfeld 1"/>
          <p:cNvSpPr/>
          <p:nvPr/>
        </p:nvSpPr>
        <p:spPr bwMode="auto">
          <a:xfrm>
            <a:off x="1898600" y="1124815"/>
            <a:ext cx="6903371" cy="3539430"/>
          </a:xfrm>
          <a:prstGeom prst="rect">
            <a:avLst/>
          </a:prstGeom>
          <a:noFill/>
        </p:spPr>
        <p:txBody>
          <a:bodyPr wrap="square" rtlCol="0">
            <a:spAutoFit/>
          </a:bodyPr>
          <a:lstStyle/>
          <a:p>
            <a:pPr lvl="0">
              <a:defRPr/>
            </a:pPr>
            <a:r>
              <a:rPr lang="de-DE" sz="1600">
                <a:solidFill>
                  <a:srgbClr val="004476"/>
                </a:solidFill>
                <a:latin typeface="Arial"/>
                <a:cs typeface="Arial"/>
              </a:rPr>
              <a:t>CC0 (Public Domain)</a:t>
            </a:r>
            <a:endParaRPr/>
          </a:p>
          <a:p>
            <a:pPr lvl="0">
              <a:defRPr/>
            </a:pPr>
            <a:endParaRPr lang="de-DE" sz="1600">
              <a:solidFill>
                <a:srgbClr val="004476"/>
              </a:solidFill>
              <a:latin typeface="Arial"/>
              <a:cs typeface="Arial"/>
            </a:endParaRPr>
          </a:p>
          <a:p>
            <a:pPr lvl="0">
              <a:defRPr/>
            </a:pPr>
            <a:r>
              <a:rPr lang="de-DE" sz="1600">
                <a:solidFill>
                  <a:srgbClr val="004476"/>
                </a:solidFill>
                <a:latin typeface="Arial"/>
                <a:cs typeface="Arial"/>
              </a:rPr>
              <a:t>CC BY (Namensnennung)</a:t>
            </a:r>
            <a:br>
              <a:rPr lang="de-DE" sz="1600">
                <a:solidFill>
                  <a:srgbClr val="004476"/>
                </a:solidFill>
                <a:latin typeface="Arial"/>
                <a:cs typeface="Arial"/>
              </a:rPr>
            </a:br>
            <a:endParaRPr lang="de-DE" sz="1600">
              <a:solidFill>
                <a:srgbClr val="004476"/>
              </a:solidFill>
              <a:latin typeface="Arial"/>
              <a:cs typeface="Arial"/>
            </a:endParaRPr>
          </a:p>
          <a:p>
            <a:pPr lvl="0">
              <a:defRPr/>
            </a:pPr>
            <a:r>
              <a:rPr lang="de-DE" sz="1600">
                <a:solidFill>
                  <a:srgbClr val="004476"/>
                </a:solidFill>
                <a:latin typeface="Arial"/>
                <a:cs typeface="Arial"/>
              </a:rPr>
              <a:t>CC BY-SA (Namensnennung - Weitergabe unter gleichen Bedingungen)</a:t>
            </a:r>
            <a:endParaRPr/>
          </a:p>
          <a:p>
            <a:pPr lvl="0">
              <a:defRPr/>
            </a:pPr>
            <a:endParaRPr lang="de-DE" sz="1600">
              <a:solidFill>
                <a:srgbClr val="004476"/>
              </a:solidFill>
              <a:latin typeface="Arial"/>
              <a:cs typeface="Arial"/>
            </a:endParaRPr>
          </a:p>
          <a:p>
            <a:pPr lvl="0">
              <a:defRPr/>
            </a:pPr>
            <a:r>
              <a:rPr lang="de-DE" sz="1600">
                <a:solidFill>
                  <a:srgbClr val="004476"/>
                </a:solidFill>
                <a:latin typeface="Arial"/>
                <a:cs typeface="Arial"/>
              </a:rPr>
              <a:t>CC BY-ND (Namensnennung - Keine Bearbeitung)</a:t>
            </a:r>
            <a:br>
              <a:rPr lang="de-DE" sz="1600">
                <a:solidFill>
                  <a:srgbClr val="004476"/>
                </a:solidFill>
                <a:latin typeface="Arial"/>
                <a:cs typeface="Arial"/>
              </a:rPr>
            </a:br>
            <a:endParaRPr lang="de-DE" sz="1600">
              <a:solidFill>
                <a:srgbClr val="004476"/>
              </a:solidFill>
              <a:latin typeface="Arial"/>
              <a:cs typeface="Arial"/>
            </a:endParaRPr>
          </a:p>
          <a:p>
            <a:pPr lvl="0">
              <a:defRPr/>
            </a:pPr>
            <a:r>
              <a:rPr lang="de-DE" sz="1600">
                <a:solidFill>
                  <a:srgbClr val="004476"/>
                </a:solidFill>
                <a:latin typeface="Arial"/>
                <a:cs typeface="Arial"/>
              </a:rPr>
              <a:t>CC BY-NC (Namensnennung - Nicht kommerziell)</a:t>
            </a:r>
            <a:br>
              <a:rPr lang="de-DE" sz="1600">
                <a:solidFill>
                  <a:srgbClr val="004476"/>
                </a:solidFill>
                <a:latin typeface="Arial"/>
                <a:cs typeface="Arial"/>
              </a:rPr>
            </a:br>
            <a:endParaRPr lang="de-DE" sz="1600">
              <a:solidFill>
                <a:srgbClr val="004476"/>
              </a:solidFill>
              <a:latin typeface="Arial"/>
              <a:cs typeface="Arial"/>
            </a:endParaRPr>
          </a:p>
          <a:p>
            <a:pPr lvl="0">
              <a:defRPr/>
            </a:pPr>
            <a:r>
              <a:rPr lang="de-DE" sz="1600">
                <a:solidFill>
                  <a:srgbClr val="004476"/>
                </a:solidFill>
                <a:latin typeface="Arial"/>
                <a:cs typeface="Arial"/>
              </a:rPr>
              <a:t>CC BY-NC-SA (Namensnennung - Nicht-kommerziell - Weitergabe unter gleichen Bedingungen)</a:t>
            </a:r>
            <a:br>
              <a:rPr lang="de-DE" sz="1600">
                <a:solidFill>
                  <a:srgbClr val="004476"/>
                </a:solidFill>
                <a:latin typeface="Arial"/>
                <a:cs typeface="Arial"/>
              </a:rPr>
            </a:br>
            <a:endParaRPr lang="de-DE" sz="1600">
              <a:solidFill>
                <a:srgbClr val="004476"/>
              </a:solidFill>
              <a:latin typeface="Arial"/>
              <a:cs typeface="Arial"/>
            </a:endParaRPr>
          </a:p>
          <a:p>
            <a:pPr lvl="0">
              <a:defRPr/>
            </a:pPr>
            <a:r>
              <a:rPr lang="de-DE" sz="1600">
                <a:solidFill>
                  <a:srgbClr val="004476"/>
                </a:solidFill>
                <a:latin typeface="Arial"/>
                <a:cs typeface="Arial"/>
              </a:rPr>
              <a:t>CC BY-NC-ND (Namensnennung - Nicht-kommerziell - Keine Bearbeitung)</a:t>
            </a:r>
            <a:endParaRPr lang="de-DE" sz="1600"/>
          </a:p>
        </p:txBody>
      </p:sp>
      <p:pic>
        <p:nvPicPr>
          <p:cNvPr id="10" name="Grafik 19"/>
          <p:cNvPicPr>
            <a:picLocks noChangeAspect="1"/>
          </p:cNvPicPr>
          <p:nvPr/>
        </p:nvPicPr>
        <p:blipFill>
          <a:blip r:embed="rId6"/>
          <a:stretch/>
        </p:blipFill>
        <p:spPr bwMode="auto">
          <a:xfrm>
            <a:off x="1232040" y="1641931"/>
            <a:ext cx="293721" cy="293721"/>
          </a:xfrm>
          <a:prstGeom prst="rect">
            <a:avLst/>
          </a:prstGeom>
        </p:spPr>
      </p:pic>
      <p:pic>
        <p:nvPicPr>
          <p:cNvPr id="11" name="Grafik 21"/>
          <p:cNvPicPr>
            <a:picLocks noChangeAspect="1"/>
          </p:cNvPicPr>
          <p:nvPr/>
        </p:nvPicPr>
        <p:blipFill>
          <a:blip r:embed="rId3"/>
          <a:stretch/>
        </p:blipFill>
        <p:spPr bwMode="auto">
          <a:xfrm>
            <a:off x="1224018" y="2097182"/>
            <a:ext cx="301743" cy="301743"/>
          </a:xfrm>
          <a:prstGeom prst="rect">
            <a:avLst/>
          </a:prstGeom>
        </p:spPr>
      </p:pic>
      <p:pic>
        <p:nvPicPr>
          <p:cNvPr id="12" name="Grafik 24"/>
          <p:cNvPicPr>
            <a:picLocks noChangeAspect="1"/>
          </p:cNvPicPr>
          <p:nvPr/>
        </p:nvPicPr>
        <p:blipFill>
          <a:blip r:embed="rId6"/>
          <a:stretch/>
        </p:blipFill>
        <p:spPr bwMode="auto">
          <a:xfrm>
            <a:off x="930297" y="2099119"/>
            <a:ext cx="293721" cy="293721"/>
          </a:xfrm>
          <a:prstGeom prst="rect">
            <a:avLst/>
          </a:prstGeom>
        </p:spPr>
      </p:pic>
      <p:pic>
        <p:nvPicPr>
          <p:cNvPr id="13" name="Grafik 26"/>
          <p:cNvPicPr>
            <a:picLocks noChangeAspect="1"/>
          </p:cNvPicPr>
          <p:nvPr/>
        </p:nvPicPr>
        <p:blipFill>
          <a:blip r:embed="rId5"/>
          <a:stretch/>
        </p:blipFill>
        <p:spPr bwMode="auto">
          <a:xfrm>
            <a:off x="1532092" y="2102678"/>
            <a:ext cx="301742" cy="301742"/>
          </a:xfrm>
          <a:prstGeom prst="rect">
            <a:avLst/>
          </a:prstGeom>
        </p:spPr>
      </p:pic>
      <p:pic>
        <p:nvPicPr>
          <p:cNvPr id="14" name="Grafik 28"/>
          <p:cNvPicPr>
            <a:picLocks noChangeAspect="1"/>
          </p:cNvPicPr>
          <p:nvPr/>
        </p:nvPicPr>
        <p:blipFill>
          <a:blip r:embed="rId3"/>
          <a:stretch/>
        </p:blipFill>
        <p:spPr bwMode="auto">
          <a:xfrm>
            <a:off x="1224018" y="2605976"/>
            <a:ext cx="301743" cy="301743"/>
          </a:xfrm>
          <a:prstGeom prst="rect">
            <a:avLst/>
          </a:prstGeom>
        </p:spPr>
      </p:pic>
      <p:pic>
        <p:nvPicPr>
          <p:cNvPr id="15" name="Grafik 29"/>
          <p:cNvPicPr>
            <a:picLocks noChangeAspect="1"/>
          </p:cNvPicPr>
          <p:nvPr/>
        </p:nvPicPr>
        <p:blipFill>
          <a:blip r:embed="rId6"/>
          <a:stretch/>
        </p:blipFill>
        <p:spPr bwMode="auto">
          <a:xfrm>
            <a:off x="930297" y="2607913"/>
            <a:ext cx="293721" cy="293721"/>
          </a:xfrm>
          <a:prstGeom prst="rect">
            <a:avLst/>
          </a:prstGeom>
        </p:spPr>
      </p:pic>
      <p:pic>
        <p:nvPicPr>
          <p:cNvPr id="16" name="Grafik 30"/>
          <p:cNvPicPr>
            <a:picLocks noChangeAspect="1"/>
          </p:cNvPicPr>
          <p:nvPr/>
        </p:nvPicPr>
        <p:blipFill>
          <a:blip r:embed="rId7"/>
          <a:stretch/>
        </p:blipFill>
        <p:spPr bwMode="auto">
          <a:xfrm>
            <a:off x="1525761" y="2605976"/>
            <a:ext cx="301742" cy="301742"/>
          </a:xfrm>
          <a:prstGeom prst="rect">
            <a:avLst/>
          </a:prstGeom>
        </p:spPr>
      </p:pic>
      <p:pic>
        <p:nvPicPr>
          <p:cNvPr id="17" name="Grafik 31"/>
          <p:cNvPicPr>
            <a:picLocks noChangeAspect="1"/>
          </p:cNvPicPr>
          <p:nvPr/>
        </p:nvPicPr>
        <p:blipFill>
          <a:blip r:embed="rId3"/>
          <a:stretch/>
        </p:blipFill>
        <p:spPr bwMode="auto">
          <a:xfrm>
            <a:off x="1232040" y="3089431"/>
            <a:ext cx="301743" cy="301743"/>
          </a:xfrm>
          <a:prstGeom prst="rect">
            <a:avLst/>
          </a:prstGeom>
        </p:spPr>
      </p:pic>
      <p:pic>
        <p:nvPicPr>
          <p:cNvPr id="18" name="Grafik 32"/>
          <p:cNvPicPr>
            <a:picLocks noChangeAspect="1"/>
          </p:cNvPicPr>
          <p:nvPr/>
        </p:nvPicPr>
        <p:blipFill>
          <a:blip r:embed="rId6"/>
          <a:stretch/>
        </p:blipFill>
        <p:spPr bwMode="auto">
          <a:xfrm>
            <a:off x="938319" y="3091368"/>
            <a:ext cx="293721" cy="293721"/>
          </a:xfrm>
          <a:prstGeom prst="rect">
            <a:avLst/>
          </a:prstGeom>
        </p:spPr>
      </p:pic>
      <p:pic>
        <p:nvPicPr>
          <p:cNvPr id="19" name="Grafik 33"/>
          <p:cNvPicPr>
            <a:picLocks noChangeAspect="1"/>
          </p:cNvPicPr>
          <p:nvPr/>
        </p:nvPicPr>
        <p:blipFill>
          <a:blip r:embed="rId4"/>
          <a:stretch/>
        </p:blipFill>
        <p:spPr bwMode="auto">
          <a:xfrm>
            <a:off x="1234067" y="3675982"/>
            <a:ext cx="294173" cy="294173"/>
          </a:xfrm>
          <a:prstGeom prst="rect">
            <a:avLst/>
          </a:prstGeom>
        </p:spPr>
      </p:pic>
      <p:pic>
        <p:nvPicPr>
          <p:cNvPr id="20" name="Grafik 34"/>
          <p:cNvPicPr>
            <a:picLocks noChangeAspect="1"/>
          </p:cNvPicPr>
          <p:nvPr/>
        </p:nvPicPr>
        <p:blipFill>
          <a:blip r:embed="rId3"/>
          <a:stretch/>
        </p:blipFill>
        <p:spPr bwMode="auto">
          <a:xfrm>
            <a:off x="932324" y="3674497"/>
            <a:ext cx="301743" cy="301743"/>
          </a:xfrm>
          <a:prstGeom prst="rect">
            <a:avLst/>
          </a:prstGeom>
        </p:spPr>
      </p:pic>
      <p:pic>
        <p:nvPicPr>
          <p:cNvPr id="21" name="Grafik 35"/>
          <p:cNvPicPr>
            <a:picLocks noChangeAspect="1"/>
          </p:cNvPicPr>
          <p:nvPr/>
        </p:nvPicPr>
        <p:blipFill>
          <a:blip r:embed="rId6"/>
          <a:stretch/>
        </p:blipFill>
        <p:spPr bwMode="auto">
          <a:xfrm>
            <a:off x="638603" y="3676434"/>
            <a:ext cx="293721" cy="293721"/>
          </a:xfrm>
          <a:prstGeom prst="rect">
            <a:avLst/>
          </a:prstGeom>
        </p:spPr>
      </p:pic>
      <p:pic>
        <p:nvPicPr>
          <p:cNvPr id="22" name="Grafik 36"/>
          <p:cNvPicPr>
            <a:picLocks noChangeAspect="1"/>
          </p:cNvPicPr>
          <p:nvPr/>
        </p:nvPicPr>
        <p:blipFill>
          <a:blip r:embed="rId4"/>
          <a:stretch/>
        </p:blipFill>
        <p:spPr bwMode="auto">
          <a:xfrm>
            <a:off x="1239609" y="4309460"/>
            <a:ext cx="294173" cy="294173"/>
          </a:xfrm>
          <a:prstGeom prst="rect">
            <a:avLst/>
          </a:prstGeom>
        </p:spPr>
      </p:pic>
      <p:pic>
        <p:nvPicPr>
          <p:cNvPr id="23" name="Grafik 37"/>
          <p:cNvPicPr>
            <a:picLocks noChangeAspect="1"/>
          </p:cNvPicPr>
          <p:nvPr/>
        </p:nvPicPr>
        <p:blipFill>
          <a:blip r:embed="rId3"/>
          <a:stretch/>
        </p:blipFill>
        <p:spPr bwMode="auto">
          <a:xfrm>
            <a:off x="937866" y="4307975"/>
            <a:ext cx="301743" cy="301743"/>
          </a:xfrm>
          <a:prstGeom prst="rect">
            <a:avLst/>
          </a:prstGeom>
        </p:spPr>
      </p:pic>
      <p:pic>
        <p:nvPicPr>
          <p:cNvPr id="24" name="Grafik 38"/>
          <p:cNvPicPr>
            <a:picLocks noChangeAspect="1"/>
          </p:cNvPicPr>
          <p:nvPr/>
        </p:nvPicPr>
        <p:blipFill>
          <a:blip r:embed="rId6"/>
          <a:stretch/>
        </p:blipFill>
        <p:spPr bwMode="auto">
          <a:xfrm>
            <a:off x="644145" y="4309912"/>
            <a:ext cx="293721" cy="293721"/>
          </a:xfrm>
          <a:prstGeom prst="rect">
            <a:avLst/>
          </a:prstGeom>
        </p:spPr>
      </p:pic>
      <p:pic>
        <p:nvPicPr>
          <p:cNvPr id="25" name="Grafik 39"/>
          <p:cNvPicPr>
            <a:picLocks noChangeAspect="1"/>
          </p:cNvPicPr>
          <p:nvPr/>
        </p:nvPicPr>
        <p:blipFill>
          <a:blip r:embed="rId7"/>
          <a:stretch/>
        </p:blipFill>
        <p:spPr bwMode="auto">
          <a:xfrm>
            <a:off x="1530093" y="4303515"/>
            <a:ext cx="301742" cy="301742"/>
          </a:xfrm>
          <a:prstGeom prst="rect">
            <a:avLst/>
          </a:prstGeom>
        </p:spPr>
      </p:pic>
      <p:pic>
        <p:nvPicPr>
          <p:cNvPr id="26" name="Grafik 40"/>
          <p:cNvPicPr>
            <a:picLocks noChangeAspect="1"/>
          </p:cNvPicPr>
          <p:nvPr/>
        </p:nvPicPr>
        <p:blipFill>
          <a:blip r:embed="rId6"/>
          <a:stretch/>
        </p:blipFill>
        <p:spPr bwMode="auto">
          <a:xfrm>
            <a:off x="1218501" y="1178577"/>
            <a:ext cx="293721" cy="293721"/>
          </a:xfrm>
          <a:prstGeom prst="rect">
            <a:avLst/>
          </a:prstGeom>
        </p:spPr>
      </p:pic>
      <p:pic>
        <p:nvPicPr>
          <p:cNvPr id="27" name="Grafik 6"/>
          <p:cNvPicPr>
            <a:picLocks noChangeAspect="1"/>
          </p:cNvPicPr>
          <p:nvPr/>
        </p:nvPicPr>
        <p:blipFill>
          <a:blip r:embed="rId8"/>
          <a:stretch/>
        </p:blipFill>
        <p:spPr bwMode="auto">
          <a:xfrm>
            <a:off x="1508981" y="1178577"/>
            <a:ext cx="295200" cy="29520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Vorsicht!</a:t>
            </a:r>
            <a:endParaRPr/>
          </a:p>
        </p:txBody>
      </p:sp>
      <p:sp>
        <p:nvSpPr>
          <p:cNvPr id="5" name="Inhaltsplatzhalter 3"/>
          <p:cNvSpPr>
            <a:spLocks noGrp="1"/>
          </p:cNvSpPr>
          <p:nvPr>
            <p:ph idx="1"/>
          </p:nvPr>
        </p:nvSpPr>
        <p:spPr bwMode="auto"/>
        <p:txBody>
          <a:bodyPr anchor="ctr">
            <a:normAutofit/>
          </a:bodyPr>
          <a:lstStyle/>
          <a:p>
            <a:pPr marL="0" indent="0" algn="ctr">
              <a:buNone/>
              <a:defRPr/>
            </a:pPr>
            <a:r>
              <a:rPr lang="de-DE" sz="4800"/>
              <a:t>Lizenzfrei </a:t>
            </a:r>
            <a:endParaRPr/>
          </a:p>
          <a:p>
            <a:pPr marL="0" indent="0" algn="ctr">
              <a:buNone/>
              <a:defRPr/>
            </a:pPr>
            <a:r>
              <a:rPr lang="de-DE" sz="6600" b="1">
                <a:solidFill>
                  <a:srgbClr val="FF0000"/>
                </a:solidFill>
              </a:rPr>
              <a:t>≠</a:t>
            </a:r>
            <a:endParaRPr lang="de-DE" sz="6600"/>
          </a:p>
          <a:p>
            <a:pPr marL="0" indent="0" algn="ctr">
              <a:buNone/>
              <a:defRPr/>
            </a:pPr>
            <a:r>
              <a:rPr lang="de-DE" sz="4800"/>
              <a:t>freie Lizenz</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41</a:t>
            </a:fld>
            <a:endParaRPr lang="de-DE"/>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Persistente Identifier</a:t>
            </a:r>
            <a:endParaRPr/>
          </a:p>
        </p:txBody>
      </p:sp>
      <p:sp>
        <p:nvSpPr>
          <p:cNvPr id="5" name="Inhaltsplatzhalter 3"/>
          <p:cNvSpPr>
            <a:spLocks noGrp="1"/>
          </p:cNvSpPr>
          <p:nvPr>
            <p:ph idx="1"/>
          </p:nvPr>
        </p:nvSpPr>
        <p:spPr bwMode="auto"/>
        <p:txBody>
          <a:bodyPr/>
          <a:lstStyle/>
          <a:p>
            <a:pPr>
              <a:lnSpc>
                <a:spcPct val="100000"/>
              </a:lnSpc>
              <a:defRPr/>
            </a:pPr>
            <a:r>
              <a:rPr lang="de-DE"/>
              <a:t>Ziel langfristige Auffindbarkeit</a:t>
            </a:r>
            <a:endParaRPr/>
          </a:p>
          <a:p>
            <a:pPr lvl="1">
              <a:lnSpc>
                <a:spcPct val="100000"/>
              </a:lnSpc>
              <a:buFont typeface="Wingdings"/>
              <a:buChar char="Ø"/>
              <a:defRPr/>
            </a:pPr>
            <a:r>
              <a:rPr lang="de-DE"/>
              <a:t>„tote“ Links vermeiden</a:t>
            </a:r>
            <a:endParaRPr/>
          </a:p>
          <a:p>
            <a:pPr lvl="1">
              <a:lnSpc>
                <a:spcPct val="100000"/>
              </a:lnSpc>
              <a:buFont typeface="Wingdings"/>
              <a:buChar char="Ø"/>
              <a:defRPr/>
            </a:pPr>
            <a:r>
              <a:rPr lang="de-DE"/>
              <a:t>Namensänderungen </a:t>
            </a:r>
            <a:endParaRPr/>
          </a:p>
          <a:p>
            <a:pPr marL="457200" lvl="1" indent="0">
              <a:lnSpc>
                <a:spcPct val="100000"/>
              </a:lnSpc>
              <a:buNone/>
              <a:defRPr/>
            </a:pPr>
            <a:endParaRPr lang="de-DE"/>
          </a:p>
          <a:p>
            <a:pPr>
              <a:lnSpc>
                <a:spcPct val="100000"/>
              </a:lnSpc>
              <a:buFont typeface="Arial"/>
              <a:buChar char="•"/>
              <a:defRPr/>
            </a:pPr>
            <a:r>
              <a:rPr lang="de-DE"/>
              <a:t>Digital Object Identifier (DOI)</a:t>
            </a:r>
            <a:endParaRPr/>
          </a:p>
          <a:p>
            <a:pPr>
              <a:lnSpc>
                <a:spcPct val="100000"/>
              </a:lnSpc>
              <a:buFont typeface="Arial"/>
              <a:buChar char="•"/>
              <a:defRPr/>
            </a:pPr>
            <a:r>
              <a:rPr lang="de-DE"/>
              <a:t>Open Researcher and Contributor ID (ORCID)</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42</a:t>
            </a:fld>
            <a:endParaRPr lang="de-DE"/>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Digital Object Identifier (DOI)</a:t>
            </a:r>
            <a:endParaRPr/>
          </a:p>
        </p:txBody>
      </p:sp>
      <p:sp>
        <p:nvSpPr>
          <p:cNvPr id="5" name="Inhaltsplatzhalter 3"/>
          <p:cNvSpPr>
            <a:spLocks noGrp="1"/>
          </p:cNvSpPr>
          <p:nvPr>
            <p:ph idx="1"/>
          </p:nvPr>
        </p:nvSpPr>
        <p:spPr bwMode="auto"/>
        <p:txBody>
          <a:bodyPr>
            <a:normAutofit/>
          </a:bodyPr>
          <a:lstStyle/>
          <a:p>
            <a:pPr>
              <a:lnSpc>
                <a:spcPct val="100000"/>
              </a:lnSpc>
              <a:defRPr/>
            </a:pPr>
            <a:r>
              <a:rPr lang="de-DE"/>
              <a:t>DOI-Namen sind zitierfähig</a:t>
            </a:r>
            <a:endParaRPr/>
          </a:p>
          <a:p>
            <a:pPr>
              <a:lnSpc>
                <a:spcPct val="100000"/>
              </a:lnSpc>
              <a:defRPr/>
            </a:pPr>
            <a:r>
              <a:rPr lang="de-DE"/>
              <a:t>kostenlos für akademische Einrichtungen in Deutschland</a:t>
            </a:r>
            <a:endParaRPr/>
          </a:p>
          <a:p>
            <a:pPr marL="273050" lvl="0" indent="-273050">
              <a:lnSpc>
                <a:spcPct val="100000"/>
              </a:lnSpc>
              <a:tabLst>
                <a:tab pos="457200" algn="l"/>
              </a:tabLst>
              <a:defRPr/>
            </a:pPr>
            <a:r>
              <a:rPr lang="de-DE"/>
              <a:t>Einheitliche Standards und Workflows garantiert</a:t>
            </a:r>
            <a:endParaRPr/>
          </a:p>
          <a:p>
            <a:pPr>
              <a:lnSpc>
                <a:spcPct val="100000"/>
              </a:lnSpc>
              <a:tabLst>
                <a:tab pos="457200" algn="l"/>
              </a:tabLst>
              <a:defRPr/>
            </a:pPr>
            <a:r>
              <a:rPr lang="de-DE"/>
              <a:t>ISO-Standard 26324</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43</a:t>
            </a:fld>
            <a:endParaRPr lang="de-DE"/>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Digital Object Identifier (DOI)</a:t>
            </a:r>
            <a:endParaRPr/>
          </a:p>
        </p:txBody>
      </p:sp>
      <p:sp>
        <p:nvSpPr>
          <p:cNvPr id="5" name="Inhaltsplatzhalter 3"/>
          <p:cNvSpPr>
            <a:spLocks noGrp="1"/>
          </p:cNvSpPr>
          <p:nvPr>
            <p:ph idx="1"/>
          </p:nvPr>
        </p:nvSpPr>
        <p:spPr bwMode="auto"/>
        <p:txBody>
          <a:bodyPr anchor="ctr">
            <a:normAutofit/>
          </a:bodyPr>
          <a:lstStyle/>
          <a:p>
            <a:pPr marL="0" indent="0">
              <a:lnSpc>
                <a:spcPct val="100000"/>
              </a:lnSpc>
              <a:spcAft>
                <a:spcPts val="1200"/>
              </a:spcAft>
              <a:buNone/>
              <a:defRPr/>
            </a:pPr>
            <a:r>
              <a:rPr lang="de-DE"/>
              <a:t>Einzigartige Folge von alphanumerischen Zeichen:</a:t>
            </a:r>
            <a:endParaRPr/>
          </a:p>
          <a:p>
            <a:pPr lvl="1">
              <a:lnSpc>
                <a:spcPct val="100000"/>
              </a:lnSpc>
              <a:spcAft>
                <a:spcPts val="600"/>
              </a:spcAft>
              <a:defRPr/>
            </a:pPr>
            <a:r>
              <a:rPr lang="de-DE" sz="2400"/>
              <a:t>Präfix (Organisationskennung) und </a:t>
            </a:r>
            <a:endParaRPr/>
          </a:p>
          <a:p>
            <a:pPr lvl="1">
              <a:lnSpc>
                <a:spcPct val="100000"/>
              </a:lnSpc>
              <a:spcAft>
                <a:spcPts val="600"/>
              </a:spcAft>
              <a:defRPr/>
            </a:pPr>
            <a:r>
              <a:rPr lang="de-DE" sz="2400"/>
              <a:t>Suffix (Objektkennung)</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44</a:t>
            </a:fld>
            <a:endParaRPr lang="de-DE"/>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Digital Object Identifier (DOI)</a:t>
            </a:r>
            <a:endParaRPr/>
          </a:p>
        </p:txBody>
      </p:sp>
      <p:sp>
        <p:nvSpPr>
          <p:cNvPr id="5" name="Inhaltsplatzhalter 3"/>
          <p:cNvSpPr>
            <a:spLocks noGrp="1"/>
          </p:cNvSpPr>
          <p:nvPr>
            <p:ph idx="1"/>
          </p:nvPr>
        </p:nvSpPr>
        <p:spPr bwMode="auto"/>
        <p:txBody>
          <a:bodyPr anchor="ctr">
            <a:normAutofit/>
          </a:bodyPr>
          <a:lstStyle/>
          <a:p>
            <a:pPr marL="0" indent="0">
              <a:spcAft>
                <a:spcPts val="600"/>
              </a:spcAft>
              <a:buNone/>
              <a:defRPr/>
            </a:pPr>
            <a:r>
              <a:rPr lang="de-DE"/>
              <a:t>Beispiel:</a:t>
            </a:r>
            <a:endParaRPr/>
          </a:p>
          <a:p>
            <a:pPr lvl="1">
              <a:defRPr/>
            </a:pPr>
            <a:r>
              <a:rPr lang="de-DE" sz="2400" b="1"/>
              <a:t>10.1234/abc123</a:t>
            </a:r>
            <a:r>
              <a:rPr lang="de-DE" sz="2400"/>
              <a:t>    - Ursprungs-DOI</a:t>
            </a:r>
            <a:endParaRPr/>
          </a:p>
          <a:p>
            <a:pPr lvl="1">
              <a:defRPr/>
            </a:pPr>
            <a:r>
              <a:rPr lang="de-DE" sz="2400" b="1"/>
              <a:t>10.1234/abc123.1</a:t>
            </a:r>
            <a:r>
              <a:rPr lang="de-DE" sz="2400"/>
              <a:t> - DOI einer neuen Version</a:t>
            </a:r>
            <a:endParaRPr/>
          </a:p>
          <a:p>
            <a:pPr lvl="1">
              <a:defRPr/>
            </a:pPr>
            <a:r>
              <a:rPr lang="de-DE" sz="2400" b="1"/>
              <a:t>10.1234/abc123/2 - </a:t>
            </a:r>
            <a:r>
              <a:rPr lang="de-DE" sz="2400"/>
              <a:t>DOI eines Teils</a:t>
            </a:r>
            <a:endParaRPr/>
          </a:p>
          <a:p>
            <a:pPr marL="457200" lvl="1" indent="0">
              <a:buNone/>
              <a:defRPr/>
            </a:pPr>
            <a:endParaRPr lang="de-DE" sz="90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45</a:t>
            </a:fld>
            <a:endParaRPr lang="de-DE"/>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sp>
        <p:nvSpPr>
          <p:cNvPr id="7" name="Foliennummernplatzhalter 4"/>
          <p:cNvSpPr>
            <a:spLocks noGrp="1"/>
          </p:cNvSpPr>
          <p:nvPr>
            <p:ph type="sldNum" sz="quarter" idx="12"/>
          </p:nvPr>
        </p:nvSpPr>
        <p:spPr bwMode="auto"/>
        <p:txBody>
          <a:bodyPr/>
          <a:lstStyle/>
          <a:p>
            <a:pPr>
              <a:defRPr/>
            </a:pPr>
            <a:fld id="{A3A583AC-90C3-47D4-8E3F-971AFFF238DC}" type="slidenum">
              <a:rPr lang="de-DE"/>
              <a:t>46</a:t>
            </a:fld>
            <a:endParaRPr lang="de-DE"/>
          </a:p>
        </p:txBody>
      </p:sp>
      <p:sp>
        <p:nvSpPr>
          <p:cNvPr id="8" name="Rechteck 8"/>
          <p:cNvSpPr/>
          <p:nvPr/>
        </p:nvSpPr>
        <p:spPr bwMode="auto">
          <a:xfrm>
            <a:off x="7739149" y="1292955"/>
            <a:ext cx="1389091" cy="328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9" name="Titel 2"/>
          <p:cNvSpPr txBox="1"/>
          <p:nvPr/>
        </p:nvSpPr>
        <p:spPr bwMode="auto">
          <a:xfrm>
            <a:off x="628650" y="273845"/>
            <a:ext cx="7886700"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defRPr/>
            </a:pPr>
            <a:r>
              <a:rPr lang="de-DE" b="1" dirty="0"/>
              <a:t>Frage</a:t>
            </a:r>
            <a:endParaRPr b="1" dirty="0"/>
          </a:p>
        </p:txBody>
      </p:sp>
      <p:sp>
        <p:nvSpPr>
          <p:cNvPr id="10" name="Inhaltsplatzhalter 3"/>
          <p:cNvSpPr>
            <a:spLocks noGrp="1"/>
          </p:cNvSpPr>
          <p:nvPr>
            <p:ph idx="1"/>
          </p:nvPr>
        </p:nvSpPr>
        <p:spPr bwMode="auto">
          <a:xfrm>
            <a:off x="390364" y="1240128"/>
            <a:ext cx="8363272" cy="3256686"/>
          </a:xfrm>
        </p:spPr>
        <p:txBody>
          <a:bodyPr>
            <a:normAutofit/>
          </a:bodyPr>
          <a:lstStyle/>
          <a:p>
            <a:pPr marL="0" indent="0">
              <a:buNone/>
              <a:defRPr/>
            </a:pPr>
            <a:endParaRPr lang="de-DE" dirty="0"/>
          </a:p>
          <a:p>
            <a:pPr marL="0" indent="0">
              <a:buNone/>
              <a:defRPr/>
            </a:pPr>
            <a:endParaRPr lang="de-DE" dirty="0"/>
          </a:p>
          <a:p>
            <a:pPr marL="0" indent="0">
              <a:buNone/>
              <a:defRPr/>
            </a:pPr>
            <a:r>
              <a:rPr lang="de-DE" sz="2900" dirty="0"/>
              <a:t>Was glaubt ihr, wieviel Forschende waren im Februar 2023 bei ORCID registriert?</a:t>
            </a:r>
            <a:endParaRPr sz="2900" dirty="0"/>
          </a:p>
        </p:txBody>
      </p:sp>
      <p:sp>
        <p:nvSpPr>
          <p:cNvPr id="6" name="Titel 2">
            <a:extLst>
              <a:ext uri="{FF2B5EF4-FFF2-40B4-BE49-F238E27FC236}">
                <a16:creationId xmlns:a16="http://schemas.microsoft.com/office/drawing/2014/main" id="{E60C6036-7B79-4258-A564-598DF071B042}"/>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Schätzfrage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pic>
        <p:nvPicPr>
          <p:cNvPr id="2" name="Grafik 1"/>
          <p:cNvPicPr>
            <a:picLocks noChangeAspect="1"/>
          </p:cNvPicPr>
          <p:nvPr/>
        </p:nvPicPr>
        <p:blipFill>
          <a:blip r:embed="rId2"/>
          <a:stretch/>
        </p:blipFill>
        <p:spPr bwMode="auto">
          <a:xfrm>
            <a:off x="4640402" y="1131590"/>
            <a:ext cx="4054286" cy="3312368"/>
          </a:xfrm>
          <a:prstGeom prst="rect">
            <a:avLst/>
          </a:prstGeom>
        </p:spPr>
      </p:pic>
      <p:sp>
        <p:nvSpPr>
          <p:cNvPr id="5" name="Inhaltsplatzhalter 6"/>
          <p:cNvSpPr>
            <a:spLocks noGrp="1"/>
          </p:cNvSpPr>
          <p:nvPr>
            <p:ph idx="1"/>
          </p:nvPr>
        </p:nvSpPr>
        <p:spPr bwMode="auto"/>
        <p:txBody>
          <a:bodyPr>
            <a:normAutofit fontScale="85000" lnSpcReduction="20000"/>
          </a:bodyPr>
          <a:lstStyle/>
          <a:p>
            <a:pPr>
              <a:lnSpc>
                <a:spcPct val="160000"/>
              </a:lnSpc>
              <a:defRPr/>
            </a:pPr>
            <a:r>
              <a:rPr lang="de-DE" dirty="0"/>
              <a:t>Um wissenschaftliche Arbeiten </a:t>
            </a:r>
            <a:br>
              <a:rPr lang="de-DE" dirty="0"/>
            </a:br>
            <a:r>
              <a:rPr lang="de-DE" dirty="0"/>
              <a:t>eindeutig zuzuordnen </a:t>
            </a:r>
            <a:endParaRPr dirty="0"/>
          </a:p>
          <a:p>
            <a:pPr>
              <a:lnSpc>
                <a:spcPct val="160000"/>
              </a:lnSpc>
              <a:defRPr/>
            </a:pPr>
            <a:r>
              <a:rPr lang="de-DE" dirty="0">
                <a:highlight>
                  <a:srgbClr val="FFFF00"/>
                </a:highlight>
              </a:rPr>
              <a:t>16.781.496 </a:t>
            </a:r>
            <a:r>
              <a:rPr lang="de-DE" dirty="0"/>
              <a:t>Mitglieder im Februar 2023</a:t>
            </a:r>
            <a:endParaRPr dirty="0"/>
          </a:p>
          <a:p>
            <a:pPr>
              <a:lnSpc>
                <a:spcPct val="160000"/>
              </a:lnSpc>
              <a:buFont typeface="Wingdings"/>
              <a:buChar char="Ø"/>
              <a:defRPr/>
            </a:pPr>
            <a:r>
              <a:rPr lang="de-DE" dirty="0">
                <a:solidFill>
                  <a:schemeClr val="tx1"/>
                </a:solidFill>
              </a:rPr>
              <a:t> </a:t>
            </a:r>
            <a:r>
              <a:rPr lang="de-DE" dirty="0"/>
              <a:t>Registrieren bei ORCID </a:t>
            </a:r>
            <a:br>
              <a:rPr lang="de-DE" dirty="0"/>
            </a:br>
            <a:r>
              <a:rPr lang="de-DE" dirty="0"/>
              <a:t>(</a:t>
            </a:r>
            <a:r>
              <a:rPr lang="de-DE" u="sng" dirty="0">
                <a:hlinkClick r:id="rId3" tooltip="https://orcid.org/"/>
              </a:rPr>
              <a:t>https://orcid.org/</a:t>
            </a:r>
            <a:r>
              <a:rPr lang="de-DE" dirty="0"/>
              <a:t>)</a:t>
            </a:r>
            <a:endParaRPr dirty="0"/>
          </a:p>
          <a:p>
            <a:pPr marL="0" indent="0">
              <a:buNone/>
              <a:defRPr/>
            </a:pPr>
            <a:endParaRPr lang="de-DE" dirty="0"/>
          </a:p>
          <a:p>
            <a:pPr marL="0" indent="0">
              <a:buNone/>
              <a:defRPr/>
            </a:pPr>
            <a:r>
              <a:rPr lang="de-DE" sz="1600" dirty="0">
                <a:solidFill>
                  <a:srgbClr val="002060"/>
                </a:solidFill>
              </a:rPr>
              <a:t>			</a:t>
            </a:r>
            <a:endParaRPr dirty="0"/>
          </a:p>
        </p:txBody>
      </p:sp>
      <p:sp>
        <p:nvSpPr>
          <p:cNvPr id="6" name="Titel 2"/>
          <p:cNvSpPr>
            <a:spLocks noGrp="1"/>
          </p:cNvSpPr>
          <p:nvPr>
            <p:ph type="title"/>
          </p:nvPr>
        </p:nvSpPr>
        <p:spPr bwMode="auto"/>
        <p:txBody>
          <a:bodyPr/>
          <a:lstStyle/>
          <a:p>
            <a:pPr>
              <a:defRPr/>
            </a:pPr>
            <a:r>
              <a:rPr lang="de-DE"/>
              <a:t>Open Researcher and Contributor ID (ORCID)</a:t>
            </a:r>
            <a:endParaRPr/>
          </a:p>
        </p:txBody>
      </p:sp>
      <p:sp>
        <p:nvSpPr>
          <p:cNvPr id="7" name="Foliennummernplatzhalter 4"/>
          <p:cNvSpPr>
            <a:spLocks noGrp="1"/>
          </p:cNvSpPr>
          <p:nvPr>
            <p:ph type="sldNum" sz="quarter" idx="12"/>
          </p:nvPr>
        </p:nvSpPr>
        <p:spPr bwMode="auto"/>
        <p:txBody>
          <a:bodyPr/>
          <a:lstStyle/>
          <a:p>
            <a:pPr>
              <a:defRPr/>
            </a:pPr>
            <a:fld id="{A3A583AC-90C3-47D4-8E3F-971AFFF238DC}" type="slidenum">
              <a:rPr lang="de-DE"/>
              <a:t>47</a:t>
            </a:fld>
            <a:endParaRPr lang="de-DE"/>
          </a:p>
        </p:txBody>
      </p:sp>
      <p:sp>
        <p:nvSpPr>
          <p:cNvPr id="8" name="Rechteck 8"/>
          <p:cNvSpPr/>
          <p:nvPr/>
        </p:nvSpPr>
        <p:spPr bwMode="auto">
          <a:xfrm>
            <a:off x="7739149" y="1292955"/>
            <a:ext cx="1389091" cy="328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3" name="Textfeld 2"/>
          <p:cNvSpPr txBox="1"/>
          <p:nvPr/>
        </p:nvSpPr>
        <p:spPr bwMode="auto">
          <a:xfrm>
            <a:off x="4805900" y="4515966"/>
            <a:ext cx="3294492" cy="307777"/>
          </a:xfrm>
          <a:prstGeom prst="rect">
            <a:avLst/>
          </a:prstGeom>
          <a:noFill/>
        </p:spPr>
        <p:txBody>
          <a:bodyPr wrap="none" rtlCol="0">
            <a:spAutoFit/>
          </a:bodyPr>
          <a:lstStyle/>
          <a:p>
            <a:pPr>
              <a:defRPr/>
            </a:pPr>
            <a:r>
              <a:rPr lang="de-DE" sz="700">
                <a:solidFill>
                  <a:srgbClr val="002060"/>
                </a:solidFill>
                <a:latin typeface="Arial"/>
                <a:cs typeface="Arial"/>
              </a:rPr>
              <a:t>Quelle: </a:t>
            </a:r>
            <a:r>
              <a:rPr lang="en-US" sz="700">
                <a:solidFill>
                  <a:srgbClr val="002060"/>
                </a:solidFill>
                <a:latin typeface="Arial"/>
                <a:cs typeface="Arial"/>
              </a:rPr>
              <a:t>Open Researcher and Contributor ID (ORCID). Zugriff am 25.11.2021,</a:t>
            </a:r>
            <a:endParaRPr/>
          </a:p>
          <a:p>
            <a:pPr>
              <a:defRPr/>
            </a:pPr>
            <a:r>
              <a:rPr lang="de-DE" sz="700">
                <a:solidFill>
                  <a:srgbClr val="002060"/>
                </a:solidFill>
                <a:latin typeface="Arial"/>
                <a:cs typeface="Arial"/>
              </a:rPr>
              <a:t> </a:t>
            </a:r>
            <a:r>
              <a:rPr lang="de-DE" sz="700" u="sng">
                <a:solidFill>
                  <a:srgbClr val="002060"/>
                </a:solidFill>
                <a:latin typeface="Arial"/>
                <a:cs typeface="Arial"/>
                <a:hlinkClick r:id="rId4" tooltip="https://orcid.org/register"/>
              </a:rPr>
              <a:t>https://orcid.org/register</a:t>
            </a:r>
            <a:r>
              <a:rPr lang="de-DE" sz="700">
                <a:solidFill>
                  <a:srgbClr val="002060"/>
                </a:solidFill>
                <a:latin typeface="Arial"/>
                <a:cs typeface="Arial"/>
              </a:rPr>
              <a:t>.</a:t>
            </a:r>
            <a:endParaRPr lang="en-US" sz="700">
              <a:latin typeface="Arial"/>
              <a:cs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Fakten zu ORCID</a:t>
            </a:r>
            <a:endParaRPr/>
          </a:p>
        </p:txBody>
      </p:sp>
      <p:sp>
        <p:nvSpPr>
          <p:cNvPr id="5" name="Inhaltsplatzhalter 3"/>
          <p:cNvSpPr>
            <a:spLocks noGrp="1"/>
          </p:cNvSpPr>
          <p:nvPr>
            <p:ph idx="1"/>
          </p:nvPr>
        </p:nvSpPr>
        <p:spPr bwMode="auto">
          <a:xfrm>
            <a:off x="628649" y="1131590"/>
            <a:ext cx="8361697" cy="3460057"/>
          </a:xfrm>
        </p:spPr>
        <p:txBody>
          <a:bodyPr>
            <a:normAutofit fontScale="85000" lnSpcReduction="20000"/>
          </a:bodyPr>
          <a:lstStyle/>
          <a:p>
            <a:pPr>
              <a:lnSpc>
                <a:spcPct val="120000"/>
              </a:lnSpc>
              <a:defRPr/>
            </a:pPr>
            <a:r>
              <a:rPr lang="de-DE"/>
              <a:t>wird von gemeinnütziger Initiative betrieben</a:t>
            </a:r>
            <a:endParaRPr/>
          </a:p>
          <a:p>
            <a:pPr lvl="0">
              <a:lnSpc>
                <a:spcPct val="120000"/>
              </a:lnSpc>
              <a:defRPr/>
            </a:pPr>
            <a:r>
              <a:rPr lang="de-DE"/>
              <a:t>eindeutige wissenschaftliche Identität </a:t>
            </a:r>
            <a:endParaRPr/>
          </a:p>
          <a:p>
            <a:pPr lvl="0">
              <a:lnSpc>
                <a:spcPct val="120000"/>
              </a:lnSpc>
              <a:defRPr/>
            </a:pPr>
            <a:r>
              <a:rPr lang="de-DE"/>
              <a:t>hält länger als eine E-Mail-Adresse</a:t>
            </a:r>
            <a:endParaRPr/>
          </a:p>
          <a:p>
            <a:pPr>
              <a:lnSpc>
                <a:spcPct val="120000"/>
              </a:lnSpc>
              <a:defRPr/>
            </a:pPr>
            <a:r>
              <a:rPr lang="de-DE"/>
              <a:t>(alpha-)numerischer 16-stelliger Code</a:t>
            </a:r>
            <a:endParaRPr/>
          </a:p>
          <a:p>
            <a:pPr>
              <a:lnSpc>
                <a:spcPct val="120000"/>
              </a:lnSpc>
              <a:defRPr/>
            </a:pPr>
            <a:r>
              <a:rPr lang="de-DE"/>
              <a:t>wird von Forschenden selbst gepflegt</a:t>
            </a:r>
            <a:endParaRPr/>
          </a:p>
          <a:p>
            <a:pPr>
              <a:lnSpc>
                <a:spcPct val="120000"/>
              </a:lnSpc>
              <a:defRPr/>
            </a:pPr>
            <a:r>
              <a:rPr lang="de-DE"/>
              <a:t>Verbindung zu Web of Science, Zenodo, DataCite, u. a. </a:t>
            </a:r>
            <a:endParaRPr/>
          </a:p>
          <a:p>
            <a:pPr>
              <a:lnSpc>
                <a:spcPct val="120000"/>
              </a:lnSpc>
              <a:defRPr/>
            </a:pPr>
            <a:r>
              <a:rPr lang="de-DE"/>
              <a:t>von Zeitschriften, Forschungsförderern und Institutionen als Normdatei genutzt</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48</a:t>
            </a:fld>
            <a:endParaRPr lang="de-D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Speicherung und Backup</a:t>
            </a:r>
            <a:endParaRPr/>
          </a:p>
        </p:txBody>
      </p:sp>
      <p:sp>
        <p:nvSpPr>
          <p:cNvPr id="7" name="Foliennummernplatzhalter 4"/>
          <p:cNvSpPr>
            <a:spLocks noGrp="1"/>
          </p:cNvSpPr>
          <p:nvPr>
            <p:ph type="sldNum" sz="quarter" idx="12"/>
          </p:nvPr>
        </p:nvSpPr>
        <p:spPr bwMode="auto">
          <a:xfrm>
            <a:off x="6457950" y="4767264"/>
            <a:ext cx="2057400" cy="273844"/>
          </a:xfrm>
        </p:spPr>
        <p:txBody>
          <a:bodyPr/>
          <a:lstStyle/>
          <a:p>
            <a:pPr>
              <a:defRPr/>
            </a:pPr>
            <a:fld id="{A3A583AC-90C3-47D4-8E3F-971AFFF238DC}" type="slidenum">
              <a:rPr lang="de-DE"/>
              <a:t>4</a:t>
            </a:fld>
            <a:endParaRPr lang="de-DE"/>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628650" y="575027"/>
            <a:ext cx="7886700" cy="994172"/>
          </a:xfrm>
        </p:spPr>
        <p:txBody>
          <a:bodyPr>
            <a:normAutofit fontScale="90000"/>
          </a:bodyPr>
          <a:lstStyle/>
          <a:p>
            <a:pPr>
              <a:defRPr/>
            </a:pPr>
            <a:r>
              <a:rPr lang="de-DE" b="1" dirty="0"/>
              <a:t>Übung</a:t>
            </a:r>
            <a:r>
              <a:rPr lang="de-DE" dirty="0"/>
              <a:t> </a:t>
            </a:r>
            <a:br>
              <a:rPr lang="de-DE" dirty="0"/>
            </a:br>
            <a:r>
              <a:rPr lang="de-DE" dirty="0"/>
              <a:t>Pro und Kontra der Publikation von Forschungsdaten</a:t>
            </a:r>
            <a:endParaRPr dirty="0"/>
          </a:p>
        </p:txBody>
      </p:sp>
      <p:sp>
        <p:nvSpPr>
          <p:cNvPr id="5" name="Inhaltsplatzhalter 3"/>
          <p:cNvSpPr>
            <a:spLocks noGrp="1"/>
          </p:cNvSpPr>
          <p:nvPr>
            <p:ph idx="1"/>
          </p:nvPr>
        </p:nvSpPr>
        <p:spPr bwMode="auto">
          <a:xfrm>
            <a:off x="628650" y="2427734"/>
            <a:ext cx="7886700" cy="2204988"/>
          </a:xfrm>
        </p:spPr>
        <p:txBody>
          <a:bodyPr anchor="ctr">
            <a:normAutofit fontScale="85000" lnSpcReduction="20000"/>
          </a:bodyPr>
          <a:lstStyle/>
          <a:p>
            <a:pPr marL="0" indent="0">
              <a:buNone/>
              <a:defRPr/>
            </a:pPr>
            <a:r>
              <a:rPr lang="de-DE" dirty="0"/>
              <a:t>Diskutiert in der Gruppe (</a:t>
            </a:r>
            <a:r>
              <a:rPr lang="de-DE" b="1" dirty="0"/>
              <a:t>5 min</a:t>
            </a:r>
            <a:r>
              <a:rPr lang="de-DE" dirty="0"/>
              <a:t>): Wie steht ihr zu der erhaltenen These: Dafür? Dagegen?</a:t>
            </a:r>
          </a:p>
          <a:p>
            <a:pPr marL="0" indent="0">
              <a:buNone/>
              <a:defRPr/>
            </a:pPr>
            <a:endParaRPr lang="de-DE" dirty="0"/>
          </a:p>
          <a:p>
            <a:pPr marL="0" indent="0">
              <a:buNone/>
              <a:defRPr/>
            </a:pPr>
            <a:r>
              <a:rPr lang="de-DE" dirty="0"/>
              <a:t>Eine Person aus der Gruppe hält einen kurzen Vortrag (</a:t>
            </a:r>
            <a:r>
              <a:rPr lang="de-DE" b="1" dirty="0"/>
              <a:t>1 min</a:t>
            </a:r>
            <a:r>
              <a:rPr lang="de-DE" dirty="0"/>
              <a:t>) für oder gegen die These. Oder nimmt allgemein dazu Stellung.</a:t>
            </a:r>
          </a:p>
          <a:p>
            <a:pPr marL="0" indent="0">
              <a:buNone/>
              <a:defRPr/>
            </a:pPr>
            <a:endParaRPr lang="de-DE" dirty="0"/>
          </a:p>
          <a:p>
            <a:pPr marL="0" indent="0">
              <a:buNone/>
              <a:defRPr/>
            </a:pPr>
            <a:r>
              <a:rPr lang="de-DE" dirty="0"/>
              <a:t>Plenum ergänzt</a:t>
            </a:r>
            <a:endParaRPr dirty="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49</a:t>
            </a:fld>
            <a:endParaRPr lang="de-DE"/>
          </a:p>
        </p:txBody>
      </p:sp>
      <p:sp>
        <p:nvSpPr>
          <p:cNvPr id="7" name="Titel 2">
            <a:extLst>
              <a:ext uri="{FF2B5EF4-FFF2-40B4-BE49-F238E27FC236}">
                <a16:creationId xmlns:a16="http://schemas.microsoft.com/office/drawing/2014/main" id="{846A8303-1F64-4BC6-A42E-B05B7FBBCD62}"/>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Tempo-Thesen-Runde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normAutofit/>
          </a:bodyPr>
          <a:lstStyle/>
          <a:p>
            <a:pPr>
              <a:defRPr/>
            </a:pPr>
            <a:r>
              <a:rPr lang="de-DE" b="1" dirty="0"/>
              <a:t>Frage</a:t>
            </a:r>
            <a:endParaRPr b="1" dirty="0"/>
          </a:p>
        </p:txBody>
      </p:sp>
      <p:sp>
        <p:nvSpPr>
          <p:cNvPr id="5" name="Inhaltsplatzhalter 3"/>
          <p:cNvSpPr>
            <a:spLocks noGrp="1"/>
          </p:cNvSpPr>
          <p:nvPr>
            <p:ph idx="1"/>
          </p:nvPr>
        </p:nvSpPr>
        <p:spPr bwMode="auto">
          <a:xfrm>
            <a:off x="628650" y="1550893"/>
            <a:ext cx="7886700" cy="3081829"/>
          </a:xfrm>
        </p:spPr>
        <p:txBody>
          <a:bodyPr anchor="ctr"/>
          <a:lstStyle/>
          <a:p>
            <a:pPr marL="0" indent="0">
              <a:buNone/>
              <a:defRPr/>
            </a:pPr>
            <a:r>
              <a:rPr lang="de-DE"/>
              <a:t>Was direkt für meine Arbeit relevantes habe ich zum Thema Publikation von Forschungsdaten gelernt?</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50</a:t>
            </a:fld>
            <a:endParaRPr lang="de-DE"/>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Mittagspause</a:t>
            </a:r>
            <a:endParaRPr/>
          </a:p>
        </p:txBody>
      </p:sp>
      <p:pic>
        <p:nvPicPr>
          <p:cNvPr id="5" name="Inhaltsplatzhalter 6"/>
          <p:cNvPicPr>
            <a:picLocks noGrp="1" noChangeAspect="1"/>
          </p:cNvPicPr>
          <p:nvPr>
            <p:ph idx="1"/>
          </p:nvPr>
        </p:nvPicPr>
        <p:blipFill>
          <a:blip r:embed="rId2"/>
          <a:stretch/>
        </p:blipFill>
        <p:spPr bwMode="auto">
          <a:xfrm>
            <a:off x="2724878" y="1370013"/>
            <a:ext cx="3694243" cy="3262312"/>
          </a:xfrm>
          <a:prstGeom prst="rect">
            <a:avLst/>
          </a:prstGeom>
        </p:spPr>
      </p:pic>
      <p:sp>
        <p:nvSpPr>
          <p:cNvPr id="6" name="Foliennummernplatzhalter 4"/>
          <p:cNvSpPr>
            <a:spLocks noGrp="1"/>
          </p:cNvSpPr>
          <p:nvPr>
            <p:ph type="sldNum" sz="quarter" idx="12"/>
          </p:nvPr>
        </p:nvSpPr>
        <p:spPr bwMode="auto"/>
        <p:txBody>
          <a:bodyPr/>
          <a:lstStyle/>
          <a:p>
            <a:pPr>
              <a:defRPr/>
            </a:pPr>
            <a:fld id="{A3A583AC-90C3-47D4-8E3F-971AFFF238DC}" type="slidenum">
              <a:rPr lang="de-DE"/>
              <a:t>51</a:t>
            </a:fld>
            <a:endParaRPr lang="de-DE"/>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Formaler Rahmen</a:t>
            </a:r>
            <a:endParaRPr/>
          </a:p>
        </p:txBody>
      </p:sp>
      <p:sp>
        <p:nvSpPr>
          <p:cNvPr id="7" name="Foliennummernplatzhalter 4"/>
          <p:cNvSpPr>
            <a:spLocks noGrp="1"/>
          </p:cNvSpPr>
          <p:nvPr>
            <p:ph type="sldNum" sz="quarter" idx="12"/>
          </p:nvPr>
        </p:nvSpPr>
        <p:spPr bwMode="auto">
          <a:xfrm>
            <a:off x="6457950" y="4767264"/>
            <a:ext cx="2057400" cy="273844"/>
          </a:xfrm>
        </p:spPr>
        <p:txBody>
          <a:bodyPr/>
          <a:lstStyle/>
          <a:p>
            <a:pPr>
              <a:defRPr/>
            </a:pPr>
            <a:fld id="{A3A583AC-90C3-47D4-8E3F-971AFFF238DC}" type="slidenum">
              <a:rPr lang="de-DE"/>
              <a:t>52</a:t>
            </a:fld>
            <a:endParaRPr lang="de-DE"/>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5"/>
          <p:cNvSpPr>
            <a:spLocks noGrp="1"/>
          </p:cNvSpPr>
          <p:nvPr>
            <p:ph type="title"/>
          </p:nvPr>
        </p:nvSpPr>
        <p:spPr bwMode="auto"/>
        <p:txBody>
          <a:bodyPr/>
          <a:lstStyle/>
          <a:p>
            <a:pPr>
              <a:defRPr/>
            </a:pPr>
            <a:r>
              <a:rPr lang="de-DE" b="1" dirty="0"/>
              <a:t>Übung</a:t>
            </a:r>
            <a:br>
              <a:rPr lang="de-DE" b="1" dirty="0"/>
            </a:br>
            <a:r>
              <a:rPr lang="de-DE" dirty="0"/>
              <a:t>Formaler Rahmen</a:t>
            </a:r>
            <a:endParaRPr dirty="0"/>
          </a:p>
        </p:txBody>
      </p:sp>
      <p:sp>
        <p:nvSpPr>
          <p:cNvPr id="5" name="Inhaltsplatzhalter 6"/>
          <p:cNvSpPr>
            <a:spLocks noGrp="1"/>
          </p:cNvSpPr>
          <p:nvPr>
            <p:ph idx="1"/>
          </p:nvPr>
        </p:nvSpPr>
        <p:spPr bwMode="auto">
          <a:xfrm>
            <a:off x="628650" y="1503760"/>
            <a:ext cx="7886700" cy="3263504"/>
          </a:xfrm>
        </p:spPr>
        <p:txBody>
          <a:bodyPr anchor="ctr">
            <a:noAutofit/>
          </a:bodyPr>
          <a:lstStyle/>
          <a:p>
            <a:pPr marL="0" indent="0">
              <a:lnSpc>
                <a:spcPct val="114000"/>
              </a:lnSpc>
              <a:buNone/>
              <a:defRPr/>
            </a:pPr>
            <a:r>
              <a:rPr lang="de-DE" sz="2000" dirty="0"/>
              <a:t>siehe „TtT_MiroBoard_Tag2“ </a:t>
            </a:r>
            <a:r>
              <a:rPr lang="de-DE" sz="2000" dirty="0">
                <a:sym typeface="Wingdings" pitchFamily="2" charset="2"/>
              </a:rPr>
              <a:t> jede Gruppe ein Link „</a:t>
            </a:r>
            <a:r>
              <a:rPr lang="de-DE" sz="2000" dirty="0" err="1">
                <a:sym typeface="Wingdings" pitchFamily="2" charset="2"/>
              </a:rPr>
              <a:t>MindMap</a:t>
            </a:r>
            <a:r>
              <a:rPr lang="de-DE" sz="2000" dirty="0">
                <a:sym typeface="Wingdings" pitchFamily="2" charset="2"/>
              </a:rPr>
              <a:t>“</a:t>
            </a:r>
          </a:p>
          <a:p>
            <a:pPr marL="0" indent="0">
              <a:lnSpc>
                <a:spcPct val="114000"/>
              </a:lnSpc>
              <a:buNone/>
              <a:defRPr/>
            </a:pPr>
            <a:endParaRPr lang="de-DE" sz="2000" dirty="0">
              <a:sym typeface="Wingdings" pitchFamily="2" charset="2"/>
            </a:endParaRPr>
          </a:p>
          <a:p>
            <a:pPr marL="0" indent="0">
              <a:lnSpc>
                <a:spcPct val="114000"/>
              </a:lnSpc>
              <a:buNone/>
              <a:defRPr/>
            </a:pPr>
            <a:r>
              <a:rPr lang="de-DE" sz="2000" dirty="0"/>
              <a:t>Diskutiert und gestaltet in der Gruppe eine Mindmap zum jeweiligen Thema</a:t>
            </a:r>
            <a:endParaRPr sz="2000" dirty="0"/>
          </a:p>
          <a:p>
            <a:pPr lvl="1">
              <a:lnSpc>
                <a:spcPct val="114000"/>
              </a:lnSpc>
              <a:defRPr/>
            </a:pPr>
            <a:r>
              <a:rPr lang="de-DE" sz="2000" dirty="0"/>
              <a:t>Gruppe 1: Rahmenbedingungen</a:t>
            </a:r>
            <a:endParaRPr sz="2000" dirty="0"/>
          </a:p>
          <a:p>
            <a:pPr lvl="1">
              <a:lnSpc>
                <a:spcPct val="114000"/>
              </a:lnSpc>
              <a:defRPr/>
            </a:pPr>
            <a:r>
              <a:rPr lang="de-DE" sz="2000" dirty="0"/>
              <a:t>Gruppe 2: Inhalte</a:t>
            </a:r>
            <a:endParaRPr sz="2000" dirty="0"/>
          </a:p>
          <a:p>
            <a:pPr lvl="1">
              <a:lnSpc>
                <a:spcPct val="114000"/>
              </a:lnSpc>
              <a:defRPr/>
            </a:pPr>
            <a:r>
              <a:rPr lang="de-DE" sz="2000" dirty="0"/>
              <a:t>Gruppe 3: Organisation</a:t>
            </a:r>
          </a:p>
          <a:p>
            <a:pPr marL="457200" lvl="1" indent="0">
              <a:lnSpc>
                <a:spcPct val="114000"/>
              </a:lnSpc>
              <a:buNone/>
              <a:defRPr/>
            </a:pPr>
            <a:endParaRPr lang="de-DE" sz="2000" dirty="0"/>
          </a:p>
          <a:p>
            <a:pPr marL="0" indent="0">
              <a:lnSpc>
                <a:spcPct val="114000"/>
              </a:lnSpc>
              <a:buNone/>
              <a:defRPr/>
            </a:pPr>
            <a:r>
              <a:rPr lang="de-DE" sz="2000" b="1" dirty="0"/>
              <a:t>Dauer: 10 min</a:t>
            </a: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53</a:t>
            </a:fld>
            <a:endParaRPr lang="de-DE"/>
          </a:p>
        </p:txBody>
      </p:sp>
      <p:sp>
        <p:nvSpPr>
          <p:cNvPr id="7" name="Titel 2">
            <a:extLst>
              <a:ext uri="{FF2B5EF4-FFF2-40B4-BE49-F238E27FC236}">
                <a16:creationId xmlns:a16="http://schemas.microsoft.com/office/drawing/2014/main" id="{9ECDCC2B-51AD-4709-A85D-0CE033F71B63}"/>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Mindmap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Erste Schritte: die 3Z-Formel</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54</a:t>
            </a:fld>
            <a:endParaRPr lang="de-DE"/>
          </a:p>
        </p:txBody>
      </p:sp>
      <p:pic>
        <p:nvPicPr>
          <p:cNvPr id="6" name="Inhaltsplatzhalter 5"/>
          <p:cNvPicPr>
            <a:picLocks noGrp="1" noChangeAspect="1"/>
          </p:cNvPicPr>
          <p:nvPr>
            <p:ph idx="1"/>
          </p:nvPr>
        </p:nvPicPr>
        <p:blipFill>
          <a:blip r:embed="rId2"/>
          <a:srcRect l="31083" r="26813" b="51243"/>
          <a:stretch/>
        </p:blipFill>
        <p:spPr bwMode="auto">
          <a:xfrm>
            <a:off x="1593669" y="1268018"/>
            <a:ext cx="5792734" cy="3567252"/>
          </a:xfrm>
          <a:prstGeom prst="rect">
            <a:avLst/>
          </a:prstGeom>
        </p:spPr>
      </p:pic>
      <p:sp>
        <p:nvSpPr>
          <p:cNvPr id="7" name="Rechteck 6"/>
          <p:cNvSpPr/>
          <p:nvPr/>
        </p:nvSpPr>
        <p:spPr bwMode="auto">
          <a:xfrm>
            <a:off x="4946469" y="4005943"/>
            <a:ext cx="2629988"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Inhaltliche Schritte</a:t>
            </a:r>
            <a:endParaRPr/>
          </a:p>
        </p:txBody>
      </p:sp>
      <p:pic>
        <p:nvPicPr>
          <p:cNvPr id="5" name="Inhaltsplatzhalter 8"/>
          <p:cNvPicPr>
            <a:picLocks noGrp="1" noChangeAspect="1"/>
          </p:cNvPicPr>
          <p:nvPr>
            <p:ph idx="1"/>
          </p:nvPr>
        </p:nvPicPr>
        <p:blipFill>
          <a:blip r:embed="rId2"/>
          <a:srcRect l="74132" t="22584" r="-3123" b="35542"/>
          <a:stretch/>
        </p:blipFill>
        <p:spPr bwMode="auto">
          <a:xfrm>
            <a:off x="2551613" y="1045030"/>
            <a:ext cx="4739508" cy="3640182"/>
          </a:xfrm>
          <a:prstGeom prst="rect">
            <a:avLst/>
          </a:prstGeom>
        </p:spPr>
      </p:pic>
      <p:sp>
        <p:nvSpPr>
          <p:cNvPr id="6" name="Foliennummernplatzhalter 4"/>
          <p:cNvSpPr>
            <a:spLocks noGrp="1"/>
          </p:cNvSpPr>
          <p:nvPr>
            <p:ph type="sldNum" sz="quarter" idx="12"/>
          </p:nvPr>
        </p:nvSpPr>
        <p:spPr bwMode="auto"/>
        <p:txBody>
          <a:bodyPr/>
          <a:lstStyle/>
          <a:p>
            <a:pPr>
              <a:defRPr/>
            </a:pPr>
            <a:fld id="{A3A583AC-90C3-47D4-8E3F-971AFFF238DC}" type="slidenum">
              <a:rPr lang="de-DE"/>
              <a:t>55</a:t>
            </a:fld>
            <a:endParaRPr lang="de-DE"/>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Organisatorisches</a:t>
            </a:r>
            <a:endParaRPr/>
          </a:p>
        </p:txBody>
      </p:sp>
      <p:pic>
        <p:nvPicPr>
          <p:cNvPr id="5" name="Inhaltsplatzhalter 6"/>
          <p:cNvPicPr>
            <a:picLocks noGrp="1" noChangeAspect="1"/>
          </p:cNvPicPr>
          <p:nvPr>
            <p:ph idx="1"/>
          </p:nvPr>
        </p:nvPicPr>
        <p:blipFill>
          <a:blip r:embed="rId2"/>
          <a:srcRect t="39613" r="45873" b="4980"/>
          <a:stretch/>
        </p:blipFill>
        <p:spPr bwMode="auto">
          <a:xfrm>
            <a:off x="628650" y="1030693"/>
            <a:ext cx="7032262" cy="3917321"/>
          </a:xfrm>
          <a:prstGeom prst="rect">
            <a:avLst/>
          </a:prstGeom>
        </p:spPr>
      </p:pic>
      <p:sp>
        <p:nvSpPr>
          <p:cNvPr id="6" name="Foliennummernplatzhalter 4"/>
          <p:cNvSpPr>
            <a:spLocks noGrp="1"/>
          </p:cNvSpPr>
          <p:nvPr>
            <p:ph type="sldNum" sz="quarter" idx="12"/>
          </p:nvPr>
        </p:nvSpPr>
        <p:spPr bwMode="auto"/>
        <p:txBody>
          <a:bodyPr/>
          <a:lstStyle/>
          <a:p>
            <a:pPr>
              <a:defRPr/>
            </a:pPr>
            <a:fld id="{A3A583AC-90C3-47D4-8E3F-971AFFF238DC}" type="slidenum">
              <a:rPr lang="de-DE"/>
              <a:t>56</a:t>
            </a:fld>
            <a:endParaRPr lang="de-DE"/>
          </a:p>
        </p:txBody>
      </p:sp>
      <p:sp>
        <p:nvSpPr>
          <p:cNvPr id="7" name="Rechteck 8"/>
          <p:cNvSpPr/>
          <p:nvPr/>
        </p:nvSpPr>
        <p:spPr bwMode="auto">
          <a:xfrm>
            <a:off x="6985381" y="3579862"/>
            <a:ext cx="1351062" cy="1057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Foliennummernplatzhalter 2"/>
          <p:cNvSpPr>
            <a:spLocks noGrp="1"/>
          </p:cNvSpPr>
          <p:nvPr>
            <p:ph type="sldNum" sz="quarter" idx="12"/>
          </p:nvPr>
        </p:nvSpPr>
        <p:spPr bwMode="auto"/>
        <p:txBody>
          <a:bodyPr/>
          <a:lstStyle/>
          <a:p>
            <a:pPr>
              <a:defRPr/>
            </a:pPr>
            <a:fld id="{A3A583AC-90C3-47D4-8E3F-971AFFF238DC}" type="slidenum">
              <a:rPr lang="de-DE"/>
              <a:t>57</a:t>
            </a:fld>
            <a:endParaRPr lang="de-DE"/>
          </a:p>
        </p:txBody>
      </p:sp>
      <p:pic>
        <p:nvPicPr>
          <p:cNvPr id="5" name="Grafik 4"/>
          <p:cNvPicPr>
            <a:picLocks noChangeAspect="1"/>
          </p:cNvPicPr>
          <p:nvPr/>
        </p:nvPicPr>
        <p:blipFill>
          <a:blip r:embed="rId2"/>
          <a:stretch/>
        </p:blipFill>
        <p:spPr bwMode="auto">
          <a:xfrm>
            <a:off x="539552" y="343558"/>
            <a:ext cx="7931703" cy="4316424"/>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Didaktisches Vorgehen</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58</a:t>
            </a:fld>
            <a:endParaRPr lang="de-DE"/>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b="1" dirty="0"/>
              <a:t>Übung</a:t>
            </a:r>
            <a:br>
              <a:rPr lang="de-DE" b="1" dirty="0"/>
            </a:br>
            <a:r>
              <a:rPr lang="de-DE" dirty="0"/>
              <a:t>Speichermedien</a:t>
            </a:r>
            <a:endParaRPr dirty="0"/>
          </a:p>
        </p:txBody>
      </p:sp>
      <p:sp>
        <p:nvSpPr>
          <p:cNvPr id="5" name="Inhaltsplatzhalter 3"/>
          <p:cNvSpPr>
            <a:spLocks noGrp="1"/>
          </p:cNvSpPr>
          <p:nvPr>
            <p:ph idx="1"/>
          </p:nvPr>
        </p:nvSpPr>
        <p:spPr bwMode="auto">
          <a:xfrm>
            <a:off x="628650" y="2139702"/>
            <a:ext cx="7886700" cy="2493020"/>
          </a:xfrm>
        </p:spPr>
        <p:txBody>
          <a:bodyPr anchor="ctr">
            <a:normAutofit fontScale="92500" lnSpcReduction="20000"/>
          </a:bodyPr>
          <a:lstStyle/>
          <a:p>
            <a:pPr marL="0" indent="0" algn="just">
              <a:buNone/>
            </a:pPr>
            <a:r>
              <a:rPr lang="de-DE" sz="2400" dirty="0"/>
              <a:t>siehe „TtT_MiroBoard_Tag2“ </a:t>
            </a:r>
            <a:r>
              <a:rPr lang="de-DE" sz="2400" dirty="0">
                <a:sym typeface="Wingdings" pitchFamily="2" charset="2"/>
              </a:rPr>
              <a:t> jede Gruppe ein Link „Speicherung und </a:t>
            </a:r>
            <a:r>
              <a:rPr lang="de-DE" sz="2400" dirty="0" err="1">
                <a:sym typeface="Wingdings" pitchFamily="2" charset="2"/>
              </a:rPr>
              <a:t>BackUp</a:t>
            </a:r>
            <a:r>
              <a:rPr lang="de-DE" sz="2400" dirty="0">
                <a:sym typeface="Wingdings" pitchFamily="2" charset="2"/>
              </a:rPr>
              <a:t>“</a:t>
            </a:r>
          </a:p>
          <a:p>
            <a:pPr marL="0" indent="0">
              <a:lnSpc>
                <a:spcPct val="100000"/>
              </a:lnSpc>
              <a:buNone/>
              <a:defRPr/>
            </a:pPr>
            <a:endParaRPr lang="de-DE" dirty="0"/>
          </a:p>
          <a:p>
            <a:pPr marL="0" indent="0">
              <a:lnSpc>
                <a:spcPct val="100000"/>
              </a:lnSpc>
              <a:buNone/>
              <a:defRPr/>
            </a:pPr>
            <a:r>
              <a:rPr lang="de-DE" dirty="0"/>
              <a:t>Bewertet die verschiedenen Speichermedien hinsichtlich ihrer Vor- und Nachteile. Je Gruppe ein Speichermedium.</a:t>
            </a:r>
          </a:p>
          <a:p>
            <a:pPr marL="0" indent="0">
              <a:lnSpc>
                <a:spcPct val="100000"/>
              </a:lnSpc>
              <a:buNone/>
              <a:defRPr/>
            </a:pPr>
            <a:endParaRPr lang="de-DE" sz="1600" dirty="0"/>
          </a:p>
          <a:p>
            <a:pPr marL="0" indent="0">
              <a:lnSpc>
                <a:spcPct val="100000"/>
              </a:lnSpc>
              <a:buNone/>
              <a:defRPr/>
            </a:pPr>
            <a:r>
              <a:rPr lang="de-DE" b="1" dirty="0"/>
              <a:t>Dauer: 10 min</a:t>
            </a:r>
            <a:endParaRPr b="1" dirty="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5</a:t>
            </a:fld>
            <a:endParaRPr lang="de-DE" dirty="0"/>
          </a:p>
        </p:txBody>
      </p:sp>
      <p:sp>
        <p:nvSpPr>
          <p:cNvPr id="7" name="Titel 2">
            <a:extLst>
              <a:ext uri="{FF2B5EF4-FFF2-40B4-BE49-F238E27FC236}">
                <a16:creationId xmlns:a16="http://schemas.microsoft.com/office/drawing/2014/main" id="{C336E392-FF88-4DD8-887C-4DC7869FE842}"/>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Gruppenarbeit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Lernprozess nach Klaus Döring</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59</a:t>
            </a:fld>
            <a:endParaRPr lang="de-DE"/>
          </a:p>
        </p:txBody>
      </p:sp>
      <p:grpSp>
        <p:nvGrpSpPr>
          <p:cNvPr id="3" name="Gruppieren 2"/>
          <p:cNvGrpSpPr/>
          <p:nvPr/>
        </p:nvGrpSpPr>
        <p:grpSpPr bwMode="auto">
          <a:xfrm>
            <a:off x="937363" y="1011462"/>
            <a:ext cx="7632348" cy="3927706"/>
            <a:chOff x="937363" y="1011462"/>
            <a:chExt cx="7632348" cy="3927706"/>
          </a:xfrm>
        </p:grpSpPr>
        <p:grpSp>
          <p:nvGrpSpPr>
            <p:cNvPr id="6" name="Diagramm 8"/>
            <p:cNvGrpSpPr/>
            <p:nvPr/>
          </p:nvGrpSpPr>
          <p:grpSpPr bwMode="auto">
            <a:xfrm>
              <a:off x="1797684" y="1011462"/>
              <a:ext cx="6772027" cy="3927706"/>
              <a:chOff x="50142" y="-104220"/>
              <a:chExt cx="6772027" cy="3927706"/>
            </a:xfrm>
          </p:grpSpPr>
          <p:sp>
            <p:nvSpPr>
              <p:cNvPr id="7" name="Gebogener Pfeil 6"/>
              <p:cNvSpPr/>
              <p:nvPr/>
            </p:nvSpPr>
            <p:spPr bwMode="auto">
              <a:xfrm>
                <a:off x="1472684" y="-104220"/>
                <a:ext cx="3622875" cy="2498797"/>
              </a:xfrm>
              <a:prstGeom prst="circularArrow">
                <a:avLst>
                  <a:gd name="adj1" fmla="val 10980"/>
                  <a:gd name="adj2" fmla="val 1142322"/>
                  <a:gd name="adj3" fmla="val 4500000"/>
                  <a:gd name="adj4" fmla="val 10800000"/>
                  <a:gd name="adj5" fmla="val 12500"/>
                </a:avLst>
              </a:prstGeom>
              <a:gradFill rotWithShape="0">
                <a:gsLst>
                  <a:gs pos="0">
                    <a:srgbClr val="D2C90E"/>
                  </a:gs>
                  <a:gs pos="0">
                    <a:srgbClr val="D2C90E">
                      <a:alpha val="48000"/>
                    </a:srgbClr>
                  </a:gs>
                </a:gsLst>
                <a:lin ang="5400000" scaled="0"/>
              </a:gradFill>
              <a:ln>
                <a:noFill/>
              </a:ln>
            </p:spPr>
            <p:style>
              <a:lnRef idx="0">
                <a:srgbClr val="000000"/>
              </a:lnRef>
              <a:fillRef idx="2">
                <a:srgbClr val="000000"/>
              </a:fillRef>
              <a:effectRef idx="1">
                <a:srgbClr val="000000"/>
              </a:effectRef>
              <a:fontRef idx="minor">
                <a:schemeClr val="dk1"/>
              </a:fontRef>
            </p:style>
          </p:sp>
          <p:sp>
            <p:nvSpPr>
              <p:cNvPr id="8" name="Rechteck 7"/>
              <p:cNvSpPr/>
              <p:nvPr/>
            </p:nvSpPr>
            <p:spPr bwMode="auto">
              <a:xfrm>
                <a:off x="50142" y="28755"/>
                <a:ext cx="1156704" cy="578213"/>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335" tIns="13335" rIns="13335" bIns="13335" numCol="1" spcCol="1270" anchor="ctr" anchorCtr="0">
                <a:noAutofit/>
              </a:bodyPr>
              <a:lstStyle/>
              <a:p>
                <a:pPr marL="0" lvl="0" indent="0" algn="ctr" defTabSz="933450">
                  <a:lnSpc>
                    <a:spcPct val="90000"/>
                  </a:lnSpc>
                  <a:spcBef>
                    <a:spcPts val="0"/>
                  </a:spcBef>
                  <a:spcAft>
                    <a:spcPts val="0"/>
                  </a:spcAft>
                  <a:buNone/>
                  <a:defRPr/>
                </a:pPr>
                <a:r>
                  <a:rPr lang="de-DE" sz="2100">
                    <a:solidFill>
                      <a:schemeClr val="bg1"/>
                    </a:solidFill>
                  </a:rPr>
                  <a:t>Einatmen</a:t>
                </a:r>
                <a:endParaRPr/>
              </a:p>
            </p:txBody>
          </p:sp>
          <p:sp>
            <p:nvSpPr>
              <p:cNvPr id="9" name="Form 8"/>
              <p:cNvSpPr/>
              <p:nvPr/>
            </p:nvSpPr>
            <p:spPr bwMode="auto">
              <a:xfrm>
                <a:off x="716935" y="1399763"/>
                <a:ext cx="3747126" cy="2423723"/>
              </a:xfrm>
              <a:prstGeom prst="leftCircularArrow">
                <a:avLst>
                  <a:gd name="adj1" fmla="val 10980"/>
                  <a:gd name="adj2" fmla="val 1142322"/>
                  <a:gd name="adj3" fmla="val 6300000"/>
                  <a:gd name="adj4" fmla="val 18900000"/>
                  <a:gd name="adj5" fmla="val 12500"/>
                </a:avLst>
              </a:prstGeom>
              <a:gradFill rotWithShape="0">
                <a:gsLst>
                  <a:gs pos="100000">
                    <a:srgbClr val="D2C90E">
                      <a:alpha val="46000"/>
                    </a:srgbClr>
                  </a:gs>
                  <a:gs pos="100000">
                    <a:srgbClr val="D2C90E"/>
                  </a:gs>
                </a:gsLst>
                <a:lin ang="5400000" scaled="0"/>
              </a:gradFill>
              <a:ln>
                <a:noFill/>
              </a:ln>
            </p:spPr>
            <p:style>
              <a:lnRef idx="0">
                <a:srgbClr val="000000"/>
              </a:lnRef>
              <a:fillRef idx="2">
                <a:srgbClr val="000000"/>
              </a:fillRef>
              <a:effectRef idx="1">
                <a:srgbClr val="000000"/>
              </a:effectRef>
              <a:fontRef idx="minor">
                <a:schemeClr val="dk1"/>
              </a:fontRef>
            </p:style>
          </p:sp>
          <p:sp>
            <p:nvSpPr>
              <p:cNvPr id="11" name="Halbbogen 10"/>
              <p:cNvSpPr/>
              <p:nvPr/>
            </p:nvSpPr>
            <p:spPr bwMode="auto">
              <a:xfrm>
                <a:off x="5033754" y="1944147"/>
                <a:ext cx="1788415" cy="1789132"/>
              </a:xfrm>
              <a:prstGeom prst="blockArc">
                <a:avLst>
                  <a:gd name="adj1" fmla="val 13500000"/>
                  <a:gd name="adj2" fmla="val 10800000"/>
                  <a:gd name="adj3" fmla="val 12740"/>
                </a:avLst>
              </a:prstGeom>
              <a:noFill/>
              <a:ln>
                <a:noFill/>
              </a:ln>
            </p:spPr>
            <p:style>
              <a:lnRef idx="0">
                <a:srgbClr val="000000"/>
              </a:lnRef>
              <a:fillRef idx="2">
                <a:srgbClr val="000000"/>
              </a:fillRef>
              <a:effectRef idx="1">
                <a:srgbClr val="000000"/>
              </a:effectRef>
              <a:fontRef idx="minor">
                <a:schemeClr val="dk1"/>
              </a:fontRef>
            </p:style>
          </p:sp>
        </p:grpSp>
        <p:sp>
          <p:nvSpPr>
            <p:cNvPr id="13" name="Nach links gekrümmter Pfeil 10"/>
            <p:cNvSpPr/>
            <p:nvPr/>
          </p:nvSpPr>
          <p:spPr bwMode="auto">
            <a:xfrm>
              <a:off x="3326342" y="1039559"/>
              <a:ext cx="3410865" cy="584775"/>
            </a:xfrm>
            <a:prstGeom prst="curvedLeftArrow">
              <a:avLst>
                <a:gd name="adj1" fmla="val 25000"/>
                <a:gd name="adj2" fmla="val 50000"/>
                <a:gd name="adj3" fmla="val 25000"/>
              </a:avLst>
            </a:prstGeom>
            <a:noFill/>
          </p:spPr>
          <p:txBody>
            <a:bodyPr wrap="square" lIns="91440" tIns="45720" rIns="91440" bIns="45720">
              <a:spAutoFit/>
            </a:bodyPr>
            <a:lstStyle/>
            <a:p>
              <a:pPr algn="ctr">
                <a:defRPr/>
              </a:pPr>
              <a:r>
                <a:rPr lang="de-DE" sz="3200" b="1">
                  <a:ln w="9525">
                    <a:solidFill>
                      <a:schemeClr val="bg1"/>
                    </a:solidFill>
                    <a:prstDash val="solid"/>
                  </a:ln>
                  <a:solidFill>
                    <a:srgbClr val="004476"/>
                  </a:solidFill>
                </a:rPr>
                <a:t>Einatmen</a:t>
              </a:r>
              <a:endParaRPr lang="de-DE" sz="3200" b="1" cap="none" spc="0">
                <a:ln w="10160">
                  <a:solidFill>
                    <a:schemeClr val="accent5"/>
                  </a:solidFill>
                  <a:prstDash val="solid"/>
                </a:ln>
                <a:solidFill>
                  <a:srgbClr val="004476"/>
                </a:solidFill>
              </a:endParaRPr>
            </a:p>
          </p:txBody>
        </p:sp>
        <p:sp>
          <p:nvSpPr>
            <p:cNvPr id="14" name="Rechteck 14"/>
            <p:cNvSpPr/>
            <p:nvPr/>
          </p:nvSpPr>
          <p:spPr bwMode="auto">
            <a:xfrm>
              <a:off x="5204555" y="1448756"/>
              <a:ext cx="2533514" cy="1692771"/>
            </a:xfrm>
            <a:prstGeom prst="rect">
              <a:avLst/>
            </a:prstGeom>
            <a:noFill/>
          </p:spPr>
          <p:txBody>
            <a:bodyPr wrap="none" lIns="91440" tIns="45720" rIns="91440" bIns="45720">
              <a:spAutoFit/>
            </a:bodyPr>
            <a:lstStyle/>
            <a:p>
              <a:pPr algn="ctr">
                <a:defRPr/>
              </a:pPr>
              <a:r>
                <a:rPr lang="de-DE" sz="2000">
                  <a:ln w="0"/>
                  <a:solidFill>
                    <a:srgbClr val="004476"/>
                  </a:solidFill>
                </a:rPr>
                <a:t>   interessieren</a:t>
              </a:r>
              <a:endParaRPr/>
            </a:p>
            <a:p>
              <a:pPr algn="ctr">
                <a:defRPr/>
              </a:pPr>
              <a:endParaRPr lang="de-DE" sz="800">
                <a:ln w="0"/>
                <a:solidFill>
                  <a:srgbClr val="004476"/>
                </a:solidFill>
              </a:endParaRPr>
            </a:p>
            <a:p>
              <a:pPr algn="ctr">
                <a:defRPr/>
              </a:pPr>
              <a:r>
                <a:rPr lang="de-DE" sz="2000">
                  <a:ln w="0"/>
                  <a:solidFill>
                    <a:srgbClr val="004476"/>
                  </a:solidFill>
                </a:rPr>
                <a:t>	wahrnehmen</a:t>
              </a:r>
              <a:endParaRPr/>
            </a:p>
            <a:p>
              <a:pPr algn="ctr">
                <a:defRPr/>
              </a:pPr>
              <a:endParaRPr lang="de-DE" sz="800">
                <a:ln w="0"/>
                <a:solidFill>
                  <a:srgbClr val="004476"/>
                </a:solidFill>
              </a:endParaRPr>
            </a:p>
            <a:p>
              <a:pPr algn="ctr">
                <a:defRPr/>
              </a:pPr>
              <a:r>
                <a:rPr lang="de-DE" sz="2000">
                  <a:ln w="0"/>
                  <a:solidFill>
                    <a:srgbClr val="004476"/>
                  </a:solidFill>
                </a:rPr>
                <a:t>        verarbeiten</a:t>
              </a:r>
              <a:endParaRPr/>
            </a:p>
            <a:p>
              <a:pPr algn="ctr">
                <a:defRPr/>
              </a:pPr>
              <a:endParaRPr lang="de-DE" sz="800">
                <a:ln w="0"/>
                <a:solidFill>
                  <a:srgbClr val="004476"/>
                </a:solidFill>
              </a:endParaRPr>
            </a:p>
            <a:p>
              <a:pPr algn="ctr">
                <a:defRPr/>
              </a:pPr>
              <a:r>
                <a:rPr lang="de-DE" sz="2000">
                  <a:ln w="0"/>
                  <a:solidFill>
                    <a:srgbClr val="004476"/>
                  </a:solidFill>
                </a:rPr>
                <a:t>verankern</a:t>
              </a:r>
              <a:endParaRPr/>
            </a:p>
          </p:txBody>
        </p:sp>
        <p:sp>
          <p:nvSpPr>
            <p:cNvPr id="15" name="Rechteck 15"/>
            <p:cNvSpPr/>
            <p:nvPr/>
          </p:nvSpPr>
          <p:spPr bwMode="auto">
            <a:xfrm>
              <a:off x="937363" y="2958762"/>
              <a:ext cx="2654841" cy="1692771"/>
            </a:xfrm>
            <a:prstGeom prst="rect">
              <a:avLst/>
            </a:prstGeom>
            <a:noFill/>
          </p:spPr>
          <p:txBody>
            <a:bodyPr wrap="square" lIns="91440" tIns="45720" rIns="91440" bIns="45720">
              <a:spAutoFit/>
            </a:bodyPr>
            <a:lstStyle/>
            <a:p>
              <a:pPr algn="ctr">
                <a:defRPr/>
              </a:pPr>
              <a:r>
                <a:rPr lang="de-DE" sz="2000" b="1">
                  <a:ln w="10160">
                    <a:solidFill>
                      <a:schemeClr val="accent5"/>
                    </a:solidFill>
                    <a:prstDash val="solid"/>
                  </a:ln>
                  <a:solidFill>
                    <a:srgbClr val="FFFFFF"/>
                  </a:solidFill>
                </a:rPr>
                <a:t> 	</a:t>
              </a:r>
              <a:r>
                <a:rPr lang="de-DE" sz="2000">
                  <a:ln w="0"/>
                  <a:solidFill>
                    <a:srgbClr val="004476"/>
                  </a:solidFill>
                </a:rPr>
                <a:t>  erinnern</a:t>
              </a:r>
              <a:endParaRPr/>
            </a:p>
            <a:p>
              <a:pPr algn="ctr">
                <a:defRPr/>
              </a:pPr>
              <a:endParaRPr lang="de-DE" sz="800">
                <a:ln w="0"/>
                <a:solidFill>
                  <a:srgbClr val="004476"/>
                </a:solidFill>
              </a:endParaRPr>
            </a:p>
            <a:p>
              <a:pPr algn="ctr">
                <a:defRPr/>
              </a:pPr>
              <a:r>
                <a:rPr lang="de-DE" sz="2000">
                  <a:ln w="0"/>
                  <a:solidFill>
                    <a:srgbClr val="004476"/>
                  </a:solidFill>
                </a:rPr>
                <a:t>wiedergeben</a:t>
              </a:r>
              <a:endParaRPr/>
            </a:p>
            <a:p>
              <a:pPr algn="ctr">
                <a:defRPr/>
              </a:pPr>
              <a:endParaRPr lang="de-DE" sz="800">
                <a:ln w="0"/>
                <a:solidFill>
                  <a:srgbClr val="004476"/>
                </a:solidFill>
              </a:endParaRPr>
            </a:p>
            <a:p>
              <a:pPr algn="ctr">
                <a:defRPr/>
              </a:pPr>
              <a:r>
                <a:rPr lang="de-DE" sz="2000">
                  <a:ln w="0"/>
                  <a:solidFill>
                    <a:srgbClr val="004476"/>
                  </a:solidFill>
                </a:rPr>
                <a:t>        übertragen</a:t>
              </a:r>
              <a:endParaRPr/>
            </a:p>
            <a:p>
              <a:pPr algn="ctr">
                <a:defRPr/>
              </a:pPr>
              <a:endParaRPr lang="de-DE" sz="800">
                <a:ln w="0"/>
                <a:solidFill>
                  <a:srgbClr val="004476"/>
                </a:solidFill>
              </a:endParaRPr>
            </a:p>
            <a:p>
              <a:pPr algn="ctr">
                <a:defRPr/>
              </a:pPr>
              <a:r>
                <a:rPr lang="de-DE" sz="2000">
                  <a:ln w="0"/>
                  <a:solidFill>
                    <a:srgbClr val="004476"/>
                  </a:solidFill>
                </a:rPr>
                <a:t>	anwenden</a:t>
              </a:r>
              <a:endParaRPr/>
            </a:p>
          </p:txBody>
        </p:sp>
        <p:sp>
          <p:nvSpPr>
            <p:cNvPr id="16" name="Nach links gekrümmter Pfeil 9"/>
            <p:cNvSpPr/>
            <p:nvPr/>
          </p:nvSpPr>
          <p:spPr bwMode="auto">
            <a:xfrm>
              <a:off x="2562143" y="2481378"/>
              <a:ext cx="3410865" cy="584775"/>
            </a:xfrm>
            <a:prstGeom prst="curvedLeftArrow">
              <a:avLst>
                <a:gd name="adj1" fmla="val 25000"/>
                <a:gd name="adj2" fmla="val 50000"/>
                <a:gd name="adj3" fmla="val 25000"/>
              </a:avLst>
            </a:prstGeom>
            <a:noFill/>
          </p:spPr>
          <p:txBody>
            <a:bodyPr wrap="square" lIns="91440" tIns="45720" rIns="91440" bIns="45720">
              <a:spAutoFit/>
            </a:bodyPr>
            <a:lstStyle/>
            <a:p>
              <a:pPr algn="ctr">
                <a:defRPr/>
              </a:pPr>
              <a:r>
                <a:rPr lang="de-DE" sz="3200" b="1">
                  <a:ln w="9525">
                    <a:solidFill>
                      <a:schemeClr val="bg1"/>
                    </a:solidFill>
                    <a:prstDash val="solid"/>
                  </a:ln>
                  <a:solidFill>
                    <a:srgbClr val="004476"/>
                  </a:solidFill>
                </a:rPr>
                <a:t>Ausatmen</a:t>
              </a:r>
              <a:endParaRPr lang="de-DE" sz="3200" b="1" cap="none" spc="0">
                <a:ln w="10160">
                  <a:solidFill>
                    <a:schemeClr val="accent5"/>
                  </a:solidFill>
                  <a:prstDash val="solid"/>
                </a:ln>
                <a:solidFill>
                  <a:srgbClr val="004476"/>
                </a:solidFill>
              </a:endParaRPr>
            </a:p>
          </p:txBody>
        </p:sp>
      </p:grpSp>
      <p:sp>
        <p:nvSpPr>
          <p:cNvPr id="2" name="Rechteck 1"/>
          <p:cNvSpPr/>
          <p:nvPr/>
        </p:nvSpPr>
        <p:spPr bwMode="auto">
          <a:xfrm>
            <a:off x="5976426" y="4459487"/>
            <a:ext cx="2485543" cy="307777"/>
          </a:xfrm>
          <a:prstGeom prst="rect">
            <a:avLst/>
          </a:prstGeom>
        </p:spPr>
        <p:txBody>
          <a:bodyPr wrap="square">
            <a:spAutoFit/>
          </a:bodyPr>
          <a:lstStyle/>
          <a:p>
            <a:pPr algn="r">
              <a:defRPr/>
            </a:pPr>
            <a:r>
              <a:rPr lang="de-DE" sz="700">
                <a:latin typeface="Arial"/>
                <a:ea typeface="Arial"/>
              </a:rPr>
              <a:t>Döring, Klaus W. </a:t>
            </a:r>
            <a:r>
              <a:rPr lang="de-DE" sz="700" i="1">
                <a:latin typeface="Arial"/>
                <a:ea typeface="Arial"/>
              </a:rPr>
              <a:t>Handbuch Lehren und Trainieren in der Weiterbildung</a:t>
            </a:r>
            <a:r>
              <a:rPr lang="de-DE" sz="700">
                <a:latin typeface="Arial"/>
                <a:ea typeface="Arial"/>
              </a:rPr>
              <a:t>. Weinheim: Beltz, 2008. S. 57–58. </a:t>
            </a:r>
            <a:endParaRPr lang="de-DE" sz="7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b="1" dirty="0"/>
              <a:t>Frage</a:t>
            </a:r>
            <a:endParaRPr b="1" dirty="0"/>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60</a:t>
            </a:fld>
            <a:endParaRPr lang="de-DE"/>
          </a:p>
        </p:txBody>
      </p:sp>
      <p:sp>
        <p:nvSpPr>
          <p:cNvPr id="17" name="Inhaltsplatzhalter 6"/>
          <p:cNvSpPr>
            <a:spLocks noGrp="1"/>
          </p:cNvSpPr>
          <p:nvPr>
            <p:ph idx="1"/>
          </p:nvPr>
        </p:nvSpPr>
        <p:spPr bwMode="auto">
          <a:xfrm>
            <a:off x="628650" y="1369218"/>
            <a:ext cx="7886700" cy="3263504"/>
          </a:xfrm>
        </p:spPr>
        <p:txBody>
          <a:bodyPr anchor="ctr"/>
          <a:lstStyle/>
          <a:p>
            <a:pPr marL="0" indent="0">
              <a:lnSpc>
                <a:spcPct val="100000"/>
              </a:lnSpc>
              <a:buNone/>
              <a:defRPr/>
            </a:pPr>
            <a:r>
              <a:rPr lang="de-DE" dirty="0"/>
              <a:t>Was kommt euch in den Sinn, wenn ihr den Begriff „studierenden-zentriertes Lernen und Lehren“ hören?</a:t>
            </a:r>
            <a:endParaRP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628650" y="123477"/>
            <a:ext cx="7886700" cy="994172"/>
          </a:xfrm>
        </p:spPr>
        <p:txBody>
          <a:bodyPr/>
          <a:lstStyle/>
          <a:p>
            <a:pPr>
              <a:defRPr/>
            </a:pPr>
            <a:r>
              <a:rPr lang="de-DE"/>
              <a:t>Studierendenzentrierte Lernumgebung gestalten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61</a:t>
            </a:fld>
            <a:endParaRPr lang="de-DE"/>
          </a:p>
        </p:txBody>
      </p:sp>
      <p:sp>
        <p:nvSpPr>
          <p:cNvPr id="8" name="Ellipse 7"/>
          <p:cNvSpPr/>
          <p:nvPr/>
        </p:nvSpPr>
        <p:spPr bwMode="auto">
          <a:xfrm>
            <a:off x="5492811" y="3653802"/>
            <a:ext cx="1652613" cy="646140"/>
          </a:xfrm>
          <a:prstGeom prst="ellipse">
            <a:avLst/>
          </a:prstGeom>
          <a:solidFill>
            <a:schemeClr val="accent1">
              <a:alpha val="5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2400"/>
          </a:p>
        </p:txBody>
      </p:sp>
      <p:sp>
        <p:nvSpPr>
          <p:cNvPr id="9" name="Textfeld 8"/>
          <p:cNvSpPr txBox="1"/>
          <p:nvPr/>
        </p:nvSpPr>
        <p:spPr bwMode="auto">
          <a:xfrm>
            <a:off x="5674797" y="3706058"/>
            <a:ext cx="1398619" cy="461665"/>
          </a:xfrm>
          <a:prstGeom prst="rect">
            <a:avLst/>
          </a:prstGeom>
          <a:noFill/>
        </p:spPr>
        <p:txBody>
          <a:bodyPr wrap="square" rtlCol="0">
            <a:spAutoFit/>
          </a:bodyPr>
          <a:lstStyle/>
          <a:p>
            <a:pPr algn="ctr">
              <a:defRPr/>
            </a:pPr>
            <a:r>
              <a:rPr lang="de-DE" sz="2400"/>
              <a:t>Lehrende</a:t>
            </a:r>
            <a:endParaRPr/>
          </a:p>
        </p:txBody>
      </p:sp>
      <p:sp>
        <p:nvSpPr>
          <p:cNvPr id="27" name="Textfeld 26"/>
          <p:cNvSpPr txBox="1"/>
          <p:nvPr/>
        </p:nvSpPr>
        <p:spPr bwMode="auto">
          <a:xfrm>
            <a:off x="6433505" y="1431816"/>
            <a:ext cx="1891072" cy="707886"/>
          </a:xfrm>
          <a:prstGeom prst="rect">
            <a:avLst/>
          </a:prstGeom>
          <a:noFill/>
        </p:spPr>
        <p:txBody>
          <a:bodyPr wrap="square" rtlCol="0">
            <a:spAutoFit/>
          </a:bodyPr>
          <a:lstStyle/>
          <a:p>
            <a:pPr>
              <a:defRPr/>
            </a:pPr>
            <a:r>
              <a:rPr lang="de-DE" sz="2000"/>
              <a:t>Anspruchsvolle </a:t>
            </a:r>
            <a:r>
              <a:rPr lang="de-DE" sz="2000" i="1"/>
              <a:t>Lernziele</a:t>
            </a:r>
            <a:endParaRPr/>
          </a:p>
        </p:txBody>
      </p:sp>
      <p:sp>
        <p:nvSpPr>
          <p:cNvPr id="28" name="Textfeld 27"/>
          <p:cNvSpPr txBox="1"/>
          <p:nvPr/>
        </p:nvSpPr>
        <p:spPr bwMode="auto">
          <a:xfrm>
            <a:off x="5288687" y="2511936"/>
            <a:ext cx="3035153" cy="707886"/>
          </a:xfrm>
          <a:prstGeom prst="rect">
            <a:avLst/>
          </a:prstGeom>
          <a:noFill/>
        </p:spPr>
        <p:txBody>
          <a:bodyPr wrap="square" rtlCol="0">
            <a:spAutoFit/>
          </a:bodyPr>
          <a:lstStyle/>
          <a:p>
            <a:pPr>
              <a:defRPr/>
            </a:pPr>
            <a:r>
              <a:rPr lang="de-DE" sz="2000">
                <a:solidFill>
                  <a:schemeClr val="accent2"/>
                </a:solidFill>
              </a:rPr>
              <a:t>Offene </a:t>
            </a:r>
            <a:r>
              <a:rPr lang="de-DE" sz="2000" b="1" i="1">
                <a:solidFill>
                  <a:schemeClr val="accent2"/>
                </a:solidFill>
              </a:rPr>
              <a:t>Lernaufgaben</a:t>
            </a:r>
            <a:r>
              <a:rPr lang="de-DE" sz="2000">
                <a:solidFill>
                  <a:schemeClr val="accent2"/>
                </a:solidFill>
              </a:rPr>
              <a:t> und formatives </a:t>
            </a:r>
            <a:r>
              <a:rPr lang="de-DE" sz="2000" b="1" i="1">
                <a:solidFill>
                  <a:schemeClr val="accent2"/>
                </a:solidFill>
              </a:rPr>
              <a:t>Assessment</a:t>
            </a:r>
            <a:endParaRPr/>
          </a:p>
        </p:txBody>
      </p:sp>
      <p:sp>
        <p:nvSpPr>
          <p:cNvPr id="37" name="Ellipse 36"/>
          <p:cNvSpPr/>
          <p:nvPr/>
        </p:nvSpPr>
        <p:spPr bwMode="auto">
          <a:xfrm>
            <a:off x="3510805" y="1493562"/>
            <a:ext cx="1652613" cy="646140"/>
          </a:xfrm>
          <a:prstGeom prst="ellipse">
            <a:avLst/>
          </a:prstGeom>
          <a:solidFill>
            <a:schemeClr val="accent1">
              <a:alpha val="5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2400"/>
          </a:p>
        </p:txBody>
      </p:sp>
      <p:sp>
        <p:nvSpPr>
          <p:cNvPr id="38" name="Textfeld 37"/>
          <p:cNvSpPr txBox="1"/>
          <p:nvPr/>
        </p:nvSpPr>
        <p:spPr bwMode="auto">
          <a:xfrm>
            <a:off x="3617032" y="1573159"/>
            <a:ext cx="1398619" cy="461665"/>
          </a:xfrm>
          <a:prstGeom prst="rect">
            <a:avLst/>
          </a:prstGeom>
          <a:noFill/>
        </p:spPr>
        <p:txBody>
          <a:bodyPr wrap="square" rtlCol="0">
            <a:spAutoFit/>
          </a:bodyPr>
          <a:lstStyle/>
          <a:p>
            <a:pPr algn="ctr">
              <a:defRPr/>
            </a:pPr>
            <a:r>
              <a:rPr lang="de-DE" sz="2400"/>
              <a:t>Inhalte</a:t>
            </a:r>
            <a:endParaRPr/>
          </a:p>
        </p:txBody>
      </p:sp>
      <p:sp>
        <p:nvSpPr>
          <p:cNvPr id="39" name="Ellipse 38"/>
          <p:cNvSpPr/>
          <p:nvPr/>
        </p:nvSpPr>
        <p:spPr bwMode="auto">
          <a:xfrm>
            <a:off x="1513279" y="3653802"/>
            <a:ext cx="1652613" cy="646140"/>
          </a:xfrm>
          <a:prstGeom prst="ellipse">
            <a:avLst/>
          </a:prstGeom>
          <a:solidFill>
            <a:schemeClr val="accent1">
              <a:alpha val="50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2400" dirty="0"/>
          </a:p>
        </p:txBody>
      </p:sp>
      <p:sp>
        <p:nvSpPr>
          <p:cNvPr id="40" name="Textfeld 39"/>
          <p:cNvSpPr txBox="1"/>
          <p:nvPr/>
        </p:nvSpPr>
        <p:spPr bwMode="auto">
          <a:xfrm>
            <a:off x="1437700" y="3733398"/>
            <a:ext cx="1832452" cy="461665"/>
          </a:xfrm>
          <a:prstGeom prst="rect">
            <a:avLst/>
          </a:prstGeom>
          <a:noFill/>
        </p:spPr>
        <p:txBody>
          <a:bodyPr wrap="square" rtlCol="0">
            <a:spAutoFit/>
          </a:bodyPr>
          <a:lstStyle/>
          <a:p>
            <a:pPr algn="ctr">
              <a:defRPr/>
            </a:pPr>
            <a:r>
              <a:rPr lang="de-DE" sz="2400" dirty="0"/>
              <a:t>Studierende</a:t>
            </a:r>
            <a:endParaRPr dirty="0"/>
          </a:p>
        </p:txBody>
      </p:sp>
      <p:sp>
        <p:nvSpPr>
          <p:cNvPr id="41" name="Textfeld 40"/>
          <p:cNvSpPr txBox="1"/>
          <p:nvPr/>
        </p:nvSpPr>
        <p:spPr bwMode="auto">
          <a:xfrm>
            <a:off x="3430063" y="915566"/>
            <a:ext cx="1891072" cy="584775"/>
          </a:xfrm>
          <a:prstGeom prst="rect">
            <a:avLst/>
          </a:prstGeom>
          <a:noFill/>
        </p:spPr>
        <p:txBody>
          <a:bodyPr wrap="square" rtlCol="0">
            <a:spAutoFit/>
          </a:bodyPr>
          <a:lstStyle/>
          <a:p>
            <a:pPr algn="ctr">
              <a:defRPr/>
            </a:pPr>
            <a:r>
              <a:rPr lang="de-DE" sz="1600"/>
              <a:t>Relevante und herausfordernde</a:t>
            </a:r>
            <a:endParaRPr/>
          </a:p>
        </p:txBody>
      </p:sp>
      <p:sp>
        <p:nvSpPr>
          <p:cNvPr id="42" name="Textfeld 41"/>
          <p:cNvSpPr txBox="1"/>
          <p:nvPr/>
        </p:nvSpPr>
        <p:spPr bwMode="auto">
          <a:xfrm>
            <a:off x="628650" y="2355726"/>
            <a:ext cx="2791222" cy="1015663"/>
          </a:xfrm>
          <a:prstGeom prst="rect">
            <a:avLst/>
          </a:prstGeom>
          <a:noFill/>
        </p:spPr>
        <p:txBody>
          <a:bodyPr wrap="square" rtlCol="0">
            <a:spAutoFit/>
          </a:bodyPr>
          <a:lstStyle/>
          <a:p>
            <a:pPr algn="r">
              <a:defRPr/>
            </a:pPr>
            <a:r>
              <a:rPr lang="de-DE" sz="2000">
                <a:solidFill>
                  <a:schemeClr val="accent2"/>
                </a:solidFill>
              </a:rPr>
              <a:t>Partizipations-</a:t>
            </a:r>
            <a:endParaRPr/>
          </a:p>
          <a:p>
            <a:pPr algn="r">
              <a:defRPr/>
            </a:pPr>
            <a:r>
              <a:rPr lang="de-DE" sz="2000">
                <a:solidFill>
                  <a:schemeClr val="accent2"/>
                </a:solidFill>
              </a:rPr>
              <a:t>orientierte </a:t>
            </a:r>
            <a:r>
              <a:rPr lang="de-DE" sz="2000" b="1" i="1">
                <a:solidFill>
                  <a:schemeClr val="accent2"/>
                </a:solidFill>
              </a:rPr>
              <a:t>Methoden</a:t>
            </a:r>
            <a:r>
              <a:rPr lang="de-DE" sz="2000" i="1">
                <a:solidFill>
                  <a:schemeClr val="accent2"/>
                </a:solidFill>
              </a:rPr>
              <a:t>, </a:t>
            </a:r>
            <a:r>
              <a:rPr lang="de-DE" sz="2000" b="1" i="1">
                <a:solidFill>
                  <a:schemeClr val="accent2"/>
                </a:solidFill>
              </a:rPr>
              <a:t>Medien</a:t>
            </a:r>
            <a:r>
              <a:rPr lang="de-DE" sz="2000" i="1">
                <a:solidFill>
                  <a:schemeClr val="accent2"/>
                </a:solidFill>
              </a:rPr>
              <a:t> </a:t>
            </a:r>
            <a:r>
              <a:rPr lang="de-DE" sz="2000">
                <a:solidFill>
                  <a:schemeClr val="accent2"/>
                </a:solidFill>
              </a:rPr>
              <a:t>und </a:t>
            </a:r>
            <a:r>
              <a:rPr lang="de-DE" sz="2000" b="1" i="1">
                <a:solidFill>
                  <a:schemeClr val="accent2"/>
                </a:solidFill>
              </a:rPr>
              <a:t>Materialien</a:t>
            </a:r>
            <a:endParaRPr/>
          </a:p>
        </p:txBody>
      </p:sp>
      <p:sp>
        <p:nvSpPr>
          <p:cNvPr id="43" name="Textfeld 42"/>
          <p:cNvSpPr txBox="1"/>
          <p:nvPr/>
        </p:nvSpPr>
        <p:spPr bwMode="auto">
          <a:xfrm>
            <a:off x="7121760" y="3875335"/>
            <a:ext cx="1645339" cy="584775"/>
          </a:xfrm>
          <a:prstGeom prst="rect">
            <a:avLst/>
          </a:prstGeom>
          <a:noFill/>
        </p:spPr>
        <p:txBody>
          <a:bodyPr wrap="square" rtlCol="0">
            <a:spAutoFit/>
          </a:bodyPr>
          <a:lstStyle/>
          <a:p>
            <a:pPr>
              <a:defRPr/>
            </a:pPr>
            <a:r>
              <a:rPr lang="de-DE" sz="1600"/>
              <a:t>Lehrauffassung, Lehrkompetenz</a:t>
            </a:r>
            <a:endParaRPr/>
          </a:p>
        </p:txBody>
      </p:sp>
      <p:sp>
        <p:nvSpPr>
          <p:cNvPr id="44" name="Textfeld 43"/>
          <p:cNvSpPr txBox="1"/>
          <p:nvPr/>
        </p:nvSpPr>
        <p:spPr bwMode="auto">
          <a:xfrm>
            <a:off x="3131840" y="4004359"/>
            <a:ext cx="2395370" cy="1015663"/>
          </a:xfrm>
          <a:prstGeom prst="rect">
            <a:avLst/>
          </a:prstGeom>
          <a:noFill/>
        </p:spPr>
        <p:txBody>
          <a:bodyPr wrap="square" rtlCol="0">
            <a:spAutoFit/>
          </a:bodyPr>
          <a:lstStyle/>
          <a:p>
            <a:pPr algn="ctr">
              <a:defRPr/>
            </a:pPr>
            <a:r>
              <a:rPr lang="de-DE" sz="2000">
                <a:solidFill>
                  <a:schemeClr val="accent2"/>
                </a:solidFill>
              </a:rPr>
              <a:t>Etablierte </a:t>
            </a:r>
            <a:r>
              <a:rPr lang="de-DE" sz="2000" b="1" i="1">
                <a:solidFill>
                  <a:schemeClr val="accent2"/>
                </a:solidFill>
              </a:rPr>
              <a:t>Interaktionsnormen</a:t>
            </a:r>
            <a:r>
              <a:rPr lang="de-DE" sz="2000">
                <a:solidFill>
                  <a:schemeClr val="accent2"/>
                </a:solidFill>
              </a:rPr>
              <a:t> und </a:t>
            </a:r>
            <a:r>
              <a:rPr lang="de-DE" sz="2000" b="1" i="1">
                <a:solidFill>
                  <a:schemeClr val="accent2"/>
                </a:solidFill>
              </a:rPr>
              <a:t>Routinen</a:t>
            </a:r>
            <a:endParaRPr/>
          </a:p>
        </p:txBody>
      </p:sp>
      <p:sp>
        <p:nvSpPr>
          <p:cNvPr id="45" name="Textfeld 44"/>
          <p:cNvSpPr txBox="1"/>
          <p:nvPr/>
        </p:nvSpPr>
        <p:spPr bwMode="auto">
          <a:xfrm>
            <a:off x="92093" y="3927415"/>
            <a:ext cx="1491276" cy="584775"/>
          </a:xfrm>
          <a:prstGeom prst="rect">
            <a:avLst/>
          </a:prstGeom>
          <a:noFill/>
        </p:spPr>
        <p:txBody>
          <a:bodyPr wrap="square" rtlCol="0">
            <a:spAutoFit/>
          </a:bodyPr>
          <a:lstStyle/>
          <a:p>
            <a:pPr algn="r">
              <a:defRPr/>
            </a:pPr>
            <a:r>
              <a:rPr lang="de-DE" sz="1600"/>
              <a:t>Interessen, Vorwissen</a:t>
            </a:r>
            <a:endParaRPr/>
          </a:p>
        </p:txBody>
      </p:sp>
      <p:cxnSp>
        <p:nvCxnSpPr>
          <p:cNvPr id="47" name="Gerader Verbinder 46"/>
          <p:cNvCxnSpPr>
            <a:cxnSpLocks/>
            <a:stCxn id="37" idx="4"/>
            <a:endCxn id="51" idx="0"/>
          </p:cNvCxnSpPr>
          <p:nvPr/>
        </p:nvCxnSpPr>
        <p:spPr bwMode="auto">
          <a:xfrm rot="5399978">
            <a:off x="2817200" y="2471662"/>
            <a:ext cx="1851870" cy="118795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9" name="Gerader Verbinder 48"/>
          <p:cNvCxnSpPr>
            <a:cxnSpLocks/>
            <a:stCxn id="37" idx="4"/>
            <a:endCxn id="8" idx="2"/>
          </p:cNvCxnSpPr>
          <p:nvPr/>
        </p:nvCxnSpPr>
        <p:spPr bwMode="auto">
          <a:xfrm>
            <a:off x="4337112" y="2139702"/>
            <a:ext cx="1155699" cy="18371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Gerader Verbinder 50"/>
          <p:cNvCxnSpPr>
            <a:cxnSpLocks/>
            <a:endCxn id="8" idx="2"/>
          </p:cNvCxnSpPr>
          <p:nvPr/>
        </p:nvCxnSpPr>
        <p:spPr bwMode="auto">
          <a:xfrm flipV="1">
            <a:off x="3149161" y="3976872"/>
            <a:ext cx="2343650" cy="147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Gerade Verbindung mit Pfeil 56"/>
          <p:cNvCxnSpPr>
            <a:cxnSpLocks/>
            <a:endCxn id="27" idx="1"/>
          </p:cNvCxnSpPr>
          <p:nvPr/>
        </p:nvCxnSpPr>
        <p:spPr bwMode="auto">
          <a:xfrm>
            <a:off x="5269644" y="1762680"/>
            <a:ext cx="1163860" cy="23079"/>
          </a:xfrm>
          <a:prstGeom prst="straightConnector1">
            <a:avLst/>
          </a:prstGeom>
          <a:ln w="444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r Verbinder 59"/>
          <p:cNvCxnSpPr>
            <a:cxnSpLocks/>
          </p:cNvCxnSpPr>
          <p:nvPr/>
        </p:nvCxnSpPr>
        <p:spPr bwMode="auto">
          <a:xfrm>
            <a:off x="4337112" y="2139702"/>
            <a:ext cx="0" cy="18722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r Verbinder 61"/>
          <p:cNvCxnSpPr>
            <a:cxnSpLocks/>
          </p:cNvCxnSpPr>
          <p:nvPr/>
        </p:nvCxnSpPr>
        <p:spPr bwMode="auto">
          <a:xfrm>
            <a:off x="3742003" y="3044616"/>
            <a:ext cx="116887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hteck 1"/>
          <p:cNvSpPr/>
          <p:nvPr/>
        </p:nvSpPr>
        <p:spPr bwMode="auto">
          <a:xfrm>
            <a:off x="5569281" y="4515459"/>
            <a:ext cx="2918834" cy="307777"/>
          </a:xfrm>
          <a:prstGeom prst="rect">
            <a:avLst/>
          </a:prstGeom>
        </p:spPr>
        <p:txBody>
          <a:bodyPr wrap="square">
            <a:spAutoFit/>
          </a:bodyPr>
          <a:lstStyle/>
          <a:p>
            <a:pPr algn="r">
              <a:defRPr/>
            </a:pPr>
            <a:r>
              <a:rPr lang="en-US" sz="700">
                <a:latin typeface="Arial"/>
                <a:ea typeface="Arial"/>
                <a:cs typeface="Arial"/>
              </a:rPr>
              <a:t>Sabine Hoidn (2017). </a:t>
            </a:r>
            <a:r>
              <a:rPr lang="en-US" sz="700" i="1">
                <a:latin typeface="Arial"/>
                <a:ea typeface="Arial"/>
                <a:cs typeface="Arial"/>
              </a:rPr>
              <a:t>Student-centered learning environments in higher education classrooms. </a:t>
            </a:r>
            <a:r>
              <a:rPr lang="en-US" sz="700">
                <a:latin typeface="Arial"/>
                <a:ea typeface="Arial"/>
                <a:cs typeface="Arial"/>
              </a:rPr>
              <a:t>New York, NY: Palgrave Macmillan</a:t>
            </a:r>
            <a:endParaRPr lang="de-DE" sz="700">
              <a:latin typeface="Arial"/>
              <a:cs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Einführung in die 7 Schritte der Konzeptentwicklung</a:t>
            </a:r>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62</a:t>
            </a:fld>
            <a:endParaRPr lang="de-DE"/>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b="1" dirty="0"/>
              <a:t>Frage</a:t>
            </a:r>
            <a:endParaRPr b="1" dirty="0"/>
          </a:p>
        </p:txBody>
      </p:sp>
      <p:sp>
        <p:nvSpPr>
          <p:cNvPr id="5" name="Inhaltsplatzhalter 6"/>
          <p:cNvSpPr>
            <a:spLocks noGrp="1"/>
          </p:cNvSpPr>
          <p:nvPr>
            <p:ph idx="1"/>
          </p:nvPr>
        </p:nvSpPr>
        <p:spPr bwMode="auto"/>
        <p:txBody>
          <a:bodyPr anchor="ctr"/>
          <a:lstStyle/>
          <a:p>
            <a:pPr marL="0" indent="0">
              <a:buNone/>
              <a:defRPr/>
            </a:pPr>
            <a:r>
              <a:rPr lang="de-DE" dirty="0"/>
              <a:t>Im Themenblock „Formaler Rahmen“ wurden bereits einige Aspekte der Konzeptentwicklung angesprochen.</a:t>
            </a:r>
            <a:endParaRPr dirty="0"/>
          </a:p>
          <a:p>
            <a:pPr marL="0" indent="0">
              <a:buNone/>
              <a:defRPr/>
            </a:pPr>
            <a:r>
              <a:rPr lang="de-DE" dirty="0"/>
              <a:t>Woran könnt ihr euch erinnern?</a:t>
            </a:r>
            <a:endParaRPr dirty="0"/>
          </a:p>
        </p:txBody>
      </p:sp>
      <p:sp>
        <p:nvSpPr>
          <p:cNvPr id="6" name="Foliennummernplatzhalter 5"/>
          <p:cNvSpPr>
            <a:spLocks noGrp="1"/>
          </p:cNvSpPr>
          <p:nvPr>
            <p:ph type="sldNum" sz="quarter" idx="12"/>
          </p:nvPr>
        </p:nvSpPr>
        <p:spPr bwMode="auto"/>
        <p:txBody>
          <a:bodyPr/>
          <a:lstStyle/>
          <a:p>
            <a:pPr>
              <a:defRPr/>
            </a:pPr>
            <a:fld id="{A3A583AC-90C3-47D4-8E3F-971AFFF238DC}" type="slidenum">
              <a:rPr lang="de-DE"/>
              <a:t>63</a:t>
            </a:fld>
            <a:endParaRPr lang="de-DE"/>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7 Schritte der Seminarkonzeption, Harald Groß</a:t>
            </a:r>
            <a:endParaRPr/>
          </a:p>
        </p:txBody>
      </p:sp>
      <p:sp>
        <p:nvSpPr>
          <p:cNvPr id="5" name="Inhaltsplatzhalter 3"/>
          <p:cNvSpPr>
            <a:spLocks noGrp="1"/>
          </p:cNvSpPr>
          <p:nvPr>
            <p:ph idx="1"/>
          </p:nvPr>
        </p:nvSpPr>
        <p:spPr bwMode="auto"/>
        <p:txBody>
          <a:bodyPr/>
          <a:lstStyle/>
          <a:p>
            <a:pPr marL="0" indent="0">
              <a:buNone/>
              <a:defRPr/>
            </a:pPr>
            <a:r>
              <a:rPr lang="de-DE"/>
              <a:t>1. Thema öffnen</a:t>
            </a:r>
            <a:endParaRPr/>
          </a:p>
          <a:p>
            <a:pPr marL="0" indent="0">
              <a:buNone/>
              <a:defRPr/>
            </a:pPr>
            <a:r>
              <a:rPr lang="de-DE"/>
              <a:t>2. Bedingungen klären (3Z-Formel)</a:t>
            </a:r>
            <a:endParaRPr/>
          </a:p>
          <a:p>
            <a:pPr marL="0" indent="0">
              <a:buNone/>
              <a:defRPr/>
            </a:pPr>
            <a:r>
              <a:rPr lang="de-DE"/>
              <a:t>3. Ordnen, Schwerpunkte setzen, reduzieren</a:t>
            </a:r>
            <a:endParaRPr/>
          </a:p>
          <a:p>
            <a:pPr marL="0" indent="0">
              <a:buNone/>
              <a:defRPr/>
            </a:pPr>
            <a:r>
              <a:rPr lang="de-DE"/>
              <a:t>4. Ein Lehrdrehbuch entwickeln</a:t>
            </a:r>
            <a:endParaRPr/>
          </a:p>
          <a:p>
            <a:pPr marL="0" indent="0">
              <a:buNone/>
              <a:defRPr/>
            </a:pPr>
            <a:r>
              <a:rPr lang="de-DE"/>
              <a:t>5. Methoden und Übungen kreieren</a:t>
            </a:r>
            <a:endParaRPr/>
          </a:p>
          <a:p>
            <a:pPr marL="0" indent="0">
              <a:buNone/>
              <a:defRPr/>
            </a:pPr>
            <a:r>
              <a:rPr lang="de-DE"/>
              <a:t>6. Arbeitsmaterialien erstellen</a:t>
            </a:r>
            <a:endParaRPr/>
          </a:p>
          <a:p>
            <a:pPr marL="0" indent="0">
              <a:buNone/>
              <a:defRPr/>
            </a:pPr>
            <a:r>
              <a:rPr lang="de-DE"/>
              <a:t>7. Konzept prüfen</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64</a:t>
            </a:fld>
            <a:endParaRPr lang="de-DE"/>
          </a:p>
        </p:txBody>
      </p:sp>
      <p:sp>
        <p:nvSpPr>
          <p:cNvPr id="2" name="Rechteck 1"/>
          <p:cNvSpPr/>
          <p:nvPr/>
        </p:nvSpPr>
        <p:spPr bwMode="auto">
          <a:xfrm>
            <a:off x="4810447" y="4459487"/>
            <a:ext cx="3707904" cy="307777"/>
          </a:xfrm>
          <a:prstGeom prst="rect">
            <a:avLst/>
          </a:prstGeom>
        </p:spPr>
        <p:txBody>
          <a:bodyPr wrap="square">
            <a:spAutoFit/>
          </a:bodyPr>
          <a:lstStyle/>
          <a:p>
            <a:pPr algn="r">
              <a:defRPr/>
            </a:pPr>
            <a:r>
              <a:rPr lang="de-DE" sz="700">
                <a:latin typeface="Arial"/>
                <a:ea typeface="Arial"/>
              </a:rPr>
              <a:t>Harald Groß. „Arbeitsheft Nr. 4: Königsdisziplin Stoffreduktion.“ In Harald Groß, Hrsg. </a:t>
            </a:r>
            <a:r>
              <a:rPr lang="de-DE" sz="700" i="1">
                <a:latin typeface="Arial"/>
                <a:ea typeface="Arial"/>
              </a:rPr>
              <a:t>Didaktik. </a:t>
            </a:r>
            <a:r>
              <a:rPr lang="de-DE" sz="700">
                <a:latin typeface="Arial"/>
                <a:ea typeface="Arial"/>
              </a:rPr>
              <a:t>Orbium Seminare, interne Unterrichtsmaterialien. </a:t>
            </a:r>
            <a:endParaRPr lang="de-DE" sz="70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1. Thema öffnen</a:t>
            </a:r>
            <a:endParaRPr/>
          </a:p>
        </p:txBody>
      </p:sp>
      <p:sp>
        <p:nvSpPr>
          <p:cNvPr id="5" name="Inhaltsplatzhalter 3"/>
          <p:cNvSpPr>
            <a:spLocks noGrp="1"/>
          </p:cNvSpPr>
          <p:nvPr>
            <p:ph idx="1"/>
          </p:nvPr>
        </p:nvSpPr>
        <p:spPr bwMode="auto"/>
        <p:txBody>
          <a:bodyPr anchor="ctr"/>
          <a:lstStyle/>
          <a:p>
            <a:pPr marL="0" indent="0">
              <a:spcAft>
                <a:spcPts val="600"/>
              </a:spcAft>
              <a:buNone/>
              <a:defRPr/>
            </a:pPr>
            <a:r>
              <a:rPr lang="de-DE" dirty="0"/>
              <a:t>Leitfrage: Was könnte alles dazu gehören? </a:t>
            </a:r>
            <a:endParaRPr dirty="0"/>
          </a:p>
          <a:p>
            <a:pPr>
              <a:defRPr/>
            </a:pPr>
            <a:r>
              <a:rPr lang="de-DE" dirty="0"/>
              <a:t>sammeln Sie Inhalte</a:t>
            </a:r>
            <a:endParaRPr dirty="0"/>
          </a:p>
          <a:p>
            <a:pPr>
              <a:defRPr/>
            </a:pPr>
            <a:r>
              <a:rPr lang="de-DE" dirty="0"/>
              <a:t>ohne Einschränkungen und Bewertungen</a:t>
            </a:r>
            <a:endParaRPr dirty="0"/>
          </a:p>
          <a:p>
            <a:pPr>
              <a:defRPr/>
            </a:pPr>
            <a:r>
              <a:rPr lang="de-DE" dirty="0"/>
              <a:t>machen Sie Notizen</a:t>
            </a:r>
            <a:endParaRPr dirty="0"/>
          </a:p>
          <a:p>
            <a:pPr>
              <a:defRPr/>
            </a:pPr>
            <a:r>
              <a:rPr lang="de-DE" dirty="0"/>
              <a:t>beginnen Sie früh</a:t>
            </a:r>
            <a:endParaRPr dirty="0"/>
          </a:p>
          <a:p>
            <a:pPr>
              <a:defRPr/>
            </a:pPr>
            <a:endParaRPr lang="de-DE" dirty="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65</a:t>
            </a:fld>
            <a:endParaRPr lang="de-DE"/>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2. Bedingungen klären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66</a:t>
            </a:fld>
            <a:endParaRPr lang="de-DE"/>
          </a:p>
        </p:txBody>
      </p:sp>
      <p:sp>
        <p:nvSpPr>
          <p:cNvPr id="6" name="Inhaltsplatzhalter 3"/>
          <p:cNvSpPr/>
          <p:nvPr/>
        </p:nvSpPr>
        <p:spPr bwMode="auto">
          <a:xfrm>
            <a:off x="612621" y="4423541"/>
            <a:ext cx="3519488" cy="424124"/>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r>
              <a:rPr lang="de-DE" dirty="0"/>
              <a:t>Wen spreche ich an?</a:t>
            </a:r>
            <a:endParaRPr dirty="0"/>
          </a:p>
        </p:txBody>
      </p:sp>
      <p:sp>
        <p:nvSpPr>
          <p:cNvPr id="7" name="Inhaltsplatzhalter 3"/>
          <p:cNvSpPr/>
          <p:nvPr/>
        </p:nvSpPr>
        <p:spPr bwMode="auto">
          <a:xfrm>
            <a:off x="489858" y="946548"/>
            <a:ext cx="4370867" cy="685801"/>
          </a:xfrm>
          <a:prstGeom prst="rect">
            <a:avLst/>
          </a:prstGeom>
        </p:spPr>
        <p:txBody>
          <a:bodyPr vert="horz" lIns="91440" tIns="45720" rIns="91440" bIns="45720" rtlCol="0">
            <a:normAutofit lnSpcReduction="10000"/>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Font typeface="Arial"/>
              <a:buNone/>
              <a:defRPr/>
            </a:pPr>
            <a:br>
              <a:rPr lang="de-DE" dirty="0"/>
            </a:br>
            <a:r>
              <a:rPr lang="de-DE" dirty="0"/>
              <a:t>Was möchte ich vermitteln?</a:t>
            </a:r>
            <a:endParaRPr dirty="0"/>
          </a:p>
        </p:txBody>
      </p:sp>
      <p:sp>
        <p:nvSpPr>
          <p:cNvPr id="8" name="Inhaltsplatzhalter 3"/>
          <p:cNvSpPr/>
          <p:nvPr/>
        </p:nvSpPr>
        <p:spPr bwMode="auto">
          <a:xfrm>
            <a:off x="4797530" y="4423541"/>
            <a:ext cx="3519488" cy="550076"/>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r>
              <a:rPr lang="de-DE" dirty="0"/>
              <a:t>Wie viel Zeit habe ich?</a:t>
            </a:r>
            <a:endParaRPr dirty="0"/>
          </a:p>
        </p:txBody>
      </p:sp>
      <p:sp>
        <p:nvSpPr>
          <p:cNvPr id="9" name="Dreieck 1"/>
          <p:cNvSpPr/>
          <p:nvPr/>
        </p:nvSpPr>
        <p:spPr bwMode="auto">
          <a:xfrm>
            <a:off x="3385296" y="2086107"/>
            <a:ext cx="2118394" cy="1826202"/>
          </a:xfrm>
          <a:prstGeom prst="triangle">
            <a:avLst>
              <a:gd name="adj" fmla="val 50000"/>
            </a:avLst>
          </a:prstGeom>
          <a:solidFill>
            <a:srgbClr val="00447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Textfeld 3"/>
          <p:cNvSpPr/>
          <p:nvPr/>
        </p:nvSpPr>
        <p:spPr bwMode="auto">
          <a:xfrm>
            <a:off x="4172051" y="1786761"/>
            <a:ext cx="1706880" cy="369332"/>
          </a:xfrm>
          <a:prstGeom prst="rect">
            <a:avLst/>
          </a:prstGeom>
          <a:noFill/>
        </p:spPr>
        <p:txBody>
          <a:bodyPr wrap="square" rtlCol="0">
            <a:spAutoFit/>
          </a:bodyPr>
          <a:lstStyle/>
          <a:p>
            <a:pPr>
              <a:defRPr/>
            </a:pPr>
            <a:r>
              <a:rPr lang="de-DE">
                <a:solidFill>
                  <a:srgbClr val="004476"/>
                </a:solidFill>
                <a:latin typeface="Arial"/>
                <a:cs typeface="Arial"/>
              </a:rPr>
              <a:t>Ziel</a:t>
            </a:r>
            <a:endParaRPr/>
          </a:p>
        </p:txBody>
      </p:sp>
      <p:sp>
        <p:nvSpPr>
          <p:cNvPr id="11" name="Textfeld 12"/>
          <p:cNvSpPr/>
          <p:nvPr/>
        </p:nvSpPr>
        <p:spPr bwMode="auto">
          <a:xfrm>
            <a:off x="5480585" y="3798721"/>
            <a:ext cx="1706880" cy="369332"/>
          </a:xfrm>
          <a:prstGeom prst="rect">
            <a:avLst/>
          </a:prstGeom>
          <a:noFill/>
        </p:spPr>
        <p:txBody>
          <a:bodyPr wrap="square" rtlCol="0">
            <a:spAutoFit/>
          </a:bodyPr>
          <a:lstStyle/>
          <a:p>
            <a:pPr>
              <a:defRPr/>
            </a:pPr>
            <a:r>
              <a:rPr lang="de-DE">
                <a:solidFill>
                  <a:srgbClr val="004476"/>
                </a:solidFill>
                <a:latin typeface="Arial"/>
                <a:cs typeface="Arial"/>
              </a:rPr>
              <a:t>Zeit</a:t>
            </a:r>
            <a:endParaRPr/>
          </a:p>
        </p:txBody>
      </p:sp>
      <p:sp>
        <p:nvSpPr>
          <p:cNvPr id="12" name="Textfeld 13"/>
          <p:cNvSpPr/>
          <p:nvPr/>
        </p:nvSpPr>
        <p:spPr bwMode="auto">
          <a:xfrm>
            <a:off x="2156615" y="3761389"/>
            <a:ext cx="1706880" cy="369332"/>
          </a:xfrm>
          <a:prstGeom prst="rect">
            <a:avLst/>
          </a:prstGeom>
          <a:noFill/>
        </p:spPr>
        <p:txBody>
          <a:bodyPr wrap="square" rtlCol="0">
            <a:spAutoFit/>
          </a:bodyPr>
          <a:lstStyle/>
          <a:p>
            <a:pPr>
              <a:defRPr/>
            </a:pPr>
            <a:r>
              <a:rPr lang="de-DE">
                <a:solidFill>
                  <a:srgbClr val="004476"/>
                </a:solidFill>
                <a:latin typeface="Arial"/>
                <a:cs typeface="Arial"/>
              </a:rPr>
              <a:t>Zielgruppe</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3. Ordnen, Schwerpunkte setzen, reduzieren</a:t>
            </a:r>
            <a:endParaRPr/>
          </a:p>
        </p:txBody>
      </p:sp>
      <p:sp>
        <p:nvSpPr>
          <p:cNvPr id="5" name="Inhaltsplatzhalter 3"/>
          <p:cNvSpPr>
            <a:spLocks noGrp="1"/>
          </p:cNvSpPr>
          <p:nvPr>
            <p:ph idx="1"/>
          </p:nvPr>
        </p:nvSpPr>
        <p:spPr bwMode="auto"/>
        <p:txBody>
          <a:bodyPr/>
          <a:lstStyle/>
          <a:p>
            <a:pPr>
              <a:defRPr/>
            </a:pPr>
            <a:r>
              <a:rPr lang="de-DE"/>
              <a:t>Verschaffen Sie sich einen Überblick über Ihre Inhalte.</a:t>
            </a:r>
            <a:endParaRPr/>
          </a:p>
          <a:p>
            <a:pPr>
              <a:defRPr/>
            </a:pPr>
            <a:r>
              <a:rPr lang="de-DE"/>
              <a:t>Ordnen Sie die Inhalte thematisch.</a:t>
            </a:r>
            <a:endParaRPr/>
          </a:p>
          <a:p>
            <a:pPr>
              <a:defRPr/>
            </a:pPr>
            <a:r>
              <a:rPr lang="de-DE"/>
              <a:t>Verdeutlichen Sie sich die Zusammenhänge.</a:t>
            </a:r>
            <a:endParaRPr/>
          </a:p>
          <a:p>
            <a:pPr>
              <a:defRPr/>
            </a:pPr>
            <a:r>
              <a:rPr lang="de-DE"/>
              <a:t>Bewerten Sie den Stoff nach Relevanz.</a:t>
            </a:r>
            <a:endParaRPr/>
          </a:p>
          <a:p>
            <a:pPr>
              <a:defRPr/>
            </a:pPr>
            <a:r>
              <a:rPr lang="de-DE"/>
              <a:t>Wählen Sie so viele Inhalte aus, wie zu dem Zeitrahmen passen.</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67</a:t>
            </a:fld>
            <a:endParaRPr lang="de-DE"/>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4. Lehrdrehbuch entwickeln</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68</a:t>
            </a:fld>
            <a:endParaRPr lang="de-DE"/>
          </a:p>
        </p:txBody>
      </p:sp>
      <p:sp>
        <p:nvSpPr>
          <p:cNvPr id="9" name="Textfeld 37"/>
          <p:cNvSpPr/>
          <p:nvPr/>
        </p:nvSpPr>
        <p:spPr bwMode="auto">
          <a:xfrm>
            <a:off x="878941" y="1506157"/>
            <a:ext cx="1229647" cy="338554"/>
          </a:xfrm>
          <a:prstGeom prst="rect">
            <a:avLst/>
          </a:prstGeom>
          <a:noFill/>
        </p:spPr>
        <p:txBody>
          <a:bodyPr wrap="square" rtlCol="0">
            <a:spAutoFit/>
          </a:bodyPr>
          <a:lstStyle/>
          <a:p>
            <a:pPr>
              <a:defRPr/>
            </a:pPr>
            <a:r>
              <a:rPr lang="de-DE" sz="1600">
                <a:solidFill>
                  <a:srgbClr val="004476"/>
                </a:solidFill>
                <a:latin typeface="Arial"/>
                <a:cs typeface="Arial"/>
              </a:rPr>
              <a:t>Einleitung</a:t>
            </a:r>
            <a:endParaRPr/>
          </a:p>
        </p:txBody>
      </p:sp>
      <p:sp>
        <p:nvSpPr>
          <p:cNvPr id="10" name="Textfeld 38"/>
          <p:cNvSpPr/>
          <p:nvPr/>
        </p:nvSpPr>
        <p:spPr bwMode="auto">
          <a:xfrm>
            <a:off x="878941" y="3951421"/>
            <a:ext cx="997528" cy="338554"/>
          </a:xfrm>
          <a:prstGeom prst="rect">
            <a:avLst/>
          </a:prstGeom>
          <a:noFill/>
        </p:spPr>
        <p:txBody>
          <a:bodyPr wrap="square" rtlCol="0">
            <a:spAutoFit/>
          </a:bodyPr>
          <a:lstStyle/>
          <a:p>
            <a:pPr>
              <a:defRPr/>
            </a:pPr>
            <a:r>
              <a:rPr lang="de-DE" sz="1600">
                <a:solidFill>
                  <a:srgbClr val="004476"/>
                </a:solidFill>
                <a:latin typeface="Arial"/>
                <a:cs typeface="Arial"/>
              </a:rPr>
              <a:t>Schluss</a:t>
            </a:r>
            <a:endParaRPr/>
          </a:p>
        </p:txBody>
      </p:sp>
      <p:sp>
        <p:nvSpPr>
          <p:cNvPr id="11" name="Oval 39"/>
          <p:cNvSpPr/>
          <p:nvPr/>
        </p:nvSpPr>
        <p:spPr bwMode="auto">
          <a:xfrm>
            <a:off x="3370999" y="1411093"/>
            <a:ext cx="1413164" cy="55891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200">
                <a:solidFill>
                  <a:srgbClr val="004476"/>
                </a:solidFill>
                <a:latin typeface="Arial"/>
                <a:cs typeface="Arial"/>
              </a:rPr>
              <a:t>Thematisch</a:t>
            </a:r>
            <a:endParaRPr/>
          </a:p>
        </p:txBody>
      </p:sp>
      <p:sp>
        <p:nvSpPr>
          <p:cNvPr id="12" name="Oval 40"/>
          <p:cNvSpPr/>
          <p:nvPr/>
        </p:nvSpPr>
        <p:spPr bwMode="auto">
          <a:xfrm>
            <a:off x="5580909" y="1415715"/>
            <a:ext cx="1413164" cy="55891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200">
                <a:solidFill>
                  <a:srgbClr val="004476"/>
                </a:solidFill>
                <a:latin typeface="Arial"/>
                <a:cs typeface="Arial"/>
              </a:rPr>
              <a:t>Sozial</a:t>
            </a:r>
            <a:endParaRPr/>
          </a:p>
        </p:txBody>
      </p:sp>
      <p:sp>
        <p:nvSpPr>
          <p:cNvPr id="13" name="Oval 41"/>
          <p:cNvSpPr/>
          <p:nvPr/>
        </p:nvSpPr>
        <p:spPr bwMode="auto">
          <a:xfrm>
            <a:off x="2237696" y="3867895"/>
            <a:ext cx="1413164" cy="55891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200">
                <a:solidFill>
                  <a:srgbClr val="004476"/>
                </a:solidFill>
                <a:latin typeface="Arial"/>
                <a:cs typeface="Arial"/>
              </a:rPr>
              <a:t>Fazit</a:t>
            </a:r>
            <a:endParaRPr/>
          </a:p>
        </p:txBody>
      </p:sp>
      <p:sp>
        <p:nvSpPr>
          <p:cNvPr id="14" name="Oval 42"/>
          <p:cNvSpPr/>
          <p:nvPr/>
        </p:nvSpPr>
        <p:spPr bwMode="auto">
          <a:xfrm>
            <a:off x="3686186" y="3867894"/>
            <a:ext cx="1589176" cy="55891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200">
                <a:solidFill>
                  <a:srgbClr val="004476"/>
                </a:solidFill>
                <a:latin typeface="Arial"/>
                <a:cs typeface="Arial"/>
              </a:rPr>
              <a:t>Übertragung</a:t>
            </a:r>
            <a:endParaRPr/>
          </a:p>
        </p:txBody>
      </p:sp>
      <p:sp>
        <p:nvSpPr>
          <p:cNvPr id="15" name="Oval 43"/>
          <p:cNvSpPr/>
          <p:nvPr/>
        </p:nvSpPr>
        <p:spPr bwMode="auto">
          <a:xfrm>
            <a:off x="5306535" y="3867894"/>
            <a:ext cx="1413164" cy="55891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200">
                <a:solidFill>
                  <a:srgbClr val="004476"/>
                </a:solidFill>
                <a:latin typeface="Arial"/>
                <a:cs typeface="Arial"/>
              </a:rPr>
              <a:t>Ausblick</a:t>
            </a:r>
            <a:endParaRPr/>
          </a:p>
        </p:txBody>
      </p:sp>
      <p:sp>
        <p:nvSpPr>
          <p:cNvPr id="16" name="Oval 44"/>
          <p:cNvSpPr/>
          <p:nvPr/>
        </p:nvSpPr>
        <p:spPr bwMode="auto">
          <a:xfrm>
            <a:off x="6759236" y="3867894"/>
            <a:ext cx="1413164" cy="55891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200">
                <a:solidFill>
                  <a:srgbClr val="004476"/>
                </a:solidFill>
                <a:latin typeface="Arial"/>
                <a:cs typeface="Arial"/>
              </a:rPr>
              <a:t>Feedback</a:t>
            </a:r>
            <a:endParaRPr/>
          </a:p>
        </p:txBody>
      </p:sp>
      <p:sp>
        <p:nvSpPr>
          <p:cNvPr id="17" name="Textfeld 15"/>
          <p:cNvSpPr/>
          <p:nvPr/>
        </p:nvSpPr>
        <p:spPr bwMode="auto">
          <a:xfrm>
            <a:off x="878941" y="2475612"/>
            <a:ext cx="1229647" cy="338554"/>
          </a:xfrm>
          <a:prstGeom prst="rect">
            <a:avLst/>
          </a:prstGeom>
          <a:noFill/>
        </p:spPr>
        <p:txBody>
          <a:bodyPr wrap="square" rtlCol="0">
            <a:spAutoFit/>
          </a:bodyPr>
          <a:lstStyle/>
          <a:p>
            <a:pPr>
              <a:defRPr/>
            </a:pPr>
            <a:r>
              <a:rPr lang="de-DE" sz="1600">
                <a:solidFill>
                  <a:srgbClr val="004476"/>
                </a:solidFill>
                <a:latin typeface="Arial"/>
                <a:cs typeface="Arial"/>
              </a:rPr>
              <a:t>Hauptteil</a:t>
            </a:r>
            <a:endParaRPr/>
          </a:p>
        </p:txBody>
      </p:sp>
      <p:sp>
        <p:nvSpPr>
          <p:cNvPr id="18" name="Oval 39"/>
          <p:cNvSpPr/>
          <p:nvPr/>
        </p:nvSpPr>
        <p:spPr bwMode="auto">
          <a:xfrm>
            <a:off x="2237696" y="2556918"/>
            <a:ext cx="2546467" cy="80692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2800">
                <a:solidFill>
                  <a:srgbClr val="004476"/>
                </a:solidFill>
                <a:latin typeface="Arial"/>
                <a:cs typeface="Arial"/>
              </a:rPr>
              <a:t>Döring</a:t>
            </a:r>
            <a:endParaRPr sz="4000"/>
          </a:p>
        </p:txBody>
      </p:sp>
      <p:sp>
        <p:nvSpPr>
          <p:cNvPr id="19" name="Oval 39"/>
          <p:cNvSpPr/>
          <p:nvPr/>
        </p:nvSpPr>
        <p:spPr bwMode="auto">
          <a:xfrm>
            <a:off x="5278799" y="2556918"/>
            <a:ext cx="2546467" cy="80692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2800">
                <a:solidFill>
                  <a:srgbClr val="004476"/>
                </a:solidFill>
                <a:latin typeface="Arial"/>
                <a:cs typeface="Arial"/>
              </a:rPr>
              <a:t>SZLU</a:t>
            </a:r>
            <a:endParaRPr sz="4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Schutz vor Datenverlust</a:t>
            </a:r>
            <a:endParaRPr/>
          </a:p>
        </p:txBody>
      </p:sp>
      <p:sp>
        <p:nvSpPr>
          <p:cNvPr id="5" name="Inhaltsplatzhalter 3"/>
          <p:cNvSpPr>
            <a:spLocks noGrp="1"/>
          </p:cNvSpPr>
          <p:nvPr>
            <p:ph idx="1"/>
          </p:nvPr>
        </p:nvSpPr>
        <p:spPr bwMode="auto">
          <a:xfrm>
            <a:off x="628650" y="1369218"/>
            <a:ext cx="4392529" cy="3263504"/>
          </a:xfrm>
        </p:spPr>
        <p:txBody>
          <a:bodyPr/>
          <a:lstStyle/>
          <a:p>
            <a:pPr>
              <a:defRPr/>
            </a:pPr>
            <a:r>
              <a:rPr lang="de-DE" sz="2000">
                <a:solidFill>
                  <a:srgbClr val="002060"/>
                </a:solidFill>
              </a:rPr>
              <a:t>Risiken</a:t>
            </a:r>
            <a:endParaRPr/>
          </a:p>
          <a:p>
            <a:pPr lvl="1">
              <a:buFont typeface="Wingdings"/>
              <a:buChar char="Ø"/>
              <a:defRPr/>
            </a:pPr>
            <a:r>
              <a:rPr lang="de-DE" sz="1700">
                <a:solidFill>
                  <a:srgbClr val="002060"/>
                </a:solidFill>
              </a:rPr>
              <a:t>Technische Defekte</a:t>
            </a:r>
            <a:endParaRPr/>
          </a:p>
          <a:p>
            <a:pPr lvl="1">
              <a:buFont typeface="Wingdings"/>
              <a:buChar char="Ø"/>
              <a:defRPr/>
            </a:pPr>
            <a:r>
              <a:rPr lang="de-DE" sz="1700">
                <a:solidFill>
                  <a:srgbClr val="002060"/>
                </a:solidFill>
              </a:rPr>
              <a:t>Katastrophen (Unwetter …)</a:t>
            </a:r>
            <a:endParaRPr/>
          </a:p>
          <a:p>
            <a:pPr lvl="1">
              <a:buFont typeface="Wingdings"/>
              <a:buChar char="Ø"/>
              <a:defRPr/>
            </a:pPr>
            <a:r>
              <a:rPr lang="de-DE" sz="1700">
                <a:solidFill>
                  <a:srgbClr val="002060"/>
                </a:solidFill>
              </a:rPr>
              <a:t>Diebstahl </a:t>
            </a:r>
            <a:endParaRPr/>
          </a:p>
          <a:p>
            <a:pPr lvl="1">
              <a:buFont typeface="Wingdings"/>
              <a:buChar char="Ø"/>
              <a:defRPr/>
            </a:pPr>
            <a:r>
              <a:rPr lang="de-DE" sz="1700">
                <a:solidFill>
                  <a:srgbClr val="002060"/>
                </a:solidFill>
              </a:rPr>
              <a:t>Vergesslichkeit</a:t>
            </a:r>
            <a:endParaRPr/>
          </a:p>
          <a:p>
            <a:pPr lvl="1">
              <a:buFont typeface="Wingdings"/>
              <a:buChar char="Ø"/>
              <a:defRPr/>
            </a:pPr>
            <a:r>
              <a:rPr lang="de-DE" sz="1700">
                <a:solidFill>
                  <a:srgbClr val="002060"/>
                </a:solidFill>
              </a:rPr>
              <a:t>…</a:t>
            </a:r>
            <a:endParaRPr/>
          </a:p>
          <a:p>
            <a:pPr>
              <a:defRPr/>
            </a:pPr>
            <a:endParaRPr lang="de-DE"/>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6</a:t>
            </a:fld>
            <a:endParaRPr lang="de-DE"/>
          </a:p>
        </p:txBody>
      </p:sp>
      <p:sp>
        <p:nvSpPr>
          <p:cNvPr id="7" name="Inhaltsplatzhalter 3"/>
          <p:cNvSpPr/>
          <p:nvPr/>
        </p:nvSpPr>
        <p:spPr bwMode="auto">
          <a:xfrm>
            <a:off x="4518859" y="1361199"/>
            <a:ext cx="4392529" cy="3263504"/>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nSpc>
                <a:spcPct val="100000"/>
              </a:lnSpc>
              <a:defRPr/>
            </a:pPr>
            <a:r>
              <a:rPr lang="de-DE" sz="2000">
                <a:solidFill>
                  <a:srgbClr val="002060"/>
                </a:solidFill>
              </a:rPr>
              <a:t>Strategien</a:t>
            </a:r>
            <a:endParaRPr/>
          </a:p>
          <a:p>
            <a:pPr lvl="1">
              <a:lnSpc>
                <a:spcPct val="100000"/>
              </a:lnSpc>
              <a:buFont typeface="Wingdings"/>
              <a:buChar char="Ø"/>
              <a:defRPr/>
            </a:pPr>
            <a:r>
              <a:rPr lang="de-DE" sz="1700">
                <a:solidFill>
                  <a:srgbClr val="002060"/>
                </a:solidFill>
              </a:rPr>
              <a:t>Speicherung auf Hochschulservern mit automatischem regelmäßigem Back-up</a:t>
            </a:r>
            <a:endParaRPr/>
          </a:p>
          <a:p>
            <a:pPr lvl="1">
              <a:lnSpc>
                <a:spcPct val="100000"/>
              </a:lnSpc>
              <a:buFont typeface="Wingdings"/>
              <a:buChar char="Ø"/>
              <a:defRPr/>
            </a:pPr>
            <a:r>
              <a:rPr lang="de-DE" sz="1700">
                <a:solidFill>
                  <a:srgbClr val="002060"/>
                </a:solidFill>
              </a:rPr>
              <a:t>Sicherung wichtiger Dateien in mindestens drei Kopien auf räumlich getrennten Datenträgern</a:t>
            </a:r>
            <a:endParaRPr/>
          </a:p>
          <a:p>
            <a:pPr>
              <a:defRPr/>
            </a:pPr>
            <a:endParaRPr lang="de-DE"/>
          </a:p>
        </p:txBody>
      </p:sp>
      <p:pic>
        <p:nvPicPr>
          <p:cNvPr id="8" name="Picture 4" descr="C:\Users\Buchholz\AppData\Local\Temp\broken-disc-27801_640.png"/>
          <p:cNvPicPr>
            <a:picLocks noChangeAspect="1" noChangeArrowheads="1"/>
          </p:cNvPicPr>
          <p:nvPr/>
        </p:nvPicPr>
        <p:blipFill>
          <a:blip r:embed="rId2"/>
          <a:stretch/>
        </p:blipFill>
        <p:spPr bwMode="auto">
          <a:xfrm>
            <a:off x="1811975" y="3486550"/>
            <a:ext cx="1138153" cy="1138153"/>
          </a:xfrm>
          <a:prstGeom prst="rect">
            <a:avLst/>
          </a:prstGeom>
          <a:noFill/>
        </p:spPr>
      </p:pic>
      <p:pic>
        <p:nvPicPr>
          <p:cNvPr id="9" name="Picture 5" descr="C:\Users\Buchholz\AppData\Local\Temp\computer-156948_640.png"/>
          <p:cNvPicPr>
            <a:picLocks noChangeAspect="1" noChangeArrowheads="1"/>
          </p:cNvPicPr>
          <p:nvPr/>
        </p:nvPicPr>
        <p:blipFill>
          <a:blip r:embed="rId3"/>
          <a:stretch/>
        </p:blipFill>
        <p:spPr bwMode="auto">
          <a:xfrm>
            <a:off x="5486110" y="3885846"/>
            <a:ext cx="718394" cy="884177"/>
          </a:xfrm>
          <a:prstGeom prst="rect">
            <a:avLst/>
          </a:prstGeom>
          <a:noFill/>
        </p:spPr>
      </p:pic>
      <p:sp>
        <p:nvSpPr>
          <p:cNvPr id="10" name="Fußzeilenplatzhalter 1"/>
          <p:cNvSpPr/>
          <p:nvPr/>
        </p:nvSpPr>
        <p:spPr bwMode="auto">
          <a:xfrm>
            <a:off x="6477000" y="3885846"/>
            <a:ext cx="1881558" cy="881418"/>
          </a:xfrm>
          <a:prstGeom prst="rect">
            <a:avLst/>
          </a:prstGeom>
        </p:spPr>
        <p:txBody>
          <a:bodyPr vert="horz" lIns="91440" tIns="45720" rIns="91440" bIns="45720" rtlCol="0" anchor="ct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sz="800"/>
              <a:t>Quelle: pixabay.com. </a:t>
            </a:r>
            <a:br>
              <a:rPr lang="de-DE" sz="800"/>
            </a:br>
            <a:r>
              <a:rPr lang="de-DE" sz="800"/>
              <a:t>Dieses Werk ist lizenziert unter einer </a:t>
            </a:r>
            <a:r>
              <a:rPr lang="de-DE" sz="800" u="sng">
                <a:hlinkClick r:id="rId4" tooltip="https://creativecommons.org/publicdomain/zero/1.0/deed.de"/>
              </a:rPr>
              <a:t>CC0 1.0 Universal (CC0 1.0) Public Domain Dedication</a:t>
            </a:r>
            <a:r>
              <a:rPr lang="de-DE" sz="800"/>
              <a:t>.</a:t>
            </a:r>
            <a:endParaRPr/>
          </a:p>
          <a:p>
            <a:pPr>
              <a:defRPr/>
            </a:pPr>
            <a:r>
              <a:rPr lang="de-DE" sz="800"/>
              <a:t>https://creativecommons.org/publicdomain/zero/1.0/deed.de</a:t>
            </a:r>
            <a:endParaRPr/>
          </a:p>
          <a:p>
            <a:pPr>
              <a:defRPr/>
            </a:pPr>
            <a:endParaRPr lang="de-DE" sz="80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p:cNvPicPr>
            <a:picLocks noChangeAspect="1" noChangeArrowheads="1"/>
          </p:cNvPicPr>
          <p:nvPr/>
        </p:nvPicPr>
        <p:blipFill>
          <a:blip r:embed="rId2"/>
          <a:stretch/>
        </p:blipFill>
        <p:spPr bwMode="auto">
          <a:xfrm>
            <a:off x="180976" y="1643064"/>
            <a:ext cx="8503704" cy="2617070"/>
          </a:xfrm>
          <a:prstGeom prst="rect">
            <a:avLst/>
          </a:prstGeom>
          <a:noFill/>
          <a:ln w="9525">
            <a:noFill/>
            <a:miter lim="800000"/>
            <a:headEnd/>
            <a:tailEnd/>
          </a:ln>
        </p:spPr>
      </p:pic>
      <p:sp>
        <p:nvSpPr>
          <p:cNvPr id="5" name="Titel 2"/>
          <p:cNvSpPr>
            <a:spLocks noGrp="1"/>
          </p:cNvSpPr>
          <p:nvPr>
            <p:ph type="title"/>
          </p:nvPr>
        </p:nvSpPr>
        <p:spPr bwMode="auto"/>
        <p:txBody>
          <a:bodyPr/>
          <a:lstStyle/>
          <a:p>
            <a:pPr>
              <a:defRPr/>
            </a:pPr>
            <a:r>
              <a:rPr lang="de-DE"/>
              <a:t>4. Lehrdrehbuch entwickeln</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69</a:t>
            </a:fld>
            <a:endParaRPr lang="de-DE"/>
          </a:p>
        </p:txBody>
      </p:sp>
      <p:sp>
        <p:nvSpPr>
          <p:cNvPr id="7" name="Rechteck 3"/>
          <p:cNvSpPr/>
          <p:nvPr/>
        </p:nvSpPr>
        <p:spPr bwMode="auto">
          <a:xfrm>
            <a:off x="5684659" y="1296036"/>
            <a:ext cx="3262624" cy="1323439"/>
          </a:xfrm>
          <a:prstGeom prst="rect">
            <a:avLst/>
          </a:prstGeom>
          <a:noFill/>
        </p:spPr>
        <p:txBody>
          <a:bodyPr wrap="none" lIns="91440" tIns="45720" rIns="91440" bIns="45720">
            <a:spAutoFit/>
          </a:bodyPr>
          <a:lstStyle/>
          <a:p>
            <a:pPr algn="ctr">
              <a:defRPr/>
            </a:pPr>
            <a:r>
              <a:rPr lang="de-DE" sz="4000" b="1" i="0" u="none" strike="noStrike" cap="none" spc="0">
                <a:ln w="9525">
                  <a:solidFill>
                    <a:schemeClr val="bg1"/>
                  </a:solidFill>
                  <a:prstDash val="solid"/>
                </a:ln>
                <a:solidFill>
                  <a:schemeClr val="accent5"/>
                </a:solidFill>
              </a:rPr>
              <a:t>Kurz- &amp;</a:t>
            </a:r>
            <a:endParaRPr/>
          </a:p>
          <a:p>
            <a:pPr algn="ctr">
              <a:defRPr/>
            </a:pPr>
            <a:r>
              <a:rPr lang="de-DE" sz="4000" b="1">
                <a:ln w="9525">
                  <a:solidFill>
                    <a:schemeClr val="bg1"/>
                  </a:solidFill>
                  <a:prstDash val="solid"/>
                </a:ln>
                <a:solidFill>
                  <a:schemeClr val="accent5"/>
                </a:solidFill>
              </a:rPr>
              <a:t>Langversionen</a:t>
            </a:r>
            <a:endParaRPr lang="de-DE" sz="4000" b="1" cap="none" spc="0">
              <a:ln w="9525">
                <a:solidFill>
                  <a:schemeClr val="bg1"/>
                </a:solidFill>
                <a:prstDash val="solid"/>
              </a:ln>
              <a:solidFill>
                <a:schemeClr val="accent5"/>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Inhaltsplatzhalter 8"/>
          <p:cNvSpPr>
            <a:spLocks noGrp="1"/>
          </p:cNvSpPr>
          <p:nvPr>
            <p:ph idx="1"/>
          </p:nvPr>
        </p:nvSpPr>
        <p:spPr bwMode="auto"/>
        <p:txBody>
          <a:bodyPr>
            <a:normAutofit/>
          </a:bodyPr>
          <a:lstStyle/>
          <a:p>
            <a:pPr marL="0" indent="0">
              <a:spcAft>
                <a:spcPts val="1200"/>
              </a:spcAft>
              <a:buNone/>
              <a:defRPr/>
            </a:pPr>
            <a:r>
              <a:rPr lang="de-DE" sz="2800"/>
              <a:t>Kriterien der Methodenwahl: </a:t>
            </a:r>
            <a:endParaRPr/>
          </a:p>
          <a:p>
            <a:pPr>
              <a:defRPr/>
            </a:pPr>
            <a:r>
              <a:rPr lang="de-DE"/>
              <a:t>3Z-Formel</a:t>
            </a:r>
            <a:endParaRPr/>
          </a:p>
          <a:p>
            <a:pPr>
              <a:defRPr/>
            </a:pPr>
            <a:r>
              <a:rPr lang="de-DE"/>
              <a:t>Thema</a:t>
            </a:r>
            <a:endParaRPr/>
          </a:p>
          <a:p>
            <a:pPr>
              <a:defRPr/>
            </a:pPr>
            <a:r>
              <a:rPr lang="de-DE"/>
              <a:t>Gruppengröße</a:t>
            </a:r>
            <a:endParaRPr/>
          </a:p>
          <a:p>
            <a:pPr>
              <a:defRPr/>
            </a:pPr>
            <a:r>
              <a:rPr lang="de-DE"/>
              <a:t>Räumliche Gegebenheiten</a:t>
            </a:r>
            <a:endParaRPr/>
          </a:p>
          <a:p>
            <a:pPr>
              <a:defRPr/>
            </a:pPr>
            <a:r>
              <a:rPr lang="de-DE"/>
              <a:t>Ihre Vorlieben und Ihr Lehrstil</a:t>
            </a:r>
            <a:endParaRPr/>
          </a:p>
        </p:txBody>
      </p:sp>
      <p:sp>
        <p:nvSpPr>
          <p:cNvPr id="5" name="Titel 2"/>
          <p:cNvSpPr>
            <a:spLocks noGrp="1"/>
          </p:cNvSpPr>
          <p:nvPr>
            <p:ph type="title"/>
          </p:nvPr>
        </p:nvSpPr>
        <p:spPr bwMode="auto"/>
        <p:txBody>
          <a:bodyPr/>
          <a:lstStyle/>
          <a:p>
            <a:pPr>
              <a:defRPr/>
            </a:pPr>
            <a:r>
              <a:rPr lang="de-DE"/>
              <a:t>5. Methoden und Übungen</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70</a:t>
            </a:fld>
            <a:endParaRPr lang="de-DE"/>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5. Methoden und Übungen</a:t>
            </a:r>
            <a:endParaRPr/>
          </a:p>
        </p:txBody>
      </p:sp>
      <p:sp>
        <p:nvSpPr>
          <p:cNvPr id="5" name="Inhaltsplatzhalter 3"/>
          <p:cNvSpPr>
            <a:spLocks noGrp="1"/>
          </p:cNvSpPr>
          <p:nvPr>
            <p:ph idx="1"/>
          </p:nvPr>
        </p:nvSpPr>
        <p:spPr bwMode="auto">
          <a:xfrm>
            <a:off x="3230668" y="1154910"/>
            <a:ext cx="2963810" cy="559594"/>
          </a:xfrm>
        </p:spPr>
        <p:txBody>
          <a:bodyPr/>
          <a:lstStyle/>
          <a:p>
            <a:pPr marL="0" indent="0">
              <a:buNone/>
              <a:defRPr/>
            </a:pPr>
            <a:r>
              <a:rPr lang="de-DE" b="1"/>
              <a:t>Kombination aus</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71</a:t>
            </a:fld>
            <a:endParaRPr lang="de-DE"/>
          </a:p>
        </p:txBody>
      </p:sp>
      <p:sp>
        <p:nvSpPr>
          <p:cNvPr id="10" name="Textfeld 1"/>
          <p:cNvSpPr/>
          <p:nvPr/>
        </p:nvSpPr>
        <p:spPr bwMode="auto">
          <a:xfrm>
            <a:off x="4082758" y="4496689"/>
            <a:ext cx="4953738" cy="307777"/>
          </a:xfrm>
          <a:prstGeom prst="rect">
            <a:avLst/>
          </a:prstGeom>
          <a:noFill/>
        </p:spPr>
        <p:txBody>
          <a:bodyPr wrap="square" rtlCol="0">
            <a:spAutoFit/>
          </a:bodyPr>
          <a:lstStyle/>
          <a:p>
            <a:pPr>
              <a:defRPr/>
            </a:pPr>
            <a:r>
              <a:rPr lang="de-DE" sz="700">
                <a:solidFill>
                  <a:srgbClr val="004476"/>
                </a:solidFill>
                <a:latin typeface="Arial"/>
                <a:cs typeface="Arial"/>
              </a:rPr>
              <a:t>Quelle: basierend auf Aebli, Hans: </a:t>
            </a:r>
            <a:r>
              <a:rPr lang="de-DE" sz="700" i="1">
                <a:solidFill>
                  <a:srgbClr val="004476"/>
                </a:solidFill>
                <a:latin typeface="Arial"/>
                <a:cs typeface="Arial"/>
              </a:rPr>
              <a:t>Zwölf Grundformen des Lehrens: Eine Allgemeine Didaktik auf psychologischer Grundlage. Medien und Inhalte didaktischer Kommunikation, der Lernzyklus. </a:t>
            </a:r>
            <a:r>
              <a:rPr lang="de-DE" sz="700">
                <a:solidFill>
                  <a:srgbClr val="004476"/>
                </a:solidFill>
                <a:latin typeface="Arial"/>
                <a:cs typeface="Arial"/>
              </a:rPr>
              <a:t>2011</a:t>
            </a:r>
            <a:r>
              <a:rPr lang="de-DE" sz="700" i="1">
                <a:solidFill>
                  <a:srgbClr val="004476"/>
                </a:solidFill>
                <a:latin typeface="Arial"/>
                <a:cs typeface="Arial"/>
              </a:rPr>
              <a:t>.</a:t>
            </a:r>
            <a:r>
              <a:rPr lang="de-DE" sz="700">
                <a:solidFill>
                  <a:srgbClr val="004476"/>
                </a:solidFill>
                <a:latin typeface="Arial"/>
                <a:cs typeface="Arial"/>
              </a:rPr>
              <a:t> Klett-Cotta, Auflage: 14. </a:t>
            </a:r>
            <a:endParaRPr/>
          </a:p>
        </p:txBody>
      </p:sp>
      <p:sp>
        <p:nvSpPr>
          <p:cNvPr id="11" name="Inhaltsplatzhalter 3"/>
          <p:cNvSpPr/>
          <p:nvPr/>
        </p:nvSpPr>
        <p:spPr bwMode="auto">
          <a:xfrm>
            <a:off x="4672012" y="1773116"/>
            <a:ext cx="3843338" cy="654618"/>
          </a:xfrm>
          <a:prstGeom prst="rect">
            <a:avLst/>
          </a:prstGeom>
        </p:spPr>
        <p:txBody>
          <a:bodyPr vert="horz" lIns="91440" tIns="45720" rIns="91440" bIns="45720" rtlCol="0">
            <a:normAutofit fontScale="85000" lnSpcReduction="10000"/>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Font typeface="Arial"/>
              <a:buNone/>
              <a:defRPr/>
            </a:pPr>
            <a:r>
              <a:rPr lang="de-DE" sz="2800"/>
              <a:t>Grundformen des Lernens</a:t>
            </a:r>
            <a:br>
              <a:rPr lang="de-DE" i="1"/>
            </a:br>
            <a:endParaRPr lang="de-DE" sz="1800"/>
          </a:p>
        </p:txBody>
      </p:sp>
      <p:sp>
        <p:nvSpPr>
          <p:cNvPr id="12" name="Inhaltsplatzhalter 3"/>
          <p:cNvSpPr/>
          <p:nvPr/>
        </p:nvSpPr>
        <p:spPr bwMode="auto">
          <a:xfrm>
            <a:off x="4716017" y="2183152"/>
            <a:ext cx="3971354" cy="2552699"/>
          </a:xfrm>
          <a:prstGeom prst="rect">
            <a:avLst/>
          </a:prstGeom>
        </p:spPr>
        <p:txBody>
          <a:bodyPr vert="horz" lIns="91440" tIns="45720" rIns="91440" bIns="45720" numCol="2"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de-DE" sz="2000"/>
              <a:t>analysieren</a:t>
            </a:r>
            <a:endParaRPr/>
          </a:p>
          <a:p>
            <a:pPr>
              <a:defRPr/>
            </a:pPr>
            <a:r>
              <a:rPr lang="de-DE" sz="2000"/>
              <a:t>beobachten</a:t>
            </a:r>
            <a:endParaRPr/>
          </a:p>
          <a:p>
            <a:pPr>
              <a:defRPr/>
            </a:pPr>
            <a:r>
              <a:rPr lang="de-DE" sz="2000"/>
              <a:t>erinnern</a:t>
            </a:r>
            <a:endParaRPr/>
          </a:p>
          <a:p>
            <a:pPr>
              <a:defRPr/>
            </a:pPr>
            <a:r>
              <a:rPr lang="de-DE" sz="2000"/>
              <a:t>erklären</a:t>
            </a:r>
            <a:endParaRPr/>
          </a:p>
          <a:p>
            <a:pPr>
              <a:defRPr/>
            </a:pPr>
            <a:r>
              <a:rPr lang="de-DE" sz="2000"/>
              <a:t>lesen</a:t>
            </a:r>
            <a:endParaRPr/>
          </a:p>
          <a:p>
            <a:pPr>
              <a:defRPr/>
            </a:pPr>
            <a:r>
              <a:rPr lang="de-DE" sz="2000"/>
              <a:t>fragen</a:t>
            </a:r>
            <a:endParaRPr/>
          </a:p>
          <a:p>
            <a:pPr>
              <a:defRPr/>
            </a:pPr>
            <a:r>
              <a:rPr lang="de-DE" sz="2000"/>
              <a:t>ordnen</a:t>
            </a:r>
            <a:endParaRPr lang="de-DE"/>
          </a:p>
          <a:p>
            <a:pPr>
              <a:defRPr/>
            </a:pPr>
            <a:r>
              <a:rPr lang="de-DE" sz="2000"/>
              <a:t>Problem lösen</a:t>
            </a:r>
            <a:endParaRPr lang="de-DE"/>
          </a:p>
          <a:p>
            <a:pPr>
              <a:defRPr/>
            </a:pPr>
            <a:r>
              <a:rPr lang="de-DE" sz="2000"/>
              <a:t>schreiben</a:t>
            </a:r>
            <a:endParaRPr lang="de-DE"/>
          </a:p>
          <a:p>
            <a:pPr>
              <a:defRPr/>
            </a:pPr>
            <a:r>
              <a:rPr lang="de-DE" sz="2000"/>
              <a:t>üben</a:t>
            </a:r>
            <a:endParaRPr lang="de-DE"/>
          </a:p>
          <a:p>
            <a:pPr>
              <a:defRPr/>
            </a:pPr>
            <a:r>
              <a:rPr lang="de-DE" sz="2000"/>
              <a:t>übertragen</a:t>
            </a:r>
            <a:endParaRPr lang="de-DE"/>
          </a:p>
          <a:p>
            <a:pPr>
              <a:defRPr/>
            </a:pPr>
            <a:r>
              <a:rPr lang="de-DE" sz="2000"/>
              <a:t>vermuten</a:t>
            </a:r>
            <a:endParaRPr lang="de-DE"/>
          </a:p>
        </p:txBody>
      </p:sp>
      <p:sp>
        <p:nvSpPr>
          <p:cNvPr id="13" name="Inhaltsplatzhalter 3"/>
          <p:cNvSpPr/>
          <p:nvPr/>
        </p:nvSpPr>
        <p:spPr bwMode="auto">
          <a:xfrm>
            <a:off x="456629" y="1714504"/>
            <a:ext cx="3757613" cy="2926555"/>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Font typeface="Arial"/>
              <a:buNone/>
              <a:defRPr/>
            </a:pPr>
            <a:r>
              <a:rPr lang="de-DE"/>
              <a:t>Sozial- und Arbeitsformen</a:t>
            </a:r>
            <a:endParaRPr/>
          </a:p>
          <a:p>
            <a:pPr>
              <a:defRPr/>
            </a:pPr>
            <a:r>
              <a:rPr lang="de-DE" sz="2000"/>
              <a:t>Einzelarbeit</a:t>
            </a:r>
            <a:endParaRPr/>
          </a:p>
          <a:p>
            <a:pPr>
              <a:defRPr/>
            </a:pPr>
            <a:r>
              <a:rPr lang="de-DE" sz="2000"/>
              <a:t>Partnerarbeit</a:t>
            </a:r>
            <a:endParaRPr/>
          </a:p>
          <a:p>
            <a:pPr>
              <a:defRPr/>
            </a:pPr>
            <a:r>
              <a:rPr lang="de-DE" sz="2000"/>
              <a:t>Trio</a:t>
            </a:r>
            <a:endParaRPr/>
          </a:p>
          <a:p>
            <a:pPr>
              <a:defRPr/>
            </a:pPr>
            <a:r>
              <a:rPr lang="de-DE" sz="2000"/>
              <a:t>Gruppenarbeit</a:t>
            </a:r>
            <a:endParaRPr/>
          </a:p>
          <a:p>
            <a:pPr>
              <a:defRPr/>
            </a:pPr>
            <a:r>
              <a:rPr lang="de-DE" sz="2000"/>
              <a:t>Lehrgespräch</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marL="0" indent="0">
              <a:defRPr/>
            </a:pPr>
            <a:r>
              <a:rPr lang="de-DE"/>
              <a:t>6. Arbeitsmaterialien erstellen</a:t>
            </a:r>
            <a:endParaRPr/>
          </a:p>
        </p:txBody>
      </p:sp>
      <p:sp>
        <p:nvSpPr>
          <p:cNvPr id="5" name="Inhaltsplatzhalter 3"/>
          <p:cNvSpPr>
            <a:spLocks noGrp="1"/>
          </p:cNvSpPr>
          <p:nvPr>
            <p:ph idx="1"/>
          </p:nvPr>
        </p:nvSpPr>
        <p:spPr bwMode="auto">
          <a:xfrm>
            <a:off x="628650" y="1369218"/>
            <a:ext cx="8047806" cy="1774031"/>
          </a:xfrm>
        </p:spPr>
        <p:txBody>
          <a:bodyPr>
            <a:normAutofit/>
          </a:bodyPr>
          <a:lstStyle/>
          <a:p>
            <a:pPr>
              <a:defRPr/>
            </a:pPr>
            <a:r>
              <a:rPr lang="de-DE" sz="2100"/>
              <a:t>Wozu sollen die Arbeitsmaterialien dienen?</a:t>
            </a:r>
            <a:endParaRPr sz="2100"/>
          </a:p>
          <a:p>
            <a:pPr>
              <a:defRPr/>
            </a:pPr>
            <a:r>
              <a:rPr lang="de-DE" sz="2100"/>
              <a:t>Formen: PPT-Ausdruck, Skript, Arbeitsblätter, Fotoprotokoll …</a:t>
            </a:r>
            <a:endParaRPr sz="2100"/>
          </a:p>
          <a:p>
            <a:pPr>
              <a:defRPr/>
            </a:pPr>
            <a:r>
              <a:rPr lang="de-DE" sz="2100"/>
              <a:t>Zu welchem Zeitpunkt werden die Arbeitsmaterialien verteilt?</a:t>
            </a:r>
            <a:endParaRPr sz="2100"/>
          </a:p>
          <a:p>
            <a:pPr>
              <a:defRPr/>
            </a:pPr>
            <a:endParaRPr lang="de-DE" sz="2100"/>
          </a:p>
          <a:p>
            <a:pPr>
              <a:defRPr/>
            </a:pPr>
            <a:endParaRPr lang="de-DE" sz="210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72</a:t>
            </a:fld>
            <a:endParaRPr lang="de-DE"/>
          </a:p>
        </p:txBody>
      </p:sp>
      <p:sp>
        <p:nvSpPr>
          <p:cNvPr id="7" name="Inhaltsplatzhalter 3"/>
          <p:cNvSpPr/>
          <p:nvPr/>
        </p:nvSpPr>
        <p:spPr bwMode="auto">
          <a:xfrm>
            <a:off x="628650" y="2791988"/>
            <a:ext cx="2281252" cy="1738310"/>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r>
              <a:rPr lang="de-DE" sz="1800" b="1"/>
              <a:t>vorher</a:t>
            </a:r>
            <a:endParaRPr sz="1800"/>
          </a:p>
          <a:p>
            <a:pPr marL="0" indent="0">
              <a:buNone/>
              <a:defRPr/>
            </a:pPr>
            <a:r>
              <a:rPr lang="de-DE" sz="1800"/>
              <a:t>+ Orientierung</a:t>
            </a:r>
            <a:endParaRPr sz="1800"/>
          </a:p>
          <a:p>
            <a:pPr marL="0" indent="0">
              <a:buNone/>
              <a:defRPr/>
            </a:pPr>
            <a:r>
              <a:rPr lang="de-DE" sz="1800"/>
              <a:t>+ Transparenz fördert Vernetzung von Wissen</a:t>
            </a:r>
            <a:endParaRPr sz="1800"/>
          </a:p>
        </p:txBody>
      </p:sp>
      <p:sp>
        <p:nvSpPr>
          <p:cNvPr id="8" name="Inhaltsplatzhalter 3"/>
          <p:cNvSpPr/>
          <p:nvPr/>
        </p:nvSpPr>
        <p:spPr bwMode="auto">
          <a:xfrm>
            <a:off x="3365842" y="2797023"/>
            <a:ext cx="1950130" cy="1738310"/>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r>
              <a:rPr lang="de-DE" sz="1800" b="1"/>
              <a:t>während</a:t>
            </a:r>
            <a:endParaRPr sz="1800"/>
          </a:p>
          <a:p>
            <a:pPr marL="0" indent="0">
              <a:buNone/>
              <a:defRPr/>
            </a:pPr>
            <a:r>
              <a:rPr lang="de-DE" sz="1800"/>
              <a:t>+ lenkt die Aufmerksamkeit</a:t>
            </a:r>
            <a:endParaRPr sz="1800"/>
          </a:p>
          <a:p>
            <a:pPr marL="0" indent="0">
              <a:buNone/>
              <a:defRPr/>
            </a:pPr>
            <a:endParaRPr lang="de-DE" sz="1800"/>
          </a:p>
        </p:txBody>
      </p:sp>
      <p:sp>
        <p:nvSpPr>
          <p:cNvPr id="9" name="Inhaltsplatzhalter 3"/>
          <p:cNvSpPr/>
          <p:nvPr/>
        </p:nvSpPr>
        <p:spPr bwMode="auto">
          <a:xfrm>
            <a:off x="5743150" y="2787774"/>
            <a:ext cx="2422908" cy="1738310"/>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r>
              <a:rPr lang="de-DE" sz="1800" b="1"/>
              <a:t>nach</a:t>
            </a:r>
            <a:endParaRPr sz="1800"/>
          </a:p>
          <a:p>
            <a:pPr marL="0" indent="0">
              <a:buNone/>
              <a:defRPr/>
            </a:pPr>
            <a:r>
              <a:rPr lang="de-DE" sz="1800"/>
              <a:t>+ im Idealfall schauen TN es dann an und wiederholen dadurch</a:t>
            </a:r>
            <a:endParaRPr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7. Konzept prüfen</a:t>
            </a:r>
            <a:endParaRPr/>
          </a:p>
        </p:txBody>
      </p:sp>
      <p:sp>
        <p:nvSpPr>
          <p:cNvPr id="5" name="Inhaltsplatzhalter 3"/>
          <p:cNvSpPr>
            <a:spLocks noGrp="1"/>
          </p:cNvSpPr>
          <p:nvPr>
            <p:ph idx="1"/>
          </p:nvPr>
        </p:nvSpPr>
        <p:spPr bwMode="auto">
          <a:xfrm>
            <a:off x="628650" y="1114425"/>
            <a:ext cx="8179790" cy="3518298"/>
          </a:xfrm>
        </p:spPr>
        <p:txBody>
          <a:bodyPr>
            <a:noAutofit/>
          </a:bodyPr>
          <a:lstStyle/>
          <a:p>
            <a:pPr marL="0" indent="0">
              <a:buNone/>
              <a:defRPr/>
            </a:pPr>
            <a:r>
              <a:rPr lang="de-DE" sz="2000"/>
              <a:t>Mögliche Leitfragen:</a:t>
            </a:r>
            <a:endParaRPr/>
          </a:p>
          <a:p>
            <a:pPr marL="0" indent="0">
              <a:spcBef>
                <a:spcPts val="1800"/>
              </a:spcBef>
              <a:buNone/>
              <a:defRPr/>
            </a:pPr>
            <a:r>
              <a:rPr lang="de-DE" sz="1800"/>
              <a:t>• Passt das Vorhaben zur Zielgruppe?</a:t>
            </a:r>
            <a:endParaRPr sz="1800"/>
          </a:p>
          <a:p>
            <a:pPr marL="0" indent="0">
              <a:buNone/>
              <a:defRPr/>
            </a:pPr>
            <a:r>
              <a:rPr lang="de-DE" sz="1800"/>
              <a:t>• Wie ist das Verhältnis von Einleitung, Hauptteil und Schluss?</a:t>
            </a:r>
            <a:endParaRPr sz="1800"/>
          </a:p>
          <a:p>
            <a:pPr marL="0" indent="0">
              <a:buNone/>
              <a:defRPr/>
            </a:pPr>
            <a:r>
              <a:rPr lang="de-DE" sz="1800"/>
              <a:t>• Gibt es einen thematischen und einen sozialen Einstieg?</a:t>
            </a:r>
            <a:endParaRPr sz="1800"/>
          </a:p>
          <a:p>
            <a:pPr marL="0" indent="0">
              <a:buNone/>
              <a:defRPr/>
            </a:pPr>
            <a:r>
              <a:rPr lang="de-DE" sz="1800"/>
              <a:t>• Ist der Wechsel von Einatmen und Ausatmen ausgewogen?</a:t>
            </a:r>
            <a:endParaRPr/>
          </a:p>
          <a:p>
            <a:pPr marL="0" indent="0">
              <a:buNone/>
              <a:defRPr/>
            </a:pPr>
            <a:r>
              <a:rPr lang="de-DE" sz="1800"/>
              <a:t>• Gibt es: Fazit, Übertragung, Ausblick, Evaluation und/oder Feedback?</a:t>
            </a:r>
            <a:endParaRPr/>
          </a:p>
          <a:p>
            <a:pPr marL="0" indent="0">
              <a:buNone/>
              <a:defRPr/>
            </a:pPr>
            <a:r>
              <a:rPr lang="de-DE" sz="1800"/>
              <a:t>• Gibt es Längen? Stimmt der Zeitansatz? </a:t>
            </a:r>
            <a:endParaRPr sz="1800"/>
          </a:p>
          <a:p>
            <a:pPr marL="0" indent="0">
              <a:buNone/>
              <a:defRPr/>
            </a:pPr>
            <a:r>
              <a:rPr lang="de-DE" sz="1800"/>
              <a:t>• Werden die Richtziele hiermit wirklich verfolgt?</a:t>
            </a:r>
            <a:endParaRPr sz="1800"/>
          </a:p>
          <a:p>
            <a:pPr marL="0" indent="0">
              <a:buNone/>
              <a:defRPr/>
            </a:pPr>
            <a:r>
              <a:rPr lang="de-DE" sz="1800"/>
              <a:t>• Wie fänden Sie den Workshop, wenn Sie selbst teilnähmen?</a:t>
            </a:r>
            <a:endParaRPr sz="180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73</a:t>
            </a:fld>
            <a:endParaRPr lang="de-DE"/>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Didaktische Methoden</a:t>
            </a:r>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74</a:t>
            </a:fld>
            <a:endParaRPr lang="de-DE"/>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b="1" dirty="0"/>
              <a:t>Frage</a:t>
            </a:r>
            <a:endParaRPr b="1" dirty="0"/>
          </a:p>
        </p:txBody>
      </p:sp>
      <p:sp>
        <p:nvSpPr>
          <p:cNvPr id="5" name="Inhaltsplatzhalter 6"/>
          <p:cNvSpPr>
            <a:spLocks noGrp="1"/>
          </p:cNvSpPr>
          <p:nvPr>
            <p:ph idx="1"/>
          </p:nvPr>
        </p:nvSpPr>
        <p:spPr bwMode="auto"/>
        <p:txBody>
          <a:bodyPr anchor="ctr"/>
          <a:lstStyle/>
          <a:p>
            <a:pPr marL="0" indent="0">
              <a:buNone/>
              <a:defRPr/>
            </a:pPr>
            <a:r>
              <a:rPr lang="de-DE"/>
              <a:t>Welche Methoden wurden im Laufe des Workshops angewendet und welches Ziel wurde damit verfolgt?</a:t>
            </a:r>
            <a:endParaRPr/>
          </a:p>
        </p:txBody>
      </p:sp>
      <p:sp>
        <p:nvSpPr>
          <p:cNvPr id="6" name="Foliennummernplatzhalter 5"/>
          <p:cNvSpPr>
            <a:spLocks noGrp="1"/>
          </p:cNvSpPr>
          <p:nvPr>
            <p:ph type="sldNum" sz="quarter" idx="12"/>
          </p:nvPr>
        </p:nvSpPr>
        <p:spPr bwMode="auto"/>
        <p:txBody>
          <a:bodyPr/>
          <a:lstStyle/>
          <a:p>
            <a:pPr>
              <a:defRPr/>
            </a:pPr>
            <a:fld id="{A3A583AC-90C3-47D4-8E3F-971AFFF238DC}" type="slidenum">
              <a:rPr lang="de-DE"/>
              <a:t>75</a:t>
            </a:fld>
            <a:endParaRPr lang="de-DE"/>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b="1" dirty="0"/>
              <a:t>Übung</a:t>
            </a:r>
            <a:br>
              <a:rPr lang="de-DE" b="1" dirty="0"/>
            </a:br>
            <a:r>
              <a:rPr lang="de-DE" dirty="0"/>
              <a:t>Didaktische</a:t>
            </a:r>
            <a:r>
              <a:rPr lang="de-DE" b="1" dirty="0"/>
              <a:t> </a:t>
            </a:r>
            <a:r>
              <a:rPr lang="de-DE" dirty="0"/>
              <a:t>Methoden</a:t>
            </a:r>
            <a:endParaRPr dirty="0"/>
          </a:p>
        </p:txBody>
      </p:sp>
      <p:sp>
        <p:nvSpPr>
          <p:cNvPr id="5" name="Inhaltsplatzhalter 6"/>
          <p:cNvSpPr>
            <a:spLocks noGrp="1"/>
          </p:cNvSpPr>
          <p:nvPr>
            <p:ph idx="1"/>
          </p:nvPr>
        </p:nvSpPr>
        <p:spPr bwMode="auto">
          <a:xfrm>
            <a:off x="628650" y="1503942"/>
            <a:ext cx="7886700" cy="3261446"/>
          </a:xfrm>
        </p:spPr>
        <p:txBody>
          <a:bodyPr anchor="ctr">
            <a:normAutofit fontScale="92500" lnSpcReduction="20000"/>
          </a:bodyPr>
          <a:lstStyle/>
          <a:p>
            <a:pPr marL="0" indent="0">
              <a:buNone/>
              <a:defRPr/>
            </a:pPr>
            <a:r>
              <a:rPr lang="de-DE" sz="2300" dirty="0"/>
              <a:t>siehe „TtT_MiroBoard_Tag2“ </a:t>
            </a:r>
            <a:r>
              <a:rPr lang="de-DE" sz="2300" dirty="0">
                <a:sym typeface="Wingdings" pitchFamily="2" charset="2"/>
              </a:rPr>
              <a:t> jede Gruppe ein Link „Methodenpools“</a:t>
            </a:r>
          </a:p>
          <a:p>
            <a:pPr marL="0" indent="0">
              <a:buNone/>
              <a:defRPr/>
            </a:pPr>
            <a:endParaRPr lang="de-DE" sz="2300" dirty="0"/>
          </a:p>
          <a:p>
            <a:pPr marL="0" indent="0">
              <a:buNone/>
              <a:defRPr/>
            </a:pPr>
            <a:r>
              <a:rPr lang="de-DE" sz="2300" dirty="0"/>
              <a:t>Führt in eurer Gruppe eine Internetrecherche durch, um weitere Methoden zu finden. Stellt eine Methode, die euch gefällt, im Plenum vor. Teilt eure Erfahrungen der Recherche den Teilnehmenden mit.</a:t>
            </a:r>
            <a:endParaRPr sz="2300" dirty="0"/>
          </a:p>
          <a:p>
            <a:pPr lvl="0">
              <a:spcBef>
                <a:spcPts val="0"/>
              </a:spcBef>
              <a:spcAft>
                <a:spcPts val="200"/>
              </a:spcAft>
              <a:defRPr/>
            </a:pPr>
            <a:r>
              <a:rPr lang="de-DE" sz="1500" b="1" dirty="0">
                <a:solidFill>
                  <a:schemeClr val="tx1"/>
                </a:solidFill>
              </a:rPr>
              <a:t>Methodenpool der Universität Osnabrück</a:t>
            </a:r>
            <a:endParaRPr sz="1500" b="1" dirty="0">
              <a:solidFill>
                <a:schemeClr val="tx1"/>
              </a:solidFill>
            </a:endParaRPr>
          </a:p>
          <a:p>
            <a:pPr lvl="0">
              <a:spcBef>
                <a:spcPts val="0"/>
              </a:spcBef>
              <a:spcAft>
                <a:spcPts val="200"/>
              </a:spcAft>
              <a:defRPr/>
            </a:pPr>
            <a:r>
              <a:rPr lang="de-DE" sz="1500" b="1" dirty="0">
                <a:solidFill>
                  <a:schemeClr val="tx1"/>
                </a:solidFill>
              </a:rPr>
              <a:t>Methodenpool Universität Köln</a:t>
            </a:r>
            <a:endParaRPr sz="1500" b="1" dirty="0">
              <a:solidFill>
                <a:schemeClr val="tx1"/>
              </a:solidFill>
            </a:endParaRPr>
          </a:p>
          <a:p>
            <a:pPr lvl="0">
              <a:spcBef>
                <a:spcPts val="0"/>
              </a:spcBef>
              <a:spcAft>
                <a:spcPts val="200"/>
              </a:spcAft>
              <a:defRPr/>
            </a:pPr>
            <a:r>
              <a:rPr lang="de-DE" sz="1500" b="1" dirty="0">
                <a:solidFill>
                  <a:schemeClr val="tx1"/>
                </a:solidFill>
              </a:rPr>
              <a:t>Methodenliste auf Wikipedia</a:t>
            </a:r>
            <a:endParaRPr sz="1500" b="1" dirty="0">
              <a:solidFill>
                <a:schemeClr val="tx1"/>
              </a:solidFill>
            </a:endParaRPr>
          </a:p>
          <a:p>
            <a:pPr>
              <a:spcBef>
                <a:spcPts val="0"/>
              </a:spcBef>
              <a:spcAft>
                <a:spcPts val="200"/>
              </a:spcAft>
              <a:defRPr/>
            </a:pPr>
            <a:r>
              <a:rPr lang="en-GB" sz="1500" b="1" dirty="0" err="1">
                <a:solidFill>
                  <a:schemeClr val="tx1"/>
                </a:solidFill>
              </a:rPr>
              <a:t>Methodenliste</a:t>
            </a:r>
            <a:r>
              <a:rPr lang="en-GB" sz="1500" b="1" dirty="0">
                <a:solidFill>
                  <a:schemeClr val="tx1"/>
                </a:solidFill>
              </a:rPr>
              <a:t> der </a:t>
            </a:r>
            <a:r>
              <a:rPr lang="en-GB" sz="1500" b="1" dirty="0" err="1">
                <a:solidFill>
                  <a:schemeClr val="tx1"/>
                </a:solidFill>
              </a:rPr>
              <a:t>Bundeszentrale</a:t>
            </a:r>
            <a:r>
              <a:rPr lang="en-GB" sz="1500" b="1" dirty="0">
                <a:solidFill>
                  <a:schemeClr val="tx1"/>
                </a:solidFill>
              </a:rPr>
              <a:t> für </a:t>
            </a:r>
            <a:r>
              <a:rPr lang="en-GB" sz="1500" b="1" dirty="0" err="1">
                <a:solidFill>
                  <a:schemeClr val="tx1"/>
                </a:solidFill>
              </a:rPr>
              <a:t>politische</a:t>
            </a:r>
            <a:r>
              <a:rPr lang="en-GB" sz="1500" b="1" dirty="0">
                <a:solidFill>
                  <a:schemeClr val="tx1"/>
                </a:solidFill>
              </a:rPr>
              <a:t> </a:t>
            </a:r>
            <a:r>
              <a:rPr lang="en-GB" sz="1500" b="1" dirty="0" err="1">
                <a:solidFill>
                  <a:schemeClr val="tx1"/>
                </a:solidFill>
              </a:rPr>
              <a:t>Bildung</a:t>
            </a:r>
            <a:endParaRPr lang="en-GB" sz="1500" b="1" dirty="0">
              <a:solidFill>
                <a:schemeClr val="tx1"/>
              </a:solidFill>
            </a:endParaRPr>
          </a:p>
          <a:p>
            <a:pPr>
              <a:defRPr/>
            </a:pPr>
            <a:endParaRPr lang="en-GB" sz="1600" dirty="0"/>
          </a:p>
          <a:p>
            <a:pPr marL="0" indent="0">
              <a:buNone/>
              <a:defRPr/>
            </a:pPr>
            <a:r>
              <a:rPr lang="en-GB" sz="2300" b="1" dirty="0"/>
              <a:t>Dauer: 10 min</a:t>
            </a:r>
            <a:endParaRPr lang="de-DE" sz="2300" b="1" dirty="0"/>
          </a:p>
        </p:txBody>
      </p:sp>
      <p:sp>
        <p:nvSpPr>
          <p:cNvPr id="6" name="Foliennummernplatzhalter 5"/>
          <p:cNvSpPr>
            <a:spLocks noGrp="1"/>
          </p:cNvSpPr>
          <p:nvPr>
            <p:ph type="sldNum" sz="quarter" idx="12"/>
          </p:nvPr>
        </p:nvSpPr>
        <p:spPr bwMode="auto"/>
        <p:txBody>
          <a:bodyPr/>
          <a:lstStyle/>
          <a:p>
            <a:pPr>
              <a:defRPr/>
            </a:pPr>
            <a:fld id="{A3A583AC-90C3-47D4-8E3F-971AFFF238DC}" type="slidenum">
              <a:rPr lang="de-DE"/>
              <a:t>76</a:t>
            </a:fld>
            <a:endParaRPr lang="de-DE"/>
          </a:p>
        </p:txBody>
      </p:sp>
      <p:sp>
        <p:nvSpPr>
          <p:cNvPr id="7" name="Titel 2">
            <a:extLst>
              <a:ext uri="{FF2B5EF4-FFF2-40B4-BE49-F238E27FC236}">
                <a16:creationId xmlns:a16="http://schemas.microsoft.com/office/drawing/2014/main" id="{F0A4EC38-E021-4C2A-89CB-1BB190E9C94C}"/>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Internetrecherche</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Methodenübersicht</a:t>
            </a:r>
            <a:endParaRPr/>
          </a:p>
        </p:txBody>
      </p:sp>
      <p:sp>
        <p:nvSpPr>
          <p:cNvPr id="5" name="Foliennummernplatzhalter 5"/>
          <p:cNvSpPr>
            <a:spLocks noGrp="1"/>
          </p:cNvSpPr>
          <p:nvPr>
            <p:ph type="sldNum" sz="quarter" idx="12"/>
          </p:nvPr>
        </p:nvSpPr>
        <p:spPr bwMode="auto"/>
        <p:txBody>
          <a:bodyPr/>
          <a:lstStyle/>
          <a:p>
            <a:pPr>
              <a:defRPr/>
            </a:pPr>
            <a:fld id="{A3A583AC-90C3-47D4-8E3F-971AFFF238DC}" type="slidenum">
              <a:rPr lang="de-DE"/>
              <a:t>77</a:t>
            </a:fld>
            <a:endParaRPr lang="de-DE"/>
          </a:p>
        </p:txBody>
      </p:sp>
      <p:graphicFrame>
        <p:nvGraphicFramePr>
          <p:cNvPr id="6" name="Tabelle 10"/>
          <p:cNvGraphicFramePr>
            <a:graphicFrameLocks noGrp="1"/>
          </p:cNvGraphicFramePr>
          <p:nvPr/>
        </p:nvGraphicFramePr>
        <p:xfrm>
          <a:off x="971599" y="1325646"/>
          <a:ext cx="6912768" cy="2754620"/>
        </p:xfrm>
        <a:graphic>
          <a:graphicData uri="http://schemas.openxmlformats.org/drawingml/2006/table">
            <a:tbl>
              <a:tblPr/>
              <a:tblGrid>
                <a:gridCol w="2310306">
                  <a:extLst>
                    <a:ext uri="{9D8B030D-6E8A-4147-A177-3AD203B41FA5}">
                      <a16:colId xmlns:a16="http://schemas.microsoft.com/office/drawing/2014/main" val="20000"/>
                    </a:ext>
                  </a:extLst>
                </a:gridCol>
                <a:gridCol w="2301231">
                  <a:extLst>
                    <a:ext uri="{9D8B030D-6E8A-4147-A177-3AD203B41FA5}">
                      <a16:colId xmlns:a16="http://schemas.microsoft.com/office/drawing/2014/main" val="20001"/>
                    </a:ext>
                  </a:extLst>
                </a:gridCol>
                <a:gridCol w="2301231">
                  <a:extLst>
                    <a:ext uri="{9D8B030D-6E8A-4147-A177-3AD203B41FA5}">
                      <a16:colId xmlns:a16="http://schemas.microsoft.com/office/drawing/2014/main" val="20002"/>
                    </a:ext>
                  </a:extLst>
                </a:gridCol>
              </a:tblGrid>
              <a:tr h="314046">
                <a:tc>
                  <a:txBody>
                    <a:bodyPr/>
                    <a:lstStyle/>
                    <a:p>
                      <a:pPr algn="just">
                        <a:lnSpc>
                          <a:spcPct val="114999"/>
                        </a:lnSpc>
                        <a:spcAft>
                          <a:spcPts val="600"/>
                        </a:spcAft>
                        <a:defRPr/>
                      </a:pPr>
                      <a:r>
                        <a:rPr lang="de-DE" sz="1200" i="1">
                          <a:solidFill>
                            <a:srgbClr val="00B050"/>
                          </a:solidFill>
                          <a:latin typeface="Arial"/>
                          <a:ea typeface="Arial"/>
                          <a:cs typeface="Times New Roman"/>
                        </a:rPr>
                        <a:t>(Virtuelle)</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Erwartungsabfrage</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(Virtuelles)</a:t>
                      </a:r>
                      <a:r>
                        <a:rPr lang="de-DE" sz="1200">
                          <a:solidFill>
                            <a:srgbClr val="475468"/>
                          </a:solidFill>
                          <a:latin typeface="Arial"/>
                          <a:ea typeface="Arial"/>
                          <a:cs typeface="Times New Roman"/>
                        </a:rPr>
                        <a:t> Drehen und Wenden</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marL="0" marR="0" lvl="0" indent="0" algn="l" defTabSz="914400">
                        <a:lnSpc>
                          <a:spcPct val="90000"/>
                        </a:lnSpc>
                        <a:spcBef>
                          <a:spcPts val="1000"/>
                        </a:spcBef>
                        <a:spcAft>
                          <a:spcPts val="0"/>
                        </a:spcAft>
                        <a:buClrTx/>
                        <a:buSzTx/>
                        <a:buFontTx/>
                        <a:buNone/>
                        <a:defRPr/>
                      </a:pPr>
                      <a:r>
                        <a:rPr lang="de-DE" sz="1200">
                          <a:solidFill>
                            <a:srgbClr val="475468"/>
                          </a:solidFill>
                          <a:latin typeface="Arial"/>
                          <a:ea typeface="Arial"/>
                          <a:cs typeface="Times New Roman"/>
                        </a:rPr>
                        <a:t>Stichwortsalat</a:t>
                      </a:r>
                      <a:endParaRPr/>
                    </a:p>
                  </a:txBody>
                  <a:tcPr marL="6385" marR="6385" marT="6385"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extLst>
                  <a:ext uri="{0D108BD9-81ED-4DB2-BD59-A6C34878D82A}">
                    <a16:rowId xmlns:a16="http://schemas.microsoft.com/office/drawing/2014/main" val="10000"/>
                  </a:ext>
                </a:extLst>
              </a:tr>
              <a:tr h="305071">
                <a:tc>
                  <a:txBody>
                    <a:bodyPr/>
                    <a:lstStyle/>
                    <a:p>
                      <a:pPr algn="just">
                        <a:lnSpc>
                          <a:spcPct val="114999"/>
                        </a:lnSpc>
                        <a:spcAft>
                          <a:spcPts val="600"/>
                        </a:spcAft>
                        <a:defRPr/>
                      </a:pPr>
                      <a:r>
                        <a:rPr lang="de-DE" sz="1200" i="1">
                          <a:solidFill>
                            <a:srgbClr val="00B050"/>
                          </a:solidFill>
                          <a:latin typeface="Arial"/>
                          <a:ea typeface="Arial"/>
                          <a:cs typeface="Times New Roman"/>
                        </a:rPr>
                        <a:t>(Virtuelles)</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Wir und ich</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(Virtuelle)</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Tempo-Thesen-Runde</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marL="0" marR="0" lvl="0" indent="0" algn="just" defTabSz="914400">
                        <a:lnSpc>
                          <a:spcPct val="114999"/>
                        </a:lnSpc>
                        <a:spcBef>
                          <a:spcPts val="0"/>
                        </a:spcBef>
                        <a:spcAft>
                          <a:spcPts val="600"/>
                        </a:spcAft>
                        <a:buClrTx/>
                        <a:buSzTx/>
                        <a:buFontTx/>
                        <a:buNone/>
                        <a:defRPr/>
                      </a:pPr>
                      <a:r>
                        <a:rPr lang="de-DE" sz="1200">
                          <a:solidFill>
                            <a:srgbClr val="475468"/>
                          </a:solidFill>
                          <a:latin typeface="Arial"/>
                          <a:ea typeface="Arial"/>
                          <a:cs typeface="Times New Roman"/>
                        </a:rPr>
                        <a:t>Beuteblatt</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noFill/>
                  </a:tcPr>
                </a:tc>
                <a:extLst>
                  <a:ext uri="{0D108BD9-81ED-4DB2-BD59-A6C34878D82A}">
                    <a16:rowId xmlns:a16="http://schemas.microsoft.com/office/drawing/2014/main" val="10001"/>
                  </a:ext>
                </a:extLst>
              </a:tr>
              <a:tr h="305071">
                <a:tc>
                  <a:txBody>
                    <a:bodyPr/>
                    <a:lstStyle/>
                    <a:p>
                      <a:pPr algn="just">
                        <a:lnSpc>
                          <a:spcPct val="114999"/>
                        </a:lnSpc>
                        <a:spcAft>
                          <a:spcPts val="600"/>
                        </a:spcAft>
                        <a:defRPr/>
                      </a:pPr>
                      <a:r>
                        <a:rPr lang="de-DE" sz="1200" i="1">
                          <a:solidFill>
                            <a:srgbClr val="00B050"/>
                          </a:solidFill>
                          <a:latin typeface="Arial"/>
                          <a:ea typeface="Arial"/>
                          <a:cs typeface="Times New Roman"/>
                        </a:rPr>
                        <a:t>(Virtueller)</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Zuruf</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(Virtuelle) </a:t>
                      </a:r>
                      <a:r>
                        <a:rPr lang="de-DE" sz="1200">
                          <a:solidFill>
                            <a:srgbClr val="475468"/>
                          </a:solidFill>
                          <a:latin typeface="Arial"/>
                          <a:ea typeface="Arial"/>
                          <a:cs typeface="Times New Roman"/>
                        </a:rPr>
                        <a:t>Bedienungsanleitung</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endParaRPr lang="de-DE" sz="1200" i="1">
                        <a:solidFill>
                          <a:srgbClr val="00B050"/>
                        </a:solidFill>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solidFill>
                      <a:srgbClr val="6E7888"/>
                    </a:solidFill>
                  </a:tcPr>
                </a:tc>
                <a:extLst>
                  <a:ext uri="{0D108BD9-81ED-4DB2-BD59-A6C34878D82A}">
                    <a16:rowId xmlns:a16="http://schemas.microsoft.com/office/drawing/2014/main" val="10002"/>
                  </a:ext>
                </a:extLst>
              </a:tr>
              <a:tr h="305071">
                <a:tc>
                  <a:txBody>
                    <a:bodyPr/>
                    <a:lstStyle/>
                    <a:p>
                      <a:pPr algn="just">
                        <a:lnSpc>
                          <a:spcPct val="114999"/>
                        </a:lnSpc>
                        <a:spcAft>
                          <a:spcPts val="600"/>
                        </a:spcAft>
                        <a:defRPr/>
                      </a:pPr>
                      <a:r>
                        <a:rPr lang="de-DE" sz="1200" i="1">
                          <a:solidFill>
                            <a:srgbClr val="00B050"/>
                          </a:solidFill>
                          <a:latin typeface="Arial"/>
                          <a:ea typeface="Arial"/>
                          <a:cs typeface="Times New Roman"/>
                        </a:rPr>
                        <a:t>(Virtuelle)</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Schätzfrage</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(Virtuelle)</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Zwischenbilanz</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6 Richtige</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extLst>
                  <a:ext uri="{0D108BD9-81ED-4DB2-BD59-A6C34878D82A}">
                    <a16:rowId xmlns:a16="http://schemas.microsoft.com/office/drawing/2014/main" val="10003"/>
                  </a:ext>
                </a:extLst>
              </a:tr>
              <a:tr h="305071">
                <a:tc>
                  <a:txBody>
                    <a:bodyPr/>
                    <a:lstStyle/>
                    <a:p>
                      <a:pPr algn="just">
                        <a:lnSpc>
                          <a:spcPct val="114999"/>
                        </a:lnSpc>
                        <a:spcAft>
                          <a:spcPts val="600"/>
                        </a:spcAft>
                        <a:defRPr/>
                      </a:pPr>
                      <a:r>
                        <a:rPr lang="de-DE" sz="1200" i="1">
                          <a:solidFill>
                            <a:srgbClr val="00B050"/>
                          </a:solidFill>
                          <a:latin typeface="Arial"/>
                          <a:ea typeface="Arial"/>
                          <a:cs typeface="Times New Roman"/>
                        </a:rPr>
                        <a:t>(Virtuelles)</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Fünf-Finger-Feedback</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(Virtuelles)</a:t>
                      </a:r>
                      <a:r>
                        <a:rPr lang="de-DE" sz="1200">
                          <a:solidFill>
                            <a:srgbClr val="475468"/>
                          </a:solidFill>
                          <a:latin typeface="Arial"/>
                          <a:ea typeface="Arial"/>
                          <a:cs typeface="Times New Roman"/>
                        </a:rPr>
                        <a:t> Drehen und Wenden</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Umfrage</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extLst>
                  <a:ext uri="{0D108BD9-81ED-4DB2-BD59-A6C34878D82A}">
                    <a16:rowId xmlns:a16="http://schemas.microsoft.com/office/drawing/2014/main" val="10004"/>
                  </a:ext>
                </a:extLst>
              </a:tr>
              <a:tr h="305071">
                <a:tc>
                  <a:txBody>
                    <a:bodyPr/>
                    <a:lstStyle/>
                    <a:p>
                      <a:pPr algn="just">
                        <a:lnSpc>
                          <a:spcPct val="114999"/>
                        </a:lnSpc>
                        <a:spcAft>
                          <a:spcPts val="600"/>
                        </a:spcAft>
                        <a:defRPr/>
                      </a:pPr>
                      <a:r>
                        <a:rPr lang="de-DE" sz="1200" i="1">
                          <a:solidFill>
                            <a:srgbClr val="00B050"/>
                          </a:solidFill>
                          <a:latin typeface="Arial"/>
                          <a:ea typeface="Arial"/>
                          <a:cs typeface="Times New Roman"/>
                        </a:rPr>
                        <a:t>(Virtuelle)</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5W1H-Fragen</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marL="0" marR="0" lvl="0" indent="0" algn="l" defTabSz="914400">
                        <a:lnSpc>
                          <a:spcPct val="90000"/>
                        </a:lnSpc>
                        <a:spcBef>
                          <a:spcPts val="1000"/>
                        </a:spcBef>
                        <a:spcAft>
                          <a:spcPts val="0"/>
                        </a:spcAft>
                        <a:buClrTx/>
                        <a:buSzTx/>
                        <a:buFontTx/>
                        <a:buNone/>
                        <a:defRPr/>
                      </a:pPr>
                      <a:r>
                        <a:rPr lang="de-DE" sz="1200" i="1">
                          <a:solidFill>
                            <a:srgbClr val="00B050"/>
                          </a:solidFill>
                          <a:latin typeface="Arial"/>
                          <a:ea typeface="+mn-ea"/>
                          <a:cs typeface="Times New Roman"/>
                        </a:rPr>
                        <a:t>(Virtueller) </a:t>
                      </a:r>
                      <a:r>
                        <a:rPr lang="de-DE" sz="1200">
                          <a:solidFill>
                            <a:srgbClr val="475468"/>
                          </a:solidFill>
                          <a:latin typeface="Arial"/>
                          <a:ea typeface="+mn-ea"/>
                          <a:cs typeface="Times New Roman"/>
                        </a:rPr>
                        <a:t>Frage-Ball</a:t>
                      </a:r>
                      <a:endParaRPr lang="de-DE" sz="1200">
                        <a:solidFill>
                          <a:srgbClr val="475468"/>
                        </a:solidFill>
                        <a:latin typeface="Arial"/>
                        <a:cs typeface="Times New Roman"/>
                      </a:endParaRPr>
                    </a:p>
                  </a:txBody>
                  <a:tcPr marL="6385" marR="6385" marT="6385"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SMS</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extLst>
                  <a:ext uri="{0D108BD9-81ED-4DB2-BD59-A6C34878D82A}">
                    <a16:rowId xmlns:a16="http://schemas.microsoft.com/office/drawing/2014/main" val="10005"/>
                  </a:ext>
                </a:extLst>
              </a:tr>
              <a:tr h="305071">
                <a:tc>
                  <a:txBody>
                    <a:bodyPr/>
                    <a:lstStyle/>
                    <a:p>
                      <a:pPr algn="just">
                        <a:lnSpc>
                          <a:spcPct val="114999"/>
                        </a:lnSpc>
                        <a:spcAft>
                          <a:spcPts val="600"/>
                        </a:spcAft>
                        <a:defRPr/>
                      </a:pPr>
                      <a:r>
                        <a:rPr lang="de-DE" sz="1200" i="1">
                          <a:solidFill>
                            <a:srgbClr val="00B050"/>
                          </a:solidFill>
                          <a:latin typeface="Arial"/>
                          <a:ea typeface="Arial"/>
                          <a:cs typeface="Times New Roman"/>
                        </a:rPr>
                        <a:t>(Virtuelles)</a:t>
                      </a:r>
                      <a:r>
                        <a:rPr lang="de-DE" sz="1200">
                          <a:solidFill>
                            <a:srgbClr val="00B050"/>
                          </a:solidFill>
                          <a:latin typeface="Arial"/>
                          <a:ea typeface="Arial"/>
                          <a:cs typeface="Times New Roman"/>
                        </a:rPr>
                        <a:t> </a:t>
                      </a:r>
                      <a:r>
                        <a:rPr lang="de-DE" sz="1200">
                          <a:solidFill>
                            <a:srgbClr val="475468"/>
                          </a:solidFill>
                          <a:latin typeface="Arial"/>
                          <a:ea typeface="Arial"/>
                          <a:cs typeface="Times New Roman"/>
                        </a:rPr>
                        <a:t>Schnattern</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endParaRPr lang="de-DE" sz="1200">
                        <a:solidFill>
                          <a:srgbClr val="475468"/>
                        </a:solidFill>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solidFill>
                      <a:srgbClr val="6E7888"/>
                    </a:solidFill>
                  </a:tcPr>
                </a:tc>
                <a:tc>
                  <a:txBody>
                    <a:bodyPr/>
                    <a:lstStyle/>
                    <a:p>
                      <a:pPr algn="just">
                        <a:lnSpc>
                          <a:spcPct val="114999"/>
                        </a:lnSpc>
                        <a:spcAft>
                          <a:spcPts val="600"/>
                        </a:spcAft>
                        <a:defRPr/>
                      </a:pPr>
                      <a:r>
                        <a:rPr lang="de-DE" sz="1200" i="1">
                          <a:solidFill>
                            <a:srgbClr val="00B050"/>
                          </a:solidFill>
                          <a:latin typeface="Arial"/>
                          <a:ea typeface="Arial"/>
                          <a:cs typeface="Times New Roman"/>
                        </a:rPr>
                        <a:t>Glücksrad</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extLst>
                  <a:ext uri="{0D108BD9-81ED-4DB2-BD59-A6C34878D82A}">
                    <a16:rowId xmlns:a16="http://schemas.microsoft.com/office/drawing/2014/main" val="10006"/>
                  </a:ext>
                </a:extLst>
              </a:tr>
              <a:tr h="305074">
                <a:tc>
                  <a:txBody>
                    <a:bodyPr/>
                    <a:lstStyle/>
                    <a:p>
                      <a:pPr algn="just">
                        <a:lnSpc>
                          <a:spcPct val="114999"/>
                        </a:lnSpc>
                        <a:spcAft>
                          <a:spcPts val="600"/>
                        </a:spcAft>
                        <a:defRPr/>
                      </a:pPr>
                      <a:r>
                        <a:rPr lang="de-DE" sz="1200" i="1">
                          <a:solidFill>
                            <a:srgbClr val="00B050"/>
                          </a:solidFill>
                          <a:latin typeface="Arial"/>
                          <a:ea typeface="Arial"/>
                          <a:cs typeface="Times New Roman"/>
                        </a:rPr>
                        <a:t>(Virtuelle)</a:t>
                      </a:r>
                      <a:r>
                        <a:rPr lang="de-DE" sz="1200">
                          <a:solidFill>
                            <a:srgbClr val="475468"/>
                          </a:solidFill>
                          <a:latin typeface="Arial"/>
                          <a:ea typeface="Arial"/>
                          <a:cs typeface="Times New Roman"/>
                        </a:rPr>
                        <a:t> Tipp-Suche</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a:solidFill>
                            <a:srgbClr val="475468"/>
                          </a:solidFill>
                          <a:latin typeface="Arial"/>
                          <a:ea typeface="Arial"/>
                          <a:cs typeface="Times New Roman"/>
                        </a:rPr>
                        <a:t>Infomarkt</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Charakterobjekt</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extLst>
                  <a:ext uri="{0D108BD9-81ED-4DB2-BD59-A6C34878D82A}">
                    <a16:rowId xmlns:a16="http://schemas.microsoft.com/office/drawing/2014/main" val="10007"/>
                  </a:ext>
                </a:extLst>
              </a:tr>
              <a:tr h="305074">
                <a:tc>
                  <a:txBody>
                    <a:bodyPr/>
                    <a:lstStyle/>
                    <a:p>
                      <a:pPr algn="just">
                        <a:lnSpc>
                          <a:spcPct val="114999"/>
                        </a:lnSpc>
                        <a:spcAft>
                          <a:spcPts val="600"/>
                        </a:spcAft>
                        <a:defRPr/>
                      </a:pPr>
                      <a:r>
                        <a:rPr lang="de-DE" sz="1200" i="1">
                          <a:solidFill>
                            <a:srgbClr val="00B050"/>
                          </a:solidFill>
                          <a:latin typeface="Arial"/>
                          <a:ea typeface="Arial"/>
                          <a:cs typeface="Times New Roman"/>
                        </a:rPr>
                        <a:t>(Virtuelle)</a:t>
                      </a:r>
                      <a:r>
                        <a:rPr lang="de-DE" sz="1200">
                          <a:solidFill>
                            <a:srgbClr val="475468"/>
                          </a:solidFill>
                          <a:latin typeface="Arial"/>
                          <a:ea typeface="Arial"/>
                          <a:cs typeface="Times New Roman"/>
                        </a:rPr>
                        <a:t> Mindmap</a:t>
                      </a:r>
                      <a:endParaRPr lang="de-DE" sz="1200">
                        <a:latin typeface="Arial"/>
                        <a:ea typeface="Arial"/>
                        <a:cs typeface="Times New Roman"/>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marL="0" marR="0" lvl="0" indent="0" algn="l" defTabSz="914400">
                        <a:lnSpc>
                          <a:spcPct val="90000"/>
                        </a:lnSpc>
                        <a:spcBef>
                          <a:spcPts val="1000"/>
                        </a:spcBef>
                        <a:spcAft>
                          <a:spcPts val="0"/>
                        </a:spcAft>
                        <a:buClrTx/>
                        <a:buSzTx/>
                        <a:buFontTx/>
                        <a:buNone/>
                        <a:defRPr/>
                      </a:pPr>
                      <a:r>
                        <a:rPr lang="de-DE" sz="1200">
                          <a:solidFill>
                            <a:srgbClr val="475468"/>
                          </a:solidFill>
                          <a:latin typeface="Arial"/>
                          <a:ea typeface="Arial"/>
                          <a:cs typeface="Times New Roman"/>
                        </a:rPr>
                        <a:t>Themenkarusell</a:t>
                      </a:r>
                    </a:p>
                  </a:txBody>
                  <a:tcPr marL="6385" marR="6385" marT="6385"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tc>
                  <a:txBody>
                    <a:bodyPr/>
                    <a:lstStyle/>
                    <a:p>
                      <a:pPr algn="just">
                        <a:lnSpc>
                          <a:spcPct val="114999"/>
                        </a:lnSpc>
                        <a:spcAft>
                          <a:spcPts val="600"/>
                        </a:spcAft>
                        <a:defRPr/>
                      </a:pPr>
                      <a:r>
                        <a:rPr lang="de-DE" sz="1200" i="1">
                          <a:solidFill>
                            <a:srgbClr val="00B050"/>
                          </a:solidFill>
                          <a:latin typeface="Arial"/>
                          <a:ea typeface="Arial"/>
                          <a:cs typeface="Times New Roman"/>
                        </a:rPr>
                        <a:t>Stempeln</a:t>
                      </a:r>
                      <a:endParaRPr/>
                    </a:p>
                  </a:txBody>
                  <a:tcPr marL="6350" marR="6350" marT="6350" marB="0" anchor="b">
                    <a:lnL w="6350" algn="ctr">
                      <a:solidFill>
                        <a:srgbClr val="000000"/>
                      </a:solidFill>
                    </a:lnL>
                    <a:lnR w="6350" algn="ctr">
                      <a:solidFill>
                        <a:srgbClr val="000000"/>
                      </a:solidFill>
                    </a:lnR>
                    <a:lnT w="6350" algn="ctr">
                      <a:solidFill>
                        <a:srgbClr val="000000"/>
                      </a:solidFill>
                    </a:lnT>
                    <a:lnB w="6350" algn="ctr">
                      <a:solidFill>
                        <a:srgbClr val="000000"/>
                      </a:solidFill>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Kaffeepause</a:t>
            </a:r>
            <a:endParaRPr/>
          </a:p>
        </p:txBody>
      </p:sp>
      <p:pic>
        <p:nvPicPr>
          <p:cNvPr id="5" name="Inhaltsplatzhalter 6"/>
          <p:cNvPicPr>
            <a:picLocks noGrp="1" noChangeAspect="1"/>
          </p:cNvPicPr>
          <p:nvPr>
            <p:ph idx="1"/>
          </p:nvPr>
        </p:nvPicPr>
        <p:blipFill>
          <a:blip r:embed="rId2"/>
          <a:stretch/>
        </p:blipFill>
        <p:spPr bwMode="auto">
          <a:xfrm>
            <a:off x="2724878" y="1370013"/>
            <a:ext cx="3694243" cy="3262312"/>
          </a:xfrm>
          <a:prstGeom prst="rect">
            <a:avLst/>
          </a:prstGeom>
        </p:spPr>
      </p:pic>
      <p:sp>
        <p:nvSpPr>
          <p:cNvPr id="6" name="Foliennummernplatzhalter 4"/>
          <p:cNvSpPr>
            <a:spLocks noGrp="1"/>
          </p:cNvSpPr>
          <p:nvPr>
            <p:ph type="sldNum" sz="quarter" idx="12"/>
          </p:nvPr>
        </p:nvSpPr>
        <p:spPr bwMode="auto"/>
        <p:txBody>
          <a:bodyPr/>
          <a:lstStyle/>
          <a:p>
            <a:pPr>
              <a:defRPr/>
            </a:pPr>
            <a:fld id="{A3A583AC-90C3-47D4-8E3F-971AFFF238DC}" type="slidenum">
              <a:rPr lang="de-DE"/>
              <a:t>78</a:t>
            </a:fld>
            <a:endParaRPr lang="de-D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Kriterien für Backup</a:t>
            </a:r>
            <a:endParaRPr/>
          </a:p>
        </p:txBody>
      </p:sp>
      <p:sp>
        <p:nvSpPr>
          <p:cNvPr id="5" name="Inhaltsplatzhalter 3"/>
          <p:cNvSpPr>
            <a:spLocks noGrp="1"/>
          </p:cNvSpPr>
          <p:nvPr>
            <p:ph idx="1"/>
          </p:nvPr>
        </p:nvSpPr>
        <p:spPr bwMode="auto"/>
        <p:txBody>
          <a:bodyPr>
            <a:normAutofit fontScale="55000" lnSpcReduction="20000"/>
          </a:bodyPr>
          <a:lstStyle/>
          <a:p>
            <a:pPr marL="0" indent="0">
              <a:spcAft>
                <a:spcPts val="600"/>
              </a:spcAft>
              <a:buNone/>
              <a:defRPr/>
            </a:pPr>
            <a:r>
              <a:rPr lang="de-DE" sz="2900"/>
              <a:t>Einrichtung von Backups </a:t>
            </a:r>
            <a:endParaRPr sz="2900"/>
          </a:p>
          <a:p>
            <a:pPr>
              <a:defRPr/>
            </a:pPr>
            <a:r>
              <a:rPr lang="de-DE"/>
              <a:t>Mindestens drei Kopien einer Datei </a:t>
            </a:r>
            <a:endParaRPr/>
          </a:p>
          <a:p>
            <a:pPr>
              <a:defRPr/>
            </a:pPr>
            <a:r>
              <a:rPr lang="de-DE"/>
              <a:t>Auf mindestens zwei unterschiedlichen Medien </a:t>
            </a:r>
            <a:endParaRPr/>
          </a:p>
          <a:p>
            <a:pPr>
              <a:defRPr/>
            </a:pPr>
            <a:r>
              <a:rPr lang="de-DE"/>
              <a:t>Wovon mindestens eines dezentral ist </a:t>
            </a:r>
            <a:endParaRPr/>
          </a:p>
          <a:p>
            <a:pPr marL="0" indent="0">
              <a:lnSpc>
                <a:spcPct val="120000"/>
              </a:lnSpc>
              <a:buNone/>
              <a:defRPr/>
            </a:pPr>
            <a:r>
              <a:rPr lang="de-DE"/>
              <a:t>Testen Sie die Datenwiederherstellung zu Beginn sowie in regelmäßigen Abständen.</a:t>
            </a:r>
            <a:endParaRPr/>
          </a:p>
          <a:p>
            <a:pPr marL="0" indent="0">
              <a:lnSpc>
                <a:spcPct val="120000"/>
              </a:lnSpc>
              <a:buNone/>
              <a:defRPr/>
            </a:pPr>
            <a:r>
              <a:rPr lang="de-DE"/>
              <a:t> </a:t>
            </a:r>
            <a:endParaRPr/>
          </a:p>
          <a:p>
            <a:pPr marL="0" indent="0">
              <a:spcAft>
                <a:spcPts val="600"/>
              </a:spcAft>
              <a:buNone/>
              <a:defRPr/>
            </a:pPr>
            <a:r>
              <a:rPr lang="de-DE" sz="2900"/>
              <a:t>Schützen Sie Ihre (sensiblen) Daten: </a:t>
            </a:r>
            <a:endParaRPr sz="2900"/>
          </a:p>
          <a:p>
            <a:pPr>
              <a:defRPr/>
            </a:pPr>
            <a:r>
              <a:rPr lang="de-DE"/>
              <a:t>Hardware (bspw. separater abschließbarer Raum) </a:t>
            </a:r>
            <a:endParaRPr/>
          </a:p>
          <a:p>
            <a:pPr>
              <a:defRPr/>
            </a:pPr>
            <a:r>
              <a:rPr lang="de-DE"/>
              <a:t>Dateiverschlüsselung </a:t>
            </a:r>
            <a:endParaRPr/>
          </a:p>
          <a:p>
            <a:pPr>
              <a:defRPr/>
            </a:pPr>
            <a:r>
              <a:rPr lang="de-DE"/>
              <a:t>Sicherheit der Passwörter </a:t>
            </a:r>
            <a:endParaRPr/>
          </a:p>
          <a:p>
            <a:pPr>
              <a:defRPr/>
            </a:pPr>
            <a:r>
              <a:rPr lang="de-DE"/>
              <a:t>Mindestens zwei Personen sollten Zugang zu Ihren Daten haben </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7</a:t>
            </a:fld>
            <a:endParaRPr lang="de-DE"/>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Praktische Übung</a:t>
            </a:r>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79</a:t>
            </a:fld>
            <a:endParaRPr lang="de-DE"/>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b="1" dirty="0"/>
              <a:t>Übung</a:t>
            </a:r>
            <a:endParaRPr b="1" dirty="0"/>
          </a:p>
        </p:txBody>
      </p:sp>
      <p:sp>
        <p:nvSpPr>
          <p:cNvPr id="5" name="Inhaltsplatzhalter 6"/>
          <p:cNvSpPr>
            <a:spLocks noGrp="1"/>
          </p:cNvSpPr>
          <p:nvPr>
            <p:ph idx="1"/>
          </p:nvPr>
        </p:nvSpPr>
        <p:spPr bwMode="auto">
          <a:xfrm>
            <a:off x="628650" y="1369218"/>
            <a:ext cx="7886700" cy="3146748"/>
          </a:xfrm>
        </p:spPr>
        <p:txBody>
          <a:bodyPr anchor="t">
            <a:normAutofit fontScale="92500" lnSpcReduction="10000"/>
          </a:bodyPr>
          <a:lstStyle/>
          <a:p>
            <a:pPr marL="0" indent="0">
              <a:buNone/>
              <a:defRPr/>
            </a:pPr>
            <a:r>
              <a:rPr lang="de-DE" dirty="0"/>
              <a:t>Erstellt einen eigenen Datenmanagementplan.</a:t>
            </a:r>
            <a:endParaRPr dirty="0"/>
          </a:p>
          <a:p>
            <a:pPr marL="0" indent="0">
              <a:buNone/>
              <a:defRPr/>
            </a:pPr>
            <a:r>
              <a:rPr lang="de-DE" b="1" i="1" dirty="0">
                <a:solidFill>
                  <a:srgbClr val="FFC000"/>
                </a:solidFill>
              </a:rPr>
              <a:t>ODER</a:t>
            </a:r>
            <a:endParaRPr dirty="0"/>
          </a:p>
          <a:p>
            <a:pPr marL="0" indent="0">
              <a:buNone/>
              <a:defRPr/>
            </a:pPr>
            <a:r>
              <a:rPr lang="de-DE" dirty="0"/>
              <a:t>Gestaltet eine Mindmap für ihren eigenen Workshop.</a:t>
            </a:r>
            <a:endParaRPr dirty="0"/>
          </a:p>
          <a:p>
            <a:pPr marL="0" indent="0">
              <a:buNone/>
              <a:defRPr/>
            </a:pPr>
            <a:r>
              <a:rPr lang="de-DE" b="1" i="1" dirty="0">
                <a:solidFill>
                  <a:srgbClr val="FFC000"/>
                </a:solidFill>
              </a:rPr>
              <a:t>ODER</a:t>
            </a:r>
            <a:endParaRPr lang="de-DE" dirty="0">
              <a:solidFill>
                <a:srgbClr val="FFC000"/>
              </a:solidFill>
            </a:endParaRPr>
          </a:p>
          <a:p>
            <a:pPr marL="0" indent="0">
              <a:buNone/>
              <a:defRPr/>
            </a:pPr>
            <a:r>
              <a:rPr lang="de-DE" dirty="0"/>
              <a:t>Gestaltet ein Lehrdrehbuch für ihren eigenen Workshop.</a:t>
            </a:r>
            <a:endParaRPr dirty="0"/>
          </a:p>
          <a:p>
            <a:pPr marL="0" indent="0">
              <a:buNone/>
              <a:defRPr/>
            </a:pPr>
            <a:r>
              <a:rPr lang="de-DE" b="1" i="1" dirty="0">
                <a:solidFill>
                  <a:srgbClr val="FFC000"/>
                </a:solidFill>
              </a:rPr>
              <a:t>ODER</a:t>
            </a:r>
            <a:endParaRPr lang="de-DE" dirty="0">
              <a:solidFill>
                <a:srgbClr val="FFC000"/>
              </a:solidFill>
            </a:endParaRPr>
          </a:p>
          <a:p>
            <a:pPr marL="0" indent="0">
              <a:buNone/>
              <a:defRPr/>
            </a:pPr>
            <a:r>
              <a:rPr lang="de-DE" dirty="0"/>
              <a:t>Erstellt ein </a:t>
            </a:r>
            <a:r>
              <a:rPr lang="de-DE" dirty="0" err="1"/>
              <a:t>Codebook</a:t>
            </a:r>
            <a:r>
              <a:rPr lang="de-DE" dirty="0"/>
              <a:t> basierend auf ihren eigenen Daten (oder vervollständigen Sie das bereits begonnene).</a:t>
            </a:r>
            <a:endParaRPr dirty="0"/>
          </a:p>
          <a:p>
            <a:pPr marL="0" indent="0">
              <a:buNone/>
              <a:defRPr/>
            </a:pPr>
            <a:endParaRPr lang="de-DE" dirty="0"/>
          </a:p>
          <a:p>
            <a:pPr marL="0" indent="0">
              <a:buNone/>
              <a:defRPr/>
            </a:pPr>
            <a:endParaRPr lang="de-DE" dirty="0"/>
          </a:p>
          <a:p>
            <a:pPr marL="0" indent="0">
              <a:buNone/>
              <a:defRPr/>
            </a:pPr>
            <a:endParaRPr dirty="0"/>
          </a:p>
        </p:txBody>
      </p:sp>
      <p:sp>
        <p:nvSpPr>
          <p:cNvPr id="6" name="Foliennummernplatzhalter 5"/>
          <p:cNvSpPr>
            <a:spLocks noGrp="1"/>
          </p:cNvSpPr>
          <p:nvPr>
            <p:ph type="sldNum" sz="quarter" idx="12"/>
          </p:nvPr>
        </p:nvSpPr>
        <p:spPr bwMode="auto"/>
        <p:txBody>
          <a:bodyPr/>
          <a:lstStyle/>
          <a:p>
            <a:pPr>
              <a:defRPr/>
            </a:pPr>
            <a:fld id="{A3A583AC-90C3-47D4-8E3F-971AFFF238DC}" type="slidenum">
              <a:rPr lang="de-DE"/>
              <a:t>80</a:t>
            </a:fld>
            <a:endParaRPr lang="de-DE"/>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b="1" dirty="0"/>
              <a:t>Übung</a:t>
            </a:r>
            <a:endParaRPr b="1" dirty="0"/>
          </a:p>
        </p:txBody>
      </p:sp>
      <p:sp>
        <p:nvSpPr>
          <p:cNvPr id="5" name="Inhaltsplatzhalter 6"/>
          <p:cNvSpPr>
            <a:spLocks noGrp="1"/>
          </p:cNvSpPr>
          <p:nvPr>
            <p:ph idx="1"/>
          </p:nvPr>
        </p:nvSpPr>
        <p:spPr bwMode="auto">
          <a:xfrm>
            <a:off x="628650" y="1995686"/>
            <a:ext cx="7886700" cy="2520280"/>
          </a:xfrm>
        </p:spPr>
        <p:txBody>
          <a:bodyPr anchor="t">
            <a:normAutofit/>
          </a:bodyPr>
          <a:lstStyle/>
          <a:p>
            <a:pPr marL="0" indent="0">
              <a:buNone/>
              <a:defRPr/>
            </a:pPr>
            <a:endParaRPr lang="de-DE" dirty="0"/>
          </a:p>
          <a:p>
            <a:pPr marL="0" indent="0">
              <a:buNone/>
              <a:defRPr/>
            </a:pPr>
            <a:r>
              <a:rPr lang="de-DE" dirty="0"/>
              <a:t>Tauscht euch über entstandene Probleme oder Fragen zu euren erstellten Dokumenten aus.</a:t>
            </a:r>
            <a:endParaRPr dirty="0"/>
          </a:p>
          <a:p>
            <a:pPr marL="0" indent="0">
              <a:buNone/>
              <a:defRPr/>
            </a:pPr>
            <a:endParaRPr lang="de-DE" dirty="0"/>
          </a:p>
          <a:p>
            <a:pPr marL="0" indent="0">
              <a:buNone/>
              <a:defRPr/>
            </a:pPr>
            <a:endParaRPr dirty="0"/>
          </a:p>
        </p:txBody>
      </p:sp>
      <p:sp>
        <p:nvSpPr>
          <p:cNvPr id="6" name="Foliennummernplatzhalter 5"/>
          <p:cNvSpPr>
            <a:spLocks noGrp="1"/>
          </p:cNvSpPr>
          <p:nvPr>
            <p:ph type="sldNum" sz="quarter" idx="12"/>
          </p:nvPr>
        </p:nvSpPr>
        <p:spPr bwMode="auto"/>
        <p:txBody>
          <a:bodyPr/>
          <a:lstStyle/>
          <a:p>
            <a:pPr>
              <a:defRPr/>
            </a:pPr>
            <a:fld id="{A3A583AC-90C3-47D4-8E3F-971AFFF238DC}" type="slidenum">
              <a:rPr lang="de-DE"/>
              <a:t>81</a:t>
            </a:fld>
            <a:endParaRPr lang="de-DE"/>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a:t>Evaluation, Feedback und Verabschiedung</a:t>
            </a:r>
            <a:endParaRPr/>
          </a:p>
        </p:txBody>
      </p:sp>
      <p:sp>
        <p:nvSpPr>
          <p:cNvPr id="7" name="Foliennummernplatzhalter 4"/>
          <p:cNvSpPr>
            <a:spLocks noGrp="1"/>
          </p:cNvSpPr>
          <p:nvPr>
            <p:ph type="sldNum" sz="quarter" idx="12"/>
          </p:nvPr>
        </p:nvSpPr>
        <p:spPr bwMode="auto">
          <a:xfrm>
            <a:off x="6430715" y="4767264"/>
            <a:ext cx="2057400" cy="273844"/>
          </a:xfrm>
        </p:spPr>
        <p:txBody>
          <a:bodyPr/>
          <a:lstStyle/>
          <a:p>
            <a:pPr>
              <a:defRPr/>
            </a:pPr>
            <a:fld id="{A3A583AC-90C3-47D4-8E3F-971AFFF238DC}" type="slidenum">
              <a:rPr lang="de-DE"/>
              <a:t>82</a:t>
            </a:fld>
            <a:endParaRPr lang="de-DE"/>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67544" y="261043"/>
            <a:ext cx="7784334" cy="994172"/>
          </a:xfrm>
        </p:spPr>
        <p:txBody>
          <a:bodyPr/>
          <a:lstStyle/>
          <a:p>
            <a:pPr algn="just">
              <a:defRPr/>
            </a:pPr>
            <a:r>
              <a:rPr lang="de-DE"/>
              <a:t>  Evaluation	    		</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83</a:t>
            </a:fld>
            <a:endParaRPr lang="de-DE"/>
          </a:p>
        </p:txBody>
      </p:sp>
      <p:sp>
        <p:nvSpPr>
          <p:cNvPr id="2" name="Textfeld 1"/>
          <p:cNvSpPr txBox="1"/>
          <p:nvPr/>
        </p:nvSpPr>
        <p:spPr bwMode="auto">
          <a:xfrm>
            <a:off x="683568" y="1265071"/>
            <a:ext cx="8064896" cy="2769989"/>
          </a:xfrm>
          <a:prstGeom prst="rect">
            <a:avLst/>
          </a:prstGeom>
          <a:noFill/>
        </p:spPr>
        <p:txBody>
          <a:bodyPr wrap="square" rtlCol="0">
            <a:spAutoFit/>
          </a:bodyPr>
          <a:lstStyle/>
          <a:p>
            <a:pPr marL="342900" indent="-342900">
              <a:spcAft>
                <a:spcPts val="1200"/>
              </a:spcAft>
              <a:buFont typeface="Arial"/>
              <a:buChar char="•"/>
              <a:defRPr/>
            </a:pPr>
            <a:r>
              <a:rPr lang="de-DE" sz="2400">
                <a:solidFill>
                  <a:srgbClr val="004476"/>
                </a:solidFill>
                <a:latin typeface="Arial"/>
                <a:cs typeface="Arial"/>
              </a:rPr>
              <a:t>Legitimierung: </a:t>
            </a:r>
            <a:r>
              <a:rPr lang="de-DE" sz="2400">
                <a:latin typeface="Arial"/>
                <a:cs typeface="Arial"/>
              </a:rPr>
              <a:t>Sinn und Nutzen einer Veranstaltung</a:t>
            </a:r>
            <a:endParaRPr/>
          </a:p>
          <a:p>
            <a:pPr marL="342900" indent="-342900">
              <a:spcAft>
                <a:spcPts val="1200"/>
              </a:spcAft>
              <a:buFont typeface="Arial"/>
              <a:buChar char="•"/>
              <a:defRPr/>
            </a:pPr>
            <a:r>
              <a:rPr lang="de-DE" sz="2400">
                <a:solidFill>
                  <a:srgbClr val="004476"/>
                </a:solidFill>
                <a:latin typeface="Arial"/>
                <a:cs typeface="Arial"/>
              </a:rPr>
              <a:t>Optimierung: </a:t>
            </a:r>
            <a:r>
              <a:rPr lang="de-DE" sz="2400">
                <a:latin typeface="Arial"/>
                <a:cs typeface="Arial"/>
              </a:rPr>
              <a:t>RM, um die Inhalte oder Durchführung dieser Veranstaltung zu verbessern</a:t>
            </a:r>
            <a:endParaRPr lang="de-DE"/>
          </a:p>
          <a:p>
            <a:pPr marL="342900" indent="-342900">
              <a:spcAft>
                <a:spcPts val="1200"/>
              </a:spcAft>
              <a:buFont typeface="Arial"/>
              <a:buChar char="•"/>
              <a:defRPr/>
            </a:pPr>
            <a:r>
              <a:rPr lang="de-DE" sz="2400">
                <a:solidFill>
                  <a:srgbClr val="004476"/>
                </a:solidFill>
                <a:latin typeface="Arial"/>
                <a:cs typeface="Arial"/>
              </a:rPr>
              <a:t>Kontrolle: </a:t>
            </a:r>
            <a:r>
              <a:rPr lang="de-DE" sz="2400">
                <a:latin typeface="Arial"/>
                <a:cs typeface="Arial"/>
              </a:rPr>
              <a:t>ausreichendes Interesse am Thema</a:t>
            </a:r>
            <a:endParaRPr/>
          </a:p>
          <a:p>
            <a:pPr marL="342900" indent="-342900">
              <a:spcAft>
                <a:spcPts val="1200"/>
              </a:spcAft>
              <a:buFont typeface="Arial"/>
              <a:buChar char="•"/>
              <a:defRPr/>
            </a:pPr>
            <a:r>
              <a:rPr lang="de-DE" sz="2400">
                <a:solidFill>
                  <a:srgbClr val="004476"/>
                </a:solidFill>
                <a:latin typeface="Arial"/>
                <a:cs typeface="Arial"/>
              </a:rPr>
              <a:t>Dialogführung: </a:t>
            </a:r>
            <a:r>
              <a:rPr lang="de-DE" sz="2400">
                <a:latin typeface="Arial"/>
                <a:cs typeface="Arial"/>
              </a:rPr>
              <a:t>Ergebnisse einer Evaluation als Grundlage für einen Dialog</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b="1" dirty="0"/>
              <a:t>Frage</a:t>
            </a:r>
            <a:endParaRPr b="1" dirty="0"/>
          </a:p>
        </p:txBody>
      </p:sp>
      <p:sp>
        <p:nvSpPr>
          <p:cNvPr id="5" name="Inhaltsplatzhalter 3"/>
          <p:cNvSpPr>
            <a:spLocks noGrp="1"/>
          </p:cNvSpPr>
          <p:nvPr>
            <p:ph idx="1"/>
          </p:nvPr>
        </p:nvSpPr>
        <p:spPr bwMode="auto"/>
        <p:txBody>
          <a:bodyPr anchor="ctr"/>
          <a:lstStyle/>
          <a:p>
            <a:pPr marL="0" indent="0">
              <a:buNone/>
              <a:defRPr/>
            </a:pPr>
            <a:r>
              <a:rPr lang="de-DE" dirty="0"/>
              <a:t>Was macht für Sie einen erfolgreichen Workshop aus?</a:t>
            </a:r>
            <a:endParaRPr dirty="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84</a:t>
            </a:fld>
            <a:endParaRPr lang="de-DE"/>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Inhaltsplatzhalter 3"/>
          <p:cNvSpPr>
            <a:spLocks noGrp="1"/>
          </p:cNvSpPr>
          <p:nvPr>
            <p:ph idx="1"/>
          </p:nvPr>
        </p:nvSpPr>
        <p:spPr bwMode="auto">
          <a:xfrm>
            <a:off x="628649" y="1292622"/>
            <a:ext cx="7886700" cy="2431256"/>
          </a:xfrm>
        </p:spPr>
        <p:txBody>
          <a:bodyPr>
            <a:noAutofit/>
          </a:bodyPr>
          <a:lstStyle/>
          <a:p>
            <a:pPr>
              <a:lnSpc>
                <a:spcPct val="120000"/>
              </a:lnSpc>
              <a:defRPr/>
            </a:pPr>
            <a:r>
              <a:rPr lang="de-DE" sz="1800"/>
              <a:t>Lernleistung der Teilnehmenden (ggf. Prüfungen)</a:t>
            </a:r>
            <a:endParaRPr/>
          </a:p>
          <a:p>
            <a:pPr>
              <a:lnSpc>
                <a:spcPct val="120000"/>
              </a:lnSpc>
              <a:defRPr/>
            </a:pPr>
            <a:r>
              <a:rPr lang="de-DE" sz="1800"/>
              <a:t>Lehrleistung der*des Lehrenden (fachliche, didaktische, kommunikative Performanz)</a:t>
            </a:r>
            <a:endParaRPr/>
          </a:p>
          <a:p>
            <a:pPr>
              <a:lnSpc>
                <a:spcPct val="120000"/>
              </a:lnSpc>
              <a:defRPr/>
            </a:pPr>
            <a:r>
              <a:rPr lang="de-DE" sz="1800"/>
              <a:t>Merkmale des Curriculums (Verständlichkeit, Niveauanpassung, Nachhaltigkeit,…)</a:t>
            </a:r>
            <a:endParaRPr/>
          </a:p>
          <a:p>
            <a:pPr>
              <a:lnSpc>
                <a:spcPct val="120000"/>
              </a:lnSpc>
              <a:defRPr/>
            </a:pPr>
            <a:r>
              <a:rPr lang="de-DE" sz="1800"/>
              <a:t>Rahmenbedingungen (Ressourcen, Kontexte, Unterlagen, Räumlichkeiten, Zeiten, Gruppengröße,…)</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85</a:t>
            </a:fld>
            <a:endParaRPr lang="de-DE"/>
          </a:p>
        </p:txBody>
      </p:sp>
      <p:sp>
        <p:nvSpPr>
          <p:cNvPr id="6" name="Inhaltsplatzhalter 3"/>
          <p:cNvSpPr/>
          <p:nvPr/>
        </p:nvSpPr>
        <p:spPr bwMode="auto">
          <a:xfrm>
            <a:off x="781050" y="3901677"/>
            <a:ext cx="7886700" cy="883445"/>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de-DE" sz="1800"/>
          </a:p>
        </p:txBody>
      </p:sp>
      <p:sp>
        <p:nvSpPr>
          <p:cNvPr id="7" name="Fußzeilenplatzhalter 1"/>
          <p:cNvSpPr/>
          <p:nvPr/>
        </p:nvSpPr>
        <p:spPr bwMode="auto">
          <a:xfrm>
            <a:off x="628649" y="4352399"/>
            <a:ext cx="7309637" cy="230824"/>
          </a:xfrm>
          <a:prstGeom prst="rect">
            <a:avLst/>
          </a:prstGeom>
        </p:spPr>
        <p:txBody>
          <a:bodyPr vert="horz" lIns="91440" tIns="45720" rIns="91440" bIns="45720" rtlCol="0" anchor="ct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a:t>Quelle: Wesseler, M. (1999). Evaluation und Evaluationsforschung. In </a:t>
            </a:r>
            <a:r>
              <a:rPr lang="de-DE" i="1"/>
              <a:t>Handbuch Erwachsenenbildung/Weiterbildung</a:t>
            </a:r>
            <a:r>
              <a:rPr lang="de-DE"/>
              <a:t> (pp. 736-752). VS Verlag für Sozialwissenschaften, Wiesbaden.</a:t>
            </a:r>
            <a:endParaRPr/>
          </a:p>
        </p:txBody>
      </p:sp>
      <p:sp>
        <p:nvSpPr>
          <p:cNvPr id="8" name="Titel 2"/>
          <p:cNvSpPr/>
          <p:nvPr/>
        </p:nvSpPr>
        <p:spPr bwMode="auto">
          <a:xfrm>
            <a:off x="628650" y="273845"/>
            <a:ext cx="7886700"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defRPr/>
            </a:pPr>
            <a:r>
              <a:rPr lang="de-DE"/>
              <a:t>Kriterien für die Evaluation von Workshops</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67544" y="261043"/>
            <a:ext cx="7784334" cy="994172"/>
          </a:xfrm>
        </p:spPr>
        <p:txBody>
          <a:bodyPr/>
          <a:lstStyle/>
          <a:p>
            <a:pPr algn="just">
              <a:defRPr/>
            </a:pPr>
            <a:r>
              <a:rPr lang="de-DE"/>
              <a:t>  Evaluation	    		Feedback</a:t>
            </a:r>
            <a:endParaRPr/>
          </a:p>
        </p:txBody>
      </p:sp>
      <p:sp>
        <p:nvSpPr>
          <p:cNvPr id="5" name="Inhaltsplatzhalter 3"/>
          <p:cNvSpPr>
            <a:spLocks noGrp="1"/>
          </p:cNvSpPr>
          <p:nvPr>
            <p:ph idx="1"/>
          </p:nvPr>
        </p:nvSpPr>
        <p:spPr bwMode="auto">
          <a:xfrm>
            <a:off x="467544" y="1369218"/>
            <a:ext cx="8136904" cy="3263504"/>
          </a:xfrm>
        </p:spPr>
        <p:txBody>
          <a:bodyPr numCol="2" spcCol="720000">
            <a:normAutofit/>
          </a:bodyPr>
          <a:lstStyle/>
          <a:p>
            <a:pPr>
              <a:defRPr/>
            </a:pPr>
            <a:r>
              <a:rPr lang="de-DE" sz="2000"/>
              <a:t>objektives Instrument</a:t>
            </a:r>
            <a:endParaRPr/>
          </a:p>
          <a:p>
            <a:pPr>
              <a:defRPr/>
            </a:pPr>
            <a:r>
              <a:rPr lang="de-DE" sz="2000"/>
              <a:t>Freiwilligkeit kann ggf. eingeschränkt werden</a:t>
            </a:r>
            <a:endParaRPr/>
          </a:p>
          <a:p>
            <a:pPr>
              <a:defRPr/>
            </a:pPr>
            <a:r>
              <a:rPr lang="de-DE" sz="2000"/>
              <a:t>Messung bestimmter Aspekte (insb. zur Qualitätssicherung)</a:t>
            </a:r>
            <a:endParaRPr/>
          </a:p>
          <a:p>
            <a:pPr>
              <a:defRPr/>
            </a:pPr>
            <a:r>
              <a:rPr lang="de-DE" sz="2000"/>
              <a:t>interne vs. externe Evaluation </a:t>
            </a:r>
            <a:endParaRPr/>
          </a:p>
          <a:p>
            <a:pPr>
              <a:defRPr/>
            </a:pPr>
            <a:endParaRPr lang="de-DE" sz="2000"/>
          </a:p>
          <a:p>
            <a:pPr>
              <a:defRPr/>
            </a:pPr>
            <a:endParaRPr lang="de-DE" sz="2000"/>
          </a:p>
          <a:p>
            <a:pPr>
              <a:defRPr/>
            </a:pPr>
            <a:r>
              <a:rPr lang="de-DE" sz="2000"/>
              <a:t>subjektives Instrument </a:t>
            </a:r>
            <a:br>
              <a:rPr lang="de-DE" sz="2000"/>
            </a:br>
            <a:r>
              <a:rPr lang="de-DE" sz="2000"/>
              <a:t>(Ich-Botschaften!)</a:t>
            </a:r>
            <a:endParaRPr sz="2000"/>
          </a:p>
          <a:p>
            <a:pPr>
              <a:defRPr/>
            </a:pPr>
            <a:r>
              <a:rPr lang="de-DE" sz="2000"/>
              <a:t>muss/sollte freiwillig sein</a:t>
            </a:r>
            <a:endParaRPr sz="2000"/>
          </a:p>
          <a:p>
            <a:pPr>
              <a:defRPr/>
            </a:pPr>
            <a:r>
              <a:rPr lang="de-DE" sz="2000"/>
              <a:t>ist konstruktiv und wertschätzend</a:t>
            </a:r>
            <a:endParaRPr sz="2000"/>
          </a:p>
          <a:p>
            <a:pPr>
              <a:defRPr/>
            </a:pPr>
            <a:r>
              <a:rPr lang="de-DE" sz="2000"/>
              <a:t>Feedback-Suchende*r bestimmt, worauf Feedback gegeben wird</a:t>
            </a:r>
            <a:endParaRPr/>
          </a:p>
          <a:p>
            <a:pPr marL="0" indent="0">
              <a:buNone/>
              <a:defRPr/>
            </a:pPr>
            <a:endParaRPr sz="2000"/>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86</a:t>
            </a:fld>
            <a:endParaRPr lang="de-DE"/>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dirty="0"/>
              <a:t>Take Home</a:t>
            </a:r>
            <a:endParaRPr dirty="0"/>
          </a:p>
        </p:txBody>
      </p:sp>
      <p:sp>
        <p:nvSpPr>
          <p:cNvPr id="5" name="Inhaltsplatzhalter 3"/>
          <p:cNvSpPr>
            <a:spLocks noGrp="1"/>
          </p:cNvSpPr>
          <p:nvPr>
            <p:ph idx="1"/>
          </p:nvPr>
        </p:nvSpPr>
        <p:spPr bwMode="auto"/>
        <p:txBody>
          <a:bodyPr anchor="ctr"/>
          <a:lstStyle/>
          <a:p>
            <a:pPr marL="0" indent="0">
              <a:lnSpc>
                <a:spcPct val="150000"/>
              </a:lnSpc>
              <a:buNone/>
              <a:defRPr/>
            </a:pPr>
            <a:r>
              <a:rPr lang="de-DE" dirty="0"/>
              <a:t>Schreibt eine Erinnerungs-Nachricht an euer zukünftiges Selbst (in zwei Wochen von heute an), welche konkrete Maßnahme ihr bis dahin umgesetzt bzw. angefangen haben wollt: futureme.org.</a:t>
            </a: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87</a:t>
            </a:fld>
            <a:endParaRPr lang="de-DE" dirty="0"/>
          </a:p>
        </p:txBody>
      </p:sp>
      <p:sp>
        <p:nvSpPr>
          <p:cNvPr id="7" name="Titel 2">
            <a:extLst>
              <a:ext uri="{FF2B5EF4-FFF2-40B4-BE49-F238E27FC236}">
                <a16:creationId xmlns:a16="http://schemas.microsoft.com/office/drawing/2014/main" id="{D59DF058-A4A4-4637-9E38-8B33715FAFE9}"/>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SMS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Feedback zu unserem Workshop</a:t>
            </a:r>
            <a:endParaRPr/>
          </a:p>
        </p:txBody>
      </p:sp>
      <p:sp>
        <p:nvSpPr>
          <p:cNvPr id="5" name="Foliennummernplatzhalter 4"/>
          <p:cNvSpPr>
            <a:spLocks noGrp="1"/>
          </p:cNvSpPr>
          <p:nvPr>
            <p:ph type="sldNum" sz="quarter" idx="12"/>
          </p:nvPr>
        </p:nvSpPr>
        <p:spPr bwMode="auto"/>
        <p:txBody>
          <a:bodyPr/>
          <a:lstStyle/>
          <a:p>
            <a:pPr>
              <a:defRPr/>
            </a:pPr>
            <a:fld id="{A3A583AC-90C3-47D4-8E3F-971AFFF238DC}" type="slidenum">
              <a:rPr lang="de-DE"/>
              <a:t>88</a:t>
            </a:fld>
            <a:endParaRPr lang="de-DE"/>
          </a:p>
        </p:txBody>
      </p:sp>
      <p:grpSp>
        <p:nvGrpSpPr>
          <p:cNvPr id="7" name="Gruppieren 7"/>
          <p:cNvGrpSpPr/>
          <p:nvPr/>
        </p:nvGrpSpPr>
        <p:grpSpPr bwMode="auto">
          <a:xfrm>
            <a:off x="963873" y="1141922"/>
            <a:ext cx="7187755" cy="3158020"/>
            <a:chOff x="1533251" y="1460279"/>
            <a:chExt cx="6577435" cy="2889869"/>
          </a:xfrm>
        </p:grpSpPr>
        <p:pic>
          <p:nvPicPr>
            <p:cNvPr id="8" name="Grafik 8"/>
            <p:cNvPicPr>
              <a:picLocks noChangeAspect="1"/>
            </p:cNvPicPr>
            <p:nvPr/>
          </p:nvPicPr>
          <p:blipFill>
            <a:blip r:embed="rId2"/>
            <a:stretch/>
          </p:blipFill>
          <p:spPr bwMode="auto">
            <a:xfrm>
              <a:off x="3397864" y="2015313"/>
              <a:ext cx="2334834" cy="2334834"/>
            </a:xfrm>
            <a:prstGeom prst="rect">
              <a:avLst/>
            </a:prstGeom>
          </p:spPr>
        </p:pic>
        <p:sp>
          <p:nvSpPr>
            <p:cNvPr id="9" name="Textfeld 9"/>
            <p:cNvSpPr txBox="1"/>
            <p:nvPr/>
          </p:nvSpPr>
          <p:spPr bwMode="auto">
            <a:xfrm>
              <a:off x="5905873" y="1750241"/>
              <a:ext cx="2204813" cy="760436"/>
            </a:xfrm>
            <a:prstGeom prst="rect">
              <a:avLst/>
            </a:prstGeom>
            <a:noFill/>
          </p:spPr>
          <p:txBody>
            <a:bodyPr wrap="square" rtlCol="0">
              <a:spAutoFit/>
            </a:bodyPr>
            <a:lstStyle/>
            <a:p>
              <a:pPr>
                <a:defRPr/>
              </a:pPr>
              <a:r>
                <a:rPr lang="de-DE" sz="1600">
                  <a:solidFill>
                    <a:srgbClr val="004476"/>
                  </a:solidFill>
                  <a:latin typeface="Arial"/>
                  <a:cs typeface="Arial"/>
                </a:rPr>
                <a:t>Das kann ich mit meinem Arbeitsalltag verbinden</a:t>
              </a:r>
              <a:endParaRPr/>
            </a:p>
          </p:txBody>
        </p:sp>
        <p:sp>
          <p:nvSpPr>
            <p:cNvPr id="10" name="Textfeld 10"/>
            <p:cNvSpPr txBox="1"/>
            <p:nvPr/>
          </p:nvSpPr>
          <p:spPr bwMode="auto">
            <a:xfrm>
              <a:off x="1533251" y="2298799"/>
              <a:ext cx="1662449" cy="309807"/>
            </a:xfrm>
            <a:prstGeom prst="rect">
              <a:avLst/>
            </a:prstGeom>
            <a:noFill/>
          </p:spPr>
          <p:txBody>
            <a:bodyPr wrap="square" rtlCol="0">
              <a:spAutoFit/>
            </a:bodyPr>
            <a:lstStyle/>
            <a:p>
              <a:pPr>
                <a:defRPr/>
              </a:pPr>
              <a:r>
                <a:rPr lang="de-DE" sz="1600">
                  <a:solidFill>
                    <a:srgbClr val="004476"/>
                  </a:solidFill>
                  <a:latin typeface="Arial"/>
                  <a:cs typeface="Arial"/>
                </a:rPr>
                <a:t>Das war wichtig</a:t>
              </a:r>
              <a:endParaRPr/>
            </a:p>
          </p:txBody>
        </p:sp>
        <p:sp>
          <p:nvSpPr>
            <p:cNvPr id="11" name="Textfeld 11"/>
            <p:cNvSpPr txBox="1"/>
            <p:nvPr/>
          </p:nvSpPr>
          <p:spPr bwMode="auto">
            <a:xfrm>
              <a:off x="3671687" y="1460279"/>
              <a:ext cx="1991843" cy="309807"/>
            </a:xfrm>
            <a:prstGeom prst="rect">
              <a:avLst/>
            </a:prstGeom>
            <a:noFill/>
          </p:spPr>
          <p:txBody>
            <a:bodyPr wrap="square" rtlCol="0">
              <a:spAutoFit/>
            </a:bodyPr>
            <a:lstStyle/>
            <a:p>
              <a:pPr>
                <a:defRPr/>
              </a:pPr>
              <a:r>
                <a:rPr lang="de-DE" sz="1600">
                  <a:solidFill>
                    <a:srgbClr val="004476"/>
                  </a:solidFill>
                  <a:latin typeface="Arial"/>
                  <a:cs typeface="Arial"/>
                </a:rPr>
                <a:t>Das war nicht so gut</a:t>
              </a:r>
              <a:endParaRPr/>
            </a:p>
          </p:txBody>
        </p:sp>
        <p:sp>
          <p:nvSpPr>
            <p:cNvPr id="12" name="Textfeld 12"/>
            <p:cNvSpPr txBox="1"/>
            <p:nvPr/>
          </p:nvSpPr>
          <p:spPr bwMode="auto">
            <a:xfrm>
              <a:off x="1674758" y="3169093"/>
              <a:ext cx="1499351" cy="309807"/>
            </a:xfrm>
            <a:prstGeom prst="rect">
              <a:avLst/>
            </a:prstGeom>
            <a:noFill/>
          </p:spPr>
          <p:txBody>
            <a:bodyPr wrap="square" rtlCol="0">
              <a:spAutoFit/>
            </a:bodyPr>
            <a:lstStyle/>
            <a:p>
              <a:pPr>
                <a:defRPr/>
              </a:pPr>
              <a:r>
                <a:rPr lang="de-DE" sz="1600">
                  <a:solidFill>
                    <a:srgbClr val="004476"/>
                  </a:solidFill>
                  <a:latin typeface="Arial"/>
                  <a:cs typeface="Arial"/>
                </a:rPr>
                <a:t>Das war super</a:t>
              </a:r>
              <a:endParaRPr/>
            </a:p>
          </p:txBody>
        </p:sp>
        <p:sp>
          <p:nvSpPr>
            <p:cNvPr id="13" name="Textfeld 13"/>
            <p:cNvSpPr txBox="1"/>
            <p:nvPr/>
          </p:nvSpPr>
          <p:spPr bwMode="auto">
            <a:xfrm>
              <a:off x="5950157" y="3002389"/>
              <a:ext cx="1719296" cy="309807"/>
            </a:xfrm>
            <a:prstGeom prst="rect">
              <a:avLst/>
            </a:prstGeom>
            <a:noFill/>
          </p:spPr>
          <p:txBody>
            <a:bodyPr wrap="square" rtlCol="0">
              <a:spAutoFit/>
            </a:bodyPr>
            <a:lstStyle/>
            <a:p>
              <a:pPr>
                <a:defRPr/>
              </a:pPr>
              <a:r>
                <a:rPr lang="de-DE" sz="1600">
                  <a:solidFill>
                    <a:srgbClr val="004476"/>
                  </a:solidFill>
                  <a:latin typeface="Arial"/>
                  <a:cs typeface="Arial"/>
                </a:rPr>
                <a:t>Das kam zu kurz</a:t>
              </a:r>
              <a:endParaRPr/>
            </a:p>
          </p:txBody>
        </p:sp>
        <p:cxnSp>
          <p:nvCxnSpPr>
            <p:cNvPr id="14" name="Gerade Verbindung 14"/>
            <p:cNvCxnSpPr>
              <a:cxnSpLocks/>
            </p:cNvCxnSpPr>
            <p:nvPr/>
          </p:nvCxnSpPr>
          <p:spPr bwMode="auto">
            <a:xfrm flipV="1">
              <a:off x="3024938" y="3169094"/>
              <a:ext cx="462240" cy="128485"/>
            </a:xfrm>
            <a:prstGeom prst="line">
              <a:avLst/>
            </a:prstGeom>
          </p:spPr>
          <p:style>
            <a:lnRef idx="1">
              <a:schemeClr val="dk1"/>
            </a:lnRef>
            <a:fillRef idx="0">
              <a:schemeClr val="dk1"/>
            </a:fillRef>
            <a:effectRef idx="0">
              <a:schemeClr val="dk1"/>
            </a:effectRef>
            <a:fontRef idx="minor">
              <a:schemeClr val="tx1"/>
            </a:fontRef>
          </p:style>
        </p:cxnSp>
        <p:cxnSp>
          <p:nvCxnSpPr>
            <p:cNvPr id="15" name="Gerade Verbindung 15"/>
            <p:cNvCxnSpPr>
              <a:cxnSpLocks/>
            </p:cNvCxnSpPr>
            <p:nvPr/>
          </p:nvCxnSpPr>
          <p:spPr bwMode="auto">
            <a:xfrm flipH="1">
              <a:off x="3174109" y="2441665"/>
              <a:ext cx="606914" cy="0"/>
            </a:xfrm>
            <a:prstGeom prst="line">
              <a:avLst/>
            </a:prstGeom>
          </p:spPr>
          <p:style>
            <a:lnRef idx="1">
              <a:schemeClr val="dk1"/>
            </a:lnRef>
            <a:fillRef idx="0">
              <a:schemeClr val="dk1"/>
            </a:fillRef>
            <a:effectRef idx="0">
              <a:schemeClr val="dk1"/>
            </a:effectRef>
            <a:fontRef idx="minor">
              <a:schemeClr val="tx1"/>
            </a:fontRef>
          </p:style>
        </p:cxnSp>
        <p:cxnSp>
          <p:nvCxnSpPr>
            <p:cNvPr id="16" name="Gerade Verbindung 16"/>
            <p:cNvCxnSpPr>
              <a:cxnSpLocks/>
            </p:cNvCxnSpPr>
            <p:nvPr/>
          </p:nvCxnSpPr>
          <p:spPr bwMode="auto">
            <a:xfrm>
              <a:off x="4613603" y="1737278"/>
              <a:ext cx="0" cy="173999"/>
            </a:xfrm>
            <a:prstGeom prst="line">
              <a:avLst/>
            </a:prstGeom>
          </p:spPr>
          <p:style>
            <a:lnRef idx="1">
              <a:schemeClr val="dk1"/>
            </a:lnRef>
            <a:fillRef idx="0">
              <a:schemeClr val="dk1"/>
            </a:fillRef>
            <a:effectRef idx="0">
              <a:schemeClr val="dk1"/>
            </a:effectRef>
            <a:fontRef idx="minor">
              <a:schemeClr val="tx1"/>
            </a:fontRef>
          </p:style>
        </p:cxnSp>
        <p:cxnSp>
          <p:nvCxnSpPr>
            <p:cNvPr id="17" name="Gerade Verbindung 17"/>
            <p:cNvCxnSpPr>
              <a:cxnSpLocks/>
              <a:endCxn id="13" idx="1"/>
            </p:cNvCxnSpPr>
            <p:nvPr/>
          </p:nvCxnSpPr>
          <p:spPr bwMode="auto">
            <a:xfrm>
              <a:off x="5663530" y="2910928"/>
              <a:ext cx="286628" cy="246364"/>
            </a:xfrm>
            <a:prstGeom prst="line">
              <a:avLst/>
            </a:prstGeom>
          </p:spPr>
          <p:style>
            <a:lnRef idx="1">
              <a:schemeClr val="dk1"/>
            </a:lnRef>
            <a:fillRef idx="0">
              <a:schemeClr val="dk1"/>
            </a:fillRef>
            <a:effectRef idx="0">
              <a:schemeClr val="dk1"/>
            </a:effectRef>
            <a:fontRef idx="minor">
              <a:schemeClr val="tx1"/>
            </a:fontRef>
          </p:style>
        </p:cxnSp>
      </p:grpSp>
      <p:sp>
        <p:nvSpPr>
          <p:cNvPr id="18" name="Inhaltsplatzhalter 2"/>
          <p:cNvSpPr>
            <a:spLocks noGrp="1"/>
          </p:cNvSpPr>
          <p:nvPr>
            <p:ph idx="1"/>
          </p:nvPr>
        </p:nvSpPr>
        <p:spPr bwMode="auto">
          <a:xfrm>
            <a:off x="628650" y="4443958"/>
            <a:ext cx="8335838" cy="226874"/>
          </a:xfrm>
        </p:spPr>
        <p:txBody>
          <a:bodyPr>
            <a:noAutofit/>
          </a:bodyPr>
          <a:lstStyle/>
          <a:p>
            <a:pPr marL="0" indent="0">
              <a:buNone/>
              <a:defRPr/>
            </a:pPr>
            <a:r>
              <a:rPr lang="de-DE" sz="700">
                <a:latin typeface="+mn-ea"/>
                <a:cs typeface="Droid Sans"/>
              </a:rPr>
              <a:t>Quelle des Bildes: </a:t>
            </a:r>
            <a:r>
              <a:rPr lang="de-DE" sz="700">
                <a:latin typeface="+mn-ea"/>
              </a:rPr>
              <a:t>Zlatko Najdenovski. </a:t>
            </a:r>
            <a:r>
              <a:rPr lang="de-DE" sz="700" i="1">
                <a:latin typeface="+mn-ea"/>
              </a:rPr>
              <a:t>Hand. </a:t>
            </a:r>
            <a:r>
              <a:rPr lang="de-DE" sz="700">
                <a:latin typeface="+mn-ea"/>
              </a:rPr>
              <a:t>Zugriff am: 30.11.2021 </a:t>
            </a:r>
            <a:r>
              <a:rPr lang="de-DE" sz="700" u="sng">
                <a:latin typeface="+mn-ea"/>
                <a:hlinkClick r:id="rId3" tooltip="https://www.flaticon.com/de/kostenloses-icon/hand_182479?term=hand&amp;related_id=182479"/>
              </a:rPr>
              <a:t>https://www.flaticon.com/de/kostenloses-icon/hand_182479?term=hand&amp;related_id=182479</a:t>
            </a:r>
            <a:r>
              <a:rPr lang="de-DE" sz="700">
                <a:latin typeface="+mn-ea"/>
              </a:rPr>
              <a:t> </a:t>
            </a:r>
            <a:endParaRPr/>
          </a:p>
        </p:txBody>
      </p:sp>
      <p:cxnSp>
        <p:nvCxnSpPr>
          <p:cNvPr id="19" name="Gerade Verbindung 19"/>
          <p:cNvCxnSpPr>
            <a:cxnSpLocks/>
          </p:cNvCxnSpPr>
          <p:nvPr/>
        </p:nvCxnSpPr>
        <p:spPr bwMode="auto">
          <a:xfrm flipV="1">
            <a:off x="5127712" y="2236199"/>
            <a:ext cx="505131" cy="140407"/>
          </a:xfrm>
          <a:prstGeom prst="line">
            <a:avLst/>
          </a:prstGeom>
        </p:spPr>
        <p:style>
          <a:lnRef idx="1">
            <a:schemeClr val="dk1"/>
          </a:lnRef>
          <a:fillRef idx="0">
            <a:schemeClr val="dk1"/>
          </a:fillRef>
          <a:effectRef idx="0">
            <a:schemeClr val="dk1"/>
          </a:effectRef>
          <a:fontRef idx="minor">
            <a:schemeClr val="tx1"/>
          </a:fontRef>
        </p:style>
      </p:cxnSp>
      <p:sp>
        <p:nvSpPr>
          <p:cNvPr id="20" name="Titel 2">
            <a:extLst>
              <a:ext uri="{FF2B5EF4-FFF2-40B4-BE49-F238E27FC236}">
                <a16:creationId xmlns:a16="http://schemas.microsoft.com/office/drawing/2014/main" id="{19472CFD-CB3E-442A-9619-6862F9C8BAD3}"/>
              </a:ext>
            </a:extLst>
          </p:cNvPr>
          <p:cNvSpPr txBox="1">
            <a:spLocks/>
          </p:cNvSpPr>
          <p:nvPr/>
        </p:nvSpPr>
        <p:spPr bwMode="auto">
          <a:xfrm>
            <a:off x="5292080" y="65410"/>
            <a:ext cx="3672408" cy="994172"/>
          </a:xfrm>
          <a:prstGeom prst="rect">
            <a:avLst/>
          </a:prstGeom>
        </p:spPr>
        <p:txBody>
          <a:bodyPr vert="horz" lIns="91440" tIns="45720" rIns="91440" bIns="45720" rtlCol="0" anchor="ctr">
            <a:normAutofit/>
          </a:bodyPr>
          <a:lstStyle>
            <a:lvl1pPr algn="l" defTabSz="914400">
              <a:lnSpc>
                <a:spcPct val="90000"/>
              </a:lnSpc>
              <a:spcBef>
                <a:spcPts val="0"/>
              </a:spcBef>
              <a:buNone/>
              <a:defRPr sz="2800">
                <a:solidFill>
                  <a:srgbClr val="DC3332"/>
                </a:solidFill>
                <a:latin typeface="Arial"/>
                <a:ea typeface="+mj-ea"/>
                <a:cs typeface="Arial"/>
              </a:defRPr>
            </a:lvl1pPr>
          </a:lstStyle>
          <a:p>
            <a:pPr algn="r">
              <a:defRPr/>
            </a:pPr>
            <a:r>
              <a:rPr lang="de-DE" sz="1400" b="1" i="1" dirty="0"/>
              <a:t>Methode: 5-Finger-Feedback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Langzeitarchivierung</a:t>
            </a:r>
            <a:endParaRPr/>
          </a:p>
        </p:txBody>
      </p:sp>
      <p:sp>
        <p:nvSpPr>
          <p:cNvPr id="7" name="Foliennummernplatzhalter 4"/>
          <p:cNvSpPr>
            <a:spLocks noGrp="1"/>
          </p:cNvSpPr>
          <p:nvPr>
            <p:ph type="sldNum" sz="quarter" idx="12"/>
          </p:nvPr>
        </p:nvSpPr>
        <p:spPr bwMode="auto">
          <a:xfrm>
            <a:off x="6457950" y="4767264"/>
            <a:ext cx="2057400" cy="273844"/>
          </a:xfrm>
        </p:spPr>
        <p:txBody>
          <a:bodyPr/>
          <a:lstStyle/>
          <a:p>
            <a:pPr>
              <a:defRPr/>
            </a:pPr>
            <a:fld id="{A3A583AC-90C3-47D4-8E3F-971AFFF238DC}" type="slidenum">
              <a:rPr lang="de-DE"/>
              <a:t>8</a:t>
            </a:fld>
            <a:endParaRPr lang="de-DE"/>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Evaluation unseres Workshops</a:t>
            </a:r>
            <a:endParaRPr/>
          </a:p>
        </p:txBody>
      </p:sp>
      <p:sp>
        <p:nvSpPr>
          <p:cNvPr id="5" name="Inhaltsplatzhalter 3"/>
          <p:cNvSpPr>
            <a:spLocks noGrp="1"/>
          </p:cNvSpPr>
          <p:nvPr>
            <p:ph idx="1"/>
          </p:nvPr>
        </p:nvSpPr>
        <p:spPr bwMode="auto"/>
        <p:txBody>
          <a:bodyPr anchor="ctr">
            <a:normAutofit/>
          </a:bodyPr>
          <a:lstStyle/>
          <a:p>
            <a:pPr marL="0" indent="0">
              <a:buNone/>
              <a:defRPr/>
            </a:pPr>
            <a:r>
              <a:rPr lang="de-DE" sz="5400"/>
              <a:t>Ihre Meinung zählt!</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89</a:t>
            </a:fld>
            <a:endParaRPr lang="de-DE"/>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a:xfrm>
            <a:off x="685800" y="0"/>
            <a:ext cx="8083446" cy="1790700"/>
          </a:xfrm>
        </p:spPr>
        <p:txBody>
          <a:bodyPr>
            <a:normAutofit/>
          </a:bodyPr>
          <a:lstStyle/>
          <a:p>
            <a:pPr>
              <a:defRPr/>
            </a:pPr>
            <a:r>
              <a:rPr lang="de-DE" sz="3600"/>
              <a:t>Herzlichen Dank für Ihre Teilnahme!</a:t>
            </a:r>
            <a:endParaRPr/>
          </a:p>
        </p:txBody>
      </p:sp>
      <p:grpSp>
        <p:nvGrpSpPr>
          <p:cNvPr id="3" name="Gruppieren 2"/>
          <p:cNvGrpSpPr/>
          <p:nvPr/>
        </p:nvGrpSpPr>
        <p:grpSpPr bwMode="auto">
          <a:xfrm>
            <a:off x="685800" y="4587974"/>
            <a:ext cx="7116968" cy="369332"/>
            <a:chOff x="685800" y="4587974"/>
            <a:chExt cx="7116968" cy="369332"/>
          </a:xfrm>
        </p:grpSpPr>
        <p:sp>
          <p:nvSpPr>
            <p:cNvPr id="7" name="Textfeld 6"/>
            <p:cNvSpPr txBox="1"/>
            <p:nvPr/>
          </p:nvSpPr>
          <p:spPr bwMode="auto">
            <a:xfrm>
              <a:off x="1324280" y="4587974"/>
              <a:ext cx="6478488" cy="369332"/>
            </a:xfrm>
            <a:prstGeom prst="rect">
              <a:avLst/>
            </a:prstGeom>
            <a:noFill/>
          </p:spPr>
          <p:txBody>
            <a:bodyPr wrap="square" rtlCol="0">
              <a:spAutoFit/>
            </a:bodyPr>
            <a:lstStyle/>
            <a:p>
              <a:pPr>
                <a:defRPr/>
              </a:pPr>
              <a:r>
                <a:rPr lang="de-DE" sz="900">
                  <a:solidFill>
                    <a:srgbClr val="004476"/>
                  </a:solidFill>
                  <a:latin typeface="+mn-ea"/>
                </a:rPr>
                <a:t>Falls nicht anders vermerkt, ist die Präsentation unter der Creative Commons Attribution 4.0 International (CC BY 4.0) </a:t>
              </a:r>
              <a:r>
                <a:rPr lang="de-DE" sz="900" u="sng">
                  <a:solidFill>
                    <a:srgbClr val="004476"/>
                  </a:solidFill>
                  <a:latin typeface="+mn-ea"/>
                  <a:hlinkClick r:id="rId3" tooltip="https://creativecommons.org/licenses/by/4.0/"/>
                </a:rPr>
                <a:t>https://creativecommons.org/licenses/by/4.0/</a:t>
              </a:r>
              <a:r>
                <a:rPr lang="de-DE" sz="900">
                  <a:solidFill>
                    <a:srgbClr val="004476"/>
                  </a:solidFill>
                  <a:latin typeface="+mn-ea"/>
                </a:rPr>
                <a:t> lizenziert. </a:t>
              </a:r>
              <a:endParaRPr/>
            </a:p>
          </p:txBody>
        </p:sp>
        <p:grpSp>
          <p:nvGrpSpPr>
            <p:cNvPr id="2" name="Gruppieren 1"/>
            <p:cNvGrpSpPr/>
            <p:nvPr/>
          </p:nvGrpSpPr>
          <p:grpSpPr bwMode="auto">
            <a:xfrm>
              <a:off x="685800" y="4621888"/>
              <a:ext cx="620743" cy="301504"/>
              <a:chOff x="7842449" y="4587192"/>
              <a:chExt cx="761999" cy="370114"/>
            </a:xfrm>
          </p:grpSpPr>
          <p:pic>
            <p:nvPicPr>
              <p:cNvPr id="10" name="Grafik 4"/>
              <p:cNvPicPr>
                <a:picLocks noChangeAspect="1"/>
              </p:cNvPicPr>
              <p:nvPr/>
            </p:nvPicPr>
            <p:blipFill>
              <a:blip r:embed="rId4">
                <a:duotone>
                  <a:schemeClr val="accent5">
                    <a:shade val="45000"/>
                    <a:satMod val="135000"/>
                  </a:schemeClr>
                  <a:prstClr val="white"/>
                </a:duotone>
              </a:blip>
              <a:stretch/>
            </p:blipFill>
            <p:spPr bwMode="auto">
              <a:xfrm>
                <a:off x="8234334" y="4587192"/>
                <a:ext cx="370114" cy="370114"/>
              </a:xfrm>
              <a:prstGeom prst="rect">
                <a:avLst/>
              </a:prstGeom>
              <a:ln>
                <a:noFill/>
              </a:ln>
            </p:spPr>
          </p:pic>
          <p:pic>
            <p:nvPicPr>
              <p:cNvPr id="11" name="Grafik 10"/>
              <p:cNvPicPr>
                <a:picLocks noChangeAspect="1"/>
              </p:cNvPicPr>
              <p:nvPr/>
            </p:nvPicPr>
            <p:blipFill>
              <a:blip r:embed="rId5">
                <a:duotone>
                  <a:schemeClr val="accent5">
                    <a:shade val="45000"/>
                    <a:satMod val="135000"/>
                  </a:schemeClr>
                  <a:prstClr val="white"/>
                </a:duotone>
              </a:blip>
              <a:stretch/>
            </p:blipFill>
            <p:spPr bwMode="auto">
              <a:xfrm>
                <a:off x="7842449" y="4587193"/>
                <a:ext cx="370112" cy="370112"/>
              </a:xfrm>
              <a:prstGeom prst="rect">
                <a:avLst/>
              </a:prstGeom>
              <a:ln>
                <a:noFill/>
              </a:ln>
            </p:spPr>
          </p:pic>
        </p:grpSp>
      </p:grpSp>
      <p:sp>
        <p:nvSpPr>
          <p:cNvPr id="14" name="Untertitel 2"/>
          <p:cNvSpPr>
            <a:spLocks noGrp="1"/>
          </p:cNvSpPr>
          <p:nvPr>
            <p:ph type="subTitle" idx="1"/>
          </p:nvPr>
        </p:nvSpPr>
        <p:spPr bwMode="auto">
          <a:xfrm>
            <a:off x="685800" y="1923678"/>
            <a:ext cx="7918648" cy="2448272"/>
          </a:xfrm>
        </p:spPr>
        <p:txBody>
          <a:bodyPr numCol="2">
            <a:noAutofit/>
          </a:bodyPr>
          <a:lstStyle/>
          <a:p>
            <a:pPr>
              <a:lnSpc>
                <a:spcPct val="100000"/>
              </a:lnSpc>
              <a:spcBef>
                <a:spcPts val="0"/>
              </a:spcBef>
              <a:defRPr/>
            </a:pPr>
            <a:r>
              <a:rPr lang="de-DE" sz="2000" b="1">
                <a:solidFill>
                  <a:srgbClr val="004476"/>
                </a:solidFill>
              </a:rPr>
              <a:t>FDNext</a:t>
            </a:r>
            <a:endParaRPr/>
          </a:p>
          <a:p>
            <a:pPr>
              <a:lnSpc>
                <a:spcPct val="100000"/>
              </a:lnSpc>
              <a:spcBef>
                <a:spcPts val="0"/>
              </a:spcBef>
              <a:defRPr/>
            </a:pPr>
            <a:r>
              <a:rPr lang="de-DE" sz="2000"/>
              <a:t>Dr. Sven Paßmann</a:t>
            </a:r>
            <a:endParaRPr/>
          </a:p>
          <a:p>
            <a:pPr>
              <a:lnSpc>
                <a:spcPct val="100000"/>
              </a:lnSpc>
              <a:spcBef>
                <a:spcPts val="0"/>
              </a:spcBef>
              <a:defRPr/>
            </a:pPr>
            <a:r>
              <a:rPr lang="de-DE" sz="2000"/>
              <a:t>Sibylle Söring</a:t>
            </a: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endParaRPr lang="de-DE" sz="1000"/>
          </a:p>
          <a:p>
            <a:pPr>
              <a:lnSpc>
                <a:spcPct val="100000"/>
              </a:lnSpc>
              <a:spcBef>
                <a:spcPts val="0"/>
              </a:spcBef>
              <a:defRPr/>
            </a:pPr>
            <a:r>
              <a:rPr lang="de-DE" sz="1000" b="1">
                <a:solidFill>
                  <a:srgbClr val="004476"/>
                </a:solidFill>
              </a:rPr>
              <a:t>FDMentor</a:t>
            </a:r>
            <a:endParaRPr/>
          </a:p>
          <a:p>
            <a:pPr>
              <a:lnSpc>
                <a:spcPct val="100000"/>
              </a:lnSpc>
              <a:spcBef>
                <a:spcPts val="0"/>
              </a:spcBef>
              <a:defRPr/>
            </a:pPr>
            <a:r>
              <a:rPr lang="de-DE" sz="1000"/>
              <a:t>Katarzyna Biernacka </a:t>
            </a:r>
            <a:endParaRPr sz="1000"/>
          </a:p>
          <a:p>
            <a:pPr>
              <a:lnSpc>
                <a:spcPct val="100000"/>
              </a:lnSpc>
              <a:spcBef>
                <a:spcPts val="0"/>
              </a:spcBef>
              <a:defRPr/>
            </a:pPr>
            <a:r>
              <a:rPr lang="de-DE" sz="1000"/>
              <a:t>Petra Buchholz </a:t>
            </a:r>
            <a:endParaRPr sz="1000"/>
          </a:p>
          <a:p>
            <a:pPr>
              <a:lnSpc>
                <a:spcPct val="100000"/>
              </a:lnSpc>
              <a:spcBef>
                <a:spcPts val="0"/>
              </a:spcBef>
              <a:defRPr/>
            </a:pPr>
            <a:r>
              <a:rPr lang="de-DE" sz="1000"/>
              <a:t>Sarah Ann Danker</a:t>
            </a:r>
            <a:endParaRPr sz="1000"/>
          </a:p>
          <a:p>
            <a:pPr>
              <a:lnSpc>
                <a:spcPct val="100000"/>
              </a:lnSpc>
              <a:spcBef>
                <a:spcPts val="0"/>
              </a:spcBef>
              <a:defRPr/>
            </a:pPr>
            <a:r>
              <a:rPr lang="de-DE" sz="1000"/>
              <a:t>Dr. Dominika Dolzycka </a:t>
            </a:r>
            <a:endParaRPr sz="1000"/>
          </a:p>
          <a:p>
            <a:pPr>
              <a:lnSpc>
                <a:spcPct val="100000"/>
              </a:lnSpc>
              <a:spcBef>
                <a:spcPts val="0"/>
              </a:spcBef>
              <a:defRPr/>
            </a:pPr>
            <a:r>
              <a:rPr lang="de-DE" sz="1000"/>
              <a:t>Claudia Engelhardt</a:t>
            </a:r>
            <a:endParaRPr sz="1000"/>
          </a:p>
          <a:p>
            <a:pPr>
              <a:lnSpc>
                <a:spcPct val="100000"/>
              </a:lnSpc>
              <a:spcBef>
                <a:spcPts val="0"/>
              </a:spcBef>
              <a:defRPr/>
            </a:pPr>
            <a:r>
              <a:rPr lang="de-DE" sz="1000"/>
              <a:t>Kerstin Helbig </a:t>
            </a:r>
            <a:endParaRPr sz="1000"/>
          </a:p>
          <a:p>
            <a:pPr>
              <a:lnSpc>
                <a:spcPct val="100000"/>
              </a:lnSpc>
              <a:spcBef>
                <a:spcPts val="0"/>
              </a:spcBef>
              <a:defRPr/>
            </a:pPr>
            <a:r>
              <a:rPr lang="de-DE" sz="1000"/>
              <a:t>Dr. Juliane Jacob </a:t>
            </a:r>
            <a:endParaRPr sz="1000"/>
          </a:p>
          <a:p>
            <a:pPr>
              <a:lnSpc>
                <a:spcPct val="100000"/>
              </a:lnSpc>
              <a:spcBef>
                <a:spcPts val="0"/>
              </a:spcBef>
              <a:defRPr/>
            </a:pPr>
            <a:r>
              <a:rPr lang="de-DE" sz="1000"/>
              <a:t>Dr. Janna Neumann </a:t>
            </a:r>
            <a:endParaRPr sz="1000"/>
          </a:p>
          <a:p>
            <a:pPr>
              <a:lnSpc>
                <a:spcPct val="100000"/>
              </a:lnSpc>
              <a:spcBef>
                <a:spcPts val="0"/>
              </a:spcBef>
              <a:defRPr/>
            </a:pPr>
            <a:r>
              <a:rPr lang="de-DE" sz="1000"/>
              <a:t>Dr. Carolin Odebrecht</a:t>
            </a:r>
            <a:endParaRPr/>
          </a:p>
          <a:p>
            <a:pPr>
              <a:lnSpc>
                <a:spcPct val="100000"/>
              </a:lnSpc>
              <a:spcBef>
                <a:spcPts val="0"/>
              </a:spcBef>
              <a:defRPr/>
            </a:pPr>
            <a:r>
              <a:rPr lang="de-DE" sz="1000"/>
              <a:t>Britta Petersen </a:t>
            </a:r>
            <a:endParaRPr/>
          </a:p>
          <a:p>
            <a:pPr>
              <a:lnSpc>
                <a:spcPct val="100000"/>
              </a:lnSpc>
              <a:spcBef>
                <a:spcPts val="0"/>
              </a:spcBef>
              <a:defRPr/>
            </a:pPr>
            <a:r>
              <a:rPr lang="de-DE" sz="1000"/>
              <a:t>Benjamin Slowig</a:t>
            </a:r>
            <a:endParaRPr sz="1000"/>
          </a:p>
          <a:p>
            <a:pPr>
              <a:lnSpc>
                <a:spcPct val="100000"/>
              </a:lnSpc>
              <a:spcBef>
                <a:spcPts val="0"/>
              </a:spcBef>
              <a:defRPr/>
            </a:pPr>
            <a:r>
              <a:rPr lang="de-DE" sz="1000"/>
              <a:t>Dr. Ute Trautwein-Bruns</a:t>
            </a:r>
            <a:endParaRPr sz="1000"/>
          </a:p>
          <a:p>
            <a:pPr>
              <a:lnSpc>
                <a:spcPct val="100000"/>
              </a:lnSpc>
              <a:spcBef>
                <a:spcPts val="0"/>
              </a:spcBef>
              <a:defRPr/>
            </a:pPr>
            <a:r>
              <a:rPr lang="de-DE" sz="1000"/>
              <a:t>Cord Wiljes</a:t>
            </a:r>
            <a:endParaRPr/>
          </a:p>
          <a:p>
            <a:pPr>
              <a:lnSpc>
                <a:spcPct val="100000"/>
              </a:lnSpc>
              <a:spcBef>
                <a:spcPts val="0"/>
              </a:spcBef>
              <a:defRPr/>
            </a:pPr>
            <a:r>
              <a:rPr lang="de-DE" sz="1000"/>
              <a:t>Dr. Ulrike Wuttke </a:t>
            </a:r>
            <a:endParaRPr sz="100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UAG Schulungen/Fortbildungen</a:t>
            </a:r>
            <a:endParaRPr/>
          </a:p>
        </p:txBody>
      </p:sp>
      <p:sp>
        <p:nvSpPr>
          <p:cNvPr id="5" name="Inhaltsplatzhalter 3"/>
          <p:cNvSpPr>
            <a:spLocks noGrp="1"/>
          </p:cNvSpPr>
          <p:nvPr>
            <p:ph idx="1"/>
          </p:nvPr>
        </p:nvSpPr>
        <p:spPr bwMode="auto"/>
        <p:txBody>
          <a:bodyPr anchor="t">
            <a:normAutofit fontScale="92500" lnSpcReduction="10000"/>
          </a:bodyPr>
          <a:lstStyle/>
          <a:p>
            <a:pPr marL="0" indent="0">
              <a:buNone/>
              <a:defRPr/>
            </a:pPr>
            <a:r>
              <a:rPr lang="de-DE"/>
              <a:t>Austausch sowie Weiterentwicklung und Erarbeitung von unterschiedlichen Schulungsmodellen und -materialien sowie Sammlung von Schulungsmaterialien</a:t>
            </a:r>
            <a:endParaRPr/>
          </a:p>
          <a:p>
            <a:pPr marL="0" indent="0">
              <a:buNone/>
              <a:defRPr/>
            </a:pPr>
            <a:endParaRPr lang="de-DE"/>
          </a:p>
          <a:p>
            <a:pPr marL="0" indent="0">
              <a:buNone/>
              <a:defRPr/>
            </a:pPr>
            <a:r>
              <a:rPr lang="de-DE"/>
              <a:t>Weiterführende Informationen:</a:t>
            </a:r>
            <a:endParaRPr/>
          </a:p>
          <a:p>
            <a:pPr marL="0" indent="0">
              <a:buNone/>
              <a:defRPr/>
            </a:pPr>
            <a:r>
              <a:rPr lang="de-DE" u="sng">
                <a:hlinkClick r:id="rId2" tooltip="https://www.forschungsdaten.org/index.php/UAG_Schulungen/Fortbildungen"/>
              </a:rPr>
              <a:t>https://www.forschungsdaten.org/index.php/UAG_Schulungen/Fortbildungen</a:t>
            </a:r>
            <a:endParaRPr lang="de-DE"/>
          </a:p>
          <a:p>
            <a:pPr marL="0" indent="0">
              <a:buNone/>
              <a:defRPr/>
            </a:pPr>
            <a:r>
              <a:rPr lang="de-DE"/>
              <a:t>Materialsammlung (im Aufbau):</a:t>
            </a:r>
            <a:endParaRPr/>
          </a:p>
          <a:p>
            <a:pPr marL="0" indent="0">
              <a:buNone/>
              <a:defRPr/>
            </a:pPr>
            <a:r>
              <a:rPr lang="de-DE" u="sng">
                <a:hlinkClick r:id="rId3" tooltip="https://hu.berlin/fdm-materialsammlung"/>
              </a:rPr>
              <a:t>https://hu.berlin/fdm-materialsammlung</a:t>
            </a:r>
            <a:r>
              <a:rPr lang="de-DE" u="sng"/>
              <a:t> </a:t>
            </a:r>
            <a:endParaRPr/>
          </a:p>
        </p:txBody>
      </p:sp>
      <p:sp>
        <p:nvSpPr>
          <p:cNvPr id="6" name="Foliennummernplatzhalter 4"/>
          <p:cNvSpPr>
            <a:spLocks noGrp="1"/>
          </p:cNvSpPr>
          <p:nvPr>
            <p:ph type="sldNum" sz="quarter" idx="12"/>
          </p:nvPr>
        </p:nvSpPr>
        <p:spPr bwMode="auto"/>
        <p:txBody>
          <a:bodyPr/>
          <a:lstStyle/>
          <a:p>
            <a:pPr>
              <a:defRPr/>
            </a:pPr>
            <a:fld id="{A3A583AC-90C3-47D4-8E3F-971AFFF238DC}" type="slidenum">
              <a:rPr lang="de-DE"/>
              <a:t>91</a:t>
            </a:fld>
            <a:endParaRPr lang="de-DE"/>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Arial"/>
        <a:cs typeface="Arial"/>
      </a:majorFont>
      <a:minorFont>
        <a:latin typeface="Calibri"/>
        <a:ea typeface="Arial"/>
        <a:cs typeface="Arial"/>
      </a:minorFont>
    </a:fontScheme>
    <a:fmtScheme name="Office Them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4795</Words>
  <Application>Microsoft Office PowerPoint</Application>
  <DocSecurity>0</DocSecurity>
  <PresentationFormat>Bildschirmpräsentation (16:9)</PresentationFormat>
  <Paragraphs>814</Paragraphs>
  <Slides>92</Slides>
  <Notes>19</Notes>
  <HiddenSlides>1</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92</vt:i4>
      </vt:variant>
    </vt:vector>
  </HeadingPairs>
  <TitlesOfParts>
    <vt:vector size="98" baseType="lpstr">
      <vt:lpstr>Arial</vt:lpstr>
      <vt:lpstr>Calibri</vt:lpstr>
      <vt:lpstr>Droid Sans</vt:lpstr>
      <vt:lpstr>Helvetica</vt:lpstr>
      <vt:lpstr>Wingdings</vt:lpstr>
      <vt:lpstr>Office Theme</vt:lpstr>
      <vt:lpstr>Train-the-Trainer-Workshop zum Thema Forschungsdatenmanagement</vt:lpstr>
      <vt:lpstr>Frage</vt:lpstr>
      <vt:lpstr>Übung Erinnerung an Gelerntes</vt:lpstr>
      <vt:lpstr>Tagesplan</vt:lpstr>
      <vt:lpstr>Speicherung und Backup</vt:lpstr>
      <vt:lpstr>Übung Speichermedien</vt:lpstr>
      <vt:lpstr>Schutz vor Datenverlust</vt:lpstr>
      <vt:lpstr>Kriterien für Backup</vt:lpstr>
      <vt:lpstr>Langzeitarchivierung</vt:lpstr>
      <vt:lpstr>Frage</vt:lpstr>
      <vt:lpstr>Archivierung – Abgrenzung zu Backup</vt:lpstr>
      <vt:lpstr>Wie lange ist Langzeit?</vt:lpstr>
      <vt:lpstr>Nachhaltige Dateiformate</vt:lpstr>
      <vt:lpstr>Übung Langzeitarchivierung</vt:lpstr>
      <vt:lpstr>Anforderungen an Langzeitarchive</vt:lpstr>
      <vt:lpstr>CoreTrustSeal</vt:lpstr>
      <vt:lpstr>Institutionelle Infrastruktur</vt:lpstr>
      <vt:lpstr>Infrastruktur für Forschungsdatenmanagement</vt:lpstr>
      <vt:lpstr>Weiterentwicklung von FDM-Kontaktstellen</vt:lpstr>
      <vt:lpstr>Speicherangebote für Forschungsdatenmanagement (am Beispiel der Freien Universität zu Berlin)</vt:lpstr>
      <vt:lpstr>Frage</vt:lpstr>
      <vt:lpstr>Kaffeepause</vt:lpstr>
      <vt:lpstr>Publikation</vt:lpstr>
      <vt:lpstr>Publikationswege für Daten</vt:lpstr>
      <vt:lpstr>Publikationswege für Daten</vt:lpstr>
      <vt:lpstr>Publikationswege für Daten</vt:lpstr>
      <vt:lpstr>Repositorien finden: re3data.org</vt:lpstr>
      <vt:lpstr>Repositorien finden: risources.dfg.de</vt:lpstr>
      <vt:lpstr>Repositorien finden:</vt:lpstr>
      <vt:lpstr>Übung Repositorium</vt:lpstr>
      <vt:lpstr>Respositorien für Psycholog*innen</vt:lpstr>
      <vt:lpstr>Frage</vt:lpstr>
      <vt:lpstr>Kriterien für die Auswahl eines Repositoriums</vt:lpstr>
      <vt:lpstr>Daten auswählen</vt:lpstr>
      <vt:lpstr>Übung Zugriffsklassen</vt:lpstr>
      <vt:lpstr>Frage</vt:lpstr>
      <vt:lpstr>Zugriffsklassen der DGPs</vt:lpstr>
      <vt:lpstr>Lizenzvergabe</vt:lpstr>
      <vt:lpstr>Creative Commons Lizenzen</vt:lpstr>
      <vt:lpstr>Creative Commons: Lizenz-Bedingungen</vt:lpstr>
      <vt:lpstr>CC-Lizenzen</vt:lpstr>
      <vt:lpstr>Vorsicht!</vt:lpstr>
      <vt:lpstr>Persistente Identifier</vt:lpstr>
      <vt:lpstr>Digital Object Identifier (DOI)</vt:lpstr>
      <vt:lpstr>Digital Object Identifier (DOI)</vt:lpstr>
      <vt:lpstr>Digital Object Identifier (DOI)</vt:lpstr>
      <vt:lpstr>PowerPoint-Präsentation</vt:lpstr>
      <vt:lpstr>Open Researcher and Contributor ID (ORCID)</vt:lpstr>
      <vt:lpstr>Fakten zu ORCID</vt:lpstr>
      <vt:lpstr>Übung  Pro und Kontra der Publikation von Forschungsdaten</vt:lpstr>
      <vt:lpstr>Frage</vt:lpstr>
      <vt:lpstr>Mittagspause</vt:lpstr>
      <vt:lpstr>Formaler Rahmen</vt:lpstr>
      <vt:lpstr>Übung Formaler Rahmen</vt:lpstr>
      <vt:lpstr>Erste Schritte: die 3Z-Formel</vt:lpstr>
      <vt:lpstr>Inhaltliche Schritte</vt:lpstr>
      <vt:lpstr>Organisatorisches</vt:lpstr>
      <vt:lpstr>PowerPoint-Präsentation</vt:lpstr>
      <vt:lpstr>Didaktisches Vorgehen</vt:lpstr>
      <vt:lpstr>Lernprozess nach Klaus Döring</vt:lpstr>
      <vt:lpstr>Frage</vt:lpstr>
      <vt:lpstr>Studierendenzentrierte Lernumgebung gestalten</vt:lpstr>
      <vt:lpstr>Einführung in die 7 Schritte der Konzeptentwicklung</vt:lpstr>
      <vt:lpstr>Frage</vt:lpstr>
      <vt:lpstr>7 Schritte der Seminarkonzeption, Harald Groß</vt:lpstr>
      <vt:lpstr>1. Thema öffnen</vt:lpstr>
      <vt:lpstr>2. Bedingungen klären</vt:lpstr>
      <vt:lpstr>3. Ordnen, Schwerpunkte setzen, reduzieren</vt:lpstr>
      <vt:lpstr>4. Lehrdrehbuch entwickeln</vt:lpstr>
      <vt:lpstr>4. Lehrdrehbuch entwickeln</vt:lpstr>
      <vt:lpstr>5. Methoden und Übungen</vt:lpstr>
      <vt:lpstr>5. Methoden und Übungen</vt:lpstr>
      <vt:lpstr>6. Arbeitsmaterialien erstellen</vt:lpstr>
      <vt:lpstr>7. Konzept prüfen</vt:lpstr>
      <vt:lpstr>Didaktische Methoden</vt:lpstr>
      <vt:lpstr>Frage</vt:lpstr>
      <vt:lpstr>Übung Didaktische Methoden</vt:lpstr>
      <vt:lpstr>Methodenübersicht</vt:lpstr>
      <vt:lpstr>Kaffeepause</vt:lpstr>
      <vt:lpstr>Praktische Übung</vt:lpstr>
      <vt:lpstr>Übung</vt:lpstr>
      <vt:lpstr>Übung</vt:lpstr>
      <vt:lpstr>Evaluation, Feedback und Verabschiedung</vt:lpstr>
      <vt:lpstr>  Evaluation       </vt:lpstr>
      <vt:lpstr>Frage</vt:lpstr>
      <vt:lpstr>PowerPoint-Präsentation</vt:lpstr>
      <vt:lpstr>  Evaluation       Feedback</vt:lpstr>
      <vt:lpstr>Take Home</vt:lpstr>
      <vt:lpstr>Feedback zu unserem Workshop</vt:lpstr>
      <vt:lpstr>Evaluation unseres Workshops</vt:lpstr>
      <vt:lpstr>Herzlichen Dank für Ihre Teilnahme!</vt:lpstr>
      <vt:lpstr>UAG Schulungen/Fortbildungen</vt:lpstr>
    </vt:vector>
  </TitlesOfParts>
  <Manager/>
  <Company>Humboldt-u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Train-the-Trainer Workshop zum Thema Forschungsdatenmanagement</dc:title>
  <dc:subject/>
  <dc:creator>Katarzyna Biernacka;Petra Buchholz;Sarah Ann Danker;Dr. Dominika Dolzycka;Claudia Engelhardt;Kerstin Helbig;Dr. Juliane Jacob;Dr. Janna Neumann;Dr. Carolin Odebrecht;Dr. Ute Trautwein-Bruns;Cord Wiljes;Dr. Ulrike Wuttke</dc:creator>
  <cp:keywords/>
  <dc:description/>
  <cp:lastModifiedBy>Sven Paßmann</cp:lastModifiedBy>
  <cp:revision>512</cp:revision>
  <dcterms:created xsi:type="dcterms:W3CDTF">2017-05-29T08:09:42Z</dcterms:created>
  <dcterms:modified xsi:type="dcterms:W3CDTF">2023-03-07T10:04:32Z</dcterms:modified>
  <cp:category/>
  <dc:identifier/>
  <cp:contentStatus/>
  <dc:language/>
  <cp:version/>
</cp:coreProperties>
</file>