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7"/>
  </p:notesMasterIdLst>
  <p:sldIdLst>
    <p:sldId id="256" r:id="rId2"/>
    <p:sldId id="257" r:id="rId3"/>
    <p:sldId id="352" r:id="rId4"/>
    <p:sldId id="343" r:id="rId5"/>
    <p:sldId id="344" r:id="rId6"/>
    <p:sldId id="258" r:id="rId7"/>
    <p:sldId id="259" r:id="rId8"/>
    <p:sldId id="364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4" r:id="rId19"/>
    <p:sldId id="269" r:id="rId20"/>
    <p:sldId id="272" r:id="rId21"/>
    <p:sldId id="270" r:id="rId22"/>
    <p:sldId id="271" r:id="rId23"/>
    <p:sldId id="273" r:id="rId24"/>
    <p:sldId id="275" r:id="rId25"/>
    <p:sldId id="276" r:id="rId26"/>
    <p:sldId id="278" r:id="rId27"/>
    <p:sldId id="353" r:id="rId28"/>
    <p:sldId id="354" r:id="rId29"/>
    <p:sldId id="279" r:id="rId30"/>
    <p:sldId id="277" r:id="rId31"/>
    <p:sldId id="280" r:id="rId32"/>
    <p:sldId id="281" r:id="rId33"/>
    <p:sldId id="282" r:id="rId34"/>
    <p:sldId id="283" r:id="rId35"/>
    <p:sldId id="284" r:id="rId36"/>
    <p:sldId id="285" r:id="rId37"/>
    <p:sldId id="355" r:id="rId38"/>
    <p:sldId id="286" r:id="rId39"/>
    <p:sldId id="287" r:id="rId40"/>
    <p:sldId id="365" r:id="rId41"/>
    <p:sldId id="288" r:id="rId42"/>
    <p:sldId id="356" r:id="rId43"/>
    <p:sldId id="357" r:id="rId44"/>
    <p:sldId id="358" r:id="rId45"/>
    <p:sldId id="299" r:id="rId46"/>
    <p:sldId id="289" r:id="rId47"/>
    <p:sldId id="348" r:id="rId48"/>
    <p:sldId id="351" r:id="rId49"/>
    <p:sldId id="292" r:id="rId50"/>
    <p:sldId id="293" r:id="rId51"/>
    <p:sldId id="290" r:id="rId52"/>
    <p:sldId id="349" r:id="rId53"/>
    <p:sldId id="350" r:id="rId54"/>
    <p:sldId id="291" r:id="rId55"/>
    <p:sldId id="294" r:id="rId56"/>
    <p:sldId id="295" r:id="rId57"/>
    <p:sldId id="296" r:id="rId58"/>
    <p:sldId id="300" r:id="rId59"/>
    <p:sldId id="301" r:id="rId60"/>
    <p:sldId id="303" r:id="rId61"/>
    <p:sldId id="359" r:id="rId62"/>
    <p:sldId id="304" r:id="rId63"/>
    <p:sldId id="305" r:id="rId64"/>
    <p:sldId id="306" r:id="rId65"/>
    <p:sldId id="307" r:id="rId66"/>
    <p:sldId id="309" r:id="rId67"/>
    <p:sldId id="310" r:id="rId68"/>
    <p:sldId id="311" r:id="rId69"/>
    <p:sldId id="312" r:id="rId70"/>
    <p:sldId id="313" r:id="rId71"/>
    <p:sldId id="314" r:id="rId72"/>
    <p:sldId id="315" r:id="rId73"/>
    <p:sldId id="345" r:id="rId74"/>
    <p:sldId id="316" r:id="rId75"/>
    <p:sldId id="317" r:id="rId76"/>
    <p:sldId id="318" r:id="rId77"/>
    <p:sldId id="319" r:id="rId78"/>
    <p:sldId id="320" r:id="rId79"/>
    <p:sldId id="321" r:id="rId80"/>
    <p:sldId id="322" r:id="rId81"/>
    <p:sldId id="323" r:id="rId82"/>
    <p:sldId id="330" r:id="rId83"/>
    <p:sldId id="360" r:id="rId84"/>
    <p:sldId id="325" r:id="rId85"/>
    <p:sldId id="324" r:id="rId86"/>
    <p:sldId id="346" r:id="rId87"/>
    <p:sldId id="326" r:id="rId88"/>
    <p:sldId id="327" r:id="rId89"/>
    <p:sldId id="328" r:id="rId90"/>
    <p:sldId id="329" r:id="rId91"/>
    <p:sldId id="331" r:id="rId92"/>
    <p:sldId id="332" r:id="rId93"/>
    <p:sldId id="334" r:id="rId94"/>
    <p:sldId id="333" r:id="rId95"/>
    <p:sldId id="335" r:id="rId96"/>
    <p:sldId id="336" r:id="rId97"/>
    <p:sldId id="337" r:id="rId98"/>
    <p:sldId id="338" r:id="rId99"/>
    <p:sldId id="361" r:id="rId100"/>
    <p:sldId id="362" r:id="rId101"/>
    <p:sldId id="363" r:id="rId102"/>
    <p:sldId id="339" r:id="rId103"/>
    <p:sldId id="340" r:id="rId104"/>
    <p:sldId id="341" r:id="rId105"/>
    <p:sldId id="342" r:id="rId106"/>
  </p:sldIdLst>
  <p:sldSz cx="9144000" cy="5143500" type="screen16x9"/>
  <p:notesSz cx="9144000" cy="51435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en Paßmann" initials="S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5C8431A-3A0F-BE04-5DFB-84183D050E2C}">
  <a:tblStyle styleId="{55C8431A-3A0F-BE04-5DFB-84183D050E2C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7BBCB7D-C6EC-7992-BE82-3257A3544EB4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2185" autoAdjust="0"/>
    <p:restoredTop sz="69640" autoAdjust="0"/>
  </p:normalViewPr>
  <p:slideViewPr>
    <p:cSldViewPr>
      <p:cViewPr varScale="1">
        <p:scale>
          <a:sx n="94" d="100"/>
          <a:sy n="94" d="100"/>
        </p:scale>
        <p:origin x="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commentAuthors" Target="commentAuthor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presProps" Target="pres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C2B1D8D-54EB-4148-B867-E805BFE41198}" type="datetimeFigureOut">
              <a:rPr lang="de-DE"/>
              <a:t>07.03.2023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EAAC689-E6F8-4900-9BA8-F5156BA58BEB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airassist.org/#!/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7945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Disziplinspezifische Klassifikationen und Thesauri können über das Basel Register </a:t>
            </a:r>
            <a:r>
              <a:rPr lang="de-DE" sz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Thesauri, </a:t>
            </a:r>
            <a:r>
              <a:rPr lang="de-DE" sz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Ontologies</a:t>
            </a:r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</a:t>
            </a:r>
            <a:r>
              <a:rPr lang="de-DE" sz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Classifications</a:t>
            </a:r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(BARTOC) recherchiert werden.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 des kontrollierten Vokabulars (eine Sammlung von Bezeichnungen, die eindeutig Begriffen zugeordnet sind) können z.B. Personennamen, Geschlecht, Titel u.a. sein und gehören nach Vergabe zu den Metadaten.</a:t>
            </a:r>
          </a:p>
          <a:p>
            <a:endParaRPr lang="de-DE" sz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Thesauri und kontrolliertes Vokabular werten Metadaten wesentlich auf und erhöhen die Auffindbarkeit der Daten. </a:t>
            </a:r>
          </a:p>
          <a:p>
            <a:endParaRPr lang="de-DE" sz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Thesaurus Psychologie (PSYNDEX), ZBW Neurowissenschaften, ZBW Psychologie, APA </a:t>
            </a:r>
          </a:p>
          <a:p>
            <a:pPr lvl="0"/>
            <a:endParaRPr lang="de-DE" sz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t>87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877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EEG/ERP/MEG/</a:t>
            </a:r>
            <a:r>
              <a:rPr lang="de-DE" dirty="0" err="1"/>
              <a:t>ECoG</a:t>
            </a:r>
            <a:r>
              <a:rPr lang="de-DE" dirty="0"/>
              <a:t>/NIRS/EMG</a:t>
            </a:r>
          </a:p>
          <a:p>
            <a:r>
              <a:rPr lang="de-DE" dirty="0"/>
              <a:t>(f)MRT/PET/CT</a:t>
            </a:r>
          </a:p>
          <a:p>
            <a:r>
              <a:rPr lang="de-DE" dirty="0"/>
              <a:t>Genetische Daten</a:t>
            </a:r>
          </a:p>
          <a:p>
            <a:r>
              <a:rPr lang="de-DE" dirty="0"/>
              <a:t>Schlafdaten</a:t>
            </a:r>
          </a:p>
          <a:p>
            <a:r>
              <a:rPr lang="de-DE" dirty="0"/>
              <a:t>Fragebögen</a:t>
            </a:r>
          </a:p>
          <a:p>
            <a:r>
              <a:rPr lang="de-DE" dirty="0"/>
              <a:t>Stimmfrequenz</a:t>
            </a:r>
          </a:p>
          <a:p>
            <a:r>
              <a:rPr lang="de-DE" dirty="0"/>
              <a:t>Behaviorale/Quantitative Daten (Reaktionszeiten, Gedächtnisleistung, Working </a:t>
            </a:r>
            <a:r>
              <a:rPr lang="de-DE" dirty="0" err="1"/>
              <a:t>memory</a:t>
            </a:r>
            <a:r>
              <a:rPr lang="de-DE" dirty="0"/>
              <a:t> </a:t>
            </a:r>
            <a:r>
              <a:rPr lang="de-DE" dirty="0" err="1"/>
              <a:t>capacity</a:t>
            </a:r>
            <a:r>
              <a:rPr lang="de-DE" dirty="0"/>
              <a:t>, </a:t>
            </a:r>
            <a:r>
              <a:rPr lang="en-US" dirty="0"/>
              <a:t>K-Value (Load x (Hits – False), </a:t>
            </a:r>
            <a:r>
              <a:rPr lang="en-US" dirty="0" err="1"/>
              <a:t>Fehlerraten</a:t>
            </a:r>
            <a:r>
              <a:rPr lang="en-US" dirty="0"/>
              <a:t>, </a:t>
            </a:r>
            <a:r>
              <a:rPr lang="en-US" dirty="0" err="1"/>
              <a:t>Entscheidungsfindung</a:t>
            </a:r>
            <a:r>
              <a:rPr lang="en-US" dirty="0"/>
              <a:t>)</a:t>
            </a:r>
            <a:endParaRPr lang="de-DE" dirty="0"/>
          </a:p>
          <a:p>
            <a:r>
              <a:rPr lang="de-DE" dirty="0"/>
              <a:t>Qualitative Daten (Interviews, Video/Audio, )</a:t>
            </a:r>
          </a:p>
          <a:p>
            <a:r>
              <a:rPr lang="de-DE" dirty="0"/>
              <a:t>Physiologische Daten (Puls, Blutdruck, Hautleitfähigkeit, (Stress-)Hormone, Eyetracking, </a:t>
            </a:r>
            <a:r>
              <a:rPr lang="de-DE" dirty="0" err="1"/>
              <a:t>Pupillometrie</a:t>
            </a:r>
            <a:r>
              <a:rPr lang="de-DE" dirty="0"/>
              <a:t>, Atembewegung, Blutdruck, unwillkürliche Feinmotorik, Temperatur, Handgriffstärke, Lungenkapazität.), </a:t>
            </a:r>
          </a:p>
          <a:p>
            <a:r>
              <a:rPr lang="de-DE" dirty="0" err="1"/>
              <a:t>Actigraph</a:t>
            </a:r>
            <a:r>
              <a:rPr lang="de-DE" dirty="0"/>
              <a:t> (3D-Daten)</a:t>
            </a:r>
          </a:p>
          <a:p>
            <a:r>
              <a:rPr lang="de-DE" dirty="0"/>
              <a:t>Geschwindigkeit, Genauigkeit, Speed-</a:t>
            </a:r>
            <a:r>
              <a:rPr lang="de-DE" dirty="0" err="1"/>
              <a:t>Accuracy</a:t>
            </a:r>
            <a:r>
              <a:rPr lang="de-DE" dirty="0"/>
              <a:t> trade off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R.B. </a:t>
            </a:r>
            <a:r>
              <a:rPr lang="de-DE" dirty="0" err="1"/>
              <a:t>Cattel</a:t>
            </a:r>
            <a:r>
              <a:rPr lang="de-DE" dirty="0"/>
              <a:t>:</a:t>
            </a:r>
          </a:p>
          <a:p>
            <a:r>
              <a:rPr lang="de-DE" b="1" dirty="0"/>
              <a:t>L-Daten</a:t>
            </a:r>
            <a:r>
              <a:rPr lang="de-DE" dirty="0"/>
              <a:t> = Life </a:t>
            </a:r>
            <a:r>
              <a:rPr lang="de-DE" dirty="0" err="1"/>
              <a:t>Record</a:t>
            </a:r>
            <a:r>
              <a:rPr lang="de-DE" dirty="0"/>
              <a:t> Data: Objektive Lebensdaten, Verhaltensbeobachtung, Fremdbeurteilung, Projektive Verfahren, Ausdrucksanalyse, Morphologische Methoden</a:t>
            </a:r>
            <a:br>
              <a:rPr lang="de-DE" dirty="0"/>
            </a:br>
            <a:r>
              <a:rPr lang="de-DE" b="1" dirty="0"/>
              <a:t>Q-Daten </a:t>
            </a:r>
            <a:r>
              <a:rPr lang="de-DE" dirty="0"/>
              <a:t>= </a:t>
            </a:r>
            <a:r>
              <a:rPr lang="de-DE" dirty="0" err="1"/>
              <a:t>Questionnaire</a:t>
            </a:r>
            <a:r>
              <a:rPr lang="de-DE" dirty="0"/>
              <a:t> Data: Selbstbeurteilung des Individuums, Fragebogen und Interview</a:t>
            </a:r>
            <a:br>
              <a:rPr lang="de-DE" dirty="0"/>
            </a:br>
            <a:r>
              <a:rPr lang="de-DE" b="1" dirty="0"/>
              <a:t>T-Daten </a:t>
            </a:r>
            <a:r>
              <a:rPr lang="de-DE" dirty="0"/>
              <a:t>= Test-Data: Daten aus objektiven Tests, Papier-Bleistift-Tests, (Intelligenztest), Apparative Anordnungen, </a:t>
            </a:r>
            <a:r>
              <a:rPr lang="de-DE" dirty="0" err="1"/>
              <a:t>Phsyiologische</a:t>
            </a:r>
            <a:r>
              <a:rPr lang="de-DE" dirty="0"/>
              <a:t> Messungen, Objektive Tests </a:t>
            </a:r>
            <a:r>
              <a:rPr lang="de-DE" dirty="0" err="1"/>
              <a:t>ind</a:t>
            </a:r>
            <a:r>
              <a:rPr lang="de-DE" dirty="0"/>
              <a:t> er speziellen Bedeutung von Cattell.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798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356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Das Hauptziel der FAIR-Prinzipien ist die Nachnutzbarkeit von Forschungsdaten Das bedeutet nicht, dass alle Daten offen und uneingeschränkt zugänglich sein müssen.</a:t>
            </a:r>
          </a:p>
          <a:p>
            <a:endParaRPr lang="de-DE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Durch die Anwendung bzw. Umsetzung der FAIR-Prinzipien werden Daten und Metadaten menschen- und maschinenlesbar, wodurch sie effektiver auffindbar und nachnutzbar sind. </a:t>
            </a:r>
          </a:p>
          <a:p>
            <a:endParaRPr lang="de-DE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Darüber hinaus sollten Daten und deren Metadaten so archiviert werden, dass sie mit Hilfe von Standard-Kommunikationsprotokollen leicht und langfristig von Menschen und Maschinen abgerufen, heruntergeladen oder lokal genutzt werden können.</a:t>
            </a:r>
            <a:r>
              <a:rPr lang="de-DE" sz="2800" dirty="0">
                <a:effectLst/>
              </a:rPr>
              <a:t> </a:t>
            </a:r>
          </a:p>
          <a:p>
            <a:endParaRPr lang="de-DE" sz="18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Verschiedene Tools bieten online Fragenkataloge zur selbstständigen Überprüfung der </a:t>
            </a:r>
            <a:r>
              <a:rPr lang="de-DE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FAIRness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an.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FAIRsFAIR</a:t>
            </a:r>
            <a:endParaRPr lang="en-US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FAIR self assessment tool.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Kollektion verschiedener Tools, </a:t>
            </a:r>
            <a:r>
              <a:rPr lang="de-DE" sz="18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3" tooltip="https://fairassist.org/#!/"/>
              </a:rPr>
              <a:t>https://fairassist.org/#!/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de-DE" sz="1800" dirty="0">
              <a:effectLst/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2122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Hochschule Anhalt : nein</a:t>
            </a:r>
          </a:p>
          <a:p>
            <a:endParaRPr lang="de-DE" dirty="0"/>
          </a:p>
          <a:p>
            <a:r>
              <a:rPr lang="de-DE" dirty="0"/>
              <a:t>Uni Mainz: ja - https://www.forschungsdaten.uni-mainz.de/files/2020/02/FDM-Leitlinie-f%C3%BCr-die-JGU_.pdf</a:t>
            </a:r>
          </a:p>
          <a:p>
            <a:endParaRPr lang="de-DE" dirty="0"/>
          </a:p>
          <a:p>
            <a:r>
              <a:rPr lang="de-DE" dirty="0"/>
              <a:t>TU Dresden: ja - https://tu-dresden.de/tu-dresden/qualitaetsmanagement/ressourcen/dateien/wisprax/Leitlinien-fuer-den-Umgang-mit-Forschungsdaten-an-der-TU-Dresden.pdf</a:t>
            </a:r>
          </a:p>
          <a:p>
            <a:endParaRPr lang="de-DE" dirty="0"/>
          </a:p>
          <a:p>
            <a:r>
              <a:rPr lang="de-DE" dirty="0"/>
              <a:t>Uni Bielefeld: ja - https://www.uni-bielefeld.de/ub/digital/forschungsdaten/policy/</a:t>
            </a:r>
          </a:p>
          <a:p>
            <a:endParaRPr lang="de-DE" dirty="0"/>
          </a:p>
          <a:p>
            <a:r>
              <a:rPr lang="de-DE" dirty="0"/>
              <a:t>MPIs: ja - https://www.mpg.de/199493/regelnWissPraxis.pdf</a:t>
            </a:r>
          </a:p>
          <a:p>
            <a:endParaRPr lang="de-DE" dirty="0"/>
          </a:p>
          <a:p>
            <a:r>
              <a:rPr lang="de-DE" dirty="0"/>
              <a:t>Uni Göttingen: ja - https://www.uni-goettingen.de/de/488918.html</a:t>
            </a:r>
          </a:p>
          <a:p>
            <a:endParaRPr lang="de-DE" dirty="0"/>
          </a:p>
          <a:p>
            <a:r>
              <a:rPr lang="de-DE" dirty="0"/>
              <a:t>Uni Potsdam: ja - https://www.uni-potsdam.de/de/forschungsdaten/richtlinien/universitaet</a:t>
            </a:r>
          </a:p>
          <a:p>
            <a:endParaRPr lang="de-DE" dirty="0"/>
          </a:p>
          <a:p>
            <a:r>
              <a:rPr lang="de-DE" dirty="0"/>
              <a:t>Uni Heidelberg: ja - https://www.uni-heidelberg.de/de/universitaet/das-profil-der-universitaet-heidelberg/gute-wissenschaftliche-praxis/research-data-policy</a:t>
            </a:r>
          </a:p>
          <a:p>
            <a:endParaRPr lang="de-DE" dirty="0"/>
          </a:p>
          <a:p>
            <a:r>
              <a:rPr lang="de-DE" dirty="0"/>
              <a:t>Fernuni Hagen: ja - https://www.fernuni-hagen.de/forschung/docs/ordnung_gwp.pdf</a:t>
            </a:r>
          </a:p>
          <a:p>
            <a:endParaRPr lang="de-DE" dirty="0"/>
          </a:p>
          <a:p>
            <a:r>
              <a:rPr lang="de-DE" dirty="0"/>
              <a:t>Uni Frankfurt: ja - https://www.frankfurt-university.de/fileadmin/standard/Forschung/abt_fit_pdf_files/dokumente/2019_04_05_frankfurt_uas_umgang_mit_forschungsdaten.pdf</a:t>
            </a:r>
          </a:p>
          <a:p>
            <a:endParaRPr lang="de-DE"/>
          </a:p>
          <a:p>
            <a:r>
              <a:rPr lang="de-DE"/>
              <a:t>TU </a:t>
            </a:r>
            <a:r>
              <a:rPr lang="de-DE" dirty="0"/>
              <a:t>Kaiserslautern: nein – es gelten die Bestimmungen der DFG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5702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745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Stand Oktober 2018</a:t>
            </a:r>
            <a:endParaRPr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EAAC689-E6F8-4900-9BA8-F5156BA58BEB}" type="slidenum">
              <a:rPr lang="de-DE"/>
              <a:t>53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Metadaten sind strukturierte Daten, die Informationen über andere Daten beinhalten – „Daten über Daten“. Sie werden entweder unabhängig oder zusammen mit den Daten, die sie beschreiben, gespeichert.</a:t>
            </a:r>
          </a:p>
          <a:p>
            <a:endParaRPr lang="de-DE" sz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Administrative:</a:t>
            </a:r>
            <a:r>
              <a:rPr lang="de-DE" sz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geben Auskunft darüber, welche Art von Anweisungen, Richtlinien und Einschränkungen für eine Datei gelten – z.B., über Zugriffsklassen</a:t>
            </a:r>
          </a:p>
          <a:p>
            <a:endParaRPr lang="de-DE" sz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Strukturelle: wie verwandte Objekte verknüpft sind, z.B., die richtige Reihenfolge der Datenpunkte in einer Interventionsstudie, oder der Interviews in einer Längsschnittstudie</a:t>
            </a:r>
          </a:p>
          <a:p>
            <a:endParaRPr lang="de-DE" sz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Deskriptive: Elemente, die Daten auffindbar und identifizierbar machen, z.B. Titel, Abstract, </a:t>
            </a:r>
            <a:r>
              <a:rPr lang="de-DE" sz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</a:t>
            </a:r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Keywords, usw.)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t>84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9571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 Personen, Institutionen, Forschungsförderer, Orte und vieles mehr eineindeutig auffindbar zu machen, können sogenannte Normdateien erzeugt werden, um eine eindeutige Zuweisung zu ermöglichen. 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GND: Bibliotheksstandard</a:t>
            </a:r>
          </a:p>
          <a:p>
            <a:r>
              <a:rPr lang="de-DE" dirty="0"/>
              <a:t>VIAF: wie GND, nur international, verknüpft genormte</a:t>
            </a:r>
            <a:r>
              <a:rPr lang="de-DE" baseline="0" dirty="0"/>
              <a:t> Daten auf internationaler ebene: DFG kann in Amerika was anderes bedeuten als in </a:t>
            </a:r>
            <a:r>
              <a:rPr lang="de-DE" baseline="0" dirty="0" err="1"/>
              <a:t>Dtld</a:t>
            </a:r>
            <a:r>
              <a:rPr lang="de-DE" baseline="0" dirty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853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685800" y="841772"/>
            <a:ext cx="7772400" cy="1790700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rgbClr val="D2C90E"/>
                </a:solidFill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685800" y="2695717"/>
            <a:ext cx="6858000" cy="124182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D2C90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 lang="en-US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7504" y="51469"/>
            <a:ext cx="2246450" cy="666282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7452320" y="360900"/>
            <a:ext cx="1224136" cy="24023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68144" y="339502"/>
            <a:ext cx="1429784" cy="309191"/>
          </a:xfrm>
          <a:prstGeom prst="rect">
            <a:avLst/>
          </a:prstGeom>
        </p:spPr>
      </p:pic>
      <p:cxnSp>
        <p:nvCxnSpPr>
          <p:cNvPr id="9" name="Gerader Verbinder 8"/>
          <p:cNvCxnSpPr>
            <a:cxnSpLocks/>
          </p:cNvCxnSpPr>
          <p:nvPr userDrawn="1"/>
        </p:nvCxnSpPr>
        <p:spPr bwMode="auto">
          <a:xfrm flipH="1">
            <a:off x="7291412" y="292457"/>
            <a:ext cx="144016" cy="417627"/>
          </a:xfrm>
          <a:prstGeom prst="line">
            <a:avLst/>
          </a:prstGeom>
          <a:ln w="25400">
            <a:solidFill>
              <a:srgbClr val="0042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543676" y="273844"/>
            <a:ext cx="1971675" cy="4358879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28650" y="273844"/>
            <a:ext cx="5800725" cy="4358879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475781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23888" y="1282305"/>
            <a:ext cx="7886700" cy="2139553"/>
          </a:xfrm>
        </p:spPr>
        <p:txBody>
          <a:bodyPr anchor="b">
            <a:normAutofit/>
          </a:bodyPr>
          <a:lstStyle>
            <a:lvl1pPr>
              <a:defRPr sz="4000">
                <a:solidFill>
                  <a:srgbClr val="D2C90E"/>
                </a:solidFill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rgbClr val="D2C90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432863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28650" y="1369218"/>
            <a:ext cx="3886200" cy="3263504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29150" y="1369218"/>
            <a:ext cx="3886200" cy="3263504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29841" y="273845"/>
            <a:ext cx="7886700" cy="994172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9842" y="1878806"/>
            <a:ext cx="3868340" cy="2763441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1" y="1878806"/>
            <a:ext cx="3887391" cy="2763441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6459141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44208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29841" y="342900"/>
            <a:ext cx="2949178" cy="120015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6459141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29841" y="342900"/>
            <a:ext cx="2949178" cy="120015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6454979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628650" y="4767264"/>
            <a:ext cx="30938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rgbClr val="00447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194478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rgbClr val="00447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2800">
          <a:solidFill>
            <a:srgbClr val="DC3332"/>
          </a:solidFill>
          <a:latin typeface="Arial"/>
          <a:ea typeface="+mj-ea"/>
          <a:cs typeface="Arial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400">
          <a:solidFill>
            <a:srgbClr val="004476"/>
          </a:solidFill>
          <a:latin typeface="Arial"/>
          <a:ea typeface="+mn-ea"/>
          <a:cs typeface="Arial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100">
          <a:solidFill>
            <a:srgbClr val="004476"/>
          </a:solidFill>
          <a:latin typeface="Arial"/>
          <a:ea typeface="+mn-ea"/>
          <a:cs typeface="Arial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rgbClr val="004476"/>
          </a:solidFill>
          <a:latin typeface="Arial"/>
          <a:ea typeface="+mn-ea"/>
          <a:cs typeface="Arial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rgbClr val="004476"/>
          </a:solidFill>
          <a:latin typeface="Arial"/>
          <a:ea typeface="+mn-ea"/>
          <a:cs typeface="Arial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rgbClr val="004476"/>
          </a:solidFill>
          <a:latin typeface="Arial"/>
          <a:ea typeface="+mn-ea"/>
          <a:cs typeface="Arial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publicdomain/zero/1.0/deed.de" TargetMode="Externa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creativecommons.org/publicdomain/zero/1.0/deed.de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rschungsdaten.info/themen/informieren-und-planen/datenlebenszyklus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libreas.eu/ausgabe23/07kindlin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FAIR_data_principles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hyperlink" Target="https://creativecommons.org/licenses/by-sa/4.0/deed.en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psyarxiv.com/hcxtm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4279/depositonce-7521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1149133" TargetMode="External"/><Relationship Id="rId2" Type="http://schemas.openxmlformats.org/officeDocument/2006/relationships/hyperlink" Target="https://doi.org/10.14279/depositonce-752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oi.org/10.5281/zenodo.2654306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zwpd.transmit.de/zwpd-dienstleistungen/zwpd-ethikkommission/vorlagen-antragstellung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://doi.org/10.5281/zenodo.4632308" TargetMode="Externa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datalib.edina.ac.uk/mantra/organisingdata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qdev.de/?location=mac/exifrenamer" TargetMode="External"/><Relationship Id="rId3" Type="http://schemas.openxmlformats.org/officeDocument/2006/relationships/hyperlink" Target="http://sourceforge.net/projects/renameit/" TargetMode="External"/><Relationship Id="rId7" Type="http://schemas.openxmlformats.org/officeDocument/2006/relationships/hyperlink" Target="http://mrrsoftware.com/namechanger/" TargetMode="External"/><Relationship Id="rId2" Type="http://schemas.openxmlformats.org/officeDocument/2006/relationships/hyperlink" Target="http://www.antp.be/software/rename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enamer.com/" TargetMode="External"/><Relationship Id="rId5" Type="http://schemas.openxmlformats.org/officeDocument/2006/relationships/hyperlink" Target="https://www.ghisler.com/deutsch.htm" TargetMode="External"/><Relationship Id="rId10" Type="http://schemas.openxmlformats.org/officeDocument/2006/relationships/hyperlink" Target="http://gprename.sourceforge.net/" TargetMode="External"/><Relationship Id="rId4" Type="http://schemas.openxmlformats.org/officeDocument/2006/relationships/hyperlink" Target="http://www.bulkrenameutility.co.uk/" TargetMode="External"/><Relationship Id="rId9" Type="http://schemas.openxmlformats.org/officeDocument/2006/relationships/hyperlink" Target="http://gcmd.github.io/" TargetMode="Externa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https://www.qdev.de/?location=mac/exifrenamer" TargetMode="Externa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help.osf.io/hc/en-us/articles/360019739054-How-to-Make-a-Data-Dictionary" TargetMode="Externa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ject-redcap.org/" TargetMode="External"/><Relationship Id="rId2" Type="http://schemas.openxmlformats.org/officeDocument/2006/relationships/hyperlink" Target="https://www.psychnotebook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openbis.ch/" TargetMode="External"/><Relationship Id="rId5" Type="http://schemas.openxmlformats.org/officeDocument/2006/relationships/hyperlink" Target="https://www.labfolder.com/" TargetMode="External"/><Relationship Id="rId4" Type="http://schemas.openxmlformats.org/officeDocument/2006/relationships/hyperlink" Target="https://www.elabftw.net/" TargetMode="Externa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dx.doi.org/10.4126/FRL01-006425772" TargetMode="External"/><Relationship Id="rId2" Type="http://schemas.openxmlformats.org/officeDocument/2006/relationships/hyperlink" Target="https://dx.doi.org/10.4126/FRL01-006422868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u-dresden.de/forschung-transfer/services-fuer-forschende/kontaktstelle-forschungsdaten/news/elektronisches-laborbuch" TargetMode="Externa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wizkb.leibniz-psychology.org/" TargetMode="External"/><Relationship Id="rId2" Type="http://schemas.openxmlformats.org/officeDocument/2006/relationships/hyperlink" Target="http://rd-alliance.github.io/metadata-directory/subjects/" TargetMode="External"/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>
          <a:xfrm>
            <a:off x="685800" y="771550"/>
            <a:ext cx="7772400" cy="17907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sz="3600" dirty="0"/>
              <a:t>Fachspezifischer Train-</a:t>
            </a:r>
            <a:r>
              <a:rPr lang="de-DE" sz="3600" dirty="0" err="1"/>
              <a:t>the</a:t>
            </a:r>
            <a:r>
              <a:rPr lang="de-DE" sz="3600" dirty="0"/>
              <a:t>-Trainer-Workshop zum Thema Forschungsdatenmanagement</a:t>
            </a:r>
            <a:endParaRPr sz="3600" dirty="0"/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685800" y="2761116"/>
            <a:ext cx="8206680" cy="1538826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85000" lnSpcReduction="20000"/>
          </a:bodyPr>
          <a:lstStyle/>
          <a:p>
            <a:pPr>
              <a:defRPr/>
            </a:pPr>
            <a:r>
              <a:rPr lang="de-DE" b="1" dirty="0"/>
              <a:t>Tag 1</a:t>
            </a:r>
            <a:endParaRPr dirty="0"/>
          </a:p>
          <a:p>
            <a:pPr>
              <a:defRPr/>
            </a:pP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de-DE" b="1" dirty="0" err="1"/>
              <a:t>FDNext</a:t>
            </a:r>
            <a:r>
              <a:rPr lang="de-DE" dirty="0"/>
              <a:t>: Dr. Sven Paßmann, Sibylle </a:t>
            </a:r>
            <a:r>
              <a:rPr lang="de-DE" dirty="0" err="1"/>
              <a:t>Söring</a:t>
            </a: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endParaRPr lang="de-DE" sz="1200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de-DE" sz="1200" b="1" dirty="0" err="1">
                <a:solidFill>
                  <a:srgbClr val="004476"/>
                </a:solidFill>
              </a:rPr>
              <a:t>FDMentor</a:t>
            </a:r>
            <a:r>
              <a:rPr lang="de-DE" sz="1200" dirty="0">
                <a:solidFill>
                  <a:srgbClr val="004476"/>
                </a:solidFill>
              </a:rPr>
              <a:t>: Katarzyna </a:t>
            </a:r>
            <a:r>
              <a:rPr lang="de-DE" sz="1200" dirty="0" err="1">
                <a:solidFill>
                  <a:srgbClr val="004476"/>
                </a:solidFill>
              </a:rPr>
              <a:t>Biernacka</a:t>
            </a:r>
            <a:r>
              <a:rPr lang="de-DE" sz="1200" dirty="0">
                <a:solidFill>
                  <a:srgbClr val="004476"/>
                </a:solidFill>
              </a:rPr>
              <a:t>, Petra Buchholz, Sarah Ann Danker, Dr. Dominika </a:t>
            </a:r>
            <a:r>
              <a:rPr lang="de-DE" sz="1200" dirty="0" err="1">
                <a:solidFill>
                  <a:srgbClr val="004476"/>
                </a:solidFill>
              </a:rPr>
              <a:t>Dolzycka</a:t>
            </a:r>
            <a:r>
              <a:rPr lang="de-DE" sz="1200" dirty="0">
                <a:solidFill>
                  <a:srgbClr val="004476"/>
                </a:solidFill>
              </a:rPr>
              <a:t>, Claudia Engelhardt, Kerstin Helbig, Dr. Juliane Jacob, Dr. Janna Neumann, Dr. Carolin </a:t>
            </a:r>
            <a:r>
              <a:rPr lang="de-DE" sz="1200" dirty="0" err="1">
                <a:solidFill>
                  <a:srgbClr val="004476"/>
                </a:solidFill>
              </a:rPr>
              <a:t>Odebrecht</a:t>
            </a:r>
            <a:r>
              <a:rPr lang="de-DE" sz="1200" dirty="0">
                <a:solidFill>
                  <a:srgbClr val="004476"/>
                </a:solidFill>
              </a:rPr>
              <a:t>, </a:t>
            </a:r>
            <a:r>
              <a:rPr lang="de-DE" sz="1200" b="0" i="0" u="none" strike="noStrike" cap="none" spc="0" dirty="0">
                <a:solidFill>
                  <a:srgbClr val="004476"/>
                </a:solidFill>
              </a:rPr>
              <a:t>Britta Petersen, </a:t>
            </a:r>
            <a:r>
              <a:rPr sz="1200" dirty="0">
                <a:solidFill>
                  <a:srgbClr val="004476"/>
                </a:solidFill>
              </a:rPr>
              <a:t>Benjamin </a:t>
            </a:r>
            <a:r>
              <a:rPr sz="1200" dirty="0" err="1">
                <a:solidFill>
                  <a:srgbClr val="004476"/>
                </a:solidFill>
              </a:rPr>
              <a:t>Slowig</a:t>
            </a:r>
            <a:r>
              <a:rPr sz="1200" dirty="0">
                <a:solidFill>
                  <a:srgbClr val="004476"/>
                </a:solidFill>
              </a:rPr>
              <a:t>, </a:t>
            </a:r>
            <a:r>
              <a:rPr lang="de-DE" sz="1200" dirty="0">
                <a:solidFill>
                  <a:srgbClr val="004476"/>
                </a:solidFill>
              </a:rPr>
              <a:t>Dr. Ute Trautwein-Bruns, Cord </a:t>
            </a:r>
            <a:r>
              <a:rPr lang="de-DE" sz="1200" dirty="0" err="1">
                <a:solidFill>
                  <a:srgbClr val="004476"/>
                </a:solidFill>
              </a:rPr>
              <a:t>Wiljes</a:t>
            </a:r>
            <a:r>
              <a:rPr lang="de-DE" sz="1200" dirty="0">
                <a:solidFill>
                  <a:srgbClr val="004476"/>
                </a:solidFill>
              </a:rPr>
              <a:t>, Dr. Ulrike Wuttke</a:t>
            </a:r>
            <a:endParaRPr sz="1200" dirty="0">
              <a:solidFill>
                <a:srgbClr val="004476"/>
              </a:solidFill>
            </a:endParaRPr>
          </a:p>
        </p:txBody>
      </p:sp>
      <p:pic>
        <p:nvPicPr>
          <p:cNvPr id="6" name="Grafik 4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1164772" y="4400207"/>
            <a:ext cx="370114" cy="370114"/>
          </a:xfrm>
          <a:prstGeom prst="rect">
            <a:avLst/>
          </a:prstGeom>
          <a:ln>
            <a:noFill/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772887" y="4400208"/>
            <a:ext cx="370112" cy="37011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de-DE"/>
              <a:t>Digitale Forschungsdaten</a:t>
            </a:r>
            <a:br>
              <a:rPr lang="de-DE"/>
            </a:br>
            <a:endParaRPr lang="de-DE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</a:t>
            </a:fld>
            <a:endParaRPr lang="de-DE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Übung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99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628650" y="2859782"/>
            <a:ext cx="7886700" cy="177294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dirty="0"/>
              <a:t>Benennt die Methoden, die während des Nachmittags angewandt wurden.</a:t>
            </a:r>
            <a:endParaRPr dirty="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Übung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100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628650" y="2859782"/>
            <a:ext cx="7886700" cy="177294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dirty="0"/>
              <a:t>Diskutiert in eurer Gruppe die Sinnhaftigkeit </a:t>
            </a:r>
            <a:r>
              <a:rPr lang="de-DE" b="1" dirty="0"/>
              <a:t>einer </a:t>
            </a:r>
            <a:r>
              <a:rPr lang="de-DE" dirty="0"/>
              <a:t>Methode und mögliche Alternativen.</a:t>
            </a:r>
            <a:endParaRPr dirty="0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Frage</a:t>
            </a:r>
            <a:endParaRPr b="1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Was haben Sie heute gelernt?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Was können Sie für sich bereits vom heutigen Tag mitnehmen?</a:t>
            </a:r>
            <a:endParaRPr dirty="0"/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101</a:t>
            </a:fld>
            <a:endParaRPr lang="de-DE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Feedback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de-DE" sz="2000" dirty="0"/>
              <a:t>Stellt euch vor, ihr schreibt einer*m Freund*in oder Kolleg*in nach dem Workshop eine kurze Nachricht. </a:t>
            </a:r>
            <a:endParaRPr dirty="0"/>
          </a:p>
          <a:p>
            <a:pPr marL="0" indent="0">
              <a:buNone/>
              <a:defRPr/>
            </a:pPr>
            <a:r>
              <a:rPr lang="de-DE" sz="2000" dirty="0"/>
              <a:t>Wie würdet ihr den heutigen Workshop in ein oder zwei Sätzen beschreiben?</a:t>
            </a:r>
            <a:endParaRPr dirty="0"/>
          </a:p>
          <a:p>
            <a:pPr marL="0" indent="0">
              <a:buNone/>
              <a:defRPr/>
            </a:pPr>
            <a:r>
              <a:rPr lang="de-DE" sz="2000" dirty="0"/>
              <a:t>Bitte schreibt eure Nachricht in den Chat.</a:t>
            </a:r>
            <a:endParaRPr lang="en-US" sz="2000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102</a:t>
            </a:fld>
            <a:endParaRPr lang="de-DE"/>
          </a:p>
        </p:txBody>
      </p:sp>
      <p:pic>
        <p:nvPicPr>
          <p:cNvPr id="7" name="Grafik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262322" y="2787125"/>
            <a:ext cx="2253028" cy="1502186"/>
          </a:xfrm>
          <a:prstGeom prst="rect">
            <a:avLst/>
          </a:prstGeom>
        </p:spPr>
      </p:pic>
      <p:sp>
        <p:nvSpPr>
          <p:cNvPr id="8" name="Fußzeilenplatzhalter 1"/>
          <p:cNvSpPr/>
          <p:nvPr/>
        </p:nvSpPr>
        <p:spPr bwMode="auto">
          <a:xfrm>
            <a:off x="4380764" y="4030425"/>
            <a:ext cx="1881558" cy="7035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800"/>
              <a:t>Quelle: pixabay.com. </a:t>
            </a:r>
            <a:br>
              <a:rPr lang="de-DE" sz="800"/>
            </a:br>
            <a:r>
              <a:rPr lang="de-DE" sz="800"/>
              <a:t>Dieses Werk ist lizenziert unter einer </a:t>
            </a:r>
            <a:r>
              <a:rPr lang="de-DE" sz="800" u="sng">
                <a:hlinkClick r:id="rId3" tooltip="https://creativecommons.org/publicdomain/zero/1.0/deed.de"/>
              </a:rPr>
              <a:t>CC0 1.0 Universal (CC0 1.0) Public Domain Dedication</a:t>
            </a:r>
            <a:r>
              <a:rPr lang="de-DE" sz="800"/>
              <a:t>.</a:t>
            </a:r>
            <a:endParaRPr/>
          </a:p>
          <a:p>
            <a:pPr>
              <a:defRPr/>
            </a:pPr>
            <a:r>
              <a:rPr lang="de-DE" sz="800"/>
              <a:t>https://creativecommons.org/publicdomain/zero/1.0/deed.de</a:t>
            </a:r>
            <a:endParaRPr/>
          </a:p>
          <a:p>
            <a:pPr>
              <a:defRPr/>
            </a:pPr>
            <a:endParaRPr lang="de-DE" sz="800"/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FA70946A-9E2F-4BD2-B45B-1F7253398276}"/>
              </a:ext>
            </a:extLst>
          </p:cNvPr>
          <p:cNvSpPr txBox="1">
            <a:spLocks/>
          </p:cNvSpPr>
          <p:nvPr/>
        </p:nvSpPr>
        <p:spPr bwMode="auto">
          <a:xfrm>
            <a:off x="5292080" y="65410"/>
            <a:ext cx="367240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800">
                <a:solidFill>
                  <a:srgbClr val="DC3332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>
              <a:defRPr/>
            </a:pPr>
            <a:r>
              <a:rPr lang="de-DE" sz="1400" b="1" i="1" dirty="0"/>
              <a:t>Methode: SMS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Frage</a:t>
            </a:r>
            <a:endParaRPr b="1"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Was möchtet ihr uns noch sagen bzw. fragen?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103</a:t>
            </a:fld>
            <a:endParaRPr lang="de-DE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>
          <a:xfrm>
            <a:off x="685800" y="0"/>
            <a:ext cx="8083446" cy="17907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sz="3600"/>
              <a:t>Herzlichen Dank für Ihre Teilnahme!</a:t>
            </a:r>
            <a:endParaRPr/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685800" y="1923678"/>
            <a:ext cx="7918648" cy="2448272"/>
          </a:xfrm>
        </p:spPr>
        <p:txBody>
          <a:bodyPr numCol="2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2000" b="1">
                <a:solidFill>
                  <a:srgbClr val="004476"/>
                </a:solidFill>
              </a:rPr>
              <a:t>FDNext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2000"/>
              <a:t>Dr. Sven Paßmann</a:t>
            </a:r>
            <a:endParaRPr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2000"/>
              <a:t>Sibylle Söring</a:t>
            </a:r>
            <a:endParaRPr lang="de-DE"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de-DE"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de-DE"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de-DE"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de-DE"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de-DE"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de-DE"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de-DE"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de-DE"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de-DE"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 b="1">
                <a:solidFill>
                  <a:srgbClr val="004476"/>
                </a:solidFill>
              </a:rPr>
              <a:t>FDMentor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Katarzyna Biernacka </a:t>
            </a:r>
            <a:endParaRPr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Petra Buchholz </a:t>
            </a:r>
            <a:endParaRPr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Sarah Ann Danker</a:t>
            </a:r>
            <a:endParaRPr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Dr. Dominika Dolzycka </a:t>
            </a:r>
            <a:endParaRPr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Claudia Engelhardt</a:t>
            </a:r>
            <a:endParaRPr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Kerstin Helbig </a:t>
            </a:r>
            <a:endParaRPr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Dr. Juliane Jacob </a:t>
            </a:r>
            <a:endParaRPr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Dr. Janna Neumann </a:t>
            </a:r>
            <a:endParaRPr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Dr. Carolin Odebrecht</a:t>
            </a:r>
            <a:endParaRPr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Britta Petersen </a:t>
            </a:r>
            <a:endParaRPr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Benjamin Slowig</a:t>
            </a:r>
            <a:endParaRPr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Dr. Ute Trautwein-Bruns</a:t>
            </a:r>
            <a:endParaRPr sz="100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Cord Wiljes</a:t>
            </a:r>
            <a:endParaRPr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000"/>
              <a:t>Dr. Ulrike Wuttke </a:t>
            </a:r>
            <a:endParaRPr sz="1000"/>
          </a:p>
        </p:txBody>
      </p:sp>
      <p:sp>
        <p:nvSpPr>
          <p:cNvPr id="6" name="Untertitel 2"/>
          <p:cNvSpPr/>
          <p:nvPr/>
        </p:nvSpPr>
        <p:spPr bwMode="auto">
          <a:xfrm>
            <a:off x="3963649" y="2131263"/>
            <a:ext cx="6858000" cy="17413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>
                <a:solidFill>
                  <a:srgbClr val="D2C90E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/>
          </a:p>
        </p:txBody>
      </p:sp>
      <p:grpSp>
        <p:nvGrpSpPr>
          <p:cNvPr id="15" name="Gruppieren 14"/>
          <p:cNvGrpSpPr/>
          <p:nvPr/>
        </p:nvGrpSpPr>
        <p:grpSpPr bwMode="auto">
          <a:xfrm>
            <a:off x="685800" y="4587974"/>
            <a:ext cx="7116968" cy="369332"/>
            <a:chOff x="685800" y="4587974"/>
            <a:chExt cx="7116968" cy="369332"/>
          </a:xfrm>
        </p:grpSpPr>
        <p:sp>
          <p:nvSpPr>
            <p:cNvPr id="16" name="Textfeld 15"/>
            <p:cNvSpPr txBox="1"/>
            <p:nvPr/>
          </p:nvSpPr>
          <p:spPr bwMode="auto">
            <a:xfrm>
              <a:off x="1324280" y="4587974"/>
              <a:ext cx="64784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900">
                  <a:solidFill>
                    <a:srgbClr val="004476"/>
                  </a:solidFill>
                  <a:latin typeface="+mn-ea"/>
                </a:rPr>
                <a:t>Falls nicht anders vermerkt, ist die Präsentation unter der Creative Commons Attribution 4.0 International (CC BY 4.0) </a:t>
              </a:r>
              <a:r>
                <a:rPr lang="de-DE" sz="900" u="sng">
                  <a:solidFill>
                    <a:srgbClr val="004476"/>
                  </a:solidFill>
                  <a:latin typeface="+mn-ea"/>
                  <a:hlinkClick r:id="rId2" tooltip="https://creativecommons.org/licenses/by/4.0/"/>
                </a:rPr>
                <a:t>https://creativecommons.org/licenses/by/4.0/</a:t>
              </a:r>
              <a:r>
                <a:rPr lang="de-DE" sz="900">
                  <a:solidFill>
                    <a:srgbClr val="004476"/>
                  </a:solidFill>
                  <a:latin typeface="+mn-ea"/>
                </a:rPr>
                <a:t> lizenziert. </a:t>
              </a:r>
              <a:endParaRPr/>
            </a:p>
          </p:txBody>
        </p:sp>
        <p:grpSp>
          <p:nvGrpSpPr>
            <p:cNvPr id="17" name="Gruppieren 16"/>
            <p:cNvGrpSpPr/>
            <p:nvPr/>
          </p:nvGrpSpPr>
          <p:grpSpPr bwMode="auto">
            <a:xfrm>
              <a:off x="685800" y="4621888"/>
              <a:ext cx="620743" cy="301504"/>
              <a:chOff x="7842449" y="4587192"/>
              <a:chExt cx="761999" cy="370114"/>
            </a:xfrm>
          </p:grpSpPr>
          <p:pic>
            <p:nvPicPr>
              <p:cNvPr id="18" name="Grafik 4"/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tretch/>
            </p:blipFill>
            <p:spPr bwMode="auto">
              <a:xfrm>
                <a:off x="8234334" y="4587192"/>
                <a:ext cx="370114" cy="37011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9" name="Grafik 18"/>
              <p:cNvPicPr>
                <a:picLocks noChangeAspect="1"/>
              </p:cNvPicPr>
              <p:nvPr/>
            </p:nvPicPr>
            <p:blipFill>
              <a:blip r:embed="rId4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tretch/>
            </p:blipFill>
            <p:spPr bwMode="auto">
              <a:xfrm>
                <a:off x="7842449" y="4587193"/>
                <a:ext cx="370112" cy="370112"/>
              </a:xfrm>
              <a:prstGeom prst="rect">
                <a:avLst/>
              </a:prstGeom>
              <a:ln>
                <a:noFill/>
              </a:ln>
            </p:spPr>
          </p:pic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35521" y="1185148"/>
            <a:ext cx="4460987" cy="2955404"/>
          </a:xfrm>
          <a:prstGeom prst="rect">
            <a:avLst/>
          </a:prstGeom>
        </p:spPr>
      </p:pic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Mit welchen Forschungsdaten arbeiten Sie?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10</a:t>
            </a:fld>
            <a:endParaRPr lang="de-DE"/>
          </a:p>
        </p:txBody>
      </p:sp>
      <p:sp>
        <p:nvSpPr>
          <p:cNvPr id="12" name="Fußzeilenplatzhalter 1"/>
          <p:cNvSpPr/>
          <p:nvPr/>
        </p:nvSpPr>
        <p:spPr bwMode="auto">
          <a:xfrm>
            <a:off x="1475656" y="4172504"/>
            <a:ext cx="6378846" cy="7035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de-DE" sz="800"/>
              <a:t>Quelle: pixabay.com. </a:t>
            </a:r>
            <a:br>
              <a:rPr lang="de-DE" sz="800"/>
            </a:br>
            <a:r>
              <a:rPr lang="de-DE" sz="800"/>
              <a:t>Dieses Werk ist lizenziert unter einer </a:t>
            </a:r>
            <a:r>
              <a:rPr lang="de-DE" sz="800" u="sng">
                <a:hlinkClick r:id="rId4" tooltip="https://creativecommons.org/publicdomain/zero/1.0/deed.de"/>
              </a:rPr>
              <a:t>CC0 1.0 Universal (CC0 1.0) Public Domain Dedication</a:t>
            </a:r>
            <a:r>
              <a:rPr lang="de-DE" sz="800"/>
              <a:t>.</a:t>
            </a:r>
            <a:endParaRPr/>
          </a:p>
          <a:p>
            <a:pPr algn="r">
              <a:defRPr/>
            </a:pPr>
            <a:r>
              <a:rPr lang="de-DE" sz="800"/>
              <a:t>https://creativecommons.org/publicdomain/zero/1.0/deed.de</a:t>
            </a:r>
            <a:endParaRPr/>
          </a:p>
          <a:p>
            <a:pPr algn="r">
              <a:defRPr/>
            </a:pPr>
            <a:endParaRPr lang="de-DE" sz="80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716016" y="987574"/>
            <a:ext cx="3152978" cy="3152978"/>
          </a:xfrm>
          <a:prstGeom prst="rect">
            <a:avLst/>
          </a:prstGeom>
          <a:noFill/>
          <a:ln>
            <a:solidFill>
              <a:srgbClr val="004277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Was sind digitale Forschungsdaten?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11</a:t>
            </a:fld>
            <a:endParaRPr lang="de-DE"/>
          </a:p>
        </p:txBody>
      </p:sp>
      <p:sp>
        <p:nvSpPr>
          <p:cNvPr id="6" name="Textfeld 3"/>
          <p:cNvSpPr/>
          <p:nvPr/>
        </p:nvSpPr>
        <p:spPr bwMode="auto">
          <a:xfrm>
            <a:off x="195845" y="40290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 bwMode="auto">
          <a:xfrm>
            <a:off x="628649" y="1697171"/>
            <a:ext cx="8028653" cy="15912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de-DE" sz="1900"/>
              <a:t>Keine feste Definition von Forschungsdaten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 sz="1900"/>
              <a:t>Allgemein:</a:t>
            </a:r>
            <a:endParaRPr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de-DE" sz="1900"/>
              <a:t>	„alle digital vorliegenden Daten, die während des 	Forschungsprozesses entstehen oder ihr Ergebnis sind</a:t>
            </a:r>
            <a:r>
              <a:rPr lang="de-DE" sz="1900" baseline="30000"/>
              <a:t>“1</a:t>
            </a:r>
            <a:r>
              <a:rPr lang="de-DE" sz="1900"/>
              <a:t> </a:t>
            </a:r>
            <a:endParaRPr lang="de-DE" sz="1900" baseline="30000"/>
          </a:p>
        </p:txBody>
      </p:sp>
      <p:sp>
        <p:nvSpPr>
          <p:cNvPr id="8" name="Textfeld 7"/>
          <p:cNvSpPr/>
          <p:nvPr/>
        </p:nvSpPr>
        <p:spPr bwMode="auto">
          <a:xfrm>
            <a:off x="628649" y="4320350"/>
            <a:ext cx="74851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[1]: Maxi Kindling, Peter Schirmbacher: </a:t>
            </a:r>
            <a:r>
              <a:rPr lang="de-DE" sz="700" i="1">
                <a:solidFill>
                  <a:srgbClr val="004476"/>
                </a:solidFill>
                <a:latin typeface="Arial"/>
                <a:cs typeface="Arial"/>
              </a:rPr>
              <a:t>Die digitale Forschungswelt als Gegenstand der Forschung</a:t>
            </a: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. IWP. 2013. pp. 127-136. DOI: 10.1515/iwp-2013-0017.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Was sind digitale Forschungsdaten?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12</a:t>
            </a:fld>
            <a:endParaRPr lang="de-DE"/>
          </a:p>
        </p:txBody>
      </p:sp>
      <p:sp>
        <p:nvSpPr>
          <p:cNvPr id="6" name="Textfeld 3"/>
          <p:cNvSpPr/>
          <p:nvPr/>
        </p:nvSpPr>
        <p:spPr bwMode="auto">
          <a:xfrm>
            <a:off x="195845" y="40290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 bwMode="auto">
          <a:xfrm>
            <a:off x="380576" y="1483819"/>
            <a:ext cx="8028653" cy="254525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de-DE" sz="1900"/>
              <a:t>TU Berlin</a:t>
            </a:r>
            <a:r>
              <a:rPr lang="de-DE" sz="1900" baseline="30000"/>
              <a:t>1</a:t>
            </a:r>
            <a:r>
              <a:rPr lang="de-DE" sz="1900"/>
              <a:t> 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de-DE" sz="1400"/>
              <a:t>Forschungsdaten sind „alle Informationen (unabhängig von Form oder Darstellung), die während eines Forschungsprozesses entstehen oder sein Ergebnis sind, einschließlich der Informationen, die zur Nachvollziehbarkeit und Reproduktion der Ergebnisse notwendig sind.“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de-DE" sz="1400"/>
              <a:t>dies umfasst </a:t>
            </a:r>
            <a:r>
              <a:rPr lang="de-DE" sz="1400" b="1">
                <a:solidFill>
                  <a:srgbClr val="FF0000"/>
                </a:solidFill>
              </a:rPr>
              <a:t>U.A.</a:t>
            </a:r>
            <a:endParaRPr/>
          </a:p>
          <a:p>
            <a:pPr lvl="1">
              <a:lnSpc>
                <a:spcPct val="120000"/>
              </a:lnSpc>
              <a:defRPr/>
            </a:pPr>
            <a:r>
              <a:rPr lang="de-DE" sz="1100"/>
              <a:t>Messdaten, Laborwerte, audiovisuelle Informationen, Texte, Objekte aus Sammlungen oder Proben, Umfragen und Interviews</a:t>
            </a:r>
            <a:endParaRPr/>
          </a:p>
          <a:p>
            <a:pPr lvl="1">
              <a:lnSpc>
                <a:spcPct val="120000"/>
              </a:lnSpc>
              <a:defRPr/>
            </a:pPr>
            <a:r>
              <a:rPr lang="de-DE" sz="1100"/>
              <a:t>aber auch Skripte, Zeitschriebe, Berechnungen, Software und Code</a:t>
            </a:r>
          </a:p>
        </p:txBody>
      </p:sp>
      <p:sp>
        <p:nvSpPr>
          <p:cNvPr id="8" name="Textfeld 7"/>
          <p:cNvSpPr/>
          <p:nvPr/>
        </p:nvSpPr>
        <p:spPr bwMode="auto">
          <a:xfrm>
            <a:off x="628649" y="4320350"/>
            <a:ext cx="74851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700" dirty="0">
                <a:solidFill>
                  <a:srgbClr val="004476"/>
                </a:solidFill>
                <a:latin typeface="Arial"/>
              </a:rPr>
              <a:t>[1]: </a:t>
            </a:r>
            <a:r>
              <a:rPr lang="de-DE" sz="700" dirty="0" err="1">
                <a:solidFill>
                  <a:srgbClr val="004476"/>
                </a:solidFill>
                <a:latin typeface="Arial"/>
              </a:rPr>
              <a:t>Forschungsdatenpolicy</a:t>
            </a:r>
            <a:r>
              <a:rPr lang="de-DE" sz="700" dirty="0">
                <a:solidFill>
                  <a:srgbClr val="004476"/>
                </a:solidFill>
                <a:latin typeface="Arial"/>
              </a:rPr>
              <a:t> der Technischen Universität Berlin, Zugriff am 15.08.2022, https://www.szf.tu-berlin.de/fileadmin/f33_szf/FD-Policy_TUBerlin_end_de.pdf. 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Was sind digitale Forschungsdaten?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13</a:t>
            </a:fld>
            <a:endParaRPr lang="de-DE"/>
          </a:p>
        </p:txBody>
      </p:sp>
      <p:sp>
        <p:nvSpPr>
          <p:cNvPr id="6" name="Textfeld 3"/>
          <p:cNvSpPr/>
          <p:nvPr/>
        </p:nvSpPr>
        <p:spPr bwMode="auto">
          <a:xfrm>
            <a:off x="195845" y="40290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 bwMode="auto">
          <a:xfrm>
            <a:off x="628649" y="1419622"/>
            <a:ext cx="8028653" cy="253076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  <a:defRPr/>
            </a:pPr>
            <a:r>
              <a:rPr lang="de-DE" sz="1900"/>
              <a:t>Deutsche Gesellschaft für Psychologie</a:t>
            </a:r>
            <a:r>
              <a:rPr lang="de-DE" sz="2000" baseline="30000"/>
              <a:t>1</a:t>
            </a:r>
            <a:r>
              <a:rPr lang="de-DE" sz="2000"/>
              <a:t> (DGPs):</a:t>
            </a:r>
            <a:endParaRPr lang="de-DE" sz="1900"/>
          </a:p>
          <a:p>
            <a:pPr marL="0" indent="0">
              <a:lnSpc>
                <a:spcPct val="100000"/>
              </a:lnSpc>
              <a:buNone/>
              <a:defRPr/>
            </a:pPr>
            <a:endParaRPr lang="de-DE" sz="190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de-DE" sz="1600" i="1"/>
              <a:t>Primärdaten</a:t>
            </a:r>
            <a:r>
              <a:rPr lang="de-DE" sz="1600"/>
              <a:t>: „vollkommen unbearbeitete (d. h. untransformierte, nicht-aggregierte etc.) quantitative und qualitative Daten, zum Beispiel bei Experimenten alle manipulierten und gemessenen Variablen für jeden Experimentaldurchgang jeder Person“</a:t>
            </a:r>
            <a:endParaRPr/>
          </a:p>
          <a:p>
            <a:pPr marL="0" indent="0">
              <a:lnSpc>
                <a:spcPct val="100000"/>
              </a:lnSpc>
              <a:buNone/>
              <a:defRPr/>
            </a:pPr>
            <a:endParaRPr lang="de-DE" sz="1900" baseline="3000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de-DE" sz="1600"/>
              <a:t>2020 wurde diese Definition um Roh-, Primär und Sekundärdaten erweitert</a:t>
            </a:r>
          </a:p>
        </p:txBody>
      </p:sp>
      <p:sp>
        <p:nvSpPr>
          <p:cNvPr id="8" name="Textfeld 7"/>
          <p:cNvSpPr/>
          <p:nvPr/>
        </p:nvSpPr>
        <p:spPr bwMode="auto">
          <a:xfrm>
            <a:off x="628649" y="4320350"/>
            <a:ext cx="7485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[1]: </a:t>
            </a:r>
            <a:r>
              <a:rPr lang="en-US" sz="700">
                <a:solidFill>
                  <a:srgbClr val="004476"/>
                </a:solidFill>
                <a:latin typeface="Arial"/>
                <a:cs typeface="Arial"/>
              </a:rPr>
              <a:t>Gollwitzer, Mario, Andrea Abele-Brehm, Christian Fiebach, Roland  Ramthun, Anne M. Scheel, Felix D. Schönbrodt, and Ulf Steinberg. 2020.  “Data Management and Data Sharing in Psychological Science: Revision of  the Dgps Recommendations.” </a:t>
            </a: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PsyArXiv. September 10.  doi:10.31234/osf.io/24ncs.</a:t>
            </a:r>
            <a:endParaRPr sz="700">
              <a:solidFill>
                <a:srgbClr val="004476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Übung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Forschungsdaten-Lebenszyklus</a:t>
            </a:r>
            <a:endParaRPr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628650" y="2211710"/>
            <a:ext cx="7886700" cy="2421012"/>
          </a:xfrm>
        </p:spPr>
        <p:txBody>
          <a:bodyPr anchor="ctr">
            <a:normAutofit fontScale="92500" lnSpcReduction="20000"/>
          </a:bodyPr>
          <a:lstStyle/>
          <a:p>
            <a:pPr marL="0" indent="0" algn="just">
              <a:buNone/>
            </a:pPr>
            <a:r>
              <a:rPr lang="de-DE" sz="2400" dirty="0"/>
              <a:t>siehe „TtT_MiroBoard_Tag1“ </a:t>
            </a:r>
            <a:r>
              <a:rPr lang="de-DE" sz="2400" dirty="0">
                <a:sym typeface="Wingdings" pitchFamily="2" charset="2"/>
              </a:rPr>
              <a:t> jede Gruppe ein Link „Forschungsdatenlebenszyklus“</a:t>
            </a:r>
          </a:p>
          <a:p>
            <a:pPr marL="0" indent="0" algn="just">
              <a:buNone/>
            </a:pPr>
            <a:endParaRPr lang="de-DE" sz="2400" dirty="0"/>
          </a:p>
          <a:p>
            <a:pPr marL="0" indent="0" algn="just">
              <a:buNone/>
            </a:pPr>
            <a:r>
              <a:rPr lang="de-DE" dirty="0"/>
              <a:t>Bringt die einzelnen Aspekte des FD-Lebenszyklus in eine sinnvolle Reihenfolge </a:t>
            </a:r>
            <a:r>
              <a:rPr lang="de-DE" dirty="0">
                <a:sym typeface="Wingdings" pitchFamily="2" charset="2"/>
              </a:rPr>
              <a:t> startet bei „1“</a:t>
            </a:r>
          </a:p>
          <a:p>
            <a:pPr marL="0" indent="0" algn="just">
              <a:buNone/>
            </a:pPr>
            <a:endParaRPr lang="de-DE" dirty="0">
              <a:sym typeface="Wingdings" pitchFamily="2" charset="2"/>
            </a:endParaRPr>
          </a:p>
          <a:p>
            <a:pPr marL="0" indent="0" algn="just">
              <a:buNone/>
            </a:pPr>
            <a:r>
              <a:rPr lang="de-DE" sz="2400" dirty="0">
                <a:sym typeface="Wingdings" pitchFamily="2" charset="2"/>
              </a:rPr>
              <a:t>Ergänzungen sind möglich</a:t>
            </a:r>
            <a:endParaRPr lang="de-DE" sz="2400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14</a:t>
            </a:fld>
            <a:endParaRPr lang="de-DE" dirty="0"/>
          </a:p>
        </p:txBody>
      </p:sp>
      <p:sp>
        <p:nvSpPr>
          <p:cNvPr id="8" name="Titel 2">
            <a:extLst>
              <a:ext uri="{FF2B5EF4-FFF2-40B4-BE49-F238E27FC236}">
                <a16:creationId xmlns:a16="http://schemas.microsoft.com/office/drawing/2014/main" id="{EC4D63C4-424D-4877-9DDD-6FB210410B0F}"/>
              </a:ext>
            </a:extLst>
          </p:cNvPr>
          <p:cNvSpPr txBox="1">
            <a:spLocks/>
          </p:cNvSpPr>
          <p:nvPr/>
        </p:nvSpPr>
        <p:spPr bwMode="auto">
          <a:xfrm>
            <a:off x="5292080" y="65410"/>
            <a:ext cx="367240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800">
                <a:solidFill>
                  <a:srgbClr val="DC3332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>
              <a:defRPr/>
            </a:pPr>
            <a:r>
              <a:rPr lang="de-DE" sz="1400" b="1" i="1" dirty="0"/>
              <a:t>Methode: Drehen und Wenden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Auflösung: Forschungsdaten-Lebenszyklus</a:t>
            </a:r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15</a:t>
            </a:fld>
            <a:endParaRPr lang="de-DE"/>
          </a:p>
        </p:txBody>
      </p:sp>
      <p:grpSp>
        <p:nvGrpSpPr>
          <p:cNvPr id="7" name="Diagram 13"/>
          <p:cNvGrpSpPr/>
          <p:nvPr/>
        </p:nvGrpSpPr>
        <p:grpSpPr bwMode="auto">
          <a:xfrm>
            <a:off x="1726566" y="1139661"/>
            <a:ext cx="6407055" cy="3736345"/>
            <a:chOff x="0" y="0"/>
            <a:chExt cx="6595110" cy="3848100"/>
          </a:xfrm>
        </p:grpSpPr>
        <p:sp>
          <p:nvSpPr>
            <p:cNvPr id="8" name="Gebogener Pfeil 8"/>
            <p:cNvSpPr/>
            <p:nvPr/>
          </p:nvSpPr>
          <p:spPr bwMode="auto">
            <a:xfrm>
              <a:off x="1239271" y="-2500"/>
              <a:ext cx="3481440" cy="3481440"/>
            </a:xfrm>
            <a:prstGeom prst="circularArrow">
              <a:avLst>
                <a:gd name="adj1" fmla="val 5274"/>
                <a:gd name="adj2" fmla="val 312630"/>
                <a:gd name="adj3" fmla="val 14267881"/>
                <a:gd name="adj4" fmla="val 17103796"/>
                <a:gd name="adj5" fmla="val 5477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</p:sp>
        <p:sp>
          <p:nvSpPr>
            <p:cNvPr id="9" name="Abgerundetes Rechteck 9"/>
            <p:cNvSpPr/>
            <p:nvPr/>
          </p:nvSpPr>
          <p:spPr bwMode="auto">
            <a:xfrm>
              <a:off x="2333120" y="2275"/>
              <a:ext cx="1293742" cy="646871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/>
                <a:t>Datenerhebung</a:t>
              </a:r>
              <a:endParaRPr/>
            </a:p>
          </p:txBody>
        </p:sp>
        <p:sp>
          <p:nvSpPr>
            <p:cNvPr id="10" name="Abgerundetes Rechteck 10"/>
            <p:cNvSpPr/>
            <p:nvPr/>
          </p:nvSpPr>
          <p:spPr bwMode="auto">
            <a:xfrm>
              <a:off x="3556669" y="708449"/>
              <a:ext cx="1293742" cy="646871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/>
                <a:t>Datenverarbeitung</a:t>
              </a:r>
              <a:endParaRPr/>
            </a:p>
          </p:txBody>
        </p:sp>
        <p:sp>
          <p:nvSpPr>
            <p:cNvPr id="11" name="Abgerundetes Rechteck 11"/>
            <p:cNvSpPr/>
            <p:nvPr/>
          </p:nvSpPr>
          <p:spPr bwMode="auto">
            <a:xfrm>
              <a:off x="3556669" y="2120799"/>
              <a:ext cx="1293742" cy="646871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/>
                <a:t>Datenanalyse</a:t>
              </a:r>
              <a:endParaRPr/>
            </a:p>
          </p:txBody>
        </p:sp>
        <p:sp>
          <p:nvSpPr>
            <p:cNvPr id="12" name="Abgerundetes Rechteck 12"/>
            <p:cNvSpPr/>
            <p:nvPr/>
          </p:nvSpPr>
          <p:spPr bwMode="auto">
            <a:xfrm>
              <a:off x="2333538" y="2826973"/>
              <a:ext cx="1293742" cy="646871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/>
                <a:t>Datenarchivierung</a:t>
              </a:r>
              <a:endParaRPr/>
            </a:p>
          </p:txBody>
        </p:sp>
        <p:sp>
          <p:nvSpPr>
            <p:cNvPr id="13" name="Abgerundetes Rechteck 13"/>
            <p:cNvSpPr/>
            <p:nvPr/>
          </p:nvSpPr>
          <p:spPr bwMode="auto">
            <a:xfrm>
              <a:off x="1110408" y="2120799"/>
              <a:ext cx="1293742" cy="646871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/>
                <a:t>Datenzugang</a:t>
              </a:r>
              <a:endParaRPr/>
            </a:p>
          </p:txBody>
        </p:sp>
        <p:sp>
          <p:nvSpPr>
            <p:cNvPr id="14" name="Abgerundetes Rechteck 14"/>
            <p:cNvSpPr/>
            <p:nvPr/>
          </p:nvSpPr>
          <p:spPr bwMode="auto">
            <a:xfrm>
              <a:off x="1110408" y="708449"/>
              <a:ext cx="1293742" cy="646871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/>
                <a:t>Datennachnutzung</a:t>
              </a:r>
              <a:endParaRPr/>
            </a:p>
          </p:txBody>
        </p:sp>
      </p:grpSp>
      <p:sp>
        <p:nvSpPr>
          <p:cNvPr id="15" name="Text Box 14"/>
          <p:cNvSpPr/>
          <p:nvPr/>
        </p:nvSpPr>
        <p:spPr bwMode="auto">
          <a:xfrm>
            <a:off x="457200" y="4800935"/>
            <a:ext cx="8011395" cy="240173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4999"/>
              </a:lnSpc>
              <a:spcBef>
                <a:spcPts val="200"/>
              </a:spcBef>
              <a:spcAft>
                <a:spcPts val="1000"/>
              </a:spcAft>
              <a:defRPr/>
            </a:pPr>
            <a:r>
              <a:rPr lang="de-DE" sz="800" b="0" i="1">
                <a:solidFill>
                  <a:srgbClr val="004476"/>
                </a:solidFill>
                <a:latin typeface="Arial"/>
                <a:ea typeface="Calibri"/>
                <a:cs typeface="Arial"/>
              </a:rPr>
              <a:t>Quelle: Forschungsdaten-Lebenszyklus nach dem UK Data Archive (Stand: Juni 2018). </a:t>
            </a:r>
            <a:r>
              <a:rPr lang="de-DE" sz="800">
                <a:solidFill>
                  <a:srgbClr val="004476"/>
                </a:solidFill>
                <a:latin typeface="Arial"/>
                <a:cs typeface="Arial"/>
              </a:rPr>
              <a:t>Inzwischen ist dort eine neuere Version des Lebenszyklus dargestellt.</a:t>
            </a:r>
            <a:endParaRPr lang="de-DE" sz="800" b="0" i="1">
              <a:solidFill>
                <a:srgbClr val="004476"/>
              </a:solidFill>
              <a:latin typeface="Arial"/>
              <a:ea typeface="Calibri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51" name="Grafik 2"/>
          <p:cNvPicPr/>
          <p:nvPr/>
        </p:nvPicPr>
        <p:blipFill>
          <a:blip r:embed="rId2"/>
          <a:stretch/>
        </p:blipFill>
        <p:spPr bwMode="auto">
          <a:xfrm>
            <a:off x="2111400" y="169560"/>
            <a:ext cx="4919760" cy="4561560"/>
          </a:xfrm>
          <a:prstGeom prst="rect">
            <a:avLst/>
          </a:prstGeom>
          <a:ln>
            <a:noFill/>
          </a:ln>
        </p:spPr>
      </p:pic>
      <p:sp>
        <p:nvSpPr>
          <p:cNvPr id="352" name="CustomShape 2"/>
          <p:cNvSpPr/>
          <p:nvPr/>
        </p:nvSpPr>
        <p:spPr bwMode="auto">
          <a:xfrm>
            <a:off x="628560" y="273960"/>
            <a:ext cx="7885800" cy="993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2800" b="0" strike="noStrike" spc="-1">
                <a:solidFill>
                  <a:srgbClr val="DC3332"/>
                </a:solidFill>
                <a:latin typeface="Arial"/>
                <a:ea typeface="Arial"/>
              </a:rPr>
              <a:t>Beispiel: Forschungsdaten-Lebenszyklus</a:t>
            </a:r>
            <a:endParaRPr lang="de-DE" sz="2800" b="0" strike="noStrike" spc="-1">
              <a:latin typeface="Calibri"/>
            </a:endParaRPr>
          </a:p>
        </p:txBody>
      </p:sp>
      <p:sp>
        <p:nvSpPr>
          <p:cNvPr id="353" name="CustomShape 3"/>
          <p:cNvSpPr/>
          <p:nvPr/>
        </p:nvSpPr>
        <p:spPr bwMode="auto">
          <a:xfrm>
            <a:off x="628560" y="4587840"/>
            <a:ext cx="7885800" cy="21399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de-DE" sz="800" b="0" strike="noStrike" spc="-1">
                <a:solidFill>
                  <a:srgbClr val="004476"/>
                </a:solidFill>
                <a:latin typeface="Arial"/>
                <a:ea typeface="Arial"/>
              </a:rPr>
              <a:t>Quelle: </a:t>
            </a:r>
            <a:r>
              <a:rPr lang="de-DE" sz="800" b="0" u="sng" strike="noStrike" spc="-1">
                <a:solidFill>
                  <a:srgbClr val="0563C1"/>
                </a:solidFill>
                <a:latin typeface="Arial"/>
                <a:ea typeface="Arial"/>
                <a:hlinkClick r:id="rId3" tooltip="https://www.forschungsdaten.info/themen/informieren-und-planen/datenlebenszyklus/"/>
              </a:rPr>
              <a:t>https://www.forschungsdaten.info/themen/informieren-und-planen/datenlebenszyklus/</a:t>
            </a:r>
            <a:r>
              <a:rPr lang="de-DE" sz="800" b="0" strike="noStrike" spc="-1">
                <a:solidFill>
                  <a:srgbClr val="004476"/>
                </a:solidFill>
                <a:latin typeface="Arial"/>
                <a:ea typeface="Arial"/>
              </a:rPr>
              <a:t>, zuletzt aufgerufen am 08.10.2021</a:t>
            </a:r>
            <a:endParaRPr lang="de-DE" sz="800" b="0" strike="noStrike" spc="-1">
              <a:latin typeface="Calibri"/>
            </a:endParaRP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16</a:t>
            </a:fld>
            <a:endParaRPr lang="de-D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Forschungsdatenmanagement</a:t>
            </a:r>
            <a:endParaRPr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17</a:t>
            </a:fld>
            <a:endParaRPr lang="de-D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Forschungsdatenmanagement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628649" y="980031"/>
            <a:ext cx="7886700" cy="326350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de-DE"/>
              <a:t>Forschungsdatenmanagement (FDM) umfasst alle Aktivitäten, die mit</a:t>
            </a:r>
            <a:endParaRPr/>
          </a:p>
          <a:p>
            <a:pPr lvl="0">
              <a:lnSpc>
                <a:spcPct val="120000"/>
              </a:lnSpc>
              <a:defRPr/>
            </a:pPr>
            <a:r>
              <a:rPr lang="de-DE"/>
              <a:t>Aufbereitung,</a:t>
            </a:r>
            <a:endParaRPr/>
          </a:p>
          <a:p>
            <a:pPr lvl="0">
              <a:lnSpc>
                <a:spcPct val="120000"/>
              </a:lnSpc>
              <a:defRPr/>
            </a:pPr>
            <a:r>
              <a:rPr lang="de-DE"/>
              <a:t>Speicherung,</a:t>
            </a:r>
            <a:endParaRPr/>
          </a:p>
          <a:p>
            <a:pPr lvl="0">
              <a:lnSpc>
                <a:spcPct val="120000"/>
              </a:lnSpc>
              <a:defRPr/>
            </a:pPr>
            <a:r>
              <a:rPr lang="de-DE"/>
              <a:t>Archivierung und</a:t>
            </a:r>
            <a:endParaRPr/>
          </a:p>
          <a:p>
            <a:pPr lvl="0">
              <a:lnSpc>
                <a:spcPct val="120000"/>
              </a:lnSpc>
              <a:defRPr/>
            </a:pPr>
            <a:r>
              <a:rPr lang="de-DE"/>
              <a:t>Veröffentlichung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de-DE"/>
              <a:t>von Forschungsdaten verbunden sind.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de-DE"/>
              <a:t>FDM begleitet den Forschungsprozess von den ersten Planungen bis zur Archivierung, Nachnutzung oder Löschung der Daten.  </a:t>
            </a:r>
            <a:endParaRPr/>
          </a:p>
          <a:p>
            <a:pPr marL="0" indent="0" algn="r">
              <a:buNone/>
              <a:defRPr/>
            </a:pPr>
            <a:endParaRPr lang="de-DE" sz="210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18</a:t>
            </a:fld>
            <a:endParaRPr lang="de-DE"/>
          </a:p>
        </p:txBody>
      </p:sp>
      <p:sp>
        <p:nvSpPr>
          <p:cNvPr id="7" name="Textfeld 1"/>
          <p:cNvSpPr/>
          <p:nvPr/>
        </p:nvSpPr>
        <p:spPr bwMode="auto">
          <a:xfrm>
            <a:off x="628647" y="4473978"/>
            <a:ext cx="7886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Quelle: Maxi Kindling, Peter Schirmbacher, Elena Simukovic: </a:t>
            </a:r>
            <a:r>
              <a:rPr lang="de-DE" sz="700" i="1">
                <a:solidFill>
                  <a:srgbClr val="004476"/>
                </a:solidFill>
                <a:latin typeface="Arial"/>
                <a:cs typeface="Arial"/>
              </a:rPr>
              <a:t>Forschungsdatenmanagement an Hochschulen: das Beispiel der Humboldt-Universität zu Berlin</a:t>
            </a: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. </a:t>
            </a:r>
            <a:r>
              <a:rPr lang="de-DE" sz="700" i="1">
                <a:solidFill>
                  <a:srgbClr val="004476"/>
                </a:solidFill>
                <a:latin typeface="Arial"/>
                <a:cs typeface="Arial"/>
              </a:rPr>
              <a:t>LIBREAS. Library Ideas</a:t>
            </a: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, 23 (2013). Online verfügbar unter: </a:t>
            </a:r>
            <a:r>
              <a:rPr lang="de-DE" sz="700" u="sng">
                <a:solidFill>
                  <a:srgbClr val="004476"/>
                </a:solidFill>
                <a:latin typeface="Arial"/>
                <a:cs typeface="Arial"/>
                <a:hlinkClick r:id="rId2" tooltip="http://libreas.eu/ausgabe23/07kindling/"/>
              </a:rPr>
              <a:t>http://libreas.eu/ausgabe23/07kindling/</a:t>
            </a: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 DOI: 10.18452/9041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Begrüßung und Kennenlernen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Aspekte des Forschungsdatenmanagements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lvl="0">
              <a:defRPr/>
            </a:pPr>
            <a:r>
              <a:rPr lang="de-DE"/>
              <a:t>Ordnung und Strukturierung</a:t>
            </a:r>
            <a:endParaRPr/>
          </a:p>
          <a:p>
            <a:pPr lvl="0">
              <a:defRPr/>
            </a:pPr>
            <a:r>
              <a:rPr lang="de-DE"/>
              <a:t>Dokumentation und Metadaten</a:t>
            </a:r>
            <a:endParaRPr/>
          </a:p>
          <a:p>
            <a:pPr lvl="0">
              <a:defRPr/>
            </a:pPr>
            <a:r>
              <a:rPr lang="de-DE"/>
              <a:t>Speicherung und Backup</a:t>
            </a:r>
            <a:endParaRPr/>
          </a:p>
          <a:p>
            <a:pPr lvl="0">
              <a:defRPr/>
            </a:pPr>
            <a:r>
              <a:rPr lang="de-DE"/>
              <a:t>Langzeitarchivierung</a:t>
            </a:r>
            <a:endParaRPr/>
          </a:p>
          <a:p>
            <a:pPr>
              <a:defRPr/>
            </a:pPr>
            <a:r>
              <a:rPr lang="de-DE"/>
              <a:t>Sicherheit </a:t>
            </a:r>
            <a:endParaRPr/>
          </a:p>
          <a:p>
            <a:pPr lvl="0">
              <a:defRPr/>
            </a:pPr>
            <a:r>
              <a:rPr lang="de-DE"/>
              <a:t>Publikation</a:t>
            </a:r>
            <a:endParaRPr/>
          </a:p>
          <a:p>
            <a:pPr lvl="0">
              <a:defRPr/>
            </a:pPr>
            <a:r>
              <a:rPr lang="de-DE"/>
              <a:t>Rechtliche Aspekte 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19</a:t>
            </a:fld>
            <a:endParaRPr lang="de-D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Frage</a:t>
            </a:r>
            <a:endParaRPr b="1"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marL="0" indent="0">
              <a:buNone/>
              <a:defRPr/>
            </a:pPr>
            <a:r>
              <a:rPr lang="de-DE" dirty="0"/>
              <a:t>Welchen Nutzen bringt eurer Meinung nach Forschungsdatenmanagement?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20</a:t>
            </a:fld>
            <a:endParaRPr lang="de-D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Die FAIR-Prinzipien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21</a:t>
            </a:fld>
            <a:endParaRPr lang="de-DE"/>
          </a:p>
        </p:txBody>
      </p:sp>
      <p:sp>
        <p:nvSpPr>
          <p:cNvPr id="6" name="Textfeld 7"/>
          <p:cNvSpPr/>
          <p:nvPr/>
        </p:nvSpPr>
        <p:spPr bwMode="auto">
          <a:xfrm>
            <a:off x="628649" y="4109056"/>
            <a:ext cx="74414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800">
                <a:solidFill>
                  <a:srgbClr val="004476"/>
                </a:solidFill>
                <a:latin typeface="Arial"/>
                <a:cs typeface="Arial"/>
              </a:rPr>
              <a:t>Quelle: Pundir, Sangya. </a:t>
            </a:r>
            <a:r>
              <a:rPr lang="en-US" sz="800" i="1" u="sng">
                <a:solidFill>
                  <a:srgbClr val="004476"/>
                </a:solidFill>
                <a:latin typeface="Arial"/>
                <a:cs typeface="Arial"/>
                <a:hlinkClick r:id="rId3" tooltip="https://commons.wikimedia.org/wiki/File:FAIR_data_principles.jpg"/>
              </a:rPr>
              <a:t>https://commons.wikimedia.org/wiki/File:FAIR_data_principles.jpg</a:t>
            </a:r>
            <a:r>
              <a:rPr lang="en-US" sz="800" i="1">
                <a:solidFill>
                  <a:srgbClr val="004476"/>
                </a:solidFill>
                <a:latin typeface="Arial"/>
                <a:cs typeface="Arial"/>
              </a:rPr>
              <a:t> </a:t>
            </a:r>
            <a:r>
              <a:rPr lang="en-US" sz="800">
                <a:solidFill>
                  <a:srgbClr val="004476"/>
                </a:solidFill>
                <a:latin typeface="Arial"/>
                <a:cs typeface="Arial"/>
              </a:rPr>
              <a:t>[letzter Zugriff: 25.11.2021], CC-BY-SA-4.0 </a:t>
            </a:r>
            <a:r>
              <a:rPr lang="en-US" sz="800" u="sng">
                <a:solidFill>
                  <a:srgbClr val="004476"/>
                </a:solidFill>
                <a:latin typeface="Arial"/>
                <a:cs typeface="Arial"/>
                <a:hlinkClick r:id="rId4" tooltip="https://creativecommons.org/licenses/by-sa/4.0/deed.en"/>
              </a:rPr>
              <a:t>https://creativecommons.org/licenses/by-sa/4.0/deed.en</a:t>
            </a:r>
            <a:r>
              <a:rPr lang="en-US" sz="800">
                <a:solidFill>
                  <a:srgbClr val="004476"/>
                </a:solidFill>
                <a:latin typeface="Arial"/>
                <a:cs typeface="Arial"/>
              </a:rPr>
              <a:t>. </a:t>
            </a:r>
            <a:endParaRPr/>
          </a:p>
          <a:p>
            <a:pPr>
              <a:defRPr/>
            </a:pPr>
            <a:endParaRPr lang="en-US" sz="800">
              <a:solidFill>
                <a:srgbClr val="004476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de-DE" sz="800">
                <a:solidFill>
                  <a:srgbClr val="004476"/>
                </a:solidFill>
                <a:latin typeface="Arial"/>
                <a:cs typeface="Arial"/>
              </a:rPr>
              <a:t>Wilkinson, Mark D., Michel Dumontier, IJsbrand J. Aalberg, Gabrielle Appleton, Myles Axton, Arie Baak, Niklas Blomberg et al. </a:t>
            </a:r>
            <a:r>
              <a:rPr lang="en-US" sz="800">
                <a:solidFill>
                  <a:srgbClr val="004476"/>
                </a:solidFill>
                <a:latin typeface="Arial"/>
                <a:cs typeface="Arial"/>
              </a:rPr>
              <a:t>"The FAIR Guiding Principles for scientific data management and stewardship." </a:t>
            </a:r>
            <a:r>
              <a:rPr lang="en-US" sz="800" i="1">
                <a:solidFill>
                  <a:srgbClr val="004476"/>
                </a:solidFill>
                <a:latin typeface="Arial"/>
                <a:cs typeface="Arial"/>
              </a:rPr>
              <a:t>Scientific Data</a:t>
            </a:r>
            <a:r>
              <a:rPr lang="en-US" sz="800">
                <a:solidFill>
                  <a:srgbClr val="004476"/>
                </a:solidFill>
                <a:latin typeface="Arial"/>
                <a:cs typeface="Arial"/>
              </a:rPr>
              <a:t> 3, 160018 (2016). https://doi.org/10.1038/sdata.2016.18.</a:t>
            </a:r>
            <a:endParaRPr/>
          </a:p>
        </p:txBody>
      </p:sp>
      <p:pic>
        <p:nvPicPr>
          <p:cNvPr id="7" name="Picture 8" descr="ttps://upload.wikimedia.org/wikipedia/commons/a/aa/FAIR_data_principles.jpg"/>
          <p:cNvPicPr>
            <a:picLocks noChangeAspect="1" noChangeArrowheads="1"/>
          </p:cNvPicPr>
          <p:nvPr/>
        </p:nvPicPr>
        <p:blipFill>
          <a:blip r:embed="rId5"/>
          <a:srcRect l="3839" t="4194" r="1691" b="5555"/>
          <a:stretch/>
        </p:blipFill>
        <p:spPr bwMode="auto">
          <a:xfrm>
            <a:off x="1231303" y="1485451"/>
            <a:ext cx="6681394" cy="2165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Kaffeepause</a:t>
            </a:r>
            <a:endParaRPr/>
          </a:p>
        </p:txBody>
      </p:sp>
      <p:pic>
        <p:nvPicPr>
          <p:cNvPr id="5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724878" y="1370013"/>
            <a:ext cx="3694243" cy="3262312"/>
          </a:xfrm>
          <a:prstGeom prst="rect">
            <a:avLst/>
          </a:prstGeom>
        </p:spPr>
      </p:pic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22</a:t>
            </a:fld>
            <a:endParaRPr lang="de-D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Forschungsdaten-Policy</a:t>
            </a:r>
            <a:endParaRPr/>
          </a:p>
        </p:txBody>
      </p:sp>
      <p:sp>
        <p:nvSpPr>
          <p:cNvPr id="5" name="Inhaltsplatzhalter 6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de-DE" dirty="0"/>
              <a:t>Eine Forschungsdaten-Policy beschreibt die Richtlinien zum Umgang mit Forschungsdaten, z. B.:</a:t>
            </a:r>
            <a:endParaRPr dirty="0"/>
          </a:p>
          <a:p>
            <a:pPr>
              <a:defRPr/>
            </a:pPr>
            <a:r>
              <a:rPr lang="de-DE" dirty="0"/>
              <a:t>Fachspezifische </a:t>
            </a:r>
            <a:r>
              <a:rPr lang="de-DE" dirty="0" err="1"/>
              <a:t>Policies</a:t>
            </a:r>
            <a:endParaRPr lang="de-DE" dirty="0"/>
          </a:p>
          <a:p>
            <a:pPr>
              <a:defRPr/>
            </a:pPr>
            <a:r>
              <a:rPr lang="de-DE" dirty="0"/>
              <a:t>Förderrichtlinien</a:t>
            </a:r>
          </a:p>
          <a:p>
            <a:pPr>
              <a:defRPr/>
            </a:pPr>
            <a:r>
              <a:rPr lang="de-DE" dirty="0"/>
              <a:t>Projektspezifische </a:t>
            </a:r>
            <a:r>
              <a:rPr lang="de-DE" dirty="0" err="1"/>
              <a:t>Policies</a:t>
            </a:r>
            <a:endParaRPr dirty="0"/>
          </a:p>
          <a:p>
            <a:pPr>
              <a:defRPr/>
            </a:pPr>
            <a:r>
              <a:rPr lang="de-DE" dirty="0"/>
              <a:t>Institutionelle </a:t>
            </a:r>
            <a:r>
              <a:rPr lang="de-DE" dirty="0" err="1"/>
              <a:t>Policies</a:t>
            </a:r>
            <a:endParaRPr lang="de-DE" dirty="0"/>
          </a:p>
          <a:p>
            <a:pPr>
              <a:defRPr/>
            </a:pPr>
            <a:r>
              <a:rPr lang="de-DE" dirty="0"/>
              <a:t>Zeitschriften- oder Verlags-</a:t>
            </a:r>
            <a:r>
              <a:rPr lang="de-DE" dirty="0" err="1"/>
              <a:t>Policies</a:t>
            </a:r>
            <a:endParaRPr lang="de-DE" dirty="0"/>
          </a:p>
          <a:p>
            <a:pPr>
              <a:defRPr/>
            </a:pPr>
            <a:endParaRPr dirty="0"/>
          </a:p>
          <a:p>
            <a:pPr>
              <a:defRPr/>
            </a:pPr>
            <a:endParaRPr lang="de-DE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23</a:t>
            </a:fld>
            <a:endParaRPr lang="de-D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Für den Fachbereich Psychologie</a:t>
            </a:r>
            <a:endParaRPr/>
          </a:p>
        </p:txBody>
      </p:sp>
      <p:sp>
        <p:nvSpPr>
          <p:cNvPr id="5" name="Inhaltsplatzhalter 6"/>
          <p:cNvSpPr>
            <a:spLocks noGrp="1"/>
          </p:cNvSpPr>
          <p:nvPr>
            <p:ph idx="1"/>
          </p:nvPr>
        </p:nvSpPr>
        <p:spPr bwMode="auto">
          <a:xfrm>
            <a:off x="628650" y="1851670"/>
            <a:ext cx="7886700" cy="1296144"/>
          </a:xfrm>
        </p:spPr>
        <p:txBody>
          <a:bodyPr>
            <a:normAutofit/>
          </a:bodyPr>
          <a:lstStyle/>
          <a:p>
            <a:pPr marL="0" indent="0">
              <a:spcAft>
                <a:spcPts val="1000"/>
              </a:spcAft>
              <a:buNone/>
              <a:defRPr/>
            </a:pPr>
            <a:r>
              <a:rPr lang="de-DE" sz="2000"/>
              <a:t>Deutsche Gesellschaft für Psychologie (DGPs)</a:t>
            </a:r>
            <a:endParaRPr/>
          </a:p>
          <a:p>
            <a:pPr lvl="1">
              <a:spcAft>
                <a:spcPts val="1000"/>
              </a:spcAft>
              <a:defRPr/>
            </a:pPr>
            <a:r>
              <a:rPr lang="de-DE" sz="1700"/>
              <a:t>Erstveröffentlichung: 2016</a:t>
            </a:r>
            <a:endParaRPr/>
          </a:p>
          <a:p>
            <a:pPr lvl="1">
              <a:spcAft>
                <a:spcPts val="1000"/>
              </a:spcAft>
              <a:defRPr/>
            </a:pPr>
            <a:r>
              <a:rPr lang="de-DE" sz="1700"/>
              <a:t>Aktuelle Version: 2020</a:t>
            </a:r>
            <a:r>
              <a:rPr lang="de-DE" sz="1700" baseline="30000"/>
              <a:t>1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24</a:t>
            </a:fld>
            <a:endParaRPr lang="de-DE"/>
          </a:p>
        </p:txBody>
      </p:sp>
      <p:sp>
        <p:nvSpPr>
          <p:cNvPr id="7" name="Textfeld 7"/>
          <p:cNvSpPr/>
          <p:nvPr/>
        </p:nvSpPr>
        <p:spPr bwMode="auto">
          <a:xfrm>
            <a:off x="628649" y="4320350"/>
            <a:ext cx="74851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[1</a:t>
            </a:r>
            <a:r>
              <a:rPr lang="de-DE" sz="700">
                <a:solidFill>
                  <a:srgbClr val="004476"/>
                </a:solidFill>
                <a:latin typeface="Arial"/>
              </a:rPr>
              <a:t>]: Management und Bereitstellung von Forschungsdaten in der Psychologie: Überarbeitung der DGPs-Empfehlungen, </a:t>
            </a:r>
            <a:r>
              <a:rPr lang="de-DE" sz="700" u="sng">
                <a:solidFill>
                  <a:srgbClr val="004476"/>
                </a:solidFill>
                <a:latin typeface="Arial"/>
                <a:hlinkClick r:id="rId2" tooltip="https://psyarxiv.com/hcxtm/"/>
              </a:rPr>
              <a:t>https://psyarxiv.com/hcxtm/</a:t>
            </a:r>
            <a:endParaRPr lang="de-DE" sz="700">
              <a:solidFill>
                <a:srgbClr val="004476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Inhalte einer institutionellen Forschungsdaten-Policy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25</a:t>
            </a:fld>
            <a:endParaRPr lang="de-DE"/>
          </a:p>
        </p:txBody>
      </p:sp>
      <p:pic>
        <p:nvPicPr>
          <p:cNvPr id="6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rcRect t="15008" b="8147"/>
          <a:stretch/>
        </p:blipFill>
        <p:spPr bwMode="auto">
          <a:xfrm>
            <a:off x="1964306" y="912008"/>
            <a:ext cx="4760341" cy="3473026"/>
          </a:xfrm>
          <a:prstGeom prst="rect">
            <a:avLst/>
          </a:prstGeom>
        </p:spPr>
      </p:pic>
      <p:sp>
        <p:nvSpPr>
          <p:cNvPr id="7" name="Textfeld 9"/>
          <p:cNvSpPr/>
          <p:nvPr/>
        </p:nvSpPr>
        <p:spPr bwMode="auto">
          <a:xfrm>
            <a:off x="628649" y="4493891"/>
            <a:ext cx="7623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Quelle: Hiemenz, Bea &amp; Kuberek, Monika (2018). </a:t>
            </a:r>
            <a:r>
              <a:rPr lang="de-DE" sz="700" i="1">
                <a:solidFill>
                  <a:srgbClr val="004476"/>
                </a:solidFill>
                <a:latin typeface="Arial"/>
                <a:cs typeface="Arial"/>
              </a:rPr>
              <a:t>Empfehlungen zur Erstellung institutioneller Forschungsdaten-Policies. Das Forschungsdaten-Policy-Kit als generischer Baukasten mit Leitfragen und Textbausteinen für Hochschulen in Deutschland</a:t>
            </a: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. </a:t>
            </a:r>
            <a:r>
              <a:rPr lang="de-DE" sz="700" u="sng">
                <a:solidFill>
                  <a:srgbClr val="004476"/>
                </a:solidFill>
                <a:latin typeface="Arial"/>
                <a:cs typeface="Arial"/>
                <a:hlinkClick r:id="rId3" tooltip="http://dx.doi.org/10.14279/depositonce-7521"/>
              </a:rPr>
              <a:t>http://dx.doi.org/10.14279/depositonce-7521</a:t>
            </a:r>
            <a:endParaRPr lang="de-DE" sz="700">
              <a:solidFill>
                <a:srgbClr val="004476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282279" name="Grafik 528227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572000" y="262511"/>
            <a:ext cx="4060122" cy="4412949"/>
          </a:xfrm>
          <a:prstGeom prst="rect">
            <a:avLst/>
          </a:prstGeom>
        </p:spPr>
      </p:pic>
      <p:sp>
        <p:nvSpPr>
          <p:cNvPr id="1366768122" name="Titel 2"/>
          <p:cNvSpPr>
            <a:spLocks noGrp="1"/>
          </p:cNvSpPr>
          <p:nvPr>
            <p:ph type="title"/>
          </p:nvPr>
        </p:nvSpPr>
        <p:spPr bwMode="auto">
          <a:xfrm>
            <a:off x="628649" y="65409"/>
            <a:ext cx="7886700" cy="994171"/>
          </a:xfrm>
        </p:spPr>
        <p:txBody>
          <a:bodyPr/>
          <a:lstStyle/>
          <a:p>
            <a:pPr algn="l">
              <a:defRPr/>
            </a:pPr>
            <a:r>
              <a:rPr lang="de-DE"/>
              <a:t>FD-Policy der FU Berlin</a:t>
            </a:r>
            <a:endParaRPr/>
          </a:p>
        </p:txBody>
      </p:sp>
      <p:sp>
        <p:nvSpPr>
          <p:cNvPr id="130144934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07DAEEF-F7E7-C80F-423A-D09FE9E82C37}" type="slidenum">
              <a:rPr lang="de-DE"/>
              <a:t>26</a:t>
            </a:fld>
            <a:endParaRPr lang="de-DE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Policy-Typen bei z.B., Springer Nature</a:t>
            </a:r>
            <a:endParaRPr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27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rcRect l="32500" t="9400" r="16750" b="31799"/>
          <a:stretch/>
        </p:blipFill>
        <p:spPr bwMode="auto">
          <a:xfrm>
            <a:off x="1871700" y="1221216"/>
            <a:ext cx="5292588" cy="3832563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Hilfestellungen bei der Erstellung einer institutionellen Policy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28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 bwMode="auto"/>
        <p:txBody>
          <a:bodyPr anchor="ctr"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de-DE"/>
              <a:t>Hiemenz, B.; Kuberek, M.: (2018). </a:t>
            </a:r>
            <a:r>
              <a:rPr lang="de-DE" i="1"/>
              <a:t>Empfehlungen zur Erstellung institutioneller Forschungsdaten-Policies. Das Forschungsdaten-Policy-Kit als generischer Baukasten mit Leitfragen und Textbausteinen für Hochschulen in Deutschland. </a:t>
            </a:r>
            <a:r>
              <a:rPr lang="de-DE"/>
              <a:t>DOI: </a:t>
            </a:r>
            <a:r>
              <a:rPr lang="de-DE" u="sng">
                <a:hlinkClick r:id="rId2" tooltip="https://doi.org/10.14279/depositonce-7521"/>
              </a:rPr>
              <a:t>10.14279/depositonce-7521</a:t>
            </a:r>
            <a:r>
              <a:rPr lang="de-DE"/>
              <a:t>.</a:t>
            </a:r>
            <a:endParaRPr/>
          </a:p>
          <a:p>
            <a:pPr marL="0" indent="0">
              <a:buNone/>
              <a:defRPr/>
            </a:pPr>
            <a:endParaRPr lang="de-DE"/>
          </a:p>
          <a:p>
            <a:pPr marL="0" indent="0">
              <a:buNone/>
              <a:defRPr/>
            </a:pPr>
            <a:r>
              <a:rPr lang="pt-BR" spc="-1"/>
              <a:t>Grasse, Marleen; López, Ania; Winter, Nina: (2018). </a:t>
            </a:r>
            <a:r>
              <a:rPr lang="de-DE" i="1" spc="-1"/>
              <a:t>Musterleitlinie für Forschungsdatenmanagement (FDM) an Hochschulen und Forschungseinrichtungen. DOI: </a:t>
            </a:r>
            <a:r>
              <a:rPr lang="de-DE" i="1" u="sng" spc="-1">
                <a:solidFill>
                  <a:srgbClr val="0563C1"/>
                </a:solidFill>
                <a:hlinkClick r:id="rId3" tooltip="https://doi.org/10.5281/zenodo.1149133"/>
              </a:rPr>
              <a:t>10.5281/zenodo.1149133 </a:t>
            </a:r>
            <a:endParaRPr lang="de-DE" spc="-1"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Wer ist euer Tutor?</a:t>
            </a:r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6" name="Textfeld 3"/>
          <p:cNvSpPr/>
          <p:nvPr/>
        </p:nvSpPr>
        <p:spPr bwMode="auto">
          <a:xfrm>
            <a:off x="195845" y="40290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25183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Frage</a:t>
            </a:r>
            <a:endParaRPr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29</a:t>
            </a:fld>
            <a:endParaRPr lang="de-DE"/>
          </a:p>
        </p:txBody>
      </p:sp>
      <p:sp>
        <p:nvSpPr>
          <p:cNvPr id="6" name="Inhaltsplatzhalter 3"/>
          <p:cNvSpPr/>
          <p:nvPr/>
        </p:nvSpPr>
        <p:spPr bwMode="auto"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1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1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2pPr>
            <a:lvl3pPr marL="9144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1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4pPr>
            <a:lvl5pPr marL="18288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5pPr>
            <a:lvl6pPr marL="22860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b="0"/>
              <a:t>Gibt es an Ihrer Einrichtung eine Forschungsdaten-Policy?</a:t>
            </a:r>
            <a:endParaRPr/>
          </a:p>
          <a:p>
            <a:pPr>
              <a:defRPr/>
            </a:pPr>
            <a:r>
              <a:rPr lang="de-DE" b="0"/>
              <a:t>Welchen Umfang hat sie? Was wird wie geregelt?</a:t>
            </a:r>
            <a:endParaRPr/>
          </a:p>
          <a:p>
            <a:pPr>
              <a:defRPr/>
            </a:pPr>
            <a:endParaRPr lang="de-DE" b="0"/>
          </a:p>
          <a:p>
            <a:pPr>
              <a:defRPr/>
            </a:pPr>
            <a:r>
              <a:rPr lang="de-DE" i="1">
                <a:solidFill>
                  <a:srgbClr val="FFC000"/>
                </a:solidFill>
              </a:rPr>
              <a:t>und / oder  </a:t>
            </a:r>
            <a:endParaRPr i="1">
              <a:solidFill>
                <a:srgbClr val="FFC000"/>
              </a:solidFill>
            </a:endParaRPr>
          </a:p>
          <a:p>
            <a:pPr>
              <a:defRPr/>
            </a:pPr>
            <a:endParaRPr lang="de-DE" b="0"/>
          </a:p>
          <a:p>
            <a:pPr>
              <a:defRPr/>
            </a:pPr>
            <a:r>
              <a:rPr lang="de-DE" b="0"/>
              <a:t>Würden Sie sich eine Forschungsdaten-Policy wünschen? </a:t>
            </a:r>
            <a:endParaRPr/>
          </a:p>
          <a:p>
            <a:pPr>
              <a:defRPr/>
            </a:pPr>
            <a:r>
              <a:rPr lang="de-DE" b="0"/>
              <a:t>Welche Inhalte sollte sie haben?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Rechtliche Aspekte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30715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30</a:t>
            </a:fld>
            <a:endParaRPr lang="de-DE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>
          <a:xfrm>
            <a:off x="628650" y="339502"/>
            <a:ext cx="7886700" cy="994172"/>
          </a:xfrm>
        </p:spPr>
        <p:txBody>
          <a:bodyPr/>
          <a:lstStyle/>
          <a:p>
            <a:pPr>
              <a:defRPr/>
            </a:pPr>
            <a:r>
              <a:rPr lang="de-DE" b="1" dirty="0"/>
              <a:t>Übung</a:t>
            </a:r>
            <a:br>
              <a:rPr lang="de-DE" b="1" dirty="0"/>
            </a:br>
            <a:r>
              <a:rPr lang="de-DE" dirty="0"/>
              <a:t>Rechtsgebiete im FDM</a:t>
            </a:r>
            <a:endParaRPr dirty="0"/>
          </a:p>
        </p:txBody>
      </p:sp>
      <p:sp>
        <p:nvSpPr>
          <p:cNvPr id="5" name="Inhaltsplatzhalter 6"/>
          <p:cNvSpPr>
            <a:spLocks noGrp="1"/>
          </p:cNvSpPr>
          <p:nvPr>
            <p:ph idx="1"/>
          </p:nvPr>
        </p:nvSpPr>
        <p:spPr bwMode="auto">
          <a:xfrm>
            <a:off x="628650" y="2571750"/>
            <a:ext cx="7886700" cy="1895352"/>
          </a:xfrm>
        </p:spPr>
        <p:txBody>
          <a:bodyPr anchor="ctr"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de-DE" dirty="0"/>
              <a:t>Diskutiert und notiert euch in der Gruppe mind. 6 Rechts-gebiete, die im FDM eine Rolle spielen könnten.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Diskussion in Gruppen </a:t>
            </a:r>
            <a:r>
              <a:rPr lang="de-DE" dirty="0">
                <a:sym typeface="Wingdings" pitchFamily="2" charset="2"/>
              </a:rPr>
              <a:t> 5 min</a:t>
            </a:r>
          </a:p>
          <a:p>
            <a:pPr marL="0" indent="0">
              <a:buNone/>
              <a:defRPr/>
            </a:pPr>
            <a:r>
              <a:rPr lang="de-DE" dirty="0" err="1">
                <a:sym typeface="Wingdings" pitchFamily="2" charset="2"/>
              </a:rPr>
              <a:t>Anschliessend</a:t>
            </a:r>
            <a:r>
              <a:rPr lang="de-DE" dirty="0">
                <a:sym typeface="Wingdings" pitchFamily="2" charset="2"/>
              </a:rPr>
              <a:t> Plenum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31</a:t>
            </a:fld>
            <a:endParaRPr lang="de-DE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2C539CA9-19E2-4E45-A497-C9548450985C}"/>
              </a:ext>
            </a:extLst>
          </p:cNvPr>
          <p:cNvSpPr txBox="1">
            <a:spLocks/>
          </p:cNvSpPr>
          <p:nvPr/>
        </p:nvSpPr>
        <p:spPr bwMode="auto">
          <a:xfrm>
            <a:off x="5292080" y="65410"/>
            <a:ext cx="367240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800">
                <a:solidFill>
                  <a:srgbClr val="DC3332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>
              <a:defRPr/>
            </a:pPr>
            <a:r>
              <a:rPr lang="de-DE" sz="1400" b="1" i="1" dirty="0"/>
              <a:t>Methode: 6 Richtige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32</a:t>
            </a:fld>
            <a:endParaRPr lang="de-DE"/>
          </a:p>
        </p:txBody>
      </p:sp>
      <p:sp>
        <p:nvSpPr>
          <p:cNvPr id="5" name="Titel 1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Rechtliche Herausforderungen</a:t>
            </a:r>
            <a:endParaRPr/>
          </a:p>
        </p:txBody>
      </p:sp>
      <p:sp>
        <p:nvSpPr>
          <p:cNvPr id="6" name="Textfeld 1"/>
          <p:cNvSpPr/>
          <p:nvPr/>
        </p:nvSpPr>
        <p:spPr bwMode="auto">
          <a:xfrm>
            <a:off x="1225698" y="4389609"/>
            <a:ext cx="6095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Quelle: nach Hartmann, Thomas. (2019). </a:t>
            </a:r>
            <a:r>
              <a:rPr lang="de-DE" sz="700" i="1">
                <a:solidFill>
                  <a:srgbClr val="004476"/>
                </a:solidFill>
                <a:latin typeface="Arial"/>
                <a:cs typeface="Arial"/>
              </a:rPr>
              <a:t>Rechtsfragen: Institutioneller Rahmen und Handlungsoptionen für universitäres FDM</a:t>
            </a: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. Zenodo. </a:t>
            </a:r>
            <a:r>
              <a:rPr lang="de-DE" sz="700" u="sng">
                <a:solidFill>
                  <a:srgbClr val="004476"/>
                </a:solidFill>
                <a:latin typeface="Arial"/>
                <a:cs typeface="Arial"/>
                <a:hlinkClick r:id="rId2" tooltip="https://www.doi.org/10.5281/zenodo.2654306"/>
              </a:rPr>
              <a:t>https://www.doi.org/10.5281/zenodo.2654306</a:t>
            </a:r>
            <a:r>
              <a:rPr lang="de-DE" sz="700">
                <a:solidFill>
                  <a:srgbClr val="004476"/>
                </a:solidFill>
                <a:latin typeface="Arial"/>
                <a:cs typeface="Arial"/>
              </a:rPr>
              <a:t>.</a:t>
            </a:r>
            <a:endParaRPr/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611560" y="1030312"/>
          <a:ext cx="7344815" cy="3356724"/>
        </p:xfrm>
        <a:graphic>
          <a:graphicData uri="http://schemas.openxmlformats.org/drawingml/2006/table">
            <a:tbl>
              <a:tblPr firstRow="1" firstCol="1" bandRow="1"/>
              <a:tblGrid>
                <a:gridCol w="2157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4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4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87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68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>
                          <a:solidFill>
                            <a:schemeClr val="bg1"/>
                          </a:solidFill>
                        </a:rPr>
                        <a:t>Patentrecht</a:t>
                      </a:r>
                      <a:endParaRPr lang="de-DE" sz="15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R w="38100" algn="ctr">
                      <a:solidFill>
                        <a:schemeClr val="bg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  <a:solidFill>
                      <a:srgbClr val="004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>
                          <a:solidFill>
                            <a:schemeClr val="bg1"/>
                          </a:solidFill>
                        </a:rPr>
                        <a:t>Urheberrecht</a:t>
                      </a:r>
                      <a:endParaRPr lang="de-DE" sz="15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  <a:solidFill>
                      <a:srgbClr val="004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>
                          <a:solidFill>
                            <a:schemeClr val="bg1"/>
                          </a:solidFill>
                        </a:rPr>
                        <a:t>Wettbewerbsrecht</a:t>
                      </a:r>
                      <a:endParaRPr lang="de-DE" sz="15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  <a:lnT w="12700" algn="ctr">
                      <a:noFill/>
                    </a:lnT>
                    <a:lnB w="12700" algn="ctr">
                      <a:noFill/>
                    </a:lnB>
                    <a:solidFill>
                      <a:srgbClr val="004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>
                          <a:solidFill>
                            <a:schemeClr val="bg1"/>
                          </a:solidFill>
                        </a:rPr>
                        <a:t>Datenschutz</a:t>
                      </a:r>
                      <a:endParaRPr lang="de-DE" sz="15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T w="12700" algn="ctr">
                      <a:noFill/>
                    </a:lnT>
                    <a:lnB w="12700" algn="ctr">
                      <a:noFill/>
                    </a:lnB>
                    <a:solidFill>
                      <a:srgbClr val="0044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4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 b="0"/>
                        <a:t>Was ist zu beachten, wenn FD Patentreife erlangen (können)?</a:t>
                      </a:r>
                      <a:endParaRPr lang="de-DE" sz="1500" b="0"/>
                    </a:p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 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R w="38100" algn="ctr">
                      <a:solidFill>
                        <a:schemeClr val="bg1"/>
                      </a:solidFill>
                    </a:lnR>
                    <a:lnT w="12700" algn="ctr">
                      <a:noFill/>
                    </a:lnT>
                    <a:lnB w="38100" algn="ctr">
                      <a:solidFill>
                        <a:schemeClr val="bg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Unterliegen FD überhaupt dem Urheberrechtsgesetz?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  <a:lnT w="12700" algn="ctr">
                      <a:noFill/>
                    </a:lnT>
                    <a:lnB w="38100" algn="ctr">
                      <a:solidFill>
                        <a:schemeClr val="bg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Werden Daten im unternehmerischen Geschäftsverkehr unfair genutzt?</a:t>
                      </a:r>
                      <a:endParaRPr lang="de-DE" sz="1500"/>
                    </a:p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 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  <a:lnT w="12700" algn="ctr">
                      <a:noFill/>
                    </a:lnT>
                    <a:lnB w="38100" algn="ctr">
                      <a:solidFill>
                        <a:schemeClr val="bg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Welche FD sind "schützenswert"?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T w="12700" algn="ctr">
                      <a:noFill/>
                    </a:lnT>
                    <a:lnB w="38100" algn="ctr">
                      <a:solidFill>
                        <a:schemeClr val="bg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8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 b="1">
                          <a:solidFill>
                            <a:schemeClr val="bg1"/>
                          </a:solidFill>
                        </a:rPr>
                        <a:t>Wissenschaftsrecht</a:t>
                      </a:r>
                      <a:endParaRPr lang="de-DE" sz="15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R w="38100" algn="ctr">
                      <a:solidFill>
                        <a:schemeClr val="bg1"/>
                      </a:solidFill>
                    </a:lnR>
                    <a:lnT w="38100" algn="ctr">
                      <a:solidFill>
                        <a:schemeClr val="bg1"/>
                      </a:solidFill>
                    </a:lnT>
                    <a:solidFill>
                      <a:srgbClr val="004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 b="1">
                          <a:solidFill>
                            <a:schemeClr val="bg1"/>
                          </a:solidFill>
                        </a:rPr>
                        <a:t>Grundrechte</a:t>
                      </a:r>
                      <a:endParaRPr lang="de-DE" sz="15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  <a:lnT w="38100" algn="ctr">
                      <a:solidFill>
                        <a:schemeClr val="bg1"/>
                      </a:solidFill>
                    </a:lnT>
                    <a:solidFill>
                      <a:srgbClr val="004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 b="1">
                          <a:solidFill>
                            <a:schemeClr val="bg1"/>
                          </a:solidFill>
                        </a:rPr>
                        <a:t>Internationales Recht</a:t>
                      </a:r>
                      <a:endParaRPr lang="de-DE" sz="15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  <a:lnT w="38100" algn="ctr">
                      <a:solidFill>
                        <a:schemeClr val="bg1"/>
                      </a:solidFill>
                    </a:lnT>
                    <a:solidFill>
                      <a:srgbClr val="004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 b="1">
                          <a:solidFill>
                            <a:schemeClr val="bg1"/>
                          </a:solidFill>
                        </a:rPr>
                        <a:t>EU-Recht</a:t>
                      </a:r>
                      <a:endParaRPr lang="de-DE" sz="15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T w="38100" algn="ctr">
                      <a:solidFill>
                        <a:schemeClr val="bg1"/>
                      </a:solidFill>
                    </a:lnT>
                    <a:solidFill>
                      <a:srgbClr val="0044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4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 b="0"/>
                        <a:t>Können Lizenz- und Veröffentlichungsvorgaben für FD per Mandatierung erfolgen?</a:t>
                      </a:r>
                      <a:endParaRPr lang="de-DE" sz="1500" b="0"/>
                    </a:p>
                  </a:txBody>
                  <a:tcPr marL="87052" marR="87052" marT="0" marB="0">
                    <a:lnR w="38100" algn="ctr">
                      <a:solidFill>
                        <a:schemeClr val="bg1"/>
                      </a:solidFill>
                    </a:lnR>
                    <a:lnB w="38100" algn="ctr">
                      <a:solidFill>
                        <a:schemeClr val="bg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Welche verfassungsrechtlichen Grenzen sind zu beachten?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  <a:lnB w="38100" algn="ctr">
                      <a:solidFill>
                        <a:schemeClr val="bg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Welche Rechtsbestimmungen bestehen außerhalb Deutschlands?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  <a:lnB w="38100" algn="ctr">
                      <a:solidFill>
                        <a:schemeClr val="bg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Was bringt z. B. die "European Data Economy" für FD?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B w="38100" algn="ctr">
                      <a:solidFill>
                        <a:schemeClr val="bg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68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 b="1">
                          <a:solidFill>
                            <a:schemeClr val="bg1"/>
                          </a:solidFill>
                        </a:rPr>
                        <a:t>Verträge</a:t>
                      </a:r>
                      <a:endParaRPr lang="de-DE" sz="15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R w="38100" algn="ctr">
                      <a:solidFill>
                        <a:schemeClr val="bg1"/>
                      </a:solidFill>
                    </a:lnR>
                    <a:lnT w="38100" algn="ctr">
                      <a:solidFill>
                        <a:schemeClr val="bg1"/>
                      </a:solidFill>
                    </a:lnT>
                    <a:solidFill>
                      <a:srgbClr val="004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 b="1">
                          <a:solidFill>
                            <a:schemeClr val="bg1"/>
                          </a:solidFill>
                        </a:rPr>
                        <a:t>Arbeits-/Dienstrecht</a:t>
                      </a:r>
                      <a:endParaRPr lang="de-DE" sz="15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  <a:lnT w="38100" algn="ctr">
                      <a:solidFill>
                        <a:schemeClr val="bg1"/>
                      </a:solidFill>
                    </a:lnT>
                    <a:solidFill>
                      <a:srgbClr val="004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 b="1">
                          <a:solidFill>
                            <a:schemeClr val="bg1"/>
                          </a:solidFill>
                        </a:rPr>
                        <a:t>Förderbedingungen</a:t>
                      </a:r>
                      <a:endParaRPr lang="de-DE" sz="15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  <a:lnT w="38100" algn="ctr">
                      <a:solidFill>
                        <a:schemeClr val="bg1"/>
                      </a:solidFill>
                    </a:lnT>
                    <a:solidFill>
                      <a:srgbClr val="004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de-DE" sz="1300" b="1">
                          <a:solidFill>
                            <a:schemeClr val="bg1"/>
                          </a:solidFill>
                        </a:rPr>
                        <a:t>Policies</a:t>
                      </a:r>
                      <a:endParaRPr lang="de-DE" sz="15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T w="38100" algn="ctr">
                      <a:solidFill>
                        <a:schemeClr val="bg1"/>
                      </a:solidFill>
                    </a:lnT>
                    <a:solidFill>
                      <a:srgbClr val="0044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74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 b="0"/>
                        <a:t>Bestehen Absprachen zum "geistigen Eigentum" an FD?</a:t>
                      </a:r>
                      <a:endParaRPr lang="de-DE" sz="1500" b="0"/>
                    </a:p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 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R w="38100" algn="ctr">
                      <a:solidFill>
                        <a:schemeClr val="bg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Wem "gehören" die an Hochschulen erhobenen FD?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Welche Bedingungen geben Förderer (DFG; Industrie) vor?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  <a:lnR w="38100" algn="ctr">
                      <a:solidFill>
                        <a:schemeClr val="bg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defRPr/>
                      </a:pPr>
                      <a:r>
                        <a:rPr lang="de-DE" sz="1300"/>
                        <a:t>Welche rechtliche Bindung können Policies entfalten?</a:t>
                      </a:r>
                      <a:endParaRPr lang="de-DE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7052" marR="87052" marT="0" marB="0">
                    <a:lnL w="38100" algn="ctr">
                      <a:solidFill>
                        <a:schemeClr val="bg1"/>
                      </a:solidFill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Schutz personenbezogener Daten (EU-DGSVO)</a:t>
            </a:r>
            <a:endParaRPr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de-DE" dirty="0"/>
              <a:t>Erfüllung von rechtlichen Datenschutzvorgaben</a:t>
            </a:r>
            <a:endParaRPr dirty="0"/>
          </a:p>
          <a:p>
            <a:pPr>
              <a:lnSpc>
                <a:spcPct val="120000"/>
              </a:lnSpc>
              <a:defRPr/>
            </a:pPr>
            <a:r>
              <a:rPr lang="de-DE" dirty="0"/>
              <a:t>Schutz der Identität, vor allem bei sensiblen/vertraulichen Themen</a:t>
            </a:r>
            <a:endParaRPr dirty="0"/>
          </a:p>
          <a:p>
            <a:pPr>
              <a:lnSpc>
                <a:spcPct val="120000"/>
              </a:lnSpc>
              <a:defRPr/>
            </a:pPr>
            <a:r>
              <a:rPr lang="de-DE" dirty="0"/>
              <a:t>Schutz der Teilnehmenden vor kommerzieller Nutzung der Angaben</a:t>
            </a:r>
            <a:endParaRPr dirty="0"/>
          </a:p>
          <a:p>
            <a:pPr>
              <a:lnSpc>
                <a:spcPct val="120000"/>
              </a:lnSpc>
              <a:defRPr/>
            </a:pPr>
            <a:r>
              <a:rPr lang="de-DE" dirty="0"/>
              <a:t>Ethisch-moralische Verpflichtung</a:t>
            </a:r>
            <a:endParaRPr dirty="0"/>
          </a:p>
          <a:p>
            <a:pPr>
              <a:lnSpc>
                <a:spcPct val="120000"/>
              </a:lnSpc>
              <a:defRPr/>
            </a:pPr>
            <a:r>
              <a:rPr lang="de-DE" dirty="0"/>
              <a:t>Eine Archivierung personenbezogener Daten ist nur mit Einwilligung der Teilnehmenden möglich</a:t>
            </a:r>
          </a:p>
          <a:p>
            <a:pPr>
              <a:lnSpc>
                <a:spcPct val="120000"/>
              </a:lnSpc>
              <a:defRPr/>
            </a:pPr>
            <a:endParaRPr lang="de-DE" dirty="0"/>
          </a:p>
          <a:p>
            <a:pPr>
              <a:lnSpc>
                <a:spcPct val="120000"/>
              </a:lnSpc>
              <a:defRPr/>
            </a:pPr>
            <a:r>
              <a:rPr lang="de-DE" sz="2400" dirty="0"/>
              <a:t>Handreichung personenbezogene Daten auf </a:t>
            </a:r>
            <a:r>
              <a:rPr lang="de-DE" sz="2400" dirty="0" err="1"/>
              <a:t>Zenodo</a:t>
            </a:r>
            <a:r>
              <a:rPr lang="de-DE" sz="2400" dirty="0"/>
              <a:t>: in der </a:t>
            </a:r>
            <a:r>
              <a:rPr lang="de-DE" sz="2400" dirty="0" err="1"/>
              <a:t>FDNext</a:t>
            </a:r>
            <a:r>
              <a:rPr lang="de-DE" sz="2400" dirty="0"/>
              <a:t>-Community </a:t>
            </a:r>
            <a:r>
              <a:rPr lang="de-DE" sz="2000" dirty="0"/>
              <a:t>(https://zenodo.org/record/7428524#.Y9zEWISZNPY)</a:t>
            </a:r>
            <a:endParaRPr lang="de-DE" sz="2400" dirty="0"/>
          </a:p>
          <a:p>
            <a:pPr>
              <a:lnSpc>
                <a:spcPct val="120000"/>
              </a:lnSpc>
              <a:defRPr/>
            </a:pPr>
            <a:endParaRPr dirty="0"/>
          </a:p>
          <a:p>
            <a:pPr>
              <a:defRPr/>
            </a:pPr>
            <a:endParaRPr lang="de-DE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33</a:t>
            </a:fld>
            <a:endParaRPr lang="de-DE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Informierte Einwilligung</a:t>
            </a:r>
            <a:endParaRPr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de-DE" sz="2300"/>
              <a:t>Teilnehmende müssen darüber informiert werden, was mit ihren Daten passiert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de-DE" sz="2300"/>
              <a:t>Teilnehmende müssen einer Teilnahme auf Basis dieser Informationen zustimmen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de-DE" sz="2300"/>
              <a:t>Datenanalyse und -archivierung benötigen separate Einwilligungen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de-DE" sz="2300"/>
              <a:t>Vorlagen und Checklisten bietet unter anderem </a:t>
            </a:r>
            <a:endParaRPr/>
          </a:p>
          <a:p>
            <a:pPr lvl="1">
              <a:lnSpc>
                <a:spcPct val="120000"/>
              </a:lnSpc>
              <a:defRPr/>
            </a:pPr>
            <a:r>
              <a:rPr lang="de-DE" sz="2300"/>
              <a:t>https://www.forschungsdaten-bildung.de/einwilligung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de-DE" sz="2300"/>
              <a:t>häufiges Problem bei der Archivierung: keine Einwilligung vorhanden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de-DE" sz="2300"/>
              <a:t>strikte Formulierungen in Einwilligungserklärungen 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34</a:t>
            </a:fld>
            <a:endParaRPr lang="de-DE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Informierte Einwilligung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de-DE" sz="2300"/>
              <a:t>Datenschutzrechtliche Empfehlung der DGPs und Template zur Erstellung eines Ethikantrages und einer dazugehörigen Einwilligungserklärung (ZWPD Transmit)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endParaRPr lang="de-DE" sz="2300"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de-DE" sz="2300" u="sng">
                <a:hlinkClick r:id="rId2" tooltip="https://zwpd.transmit.de/zwpd-dienstleistungen/zwpd-ethikkommission/vorlagen-antragstellung"/>
              </a:rPr>
              <a:t>https://zwpd.transmit.de/zwpd-dienstleistungen/zwpd-ethikkommission/vorlagen-antragstellung</a:t>
            </a:r>
            <a:r>
              <a:rPr lang="de-DE" sz="2300"/>
              <a:t> </a:t>
            </a:r>
          </a:p>
          <a:p>
            <a:pPr marL="0" indent="0">
              <a:lnSpc>
                <a:spcPct val="120000"/>
              </a:lnSpc>
              <a:buNone/>
              <a:defRPr/>
            </a:pPr>
            <a:endParaRPr/>
          </a:p>
          <a:p>
            <a:pPr>
              <a:defRPr/>
            </a:pPr>
            <a:endParaRPr lang="de-DE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35</a:t>
            </a:fld>
            <a:endParaRPr lang="de-DE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6800A0-EE2E-715C-2E2A-88ED5EDB2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Urheberrecht/Verwertungsrecht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C2AA7B-BEE1-975D-69EB-D61CF51BF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maschinell erzeugte und unbearbeitete Rohdaten sind </a:t>
            </a:r>
            <a:r>
              <a:rPr lang="de-DE" sz="1800" dirty="0">
                <a:solidFill>
                  <a:srgbClr val="FF0000"/>
                </a:solidFill>
              </a:rPr>
              <a:t>urheberrechtlich nicht schutzfähig</a:t>
            </a:r>
          </a:p>
          <a:p>
            <a:r>
              <a:rPr lang="de-DE" sz="1800" dirty="0"/>
              <a:t>Texte, Zeichnungen, individuell gestaltete Grafiken, Fotografien, Videos etc. können urheberrechtlich geschützt sein </a:t>
            </a:r>
            <a:r>
              <a:rPr lang="de-DE" sz="1800" dirty="0">
                <a:sym typeface="Wingdings" pitchFamily="2" charset="2"/>
              </a:rPr>
              <a:t> </a:t>
            </a:r>
            <a:r>
              <a:rPr lang="de-DE" sz="1800" dirty="0">
                <a:solidFill>
                  <a:srgbClr val="FF0000"/>
                </a:solidFill>
                <a:sym typeface="Wingdings" pitchFamily="2" charset="2"/>
              </a:rPr>
              <a:t>nur</a:t>
            </a:r>
            <a:r>
              <a:rPr lang="de-DE" sz="1800" dirty="0">
                <a:sym typeface="Wingdings" pitchFamily="2" charset="2"/>
              </a:rPr>
              <a:t> </a:t>
            </a:r>
            <a:r>
              <a:rPr lang="de-DE" sz="1800" dirty="0">
                <a:solidFill>
                  <a:srgbClr val="FF0000"/>
                </a:solidFill>
                <a:sym typeface="Wingdings" pitchFamily="2" charset="2"/>
              </a:rPr>
              <a:t>wenn</a:t>
            </a:r>
            <a:r>
              <a:rPr lang="de-DE" sz="1800" dirty="0">
                <a:sym typeface="Wingdings" pitchFamily="2" charset="2"/>
              </a:rPr>
              <a:t> persönliche, geistige Schöpfung (Einzelfallprüfung)</a:t>
            </a:r>
          </a:p>
          <a:p>
            <a:r>
              <a:rPr lang="de-DE" sz="1800" dirty="0">
                <a:sym typeface="Wingdings" pitchFamily="2" charset="2"/>
              </a:rPr>
              <a:t>Verwertungsrechte beim Arbeitgeber  wenn Daten im Rahmen einer dienstlichen Tätigkeit entstanden  </a:t>
            </a:r>
            <a:r>
              <a:rPr lang="de-DE" sz="1800" dirty="0">
                <a:solidFill>
                  <a:srgbClr val="FF0000"/>
                </a:solidFill>
                <a:sym typeface="Wingdings" pitchFamily="2" charset="2"/>
              </a:rPr>
              <a:t>nicht aber in der Wissenschaft</a:t>
            </a:r>
          </a:p>
          <a:p>
            <a:r>
              <a:rPr lang="de-DE" sz="1800" dirty="0">
                <a:sym typeface="Wingdings" pitchFamily="2" charset="2"/>
              </a:rPr>
              <a:t>Datenerzeugende haben bei urheberrechtlich schutzfähigen Daten ein Recht auf Namensnennung </a:t>
            </a:r>
            <a:endParaRPr lang="de-DE" sz="1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4DD075-BD63-BA74-8112-F952E55C1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A583AC-90C3-47D4-8E3F-971AFFF238DC}" type="slidenum">
              <a:rPr lang="de-DE" smtClean="0"/>
              <a:t>36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75DEEE9-562B-4F1B-E144-2F5B67F80B4A}"/>
              </a:ext>
            </a:extLst>
          </p:cNvPr>
          <p:cNvSpPr txBox="1"/>
          <p:nvPr/>
        </p:nvSpPr>
        <p:spPr>
          <a:xfrm>
            <a:off x="4067944" y="4288290"/>
            <a:ext cx="4572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000" dirty="0"/>
              <a:t>Leibniz Universität Hannover, &amp; Technische Informationsbibliothek. (2018). FAQs zu rechtlichen Aspekten im Umgang mit Forschungsdaten (Version 180215). </a:t>
            </a:r>
            <a:r>
              <a:rPr lang="de-DE" sz="1000" dirty="0" err="1"/>
              <a:t>Zenodo</a:t>
            </a:r>
            <a:r>
              <a:rPr lang="de-DE" sz="1000" dirty="0"/>
              <a:t>. https://</a:t>
            </a:r>
            <a:r>
              <a:rPr lang="de-DE" sz="1000" dirty="0" err="1"/>
              <a:t>doi.org</a:t>
            </a:r>
            <a:r>
              <a:rPr lang="de-DE" sz="1000" dirty="0"/>
              <a:t>/10.5281/zenodo.1173546</a:t>
            </a:r>
          </a:p>
        </p:txBody>
      </p:sp>
    </p:spTree>
    <p:extLst>
      <p:ext uri="{BB962C8B-B14F-4D97-AF65-F5344CB8AC3E}">
        <p14:creationId xmlns:p14="http://schemas.microsoft.com/office/powerpoint/2010/main" val="8324315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Anonymisierung und Pseudonymisierung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de-DE"/>
              <a:t>Anonymisierung</a:t>
            </a:r>
            <a:endParaRPr/>
          </a:p>
          <a:p>
            <a:pPr lvl="1">
              <a:lnSpc>
                <a:spcPct val="100000"/>
              </a:lnSpc>
              <a:defRPr/>
            </a:pPr>
            <a:r>
              <a:rPr lang="de-DE" sz="2000"/>
              <a:t>Entfernen aller identifizierenden Informationen/Details</a:t>
            </a:r>
            <a:endParaRPr sz="2000"/>
          </a:p>
          <a:p>
            <a:pPr lvl="1">
              <a:lnSpc>
                <a:spcPct val="100000"/>
              </a:lnSpc>
              <a:defRPr/>
            </a:pPr>
            <a:r>
              <a:rPr lang="de-DE" sz="2000"/>
              <a:t>Ersetzen sensibler Informationen mit einer Beschreibung, die Bezug zu originärem Kontext hat</a:t>
            </a:r>
            <a:endParaRPr sz="2000"/>
          </a:p>
          <a:p>
            <a:pPr lvl="1">
              <a:lnSpc>
                <a:spcPct val="100000"/>
              </a:lnSpc>
              <a:defRPr/>
            </a:pPr>
            <a:r>
              <a:rPr lang="de-DE" sz="2000" b="1"/>
              <a:t>Anonymität vor Vollständigkeit/Information</a:t>
            </a:r>
            <a:endParaRPr sz="2000"/>
          </a:p>
          <a:p>
            <a:pPr>
              <a:lnSpc>
                <a:spcPct val="100000"/>
              </a:lnSpc>
              <a:spcBef>
                <a:spcPts val="1800"/>
              </a:spcBef>
              <a:defRPr/>
            </a:pPr>
            <a:r>
              <a:rPr lang="de-DE"/>
              <a:t>Pseudonymisierung</a:t>
            </a:r>
            <a:endParaRPr/>
          </a:p>
          <a:p>
            <a:pPr lvl="1">
              <a:lnSpc>
                <a:spcPct val="100000"/>
              </a:lnSpc>
              <a:defRPr/>
            </a:pPr>
            <a:r>
              <a:rPr lang="de-DE" sz="2000"/>
              <a:t>Ersetzen sensibler Informationen durch ein Pseudonym (Code)</a:t>
            </a:r>
            <a:endParaRPr sz="2000"/>
          </a:p>
          <a:p>
            <a:pPr>
              <a:defRPr/>
            </a:pPr>
            <a:endParaRPr lang="de-DE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37</a:t>
            </a:fld>
            <a:endParaRPr lang="de-DE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Übung</a:t>
            </a:r>
            <a:br>
              <a:rPr lang="de-DE" b="1" dirty="0"/>
            </a:br>
            <a:r>
              <a:rPr lang="de-DE" dirty="0"/>
              <a:t>Anonymisierung</a:t>
            </a:r>
            <a:endParaRPr b="1"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marL="0" indent="0">
              <a:buNone/>
              <a:defRPr/>
            </a:pPr>
            <a:r>
              <a:rPr lang="de-DE" dirty="0"/>
              <a:t>Anonymisiert den vorliegenden Text.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F</a:t>
            </a:r>
            <a:r>
              <a:rPr lang="de-DE" dirty="0">
                <a:sym typeface="Wingdings" pitchFamily="2" charset="2"/>
              </a:rPr>
              <a:t>indet zuerst die problematischen Inhalte  überlegt dann, wie man diese Inhalte ersetzen könnte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38</a:t>
            </a:fld>
            <a:endParaRPr lang="de-DE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45B7EE3C-76A5-4A79-B6A4-67066D3AC0D5}"/>
              </a:ext>
            </a:extLst>
          </p:cNvPr>
          <p:cNvSpPr txBox="1">
            <a:spLocks/>
          </p:cNvSpPr>
          <p:nvPr/>
        </p:nvSpPr>
        <p:spPr bwMode="auto">
          <a:xfrm>
            <a:off x="5292080" y="65410"/>
            <a:ext cx="367240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800">
                <a:solidFill>
                  <a:srgbClr val="DC3332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>
              <a:defRPr/>
            </a:pPr>
            <a:r>
              <a:rPr lang="de-DE" sz="1400" b="1" i="1" dirty="0"/>
              <a:t>Methode: Zuruf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Vorstellungsrunde</a:t>
            </a:r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6" name="Textfeld 3"/>
          <p:cNvSpPr/>
          <p:nvPr/>
        </p:nvSpPr>
        <p:spPr bwMode="auto">
          <a:xfrm>
            <a:off x="195845" y="40290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 bwMode="auto">
          <a:xfrm>
            <a:off x="628649" y="1697171"/>
            <a:ext cx="8028653" cy="1591260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de-DE" sz="2000" dirty="0"/>
              <a:t>Name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de-DE" sz="2000" dirty="0"/>
              <a:t>Institution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de-DE" sz="2000" dirty="0"/>
              <a:t>Aufgabengebiet </a:t>
            </a:r>
          </a:p>
          <a:p>
            <a:pPr>
              <a:lnSpc>
                <a:spcPct val="100000"/>
              </a:lnSpc>
              <a:defRPr/>
            </a:pPr>
            <a:endParaRPr lang="de-DE" sz="1900" baseline="30000" dirty="0"/>
          </a:p>
        </p:txBody>
      </p:sp>
    </p:spTree>
    <p:extLst>
      <p:ext uri="{BB962C8B-B14F-4D97-AF65-F5344CB8AC3E}">
        <p14:creationId xmlns:p14="http://schemas.microsoft.com/office/powerpoint/2010/main" val="22396591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Methoden der Anonymisierung von Daten</a:t>
            </a:r>
            <a:endParaRPr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 anchor="ctr">
            <a:normAutofit/>
          </a:bodyPr>
          <a:lstStyle/>
          <a:p>
            <a:pPr marL="0" indent="0">
              <a:buNone/>
              <a:defRPr/>
            </a:pPr>
            <a:r>
              <a:rPr lang="de-DE" dirty="0"/>
              <a:t>Qualitative Daten </a:t>
            </a:r>
            <a:r>
              <a:rPr lang="de-DE" dirty="0">
                <a:sym typeface="Wingdings" pitchFamily="2" charset="2"/>
              </a:rPr>
              <a:t></a:t>
            </a:r>
            <a:r>
              <a:rPr lang="de-DE" dirty="0"/>
              <a:t> </a:t>
            </a:r>
            <a:r>
              <a:rPr lang="de-DE" dirty="0" err="1"/>
              <a:t>QualiAnon</a:t>
            </a:r>
            <a:endParaRPr lang="de-DE" dirty="0"/>
          </a:p>
          <a:p>
            <a:pPr marL="0" indent="0">
              <a:buNone/>
              <a:defRPr/>
            </a:pPr>
            <a:endParaRPr lang="de-DE" sz="2300" dirty="0"/>
          </a:p>
          <a:p>
            <a:pPr marL="0" indent="0">
              <a:buNone/>
              <a:defRPr/>
            </a:pPr>
            <a:r>
              <a:rPr lang="de-DE" sz="2300" dirty="0"/>
              <a:t>Datensätze </a:t>
            </a:r>
            <a:r>
              <a:rPr lang="de-DE" sz="2300" dirty="0">
                <a:sym typeface="Wingdings" pitchFamily="2" charset="2"/>
              </a:rPr>
              <a:t> </a:t>
            </a:r>
            <a:r>
              <a:rPr lang="de-DE" sz="2300" dirty="0" err="1">
                <a:sym typeface="Wingdings" pitchFamily="2" charset="2"/>
              </a:rPr>
              <a:t>SynthPop</a:t>
            </a:r>
            <a:r>
              <a:rPr lang="de-DE" sz="2300" dirty="0">
                <a:sym typeface="Wingdings" pitchFamily="2" charset="2"/>
              </a:rPr>
              <a:t> von Daniel Quintana </a:t>
            </a:r>
            <a:r>
              <a:rPr lang="de-DE" sz="1600" dirty="0">
                <a:sym typeface="Wingdings" pitchFamily="2" charset="2"/>
              </a:rPr>
              <a:t>(basiert auf R, erstellt synthetische Versionen eines realen Datensatzes zur Erleichterung des Datenaustauschs und zum Schutz vor Probanden)</a:t>
            </a:r>
            <a:endParaRPr sz="2300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0346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Methoden der Anonymisierung bildgebender Formate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 anchor="ctr"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de-DE" dirty="0"/>
              <a:t>Ansätze</a:t>
            </a:r>
            <a:endParaRPr dirty="0"/>
          </a:p>
          <a:p>
            <a:pPr>
              <a:buFontTx/>
              <a:buChar char="-"/>
              <a:defRPr/>
            </a:pPr>
            <a:r>
              <a:rPr lang="de-DE" sz="1800" dirty="0"/>
              <a:t>Skull Stripping </a:t>
            </a:r>
            <a:r>
              <a:rPr lang="de-DE" sz="1800" dirty="0">
                <a:sym typeface="Wingdings" pitchFamily="2" charset="2"/>
              </a:rPr>
              <a:t></a:t>
            </a:r>
            <a:r>
              <a:rPr lang="de-DE" sz="1800" dirty="0"/>
              <a:t> Entfernen frontaler Schädelstrukturen</a:t>
            </a:r>
          </a:p>
          <a:p>
            <a:pPr>
              <a:buFontTx/>
              <a:buChar char="-"/>
              <a:defRPr/>
            </a:pPr>
            <a:r>
              <a:rPr lang="de-DE" sz="1800" dirty="0"/>
              <a:t>De-</a:t>
            </a:r>
            <a:r>
              <a:rPr lang="de-DE" sz="1800" dirty="0" err="1"/>
              <a:t>facing</a:t>
            </a:r>
            <a:r>
              <a:rPr lang="de-DE" sz="1800" dirty="0"/>
              <a:t> </a:t>
            </a:r>
            <a:r>
              <a:rPr lang="de-DE" sz="1800" dirty="0">
                <a:sym typeface="Wingdings" pitchFamily="2" charset="2"/>
              </a:rPr>
              <a:t></a:t>
            </a:r>
            <a:r>
              <a:rPr lang="de-DE" sz="1800" dirty="0"/>
              <a:t> Entfernen des </a:t>
            </a:r>
            <a:r>
              <a:rPr lang="de-DE" sz="1800" dirty="0" err="1"/>
              <a:t>extralranialen</a:t>
            </a:r>
            <a:r>
              <a:rPr lang="de-DE" sz="1800" dirty="0"/>
              <a:t> Gewebes</a:t>
            </a:r>
            <a:endParaRPr dirty="0"/>
          </a:p>
          <a:p>
            <a:pPr>
              <a:buFontTx/>
              <a:buChar char="-"/>
              <a:defRPr/>
            </a:pPr>
            <a:r>
              <a:rPr lang="de-DE" sz="1800" dirty="0"/>
              <a:t>Applikationen</a:t>
            </a:r>
            <a:endParaRPr dirty="0"/>
          </a:p>
          <a:p>
            <a:pPr lvl="1">
              <a:buFontTx/>
              <a:buChar char="-"/>
              <a:defRPr/>
            </a:pPr>
            <a:r>
              <a:rPr lang="de-DE" sz="1500" dirty="0"/>
              <a:t>Fieldtrip: </a:t>
            </a:r>
            <a:r>
              <a:rPr lang="de-DE" sz="1500" dirty="0" err="1"/>
              <a:t>ft_defacevolumes</a:t>
            </a:r>
            <a:endParaRPr lang="de-DE" sz="1500" dirty="0"/>
          </a:p>
          <a:p>
            <a:pPr lvl="1">
              <a:buFontTx/>
              <a:buChar char="-"/>
              <a:defRPr/>
            </a:pPr>
            <a:r>
              <a:rPr lang="de-DE" sz="1500" dirty="0"/>
              <a:t>Stand-</a:t>
            </a:r>
            <a:r>
              <a:rPr lang="de-DE" sz="1500" dirty="0" err="1"/>
              <a:t>alone</a:t>
            </a:r>
            <a:r>
              <a:rPr lang="de-DE" sz="1500" dirty="0"/>
              <a:t>: </a:t>
            </a:r>
            <a:r>
              <a:rPr lang="de-DE" sz="1500" dirty="0" err="1"/>
              <a:t>MRI_deface</a:t>
            </a:r>
            <a:r>
              <a:rPr lang="de-DE" sz="1500" dirty="0"/>
              <a:t>, </a:t>
            </a:r>
            <a:r>
              <a:rPr lang="de-DE" sz="1500" dirty="0" err="1"/>
              <a:t>Pydeface</a:t>
            </a:r>
            <a:endParaRPr lang="de-DE" sz="1500" dirty="0"/>
          </a:p>
          <a:p>
            <a:pPr>
              <a:buFontTx/>
              <a:buChar char="-"/>
              <a:defRPr/>
            </a:pPr>
            <a:endParaRPr lang="de-DE" sz="1800" dirty="0"/>
          </a:p>
          <a:p>
            <a:pPr marL="0" indent="0">
              <a:buNone/>
              <a:defRPr/>
            </a:pPr>
            <a:r>
              <a:rPr lang="de-DE" sz="2200" dirty="0"/>
              <a:t>(Meta-)daten in MRI-Daten entfernen</a:t>
            </a:r>
            <a:endParaRPr dirty="0"/>
          </a:p>
          <a:p>
            <a:pPr>
              <a:buFontTx/>
              <a:buChar char="-"/>
              <a:defRPr/>
            </a:pPr>
            <a:r>
              <a:rPr lang="de-DE" sz="1800" dirty="0"/>
              <a:t>De-</a:t>
            </a:r>
            <a:r>
              <a:rPr lang="de-DE" sz="1800" dirty="0" err="1"/>
              <a:t>Identification</a:t>
            </a:r>
            <a:r>
              <a:rPr lang="de-DE" sz="1800" dirty="0"/>
              <a:t> Toolbox</a:t>
            </a:r>
            <a:endParaRPr dirty="0"/>
          </a:p>
          <a:p>
            <a:pPr>
              <a:buFontTx/>
              <a:buChar char="-"/>
              <a:defRPr/>
            </a:pPr>
            <a:r>
              <a:rPr lang="de-DE" sz="1800" dirty="0"/>
              <a:t>GDCM</a:t>
            </a:r>
            <a:endParaRPr sz="2300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40</a:t>
            </a:fld>
            <a:endParaRPr lang="de-DE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Evaluation Didaktik I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41</a:t>
            </a:fld>
            <a:endParaRPr lang="de-DE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Übung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42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628650" y="2859782"/>
            <a:ext cx="7886700" cy="177294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dirty="0"/>
              <a:t>Benennt die Methoden, die während des Vormittags angewandt wurden.</a:t>
            </a:r>
            <a:endParaRPr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Übung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43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628650" y="2859782"/>
            <a:ext cx="7886700" cy="177294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dirty="0"/>
              <a:t>Diskutiert in eurer Gruppe die Sinnhaftigkeit </a:t>
            </a:r>
            <a:r>
              <a:rPr lang="de-DE" b="1" dirty="0"/>
              <a:t>einer </a:t>
            </a:r>
            <a:r>
              <a:rPr lang="de-DE" dirty="0"/>
              <a:t>Methode und mögliche Alternativen.</a:t>
            </a:r>
            <a:endParaRPr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Mittagspause</a:t>
            </a:r>
            <a:endParaRPr/>
          </a:p>
        </p:txBody>
      </p:sp>
      <p:pic>
        <p:nvPicPr>
          <p:cNvPr id="5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724878" y="1370013"/>
            <a:ext cx="3694243" cy="3262312"/>
          </a:xfrm>
          <a:prstGeom prst="rect">
            <a:avLst/>
          </a:prstGeom>
        </p:spPr>
      </p:pic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44</a:t>
            </a:fld>
            <a:endParaRPr lang="de-DE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Datenmanagementplan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45</a:t>
            </a:fld>
            <a:endParaRPr lang="de-DE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Was sind Datenmanagementpläne (DMP)?</a:t>
            </a:r>
            <a:endParaRPr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lnSpc>
                <a:spcPct val="110000"/>
              </a:lnSpc>
              <a:defRPr/>
            </a:pPr>
            <a:r>
              <a:rPr lang="de-DE" dirty="0"/>
              <a:t>Alle Informationen, die die Sammlung, Aufbereitung, Speicherung, Archivierung und Veröffentlichung von Forschungsdaten im Rahmen eines Forschungsprojekts hinreichend beschreiben und dokumentieren</a:t>
            </a:r>
            <a:endParaRPr dirty="0"/>
          </a:p>
          <a:p>
            <a:pPr>
              <a:lnSpc>
                <a:spcPct val="100000"/>
              </a:lnSpc>
              <a:defRPr/>
            </a:pPr>
            <a:r>
              <a:rPr lang="de-DE" dirty="0"/>
              <a:t>„[…] Analyse des Workflows von der Erzeugung der Daten bis zu deren Nutzung“</a:t>
            </a:r>
            <a:r>
              <a:rPr lang="de-DE" baseline="30000" dirty="0"/>
              <a:t>1</a:t>
            </a:r>
            <a:endParaRPr baseline="30000" dirty="0"/>
          </a:p>
          <a:p>
            <a:pPr>
              <a:defRPr/>
            </a:pPr>
            <a:endParaRPr lang="de-DE" dirty="0"/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46</a:t>
            </a:fld>
            <a:endParaRPr lang="de-DE"/>
          </a:p>
        </p:txBody>
      </p:sp>
      <p:sp>
        <p:nvSpPr>
          <p:cNvPr id="7" name="Fußzeilenplatzhalter 1"/>
          <p:cNvSpPr/>
          <p:nvPr/>
        </p:nvSpPr>
        <p:spPr bwMode="auto">
          <a:xfrm>
            <a:off x="628649" y="4503101"/>
            <a:ext cx="7309637" cy="230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[1] J. Ludwig, H. Enke (Hrsg.) </a:t>
            </a:r>
            <a:r>
              <a:rPr lang="de-DE" i="1" dirty="0"/>
              <a:t>Leitfaden zum Forschungsdaten-Management. Handreichungen aus dem </a:t>
            </a:r>
            <a:r>
              <a:rPr lang="de-DE" i="1" dirty="0" err="1"/>
              <a:t>WissGrid</a:t>
            </a:r>
            <a:r>
              <a:rPr lang="de-DE" i="1" dirty="0"/>
              <a:t>-Projekt. </a:t>
            </a:r>
            <a:r>
              <a:rPr lang="de-DE" dirty="0"/>
              <a:t>Verlag Werner Hülsbusch: Glückstadt, 2013. ISBN: 978-3-86488-032-2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10729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Was sind Datenmanagementpläne?</a:t>
            </a:r>
            <a:endParaRPr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de-DE" dirty="0" err="1"/>
              <a:t>DMP‘s</a:t>
            </a:r>
            <a:r>
              <a:rPr lang="de-DE" dirty="0"/>
              <a:t> </a:t>
            </a:r>
          </a:p>
          <a:p>
            <a:pPr lvl="1">
              <a:defRPr/>
            </a:pPr>
            <a:r>
              <a:rPr lang="de-DE" dirty="0"/>
              <a:t>projektbegleitend erstellen </a:t>
            </a:r>
            <a:r>
              <a:rPr lang="de-DE" dirty="0">
                <a:sym typeface="Wingdings" panose="05000000000000000000" pitchFamily="2" charset="2"/>
              </a:rPr>
              <a:t> Orientierung an Checklisten (Verbund Forschungsdaten, OSF.io, Digital </a:t>
            </a:r>
            <a:r>
              <a:rPr lang="de-DE" dirty="0" err="1">
                <a:sym typeface="Wingdings" panose="05000000000000000000" pitchFamily="2" charset="2"/>
              </a:rPr>
              <a:t>Curation</a:t>
            </a:r>
            <a:r>
              <a:rPr lang="de-DE" dirty="0">
                <a:sym typeface="Wingdings" panose="05000000000000000000" pitchFamily="2" charset="2"/>
              </a:rPr>
              <a:t> Center, STAMP usw.)</a:t>
            </a:r>
            <a:endParaRPr lang="de-DE" dirty="0"/>
          </a:p>
          <a:p>
            <a:pPr marL="457200" lvl="1" indent="0">
              <a:buNone/>
              <a:defRPr/>
            </a:pPr>
            <a:endParaRPr lang="de-DE" dirty="0"/>
          </a:p>
          <a:p>
            <a:pPr marL="457200" lvl="1" indent="0">
              <a:buNone/>
              <a:defRPr/>
            </a:pPr>
            <a:r>
              <a:rPr lang="de-DE" b="1" dirty="0"/>
              <a:t>und/oder </a:t>
            </a:r>
          </a:p>
          <a:p>
            <a:pPr marL="457200" lvl="1" indent="0">
              <a:buNone/>
              <a:defRPr/>
            </a:pPr>
            <a:endParaRPr lang="de-DE" dirty="0"/>
          </a:p>
          <a:p>
            <a:pPr lvl="1">
              <a:defRPr/>
            </a:pPr>
            <a:r>
              <a:rPr lang="de-DE" dirty="0"/>
              <a:t>gemäß den Vorgaben des Forschungsförderers 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Templates werden in der Regel seitens der Förderer zur Verfügung gestellt</a:t>
            </a:r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47</a:t>
            </a:fld>
            <a:endParaRPr lang="de-DE"/>
          </a:p>
        </p:txBody>
      </p:sp>
      <p:sp>
        <p:nvSpPr>
          <p:cNvPr id="7" name="Fußzeilenplatzhalter 1"/>
          <p:cNvSpPr/>
          <p:nvPr/>
        </p:nvSpPr>
        <p:spPr bwMode="auto">
          <a:xfrm>
            <a:off x="628649" y="4503101"/>
            <a:ext cx="7309637" cy="230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[1] J. Ludwig, H. Enke (Hrsg.) </a:t>
            </a:r>
            <a:r>
              <a:rPr lang="de-DE" i="1" dirty="0"/>
              <a:t>Leitfaden zum Forschungsdaten-Management. Handreichungen aus dem </a:t>
            </a:r>
            <a:r>
              <a:rPr lang="de-DE" i="1" dirty="0" err="1"/>
              <a:t>WissGrid</a:t>
            </a:r>
            <a:r>
              <a:rPr lang="de-DE" i="1" dirty="0"/>
              <a:t>-Projekt. </a:t>
            </a:r>
            <a:r>
              <a:rPr lang="de-DE" dirty="0"/>
              <a:t>Verlag Werner Hülsbusch: Glückstadt, 2013. ISBN: 978-3-86488-032-2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920024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Frage/Übung</a:t>
            </a:r>
            <a:br>
              <a:rPr lang="de-DE" b="1" dirty="0"/>
            </a:br>
            <a:r>
              <a:rPr lang="de-DE" dirty="0"/>
              <a:t>Bestandteile eines DMP</a:t>
            </a:r>
            <a:endParaRPr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marL="0" indent="0">
              <a:buNone/>
              <a:defRPr/>
            </a:pPr>
            <a:r>
              <a:rPr lang="de-DE" dirty="0"/>
              <a:t>Welche Bestandteile erachtet ihr für einen Datenmanagementplan als sinnvoll?</a:t>
            </a:r>
            <a:br>
              <a:rPr lang="de-DE" dirty="0"/>
            </a:br>
            <a:br>
              <a:rPr lang="de-DE" dirty="0"/>
            </a:br>
            <a:r>
              <a:rPr lang="de-DE" dirty="0"/>
              <a:t>Bringt diese in eine sinnvolle Reihenfolge.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48</a:t>
            </a:fld>
            <a:endParaRPr lang="de-D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Vorstellungsrunde</a:t>
            </a:r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6" name="Textfeld 3"/>
          <p:cNvSpPr/>
          <p:nvPr/>
        </p:nvSpPr>
        <p:spPr bwMode="auto">
          <a:xfrm>
            <a:off x="195845" y="40290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 bwMode="auto">
          <a:xfrm>
            <a:off x="628649" y="1697171"/>
            <a:ext cx="8028653" cy="27012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de-DE" sz="2000" dirty="0"/>
              <a:t>siehe „TtT_MiroBoard_Tag1“ </a:t>
            </a:r>
            <a:r>
              <a:rPr lang="de-DE" sz="2000" dirty="0">
                <a:sym typeface="Wingdings" pitchFamily="2" charset="2"/>
              </a:rPr>
              <a:t> jede Gruppe ein Link „Wir-und-ich“</a:t>
            </a:r>
          </a:p>
          <a:p>
            <a:pPr marL="0" indent="0" algn="just">
              <a:buNone/>
            </a:pPr>
            <a:endParaRPr lang="de-DE" sz="2000" dirty="0"/>
          </a:p>
          <a:p>
            <a:pPr marL="0" indent="0" algn="just">
              <a:buNone/>
            </a:pPr>
            <a:r>
              <a:rPr lang="de-DE" sz="2000" dirty="0"/>
              <a:t>unter „ich“ </a:t>
            </a:r>
            <a:r>
              <a:rPr lang="de-DE" sz="2000" dirty="0">
                <a:sym typeface="Wingdings" pitchFamily="2" charset="2"/>
              </a:rPr>
              <a:t> je 3 Einträge, was euch jeweils einzigartig macht</a:t>
            </a:r>
          </a:p>
          <a:p>
            <a:pPr marL="0" indent="0" algn="just">
              <a:buNone/>
            </a:pPr>
            <a:r>
              <a:rPr lang="de-DE" sz="2000" dirty="0">
                <a:sym typeface="Wingdings" pitchFamily="2" charset="2"/>
              </a:rPr>
              <a:t>unter „wir“  3 Einträge, was ihr gemeinsam habt</a:t>
            </a:r>
          </a:p>
          <a:p>
            <a:pPr marL="0" indent="0" algn="just">
              <a:buNone/>
            </a:pPr>
            <a:endParaRPr lang="de-DE" sz="2000" dirty="0">
              <a:sym typeface="Wingdings" pitchFamily="2" charset="2"/>
            </a:endParaRPr>
          </a:p>
          <a:p>
            <a:pPr marL="0" indent="0" algn="just">
              <a:buNone/>
            </a:pPr>
            <a:r>
              <a:rPr lang="de-DE" sz="2000" dirty="0">
                <a:sym typeface="Wingdings" pitchFamily="2" charset="2"/>
              </a:rPr>
              <a:t>Dauer: 7 min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63E79DC7-E43C-4164-9C00-9F4DA9058DF3}"/>
              </a:ext>
            </a:extLst>
          </p:cNvPr>
          <p:cNvSpPr txBox="1">
            <a:spLocks/>
          </p:cNvSpPr>
          <p:nvPr/>
        </p:nvSpPr>
        <p:spPr bwMode="auto">
          <a:xfrm>
            <a:off x="5292080" y="65410"/>
            <a:ext cx="367240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800">
                <a:solidFill>
                  <a:srgbClr val="DC3332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>
              <a:defRPr/>
            </a:pPr>
            <a:r>
              <a:rPr lang="de-DE" sz="1400" b="1" i="1" dirty="0"/>
              <a:t>Methode: Wir-und-ich</a:t>
            </a:r>
          </a:p>
        </p:txBody>
      </p:sp>
    </p:spTree>
    <p:extLst>
      <p:ext uri="{BB962C8B-B14F-4D97-AF65-F5344CB8AC3E}">
        <p14:creationId xmlns:p14="http://schemas.microsoft.com/office/powerpoint/2010/main" val="40102369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Bestandteile eines DMP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628650" y="1059582"/>
            <a:ext cx="7886700" cy="339804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de-DE" sz="1600" dirty="0"/>
              <a:t>Administrative Informationen (Projektname, Datenurheber*in, weitere Mitwirkende, Kontakt, Förderprogramm usw.)</a:t>
            </a:r>
            <a:endParaRPr sz="1600" dirty="0"/>
          </a:p>
          <a:p>
            <a:pPr>
              <a:lnSpc>
                <a:spcPct val="110000"/>
              </a:lnSpc>
              <a:spcBef>
                <a:spcPts val="600"/>
              </a:spcBef>
              <a:defRPr/>
            </a:pPr>
            <a:r>
              <a:rPr lang="de-DE" sz="1600" dirty="0"/>
              <a:t>Projekt- und Datensatzbeschreibung</a:t>
            </a:r>
            <a:endParaRPr sz="1600" dirty="0"/>
          </a:p>
          <a:p>
            <a:pPr>
              <a:lnSpc>
                <a:spcPct val="110000"/>
              </a:lnSpc>
              <a:spcBef>
                <a:spcPts val="600"/>
              </a:spcBef>
              <a:defRPr/>
            </a:pPr>
            <a:r>
              <a:rPr lang="de-DE" sz="1600" dirty="0"/>
              <a:t>Datentypen, -formate, -umfang</a:t>
            </a:r>
            <a:endParaRPr sz="1600" dirty="0"/>
          </a:p>
          <a:p>
            <a:pPr>
              <a:lnSpc>
                <a:spcPct val="110000"/>
              </a:lnSpc>
              <a:spcBef>
                <a:spcPts val="600"/>
              </a:spcBef>
              <a:defRPr/>
            </a:pPr>
            <a:r>
              <a:rPr lang="de-DE" sz="1600" dirty="0"/>
              <a:t>Angaben zu Metadaten und Standards</a:t>
            </a:r>
            <a:endParaRPr sz="1600" dirty="0"/>
          </a:p>
          <a:p>
            <a:pPr>
              <a:lnSpc>
                <a:spcPct val="110000"/>
              </a:lnSpc>
              <a:spcBef>
                <a:spcPts val="600"/>
              </a:spcBef>
              <a:defRPr/>
            </a:pPr>
            <a:r>
              <a:rPr lang="de-DE" sz="1600" dirty="0"/>
              <a:t>Daten teilen</a:t>
            </a:r>
            <a:endParaRPr sz="1600" dirty="0"/>
          </a:p>
          <a:p>
            <a:pPr>
              <a:lnSpc>
                <a:spcPct val="110000"/>
              </a:lnSpc>
              <a:spcBef>
                <a:spcPts val="600"/>
              </a:spcBef>
              <a:defRPr/>
            </a:pPr>
            <a:r>
              <a:rPr lang="de-DE" sz="1600" dirty="0"/>
              <a:t>Archivierung und Sicherung der Daten</a:t>
            </a:r>
            <a:endParaRPr sz="1600" dirty="0"/>
          </a:p>
          <a:p>
            <a:pPr>
              <a:lnSpc>
                <a:spcPct val="110000"/>
              </a:lnSpc>
              <a:spcBef>
                <a:spcPts val="600"/>
              </a:spcBef>
              <a:defRPr/>
            </a:pPr>
            <a:r>
              <a:rPr lang="de-DE" sz="1600" dirty="0"/>
              <a:t>Verantwortlichkeiten</a:t>
            </a:r>
            <a:endParaRPr sz="1600" dirty="0"/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de-DE" sz="1600" dirty="0"/>
              <a:t>Kosten</a:t>
            </a:r>
            <a:endParaRPr sz="1600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  <a:defRPr/>
            </a:pPr>
            <a:r>
              <a:rPr lang="de-DE" sz="1600" dirty="0"/>
              <a:t>Der Umfang kann zwischen wenigen Absätzen und mehreren Seiten variieren.</a:t>
            </a:r>
            <a:endParaRPr sz="1600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49</a:t>
            </a:fld>
            <a:endParaRPr lang="de-DE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 bwMode="auto">
          <a:xfrm>
            <a:off x="628650" y="389430"/>
            <a:ext cx="7886700" cy="408033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kern="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POLARSTERN cruise ANT-X/6</a:t>
            </a:r>
            <a:r>
              <a:rPr lang="en-US" sz="9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Admin Details</a:t>
            </a:r>
            <a:endParaRPr lang="de-DE" sz="9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 ID:</a:t>
            </a: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ANT-X/6     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Principal Investigator / Researcher:</a:t>
            </a: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Kerstin </a:t>
            </a:r>
            <a:r>
              <a:rPr lang="en-US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Helbig</a:t>
            </a: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 Data Contact:</a:t>
            </a: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kerstin.helbig@hu-berlin.de     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 Description:</a:t>
            </a: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Ice and animal observations during POLARSTERN cruise ANT-X/6.     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Your ORCID:</a:t>
            </a: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0000-0002-2775-6751  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Data Collection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What data will you collect or create? 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numeric data will be saved as TAB-delimited TXT files (ASCII) as well as ZIP-archives and XLSX files. The chosen formats and software are suitable for </a:t>
            </a:r>
            <a:r>
              <a:rPr lang="en-US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longterm</a:t>
            </a: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archiving. The area has not yet been researched, therefore no data for reuse exists.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How will the data be collected or created? 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data will be collected via underway cruise track measurements (CT). The files will be structured and named via cruise and project name. Version control - if necessary - will be </a:t>
            </a:r>
            <a:r>
              <a:rPr lang="en-US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realised</a:t>
            </a: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with three digits (1.0.0).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Documentation and Metadata</a:t>
            </a:r>
            <a:endParaRPr lang="de-DE" sz="9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What documentation and metadata will accompany the data?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classification used will be discipline-specific: Aquatic Sciences and Fisheries and Oceanic Abstracts Classification Codes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1362 </a:t>
            </a:r>
            <a:r>
              <a:rPr lang="de-DE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Ornithology</a:t>
            </a:r>
            <a:r>
              <a:rPr lang="de-DE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</a:t>
            </a:r>
            <a:r>
              <a:rPr lang="de-DE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Geographical</a:t>
            </a:r>
            <a:r>
              <a:rPr lang="de-DE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distribution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1372 </a:t>
            </a:r>
            <a:r>
              <a:rPr lang="de-DE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Mammalogy</a:t>
            </a:r>
            <a:r>
              <a:rPr lang="de-DE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 </a:t>
            </a:r>
            <a:r>
              <a:rPr lang="de-DE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Geographical</a:t>
            </a:r>
            <a:r>
              <a:rPr lang="de-DE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distribution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2144 Regional studies, expeditions and data reports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2150 Ice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applied metadata standard will be repository-specific (according to Pangaea). In addition Darwin Core and ISO 19115 as discipline-specific standards will be used. The documentation and metadata will be created during the data collection by the data curator of the project.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50</a:t>
            </a:fld>
            <a:endParaRPr lang="de-DE"/>
          </a:p>
        </p:txBody>
      </p:sp>
      <p:sp>
        <p:nvSpPr>
          <p:cNvPr id="7" name="Fußzeilenplatzhalter 1"/>
          <p:cNvSpPr/>
          <p:nvPr/>
        </p:nvSpPr>
        <p:spPr bwMode="auto">
          <a:xfrm>
            <a:off x="628649" y="4503101"/>
            <a:ext cx="7309637" cy="230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 bwMode="auto">
          <a:xfrm>
            <a:off x="628650" y="389430"/>
            <a:ext cx="7886700" cy="4198544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Ethics and Legal Compliance</a:t>
            </a:r>
            <a:endParaRPr lang="de-DE" sz="9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will you manage any ethical issues? </a:t>
            </a:r>
            <a:endParaRPr lang="de-DE" sz="9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Does not apply.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How will you manage copyright and Intellectual Property Rights (IPR) issues?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Does not apply.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Storage and Backup</a:t>
            </a:r>
            <a:endParaRPr lang="de-DE" sz="9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How will the data be stored and backed up during the research?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data will be stored locally on the ship as well as directly backed up in the repository.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How will you manage access and security?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data will be immediately saved and made available in Pangaea data </a:t>
            </a:r>
            <a:r>
              <a:rPr lang="en-US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repository.The</a:t>
            </a: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raw data as well as the processed data will have no embargo period and are not sensitive.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Selection and Preservation</a:t>
            </a:r>
            <a:endParaRPr lang="de-DE" sz="9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Which data are of long-term value and should be retained, shared, and/or preserved?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 data generated during the cruise is of long-term value and should be preserved. The data is shared with the public.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What is the long-term preservation plan for the dataset?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data will be long-term preserved in the </a:t>
            </a:r>
            <a:r>
              <a:rPr lang="en-US" sz="9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disipline</a:t>
            </a: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-specific repository Pangaea. The fee for preservation will be 300,00 Euro for each data upload.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Data Sharing</a:t>
            </a:r>
            <a:endParaRPr lang="de-DE" sz="9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How will you share the data?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data will be made available immediately after collection via Pangaea. The data will get a Digital Object Identifier (DOI) through data publication in Pangaea.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Are any restrictions on data sharing required?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data will not be used exclusively. There will be no restrictions. A data sharing agreement will not be required.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51</a:t>
            </a:fld>
            <a:endParaRPr lang="de-DE"/>
          </a:p>
        </p:txBody>
      </p:sp>
      <p:sp>
        <p:nvSpPr>
          <p:cNvPr id="7" name="Fußzeilenplatzhalter 1"/>
          <p:cNvSpPr/>
          <p:nvPr/>
        </p:nvSpPr>
        <p:spPr bwMode="auto">
          <a:xfrm>
            <a:off x="628649" y="4503101"/>
            <a:ext cx="7309637" cy="230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97148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 bwMode="auto">
          <a:xfrm>
            <a:off x="628650" y="389430"/>
            <a:ext cx="7886700" cy="614276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Responsibilities and Resources</a:t>
            </a:r>
            <a:endParaRPr lang="de-DE" sz="9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Who will be responsible for data management?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data curator in close cooperation with the principal investigators will be responsible for implementing the DMP and data management. Data ownership will be contractually clarified.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b="1" i="1" dirty="0">
                <a:latin typeface="Arial" panose="020B0604020202020204" pitchFamily="34" charset="0"/>
                <a:cs typeface="Arial" panose="020B0604020202020204" pitchFamily="34" charset="0"/>
              </a:rPr>
              <a:t>What resources will you require to deliver your plan?</a:t>
            </a:r>
            <a:endParaRPr lang="de-DE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9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project needs a data curator for data description, metadata creation and upload within Pangaea. The data repository charges 300,00 Euro for the data upload. No hardware or software is required.</a:t>
            </a:r>
            <a:endParaRPr lang="de-DE" sz="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52</a:t>
            </a:fld>
            <a:endParaRPr lang="de-DE"/>
          </a:p>
        </p:txBody>
      </p:sp>
      <p:sp>
        <p:nvSpPr>
          <p:cNvPr id="7" name="Fußzeilenplatzhalter 1"/>
          <p:cNvSpPr/>
          <p:nvPr/>
        </p:nvSpPr>
        <p:spPr bwMode="auto">
          <a:xfrm>
            <a:off x="628649" y="4503101"/>
            <a:ext cx="7309637" cy="230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374929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Anforderungen der Förderorganisationen</a:t>
            </a:r>
            <a:endParaRPr/>
          </a:p>
        </p:txBody>
      </p:sp>
      <p:graphicFrame>
        <p:nvGraphicFramePr>
          <p:cNvPr id="5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282873"/>
              </p:ext>
            </p:extLst>
          </p:nvPr>
        </p:nvGraphicFramePr>
        <p:xfrm>
          <a:off x="498017" y="1047780"/>
          <a:ext cx="7886700" cy="3627120"/>
        </p:xfrm>
        <a:graphic>
          <a:graphicData uri="http://schemas.openxmlformats.org/drawingml/2006/table">
            <a:tbl>
              <a:tblPr firstRow="1" bandRow="1">
                <a:tableStyleId>{55C8431A-3A0F-BE04-5DFB-84183D050E2C}</a:tableStyleId>
              </a:tblPr>
              <a:tblGrid>
                <a:gridCol w="1430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1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0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3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Förderer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Forderung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Abgabe bei Antrag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Inhalt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Updates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10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EC Horizon Europe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Ja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Nein. Erster Plan innerhalb der ersten 6 Projektmonate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Inhalte des Horizon Europe Template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Update, falls signifikante Änderungen auftreten sowie zum Projektende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DFG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 dirty="0">
                          <a:latin typeface="Arial"/>
                          <a:cs typeface="Arial"/>
                        </a:rPr>
                        <a:t>Ja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Ja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Inhalte der Leitlinie zum Umgang mit Forschungsdaten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Nein</a:t>
                      </a:r>
                      <a:endParaRPr/>
                    </a:p>
                    <a:p>
                      <a:pPr>
                        <a:defRPr/>
                      </a:pPr>
                      <a:endParaRPr lang="de-DE" sz="130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BMBF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 dirty="0">
                          <a:latin typeface="Arial"/>
                          <a:cs typeface="Arial"/>
                        </a:rPr>
                        <a:t>abhängig vom Programm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Falls notwendig, ja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Inhalt hängt vom jeweiligen Programm ab; Bildungsforschung: Checkliste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Kommt auf das Programm an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VWStiftung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Ja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Ja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>
                          <a:latin typeface="Arial"/>
                          <a:cs typeface="Arial"/>
                        </a:rPr>
                        <a:t>Inhalte des Science Europe Template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300" dirty="0">
                          <a:latin typeface="Arial"/>
                          <a:cs typeface="Arial"/>
                        </a:rPr>
                        <a:t>Nein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53</a:t>
            </a:fld>
            <a:endParaRPr lang="de-DE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Frage</a:t>
            </a:r>
            <a:endParaRPr b="1"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marL="0" indent="0">
              <a:buNone/>
              <a:defRPr/>
            </a:pPr>
            <a:r>
              <a:rPr lang="de-DE" dirty="0"/>
              <a:t>Welche DMP-Tools kennt?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Kennt Anlaufpunkte, um sich über DMPs zu informieren?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54</a:t>
            </a:fld>
            <a:endParaRPr lang="de-DE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5" name="CustomShape 1"/>
          <p:cNvSpPr/>
          <p:nvPr/>
        </p:nvSpPr>
        <p:spPr bwMode="auto">
          <a:xfrm>
            <a:off x="628560" y="273960"/>
            <a:ext cx="7885800" cy="993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2800" b="0" strike="noStrike" spc="-1">
                <a:solidFill>
                  <a:srgbClr val="DC3332"/>
                </a:solidFill>
                <a:latin typeface="Arial"/>
                <a:ea typeface="Arial"/>
              </a:rPr>
              <a:t>Vergleich von DMP-Tools</a:t>
            </a:r>
            <a:endParaRPr lang="de-DE" sz="2800" b="0" strike="noStrike" spc="-1">
              <a:latin typeface="Calibri"/>
            </a:endParaRPr>
          </a:p>
        </p:txBody>
      </p:sp>
      <p:sp>
        <p:nvSpPr>
          <p:cNvPr id="416" name="CustomShape 2"/>
          <p:cNvSpPr/>
          <p:nvPr/>
        </p:nvSpPr>
        <p:spPr bwMode="auto">
          <a:xfrm>
            <a:off x="628560" y="1369080"/>
            <a:ext cx="7885800" cy="3396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120000"/>
              </a:lnSpc>
              <a:spcBef>
                <a:spcPts val="1001"/>
              </a:spcBef>
              <a:tabLst>
                <a:tab pos="0" algn="l"/>
              </a:tabLst>
              <a:defRPr/>
            </a:pPr>
            <a:r>
              <a:rPr lang="de-DE" sz="2400" b="0" strike="noStrike" spc="-1" dirty="0">
                <a:solidFill>
                  <a:srgbClr val="004476"/>
                </a:solidFill>
                <a:latin typeface="Arial"/>
                <a:ea typeface="Arial"/>
              </a:rPr>
              <a:t>Helbig, Kerstin, Paul-Stüve, Thilo, &amp; Rex, Jessica. (2021). DMP-</a:t>
            </a:r>
            <a:r>
              <a:rPr lang="de-DE" sz="2400" b="0" strike="noStrike" spc="-1" dirty="0" err="1">
                <a:solidFill>
                  <a:srgbClr val="004476"/>
                </a:solidFill>
                <a:latin typeface="Arial"/>
                <a:ea typeface="Arial"/>
              </a:rPr>
              <a:t>Toolguide</a:t>
            </a:r>
            <a:r>
              <a:rPr lang="de-DE" sz="2400" b="0" strike="noStrike" spc="-1" dirty="0">
                <a:solidFill>
                  <a:srgbClr val="004476"/>
                </a:solidFill>
                <a:latin typeface="Arial"/>
                <a:ea typeface="Arial"/>
              </a:rPr>
              <a:t> (Version 1.0) [Data </a:t>
            </a:r>
            <a:r>
              <a:rPr lang="de-DE" sz="2400" b="0" strike="noStrike" spc="-1" dirty="0" err="1">
                <a:solidFill>
                  <a:srgbClr val="004476"/>
                </a:solidFill>
                <a:latin typeface="Arial"/>
                <a:ea typeface="Arial"/>
              </a:rPr>
              <a:t>set</a:t>
            </a:r>
            <a:r>
              <a:rPr lang="de-DE" sz="2400" b="0" strike="noStrike" spc="-1" dirty="0">
                <a:solidFill>
                  <a:srgbClr val="004476"/>
                </a:solidFill>
                <a:latin typeface="Arial"/>
                <a:ea typeface="Arial"/>
              </a:rPr>
              <a:t>]. </a:t>
            </a:r>
            <a:r>
              <a:rPr lang="de-DE" sz="2400" b="0" strike="noStrike" spc="-1" dirty="0" err="1">
                <a:solidFill>
                  <a:srgbClr val="004476"/>
                </a:solidFill>
                <a:latin typeface="Arial"/>
                <a:ea typeface="Arial"/>
              </a:rPr>
              <a:t>Zenodo</a:t>
            </a:r>
            <a:r>
              <a:rPr lang="de-DE" sz="2400" b="0" strike="noStrike" spc="-1" dirty="0">
                <a:solidFill>
                  <a:srgbClr val="004476"/>
                </a:solidFill>
                <a:latin typeface="Arial"/>
                <a:ea typeface="Arial"/>
              </a:rPr>
              <a:t>. </a:t>
            </a:r>
            <a:r>
              <a:rPr lang="de-DE" sz="2400" b="0" u="sng" strike="noStrike" spc="-1" dirty="0">
                <a:solidFill>
                  <a:srgbClr val="0563C1"/>
                </a:solidFill>
                <a:latin typeface="Arial"/>
                <a:ea typeface="Arial"/>
                <a:hlinkClick r:id="rId2" tooltip="http://doi.org/10.5281/zenodo.4632308"/>
              </a:rPr>
              <a:t>http://doi.org/10.5281/zenodo.4632308</a:t>
            </a:r>
            <a:endParaRPr lang="de-DE" sz="2400" b="0" strike="noStrike" spc="-1" dirty="0">
              <a:latin typeface="Calibri"/>
            </a:endParaRPr>
          </a:p>
          <a:p>
            <a:pPr>
              <a:lnSpc>
                <a:spcPct val="120000"/>
              </a:lnSpc>
              <a:spcBef>
                <a:spcPts val="1001"/>
              </a:spcBef>
              <a:tabLst>
                <a:tab pos="0" algn="l"/>
              </a:tabLst>
              <a:defRPr/>
            </a:pPr>
            <a:endParaRPr lang="de-DE" sz="2400" b="0" strike="noStrike" spc="-1" dirty="0">
              <a:latin typeface="Calibri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55</a:t>
            </a:fld>
            <a:endParaRPr lang="de-DE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DataWiz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56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855472" y="1059582"/>
            <a:ext cx="5631178" cy="3519485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Systematik im FDM</a:t>
            </a:r>
            <a:endParaRPr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57</a:t>
            </a:fld>
            <a:endParaRPr lang="de-DE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Frage</a:t>
            </a:r>
            <a:endParaRPr b="1"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Wann habt ihr Ordnung und/oder Struktur eurer Daten schon mal schmerzlich vermisst?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Tauscht euch aus, teilt Erfahrungen und gebt evtl. Tipps.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Diskussion: je 2 TN </a:t>
            </a:r>
            <a:r>
              <a:rPr lang="de-DE" dirty="0">
                <a:sym typeface="Wingdings" pitchFamily="2" charset="2"/>
              </a:rPr>
              <a:t> je 3 min  Wechsel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58</a:t>
            </a:fld>
            <a:endParaRPr lang="de-DE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EAD96210-2DE5-47CF-9D1C-ADA78AC97571}"/>
              </a:ext>
            </a:extLst>
          </p:cNvPr>
          <p:cNvSpPr txBox="1">
            <a:spLocks/>
          </p:cNvSpPr>
          <p:nvPr/>
        </p:nvSpPr>
        <p:spPr bwMode="auto">
          <a:xfrm>
            <a:off x="5292080" y="65410"/>
            <a:ext cx="367240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800">
                <a:solidFill>
                  <a:srgbClr val="DC3332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>
              <a:defRPr/>
            </a:pPr>
            <a:r>
              <a:rPr lang="de-DE" sz="1400" b="1" i="1" dirty="0"/>
              <a:t>Methode: </a:t>
            </a:r>
            <a:r>
              <a:rPr lang="de-DE" sz="1400" b="1" i="1" dirty="0" err="1"/>
              <a:t>Themenkarusell</a:t>
            </a:r>
            <a:endParaRPr lang="de-DE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O! O! O! – Orientierung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Wirkung von Struktur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de-DE" dirty="0"/>
              <a:t>Was, wie und weshalb getan wurde, bleibt auch nach Jahren nachvollziehbar</a:t>
            </a:r>
            <a:endParaRPr dirty="0"/>
          </a:p>
          <a:p>
            <a:pPr>
              <a:defRPr/>
            </a:pPr>
            <a:r>
              <a:rPr lang="de-DE" dirty="0"/>
              <a:t>auch andere Personen können mit den Daten arbeiten</a:t>
            </a:r>
            <a:endParaRPr dirty="0"/>
          </a:p>
          <a:p>
            <a:pPr>
              <a:defRPr/>
            </a:pPr>
            <a:r>
              <a:rPr lang="de-DE" dirty="0"/>
              <a:t>Doppelte Arbeit wird vermieden</a:t>
            </a:r>
            <a:endParaRPr dirty="0"/>
          </a:p>
          <a:p>
            <a:pPr>
              <a:defRPr/>
            </a:pPr>
            <a:r>
              <a:rPr lang="de-DE" dirty="0"/>
              <a:t>Datenverlust wird vermieden</a:t>
            </a:r>
            <a:endParaRPr dirty="0"/>
          </a:p>
          <a:p>
            <a:pPr>
              <a:defRPr/>
            </a:pPr>
            <a:endParaRPr lang="de-DE" dirty="0"/>
          </a:p>
          <a:p>
            <a:pPr>
              <a:buFont typeface="Wingdings"/>
              <a:buChar char="Ø"/>
              <a:defRPr/>
            </a:pPr>
            <a:r>
              <a:rPr lang="de-DE" dirty="0"/>
              <a:t> es kann effizienter gearbeitet werden</a:t>
            </a:r>
            <a:endParaRPr dirty="0"/>
          </a:p>
          <a:p>
            <a:pPr>
              <a:defRPr/>
            </a:pPr>
            <a:endParaRPr lang="de-DE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59</a:t>
            </a:fld>
            <a:endParaRPr lang="de-DE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Beispiel einer Ordnerstruktur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60</a:t>
            </a:fld>
            <a:endParaRPr lang="de-DE"/>
          </a:p>
        </p:txBody>
      </p:sp>
      <p:grpSp>
        <p:nvGrpSpPr>
          <p:cNvPr id="29" name="Gruppieren 28"/>
          <p:cNvGrpSpPr/>
          <p:nvPr/>
        </p:nvGrpSpPr>
        <p:grpSpPr bwMode="auto">
          <a:xfrm>
            <a:off x="539552" y="1268017"/>
            <a:ext cx="4896545" cy="2794427"/>
            <a:chOff x="0" y="0"/>
            <a:chExt cx="5460419" cy="5100298"/>
          </a:xfrm>
        </p:grpSpPr>
        <p:sp>
          <p:nvSpPr>
            <p:cNvPr id="30" name="Abgerundetes Rechteck 198"/>
            <p:cNvSpPr/>
            <p:nvPr/>
          </p:nvSpPr>
          <p:spPr bwMode="auto">
            <a:xfrm>
              <a:off x="0" y="2005262"/>
              <a:ext cx="1267144" cy="860366"/>
            </a:xfrm>
            <a:prstGeom prst="roundRect">
              <a:avLst>
                <a:gd name="adj" fmla="val 16667"/>
              </a:avLst>
            </a:prstGeom>
            <a:solidFill>
              <a:srgbClr val="004476"/>
            </a:solidFill>
            <a:ln>
              <a:solidFill>
                <a:srgbClr val="004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1" name="Textfeld 1"/>
            <p:cNvSpPr txBox="1"/>
            <p:nvPr/>
          </p:nvSpPr>
          <p:spPr bwMode="auto">
            <a:xfrm>
              <a:off x="148026" y="2246165"/>
              <a:ext cx="1023582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4999"/>
                </a:lnSpc>
                <a:defRPr/>
              </a:pPr>
              <a:r>
                <a:rPr lang="de-DE" sz="1000">
                  <a:solidFill>
                    <a:srgbClr val="FFFFFF"/>
                  </a:solidFill>
                  <a:latin typeface="Arial"/>
                  <a:ea typeface="Times New Roman"/>
                </a:rPr>
                <a:t>Projekt</a:t>
              </a:r>
              <a:endParaRPr lang="de-DE" sz="1000">
                <a:latin typeface="Times New Roman"/>
                <a:ea typeface="Times New Roman"/>
              </a:endParaRPr>
            </a:p>
          </p:txBody>
        </p:sp>
        <p:sp>
          <p:nvSpPr>
            <p:cNvPr id="32" name="Abgerundetes Rechteck 200"/>
            <p:cNvSpPr/>
            <p:nvPr/>
          </p:nvSpPr>
          <p:spPr bwMode="auto">
            <a:xfrm>
              <a:off x="2089245" y="2577100"/>
              <a:ext cx="1267144" cy="860366"/>
            </a:xfrm>
            <a:prstGeom prst="roundRect">
              <a:avLst>
                <a:gd name="adj" fmla="val 16667"/>
              </a:avLst>
            </a:prstGeom>
            <a:solidFill>
              <a:srgbClr val="004476"/>
            </a:solidFill>
            <a:ln>
              <a:solidFill>
                <a:srgbClr val="004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3" name="Textfeld 20"/>
            <p:cNvSpPr txBox="1"/>
            <p:nvPr/>
          </p:nvSpPr>
          <p:spPr bwMode="auto">
            <a:xfrm>
              <a:off x="2237271" y="2818003"/>
              <a:ext cx="1023582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4999"/>
                </a:lnSpc>
                <a:defRPr/>
              </a:pPr>
              <a:r>
                <a:rPr lang="de-DE" sz="1000">
                  <a:solidFill>
                    <a:srgbClr val="FFFFFF"/>
                  </a:solidFill>
                  <a:latin typeface="Arial"/>
                  <a:ea typeface="Times New Roman"/>
                </a:rPr>
                <a:t>Output</a:t>
              </a:r>
              <a:endParaRPr lang="de-DE" sz="1000">
                <a:latin typeface="Times New Roman"/>
                <a:ea typeface="Times New Roman"/>
              </a:endParaRPr>
            </a:p>
          </p:txBody>
        </p:sp>
        <p:sp>
          <p:nvSpPr>
            <p:cNvPr id="34" name="Abgerundetes Rechteck 202"/>
            <p:cNvSpPr/>
            <p:nvPr/>
          </p:nvSpPr>
          <p:spPr bwMode="auto">
            <a:xfrm>
              <a:off x="2061949" y="1527454"/>
              <a:ext cx="1267144" cy="860366"/>
            </a:xfrm>
            <a:prstGeom prst="roundRect">
              <a:avLst>
                <a:gd name="adj" fmla="val 16667"/>
              </a:avLst>
            </a:prstGeom>
            <a:solidFill>
              <a:srgbClr val="004476"/>
            </a:solidFill>
            <a:ln>
              <a:solidFill>
                <a:srgbClr val="004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5" name="Textfeld 22"/>
            <p:cNvSpPr txBox="1"/>
            <p:nvPr/>
          </p:nvSpPr>
          <p:spPr bwMode="auto">
            <a:xfrm>
              <a:off x="2209975" y="1768357"/>
              <a:ext cx="1023582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4999"/>
                </a:lnSpc>
                <a:defRPr/>
              </a:pPr>
              <a:r>
                <a:rPr lang="de-DE" sz="1000" dirty="0">
                  <a:solidFill>
                    <a:srgbClr val="FFFFFF"/>
                  </a:solidFill>
                  <a:latin typeface="Arial"/>
                  <a:ea typeface="Times New Roman"/>
                </a:rPr>
                <a:t>Code</a:t>
              </a:r>
              <a:endParaRPr lang="de-DE" sz="1000" dirty="0">
                <a:latin typeface="Times New Roman"/>
                <a:ea typeface="Times New Roman"/>
              </a:endParaRPr>
            </a:p>
          </p:txBody>
        </p:sp>
        <p:sp>
          <p:nvSpPr>
            <p:cNvPr id="36" name="Abgerundetes Rechteck 204"/>
            <p:cNvSpPr/>
            <p:nvPr/>
          </p:nvSpPr>
          <p:spPr bwMode="auto">
            <a:xfrm>
              <a:off x="2089245" y="3626746"/>
              <a:ext cx="1267144" cy="860366"/>
            </a:xfrm>
            <a:prstGeom prst="roundRect">
              <a:avLst>
                <a:gd name="adj" fmla="val 16667"/>
              </a:avLst>
            </a:prstGeom>
            <a:solidFill>
              <a:srgbClr val="004476"/>
            </a:solidFill>
            <a:ln>
              <a:solidFill>
                <a:srgbClr val="004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7" name="Textfeld 24"/>
            <p:cNvSpPr txBox="1"/>
            <p:nvPr/>
          </p:nvSpPr>
          <p:spPr bwMode="auto">
            <a:xfrm>
              <a:off x="2237271" y="3867649"/>
              <a:ext cx="1023582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4999"/>
                </a:lnSpc>
                <a:defRPr/>
              </a:pPr>
              <a:r>
                <a:rPr lang="de-DE" sz="1000">
                  <a:solidFill>
                    <a:srgbClr val="FFFFFF"/>
                  </a:solidFill>
                  <a:latin typeface="Arial"/>
                  <a:ea typeface="Times New Roman"/>
                </a:rPr>
                <a:t>Publikation</a:t>
              </a:r>
              <a:endParaRPr lang="de-DE" sz="1000">
                <a:latin typeface="Times New Roman"/>
                <a:ea typeface="Times New Roman"/>
              </a:endParaRPr>
            </a:p>
          </p:txBody>
        </p:sp>
        <p:sp>
          <p:nvSpPr>
            <p:cNvPr id="38" name="Abgerundetes Rechteck 206"/>
            <p:cNvSpPr/>
            <p:nvPr/>
          </p:nvSpPr>
          <p:spPr bwMode="auto">
            <a:xfrm>
              <a:off x="2061949" y="477808"/>
              <a:ext cx="1267144" cy="860366"/>
            </a:xfrm>
            <a:prstGeom prst="roundRect">
              <a:avLst>
                <a:gd name="adj" fmla="val 16667"/>
              </a:avLst>
            </a:prstGeom>
            <a:solidFill>
              <a:srgbClr val="004476"/>
            </a:solidFill>
            <a:ln>
              <a:solidFill>
                <a:srgbClr val="004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9" name="Textfeld 26"/>
            <p:cNvSpPr txBox="1"/>
            <p:nvPr/>
          </p:nvSpPr>
          <p:spPr bwMode="auto">
            <a:xfrm>
              <a:off x="2209975" y="718711"/>
              <a:ext cx="1023582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4999"/>
                </a:lnSpc>
                <a:defRPr/>
              </a:pPr>
              <a:r>
                <a:rPr lang="de-DE" sz="1000">
                  <a:solidFill>
                    <a:srgbClr val="FFFFFF"/>
                  </a:solidFill>
                  <a:latin typeface="Arial"/>
                  <a:ea typeface="Times New Roman"/>
                </a:rPr>
                <a:t>Daten</a:t>
              </a:r>
              <a:endParaRPr lang="de-DE" sz="1000">
                <a:latin typeface="Times New Roman"/>
                <a:ea typeface="Times New Roman"/>
              </a:endParaRPr>
            </a:p>
          </p:txBody>
        </p:sp>
        <p:sp>
          <p:nvSpPr>
            <p:cNvPr id="40" name="Abgerundetes Rechteck 208"/>
            <p:cNvSpPr/>
            <p:nvPr/>
          </p:nvSpPr>
          <p:spPr bwMode="auto">
            <a:xfrm>
              <a:off x="4165979" y="1049646"/>
              <a:ext cx="1267144" cy="860366"/>
            </a:xfrm>
            <a:prstGeom prst="roundRect">
              <a:avLst>
                <a:gd name="adj" fmla="val 16667"/>
              </a:avLst>
            </a:prstGeom>
            <a:solidFill>
              <a:srgbClr val="004476"/>
            </a:solidFill>
            <a:ln>
              <a:solidFill>
                <a:srgbClr val="004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" name="Textfeld 28"/>
            <p:cNvSpPr txBox="1"/>
            <p:nvPr/>
          </p:nvSpPr>
          <p:spPr bwMode="auto">
            <a:xfrm>
              <a:off x="4313207" y="1142389"/>
              <a:ext cx="1023582" cy="62584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4999"/>
                </a:lnSpc>
                <a:defRPr/>
              </a:pPr>
              <a:r>
                <a:rPr lang="de-DE" sz="1000">
                  <a:solidFill>
                    <a:srgbClr val="FFFFFF"/>
                  </a:solidFill>
                  <a:latin typeface="Arial"/>
                  <a:ea typeface="Times New Roman"/>
                </a:rPr>
                <a:t>Aggregierte Daten</a:t>
              </a:r>
              <a:endParaRPr lang="de-DE" sz="1000">
                <a:latin typeface="Times New Roman"/>
                <a:ea typeface="Times New Roman"/>
              </a:endParaRPr>
            </a:p>
          </p:txBody>
        </p:sp>
        <p:sp>
          <p:nvSpPr>
            <p:cNvPr id="42" name="Abgerundetes Rechteck 210"/>
            <p:cNvSpPr/>
            <p:nvPr/>
          </p:nvSpPr>
          <p:spPr bwMode="auto">
            <a:xfrm>
              <a:off x="4149765" y="0"/>
              <a:ext cx="1267144" cy="860366"/>
            </a:xfrm>
            <a:prstGeom prst="roundRect">
              <a:avLst>
                <a:gd name="adj" fmla="val 16667"/>
              </a:avLst>
            </a:prstGeom>
            <a:solidFill>
              <a:srgbClr val="004476"/>
            </a:solidFill>
            <a:ln>
              <a:solidFill>
                <a:srgbClr val="004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3" name="Textfeld 30"/>
            <p:cNvSpPr txBox="1"/>
            <p:nvPr/>
          </p:nvSpPr>
          <p:spPr bwMode="auto">
            <a:xfrm>
              <a:off x="4297791" y="240903"/>
              <a:ext cx="1023582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4999"/>
                </a:lnSpc>
                <a:defRPr/>
              </a:pPr>
              <a:r>
                <a:rPr lang="de-DE" sz="1000">
                  <a:solidFill>
                    <a:srgbClr val="FFFFFF"/>
                  </a:solidFill>
                  <a:latin typeface="Arial"/>
                  <a:ea typeface="Times New Roman"/>
                </a:rPr>
                <a:t>Rohdaten</a:t>
              </a:r>
              <a:endParaRPr lang="de-DE" sz="1000">
                <a:latin typeface="Times New Roman"/>
                <a:ea typeface="Times New Roman"/>
              </a:endParaRPr>
            </a:p>
          </p:txBody>
        </p:sp>
        <p:sp>
          <p:nvSpPr>
            <p:cNvPr id="44" name="Abgerundetes Rechteck 212"/>
            <p:cNvSpPr/>
            <p:nvPr/>
          </p:nvSpPr>
          <p:spPr bwMode="auto">
            <a:xfrm>
              <a:off x="4193275" y="4239932"/>
              <a:ext cx="1267144" cy="860366"/>
            </a:xfrm>
            <a:prstGeom prst="roundRect">
              <a:avLst>
                <a:gd name="adj" fmla="val 16667"/>
              </a:avLst>
            </a:prstGeom>
            <a:solidFill>
              <a:srgbClr val="004476"/>
            </a:solidFill>
            <a:ln>
              <a:solidFill>
                <a:srgbClr val="004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5" name="Textfeld 32"/>
            <p:cNvSpPr txBox="1"/>
            <p:nvPr/>
          </p:nvSpPr>
          <p:spPr bwMode="auto">
            <a:xfrm>
              <a:off x="4229677" y="4406657"/>
              <a:ext cx="1159550" cy="63083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4999"/>
                </a:lnSpc>
                <a:defRPr/>
              </a:pPr>
              <a:r>
                <a:rPr lang="de-DE" sz="1000">
                  <a:solidFill>
                    <a:srgbClr val="FFFFFF"/>
                  </a:solidFill>
                  <a:latin typeface="Arial"/>
                  <a:ea typeface="Times New Roman"/>
                </a:rPr>
                <a:t>Paper</a:t>
              </a:r>
              <a:endParaRPr lang="de-DE" sz="1000">
                <a:latin typeface="Times New Roman"/>
                <a:ea typeface="Times New Roman"/>
              </a:endParaRPr>
            </a:p>
          </p:txBody>
        </p:sp>
        <p:sp>
          <p:nvSpPr>
            <p:cNvPr id="46" name="Abgerundetes Rechteck 214"/>
            <p:cNvSpPr/>
            <p:nvPr/>
          </p:nvSpPr>
          <p:spPr bwMode="auto">
            <a:xfrm>
              <a:off x="4177061" y="3190286"/>
              <a:ext cx="1267144" cy="860366"/>
            </a:xfrm>
            <a:prstGeom prst="roundRect">
              <a:avLst>
                <a:gd name="adj" fmla="val 16667"/>
              </a:avLst>
            </a:prstGeom>
            <a:solidFill>
              <a:srgbClr val="004476"/>
            </a:solidFill>
            <a:ln>
              <a:solidFill>
                <a:srgbClr val="004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7" name="Textfeld 34"/>
            <p:cNvSpPr txBox="1"/>
            <p:nvPr/>
          </p:nvSpPr>
          <p:spPr bwMode="auto">
            <a:xfrm>
              <a:off x="4324288" y="3304767"/>
              <a:ext cx="1023582" cy="82720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4999"/>
                </a:lnSpc>
                <a:defRPr/>
              </a:pPr>
              <a:r>
                <a:rPr lang="de-DE" sz="1000">
                  <a:solidFill>
                    <a:srgbClr val="FFFFFF"/>
                  </a:solidFill>
                  <a:latin typeface="Arial"/>
                  <a:ea typeface="Times New Roman"/>
                </a:rPr>
                <a:t>Allgemeines Poster</a:t>
              </a:r>
              <a:endParaRPr lang="de-DE" sz="1000">
                <a:latin typeface="Times New Roman"/>
                <a:ea typeface="Times New Roman"/>
              </a:endParaRPr>
            </a:p>
          </p:txBody>
        </p:sp>
        <p:cxnSp>
          <p:nvCxnSpPr>
            <p:cNvPr id="48" name="Gerader Verbinder 47"/>
            <p:cNvCxnSpPr>
              <a:cxnSpLocks/>
            </p:cNvCxnSpPr>
            <p:nvPr/>
          </p:nvCxnSpPr>
          <p:spPr bwMode="auto">
            <a:xfrm flipH="1">
              <a:off x="1267144" y="907991"/>
              <a:ext cx="794805" cy="1527454"/>
            </a:xfrm>
            <a:prstGeom prst="line">
              <a:avLst/>
            </a:prstGeom>
            <a:ln w="25400">
              <a:solidFill>
                <a:srgbClr val="00447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>
              <a:cxnSpLocks/>
            </p:cNvCxnSpPr>
            <p:nvPr/>
          </p:nvCxnSpPr>
          <p:spPr bwMode="auto">
            <a:xfrm flipH="1" flipV="1">
              <a:off x="1267144" y="2435445"/>
              <a:ext cx="822101" cy="571838"/>
            </a:xfrm>
            <a:prstGeom prst="line">
              <a:avLst/>
            </a:prstGeom>
            <a:ln w="25400">
              <a:solidFill>
                <a:srgbClr val="00447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r Verbinder 49"/>
            <p:cNvCxnSpPr>
              <a:cxnSpLocks/>
            </p:cNvCxnSpPr>
            <p:nvPr/>
          </p:nvCxnSpPr>
          <p:spPr bwMode="auto">
            <a:xfrm flipH="1" flipV="1">
              <a:off x="1267144" y="2435445"/>
              <a:ext cx="822101" cy="1621484"/>
            </a:xfrm>
            <a:prstGeom prst="line">
              <a:avLst/>
            </a:prstGeom>
            <a:ln w="25400">
              <a:solidFill>
                <a:srgbClr val="00447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r Verbinder 50"/>
            <p:cNvCxnSpPr>
              <a:cxnSpLocks/>
            </p:cNvCxnSpPr>
            <p:nvPr/>
          </p:nvCxnSpPr>
          <p:spPr bwMode="auto">
            <a:xfrm flipH="1">
              <a:off x="1267144" y="1957637"/>
              <a:ext cx="794806" cy="477808"/>
            </a:xfrm>
            <a:prstGeom prst="line">
              <a:avLst/>
            </a:prstGeom>
            <a:ln w="25400">
              <a:solidFill>
                <a:srgbClr val="00447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>
              <a:cxnSpLocks/>
            </p:cNvCxnSpPr>
            <p:nvPr/>
          </p:nvCxnSpPr>
          <p:spPr bwMode="auto">
            <a:xfrm flipH="1">
              <a:off x="3329093" y="430183"/>
              <a:ext cx="820672" cy="477808"/>
            </a:xfrm>
            <a:prstGeom prst="line">
              <a:avLst/>
            </a:prstGeom>
            <a:ln w="25400">
              <a:solidFill>
                <a:srgbClr val="00447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>
              <a:cxnSpLocks/>
            </p:cNvCxnSpPr>
            <p:nvPr/>
          </p:nvCxnSpPr>
          <p:spPr bwMode="auto">
            <a:xfrm flipH="1" flipV="1">
              <a:off x="3329093" y="907991"/>
              <a:ext cx="836886" cy="571838"/>
            </a:xfrm>
            <a:prstGeom prst="line">
              <a:avLst/>
            </a:prstGeom>
            <a:ln w="25400">
              <a:solidFill>
                <a:srgbClr val="00447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r Verbinder 53"/>
            <p:cNvCxnSpPr>
              <a:cxnSpLocks/>
            </p:cNvCxnSpPr>
            <p:nvPr/>
          </p:nvCxnSpPr>
          <p:spPr bwMode="auto">
            <a:xfrm flipH="1" flipV="1">
              <a:off x="3356389" y="4056929"/>
              <a:ext cx="836886" cy="613186"/>
            </a:xfrm>
            <a:prstGeom prst="line">
              <a:avLst/>
            </a:prstGeom>
            <a:ln w="25400">
              <a:solidFill>
                <a:srgbClr val="00447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>
              <a:cxnSpLocks/>
            </p:cNvCxnSpPr>
            <p:nvPr/>
          </p:nvCxnSpPr>
          <p:spPr bwMode="auto">
            <a:xfrm flipV="1">
              <a:off x="3356389" y="3620469"/>
              <a:ext cx="820672" cy="436460"/>
            </a:xfrm>
            <a:prstGeom prst="line">
              <a:avLst/>
            </a:prstGeom>
            <a:ln w="25400">
              <a:solidFill>
                <a:srgbClr val="00447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Inhaltsplatzhalter 3">
            <a:extLst>
              <a:ext uri="{FF2B5EF4-FFF2-40B4-BE49-F238E27FC236}">
                <a16:creationId xmlns:a16="http://schemas.microsoft.com/office/drawing/2014/main" id="{0544B123-DC7A-1D45-AF36-ABEDA8B9C8EF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5740638" y="1400007"/>
            <a:ext cx="3057318" cy="255511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de-DE" dirty="0"/>
              <a:t>wenn möglich, nicht mehr als 3 Ebenen</a:t>
            </a:r>
          </a:p>
          <a:p>
            <a:pPr>
              <a:lnSpc>
                <a:spcPct val="100000"/>
              </a:lnSpc>
              <a:defRPr/>
            </a:pPr>
            <a:r>
              <a:rPr lang="de-DE" dirty="0"/>
              <a:t>7-Ordner Struktur: pro Ebene nicht mehr als 7 Ordner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599193" y="195486"/>
            <a:ext cx="7886700" cy="99417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b="1" dirty="0"/>
              <a:t>Übung</a:t>
            </a:r>
            <a:br>
              <a:rPr lang="de-DE" b="1"/>
            </a:br>
            <a:r>
              <a:rPr lang="de-DE"/>
              <a:t>Benennungskonvention</a:t>
            </a:r>
            <a:endParaRPr lang="de-DE"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628650" y="1995686"/>
            <a:ext cx="7886700" cy="3045422"/>
          </a:xfrm>
        </p:spPr>
        <p:txBody>
          <a:bodyPr numCol="2" anchor="t">
            <a:noAutofit/>
          </a:bodyPr>
          <a:lstStyle/>
          <a:p>
            <a:pPr>
              <a:defRPr/>
            </a:pPr>
            <a:r>
              <a:rPr lang="de-DE" sz="1600" dirty="0"/>
              <a:t>Olga_170413_probe17k</a:t>
            </a:r>
            <a:endParaRPr dirty="0"/>
          </a:p>
          <a:p>
            <a:pPr>
              <a:defRPr/>
            </a:pPr>
            <a:r>
              <a:rPr lang="de-DE" sz="1600" dirty="0" err="1"/>
              <a:t>Naturepaper</a:t>
            </a:r>
            <a:r>
              <a:rPr lang="de-DE" sz="1600" dirty="0"/>
              <a:t> </a:t>
            </a:r>
            <a:r>
              <a:rPr lang="de-DE" sz="1600" dirty="0" err="1"/>
              <a:t>karl</a:t>
            </a:r>
            <a:r>
              <a:rPr lang="de-DE" sz="1600" dirty="0"/>
              <a:t> </a:t>
            </a:r>
            <a:r>
              <a:rPr lang="de-DE" sz="1600" dirty="0" err="1"/>
              <a:t>britta</a:t>
            </a:r>
            <a:r>
              <a:rPr lang="de-DE" sz="1600" dirty="0"/>
              <a:t> </a:t>
            </a:r>
            <a:r>
              <a:rPr lang="de-DE" sz="1600" dirty="0" err="1"/>
              <a:t>james</a:t>
            </a:r>
            <a:r>
              <a:rPr lang="de-DE" sz="1600" dirty="0"/>
              <a:t> fertig!</a:t>
            </a:r>
            <a:endParaRPr dirty="0"/>
          </a:p>
          <a:p>
            <a:pPr>
              <a:defRPr/>
            </a:pPr>
            <a:r>
              <a:rPr lang="de-DE" sz="1600" dirty="0"/>
              <a:t>Vm4520132Schmidt.pdf</a:t>
            </a:r>
            <a:endParaRPr dirty="0"/>
          </a:p>
          <a:p>
            <a:pPr>
              <a:defRPr/>
            </a:pPr>
            <a:r>
              <a:rPr lang="de-DE" sz="1600" dirty="0"/>
              <a:t>647749157.pdf</a:t>
            </a:r>
            <a:endParaRPr dirty="0"/>
          </a:p>
          <a:p>
            <a:pPr>
              <a:defRPr/>
            </a:pPr>
            <a:r>
              <a:rPr lang="de-DE" sz="1600" dirty="0"/>
              <a:t>170413_probe17k_olga</a:t>
            </a:r>
            <a:endParaRPr dirty="0"/>
          </a:p>
          <a:p>
            <a:pPr>
              <a:defRPr/>
            </a:pPr>
            <a:r>
              <a:rPr lang="de-DE" sz="1600" dirty="0" err="1"/>
              <a:t>Naturepaper+karl+britta+james</a:t>
            </a:r>
            <a:r>
              <a:rPr lang="de-DE" sz="1600" dirty="0"/>
              <a:t> &amp;</a:t>
            </a:r>
            <a:r>
              <a:rPr lang="de-DE" sz="1600" dirty="0" err="1"/>
              <a:t>nal</a:t>
            </a:r>
            <a:endParaRPr lang="de-DE" dirty="0"/>
          </a:p>
          <a:p>
            <a:pPr>
              <a:defRPr/>
            </a:pPr>
            <a:r>
              <a:rPr lang="de-DE" sz="1600" dirty="0"/>
              <a:t>Olga170413probe17k</a:t>
            </a:r>
            <a:endParaRPr dirty="0"/>
          </a:p>
          <a:p>
            <a:pPr>
              <a:defRPr/>
            </a:pPr>
            <a:endParaRPr lang="de-DE" sz="1600" dirty="0"/>
          </a:p>
          <a:p>
            <a:pPr>
              <a:defRPr/>
            </a:pPr>
            <a:r>
              <a:rPr lang="de-DE" sz="1600"/>
              <a:t>Krst</a:t>
            </a:r>
            <a:r>
              <a:rPr lang="de-DE" sz="1600" dirty="0"/>
              <a:t>_765_spkt_1203</a:t>
            </a:r>
            <a:endParaRPr dirty="0"/>
          </a:p>
          <a:p>
            <a:pPr>
              <a:defRPr/>
            </a:pPr>
            <a:r>
              <a:rPr lang="de-DE" sz="1600" dirty="0" err="1"/>
              <a:t>Naturepaper+karl+britta+james</a:t>
            </a:r>
            <a:r>
              <a:rPr lang="de-DE" sz="1600" dirty="0"/>
              <a:t> fertig! überarbeitet</a:t>
            </a:r>
            <a:endParaRPr dirty="0"/>
          </a:p>
          <a:p>
            <a:pPr>
              <a:defRPr/>
            </a:pPr>
            <a:r>
              <a:rPr lang="de-DE" sz="1600" dirty="0"/>
              <a:t>Kristall_765_spektr_20161203</a:t>
            </a:r>
            <a:endParaRPr dirty="0"/>
          </a:p>
          <a:p>
            <a:pPr>
              <a:defRPr/>
            </a:pPr>
            <a:r>
              <a:rPr lang="de-DE" sz="1600" dirty="0" err="1"/>
              <a:t>Nature_karlbrittajames_endendversion</a:t>
            </a:r>
            <a:endParaRPr dirty="0"/>
          </a:p>
          <a:p>
            <a:pPr>
              <a:defRPr/>
            </a:pPr>
            <a:r>
              <a:rPr lang="de-DE" sz="1600" dirty="0"/>
              <a:t>28q8QGlHKwrRw.pdf</a:t>
            </a:r>
            <a:endParaRPr dirty="0"/>
          </a:p>
          <a:p>
            <a:pPr>
              <a:defRPr/>
            </a:pPr>
            <a:r>
              <a:rPr lang="de-DE" sz="1600" dirty="0"/>
              <a:t>Tagung_Digitale_Wissenschaft.pdf</a:t>
            </a:r>
            <a:endParaRPr dirty="0"/>
          </a:p>
          <a:p>
            <a:pPr marL="0" indent="0">
              <a:buNone/>
              <a:defRPr/>
            </a:pPr>
            <a:endParaRPr lang="de-DE" sz="1600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61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B9199C2-6A7C-C2CC-FF0F-AFBB397BA5DA}"/>
              </a:ext>
            </a:extLst>
          </p:cNvPr>
          <p:cNvSpPr txBox="1"/>
          <p:nvPr/>
        </p:nvSpPr>
        <p:spPr>
          <a:xfrm>
            <a:off x="628650" y="1482338"/>
            <a:ext cx="76157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2000" dirty="0">
                <a:solidFill>
                  <a:srgbClr val="004476"/>
                </a:solidFill>
                <a:ea typeface="+mn-ea"/>
              </a:rPr>
              <a:t>Welche dieser Beispiele folgen einer guten Benennungskonvention? </a:t>
            </a:r>
            <a:endParaRPr lang="de-DE" sz="2000" dirty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11E16C28-9AB7-4BD1-9017-A5F5C5598EE9}"/>
              </a:ext>
            </a:extLst>
          </p:cNvPr>
          <p:cNvSpPr txBox="1">
            <a:spLocks/>
          </p:cNvSpPr>
          <p:nvPr/>
        </p:nvSpPr>
        <p:spPr bwMode="auto">
          <a:xfrm>
            <a:off x="5292080" y="65410"/>
            <a:ext cx="367240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800">
                <a:solidFill>
                  <a:srgbClr val="DC3332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>
              <a:defRPr/>
            </a:pPr>
            <a:r>
              <a:rPr lang="de-DE" sz="1400" b="1" i="1" dirty="0"/>
              <a:t>Methode: Stempeln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nhaltsplatzhalter 2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501697" y="929150"/>
            <a:ext cx="5221191" cy="3834580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62</a:t>
            </a:fld>
            <a:endParaRPr lang="de-DE"/>
          </a:p>
        </p:txBody>
      </p:sp>
      <p:sp>
        <p:nvSpPr>
          <p:cNvPr id="6" name="Rechteck 5"/>
          <p:cNvSpPr/>
          <p:nvPr/>
        </p:nvSpPr>
        <p:spPr bwMode="auto">
          <a:xfrm>
            <a:off x="5722888" y="4178955"/>
            <a:ext cx="28837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00">
                <a:solidFill>
                  <a:srgbClr val="002060"/>
                </a:solidFill>
              </a:rPr>
              <a:t>Quelle: MANTRA – Research Data Management Training: </a:t>
            </a:r>
            <a:br>
              <a:rPr lang="en-US" sz="800">
                <a:solidFill>
                  <a:srgbClr val="002060"/>
                </a:solidFill>
              </a:rPr>
            </a:br>
            <a:r>
              <a:rPr lang="de-DE" sz="800">
                <a:solidFill>
                  <a:srgbClr val="002060"/>
                </a:solidFill>
              </a:rPr>
              <a:t>Organising data. </a:t>
            </a:r>
            <a:r>
              <a:rPr lang="de-DE" sz="800" u="sng">
                <a:solidFill>
                  <a:srgbClr val="002060"/>
                </a:solidFill>
                <a:hlinkClick r:id="rId3" tooltip="http://datalib.edina.ac.uk/mantra/organisingdata/"/>
              </a:rPr>
              <a:t>http://datalib.edina.ac.uk/mantra/organisingdata, </a:t>
            </a:r>
            <a:r>
              <a:rPr lang="de-DE" sz="800">
                <a:solidFill>
                  <a:srgbClr val="002060"/>
                </a:solidFill>
              </a:rPr>
              <a:t>[Letzter Zugriff: 01.03.2018]</a:t>
            </a:r>
            <a:endParaRPr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Benennung von Dateien und Ordnern</a:t>
            </a:r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Benennung von Dateien und Ordnern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63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 bwMode="auto">
          <a:xfrm>
            <a:off x="628650" y="1369218"/>
            <a:ext cx="7886700" cy="3337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de-DE" sz="1800"/>
              <a:t>Aussagekräftige Namen → keine „Phantasienamen“</a:t>
            </a:r>
            <a:endParaRPr/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de-DE" sz="1800"/>
              <a:t>Einheitliches Schema</a:t>
            </a:r>
            <a:endParaRPr/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de-DE" sz="1800"/>
              <a:t>Logische Struktur </a:t>
            </a:r>
            <a:endParaRPr/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de-DE" sz="1800"/>
              <a:t>Datumsangabe zur chronologischen Sortierung in folgender Form: JJJJMMTT </a:t>
            </a:r>
            <a:endParaRPr/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de-DE" sz="1800"/>
              <a:t>Vermeidung von Leer- und Sonderzeichen </a:t>
            </a:r>
            <a:endParaRPr/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de-DE" sz="1800"/>
              <a:t>Dokumentierte Namenskonventionen oder genutzte Abkürzungen, z. B. </a:t>
            </a:r>
            <a:endParaRPr/>
          </a:p>
          <a:p>
            <a:pPr marL="0" indent="0">
              <a:buNone/>
              <a:defRPr/>
            </a:pPr>
            <a:r>
              <a:rPr lang="de-DE" sz="1800">
                <a:solidFill>
                  <a:srgbClr val="00376C"/>
                </a:solidFill>
                <a:latin typeface="Verdana"/>
              </a:rPr>
              <a:t>	</a:t>
            </a:r>
            <a:r>
              <a:rPr lang="de-DE" sz="1800">
                <a:latin typeface="Verdana"/>
              </a:rPr>
              <a:t>[Sediment]_[Probe]_[Instrument]_[JJJJMMTT].csv </a:t>
            </a:r>
            <a:br>
              <a:rPr lang="de-DE" sz="1800">
                <a:solidFill>
                  <a:srgbClr val="00376C"/>
                </a:solidFill>
                <a:latin typeface="Verdana"/>
              </a:rPr>
            </a:br>
            <a:r>
              <a:rPr lang="de-DE" sz="1800">
                <a:solidFill>
                  <a:srgbClr val="00376C"/>
                </a:solidFill>
                <a:latin typeface="Verdana"/>
              </a:rPr>
              <a:t>	</a:t>
            </a:r>
            <a:r>
              <a:rPr lang="de-DE" sz="1800"/>
              <a:t>[Projekt]_[Interview]_[Ort]_[Personen-ID]_[JJJJMMTT].mp4</a:t>
            </a:r>
            <a:endParaRPr lang="de-DE" sz="1800">
              <a:latin typeface="Verdana"/>
            </a:endParaRPr>
          </a:p>
          <a:p>
            <a:pPr>
              <a:defRPr/>
            </a:pPr>
            <a:endParaRPr lang="de-DE" sz="12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 bwMode="auto">
          <a:xfrm>
            <a:off x="628650" y="2211710"/>
            <a:ext cx="7886700" cy="2421012"/>
          </a:xfrm>
        </p:spPr>
        <p:txBody>
          <a:bodyPr/>
          <a:lstStyle/>
          <a:p>
            <a:pPr>
              <a:defRPr/>
            </a:pPr>
            <a:r>
              <a:rPr lang="de-DE" sz="2150" dirty="0"/>
              <a:t>20200923_VP12_Session1_VALlist1.txt </a:t>
            </a:r>
            <a:endParaRPr dirty="0"/>
          </a:p>
          <a:p>
            <a:pPr>
              <a:defRPr/>
            </a:pPr>
            <a:r>
              <a:rPr lang="de-DE" sz="2150" dirty="0"/>
              <a:t>20190520_VP09_Session1_EEGpre_EO.edf </a:t>
            </a:r>
            <a:endParaRPr dirty="0"/>
          </a:p>
          <a:p>
            <a:pPr>
              <a:defRPr/>
            </a:pPr>
            <a:r>
              <a:rPr lang="de-DE" sz="2150" dirty="0"/>
              <a:t>20210131_VP23_Interview1.txt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64</a:t>
            </a:fld>
            <a:endParaRPr lang="de-DE"/>
          </a:p>
        </p:txBody>
      </p:sp>
      <p:sp>
        <p:nvSpPr>
          <p:cNvPr id="6" name="Rechteck 5"/>
          <p:cNvSpPr/>
          <p:nvPr/>
        </p:nvSpPr>
        <p:spPr bwMode="auto">
          <a:xfrm>
            <a:off x="866274" y="1572125"/>
            <a:ext cx="59917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de-DE" sz="1400">
              <a:solidFill>
                <a:srgbClr val="000000"/>
              </a:solidFill>
              <a:latin typeface="Verdana"/>
            </a:endParaRPr>
          </a:p>
          <a:p>
            <a:pPr>
              <a:defRPr/>
            </a:pPr>
            <a:endParaRPr lang="de-DE" sz="1400">
              <a:latin typeface="Verdana"/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Beispiele</a:t>
            </a:r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4" name="CustomShape 1"/>
          <p:cNvSpPr/>
          <p:nvPr/>
        </p:nvSpPr>
        <p:spPr bwMode="auto">
          <a:xfrm>
            <a:off x="628560" y="273960"/>
            <a:ext cx="7885800" cy="993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2800" b="0" strike="noStrike" spc="-1">
                <a:solidFill>
                  <a:srgbClr val="DC3332"/>
                </a:solidFill>
                <a:latin typeface="Arial"/>
                <a:ea typeface="Arial"/>
              </a:rPr>
              <a:t>Werkzeuge für gleichzeitige Umbenennung</a:t>
            </a:r>
            <a:endParaRPr lang="de-DE" sz="2800" b="0" strike="noStrike" spc="-1">
              <a:latin typeface="Calibri"/>
            </a:endParaRPr>
          </a:p>
        </p:txBody>
      </p:sp>
      <p:graphicFrame>
        <p:nvGraphicFramePr>
          <p:cNvPr id="445" name="Table 2"/>
          <p:cNvGraphicFramePr>
            <a:graphicFrameLocks/>
          </p:cNvGraphicFramePr>
          <p:nvPr/>
        </p:nvGraphicFramePr>
        <p:xfrm>
          <a:off x="628560" y="1369080"/>
          <a:ext cx="7886160" cy="2858853"/>
        </p:xfrm>
        <a:graphic>
          <a:graphicData uri="http://schemas.openxmlformats.org/drawingml/2006/table">
            <a:tbl>
              <a:tblPr/>
              <a:tblGrid>
                <a:gridCol w="3943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3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8853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1001"/>
                        </a:spcBef>
                        <a:tabLst>
                          <a:tab pos="0" algn="l"/>
                        </a:tabLst>
                        <a:defRPr/>
                      </a:pPr>
                      <a:r>
                        <a:rPr lang="de-DE" sz="1400" b="1" strike="noStrike" spc="-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Windows:</a:t>
                      </a:r>
                      <a:endParaRPr lang="de-DE" sz="1400" b="0" strike="noStrike" spc="-1">
                        <a:latin typeface="Calibri"/>
                      </a:endParaRPr>
                    </a:p>
                    <a:p>
                      <a:pPr marL="228600" indent="-227520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004476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Ant Renamer (</a:t>
                      </a:r>
                      <a:r>
                        <a:rPr lang="de-DE" sz="1200" b="0" u="sng" strike="noStrike" spc="-1">
                          <a:solidFill>
                            <a:srgbClr val="0563C1"/>
                          </a:solidFill>
                          <a:latin typeface="Arial"/>
                          <a:ea typeface="Arial"/>
                          <a:hlinkClick r:id="rId2" tooltip="http://www.antp.be/software/renamer"/>
                        </a:rPr>
                        <a:t>www.antp.be/software/renamer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)</a:t>
                      </a:r>
                      <a:endParaRPr lang="de-DE" sz="1200" b="0" strike="noStrike" spc="-1">
                        <a:latin typeface="Calibri"/>
                      </a:endParaRPr>
                    </a:p>
                    <a:p>
                      <a:pPr marL="228600" indent="-227520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004476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RenameIT (</a:t>
                      </a:r>
                      <a:r>
                        <a:rPr lang="en-US" sz="1200" b="0" u="sng" strike="noStrike" spc="-1">
                          <a:solidFill>
                            <a:srgbClr val="0563C1"/>
                          </a:solidFill>
                          <a:latin typeface="Arial"/>
                          <a:ea typeface="Arial"/>
                          <a:hlinkClick r:id="rId3" tooltip="http://sourceforge.net/projects/renameit/"/>
                        </a:rPr>
                        <a:t>sourceforge.net/prpjects/renameit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)</a:t>
                      </a:r>
                      <a:endParaRPr lang="de-DE" sz="1200" b="0" strike="noStrike" spc="-1">
                        <a:latin typeface="Calibri"/>
                      </a:endParaRPr>
                    </a:p>
                    <a:p>
                      <a:pPr marL="228600" indent="-227520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004476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Bulk Rename Utility (</a:t>
                      </a:r>
                      <a:r>
                        <a:rPr lang="en-US" sz="1200" b="0" u="sng" strike="noStrike" spc="-1">
                          <a:solidFill>
                            <a:srgbClr val="0563C1"/>
                          </a:solidFill>
                          <a:latin typeface="Arial"/>
                          <a:ea typeface="Arial"/>
                          <a:hlinkClick r:id="rId4" tooltip="http://www.bulkrenameutility.co.uk/"/>
                        </a:rPr>
                        <a:t>www.bulkrenameutility.co.uk/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)</a:t>
                      </a:r>
                      <a:endParaRPr lang="de-DE" sz="1200" b="0" strike="noStrike" spc="-1">
                        <a:latin typeface="Calibri"/>
                      </a:endParaRPr>
                    </a:p>
                    <a:p>
                      <a:pPr marL="228600" indent="-227520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004476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Total Commander (</a:t>
                      </a:r>
                      <a:r>
                        <a:rPr lang="en-US" sz="1200" b="0" u="sng" strike="noStrike" spc="-1">
                          <a:solidFill>
                            <a:srgbClr val="0563C1"/>
                          </a:solidFill>
                          <a:latin typeface="Arial"/>
                          <a:ea typeface="Arial"/>
                          <a:hlinkClick r:id="rId5" tooltip="https://www.ghisler.com/deutsch.htm"/>
                        </a:rPr>
                        <a:t>https://www.ghisler.com/deutsch.htm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)</a:t>
                      </a:r>
                      <a:endParaRPr lang="de-DE" sz="1200" b="0" strike="noStrike" spc="-1">
                        <a:latin typeface="Calibri"/>
                      </a:endParaRP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3000"/>
                        </a:spcBef>
                        <a:tabLst>
                          <a:tab pos="0" algn="l"/>
                        </a:tabLst>
                        <a:defRPr/>
                      </a:pPr>
                      <a:r>
                        <a:rPr lang="de-DE" sz="1400" b="1" strike="noStrike" spc="-1">
                          <a:solidFill>
                            <a:srgbClr val="004476"/>
                          </a:solidFill>
                          <a:latin typeface="Arial"/>
                          <a:ea typeface="+mn-ea"/>
                        </a:rPr>
                        <a:t>Unix:</a:t>
                      </a:r>
                      <a:endParaRPr lang="de-DE" sz="1400" b="0" strike="noStrike" spc="-1">
                        <a:latin typeface="+mn-lt"/>
                      </a:endParaRPr>
                    </a:p>
                    <a:p>
                      <a:pPr marL="228600" indent="-227520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004476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en-US" sz="1200" b="1" strike="noStrike" spc="-1">
                          <a:solidFill>
                            <a:srgbClr val="004476"/>
                          </a:solidFill>
                          <a:latin typeface="Arial"/>
                          <a:ea typeface="+mn-ea"/>
                        </a:rPr>
                        <a:t>rename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Arial"/>
                          <a:ea typeface="+mn-ea"/>
                        </a:rPr>
                        <a:t> command </a:t>
                      </a:r>
                      <a:endParaRPr lang="de-DE" sz="1200" b="1" strike="noStrike" spc="-1">
                        <a:solidFill>
                          <a:srgbClr val="004476"/>
                        </a:solidFill>
                        <a:latin typeface="Arial"/>
                        <a:ea typeface="+mn-ea"/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">
                        <a:lnSpc>
                          <a:spcPct val="90000"/>
                        </a:lnSpc>
                        <a:spcBef>
                          <a:spcPts val="1001"/>
                        </a:spcBef>
                        <a:tabLst>
                          <a:tab pos="0" algn="l"/>
                        </a:tabLst>
                        <a:defRPr/>
                      </a:pPr>
                      <a:r>
                        <a:rPr lang="de-DE" sz="1400" b="1" strike="noStrike" spc="-1" dirty="0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Mac:</a:t>
                      </a:r>
                      <a:endParaRPr lang="de-DE" sz="1400" b="0" strike="noStrike" spc="-1" dirty="0">
                        <a:latin typeface="Calibri"/>
                      </a:endParaRPr>
                    </a:p>
                    <a:p>
                      <a:pPr marL="228600" indent="-227520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004476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de-DE" sz="1200" b="0" strike="noStrike" spc="-1" dirty="0" err="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Renamer</a:t>
                      </a:r>
                      <a:r>
                        <a:rPr lang="de-DE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 6 (</a:t>
                      </a:r>
                      <a:r>
                        <a:rPr lang="de-DE" sz="1200" b="0" strike="noStrike" spc="-1" dirty="0" err="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for</a:t>
                      </a:r>
                      <a:r>
                        <a:rPr lang="de-DE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 Mac) (</a:t>
                      </a:r>
                      <a:r>
                        <a:rPr lang="de-DE" sz="1200" b="0" u="sng" strike="noStrike" spc="-1" dirty="0">
                          <a:solidFill>
                            <a:srgbClr val="0563C1"/>
                          </a:solidFill>
                          <a:latin typeface="Arial"/>
                          <a:ea typeface="Arial"/>
                          <a:hlinkClick r:id="rId6" tooltip="http://renamer.com/"/>
                        </a:rPr>
                        <a:t>renamer.com/</a:t>
                      </a:r>
                      <a:r>
                        <a:rPr lang="de-DE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)</a:t>
                      </a:r>
                      <a:endParaRPr lang="de-DE" sz="1200" b="0" strike="noStrike" spc="-1" dirty="0">
                        <a:latin typeface="Calibri"/>
                      </a:endParaRPr>
                    </a:p>
                    <a:p>
                      <a:pPr marL="228600" indent="-227520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004476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de-DE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Name </a:t>
                      </a:r>
                      <a:r>
                        <a:rPr lang="de-DE" sz="1200" b="0" strike="noStrike" spc="-1" dirty="0" err="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Changer</a:t>
                      </a:r>
                      <a:r>
                        <a:rPr lang="de-DE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 (</a:t>
                      </a:r>
                      <a:r>
                        <a:rPr lang="de-DE" sz="1200" b="0" u="sng" strike="noStrike" spc="-1" dirty="0">
                          <a:solidFill>
                            <a:srgbClr val="0563C1"/>
                          </a:solidFill>
                          <a:latin typeface="Arial"/>
                          <a:ea typeface="Arial"/>
                          <a:hlinkClick r:id="rId7" tooltip="http://mrrsoftware.com/namechanger/"/>
                        </a:rPr>
                        <a:t>mrrsoftware.com/</a:t>
                      </a:r>
                      <a:r>
                        <a:rPr lang="de-DE" sz="1200" b="0" u="sng" strike="noStrike" spc="-1" dirty="0" err="1">
                          <a:solidFill>
                            <a:srgbClr val="0563C1"/>
                          </a:solidFill>
                          <a:latin typeface="Arial"/>
                          <a:ea typeface="Arial"/>
                          <a:hlinkClick r:id="rId7" tooltip="http://mrrsoftware.com/namechanger/"/>
                        </a:rPr>
                        <a:t>namechanger</a:t>
                      </a:r>
                      <a:r>
                        <a:rPr lang="de-DE" sz="1200" b="0" u="sng" strike="noStrike" spc="-1" dirty="0">
                          <a:solidFill>
                            <a:srgbClr val="0563C1"/>
                          </a:solidFill>
                          <a:latin typeface="Arial"/>
                          <a:ea typeface="Arial"/>
                          <a:hlinkClick r:id="rId7" tooltip="http://mrrsoftware.com/namechanger/"/>
                        </a:rPr>
                        <a:t>/</a:t>
                      </a:r>
                      <a:r>
                        <a:rPr lang="de-DE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)</a:t>
                      </a:r>
                      <a:endParaRPr lang="de-DE" sz="1200" b="0" strike="noStrike" spc="-1" dirty="0">
                        <a:latin typeface="Calibri"/>
                      </a:endParaRPr>
                    </a:p>
                    <a:p>
                      <a:pPr marL="228600" indent="-227520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004476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de-DE" sz="1200" b="0" strike="noStrike" spc="-1" dirty="0" err="1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ExifRenamer</a:t>
                      </a:r>
                      <a:r>
                        <a:rPr lang="de-DE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 (</a:t>
                      </a:r>
                      <a:r>
                        <a:rPr lang="de-DE" sz="1200" b="0" u="sng" strike="noStrike" spc="-1" dirty="0">
                          <a:solidFill>
                            <a:srgbClr val="0563C1"/>
                          </a:solidFill>
                          <a:latin typeface="Arial"/>
                          <a:ea typeface="Arial"/>
                          <a:hlinkClick r:id="rId8" tooltip="https://www.qdev.de/?location=mac/exifrenamer"/>
                        </a:rPr>
                        <a:t>https://www.qdev.de/?location=mac/exifrenamer</a:t>
                      </a:r>
                      <a:r>
                        <a:rPr lang="de-DE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Arial"/>
                        </a:rPr>
                        <a:t>) </a:t>
                      </a:r>
                      <a:endParaRPr lang="de-DE" sz="1200" b="0" strike="noStrike" spc="-1" dirty="0">
                        <a:latin typeface="Calibri"/>
                      </a:endParaRP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3000"/>
                        </a:spcBef>
                        <a:tabLst>
                          <a:tab pos="0" algn="l"/>
                        </a:tabLst>
                        <a:defRPr/>
                      </a:pPr>
                      <a:r>
                        <a:rPr lang="de-DE" sz="1400" b="1" strike="noStrike" spc="-1" dirty="0">
                          <a:solidFill>
                            <a:srgbClr val="004476"/>
                          </a:solidFill>
                          <a:latin typeface="Arial"/>
                          <a:ea typeface="+mn-ea"/>
                        </a:rPr>
                        <a:t>Linux:</a:t>
                      </a:r>
                      <a:endParaRPr lang="de-DE" sz="1400" b="0" strike="noStrike" spc="-1" dirty="0">
                        <a:latin typeface="+mn-lt"/>
                      </a:endParaRPr>
                    </a:p>
                    <a:p>
                      <a:pPr marL="228600" indent="-227520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004476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en-US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+mn-ea"/>
                        </a:rPr>
                        <a:t>GNOME Commander (</a:t>
                      </a:r>
                      <a:r>
                        <a:rPr lang="en-US" sz="1200" b="0" u="sng" strike="noStrike" spc="-1" dirty="0">
                          <a:solidFill>
                            <a:srgbClr val="0563C1"/>
                          </a:solidFill>
                          <a:latin typeface="Arial"/>
                          <a:ea typeface="+mn-ea"/>
                          <a:hlinkClick r:id="rId9" tooltip="http://gcmd.github.io/"/>
                        </a:rPr>
                        <a:t>www.nongnu.org/gcmd/</a:t>
                      </a:r>
                      <a:r>
                        <a:rPr lang="en-US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+mn-ea"/>
                        </a:rPr>
                        <a:t>)</a:t>
                      </a:r>
                      <a:endParaRPr lang="de-DE" sz="1200" b="0" strike="noStrike" spc="-1" dirty="0">
                        <a:latin typeface="+mn-lt"/>
                      </a:endParaRPr>
                    </a:p>
                    <a:p>
                      <a:pPr marL="228600" indent="-227520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004476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de-DE" sz="1200" b="0" strike="noStrike" spc="-1" dirty="0" err="1">
                          <a:solidFill>
                            <a:srgbClr val="004476"/>
                          </a:solidFill>
                          <a:latin typeface="Arial"/>
                          <a:ea typeface="+mn-ea"/>
                        </a:rPr>
                        <a:t>GPRename</a:t>
                      </a:r>
                      <a:r>
                        <a:rPr lang="de-DE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+mn-ea"/>
                        </a:rPr>
                        <a:t> (</a:t>
                      </a:r>
                      <a:r>
                        <a:rPr lang="de-DE" sz="1200" b="0" u="sng" strike="noStrike" spc="-1" dirty="0">
                          <a:solidFill>
                            <a:srgbClr val="0563C1"/>
                          </a:solidFill>
                          <a:latin typeface="Arial"/>
                          <a:ea typeface="+mn-ea"/>
                          <a:hlinkClick r:id="rId10" tooltip="http://gprename.sourceforge.net/"/>
                        </a:rPr>
                        <a:t>http://gprename.sourceforge.net/</a:t>
                      </a:r>
                      <a:r>
                        <a:rPr lang="de-DE" sz="1200" b="0" strike="noStrike" spc="-1" dirty="0">
                          <a:solidFill>
                            <a:srgbClr val="004476"/>
                          </a:solidFill>
                          <a:latin typeface="Arial"/>
                          <a:ea typeface="+mn-ea"/>
                        </a:rPr>
                        <a:t>)</a:t>
                      </a:r>
                      <a:endParaRPr lang="de-DE" sz="1200" b="0" strike="noStrike" spc="-1" dirty="0">
                        <a:latin typeface="+mn-lt"/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65</a:t>
            </a:fld>
            <a:endParaRPr lang="de-DE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Werkzeuge für gleichzeitige Umbenennung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de-DE" b="1" dirty="0"/>
              <a:t>Beispiel</a:t>
            </a:r>
            <a:endParaRPr dirty="0"/>
          </a:p>
          <a:p>
            <a:pPr marL="0" indent="0">
              <a:buNone/>
              <a:defRPr/>
            </a:pPr>
            <a:r>
              <a:rPr lang="de-DE" b="1" dirty="0" err="1"/>
              <a:t>ExifRenamer</a:t>
            </a:r>
            <a:endParaRPr lang="de-DE" b="1" dirty="0"/>
          </a:p>
          <a:p>
            <a:pPr marL="0" indent="0">
              <a:buNone/>
              <a:defRPr/>
            </a:pPr>
            <a:br>
              <a:rPr lang="de-DE" spc="-1" dirty="0"/>
            </a:br>
            <a:br>
              <a:rPr lang="de-DE" spc="-1" dirty="0"/>
            </a:br>
            <a:br>
              <a:rPr lang="de-DE" spc="-1" dirty="0"/>
            </a:br>
            <a:br>
              <a:rPr lang="de-DE" spc="-1" dirty="0"/>
            </a:br>
            <a:br>
              <a:rPr lang="de-DE" spc="-1" dirty="0"/>
            </a:br>
            <a:br>
              <a:rPr lang="de-DE" spc="-1" dirty="0"/>
            </a:br>
            <a:br>
              <a:rPr lang="de-DE" spc="-1" dirty="0"/>
            </a:br>
            <a:br>
              <a:rPr lang="de-DE" spc="-1" dirty="0"/>
            </a:br>
            <a:r>
              <a:rPr lang="de-DE" sz="1500" spc="-1" dirty="0"/>
              <a:t>(</a:t>
            </a:r>
            <a:r>
              <a:rPr lang="de-DE" sz="1500" u="sng" spc="-1" dirty="0">
                <a:solidFill>
                  <a:srgbClr val="0563C1"/>
                </a:solidFill>
                <a:hlinkClick r:id="rId2" tooltip="https://www.qdev.de/?location=mac/exifrenamer"/>
              </a:rPr>
              <a:t>https://www.qdev.de/?location=mac/exifrenamer</a:t>
            </a:r>
            <a:r>
              <a:rPr lang="de-DE" sz="1500" spc="-1" dirty="0"/>
              <a:t>) </a:t>
            </a:r>
            <a:endParaRPr lang="de-DE" spc="-1" dirty="0">
              <a:latin typeface="Calibri"/>
            </a:endParaRPr>
          </a:p>
          <a:p>
            <a:pPr marL="0" indent="0">
              <a:buNone/>
              <a:defRPr/>
            </a:pPr>
            <a:endParaRPr lang="de-DE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788024" y="1059582"/>
            <a:ext cx="4047349" cy="3443157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Kontrolle der Dateiversion 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defRPr/>
            </a:pPr>
            <a:r>
              <a:rPr lang="de-DE"/>
              <a:t>obsolete Dateiversionen nach einem Backup separat, z. B. als eine separate ID (v1.0.0), ablegen</a:t>
            </a:r>
            <a:endParaRPr/>
          </a:p>
          <a:p>
            <a:pPr>
              <a:defRPr/>
            </a:pPr>
            <a:r>
              <a:rPr lang="de-DE"/>
              <a:t>Nutzung einer Versionskontrolltabelle</a:t>
            </a:r>
            <a:endParaRPr/>
          </a:p>
          <a:p>
            <a:pPr>
              <a:defRPr/>
            </a:pPr>
            <a:r>
              <a:rPr lang="de-DE"/>
              <a:t>Verantwortlichkeit für die Fertigstellung von Dateien festlegen</a:t>
            </a:r>
            <a:endParaRPr/>
          </a:p>
          <a:p>
            <a:pPr>
              <a:defRPr/>
            </a:pPr>
            <a:r>
              <a:rPr lang="de-DE"/>
              <a:t>bei großen Datenmengen ggf. Versionsverwaltungs-Software verwenden</a:t>
            </a:r>
            <a:endParaRPr/>
          </a:p>
          <a:p>
            <a:pPr>
              <a:defRPr/>
            </a:pPr>
            <a:r>
              <a:rPr lang="de-DE"/>
              <a:t>Meilenstein-Versionen speichern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67</a:t>
            </a:fld>
            <a:endParaRPr lang="de-DE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0" name="CustomShape 1"/>
          <p:cNvSpPr/>
          <p:nvPr/>
        </p:nvSpPr>
        <p:spPr bwMode="auto">
          <a:xfrm>
            <a:off x="628560" y="273960"/>
            <a:ext cx="7885800" cy="993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2800" b="0" strike="noStrike" spc="-1" dirty="0">
                <a:solidFill>
                  <a:srgbClr val="DC3332"/>
                </a:solidFill>
                <a:latin typeface="Arial"/>
                <a:ea typeface="Arial"/>
              </a:rPr>
              <a:t>Beispiel für Versionskontroll-Software (</a:t>
            </a:r>
            <a:r>
              <a:rPr lang="de-DE" sz="2800" spc="-1" dirty="0" err="1">
                <a:solidFill>
                  <a:srgbClr val="DC3332"/>
                </a:solidFill>
                <a:latin typeface="Arial"/>
                <a:ea typeface="Arial"/>
              </a:rPr>
              <a:t>G</a:t>
            </a:r>
            <a:r>
              <a:rPr lang="de-DE" sz="2800" b="0" strike="noStrike" spc="-1" dirty="0" err="1">
                <a:solidFill>
                  <a:srgbClr val="DC3332"/>
                </a:solidFill>
                <a:latin typeface="Arial"/>
                <a:ea typeface="Arial"/>
              </a:rPr>
              <a:t>itLab</a:t>
            </a:r>
            <a:r>
              <a:rPr lang="de-DE" sz="2800" b="0" strike="noStrike" spc="-1" dirty="0">
                <a:solidFill>
                  <a:srgbClr val="DC3332"/>
                </a:solidFill>
                <a:latin typeface="Arial"/>
                <a:ea typeface="Arial"/>
              </a:rPr>
              <a:t>)</a:t>
            </a:r>
            <a:endParaRPr lang="de-DE" sz="2800" b="0" strike="noStrike" spc="-1" dirty="0">
              <a:latin typeface="Calibri"/>
            </a:endParaRPr>
          </a:p>
        </p:txBody>
      </p:sp>
      <p:pic>
        <p:nvPicPr>
          <p:cNvPr id="451" name="Inhaltsplatzhalter 6"/>
          <p:cNvPicPr/>
          <p:nvPr/>
        </p:nvPicPr>
        <p:blipFill>
          <a:blip r:embed="rId2"/>
          <a:srcRect t="19464" r="46459" b="22899"/>
          <a:stretch/>
        </p:blipFill>
        <p:spPr bwMode="auto">
          <a:xfrm>
            <a:off x="1387366" y="1093731"/>
            <a:ext cx="6368188" cy="3854283"/>
          </a:xfrm>
          <a:prstGeom prst="rect">
            <a:avLst/>
          </a:prstGeom>
          <a:ln>
            <a:noFill/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68</a:t>
            </a:fld>
            <a:endParaRPr lang="de-D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Workshoplandkarte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691680" y="1000960"/>
            <a:ext cx="5448830" cy="3903226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noFill/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38056798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5S-Methode: Ordnung schaffen und erhalten</a:t>
            </a:r>
          </a:p>
        </p:txBody>
      </p:sp>
      <p:sp>
        <p:nvSpPr>
          <p:cNvPr id="1202659564" name="Content Placeholder 2"/>
          <p:cNvSpPr>
            <a:spLocks noGrp="1"/>
          </p:cNvSpPr>
          <p:nvPr>
            <p:ph idx="1"/>
          </p:nvPr>
        </p:nvSpPr>
        <p:spPr bwMode="auto">
          <a:xfrm>
            <a:off x="628649" y="1152217"/>
            <a:ext cx="8145139" cy="3480501"/>
          </a:xfrm>
        </p:spPr>
        <p:txBody>
          <a:bodyPr/>
          <a:lstStyle/>
          <a:p>
            <a:pPr marL="0" indent="0">
              <a:buFont typeface="Arial"/>
              <a:buNone/>
              <a:defRPr/>
            </a:pPr>
            <a:endParaRPr sz="2000"/>
          </a:p>
          <a:p>
            <a:pPr marL="0" indent="0">
              <a:buFont typeface="Arial"/>
              <a:buNone/>
              <a:defRPr/>
            </a:pPr>
            <a:endParaRPr sz="2000"/>
          </a:p>
        </p:txBody>
      </p:sp>
      <p:sp>
        <p:nvSpPr>
          <p:cNvPr id="1329570141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4507277-3C1C-5046-238D-48E9763ABFD9}" type="slidenum">
              <a:rPr lang="de-DE"/>
              <a:t>69</a:t>
            </a:fld>
            <a:endParaRPr lang="de-DE"/>
          </a:p>
        </p:txBody>
      </p:sp>
      <p:graphicFrame>
        <p:nvGraphicFramePr>
          <p:cNvPr id="189125991" name="Tabelle 189125990"/>
          <p:cNvGraphicFramePr>
            <a:graphicFrameLocks/>
          </p:cNvGraphicFramePr>
          <p:nvPr/>
        </p:nvGraphicFramePr>
        <p:xfrm>
          <a:off x="708265" y="1152217"/>
          <a:ext cx="7802715" cy="3030218"/>
        </p:xfrm>
        <a:graphic>
          <a:graphicData uri="http://schemas.openxmlformats.org/drawingml/2006/table">
            <a:tbl>
              <a:tblPr firstRow="1" bandRow="1">
                <a:tableStyleId>{57BBCB7D-C6EC-7992-BE82-3257A3544EB4}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52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58">
                <a:tc gridSpan="2">
                  <a:txBody>
                    <a:bodyPr/>
                    <a:lstStyle/>
                    <a:p>
                      <a:pPr>
                        <a:defRPr/>
                      </a:pPr>
                      <a:r>
                        <a:t>5S-Data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b="1"/>
                        <a:t>s</a:t>
                      </a:r>
                      <a:r>
                        <a:t>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 b="0" i="0" u="none" strike="noStrike" cap="none" spc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Ordner überprüfen und nicht benötigte Dateien entfernen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b="1"/>
                        <a:t>s</a:t>
                      </a:r>
                      <a:r>
                        <a:t>et in 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 b="0" i="0" u="none" strike="noStrike" cap="none" spc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Ordnerstrukturen und Dateibenennungskonventionen entwerfen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b="1"/>
                        <a:t>s</a:t>
                      </a:r>
                      <a:r>
                        <a:t>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 b="0" i="0" u="none" strike="noStrike" cap="none" spc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Regelmäßige Routinen etablieren, Vorgänge dokumentieren und kontrollieren 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b="1"/>
                        <a:t>s</a:t>
                      </a:r>
                      <a:r>
                        <a:t>tandardize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 b="0" i="0" u="none" strike="noStrike" cap="none" spc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Best Practices, Leitlinien und Regeln dokumentieren, gemeinsame Standards mit Kolleg*innen entwickeln, Verantwortlichkeiten klären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b="1"/>
                        <a:t>s</a:t>
                      </a:r>
                      <a:r>
                        <a:t>ustain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 b="0" i="0" u="none" strike="noStrike" cap="none" spc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System aufrecht erhalten und an Ihre Kolleg*innen weitergeben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63624238" name="Text Box 14"/>
          <p:cNvSpPr/>
          <p:nvPr/>
        </p:nvSpPr>
        <p:spPr bwMode="auto">
          <a:xfrm>
            <a:off x="785079" y="4356722"/>
            <a:ext cx="7716737" cy="352809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de-DE" sz="800" b="0" i="1">
                <a:solidFill>
                  <a:srgbClr val="004476"/>
                </a:solidFill>
                <a:latin typeface="Arial"/>
                <a:ea typeface="Calibri"/>
                <a:cs typeface="Arial"/>
              </a:rPr>
              <a:t>Quelle: In Anlehnung an </a:t>
            </a:r>
            <a:r>
              <a:rPr lang="de-DE" sz="800" b="0" i="1" u="none" strike="noStrike" cap="none" spc="0">
                <a:solidFill>
                  <a:srgbClr val="004476"/>
                </a:solidFill>
                <a:latin typeface="Arial"/>
                <a:ea typeface="Arial"/>
                <a:cs typeface="Arial"/>
              </a:rPr>
              <a:t>Siiri Fuchs, Tanja Lindholm, Juuso Ala-Kyyny, Mari Elisa Kuusniemi, Ville Tenhunen (2020): Organizing data folders with #5SDATA method,</a:t>
            </a:r>
            <a:r>
              <a:rPr lang="de-DE" sz="800" b="0" i="1">
                <a:solidFill>
                  <a:srgbClr val="004476"/>
                </a:solidFill>
                <a:latin typeface="Arial"/>
                <a:ea typeface="Calibri"/>
                <a:cs typeface="Arial"/>
              </a:rPr>
              <a:t> verfügbar unter </a:t>
            </a:r>
            <a:r>
              <a:rPr lang="de-DE" sz="800" b="0" i="1" u="none" strike="noStrike" cap="none" spc="0">
                <a:solidFill>
                  <a:srgbClr val="004476"/>
                </a:solidFill>
                <a:latin typeface="Arial"/>
                <a:ea typeface="Arial"/>
                <a:cs typeface="Arial"/>
              </a:rPr>
              <a:t>https://www.rd alliance.org/organizing data folders 5sdata method und  Lang, Kevin;  Roman Gerlach;  Jessica Rex;  Annett Schröter;  Nadine Neute: Coffee Lecture Slides: 5S Data - Organisation is not a 4-letter word! (Coffee Lecture 27.01.2021), verfügbar unter  https://zenodo.org/record/4454596#.YWRbWLgzY2w</a:t>
            </a:r>
            <a:endParaRPr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Dokumentation</a:t>
            </a:r>
            <a:r>
              <a:rPr lang="de-DE" dirty="0"/>
              <a:t> (und Metadaten)</a:t>
            </a:r>
            <a:endParaRPr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70</a:t>
            </a:fld>
            <a:endParaRPr lang="de-DE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Übung</a:t>
            </a:r>
            <a:br>
              <a:rPr lang="de-DE" dirty="0"/>
            </a:br>
            <a:r>
              <a:rPr lang="de-DE" dirty="0"/>
              <a:t>Datendokumentation</a:t>
            </a:r>
            <a:endParaRPr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628650" y="1995686"/>
            <a:ext cx="7886700" cy="2637036"/>
          </a:xfrm>
        </p:spPr>
        <p:txBody>
          <a:bodyPr anchor="ctr">
            <a:normAutofit fontScale="92500"/>
          </a:bodyPr>
          <a:lstStyle/>
          <a:p>
            <a:pPr marL="0" indent="0">
              <a:buNone/>
              <a:defRPr/>
            </a:pPr>
            <a:r>
              <a:rPr lang="de-DE" dirty="0"/>
              <a:t>Schaut euch in eurer Gruppe die Beispieltabelle an und sammelt Tipps, um die Datendokumentation zu verbessern.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Dauer: 15 min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Anschließend Diskussion im Plenum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71</a:t>
            </a:fld>
            <a:endParaRPr lang="de-DE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C2030D9D-680C-4CBF-B31A-37276F834C42}"/>
              </a:ext>
            </a:extLst>
          </p:cNvPr>
          <p:cNvSpPr txBox="1">
            <a:spLocks/>
          </p:cNvSpPr>
          <p:nvPr/>
        </p:nvSpPr>
        <p:spPr bwMode="auto">
          <a:xfrm>
            <a:off x="5292080" y="65410"/>
            <a:ext cx="367240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800">
                <a:solidFill>
                  <a:srgbClr val="DC3332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>
              <a:defRPr/>
            </a:pPr>
            <a:r>
              <a:rPr lang="de-DE" sz="1400" b="1" i="1" dirty="0"/>
              <a:t>Methode: Tippsuche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Frage</a:t>
            </a:r>
            <a:endParaRPr b="1"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marL="0" indent="0">
              <a:buNone/>
              <a:defRPr/>
            </a:pPr>
            <a:r>
              <a:rPr lang="de-DE" dirty="0"/>
              <a:t>Gab es schon Situationen, in denen Sie eine Dokumentation gebraucht hätten?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92149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Grundlegende Inhalte einer Dokumentation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>
          <a:xfrm>
            <a:off x="628650" y="1152939"/>
            <a:ext cx="7886700" cy="3479784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defRPr/>
            </a:pPr>
            <a:r>
              <a:rPr lang="de-DE" sz="1600"/>
              <a:t>Beschreibung des Forschungsvorhabens</a:t>
            </a:r>
            <a:endParaRPr/>
          </a:p>
          <a:p>
            <a:pPr lvl="0">
              <a:lnSpc>
                <a:spcPct val="100000"/>
              </a:lnSpc>
              <a:defRPr/>
            </a:pPr>
            <a:r>
              <a:rPr lang="de-DE" sz="1600"/>
              <a:t>Projektziele</a:t>
            </a:r>
            <a:endParaRPr/>
          </a:p>
          <a:p>
            <a:pPr lvl="0">
              <a:lnSpc>
                <a:spcPct val="100000"/>
              </a:lnSpc>
              <a:defRPr/>
            </a:pPr>
            <a:r>
              <a:rPr lang="de-DE" sz="1600"/>
              <a:t>Hypothesen</a:t>
            </a:r>
            <a:endParaRPr/>
          </a:p>
          <a:p>
            <a:pPr lvl="0">
              <a:lnSpc>
                <a:spcPct val="100000"/>
              </a:lnSpc>
              <a:defRPr/>
            </a:pPr>
            <a:r>
              <a:rPr lang="de-DE" sz="1600"/>
              <a:t>Informationen zur Erhebung der Daten (Methoden, Einheiten, Zeiträume, Orte, verwendete Technik, Software etc.)</a:t>
            </a:r>
            <a:endParaRPr/>
          </a:p>
          <a:p>
            <a:pPr lvl="0">
              <a:lnSpc>
                <a:spcPct val="100000"/>
              </a:lnSpc>
              <a:defRPr/>
            </a:pPr>
            <a:r>
              <a:rPr lang="de-DE" sz="1600"/>
              <a:t>Maßnahmen zur Datenbereinigung</a:t>
            </a:r>
            <a:endParaRPr/>
          </a:p>
          <a:p>
            <a:pPr lvl="0">
              <a:lnSpc>
                <a:spcPct val="100000"/>
              </a:lnSpc>
              <a:defRPr/>
            </a:pPr>
            <a:r>
              <a:rPr lang="de-DE" sz="1600"/>
              <a:t>Struktur der Daten und deren Beziehungen zueinander</a:t>
            </a:r>
            <a:endParaRPr/>
          </a:p>
          <a:p>
            <a:pPr lvl="0">
              <a:lnSpc>
                <a:spcPct val="100000"/>
              </a:lnSpc>
              <a:defRPr/>
            </a:pPr>
            <a:r>
              <a:rPr lang="de-DE" sz="1600"/>
              <a:t>Erläuterung von Variablen, Labels und Codes</a:t>
            </a:r>
            <a:endParaRPr/>
          </a:p>
          <a:p>
            <a:pPr lvl="0">
              <a:lnSpc>
                <a:spcPct val="100000"/>
              </a:lnSpc>
              <a:defRPr/>
            </a:pPr>
            <a:r>
              <a:rPr lang="de-DE" sz="1600"/>
              <a:t>Unterschiede zwischen verschiedenen Datensatz-Versionen</a:t>
            </a:r>
            <a:endParaRPr/>
          </a:p>
          <a:p>
            <a:pPr lvl="0">
              <a:lnSpc>
                <a:spcPct val="100000"/>
              </a:lnSpc>
              <a:defRPr/>
            </a:pPr>
            <a:r>
              <a:rPr lang="de-DE" sz="1600"/>
              <a:t>Informationen zum Zugang und Nutzungsbedingungen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73</a:t>
            </a:fld>
            <a:endParaRPr lang="de-DE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65" name="CustomShape 1"/>
          <p:cNvSpPr/>
          <p:nvPr/>
        </p:nvSpPr>
        <p:spPr bwMode="auto">
          <a:xfrm>
            <a:off x="628560" y="273960"/>
            <a:ext cx="7885800" cy="993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2800" b="0" strike="noStrike" spc="-1">
                <a:solidFill>
                  <a:srgbClr val="DC3332"/>
                </a:solidFill>
                <a:latin typeface="Arial"/>
                <a:ea typeface="Arial"/>
              </a:rPr>
              <a:t>Dokumentationsformen</a:t>
            </a:r>
            <a:endParaRPr lang="de-DE" sz="2800" b="0" strike="noStrike" spc="-1">
              <a:latin typeface="Calibri"/>
            </a:endParaRPr>
          </a:p>
        </p:txBody>
      </p:sp>
      <p:sp>
        <p:nvSpPr>
          <p:cNvPr id="466" name="CustomShape 2"/>
          <p:cNvSpPr/>
          <p:nvPr/>
        </p:nvSpPr>
        <p:spPr bwMode="auto">
          <a:xfrm>
            <a:off x="628560" y="1369080"/>
            <a:ext cx="7885800" cy="32623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28600" indent="-227520">
              <a:lnSpc>
                <a:spcPct val="150000"/>
              </a:lnSpc>
              <a:spcBef>
                <a:spcPts val="1001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004476"/>
                </a:solidFill>
                <a:latin typeface="Arial"/>
                <a:ea typeface="Arial"/>
              </a:rPr>
              <a:t>README Files </a:t>
            </a:r>
            <a:endParaRPr lang="de-DE" sz="1800" b="0" strike="noStrike" spc="-1">
              <a:latin typeface="Calibri"/>
            </a:endParaRPr>
          </a:p>
          <a:p>
            <a:pPr marL="228600" indent="-227520">
              <a:lnSpc>
                <a:spcPct val="150000"/>
              </a:lnSpc>
              <a:spcBef>
                <a:spcPts val="1001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004476"/>
                </a:solidFill>
                <a:latin typeface="Arial"/>
                <a:ea typeface="Arial"/>
              </a:rPr>
              <a:t>Data Dictionaries</a:t>
            </a:r>
            <a:endParaRPr lang="de-DE" sz="1800" b="0" strike="noStrike" spc="-1">
              <a:latin typeface="Calibri"/>
            </a:endParaRPr>
          </a:p>
          <a:p>
            <a:pPr marL="228600" indent="-227520">
              <a:lnSpc>
                <a:spcPct val="150000"/>
              </a:lnSpc>
              <a:spcBef>
                <a:spcPts val="1001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004476"/>
                </a:solidFill>
                <a:latin typeface="Arial"/>
                <a:ea typeface="Arial"/>
              </a:rPr>
              <a:t>Codebooks</a:t>
            </a:r>
            <a:endParaRPr lang="de-DE" sz="1800" b="0" strike="noStrike" spc="-1">
              <a:latin typeface="Calibri"/>
            </a:endParaRPr>
          </a:p>
          <a:p>
            <a:pPr marL="228600" indent="-227520">
              <a:lnSpc>
                <a:spcPct val="150000"/>
              </a:lnSpc>
              <a:spcBef>
                <a:spcPts val="1001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004476"/>
                </a:solidFill>
                <a:latin typeface="Arial"/>
                <a:ea typeface="Arial"/>
              </a:rPr>
              <a:t>Electronic Lab Notebooks</a:t>
            </a:r>
            <a:endParaRPr lang="de-DE" sz="1800" b="0" strike="noStrike" spc="-1">
              <a:latin typeface="Calibri"/>
            </a:endParaRPr>
          </a:p>
          <a:p>
            <a:pPr marL="228600" indent="-227520">
              <a:lnSpc>
                <a:spcPct val="150000"/>
              </a:lnSpc>
              <a:spcBef>
                <a:spcPts val="1001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004476"/>
                </a:solidFill>
                <a:latin typeface="Arial"/>
                <a:ea typeface="Arial"/>
              </a:rPr>
              <a:t>Artikel in einem Data Journal</a:t>
            </a:r>
            <a:endParaRPr lang="de-DE" sz="1800" b="0" strike="noStrike" spc="-1"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  <a:defRPr/>
            </a:pPr>
            <a:endParaRPr lang="de-DE" sz="1800" b="0" strike="noStrike" spc="-1">
              <a:latin typeface="Calibri"/>
            </a:endParaRPr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74</a:t>
            </a:fld>
            <a:endParaRPr lang="de-DE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67" name="Grafik 4"/>
          <p:cNvPicPr/>
          <p:nvPr/>
        </p:nvPicPr>
        <p:blipFill>
          <a:blip r:embed="rId2"/>
          <a:stretch/>
        </p:blipFill>
        <p:spPr bwMode="auto">
          <a:xfrm>
            <a:off x="216000" y="1131590"/>
            <a:ext cx="6291720" cy="1791360"/>
          </a:xfrm>
          <a:prstGeom prst="rect">
            <a:avLst/>
          </a:prstGeom>
          <a:ln>
            <a:noFill/>
          </a:ln>
        </p:spPr>
      </p:pic>
      <p:pic>
        <p:nvPicPr>
          <p:cNvPr id="468" name="Grafik 3"/>
          <p:cNvPicPr/>
          <p:nvPr/>
        </p:nvPicPr>
        <p:blipFill>
          <a:blip r:embed="rId3"/>
          <a:srcRect l="25278" t="14338"/>
          <a:stretch/>
        </p:blipFill>
        <p:spPr bwMode="auto">
          <a:xfrm>
            <a:off x="1797120" y="2499613"/>
            <a:ext cx="6831360" cy="2088360"/>
          </a:xfrm>
          <a:prstGeom prst="rect">
            <a:avLst/>
          </a:prstGeom>
          <a:ln>
            <a:noFill/>
          </a:ln>
        </p:spPr>
      </p:pic>
      <p:sp>
        <p:nvSpPr>
          <p:cNvPr id="469" name="CustomShape 1"/>
          <p:cNvSpPr/>
          <p:nvPr/>
        </p:nvSpPr>
        <p:spPr bwMode="auto">
          <a:xfrm>
            <a:off x="210240" y="3624238"/>
            <a:ext cx="1508040" cy="952653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sz="800" b="0" strike="noStrike" spc="-1">
                <a:solidFill>
                  <a:srgbClr val="004476"/>
                </a:solidFill>
                <a:latin typeface="Droid Sans"/>
                <a:ea typeface="Droid Sans"/>
              </a:rPr>
              <a:t>Quelle </a:t>
            </a:r>
            <a:r>
              <a:rPr lang="de-DE" sz="800" b="0" strike="noStrike" spc="-1">
                <a:solidFill>
                  <a:srgbClr val="004476"/>
                </a:solidFill>
                <a:latin typeface="Droid Sans"/>
                <a:ea typeface="Droid Sans"/>
              </a:rPr>
              <a:t>: Bowman, S. How to Make a Data Dictionary. </a:t>
            </a:r>
            <a:r>
              <a:rPr lang="de-DE" sz="800" spc="-1">
                <a:solidFill>
                  <a:srgbClr val="004476"/>
                </a:solidFill>
                <a:latin typeface="Droid Sans"/>
                <a:ea typeface="Droid Sans"/>
              </a:rPr>
              <a:t>Zugriff am 25.11.2021 </a:t>
            </a:r>
            <a:r>
              <a:rPr lang="de-DE" sz="800" b="0" u="sng" strike="noStrike" spc="-1">
                <a:solidFill>
                  <a:srgbClr val="004476"/>
                </a:solidFill>
                <a:latin typeface="Droid Sans"/>
                <a:ea typeface="Droid Sans"/>
                <a:hlinkClick r:id="rId4" tooltip="https://help.osf.io/hc/en-us/articles/360019739054-How-to-Make-a-Data-Dictionary"/>
              </a:rPr>
              <a:t>https://help.osf.io/hc/en-us/articles/360019739054-How-to-Make-a-Data-Dictionary</a:t>
            </a:r>
            <a:endParaRPr lang="de-DE" sz="800" b="0" strike="noStrike" spc="-1">
              <a:solidFill>
                <a:srgbClr val="004476"/>
              </a:solidFill>
              <a:latin typeface="Calibri"/>
            </a:endParaRPr>
          </a:p>
        </p:txBody>
      </p:sp>
      <p:sp>
        <p:nvSpPr>
          <p:cNvPr id="470" name="CustomShape 2"/>
          <p:cNvSpPr/>
          <p:nvPr/>
        </p:nvSpPr>
        <p:spPr bwMode="auto">
          <a:xfrm>
            <a:off x="628560" y="273960"/>
            <a:ext cx="7885800" cy="993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2800" b="0" strike="noStrike" spc="-1">
                <a:solidFill>
                  <a:srgbClr val="DC3332"/>
                </a:solidFill>
                <a:latin typeface="Arial"/>
                <a:ea typeface="Arial"/>
              </a:rPr>
              <a:t>Dokumentationsformen</a:t>
            </a:r>
            <a:endParaRPr lang="de-DE" sz="2800" b="0" strike="noStrike" spc="-1">
              <a:latin typeface="Calibri"/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75</a:t>
            </a:fld>
            <a:endParaRPr lang="de-DE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1" name="CustomShape 1"/>
          <p:cNvSpPr/>
          <p:nvPr/>
        </p:nvSpPr>
        <p:spPr bwMode="auto">
          <a:xfrm>
            <a:off x="628560" y="273960"/>
            <a:ext cx="7885800" cy="993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2800" b="0" strike="noStrike" spc="-1">
                <a:solidFill>
                  <a:srgbClr val="DC3332"/>
                </a:solidFill>
                <a:latin typeface="Arial"/>
                <a:ea typeface="Arial"/>
              </a:rPr>
              <a:t>Electronic Lab Notebooks (ELN)</a:t>
            </a:r>
            <a:endParaRPr lang="de-DE" sz="2800" b="0" strike="noStrike" spc="-1">
              <a:latin typeface="Calibri"/>
            </a:endParaRPr>
          </a:p>
        </p:txBody>
      </p:sp>
      <p:sp>
        <p:nvSpPr>
          <p:cNvPr id="472" name="CustomShape 2"/>
          <p:cNvSpPr/>
          <p:nvPr/>
        </p:nvSpPr>
        <p:spPr bwMode="auto">
          <a:xfrm>
            <a:off x="628560" y="1369080"/>
            <a:ext cx="7885800" cy="32623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normAutofit fontScale="97000"/>
          </a:bodyPr>
          <a:lstStyle/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500" b="0" strike="noStrike" spc="-1">
                <a:solidFill>
                  <a:srgbClr val="004476"/>
                </a:solidFill>
                <a:latin typeface="Arial"/>
                <a:ea typeface="Helvetica Neue"/>
              </a:rPr>
              <a:t>Dokumentation der Konzeptionierung, Durchführung und Auswertung von wissenschaftlichen Experimenten, Beobachtungen oder Versuchen und den in diesem Zusammenhang erstellten Forschungsdaten</a:t>
            </a:r>
            <a:endParaRPr lang="de-DE" sz="1500" b="0" strike="noStrike" spc="-1">
              <a:latin typeface="Calibri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500" b="0" strike="noStrike" spc="-1">
                <a:solidFill>
                  <a:srgbClr val="004476"/>
                </a:solidFill>
                <a:latin typeface="Arial"/>
                <a:ea typeface="Helvetica Neue"/>
              </a:rPr>
              <a:t>Beispielhaft zu nennen sind:</a:t>
            </a:r>
            <a:endParaRPr lang="de-DE" sz="1500" b="0" strike="noStrike" spc="-1">
              <a:latin typeface="Calibri"/>
            </a:endParaRPr>
          </a:p>
          <a:p>
            <a:pPr marL="685800" lvl="1" indent="-227520">
              <a:lnSpc>
                <a:spcPct val="90000"/>
              </a:lnSpc>
              <a:spcBef>
                <a:spcPts val="499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500" spc="-1">
                <a:solidFill>
                  <a:srgbClr val="004476"/>
                </a:solidFill>
                <a:latin typeface="Arial"/>
              </a:rPr>
              <a:t>PsychNotebook (Open Source) </a:t>
            </a:r>
            <a:r>
              <a:rPr lang="de-DE" sz="1500" u="sng" spc="-1">
                <a:solidFill>
                  <a:srgbClr val="004476"/>
                </a:solidFill>
                <a:latin typeface="Arial"/>
                <a:hlinkClick r:id="rId2" tooltip="https://www.psychnotebook.org/"/>
              </a:rPr>
              <a:t>https://www.psychnotebook.org/</a:t>
            </a:r>
            <a:r>
              <a:rPr lang="de-DE" sz="1500" spc="-1">
                <a:solidFill>
                  <a:srgbClr val="004476"/>
                </a:solidFill>
                <a:latin typeface="Arial"/>
              </a:rPr>
              <a:t> </a:t>
            </a:r>
          </a:p>
          <a:p>
            <a:pPr marL="685800" lvl="1" indent="-227520">
              <a:lnSpc>
                <a:spcPct val="90000"/>
              </a:lnSpc>
              <a:spcBef>
                <a:spcPts val="499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500" b="0" strike="noStrike" spc="-1">
                <a:solidFill>
                  <a:srgbClr val="004476"/>
                </a:solidFill>
                <a:latin typeface="Arial"/>
              </a:rPr>
              <a:t>REDCap </a:t>
            </a:r>
            <a:r>
              <a:rPr lang="de-DE" sz="1500" spc="-1"/>
              <a:t>(</a:t>
            </a:r>
            <a:r>
              <a:rPr lang="de-DE" sz="1500" spc="-1">
                <a:solidFill>
                  <a:srgbClr val="004476"/>
                </a:solidFill>
                <a:latin typeface="Arial"/>
                <a:ea typeface="Helvetica Neue"/>
              </a:rPr>
              <a:t>Open Source) </a:t>
            </a:r>
            <a:r>
              <a:rPr lang="de-DE" sz="1500" u="sng" spc="-1">
                <a:hlinkClick r:id="rId3" tooltip="https://www.project-redcap.org/"/>
              </a:rPr>
              <a:t>https://www.project-redcap.org/</a:t>
            </a:r>
            <a:endParaRPr lang="de-DE" sz="1500" spc="-1"/>
          </a:p>
          <a:p>
            <a:pPr marL="685800" lvl="1" indent="-227520">
              <a:lnSpc>
                <a:spcPct val="90000"/>
              </a:lnSpc>
              <a:spcBef>
                <a:spcPts val="499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500" b="0" strike="noStrike" spc="-1">
                <a:solidFill>
                  <a:srgbClr val="004476"/>
                </a:solidFill>
                <a:latin typeface="Arial"/>
                <a:ea typeface="Helvetica Neue"/>
              </a:rPr>
              <a:t>eLabFTW (Open Source) </a:t>
            </a:r>
            <a:r>
              <a:rPr lang="de-DE" sz="1500" b="0" u="sng" strike="noStrike" spc="-1">
                <a:solidFill>
                  <a:srgbClr val="0563C1"/>
                </a:solidFill>
                <a:latin typeface="Arial"/>
                <a:ea typeface="Helvetica Neue"/>
                <a:hlinkClick r:id="rId4" tooltip="https://www.elabftw.net/"/>
              </a:rPr>
              <a:t>https://www.elabftw.net</a:t>
            </a:r>
            <a:endParaRPr lang="de-DE" sz="1500" b="0" strike="noStrike" spc="-1">
              <a:latin typeface="Calibri"/>
            </a:endParaRPr>
          </a:p>
          <a:p>
            <a:pPr marL="685800" lvl="1" indent="-227520">
              <a:lnSpc>
                <a:spcPct val="90000"/>
              </a:lnSpc>
              <a:spcBef>
                <a:spcPts val="499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500" b="0" strike="noStrike" spc="-1">
                <a:solidFill>
                  <a:srgbClr val="004476"/>
                </a:solidFill>
                <a:latin typeface="Arial"/>
                <a:ea typeface="Helvetica Neue"/>
              </a:rPr>
              <a:t>Labfolder (kommerziell) </a:t>
            </a:r>
            <a:r>
              <a:rPr lang="de-DE" sz="1500" b="0" u="sng" strike="noStrike" spc="-1">
                <a:solidFill>
                  <a:srgbClr val="0563C1"/>
                </a:solidFill>
                <a:latin typeface="Arial"/>
                <a:ea typeface="Helvetica Neue"/>
                <a:hlinkClick r:id="rId5" tooltip="https://www.labfolder.com/"/>
              </a:rPr>
              <a:t>https://www.labfolder.com</a:t>
            </a:r>
            <a:endParaRPr lang="de-DE" sz="1500" b="0" strike="noStrike" spc="-1">
              <a:latin typeface="Calibri"/>
            </a:endParaRPr>
          </a:p>
          <a:p>
            <a:pPr marL="685800" lvl="1" indent="-227520">
              <a:lnSpc>
                <a:spcPct val="90000"/>
              </a:lnSpc>
              <a:spcBef>
                <a:spcPts val="499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500" b="0" strike="noStrike" spc="-1">
                <a:solidFill>
                  <a:srgbClr val="004476"/>
                </a:solidFill>
                <a:latin typeface="Arial"/>
                <a:ea typeface="Helvetica Neue"/>
              </a:rPr>
              <a:t>openBIS (Open Source) </a:t>
            </a:r>
            <a:r>
              <a:rPr lang="de-DE" sz="1500" b="0" u="sng" strike="noStrike" spc="-1">
                <a:solidFill>
                  <a:srgbClr val="0563C1"/>
                </a:solidFill>
                <a:latin typeface="Arial"/>
                <a:ea typeface="Helvetica Neue"/>
                <a:hlinkClick r:id="rId6" tooltip="https://openbis.ch/"/>
              </a:rPr>
              <a:t>https://openbis.ch</a:t>
            </a:r>
            <a:endParaRPr lang="de-DE" sz="1500" b="0" strike="noStrike" spc="-1">
              <a:latin typeface="Calibri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500" b="0" strike="noStrike" spc="-1">
                <a:solidFill>
                  <a:srgbClr val="004476"/>
                </a:solidFill>
                <a:latin typeface="Arial"/>
                <a:ea typeface="Helvetica Neue"/>
              </a:rPr>
              <a:t>Keine "one-fits-all"-Lösung</a:t>
            </a:r>
            <a:endParaRPr lang="de-DE" sz="1500" b="0" strike="noStrike" spc="-1">
              <a:latin typeface="Calibri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76</a:t>
            </a:fld>
            <a:endParaRPr lang="de-DE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1" name="CustomShape 1"/>
          <p:cNvSpPr/>
          <p:nvPr/>
        </p:nvSpPr>
        <p:spPr bwMode="auto">
          <a:xfrm>
            <a:off x="628560" y="273960"/>
            <a:ext cx="7885800" cy="993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2800" b="0" strike="noStrike" spc="-1">
                <a:solidFill>
                  <a:srgbClr val="DC3332"/>
                </a:solidFill>
                <a:latin typeface="Arial"/>
                <a:ea typeface="Arial"/>
              </a:rPr>
              <a:t>Electronic Lab Notebooks (ELN)</a:t>
            </a:r>
            <a:endParaRPr lang="de-DE" sz="2800" b="0" strike="noStrike" spc="-1">
              <a:latin typeface="Calibri"/>
            </a:endParaRPr>
          </a:p>
        </p:txBody>
      </p:sp>
      <p:sp>
        <p:nvSpPr>
          <p:cNvPr id="472" name="CustomShape 2"/>
          <p:cNvSpPr/>
          <p:nvPr/>
        </p:nvSpPr>
        <p:spPr bwMode="auto">
          <a:xfrm>
            <a:off x="628560" y="1801128"/>
            <a:ext cx="7885800" cy="199475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>
            <a:normAutofit fontScale="97000"/>
          </a:bodyPr>
          <a:lstStyle/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500" b="0" strike="noStrike" spc="-1">
                <a:solidFill>
                  <a:srgbClr val="004476"/>
                </a:solidFill>
                <a:latin typeface="Arial"/>
                <a:ea typeface="Helvetica Neue"/>
              </a:rPr>
              <a:t>Die ZBmed hat einen hilfreichen Wegweiser zu ELNs erstellt:</a:t>
            </a:r>
            <a:br>
              <a:rPr/>
            </a:br>
            <a:r>
              <a:rPr lang="de-DE" sz="1500" b="0" u="sng" strike="noStrike" spc="-1">
                <a:solidFill>
                  <a:srgbClr val="0563C1"/>
                </a:solidFill>
                <a:latin typeface="Arial"/>
                <a:ea typeface="Helvetica Neue"/>
                <a:hlinkClick r:id="rId2" tooltip="https://dx.doi.org/10.4126/FRL01-006422868"/>
              </a:rPr>
              <a:t>https://dx.doi.org/10.4126/FRL01-006422868</a:t>
            </a:r>
            <a:r>
              <a:rPr lang="de-DE" sz="1500" b="0" strike="noStrike" spc="-1">
                <a:solidFill>
                  <a:srgbClr val="004476"/>
                </a:solidFill>
                <a:latin typeface="Arial"/>
                <a:ea typeface="Helvetica Neue"/>
              </a:rPr>
              <a:t> (dt.)</a:t>
            </a:r>
            <a:br>
              <a:rPr/>
            </a:br>
            <a:r>
              <a:rPr lang="de-DE" sz="1500" b="0" u="sng" strike="noStrike" spc="-1">
                <a:solidFill>
                  <a:srgbClr val="0563C1"/>
                </a:solidFill>
                <a:latin typeface="Arial"/>
                <a:ea typeface="Helvetica Neue"/>
                <a:hlinkClick r:id="rId3" tooltip="https://dx.doi.org/10.4126/FRL01-006425772"/>
              </a:rPr>
              <a:t>https://dx.doi.org/10.4126/FRL01-006425772</a:t>
            </a:r>
            <a:r>
              <a:rPr lang="de-DE" sz="1500" b="0" strike="noStrike" spc="-1">
                <a:solidFill>
                  <a:srgbClr val="004476"/>
                </a:solidFill>
                <a:latin typeface="Arial"/>
                <a:ea typeface="Helvetica Neue"/>
              </a:rPr>
              <a:t> (engl.)</a:t>
            </a:r>
            <a:endParaRPr/>
          </a:p>
          <a:p>
            <a:pPr marL="1080">
              <a:lnSpc>
                <a:spcPct val="90000"/>
              </a:lnSpc>
              <a:spcBef>
                <a:spcPts val="1001"/>
              </a:spcBef>
              <a:buClr>
                <a:srgbClr val="004476"/>
              </a:buClr>
              <a:defRPr/>
            </a:pPr>
            <a:endParaRPr lang="de-DE" sz="1500" b="0" strike="noStrike" spc="-1">
              <a:solidFill>
                <a:srgbClr val="004476"/>
              </a:solidFill>
              <a:latin typeface="Arial"/>
              <a:ea typeface="Helvetica Neue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04476"/>
              </a:buClr>
              <a:buFont typeface="Arial"/>
              <a:buChar char="•"/>
              <a:defRPr/>
            </a:pPr>
            <a:r>
              <a:rPr lang="de-DE" sz="1500" spc="-1">
                <a:solidFill>
                  <a:srgbClr val="004476"/>
                </a:solidFill>
                <a:latin typeface="Arial"/>
              </a:rPr>
              <a:t>Die TU Dresden bietet zudem eine Übersicht an, wie ELNs auch mittels herkömmlicher Software erzeugt und in den Arbeitsablauf integriert werden können:</a:t>
            </a:r>
            <a:br>
              <a:rPr lang="de-DE" sz="1500" spc="-1">
                <a:solidFill>
                  <a:srgbClr val="004476"/>
                </a:solidFill>
                <a:latin typeface="Arial"/>
              </a:rPr>
            </a:br>
            <a:r>
              <a:rPr lang="de-DE" sz="1500" u="sng" spc="-1">
                <a:solidFill>
                  <a:srgbClr val="004476"/>
                </a:solidFill>
                <a:latin typeface="Arial"/>
                <a:hlinkClick r:id="rId4" tooltip="https://tu-dresden.de/forschung-transfer/services-fuer-forschende/kontaktstelle-forschungsdaten/news/elektronisches-laborbuch"/>
              </a:rPr>
              <a:t>https://tu-dresden.de/forschung-transfer/services-fuer-forschende/kontaktstelle-forschungsdaten/news/elektronisches-laborbuch</a:t>
            </a:r>
            <a:r>
              <a:rPr lang="de-DE" sz="1500" spc="-1">
                <a:solidFill>
                  <a:srgbClr val="004476"/>
                </a:solidFill>
                <a:latin typeface="Arial"/>
              </a:rPr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77</a:t>
            </a:fld>
            <a:endParaRPr lang="de-DE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de-DE" b="1" dirty="0"/>
              <a:t>Frage</a:t>
            </a:r>
            <a:endParaRPr dirty="0"/>
          </a:p>
        </p:txBody>
      </p:sp>
      <p:sp>
        <p:nvSpPr>
          <p:cNvPr id="5" name="Inhaltsplatzhalter 6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marL="0" indent="0">
              <a:lnSpc>
                <a:spcPct val="100000"/>
              </a:lnSpc>
              <a:buNone/>
              <a:defRPr/>
            </a:pPr>
            <a:r>
              <a:rPr lang="de-DE" sz="2400" dirty="0"/>
              <a:t>Was ist eurer Meinung nach ein </a:t>
            </a:r>
            <a:r>
              <a:rPr lang="de-DE" sz="2400" dirty="0" err="1"/>
              <a:t>Codebook</a:t>
            </a:r>
            <a:r>
              <a:rPr lang="de-DE" sz="2400" dirty="0"/>
              <a:t>?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de-DE" sz="2400" dirty="0"/>
              <a:t>Welche Bestandteile gehören eurer Meinung nach hinein?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78</a:t>
            </a:fld>
            <a:endParaRPr lang="de-D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Frage</a:t>
            </a:r>
            <a:endParaRPr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</a:t>
            </a:fld>
            <a:endParaRPr lang="de-DE"/>
          </a:p>
        </p:txBody>
      </p:sp>
      <p:sp>
        <p:nvSpPr>
          <p:cNvPr id="6" name="Textfeld 3"/>
          <p:cNvSpPr/>
          <p:nvPr/>
        </p:nvSpPr>
        <p:spPr bwMode="auto">
          <a:xfrm>
            <a:off x="195845" y="40290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7" name="Inhaltsplatzhalter 5"/>
          <p:cNvSpPr>
            <a:spLocks noGrp="1"/>
          </p:cNvSpPr>
          <p:nvPr>
            <p:ph idx="1"/>
          </p:nvPr>
        </p:nvSpPr>
        <p:spPr bwMode="auto">
          <a:xfrm>
            <a:off x="628650" y="2148994"/>
            <a:ext cx="8028653" cy="224941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de-DE" sz="2000" dirty="0"/>
              <a:t>Was sind eure Erwartungen an den Workshop?</a:t>
            </a:r>
          </a:p>
          <a:p>
            <a:pPr marL="0" indent="0" algn="just">
              <a:buNone/>
            </a:pPr>
            <a:r>
              <a:rPr lang="de-DE" sz="2000" dirty="0"/>
              <a:t>Was ist mir in diesem Workshop am wichtigsten?</a:t>
            </a:r>
          </a:p>
          <a:p>
            <a:pPr marL="0" indent="0" algn="just">
              <a:buNone/>
            </a:pPr>
            <a:endParaRPr lang="de-DE" sz="2000" dirty="0"/>
          </a:p>
          <a:p>
            <a:pPr marL="0" indent="0" algn="just">
              <a:buNone/>
            </a:pPr>
            <a:r>
              <a:rPr lang="de-DE" sz="2000" dirty="0"/>
              <a:t>Schreibt es direkt in die Workshoplandkarte.</a:t>
            </a:r>
          </a:p>
          <a:p>
            <a:pPr marL="0" indent="0" algn="just">
              <a:buNone/>
            </a:pPr>
            <a:endParaRPr lang="de-DE" sz="2000" b="1" dirty="0"/>
          </a:p>
          <a:p>
            <a:pPr marL="0" indent="0" algn="just">
              <a:buNone/>
            </a:pPr>
            <a:r>
              <a:rPr lang="de-DE" sz="2000" b="1" dirty="0"/>
              <a:t>Dauer: 10 min</a:t>
            </a:r>
          </a:p>
        </p:txBody>
      </p:sp>
    </p:spTree>
    <p:extLst>
      <p:ext uri="{BB962C8B-B14F-4D97-AF65-F5344CB8AC3E}">
        <p14:creationId xmlns:p14="http://schemas.microsoft.com/office/powerpoint/2010/main" val="206698452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0" name="CustomShape 2"/>
          <p:cNvSpPr/>
          <p:nvPr/>
        </p:nvSpPr>
        <p:spPr bwMode="auto">
          <a:xfrm>
            <a:off x="628560" y="273960"/>
            <a:ext cx="7885800" cy="993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de-DE" sz="2800" b="0" strike="noStrike" spc="-1">
                <a:solidFill>
                  <a:srgbClr val="DC3332"/>
                </a:solidFill>
                <a:latin typeface="Arial"/>
                <a:ea typeface="Arial"/>
              </a:rPr>
              <a:t>Codebook</a:t>
            </a:r>
            <a:endParaRPr lang="de-DE" sz="2800" b="0" strike="noStrike" spc="-1">
              <a:latin typeface="Calibri"/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331640" y="987574"/>
            <a:ext cx="6336703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Übung</a:t>
            </a:r>
            <a:br>
              <a:rPr lang="de-DE" b="1" dirty="0"/>
            </a:br>
            <a:r>
              <a:rPr lang="de-DE" dirty="0" err="1"/>
              <a:t>Codebook</a:t>
            </a:r>
            <a:endParaRPr b="1" dirty="0"/>
          </a:p>
        </p:txBody>
      </p:sp>
      <p:sp>
        <p:nvSpPr>
          <p:cNvPr id="5" name="Inhaltsplatzhalter 6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marL="0" indent="0">
              <a:lnSpc>
                <a:spcPct val="100000"/>
              </a:lnSpc>
              <a:buNone/>
              <a:defRPr/>
            </a:pPr>
            <a:r>
              <a:rPr lang="de-DE" dirty="0"/>
              <a:t>Erstellen Sie ein erstes vorläufiges </a:t>
            </a:r>
            <a:r>
              <a:rPr lang="de-DE" dirty="0" err="1"/>
              <a:t>Codebook</a:t>
            </a:r>
            <a:r>
              <a:rPr lang="de-DE" dirty="0"/>
              <a:t> auf der Basis des Ihnen zur Verfügung gestellten Templates und basierend auf ihren eigenen Daten.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80</a:t>
            </a:fld>
            <a:endParaRPr lang="de-DE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Kaffeepause</a:t>
            </a:r>
            <a:endParaRPr/>
          </a:p>
        </p:txBody>
      </p:sp>
      <p:pic>
        <p:nvPicPr>
          <p:cNvPr id="5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724878" y="1370013"/>
            <a:ext cx="3694243" cy="3262312"/>
          </a:xfrm>
          <a:prstGeom prst="rect">
            <a:avLst/>
          </a:prstGeom>
        </p:spPr>
      </p:pic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81</a:t>
            </a:fld>
            <a:endParaRPr lang="de-DE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(Dokumentation und) </a:t>
            </a:r>
            <a:r>
              <a:rPr lang="de-DE" b="1" dirty="0"/>
              <a:t>Metadaten</a:t>
            </a:r>
            <a:endParaRPr b="1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20564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Metadaten – Daten über Daten</a:t>
            </a:r>
            <a:endParaRPr dirty="0"/>
          </a:p>
        </p:txBody>
      </p:sp>
      <p:sp>
        <p:nvSpPr>
          <p:cNvPr id="5" name="Inhaltsplatzhalter 9"/>
          <p:cNvSpPr>
            <a:spLocks noGrp="1"/>
          </p:cNvSpPr>
          <p:nvPr>
            <p:ph sz="half" idx="1"/>
          </p:nvPr>
        </p:nvSpPr>
        <p:spPr bwMode="auto">
          <a:xfrm>
            <a:off x="827584" y="1268017"/>
            <a:ext cx="7759774" cy="3263504"/>
          </a:xfrm>
        </p:spPr>
        <p:txBody>
          <a:bodyPr numCol="2" spcCol="108000">
            <a:normAutofit/>
          </a:bodyPr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de-DE" b="1" dirty="0"/>
              <a:t>Inhaltliche Metadaten</a:t>
            </a:r>
            <a:endParaRPr b="1" dirty="0"/>
          </a:p>
          <a:p>
            <a:pPr lvl="1">
              <a:defRPr/>
            </a:pPr>
            <a:r>
              <a:rPr lang="de-DE" dirty="0"/>
              <a:t>Titel</a:t>
            </a:r>
            <a:endParaRPr dirty="0"/>
          </a:p>
          <a:p>
            <a:pPr lvl="1">
              <a:defRPr/>
            </a:pPr>
            <a:r>
              <a:rPr lang="de-DE" dirty="0"/>
              <a:t>Beschreibung</a:t>
            </a:r>
            <a:endParaRPr dirty="0"/>
          </a:p>
          <a:p>
            <a:pPr lvl="1">
              <a:defRPr/>
            </a:pPr>
            <a:r>
              <a:rPr lang="de-DE" dirty="0"/>
              <a:t>Autor*in</a:t>
            </a:r>
            <a:endParaRPr dirty="0"/>
          </a:p>
          <a:p>
            <a:pPr lvl="1">
              <a:defRPr/>
            </a:pPr>
            <a:r>
              <a:rPr lang="de-DE" dirty="0"/>
              <a:t>Urheberrechts-Inhaber*in</a:t>
            </a:r>
            <a:endParaRPr dirty="0"/>
          </a:p>
          <a:p>
            <a:pPr lvl="1">
              <a:defRPr/>
            </a:pPr>
            <a:r>
              <a:rPr lang="de-DE" dirty="0"/>
              <a:t>Kontaktdaten</a:t>
            </a:r>
            <a:endParaRPr dirty="0"/>
          </a:p>
          <a:p>
            <a:pPr lvl="1">
              <a:defRPr/>
            </a:pPr>
            <a:r>
              <a:rPr lang="de-DE" dirty="0"/>
              <a:t>Lizenzangaben</a:t>
            </a:r>
            <a:endParaRPr dirty="0"/>
          </a:p>
          <a:p>
            <a:pPr lvl="1">
              <a:defRPr/>
            </a:pPr>
            <a:r>
              <a:rPr lang="de-DE" dirty="0"/>
              <a:t>Schlüsselwörter</a:t>
            </a:r>
            <a:endParaRPr dirty="0"/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de-DE" b="1" dirty="0"/>
              <a:t>Technische Metadaten</a:t>
            </a:r>
            <a:endParaRPr dirty="0"/>
          </a:p>
          <a:p>
            <a:pPr lvl="1">
              <a:defRPr/>
            </a:pPr>
            <a:r>
              <a:rPr lang="de-DE" dirty="0"/>
              <a:t>Hits/</a:t>
            </a:r>
            <a:r>
              <a:rPr lang="de-DE" dirty="0" err="1"/>
              <a:t>Misses</a:t>
            </a:r>
            <a:endParaRPr lang="de-DE" dirty="0"/>
          </a:p>
          <a:p>
            <a:pPr lvl="1">
              <a:defRPr/>
            </a:pPr>
            <a:r>
              <a:rPr lang="de-DE" dirty="0">
                <a:sym typeface="Symbol" panose="05050102010706020507" pitchFamily="18" charset="2"/>
              </a:rPr>
              <a:t></a:t>
            </a:r>
            <a:r>
              <a:rPr lang="de-DE" dirty="0" err="1"/>
              <a:t>mol</a:t>
            </a:r>
            <a:r>
              <a:rPr lang="de-DE" dirty="0"/>
              <a:t>/l</a:t>
            </a:r>
            <a:endParaRPr dirty="0"/>
          </a:p>
          <a:p>
            <a:pPr lvl="1">
              <a:defRPr/>
            </a:pPr>
            <a:r>
              <a:rPr lang="de-DE" dirty="0" err="1"/>
              <a:t>Cortisolspiegel</a:t>
            </a:r>
            <a:endParaRPr lang="de-DE" dirty="0"/>
          </a:p>
          <a:p>
            <a:pPr lvl="1">
              <a:defRPr/>
            </a:pPr>
            <a:r>
              <a:rPr lang="de-DE" dirty="0"/>
              <a:t>EEG</a:t>
            </a:r>
            <a:endParaRPr dirty="0"/>
          </a:p>
          <a:p>
            <a:pPr lvl="1">
              <a:defRPr/>
            </a:pPr>
            <a:r>
              <a:rPr lang="de-DE" dirty="0"/>
              <a:t>BOLD-Signal (</a:t>
            </a:r>
            <a:r>
              <a:rPr lang="de-DE" dirty="0" err="1"/>
              <a:t>Voxel</a:t>
            </a:r>
            <a:r>
              <a:rPr lang="de-DE" dirty="0"/>
              <a:t>)</a:t>
            </a:r>
          </a:p>
          <a:p>
            <a:pPr lvl="1">
              <a:defRPr/>
            </a:pPr>
            <a:r>
              <a:rPr lang="de-DE" dirty="0"/>
              <a:t>Reaktionszeiten</a:t>
            </a:r>
          </a:p>
          <a:p>
            <a:pPr lvl="1">
              <a:defRPr/>
            </a:pPr>
            <a:r>
              <a:rPr lang="de-DE" dirty="0"/>
              <a:t>und viele weitere</a:t>
            </a:r>
            <a:endParaRPr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83</a:t>
            </a:fld>
            <a:endParaRPr lang="de-DE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Metadaten – Daten über Daten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84</a:t>
            </a:fld>
            <a:endParaRPr lang="de-DE"/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1619672" y="1056696"/>
          <a:ext cx="6096000" cy="3175248"/>
        </p:xfrm>
        <a:graphic>
          <a:graphicData uri="http://schemas.openxmlformats.org/drawingml/2006/table">
            <a:tbl>
              <a:tblPr firstRow="1" bandRow="1">
                <a:tableStyleId>{57BBCB7D-C6EC-7992-BE82-3257A3544EB4}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600"/>
                        <a:t>administrative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600"/>
                        <a:t>strukturelle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600"/>
                        <a:t>beschreibende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 b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z.B. Text: </a:t>
                      </a:r>
                      <a:r>
                        <a:rPr lang="de-DE" sz="105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technische</a:t>
                      </a:r>
                      <a:r>
                        <a:rPr lang="de-DE"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Informationen der Kodierung</a:t>
                      </a:r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/>
                        <a:t>Strukturbeschreibung 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de-DE" sz="700"/>
                        <a:t>i</a:t>
                      </a: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nnerer Aufbau eines digitalen Dokuments und verknüpft die Strukturelemente mit</a:t>
                      </a:r>
                      <a:br>
                        <a:rPr lang="de-DE" sz="700"/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Dateien aus dem Dateiabschnitt und den dazugehörigen Metadaten</a:t>
                      </a:r>
                      <a:endParaRPr lang="de-DE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/>
                        <a:t>Inhaltsbeschreibung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title: Name der Ressource</a:t>
                      </a:r>
                      <a:br>
                        <a:rPr lang="de-DE" sz="700"/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subject: Thema der Ressource</a:t>
                      </a:r>
                      <a:br>
                        <a:rPr lang="de-DE" sz="700"/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coverage: Geltungsbereich</a:t>
                      </a:r>
                      <a:br>
                        <a:rPr lang="de-DE" sz="700"/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description: Beschreibung der Ressource</a:t>
                      </a:r>
                      <a:br>
                        <a:rPr lang="de-DE" sz="700"/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language: Sprache</a:t>
                      </a:r>
                      <a:endParaRPr lang="de-DE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 b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z.B. Text: </a:t>
                      </a:r>
                      <a:r>
                        <a:rPr lang="de-DE"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Zeichenkodierung (Zeichensatz, Byte-Reihenfolge, usw.</a:t>
                      </a:r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Strukturverknüpfung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Erlauben Hyperlinks zwischen den verschiedenen Komponenten eines METS-Dokuments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Technische Metadaten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type: Art und Gattung der Ressource</a:t>
                      </a:r>
                      <a:b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identifier: Identifikator</a:t>
                      </a:r>
                      <a:b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format: Dateiformat, Datenträger oder</a:t>
                      </a:r>
                      <a:b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Umfang der Ressource</a:t>
                      </a:r>
                      <a:b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date: Zeitangabe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 b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z.B. Bild: </a:t>
                      </a:r>
                      <a:r>
                        <a:rPr lang="de-DE"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Basic Digital Object Information</a:t>
                      </a:r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/>
                        <a:t>Verhalten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verknüpft ausführbare Anweisungen (zum Beispiel Programmcode) – die das Verhalten des digitalen Dokuments beeinflussen – mit den Inhalten innerhalb eines METS-Objektes</a:t>
                      </a:r>
                      <a:endParaRPr lang="de-DE" sz="7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/>
                        <a:t>Personen und Rechte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creator: Urheberin / Urheber</a:t>
                      </a:r>
                      <a:br>
                        <a:rPr lang="de-DE" sz="700"/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publisher: Verlegerin / Verleger</a:t>
                      </a:r>
                      <a:br>
                        <a:rPr lang="de-DE" sz="700"/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contributor: Mitwirkende / Mitwirkender</a:t>
                      </a:r>
                      <a:br>
                        <a:rPr lang="de-DE" sz="700"/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rights: Rechte</a:t>
                      </a:r>
                      <a:endParaRPr lang="de-DE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 b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z.B. Bild: </a:t>
                      </a:r>
                      <a:r>
                        <a:rPr lang="de-DE"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Image Assessment Metadata</a:t>
                      </a:r>
                      <a:endParaRPr lang="de-DE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100"/>
                        <a:t>Vernetzung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source: Quelle</a:t>
                      </a:r>
                      <a:br>
                        <a:rPr lang="de-DE" sz="700"/>
                      </a:br>
                      <a:r>
                        <a:rPr lang="de-DE" sz="7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relation: Beziehung</a:t>
                      </a:r>
                      <a:endParaRPr lang="de-DE" sz="7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hteck 7"/>
          <p:cNvSpPr/>
          <p:nvPr/>
        </p:nvSpPr>
        <p:spPr bwMode="auto">
          <a:xfrm>
            <a:off x="1619672" y="4531694"/>
            <a:ext cx="59046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800">
                <a:ea typeface="Arial"/>
              </a:rPr>
              <a:t>KonsortSWD, </a:t>
            </a:r>
            <a:r>
              <a:rPr lang="de-DE" sz="800"/>
              <a:t>Langzeitarchivierung von Forschungsdaten: Standards und disziplinspezifische Lösungen, </a:t>
            </a:r>
            <a:r>
              <a:rPr lang="de-DE" sz="800">
                <a:ea typeface="Arial"/>
              </a:rPr>
              <a:t>https://www.konsortswd.de/wp-content/uploads/langzeitarchivierung_von_forschungsdaten.pdf </a:t>
            </a:r>
            <a:endParaRPr lang="de-DE" sz="8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Metadaten – Daten über Daten</a:t>
            </a:r>
            <a:endParaRPr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85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349B623-16C6-4D06-8F47-8DF22C76B5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00" t="11898" r="8000" b="22001"/>
          <a:stretch/>
        </p:blipFill>
        <p:spPr>
          <a:xfrm>
            <a:off x="2084063" y="1489024"/>
            <a:ext cx="6192688" cy="3045772"/>
          </a:xfrm>
          <a:prstGeom prst="rect">
            <a:avLst/>
          </a:prstGeom>
        </p:spPr>
      </p:pic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48EBEB3A-0B35-4617-BF95-FDBEBDD377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1084758"/>
            <a:ext cx="788670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Dataset for: Hamann, Anneke &amp; </a:t>
            </a:r>
            <a:r>
              <a:rPr lang="en-US" sz="1400" dirty="0" err="1"/>
              <a:t>Carstengerdes</a:t>
            </a:r>
            <a:r>
              <a:rPr lang="en-US" sz="1400" dirty="0"/>
              <a:t>, Nils. Assessing the development of mental fatigue during simulated flights with concurrent EEG-</a:t>
            </a:r>
            <a:r>
              <a:rPr lang="en-US" sz="1400" dirty="0" err="1"/>
              <a:t>fNIRS</a:t>
            </a:r>
            <a:r>
              <a:rPr lang="en-US" sz="1400" dirty="0"/>
              <a:t> measurement. (in preparation)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98AACA0-0E45-4760-944D-5EC86A3AF84F}"/>
              </a:ext>
            </a:extLst>
          </p:cNvPr>
          <p:cNvSpPr txBox="1"/>
          <p:nvPr/>
        </p:nvSpPr>
        <p:spPr>
          <a:xfrm>
            <a:off x="6300192" y="4575435"/>
            <a:ext cx="19818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700" dirty="0"/>
              <a:t>https://www.psycharchives.org/en/item/5f576312-b821-41b7-b5f0-26c0b2af115a</a:t>
            </a:r>
          </a:p>
        </p:txBody>
      </p:sp>
    </p:spTree>
    <p:extLst>
      <p:ext uri="{BB962C8B-B14F-4D97-AF65-F5344CB8AC3E}">
        <p14:creationId xmlns:p14="http://schemas.microsoft.com/office/powerpoint/2010/main" val="280489513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Normdaten	</a:t>
            </a:r>
            <a:endParaRPr/>
          </a:p>
        </p:txBody>
      </p:sp>
      <p:sp>
        <p:nvSpPr>
          <p:cNvPr id="5" name="Inhaltsplatzhalter 7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  <a:defRPr/>
            </a:pPr>
            <a:r>
              <a:rPr lang="de-DE"/>
              <a:t>Dienen der eindeutigen Identifikation von Personen, Institutionen, Forschungsförderorganisationen... 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 sz="2000"/>
              <a:t>Gemeinsame Normdatei (GND)</a:t>
            </a:r>
            <a:endParaRPr sz="2000"/>
          </a:p>
          <a:p>
            <a:pPr>
              <a:lnSpc>
                <a:spcPct val="100000"/>
              </a:lnSpc>
              <a:defRPr/>
            </a:pPr>
            <a:r>
              <a:rPr lang="de-DE" sz="2000"/>
              <a:t>International Standard Name Identifier (ISNI)</a:t>
            </a:r>
            <a:endParaRPr sz="2000"/>
          </a:p>
          <a:p>
            <a:pPr>
              <a:lnSpc>
                <a:spcPct val="100000"/>
              </a:lnSpc>
              <a:defRPr/>
            </a:pPr>
            <a:r>
              <a:rPr lang="de-DE" sz="2000"/>
              <a:t>Virtual International Authority File (VIAF)</a:t>
            </a:r>
            <a:endParaRPr sz="2000"/>
          </a:p>
          <a:p>
            <a:pPr>
              <a:lnSpc>
                <a:spcPct val="100000"/>
              </a:lnSpc>
              <a:defRPr/>
            </a:pPr>
            <a:r>
              <a:rPr lang="de-DE" sz="2000"/>
              <a:t>Open Funder Registry</a:t>
            </a:r>
            <a:endParaRPr sz="200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86</a:t>
            </a:fld>
            <a:endParaRPr lang="de-DE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Kontrolliertes Vokabular</a:t>
            </a:r>
            <a:endParaRPr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Klassifikation</a:t>
            </a:r>
            <a:endParaRPr/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/>
        <p:txBody>
          <a:bodyPr>
            <a:normAutofit/>
          </a:bodyPr>
          <a:lstStyle/>
          <a:p>
            <a:pPr lvl="1" indent="-227520">
              <a:lnSpc>
                <a:spcPct val="100000"/>
              </a:lnSpc>
              <a:spcBef>
                <a:spcPts val="1001"/>
              </a:spcBef>
              <a:buClr>
                <a:srgbClr val="004476"/>
              </a:buClr>
              <a:defRPr/>
            </a:pPr>
            <a:r>
              <a:rPr lang="de-DE" spc="-1"/>
              <a:t>dient der Zuordnung von Objekten in (meist hierarchisch strukturierten) Klassen</a:t>
            </a:r>
            <a:endParaRPr lang="de-DE" spc="-1">
              <a:latin typeface="Calibri"/>
            </a:endParaRPr>
          </a:p>
          <a:p>
            <a:pPr lvl="1" indent="-227520">
              <a:lnSpc>
                <a:spcPct val="100000"/>
              </a:lnSpc>
              <a:spcBef>
                <a:spcPts val="1001"/>
              </a:spcBef>
              <a:buClr>
                <a:srgbClr val="004476"/>
              </a:buClr>
              <a:defRPr/>
            </a:pPr>
            <a:r>
              <a:rPr lang="de-DE" spc="-1"/>
              <a:t>die Klassen sind durch bestimmte Merkmale charakterisiert</a:t>
            </a:r>
            <a:endParaRPr lang="de-DE" spc="-1">
              <a:latin typeface="Calibri"/>
            </a:endParaRP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Thesaurus</a:t>
            </a:r>
            <a:endParaRPr/>
          </a:p>
        </p:txBody>
      </p:sp>
      <p:sp>
        <p:nvSpPr>
          <p:cNvPr id="8" name="Inhaltsplatzhalter 5"/>
          <p:cNvSpPr>
            <a:spLocks noGrp="1"/>
          </p:cNvSpPr>
          <p:nvPr>
            <p:ph sz="quarter" idx="4"/>
          </p:nvPr>
        </p:nvSpPr>
        <p:spPr bwMode="auto"/>
        <p:txBody>
          <a:bodyPr>
            <a:normAutofit/>
          </a:bodyPr>
          <a:lstStyle/>
          <a:p>
            <a:pPr lvl="1" indent="-227520">
              <a:lnSpc>
                <a:spcPct val="100000"/>
              </a:lnSpc>
              <a:spcBef>
                <a:spcPts val="1001"/>
              </a:spcBef>
              <a:buClr>
                <a:srgbClr val="004476"/>
              </a:buClr>
              <a:defRPr/>
            </a:pPr>
            <a:r>
              <a:rPr lang="de-DE" spc="-1"/>
              <a:t>ist eine natürlich-sprachliche, geordnete Sammlung von Begriffen</a:t>
            </a:r>
            <a:endParaRPr lang="de-DE" spc="-1">
              <a:latin typeface="Calibri"/>
            </a:endParaRPr>
          </a:p>
          <a:p>
            <a:pPr lvl="1" indent="-227520">
              <a:lnSpc>
                <a:spcPct val="100000"/>
              </a:lnSpc>
              <a:spcBef>
                <a:spcPts val="1001"/>
              </a:spcBef>
              <a:buClr>
                <a:srgbClr val="004476"/>
              </a:buClr>
              <a:defRPr/>
            </a:pPr>
            <a:r>
              <a:rPr lang="de-DE" spc="-1"/>
              <a:t>stellt zudem die Begriffe in  Beziehungen zueinander</a:t>
            </a:r>
            <a:endParaRPr lang="de-DE" spc="-1">
              <a:latin typeface="Calibri"/>
            </a:endParaRP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87</a:t>
            </a:fld>
            <a:endParaRPr lang="de-DE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Übung</a:t>
            </a:r>
            <a:br>
              <a:rPr lang="de-DE" b="1" dirty="0"/>
            </a:br>
            <a:r>
              <a:rPr lang="de-DE" dirty="0"/>
              <a:t>Metadaten</a:t>
            </a:r>
            <a:endParaRPr dirty="0"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 marL="0" indent="0">
              <a:lnSpc>
                <a:spcPct val="100000"/>
              </a:lnSpc>
              <a:buNone/>
              <a:defRPr/>
            </a:pPr>
            <a:r>
              <a:rPr lang="de-DE" sz="2400" dirty="0"/>
              <a:t>siehe „TtT_MiroBoard_Tag1“ </a:t>
            </a:r>
            <a:r>
              <a:rPr lang="de-DE" sz="2400" dirty="0">
                <a:sym typeface="Wingdings" pitchFamily="2" charset="2"/>
              </a:rPr>
              <a:t> jede Gruppe ein Link „Dokumentation &amp; Metadaten“</a:t>
            </a:r>
          </a:p>
          <a:p>
            <a:pPr marL="0" indent="0">
              <a:lnSpc>
                <a:spcPct val="100000"/>
              </a:lnSpc>
              <a:buNone/>
              <a:defRPr/>
            </a:pPr>
            <a:endParaRPr lang="de-DE" dirty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de-DE" dirty="0"/>
              <a:t>Schreibt in die post-</a:t>
            </a:r>
            <a:r>
              <a:rPr lang="de-DE" dirty="0" err="1"/>
              <a:t>its</a:t>
            </a:r>
            <a:r>
              <a:rPr lang="de-DE" dirty="0"/>
              <a:t> mögliche Metadaten, die eurer Meinung nach in eurem Fachgebiet/eurer Fragestellung vorkommen (können).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88</a:t>
            </a:fld>
            <a:endParaRPr lang="de-DE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5EB3E117-CC55-4B72-9724-FF2B3E230256}"/>
              </a:ext>
            </a:extLst>
          </p:cNvPr>
          <p:cNvSpPr txBox="1">
            <a:spLocks/>
          </p:cNvSpPr>
          <p:nvPr/>
        </p:nvSpPr>
        <p:spPr bwMode="auto">
          <a:xfrm>
            <a:off x="5292080" y="65410"/>
            <a:ext cx="367240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800">
                <a:solidFill>
                  <a:srgbClr val="DC3332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>
              <a:defRPr/>
            </a:pPr>
            <a:r>
              <a:rPr lang="de-DE" sz="1400" b="1" i="1" dirty="0"/>
              <a:t>Methode: Brainstorming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Tagesplan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</a:t>
            </a:fld>
            <a:endParaRPr lang="de-DE"/>
          </a:p>
        </p:txBody>
      </p:sp>
      <p:sp>
        <p:nvSpPr>
          <p:cNvPr id="6" name="Textfeld 5"/>
          <p:cNvSpPr/>
          <p:nvPr/>
        </p:nvSpPr>
        <p:spPr bwMode="auto">
          <a:xfrm>
            <a:off x="443918" y="1739289"/>
            <a:ext cx="27811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>
                <a:solidFill>
                  <a:srgbClr val="004476"/>
                </a:solidFill>
                <a:latin typeface="Arial"/>
                <a:cs typeface="Arial"/>
              </a:rPr>
              <a:t>    9:00 	Beginn</a:t>
            </a:r>
            <a:endParaRPr/>
          </a:p>
          <a:p>
            <a:pPr>
              <a:defRPr/>
            </a:pPr>
            <a:r>
              <a:rPr lang="de-DE">
                <a:solidFill>
                  <a:srgbClr val="004476"/>
                </a:solidFill>
                <a:latin typeface="Arial"/>
                <a:cs typeface="Arial"/>
              </a:rPr>
              <a:t>~10:30 	Kaffeepause</a:t>
            </a:r>
            <a:endParaRPr/>
          </a:p>
          <a:p>
            <a:pPr>
              <a:defRPr/>
            </a:pPr>
            <a:r>
              <a:rPr lang="de-DE">
                <a:solidFill>
                  <a:srgbClr val="004476"/>
                </a:solidFill>
                <a:latin typeface="Arial"/>
                <a:cs typeface="Arial"/>
              </a:rPr>
              <a:t>~12:00 	Mittagspause</a:t>
            </a:r>
            <a:endParaRPr/>
          </a:p>
          <a:p>
            <a:pPr>
              <a:defRPr/>
            </a:pPr>
            <a:r>
              <a:rPr lang="de-DE">
                <a:solidFill>
                  <a:srgbClr val="004476"/>
                </a:solidFill>
                <a:latin typeface="Arial"/>
                <a:cs typeface="Arial"/>
              </a:rPr>
              <a:t>~15:00   Kaffeepause</a:t>
            </a:r>
            <a:endParaRPr/>
          </a:p>
          <a:p>
            <a:pPr>
              <a:defRPr/>
            </a:pPr>
            <a:r>
              <a:rPr lang="de-DE">
                <a:solidFill>
                  <a:srgbClr val="004476"/>
                </a:solidFill>
                <a:latin typeface="Arial"/>
                <a:cs typeface="Arial"/>
              </a:rPr>
              <a:t>  16:30 	Abschluss</a:t>
            </a:r>
            <a:endParaRPr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rcRect r="51103"/>
          <a:stretch/>
        </p:blipFill>
        <p:spPr bwMode="auto">
          <a:xfrm>
            <a:off x="3347863" y="178127"/>
            <a:ext cx="3240360" cy="4747167"/>
          </a:xfrm>
          <a:prstGeom prst="rect">
            <a:avLst/>
          </a:prstGeom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feld 6"/>
          <p:cNvSpPr/>
          <p:nvPr/>
        </p:nvSpPr>
        <p:spPr bwMode="auto">
          <a:xfrm>
            <a:off x="628650" y="1120638"/>
            <a:ext cx="7886700" cy="733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  <a:defRPr/>
            </a:pPr>
            <a:r>
              <a:rPr lang="de-DE">
                <a:solidFill>
                  <a:srgbClr val="004476"/>
                </a:solidFill>
                <a:latin typeface="Arial"/>
                <a:cs typeface="Arial"/>
              </a:rPr>
              <a:t>Eine Übersicht zu disziplinspezifischen und fachübergreifenden Metadatenstandards gibt es unter: </a:t>
            </a:r>
            <a:r>
              <a:rPr lang="de-DE" u="sng">
                <a:solidFill>
                  <a:srgbClr val="004476"/>
                </a:solidFill>
                <a:latin typeface="Arial"/>
                <a:hlinkClick r:id="rId2" tooltip="http://rd-alliance.github.io/metadata-directory/subjects/"/>
              </a:rPr>
              <a:t>https://rdamsc.bath.ac.uk/</a:t>
            </a:r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Beispiele für Metadatenstandards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sz="half" idx="1"/>
          </p:nvPr>
        </p:nvSpPr>
        <p:spPr bwMode="auto">
          <a:xfrm>
            <a:off x="636372" y="2211710"/>
            <a:ext cx="3886200" cy="229293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de-DE" sz="1400" dirty="0"/>
              <a:t>Beispiele:</a:t>
            </a:r>
            <a:endParaRPr sz="1400" dirty="0"/>
          </a:p>
          <a:p>
            <a:pPr>
              <a:lnSpc>
                <a:spcPct val="120000"/>
              </a:lnSpc>
              <a:defRPr/>
            </a:pPr>
            <a:r>
              <a:rPr lang="de-DE" sz="1400" dirty="0"/>
              <a:t>Fachübergreifende Metadatenstandards:</a:t>
            </a:r>
            <a:endParaRPr sz="1400" dirty="0"/>
          </a:p>
          <a:p>
            <a:pPr lvl="1">
              <a:lnSpc>
                <a:spcPct val="120000"/>
              </a:lnSpc>
              <a:defRPr/>
            </a:pPr>
            <a:r>
              <a:rPr lang="de-DE" sz="1200" dirty="0"/>
              <a:t>Dublin Core</a:t>
            </a:r>
            <a:endParaRPr sz="1200" dirty="0"/>
          </a:p>
          <a:p>
            <a:pPr lvl="1">
              <a:lnSpc>
                <a:spcPct val="120000"/>
              </a:lnSpc>
              <a:defRPr/>
            </a:pPr>
            <a:r>
              <a:rPr lang="de-DE" sz="1200" dirty="0"/>
              <a:t>MARC21</a:t>
            </a:r>
            <a:endParaRPr dirty="0"/>
          </a:p>
          <a:p>
            <a:pPr>
              <a:defRPr/>
            </a:pPr>
            <a:r>
              <a:rPr lang="de-DE" sz="1400" dirty="0"/>
              <a:t>Psychologie:</a:t>
            </a:r>
          </a:p>
          <a:p>
            <a:pPr lvl="1">
              <a:defRPr/>
            </a:pPr>
            <a:r>
              <a:rPr lang="de-DE" sz="1200" dirty="0"/>
              <a:t>Data </a:t>
            </a:r>
            <a:r>
              <a:rPr lang="de-DE" sz="1200" dirty="0" err="1"/>
              <a:t>Documentation</a:t>
            </a:r>
            <a:r>
              <a:rPr lang="de-DE" sz="1200" dirty="0"/>
              <a:t> Initiative</a:t>
            </a:r>
          </a:p>
          <a:p>
            <a:pPr lvl="1">
              <a:defRPr/>
            </a:pPr>
            <a:r>
              <a:rPr lang="de-DE" sz="1200" dirty="0"/>
              <a:t>BIDS</a:t>
            </a:r>
          </a:p>
          <a:p>
            <a:pPr lvl="1">
              <a:defRPr/>
            </a:pPr>
            <a:r>
              <a:rPr lang="de-DE" sz="1200" dirty="0" err="1"/>
              <a:t>openMinds</a:t>
            </a:r>
            <a:r>
              <a:rPr lang="de-DE" sz="1200" dirty="0"/>
              <a:t> (Teil der EBRAINS-Initiative)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89</a:t>
            </a:fld>
            <a:endParaRPr lang="de-DE"/>
          </a:p>
        </p:txBody>
      </p:sp>
      <p:sp>
        <p:nvSpPr>
          <p:cNvPr id="9" name="Inhaltsplatzhalter 3"/>
          <p:cNvSpPr txBox="1"/>
          <p:nvPr/>
        </p:nvSpPr>
        <p:spPr bwMode="auto">
          <a:xfrm>
            <a:off x="4646240" y="2211710"/>
            <a:ext cx="3526160" cy="2292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1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  <a:defRPr/>
            </a:pPr>
            <a:r>
              <a:rPr lang="de-DE" sz="1400" dirty="0"/>
              <a:t>Hinweise zur Implementierung von Metadaten findet man auf der </a:t>
            </a:r>
            <a:r>
              <a:rPr lang="de-DE" sz="1400" dirty="0" err="1"/>
              <a:t>DataWiz</a:t>
            </a:r>
            <a:r>
              <a:rPr lang="de-DE" sz="1400" dirty="0"/>
              <a:t>-Plattform, unter der Rubrik „Data Collection“ </a:t>
            </a:r>
            <a:r>
              <a:rPr lang="de-DE" sz="1400" dirty="0">
                <a:sym typeface="Wingdings" panose="05000000000000000000" pitchFamily="2" charset="2"/>
              </a:rPr>
              <a:t></a:t>
            </a:r>
            <a:r>
              <a:rPr lang="de-DE" sz="1400" dirty="0"/>
              <a:t> „</a:t>
            </a:r>
            <a:r>
              <a:rPr lang="de-DE" sz="1400" dirty="0" err="1"/>
              <a:t>Metadata</a:t>
            </a:r>
            <a:r>
              <a:rPr lang="de-DE" sz="1400" dirty="0"/>
              <a:t>“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de-DE" sz="1400" u="sng" dirty="0">
                <a:hlinkClick r:id="rId3" tooltip="https://datawizkb.leibniz-psychology.org/"/>
              </a:rPr>
              <a:t>https://datawizkb.leibniz-psychology.org/</a:t>
            </a:r>
            <a:r>
              <a:rPr lang="de-DE" sz="1400" dirty="0"/>
              <a:t> 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Zugriffssicherheit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90</a:t>
            </a:fld>
            <a:endParaRPr lang="de-DE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Gründe für einen sicheren Umgang mit Daten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sz="half" idx="1"/>
          </p:nvPr>
        </p:nvSpPr>
        <p:spPr bwMode="auto">
          <a:xfrm>
            <a:off x="628649" y="1369218"/>
            <a:ext cx="7120043" cy="3263504"/>
          </a:xfrm>
        </p:spPr>
        <p:txBody>
          <a:bodyPr anchor="ctr"/>
          <a:lstStyle/>
          <a:p>
            <a:pPr>
              <a:lnSpc>
                <a:spcPct val="100000"/>
              </a:lnSpc>
              <a:defRPr/>
            </a:pPr>
            <a:r>
              <a:rPr lang="de-DE"/>
              <a:t>Vor Datendiebstahl schützen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/>
              <a:t>Missbrauch der Daten verhindern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/>
              <a:t>Personen schützen (sensible Daten)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91</a:t>
            </a:fld>
            <a:endParaRPr lang="de-DE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Aspekte der Datensicherheit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92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 bwMode="auto">
          <a:xfrm>
            <a:off x="628650" y="1369218"/>
            <a:ext cx="7440930" cy="3263504"/>
          </a:xfrm>
        </p:spPr>
        <p:txBody>
          <a:bodyPr anchor="ctr"/>
          <a:lstStyle/>
          <a:p>
            <a:pPr>
              <a:defRPr/>
            </a:pPr>
            <a:r>
              <a:rPr lang="de-DE"/>
              <a:t>Vertraulichkeit</a:t>
            </a:r>
            <a:endParaRPr/>
          </a:p>
          <a:p>
            <a:pPr>
              <a:defRPr/>
            </a:pPr>
            <a:r>
              <a:rPr lang="de-DE"/>
              <a:t>Integrität</a:t>
            </a:r>
            <a:endParaRPr/>
          </a:p>
          <a:p>
            <a:pPr>
              <a:defRPr/>
            </a:pPr>
            <a:r>
              <a:rPr lang="de-DE"/>
              <a:t>Verfügbarkeit</a:t>
            </a:r>
            <a:endParaRPr/>
          </a:p>
          <a:p>
            <a:pPr>
              <a:defRPr/>
            </a:pPr>
            <a:r>
              <a:rPr lang="de-DE"/>
              <a:t>Kontrollierbarkeit</a:t>
            </a:r>
            <a:endParaRPr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Frage</a:t>
            </a:r>
            <a:endParaRPr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93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 bwMode="auto">
          <a:xfrm>
            <a:off x="628650" y="1369218"/>
            <a:ext cx="7440930" cy="3263504"/>
          </a:xfrm>
        </p:spPr>
        <p:txBody>
          <a:bodyPr anchor="ctr"/>
          <a:lstStyle/>
          <a:p>
            <a:pPr marL="0" indent="0">
              <a:buNone/>
              <a:defRPr/>
            </a:pPr>
            <a:r>
              <a:rPr lang="de-DE"/>
              <a:t>Weshalb ist Datensicherheit für Sie wichtig?</a:t>
            </a:r>
            <a:endParaRPr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Physischer Schutz und Verschlüsselung</a:t>
            </a:r>
            <a:endParaRPr/>
          </a:p>
        </p:txBody>
      </p:sp>
      <p:sp>
        <p:nvSpPr>
          <p:cNvPr id="5" name="Inhaltsplatzhalter 6"/>
          <p:cNvSpPr>
            <a:spLocks noGrp="1"/>
          </p:cNvSpPr>
          <p:nvPr>
            <p:ph idx="1"/>
          </p:nvPr>
        </p:nvSpPr>
        <p:spPr bwMode="auto"/>
        <p:txBody>
          <a:bodyPr anchor="ctr"/>
          <a:lstStyle/>
          <a:p>
            <a:pPr>
              <a:lnSpc>
                <a:spcPct val="100000"/>
              </a:lnSpc>
              <a:defRPr/>
            </a:pPr>
            <a:r>
              <a:rPr lang="de-DE"/>
              <a:t>Physischer Schutz vor Zugriff, z. B. abschließbarer Raum, Safe, Datentreuhänder etc.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/>
              <a:t>Automatische Verschlüsselungsoptionen, z. B. FileVault, Bitlocker, dm-crypt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94</a:t>
            </a:fld>
            <a:endParaRPr lang="de-DE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Passwortschutz</a:t>
            </a:r>
            <a:endParaRPr/>
          </a:p>
        </p:txBody>
      </p:sp>
      <p:sp>
        <p:nvSpPr>
          <p:cNvPr id="5" name="Inhaltsplatzhalter 3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de-DE"/>
              <a:t>Mindestens 8 Zeichen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/>
              <a:t>Klein- und Großbuchstaben 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/>
              <a:t>Sonderzeichen und Zahlen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/>
              <a:t>Verwendete Zeichen sollten auf der Tastatur nicht nebeneinander liegen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/>
              <a:t>Nutzen Sie keine Passwörter, die in Wörterbüchern vorkommen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95</a:t>
            </a:fld>
            <a:endParaRPr lang="de-DE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Beispiel: KeePassX</a:t>
            </a:r>
            <a:endParaRPr/>
          </a:p>
        </p:txBody>
      </p:sp>
      <p:pic>
        <p:nvPicPr>
          <p:cNvPr id="5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1973143" y="1370013"/>
            <a:ext cx="5197714" cy="3262312"/>
          </a:xfrm>
          <a:prstGeom prst="rect">
            <a:avLst/>
          </a:prstGeom>
        </p:spPr>
      </p:pic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96</a:t>
            </a:fld>
            <a:endParaRPr lang="de-DE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Zugriffsrechte und Rollenvergabe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97</a:t>
            </a:fld>
            <a:endParaRPr lang="de-DE"/>
          </a:p>
        </p:txBody>
      </p:sp>
      <p:grpSp>
        <p:nvGrpSpPr>
          <p:cNvPr id="6" name="Inhaltsplatzhalter 10"/>
          <p:cNvGrpSpPr/>
          <p:nvPr/>
        </p:nvGrpSpPr>
        <p:grpSpPr bwMode="auto">
          <a:xfrm>
            <a:off x="506730" y="1781823"/>
            <a:ext cx="2468257" cy="2072004"/>
            <a:chOff x="0" y="0"/>
            <a:chExt cx="2468257" cy="2072004"/>
          </a:xfrm>
        </p:grpSpPr>
        <p:sp>
          <p:nvSpPr>
            <p:cNvPr id="7" name="Oval 6"/>
            <p:cNvSpPr/>
            <p:nvPr/>
          </p:nvSpPr>
          <p:spPr bwMode="auto">
            <a:xfrm>
              <a:off x="844606" y="1126257"/>
              <a:ext cx="779043" cy="779043"/>
            </a:xfrm>
            <a:prstGeom prst="ellipse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2000"/>
                <a:t>wer?</a:t>
              </a:r>
              <a:endParaRPr/>
            </a:p>
          </p:txBody>
        </p:sp>
        <p:sp>
          <p:nvSpPr>
            <p:cNvPr id="8" name="Pfeil nach links 7"/>
            <p:cNvSpPr/>
            <p:nvPr/>
          </p:nvSpPr>
          <p:spPr bwMode="auto">
            <a:xfrm rot="12899999">
              <a:off x="314831" y="980590"/>
              <a:ext cx="627024" cy="222027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</p:sp>
        <p:sp>
          <p:nvSpPr>
            <p:cNvPr id="9" name="Abgerundetes Rechteck 8"/>
            <p:cNvSpPr/>
            <p:nvPr/>
          </p:nvSpPr>
          <p:spPr bwMode="auto">
            <a:xfrm>
              <a:off x="1483" y="615744"/>
              <a:ext cx="740091" cy="592073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400"/>
                <a:t>Gruppe</a:t>
              </a:r>
              <a:endParaRPr/>
            </a:p>
          </p:txBody>
        </p:sp>
        <p:sp>
          <p:nvSpPr>
            <p:cNvPr id="10" name="Pfeil nach links 9"/>
            <p:cNvSpPr/>
            <p:nvPr/>
          </p:nvSpPr>
          <p:spPr bwMode="auto">
            <a:xfrm rot="16199998">
              <a:off x="920616" y="665238"/>
              <a:ext cx="627024" cy="222027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</p:sp>
        <p:sp>
          <p:nvSpPr>
            <p:cNvPr id="11" name="Abgerundetes Rechteck 10"/>
            <p:cNvSpPr/>
            <p:nvPr/>
          </p:nvSpPr>
          <p:spPr bwMode="auto">
            <a:xfrm>
              <a:off x="864082" y="166703"/>
              <a:ext cx="740091" cy="592073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400"/>
                <a:t>Rolle</a:t>
              </a:r>
              <a:endParaRPr/>
            </a:p>
          </p:txBody>
        </p:sp>
        <p:sp>
          <p:nvSpPr>
            <p:cNvPr id="12" name="Pfeil nach links 11"/>
            <p:cNvSpPr/>
            <p:nvPr/>
          </p:nvSpPr>
          <p:spPr bwMode="auto">
            <a:xfrm rot="19499999">
              <a:off x="1526401" y="980590"/>
              <a:ext cx="627024" cy="222027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</p:sp>
        <p:sp>
          <p:nvSpPr>
            <p:cNvPr id="13" name="Abgerundetes Rechteck 12"/>
            <p:cNvSpPr/>
            <p:nvPr/>
          </p:nvSpPr>
          <p:spPr bwMode="auto">
            <a:xfrm>
              <a:off x="1726682" y="615744"/>
              <a:ext cx="740091" cy="592073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400"/>
                <a:t>Benutzer</a:t>
              </a:r>
              <a:endParaRPr/>
            </a:p>
          </p:txBody>
        </p:sp>
      </p:grpSp>
      <p:grpSp>
        <p:nvGrpSpPr>
          <p:cNvPr id="14" name="Inhaltsplatzhalter 10"/>
          <p:cNvGrpSpPr/>
          <p:nvPr/>
        </p:nvGrpSpPr>
        <p:grpSpPr bwMode="auto">
          <a:xfrm>
            <a:off x="3359642" y="1781822"/>
            <a:ext cx="2468257" cy="2072004"/>
            <a:chOff x="0" y="0"/>
            <a:chExt cx="2468257" cy="2072004"/>
          </a:xfrm>
        </p:grpSpPr>
        <p:sp>
          <p:nvSpPr>
            <p:cNvPr id="15" name="Oval 14"/>
            <p:cNvSpPr/>
            <p:nvPr/>
          </p:nvSpPr>
          <p:spPr bwMode="auto">
            <a:xfrm>
              <a:off x="844606" y="1126257"/>
              <a:ext cx="779043" cy="779043"/>
            </a:xfrm>
            <a:prstGeom prst="ellipse">
              <a:avLst/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800"/>
                <a:t>darf was?</a:t>
              </a:r>
              <a:endParaRPr/>
            </a:p>
          </p:txBody>
        </p:sp>
        <p:sp>
          <p:nvSpPr>
            <p:cNvPr id="16" name="Pfeil nach links 15"/>
            <p:cNvSpPr/>
            <p:nvPr/>
          </p:nvSpPr>
          <p:spPr bwMode="auto">
            <a:xfrm rot="12899999">
              <a:off x="314831" y="980590"/>
              <a:ext cx="627024" cy="222027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2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</p:sp>
        <p:sp>
          <p:nvSpPr>
            <p:cNvPr id="17" name="Abgerundetes Rechteck 16"/>
            <p:cNvSpPr/>
            <p:nvPr/>
          </p:nvSpPr>
          <p:spPr bwMode="auto">
            <a:xfrm>
              <a:off x="1483" y="615744"/>
              <a:ext cx="740091" cy="592073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200"/>
                <a:t>Lesen</a:t>
              </a:r>
              <a:endParaRPr/>
            </a:p>
          </p:txBody>
        </p:sp>
        <p:sp>
          <p:nvSpPr>
            <p:cNvPr id="18" name="Pfeil nach links 17"/>
            <p:cNvSpPr/>
            <p:nvPr/>
          </p:nvSpPr>
          <p:spPr bwMode="auto">
            <a:xfrm rot="16199998">
              <a:off x="920616" y="665238"/>
              <a:ext cx="627024" cy="222027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2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</p:sp>
        <p:sp>
          <p:nvSpPr>
            <p:cNvPr id="19" name="Abgerundetes Rechteck 18"/>
            <p:cNvSpPr/>
            <p:nvPr/>
          </p:nvSpPr>
          <p:spPr bwMode="auto">
            <a:xfrm>
              <a:off x="864082" y="166703"/>
              <a:ext cx="740091" cy="592073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200"/>
                <a:t>Schreiben</a:t>
              </a:r>
              <a:endParaRPr/>
            </a:p>
          </p:txBody>
        </p:sp>
        <p:sp>
          <p:nvSpPr>
            <p:cNvPr id="20" name="Pfeil nach links 19"/>
            <p:cNvSpPr/>
            <p:nvPr/>
          </p:nvSpPr>
          <p:spPr bwMode="auto">
            <a:xfrm rot="19499999">
              <a:off x="1526401" y="980590"/>
              <a:ext cx="627024" cy="222027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2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</p:sp>
        <p:sp>
          <p:nvSpPr>
            <p:cNvPr id="21" name="Abgerundetes Rechteck 20"/>
            <p:cNvSpPr/>
            <p:nvPr/>
          </p:nvSpPr>
          <p:spPr bwMode="auto">
            <a:xfrm>
              <a:off x="1726682" y="615744"/>
              <a:ext cx="740091" cy="592073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200"/>
                <a:t>Ausführen</a:t>
              </a:r>
              <a:endParaRPr/>
            </a:p>
          </p:txBody>
        </p:sp>
      </p:grpSp>
      <p:grpSp>
        <p:nvGrpSpPr>
          <p:cNvPr id="22" name="Inhaltsplatzhalter 10"/>
          <p:cNvGrpSpPr/>
          <p:nvPr/>
        </p:nvGrpSpPr>
        <p:grpSpPr bwMode="auto">
          <a:xfrm>
            <a:off x="6212554" y="1982011"/>
            <a:ext cx="2468257" cy="2072004"/>
            <a:chOff x="0" y="0"/>
            <a:chExt cx="2468257" cy="2072004"/>
          </a:xfrm>
        </p:grpSpPr>
        <p:sp>
          <p:nvSpPr>
            <p:cNvPr id="23" name="Oval 22"/>
            <p:cNvSpPr/>
            <p:nvPr/>
          </p:nvSpPr>
          <p:spPr bwMode="auto">
            <a:xfrm>
              <a:off x="844606" y="901101"/>
              <a:ext cx="779043" cy="779043"/>
            </a:xfrm>
            <a:prstGeom prst="ellipse">
              <a:avLst/>
            </a:prstGeom>
            <a:solidFill>
              <a:schemeClr val="accent6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400"/>
                <a:t>wofür?</a:t>
              </a:r>
              <a:endParaRPr/>
            </a:p>
          </p:txBody>
        </p:sp>
        <p:sp>
          <p:nvSpPr>
            <p:cNvPr id="24" name="Pfeil nach links 23"/>
            <p:cNvSpPr/>
            <p:nvPr/>
          </p:nvSpPr>
          <p:spPr bwMode="auto">
            <a:xfrm rot="12899999">
              <a:off x="316836" y="756104"/>
              <a:ext cx="624929" cy="222027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6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</p:sp>
        <p:sp>
          <p:nvSpPr>
            <p:cNvPr id="25" name="Abgerundetes Rechteck 24"/>
            <p:cNvSpPr/>
            <p:nvPr/>
          </p:nvSpPr>
          <p:spPr bwMode="auto">
            <a:xfrm>
              <a:off x="3299" y="391859"/>
              <a:ext cx="740091" cy="592073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32385" tIns="32385" rIns="32385" bIns="32385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700"/>
                <a:t>Ordner</a:t>
              </a:r>
              <a:endParaRPr/>
            </a:p>
          </p:txBody>
        </p:sp>
        <p:sp>
          <p:nvSpPr>
            <p:cNvPr id="26" name="Pfeil nach links 25"/>
            <p:cNvSpPr/>
            <p:nvPr/>
          </p:nvSpPr>
          <p:spPr bwMode="auto">
            <a:xfrm rot="19499999">
              <a:off x="1526491" y="756104"/>
              <a:ext cx="624929" cy="222027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6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</p:sp>
        <p:sp>
          <p:nvSpPr>
            <p:cNvPr id="27" name="Abgerundetes Rechteck 26"/>
            <p:cNvSpPr/>
            <p:nvPr/>
          </p:nvSpPr>
          <p:spPr bwMode="auto">
            <a:xfrm>
              <a:off x="1724866" y="391859"/>
              <a:ext cx="740091" cy="592073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32385" tIns="32385" rIns="32385" bIns="32385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700"/>
                <a:t>Datei</a:t>
              </a:r>
              <a:endParaRPr/>
            </a:p>
          </p:txBody>
        </p:sp>
      </p:grp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Evaluation Didaktik II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4767264"/>
            <a:ext cx="2057400" cy="273844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98</a:t>
            </a:fld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5512</Words>
  <Application>Microsoft Office PowerPoint</Application>
  <DocSecurity>0</DocSecurity>
  <PresentationFormat>Bildschirmpräsentation (16:9)</PresentationFormat>
  <Paragraphs>820</Paragraphs>
  <Slides>105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105</vt:i4>
      </vt:variant>
    </vt:vector>
  </HeadingPairs>
  <TitlesOfParts>
    <vt:vector size="112" baseType="lpstr">
      <vt:lpstr>Arial</vt:lpstr>
      <vt:lpstr>Calibri</vt:lpstr>
      <vt:lpstr>Droid Sans</vt:lpstr>
      <vt:lpstr>Times New Roman</vt:lpstr>
      <vt:lpstr>Verdana</vt:lpstr>
      <vt:lpstr>Wingdings</vt:lpstr>
      <vt:lpstr>Office Theme</vt:lpstr>
      <vt:lpstr>Fachspezifischer Train-the-Trainer-Workshop zum Thema Forschungsdatenmanagement</vt:lpstr>
      <vt:lpstr>Begrüßung und Kennenlernen</vt:lpstr>
      <vt:lpstr>Wer ist euer Tutor?</vt:lpstr>
      <vt:lpstr>Vorstellungsrunde</vt:lpstr>
      <vt:lpstr>Vorstellungsrunde</vt:lpstr>
      <vt:lpstr>O! O! O! – Orientierung</vt:lpstr>
      <vt:lpstr>Workshoplandkarte</vt:lpstr>
      <vt:lpstr>Frage</vt:lpstr>
      <vt:lpstr>Tagesplan</vt:lpstr>
      <vt:lpstr>Digitale Forschungsdaten </vt:lpstr>
      <vt:lpstr>Mit welchen Forschungsdaten arbeiten Sie?</vt:lpstr>
      <vt:lpstr>Was sind digitale Forschungsdaten?</vt:lpstr>
      <vt:lpstr>Was sind digitale Forschungsdaten?</vt:lpstr>
      <vt:lpstr>Was sind digitale Forschungsdaten?</vt:lpstr>
      <vt:lpstr>Übung  Forschungsdaten-Lebenszyklus</vt:lpstr>
      <vt:lpstr>Auflösung: Forschungsdaten-Lebenszyklus</vt:lpstr>
      <vt:lpstr>PowerPoint-Präsentation</vt:lpstr>
      <vt:lpstr>Forschungsdatenmanagement</vt:lpstr>
      <vt:lpstr>Forschungsdatenmanagement</vt:lpstr>
      <vt:lpstr>Aspekte des Forschungsdatenmanagements</vt:lpstr>
      <vt:lpstr>Frage</vt:lpstr>
      <vt:lpstr>Die FAIR-Prinzipien</vt:lpstr>
      <vt:lpstr>Kaffeepause</vt:lpstr>
      <vt:lpstr>Forschungsdaten-Policy</vt:lpstr>
      <vt:lpstr>Für den Fachbereich Psychologie</vt:lpstr>
      <vt:lpstr>Inhalte einer institutionellen Forschungsdaten-Policy</vt:lpstr>
      <vt:lpstr>FD-Policy der FU Berlin</vt:lpstr>
      <vt:lpstr>Policy-Typen bei z.B., Springer Nature</vt:lpstr>
      <vt:lpstr>Hilfestellungen bei der Erstellung einer institutionellen Policy</vt:lpstr>
      <vt:lpstr>Frage</vt:lpstr>
      <vt:lpstr>Rechtliche Aspekte</vt:lpstr>
      <vt:lpstr>Übung Rechtsgebiete im FDM</vt:lpstr>
      <vt:lpstr>Rechtliche Herausforderungen</vt:lpstr>
      <vt:lpstr>Schutz personenbezogener Daten (EU-DGSVO)</vt:lpstr>
      <vt:lpstr>Informierte Einwilligung</vt:lpstr>
      <vt:lpstr>Informierte Einwilligung</vt:lpstr>
      <vt:lpstr>Urheberrecht/Verwertungsrecht</vt:lpstr>
      <vt:lpstr>Anonymisierung und Pseudonymisierung</vt:lpstr>
      <vt:lpstr>Übung Anonymisierung</vt:lpstr>
      <vt:lpstr>Methoden der Anonymisierung von Daten</vt:lpstr>
      <vt:lpstr>Methoden der Anonymisierung bildgebender Formate</vt:lpstr>
      <vt:lpstr>Evaluation Didaktik I</vt:lpstr>
      <vt:lpstr>Übung</vt:lpstr>
      <vt:lpstr>Übung</vt:lpstr>
      <vt:lpstr>Mittagspause</vt:lpstr>
      <vt:lpstr>Datenmanagementplan</vt:lpstr>
      <vt:lpstr>Was sind Datenmanagementpläne (DMP)?</vt:lpstr>
      <vt:lpstr>Was sind Datenmanagementpläne?</vt:lpstr>
      <vt:lpstr>Frage/Übung Bestandteile eines DMP</vt:lpstr>
      <vt:lpstr>Bestandteile eines DMP</vt:lpstr>
      <vt:lpstr>PowerPoint-Präsentation</vt:lpstr>
      <vt:lpstr>PowerPoint-Präsentation</vt:lpstr>
      <vt:lpstr>PowerPoint-Präsentation</vt:lpstr>
      <vt:lpstr>Anforderungen der Förderorganisationen</vt:lpstr>
      <vt:lpstr>Frage</vt:lpstr>
      <vt:lpstr>PowerPoint-Präsentation</vt:lpstr>
      <vt:lpstr>DataWiz</vt:lpstr>
      <vt:lpstr>Systematik im FDM</vt:lpstr>
      <vt:lpstr>Frage</vt:lpstr>
      <vt:lpstr>Wirkung von Struktur</vt:lpstr>
      <vt:lpstr>Beispiel einer Ordnerstruktur</vt:lpstr>
      <vt:lpstr>Übung Benennungskonvention</vt:lpstr>
      <vt:lpstr>Benennung von Dateien und Ordnern</vt:lpstr>
      <vt:lpstr>Benennung von Dateien und Ordnern</vt:lpstr>
      <vt:lpstr>Beispiele</vt:lpstr>
      <vt:lpstr>PowerPoint-Präsentation</vt:lpstr>
      <vt:lpstr>Werkzeuge für gleichzeitige Umbenennung</vt:lpstr>
      <vt:lpstr>Kontrolle der Dateiversion </vt:lpstr>
      <vt:lpstr>PowerPoint-Präsentation</vt:lpstr>
      <vt:lpstr>5S-Methode: Ordnung schaffen und erhalten</vt:lpstr>
      <vt:lpstr>Dokumentation (und Metadaten)</vt:lpstr>
      <vt:lpstr>Übung Datendokumentation</vt:lpstr>
      <vt:lpstr>Frage</vt:lpstr>
      <vt:lpstr>Grundlegende Inhalte einer Dokumentation</vt:lpstr>
      <vt:lpstr>PowerPoint-Präsentation</vt:lpstr>
      <vt:lpstr>PowerPoint-Präsentation</vt:lpstr>
      <vt:lpstr>PowerPoint-Präsentation</vt:lpstr>
      <vt:lpstr>PowerPoint-Präsentation</vt:lpstr>
      <vt:lpstr>Frage</vt:lpstr>
      <vt:lpstr>PowerPoint-Präsentation</vt:lpstr>
      <vt:lpstr>Übung Codebook</vt:lpstr>
      <vt:lpstr>Kaffeepause</vt:lpstr>
      <vt:lpstr>(Dokumentation und) Metadaten</vt:lpstr>
      <vt:lpstr>Metadaten – Daten über Daten</vt:lpstr>
      <vt:lpstr>Metadaten – Daten über Daten</vt:lpstr>
      <vt:lpstr>Metadaten – Daten über Daten</vt:lpstr>
      <vt:lpstr>Normdaten </vt:lpstr>
      <vt:lpstr>Kontrolliertes Vokabular</vt:lpstr>
      <vt:lpstr>Übung Metadaten</vt:lpstr>
      <vt:lpstr>Beispiele für Metadatenstandards</vt:lpstr>
      <vt:lpstr>Zugriffssicherheit</vt:lpstr>
      <vt:lpstr>Gründe für einen sicheren Umgang mit Daten</vt:lpstr>
      <vt:lpstr>Aspekte der Datensicherheit</vt:lpstr>
      <vt:lpstr>Frage</vt:lpstr>
      <vt:lpstr>Physischer Schutz und Verschlüsselung</vt:lpstr>
      <vt:lpstr>Passwortschutz</vt:lpstr>
      <vt:lpstr>Beispiel: KeePassX</vt:lpstr>
      <vt:lpstr>Zugriffsrechte und Rollenvergabe</vt:lpstr>
      <vt:lpstr>Evaluation Didaktik II</vt:lpstr>
      <vt:lpstr>Übung</vt:lpstr>
      <vt:lpstr>Übung</vt:lpstr>
      <vt:lpstr>Frage</vt:lpstr>
      <vt:lpstr>Feedback</vt:lpstr>
      <vt:lpstr>Frage</vt:lpstr>
      <vt:lpstr>Herzlichen Dank für Ihre Teilnahme!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Sven Paßmann</cp:lastModifiedBy>
  <cp:revision>451</cp:revision>
  <dcterms:created xsi:type="dcterms:W3CDTF">2017-05-29T08:09:42Z</dcterms:created>
  <dcterms:modified xsi:type="dcterms:W3CDTF">2023-03-07T10:00:13Z</dcterms:modified>
  <cp:category/>
  <dc:identifier/>
  <cp:contentStatus/>
  <dc:language/>
  <cp:version/>
</cp:coreProperties>
</file>