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3" r:id="rId1"/>
    <p:sldMasterId id="2147483665" r:id="rId2"/>
  </p:sldMasterIdLst>
  <p:notesMasterIdLst>
    <p:notesMasterId r:id="rId24"/>
  </p:notesMasterIdLst>
  <p:handoutMasterIdLst>
    <p:handoutMasterId r:id="rId25"/>
  </p:handoutMasterIdLst>
  <p:sldIdLst>
    <p:sldId id="258" r:id="rId3"/>
    <p:sldId id="296" r:id="rId4"/>
    <p:sldId id="298" r:id="rId5"/>
    <p:sldId id="376" r:id="rId6"/>
    <p:sldId id="381" r:id="rId7"/>
    <p:sldId id="324" r:id="rId8"/>
    <p:sldId id="361" r:id="rId9"/>
    <p:sldId id="289" r:id="rId10"/>
    <p:sldId id="379" r:id="rId11"/>
    <p:sldId id="380" r:id="rId12"/>
    <p:sldId id="292" r:id="rId13"/>
    <p:sldId id="287" r:id="rId14"/>
    <p:sldId id="372" r:id="rId15"/>
    <p:sldId id="300" r:id="rId16"/>
    <p:sldId id="276" r:id="rId17"/>
    <p:sldId id="275" r:id="rId18"/>
    <p:sldId id="262" r:id="rId19"/>
    <p:sldId id="373" r:id="rId20"/>
    <p:sldId id="362" r:id="rId21"/>
    <p:sldId id="294" r:id="rId22"/>
    <p:sldId id="293" r:id="rId23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25" autoAdjust="0"/>
    <p:restoredTop sz="95946" autoAdjust="0"/>
  </p:normalViewPr>
  <p:slideViewPr>
    <p:cSldViewPr>
      <p:cViewPr varScale="1">
        <p:scale>
          <a:sx n="88" d="100"/>
          <a:sy n="88" d="100"/>
        </p:scale>
        <p:origin x="200" y="6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82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Mappe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151098493897688E-4"/>
          <c:y val="8.7919761234269742E-2"/>
          <c:w val="0.58033225974641955"/>
          <c:h val="0.84967460765265612"/>
        </c:manualLayout>
      </c:layout>
      <c:doughnutChart>
        <c:varyColors val="1"/>
        <c:ser>
          <c:idx val="0"/>
          <c:order val="0"/>
          <c:explosion val="2"/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F77-7448-8A5B-A1697E17A066}"/>
              </c:ext>
            </c:extLst>
          </c:dPt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F77-7448-8A5B-A1697E17A06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BF77-7448-8A5B-A1697E17A066}"/>
              </c:ext>
            </c:extLst>
          </c:dPt>
          <c:dPt>
            <c:idx val="3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BF77-7448-8A5B-A1697E17A066}"/>
              </c:ext>
            </c:extLst>
          </c:dPt>
          <c:dPt>
            <c:idx val="4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BF77-7448-8A5B-A1697E17A066}"/>
              </c:ext>
            </c:extLst>
          </c:dPt>
          <c:dPt>
            <c:idx val="5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BF77-7448-8A5B-A1697E17A066}"/>
              </c:ext>
            </c:extLst>
          </c:dPt>
          <c:dPt>
            <c:idx val="6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BF77-7448-8A5B-A1697E17A066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F-BF77-7448-8A5B-A1697E17A066}"/>
              </c:ext>
            </c:extLst>
          </c:dPt>
          <c:dPt>
            <c:idx val="8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11-BF77-7448-8A5B-A1697E17A066}"/>
              </c:ext>
            </c:extLst>
          </c:dPt>
          <c:cat>
            <c:strRef>
              <c:f>Tabelle1!$B$18:$B$26</c:f>
              <c:strCache>
                <c:ptCount val="9"/>
                <c:pt idx="0">
                  <c:v>Öl und Erdölprodukte</c:v>
                </c:pt>
                <c:pt idx="1">
                  <c:v>Erdgas</c:v>
                </c:pt>
                <c:pt idx="2">
                  <c:v>Kohle</c:v>
                </c:pt>
                <c:pt idx="3">
                  <c:v>Abfälle</c:v>
                </c:pt>
                <c:pt idx="4">
                  <c:v>Wasserkraft</c:v>
                </c:pt>
                <c:pt idx="5">
                  <c:v>Biotreibstoffe und Biogase</c:v>
                </c:pt>
                <c:pt idx="6">
                  <c:v>Windkraft</c:v>
                </c:pt>
                <c:pt idx="7">
                  <c:v>Fotovoltaik</c:v>
                </c:pt>
                <c:pt idx="8">
                  <c:v>Brennholz und feste biogene Treibstoffe</c:v>
                </c:pt>
              </c:strCache>
            </c:strRef>
          </c:cat>
          <c:val>
            <c:numRef>
              <c:f>Tabelle1!$C$18:$C$26</c:f>
              <c:numCache>
                <c:formatCode>General</c:formatCode>
                <c:ptCount val="9"/>
                <c:pt idx="0">
                  <c:v>125.566</c:v>
                </c:pt>
                <c:pt idx="1">
                  <c:v>84.695999999999998</c:v>
                </c:pt>
                <c:pt idx="2">
                  <c:v>28.742999999999999</c:v>
                </c:pt>
                <c:pt idx="3">
                  <c:v>7.7</c:v>
                </c:pt>
                <c:pt idx="4">
                  <c:v>37.666350000000001</c:v>
                </c:pt>
                <c:pt idx="5">
                  <c:v>3.51</c:v>
                </c:pt>
                <c:pt idx="6">
                  <c:v>6.5</c:v>
                </c:pt>
                <c:pt idx="7">
                  <c:v>2.7</c:v>
                </c:pt>
                <c:pt idx="8">
                  <c:v>52.5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BF77-7448-8A5B-A1697E17A0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8882777910498774"/>
          <c:y val="0"/>
          <c:w val="0.40441333154305303"/>
          <c:h val="0.998621071739502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0" i="0" u="none" strike="noStrike" kern="8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768E00-D2B7-6E4E-AA6A-AC71D730947D}" type="datetimeFigureOut">
              <a:rPr lang="en-US" smtClean="0"/>
              <a:t>1/18/23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0C91D-6C58-3F4B-AD86-7A996FAA173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33203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0E5847-F5B5-7B41-9197-583712EACD10}" type="datetimeFigureOut">
              <a:rPr lang="en-US" smtClean="0"/>
              <a:t>1/18/23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AT"/>
              <a:t>Click to edit Master text styles</a:t>
            </a:r>
          </a:p>
          <a:p>
            <a:pPr lvl="1"/>
            <a:r>
              <a:rPr lang="de-AT"/>
              <a:t>Second level</a:t>
            </a:r>
          </a:p>
          <a:p>
            <a:pPr lvl="2"/>
            <a:r>
              <a:rPr lang="de-AT"/>
              <a:t>Third level</a:t>
            </a:r>
          </a:p>
          <a:p>
            <a:pPr lvl="3"/>
            <a:r>
              <a:rPr lang="de-AT"/>
              <a:t>Fourth level</a:t>
            </a:r>
          </a:p>
          <a:p>
            <a:pPr lvl="4"/>
            <a:r>
              <a:rPr lang="de-AT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14F848-489F-D14B-AC7F-41C3B2443E0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80607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705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6262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4084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Die bereits jetzt beobachteten Hitzewellen führen zu Übersterblichkeit bei vulnerablen Gruppen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14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14F848-489F-D14B-AC7F-41C3B2443E0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28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creativecommons.org/licenses/by/4.0/" TargetMode="Externa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mailto:huppmann@iiasa.ac.at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hyperlink" Target="http://www.iiasa.ac.at/staff/daniel-huppmann" TargetMode="External"/><Relationship Id="rId5" Type="http://schemas.openxmlformats.org/officeDocument/2006/relationships/hyperlink" Target="https://mastodon.social/@daniel_huppmann" TargetMode="External"/><Relationship Id="rId4" Type="http://schemas.openxmlformats.org/officeDocument/2006/relationships/hyperlink" Target="https://twitter.com/daniel_huppmann" TargetMode="Externa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mailto:huppmann@iiasa.ac.at" TargetMode="External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6" Type="http://schemas.openxmlformats.org/officeDocument/2006/relationships/hyperlink" Target="http://www.iiasa.ac.at/staff/daniel-huppmann" TargetMode="External"/><Relationship Id="rId5" Type="http://schemas.openxmlformats.org/officeDocument/2006/relationships/hyperlink" Target="https://mastodon.social/@daniel_huppmann" TargetMode="External"/><Relationship Id="rId10" Type="http://schemas.openxmlformats.org/officeDocument/2006/relationships/image" Target="../media/image2.png"/><Relationship Id="rId4" Type="http://schemas.openxmlformats.org/officeDocument/2006/relationships/hyperlink" Target="https://twitter.com/daniel_huppmann" TargetMode="External"/><Relationship Id="rId9" Type="http://schemas.openxmlformats.org/officeDocument/2006/relationships/hyperlink" Target="https://creativecommons.org/licenses/by/4.0/" TargetMode="Externa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03818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 and two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 hasCustomPrompt="1"/>
          </p:nvPr>
        </p:nvSpPr>
        <p:spPr>
          <a:xfrm>
            <a:off x="1103447" y="1988840"/>
            <a:ext cx="10472604" cy="410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1103447" y="6093320"/>
            <a:ext cx="10472604" cy="288008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80000"/>
              <a:buFontTx/>
              <a:buNone/>
              <a:tabLst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26" hasCustomPrompt="1"/>
          </p:nvPr>
        </p:nvSpPr>
        <p:spPr>
          <a:xfrm rot="16200000">
            <a:off x="-1105435" y="3812438"/>
            <a:ext cx="4033689" cy="384011"/>
          </a:xfrm>
          <a:prstGeom prst="rect">
            <a:avLst/>
          </a:prstGeom>
        </p:spPr>
        <p:txBody>
          <a:bodyPr vert="horz" lIns="0" tIns="0" rIns="180000" bIns="36000" rtlCol="0" anchor="ctr" anchorCtr="0">
            <a:normAutofit/>
          </a:bodyPr>
          <a:lstStyle>
            <a:lvl1pPr>
              <a:defRPr lang="en-GB" sz="1600" baseline="0" dirty="0">
                <a:solidFill>
                  <a:srgbClr val="7F7F7F"/>
                </a:solidFill>
              </a:defRPr>
            </a:lvl1pPr>
          </a:lstStyle>
          <a:p>
            <a:pPr marL="0" lvl="0" indent="0" algn="r">
              <a:buNone/>
            </a:pPr>
            <a:r>
              <a:rPr lang="en-GB" noProof="0" dirty="0"/>
              <a:t>Click to edit Secondary Subtitle</a:t>
            </a:r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7"/>
            <a:ext cx="10656324" cy="828000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94478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949366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367CD1-1B92-9341-B6EB-89FE8FB86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1425" y="2348880"/>
            <a:ext cx="1046516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edit section title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8AEEE99-B767-8246-A681-4EA20706C7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r>
              <a:rPr lang="de-AT" noProof="0"/>
              <a:t>Daniel Huppmann</a:t>
            </a:r>
            <a:endParaRPr lang="en-GB" noProof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DE0ECE9-8260-2049-A7CF-32F94D80330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/>
              <a:t>Klima-Szenarien der Wissenschaft: Ein Blick in die Glaskugel? </a:t>
            </a:r>
            <a:endParaRPr lang="en-GB" noProof="0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C8F728F-6B39-BE4C-8B94-41AE1E38DEE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7F5633C8-4A1E-AE41-9551-4706842F4652}" type="slidenum">
              <a:rPr lang="en-GB" noProof="0" smtClean="0"/>
              <a:pPr algn="r"/>
              <a:t>‹Nr.›</a:t>
            </a:fld>
            <a:endParaRPr lang="en-GB" noProof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6A70D36C-84F8-AE43-8234-6C73208880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1225" y="3860800"/>
            <a:ext cx="10464800" cy="23764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to edit subtitle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E01E965A-F2E9-3B47-A1FA-126BC9AFA7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" y="1700808"/>
            <a:ext cx="6432550" cy="43279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lang="en-GB" sz="2600" i="1" dirty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marL="271463" lvl="0" indent="-271463">
              <a:spcBef>
                <a:spcPts val="1000"/>
              </a:spcBef>
              <a:buSzPct val="80000"/>
            </a:pPr>
            <a:r>
              <a:rPr lang="en-GB" noProof="0" dirty="0"/>
              <a:t>Section number</a:t>
            </a:r>
          </a:p>
        </p:txBody>
      </p:sp>
    </p:spTree>
    <p:extLst>
      <p:ext uri="{BB962C8B-B14F-4D97-AF65-F5344CB8AC3E}">
        <p14:creationId xmlns:p14="http://schemas.microsoft.com/office/powerpoint/2010/main" val="8492815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CC-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815414" y="3465851"/>
            <a:ext cx="10472605" cy="1763349"/>
          </a:xfrm>
        </p:spPr>
        <p:txBody>
          <a:bodyPr lIns="0" rIns="0"/>
          <a:lstStyle>
            <a:lvl1pPr marL="0" indent="0" algn="ctr">
              <a:buFontTx/>
              <a:buNone/>
              <a:defRPr sz="2400">
                <a:latin typeface="+mn-lt"/>
              </a:defRPr>
            </a:lvl1pPr>
          </a:lstStyle>
          <a:p>
            <a:r>
              <a:rPr lang="en-GB" dirty="0"/>
              <a:t>Click to edit </a:t>
            </a:r>
            <a:r>
              <a:rPr lang="en-GB" noProof="0" dirty="0"/>
              <a:t>Master</a:t>
            </a:r>
            <a:r>
              <a:rPr lang="en-GB" dirty="0"/>
              <a:t> subtitle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15414" y="5373216"/>
            <a:ext cx="10472605" cy="64829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71463" indent="-271463" algn="r">
              <a:buNone/>
              <a:defRPr lang="de-AT" sz="1800" smtClean="0">
                <a:solidFill>
                  <a:srgbClr val="808080"/>
                </a:solidFill>
                <a:latin typeface="+mn-lt"/>
              </a:defRPr>
            </a:lvl1pPr>
            <a:lvl2pPr>
              <a:defRPr lang="de-AT" smtClean="0"/>
            </a:lvl2pPr>
            <a:lvl3pPr>
              <a:defRPr lang="de-AT" smtClean="0"/>
            </a:lvl3pPr>
            <a:lvl4pPr>
              <a:defRPr lang="de-AT" smtClean="0"/>
            </a:lvl4pPr>
            <a:lvl5pPr>
              <a:defRPr lang="en-US"/>
            </a:lvl5pPr>
          </a:lstStyle>
          <a:p>
            <a:pPr marL="0" lvl="0" indent="0"/>
            <a:r>
              <a:rPr lang="en-GB" noProof="0" dirty="0"/>
              <a:t>Click to edit name and conference/location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815412" y="1881675"/>
            <a:ext cx="10472605" cy="1143000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GB" noProof="0" dirty="0"/>
              <a:t>Click to edit Master title</a:t>
            </a: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D1AF46F0-D435-7EA2-FC8B-6F9138076643}"/>
              </a:ext>
            </a:extLst>
          </p:cNvPr>
          <p:cNvSpPr/>
          <p:nvPr userDrawn="1"/>
        </p:nvSpPr>
        <p:spPr>
          <a:xfrm>
            <a:off x="4680520" y="6314703"/>
            <a:ext cx="6096000" cy="49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/>
          <a:p>
            <a:pPr marL="0" lvl="0" indent="0" algn="r" eaLnBrk="0" hangingPunct="0">
              <a:spcBef>
                <a:spcPct val="20000"/>
              </a:spcBef>
              <a:buFontTx/>
              <a:buNone/>
            </a:pPr>
            <a:r>
              <a:rPr lang="de-AT" sz="1400" b="0" i="0" u="none" strike="noStrike" dirty="0">
                <a:solidFill>
                  <a:srgbClr val="464646"/>
                </a:solidFill>
                <a:effectLst/>
                <a:latin typeface="+mj-lt"/>
              </a:rPr>
              <a:t>Dieses Werk ist lizenziert unter einer</a:t>
            </a:r>
            <a:br>
              <a:rPr lang="de-AT" sz="1400" b="0" i="0" u="none" strike="noStrike" dirty="0">
                <a:solidFill>
                  <a:srgbClr val="464646"/>
                </a:solidFill>
                <a:effectLst/>
                <a:latin typeface="+mj-lt"/>
              </a:rPr>
            </a:br>
            <a:r>
              <a:rPr lang="en-US" sz="1400" dirty="0">
                <a:solidFill>
                  <a:schemeClr val="tx2"/>
                </a:solidFill>
                <a:latin typeface="+mj-lt"/>
                <a:cs typeface="Calibr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Namensnennung 4.0 International Lizenz</a:t>
            </a:r>
            <a:endParaRPr lang="en-US" sz="1400" dirty="0">
              <a:solidFill>
                <a:schemeClr val="tx2"/>
              </a:solidFill>
              <a:latin typeface="+mj-lt"/>
              <a:cs typeface="Calibri"/>
            </a:endParaRPr>
          </a:p>
        </p:txBody>
      </p:sp>
      <p:pic>
        <p:nvPicPr>
          <p:cNvPr id="4" name="Picture 8">
            <a:extLst>
              <a:ext uri="{FF2B5EF4-FFF2-40B4-BE49-F238E27FC236}">
                <a16:creationId xmlns:a16="http://schemas.microsoft.com/office/drawing/2014/main" id="{9E5B1E2F-CFBB-D1D0-B892-AE803DFFE8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883056" y="6343793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7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815414" y="3465851"/>
            <a:ext cx="10472605" cy="2065784"/>
          </a:xfrm>
        </p:spPr>
        <p:txBody>
          <a:bodyPr lIns="0" rIns="0"/>
          <a:lstStyle>
            <a:lvl1pPr marL="0" indent="0" algn="ctr">
              <a:buFontTx/>
              <a:buNone/>
              <a:defRPr sz="2400">
                <a:latin typeface="+mn-lt"/>
              </a:defRPr>
            </a:lvl1pPr>
          </a:lstStyle>
          <a:p>
            <a:r>
              <a:rPr lang="en-GB" dirty="0"/>
              <a:t>Click to edit </a:t>
            </a:r>
            <a:r>
              <a:rPr lang="en-GB" noProof="0" dirty="0"/>
              <a:t>Master</a:t>
            </a:r>
            <a:r>
              <a:rPr lang="en-GB" dirty="0"/>
              <a:t> subtitle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815414" y="5769885"/>
            <a:ext cx="10472605" cy="64829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marL="271463" indent="-271463" algn="r">
              <a:buNone/>
              <a:defRPr lang="de-AT" sz="1800" smtClean="0">
                <a:solidFill>
                  <a:srgbClr val="808080"/>
                </a:solidFill>
                <a:latin typeface="+mn-lt"/>
              </a:defRPr>
            </a:lvl1pPr>
            <a:lvl2pPr>
              <a:defRPr lang="de-AT" smtClean="0"/>
            </a:lvl2pPr>
            <a:lvl3pPr>
              <a:defRPr lang="de-AT" smtClean="0"/>
            </a:lvl3pPr>
            <a:lvl4pPr>
              <a:defRPr lang="de-AT" smtClean="0"/>
            </a:lvl4pPr>
            <a:lvl5pPr>
              <a:defRPr lang="en-US"/>
            </a:lvl5pPr>
          </a:lstStyle>
          <a:p>
            <a:pPr marL="0" lvl="0" indent="0"/>
            <a:r>
              <a:rPr lang="en-GB" noProof="0" dirty="0"/>
              <a:t>Click to edit name and conference/location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815412" y="1881675"/>
            <a:ext cx="10472605" cy="1143000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GB" noProof="0" dirty="0"/>
              <a:t>Click to edit Master title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5" name="Rectangle 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7381" y="2927401"/>
            <a:ext cx="11329259" cy="1221679"/>
          </a:xfrm>
        </p:spPr>
        <p:txBody>
          <a:bodyPr lIns="36000" rIns="36000" anchor="t" anchorCtr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add more information…</a:t>
            </a:r>
          </a:p>
        </p:txBody>
      </p:sp>
      <p:sp>
        <p:nvSpPr>
          <p:cNvPr id="5" name="Rectangle 9"/>
          <p:cNvSpPr txBox="1">
            <a:spLocks noChangeArrowheads="1"/>
          </p:cNvSpPr>
          <p:nvPr userDrawn="1"/>
        </p:nvSpPr>
        <p:spPr bwMode="auto">
          <a:xfrm>
            <a:off x="527381" y="2247008"/>
            <a:ext cx="11329259" cy="6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>
            <a:lvl1pPr marL="0" lvl="0" indent="0" eaLnBrk="0" hangingPunct="0">
              <a:spcBef>
                <a:spcPct val="20000"/>
              </a:spcBef>
              <a:buSzPct val="80000"/>
              <a:buNone/>
              <a:defRPr sz="2400" i="1">
                <a:solidFill>
                  <a:srgbClr val="003399"/>
                </a:solidFill>
                <a:latin typeface="Cambria"/>
                <a:cs typeface="Cambria"/>
              </a:defRPr>
            </a:lvl1pPr>
            <a:lvl2pPr marL="534988" indent="-344488" eaLnBrk="0" hangingPunct="0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200">
                <a:latin typeface="Calibri"/>
                <a:cs typeface="Calibri"/>
              </a:defRPr>
            </a:lvl2pPr>
            <a:lvl3pPr marL="446088" indent="-179388" defTabSz="895350" eaLnBrk="0" hangingPunct="0">
              <a:spcBef>
                <a:spcPct val="20000"/>
              </a:spcBef>
              <a:buSzPct val="80000"/>
              <a:buFont typeface="Arial"/>
              <a:buChar char="•"/>
              <a:defRPr sz="2000">
                <a:latin typeface="Calibri"/>
                <a:cs typeface="Calibri"/>
              </a:defRPr>
            </a:lvl3pPr>
            <a:lvl4pPr marL="714375" indent="-357188" defTabSz="714375" eaLnBrk="0" hangingPunct="0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000">
                <a:latin typeface="Calibri"/>
                <a:cs typeface="Calibri"/>
              </a:defRPr>
            </a:lvl4pPr>
            <a:lvl5pPr marL="1082675" indent="-228600" eaLnBrk="0" hangingPunct="0">
              <a:spcBef>
                <a:spcPct val="20000"/>
              </a:spcBef>
              <a:buChar char="»"/>
              <a:defRPr sz="1000">
                <a:latin typeface="Calibri"/>
                <a:cs typeface="Calibri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/>
            <a:r>
              <a:rPr lang="en-GB" sz="2400" noProof="0" dirty="0">
                <a:solidFill>
                  <a:schemeClr val="tx2"/>
                </a:solidFill>
              </a:rPr>
              <a:t>Thank you very much for your attention!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50825C2C-D55D-4FEC-1AAD-A6C5CE4589A7}"/>
              </a:ext>
            </a:extLst>
          </p:cNvPr>
          <p:cNvSpPr txBox="1"/>
          <p:nvPr userDrawn="1"/>
        </p:nvSpPr>
        <p:spPr>
          <a:xfrm>
            <a:off x="3887755" y="4509120"/>
            <a:ext cx="796888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b" anchorCtr="0" compatLnSpc="1">
            <a:prstTxWarp prst="textNoShape">
              <a:avLst/>
            </a:prstTxWarp>
          </a:bodyPr>
          <a:lstStyle>
            <a:lvl1pPr marL="0" indent="0" eaLnBrk="0" hangingPunct="0">
              <a:spcBef>
                <a:spcPct val="20000"/>
              </a:spcBef>
              <a:buFontTx/>
              <a:buNone/>
              <a:defRPr sz="1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/>
              <a:buChar char="•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2pPr>
            <a:lvl3pPr marL="806450" indent="-228600" eaLnBrk="0" hangingPunct="0">
              <a:spcBef>
                <a:spcPct val="20000"/>
              </a:spcBef>
              <a:buSzPct val="100000"/>
              <a:buFont typeface="Wingdings" charset="2"/>
              <a:buChar char="²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 algn="r"/>
            <a:r>
              <a:rPr lang="en-GB" sz="20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Dr. Daniel Huppmann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Senior Research Scholar – Energy, Climate, and Environment Program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International Institute for Applied Systems Analysis (IIASA)</a:t>
            </a:r>
            <a:b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</a:br>
            <a:r>
              <a:rPr lang="en-GB" sz="1400" noProof="0" dirty="0" err="1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Schlossplatz</a:t>
            </a:r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 1, A-2361 Laxenburg, Austria</a:t>
            </a: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huppmann@iiasa.ac.at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4"/>
              </a:rPr>
              <a:t>@daniel_huppmann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5"/>
              </a:rPr>
              <a:t>@daniel_huppmann@mastodon.social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www.iiasa.ac.at/staff/daniel-huppmann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</p:txBody>
      </p:sp>
      <p:pic>
        <p:nvPicPr>
          <p:cNvPr id="9" name="Grafik 8" descr="Ein Bild, das Axt enthält.&#10;&#10;Automatisch generierte Beschreibung">
            <a:extLst>
              <a:ext uri="{FF2B5EF4-FFF2-40B4-BE49-F238E27FC236}">
                <a16:creationId xmlns:a16="http://schemas.microsoft.com/office/drawing/2014/main" id="{4BBEEE20-EEF6-0883-AEED-B7A1865EAE6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6440" y="5982262"/>
            <a:ext cx="266696" cy="216024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5C874ED6-30D4-A5FB-1FA5-5DE7073AD01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8288" y="6176298"/>
            <a:ext cx="266696" cy="29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36919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sCC-B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5" name="Rectangle 9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7381" y="2927401"/>
            <a:ext cx="11329259" cy="1005655"/>
          </a:xfrm>
        </p:spPr>
        <p:txBody>
          <a:bodyPr lIns="36000" rIns="36000" anchor="t" anchorCtr="0"/>
          <a:lstStyle>
            <a:lvl1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GB" noProof="0" dirty="0"/>
              <a:t>Click to add more information…</a:t>
            </a:r>
          </a:p>
        </p:txBody>
      </p:sp>
      <p:sp>
        <p:nvSpPr>
          <p:cNvPr id="5" name="Rectangle 9"/>
          <p:cNvSpPr txBox="1">
            <a:spLocks noChangeArrowheads="1"/>
          </p:cNvSpPr>
          <p:nvPr userDrawn="1"/>
        </p:nvSpPr>
        <p:spPr bwMode="auto">
          <a:xfrm>
            <a:off x="527381" y="2247008"/>
            <a:ext cx="11329259" cy="6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>
            <a:lvl1pPr marL="0" lvl="0" indent="0" eaLnBrk="0" hangingPunct="0">
              <a:spcBef>
                <a:spcPct val="20000"/>
              </a:spcBef>
              <a:buSzPct val="80000"/>
              <a:buNone/>
              <a:defRPr sz="2400" i="1">
                <a:solidFill>
                  <a:srgbClr val="003399"/>
                </a:solidFill>
                <a:latin typeface="Cambria"/>
                <a:cs typeface="Cambria"/>
              </a:defRPr>
            </a:lvl1pPr>
            <a:lvl2pPr marL="534988" indent="-344488" eaLnBrk="0" hangingPunct="0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200">
                <a:latin typeface="Calibri"/>
                <a:cs typeface="Calibri"/>
              </a:defRPr>
            </a:lvl2pPr>
            <a:lvl3pPr marL="446088" indent="-179388" defTabSz="895350" eaLnBrk="0" hangingPunct="0">
              <a:spcBef>
                <a:spcPct val="20000"/>
              </a:spcBef>
              <a:buSzPct val="80000"/>
              <a:buFont typeface="Arial"/>
              <a:buChar char="•"/>
              <a:defRPr sz="2000">
                <a:latin typeface="Calibri"/>
                <a:cs typeface="Calibri"/>
              </a:defRPr>
            </a:lvl3pPr>
            <a:lvl4pPr marL="714375" indent="-357188" defTabSz="714375" eaLnBrk="0" hangingPunct="0">
              <a:spcBef>
                <a:spcPct val="20000"/>
              </a:spcBef>
              <a:buSzPct val="100000"/>
              <a:buFontTx/>
              <a:buBlip>
                <a:blip r:embed="rId2"/>
              </a:buBlip>
              <a:defRPr sz="2000">
                <a:latin typeface="Calibri"/>
                <a:cs typeface="Calibri"/>
              </a:defRPr>
            </a:lvl4pPr>
            <a:lvl5pPr marL="1082675" indent="-228600" eaLnBrk="0" hangingPunct="0">
              <a:spcBef>
                <a:spcPct val="20000"/>
              </a:spcBef>
              <a:buChar char="»"/>
              <a:defRPr sz="1000">
                <a:latin typeface="Calibri"/>
                <a:cs typeface="Calibri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/>
            <a:r>
              <a:rPr lang="en-GB" sz="2400" noProof="0" dirty="0" err="1">
                <a:solidFill>
                  <a:schemeClr val="tx2"/>
                </a:solidFill>
              </a:rPr>
              <a:t>Vielen</a:t>
            </a:r>
            <a:r>
              <a:rPr lang="en-GB" sz="2400" noProof="0" dirty="0">
                <a:solidFill>
                  <a:schemeClr val="tx2"/>
                </a:solidFill>
              </a:rPr>
              <a:t> Dank für </a:t>
            </a:r>
            <a:r>
              <a:rPr lang="en-GB" sz="2400" noProof="0" dirty="0" err="1">
                <a:solidFill>
                  <a:schemeClr val="tx2"/>
                </a:solidFill>
              </a:rPr>
              <a:t>Ihre</a:t>
            </a:r>
            <a:r>
              <a:rPr lang="en-GB" sz="2400" noProof="0" dirty="0">
                <a:solidFill>
                  <a:schemeClr val="tx2"/>
                </a:solidFill>
              </a:rPr>
              <a:t> </a:t>
            </a:r>
            <a:r>
              <a:rPr lang="en-GB" sz="2400" noProof="0" dirty="0" err="1">
                <a:solidFill>
                  <a:schemeClr val="tx2"/>
                </a:solidFill>
              </a:rPr>
              <a:t>Aufmerksamkeit</a:t>
            </a:r>
            <a:r>
              <a:rPr lang="en-GB" sz="2400" noProof="0" dirty="0">
                <a:solidFill>
                  <a:schemeClr val="tx2"/>
                </a:solidFill>
              </a:rPr>
              <a:t>!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50EB6388-6551-924B-E238-3E22653E3DA5}"/>
              </a:ext>
            </a:extLst>
          </p:cNvPr>
          <p:cNvSpPr txBox="1"/>
          <p:nvPr userDrawn="1"/>
        </p:nvSpPr>
        <p:spPr>
          <a:xfrm>
            <a:off x="4007768" y="4005064"/>
            <a:ext cx="7968885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b" anchorCtr="0" compatLnSpc="1">
            <a:prstTxWarp prst="textNoShape">
              <a:avLst/>
            </a:prstTxWarp>
          </a:bodyPr>
          <a:lstStyle>
            <a:lvl1pPr marL="0" indent="0" eaLnBrk="0" hangingPunct="0">
              <a:spcBef>
                <a:spcPct val="20000"/>
              </a:spcBef>
              <a:buFontTx/>
              <a:buNone/>
              <a:defRPr sz="1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/>
              <a:buChar char="•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2pPr>
            <a:lvl3pPr marL="806450" indent="-228600" eaLnBrk="0" hangingPunct="0">
              <a:spcBef>
                <a:spcPct val="20000"/>
              </a:spcBef>
              <a:buSzPct val="100000"/>
              <a:buFont typeface="Wingdings" charset="2"/>
              <a:buChar char="²"/>
              <a:defRPr sz="28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rgbClr val="003399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lvl="0" algn="r"/>
            <a:r>
              <a:rPr lang="en-GB" sz="20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Dr. Daniel Huppmann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Senior Research Scholar – Energy, Climate, and Environment Program</a:t>
            </a:r>
          </a:p>
          <a:p>
            <a:pPr lvl="0" algn="r"/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International Institute for Applied Systems Analysis (IIASA)</a:t>
            </a:r>
            <a:b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</a:br>
            <a:r>
              <a:rPr lang="en-GB" sz="1400" noProof="0" dirty="0" err="1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Schlossplatz</a:t>
            </a:r>
            <a:r>
              <a:rPr lang="en-GB" sz="1400" noProof="0" dirty="0">
                <a:solidFill>
                  <a:schemeClr val="bg2">
                    <a:lumMod val="50000"/>
                  </a:schemeClr>
                </a:solidFill>
                <a:latin typeface="+mn-lt"/>
                <a:cs typeface="Calibri"/>
              </a:rPr>
              <a:t> 1, A-2361 Laxenburg, Austria</a:t>
            </a: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huppmann@iiasa.ac.at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4"/>
              </a:rPr>
              <a:t>@daniel_huppmann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5"/>
              </a:rPr>
              <a:t>@daniel_huppmann@mastodon.social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  <a:p>
            <a:pPr lvl="0" algn="r"/>
            <a:r>
              <a:rPr lang="en-GB" sz="1400" noProof="0" dirty="0">
                <a:solidFill>
                  <a:schemeClr val="tx2"/>
                </a:solidFill>
                <a:latin typeface="+mn-lt"/>
                <a:cs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www.iiasa.ac.at/staff/daniel-huppmann</a:t>
            </a:r>
            <a:endParaRPr lang="en-GB" sz="1400" noProof="0" dirty="0">
              <a:solidFill>
                <a:schemeClr val="tx2"/>
              </a:solidFill>
              <a:latin typeface="+mn-lt"/>
              <a:cs typeface="Calibri"/>
            </a:endParaRPr>
          </a:p>
        </p:txBody>
      </p:sp>
      <p:pic>
        <p:nvPicPr>
          <p:cNvPr id="8" name="Grafik 7" descr="Ein Bild, das Axt enthält.&#10;&#10;Automatisch generierte Beschreibung">
            <a:extLst>
              <a:ext uri="{FF2B5EF4-FFF2-40B4-BE49-F238E27FC236}">
                <a16:creationId xmlns:a16="http://schemas.microsoft.com/office/drawing/2014/main" id="{7AEF3203-B12D-D8F9-457B-950AC6046DF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6453" y="5478206"/>
            <a:ext cx="266696" cy="216024"/>
          </a:xfrm>
          <a:prstGeom prst="rect">
            <a:avLst/>
          </a:prstGeom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988408FD-796E-623F-2A66-F47F3F600E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8301" y="5672242"/>
            <a:ext cx="266696" cy="29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>
            <a:extLst>
              <a:ext uri="{FF2B5EF4-FFF2-40B4-BE49-F238E27FC236}">
                <a16:creationId xmlns:a16="http://schemas.microsoft.com/office/drawing/2014/main" id="{94D00442-213C-4E4D-0A21-BE26E0F89682}"/>
              </a:ext>
            </a:extLst>
          </p:cNvPr>
          <p:cNvSpPr/>
          <p:nvPr userDrawn="1"/>
        </p:nvSpPr>
        <p:spPr>
          <a:xfrm>
            <a:off x="4680520" y="6314703"/>
            <a:ext cx="6096000" cy="492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6000" tIns="0" rIns="36000" bIns="0" numCol="1" anchor="t" anchorCtr="0" compatLnSpc="1">
            <a:prstTxWarp prst="textNoShape">
              <a:avLst/>
            </a:prstTxWarp>
          </a:bodyPr>
          <a:lstStyle/>
          <a:p>
            <a:pPr marL="0" lvl="0" indent="0" algn="r" eaLnBrk="0" hangingPunct="0">
              <a:spcBef>
                <a:spcPct val="20000"/>
              </a:spcBef>
              <a:buFontTx/>
              <a:buNone/>
            </a:pPr>
            <a:r>
              <a:rPr lang="de-AT" sz="1400" b="0" i="0" u="none" strike="noStrike" dirty="0">
                <a:solidFill>
                  <a:srgbClr val="464646"/>
                </a:solidFill>
                <a:effectLst/>
                <a:latin typeface="source sans pro" panose="020B0503030403020204" pitchFamily="34" charset="0"/>
              </a:rPr>
              <a:t>Dieses Werk ist lizenziert unter einer</a:t>
            </a:r>
            <a:br>
              <a:rPr lang="de-AT" sz="1400" b="0" i="0" u="none" strike="noStrike" dirty="0">
                <a:solidFill>
                  <a:srgbClr val="464646"/>
                </a:solidFill>
                <a:effectLst/>
                <a:latin typeface="source sans pro" panose="020B0503030403020204" pitchFamily="34" charset="0"/>
              </a:rPr>
            </a:br>
            <a:r>
              <a:rPr lang="en-US" sz="1400" dirty="0">
                <a:solidFill>
                  <a:schemeClr val="tx2"/>
                </a:solidFill>
                <a:latin typeface="+mn-lt"/>
                <a:cs typeface="Calibri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Namensnennung 4.0 International Lizenz</a:t>
            </a:r>
            <a:endParaRPr lang="en-US" sz="1400" dirty="0">
              <a:solidFill>
                <a:schemeClr val="tx2"/>
              </a:solidFill>
              <a:latin typeface="+mn-lt"/>
              <a:cs typeface="Calibri"/>
            </a:endParaRPr>
          </a:p>
        </p:txBody>
      </p:sp>
      <p:pic>
        <p:nvPicPr>
          <p:cNvPr id="11" name="Picture 8">
            <a:extLst>
              <a:ext uri="{FF2B5EF4-FFF2-40B4-BE49-F238E27FC236}">
                <a16:creationId xmlns:a16="http://schemas.microsoft.com/office/drawing/2014/main" id="{E45CB2C3-B7A7-AD5B-4501-339379F230AF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10883056" y="6343793"/>
            <a:ext cx="1117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1750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367CD1-1B92-9341-B6EB-89FE8FB86D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11425" y="2348880"/>
            <a:ext cx="1046516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Click to edit section title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8AEEE99-B767-8246-A681-4EA20706C7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r>
              <a:rPr lang="de-AT" noProof="0"/>
              <a:t>Daniel Huppmann</a:t>
            </a:r>
            <a:endParaRPr lang="en-GB" noProof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DE0ECE9-8260-2049-A7CF-32F94D80330A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/>
              <a:t>Klima-Szenarien der Wissenschaft: Ein Blick in die Glaskugel? </a:t>
            </a:r>
            <a:endParaRPr lang="en-GB" noProof="0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C8F728F-6B39-BE4C-8B94-41AE1E38DEEC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7F5633C8-4A1E-AE41-9551-4706842F4652}" type="slidenum">
              <a:rPr lang="en-GB" noProof="0" smtClean="0"/>
              <a:pPr algn="r"/>
              <a:t>‹Nr.›</a:t>
            </a:fld>
            <a:endParaRPr lang="en-GB" noProof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6A70D36C-84F8-AE43-8234-6C73208880A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11225" y="3860800"/>
            <a:ext cx="10464800" cy="23764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to edit subtitle</a:t>
            </a: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E01E965A-F2E9-3B47-A1FA-126BC9AFA7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" y="1700808"/>
            <a:ext cx="6432550" cy="43279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lang="en-GB" sz="2600" i="1" dirty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marL="271463" lvl="0" indent="-271463">
              <a:spcBef>
                <a:spcPts val="1000"/>
              </a:spcBef>
              <a:buSzPct val="80000"/>
            </a:pPr>
            <a:r>
              <a:rPr lang="en-GB" noProof="0" dirty="0"/>
              <a:t>Section number</a:t>
            </a:r>
          </a:p>
        </p:txBody>
      </p:sp>
    </p:spTree>
    <p:extLst>
      <p:ext uri="{BB962C8B-B14F-4D97-AF65-F5344CB8AC3E}">
        <p14:creationId xmlns:p14="http://schemas.microsoft.com/office/powerpoint/2010/main" val="23792979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4" y="1052514"/>
            <a:ext cx="5230283" cy="532881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5767" y="1052514"/>
            <a:ext cx="5230284" cy="532881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22660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4" y="1628800"/>
            <a:ext cx="10663767" cy="475252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5300" cy="432271"/>
          </a:xfrm>
        </p:spPr>
        <p:txBody>
          <a:bodyPr/>
          <a:lstStyle>
            <a:lvl1pPr marL="0" indent="0">
              <a:buNone/>
              <a:defRPr sz="2600" i="1" baseline="0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164333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/>
          </p:nvPr>
        </p:nvSpPr>
        <p:spPr>
          <a:xfrm>
            <a:off x="911426" y="1628824"/>
            <a:ext cx="10657184" cy="439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10657184" cy="2880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6324" cy="432269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73583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and two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/>
          </p:nvPr>
        </p:nvSpPr>
        <p:spPr>
          <a:xfrm>
            <a:off x="1103416" y="1628824"/>
            <a:ext cx="10465194" cy="4392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10657184" cy="2880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6324" cy="432269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03A271A-8BB6-F441-A493-B4239DD750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16200000">
            <a:off x="-1284822" y="3633050"/>
            <a:ext cx="4392464" cy="384011"/>
          </a:xfrm>
          <a:prstGeom prst="rect">
            <a:avLst/>
          </a:prstGeom>
        </p:spPr>
        <p:txBody>
          <a:bodyPr vert="horz" lIns="0" tIns="0" rIns="180000" bIns="36000" rtlCol="0" anchor="ctr" anchorCtr="0">
            <a:normAutofit/>
          </a:bodyPr>
          <a:lstStyle>
            <a:lvl1pPr>
              <a:defRPr lang="en-GB" sz="1600" baseline="0" dirty="0">
                <a:solidFill>
                  <a:srgbClr val="7F7F7F"/>
                </a:solidFill>
              </a:defRPr>
            </a:lvl1pPr>
          </a:lstStyle>
          <a:p>
            <a:pPr marL="0" lvl="0" indent="0" algn="r">
              <a:buNone/>
            </a:pPr>
            <a:r>
              <a:rPr lang="en-GB" noProof="0" dirty="0"/>
              <a:t>Click to edit Secondary Subtitle</a:t>
            </a:r>
          </a:p>
        </p:txBody>
      </p:sp>
    </p:spTree>
    <p:extLst>
      <p:ext uri="{BB962C8B-B14F-4D97-AF65-F5344CB8AC3E}">
        <p14:creationId xmlns:p14="http://schemas.microsoft.com/office/powerpoint/2010/main" val="3591446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content with 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4" y="1600200"/>
            <a:ext cx="5230283" cy="478112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5767" y="1600200"/>
            <a:ext cx="5230284" cy="478112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5300" cy="432271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141464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lumn content with claim and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4" y="1600200"/>
            <a:ext cx="5230283" cy="437768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5767" y="1600200"/>
            <a:ext cx="5230284" cy="437768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8"/>
            <a:ext cx="10655300" cy="432271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35C2DF0B-4286-944C-9954-5138A4A1E9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5231141" cy="28803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3DA57D45-5B58-824A-930C-1567D36F28F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45767" y="6093296"/>
            <a:ext cx="5231141" cy="288032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722105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4" y="1988840"/>
            <a:ext cx="10663767" cy="439248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7"/>
            <a:ext cx="10656324" cy="828000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37713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laim (2)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GB" noProof="0" dirty="0"/>
          </a:p>
        </p:txBody>
      </p:sp>
      <p:sp>
        <p:nvSpPr>
          <p:cNvPr id="17" name="Inhaltsplatzhalter 16"/>
          <p:cNvSpPr>
            <a:spLocks noGrp="1"/>
          </p:cNvSpPr>
          <p:nvPr>
            <p:ph sz="quarter" idx="24"/>
          </p:nvPr>
        </p:nvSpPr>
        <p:spPr>
          <a:xfrm>
            <a:off x="911426" y="1988864"/>
            <a:ext cx="10657184" cy="41044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dirty="0" smtClean="0"/>
            </a:lvl1pPr>
            <a:lvl2pPr>
              <a:defRPr lang="de-DE" dirty="0" smtClean="0"/>
            </a:lvl2pPr>
            <a:lvl3pPr>
              <a:defRPr lang="de-DE" dirty="0" smtClean="0"/>
            </a:lvl3pPr>
            <a:lvl4pPr>
              <a:defRPr lang="de-DE" dirty="0" smtClean="0"/>
            </a:lvl4pPr>
            <a:lvl5pPr>
              <a:defRPr lang="de-DE" dirty="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23" hasCustomPrompt="1"/>
          </p:nvPr>
        </p:nvSpPr>
        <p:spPr>
          <a:xfrm>
            <a:off x="911426" y="6093296"/>
            <a:ext cx="10657184" cy="288008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buNone/>
              <a:defRPr sz="1600">
                <a:solidFill>
                  <a:srgbClr val="7F7F7F"/>
                </a:solidFill>
              </a:defRPr>
            </a:lvl1pPr>
          </a:lstStyle>
          <a:p>
            <a:pPr lvl="0"/>
            <a:r>
              <a:rPr lang="en-GB" noProof="0" dirty="0"/>
              <a:t>Click to edit Subtitle</a:t>
            </a:r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912285" y="980727"/>
            <a:ext cx="10656324" cy="828000"/>
          </a:xfrm>
        </p:spPr>
        <p:txBody>
          <a:bodyPr/>
          <a:lstStyle>
            <a:lvl1pPr marL="0" indent="0">
              <a:buNone/>
              <a:defRPr sz="2600" i="1">
                <a:solidFill>
                  <a:schemeClr val="tx2"/>
                </a:solidFill>
                <a:latin typeface="Cambria"/>
                <a:cs typeface="Cambria"/>
              </a:defRPr>
            </a:lvl1pPr>
          </a:lstStyle>
          <a:p>
            <a:pPr lvl="0"/>
            <a:r>
              <a:rPr lang="en-US" noProof="0" dirty="0"/>
              <a:t>Click to add Claim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17975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1425" y="6525344"/>
            <a:ext cx="6336704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3789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912284" y="341784"/>
            <a:ext cx="10663767" cy="494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</a:t>
            </a:r>
          </a:p>
        </p:txBody>
      </p:sp>
      <p:sp>
        <p:nvSpPr>
          <p:cNvPr id="3789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4" y="1052737"/>
            <a:ext cx="10663767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11568609" y="6525344"/>
            <a:ext cx="488833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lang="en-US" sz="1400" smtClean="0">
                <a:solidFill>
                  <a:srgbClr val="143C86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7F5633C8-4A1E-AE41-9551-4706842F4652}" type="slidenum">
              <a:rPr lang="uk-UA" smtClean="0"/>
              <a:pPr/>
              <a:t>‹Nr.›</a:t>
            </a:fld>
            <a:endParaRPr lang="uk-UA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xfrm>
            <a:off x="7344139" y="6525344"/>
            <a:ext cx="4032448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defRPr lang="en-US" sz="1400" smtClean="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de-AT"/>
              <a:t>Daniel Huppmann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016281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72" r:id="rId2"/>
    <p:sldLayoutId id="2147483755" r:id="rId3"/>
    <p:sldLayoutId id="2147483784" r:id="rId4"/>
    <p:sldLayoutId id="2147483786" r:id="rId5"/>
    <p:sldLayoutId id="2147483756" r:id="rId6"/>
    <p:sldLayoutId id="2147483785" r:id="rId7"/>
    <p:sldLayoutId id="2147483764" r:id="rId8"/>
    <p:sldLayoutId id="2147483759" r:id="rId9"/>
    <p:sldLayoutId id="2147483760" r:id="rId10"/>
    <p:sldLayoutId id="2147483781" r:id="rId11"/>
    <p:sldLayoutId id="2147483789" r:id="rId12"/>
  </p:sldLayoutIdLst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+mj-lt"/>
          <a:ea typeface="+mj-ea"/>
          <a:cs typeface="Calibri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9pPr>
    </p:titleStyle>
    <p:bodyStyle>
      <a:lvl1pPr marL="271463" indent="-271463" algn="l" rtl="0" eaLnBrk="1" fontAlgn="base" hangingPunct="1">
        <a:spcBef>
          <a:spcPts val="1000"/>
        </a:spcBef>
        <a:spcAft>
          <a:spcPct val="0"/>
        </a:spcAft>
        <a:buSzPct val="80000"/>
        <a:buChar char="•"/>
        <a:defRPr sz="2200">
          <a:solidFill>
            <a:schemeClr val="tx1"/>
          </a:solidFill>
          <a:latin typeface="+mn-lt"/>
          <a:ea typeface="+mn-ea"/>
          <a:cs typeface="Calibri"/>
        </a:defRPr>
      </a:lvl1pPr>
      <a:lvl2pPr marL="534988" indent="-344488" algn="l" rtl="0" eaLnBrk="1" fontAlgn="base" hangingPunct="1">
        <a:spcBef>
          <a:spcPct val="20000"/>
        </a:spcBef>
        <a:spcAft>
          <a:spcPct val="0"/>
        </a:spcAft>
        <a:buSzPct val="100000"/>
        <a:buFontTx/>
        <a:buBlip>
          <a:blip r:embed="rId14"/>
        </a:buBlip>
        <a:defRPr sz="2200">
          <a:solidFill>
            <a:schemeClr val="tx1"/>
          </a:solidFill>
          <a:latin typeface="+mn-lt"/>
          <a:cs typeface="Calibri"/>
        </a:defRPr>
      </a:lvl2pPr>
      <a:lvl3pPr marL="446088" indent="-179388" algn="l" defTabSz="895350" rtl="0" eaLnBrk="1" fontAlgn="base" hangingPunct="1">
        <a:spcBef>
          <a:spcPct val="20000"/>
        </a:spcBef>
        <a:spcAft>
          <a:spcPct val="0"/>
        </a:spcAft>
        <a:buSzPct val="80000"/>
        <a:buFont typeface="Arial"/>
        <a:buChar char="•"/>
        <a:defRPr sz="2000">
          <a:solidFill>
            <a:schemeClr val="tx1"/>
          </a:solidFill>
          <a:latin typeface="+mn-lt"/>
          <a:cs typeface="Calibri"/>
        </a:defRPr>
      </a:lvl3pPr>
      <a:lvl4pPr marL="714375" indent="-357188" algn="l" defTabSz="714375" rtl="0" eaLnBrk="1" fontAlgn="base" hangingPunct="1">
        <a:spcBef>
          <a:spcPct val="20000"/>
        </a:spcBef>
        <a:spcAft>
          <a:spcPct val="0"/>
        </a:spcAft>
        <a:buSzPct val="100000"/>
        <a:buFontTx/>
        <a:buBlip>
          <a:blip r:embed="rId14"/>
        </a:buBlip>
        <a:defRPr sz="2000">
          <a:solidFill>
            <a:schemeClr val="tx1"/>
          </a:solidFill>
          <a:latin typeface="+mn-lt"/>
          <a:cs typeface="Calibri"/>
        </a:defRPr>
      </a:lvl4pPr>
      <a:lvl5pPr marL="1082675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911424" y="628229"/>
            <a:ext cx="1047260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title</a:t>
            </a:r>
          </a:p>
        </p:txBody>
      </p:sp>
      <p:sp>
        <p:nvSpPr>
          <p:cNvPr id="3789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1424" y="1772817"/>
            <a:ext cx="1047260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>
              <a:buSzPct val="80000"/>
            </a:pPr>
            <a:r>
              <a:rPr lang="en-GB" noProof="0" dirty="0"/>
              <a:t>Click to edit Master text</a:t>
            </a:r>
          </a:p>
          <a:p>
            <a:pPr marL="534988" lvl="1" indent="-344488">
              <a:buSzPct val="100000"/>
              <a:buFontTx/>
              <a:buBlip>
                <a:blip r:embed="rId7"/>
              </a:buBlip>
            </a:pPr>
            <a:r>
              <a:rPr lang="en-GB" noProof="0" dirty="0"/>
              <a:t>Second level</a:t>
            </a:r>
          </a:p>
          <a:p>
            <a:pPr marL="446088" lvl="2" indent="-179388">
              <a:buFont typeface="Arial"/>
              <a:buChar char="•"/>
            </a:pPr>
            <a:r>
              <a:rPr lang="en-GB" noProof="0" dirty="0"/>
              <a:t>Third level</a:t>
            </a:r>
          </a:p>
          <a:p>
            <a:pPr lvl="3" indent="-357188">
              <a:buSzPct val="100000"/>
              <a:buFontTx/>
              <a:buBlip>
                <a:blip r:embed="rId7"/>
              </a:buBlip>
            </a:pPr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" name="Datumsplatzhalter 2">
            <a:extLst>
              <a:ext uri="{FF2B5EF4-FFF2-40B4-BE49-F238E27FC236}">
                <a16:creationId xmlns:a16="http://schemas.microsoft.com/office/drawing/2014/main" id="{37D16C65-606B-C144-891F-64AD24D9B1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44139" y="6525344"/>
            <a:ext cx="4032448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AT" sz="1400" smtClean="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algn="r"/>
            <a:r>
              <a:rPr lang="de-AT" noProof="0"/>
              <a:t>Daniel Huppmann</a:t>
            </a:r>
            <a:endParaRPr lang="en-GB" noProof="0"/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79985828-F622-DB42-95F3-093A56FC20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911425" y="6525344"/>
            <a:ext cx="6336704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1400" smtClean="0">
                <a:solidFill>
                  <a:srgbClr val="808080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GB" noProof="0"/>
              <a:t>Klima-Szenarien der Wissenschaft: Ein Blick in die Glaskugel? </a:t>
            </a:r>
            <a:endParaRPr lang="en-GB" noProof="0" dirty="0"/>
          </a:p>
        </p:txBody>
      </p:sp>
      <p:sp>
        <p:nvSpPr>
          <p:cNvPr id="6" name="Foliennummernplatzhalter 4">
            <a:extLst>
              <a:ext uri="{FF2B5EF4-FFF2-40B4-BE49-F238E27FC236}">
                <a16:creationId xmlns:a16="http://schemas.microsoft.com/office/drawing/2014/main" id="{9BD6499A-CEB6-3940-A43A-D338CA1635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8609" y="6525344"/>
            <a:ext cx="488833" cy="3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uk-UA" sz="1400" smtClean="0">
                <a:solidFill>
                  <a:srgbClr val="143C86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algn="r"/>
            <a:fld id="{7F5633C8-4A1E-AE41-9551-4706842F4652}" type="slidenum">
              <a:rPr lang="en-GB" noProof="0" smtClean="0"/>
              <a:pPr algn="r"/>
              <a:t>‹Nr.›</a:t>
            </a:fld>
            <a:endParaRPr lang="en-GB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29" r:id="rId2"/>
    <p:sldLayoutId id="2147483734" r:id="rId3"/>
    <p:sldLayoutId id="2147483782" r:id="rId4"/>
    <p:sldLayoutId id="2147483787" r:id="rId5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Calibri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rgbClr val="003399"/>
          </a:solidFill>
          <a:latin typeface="Arial Narrow" pitchFamily="34" charset="0"/>
        </a:defRPr>
      </a:lvl9pPr>
    </p:titleStyle>
    <p:bodyStyle>
      <a:lvl1pPr marL="271463" indent="-271463" algn="l" rtl="0" eaLnBrk="0" fontAlgn="base" hangingPunct="0">
        <a:spcBef>
          <a:spcPct val="20000"/>
        </a:spcBef>
        <a:spcAft>
          <a:spcPct val="0"/>
        </a:spcAft>
        <a:buChar char="•"/>
        <a:defRPr lang="en-US" sz="2200" dirty="0" smtClean="0">
          <a:solidFill>
            <a:schemeClr val="tx1"/>
          </a:solidFill>
          <a:latin typeface="+mn-lt"/>
          <a:ea typeface="+mn-ea"/>
          <a:cs typeface="Calibri"/>
        </a:defRPr>
      </a:lvl1pPr>
      <a:lvl2pPr marL="442913" indent="-257175" algn="l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lang="en-US" sz="2200" dirty="0" smtClean="0">
          <a:solidFill>
            <a:schemeClr val="tx1"/>
          </a:solidFill>
          <a:latin typeface="+mn-lt"/>
          <a:cs typeface="Calibri"/>
        </a:defRPr>
      </a:lvl2pPr>
      <a:lvl3pPr marL="533400" indent="-317500" algn="l" defTabSz="895350" rtl="0" eaLnBrk="0" fontAlgn="base" hangingPunct="0">
        <a:spcBef>
          <a:spcPct val="20000"/>
        </a:spcBef>
        <a:spcAft>
          <a:spcPct val="0"/>
        </a:spcAft>
        <a:buSzPct val="80000"/>
        <a:buFont typeface="Wingdings" charset="2"/>
        <a:buChar char="Ø"/>
        <a:defRPr lang="en-US" sz="2000" dirty="0" smtClean="0">
          <a:solidFill>
            <a:schemeClr val="tx1"/>
          </a:solidFill>
          <a:latin typeface="+mn-lt"/>
          <a:cs typeface="Calibri"/>
        </a:defRPr>
      </a:lvl3pPr>
      <a:lvl4pPr marL="714375" indent="-180975" algn="l" defTabSz="714375" rtl="0" eaLnBrk="0" fontAlgn="base" hangingPunct="0">
        <a:spcBef>
          <a:spcPct val="20000"/>
        </a:spcBef>
        <a:spcAft>
          <a:spcPct val="0"/>
        </a:spcAft>
        <a:buFont typeface="Arial"/>
        <a:buChar char="•"/>
        <a:defRPr lang="en-US" sz="2000" dirty="0" smtClean="0">
          <a:solidFill>
            <a:schemeClr val="tx1"/>
          </a:solidFill>
          <a:latin typeface="+mn-lt"/>
          <a:cs typeface="Calibri"/>
        </a:defRPr>
      </a:lvl4pPr>
      <a:lvl5pPr marL="1082675" indent="-228600" algn="l" rtl="0" eaLnBrk="0" fontAlgn="base" hangingPunct="0">
        <a:spcBef>
          <a:spcPct val="20000"/>
        </a:spcBef>
        <a:spcAft>
          <a:spcPct val="0"/>
        </a:spcAft>
        <a:buChar char="»"/>
        <a:defRPr lang="en-US" sz="1000" dirty="0" smtClean="0">
          <a:solidFill>
            <a:schemeClr val="tx1"/>
          </a:solidFill>
          <a:latin typeface="+mn-lt"/>
          <a:cs typeface="Calibri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3200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doi.org/10.1038/s41558-021-01215-2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klimadashboard.at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statistik.at/statistiken/energie-und-umwelt" TargetMode="External"/><Relationship Id="rId5" Type="http://schemas.openxmlformats.org/officeDocument/2006/relationships/hyperlink" Target="https://ccpi.org/" TargetMode="External"/><Relationship Id="rId4" Type="http://schemas.openxmlformats.org/officeDocument/2006/relationships/hyperlink" Target="https://ourworldindata.org/explorers/co2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zamg.ac.at/cms/de/klima/news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hyperlink" Target="https://netzero2040.at/" TargetMode="External"/><Relationship Id="rId7" Type="http://schemas.openxmlformats.org/officeDocument/2006/relationships/image" Target="../media/image27.png"/><Relationship Id="rId2" Type="http://schemas.openxmlformats.org/officeDocument/2006/relationships/hyperlink" Target="https://sr22.ccca.ac.at/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hyperlink" Target="https://aar2.ccca.ac.at/" TargetMode="External"/><Relationship Id="rId9" Type="http://schemas.openxmlformats.org/officeDocument/2006/relationships/image" Target="../media/image2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31.jpg"/><Relationship Id="rId7" Type="http://schemas.openxmlformats.org/officeDocument/2006/relationships/image" Target="../media/image7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image" Target="../media/image32.jpg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sciencebusterspodcast.podigee.io/" TargetMode="External"/><Relationship Id="rId2" Type="http://schemas.openxmlformats.org/officeDocument/2006/relationships/hyperlink" Target="https://dasklima.podigee.io/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twitter.com/ClimateRsrc/status/1592084718321041409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climatescenarios.org/primer" TargetMode="Externa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senses-project.org/" TargetMode="Externa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doi.org/10.1038/s41558-021-01215-2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Untertitel 8">
            <a:extLst>
              <a:ext uri="{FF2B5EF4-FFF2-40B4-BE49-F238E27FC236}">
                <a16:creationId xmlns:a16="http://schemas.microsoft.com/office/drawing/2014/main" id="{8AF84A03-A834-6DD9-6907-23A2093DD3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5414" y="3825891"/>
            <a:ext cx="10472605" cy="1143001"/>
          </a:xfrm>
        </p:spPr>
        <p:txBody>
          <a:bodyPr/>
          <a:lstStyle/>
          <a:p>
            <a:r>
              <a:rPr lang="de-DE" dirty="0"/>
              <a:t>Vortrag im Rahmen von „Klimawissen Online aus 1. Hand“ </a:t>
            </a:r>
            <a:br>
              <a:rPr lang="de-DE" dirty="0"/>
            </a:br>
            <a:r>
              <a:rPr lang="de-DE" dirty="0"/>
              <a:t>organisiert vom Umwelt-Bildungs-Zentrum Steiermark</a:t>
            </a:r>
          </a:p>
          <a:p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C5A6E71F-68E3-1CA8-1A7E-3667143165B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5414" y="5373216"/>
            <a:ext cx="11158228" cy="648295"/>
          </a:xfrm>
        </p:spPr>
        <p:txBody>
          <a:bodyPr/>
          <a:lstStyle/>
          <a:p>
            <a:r>
              <a:rPr lang="de-DE" dirty="0"/>
              <a:t>Dr. Daniel Huppmann</a:t>
            </a:r>
          </a:p>
          <a:p>
            <a:r>
              <a:rPr lang="de-DE" dirty="0"/>
              <a:t>18. Jänner 2023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941188C-F640-45E1-14AF-784E44A3A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5412" y="2241715"/>
            <a:ext cx="10472605" cy="1143000"/>
          </a:xfrm>
        </p:spPr>
        <p:txBody>
          <a:bodyPr anchor="b"/>
          <a:lstStyle/>
          <a:p>
            <a:r>
              <a:rPr lang="de-DE" sz="4000" dirty="0"/>
              <a:t>Klima-Szenarien der Wissenschaft:</a:t>
            </a:r>
            <a:br>
              <a:rPr lang="de-DE" sz="4000" dirty="0"/>
            </a:br>
            <a:r>
              <a:rPr lang="de-DE" sz="4000" dirty="0"/>
              <a:t>Ein Blick in die Glaskugel? 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62E0704-793D-51D9-2119-47C7D610DD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482" y="376539"/>
            <a:ext cx="2759702" cy="919900"/>
          </a:xfrm>
          <a:prstGeom prst="rect">
            <a:avLst/>
          </a:prstGeom>
        </p:spPr>
      </p:pic>
      <p:pic>
        <p:nvPicPr>
          <p:cNvPr id="16" name="Grafik 15" descr="Ein Bild, das Text enthält.&#10;&#10;Automatisch generierte Beschreibung">
            <a:extLst>
              <a:ext uri="{FF2B5EF4-FFF2-40B4-BE49-F238E27FC236}">
                <a16:creationId xmlns:a16="http://schemas.microsoft.com/office/drawing/2014/main" id="{AEFC03E0-5833-3762-DB86-46DA52EB73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54" y="284882"/>
            <a:ext cx="2759702" cy="770728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E27EEB6F-540A-6584-E69D-F02BE4B41B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382" y="155508"/>
            <a:ext cx="1185260" cy="1185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1A091D49-DCA2-28BD-66E0-B314FD16F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Struktur der sektoralen Emissionen im Jahr von „Netto-Null-Emissionen“ 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0508995A-F8C4-A320-FF32-FC444DEE949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11426" y="5877272"/>
            <a:ext cx="10657184" cy="504032"/>
          </a:xfrm>
        </p:spPr>
        <p:txBody>
          <a:bodyPr/>
          <a:lstStyle/>
          <a:p>
            <a:r>
              <a:rPr lang="de-DE" dirty="0"/>
              <a:t>Abbildungen aus „</a:t>
            </a:r>
            <a:r>
              <a:rPr lang="de-DE" dirty="0" err="1"/>
              <a:t>Cost</a:t>
            </a:r>
            <a:r>
              <a:rPr lang="de-DE" dirty="0"/>
              <a:t> and </a:t>
            </a:r>
            <a:r>
              <a:rPr lang="de-DE" dirty="0" err="1"/>
              <a:t>attainability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 stringent </a:t>
            </a:r>
            <a:r>
              <a:rPr lang="de-DE" dirty="0" err="1"/>
              <a:t>climate</a:t>
            </a:r>
            <a:r>
              <a:rPr lang="de-DE" dirty="0"/>
              <a:t> </a:t>
            </a:r>
            <a:r>
              <a:rPr lang="de-DE" dirty="0" err="1"/>
              <a:t>targets</a:t>
            </a:r>
            <a:r>
              <a:rPr lang="de-DE" dirty="0"/>
              <a:t> </a:t>
            </a:r>
            <a:r>
              <a:rPr lang="de-DE" dirty="0" err="1"/>
              <a:t>without</a:t>
            </a:r>
            <a:r>
              <a:rPr lang="de-DE" dirty="0"/>
              <a:t> </a:t>
            </a:r>
            <a:r>
              <a:rPr lang="de-DE" dirty="0" err="1"/>
              <a:t>overshoot</a:t>
            </a:r>
            <a:r>
              <a:rPr lang="de-DE" dirty="0"/>
              <a:t>“</a:t>
            </a:r>
            <a:br>
              <a:rPr lang="de-DE" dirty="0"/>
            </a:br>
            <a:r>
              <a:rPr lang="de-DE" dirty="0" err="1"/>
              <a:t>Riahi</a:t>
            </a:r>
            <a:r>
              <a:rPr lang="de-DE" dirty="0"/>
              <a:t>, Bertram, Huppmann et al., Nature Climate Change (2021) | </a:t>
            </a:r>
            <a:r>
              <a:rPr lang="de-DE" dirty="0" err="1"/>
              <a:t>doi</a:t>
            </a:r>
            <a:r>
              <a:rPr lang="de-DE" dirty="0"/>
              <a:t>: </a:t>
            </a:r>
            <a:r>
              <a:rPr lang="de-DE" dirty="0">
                <a:hlinkClick r:id="rId2"/>
              </a:rPr>
              <a:t>10.1038/s41558-021-01215-2</a:t>
            </a:r>
            <a:r>
              <a:rPr lang="de-DE" dirty="0"/>
              <a:t> 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C544C6B-7031-DFB7-31F9-A06A3CAB0E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Rasche Dekarbonisierung von Energie &amp; Landnutzung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37EE199-00B8-F9F9-75F6-90F1DF761821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CFF2316-2E71-C569-3DDF-CB05769B2803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1CE13F8-85A9-0FA7-3D6F-B43BC07EC95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10</a:t>
            </a:fld>
            <a:endParaRPr lang="uk-UA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20185AD6-32DE-F913-17E8-9499949F56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7" y="2731453"/>
            <a:ext cx="3541693" cy="2480871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D722888C-F067-2A02-5752-3FDD38F3F5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2675905"/>
            <a:ext cx="3808561" cy="3201367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A330582D-5F3F-53DE-6E95-26ABC4D907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2676589"/>
            <a:ext cx="4082283" cy="2859542"/>
          </a:xfrm>
          <a:prstGeom prst="rect">
            <a:avLst/>
          </a:prstGeom>
        </p:spPr>
      </p:pic>
      <p:sp>
        <p:nvSpPr>
          <p:cNvPr id="2" name="Inhaltsplatzhalter 9">
            <a:extLst>
              <a:ext uri="{FF2B5EF4-FFF2-40B4-BE49-F238E27FC236}">
                <a16:creationId xmlns:a16="http://schemas.microsoft.com/office/drawing/2014/main" id="{543856D9-0513-C3FA-92CF-971363213992}"/>
              </a:ext>
            </a:extLst>
          </p:cNvPr>
          <p:cNvSpPr txBox="1">
            <a:spLocks/>
          </p:cNvSpPr>
          <p:nvPr/>
        </p:nvSpPr>
        <p:spPr>
          <a:xfrm>
            <a:off x="814999" y="1577469"/>
            <a:ext cx="10897624" cy="4061049"/>
          </a:xfrm>
          <a:prstGeom prst="rect">
            <a:avLst/>
          </a:prstGeom>
        </p:spPr>
        <p:txBody>
          <a:bodyPr/>
          <a:lstStyle>
            <a:lvl1pPr marL="271463" indent="-271463" algn="l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6"/>
              </a:buBlip>
              <a:defRPr sz="220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6"/>
              </a:buBlip>
              <a:defRPr sz="200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AT" sz="2000" kern="0" dirty="0"/>
              <a:t>In Szenarien ohne Temperatur-</a:t>
            </a:r>
            <a:r>
              <a:rPr lang="de-AT" sz="2000" kern="0" dirty="0" err="1"/>
              <a:t>Overshoot</a:t>
            </a:r>
            <a:r>
              <a:rPr lang="de-AT" sz="2000" kern="0" dirty="0"/>
              <a:t> werden Energie &amp; Landnutzung (AFOLU) rasch </a:t>
            </a:r>
            <a:r>
              <a:rPr lang="de-AT" sz="2000" kern="0" dirty="0" err="1"/>
              <a:t>dekarbonisiert</a:t>
            </a:r>
            <a:r>
              <a:rPr lang="de-AT" sz="2000" kern="0" dirty="0"/>
              <a:t>, während Verkehr &amp; Industrie erst spät (oder nicht vor Ende des Jahrhunderts) CO2-neutral werden.</a:t>
            </a:r>
          </a:p>
          <a:p>
            <a:pPr marL="0" indent="0">
              <a:buNone/>
            </a:pPr>
            <a:r>
              <a:rPr lang="de-AT" sz="2000" kern="0" dirty="0"/>
              <a:t>Diese Aussage ist konsistent über verschiedene „prozess-basierte IAMs“.</a:t>
            </a:r>
          </a:p>
        </p:txBody>
      </p:sp>
    </p:spTree>
    <p:extLst>
      <p:ext uri="{BB962C8B-B14F-4D97-AF65-F5344CB8AC3E}">
        <p14:creationId xmlns:p14="http://schemas.microsoft.com/office/powerpoint/2010/main" val="3101120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886E19-F767-9B28-6411-15D8F6D18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Optionen zur Emissionsreduktion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477A171-891F-CEFC-CF4A-655557113A9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/>
              <a:t>Optionen zur Reduktion der Treibhausgas-Emissionen bewertet nach Kosten und Potential bis 2030  | IPCC AR6 WG3 SPM 7</a:t>
            </a:r>
          </a:p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91580C16-2274-87B4-FDD7-4C2212A0A2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Es gibt viele Kosten-effektive Möglichkeiten zum Klimaschutz,</a:t>
            </a:r>
            <a:br>
              <a:rPr lang="de-DE" dirty="0"/>
            </a:br>
            <a:r>
              <a:rPr lang="de-DE" dirty="0"/>
              <a:t>besonders im Energiesektor und bei der Mobilität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6AAF541-2662-D876-CE46-3D2352E7A3C7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8BFF30E1-693B-4539-BC18-C6C8700304DD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E66434C-FF6F-B175-2E67-B2A3B6F207D2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11</a:t>
            </a:fld>
            <a:endParaRPr lang="uk-UA" dirty="0"/>
          </a:p>
        </p:txBody>
      </p:sp>
      <p:pic>
        <p:nvPicPr>
          <p:cNvPr id="20" name="Inhaltsplatzhalter 12">
            <a:extLst>
              <a:ext uri="{FF2B5EF4-FFF2-40B4-BE49-F238E27FC236}">
                <a16:creationId xmlns:a16="http://schemas.microsoft.com/office/drawing/2014/main" id="{40241682-BF51-57B2-3B53-AEE1B6ED77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6584" y="1962335"/>
            <a:ext cx="6897435" cy="219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1430EF43-6497-78AC-1247-964FF79008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584" y="4302877"/>
            <a:ext cx="3996000" cy="1608453"/>
          </a:xfrm>
          <a:prstGeom prst="rect">
            <a:avLst/>
          </a:prstGeom>
        </p:spPr>
      </p:pic>
      <p:pic>
        <p:nvPicPr>
          <p:cNvPr id="22" name="Inhaltsplatzhalter 21">
            <a:extLst>
              <a:ext uri="{FF2B5EF4-FFF2-40B4-BE49-F238E27FC236}">
                <a16:creationId xmlns:a16="http://schemas.microsoft.com/office/drawing/2014/main" id="{FE81E6B0-8780-2F74-EC5D-548569CA2DDA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6"/>
          <a:stretch/>
        </p:blipFill>
        <p:spPr>
          <a:xfrm>
            <a:off x="831354" y="1952742"/>
            <a:ext cx="3395346" cy="4044295"/>
          </a:xfrm>
          <a:prstGeom prst="rect">
            <a:avLst/>
          </a:prstGeom>
        </p:spPr>
      </p:pic>
      <p:sp>
        <p:nvSpPr>
          <p:cNvPr id="23" name="Rechteck 22">
            <a:extLst>
              <a:ext uri="{FF2B5EF4-FFF2-40B4-BE49-F238E27FC236}">
                <a16:creationId xmlns:a16="http://schemas.microsoft.com/office/drawing/2014/main" id="{8931B4CE-A388-3DA0-73D4-EC3214D3FC65}"/>
              </a:ext>
            </a:extLst>
          </p:cNvPr>
          <p:cNvSpPr/>
          <p:nvPr/>
        </p:nvSpPr>
        <p:spPr>
          <a:xfrm>
            <a:off x="831354" y="2140163"/>
            <a:ext cx="3395346" cy="828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de-DE" dirty="0">
              <a:latin typeface="Calibri"/>
              <a:cs typeface="Calibri"/>
            </a:endParaRPr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2F4D5E55-B486-4225-0113-92CC23EE753C}"/>
              </a:ext>
            </a:extLst>
          </p:cNvPr>
          <p:cNvSpPr/>
          <p:nvPr/>
        </p:nvSpPr>
        <p:spPr>
          <a:xfrm>
            <a:off x="838270" y="4077072"/>
            <a:ext cx="3391200" cy="756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de-DE" dirty="0">
              <a:latin typeface="Calibri"/>
              <a:cs typeface="Calibri"/>
            </a:endParaRPr>
          </a:p>
        </p:txBody>
      </p:sp>
      <p:cxnSp>
        <p:nvCxnSpPr>
          <p:cNvPr id="26" name="Gerade Verbindung 25">
            <a:extLst>
              <a:ext uri="{FF2B5EF4-FFF2-40B4-BE49-F238E27FC236}">
                <a16:creationId xmlns:a16="http://schemas.microsoft.com/office/drawing/2014/main" id="{6F7D457B-D57A-0830-5858-D3ECCE107562}"/>
              </a:ext>
            </a:extLst>
          </p:cNvPr>
          <p:cNvCxnSpPr>
            <a:cxnSpLocks/>
          </p:cNvCxnSpPr>
          <p:nvPr/>
        </p:nvCxnSpPr>
        <p:spPr>
          <a:xfrm>
            <a:off x="4226700" y="2140163"/>
            <a:ext cx="287114" cy="16562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>
            <a:extLst>
              <a:ext uri="{FF2B5EF4-FFF2-40B4-BE49-F238E27FC236}">
                <a16:creationId xmlns:a16="http://schemas.microsoft.com/office/drawing/2014/main" id="{21C6C3CD-7AC6-719A-0FFD-6B51A9211E85}"/>
              </a:ext>
            </a:extLst>
          </p:cNvPr>
          <p:cNvCxnSpPr>
            <a:cxnSpLocks/>
          </p:cNvCxnSpPr>
          <p:nvPr/>
        </p:nvCxnSpPr>
        <p:spPr>
          <a:xfrm>
            <a:off x="4226700" y="2968163"/>
            <a:ext cx="287114" cy="11906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31">
            <a:extLst>
              <a:ext uri="{FF2B5EF4-FFF2-40B4-BE49-F238E27FC236}">
                <a16:creationId xmlns:a16="http://schemas.microsoft.com/office/drawing/2014/main" id="{6197F134-3948-C39B-F9DB-BA94CB7354CC}"/>
              </a:ext>
            </a:extLst>
          </p:cNvPr>
          <p:cNvCxnSpPr>
            <a:cxnSpLocks/>
          </p:cNvCxnSpPr>
          <p:nvPr/>
        </p:nvCxnSpPr>
        <p:spPr>
          <a:xfrm>
            <a:off x="4232240" y="4077072"/>
            <a:ext cx="296490" cy="23750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32">
            <a:extLst>
              <a:ext uri="{FF2B5EF4-FFF2-40B4-BE49-F238E27FC236}">
                <a16:creationId xmlns:a16="http://schemas.microsoft.com/office/drawing/2014/main" id="{FCA2C6F9-A11D-0751-FFDB-F662D0103FE0}"/>
              </a:ext>
            </a:extLst>
          </p:cNvPr>
          <p:cNvCxnSpPr>
            <a:cxnSpLocks/>
          </p:cNvCxnSpPr>
          <p:nvPr/>
        </p:nvCxnSpPr>
        <p:spPr>
          <a:xfrm>
            <a:off x="4230855" y="4833072"/>
            <a:ext cx="297875" cy="10782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Inhaltsplatzhalter 21">
            <a:extLst>
              <a:ext uri="{FF2B5EF4-FFF2-40B4-BE49-F238E27FC236}">
                <a16:creationId xmlns:a16="http://schemas.microsoft.com/office/drawing/2014/main" id="{E7DE0AEE-C122-D29C-013C-D9C37501B0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86" t="70935" r="2444" b="5591"/>
          <a:stretch/>
        </p:blipFill>
        <p:spPr bwMode="auto">
          <a:xfrm>
            <a:off x="9733832" y="4221088"/>
            <a:ext cx="1680187" cy="1853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952379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494F9C18-6911-2EB7-B281-6708B5AC6A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Auswirkungen der Erderhitzung in Europa und Österreich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9AE9DFA5-6C05-B331-6201-49CB7D98EA5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anchor="b"/>
          <a:lstStyle/>
          <a:p>
            <a:r>
              <a:rPr lang="de-DE" dirty="0"/>
              <a:t>Ausgewählte „Brennende Baumstämme“ (</a:t>
            </a:r>
            <a:r>
              <a:rPr lang="de-DE" dirty="0" err="1"/>
              <a:t>burning</a:t>
            </a:r>
            <a:r>
              <a:rPr lang="de-DE" dirty="0"/>
              <a:t> </a:t>
            </a:r>
            <a:r>
              <a:rPr lang="de-DE" dirty="0" err="1"/>
              <a:t>embers</a:t>
            </a:r>
            <a:r>
              <a:rPr lang="de-DE" dirty="0"/>
              <a:t>) für Europa | AR6 WG3 Abbildung 13.28, Seite 1874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AC271A7-6C63-F279-B9EE-0BE0C7AD482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Vier Schlüsselrisiken: Hitze, Trockenheit, Überschwemmungen,</a:t>
            </a:r>
            <a:br>
              <a:rPr lang="de-DE" dirty="0"/>
            </a:br>
            <a:r>
              <a:rPr lang="de-DE" dirty="0"/>
              <a:t>und Produktivitätsverluste in der Landwirtschaft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9E14A3-0AF5-0A62-F05B-F57931AEA19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12</a:t>
            </a:fld>
            <a:endParaRPr lang="uk-UA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93476DA-622B-F1A8-18BF-F033BFC15BD1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A09B9D6-8140-87EB-6C24-0BC8C5F055E8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132A4BAA-E92D-060D-3EF5-ABB548D23350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 rotWithShape="1">
          <a:blip r:embed="rId2"/>
          <a:srcRect r="32290"/>
          <a:stretch/>
        </p:blipFill>
        <p:spPr>
          <a:xfrm>
            <a:off x="342713" y="1772140"/>
            <a:ext cx="6209871" cy="4298250"/>
          </a:xfrm>
          <a:prstGeom prst="rect">
            <a:avLst/>
          </a:prstGeom>
        </p:spPr>
      </p:pic>
      <p:sp>
        <p:nvSpPr>
          <p:cNvPr id="22" name="Textfeld 21">
            <a:extLst>
              <a:ext uri="{FF2B5EF4-FFF2-40B4-BE49-F238E27FC236}">
                <a16:creationId xmlns:a16="http://schemas.microsoft.com/office/drawing/2014/main" id="{4304E16A-271F-9329-6051-106F0317431F}"/>
              </a:ext>
            </a:extLst>
          </p:cNvPr>
          <p:cNvSpPr txBox="1"/>
          <p:nvPr/>
        </p:nvSpPr>
        <p:spPr>
          <a:xfrm>
            <a:off x="7666855" y="3789040"/>
            <a:ext cx="4064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Zielsetzung des Pariser Klima-Abkommens</a:t>
            </a: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EE7DADD0-7CC0-5941-498C-FFCE58E84795}"/>
              </a:ext>
            </a:extLst>
          </p:cNvPr>
          <p:cNvSpPr txBox="1"/>
          <p:nvPr/>
        </p:nvSpPr>
        <p:spPr>
          <a:xfrm>
            <a:off x="7660779" y="3212976"/>
            <a:ext cx="4088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Erwartete Erhitzung basierend auf aktuellen</a:t>
            </a:r>
          </a:p>
          <a:p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Klimaschutz-Ankündigungen („</a:t>
            </a:r>
            <a:r>
              <a:rPr lang="de-DE" sz="1600" b="1" dirty="0" err="1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pledges</a:t>
            </a:r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“)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B842A1BF-A78E-E9A0-4DFA-F386FC10ECBE}"/>
              </a:ext>
            </a:extLst>
          </p:cNvPr>
          <p:cNvSpPr txBox="1"/>
          <p:nvPr/>
        </p:nvSpPr>
        <p:spPr>
          <a:xfrm>
            <a:off x="7662795" y="2636912"/>
            <a:ext cx="40641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Erwartete Erhitzung basierend auf </a:t>
            </a:r>
            <a:b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</a:br>
            <a: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derzeit umgesetzten Klimaschutz-Maßnahmen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1E4665A-0652-262B-43A8-818714A73857}"/>
              </a:ext>
            </a:extLst>
          </p:cNvPr>
          <p:cNvSpPr txBox="1"/>
          <p:nvPr/>
        </p:nvSpPr>
        <p:spPr>
          <a:xfrm>
            <a:off x="6519175" y="1916832"/>
            <a:ext cx="576064" cy="32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°C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69C19E4D-DE6C-A857-4B47-E27F1B7D38DD}"/>
              </a:ext>
            </a:extLst>
          </p:cNvPr>
          <p:cNvSpPr txBox="1"/>
          <p:nvPr/>
        </p:nvSpPr>
        <p:spPr>
          <a:xfrm>
            <a:off x="6538736" y="4192105"/>
            <a:ext cx="576064" cy="20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1.0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137CA32E-6990-4FE4-0104-88802B879838}"/>
              </a:ext>
            </a:extLst>
          </p:cNvPr>
          <p:cNvSpPr txBox="1"/>
          <p:nvPr/>
        </p:nvSpPr>
        <p:spPr>
          <a:xfrm>
            <a:off x="6538736" y="3540077"/>
            <a:ext cx="576064" cy="20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2.0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4A19676B-83F3-3BD0-F8CD-B0119324DF82}"/>
              </a:ext>
            </a:extLst>
          </p:cNvPr>
          <p:cNvSpPr txBox="1"/>
          <p:nvPr/>
        </p:nvSpPr>
        <p:spPr>
          <a:xfrm>
            <a:off x="6538737" y="2888050"/>
            <a:ext cx="576064" cy="20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3.0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F2FEA85B-4DED-24E3-00DD-6E46B6460564}"/>
              </a:ext>
            </a:extLst>
          </p:cNvPr>
          <p:cNvSpPr txBox="1"/>
          <p:nvPr/>
        </p:nvSpPr>
        <p:spPr>
          <a:xfrm>
            <a:off x="6532660" y="3866092"/>
            <a:ext cx="576064" cy="20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1.5</a:t>
            </a:r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2EAA3E9B-19D3-D934-7C40-2432D10E0BC4}"/>
              </a:ext>
            </a:extLst>
          </p:cNvPr>
          <p:cNvSpPr/>
          <p:nvPr/>
        </p:nvSpPr>
        <p:spPr>
          <a:xfrm>
            <a:off x="7220833" y="2787239"/>
            <a:ext cx="341095" cy="622584"/>
          </a:xfrm>
          <a:prstGeom prst="rect">
            <a:avLst/>
          </a:prstGeom>
          <a:solidFill>
            <a:schemeClr val="accent3">
              <a:lumMod val="75000"/>
              <a:alpha val="30219"/>
            </a:schemeClr>
          </a:solidFill>
          <a:ln w="28575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>
              <a:latin typeface="+mn-lt"/>
            </a:endParaRPr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B50A80A9-BC9F-92C6-6EAC-F9EE4B9B66B2}"/>
              </a:ext>
            </a:extLst>
          </p:cNvPr>
          <p:cNvSpPr/>
          <p:nvPr/>
        </p:nvSpPr>
        <p:spPr>
          <a:xfrm>
            <a:off x="7218817" y="3328353"/>
            <a:ext cx="341095" cy="518951"/>
          </a:xfrm>
          <a:prstGeom prst="rect">
            <a:avLst/>
          </a:prstGeom>
          <a:solidFill>
            <a:schemeClr val="accent1">
              <a:lumMod val="75000"/>
              <a:alpha val="30219"/>
            </a:schemeClr>
          </a:solidFill>
          <a:ln w="28575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cxnSp>
        <p:nvCxnSpPr>
          <p:cNvPr id="30" name="Gerade Verbindung 29">
            <a:extLst>
              <a:ext uri="{FF2B5EF4-FFF2-40B4-BE49-F238E27FC236}">
                <a16:creationId xmlns:a16="http://schemas.microsoft.com/office/drawing/2014/main" id="{C2E79E9C-B89E-E49C-364A-09B002DDC914}"/>
              </a:ext>
            </a:extLst>
          </p:cNvPr>
          <p:cNvCxnSpPr>
            <a:cxnSpLocks/>
          </p:cNvCxnSpPr>
          <p:nvPr/>
        </p:nvCxnSpPr>
        <p:spPr>
          <a:xfrm>
            <a:off x="7218817" y="3125770"/>
            <a:ext cx="341095" cy="0"/>
          </a:xfrm>
          <a:prstGeom prst="line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Gerade Verbindung 30">
            <a:extLst>
              <a:ext uri="{FF2B5EF4-FFF2-40B4-BE49-F238E27FC236}">
                <a16:creationId xmlns:a16="http://schemas.microsoft.com/office/drawing/2014/main" id="{2EE5FF39-2727-6A28-C3B9-B3DB23C234D4}"/>
              </a:ext>
            </a:extLst>
          </p:cNvPr>
          <p:cNvCxnSpPr>
            <a:cxnSpLocks/>
          </p:cNvCxnSpPr>
          <p:nvPr/>
        </p:nvCxnSpPr>
        <p:spPr>
          <a:xfrm>
            <a:off x="7218817" y="3650093"/>
            <a:ext cx="341095" cy="0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Gerade Verbindung 31">
            <a:extLst>
              <a:ext uri="{FF2B5EF4-FFF2-40B4-BE49-F238E27FC236}">
                <a16:creationId xmlns:a16="http://schemas.microsoft.com/office/drawing/2014/main" id="{FF754AB9-EB6D-80CC-1D70-A348D2D4F7D2}"/>
              </a:ext>
            </a:extLst>
          </p:cNvPr>
          <p:cNvCxnSpPr>
            <a:cxnSpLocks/>
          </p:cNvCxnSpPr>
          <p:nvPr/>
        </p:nvCxnSpPr>
        <p:spPr>
          <a:xfrm>
            <a:off x="7218817" y="3986741"/>
            <a:ext cx="341095" cy="0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feld 34">
            <a:extLst>
              <a:ext uri="{FF2B5EF4-FFF2-40B4-BE49-F238E27FC236}">
                <a16:creationId xmlns:a16="http://schemas.microsoft.com/office/drawing/2014/main" id="{E9E35ADC-5DDF-F106-7377-B6CE99FEA9A6}"/>
              </a:ext>
            </a:extLst>
          </p:cNvPr>
          <p:cNvSpPr txBox="1"/>
          <p:nvPr/>
        </p:nvSpPr>
        <p:spPr>
          <a:xfrm>
            <a:off x="6553816" y="2232133"/>
            <a:ext cx="576064" cy="208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4.0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856758DA-2E50-0CFF-69A5-C0E60B33D9E1}"/>
              </a:ext>
            </a:extLst>
          </p:cNvPr>
          <p:cNvSpPr/>
          <p:nvPr/>
        </p:nvSpPr>
        <p:spPr>
          <a:xfrm>
            <a:off x="7220833" y="2228713"/>
            <a:ext cx="341095" cy="622584"/>
          </a:xfrm>
          <a:prstGeom prst="rect">
            <a:avLst/>
          </a:prstGeom>
          <a:solidFill>
            <a:schemeClr val="accent4">
              <a:lumMod val="75000"/>
              <a:alpha val="30219"/>
            </a:schemeClr>
          </a:solidFill>
          <a:ln w="28575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>
              <a:latin typeface="+mn-lt"/>
            </a:endParaRPr>
          </a:p>
        </p:txBody>
      </p:sp>
      <p:cxnSp>
        <p:nvCxnSpPr>
          <p:cNvPr id="38" name="Gerade Verbindung 37">
            <a:extLst>
              <a:ext uri="{FF2B5EF4-FFF2-40B4-BE49-F238E27FC236}">
                <a16:creationId xmlns:a16="http://schemas.microsoft.com/office/drawing/2014/main" id="{EF3E277A-A2D5-17EE-8F9D-8223FD26827C}"/>
              </a:ext>
            </a:extLst>
          </p:cNvPr>
          <p:cNvCxnSpPr>
            <a:cxnSpLocks/>
          </p:cNvCxnSpPr>
          <p:nvPr/>
        </p:nvCxnSpPr>
        <p:spPr>
          <a:xfrm>
            <a:off x="7218817" y="2570551"/>
            <a:ext cx="341095" cy="0"/>
          </a:xfrm>
          <a:prstGeom prst="line">
            <a:avLst/>
          </a:prstGeom>
          <a:ln w="28575">
            <a:solidFill>
              <a:schemeClr val="accent4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0" name="Inhaltsplatzhalter 10">
            <a:extLst>
              <a:ext uri="{FF2B5EF4-FFF2-40B4-BE49-F238E27FC236}">
                <a16:creationId xmlns:a16="http://schemas.microsoft.com/office/drawing/2014/main" id="{1A7D9916-7E7C-83FF-EE3B-CC48F1AC7B8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1424" b="71206"/>
          <a:stretch/>
        </p:blipFill>
        <p:spPr bwMode="auto">
          <a:xfrm>
            <a:off x="6836263" y="4923757"/>
            <a:ext cx="2428089" cy="1146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Inhaltsplatzhalter 10">
            <a:extLst>
              <a:ext uri="{FF2B5EF4-FFF2-40B4-BE49-F238E27FC236}">
                <a16:creationId xmlns:a16="http://schemas.microsoft.com/office/drawing/2014/main" id="{9032147B-442D-A45F-BC5F-B012F211BF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621" t="28498" b="40183"/>
          <a:stretch/>
        </p:blipFill>
        <p:spPr bwMode="auto">
          <a:xfrm>
            <a:off x="9348759" y="4846082"/>
            <a:ext cx="2496277" cy="124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Textfeld 42">
            <a:extLst>
              <a:ext uri="{FF2B5EF4-FFF2-40B4-BE49-F238E27FC236}">
                <a16:creationId xmlns:a16="http://schemas.microsoft.com/office/drawing/2014/main" id="{80B7F924-1F04-2140-07CF-7D30336712BC}"/>
              </a:ext>
            </a:extLst>
          </p:cNvPr>
          <p:cNvSpPr txBox="1"/>
          <p:nvPr/>
        </p:nvSpPr>
        <p:spPr>
          <a:xfrm>
            <a:off x="7649808" y="2060848"/>
            <a:ext cx="37267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4"/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Erwartete Erhitzung</a:t>
            </a:r>
            <a:br>
              <a:rPr lang="de-DE" sz="1600" b="1" dirty="0">
                <a:solidFill>
                  <a:schemeClr val="accent4"/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</a:br>
            <a:r>
              <a:rPr lang="de-DE" sz="1600" b="1" dirty="0">
                <a:solidFill>
                  <a:schemeClr val="accent4"/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vor dem Pariser Klima-Abkommen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67F60BA5-04D4-E04B-09A7-B27A607E81FB}"/>
              </a:ext>
            </a:extLst>
          </p:cNvPr>
          <p:cNvSpPr txBox="1"/>
          <p:nvPr/>
        </p:nvSpPr>
        <p:spPr>
          <a:xfrm>
            <a:off x="7666855" y="4077072"/>
            <a:ext cx="4064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bg1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Aktuelle Erhitzung</a:t>
            </a:r>
          </a:p>
        </p:txBody>
      </p:sp>
      <p:cxnSp>
        <p:nvCxnSpPr>
          <p:cNvPr id="47" name="Gerade Verbindung 46">
            <a:extLst>
              <a:ext uri="{FF2B5EF4-FFF2-40B4-BE49-F238E27FC236}">
                <a16:creationId xmlns:a16="http://schemas.microsoft.com/office/drawing/2014/main" id="{170FE0F8-424E-019D-284C-50C387CBD3EC}"/>
              </a:ext>
            </a:extLst>
          </p:cNvPr>
          <p:cNvCxnSpPr/>
          <p:nvPr/>
        </p:nvCxnSpPr>
        <p:spPr>
          <a:xfrm flipH="1">
            <a:off x="7218817" y="4221088"/>
            <a:ext cx="34109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3944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17" grpId="0"/>
      <p:bldP spid="14" grpId="0"/>
      <p:bldP spid="15" grpId="0"/>
      <p:bldP spid="16" grpId="0"/>
      <p:bldP spid="25" grpId="0"/>
      <p:bldP spid="27" grpId="0" animBg="1"/>
      <p:bldP spid="28" grpId="0" animBg="1"/>
      <p:bldP spid="35" grpId="0"/>
      <p:bldP spid="37" grpId="0" animBg="1"/>
      <p:bldP spid="43" grpId="0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BC2D481E-19E0-0A0D-8376-BEBE1507CA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Österreich – ein Umwelt- und Klima-Musterland? 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3460787-C2BF-F221-97BC-653ED4637D6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E2FD672A-9555-554D-F661-9654446C0BA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34D8E930-B4C3-0E82-4217-9CED16DCFE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2" name="Datumsplatzhalter 21">
            <a:extLst>
              <a:ext uri="{FF2B5EF4-FFF2-40B4-BE49-F238E27FC236}">
                <a16:creationId xmlns:a16="http://schemas.microsoft.com/office/drawing/2014/main" id="{28E3EC6D-65C8-46D0-011B-29743968309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r>
              <a:rPr lang="de-AT" noProof="0"/>
              <a:t>Daniel Huppmann</a:t>
            </a:r>
            <a:endParaRPr lang="en-GB" noProof="0"/>
          </a:p>
        </p:txBody>
      </p:sp>
      <p:sp>
        <p:nvSpPr>
          <p:cNvPr id="23" name="Foliennummernplatzhalter 22">
            <a:extLst>
              <a:ext uri="{FF2B5EF4-FFF2-40B4-BE49-F238E27FC236}">
                <a16:creationId xmlns:a16="http://schemas.microsoft.com/office/drawing/2014/main" id="{8A396A24-7001-0C2A-7C9A-FBA649263BD5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7F5633C8-4A1E-AE41-9551-4706842F4652}" type="slidenum">
              <a:rPr lang="en-GB" noProof="0" smtClean="0"/>
              <a:pPr algn="r"/>
              <a:t>13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823208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F7B900-C1BB-49A6-1EE6-F0FFF4E03C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Österreich – ein Umwelt- und Klima-Musterland?</a:t>
            </a:r>
          </a:p>
        </p:txBody>
      </p:sp>
      <p:graphicFrame>
        <p:nvGraphicFramePr>
          <p:cNvPr id="12" name="Inhaltsplatzhalter 11">
            <a:extLst>
              <a:ext uri="{FF2B5EF4-FFF2-40B4-BE49-F238E27FC236}">
                <a16:creationId xmlns:a16="http://schemas.microsoft.com/office/drawing/2014/main" id="{82F60537-C9D6-3217-863B-1307AAAFFB94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249632340"/>
              </p:ext>
            </p:extLst>
          </p:nvPr>
        </p:nvGraphicFramePr>
        <p:xfrm>
          <a:off x="407369" y="1960464"/>
          <a:ext cx="5938398" cy="3873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" name="Inhaltsplatzhalter 19">
            <a:extLst>
              <a:ext uri="{FF2B5EF4-FFF2-40B4-BE49-F238E27FC236}">
                <a16:creationId xmlns:a16="http://schemas.microsoft.com/office/drawing/2014/main" id="{97DBBF70-A604-981A-96ED-142B4793C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767" y="1960464"/>
            <a:ext cx="5438864" cy="3988816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Die </a:t>
            </a:r>
            <a:r>
              <a:rPr lang="de-DE" b="1" dirty="0"/>
              <a:t>Treibhausgas-Emissionen</a:t>
            </a:r>
            <a:r>
              <a:rPr lang="de-DE" dirty="0"/>
              <a:t> in Österreich</a:t>
            </a:r>
            <a:br>
              <a:rPr lang="de-DE" dirty="0"/>
            </a:br>
            <a:r>
              <a:rPr lang="de-DE" dirty="0"/>
              <a:t>sind heute genauso hoch wie im Jahr 1990</a:t>
            </a:r>
          </a:p>
          <a:p>
            <a:pPr lvl="1"/>
            <a:r>
              <a:rPr lang="de-DE" dirty="0">
                <a:hlinkClick r:id="rId3"/>
              </a:rPr>
              <a:t>https://klimadashboard.at</a:t>
            </a:r>
            <a:r>
              <a:rPr lang="de-DE" dirty="0"/>
              <a:t> </a:t>
            </a:r>
          </a:p>
          <a:p>
            <a:pPr lvl="4"/>
            <a:endParaRPr lang="de-DE" dirty="0"/>
          </a:p>
          <a:p>
            <a:pPr marL="0" indent="0">
              <a:buNone/>
            </a:pPr>
            <a:r>
              <a:rPr lang="de-DE" dirty="0"/>
              <a:t>Pro-Kopf-Emissionen in Österreich</a:t>
            </a:r>
            <a:br>
              <a:rPr lang="de-DE" dirty="0"/>
            </a:br>
            <a:r>
              <a:rPr lang="de-DE" dirty="0"/>
              <a:t>sind </a:t>
            </a:r>
            <a:r>
              <a:rPr lang="de-DE" b="1" dirty="0"/>
              <a:t>höher als der EU-Durchschnitt</a:t>
            </a:r>
          </a:p>
          <a:p>
            <a:pPr lvl="1"/>
            <a:r>
              <a:rPr lang="de-DE" dirty="0">
                <a:hlinkClick r:id="rId4"/>
              </a:rPr>
              <a:t>https://ourworldindata.org/explorers/co2</a:t>
            </a:r>
            <a:endParaRPr lang="de-DE" dirty="0"/>
          </a:p>
          <a:p>
            <a:pPr lvl="4"/>
            <a:r>
              <a:rPr lang="de-DE" dirty="0"/>
              <a:t> </a:t>
            </a:r>
          </a:p>
          <a:p>
            <a:pPr marL="0" indent="0">
              <a:buNone/>
            </a:pPr>
            <a:r>
              <a:rPr lang="de-DE" dirty="0"/>
              <a:t>Im </a:t>
            </a:r>
            <a:r>
              <a:rPr lang="de-DE" b="1" dirty="0"/>
              <a:t>Climate Change Performance Index 2023</a:t>
            </a:r>
            <a:br>
              <a:rPr lang="de-DE" dirty="0"/>
            </a:br>
            <a:r>
              <a:rPr lang="de-DE" dirty="0"/>
              <a:t>ist Österreich auf Platz 32 von 63</a:t>
            </a:r>
          </a:p>
          <a:p>
            <a:pPr lvl="1"/>
            <a:r>
              <a:rPr lang="de-DE" dirty="0"/>
              <a:t>Germanwatch, </a:t>
            </a:r>
            <a:r>
              <a:rPr lang="de-DE" dirty="0">
                <a:hlinkClick r:id="rId5"/>
              </a:rPr>
              <a:t>https://ccpi.org</a:t>
            </a:r>
            <a:r>
              <a:rPr lang="de-DE" dirty="0"/>
              <a:t> </a:t>
            </a:r>
          </a:p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A40918C0-B04C-4D2D-82BB-15BF38C11A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Die Emissionen in Österreich sind seit 1990 nicht gesunken, und</a:t>
            </a:r>
            <a:br>
              <a:rPr lang="de-DE" dirty="0"/>
            </a:br>
            <a:r>
              <a:rPr lang="de-DE" dirty="0"/>
              <a:t>zwei Drittel des Energieverbrauchs stammen aus fossilen Energieträgern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FA49CFA7-C91B-53BB-EB07-DF572C8E49BB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23FBFFE-E537-CDF4-A3E1-F35379DEF4D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ABCE188-BB01-0251-F084-93CC04CD959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14</a:t>
            </a:fld>
            <a:endParaRPr lang="uk-UA" dirty="0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60CA5F18-C3A6-D286-B19C-7F3A3B71AC3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anchor="b"/>
          <a:lstStyle/>
          <a:p>
            <a:r>
              <a:rPr lang="de-DE" kern="0" dirty="0"/>
              <a:t>Daten via Statistik Austria, vorläufige Energiebilanz 2021</a:t>
            </a:r>
            <a:br>
              <a:rPr lang="de-DE" kern="0" dirty="0"/>
            </a:br>
            <a:r>
              <a:rPr lang="de-DE" kern="0" dirty="0">
                <a:hlinkClick r:id="rId6"/>
              </a:rPr>
              <a:t>https://www.statistik.at/statistiken/energie-und-umwelt</a:t>
            </a:r>
            <a:r>
              <a:rPr lang="de-DE" kern="0" dirty="0"/>
              <a:t> </a:t>
            </a:r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579BB8A9-EFD7-7215-F1E6-540558E3876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647071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20" grpId="0" uiExpand="1" build="p"/>
      <p:bldP spid="8" grpId="0" build="p"/>
      <p:bldP spid="2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4B6CA6E2-2CEF-33AF-541C-E6B2375D6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Historische und aktuelle Temperatur-Entwicklung in Österreich</a:t>
            </a:r>
          </a:p>
        </p:txBody>
      </p:sp>
      <p:pic>
        <p:nvPicPr>
          <p:cNvPr id="13" name="Inhaltsplatzhalter 12">
            <a:extLst>
              <a:ext uri="{FF2B5EF4-FFF2-40B4-BE49-F238E27FC236}">
                <a16:creationId xmlns:a16="http://schemas.microsoft.com/office/drawing/2014/main" id="{43B8B24F-5562-B9D8-169A-B3E7B2416FD6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286" y="1628775"/>
            <a:ext cx="8380766" cy="4392613"/>
          </a:xfrm>
        </p:spPr>
      </p:pic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1BB0EC6A-C264-1323-4C4D-C01DBA2EE6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/>
              <a:t>ZAMG News vom 28.9.2022 | </a:t>
            </a:r>
            <a:r>
              <a:rPr lang="de-DE" dirty="0">
                <a:hlinkClick r:id="rId4"/>
              </a:rPr>
              <a:t>https://www.zamg.ac.at/cms/de/klima/news</a:t>
            </a:r>
            <a:r>
              <a:rPr lang="de-DE" dirty="0"/>
              <a:t> 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35AB6515-49F3-A32F-4F10-7A8494E2EE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Der Hitzesommer 2022 war der viert-heißeste Sommer in Österreich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EF0BABD-ED4C-2D3B-7D7B-943C6AFD60D5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95E875F-9E98-CC6C-9F12-4689B712CC10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96DFB45-A866-F201-653A-9F3CA3FBB525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15</a:t>
            </a:fld>
            <a:endParaRPr lang="uk-UA" dirty="0"/>
          </a:p>
        </p:txBody>
      </p:sp>
      <p:sp>
        <p:nvSpPr>
          <p:cNvPr id="18" name="Textfeld 17">
            <a:extLst>
              <a:ext uri="{FF2B5EF4-FFF2-40B4-BE49-F238E27FC236}">
                <a16:creationId xmlns:a16="http://schemas.microsoft.com/office/drawing/2014/main" id="{C670A22D-8C9E-5E47-A70B-A22E3F8C3E2B}"/>
              </a:ext>
            </a:extLst>
          </p:cNvPr>
          <p:cNvSpPr txBox="1"/>
          <p:nvPr/>
        </p:nvSpPr>
        <p:spPr>
          <a:xfrm>
            <a:off x="11175170" y="1988840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>
                <a:latin typeface="+mj-lt"/>
              </a:rPr>
              <a:t>3°C</a:t>
            </a:r>
          </a:p>
        </p:txBody>
      </p:sp>
      <p:cxnSp>
        <p:nvCxnSpPr>
          <p:cNvPr id="19" name="Gerade Verbindung mit Pfeil 18">
            <a:extLst>
              <a:ext uri="{FF2B5EF4-FFF2-40B4-BE49-F238E27FC236}">
                <a16:creationId xmlns:a16="http://schemas.microsoft.com/office/drawing/2014/main" id="{7AD7E1AA-EB34-60B5-6DAB-8F683AC85858}"/>
              </a:ext>
            </a:extLst>
          </p:cNvPr>
          <p:cNvCxnSpPr>
            <a:cxnSpLocks/>
          </p:cNvCxnSpPr>
          <p:nvPr/>
        </p:nvCxnSpPr>
        <p:spPr>
          <a:xfrm flipH="1">
            <a:off x="10370033" y="2220833"/>
            <a:ext cx="737089" cy="0"/>
          </a:xfrm>
          <a:prstGeom prst="straightConnector1">
            <a:avLst/>
          </a:prstGeom>
          <a:ln w="50800" cap="rnd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43104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14CB451C-8723-104F-AA91-9778D7028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Klimakrise in Österreich</a:t>
            </a:r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03510E4D-8299-A744-A87C-398D0FA65EB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Die Auswirkungen der Erderhitzung sind bereits in Österreich sichtbar.</a:t>
            </a:r>
            <a:br>
              <a:rPr lang="de-DE" dirty="0"/>
            </a:br>
            <a:r>
              <a:rPr lang="de-DE" dirty="0"/>
              <a:t>Es ist angemessen, hier von der </a:t>
            </a:r>
            <a:r>
              <a:rPr lang="de-DE" b="1" i="1" dirty="0"/>
              <a:t>Klimakrise</a:t>
            </a:r>
            <a:r>
              <a:rPr lang="de-DE" dirty="0"/>
              <a:t> zu sprechen.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686E02-C996-69F0-8A4D-D15D7D00DD77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AE610F3-A741-E349-AF19-2447523CDFD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16</a:t>
            </a:fld>
            <a:endParaRPr lang="uk-UA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BE52CA9B-A5AB-9716-2D98-195F565BDAF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714082" y="4725144"/>
            <a:ext cx="2940177" cy="54887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indent="0" algn="r">
              <a:buNone/>
            </a:pPr>
            <a:r>
              <a:rPr lang="de-DE" sz="1800" dirty="0">
                <a:solidFill>
                  <a:srgbClr val="7F7F7F"/>
                </a:solidFill>
              </a:rPr>
              <a:t>Ausgewählte Artikel auf </a:t>
            </a:r>
            <a:r>
              <a:rPr lang="de-DE" sz="1800" dirty="0" err="1">
                <a:solidFill>
                  <a:srgbClr val="7F7F7F"/>
                </a:solidFill>
              </a:rPr>
              <a:t>ORF.at</a:t>
            </a:r>
            <a:br>
              <a:rPr lang="de-DE" sz="1800" dirty="0">
                <a:solidFill>
                  <a:srgbClr val="7F7F7F"/>
                </a:solidFill>
              </a:rPr>
            </a:br>
            <a:r>
              <a:rPr lang="de-DE" sz="1800" dirty="0">
                <a:solidFill>
                  <a:srgbClr val="7F7F7F"/>
                </a:solidFill>
              </a:rPr>
              <a:t>aus dem Jahr 2022</a:t>
            </a:r>
          </a:p>
        </p:txBody>
      </p:sp>
      <p:sp>
        <p:nvSpPr>
          <p:cNvPr id="20" name="Inhaltsplatzhalter 6">
            <a:extLst>
              <a:ext uri="{FF2B5EF4-FFF2-40B4-BE49-F238E27FC236}">
                <a16:creationId xmlns:a16="http://schemas.microsoft.com/office/drawing/2014/main" id="{E32CDF63-A930-747B-0D2D-1287414E2042}"/>
              </a:ext>
            </a:extLst>
          </p:cNvPr>
          <p:cNvSpPr txBox="1">
            <a:spLocks/>
          </p:cNvSpPr>
          <p:nvPr/>
        </p:nvSpPr>
        <p:spPr bwMode="auto">
          <a:xfrm>
            <a:off x="3842047" y="2577503"/>
            <a:ext cx="8014593" cy="707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71463" indent="-271463" algn="l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Char char="•"/>
              <a:defRPr lang="en-US" sz="2200">
                <a:solidFill>
                  <a:schemeClr val="tx1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lang="en-US" sz="220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lang="en-US" sz="200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lang="en-US" sz="200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sz="100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de-DE" kern="0" dirty="0"/>
          </a:p>
        </p:txBody>
      </p:sp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201C26C4-4D3C-B63F-1266-1E835080A705}"/>
              </a:ext>
            </a:extLst>
          </p:cNvPr>
          <p:cNvGrpSpPr/>
          <p:nvPr/>
        </p:nvGrpSpPr>
        <p:grpSpPr>
          <a:xfrm>
            <a:off x="3838309" y="3464625"/>
            <a:ext cx="4106944" cy="2488533"/>
            <a:chOff x="5795871" y="3414297"/>
            <a:chExt cx="4106944" cy="2488533"/>
          </a:xfrm>
        </p:grpSpPr>
        <p:pic>
          <p:nvPicPr>
            <p:cNvPr id="22" name="Grafik 21" descr="Ein Bild, das Text, Himmel, draußen, Schmutz enthält.&#10;&#10;Automatisch generierte Beschreibung">
              <a:extLst>
                <a:ext uri="{FF2B5EF4-FFF2-40B4-BE49-F238E27FC236}">
                  <a16:creationId xmlns:a16="http://schemas.microsoft.com/office/drawing/2014/main" id="{AC06FF31-94E7-ABDF-47F2-BE0C5B5E8C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1901"/>
            <a:stretch/>
          </p:blipFill>
          <p:spPr>
            <a:xfrm>
              <a:off x="5795871" y="5517232"/>
              <a:ext cx="4106944" cy="385598"/>
            </a:xfrm>
            <a:prstGeom prst="rect">
              <a:avLst/>
            </a:prstGeom>
          </p:spPr>
        </p:pic>
        <p:pic>
          <p:nvPicPr>
            <p:cNvPr id="3" name="Grafik 2" descr="Ein Bild, das Text, Himmel, draußen, Schmutz enthält.&#10;&#10;Automatisch generierte Beschreibung">
              <a:extLst>
                <a:ext uri="{FF2B5EF4-FFF2-40B4-BE49-F238E27FC236}">
                  <a16:creationId xmlns:a16="http://schemas.microsoft.com/office/drawing/2014/main" id="{66A1FD05-61FF-C983-D630-E53F4A6404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870"/>
            <a:stretch/>
          </p:blipFill>
          <p:spPr>
            <a:xfrm>
              <a:off x="5795871" y="3414297"/>
              <a:ext cx="4106944" cy="2102936"/>
            </a:xfrm>
            <a:prstGeom prst="rect">
              <a:avLst/>
            </a:prstGeom>
          </p:spPr>
        </p:pic>
      </p:grpSp>
      <p:pic>
        <p:nvPicPr>
          <p:cNvPr id="15" name="Grafik 14">
            <a:extLst>
              <a:ext uri="{FF2B5EF4-FFF2-40B4-BE49-F238E27FC236}">
                <a16:creationId xmlns:a16="http://schemas.microsoft.com/office/drawing/2014/main" id="{DCB1F323-7D17-A546-2BA8-000B203325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5977" y="2152986"/>
            <a:ext cx="3700032" cy="3816424"/>
          </a:xfrm>
          <a:prstGeom prst="rect">
            <a:avLst/>
          </a:prstGeom>
        </p:spPr>
      </p:pic>
      <p:sp>
        <p:nvSpPr>
          <p:cNvPr id="18" name="Textplatzhalter 9">
            <a:extLst>
              <a:ext uri="{FF2B5EF4-FFF2-40B4-BE49-F238E27FC236}">
                <a16:creationId xmlns:a16="http://schemas.microsoft.com/office/drawing/2014/main" id="{F7E367D4-4AD6-A73D-B480-A051C8656452}"/>
              </a:ext>
            </a:extLst>
          </p:cNvPr>
          <p:cNvSpPr txBox="1">
            <a:spLocks/>
          </p:cNvSpPr>
          <p:nvPr/>
        </p:nvSpPr>
        <p:spPr bwMode="auto">
          <a:xfrm>
            <a:off x="8256240" y="6051949"/>
            <a:ext cx="3383485" cy="290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None/>
              <a:defRPr sz="1600">
                <a:solidFill>
                  <a:srgbClr val="7F7F7F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sz="220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3"/>
              </a:buBlip>
              <a:defRPr sz="200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r>
              <a:rPr lang="de-DE" sz="1800" kern="0" dirty="0"/>
              <a:t>Der Standard, 16. August 2022</a:t>
            </a:r>
          </a:p>
        </p:txBody>
      </p:sp>
      <p:pic>
        <p:nvPicPr>
          <p:cNvPr id="19" name="Grafik 18" descr="Ein Bild, das Text, Spiegel, Fahrzeugspiegel, draußen enthält.&#10;&#10;Automatisch generierte Beschreibung">
            <a:extLst>
              <a:ext uri="{FF2B5EF4-FFF2-40B4-BE49-F238E27FC236}">
                <a16:creationId xmlns:a16="http://schemas.microsoft.com/office/drawing/2014/main" id="{BBC7ABF2-239A-1F22-8230-F1108EDD49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090" y="2089661"/>
            <a:ext cx="4013766" cy="248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51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20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783947DF-C131-E140-B364-88F5D0A2B15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#</a:t>
            </a:r>
            <a:r>
              <a:rPr lang="en-GB" dirty="0" err="1"/>
              <a:t>WissenSchafftKlimaschutz</a:t>
            </a:r>
            <a:br>
              <a:rPr lang="en-GB" dirty="0"/>
            </a:br>
            <a:endParaRPr lang="en-GB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52F6825-6D6B-F555-9482-2A498F8E6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2482" y="376539"/>
            <a:ext cx="2759702" cy="919900"/>
          </a:xfrm>
          <a:prstGeom prst="rect">
            <a:avLst/>
          </a:prstGeom>
        </p:spPr>
      </p:pic>
      <p:pic>
        <p:nvPicPr>
          <p:cNvPr id="6" name="Grafik 5" descr="Ein Bild, das Text enthält.&#10;&#10;Automatisch generierte Beschreibung">
            <a:extLst>
              <a:ext uri="{FF2B5EF4-FFF2-40B4-BE49-F238E27FC236}">
                <a16:creationId xmlns:a16="http://schemas.microsoft.com/office/drawing/2014/main" id="{B44A2735-8636-5E71-37B2-7DE2E2A911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54" y="284882"/>
            <a:ext cx="2759702" cy="770728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93EAF85-CBC0-1228-1905-2BB5B0ACDB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8382" y="155508"/>
            <a:ext cx="1185260" cy="1185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6837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>
            <a:extLst>
              <a:ext uri="{FF2B5EF4-FFF2-40B4-BE49-F238E27FC236}">
                <a16:creationId xmlns:a16="http://schemas.microsoft.com/office/drawing/2014/main" id="{6D2B08DA-1094-239A-F0B9-091B78A967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Weiterführende Information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93BD3CA9-C487-1BA4-F9DB-6C25E5A7F61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94B3C3D5-540D-6372-8AF4-E5F698C223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AAF5A2D1-8E3B-2B09-A025-BB5F18815D0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7F5633C8-4A1E-AE41-9551-4706842F4652}" type="slidenum">
              <a:rPr lang="en-GB" noProof="0" smtClean="0"/>
              <a:pPr algn="r"/>
              <a:t>18</a:t>
            </a:fld>
            <a:endParaRPr lang="en-GB" noProof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149103B-659C-D869-6828-7F53D7B3D76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r>
              <a:rPr lang="de-AT" noProof="0"/>
              <a:t>Daniel Huppmann</a:t>
            </a:r>
            <a:endParaRPr lang="en-GB" noProof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8FD443D-C130-82D1-E1D2-CDF2B30884D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noProof="0"/>
              <a:t>Klima-Szenarien der Wissenschaft: Ein Blick in die Glaskugel? 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32260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D3835C4A-23BF-8D1C-211E-99BE8BF2C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Ausgewählte aktuelle wissenschaftliche Projekte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7DFCDCC-8DAF-6D08-E392-620D16857BC6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911426" y="1160846"/>
            <a:ext cx="10657184" cy="4860442"/>
          </a:xfrm>
        </p:spPr>
        <p:txBody>
          <a:bodyPr/>
          <a:lstStyle/>
          <a:p>
            <a:r>
              <a:rPr lang="de-AT" dirty="0"/>
              <a:t>Ende November 2022 veröffentlicht das</a:t>
            </a:r>
            <a:br>
              <a:rPr lang="de-AT" dirty="0"/>
            </a:br>
            <a:r>
              <a:rPr lang="de-AT" dirty="0"/>
              <a:t>„Austrian Panel on Climate Change“ (APCC)</a:t>
            </a:r>
            <a:br>
              <a:rPr lang="de-AT" dirty="0"/>
            </a:br>
            <a:r>
              <a:rPr lang="de-AT" dirty="0"/>
              <a:t>den Spezialbericht “Strukturen für</a:t>
            </a:r>
            <a:br>
              <a:rPr lang="de-AT" dirty="0"/>
            </a:br>
            <a:r>
              <a:rPr lang="de-AT" dirty="0"/>
              <a:t>ein klimafreundliches Leben” (SR22)</a:t>
            </a:r>
          </a:p>
          <a:p>
            <a:pPr lvl="3"/>
            <a:r>
              <a:rPr lang="de-AT" dirty="0">
                <a:hlinkClick r:id="rId2"/>
              </a:rPr>
              <a:t>https://sr22.ccca.ac.at</a:t>
            </a:r>
            <a:endParaRPr lang="de-AT" dirty="0"/>
          </a:p>
          <a:p>
            <a:pPr lvl="4"/>
            <a:endParaRPr lang="de-AT" dirty="0"/>
          </a:p>
          <a:p>
            <a:r>
              <a:rPr lang="de-AT" dirty="0"/>
              <a:t>BOKU, Energieagentur &amp; IIASA entwickeln</a:t>
            </a:r>
            <a:br>
              <a:rPr lang="de-AT" dirty="0"/>
            </a:br>
            <a:r>
              <a:rPr lang="de-AT" dirty="0"/>
              <a:t>model-basierte Transformationspfade für den</a:t>
            </a:r>
            <a:br>
              <a:rPr lang="de-AT" dirty="0"/>
            </a:br>
            <a:r>
              <a:rPr lang="de-AT" dirty="0"/>
              <a:t>Energiesektor zur Klimaneutralität bis 2040</a:t>
            </a:r>
          </a:p>
          <a:p>
            <a:pPr lvl="3"/>
            <a:r>
              <a:rPr lang="de-AT" dirty="0">
                <a:hlinkClick r:id="rId3"/>
              </a:rPr>
              <a:t>https://netzero2040.at</a:t>
            </a:r>
            <a:endParaRPr lang="de-AT" dirty="0"/>
          </a:p>
          <a:p>
            <a:pPr lvl="4"/>
            <a:endParaRPr lang="de-AT" dirty="0"/>
          </a:p>
          <a:p>
            <a:r>
              <a:rPr lang="de-AT" dirty="0"/>
              <a:t>Das APCC arbeitet am umfassenden Sachstandsbericht</a:t>
            </a:r>
            <a:br>
              <a:rPr lang="de-AT" dirty="0"/>
            </a:br>
            <a:r>
              <a:rPr lang="de-AT" dirty="0"/>
              <a:t>“Second Austrian Assessment Report (AAR2)”</a:t>
            </a:r>
            <a:br>
              <a:rPr lang="de-AT" dirty="0"/>
            </a:br>
            <a:r>
              <a:rPr lang="de-AT" dirty="0"/>
              <a:t>(geplante Veröffentlichung Juni 2025)</a:t>
            </a:r>
          </a:p>
          <a:p>
            <a:pPr lvl="3"/>
            <a:r>
              <a:rPr lang="de-AT" dirty="0">
                <a:hlinkClick r:id="rId4"/>
              </a:rPr>
              <a:t>https://aar2.ccca.ac.at/</a:t>
            </a:r>
            <a:endParaRPr lang="de-AT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9170A133-86E0-6604-39E4-B63F4658BAF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519936" y="5589240"/>
            <a:ext cx="2448272" cy="792088"/>
          </a:xfrm>
        </p:spPr>
        <p:txBody>
          <a:bodyPr/>
          <a:lstStyle/>
          <a:p>
            <a:pPr algn="r"/>
            <a:r>
              <a:rPr lang="de-DE" dirty="0"/>
              <a:t>APCC-Spezialbericht</a:t>
            </a:r>
            <a:br>
              <a:rPr lang="de-DE" dirty="0"/>
            </a:br>
            <a:r>
              <a:rPr lang="de-DE" dirty="0"/>
              <a:t>„Strukturen für ein klima-</a:t>
            </a:r>
            <a:br>
              <a:rPr lang="de-DE" dirty="0"/>
            </a:br>
            <a:r>
              <a:rPr lang="de-DE" dirty="0"/>
              <a:t>freundlichen Leben“ (2022) 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B3C75FF0-B9FB-B978-C7D1-E3BBE0D031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7890" y="3261579"/>
            <a:ext cx="944794" cy="859458"/>
          </a:xfrm>
          <a:prstGeom prst="rect">
            <a:avLst/>
          </a:prstGeom>
        </p:spPr>
      </p:pic>
      <p:pic>
        <p:nvPicPr>
          <p:cNvPr id="5126" name="Picture 6" descr="Poster beim Klimatag 2021">
            <a:extLst>
              <a:ext uri="{FF2B5EF4-FFF2-40B4-BE49-F238E27FC236}">
                <a16:creationId xmlns:a16="http://schemas.microsoft.com/office/drawing/2014/main" id="{B5DBE572-1279-B8DC-19DC-228075E1D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216" y="1196752"/>
            <a:ext cx="3888432" cy="518457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15B740F0-E2C8-1893-A5FF-F4D8325974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710" y="1124744"/>
            <a:ext cx="1773154" cy="819591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EDA64E4-7C4F-70EF-21C3-4571449A66F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02170" y="67345"/>
            <a:ext cx="2155272" cy="980925"/>
          </a:xfrm>
          <a:prstGeom prst="rect">
            <a:avLst/>
          </a:prstGeom>
        </p:spPr>
      </p:pic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35DDA5EB-E409-16CD-8196-34759CAF696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19</a:t>
            </a:fld>
            <a:endParaRPr lang="uk-UA" dirty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8AFCFF6C-3B27-15B4-6AD8-49FB49A5CC7D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DAFAFF6-47EE-410B-64DD-9320A38F4C13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427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FB2E75-C672-9F0A-420F-5F0004353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Historische Entwicklung der globalen Durchschnitts-Temperatur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059DC1B2-F72B-876A-BEE2-4BC67389F1E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11426" y="6093296"/>
            <a:ext cx="10657184" cy="324000"/>
          </a:xfrm>
        </p:spPr>
        <p:txBody>
          <a:bodyPr anchor="b"/>
          <a:lstStyle/>
          <a:p>
            <a:r>
              <a:rPr lang="de-DE" dirty="0"/>
              <a:t>Historische Temperatur-Entwicklung | IPCC AR6 WG1 SPM 1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BBB7D564-A711-E51E-D742-92C46CFF7F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Die Erderhitzung läuft schneller als jemals in der Menschheitsgeschichte, und sie ist durch Menschen-gemachte Treibhausgas-Emissionen verursacht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8258F94A-8C35-C4BB-C0F8-C772AE6D3439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00F9F21-15F0-5BF4-BF0F-9389F0350D7B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 dirty="0"/>
              <a:t>Klima-</a:t>
            </a:r>
            <a:r>
              <a:rPr lang="en-US" dirty="0" err="1"/>
              <a:t>Szenarien</a:t>
            </a:r>
            <a:r>
              <a:rPr lang="en-US" dirty="0"/>
              <a:t> der </a:t>
            </a:r>
            <a:r>
              <a:rPr lang="en-US" dirty="0" err="1"/>
              <a:t>Wissenschaft</a:t>
            </a:r>
            <a:r>
              <a:rPr lang="en-US" dirty="0"/>
              <a:t>: Ein </a:t>
            </a:r>
            <a:r>
              <a:rPr lang="en-US" dirty="0" err="1"/>
              <a:t>Blick</a:t>
            </a:r>
            <a:r>
              <a:rPr lang="en-US" dirty="0"/>
              <a:t> in die </a:t>
            </a:r>
            <a:r>
              <a:rPr lang="en-US" dirty="0" err="1"/>
              <a:t>Glaskugel</a:t>
            </a:r>
            <a:r>
              <a:rPr lang="en-US" dirty="0"/>
              <a:t>? </a:t>
            </a:r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A04C1D7B-4C0D-4D70-C250-AD33E6CDF45C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2</a:t>
            </a:fld>
            <a:endParaRPr lang="uk-UA" dirty="0"/>
          </a:p>
        </p:txBody>
      </p:sp>
      <p:pic>
        <p:nvPicPr>
          <p:cNvPr id="16" name="Inhaltsplatzhalter 14">
            <a:extLst>
              <a:ext uri="{FF2B5EF4-FFF2-40B4-BE49-F238E27FC236}">
                <a16:creationId xmlns:a16="http://schemas.microsoft.com/office/drawing/2014/main" id="{D8A72A18-B3BA-8A9E-162E-B4D458562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85" t="28788" r="-1" b="6627"/>
          <a:stretch/>
        </p:blipFill>
        <p:spPr bwMode="auto">
          <a:xfrm>
            <a:off x="6312024" y="2389220"/>
            <a:ext cx="5480051" cy="3776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nhaltsplatzhalter 14">
            <a:extLst>
              <a:ext uri="{FF2B5EF4-FFF2-40B4-BE49-F238E27FC236}">
                <a16:creationId xmlns:a16="http://schemas.microsoft.com/office/drawing/2014/main" id="{E3E89EAC-4B47-1D7A-BA9C-200166354B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92" r="53208" b="8411"/>
          <a:stretch/>
        </p:blipFill>
        <p:spPr>
          <a:xfrm>
            <a:off x="911425" y="2533235"/>
            <a:ext cx="4608511" cy="3560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066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1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E6B0A0-DF3C-DC34-CD5C-D7E22217B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Empfehlungen für Sachbücher und weiterführende Informationen</a:t>
            </a:r>
          </a:p>
        </p:txBody>
      </p:sp>
      <p:sp>
        <p:nvSpPr>
          <p:cNvPr id="21" name="Inhaltsplatzhalter 20">
            <a:extLst>
              <a:ext uri="{FF2B5EF4-FFF2-40B4-BE49-F238E27FC236}">
                <a16:creationId xmlns:a16="http://schemas.microsoft.com/office/drawing/2014/main" id="{EBAF0046-F812-A227-6826-EC03A8DD69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91413" y="1600200"/>
            <a:ext cx="7344816" cy="1096792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„Klimawandel - Fakten gegen Fake &amp; Fiction“</a:t>
            </a:r>
            <a:br>
              <a:rPr lang="de-DE" dirty="0"/>
            </a:br>
            <a:r>
              <a:rPr lang="de-DE" dirty="0"/>
              <a:t>von  Marcus </a:t>
            </a:r>
            <a:r>
              <a:rPr lang="de-DE" dirty="0" err="1"/>
              <a:t>Wadsak</a:t>
            </a:r>
            <a:br>
              <a:rPr lang="de-DE" dirty="0"/>
            </a:br>
            <a:r>
              <a:rPr lang="de-DE" dirty="0"/>
              <a:t>Braumüller Verlag, März 2020</a:t>
            </a:r>
          </a:p>
          <a:p>
            <a:endParaRPr lang="de-DE" dirty="0"/>
          </a:p>
        </p:txBody>
      </p:sp>
      <p:sp>
        <p:nvSpPr>
          <p:cNvPr id="22" name="Inhaltsplatzhalter 21">
            <a:extLst>
              <a:ext uri="{FF2B5EF4-FFF2-40B4-BE49-F238E27FC236}">
                <a16:creationId xmlns:a16="http://schemas.microsoft.com/office/drawing/2014/main" id="{E759EA31-19A2-C6F2-F565-E6472ED8E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91805" y="3068960"/>
            <a:ext cx="5980790" cy="1276547"/>
          </a:xfrm>
        </p:spPr>
        <p:txBody>
          <a:bodyPr/>
          <a:lstStyle/>
          <a:p>
            <a:pPr marL="0" indent="0" algn="r">
              <a:buNone/>
            </a:pPr>
            <a:r>
              <a:rPr lang="de-DE" dirty="0"/>
              <a:t>„Stadt, Land, Klima - Warum wir nur mit</a:t>
            </a:r>
            <a:br>
              <a:rPr lang="de-DE" dirty="0"/>
            </a:br>
            <a:r>
              <a:rPr lang="de-DE" dirty="0"/>
              <a:t>einem urbanen Leben die Erde retten“</a:t>
            </a:r>
            <a:br>
              <a:rPr lang="de-DE" dirty="0"/>
            </a:br>
            <a:r>
              <a:rPr lang="de-DE" dirty="0"/>
              <a:t>von  Gernot Wagner</a:t>
            </a:r>
            <a:br>
              <a:rPr lang="de-DE" dirty="0"/>
            </a:br>
            <a:r>
              <a:rPr lang="de-DE" dirty="0"/>
              <a:t>Brandstätter Verlag, Februar 2022</a:t>
            </a:r>
          </a:p>
          <a:p>
            <a:pPr algn="r"/>
            <a:endParaRPr lang="de-DE" dirty="0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E3C41F09-48E6-8F81-61B4-DA092B188C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Es gibt eigentlich keine Ausrede mehr für „Nicht-Wissen“…</a:t>
            </a:r>
          </a:p>
        </p:txBody>
      </p:sp>
      <p:pic>
        <p:nvPicPr>
          <p:cNvPr id="19" name="Inhaltsplatzhalter 8" descr="Ein Bild, das Text, Karte enthält.&#10;&#10;Automatisch generierte Beschreibung">
            <a:extLst>
              <a:ext uri="{FF2B5EF4-FFF2-40B4-BE49-F238E27FC236}">
                <a16:creationId xmlns:a16="http://schemas.microsoft.com/office/drawing/2014/main" id="{AA57082E-E8E8-68F9-A8DD-900B047CAD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63596" y="1670588"/>
            <a:ext cx="1788988" cy="275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Grafik 19" descr="Ein Bild, das Text, Person, draußen, darstellend enthält.&#10;&#10;Automatisch generierte Beschreibung">
            <a:extLst>
              <a:ext uri="{FF2B5EF4-FFF2-40B4-BE49-F238E27FC236}">
                <a16:creationId xmlns:a16="http://schemas.microsoft.com/office/drawing/2014/main" id="{3E947CEC-CAAD-08AC-2B6C-9A2218608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5" y="1600200"/>
            <a:ext cx="1788987" cy="2692896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77CC3CC1-554D-970D-CE3F-2E63151E9E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282008"/>
            <a:ext cx="2640990" cy="1001416"/>
          </a:xfrm>
          <a:prstGeom prst="rect">
            <a:avLst/>
          </a:prstGeom>
        </p:spPr>
      </p:pic>
      <p:sp>
        <p:nvSpPr>
          <p:cNvPr id="26" name="Inhaltsplatzhalter 20">
            <a:extLst>
              <a:ext uri="{FF2B5EF4-FFF2-40B4-BE49-F238E27FC236}">
                <a16:creationId xmlns:a16="http://schemas.microsoft.com/office/drawing/2014/main" id="{DEA6C037-0EA3-6A3B-0208-A20CAE3A72AD}"/>
              </a:ext>
            </a:extLst>
          </p:cNvPr>
          <p:cNvSpPr txBox="1">
            <a:spLocks/>
          </p:cNvSpPr>
          <p:nvPr/>
        </p:nvSpPr>
        <p:spPr bwMode="auto">
          <a:xfrm>
            <a:off x="911425" y="4869160"/>
            <a:ext cx="7344816" cy="432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271463" indent="-271463" algn="l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Char char="•"/>
              <a:defRPr lang="en-US" sz="2200" dirty="0">
                <a:solidFill>
                  <a:schemeClr val="tx1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5"/>
              </a:buBlip>
              <a:defRPr lang="en-US" sz="2200" dirty="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lang="en-US" sz="2000" dirty="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5"/>
              </a:buBlip>
              <a:defRPr lang="en-US" sz="2000" dirty="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lang="en-US" sz="1000" dirty="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de-DE" kern="0" dirty="0"/>
              <a:t>Ausgewählte Websites und Organisationen:</a:t>
            </a:r>
          </a:p>
          <a:p>
            <a:endParaRPr lang="de-DE" kern="0" dirty="0"/>
          </a:p>
        </p:txBody>
      </p:sp>
      <p:pic>
        <p:nvPicPr>
          <p:cNvPr id="27" name="Grafik 26">
            <a:extLst>
              <a:ext uri="{FF2B5EF4-FFF2-40B4-BE49-F238E27FC236}">
                <a16:creationId xmlns:a16="http://schemas.microsoft.com/office/drawing/2014/main" id="{A60978FB-7DA2-DD11-A50E-092A451B76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163" y="5489606"/>
            <a:ext cx="2329476" cy="776492"/>
          </a:xfrm>
          <a:prstGeom prst="rect">
            <a:avLst/>
          </a:prstGeom>
        </p:spPr>
      </p:pic>
      <p:pic>
        <p:nvPicPr>
          <p:cNvPr id="28" name="Grafik 27">
            <a:extLst>
              <a:ext uri="{FF2B5EF4-FFF2-40B4-BE49-F238E27FC236}">
                <a16:creationId xmlns:a16="http://schemas.microsoft.com/office/drawing/2014/main" id="{FD33A1F3-A46F-FEFD-F3C4-EFA92823929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9373" y="5303790"/>
            <a:ext cx="979634" cy="979634"/>
          </a:xfrm>
          <a:prstGeom prst="rect">
            <a:avLst/>
          </a:prstGeom>
        </p:spPr>
      </p:pic>
      <p:pic>
        <p:nvPicPr>
          <p:cNvPr id="30" name="Grafik 29">
            <a:extLst>
              <a:ext uri="{FF2B5EF4-FFF2-40B4-BE49-F238E27FC236}">
                <a16:creationId xmlns:a16="http://schemas.microsoft.com/office/drawing/2014/main" id="{A0E929CA-0F71-1F43-E91C-DF157408A9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00323" y="5636558"/>
            <a:ext cx="1848205" cy="336966"/>
          </a:xfrm>
          <a:prstGeom prst="rect">
            <a:avLst/>
          </a:prstGeom>
        </p:spPr>
      </p:pic>
      <p:pic>
        <p:nvPicPr>
          <p:cNvPr id="32" name="Grafik 31">
            <a:extLst>
              <a:ext uri="{FF2B5EF4-FFF2-40B4-BE49-F238E27FC236}">
                <a16:creationId xmlns:a16="http://schemas.microsoft.com/office/drawing/2014/main" id="{CD663FBD-8467-BA6A-5A6F-9839ABEB9CD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4523" y="5469840"/>
            <a:ext cx="685800" cy="647700"/>
          </a:xfrm>
          <a:prstGeom prst="rect">
            <a:avLst/>
          </a:prstGeom>
        </p:spPr>
      </p:pic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94A95DD2-5BCC-4B6F-1C2E-6D5920866B0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20</a:t>
            </a:fld>
            <a:endParaRPr lang="uk-UA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73A9974-EDE5-F486-6BE1-08620FAEF733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2E5D2EB-29B5-CA77-C6C5-3986C4F0E3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606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508DAF5-58F0-2459-5D6D-310C6BA71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Podcasts zum 6. Sachstandsbericht des Weltklimarats (IPCC)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DD1D998-60A2-D9AC-DF10-55D886419C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5680" y="1628800"/>
            <a:ext cx="8640960" cy="4752529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Das Klima – der Podcast zur Wissenschaft hinter der Krise</a:t>
            </a:r>
          </a:p>
          <a:p>
            <a:pPr marL="0" indent="0">
              <a:buNone/>
            </a:pPr>
            <a:r>
              <a:rPr lang="de-DE" i="1" dirty="0"/>
              <a:t>Florian </a:t>
            </a:r>
            <a:r>
              <a:rPr lang="de-DE" i="1" dirty="0" err="1"/>
              <a:t>Freistetter</a:t>
            </a:r>
            <a:r>
              <a:rPr lang="de-DE" i="1" dirty="0"/>
              <a:t> und Claudia Frick lesen den 6. Sachstandsbericht…</a:t>
            </a:r>
          </a:p>
          <a:p>
            <a:pPr lvl="1"/>
            <a:r>
              <a:rPr lang="de-DE" dirty="0">
                <a:hlinkClick r:id="rId2"/>
              </a:rPr>
              <a:t>https://dasklima.podigee.io</a:t>
            </a:r>
            <a:endParaRPr lang="de-DE" dirty="0"/>
          </a:p>
          <a:p>
            <a:r>
              <a:rPr lang="de-DE" dirty="0"/>
              <a:t>Folge 2: Was ist ein IPCC (mit Daniel Huppmann)</a:t>
            </a:r>
          </a:p>
          <a:p>
            <a:r>
              <a:rPr lang="de-DE" dirty="0"/>
              <a:t>Folge 45: Mit der Klima U-Bahn durch Europa (mit Birgit Bednar-Friedl)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r>
              <a:rPr lang="de-DE" b="1" dirty="0"/>
              <a:t>Science Busters Podcast</a:t>
            </a:r>
            <a:r>
              <a:rPr lang="de-DE" dirty="0"/>
              <a:t> </a:t>
            </a:r>
          </a:p>
          <a:p>
            <a:pPr lvl="1"/>
            <a:r>
              <a:rPr lang="de-DE" dirty="0">
                <a:hlinkClick r:id="rId3"/>
              </a:rPr>
              <a:t>https://sciencebusterspodcast.podigee.io</a:t>
            </a:r>
            <a:endParaRPr lang="de-DE" dirty="0"/>
          </a:p>
          <a:p>
            <a:r>
              <a:rPr lang="de-DE" dirty="0"/>
              <a:t>Folge 37: Die Hitze der Stadt ist im Sommer brutal (mit Daniel Huppmann)</a:t>
            </a:r>
          </a:p>
          <a:p>
            <a:r>
              <a:rPr lang="de-DE" dirty="0"/>
              <a:t>Folge 39: Wie man einen IPCC-Bericht mundgerecht kürzt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13AB6D8-69C2-5B9F-BC19-1C3CC543FC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Wer nicht lesen will, kann hören…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8A10B4C-F0F2-4520-6BF2-7643754489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479" y="1628799"/>
            <a:ext cx="2088009" cy="208800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0CD5D1AC-3D3F-4AA2-D066-442CF0E116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283" y="4149080"/>
            <a:ext cx="2088009" cy="2088009"/>
          </a:xfrm>
          <a:prstGeom prst="rect">
            <a:avLst/>
          </a:prstGeom>
        </p:spPr>
      </p:pic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DB05799A-D489-1444-9749-430AB1B83685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21</a:t>
            </a:fld>
            <a:endParaRPr lang="uk-UA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5163C9C-89BF-E26C-4793-DA90A8BA50AE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856CE9CC-8A1D-EECC-027A-B6C55B865D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4453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nhaltsplatzhalter 14">
            <a:extLst>
              <a:ext uri="{FF2B5EF4-FFF2-40B4-BE49-F238E27FC236}">
                <a16:creationId xmlns:a16="http://schemas.microsoft.com/office/drawing/2014/main" id="{114AC484-15DF-6804-BCEF-9CD1A60241D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92" r="53208" b="8411"/>
          <a:stretch/>
        </p:blipFill>
        <p:spPr>
          <a:xfrm>
            <a:off x="911425" y="2533235"/>
            <a:ext cx="4608511" cy="3560061"/>
          </a:xfrm>
        </p:spPr>
      </p:pic>
      <p:sp>
        <p:nvSpPr>
          <p:cNvPr id="22" name="Freihandform 21">
            <a:extLst>
              <a:ext uri="{FF2B5EF4-FFF2-40B4-BE49-F238E27FC236}">
                <a16:creationId xmlns:a16="http://schemas.microsoft.com/office/drawing/2014/main" id="{D6F0DF4A-6F8D-4D40-D3B1-64B66988637C}"/>
              </a:ext>
            </a:extLst>
          </p:cNvPr>
          <p:cNvSpPr/>
          <p:nvPr/>
        </p:nvSpPr>
        <p:spPr>
          <a:xfrm>
            <a:off x="5250731" y="1573489"/>
            <a:ext cx="989342" cy="1890769"/>
          </a:xfrm>
          <a:custGeom>
            <a:avLst/>
            <a:gdLst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422097 h 422097"/>
              <a:gd name="connsiteX1" fmla="*/ 499621 w 1121790"/>
              <a:gd name="connsiteY1" fmla="*/ 7318 h 422097"/>
              <a:gd name="connsiteX2" fmla="*/ 1121790 w 1121790"/>
              <a:gd name="connsiteY2" fmla="*/ 35598 h 422097"/>
              <a:gd name="connsiteX3" fmla="*/ 1121790 w 1121790"/>
              <a:gd name="connsiteY3" fmla="*/ 35598 h 422097"/>
              <a:gd name="connsiteX0" fmla="*/ 0 w 1121790"/>
              <a:gd name="connsiteY0" fmla="*/ 425785 h 425785"/>
              <a:gd name="connsiteX1" fmla="*/ 499621 w 1121790"/>
              <a:gd name="connsiteY1" fmla="*/ 11006 h 425785"/>
              <a:gd name="connsiteX2" fmla="*/ 1121790 w 1121790"/>
              <a:gd name="connsiteY2" fmla="*/ 39286 h 425785"/>
              <a:gd name="connsiteX3" fmla="*/ 1121790 w 1121790"/>
              <a:gd name="connsiteY3" fmla="*/ 39286 h 425785"/>
              <a:gd name="connsiteX0" fmla="*/ 0 w 1706251"/>
              <a:gd name="connsiteY0" fmla="*/ 425785 h 425785"/>
              <a:gd name="connsiteX1" fmla="*/ 499621 w 1706251"/>
              <a:gd name="connsiteY1" fmla="*/ 11006 h 425785"/>
              <a:gd name="connsiteX2" fmla="*/ 1121790 w 1706251"/>
              <a:gd name="connsiteY2" fmla="*/ 39286 h 425785"/>
              <a:gd name="connsiteX3" fmla="*/ 1706251 w 1706251"/>
              <a:gd name="connsiteY3" fmla="*/ 48713 h 425785"/>
              <a:gd name="connsiteX0" fmla="*/ 0 w 1706251"/>
              <a:gd name="connsiteY0" fmla="*/ 436504 h 436504"/>
              <a:gd name="connsiteX1" fmla="*/ 499621 w 1706251"/>
              <a:gd name="connsiteY1" fmla="*/ 21725 h 436504"/>
              <a:gd name="connsiteX2" fmla="*/ 1706251 w 1706251"/>
              <a:gd name="connsiteY2" fmla="*/ 59432 h 436504"/>
              <a:gd name="connsiteX0" fmla="*/ 0 w 1715678"/>
              <a:gd name="connsiteY0" fmla="*/ 455014 h 455014"/>
              <a:gd name="connsiteX1" fmla="*/ 499621 w 1715678"/>
              <a:gd name="connsiteY1" fmla="*/ 40235 h 455014"/>
              <a:gd name="connsiteX2" fmla="*/ 1715678 w 1715678"/>
              <a:gd name="connsiteY2" fmla="*/ 21382 h 455014"/>
              <a:gd name="connsiteX0" fmla="*/ 0 w 1715678"/>
              <a:gd name="connsiteY0" fmla="*/ 471342 h 471342"/>
              <a:gd name="connsiteX1" fmla="*/ 499621 w 1715678"/>
              <a:gd name="connsiteY1" fmla="*/ 56563 h 471342"/>
              <a:gd name="connsiteX2" fmla="*/ 1715678 w 1715678"/>
              <a:gd name="connsiteY2" fmla="*/ 8796 h 471342"/>
              <a:gd name="connsiteX0" fmla="*/ 0 w 1715678"/>
              <a:gd name="connsiteY0" fmla="*/ 468008 h 468008"/>
              <a:gd name="connsiteX1" fmla="*/ 499621 w 1715678"/>
              <a:gd name="connsiteY1" fmla="*/ 53229 h 468008"/>
              <a:gd name="connsiteX2" fmla="*/ 1715678 w 1715678"/>
              <a:gd name="connsiteY2" fmla="*/ 5462 h 468008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0" fmla="*/ 0 w 1803692"/>
              <a:gd name="connsiteY0" fmla="*/ 464422 h 464422"/>
              <a:gd name="connsiteX1" fmla="*/ 499621 w 1803692"/>
              <a:gd name="connsiteY1" fmla="*/ 49643 h 464422"/>
              <a:gd name="connsiteX2" fmla="*/ 1715678 w 1803692"/>
              <a:gd name="connsiteY2" fmla="*/ 1876 h 464422"/>
              <a:gd name="connsiteX3" fmla="*/ 1708392 w 1803692"/>
              <a:gd name="connsiteY3" fmla="*/ 9852 h 464422"/>
              <a:gd name="connsiteX0" fmla="*/ 0 w 1798890"/>
              <a:gd name="connsiteY0" fmla="*/ 462967 h 462967"/>
              <a:gd name="connsiteX1" fmla="*/ 499621 w 1798890"/>
              <a:gd name="connsiteY1" fmla="*/ 48188 h 462967"/>
              <a:gd name="connsiteX2" fmla="*/ 1715678 w 1798890"/>
              <a:gd name="connsiteY2" fmla="*/ 421 h 462967"/>
              <a:gd name="connsiteX3" fmla="*/ 1688134 w 1798890"/>
              <a:gd name="connsiteY3" fmla="*/ 21324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688134 w 1715678"/>
              <a:gd name="connsiteY3" fmla="*/ 21324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1715144 w 1715678"/>
              <a:gd name="connsiteY4" fmla="*/ 20930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13505 w 1715678"/>
              <a:gd name="connsiteY4" fmla="*/ 45944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5" fmla="*/ 0 w 1715678"/>
              <a:gd name="connsiteY5" fmla="*/ 46296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256596 w 1715678"/>
              <a:gd name="connsiteY4" fmla="*/ 256573 h 462967"/>
              <a:gd name="connsiteX5" fmla="*/ 6753 w 1715678"/>
              <a:gd name="connsiteY5" fmla="*/ 457477 h 462967"/>
              <a:gd name="connsiteX6" fmla="*/ 0 w 1715678"/>
              <a:gd name="connsiteY6" fmla="*/ 46296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256596 w 1715678"/>
              <a:gd name="connsiteY4" fmla="*/ 256573 h 462967"/>
              <a:gd name="connsiteX5" fmla="*/ 6753 w 1715678"/>
              <a:gd name="connsiteY5" fmla="*/ 457477 h 462967"/>
              <a:gd name="connsiteX6" fmla="*/ 0 w 171567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15211 h 462967"/>
              <a:gd name="connsiteX4" fmla="*/ 256596 w 1715718"/>
              <a:gd name="connsiteY4" fmla="*/ 256573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15211 h 462967"/>
              <a:gd name="connsiteX4" fmla="*/ 256596 w 1715718"/>
              <a:gd name="connsiteY4" fmla="*/ 256573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15211 h 462967"/>
              <a:gd name="connsiteX4" fmla="*/ 256596 w 1715718"/>
              <a:gd name="connsiteY4" fmla="*/ 256573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5718" h="462967">
                <a:moveTo>
                  <a:pt x="0" y="462967"/>
                </a:moveTo>
                <a:cubicBezTo>
                  <a:pt x="29065" y="151097"/>
                  <a:pt x="220428" y="104251"/>
                  <a:pt x="499621" y="48188"/>
                </a:cubicBezTo>
                <a:cubicBezTo>
                  <a:pt x="778814" y="-7875"/>
                  <a:pt x="1363009" y="452"/>
                  <a:pt x="1715678" y="421"/>
                </a:cubicBezTo>
                <a:cubicBezTo>
                  <a:pt x="1714564" y="72575"/>
                  <a:pt x="1716662" y="213549"/>
                  <a:pt x="1715144" y="215211"/>
                </a:cubicBezTo>
                <a:cubicBezTo>
                  <a:pt x="861985" y="212273"/>
                  <a:pt x="599850" y="206347"/>
                  <a:pt x="256596" y="256573"/>
                </a:cubicBezTo>
                <a:cubicBezTo>
                  <a:pt x="-12380" y="300890"/>
                  <a:pt x="47268" y="430628"/>
                  <a:pt x="6753" y="457477"/>
                </a:cubicBezTo>
                <a:lnTo>
                  <a:pt x="0" y="462967"/>
                </a:lnTo>
                <a:close/>
              </a:path>
            </a:pathLst>
          </a:custGeom>
          <a:solidFill>
            <a:schemeClr val="accent3">
              <a:lumMod val="75000"/>
              <a:alpha val="30219"/>
            </a:schemeClr>
          </a:solidFill>
          <a:ln w="28575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6FB2E75-C672-9F0A-420F-5F00043533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Erwartete Entwicklung der globalen Durchschnitts-Temperatur</a:t>
            </a:r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BBB7D564-A711-E51E-D742-92C46CFF7F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Wir verlassen die natürliche Schwankungsbreite des Klima-Systems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8258F94A-8C35-C4BB-C0F8-C772AE6D3439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000F9F21-15F0-5BF4-BF0F-9389F0350D7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A04C1D7B-4C0D-4D70-C250-AD33E6CDF45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3</a:t>
            </a:fld>
            <a:endParaRPr lang="uk-UA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059DC1B2-F72B-876A-BEE2-4BC67389F1E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anchor="b" anchorCtr="0"/>
          <a:lstStyle/>
          <a:p>
            <a:r>
              <a:rPr lang="de-DE" dirty="0"/>
              <a:t>Historische Temperatur-Entwicklung | IPCC AR6 WG1 SPM 1a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05D868A8-E0BE-B535-94D3-B951F2147DA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 anchor="b" anchorCtr="0"/>
          <a:lstStyle/>
          <a:p>
            <a:br>
              <a:rPr lang="de-DE" dirty="0"/>
            </a:br>
            <a:r>
              <a:rPr lang="de-DE" dirty="0"/>
              <a:t>Stilisierte Darstellung basierend auf einer</a:t>
            </a:r>
            <a:br>
              <a:rPr lang="de-DE" dirty="0"/>
            </a:br>
            <a:r>
              <a:rPr lang="de-DE" dirty="0"/>
              <a:t>Übersicht der Abschätzungen verschiedener Institute via</a:t>
            </a:r>
            <a:br>
              <a:rPr lang="de-DE" dirty="0"/>
            </a:br>
            <a:r>
              <a:rPr lang="de-DE" dirty="0">
                <a:hlinkClick r:id="rId4"/>
              </a:rPr>
              <a:t>https://twitter.com/ClimateRsrc/status/1592084718321041409</a:t>
            </a:r>
            <a:r>
              <a:rPr lang="de-DE" dirty="0"/>
              <a:t>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154E7E18-4119-E9E6-D22A-7C11ABE2E821}"/>
              </a:ext>
            </a:extLst>
          </p:cNvPr>
          <p:cNvSpPr txBox="1"/>
          <p:nvPr/>
        </p:nvSpPr>
        <p:spPr>
          <a:xfrm>
            <a:off x="6312023" y="3645024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1.0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BB68C3DC-ACB1-A3AD-2E3B-9B43E95B9424}"/>
              </a:ext>
            </a:extLst>
          </p:cNvPr>
          <p:cNvSpPr txBox="1"/>
          <p:nvPr/>
        </p:nvSpPr>
        <p:spPr>
          <a:xfrm>
            <a:off x="6312023" y="2683582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2.0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7FE44D36-C013-C009-D763-585B566F38AF}"/>
              </a:ext>
            </a:extLst>
          </p:cNvPr>
          <p:cNvSpPr txBox="1"/>
          <p:nvPr/>
        </p:nvSpPr>
        <p:spPr>
          <a:xfrm>
            <a:off x="6312024" y="172214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3.0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B3EFC80-3B43-C044-BD7B-39D22751D5C5}"/>
              </a:ext>
            </a:extLst>
          </p:cNvPr>
          <p:cNvSpPr txBox="1"/>
          <p:nvPr/>
        </p:nvSpPr>
        <p:spPr>
          <a:xfrm>
            <a:off x="6277732" y="1412776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°C</a:t>
            </a:r>
          </a:p>
        </p:txBody>
      </p:sp>
      <p:sp>
        <p:nvSpPr>
          <p:cNvPr id="14" name="Freihandform 13">
            <a:extLst>
              <a:ext uri="{FF2B5EF4-FFF2-40B4-BE49-F238E27FC236}">
                <a16:creationId xmlns:a16="http://schemas.microsoft.com/office/drawing/2014/main" id="{3E70C8F0-F734-FFC3-5822-0F5806F064B3}"/>
              </a:ext>
            </a:extLst>
          </p:cNvPr>
          <p:cNvSpPr/>
          <p:nvPr/>
        </p:nvSpPr>
        <p:spPr>
          <a:xfrm>
            <a:off x="5250731" y="3278000"/>
            <a:ext cx="989319" cy="415309"/>
          </a:xfrm>
          <a:custGeom>
            <a:avLst/>
            <a:gdLst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422097 h 422097"/>
              <a:gd name="connsiteX1" fmla="*/ 499621 w 1121790"/>
              <a:gd name="connsiteY1" fmla="*/ 7318 h 422097"/>
              <a:gd name="connsiteX2" fmla="*/ 1121790 w 1121790"/>
              <a:gd name="connsiteY2" fmla="*/ 35598 h 422097"/>
              <a:gd name="connsiteX3" fmla="*/ 1121790 w 1121790"/>
              <a:gd name="connsiteY3" fmla="*/ 35598 h 422097"/>
              <a:gd name="connsiteX0" fmla="*/ 0 w 1121790"/>
              <a:gd name="connsiteY0" fmla="*/ 425785 h 425785"/>
              <a:gd name="connsiteX1" fmla="*/ 499621 w 1121790"/>
              <a:gd name="connsiteY1" fmla="*/ 11006 h 425785"/>
              <a:gd name="connsiteX2" fmla="*/ 1121790 w 1121790"/>
              <a:gd name="connsiteY2" fmla="*/ 39286 h 425785"/>
              <a:gd name="connsiteX3" fmla="*/ 1121790 w 1121790"/>
              <a:gd name="connsiteY3" fmla="*/ 39286 h 425785"/>
              <a:gd name="connsiteX0" fmla="*/ 0 w 1706251"/>
              <a:gd name="connsiteY0" fmla="*/ 425785 h 425785"/>
              <a:gd name="connsiteX1" fmla="*/ 499621 w 1706251"/>
              <a:gd name="connsiteY1" fmla="*/ 11006 h 425785"/>
              <a:gd name="connsiteX2" fmla="*/ 1121790 w 1706251"/>
              <a:gd name="connsiteY2" fmla="*/ 39286 h 425785"/>
              <a:gd name="connsiteX3" fmla="*/ 1706251 w 1706251"/>
              <a:gd name="connsiteY3" fmla="*/ 48713 h 425785"/>
              <a:gd name="connsiteX0" fmla="*/ 0 w 1706251"/>
              <a:gd name="connsiteY0" fmla="*/ 436504 h 436504"/>
              <a:gd name="connsiteX1" fmla="*/ 499621 w 1706251"/>
              <a:gd name="connsiteY1" fmla="*/ 21725 h 436504"/>
              <a:gd name="connsiteX2" fmla="*/ 1706251 w 1706251"/>
              <a:gd name="connsiteY2" fmla="*/ 59432 h 436504"/>
              <a:gd name="connsiteX0" fmla="*/ 0 w 1715678"/>
              <a:gd name="connsiteY0" fmla="*/ 455014 h 455014"/>
              <a:gd name="connsiteX1" fmla="*/ 499621 w 1715678"/>
              <a:gd name="connsiteY1" fmla="*/ 40235 h 455014"/>
              <a:gd name="connsiteX2" fmla="*/ 1715678 w 1715678"/>
              <a:gd name="connsiteY2" fmla="*/ 21382 h 455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678" h="455014">
                <a:moveTo>
                  <a:pt x="0" y="455014"/>
                </a:moveTo>
                <a:cubicBezTo>
                  <a:pt x="29065" y="143144"/>
                  <a:pt x="213675" y="112507"/>
                  <a:pt x="499621" y="40235"/>
                </a:cubicBezTo>
                <a:cubicBezTo>
                  <a:pt x="785567" y="-32037"/>
                  <a:pt x="1464297" y="13527"/>
                  <a:pt x="1715678" y="21382"/>
                </a:cubicBezTo>
              </a:path>
            </a:pathLst>
          </a:custGeom>
          <a:ln w="28575"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Freihandform 20">
            <a:extLst>
              <a:ext uri="{FF2B5EF4-FFF2-40B4-BE49-F238E27FC236}">
                <a16:creationId xmlns:a16="http://schemas.microsoft.com/office/drawing/2014/main" id="{F5D98D46-9FED-7FB9-AB44-723791042068}"/>
              </a:ext>
            </a:extLst>
          </p:cNvPr>
          <p:cNvSpPr/>
          <p:nvPr/>
        </p:nvSpPr>
        <p:spPr>
          <a:xfrm>
            <a:off x="5250731" y="2072667"/>
            <a:ext cx="989319" cy="1515463"/>
          </a:xfrm>
          <a:custGeom>
            <a:avLst/>
            <a:gdLst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422097 h 422097"/>
              <a:gd name="connsiteX1" fmla="*/ 499621 w 1121790"/>
              <a:gd name="connsiteY1" fmla="*/ 7318 h 422097"/>
              <a:gd name="connsiteX2" fmla="*/ 1121790 w 1121790"/>
              <a:gd name="connsiteY2" fmla="*/ 35598 h 422097"/>
              <a:gd name="connsiteX3" fmla="*/ 1121790 w 1121790"/>
              <a:gd name="connsiteY3" fmla="*/ 35598 h 422097"/>
              <a:gd name="connsiteX0" fmla="*/ 0 w 1121790"/>
              <a:gd name="connsiteY0" fmla="*/ 425785 h 425785"/>
              <a:gd name="connsiteX1" fmla="*/ 499621 w 1121790"/>
              <a:gd name="connsiteY1" fmla="*/ 11006 h 425785"/>
              <a:gd name="connsiteX2" fmla="*/ 1121790 w 1121790"/>
              <a:gd name="connsiteY2" fmla="*/ 39286 h 425785"/>
              <a:gd name="connsiteX3" fmla="*/ 1121790 w 1121790"/>
              <a:gd name="connsiteY3" fmla="*/ 39286 h 425785"/>
              <a:gd name="connsiteX0" fmla="*/ 0 w 1706251"/>
              <a:gd name="connsiteY0" fmla="*/ 425785 h 425785"/>
              <a:gd name="connsiteX1" fmla="*/ 499621 w 1706251"/>
              <a:gd name="connsiteY1" fmla="*/ 11006 h 425785"/>
              <a:gd name="connsiteX2" fmla="*/ 1121790 w 1706251"/>
              <a:gd name="connsiteY2" fmla="*/ 39286 h 425785"/>
              <a:gd name="connsiteX3" fmla="*/ 1706251 w 1706251"/>
              <a:gd name="connsiteY3" fmla="*/ 48713 h 425785"/>
              <a:gd name="connsiteX0" fmla="*/ 0 w 1706251"/>
              <a:gd name="connsiteY0" fmla="*/ 436504 h 436504"/>
              <a:gd name="connsiteX1" fmla="*/ 499621 w 1706251"/>
              <a:gd name="connsiteY1" fmla="*/ 21725 h 436504"/>
              <a:gd name="connsiteX2" fmla="*/ 1706251 w 1706251"/>
              <a:gd name="connsiteY2" fmla="*/ 59432 h 436504"/>
              <a:gd name="connsiteX0" fmla="*/ 0 w 1715678"/>
              <a:gd name="connsiteY0" fmla="*/ 455014 h 455014"/>
              <a:gd name="connsiteX1" fmla="*/ 499621 w 1715678"/>
              <a:gd name="connsiteY1" fmla="*/ 40235 h 455014"/>
              <a:gd name="connsiteX2" fmla="*/ 1715678 w 1715678"/>
              <a:gd name="connsiteY2" fmla="*/ 21382 h 455014"/>
              <a:gd name="connsiteX0" fmla="*/ 0 w 1715678"/>
              <a:gd name="connsiteY0" fmla="*/ 471342 h 471342"/>
              <a:gd name="connsiteX1" fmla="*/ 499621 w 1715678"/>
              <a:gd name="connsiteY1" fmla="*/ 56563 h 471342"/>
              <a:gd name="connsiteX2" fmla="*/ 1715678 w 1715678"/>
              <a:gd name="connsiteY2" fmla="*/ 8796 h 471342"/>
              <a:gd name="connsiteX0" fmla="*/ 0 w 1715678"/>
              <a:gd name="connsiteY0" fmla="*/ 468008 h 468008"/>
              <a:gd name="connsiteX1" fmla="*/ 499621 w 1715678"/>
              <a:gd name="connsiteY1" fmla="*/ 53229 h 468008"/>
              <a:gd name="connsiteX2" fmla="*/ 1715678 w 1715678"/>
              <a:gd name="connsiteY2" fmla="*/ 5462 h 468008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678" h="462967">
                <a:moveTo>
                  <a:pt x="0" y="462967"/>
                </a:moveTo>
                <a:cubicBezTo>
                  <a:pt x="29065" y="151097"/>
                  <a:pt x="220428" y="104251"/>
                  <a:pt x="499621" y="48188"/>
                </a:cubicBezTo>
                <a:cubicBezTo>
                  <a:pt x="778814" y="-7875"/>
                  <a:pt x="1363009" y="452"/>
                  <a:pt x="1715678" y="421"/>
                </a:cubicBezTo>
              </a:path>
            </a:pathLst>
          </a:custGeom>
          <a:ln w="28575">
            <a:solidFill>
              <a:schemeClr val="accent3">
                <a:lumMod val="5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Freihandform 24">
            <a:extLst>
              <a:ext uri="{FF2B5EF4-FFF2-40B4-BE49-F238E27FC236}">
                <a16:creationId xmlns:a16="http://schemas.microsoft.com/office/drawing/2014/main" id="{F85CBAAC-00DB-8F5A-FE0B-76FF7A29A091}"/>
              </a:ext>
            </a:extLst>
          </p:cNvPr>
          <p:cNvSpPr/>
          <p:nvPr/>
        </p:nvSpPr>
        <p:spPr>
          <a:xfrm>
            <a:off x="5250675" y="2368848"/>
            <a:ext cx="989342" cy="1215502"/>
          </a:xfrm>
          <a:custGeom>
            <a:avLst/>
            <a:gdLst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422097 h 422097"/>
              <a:gd name="connsiteX1" fmla="*/ 499621 w 1121790"/>
              <a:gd name="connsiteY1" fmla="*/ 7318 h 422097"/>
              <a:gd name="connsiteX2" fmla="*/ 1121790 w 1121790"/>
              <a:gd name="connsiteY2" fmla="*/ 35598 h 422097"/>
              <a:gd name="connsiteX3" fmla="*/ 1121790 w 1121790"/>
              <a:gd name="connsiteY3" fmla="*/ 35598 h 422097"/>
              <a:gd name="connsiteX0" fmla="*/ 0 w 1121790"/>
              <a:gd name="connsiteY0" fmla="*/ 425785 h 425785"/>
              <a:gd name="connsiteX1" fmla="*/ 499621 w 1121790"/>
              <a:gd name="connsiteY1" fmla="*/ 11006 h 425785"/>
              <a:gd name="connsiteX2" fmla="*/ 1121790 w 1121790"/>
              <a:gd name="connsiteY2" fmla="*/ 39286 h 425785"/>
              <a:gd name="connsiteX3" fmla="*/ 1121790 w 1121790"/>
              <a:gd name="connsiteY3" fmla="*/ 39286 h 425785"/>
              <a:gd name="connsiteX0" fmla="*/ 0 w 1706251"/>
              <a:gd name="connsiteY0" fmla="*/ 425785 h 425785"/>
              <a:gd name="connsiteX1" fmla="*/ 499621 w 1706251"/>
              <a:gd name="connsiteY1" fmla="*/ 11006 h 425785"/>
              <a:gd name="connsiteX2" fmla="*/ 1121790 w 1706251"/>
              <a:gd name="connsiteY2" fmla="*/ 39286 h 425785"/>
              <a:gd name="connsiteX3" fmla="*/ 1706251 w 1706251"/>
              <a:gd name="connsiteY3" fmla="*/ 48713 h 425785"/>
              <a:gd name="connsiteX0" fmla="*/ 0 w 1706251"/>
              <a:gd name="connsiteY0" fmla="*/ 436504 h 436504"/>
              <a:gd name="connsiteX1" fmla="*/ 499621 w 1706251"/>
              <a:gd name="connsiteY1" fmla="*/ 21725 h 436504"/>
              <a:gd name="connsiteX2" fmla="*/ 1706251 w 1706251"/>
              <a:gd name="connsiteY2" fmla="*/ 59432 h 436504"/>
              <a:gd name="connsiteX0" fmla="*/ 0 w 1715678"/>
              <a:gd name="connsiteY0" fmla="*/ 455014 h 455014"/>
              <a:gd name="connsiteX1" fmla="*/ 499621 w 1715678"/>
              <a:gd name="connsiteY1" fmla="*/ 40235 h 455014"/>
              <a:gd name="connsiteX2" fmla="*/ 1715678 w 1715678"/>
              <a:gd name="connsiteY2" fmla="*/ 21382 h 455014"/>
              <a:gd name="connsiteX0" fmla="*/ 0 w 1715678"/>
              <a:gd name="connsiteY0" fmla="*/ 471342 h 471342"/>
              <a:gd name="connsiteX1" fmla="*/ 499621 w 1715678"/>
              <a:gd name="connsiteY1" fmla="*/ 56563 h 471342"/>
              <a:gd name="connsiteX2" fmla="*/ 1715678 w 1715678"/>
              <a:gd name="connsiteY2" fmla="*/ 8796 h 471342"/>
              <a:gd name="connsiteX0" fmla="*/ 0 w 1715678"/>
              <a:gd name="connsiteY0" fmla="*/ 468008 h 468008"/>
              <a:gd name="connsiteX1" fmla="*/ 499621 w 1715678"/>
              <a:gd name="connsiteY1" fmla="*/ 53229 h 468008"/>
              <a:gd name="connsiteX2" fmla="*/ 1715678 w 1715678"/>
              <a:gd name="connsiteY2" fmla="*/ 5462 h 468008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0" fmla="*/ 0 w 1803692"/>
              <a:gd name="connsiteY0" fmla="*/ 464422 h 464422"/>
              <a:gd name="connsiteX1" fmla="*/ 499621 w 1803692"/>
              <a:gd name="connsiteY1" fmla="*/ 49643 h 464422"/>
              <a:gd name="connsiteX2" fmla="*/ 1715678 w 1803692"/>
              <a:gd name="connsiteY2" fmla="*/ 1876 h 464422"/>
              <a:gd name="connsiteX3" fmla="*/ 1708392 w 1803692"/>
              <a:gd name="connsiteY3" fmla="*/ 9852 h 464422"/>
              <a:gd name="connsiteX0" fmla="*/ 0 w 1798890"/>
              <a:gd name="connsiteY0" fmla="*/ 462967 h 462967"/>
              <a:gd name="connsiteX1" fmla="*/ 499621 w 1798890"/>
              <a:gd name="connsiteY1" fmla="*/ 48188 h 462967"/>
              <a:gd name="connsiteX2" fmla="*/ 1715678 w 1798890"/>
              <a:gd name="connsiteY2" fmla="*/ 421 h 462967"/>
              <a:gd name="connsiteX3" fmla="*/ 1688134 w 1798890"/>
              <a:gd name="connsiteY3" fmla="*/ 21324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688134 w 1715678"/>
              <a:gd name="connsiteY3" fmla="*/ 21324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1715144 w 1715678"/>
              <a:gd name="connsiteY4" fmla="*/ 209301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13505 w 1715678"/>
              <a:gd name="connsiteY4" fmla="*/ 45944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6753 w 1715678"/>
              <a:gd name="connsiteY4" fmla="*/ 457477 h 462967"/>
              <a:gd name="connsiteX5" fmla="*/ 0 w 1715678"/>
              <a:gd name="connsiteY5" fmla="*/ 46296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256596 w 1715678"/>
              <a:gd name="connsiteY4" fmla="*/ 256573 h 462967"/>
              <a:gd name="connsiteX5" fmla="*/ 6753 w 1715678"/>
              <a:gd name="connsiteY5" fmla="*/ 457477 h 462967"/>
              <a:gd name="connsiteX6" fmla="*/ 0 w 1715678"/>
              <a:gd name="connsiteY6" fmla="*/ 462967 h 462967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  <a:gd name="connsiteX3" fmla="*/ 1701639 w 1715678"/>
              <a:gd name="connsiteY3" fmla="*/ 215211 h 462967"/>
              <a:gd name="connsiteX4" fmla="*/ 256596 w 1715678"/>
              <a:gd name="connsiteY4" fmla="*/ 256573 h 462967"/>
              <a:gd name="connsiteX5" fmla="*/ 6753 w 1715678"/>
              <a:gd name="connsiteY5" fmla="*/ 457477 h 462967"/>
              <a:gd name="connsiteX6" fmla="*/ 0 w 171567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15211 h 462967"/>
              <a:gd name="connsiteX4" fmla="*/ 256596 w 1715718"/>
              <a:gd name="connsiteY4" fmla="*/ 256573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87310 h 462967"/>
              <a:gd name="connsiteX4" fmla="*/ 256596 w 1715718"/>
              <a:gd name="connsiteY4" fmla="*/ 256573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  <a:gd name="connsiteX0" fmla="*/ 0 w 1715718"/>
              <a:gd name="connsiteY0" fmla="*/ 462967 h 462967"/>
              <a:gd name="connsiteX1" fmla="*/ 499621 w 1715718"/>
              <a:gd name="connsiteY1" fmla="*/ 48188 h 462967"/>
              <a:gd name="connsiteX2" fmla="*/ 1715678 w 1715718"/>
              <a:gd name="connsiteY2" fmla="*/ 421 h 462967"/>
              <a:gd name="connsiteX3" fmla="*/ 1715144 w 1715718"/>
              <a:gd name="connsiteY3" fmla="*/ 287310 h 462967"/>
              <a:gd name="connsiteX4" fmla="*/ 263349 w 1715718"/>
              <a:gd name="connsiteY4" fmla="*/ 328671 h 462967"/>
              <a:gd name="connsiteX5" fmla="*/ 6753 w 1715718"/>
              <a:gd name="connsiteY5" fmla="*/ 457477 h 462967"/>
              <a:gd name="connsiteX6" fmla="*/ 0 w 1715718"/>
              <a:gd name="connsiteY6" fmla="*/ 462967 h 46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15718" h="462967">
                <a:moveTo>
                  <a:pt x="0" y="462967"/>
                </a:moveTo>
                <a:cubicBezTo>
                  <a:pt x="29065" y="151097"/>
                  <a:pt x="220428" y="104251"/>
                  <a:pt x="499621" y="48188"/>
                </a:cubicBezTo>
                <a:cubicBezTo>
                  <a:pt x="778814" y="-7875"/>
                  <a:pt x="1363009" y="452"/>
                  <a:pt x="1715678" y="421"/>
                </a:cubicBezTo>
                <a:cubicBezTo>
                  <a:pt x="1714564" y="72575"/>
                  <a:pt x="1716662" y="285648"/>
                  <a:pt x="1715144" y="287310"/>
                </a:cubicBezTo>
                <a:cubicBezTo>
                  <a:pt x="861985" y="284372"/>
                  <a:pt x="545830" y="288293"/>
                  <a:pt x="263349" y="328671"/>
                </a:cubicBezTo>
                <a:cubicBezTo>
                  <a:pt x="-19132" y="369049"/>
                  <a:pt x="47268" y="430628"/>
                  <a:pt x="6753" y="457477"/>
                </a:cubicBezTo>
                <a:lnTo>
                  <a:pt x="0" y="462967"/>
                </a:lnTo>
                <a:close/>
              </a:path>
            </a:pathLst>
          </a:custGeom>
          <a:solidFill>
            <a:schemeClr val="accent1">
              <a:lumMod val="75000"/>
              <a:alpha val="30219"/>
            </a:schemeClr>
          </a:solidFill>
          <a:ln w="28575">
            <a:noFill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Freihandform 25">
            <a:extLst>
              <a:ext uri="{FF2B5EF4-FFF2-40B4-BE49-F238E27FC236}">
                <a16:creationId xmlns:a16="http://schemas.microsoft.com/office/drawing/2014/main" id="{B8DC0942-8C16-9232-B328-0C3F0CCB931E}"/>
              </a:ext>
            </a:extLst>
          </p:cNvPr>
          <p:cNvSpPr/>
          <p:nvPr/>
        </p:nvSpPr>
        <p:spPr>
          <a:xfrm>
            <a:off x="5250675" y="2845953"/>
            <a:ext cx="989319" cy="799072"/>
          </a:xfrm>
          <a:custGeom>
            <a:avLst/>
            <a:gdLst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4" fmla="*/ 1121790 w 1121790"/>
              <a:gd name="connsiteY4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386499 h 386499"/>
              <a:gd name="connsiteX1" fmla="*/ 490194 w 1121790"/>
              <a:gd name="connsiteY1" fmla="*/ 94269 h 386499"/>
              <a:gd name="connsiteX2" fmla="*/ 1121790 w 1121790"/>
              <a:gd name="connsiteY2" fmla="*/ 0 h 386499"/>
              <a:gd name="connsiteX3" fmla="*/ 1121790 w 1121790"/>
              <a:gd name="connsiteY3" fmla="*/ 0 h 386499"/>
              <a:gd name="connsiteX0" fmla="*/ 0 w 1121790"/>
              <a:gd name="connsiteY0" fmla="*/ 422097 h 422097"/>
              <a:gd name="connsiteX1" fmla="*/ 499621 w 1121790"/>
              <a:gd name="connsiteY1" fmla="*/ 7318 h 422097"/>
              <a:gd name="connsiteX2" fmla="*/ 1121790 w 1121790"/>
              <a:gd name="connsiteY2" fmla="*/ 35598 h 422097"/>
              <a:gd name="connsiteX3" fmla="*/ 1121790 w 1121790"/>
              <a:gd name="connsiteY3" fmla="*/ 35598 h 422097"/>
              <a:gd name="connsiteX0" fmla="*/ 0 w 1121790"/>
              <a:gd name="connsiteY0" fmla="*/ 425785 h 425785"/>
              <a:gd name="connsiteX1" fmla="*/ 499621 w 1121790"/>
              <a:gd name="connsiteY1" fmla="*/ 11006 h 425785"/>
              <a:gd name="connsiteX2" fmla="*/ 1121790 w 1121790"/>
              <a:gd name="connsiteY2" fmla="*/ 39286 h 425785"/>
              <a:gd name="connsiteX3" fmla="*/ 1121790 w 1121790"/>
              <a:gd name="connsiteY3" fmla="*/ 39286 h 425785"/>
              <a:gd name="connsiteX0" fmla="*/ 0 w 1706251"/>
              <a:gd name="connsiteY0" fmla="*/ 425785 h 425785"/>
              <a:gd name="connsiteX1" fmla="*/ 499621 w 1706251"/>
              <a:gd name="connsiteY1" fmla="*/ 11006 h 425785"/>
              <a:gd name="connsiteX2" fmla="*/ 1121790 w 1706251"/>
              <a:gd name="connsiteY2" fmla="*/ 39286 h 425785"/>
              <a:gd name="connsiteX3" fmla="*/ 1706251 w 1706251"/>
              <a:gd name="connsiteY3" fmla="*/ 48713 h 425785"/>
              <a:gd name="connsiteX0" fmla="*/ 0 w 1706251"/>
              <a:gd name="connsiteY0" fmla="*/ 436504 h 436504"/>
              <a:gd name="connsiteX1" fmla="*/ 499621 w 1706251"/>
              <a:gd name="connsiteY1" fmla="*/ 21725 h 436504"/>
              <a:gd name="connsiteX2" fmla="*/ 1706251 w 1706251"/>
              <a:gd name="connsiteY2" fmla="*/ 59432 h 436504"/>
              <a:gd name="connsiteX0" fmla="*/ 0 w 1715678"/>
              <a:gd name="connsiteY0" fmla="*/ 455014 h 455014"/>
              <a:gd name="connsiteX1" fmla="*/ 499621 w 1715678"/>
              <a:gd name="connsiteY1" fmla="*/ 40235 h 455014"/>
              <a:gd name="connsiteX2" fmla="*/ 1715678 w 1715678"/>
              <a:gd name="connsiteY2" fmla="*/ 21382 h 455014"/>
              <a:gd name="connsiteX0" fmla="*/ 0 w 1715678"/>
              <a:gd name="connsiteY0" fmla="*/ 471342 h 471342"/>
              <a:gd name="connsiteX1" fmla="*/ 499621 w 1715678"/>
              <a:gd name="connsiteY1" fmla="*/ 56563 h 471342"/>
              <a:gd name="connsiteX2" fmla="*/ 1715678 w 1715678"/>
              <a:gd name="connsiteY2" fmla="*/ 8796 h 471342"/>
              <a:gd name="connsiteX0" fmla="*/ 0 w 1715678"/>
              <a:gd name="connsiteY0" fmla="*/ 468008 h 468008"/>
              <a:gd name="connsiteX1" fmla="*/ 499621 w 1715678"/>
              <a:gd name="connsiteY1" fmla="*/ 53229 h 468008"/>
              <a:gd name="connsiteX2" fmla="*/ 1715678 w 1715678"/>
              <a:gd name="connsiteY2" fmla="*/ 5462 h 468008"/>
              <a:gd name="connsiteX0" fmla="*/ 0 w 1715678"/>
              <a:gd name="connsiteY0" fmla="*/ 462967 h 462967"/>
              <a:gd name="connsiteX1" fmla="*/ 499621 w 1715678"/>
              <a:gd name="connsiteY1" fmla="*/ 48188 h 462967"/>
              <a:gd name="connsiteX2" fmla="*/ 1715678 w 1715678"/>
              <a:gd name="connsiteY2" fmla="*/ 421 h 46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15678" h="462967">
                <a:moveTo>
                  <a:pt x="0" y="462967"/>
                </a:moveTo>
                <a:cubicBezTo>
                  <a:pt x="29065" y="151097"/>
                  <a:pt x="220428" y="104251"/>
                  <a:pt x="499621" y="48188"/>
                </a:cubicBezTo>
                <a:cubicBezTo>
                  <a:pt x="778814" y="-7875"/>
                  <a:pt x="1363009" y="452"/>
                  <a:pt x="1715678" y="421"/>
                </a:cubicBezTo>
              </a:path>
            </a:pathLst>
          </a:cu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B600DDBD-3184-26DE-DCB0-C70E2CB33E74}"/>
              </a:ext>
            </a:extLst>
          </p:cNvPr>
          <p:cNvSpPr txBox="1"/>
          <p:nvPr/>
        </p:nvSpPr>
        <p:spPr>
          <a:xfrm>
            <a:off x="6888088" y="3161230"/>
            <a:ext cx="40888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Zielsetzung des Pariser Klima-Abkommens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C9C07438-10E0-3EE2-224A-966B1F6AA49E}"/>
              </a:ext>
            </a:extLst>
          </p:cNvPr>
          <p:cNvSpPr txBox="1"/>
          <p:nvPr/>
        </p:nvSpPr>
        <p:spPr>
          <a:xfrm>
            <a:off x="6900583" y="2492896"/>
            <a:ext cx="40888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Erwartetet Erhitzung basierend auf</a:t>
            </a:r>
          </a:p>
          <a:p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Klimaschutz-Ankündigungen („</a:t>
            </a:r>
            <a:r>
              <a:rPr lang="de-DE" sz="1600" b="1" dirty="0" err="1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pledges</a:t>
            </a:r>
            <a:r>
              <a:rPr lang="de-DE" sz="1600" b="1" dirty="0">
                <a:solidFill>
                  <a:schemeClr val="accent5">
                    <a:lumMod val="50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“)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B46D4834-B291-09C3-1404-6C3A97F16142}"/>
              </a:ext>
            </a:extLst>
          </p:cNvPr>
          <p:cNvSpPr txBox="1"/>
          <p:nvPr/>
        </p:nvSpPr>
        <p:spPr>
          <a:xfrm>
            <a:off x="6894709" y="1764105"/>
            <a:ext cx="4481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Erwartete Erhitzung basierend auf </a:t>
            </a:r>
            <a:b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</a:br>
            <a:r>
              <a:rPr lang="de-DE" sz="1600" b="1" dirty="0">
                <a:solidFill>
                  <a:schemeClr val="accent3">
                    <a:lumMod val="75000"/>
                  </a:schemeClr>
                </a:solidFill>
                <a:latin typeface="+mn-lt"/>
                <a:ea typeface="Verdana" panose="020B0604030504040204" pitchFamily="34" charset="0"/>
                <a:cs typeface="Calibri Light" panose="020F0302020204030204" pitchFamily="34" charset="0"/>
              </a:rPr>
              <a:t>derzeit umgesetzten Klimaschutz-Maßnahmen</a:t>
            </a:r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9F59655F-9038-469C-D92E-B45DAF3E91FA}"/>
              </a:ext>
            </a:extLst>
          </p:cNvPr>
          <p:cNvSpPr txBox="1"/>
          <p:nvPr/>
        </p:nvSpPr>
        <p:spPr>
          <a:xfrm>
            <a:off x="6305947" y="3164303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1.5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F3FF58D1-8296-A3D3-4845-A46033D10D69}"/>
              </a:ext>
            </a:extLst>
          </p:cNvPr>
          <p:cNvSpPr txBox="1"/>
          <p:nvPr/>
        </p:nvSpPr>
        <p:spPr>
          <a:xfrm>
            <a:off x="6305947" y="2202861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2.5</a:t>
            </a:r>
          </a:p>
        </p:txBody>
      </p:sp>
    </p:spTree>
    <p:extLst>
      <p:ext uri="{BB962C8B-B14F-4D97-AF65-F5344CB8AC3E}">
        <p14:creationId xmlns:p14="http://schemas.microsoft.com/office/powerpoint/2010/main" val="1372522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4" grpId="0" build="p"/>
      <p:bldP spid="5" grpId="0"/>
      <p:bldP spid="9" grpId="0"/>
      <p:bldP spid="12" grpId="0"/>
      <p:bldP spid="13" grpId="0"/>
      <p:bldP spid="14" grpId="0" animBg="1"/>
      <p:bldP spid="21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F117B6AA-CABC-8B07-B9AA-5385B4343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Sozio-ökomische Klima-Modelle 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6B27347-6278-DD48-6940-D265CAE52D9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E26B4ED-A64E-650D-4444-D2B40034EE7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B7F81093-AA9E-965D-ECC2-D9899F48D5D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157F2B10-F12C-24F4-C434-39B66ABD58A0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r"/>
            <a:fld id="{7F5633C8-4A1E-AE41-9551-4706842F4652}" type="slidenum">
              <a:rPr lang="en-GB" noProof="0" smtClean="0"/>
              <a:pPr algn="r"/>
              <a:t>4</a:t>
            </a:fld>
            <a:endParaRPr lang="en-GB" noProof="0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59CB9F9-91C2-D081-B121-B5A7D6C3B223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pPr algn="r"/>
            <a:r>
              <a:rPr lang="de-AT" noProof="0"/>
              <a:t>Daniel Huppmann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74775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>
            <a:extLst>
              <a:ext uri="{FF2B5EF4-FFF2-40B4-BE49-F238E27FC236}">
                <a16:creationId xmlns:a16="http://schemas.microsoft.com/office/drawing/2014/main" id="{8A127B11-7C1C-7FE7-57A4-AAF7A512D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Begriffsklärung „Klima-Modelle“</a:t>
            </a:r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898E42CA-4E00-3075-B36F-0BE1A3889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Physikalische Klima-Modelle:</a:t>
            </a:r>
          </a:p>
          <a:p>
            <a:pPr lvl="2"/>
            <a:r>
              <a:rPr lang="de-DE" dirty="0"/>
              <a:t>Ziel: Abschätzung der Auswirkung von Treibhausgas-Konzentration auf Temperatur, Niederschlag, …</a:t>
            </a:r>
          </a:p>
          <a:p>
            <a:pPr lvl="2"/>
            <a:r>
              <a:rPr lang="de-DE" dirty="0"/>
              <a:t>Hohe zeitliche &amp; räumliche Auflösung der Modelle</a:t>
            </a:r>
          </a:p>
          <a:p>
            <a:pPr lvl="3"/>
            <a:r>
              <a:rPr lang="de-DE" dirty="0"/>
              <a:t>Hoher numerischer Aufwand (Super-Computer)</a:t>
            </a:r>
          </a:p>
          <a:p>
            <a:pPr lvl="4"/>
            <a:endParaRPr lang="de-DE" dirty="0"/>
          </a:p>
          <a:p>
            <a:r>
              <a:rPr lang="de-DE" dirty="0"/>
              <a:t>„Integrated Assessment Model“ (IAM)</a:t>
            </a:r>
          </a:p>
          <a:p>
            <a:pPr lvl="1"/>
            <a:r>
              <a:rPr lang="de-DE" dirty="0"/>
              <a:t>„</a:t>
            </a:r>
            <a:r>
              <a:rPr lang="de-DE" dirty="0" err="1"/>
              <a:t>Cost</a:t>
            </a:r>
            <a:r>
              <a:rPr lang="de-DE" dirty="0"/>
              <a:t>-Benefit Model“</a:t>
            </a:r>
          </a:p>
          <a:p>
            <a:pPr marL="266700" lvl="2" indent="0">
              <a:buNone/>
            </a:pPr>
            <a:r>
              <a:rPr lang="de-DE" dirty="0"/>
              <a:t>„Optimale“ Balance zwischen Kosten der Emissions-Vermeidung vs. Kosten des Klimawandels</a:t>
            </a:r>
          </a:p>
          <a:p>
            <a:pPr lvl="3"/>
            <a:r>
              <a:rPr lang="de-DE" dirty="0"/>
              <a:t>Nobelpreis für William </a:t>
            </a:r>
            <a:r>
              <a:rPr lang="de-DE" dirty="0" err="1"/>
              <a:t>Nordhaus</a:t>
            </a:r>
            <a:r>
              <a:rPr lang="de-DE" dirty="0"/>
              <a:t> für Entwicklung des DICE-Modells</a:t>
            </a:r>
          </a:p>
          <a:p>
            <a:pPr lvl="4"/>
            <a:endParaRPr lang="de-DE" dirty="0"/>
          </a:p>
          <a:p>
            <a:pPr lvl="1"/>
            <a:r>
              <a:rPr lang="de-DE" dirty="0"/>
              <a:t>„</a:t>
            </a:r>
            <a:r>
              <a:rPr lang="de-DE" dirty="0" err="1"/>
              <a:t>Process-Based</a:t>
            </a:r>
            <a:r>
              <a:rPr lang="de-DE" dirty="0"/>
              <a:t> Model“</a:t>
            </a:r>
          </a:p>
          <a:p>
            <a:pPr marL="266700" lvl="2" indent="0">
              <a:buNone/>
            </a:pPr>
            <a:r>
              <a:rPr lang="de-DE" dirty="0"/>
              <a:t>„Optimaler“ Pfad zur Erreichung eines vorgegeben Ziels (</a:t>
            </a:r>
            <a:r>
              <a:rPr lang="de-DE" dirty="0" err="1"/>
              <a:t>zB</a:t>
            </a:r>
            <a:r>
              <a:rPr lang="de-DE" dirty="0"/>
              <a:t> Einhaltung des 2°C-Limits)</a:t>
            </a:r>
          </a:p>
          <a:p>
            <a:pPr lvl="2"/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3C1710AD-1244-7AC4-F5D8-FB66473C5C9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Es gibt drei Kategorien von Klima-Modellen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B0FA08A-23A4-FF64-7405-757560E7DB3A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pPr algn="r"/>
            <a:r>
              <a:rPr lang="de-AT" noProof="0"/>
              <a:t>Daniel Huppmann</a:t>
            </a:r>
            <a:endParaRPr lang="en-GB" noProof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46A6981-A901-DD13-AD8F-4567E95DD8E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noProof="0"/>
              <a:t>Klima-Szenarien der Wissenschaft: Ein Blick in die Glaskugel? </a:t>
            </a:r>
            <a:endParaRPr lang="en-GB" noProof="0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E125F4E-B73E-5466-DFE8-1D048D60619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algn="r"/>
            <a:fld id="{7F5633C8-4A1E-AE41-9551-4706842F4652}" type="slidenum">
              <a:rPr lang="en-GB" noProof="0" smtClean="0"/>
              <a:pPr algn="r"/>
              <a:t>5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56249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E6CF631-DB34-C049-9AA4-51BB298EC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Die Bausteine von sozio-ökonomischen Klima-Modellen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906275D4-311F-AE47-A330-357DEDD16A7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11426" y="6093296"/>
            <a:ext cx="6336703" cy="287911"/>
          </a:xfrm>
        </p:spPr>
        <p:txBody>
          <a:bodyPr/>
          <a:lstStyle/>
          <a:p>
            <a:r>
              <a:rPr lang="en-GB" dirty="0" err="1"/>
              <a:t>Weiterführende</a:t>
            </a:r>
            <a:r>
              <a:rPr lang="en-GB" dirty="0"/>
              <a:t> </a:t>
            </a:r>
            <a:r>
              <a:rPr lang="en-GB" dirty="0" err="1"/>
              <a:t>Informationen</a:t>
            </a:r>
            <a:r>
              <a:rPr lang="en-GB" dirty="0"/>
              <a:t>: </a:t>
            </a:r>
            <a:r>
              <a:rPr lang="en-GB" dirty="0">
                <a:hlinkClick r:id="rId2"/>
              </a:rPr>
              <a:t>www.climatescenarios.org/primer</a:t>
            </a:r>
            <a:endParaRPr lang="en-GB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293896A5-234A-4944-A8DB-5CDD2F46EB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sz="2500" dirty="0"/>
              <a:t>Unsere Modelle unterstützen eine ganzheitliche Betrachtung des Erd-Systems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C637E19-7BE0-BB4D-9F00-EDCDC1DDBA1D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6D9191D6-4A4C-0F4C-B40D-3A440FCD445A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Klima-Szenarien der Wissenschaft: Ein Blick in die Glaskugel? </a:t>
            </a:r>
            <a:endParaRPr lang="en-US" dirty="0"/>
          </a:p>
        </p:txBody>
      </p:sp>
      <p:pic>
        <p:nvPicPr>
          <p:cNvPr id="9" name="Inhaltsplatzhalter 18">
            <a:extLst>
              <a:ext uri="{FF2B5EF4-FFF2-40B4-BE49-F238E27FC236}">
                <a16:creationId xmlns:a16="http://schemas.microsoft.com/office/drawing/2014/main" id="{F33D114E-8BCD-CC4D-8061-EAA3D7709657}"/>
              </a:ext>
            </a:extLst>
          </p:cNvPr>
          <p:cNvPicPr>
            <a:picLocks noGrp="1" noChangeAspect="1"/>
          </p:cNvPicPr>
          <p:nvPr>
            <p:ph sz="quarter" idx="24"/>
          </p:nvPr>
        </p:nvPicPr>
        <p:blipFill>
          <a:blip r:embed="rId3"/>
          <a:stretch>
            <a:fillRect/>
          </a:stretch>
        </p:blipFill>
        <p:spPr>
          <a:xfrm>
            <a:off x="839416" y="1700808"/>
            <a:ext cx="6539590" cy="4248572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26663B8F-1F27-4E45-94CD-FA77ADBE03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292027"/>
            <a:ext cx="2207926" cy="594442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A3CB6DAA-06EB-7D40-858B-F4B0BA2D56E4}"/>
              </a:ext>
            </a:extLst>
          </p:cNvPr>
          <p:cNvSpPr/>
          <p:nvPr/>
        </p:nvSpPr>
        <p:spPr>
          <a:xfrm>
            <a:off x="7536160" y="1700808"/>
            <a:ext cx="4248471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r">
              <a:spcBef>
                <a:spcPts val="1000"/>
              </a:spcBef>
              <a:buSzPct val="80000"/>
            </a:pPr>
            <a:r>
              <a:rPr lang="de-DE" sz="2200" dirty="0">
                <a:latin typeface="+mn-lt"/>
                <a:cs typeface="Calibri"/>
              </a:rPr>
              <a:t>Das Forschungsprojekt SENSES entwickelte eine Reihe an Tools und Kommunikations-Formaten,</a:t>
            </a:r>
            <a:br>
              <a:rPr lang="de-DE" sz="2200" dirty="0">
                <a:latin typeface="+mn-lt"/>
                <a:cs typeface="Calibri"/>
              </a:rPr>
            </a:br>
            <a:r>
              <a:rPr lang="de-DE" sz="2200" dirty="0">
                <a:latin typeface="+mn-lt"/>
                <a:cs typeface="Calibri"/>
              </a:rPr>
              <a:t>um die Struktur von Modellen und die Ergebnisse quantitative Modelle</a:t>
            </a:r>
            <a:br>
              <a:rPr lang="de-DE" sz="2200" dirty="0">
                <a:latin typeface="+mn-lt"/>
                <a:cs typeface="Calibri"/>
              </a:rPr>
            </a:br>
            <a:r>
              <a:rPr lang="de-DE" sz="2200" dirty="0">
                <a:latin typeface="+mn-lt"/>
                <a:cs typeface="Calibri"/>
              </a:rPr>
              <a:t>verständlich aufzubereiten.</a:t>
            </a:r>
          </a:p>
          <a:p>
            <a:pPr algn="r">
              <a:spcBef>
                <a:spcPts val="1000"/>
              </a:spcBef>
              <a:buSzPct val="80000"/>
            </a:pPr>
            <a:r>
              <a:rPr lang="de-DE" sz="2200" dirty="0">
                <a:latin typeface="+mn-lt"/>
                <a:cs typeface="Calibri"/>
              </a:rPr>
              <a:t>Der </a:t>
            </a:r>
            <a:r>
              <a:rPr lang="de-DE" sz="2200" b="1" i="1" dirty="0">
                <a:latin typeface="+mn-lt"/>
                <a:cs typeface="Calibri"/>
              </a:rPr>
              <a:t>Scenario Primer</a:t>
            </a:r>
            <a:r>
              <a:rPr lang="de-DE" sz="2200" dirty="0">
                <a:latin typeface="+mn-lt"/>
                <a:cs typeface="Calibri"/>
              </a:rPr>
              <a:t> (siehe links)</a:t>
            </a:r>
            <a:br>
              <a:rPr lang="de-DE" sz="2200" dirty="0">
                <a:latin typeface="+mn-lt"/>
                <a:cs typeface="Calibri"/>
              </a:rPr>
            </a:br>
            <a:r>
              <a:rPr lang="de-DE" sz="2200" dirty="0">
                <a:latin typeface="+mn-lt"/>
                <a:cs typeface="Calibri"/>
              </a:rPr>
              <a:t>ist ein Tool aus der SENSES-Toolbox. Mehr Infos auf </a:t>
            </a:r>
            <a:r>
              <a:rPr lang="de-DE" sz="2200" dirty="0">
                <a:latin typeface="+mn-lt"/>
                <a:cs typeface="Calibri"/>
                <a:hlinkClick r:id="rId5"/>
              </a:rPr>
              <a:t>senses-project.org</a:t>
            </a:r>
            <a:r>
              <a:rPr lang="de-DE" sz="2200">
                <a:latin typeface="+mn-lt"/>
                <a:cs typeface="Calibri"/>
              </a:rPr>
              <a:t>.</a:t>
            </a:r>
            <a:endParaRPr lang="de-DE" sz="2200" dirty="0">
              <a:latin typeface="+mn-lt"/>
              <a:cs typeface="Calibri"/>
            </a:endParaRP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701DF4EB-355E-1436-0203-9185523A22B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6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15370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25685B-6091-9147-9975-ABA4D297A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Die Modellstruktur eines “</a:t>
            </a:r>
            <a:r>
              <a:rPr lang="de-AT" dirty="0" err="1"/>
              <a:t>process-based</a:t>
            </a:r>
            <a:r>
              <a:rPr lang="de-AT" dirty="0"/>
              <a:t> Integrated Assessment Model”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017D9EA-0930-D840-931E-598AA6D107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AT"/>
              <a:t>Ein IAM bildet das gesamte sozio-ökomisch-ökologische System ab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3826606-8360-9948-ABF6-7AED271EC225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44FFD4D0-EF3D-7A4B-8160-CE28E7DBF73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4188156C-D9E0-994D-9DD6-F9C2506E00A9}"/>
              </a:ext>
            </a:extLst>
          </p:cNvPr>
          <p:cNvSpPr/>
          <p:nvPr/>
        </p:nvSpPr>
        <p:spPr>
          <a:xfrm>
            <a:off x="4583846" y="4133295"/>
            <a:ext cx="2160000" cy="630000"/>
          </a:xfrm>
          <a:prstGeom prst="rect">
            <a:avLst/>
          </a:prstGeom>
          <a:solidFill>
            <a:srgbClr val="FFC000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latin typeface="Calibri"/>
                <a:cs typeface="Calibri"/>
              </a:rPr>
              <a:t>Electricity sector</a:t>
            </a:r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EC685D90-26DF-E549-A063-DBC0E31DA8D0}"/>
              </a:ext>
            </a:extLst>
          </p:cNvPr>
          <p:cNvSpPr/>
          <p:nvPr/>
        </p:nvSpPr>
        <p:spPr>
          <a:xfrm>
            <a:off x="4588121" y="2662900"/>
            <a:ext cx="2160000" cy="630000"/>
          </a:xfrm>
          <a:prstGeom prst="rect">
            <a:avLst/>
          </a:prstGeom>
          <a:solidFill>
            <a:srgbClr val="945200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Calibri"/>
                <a:cs typeface="Calibri"/>
              </a:rPr>
              <a:t>Fossil resources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48E1B656-BC98-764C-B6AC-3DC79EB356F1}"/>
              </a:ext>
            </a:extLst>
          </p:cNvPr>
          <p:cNvSpPr/>
          <p:nvPr/>
        </p:nvSpPr>
        <p:spPr>
          <a:xfrm>
            <a:off x="5801375" y="4860672"/>
            <a:ext cx="2160000" cy="630000"/>
          </a:xfrm>
          <a:prstGeom prst="rect">
            <a:avLst/>
          </a:prstGeom>
          <a:solidFill>
            <a:srgbClr val="FFC000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latin typeface="Calibri"/>
                <a:cs typeface="Calibri"/>
              </a:rPr>
              <a:t>Demand Sector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AE52F7DB-55C5-964C-9B20-4B93EF16D40B}"/>
              </a:ext>
            </a:extLst>
          </p:cNvPr>
          <p:cNvSpPr/>
          <p:nvPr/>
        </p:nvSpPr>
        <p:spPr>
          <a:xfrm>
            <a:off x="6876237" y="3762740"/>
            <a:ext cx="2160000" cy="630000"/>
          </a:xfrm>
          <a:prstGeom prst="rect">
            <a:avLst/>
          </a:prstGeom>
          <a:solidFill>
            <a:srgbClr val="FFC000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latin typeface="Calibri"/>
                <a:cs typeface="Calibri"/>
              </a:rPr>
              <a:t>Transformation</a:t>
            </a:r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465D0B3F-2CC1-7146-B41D-1DDC78476CFA}"/>
              </a:ext>
            </a:extLst>
          </p:cNvPr>
          <p:cNvSpPr/>
          <p:nvPr/>
        </p:nvSpPr>
        <p:spPr>
          <a:xfrm>
            <a:off x="6881495" y="2662900"/>
            <a:ext cx="2160000" cy="630000"/>
          </a:xfrm>
          <a:prstGeom prst="rect">
            <a:avLst/>
          </a:prstGeom>
          <a:solidFill>
            <a:srgbClr val="92D050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Calibri"/>
                <a:cs typeface="Calibri"/>
              </a:rPr>
              <a:t>Renewables</a:t>
            </a:r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1B7264BC-C849-8746-8F0F-01A49256D503}"/>
              </a:ext>
            </a:extLst>
          </p:cNvPr>
          <p:cNvSpPr/>
          <p:nvPr/>
        </p:nvSpPr>
        <p:spPr>
          <a:xfrm>
            <a:off x="4504991" y="2575012"/>
            <a:ext cx="4572000" cy="3672000"/>
          </a:xfrm>
          <a:prstGeom prst="rect">
            <a:avLst/>
          </a:prstGeom>
          <a:noFill/>
          <a:ln w="6350">
            <a:solidFill>
              <a:schemeClr val="tx1"/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GB" dirty="0">
              <a:latin typeface="Calibri"/>
              <a:cs typeface="Calibri"/>
            </a:endParaRP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CCFDC357-8CA2-FA4B-8440-C9E4EF2C20A1}"/>
              </a:ext>
            </a:extLst>
          </p:cNvPr>
          <p:cNvSpPr/>
          <p:nvPr/>
        </p:nvSpPr>
        <p:spPr>
          <a:xfrm>
            <a:off x="9330219" y="2988724"/>
            <a:ext cx="2160000" cy="630000"/>
          </a:xfrm>
          <a:prstGeom prst="rect">
            <a:avLst/>
          </a:prstGeom>
          <a:solidFill>
            <a:srgbClr val="92D050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Calibri"/>
                <a:cs typeface="Calibri"/>
              </a:rPr>
              <a:t>Land use</a:t>
            </a:r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6A13922F-7ED7-9646-9A7E-ECA8DB05C2E5}"/>
              </a:ext>
            </a:extLst>
          </p:cNvPr>
          <p:cNvSpPr/>
          <p:nvPr/>
        </p:nvSpPr>
        <p:spPr>
          <a:xfrm>
            <a:off x="9330219" y="2178564"/>
            <a:ext cx="2160000" cy="630000"/>
          </a:xfrm>
          <a:prstGeom prst="rect">
            <a:avLst/>
          </a:prstGeom>
          <a:solidFill>
            <a:srgbClr val="008F00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Calibri"/>
                <a:cs typeface="Calibri"/>
              </a:rPr>
              <a:t>Forestry</a:t>
            </a: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C2841DF9-AB01-3648-BA58-F5E306B252BE}"/>
              </a:ext>
            </a:extLst>
          </p:cNvPr>
          <p:cNvSpPr/>
          <p:nvPr/>
        </p:nvSpPr>
        <p:spPr>
          <a:xfrm>
            <a:off x="2173701" y="1962540"/>
            <a:ext cx="2160000" cy="630000"/>
          </a:xfrm>
          <a:prstGeom prst="rect">
            <a:avLst/>
          </a:prstGeom>
          <a:solidFill>
            <a:schemeClr val="tx2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Calibri"/>
                <a:cs typeface="Calibri"/>
              </a:rPr>
              <a:t>Climate system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34843754-D418-5247-988A-01C55CF04949}"/>
              </a:ext>
            </a:extLst>
          </p:cNvPr>
          <p:cNvSpPr/>
          <p:nvPr/>
        </p:nvSpPr>
        <p:spPr>
          <a:xfrm>
            <a:off x="2161986" y="2682620"/>
            <a:ext cx="2160000" cy="64051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Calibri"/>
                <a:cs typeface="Calibri"/>
              </a:rPr>
              <a:t>Oceans</a:t>
            </a:r>
          </a:p>
        </p:txBody>
      </p:sp>
      <p:sp>
        <p:nvSpPr>
          <p:cNvPr id="46" name="Rechteck 45">
            <a:extLst>
              <a:ext uri="{FF2B5EF4-FFF2-40B4-BE49-F238E27FC236}">
                <a16:creationId xmlns:a16="http://schemas.microsoft.com/office/drawing/2014/main" id="{212065F6-5A81-4C43-A8EF-74F1213F781E}"/>
              </a:ext>
            </a:extLst>
          </p:cNvPr>
          <p:cNvSpPr/>
          <p:nvPr/>
        </p:nvSpPr>
        <p:spPr>
          <a:xfrm>
            <a:off x="9345475" y="4893995"/>
            <a:ext cx="2160000" cy="630000"/>
          </a:xfrm>
          <a:prstGeom prst="rect">
            <a:avLst/>
          </a:prstGeom>
          <a:solidFill>
            <a:srgbClr val="FFFF00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latin typeface="Calibri"/>
                <a:cs typeface="Calibri"/>
              </a:rPr>
              <a:t>Food Demand</a:t>
            </a:r>
          </a:p>
        </p:txBody>
      </p:sp>
      <p:sp>
        <p:nvSpPr>
          <p:cNvPr id="47" name="Rechteck 46">
            <a:extLst>
              <a:ext uri="{FF2B5EF4-FFF2-40B4-BE49-F238E27FC236}">
                <a16:creationId xmlns:a16="http://schemas.microsoft.com/office/drawing/2014/main" id="{7D475ED6-2BB7-8D4B-9DD4-97C763B094AA}"/>
              </a:ext>
            </a:extLst>
          </p:cNvPr>
          <p:cNvSpPr/>
          <p:nvPr/>
        </p:nvSpPr>
        <p:spPr>
          <a:xfrm>
            <a:off x="4588121" y="3402700"/>
            <a:ext cx="2160000" cy="640515"/>
          </a:xfrm>
          <a:prstGeom prst="rect">
            <a:avLst/>
          </a:prstGeom>
          <a:solidFill>
            <a:srgbClr val="941100">
              <a:alpha val="50000"/>
            </a:srgbClr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latin typeface="Calibri"/>
                <a:cs typeface="Calibri"/>
              </a:rPr>
              <a:t>Extraction &amp; Mining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8DA8996B-4597-AF4D-A5D7-B0E0331ACD70}"/>
              </a:ext>
            </a:extLst>
          </p:cNvPr>
          <p:cNvSpPr/>
          <p:nvPr/>
        </p:nvSpPr>
        <p:spPr>
          <a:xfrm>
            <a:off x="2161986" y="3482265"/>
            <a:ext cx="2160000" cy="64051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Calibri"/>
                <a:cs typeface="Calibri"/>
              </a:rPr>
              <a:t>Water</a:t>
            </a: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94FD047E-B7D9-1B4C-AEC0-F4313E7A7DE5}"/>
              </a:ext>
            </a:extLst>
          </p:cNvPr>
          <p:cNvSpPr/>
          <p:nvPr/>
        </p:nvSpPr>
        <p:spPr>
          <a:xfrm>
            <a:off x="2161148" y="5570497"/>
            <a:ext cx="2160000" cy="640515"/>
          </a:xfrm>
          <a:prstGeom prst="rect">
            <a:avLst/>
          </a:prstGeom>
          <a:solidFill>
            <a:srgbClr val="D883FF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latin typeface="Calibri"/>
                <a:cs typeface="Calibri"/>
              </a:rPr>
              <a:t>Health &amp; Poverty</a:t>
            </a: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0DC4F845-84D8-5841-B401-7FB3A799FB4C}"/>
              </a:ext>
            </a:extLst>
          </p:cNvPr>
          <p:cNvSpPr/>
          <p:nvPr/>
        </p:nvSpPr>
        <p:spPr>
          <a:xfrm>
            <a:off x="4583846" y="5570497"/>
            <a:ext cx="4452391" cy="640515"/>
          </a:xfrm>
          <a:prstGeom prst="rect">
            <a:avLst/>
          </a:prstGeom>
          <a:solidFill>
            <a:srgbClr val="FFC000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latin typeface="Calibri"/>
                <a:cs typeface="Calibri"/>
              </a:rPr>
              <a:t>Mobility, Lighting, Heating/Cooling, ...</a:t>
            </a:r>
          </a:p>
        </p:txBody>
      </p:sp>
      <p:sp>
        <p:nvSpPr>
          <p:cNvPr id="51" name="Eckige Klammer links 50">
            <a:extLst>
              <a:ext uri="{FF2B5EF4-FFF2-40B4-BE49-F238E27FC236}">
                <a16:creationId xmlns:a16="http://schemas.microsoft.com/office/drawing/2014/main" id="{EDE571A6-97C7-8E48-945E-C22EFA78EFD8}"/>
              </a:ext>
            </a:extLst>
          </p:cNvPr>
          <p:cNvSpPr/>
          <p:nvPr/>
        </p:nvSpPr>
        <p:spPr>
          <a:xfrm>
            <a:off x="1729801" y="1764588"/>
            <a:ext cx="288000" cy="3240000"/>
          </a:xfrm>
          <a:prstGeom prst="leftBracket">
            <a:avLst>
              <a:gd name="adj" fmla="val 70422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feld 51">
            <a:extLst>
              <a:ext uri="{FF2B5EF4-FFF2-40B4-BE49-F238E27FC236}">
                <a16:creationId xmlns:a16="http://schemas.microsoft.com/office/drawing/2014/main" id="{58AA6CD8-D21E-9C44-855A-916D27576380}"/>
              </a:ext>
            </a:extLst>
          </p:cNvPr>
          <p:cNvSpPr txBox="1"/>
          <p:nvPr/>
        </p:nvSpPr>
        <p:spPr>
          <a:xfrm rot="16200000">
            <a:off x="833241" y="2336901"/>
            <a:ext cx="1340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Biosphere</a:t>
            </a: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532F9A9A-F57A-304A-BD2C-31CF3B99B930}"/>
              </a:ext>
            </a:extLst>
          </p:cNvPr>
          <p:cNvSpPr/>
          <p:nvPr/>
        </p:nvSpPr>
        <p:spPr>
          <a:xfrm>
            <a:off x="9326016" y="3793231"/>
            <a:ext cx="2160000" cy="640515"/>
          </a:xfrm>
          <a:prstGeom prst="rect">
            <a:avLst/>
          </a:prstGeom>
          <a:solidFill>
            <a:srgbClr val="92D050"/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latin typeface="Calibri"/>
                <a:cs typeface="Calibri"/>
              </a:rPr>
              <a:t>Agriculture</a:t>
            </a:r>
          </a:p>
        </p:txBody>
      </p:sp>
      <p:sp>
        <p:nvSpPr>
          <p:cNvPr id="54" name="Eckige Klammer links 53">
            <a:extLst>
              <a:ext uri="{FF2B5EF4-FFF2-40B4-BE49-F238E27FC236}">
                <a16:creationId xmlns:a16="http://schemas.microsoft.com/office/drawing/2014/main" id="{11C59282-198C-3840-A422-E508EA1022F3}"/>
              </a:ext>
            </a:extLst>
          </p:cNvPr>
          <p:cNvSpPr/>
          <p:nvPr/>
        </p:nvSpPr>
        <p:spPr>
          <a:xfrm>
            <a:off x="977783" y="4678426"/>
            <a:ext cx="288000" cy="1620000"/>
          </a:xfrm>
          <a:prstGeom prst="leftBracket">
            <a:avLst>
              <a:gd name="adj" fmla="val 70422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8A6BFBAC-30EE-0F48-A2AA-7C85D281C049}"/>
              </a:ext>
            </a:extLst>
          </p:cNvPr>
          <p:cNvSpPr txBox="1"/>
          <p:nvPr/>
        </p:nvSpPr>
        <p:spPr>
          <a:xfrm rot="16200000">
            <a:off x="-174456" y="5280668"/>
            <a:ext cx="18517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 dirty="0"/>
              <a:t>Human needs</a:t>
            </a:r>
          </a:p>
        </p:txBody>
      </p:sp>
      <p:sp>
        <p:nvSpPr>
          <p:cNvPr id="56" name="Eckige Klammer links 55">
            <a:extLst>
              <a:ext uri="{FF2B5EF4-FFF2-40B4-BE49-F238E27FC236}">
                <a16:creationId xmlns:a16="http://schemas.microsoft.com/office/drawing/2014/main" id="{855C8CFB-511E-5943-A08B-221B1ED1CE5A}"/>
              </a:ext>
            </a:extLst>
          </p:cNvPr>
          <p:cNvSpPr/>
          <p:nvPr/>
        </p:nvSpPr>
        <p:spPr>
          <a:xfrm>
            <a:off x="1359946" y="3600828"/>
            <a:ext cx="288000" cy="1944000"/>
          </a:xfrm>
          <a:prstGeom prst="leftBracket">
            <a:avLst>
              <a:gd name="adj" fmla="val 70422"/>
            </a:avLst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D04389E6-0228-E64C-8E39-F1D27E9D97BD}"/>
              </a:ext>
            </a:extLst>
          </p:cNvPr>
          <p:cNvSpPr txBox="1"/>
          <p:nvPr/>
        </p:nvSpPr>
        <p:spPr>
          <a:xfrm rot="16200000">
            <a:off x="484545" y="3799846"/>
            <a:ext cx="12538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Economy</a:t>
            </a: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EEEE8A96-820E-6243-A5B7-FD49616DEC00}"/>
              </a:ext>
            </a:extLst>
          </p:cNvPr>
          <p:cNvSpPr txBox="1"/>
          <p:nvPr/>
        </p:nvSpPr>
        <p:spPr>
          <a:xfrm>
            <a:off x="9113503" y="5850972"/>
            <a:ext cx="1879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Energy system</a:t>
            </a: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D63FD7C1-8D93-224D-81A6-F3AC99CF4141}"/>
              </a:ext>
            </a:extLst>
          </p:cNvPr>
          <p:cNvSpPr/>
          <p:nvPr/>
        </p:nvSpPr>
        <p:spPr>
          <a:xfrm>
            <a:off x="9264352" y="2060848"/>
            <a:ext cx="2304256" cy="3528000"/>
          </a:xfrm>
          <a:prstGeom prst="rect">
            <a:avLst/>
          </a:prstGeom>
          <a:noFill/>
          <a:ln w="6350">
            <a:solidFill>
              <a:schemeClr val="tx1"/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GB" dirty="0">
              <a:latin typeface="Calibri"/>
              <a:cs typeface="Calibri"/>
            </a:endParaRP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3D9199B4-DB4B-6D4B-8603-A7FEE99AFA7E}"/>
              </a:ext>
            </a:extLst>
          </p:cNvPr>
          <p:cNvSpPr txBox="1"/>
          <p:nvPr/>
        </p:nvSpPr>
        <p:spPr>
          <a:xfrm>
            <a:off x="6528048" y="2020778"/>
            <a:ext cx="26196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2000" dirty="0"/>
              <a:t>Ecosystem (services)</a:t>
            </a:r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F64404BA-6A1D-1D48-9753-F7C2B2DF72D5}"/>
              </a:ext>
            </a:extLst>
          </p:cNvPr>
          <p:cNvSpPr/>
          <p:nvPr/>
        </p:nvSpPr>
        <p:spPr>
          <a:xfrm>
            <a:off x="2110681" y="1900479"/>
            <a:ext cx="2260935" cy="1476000"/>
          </a:xfrm>
          <a:prstGeom prst="rect">
            <a:avLst/>
          </a:prstGeom>
          <a:noFill/>
          <a:ln w="6350">
            <a:solidFill>
              <a:schemeClr val="tx1"/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/>
            <a:endParaRPr lang="en-GB" dirty="0">
              <a:latin typeface="Calibri"/>
              <a:cs typeface="Calibri"/>
            </a:endParaRPr>
          </a:p>
        </p:txBody>
      </p:sp>
      <p:sp>
        <p:nvSpPr>
          <p:cNvPr id="62" name="Textfeld 61">
            <a:extLst>
              <a:ext uri="{FF2B5EF4-FFF2-40B4-BE49-F238E27FC236}">
                <a16:creationId xmlns:a16="http://schemas.microsoft.com/office/drawing/2014/main" id="{A7C00392-96DA-554D-8492-A012777F7197}"/>
              </a:ext>
            </a:extLst>
          </p:cNvPr>
          <p:cNvSpPr txBox="1"/>
          <p:nvPr/>
        </p:nvSpPr>
        <p:spPr>
          <a:xfrm>
            <a:off x="4459852" y="1876217"/>
            <a:ext cx="16786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Earth system</a:t>
            </a: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E158702F-47B4-CC41-9612-A59F32727E09}"/>
              </a:ext>
            </a:extLst>
          </p:cNvPr>
          <p:cNvSpPr/>
          <p:nvPr/>
        </p:nvSpPr>
        <p:spPr>
          <a:xfrm>
            <a:off x="2161986" y="4198570"/>
            <a:ext cx="2160000" cy="64051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tIns="180000" bIns="180000" rtlCol="0" anchor="ctr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Calibri"/>
                <a:cs typeface="Calibri"/>
              </a:rPr>
              <a:t>Air quality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AEEDC73-4093-E6A6-4061-A2E334D53E9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7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41962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/>
      <p:bldP spid="53" grpId="0" animBg="1"/>
      <p:bldP spid="54" grpId="0" animBg="1"/>
      <p:bldP spid="55" grpId="0"/>
      <p:bldP spid="56" grpId="0" animBg="1"/>
      <p:bldP spid="57" grpId="0"/>
      <p:bldP spid="58" grpId="0"/>
      <p:bldP spid="59" grpId="0" animBg="1"/>
      <p:bldP spid="60" grpId="0"/>
      <p:bldP spid="61" grpId="0" animBg="1"/>
      <p:bldP spid="62" grpId="0"/>
      <p:bldP spid="6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1A88E41-4F32-A1A5-6D63-2BEAB246C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Emissionspfade und Erderhitzung</a:t>
            </a:r>
          </a:p>
        </p:txBody>
      </p:sp>
      <p:pic>
        <p:nvPicPr>
          <p:cNvPr id="12" name="Inhaltsplatzhalter 11">
            <a:extLst>
              <a:ext uri="{FF2B5EF4-FFF2-40B4-BE49-F238E27FC236}">
                <a16:creationId xmlns:a16="http://schemas.microsoft.com/office/drawing/2014/main" id="{247D1C2A-16B0-B0F9-11F4-16B2202B947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12" r="49076" b="26538"/>
          <a:stretch/>
        </p:blipFill>
        <p:spPr>
          <a:xfrm>
            <a:off x="720611" y="1535094"/>
            <a:ext cx="5125623" cy="4414848"/>
          </a:xfrm>
        </p:spPr>
      </p:pic>
      <p:sp>
        <p:nvSpPr>
          <p:cNvPr id="18" name="Inhaltsplatzhalter 17">
            <a:extLst>
              <a:ext uri="{FF2B5EF4-FFF2-40B4-BE49-F238E27FC236}">
                <a16:creationId xmlns:a16="http://schemas.microsoft.com/office/drawing/2014/main" id="{5ACBBDE5-A4B5-1BCA-8B94-8AE99CBB317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Treibhausgas-Emissionspfade, die bis 2030 aktuellen Versprechen („</a:t>
            </a:r>
            <a:r>
              <a:rPr lang="de-DE" dirty="0" err="1"/>
              <a:t>pledges</a:t>
            </a:r>
            <a:r>
              <a:rPr lang="de-DE" dirty="0"/>
              <a:t>“) folgen,</a:t>
            </a:r>
          </a:p>
          <a:p>
            <a:pPr marL="361950" lvl="1" indent="-361950"/>
            <a:r>
              <a:rPr lang="de-DE" dirty="0"/>
              <a:t>überschreiten die 1.5°-Grenze</a:t>
            </a:r>
            <a:br>
              <a:rPr lang="de-DE" dirty="0"/>
            </a:br>
            <a:r>
              <a:rPr lang="de-DE" dirty="0"/>
              <a:t>mit hoher Wahrscheinlichkeit</a:t>
            </a:r>
          </a:p>
          <a:p>
            <a:pPr marL="361950" lvl="1" indent="-361950"/>
            <a:r>
              <a:rPr lang="de-DE" dirty="0"/>
              <a:t>machen es schwieriger, nach 2030 die Erderhitzung auf unter 2°C zu begrenzen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4112BBD-F010-5FB9-8894-7F05F021B8F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dirty="0"/>
              <a:t>Zur Einhaltung des Pariser Abkommens sind rasche Reduktionen notwendig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63E1F57-2065-BEBC-BE8A-F8C17015F3D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A153D7D-2A8B-97FF-A6AD-1BFCAAD682C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46FA964-9FF3-F254-2C7C-F1970F3F48A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8</a:t>
            </a:fld>
            <a:endParaRPr lang="uk-UA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14544934-F938-79B3-1AAF-F015361E3345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 anchor="b"/>
          <a:lstStyle/>
          <a:p>
            <a:r>
              <a:rPr lang="de-DE" dirty="0"/>
              <a:t>Emissionspfade zur Erreichung des Pariser Klima-Abkommens AR6 WG3 SPM 4a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CBC472BA-F32B-B73A-FAC4-B586FB507F7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4" name="Inhaltsplatzhalter 11">
            <a:extLst>
              <a:ext uri="{FF2B5EF4-FFF2-40B4-BE49-F238E27FC236}">
                <a16:creationId xmlns:a16="http://schemas.microsoft.com/office/drawing/2014/main" id="{C930EE78-E354-2584-B6AD-2B6AEEEB0A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0" t="72747" r="49621"/>
          <a:stretch/>
        </p:blipFill>
        <p:spPr bwMode="auto">
          <a:xfrm>
            <a:off x="6168008" y="4006816"/>
            <a:ext cx="3744417" cy="179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79718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1A091D49-DCA2-28BD-66E0-B314FD16F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Die Rolle von (Netto-)Negativ-Emissionen in Szenarien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0508995A-F8C4-A320-FF32-FC444DEE949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11426" y="5877272"/>
            <a:ext cx="10657184" cy="504032"/>
          </a:xfrm>
        </p:spPr>
        <p:txBody>
          <a:bodyPr/>
          <a:lstStyle/>
          <a:p>
            <a:r>
              <a:rPr lang="de-DE" dirty="0"/>
              <a:t>Abbildungen aus „</a:t>
            </a:r>
            <a:r>
              <a:rPr lang="de-DE" dirty="0" err="1"/>
              <a:t>Cost</a:t>
            </a:r>
            <a:r>
              <a:rPr lang="de-DE" dirty="0"/>
              <a:t> and </a:t>
            </a:r>
            <a:r>
              <a:rPr lang="de-DE" dirty="0" err="1"/>
              <a:t>attainability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meeting</a:t>
            </a:r>
            <a:r>
              <a:rPr lang="de-DE" dirty="0"/>
              <a:t> stringent </a:t>
            </a:r>
            <a:r>
              <a:rPr lang="de-DE" dirty="0" err="1"/>
              <a:t>climate</a:t>
            </a:r>
            <a:r>
              <a:rPr lang="de-DE" dirty="0"/>
              <a:t> </a:t>
            </a:r>
            <a:r>
              <a:rPr lang="de-DE" dirty="0" err="1"/>
              <a:t>targets</a:t>
            </a:r>
            <a:r>
              <a:rPr lang="de-DE" dirty="0"/>
              <a:t> </a:t>
            </a:r>
            <a:r>
              <a:rPr lang="de-DE" dirty="0" err="1"/>
              <a:t>without</a:t>
            </a:r>
            <a:r>
              <a:rPr lang="de-DE" dirty="0"/>
              <a:t> </a:t>
            </a:r>
            <a:r>
              <a:rPr lang="de-DE" dirty="0" err="1"/>
              <a:t>overshoot</a:t>
            </a:r>
            <a:r>
              <a:rPr lang="de-DE" dirty="0"/>
              <a:t>“</a:t>
            </a:r>
            <a:br>
              <a:rPr lang="de-DE" dirty="0"/>
            </a:br>
            <a:r>
              <a:rPr lang="de-DE" dirty="0" err="1"/>
              <a:t>Riahi</a:t>
            </a:r>
            <a:r>
              <a:rPr lang="de-DE" dirty="0"/>
              <a:t>, Bertram, Huppmann et al., Nature Climate Change (2021) | </a:t>
            </a:r>
            <a:r>
              <a:rPr lang="de-DE" dirty="0" err="1"/>
              <a:t>doi</a:t>
            </a:r>
            <a:r>
              <a:rPr lang="de-DE" dirty="0"/>
              <a:t>: </a:t>
            </a:r>
            <a:r>
              <a:rPr lang="de-DE" dirty="0">
                <a:hlinkClick r:id="rId2"/>
              </a:rPr>
              <a:t>10.1038/s41558-021-01215-2</a:t>
            </a:r>
            <a:r>
              <a:rPr lang="de-DE" dirty="0"/>
              <a:t> 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C544C6B-7031-DFB7-31F9-A06A3CAB0E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 sz="2500" dirty="0"/>
              <a:t>Viele Szenarien erlauben Temperatur-“</a:t>
            </a:r>
            <a:r>
              <a:rPr lang="de-DE" sz="2500" dirty="0" err="1"/>
              <a:t>Overshoot</a:t>
            </a:r>
            <a:r>
              <a:rPr lang="de-DE" sz="2500" dirty="0"/>
              <a:t>“ &amp; Netto-Negativ-Emissionen</a:t>
            </a:r>
            <a:br>
              <a:rPr lang="de-DE" sz="2500" dirty="0"/>
            </a:br>
            <a:r>
              <a:rPr lang="de-DE" sz="2500" dirty="0"/>
              <a:t>Dies erhöht das Risiko von physikalischen Kipppunkten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37EE199-00B8-F9F9-75F6-90F1DF761821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r>
              <a:rPr lang="de-AT"/>
              <a:t>Daniel Huppmann</a:t>
            </a:r>
            <a:endParaRPr lang="hr-HR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CFF2316-2E71-C569-3DDF-CB05769B2803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Klima-Szenarien der Wissenschaft: Ein Blick in die Glaskugel? </a:t>
            </a:r>
            <a:endParaRPr lang="en-US" dirty="0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1CE13F8-85A9-0FA7-3D6F-B43BC07EC95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7F5633C8-4A1E-AE41-9551-4706842F4652}" type="slidenum">
              <a:rPr lang="uk-UA" smtClean="0"/>
              <a:pPr/>
              <a:t>9</a:t>
            </a:fld>
            <a:endParaRPr lang="uk-UA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217CD537-289A-3FD4-BB7E-9AB2EB37D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84" y="1744215"/>
            <a:ext cx="3142928" cy="3928660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318653A6-7F37-EDEA-37F6-D466B4EAD5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2852936"/>
            <a:ext cx="4536504" cy="3024336"/>
          </a:xfrm>
          <a:prstGeom prst="rect">
            <a:avLst/>
          </a:prstGeom>
        </p:spPr>
      </p:pic>
      <p:sp>
        <p:nvSpPr>
          <p:cNvPr id="24" name="Inhaltsplatzhalter 9">
            <a:extLst>
              <a:ext uri="{FF2B5EF4-FFF2-40B4-BE49-F238E27FC236}">
                <a16:creationId xmlns:a16="http://schemas.microsoft.com/office/drawing/2014/main" id="{475CC27D-0E5E-6568-7680-8943DD1A1007}"/>
              </a:ext>
            </a:extLst>
          </p:cNvPr>
          <p:cNvSpPr txBox="1">
            <a:spLocks/>
          </p:cNvSpPr>
          <p:nvPr/>
        </p:nvSpPr>
        <p:spPr>
          <a:xfrm>
            <a:off x="3503712" y="1830523"/>
            <a:ext cx="8239527" cy="748681"/>
          </a:xfrm>
          <a:prstGeom prst="rect">
            <a:avLst/>
          </a:prstGeom>
        </p:spPr>
        <p:txBody>
          <a:bodyPr/>
          <a:lstStyle>
            <a:lvl1pPr marL="271463" indent="-271463" algn="l" rtl="0" eaLnBrk="1" fontAlgn="base" hangingPunct="1">
              <a:spcBef>
                <a:spcPts val="1000"/>
              </a:spcBef>
              <a:spcAft>
                <a:spcPct val="0"/>
              </a:spcAft>
              <a:buSzPct val="80000"/>
              <a:buChar char="•"/>
              <a:defRPr sz="2200">
                <a:solidFill>
                  <a:schemeClr val="tx1"/>
                </a:solidFill>
                <a:latin typeface="+mn-lt"/>
                <a:ea typeface="+mn-ea"/>
                <a:cs typeface="Calibri"/>
              </a:defRPr>
            </a:lvl1pPr>
            <a:lvl2pPr marL="534988" indent="-344488" algn="l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5"/>
              </a:buBlip>
              <a:defRPr sz="2200">
                <a:solidFill>
                  <a:schemeClr val="tx1"/>
                </a:solidFill>
                <a:latin typeface="+mn-lt"/>
                <a:cs typeface="Calibri"/>
              </a:defRPr>
            </a:lvl2pPr>
            <a:lvl3pPr marL="446088" indent="-179388" algn="l" defTabSz="895350" rtl="0" eaLnBrk="1" fontAlgn="base" hangingPunct="1">
              <a:spcBef>
                <a:spcPct val="20000"/>
              </a:spcBef>
              <a:spcAft>
                <a:spcPct val="0"/>
              </a:spcAft>
              <a:buSzPct val="80000"/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cs typeface="Calibri"/>
              </a:defRPr>
            </a:lvl3pPr>
            <a:lvl4pPr marL="714375" indent="-357188" algn="l" defTabSz="714375" rtl="0" eaLnBrk="1" fontAlgn="base" hangingPunct="1">
              <a:spcBef>
                <a:spcPct val="20000"/>
              </a:spcBef>
              <a:spcAft>
                <a:spcPct val="0"/>
              </a:spcAft>
              <a:buSzPct val="100000"/>
              <a:buFontTx/>
              <a:buBlip>
                <a:blip r:embed="rId5"/>
              </a:buBlip>
              <a:defRPr sz="2000">
                <a:solidFill>
                  <a:schemeClr val="tx1"/>
                </a:solidFill>
                <a:latin typeface="+mn-lt"/>
                <a:cs typeface="Calibri"/>
              </a:defRPr>
            </a:lvl4pPr>
            <a:lvl5pPr marL="1082675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00">
                <a:solidFill>
                  <a:schemeClr val="tx1"/>
                </a:solidFill>
                <a:latin typeface="+mn-lt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200">
                <a:solidFill>
                  <a:srgbClr val="003399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sz="2000" kern="0" dirty="0"/>
              <a:t>Viele Szenarien erlauben ”Negativ-</a:t>
            </a:r>
            <a:r>
              <a:rPr lang="de-DE" sz="2000" kern="0" dirty="0" err="1"/>
              <a:t>Emissions</a:t>
            </a:r>
            <a:r>
              <a:rPr lang="de-DE" sz="2000" kern="0" dirty="0"/>
              <a:t>“-Technologien wie Kohlenstoff-speicherung (CCS), um ein gegebenes Treibhausgasbudget über das Jahrhundert einhalten zu können.</a:t>
            </a:r>
          </a:p>
          <a:p>
            <a:pPr marL="0" indent="0">
              <a:buNone/>
            </a:pPr>
            <a:r>
              <a:rPr lang="de-DE" sz="2000" kern="0" dirty="0"/>
              <a:t>Dies führt zu einem Temperatur-</a:t>
            </a:r>
            <a:br>
              <a:rPr lang="de-DE" sz="2000" kern="0" dirty="0"/>
            </a:br>
            <a:r>
              <a:rPr lang="de-DE" sz="2000" kern="0" dirty="0"/>
              <a:t>„</a:t>
            </a:r>
            <a:r>
              <a:rPr lang="de-DE" sz="2000" kern="0" dirty="0" err="1"/>
              <a:t>Overshoot</a:t>
            </a:r>
            <a:r>
              <a:rPr lang="de-DE" sz="2000" kern="0" dirty="0"/>
              <a:t>“, was das Risiko von</a:t>
            </a:r>
            <a:br>
              <a:rPr lang="de-DE" sz="2000" kern="0" dirty="0"/>
            </a:br>
            <a:r>
              <a:rPr lang="de-DE" sz="2000" kern="0" dirty="0"/>
              <a:t>Kipppunkten erhöht.</a:t>
            </a:r>
          </a:p>
          <a:p>
            <a:pPr marL="0" indent="0">
              <a:buNone/>
            </a:pPr>
            <a:r>
              <a:rPr lang="de-DE" sz="2000" kern="0" dirty="0"/>
              <a:t>Hier vergleichen wir Szenarien</a:t>
            </a:r>
            <a:br>
              <a:rPr lang="de-DE" sz="2000" kern="0" dirty="0"/>
            </a:br>
            <a:r>
              <a:rPr lang="de-DE" sz="2000" kern="0" dirty="0"/>
              <a:t>mit vs. ohne Temperatur-</a:t>
            </a:r>
            <a:r>
              <a:rPr lang="de-DE" sz="2000" kern="0" dirty="0" err="1"/>
              <a:t>Overshoot</a:t>
            </a:r>
            <a:r>
              <a:rPr lang="de-DE" sz="2000" kern="0" dirty="0"/>
              <a:t>.</a:t>
            </a:r>
          </a:p>
          <a:p>
            <a:pPr marL="0" indent="0">
              <a:buNone/>
            </a:pPr>
            <a:r>
              <a:rPr lang="de-DE" sz="2000" kern="0" dirty="0"/>
              <a:t>Szenarien ohne </a:t>
            </a:r>
            <a:r>
              <a:rPr lang="de-DE" sz="2000" kern="0" dirty="0" err="1"/>
              <a:t>Overshoot</a:t>
            </a:r>
            <a:r>
              <a:rPr lang="de-DE" sz="2000" kern="0" dirty="0"/>
              <a:t> sind</a:t>
            </a:r>
            <a:br>
              <a:rPr lang="de-DE" sz="2000" kern="0" dirty="0"/>
            </a:br>
            <a:r>
              <a:rPr lang="de-DE" sz="2000" kern="0" dirty="0"/>
              <a:t>langfristig billiger, erfordern aber</a:t>
            </a:r>
            <a:br>
              <a:rPr lang="de-DE" sz="2000" kern="0" dirty="0"/>
            </a:br>
            <a:r>
              <a:rPr lang="de-DE" sz="2000" kern="0" dirty="0"/>
              <a:t>raschere Emissionsreduktion.</a:t>
            </a:r>
          </a:p>
          <a:p>
            <a:pPr marL="0" indent="0">
              <a:buNone/>
            </a:pPr>
            <a:endParaRPr lang="de-DE" sz="2000" i="1" kern="0" dirty="0"/>
          </a:p>
        </p:txBody>
      </p:sp>
    </p:spTree>
    <p:extLst>
      <p:ext uri="{BB962C8B-B14F-4D97-AF65-F5344CB8AC3E}">
        <p14:creationId xmlns:p14="http://schemas.microsoft.com/office/powerpoint/2010/main" val="1017220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dh light with header">
  <a:themeElements>
    <a:clrScheme name="iiasa">
      <a:dk1>
        <a:srgbClr val="000000"/>
      </a:dk1>
      <a:lt1>
        <a:srgbClr val="FFFFFF"/>
      </a:lt1>
      <a:dk2>
        <a:srgbClr val="00599D"/>
      </a:dk2>
      <a:lt2>
        <a:srgbClr val="E0E0E0"/>
      </a:lt2>
      <a:accent1>
        <a:srgbClr val="2B7664"/>
      </a:accent1>
      <a:accent2>
        <a:srgbClr val="F3B548"/>
      </a:accent2>
      <a:accent3>
        <a:srgbClr val="E06464"/>
      </a:accent3>
      <a:accent4>
        <a:srgbClr val="60457F"/>
      </a:accent4>
      <a:accent5>
        <a:srgbClr val="62BEB2"/>
      </a:accent5>
      <a:accent6>
        <a:srgbClr val="005087"/>
      </a:accent6>
      <a:hlink>
        <a:srgbClr val="005087"/>
      </a:hlink>
      <a:folHlink>
        <a:srgbClr val="60457F"/>
      </a:folHlink>
    </a:clrScheme>
    <a:fontScheme name="IIASA">
      <a:majorFont>
        <a:latin typeface="Calibri Light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>
          <a:defRPr dirty="0" smtClean="0">
            <a:latin typeface="Calibri"/>
            <a:cs typeface="Calibri"/>
          </a:defRPr>
        </a:defPPr>
      </a:lstStyle>
    </a:spDef>
  </a:objectDefaults>
  <a:extraClrSchemeLst>
    <a:extraClrScheme>
      <a:clrScheme name="iiasa-version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dh_template" id="{9031EDC5-5010-1E43-AE9B-CE9301614858}" vid="{736617E0-E29E-0149-86D1-AD71E937DB31}"/>
    </a:ext>
  </a:extLst>
</a:theme>
</file>

<file path=ppt/theme/theme2.xml><?xml version="1.0" encoding="utf-8"?>
<a:theme xmlns:a="http://schemas.openxmlformats.org/drawingml/2006/main" name="dh light title &amp; final (english)">
  <a:themeElements>
    <a:clrScheme name="iiasa">
      <a:dk1>
        <a:srgbClr val="000000"/>
      </a:dk1>
      <a:lt1>
        <a:srgbClr val="FFFFFF"/>
      </a:lt1>
      <a:dk2>
        <a:srgbClr val="00599D"/>
      </a:dk2>
      <a:lt2>
        <a:srgbClr val="E0E0E0"/>
      </a:lt2>
      <a:accent1>
        <a:srgbClr val="2B7664"/>
      </a:accent1>
      <a:accent2>
        <a:srgbClr val="F3B548"/>
      </a:accent2>
      <a:accent3>
        <a:srgbClr val="E06464"/>
      </a:accent3>
      <a:accent4>
        <a:srgbClr val="60457F"/>
      </a:accent4>
      <a:accent5>
        <a:srgbClr val="62BEB2"/>
      </a:accent5>
      <a:accent6>
        <a:srgbClr val="005087"/>
      </a:accent6>
      <a:hlink>
        <a:srgbClr val="005087"/>
      </a:hlink>
      <a:folHlink>
        <a:srgbClr val="60457F"/>
      </a:folHlink>
    </a:clrScheme>
    <a:fontScheme name="IIASA">
      <a:majorFont>
        <a:latin typeface="Calibri Light"/>
        <a:ea typeface=""/>
        <a:cs typeface=""/>
      </a:majorFont>
      <a:minorFont>
        <a:latin typeface="Calibri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iiasa-version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iasa-version4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iasa-version4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dh_template" id="{9031EDC5-5010-1E43-AE9B-CE9301614858}" vid="{4BE3ECEB-AFD9-AE4D-815B-55646E6EDEB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dh light with header</Template>
  <TotalTime>0</TotalTime>
  <Words>1511</Words>
  <Application>Microsoft Macintosh PowerPoint</Application>
  <PresentationFormat>Breitbild</PresentationFormat>
  <Paragraphs>213</Paragraphs>
  <Slides>21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21</vt:i4>
      </vt:variant>
    </vt:vector>
  </HeadingPairs>
  <TitlesOfParts>
    <vt:vector size="31" baseType="lpstr">
      <vt:lpstr>Arial</vt:lpstr>
      <vt:lpstr>Arial Narrow</vt:lpstr>
      <vt:lpstr>Calibri</vt:lpstr>
      <vt:lpstr>Calibri Light</vt:lpstr>
      <vt:lpstr>Cambria</vt:lpstr>
      <vt:lpstr>source sans pro</vt:lpstr>
      <vt:lpstr>Verdana</vt:lpstr>
      <vt:lpstr>Wingdings</vt:lpstr>
      <vt:lpstr>dh light with header</vt:lpstr>
      <vt:lpstr>dh light title &amp; final (english)</vt:lpstr>
      <vt:lpstr>Klima-Szenarien der Wissenschaft: Ein Blick in die Glaskugel? </vt:lpstr>
      <vt:lpstr>Historische Entwicklung der globalen Durchschnitts-Temperatur</vt:lpstr>
      <vt:lpstr>Erwartete Entwicklung der globalen Durchschnitts-Temperatur</vt:lpstr>
      <vt:lpstr>Sozio-ökomische Klima-Modelle </vt:lpstr>
      <vt:lpstr>Begriffsklärung „Klima-Modelle“</vt:lpstr>
      <vt:lpstr>Die Bausteine von sozio-ökonomischen Klima-Modellen</vt:lpstr>
      <vt:lpstr>Die Modellstruktur eines “process-based Integrated Assessment Model”</vt:lpstr>
      <vt:lpstr>Emissionspfade und Erderhitzung</vt:lpstr>
      <vt:lpstr>Die Rolle von (Netto-)Negativ-Emissionen in Szenarien</vt:lpstr>
      <vt:lpstr>Struktur der sektoralen Emissionen im Jahr von „Netto-Null-Emissionen“ </vt:lpstr>
      <vt:lpstr>Optionen zur Emissionsreduktion</vt:lpstr>
      <vt:lpstr>Die Auswirkungen der Erderhitzung in Europa und Österreich</vt:lpstr>
      <vt:lpstr>Österreich – ein Umwelt- und Klima-Musterland? </vt:lpstr>
      <vt:lpstr>Österreich – ein Umwelt- und Klima-Musterland?</vt:lpstr>
      <vt:lpstr>Historische und aktuelle Temperatur-Entwicklung in Österreich</vt:lpstr>
      <vt:lpstr>Die Klimakrise in Österreich</vt:lpstr>
      <vt:lpstr>#WissenSchafftKlimaschutz </vt:lpstr>
      <vt:lpstr>Weiterführende Information</vt:lpstr>
      <vt:lpstr>Ausgewählte aktuelle wissenschaftliche Projekte</vt:lpstr>
      <vt:lpstr>Empfehlungen für Sachbücher und weiterführende Informationen</vt:lpstr>
      <vt:lpstr>Podcasts zum 6. Sachstandsbericht des Weltklimarats (IPCC)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Alles nur heiße Luft?</dc:title>
  <dc:subject>APA-Science-Event, 24.11.2022</dc:subject>
  <dc:creator>HUPPMANN Daniel</dc:creator>
  <cp:keywords/>
  <dc:description/>
  <cp:lastModifiedBy>HUPPMANN Daniel</cp:lastModifiedBy>
  <cp:revision>262</cp:revision>
  <cp:lastPrinted>2015-10-09T11:58:21Z</cp:lastPrinted>
  <dcterms:created xsi:type="dcterms:W3CDTF">2022-10-05T07:13:49Z</dcterms:created>
  <dcterms:modified xsi:type="dcterms:W3CDTF">2023-01-18T08:54:50Z</dcterms:modified>
  <cp:category/>
</cp:coreProperties>
</file>