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7" r:id="rId3"/>
    <p:sldId id="265" r:id="rId4"/>
    <p:sldId id="264" r:id="rId5"/>
    <p:sldId id="256" r:id="rId6"/>
    <p:sldId id="266" r:id="rId7"/>
    <p:sldId id="263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2" autoAdjust="0"/>
    <p:restoredTop sz="94539"/>
  </p:normalViewPr>
  <p:slideViewPr>
    <p:cSldViewPr snapToGrid="0">
      <p:cViewPr varScale="1">
        <p:scale>
          <a:sx n="59" d="100"/>
          <a:sy n="59" d="100"/>
        </p:scale>
        <p:origin x="20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9BDEE-A619-4208-BEF7-5222DD4E66E6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2AC19-6E61-41DE-8369-65EDF982D71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7566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Risposta completa di mesotelioma pleurico in corso di </a:t>
            </a:r>
            <a:r>
              <a:rPr lang="it-IT" dirty="0" err="1" smtClean="0"/>
              <a:t>pembrolizumab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2AC19-6E61-41DE-8369-65EDF982D718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3415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Risposta parziale in </a:t>
            </a:r>
            <a:r>
              <a:rPr lang="it-IT" dirty="0" err="1" smtClean="0"/>
              <a:t>adenok</a:t>
            </a:r>
            <a:r>
              <a:rPr lang="it-IT" dirty="0" smtClean="0"/>
              <a:t> trattato con </a:t>
            </a:r>
            <a:r>
              <a:rPr lang="it-IT" dirty="0" err="1" smtClean="0"/>
              <a:t>atezolizumab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2AC19-6E61-41DE-8369-65EDF982D718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2523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Iperprogressione</a:t>
            </a:r>
            <a:r>
              <a:rPr lang="it-IT" dirty="0" smtClean="0"/>
              <a:t> in corso di </a:t>
            </a:r>
            <a:r>
              <a:rPr lang="it-IT" dirty="0" err="1" smtClean="0"/>
              <a:t>permbrolizumab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2AC19-6E61-41DE-8369-65EDF982D718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1165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Iperprogressione</a:t>
            </a:r>
            <a:r>
              <a:rPr lang="it-IT" dirty="0" smtClean="0"/>
              <a:t> in corso di </a:t>
            </a:r>
            <a:r>
              <a:rPr lang="it-IT" dirty="0" err="1" smtClean="0"/>
              <a:t>permbrolizumab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2AC19-6E61-41DE-8369-65EDF982D718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8166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Polmonite interstiziale in terapia con </a:t>
            </a:r>
            <a:r>
              <a:rPr lang="it-IT" dirty="0" err="1" smtClean="0"/>
              <a:t>atezolizumab</a:t>
            </a:r>
            <a:r>
              <a:rPr lang="it-IT" dirty="0" smtClean="0"/>
              <a:t>, in remissione dopo cortisone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2AC19-6E61-41DE-8369-65EDF982D718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569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EE3762C-B10F-8CBB-5F6A-1BE4C75EF7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321DF9D2-4172-198A-6482-9D9F9BBB3C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FDF31B1A-7303-352B-8E26-23E6BD3F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872BCDAF-48B4-4C6C-6F32-6D5492FA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119DA60A-8FF8-9827-D602-EB9C3653D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057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768624B-72EF-5D13-831B-070A12D5C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0548FC98-8DF8-8484-D2A8-03161F0C70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CA934F63-FC82-8F54-C942-BBFFF58F7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A88B5351-3EED-3479-B7D4-4E737CF58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5C0EA317-A702-994D-0C57-E089A1DA1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7736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96CED2D5-776A-AD87-18EC-10344C0FA8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25D62F9B-7AA4-BCDB-EF29-405443CB22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103C3549-3644-503A-A636-27FED2FC7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61AAD4B4-0C21-A9C8-C1D1-06F1914F4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3C432962-8322-29D0-73D0-77E41EE2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3461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0DDB88F-80BA-E00C-FFF3-D51582F5A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DC06245F-F5C4-C18B-0E4F-F87B221A5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A56B8C7D-3034-8750-3B91-F998A2654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A4D74C17-4D1F-1D5F-8AD6-85FB81A8C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9A5128DA-ADCF-DB0F-2ED3-996ED0D26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4731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21CA59D-2338-3DCB-4500-3491FF351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913D4059-E75B-2055-0BC4-C7027A0C8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BB2434F3-6EF6-3948-E456-60B4CF925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BBA55C18-0C42-0D1E-AF0F-7A9E15829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6888F8F7-A858-6F30-3A59-BA8C3DF25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3633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A397401-6B1A-57A9-842E-66E4CE3F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4630FD31-790C-99EC-3A34-E3CB9586FE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1DF1767D-5C1C-9E95-E33F-2515EF8A50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F2964F77-2784-2A4A-7792-517E40353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06995CBE-7B9C-D392-4A2D-35DBAD5F6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C78DE8B2-A99F-557C-22B8-212434FE9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811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14D52AE-3564-40FE-8480-9EC374E92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B3CC1E7A-7521-42E8-3492-238D916C6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219031E2-B4E9-2E2C-10E6-6AC98B1067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BA021A34-3DB1-30A8-3CC4-F26B11451F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25198B44-BECA-2073-C5FE-B1CEFBA462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A6D309F0-8483-6414-57C8-EE7E36C1F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256FB6CC-BB58-C2FD-C97D-2A6374804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BEDAF826-4631-BAA1-D9E9-EBD2C6A13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381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380DC7E-B31D-6327-3057-FB3F79483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6DE57580-62F3-7489-6186-6AE51B01A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C7732E1D-9C36-CACF-3848-F08100BD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6077B278-02FE-2B2E-3665-4E41D0471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9560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ACC26D1D-54D6-A04C-BAC6-CA1B412E9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AB61ADE9-5D60-FDE5-8C7F-2FC8C0144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8226C2C7-25B2-86E4-9821-6699EF23C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490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C327492-E9D3-B762-5504-3A36094A7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D8159B2E-F5B1-28C8-301E-E660B927A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DFAB0764-F060-D46F-59C8-48645C9E35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FC84E2E2-7676-DDAD-1CE6-91E97B8E2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F0246A5C-07A2-FA94-3F07-DD6414F8C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54023C6A-5B6B-B6BA-F6FC-0FF9931CB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973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9F53C32-2EC3-6472-8AF8-0AF54328A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40C5CFDD-C98B-657A-B858-0C8B223760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EC7173C9-FE1D-D9AD-FE4F-E3116C1EE7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E44299A7-8528-773D-CE33-DCDEDF809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E52EB903-546B-8565-62EA-D7EF2774B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EFFC5F05-3778-7359-7CFA-998D734B1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714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10ECBB3C-1BF7-5ADD-C2B8-0C47DDDF8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7262C860-EEA2-773D-62FD-EB4410CBE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BA1ACAF4-3769-7950-21EC-BDF95D086C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0E108-8340-4981-8F80-C567649585E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030B1DEB-BBB4-147F-FFB7-233B747AC2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DC9C5684-70B5-5A74-B55D-7387055545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4F847-5EE9-433A-AFBC-553C83C73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25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xmlns="" id="{27A744A2-9B17-BF4E-F1C1-98B1E4B611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6345" t="27152" r="5829" b="20254"/>
          <a:stretch/>
        </p:blipFill>
        <p:spPr>
          <a:xfrm>
            <a:off x="4190853" y="1079294"/>
            <a:ext cx="3955074" cy="236844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E113C9C4-08C5-EFE8-7F1C-FC0A163416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647" t="25041" r="8183" b="23245"/>
          <a:stretch/>
        </p:blipFill>
        <p:spPr>
          <a:xfrm>
            <a:off x="473292" y="1079294"/>
            <a:ext cx="3717561" cy="2368446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59588CB1-B909-66F0-7030-CA0904CE0C1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935" t="26512" r="9877" b="23448"/>
          <a:stretch/>
        </p:blipFill>
        <p:spPr>
          <a:xfrm>
            <a:off x="8145926" y="1079294"/>
            <a:ext cx="3842683" cy="236844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659567" y="125917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377128" y="125917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B</a:t>
            </a:r>
            <a:endParaRPr lang="it-IT">
              <a:solidFill>
                <a:schemeClr val="bg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334531" y="125917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C</a:t>
            </a:r>
            <a:endParaRPr lang="it-IT">
              <a:solidFill>
                <a:schemeClr val="bg1"/>
              </a:solidFill>
            </a:endParaRPr>
          </a:p>
        </p:txBody>
      </p:sp>
      <p:cxnSp>
        <p:nvCxnSpPr>
          <p:cNvPr id="10" name="Connettore 2 9"/>
          <p:cNvCxnSpPr/>
          <p:nvPr/>
        </p:nvCxnSpPr>
        <p:spPr>
          <a:xfrm flipH="1">
            <a:off x="3132944" y="1484026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H="1">
            <a:off x="7077848" y="1471535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H="1">
            <a:off x="10917826" y="1384095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676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xmlns="" id="{183CCE77-3AA1-5CBB-8FA3-C2E76846D5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258" t="24881" r="8401" b="14447"/>
          <a:stretch/>
        </p:blipFill>
        <p:spPr>
          <a:xfrm>
            <a:off x="584616" y="327352"/>
            <a:ext cx="3672590" cy="258074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11A75FC9-3158-C61D-3DD9-458273871A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19" t="19757" r="2861" b="13232"/>
          <a:stretch/>
        </p:blipFill>
        <p:spPr>
          <a:xfrm>
            <a:off x="8028577" y="343558"/>
            <a:ext cx="3471859" cy="2564534"/>
          </a:xfrm>
          <a:prstGeom prst="rect">
            <a:avLst/>
          </a:prstGeom>
          <a:noFill/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FD085EC4-DA31-378D-6929-9E73A168B9E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5" t="19025" r="4977" b="11730"/>
          <a:stretch/>
        </p:blipFill>
        <p:spPr>
          <a:xfrm>
            <a:off x="8114916" y="2908088"/>
            <a:ext cx="3385520" cy="266825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63902ED2-149F-E97F-2F2D-201F7C79487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404" t="22575" r="6113" b="13480"/>
          <a:stretch/>
        </p:blipFill>
        <p:spPr>
          <a:xfrm>
            <a:off x="584615" y="2908091"/>
            <a:ext cx="3692115" cy="266824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426451AB-9F75-3A4C-556E-009ABC23002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707" t="19918" r="4353" b="20283"/>
          <a:stretch/>
        </p:blipFill>
        <p:spPr>
          <a:xfrm>
            <a:off x="4257206" y="343558"/>
            <a:ext cx="3771372" cy="256453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5D598469-F5A1-0E6C-65F0-BFD03E2C8A5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260" t="19952" r="5319" b="21656"/>
          <a:stretch/>
        </p:blipFill>
        <p:spPr>
          <a:xfrm>
            <a:off x="4257206" y="2908090"/>
            <a:ext cx="3857710" cy="266825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644577" y="38974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616974" y="389754"/>
            <a:ext cx="30970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B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8169645" y="389754"/>
            <a:ext cx="3080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C</a:t>
            </a:r>
            <a:endParaRPr lang="it-IT">
              <a:solidFill>
                <a:schemeClr val="bg1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H="1">
            <a:off x="3387785" y="1154242"/>
            <a:ext cx="209863" cy="28481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H="1">
            <a:off x="6823025" y="1141751"/>
            <a:ext cx="209863" cy="28481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10318233" y="784491"/>
            <a:ext cx="209863" cy="28481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677057" y="300053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4649454" y="3000541"/>
            <a:ext cx="29687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8202125" y="3000541"/>
            <a:ext cx="2904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F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9" name="Connettore 2 18"/>
          <p:cNvCxnSpPr/>
          <p:nvPr/>
        </p:nvCxnSpPr>
        <p:spPr>
          <a:xfrm flipH="1">
            <a:off x="3420265" y="3765029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>
            <a:off x="6855505" y="3752538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H="1" flipV="1">
            <a:off x="10423164" y="3914923"/>
            <a:ext cx="367250" cy="84937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387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49988E64-0A3D-9CED-C50E-A1AE983C08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80" t="13426" r="16568" b="16502"/>
          <a:stretch/>
        </p:blipFill>
        <p:spPr>
          <a:xfrm>
            <a:off x="4081193" y="240025"/>
            <a:ext cx="3033184" cy="3287464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F7EBAE0D-793A-3F06-4BAD-10CC44DDB0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88" t="15019" r="21872" b="21275"/>
          <a:stretch/>
        </p:blipFill>
        <p:spPr>
          <a:xfrm>
            <a:off x="1106820" y="240025"/>
            <a:ext cx="2974373" cy="3287464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1184221" y="37475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5" name="Connettore 2 4"/>
          <p:cNvCxnSpPr/>
          <p:nvPr/>
        </p:nvCxnSpPr>
        <p:spPr>
          <a:xfrm flipH="1" flipV="1">
            <a:off x="5245911" y="2570807"/>
            <a:ext cx="351873" cy="17489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 flipV="1">
            <a:off x="2379292" y="2570807"/>
            <a:ext cx="351873" cy="17489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F7EBAE0D-793A-3F06-4BAD-10CC44DDB0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88" t="15019" r="21872" b="21275"/>
          <a:stretch/>
        </p:blipFill>
        <p:spPr>
          <a:xfrm>
            <a:off x="7120376" y="242525"/>
            <a:ext cx="2974373" cy="3287464"/>
          </a:xfrm>
          <a:prstGeom prst="rect">
            <a:avLst/>
          </a:prstGeom>
        </p:spPr>
      </p:pic>
      <p:cxnSp>
        <p:nvCxnSpPr>
          <p:cNvPr id="8" name="Connettore 2 7"/>
          <p:cNvCxnSpPr/>
          <p:nvPr/>
        </p:nvCxnSpPr>
        <p:spPr>
          <a:xfrm flipH="1" flipV="1">
            <a:off x="8300084" y="2458375"/>
            <a:ext cx="351873" cy="174896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4182262" y="299814"/>
            <a:ext cx="30970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B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7285232" y="329794"/>
            <a:ext cx="3080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C</a:t>
            </a:r>
            <a:endParaRPr lang="it-IT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621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6A8B3F7C-30FF-3B46-A442-CA4172E546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87" t="21460" r="12488" b="19792"/>
          <a:stretch/>
        </p:blipFill>
        <p:spPr>
          <a:xfrm>
            <a:off x="7040653" y="484481"/>
            <a:ext cx="3329382" cy="2600089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5CD1044B-4CD3-76E7-AC5C-092149676D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091" t="21781" r="16323" b="21660"/>
          <a:stretch/>
        </p:blipFill>
        <p:spPr>
          <a:xfrm>
            <a:off x="629587" y="484482"/>
            <a:ext cx="2923081" cy="2600089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976E9D8F-AAF9-13BF-B8B0-173F072DE6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089" t="22026" r="13763" b="19226"/>
          <a:stretch/>
        </p:blipFill>
        <p:spPr>
          <a:xfrm>
            <a:off x="3552668" y="484482"/>
            <a:ext cx="3502975" cy="260008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3C633634-7986-AD11-0BCC-E545CEE298D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465" t="21716" r="12458" b="17386"/>
          <a:stretch/>
        </p:blipFill>
        <p:spPr>
          <a:xfrm>
            <a:off x="629587" y="3103029"/>
            <a:ext cx="3097955" cy="258163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2C2FD92B-87C8-14BC-44DC-69CC110303F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103" t="21716" r="12939" b="18820"/>
          <a:stretch/>
        </p:blipFill>
        <p:spPr>
          <a:xfrm>
            <a:off x="3552668" y="3084570"/>
            <a:ext cx="3519671" cy="258524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DC76BA77-30D6-6FD9-A2A2-7CA3261DAD9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522" t="21716" r="15820" b="19536"/>
          <a:stretch/>
        </p:blipFill>
        <p:spPr>
          <a:xfrm>
            <a:off x="7055644" y="3084569"/>
            <a:ext cx="3329381" cy="2585249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644577" y="52465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3672594" y="52465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B</a:t>
            </a:r>
            <a:endParaRPr lang="it-IT">
              <a:solidFill>
                <a:schemeClr val="bg1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7225265" y="52465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C</a:t>
            </a:r>
            <a:endParaRPr lang="it-IT">
              <a:solidFill>
                <a:schemeClr val="bg1"/>
              </a:solidFill>
            </a:endParaRPr>
          </a:p>
        </p:txBody>
      </p:sp>
      <p:cxnSp>
        <p:nvCxnSpPr>
          <p:cNvPr id="19" name="Connettore 2 18"/>
          <p:cNvCxnSpPr/>
          <p:nvPr/>
        </p:nvCxnSpPr>
        <p:spPr>
          <a:xfrm flipH="1">
            <a:off x="1663919" y="1903742"/>
            <a:ext cx="209863" cy="28481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>
            <a:off x="5099159" y="1891251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H="1">
            <a:off x="8594367" y="1533991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677057" y="313544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3705074" y="313544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7257745" y="313544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F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25" name="Connettore 2 24"/>
          <p:cNvCxnSpPr/>
          <p:nvPr/>
        </p:nvCxnSpPr>
        <p:spPr>
          <a:xfrm flipH="1">
            <a:off x="1696399" y="4514529"/>
            <a:ext cx="209863" cy="28481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H="1">
            <a:off x="5131639" y="4502038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flipV="1">
            <a:off x="8304551" y="4964227"/>
            <a:ext cx="27497" cy="20738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847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4C89700A-9619-D9F0-0C37-9336BAA8FC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09" t="25949" r="20066" b="20797"/>
          <a:stretch/>
        </p:blipFill>
        <p:spPr>
          <a:xfrm>
            <a:off x="383046" y="142604"/>
            <a:ext cx="4755291" cy="3755901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xmlns="" id="{7E14E886-8958-CAEE-5954-5D4242B93D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76" t="30261" r="17954" b="15618"/>
          <a:stretch/>
        </p:blipFill>
        <p:spPr>
          <a:xfrm>
            <a:off x="5129129" y="153821"/>
            <a:ext cx="4661474" cy="3744684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5171607" y="22485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B</a:t>
            </a:r>
            <a:endParaRPr lang="it-IT">
              <a:solidFill>
                <a:schemeClr val="bg1"/>
              </a:solidFill>
            </a:endParaRPr>
          </a:p>
        </p:txBody>
      </p:sp>
      <p:cxnSp>
        <p:nvCxnSpPr>
          <p:cNvPr id="18" name="Connettore 2 17"/>
          <p:cNvCxnSpPr/>
          <p:nvPr/>
        </p:nvCxnSpPr>
        <p:spPr>
          <a:xfrm flipH="1">
            <a:off x="8367004" y="1516501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H="1">
            <a:off x="8966618" y="1420103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467191" y="18238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961758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45" t="21801" r="32596" b="32994"/>
          <a:stretch/>
        </p:blipFill>
        <p:spPr bwMode="auto">
          <a:xfrm>
            <a:off x="1424066" y="884420"/>
            <a:ext cx="4763540" cy="346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1" t="27872" r="34099" b="33736"/>
          <a:stretch/>
        </p:blipFill>
        <p:spPr bwMode="auto">
          <a:xfrm>
            <a:off x="6187606" y="884420"/>
            <a:ext cx="4892986" cy="346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573968" y="86943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535710" y="91440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B</a:t>
            </a:r>
            <a:endParaRPr lang="it-IT">
              <a:solidFill>
                <a:schemeClr val="bg1"/>
              </a:solidFill>
            </a:endParaRPr>
          </a:p>
        </p:txBody>
      </p:sp>
      <p:cxnSp>
        <p:nvCxnSpPr>
          <p:cNvPr id="6" name="Connettore 2 5"/>
          <p:cNvCxnSpPr/>
          <p:nvPr/>
        </p:nvCxnSpPr>
        <p:spPr>
          <a:xfrm flipH="1">
            <a:off x="5351496" y="1948713"/>
            <a:ext cx="209863" cy="28481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 flipH="1">
            <a:off x="10000932" y="1441548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flipH="1">
            <a:off x="5176594" y="1384088"/>
            <a:ext cx="209863" cy="28481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>
            <a:off x="10180834" y="1936223"/>
            <a:ext cx="209863" cy="28481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09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xmlns="" id="{C3678C12-716A-454E-4353-481B54842D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8305" t="23560" r="6251" b="19127"/>
          <a:stretch/>
        </p:blipFill>
        <p:spPr>
          <a:xfrm>
            <a:off x="190756" y="869430"/>
            <a:ext cx="4085747" cy="27406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706C0660-DEDE-F3E7-5F9F-EE28033811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776" t="28723" r="10355" b="22741"/>
          <a:stretch/>
        </p:blipFill>
        <p:spPr>
          <a:xfrm>
            <a:off x="4196946" y="869428"/>
            <a:ext cx="4227527" cy="274060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E919706C-92BB-A3F6-4403-2F6ED8C808D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21" t="16848" r="3939" b="19126"/>
          <a:stretch/>
        </p:blipFill>
        <p:spPr>
          <a:xfrm>
            <a:off x="8059516" y="869428"/>
            <a:ext cx="3922624" cy="274060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69825" y="89941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987386" y="89941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B</a:t>
            </a:r>
            <a:endParaRPr lang="it-IT">
              <a:solidFill>
                <a:schemeClr val="bg1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8244596" y="89941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C</a:t>
            </a:r>
            <a:endParaRPr lang="it-IT">
              <a:solidFill>
                <a:schemeClr val="bg1"/>
              </a:solidFill>
            </a:endParaRPr>
          </a:p>
        </p:txBody>
      </p:sp>
      <p:cxnSp>
        <p:nvCxnSpPr>
          <p:cNvPr id="15" name="Connettore 2 14"/>
          <p:cNvCxnSpPr/>
          <p:nvPr/>
        </p:nvCxnSpPr>
        <p:spPr>
          <a:xfrm flipH="1">
            <a:off x="7107839" y="2266002"/>
            <a:ext cx="209863" cy="28481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flipH="1">
            <a:off x="10812914" y="2097322"/>
            <a:ext cx="209863" cy="28481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>
            <a:off x="3077983" y="2298482"/>
            <a:ext cx="209863" cy="28481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781371" y="1693170"/>
            <a:ext cx="473892" cy="299649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4693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67</Words>
  <Application>Microsoft Office PowerPoint</Application>
  <PresentationFormat>Widescreen</PresentationFormat>
  <Paragraphs>35</Paragraphs>
  <Slides>7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Polmonite interstiziale in terapia con atezolizumab, in remissione dopo cortisone</dc:title>
  <dc:creator>claudia cantile</dc:creator>
  <cp:lastModifiedBy>Roberta Fusco</cp:lastModifiedBy>
  <cp:revision>10</cp:revision>
  <dcterms:created xsi:type="dcterms:W3CDTF">2022-10-11T18:19:11Z</dcterms:created>
  <dcterms:modified xsi:type="dcterms:W3CDTF">2022-12-13T16:27:05Z</dcterms:modified>
</cp:coreProperties>
</file>