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4" r:id="rId2"/>
    <p:sldMasterId id="2147483697" r:id="rId3"/>
  </p:sldMasterIdLst>
  <p:notesMasterIdLst>
    <p:notesMasterId r:id="rId23"/>
  </p:notesMasterIdLst>
  <p:handoutMasterIdLst>
    <p:handoutMasterId r:id="rId24"/>
  </p:handoutMasterIdLst>
  <p:sldIdLst>
    <p:sldId id="545" r:id="rId4"/>
    <p:sldId id="447" r:id="rId5"/>
    <p:sldId id="530" r:id="rId6"/>
    <p:sldId id="517" r:id="rId7"/>
    <p:sldId id="526" r:id="rId8"/>
    <p:sldId id="533" r:id="rId9"/>
    <p:sldId id="540" r:id="rId10"/>
    <p:sldId id="539" r:id="rId11"/>
    <p:sldId id="537" r:id="rId12"/>
    <p:sldId id="538" r:id="rId13"/>
    <p:sldId id="532" r:id="rId14"/>
    <p:sldId id="536" r:id="rId15"/>
    <p:sldId id="534" r:id="rId16"/>
    <p:sldId id="541" r:id="rId17"/>
    <p:sldId id="542" r:id="rId18"/>
    <p:sldId id="543" r:id="rId19"/>
    <p:sldId id="535" r:id="rId20"/>
    <p:sldId id="494" r:id="rId21"/>
    <p:sldId id="531" r:id="rId22"/>
  </p:sldIdLst>
  <p:sldSz cx="9144000" cy="6858000" type="screen4x3"/>
  <p:notesSz cx="6819900" cy="99314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527" userDrawn="1">
          <p15:clr>
            <a:srgbClr val="A4A3A4"/>
          </p15:clr>
        </p15:guide>
        <p15:guide id="2" pos="3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7A18"/>
    <a:srgbClr val="FF9900"/>
    <a:srgbClr val="F4F4F4"/>
    <a:srgbClr val="000000"/>
    <a:srgbClr val="CDCFAD"/>
    <a:srgbClr val="FFFFFF"/>
    <a:srgbClr val="FF6600"/>
    <a:srgbClr val="FFFF99"/>
    <a:srgbClr val="99FF66"/>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62" autoAdjust="0"/>
    <p:restoredTop sz="96821" autoAdjust="0"/>
  </p:normalViewPr>
  <p:slideViewPr>
    <p:cSldViewPr snapToGrid="0">
      <p:cViewPr varScale="1">
        <p:scale>
          <a:sx n="155" d="100"/>
          <a:sy n="155" d="100"/>
        </p:scale>
        <p:origin x="1818" y="138"/>
      </p:cViewPr>
      <p:guideLst>
        <p:guide orient="horz" pos="527"/>
        <p:guide pos="317"/>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43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55290" cy="49657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63032" y="0"/>
            <a:ext cx="2955290" cy="496570"/>
          </a:xfrm>
          <a:prstGeom prst="rect">
            <a:avLst/>
          </a:prstGeom>
        </p:spPr>
        <p:txBody>
          <a:bodyPr vert="horz" lIns="91440" tIns="45720" rIns="91440" bIns="45720" rtlCol="0"/>
          <a:lstStyle>
            <a:lvl1pPr algn="r">
              <a:defRPr sz="1200"/>
            </a:lvl1pPr>
          </a:lstStyle>
          <a:p>
            <a:fld id="{36164485-0A6A-4782-A372-68A1567B8D6B}" type="datetime1">
              <a:rPr lang="de-DE" smtClean="0"/>
              <a:t>21.03.2023</a:t>
            </a:fld>
            <a:endParaRPr lang="de-DE"/>
          </a:p>
        </p:txBody>
      </p:sp>
      <p:sp>
        <p:nvSpPr>
          <p:cNvPr id="4" name="Fußzeilenplatzhalter 3"/>
          <p:cNvSpPr>
            <a:spLocks noGrp="1"/>
          </p:cNvSpPr>
          <p:nvPr>
            <p:ph type="ftr" sz="quarter" idx="2"/>
          </p:nvPr>
        </p:nvSpPr>
        <p:spPr>
          <a:xfrm>
            <a:off x="0" y="9433106"/>
            <a:ext cx="2955290" cy="49657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63032" y="9433106"/>
            <a:ext cx="2955290" cy="496570"/>
          </a:xfrm>
          <a:prstGeom prst="rect">
            <a:avLst/>
          </a:prstGeom>
        </p:spPr>
        <p:txBody>
          <a:bodyPr vert="horz" lIns="91440" tIns="45720" rIns="91440" bIns="45720" rtlCol="0" anchor="b"/>
          <a:lstStyle>
            <a:lvl1pPr algn="r">
              <a:defRPr sz="1200"/>
            </a:lvl1pPr>
          </a:lstStyle>
          <a:p>
            <a:fld id="{22021A69-11D5-4738-ABBE-012214A314AC}" type="slidenum">
              <a:rPr lang="de-DE" smtClean="0"/>
              <a:pPr/>
              <a:t>‹#›</a:t>
            </a:fld>
            <a:endParaRPr lang="de-DE"/>
          </a:p>
        </p:txBody>
      </p:sp>
    </p:spTree>
    <p:extLst>
      <p:ext uri="{BB962C8B-B14F-4D97-AF65-F5344CB8AC3E}">
        <p14:creationId xmlns:p14="http://schemas.microsoft.com/office/powerpoint/2010/main" val="142751839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55925" cy="4968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62388" y="0"/>
            <a:ext cx="2955925" cy="496888"/>
          </a:xfrm>
          <a:prstGeom prst="rect">
            <a:avLst/>
          </a:prstGeom>
        </p:spPr>
        <p:txBody>
          <a:bodyPr vert="horz" lIns="91440" tIns="45720" rIns="91440" bIns="45720" rtlCol="0"/>
          <a:lstStyle>
            <a:lvl1pPr algn="r">
              <a:defRPr sz="1200"/>
            </a:lvl1pPr>
          </a:lstStyle>
          <a:p>
            <a:fld id="{29989A96-3DA4-41F3-9C3F-D2AD7FDA7546}" type="datetime1">
              <a:rPr lang="de-DE" smtClean="0"/>
              <a:t>21.03.2023</a:t>
            </a:fld>
            <a:endParaRPr lang="de-DE"/>
          </a:p>
        </p:txBody>
      </p:sp>
      <p:sp>
        <p:nvSpPr>
          <p:cNvPr id="4" name="Folienbildplatzhalter 3"/>
          <p:cNvSpPr>
            <a:spLocks noGrp="1" noRot="1" noChangeAspect="1"/>
          </p:cNvSpPr>
          <p:nvPr>
            <p:ph type="sldImg" idx="2"/>
          </p:nvPr>
        </p:nvSpPr>
        <p:spPr>
          <a:xfrm>
            <a:off x="927100" y="744538"/>
            <a:ext cx="4965700" cy="37242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2625" y="4718050"/>
            <a:ext cx="5454650" cy="4468813"/>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32925"/>
            <a:ext cx="2955925" cy="496888"/>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62388" y="9432925"/>
            <a:ext cx="2955925" cy="496888"/>
          </a:xfrm>
          <a:prstGeom prst="rect">
            <a:avLst/>
          </a:prstGeom>
        </p:spPr>
        <p:txBody>
          <a:bodyPr vert="horz" lIns="91440" tIns="45720" rIns="91440" bIns="45720" rtlCol="0" anchor="b"/>
          <a:lstStyle>
            <a:lvl1pPr algn="r">
              <a:defRPr sz="1200"/>
            </a:lvl1pPr>
          </a:lstStyle>
          <a:p>
            <a:fld id="{F664029D-FF5D-4717-9BC3-A2FA29DBE815}" type="slidenum">
              <a:rPr lang="de-DE" smtClean="0"/>
              <a:pPr/>
              <a:t>‹#›</a:t>
            </a:fld>
            <a:endParaRPr lang="de-DE"/>
          </a:p>
        </p:txBody>
      </p:sp>
    </p:spTree>
    <p:extLst>
      <p:ext uri="{BB962C8B-B14F-4D97-AF65-F5344CB8AC3E}">
        <p14:creationId xmlns:p14="http://schemas.microsoft.com/office/powerpoint/2010/main" val="141172943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330A945-77CC-8E46-A7F0-2D5185E092B3}"/>
              </a:ext>
            </a:extLst>
          </p:cNvPr>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p>
            <a:pPr>
              <a:defRPr/>
            </a:pPr>
            <a:fld id="{DE4C158C-ACCD-7449-983F-B618F4DCFC46}" type="slidenum">
              <a:rPr lang="de-DE" altLang="x-none"/>
              <a:pPr>
                <a:defRPr/>
              </a:pPr>
              <a:t>3</a:t>
            </a:fld>
            <a:endParaRPr lang="de-DE" altLang="x-none"/>
          </a:p>
        </p:txBody>
      </p:sp>
      <p:sp>
        <p:nvSpPr>
          <p:cNvPr id="177154" name="Rectangle 2">
            <a:extLst>
              <a:ext uri="{FF2B5EF4-FFF2-40B4-BE49-F238E27FC236}">
                <a16:creationId xmlns:a16="http://schemas.microsoft.com/office/drawing/2014/main" id="{ACAEB263-9D90-254C-9B39-E291847FE2CF}"/>
              </a:ext>
            </a:extLst>
          </p:cNvPr>
          <p:cNvSpPr>
            <a:spLocks noGrp="1" noRot="1" noChangeAspect="1" noChangeArrowheads="1" noTextEdit="1"/>
          </p:cNvSpPr>
          <p:nvPr>
            <p:ph type="sldImg"/>
          </p:nvPr>
        </p:nvSpPr>
        <p:spPr>
          <a:ln/>
        </p:spPr>
      </p:sp>
      <p:sp>
        <p:nvSpPr>
          <p:cNvPr id="177155" name="Rectangle 3">
            <a:extLst>
              <a:ext uri="{FF2B5EF4-FFF2-40B4-BE49-F238E27FC236}">
                <a16:creationId xmlns:a16="http://schemas.microsoft.com/office/drawing/2014/main" id="{275FA4C7-475C-5A47-8778-4B7D5FABE827}"/>
              </a:ext>
            </a:extLst>
          </p:cNvPr>
          <p:cNvSpPr>
            <a:spLocks noGrp="1" noChangeArrowheads="1"/>
          </p:cNvSpPr>
          <p:nvPr>
            <p:ph type="body" idx="1"/>
          </p:nvPr>
        </p:nvSpPr>
        <p:spPr/>
        <p:txBody>
          <a:bodyPr/>
          <a:lstStyle/>
          <a:p>
            <a:pPr eaLnBrk="1" hangingPunct="1">
              <a:defRPr/>
            </a:pPr>
            <a:endParaRPr lang="x-none" altLang="x-none"/>
          </a:p>
        </p:txBody>
      </p:sp>
      <p:sp>
        <p:nvSpPr>
          <p:cNvPr id="2" name="Datumsplatzhalter 1">
            <a:extLst>
              <a:ext uri="{FF2B5EF4-FFF2-40B4-BE49-F238E27FC236}">
                <a16:creationId xmlns:a16="http://schemas.microsoft.com/office/drawing/2014/main" id="{5092685F-5EC9-4067-A40D-73F1EFD58CA1}"/>
              </a:ext>
            </a:extLst>
          </p:cNvPr>
          <p:cNvSpPr>
            <a:spLocks noGrp="1"/>
          </p:cNvSpPr>
          <p:nvPr>
            <p:ph type="dt" idx="1"/>
          </p:nvPr>
        </p:nvSpPr>
        <p:spPr/>
        <p:txBody>
          <a:bodyPr/>
          <a:lstStyle/>
          <a:p>
            <a:fld id="{DC0A9EB4-9251-49FB-8003-2A09D781A655}" type="datetime1">
              <a:rPr lang="de-DE" smtClean="0"/>
              <a:t>21.03.2023</a:t>
            </a:fld>
            <a:endParaRPr lang="de-DE"/>
          </a:p>
        </p:txBody>
      </p:sp>
    </p:spTree>
    <p:extLst>
      <p:ext uri="{BB962C8B-B14F-4D97-AF65-F5344CB8AC3E}">
        <p14:creationId xmlns:p14="http://schemas.microsoft.com/office/powerpoint/2010/main" val="332806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B330A945-77CC-8E46-A7F0-2D5185E092B3}"/>
              </a:ext>
            </a:extLst>
          </p:cNvPr>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p>
            <a:pPr>
              <a:defRPr/>
            </a:pPr>
            <a:fld id="{DE4C158C-ACCD-7449-983F-B618F4DCFC46}" type="slidenum">
              <a:rPr lang="de-DE" altLang="x-none"/>
              <a:pPr>
                <a:defRPr/>
              </a:pPr>
              <a:t>5</a:t>
            </a:fld>
            <a:endParaRPr lang="de-DE" altLang="x-none"/>
          </a:p>
        </p:txBody>
      </p:sp>
      <p:sp>
        <p:nvSpPr>
          <p:cNvPr id="177154" name="Rectangle 2">
            <a:extLst>
              <a:ext uri="{FF2B5EF4-FFF2-40B4-BE49-F238E27FC236}">
                <a16:creationId xmlns:a16="http://schemas.microsoft.com/office/drawing/2014/main" id="{ACAEB263-9D90-254C-9B39-E291847FE2CF}"/>
              </a:ext>
            </a:extLst>
          </p:cNvPr>
          <p:cNvSpPr>
            <a:spLocks noGrp="1" noRot="1" noChangeAspect="1" noChangeArrowheads="1" noTextEdit="1"/>
          </p:cNvSpPr>
          <p:nvPr>
            <p:ph type="sldImg"/>
          </p:nvPr>
        </p:nvSpPr>
        <p:spPr>
          <a:ln/>
        </p:spPr>
      </p:sp>
      <p:sp>
        <p:nvSpPr>
          <p:cNvPr id="177155" name="Rectangle 3">
            <a:extLst>
              <a:ext uri="{FF2B5EF4-FFF2-40B4-BE49-F238E27FC236}">
                <a16:creationId xmlns:a16="http://schemas.microsoft.com/office/drawing/2014/main" id="{275FA4C7-475C-5A47-8778-4B7D5FABE827}"/>
              </a:ext>
            </a:extLst>
          </p:cNvPr>
          <p:cNvSpPr>
            <a:spLocks noGrp="1" noChangeArrowheads="1"/>
          </p:cNvSpPr>
          <p:nvPr>
            <p:ph type="body" idx="1"/>
          </p:nvPr>
        </p:nvSpPr>
        <p:spPr/>
        <p:txBody>
          <a:bodyPr/>
          <a:lstStyle/>
          <a:p>
            <a:pPr eaLnBrk="1" hangingPunct="1">
              <a:defRPr/>
            </a:pPr>
            <a:endParaRPr lang="x-none" altLang="x-none"/>
          </a:p>
        </p:txBody>
      </p:sp>
      <p:sp>
        <p:nvSpPr>
          <p:cNvPr id="2" name="Datumsplatzhalter 1">
            <a:extLst>
              <a:ext uri="{FF2B5EF4-FFF2-40B4-BE49-F238E27FC236}">
                <a16:creationId xmlns:a16="http://schemas.microsoft.com/office/drawing/2014/main" id="{5092685F-5EC9-4067-A40D-73F1EFD58CA1}"/>
              </a:ext>
            </a:extLst>
          </p:cNvPr>
          <p:cNvSpPr>
            <a:spLocks noGrp="1"/>
          </p:cNvSpPr>
          <p:nvPr>
            <p:ph type="dt" idx="1"/>
          </p:nvPr>
        </p:nvSpPr>
        <p:spPr/>
        <p:txBody>
          <a:bodyPr/>
          <a:lstStyle/>
          <a:p>
            <a:fld id="{DC0A9EB4-9251-49FB-8003-2A09D781A655}" type="datetime1">
              <a:rPr lang="de-DE" smtClean="0"/>
              <a:t>21.03.2023</a:t>
            </a:fld>
            <a:endParaRPr lang="de-DE"/>
          </a:p>
        </p:txBody>
      </p:sp>
    </p:spTree>
    <p:extLst>
      <p:ext uri="{BB962C8B-B14F-4D97-AF65-F5344CB8AC3E}">
        <p14:creationId xmlns:p14="http://schemas.microsoft.com/office/powerpoint/2010/main" val="3510018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9.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9.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14" name="Grafik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52297" y="6073020"/>
            <a:ext cx="1208394" cy="432000"/>
          </a:xfrm>
          <a:prstGeom prst="rect">
            <a:avLst/>
          </a:prstGeom>
        </p:spPr>
      </p:pic>
      <p:pic>
        <p:nvPicPr>
          <p:cNvPr id="16" name="Grafik 15">
            <a:extLst>
              <a:ext uri="{FF2B5EF4-FFF2-40B4-BE49-F238E27FC236}">
                <a16:creationId xmlns:a16="http://schemas.microsoft.com/office/drawing/2014/main" id="{A69908E8-6237-4035-8D97-C554076866F6}"/>
              </a:ext>
            </a:extLst>
          </p:cNvPr>
          <p:cNvPicPr>
            <a:picLocks noChangeAspect="1"/>
          </p:cNvPicPr>
          <p:nvPr userDrawn="1"/>
        </p:nvPicPr>
        <p:blipFill>
          <a:blip r:embed="rId3"/>
          <a:stretch>
            <a:fillRect/>
          </a:stretch>
        </p:blipFill>
        <p:spPr>
          <a:xfrm>
            <a:off x="7390348" y="6000509"/>
            <a:ext cx="1373589" cy="600945"/>
          </a:xfrm>
          <a:prstGeom prst="rect">
            <a:avLst/>
          </a:prstGeom>
        </p:spPr>
      </p:pic>
      <p:sp>
        <p:nvSpPr>
          <p:cNvPr id="41987" name="Rectangle 3"/>
          <p:cNvSpPr>
            <a:spLocks noGrp="1" noChangeArrowheads="1"/>
          </p:cNvSpPr>
          <p:nvPr>
            <p:ph type="subTitle" idx="1"/>
          </p:nvPr>
        </p:nvSpPr>
        <p:spPr>
          <a:xfrm>
            <a:off x="960439" y="2501900"/>
            <a:ext cx="3605416" cy="707886"/>
          </a:xfrm>
          <a:prstGeom prst="rect">
            <a:avLst/>
          </a:prstGeom>
        </p:spPr>
        <p:txBody>
          <a:bodyPr wrap="square">
            <a:spAutoFit/>
          </a:bodyPr>
          <a:lstStyle>
            <a:lvl1pPr marL="0" indent="0" algn="r">
              <a:buFontTx/>
              <a:buNone/>
              <a:defRPr sz="2000">
                <a:latin typeface="Source Serif Pro" panose="02040603050405020204" pitchFamily="18" charset="0"/>
                <a:ea typeface="Source Serif Pro" panose="02040603050405020204" pitchFamily="18" charset="0"/>
              </a:defRPr>
            </a:lvl1pPr>
          </a:lstStyle>
          <a:p>
            <a:r>
              <a:rPr lang="de-DE" dirty="0"/>
              <a:t>Master-Untertitelformat bearbeiten</a:t>
            </a:r>
          </a:p>
        </p:txBody>
      </p:sp>
      <p:sp>
        <p:nvSpPr>
          <p:cNvPr id="41989" name="Rectangle 5"/>
          <p:cNvSpPr>
            <a:spLocks noGrp="1" noChangeArrowheads="1"/>
          </p:cNvSpPr>
          <p:nvPr>
            <p:ph type="ctrTitle"/>
          </p:nvPr>
        </p:nvSpPr>
        <p:spPr>
          <a:xfrm>
            <a:off x="685800" y="1012825"/>
            <a:ext cx="7772400" cy="519113"/>
          </a:xfrm>
          <a:prstGeom prst="rect">
            <a:avLst/>
          </a:prstGeom>
          <a:solidFill>
            <a:srgbClr val="EB7A18"/>
          </a:solidFill>
        </p:spPr>
        <p:txBody>
          <a:bodyPr>
            <a:spAutoFit/>
          </a:bodyPr>
          <a:lstStyle>
            <a:lvl1pPr algn="ctr">
              <a:defRPr sz="2800">
                <a:solidFill>
                  <a:schemeClr val="bg1"/>
                </a:solidFill>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defRPr>
            </a:lvl1pPr>
          </a:lstStyle>
          <a:p>
            <a:r>
              <a:rPr lang="de-DE" dirty="0"/>
              <a:t>Mastertitelformat bearbeiten</a:t>
            </a:r>
          </a:p>
        </p:txBody>
      </p:sp>
      <p:pic>
        <p:nvPicPr>
          <p:cNvPr id="12" name="Grafik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700008" y="3574906"/>
            <a:ext cx="3605416" cy="1764000"/>
          </a:xfrm>
          <a:prstGeom prst="rect">
            <a:avLst/>
          </a:prstGeom>
        </p:spPr>
      </p:pic>
      <p:sp>
        <p:nvSpPr>
          <p:cNvPr id="10" name="Text Box 26"/>
          <p:cNvSpPr txBox="1">
            <a:spLocks noChangeArrowheads="1"/>
          </p:cNvSpPr>
          <p:nvPr/>
        </p:nvSpPr>
        <p:spPr bwMode="auto">
          <a:xfrm>
            <a:off x="468313" y="6489743"/>
            <a:ext cx="8283575" cy="366713"/>
          </a:xfrm>
          <a:prstGeom prst="rect">
            <a:avLst/>
          </a:prstGeom>
          <a:noFill/>
          <a:ln w="9525">
            <a:noFill/>
            <a:miter lim="800000"/>
            <a:headEnd/>
            <a:tailEnd/>
          </a:ln>
          <a:effectLst/>
        </p:spPr>
        <p:txBody>
          <a:bodyPr>
            <a:spAutoFit/>
          </a:bodyPr>
          <a:lstStyle/>
          <a:p>
            <a:pPr>
              <a:spcBef>
                <a:spcPct val="50000"/>
              </a:spcBef>
              <a:defRPr/>
            </a:pPr>
            <a:endParaRPr lang="de-DE"/>
          </a:p>
        </p:txBody>
      </p:sp>
      <p:sp>
        <p:nvSpPr>
          <p:cNvPr id="4" name="Text Box 10"/>
          <p:cNvSpPr txBox="1">
            <a:spLocks noChangeArrowheads="1"/>
          </p:cNvSpPr>
          <p:nvPr/>
        </p:nvSpPr>
        <p:spPr bwMode="auto">
          <a:xfrm>
            <a:off x="501650" y="6110439"/>
            <a:ext cx="8283575" cy="366713"/>
          </a:xfrm>
          <a:prstGeom prst="rect">
            <a:avLst/>
          </a:prstGeom>
          <a:noFill/>
          <a:ln w="9525">
            <a:noFill/>
            <a:miter lim="800000"/>
            <a:headEnd/>
            <a:tailEnd/>
          </a:ln>
          <a:effectLst/>
        </p:spPr>
        <p:txBody>
          <a:bodyPr>
            <a:spAutoFit/>
          </a:bodyPr>
          <a:lstStyle/>
          <a:p>
            <a:pPr>
              <a:spcBef>
                <a:spcPct val="50000"/>
              </a:spcBef>
              <a:defRPr/>
            </a:pPr>
            <a:endParaRPr lang="de-DE"/>
          </a:p>
        </p:txBody>
      </p:sp>
      <p:sp>
        <p:nvSpPr>
          <p:cNvPr id="7" name="Text Box 21"/>
          <p:cNvSpPr txBox="1">
            <a:spLocks noChangeArrowheads="1"/>
          </p:cNvSpPr>
          <p:nvPr/>
        </p:nvSpPr>
        <p:spPr bwMode="auto">
          <a:xfrm>
            <a:off x="-938350" y="6028381"/>
            <a:ext cx="8266113" cy="457200"/>
          </a:xfrm>
          <a:prstGeom prst="rect">
            <a:avLst/>
          </a:prstGeom>
          <a:noFill/>
          <a:ln w="9525">
            <a:noFill/>
            <a:miter lim="800000"/>
            <a:headEnd/>
            <a:tailEnd/>
          </a:ln>
          <a:effectLst/>
        </p:spPr>
        <p:txBody>
          <a:bodyPr>
            <a:spAutoFit/>
          </a:bodyPr>
          <a:lstStyle/>
          <a:p>
            <a:pPr>
              <a:tabLst>
                <a:tab pos="1792288" algn="l"/>
                <a:tab pos="6100763" algn="l"/>
              </a:tabLst>
              <a:defRPr/>
            </a:pPr>
            <a:r>
              <a:rPr lang="de-DE" sz="1200" b="1" dirty="0">
                <a:solidFill>
                  <a:srgbClr val="999999"/>
                </a:solidFill>
                <a:latin typeface="Calibri" panose="020F0502020204030204" pitchFamily="34" charset="0"/>
                <a:cs typeface="Calibri" panose="020F0502020204030204" pitchFamily="34" charset="0"/>
              </a:rPr>
              <a:t>	</a:t>
            </a:r>
            <a:r>
              <a:rPr lang="de-DE" sz="1200" b="0" dirty="0">
                <a:solidFill>
                  <a:srgbClr val="999999"/>
                </a:solidFill>
                <a:latin typeface="Calibri" panose="020F0502020204030204" pitchFamily="34" charset="0"/>
                <a:cs typeface="Calibri" panose="020F0502020204030204" pitchFamily="34" charset="0"/>
              </a:rPr>
              <a:t>Deutsches</a:t>
            </a:r>
            <a:r>
              <a:rPr lang="de-DE" sz="1200" b="0" baseline="0" dirty="0">
                <a:solidFill>
                  <a:srgbClr val="999999"/>
                </a:solidFill>
                <a:latin typeface="Calibri" panose="020F0502020204030204" pitchFamily="34" charset="0"/>
                <a:cs typeface="Calibri" panose="020F0502020204030204" pitchFamily="34" charset="0"/>
              </a:rPr>
              <a:t> Dokumentationszentrum für Kunstgeschichte</a:t>
            </a:r>
            <a:r>
              <a:rPr lang="de-DE" sz="1200" b="0" dirty="0">
                <a:solidFill>
                  <a:srgbClr val="999999"/>
                </a:solidFill>
                <a:latin typeface="Calibri" panose="020F0502020204030204" pitchFamily="34" charset="0"/>
                <a:cs typeface="Calibri" panose="020F0502020204030204" pitchFamily="34" charset="0"/>
              </a:rPr>
              <a:t>	</a:t>
            </a:r>
            <a:endParaRPr lang="de-DE" sz="1000" b="0" dirty="0">
              <a:solidFill>
                <a:srgbClr val="999999"/>
              </a:solidFill>
              <a:latin typeface="Calibri" panose="020F0502020204030204" pitchFamily="34" charset="0"/>
              <a:cs typeface="Calibri" panose="020F0502020204030204" pitchFamily="34" charset="0"/>
            </a:endParaRPr>
          </a:p>
          <a:p>
            <a:pPr>
              <a:tabLst>
                <a:tab pos="1792288" algn="l"/>
                <a:tab pos="6100763" algn="l"/>
              </a:tabLst>
              <a:defRPr/>
            </a:pPr>
            <a:r>
              <a:rPr lang="de-DE" sz="1200" b="0" dirty="0">
                <a:solidFill>
                  <a:srgbClr val="999999"/>
                </a:solidFill>
                <a:latin typeface="Calibri" panose="020F0502020204030204" pitchFamily="34" charset="0"/>
                <a:cs typeface="Calibri" panose="020F0502020204030204" pitchFamily="34" charset="0"/>
              </a:rPr>
              <a:t>	Bildarchiv Foto Marburg</a:t>
            </a:r>
            <a:endParaRPr lang="de-DE" sz="1000" b="0" dirty="0">
              <a:latin typeface="Calibri" panose="020F0502020204030204" pitchFamily="34" charset="0"/>
              <a:cs typeface="Calibri" panose="020F0502020204030204" pitchFamily="34" charset="0"/>
            </a:endParaRPr>
          </a:p>
        </p:txBody>
      </p:sp>
      <p:sp>
        <p:nvSpPr>
          <p:cNvPr id="11" name="Line 27"/>
          <p:cNvSpPr>
            <a:spLocks noChangeShapeType="1"/>
          </p:cNvSpPr>
          <p:nvPr/>
        </p:nvSpPr>
        <p:spPr bwMode="auto">
          <a:xfrm flipV="1">
            <a:off x="460375" y="6015038"/>
            <a:ext cx="8291513" cy="0"/>
          </a:xfrm>
          <a:prstGeom prst="line">
            <a:avLst/>
          </a:prstGeom>
          <a:noFill/>
          <a:ln w="12700">
            <a:solidFill>
              <a:srgbClr val="C0C0C0"/>
            </a:solidFill>
            <a:round/>
            <a:headEnd/>
            <a:tailEnd/>
          </a:ln>
          <a:effectLst/>
        </p:spPr>
        <p:txBody>
          <a:bodyPr/>
          <a:lstStyle/>
          <a:p>
            <a:pPr>
              <a:defRPr/>
            </a:pPr>
            <a:endParaRPr lang="de-DE"/>
          </a:p>
        </p:txBody>
      </p:sp>
      <p:pic>
        <p:nvPicPr>
          <p:cNvPr id="13" name="Grafik 12"/>
          <p:cNvPicPr>
            <a:picLocks noChangeAspect="1"/>
          </p:cNvPicPr>
          <p:nvPr userDrawn="1"/>
        </p:nvPicPr>
        <p:blipFill>
          <a:blip r:embed="rId5"/>
          <a:stretch>
            <a:fillRect/>
          </a:stretch>
        </p:blipFill>
        <p:spPr>
          <a:xfrm>
            <a:off x="538800" y="6071790"/>
            <a:ext cx="352340" cy="360000"/>
          </a:xfrm>
          <a:prstGeom prst="rect">
            <a:avLst/>
          </a:prstGeom>
        </p:spPr>
      </p:pic>
    </p:spTree>
    <p:extLst>
      <p:ext uri="{BB962C8B-B14F-4D97-AF65-F5344CB8AC3E}">
        <p14:creationId xmlns:p14="http://schemas.microsoft.com/office/powerpoint/2010/main" val="562739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p:cNvSpPr>
            <a:spLocks noGrp="1"/>
          </p:cNvSpPr>
          <p:nvPr>
            <p:ph type="body" orient="vert" idx="1"/>
          </p:nvPr>
        </p:nvSpPr>
        <p:spPr>
          <a:xfrm>
            <a:off x="517525" y="1052513"/>
            <a:ext cx="8169275" cy="4824412"/>
          </a:xfrm>
          <a:prstGeom prst="rect">
            <a:avLst/>
          </a:prstGeo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itel 4">
            <a:extLst>
              <a:ext uri="{FF2B5EF4-FFF2-40B4-BE49-F238E27FC236}">
                <a16:creationId xmlns:a16="http://schemas.microsoft.com/office/drawing/2014/main" id="{0AE519F3-63B7-415A-898A-DF87F1ECE5C5}"/>
              </a:ext>
            </a:extLst>
          </p:cNvPr>
          <p:cNvSpPr>
            <a:spLocks noGrp="1"/>
          </p:cNvSpPr>
          <p:nvPr>
            <p:ph type="title"/>
          </p:nvPr>
        </p:nvSpPr>
        <p:spPr>
          <a:xfrm>
            <a:off x="450850" y="287338"/>
            <a:ext cx="8693150" cy="406400"/>
          </a:xfrm>
          <a:prstGeom prst="rect">
            <a:avLst/>
          </a:prstGeom>
        </p:spPr>
        <p:txBody>
          <a:bodyPr/>
          <a:lstStyle/>
          <a:p>
            <a:r>
              <a:rPr lang="de-DE"/>
              <a:t>Mastertitelformat bearbeiten</a:t>
            </a:r>
          </a:p>
        </p:txBody>
      </p:sp>
    </p:spTree>
    <p:extLst>
      <p:ext uri="{BB962C8B-B14F-4D97-AF65-F5344CB8AC3E}">
        <p14:creationId xmlns:p14="http://schemas.microsoft.com/office/powerpoint/2010/main" val="506711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970713" y="287338"/>
            <a:ext cx="2173287" cy="5589587"/>
          </a:xfrm>
          <a:prstGeom prst="rect">
            <a:avLst/>
          </a:prstGeom>
        </p:spPr>
        <p:txBody>
          <a:bodyPr vert="eaVert"/>
          <a:lstStyle/>
          <a:p>
            <a:r>
              <a:rPr lang="de-DE"/>
              <a:t>Mastertitelformat bearbeiten</a:t>
            </a:r>
          </a:p>
        </p:txBody>
      </p:sp>
      <p:sp>
        <p:nvSpPr>
          <p:cNvPr id="3" name="Vertikaler Textplatzhalter 2"/>
          <p:cNvSpPr>
            <a:spLocks noGrp="1"/>
          </p:cNvSpPr>
          <p:nvPr>
            <p:ph type="body" orient="vert" idx="1"/>
          </p:nvPr>
        </p:nvSpPr>
        <p:spPr>
          <a:xfrm>
            <a:off x="450850" y="287338"/>
            <a:ext cx="6367463" cy="5589587"/>
          </a:xfrm>
          <a:prstGeom prst="rect">
            <a:avLst/>
          </a:prstGeo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7217266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49F1D7-1271-4DE8-872C-CA3E3BB9263D}"/>
              </a:ext>
            </a:extLst>
          </p:cNvPr>
          <p:cNvSpPr>
            <a:spLocks noGrp="1"/>
          </p:cNvSpPr>
          <p:nvPr>
            <p:ph type="ctrTitle"/>
          </p:nvPr>
        </p:nvSpPr>
        <p:spPr>
          <a:xfrm>
            <a:off x="1143000" y="1985819"/>
            <a:ext cx="6858000" cy="1524145"/>
          </a:xfrm>
        </p:spPr>
        <p:txBody>
          <a:bodyPr anchor="b" anchorCtr="0">
            <a:normAutofit/>
          </a:bodyPr>
          <a:lstStyle>
            <a:lvl1pPr algn="l">
              <a:defRPr sz="2700" b="1">
                <a:solidFill>
                  <a:srgbClr val="004B9C"/>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B2A801EB-15F9-4695-A2FF-9F4DE9D239FF}"/>
              </a:ext>
            </a:extLst>
          </p:cNvPr>
          <p:cNvSpPr>
            <a:spLocks noGrp="1"/>
          </p:cNvSpPr>
          <p:nvPr>
            <p:ph type="subTitle" idx="1"/>
          </p:nvPr>
        </p:nvSpPr>
        <p:spPr>
          <a:xfrm>
            <a:off x="1143000" y="3602038"/>
            <a:ext cx="6858000" cy="1312608"/>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5" name="Fußzeilenplatzhalter 4">
            <a:extLst>
              <a:ext uri="{FF2B5EF4-FFF2-40B4-BE49-F238E27FC236}">
                <a16:creationId xmlns:a16="http://schemas.microsoft.com/office/drawing/2014/main" id="{0BF15816-6B13-438C-B40C-7CDDE0810132}"/>
              </a:ext>
            </a:extLst>
          </p:cNvPr>
          <p:cNvSpPr>
            <a:spLocks noGrp="1"/>
          </p:cNvSpPr>
          <p:nvPr>
            <p:ph type="ftr" sz="quarter" idx="11"/>
          </p:nvPr>
        </p:nvSpPr>
        <p:spPr>
          <a:xfrm>
            <a:off x="6243783" y="6424614"/>
            <a:ext cx="1757218" cy="365125"/>
          </a:xfrm>
          <a:prstGeom prst="rect">
            <a:avLst/>
          </a:prstGeom>
        </p:spPr>
        <p:txBody>
          <a:bodyPr/>
          <a:lstStyle>
            <a:lvl1pPr algn="r">
              <a:defRPr sz="750">
                <a:solidFill>
                  <a:schemeClr val="tx1"/>
                </a:solidFill>
              </a:defRPr>
            </a:lvl1pPr>
          </a:lstStyle>
          <a:p>
            <a:r>
              <a:rPr lang="de-DE" dirty="0"/>
              <a:t>Name, Datum</a:t>
            </a:r>
          </a:p>
        </p:txBody>
      </p:sp>
      <p:pic>
        <p:nvPicPr>
          <p:cNvPr id="9" name="Grafik 8">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6555784" y="712919"/>
            <a:ext cx="1807490" cy="1278610"/>
          </a:xfrm>
          <a:prstGeom prst="rect">
            <a:avLst/>
          </a:prstGeom>
        </p:spPr>
      </p:pic>
      <p:grpSp>
        <p:nvGrpSpPr>
          <p:cNvPr id="7" name="Gruppieren 6"/>
          <p:cNvGrpSpPr/>
          <p:nvPr userDrawn="1"/>
        </p:nvGrpSpPr>
        <p:grpSpPr>
          <a:xfrm>
            <a:off x="1272796" y="4914646"/>
            <a:ext cx="6590654" cy="1441704"/>
            <a:chOff x="1697061" y="4914646"/>
            <a:chExt cx="8787539" cy="1441704"/>
          </a:xfrm>
        </p:grpSpPr>
        <p:grpSp>
          <p:nvGrpSpPr>
            <p:cNvPr id="6" name="Gruppieren 5"/>
            <p:cNvGrpSpPr/>
            <p:nvPr userDrawn="1"/>
          </p:nvGrpSpPr>
          <p:grpSpPr>
            <a:xfrm>
              <a:off x="1697061" y="4914646"/>
              <a:ext cx="8787539" cy="1441704"/>
              <a:chOff x="1697061" y="4914646"/>
              <a:chExt cx="8787539" cy="1441704"/>
            </a:xfrm>
          </p:grpSpPr>
          <p:pic>
            <p:nvPicPr>
              <p:cNvPr id="12" name="Grafik 11">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4" name="Rechteck 3"/>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p:cNvGrpSpPr/>
            <p:nvPr userDrawn="1"/>
          </p:nvGrpSpPr>
          <p:grpSpPr>
            <a:xfrm>
              <a:off x="8935693" y="5854897"/>
              <a:ext cx="776515" cy="453935"/>
              <a:chOff x="8367492" y="5840208"/>
              <a:chExt cx="776515" cy="453935"/>
            </a:xfrm>
          </p:grpSpPr>
          <p:pic>
            <p:nvPicPr>
              <p:cNvPr id="11" name="Grafik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3" name="Textfeld 12"/>
              <p:cNvSpPr txBox="1"/>
              <p:nvPr userDrawn="1"/>
            </p:nvSpPr>
            <p:spPr>
              <a:xfrm>
                <a:off x="8367492" y="5840208"/>
                <a:ext cx="692786" cy="230832"/>
              </a:xfrm>
              <a:prstGeom prst="rect">
                <a:avLst/>
              </a:prstGeom>
              <a:noFill/>
            </p:spPr>
            <p:txBody>
              <a:bodyPr wrap="square" rtlCol="0">
                <a:spAutoFit/>
              </a:bodyPr>
              <a:lstStyle/>
              <a:p>
                <a:r>
                  <a:rPr lang="de-DE" sz="450" dirty="0">
                    <a:solidFill>
                      <a:schemeClr val="tx2"/>
                    </a:solidFill>
                  </a:rPr>
                  <a:t>gefördert durch</a:t>
                </a:r>
              </a:p>
            </p:txBody>
          </p:sp>
        </p:grpSp>
      </p:grpSp>
    </p:spTree>
    <p:extLst>
      <p:ext uri="{BB962C8B-B14F-4D97-AF65-F5344CB8AC3E}">
        <p14:creationId xmlns:p14="http://schemas.microsoft.com/office/powerpoint/2010/main" val="299368775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43A498-C969-4C24-BC36-D356B79316AC}"/>
              </a:ext>
            </a:extLst>
          </p:cNvPr>
          <p:cNvSpPr>
            <a:spLocks noGrp="1"/>
          </p:cNvSpPr>
          <p:nvPr>
            <p:ph type="title"/>
          </p:nvPr>
        </p:nvSpPr>
        <p:spPr/>
        <p:txBody>
          <a:bodyPr>
            <a:normAutofit/>
          </a:bodyPr>
          <a:lstStyle>
            <a:lvl1pPr>
              <a:defRPr sz="2700" b="1">
                <a:solidFill>
                  <a:srgbClr val="004B9C"/>
                </a:solidFill>
              </a:defRPr>
            </a:lvl1p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55F344C3-24B4-4E5A-A2B1-094F5B3C26A4}"/>
              </a:ext>
            </a:extLst>
          </p:cNvPr>
          <p:cNvSpPr>
            <a:spLocks noGrp="1"/>
          </p:cNvSpPr>
          <p:nvPr>
            <p:ph idx="1" hasCustomPrompt="1"/>
          </p:nvPr>
        </p:nvSpPr>
        <p:spPr/>
        <p:txBody>
          <a:bodyPr>
            <a:normAutofit/>
          </a:bodyPr>
          <a:lstStyle>
            <a:lvl1pPr marL="0" indent="0">
              <a:buNone/>
              <a:defRPr sz="1800"/>
            </a:lvl1pPr>
          </a:lstStyle>
          <a:p>
            <a:pPr lvl="0"/>
            <a:r>
              <a:rPr lang="de-DE" dirty="0"/>
              <a:t>Fließtext</a:t>
            </a:r>
          </a:p>
        </p:txBody>
      </p:sp>
      <p:sp>
        <p:nvSpPr>
          <p:cNvPr id="7" name="Fußzeilenplatzhalter 6">
            <a:extLst>
              <a:ext uri="{FF2B5EF4-FFF2-40B4-BE49-F238E27FC236}">
                <a16:creationId xmlns:a16="http://schemas.microsoft.com/office/drawing/2014/main" id="{E08F0FB8-E5D2-47BA-B5AC-4A0B85422E5D}"/>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1BAFA5C8-4FAB-41C5-A27A-6B832FA167BA}"/>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3080950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2F9D81-BA90-47F0-9DB1-7C48F5FCA0DE}"/>
              </a:ext>
            </a:extLst>
          </p:cNvPr>
          <p:cNvSpPr>
            <a:spLocks noGrp="1"/>
          </p:cNvSpPr>
          <p:nvPr>
            <p:ph type="title"/>
          </p:nvPr>
        </p:nvSpPr>
        <p:spPr>
          <a:xfrm>
            <a:off x="623888" y="1709740"/>
            <a:ext cx="7886700" cy="2852737"/>
          </a:xfrm>
        </p:spPr>
        <p:txBody>
          <a:bodyPr anchor="b">
            <a:normAutofit/>
          </a:bodyPr>
          <a:lstStyle>
            <a:lvl1pPr>
              <a:defRPr sz="2700"/>
            </a:lvl1p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EA895F99-AD9B-487F-B2CF-16CDB0F13761}"/>
              </a:ext>
            </a:extLst>
          </p:cNvPr>
          <p:cNvSpPr>
            <a:spLocks noGrp="1"/>
          </p:cNvSpPr>
          <p:nvPr>
            <p:ph type="body" idx="1"/>
          </p:nvPr>
        </p:nvSpPr>
        <p:spPr>
          <a:xfrm>
            <a:off x="623888" y="4589465"/>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Formatvorlagen des Textmasters bearbeiten</a:t>
            </a:r>
          </a:p>
        </p:txBody>
      </p:sp>
      <p:sp>
        <p:nvSpPr>
          <p:cNvPr id="7" name="Fußzeilenplatzhalter 6">
            <a:extLst>
              <a:ext uri="{FF2B5EF4-FFF2-40B4-BE49-F238E27FC236}">
                <a16:creationId xmlns:a16="http://schemas.microsoft.com/office/drawing/2014/main" id="{CC33061A-963D-4446-B13D-7F1F9B8D6902}"/>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EB5DAE2B-90A4-4D84-87BD-8474FA36831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022378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0396FA-B5D0-46BB-9FD4-42709EBE477C}"/>
              </a:ext>
            </a:extLst>
          </p:cNvPr>
          <p:cNvSpPr>
            <a:spLocks noGrp="1"/>
          </p:cNvSpPr>
          <p:nvPr>
            <p:ph type="title"/>
          </p:nvPr>
        </p:nvSpPr>
        <p:spPr/>
        <p:txBody>
          <a:body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4A03BC27-B365-477A-A67E-6792682DC7DD}"/>
              </a:ext>
            </a:extLst>
          </p:cNvPr>
          <p:cNvSpPr>
            <a:spLocks noGrp="1"/>
          </p:cNvSpPr>
          <p:nvPr>
            <p:ph sz="half" idx="1"/>
          </p:nvPr>
        </p:nvSpPr>
        <p:spPr>
          <a:xfrm>
            <a:off x="628650" y="1825625"/>
            <a:ext cx="386715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E618B2F6-5A08-48A6-B287-DD0EC995FB6D}"/>
              </a:ext>
            </a:extLst>
          </p:cNvPr>
          <p:cNvSpPr>
            <a:spLocks noGrp="1"/>
          </p:cNvSpPr>
          <p:nvPr>
            <p:ph sz="half" idx="2"/>
          </p:nvPr>
        </p:nvSpPr>
        <p:spPr>
          <a:xfrm>
            <a:off x="4648200" y="1825625"/>
            <a:ext cx="386715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Fußzeilenplatzhalter 7">
            <a:extLst>
              <a:ext uri="{FF2B5EF4-FFF2-40B4-BE49-F238E27FC236}">
                <a16:creationId xmlns:a16="http://schemas.microsoft.com/office/drawing/2014/main" id="{207C11A0-D39C-479C-89DE-29D80CF219D0}"/>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57913B8A-C9D0-49F3-963D-CEAA640454A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989259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0966A-E772-40DB-AF28-7F5EAA7EB94E}"/>
              </a:ext>
            </a:extLst>
          </p:cNvPr>
          <p:cNvSpPr>
            <a:spLocks noGrp="1"/>
          </p:cNvSpPr>
          <p:nvPr>
            <p:ph type="title"/>
          </p:nvPr>
        </p:nvSpPr>
        <p:spPr>
          <a:xfrm>
            <a:off x="630238" y="365127"/>
            <a:ext cx="7886700" cy="1325563"/>
          </a:xfrm>
        </p:spPr>
        <p:txBody>
          <a:body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DBBD067A-6334-4EEB-9E88-1E80DBDD036C}"/>
              </a:ext>
            </a:extLst>
          </p:cNvPr>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29250DE7-1FBD-4B83-952F-8094A3F137A0}"/>
              </a:ext>
            </a:extLst>
          </p:cNvPr>
          <p:cNvSpPr>
            <a:spLocks noGrp="1"/>
          </p:cNvSpPr>
          <p:nvPr>
            <p:ph sz="half" idx="2"/>
          </p:nvPr>
        </p:nvSpPr>
        <p:spPr>
          <a:xfrm>
            <a:off x="630239" y="2505075"/>
            <a:ext cx="386873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D92B4FA0-FE2F-40D3-AF99-5EACCD4B534B}"/>
              </a:ext>
            </a:extLst>
          </p:cNvPr>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9144AA06-12B4-4816-B1C0-B6028B41F23F}"/>
              </a:ext>
            </a:extLst>
          </p:cNvPr>
          <p:cNvSpPr>
            <a:spLocks noGrp="1"/>
          </p:cNvSpPr>
          <p:nvPr>
            <p:ph sz="quarter" idx="4"/>
          </p:nvPr>
        </p:nvSpPr>
        <p:spPr>
          <a:xfrm>
            <a:off x="4629150" y="2505075"/>
            <a:ext cx="38877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10" name="Fußzeilenplatzhalter 9">
            <a:extLst>
              <a:ext uri="{FF2B5EF4-FFF2-40B4-BE49-F238E27FC236}">
                <a16:creationId xmlns:a16="http://schemas.microsoft.com/office/drawing/2014/main" id="{DCD936AB-5F03-4B5D-874A-BE9824F271A8}"/>
              </a:ext>
            </a:extLst>
          </p:cNvPr>
          <p:cNvSpPr>
            <a:spLocks noGrp="1"/>
          </p:cNvSpPr>
          <p:nvPr>
            <p:ph type="ftr" sz="quarter" idx="10"/>
          </p:nvPr>
        </p:nvSpPr>
        <p:spPr/>
        <p:txBody>
          <a:bodyPr/>
          <a:lstStyle/>
          <a:p>
            <a:r>
              <a:rPr lang="de-DE"/>
              <a:t>Name, Datum</a:t>
            </a:r>
            <a:endParaRPr lang="de-DE" dirty="0"/>
          </a:p>
        </p:txBody>
      </p:sp>
      <p:sp>
        <p:nvSpPr>
          <p:cNvPr id="11" name="Foliennummernplatzhalter 10">
            <a:extLst>
              <a:ext uri="{FF2B5EF4-FFF2-40B4-BE49-F238E27FC236}">
                <a16:creationId xmlns:a16="http://schemas.microsoft.com/office/drawing/2014/main" id="{FE23C8EB-47FA-4C21-8564-3582D17BB2A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2857799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7F4D50-DA41-40C8-BB50-C15CEEBBCE77}"/>
              </a:ext>
            </a:extLst>
          </p:cNvPr>
          <p:cNvSpPr>
            <a:spLocks noGrp="1"/>
          </p:cNvSpPr>
          <p:nvPr>
            <p:ph type="title"/>
          </p:nvPr>
        </p:nvSpPr>
        <p:spPr/>
        <p:txBody>
          <a:bodyPr/>
          <a:lstStyle/>
          <a:p>
            <a:r>
              <a:rPr lang="de-DE"/>
              <a:t>Titelmasterformat durch Klicken bearbeiten</a:t>
            </a:r>
            <a:endParaRPr lang="de-DE" dirty="0"/>
          </a:p>
        </p:txBody>
      </p:sp>
      <p:sp>
        <p:nvSpPr>
          <p:cNvPr id="6" name="Fußzeilenplatzhalter 5">
            <a:extLst>
              <a:ext uri="{FF2B5EF4-FFF2-40B4-BE49-F238E27FC236}">
                <a16:creationId xmlns:a16="http://schemas.microsoft.com/office/drawing/2014/main" id="{46CDF7FC-E83B-42C8-9750-2479DBF6FC66}"/>
              </a:ext>
            </a:extLst>
          </p:cNvPr>
          <p:cNvSpPr>
            <a:spLocks noGrp="1"/>
          </p:cNvSpPr>
          <p:nvPr>
            <p:ph type="ftr" sz="quarter" idx="10"/>
          </p:nvPr>
        </p:nvSpPr>
        <p:spPr/>
        <p:txBody>
          <a:bodyPr/>
          <a:lstStyle/>
          <a:p>
            <a:r>
              <a:rPr lang="de-DE"/>
              <a:t>Name, Datum</a:t>
            </a:r>
            <a:endParaRPr lang="de-DE" dirty="0"/>
          </a:p>
        </p:txBody>
      </p:sp>
      <p:sp>
        <p:nvSpPr>
          <p:cNvPr id="7" name="Foliennummernplatzhalter 6">
            <a:extLst>
              <a:ext uri="{FF2B5EF4-FFF2-40B4-BE49-F238E27FC236}">
                <a16:creationId xmlns:a16="http://schemas.microsoft.com/office/drawing/2014/main" id="{DC9E0963-7E16-438C-A211-3D0478E3F845}"/>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376337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16499FE8-B6DC-4450-ABE3-F6ABDCBDBB13}"/>
              </a:ext>
            </a:extLst>
          </p:cNvPr>
          <p:cNvSpPr>
            <a:spLocks noGrp="1"/>
          </p:cNvSpPr>
          <p:nvPr>
            <p:ph type="ftr" sz="quarter" idx="10"/>
          </p:nvPr>
        </p:nvSpPr>
        <p:spPr/>
        <p:txBody>
          <a:bodyPr/>
          <a:lstStyle/>
          <a:p>
            <a:r>
              <a:rPr lang="de-DE"/>
              <a:t>Name, Datum</a:t>
            </a:r>
            <a:endParaRPr lang="de-DE" dirty="0"/>
          </a:p>
        </p:txBody>
      </p:sp>
      <p:sp>
        <p:nvSpPr>
          <p:cNvPr id="6" name="Foliennummernplatzhalter 5">
            <a:extLst>
              <a:ext uri="{FF2B5EF4-FFF2-40B4-BE49-F238E27FC236}">
                <a16:creationId xmlns:a16="http://schemas.microsoft.com/office/drawing/2014/main" id="{C8ED05DC-8D0A-4036-ADD2-0E83DC8B327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74472529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CBC728-A62E-4E85-B146-70509DE44051}"/>
              </a:ext>
            </a:extLst>
          </p:cNvPr>
          <p:cNvSpPr>
            <a:spLocks noGrp="1"/>
          </p:cNvSpPr>
          <p:nvPr>
            <p:ph type="title"/>
          </p:nvPr>
        </p:nvSpPr>
        <p:spPr>
          <a:xfrm>
            <a:off x="630239" y="457200"/>
            <a:ext cx="2949575" cy="1600200"/>
          </a:xfrm>
        </p:spPr>
        <p:txBody>
          <a:bodyPr anchor="b">
            <a:normAutofit/>
          </a:bodyPr>
          <a:lstStyle>
            <a:lvl1pPr>
              <a:defRPr sz="2700"/>
            </a:lvl1p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10AF5148-5ABD-45A6-8A44-07AE260E7E56}"/>
              </a:ext>
            </a:extLst>
          </p:cNvPr>
          <p:cNvSpPr>
            <a:spLocks noGrp="1"/>
          </p:cNvSpPr>
          <p:nvPr>
            <p:ph idx="1"/>
          </p:nvPr>
        </p:nvSpPr>
        <p:spPr>
          <a:xfrm>
            <a:off x="3887788" y="987427"/>
            <a:ext cx="4629150" cy="4873625"/>
          </a:xfrm>
        </p:spPr>
        <p:txBody>
          <a:bodyPr/>
          <a:lstStyle>
            <a:lvl1pPr>
              <a:defRPr sz="1800"/>
            </a:lvl1pPr>
            <a:lvl2pPr>
              <a:defRPr sz="1350"/>
            </a:lvl2pPr>
            <a:lvl3pPr>
              <a:defRPr sz="1350"/>
            </a:lvl3pPr>
            <a:lvl4pPr>
              <a:defRPr sz="1350"/>
            </a:lvl4pPr>
            <a:lvl5pPr>
              <a:defRPr sz="1350"/>
            </a:lvl5pPr>
            <a:lvl6pPr>
              <a:defRPr sz="1500"/>
            </a:lvl6pPr>
            <a:lvl7pPr>
              <a:defRPr sz="1500"/>
            </a:lvl7pPr>
            <a:lvl8pPr>
              <a:defRPr sz="1500"/>
            </a:lvl8pPr>
            <a:lvl9pPr>
              <a:defRPr sz="15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a:extLst>
              <a:ext uri="{FF2B5EF4-FFF2-40B4-BE49-F238E27FC236}">
                <a16:creationId xmlns:a16="http://schemas.microsoft.com/office/drawing/2014/main" id="{04260F78-FA65-44FE-9F5A-49B9748E8101}"/>
              </a:ext>
            </a:extLst>
          </p:cNvPr>
          <p:cNvSpPr>
            <a:spLocks noGrp="1"/>
          </p:cNvSpPr>
          <p:nvPr>
            <p:ph type="body" sz="half" idx="2"/>
          </p:nvPr>
        </p:nvSpPr>
        <p:spPr>
          <a:xfrm>
            <a:off x="630239" y="2057400"/>
            <a:ext cx="2949575" cy="3811588"/>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8" name="Fußzeilenplatzhalter 7">
            <a:extLst>
              <a:ext uri="{FF2B5EF4-FFF2-40B4-BE49-F238E27FC236}">
                <a16:creationId xmlns:a16="http://schemas.microsoft.com/office/drawing/2014/main" id="{0EF3959C-F6AE-4496-8B38-8151A295227C}"/>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296846C4-F349-4D46-B4D1-DEAAD41CB270}"/>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123613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0850" y="287338"/>
            <a:ext cx="8693150" cy="406400"/>
          </a:xfrm>
          <a:prstGeom prst="rect">
            <a:avLst/>
          </a:prstGeom>
          <a:solidFill>
            <a:srgbClr val="EB7A18"/>
          </a:solidFill>
        </p:spPr>
        <p:txBody>
          <a:bodyPr/>
          <a:lstStyle>
            <a:lvl1pPr>
              <a:defRPr b="0">
                <a:solidFill>
                  <a:schemeClr val="bg1"/>
                </a:solidFill>
                <a:effectLst>
                  <a:outerShdw blurRad="38100" dist="38100" dir="2700000" algn="tl">
                    <a:srgbClr val="000000">
                      <a:alpha val="43137"/>
                    </a:srgbClr>
                  </a:outerShdw>
                </a:effectLst>
              </a:defRPr>
            </a:lvl1pPr>
          </a:lstStyle>
          <a:p>
            <a:r>
              <a:rPr lang="de-DE" dirty="0"/>
              <a:t>Mastertitelformat bearbeiten</a:t>
            </a:r>
          </a:p>
        </p:txBody>
      </p:sp>
      <p:sp>
        <p:nvSpPr>
          <p:cNvPr id="3" name="Inhaltsplatzhalter 2"/>
          <p:cNvSpPr>
            <a:spLocks noGrp="1"/>
          </p:cNvSpPr>
          <p:nvPr>
            <p:ph idx="1"/>
          </p:nvPr>
        </p:nvSpPr>
        <p:spPr>
          <a:xfrm>
            <a:off x="517525" y="1052513"/>
            <a:ext cx="8169275" cy="4824412"/>
          </a:xfrm>
          <a:prstGeom prst="rect">
            <a:avLst/>
          </a:prstGeom>
        </p:spPr>
        <p:txBody>
          <a:bodyPr/>
          <a:lstStyle>
            <a:lvl1pPr>
              <a:buClr>
                <a:srgbClr val="EB7A18"/>
              </a:buClr>
              <a:defRPr>
                <a:latin typeface="Source Sans Pro" panose="020B0503030403020204" pitchFamily="34" charset="0"/>
                <a:ea typeface="Source Sans Pro" panose="020B0503030403020204" pitchFamily="34" charset="0"/>
              </a:defRPr>
            </a:lvl1pPr>
            <a:lvl2pPr>
              <a:buClr>
                <a:srgbClr val="EB7A18"/>
              </a:buClr>
              <a:defRPr>
                <a:latin typeface="Source Sans Pro" panose="020B0503030403020204" pitchFamily="34" charset="0"/>
                <a:ea typeface="Source Sans Pro" panose="020B0503030403020204" pitchFamily="34" charset="0"/>
              </a:defRPr>
            </a:lvl2pPr>
            <a:lvl3pPr>
              <a:buClr>
                <a:srgbClr val="EB7A18"/>
              </a:buClr>
              <a:defRPr>
                <a:latin typeface="Source Sans Pro" panose="020B0503030403020204" pitchFamily="34" charset="0"/>
                <a:ea typeface="Source Sans Pro" panose="020B0503030403020204" pitchFamily="34" charset="0"/>
              </a:defRPr>
            </a:lvl3pPr>
            <a:lvl4pPr>
              <a:buClr>
                <a:srgbClr val="EB7A18"/>
              </a:buClr>
              <a:defRPr>
                <a:latin typeface="Source Sans Pro" panose="020B0503030403020204" pitchFamily="34" charset="0"/>
                <a:ea typeface="Source Sans Pro" panose="020B0503030403020204" pitchFamily="34" charset="0"/>
              </a:defRPr>
            </a:lvl4pPr>
            <a:lvl5pPr>
              <a:buClr>
                <a:srgbClr val="EB7A18"/>
              </a:buClr>
              <a:defRPr>
                <a:latin typeface="Source Sans Pro" panose="020B0503030403020204" pitchFamily="34" charset="0"/>
                <a:ea typeface="Source Sans Pro" panose="020B050303040302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786004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42933E-67D8-4F8B-B903-72F3F8DC2489}"/>
              </a:ext>
            </a:extLst>
          </p:cNvPr>
          <p:cNvSpPr>
            <a:spLocks noGrp="1"/>
          </p:cNvSpPr>
          <p:nvPr>
            <p:ph type="title"/>
          </p:nvPr>
        </p:nvSpPr>
        <p:spPr>
          <a:xfrm>
            <a:off x="630239" y="457200"/>
            <a:ext cx="2949575" cy="1600200"/>
          </a:xfrm>
        </p:spPr>
        <p:txBody>
          <a:bodyPr anchor="b">
            <a:normAutofit/>
          </a:bodyPr>
          <a:lstStyle>
            <a:lvl1pPr>
              <a:defRPr sz="2700"/>
            </a:lvl1pPr>
          </a:lstStyle>
          <a:p>
            <a:r>
              <a:rPr lang="de-DE"/>
              <a:t>Titelmasterformat durch Klicken bearbeiten</a:t>
            </a:r>
            <a:endParaRPr lang="de-DE" dirty="0"/>
          </a:p>
        </p:txBody>
      </p:sp>
      <p:sp>
        <p:nvSpPr>
          <p:cNvPr id="3" name="Bildplatzhalter 2">
            <a:extLst>
              <a:ext uri="{FF2B5EF4-FFF2-40B4-BE49-F238E27FC236}">
                <a16:creationId xmlns:a16="http://schemas.microsoft.com/office/drawing/2014/main" id="{6F0EE354-FD81-41AF-A3E5-8E67DF472E47}"/>
              </a:ext>
            </a:extLst>
          </p:cNvPr>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p>
        </p:txBody>
      </p:sp>
      <p:sp>
        <p:nvSpPr>
          <p:cNvPr id="4" name="Textplatzhalter 3">
            <a:extLst>
              <a:ext uri="{FF2B5EF4-FFF2-40B4-BE49-F238E27FC236}">
                <a16:creationId xmlns:a16="http://schemas.microsoft.com/office/drawing/2014/main" id="{A1C0C998-F427-45A5-AD22-7EA8B7D2C76E}"/>
              </a:ext>
            </a:extLst>
          </p:cNvPr>
          <p:cNvSpPr>
            <a:spLocks noGrp="1"/>
          </p:cNvSpPr>
          <p:nvPr>
            <p:ph type="body" sz="half" idx="2"/>
          </p:nvPr>
        </p:nvSpPr>
        <p:spPr>
          <a:xfrm>
            <a:off x="630239" y="2057400"/>
            <a:ext cx="2949575" cy="3811588"/>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8" name="Fußzeilenplatzhalter 7">
            <a:extLst>
              <a:ext uri="{FF2B5EF4-FFF2-40B4-BE49-F238E27FC236}">
                <a16:creationId xmlns:a16="http://schemas.microsoft.com/office/drawing/2014/main" id="{D396E0A6-E17A-4E89-8D5A-B84E1E52F242}"/>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4A246C11-723E-4CFA-A73A-3F4BD4F40E1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932564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D5685-6B28-46B1-BB09-51DB78ECE18C}"/>
              </a:ext>
            </a:extLst>
          </p:cNvPr>
          <p:cNvSpPr>
            <a:spLocks noGrp="1"/>
          </p:cNvSpPr>
          <p:nvPr>
            <p:ph type="title"/>
          </p:nvPr>
        </p:nvSpPr>
        <p:spPr/>
        <p:txBody>
          <a:bodyPr/>
          <a:lstStyle/>
          <a:p>
            <a:r>
              <a:rPr lang="de-DE"/>
              <a:t>Titelmasterformat durch Klicken bearbeiten</a:t>
            </a:r>
            <a:endParaRPr lang="de-DE" dirty="0"/>
          </a:p>
        </p:txBody>
      </p:sp>
      <p:sp>
        <p:nvSpPr>
          <p:cNvPr id="3" name="Vertikaler Textplatzhalter 2">
            <a:extLst>
              <a:ext uri="{FF2B5EF4-FFF2-40B4-BE49-F238E27FC236}">
                <a16:creationId xmlns:a16="http://schemas.microsoft.com/office/drawing/2014/main" id="{6906E710-F0DE-4B7D-B1E4-DC3225FFDB8A}"/>
              </a:ext>
            </a:extLst>
          </p:cNvPr>
          <p:cNvSpPr>
            <a:spLocks noGrp="1"/>
          </p:cNvSpPr>
          <p:nvPr>
            <p:ph type="body" orient="vert" idx="1"/>
          </p:nvPr>
        </p:nvSpPr>
        <p:spPr/>
        <p:txBody>
          <a:bodyPr vert="eaVert"/>
          <a:lstStyle>
            <a:lvl2pPr>
              <a:defRPr sz="1350"/>
            </a:lvl2pPr>
            <a:lvl3pPr>
              <a:defRPr sz="1350"/>
            </a:lvl3pPr>
            <a:lvl4pPr>
              <a:defRPr sz="1350"/>
            </a:lvl4pPr>
            <a:lvl5pPr>
              <a:defRPr sz="135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Fußzeilenplatzhalter 6">
            <a:extLst>
              <a:ext uri="{FF2B5EF4-FFF2-40B4-BE49-F238E27FC236}">
                <a16:creationId xmlns:a16="http://schemas.microsoft.com/office/drawing/2014/main" id="{D6E2D89B-14F4-43F3-95FD-AFCF0B07E8BF}"/>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072ACC54-48E2-4595-9640-63D077BE305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8354717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B2636D6-A7B4-4EE1-AAE6-21B944068E60}"/>
              </a:ext>
            </a:extLst>
          </p:cNvPr>
          <p:cNvSpPr>
            <a:spLocks noGrp="1"/>
          </p:cNvSpPr>
          <p:nvPr>
            <p:ph type="title" orient="vert"/>
          </p:nvPr>
        </p:nvSpPr>
        <p:spPr>
          <a:xfrm>
            <a:off x="6543676" y="365125"/>
            <a:ext cx="1971675" cy="5811838"/>
          </a:xfrm>
        </p:spPr>
        <p:txBody>
          <a:bodyPr vert="eaVert"/>
          <a:lstStyle/>
          <a:p>
            <a:r>
              <a:rPr lang="de-DE"/>
              <a:t>Titelmasterformat durch Klicken bearbeiten</a:t>
            </a:r>
            <a:endParaRPr lang="de-DE" dirty="0"/>
          </a:p>
        </p:txBody>
      </p:sp>
      <p:sp>
        <p:nvSpPr>
          <p:cNvPr id="3" name="Vertikaler Textplatzhalter 2">
            <a:extLst>
              <a:ext uri="{FF2B5EF4-FFF2-40B4-BE49-F238E27FC236}">
                <a16:creationId xmlns:a16="http://schemas.microsoft.com/office/drawing/2014/main" id="{97557BC5-DB6D-4C4D-84A3-B9D206201CE1}"/>
              </a:ext>
            </a:extLst>
          </p:cNvPr>
          <p:cNvSpPr>
            <a:spLocks noGrp="1"/>
          </p:cNvSpPr>
          <p:nvPr>
            <p:ph type="body" orient="vert" idx="1"/>
          </p:nvPr>
        </p:nvSpPr>
        <p:spPr>
          <a:xfrm>
            <a:off x="628651" y="365125"/>
            <a:ext cx="5762625" cy="5811838"/>
          </a:xfrm>
        </p:spPr>
        <p:txBody>
          <a:bodyPr vert="eaVert"/>
          <a:lstStyle>
            <a:lvl2pPr>
              <a:defRPr sz="1350"/>
            </a:lvl2pPr>
            <a:lvl3pPr>
              <a:defRPr sz="1350"/>
            </a:lvl3pPr>
            <a:lvl4pPr>
              <a:defRPr sz="1350"/>
            </a:lvl4pPr>
            <a:lvl5pPr>
              <a:defRPr sz="135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Fußzeilenplatzhalter 6">
            <a:extLst>
              <a:ext uri="{FF2B5EF4-FFF2-40B4-BE49-F238E27FC236}">
                <a16:creationId xmlns:a16="http://schemas.microsoft.com/office/drawing/2014/main" id="{7DF11929-F770-4991-8B2D-FD505512A434}"/>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A69ED882-1152-4958-BA2D-4CEF13EF55D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5282111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24DA7C3D-C187-47AA-9810-CAA4BC675436}"/>
              </a:ext>
            </a:extLst>
          </p:cNvPr>
          <p:cNvSpPr>
            <a:spLocks noGrp="1"/>
          </p:cNvSpPr>
          <p:nvPr>
            <p:ph type="ftr" sz="quarter" idx="11"/>
          </p:nvPr>
        </p:nvSpPr>
        <p:spPr/>
        <p:txBody>
          <a:bodyPr/>
          <a:lstStyle/>
          <a:p>
            <a:r>
              <a:rPr lang="de-DE"/>
              <a:t>Name, Datum</a:t>
            </a:r>
            <a:endParaRPr lang="de-DE" dirty="0"/>
          </a:p>
        </p:txBody>
      </p:sp>
      <p:pic>
        <p:nvPicPr>
          <p:cNvPr id="5" name="Grafik 4">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6555784" y="441702"/>
            <a:ext cx="1807490" cy="1278610"/>
          </a:xfrm>
          <a:prstGeom prst="rect">
            <a:avLst/>
          </a:prstGeom>
        </p:spPr>
      </p:pic>
      <p:grpSp>
        <p:nvGrpSpPr>
          <p:cNvPr id="2" name="Gruppieren 1"/>
          <p:cNvGrpSpPr/>
          <p:nvPr userDrawn="1"/>
        </p:nvGrpSpPr>
        <p:grpSpPr>
          <a:xfrm>
            <a:off x="1272796" y="4914646"/>
            <a:ext cx="6590654" cy="1441704"/>
            <a:chOff x="1697061" y="4914646"/>
            <a:chExt cx="8787539" cy="1441704"/>
          </a:xfrm>
        </p:grpSpPr>
        <p:grpSp>
          <p:nvGrpSpPr>
            <p:cNvPr id="7" name="Gruppieren 6"/>
            <p:cNvGrpSpPr/>
            <p:nvPr userDrawn="1"/>
          </p:nvGrpSpPr>
          <p:grpSpPr>
            <a:xfrm>
              <a:off x="1697061" y="4914646"/>
              <a:ext cx="8787539" cy="1441704"/>
              <a:chOff x="1697061" y="4914646"/>
              <a:chExt cx="8787539" cy="1441704"/>
            </a:xfrm>
          </p:grpSpPr>
          <p:pic>
            <p:nvPicPr>
              <p:cNvPr id="8" name="Grafik 7">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9" name="Rechteck 8"/>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p:cNvGrpSpPr/>
            <p:nvPr userDrawn="1"/>
          </p:nvGrpSpPr>
          <p:grpSpPr>
            <a:xfrm>
              <a:off x="9108263" y="5841511"/>
              <a:ext cx="776515" cy="453935"/>
              <a:chOff x="8367492" y="5840208"/>
              <a:chExt cx="776515" cy="453935"/>
            </a:xfrm>
          </p:grpSpPr>
          <p:pic>
            <p:nvPicPr>
              <p:cNvPr id="11" name="Grafik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2" name="Textfeld 11"/>
              <p:cNvSpPr txBox="1"/>
              <p:nvPr userDrawn="1"/>
            </p:nvSpPr>
            <p:spPr>
              <a:xfrm>
                <a:off x="8367492" y="5840208"/>
                <a:ext cx="692786" cy="230832"/>
              </a:xfrm>
              <a:prstGeom prst="rect">
                <a:avLst/>
              </a:prstGeom>
              <a:noFill/>
            </p:spPr>
            <p:txBody>
              <a:bodyPr wrap="square" rtlCol="0">
                <a:spAutoFit/>
              </a:bodyPr>
              <a:lstStyle/>
              <a:p>
                <a:r>
                  <a:rPr lang="de-DE" sz="450" dirty="0">
                    <a:solidFill>
                      <a:schemeClr val="tx2"/>
                    </a:solidFill>
                  </a:rPr>
                  <a:t>gefördert durch</a:t>
                </a:r>
              </a:p>
            </p:txBody>
          </p:sp>
        </p:grpSp>
      </p:grpSp>
    </p:spTree>
    <p:extLst>
      <p:ext uri="{BB962C8B-B14F-4D97-AF65-F5344CB8AC3E}">
        <p14:creationId xmlns:p14="http://schemas.microsoft.com/office/powerpoint/2010/main" val="3448268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49F1D7-1271-4DE8-872C-CA3E3BB9263D}"/>
              </a:ext>
            </a:extLst>
          </p:cNvPr>
          <p:cNvSpPr>
            <a:spLocks noGrp="1"/>
          </p:cNvSpPr>
          <p:nvPr>
            <p:ph type="ctrTitle"/>
          </p:nvPr>
        </p:nvSpPr>
        <p:spPr>
          <a:xfrm>
            <a:off x="1143000" y="1985819"/>
            <a:ext cx="6858000" cy="1524145"/>
          </a:xfrm>
        </p:spPr>
        <p:txBody>
          <a:bodyPr anchor="b" anchorCtr="0">
            <a:normAutofit/>
          </a:bodyPr>
          <a:lstStyle>
            <a:lvl1pPr algn="l">
              <a:defRPr sz="2700" b="1">
                <a:solidFill>
                  <a:srgbClr val="004B9C"/>
                </a:solidFill>
              </a:defRPr>
            </a:lvl1pPr>
          </a:lstStyle>
          <a:p>
            <a:r>
              <a:rPr lang="de-DE"/>
              <a:t>Titelmasterformat durch Klicken bearbeiten</a:t>
            </a:r>
            <a:endParaRPr lang="de-DE" dirty="0"/>
          </a:p>
        </p:txBody>
      </p:sp>
      <p:sp>
        <p:nvSpPr>
          <p:cNvPr id="3" name="Untertitel 2">
            <a:extLst>
              <a:ext uri="{FF2B5EF4-FFF2-40B4-BE49-F238E27FC236}">
                <a16:creationId xmlns:a16="http://schemas.microsoft.com/office/drawing/2014/main" id="{B2A801EB-15F9-4695-A2FF-9F4DE9D239FF}"/>
              </a:ext>
            </a:extLst>
          </p:cNvPr>
          <p:cNvSpPr>
            <a:spLocks noGrp="1"/>
          </p:cNvSpPr>
          <p:nvPr>
            <p:ph type="subTitle" idx="1"/>
          </p:nvPr>
        </p:nvSpPr>
        <p:spPr>
          <a:xfrm>
            <a:off x="1143000" y="3602038"/>
            <a:ext cx="6858000" cy="1312608"/>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5" name="Fußzeilenplatzhalter 4">
            <a:extLst>
              <a:ext uri="{FF2B5EF4-FFF2-40B4-BE49-F238E27FC236}">
                <a16:creationId xmlns:a16="http://schemas.microsoft.com/office/drawing/2014/main" id="{0BF15816-6B13-438C-B40C-7CDDE0810132}"/>
              </a:ext>
            </a:extLst>
          </p:cNvPr>
          <p:cNvSpPr>
            <a:spLocks noGrp="1"/>
          </p:cNvSpPr>
          <p:nvPr>
            <p:ph type="ftr" sz="quarter" idx="11"/>
          </p:nvPr>
        </p:nvSpPr>
        <p:spPr>
          <a:xfrm>
            <a:off x="6243783" y="6424614"/>
            <a:ext cx="1757218" cy="365125"/>
          </a:xfrm>
          <a:prstGeom prst="rect">
            <a:avLst/>
          </a:prstGeom>
        </p:spPr>
        <p:txBody>
          <a:bodyPr/>
          <a:lstStyle>
            <a:lvl1pPr algn="r">
              <a:defRPr sz="750">
                <a:solidFill>
                  <a:schemeClr val="tx1"/>
                </a:solidFill>
              </a:defRPr>
            </a:lvl1pPr>
          </a:lstStyle>
          <a:p>
            <a:r>
              <a:rPr lang="de-DE" dirty="0"/>
              <a:t>Name, Datum</a:t>
            </a:r>
          </a:p>
        </p:txBody>
      </p:sp>
      <p:pic>
        <p:nvPicPr>
          <p:cNvPr id="9" name="Grafik 8">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6555784" y="712919"/>
            <a:ext cx="1807490" cy="1278610"/>
          </a:xfrm>
          <a:prstGeom prst="rect">
            <a:avLst/>
          </a:prstGeom>
        </p:spPr>
      </p:pic>
      <p:grpSp>
        <p:nvGrpSpPr>
          <p:cNvPr id="7" name="Gruppieren 6"/>
          <p:cNvGrpSpPr/>
          <p:nvPr userDrawn="1"/>
        </p:nvGrpSpPr>
        <p:grpSpPr>
          <a:xfrm>
            <a:off x="1272796" y="4914646"/>
            <a:ext cx="6590654" cy="1441704"/>
            <a:chOff x="1697061" y="4914646"/>
            <a:chExt cx="8787539" cy="1441704"/>
          </a:xfrm>
        </p:grpSpPr>
        <p:grpSp>
          <p:nvGrpSpPr>
            <p:cNvPr id="6" name="Gruppieren 5"/>
            <p:cNvGrpSpPr/>
            <p:nvPr userDrawn="1"/>
          </p:nvGrpSpPr>
          <p:grpSpPr>
            <a:xfrm>
              <a:off x="1697061" y="4914646"/>
              <a:ext cx="8787539" cy="1441704"/>
              <a:chOff x="1697061" y="4914646"/>
              <a:chExt cx="8787539" cy="1441704"/>
            </a:xfrm>
          </p:grpSpPr>
          <p:pic>
            <p:nvPicPr>
              <p:cNvPr id="12" name="Grafik 11">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4" name="Rechteck 3"/>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grpSp>
        <p:grpSp>
          <p:nvGrpSpPr>
            <p:cNvPr id="10" name="Gruppieren 9"/>
            <p:cNvGrpSpPr/>
            <p:nvPr userDrawn="1"/>
          </p:nvGrpSpPr>
          <p:grpSpPr>
            <a:xfrm>
              <a:off x="8935693" y="5854897"/>
              <a:ext cx="776515" cy="453935"/>
              <a:chOff x="8367492" y="5840208"/>
              <a:chExt cx="776515" cy="453935"/>
            </a:xfrm>
          </p:grpSpPr>
          <p:pic>
            <p:nvPicPr>
              <p:cNvPr id="11" name="Grafik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3" name="Textfeld 12"/>
              <p:cNvSpPr txBox="1"/>
              <p:nvPr userDrawn="1"/>
            </p:nvSpPr>
            <p:spPr>
              <a:xfrm>
                <a:off x="8367492" y="5840208"/>
                <a:ext cx="692786" cy="230832"/>
              </a:xfrm>
              <a:prstGeom prst="rect">
                <a:avLst/>
              </a:prstGeom>
              <a:noFill/>
            </p:spPr>
            <p:txBody>
              <a:bodyPr wrap="square" rtlCol="0">
                <a:spAutoFit/>
              </a:bodyPr>
              <a:lstStyle/>
              <a:p>
                <a:r>
                  <a:rPr lang="de-DE" sz="450" dirty="0">
                    <a:solidFill>
                      <a:schemeClr val="tx2"/>
                    </a:solidFill>
                  </a:rPr>
                  <a:t>gefördert durch</a:t>
                </a:r>
              </a:p>
            </p:txBody>
          </p:sp>
        </p:grpSp>
      </p:grpSp>
    </p:spTree>
    <p:extLst>
      <p:ext uri="{BB962C8B-B14F-4D97-AF65-F5344CB8AC3E}">
        <p14:creationId xmlns:p14="http://schemas.microsoft.com/office/powerpoint/2010/main" val="133930842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43A498-C969-4C24-BC36-D356B79316AC}"/>
              </a:ext>
            </a:extLst>
          </p:cNvPr>
          <p:cNvSpPr>
            <a:spLocks noGrp="1"/>
          </p:cNvSpPr>
          <p:nvPr>
            <p:ph type="title"/>
          </p:nvPr>
        </p:nvSpPr>
        <p:spPr/>
        <p:txBody>
          <a:bodyPr>
            <a:normAutofit/>
          </a:bodyPr>
          <a:lstStyle>
            <a:lvl1pPr>
              <a:defRPr sz="2700" b="1">
                <a:solidFill>
                  <a:srgbClr val="004B9C"/>
                </a:solidFill>
              </a:defRPr>
            </a:lvl1p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55F344C3-24B4-4E5A-A2B1-094F5B3C26A4}"/>
              </a:ext>
            </a:extLst>
          </p:cNvPr>
          <p:cNvSpPr>
            <a:spLocks noGrp="1"/>
          </p:cNvSpPr>
          <p:nvPr>
            <p:ph idx="1" hasCustomPrompt="1"/>
          </p:nvPr>
        </p:nvSpPr>
        <p:spPr/>
        <p:txBody>
          <a:bodyPr>
            <a:normAutofit/>
          </a:bodyPr>
          <a:lstStyle>
            <a:lvl1pPr marL="0" indent="0">
              <a:buNone/>
              <a:defRPr sz="1800"/>
            </a:lvl1pPr>
          </a:lstStyle>
          <a:p>
            <a:pPr lvl="0"/>
            <a:r>
              <a:rPr lang="de-DE" dirty="0"/>
              <a:t>Fließtext</a:t>
            </a:r>
          </a:p>
        </p:txBody>
      </p:sp>
      <p:sp>
        <p:nvSpPr>
          <p:cNvPr id="7" name="Fußzeilenplatzhalter 6">
            <a:extLst>
              <a:ext uri="{FF2B5EF4-FFF2-40B4-BE49-F238E27FC236}">
                <a16:creationId xmlns:a16="http://schemas.microsoft.com/office/drawing/2014/main" id="{E08F0FB8-E5D2-47BA-B5AC-4A0B85422E5D}"/>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1BAFA5C8-4FAB-41C5-A27A-6B832FA167BA}"/>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7086569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2F9D81-BA90-47F0-9DB1-7C48F5FCA0DE}"/>
              </a:ext>
            </a:extLst>
          </p:cNvPr>
          <p:cNvSpPr>
            <a:spLocks noGrp="1"/>
          </p:cNvSpPr>
          <p:nvPr>
            <p:ph type="title"/>
          </p:nvPr>
        </p:nvSpPr>
        <p:spPr>
          <a:xfrm>
            <a:off x="623888" y="1709740"/>
            <a:ext cx="7886700" cy="2852737"/>
          </a:xfrm>
        </p:spPr>
        <p:txBody>
          <a:bodyPr anchor="b">
            <a:normAutofit/>
          </a:bodyPr>
          <a:lstStyle>
            <a:lvl1pPr>
              <a:defRPr sz="2700"/>
            </a:lvl1p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EA895F99-AD9B-487F-B2CF-16CDB0F13761}"/>
              </a:ext>
            </a:extLst>
          </p:cNvPr>
          <p:cNvSpPr>
            <a:spLocks noGrp="1"/>
          </p:cNvSpPr>
          <p:nvPr>
            <p:ph type="body" idx="1"/>
          </p:nvPr>
        </p:nvSpPr>
        <p:spPr>
          <a:xfrm>
            <a:off x="623888" y="4589465"/>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Formatvorlagen des Textmasters bearbeiten</a:t>
            </a:r>
          </a:p>
        </p:txBody>
      </p:sp>
      <p:sp>
        <p:nvSpPr>
          <p:cNvPr id="7" name="Fußzeilenplatzhalter 6">
            <a:extLst>
              <a:ext uri="{FF2B5EF4-FFF2-40B4-BE49-F238E27FC236}">
                <a16:creationId xmlns:a16="http://schemas.microsoft.com/office/drawing/2014/main" id="{CC33061A-963D-4446-B13D-7F1F9B8D6902}"/>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EB5DAE2B-90A4-4D84-87BD-8474FA36831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8089134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0396FA-B5D0-46BB-9FD4-42709EBE477C}"/>
              </a:ext>
            </a:extLst>
          </p:cNvPr>
          <p:cNvSpPr>
            <a:spLocks noGrp="1"/>
          </p:cNvSpPr>
          <p:nvPr>
            <p:ph type="title"/>
          </p:nvPr>
        </p:nvSpPr>
        <p:spPr/>
        <p:txBody>
          <a:body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4A03BC27-B365-477A-A67E-6792682DC7DD}"/>
              </a:ext>
            </a:extLst>
          </p:cNvPr>
          <p:cNvSpPr>
            <a:spLocks noGrp="1"/>
          </p:cNvSpPr>
          <p:nvPr>
            <p:ph sz="half" idx="1"/>
          </p:nvPr>
        </p:nvSpPr>
        <p:spPr>
          <a:xfrm>
            <a:off x="628650" y="1825625"/>
            <a:ext cx="386715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a:extLst>
              <a:ext uri="{FF2B5EF4-FFF2-40B4-BE49-F238E27FC236}">
                <a16:creationId xmlns:a16="http://schemas.microsoft.com/office/drawing/2014/main" id="{E618B2F6-5A08-48A6-B287-DD0EC995FB6D}"/>
              </a:ext>
            </a:extLst>
          </p:cNvPr>
          <p:cNvSpPr>
            <a:spLocks noGrp="1"/>
          </p:cNvSpPr>
          <p:nvPr>
            <p:ph sz="half" idx="2"/>
          </p:nvPr>
        </p:nvSpPr>
        <p:spPr>
          <a:xfrm>
            <a:off x="4648200" y="1825625"/>
            <a:ext cx="386715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Fußzeilenplatzhalter 7">
            <a:extLst>
              <a:ext uri="{FF2B5EF4-FFF2-40B4-BE49-F238E27FC236}">
                <a16:creationId xmlns:a16="http://schemas.microsoft.com/office/drawing/2014/main" id="{207C11A0-D39C-479C-89DE-29D80CF219D0}"/>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57913B8A-C9D0-49F3-963D-CEAA640454A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963627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0966A-E772-40DB-AF28-7F5EAA7EB94E}"/>
              </a:ext>
            </a:extLst>
          </p:cNvPr>
          <p:cNvSpPr>
            <a:spLocks noGrp="1"/>
          </p:cNvSpPr>
          <p:nvPr>
            <p:ph type="title"/>
          </p:nvPr>
        </p:nvSpPr>
        <p:spPr>
          <a:xfrm>
            <a:off x="630238" y="365127"/>
            <a:ext cx="7886700" cy="1325563"/>
          </a:xfrm>
        </p:spPr>
        <p:txBody>
          <a:bodyPr/>
          <a:lstStyle/>
          <a:p>
            <a:r>
              <a:rPr lang="de-DE"/>
              <a:t>Titelmasterformat durch Klicken bearbeiten</a:t>
            </a:r>
            <a:endParaRPr lang="de-DE" dirty="0"/>
          </a:p>
        </p:txBody>
      </p:sp>
      <p:sp>
        <p:nvSpPr>
          <p:cNvPr id="3" name="Textplatzhalter 2">
            <a:extLst>
              <a:ext uri="{FF2B5EF4-FFF2-40B4-BE49-F238E27FC236}">
                <a16:creationId xmlns:a16="http://schemas.microsoft.com/office/drawing/2014/main" id="{DBBD067A-6334-4EEB-9E88-1E80DBDD036C}"/>
              </a:ext>
            </a:extLst>
          </p:cNvPr>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29250DE7-1FBD-4B83-952F-8094A3F137A0}"/>
              </a:ext>
            </a:extLst>
          </p:cNvPr>
          <p:cNvSpPr>
            <a:spLocks noGrp="1"/>
          </p:cNvSpPr>
          <p:nvPr>
            <p:ph sz="half" idx="2"/>
          </p:nvPr>
        </p:nvSpPr>
        <p:spPr>
          <a:xfrm>
            <a:off x="630239" y="2505075"/>
            <a:ext cx="386873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D92B4FA0-FE2F-40D3-AF99-5EACCD4B534B}"/>
              </a:ext>
            </a:extLst>
          </p:cNvPr>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9144AA06-12B4-4816-B1C0-B6028B41F23F}"/>
              </a:ext>
            </a:extLst>
          </p:cNvPr>
          <p:cNvSpPr>
            <a:spLocks noGrp="1"/>
          </p:cNvSpPr>
          <p:nvPr>
            <p:ph sz="quarter" idx="4"/>
          </p:nvPr>
        </p:nvSpPr>
        <p:spPr>
          <a:xfrm>
            <a:off x="4629150" y="2505075"/>
            <a:ext cx="38877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10" name="Fußzeilenplatzhalter 9">
            <a:extLst>
              <a:ext uri="{FF2B5EF4-FFF2-40B4-BE49-F238E27FC236}">
                <a16:creationId xmlns:a16="http://schemas.microsoft.com/office/drawing/2014/main" id="{DCD936AB-5F03-4B5D-874A-BE9824F271A8}"/>
              </a:ext>
            </a:extLst>
          </p:cNvPr>
          <p:cNvSpPr>
            <a:spLocks noGrp="1"/>
          </p:cNvSpPr>
          <p:nvPr>
            <p:ph type="ftr" sz="quarter" idx="10"/>
          </p:nvPr>
        </p:nvSpPr>
        <p:spPr/>
        <p:txBody>
          <a:bodyPr/>
          <a:lstStyle/>
          <a:p>
            <a:r>
              <a:rPr lang="de-DE"/>
              <a:t>Name, Datum</a:t>
            </a:r>
            <a:endParaRPr lang="de-DE" dirty="0"/>
          </a:p>
        </p:txBody>
      </p:sp>
      <p:sp>
        <p:nvSpPr>
          <p:cNvPr id="11" name="Foliennummernplatzhalter 10">
            <a:extLst>
              <a:ext uri="{FF2B5EF4-FFF2-40B4-BE49-F238E27FC236}">
                <a16:creationId xmlns:a16="http://schemas.microsoft.com/office/drawing/2014/main" id="{FE23C8EB-47FA-4C21-8564-3582D17BB2A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519277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7F4D50-DA41-40C8-BB50-C15CEEBBCE77}"/>
              </a:ext>
            </a:extLst>
          </p:cNvPr>
          <p:cNvSpPr>
            <a:spLocks noGrp="1"/>
          </p:cNvSpPr>
          <p:nvPr>
            <p:ph type="title"/>
          </p:nvPr>
        </p:nvSpPr>
        <p:spPr/>
        <p:txBody>
          <a:bodyPr/>
          <a:lstStyle/>
          <a:p>
            <a:r>
              <a:rPr lang="de-DE"/>
              <a:t>Titelmasterformat durch Klicken bearbeiten</a:t>
            </a:r>
            <a:endParaRPr lang="de-DE" dirty="0"/>
          </a:p>
        </p:txBody>
      </p:sp>
      <p:sp>
        <p:nvSpPr>
          <p:cNvPr id="6" name="Fußzeilenplatzhalter 5">
            <a:extLst>
              <a:ext uri="{FF2B5EF4-FFF2-40B4-BE49-F238E27FC236}">
                <a16:creationId xmlns:a16="http://schemas.microsoft.com/office/drawing/2014/main" id="{46CDF7FC-E83B-42C8-9750-2479DBF6FC66}"/>
              </a:ext>
            </a:extLst>
          </p:cNvPr>
          <p:cNvSpPr>
            <a:spLocks noGrp="1"/>
          </p:cNvSpPr>
          <p:nvPr>
            <p:ph type="ftr" sz="quarter" idx="10"/>
          </p:nvPr>
        </p:nvSpPr>
        <p:spPr/>
        <p:txBody>
          <a:bodyPr/>
          <a:lstStyle/>
          <a:p>
            <a:r>
              <a:rPr lang="de-DE"/>
              <a:t>Name, Datum</a:t>
            </a:r>
            <a:endParaRPr lang="de-DE" dirty="0"/>
          </a:p>
        </p:txBody>
      </p:sp>
      <p:sp>
        <p:nvSpPr>
          <p:cNvPr id="7" name="Foliennummernplatzhalter 6">
            <a:extLst>
              <a:ext uri="{FF2B5EF4-FFF2-40B4-BE49-F238E27FC236}">
                <a16:creationId xmlns:a16="http://schemas.microsoft.com/office/drawing/2014/main" id="{DC9E0963-7E16-438C-A211-3D0478E3F845}"/>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321035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atin typeface="Source Sans Pro" panose="020B0503030403020204" pitchFamily="34" charset="0"/>
                <a:ea typeface="Source Sans Pro" panose="020B0503030403020204" pitchFamily="34" charset="0"/>
              </a:defRPr>
            </a:lvl1pPr>
          </a:lstStyle>
          <a:p>
            <a:r>
              <a:rPr lang="de-DE" dirty="0"/>
              <a:t>Mastertitelformat bearbeiten</a:t>
            </a:r>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atin typeface="Source Sans Pro" panose="020B0503030403020204" pitchFamily="34" charset="0"/>
                <a:ea typeface="Source Sans Pro" panose="020B0503030403020204" pitchFamily="34" charset="0"/>
                <a:cs typeface="Calibri" panose="020F050202020403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dirty="0"/>
              <a:t>Mastertextformat bearbeiten</a:t>
            </a:r>
          </a:p>
        </p:txBody>
      </p:sp>
    </p:spTree>
    <p:extLst>
      <p:ext uri="{BB962C8B-B14F-4D97-AF65-F5344CB8AC3E}">
        <p14:creationId xmlns:p14="http://schemas.microsoft.com/office/powerpoint/2010/main" val="30218055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16499FE8-B6DC-4450-ABE3-F6ABDCBDBB13}"/>
              </a:ext>
            </a:extLst>
          </p:cNvPr>
          <p:cNvSpPr>
            <a:spLocks noGrp="1"/>
          </p:cNvSpPr>
          <p:nvPr>
            <p:ph type="ftr" sz="quarter" idx="10"/>
          </p:nvPr>
        </p:nvSpPr>
        <p:spPr/>
        <p:txBody>
          <a:bodyPr/>
          <a:lstStyle/>
          <a:p>
            <a:r>
              <a:rPr lang="de-DE"/>
              <a:t>Name, Datum</a:t>
            </a:r>
            <a:endParaRPr lang="de-DE" dirty="0"/>
          </a:p>
        </p:txBody>
      </p:sp>
      <p:sp>
        <p:nvSpPr>
          <p:cNvPr id="6" name="Foliennummernplatzhalter 5">
            <a:extLst>
              <a:ext uri="{FF2B5EF4-FFF2-40B4-BE49-F238E27FC236}">
                <a16:creationId xmlns:a16="http://schemas.microsoft.com/office/drawing/2014/main" id="{C8ED05DC-8D0A-4036-ADD2-0E83DC8B327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326433762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CBC728-A62E-4E85-B146-70509DE44051}"/>
              </a:ext>
            </a:extLst>
          </p:cNvPr>
          <p:cNvSpPr>
            <a:spLocks noGrp="1"/>
          </p:cNvSpPr>
          <p:nvPr>
            <p:ph type="title"/>
          </p:nvPr>
        </p:nvSpPr>
        <p:spPr>
          <a:xfrm>
            <a:off x="630239" y="457200"/>
            <a:ext cx="2949575" cy="1600200"/>
          </a:xfrm>
        </p:spPr>
        <p:txBody>
          <a:bodyPr anchor="b">
            <a:normAutofit/>
          </a:bodyPr>
          <a:lstStyle>
            <a:lvl1pPr>
              <a:defRPr sz="2700"/>
            </a:lvl1pPr>
          </a:lstStyle>
          <a:p>
            <a:r>
              <a:rPr lang="de-DE"/>
              <a:t>Titelmasterformat durch Klicken bearbeiten</a:t>
            </a:r>
            <a:endParaRPr lang="de-DE" dirty="0"/>
          </a:p>
        </p:txBody>
      </p:sp>
      <p:sp>
        <p:nvSpPr>
          <p:cNvPr id="3" name="Inhaltsplatzhalter 2">
            <a:extLst>
              <a:ext uri="{FF2B5EF4-FFF2-40B4-BE49-F238E27FC236}">
                <a16:creationId xmlns:a16="http://schemas.microsoft.com/office/drawing/2014/main" id="{10AF5148-5ABD-45A6-8A44-07AE260E7E56}"/>
              </a:ext>
            </a:extLst>
          </p:cNvPr>
          <p:cNvSpPr>
            <a:spLocks noGrp="1"/>
          </p:cNvSpPr>
          <p:nvPr>
            <p:ph idx="1"/>
          </p:nvPr>
        </p:nvSpPr>
        <p:spPr>
          <a:xfrm>
            <a:off x="3887788" y="987427"/>
            <a:ext cx="4629150" cy="4873625"/>
          </a:xfrm>
        </p:spPr>
        <p:txBody>
          <a:bodyPr/>
          <a:lstStyle>
            <a:lvl1pPr>
              <a:defRPr sz="1800"/>
            </a:lvl1pPr>
            <a:lvl2pPr>
              <a:defRPr sz="1350"/>
            </a:lvl2pPr>
            <a:lvl3pPr>
              <a:defRPr sz="1350"/>
            </a:lvl3pPr>
            <a:lvl4pPr>
              <a:defRPr sz="1350"/>
            </a:lvl4pPr>
            <a:lvl5pPr>
              <a:defRPr sz="1350"/>
            </a:lvl5pPr>
            <a:lvl6pPr>
              <a:defRPr sz="1500"/>
            </a:lvl6pPr>
            <a:lvl7pPr>
              <a:defRPr sz="1500"/>
            </a:lvl7pPr>
            <a:lvl8pPr>
              <a:defRPr sz="1500"/>
            </a:lvl8pPr>
            <a:lvl9pPr>
              <a:defRPr sz="15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a:extLst>
              <a:ext uri="{FF2B5EF4-FFF2-40B4-BE49-F238E27FC236}">
                <a16:creationId xmlns:a16="http://schemas.microsoft.com/office/drawing/2014/main" id="{04260F78-FA65-44FE-9F5A-49B9748E8101}"/>
              </a:ext>
            </a:extLst>
          </p:cNvPr>
          <p:cNvSpPr>
            <a:spLocks noGrp="1"/>
          </p:cNvSpPr>
          <p:nvPr>
            <p:ph type="body" sz="half" idx="2"/>
          </p:nvPr>
        </p:nvSpPr>
        <p:spPr>
          <a:xfrm>
            <a:off x="630239" y="2057400"/>
            <a:ext cx="2949575" cy="3811588"/>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8" name="Fußzeilenplatzhalter 7">
            <a:extLst>
              <a:ext uri="{FF2B5EF4-FFF2-40B4-BE49-F238E27FC236}">
                <a16:creationId xmlns:a16="http://schemas.microsoft.com/office/drawing/2014/main" id="{0EF3959C-F6AE-4496-8B38-8151A295227C}"/>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296846C4-F349-4D46-B4D1-DEAAD41CB270}"/>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6592872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42933E-67D8-4F8B-B903-72F3F8DC2489}"/>
              </a:ext>
            </a:extLst>
          </p:cNvPr>
          <p:cNvSpPr>
            <a:spLocks noGrp="1"/>
          </p:cNvSpPr>
          <p:nvPr>
            <p:ph type="title"/>
          </p:nvPr>
        </p:nvSpPr>
        <p:spPr>
          <a:xfrm>
            <a:off x="630239" y="457200"/>
            <a:ext cx="2949575" cy="1600200"/>
          </a:xfrm>
        </p:spPr>
        <p:txBody>
          <a:bodyPr anchor="b">
            <a:normAutofit/>
          </a:bodyPr>
          <a:lstStyle>
            <a:lvl1pPr>
              <a:defRPr sz="2700"/>
            </a:lvl1pPr>
          </a:lstStyle>
          <a:p>
            <a:r>
              <a:rPr lang="de-DE"/>
              <a:t>Titelmasterformat durch Klicken bearbeiten</a:t>
            </a:r>
            <a:endParaRPr lang="de-DE" dirty="0"/>
          </a:p>
        </p:txBody>
      </p:sp>
      <p:sp>
        <p:nvSpPr>
          <p:cNvPr id="3" name="Bildplatzhalter 2">
            <a:extLst>
              <a:ext uri="{FF2B5EF4-FFF2-40B4-BE49-F238E27FC236}">
                <a16:creationId xmlns:a16="http://schemas.microsoft.com/office/drawing/2014/main" id="{6F0EE354-FD81-41AF-A3E5-8E67DF472E47}"/>
              </a:ext>
            </a:extLst>
          </p:cNvPr>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p>
        </p:txBody>
      </p:sp>
      <p:sp>
        <p:nvSpPr>
          <p:cNvPr id="4" name="Textplatzhalter 3">
            <a:extLst>
              <a:ext uri="{FF2B5EF4-FFF2-40B4-BE49-F238E27FC236}">
                <a16:creationId xmlns:a16="http://schemas.microsoft.com/office/drawing/2014/main" id="{A1C0C998-F427-45A5-AD22-7EA8B7D2C76E}"/>
              </a:ext>
            </a:extLst>
          </p:cNvPr>
          <p:cNvSpPr>
            <a:spLocks noGrp="1"/>
          </p:cNvSpPr>
          <p:nvPr>
            <p:ph type="body" sz="half" idx="2"/>
          </p:nvPr>
        </p:nvSpPr>
        <p:spPr>
          <a:xfrm>
            <a:off x="630239" y="2057400"/>
            <a:ext cx="2949575" cy="3811588"/>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8" name="Fußzeilenplatzhalter 7">
            <a:extLst>
              <a:ext uri="{FF2B5EF4-FFF2-40B4-BE49-F238E27FC236}">
                <a16:creationId xmlns:a16="http://schemas.microsoft.com/office/drawing/2014/main" id="{D396E0A6-E17A-4E89-8D5A-B84E1E52F242}"/>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4A246C11-723E-4CFA-A73A-3F4BD4F40E1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5943121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D5685-6B28-46B1-BB09-51DB78ECE18C}"/>
              </a:ext>
            </a:extLst>
          </p:cNvPr>
          <p:cNvSpPr>
            <a:spLocks noGrp="1"/>
          </p:cNvSpPr>
          <p:nvPr>
            <p:ph type="title"/>
          </p:nvPr>
        </p:nvSpPr>
        <p:spPr/>
        <p:txBody>
          <a:bodyPr/>
          <a:lstStyle/>
          <a:p>
            <a:r>
              <a:rPr lang="de-DE"/>
              <a:t>Titelmasterformat durch Klicken bearbeiten</a:t>
            </a:r>
            <a:endParaRPr lang="de-DE" dirty="0"/>
          </a:p>
        </p:txBody>
      </p:sp>
      <p:sp>
        <p:nvSpPr>
          <p:cNvPr id="3" name="Vertikaler Textplatzhalter 2">
            <a:extLst>
              <a:ext uri="{FF2B5EF4-FFF2-40B4-BE49-F238E27FC236}">
                <a16:creationId xmlns:a16="http://schemas.microsoft.com/office/drawing/2014/main" id="{6906E710-F0DE-4B7D-B1E4-DC3225FFDB8A}"/>
              </a:ext>
            </a:extLst>
          </p:cNvPr>
          <p:cNvSpPr>
            <a:spLocks noGrp="1"/>
          </p:cNvSpPr>
          <p:nvPr>
            <p:ph type="body" orient="vert" idx="1"/>
          </p:nvPr>
        </p:nvSpPr>
        <p:spPr/>
        <p:txBody>
          <a:bodyPr vert="eaVert"/>
          <a:lstStyle>
            <a:lvl2pPr>
              <a:defRPr sz="1350"/>
            </a:lvl2pPr>
            <a:lvl3pPr>
              <a:defRPr sz="1350"/>
            </a:lvl3pPr>
            <a:lvl4pPr>
              <a:defRPr sz="1350"/>
            </a:lvl4pPr>
            <a:lvl5pPr>
              <a:defRPr sz="135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Fußzeilenplatzhalter 6">
            <a:extLst>
              <a:ext uri="{FF2B5EF4-FFF2-40B4-BE49-F238E27FC236}">
                <a16:creationId xmlns:a16="http://schemas.microsoft.com/office/drawing/2014/main" id="{D6E2D89B-14F4-43F3-95FD-AFCF0B07E8BF}"/>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072ACC54-48E2-4595-9640-63D077BE305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8203941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B2636D6-A7B4-4EE1-AAE6-21B944068E60}"/>
              </a:ext>
            </a:extLst>
          </p:cNvPr>
          <p:cNvSpPr>
            <a:spLocks noGrp="1"/>
          </p:cNvSpPr>
          <p:nvPr>
            <p:ph type="title" orient="vert"/>
          </p:nvPr>
        </p:nvSpPr>
        <p:spPr>
          <a:xfrm>
            <a:off x="6543676" y="365125"/>
            <a:ext cx="1971675" cy="5811838"/>
          </a:xfrm>
        </p:spPr>
        <p:txBody>
          <a:bodyPr vert="eaVert"/>
          <a:lstStyle/>
          <a:p>
            <a:r>
              <a:rPr lang="de-DE"/>
              <a:t>Titelmasterformat durch Klicken bearbeiten</a:t>
            </a:r>
            <a:endParaRPr lang="de-DE" dirty="0"/>
          </a:p>
        </p:txBody>
      </p:sp>
      <p:sp>
        <p:nvSpPr>
          <p:cNvPr id="3" name="Vertikaler Textplatzhalter 2">
            <a:extLst>
              <a:ext uri="{FF2B5EF4-FFF2-40B4-BE49-F238E27FC236}">
                <a16:creationId xmlns:a16="http://schemas.microsoft.com/office/drawing/2014/main" id="{97557BC5-DB6D-4C4D-84A3-B9D206201CE1}"/>
              </a:ext>
            </a:extLst>
          </p:cNvPr>
          <p:cNvSpPr>
            <a:spLocks noGrp="1"/>
          </p:cNvSpPr>
          <p:nvPr>
            <p:ph type="body" orient="vert" idx="1"/>
          </p:nvPr>
        </p:nvSpPr>
        <p:spPr>
          <a:xfrm>
            <a:off x="628651" y="365125"/>
            <a:ext cx="5762625" cy="5811838"/>
          </a:xfrm>
        </p:spPr>
        <p:txBody>
          <a:bodyPr vert="eaVert"/>
          <a:lstStyle>
            <a:lvl2pPr>
              <a:defRPr sz="1350"/>
            </a:lvl2pPr>
            <a:lvl3pPr>
              <a:defRPr sz="1350"/>
            </a:lvl3pPr>
            <a:lvl4pPr>
              <a:defRPr sz="1350"/>
            </a:lvl4pPr>
            <a:lvl5pPr>
              <a:defRPr sz="1350"/>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Fußzeilenplatzhalter 6">
            <a:extLst>
              <a:ext uri="{FF2B5EF4-FFF2-40B4-BE49-F238E27FC236}">
                <a16:creationId xmlns:a16="http://schemas.microsoft.com/office/drawing/2014/main" id="{7DF11929-F770-4991-8B2D-FD505512A434}"/>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A69ED882-1152-4958-BA2D-4CEF13EF55D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6529101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24DA7C3D-C187-47AA-9810-CAA4BC675436}"/>
              </a:ext>
            </a:extLst>
          </p:cNvPr>
          <p:cNvSpPr>
            <a:spLocks noGrp="1"/>
          </p:cNvSpPr>
          <p:nvPr>
            <p:ph type="ftr" sz="quarter" idx="11"/>
          </p:nvPr>
        </p:nvSpPr>
        <p:spPr/>
        <p:txBody>
          <a:bodyPr/>
          <a:lstStyle/>
          <a:p>
            <a:r>
              <a:rPr lang="de-DE"/>
              <a:t>Name, Datum</a:t>
            </a:r>
            <a:endParaRPr lang="de-DE" dirty="0"/>
          </a:p>
        </p:txBody>
      </p:sp>
      <p:pic>
        <p:nvPicPr>
          <p:cNvPr id="5" name="Grafik 4">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6555784" y="441702"/>
            <a:ext cx="1807490" cy="1278610"/>
          </a:xfrm>
          <a:prstGeom prst="rect">
            <a:avLst/>
          </a:prstGeom>
        </p:spPr>
      </p:pic>
      <p:grpSp>
        <p:nvGrpSpPr>
          <p:cNvPr id="2" name="Gruppieren 1"/>
          <p:cNvGrpSpPr/>
          <p:nvPr userDrawn="1"/>
        </p:nvGrpSpPr>
        <p:grpSpPr>
          <a:xfrm>
            <a:off x="1272796" y="4914646"/>
            <a:ext cx="6590654" cy="1441704"/>
            <a:chOff x="1697061" y="4914646"/>
            <a:chExt cx="8787539" cy="1441704"/>
          </a:xfrm>
        </p:grpSpPr>
        <p:grpSp>
          <p:nvGrpSpPr>
            <p:cNvPr id="7" name="Gruppieren 6"/>
            <p:cNvGrpSpPr/>
            <p:nvPr userDrawn="1"/>
          </p:nvGrpSpPr>
          <p:grpSpPr>
            <a:xfrm>
              <a:off x="1697061" y="4914646"/>
              <a:ext cx="8787539" cy="1441704"/>
              <a:chOff x="1697061" y="4914646"/>
              <a:chExt cx="8787539" cy="1441704"/>
            </a:xfrm>
          </p:grpSpPr>
          <p:pic>
            <p:nvPicPr>
              <p:cNvPr id="8" name="Grafik 7">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9" name="Rechteck 8"/>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grpSp>
        <p:grpSp>
          <p:nvGrpSpPr>
            <p:cNvPr id="10" name="Gruppieren 9"/>
            <p:cNvGrpSpPr/>
            <p:nvPr userDrawn="1"/>
          </p:nvGrpSpPr>
          <p:grpSpPr>
            <a:xfrm>
              <a:off x="9108263" y="5841511"/>
              <a:ext cx="776515" cy="453935"/>
              <a:chOff x="8367492" y="5840208"/>
              <a:chExt cx="776515" cy="453935"/>
            </a:xfrm>
          </p:grpSpPr>
          <p:pic>
            <p:nvPicPr>
              <p:cNvPr id="11" name="Grafik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2" name="Textfeld 11"/>
              <p:cNvSpPr txBox="1"/>
              <p:nvPr userDrawn="1"/>
            </p:nvSpPr>
            <p:spPr>
              <a:xfrm>
                <a:off x="8367492" y="5840208"/>
                <a:ext cx="692786" cy="230832"/>
              </a:xfrm>
              <a:prstGeom prst="rect">
                <a:avLst/>
              </a:prstGeom>
              <a:noFill/>
            </p:spPr>
            <p:txBody>
              <a:bodyPr wrap="square" rtlCol="0">
                <a:spAutoFit/>
              </a:bodyPr>
              <a:lstStyle/>
              <a:p>
                <a:r>
                  <a:rPr lang="de-DE" sz="450" dirty="0">
                    <a:solidFill>
                      <a:schemeClr val="tx2"/>
                    </a:solidFill>
                  </a:rPr>
                  <a:t>gefördert durch</a:t>
                </a:r>
              </a:p>
            </p:txBody>
          </p:sp>
        </p:grpSp>
      </p:grpSp>
    </p:spTree>
    <p:extLst>
      <p:ext uri="{BB962C8B-B14F-4D97-AF65-F5344CB8AC3E}">
        <p14:creationId xmlns:p14="http://schemas.microsoft.com/office/powerpoint/2010/main" val="2832249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0850" y="287338"/>
            <a:ext cx="8693150" cy="406400"/>
          </a:xfrm>
          <a:prstGeom prst="rect">
            <a:avLst/>
          </a:prstGeom>
        </p:spPr>
        <p:txBody>
          <a:bodyPr/>
          <a:lstStyle/>
          <a:p>
            <a:r>
              <a:rPr lang="de-DE"/>
              <a:t>Mastertitelformat bearbeiten</a:t>
            </a:r>
          </a:p>
        </p:txBody>
      </p:sp>
      <p:sp>
        <p:nvSpPr>
          <p:cNvPr id="3" name="Inhaltsplatzhalter 2"/>
          <p:cNvSpPr>
            <a:spLocks noGrp="1"/>
          </p:cNvSpPr>
          <p:nvPr>
            <p:ph sz="half" idx="1"/>
          </p:nvPr>
        </p:nvSpPr>
        <p:spPr>
          <a:xfrm>
            <a:off x="517525" y="1052513"/>
            <a:ext cx="4008438" cy="48244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78363" y="1052513"/>
            <a:ext cx="4008437" cy="48244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328470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74181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0850" y="287338"/>
            <a:ext cx="8693150" cy="406400"/>
          </a:xfrm>
          <a:prstGeom prst="rect">
            <a:avLst/>
          </a:prstGeom>
        </p:spPr>
        <p:txBody>
          <a:bodyPr/>
          <a:lstStyle/>
          <a:p>
            <a:r>
              <a:rPr lang="de-DE" dirty="0"/>
              <a:t>Mastertitelformat bearbeiten</a:t>
            </a:r>
          </a:p>
        </p:txBody>
      </p:sp>
    </p:spTree>
    <p:extLst>
      <p:ext uri="{BB962C8B-B14F-4D97-AF65-F5344CB8AC3E}">
        <p14:creationId xmlns:p14="http://schemas.microsoft.com/office/powerpoint/2010/main" val="1386332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048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2955922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Tree>
    <p:extLst>
      <p:ext uri="{BB962C8B-B14F-4D97-AF65-F5344CB8AC3E}">
        <p14:creationId xmlns:p14="http://schemas.microsoft.com/office/powerpoint/2010/main" val="570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 name="Grafik 4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7452297" y="6073020"/>
            <a:ext cx="1208394" cy="432000"/>
          </a:xfrm>
          <a:prstGeom prst="rect">
            <a:avLst/>
          </a:prstGeom>
        </p:spPr>
      </p:pic>
      <p:pic>
        <p:nvPicPr>
          <p:cNvPr id="7" name="Grafik 6">
            <a:extLst>
              <a:ext uri="{FF2B5EF4-FFF2-40B4-BE49-F238E27FC236}">
                <a16:creationId xmlns:a16="http://schemas.microsoft.com/office/drawing/2014/main" id="{EDFC45CE-E232-4AF5-A779-566ACBB98EAE}"/>
              </a:ext>
            </a:extLst>
          </p:cNvPr>
          <p:cNvPicPr>
            <a:picLocks noChangeAspect="1"/>
          </p:cNvPicPr>
          <p:nvPr userDrawn="1"/>
        </p:nvPicPr>
        <p:blipFill>
          <a:blip r:embed="rId14"/>
          <a:stretch>
            <a:fillRect/>
          </a:stretch>
        </p:blipFill>
        <p:spPr>
          <a:xfrm>
            <a:off x="7390348" y="6000509"/>
            <a:ext cx="1373589" cy="600945"/>
          </a:xfrm>
          <a:prstGeom prst="rect">
            <a:avLst/>
          </a:prstGeom>
        </p:spPr>
      </p:pic>
      <p:sp>
        <p:nvSpPr>
          <p:cNvPr id="1045" name="Text Box 21"/>
          <p:cNvSpPr txBox="1">
            <a:spLocks noChangeArrowheads="1"/>
          </p:cNvSpPr>
          <p:nvPr/>
        </p:nvSpPr>
        <p:spPr bwMode="auto">
          <a:xfrm>
            <a:off x="5758625" y="6510917"/>
            <a:ext cx="706437" cy="214313"/>
          </a:xfrm>
          <a:prstGeom prst="rect">
            <a:avLst/>
          </a:prstGeom>
          <a:noFill/>
          <a:ln w="9525">
            <a:noFill/>
            <a:miter lim="800000"/>
            <a:headEnd/>
            <a:tailEnd/>
          </a:ln>
          <a:effectLst/>
        </p:spPr>
        <p:txBody>
          <a:bodyPr>
            <a:spAutoFit/>
          </a:bodyPr>
          <a:lstStyle/>
          <a:p>
            <a:pPr algn="ctr">
              <a:spcBef>
                <a:spcPct val="50000"/>
              </a:spcBef>
              <a:defRPr/>
            </a:pPr>
            <a:r>
              <a:rPr lang="de-DE" sz="800" dirty="0">
                <a:solidFill>
                  <a:schemeClr val="bg2"/>
                </a:solidFill>
                <a:latin typeface="Calibri" panose="020F0502020204030204" pitchFamily="34" charset="0"/>
                <a:cs typeface="Calibri" panose="020F0502020204030204" pitchFamily="34" charset="0"/>
              </a:rPr>
              <a:t>Folie </a:t>
            </a:r>
            <a:fld id="{73D2E23E-7B48-4EF9-8857-89C7F4AF747E}" type="slidenum">
              <a:rPr lang="de-DE" sz="800">
                <a:solidFill>
                  <a:schemeClr val="bg2"/>
                </a:solidFill>
                <a:latin typeface="Calibri" panose="020F0502020204030204" pitchFamily="34" charset="0"/>
                <a:cs typeface="Calibri" panose="020F0502020204030204" pitchFamily="34" charset="0"/>
              </a:rPr>
              <a:pPr algn="ctr">
                <a:spcBef>
                  <a:spcPct val="50000"/>
                </a:spcBef>
                <a:defRPr/>
              </a:pPr>
              <a:t>‹#›</a:t>
            </a:fld>
            <a:endParaRPr lang="de-DE" sz="800" dirty="0">
              <a:solidFill>
                <a:schemeClr val="bg2"/>
              </a:solidFill>
              <a:latin typeface="Calibri" panose="020F0502020204030204" pitchFamily="34" charset="0"/>
              <a:cs typeface="Calibri" panose="020F0502020204030204" pitchFamily="34" charset="0"/>
            </a:endParaRPr>
          </a:p>
        </p:txBody>
      </p:sp>
      <p:sp>
        <p:nvSpPr>
          <p:cNvPr id="1048" name="Text Box 24"/>
          <p:cNvSpPr txBox="1">
            <a:spLocks noChangeArrowheads="1"/>
          </p:cNvSpPr>
          <p:nvPr/>
        </p:nvSpPr>
        <p:spPr bwMode="auto">
          <a:xfrm>
            <a:off x="3101937" y="6495544"/>
            <a:ext cx="734288" cy="214312"/>
          </a:xfrm>
          <a:prstGeom prst="rect">
            <a:avLst/>
          </a:prstGeom>
          <a:noFill/>
          <a:ln w="9525">
            <a:noFill/>
            <a:miter lim="800000"/>
            <a:headEnd/>
            <a:tailEnd/>
          </a:ln>
          <a:effectLst/>
        </p:spPr>
        <p:txBody>
          <a:bodyPr wrap="square">
            <a:spAutoFit/>
          </a:bodyPr>
          <a:lstStyle/>
          <a:p>
            <a:pPr algn="ctr">
              <a:spcBef>
                <a:spcPct val="50000"/>
              </a:spcBef>
              <a:defRPr/>
            </a:pPr>
            <a:r>
              <a:rPr lang="de-DE" sz="800" dirty="0" smtClean="0">
                <a:solidFill>
                  <a:schemeClr val="bg2"/>
                </a:solidFill>
                <a:latin typeface="Calibri" panose="020F0502020204030204" pitchFamily="34" charset="0"/>
                <a:cs typeface="Calibri" panose="020F0502020204030204" pitchFamily="34" charset="0"/>
              </a:rPr>
              <a:t>09.09.2022</a:t>
            </a:r>
            <a:endParaRPr lang="de-DE" sz="800" dirty="0">
              <a:solidFill>
                <a:schemeClr val="bg2"/>
              </a:solidFill>
              <a:latin typeface="Calibri" panose="020F0502020204030204" pitchFamily="34" charset="0"/>
              <a:cs typeface="Calibri" panose="020F0502020204030204" pitchFamily="34" charset="0"/>
            </a:endParaRPr>
          </a:p>
        </p:txBody>
      </p:sp>
      <p:sp>
        <p:nvSpPr>
          <p:cNvPr id="11" name="Text Box 26"/>
          <p:cNvSpPr txBox="1">
            <a:spLocks noChangeArrowheads="1"/>
          </p:cNvSpPr>
          <p:nvPr userDrawn="1"/>
        </p:nvSpPr>
        <p:spPr bwMode="auto">
          <a:xfrm>
            <a:off x="3836225" y="6503231"/>
            <a:ext cx="1922400" cy="215444"/>
          </a:xfrm>
          <a:prstGeom prst="rect">
            <a:avLst/>
          </a:prstGeom>
          <a:noFill/>
          <a:ln w="9525">
            <a:noFill/>
            <a:miter lim="800000"/>
            <a:headEnd/>
            <a:tailEnd/>
          </a:ln>
          <a:effectLst/>
        </p:spPr>
        <p:txBody>
          <a:bodyPr wrap="square">
            <a:spAutoFit/>
          </a:bodyPr>
          <a:lstStyle/>
          <a:p>
            <a:pPr algn="ctr">
              <a:tabLst>
                <a:tab pos="1792288" algn="l"/>
                <a:tab pos="6100763" algn="l"/>
              </a:tabLst>
              <a:defRPr/>
            </a:pPr>
            <a:r>
              <a:rPr lang="de-DE" sz="800" b="0" dirty="0">
                <a:solidFill>
                  <a:schemeClr val="bg2"/>
                </a:solidFill>
                <a:latin typeface="Calibri" panose="020F0502020204030204" pitchFamily="34" charset="0"/>
                <a:cs typeface="Calibri" panose="020F0502020204030204" pitchFamily="34" charset="0"/>
              </a:rPr>
              <a:t>Christoph </a:t>
            </a:r>
            <a:r>
              <a:rPr lang="de-DE" sz="800" b="0" dirty="0" err="1">
                <a:solidFill>
                  <a:schemeClr val="bg2"/>
                </a:solidFill>
                <a:latin typeface="Calibri" panose="020F0502020204030204" pitchFamily="34" charset="0"/>
                <a:cs typeface="Calibri" panose="020F0502020204030204" pitchFamily="34" charset="0"/>
              </a:rPr>
              <a:t>Glorius</a:t>
            </a:r>
            <a:endParaRPr lang="de-DE" sz="800" b="0" dirty="0">
              <a:solidFill>
                <a:schemeClr val="bg2"/>
              </a:solidFill>
              <a:latin typeface="Calibri" panose="020F0502020204030204" pitchFamily="34" charset="0"/>
              <a:cs typeface="Calibri" panose="020F0502020204030204" pitchFamily="34" charset="0"/>
            </a:endParaRPr>
          </a:p>
        </p:txBody>
      </p:sp>
      <p:sp>
        <p:nvSpPr>
          <p:cNvPr id="34" name="Line 27"/>
          <p:cNvSpPr>
            <a:spLocks noChangeShapeType="1"/>
          </p:cNvSpPr>
          <p:nvPr userDrawn="1"/>
        </p:nvSpPr>
        <p:spPr bwMode="auto">
          <a:xfrm flipV="1">
            <a:off x="460375" y="6015038"/>
            <a:ext cx="8291513" cy="0"/>
          </a:xfrm>
          <a:prstGeom prst="line">
            <a:avLst/>
          </a:prstGeom>
          <a:noFill/>
          <a:ln w="12700">
            <a:solidFill>
              <a:srgbClr val="C0C0C0"/>
            </a:solidFill>
            <a:round/>
            <a:headEnd/>
            <a:tailEnd/>
          </a:ln>
          <a:effectLst/>
        </p:spPr>
        <p:txBody>
          <a:bodyPr/>
          <a:lstStyle/>
          <a:p>
            <a:pPr>
              <a:defRPr/>
            </a:pPr>
            <a:endParaRPr lang="de-DE"/>
          </a:p>
        </p:txBody>
      </p:sp>
      <p:sp>
        <p:nvSpPr>
          <p:cNvPr id="43" name="Text Box 10"/>
          <p:cNvSpPr txBox="1">
            <a:spLocks noChangeArrowheads="1"/>
          </p:cNvSpPr>
          <p:nvPr userDrawn="1"/>
        </p:nvSpPr>
        <p:spPr bwMode="auto">
          <a:xfrm>
            <a:off x="501650" y="6110439"/>
            <a:ext cx="8283575" cy="366713"/>
          </a:xfrm>
          <a:prstGeom prst="rect">
            <a:avLst/>
          </a:prstGeom>
          <a:noFill/>
          <a:ln w="9525">
            <a:noFill/>
            <a:miter lim="800000"/>
            <a:headEnd/>
            <a:tailEnd/>
          </a:ln>
          <a:effectLst/>
        </p:spPr>
        <p:txBody>
          <a:bodyPr>
            <a:spAutoFit/>
          </a:bodyPr>
          <a:lstStyle/>
          <a:p>
            <a:pPr>
              <a:spcBef>
                <a:spcPct val="50000"/>
              </a:spcBef>
              <a:defRPr/>
            </a:pPr>
            <a:endParaRPr lang="de-DE"/>
          </a:p>
        </p:txBody>
      </p:sp>
      <p:sp>
        <p:nvSpPr>
          <p:cNvPr id="44" name="Text Box 21"/>
          <p:cNvSpPr txBox="1">
            <a:spLocks noChangeArrowheads="1"/>
          </p:cNvSpPr>
          <p:nvPr userDrawn="1"/>
        </p:nvSpPr>
        <p:spPr bwMode="auto">
          <a:xfrm>
            <a:off x="-938350" y="6028381"/>
            <a:ext cx="8266113" cy="457200"/>
          </a:xfrm>
          <a:prstGeom prst="rect">
            <a:avLst/>
          </a:prstGeom>
          <a:noFill/>
          <a:ln w="9525">
            <a:noFill/>
            <a:miter lim="800000"/>
            <a:headEnd/>
            <a:tailEnd/>
          </a:ln>
          <a:effectLst/>
        </p:spPr>
        <p:txBody>
          <a:bodyPr>
            <a:spAutoFit/>
          </a:bodyPr>
          <a:lstStyle/>
          <a:p>
            <a:pPr>
              <a:tabLst>
                <a:tab pos="1792288" algn="l"/>
                <a:tab pos="6100763" algn="l"/>
              </a:tabLst>
              <a:defRPr/>
            </a:pPr>
            <a:r>
              <a:rPr lang="de-DE" sz="1200" b="1" dirty="0">
                <a:solidFill>
                  <a:srgbClr val="999999"/>
                </a:solidFill>
                <a:latin typeface="Calibri" panose="020F0502020204030204" pitchFamily="34" charset="0"/>
                <a:cs typeface="Calibri" panose="020F0502020204030204" pitchFamily="34" charset="0"/>
              </a:rPr>
              <a:t>	</a:t>
            </a:r>
            <a:r>
              <a:rPr lang="de-DE" sz="1200" b="0" dirty="0">
                <a:solidFill>
                  <a:srgbClr val="999999"/>
                </a:solidFill>
                <a:latin typeface="Calibri" panose="020F0502020204030204" pitchFamily="34" charset="0"/>
                <a:cs typeface="Calibri" panose="020F0502020204030204" pitchFamily="34" charset="0"/>
              </a:rPr>
              <a:t>Deutsches</a:t>
            </a:r>
            <a:r>
              <a:rPr lang="de-DE" sz="1200" b="0" baseline="0" dirty="0">
                <a:solidFill>
                  <a:srgbClr val="999999"/>
                </a:solidFill>
                <a:latin typeface="Calibri" panose="020F0502020204030204" pitchFamily="34" charset="0"/>
                <a:cs typeface="Calibri" panose="020F0502020204030204" pitchFamily="34" charset="0"/>
              </a:rPr>
              <a:t> Dokumentationszentrum für Kunstgeschichte </a:t>
            </a:r>
            <a:r>
              <a:rPr lang="de-DE" sz="1200" b="0" dirty="0">
                <a:solidFill>
                  <a:srgbClr val="999999"/>
                </a:solidFill>
                <a:latin typeface="Calibri" panose="020F0502020204030204" pitchFamily="34" charset="0"/>
                <a:cs typeface="Calibri" panose="020F0502020204030204" pitchFamily="34" charset="0"/>
              </a:rPr>
              <a:t>	</a:t>
            </a:r>
            <a:endParaRPr lang="de-DE" sz="1000" b="0" dirty="0">
              <a:solidFill>
                <a:srgbClr val="999999"/>
              </a:solidFill>
              <a:latin typeface="Calibri" panose="020F0502020204030204" pitchFamily="34" charset="0"/>
              <a:cs typeface="Calibri" panose="020F0502020204030204" pitchFamily="34" charset="0"/>
            </a:endParaRPr>
          </a:p>
          <a:p>
            <a:pPr>
              <a:tabLst>
                <a:tab pos="1792288" algn="l"/>
                <a:tab pos="6100763" algn="l"/>
              </a:tabLst>
              <a:defRPr/>
            </a:pPr>
            <a:r>
              <a:rPr lang="de-DE" sz="1200" b="0" dirty="0">
                <a:solidFill>
                  <a:srgbClr val="999999"/>
                </a:solidFill>
                <a:latin typeface="Calibri" panose="020F0502020204030204" pitchFamily="34" charset="0"/>
                <a:cs typeface="Calibri" panose="020F0502020204030204" pitchFamily="34" charset="0"/>
              </a:rPr>
              <a:t>	Bildarchiv Foto Marburg</a:t>
            </a:r>
            <a:endParaRPr lang="de-DE" sz="1000" b="0" dirty="0">
              <a:latin typeface="Calibri" panose="020F0502020204030204" pitchFamily="34" charset="0"/>
              <a:cs typeface="Calibri" panose="020F0502020204030204" pitchFamily="34" charset="0"/>
            </a:endParaRPr>
          </a:p>
        </p:txBody>
      </p:sp>
      <p:sp>
        <p:nvSpPr>
          <p:cNvPr id="45" name="Line 27"/>
          <p:cNvSpPr>
            <a:spLocks noChangeShapeType="1"/>
          </p:cNvSpPr>
          <p:nvPr userDrawn="1"/>
        </p:nvSpPr>
        <p:spPr bwMode="auto">
          <a:xfrm flipV="1">
            <a:off x="460375" y="6015038"/>
            <a:ext cx="8291513" cy="0"/>
          </a:xfrm>
          <a:prstGeom prst="line">
            <a:avLst/>
          </a:prstGeom>
          <a:noFill/>
          <a:ln w="12700">
            <a:solidFill>
              <a:srgbClr val="C0C0C0"/>
            </a:solidFill>
            <a:round/>
            <a:headEnd/>
            <a:tailEnd/>
          </a:ln>
          <a:effectLst/>
        </p:spPr>
        <p:txBody>
          <a:bodyPr/>
          <a:lstStyle/>
          <a:p>
            <a:pPr>
              <a:defRPr/>
            </a:pPr>
            <a:endParaRPr lang="de-DE"/>
          </a:p>
        </p:txBody>
      </p:sp>
      <p:pic>
        <p:nvPicPr>
          <p:cNvPr id="46" name="Grafik 45"/>
          <p:cNvPicPr>
            <a:picLocks noChangeAspect="1"/>
          </p:cNvPicPr>
          <p:nvPr userDrawn="1"/>
        </p:nvPicPr>
        <p:blipFill>
          <a:blip r:embed="rId15"/>
          <a:stretch>
            <a:fillRect/>
          </a:stretch>
        </p:blipFill>
        <p:spPr>
          <a:xfrm>
            <a:off x="538800" y="6071790"/>
            <a:ext cx="352340" cy="360000"/>
          </a:xfrm>
          <a:prstGeom prst="rect">
            <a:avLst/>
          </a:prstGeom>
        </p:spPr>
      </p:pic>
      <p:sp>
        <p:nvSpPr>
          <p:cNvPr id="5" name="Titelplatzhalter 4">
            <a:extLst>
              <a:ext uri="{FF2B5EF4-FFF2-40B4-BE49-F238E27FC236}">
                <a16:creationId xmlns:a16="http://schemas.microsoft.com/office/drawing/2014/main" id="{8BBF295A-894F-4B7C-8AE7-A2DC3DA3DA8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de-DE" dirty="0"/>
              <a:t>Mastertitelformat bearbeiten</a:t>
            </a:r>
          </a:p>
        </p:txBody>
      </p:sp>
      <p:sp>
        <p:nvSpPr>
          <p:cNvPr id="6" name="Textplatzhalter 5">
            <a:extLst>
              <a:ext uri="{FF2B5EF4-FFF2-40B4-BE49-F238E27FC236}">
                <a16:creationId xmlns:a16="http://schemas.microsoft.com/office/drawing/2014/main" id="{F50ED3C1-0655-4A59-9A92-2F63EDD42AF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p:txStyles>
    <p:titleStyle>
      <a:lvl1pPr algn="l" rtl="0" eaLnBrk="1" fontAlgn="base" hangingPunct="1">
        <a:spcBef>
          <a:spcPct val="0"/>
        </a:spcBef>
        <a:spcAft>
          <a:spcPct val="0"/>
        </a:spcAft>
        <a:defRPr sz="2000" b="0">
          <a:solidFill>
            <a:schemeClr val="bg1"/>
          </a:solidFill>
          <a:effectLst>
            <a:outerShdw blurRad="38100" dist="38100" dir="2700000" algn="tl">
              <a:srgbClr val="000000">
                <a:alpha val="43137"/>
              </a:srgbClr>
            </a:outerShdw>
          </a:effectLst>
          <a:latin typeface="Source Sans Pro" panose="020B0503030403020204" pitchFamily="34" charset="0"/>
          <a:ea typeface="Source Sans Pro" panose="020B0503030403020204" pitchFamily="34" charset="0"/>
          <a:cs typeface="+mj-cs"/>
        </a:defRPr>
      </a:lvl1pPr>
      <a:lvl2pPr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2pPr>
      <a:lvl3pPr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3pPr>
      <a:lvl4pPr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4pPr>
      <a:lvl5pPr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5pPr>
      <a:lvl6pPr marL="457200"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6pPr>
      <a:lvl7pPr marL="914400"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7pPr>
      <a:lvl8pPr marL="1371600"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8pPr>
      <a:lvl9pPr marL="1828800" algn="l" rtl="0" eaLnBrk="1" fontAlgn="base" hangingPunct="1">
        <a:spcBef>
          <a:spcPct val="0"/>
        </a:spcBef>
        <a:spcAft>
          <a:spcPct val="0"/>
        </a:spcAft>
        <a:defRPr sz="2000" b="1">
          <a:solidFill>
            <a:schemeClr val="tx2"/>
          </a:solidFill>
          <a:effectLst>
            <a:outerShdw blurRad="38100" dist="38100" dir="2700000" algn="tl">
              <a:srgbClr val="FFFFFF"/>
            </a:outerShdw>
          </a:effectLst>
          <a:latin typeface="Arial" charset="0"/>
        </a:defRPr>
      </a:lvl9pPr>
    </p:titleStyle>
    <p:bodyStyle>
      <a:lvl1pPr marL="342900" indent="-342900" algn="l" rtl="0" eaLnBrk="1" fontAlgn="base" hangingPunct="1">
        <a:spcBef>
          <a:spcPct val="20000"/>
        </a:spcBef>
        <a:spcAft>
          <a:spcPct val="0"/>
        </a:spcAft>
        <a:buClr>
          <a:srgbClr val="FF6600"/>
        </a:buClr>
        <a:buFont typeface="Wingdings" panose="05000000000000000000" pitchFamily="2" charset="2"/>
        <a:buChar char="§"/>
        <a:defRPr>
          <a:solidFill>
            <a:schemeClr val="tx1"/>
          </a:solidFill>
          <a:latin typeface="Source Sans Pro" panose="020B0503030403020204" pitchFamily="34" charset="0"/>
          <a:ea typeface="Source Sans Pro" panose="020B0503030403020204" pitchFamily="34" charset="0"/>
          <a:cs typeface="Calibri" panose="020F0502020204030204" pitchFamily="34" charset="0"/>
        </a:defRPr>
      </a:lvl1pPr>
      <a:lvl2pPr marL="742950" indent="-285750" algn="l" rtl="0" eaLnBrk="1" fontAlgn="base" hangingPunct="1">
        <a:spcBef>
          <a:spcPct val="20000"/>
        </a:spcBef>
        <a:spcAft>
          <a:spcPct val="0"/>
        </a:spcAft>
        <a:buClr>
          <a:srgbClr val="FF6600"/>
        </a:buClr>
        <a:buFont typeface="Arial" charset="0"/>
        <a:buChar char="–"/>
        <a:defRPr sz="1600">
          <a:solidFill>
            <a:schemeClr val="tx1"/>
          </a:solidFill>
          <a:latin typeface="Source Sans Pro" panose="020B0503030403020204" pitchFamily="34" charset="0"/>
          <a:ea typeface="Source Sans Pro" panose="020B0503030403020204" pitchFamily="34" charset="0"/>
          <a:cs typeface="Calibri" panose="020F0502020204030204" pitchFamily="34" charset="0"/>
        </a:defRPr>
      </a:lvl2pPr>
      <a:lvl3pPr marL="1314450" indent="-400050" algn="l" rtl="0" eaLnBrk="1" fontAlgn="base" hangingPunct="1">
        <a:spcBef>
          <a:spcPct val="20000"/>
        </a:spcBef>
        <a:spcAft>
          <a:spcPct val="0"/>
        </a:spcAft>
        <a:buClr>
          <a:srgbClr val="FF6600"/>
        </a:buClr>
        <a:buFont typeface="Arial" panose="020B0604020202020204" pitchFamily="34" charset="0"/>
        <a:buChar char="•"/>
        <a:defRPr sz="1400">
          <a:solidFill>
            <a:schemeClr val="tx1"/>
          </a:solidFill>
          <a:latin typeface="Source Sans Pro" panose="020B0503030403020204" pitchFamily="34" charset="0"/>
          <a:ea typeface="Source Sans Pro" panose="020B0503030403020204" pitchFamily="34" charset="0"/>
          <a:cs typeface="Calibri" panose="020F0502020204030204" pitchFamily="34" charset="0"/>
        </a:defRPr>
      </a:lvl3pPr>
      <a:lvl4pPr marL="1600200" indent="-228600" algn="l" rtl="0" eaLnBrk="1" fontAlgn="base" hangingPunct="1">
        <a:spcBef>
          <a:spcPct val="20000"/>
        </a:spcBef>
        <a:spcAft>
          <a:spcPct val="0"/>
        </a:spcAft>
        <a:buClr>
          <a:srgbClr val="FF6600"/>
        </a:buClr>
        <a:buFont typeface="Symbol" panose="05050102010706020507" pitchFamily="18" charset="2"/>
        <a:buChar char="-"/>
        <a:defRPr sz="1200">
          <a:solidFill>
            <a:schemeClr val="tx1"/>
          </a:solidFill>
          <a:latin typeface="Source Sans Pro" panose="020B0503030403020204" pitchFamily="34" charset="0"/>
          <a:ea typeface="Source Sans Pro" panose="020B0503030403020204" pitchFamily="34" charset="0"/>
          <a:cs typeface="Calibri" panose="020F0502020204030204" pitchFamily="34" charset="0"/>
        </a:defRPr>
      </a:lvl4pPr>
      <a:lvl5pPr marL="20574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Source Sans Pro" panose="020B0503030403020204" pitchFamily="34" charset="0"/>
          <a:ea typeface="Source Sans Pro" panose="020B0503030403020204" pitchFamily="34" charset="0"/>
        </a:defRPr>
      </a:lvl5pPr>
      <a:lvl6pPr marL="25146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6pPr>
      <a:lvl7pPr marL="29718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7pPr>
      <a:lvl8pPr marL="34290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8pPr>
      <a:lvl9pPr marL="38862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027B8D1-190B-4CAE-B38F-4C0637B3261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48483" y="6352756"/>
            <a:ext cx="6618740" cy="467944"/>
          </a:xfrm>
          <a:prstGeom prst="rect">
            <a:avLst/>
          </a:prstGeom>
        </p:spPr>
      </p:pic>
      <p:sp>
        <p:nvSpPr>
          <p:cNvPr id="2" name="Titelplatzhalter 1">
            <a:extLst>
              <a:ext uri="{FF2B5EF4-FFF2-40B4-BE49-F238E27FC236}">
                <a16:creationId xmlns:a16="http://schemas.microsoft.com/office/drawing/2014/main" id="{44D9A859-A043-4170-9A66-125E4A5B5E3D}"/>
              </a:ext>
            </a:extLst>
          </p:cNvPr>
          <p:cNvSpPr>
            <a:spLocks noGrp="1"/>
          </p:cNvSpPr>
          <p:nvPr>
            <p:ph type="title"/>
          </p:nvPr>
        </p:nvSpPr>
        <p:spPr>
          <a:xfrm>
            <a:off x="628650" y="365127"/>
            <a:ext cx="78867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A7E351FF-E0EB-4781-B66D-08ED37B4C99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Text</a:t>
            </a:r>
          </a:p>
        </p:txBody>
      </p:sp>
      <p:sp>
        <p:nvSpPr>
          <p:cNvPr id="6" name="Foliennummernplatzhalter 5">
            <a:extLst>
              <a:ext uri="{FF2B5EF4-FFF2-40B4-BE49-F238E27FC236}">
                <a16:creationId xmlns:a16="http://schemas.microsoft.com/office/drawing/2014/main" id="{1BC2261A-CA5D-4AAE-B58A-32EFDCB79EA9}"/>
              </a:ext>
            </a:extLst>
          </p:cNvPr>
          <p:cNvSpPr>
            <a:spLocks noGrp="1"/>
          </p:cNvSpPr>
          <p:nvPr>
            <p:ph type="sldNum" sz="quarter" idx="4"/>
          </p:nvPr>
        </p:nvSpPr>
        <p:spPr>
          <a:xfrm>
            <a:off x="8183419" y="6424614"/>
            <a:ext cx="637309" cy="365125"/>
          </a:xfrm>
          <a:prstGeom prst="rect">
            <a:avLst/>
          </a:prstGeom>
        </p:spPr>
        <p:txBody>
          <a:bodyPr vert="horz" lIns="91440" tIns="45720" rIns="91440" bIns="45720" rtlCol="0" anchor="t" anchorCtr="0"/>
          <a:lstStyle>
            <a:lvl1pPr algn="r">
              <a:defRPr sz="750">
                <a:solidFill>
                  <a:schemeClr val="tx1"/>
                </a:solidFill>
              </a:defRPr>
            </a:lvl1pPr>
          </a:lstStyle>
          <a:p>
            <a:fld id="{EBD3AE7A-5E28-49C1-B085-2E29E10AAFF3}" type="slidenum">
              <a:rPr lang="de-DE" smtClean="0"/>
              <a:pPr/>
              <a:t>‹#›</a:t>
            </a:fld>
            <a:endParaRPr lang="de-DE" dirty="0"/>
          </a:p>
        </p:txBody>
      </p:sp>
      <p:sp>
        <p:nvSpPr>
          <p:cNvPr id="8" name="Fußzeilenplatzhalter 4">
            <a:extLst>
              <a:ext uri="{FF2B5EF4-FFF2-40B4-BE49-F238E27FC236}">
                <a16:creationId xmlns:a16="http://schemas.microsoft.com/office/drawing/2014/main" id="{4EC893C0-8507-476A-9CF5-DD120E315D2A}"/>
              </a:ext>
            </a:extLst>
          </p:cNvPr>
          <p:cNvSpPr>
            <a:spLocks noGrp="1"/>
          </p:cNvSpPr>
          <p:nvPr>
            <p:ph type="ftr" sz="quarter" idx="3"/>
          </p:nvPr>
        </p:nvSpPr>
        <p:spPr>
          <a:xfrm>
            <a:off x="6243783" y="6424614"/>
            <a:ext cx="1757218" cy="365125"/>
          </a:xfrm>
          <a:prstGeom prst="rect">
            <a:avLst/>
          </a:prstGeom>
        </p:spPr>
        <p:txBody>
          <a:bodyPr/>
          <a:lstStyle>
            <a:lvl1pPr algn="r">
              <a:defRPr sz="750">
                <a:solidFill>
                  <a:schemeClr val="tx1"/>
                </a:solidFill>
              </a:defRPr>
            </a:lvl1pPr>
          </a:lstStyle>
          <a:p>
            <a:r>
              <a:rPr lang="de-DE" dirty="0"/>
              <a:t>Name, Datum</a:t>
            </a:r>
          </a:p>
        </p:txBody>
      </p:sp>
    </p:spTree>
    <p:extLst>
      <p:ext uri="{BB962C8B-B14F-4D97-AF65-F5344CB8AC3E}">
        <p14:creationId xmlns:p14="http://schemas.microsoft.com/office/powerpoint/2010/main" val="2805642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2700" b="1" kern="1200">
          <a:solidFill>
            <a:srgbClr val="004B9C"/>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027B8D1-190B-4CAE-B38F-4C0637B3261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48483" y="6352756"/>
            <a:ext cx="6618740" cy="467944"/>
          </a:xfrm>
          <a:prstGeom prst="rect">
            <a:avLst/>
          </a:prstGeom>
        </p:spPr>
      </p:pic>
      <p:sp>
        <p:nvSpPr>
          <p:cNvPr id="2" name="Titelplatzhalter 1">
            <a:extLst>
              <a:ext uri="{FF2B5EF4-FFF2-40B4-BE49-F238E27FC236}">
                <a16:creationId xmlns:a16="http://schemas.microsoft.com/office/drawing/2014/main" id="{44D9A859-A043-4170-9A66-125E4A5B5E3D}"/>
              </a:ext>
            </a:extLst>
          </p:cNvPr>
          <p:cNvSpPr>
            <a:spLocks noGrp="1"/>
          </p:cNvSpPr>
          <p:nvPr>
            <p:ph type="title"/>
          </p:nvPr>
        </p:nvSpPr>
        <p:spPr>
          <a:xfrm>
            <a:off x="628650" y="365127"/>
            <a:ext cx="78867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A7E351FF-E0EB-4781-B66D-08ED37B4C99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Text</a:t>
            </a:r>
          </a:p>
        </p:txBody>
      </p:sp>
      <p:sp>
        <p:nvSpPr>
          <p:cNvPr id="6" name="Foliennummernplatzhalter 5">
            <a:extLst>
              <a:ext uri="{FF2B5EF4-FFF2-40B4-BE49-F238E27FC236}">
                <a16:creationId xmlns:a16="http://schemas.microsoft.com/office/drawing/2014/main" id="{1BC2261A-CA5D-4AAE-B58A-32EFDCB79EA9}"/>
              </a:ext>
            </a:extLst>
          </p:cNvPr>
          <p:cNvSpPr>
            <a:spLocks noGrp="1"/>
          </p:cNvSpPr>
          <p:nvPr>
            <p:ph type="sldNum" sz="quarter" idx="4"/>
          </p:nvPr>
        </p:nvSpPr>
        <p:spPr>
          <a:xfrm>
            <a:off x="8183419" y="6424614"/>
            <a:ext cx="637309" cy="365125"/>
          </a:xfrm>
          <a:prstGeom prst="rect">
            <a:avLst/>
          </a:prstGeom>
        </p:spPr>
        <p:txBody>
          <a:bodyPr vert="horz" lIns="91440" tIns="45720" rIns="91440" bIns="45720" rtlCol="0" anchor="t" anchorCtr="0"/>
          <a:lstStyle>
            <a:lvl1pPr algn="r">
              <a:defRPr sz="750">
                <a:solidFill>
                  <a:schemeClr val="tx1"/>
                </a:solidFill>
              </a:defRPr>
            </a:lvl1pPr>
          </a:lstStyle>
          <a:p>
            <a:fld id="{EBD3AE7A-5E28-49C1-B085-2E29E10AAFF3}" type="slidenum">
              <a:rPr lang="de-DE" smtClean="0"/>
              <a:pPr/>
              <a:t>‹#›</a:t>
            </a:fld>
            <a:endParaRPr lang="de-DE" dirty="0"/>
          </a:p>
        </p:txBody>
      </p:sp>
      <p:sp>
        <p:nvSpPr>
          <p:cNvPr id="8" name="Fußzeilenplatzhalter 4">
            <a:extLst>
              <a:ext uri="{FF2B5EF4-FFF2-40B4-BE49-F238E27FC236}">
                <a16:creationId xmlns:a16="http://schemas.microsoft.com/office/drawing/2014/main" id="{4EC893C0-8507-476A-9CF5-DD120E315D2A}"/>
              </a:ext>
            </a:extLst>
          </p:cNvPr>
          <p:cNvSpPr>
            <a:spLocks noGrp="1"/>
          </p:cNvSpPr>
          <p:nvPr>
            <p:ph type="ftr" sz="quarter" idx="3"/>
          </p:nvPr>
        </p:nvSpPr>
        <p:spPr>
          <a:xfrm>
            <a:off x="6243783" y="6424614"/>
            <a:ext cx="1757218" cy="365125"/>
          </a:xfrm>
          <a:prstGeom prst="rect">
            <a:avLst/>
          </a:prstGeom>
        </p:spPr>
        <p:txBody>
          <a:bodyPr/>
          <a:lstStyle>
            <a:lvl1pPr algn="r">
              <a:defRPr sz="750">
                <a:solidFill>
                  <a:schemeClr val="tx1"/>
                </a:solidFill>
              </a:defRPr>
            </a:lvl1pPr>
          </a:lstStyle>
          <a:p>
            <a:r>
              <a:rPr lang="de-DE" dirty="0"/>
              <a:t>Name, Datum</a:t>
            </a:r>
          </a:p>
        </p:txBody>
      </p:sp>
    </p:spTree>
    <p:extLst>
      <p:ext uri="{BB962C8B-B14F-4D97-AF65-F5344CB8AC3E}">
        <p14:creationId xmlns:p14="http://schemas.microsoft.com/office/powerpoint/2010/main" val="8105804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2700" b="1" kern="1200">
          <a:solidFill>
            <a:srgbClr val="004B9C"/>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hyperlink" Target="https://doi.org/10.5281/zenodo.7469071" TargetMode="External"/><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image" Target="../media/image10.jpeg"/><Relationship Id="rId16" Type="http://schemas.openxmlformats.org/officeDocument/2006/relationships/image" Target="../media/image22.emf"/><Relationship Id="rId1" Type="http://schemas.openxmlformats.org/officeDocument/2006/relationships/slideLayout" Target="../slideLayouts/slideLayout30.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1.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 Id="rId14" Type="http://schemas.openxmlformats.org/officeDocument/2006/relationships/hyperlink" Target="https://creativecommons.org/licenses/by/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graphikportal.org/document/gpo00032816"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graphikportal.org/document/gpo00382897"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kurzelinks.de/ddb-ddk"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labs.deutsche-digitale-bibliothek.de/app/ddbapi/" TargetMode="Externa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labs.deutsche-digitale-bibliothek.de/app/ddbapi/"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labs.deutsche-digitale-bibliothek.de/app/ddbapi/" TargetMode="External"/><Relationship Id="rId1" Type="http://schemas.openxmlformats.org/officeDocument/2006/relationships/slideLayout" Target="../slideLayouts/slideLayout2.xml"/><Relationship Id="rId4" Type="http://schemas.openxmlformats.org/officeDocument/2006/relationships/hyperlink" Target="https://www.deutsche-digitale-bibliothek.de/item/J32KEVELBH5B4E4OKRVVFJZONAZXWZLW"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graphikportal.de/" TargetMode="External"/><Relationship Id="rId2" Type="http://schemas.openxmlformats.org/officeDocument/2006/relationships/hyperlink" Target="http://www.bildindex.de/" TargetMode="External"/><Relationship Id="rId1" Type="http://schemas.openxmlformats.org/officeDocument/2006/relationships/slideLayout" Target="../slideLayouts/slideLayout1.xml"/><Relationship Id="rId5" Type="http://schemas.openxmlformats.org/officeDocument/2006/relationships/hyperlink" Target="uni-marburg.de/33h2H" TargetMode="External"/><Relationship Id="rId4" Type="http://schemas.openxmlformats.org/officeDocument/2006/relationships/hyperlink" Target="https://kurzelinks.de/ddb-ddk"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uni-marburg.de/33h2H" TargetMode="External"/><Relationship Id="rId2" Type="http://schemas.openxmlformats.org/officeDocument/2006/relationships/hyperlink" Target="bildindex.d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uni-marburg.de/de/fotomarburg/aktuelles/nachrichten/so-offen-wie-moeglic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s://doi.org/10.11588/arthistoricum.1023" TargetMode="External"/><Relationship Id="rId4" Type="http://schemas.openxmlformats.org/officeDocument/2006/relationships/hyperlink" Target="https://uni-marburg.de/FyFHA"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arthistoricum.net/netzwerke/akbf" TargetMode="Externa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iconclass.org" TargetMode="External"/><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hyperlink" Target="https://www.bildindex.de/document/obj20428040?part=0&amp;medium=fmd463722"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bildindex.de/document/obj35006482" TargetMode="External"/><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hyperlink" Target="https://www.graphikportal.org/document/gpo0003281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ankfurt University of Applied Scienc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052" y="6026217"/>
            <a:ext cx="607259" cy="2749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ethe Universität Frankfu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7952" y="6023964"/>
            <a:ext cx="610962" cy="27666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chschule Darmstad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74555" y="6019362"/>
            <a:ext cx="618384" cy="2800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chschule Fuld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78580" y="5998115"/>
            <a:ext cx="665307" cy="30127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ochschule Geisenhei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27944" y="6019363"/>
            <a:ext cx="607259" cy="27498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ochschule RheinMai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20959" y="6006219"/>
            <a:ext cx="665308" cy="30127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Justus-Liebig-Universität Gieße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1907" y="6038205"/>
            <a:ext cx="576773" cy="26118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Philipps-Universität Marbur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34321" y="6024816"/>
            <a:ext cx="606340" cy="27456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Technische Hochschule Mittelhesse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26301" y="6019362"/>
            <a:ext cx="637742" cy="288789"/>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echnische Universität Darmstadt"/>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48814" y="6025728"/>
            <a:ext cx="631880" cy="286134"/>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Universität Kasse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65466" y="6024816"/>
            <a:ext cx="639769" cy="289707"/>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85053" y="252000"/>
            <a:ext cx="8387340" cy="5506636"/>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100" b="0" i="0" u="none" strike="noStrike" kern="1200" cap="none" spc="0" normalizeH="0" baseline="0" noProof="0" dirty="0" err="1">
                <a:ln>
                  <a:noFill/>
                </a:ln>
                <a:solidFill>
                  <a:srgbClr val="004B9C"/>
                </a:solidFill>
                <a:effectLst/>
                <a:uLnTx/>
                <a:uFillTx/>
                <a:latin typeface="Calibri" panose="020F0502020204030204"/>
                <a:ea typeface="+mn-ea"/>
                <a:cs typeface="+mn-cs"/>
              </a:rPr>
              <a:t>HeFDI</a:t>
            </a:r>
            <a:r>
              <a:rPr kumimoji="0" lang="de-DE" sz="2100" b="0" i="0" u="none" strike="noStrike" kern="1200" cap="none" spc="0" normalizeH="0" baseline="0" noProof="0" dirty="0">
                <a:ln>
                  <a:noFill/>
                </a:ln>
                <a:solidFill>
                  <a:srgbClr val="004B9C"/>
                </a:solidFill>
                <a:effectLst/>
                <a:uLnTx/>
                <a:uFillTx/>
                <a:latin typeface="Calibri" panose="020F0502020204030204"/>
                <a:ea typeface="+mn-ea"/>
                <a:cs typeface="+mn-cs"/>
              </a:rPr>
              <a:t> Data Talk</a:t>
            </a:r>
            <a:endParaRPr kumimoji="0" lang="de-DE" sz="825"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rPr>
              <a:t/>
            </a:r>
            <a:br>
              <a:rPr kumimoji="0" lang="de-DE" sz="825" b="0" i="0" u="none" strike="noStrike" kern="1200" cap="none" spc="0" normalizeH="0" baseline="0" noProof="0" dirty="0">
                <a:ln>
                  <a:noFill/>
                </a:ln>
                <a:solidFill>
                  <a:srgbClr val="004B9C"/>
                </a:solidFill>
                <a:effectLst/>
                <a:uLnTx/>
                <a:uFillTx/>
                <a:latin typeface="Calibri" panose="020F0502020204030204"/>
                <a:ea typeface="+mn-ea"/>
                <a:cs typeface="+mn-cs"/>
              </a:rPr>
            </a:br>
            <a:endParaRPr kumimoji="0" lang="de-DE" sz="135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Abstract</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lvl="0" algn="just" defTabSz="457200" fontAlgn="auto">
              <a:spcBef>
                <a:spcPts val="450"/>
              </a:spcBef>
              <a:spcAft>
                <a:spcPts val="0"/>
              </a:spcAft>
              <a:defRPr/>
            </a:pP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Linked</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Open Data (LOD) ist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state</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of</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the</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art</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für frei verfügbare, netzbasierte Daten, auch und gerade in der Forschung. Was bedeutet dies genau, und wie ist der aktuelle Stand zu bewerten? Dazu stellt Christoph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Glorius</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die Angebote des </a:t>
            </a:r>
            <a:r>
              <a:rPr lang="de-DE" sz="1200" dirty="0" smtClean="0">
                <a:solidFill>
                  <a:prstClr val="black"/>
                </a:solidFill>
                <a:latin typeface="Calibri" panose="020F0502020204030204"/>
              </a:rPr>
              <a:t>Deutschen Dokumentationszentrums </a:t>
            </a:r>
            <a:r>
              <a:rPr lang="de-DE" sz="1200" dirty="0">
                <a:solidFill>
                  <a:prstClr val="black"/>
                </a:solidFill>
                <a:latin typeface="Calibri" panose="020F0502020204030204"/>
              </a:rPr>
              <a:t>für Kunstgeschichte </a:t>
            </a:r>
            <a:r>
              <a:rPr lang="de-DE" sz="1200" dirty="0" smtClean="0">
                <a:solidFill>
                  <a:prstClr val="black"/>
                </a:solidFill>
                <a:latin typeface="Calibri" panose="020F0502020204030204"/>
              </a:rPr>
              <a:t>– Bildarchiv </a:t>
            </a:r>
            <a:r>
              <a:rPr lang="de-DE" sz="1200" dirty="0">
                <a:solidFill>
                  <a:prstClr val="black"/>
                </a:solidFill>
                <a:latin typeface="Calibri" panose="020F0502020204030204"/>
              </a:rPr>
              <a:t>Foto </a:t>
            </a:r>
            <a:r>
              <a:rPr lang="de-DE" sz="1200" dirty="0" smtClean="0">
                <a:solidFill>
                  <a:prstClr val="black"/>
                </a:solidFill>
                <a:latin typeface="Calibri" panose="020F0502020204030204"/>
              </a:rPr>
              <a:t>Marburg vor</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den Bildindex der Kunst und Architektur, das Graphikportal und die Open Access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Policy</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der Einrichtung. Er lädt zu einer kritischen Betrachtung des aktuellen Zustands hinsichtlich LOD ein und gibt einen Ausblick auf geplante weitere Entwicklungen.</a:t>
            </a:r>
            <a:endPar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450"/>
              </a:spcBef>
              <a:spcAft>
                <a:spcPts val="0"/>
              </a:spcAft>
              <a:buClrTx/>
              <a:buSzTx/>
              <a:buFontTx/>
              <a:buNone/>
              <a:tabLst/>
              <a:defRPr/>
            </a:pPr>
            <a:endPar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450"/>
              </a:spcBef>
              <a:spcAft>
                <a:spcPts val="0"/>
              </a:spcAft>
              <a:buClrTx/>
              <a:buSzTx/>
              <a:buFontTx/>
              <a:buNone/>
              <a:tabLst/>
              <a:defRPr/>
            </a:pPr>
            <a:endPar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450"/>
              </a:spcBef>
              <a:spcAft>
                <a:spcPts val="0"/>
              </a:spcAft>
              <a:buClrTx/>
              <a:buSzTx/>
              <a:buFontTx/>
              <a:buNone/>
              <a:tabLst/>
              <a:defRPr/>
            </a:pPr>
            <a:endPar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45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Zu den </a:t>
            </a:r>
            <a:r>
              <a:rPr kumimoji="0" lang="de-DE" sz="1400" b="1" i="0" u="none" strike="noStrike" kern="1200" cap="none" spc="0" normalizeH="0" baseline="0" noProof="0" dirty="0" err="1" smtClean="0">
                <a:ln>
                  <a:noFill/>
                </a:ln>
                <a:solidFill>
                  <a:prstClr val="black"/>
                </a:solidFill>
                <a:effectLst/>
                <a:uLnTx/>
                <a:uFillTx/>
                <a:latin typeface="Calibri" panose="020F0502020204030204"/>
                <a:ea typeface="+mn-ea"/>
                <a:cs typeface="+mn-cs"/>
              </a:rPr>
              <a:t>HeFDI</a:t>
            </a: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400" b="1" i="0" u="none" strike="noStrike" kern="1200" cap="none" spc="0" normalizeH="0" baseline="0" noProof="0" dirty="0">
                <a:ln>
                  <a:noFill/>
                </a:ln>
                <a:solidFill>
                  <a:prstClr val="black"/>
                </a:solidFill>
                <a:effectLst/>
                <a:uLnTx/>
                <a:uFillTx/>
                <a:latin typeface="Calibri" panose="020F0502020204030204"/>
                <a:ea typeface="+mn-ea"/>
                <a:cs typeface="+mn-cs"/>
              </a:rPr>
              <a:t>Data Talks: </a:t>
            </a:r>
          </a:p>
          <a:p>
            <a:pPr marL="0" marR="0" lvl="0" indent="0" algn="just" defTabSz="457200" rtl="0" eaLnBrk="1" fontAlgn="auto" latinLnBrk="0" hangingPunct="1">
              <a:lnSpc>
                <a:spcPct val="100000"/>
              </a:lnSpc>
              <a:spcBef>
                <a:spcPts val="90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Die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Data Talks sind eine zweiwöchentliche offene Informations- und Diskussionsveranstaltung rund um das Thema Datenmanagement im Wissenschaftskontext, in deren Rahmen sich einschlägige NFDI-Konsortien sowie Forschungsdatenmanagements-Dienste vorstellen. Die Reihe diskutiert aktuelle Themen und stellt zahlreiche – auch lokale und regionale – Tools und Services vor. Angeboten werden die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Data Talks von der Landesinitiative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 Hessische Forschungsdateninfrastrukturen, welche vom Hessischen Ministerium für Wissenschaft und Kunst (HMWK) finanziert wird</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just" defTabSz="457200" rtl="0" eaLnBrk="1" fontAlgn="auto" latinLnBrk="0" hangingPunct="1">
              <a:lnSpc>
                <a:spcPct val="100000"/>
              </a:lnSpc>
              <a:spcBef>
                <a:spcPts val="900"/>
              </a:spcBef>
              <a:spcAft>
                <a:spcPts val="0"/>
              </a:spcAft>
              <a:buClrTx/>
              <a:buSzTx/>
              <a:buFontTx/>
              <a:buNone/>
              <a:tabLst/>
              <a:defRPr/>
            </a:pP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DOI-Link: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13"/>
              </a:rPr>
              <a:t>https://</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13"/>
              </a:rPr>
              <a:t>doi.org/10.5281/zenodo.7469071</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;License </a:t>
            </a:r>
            <a:r>
              <a:rPr kumimoji="0" lang="de-DE" sz="1200" b="0" i="0" u="none" strike="noStrike" kern="1200" cap="none" spc="0" normalizeH="0" baseline="0" noProof="0" dirty="0" err="1" smtClean="0">
                <a:ln>
                  <a:noFill/>
                </a:ln>
                <a:solidFill>
                  <a:prstClr val="black"/>
                </a:solidFill>
                <a:effectLst/>
                <a:uLnTx/>
                <a:uFillTx/>
                <a:latin typeface="Calibri" panose="020F0502020204030204"/>
                <a:ea typeface="+mn-ea"/>
                <a:cs typeface="+mn-cs"/>
              </a:rPr>
              <a:t>information</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Creative Commons Attribution 4.0 International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14"/>
              </a:rPr>
              <a:t>CC BY 4.0</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Tabelle 4"/>
          <p:cNvGraphicFramePr>
            <a:graphicFrameLocks noGrp="1"/>
          </p:cNvGraphicFramePr>
          <p:nvPr>
            <p:extLst/>
          </p:nvPr>
        </p:nvGraphicFramePr>
        <p:xfrm>
          <a:off x="462231" y="782005"/>
          <a:ext cx="6224660" cy="899160"/>
        </p:xfrm>
        <a:graphic>
          <a:graphicData uri="http://schemas.openxmlformats.org/drawingml/2006/table">
            <a:tbl>
              <a:tblPr firstRow="1" bandRow="1">
                <a:tableStyleId>{5C22544A-7EE6-4342-B048-85BDC9FD1C3A}</a:tableStyleId>
              </a:tblPr>
              <a:tblGrid>
                <a:gridCol w="1425512">
                  <a:extLst>
                    <a:ext uri="{9D8B030D-6E8A-4147-A177-3AD203B41FA5}">
                      <a16:colId xmlns:a16="http://schemas.microsoft.com/office/drawing/2014/main" val="20000"/>
                    </a:ext>
                  </a:extLst>
                </a:gridCol>
                <a:gridCol w="1709801">
                  <a:extLst>
                    <a:ext uri="{9D8B030D-6E8A-4147-A177-3AD203B41FA5}">
                      <a16:colId xmlns:a16="http://schemas.microsoft.com/office/drawing/2014/main" val="20001"/>
                    </a:ext>
                  </a:extLst>
                </a:gridCol>
                <a:gridCol w="3089347">
                  <a:extLst>
                    <a:ext uri="{9D8B030D-6E8A-4147-A177-3AD203B41FA5}">
                      <a16:colId xmlns:a16="http://schemas.microsoft.com/office/drawing/2014/main" val="20002"/>
                    </a:ext>
                  </a:extLst>
                </a:gridCol>
              </a:tblGrid>
              <a:tr h="278130">
                <a:tc>
                  <a:txBody>
                    <a:bodyPr/>
                    <a:lstStyle/>
                    <a:p>
                      <a:pPr algn="ctr">
                        <a:lnSpc>
                          <a:spcPct val="100000"/>
                        </a:lnSpc>
                      </a:pPr>
                      <a:r>
                        <a:rPr lang="de-DE" sz="1400" dirty="0" smtClean="0"/>
                        <a:t>Datum</a:t>
                      </a:r>
                      <a:endParaRPr lang="de-DE" sz="1400" dirty="0"/>
                    </a:p>
                  </a:txBody>
                  <a:tcPr marL="68580" marR="68580" marT="34290" marB="34290"/>
                </a:tc>
                <a:tc>
                  <a:txBody>
                    <a:bodyPr/>
                    <a:lstStyle/>
                    <a:p>
                      <a:pPr algn="ctr">
                        <a:lnSpc>
                          <a:spcPct val="100000"/>
                        </a:lnSpc>
                      </a:pPr>
                      <a:r>
                        <a:rPr lang="de-DE" sz="1400" dirty="0" smtClean="0"/>
                        <a:t>Thema</a:t>
                      </a:r>
                      <a:endParaRPr lang="de-DE" sz="1400" dirty="0"/>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400" dirty="0" smtClean="0"/>
                        <a:t>Referent*in(</a:t>
                      </a:r>
                      <a:r>
                        <a:rPr lang="de-DE" sz="1400" dirty="0" err="1" smtClean="0"/>
                        <a:t>nen</a:t>
                      </a:r>
                      <a:r>
                        <a:rPr lang="de-DE" sz="1400" dirty="0" smtClean="0"/>
                        <a:t>)</a:t>
                      </a:r>
                    </a:p>
                  </a:txBody>
                  <a:tcPr marL="68580" marR="68580" marT="34290" marB="34290"/>
                </a:tc>
                <a:extLst>
                  <a:ext uri="{0D108BD9-81ED-4DB2-BD59-A6C34878D82A}">
                    <a16:rowId xmlns:a16="http://schemas.microsoft.com/office/drawing/2014/main" val="10000"/>
                  </a:ext>
                </a:extLst>
              </a:tr>
              <a:tr h="617220">
                <a:tc>
                  <a:txBody>
                    <a:bodyPr/>
                    <a:lstStyle/>
                    <a:p>
                      <a:pPr algn="ctr">
                        <a:lnSpc>
                          <a:spcPct val="100000"/>
                        </a:lnSpc>
                      </a:pPr>
                      <a:r>
                        <a:rPr lang="de-DE" sz="1200" b="0" i="0" u="none" strike="noStrike" kern="1200" dirty="0" smtClean="0">
                          <a:solidFill>
                            <a:schemeClr val="dk1"/>
                          </a:solidFill>
                          <a:effectLst/>
                          <a:latin typeface="+mn-lt"/>
                          <a:ea typeface="+mn-ea"/>
                          <a:cs typeface="+mn-cs"/>
                        </a:rPr>
                        <a:t>09.</a:t>
                      </a:r>
                      <a:r>
                        <a:rPr lang="de-DE" sz="1200" b="0" i="0" u="none" strike="noStrike" kern="1200" baseline="0" dirty="0" smtClean="0">
                          <a:solidFill>
                            <a:schemeClr val="dk1"/>
                          </a:solidFill>
                          <a:effectLst/>
                          <a:latin typeface="+mn-lt"/>
                          <a:ea typeface="+mn-ea"/>
                          <a:cs typeface="+mn-cs"/>
                        </a:rPr>
                        <a:t> September 2022</a:t>
                      </a:r>
                      <a:endParaRPr lang="de-DE" sz="1200" b="0" i="0" u="none" strike="noStrike" kern="1200" dirty="0" smtClean="0">
                        <a:solidFill>
                          <a:schemeClr val="dk1"/>
                        </a:solidFill>
                        <a:effectLst/>
                        <a:latin typeface="+mn-lt"/>
                        <a:ea typeface="+mn-ea"/>
                        <a:cs typeface="+mn-cs"/>
                      </a:endParaRPr>
                    </a:p>
                  </a:txBody>
                  <a:tcPr marL="68580" marR="68580" marT="34290" marB="34290" anchor="ctr"/>
                </a:tc>
                <a:tc>
                  <a:txBody>
                    <a:bodyPr/>
                    <a:lstStyle/>
                    <a:p>
                      <a:pPr algn="ctr">
                        <a:lnSpc>
                          <a:spcPct val="100000"/>
                        </a:lnSpc>
                      </a:pPr>
                      <a:r>
                        <a:rPr lang="de-DE" sz="1200" b="0" i="0" dirty="0" err="1" smtClean="0"/>
                        <a:t>Linked</a:t>
                      </a:r>
                      <a:r>
                        <a:rPr lang="de-DE" sz="1200" b="0" i="0" dirty="0" smtClean="0"/>
                        <a:t>? Open?</a:t>
                      </a:r>
                      <a:r>
                        <a:rPr lang="de-DE" sz="1200" b="0" i="0" baseline="0" dirty="0" smtClean="0"/>
                        <a:t> Data </a:t>
                      </a:r>
                    </a:p>
                    <a:p>
                      <a:pPr algn="ctr">
                        <a:lnSpc>
                          <a:spcPct val="100000"/>
                        </a:lnSpc>
                      </a:pPr>
                      <a:r>
                        <a:rPr lang="de-DE" sz="1200" b="0" i="0" baseline="0" dirty="0" smtClean="0"/>
                        <a:t>bei Foto Marburg</a:t>
                      </a:r>
                      <a:endParaRPr lang="de-DE" sz="1200" b="0" i="0" dirty="0"/>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smtClean="0"/>
                        <a:t>Christoph </a:t>
                      </a:r>
                      <a:r>
                        <a:rPr lang="de-DE" sz="1200" b="0" i="0" dirty="0" err="1" smtClean="0"/>
                        <a:t>Glorius</a:t>
                      </a:r>
                      <a:r>
                        <a:rPr lang="de-DE" sz="1200" b="0" i="0" dirty="0" smtClean="0"/>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smtClean="0"/>
                        <a:t>(</a:t>
                      </a:r>
                      <a:r>
                        <a:rPr lang="de-DE" sz="1200" b="0" i="0" kern="1200" dirty="0" smtClean="0">
                          <a:solidFill>
                            <a:schemeClr val="dk1"/>
                          </a:solidFill>
                          <a:effectLst/>
                          <a:latin typeface="+mn-lt"/>
                          <a:ea typeface="+mn-ea"/>
                          <a:cs typeface="+mn-cs"/>
                        </a:rPr>
                        <a:t>Deutsches Dokumentationszentrum für Kunstgeschichte - Bildarchiv Foto Marburg</a:t>
                      </a:r>
                      <a:r>
                        <a:rPr lang="de-DE" sz="1200" b="0" i="0" dirty="0" smtClean="0"/>
                        <a:t>)</a:t>
                      </a:r>
                    </a:p>
                  </a:txBody>
                  <a:tcPr marL="68580" marR="68580" marT="34290" marB="34290" anchor="ctr"/>
                </a:tc>
                <a:extLst>
                  <a:ext uri="{0D108BD9-81ED-4DB2-BD59-A6C34878D82A}">
                    <a16:rowId xmlns:a16="http://schemas.microsoft.com/office/drawing/2014/main" val="10001"/>
                  </a:ext>
                </a:extLst>
              </a:tr>
            </a:tbl>
          </a:graphicData>
        </a:graphic>
      </p:graphicFrame>
      <p:pic>
        <p:nvPicPr>
          <p:cNvPr id="16" name="Grafik 15">
            <a:extLst>
              <a:ext uri="{FF2B5EF4-FFF2-40B4-BE49-F238E27FC236}">
                <a16:creationId xmlns:a16="http://schemas.microsoft.com/office/drawing/2014/main" id="{643903E0-95D1-4014-A635-030D6DF6358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258126" y="6061362"/>
            <a:ext cx="514267" cy="232986"/>
          </a:xfrm>
          <a:prstGeom prst="rect">
            <a:avLst/>
          </a:prstGeom>
        </p:spPr>
      </p:pic>
      <p:sp>
        <p:nvSpPr>
          <p:cNvPr id="17" name="Textfeld 16">
            <a:extLst>
              <a:ext uri="{FF2B5EF4-FFF2-40B4-BE49-F238E27FC236}">
                <a16:creationId xmlns:a16="http://schemas.microsoft.com/office/drawing/2014/main" id="{8A531E92-B10A-4FCE-A235-FEFCAB92E444}"/>
              </a:ext>
            </a:extLst>
          </p:cNvPr>
          <p:cNvSpPr txBox="1"/>
          <p:nvPr/>
        </p:nvSpPr>
        <p:spPr>
          <a:xfrm>
            <a:off x="8238787" y="5953897"/>
            <a:ext cx="519590"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450" b="0" i="0" u="none" strike="noStrike" kern="1200" cap="none" spc="0" normalizeH="0" baseline="0" noProof="0" dirty="0">
                <a:ln>
                  <a:noFill/>
                </a:ln>
                <a:solidFill>
                  <a:srgbClr val="004B9C"/>
                </a:solidFill>
                <a:effectLst/>
                <a:uLnTx/>
                <a:uFillTx/>
                <a:latin typeface="Calibri" panose="020F0502020204030204"/>
                <a:ea typeface="+mn-ea"/>
                <a:cs typeface="+mn-cs"/>
              </a:rPr>
              <a:t>gefördert durch</a:t>
            </a:r>
          </a:p>
        </p:txBody>
      </p:sp>
      <p:sp>
        <p:nvSpPr>
          <p:cNvPr id="6" name="Rectangle 2"/>
          <p:cNvSpPr>
            <a:spLocks noChangeArrowheads="1"/>
          </p:cNvSpPr>
          <p:nvPr/>
        </p:nvSpPr>
        <p:spPr bwMode="auto">
          <a:xfrm>
            <a:off x="0" y="782005"/>
            <a:ext cx="65" cy="493391"/>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42849" numCol="1" anchor="ctr" anchorCtr="0" compatLnSpc="1">
            <a:prstTxWarp prst="textNoShape">
              <a:avLst/>
            </a:prstTxWarp>
            <a:sp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de-DE" altLang="de-DE" sz="975" b="0" i="0" u="none" strike="noStrike" kern="1200" cap="none" spc="0" normalizeH="0" baseline="0" noProof="0" dirty="0">
              <a:ln>
                <a:noFill/>
              </a:ln>
              <a:solidFill>
                <a:srgbClr val="333333"/>
              </a:solidFill>
              <a:effectLst/>
              <a:uLnTx/>
              <a:uFillTx/>
              <a:latin typeface="Roboto"/>
              <a:ea typeface="+mn-ea"/>
              <a:cs typeface="+mn-cs"/>
            </a:endParaRPr>
          </a:p>
          <a:p>
            <a:pPr marL="0" marR="0" lvl="0" indent="0" algn="l" defTabSz="685800" rtl="0" eaLnBrk="0" fontAlgn="base" latinLnBrk="0" hangingPunct="0">
              <a:lnSpc>
                <a:spcPct val="100000"/>
              </a:lnSpc>
              <a:spcBef>
                <a:spcPct val="0"/>
              </a:spcBef>
              <a:spcAft>
                <a:spcPct val="0"/>
              </a:spcAft>
              <a:buClrTx/>
              <a:buSzTx/>
              <a:buFontTx/>
              <a:buNone/>
              <a:tabLst/>
              <a:defRPr/>
            </a:pPr>
            <a:r>
              <a:rPr kumimoji="0" lang="de-DE" altLang="de-DE" sz="600" b="0" i="0" u="none" strike="noStrike" kern="1200" cap="none" spc="0" normalizeH="0" baseline="0" noProof="0" dirty="0">
                <a:ln>
                  <a:noFill/>
                </a:ln>
                <a:solidFill>
                  <a:prstClr val="black"/>
                </a:solidFill>
                <a:effectLst/>
                <a:uLnTx/>
                <a:uFillTx/>
                <a:latin typeface="Calibri" panose="020F0502020204030204"/>
                <a:ea typeface="+mn-ea"/>
                <a:cs typeface="+mn-cs"/>
              </a:rPr>
              <a:t/>
            </a:r>
            <a:br>
              <a:rPr kumimoji="0" lang="de-DE" altLang="de-DE" sz="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de-DE" altLang="de-DE"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7" name="Rectangle 3"/>
          <p:cNvSpPr>
            <a:spLocks noChangeArrowheads="1"/>
          </p:cNvSpPr>
          <p:nvPr/>
        </p:nvSpPr>
        <p:spPr bwMode="auto">
          <a:xfrm>
            <a:off x="114300" y="896305"/>
            <a:ext cx="65" cy="493391"/>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42849" numCol="1" anchor="ctr" anchorCtr="0" compatLnSpc="1">
            <a:prstTxWarp prst="textNoShape">
              <a:avLst/>
            </a:prstTxWarp>
            <a:sp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de-DE" altLang="de-DE" sz="975" b="0" i="0" u="none" strike="noStrike" kern="1200" cap="none" spc="0" normalizeH="0" baseline="0" noProof="0" dirty="0">
              <a:ln>
                <a:noFill/>
              </a:ln>
              <a:solidFill>
                <a:srgbClr val="333333"/>
              </a:solidFill>
              <a:effectLst/>
              <a:uLnTx/>
              <a:uFillTx/>
              <a:latin typeface="Roboto"/>
              <a:ea typeface="+mn-ea"/>
              <a:cs typeface="+mn-cs"/>
            </a:endParaRPr>
          </a:p>
          <a:p>
            <a:pPr marL="0" marR="0" lvl="0" indent="0" algn="l" defTabSz="685800" rtl="0" eaLnBrk="0" fontAlgn="base" latinLnBrk="0" hangingPunct="0">
              <a:lnSpc>
                <a:spcPct val="100000"/>
              </a:lnSpc>
              <a:spcBef>
                <a:spcPct val="0"/>
              </a:spcBef>
              <a:spcAft>
                <a:spcPct val="0"/>
              </a:spcAft>
              <a:buClrTx/>
              <a:buSzTx/>
              <a:buFontTx/>
              <a:buNone/>
              <a:tabLst/>
              <a:defRPr/>
            </a:pPr>
            <a:r>
              <a:rPr kumimoji="0" lang="de-DE" altLang="de-DE" sz="600" b="0" i="0" u="none" strike="noStrike" kern="1200" cap="none" spc="0" normalizeH="0" baseline="0" noProof="0" dirty="0">
                <a:ln>
                  <a:noFill/>
                </a:ln>
                <a:solidFill>
                  <a:prstClr val="black"/>
                </a:solidFill>
                <a:effectLst/>
                <a:uLnTx/>
                <a:uFillTx/>
                <a:latin typeface="Calibri" panose="020F0502020204030204"/>
                <a:ea typeface="+mn-ea"/>
                <a:cs typeface="+mn-cs"/>
              </a:rPr>
              <a:t/>
            </a:r>
            <a:br>
              <a:rPr kumimoji="0" lang="de-DE" altLang="de-DE" sz="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de-DE" altLang="de-DE"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865349" y="782005"/>
            <a:ext cx="1840002" cy="1080000"/>
          </a:xfrm>
          <a:prstGeom prst="rect">
            <a:avLst/>
          </a:prstGeom>
        </p:spPr>
      </p:pic>
    </p:spTree>
    <p:extLst>
      <p:ext uri="{BB962C8B-B14F-4D97-AF65-F5344CB8AC3E}">
        <p14:creationId xmlns:p14="http://schemas.microsoft.com/office/powerpoint/2010/main" val="2284611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LINKED? http, </a:t>
            </a:r>
            <a:r>
              <a:rPr lang="de-DE" dirty="0" err="1"/>
              <a:t>html</a:t>
            </a:r>
            <a:r>
              <a:rPr lang="de-DE" dirty="0"/>
              <a:t> – OPEN? Zoom + Download </a:t>
            </a:r>
            <a:r>
              <a:rPr lang="de-DE" dirty="0" err="1"/>
              <a:t>image</a:t>
            </a:r>
            <a:r>
              <a:rPr lang="de-DE" dirty="0"/>
              <a:t> - USABLE? …</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C49A35D6-B5B7-4B3C-81C0-6DEC0028E795}"/>
              </a:ext>
            </a:extLst>
          </p:cNvPr>
          <p:cNvSpPr txBox="1"/>
          <p:nvPr/>
        </p:nvSpPr>
        <p:spPr>
          <a:xfrm>
            <a:off x="6454140" y="1660326"/>
            <a:ext cx="2381953" cy="2462213"/>
          </a:xfrm>
          <a:prstGeom prst="rect">
            <a:avLst/>
          </a:prstGeom>
          <a:noFill/>
        </p:spPr>
        <p:txBody>
          <a:bodyPr wrap="square">
            <a:spAutoFit/>
          </a:bodyPr>
          <a:lstStyle/>
          <a:p>
            <a:r>
              <a:rPr lang="de-DE" sz="1400" dirty="0">
                <a:solidFill>
                  <a:srgbClr val="EB7A18"/>
                </a:solidFill>
                <a:latin typeface="Source Sans Pro" panose="020B0503030403020204" pitchFamily="34" charset="0"/>
                <a:ea typeface="Source Sans Pro" panose="020B0503030403020204" pitchFamily="34" charset="0"/>
              </a:rPr>
              <a:t>GRAPHIKPORTAL</a:t>
            </a:r>
          </a:p>
          <a:p>
            <a:r>
              <a:rPr lang="de-DE" sz="1400" dirty="0">
                <a:latin typeface="Source Sans Pro" panose="020B0503030403020204" pitchFamily="34" charset="0"/>
                <a:ea typeface="Source Sans Pro" panose="020B0503030403020204" pitchFamily="34" charset="0"/>
              </a:rPr>
              <a:t>Dateiformat in Datenbank</a:t>
            </a:r>
          </a:p>
          <a:p>
            <a:r>
              <a:rPr lang="de-DE" sz="1400" dirty="0">
                <a:latin typeface="Source Sans Pro" panose="020B0503030403020204" pitchFamily="34" charset="0"/>
                <a:ea typeface="Source Sans Pro" panose="020B0503030403020204" pitchFamily="34" charset="0"/>
              </a:rPr>
              <a:t>LIDO-XML (APS)</a:t>
            </a:r>
          </a:p>
          <a:p>
            <a:endParaRPr lang="de-DE" sz="1400" dirty="0">
              <a:latin typeface="Source Sans Pro" panose="020B0503030403020204" pitchFamily="34" charset="0"/>
              <a:ea typeface="Source Sans Pro" panose="020B0503030403020204" pitchFamily="34" charset="0"/>
            </a:endParaRPr>
          </a:p>
          <a:p>
            <a:r>
              <a:rPr lang="de-DE" sz="1400" dirty="0">
                <a:latin typeface="Source Sans Pro" panose="020B0503030403020204" pitchFamily="34" charset="0"/>
                <a:ea typeface="Source Sans Pro" panose="020B0503030403020204" pitchFamily="34" charset="0"/>
              </a:rPr>
              <a:t>HTML-Anzeige:</a:t>
            </a:r>
            <a:br>
              <a:rPr lang="de-DE" sz="1400" dirty="0">
                <a:latin typeface="Source Sans Pro" panose="020B0503030403020204" pitchFamily="34" charset="0"/>
                <a:ea typeface="Source Sans Pro" panose="020B0503030403020204" pitchFamily="34" charset="0"/>
              </a:rPr>
            </a:br>
            <a:r>
              <a:rPr lang="de-DE" sz="1400" dirty="0">
                <a:latin typeface="Source Sans Pro Light" panose="020B0403030403020204" pitchFamily="34" charset="0"/>
                <a:ea typeface="Source Sans Pro Light" panose="020B0403030403020204" pitchFamily="34" charset="0"/>
                <a:hlinkClick r:id="rId2">
                  <a:extLst>
                    <a:ext uri="{A12FA001-AC4F-418D-AE19-62706E023703}">
                      <ahyp:hlinkClr xmlns:ahyp="http://schemas.microsoft.com/office/drawing/2018/hyperlinkcolor" xmlns="" val="tx"/>
                    </a:ext>
                  </a:extLst>
                </a:hlinkClick>
              </a:rPr>
              <a:t>https://www.graphikportal.org/document/gpo00032816</a:t>
            </a:r>
            <a:r>
              <a:rPr lang="de-DE" sz="1400" dirty="0">
                <a:latin typeface="Source Sans Pro Light" panose="020B0403030403020204" pitchFamily="34" charset="0"/>
                <a:ea typeface="Source Sans Pro Light" panose="020B0403030403020204" pitchFamily="34" charset="0"/>
              </a:rPr>
              <a:t> </a:t>
            </a:r>
          </a:p>
          <a:p>
            <a:endParaRPr lang="de-DE" sz="1400" dirty="0">
              <a:latin typeface="Source Sans Pro Light" panose="020B0403030403020204" pitchFamily="34" charset="0"/>
              <a:ea typeface="Source Sans Pro Light" panose="020B0403030403020204" pitchFamily="34" charset="0"/>
            </a:endParaRPr>
          </a:p>
          <a:p>
            <a:r>
              <a:rPr lang="de-DE" sz="1400" dirty="0">
                <a:latin typeface="Source Sans Pro Light" panose="020B0403030403020204" pitchFamily="34" charset="0"/>
                <a:ea typeface="Source Sans Pro Light" panose="020B0403030403020204" pitchFamily="34" charset="0"/>
              </a:rPr>
              <a:t>Lizenzen: hier CC BY-NC-ND 4.0, obwohl Objekt eigentlich Public Domain ist</a:t>
            </a:r>
          </a:p>
        </p:txBody>
      </p:sp>
      <p:pic>
        <p:nvPicPr>
          <p:cNvPr id="6" name="Grafik 5">
            <a:extLst>
              <a:ext uri="{FF2B5EF4-FFF2-40B4-BE49-F238E27FC236}">
                <a16:creationId xmlns:a16="http://schemas.microsoft.com/office/drawing/2014/main" id="{5674712E-09CF-4036-B344-CA4BEC2AE5D9}"/>
              </a:ext>
            </a:extLst>
          </p:cNvPr>
          <p:cNvPicPr>
            <a:picLocks noChangeAspect="1"/>
          </p:cNvPicPr>
          <p:nvPr/>
        </p:nvPicPr>
        <p:blipFill>
          <a:blip r:embed="rId3"/>
          <a:stretch>
            <a:fillRect/>
          </a:stretch>
        </p:blipFill>
        <p:spPr>
          <a:xfrm>
            <a:off x="450849" y="693738"/>
            <a:ext cx="5812791" cy="5320598"/>
          </a:xfrm>
          <a:prstGeom prst="rect">
            <a:avLst/>
          </a:prstGeom>
        </p:spPr>
      </p:pic>
      <p:cxnSp>
        <p:nvCxnSpPr>
          <p:cNvPr id="4" name="Gerade Verbindung mit Pfeil 3">
            <a:extLst>
              <a:ext uri="{FF2B5EF4-FFF2-40B4-BE49-F238E27FC236}">
                <a16:creationId xmlns:a16="http://schemas.microsoft.com/office/drawing/2014/main" id="{1AFEE45E-FD26-42E6-8232-E65DF2C67923}"/>
              </a:ext>
            </a:extLst>
          </p:cNvPr>
          <p:cNvCxnSpPr>
            <a:cxnSpLocks/>
          </p:cNvCxnSpPr>
          <p:nvPr/>
        </p:nvCxnSpPr>
        <p:spPr>
          <a:xfrm flipH="1">
            <a:off x="2659224" y="4002832"/>
            <a:ext cx="3794916" cy="0"/>
          </a:xfrm>
          <a:prstGeom prst="straightConnector1">
            <a:avLst/>
          </a:prstGeom>
          <a:ln w="38100">
            <a:solidFill>
              <a:srgbClr val="FF99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3825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68F8A9BB-3DE1-4319-8F2F-A5EA74E5F546}"/>
              </a:ext>
            </a:extLst>
          </p:cNvPr>
          <p:cNvPicPr>
            <a:picLocks noChangeAspect="1"/>
          </p:cNvPicPr>
          <p:nvPr/>
        </p:nvPicPr>
        <p:blipFill>
          <a:blip r:embed="rId2"/>
          <a:stretch>
            <a:fillRect/>
          </a:stretch>
        </p:blipFill>
        <p:spPr>
          <a:xfrm>
            <a:off x="450850" y="693738"/>
            <a:ext cx="6323330" cy="5274533"/>
          </a:xfrm>
          <a:prstGeom prst="rect">
            <a:avLst/>
          </a:prstGeom>
        </p:spPr>
      </p:pic>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LINKED? http, </a:t>
            </a:r>
            <a:r>
              <a:rPr lang="de-DE" dirty="0" err="1"/>
              <a:t>html</a:t>
            </a:r>
            <a:r>
              <a:rPr lang="de-DE" dirty="0"/>
              <a:t> - OPEN? Zoom + Download </a:t>
            </a:r>
            <a:r>
              <a:rPr lang="de-DE" dirty="0" err="1"/>
              <a:t>image</a:t>
            </a:r>
            <a:r>
              <a:rPr lang="de-DE" dirty="0"/>
              <a:t> - USABLE? …</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2175705D-B65F-454E-A046-936182B7F780}"/>
              </a:ext>
            </a:extLst>
          </p:cNvPr>
          <p:cNvSpPr txBox="1"/>
          <p:nvPr/>
        </p:nvSpPr>
        <p:spPr>
          <a:xfrm>
            <a:off x="6511642" y="2104321"/>
            <a:ext cx="2520391" cy="2031325"/>
          </a:xfrm>
          <a:prstGeom prst="rect">
            <a:avLst/>
          </a:prstGeom>
          <a:noFill/>
        </p:spPr>
        <p:txBody>
          <a:bodyPr wrap="square">
            <a:spAutoFit/>
          </a:bodyPr>
          <a:lstStyle/>
          <a:p>
            <a:r>
              <a:rPr lang="de-DE" sz="1400" dirty="0">
                <a:solidFill>
                  <a:srgbClr val="EB7A18"/>
                </a:solidFill>
                <a:latin typeface="Source Sans Pro" panose="020B0503030403020204" pitchFamily="34" charset="0"/>
                <a:ea typeface="Source Sans Pro" panose="020B0503030403020204" pitchFamily="34" charset="0"/>
              </a:rPr>
              <a:t>GRAPHIKPORTAL</a:t>
            </a:r>
            <a:br>
              <a:rPr lang="de-DE" sz="1400" dirty="0">
                <a:solidFill>
                  <a:srgbClr val="EB7A18"/>
                </a:solidFill>
                <a:latin typeface="Source Sans Pro" panose="020B0503030403020204" pitchFamily="34" charset="0"/>
                <a:ea typeface="Source Sans Pro" panose="020B0503030403020204" pitchFamily="34" charset="0"/>
              </a:rPr>
            </a:br>
            <a:r>
              <a:rPr lang="de-DE" sz="1400" dirty="0">
                <a:latin typeface="Source Sans Pro" panose="020B0503030403020204" pitchFamily="34" charset="0"/>
                <a:ea typeface="Source Sans Pro" panose="020B0503030403020204" pitchFamily="34" charset="0"/>
              </a:rPr>
              <a:t>LIDO-XML (APS)</a:t>
            </a:r>
          </a:p>
          <a:p>
            <a:r>
              <a:rPr lang="de-DE" sz="1400" dirty="0">
                <a:latin typeface="Source Sans Pro" panose="020B0503030403020204" pitchFamily="34" charset="0"/>
                <a:ea typeface="Source Sans Pro" panose="020B0503030403020204" pitchFamily="34" charset="0"/>
                <a:hlinkClick r:id="rId3"/>
              </a:rPr>
              <a:t>https://www.graphikportal.org/document/gpo00382897</a:t>
            </a:r>
            <a:r>
              <a:rPr lang="de-DE" sz="1400" dirty="0">
                <a:latin typeface="Source Sans Pro" panose="020B0503030403020204" pitchFamily="34" charset="0"/>
                <a:ea typeface="Source Sans Pro" panose="020B0503030403020204" pitchFamily="34" charset="0"/>
              </a:rPr>
              <a:t/>
            </a:r>
            <a:br>
              <a:rPr lang="de-DE" sz="1400" dirty="0">
                <a:latin typeface="Source Sans Pro" panose="020B0503030403020204" pitchFamily="34" charset="0"/>
                <a:ea typeface="Source Sans Pro" panose="020B0503030403020204" pitchFamily="34" charset="0"/>
              </a:rPr>
            </a:br>
            <a:r>
              <a:rPr lang="de-DE" sz="1400" dirty="0">
                <a:latin typeface="Source Sans Pro" panose="020B0503030403020204" pitchFamily="34" charset="0"/>
                <a:ea typeface="Source Sans Pro" panose="020B0503030403020204" pitchFamily="34" charset="0"/>
              </a:rPr>
              <a:t/>
            </a:r>
            <a:br>
              <a:rPr lang="de-DE" sz="1400" dirty="0">
                <a:latin typeface="Source Sans Pro" panose="020B0503030403020204" pitchFamily="34" charset="0"/>
                <a:ea typeface="Source Sans Pro" panose="020B0503030403020204" pitchFamily="34" charset="0"/>
              </a:rPr>
            </a:br>
            <a:r>
              <a:rPr lang="de-DE" sz="1400" dirty="0">
                <a:latin typeface="Source Sans Pro Light" panose="020B0403030403020204" pitchFamily="34" charset="0"/>
                <a:ea typeface="Source Sans Pro Light" panose="020B0403030403020204" pitchFamily="34" charset="0"/>
              </a:rPr>
              <a:t>Lizenzen, hier CC BY-SA 4.0, mit Logo und Link auf Lizenz, Objekt eigentlich Public Domain</a:t>
            </a:r>
          </a:p>
          <a:p>
            <a:endParaRPr lang="de-DE" sz="14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7626250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normAutofit/>
          </a:bodyPr>
          <a:lstStyle/>
          <a:p>
            <a:r>
              <a:rPr lang="de-DE" dirty="0">
                <a:latin typeface="Source Sans Pro" panose="020B0503030403020204" pitchFamily="34" charset="0"/>
                <a:ea typeface="Source Sans Pro" panose="020B0503030403020204" pitchFamily="34" charset="0"/>
              </a:rPr>
              <a:t>LINKS </a:t>
            </a:r>
            <a:r>
              <a:rPr lang="de-DE" dirty="0"/>
              <a:t>FROM – TO: Bildindex &gt;</a:t>
            </a:r>
            <a:r>
              <a:rPr lang="de-DE" dirty="0">
                <a:sym typeface="Wingdings" panose="05000000000000000000" pitchFamily="2" charset="2"/>
              </a:rPr>
              <a:t>&gt;&gt; </a:t>
            </a:r>
            <a:r>
              <a:rPr lang="de-DE" dirty="0"/>
              <a:t>Virtuelles Kupferstichkabinett </a:t>
            </a:r>
            <a:r>
              <a:rPr lang="de-DE" dirty="0">
                <a:sym typeface="Wingdings" panose="05000000000000000000" pitchFamily="2" charset="2"/>
              </a:rPr>
              <a:t>&lt;&lt;&lt; DDB</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pic>
        <p:nvPicPr>
          <p:cNvPr id="6" name="Grafik 5">
            <a:extLst>
              <a:ext uri="{FF2B5EF4-FFF2-40B4-BE49-F238E27FC236}">
                <a16:creationId xmlns:a16="http://schemas.microsoft.com/office/drawing/2014/main" id="{D1C37B64-6F52-4148-96A7-475AD46EB1CB}"/>
              </a:ext>
            </a:extLst>
          </p:cNvPr>
          <p:cNvPicPr>
            <a:picLocks noChangeAspect="1"/>
          </p:cNvPicPr>
          <p:nvPr/>
        </p:nvPicPr>
        <p:blipFill>
          <a:blip r:embed="rId2"/>
          <a:stretch>
            <a:fillRect/>
          </a:stretch>
        </p:blipFill>
        <p:spPr>
          <a:xfrm>
            <a:off x="4338400" y="902524"/>
            <a:ext cx="4869078" cy="3905473"/>
          </a:xfrm>
          <a:prstGeom prst="rect">
            <a:avLst/>
          </a:prstGeom>
          <a:effectLst>
            <a:outerShdw blurRad="50800" dist="38100" dir="5400000" algn="t" rotWithShape="0">
              <a:prstClr val="black">
                <a:alpha val="40000"/>
              </a:prstClr>
            </a:outerShdw>
          </a:effectLst>
        </p:spPr>
      </p:pic>
      <p:sp>
        <p:nvSpPr>
          <p:cNvPr id="5" name="Rechteck 4">
            <a:extLst>
              <a:ext uri="{FF2B5EF4-FFF2-40B4-BE49-F238E27FC236}">
                <a16:creationId xmlns:a16="http://schemas.microsoft.com/office/drawing/2014/main" id="{C35139B1-93AD-437F-A77F-E53E853DDFA2}"/>
              </a:ext>
            </a:extLst>
          </p:cNvPr>
          <p:cNvSpPr/>
          <p:nvPr/>
        </p:nvSpPr>
        <p:spPr>
          <a:xfrm>
            <a:off x="412372" y="945574"/>
            <a:ext cx="3954355" cy="4555093"/>
          </a:xfrm>
          <a:prstGeom prst="rect">
            <a:avLst/>
          </a:prstGeom>
        </p:spPr>
        <p:txBody>
          <a:bodyPr wrap="square">
            <a:spAutoFit/>
          </a:bodyPr>
          <a:lstStyle/>
          <a:p>
            <a:r>
              <a:rPr lang="de-DE" sz="1600" dirty="0">
                <a:latin typeface="Source Sans Pro Light" panose="020B0403030403020204" pitchFamily="34" charset="0"/>
                <a:ea typeface="Source Sans Pro Light" panose="020B0403030403020204" pitchFamily="34" charset="0"/>
              </a:rPr>
              <a:t>https://www.bildindex.de/</a:t>
            </a:r>
            <a:r>
              <a:rPr lang="de-DE" sz="1600" dirty="0">
                <a:highlight>
                  <a:srgbClr val="FFFF00"/>
                </a:highlight>
                <a:latin typeface="Source Sans Pro Light" panose="020B0403030403020204" pitchFamily="34" charset="0"/>
                <a:ea typeface="Source Sans Pro Light" panose="020B0403030403020204" pitchFamily="34" charset="0"/>
              </a:rPr>
              <a:t>document/obj35006482</a:t>
            </a: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r>
              <a:rPr lang="de-DE" sz="1600" dirty="0">
                <a:latin typeface="Source Sans Pro Light" panose="020B0403030403020204" pitchFamily="34" charset="0"/>
                <a:ea typeface="Source Sans Pro Light" panose="020B0403030403020204" pitchFamily="34" charset="0"/>
                <a:cs typeface="Noto Sans Light" panose="020B0402040504020204" pitchFamily="34"/>
              </a:rPr>
              <a:t>http://kk.haum-bs.de/</a:t>
            </a:r>
            <a:r>
              <a:rPr lang="de-DE" sz="1600" dirty="0">
                <a:highlight>
                  <a:srgbClr val="FFFF00"/>
                </a:highlight>
                <a:latin typeface="Source Sans Pro Light" panose="020B0403030403020204" pitchFamily="34" charset="0"/>
                <a:ea typeface="Source Sans Pro Light" panose="020B0403030403020204" pitchFamily="34" charset="0"/>
                <a:cs typeface="Noto Sans Light" panose="020B0402040504020204" pitchFamily="34"/>
              </a:rPr>
              <a:t>?id=w-hollar-v3-2866-12</a:t>
            </a: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endParaRPr lang="de-DE" sz="1600" dirty="0">
              <a:latin typeface="Source Sans Pro Light" panose="020B0403030403020204" pitchFamily="34" charset="0"/>
              <a:ea typeface="Source Sans Pro Light" panose="020B0403030403020204" pitchFamily="34" charset="0"/>
              <a:cs typeface="Noto Sans Light" panose="020B0402040504020204" pitchFamily="34"/>
            </a:endParaRPr>
          </a:p>
          <a:p>
            <a:r>
              <a:rPr lang="en-US" sz="1600" dirty="0">
                <a:latin typeface="Source Sans Pro Light" panose="020B0403030403020204" pitchFamily="34" charset="0"/>
                <a:ea typeface="Source Sans Pro Light" panose="020B0403030403020204" pitchFamily="34" charset="0"/>
                <a:cs typeface="Noto Sans Light" panose="020B0402040504020204" pitchFamily="34"/>
              </a:rPr>
              <a:t>https://www.deutsche-digitale-bibliothek.de/</a:t>
            </a:r>
            <a:r>
              <a:rPr lang="en-US" sz="1600" dirty="0">
                <a:highlight>
                  <a:srgbClr val="FFFF00"/>
                </a:highlight>
                <a:latin typeface="Source Sans Pro Light" panose="020B0403030403020204" pitchFamily="34" charset="0"/>
                <a:ea typeface="Source Sans Pro Light" panose="020B0403030403020204" pitchFamily="34" charset="0"/>
                <a:cs typeface="Noto Sans Light" panose="020B0402040504020204" pitchFamily="34"/>
              </a:rPr>
              <a:t>item/IEZA2KACCXH3675QXIL5E7YDXEGPHN6H</a:t>
            </a:r>
            <a:endParaRPr lang="de-DE" sz="1600" dirty="0">
              <a:highlight>
                <a:srgbClr val="FFFF00"/>
              </a:highlight>
              <a:latin typeface="Source Sans Pro Light" panose="020B0403030403020204" pitchFamily="34" charset="0"/>
              <a:ea typeface="Source Sans Pro Light" panose="020B0403030403020204" pitchFamily="34" charset="0"/>
              <a:cs typeface="Noto Sans Light" panose="020B0402040504020204" pitchFamily="34"/>
            </a:endParaRPr>
          </a:p>
          <a:p>
            <a:endParaRPr lang="de-DE" sz="1600"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endParaRPr>
          </a:p>
          <a:p>
            <a:pPr marL="285750" indent="-285750">
              <a:buFontTx/>
              <a:buChar char="-"/>
            </a:pPr>
            <a:r>
              <a:rPr lang="de-DE" sz="1600"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rPr>
              <a:t>PURL?</a:t>
            </a:r>
          </a:p>
          <a:p>
            <a:pPr marL="285750" indent="-285750">
              <a:buFontTx/>
              <a:buChar char="-"/>
            </a:pPr>
            <a:r>
              <a:rPr lang="de-DE" sz="1600"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rPr>
              <a:t>ID?</a:t>
            </a:r>
          </a:p>
          <a:p>
            <a:pPr marL="285750" indent="-285750">
              <a:buFontTx/>
              <a:buChar char="-"/>
            </a:pPr>
            <a:r>
              <a:rPr lang="de-DE" sz="1600" dirty="0" err="1">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rPr>
              <a:t>Backlink</a:t>
            </a:r>
            <a:r>
              <a:rPr lang="de-DE" sz="1600"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rPr>
              <a:t>?</a:t>
            </a:r>
          </a:p>
          <a:p>
            <a:pPr marL="285750" indent="-285750">
              <a:buFontTx/>
              <a:buChar char="-"/>
            </a:pPr>
            <a:r>
              <a:rPr lang="de-DE" sz="1600"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rPr>
              <a:t>IIIF Manifeste?</a:t>
            </a:r>
            <a:endParaRPr lang="de-DE" dirty="0">
              <a:highlight>
                <a:srgbClr val="FF9900"/>
              </a:highlight>
              <a:latin typeface="Source Sans Pro Light" panose="020B0403030403020204" pitchFamily="34" charset="0"/>
              <a:ea typeface="Source Sans Pro Light" panose="020B0403030403020204" pitchFamily="34" charset="0"/>
              <a:cs typeface="Noto Sans Light" panose="020B0402040504020204" pitchFamily="34"/>
            </a:endParaRPr>
          </a:p>
        </p:txBody>
      </p:sp>
      <p:cxnSp>
        <p:nvCxnSpPr>
          <p:cNvPr id="9" name="Gerade Verbindung mit Pfeil 8">
            <a:extLst>
              <a:ext uri="{FF2B5EF4-FFF2-40B4-BE49-F238E27FC236}">
                <a16:creationId xmlns:a16="http://schemas.microsoft.com/office/drawing/2014/main" id="{D6C7870A-4F9A-42AB-AB69-323752E86923}"/>
              </a:ext>
            </a:extLst>
          </p:cNvPr>
          <p:cNvCxnSpPr/>
          <p:nvPr/>
        </p:nvCxnSpPr>
        <p:spPr>
          <a:xfrm>
            <a:off x="2146041" y="1326911"/>
            <a:ext cx="0" cy="875114"/>
          </a:xfrm>
          <a:prstGeom prst="straightConnector1">
            <a:avLst/>
          </a:prstGeom>
          <a:ln w="38100">
            <a:solidFill>
              <a:srgbClr val="EB7A18"/>
            </a:solidFill>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92D66586-A586-48A0-A994-3602CAA7062A}"/>
              </a:ext>
            </a:extLst>
          </p:cNvPr>
          <p:cNvCxnSpPr>
            <a:cxnSpLocks/>
          </p:cNvCxnSpPr>
          <p:nvPr/>
        </p:nvCxnSpPr>
        <p:spPr>
          <a:xfrm flipV="1">
            <a:off x="2146041" y="2587791"/>
            <a:ext cx="0" cy="841209"/>
          </a:xfrm>
          <a:prstGeom prst="straightConnector1">
            <a:avLst/>
          </a:prstGeom>
          <a:ln w="38100">
            <a:solidFill>
              <a:srgbClr val="EB7A18"/>
            </a:solidFill>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C9AA1A41-D1D8-42D7-85DE-808F905B1FAC}"/>
              </a:ext>
            </a:extLst>
          </p:cNvPr>
          <p:cNvCxnSpPr>
            <a:cxnSpLocks/>
          </p:cNvCxnSpPr>
          <p:nvPr/>
        </p:nvCxnSpPr>
        <p:spPr>
          <a:xfrm flipH="1">
            <a:off x="1562100" y="2518656"/>
            <a:ext cx="315967" cy="336604"/>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0" name="Rechteck 19">
            <a:extLst>
              <a:ext uri="{FF2B5EF4-FFF2-40B4-BE49-F238E27FC236}">
                <a16:creationId xmlns:a16="http://schemas.microsoft.com/office/drawing/2014/main" id="{DCF271E6-1CAE-404D-AF68-A63449EF7D47}"/>
              </a:ext>
            </a:extLst>
          </p:cNvPr>
          <p:cNvSpPr/>
          <p:nvPr/>
        </p:nvSpPr>
        <p:spPr>
          <a:xfrm>
            <a:off x="59208" y="2925066"/>
            <a:ext cx="5688024" cy="338554"/>
          </a:xfrm>
          <a:prstGeom prst="rect">
            <a:avLst/>
          </a:prstGeom>
        </p:spPr>
        <p:txBody>
          <a:bodyPr wrap="square">
            <a:spAutoFit/>
          </a:bodyPr>
          <a:lstStyle/>
          <a:p>
            <a:r>
              <a:rPr lang="de-DE" sz="1600" dirty="0">
                <a:latin typeface="Source Sans Pro Light" panose="020B0403030403020204" pitchFamily="34" charset="0"/>
                <a:ea typeface="Source Sans Pro Light" panose="020B0403030403020204" pitchFamily="34" charset="0"/>
                <a:cs typeface="Noto Sans Light" panose="020B0402040504020204" pitchFamily="34"/>
              </a:rPr>
              <a:t>http://iconclass.org/25F711%28BUTTERFLY%29</a:t>
            </a:r>
          </a:p>
        </p:txBody>
      </p:sp>
      <p:pic>
        <p:nvPicPr>
          <p:cNvPr id="1026" name="Picture 2" descr="data:image/png;base64,iVBORw0KGgoAAAANSUhEUgAAAXgAAACGCAMAAADgrGFJAAAA9lBMVEX////uJjUAdaQAAADuGiwAcKHzeH4AbqAAa570+vztCyP4ubzM4+2RtMxyqMSlz9/uKzn6wsb+9/jyYm0UDhC+vb3yZ3Hv7+/p6ekZFBXtFinDwsL4+PiRkJDi4uL2kZjY2NhdWlrNzMwtKSpNSksPBgkjHyCbmZm0s7Orqap5eHgxLS4nIyTT0tI3NDWamZlCPj9ST1CGhIRjYWFua2xiX2CMi4v+7e6Af3/84uTwRFD82dv3qa37zM/tAB1cpcPk8PXvOUcvhq/xUV72nKL1g4vzcnx/ts6TwNVKlbm61+RLl7oQgKvX5u71jpQmi7OeytvvQEx2WgsTAAAZbklEQVR4nO2dC1ubShOAqRtrtX5W7VJYQyiXLPcQCCTGS73Wai/2tP//z3x7I5JIMMaq1TrPc45JgE367jA7u8zsSNJfJZvbOxufP5xufdh87F/yL8n2xv7r3cbKVuNV4wX8w8nbs9N1wpzJC/gHks29j68OGoL6kwevKYr22L9hNvl0tr7yqixPG7yX9a3H/g2zyM6X48arV38r+E7Pve0lLgDyffyUPyvbHw8msd8SvA5i4N/b7wMYdG55iYtB815+y5+Ut6cr17DfErwaIserPNK5LbKyKLJC/+DbUyTg1Tt88YPI51fX1X0O8GGVTdWDsDX3D9P8NGXgreD2pgYDZdZzjy7fnR8enr+7PFqe6fzNnb39sy9ffm7sbY8fWL78Rhpau1idpaGd9wdV2G8Lvo3iKvAeAPOPcWoK8nmvnR388q+vi0tLi+S/pf/W3t1MbPvt6+MVMtFpbB28+vC2zOjb4QJph7T05sfhxdENzezsblVzvx14xYRxlU2R7wJeMfH9gz/6vrC4UMjiwtd3N5z/ebdkIBqvriAtn5cbWjw5r+3DT7uVZmYe8G1qUy2jqUjGoJ+zkdYwXIw9w2LWVh9k/SE31YZlGJLSCgxJN2RdUrt53i0wyT0zC2hnqUYzhX3dIK+bRmHivV4/C2TuoeudpiGprdK1/rCf9/ips4I/KtFixN78WJ1+9ubb44nhcOt0hx9aPnwz1tDC0tKv6ej3qs37/OB7AHUCAMloGBqSNkCR40Q2VXplCJLhsA3ausQMUKuJqcPnA+D5AMLCb7FwnOdtDHJNsmJysWM7feLVAMC+xUKg3RumIGZwSSu+S79LXNtEcZYnAAS0X2YEf/R1nDvT+otpwHbOrnshW184pvM3kw0tLB5eTmlob7q+zwm+BcMs9WSvj2BGVL9DNN43LIIgACZBrmeAnmaBKI9xSME7KLU9WQ4gYl2S9sn/1RwCT1I6zTY0jQ7ptRgl9EvkEA1JUwrpWUpeBnaakGsziBL6sZmxb0Ds4IzgL65xp/K1mvzeaZVZ3tqnx75VtbM45e7Zfl/DfV7wDnPjrBgRlb+y8R5CTEutEHeJbgLHMXVV1wh4h52gmygiJ2g5o6UAGEglG5+gmL5NYJsd1iNIvR2ZtEIbVRNkN2l/MIvWCQH5hhnBH/2o4kWAVanqp61qXOsSNTSVPbiweFHR0ObrKvf9ruDhgH0QQNuQGHhqBlQTZxxpjk2VgOf6LVGNz5nF9nFUctVj1GaN4oC95eBdgIVX2cLQpW1DZlWkLrZL1yaAOrCzgX933T5wXifXVfXtVFAbknRZ3Q6RCvL70/yZO4EXU53WCDz991sRDFQqRgYTg4Ln3UPAC5ieUwJvOcy2KCbgp3HwCSrmr00EhxppG/HJchOUwDdDPDv4KXpKdf5o4tRPx1NB/SQ9uDQN/OI1N2lnvZb73BpvsA+6I/AS++OECRMHhx0KXuiu74gllSvwercfoQJ8j33EwWMHiG9rRojcN6RRDl4egTdcM3JuAb7a0lSR/zRdSxuva3qQyAT5zQ91Bn5+8My0jzTex0BjaJDpcfFdhdp4sYI1AV7rBNDJWnLCwOsxrgbfSVCqX/HmLzQrAFHW8kcar9/8s6fTIi5JeYTdPq1x/95vS9+ng188GR8wppqsucCrxCqrV7wlachf9KAAD8srB1PBewgH1JxwN0YPx8ADp1Dipo36VOPFKgU3NT651qC/pAA/w+pkDfixcXHzrM79I+D/q2voa/krN2u6cB7wIUoo6BF4MbgOOPgmRnnpzq8A71OvRslwm11uT4LHEu2NYqlMhnRYlUHE1+XY4KolMKZfof8p8AtvrjT1ba37R8HXmJqFN+UB9nOtRzMPeLZWUwGevjOIx1daUaiw8V3q1agpNOl9owFHgBeDKzMyZLI0ZG+1HkSedDW4thj4kDv7RvinwC9+L07b/n0T+Dobv7BQNjbHN3G/5Xq8XYB3xsATU8NM7QBCsexCZ//WVPAopEo9wFzjbVi4kxS82oYJa0x3YKpJV4MrBx/zvu0h1j2zgT+pJT8aFuu1lA6ua7XgF89H31h778wDHiBmPVrFI4sAC68GMj9daWNMJziaH3YpeFiARwV4AMmLFnHwPTl3HET7TyXWgxkXhLhvFGFqsJQ+cHSprPGAdJoWAETmzP0YMaM32xOomjGR8vp6xM7arvf/6t1JJqMJ2WbtnJU2dsvwDt1JEmpwg9jh4IdxTMFruQOATZRda7UxgBF5TT72w7gAH9ucjxuH5Ho1QAAA03Btx+lqUjMBpCcsCSWYnWTkETBTEAZM8f0w8cW19IWa02v7etdB5H7qFg3XykU9r4Vv7Kz9eliNt3UTKCZLhcpPnw2wlrZ2378/Pnh/C/CaZXSodTY6Fh9Eixdak7iQBusbmbySWbfonY7w9chp/EER+YhZd3KSrJDmmh16oxjkEtKOVaxOahb1SDvF6qRoRbwQ10rNZoc23JnhCdRlPfjFNXrS9g2Od2O7crFtXMQX1k5aG6/3tjc3t3c+/TUPu+9Nlm/iRX35TzdYmve0pf/VN/SG3zt104FXr/YfE8UDS/Xq5Div/XoH8GCDNvRt+iSYCr93pJ0ahd/6+JggHlouT+p5ndO1xFpL09jlD17r7x0xiarrw929xwTx4HJez4u48pu7tQpPh1Yq36YsdArhrnzNaNE4e0wMDy/L9cPrCQF/XMv9fRFpUK/y/JFIzWjR+PyIFB5D6j3Kk2Vpe0oUxrjCS9JqrZVn4HdqjNb6xiNCeAyZ9uxIgD+qB7/1+qqlixvBb7yAL0mtphJTs10zIDaKGAMqy3XzYAa+bib274GvHRZvsPHHn8oNHf2YTp6B//gCfkym24jFw/onRhOwVk+mkj+hU7G6Vf1/Efx08m9+STVrk41rU83VaTrPJ1B1M4J/Evz0CWzNkkGjaoq/uljdEl8yeAF/TX5VquoSe3RUPXXd2v1U1dBqpTu/+B87eA/gNV3Xn0jOUbWsfr3uzy+eHLFjOxWcVj5MmeEfrVWN1XyN7B7A6+00/fszMOpkeW0ifLUUgLfRmCBGzMz0pduKu0c8dL0P8BFC1RkhT0dW136Utb4cTbYxFsy+8vtsp6Yd6ejipGzqFxd+iQMzgd/ZqOnUa0IzQp62xlNZ/d9/bxiyxcWlhfOj0pGd140VqvaNxsrK7883riNeXnx/s8RbWlpc+1Z8fDP4nf2z01s9gZqWEfLUZHn1/Pt/Cwv/HU6mhmzu7H84XV8//fB5ZyYsy0cXh19/LJwcnpfScm4Av7n/4fjVLZ+50oyQJwn+aFoI+6xS5EEtX96cxVML/uzL1go7PlcIn9GxNK3ZygNPIYbfD/KBMECK1c2yoSeeg5IjZu5bRNgzWMPt93vyo2TpvTtZuyn5pkY2N34ei+XJ1R83J1DVPlIZDeBzgR8imhECAAaBRmMEAMYsEkDPcdoj7032eNpLgOm1MD2Nxs+0IjAckI8e45Z592Zx4WTMnM8uOx931xsHBXja0Fr9/VP/LGvUA3MFreK4nci6HyPHtE1LbzmIhXl0naYmKa7DYvJkxBIOmg4K1A4NqQlJd2gBsGcIM/3TwgJiFt98f3dLk7O58/Z0hbo6KyPwrKH/ftWYnPsED1FIwzpkx+HZHC5kUUc+9zXJSECmWW0EWShHAMMO5Q/ZQTWZP8dvfhGRSItLM1iKK9l+e7bLDfI4eN7Qr6Mpl90reGFaUq7pkmWzUEYxqyU3BFH8GKUikwPLBD9m4a6SEoiI1QeVqxAwanJqEv5KsnO2uz7y6yfAs4Z+rFU3dL/gDfZBgFNmOAyeGSPOIt3BwCcMfAujpmTENMhPIx8HMHr4qcBY7N1SvaWgsrm3f3owNpu6Bp6bnIuKhu4VvEhMCABPehqBVww5x8ihpsZEmHaKSq7RpQ52HJpXSWwTwA+/4cZk0CM1OUdTz97ef328Mk6vEjxr6PCayblX8EViAk83LcAThxEmrSbTeKkJcEb+DBDd8MMCKGvKQh7eo7webUpMzmGlpdj8dPb7el7wNPDM5Hz/NtbCPYCfzAjRclwGb8U4Ncj7jA2uUjOB7bzNFxksIGKxH0cqw3yppVgdtxSbe593K/aWqQPPGvpxvjrbzHVe8CFK6FyoAK/0MU8BsVieQBfwTVUEeD/u+l2XZ8Z3IpQ+ghtZyLT4amJySvtA7Oy/Xp8SfVcLnja08P2icFXvB/xYRojS57kdkhVR8C2RicpNjQfS0pUmch5xea0mT3LhR7Gq+PN4+tYDN4GnDRVJ+g8DnutxAR7RdGvPcUICPoeRrzGhZ/gQ8V1pyATr7iBvK3UZBUv/EyfVZRPcDJ4+cb038DpwIpYRApFB35fB0xx6hGzXGqAEAdmQfEA8GCphl05ZewD0DVXRvWj4p3DOLs8APGAZITyFnnjsgOcrNdluGlqXknZ8i/w/V4mNh5Q7RJjquubGAKVZCFLjT+GcXZ46eEnh+zxqisiqLF4U+z/q7sCnC5YycW7U3MmaqmINbYdt+CBpVmswkNXHeGj75MHfQtSkeEpoYZTdz3fMLP8SeB+Pko1D+AL+4cAPxNYQRGJuah5R/iXwLSA2q6E7NT3i3InJ3wj+Ng+7byMyQjxR1YvR/e3OOqP8deAbjfXX95Vu2Y1wlOZZHD3C+vuk/GXgt9bf3xw8Mr/o/iDPet2/ISzhbwLfODj++Gm7+nf+MVFm2SPvAeTvAb9+/GXv+ad0j+TvAf/xH6Iu/UXg/7X4+BfwdxCxvnz90xkWf17Azy/NNOtVfOxl5gyzhOcA/rEyQmQAxooDqN0BnZ/5kC1US61WnQP11MHrdhw/VmKCPNr6losP2AatYruzLqjd/f+pg59eI8S4S42QmYSAH1tqI+Cp6WnaDHyrAK81q9aFnjx4uzojRB+G9/4gdRK86rsUsQCv+F0GXM55pOCEPHXwNDivagXgTqUqZpRJ8EIEeCFaAMwqW//kwZsw+eM1QmYUfTbw+LmC5zVC5KYmdVq9nss20ev4GHt6k4c2tYZDkR9iyHJH0t0h35LPHQ6HrsGbacoGu7xrFC13BuQyTlCXyVGjywqNGO6QfAkzIgoFL/d6PV8pTiuZmg4NDFSanRymHcMi7yzhfamy/IzAD2BoDJEDMWx3JK1lx44TJ5AovTZEcZbFPOhDBsiVbbYXqhY4kZmbDmJxfFaMux62bYzFSr3SQ0mWh6wWheQB6FsOK8YVOEmWIsjCpBQAB0GUxBAmrF+7mO09KsAPIPmjt2PbiZIwcyOnePaSYfMZgW/BuN32m56J6IPVksYHgCJXM0B3XraAk8V2asuSkvFKK3ICAoVVuOjbvqG7MWJhOlIOaHUKcllKWvdwlMdRSrB6rF9kB4UMvBOmTUnzQshySsbBuxgYROOtHJt0L8oUAeF9YWw9K/AO20zYSiZqhEBRI8SGvEZIlHd0Q5FcxBMZpC6keSFW7ADmBbkOLe5CdJzRkZohq03hkE8N3VAli2/23IN0Y3MC3mZn+YBtYOxOgufpJ9yr9AHi8YMWYHvvPh/wYsfr4ahiAqvpNKoRko3VCNHbUDx/NVjlFaLxCT+PaKYlaSbk0X2keaLyclSUFhFisdYVIIJEtBDRL50GnhkzDYld6APEbqnnA/5ajRCqV0TRh4qiG0anz2uEiBIupRhtQtqgNr7Hx74exAOq6D12mZ4hYkVkFod5JSqx3wy8uGu0ANL9tWvB08IutBE9ybTnBZ7HTpZqhLCAeOAkfTOJ4xiBco0Qv+gBYs2p8bVGxUl9TLrEg05i0ssSRDfQJjb9atlL9XopcDj4YkP/FqbtVoIntxoHb4TIZEaMm/rnA15khIgX7lWNENd1u92u6/qlGiFdHkVMJYAcvFcC72OUi8u65DJi48VRzW3bSe53hcYXc4VuNXiW95MK8NqQ7vqvZJH0LMCryVw1QgjeYkWXabyejGk88YnKU6MReNUEia8VI8iNGi+XwZPPYaAZ2Hsm4OerEWLhcRuvtvGQ2/gWtfEeguXLRuBlxPuxAC9WJ7UcoSob742B11Lk6K1YfTbgRWJCkfU3Bt5IUFRaOhjZeL2NRDVSK6YOjNpGCSdi0mpb5DIxZIyD90SRimJwFR6i4lR7NePg6cDScorB4qmD16OpNULY+9aoRogll4uzED+e26AepFAJeO7HexHT9RZAfXGZVdZ4zIrNGTYbXMl0zBZTVhYDK8DLURm8nuK8eFKDHTRaqXzy4EWNkMFEjRBP1AjRTICHOl2ktVvlGiFazmsK+RGgfiQBbyNPk7wEsjmRFgJAL9P80KczVwHeiJEzlN3EQXigazIIcSKTc2zey11uyHw+RxXglRzbhZbnxWTjOYBHScgyQkIkaoTYzOZoWUS6JKDORAwRciKb1v707atV+kHixGnsJOwDYuMHfhwhXCwya63iMoPeBgU7j7il0B4qCXISw4sN3bQdiJ2UXdQNWet+SPtYCmw+njQTcgJ/ZmAgfhs+B/CapbJiHx2jOVEjRO52ffbP1D3iE3qiRoh1NQNVPbfl8mr0FHyPfNDteqMxVffdrnvtMt3v+h36zINcqNPmLb/lF5WNDVYyRLUMXSpXIaEZnqxZNW6Pvv2pg/9DQsHf/zNzubRQ/wKeycOAD9tXPuoLeCb6Q4D3ymkoL+CZdOL7B6+ZdmlK8QKeifUA4D2Ylb7iBTwTKxTb3NyfqCYoB5y8gGdiZVlwz+CNLCs/THkB/0jyAv6RZCbwdVUWX8DPJzOB/1hTou8F/HzyAn5eUe4WmP8Cfl7x8vwugflPHbymElEU+v8HTgyRi+CO+eSpg9dRGEZpGkVh+VndQ8ioZPp88uTBRygycyIhuPcMkHH5x8HTh90PTFzIvw4+fqwaITJw/mXwivl44O277Bf69MHDUiCvTiOwO4MB9bGNXpYOxbNOXdclY2DmNHVD8fI0aAoXSOsM+maP5mpohq6L7T91nT8sVfknijds93vika5ODxqtQB+BVzr6PFtCPwfwV//uHIDOAIOYYM5BHqQAsIMeAL7PCoi0VStlBUR4yKraA0mvFwLC0cBAPBF1gQjnk1kpC7kN0m4rARkbSgIAPN8BTqcAr+XF6beTZwA+vVrPDWBMK7TYujSMm5qm9HjKbxPYpu0bcoJwHsae4TsO2+ZfCUCmS5qegL6mDUXNBSVHkD8UcWnaqmcDmqGtZ7y+Qg/CHt00dAS+BZK5LM7TB4+ihArLswigQ6NNFU3qMe3VTJgw8A4LtjGww/MUPMAii3zAnX+LKq3MY8gkPUQOC3BUTKBJKkY8JENFMJZY4BkaanS7IQZeG8z7AOUZgA/zIMjSdMDAT2zk2cIcPOLxeiYPO5M0RKMeNRsl/DSEYpoL4tDRwoOJw6KADTBkoYBiYSBF1BT5WNQZ4eBbYN7nJ08fPBlciVFRVQoggHjsvlfbQuNFyGQLi8pDMTRZQJ+I1U4QZIyprTEzFyMab9kl9kQzeW9ILH57yBYKRNw3GQGaLmrNu1DxHMBfDa5BEaxNj+heHyDEwYvqK90x8C4Wm2vTYZf0EiB6LymEPnLIW4nGp3ZidLVXJb1LPFDMkGUQJXB+V/6pgyc6XQaPE4Gp46Y47frtcfAujvlhBp4Yptxj4vv0jmCR8n7YkYYsSYTamE6CTNE86ReTgRfTBmJqMjJ7m7esy5MHL0pVcBmB78QgJi69lMEJjQ/5iQw88VDGcspo/LqUkUGiQ9MWerQpovHJpMaPwIfNLkbhnFu2flucUmV7RvBbRaX6y4XpDc20GdzdEhO4jEzNEEPaHdoE+BwKUxNS7R2lngrRE2jKsU8TxmDbS6j9J2N3serpsuydMvhIJj2N4jlH12+0huuc4Bsrv39ubF41tDS1Rv1N4FfWX9fW5p0q08DzF1oKqTNYgNcK8BozGypwnLK+akMcp5hy9HHc5wW9erDYDIglwJY2p2CLZKRn0dwBOUffaNXbW4NvrBycbuyMN3S4VNnQDeC3Do4/z7vlpI6dKvDEvWHJGVjYeJ5YMAFeyjESSZcdZq48x+FeuxU7DjdKOkA8Tc9AmN4ePh4Dz5J27lDoYvni64/rlqIGfGPr+H1VheflX99/XGdfB37r1enZHTa1JWDK4LEA70EHeMYQtVEoqyN3sgyeUlT7EAe6oqguXy2gCTm8h/pFxr3kRSBXNc1IARtleyPwLl8WtiI0vjPZLWV59X9fJ9FPBd/YOv38aVpLqxffJxuaDn7l+OztfDZGiA5C+8qxyCIBXmPz+lC2IgACyRNZrVomttDQQIjpX3XgAJym0BHTIOLncB+mh0elRpsZCAN6b7APAqcAP0AR65suaetue3MfrR4ujZn7avCNla0v9TsAH10eLo41VA2+sXWwuz9bIerpcrWoSEXX9dGyo+/TQnK6QQ6rxXrj6LjBsjnIabpMXMlmcZVaHB+9kOjyo++6sniv68bVuUrxC+6+Gf277yWTUwG+sfX7w0xF5L99L1WqrwK/tX768066/txk9dfIUlwDv7V1i03GL999X1iaAp64Q2cb971v9pOT5cvzBWYpxsE3Dhpne7eCdXR5wRsaB09MzO+3dzUxz1W+rZ2QCdEV+EZj98tcMxzW0FIJPDExn190vUYuf62NNP5n48P+3C7f5bu1hQL8ysrvjxsvun6DLF8WVSn37raj/vKlqA/7+suLYWfyfxpTtrxIM7+PAAAAAElFTkSuQmCC">
            <a:extLst>
              <a:ext uri="{FF2B5EF4-FFF2-40B4-BE49-F238E27FC236}">
                <a16:creationId xmlns:a16="http://schemas.microsoft.com/office/drawing/2014/main" id="{E3104B6F-D6E2-4DA9-AD22-0F558ACAFD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700" y="4244660"/>
            <a:ext cx="3581400" cy="12763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9436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normAutofit fontScale="90000"/>
          </a:bodyPr>
          <a:lstStyle/>
          <a:p>
            <a:r>
              <a:rPr lang="de-DE" dirty="0">
                <a:effectLst/>
              </a:rPr>
              <a:t>USABLE </a:t>
            </a:r>
            <a:r>
              <a:rPr lang="de-DE" dirty="0" err="1">
                <a:effectLst/>
              </a:rPr>
              <a:t>for</a:t>
            </a:r>
            <a:r>
              <a:rPr lang="de-DE" dirty="0">
                <a:effectLst/>
              </a:rPr>
              <a:t> </a:t>
            </a:r>
            <a:r>
              <a:rPr lang="de-DE" dirty="0" err="1">
                <a:effectLst/>
              </a:rPr>
              <a:t>everyone</a:t>
            </a:r>
            <a:r>
              <a:rPr lang="de-DE" dirty="0">
                <a:effectLst/>
              </a:rPr>
              <a:t>? PDF, RDF, XML, JSON, CSV, REST API? Download </a:t>
            </a:r>
            <a:r>
              <a:rPr lang="de-DE" dirty="0" err="1">
                <a:effectLst/>
              </a:rPr>
              <a:t>data</a:t>
            </a:r>
            <a:r>
              <a:rPr lang="de-DE" dirty="0">
                <a:effectLst/>
              </a:rPr>
              <a:t> </a:t>
            </a:r>
            <a:r>
              <a:rPr lang="de-DE" dirty="0" err="1">
                <a:effectLst/>
              </a:rPr>
              <a:t>dump</a:t>
            </a:r>
            <a:r>
              <a:rPr lang="de-DE" dirty="0">
                <a:effectLst/>
              </a:rPr>
              <a:t>?</a:t>
            </a:r>
            <a:endParaRPr lang="de-DE" strike="sngStrike" dirty="0">
              <a:effectLst/>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pic>
        <p:nvPicPr>
          <p:cNvPr id="4" name="Grafik 3">
            <a:extLst>
              <a:ext uri="{FF2B5EF4-FFF2-40B4-BE49-F238E27FC236}">
                <a16:creationId xmlns:a16="http://schemas.microsoft.com/office/drawing/2014/main" id="{C2EA3A78-FBEB-47AD-8818-0A58971C6864}"/>
              </a:ext>
            </a:extLst>
          </p:cNvPr>
          <p:cNvPicPr>
            <a:picLocks noChangeAspect="1"/>
          </p:cNvPicPr>
          <p:nvPr/>
        </p:nvPicPr>
        <p:blipFill>
          <a:blip r:embed="rId2"/>
          <a:stretch>
            <a:fillRect/>
          </a:stretch>
        </p:blipFill>
        <p:spPr>
          <a:xfrm>
            <a:off x="450850" y="805705"/>
            <a:ext cx="5977942" cy="7125368"/>
          </a:xfrm>
          <a:prstGeom prst="rect">
            <a:avLst/>
          </a:prstGeom>
        </p:spPr>
      </p:pic>
      <p:sp>
        <p:nvSpPr>
          <p:cNvPr id="6" name="Textfeld 5">
            <a:extLst>
              <a:ext uri="{FF2B5EF4-FFF2-40B4-BE49-F238E27FC236}">
                <a16:creationId xmlns:a16="http://schemas.microsoft.com/office/drawing/2014/main" id="{42B7F57C-6DB3-417F-BFC0-760A8ABAC97A}"/>
              </a:ext>
            </a:extLst>
          </p:cNvPr>
          <p:cNvSpPr txBox="1"/>
          <p:nvPr/>
        </p:nvSpPr>
        <p:spPr>
          <a:xfrm>
            <a:off x="6428792" y="1212457"/>
            <a:ext cx="2714897" cy="3108543"/>
          </a:xfrm>
          <a:prstGeom prst="rect">
            <a:avLst/>
          </a:prstGeom>
          <a:noFill/>
        </p:spPr>
        <p:txBody>
          <a:bodyPr wrap="square">
            <a:spAutoFit/>
          </a:bodyPr>
          <a:lstStyle/>
          <a:p>
            <a:r>
              <a:rPr lang="de-DE" sz="1400" dirty="0">
                <a:solidFill>
                  <a:srgbClr val="EB7A18"/>
                </a:solidFill>
                <a:latin typeface="Source Sans Pro" panose="020B0503030403020204" pitchFamily="34" charset="0"/>
                <a:ea typeface="Source Sans Pro" panose="020B0503030403020204" pitchFamily="34" charset="0"/>
              </a:rPr>
              <a:t>BILDINDEX, Graphikportal</a:t>
            </a:r>
          </a:p>
          <a:p>
            <a:pPr marL="285750" indent="-285750">
              <a:buFontTx/>
              <a:buChar char="-"/>
            </a:pPr>
            <a:r>
              <a:rPr lang="de-DE" sz="1400" dirty="0">
                <a:latin typeface="Source Sans Pro Light" panose="020B0403030403020204" pitchFamily="34" charset="0"/>
                <a:ea typeface="Source Sans Pro Light" panose="020B0403030403020204" pitchFamily="34" charset="0"/>
              </a:rPr>
              <a:t>Kein Download des Datensatzes, kein PDF, kein RDF, JSON, XML, CSV</a:t>
            </a:r>
          </a:p>
          <a:p>
            <a:pPr marL="285750" indent="-285750">
              <a:buFontTx/>
              <a:buChar char="-"/>
            </a:pPr>
            <a:r>
              <a:rPr lang="de-DE" sz="1400" dirty="0">
                <a:latin typeface="Source Sans Pro Light" panose="020B0403030403020204" pitchFamily="34" charset="0"/>
                <a:ea typeface="Source Sans Pro Light" panose="020B0403030403020204" pitchFamily="34" charset="0"/>
              </a:rPr>
              <a:t>Keine API</a:t>
            </a:r>
          </a:p>
          <a:p>
            <a:endParaRPr lang="de-DE" sz="1400" dirty="0">
              <a:solidFill>
                <a:srgbClr val="EB7A18"/>
              </a:solidFill>
              <a:latin typeface="Source Sans Pro Light" panose="020B0403030403020204" pitchFamily="34" charset="0"/>
              <a:ea typeface="Source Sans Pro Light" panose="020B0403030403020204" pitchFamily="34" charset="0"/>
            </a:endParaRPr>
          </a:p>
          <a:p>
            <a:r>
              <a:rPr lang="de-DE" sz="1400" dirty="0">
                <a:solidFill>
                  <a:srgbClr val="EB7A18"/>
                </a:solidFill>
                <a:latin typeface="Source Sans Pro" panose="020B0503030403020204" pitchFamily="34" charset="0"/>
                <a:ea typeface="Source Sans Pro" panose="020B0503030403020204" pitchFamily="34" charset="0"/>
              </a:rPr>
              <a:t>Deutsche Digitale Bibliothek</a:t>
            </a:r>
          </a:p>
          <a:p>
            <a:r>
              <a:rPr lang="de-DE" sz="1400" dirty="0">
                <a:solidFill>
                  <a:srgbClr val="EB7A18"/>
                </a:solidFill>
                <a:latin typeface="Source Sans Pro Light" panose="020B0403030403020204" pitchFamily="34" charset="0"/>
                <a:ea typeface="Source Sans Pro Light" panose="020B0403030403020204" pitchFamily="34" charset="0"/>
              </a:rPr>
              <a:t>- </a:t>
            </a:r>
            <a:r>
              <a:rPr lang="de-DE" sz="1400" dirty="0">
                <a:latin typeface="Source Sans Pro Light" panose="020B0403030403020204" pitchFamily="34" charset="0"/>
                <a:ea typeface="Source Sans Pro Light" panose="020B0403030403020204" pitchFamily="34" charset="0"/>
              </a:rPr>
              <a:t>www.ddb.de</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 </a:t>
            </a:r>
            <a:r>
              <a:rPr lang="de-DE" sz="1400" dirty="0">
                <a:highlight>
                  <a:srgbClr val="FF9900"/>
                </a:highlight>
                <a:latin typeface="Source Sans Pro Light" panose="020B0403030403020204" pitchFamily="34" charset="0"/>
                <a:ea typeface="Source Sans Pro Light" panose="020B0403030403020204" pitchFamily="34" charset="0"/>
              </a:rPr>
              <a:t>431.859 Objekte aus dem Bildarchiv Foto Marburg in der DDB </a:t>
            </a:r>
          </a:p>
          <a:p>
            <a:r>
              <a:rPr lang="de-DE" sz="1400" dirty="0">
                <a:highlight>
                  <a:srgbClr val="FF9900"/>
                </a:highlight>
                <a:latin typeface="Source Sans Pro Light" panose="020B0403030403020204" pitchFamily="34" charset="0"/>
                <a:ea typeface="Source Sans Pro Light" panose="020B0403030403020204" pitchFamily="34" charset="0"/>
              </a:rPr>
              <a:t>- </a:t>
            </a:r>
            <a:r>
              <a:rPr lang="de-DE" sz="1400" u="sng" dirty="0">
                <a:highlight>
                  <a:srgbClr val="FF9900"/>
                </a:highlight>
                <a:latin typeface="Source Sans Pro Light" panose="020B0403030403020204" pitchFamily="34" charset="0"/>
                <a:ea typeface="Source Sans Pro Light" panose="020B0403030403020204" pitchFamily="34" charset="0"/>
                <a:hlinkClick r:id="rId3"/>
              </a:rPr>
              <a:t>https://kurzelinks.de/ddb-ddk</a:t>
            </a:r>
            <a:endParaRPr lang="de-DE" sz="1400" u="sng" dirty="0">
              <a:highlight>
                <a:srgbClr val="FF9900"/>
              </a:highlight>
              <a:latin typeface="Source Sans Pro Light" panose="020B0403030403020204" pitchFamily="34" charset="0"/>
              <a:ea typeface="Source Sans Pro Light" panose="020B0403030403020204" pitchFamily="34" charset="0"/>
            </a:endParaRPr>
          </a:p>
          <a:p>
            <a:endParaRPr lang="de-DE" sz="1400" u="sng" dirty="0">
              <a:highlight>
                <a:srgbClr val="FF9900"/>
              </a:highlight>
              <a:latin typeface="Source Sans Pro Light" panose="020B0403030403020204" pitchFamily="34" charset="0"/>
              <a:ea typeface="Source Sans Pro Light" panose="020B0403030403020204" pitchFamily="34" charset="0"/>
            </a:endParaRPr>
          </a:p>
          <a:p>
            <a:r>
              <a:rPr lang="de-DE" sz="1400" dirty="0">
                <a:latin typeface="Source Sans Pro Light" panose="020B0403030403020204" pitchFamily="34" charset="0"/>
                <a:ea typeface="Source Sans Pro Light" panose="020B0403030403020204" pitchFamily="34" charset="0"/>
              </a:rPr>
              <a:t>- Kein Download des Datensatzes, aber:  REST API </a:t>
            </a:r>
            <a:r>
              <a:rPr lang="de-DE" sz="1400" dirty="0">
                <a:latin typeface="Source Sans Pro Light" panose="020B0403030403020204" pitchFamily="34" charset="0"/>
                <a:ea typeface="Source Sans Pro Light" panose="020B0403030403020204" pitchFamily="34" charset="0"/>
                <a:sym typeface="Wingdings" panose="05000000000000000000" pitchFamily="2" charset="2"/>
              </a:rPr>
              <a:t></a:t>
            </a:r>
            <a:endParaRPr lang="de-DE" sz="1400" dirty="0">
              <a:latin typeface="Source Sans Pro Light" panose="020B0403030403020204" pitchFamily="34" charset="0"/>
              <a:ea typeface="Source Sans Pro Light" panose="020B0403030403020204" pitchFamily="34" charset="0"/>
            </a:endParaRPr>
          </a:p>
        </p:txBody>
      </p:sp>
    </p:spTree>
    <p:extLst>
      <p:ext uri="{BB962C8B-B14F-4D97-AF65-F5344CB8AC3E}">
        <p14:creationId xmlns:p14="http://schemas.microsoft.com/office/powerpoint/2010/main" val="38594534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D9D8C274-2073-457F-8758-0AEF61CCDAEF}"/>
              </a:ext>
            </a:extLst>
          </p:cNvPr>
          <p:cNvPicPr>
            <a:picLocks noChangeAspect="1"/>
          </p:cNvPicPr>
          <p:nvPr/>
        </p:nvPicPr>
        <p:blipFill>
          <a:blip r:embed="rId2"/>
          <a:stretch>
            <a:fillRect/>
          </a:stretch>
        </p:blipFill>
        <p:spPr>
          <a:xfrm>
            <a:off x="0" y="1205630"/>
            <a:ext cx="9144000" cy="4446740"/>
          </a:xfrm>
          <a:prstGeom prst="rect">
            <a:avLst/>
          </a:prstGeom>
        </p:spPr>
      </p:pic>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normAutofit/>
          </a:bodyPr>
          <a:lstStyle/>
          <a:p>
            <a:r>
              <a:rPr lang="de-DE" dirty="0"/>
              <a:t>DDB REST API inklusive Teilbestände aus DDK Bildarchiv Foto Marburg</a:t>
            </a:r>
            <a:endParaRPr lang="de-DE" strike="sngStrik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3415004" y="4612595"/>
            <a:ext cx="6456785" cy="1433642"/>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hlinkClick r:id="rId3">
                  <a:extLst>
                    <a:ext uri="{A12FA001-AC4F-418D-AE19-62706E023703}">
                      <ahyp:hlinkClr xmlns:ahyp="http://schemas.microsoft.com/office/drawing/2018/hyperlinkcolor" xmlns="" val="tx"/>
                    </a:ext>
                  </a:extLst>
                </a:hlinkClick>
              </a:rPr>
              <a:t>https://labs.deutsche-digitale-bibliothek.de/app/ddbapi/</a:t>
            </a:r>
            <a:endPar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endParaRPr>
          </a:p>
          <a:p>
            <a:pPr marL="0" indent="0">
              <a:buNone/>
            </a:pPr>
            <a:r>
              <a:rPr lang="de-DE" sz="1200" dirty="0">
                <a:solidFill>
                  <a:srgbClr val="002060"/>
                </a:solidFill>
                <a:latin typeface="Source Sans Pro" panose="020B0503030403020204" pitchFamily="34" charset="0"/>
                <a:ea typeface="Source Sans Pro" panose="020B0503030403020204" pitchFamily="34" charset="0"/>
              </a:rPr>
              <a:t>Nach Anmeldung und Erhalt eines Keys lässt sich mit Angabe des Parameters "</a:t>
            </a:r>
            <a:r>
              <a:rPr lang="de-DE" sz="1200" dirty="0" err="1">
                <a:solidFill>
                  <a:srgbClr val="002060"/>
                </a:solidFill>
                <a:latin typeface="Source Sans Pro" panose="020B0503030403020204" pitchFamily="34" charset="0"/>
                <a:ea typeface="Source Sans Pro" panose="020B0503030403020204" pitchFamily="34" charset="0"/>
              </a:rPr>
              <a:t>oauth_consumer_key</a:t>
            </a:r>
            <a:r>
              <a:rPr lang="de-DE" sz="1200" dirty="0">
                <a:solidFill>
                  <a:srgbClr val="002060"/>
                </a:solidFill>
                <a:latin typeface="Source Sans Pro" panose="020B0503030403020204" pitchFamily="34" charset="0"/>
                <a:ea typeface="Source Sans Pro" panose="020B0503030403020204" pitchFamily="34" charset="0"/>
              </a:rPr>
              <a:t>" ein Suchergebnis finden, hier mit Kenntnis der </a:t>
            </a:r>
            <a:r>
              <a:rPr lang="de-DE" sz="1200" dirty="0" err="1">
                <a:solidFill>
                  <a:srgbClr val="002060"/>
                </a:solidFill>
                <a:latin typeface="Source Sans Pro" panose="020B0503030403020204" pitchFamily="34" charset="0"/>
                <a:ea typeface="Source Sans Pro" panose="020B0503030403020204" pitchFamily="34" charset="0"/>
              </a:rPr>
              <a:t>provider_id</a:t>
            </a:r>
            <a:r>
              <a:rPr lang="de-DE" sz="1200" dirty="0">
                <a:solidFill>
                  <a:srgbClr val="002060"/>
                </a:solidFill>
                <a:latin typeface="Source Sans Pro" panose="020B0503030403020204" pitchFamily="34" charset="0"/>
                <a:ea typeface="Source Sans Pro" panose="020B0503030403020204" pitchFamily="34" charset="0"/>
              </a:rPr>
              <a:t> "IW3AOJYDU4MT3MFK77H6L6RJ4VJG3LKF" des DDK.</a:t>
            </a:r>
          </a:p>
        </p:txBody>
      </p:sp>
    </p:spTree>
    <p:extLst>
      <p:ext uri="{BB962C8B-B14F-4D97-AF65-F5344CB8AC3E}">
        <p14:creationId xmlns:p14="http://schemas.microsoft.com/office/powerpoint/2010/main" val="35044636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91A14416-9B18-4550-B18C-6B96E289959C}"/>
              </a:ext>
            </a:extLst>
          </p:cNvPr>
          <p:cNvPicPr>
            <a:picLocks noChangeAspect="1"/>
          </p:cNvPicPr>
          <p:nvPr/>
        </p:nvPicPr>
        <p:blipFill>
          <a:blip r:embed="rId2"/>
          <a:stretch>
            <a:fillRect/>
          </a:stretch>
        </p:blipFill>
        <p:spPr>
          <a:xfrm>
            <a:off x="505894" y="1550518"/>
            <a:ext cx="8583062" cy="6858000"/>
          </a:xfrm>
          <a:prstGeom prst="rect">
            <a:avLst/>
          </a:prstGeom>
        </p:spPr>
      </p:pic>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normAutofit/>
          </a:bodyPr>
          <a:lstStyle/>
          <a:p>
            <a:r>
              <a:rPr lang="de-DE" dirty="0"/>
              <a:t>DDB REST API mit Foto Marburg und Partnern Virtuelles Kupferstichkabinett etc.</a:t>
            </a:r>
            <a:endParaRPr lang="de-DE" strike="sngStrik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2491273" y="833697"/>
            <a:ext cx="6456785" cy="1433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hlinkClick r:id="rId3">
                  <a:extLst>
                    <a:ext uri="{A12FA001-AC4F-418D-AE19-62706E023703}">
                      <ahyp:hlinkClr xmlns:ahyp="http://schemas.microsoft.com/office/drawing/2018/hyperlinkcolor" xmlns="" val="tx"/>
                    </a:ext>
                  </a:extLst>
                </a:hlinkClick>
              </a:rPr>
              <a:t>https://labs.deutsche-digitale-bibliothek.de/app/ddbapi/</a:t>
            </a:r>
            <a:endPar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endParaRPr>
          </a:p>
          <a:p>
            <a:pPr marL="0" indent="0">
              <a:buNone/>
            </a:pPr>
            <a:r>
              <a:rPr lang="de-DE" sz="1200" dirty="0">
                <a:solidFill>
                  <a:srgbClr val="002060"/>
                </a:solidFill>
                <a:latin typeface="Source Sans Pro" panose="020B0503030403020204" pitchFamily="34" charset="0"/>
                <a:ea typeface="Source Sans Pro" panose="020B0503030403020204" pitchFamily="34" charset="0"/>
              </a:rPr>
              <a:t>Unter Kenntnis einer item ID lassen sich einzelne Objekte im LIDO-Format anzeigen.</a:t>
            </a:r>
          </a:p>
        </p:txBody>
      </p:sp>
    </p:spTree>
    <p:extLst>
      <p:ext uri="{BB962C8B-B14F-4D97-AF65-F5344CB8AC3E}">
        <p14:creationId xmlns:p14="http://schemas.microsoft.com/office/powerpoint/2010/main" val="37017217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normAutofit/>
          </a:bodyPr>
          <a:lstStyle/>
          <a:p>
            <a:r>
              <a:rPr lang="de-DE" dirty="0"/>
              <a:t>DDB REST API mit Foto Marburg und Partnern Virtuelles Kupferstichkabinett etc.</a:t>
            </a:r>
            <a:endParaRPr lang="de-DE" strike="sngStrik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2491273" y="833697"/>
            <a:ext cx="6456785" cy="1433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https://labs.deutsche-digitale-bibliothek.de/app/ddbapi/</a:t>
            </a:r>
            <a:endParaRPr lang="de-DE" sz="1800" dirty="0">
              <a:solidFill>
                <a:srgbClr val="002060"/>
              </a:solidFill>
              <a:latin typeface="Source Sans Pro" panose="020B0503030403020204" pitchFamily="34" charset="0"/>
              <a:ea typeface="Source Sans Pro" panose="020B0503030403020204" pitchFamily="34" charset="0"/>
              <a:cs typeface="Arial" panose="020B0604020202020204" pitchFamily="34" charset="0"/>
            </a:endParaRPr>
          </a:p>
          <a:p>
            <a:pPr marL="0" indent="0">
              <a:buNone/>
            </a:pPr>
            <a:r>
              <a:rPr lang="de-DE" sz="1200" dirty="0">
                <a:solidFill>
                  <a:srgbClr val="002060"/>
                </a:solidFill>
                <a:latin typeface="Source Sans Pro" panose="020B0503030403020204" pitchFamily="34" charset="0"/>
                <a:ea typeface="Source Sans Pro" panose="020B0503030403020204" pitchFamily="34" charset="0"/>
              </a:rPr>
              <a:t>Unter Kenntnis einer item ID lassen sich einzelne Objekte im LIDO-Format anzeigen.</a:t>
            </a:r>
          </a:p>
        </p:txBody>
      </p:sp>
      <p:pic>
        <p:nvPicPr>
          <p:cNvPr id="3" name="Grafik 2">
            <a:extLst>
              <a:ext uri="{FF2B5EF4-FFF2-40B4-BE49-F238E27FC236}">
                <a16:creationId xmlns:a16="http://schemas.microsoft.com/office/drawing/2014/main" id="{4376B5EC-878F-4D9B-915D-38E0F2FED505}"/>
              </a:ext>
            </a:extLst>
          </p:cNvPr>
          <p:cNvPicPr>
            <a:picLocks noChangeAspect="1"/>
          </p:cNvPicPr>
          <p:nvPr/>
        </p:nvPicPr>
        <p:blipFill>
          <a:blip r:embed="rId3"/>
          <a:stretch>
            <a:fillRect/>
          </a:stretch>
        </p:blipFill>
        <p:spPr>
          <a:xfrm>
            <a:off x="345233" y="1587250"/>
            <a:ext cx="9144000" cy="1841750"/>
          </a:xfrm>
          <a:prstGeom prst="rect">
            <a:avLst/>
          </a:prstGeom>
          <a:effectLst>
            <a:outerShdw blurRad="63500" sx="102000" sy="102000" algn="ctr" rotWithShape="0">
              <a:prstClr val="black">
                <a:alpha val="40000"/>
              </a:prstClr>
            </a:outerShdw>
          </a:effectLst>
        </p:spPr>
      </p:pic>
      <p:sp>
        <p:nvSpPr>
          <p:cNvPr id="5" name="Rechteck 4">
            <a:extLst>
              <a:ext uri="{FF2B5EF4-FFF2-40B4-BE49-F238E27FC236}">
                <a16:creationId xmlns:a16="http://schemas.microsoft.com/office/drawing/2014/main" id="{82FB3C42-391A-4897-A249-0CF3CAB4AB6D}"/>
              </a:ext>
            </a:extLst>
          </p:cNvPr>
          <p:cNvSpPr/>
          <p:nvPr/>
        </p:nvSpPr>
        <p:spPr>
          <a:xfrm>
            <a:off x="345233" y="3859387"/>
            <a:ext cx="8683820" cy="1477328"/>
          </a:xfrm>
          <a:prstGeom prst="rect">
            <a:avLst/>
          </a:prstGeom>
        </p:spPr>
        <p:txBody>
          <a:bodyPr wrap="square">
            <a:spAutoFit/>
          </a:bodyPr>
          <a:lstStyle/>
          <a:p>
            <a:r>
              <a:rPr lang="de-DE" dirty="0">
                <a:latin typeface="Source Sans Pro" panose="020B0503030403020204" pitchFamily="34" charset="0"/>
                <a:ea typeface="Source Sans Pro" panose="020B0503030403020204" pitchFamily="34" charset="0"/>
                <a:hlinkClick r:id="rId4"/>
              </a:rPr>
              <a:t>https://www.deutsche-digitale-bibliothek.de/item/J32KEVELBH5B4E4OKRVVFJZONAZXWZLW</a:t>
            </a:r>
            <a:r>
              <a:rPr lang="de-DE" dirty="0">
                <a:latin typeface="Source Sans Pro" panose="020B0503030403020204" pitchFamily="34" charset="0"/>
                <a:ea typeface="Source Sans Pro" panose="020B0503030403020204" pitchFamily="34" charset="0"/>
              </a:rPr>
              <a:t/>
            </a:r>
            <a:br>
              <a:rPr lang="de-DE" dirty="0">
                <a:latin typeface="Source Sans Pro" panose="020B0503030403020204" pitchFamily="34" charset="0"/>
                <a:ea typeface="Source Sans Pro" panose="020B0503030403020204" pitchFamily="34" charset="0"/>
              </a:rPr>
            </a:br>
            <a:r>
              <a:rPr lang="de-DE" dirty="0" smtClean="0">
                <a:latin typeface="Source Sans Pro" panose="020B0503030403020204" pitchFamily="34" charset="0"/>
                <a:ea typeface="Source Sans Pro" panose="020B0503030403020204" pitchFamily="34" charset="0"/>
              </a:rPr>
              <a:t>-&gt;</a:t>
            </a:r>
            <a:endParaRPr lang="de-DE" dirty="0">
              <a:latin typeface="Source Sans Pro" panose="020B0503030403020204" pitchFamily="34" charset="0"/>
              <a:ea typeface="Source Sans Pro" panose="020B0503030403020204" pitchFamily="34" charset="0"/>
            </a:endParaRPr>
          </a:p>
          <a:p>
            <a:r>
              <a:rPr lang="de-DE" dirty="0">
                <a:latin typeface="Source Sans Pro" panose="020B0503030403020204" pitchFamily="34" charset="0"/>
                <a:ea typeface="Source Sans Pro" panose="020B0503030403020204" pitchFamily="34" charset="0"/>
              </a:rPr>
              <a:t>https://</a:t>
            </a:r>
            <a:r>
              <a:rPr lang="de-DE" dirty="0">
                <a:highlight>
                  <a:srgbClr val="FF9900"/>
                </a:highlight>
                <a:latin typeface="Source Sans Pro" panose="020B0503030403020204" pitchFamily="34" charset="0"/>
                <a:ea typeface="Source Sans Pro" panose="020B0503030403020204" pitchFamily="34" charset="0"/>
              </a:rPr>
              <a:t>api</a:t>
            </a:r>
            <a:r>
              <a:rPr lang="de-DE" dirty="0">
                <a:latin typeface="Source Sans Pro" panose="020B0503030403020204" pitchFamily="34" charset="0"/>
                <a:ea typeface="Source Sans Pro" panose="020B0503030403020204" pitchFamily="34" charset="0"/>
              </a:rPr>
              <a:t>.deutsche-digitale-bibliothek.de/items/J32KEVELBH5B4E4OKRVVFJZONAZXWZLW</a:t>
            </a:r>
            <a:r>
              <a:rPr lang="de-DE" dirty="0">
                <a:highlight>
                  <a:srgbClr val="FF9900"/>
                </a:highlight>
                <a:latin typeface="Source Sans Pro" panose="020B0503030403020204" pitchFamily="34" charset="0"/>
                <a:ea typeface="Source Sans Pro" panose="020B0503030403020204" pitchFamily="34" charset="0"/>
              </a:rPr>
              <a:t>/source/record</a:t>
            </a:r>
          </a:p>
        </p:txBody>
      </p:sp>
    </p:spTree>
    <p:extLst>
      <p:ext uri="{BB962C8B-B14F-4D97-AF65-F5344CB8AC3E}">
        <p14:creationId xmlns:p14="http://schemas.microsoft.com/office/powerpoint/2010/main" val="25407454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err="1">
                <a:latin typeface="Source Sans Pro" panose="020B0503030403020204" pitchFamily="34" charset="0"/>
                <a:ea typeface="Source Sans Pro" panose="020B0503030403020204" pitchFamily="34" charset="0"/>
              </a:rPr>
              <a:t>Our</a:t>
            </a:r>
            <a:r>
              <a:rPr lang="de-DE" dirty="0">
                <a:latin typeface="Source Sans Pro" panose="020B0503030403020204" pitchFamily="34" charset="0"/>
                <a:ea typeface="Source Sans Pro" panose="020B0503030403020204" pitchFamily="34" charset="0"/>
              </a:rPr>
              <a:t> </a:t>
            </a:r>
            <a:r>
              <a:rPr lang="de-DE" dirty="0" err="1">
                <a:latin typeface="Source Sans Pro" panose="020B0503030403020204" pitchFamily="34" charset="0"/>
                <a:ea typeface="Source Sans Pro" panose="020B0503030403020204" pitchFamily="34" charset="0"/>
              </a:rPr>
              <a:t>data</a:t>
            </a:r>
            <a:r>
              <a:rPr lang="de-DE" dirty="0">
                <a:latin typeface="Source Sans Pro" panose="020B0503030403020204" pitchFamily="34" charset="0"/>
                <a:ea typeface="Source Sans Pro" panose="020B0503030403020204" pitchFamily="34" charset="0"/>
              </a:rPr>
              <a:t> </a:t>
            </a:r>
            <a:r>
              <a:rPr lang="de-DE" dirty="0" err="1">
                <a:latin typeface="Source Sans Pro" panose="020B0503030403020204" pitchFamily="34" charset="0"/>
                <a:ea typeface="Source Sans Pro" panose="020B0503030403020204" pitchFamily="34" charset="0"/>
              </a:rPr>
              <a:t>behind</a:t>
            </a:r>
            <a:r>
              <a:rPr lang="de-DE" dirty="0">
                <a:latin typeface="Source Sans Pro" panose="020B0503030403020204" pitchFamily="34" charset="0"/>
                <a:ea typeface="Source Sans Pro" panose="020B0503030403020204" pitchFamily="34" charset="0"/>
              </a:rPr>
              <a:t> </a:t>
            </a:r>
            <a:r>
              <a:rPr lang="de-DE" dirty="0" err="1">
                <a:latin typeface="Source Sans Pro" panose="020B0503030403020204" pitchFamily="34" charset="0"/>
                <a:ea typeface="Source Sans Pro" panose="020B0503030403020204" pitchFamily="34" charset="0"/>
              </a:rPr>
              <a:t>the</a:t>
            </a:r>
            <a:r>
              <a:rPr lang="de-DE" dirty="0">
                <a:latin typeface="Source Sans Pro" panose="020B0503030403020204" pitchFamily="34" charset="0"/>
                <a:ea typeface="Source Sans Pro" panose="020B0503030403020204" pitchFamily="34" charset="0"/>
              </a:rPr>
              <a:t> w</a:t>
            </a:r>
            <a:r>
              <a:rPr lang="de-DE" dirty="0"/>
              <a:t>all</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graphicFrame>
        <p:nvGraphicFramePr>
          <p:cNvPr id="3" name="Tabelle 2">
            <a:extLst>
              <a:ext uri="{FF2B5EF4-FFF2-40B4-BE49-F238E27FC236}">
                <a16:creationId xmlns:a16="http://schemas.microsoft.com/office/drawing/2014/main" id="{E868D7AE-26E9-47D2-8930-902EB8AE1440}"/>
              </a:ext>
            </a:extLst>
          </p:cNvPr>
          <p:cNvGraphicFramePr>
            <a:graphicFrameLocks noGrp="1"/>
          </p:cNvGraphicFramePr>
          <p:nvPr>
            <p:extLst>
              <p:ext uri="{D42A27DB-BD31-4B8C-83A1-F6EECF244321}">
                <p14:modId xmlns:p14="http://schemas.microsoft.com/office/powerpoint/2010/main" val="3614838285"/>
              </p:ext>
            </p:extLst>
          </p:nvPr>
        </p:nvGraphicFramePr>
        <p:xfrm>
          <a:off x="450850" y="693738"/>
          <a:ext cx="8693150" cy="6146800"/>
        </p:xfrm>
        <a:graphic>
          <a:graphicData uri="http://schemas.openxmlformats.org/drawingml/2006/table">
            <a:tbl>
              <a:tblPr firstRow="1" bandRow="1">
                <a:tableStyleId>{2A488322-F2BA-4B5B-9748-0D474271808F}</a:tableStyleId>
              </a:tblPr>
              <a:tblGrid>
                <a:gridCol w="1738630">
                  <a:extLst>
                    <a:ext uri="{9D8B030D-6E8A-4147-A177-3AD203B41FA5}">
                      <a16:colId xmlns:a16="http://schemas.microsoft.com/office/drawing/2014/main" val="1089471556"/>
                    </a:ext>
                  </a:extLst>
                </a:gridCol>
                <a:gridCol w="1738630">
                  <a:extLst>
                    <a:ext uri="{9D8B030D-6E8A-4147-A177-3AD203B41FA5}">
                      <a16:colId xmlns:a16="http://schemas.microsoft.com/office/drawing/2014/main" val="1209924700"/>
                    </a:ext>
                  </a:extLst>
                </a:gridCol>
                <a:gridCol w="1738630">
                  <a:extLst>
                    <a:ext uri="{9D8B030D-6E8A-4147-A177-3AD203B41FA5}">
                      <a16:colId xmlns:a16="http://schemas.microsoft.com/office/drawing/2014/main" val="2276296687"/>
                    </a:ext>
                  </a:extLst>
                </a:gridCol>
                <a:gridCol w="1738630">
                  <a:extLst>
                    <a:ext uri="{9D8B030D-6E8A-4147-A177-3AD203B41FA5}">
                      <a16:colId xmlns:a16="http://schemas.microsoft.com/office/drawing/2014/main" val="2510523846"/>
                    </a:ext>
                  </a:extLst>
                </a:gridCol>
                <a:gridCol w="1738630">
                  <a:extLst>
                    <a:ext uri="{9D8B030D-6E8A-4147-A177-3AD203B41FA5}">
                      <a16:colId xmlns:a16="http://schemas.microsoft.com/office/drawing/2014/main" val="220650412"/>
                    </a:ext>
                  </a:extLst>
                </a:gridCol>
              </a:tblGrid>
              <a:tr h="370840">
                <a:tc>
                  <a:txBody>
                    <a:bodyPr/>
                    <a:lstStyle/>
                    <a:p>
                      <a:r>
                        <a:rPr lang="de-DE" dirty="0" err="1">
                          <a:latin typeface="Source Sans Pro Light" panose="020B0403030403020204" pitchFamily="34" charset="0"/>
                          <a:ea typeface="Source Sans Pro Light" panose="020B0403030403020204" pitchFamily="34" charset="0"/>
                        </a:rPr>
                        <a:t>HiDA</a:t>
                      </a:r>
                      <a:r>
                        <a:rPr lang="de-DE" dirty="0">
                          <a:latin typeface="Source Sans Pro Light" panose="020B0403030403020204" pitchFamily="34" charset="0"/>
                          <a:ea typeface="Source Sans Pro Light" panose="020B0403030403020204" pitchFamily="34" charset="0"/>
                        </a:rPr>
                        <a:t> 1-3 MIDAS ULD/TXT</a:t>
                      </a:r>
                    </a:p>
                  </a:txBody>
                  <a:tcPr/>
                </a:tc>
                <a:tc>
                  <a:txBody>
                    <a:bodyPr/>
                    <a:lstStyle/>
                    <a:p>
                      <a:r>
                        <a:rPr lang="de-DE" dirty="0">
                          <a:latin typeface="Source Sans Pro Light" panose="020B0403030403020204" pitchFamily="34" charset="0"/>
                          <a:ea typeface="Source Sans Pro Light" panose="020B0403030403020204" pitchFamily="34" charset="0"/>
                        </a:rPr>
                        <a:t>HiDA4 MIDAS XML</a:t>
                      </a:r>
                    </a:p>
                  </a:txBody>
                  <a:tcPr/>
                </a:tc>
                <a:tc>
                  <a:txBody>
                    <a:bodyPr/>
                    <a:lstStyle/>
                    <a:p>
                      <a:r>
                        <a:rPr lang="de-DE" dirty="0">
                          <a:latin typeface="Source Sans Pro Light" panose="020B0403030403020204" pitchFamily="34" charset="0"/>
                          <a:ea typeface="Source Sans Pro Light" panose="020B0403030403020204" pitchFamily="34" charset="0"/>
                        </a:rPr>
                        <a:t>APS 2.11 MIDAS XML</a:t>
                      </a:r>
                    </a:p>
                  </a:txBody>
                  <a:tcPr/>
                </a:tc>
                <a:tc>
                  <a:txBody>
                    <a:bodyPr/>
                    <a:lstStyle/>
                    <a:p>
                      <a:r>
                        <a:rPr lang="de-DE" dirty="0">
                          <a:latin typeface="Source Sans Pro Light" panose="020B0403030403020204" pitchFamily="34" charset="0"/>
                          <a:ea typeface="Source Sans Pro Light" panose="020B0403030403020204" pitchFamily="34" charset="0"/>
                        </a:rPr>
                        <a:t>APS 2.11 LIDO XML </a:t>
                      </a:r>
                    </a:p>
                  </a:txBody>
                  <a:tcPr/>
                </a:tc>
                <a:tc>
                  <a:txBody>
                    <a:bodyPr/>
                    <a:lstStyle/>
                    <a:p>
                      <a:r>
                        <a:rPr lang="de-DE" dirty="0">
                          <a:latin typeface="Source Sans Pro Light" panose="020B0403030403020204" pitchFamily="34" charset="0"/>
                          <a:ea typeface="Source Sans Pro Light" panose="020B0403030403020204" pitchFamily="34" charset="0"/>
                        </a:rPr>
                        <a:t>DDB LIDO XML </a:t>
                      </a:r>
                    </a:p>
                  </a:txBody>
                  <a:tcPr/>
                </a:tc>
                <a:extLst>
                  <a:ext uri="{0D108BD9-81ED-4DB2-BD59-A6C34878D82A}">
                    <a16:rowId xmlns:a16="http://schemas.microsoft.com/office/drawing/2014/main" val="1787071362"/>
                  </a:ext>
                </a:extLst>
              </a:tr>
              <a:tr h="370840">
                <a:tc>
                  <a:txBody>
                    <a:bodyPr/>
                    <a:lstStyle/>
                    <a:p>
                      <a:r>
                        <a:rPr lang="de-DE" sz="1200" dirty="0" err="1">
                          <a:latin typeface="Consolas" panose="020B0609020204030204" pitchFamily="49" charset="0"/>
                        </a:rPr>
                        <a:t>blk</a:t>
                      </a:r>
                      <a:r>
                        <a:rPr lang="de-DE" sz="1200" dirty="0">
                          <a:latin typeface="Consolas" panose="020B0609020204030204" pitchFamily="49" charset="0"/>
                        </a:rPr>
                        <a:t>= </a:t>
                      </a:r>
                      <a:r>
                        <a:rPr lang="de-DE" sz="1200" dirty="0" err="1">
                          <a:latin typeface="Consolas" panose="020B0609020204030204" pitchFamily="49" charset="0"/>
                        </a:rPr>
                        <a:t>obj</a:t>
                      </a:r>
                      <a:endParaRPr lang="de-DE" sz="1200" dirty="0">
                        <a:latin typeface="Consolas" panose="020B0609020204030204" pitchFamily="49" charset="0"/>
                      </a:endParaRPr>
                    </a:p>
                  </a:txBody>
                  <a:tcPr/>
                </a:tc>
                <a:tc>
                  <a:txBody>
                    <a:bodyPr/>
                    <a:lstStyle/>
                    <a:p>
                      <a:r>
                        <a:rPr lang="de-DE" sz="1200" dirty="0">
                          <a:solidFill>
                            <a:schemeClr val="bg1">
                              <a:lumMod val="50000"/>
                            </a:schemeClr>
                          </a:solidFill>
                          <a:latin typeface="Consolas" panose="020B0609020204030204" pitchFamily="49" charset="0"/>
                        </a:rPr>
                        <a:t>&lt;h1:Block Type="</a:t>
                      </a:r>
                      <a:r>
                        <a:rPr lang="de-DE" sz="1200" dirty="0" err="1">
                          <a:solidFill>
                            <a:schemeClr val="bg1">
                              <a:lumMod val="50000"/>
                            </a:schemeClr>
                          </a:solidFill>
                          <a:latin typeface="Consolas" panose="020B0609020204030204" pitchFamily="49" charset="0"/>
                        </a:rPr>
                        <a:t>obj</a:t>
                      </a:r>
                      <a:r>
                        <a:rPr lang="de-DE" sz="1200" dirty="0">
                          <a:solidFill>
                            <a:schemeClr val="bg1">
                              <a:lumMod val="50000"/>
                            </a:schemeClr>
                          </a:solidFill>
                          <a:latin typeface="Consolas" panose="020B0609020204030204" pitchFamily="49" charset="0"/>
                        </a:rPr>
                        <a:t>" ..</a:t>
                      </a:r>
                    </a:p>
                  </a:txBody>
                  <a:tcPr/>
                </a:tc>
                <a:tc>
                  <a:txBody>
                    <a:bodyPr/>
                    <a:lstStyle/>
                    <a:p>
                      <a:r>
                        <a:rPr lang="de-DE" sz="1200" dirty="0">
                          <a:solidFill>
                            <a:schemeClr val="accent6"/>
                          </a:solidFill>
                          <a:latin typeface="Consolas" panose="020B0609020204030204" pitchFamily="49" charset="0"/>
                        </a:rPr>
                        <a:t>&lt;</a:t>
                      </a:r>
                      <a:r>
                        <a:rPr lang="de-DE" sz="1200" dirty="0" err="1">
                          <a:solidFill>
                            <a:schemeClr val="accent6"/>
                          </a:solidFill>
                          <a:latin typeface="Consolas" panose="020B0609020204030204" pitchFamily="49" charset="0"/>
                        </a:rPr>
                        <a:t>obj</a:t>
                      </a:r>
                      <a:r>
                        <a:rPr lang="de-DE" sz="1200" dirty="0">
                          <a:solidFill>
                            <a:schemeClr val="accent6"/>
                          </a:solidFill>
                          <a:latin typeface="Consolas" panose="020B0609020204030204" pitchFamily="49" charset="0"/>
                        </a:rPr>
                        <a:t>&gt;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kern="1200" dirty="0">
                          <a:solidFill>
                            <a:srgbClr val="7030A0"/>
                          </a:solidFill>
                          <a:latin typeface="Consolas" panose="020B0609020204030204" pitchFamily="49" charset="0"/>
                          <a:ea typeface="+mn-ea"/>
                          <a:cs typeface="+mn-cs"/>
                        </a:rPr>
                        <a:t>&lt;</a:t>
                      </a:r>
                      <a:r>
                        <a:rPr lang="de-DE" sz="1100" kern="1200" dirty="0" err="1">
                          <a:solidFill>
                            <a:srgbClr val="7030A0"/>
                          </a:solidFill>
                          <a:latin typeface="Consolas" panose="020B0609020204030204" pitchFamily="49" charset="0"/>
                          <a:ea typeface="+mn-ea"/>
                          <a:cs typeface="+mn-cs"/>
                        </a:rPr>
                        <a:t>gpo</a:t>
                      </a:r>
                      <a:r>
                        <a:rPr lang="de-DE" sz="1100" kern="1200" dirty="0">
                          <a:solidFill>
                            <a:srgbClr val="7030A0"/>
                          </a:solidFill>
                          <a:latin typeface="Consolas" panose="020B0609020204030204" pitchFamily="49" charset="0"/>
                          <a:ea typeface="+mn-ea"/>
                          <a:cs typeface="+mn-cs"/>
                        </a:rPr>
                        <a:t>  </a:t>
                      </a:r>
                      <a:r>
                        <a:rPr lang="de-DE" sz="1100" kern="1200" dirty="0" err="1">
                          <a:solidFill>
                            <a:srgbClr val="7030A0"/>
                          </a:solidFill>
                          <a:latin typeface="Consolas" panose="020B0609020204030204" pitchFamily="49" charset="0"/>
                          <a:ea typeface="+mn-ea"/>
                          <a:cs typeface="+mn-cs"/>
                        </a:rPr>
                        <a:t>edp:docnum</a:t>
                      </a:r>
                      <a:r>
                        <a:rPr lang="en-US" sz="1100" dirty="0">
                          <a:solidFill>
                            <a:schemeClr val="bg1">
                              <a:lumMod val="50000"/>
                            </a:schemeClr>
                          </a:solidFill>
                          <a:latin typeface="Consolas" panose="020B0609020204030204" pitchFamily="49" charset="0"/>
                        </a:rPr>
                        <a:t>=</a:t>
                      </a:r>
                      <a:r>
                        <a:rPr lang="en-US" sz="1100" dirty="0">
                          <a:solidFill>
                            <a:srgbClr val="7030A0"/>
                          </a:solidFill>
                          <a:latin typeface="Consolas" panose="020B0609020204030204" pitchFamily="49" charset="0"/>
                        </a:rPr>
                        <a:t>"</a:t>
                      </a:r>
                      <a:r>
                        <a:rPr lang="en-US" sz="1100" dirty="0">
                          <a:solidFill>
                            <a:srgbClr val="7030A0"/>
                          </a:solidFill>
                          <a:highlight>
                            <a:srgbClr val="FFFF00"/>
                          </a:highlight>
                          <a:latin typeface="Consolas" panose="020B0609020204030204" pitchFamily="49" charset="0"/>
                        </a:rPr>
                        <a:t>12345678</a:t>
                      </a:r>
                      <a:r>
                        <a:rPr lang="en-US" sz="1100" dirty="0">
                          <a:solidFill>
                            <a:srgbClr val="7030A0"/>
                          </a:solidFill>
                          <a:latin typeface="Consolas" panose="020B0609020204030204" pitchFamily="49" charset="0"/>
                        </a:rPr>
                        <a:t>"</a:t>
                      </a:r>
                      <a:endParaRPr lang="de-DE" sz="1100" kern="1200" dirty="0">
                        <a:solidFill>
                          <a:srgbClr val="7030A0"/>
                        </a:solidFill>
                        <a:latin typeface="Consolas" panose="020B0609020204030204" pitchFamily="49" charset="0"/>
                        <a:ea typeface="+mn-ea"/>
                        <a:cs typeface="+mn-cs"/>
                      </a:endParaRPr>
                    </a:p>
                  </a:txBody>
                  <a:tcPr/>
                </a:tc>
                <a:tc>
                  <a:txBody>
                    <a:bodyPr/>
                    <a:lstStyle/>
                    <a:p>
                      <a:r>
                        <a:rPr lang="de-DE" sz="1100" dirty="0">
                          <a:latin typeface="Consolas" panose="020B0609020204030204" pitchFamily="49" charset="0"/>
                        </a:rPr>
                        <a:t>&lt;</a:t>
                      </a:r>
                      <a:r>
                        <a:rPr lang="de-DE" sz="1100" dirty="0" err="1">
                          <a:latin typeface="Consolas" panose="020B0609020204030204" pitchFamily="49" charset="0"/>
                        </a:rPr>
                        <a:t>lido:lido</a:t>
                      </a:r>
                      <a:r>
                        <a:rPr lang="de-DE" sz="1100" dirty="0">
                          <a:latin typeface="Consolas" panose="020B0609020204030204" pitchFamily="49" charset="0"/>
                        </a:rPr>
                        <a:t>&gt;</a:t>
                      </a:r>
                    </a:p>
                  </a:txBody>
                  <a:tcPr/>
                </a:tc>
                <a:extLst>
                  <a:ext uri="{0D108BD9-81ED-4DB2-BD59-A6C34878D82A}">
                    <a16:rowId xmlns:a16="http://schemas.microsoft.com/office/drawing/2014/main" val="2874508504"/>
                  </a:ext>
                </a:extLst>
              </a:tr>
              <a:tr h="370840">
                <a:tc>
                  <a:txBody>
                    <a:bodyPr/>
                    <a:lstStyle/>
                    <a:p>
                      <a:r>
                        <a:rPr lang="de-DE" sz="1200" dirty="0">
                          <a:latin typeface="Consolas" panose="020B0609020204030204" pitchFamily="49" charset="0"/>
                        </a:rPr>
                        <a:t>5000= 12345678</a:t>
                      </a:r>
                    </a:p>
                    <a:p>
                      <a:endParaRPr lang="de-DE" sz="1200" dirty="0">
                        <a:latin typeface="Consolas" panose="020B0609020204030204" pitchFamily="49" charset="0"/>
                      </a:endParaRPr>
                    </a:p>
                    <a:p>
                      <a:r>
                        <a:rPr lang="de-DE" sz="1200" dirty="0">
                          <a:latin typeface="Consolas" panose="020B0609020204030204" pitchFamily="49" charset="0"/>
                        </a:rPr>
                        <a:t>…</a:t>
                      </a:r>
                    </a:p>
                  </a:txBody>
                  <a:tcPr/>
                </a:tc>
                <a:tc>
                  <a:txBody>
                    <a:bodyPr/>
                    <a:lstStyle/>
                    <a:p>
                      <a:r>
                        <a:rPr lang="en-US" sz="1200" dirty="0">
                          <a:solidFill>
                            <a:schemeClr val="bg1">
                              <a:lumMod val="50000"/>
                            </a:schemeClr>
                          </a:solidFill>
                          <a:latin typeface="Consolas" panose="020B0609020204030204" pitchFamily="49" charset="0"/>
                        </a:rPr>
                        <a:t>&lt;h1:Field Type="5000" Value="12345678"/&gt;</a:t>
                      </a:r>
                    </a:p>
                    <a:p>
                      <a:r>
                        <a:rPr lang="en-US" sz="1200" dirty="0">
                          <a:solidFill>
                            <a:schemeClr val="bg1">
                              <a:lumMod val="50000"/>
                            </a:schemeClr>
                          </a:solidFill>
                          <a:latin typeface="Consolas" panose="020B0609020204030204" pitchFamily="49" charset="0"/>
                        </a:rPr>
                        <a:t>…</a:t>
                      </a:r>
                      <a:endParaRPr lang="de-DE" sz="1200" dirty="0">
                        <a:solidFill>
                          <a:schemeClr val="bg1">
                            <a:lumMod val="50000"/>
                          </a:schemeClr>
                        </a:solidFill>
                        <a:latin typeface="Consolas" panose="020B0609020204030204" pitchFamily="49" charset="0"/>
                      </a:endParaRPr>
                    </a:p>
                  </a:txBody>
                  <a:tcPr/>
                </a:tc>
                <a:tc>
                  <a:txBody>
                    <a:bodyPr/>
                    <a:lstStyle/>
                    <a:p>
                      <a:r>
                        <a:rPr lang="de-DE" sz="1200" dirty="0">
                          <a:solidFill>
                            <a:schemeClr val="accent6"/>
                          </a:solidFill>
                          <a:latin typeface="Consolas" panose="020B0609020204030204" pitchFamily="49" charset="0"/>
                        </a:rPr>
                        <a:t>&lt;a5000&gt;12345678&lt;/a5000&gt;</a:t>
                      </a:r>
                    </a:p>
                    <a:p>
                      <a:r>
                        <a:rPr lang="de-DE" sz="1200" dirty="0">
                          <a:solidFill>
                            <a:schemeClr val="accent6"/>
                          </a:solidFill>
                          <a:latin typeface="Consolas" panose="020B0609020204030204" pitchFamily="49" charset="0"/>
                        </a:rPr>
                        <a:t>…</a:t>
                      </a:r>
                    </a:p>
                  </a:txBody>
                  <a:tcPr/>
                </a:tc>
                <a:tc>
                  <a:txBody>
                    <a:bodyPr/>
                    <a:lstStyle/>
                    <a:p>
                      <a:r>
                        <a:rPr lang="de-DE" sz="1100" dirty="0">
                          <a:solidFill>
                            <a:srgbClr val="7030A0"/>
                          </a:solidFill>
                          <a:latin typeface="Consolas" panose="020B0609020204030204" pitchFamily="49" charset="0"/>
                        </a:rPr>
                        <a:t>&lt;</a:t>
                      </a:r>
                      <a:r>
                        <a:rPr lang="de-DE" sz="1100" dirty="0" err="1">
                          <a:solidFill>
                            <a:srgbClr val="7030A0"/>
                          </a:solidFill>
                          <a:latin typeface="Consolas" panose="020B0609020204030204" pitchFamily="49" charset="0"/>
                        </a:rPr>
                        <a:t>lido:objectPublishedID</a:t>
                      </a:r>
                      <a:r>
                        <a:rPr lang="de-DE" sz="1100" dirty="0">
                          <a:solidFill>
                            <a:srgbClr val="7030A0"/>
                          </a:solidFill>
                          <a:latin typeface="Consolas" panose="020B0609020204030204" pitchFamily="49" charset="0"/>
                        </a:rPr>
                        <a:t> </a:t>
                      </a:r>
                      <a:r>
                        <a:rPr lang="de-DE" sz="1100" dirty="0" err="1">
                          <a:solidFill>
                            <a:srgbClr val="7030A0"/>
                          </a:solidFill>
                          <a:latin typeface="Consolas" panose="020B0609020204030204" pitchFamily="49" charset="0"/>
                        </a:rPr>
                        <a:t>lido:type</a:t>
                      </a:r>
                      <a:r>
                        <a:rPr lang="de-DE" sz="1100" dirty="0">
                          <a:solidFill>
                            <a:srgbClr val="7030A0"/>
                          </a:solidFill>
                          <a:latin typeface="Consolas" panose="020B0609020204030204" pitchFamily="49" charset="0"/>
                        </a:rPr>
                        <a:t>="</a:t>
                      </a:r>
                      <a:r>
                        <a:rPr lang="de-DE" sz="1100" dirty="0">
                          <a:solidFill>
                            <a:srgbClr val="7030A0"/>
                          </a:solidFill>
                          <a:highlight>
                            <a:srgbClr val="FFFF00"/>
                          </a:highlight>
                          <a:latin typeface="Consolas" panose="020B0609020204030204" pitchFamily="49" charset="0"/>
                        </a:rPr>
                        <a:t>http://terminology.lido-schema.org/lido00100</a:t>
                      </a:r>
                      <a:r>
                        <a:rPr lang="de-DE" sz="1100" dirty="0">
                          <a:solidFill>
                            <a:srgbClr val="7030A0"/>
                          </a:solidFill>
                          <a:latin typeface="Consolas" panose="020B0609020204030204" pitchFamily="49" charset="0"/>
                        </a:rPr>
                        <a:t>" </a:t>
                      </a:r>
                      <a:r>
                        <a:rPr lang="de-DE" sz="1100" dirty="0" err="1">
                          <a:solidFill>
                            <a:srgbClr val="7030A0"/>
                          </a:solidFill>
                          <a:latin typeface="Consolas" panose="020B0609020204030204" pitchFamily="49" charset="0"/>
                        </a:rPr>
                        <a:t>lido:source</a:t>
                      </a:r>
                      <a:r>
                        <a:rPr lang="de-DE" sz="1100" dirty="0">
                          <a:solidFill>
                            <a:srgbClr val="7030A0"/>
                          </a:solidFill>
                          <a:latin typeface="Consolas" panose="020B0609020204030204" pitchFamily="49" charset="0"/>
                        </a:rPr>
                        <a:t>="</a:t>
                      </a:r>
                      <a:r>
                        <a:rPr lang="de-DE" sz="1100" dirty="0">
                          <a:solidFill>
                            <a:srgbClr val="7030A0"/>
                          </a:solidFill>
                          <a:highlight>
                            <a:srgbClr val="FFFF00"/>
                          </a:highlight>
                          <a:latin typeface="Consolas" panose="020B0609020204030204" pitchFamily="49" charset="0"/>
                        </a:rPr>
                        <a:t>http://ld.zdb-services.de/</a:t>
                      </a:r>
                      <a:r>
                        <a:rPr lang="de-DE" sz="1100" dirty="0" err="1">
                          <a:solidFill>
                            <a:srgbClr val="7030A0"/>
                          </a:solidFill>
                          <a:highlight>
                            <a:srgbClr val="FFFF00"/>
                          </a:highlight>
                          <a:latin typeface="Consolas" panose="020B0609020204030204" pitchFamily="49" charset="0"/>
                        </a:rPr>
                        <a:t>resource</a:t>
                      </a:r>
                      <a:r>
                        <a:rPr lang="de-DE" sz="1100" dirty="0">
                          <a:solidFill>
                            <a:srgbClr val="7030A0"/>
                          </a:solidFill>
                          <a:highlight>
                            <a:srgbClr val="FFFF00"/>
                          </a:highlight>
                          <a:latin typeface="Consolas" panose="020B0609020204030204" pitchFamily="49" charset="0"/>
                        </a:rPr>
                        <a:t>/</a:t>
                      </a:r>
                      <a:r>
                        <a:rPr lang="de-DE" sz="1100" dirty="0" err="1">
                          <a:solidFill>
                            <a:srgbClr val="7030A0"/>
                          </a:solidFill>
                          <a:highlight>
                            <a:srgbClr val="FFFF00"/>
                          </a:highlight>
                          <a:latin typeface="Consolas" panose="020B0609020204030204" pitchFamily="49" charset="0"/>
                        </a:rPr>
                        <a:t>organisations</a:t>
                      </a:r>
                      <a:r>
                        <a:rPr lang="de-DE" sz="1100" dirty="0">
                          <a:solidFill>
                            <a:srgbClr val="7030A0"/>
                          </a:solidFill>
                          <a:highlight>
                            <a:srgbClr val="FFFF00"/>
                          </a:highlight>
                          <a:latin typeface="Consolas" panose="020B0609020204030204" pitchFamily="49" charset="0"/>
                        </a:rPr>
                        <a:t>/DE-MUS-98765"&gt;DE-MUS-98765/</a:t>
                      </a:r>
                      <a:r>
                        <a:rPr lang="de-DE" sz="1100" dirty="0" err="1">
                          <a:solidFill>
                            <a:srgbClr val="7030A0"/>
                          </a:solidFill>
                          <a:highlight>
                            <a:srgbClr val="FFFF00"/>
                          </a:highlight>
                          <a:latin typeface="Consolas" panose="020B0609020204030204" pitchFamily="49" charset="0"/>
                        </a:rPr>
                        <a:t>object</a:t>
                      </a:r>
                      <a:r>
                        <a:rPr lang="de-DE" sz="1100" dirty="0">
                          <a:solidFill>
                            <a:srgbClr val="7030A0"/>
                          </a:solidFill>
                          <a:highlight>
                            <a:srgbClr val="FFFF00"/>
                          </a:highlight>
                          <a:latin typeface="Consolas" panose="020B0609020204030204" pitchFamily="49" charset="0"/>
                        </a:rPr>
                        <a:t>/0123</a:t>
                      </a:r>
                      <a:r>
                        <a:rPr lang="de-DE" sz="1100" dirty="0">
                          <a:solidFill>
                            <a:srgbClr val="7030A0"/>
                          </a:solidFill>
                          <a:latin typeface="Consolas" panose="020B0609020204030204" pitchFamily="49" charset="0"/>
                        </a:rPr>
                        <a:t>&lt;/</a:t>
                      </a:r>
                      <a:r>
                        <a:rPr lang="de-DE" sz="1100" dirty="0" err="1">
                          <a:solidFill>
                            <a:srgbClr val="7030A0"/>
                          </a:solidFill>
                          <a:latin typeface="Consolas" panose="020B0609020204030204" pitchFamily="49" charset="0"/>
                        </a:rPr>
                        <a:t>lido:objectPublishedID</a:t>
                      </a:r>
                      <a:r>
                        <a:rPr lang="de-DE" sz="1100" dirty="0">
                          <a:solidFill>
                            <a:srgbClr val="7030A0"/>
                          </a:solidFill>
                          <a:latin typeface="Consolas" panose="020B0609020204030204" pitchFamily="49" charset="0"/>
                        </a:rPr>
                        <a:t>&gt;</a:t>
                      </a:r>
                    </a:p>
                  </a:txBody>
                  <a:tcPr/>
                </a:tc>
                <a:tc>
                  <a:txBody>
                    <a:bodyPr/>
                    <a:lstStyle/>
                    <a:p>
                      <a:r>
                        <a:rPr lang="de-DE" sz="1100" dirty="0">
                          <a:latin typeface="Consolas" panose="020B0609020204030204" pitchFamily="49" charset="0"/>
                        </a:rPr>
                        <a:t>&lt;</a:t>
                      </a:r>
                      <a:r>
                        <a:rPr lang="de-DE" sz="1100" dirty="0" err="1">
                          <a:latin typeface="Consolas" panose="020B0609020204030204" pitchFamily="49" charset="0"/>
                        </a:rPr>
                        <a:t>lido:lidoRecID</a:t>
                      </a:r>
                      <a:r>
                        <a:rPr lang="de-DE" sz="1100" dirty="0">
                          <a:latin typeface="Consolas" panose="020B0609020204030204" pitchFamily="49" charset="0"/>
                        </a:rPr>
                        <a:t> </a:t>
                      </a:r>
                      <a:r>
                        <a:rPr lang="de-DE" sz="1100" dirty="0" err="1">
                          <a:latin typeface="Consolas" panose="020B0609020204030204" pitchFamily="49" charset="0"/>
                        </a:rPr>
                        <a:t>lido:source</a:t>
                      </a:r>
                      <a:r>
                        <a:rPr lang="de-DE" sz="1100" dirty="0">
                          <a:latin typeface="Consolas" panose="020B0609020204030204" pitchFamily="49" charset="0"/>
                        </a:rPr>
                        <a:t>="</a:t>
                      </a:r>
                      <a:r>
                        <a:rPr lang="de-DE" sz="1100" dirty="0">
                          <a:highlight>
                            <a:srgbClr val="FFFF00"/>
                          </a:highlight>
                          <a:latin typeface="Consolas" panose="020B0609020204030204" pitchFamily="49" charset="0"/>
                        </a:rPr>
                        <a:t>Deutsches Dokumentationszentrum für Kunstgeschichte - Bildarchiv Foto Marburg</a:t>
                      </a:r>
                      <a:r>
                        <a:rPr lang="de-DE" sz="1100" dirty="0">
                          <a:latin typeface="Consolas" panose="020B0609020204030204" pitchFamily="49" charset="0"/>
                        </a:rPr>
                        <a:t>" </a:t>
                      </a:r>
                      <a:r>
                        <a:rPr lang="de-DE" sz="1100" dirty="0" err="1">
                          <a:latin typeface="Consolas" panose="020B0609020204030204" pitchFamily="49" charset="0"/>
                        </a:rPr>
                        <a:t>lido:type</a:t>
                      </a:r>
                      <a:r>
                        <a:rPr lang="de-DE" sz="1100" dirty="0">
                          <a:latin typeface="Consolas" panose="020B0609020204030204" pitchFamily="49" charset="0"/>
                        </a:rPr>
                        <a:t>="http://terminology.lido-schema.org/lido00100"&gt;</a:t>
                      </a:r>
                      <a:r>
                        <a:rPr lang="de-DE" sz="1100" dirty="0">
                          <a:highlight>
                            <a:srgbClr val="FFFF00"/>
                          </a:highlight>
                          <a:latin typeface="Consolas" panose="020B0609020204030204" pitchFamily="49" charset="0"/>
                        </a:rPr>
                        <a:t>DE-Mb112/</a:t>
                      </a:r>
                      <a:r>
                        <a:rPr lang="de-DE" sz="1100" dirty="0" err="1">
                          <a:highlight>
                            <a:srgbClr val="FFFF00"/>
                          </a:highlight>
                          <a:latin typeface="Consolas" panose="020B0609020204030204" pitchFamily="49" charset="0"/>
                        </a:rPr>
                        <a:t>lido</a:t>
                      </a:r>
                      <a:r>
                        <a:rPr lang="de-DE" sz="1100" dirty="0">
                          <a:highlight>
                            <a:srgbClr val="FFFF00"/>
                          </a:highlight>
                          <a:latin typeface="Consolas" panose="020B0609020204030204" pitchFamily="49" charset="0"/>
                        </a:rPr>
                        <a:t>/</a:t>
                      </a:r>
                      <a:r>
                        <a:rPr lang="de-DE" sz="1100" dirty="0" err="1">
                          <a:highlight>
                            <a:srgbClr val="FFFF00"/>
                          </a:highlight>
                          <a:latin typeface="Consolas" panose="020B0609020204030204" pitchFamily="49" charset="0"/>
                        </a:rPr>
                        <a:t>obj</a:t>
                      </a:r>
                      <a:r>
                        <a:rPr lang="de-DE" sz="1100" dirty="0">
                          <a:highlight>
                            <a:srgbClr val="FFFF00"/>
                          </a:highlight>
                          <a:latin typeface="Consolas" panose="020B0609020204030204" pitchFamily="49" charset="0"/>
                        </a:rPr>
                        <a:t>/20428040</a:t>
                      </a:r>
                      <a:r>
                        <a:rPr lang="de-DE" sz="1100" dirty="0">
                          <a:latin typeface="Consolas" panose="020B0609020204030204" pitchFamily="49" charset="0"/>
                        </a:rPr>
                        <a:t>&lt;/</a:t>
                      </a:r>
                      <a:r>
                        <a:rPr lang="de-DE" sz="1100" dirty="0" err="1">
                          <a:latin typeface="Consolas" panose="020B0609020204030204" pitchFamily="49" charset="0"/>
                        </a:rPr>
                        <a:t>lido:lidoRecID</a:t>
                      </a:r>
                      <a:r>
                        <a:rPr lang="de-DE" sz="1100" dirty="0">
                          <a:latin typeface="Consolas" panose="020B0609020204030204" pitchFamily="49" charset="0"/>
                        </a:rPr>
                        <a:t>&gt;</a:t>
                      </a:r>
                    </a:p>
                  </a:txBody>
                  <a:tcPr/>
                </a:tc>
                <a:extLst>
                  <a:ext uri="{0D108BD9-81ED-4DB2-BD59-A6C34878D82A}">
                    <a16:rowId xmlns:a16="http://schemas.microsoft.com/office/drawing/2014/main" val="2226778238"/>
                  </a:ext>
                </a:extLst>
              </a:tr>
              <a:tr h="370840">
                <a:tc>
                  <a:txBody>
                    <a:bodyPr/>
                    <a:lstStyle/>
                    <a:p>
                      <a:r>
                        <a:rPr lang="de-DE" sz="1200" dirty="0">
                          <a:latin typeface="Consolas" panose="020B0609020204030204" pitchFamily="49" charset="0"/>
                        </a:rPr>
                        <a:t>5200= Fünf Schmetterlinge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50000"/>
                            </a:schemeClr>
                          </a:solidFill>
                          <a:latin typeface="Consolas" panose="020B0609020204030204" pitchFamily="49" charset="0"/>
                        </a:rPr>
                        <a:t>&lt;h1:Field Type="5200" Value="</a:t>
                      </a:r>
                      <a:r>
                        <a:rPr lang="de-DE" sz="1200" dirty="0">
                          <a:solidFill>
                            <a:schemeClr val="bg1">
                              <a:lumMod val="50000"/>
                            </a:schemeClr>
                          </a:solidFill>
                          <a:latin typeface="Consolas" panose="020B0609020204030204" pitchFamily="49" charset="0"/>
                        </a:rPr>
                        <a:t>Fünf Schmetterlinge</a:t>
                      </a:r>
                      <a:r>
                        <a:rPr lang="en-US" sz="1200" dirty="0">
                          <a:solidFill>
                            <a:schemeClr val="bg1">
                              <a:lumMod val="50000"/>
                            </a:schemeClr>
                          </a:solidFill>
                          <a:latin typeface="Consolas" panose="020B0609020204030204" pitchFamily="49" charset="0"/>
                        </a:rPr>
                        <a:t>"/&gt;</a:t>
                      </a:r>
                      <a:endParaRPr lang="de-DE" sz="1200" dirty="0">
                        <a:solidFill>
                          <a:schemeClr val="bg1">
                            <a:lumMod val="50000"/>
                          </a:schemeClr>
                        </a:solidFill>
                        <a:latin typeface="Consolas" panose="020B0609020204030204" pitchFamily="49" charset="0"/>
                      </a:endParaRPr>
                    </a:p>
                    <a:p>
                      <a:endParaRPr lang="de-DE" sz="1200" dirty="0">
                        <a:solidFill>
                          <a:schemeClr val="bg1">
                            <a:lumMod val="50000"/>
                          </a:schemeClr>
                        </a:solidFill>
                        <a:latin typeface="Consolas" panose="020B0609020204030204" pitchFamily="49" charset="0"/>
                      </a:endParaRPr>
                    </a:p>
                  </a:txBody>
                  <a:tcPr/>
                </a:tc>
                <a:tc>
                  <a:txBody>
                    <a:bodyPr/>
                    <a:lstStyle/>
                    <a:p>
                      <a:r>
                        <a:rPr lang="de-DE" sz="1200" dirty="0">
                          <a:solidFill>
                            <a:schemeClr val="accent6"/>
                          </a:solidFill>
                          <a:latin typeface="Consolas" panose="020B0609020204030204" pitchFamily="49" charset="0"/>
                        </a:rPr>
                        <a:t>&lt;a5200&gt;Fünf Schmetterlinge&lt;/a5200&gt;…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kern="1200" dirty="0">
                          <a:solidFill>
                            <a:srgbClr val="7030A0"/>
                          </a:solidFill>
                          <a:latin typeface="Consolas" panose="020B0609020204030204" pitchFamily="49" charset="0"/>
                          <a:ea typeface="+mn-ea"/>
                          <a:cs typeface="+mn-cs"/>
                        </a:rPr>
                        <a:t>&lt;</a:t>
                      </a:r>
                      <a:r>
                        <a:rPr lang="de-DE" sz="1100" kern="1200" dirty="0" err="1">
                          <a:solidFill>
                            <a:srgbClr val="7030A0"/>
                          </a:solidFill>
                          <a:latin typeface="Consolas" panose="020B0609020204030204" pitchFamily="49" charset="0"/>
                          <a:ea typeface="+mn-ea"/>
                          <a:cs typeface="+mn-cs"/>
                        </a:rPr>
                        <a:t>lido:objectIdentificationWrap</a:t>
                      </a:r>
                      <a:r>
                        <a:rPr lang="de-DE" sz="1100" kern="1200" dirty="0">
                          <a:solidFill>
                            <a:srgbClr val="7030A0"/>
                          </a:solidFill>
                          <a:latin typeface="Consolas" panose="020B0609020204030204" pitchFamily="49" charset="0"/>
                          <a:ea typeface="+mn-ea"/>
                          <a:cs typeface="+mn-cs"/>
                        </a:rPr>
                        <a:t>&gt;&lt;</a:t>
                      </a:r>
                      <a:r>
                        <a:rPr lang="de-DE" sz="1100" kern="1200" dirty="0" err="1">
                          <a:solidFill>
                            <a:srgbClr val="7030A0"/>
                          </a:solidFill>
                          <a:latin typeface="Consolas" panose="020B0609020204030204" pitchFamily="49" charset="0"/>
                          <a:ea typeface="+mn-ea"/>
                          <a:cs typeface="+mn-cs"/>
                        </a:rPr>
                        <a:t>lido:titleWrap</a:t>
                      </a:r>
                      <a:r>
                        <a:rPr lang="de-DE" sz="1100" kern="1200" dirty="0">
                          <a:solidFill>
                            <a:srgbClr val="7030A0"/>
                          </a:solidFill>
                          <a:latin typeface="Consolas" panose="020B0609020204030204" pitchFamily="49" charset="0"/>
                          <a:ea typeface="+mn-ea"/>
                          <a:cs typeface="+mn-cs"/>
                        </a:rPr>
                        <a:t>&gt;&lt;</a:t>
                      </a:r>
                      <a:r>
                        <a:rPr lang="de-DE" sz="1100" kern="1200" dirty="0" err="1">
                          <a:solidFill>
                            <a:srgbClr val="7030A0"/>
                          </a:solidFill>
                          <a:latin typeface="Consolas" panose="020B0609020204030204" pitchFamily="49" charset="0"/>
                          <a:ea typeface="+mn-ea"/>
                          <a:cs typeface="+mn-cs"/>
                        </a:rPr>
                        <a:t>lido:titleSet</a:t>
                      </a:r>
                      <a:r>
                        <a:rPr lang="de-DE" sz="1100" kern="1200" dirty="0">
                          <a:solidFill>
                            <a:srgbClr val="7030A0"/>
                          </a:solidFill>
                          <a:latin typeface="Consolas" panose="020B0609020204030204" pitchFamily="49" charset="0"/>
                          <a:ea typeface="+mn-ea"/>
                          <a:cs typeface="+mn-cs"/>
                        </a:rPr>
                        <a:t> </a:t>
                      </a:r>
                      <a:r>
                        <a:rPr lang="de-DE" sz="1100" kern="1200" dirty="0" err="1">
                          <a:solidFill>
                            <a:srgbClr val="7030A0"/>
                          </a:solidFill>
                          <a:latin typeface="Consolas" panose="020B0609020204030204" pitchFamily="49" charset="0"/>
                          <a:ea typeface="+mn-ea"/>
                          <a:cs typeface="+mn-cs"/>
                        </a:rPr>
                        <a:t>lido:type</a:t>
                      </a:r>
                      <a:r>
                        <a:rPr lang="de-DE" sz="1100" kern="1200" dirty="0">
                          <a:solidFill>
                            <a:srgbClr val="7030A0"/>
                          </a:solidFill>
                          <a:latin typeface="Consolas" panose="020B0609020204030204" pitchFamily="49" charset="0"/>
                          <a:ea typeface="+mn-ea"/>
                          <a:cs typeface="+mn-cs"/>
                        </a:rPr>
                        <a:t>="</a:t>
                      </a:r>
                      <a:r>
                        <a:rPr lang="de-DE" sz="1100" kern="1200" dirty="0">
                          <a:solidFill>
                            <a:srgbClr val="7030A0"/>
                          </a:solidFill>
                          <a:highlight>
                            <a:srgbClr val="FFFF00"/>
                          </a:highlight>
                          <a:latin typeface="Consolas" panose="020B0609020204030204" pitchFamily="49" charset="0"/>
                          <a:ea typeface="+mn-ea"/>
                          <a:cs typeface="+mn-cs"/>
                        </a:rPr>
                        <a:t>http://vocab.getty.edu/</a:t>
                      </a:r>
                      <a:r>
                        <a:rPr lang="de-DE" sz="1100" kern="1200" dirty="0" err="1">
                          <a:solidFill>
                            <a:srgbClr val="7030A0"/>
                          </a:solidFill>
                          <a:highlight>
                            <a:srgbClr val="FFFF00"/>
                          </a:highlight>
                          <a:latin typeface="Consolas" panose="020B0609020204030204" pitchFamily="49" charset="0"/>
                          <a:ea typeface="+mn-ea"/>
                          <a:cs typeface="+mn-cs"/>
                        </a:rPr>
                        <a:t>aat</a:t>
                      </a:r>
                      <a:r>
                        <a:rPr lang="de-DE" sz="1100" kern="1200" dirty="0">
                          <a:solidFill>
                            <a:srgbClr val="7030A0"/>
                          </a:solidFill>
                          <a:highlight>
                            <a:srgbClr val="FFFF00"/>
                          </a:highlight>
                          <a:latin typeface="Consolas" panose="020B0609020204030204" pitchFamily="49" charset="0"/>
                          <a:ea typeface="+mn-ea"/>
                          <a:cs typeface="+mn-cs"/>
                        </a:rPr>
                        <a:t>/300417200</a:t>
                      </a:r>
                      <a:r>
                        <a:rPr lang="de-DE" sz="1100" kern="1200" dirty="0">
                          <a:solidFill>
                            <a:srgbClr val="7030A0"/>
                          </a:solidFill>
                          <a:latin typeface="Consolas" panose="020B0609020204030204" pitchFamily="49" charset="0"/>
                          <a:ea typeface="+mn-ea"/>
                          <a:cs typeface="+mn-cs"/>
                        </a:rPr>
                        <a:t>"&gt;&lt;</a:t>
                      </a:r>
                      <a:r>
                        <a:rPr lang="de-DE" sz="1100" kern="1200" dirty="0" err="1">
                          <a:solidFill>
                            <a:srgbClr val="7030A0"/>
                          </a:solidFill>
                          <a:latin typeface="Consolas" panose="020B0609020204030204" pitchFamily="49" charset="0"/>
                          <a:ea typeface="+mn-ea"/>
                          <a:cs typeface="+mn-cs"/>
                        </a:rPr>
                        <a:t>lido:appellationValue</a:t>
                      </a:r>
                      <a:r>
                        <a:rPr lang="de-DE" sz="1100" kern="1200" dirty="0">
                          <a:solidFill>
                            <a:srgbClr val="7030A0"/>
                          </a:solidFill>
                          <a:latin typeface="Consolas" panose="020B0609020204030204" pitchFamily="49" charset="0"/>
                          <a:ea typeface="+mn-ea"/>
                          <a:cs typeface="+mn-cs"/>
                        </a:rPr>
                        <a:t> </a:t>
                      </a:r>
                      <a:r>
                        <a:rPr lang="de-DE" sz="1100" kern="1200" dirty="0" err="1">
                          <a:solidFill>
                            <a:srgbClr val="7030A0"/>
                          </a:solidFill>
                          <a:latin typeface="Consolas" panose="020B0609020204030204" pitchFamily="49" charset="0"/>
                          <a:ea typeface="+mn-ea"/>
                          <a:cs typeface="+mn-cs"/>
                        </a:rPr>
                        <a:t>lido:pref</a:t>
                      </a:r>
                      <a:r>
                        <a:rPr lang="de-DE" sz="1100" kern="1200" dirty="0">
                          <a:solidFill>
                            <a:srgbClr val="7030A0"/>
                          </a:solidFill>
                          <a:latin typeface="Consolas" panose="020B0609020204030204" pitchFamily="49" charset="0"/>
                          <a:ea typeface="+mn-ea"/>
                          <a:cs typeface="+mn-cs"/>
                        </a:rPr>
                        <a:t>="</a:t>
                      </a:r>
                      <a:r>
                        <a:rPr lang="de-DE" sz="1100" kern="1200" dirty="0" err="1">
                          <a:solidFill>
                            <a:srgbClr val="7030A0"/>
                          </a:solidFill>
                          <a:latin typeface="Consolas" panose="020B0609020204030204" pitchFamily="49" charset="0"/>
                          <a:ea typeface="+mn-ea"/>
                          <a:cs typeface="+mn-cs"/>
                        </a:rPr>
                        <a:t>preferred</a:t>
                      </a:r>
                      <a:r>
                        <a:rPr lang="de-DE" sz="1100" kern="1200" dirty="0">
                          <a:solidFill>
                            <a:srgbClr val="7030A0"/>
                          </a:solidFill>
                          <a:latin typeface="Consolas" panose="020B0609020204030204" pitchFamily="49" charset="0"/>
                          <a:ea typeface="+mn-ea"/>
                          <a:cs typeface="+mn-cs"/>
                        </a:rPr>
                        <a:t>" </a:t>
                      </a:r>
                      <a:r>
                        <a:rPr lang="de-DE" sz="1100" kern="1200" dirty="0" err="1">
                          <a:solidFill>
                            <a:srgbClr val="7030A0"/>
                          </a:solidFill>
                          <a:latin typeface="Consolas" panose="020B0609020204030204" pitchFamily="49" charset="0"/>
                          <a:ea typeface="+mn-ea"/>
                          <a:cs typeface="+mn-cs"/>
                        </a:rPr>
                        <a:t>xml:lang</a:t>
                      </a:r>
                      <a:r>
                        <a:rPr lang="de-DE" sz="1100" kern="1200" dirty="0">
                          <a:solidFill>
                            <a:srgbClr val="7030A0"/>
                          </a:solidFill>
                          <a:latin typeface="Consolas" panose="020B0609020204030204" pitchFamily="49" charset="0"/>
                          <a:ea typeface="+mn-ea"/>
                          <a:cs typeface="+mn-cs"/>
                        </a:rPr>
                        <a:t>="de"&gt;</a:t>
                      </a:r>
                      <a:r>
                        <a:rPr lang="de-DE" sz="1100" kern="1200" dirty="0">
                          <a:solidFill>
                            <a:srgbClr val="7030A0"/>
                          </a:solidFill>
                          <a:highlight>
                            <a:srgbClr val="FFFF00"/>
                          </a:highlight>
                          <a:latin typeface="Consolas" panose="020B0609020204030204" pitchFamily="49" charset="0"/>
                          <a:ea typeface="+mn-ea"/>
                          <a:cs typeface="+mn-cs"/>
                        </a:rPr>
                        <a:t>Fünf Schmetterlinge</a:t>
                      </a:r>
                    </a:p>
                    <a:p>
                      <a:endParaRPr lang="de-DE" sz="1100" dirty="0">
                        <a:solidFill>
                          <a:srgbClr val="7030A0"/>
                        </a:solidFill>
                        <a:latin typeface="Consolas" panose="020B0609020204030204" pitchFamily="49" charset="0"/>
                      </a:endParaRPr>
                    </a:p>
                  </a:txBody>
                  <a:tcPr/>
                </a:tc>
                <a:tc>
                  <a:txBody>
                    <a:bodyPr/>
                    <a:lstStyle/>
                    <a:p>
                      <a:r>
                        <a:rPr lang="de-DE" sz="1100" dirty="0">
                          <a:latin typeface="Consolas" panose="020B0609020204030204" pitchFamily="49" charset="0"/>
                        </a:rPr>
                        <a:t>&lt;</a:t>
                      </a:r>
                      <a:r>
                        <a:rPr lang="de-DE" sz="1100" dirty="0" err="1">
                          <a:latin typeface="Consolas" panose="020B0609020204030204" pitchFamily="49" charset="0"/>
                        </a:rPr>
                        <a:t>lido:appellationValue</a:t>
                      </a:r>
                      <a:r>
                        <a:rPr lang="de-DE" sz="1100" dirty="0">
                          <a:latin typeface="Consolas" panose="020B0609020204030204" pitchFamily="49" charset="0"/>
                        </a:rPr>
                        <a:t> </a:t>
                      </a:r>
                      <a:r>
                        <a:rPr lang="de-DE" sz="1100" dirty="0" err="1">
                          <a:latin typeface="Consolas" panose="020B0609020204030204" pitchFamily="49" charset="0"/>
                        </a:rPr>
                        <a:t>lido:pref</a:t>
                      </a:r>
                      <a:r>
                        <a:rPr lang="de-DE" sz="1100" dirty="0">
                          <a:latin typeface="Consolas" panose="020B0609020204030204" pitchFamily="49" charset="0"/>
                        </a:rPr>
                        <a:t>="</a:t>
                      </a:r>
                      <a:r>
                        <a:rPr lang="de-DE" sz="1100" dirty="0" err="1">
                          <a:latin typeface="Consolas" panose="020B0609020204030204" pitchFamily="49" charset="0"/>
                        </a:rPr>
                        <a:t>preferred</a:t>
                      </a:r>
                      <a:r>
                        <a:rPr lang="de-DE" sz="1100" dirty="0">
                          <a:latin typeface="Consolas" panose="020B0609020204030204" pitchFamily="49" charset="0"/>
                        </a:rPr>
                        <a:t>"&gt;</a:t>
                      </a:r>
                    </a:p>
                    <a:p>
                      <a:r>
                        <a:rPr lang="de-DE" sz="1100" dirty="0">
                          <a:highlight>
                            <a:srgbClr val="FFFF00"/>
                          </a:highlight>
                          <a:latin typeface="Consolas" panose="020B0609020204030204" pitchFamily="49" charset="0"/>
                        </a:rPr>
                        <a:t>Metamorphose des Weißfleck-Widderchens (</a:t>
                      </a:r>
                      <a:r>
                        <a:rPr lang="de-DE" sz="1100" dirty="0" err="1">
                          <a:highlight>
                            <a:srgbClr val="FFFF00"/>
                          </a:highlight>
                          <a:latin typeface="Consolas" panose="020B0609020204030204" pitchFamily="49" charset="0"/>
                        </a:rPr>
                        <a:t>Amata</a:t>
                      </a:r>
                      <a:r>
                        <a:rPr lang="de-DE" sz="1100" dirty="0">
                          <a:highlight>
                            <a:srgbClr val="FFFF00"/>
                          </a:highlight>
                          <a:latin typeface="Consolas" panose="020B0609020204030204" pitchFamily="49" charset="0"/>
                        </a:rPr>
                        <a:t> </a:t>
                      </a:r>
                      <a:r>
                        <a:rPr lang="de-DE" sz="1100" dirty="0" err="1">
                          <a:highlight>
                            <a:srgbClr val="FFFF00"/>
                          </a:highlight>
                          <a:latin typeface="Consolas" panose="020B0609020204030204" pitchFamily="49" charset="0"/>
                        </a:rPr>
                        <a:t>phegea</a:t>
                      </a:r>
                      <a:r>
                        <a:rPr lang="de-DE" sz="1100" dirty="0">
                          <a:highlight>
                            <a:srgbClr val="FFFF00"/>
                          </a:highlight>
                          <a:latin typeface="Consolas" panose="020B0609020204030204" pitchFamily="49" charset="0"/>
                        </a:rPr>
                        <a:t>)</a:t>
                      </a:r>
                    </a:p>
                    <a:p>
                      <a:r>
                        <a:rPr lang="de-DE" sz="1100" dirty="0">
                          <a:latin typeface="Consolas" panose="020B0609020204030204" pitchFamily="49" charset="0"/>
                        </a:rPr>
                        <a:t>&lt;/</a:t>
                      </a:r>
                      <a:r>
                        <a:rPr lang="de-DE" sz="1100" dirty="0" err="1">
                          <a:latin typeface="Consolas" panose="020B0609020204030204" pitchFamily="49" charset="0"/>
                        </a:rPr>
                        <a:t>lido:appellationValue</a:t>
                      </a:r>
                      <a:r>
                        <a:rPr lang="de-DE" sz="1100" dirty="0">
                          <a:latin typeface="Consolas" panose="020B0609020204030204" pitchFamily="49" charset="0"/>
                        </a:rPr>
                        <a:t>&gt;</a:t>
                      </a:r>
                    </a:p>
                  </a:txBody>
                  <a:tcPr/>
                </a:tc>
                <a:extLst>
                  <a:ext uri="{0D108BD9-81ED-4DB2-BD59-A6C34878D82A}">
                    <a16:rowId xmlns:a16="http://schemas.microsoft.com/office/drawing/2014/main" val="583980615"/>
                  </a:ext>
                </a:extLst>
              </a:tr>
              <a:tr h="370840">
                <a:tc>
                  <a:txBody>
                    <a:bodyPr/>
                    <a:lstStyle/>
                    <a:p>
                      <a:endParaRPr lang="de-DE" sz="1600" dirty="0">
                        <a:latin typeface="Noto Sans Light" panose="020B0402040504020204" pitchFamily="34"/>
                        <a:ea typeface="Noto Sans Light" panose="020B0402040504020204" pitchFamily="34"/>
                        <a:cs typeface="Noto Sans Light" panose="020B0402040504020204" pitchFamily="34"/>
                      </a:endParaRPr>
                    </a:p>
                  </a:txBody>
                  <a:tcPr/>
                </a:tc>
                <a:tc>
                  <a:txBody>
                    <a:bodyPr/>
                    <a:lstStyle/>
                    <a:p>
                      <a:endParaRPr lang="de-DE" sz="1600" dirty="0">
                        <a:latin typeface="Noto Sans Light" panose="020B0402040504020204" pitchFamily="34"/>
                        <a:ea typeface="Noto Sans Light" panose="020B0402040504020204" pitchFamily="34"/>
                        <a:cs typeface="Noto Sans Light" panose="020B0402040504020204" pitchFamily="34"/>
                      </a:endParaRPr>
                    </a:p>
                  </a:txBody>
                  <a:tcPr/>
                </a:tc>
                <a:tc>
                  <a:txBody>
                    <a:bodyPr/>
                    <a:lstStyle/>
                    <a:p>
                      <a:endParaRPr lang="de-DE" sz="1600" dirty="0">
                        <a:latin typeface="Noto Sans Light" panose="020B0402040504020204" pitchFamily="34"/>
                        <a:ea typeface="Noto Sans Light" panose="020B0402040504020204" pitchFamily="34"/>
                        <a:cs typeface="Noto Sans Light" panose="020B0402040504020204" pitchFamily="34"/>
                      </a:endParaRPr>
                    </a:p>
                  </a:txBody>
                  <a:tcPr/>
                </a:tc>
                <a:tc>
                  <a:txBody>
                    <a:bodyPr/>
                    <a:lstStyle/>
                    <a:p>
                      <a:endParaRPr lang="de-DE" sz="1050" dirty="0">
                        <a:latin typeface="Consolas" panose="020B0609020204030204" pitchFamily="49" charset="0"/>
                        <a:ea typeface="Noto Sans Light" panose="020B0402040504020204" pitchFamily="34"/>
                        <a:cs typeface="Noto Sans Light" panose="020B0402040504020204" pitchFamily="34"/>
                      </a:endParaRPr>
                    </a:p>
                  </a:txBody>
                  <a:tcPr/>
                </a:tc>
                <a:tc>
                  <a:txBody>
                    <a:bodyPr/>
                    <a:lstStyle/>
                    <a:p>
                      <a:endParaRPr lang="de-DE" sz="1050" dirty="0">
                        <a:latin typeface="Consolas" panose="020B0609020204030204" pitchFamily="49" charset="0"/>
                        <a:ea typeface="Noto Sans Light" panose="020B0402040504020204" pitchFamily="34"/>
                        <a:cs typeface="Noto Sans Light" panose="020B0402040504020204" pitchFamily="34"/>
                      </a:endParaRPr>
                    </a:p>
                  </a:txBody>
                  <a:tcPr/>
                </a:tc>
                <a:extLst>
                  <a:ext uri="{0D108BD9-81ED-4DB2-BD59-A6C34878D82A}">
                    <a16:rowId xmlns:a16="http://schemas.microsoft.com/office/drawing/2014/main" val="354729025"/>
                  </a:ext>
                </a:extLst>
              </a:tr>
            </a:tbl>
          </a:graphicData>
        </a:graphic>
      </p:graphicFrame>
    </p:spTree>
    <p:extLst>
      <p:ext uri="{BB962C8B-B14F-4D97-AF65-F5344CB8AC3E}">
        <p14:creationId xmlns:p14="http://schemas.microsoft.com/office/powerpoint/2010/main" val="1061756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A50793DE-AD07-4F3A-ACCE-023F1EFDF201}"/>
              </a:ext>
            </a:extLst>
          </p:cNvPr>
          <p:cNvSpPr>
            <a:spLocks noGrp="1"/>
          </p:cNvSpPr>
          <p:nvPr>
            <p:ph type="subTitle" idx="1"/>
          </p:nvPr>
        </p:nvSpPr>
        <p:spPr>
          <a:xfrm>
            <a:off x="964406" y="704161"/>
            <a:ext cx="7215187" cy="2800767"/>
          </a:xfrm>
        </p:spPr>
        <p:txBody>
          <a:bodyPr/>
          <a:lstStyle/>
          <a:p>
            <a:pPr algn="ctr"/>
            <a:r>
              <a:rPr lang="de-DE" dirty="0">
                <a:latin typeface="Source Sans Pro" panose="020B0503030403020204" pitchFamily="34" charset="0"/>
                <a:ea typeface="Source Sans Pro" panose="020B0503030403020204" pitchFamily="34" charset="0"/>
              </a:rPr>
              <a:t>Data</a:t>
            </a:r>
          </a:p>
          <a:p>
            <a:pPr algn="ctr"/>
            <a:r>
              <a:rPr lang="de-DE" dirty="0">
                <a:latin typeface="Source Sans Pro Light" panose="020B0403030403020204" pitchFamily="34" charset="0"/>
                <a:ea typeface="Source Sans Pro Light" panose="020B0403030403020204" pitchFamily="34" charset="0"/>
                <a:hlinkClick r:id="rId2"/>
              </a:rPr>
              <a:t>www.bildindex.de</a:t>
            </a:r>
            <a:r>
              <a:rPr lang="de-DE" dirty="0">
                <a:latin typeface="Source Sans Pro Light" panose="020B0403030403020204" pitchFamily="34" charset="0"/>
                <a:ea typeface="Source Sans Pro Light" panose="020B0403030403020204" pitchFamily="34" charset="0"/>
              </a:rPr>
              <a:t/>
            </a:r>
            <a:br>
              <a:rPr lang="de-DE" dirty="0">
                <a:latin typeface="Source Sans Pro Light" panose="020B0403030403020204" pitchFamily="34" charset="0"/>
                <a:ea typeface="Source Sans Pro Light" panose="020B0403030403020204" pitchFamily="34" charset="0"/>
              </a:rPr>
            </a:br>
            <a:r>
              <a:rPr lang="de-DE" dirty="0">
                <a:latin typeface="Source Sans Pro Light" panose="020B0403030403020204" pitchFamily="34" charset="0"/>
                <a:ea typeface="Source Sans Pro Light" panose="020B0403030403020204" pitchFamily="34" charset="0"/>
                <a:hlinkClick r:id="rId3"/>
              </a:rPr>
              <a:t>www.graphikportal.de</a:t>
            </a:r>
            <a:endParaRPr lang="de-DE" dirty="0">
              <a:latin typeface="Source Sans Pro Light" panose="020B0403030403020204" pitchFamily="34" charset="0"/>
              <a:ea typeface="Source Sans Pro Light" panose="020B0403030403020204" pitchFamily="34" charset="0"/>
            </a:endParaRPr>
          </a:p>
          <a:p>
            <a:pPr algn="ctr"/>
            <a:r>
              <a:rPr lang="de-DE" dirty="0">
                <a:latin typeface="Source Sans Pro Light" panose="020B0403030403020204" pitchFamily="34" charset="0"/>
                <a:ea typeface="Source Sans Pro Light" panose="020B0403030403020204" pitchFamily="34" charset="0"/>
              </a:rPr>
              <a:t>www.deutsche-digitale-bibliothek.de/organization/</a:t>
            </a:r>
            <a:br>
              <a:rPr lang="de-DE" dirty="0">
                <a:latin typeface="Source Sans Pro Light" panose="020B0403030403020204" pitchFamily="34" charset="0"/>
                <a:ea typeface="Source Sans Pro Light" panose="020B0403030403020204" pitchFamily="34" charset="0"/>
              </a:rPr>
            </a:br>
            <a:r>
              <a:rPr lang="de-DE" dirty="0">
                <a:latin typeface="Source Sans Pro Light" panose="020B0403030403020204" pitchFamily="34" charset="0"/>
                <a:ea typeface="Source Sans Pro Light" panose="020B0403030403020204" pitchFamily="34" charset="0"/>
              </a:rPr>
              <a:t>IW3AOJYDU4MT3MFK77H6L6RJ4VJG3LKF</a:t>
            </a:r>
            <a:br>
              <a:rPr lang="de-DE" dirty="0">
                <a:latin typeface="Source Sans Pro Light" panose="020B0403030403020204" pitchFamily="34" charset="0"/>
                <a:ea typeface="Source Sans Pro Light" panose="020B0403030403020204" pitchFamily="34" charset="0"/>
              </a:rPr>
            </a:br>
            <a:r>
              <a:rPr lang="de-DE" dirty="0">
                <a:latin typeface="Source Sans Pro Light" panose="020B0403030403020204" pitchFamily="34" charset="0"/>
                <a:ea typeface="Source Sans Pro Light" panose="020B0403030403020204" pitchFamily="34" charset="0"/>
              </a:rPr>
              <a:t>(</a:t>
            </a:r>
            <a:r>
              <a:rPr lang="de-DE" dirty="0">
                <a:latin typeface="Source Sans Pro Light" panose="020B0403030403020204" pitchFamily="34" charset="0"/>
                <a:ea typeface="Source Sans Pro Light" panose="020B0403030403020204" pitchFamily="34" charset="0"/>
                <a:hlinkClick r:id="rId4"/>
              </a:rPr>
              <a:t>https://kurzelinks.de/ddb-ddk</a:t>
            </a:r>
            <a:r>
              <a:rPr lang="de-DE" dirty="0">
                <a:latin typeface="Source Sans Pro Light" panose="020B0403030403020204" pitchFamily="34" charset="0"/>
                <a:ea typeface="Source Sans Pro Light" panose="020B0403030403020204" pitchFamily="34" charset="0"/>
              </a:rPr>
              <a:t>)</a:t>
            </a:r>
          </a:p>
          <a:p>
            <a:pPr algn="ctr"/>
            <a:r>
              <a:rPr lang="de-DE" b="1" dirty="0">
                <a:latin typeface="Source Sans Pro Light" panose="020B0403030403020204" pitchFamily="34" charset="0"/>
                <a:ea typeface="Source Sans Pro Light" panose="020B0403030403020204" pitchFamily="34" charset="0"/>
              </a:rPr>
              <a:t>Wiki</a:t>
            </a:r>
          </a:p>
          <a:p>
            <a:pPr algn="ctr"/>
            <a:r>
              <a:rPr lang="de-DE" dirty="0">
                <a:latin typeface="Source Sans Pro Light" panose="020B0403030403020204" pitchFamily="34" charset="0"/>
                <a:ea typeface="Source Sans Pro Light" panose="020B0403030403020204" pitchFamily="34" charset="0"/>
                <a:hlinkClick r:id="rId5" action="ppaction://hlinkfile"/>
              </a:rPr>
              <a:t>uni-marburg.de/33h2H</a:t>
            </a:r>
            <a:endParaRPr lang="de-DE" dirty="0"/>
          </a:p>
        </p:txBody>
      </p:sp>
    </p:spTree>
    <p:extLst>
      <p:ext uri="{BB962C8B-B14F-4D97-AF65-F5344CB8AC3E}">
        <p14:creationId xmlns:p14="http://schemas.microsoft.com/office/powerpoint/2010/main" val="1660234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899092" y="2494861"/>
            <a:ext cx="7215187" cy="1815882"/>
          </a:xfrm>
        </p:spPr>
        <p:txBody>
          <a:bodyPr/>
          <a:lstStyle/>
          <a:p>
            <a:pPr algn="ctr"/>
            <a:r>
              <a:rPr lang="de-DE" dirty="0">
                <a:latin typeface="Source Sans Pro" panose="020B0503030403020204" pitchFamily="34" charset="0"/>
                <a:ea typeface="Source Sans Pro" panose="020B0503030403020204" pitchFamily="34" charset="0"/>
              </a:rPr>
              <a:t>Christoph </a:t>
            </a:r>
            <a:r>
              <a:rPr lang="de-DE" dirty="0" err="1">
                <a:latin typeface="Source Sans Pro" panose="020B0503030403020204" pitchFamily="34" charset="0"/>
                <a:ea typeface="Source Sans Pro" panose="020B0503030403020204" pitchFamily="34" charset="0"/>
              </a:rPr>
              <a:t>Glorius</a:t>
            </a:r>
            <a:endParaRPr lang="de-DE" dirty="0">
              <a:latin typeface="Source Sans Pro" panose="020B0503030403020204" pitchFamily="34" charset="0"/>
              <a:ea typeface="Source Sans Pro" panose="020B0503030403020204" pitchFamily="34" charset="0"/>
            </a:endParaRPr>
          </a:p>
          <a:p>
            <a:pPr algn="ctr"/>
            <a:r>
              <a:rPr lang="de-DE" dirty="0">
                <a:latin typeface="Source Sans Pro Light" panose="020B0403030403020204" pitchFamily="34" charset="0"/>
                <a:ea typeface="Source Sans Pro Light" panose="020B0403030403020204" pitchFamily="34" charset="0"/>
              </a:rPr>
              <a:t>christoph.glorius@fotomarburg.de</a:t>
            </a:r>
            <a:br>
              <a:rPr lang="de-DE" dirty="0">
                <a:latin typeface="Source Sans Pro Light" panose="020B0403030403020204" pitchFamily="34" charset="0"/>
                <a:ea typeface="Source Sans Pro Light" panose="020B0403030403020204" pitchFamily="34" charset="0"/>
              </a:rPr>
            </a:br>
            <a:r>
              <a:rPr lang="de-DE" dirty="0">
                <a:latin typeface="Source Sans Pro Light" panose="020B0403030403020204" pitchFamily="34" charset="0"/>
                <a:ea typeface="Source Sans Pro Light" panose="020B0403030403020204" pitchFamily="34" charset="0"/>
                <a:hlinkClick r:id="rId2" action="ppaction://hlinkfile"/>
              </a:rPr>
              <a:t>bildindex.de</a:t>
            </a:r>
            <a:r>
              <a:rPr lang="de-DE" dirty="0">
                <a:latin typeface="Source Sans Pro Light" panose="020B0403030403020204" pitchFamily="34" charset="0"/>
                <a:ea typeface="Source Sans Pro Light" panose="020B0403030403020204" pitchFamily="34" charset="0"/>
              </a:rPr>
              <a:t> | DDK-Data-Wiki: </a:t>
            </a:r>
            <a:r>
              <a:rPr lang="de-DE" dirty="0">
                <a:latin typeface="Source Sans Pro Light" panose="020B0403030403020204" pitchFamily="34" charset="0"/>
                <a:ea typeface="Source Sans Pro Light" panose="020B0403030403020204" pitchFamily="34" charset="0"/>
                <a:hlinkClick r:id="rId3" action="ppaction://hlinkfile"/>
              </a:rPr>
              <a:t>uni-marburg.de/33h2H</a:t>
            </a:r>
            <a:r>
              <a:rPr lang="de-DE" dirty="0">
                <a:latin typeface="Source Sans Pro Light" panose="020B0403030403020204" pitchFamily="34" charset="0"/>
                <a:ea typeface="Source Sans Pro Light" panose="020B0403030403020204" pitchFamily="34" charset="0"/>
              </a:rPr>
              <a:t> </a:t>
            </a:r>
            <a:endParaRPr lang="de-DE" sz="2800" dirty="0">
              <a:latin typeface="Source Sans Pro Light" panose="020B0403030403020204" pitchFamily="34" charset="0"/>
              <a:ea typeface="Source Sans Pro Light" panose="020B0403030403020204" pitchFamily="34" charset="0"/>
            </a:endParaRPr>
          </a:p>
          <a:p>
            <a:endParaRPr lang="de-DE" dirty="0"/>
          </a:p>
          <a:p>
            <a:endParaRPr lang="de-DE" dirty="0"/>
          </a:p>
        </p:txBody>
      </p:sp>
      <p:sp>
        <p:nvSpPr>
          <p:cNvPr id="3" name="Titel 2"/>
          <p:cNvSpPr>
            <a:spLocks noGrp="1"/>
          </p:cNvSpPr>
          <p:nvPr>
            <p:ph type="ctrTitle"/>
          </p:nvPr>
        </p:nvSpPr>
        <p:spPr>
          <a:xfrm>
            <a:off x="718850" y="1737890"/>
            <a:ext cx="7772400" cy="523220"/>
          </a:xfrm>
        </p:spPr>
        <p:txBody>
          <a:bodyPr/>
          <a:lstStyle/>
          <a:p>
            <a:r>
              <a:rPr lang="de-DE" dirty="0">
                <a:effectLst/>
                <a:latin typeface="Source Sans Pro" panose="020B0503030403020204" pitchFamily="34" charset="0"/>
                <a:ea typeface="Source Sans Pro" panose="020B0503030403020204" pitchFamily="34" charset="0"/>
              </a:rPr>
              <a:t>Vielen Dank</a:t>
            </a:r>
            <a:endParaRPr lang="de-DE"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75575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964407" y="2299517"/>
            <a:ext cx="3607594" cy="707886"/>
          </a:xfrm>
        </p:spPr>
        <p:txBody>
          <a:bodyPr/>
          <a:lstStyle/>
          <a:p>
            <a:pPr algn="r">
              <a:spcBef>
                <a:spcPts val="600"/>
              </a:spcBef>
            </a:pPr>
            <a:r>
              <a:rPr lang="de-DE" b="1" dirty="0">
                <a:latin typeface="Source Serif Pro" panose="02040603050405020204" pitchFamily="18" charset="0"/>
                <a:ea typeface="Source Serif Pro" panose="02040603050405020204" pitchFamily="18" charset="0"/>
              </a:rPr>
              <a:t>Christoph </a:t>
            </a:r>
            <a:r>
              <a:rPr lang="de-DE" b="1" dirty="0" err="1">
                <a:latin typeface="Source Serif Pro" panose="02040603050405020204" pitchFamily="18" charset="0"/>
                <a:ea typeface="Source Serif Pro" panose="02040603050405020204" pitchFamily="18" charset="0"/>
              </a:rPr>
              <a:t>Glorius</a:t>
            </a:r>
            <a:r>
              <a:rPr lang="de-DE" b="1" dirty="0">
                <a:latin typeface="Source Serif Pro" panose="02040603050405020204" pitchFamily="18" charset="0"/>
                <a:ea typeface="Source Serif Pro" panose="02040603050405020204" pitchFamily="18" charset="0"/>
              </a:rPr>
              <a:t/>
            </a:r>
            <a:br>
              <a:rPr lang="de-DE" b="1" dirty="0">
                <a:latin typeface="Source Serif Pro" panose="02040603050405020204" pitchFamily="18" charset="0"/>
                <a:ea typeface="Source Serif Pro" panose="02040603050405020204" pitchFamily="18" charset="0"/>
              </a:rPr>
            </a:br>
            <a:r>
              <a:rPr lang="de-DE" dirty="0" err="1">
                <a:latin typeface="Source Serif Pro" panose="02040603050405020204" pitchFamily="18" charset="0"/>
                <a:ea typeface="Source Serif Pro" panose="02040603050405020204" pitchFamily="18" charset="0"/>
              </a:rPr>
              <a:t>Datenkuration</a:t>
            </a:r>
            <a:r>
              <a:rPr lang="de-DE" dirty="0">
                <a:latin typeface="Source Serif Pro" panose="02040603050405020204" pitchFamily="18" charset="0"/>
                <a:ea typeface="Source Serif Pro" panose="02040603050405020204" pitchFamily="18" charset="0"/>
              </a:rPr>
              <a:t> | </a:t>
            </a:r>
            <a:r>
              <a:rPr lang="de-DE" dirty="0" err="1">
                <a:latin typeface="Source Serif Pro" panose="02040603050405020204" pitchFamily="18" charset="0"/>
                <a:ea typeface="Source Serif Pro" panose="02040603050405020204" pitchFamily="18" charset="0"/>
              </a:rPr>
              <a:t>data</a:t>
            </a:r>
            <a:r>
              <a:rPr lang="de-DE" dirty="0">
                <a:latin typeface="Source Serif Pro" panose="02040603050405020204" pitchFamily="18" charset="0"/>
                <a:ea typeface="Source Serif Pro" panose="02040603050405020204" pitchFamily="18" charset="0"/>
              </a:rPr>
              <a:t> </a:t>
            </a:r>
            <a:r>
              <a:rPr lang="de-DE" dirty="0" err="1">
                <a:latin typeface="Source Serif Pro" panose="02040603050405020204" pitchFamily="18" charset="0"/>
                <a:ea typeface="Source Serif Pro" panose="02040603050405020204" pitchFamily="18" charset="0"/>
              </a:rPr>
              <a:t>curation</a:t>
            </a:r>
            <a:endParaRPr lang="de-DE" dirty="0">
              <a:latin typeface="Source Serif Pro" panose="02040603050405020204" pitchFamily="18" charset="0"/>
              <a:ea typeface="Source Serif Pro" panose="02040603050405020204" pitchFamily="18" charset="0"/>
            </a:endParaRPr>
          </a:p>
        </p:txBody>
      </p:sp>
      <p:sp>
        <p:nvSpPr>
          <p:cNvPr id="3" name="Titel 2"/>
          <p:cNvSpPr>
            <a:spLocks noGrp="1"/>
          </p:cNvSpPr>
          <p:nvPr>
            <p:ph type="ctrTitle"/>
          </p:nvPr>
        </p:nvSpPr>
        <p:spPr>
          <a:xfrm>
            <a:off x="685800" y="1010771"/>
            <a:ext cx="7772400" cy="523220"/>
          </a:xfrm>
        </p:spPr>
        <p:txBody>
          <a:bodyPr/>
          <a:lstStyle/>
          <a:p>
            <a:r>
              <a:rPr lang="de-DE" dirty="0"/>
              <a:t>LINKED? OPEN? DATA BEI FOTO MARBURG</a:t>
            </a:r>
          </a:p>
        </p:txBody>
      </p:sp>
      <p:sp>
        <p:nvSpPr>
          <p:cNvPr id="4" name="Untertitel 1">
            <a:extLst>
              <a:ext uri="{FF2B5EF4-FFF2-40B4-BE49-F238E27FC236}">
                <a16:creationId xmlns:a16="http://schemas.microsoft.com/office/drawing/2014/main" id="{AB1EA7DD-B860-48A1-9219-2013EB760E90}"/>
              </a:ext>
            </a:extLst>
          </p:cNvPr>
          <p:cNvSpPr txBox="1">
            <a:spLocks/>
          </p:cNvSpPr>
          <p:nvPr/>
        </p:nvSpPr>
        <p:spPr bwMode="auto">
          <a:xfrm>
            <a:off x="4572000" y="2299517"/>
            <a:ext cx="39571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ctr" rtl="0" eaLnBrk="1" fontAlgn="base" hangingPunct="1">
              <a:spcBef>
                <a:spcPct val="20000"/>
              </a:spcBef>
              <a:spcAft>
                <a:spcPct val="0"/>
              </a:spcAft>
              <a:buClr>
                <a:srgbClr val="FF6600"/>
              </a:buClr>
              <a:buFontTx/>
              <a:buNone/>
              <a:defRPr sz="2000">
                <a:solidFill>
                  <a:schemeClr val="tx1"/>
                </a:solidFill>
                <a:latin typeface="Calibri" panose="020F0502020204030204" pitchFamily="34" charset="0"/>
                <a:ea typeface="+mn-ea"/>
                <a:cs typeface="Calibri" panose="020F0502020204030204" pitchFamily="34" charset="0"/>
              </a:defRPr>
            </a:lvl1pPr>
            <a:lvl2pPr marL="742950" indent="-285750" algn="l" rtl="0" eaLnBrk="1" fontAlgn="base" hangingPunct="1">
              <a:spcBef>
                <a:spcPct val="20000"/>
              </a:spcBef>
              <a:spcAft>
                <a:spcPct val="0"/>
              </a:spcAft>
              <a:buClr>
                <a:srgbClr val="FF6600"/>
              </a:buClr>
              <a:buFont typeface="Arial" charset="0"/>
              <a:buChar char="–"/>
              <a:defRPr sz="1600">
                <a:solidFill>
                  <a:schemeClr val="tx1"/>
                </a:solidFill>
                <a:latin typeface="Calibri" panose="020F0502020204030204" pitchFamily="34" charset="0"/>
                <a:cs typeface="Calibri" panose="020F0502020204030204" pitchFamily="34" charset="0"/>
              </a:defRPr>
            </a:lvl2pPr>
            <a:lvl3pPr marL="1314450" indent="-400050" algn="l" rtl="0" eaLnBrk="1" fontAlgn="base" hangingPunct="1">
              <a:spcBef>
                <a:spcPct val="20000"/>
              </a:spcBef>
              <a:spcAft>
                <a:spcPct val="0"/>
              </a:spcAft>
              <a:buClr>
                <a:srgbClr val="FF6600"/>
              </a:buClr>
              <a:buFont typeface="Arial" panose="020B0604020202020204" pitchFamily="34" charset="0"/>
              <a:buChar char="•"/>
              <a:defRPr sz="1400">
                <a:solidFill>
                  <a:schemeClr val="tx1"/>
                </a:solidFill>
                <a:latin typeface="Calibri" panose="020F0502020204030204" pitchFamily="34" charset="0"/>
                <a:cs typeface="Calibri" panose="020F0502020204030204" pitchFamily="34" charset="0"/>
              </a:defRPr>
            </a:lvl3pPr>
            <a:lvl4pPr marL="1600200" indent="-228600" algn="l" rtl="0" eaLnBrk="1" fontAlgn="base" hangingPunct="1">
              <a:spcBef>
                <a:spcPct val="20000"/>
              </a:spcBef>
              <a:spcAft>
                <a:spcPct val="0"/>
              </a:spcAft>
              <a:buClr>
                <a:srgbClr val="FF6600"/>
              </a:buClr>
              <a:buFont typeface="Symbol" panose="05050102010706020507" pitchFamily="18" charset="2"/>
              <a:buChar char="-"/>
              <a:defRPr sz="1200">
                <a:solidFill>
                  <a:schemeClr val="tx1"/>
                </a:solidFill>
                <a:latin typeface="Calibri" panose="020F0502020204030204" pitchFamily="34" charset="0"/>
                <a:cs typeface="Calibri" panose="020F0502020204030204" pitchFamily="34" charset="0"/>
              </a:defRPr>
            </a:lvl4pPr>
            <a:lvl5pPr marL="20574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5pPr>
            <a:lvl6pPr marL="25146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6pPr>
            <a:lvl7pPr marL="29718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7pPr>
            <a:lvl8pPr marL="34290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8pPr>
            <a:lvl9pPr marL="3886200" indent="-228600" algn="l" rtl="0" eaLnBrk="1" fontAlgn="base" hangingPunct="1">
              <a:spcBef>
                <a:spcPct val="20000"/>
              </a:spcBef>
              <a:spcAft>
                <a:spcPct val="0"/>
              </a:spcAft>
              <a:buClr>
                <a:srgbClr val="B3245D"/>
              </a:buClr>
              <a:buFont typeface="Wingdings" pitchFamily="2" charset="2"/>
              <a:buChar char="v"/>
              <a:defRPr sz="1200">
                <a:solidFill>
                  <a:schemeClr val="tx1"/>
                </a:solidFill>
                <a:latin typeface="+mn-lt"/>
              </a:defRPr>
            </a:lvl9pPr>
          </a:lstStyle>
          <a:p>
            <a:pPr algn="l">
              <a:spcBef>
                <a:spcPts val="600"/>
              </a:spcBef>
            </a:pPr>
            <a:r>
              <a:rPr lang="de-DE" kern="0" dirty="0">
                <a:latin typeface="Source Sans Pro Light" panose="020B0403030403020204" pitchFamily="34" charset="0"/>
                <a:ea typeface="Source Sans Pro Light" panose="020B0403030403020204" pitchFamily="34" charset="0"/>
              </a:rPr>
              <a:t>christoph.glorius@fotomarburg.de</a:t>
            </a:r>
            <a:br>
              <a:rPr lang="de-DE" kern="0" dirty="0">
                <a:latin typeface="Source Sans Pro Light" panose="020B0403030403020204" pitchFamily="34" charset="0"/>
                <a:ea typeface="Source Sans Pro Light" panose="020B0403030403020204" pitchFamily="34" charset="0"/>
              </a:rPr>
            </a:br>
            <a:r>
              <a:rPr lang="de-DE" kern="0" dirty="0">
                <a:latin typeface="Source Sans Pro Light" panose="020B0403030403020204" pitchFamily="34" charset="0"/>
                <a:ea typeface="Source Sans Pro Light" panose="020B0403030403020204" pitchFamily="34" charset="0"/>
              </a:rPr>
              <a:t>bildindex.de | www.fotomarburg.de</a:t>
            </a:r>
          </a:p>
        </p:txBody>
      </p:sp>
      <p:sp>
        <p:nvSpPr>
          <p:cNvPr id="5" name="Rechteck 4">
            <a:extLst>
              <a:ext uri="{FF2B5EF4-FFF2-40B4-BE49-F238E27FC236}">
                <a16:creationId xmlns:a16="http://schemas.microsoft.com/office/drawing/2014/main" id="{91CF7C28-C23D-41DB-BC6D-2189AB8D905A}"/>
              </a:ext>
            </a:extLst>
          </p:cNvPr>
          <p:cNvSpPr/>
          <p:nvPr/>
        </p:nvSpPr>
        <p:spPr>
          <a:xfrm>
            <a:off x="2874259" y="1556423"/>
            <a:ext cx="3395481" cy="369332"/>
          </a:xfrm>
          <a:prstGeom prst="rect">
            <a:avLst/>
          </a:prstGeom>
        </p:spPr>
        <p:txBody>
          <a:bodyPr wrap="none">
            <a:spAutoFit/>
          </a:bodyPr>
          <a:lstStyle/>
          <a:p>
            <a:r>
              <a:rPr lang="en-US" dirty="0" err="1">
                <a:latin typeface="Source Serif Pro" panose="02040603050405020204" pitchFamily="18" charset="0"/>
                <a:ea typeface="Source Serif Pro" panose="02040603050405020204" pitchFamily="18" charset="0"/>
              </a:rPr>
              <a:t>HeFDI</a:t>
            </a:r>
            <a:r>
              <a:rPr lang="en-US" dirty="0">
                <a:latin typeface="Source Serif Pro" panose="02040603050405020204" pitchFamily="18" charset="0"/>
                <a:ea typeface="Source Serif Pro" panose="02040603050405020204" pitchFamily="18" charset="0"/>
              </a:rPr>
              <a:t> Data Talk am 09.09.2022</a:t>
            </a:r>
          </a:p>
        </p:txBody>
      </p:sp>
    </p:spTree>
    <p:extLst>
      <p:ext uri="{BB962C8B-B14F-4D97-AF65-F5344CB8AC3E}">
        <p14:creationId xmlns:p14="http://schemas.microsoft.com/office/powerpoint/2010/main" val="1715778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047A6E84-C9CA-7F43-BA6A-D0F1207652F4}"/>
              </a:ext>
            </a:extLst>
          </p:cNvPr>
          <p:cNvSpPr>
            <a:spLocks noGrp="1" noChangeArrowheads="1"/>
          </p:cNvSpPr>
          <p:nvPr>
            <p:ph type="title"/>
          </p:nvPr>
        </p:nvSpPr>
        <p:spPr>
          <a:extLst>
            <a:ext uri="{FAA26D3D-D897-4be2-8F04-BA451C77F1D7}">
              <ma14:placeholderFlag xmlns:ma14="http://schemas.microsoft.com/office/mac/drawingml/2011/main" xmlns="" val="1"/>
            </a:ext>
          </a:extLst>
        </p:spPr>
        <p:txBody>
          <a:bodyPr/>
          <a:lstStyle/>
          <a:p>
            <a:pPr>
              <a:defRPr/>
            </a:pPr>
            <a:r>
              <a:rPr lang="de-DE" altLang="x-none" dirty="0">
                <a:latin typeface="Source Sans Pro" panose="020B0503030403020204" pitchFamily="34" charset="0"/>
                <a:ea typeface="Source Sans Pro" panose="020B0503030403020204" pitchFamily="34" charset="0"/>
              </a:rPr>
              <a:t>OPEN Access Policy</a:t>
            </a:r>
          </a:p>
        </p:txBody>
      </p:sp>
      <p:sp>
        <p:nvSpPr>
          <p:cNvPr id="2" name="Textfeld 1">
            <a:extLst>
              <a:ext uri="{FF2B5EF4-FFF2-40B4-BE49-F238E27FC236}">
                <a16:creationId xmlns:a16="http://schemas.microsoft.com/office/drawing/2014/main" id="{522AFAEE-0806-4E65-A8AC-3C7DBAEA8204}"/>
              </a:ext>
            </a:extLst>
          </p:cNvPr>
          <p:cNvSpPr txBox="1"/>
          <p:nvPr/>
        </p:nvSpPr>
        <p:spPr>
          <a:xfrm>
            <a:off x="374650" y="843128"/>
            <a:ext cx="4761230" cy="2492990"/>
          </a:xfrm>
          <a:prstGeom prst="rect">
            <a:avLst/>
          </a:prstGeom>
          <a:noFill/>
        </p:spPr>
        <p:txBody>
          <a:bodyPr wrap="square" rtlCol="0">
            <a:spAutoFit/>
          </a:bodyPr>
          <a:lstStyle/>
          <a:p>
            <a:endPar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endParaRPr>
          </a:p>
          <a:p>
            <a:r>
              <a:rPr lang="de-DE" sz="1200" dirty="0">
                <a:latin typeface="Source Sans Pro" panose="020B0503030403020204" pitchFamily="34" charset="0"/>
                <a:ea typeface="Source Sans Pro" panose="020B0503030403020204" pitchFamily="34" charset="0"/>
              </a:rPr>
              <a:t>„So offen wie möglich“</a:t>
            </a:r>
          </a:p>
          <a:p>
            <a:endPar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endParaRPr>
          </a:p>
          <a:p>
            <a:r>
              <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rPr>
              <a:t>https://www.uni-marburg.de/de/fotomarburg/</a:t>
            </a:r>
            <a:r>
              <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rPr>
              <a:t/>
            </a:r>
            <a:br>
              <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rPr>
            </a:br>
            <a:r>
              <a:rPr 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rPr>
              <a:t>aktuelles/nachrichten/so-offen-wie-</a:t>
            </a:r>
            <a:r>
              <a:rPr lang="de-DE" sz="1200" dirty="0" err="1">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xmlns="" val="tx"/>
                    </a:ext>
                  </a:extLst>
                </a:hlinkClick>
              </a:rPr>
              <a:t>moeglich</a:t>
            </a:r>
            <a:r>
              <a:rPr lang="de-DE" sz="1200" dirty="0">
                <a:latin typeface="Source Sans Pro" panose="020B0503030403020204" pitchFamily="34" charset="0"/>
                <a:ea typeface="Source Sans Pro" panose="020B0503030403020204" pitchFamily="34" charset="0"/>
              </a:rPr>
              <a:t/>
            </a:r>
            <a:br>
              <a:rPr lang="de-DE" sz="1200" dirty="0">
                <a:latin typeface="Source Sans Pro" panose="020B0503030403020204" pitchFamily="34" charset="0"/>
                <a:ea typeface="Source Sans Pro" panose="020B0503030403020204" pitchFamily="34" charset="0"/>
              </a:rPr>
            </a:br>
            <a:r>
              <a:rPr lang="de-DE" sz="1200" dirty="0">
                <a:latin typeface="Source Sans Pro Light" panose="020B0403030403020204" pitchFamily="34" charset="0"/>
                <a:ea typeface="Source Sans Pro Light" panose="020B0403030403020204" pitchFamily="34" charset="0"/>
              </a:rPr>
              <a:t>Kurz-URL: </a:t>
            </a:r>
            <a:r>
              <a:rPr lang="de-DE" sz="1200" dirty="0">
                <a:latin typeface="Source Sans Pro Light" panose="020B0403030403020204" pitchFamily="34" charset="0"/>
                <a:ea typeface="Source Sans Pro Light" panose="020B0403030403020204" pitchFamily="34" charset="0"/>
                <a:hlinkClick r:id="rId4">
                  <a:extLst>
                    <a:ext uri="{A12FA001-AC4F-418D-AE19-62706E023703}">
                      <ahyp:hlinkClr xmlns:ahyp="http://schemas.microsoft.com/office/drawing/2018/hyperlinkcolor" xmlns="" val="tx"/>
                    </a:ext>
                  </a:extLst>
                </a:hlinkClick>
              </a:rPr>
              <a:t>https://uni-marburg.de/FyFHA</a:t>
            </a:r>
            <a:endParaRPr lang="de-DE" sz="1200" dirty="0">
              <a:latin typeface="Source Sans Pro Light" panose="020B0403030403020204" pitchFamily="34" charset="0"/>
              <a:ea typeface="Source Sans Pro Light" panose="020B0403030403020204" pitchFamily="34" charset="0"/>
            </a:endParaRPr>
          </a:p>
          <a:p>
            <a:endParaRPr lang="de-DE" sz="1200" dirty="0">
              <a:latin typeface="Source Sans Pro" panose="020B0503030403020204" pitchFamily="34" charset="0"/>
              <a:ea typeface="Source Sans Pro" panose="020B0503030403020204" pitchFamily="34" charset="0"/>
            </a:endParaRPr>
          </a:p>
          <a:p>
            <a:r>
              <a:rPr lang="de-DE" sz="1200" dirty="0">
                <a:latin typeface="Source Sans Pro Light" panose="020B0403030403020204" pitchFamily="34" charset="0"/>
                <a:ea typeface="Source Sans Pro Light" panose="020B0403030403020204" pitchFamily="34" charset="0"/>
              </a:rPr>
              <a:t>C. Bracht, K. Bulle, E. Euler, P. Klimpel: Open Access Policy: Ein Leitfaden für Kulturerbe-Einrichtungen in Hessen, herausgegeben von: Deutsches Dokumentationszentrum für Kunstgeschichte – Bildarchiv Foto Marburg und Christian Bracht, Heidelberg: arthistoricum.net, 2022. </a:t>
            </a:r>
            <a:r>
              <a:rPr lang="de-DE" sz="1200" dirty="0">
                <a:solidFill>
                  <a:srgbClr val="EB7A18"/>
                </a:solidFill>
                <a:latin typeface="Source Sans Pro Light" panose="020B0403030403020204" pitchFamily="34" charset="0"/>
                <a:ea typeface="Source Sans Pro Light" panose="020B0403030403020204" pitchFamily="34" charset="0"/>
                <a:hlinkClick r:id="rId5">
                  <a:extLst>
                    <a:ext uri="{A12FA001-AC4F-418D-AE19-62706E023703}">
                      <ahyp:hlinkClr xmlns:ahyp="http://schemas.microsoft.com/office/drawing/2018/hyperlinkcolor" xmlns="" val="tx"/>
                    </a:ext>
                  </a:extLst>
                </a:hlinkClick>
              </a:rPr>
              <a:t>https://doi.org/10.11588/arthistoricum.1023</a:t>
            </a:r>
            <a:endParaRPr lang="de-DE" sz="1200" dirty="0">
              <a:solidFill>
                <a:srgbClr val="EB7A18"/>
              </a:solidFill>
              <a:latin typeface="Source Sans Pro Light" panose="020B0403030403020204" pitchFamily="34" charset="0"/>
              <a:ea typeface="Source Sans Pro Light" panose="020B0403030403020204" pitchFamily="34" charset="0"/>
            </a:endParaRPr>
          </a:p>
          <a:p>
            <a:r>
              <a:rPr lang="de-DE" sz="1200" dirty="0">
                <a:latin typeface="Source Sans Pro Light" panose="020B0403030403020204" pitchFamily="34" charset="0"/>
                <a:ea typeface="Source Sans Pro Light" panose="020B0403030403020204" pitchFamily="34" charset="0"/>
              </a:rPr>
              <a:t> </a:t>
            </a:r>
          </a:p>
        </p:txBody>
      </p:sp>
      <p:pic>
        <p:nvPicPr>
          <p:cNvPr id="3" name="Grafik 2">
            <a:extLst>
              <a:ext uri="{FF2B5EF4-FFF2-40B4-BE49-F238E27FC236}">
                <a16:creationId xmlns:a16="http://schemas.microsoft.com/office/drawing/2014/main" id="{2BD188A4-73E0-4271-AD04-096742F34F4B}"/>
              </a:ext>
            </a:extLst>
          </p:cNvPr>
          <p:cNvPicPr>
            <a:picLocks noChangeAspect="1"/>
          </p:cNvPicPr>
          <p:nvPr/>
        </p:nvPicPr>
        <p:blipFill>
          <a:blip r:embed="rId6"/>
          <a:stretch>
            <a:fillRect/>
          </a:stretch>
        </p:blipFill>
        <p:spPr>
          <a:xfrm>
            <a:off x="5465067" y="969185"/>
            <a:ext cx="3304283" cy="477774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6147513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LINKED? OPEN? USABLE? DATA!</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sp>
        <p:nvSpPr>
          <p:cNvPr id="13" name="Textfeld 12">
            <a:extLst>
              <a:ext uri="{FF2B5EF4-FFF2-40B4-BE49-F238E27FC236}">
                <a16:creationId xmlns:a16="http://schemas.microsoft.com/office/drawing/2014/main" id="{DD2D7FFF-1C75-2E40-9FB8-B74EC7E2A151}"/>
              </a:ext>
            </a:extLst>
          </p:cNvPr>
          <p:cNvSpPr txBox="1"/>
          <p:nvPr/>
        </p:nvSpPr>
        <p:spPr>
          <a:xfrm>
            <a:off x="450850" y="1150471"/>
            <a:ext cx="4121143" cy="4832092"/>
          </a:xfrm>
          <a:prstGeom prst="rect">
            <a:avLst/>
          </a:prstGeom>
          <a:noFill/>
        </p:spPr>
        <p:txBody>
          <a:bodyPr wrap="square">
            <a:spAutoFit/>
          </a:bodyPr>
          <a:lstStyle/>
          <a:p>
            <a:r>
              <a:rPr lang="de-DE" sz="1400" dirty="0">
                <a:solidFill>
                  <a:srgbClr val="00B050"/>
                </a:solidFill>
                <a:latin typeface="Source Sans Pro" panose="020B0503030403020204" pitchFamily="34" charset="0"/>
                <a:ea typeface="Source Sans Pro" panose="020B0503030403020204" pitchFamily="34" charset="0"/>
              </a:rPr>
              <a:t>OPEN ACCESS: </a:t>
            </a:r>
            <a:r>
              <a:rPr lang="de-DE" sz="1400" dirty="0">
                <a:solidFill>
                  <a:srgbClr val="EB7A18"/>
                </a:solidFill>
                <a:latin typeface="Source Sans Pro" panose="020B0503030403020204" pitchFamily="34" charset="0"/>
                <a:ea typeface="Source Sans Pro" panose="020B0503030403020204" pitchFamily="34" charset="0"/>
              </a:rPr>
              <a:t> FAIR  &amp; LOUD</a:t>
            </a:r>
          </a:p>
          <a:p>
            <a:endParaRPr lang="de-DE" sz="1400" dirty="0">
              <a:latin typeface="Source Sans Pro" panose="020B0503030403020204" pitchFamily="34" charset="0"/>
              <a:ea typeface="Source Sans Pro" panose="020B0503030403020204" pitchFamily="34" charset="0"/>
            </a:endParaRPr>
          </a:p>
          <a:p>
            <a:pPr marL="285750" indent="-285750">
              <a:buFont typeface="Wingdings" panose="05000000000000000000" pitchFamily="2" charset="2"/>
              <a:buChar char="ü"/>
            </a:pPr>
            <a:r>
              <a:rPr lang="de-DE" sz="1400" dirty="0" err="1">
                <a:latin typeface="Source Sans Pro Light" panose="020B0403030403020204" pitchFamily="34" charset="0"/>
                <a:ea typeface="Source Sans Pro Light" panose="020B0403030403020204" pitchFamily="34" charset="0"/>
              </a:rPr>
              <a:t>Findable</a:t>
            </a:r>
            <a:endParaRPr lang="de-DE" sz="1400" dirty="0">
              <a:latin typeface="Source Sans Pro Light" panose="020B0403030403020204" pitchFamily="34" charset="0"/>
              <a:ea typeface="Source Sans Pro Light" panose="020B0403030403020204" pitchFamily="34" charset="0"/>
            </a:endParaRPr>
          </a:p>
          <a:p>
            <a:pPr marL="285750" indent="-285750">
              <a:buFont typeface="Wingdings" panose="05000000000000000000" pitchFamily="2" charset="2"/>
              <a:buChar char="ü"/>
            </a:pPr>
            <a:r>
              <a:rPr lang="de-DE" sz="1400" dirty="0" err="1">
                <a:latin typeface="Source Sans Pro Light" panose="020B0403030403020204" pitchFamily="34" charset="0"/>
                <a:ea typeface="Source Sans Pro Light" panose="020B0403030403020204" pitchFamily="34" charset="0"/>
              </a:rPr>
              <a:t>Accessible</a:t>
            </a:r>
            <a:r>
              <a:rPr lang="de-DE" sz="1400" dirty="0">
                <a:latin typeface="Source Sans Pro Light" panose="020B0403030403020204" pitchFamily="34" charset="0"/>
                <a:ea typeface="Source Sans Pro Light" panose="020B0403030403020204" pitchFamily="34" charset="0"/>
              </a:rPr>
              <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Interoperable</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Re-</a:t>
            </a:r>
            <a:r>
              <a:rPr lang="de-DE" sz="1400" dirty="0" err="1">
                <a:latin typeface="Source Sans Pro Light" panose="020B0403030403020204" pitchFamily="34" charset="0"/>
                <a:ea typeface="Source Sans Pro Light" panose="020B0403030403020204" pitchFamily="34" charset="0"/>
              </a:rPr>
              <a:t>Usable</a:t>
            </a:r>
            <a:endParaRPr lang="de-DE" sz="1400" dirty="0">
              <a:latin typeface="Source Sans Pro Light" panose="020B0403030403020204" pitchFamily="34" charset="0"/>
              <a:ea typeface="Source Sans Pro Light" panose="020B0403030403020204" pitchFamily="34" charset="0"/>
            </a:endParaRPr>
          </a:p>
          <a:p>
            <a:endParaRPr lang="de-DE" sz="1400" dirty="0">
              <a:latin typeface="Source Sans Pro Light" panose="020B0403030403020204" pitchFamily="34" charset="0"/>
              <a:ea typeface="Source Sans Pro Light" panose="020B0403030403020204" pitchFamily="34" charset="0"/>
            </a:endParaRPr>
          </a:p>
          <a:p>
            <a:pPr marL="285750" indent="-285750">
              <a:buFont typeface="Wingdings" panose="05000000000000000000" pitchFamily="2" charset="2"/>
              <a:buChar char="ü"/>
            </a:pPr>
            <a:r>
              <a:rPr lang="de-DE" sz="1400" dirty="0" err="1">
                <a:latin typeface="Source Sans Pro Light" panose="020B0403030403020204" pitchFamily="34" charset="0"/>
                <a:ea typeface="Source Sans Pro Light" panose="020B0403030403020204" pitchFamily="34" charset="0"/>
              </a:rPr>
              <a:t>Linked</a:t>
            </a:r>
            <a:r>
              <a:rPr lang="de-DE" sz="1400" dirty="0">
                <a:latin typeface="Source Sans Pro Light" panose="020B0403030403020204" pitchFamily="34" charset="0"/>
                <a:ea typeface="Source Sans Pro Light" panose="020B0403030403020204" pitchFamily="34" charset="0"/>
              </a:rPr>
              <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Open</a:t>
            </a:r>
          </a:p>
          <a:p>
            <a:pPr marL="285750" indent="-285750">
              <a:buFont typeface="Wingdings" panose="05000000000000000000" pitchFamily="2" charset="2"/>
              <a:buChar char="ü"/>
            </a:pPr>
            <a:r>
              <a:rPr lang="de-DE" sz="1400" dirty="0" err="1">
                <a:latin typeface="Source Sans Pro Light" panose="020B0403030403020204" pitchFamily="34" charset="0"/>
                <a:ea typeface="Source Sans Pro Light" panose="020B0403030403020204" pitchFamily="34" charset="0"/>
              </a:rPr>
              <a:t>Usable</a:t>
            </a:r>
            <a:r>
              <a:rPr lang="de-DE" sz="1400" dirty="0">
                <a:latin typeface="Source Sans Pro Light" panose="020B0403030403020204" pitchFamily="34" charset="0"/>
                <a:ea typeface="Source Sans Pro Light" panose="020B0403030403020204" pitchFamily="34" charset="0"/>
              </a:rPr>
              <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Data</a:t>
            </a:r>
          </a:p>
          <a:p>
            <a:endParaRPr lang="de-DE" sz="1400" b="1" u="sng" dirty="0">
              <a:latin typeface="Source Sans Pro Light" panose="020B0403030403020204" pitchFamily="34" charset="0"/>
              <a:ea typeface="Source Sans Pro Light" panose="020B0403030403020204" pitchFamily="34" charset="0"/>
            </a:endParaRPr>
          </a:p>
          <a:p>
            <a:r>
              <a:rPr lang="de-DE" sz="1400" dirty="0">
                <a:latin typeface="Source Sans Pro Light" panose="020B0403030403020204" pitchFamily="34" charset="0"/>
                <a:ea typeface="Source Sans Pro Light" panose="020B0403030403020204" pitchFamily="34" charset="0"/>
              </a:rPr>
              <a:t>Open Access Policy – Kulturerbe Hessen</a:t>
            </a:r>
          </a:p>
          <a:p>
            <a:r>
              <a:rPr lang="de-DE" sz="1400" dirty="0">
                <a:latin typeface="Source Sans Pro Light" panose="020B0403030403020204" pitchFamily="34" charset="0"/>
                <a:ea typeface="Source Sans Pro Light" panose="020B0403030403020204" pitchFamily="34" charset="0"/>
              </a:rPr>
              <a:t>Berliner Erklärung – Open Access in der MPG</a:t>
            </a:r>
          </a:p>
          <a:p>
            <a:r>
              <a:rPr lang="de-DE" sz="1400" dirty="0">
                <a:latin typeface="Source Sans Pro Light" panose="020B0403030403020204" pitchFamily="34" charset="0"/>
                <a:ea typeface="Source Sans Pro Light" panose="020B0403030403020204" pitchFamily="34" charset="0"/>
              </a:rPr>
              <a:t>Florence Declaration – Analoge Fotoarchive</a:t>
            </a:r>
          </a:p>
          <a:p>
            <a:endParaRPr lang="de-DE" sz="1400" dirty="0">
              <a:latin typeface="Source Sans Pro Light" panose="020B0403030403020204" pitchFamily="34" charset="0"/>
              <a:ea typeface="Source Sans Pro Light" panose="020B0403030403020204" pitchFamily="34" charset="0"/>
            </a:endParaRPr>
          </a:p>
          <a:p>
            <a:r>
              <a:rPr lang="de-DE" sz="1400" dirty="0">
                <a:latin typeface="Source Sans Pro Light" panose="020B0403030403020204" pitchFamily="34" charset="0"/>
                <a:ea typeface="Source Sans Pro Light" panose="020B0403030403020204" pitchFamily="34" charset="0"/>
              </a:rPr>
              <a:t>Einfacher und klarer Zugang zu </a:t>
            </a:r>
            <a:r>
              <a:rPr lang="de-DE" sz="1400" b="1" dirty="0">
                <a:latin typeface="Source Sans Pro Light" panose="020B0403030403020204" pitchFamily="34" charset="0"/>
                <a:ea typeface="Source Sans Pro Light" panose="020B0403030403020204" pitchFamily="34" charset="0"/>
              </a:rPr>
              <a:t>14 Mio. Fotografien</a:t>
            </a:r>
            <a:r>
              <a:rPr lang="de-DE" sz="1400" dirty="0">
                <a:latin typeface="Source Sans Pro Light" panose="020B0403030403020204" pitchFamily="34" charset="0"/>
                <a:ea typeface="Source Sans Pro Light" panose="020B0403030403020204" pitchFamily="34" charset="0"/>
              </a:rPr>
              <a:t/>
            </a:r>
            <a:br>
              <a:rPr lang="de-DE" sz="1400" dirty="0">
                <a:latin typeface="Source Sans Pro Light" panose="020B0403030403020204" pitchFamily="34" charset="0"/>
                <a:ea typeface="Source Sans Pro Light" panose="020B0403030403020204" pitchFamily="34" charset="0"/>
              </a:rPr>
            </a:br>
            <a:r>
              <a:rPr lang="de-DE" sz="1400" dirty="0">
                <a:latin typeface="Source Sans Pro Light" panose="020B0403030403020204" pitchFamily="34" charset="0"/>
                <a:ea typeface="Source Sans Pro Light" panose="020B0403030403020204" pitchFamily="34" charset="0"/>
              </a:rPr>
              <a:t>(4 Mio. online)</a:t>
            </a:r>
          </a:p>
          <a:p>
            <a:endParaRPr lang="de-DE" sz="1400" u="sng" dirty="0">
              <a:latin typeface="Source Sans Pro Light" panose="020B0403030403020204" pitchFamily="34" charset="0"/>
              <a:ea typeface="Source Sans Pro Light" panose="020B0403030403020204" pitchFamily="34" charset="0"/>
            </a:endParaRPr>
          </a:p>
          <a:p>
            <a:r>
              <a:rPr lang="de-DE" sz="1400" u="sng" dirty="0">
                <a:latin typeface="Source Sans Pro Light" panose="020B0403030403020204" pitchFamily="34" charset="0"/>
                <a:ea typeface="Source Sans Pro Light" panose="020B0403030403020204" pitchFamily="34" charset="0"/>
                <a:hlinkClick r:id="rId2"/>
              </a:rPr>
              <a:t>https://www.arthistoricum.net/netzwerke/akbf</a:t>
            </a:r>
            <a:endParaRPr lang="de-DE" sz="1400" u="sng" dirty="0">
              <a:latin typeface="Source Sans Pro Light" panose="020B0403030403020204" pitchFamily="34" charset="0"/>
              <a:ea typeface="Source Sans Pro Light" panose="020B0403030403020204" pitchFamily="34" charset="0"/>
            </a:endParaRPr>
          </a:p>
          <a:p>
            <a:endParaRPr lang="de-DE" sz="1400" b="1" u="sng" dirty="0">
              <a:latin typeface="Source Sans Pro Light" panose="020B0403030403020204" pitchFamily="34" charset="0"/>
              <a:ea typeface="Source Sans Pro Light" panose="020B0403030403020204" pitchFamily="34" charset="0"/>
            </a:endParaRPr>
          </a:p>
          <a:p>
            <a:endParaRPr lang="de-DE" sz="1400" b="1" u="sng" dirty="0">
              <a:latin typeface="Source Sans Pro Light" panose="020B0403030403020204" pitchFamily="34" charset="0"/>
              <a:ea typeface="Source Sans Pro Light" panose="020B0403030403020204" pitchFamily="34" charset="0"/>
            </a:endParaRPr>
          </a:p>
        </p:txBody>
      </p:sp>
      <p:cxnSp>
        <p:nvCxnSpPr>
          <p:cNvPr id="5" name="Gerader Verbinder 4">
            <a:extLst>
              <a:ext uri="{FF2B5EF4-FFF2-40B4-BE49-F238E27FC236}">
                <a16:creationId xmlns:a16="http://schemas.microsoft.com/office/drawing/2014/main" id="{8B9FB026-A1EF-4E08-9DA7-B40AA761271E}"/>
              </a:ext>
            </a:extLst>
          </p:cNvPr>
          <p:cNvCxnSpPr>
            <a:cxnSpLocks/>
          </p:cNvCxnSpPr>
          <p:nvPr/>
        </p:nvCxnSpPr>
        <p:spPr>
          <a:xfrm>
            <a:off x="4673405" y="1137656"/>
            <a:ext cx="0" cy="4703307"/>
          </a:xfrm>
          <a:prstGeom prst="line">
            <a:avLst/>
          </a:prstGeom>
          <a:ln w="38100">
            <a:solidFill>
              <a:srgbClr val="EB7A18"/>
            </a:solidFill>
            <a:tailEnd type="non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77F5C8D4-AD73-417D-BD89-22ADB9223488}"/>
              </a:ext>
            </a:extLst>
          </p:cNvPr>
          <p:cNvSpPr txBox="1"/>
          <p:nvPr/>
        </p:nvSpPr>
        <p:spPr>
          <a:xfrm>
            <a:off x="4774818" y="1150471"/>
            <a:ext cx="4059420" cy="3323987"/>
          </a:xfrm>
          <a:prstGeom prst="rect">
            <a:avLst/>
          </a:prstGeom>
          <a:noFill/>
        </p:spPr>
        <p:txBody>
          <a:bodyPr wrap="square">
            <a:spAutoFit/>
          </a:bodyPr>
          <a:lstStyle/>
          <a:p>
            <a:r>
              <a:rPr lang="de-DE" sz="1400" dirty="0">
                <a:solidFill>
                  <a:srgbClr val="C00000"/>
                </a:solidFill>
                <a:latin typeface="Source Sans Pro" panose="020B0503030403020204" pitchFamily="34" charset="0"/>
                <a:ea typeface="Source Sans Pro" panose="020B0503030403020204" pitchFamily="34" charset="0"/>
              </a:rPr>
              <a:t>CARE &amp; COPYRIGHT </a:t>
            </a:r>
            <a:r>
              <a:rPr lang="de-DE" sz="1400" dirty="0">
                <a:solidFill>
                  <a:srgbClr val="EB7A18"/>
                </a:solidFill>
                <a:latin typeface="Source Sans Pro" panose="020B0503030403020204" pitchFamily="34" charset="0"/>
                <a:ea typeface="Source Sans Pro" panose="020B0503030403020204" pitchFamily="34" charset="0"/>
              </a:rPr>
              <a:t>&amp; CC-LIZENZ</a:t>
            </a:r>
          </a:p>
          <a:p>
            <a:endParaRPr lang="de-DE" sz="1400" dirty="0">
              <a:latin typeface="Source Sans Pro" panose="020B0503030403020204" pitchFamily="34" charset="0"/>
              <a:ea typeface="Source Sans Pro" panose="020B0503030403020204" pitchFamily="34" charset="0"/>
            </a:endParaRPr>
          </a:p>
          <a:p>
            <a:pPr marL="285750" indent="-285750">
              <a:buFont typeface="Courier New" panose="02070309020205020404" pitchFamily="49" charset="0"/>
              <a:buChar char="o"/>
            </a:pPr>
            <a:r>
              <a:rPr lang="de-DE" sz="1400" dirty="0">
                <a:latin typeface="Source Sans Pro Light" panose="020B0403030403020204" pitchFamily="34" charset="0"/>
                <a:ea typeface="Source Sans Pro Light" panose="020B0403030403020204" pitchFamily="34" charset="0"/>
              </a:rPr>
              <a:t>Collective Benefit</a:t>
            </a:r>
          </a:p>
          <a:p>
            <a:pPr marL="285750" indent="-285750">
              <a:buFont typeface="Courier New" panose="02070309020205020404" pitchFamily="49" charset="0"/>
              <a:buChar char="o"/>
            </a:pPr>
            <a:r>
              <a:rPr lang="de-DE" sz="1400" dirty="0">
                <a:latin typeface="Source Sans Pro Light" panose="020B0403030403020204" pitchFamily="34" charset="0"/>
                <a:ea typeface="Source Sans Pro Light" panose="020B0403030403020204" pitchFamily="34" charset="0"/>
              </a:rPr>
              <a:t>Authority </a:t>
            </a:r>
            <a:r>
              <a:rPr lang="de-DE" sz="1400" dirty="0" err="1">
                <a:latin typeface="Source Sans Pro Light" panose="020B0403030403020204" pitchFamily="34" charset="0"/>
                <a:ea typeface="Source Sans Pro Light" panose="020B0403030403020204" pitchFamily="34" charset="0"/>
              </a:rPr>
              <a:t>to</a:t>
            </a:r>
            <a:r>
              <a:rPr lang="de-DE" sz="1400" dirty="0">
                <a:latin typeface="Source Sans Pro Light" panose="020B0403030403020204" pitchFamily="34" charset="0"/>
                <a:ea typeface="Source Sans Pro Light" panose="020B0403030403020204" pitchFamily="34" charset="0"/>
              </a:rPr>
              <a:t> Control</a:t>
            </a:r>
          </a:p>
          <a:p>
            <a:pPr marL="285750" indent="-285750">
              <a:buFont typeface="Courier New" panose="02070309020205020404" pitchFamily="49" charset="0"/>
              <a:buChar char="o"/>
            </a:pPr>
            <a:r>
              <a:rPr lang="de-DE" sz="1400" dirty="0" err="1">
                <a:latin typeface="Source Sans Pro Light" panose="020B0403030403020204" pitchFamily="34" charset="0"/>
                <a:ea typeface="Source Sans Pro Light" panose="020B0403030403020204" pitchFamily="34" charset="0"/>
              </a:rPr>
              <a:t>Responsibility</a:t>
            </a:r>
            <a:endParaRPr lang="de-DE" sz="1400" dirty="0">
              <a:latin typeface="Source Sans Pro Light" panose="020B0403030403020204" pitchFamily="34" charset="0"/>
              <a:ea typeface="Source Sans Pro Light" panose="020B0403030403020204" pitchFamily="34" charset="0"/>
            </a:endParaRPr>
          </a:p>
          <a:p>
            <a:pPr marL="285750" indent="-285750">
              <a:buFont typeface="Courier New" panose="02070309020205020404" pitchFamily="49" charset="0"/>
              <a:buChar char="o"/>
            </a:pPr>
            <a:r>
              <a:rPr lang="de-DE" sz="1400" dirty="0" err="1">
                <a:latin typeface="Source Sans Pro Light" panose="020B0403030403020204" pitchFamily="34" charset="0"/>
                <a:ea typeface="Source Sans Pro Light" panose="020B0403030403020204" pitchFamily="34" charset="0"/>
              </a:rPr>
              <a:t>Ethics</a:t>
            </a:r>
            <a:endParaRPr lang="de-DE" sz="1400" dirty="0">
              <a:latin typeface="Source Sans Pro Light" panose="020B0403030403020204" pitchFamily="34" charset="0"/>
              <a:ea typeface="Source Sans Pro Light" panose="020B0403030403020204" pitchFamily="34" charset="0"/>
            </a:endParaRPr>
          </a:p>
          <a:p>
            <a:endParaRPr lang="de-DE" sz="1400" dirty="0">
              <a:latin typeface="Source Sans Pro" panose="020B0503030403020204" pitchFamily="34" charset="0"/>
              <a:ea typeface="Source Sans Pro" panose="020B0503030403020204" pitchFamily="34" charset="0"/>
            </a:endParaRP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Menschliche Überreste („human </a:t>
            </a:r>
            <a:r>
              <a:rPr lang="de-DE" sz="1400" dirty="0" err="1">
                <a:latin typeface="Source Sans Pro Light" panose="020B0403030403020204" pitchFamily="34" charset="0"/>
                <a:ea typeface="Source Sans Pro Light" panose="020B0403030403020204" pitchFamily="34" charset="0"/>
              </a:rPr>
              <a:t>remains</a:t>
            </a:r>
            <a:r>
              <a:rPr lang="de-DE" sz="1400" dirty="0">
                <a:latin typeface="Source Sans Pro Light" panose="020B0403030403020204" pitchFamily="34" charset="0"/>
                <a:ea typeface="Source Sans Pro Light" panose="020B0403030403020204" pitchFamily="34" charset="0"/>
              </a:rPr>
              <a:t>“)</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Kolonialer Kontext</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Kulturgutverlust, Kriegsbilder menschlicher Opfer (</a:t>
            </a:r>
            <a:r>
              <a:rPr lang="de-DE" sz="1400" dirty="0">
                <a:solidFill>
                  <a:srgbClr val="0070C0"/>
                </a:solidFill>
                <a:latin typeface="Source Sans Pro Light" panose="020B0403030403020204" pitchFamily="34" charset="0"/>
                <a:ea typeface="Source Sans Pro Light" panose="020B0403030403020204" pitchFamily="34" charset="0"/>
              </a:rPr>
              <a:t>#</a:t>
            </a:r>
            <a:r>
              <a:rPr lang="de-DE" sz="1400" dirty="0" err="1">
                <a:solidFill>
                  <a:srgbClr val="0070C0"/>
                </a:solidFill>
                <a:latin typeface="Source Sans Pro Light" panose="020B0403030403020204" pitchFamily="34" charset="0"/>
                <a:ea typeface="Source Sans Pro Light" panose="020B0403030403020204" pitchFamily="34" charset="0"/>
              </a:rPr>
              <a:t>StandWithUkraine</a:t>
            </a:r>
            <a:r>
              <a:rPr lang="de-DE" sz="1400" dirty="0">
                <a:latin typeface="Source Sans Pro Light" panose="020B0403030403020204" pitchFamily="34" charset="0"/>
                <a:ea typeface="Source Sans Pro Light" panose="020B0403030403020204" pitchFamily="34" charset="0"/>
              </a:rPr>
              <a:t>)</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Persönlichkeitsrechte</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Urheberrecht</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Panoramafreiheit nicht international gültig</a:t>
            </a:r>
          </a:p>
          <a:p>
            <a:pPr marL="285750" indent="-285750">
              <a:buFont typeface="Symbol" panose="05050102010706020507" pitchFamily="18" charset="2"/>
              <a:buChar char="-"/>
            </a:pPr>
            <a:r>
              <a:rPr lang="de-DE" sz="1400" dirty="0">
                <a:latin typeface="Source Sans Pro Light" panose="020B0403030403020204" pitchFamily="34" charset="0"/>
                <a:ea typeface="Source Sans Pro Light" panose="020B0403030403020204" pitchFamily="34" charset="0"/>
              </a:rPr>
              <a:t>etc.</a:t>
            </a:r>
          </a:p>
        </p:txBody>
      </p:sp>
      <p:pic>
        <p:nvPicPr>
          <p:cNvPr id="8" name="Grafik 7">
            <a:extLst>
              <a:ext uri="{FF2B5EF4-FFF2-40B4-BE49-F238E27FC236}">
                <a16:creationId xmlns:a16="http://schemas.microsoft.com/office/drawing/2014/main" id="{36AD31E0-861B-421D-B62A-1E6C032CBD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4810" y="1832780"/>
            <a:ext cx="1528482" cy="1528482"/>
          </a:xfrm>
          <a:prstGeom prst="rect">
            <a:avLst/>
          </a:prstGeom>
        </p:spPr>
      </p:pic>
      <p:pic>
        <p:nvPicPr>
          <p:cNvPr id="10" name="Grafik 9">
            <a:extLst>
              <a:ext uri="{FF2B5EF4-FFF2-40B4-BE49-F238E27FC236}">
                <a16:creationId xmlns:a16="http://schemas.microsoft.com/office/drawing/2014/main" id="{EAB01EBE-BB06-4DE6-93A3-7629DFFB58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2001" y="4220573"/>
            <a:ext cx="1485953" cy="1485953"/>
          </a:xfrm>
          <a:prstGeom prst="rect">
            <a:avLst/>
          </a:prstGeom>
        </p:spPr>
      </p:pic>
    </p:spTree>
    <p:extLst>
      <p:ext uri="{BB962C8B-B14F-4D97-AF65-F5344CB8AC3E}">
        <p14:creationId xmlns:p14="http://schemas.microsoft.com/office/powerpoint/2010/main" val="2327764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047A6E84-C9CA-7F43-BA6A-D0F1207652F4}"/>
              </a:ext>
            </a:extLst>
          </p:cNvPr>
          <p:cNvSpPr>
            <a:spLocks noGrp="1" noChangeArrowheads="1"/>
          </p:cNvSpPr>
          <p:nvPr>
            <p:ph type="title"/>
          </p:nvPr>
        </p:nvSpPr>
        <p:spPr>
          <a:extLst>
            <a:ext uri="{FAA26D3D-D897-4be2-8F04-BA451C77F1D7}">
              <ma14:placeholderFlag xmlns:ma14="http://schemas.microsoft.com/office/mac/drawingml/2011/main" xmlns="" val="1"/>
            </a:ext>
          </a:extLst>
        </p:spPr>
        <p:txBody>
          <a:bodyPr/>
          <a:lstStyle/>
          <a:p>
            <a:pPr>
              <a:defRPr/>
            </a:pPr>
            <a:r>
              <a:rPr lang="de-DE" altLang="x-none" dirty="0">
                <a:latin typeface="Source Sans Pro" panose="020B0503030403020204" pitchFamily="34" charset="0"/>
                <a:ea typeface="Source Sans Pro" panose="020B0503030403020204" pitchFamily="34" charset="0"/>
              </a:rPr>
              <a:t>Im Licht der Ampel: Lizenzen, Rechtehinweise</a:t>
            </a:r>
          </a:p>
        </p:txBody>
      </p:sp>
      <p:pic>
        <p:nvPicPr>
          <p:cNvPr id="8" name="Grafik 7">
            <a:extLst>
              <a:ext uri="{FF2B5EF4-FFF2-40B4-BE49-F238E27FC236}">
                <a16:creationId xmlns:a16="http://schemas.microsoft.com/office/drawing/2014/main" id="{C0540A8E-8B2F-104F-B7BC-868352225B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5882" y="931080"/>
            <a:ext cx="2989934" cy="4833727"/>
          </a:xfrm>
          <a:prstGeom prst="rect">
            <a:avLst/>
          </a:prstGeom>
        </p:spPr>
      </p:pic>
      <p:sp>
        <p:nvSpPr>
          <p:cNvPr id="10" name="Rechteck 9">
            <a:extLst>
              <a:ext uri="{FF2B5EF4-FFF2-40B4-BE49-F238E27FC236}">
                <a16:creationId xmlns:a16="http://schemas.microsoft.com/office/drawing/2014/main" id="{D7270173-7CB0-5041-A975-27BF14CCCEF5}"/>
              </a:ext>
            </a:extLst>
          </p:cNvPr>
          <p:cNvSpPr/>
          <p:nvPr/>
        </p:nvSpPr>
        <p:spPr>
          <a:xfrm>
            <a:off x="4349578" y="1767548"/>
            <a:ext cx="4188540" cy="369332"/>
          </a:xfrm>
          <a:prstGeom prst="rect">
            <a:avLst/>
          </a:prstGeom>
        </p:spPr>
        <p:txBody>
          <a:bodyPr wrap="square">
            <a:spAutoFit/>
          </a:bodyPr>
          <a:lstStyle/>
          <a:p>
            <a:r>
              <a:rPr lang="de-DE" dirty="0">
                <a:solidFill>
                  <a:srgbClr val="000000"/>
                </a:solidFill>
                <a:latin typeface="Source Sans Pro" panose="020B0503030403020204" pitchFamily="34" charset="0"/>
                <a:ea typeface="Source Sans Pro" panose="020B0503030403020204" pitchFamily="34" charset="0"/>
              </a:rPr>
              <a:t>Eindeutig: Rot oder Grün = </a:t>
            </a:r>
            <a:r>
              <a:rPr lang="de-DE" dirty="0" err="1">
                <a:solidFill>
                  <a:srgbClr val="000000"/>
                </a:solidFill>
                <a:latin typeface="Source Sans Pro" panose="020B0503030403020204" pitchFamily="34" charset="0"/>
                <a:ea typeface="Source Sans Pro" panose="020B0503030403020204" pitchFamily="34" charset="0"/>
              </a:rPr>
              <a:t>Stop</a:t>
            </a:r>
            <a:r>
              <a:rPr lang="de-DE" dirty="0">
                <a:solidFill>
                  <a:srgbClr val="000000"/>
                </a:solidFill>
                <a:latin typeface="Source Sans Pro" panose="020B0503030403020204" pitchFamily="34" charset="0"/>
                <a:ea typeface="Source Sans Pro" panose="020B0503030403020204" pitchFamily="34" charset="0"/>
              </a:rPr>
              <a:t> </a:t>
            </a:r>
            <a:r>
              <a:rPr lang="de-DE" dirty="0" err="1">
                <a:solidFill>
                  <a:srgbClr val="000000"/>
                </a:solidFill>
                <a:latin typeface="Source Sans Pro" panose="020B0503030403020204" pitchFamily="34" charset="0"/>
                <a:ea typeface="Source Sans Pro" panose="020B0503030403020204" pitchFamily="34" charset="0"/>
              </a:rPr>
              <a:t>or</a:t>
            </a:r>
            <a:r>
              <a:rPr lang="de-DE" dirty="0">
                <a:solidFill>
                  <a:srgbClr val="000000"/>
                </a:solidFill>
                <a:latin typeface="Source Sans Pro" panose="020B0503030403020204" pitchFamily="34" charset="0"/>
                <a:ea typeface="Source Sans Pro" panose="020B0503030403020204" pitchFamily="34" charset="0"/>
              </a:rPr>
              <a:t> Go</a:t>
            </a:r>
          </a:p>
        </p:txBody>
      </p:sp>
      <p:sp>
        <p:nvSpPr>
          <p:cNvPr id="14" name="Rechteck 13">
            <a:extLst>
              <a:ext uri="{FF2B5EF4-FFF2-40B4-BE49-F238E27FC236}">
                <a16:creationId xmlns:a16="http://schemas.microsoft.com/office/drawing/2014/main" id="{2C61542A-0EF9-FE44-B7BF-16E0CB39A6B9}"/>
              </a:ext>
            </a:extLst>
          </p:cNvPr>
          <p:cNvSpPr/>
          <p:nvPr/>
        </p:nvSpPr>
        <p:spPr>
          <a:xfrm>
            <a:off x="4382991" y="4685508"/>
            <a:ext cx="4460789" cy="369332"/>
          </a:xfrm>
          <a:prstGeom prst="rect">
            <a:avLst/>
          </a:prstGeom>
        </p:spPr>
        <p:txBody>
          <a:bodyPr wrap="square">
            <a:spAutoFit/>
          </a:bodyPr>
          <a:lstStyle/>
          <a:p>
            <a:r>
              <a:rPr lang="de-DE" dirty="0">
                <a:solidFill>
                  <a:srgbClr val="000000"/>
                </a:solidFill>
                <a:latin typeface="Source Sans Pro Light" panose="020B0403030403020204" pitchFamily="34" charset="0"/>
                <a:ea typeface="Source Sans Pro Light" panose="020B0403030403020204" pitchFamily="34" charset="0"/>
              </a:rPr>
              <a:t>Diffus: Gelb und Grau</a:t>
            </a:r>
          </a:p>
        </p:txBody>
      </p:sp>
      <p:pic>
        <p:nvPicPr>
          <p:cNvPr id="3" name="Grafik 2">
            <a:extLst>
              <a:ext uri="{FF2B5EF4-FFF2-40B4-BE49-F238E27FC236}">
                <a16:creationId xmlns:a16="http://schemas.microsoft.com/office/drawing/2014/main" id="{C6F0EF2C-6DFE-4960-8458-F168B2263F58}"/>
              </a:ext>
            </a:extLst>
          </p:cNvPr>
          <p:cNvPicPr>
            <a:picLocks noChangeAspect="1"/>
          </p:cNvPicPr>
          <p:nvPr/>
        </p:nvPicPr>
        <p:blipFill>
          <a:blip r:embed="rId4"/>
          <a:stretch>
            <a:fillRect/>
          </a:stretch>
        </p:blipFill>
        <p:spPr>
          <a:xfrm>
            <a:off x="4405182" y="2107793"/>
            <a:ext cx="4460790" cy="2480299"/>
          </a:xfrm>
          <a:prstGeom prst="rect">
            <a:avLst/>
          </a:prstGeom>
        </p:spPr>
      </p:pic>
      <p:sp>
        <p:nvSpPr>
          <p:cNvPr id="7" name="Rechteck 6">
            <a:extLst>
              <a:ext uri="{FF2B5EF4-FFF2-40B4-BE49-F238E27FC236}">
                <a16:creationId xmlns:a16="http://schemas.microsoft.com/office/drawing/2014/main" id="{9FDBBB1D-E399-43AF-AF00-64DD34CFFD92}"/>
              </a:ext>
            </a:extLst>
          </p:cNvPr>
          <p:cNvSpPr/>
          <p:nvPr/>
        </p:nvSpPr>
        <p:spPr>
          <a:xfrm>
            <a:off x="4349578" y="851130"/>
            <a:ext cx="4188540" cy="369332"/>
          </a:xfrm>
          <a:prstGeom prst="rect">
            <a:avLst/>
          </a:prstGeom>
        </p:spPr>
        <p:txBody>
          <a:bodyPr wrap="square">
            <a:spAutoFit/>
          </a:bodyPr>
          <a:lstStyle/>
          <a:p>
            <a:r>
              <a:rPr lang="de-DE" dirty="0">
                <a:solidFill>
                  <a:srgbClr val="000000"/>
                </a:solidFill>
                <a:latin typeface="Source Sans Pro" panose="020B0503030403020204" pitchFamily="34" charset="0"/>
                <a:ea typeface="Source Sans Pro" panose="020B0503030403020204" pitchFamily="34" charset="0"/>
              </a:rPr>
              <a:t>Frei: nur CC0-Lizenz  „Public Domain“</a:t>
            </a:r>
          </a:p>
        </p:txBody>
      </p:sp>
      <p:sp>
        <p:nvSpPr>
          <p:cNvPr id="2" name="Rechteck 1">
            <a:extLst>
              <a:ext uri="{FF2B5EF4-FFF2-40B4-BE49-F238E27FC236}">
                <a16:creationId xmlns:a16="http://schemas.microsoft.com/office/drawing/2014/main" id="{172A705E-99C9-4D3F-9E53-F72D283D9B3C}"/>
              </a:ext>
            </a:extLst>
          </p:cNvPr>
          <p:cNvSpPr/>
          <p:nvPr/>
        </p:nvSpPr>
        <p:spPr>
          <a:xfrm>
            <a:off x="1894114" y="2295330"/>
            <a:ext cx="1352939" cy="569168"/>
          </a:xfrm>
          <a:prstGeom prst="rect">
            <a:avLst/>
          </a:prstGeom>
          <a:noFill/>
          <a:ln w="38100">
            <a:solidFill>
              <a:srgbClr val="00B05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670699D7-2579-425F-A2DE-9EDB2FDFEA3D}"/>
              </a:ext>
            </a:extLst>
          </p:cNvPr>
          <p:cNvSpPr/>
          <p:nvPr/>
        </p:nvSpPr>
        <p:spPr>
          <a:xfrm>
            <a:off x="4382992" y="5152257"/>
            <a:ext cx="4460789" cy="646331"/>
          </a:xfrm>
          <a:prstGeom prst="rect">
            <a:avLst/>
          </a:prstGeom>
        </p:spPr>
        <p:txBody>
          <a:bodyPr wrap="square">
            <a:spAutoFit/>
          </a:bodyPr>
          <a:lstStyle/>
          <a:p>
            <a:r>
              <a:rPr lang="de-DE" dirty="0">
                <a:solidFill>
                  <a:srgbClr val="000000"/>
                </a:solidFill>
                <a:latin typeface="Source Sans Pro Light" panose="020B0403030403020204" pitchFamily="34" charset="0"/>
                <a:ea typeface="Source Sans Pro Light" panose="020B0403030403020204" pitchFamily="34" charset="0"/>
              </a:rPr>
              <a:t>„Alle Rechte vorbehalten“: Keine freie Lizenz, man muss den Daten-Anbieter fragen …</a:t>
            </a:r>
          </a:p>
        </p:txBody>
      </p:sp>
      <p:sp>
        <p:nvSpPr>
          <p:cNvPr id="11" name="Rechteck 10">
            <a:extLst>
              <a:ext uri="{FF2B5EF4-FFF2-40B4-BE49-F238E27FC236}">
                <a16:creationId xmlns:a16="http://schemas.microsoft.com/office/drawing/2014/main" id="{6809630D-0F0B-4C9A-9B92-F37A75455E22}"/>
              </a:ext>
            </a:extLst>
          </p:cNvPr>
          <p:cNvSpPr/>
          <p:nvPr/>
        </p:nvSpPr>
        <p:spPr>
          <a:xfrm>
            <a:off x="4349578" y="1163029"/>
            <a:ext cx="4460789" cy="646331"/>
          </a:xfrm>
          <a:prstGeom prst="rect">
            <a:avLst/>
          </a:prstGeom>
        </p:spPr>
        <p:txBody>
          <a:bodyPr wrap="square">
            <a:spAutoFit/>
          </a:bodyPr>
          <a:lstStyle/>
          <a:p>
            <a:r>
              <a:rPr lang="de-DE" dirty="0">
                <a:solidFill>
                  <a:srgbClr val="000000"/>
                </a:solidFill>
                <a:latin typeface="Source Sans Pro Light" panose="020B0403030403020204" pitchFamily="34" charset="0"/>
                <a:ea typeface="Source Sans Pro Light" panose="020B0403030403020204" pitchFamily="34" charset="0"/>
              </a:rPr>
              <a:t>Gemeinfreie Werke (Druckgraphik …), Panoramafreiheit</a:t>
            </a:r>
          </a:p>
        </p:txBody>
      </p:sp>
    </p:spTree>
    <p:extLst>
      <p:ext uri="{BB962C8B-B14F-4D97-AF65-F5344CB8AC3E}">
        <p14:creationId xmlns:p14="http://schemas.microsoft.com/office/powerpoint/2010/main" val="125104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Bildindex: Daten mit Tradition</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pic>
        <p:nvPicPr>
          <p:cNvPr id="32" name="Grafik 31">
            <a:extLst>
              <a:ext uri="{FF2B5EF4-FFF2-40B4-BE49-F238E27FC236}">
                <a16:creationId xmlns:a16="http://schemas.microsoft.com/office/drawing/2014/main" id="{E18387BD-8C6D-4247-88AD-B44830171021}"/>
              </a:ext>
            </a:extLst>
          </p:cNvPr>
          <p:cNvPicPr>
            <a:picLocks noChangeAspect="1"/>
          </p:cNvPicPr>
          <p:nvPr/>
        </p:nvPicPr>
        <p:blipFill>
          <a:blip r:embed="rId2"/>
          <a:stretch>
            <a:fillRect/>
          </a:stretch>
        </p:blipFill>
        <p:spPr>
          <a:xfrm>
            <a:off x="450850" y="750124"/>
            <a:ext cx="8693150" cy="4540250"/>
          </a:xfrm>
          <a:prstGeom prst="rect">
            <a:avLst/>
          </a:prstGeom>
        </p:spPr>
      </p:pic>
    </p:spTree>
    <p:extLst>
      <p:ext uri="{BB962C8B-B14F-4D97-AF65-F5344CB8AC3E}">
        <p14:creationId xmlns:p14="http://schemas.microsoft.com/office/powerpoint/2010/main" val="3281566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Bildindex: Daten mit Tradition</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pic>
        <p:nvPicPr>
          <p:cNvPr id="29" name="Grafik 28">
            <a:extLst>
              <a:ext uri="{FF2B5EF4-FFF2-40B4-BE49-F238E27FC236}">
                <a16:creationId xmlns:a16="http://schemas.microsoft.com/office/drawing/2014/main" id="{958836C8-662C-4ACD-A4D1-B586DF3724AA}"/>
              </a:ext>
            </a:extLst>
          </p:cNvPr>
          <p:cNvPicPr>
            <a:picLocks noChangeAspect="1"/>
          </p:cNvPicPr>
          <p:nvPr/>
        </p:nvPicPr>
        <p:blipFill>
          <a:blip r:embed="rId2"/>
          <a:stretch>
            <a:fillRect/>
          </a:stretch>
        </p:blipFill>
        <p:spPr>
          <a:xfrm>
            <a:off x="450850" y="764897"/>
            <a:ext cx="9144000" cy="5114925"/>
          </a:xfrm>
          <a:prstGeom prst="rect">
            <a:avLst/>
          </a:prstGeom>
        </p:spPr>
      </p:pic>
    </p:spTree>
    <p:extLst>
      <p:ext uri="{BB962C8B-B14F-4D97-AF65-F5344CB8AC3E}">
        <p14:creationId xmlns:p14="http://schemas.microsoft.com/office/powerpoint/2010/main" val="20740850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LINKED? http, </a:t>
            </a:r>
            <a:r>
              <a:rPr lang="de-DE" dirty="0" err="1"/>
              <a:t>html</a:t>
            </a:r>
            <a:r>
              <a:rPr lang="de-DE" dirty="0"/>
              <a:t> - OPEN? Zoom + Download </a:t>
            </a:r>
            <a:r>
              <a:rPr lang="de-DE" dirty="0" err="1"/>
              <a:t>image</a:t>
            </a:r>
            <a:r>
              <a:rPr lang="de-DE" dirty="0"/>
              <a:t> - USABLE? …</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69041FEA-E1DF-4853-BF01-072AA792BDBB}"/>
              </a:ext>
            </a:extLst>
          </p:cNvPr>
          <p:cNvPicPr>
            <a:picLocks noChangeAspect="1"/>
          </p:cNvPicPr>
          <p:nvPr/>
        </p:nvPicPr>
        <p:blipFill>
          <a:blip r:embed="rId2"/>
          <a:stretch>
            <a:fillRect/>
          </a:stretch>
        </p:blipFill>
        <p:spPr>
          <a:xfrm>
            <a:off x="450850" y="693738"/>
            <a:ext cx="6155690" cy="5281734"/>
          </a:xfrm>
          <a:prstGeom prst="rect">
            <a:avLst/>
          </a:prstGeom>
        </p:spPr>
      </p:pic>
      <p:cxnSp>
        <p:nvCxnSpPr>
          <p:cNvPr id="8" name="Gerade Verbindung mit Pfeil 7">
            <a:extLst>
              <a:ext uri="{FF2B5EF4-FFF2-40B4-BE49-F238E27FC236}">
                <a16:creationId xmlns:a16="http://schemas.microsoft.com/office/drawing/2014/main" id="{10DC2886-1AF2-432E-8EFA-6C75A2D51E52}"/>
              </a:ext>
            </a:extLst>
          </p:cNvPr>
          <p:cNvCxnSpPr>
            <a:cxnSpLocks/>
          </p:cNvCxnSpPr>
          <p:nvPr/>
        </p:nvCxnSpPr>
        <p:spPr>
          <a:xfrm flipH="1">
            <a:off x="5265422" y="3580983"/>
            <a:ext cx="1341118" cy="510957"/>
          </a:xfrm>
          <a:prstGeom prst="straightConnector1">
            <a:avLst/>
          </a:prstGeom>
          <a:ln w="38100">
            <a:solidFill>
              <a:srgbClr val="EB7A18"/>
            </a:solidFill>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9FB37C16-412A-4FA6-8683-96BB7B4AA0E2}"/>
              </a:ext>
            </a:extLst>
          </p:cNvPr>
          <p:cNvCxnSpPr>
            <a:cxnSpLocks/>
          </p:cNvCxnSpPr>
          <p:nvPr/>
        </p:nvCxnSpPr>
        <p:spPr>
          <a:xfrm flipH="1">
            <a:off x="2227122" y="3674501"/>
            <a:ext cx="4379418" cy="2084558"/>
          </a:xfrm>
          <a:prstGeom prst="straightConnector1">
            <a:avLst/>
          </a:prstGeom>
          <a:ln w="38100">
            <a:solidFill>
              <a:srgbClr val="EB7A18"/>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97460B0C-CFD7-4E20-8F1F-DCB51CBA33CB}"/>
              </a:ext>
            </a:extLst>
          </p:cNvPr>
          <p:cNvCxnSpPr>
            <a:cxnSpLocks/>
          </p:cNvCxnSpPr>
          <p:nvPr/>
        </p:nvCxnSpPr>
        <p:spPr>
          <a:xfrm>
            <a:off x="4212306" y="5052060"/>
            <a:ext cx="2554254" cy="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57E5E111-9F0F-4812-B089-75476B1D63F0}"/>
              </a:ext>
            </a:extLst>
          </p:cNvPr>
          <p:cNvSpPr txBox="1"/>
          <p:nvPr/>
        </p:nvSpPr>
        <p:spPr>
          <a:xfrm>
            <a:off x="6526882" y="1683185"/>
            <a:ext cx="2221582" cy="3447098"/>
          </a:xfrm>
          <a:prstGeom prst="rect">
            <a:avLst/>
          </a:prstGeom>
          <a:noFill/>
        </p:spPr>
        <p:txBody>
          <a:bodyPr wrap="square">
            <a:spAutoFit/>
          </a:bodyPr>
          <a:lstStyle/>
          <a:p>
            <a:r>
              <a:rPr lang="de-DE" sz="1400" dirty="0">
                <a:solidFill>
                  <a:srgbClr val="EB7A18"/>
                </a:solidFill>
                <a:latin typeface="Source Sans Pro" panose="020B0503030403020204" pitchFamily="34" charset="0"/>
                <a:ea typeface="Source Sans Pro" panose="020B0503030403020204" pitchFamily="34" charset="0"/>
              </a:rPr>
              <a:t>BILDINDEX</a:t>
            </a:r>
          </a:p>
          <a:p>
            <a:pPr marL="285750" indent="-285750">
              <a:buFontTx/>
              <a:buChar char="-"/>
            </a:pPr>
            <a:r>
              <a:rPr lang="de-DE" sz="1400" dirty="0">
                <a:latin typeface="Source Sans Pro" panose="020B0503030403020204" pitchFamily="34" charset="0"/>
                <a:ea typeface="Source Sans Pro" panose="020B0503030403020204" pitchFamily="34" charset="0"/>
              </a:rPr>
              <a:t>kein Weblink zu </a:t>
            </a:r>
            <a:r>
              <a:rPr lang="de-DE" sz="1400" dirty="0">
                <a:latin typeface="Source Sans Pro" panose="020B0503030403020204" pitchFamily="34" charset="0"/>
                <a:ea typeface="Source Sans Pro" panose="020B0503030403020204" pitchFamily="34" charset="0"/>
                <a:hlinkClick r:id="rId3" action="ppaction://hlinkfile"/>
              </a:rPr>
              <a:t>iconclass.org</a:t>
            </a:r>
            <a:endParaRPr lang="de-DE" sz="1400" dirty="0">
              <a:latin typeface="Source Sans Pro" panose="020B0503030403020204" pitchFamily="34" charset="0"/>
              <a:ea typeface="Source Sans Pro" panose="020B0503030403020204" pitchFamily="34" charset="0"/>
            </a:endParaRPr>
          </a:p>
          <a:p>
            <a:pPr marL="285750" indent="-285750">
              <a:buFontTx/>
              <a:buChar char="-"/>
            </a:pPr>
            <a:r>
              <a:rPr lang="de-DE" sz="1400" dirty="0">
                <a:latin typeface="Source Sans Pro" panose="020B0503030403020204" pitchFamily="34" charset="0"/>
                <a:ea typeface="Source Sans Pro" panose="020B0503030403020204" pitchFamily="34" charset="0"/>
              </a:rPr>
              <a:t>Download für Bild</a:t>
            </a:r>
          </a:p>
          <a:p>
            <a:pPr marL="285750" indent="-285750">
              <a:buFontTx/>
              <a:buChar char="-"/>
            </a:pPr>
            <a:r>
              <a:rPr lang="de-DE" sz="1400" dirty="0">
                <a:latin typeface="Source Sans Pro" panose="020B0503030403020204" pitchFamily="34" charset="0"/>
                <a:ea typeface="Source Sans Pro" panose="020B0503030403020204" pitchFamily="34" charset="0"/>
              </a:rPr>
              <a:t>Kein Download für Daten (CSV/XML/JSON), nur HTML</a:t>
            </a:r>
          </a:p>
          <a:p>
            <a:pPr marL="285750" indent="-285750">
              <a:buFontTx/>
              <a:buChar char="-"/>
            </a:pPr>
            <a:r>
              <a:rPr lang="de-DE" sz="1400" dirty="0">
                <a:latin typeface="Source Sans Pro" panose="020B0503030403020204" pitchFamily="34" charset="0"/>
                <a:ea typeface="Source Sans Pro" panose="020B0503030403020204" pitchFamily="34" charset="0"/>
              </a:rPr>
              <a:t>Codierte URIs für Suchabfragen (PURL?)</a:t>
            </a:r>
          </a:p>
          <a:p>
            <a:pPr marL="285750" indent="-285750">
              <a:buFontTx/>
              <a:buChar char="-"/>
            </a:pPr>
            <a:r>
              <a:rPr lang="de-DE" sz="1400" dirty="0">
                <a:latin typeface="Source Sans Pro" panose="020B0503030403020204" pitchFamily="34" charset="0"/>
                <a:ea typeface="Source Sans Pro" panose="020B0503030403020204" pitchFamily="34" charset="0"/>
              </a:rPr>
              <a:t>URIs für Objekt und Medium, keine PURL</a:t>
            </a:r>
            <a:br>
              <a:rPr lang="de-DE" sz="1400" dirty="0">
                <a:latin typeface="Source Sans Pro" panose="020B0503030403020204" pitchFamily="34" charset="0"/>
                <a:ea typeface="Source Sans Pro" panose="020B0503030403020204" pitchFamily="34" charset="0"/>
              </a:rPr>
            </a:br>
            <a:r>
              <a:rPr lang="de-DE" sz="1200" dirty="0">
                <a:solidFill>
                  <a:srgbClr val="EB7A18"/>
                </a:solidFill>
                <a:latin typeface="Source Sans Pro" panose="020B0503030403020204" pitchFamily="34" charset="0"/>
                <a:ea typeface="Source Sans Pro" panose="020B0503030403020204" pitchFamily="34" charset="0"/>
                <a:hlinkClick r:id="rId4"/>
              </a:rPr>
              <a:t>https://www.bildindex.de/document/obj20428040?part=0&amp;medium=fmd463722</a:t>
            </a:r>
            <a:endParaRPr lang="de-DE" sz="1400" dirty="0">
              <a:solidFill>
                <a:srgbClr val="EB7A18"/>
              </a:solidFill>
              <a:latin typeface="Source Sans Pro" panose="020B0503030403020204" pitchFamily="34" charset="0"/>
              <a:ea typeface="Source Sans Pro" panose="020B0503030403020204" pitchFamily="34" charset="0"/>
            </a:endParaRPr>
          </a:p>
          <a:p>
            <a:pPr marL="285750" indent="-285750">
              <a:buFontTx/>
              <a:buChar char="-"/>
            </a:pPr>
            <a:r>
              <a:rPr lang="de-DE" sz="1400" dirty="0">
                <a:latin typeface="Source Sans Pro" panose="020B0503030403020204" pitchFamily="34" charset="0"/>
                <a:ea typeface="Source Sans Pro" panose="020B0503030403020204" pitchFamily="34" charset="0"/>
              </a:rPr>
              <a:t>Links zu Personen-Normdaten</a:t>
            </a:r>
          </a:p>
        </p:txBody>
      </p:sp>
    </p:spTree>
    <p:extLst>
      <p:ext uri="{BB962C8B-B14F-4D97-AF65-F5344CB8AC3E}">
        <p14:creationId xmlns:p14="http://schemas.microsoft.com/office/powerpoint/2010/main" val="1713697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5ADBCDC-11F8-4146-9A74-4DC24A55425F}"/>
              </a:ext>
            </a:extLst>
          </p:cNvPr>
          <p:cNvPicPr>
            <a:picLocks noChangeAspect="1"/>
          </p:cNvPicPr>
          <p:nvPr/>
        </p:nvPicPr>
        <p:blipFill>
          <a:blip r:embed="rId2"/>
          <a:stretch>
            <a:fillRect/>
          </a:stretch>
        </p:blipFill>
        <p:spPr>
          <a:xfrm>
            <a:off x="450851" y="694637"/>
            <a:ext cx="6292850" cy="5317902"/>
          </a:xfrm>
          <a:prstGeom prst="rect">
            <a:avLst/>
          </a:prstGeom>
        </p:spPr>
      </p:pic>
      <p:sp>
        <p:nvSpPr>
          <p:cNvPr id="2" name="Titel 1">
            <a:extLst>
              <a:ext uri="{FF2B5EF4-FFF2-40B4-BE49-F238E27FC236}">
                <a16:creationId xmlns:a16="http://schemas.microsoft.com/office/drawing/2014/main" id="{5529E80C-D16C-489B-BBA3-399EDBE01C75}"/>
              </a:ext>
            </a:extLst>
          </p:cNvPr>
          <p:cNvSpPr>
            <a:spLocks noGrp="1"/>
          </p:cNvSpPr>
          <p:nvPr>
            <p:ph type="title"/>
          </p:nvPr>
        </p:nvSpPr>
        <p:spPr/>
        <p:txBody>
          <a:bodyPr/>
          <a:lstStyle/>
          <a:p>
            <a:r>
              <a:rPr lang="de-DE" dirty="0"/>
              <a:t>LINKED? http, </a:t>
            </a:r>
            <a:r>
              <a:rPr lang="de-DE" dirty="0" err="1"/>
              <a:t>html</a:t>
            </a:r>
            <a:r>
              <a:rPr lang="de-DE" dirty="0"/>
              <a:t> - OPEN? Zoom </a:t>
            </a:r>
            <a:r>
              <a:rPr lang="de-DE" strike="sngStrike" dirty="0"/>
              <a:t>+ Download </a:t>
            </a:r>
            <a:r>
              <a:rPr lang="de-DE" dirty="0" err="1"/>
              <a:t>image</a:t>
            </a:r>
            <a:r>
              <a:rPr lang="de-DE" dirty="0"/>
              <a:t> - USABLE? …</a:t>
            </a:r>
            <a:endParaRPr lang="de-DE" dirty="0">
              <a:latin typeface="Source Sans Pro" panose="020B0503030403020204" pitchFamily="34" charset="0"/>
              <a:ea typeface="Source Sans Pro" panose="020B0503030403020204" pitchFamily="34" charset="0"/>
            </a:endParaRPr>
          </a:p>
        </p:txBody>
      </p:sp>
      <p:sp>
        <p:nvSpPr>
          <p:cNvPr id="7" name="Untertitel 2">
            <a:extLst>
              <a:ext uri="{FF2B5EF4-FFF2-40B4-BE49-F238E27FC236}">
                <a16:creationId xmlns:a16="http://schemas.microsoft.com/office/drawing/2014/main" id="{B5BDDD58-6201-334B-ACE3-7FC47756024F}"/>
              </a:ext>
            </a:extLst>
          </p:cNvPr>
          <p:cNvSpPr txBox="1">
            <a:spLocks/>
          </p:cNvSpPr>
          <p:nvPr/>
        </p:nvSpPr>
        <p:spPr>
          <a:xfrm>
            <a:off x="450850" y="902524"/>
            <a:ext cx="8297614" cy="54067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de-DE" sz="1800" dirty="0">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C49A35D6-B5B7-4B3C-81C0-6DEC0028E795}"/>
              </a:ext>
            </a:extLst>
          </p:cNvPr>
          <p:cNvSpPr txBox="1"/>
          <p:nvPr/>
        </p:nvSpPr>
        <p:spPr>
          <a:xfrm>
            <a:off x="6454140" y="1660326"/>
            <a:ext cx="2400300" cy="3970318"/>
          </a:xfrm>
          <a:prstGeom prst="rect">
            <a:avLst/>
          </a:prstGeom>
          <a:noFill/>
        </p:spPr>
        <p:txBody>
          <a:bodyPr wrap="square">
            <a:spAutoFit/>
          </a:bodyPr>
          <a:lstStyle/>
          <a:p>
            <a:r>
              <a:rPr lang="de-DE" sz="1400" dirty="0">
                <a:solidFill>
                  <a:srgbClr val="EB7A18"/>
                </a:solidFill>
                <a:latin typeface="Source Sans Pro" panose="020B0503030403020204" pitchFamily="34" charset="0"/>
                <a:ea typeface="Source Sans Pro" panose="020B0503030403020204" pitchFamily="34" charset="0"/>
              </a:rPr>
              <a:t>BILDINDEX</a:t>
            </a:r>
          </a:p>
          <a:p>
            <a:endParaRPr lang="de-DE" sz="1400" dirty="0">
              <a:solidFill>
                <a:srgbClr val="EB7A18"/>
              </a:solidFill>
              <a:latin typeface="Source Sans Pro" panose="020B0503030403020204" pitchFamily="34" charset="0"/>
              <a:ea typeface="Source Sans Pro" panose="020B0503030403020204" pitchFamily="34" charset="0"/>
            </a:endParaRPr>
          </a:p>
          <a:p>
            <a:r>
              <a:rPr lang="de-DE" sz="1400" dirty="0">
                <a:latin typeface="Source Sans Pro" panose="020B0503030403020204" pitchFamily="34" charset="0"/>
                <a:ea typeface="Source Sans Pro" panose="020B0503030403020204" pitchFamily="34" charset="0"/>
              </a:rPr>
              <a:t>Datenformat in Datenbank: MIDAS-XML (APS)</a:t>
            </a:r>
            <a:br>
              <a:rPr lang="de-DE" sz="1400" dirty="0">
                <a:latin typeface="Source Sans Pro" panose="020B0503030403020204" pitchFamily="34" charset="0"/>
                <a:ea typeface="Source Sans Pro" panose="020B0503030403020204" pitchFamily="34" charset="0"/>
              </a:rPr>
            </a:br>
            <a:r>
              <a:rPr lang="de-DE" sz="1400" dirty="0">
                <a:latin typeface="Source Sans Pro" panose="020B0503030403020204" pitchFamily="34" charset="0"/>
                <a:ea typeface="Source Sans Pro" panose="020B0503030403020204" pitchFamily="34" charset="0"/>
              </a:rPr>
              <a:t>HTML-Anzeige mit gekürzten Inhalten:</a:t>
            </a:r>
          </a:p>
          <a:p>
            <a:r>
              <a:rPr lang="de-DE" sz="1400" dirty="0">
                <a:latin typeface="Source Sans Pro" panose="020B0503030403020204" pitchFamily="34" charset="0"/>
                <a:ea typeface="Source Sans Pro" panose="020B0503030403020204" pitchFamily="34" charset="0"/>
                <a:hlinkClick r:id="rId3"/>
              </a:rPr>
              <a:t>https://www.bildindex.de/</a:t>
            </a:r>
            <a:br>
              <a:rPr lang="de-DE" sz="1400" dirty="0">
                <a:latin typeface="Source Sans Pro" panose="020B0503030403020204" pitchFamily="34" charset="0"/>
                <a:ea typeface="Source Sans Pro" panose="020B0503030403020204" pitchFamily="34" charset="0"/>
                <a:hlinkClick r:id="rId3"/>
              </a:rPr>
            </a:br>
            <a:r>
              <a:rPr lang="de-DE" sz="1400" dirty="0" err="1">
                <a:latin typeface="Source Sans Pro" panose="020B0503030403020204" pitchFamily="34" charset="0"/>
                <a:ea typeface="Source Sans Pro" panose="020B0503030403020204" pitchFamily="34" charset="0"/>
                <a:hlinkClick r:id="rId3"/>
              </a:rPr>
              <a:t>document</a:t>
            </a:r>
            <a:r>
              <a:rPr lang="de-DE" sz="1400" dirty="0">
                <a:latin typeface="Source Sans Pro" panose="020B0503030403020204" pitchFamily="34" charset="0"/>
                <a:ea typeface="Source Sans Pro" panose="020B0503030403020204" pitchFamily="34" charset="0"/>
                <a:hlinkClick r:id="rId3"/>
              </a:rPr>
              <a:t>/obj35006482</a:t>
            </a:r>
            <a:endParaRPr lang="de-DE" sz="1400" dirty="0">
              <a:latin typeface="Source Sans Pro" panose="020B0503030403020204" pitchFamily="34" charset="0"/>
              <a:ea typeface="Source Sans Pro" panose="020B0503030403020204" pitchFamily="34" charset="0"/>
            </a:endParaRPr>
          </a:p>
          <a:p>
            <a:endParaRPr lang="de-DE" sz="1400" dirty="0">
              <a:latin typeface="Source Sans Pro Light" panose="020B0403030403020204" pitchFamily="34" charset="0"/>
              <a:ea typeface="Source Sans Pro Light" panose="020B0403030403020204" pitchFamily="34" charset="0"/>
            </a:endParaRPr>
          </a:p>
          <a:p>
            <a:endParaRPr lang="de-DE" sz="1400" dirty="0">
              <a:latin typeface="Source Sans Pro Light" panose="020B0403030403020204" pitchFamily="34" charset="0"/>
              <a:ea typeface="Source Sans Pro Light" panose="020B0403030403020204" pitchFamily="34" charset="0"/>
            </a:endParaRPr>
          </a:p>
          <a:p>
            <a:r>
              <a:rPr lang="de-DE" sz="1400" dirty="0">
                <a:latin typeface="Source Sans Pro Light" panose="020B0403030403020204" pitchFamily="34" charset="0"/>
                <a:ea typeface="Source Sans Pro Light" panose="020B0403030403020204" pitchFamily="34" charset="0"/>
              </a:rPr>
              <a:t>Projekt „Virtuelles Kupferstichkabinett“</a:t>
            </a:r>
          </a:p>
          <a:p>
            <a:r>
              <a:rPr lang="de-DE" sz="1400" dirty="0">
                <a:latin typeface="Source Sans Pro Light" panose="020B0403030403020204" pitchFamily="34" charset="0"/>
                <a:ea typeface="Source Sans Pro Light" panose="020B0403030403020204" pitchFamily="34" charset="0"/>
              </a:rPr>
              <a:t>Ansehen beim Datengeber:</a:t>
            </a:r>
          </a:p>
          <a:p>
            <a:r>
              <a:rPr lang="de-DE" sz="1400" dirty="0">
                <a:latin typeface="Source Sans Pro Light" panose="020B0403030403020204" pitchFamily="34" charset="0"/>
                <a:ea typeface="Source Sans Pro Light" panose="020B0403030403020204" pitchFamily="34" charset="0"/>
              </a:rPr>
              <a:t>http://kk.haum-bs.de/?id=w-hollar-ab3-0705 </a:t>
            </a:r>
            <a:br>
              <a:rPr lang="de-DE" sz="1400" dirty="0">
                <a:latin typeface="Source Sans Pro Light" panose="020B0403030403020204" pitchFamily="34" charset="0"/>
                <a:ea typeface="Source Sans Pro Light" panose="020B0403030403020204" pitchFamily="34" charset="0"/>
              </a:rPr>
            </a:br>
            <a:r>
              <a:rPr lang="de-DE" sz="1400" dirty="0">
                <a:solidFill>
                  <a:srgbClr val="EB7A18"/>
                </a:solidFill>
                <a:latin typeface="Source Sans Pro Light" panose="020B0403030403020204" pitchFamily="34" charset="0"/>
                <a:ea typeface="Source Sans Pro Light" panose="020B0403030403020204" pitchFamily="34" charset="0"/>
              </a:rPr>
              <a:t>aber kein Link zu </a:t>
            </a:r>
            <a:r>
              <a:rPr lang="de-DE" sz="1400" dirty="0">
                <a:solidFill>
                  <a:srgbClr val="EB7A18"/>
                </a:solidFill>
                <a:latin typeface="Source Sans Pro Light" panose="020B0403030403020204" pitchFamily="34" charset="0"/>
                <a:ea typeface="Source Sans Pro Light" panose="020B0403030403020204" pitchFamily="34" charset="0"/>
                <a:hlinkClick r:id="rId4">
                  <a:extLst>
                    <a:ext uri="{A12FA001-AC4F-418D-AE19-62706E023703}">
                      <ahyp:hlinkClr xmlns:ahyp="http://schemas.microsoft.com/office/drawing/2018/hyperlinkcolor" xmlns="" val="tx"/>
                    </a:ext>
                  </a:extLst>
                </a:hlinkClick>
              </a:rPr>
              <a:t>https://www.graphikportal.org/document/gpo00032816</a:t>
            </a:r>
            <a:r>
              <a:rPr lang="de-DE" sz="1400" dirty="0">
                <a:solidFill>
                  <a:srgbClr val="EB7A18"/>
                </a:solidFill>
                <a:latin typeface="Source Sans Pro Light" panose="020B0403030403020204" pitchFamily="34" charset="0"/>
                <a:ea typeface="Source Sans Pro Light" panose="020B0403030403020204" pitchFamily="34" charset="0"/>
              </a:rPr>
              <a:t> </a:t>
            </a:r>
          </a:p>
        </p:txBody>
      </p:sp>
    </p:spTree>
    <p:extLst>
      <p:ext uri="{BB962C8B-B14F-4D97-AF65-F5344CB8AC3E}">
        <p14:creationId xmlns:p14="http://schemas.microsoft.com/office/powerpoint/2010/main" val="157051573"/>
      </p:ext>
    </p:extLst>
  </p:cSld>
  <p:clrMapOvr>
    <a:masterClrMapping/>
  </p:clrMapOvr>
  <p:timing>
    <p:tnLst>
      <p:par>
        <p:cTn id="1" dur="indefinite" restart="never" nodeType="tmRoot"/>
      </p:par>
    </p:tnLst>
  </p:timing>
</p:sld>
</file>

<file path=ppt/theme/theme1.xml><?xml version="1.0" encoding="utf-8"?>
<a:theme xmlns:a="http://schemas.openxmlformats.org/drawingml/2006/main" name="FSG_Präsentation">
  <a:themeElements>
    <a:clrScheme name="FSG-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4">
      <a:majorFont>
        <a:latin typeface="Calibri Light"/>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81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SG-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SG-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SG-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SG-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SG-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SG-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SG-Prä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SG-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SG-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SG-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SG-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SG-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DK-Bildarchiv_FM-Vorlage.potx" id="{7CA55DB7-7E71-468B-BC95-76E3C4F4FB03}" vid="{4B9F4A0A-9F15-4A21-BE8F-0C0F3B60A816}"/>
    </a:ext>
  </a:extLst>
</a:theme>
</file>

<file path=ppt/theme/theme2.xml><?xml version="1.0" encoding="utf-8"?>
<a:theme xmlns:a="http://schemas.openxmlformats.org/drawingml/2006/main" name="1_Benutzerdefiniertes Design">
  <a:themeElements>
    <a:clrScheme name="Benutzerdefiniert 1">
      <a:dk1>
        <a:sysClr val="windowText" lastClr="000000"/>
      </a:dk1>
      <a:lt1>
        <a:sysClr val="window" lastClr="FFFFFF"/>
      </a:lt1>
      <a:dk2>
        <a:srgbClr val="004B9C"/>
      </a:dk2>
      <a:lt2>
        <a:srgbClr val="FFFFFF"/>
      </a:lt2>
      <a:accent1>
        <a:srgbClr val="004B9C"/>
      </a:accent1>
      <a:accent2>
        <a:srgbClr val="DC2C32"/>
      </a:accent2>
      <a:accent3>
        <a:srgbClr val="009BB4"/>
      </a:accent3>
      <a:accent4>
        <a:srgbClr val="00976F"/>
      </a:accent4>
      <a:accent5>
        <a:srgbClr val="D7D900"/>
      </a:accent5>
      <a:accent6>
        <a:srgbClr val="F8E700"/>
      </a:accent6>
      <a:hlink>
        <a:srgbClr val="004B9C"/>
      </a:hlink>
      <a:folHlink>
        <a:srgbClr val="004B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orlage - PPTHeFDI_16.9.potx" id="{0FAA1CF8-22C1-4AEC-B197-90AAFB3F3CCE}" vid="{43B5BD4D-0655-4805-BBBE-E1B03917BD51}"/>
    </a:ext>
  </a:extLst>
</a:theme>
</file>

<file path=ppt/theme/theme3.xml><?xml version="1.0" encoding="utf-8"?>
<a:theme xmlns:a="http://schemas.openxmlformats.org/drawingml/2006/main" name="2_Benutzerdefiniertes Design">
  <a:themeElements>
    <a:clrScheme name="Benutzerdefiniert 1">
      <a:dk1>
        <a:sysClr val="windowText" lastClr="000000"/>
      </a:dk1>
      <a:lt1>
        <a:sysClr val="window" lastClr="FFFFFF"/>
      </a:lt1>
      <a:dk2>
        <a:srgbClr val="004B9C"/>
      </a:dk2>
      <a:lt2>
        <a:srgbClr val="FFFFFF"/>
      </a:lt2>
      <a:accent1>
        <a:srgbClr val="004B9C"/>
      </a:accent1>
      <a:accent2>
        <a:srgbClr val="DC2C32"/>
      </a:accent2>
      <a:accent3>
        <a:srgbClr val="009BB4"/>
      </a:accent3>
      <a:accent4>
        <a:srgbClr val="00976F"/>
      </a:accent4>
      <a:accent5>
        <a:srgbClr val="D7D900"/>
      </a:accent5>
      <a:accent6>
        <a:srgbClr val="F8E700"/>
      </a:accent6>
      <a:hlink>
        <a:srgbClr val="004B9C"/>
      </a:hlink>
      <a:folHlink>
        <a:srgbClr val="004B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FDI_Data-Talk_Vorlage-Startfolie-Zenodo_Titel_Refer_YYYY-MM-DD_DE_4zu3_V-0-1.potx" id="{5793ACE8-7D4A-4643-9B5E-C1B901DA846E}" vid="{83ADBDD4-256B-45EF-B0B8-2D5324AA1464}"/>
    </a:ext>
  </a:ext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82" row="1">
    <wetp:webextensionref xmlns:r="http://schemas.openxmlformats.org/officeDocument/2006/relationships" r:id="rId1"/>
  </wetp:taskpane>
  <wetp:taskpane dockstate="right" visibility="0" width="350" row="2">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A29EB91C-4C08-496D-BBCB-3BCEA81787A6}">
  <we:reference id="wa104379989" version="1.0.0.0" store="de-DE" storeType="OMEX"/>
  <we:alternateReferences>
    <we:reference id="WA104379989" version="1.0.0.0" store="WA104379989"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F9681BC7-57EA-4333-B15F-6CA3A0936F13}">
  <we:reference id="wa104178141" version="3.0.11.3" store="de-DE" storeType="OMEX"/>
  <we:alternateReferences>
    <we:reference id="WA104178141" version="3.0.11.3" store="WA10417814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DDK-Bildarchiv_FM-Vorlage</Template>
  <TotalTime>0</TotalTime>
  <Words>1108</Words>
  <PresentationFormat>On-screen Show (4:3)</PresentationFormat>
  <Paragraphs>186</Paragraphs>
  <Slides>19</Slides>
  <Notes>2</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19</vt:i4>
      </vt:variant>
    </vt:vector>
  </HeadingPairs>
  <TitlesOfParts>
    <vt:vector size="34" baseType="lpstr">
      <vt:lpstr>Arial</vt:lpstr>
      <vt:lpstr>Calibri</vt:lpstr>
      <vt:lpstr>Calibri Light</vt:lpstr>
      <vt:lpstr>Consolas</vt:lpstr>
      <vt:lpstr>Courier New</vt:lpstr>
      <vt:lpstr>Noto Sans Light</vt:lpstr>
      <vt:lpstr>Roboto</vt:lpstr>
      <vt:lpstr>Source Sans Pro</vt:lpstr>
      <vt:lpstr>Source Sans Pro Light</vt:lpstr>
      <vt:lpstr>Source Serif Pro</vt:lpstr>
      <vt:lpstr>Symbol</vt:lpstr>
      <vt:lpstr>Wingdings</vt:lpstr>
      <vt:lpstr>FSG_Präsentation</vt:lpstr>
      <vt:lpstr>1_Benutzerdefiniertes Design</vt:lpstr>
      <vt:lpstr>2_Benutzerdefiniertes Design</vt:lpstr>
      <vt:lpstr>PowerPoint Presentation</vt:lpstr>
      <vt:lpstr>LINKED? OPEN? DATA BEI FOTO MARBURG</vt:lpstr>
      <vt:lpstr>OPEN Access Policy</vt:lpstr>
      <vt:lpstr>LINKED? OPEN? USABLE? DATA!</vt:lpstr>
      <vt:lpstr>Im Licht der Ampel: Lizenzen, Rechtehinweise</vt:lpstr>
      <vt:lpstr>Bildindex: Daten mit Tradition</vt:lpstr>
      <vt:lpstr>Bildindex: Daten mit Tradition</vt:lpstr>
      <vt:lpstr>LINKED? http, html - OPEN? Zoom + Download image - USABLE? …</vt:lpstr>
      <vt:lpstr>LINKED? http, html - OPEN? Zoom + Download image - USABLE? …</vt:lpstr>
      <vt:lpstr>LINKED? http, html – OPEN? Zoom + Download image - USABLE? …</vt:lpstr>
      <vt:lpstr>LINKED? http, html - OPEN? Zoom + Download image - USABLE? …</vt:lpstr>
      <vt:lpstr>LINKS FROM – TO: Bildindex &gt;&gt;&gt; Virtuelles Kupferstichkabinett &lt;&lt;&lt; DDB</vt:lpstr>
      <vt:lpstr>USABLE for everyone? PDF, RDF, XML, JSON, CSV, REST API? Download data dump?</vt:lpstr>
      <vt:lpstr>DDB REST API inklusive Teilbestände aus DDK Bildarchiv Foto Marburg</vt:lpstr>
      <vt:lpstr>DDB REST API mit Foto Marburg und Partnern Virtuelles Kupferstichkabinett etc.</vt:lpstr>
      <vt:lpstr>DDB REST API mit Foto Marburg und Partnern Virtuelles Kupferstichkabinett etc.</vt:lpstr>
      <vt:lpstr>Our data behind the wall</vt:lpstr>
      <vt:lpstr>PowerPoint Presentation</vt:lpstr>
      <vt:lpstr>Vielen Dank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Linked? Open? Data bei Foto Marburg</dc:title>
  <dc:subject>Linked Open Data (LOD) ist state of the art für frei verfügbare, netzbasierte Daten, auch und gerade in der Forschung. Was bedeutet dies genau, und wie ist der aktuelle Stand zu bewerten? Dazu stellt Christoph Glorius die Angebote des Deutschen Dokumentationszentrums für Kunstgeschichte - Bildarchiv Foto Marburg vor: den Bildindex der Kunst und Architektur, das Graphikportal und die Open Access Policy der Einrichtung. Er lädt zu einer kritischen Betrachtung des aktuellen Zustands hinsichtlich LOD ein und gibt einen Ausblick auf geplante weitere Entwicklungen.</dc:subject>
  <dc:creator>Glorius, Christoph (Deutsches Dokumentationszentrum für Kunstgeschichte - Bildarchiv Foto Marburg)</dc:creator>
  <dc:description>Lizenz: Public Domain_x000d_
Lizenzinformation: Creative Commons Attribution 4.0 International (CC BY 4.0)_x000d_
Lizenzinformations-URL: https://creativecommons.org/licenses/by/4.0/</dc:description>
  <cp:lastPrinted>2013-05-06T08:14:05Z</cp:lastPrinted>
  <dcterms:created xsi:type="dcterms:W3CDTF">2021-10-22T11:56:26Z</dcterms:created>
  <dcterms:modified xsi:type="dcterms:W3CDTF">2023-03-21T09:28:16Z</dcterms:modified>
  <cp:category>Forschungsdatenmanagement, FDM, Forschungsdaten, FAIRe Daten, FAIR-Prinzipien, Policy (Politik), Kulturerbe, Kunstgeschichte, Digitale Geisteswissenschaften, Lizensierung, Normdaten, Datenaustausch, Interoperabilität, research data management, RDM, research data, FAIR data, FAIR principles, policy (politics), cultural heritage, Art History, Digital Humanities, licensing, authority data, data exchange, interoperability, persistent identifier, Linked Open Data, Linked Data, Semantic Web, Open Access, XML, LIDO</cp:category>
  <cp:version>1.0</cp:version>
</cp:coreProperties>
</file>