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4.xml" ContentType="application/vnd.openxmlformats-officedocument.theme+xml"/>
  <Override PartName="/ppt/slideLayouts/slideLayout44.xml" ContentType="application/vnd.openxmlformats-officedocument.presentationml.slideLayout+xml"/>
  <Override PartName="/ppt/theme/theme5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media/image8.jpg" ContentType="image/png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4"/>
    <p:sldMasterId id="2147483718" r:id="rId5"/>
    <p:sldMasterId id="2147483678" r:id="rId6"/>
    <p:sldMasterId id="2147483665" r:id="rId7"/>
    <p:sldMasterId id="2147483663" r:id="rId8"/>
    <p:sldMasterId id="2147483691" r:id="rId9"/>
  </p:sldMasterIdLst>
  <p:notesMasterIdLst>
    <p:notesMasterId r:id="rId15"/>
  </p:notesMasterIdLst>
  <p:sldIdLst>
    <p:sldId id="256" r:id="rId10"/>
    <p:sldId id="315" r:id="rId11"/>
    <p:sldId id="750" r:id="rId12"/>
    <p:sldId id="751" r:id="rId13"/>
    <p:sldId id="752" r:id="rId14"/>
  </p:sldIdLst>
  <p:sldSz cx="12192000" cy="6858000"/>
  <p:notesSz cx="6797675" cy="9926638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20DF4B5C-B6A3-4FD7-A7E2-07EC4A28932F}">
          <p14:sldIdLst>
            <p14:sldId id="256"/>
            <p14:sldId id="315"/>
            <p14:sldId id="750"/>
            <p14:sldId id="751"/>
            <p14:sldId id="752"/>
          </p14:sldIdLst>
        </p14:section>
        <p14:section name="Section sans titre" id="{0E1474C0-76BA-4888-96BA-3403286A5BF3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00A3A6"/>
    <a:srgbClr val="839E3F"/>
    <a:srgbClr val="967E51"/>
    <a:srgbClr val="9CB534"/>
    <a:srgbClr val="30B2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Style léger 3 - Accentuation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6D9F66E-5EB9-4882-86FB-DCBF35E3C3E4}" styleName="Style moyen 4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44" autoAdjust="0"/>
    <p:restoredTop sz="84925" autoAdjust="0"/>
  </p:normalViewPr>
  <p:slideViewPr>
    <p:cSldViewPr snapToGrid="0">
      <p:cViewPr>
        <p:scale>
          <a:sx n="100" d="100"/>
          <a:sy n="100" d="100"/>
        </p:scale>
        <p:origin x="846" y="67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4459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4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3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2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1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896458-0E75-4F89-95B3-5AED45F3229B}" type="datetimeFigureOut">
              <a:rPr lang="fr-FR" smtClean="0"/>
              <a:t>19/12/2022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F168A7-E3B4-446C-A7EF-D63F103446A7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8702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F168A7-E3B4-446C-A7EF-D63F103446A7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8198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4B825F6-14DE-4F02-9B3B-47C4EFB509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CA3A04A-4437-49DA-B020-EC349951A3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81BE346-72AD-4A37-8D04-1868D7ED5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B4519-0976-45AE-8CD8-4C9CCADC48D7}" type="datetimeFigureOut">
              <a:rPr lang="fr-FR" smtClean="0"/>
              <a:t>19/12/2022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C52DA94-FFE7-48DA-8DC3-DE2873AD8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E4F095F-6C7F-488A-8CBE-4E544D6CF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6C996-F993-451C-8E49-ED52E31BBF82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4473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BDE42A-787C-4A2A-B6F8-14F974C34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5C6E0FC-A7DD-4E12-B326-3441DBF05D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335A7B-9310-48CB-A5CE-8A252B1E7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B4519-0976-45AE-8CD8-4C9CCADC48D7}" type="datetimeFigureOut">
              <a:rPr lang="fr-FR" smtClean="0"/>
              <a:t>19/12/2022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83EDDD4-3E03-47FF-9BDE-02FA2F773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42900FB-DCC4-439C-8C72-8ED0A8FCC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6C996-F993-451C-8E49-ED52E31BBF82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8437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FC7DD871-A461-4A81-B4D3-564F641E4C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46D0390-7947-4D0E-9345-D35AA444DE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2C2F2BC-41A9-4FB5-AFB1-C1737B01E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B4519-0976-45AE-8CD8-4C9CCADC48D7}" type="datetimeFigureOut">
              <a:rPr lang="fr-FR" smtClean="0"/>
              <a:t>19/12/2022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C039AE8-146F-4DF5-B1B3-93BE19526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1B34133-64C9-448A-AA55-22E635512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6C996-F993-451C-8E49-ED52E31BBF82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1597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D727C9-C012-4C08-AA5C-F55DCA9F4B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39CBF3D-1E5B-44B3-A5DD-9746B49CA4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0365415-47B6-45B3-AC60-DF252F5D21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0AB1A-A8F6-46CF-9B95-86F3A39CCA9B}" type="datetimeFigureOut">
              <a:rPr lang="fr-FR" smtClean="0"/>
              <a:t>19/12/2022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7100920-8C38-4309-8B27-53EA7CA7A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64A9901-FEAA-478A-AAC8-27D4E4A3F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33343-7CC3-4399-BF54-7B4E19F576EE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48195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F3CF99-E5C6-43B2-9C63-C8C6C19AF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A635FB7-7AAF-4A23-AF68-C066C68CD9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7F428F6-5236-4870-A2E5-EE2E2A7E65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0AB1A-A8F6-46CF-9B95-86F3A39CCA9B}" type="datetimeFigureOut">
              <a:rPr lang="fr-FR" smtClean="0"/>
              <a:t>19/12/2022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A69BCAD-825C-4AD1-A93D-B76A112424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2832886-897C-410A-8D81-1C41E65F8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33343-7CC3-4399-BF54-7B4E19F576EE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29334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020E6D-3E78-4C0C-B611-DD8637564C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583F8CA-237A-4D2C-94CF-02DCE0B9A3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AFDE128-2DBA-4D71-A54C-5B945445B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0AB1A-A8F6-46CF-9B95-86F3A39CCA9B}" type="datetimeFigureOut">
              <a:rPr lang="fr-FR" smtClean="0"/>
              <a:t>19/12/2022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C114F13-FD01-4ADB-96D6-D1850897F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BA10461-3583-4ACA-B3E8-12613E28A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33343-7CC3-4399-BF54-7B4E19F576EE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68568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CFA2D4-B210-4FE1-94A4-D1AE9AD53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DF185D3-4CEC-496E-AB0D-23CA4333A5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543D95C-4706-476D-A285-171FAA1646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F2B6BFA-2A73-4C2B-9EF8-DF5836063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0AB1A-A8F6-46CF-9B95-86F3A39CCA9B}" type="datetimeFigureOut">
              <a:rPr lang="fr-FR" smtClean="0"/>
              <a:t>19/12/2022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14D3343-94E9-47DD-ABC4-2BCE716E58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5BEDDA0-1DA2-4C88-811E-BB7339BB8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33343-7CC3-4399-BF54-7B4E19F576EE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87335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28C70A6-8F55-482D-B6DE-3F148922E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DB6F8BC-AC9A-408B-86DA-939CBEE11E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E737CCD-CD7D-4099-97AC-1BF8D087BE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9A3AB00-8963-47F6-B427-B4B281C617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01892B4-8769-4EA8-9D86-F2C0C4F512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13225F-CA48-47A1-99A7-F71515156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0AB1A-A8F6-46CF-9B95-86F3A39CCA9B}" type="datetimeFigureOut">
              <a:rPr lang="fr-FR" smtClean="0"/>
              <a:t>19/12/2022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7A21A65-635E-4846-9E31-1DC002D58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FE29608A-1770-4065-A74A-4D4EAECA9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33343-7CC3-4399-BF54-7B4E19F576EE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44274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5A3FC2-A2A1-474B-9DA0-E04C6E88C5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6DC1286-9FE3-4C6B-98DE-E9BBF748E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0AB1A-A8F6-46CF-9B95-86F3A39CCA9B}" type="datetimeFigureOut">
              <a:rPr lang="fr-FR" smtClean="0"/>
              <a:t>19/12/2022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498F0BB-BC4A-40D4-9F0C-DBBA99014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A42EBFF-7692-446C-944B-5DF2B527E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33343-7CC3-4399-BF54-7B4E19F576EE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38854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3867375-4E47-4866-8FB2-A6C3A02CE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0AB1A-A8F6-46CF-9B95-86F3A39CCA9B}" type="datetimeFigureOut">
              <a:rPr lang="fr-FR" smtClean="0"/>
              <a:t>19/12/2022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91BC0C2-CFCD-4FFF-8287-01191A57D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70A418C-0A88-4004-B237-A63619715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33343-7CC3-4399-BF54-7B4E19F576EE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94122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351E86-93DB-4605-949B-5AF5C878E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13223B2-5E0B-41FA-9FD7-21FDCDBA09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EB6937F-C870-43C2-88CB-0200D7DB24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DCAA0F2-A84F-4FD0-9753-BFD0A621FF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0AB1A-A8F6-46CF-9B95-86F3A39CCA9B}" type="datetimeFigureOut">
              <a:rPr lang="fr-FR" smtClean="0"/>
              <a:t>19/12/2022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5252F2F-68DD-4908-9454-EC2E1975B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7A2B5BE-2F88-41D7-B10C-6F82C405B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33343-7CC3-4399-BF54-7B4E19F576EE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2438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A5309CA-281A-4014-8576-A4BE92921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C585575-6D74-44CF-9820-BA9A977A93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8B0CEB0-E556-4DDF-8149-E7A85E32F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B4519-0976-45AE-8CD8-4C9CCADC48D7}" type="datetimeFigureOut">
              <a:rPr lang="fr-FR" smtClean="0"/>
              <a:t>19/12/2022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8140404-EE05-4436-85E5-D0BAB0E16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F76E04B-1254-4A91-8968-B50776053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6C996-F993-451C-8E49-ED52E31BBF82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35012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F20B35-228A-494C-B4E2-B6EA5D9E7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AD21637-65C2-4597-82CF-353360C83A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AE07916-273A-483E-8CE7-116BF7B560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63DF030-AA3E-421C-BA57-5B72022D8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0AB1A-A8F6-46CF-9B95-86F3A39CCA9B}" type="datetimeFigureOut">
              <a:rPr lang="fr-FR" smtClean="0"/>
              <a:t>19/12/2022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CBDFA65-B03D-43E3-B3EC-56908BAA0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64979BC-B3B7-4218-890A-C0A594BCB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33343-7CC3-4399-BF54-7B4E19F576EE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72266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506115-A6A8-4820-A5E1-6AE9BDF28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37B5C61-6490-4D0A-841E-25F68874AF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840B028-0FE0-4EFD-90A2-9CB1955BB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0AB1A-A8F6-46CF-9B95-86F3A39CCA9B}" type="datetimeFigureOut">
              <a:rPr lang="fr-FR" smtClean="0"/>
              <a:t>19/12/2022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637DAE3-3DDC-458F-8DFB-CEBCC2EE2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A24D259-A14F-4234-8C84-A83297A87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33343-7CC3-4399-BF54-7B4E19F576EE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0707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A9C0536A-6C6E-4CE4-9B59-22CD824154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FB032AD-78DC-44FB-8422-21C4ED50E4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31692A5-427E-499E-B948-5BB2C4EE5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0AB1A-A8F6-46CF-9B95-86F3A39CCA9B}" type="datetimeFigureOut">
              <a:rPr lang="fr-FR" smtClean="0"/>
              <a:t>19/12/2022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8DEE9D9-D6FB-456A-853D-AA8F43CCA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9CB9394-7B33-4255-8495-0776C2FFE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33343-7CC3-4399-BF54-7B4E19F576EE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5153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D20E8-31D9-42C9-B57C-30582F564D65}" type="datetime1">
              <a:rPr lang="da-DK" smtClean="0"/>
              <a:t>19-12-2022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1E40E-9534-4713-8857-40A3AECD0A18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99719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E19EE-BF44-4799-A4AD-8784F2F9117D}" type="datetime1">
              <a:rPr lang="da-DK" smtClean="0"/>
              <a:t>19-12-2022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1E40E-9534-4713-8857-40A3AECD0A18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18826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DBD37-C8EA-4361-8FD9-83A25B5B0790}" type="datetime1">
              <a:rPr lang="da-DK" smtClean="0"/>
              <a:t>19-12-2022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1E40E-9534-4713-8857-40A3AECD0A18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62417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4F0C2-A1A9-44FF-9D29-35C394DD76AA}" type="datetime1">
              <a:rPr lang="da-DK" smtClean="0"/>
              <a:t>19-12-2022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1E40E-9534-4713-8857-40A3AECD0A18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112109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B6558-E1C8-40F3-A4A9-D7B903EF1C7F}" type="datetime1">
              <a:rPr lang="da-DK" smtClean="0"/>
              <a:t>19-12-2022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1E40E-9534-4713-8857-40A3AECD0A18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80973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EBA93-AFB8-4A8A-9C07-82A066B533DF}" type="datetime1">
              <a:rPr lang="da-DK" smtClean="0"/>
              <a:t>19-12-2022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1E40E-9534-4713-8857-40A3AECD0A18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343700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978B7-FBF1-447A-8954-099C8B5CCB67}" type="datetime1">
              <a:rPr lang="da-DK" smtClean="0"/>
              <a:t>19-12-2022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1E40E-9534-4713-8857-40A3AECD0A18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5691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ABBB77-3B50-4EE3-B6D8-2E5EF3E0F1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386B894-C5FF-452F-A1C2-1DD7090423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A821755-D109-484A-BCD2-9F0810ADC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B4519-0976-45AE-8CD8-4C9CCADC48D7}" type="datetimeFigureOut">
              <a:rPr lang="fr-FR" smtClean="0"/>
              <a:t>19/12/2022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D4C03B3-C69C-4610-B14B-124F42474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185C4A4-EE72-41BA-8964-C08045626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6C996-F993-451C-8E49-ED52E31BBF82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85909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0AD52-91F6-432F-8005-3BF2F7118FC1}" type="datetime1">
              <a:rPr lang="da-DK" smtClean="0"/>
              <a:t>19-12-2022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1E40E-9534-4713-8857-40A3AECD0A18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9163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AE2F0-65A8-4441-8364-16B8646B3D0A}" type="datetime1">
              <a:rPr lang="da-DK" smtClean="0"/>
              <a:t>19-12-2022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1E40E-9534-4713-8857-40A3AECD0A18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868534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3E50F-A4AF-4058-8D1E-0B8E25FA47C5}" type="datetime1">
              <a:rPr lang="da-DK" smtClean="0"/>
              <a:t>19-12-2022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1E40E-9534-4713-8857-40A3AECD0A18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650389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927D8-0D89-4714-BDB3-9CB476D70961}" type="datetime1">
              <a:rPr lang="da-DK" smtClean="0"/>
              <a:t>19-12-2022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1E40E-9534-4713-8857-40A3AECD0A18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06412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59451-C14C-4CFB-82D5-967C74090F41}" type="datetime1">
              <a:rPr lang="da-DK" smtClean="0"/>
              <a:t>19-12-2022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90C22-4D32-4C9A-AF75-EECE5D0F3C6F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937105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C51D5-1DF6-4026-AC70-CE49EBD64F90}" type="datetime1">
              <a:rPr lang="da-DK" smtClean="0"/>
              <a:t>19-12-2022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90C22-4D32-4C9A-AF75-EECE5D0F3C6F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718471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B80D-B29D-4F99-97CB-98ED39FAA449}" type="datetime1">
              <a:rPr lang="da-DK" smtClean="0"/>
              <a:t>19-12-2022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90C22-4D32-4C9A-AF75-EECE5D0F3C6F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588937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3DFCB-F232-4A07-8147-A6CA12085116}" type="datetime1">
              <a:rPr lang="da-DK" smtClean="0"/>
              <a:t>19-12-2022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90C22-4D32-4C9A-AF75-EECE5D0F3C6F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151972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CF7BA-FACC-4FE0-853B-6EF2F0FC935B}" type="datetime1">
              <a:rPr lang="da-DK" smtClean="0"/>
              <a:t>19-12-2022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90C22-4D32-4C9A-AF75-EECE5D0F3C6F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207662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3336C-0F50-4D9F-B1F5-1D79C69287DC}" type="datetime1">
              <a:rPr lang="da-DK" smtClean="0"/>
              <a:t>19-12-2022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90C22-4D32-4C9A-AF75-EECE5D0F3C6F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4519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D0D5E0-CDA6-4767-895A-BBE9825214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BCC5A3-9AE1-492D-A828-4B6AB552B7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F615E14-C858-4303-B2B3-74C8D72DE4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909167E-36E6-4EE0-9CBD-A7150E521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B4519-0976-45AE-8CD8-4C9CCADC48D7}" type="datetimeFigureOut">
              <a:rPr lang="fr-FR" smtClean="0"/>
              <a:t>19/12/2022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3218EF9-C929-4934-B4BE-CDD1603CB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D07199E-D418-41FB-946A-28E2EEC7B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6C996-F993-451C-8E49-ED52E31BBF82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534392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10F5A-7FE3-4C79-9B00-4D495237FA2F}" type="datetime1">
              <a:rPr lang="da-DK" smtClean="0"/>
              <a:t>19-12-2022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90C22-4D32-4C9A-AF75-EECE5D0F3C6F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064131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08F4C-0F16-48F6-A37B-31157AD23F66}" type="datetime1">
              <a:rPr lang="da-DK" smtClean="0"/>
              <a:t>19-12-2022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90C22-4D32-4C9A-AF75-EECE5D0F3C6F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6070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DAFB9-7510-4E1F-A171-3200514200F3}" type="datetime1">
              <a:rPr lang="da-DK" smtClean="0"/>
              <a:t>19-12-2022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90C22-4D32-4C9A-AF75-EECE5D0F3C6F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477448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09BAE-A486-469C-9D55-63A90B6F827F}" type="datetime1">
              <a:rPr lang="da-DK" smtClean="0"/>
              <a:t>19-12-2022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90C22-4D32-4C9A-AF75-EECE5D0F3C6F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82440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03556E0-57AF-4F13-81BA-A39BE49190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724DDD4-EEAB-4AA5-B131-15831BD2C0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3BA3746-3254-4F27-ACB9-4E5293981C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CC1D7B7-BA64-4F04-867C-4FC886589190}" type="datetime1">
              <a:rPr kumimoji="0" lang="da-DK" sz="675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19-12-2022</a:t>
            </a:fld>
            <a:endParaRPr kumimoji="0" lang="da-DK" sz="675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E9119A0-42EF-4B74-BC26-D3776A6F8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a-DK" sz="675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11B5A77-5DB4-46CD-9103-01F19A04C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A166D7-409D-4DB2-A280-EA07AC6CCF3C}" type="slidenum">
              <a:rPr kumimoji="0" lang="da-DK" sz="675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‹N›</a:t>
            </a:fld>
            <a:endParaRPr kumimoji="0" lang="da-DK" sz="675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839876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lede 6" descr="Et billede, der indeholder tegning, spil&#10;&#10;Automatisk genereret beskrivelse">
            <a:extLst>
              <a:ext uri="{FF2B5EF4-FFF2-40B4-BE49-F238E27FC236}">
                <a16:creationId xmlns:a16="http://schemas.microsoft.com/office/drawing/2014/main" id="{95E6BDFD-52B7-4C01-901C-FBCDF910316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317937"/>
            <a:ext cx="14397183" cy="7200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 baseline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da-DK" dirty="0" err="1"/>
              <a:t>Click</a:t>
            </a:r>
            <a:r>
              <a:rPr lang="da-DK" dirty="0"/>
              <a:t> to </a:t>
            </a:r>
            <a:r>
              <a:rPr lang="da-DK" dirty="0" err="1"/>
              <a:t>edit</a:t>
            </a:r>
            <a:r>
              <a:rPr lang="da-DK" dirty="0"/>
              <a:t> Master </a:t>
            </a:r>
            <a:r>
              <a:rPr lang="da-DK" dirty="0" err="1"/>
              <a:t>title</a:t>
            </a:r>
            <a:r>
              <a:rPr lang="da-DK" dirty="0"/>
              <a:t> </a:t>
            </a:r>
            <a:r>
              <a:rPr lang="da-DK" dirty="0" err="1"/>
              <a:t>style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a-DK" dirty="0" err="1"/>
              <a:t>Click</a:t>
            </a:r>
            <a:r>
              <a:rPr lang="da-DK" dirty="0"/>
              <a:t> to </a:t>
            </a:r>
            <a:r>
              <a:rPr lang="da-DK" dirty="0" err="1"/>
              <a:t>edit</a:t>
            </a:r>
            <a:r>
              <a:rPr lang="da-DK" dirty="0"/>
              <a:t> Master </a:t>
            </a:r>
            <a:r>
              <a:rPr lang="da-DK" dirty="0" err="1"/>
              <a:t>subtitle</a:t>
            </a:r>
            <a:r>
              <a:rPr lang="da-DK" dirty="0"/>
              <a:t> </a:t>
            </a:r>
            <a:r>
              <a:rPr lang="da-DK" dirty="0" err="1"/>
              <a:t>style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5E9D-39E5-4AB9-BF3C-871D26C19813}" type="datetimeFigureOut">
              <a:rPr lang="da-DK" smtClean="0"/>
              <a:t>19-12-2022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166D7-409D-4DB2-A280-EA07AC6CCF3C}" type="slidenum">
              <a:rPr lang="da-DK" smtClean="0"/>
              <a:t>‹N›</a:t>
            </a:fld>
            <a:endParaRPr lang="da-DK"/>
          </a:p>
        </p:txBody>
      </p:sp>
      <p:pic>
        <p:nvPicPr>
          <p:cNvPr id="8" name="Billede 7">
            <a:extLst>
              <a:ext uri="{FF2B5EF4-FFF2-40B4-BE49-F238E27FC236}">
                <a16:creationId xmlns:a16="http://schemas.microsoft.com/office/drawing/2014/main" id="{82B34B7A-9D40-A34C-B181-C76807937CC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1631" y="5774669"/>
            <a:ext cx="2803539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03891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lede 8" descr="Et billede, der indeholder spil&#10;&#10;Automatisk genereret beskrivelse">
            <a:extLst>
              <a:ext uri="{FF2B5EF4-FFF2-40B4-BE49-F238E27FC236}">
                <a16:creationId xmlns:a16="http://schemas.microsoft.com/office/drawing/2014/main" id="{4C6C2B42-99D9-4FAD-998C-F9DE237A93F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314908"/>
            <a:ext cx="14397188" cy="7200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da-DK" dirty="0" err="1"/>
              <a:t>Click</a:t>
            </a:r>
            <a:r>
              <a:rPr lang="da-DK" dirty="0"/>
              <a:t> to </a:t>
            </a:r>
            <a:r>
              <a:rPr lang="da-DK" dirty="0" err="1"/>
              <a:t>edit</a:t>
            </a:r>
            <a:r>
              <a:rPr lang="da-DK" dirty="0"/>
              <a:t> Master </a:t>
            </a:r>
            <a:r>
              <a:rPr lang="da-DK" dirty="0" err="1"/>
              <a:t>title</a:t>
            </a:r>
            <a:r>
              <a:rPr lang="da-DK" dirty="0"/>
              <a:t> </a:t>
            </a:r>
            <a:r>
              <a:rPr lang="da-DK" dirty="0" err="1"/>
              <a:t>style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a-DK" dirty="0" err="1"/>
              <a:t>Click</a:t>
            </a:r>
            <a:r>
              <a:rPr lang="da-DK" dirty="0"/>
              <a:t> to </a:t>
            </a:r>
            <a:r>
              <a:rPr lang="da-DK" dirty="0" err="1"/>
              <a:t>edit</a:t>
            </a:r>
            <a:r>
              <a:rPr lang="da-DK" dirty="0"/>
              <a:t> Master </a:t>
            </a:r>
            <a:r>
              <a:rPr lang="da-DK" dirty="0" err="1"/>
              <a:t>subtitle</a:t>
            </a:r>
            <a:r>
              <a:rPr lang="da-DK" dirty="0"/>
              <a:t> </a:t>
            </a:r>
            <a:r>
              <a:rPr lang="da-DK" dirty="0" err="1"/>
              <a:t>style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5E9D-39E5-4AB9-BF3C-871D26C19813}" type="datetimeFigureOut">
              <a:rPr lang="da-DK" smtClean="0"/>
              <a:t>19-12-2022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166D7-409D-4DB2-A280-EA07AC6CCF3C}" type="slidenum">
              <a:rPr lang="da-DK" smtClean="0"/>
              <a:t>‹N›</a:t>
            </a:fld>
            <a:endParaRPr lang="da-DK"/>
          </a:p>
        </p:txBody>
      </p:sp>
      <p:pic>
        <p:nvPicPr>
          <p:cNvPr id="10" name="Billede 9">
            <a:extLst>
              <a:ext uri="{FF2B5EF4-FFF2-40B4-BE49-F238E27FC236}">
                <a16:creationId xmlns:a16="http://schemas.microsoft.com/office/drawing/2014/main" id="{A80863E8-05B1-464A-8C30-FD4162BC2BE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1631" y="5774669"/>
            <a:ext cx="2803539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43854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lede 11" descr="Et billede, der indeholder tegning&#10;&#10;Automatisk genereret beskrivelse">
            <a:extLst>
              <a:ext uri="{FF2B5EF4-FFF2-40B4-BE49-F238E27FC236}">
                <a16:creationId xmlns:a16="http://schemas.microsoft.com/office/drawing/2014/main" id="{54F59284-7F39-4675-8085-188F1FAF1A6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" y="-318893"/>
            <a:ext cx="14397188" cy="7200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a-DK" dirty="0" err="1"/>
              <a:t>Click</a:t>
            </a:r>
            <a:r>
              <a:rPr lang="da-DK" dirty="0"/>
              <a:t> to </a:t>
            </a:r>
            <a:r>
              <a:rPr lang="da-DK" dirty="0" err="1"/>
              <a:t>edit</a:t>
            </a:r>
            <a:r>
              <a:rPr lang="da-DK" dirty="0"/>
              <a:t> Master </a:t>
            </a:r>
            <a:r>
              <a:rPr lang="da-DK" dirty="0" err="1"/>
              <a:t>title</a:t>
            </a:r>
            <a:r>
              <a:rPr lang="da-DK" dirty="0"/>
              <a:t> </a:t>
            </a:r>
            <a:r>
              <a:rPr lang="da-DK" dirty="0" err="1"/>
              <a:t>style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a-DK" dirty="0" err="1"/>
              <a:t>Click</a:t>
            </a:r>
            <a:r>
              <a:rPr lang="da-DK" dirty="0"/>
              <a:t> to </a:t>
            </a:r>
            <a:r>
              <a:rPr lang="da-DK" dirty="0" err="1"/>
              <a:t>edit</a:t>
            </a:r>
            <a:r>
              <a:rPr lang="da-DK" dirty="0"/>
              <a:t> Master </a:t>
            </a:r>
            <a:r>
              <a:rPr lang="da-DK" dirty="0" err="1"/>
              <a:t>subtitle</a:t>
            </a:r>
            <a:r>
              <a:rPr lang="da-DK" dirty="0"/>
              <a:t> </a:t>
            </a:r>
            <a:r>
              <a:rPr lang="da-DK" dirty="0" err="1"/>
              <a:t>style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5E9D-39E5-4AB9-BF3C-871D26C19813}" type="datetimeFigureOut">
              <a:rPr lang="da-DK" smtClean="0"/>
              <a:t>19-12-2022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166D7-409D-4DB2-A280-EA07AC6CCF3C}" type="slidenum">
              <a:rPr lang="da-DK" smtClean="0"/>
              <a:t>‹N›</a:t>
            </a:fld>
            <a:endParaRPr lang="da-DK"/>
          </a:p>
        </p:txBody>
      </p:sp>
      <p:pic>
        <p:nvPicPr>
          <p:cNvPr id="9" name="Billede 8">
            <a:extLst>
              <a:ext uri="{FF2B5EF4-FFF2-40B4-BE49-F238E27FC236}">
                <a16:creationId xmlns:a16="http://schemas.microsoft.com/office/drawing/2014/main" id="{85BAB972-B01B-6F4D-8C22-04900FF8C84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1631" y="5774669"/>
            <a:ext cx="2803539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57450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dirty="0" err="1"/>
              <a:t>Click</a:t>
            </a:r>
            <a:r>
              <a:rPr lang="da-DK" dirty="0"/>
              <a:t> to </a:t>
            </a:r>
            <a:r>
              <a:rPr lang="da-DK" dirty="0" err="1"/>
              <a:t>edit</a:t>
            </a:r>
            <a:r>
              <a:rPr lang="da-DK" dirty="0"/>
              <a:t> Master </a:t>
            </a:r>
            <a:r>
              <a:rPr lang="da-DK" dirty="0" err="1"/>
              <a:t>title</a:t>
            </a:r>
            <a:r>
              <a:rPr lang="da-DK" dirty="0"/>
              <a:t> </a:t>
            </a:r>
            <a:r>
              <a:rPr lang="da-DK" dirty="0" err="1"/>
              <a:t>style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baseline="0"/>
            </a:lvl1pPr>
            <a:lvl2pPr>
              <a:defRPr baseline="0"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a-DK" dirty="0" err="1"/>
              <a:t>Click</a:t>
            </a:r>
            <a:r>
              <a:rPr lang="da-DK" dirty="0"/>
              <a:t> to </a:t>
            </a:r>
            <a:r>
              <a:rPr lang="da-DK" dirty="0" err="1"/>
              <a:t>edit</a:t>
            </a:r>
            <a:r>
              <a:rPr lang="da-DK" dirty="0"/>
              <a:t> Master </a:t>
            </a:r>
            <a:r>
              <a:rPr lang="da-DK" dirty="0" err="1"/>
              <a:t>text</a:t>
            </a:r>
            <a:r>
              <a:rPr lang="da-DK" dirty="0"/>
              <a:t> </a:t>
            </a:r>
            <a:r>
              <a:rPr lang="da-DK" dirty="0" err="1"/>
              <a:t>styles</a:t>
            </a:r>
            <a:r>
              <a:rPr lang="da-DK" dirty="0"/>
              <a:t> </a:t>
            </a:r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5E9D-39E5-4AB9-BF3C-871D26C19813}" type="datetimeFigureOut">
              <a:rPr lang="da-DK" smtClean="0"/>
              <a:t>19-12-2022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166D7-409D-4DB2-A280-EA07AC6CCF3C}" type="slidenum">
              <a:rPr lang="da-DK" smtClean="0"/>
              <a:t>‹N›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6219268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40813" y="376149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a-DK" dirty="0" err="1"/>
              <a:t>Click</a:t>
            </a:r>
            <a:r>
              <a:rPr lang="da-DK" dirty="0"/>
              <a:t> to </a:t>
            </a:r>
            <a:r>
              <a:rPr lang="da-DK" dirty="0" err="1"/>
              <a:t>edit</a:t>
            </a:r>
            <a:r>
              <a:rPr lang="da-DK" dirty="0"/>
              <a:t> Master </a:t>
            </a:r>
            <a:r>
              <a:rPr lang="da-DK" dirty="0" err="1"/>
              <a:t>title</a:t>
            </a:r>
            <a:r>
              <a:rPr lang="da-DK" dirty="0"/>
              <a:t> </a:t>
            </a:r>
            <a:r>
              <a:rPr lang="da-DK" dirty="0" err="1"/>
              <a:t>style</a:t>
            </a:r>
            <a:br>
              <a:rPr lang="da-DK" dirty="0"/>
            </a:b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 hasCustomPrompt="1"/>
          </p:nvPr>
        </p:nvSpPr>
        <p:spPr>
          <a:xfrm>
            <a:off x="838200" y="3377522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rgbClr val="987C54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dirty="0" err="1"/>
              <a:t>Click</a:t>
            </a:r>
            <a:r>
              <a:rPr lang="da-DK" dirty="0"/>
              <a:t> to </a:t>
            </a:r>
            <a:r>
              <a:rPr lang="da-DK" dirty="0" err="1"/>
              <a:t>edit</a:t>
            </a:r>
            <a:r>
              <a:rPr lang="da-DK" dirty="0"/>
              <a:t> Master </a:t>
            </a:r>
            <a:r>
              <a:rPr lang="da-DK" dirty="0" err="1"/>
              <a:t>text</a:t>
            </a:r>
            <a:r>
              <a:rPr lang="da-DK" dirty="0"/>
              <a:t> </a:t>
            </a:r>
            <a:r>
              <a:rPr lang="da-DK" dirty="0" err="1"/>
              <a:t>styles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5E9D-39E5-4AB9-BF3C-871D26C19813}" type="datetimeFigureOut">
              <a:rPr lang="da-DK" smtClean="0"/>
              <a:t>19-12-2022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166D7-409D-4DB2-A280-EA07AC6CCF3C}" type="slidenum">
              <a:rPr lang="da-DK" smtClean="0"/>
              <a:t>‹N›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629801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90EA74-23B3-4FB1-B7DC-C0AC9203D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F03B975-FE36-4857-AB28-6D8862D65E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B1D8D93-1866-4DF6-B1A9-AF642DDFA1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C259538-BCB0-4CC5-9790-A740444E80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D604EEF5-3580-436A-AAA0-4822B0B9C2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40420ED-223A-45F6-9340-7E233A3EF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B4519-0976-45AE-8CD8-4C9CCADC48D7}" type="datetimeFigureOut">
              <a:rPr lang="fr-FR" smtClean="0"/>
              <a:t>19/12/2022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0C9C9782-34A8-4A2B-B991-ED0955506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EF146F7-8DFA-436F-9ED9-6C226A22D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6C996-F993-451C-8E49-ED52E31BBF82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792694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a-DK" dirty="0" err="1"/>
              <a:t>Click</a:t>
            </a:r>
            <a:r>
              <a:rPr lang="da-DK" dirty="0"/>
              <a:t> to </a:t>
            </a:r>
            <a:r>
              <a:rPr lang="da-DK" dirty="0" err="1"/>
              <a:t>edit</a:t>
            </a:r>
            <a:r>
              <a:rPr lang="da-DK" dirty="0"/>
              <a:t> Master </a:t>
            </a:r>
            <a:r>
              <a:rPr lang="da-DK" dirty="0" err="1"/>
              <a:t>title</a:t>
            </a:r>
            <a:r>
              <a:rPr lang="da-DK" dirty="0"/>
              <a:t> </a:t>
            </a:r>
            <a:r>
              <a:rPr lang="da-DK" dirty="0" err="1"/>
              <a:t>style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 dirty="0" err="1"/>
              <a:t>Click</a:t>
            </a:r>
            <a:r>
              <a:rPr lang="da-DK" dirty="0"/>
              <a:t> to Master </a:t>
            </a:r>
            <a:r>
              <a:rPr lang="da-DK" dirty="0" err="1"/>
              <a:t>text</a:t>
            </a:r>
            <a:r>
              <a:rPr lang="da-DK" dirty="0"/>
              <a:t> </a:t>
            </a:r>
            <a:r>
              <a:rPr lang="da-DK" dirty="0" err="1"/>
              <a:t>style</a:t>
            </a:r>
            <a:endParaRPr lang="da-DK" dirty="0"/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a-DK" dirty="0" err="1"/>
              <a:t>Click</a:t>
            </a:r>
            <a:r>
              <a:rPr lang="da-DK" dirty="0"/>
              <a:t> to Master </a:t>
            </a:r>
            <a:r>
              <a:rPr lang="da-DK" dirty="0" err="1"/>
              <a:t>text</a:t>
            </a:r>
            <a:r>
              <a:rPr lang="da-DK" dirty="0"/>
              <a:t> </a:t>
            </a:r>
            <a:r>
              <a:rPr lang="da-DK" dirty="0" err="1"/>
              <a:t>style</a:t>
            </a:r>
            <a:endParaRPr lang="da-DK" dirty="0"/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5E9D-39E5-4AB9-BF3C-871D26C19813}" type="datetimeFigureOut">
              <a:rPr lang="da-DK" smtClean="0"/>
              <a:t>19-12-2022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166D7-409D-4DB2-A280-EA07AC6CCF3C}" type="slidenum">
              <a:rPr lang="da-DK" smtClean="0"/>
              <a:t>‹N›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547140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da-DK" dirty="0" err="1"/>
              <a:t>Click</a:t>
            </a:r>
            <a:r>
              <a:rPr lang="da-DK" dirty="0"/>
              <a:t> to </a:t>
            </a:r>
            <a:r>
              <a:rPr lang="da-DK" dirty="0" err="1"/>
              <a:t>edit</a:t>
            </a:r>
            <a:r>
              <a:rPr lang="da-DK" dirty="0"/>
              <a:t> Master </a:t>
            </a:r>
            <a:r>
              <a:rPr lang="da-DK" dirty="0" err="1"/>
              <a:t>title</a:t>
            </a:r>
            <a:r>
              <a:rPr lang="da-DK" dirty="0"/>
              <a:t> </a:t>
            </a:r>
            <a:r>
              <a:rPr lang="da-DK" dirty="0" err="1"/>
              <a:t>style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 hasCustomPrompt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a-DK" dirty="0" err="1"/>
              <a:t>Click</a:t>
            </a:r>
            <a:r>
              <a:rPr lang="da-DK" dirty="0"/>
              <a:t> to </a:t>
            </a:r>
            <a:r>
              <a:rPr lang="da-DK" dirty="0" err="1"/>
              <a:t>edit</a:t>
            </a:r>
            <a:r>
              <a:rPr lang="da-DK" dirty="0"/>
              <a:t> Master </a:t>
            </a:r>
            <a:r>
              <a:rPr lang="da-DK" dirty="0" err="1"/>
              <a:t>text</a:t>
            </a:r>
            <a:r>
              <a:rPr lang="da-DK" dirty="0"/>
              <a:t> </a:t>
            </a:r>
            <a:r>
              <a:rPr lang="da-DK" dirty="0" err="1"/>
              <a:t>styles</a:t>
            </a:r>
            <a:endParaRPr lang="da-DK" dirty="0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 hasCustomPrompt="1"/>
          </p:nvPr>
        </p:nvSpPr>
        <p:spPr>
          <a:xfrm>
            <a:off x="839789" y="2505075"/>
            <a:ext cx="5157787" cy="3684588"/>
          </a:xfrm>
        </p:spPr>
        <p:txBody>
          <a:bodyPr/>
          <a:lstStyle>
            <a:lvl2pPr>
              <a:defRPr baseline="0"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a-DK" dirty="0" err="1"/>
              <a:t>Click</a:t>
            </a:r>
            <a:r>
              <a:rPr lang="da-DK" dirty="0"/>
              <a:t> to </a:t>
            </a:r>
            <a:r>
              <a:rPr lang="da-DK" dirty="0" err="1"/>
              <a:t>edit</a:t>
            </a:r>
            <a:r>
              <a:rPr lang="da-DK" dirty="0"/>
              <a:t> Master </a:t>
            </a:r>
            <a:r>
              <a:rPr lang="da-DK" dirty="0" err="1"/>
              <a:t>text</a:t>
            </a:r>
            <a:r>
              <a:rPr lang="da-DK" dirty="0"/>
              <a:t> </a:t>
            </a:r>
            <a:r>
              <a:rPr lang="da-DK" dirty="0" err="1"/>
              <a:t>styles</a:t>
            </a:r>
            <a:endParaRPr lang="da-DK" dirty="0"/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a-DK" dirty="0" err="1"/>
              <a:t>Click</a:t>
            </a:r>
            <a:r>
              <a:rPr lang="da-DK" dirty="0"/>
              <a:t> to </a:t>
            </a:r>
            <a:r>
              <a:rPr lang="da-DK" dirty="0" err="1"/>
              <a:t>edit</a:t>
            </a:r>
            <a:r>
              <a:rPr lang="da-DK" dirty="0"/>
              <a:t> Master </a:t>
            </a:r>
            <a:r>
              <a:rPr lang="da-DK" dirty="0" err="1"/>
              <a:t>text</a:t>
            </a:r>
            <a:r>
              <a:rPr lang="da-DK" dirty="0"/>
              <a:t> </a:t>
            </a:r>
            <a:r>
              <a:rPr lang="da-DK" dirty="0" err="1"/>
              <a:t>styles</a:t>
            </a:r>
            <a:endParaRPr lang="da-DK" dirty="0"/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 hasCustomPrompt="1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da-DK" dirty="0" err="1"/>
              <a:t>Click</a:t>
            </a:r>
            <a:r>
              <a:rPr lang="da-DK" dirty="0"/>
              <a:t> to </a:t>
            </a:r>
            <a:r>
              <a:rPr lang="da-DK" dirty="0" err="1"/>
              <a:t>edit</a:t>
            </a:r>
            <a:r>
              <a:rPr lang="da-DK" dirty="0"/>
              <a:t> Master </a:t>
            </a:r>
            <a:r>
              <a:rPr lang="da-DK" dirty="0" err="1"/>
              <a:t>text</a:t>
            </a:r>
            <a:r>
              <a:rPr lang="da-DK" dirty="0"/>
              <a:t> </a:t>
            </a:r>
            <a:r>
              <a:rPr lang="da-DK" dirty="0" err="1"/>
              <a:t>styles</a:t>
            </a:r>
            <a:endParaRPr lang="da-DK" dirty="0"/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5E9D-39E5-4AB9-BF3C-871D26C19813}" type="datetimeFigureOut">
              <a:rPr lang="da-DK" smtClean="0"/>
              <a:t>19-12-2022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166D7-409D-4DB2-A280-EA07AC6CCF3C}" type="slidenum">
              <a:rPr lang="da-DK" smtClean="0"/>
              <a:t>‹N›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3086350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a-DK" dirty="0" err="1"/>
              <a:t>Click</a:t>
            </a:r>
            <a:r>
              <a:rPr lang="da-DK" dirty="0"/>
              <a:t> to </a:t>
            </a:r>
            <a:r>
              <a:rPr lang="da-DK" dirty="0" err="1"/>
              <a:t>edit</a:t>
            </a:r>
            <a:r>
              <a:rPr lang="da-DK" dirty="0"/>
              <a:t> Master </a:t>
            </a:r>
            <a:r>
              <a:rPr lang="da-DK" dirty="0" err="1"/>
              <a:t>title</a:t>
            </a:r>
            <a:r>
              <a:rPr lang="da-DK" dirty="0"/>
              <a:t> </a:t>
            </a:r>
            <a:r>
              <a:rPr lang="da-DK" dirty="0" err="1"/>
              <a:t>style</a:t>
            </a:r>
            <a:endParaRPr lang="da-DK" dirty="0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5E9D-39E5-4AB9-BF3C-871D26C19813}" type="datetimeFigureOut">
              <a:rPr lang="da-DK" smtClean="0"/>
              <a:t>19-12-2022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166D7-409D-4DB2-A280-EA07AC6CCF3C}" type="slidenum">
              <a:rPr lang="da-DK" smtClean="0"/>
              <a:t>‹N›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7807835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5E9D-39E5-4AB9-BF3C-871D26C19813}" type="datetimeFigureOut">
              <a:rPr lang="da-DK" smtClean="0"/>
              <a:t>19-12-2022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166D7-409D-4DB2-A280-EA07AC6CCF3C}" type="slidenum">
              <a:rPr lang="da-DK" smtClean="0"/>
              <a:t>‹N›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9726101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a-DK" dirty="0" err="1"/>
              <a:t>Click</a:t>
            </a:r>
            <a:r>
              <a:rPr lang="da-DK" dirty="0"/>
              <a:t> to </a:t>
            </a:r>
            <a:r>
              <a:rPr lang="da-DK" dirty="0" err="1"/>
              <a:t>edit</a:t>
            </a:r>
            <a:r>
              <a:rPr lang="da-DK" dirty="0"/>
              <a:t> Master </a:t>
            </a:r>
            <a:r>
              <a:rPr lang="da-DK" dirty="0" err="1"/>
              <a:t>title</a:t>
            </a:r>
            <a:r>
              <a:rPr lang="da-DK" dirty="0"/>
              <a:t> </a:t>
            </a:r>
            <a:r>
              <a:rPr lang="da-DK" dirty="0" err="1"/>
              <a:t>style</a:t>
            </a:r>
            <a:br>
              <a:rPr lang="da-DK" dirty="0"/>
            </a:b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 hasCustomPrompt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 baseline="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a-DK" dirty="0" err="1"/>
              <a:t>Click</a:t>
            </a:r>
            <a:r>
              <a:rPr lang="da-DK" dirty="0"/>
              <a:t> to </a:t>
            </a:r>
            <a:r>
              <a:rPr lang="da-DK" dirty="0" err="1"/>
              <a:t>edit</a:t>
            </a:r>
            <a:r>
              <a:rPr lang="da-DK" dirty="0"/>
              <a:t> Master </a:t>
            </a:r>
            <a:r>
              <a:rPr lang="da-DK" dirty="0" err="1"/>
              <a:t>title</a:t>
            </a:r>
            <a:r>
              <a:rPr lang="da-DK" dirty="0"/>
              <a:t> </a:t>
            </a:r>
            <a:r>
              <a:rPr lang="da-DK" dirty="0" err="1"/>
              <a:t>style</a:t>
            </a:r>
            <a:endParaRPr lang="da-DK" dirty="0"/>
          </a:p>
          <a:p>
            <a:pPr lvl="1"/>
            <a:r>
              <a:rPr lang="da-DK" dirty="0"/>
              <a:t>Second </a:t>
            </a:r>
            <a:r>
              <a:rPr lang="da-DK" dirty="0" err="1"/>
              <a:t>level</a:t>
            </a:r>
            <a:endParaRPr lang="da-DK" dirty="0"/>
          </a:p>
          <a:p>
            <a:pPr lvl="2"/>
            <a:r>
              <a:rPr lang="da-DK" dirty="0"/>
              <a:t>Third </a:t>
            </a:r>
            <a:r>
              <a:rPr lang="da-DK" dirty="0" err="1"/>
              <a:t>level</a:t>
            </a:r>
            <a:endParaRPr lang="da-DK" dirty="0"/>
          </a:p>
          <a:p>
            <a:pPr lvl="3"/>
            <a:r>
              <a:rPr lang="da-DK" dirty="0" err="1"/>
              <a:t>Fourth</a:t>
            </a:r>
            <a:r>
              <a:rPr lang="da-DK" dirty="0"/>
              <a:t> </a:t>
            </a:r>
            <a:r>
              <a:rPr lang="da-DK" dirty="0" err="1"/>
              <a:t>level</a:t>
            </a:r>
            <a:endParaRPr lang="da-DK" dirty="0"/>
          </a:p>
          <a:p>
            <a:pPr lvl="4"/>
            <a:r>
              <a:rPr lang="da-DK" dirty="0"/>
              <a:t>Fifth </a:t>
            </a:r>
            <a:r>
              <a:rPr lang="da-DK" dirty="0" err="1"/>
              <a:t>level</a:t>
            </a:r>
            <a:endParaRPr lang="da-DK" dirty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 baseline="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a-DK" dirty="0" err="1"/>
              <a:t>Click</a:t>
            </a:r>
            <a:r>
              <a:rPr lang="da-DK" dirty="0"/>
              <a:t> to </a:t>
            </a:r>
            <a:r>
              <a:rPr lang="da-DK" dirty="0" err="1"/>
              <a:t>edit</a:t>
            </a:r>
            <a:r>
              <a:rPr lang="da-DK" dirty="0"/>
              <a:t> Master </a:t>
            </a:r>
            <a:r>
              <a:rPr lang="da-DK" dirty="0" err="1"/>
              <a:t>text</a:t>
            </a:r>
            <a:r>
              <a:rPr lang="da-DK" dirty="0"/>
              <a:t> </a:t>
            </a:r>
            <a:r>
              <a:rPr lang="da-DK" dirty="0" err="1"/>
              <a:t>styles</a:t>
            </a:r>
            <a:endParaRPr lang="da-DK" dirty="0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5E9D-39E5-4AB9-BF3C-871D26C19813}" type="datetimeFigureOut">
              <a:rPr lang="da-DK" smtClean="0"/>
              <a:t>19-12-2022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166D7-409D-4DB2-A280-EA07AC6CCF3C}" type="slidenum">
              <a:rPr lang="da-DK" smtClean="0"/>
              <a:t>‹N›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38252480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a-DK" dirty="0" err="1"/>
              <a:t>Click</a:t>
            </a:r>
            <a:r>
              <a:rPr lang="da-DK" dirty="0"/>
              <a:t> to </a:t>
            </a:r>
            <a:r>
              <a:rPr lang="da-DK" dirty="0" err="1"/>
              <a:t>edit</a:t>
            </a:r>
            <a:r>
              <a:rPr lang="da-DK" dirty="0"/>
              <a:t> Master </a:t>
            </a:r>
            <a:r>
              <a:rPr lang="da-DK" dirty="0" err="1"/>
              <a:t>title</a:t>
            </a:r>
            <a:r>
              <a:rPr lang="da-DK" dirty="0"/>
              <a:t> </a:t>
            </a:r>
            <a:r>
              <a:rPr lang="da-DK" dirty="0" err="1"/>
              <a:t>style</a:t>
            </a:r>
            <a:br>
              <a:rPr lang="da-DK" dirty="0"/>
            </a:br>
            <a:endParaRPr lang="da-DK" dirty="0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 hasCustomPrompt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a-DK" dirty="0"/>
              <a:t>Picture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a-DK" dirty="0" err="1"/>
              <a:t>Click</a:t>
            </a:r>
            <a:r>
              <a:rPr lang="da-DK" dirty="0"/>
              <a:t> to </a:t>
            </a:r>
            <a:r>
              <a:rPr lang="da-DK" dirty="0" err="1"/>
              <a:t>edit</a:t>
            </a:r>
            <a:r>
              <a:rPr lang="da-DK" dirty="0"/>
              <a:t> Master </a:t>
            </a:r>
            <a:r>
              <a:rPr lang="da-DK" dirty="0" err="1"/>
              <a:t>text</a:t>
            </a:r>
            <a:r>
              <a:rPr lang="da-DK" dirty="0"/>
              <a:t> </a:t>
            </a:r>
            <a:r>
              <a:rPr lang="da-DK" dirty="0" err="1"/>
              <a:t>styles</a:t>
            </a:r>
            <a:endParaRPr lang="da-DK" dirty="0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5E9D-39E5-4AB9-BF3C-871D26C19813}" type="datetimeFigureOut">
              <a:rPr lang="da-DK" smtClean="0"/>
              <a:t>19-12-2022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166D7-409D-4DB2-A280-EA07AC6CCF3C}" type="slidenum">
              <a:rPr lang="da-DK" smtClean="0"/>
              <a:t>‹N›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8367435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dirty="0" err="1"/>
              <a:t>Click</a:t>
            </a:r>
            <a:r>
              <a:rPr lang="da-DK" dirty="0"/>
              <a:t> to </a:t>
            </a:r>
            <a:r>
              <a:rPr lang="da-DK" dirty="0" err="1"/>
              <a:t>edit</a:t>
            </a:r>
            <a:r>
              <a:rPr lang="da-DK" dirty="0"/>
              <a:t> Maser </a:t>
            </a:r>
            <a:r>
              <a:rPr lang="da-DK" dirty="0" err="1"/>
              <a:t>title</a:t>
            </a:r>
            <a:r>
              <a:rPr lang="da-DK" dirty="0"/>
              <a:t> </a:t>
            </a:r>
            <a:r>
              <a:rPr lang="da-DK" dirty="0" err="1"/>
              <a:t>style</a:t>
            </a:r>
            <a:endParaRPr lang="da-DK" dirty="0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5E9D-39E5-4AB9-BF3C-871D26C19813}" type="datetimeFigureOut">
              <a:rPr lang="da-DK" smtClean="0"/>
              <a:t>19-12-2022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166D7-409D-4DB2-A280-EA07AC6CCF3C}" type="slidenum">
              <a:rPr lang="da-DK" smtClean="0"/>
              <a:t>‹N›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8410607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 hasCustomPrompt="1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da-DK" dirty="0" err="1"/>
              <a:t>Click</a:t>
            </a:r>
            <a:r>
              <a:rPr lang="da-DK" dirty="0"/>
              <a:t> to </a:t>
            </a:r>
            <a:r>
              <a:rPr lang="da-DK" dirty="0" err="1"/>
              <a:t>edit</a:t>
            </a:r>
            <a:r>
              <a:rPr lang="da-DK" dirty="0"/>
              <a:t> Maser </a:t>
            </a:r>
            <a:r>
              <a:rPr lang="da-DK" dirty="0" err="1"/>
              <a:t>title</a:t>
            </a:r>
            <a:r>
              <a:rPr lang="da-DK" dirty="0"/>
              <a:t> </a:t>
            </a:r>
            <a:r>
              <a:rPr lang="da-DK" dirty="0" err="1"/>
              <a:t>style</a:t>
            </a:r>
            <a:endParaRPr lang="da-DK" dirty="0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1123335" y="72707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5E9D-39E5-4AB9-BF3C-871D26C19813}" type="datetimeFigureOut">
              <a:rPr lang="da-DK" smtClean="0"/>
              <a:t>19-12-2022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166D7-409D-4DB2-A280-EA07AC6CCF3C}" type="slidenum">
              <a:rPr lang="da-DK" smtClean="0"/>
              <a:t>‹N›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1339436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 hasCustomPrompt="1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da-DK" dirty="0" err="1"/>
              <a:t>Click</a:t>
            </a:r>
            <a:r>
              <a:rPr lang="da-DK" dirty="0"/>
              <a:t> to </a:t>
            </a:r>
            <a:r>
              <a:rPr lang="da-DK" dirty="0" err="1"/>
              <a:t>edit</a:t>
            </a:r>
            <a:r>
              <a:rPr lang="da-DK" dirty="0"/>
              <a:t> Maser </a:t>
            </a:r>
            <a:r>
              <a:rPr lang="da-DK" dirty="0" err="1"/>
              <a:t>title</a:t>
            </a:r>
            <a:r>
              <a:rPr lang="da-DK" dirty="0"/>
              <a:t> </a:t>
            </a:r>
            <a:r>
              <a:rPr lang="da-DK" dirty="0" err="1"/>
              <a:t>style</a:t>
            </a:r>
            <a:endParaRPr lang="da-DK" dirty="0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5E9D-39E5-4AB9-BF3C-871D26C19813}" type="datetimeFigureOut">
              <a:rPr lang="da-DK" smtClean="0"/>
              <a:t>19-12-2022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166D7-409D-4DB2-A280-EA07AC6CCF3C}" type="slidenum">
              <a:rPr lang="da-DK" smtClean="0"/>
              <a:t>‹N›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67890910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9DF04-E252-4309-A96D-F77AB76BABAC}" type="datetime1">
              <a:rPr lang="da-DK" smtClean="0"/>
              <a:t>19-12-2022</a:t>
            </a:fld>
            <a:endParaRPr lang="da-DK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166D7-409D-4DB2-A280-EA07AC6CCF3C}" type="slidenum">
              <a:rPr lang="da-DK" smtClean="0"/>
              <a:t>‹N›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23018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437EAF-F5D8-4C2B-A40F-EE12A5352B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780533D-6B6D-4FF7-AB72-F461D9A71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B4519-0976-45AE-8CD8-4C9CCADC48D7}" type="datetimeFigureOut">
              <a:rPr lang="fr-FR" smtClean="0"/>
              <a:t>19/12/2022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E4D78DA-00DF-438E-A59B-D7BADD8BB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F71A0A5-329D-4047-B93F-F67F216DD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6C996-F993-451C-8E49-ED52E31BBF82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4032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6CE59C6-01E9-4ECD-8EF5-C7E52F2CD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B4519-0976-45AE-8CD8-4C9CCADC48D7}" type="datetimeFigureOut">
              <a:rPr lang="fr-FR" smtClean="0"/>
              <a:t>19/12/2022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A9F272A-BC98-44CD-BB90-4130C5D60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2367FDB-1286-455E-9DE3-BF82F839F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6C996-F993-451C-8E49-ED52E31BBF82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1416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17F07B-6628-4DA6-84F4-0BDFC6CD51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DEB5F1E-5E75-4B39-85F7-7F000F36EF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D49A8A4-72FB-4ED0-862F-7655D572B5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4EF2214-B732-43C6-A8A4-20D6D25F7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B4519-0976-45AE-8CD8-4C9CCADC48D7}" type="datetimeFigureOut">
              <a:rPr lang="fr-FR" smtClean="0"/>
              <a:t>19/12/2022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2B0996A-998C-4B42-BCCD-8E9B8FFDE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928F2AC-AEE4-4EB6-9805-3E2E4D7DB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6C996-F993-451C-8E49-ED52E31BBF82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2374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C0997F-D3F1-43A5-BB25-3C617E4951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B4F94AF-F28C-40F5-8235-4EAE96BD5B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FE590AE-7C99-45C6-898C-EC67E83ACB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BE8B5E7-899F-4043-B72B-387882965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B4519-0976-45AE-8CD8-4C9CCADC48D7}" type="datetimeFigureOut">
              <a:rPr lang="fr-FR" smtClean="0"/>
              <a:t>19/12/2022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468392-2908-44F4-94EE-F228FECD3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C18F145-4D30-4404-99F0-FA7693FC3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6C996-F993-451C-8E49-ED52E31BBF82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3143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44.xml"/><Relationship Id="rId4" Type="http://schemas.openxmlformats.org/officeDocument/2006/relationships/image" Target="../media/image2.tif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46.xml"/><Relationship Id="rId16" Type="http://schemas.openxmlformats.org/officeDocument/2006/relationships/theme" Target="../theme/theme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142717E-9C81-4BB4-B95F-C8DF8BC506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98A2F45-11EA-4CF1-9E61-6B16956794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AB712D1-A864-4E16-B3CB-16384FD98E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0B4519-0976-45AE-8CD8-4C9CCADC48D7}" type="datetimeFigureOut">
              <a:rPr lang="fr-FR" smtClean="0"/>
              <a:t>19/12/2022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0430FA7-74E9-45AE-B839-C162AF1AAD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3765B59-F55F-4F87-B701-4FB73BB047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A6C996-F993-451C-8E49-ED52E31BBF82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0905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869CBE1-63DE-4228-8033-70A4838227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64E1B3B-0245-4B88-901C-8812111EDF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435E765-521A-4B17-98A5-3B394E4EF0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0AB1A-A8F6-46CF-9B95-86F3A39CCA9B}" type="datetimeFigureOut">
              <a:rPr lang="fr-FR" smtClean="0"/>
              <a:t>19/12/2022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6A73565-7195-4D34-AB17-D61CAC9B54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1A40915-BE21-436F-8CF4-1684291166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33343-7CC3-4399-BF54-7B4E19F576EE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5623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7DE0E4-A25F-4DD8-B597-A469613E151B}" type="datetime1">
              <a:rPr lang="da-DK" smtClean="0"/>
              <a:t>19-12-2022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1E40E-9534-4713-8857-40A3AECD0A18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3265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4F203-EADC-4248-B497-20B1164C6C2A}" type="datetime1">
              <a:rPr lang="da-DK" smtClean="0"/>
              <a:t>19-12-2022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B90C22-4D32-4C9A-AF75-EECE5D0F3C6F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5554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Click to edit Master subtitle style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dirty="0"/>
              <a:t>Rediger typografien i masterens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CC1D7B7-BA64-4F04-867C-4FC886589190}" type="datetime1">
              <a:rPr kumimoji="0" lang="da-DK" sz="675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19-12-2022</a:t>
            </a:fld>
            <a:endParaRPr kumimoji="0" lang="da-DK" sz="675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a-DK" sz="675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A166D7-409D-4DB2-A280-EA07AC6CCF3C}" type="slidenum">
              <a:rPr kumimoji="0" lang="da-DK" sz="675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‹N›</a:t>
            </a:fld>
            <a:endParaRPr kumimoji="0" lang="da-DK" sz="675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Billede 10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542" b="15481"/>
          <a:stretch/>
        </p:blipFill>
        <p:spPr>
          <a:xfrm>
            <a:off x="10137710" y="3220474"/>
            <a:ext cx="2041034" cy="3637526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3719942" y="-63731"/>
            <a:ext cx="44334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Presentation STEROPES – February 24th 2021</a:t>
            </a:r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6" y="6134100"/>
            <a:ext cx="2743200" cy="7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809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</p:sldLayoutIdLst>
  <p:hf hdr="0" ftr="0" dt="0"/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rgbClr val="30B2C2"/>
          </a:solidFill>
          <a:latin typeface="Verdana" panose="020B0604030504040204" pitchFamily="34" charset="0"/>
          <a:ea typeface="Verdana" panose="020B0604030504040204" pitchFamily="34" charset="0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 baseline="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838200" y="32067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dirty="0" err="1"/>
              <a:t>Click</a:t>
            </a:r>
            <a:r>
              <a:rPr lang="da-DK" dirty="0"/>
              <a:t> to </a:t>
            </a:r>
            <a:r>
              <a:rPr lang="da-DK" dirty="0" err="1"/>
              <a:t>edit</a:t>
            </a:r>
            <a:r>
              <a:rPr lang="da-DK" dirty="0"/>
              <a:t> Master </a:t>
            </a:r>
            <a:r>
              <a:rPr lang="da-DK" dirty="0" err="1"/>
              <a:t>subtitle</a:t>
            </a:r>
            <a:r>
              <a:rPr lang="da-DK" dirty="0"/>
              <a:t> </a:t>
            </a:r>
            <a:r>
              <a:rPr lang="da-DK" dirty="0" err="1"/>
              <a:t>style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dirty="0"/>
              <a:t>Rediger typografien i masterens</a:t>
            </a:r>
          </a:p>
          <a:p>
            <a:pPr lvl="1"/>
            <a:r>
              <a:rPr lang="da-DK" dirty="0"/>
              <a:t>Andet niveau</a:t>
            </a:r>
          </a:p>
          <a:p>
            <a:pPr lvl="2"/>
            <a:r>
              <a:rPr lang="da-DK" dirty="0"/>
              <a:t>Tredje niveau</a:t>
            </a:r>
          </a:p>
          <a:p>
            <a:pPr lvl="3"/>
            <a:r>
              <a:rPr lang="da-DK" dirty="0"/>
              <a:t>Fjerde niveau</a:t>
            </a:r>
          </a:p>
          <a:p>
            <a:pPr lvl="4"/>
            <a:r>
              <a:rPr lang="da-DK" dirty="0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25E9D-39E5-4AB9-BF3C-871D26C19813}" type="datetimeFigureOut">
              <a:rPr lang="da-DK" smtClean="0"/>
              <a:t>19-12-2022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A166D7-409D-4DB2-A280-EA07AC6CCF3C}" type="slidenum">
              <a:rPr lang="da-DK" smtClean="0"/>
              <a:t>‹N›</a:t>
            </a:fld>
            <a:endParaRPr lang="da-DK"/>
          </a:p>
        </p:txBody>
      </p:sp>
      <p:pic>
        <p:nvPicPr>
          <p:cNvPr id="7" name="Billede 6"/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20" b="32166"/>
          <a:stretch/>
        </p:blipFill>
        <p:spPr>
          <a:xfrm>
            <a:off x="-6161" y="6107159"/>
            <a:ext cx="3845981" cy="718757"/>
          </a:xfrm>
          <a:prstGeom prst="rect">
            <a:avLst/>
          </a:prstGeom>
        </p:spPr>
      </p:pic>
      <p:pic>
        <p:nvPicPr>
          <p:cNvPr id="9" name="Billede 8"/>
          <p:cNvPicPr>
            <a:picLocks noChangeAspect="1"/>
          </p:cNvPicPr>
          <p:nvPr userDrawn="1"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29" t="-231" r="53181" b="17112"/>
          <a:stretch/>
        </p:blipFill>
        <p:spPr>
          <a:xfrm>
            <a:off x="9281968" y="3280704"/>
            <a:ext cx="2910033" cy="3577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982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  <p:sldLayoutId id="2147483705" r:id="rId14"/>
    <p:sldLayoutId id="2147483677" r:id="rId15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rgbClr val="30B2C2"/>
          </a:solidFill>
          <a:latin typeface="Verdana" panose="020B0604030504040204" pitchFamily="34" charset="0"/>
          <a:ea typeface="Verdana" panose="020B0604030504040204" pitchFamily="34" charset="0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 baseline="0">
          <a:solidFill>
            <a:srgbClr val="987C54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9CB533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rgbClr val="9CB533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9CB533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9CB533"/>
          </a:solidFill>
          <a:latin typeface="Verdana" panose="020B0604030504040204" pitchFamily="34" charset="0"/>
          <a:ea typeface="Verdana" panose="020B0604030504040204" pitchFamily="34" charset="0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8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gis.stackexchange.com/questions/402582/extracting-raster-point-values-in-csv-along-with-coordinates-in-gee" TargetMode="External"/><Relationship Id="rId1" Type="http://schemas.openxmlformats.org/officeDocument/2006/relationships/slideLayout" Target="../slideLayouts/slideLayout5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ode.earthengine.google.com/e055ee85e1dac57501c3b7d831d8da56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21368" y="668113"/>
            <a:ext cx="11109158" cy="1016308"/>
          </a:xfrm>
        </p:spPr>
        <p:txBody>
          <a:bodyPr>
            <a:normAutofit fontScale="90000"/>
          </a:bodyPr>
          <a:lstStyle/>
          <a:p>
            <a:r>
              <a:rPr lang="en-US" sz="2400" b="1" dirty="0"/>
              <a:t>WP2: influence of soil moisture</a:t>
            </a:r>
            <a:br>
              <a:rPr lang="en-US" sz="2000" b="1" dirty="0"/>
            </a:br>
            <a:br>
              <a:rPr lang="en-US" sz="4000" dirty="0">
                <a:solidFill>
                  <a:srgbClr val="00B0F0"/>
                </a:solidFill>
              </a:rPr>
            </a:br>
            <a:r>
              <a:rPr lang="it-IT" sz="1800" dirty="0">
                <a:solidFill>
                  <a:schemeClr val="tx1"/>
                </a:solidFill>
              </a:rPr>
              <a:t>Extracting VV and VH polarization from Sentinel 1 at Soil Moisture </a:t>
            </a:r>
            <a:r>
              <a:rPr lang="en-US" sz="1800" dirty="0">
                <a:solidFill>
                  <a:schemeClr val="tx1"/>
                </a:solidFill>
              </a:rPr>
              <a:t>measurement</a:t>
            </a:r>
            <a:r>
              <a:rPr lang="it-IT" sz="1800" dirty="0">
                <a:solidFill>
                  <a:schemeClr val="tx1"/>
                </a:solidFill>
              </a:rPr>
              <a:t> points </a:t>
            </a:r>
            <a:endParaRPr lang="da-DK" sz="1800" dirty="0">
              <a:solidFill>
                <a:schemeClr val="tx1"/>
              </a:solidFill>
            </a:endParaRP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724526" y="4719189"/>
            <a:ext cx="7828547" cy="710166"/>
          </a:xfrm>
        </p:spPr>
        <p:txBody>
          <a:bodyPr>
            <a:normAutofit/>
          </a:bodyPr>
          <a:lstStyle/>
          <a:p>
            <a:r>
              <a:rPr lang="da-DK" sz="1600" dirty="0"/>
              <a:t>Lead CREA (Pasquale Nino)</a:t>
            </a:r>
          </a:p>
          <a:p>
            <a:r>
              <a:rPr lang="da-DK" sz="1600" dirty="0"/>
              <a:t>Deputy lead I</a:t>
            </a:r>
            <a:r>
              <a:rPr lang="it-IT" sz="1600" dirty="0"/>
              <a:t>UNG </a:t>
            </a:r>
            <a:r>
              <a:rPr lang="da-DK" sz="1600" dirty="0"/>
              <a:t>(</a:t>
            </a:r>
            <a:r>
              <a:rPr lang="it-IT" sz="1600" dirty="0"/>
              <a:t>Artur </a:t>
            </a:r>
            <a:r>
              <a:rPr lang="it-IT" sz="1600" dirty="0" err="1"/>
              <a:t>Lopatka</a:t>
            </a:r>
            <a:r>
              <a:rPr lang="da-DK" sz="1600" dirty="0"/>
              <a:t>)</a:t>
            </a:r>
          </a:p>
          <a:p>
            <a:endParaRPr lang="da-DK" sz="16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A166D7-409D-4DB2-A280-EA07AC6CCF3C}" type="slidenum">
              <a:rPr kumimoji="0" lang="da-DK" sz="675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da-DK" sz="675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-164184"/>
            <a:ext cx="2743200" cy="72390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6706" y="5775025"/>
            <a:ext cx="610817" cy="610817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AC56738-9822-4FC5-B267-23E801DFEB3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1719" y="5828459"/>
            <a:ext cx="1723691" cy="478637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40473036-A7A5-4AFF-A566-077342A3403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977" y="5867247"/>
            <a:ext cx="1523023" cy="401063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85B5E18E-6EBA-4073-A259-B78ACDA042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66391" y="1901215"/>
            <a:ext cx="4212359" cy="2534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8628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>
          <a:xfrm>
            <a:off x="8610600" y="6469627"/>
            <a:ext cx="2743200" cy="365125"/>
          </a:xfrm>
        </p:spPr>
        <p:txBody>
          <a:bodyPr/>
          <a:lstStyle/>
          <a:p>
            <a:fld id="{25A166D7-409D-4DB2-A280-EA07AC6CCF3C}" type="slidenum">
              <a:rPr lang="da-DK" smtClean="0"/>
              <a:pPr/>
              <a:t>2</a:t>
            </a:fld>
            <a:endParaRPr lang="da-DK"/>
          </a:p>
        </p:txBody>
      </p:sp>
      <p:pic>
        <p:nvPicPr>
          <p:cNvPr id="62" name="Picture 30" descr="Flag of Turkey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8788" y="3951390"/>
            <a:ext cx="427614" cy="29850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ttangolo 7">
            <a:extLst>
              <a:ext uri="{FF2B5EF4-FFF2-40B4-BE49-F238E27FC236}">
                <a16:creationId xmlns:a16="http://schemas.microsoft.com/office/drawing/2014/main" id="{D03C3BE9-8A0F-4CA2-BE7F-7E093256AABD}"/>
              </a:ext>
            </a:extLst>
          </p:cNvPr>
          <p:cNvSpPr/>
          <p:nvPr/>
        </p:nvSpPr>
        <p:spPr>
          <a:xfrm>
            <a:off x="113297" y="666750"/>
            <a:ext cx="2801353" cy="13525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tx1"/>
              </a:solidFill>
            </a:endParaRPr>
          </a:p>
          <a:p>
            <a:pPr algn="ctr"/>
            <a:r>
              <a:rPr lang="it-IT" dirty="0">
                <a:solidFill>
                  <a:schemeClr val="tx1"/>
                </a:solidFill>
              </a:rPr>
              <a:t>Import Sentinel 1 image collection </a:t>
            </a:r>
            <a:r>
              <a:rPr lang="en-GB" dirty="0">
                <a:solidFill>
                  <a:schemeClr val="tx1"/>
                </a:solidFill>
              </a:rPr>
              <a:t>Level 1 Ground Range Detected (GRD)</a:t>
            </a:r>
          </a:p>
          <a:p>
            <a:pPr algn="ctr"/>
            <a:r>
              <a:rPr lang="en-GB" sz="1600" i="1" dirty="0">
                <a:solidFill>
                  <a:schemeClr val="tx1"/>
                </a:solidFill>
              </a:rPr>
              <a:t>COPERNICUS/S1_GRD</a:t>
            </a:r>
            <a:r>
              <a:rPr lang="it-IT" sz="1600" i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8" name="Rettangolo 47">
            <a:extLst>
              <a:ext uri="{FF2B5EF4-FFF2-40B4-BE49-F238E27FC236}">
                <a16:creationId xmlns:a16="http://schemas.microsoft.com/office/drawing/2014/main" id="{11046B4A-79EF-4C58-AEBC-0C930A57C8B7}"/>
              </a:ext>
            </a:extLst>
          </p:cNvPr>
          <p:cNvSpPr/>
          <p:nvPr/>
        </p:nvSpPr>
        <p:spPr>
          <a:xfrm>
            <a:off x="113297" y="4336901"/>
            <a:ext cx="2906128" cy="9625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Import Soil Moisture measurements sample as asset (Shapefile or .</a:t>
            </a:r>
            <a:r>
              <a:rPr lang="it-IT" dirty="0" err="1"/>
              <a:t>csv</a:t>
            </a:r>
            <a:r>
              <a:rPr lang="it-IT" dirty="0"/>
              <a:t>)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BBDA217B-FFB0-43B2-88CB-A04436418D43}"/>
              </a:ext>
            </a:extLst>
          </p:cNvPr>
          <p:cNvSpPr/>
          <p:nvPr/>
        </p:nvSpPr>
        <p:spPr>
          <a:xfrm>
            <a:off x="3097377" y="1129050"/>
            <a:ext cx="4303550" cy="252376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it-IT" dirty="0"/>
              <a:t>Filter the S1 collection for:</a:t>
            </a:r>
          </a:p>
          <a:p>
            <a:r>
              <a:rPr lang="it-IT" sz="1400" dirty="0"/>
              <a:t> </a:t>
            </a:r>
            <a:r>
              <a:rPr lang="it-IT" sz="1200" dirty="0"/>
              <a:t>a) VV product </a:t>
            </a:r>
          </a:p>
          <a:p>
            <a:r>
              <a:rPr lang="it-IT" sz="1200" b="1" i="1" dirty="0" err="1"/>
              <a:t>var</a:t>
            </a:r>
            <a:r>
              <a:rPr lang="it-IT" sz="1200" i="1" dirty="0"/>
              <a:t> </a:t>
            </a:r>
            <a:r>
              <a:rPr lang="it-IT" sz="1200" i="1" dirty="0" err="1"/>
              <a:t>collectionVV</a:t>
            </a:r>
            <a:r>
              <a:rPr lang="it-IT" sz="1200" i="1" dirty="0"/>
              <a:t> = </a:t>
            </a:r>
            <a:r>
              <a:rPr lang="it-IT" sz="1200" i="1" dirty="0" err="1"/>
              <a:t>ee.ImageCollection</a:t>
            </a:r>
            <a:r>
              <a:rPr lang="it-IT" sz="1200" i="1" dirty="0"/>
              <a:t>('COPERNICUS/S1_GRD')</a:t>
            </a:r>
          </a:p>
          <a:p>
            <a:r>
              <a:rPr lang="it-IT" sz="1200" i="1" dirty="0"/>
              <a:t>.filter(</a:t>
            </a:r>
            <a:r>
              <a:rPr lang="it-IT" sz="1200" i="1" dirty="0" err="1"/>
              <a:t>ee.Filter.listContains</a:t>
            </a:r>
            <a:r>
              <a:rPr lang="it-IT" sz="1200" i="1" dirty="0"/>
              <a:t>('</a:t>
            </a:r>
            <a:r>
              <a:rPr lang="it-IT" sz="1200" i="1" dirty="0" err="1"/>
              <a:t>transmitterReceiverPolarisation</a:t>
            </a:r>
            <a:r>
              <a:rPr lang="it-IT" sz="1200" i="1" dirty="0"/>
              <a:t>', 'VV’))</a:t>
            </a:r>
          </a:p>
          <a:p>
            <a:r>
              <a:rPr lang="it-IT" sz="1200" dirty="0"/>
              <a:t>b) </a:t>
            </a:r>
            <a:r>
              <a:rPr lang="en-US" sz="1200" dirty="0"/>
              <a:t>images collected in interferometric wide swath mode</a:t>
            </a:r>
            <a:endParaRPr lang="it-IT" sz="1200" dirty="0"/>
          </a:p>
          <a:p>
            <a:r>
              <a:rPr lang="it-IT" dirty="0"/>
              <a:t> </a:t>
            </a:r>
            <a:r>
              <a:rPr lang="it-IT" sz="1200" i="1" dirty="0"/>
              <a:t>.filter(</a:t>
            </a:r>
            <a:r>
              <a:rPr lang="it-IT" sz="1200" i="1" dirty="0" err="1"/>
              <a:t>ee.Filter.eq</a:t>
            </a:r>
            <a:r>
              <a:rPr lang="it-IT" sz="1200" i="1" dirty="0"/>
              <a:t>('</a:t>
            </a:r>
            <a:r>
              <a:rPr lang="it-IT" sz="1200" i="1" dirty="0" err="1"/>
              <a:t>instrumentMode</a:t>
            </a:r>
            <a:r>
              <a:rPr lang="it-IT" sz="1200" i="1" dirty="0"/>
              <a:t>', 'IW’))</a:t>
            </a:r>
          </a:p>
          <a:p>
            <a:r>
              <a:rPr lang="en-US" sz="1200" dirty="0"/>
              <a:t>c) images collected at high resolution</a:t>
            </a:r>
            <a:endParaRPr lang="it-IT" sz="1200" i="1" dirty="0"/>
          </a:p>
          <a:p>
            <a:r>
              <a:rPr lang="it-IT" sz="1200" dirty="0"/>
              <a:t> </a:t>
            </a:r>
            <a:r>
              <a:rPr lang="it-IT" sz="1200" i="1" dirty="0"/>
              <a:t>.filter(</a:t>
            </a:r>
            <a:r>
              <a:rPr lang="it-IT" sz="1200" i="1" dirty="0" err="1"/>
              <a:t>ee.Filter.eq</a:t>
            </a:r>
            <a:r>
              <a:rPr lang="it-IT" sz="1200" i="1" dirty="0"/>
              <a:t>('</a:t>
            </a:r>
            <a:r>
              <a:rPr lang="it-IT" sz="1200" i="1" dirty="0" err="1"/>
              <a:t>resolution_meters</a:t>
            </a:r>
            <a:r>
              <a:rPr lang="it-IT" sz="1200" i="1" dirty="0"/>
              <a:t>', 10))</a:t>
            </a:r>
          </a:p>
          <a:p>
            <a:r>
              <a:rPr lang="it-IT" sz="1200" i="1" dirty="0"/>
              <a:t>d) </a:t>
            </a:r>
            <a:r>
              <a:rPr lang="it-IT" sz="1200" dirty="0"/>
              <a:t>Location</a:t>
            </a:r>
            <a:r>
              <a:rPr lang="it-IT" sz="1200" i="1" dirty="0"/>
              <a:t> </a:t>
            </a:r>
            <a:r>
              <a:rPr lang="it-IT" sz="1200" dirty="0"/>
              <a:t>(i.e., the Soil Moisture Sample)</a:t>
            </a:r>
          </a:p>
          <a:p>
            <a:r>
              <a:rPr lang="it-IT" sz="1200" i="1" dirty="0"/>
              <a:t>.</a:t>
            </a:r>
            <a:r>
              <a:rPr lang="it-IT" sz="1200" i="1" dirty="0" err="1"/>
              <a:t>filterBounds</a:t>
            </a:r>
            <a:r>
              <a:rPr lang="it-IT" sz="1200" i="1" dirty="0"/>
              <a:t>(farms)</a:t>
            </a:r>
          </a:p>
          <a:p>
            <a:r>
              <a:rPr lang="it-IT" sz="1200" dirty="0"/>
              <a:t>e) </a:t>
            </a:r>
            <a:r>
              <a:rPr lang="en-US" sz="1200" dirty="0"/>
              <a:t>SM measurement available data</a:t>
            </a:r>
            <a:endParaRPr lang="it-IT" sz="1200" dirty="0"/>
          </a:p>
          <a:p>
            <a:r>
              <a:rPr lang="it-IT" sz="1200" i="1" dirty="0"/>
              <a:t>.</a:t>
            </a:r>
            <a:r>
              <a:rPr lang="it-IT" sz="1200" i="1" dirty="0" err="1"/>
              <a:t>filterDate</a:t>
            </a:r>
            <a:r>
              <a:rPr lang="it-IT" sz="1200" i="1" dirty="0"/>
              <a:t>('2015-11-12', '2017-08-05')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F0BF3319-D745-47F0-BF06-21FE9725F295}"/>
              </a:ext>
            </a:extLst>
          </p:cNvPr>
          <p:cNvSpPr/>
          <p:nvPr/>
        </p:nvSpPr>
        <p:spPr>
          <a:xfrm>
            <a:off x="3097377" y="4507846"/>
            <a:ext cx="4303549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200" dirty="0"/>
              <a:t>Add </a:t>
            </a:r>
            <a:r>
              <a:rPr lang="en-US" sz="1200" dirty="0" err="1"/>
              <a:t>Sm</a:t>
            </a:r>
            <a:r>
              <a:rPr lang="en-US" sz="1200" dirty="0"/>
              <a:t> measurements point as </a:t>
            </a:r>
            <a:r>
              <a:rPr lang="en-US" sz="1200" dirty="0" err="1"/>
              <a:t>FeatureCollection</a:t>
            </a:r>
            <a:endParaRPr lang="en-US" sz="1200" dirty="0"/>
          </a:p>
          <a:p>
            <a:r>
              <a:rPr lang="it-IT" sz="1000" b="1" i="1" dirty="0" err="1"/>
              <a:t>var</a:t>
            </a:r>
            <a:r>
              <a:rPr lang="it-IT" sz="1000" b="1" i="1" dirty="0"/>
              <a:t> </a:t>
            </a:r>
            <a:r>
              <a:rPr lang="it-IT" sz="1000" i="1" dirty="0"/>
              <a:t>farms = </a:t>
            </a:r>
            <a:r>
              <a:rPr lang="it-IT" sz="1000" i="1" dirty="0" err="1"/>
              <a:t>ee.FeatureCollection</a:t>
            </a:r>
            <a:r>
              <a:rPr lang="it-IT" sz="1000" i="1" dirty="0"/>
              <a:t>('users/</a:t>
            </a:r>
            <a:r>
              <a:rPr lang="it-IT" sz="1000" i="1" dirty="0" err="1"/>
              <a:t>pasqualenino</a:t>
            </a:r>
            <a:r>
              <a:rPr lang="it-IT" sz="1000" i="1" dirty="0"/>
              <a:t>/Punti_sonde_soilmoisture_2016')</a:t>
            </a:r>
          </a:p>
        </p:txBody>
      </p:sp>
      <p:sp>
        <p:nvSpPr>
          <p:cNvPr id="30" name="Rettangolo 29">
            <a:extLst>
              <a:ext uri="{FF2B5EF4-FFF2-40B4-BE49-F238E27FC236}">
                <a16:creationId xmlns:a16="http://schemas.microsoft.com/office/drawing/2014/main" id="{03B7B13D-B449-4C54-B721-A74BF0AEE5E3}"/>
              </a:ext>
            </a:extLst>
          </p:cNvPr>
          <p:cNvSpPr/>
          <p:nvPr/>
        </p:nvSpPr>
        <p:spPr>
          <a:xfrm>
            <a:off x="5507958" y="5398453"/>
            <a:ext cx="1892968" cy="294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i="1" dirty="0"/>
              <a:t>name of the imported asset</a:t>
            </a:r>
          </a:p>
        </p:txBody>
      </p:sp>
      <p:sp>
        <p:nvSpPr>
          <p:cNvPr id="40" name="Freccia in giù 39">
            <a:extLst>
              <a:ext uri="{FF2B5EF4-FFF2-40B4-BE49-F238E27FC236}">
                <a16:creationId xmlns:a16="http://schemas.microsoft.com/office/drawing/2014/main" id="{AAB08E63-19FB-4999-8587-41A82B5CB6B4}"/>
              </a:ext>
            </a:extLst>
          </p:cNvPr>
          <p:cNvSpPr/>
          <p:nvPr/>
        </p:nvSpPr>
        <p:spPr>
          <a:xfrm>
            <a:off x="6346157" y="5165304"/>
            <a:ext cx="148661" cy="29483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2" name="Rettangolo 71">
            <a:extLst>
              <a:ext uri="{FF2B5EF4-FFF2-40B4-BE49-F238E27FC236}">
                <a16:creationId xmlns:a16="http://schemas.microsoft.com/office/drawing/2014/main" id="{B09120BD-1E1F-4C2E-84A6-2574D51A3762}"/>
              </a:ext>
            </a:extLst>
          </p:cNvPr>
          <p:cNvSpPr/>
          <p:nvPr/>
        </p:nvSpPr>
        <p:spPr>
          <a:xfrm>
            <a:off x="3097377" y="3799575"/>
            <a:ext cx="4303549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/>
              <a:t>Same</a:t>
            </a:r>
            <a:r>
              <a:rPr lang="it-IT" dirty="0"/>
              <a:t> steps for VH product</a:t>
            </a:r>
          </a:p>
        </p:txBody>
      </p:sp>
      <p:pic>
        <p:nvPicPr>
          <p:cNvPr id="41" name="Immagine 40">
            <a:extLst>
              <a:ext uri="{FF2B5EF4-FFF2-40B4-BE49-F238E27FC236}">
                <a16:creationId xmlns:a16="http://schemas.microsoft.com/office/drawing/2014/main" id="{8216E1FD-C513-4F84-985F-CCE017DAE9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43976" y="1023347"/>
            <a:ext cx="3003597" cy="1981200"/>
          </a:xfrm>
          <a:prstGeom prst="rect">
            <a:avLst/>
          </a:prstGeom>
        </p:spPr>
      </p:pic>
      <p:pic>
        <p:nvPicPr>
          <p:cNvPr id="44" name="Immagine 43">
            <a:extLst>
              <a:ext uri="{FF2B5EF4-FFF2-40B4-BE49-F238E27FC236}">
                <a16:creationId xmlns:a16="http://schemas.microsoft.com/office/drawing/2014/main" id="{A9B2BF99-BBB4-4A02-AF57-5C5811E115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34451" y="3108903"/>
            <a:ext cx="3013122" cy="1931245"/>
          </a:xfrm>
          <a:prstGeom prst="rect">
            <a:avLst/>
          </a:prstGeom>
        </p:spPr>
      </p:pic>
      <p:sp>
        <p:nvSpPr>
          <p:cNvPr id="73" name="Rettangolo 72">
            <a:extLst>
              <a:ext uri="{FF2B5EF4-FFF2-40B4-BE49-F238E27FC236}">
                <a16:creationId xmlns:a16="http://schemas.microsoft.com/office/drawing/2014/main" id="{3C6088C6-5800-4EB2-81B5-FCA461AA7527}"/>
              </a:ext>
            </a:extLst>
          </p:cNvPr>
          <p:cNvSpPr/>
          <p:nvPr/>
        </p:nvSpPr>
        <p:spPr>
          <a:xfrm>
            <a:off x="7486652" y="2647238"/>
            <a:ext cx="1352550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200" dirty="0"/>
              <a:t>Add</a:t>
            </a:r>
            <a:r>
              <a:rPr lang="it-IT" sz="1200" dirty="0"/>
              <a:t> VV and VH images to the map</a:t>
            </a:r>
          </a:p>
        </p:txBody>
      </p:sp>
      <p:sp>
        <p:nvSpPr>
          <p:cNvPr id="45" name="Rettangolo 44">
            <a:extLst>
              <a:ext uri="{FF2B5EF4-FFF2-40B4-BE49-F238E27FC236}">
                <a16:creationId xmlns:a16="http://schemas.microsoft.com/office/drawing/2014/main" id="{2FB317F8-DB9E-4C45-8343-FC500CB88DC9}"/>
              </a:ext>
            </a:extLst>
          </p:cNvPr>
          <p:cNvSpPr/>
          <p:nvPr/>
        </p:nvSpPr>
        <p:spPr>
          <a:xfrm>
            <a:off x="9058275" y="1129050"/>
            <a:ext cx="495300" cy="299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VV</a:t>
            </a:r>
          </a:p>
        </p:txBody>
      </p:sp>
      <p:sp>
        <p:nvSpPr>
          <p:cNvPr id="74" name="Rettangolo 73">
            <a:extLst>
              <a:ext uri="{FF2B5EF4-FFF2-40B4-BE49-F238E27FC236}">
                <a16:creationId xmlns:a16="http://schemas.microsoft.com/office/drawing/2014/main" id="{884C38E1-C06E-46A1-952F-43F32DD275A1}"/>
              </a:ext>
            </a:extLst>
          </p:cNvPr>
          <p:cNvSpPr/>
          <p:nvPr/>
        </p:nvSpPr>
        <p:spPr>
          <a:xfrm>
            <a:off x="9001124" y="3175997"/>
            <a:ext cx="495300" cy="299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VH</a:t>
            </a:r>
          </a:p>
        </p:txBody>
      </p:sp>
      <p:sp>
        <p:nvSpPr>
          <p:cNvPr id="75" name="Rettangolo 74">
            <a:extLst>
              <a:ext uri="{FF2B5EF4-FFF2-40B4-BE49-F238E27FC236}">
                <a16:creationId xmlns:a16="http://schemas.microsoft.com/office/drawing/2014/main" id="{099AEAC0-569B-48B6-B6B7-198531115BD9}"/>
              </a:ext>
            </a:extLst>
          </p:cNvPr>
          <p:cNvSpPr/>
          <p:nvPr/>
        </p:nvSpPr>
        <p:spPr>
          <a:xfrm>
            <a:off x="5507958" y="5926433"/>
            <a:ext cx="2752726" cy="543194"/>
          </a:xfrm>
          <a:prstGeom prst="rect">
            <a:avLst/>
          </a:prstGeom>
          <a:ln>
            <a:solidFill>
              <a:schemeClr val="accent5">
                <a:shade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1200" dirty="0"/>
          </a:p>
          <a:p>
            <a:r>
              <a:rPr lang="en-US" sz="1200" dirty="0"/>
              <a:t>Add points to the map</a:t>
            </a:r>
          </a:p>
          <a:p>
            <a:pPr algn="ctr"/>
            <a:r>
              <a:rPr lang="en-US" sz="1000" dirty="0" err="1"/>
              <a:t>Map.addLayer</a:t>
            </a:r>
            <a:r>
              <a:rPr lang="en-US" sz="1000" dirty="0"/>
              <a:t>(farms, {</a:t>
            </a:r>
            <a:r>
              <a:rPr lang="en-US" sz="1000" dirty="0" err="1"/>
              <a:t>color:'red</a:t>
            </a:r>
            <a:r>
              <a:rPr lang="en-US" sz="1000" dirty="0"/>
              <a:t>'},'SM points') </a:t>
            </a:r>
          </a:p>
        </p:txBody>
      </p:sp>
      <p:sp>
        <p:nvSpPr>
          <p:cNvPr id="47" name="Ovale 46">
            <a:extLst>
              <a:ext uri="{FF2B5EF4-FFF2-40B4-BE49-F238E27FC236}">
                <a16:creationId xmlns:a16="http://schemas.microsoft.com/office/drawing/2014/main" id="{21FBA50D-DF4C-4FD6-BE94-2B28114EDD02}"/>
              </a:ext>
            </a:extLst>
          </p:cNvPr>
          <p:cNvSpPr/>
          <p:nvPr/>
        </p:nvSpPr>
        <p:spPr>
          <a:xfrm>
            <a:off x="10348912" y="1827426"/>
            <a:ext cx="257175" cy="266700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6" name="Ovale 75">
            <a:extLst>
              <a:ext uri="{FF2B5EF4-FFF2-40B4-BE49-F238E27FC236}">
                <a16:creationId xmlns:a16="http://schemas.microsoft.com/office/drawing/2014/main" id="{0F2E3E5E-E15B-4ADE-AE10-0A487CBDD4FE}"/>
              </a:ext>
            </a:extLst>
          </p:cNvPr>
          <p:cNvSpPr/>
          <p:nvPr/>
        </p:nvSpPr>
        <p:spPr>
          <a:xfrm>
            <a:off x="10501310" y="4006982"/>
            <a:ext cx="257175" cy="266700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7" name="Rettangolo 76">
            <a:extLst>
              <a:ext uri="{FF2B5EF4-FFF2-40B4-BE49-F238E27FC236}">
                <a16:creationId xmlns:a16="http://schemas.microsoft.com/office/drawing/2014/main" id="{DAB1FF89-C4A0-48A3-9122-2F60FADED2AC}"/>
              </a:ext>
            </a:extLst>
          </p:cNvPr>
          <p:cNvSpPr/>
          <p:nvPr/>
        </p:nvSpPr>
        <p:spPr>
          <a:xfrm>
            <a:off x="10020300" y="2900515"/>
            <a:ext cx="923926" cy="2948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i="1" dirty="0"/>
              <a:t>SM points</a:t>
            </a:r>
          </a:p>
        </p:txBody>
      </p:sp>
      <p:cxnSp>
        <p:nvCxnSpPr>
          <p:cNvPr id="50" name="Connettore 2 49">
            <a:extLst>
              <a:ext uri="{FF2B5EF4-FFF2-40B4-BE49-F238E27FC236}">
                <a16:creationId xmlns:a16="http://schemas.microsoft.com/office/drawing/2014/main" id="{B1BC0213-1D85-4106-B6DC-41BE082C60A5}"/>
              </a:ext>
            </a:extLst>
          </p:cNvPr>
          <p:cNvCxnSpPr>
            <a:stCxn id="77" idx="0"/>
            <a:endCxn id="47" idx="4"/>
          </p:cNvCxnSpPr>
          <p:nvPr/>
        </p:nvCxnSpPr>
        <p:spPr>
          <a:xfrm flipH="1" flipV="1">
            <a:off x="10477500" y="2094126"/>
            <a:ext cx="4763" cy="806389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ttore 2 77">
            <a:extLst>
              <a:ext uri="{FF2B5EF4-FFF2-40B4-BE49-F238E27FC236}">
                <a16:creationId xmlns:a16="http://schemas.microsoft.com/office/drawing/2014/main" id="{EE5EF256-F622-4E20-B04F-BDD1D817AC16}"/>
              </a:ext>
            </a:extLst>
          </p:cNvPr>
          <p:cNvCxnSpPr>
            <a:cxnSpLocks/>
            <a:stCxn id="44" idx="0"/>
            <a:endCxn id="76" idx="0"/>
          </p:cNvCxnSpPr>
          <p:nvPr/>
        </p:nvCxnSpPr>
        <p:spPr>
          <a:xfrm>
            <a:off x="10441012" y="3108903"/>
            <a:ext cx="188886" cy="898079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ttangolo 79">
            <a:extLst>
              <a:ext uri="{FF2B5EF4-FFF2-40B4-BE49-F238E27FC236}">
                <a16:creationId xmlns:a16="http://schemas.microsoft.com/office/drawing/2014/main" id="{71CEC9B1-B942-45C5-B39D-808DAED36FE4}"/>
              </a:ext>
            </a:extLst>
          </p:cNvPr>
          <p:cNvSpPr/>
          <p:nvPr/>
        </p:nvSpPr>
        <p:spPr>
          <a:xfrm>
            <a:off x="113297" y="435917"/>
            <a:ext cx="1352550" cy="27699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it-IT" sz="1200" dirty="0"/>
              <a:t>STEP 1</a:t>
            </a:r>
          </a:p>
        </p:txBody>
      </p:sp>
      <p:sp>
        <p:nvSpPr>
          <p:cNvPr id="81" name="Rettangolo 80">
            <a:extLst>
              <a:ext uri="{FF2B5EF4-FFF2-40B4-BE49-F238E27FC236}">
                <a16:creationId xmlns:a16="http://schemas.microsoft.com/office/drawing/2014/main" id="{8B05EFF8-58A4-4A61-A3B9-2EB446749C62}"/>
              </a:ext>
            </a:extLst>
          </p:cNvPr>
          <p:cNvSpPr/>
          <p:nvPr/>
        </p:nvSpPr>
        <p:spPr>
          <a:xfrm>
            <a:off x="113297" y="4140332"/>
            <a:ext cx="1352550" cy="27699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it-IT" sz="1200" dirty="0"/>
              <a:t>STEP 2</a:t>
            </a:r>
          </a:p>
        </p:txBody>
      </p:sp>
      <p:sp>
        <p:nvSpPr>
          <p:cNvPr id="82" name="Rettangolo 81">
            <a:extLst>
              <a:ext uri="{FF2B5EF4-FFF2-40B4-BE49-F238E27FC236}">
                <a16:creationId xmlns:a16="http://schemas.microsoft.com/office/drawing/2014/main" id="{00EC9096-B75C-44DB-9833-13AA8B87915A}"/>
              </a:ext>
            </a:extLst>
          </p:cNvPr>
          <p:cNvSpPr/>
          <p:nvPr/>
        </p:nvSpPr>
        <p:spPr>
          <a:xfrm>
            <a:off x="3097377" y="920918"/>
            <a:ext cx="1352550" cy="27699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it-IT" sz="1200" dirty="0"/>
              <a:t>STEP 3</a:t>
            </a:r>
          </a:p>
        </p:txBody>
      </p:sp>
      <p:sp>
        <p:nvSpPr>
          <p:cNvPr id="83" name="Rettangolo 82">
            <a:extLst>
              <a:ext uri="{FF2B5EF4-FFF2-40B4-BE49-F238E27FC236}">
                <a16:creationId xmlns:a16="http://schemas.microsoft.com/office/drawing/2014/main" id="{86C3653F-C890-43E2-B11F-7C1BE914FC92}"/>
              </a:ext>
            </a:extLst>
          </p:cNvPr>
          <p:cNvSpPr/>
          <p:nvPr/>
        </p:nvSpPr>
        <p:spPr>
          <a:xfrm>
            <a:off x="3097377" y="3604567"/>
            <a:ext cx="1352550" cy="27699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it-IT" sz="1200" dirty="0"/>
              <a:t>STEP 4</a:t>
            </a:r>
          </a:p>
        </p:txBody>
      </p:sp>
      <p:sp>
        <p:nvSpPr>
          <p:cNvPr id="84" name="Rettangolo 83">
            <a:extLst>
              <a:ext uri="{FF2B5EF4-FFF2-40B4-BE49-F238E27FC236}">
                <a16:creationId xmlns:a16="http://schemas.microsoft.com/office/drawing/2014/main" id="{7E1314D3-4FFB-41EC-A36D-0C628F77F545}"/>
              </a:ext>
            </a:extLst>
          </p:cNvPr>
          <p:cNvSpPr/>
          <p:nvPr/>
        </p:nvSpPr>
        <p:spPr>
          <a:xfrm>
            <a:off x="3097377" y="4233763"/>
            <a:ext cx="1352550" cy="27699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it-IT" sz="1200" dirty="0"/>
              <a:t>STEP 5</a:t>
            </a:r>
          </a:p>
        </p:txBody>
      </p:sp>
      <p:sp>
        <p:nvSpPr>
          <p:cNvPr id="85" name="Rettangolo 84">
            <a:extLst>
              <a:ext uri="{FF2B5EF4-FFF2-40B4-BE49-F238E27FC236}">
                <a16:creationId xmlns:a16="http://schemas.microsoft.com/office/drawing/2014/main" id="{AAC7DE26-EEBF-4C66-8C7E-FEDE543DC5B1}"/>
              </a:ext>
            </a:extLst>
          </p:cNvPr>
          <p:cNvSpPr/>
          <p:nvPr/>
        </p:nvSpPr>
        <p:spPr>
          <a:xfrm>
            <a:off x="7486652" y="2390934"/>
            <a:ext cx="1352550" cy="27699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it-IT" sz="1200" dirty="0"/>
              <a:t>STEP 6</a:t>
            </a:r>
          </a:p>
        </p:txBody>
      </p:sp>
      <p:sp>
        <p:nvSpPr>
          <p:cNvPr id="86" name="Rettangolo 85">
            <a:extLst>
              <a:ext uri="{FF2B5EF4-FFF2-40B4-BE49-F238E27FC236}">
                <a16:creationId xmlns:a16="http://schemas.microsoft.com/office/drawing/2014/main" id="{B5A188D3-0D4B-43A0-8164-BBBD2951432B}"/>
              </a:ext>
            </a:extLst>
          </p:cNvPr>
          <p:cNvSpPr/>
          <p:nvPr/>
        </p:nvSpPr>
        <p:spPr>
          <a:xfrm>
            <a:off x="5507958" y="5765967"/>
            <a:ext cx="1352550" cy="27699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it-IT" sz="1200" dirty="0"/>
              <a:t>STEP 7</a:t>
            </a:r>
          </a:p>
        </p:txBody>
      </p:sp>
      <p:pic>
        <p:nvPicPr>
          <p:cNvPr id="88" name="Immagine 87">
            <a:extLst>
              <a:ext uri="{FF2B5EF4-FFF2-40B4-BE49-F238E27FC236}">
                <a16:creationId xmlns:a16="http://schemas.microsoft.com/office/drawing/2014/main" id="{A18660EE-5B45-4982-BF0A-F03310252C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209" y="2280500"/>
            <a:ext cx="1836070" cy="1703741"/>
          </a:xfrm>
          <a:prstGeom prst="rect">
            <a:avLst/>
          </a:prstGeom>
        </p:spPr>
      </p:pic>
      <p:sp>
        <p:nvSpPr>
          <p:cNvPr id="89" name="Freccia in giù 88">
            <a:extLst>
              <a:ext uri="{FF2B5EF4-FFF2-40B4-BE49-F238E27FC236}">
                <a16:creationId xmlns:a16="http://schemas.microsoft.com/office/drawing/2014/main" id="{EDBE923F-EF9C-4CE6-A605-F52690163FA2}"/>
              </a:ext>
            </a:extLst>
          </p:cNvPr>
          <p:cNvSpPr/>
          <p:nvPr/>
        </p:nvSpPr>
        <p:spPr>
          <a:xfrm>
            <a:off x="1733550" y="3992577"/>
            <a:ext cx="243027" cy="35266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0" name="Rettangolo 89">
            <a:extLst>
              <a:ext uri="{FF2B5EF4-FFF2-40B4-BE49-F238E27FC236}">
                <a16:creationId xmlns:a16="http://schemas.microsoft.com/office/drawing/2014/main" id="{51601957-BE4F-4862-B7D5-1F8160EF2C54}"/>
              </a:ext>
            </a:extLst>
          </p:cNvPr>
          <p:cNvSpPr/>
          <p:nvPr/>
        </p:nvSpPr>
        <p:spPr>
          <a:xfrm>
            <a:off x="3097377" y="93412"/>
            <a:ext cx="8797599" cy="5847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Key steps for extracting  Sentinel 1 backscattering coefficent VV and VH in Google Earth Engine (GEE)</a:t>
            </a:r>
            <a:endParaRPr lang="it-IT" sz="16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199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>
            <a:extLst>
              <a:ext uri="{FF2B5EF4-FFF2-40B4-BE49-F238E27FC236}">
                <a16:creationId xmlns:a16="http://schemas.microsoft.com/office/drawing/2014/main" id="{74E1A16E-87EE-4B45-8E04-471AD55F2AEC}"/>
              </a:ext>
            </a:extLst>
          </p:cNvPr>
          <p:cNvSpPr/>
          <p:nvPr/>
        </p:nvSpPr>
        <p:spPr>
          <a:xfrm>
            <a:off x="266702" y="259922"/>
            <a:ext cx="3086100" cy="1200329"/>
          </a:xfrm>
          <a:prstGeom prst="rect">
            <a:avLst/>
          </a:prstGeom>
          <a:ln>
            <a:solidFill>
              <a:schemeClr val="accent5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dirty="0"/>
              <a:t>Create a chart for VV polarization and put in on the bottom-right part of the map</a:t>
            </a:r>
            <a:endParaRPr lang="it-IT" dirty="0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E0CC43BD-BEE8-4A9E-8AF4-51A14504B20C}"/>
              </a:ext>
            </a:extLst>
          </p:cNvPr>
          <p:cNvSpPr/>
          <p:nvPr/>
        </p:nvSpPr>
        <p:spPr>
          <a:xfrm>
            <a:off x="215688" y="1598751"/>
            <a:ext cx="3600452" cy="3323987"/>
          </a:xfrm>
          <a:prstGeom prst="rect">
            <a:avLst/>
          </a:prstGeom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it-IT" sz="1000" b="1" dirty="0" err="1"/>
              <a:t>var</a:t>
            </a:r>
            <a:r>
              <a:rPr lang="it-IT" sz="1000" b="1" dirty="0"/>
              <a:t> </a:t>
            </a:r>
            <a:r>
              <a:rPr lang="it-IT" sz="1000" dirty="0" err="1"/>
              <a:t>ClassChart</a:t>
            </a:r>
            <a:r>
              <a:rPr lang="it-IT" sz="1000" dirty="0"/>
              <a:t> = </a:t>
            </a:r>
            <a:r>
              <a:rPr lang="it-IT" sz="1000" dirty="0" err="1"/>
              <a:t>ui.Chart.image.series</a:t>
            </a:r>
            <a:r>
              <a:rPr lang="it-IT" sz="1000" dirty="0"/>
              <a:t>({</a:t>
            </a:r>
            <a:r>
              <a:rPr lang="it-IT" sz="1000" dirty="0" err="1"/>
              <a:t>imageCollection:collectionVV</a:t>
            </a:r>
            <a:r>
              <a:rPr lang="it-IT" sz="1000" dirty="0"/>
              <a:t>,</a:t>
            </a:r>
          </a:p>
          <a:p>
            <a:r>
              <a:rPr lang="it-IT" sz="1000" dirty="0"/>
              <a:t>region: farms,</a:t>
            </a:r>
          </a:p>
          <a:p>
            <a:r>
              <a:rPr lang="it-IT" sz="1000" dirty="0" err="1"/>
              <a:t>reducer:ee.Reducer.median</a:t>
            </a:r>
            <a:r>
              <a:rPr lang="it-IT" sz="1000" dirty="0"/>
              <a:t>(),</a:t>
            </a:r>
          </a:p>
          <a:p>
            <a:r>
              <a:rPr lang="it-IT" sz="1000" dirty="0"/>
              <a:t>scale: 10,</a:t>
            </a:r>
          </a:p>
          <a:p>
            <a:r>
              <a:rPr lang="it-IT" sz="1000" dirty="0"/>
              <a:t>});</a:t>
            </a:r>
          </a:p>
          <a:p>
            <a:r>
              <a:rPr lang="it-IT" sz="1000" dirty="0" err="1"/>
              <a:t>ClassChart.setOptions</a:t>
            </a:r>
            <a:endParaRPr lang="it-IT" sz="1000" dirty="0"/>
          </a:p>
          <a:p>
            <a:r>
              <a:rPr lang="it-IT" sz="1000" dirty="0"/>
              <a:t>({</a:t>
            </a:r>
          </a:p>
          <a:p>
            <a:r>
              <a:rPr lang="it-IT" sz="1000" dirty="0"/>
              <a:t>      title: 'Backscattering Coefficent',</a:t>
            </a:r>
          </a:p>
          <a:p>
            <a:r>
              <a:rPr lang="it-IT" sz="1000" dirty="0"/>
              <a:t>      </a:t>
            </a:r>
            <a:r>
              <a:rPr lang="it-IT" sz="1000" dirty="0" err="1"/>
              <a:t>hAxis</a:t>
            </a:r>
            <a:r>
              <a:rPr lang="it-IT" sz="1000" dirty="0"/>
              <a:t>: {'title': 'date'},</a:t>
            </a:r>
          </a:p>
          <a:p>
            <a:r>
              <a:rPr lang="it-IT" sz="1000" dirty="0"/>
              <a:t>      </a:t>
            </a:r>
            <a:r>
              <a:rPr lang="it-IT" sz="1000" dirty="0" err="1"/>
              <a:t>vAxis</a:t>
            </a:r>
            <a:r>
              <a:rPr lang="it-IT" sz="1000" dirty="0"/>
              <a:t>: {'title': 'VV </a:t>
            </a:r>
            <a:r>
              <a:rPr lang="it-IT" sz="1000" dirty="0" err="1"/>
              <a:t>polaritation,db</a:t>
            </a:r>
            <a:r>
              <a:rPr lang="it-IT" sz="1000" dirty="0"/>
              <a:t>'},</a:t>
            </a:r>
          </a:p>
          <a:p>
            <a:r>
              <a:rPr lang="it-IT" sz="1000" dirty="0"/>
              <a:t>      </a:t>
            </a:r>
            <a:r>
              <a:rPr lang="it-IT" sz="1000" dirty="0" err="1"/>
              <a:t>curveType</a:t>
            </a:r>
            <a:r>
              <a:rPr lang="it-IT" sz="1000" dirty="0"/>
              <a:t>: 'function',</a:t>
            </a:r>
          </a:p>
          <a:p>
            <a:r>
              <a:rPr lang="it-IT" sz="1000" dirty="0"/>
              <a:t>      </a:t>
            </a:r>
            <a:r>
              <a:rPr lang="it-IT" sz="1000" dirty="0" err="1"/>
              <a:t>lineWidth</a:t>
            </a:r>
            <a:r>
              <a:rPr lang="it-IT" sz="1000" dirty="0"/>
              <a:t>: 1</a:t>
            </a:r>
          </a:p>
          <a:p>
            <a:r>
              <a:rPr lang="it-IT" sz="1000" dirty="0"/>
              <a:t>   });</a:t>
            </a:r>
          </a:p>
          <a:p>
            <a:r>
              <a:rPr lang="it-IT" sz="1000" dirty="0"/>
              <a:t>    //Set the </a:t>
            </a:r>
            <a:r>
              <a:rPr lang="it-IT" sz="1000" dirty="0" err="1"/>
              <a:t>postion</a:t>
            </a:r>
            <a:r>
              <a:rPr lang="it-IT" sz="1000" dirty="0"/>
              <a:t> of the chart and </a:t>
            </a:r>
            <a:r>
              <a:rPr lang="it-IT" sz="1000" dirty="0" err="1"/>
              <a:t>add</a:t>
            </a:r>
            <a:r>
              <a:rPr lang="it-IT" sz="1000" dirty="0"/>
              <a:t> it to the map    </a:t>
            </a:r>
          </a:p>
          <a:p>
            <a:r>
              <a:rPr lang="it-IT" sz="1000" dirty="0" err="1"/>
              <a:t>ClassChart.style</a:t>
            </a:r>
            <a:r>
              <a:rPr lang="it-IT" sz="1000" dirty="0"/>
              <a:t>().set({</a:t>
            </a:r>
          </a:p>
          <a:p>
            <a:r>
              <a:rPr lang="it-IT" sz="1000" dirty="0"/>
              <a:t>    position: 'bottom-</a:t>
            </a:r>
            <a:r>
              <a:rPr lang="it-IT" sz="1000" dirty="0" err="1"/>
              <a:t>right</a:t>
            </a:r>
            <a:r>
              <a:rPr lang="it-IT" sz="1000" dirty="0"/>
              <a:t>',</a:t>
            </a:r>
          </a:p>
          <a:p>
            <a:r>
              <a:rPr lang="it-IT" sz="1000" dirty="0"/>
              <a:t>    width: '500px',</a:t>
            </a:r>
          </a:p>
          <a:p>
            <a:r>
              <a:rPr lang="it-IT" sz="1000" dirty="0"/>
              <a:t>    </a:t>
            </a:r>
            <a:r>
              <a:rPr lang="it-IT" sz="1000" dirty="0" err="1"/>
              <a:t>height</a:t>
            </a:r>
            <a:r>
              <a:rPr lang="it-IT" sz="1000" dirty="0"/>
              <a:t>: '300px'</a:t>
            </a:r>
          </a:p>
          <a:p>
            <a:r>
              <a:rPr lang="it-IT" sz="1000" dirty="0"/>
              <a:t>  });</a:t>
            </a:r>
          </a:p>
          <a:p>
            <a:r>
              <a:rPr lang="it-IT" sz="1000" dirty="0"/>
              <a:t>  </a:t>
            </a:r>
            <a:r>
              <a:rPr lang="it-IT" sz="1000" dirty="0" err="1"/>
              <a:t>Map.add</a:t>
            </a:r>
            <a:r>
              <a:rPr lang="it-IT" sz="1000" dirty="0"/>
              <a:t>(</a:t>
            </a:r>
            <a:r>
              <a:rPr lang="it-IT" sz="1000" dirty="0" err="1"/>
              <a:t>ClassChart</a:t>
            </a:r>
            <a:r>
              <a:rPr lang="it-IT" sz="1000" dirty="0"/>
              <a:t>);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1EA0BAC2-7797-4639-ADE9-2B1A1D20EA51}"/>
              </a:ext>
            </a:extLst>
          </p:cNvPr>
          <p:cNvSpPr/>
          <p:nvPr/>
        </p:nvSpPr>
        <p:spPr>
          <a:xfrm>
            <a:off x="4214810" y="259922"/>
            <a:ext cx="4014789" cy="120032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dirty="0"/>
              <a:t>Create a chart for VH polarization and put in on the bottom-left part of the map</a:t>
            </a:r>
            <a:endParaRPr lang="it-IT" dirty="0"/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539F3B9D-5B93-43D3-9B0B-990B9052C739}"/>
              </a:ext>
            </a:extLst>
          </p:cNvPr>
          <p:cNvSpPr/>
          <p:nvPr/>
        </p:nvSpPr>
        <p:spPr>
          <a:xfrm>
            <a:off x="4252909" y="1547939"/>
            <a:ext cx="3938590" cy="3323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it-IT" sz="1000" b="1" dirty="0" err="1"/>
              <a:t>var</a:t>
            </a:r>
            <a:r>
              <a:rPr lang="it-IT" sz="1000" dirty="0"/>
              <a:t> </a:t>
            </a:r>
            <a:r>
              <a:rPr lang="it-IT" sz="1000" dirty="0" err="1"/>
              <a:t>ClassChart</a:t>
            </a:r>
            <a:r>
              <a:rPr lang="it-IT" sz="1000" dirty="0"/>
              <a:t> = </a:t>
            </a:r>
            <a:r>
              <a:rPr lang="it-IT" sz="1000" dirty="0" err="1"/>
              <a:t>ui.Chart.image.series</a:t>
            </a:r>
            <a:r>
              <a:rPr lang="it-IT" sz="1000" dirty="0"/>
              <a:t>({</a:t>
            </a:r>
            <a:r>
              <a:rPr lang="it-IT" sz="1000" dirty="0" err="1"/>
              <a:t>imageCollection:collectionVH</a:t>
            </a:r>
            <a:r>
              <a:rPr lang="it-IT" sz="1000" dirty="0"/>
              <a:t>,</a:t>
            </a:r>
          </a:p>
          <a:p>
            <a:r>
              <a:rPr lang="it-IT" sz="1000" dirty="0"/>
              <a:t>region: farms,</a:t>
            </a:r>
          </a:p>
          <a:p>
            <a:r>
              <a:rPr lang="it-IT" sz="1000" dirty="0" err="1"/>
              <a:t>reducer:ee.Reducer.median</a:t>
            </a:r>
            <a:r>
              <a:rPr lang="it-IT" sz="1000" dirty="0"/>
              <a:t>(),</a:t>
            </a:r>
          </a:p>
          <a:p>
            <a:r>
              <a:rPr lang="it-IT" sz="1000" dirty="0"/>
              <a:t>scale: 10,</a:t>
            </a:r>
          </a:p>
          <a:p>
            <a:r>
              <a:rPr lang="it-IT" sz="1000" dirty="0"/>
              <a:t>});</a:t>
            </a:r>
          </a:p>
          <a:p>
            <a:r>
              <a:rPr lang="it-IT" sz="1000" dirty="0" err="1"/>
              <a:t>ClassChart.setOptions</a:t>
            </a:r>
            <a:endParaRPr lang="it-IT" sz="1000" dirty="0"/>
          </a:p>
          <a:p>
            <a:r>
              <a:rPr lang="it-IT" sz="1000" dirty="0"/>
              <a:t>({</a:t>
            </a:r>
          </a:p>
          <a:p>
            <a:r>
              <a:rPr lang="it-IT" sz="1000" dirty="0"/>
              <a:t>      title: 'Backscattering Coefficent',</a:t>
            </a:r>
          </a:p>
          <a:p>
            <a:r>
              <a:rPr lang="it-IT" sz="1000" dirty="0"/>
              <a:t>      </a:t>
            </a:r>
            <a:r>
              <a:rPr lang="it-IT" sz="1000" dirty="0" err="1"/>
              <a:t>hAxis</a:t>
            </a:r>
            <a:r>
              <a:rPr lang="it-IT" sz="1000" dirty="0"/>
              <a:t>: {'title': 'date'},</a:t>
            </a:r>
          </a:p>
          <a:p>
            <a:r>
              <a:rPr lang="it-IT" sz="1000" dirty="0"/>
              <a:t>      </a:t>
            </a:r>
            <a:r>
              <a:rPr lang="it-IT" sz="1000" dirty="0" err="1"/>
              <a:t>vAxis</a:t>
            </a:r>
            <a:r>
              <a:rPr lang="it-IT" sz="1000" dirty="0"/>
              <a:t>: {'title': 'VH </a:t>
            </a:r>
            <a:r>
              <a:rPr lang="it-IT" sz="1000" dirty="0" err="1"/>
              <a:t>polaritation,db</a:t>
            </a:r>
            <a:r>
              <a:rPr lang="it-IT" sz="1000" dirty="0"/>
              <a:t>'},</a:t>
            </a:r>
          </a:p>
          <a:p>
            <a:r>
              <a:rPr lang="it-IT" sz="1000" dirty="0"/>
              <a:t>      </a:t>
            </a:r>
            <a:r>
              <a:rPr lang="it-IT" sz="1000" dirty="0" err="1"/>
              <a:t>curveType</a:t>
            </a:r>
            <a:r>
              <a:rPr lang="it-IT" sz="1000" dirty="0"/>
              <a:t>: 'function',</a:t>
            </a:r>
          </a:p>
          <a:p>
            <a:r>
              <a:rPr lang="it-IT" sz="1000" dirty="0"/>
              <a:t>      </a:t>
            </a:r>
            <a:r>
              <a:rPr lang="it-IT" sz="1000" dirty="0" err="1"/>
              <a:t>lineWidth</a:t>
            </a:r>
            <a:r>
              <a:rPr lang="it-IT" sz="1000" dirty="0"/>
              <a:t>: 1,</a:t>
            </a:r>
          </a:p>
          <a:p>
            <a:r>
              <a:rPr lang="it-IT" sz="1000" dirty="0"/>
              <a:t>      colors: ['e37d05'],</a:t>
            </a:r>
          </a:p>
          <a:p>
            <a:r>
              <a:rPr lang="it-IT" sz="1000" dirty="0"/>
              <a:t>   });</a:t>
            </a:r>
          </a:p>
          <a:p>
            <a:r>
              <a:rPr lang="it-IT" sz="1000" dirty="0"/>
              <a:t>    //Set the </a:t>
            </a:r>
            <a:r>
              <a:rPr lang="it-IT" sz="1000" dirty="0" err="1"/>
              <a:t>postion</a:t>
            </a:r>
            <a:r>
              <a:rPr lang="it-IT" sz="1000" dirty="0"/>
              <a:t> of the chart and </a:t>
            </a:r>
            <a:r>
              <a:rPr lang="it-IT" sz="1000" dirty="0" err="1"/>
              <a:t>add</a:t>
            </a:r>
            <a:r>
              <a:rPr lang="it-IT" sz="1000" dirty="0"/>
              <a:t> it to the map    </a:t>
            </a:r>
          </a:p>
          <a:p>
            <a:r>
              <a:rPr lang="it-IT" sz="1000" dirty="0" err="1"/>
              <a:t>ClassChart.style</a:t>
            </a:r>
            <a:r>
              <a:rPr lang="it-IT" sz="1000" dirty="0"/>
              <a:t>().set({</a:t>
            </a:r>
          </a:p>
          <a:p>
            <a:r>
              <a:rPr lang="it-IT" sz="1000" dirty="0"/>
              <a:t>    position: 'bottom-</a:t>
            </a:r>
            <a:r>
              <a:rPr lang="it-IT" sz="1000" dirty="0" err="1"/>
              <a:t>left</a:t>
            </a:r>
            <a:r>
              <a:rPr lang="it-IT" sz="1000" dirty="0"/>
              <a:t>',</a:t>
            </a:r>
          </a:p>
          <a:p>
            <a:r>
              <a:rPr lang="it-IT" sz="1000" dirty="0"/>
              <a:t>    width: '500px',</a:t>
            </a:r>
          </a:p>
          <a:p>
            <a:r>
              <a:rPr lang="it-IT" sz="1000" dirty="0"/>
              <a:t>    </a:t>
            </a:r>
            <a:r>
              <a:rPr lang="it-IT" sz="1000" dirty="0" err="1"/>
              <a:t>height</a:t>
            </a:r>
            <a:r>
              <a:rPr lang="it-IT" sz="1000" dirty="0"/>
              <a:t>: '300px'</a:t>
            </a:r>
          </a:p>
          <a:p>
            <a:r>
              <a:rPr lang="it-IT" sz="1000" dirty="0"/>
              <a:t>  });</a:t>
            </a:r>
          </a:p>
          <a:p>
            <a:r>
              <a:rPr lang="it-IT" sz="1000" dirty="0"/>
              <a:t>  </a:t>
            </a:r>
            <a:r>
              <a:rPr lang="it-IT" sz="1000" dirty="0" err="1"/>
              <a:t>Map.add</a:t>
            </a:r>
            <a:r>
              <a:rPr lang="it-IT" sz="1000" dirty="0"/>
              <a:t>(</a:t>
            </a:r>
            <a:r>
              <a:rPr lang="it-IT" sz="1000" dirty="0" err="1"/>
              <a:t>ClassChart</a:t>
            </a:r>
            <a:r>
              <a:rPr lang="it-IT" sz="1000" dirty="0"/>
              <a:t>);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930B3CDA-62FB-4118-BC3D-63D20961B3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5862" y="291057"/>
            <a:ext cx="3428632" cy="2338387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93B538F7-928D-42F3-88A5-B0912B852C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6775" y="2581819"/>
            <a:ext cx="3317719" cy="2290107"/>
          </a:xfrm>
          <a:prstGeom prst="rect">
            <a:avLst/>
          </a:prstGeom>
        </p:spPr>
      </p:pic>
      <p:sp>
        <p:nvSpPr>
          <p:cNvPr id="14" name="Rettangolo 13">
            <a:extLst>
              <a:ext uri="{FF2B5EF4-FFF2-40B4-BE49-F238E27FC236}">
                <a16:creationId xmlns:a16="http://schemas.microsoft.com/office/drawing/2014/main" id="{017143CC-1F64-4CF3-B87D-845513D19B80}"/>
              </a:ext>
            </a:extLst>
          </p:cNvPr>
          <p:cNvSpPr/>
          <p:nvPr/>
        </p:nvSpPr>
        <p:spPr>
          <a:xfrm>
            <a:off x="266702" y="121422"/>
            <a:ext cx="1352550" cy="27699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it-IT" sz="1200" dirty="0"/>
              <a:t>STEP 8</a:t>
            </a: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8036D28E-CBA2-4C3D-AD73-B3A2C9CD94F9}"/>
              </a:ext>
            </a:extLst>
          </p:cNvPr>
          <p:cNvSpPr/>
          <p:nvPr/>
        </p:nvSpPr>
        <p:spPr>
          <a:xfrm>
            <a:off x="4214810" y="133693"/>
            <a:ext cx="1352550" cy="27699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it-IT" sz="1200" dirty="0"/>
              <a:t>STEP 9</a:t>
            </a:r>
          </a:p>
        </p:txBody>
      </p:sp>
    </p:spTree>
    <p:extLst>
      <p:ext uri="{BB962C8B-B14F-4D97-AF65-F5344CB8AC3E}">
        <p14:creationId xmlns:p14="http://schemas.microsoft.com/office/powerpoint/2010/main" val="1442241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72E9A507-9E8D-44CC-BD0F-1D673D942F2C}"/>
              </a:ext>
            </a:extLst>
          </p:cNvPr>
          <p:cNvSpPr/>
          <p:nvPr/>
        </p:nvSpPr>
        <p:spPr>
          <a:xfrm>
            <a:off x="78579" y="518587"/>
            <a:ext cx="2188371" cy="76944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100" dirty="0"/>
              <a:t>Extract VV or VH value at each SM measurements points, for each S1 images in the collection (Point coordinates are also exported)</a:t>
            </a:r>
            <a:endParaRPr lang="it-IT" sz="1100" dirty="0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EE1AB61C-CE32-4D9D-AB76-79B99E3E1078}"/>
              </a:ext>
            </a:extLst>
          </p:cNvPr>
          <p:cNvSpPr/>
          <p:nvPr/>
        </p:nvSpPr>
        <p:spPr>
          <a:xfrm>
            <a:off x="78579" y="260638"/>
            <a:ext cx="1352550" cy="27699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it-IT" sz="1200"/>
              <a:t>STEP 10</a:t>
            </a:r>
            <a:endParaRPr lang="it-IT" sz="1200" dirty="0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40AC60B4-F79F-4AD7-BEF0-1DA314D53574}"/>
              </a:ext>
            </a:extLst>
          </p:cNvPr>
          <p:cNvSpPr/>
          <p:nvPr/>
        </p:nvSpPr>
        <p:spPr>
          <a:xfrm>
            <a:off x="78579" y="1376700"/>
            <a:ext cx="3874296" cy="5478423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rgbClr val="FF0000"/>
                </a:solidFill>
              </a:rPr>
              <a:t>Credits Jonathan V. Solórzano</a:t>
            </a:r>
          </a:p>
          <a:p>
            <a:r>
              <a:rPr lang="en-US" sz="1000" b="1" dirty="0">
                <a:solidFill>
                  <a:srgbClr val="FF0000"/>
                </a:solidFill>
                <a:hlinkClick r:id="rId2"/>
              </a:rPr>
              <a:t>https://gis.stackexchange.com/questions/402582/extracting-raster-point-values-in-csv-along-with-coordinates-in-gee</a:t>
            </a:r>
            <a:endParaRPr lang="en-US" sz="1000" b="1" dirty="0">
              <a:solidFill>
                <a:srgbClr val="FF0000"/>
              </a:solidFill>
            </a:endParaRPr>
          </a:p>
          <a:p>
            <a:endParaRPr lang="en-US" sz="1000" dirty="0"/>
          </a:p>
          <a:p>
            <a:r>
              <a:rPr lang="en-US" sz="1000" dirty="0"/>
              <a:t>var </a:t>
            </a:r>
            <a:r>
              <a:rPr lang="en-US" sz="1000" dirty="0" err="1"/>
              <a:t>timeSeries</a:t>
            </a:r>
            <a:r>
              <a:rPr lang="en-US" sz="1000" dirty="0"/>
              <a:t> = </a:t>
            </a:r>
            <a:r>
              <a:rPr lang="en-US" sz="1000" dirty="0" err="1"/>
              <a:t>ee.ImageCollection</a:t>
            </a:r>
            <a:r>
              <a:rPr lang="en-US" sz="1000" dirty="0"/>
              <a:t>(</a:t>
            </a:r>
            <a:r>
              <a:rPr lang="en-US" sz="1000" dirty="0" err="1"/>
              <a:t>collectionVV.select</a:t>
            </a:r>
            <a:r>
              <a:rPr lang="en-US" sz="1000" dirty="0"/>
              <a:t>('VV')).</a:t>
            </a:r>
            <a:r>
              <a:rPr lang="en-US" sz="1000" dirty="0" err="1"/>
              <a:t>toBands</a:t>
            </a:r>
            <a:r>
              <a:rPr lang="en-US" sz="1000" dirty="0"/>
              <a:t>()</a:t>
            </a:r>
          </a:p>
          <a:p>
            <a:r>
              <a:rPr lang="en-US" sz="1000" dirty="0"/>
              <a:t>var </a:t>
            </a:r>
            <a:r>
              <a:rPr lang="en-US" sz="1000" dirty="0" err="1"/>
              <a:t>sampledReg</a:t>
            </a:r>
            <a:r>
              <a:rPr lang="en-US" sz="1000" dirty="0"/>
              <a:t> = </a:t>
            </a:r>
            <a:r>
              <a:rPr lang="en-US" sz="1000" dirty="0" err="1"/>
              <a:t>timeSeries</a:t>
            </a:r>
            <a:endParaRPr lang="en-US" sz="1000" dirty="0"/>
          </a:p>
          <a:p>
            <a:r>
              <a:rPr lang="en-US" sz="1000" dirty="0"/>
              <a:t>      .</a:t>
            </a:r>
            <a:r>
              <a:rPr lang="en-US" sz="1000" dirty="0" err="1"/>
              <a:t>sampleRegions</a:t>
            </a:r>
            <a:r>
              <a:rPr lang="en-US" sz="1000" dirty="0"/>
              <a:t>({// Get the sample from the points </a:t>
            </a:r>
            <a:r>
              <a:rPr lang="en-US" sz="1000" dirty="0" err="1"/>
              <a:t>FeatureCollection</a:t>
            </a:r>
            <a:r>
              <a:rPr lang="en-US" sz="1000" dirty="0"/>
              <a:t>.</a:t>
            </a:r>
          </a:p>
          <a:p>
            <a:r>
              <a:rPr lang="en-US" sz="1000" dirty="0"/>
              <a:t>        collection: farms,</a:t>
            </a:r>
          </a:p>
          <a:p>
            <a:r>
              <a:rPr lang="en-US" sz="1000" dirty="0"/>
              <a:t>        // Properties from the points collection to pass on to the sampled info</a:t>
            </a:r>
          </a:p>
          <a:p>
            <a:r>
              <a:rPr lang="en-US" sz="1000" dirty="0"/>
              <a:t>        //properties: ['id'],</a:t>
            </a:r>
          </a:p>
          <a:p>
            <a:r>
              <a:rPr lang="en-US" sz="1000" dirty="0"/>
              <a:t>        // Set the scale to get Sentinel pixels in the </a:t>
            </a:r>
            <a:r>
              <a:rPr lang="en-US" sz="1000" dirty="0" err="1"/>
              <a:t>FeatureCollection</a:t>
            </a:r>
            <a:r>
              <a:rPr lang="en-US" sz="1000" dirty="0"/>
              <a:t>.</a:t>
            </a:r>
          </a:p>
          <a:p>
            <a:r>
              <a:rPr lang="en-US" sz="1000" dirty="0"/>
              <a:t>        scale: 10,</a:t>
            </a:r>
          </a:p>
          <a:p>
            <a:r>
              <a:rPr lang="en-US" sz="1000" dirty="0"/>
              <a:t>        //</a:t>
            </a:r>
            <a:r>
              <a:rPr lang="en-US" sz="1000" dirty="0" err="1"/>
              <a:t>tileScale</a:t>
            </a:r>
            <a:r>
              <a:rPr lang="en-US" sz="1000" dirty="0"/>
              <a:t>: 8,</a:t>
            </a:r>
          </a:p>
          <a:p>
            <a:r>
              <a:rPr lang="en-US" sz="1000" dirty="0"/>
              <a:t>        // Return geometries</a:t>
            </a:r>
          </a:p>
          <a:p>
            <a:r>
              <a:rPr lang="en-US" sz="1000" dirty="0"/>
              <a:t>        geometries: true</a:t>
            </a:r>
          </a:p>
          <a:p>
            <a:r>
              <a:rPr lang="en-US" sz="1000" dirty="0"/>
              <a:t>      });</a:t>
            </a:r>
          </a:p>
          <a:p>
            <a:r>
              <a:rPr lang="en-US" sz="1000" dirty="0"/>
              <a:t>     // Transform coordinates into properties in the table.</a:t>
            </a:r>
          </a:p>
          <a:p>
            <a:r>
              <a:rPr lang="en-US" sz="1000" dirty="0"/>
              <a:t>var </a:t>
            </a:r>
            <a:r>
              <a:rPr lang="en-US" sz="1000" dirty="0" err="1"/>
              <a:t>featColExport</a:t>
            </a:r>
            <a:r>
              <a:rPr lang="en-US" sz="1000" dirty="0"/>
              <a:t> = </a:t>
            </a:r>
            <a:r>
              <a:rPr lang="en-US" sz="1000" dirty="0" err="1"/>
              <a:t>sampledReg.map</a:t>
            </a:r>
            <a:r>
              <a:rPr lang="en-US" sz="1000" dirty="0"/>
              <a:t>(function (feature) {</a:t>
            </a:r>
          </a:p>
          <a:p>
            <a:r>
              <a:rPr lang="en-US" sz="1000" dirty="0"/>
              <a:t>  // Get geometry</a:t>
            </a:r>
          </a:p>
          <a:p>
            <a:r>
              <a:rPr lang="en-US" sz="1000" dirty="0"/>
              <a:t>  var coordinates = </a:t>
            </a:r>
            <a:r>
              <a:rPr lang="en-US" sz="1000" dirty="0" err="1"/>
              <a:t>feature.geometry</a:t>
            </a:r>
            <a:r>
              <a:rPr lang="en-US" sz="1000" dirty="0"/>
              <a:t>()</a:t>
            </a:r>
          </a:p>
          <a:p>
            <a:r>
              <a:rPr lang="en-US" sz="1000" dirty="0"/>
              <a:t>                          // Transform it to the desired EPSG code. Here WGS 84</a:t>
            </a:r>
          </a:p>
          <a:p>
            <a:r>
              <a:rPr lang="en-US" sz="1000" dirty="0"/>
              <a:t>                          .transform('epsg:4326')</a:t>
            </a:r>
          </a:p>
          <a:p>
            <a:r>
              <a:rPr lang="en-US" sz="1000" dirty="0"/>
              <a:t>                          // Get coordinates as a list</a:t>
            </a:r>
          </a:p>
          <a:p>
            <a:r>
              <a:rPr lang="en-US" sz="1000" dirty="0"/>
              <a:t>                          .coordinates();</a:t>
            </a:r>
          </a:p>
          <a:p>
            <a:r>
              <a:rPr lang="en-US" sz="1000" dirty="0"/>
              <a:t>  // Get both entries of coordinates and set them as new properties</a:t>
            </a:r>
          </a:p>
          <a:p>
            <a:r>
              <a:rPr lang="en-US" sz="1000" dirty="0"/>
              <a:t>  var </a:t>
            </a:r>
            <a:r>
              <a:rPr lang="en-US" sz="1000" dirty="0" err="1"/>
              <a:t>resul</a:t>
            </a:r>
            <a:r>
              <a:rPr lang="en-US" sz="1000" dirty="0"/>
              <a:t> = </a:t>
            </a:r>
            <a:r>
              <a:rPr lang="en-US" sz="1000" dirty="0" err="1"/>
              <a:t>feature.set</a:t>
            </a:r>
            <a:r>
              <a:rPr lang="en-US" sz="1000" dirty="0"/>
              <a:t>('</a:t>
            </a:r>
            <a:r>
              <a:rPr lang="en-US" sz="1000" dirty="0" err="1"/>
              <a:t>lon</a:t>
            </a:r>
            <a:r>
              <a:rPr lang="en-US" sz="1000" dirty="0"/>
              <a:t>', </a:t>
            </a:r>
            <a:r>
              <a:rPr lang="en-US" sz="1000" dirty="0" err="1"/>
              <a:t>coordinates.get</a:t>
            </a:r>
            <a:r>
              <a:rPr lang="en-US" sz="1000" dirty="0"/>
              <a:t>(0), </a:t>
            </a:r>
          </a:p>
          <a:p>
            <a:r>
              <a:rPr lang="en-US" sz="1000" dirty="0"/>
              <a:t>                     'lat', </a:t>
            </a:r>
            <a:r>
              <a:rPr lang="en-US" sz="1000" dirty="0" err="1"/>
              <a:t>coordinates.get</a:t>
            </a:r>
            <a:r>
              <a:rPr lang="en-US" sz="1000" dirty="0"/>
              <a:t>(1));</a:t>
            </a:r>
          </a:p>
          <a:p>
            <a:r>
              <a:rPr lang="en-US" sz="1000" dirty="0"/>
              <a:t>  // Remove geometry                   </a:t>
            </a:r>
          </a:p>
          <a:p>
            <a:r>
              <a:rPr lang="en-US" sz="1000" dirty="0"/>
              <a:t>  return </a:t>
            </a:r>
            <a:r>
              <a:rPr lang="en-US" sz="1000" dirty="0" err="1"/>
              <a:t>resul.setGeometry</a:t>
            </a:r>
            <a:r>
              <a:rPr lang="en-US" sz="1000" dirty="0"/>
              <a:t>(null);</a:t>
            </a:r>
          </a:p>
          <a:p>
            <a:r>
              <a:rPr lang="en-US" sz="1000" dirty="0"/>
              <a:t>});</a:t>
            </a:r>
          </a:p>
          <a:p>
            <a:r>
              <a:rPr lang="it-IT" sz="1000" dirty="0"/>
              <a:t>});</a:t>
            </a:r>
          </a:p>
          <a:p>
            <a:r>
              <a:rPr lang="it-IT" sz="1000" dirty="0"/>
              <a:t> </a:t>
            </a:r>
            <a:r>
              <a:rPr lang="it-IT" sz="1000" dirty="0" err="1"/>
              <a:t>print</a:t>
            </a:r>
            <a:r>
              <a:rPr lang="it-IT" sz="1000" dirty="0"/>
              <a:t>(</a:t>
            </a:r>
            <a:r>
              <a:rPr lang="it-IT" sz="1000" dirty="0" err="1"/>
              <a:t>featColExport</a:t>
            </a:r>
            <a:r>
              <a:rPr lang="it-IT" sz="1000"/>
              <a:t>)</a:t>
            </a:r>
            <a:endParaRPr lang="it-IT" sz="1000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8D6F39DD-81B8-432D-AE86-13C4FF658664}"/>
              </a:ext>
            </a:extLst>
          </p:cNvPr>
          <p:cNvSpPr/>
          <p:nvPr/>
        </p:nvSpPr>
        <p:spPr>
          <a:xfrm>
            <a:off x="4167704" y="149718"/>
            <a:ext cx="1352550" cy="27699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it-IT" sz="1200" dirty="0"/>
              <a:t>STEP 11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52A14DD5-DA29-4426-A975-61388330E4FC}"/>
              </a:ext>
            </a:extLst>
          </p:cNvPr>
          <p:cNvSpPr/>
          <p:nvPr/>
        </p:nvSpPr>
        <p:spPr>
          <a:xfrm>
            <a:off x="4167704" y="426717"/>
            <a:ext cx="2188371" cy="76944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100" dirty="0"/>
              <a:t>Export VV or VH value for each image at each SM measurements points to table as csv in google Drive.</a:t>
            </a:r>
            <a:endParaRPr lang="it-IT" sz="1100" dirty="0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ACA4434D-D9D2-469A-B478-D2B8AD358785}"/>
              </a:ext>
            </a:extLst>
          </p:cNvPr>
          <p:cNvSpPr/>
          <p:nvPr/>
        </p:nvSpPr>
        <p:spPr>
          <a:xfrm>
            <a:off x="4167704" y="1473157"/>
            <a:ext cx="2486025" cy="11695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it-IT" sz="1000" dirty="0"/>
          </a:p>
          <a:p>
            <a:r>
              <a:rPr lang="it-IT" sz="1000" dirty="0" err="1"/>
              <a:t>Export.table.toDrive</a:t>
            </a:r>
            <a:r>
              <a:rPr lang="it-IT" sz="1000" dirty="0"/>
              <a:t>({</a:t>
            </a:r>
          </a:p>
          <a:p>
            <a:r>
              <a:rPr lang="it-IT" sz="1000" dirty="0"/>
              <a:t> collection: </a:t>
            </a:r>
            <a:r>
              <a:rPr lang="it-IT" sz="1000" dirty="0" err="1"/>
              <a:t>featColExport</a:t>
            </a:r>
            <a:r>
              <a:rPr lang="it-IT" sz="1000" dirty="0"/>
              <a:t>,</a:t>
            </a:r>
          </a:p>
          <a:p>
            <a:r>
              <a:rPr lang="it-IT" sz="1000" dirty="0"/>
              <a:t> description: '</a:t>
            </a:r>
            <a:r>
              <a:rPr lang="it-IT" sz="1000" dirty="0" err="1"/>
              <a:t>Extract_VV_Tarquinia</a:t>
            </a:r>
            <a:r>
              <a:rPr lang="it-IT" sz="1000" dirty="0"/>
              <a:t>',</a:t>
            </a:r>
          </a:p>
          <a:p>
            <a:r>
              <a:rPr lang="it-IT" sz="1000" dirty="0"/>
              <a:t> folder:'SM_S1_Tarquinia',</a:t>
            </a:r>
          </a:p>
          <a:p>
            <a:r>
              <a:rPr lang="it-IT" sz="1000" dirty="0"/>
              <a:t> </a:t>
            </a:r>
            <a:r>
              <a:rPr lang="it-IT" sz="1000" dirty="0" err="1"/>
              <a:t>fileFormat</a:t>
            </a:r>
            <a:r>
              <a:rPr lang="it-IT" sz="1000" dirty="0"/>
              <a:t>: 'CSV',</a:t>
            </a:r>
          </a:p>
          <a:p>
            <a:r>
              <a:rPr lang="it-IT" sz="1000" dirty="0"/>
              <a:t> });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A43F7025-18A1-4A87-B745-ED7D6067DC03}"/>
              </a:ext>
            </a:extLst>
          </p:cNvPr>
          <p:cNvSpPr/>
          <p:nvPr/>
        </p:nvSpPr>
        <p:spPr>
          <a:xfrm>
            <a:off x="4167704" y="1334657"/>
            <a:ext cx="1352550" cy="27699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it-IT" sz="1200" dirty="0"/>
              <a:t>STEP 12</a:t>
            </a:r>
          </a:p>
        </p:txBody>
      </p:sp>
      <p:pic>
        <p:nvPicPr>
          <p:cNvPr id="17" name="Immagine 16">
            <a:extLst>
              <a:ext uri="{FF2B5EF4-FFF2-40B4-BE49-F238E27FC236}">
                <a16:creationId xmlns:a16="http://schemas.microsoft.com/office/drawing/2014/main" id="{996C7ED0-A84C-46AA-9684-2E1486638D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3070" y="3227484"/>
            <a:ext cx="4606010" cy="2582532"/>
          </a:xfrm>
          <a:prstGeom prst="rect">
            <a:avLst/>
          </a:prstGeom>
        </p:spPr>
      </p:pic>
      <p:cxnSp>
        <p:nvCxnSpPr>
          <p:cNvPr id="14" name="Connettore a gomito 13">
            <a:extLst>
              <a:ext uri="{FF2B5EF4-FFF2-40B4-BE49-F238E27FC236}">
                <a16:creationId xmlns:a16="http://schemas.microsoft.com/office/drawing/2014/main" id="{88264FEF-FB01-45F8-9141-9DDF33C78497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6653729" y="2057933"/>
            <a:ext cx="1061521" cy="1371067"/>
          </a:xfrm>
          <a:prstGeom prst="bentConnector2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ttangolo 25">
            <a:extLst>
              <a:ext uri="{FF2B5EF4-FFF2-40B4-BE49-F238E27FC236}">
                <a16:creationId xmlns:a16="http://schemas.microsoft.com/office/drawing/2014/main" id="{CDD778D7-ED56-4C0A-AA0D-FEC4BB87AAF6}"/>
              </a:ext>
            </a:extLst>
          </p:cNvPr>
          <p:cNvSpPr/>
          <p:nvPr/>
        </p:nvSpPr>
        <p:spPr>
          <a:xfrm>
            <a:off x="7985058" y="106750"/>
            <a:ext cx="1925580" cy="26161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100" dirty="0"/>
              <a:t>VV or VH Time series</a:t>
            </a:r>
            <a:endParaRPr lang="it-IT" sz="1100" dirty="0"/>
          </a:p>
        </p:txBody>
      </p:sp>
      <p:pic>
        <p:nvPicPr>
          <p:cNvPr id="34" name="Immagine 33">
            <a:extLst>
              <a:ext uri="{FF2B5EF4-FFF2-40B4-BE49-F238E27FC236}">
                <a16:creationId xmlns:a16="http://schemas.microsoft.com/office/drawing/2014/main" id="{D09C51DA-A552-4F87-AD3C-0D757E4550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5058" y="376344"/>
            <a:ext cx="1925580" cy="259993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41" name="Immagine 40">
            <a:extLst>
              <a:ext uri="{FF2B5EF4-FFF2-40B4-BE49-F238E27FC236}">
                <a16:creationId xmlns:a16="http://schemas.microsoft.com/office/drawing/2014/main" id="{703B469D-1EDC-4E23-8AC0-F710A347B8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76671" y="376344"/>
            <a:ext cx="739358" cy="259993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4" name="Rettangolo 43">
            <a:extLst>
              <a:ext uri="{FF2B5EF4-FFF2-40B4-BE49-F238E27FC236}">
                <a16:creationId xmlns:a16="http://schemas.microsoft.com/office/drawing/2014/main" id="{E098A8EA-CBD0-4C5F-AC87-A96B7637BDDC}"/>
              </a:ext>
            </a:extLst>
          </p:cNvPr>
          <p:cNvSpPr/>
          <p:nvPr/>
        </p:nvSpPr>
        <p:spPr>
          <a:xfrm>
            <a:off x="10276671" y="106750"/>
            <a:ext cx="749609" cy="26161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100" dirty="0"/>
              <a:t>SM data</a:t>
            </a:r>
            <a:endParaRPr lang="it-IT" sz="1100" dirty="0"/>
          </a:p>
        </p:txBody>
      </p:sp>
      <p:sp>
        <p:nvSpPr>
          <p:cNvPr id="45" name="Rettangolo 44">
            <a:extLst>
              <a:ext uri="{FF2B5EF4-FFF2-40B4-BE49-F238E27FC236}">
                <a16:creationId xmlns:a16="http://schemas.microsoft.com/office/drawing/2014/main" id="{7432B431-0B5C-472A-B7E2-1E4D05BFEBD1}"/>
              </a:ext>
            </a:extLst>
          </p:cNvPr>
          <p:cNvSpPr/>
          <p:nvPr/>
        </p:nvSpPr>
        <p:spPr>
          <a:xfrm>
            <a:off x="9453314" y="3227484"/>
            <a:ext cx="1925580" cy="4308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100" dirty="0"/>
              <a:t>Sentinel 1 signal sensitivity analysis to SM</a:t>
            </a:r>
            <a:endParaRPr lang="it-IT" sz="1100" dirty="0"/>
          </a:p>
        </p:txBody>
      </p:sp>
      <p:pic>
        <p:nvPicPr>
          <p:cNvPr id="46" name="Immagine 45">
            <a:extLst>
              <a:ext uri="{FF2B5EF4-FFF2-40B4-BE49-F238E27FC236}">
                <a16:creationId xmlns:a16="http://schemas.microsoft.com/office/drawing/2014/main" id="{B572F23C-EF6A-40B1-9205-39998FF5F3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86152" y="4062537"/>
            <a:ext cx="3059904" cy="1869256"/>
          </a:xfrm>
          <a:prstGeom prst="rect">
            <a:avLst/>
          </a:prstGeom>
        </p:spPr>
      </p:pic>
      <p:sp>
        <p:nvSpPr>
          <p:cNvPr id="47" name="Parentesi graffa chiusa 46">
            <a:extLst>
              <a:ext uri="{FF2B5EF4-FFF2-40B4-BE49-F238E27FC236}">
                <a16:creationId xmlns:a16="http://schemas.microsoft.com/office/drawing/2014/main" id="{20D436D6-8A40-4249-BA36-D86EA3AFEAB4}"/>
              </a:ext>
            </a:extLst>
          </p:cNvPr>
          <p:cNvSpPr/>
          <p:nvPr/>
        </p:nvSpPr>
        <p:spPr>
          <a:xfrm rot="5400000">
            <a:off x="10121385" y="2418165"/>
            <a:ext cx="159778" cy="1276015"/>
          </a:xfrm>
          <a:prstGeom prst="rightBrac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8" name="Freccia in giù 47">
            <a:extLst>
              <a:ext uri="{FF2B5EF4-FFF2-40B4-BE49-F238E27FC236}">
                <a16:creationId xmlns:a16="http://schemas.microsoft.com/office/drawing/2014/main" id="{092623B7-2C30-4B33-9473-4F4E6D79354A}"/>
              </a:ext>
            </a:extLst>
          </p:cNvPr>
          <p:cNvSpPr/>
          <p:nvPr/>
        </p:nvSpPr>
        <p:spPr>
          <a:xfrm>
            <a:off x="10276671" y="3743325"/>
            <a:ext cx="305604" cy="319212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0" name="Connettore 2 49">
            <a:extLst>
              <a:ext uri="{FF2B5EF4-FFF2-40B4-BE49-F238E27FC236}">
                <a16:creationId xmlns:a16="http://schemas.microsoft.com/office/drawing/2014/main" id="{4C2A5343-7E6B-40B1-A099-FCF656BD3D16}"/>
              </a:ext>
            </a:extLst>
          </p:cNvPr>
          <p:cNvCxnSpPr/>
          <p:nvPr/>
        </p:nvCxnSpPr>
        <p:spPr>
          <a:xfrm flipV="1">
            <a:off x="7715250" y="2976283"/>
            <a:ext cx="781050" cy="4527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67196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608210E9-445A-4AE0-9168-65079B5CE7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684933"/>
            <a:ext cx="10439400" cy="5852391"/>
          </a:xfrm>
          <a:prstGeom prst="rect">
            <a:avLst/>
          </a:prstGeom>
        </p:spPr>
      </p:pic>
      <p:sp>
        <p:nvSpPr>
          <p:cNvPr id="4" name="Rettangolo 3">
            <a:extLst>
              <a:ext uri="{FF2B5EF4-FFF2-40B4-BE49-F238E27FC236}">
                <a16:creationId xmlns:a16="http://schemas.microsoft.com/office/drawing/2014/main" id="{A54280D6-CBAA-4AD9-AD22-4F92AE9CCD44}"/>
              </a:ext>
            </a:extLst>
          </p:cNvPr>
          <p:cNvSpPr/>
          <p:nvPr/>
        </p:nvSpPr>
        <p:spPr>
          <a:xfrm>
            <a:off x="4067175" y="38602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dirty="0">
                <a:hlinkClick r:id="rId3"/>
              </a:rPr>
              <a:t>https://code.earthengine.google.com/e055ee85e1dac57501c3b7d831d8da56</a:t>
            </a:r>
            <a:endParaRPr lang="it-IT" dirty="0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79953617-E12F-4CEB-8D3D-8377030A257A}"/>
              </a:ext>
            </a:extLst>
          </p:cNvPr>
          <p:cNvSpPr/>
          <p:nvPr/>
        </p:nvSpPr>
        <p:spPr>
          <a:xfrm>
            <a:off x="934639" y="320676"/>
            <a:ext cx="2188371" cy="26161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100" dirty="0"/>
              <a:t>Direct link to run the script in GEE</a:t>
            </a:r>
            <a:endParaRPr lang="it-IT" sz="1100" dirty="0"/>
          </a:p>
        </p:txBody>
      </p:sp>
      <p:sp>
        <p:nvSpPr>
          <p:cNvPr id="6" name="Freccia a destra 5">
            <a:extLst>
              <a:ext uri="{FF2B5EF4-FFF2-40B4-BE49-F238E27FC236}">
                <a16:creationId xmlns:a16="http://schemas.microsoft.com/office/drawing/2014/main" id="{A815D243-B9C9-462B-B1BC-9AA639909583}"/>
              </a:ext>
            </a:extLst>
          </p:cNvPr>
          <p:cNvSpPr/>
          <p:nvPr/>
        </p:nvSpPr>
        <p:spPr>
          <a:xfrm>
            <a:off x="3252192" y="289898"/>
            <a:ext cx="685800" cy="323166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8073632"/>
      </p:ext>
    </p:extLst>
  </p:cSld>
  <p:clrMapOvr>
    <a:masterClrMapping/>
  </p:clrMapOvr>
</p:sld>
</file>

<file path=ppt/theme/theme1.xml><?xml version="1.0" encoding="utf-8"?>
<a:theme xmlns:a="http://schemas.openxmlformats.org/drawingml/2006/main" name="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497D0D2F-0FE2-4C3F-930E-9EC651AE33B0}" vid="{29D4FFEA-FB1D-4BFA-93A1-BAB8BD6F4EDA}"/>
    </a:ext>
  </a:extLst>
</a:theme>
</file>

<file path=ppt/theme/theme6.xml><?xml version="1.0" encoding="utf-8"?>
<a:theme xmlns:a="http://schemas.openxmlformats.org/drawingml/2006/main" name="2_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JP 4-3 final" id="{4E1114A9-EF6A-3346-9D13-68E5A0EFEE13}" vid="{BEEB5ADE-DF7B-334D-B3C5-CA06037F328D}"/>
    </a:ext>
  </a:extLst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BBA35AC91D5B14E9E302911A59787AB" ma:contentTypeVersion="14" ma:contentTypeDescription="Vytvoří nový dokument" ma:contentTypeScope="" ma:versionID="86175e3802f19c418db266002dcdbcaa">
  <xsd:schema xmlns:xsd="http://www.w3.org/2001/XMLSchema" xmlns:xs="http://www.w3.org/2001/XMLSchema" xmlns:p="http://schemas.microsoft.com/office/2006/metadata/properties" xmlns:ns3="5e094c53-7739-4a56-b47e-99ed6e1e9866" xmlns:ns4="b2db02f1-36de-459f-a8c2-d2d77c22eb9b" targetNamespace="http://schemas.microsoft.com/office/2006/metadata/properties" ma:root="true" ma:fieldsID="bf520d323c5ff2ebed1123f5abb34d24" ns3:_="" ns4:_="">
    <xsd:import namespace="5e094c53-7739-4a56-b47e-99ed6e1e9866"/>
    <xsd:import namespace="b2db02f1-36de-459f-a8c2-d2d77c22eb9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094c53-7739-4a56-b47e-99ed6e1e98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db02f1-36de-459f-a8c2-d2d77c22eb9b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Hodnota hash upozornění na sdílení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10CBDB5-419F-4E58-92D8-0F9888097348}">
  <ds:schemaRefs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elements/1.1/"/>
    <ds:schemaRef ds:uri="http://purl.org/dc/terms/"/>
    <ds:schemaRef ds:uri="b2db02f1-36de-459f-a8c2-d2d77c22eb9b"/>
    <ds:schemaRef ds:uri="5e094c53-7739-4a56-b47e-99ed6e1e9866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EA9C5C7-071B-4383-9121-6E43C97A3D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e094c53-7739-4a56-b47e-99ed6e1e9866"/>
    <ds:schemaRef ds:uri="b2db02f1-36de-459f-a8c2-d2d77c22eb9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4067DE6-FB06-4BCF-B73D-CEBF0759E54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EJP SOIL 16-9 final</Template>
  <TotalTime>16161</TotalTime>
  <Words>909</Words>
  <Application>Microsoft Office PowerPoint</Application>
  <PresentationFormat>Widescreen</PresentationFormat>
  <Paragraphs>136</Paragraphs>
  <Slides>5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6</vt:i4>
      </vt:variant>
      <vt:variant>
        <vt:lpstr>Titoli diapositive</vt:lpstr>
      </vt:variant>
      <vt:variant>
        <vt:i4>5</vt:i4>
      </vt:variant>
    </vt:vector>
  </HeadingPairs>
  <TitlesOfParts>
    <vt:vector size="15" baseType="lpstr">
      <vt:lpstr>Arial</vt:lpstr>
      <vt:lpstr>Calibri</vt:lpstr>
      <vt:lpstr>Calibri Light</vt:lpstr>
      <vt:lpstr>Verdana</vt:lpstr>
      <vt:lpstr>2_Conception personnalisée</vt:lpstr>
      <vt:lpstr>3_Conception personnalisée</vt:lpstr>
      <vt:lpstr>1_Conception personnalisée</vt:lpstr>
      <vt:lpstr>Conception personnalisée</vt:lpstr>
      <vt:lpstr>1_Office-tema</vt:lpstr>
      <vt:lpstr>2_Office-tema</vt:lpstr>
      <vt:lpstr>WP2: influence of soil moisture  Extracting VV and VH polarization from Sentinel 1 at Soil Moisture measurement points 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INRA UMR ECOSYS Thiverval Grignon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 Stimulating Novel Technologies from Earth Remote Observation to Predict European Soil carbon »</dc:title>
  <dc:creator>Emmanuelle Vaudour</dc:creator>
  <cp:lastModifiedBy>Pasquale Nino (CREA-PB)</cp:lastModifiedBy>
  <cp:revision>238</cp:revision>
  <cp:lastPrinted>2020-02-24T09:45:41Z</cp:lastPrinted>
  <dcterms:created xsi:type="dcterms:W3CDTF">2021-02-23T17:22:35Z</dcterms:created>
  <dcterms:modified xsi:type="dcterms:W3CDTF">2022-12-20T14:21:58Z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0x010100DBBA35AC91D5B14E9E302911A59787AB</vt:lpwstr>
  </property>
</Properties>
</file>