
<file path=[Content_Types].xml><?xml version="1.0" encoding="utf-8"?>
<Types xmlns="http://schemas.openxmlformats.org/package/2006/content-types">
  <Default Extension="avi" ContentType="video/x-msvideo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2" r:id="rId2"/>
    <p:sldId id="263" r:id="rId3"/>
    <p:sldId id="264" r:id="rId4"/>
    <p:sldId id="265" r:id="rId5"/>
    <p:sldId id="266" r:id="rId6"/>
    <p:sldId id="267" r:id="rId7"/>
    <p:sldId id="269" r:id="rId8"/>
  </p:sldIdLst>
  <p:sldSz cx="12192000" cy="6858000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301" autoAdjust="0"/>
    <p:restoredTop sz="94660"/>
  </p:normalViewPr>
  <p:slideViewPr>
    <p:cSldViewPr snapToGrid="0">
      <p:cViewPr>
        <p:scale>
          <a:sx n="100" d="100"/>
          <a:sy n="100" d="100"/>
        </p:scale>
        <p:origin x="366" y="7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sv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DEB41D-8E3B-AA62-9F58-765C9A1C878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nl-NL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B1CD55D-C3B7-7E85-9DB7-18BABFFAAEE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nl-NL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F763476-6F8D-FCE8-25FD-FB0FF4073F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145300-D9FA-4BC1-938E-CEA9DA7F24B0}" type="datetimeFigureOut">
              <a:rPr lang="nl-NL" smtClean="0"/>
              <a:t>16-11-2022</a:t>
            </a:fld>
            <a:endParaRPr lang="nl-N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24B5299-ECE6-75F1-094A-C678F1D9CA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600ED7B-09E5-539E-3088-6A7322452E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B0F4BE-EA04-4FCA-A887-C245B46778CE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9068581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4D61541-28BB-6D44-190F-8E6A0FEF7E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nl-NL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164E9FA-C9C0-51BE-446D-C6C21067EF0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44A4907-A439-9222-7282-EC36E692E1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145300-D9FA-4BC1-938E-CEA9DA7F24B0}" type="datetimeFigureOut">
              <a:rPr lang="nl-NL" smtClean="0"/>
              <a:t>16-11-2022</a:t>
            </a:fld>
            <a:endParaRPr lang="nl-N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7732D80-9AE5-7F09-8433-ED3A3A1B40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6626A35-36AB-84D5-E173-2A142ABE7A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B0F4BE-EA04-4FCA-A887-C245B46778CE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8645110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A1B58B86-B0E0-CB5B-FFFE-72930027A7B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nl-NL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DF29324-49DC-06A4-BCCC-4F57D539F59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34A8777-B07C-DAE0-955C-92351561FB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145300-D9FA-4BC1-938E-CEA9DA7F24B0}" type="datetimeFigureOut">
              <a:rPr lang="nl-NL" smtClean="0"/>
              <a:t>16-11-2022</a:t>
            </a:fld>
            <a:endParaRPr lang="nl-N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840B6B4-C122-0BB6-F500-2114C4ED88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24CC57-985D-F74F-535A-A320D01601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B0F4BE-EA04-4FCA-A887-C245B46778CE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45857987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itle Slide White with image full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67B26CFC-DD8F-413E-8D8F-ECDE90506C8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CA1D534-BFC6-4C15-927F-317BADF96C9D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756000" y="2088000"/>
            <a:ext cx="5435250" cy="1116000"/>
          </a:xfrm>
        </p:spPr>
        <p:txBody>
          <a:bodyPr anchor="t"/>
          <a:lstStyle>
            <a:lvl1pPr algn="l">
              <a:defRPr sz="4500" baseline="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953C3D9-7BAD-4D34-93C8-0BBD791270C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56000" y="3923999"/>
            <a:ext cx="5435250" cy="1514775"/>
          </a:xfrm>
        </p:spPr>
        <p:txBody>
          <a:bodyPr/>
          <a:lstStyle>
            <a:lvl1pPr marL="0" indent="0" algn="l">
              <a:buNone/>
              <a:defRPr sz="2200" b="1" cap="all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7A40098-905F-4E29-B84C-4EE5C5FA62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6DB134-A740-47D9-9359-CFD0405A8817}" type="datetimeFigureOut">
              <a:rPr lang="en-US" smtClean="0"/>
              <a:t>11/16/2022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53856D2-F2C7-4A79-9527-2A90E51FEE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A7D2DA5-11C3-4269-915A-7510F28927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62545" y="7020000"/>
            <a:ext cx="511175" cy="180000"/>
          </a:xfrm>
        </p:spPr>
        <p:txBody>
          <a:bodyPr/>
          <a:lstStyle>
            <a:lvl1pPr algn="r">
              <a:defRPr>
                <a:solidFill>
                  <a:srgbClr val="F0F0F0"/>
                </a:solidFill>
              </a:defRPr>
            </a:lvl1pPr>
          </a:lstStyle>
          <a:p>
            <a:fld id="{F9FB0CC8-2783-4C0F-826D-4949427531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A279B465-2A50-47B3-8A31-6CA484194FB5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56000" y="755999"/>
            <a:ext cx="3564000" cy="144000"/>
          </a:xfrm>
        </p:spPr>
        <p:txBody>
          <a:bodyPr wrap="square"/>
          <a:lstStyle>
            <a:lvl1pPr marL="0" indent="0" algn="l">
              <a:lnSpc>
                <a:spcPts val="1000"/>
              </a:lnSpc>
              <a:buNone/>
              <a:defRPr sz="9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Faculty / Departement name</a:t>
            </a:r>
            <a:endParaRPr lang="en-US" dirty="0"/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481E1DEF-2B94-4C73-8D26-52C70E65D675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0942365" y="6175971"/>
            <a:ext cx="871637" cy="306000"/>
          </a:xfr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>
            <a:lvl1pPr marL="0" indent="0">
              <a:buNone/>
              <a:defRPr sz="100"/>
            </a:lvl1pPr>
          </a:lstStyle>
          <a:p>
            <a:pPr lvl="0"/>
            <a:r>
              <a:rPr lang="en-US"/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196376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930D8B-5D45-E533-9B47-24B1A45BBD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nl-NL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02DB7FE-EC13-15CB-21DA-5222916F2D5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D3C2B11-7508-4B57-304C-500C66D0BA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145300-D9FA-4BC1-938E-CEA9DA7F24B0}" type="datetimeFigureOut">
              <a:rPr lang="nl-NL" smtClean="0"/>
              <a:t>16-11-2022</a:t>
            </a:fld>
            <a:endParaRPr lang="nl-N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6CCA682-027D-7539-F1B1-DCA5878785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CF312CE-9C59-B740-47D8-477E17BFAE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B0F4BE-EA04-4FCA-A887-C245B46778CE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1369545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43C598-7127-9F76-273D-4465FDB5CB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nl-NL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C4F2EAB-7A59-19FA-5501-2E84EC88213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0C5FC82-70B6-1135-4091-FAC0051CC2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145300-D9FA-4BC1-938E-CEA9DA7F24B0}" type="datetimeFigureOut">
              <a:rPr lang="nl-NL" smtClean="0"/>
              <a:t>16-11-2022</a:t>
            </a:fld>
            <a:endParaRPr lang="nl-N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7361F47-F1A0-E068-38AD-3AE25454DE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1545FDC-08A6-DA12-E776-D7D73962F6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B0F4BE-EA04-4FCA-A887-C245B46778CE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2407851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D0EE86-D923-E2EC-6673-817379B33C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nl-NL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A05CDD7-A514-D368-E032-80BA98F7133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4F5A6CF-C968-EF55-5902-86A3CCD5921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F5A0927-C57B-B189-5BD2-0357D95C04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145300-D9FA-4BC1-938E-CEA9DA7F24B0}" type="datetimeFigureOut">
              <a:rPr lang="nl-NL" smtClean="0"/>
              <a:t>16-11-2022</a:t>
            </a:fld>
            <a:endParaRPr lang="nl-NL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8454649-B8EE-5A2A-B3B9-7F15EA384B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DB4EEDE-63BB-CECB-97B1-A6799AFE8D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B0F4BE-EA04-4FCA-A887-C245B46778CE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4309715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4923BC-73BB-2C3E-B5BF-E7150A6798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nl-NL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8830B02-0700-5C09-C057-0982903AB7D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5546EFE-C06A-14D9-67A5-8D572E6B412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09DDB36-C686-0640-33D2-DAB321DCE92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4B83AF3-A254-3E2A-D1AC-0587FE96CA5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BE235AA-54DB-759B-D07D-3D281EA4A2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145300-D9FA-4BC1-938E-CEA9DA7F24B0}" type="datetimeFigureOut">
              <a:rPr lang="nl-NL" smtClean="0"/>
              <a:t>16-11-2022</a:t>
            </a:fld>
            <a:endParaRPr lang="nl-NL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264861B-E232-4AE0-0E1D-34EA4F28C2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7FF47DC-E2E0-4345-2B1F-4FF59AA633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B0F4BE-EA04-4FCA-A887-C245B46778CE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4592680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33DF96-2007-6304-BAC9-BAAA6C6C03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nl-NL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06CD390-38B0-F5B9-FD6D-4F60AAB32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145300-D9FA-4BC1-938E-CEA9DA7F24B0}" type="datetimeFigureOut">
              <a:rPr lang="nl-NL" smtClean="0"/>
              <a:t>16-11-2022</a:t>
            </a:fld>
            <a:endParaRPr lang="nl-NL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D0A96D2-25EA-840A-7B5F-D52B17BFB5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470F5F9-65D2-7035-C2B1-BEC6B430C0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B0F4BE-EA04-4FCA-A887-C245B46778CE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7067756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969C75A-928C-C195-8D32-65C62D1991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145300-D9FA-4BC1-938E-CEA9DA7F24B0}" type="datetimeFigureOut">
              <a:rPr lang="nl-NL" smtClean="0"/>
              <a:t>16-11-2022</a:t>
            </a:fld>
            <a:endParaRPr lang="nl-NL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72F7AE3-DA52-5EB7-48FB-BF3C7DED73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6F713B0-6316-E905-D2F3-6AA1895E59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B0F4BE-EA04-4FCA-A887-C245B46778CE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9761253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DD3C7C-2511-2C29-0E49-B7148968C2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nl-NL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A372A75-11AD-91B0-B73A-BA209782105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3D8BCDE-FA0E-AD90-6375-169B3B401D3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A0B2C2D-24F0-E051-54F3-80BA0CE87A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145300-D9FA-4BC1-938E-CEA9DA7F24B0}" type="datetimeFigureOut">
              <a:rPr lang="nl-NL" smtClean="0"/>
              <a:t>16-11-2022</a:t>
            </a:fld>
            <a:endParaRPr lang="nl-NL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7991D88-DD1A-5E23-E651-66DDAD7B40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0700982-5F51-8514-0400-1A7AC65FEA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B0F4BE-EA04-4FCA-A887-C245B46778CE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9424402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3B3E11-06EB-E7CF-DB4C-BDA30C880C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nl-NL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9FB7EE2-4CD5-F1B6-7532-AEDE8AD9F8A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l-NL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249AF69-FFC1-C898-CC86-47DD6210B44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3880880-7D24-7535-1259-0349AC1126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145300-D9FA-4BC1-938E-CEA9DA7F24B0}" type="datetimeFigureOut">
              <a:rPr lang="nl-NL" smtClean="0"/>
              <a:t>16-11-2022</a:t>
            </a:fld>
            <a:endParaRPr lang="nl-NL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9BF14EA-56B8-F035-1176-610F93B743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5954338-95AA-D836-FB28-618CB155A9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B0F4BE-EA04-4FCA-A887-C245B46778CE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569343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60F8F49-F917-1DB9-6409-FCAE6CC31F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nl-NL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29F0A92-B200-F6B3-BD0C-195637505C0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E39CFF5-C42C-5A01-A323-57DC5582FD8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145300-D9FA-4BC1-938E-CEA9DA7F24B0}" type="datetimeFigureOut">
              <a:rPr lang="nl-NL" smtClean="0"/>
              <a:t>16-11-2022</a:t>
            </a:fld>
            <a:endParaRPr lang="nl-N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0D2405D-E3C6-B2F8-2F65-D094FC88324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DB1101E-E48A-3ED0-B825-1590B13BE0D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AB0F4BE-EA04-4FCA-A887-C245B46778CE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5062249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video" Target="../media/media4.avi"/><Relationship Id="rId13" Type="http://schemas.openxmlformats.org/officeDocument/2006/relationships/image" Target="../media/image8.png"/><Relationship Id="rId18" Type="http://schemas.openxmlformats.org/officeDocument/2006/relationships/image" Target="../media/image13.png"/><Relationship Id="rId3" Type="http://schemas.microsoft.com/office/2007/relationships/media" Target="../media/media2.avi"/><Relationship Id="rId7" Type="http://schemas.microsoft.com/office/2007/relationships/media" Target="../media/media4.avi"/><Relationship Id="rId12" Type="http://schemas.openxmlformats.org/officeDocument/2006/relationships/image" Target="../media/image7.png"/><Relationship Id="rId17" Type="http://schemas.openxmlformats.org/officeDocument/2006/relationships/image" Target="../media/image12.png"/><Relationship Id="rId2" Type="http://schemas.openxmlformats.org/officeDocument/2006/relationships/video" Target="../media/media1.avi"/><Relationship Id="rId16" Type="http://schemas.openxmlformats.org/officeDocument/2006/relationships/image" Target="../media/image11.png"/><Relationship Id="rId1" Type="http://schemas.microsoft.com/office/2007/relationships/media" Target="../media/media1.avi"/><Relationship Id="rId6" Type="http://schemas.openxmlformats.org/officeDocument/2006/relationships/video" Target="../media/media3.avi"/><Relationship Id="rId11" Type="http://schemas.openxmlformats.org/officeDocument/2006/relationships/image" Target="../media/image6.png"/><Relationship Id="rId5" Type="http://schemas.microsoft.com/office/2007/relationships/media" Target="../media/media3.avi"/><Relationship Id="rId15" Type="http://schemas.openxmlformats.org/officeDocument/2006/relationships/image" Target="../media/image10.png"/><Relationship Id="rId10" Type="http://schemas.openxmlformats.org/officeDocument/2006/relationships/image" Target="../media/image5.png"/><Relationship Id="rId19" Type="http://schemas.openxmlformats.org/officeDocument/2006/relationships/image" Target="../media/image14.png"/><Relationship Id="rId4" Type="http://schemas.openxmlformats.org/officeDocument/2006/relationships/video" Target="../media/media2.avi"/><Relationship Id="rId9" Type="http://schemas.openxmlformats.org/officeDocument/2006/relationships/slideLayout" Target="../slideLayouts/slideLayout6.xml"/><Relationship Id="rId14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8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13" Type="http://schemas.openxmlformats.org/officeDocument/2006/relationships/image" Target="../media/image30.png"/><Relationship Id="rId3" Type="http://schemas.openxmlformats.org/officeDocument/2006/relationships/image" Target="../media/image20.png"/><Relationship Id="rId7" Type="http://schemas.openxmlformats.org/officeDocument/2006/relationships/image" Target="../media/image24.png"/><Relationship Id="rId12" Type="http://schemas.openxmlformats.org/officeDocument/2006/relationships/image" Target="../media/image29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3.png"/><Relationship Id="rId11" Type="http://schemas.openxmlformats.org/officeDocument/2006/relationships/image" Target="../media/image28.png"/><Relationship Id="rId5" Type="http://schemas.openxmlformats.org/officeDocument/2006/relationships/image" Target="../media/image22.png"/><Relationship Id="rId10" Type="http://schemas.openxmlformats.org/officeDocument/2006/relationships/image" Target="../media/image27.png"/><Relationship Id="rId4" Type="http://schemas.openxmlformats.org/officeDocument/2006/relationships/image" Target="../media/image21.png"/><Relationship Id="rId9" Type="http://schemas.openxmlformats.org/officeDocument/2006/relationships/image" Target="../media/image26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975167BC-1318-460A-BE3F-83F3EBA9BE4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b="1" cap="none" dirty="0" err="1">
                <a:latin typeface="Arial Narrow (Headings)"/>
              </a:rPr>
              <a:t>ILWISpy</a:t>
            </a:r>
            <a:endParaRPr lang="en-US" b="1" dirty="0">
              <a:latin typeface="Arial Narrow (Headings)"/>
            </a:endParaRPr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id="{3E870F2D-8831-429B-944F-311201CA6E5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55999" y="3923999"/>
            <a:ext cx="6093980" cy="984885"/>
          </a:xfrm>
        </p:spPr>
        <p:txBody>
          <a:bodyPr>
            <a:noAutofit/>
          </a:bodyPr>
          <a:lstStyle/>
          <a:p>
            <a:r>
              <a:rPr lang="en-US" cap="none" dirty="0">
                <a:latin typeface="Arial Narrow (Body)"/>
              </a:rPr>
              <a:t>A python extension for ILWIS computational functions</a:t>
            </a:r>
          </a:p>
          <a:p>
            <a:r>
              <a:rPr lang="en-US" cap="none" dirty="0">
                <a:latin typeface="Arial Narrow (Body)"/>
              </a:rPr>
              <a:t>A development cooperation by GIP, NRS and WRS</a:t>
            </a:r>
          </a:p>
        </p:txBody>
      </p:sp>
      <p:sp>
        <p:nvSpPr>
          <p:cNvPr id="36" name="Text Placeholder 35">
            <a:extLst>
              <a:ext uri="{FF2B5EF4-FFF2-40B4-BE49-F238E27FC236}">
                <a16:creationId xmlns:a16="http://schemas.microsoft.com/office/drawing/2014/main" id="{BAAC4BD8-29BA-4CD6-BEE4-D7C5597618D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756000" y="755998"/>
            <a:ext cx="3564000" cy="663227"/>
          </a:xfrm>
        </p:spPr>
        <p:txBody>
          <a:bodyPr>
            <a:noAutofit/>
          </a:bodyPr>
          <a:lstStyle/>
          <a:p>
            <a:r>
              <a:rPr lang="en-US" sz="1400" dirty="0">
                <a:latin typeface="Arial Narrow (Body)"/>
              </a:rPr>
              <a:t>ITC / WRS</a:t>
            </a:r>
          </a:p>
          <a:p>
            <a:r>
              <a:rPr lang="en-US" sz="1400" dirty="0">
                <a:latin typeface="Arial Narrow (Body)"/>
              </a:rPr>
              <a:t>Bas Retsios</a:t>
            </a:r>
          </a:p>
        </p:txBody>
      </p:sp>
      <p:sp>
        <p:nvSpPr>
          <p:cNvPr id="12" name="Tijdelijke aanduiding voor tekst 11">
            <a:extLst>
              <a:ext uri="{FF2B5EF4-FFF2-40B4-BE49-F238E27FC236}">
                <a16:creationId xmlns:a16="http://schemas.microsoft.com/office/drawing/2014/main" id="{272195B8-B62D-4A80-95D4-70616589C6A5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7" name="Picture 4" descr="Itc_logo transparant">
            <a:extLst>
              <a:ext uri="{FF2B5EF4-FFF2-40B4-BE49-F238E27FC236}">
                <a16:creationId xmlns:a16="http://schemas.microsoft.com/office/drawing/2014/main" id="{6700ABF9-07E7-2523-E6D6-98EAE13610F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87000" y="5888246"/>
            <a:ext cx="508000" cy="593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3504614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77EA2F-D1C2-C7AD-F053-F1A2446721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b="1" dirty="0">
                <a:latin typeface="Arial Narrow (Headings)"/>
              </a:rPr>
              <a:t>Recent history</a:t>
            </a:r>
            <a:endParaRPr lang="nl-NL" sz="3600" b="1" dirty="0">
              <a:latin typeface="Arial Narrow (Headings)"/>
            </a:endParaRPr>
          </a:p>
        </p:txBody>
      </p:sp>
      <p:pic>
        <p:nvPicPr>
          <p:cNvPr id="3" name="video0010a">
            <a:hlinkClick r:id="" action="ppaction://media"/>
            <a:extLst>
              <a:ext uri="{FF2B5EF4-FFF2-40B4-BE49-F238E27FC236}">
                <a16:creationId xmlns:a16="http://schemas.microsoft.com/office/drawing/2014/main" id="{354A2892-0106-327A-B7F4-B90B8FCF56A5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5817187" y="376029"/>
            <a:ext cx="5751334" cy="4063749"/>
          </a:xfrm>
          <a:prstGeom prst="rect">
            <a:avLst/>
          </a:prstGeom>
        </p:spPr>
      </p:pic>
      <p:pic>
        <p:nvPicPr>
          <p:cNvPr id="4" name="video0012a">
            <a:hlinkClick r:id="" action="ppaction://media"/>
            <a:extLst>
              <a:ext uri="{FF2B5EF4-FFF2-40B4-BE49-F238E27FC236}">
                <a16:creationId xmlns:a16="http://schemas.microsoft.com/office/drawing/2014/main" id="{079FA5C2-DDA0-9E1F-F404-57C66D4CE1D6}"/>
              </a:ext>
            </a:extLst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6096000" y="670030"/>
            <a:ext cx="5751333" cy="4063749"/>
          </a:xfrm>
          <a:prstGeom prst="rect">
            <a:avLst/>
          </a:prstGeom>
        </p:spPr>
      </p:pic>
      <p:pic>
        <p:nvPicPr>
          <p:cNvPr id="5" name="video0011a">
            <a:hlinkClick r:id="" action="ppaction://media"/>
            <a:extLst>
              <a:ext uri="{FF2B5EF4-FFF2-40B4-BE49-F238E27FC236}">
                <a16:creationId xmlns:a16="http://schemas.microsoft.com/office/drawing/2014/main" id="{BC400B2D-A63E-5579-EFFC-B825640E2678}"/>
              </a:ext>
            </a:extLst>
          </p:cNvPr>
          <p:cNvPicPr>
            <a:picLocks noChangeAspect="1"/>
          </p:cNvPicPr>
          <p:nvPr>
            <a:vide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5839334" y="957303"/>
            <a:ext cx="6162794" cy="4049586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F51BFD97-667D-BD7F-967C-182EA3FEF845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5974983" y="438921"/>
            <a:ext cx="4143375" cy="508635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ED8C905A-E1F2-EB49-250D-6B6C19807E92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5839334" y="969843"/>
            <a:ext cx="6073920" cy="207792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3E5703A8-C462-9C16-A3B6-C9FBC74D7759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5871588" y="499212"/>
            <a:ext cx="6234861" cy="3826163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B5A16B14-9EAF-5DF2-4BCC-973F26C48803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5923722" y="646519"/>
            <a:ext cx="5962650" cy="2295525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447DF8B0-DCB7-A45D-32EB-600C9EDD49B0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5651217" y="376500"/>
            <a:ext cx="6507659" cy="5342525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2D75EF02-EFF5-7528-DAEB-613D8F66FC04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5661633" y="438921"/>
            <a:ext cx="6429322" cy="5340263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F90D95D9-4CF8-E59C-231E-62BB324CE146}"/>
              </a:ext>
            </a:extLst>
          </p:cNvPr>
          <p:cNvSpPr txBox="1"/>
          <p:nvPr/>
        </p:nvSpPr>
        <p:spPr>
          <a:xfrm>
            <a:off x="344666" y="1895475"/>
            <a:ext cx="4882165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4000" dirty="0" err="1"/>
              <a:t>Visualisation</a:t>
            </a:r>
            <a:endParaRPr lang="en-US" sz="4000" dirty="0"/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4000" dirty="0"/>
              <a:t>Computations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4000" dirty="0"/>
              <a:t>Number crunching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endParaRPr lang="en-US" sz="4000" dirty="0"/>
          </a:p>
          <a:p>
            <a:pPr marL="571500" indent="-571500">
              <a:buFont typeface="Arial" panose="020B0604020202020204" pitchFamily="34" charset="0"/>
              <a:buChar char="•"/>
            </a:pPr>
            <a:endParaRPr lang="en-US" sz="4000" dirty="0"/>
          </a:p>
          <a:p>
            <a:pPr marL="571500" indent="-571500">
              <a:buFont typeface="Arial" panose="020B0604020202020204" pitchFamily="34" charset="0"/>
              <a:buChar char="•"/>
            </a:pPr>
            <a:endParaRPr lang="en-US" sz="4000" dirty="0"/>
          </a:p>
          <a:p>
            <a:pPr marL="571500" indent="-571500">
              <a:buFont typeface="Arial" panose="020B0604020202020204" pitchFamily="34" charset="0"/>
              <a:buChar char="•"/>
            </a:pPr>
            <a:endParaRPr lang="en-US" sz="4000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C2F17B43-65AE-8400-F8B6-BF2A1B90F8D1}"/>
              </a:ext>
            </a:extLst>
          </p:cNvPr>
          <p:cNvSpPr txBox="1"/>
          <p:nvPr/>
        </p:nvSpPr>
        <p:spPr>
          <a:xfrm>
            <a:off x="476250" y="5779184"/>
            <a:ext cx="109728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ILWIS 3 for </a:t>
            </a:r>
            <a:r>
              <a:rPr lang="en-US" sz="2800" dirty="0" err="1"/>
              <a:t>visualisation</a:t>
            </a:r>
            <a:endParaRPr lang="en-US" sz="2800" dirty="0"/>
          </a:p>
          <a:p>
            <a:r>
              <a:rPr lang="en-US" sz="2800" dirty="0" err="1"/>
              <a:t>ilwis</a:t>
            </a:r>
            <a:r>
              <a:rPr lang="en-US" sz="2800" dirty="0"/>
              <a:t> python extension for computations</a:t>
            </a:r>
            <a:endParaRPr lang="nl-NL" sz="2800" dirty="0"/>
          </a:p>
        </p:txBody>
      </p:sp>
      <p:pic>
        <p:nvPicPr>
          <p:cNvPr id="19" name="video0014f">
            <a:hlinkClick r:id="" action="ppaction://media"/>
            <a:extLst>
              <a:ext uri="{FF2B5EF4-FFF2-40B4-BE49-F238E27FC236}">
                <a16:creationId xmlns:a16="http://schemas.microsoft.com/office/drawing/2014/main" id="{B4F12239-F162-B00B-F4FB-AF4631FDB69D}"/>
              </a:ext>
            </a:extLst>
          </p:cNvPr>
          <p:cNvPicPr>
            <a:picLocks noChangeAspect="1"/>
          </p:cNvPicPr>
          <p:nvPr>
            <a:vide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9"/>
          <a:stretch>
            <a:fillRect/>
          </a:stretch>
        </p:blipFill>
        <p:spPr>
          <a:xfrm>
            <a:off x="4942471" y="1052459"/>
            <a:ext cx="7225767" cy="37912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36402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000"/>
                            </p:stCondLst>
                            <p:childTnLst>
                              <p:par>
                                <p:cTn id="11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906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2196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2" dur="1302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cmd type="call" cmd="stop">
                                      <p:cBhvr>
                                        <p:cTn id="37" dur="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cmd type="call" cmd="stop">
                                      <p:cBhvr>
                                        <p:cTn id="41" dur="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cmd type="call" cmd="stop">
                                      <p:cBhvr>
                                        <p:cTn id="45" dur="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3" presetClass="entr" presetSubtype="16" fill="hold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1000"/>
                            </p:stCondLst>
                            <p:childTnLst>
                              <p:par>
                                <p:cTn id="103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4" dur="7540" fill="hold"/>
                                        <p:tgtEl>
                                          <p:spTgt spid="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05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video>
              <p:cMediaNode vol="80000">
                <p:cTn id="106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video>
              <p:cMediaNode vol="80000">
                <p:cTn id="10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video>
              <p:cMediaNode vol="80000">
                <p:cTn id="108" fill="hold" display="0">
                  <p:stCondLst>
                    <p:cond delay="indefinite"/>
                  </p:stCondLst>
                </p:cTn>
                <p:tgtEl>
                  <p:spTgt spid="19"/>
                </p:tgtEl>
              </p:cMediaNode>
            </p:vide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4D2F32-7458-7FE2-C8F3-1BFA6FCF92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b="1" dirty="0">
                <a:latin typeface="Arial Narrow (Headings)"/>
              </a:rPr>
              <a:t>Motivation for </a:t>
            </a:r>
            <a:r>
              <a:rPr lang="en-US" sz="3600" b="1" dirty="0" err="1">
                <a:latin typeface="Arial Narrow (Headings)"/>
              </a:rPr>
              <a:t>ILWISpy</a:t>
            </a:r>
            <a:r>
              <a:rPr lang="en-US" sz="3600" b="1" dirty="0">
                <a:latin typeface="Arial Narrow (Headings)"/>
              </a:rPr>
              <a:t> development</a:t>
            </a:r>
            <a:endParaRPr lang="nl-NL" sz="3600" b="1" dirty="0">
              <a:latin typeface="Arial Narrow (Headings)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F77C090-0733-CA58-9081-D41AFFC09792}"/>
              </a:ext>
            </a:extLst>
          </p:cNvPr>
          <p:cNvSpPr txBox="1"/>
          <p:nvPr/>
        </p:nvSpPr>
        <p:spPr>
          <a:xfrm>
            <a:off x="214536" y="1922561"/>
            <a:ext cx="3295649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dirty="0"/>
              <a:t>Integration with Python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8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dirty="0"/>
              <a:t>Achieve more with less coding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8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dirty="0"/>
              <a:t>Run as well on older computers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8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dirty="0"/>
              <a:t>Run on Linux</a:t>
            </a:r>
            <a:endParaRPr lang="nl-NL" sz="2800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11625AC-0276-3901-76C0-9968B15AE8A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10185" y="1922561"/>
            <a:ext cx="8467279" cy="3954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99044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4D2F32-7458-7FE2-C8F3-1BFA6FCF92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b="1" dirty="0">
                <a:latin typeface="Arial Narrow (Headings)"/>
              </a:rPr>
              <a:t>Features</a:t>
            </a:r>
            <a:endParaRPr lang="nl-NL" sz="3600" b="1" dirty="0">
              <a:latin typeface="Arial Narrow (Headings)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F77C090-0733-CA58-9081-D41AFFC09792}"/>
              </a:ext>
            </a:extLst>
          </p:cNvPr>
          <p:cNvSpPr txBox="1"/>
          <p:nvPr/>
        </p:nvSpPr>
        <p:spPr>
          <a:xfrm>
            <a:off x="352425" y="2000250"/>
            <a:ext cx="5191125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3600" dirty="0">
                <a:latin typeface="Courier New" panose="02070309020205020404" pitchFamily="49" charset="0"/>
                <a:cs typeface="Courier New" panose="02070309020205020404" pitchFamily="49" charset="0"/>
              </a:rPr>
              <a:t>import </a:t>
            </a:r>
            <a:r>
              <a:rPr lang="en-US" sz="36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ilwis</a:t>
            </a:r>
            <a:endParaRPr lang="en-US" sz="36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3600" dirty="0"/>
              <a:t>Large # of operations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3600" dirty="0"/>
              <a:t>Multiprocessing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3600" dirty="0"/>
              <a:t>Raster images of unlimited size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4DBD336-1438-C313-A6D3-8003DC4676A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43525" y="1325612"/>
            <a:ext cx="6229350" cy="2048498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0B429590-B4D3-D114-9A08-5A65F7635A3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68322"/>
          <a:stretch/>
        </p:blipFill>
        <p:spPr>
          <a:xfrm>
            <a:off x="5362575" y="-19050"/>
            <a:ext cx="6010275" cy="1571625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AD38F909-5D8B-03AC-DF08-BF90B1515EC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43525" y="0"/>
            <a:ext cx="6010275" cy="66483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94083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4D2F32-7458-7FE2-C8F3-1BFA6FCF92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b="1" dirty="0">
                <a:latin typeface="Arial Narrow (Headings)"/>
              </a:rPr>
              <a:t>Use-cases</a:t>
            </a:r>
            <a:endParaRPr lang="nl-NL" sz="3600" b="1" dirty="0">
              <a:latin typeface="Arial Narrow (Headings)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F77C090-0733-CA58-9081-D41AFFC09792}"/>
              </a:ext>
            </a:extLst>
          </p:cNvPr>
          <p:cNvSpPr txBox="1"/>
          <p:nvPr/>
        </p:nvSpPr>
        <p:spPr>
          <a:xfrm>
            <a:off x="838200" y="2000250"/>
            <a:ext cx="1059180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3600" dirty="0"/>
              <a:t>Education, research and projects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3600" dirty="0"/>
              <a:t>Dedicated operations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3600" dirty="0"/>
              <a:t>“</a:t>
            </a:r>
            <a:r>
              <a:rPr lang="en-US" sz="3600" dirty="0" err="1"/>
              <a:t>timesat</a:t>
            </a:r>
            <a:r>
              <a:rPr lang="en-US" sz="3600" dirty="0"/>
              <a:t>” temporal filter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3600" dirty="0"/>
              <a:t>Spatiotemporal tracking algorithm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3600" dirty="0"/>
              <a:t>(Cloud, big) data handling, preprocessing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3600" dirty="0"/>
              <a:t>Incorporation of models</a:t>
            </a:r>
          </a:p>
        </p:txBody>
      </p:sp>
    </p:spTree>
    <p:extLst>
      <p:ext uri="{BB962C8B-B14F-4D97-AF65-F5344CB8AC3E}">
        <p14:creationId xmlns:p14="http://schemas.microsoft.com/office/powerpoint/2010/main" val="150069666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4D2F32-7458-7FE2-C8F3-1BFA6FCF92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b="1" dirty="0">
                <a:latin typeface="Arial Narrow (Headings)"/>
              </a:rPr>
              <a:t>Functionality</a:t>
            </a:r>
            <a:endParaRPr lang="nl-NL" sz="3600" b="1" dirty="0">
              <a:latin typeface="Arial Narrow (Headings)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7181E4F3-16F4-BCBD-9DE9-2012E504DEC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00425" y="1027906"/>
            <a:ext cx="8305800" cy="56769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C1D7A348-0D1B-D546-73A7-496F9AC9792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09806" y="1023044"/>
            <a:ext cx="8305800" cy="567690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86A3E20B-F7D4-6490-DEA0-259FABA6C2B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09950" y="1022798"/>
            <a:ext cx="8305800" cy="567690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A480F967-9ADB-824C-9AF5-E3BE2A58AF7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409806" y="1017785"/>
            <a:ext cx="8305800" cy="5676900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32906488-F92C-0F80-E47D-676D2969890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409662" y="1022051"/>
            <a:ext cx="8305800" cy="5676900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E25ECCA9-6489-C77F-DE56-88CCA2123D4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409950" y="1023243"/>
            <a:ext cx="8305800" cy="5676900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C3A2E111-0A20-0D5F-CED9-45FF7AADA0BF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412338" y="1014858"/>
            <a:ext cx="8305800" cy="5676900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5264A104-A965-FC2D-DFCE-36840B0E4943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405793" y="1022448"/>
            <a:ext cx="8305800" cy="5676900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F288037A-296F-EDD2-96E1-F9305FFF3959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414429" y="1018381"/>
            <a:ext cx="8305800" cy="5676900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1CBF3AB9-0A46-F7EF-7775-3F78B6B8BCDB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409950" y="1016049"/>
            <a:ext cx="8305800" cy="5676900"/>
          </a:xfrm>
          <a:prstGeom prst="rect">
            <a:avLst/>
          </a:prstGeom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id="{177E38B8-8A58-128B-BB4F-D55AE4FE05C6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412050" y="1011732"/>
            <a:ext cx="8305800" cy="5676900"/>
          </a:xfrm>
          <a:prstGeom prst="rect">
            <a:avLst/>
          </a:prstGeom>
        </p:spPr>
      </p:pic>
      <p:pic>
        <p:nvPicPr>
          <p:cNvPr id="35" name="Picture 34">
            <a:extLst>
              <a:ext uri="{FF2B5EF4-FFF2-40B4-BE49-F238E27FC236}">
                <a16:creationId xmlns:a16="http://schemas.microsoft.com/office/drawing/2014/main" id="{F5BC2561-6C4E-8A2D-60D6-86480E53CFA9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409662" y="1011732"/>
            <a:ext cx="8315325" cy="5686425"/>
          </a:xfrm>
          <a:prstGeom prst="rect">
            <a:avLst/>
          </a:prstGeom>
        </p:spPr>
      </p:pic>
      <p:sp>
        <p:nvSpPr>
          <p:cNvPr id="37" name="TextBox 36">
            <a:extLst>
              <a:ext uri="{FF2B5EF4-FFF2-40B4-BE49-F238E27FC236}">
                <a16:creationId xmlns:a16="http://schemas.microsoft.com/office/drawing/2014/main" id="{B4DC75F4-8251-D0A2-A093-A8736843691B}"/>
              </a:ext>
            </a:extLst>
          </p:cNvPr>
          <p:cNvSpPr txBox="1"/>
          <p:nvPr/>
        </p:nvSpPr>
        <p:spPr>
          <a:xfrm>
            <a:off x="247650" y="1562100"/>
            <a:ext cx="2781588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err="1"/>
              <a:t>openeo</a:t>
            </a:r>
            <a:r>
              <a:rPr lang="en-US" dirty="0"/>
              <a:t> -&gt; google earth engine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Login with GEE account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Fetch Cabo Verde 100m landcover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Display in JNB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Fetch Cabo Verde IMERG Monthly Rainfall 2020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Display September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Raster data to </a:t>
            </a:r>
            <a:r>
              <a:rPr lang="en-US" dirty="0" err="1"/>
              <a:t>ILWISpy</a:t>
            </a: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Check one pixel 12 months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Create temporal aggregate (sum)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Download sum image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Display in ILWIS 3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0845171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3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3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3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3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3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3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4D2F32-7458-7FE2-C8F3-1BFA6FCF92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b="1" dirty="0">
                <a:latin typeface="Arial Narrow (Headings)"/>
              </a:rPr>
              <a:t>Plans / Challenges</a:t>
            </a:r>
            <a:endParaRPr lang="nl-NL" sz="3600" b="1" dirty="0">
              <a:latin typeface="Arial Narrow (Headings)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F77C090-0733-CA58-9081-D41AFFC09792}"/>
              </a:ext>
            </a:extLst>
          </p:cNvPr>
          <p:cNvSpPr txBox="1"/>
          <p:nvPr/>
        </p:nvSpPr>
        <p:spPr>
          <a:xfrm>
            <a:off x="838200" y="2000250"/>
            <a:ext cx="1112520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3600" dirty="0"/>
              <a:t>Smoother installation on Linux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3600" dirty="0"/>
              <a:t>Availability for windows-python 3.6, 3.7, 3.8, 3.9, 3.10, ?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3600" dirty="0"/>
              <a:t>Add functions (kriging, </a:t>
            </a:r>
            <a:r>
              <a:rPr lang="en-US" sz="3600" dirty="0" err="1"/>
              <a:t>hydroflow</a:t>
            </a:r>
            <a:r>
              <a:rPr lang="en-US" sz="3600" dirty="0"/>
              <a:t>, </a:t>
            </a:r>
            <a:r>
              <a:rPr lang="en-US" sz="3600" dirty="0" err="1"/>
              <a:t>sebs</a:t>
            </a:r>
            <a:r>
              <a:rPr lang="en-US" sz="3600" dirty="0"/>
              <a:t>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3600" dirty="0"/>
              <a:t>Improve API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3600" dirty="0"/>
              <a:t>Automated testing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3600" dirty="0"/>
              <a:t>Documentation (JNB)</a:t>
            </a:r>
          </a:p>
        </p:txBody>
      </p:sp>
    </p:spTree>
    <p:extLst>
      <p:ext uri="{BB962C8B-B14F-4D97-AF65-F5344CB8AC3E}">
        <p14:creationId xmlns:p14="http://schemas.microsoft.com/office/powerpoint/2010/main" val="103871666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701</TotalTime>
  <Words>186</Words>
  <Application>Microsoft Office PowerPoint</Application>
  <PresentationFormat>Widescreen</PresentationFormat>
  <Paragraphs>52</Paragraphs>
  <Slides>7</Slides>
  <Notes>0</Notes>
  <HiddenSlides>0</HiddenSlides>
  <MMClips>4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4" baseType="lpstr">
      <vt:lpstr>Arial</vt:lpstr>
      <vt:lpstr>Arial Narrow (Body)</vt:lpstr>
      <vt:lpstr>Arial Narrow (Headings)</vt:lpstr>
      <vt:lpstr>Calibri</vt:lpstr>
      <vt:lpstr>Calibri Light</vt:lpstr>
      <vt:lpstr>Courier New</vt:lpstr>
      <vt:lpstr>Office Theme</vt:lpstr>
      <vt:lpstr>ILWISpy</vt:lpstr>
      <vt:lpstr>Recent history</vt:lpstr>
      <vt:lpstr>Motivation for ILWISpy development</vt:lpstr>
      <vt:lpstr>Features</vt:lpstr>
      <vt:lpstr>Use-cases</vt:lpstr>
      <vt:lpstr>Functionality</vt:lpstr>
      <vt:lpstr>Plans / Challenges</vt:lpstr>
    </vt:vector>
  </TitlesOfParts>
  <Company>University of Twente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ILWISpy</dc:title>
  <dc:creator>Retsios, Bas (UT-ITC)</dc:creator>
  <cp:lastModifiedBy>Retsios, Bas (UT-ITC)</cp:lastModifiedBy>
  <cp:revision>48</cp:revision>
  <dcterms:created xsi:type="dcterms:W3CDTF">2022-11-16T13:42:32Z</dcterms:created>
  <dcterms:modified xsi:type="dcterms:W3CDTF">2022-11-17T01:23:35Z</dcterms:modified>
</cp:coreProperties>
</file>