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98" r:id="rId4"/>
    <p:sldMasterId id="2147483699" r:id="rId5"/>
    <p:sldMasterId id="2147483700" r:id="rId6"/>
    <p:sldMasterId id="2147483701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</p:sldIdLst>
  <p:sldSz cy="5143500" cx="9144000"/>
  <p:notesSz cx="7315200" cy="9601200"/>
  <p:embeddedFontLst>
    <p:embeddedFont>
      <p:font typeface="Roboto"/>
      <p:regular r:id="rId51"/>
      <p:bold r:id="rId52"/>
      <p:italic r:id="rId53"/>
      <p:boldItalic r:id="rId54"/>
    </p:embeddedFont>
    <p:embeddedFont>
      <p:font typeface="Comfortaa"/>
      <p:regular r:id="rId55"/>
      <p:bold r:id="rId5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>
        <p15:guide id="1" orient="horz" pos="2430">
          <p15:clr>
            <a:srgbClr val="A4A3A4"/>
          </p15:clr>
        </p15:guide>
        <p15:guide id="2" pos="185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430" orient="horz"/>
        <p:guide pos="1851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2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9" Type="http://schemas.openxmlformats.org/officeDocument/2006/relationships/slide" Target="slides/slide4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notesMaster" Target="notesMasters/notesMaster1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9" Type="http://schemas.openxmlformats.org/officeDocument/2006/relationships/slide" Target="slides/slide21.xml"/><Relationship Id="rId51" Type="http://schemas.openxmlformats.org/officeDocument/2006/relationships/font" Target="fonts/Roboto-regular.fntdata"/><Relationship Id="rId50" Type="http://schemas.openxmlformats.org/officeDocument/2006/relationships/slide" Target="slides/slide42.xml"/><Relationship Id="rId53" Type="http://schemas.openxmlformats.org/officeDocument/2006/relationships/font" Target="fonts/Roboto-italic.fntdata"/><Relationship Id="rId52" Type="http://schemas.openxmlformats.org/officeDocument/2006/relationships/font" Target="fonts/Roboto-bold.fntdata"/><Relationship Id="rId11" Type="http://schemas.openxmlformats.org/officeDocument/2006/relationships/slide" Target="slides/slide3.xml"/><Relationship Id="rId55" Type="http://schemas.openxmlformats.org/officeDocument/2006/relationships/font" Target="fonts/Comfortaa-regular.fntdata"/><Relationship Id="rId10" Type="http://schemas.openxmlformats.org/officeDocument/2006/relationships/slide" Target="slides/slide2.xml"/><Relationship Id="rId54" Type="http://schemas.openxmlformats.org/officeDocument/2006/relationships/font" Target="fonts/Roboto-boldItalic.fntdata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56" Type="http://schemas.openxmlformats.org/officeDocument/2006/relationships/font" Target="fonts/Comfortaa-bold.fntdata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63613" y="4592638"/>
            <a:ext cx="5378450" cy="426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6975" lIns="97325" spcFirstLastPara="1" rIns="97325" wrap="square" tIns="46975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ac40304651_0_0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ac40304651_0_0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bac322f59c_0_1146:notes"/>
          <p:cNvSpPr txBox="1"/>
          <p:nvPr>
            <p:ph idx="1" type="body"/>
          </p:nvPr>
        </p:nvSpPr>
        <p:spPr>
          <a:xfrm>
            <a:off x="731520" y="4620578"/>
            <a:ext cx="5852100" cy="37806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Google Shape;531;gbac322f59c_0_1146:notes"/>
          <p:cNvSpPr/>
          <p:nvPr>
            <p:ph idx="2" type="sldImg"/>
          </p:nvPr>
        </p:nvSpPr>
        <p:spPr>
          <a:xfrm>
            <a:off x="731520" y="1200150"/>
            <a:ext cx="5852100" cy="3240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bac322f59c_0_1202:notes"/>
          <p:cNvSpPr txBox="1"/>
          <p:nvPr>
            <p:ph idx="1" type="body"/>
          </p:nvPr>
        </p:nvSpPr>
        <p:spPr>
          <a:xfrm>
            <a:off x="731520" y="4620578"/>
            <a:ext cx="5852100" cy="37806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gbac322f59c_0_1202:notes"/>
          <p:cNvSpPr/>
          <p:nvPr>
            <p:ph idx="2" type="sldImg"/>
          </p:nvPr>
        </p:nvSpPr>
        <p:spPr>
          <a:xfrm>
            <a:off x="731520" y="1200150"/>
            <a:ext cx="5852100" cy="3240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bac322f59c_0_1315:notes"/>
          <p:cNvSpPr txBox="1"/>
          <p:nvPr>
            <p:ph idx="1" type="body"/>
          </p:nvPr>
        </p:nvSpPr>
        <p:spPr>
          <a:xfrm>
            <a:off x="731520" y="4620578"/>
            <a:ext cx="5852100" cy="37806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3" name="Google Shape;643;gbac322f59c_0_1315:notes"/>
          <p:cNvSpPr/>
          <p:nvPr>
            <p:ph idx="2" type="sldImg"/>
          </p:nvPr>
        </p:nvSpPr>
        <p:spPr>
          <a:xfrm>
            <a:off x="731520" y="1200150"/>
            <a:ext cx="5852100" cy="3240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bac322f59c_0_1374:notes"/>
          <p:cNvSpPr txBox="1"/>
          <p:nvPr>
            <p:ph idx="1" type="body"/>
          </p:nvPr>
        </p:nvSpPr>
        <p:spPr>
          <a:xfrm>
            <a:off x="731520" y="4620578"/>
            <a:ext cx="5852100" cy="37806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8" name="Google Shape;698;gbac322f59c_0_1374:notes"/>
          <p:cNvSpPr/>
          <p:nvPr>
            <p:ph idx="2" type="sldImg"/>
          </p:nvPr>
        </p:nvSpPr>
        <p:spPr>
          <a:xfrm>
            <a:off x="731520" y="1200150"/>
            <a:ext cx="5852100" cy="3240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cc0f2b502c_0_514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8" name="Google Shape;758;gcc0f2b502c_0_514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Group to drive the development of the specification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cc0f2b502c_0_520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cc0f2b502c_0_520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Group to drive the development of the specification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gcc0f2b502c_0_127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8" name="Google Shape;768;gcc0f2b502c_0_127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gcc0f2b502c_0_744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4" name="Google Shape;774;gcc0f2b502c_0_744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gcc0f2b502c_0_132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1" name="Google Shape;781;gcc0f2b502c_0_132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cc0f2b502c_0_752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" name="Google Shape;787;gcc0f2b502c_0_752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bac322f59c_0_186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bac322f59c_0_186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cc0f2b502c_0_137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3" name="Google Shape;793;gcc0f2b502c_0_137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gcc0f2b502c_0_669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1" name="Google Shape;801;gcc0f2b502c_0_669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gcc0f2b502c_0_675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8" name="Google Shape;808;gcc0f2b502c_0_675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gcc0f2b502c_0_432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1" name="Google Shape;821;gcc0f2b502c_0_432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Group to drive the development of the specification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gcc0f2b502c_0_844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8" name="Google Shape;828;gcc0f2b502c_0_844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cc0f2b502c_0_759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6" name="Google Shape;836;gcc0f2b502c_0_759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gcc0f2b502c_0_439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" name="Google Shape;843;gcc0f2b502c_0_439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easy to use for application client, jupyter notebooks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gcc307f4b41_0_10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3" name="Google Shape;853;gcc307f4b41_0_10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gcc0f2b502c_0_533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2" name="Google Shape;862;gcc0f2b502c_0_533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rPr>
              <a:t>ONLINE </a:t>
            </a:r>
            <a:endParaRPr b="1" sz="2200">
              <a:solidFill>
                <a:schemeClr val="accent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rPr>
              <a:t>DOC</a:t>
            </a:r>
            <a:endParaRPr b="1" sz="2200">
              <a:solidFill>
                <a:schemeClr val="accent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gceb23b6e39_0_0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3" name="Google Shape;873;gceb23b6e39_0_0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bac322f59c_0_98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bac322f59c_0_98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gce9b7f9d4a_0_10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8" name="Google Shape;878;gce9b7f9d4a_0_10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ceb23b6e39_0_4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ceb23b6e39_0_4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gceb23b6e39_0_18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" name="Google Shape;895;gceb23b6e39_0_18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gceb23b6e39_0_27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2" name="Google Shape;902;gceb23b6e39_0_27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7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cc0f2b502c_0_825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gcc0f2b502c_0_825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gcc307f4b41_0_1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4" name="Google Shape;914;gcc307f4b41_0_1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cc0f2b502c_0_831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cc0f2b502c_0_831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cc0f2b502c_0_838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cc0f2b502c_0_838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gce9b7f9d4a_0_18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5" name="Google Shape;935;gce9b7f9d4a_0_18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gbac322f59c_0_174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9" name="Google Shape;959;gbac322f59c_0_174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bac322f59c_0_498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bac322f59c_0_498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gbac322f59c_0_165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7" name="Google Shape;967;gbac322f59c_0_165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gbac322f59c_0_195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4" name="Google Shape;974;gbac322f59c_0_195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gbac322f59c_0_483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1" name="Google Shape;981;gbac322f59c_0_483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bac322f59c_0_344:notes"/>
          <p:cNvSpPr txBox="1"/>
          <p:nvPr>
            <p:ph idx="1" type="body"/>
          </p:nvPr>
        </p:nvSpPr>
        <p:spPr>
          <a:xfrm>
            <a:off x="731520" y="4560570"/>
            <a:ext cx="5852100" cy="43206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gbac322f59c_0_344:notes"/>
          <p:cNvSpPr/>
          <p:nvPr>
            <p:ph idx="2" type="sldImg"/>
          </p:nvPr>
        </p:nvSpPr>
        <p:spPr>
          <a:xfrm>
            <a:off x="1219440" y="720090"/>
            <a:ext cx="4877100" cy="3600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bac322f59c_0_506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bac322f59c_0_506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cc0f2b502c_0_228:notes"/>
          <p:cNvSpPr/>
          <p:nvPr>
            <p:ph idx="2" type="sldImg"/>
          </p:nvPr>
        </p:nvSpPr>
        <p:spPr>
          <a:xfrm>
            <a:off x="681038" y="806450"/>
            <a:ext cx="5949900" cy="3348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cc0f2b502c_0_228:notes"/>
          <p:cNvSpPr txBox="1"/>
          <p:nvPr>
            <p:ph idx="1" type="body"/>
          </p:nvPr>
        </p:nvSpPr>
        <p:spPr>
          <a:xfrm>
            <a:off x="963613" y="4592638"/>
            <a:ext cx="5378400" cy="42687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bac322f59c_0_1037:notes"/>
          <p:cNvSpPr txBox="1"/>
          <p:nvPr>
            <p:ph idx="1" type="body"/>
          </p:nvPr>
        </p:nvSpPr>
        <p:spPr>
          <a:xfrm>
            <a:off x="731520" y="4620578"/>
            <a:ext cx="5852100" cy="37806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gbac322f59c_0_1037:notes"/>
          <p:cNvSpPr/>
          <p:nvPr>
            <p:ph idx="2" type="sldImg"/>
          </p:nvPr>
        </p:nvSpPr>
        <p:spPr>
          <a:xfrm>
            <a:off x="731520" y="1200150"/>
            <a:ext cx="5852100" cy="3240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bac322f59c_0_1090:notes"/>
          <p:cNvSpPr txBox="1"/>
          <p:nvPr>
            <p:ph idx="1" type="body"/>
          </p:nvPr>
        </p:nvSpPr>
        <p:spPr>
          <a:xfrm>
            <a:off x="731520" y="4620578"/>
            <a:ext cx="5852100" cy="3780600"/>
          </a:xfrm>
          <a:prstGeom prst="rect">
            <a:avLst/>
          </a:prstGeom>
        </p:spPr>
        <p:txBody>
          <a:bodyPr anchorCtr="0" anchor="t" bIns="46975" lIns="97325" spcFirstLastPara="1" rIns="97325" wrap="square" tIns="469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gbac322f59c_0_1090:notes"/>
          <p:cNvSpPr/>
          <p:nvPr>
            <p:ph idx="2" type="sldImg"/>
          </p:nvPr>
        </p:nvSpPr>
        <p:spPr>
          <a:xfrm>
            <a:off x="731520" y="1200150"/>
            <a:ext cx="5852100" cy="3240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bg>
      <p:bgPr>
        <a:solidFill>
          <a:srgbClr val="12181D"/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685800" y="2326821"/>
            <a:ext cx="77724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None/>
              <a:defRPr sz="4000" cap="small">
                <a:solidFill>
                  <a:srgbClr val="B5DCFB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None/>
              <a:defRPr>
                <a:solidFill>
                  <a:srgbClr val="B5DCFB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None/>
              <a:defRPr>
                <a:solidFill>
                  <a:srgbClr val="B5DCFB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None/>
              <a:defRPr>
                <a:solidFill>
                  <a:srgbClr val="B5DCFB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None/>
              <a:defRPr>
                <a:solidFill>
                  <a:srgbClr val="B5DCFB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None/>
              <a:defRPr>
                <a:solidFill>
                  <a:srgbClr val="B5DCFB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None/>
              <a:defRPr>
                <a:solidFill>
                  <a:srgbClr val="B5DCFB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None/>
              <a:defRPr>
                <a:solidFill>
                  <a:srgbClr val="B5DCFB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None/>
              <a:defRPr>
                <a:solidFill>
                  <a:srgbClr val="B5DCFB"/>
                </a:solidFill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" type="body"/>
          </p:nvPr>
        </p:nvSpPr>
        <p:spPr>
          <a:xfrm>
            <a:off x="685131" y="3245304"/>
            <a:ext cx="7773900" cy="5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228600" lvl="0" marL="457200" algn="ctr">
              <a:spcBef>
                <a:spcPts val="500"/>
              </a:spcBef>
              <a:spcAft>
                <a:spcPts val="0"/>
              </a:spcAft>
              <a:buClr>
                <a:srgbClr val="FDFDFD"/>
              </a:buClr>
              <a:buSzPts val="2500"/>
              <a:buNone/>
              <a:defRPr sz="2500" cap="small">
                <a:solidFill>
                  <a:srgbClr val="FDFDFD"/>
                </a:solidFill>
              </a:defRPr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rgbClr val="FDFDFD"/>
              </a:buClr>
              <a:buSzPts val="1400"/>
              <a:buChar char="–"/>
              <a:defRPr>
                <a:solidFill>
                  <a:srgbClr val="FDFDFD"/>
                </a:solidFill>
              </a:defRPr>
            </a:lvl2pPr>
            <a:lvl3pPr indent="-317500" lvl="2" marL="1371600" algn="l">
              <a:spcBef>
                <a:spcPts val="300"/>
              </a:spcBef>
              <a:spcAft>
                <a:spcPts val="0"/>
              </a:spcAft>
              <a:buClr>
                <a:srgbClr val="FDFDFD"/>
              </a:buClr>
              <a:buSzPts val="1400"/>
              <a:buChar char="•"/>
              <a:defRPr>
                <a:solidFill>
                  <a:srgbClr val="FDFDFD"/>
                </a:solidFill>
              </a:defRPr>
            </a:lvl3pPr>
            <a:lvl4pPr indent="-317500" lvl="3" marL="1828800" algn="l">
              <a:spcBef>
                <a:spcPts val="300"/>
              </a:spcBef>
              <a:spcAft>
                <a:spcPts val="0"/>
              </a:spcAft>
              <a:buClr>
                <a:srgbClr val="FDFDFD"/>
              </a:buClr>
              <a:buSzPts val="1400"/>
              <a:buChar char="–"/>
              <a:defRPr>
                <a:solidFill>
                  <a:srgbClr val="FDFDFD"/>
                </a:solidFill>
              </a:defRPr>
            </a:lvl4pPr>
            <a:lvl5pPr indent="-317500" lvl="4" marL="2286000" algn="l">
              <a:spcBef>
                <a:spcPts val="300"/>
              </a:spcBef>
              <a:spcAft>
                <a:spcPts val="0"/>
              </a:spcAft>
              <a:buClr>
                <a:srgbClr val="FDFDFD"/>
              </a:buClr>
              <a:buSzPts val="1400"/>
              <a:buChar char="»"/>
              <a:defRPr>
                <a:solidFill>
                  <a:srgbClr val="FDFDFD"/>
                </a:solidFill>
              </a:defRPr>
            </a:lvl5pPr>
            <a:lvl6pPr indent="-317500" lvl="5" marL="2743200" algn="l">
              <a:spcBef>
                <a:spcPts val="300"/>
              </a:spcBef>
              <a:spcAft>
                <a:spcPts val="0"/>
              </a:spcAft>
              <a:buClr>
                <a:srgbClr val="FDFDFD"/>
              </a:buClr>
              <a:buSzPts val="1400"/>
              <a:buChar char="•"/>
              <a:defRPr>
                <a:solidFill>
                  <a:srgbClr val="FDFDFD"/>
                </a:solidFill>
              </a:defRPr>
            </a:lvl6pPr>
            <a:lvl7pPr indent="-317500" lvl="6" marL="3200400" algn="l">
              <a:spcBef>
                <a:spcPts val="300"/>
              </a:spcBef>
              <a:spcAft>
                <a:spcPts val="0"/>
              </a:spcAft>
              <a:buClr>
                <a:srgbClr val="FDFDFD"/>
              </a:buClr>
              <a:buSzPts val="1400"/>
              <a:buChar char="•"/>
              <a:defRPr>
                <a:solidFill>
                  <a:srgbClr val="FDFDFD"/>
                </a:solidFill>
              </a:defRPr>
            </a:lvl7pPr>
            <a:lvl8pPr indent="-317500" lvl="7" marL="3657600" algn="l">
              <a:spcBef>
                <a:spcPts val="300"/>
              </a:spcBef>
              <a:spcAft>
                <a:spcPts val="0"/>
              </a:spcAft>
              <a:buClr>
                <a:srgbClr val="FDFDFD"/>
              </a:buClr>
              <a:buSzPts val="1400"/>
              <a:buChar char="•"/>
              <a:defRPr>
                <a:solidFill>
                  <a:srgbClr val="FDFDFD"/>
                </a:solidFill>
              </a:defRPr>
            </a:lvl8pPr>
            <a:lvl9pPr indent="-317500" lvl="8" marL="4114800" algn="l">
              <a:spcBef>
                <a:spcPts val="300"/>
              </a:spcBef>
              <a:spcAft>
                <a:spcPts val="0"/>
              </a:spcAft>
              <a:buClr>
                <a:srgbClr val="FDFDFD"/>
              </a:buClr>
              <a:buSzPts val="1400"/>
              <a:buChar char="•"/>
              <a:defRPr>
                <a:solidFill>
                  <a:srgbClr val="FDFDFD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type="title"/>
          </p:nvPr>
        </p:nvSpPr>
        <p:spPr>
          <a:xfrm>
            <a:off x="1792288" y="3600451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625" lIns="69275" spcFirstLastPara="1" rIns="69275" wrap="square" tIns="346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9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47" name="Google Shape;47;p11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lvl="0" marR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1792288" y="4025504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2286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" type="body"/>
          </p:nvPr>
        </p:nvSpPr>
        <p:spPr>
          <a:xfrm rot="5400000">
            <a:off x="2874681" y="-1216544"/>
            <a:ext cx="3394500" cy="82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2pPr>
            <a:lvl3pPr indent="-317500" lvl="2" marL="1371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4pPr>
            <a:lvl5pPr indent="-317500" lvl="4" marL="22860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»"/>
              <a:defRPr/>
            </a:lvl5pPr>
            <a:lvl6pPr indent="-317500" lvl="5" marL="2743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 rot="5400000">
            <a:off x="5463750" y="1371629"/>
            <a:ext cx="43887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 rot="5400000">
            <a:off x="1272750" y="-609571"/>
            <a:ext cx="43887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2pPr>
            <a:lvl3pPr indent="-317500" lvl="2" marL="1371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4pPr>
            <a:lvl5pPr indent="-317500" lvl="4" marL="22860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»"/>
              <a:defRPr/>
            </a:lvl5pPr>
            <a:lvl6pPr indent="-317500" lvl="5" marL="2743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67" name="Google Shape;67;p1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9" name="Google Shape;69;p1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er">
  <p:cSld name="Header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ctrTitle"/>
          </p:nvPr>
        </p:nvSpPr>
        <p:spPr>
          <a:xfrm>
            <a:off x="320978" y="243758"/>
            <a:ext cx="8593200" cy="4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4" name="Google Shape;74;p1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" type="body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83" name="Google Shape;83;p1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0" name="Google Shape;90;p1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1" name="Google Shape;91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0"/>
          <p:cNvSpPr txBox="1"/>
          <p:nvPr>
            <p:ph idx="1" type="body"/>
          </p:nvPr>
        </p:nvSpPr>
        <p:spPr>
          <a:xfrm>
            <a:off x="628650" y="216074"/>
            <a:ext cx="7886700" cy="44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4" name="Google Shape;94;p2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5" name="Google Shape;95;p2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9" name="Google Shape;99;p21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0" name="Google Shape;100;p21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2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3" name="Google Shape;103;p2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93700" lvl="0" marL="457200" algn="l">
              <a:spcBef>
                <a:spcPts val="300"/>
              </a:spcBef>
              <a:spcAft>
                <a:spcPts val="0"/>
              </a:spcAft>
              <a:buSzPts val="2600"/>
              <a:buChar char="•"/>
              <a:defRPr/>
            </a:lvl1pPr>
            <a:lvl2pPr indent="-381000" lvl="1" marL="914400" algn="l">
              <a:spcBef>
                <a:spcPts val="300"/>
              </a:spcBef>
              <a:spcAft>
                <a:spcPts val="0"/>
              </a:spcAft>
              <a:buSzPts val="2400"/>
              <a:buChar char="–"/>
              <a:defRPr/>
            </a:lvl2pPr>
            <a:lvl3pPr indent="-368300" lvl="2" marL="1371600" algn="l">
              <a:spcBef>
                <a:spcPts val="300"/>
              </a:spcBef>
              <a:spcAft>
                <a:spcPts val="0"/>
              </a:spcAft>
              <a:buSzPts val="2200"/>
              <a:buChar char="•"/>
              <a:defRPr/>
            </a:lvl3pPr>
            <a:lvl4pPr indent="-355600" lvl="3" marL="1828800" algn="l">
              <a:spcBef>
                <a:spcPts val="300"/>
              </a:spcBef>
              <a:spcAft>
                <a:spcPts val="0"/>
              </a:spcAft>
              <a:buSzPts val="2000"/>
              <a:buChar char="–"/>
              <a:defRPr/>
            </a:lvl4pPr>
            <a:lvl5pPr indent="-342900" lvl="4" marL="2286000" algn="l">
              <a:spcBef>
                <a:spcPts val="300"/>
              </a:spcBef>
              <a:spcAft>
                <a:spcPts val="0"/>
              </a:spcAft>
              <a:buSzPts val="1800"/>
              <a:buChar char="»"/>
              <a:defRPr/>
            </a:lvl5pPr>
            <a:lvl6pPr indent="-317500" lvl="5" marL="274320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algn="ctr">
              <a:spcBef>
                <a:spcPts val="0"/>
              </a:spcBef>
              <a:spcAft>
                <a:spcPts val="0"/>
              </a:spcAft>
              <a:buNone/>
              <a:defRPr i="0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algn="ctr">
              <a:spcBef>
                <a:spcPts val="0"/>
              </a:spcBef>
              <a:spcAft>
                <a:spcPts val="0"/>
              </a:spcAft>
              <a:buNone/>
              <a:defRPr i="0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algn="ctr">
              <a:spcBef>
                <a:spcPts val="0"/>
              </a:spcBef>
              <a:spcAft>
                <a:spcPts val="0"/>
              </a:spcAft>
              <a:buNone/>
              <a:defRPr i="0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algn="ctr">
              <a:spcBef>
                <a:spcPts val="0"/>
              </a:spcBef>
              <a:spcAft>
                <a:spcPts val="0"/>
              </a:spcAft>
              <a:buNone/>
              <a:defRPr i="0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algn="ctr">
              <a:spcBef>
                <a:spcPts val="0"/>
              </a:spcBef>
              <a:spcAft>
                <a:spcPts val="0"/>
              </a:spcAft>
              <a:buNone/>
              <a:defRPr i="0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algn="ctr">
              <a:spcBef>
                <a:spcPts val="0"/>
              </a:spcBef>
              <a:spcAft>
                <a:spcPts val="0"/>
              </a:spcAft>
              <a:buNone/>
              <a:defRPr i="0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algn="ctr">
              <a:spcBef>
                <a:spcPts val="0"/>
              </a:spcBef>
              <a:spcAft>
                <a:spcPts val="0"/>
              </a:spcAft>
              <a:buNone/>
              <a:defRPr i="0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algn="ctr">
              <a:spcBef>
                <a:spcPts val="0"/>
              </a:spcBef>
              <a:spcAft>
                <a:spcPts val="0"/>
              </a:spcAft>
              <a:buNone/>
              <a:defRPr i="0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algn="ctr">
              <a:spcBef>
                <a:spcPts val="0"/>
              </a:spcBef>
              <a:spcAft>
                <a:spcPts val="0"/>
              </a:spcAft>
              <a:buNone/>
              <a:defRPr i="0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3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rPr>
              <a:t>pds.nasa.gov</a:t>
            </a:r>
            <a:endParaRPr b="1" i="0" sz="1100" u="none" cap="none" strike="noStrike">
              <a:solidFill>
                <a:srgbClr val="FDFDFD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2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6" name="Google Shape;106;p22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07" name="Google Shape;107;p22"/>
          <p:cNvSpPr txBox="1"/>
          <p:nvPr>
            <p:ph idx="2" type="body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8" name="Google Shape;108;p22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09" name="Google Shape;109;p22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4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9" name="Google Shape;119;p24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20" name="Google Shape;120;p24"/>
          <p:cNvSpPr txBox="1"/>
          <p:nvPr>
            <p:ph idx="2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21" name="Google Shape;121;p2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6" name="Google Shape;126;p25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7" name="Google Shape;127;p25"/>
          <p:cNvSpPr txBox="1"/>
          <p:nvPr>
            <p:ph idx="1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28" name="Google Shape;128;p2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9" name="Google Shape;129;p2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0" name="Google Shape;130;p2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3" name="Google Shape;133;p26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4" name="Google Shape;134;p2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5" name="Google Shape;135;p2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6" name="Google Shape;136;p2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7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9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29"/>
          <p:cNvSpPr/>
          <p:nvPr/>
        </p:nvSpPr>
        <p:spPr>
          <a:xfrm>
            <a:off x="1" y="4750737"/>
            <a:ext cx="9144000" cy="50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9"/>
          <p:cNvSpPr txBox="1"/>
          <p:nvPr>
            <p:ph type="ctrTitle"/>
          </p:nvPr>
        </p:nvSpPr>
        <p:spPr>
          <a:xfrm>
            <a:off x="822960" y="569214"/>
            <a:ext cx="7543800" cy="26745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6000"/>
              <a:buFont typeface="Calibri"/>
              <a:buNone/>
              <a:defRPr sz="6000">
                <a:solidFill>
                  <a:srgbClr val="26262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6" name="Google Shape;156;p29"/>
          <p:cNvSpPr txBox="1"/>
          <p:nvPr>
            <p:ph idx="1" type="subTitle"/>
          </p:nvPr>
        </p:nvSpPr>
        <p:spPr>
          <a:xfrm>
            <a:off x="825038" y="3341716"/>
            <a:ext cx="75438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4pPr>
            <a:lvl5pPr lvl="4" rtl="0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5pPr>
            <a:lvl6pPr lvl="5" rtl="0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6pPr>
            <a:lvl7pPr lvl="6" rtl="0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7pPr>
            <a:lvl8pPr lvl="7" rtl="0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8pPr>
            <a:lvl9pPr lvl="8" rtl="0"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500"/>
              <a:buNone/>
              <a:defRPr sz="1500"/>
            </a:lvl9pPr>
          </a:lstStyle>
          <a:p/>
        </p:txBody>
      </p:sp>
      <p:sp>
        <p:nvSpPr>
          <p:cNvPr id="157" name="Google Shape;157;p29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8" name="Google Shape;158;p29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9" name="Google Shape;159;p29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60" name="Google Shape;160;p29"/>
          <p:cNvCxnSpPr/>
          <p:nvPr/>
        </p:nvCxnSpPr>
        <p:spPr>
          <a:xfrm>
            <a:off x="905744" y="3257550"/>
            <a:ext cx="740640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0"/>
          <p:cNvSpPr txBox="1"/>
          <p:nvPr>
            <p:ph type="title"/>
          </p:nvPr>
        </p:nvSpPr>
        <p:spPr>
          <a:xfrm>
            <a:off x="822960" y="214952"/>
            <a:ext cx="7543800" cy="1088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3" name="Google Shape;163;p30"/>
          <p:cNvSpPr txBox="1"/>
          <p:nvPr>
            <p:ph idx="1" type="body"/>
          </p:nvPr>
        </p:nvSpPr>
        <p:spPr>
          <a:xfrm>
            <a:off x="822960" y="1384300"/>
            <a:ext cx="7543800" cy="30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0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 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Char char="◦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◦"/>
              <a:defRPr/>
            </a:lvl9pPr>
          </a:lstStyle>
          <a:p/>
        </p:txBody>
      </p:sp>
      <p:sp>
        <p:nvSpPr>
          <p:cNvPr id="164" name="Google Shape;164;p30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5" name="Google Shape;165;p30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6" name="Google Shape;166;p30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 type="secHead">
  <p:cSld name="SECTION_HEADER">
    <p:bg>
      <p:bgPr>
        <a:solidFill>
          <a:schemeClr val="lt1"/>
        </a:soli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1"/>
          <p:cNvSpPr/>
          <p:nvPr/>
        </p:nvSpPr>
        <p:spPr>
          <a:xfrm>
            <a:off x="2381" y="4800600"/>
            <a:ext cx="91416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31"/>
          <p:cNvSpPr/>
          <p:nvPr/>
        </p:nvSpPr>
        <p:spPr>
          <a:xfrm>
            <a:off x="11" y="4750737"/>
            <a:ext cx="9141600" cy="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31"/>
          <p:cNvSpPr txBox="1"/>
          <p:nvPr>
            <p:ph type="title"/>
          </p:nvPr>
        </p:nvSpPr>
        <p:spPr>
          <a:xfrm>
            <a:off x="822960" y="569214"/>
            <a:ext cx="7543800" cy="26745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6000"/>
              <a:buFont typeface="Calibri"/>
              <a:buNone/>
              <a:defRPr b="0" sz="6000">
                <a:solidFill>
                  <a:srgbClr val="26262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1" name="Google Shape;171;p31"/>
          <p:cNvSpPr txBox="1"/>
          <p:nvPr>
            <p:ph idx="1" type="body"/>
          </p:nvPr>
        </p:nvSpPr>
        <p:spPr>
          <a:xfrm>
            <a:off x="822960" y="3339846"/>
            <a:ext cx="75438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72" name="Google Shape;172;p31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3" name="Google Shape;173;p31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4" name="Google Shape;174;p31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75" name="Google Shape;175;p31"/>
          <p:cNvCxnSpPr/>
          <p:nvPr/>
        </p:nvCxnSpPr>
        <p:spPr>
          <a:xfrm>
            <a:off x="905744" y="3257550"/>
            <a:ext cx="740640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2"/>
          <p:cNvSpPr/>
          <p:nvPr/>
        </p:nvSpPr>
        <p:spPr>
          <a:xfrm>
            <a:off x="2381" y="4800600"/>
            <a:ext cx="91416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2"/>
          <p:cNvSpPr/>
          <p:nvPr/>
        </p:nvSpPr>
        <p:spPr>
          <a:xfrm>
            <a:off x="11" y="4750737"/>
            <a:ext cx="9141600" cy="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2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0" name="Google Shape;180;p32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1" name="Google Shape;181;p32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685800" y="1632295"/>
            <a:ext cx="7772400" cy="10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 cap="small"/>
            </a:lvl1pPr>
            <a:lvl2pPr lvl="1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er">
  <p:cSld name="Header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3"/>
          <p:cNvSpPr txBox="1"/>
          <p:nvPr>
            <p:ph type="ctrTitle"/>
          </p:nvPr>
        </p:nvSpPr>
        <p:spPr>
          <a:xfrm>
            <a:off x="320978" y="243758"/>
            <a:ext cx="8593200" cy="4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4" name="Google Shape;184;p33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5" name="Google Shape;185;p33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6" name="Google Shape;186;p33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4"/>
          <p:cNvSpPr txBox="1"/>
          <p:nvPr>
            <p:ph type="title"/>
          </p:nvPr>
        </p:nvSpPr>
        <p:spPr>
          <a:xfrm>
            <a:off x="822960" y="214952"/>
            <a:ext cx="7543800" cy="1088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9" name="Google Shape;189;p34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0" name="Google Shape;190;p34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1" name="Google Shape;191;p34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 txBox="1"/>
          <p:nvPr>
            <p:ph idx="1" type="body"/>
          </p:nvPr>
        </p:nvSpPr>
        <p:spPr>
          <a:xfrm>
            <a:off x="457868" y="244929"/>
            <a:ext cx="8228400" cy="43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0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 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Char char="◦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◦"/>
              <a:defRPr/>
            </a:lvl9pPr>
          </a:lstStyle>
          <a:p/>
        </p:txBody>
      </p:sp>
      <p:sp>
        <p:nvSpPr>
          <p:cNvPr id="194" name="Google Shape;194;p35"/>
          <p:cNvSpPr txBox="1"/>
          <p:nvPr>
            <p:ph idx="10" type="dt"/>
          </p:nvPr>
        </p:nvSpPr>
        <p:spPr>
          <a:xfrm>
            <a:off x="202026" y="4714876"/>
            <a:ext cx="16332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5" name="Google Shape;195;p35"/>
          <p:cNvSpPr txBox="1"/>
          <p:nvPr>
            <p:ph idx="11" type="ftr"/>
          </p:nvPr>
        </p:nvSpPr>
        <p:spPr>
          <a:xfrm>
            <a:off x="1965481" y="4714876"/>
            <a:ext cx="51357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6" name="Google Shape;196;p35"/>
          <p:cNvSpPr txBox="1"/>
          <p:nvPr>
            <p:ph idx="12" type="sldNum"/>
          </p:nvPr>
        </p:nvSpPr>
        <p:spPr>
          <a:xfrm>
            <a:off x="7243538" y="4714876"/>
            <a:ext cx="6321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r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r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r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r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r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r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r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r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7" name="Google Shape;197;p35"/>
          <p:cNvSpPr txBox="1"/>
          <p:nvPr/>
        </p:nvSpPr>
        <p:spPr>
          <a:xfrm>
            <a:off x="7780421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800"/>
              <a:buFont typeface="Arial"/>
              <a:buNone/>
            </a:pPr>
            <a:r>
              <a:rPr b="1" i="0" lang="en-US" sz="800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pds.nasa.gov</a:t>
            </a:r>
            <a:endParaRPr b="1" i="0" sz="800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6"/>
          <p:cNvSpPr txBox="1"/>
          <p:nvPr>
            <p:ph type="title"/>
          </p:nvPr>
        </p:nvSpPr>
        <p:spPr>
          <a:xfrm>
            <a:off x="822960" y="214952"/>
            <a:ext cx="7543800" cy="1088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0" name="Google Shape;200;p36"/>
          <p:cNvSpPr txBox="1"/>
          <p:nvPr>
            <p:ph idx="1" type="body"/>
          </p:nvPr>
        </p:nvSpPr>
        <p:spPr>
          <a:xfrm>
            <a:off x="822960" y="1384300"/>
            <a:ext cx="3703200" cy="30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0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 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Char char="◦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◦"/>
              <a:defRPr/>
            </a:lvl9pPr>
          </a:lstStyle>
          <a:p/>
        </p:txBody>
      </p:sp>
      <p:sp>
        <p:nvSpPr>
          <p:cNvPr id="201" name="Google Shape;201;p36"/>
          <p:cNvSpPr txBox="1"/>
          <p:nvPr>
            <p:ph idx="2" type="body"/>
          </p:nvPr>
        </p:nvSpPr>
        <p:spPr>
          <a:xfrm>
            <a:off x="4663440" y="1384301"/>
            <a:ext cx="3703200" cy="30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0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 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Char char="◦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◦"/>
              <a:defRPr/>
            </a:lvl9pPr>
          </a:lstStyle>
          <a:p/>
        </p:txBody>
      </p:sp>
      <p:sp>
        <p:nvSpPr>
          <p:cNvPr id="202" name="Google Shape;202;p36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3" name="Google Shape;203;p36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4" name="Google Shape;204;p36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7"/>
          <p:cNvSpPr txBox="1"/>
          <p:nvPr>
            <p:ph type="title"/>
          </p:nvPr>
        </p:nvSpPr>
        <p:spPr>
          <a:xfrm>
            <a:off x="822960" y="214952"/>
            <a:ext cx="7543800" cy="1088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7" name="Google Shape;207;p37"/>
          <p:cNvSpPr txBox="1"/>
          <p:nvPr>
            <p:ph idx="1" type="body"/>
          </p:nvPr>
        </p:nvSpPr>
        <p:spPr>
          <a:xfrm>
            <a:off x="822960" y="1384539"/>
            <a:ext cx="37032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500"/>
              <a:buNone/>
              <a:defRPr b="0" sz="1500" cap="none">
                <a:solidFill>
                  <a:schemeClr val="dk2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200"/>
              <a:buNone/>
              <a:defRPr b="1" sz="1200"/>
            </a:lvl9pPr>
          </a:lstStyle>
          <a:p/>
        </p:txBody>
      </p:sp>
      <p:sp>
        <p:nvSpPr>
          <p:cNvPr id="208" name="Google Shape;208;p37"/>
          <p:cNvSpPr txBox="1"/>
          <p:nvPr>
            <p:ph idx="2" type="body"/>
          </p:nvPr>
        </p:nvSpPr>
        <p:spPr>
          <a:xfrm>
            <a:off x="822960" y="1936751"/>
            <a:ext cx="3703200" cy="24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0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 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Char char="◦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◦"/>
              <a:defRPr/>
            </a:lvl9pPr>
          </a:lstStyle>
          <a:p/>
        </p:txBody>
      </p:sp>
      <p:sp>
        <p:nvSpPr>
          <p:cNvPr id="209" name="Google Shape;209;p37"/>
          <p:cNvSpPr txBox="1"/>
          <p:nvPr>
            <p:ph idx="3" type="body"/>
          </p:nvPr>
        </p:nvSpPr>
        <p:spPr>
          <a:xfrm>
            <a:off x="4663440" y="1384539"/>
            <a:ext cx="37032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500"/>
              <a:buNone/>
              <a:defRPr b="0" sz="1500" cap="none">
                <a:solidFill>
                  <a:schemeClr val="dk2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200"/>
              <a:buNone/>
              <a:defRPr b="1" sz="1200"/>
            </a:lvl9pPr>
          </a:lstStyle>
          <a:p/>
        </p:txBody>
      </p:sp>
      <p:sp>
        <p:nvSpPr>
          <p:cNvPr id="210" name="Google Shape;210;p37"/>
          <p:cNvSpPr txBox="1"/>
          <p:nvPr>
            <p:ph idx="4" type="body"/>
          </p:nvPr>
        </p:nvSpPr>
        <p:spPr>
          <a:xfrm>
            <a:off x="4663440" y="1936750"/>
            <a:ext cx="3703200" cy="24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0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 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Char char="◦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◦"/>
              <a:defRPr/>
            </a:lvl9pPr>
          </a:lstStyle>
          <a:p/>
        </p:txBody>
      </p:sp>
      <p:sp>
        <p:nvSpPr>
          <p:cNvPr id="211" name="Google Shape;211;p37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2" name="Google Shape;212;p37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3" name="Google Shape;213;p37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showMasterSp="0" type="objTx">
  <p:cSld name="OBJECT_WITH_CAPTION_TEXT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8"/>
          <p:cNvSpPr/>
          <p:nvPr/>
        </p:nvSpPr>
        <p:spPr>
          <a:xfrm>
            <a:off x="12" y="0"/>
            <a:ext cx="30381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38"/>
          <p:cNvSpPr/>
          <p:nvPr/>
        </p:nvSpPr>
        <p:spPr>
          <a:xfrm>
            <a:off x="3030053" y="0"/>
            <a:ext cx="48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38"/>
          <p:cNvSpPr txBox="1"/>
          <p:nvPr>
            <p:ph type="title"/>
          </p:nvPr>
        </p:nvSpPr>
        <p:spPr>
          <a:xfrm>
            <a:off x="342900" y="445769"/>
            <a:ext cx="2400300" cy="17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  <a:defRPr b="0" sz="27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8" name="Google Shape;218;p38"/>
          <p:cNvSpPr txBox="1"/>
          <p:nvPr>
            <p:ph idx="1" type="body"/>
          </p:nvPr>
        </p:nvSpPr>
        <p:spPr>
          <a:xfrm>
            <a:off x="3600450" y="548640"/>
            <a:ext cx="4869300" cy="39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0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 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Char char="◦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◦"/>
              <a:defRPr/>
            </a:lvl9pPr>
          </a:lstStyle>
          <a:p/>
        </p:txBody>
      </p:sp>
      <p:sp>
        <p:nvSpPr>
          <p:cNvPr id="219" name="Google Shape;219;p38"/>
          <p:cNvSpPr txBox="1"/>
          <p:nvPr>
            <p:ph idx="2" type="body"/>
          </p:nvPr>
        </p:nvSpPr>
        <p:spPr>
          <a:xfrm>
            <a:off x="342900" y="2194560"/>
            <a:ext cx="2400300" cy="25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FFFFF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00"/>
              <a:buNone/>
              <a:defRPr sz="900"/>
            </a:lvl2pPr>
            <a:lvl3pPr indent="-2286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3pPr>
            <a:lvl4pPr indent="-2286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700"/>
            </a:lvl4pPr>
            <a:lvl5pPr indent="-2286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700"/>
            </a:lvl5pPr>
            <a:lvl6pPr indent="-2286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700"/>
            </a:lvl6pPr>
            <a:lvl7pPr indent="-2286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700"/>
            </a:lvl7pPr>
            <a:lvl8pPr indent="-2286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700"/>
            </a:lvl8pPr>
            <a:lvl9pPr indent="-2286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700"/>
              <a:buNone/>
              <a:defRPr sz="700"/>
            </a:lvl9pPr>
          </a:lstStyle>
          <a:p/>
        </p:txBody>
      </p:sp>
      <p:sp>
        <p:nvSpPr>
          <p:cNvPr id="220" name="Google Shape;220;p38"/>
          <p:cNvSpPr txBox="1"/>
          <p:nvPr>
            <p:ph idx="10" type="dt"/>
          </p:nvPr>
        </p:nvSpPr>
        <p:spPr>
          <a:xfrm>
            <a:off x="349134" y="4844839"/>
            <a:ext cx="196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1" name="Google Shape;221;p38"/>
          <p:cNvSpPr txBox="1"/>
          <p:nvPr>
            <p:ph idx="11" type="ftr"/>
          </p:nvPr>
        </p:nvSpPr>
        <p:spPr>
          <a:xfrm>
            <a:off x="3600450" y="4844839"/>
            <a:ext cx="3486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2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2" name="Google Shape;222;p38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rtl="0" algn="r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rtl="0" algn="r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rtl="0" algn="r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rtl="0" algn="r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rtl="0" algn="r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rtl="0" algn="r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rtl="0" algn="r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rtl="0" algn="r">
              <a:spcBef>
                <a:spcPts val="0"/>
              </a:spcBef>
              <a:buNone/>
              <a:defRPr sz="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showMasterSp="0" type="picTx">
  <p:cSld name="PICTURE_WITH_CAPTION_TEXT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9"/>
          <p:cNvSpPr/>
          <p:nvPr/>
        </p:nvSpPr>
        <p:spPr>
          <a:xfrm>
            <a:off x="0" y="3714750"/>
            <a:ext cx="9141600" cy="1428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39"/>
          <p:cNvSpPr/>
          <p:nvPr/>
        </p:nvSpPr>
        <p:spPr>
          <a:xfrm>
            <a:off x="11" y="3686307"/>
            <a:ext cx="9141600" cy="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39"/>
          <p:cNvSpPr txBox="1"/>
          <p:nvPr>
            <p:ph type="title"/>
          </p:nvPr>
        </p:nvSpPr>
        <p:spPr>
          <a:xfrm>
            <a:off x="822960" y="3806190"/>
            <a:ext cx="7585200" cy="617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68575" spcFirstLastPara="1" rIns="68575" wrap="square" tIns="0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  <a:defRPr b="0" sz="27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7" name="Google Shape;227;p39"/>
          <p:cNvSpPr/>
          <p:nvPr>
            <p:ph idx="2" type="pic"/>
          </p:nvPr>
        </p:nvSpPr>
        <p:spPr>
          <a:xfrm>
            <a:off x="11" y="0"/>
            <a:ext cx="9144000" cy="3686400"/>
          </a:xfrm>
          <a:prstGeom prst="rect">
            <a:avLst/>
          </a:prstGeom>
          <a:solidFill>
            <a:srgbClr val="BECAD4"/>
          </a:solidFill>
          <a:ln>
            <a:noFill/>
          </a:ln>
        </p:spPr>
        <p:txBody>
          <a:bodyPr anchorCtr="0" anchor="t" bIns="34275" lIns="342900" spcFirstLastPara="1" rIns="0" wrap="square" tIns="3429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alibri"/>
              <a:buNone/>
              <a:defRPr b="0" i="0" sz="2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Calibri"/>
              <a:buNone/>
              <a:defRPr b="0" i="0" sz="2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b="0" i="0" sz="15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b="0" i="0" sz="15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b="0" i="0" sz="15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b="0" i="0" sz="15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b="0" i="0" sz="15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500"/>
              <a:buFont typeface="Calibri"/>
              <a:buNone/>
              <a:defRPr b="0" i="0" sz="15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8" name="Google Shape;228;p39"/>
          <p:cNvSpPr txBox="1"/>
          <p:nvPr>
            <p:ph idx="1" type="body"/>
          </p:nvPr>
        </p:nvSpPr>
        <p:spPr>
          <a:xfrm>
            <a:off x="822960" y="4430268"/>
            <a:ext cx="7584900" cy="4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68575" spcFirstLastPara="1" rIns="68575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FFFFF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2pPr>
            <a:lvl3pPr indent="-2286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3pPr>
            <a:lvl4pPr indent="-2286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700"/>
            </a:lvl4pPr>
            <a:lvl5pPr indent="-2286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700"/>
            </a:lvl5pPr>
            <a:lvl6pPr indent="-2286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700"/>
            </a:lvl6pPr>
            <a:lvl7pPr indent="-2286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700"/>
            </a:lvl7pPr>
            <a:lvl8pPr indent="-2286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700"/>
            </a:lvl8pPr>
            <a:lvl9pPr indent="-2286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700"/>
              <a:buNone/>
              <a:defRPr sz="700"/>
            </a:lvl9pPr>
          </a:lstStyle>
          <a:p/>
        </p:txBody>
      </p:sp>
      <p:sp>
        <p:nvSpPr>
          <p:cNvPr id="229" name="Google Shape;229;p39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0" name="Google Shape;230;p39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1" name="Google Shape;231;p39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0"/>
          <p:cNvSpPr txBox="1"/>
          <p:nvPr>
            <p:ph type="title"/>
          </p:nvPr>
        </p:nvSpPr>
        <p:spPr>
          <a:xfrm>
            <a:off x="822960" y="214952"/>
            <a:ext cx="7543800" cy="1088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4" name="Google Shape;234;p40"/>
          <p:cNvSpPr txBox="1"/>
          <p:nvPr>
            <p:ph idx="1" type="body"/>
          </p:nvPr>
        </p:nvSpPr>
        <p:spPr>
          <a:xfrm rot="5400000">
            <a:off x="3086160" y="-878900"/>
            <a:ext cx="3017400" cy="754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4275" spcFirstLastPara="1" rIns="34275" wrap="square" tIns="0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 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Char char="◦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◦"/>
              <a:defRPr/>
            </a:lvl9pPr>
          </a:lstStyle>
          <a:p/>
        </p:txBody>
      </p:sp>
      <p:sp>
        <p:nvSpPr>
          <p:cNvPr id="235" name="Google Shape;235;p40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6" name="Google Shape;236;p40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7" name="Google Shape;237;p40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showMasterSp="0" type="vertTitleAndTx">
  <p:cSld name="VERTICAL_TITLE_AND_VERTICAL_TEXT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1"/>
          <p:cNvSpPr/>
          <p:nvPr/>
        </p:nvSpPr>
        <p:spPr>
          <a:xfrm>
            <a:off x="2381" y="4800600"/>
            <a:ext cx="91416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41"/>
          <p:cNvSpPr/>
          <p:nvPr/>
        </p:nvSpPr>
        <p:spPr>
          <a:xfrm>
            <a:off x="11" y="4750737"/>
            <a:ext cx="9141600" cy="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41"/>
          <p:cNvSpPr txBox="1"/>
          <p:nvPr>
            <p:ph type="title"/>
          </p:nvPr>
        </p:nvSpPr>
        <p:spPr>
          <a:xfrm rot="5400000">
            <a:off x="5369550" y="1483427"/>
            <a:ext cx="4320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42" name="Google Shape;242;p41"/>
          <p:cNvSpPr txBox="1"/>
          <p:nvPr>
            <p:ph idx="1" type="body"/>
          </p:nvPr>
        </p:nvSpPr>
        <p:spPr>
          <a:xfrm rot="5400000">
            <a:off x="1368975" y="-431173"/>
            <a:ext cx="4320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4275" spcFirstLastPara="1" rIns="34275" wrap="square" tIns="0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 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Char char="◦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◦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◦"/>
              <a:defRPr/>
            </a:lvl9pPr>
          </a:lstStyle>
          <a:p/>
        </p:txBody>
      </p:sp>
      <p:sp>
        <p:nvSpPr>
          <p:cNvPr id="243" name="Google Shape;243;p41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44" name="Google Shape;244;p41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45" name="Google Shape;245;p41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bg>
      <p:bgPr>
        <a:solidFill>
          <a:srgbClr val="434343"/>
        </a:soli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3"/>
          <p:cNvSpPr txBox="1"/>
          <p:nvPr>
            <p:ph type="title"/>
          </p:nvPr>
        </p:nvSpPr>
        <p:spPr>
          <a:xfrm>
            <a:off x="685800" y="2326821"/>
            <a:ext cx="77724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900"/>
              <a:buFont typeface="Comfortaa"/>
              <a:buNone/>
              <a:defRPr b="1" sz="4000" cap="small">
                <a:latin typeface="Comfortaa"/>
                <a:ea typeface="Comfortaa"/>
                <a:cs typeface="Comfortaa"/>
                <a:sym typeface="Comforta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900"/>
              <a:buFont typeface="Comfortaa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900"/>
              <a:buFont typeface="Comfortaa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900"/>
              <a:buFont typeface="Comfortaa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900"/>
              <a:buFont typeface="Comfortaa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900"/>
              <a:buFont typeface="Comfortaa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900"/>
              <a:buFont typeface="Comfortaa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900"/>
              <a:buFont typeface="Comfortaa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900"/>
              <a:buFont typeface="Comfortaa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/>
        </p:txBody>
      </p:sp>
      <p:sp>
        <p:nvSpPr>
          <p:cNvPr id="251" name="Google Shape;251;p43"/>
          <p:cNvSpPr txBox="1"/>
          <p:nvPr>
            <p:ph idx="1" type="body"/>
          </p:nvPr>
        </p:nvSpPr>
        <p:spPr>
          <a:xfrm>
            <a:off x="685131" y="3245304"/>
            <a:ext cx="7773900" cy="5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228600" lvl="0" marL="457200" rtl="0" algn="ctr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omfortaa"/>
              <a:buNone/>
              <a:defRPr sz="2500" cap="small">
                <a:latin typeface="Comfortaa"/>
                <a:ea typeface="Comfortaa"/>
                <a:cs typeface="Comfortaa"/>
                <a:sym typeface="Comfortaa"/>
              </a:defRPr>
            </a:lvl1pPr>
            <a:lvl2pPr indent="-31750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–"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indent="-3175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•"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indent="-317500" lvl="3" marL="1828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–"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indent="-317500" lvl="4" marL="22860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»"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indent="-317500" lvl="5" marL="2743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•"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indent="-317500" lvl="6" marL="3200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•"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indent="-317500" lvl="7" marL="3657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•"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indent="-317500" lvl="8" marL="4114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•"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/>
          <p:nvPr>
            <p:ph idx="1" type="body"/>
          </p:nvPr>
        </p:nvSpPr>
        <p:spPr>
          <a:xfrm>
            <a:off x="457869" y="244929"/>
            <a:ext cx="8228400" cy="43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93700" lvl="0" marL="457200" algn="l">
              <a:spcBef>
                <a:spcPts val="300"/>
              </a:spcBef>
              <a:spcAft>
                <a:spcPts val="0"/>
              </a:spcAft>
              <a:buSzPts val="2600"/>
              <a:buChar char="•"/>
              <a:defRPr/>
            </a:lvl1pPr>
            <a:lvl2pPr indent="-381000" lvl="1" marL="914400" algn="l">
              <a:spcBef>
                <a:spcPts val="300"/>
              </a:spcBef>
              <a:spcAft>
                <a:spcPts val="0"/>
              </a:spcAft>
              <a:buSzPts val="2400"/>
              <a:buChar char="–"/>
              <a:defRPr/>
            </a:lvl2pPr>
            <a:lvl3pPr indent="-368300" lvl="2" marL="1371600" algn="l">
              <a:spcBef>
                <a:spcPts val="300"/>
              </a:spcBef>
              <a:spcAft>
                <a:spcPts val="0"/>
              </a:spcAft>
              <a:buSzPts val="2200"/>
              <a:buChar char="•"/>
              <a:defRPr/>
            </a:lvl3pPr>
            <a:lvl4pPr indent="-355600" lvl="3" marL="1828800" algn="l">
              <a:spcBef>
                <a:spcPts val="300"/>
              </a:spcBef>
              <a:spcAft>
                <a:spcPts val="0"/>
              </a:spcAft>
              <a:buSzPts val="2000"/>
              <a:buChar char="–"/>
              <a:defRPr/>
            </a:lvl4pPr>
            <a:lvl5pPr indent="-342900" lvl="4" marL="2286000" algn="l">
              <a:spcBef>
                <a:spcPts val="300"/>
              </a:spcBef>
              <a:spcAft>
                <a:spcPts val="0"/>
              </a:spcAft>
              <a:buSzPts val="1800"/>
              <a:buChar char="»"/>
              <a:defRPr/>
            </a:lvl5pPr>
            <a:lvl6pPr indent="-317500" lvl="5" marL="274320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20" name="Google Shape;20;p5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" name="Google Shape;21;p5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rPr>
              <a:t>pds.nasa.gov</a:t>
            </a:r>
            <a:endParaRPr b="1" i="0" sz="1100" u="none" cap="none" strike="noStrike">
              <a:solidFill>
                <a:srgbClr val="FDFDFD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4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254" name="Google Shape;254;p44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93700" lvl="0" marL="457200" rtl="0" algn="l">
              <a:spcBef>
                <a:spcPts val="300"/>
              </a:spcBef>
              <a:spcAft>
                <a:spcPts val="0"/>
              </a:spcAft>
              <a:buSzPts val="2600"/>
              <a:buChar char="•"/>
              <a:defRPr/>
            </a:lvl1pPr>
            <a:lvl2pPr indent="-381000" lvl="1" marL="914400" rtl="0" algn="l">
              <a:spcBef>
                <a:spcPts val="300"/>
              </a:spcBef>
              <a:spcAft>
                <a:spcPts val="0"/>
              </a:spcAft>
              <a:buSzPts val="2400"/>
              <a:buChar char="–"/>
              <a:defRPr/>
            </a:lvl2pPr>
            <a:lvl3pPr indent="-368300" lvl="2" marL="1371600" rtl="0" algn="l">
              <a:spcBef>
                <a:spcPts val="300"/>
              </a:spcBef>
              <a:spcAft>
                <a:spcPts val="0"/>
              </a:spcAft>
              <a:buSzPts val="2200"/>
              <a:buChar char="•"/>
              <a:defRPr/>
            </a:lvl3pPr>
            <a:lvl4pPr indent="-355600" lvl="3" marL="1828800" rtl="0" algn="l">
              <a:spcBef>
                <a:spcPts val="300"/>
              </a:spcBef>
              <a:spcAft>
                <a:spcPts val="0"/>
              </a:spcAft>
              <a:buSzPts val="2000"/>
              <a:buChar char="–"/>
              <a:defRPr/>
            </a:lvl4pPr>
            <a:lvl5pPr indent="-342900" lvl="4" marL="2286000" rtl="0" algn="l">
              <a:spcBef>
                <a:spcPts val="300"/>
              </a:spcBef>
              <a:spcAft>
                <a:spcPts val="0"/>
              </a:spcAft>
              <a:buSzPts val="1800"/>
              <a:buChar char="»"/>
              <a:defRPr/>
            </a:lvl5pPr>
            <a:lvl6pPr indent="-317500" lvl="5" marL="2743200" rtl="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rtl="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rtl="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rtl="0" algn="l"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255" name="Google Shape;255;p44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6" name="Google Shape;256;p44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pds.nasa.gov</a:t>
            </a:r>
            <a:endParaRPr b="1" i="0" sz="11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5"/>
          <p:cNvSpPr txBox="1"/>
          <p:nvPr>
            <p:ph type="title"/>
          </p:nvPr>
        </p:nvSpPr>
        <p:spPr>
          <a:xfrm>
            <a:off x="685800" y="1632295"/>
            <a:ext cx="7772400" cy="10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 b="1" cap="small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6"/>
          <p:cNvSpPr txBox="1"/>
          <p:nvPr>
            <p:ph idx="1" type="body"/>
          </p:nvPr>
        </p:nvSpPr>
        <p:spPr>
          <a:xfrm>
            <a:off x="457869" y="244929"/>
            <a:ext cx="8228400" cy="43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93700" lvl="0" marL="457200" rtl="0" algn="l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2600"/>
              <a:buChar char="•"/>
              <a:defRPr>
                <a:solidFill>
                  <a:srgbClr val="FFFFFF"/>
                </a:solidFill>
              </a:defRPr>
            </a:lvl1pPr>
            <a:lvl2pPr indent="-381000" lvl="1" marL="914400" rtl="0" algn="l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2400"/>
              <a:buChar char="–"/>
              <a:defRPr>
                <a:solidFill>
                  <a:srgbClr val="FFFFFF"/>
                </a:solidFill>
              </a:defRPr>
            </a:lvl2pPr>
            <a:lvl3pPr indent="-368300" lvl="2" marL="1371600" rtl="0" algn="l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2200"/>
              <a:buChar char="•"/>
              <a:defRPr>
                <a:solidFill>
                  <a:srgbClr val="FFFFFF"/>
                </a:solidFill>
              </a:defRPr>
            </a:lvl3pPr>
            <a:lvl4pPr indent="-355600" lvl="3" marL="1828800" rtl="0" algn="l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indent="-342900" lvl="4" marL="2286000" rtl="0" algn="l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1800"/>
              <a:buChar char="»"/>
              <a:defRPr>
                <a:solidFill>
                  <a:srgbClr val="FFFFFF"/>
                </a:solidFill>
              </a:defRPr>
            </a:lvl5pPr>
            <a:lvl6pPr indent="-317500" lvl="5" marL="2743200" rtl="0" algn="l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1400"/>
              <a:buChar char="•"/>
              <a:defRPr>
                <a:solidFill>
                  <a:srgbClr val="FFFFFF"/>
                </a:solidFill>
              </a:defRPr>
            </a:lvl6pPr>
            <a:lvl7pPr indent="-317500" lvl="6" marL="3200400" rtl="0" algn="l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1400"/>
              <a:buChar char="•"/>
              <a:defRPr>
                <a:solidFill>
                  <a:srgbClr val="FFFFFF"/>
                </a:solidFill>
              </a:defRPr>
            </a:lvl7pPr>
            <a:lvl8pPr indent="-317500" lvl="7" marL="3657600" rtl="0" algn="l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1400"/>
              <a:buChar char="•"/>
              <a:defRPr>
                <a:solidFill>
                  <a:srgbClr val="FFFFFF"/>
                </a:solidFill>
              </a:defRPr>
            </a:lvl8pPr>
            <a:lvl9pPr indent="-317500" lvl="8" marL="4114800" rtl="0" algn="l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1400"/>
              <a:buChar char="•"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2" name="Google Shape;262;p46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pds.nasa.gov</a:t>
            </a:r>
            <a:endParaRPr b="1" i="0" sz="11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7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1" type="body"/>
          </p:nvPr>
        </p:nvSpPr>
        <p:spPr>
          <a:xfrm>
            <a:off x="457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400050" lvl="0" marL="4572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1pPr>
            <a:lvl2pPr indent="-381000" lvl="1" marL="9144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66" name="Google Shape;266;p47"/>
          <p:cNvSpPr txBox="1"/>
          <p:nvPr>
            <p:ph idx="2" type="body"/>
          </p:nvPr>
        </p:nvSpPr>
        <p:spPr>
          <a:xfrm>
            <a:off x="4648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400050" lvl="0" marL="4572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1pPr>
            <a:lvl2pPr indent="-381000" lvl="1" marL="9144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67" name="Google Shape;267;p47"/>
          <p:cNvSpPr txBox="1"/>
          <p:nvPr>
            <p:ph idx="12" type="sldNum"/>
          </p:nvPr>
        </p:nvSpPr>
        <p:spPr>
          <a:xfrm>
            <a:off x="6553868" y="4767178"/>
            <a:ext cx="12636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8" name="Google Shape;268;p47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pds.nasa.gov</a:t>
            </a:r>
            <a:endParaRPr b="1" i="0" sz="11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8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271" name="Google Shape;271;p48"/>
          <p:cNvSpPr txBox="1"/>
          <p:nvPr>
            <p:ph idx="1" type="body"/>
          </p:nvPr>
        </p:nvSpPr>
        <p:spPr>
          <a:xfrm>
            <a:off x="457201" y="1631157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81000" lvl="0" marL="4572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272" name="Google Shape;272;p48"/>
          <p:cNvSpPr txBox="1"/>
          <p:nvPr>
            <p:ph idx="2" type="body"/>
          </p:nvPr>
        </p:nvSpPr>
        <p:spPr>
          <a:xfrm>
            <a:off x="4645025" y="1631157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81000" lvl="0" marL="4572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273" name="Google Shape;273;p48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4" name="Google Shape;274;p48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pds.nasa.gov</a:t>
            </a:r>
            <a:endParaRPr b="1" i="0" sz="11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9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277" name="Google Shape;277;p49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8" name="Google Shape;278;p49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pds.nasa.gov</a:t>
            </a:r>
            <a:endParaRPr b="1" i="0" sz="11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1"/>
          <p:cNvSpPr txBox="1"/>
          <p:nvPr>
            <p:ph type="title"/>
          </p:nvPr>
        </p:nvSpPr>
        <p:spPr>
          <a:xfrm>
            <a:off x="457202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34625" lIns="69275" spcFirstLastPara="1" rIns="69275" wrap="square" tIns="346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900"/>
              <a:buNone/>
              <a:defRPr b="1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282" name="Google Shape;282;p51"/>
          <p:cNvSpPr txBox="1"/>
          <p:nvPr>
            <p:ph idx="1" type="body"/>
          </p:nvPr>
        </p:nvSpPr>
        <p:spPr>
          <a:xfrm>
            <a:off x="3575050" y="204789"/>
            <a:ext cx="5111700" cy="43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431800" lvl="0" marL="45720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0050" lvl="1" marL="9144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–"/>
              <a:defRPr sz="2700"/>
            </a:lvl2pPr>
            <a:lvl3pPr indent="-381000" lvl="2" marL="1371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83" name="Google Shape;283;p51"/>
          <p:cNvSpPr txBox="1"/>
          <p:nvPr>
            <p:ph idx="2" type="body"/>
          </p:nvPr>
        </p:nvSpPr>
        <p:spPr>
          <a:xfrm>
            <a:off x="457202" y="1076326"/>
            <a:ext cx="3008400" cy="351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2286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284" name="Google Shape;284;p51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5" name="Google Shape;285;p51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pds.nasa.gov</a:t>
            </a:r>
            <a:endParaRPr b="1" i="0" sz="11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2"/>
          <p:cNvSpPr txBox="1"/>
          <p:nvPr>
            <p:ph type="title"/>
          </p:nvPr>
        </p:nvSpPr>
        <p:spPr>
          <a:xfrm>
            <a:off x="1792288" y="3600451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625" lIns="69275" spcFirstLastPara="1" rIns="69275" wrap="square" tIns="346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900"/>
              <a:buNone/>
              <a:defRPr b="1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288" name="Google Shape;288;p52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lvl="0" marR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9" name="Google Shape;289;p52"/>
          <p:cNvSpPr txBox="1"/>
          <p:nvPr>
            <p:ph idx="1" type="body"/>
          </p:nvPr>
        </p:nvSpPr>
        <p:spPr>
          <a:xfrm>
            <a:off x="1792288" y="4025504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2286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290" name="Google Shape;290;p52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3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293" name="Google Shape;293;p53"/>
          <p:cNvSpPr txBox="1"/>
          <p:nvPr>
            <p:ph idx="1" type="body"/>
          </p:nvPr>
        </p:nvSpPr>
        <p:spPr>
          <a:xfrm rot="5400000">
            <a:off x="2874681" y="-1216544"/>
            <a:ext cx="3394500" cy="82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175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2pPr>
            <a:lvl3pPr indent="-3175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4pPr>
            <a:lvl5pPr indent="-317500" lvl="4" marL="22860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»"/>
              <a:defRPr/>
            </a:lvl5pPr>
            <a:lvl6pPr indent="-317500" lvl="5" marL="2743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94" name="Google Shape;294;p53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24" name="Google Shape;24;p6"/>
          <p:cNvSpPr txBox="1"/>
          <p:nvPr>
            <p:ph idx="1" type="body"/>
          </p:nvPr>
        </p:nvSpPr>
        <p:spPr>
          <a:xfrm>
            <a:off x="457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400050" lvl="0" marL="4572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1pPr>
            <a:lvl2pPr indent="-381000" lvl="1" marL="9144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5" name="Google Shape;25;p6"/>
          <p:cNvSpPr txBox="1"/>
          <p:nvPr>
            <p:ph idx="2" type="body"/>
          </p:nvPr>
        </p:nvSpPr>
        <p:spPr>
          <a:xfrm>
            <a:off x="4648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400050" lvl="0" marL="4572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1pPr>
            <a:lvl2pPr indent="-381000" lvl="1" marL="9144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6" name="Google Shape;26;p6"/>
          <p:cNvSpPr txBox="1"/>
          <p:nvPr>
            <p:ph idx="12" type="sldNum"/>
          </p:nvPr>
        </p:nvSpPr>
        <p:spPr>
          <a:xfrm>
            <a:off x="6553868" y="4767178"/>
            <a:ext cx="12636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" name="Google Shape;27;p6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rPr>
              <a:t>pds.nasa.gov</a:t>
            </a:r>
            <a:endParaRPr b="1" i="0" sz="1100" u="none" cap="none" strike="noStrike">
              <a:solidFill>
                <a:srgbClr val="FDFDFD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4"/>
          <p:cNvSpPr txBox="1"/>
          <p:nvPr>
            <p:ph type="title"/>
          </p:nvPr>
        </p:nvSpPr>
        <p:spPr>
          <a:xfrm rot="5400000">
            <a:off x="5463750" y="1371629"/>
            <a:ext cx="43887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297" name="Google Shape;297;p54"/>
          <p:cNvSpPr txBox="1"/>
          <p:nvPr>
            <p:ph idx="1" type="body"/>
          </p:nvPr>
        </p:nvSpPr>
        <p:spPr>
          <a:xfrm rot="5400000">
            <a:off x="1272750" y="-609571"/>
            <a:ext cx="43887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175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2pPr>
            <a:lvl3pPr indent="-3175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4pPr>
            <a:lvl5pPr indent="-317500" lvl="4" marL="22860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»"/>
              <a:defRPr/>
            </a:lvl5pPr>
            <a:lvl6pPr indent="-317500" lvl="5" marL="2743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98" name="Google Shape;298;p54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457201" y="1631157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81000" lvl="0" marL="4572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31" name="Google Shape;31;p7"/>
          <p:cNvSpPr txBox="1"/>
          <p:nvPr>
            <p:ph idx="2" type="body"/>
          </p:nvPr>
        </p:nvSpPr>
        <p:spPr>
          <a:xfrm>
            <a:off x="4645025" y="1631157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81000" lvl="0" marL="4572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" name="Google Shape;33;p7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rPr>
              <a:t>pds.nasa.gov</a:t>
            </a:r>
            <a:endParaRPr b="1" i="0" sz="1100" u="none" cap="none" strike="noStrike">
              <a:solidFill>
                <a:srgbClr val="FDFDFD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36" name="Google Shape;36;p8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8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rPr>
              <a:t>pds.nasa.gov</a:t>
            </a:r>
            <a:endParaRPr b="1" i="0" sz="1100" u="none" cap="none" strike="noStrike">
              <a:solidFill>
                <a:srgbClr val="FDFDFD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0"/>
          <p:cNvSpPr txBox="1"/>
          <p:nvPr>
            <p:ph type="title"/>
          </p:nvPr>
        </p:nvSpPr>
        <p:spPr>
          <a:xfrm>
            <a:off x="457202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34625" lIns="69275" spcFirstLastPara="1" rIns="69275" wrap="square" tIns="346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9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9pPr>
          </a:lstStyle>
          <a:p/>
        </p:txBody>
      </p:sp>
      <p:sp>
        <p:nvSpPr>
          <p:cNvPr id="41" name="Google Shape;41;p10"/>
          <p:cNvSpPr txBox="1"/>
          <p:nvPr>
            <p:ph idx="1" type="body"/>
          </p:nvPr>
        </p:nvSpPr>
        <p:spPr>
          <a:xfrm>
            <a:off x="3575050" y="204789"/>
            <a:ext cx="5111700" cy="43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431800" lvl="0" marL="4572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0050" lvl="1" marL="9144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–"/>
              <a:defRPr sz="2700"/>
            </a:lvl2pPr>
            <a:lvl3pPr indent="-381000" lvl="2" marL="13716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42" name="Google Shape;42;p10"/>
          <p:cNvSpPr txBox="1"/>
          <p:nvPr>
            <p:ph idx="2" type="body"/>
          </p:nvPr>
        </p:nvSpPr>
        <p:spPr>
          <a:xfrm>
            <a:off x="457202" y="1076326"/>
            <a:ext cx="3008400" cy="351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2286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6725" lIns="73475" spcFirstLastPara="1" rIns="73475" wrap="square" tIns="36725">
            <a:noAutofit/>
          </a:bodyPr>
          <a:lstStyle>
            <a:lvl1pPr indent="0" lvl="0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spcBef>
                <a:spcPts val="0"/>
              </a:spcBef>
              <a:spcAft>
                <a:spcPts val="0"/>
              </a:spcAft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4" name="Google Shape;44;p10"/>
          <p:cNvSpPr txBox="1"/>
          <p:nvPr/>
        </p:nvSpPr>
        <p:spPr>
          <a:xfrm>
            <a:off x="7780422" y="4759474"/>
            <a:ext cx="13914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725" lIns="73475" spcFirstLastPara="1" rIns="73475" wrap="square" tIns="36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B5DCFB"/>
                </a:solidFill>
                <a:latin typeface="Arial"/>
                <a:ea typeface="Arial"/>
                <a:cs typeface="Arial"/>
                <a:sym typeface="Arial"/>
              </a:rPr>
              <a:t>pds.nasa.gov</a:t>
            </a:r>
            <a:endParaRPr b="1" i="0" sz="1100" u="none" cap="none" strike="noStrike">
              <a:solidFill>
                <a:srgbClr val="B5DCF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3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9.xml"/><Relationship Id="rId2" Type="http://schemas.openxmlformats.org/officeDocument/2006/relationships/slideLayout" Target="../slideLayouts/slideLayout40.xml"/><Relationship Id="rId3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2181D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Font typeface="Roboto"/>
              <a:buNone/>
              <a:defRPr i="0" sz="3900" u="none" cap="none" strike="noStrike">
                <a:solidFill>
                  <a:srgbClr val="B5DCF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Font typeface="Roboto"/>
              <a:buNone/>
              <a:defRPr i="0" sz="3900" u="none" cap="none" strike="noStrike">
                <a:solidFill>
                  <a:srgbClr val="B5DCFB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Font typeface="Roboto"/>
              <a:buNone/>
              <a:defRPr i="0" sz="3900" u="none" cap="none" strike="noStrike">
                <a:solidFill>
                  <a:srgbClr val="B5DCFB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Font typeface="Roboto"/>
              <a:buNone/>
              <a:defRPr i="0" sz="3900" u="none" cap="none" strike="noStrike">
                <a:solidFill>
                  <a:srgbClr val="B5DCFB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Font typeface="Roboto"/>
              <a:buNone/>
              <a:defRPr i="0" sz="3900" u="none" cap="none" strike="noStrike">
                <a:solidFill>
                  <a:srgbClr val="B5DCFB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Font typeface="Roboto"/>
              <a:buNone/>
              <a:defRPr i="0" sz="3900" u="none" cap="none" strike="noStrike">
                <a:solidFill>
                  <a:srgbClr val="B5DCFB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Font typeface="Roboto"/>
              <a:buNone/>
              <a:defRPr i="0" sz="3900" u="none" cap="none" strike="noStrike">
                <a:solidFill>
                  <a:srgbClr val="B5DCFB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Font typeface="Roboto"/>
              <a:buNone/>
              <a:defRPr i="0" sz="3900" u="none" cap="none" strike="noStrike">
                <a:solidFill>
                  <a:srgbClr val="B5DCFB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Clr>
                <a:srgbClr val="B5DCFB"/>
              </a:buClr>
              <a:buSzPts val="3900"/>
              <a:buFont typeface="Roboto"/>
              <a:buNone/>
              <a:defRPr i="0" sz="3900" u="none" cap="none" strike="noStrike">
                <a:solidFill>
                  <a:srgbClr val="B5DCFB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93700" lvl="0" marL="457200" marR="0" rtl="0" algn="l">
              <a:spcBef>
                <a:spcPts val="600"/>
              </a:spcBef>
              <a:spcAft>
                <a:spcPts val="0"/>
              </a:spcAft>
              <a:buClr>
                <a:srgbClr val="B5DCFB"/>
              </a:buClr>
              <a:buSzPts val="2600"/>
              <a:buFont typeface="Roboto"/>
              <a:buChar char="•"/>
              <a:defRPr b="1" i="0" sz="2600" u="none" cap="none" strike="noStrike">
                <a:solidFill>
                  <a:srgbClr val="B5DCF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81000" lvl="1" marL="914400" marR="0" rtl="0" algn="l">
              <a:spcBef>
                <a:spcPts val="600"/>
              </a:spcBef>
              <a:spcAft>
                <a:spcPts val="0"/>
              </a:spcAft>
              <a:buClr>
                <a:srgbClr val="FDFDFD"/>
              </a:buClr>
              <a:buSzPts val="2400"/>
              <a:buFont typeface="Roboto"/>
              <a:buChar char="–"/>
              <a:defRPr i="0" sz="24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68300" lvl="2" marL="1371600" marR="0" rtl="0" algn="l">
              <a:spcBef>
                <a:spcPts val="500"/>
              </a:spcBef>
              <a:spcAft>
                <a:spcPts val="0"/>
              </a:spcAft>
              <a:buClr>
                <a:srgbClr val="FDFDFD"/>
              </a:buClr>
              <a:buSzPts val="2200"/>
              <a:buFont typeface="Roboto"/>
              <a:buChar char="•"/>
              <a:defRPr i="0" sz="22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55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FDFDFD"/>
              </a:buClr>
              <a:buSzPts val="2000"/>
              <a:buFont typeface="Roboto"/>
              <a:buChar char="–"/>
              <a:defRPr i="0" sz="20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429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FDFDFD"/>
              </a:buClr>
              <a:buSzPts val="1800"/>
              <a:buFont typeface="Roboto"/>
              <a:buChar char="»"/>
              <a:defRPr i="0" sz="18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rgbClr val="FDFDFD"/>
              </a:buClr>
              <a:buSzPts val="1400"/>
              <a:buFont typeface="Roboto"/>
              <a:buChar char="•"/>
              <a:defRPr i="0" sz="14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rgbClr val="FDFDFD"/>
              </a:buClr>
              <a:buSzPts val="1400"/>
              <a:buFont typeface="Roboto"/>
              <a:buChar char="•"/>
              <a:defRPr i="0" sz="14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rgbClr val="FDFDFD"/>
              </a:buClr>
              <a:buSzPts val="1400"/>
              <a:buFont typeface="Roboto"/>
              <a:buChar char="•"/>
              <a:defRPr i="0" sz="14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rgbClr val="FDFDFD"/>
              </a:buClr>
              <a:buSzPts val="1400"/>
              <a:buFont typeface="Roboto"/>
              <a:buChar char="•"/>
              <a:defRPr i="0" sz="1400" u="none" cap="none" strike="noStrike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1" name="Google Shape;61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2" name="Google Shape;62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8"/>
          <p:cNvSpPr/>
          <p:nvPr/>
        </p:nvSpPr>
        <p:spPr>
          <a:xfrm>
            <a:off x="2381" y="4800600"/>
            <a:ext cx="91416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8"/>
          <p:cNvSpPr/>
          <p:nvPr/>
        </p:nvSpPr>
        <p:spPr>
          <a:xfrm>
            <a:off x="11" y="4750737"/>
            <a:ext cx="9141600" cy="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28"/>
          <p:cNvSpPr txBox="1"/>
          <p:nvPr>
            <p:ph type="title"/>
          </p:nvPr>
        </p:nvSpPr>
        <p:spPr>
          <a:xfrm>
            <a:off x="822960" y="214952"/>
            <a:ext cx="7543800" cy="1088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Calibri"/>
              <a:buNone/>
              <a:defRPr b="0" i="0" sz="36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822960" y="1384300"/>
            <a:ext cx="7543800" cy="30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0" wrap="square" tIns="34275">
            <a:noAutofit/>
          </a:bodyPr>
          <a:lstStyle>
            <a:lvl1pPr indent="-323850" lvl="0" marL="457200" marR="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Char char=" "/>
              <a:defRPr b="0" i="0" sz="15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alibri"/>
              <a:buChar char="◦"/>
              <a:defRPr b="0" i="0" sz="1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alibri"/>
              <a:buChar char="◦"/>
              <a:defRPr b="0" i="0" sz="1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alibri"/>
              <a:buChar char="◦"/>
              <a:defRPr b="0" i="0" sz="1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alibri"/>
              <a:buChar char="◦"/>
              <a:defRPr b="0" i="0" sz="1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alibri"/>
              <a:buChar char="◦"/>
              <a:defRPr b="0" i="0" sz="1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alibri"/>
              <a:buChar char="◦"/>
              <a:defRPr b="0" i="0" sz="1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 marR="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100"/>
              <a:buFont typeface="Calibri"/>
              <a:buChar char="◦"/>
              <a:defRPr b="0" i="0" sz="1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10" type="dt"/>
          </p:nvPr>
        </p:nvSpPr>
        <p:spPr>
          <a:xfrm>
            <a:off x="822960" y="4844839"/>
            <a:ext cx="1854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11" type="ftr"/>
          </p:nvPr>
        </p:nvSpPr>
        <p:spPr>
          <a:xfrm>
            <a:off x="2764639" y="4844839"/>
            <a:ext cx="3617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0" name="Google Shape;150;p28"/>
          <p:cNvSpPr txBox="1"/>
          <p:nvPr>
            <p:ph idx="12" type="sldNum"/>
          </p:nvPr>
        </p:nvSpPr>
        <p:spPr>
          <a:xfrm>
            <a:off x="7425343" y="4844839"/>
            <a:ext cx="9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51" name="Google Shape;151;p28"/>
          <p:cNvCxnSpPr/>
          <p:nvPr/>
        </p:nvCxnSpPr>
        <p:spPr>
          <a:xfrm>
            <a:off x="895149" y="1303384"/>
            <a:ext cx="747510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34343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2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625" lIns="69275" spcFirstLastPara="1" rIns="69275" wrap="square" tIns="3462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Calibri"/>
              <a:buNone/>
              <a:defRPr i="0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Calibri"/>
              <a:buNone/>
              <a:defRPr i="0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Calibri"/>
              <a:buNone/>
              <a:defRPr i="0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Calibri"/>
              <a:buNone/>
              <a:defRPr i="0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Calibri"/>
              <a:buNone/>
              <a:defRPr i="0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Calibri"/>
              <a:buNone/>
              <a:defRPr i="0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Calibri"/>
              <a:buNone/>
              <a:defRPr i="0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Calibri"/>
              <a:buNone/>
              <a:defRPr i="0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Calibri"/>
              <a:buNone/>
              <a:defRPr i="0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8" name="Google Shape;248;p42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625" lIns="69275" spcFirstLastPara="1" rIns="69275" wrap="square" tIns="34625">
            <a:noAutofit/>
          </a:bodyPr>
          <a:lstStyle>
            <a:lvl1pPr indent="-393700" lvl="0" marL="457200" marR="0" rtl="0" algn="l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Calibri"/>
              <a:buChar char="•"/>
              <a:defRPr i="0" sz="2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–"/>
              <a:defRPr i="0" sz="2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68300" lvl="2" marL="1371600" marR="0" rtl="0" algn="l"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Calibri"/>
              <a:buChar char="•"/>
              <a:defRPr i="0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Calibri"/>
              <a:buChar char="–"/>
              <a:defRPr i="0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Char char="»"/>
              <a:defRPr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•"/>
              <a:defRPr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•"/>
              <a:defRPr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•"/>
              <a:defRPr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•"/>
              <a:defRPr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Relationship Id="rId4" Type="http://schemas.openxmlformats.org/officeDocument/2006/relationships/image" Target="../media/image2.png"/><Relationship Id="rId5" Type="http://schemas.openxmlformats.org/officeDocument/2006/relationships/image" Target="../media/image4.jpg"/><Relationship Id="rId6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Relationship Id="rId4" Type="http://schemas.openxmlformats.org/officeDocument/2006/relationships/image" Target="../media/image2.png"/><Relationship Id="rId5" Type="http://schemas.openxmlformats.org/officeDocument/2006/relationships/image" Target="../media/image4.jpg"/><Relationship Id="rId6" Type="http://schemas.openxmlformats.org/officeDocument/2006/relationships/image" Target="../media/image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jpg"/><Relationship Id="rId4" Type="http://schemas.openxmlformats.org/officeDocument/2006/relationships/image" Target="../media/image2.png"/><Relationship Id="rId5" Type="http://schemas.openxmlformats.org/officeDocument/2006/relationships/image" Target="../media/image4.jpg"/><Relationship Id="rId6" Type="http://schemas.openxmlformats.org/officeDocument/2006/relationships/image" Target="../media/image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jpg"/><Relationship Id="rId4" Type="http://schemas.openxmlformats.org/officeDocument/2006/relationships/image" Target="../media/image2.png"/><Relationship Id="rId5" Type="http://schemas.openxmlformats.org/officeDocument/2006/relationships/image" Target="../media/image4.jpg"/><Relationship Id="rId6" Type="http://schemas.openxmlformats.org/officeDocument/2006/relationships/image" Target="../media/image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docs.google.com/document/d/1I5PrNF_Jv8DQiaNvo0O0ogBCF0WMAaV9yOfGx2Y_f0M/edit#heading=h.2et92p0" TargetMode="External"/><Relationship Id="rId4" Type="http://schemas.openxmlformats.org/officeDocument/2006/relationships/hyperlink" Target="https://github.com/NASA-PDS/pds-api/blob/master/docs/spec/pds-api-specification.md" TargetMode="External"/><Relationship Id="rId5" Type="http://schemas.openxmlformats.org/officeDocument/2006/relationships/hyperlink" Target="https://docs.google.com/document/d/16d0MVh48bFLvWsa5-B_Hy-cby1rGWdnNojWOJpUcOvA/edit?usp=sharing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github.com/NASA-PDS/pds-api/blob/master/docs/spec/pds-api-specification.md" TargetMode="External"/><Relationship Id="rId4" Type="http://schemas.openxmlformats.org/officeDocument/2006/relationships/hyperlink" Target="https://docs.google.com/document/d/16d0MVh48bFLvWsa5-B_Hy-cby1rGWdnNojWOJpUcOvA/edit?usp=sharing" TargetMode="External"/><Relationship Id="rId5" Type="http://schemas.openxmlformats.org/officeDocument/2006/relationships/image" Target="../media/image12.png"/></Relationships>
</file>

<file path=ppt/slides/_rels/slide28.xml.rels><?xml version="1.0" encoding="UTF-8" standalone="yes"?><Relationships xmlns="http://schemas.openxmlformats.org/package/2006/relationships"><Relationship Id="rId11" Type="http://schemas.openxmlformats.org/officeDocument/2006/relationships/image" Target="../media/image21.png"/><Relationship Id="rId10" Type="http://schemas.openxmlformats.org/officeDocument/2006/relationships/hyperlink" Target="https://pds-gamma.jpl.nasa.gov/api/swagger-ui.html" TargetMode="External"/><Relationship Id="rId1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nasa-pds.github.io/pds-api/" TargetMode="External"/><Relationship Id="rId4" Type="http://schemas.openxmlformats.org/officeDocument/2006/relationships/hyperlink" Target="https://github.com/NASA-PDS/pds-api#to-generate-a-postman-test-collection" TargetMode="External"/><Relationship Id="rId9" Type="http://schemas.openxmlformats.org/officeDocument/2006/relationships/hyperlink" Target="https://github.com/NASA-PDS/pds-api-notebook" TargetMode="External"/><Relationship Id="rId5" Type="http://schemas.openxmlformats.org/officeDocument/2006/relationships/hyperlink" Target="https://github.com/NASA-PDS/api-search-query-lexer" TargetMode="External"/><Relationship Id="rId6" Type="http://schemas.openxmlformats.org/officeDocument/2006/relationships/hyperlink" Target="https://github.com/NASA-PDS/pds-api-javalib" TargetMode="External"/><Relationship Id="rId7" Type="http://schemas.openxmlformats.org/officeDocument/2006/relationships/hyperlink" Target="https://github.com/NASA-PDS/pds-api-service" TargetMode="External"/><Relationship Id="rId8" Type="http://schemas.openxmlformats.org/officeDocument/2006/relationships/hyperlink" Target="https://github.com/NASA-PDS/pds-api-client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hou.usra.edu/meetings/planetdata2019/pdf/7105.pdf" TargetMode="External"/><Relationship Id="rId4" Type="http://schemas.openxmlformats.org/officeDocument/2006/relationships/hyperlink" Target="https://www.hou.usra.edu/meetings/planetdata2019/eposter/7105.pdf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forum.openplanetary.org/c/data-access-discovery/18" TargetMode="External"/><Relationship Id="rId4" Type="http://schemas.openxmlformats.org/officeDocument/2006/relationships/hyperlink" Target="https://pds.nasa.gov/?feedback=true" TargetMode="External"/></Relationships>
</file>

<file path=ppt/slides/_rels/slide33.xml.rels><?xml version="1.0" encoding="UTF-8" standalone="yes"?><Relationships xmlns="http://schemas.openxmlformats.org/package/2006/relationships"><Relationship Id="rId11" Type="http://schemas.openxmlformats.org/officeDocument/2006/relationships/hyperlink" Target="https://github.com/NASA-PDS/pds-api-notebook" TargetMode="External"/><Relationship Id="rId10" Type="http://schemas.openxmlformats.org/officeDocument/2006/relationships/hyperlink" Target="https://github.com/NASA-PDS/pds-api-clien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s://github.com/NASA-PDS/pds-api/blob/master/docs/spec/pds-api-specification.md" TargetMode="External"/><Relationship Id="rId4" Type="http://schemas.openxmlformats.org/officeDocument/2006/relationships/hyperlink" Target="https://docs.google.com/document/d/16d0MVh48bFLvWsa5-B_Hy-cby1rGWdnNojWOJpUcOvA/edit?usp=sharing" TargetMode="External"/><Relationship Id="rId9" Type="http://schemas.openxmlformats.org/officeDocument/2006/relationships/hyperlink" Target="https://github.com/NASA-PDS/pds-api-service" TargetMode="External"/><Relationship Id="rId5" Type="http://schemas.openxmlformats.org/officeDocument/2006/relationships/hyperlink" Target="https://nasa-pds.github.io/pds-api/" TargetMode="External"/><Relationship Id="rId6" Type="http://schemas.openxmlformats.org/officeDocument/2006/relationships/hyperlink" Target="https://github.com/NASA-PDS/pds-api#to-generate-a-postman-test-collection" TargetMode="External"/><Relationship Id="rId7" Type="http://schemas.openxmlformats.org/officeDocument/2006/relationships/hyperlink" Target="https://github.com/NASA-PDS/api-search-query-lexer" TargetMode="External"/><Relationship Id="rId8" Type="http://schemas.openxmlformats.org/officeDocument/2006/relationships/hyperlink" Target="https://github.com/NASA-PDS/pds-api-javalib" TargetMode="Externa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s://github.com/NASA-PDS/pds-api-notebook" TargetMode="Externa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0.png"/><Relationship Id="rId4" Type="http://schemas.openxmlformats.org/officeDocument/2006/relationships/image" Target="../media/image20.png"/><Relationship Id="rId5" Type="http://schemas.openxmlformats.org/officeDocument/2006/relationships/image" Target="../media/image11.png"/><Relationship Id="rId6" Type="http://schemas.openxmlformats.org/officeDocument/2006/relationships/image" Target="../media/image16.png"/><Relationship Id="rId7" Type="http://schemas.openxmlformats.org/officeDocument/2006/relationships/image" Target="../media/image13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hou.usra.edu/meetings/planetdata2019/pdf/7105.pdf" TargetMode="External"/><Relationship Id="rId4" Type="http://schemas.openxmlformats.org/officeDocument/2006/relationships/hyperlink" Target="https://www.hou.usra.edu/meetings/planetdata2019/eposter/7105.pdf" TargetMode="Externa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2.xml"/><Relationship Id="rId3" Type="http://schemas.openxmlformats.org/officeDocument/2006/relationships/hyperlink" Target="https://pds.nasa.gov/home/about/PlanetaryDataSystemRMS17-26_20jun17.pdf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8.jpg"/><Relationship Id="rId6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Relationship Id="rId4" Type="http://schemas.openxmlformats.org/officeDocument/2006/relationships/image" Target="../media/image2.png"/><Relationship Id="rId5" Type="http://schemas.openxmlformats.org/officeDocument/2006/relationships/image" Target="../media/image4.jpg"/><Relationship Id="rId6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Relationship Id="rId4" Type="http://schemas.openxmlformats.org/officeDocument/2006/relationships/image" Target="../media/image2.png"/><Relationship Id="rId5" Type="http://schemas.openxmlformats.org/officeDocument/2006/relationships/image" Target="../media/image4.jpg"/><Relationship Id="rId6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55"/>
          <p:cNvSpPr txBox="1"/>
          <p:nvPr>
            <p:ph type="title"/>
          </p:nvPr>
        </p:nvSpPr>
        <p:spPr>
          <a:xfrm>
            <a:off x="685800" y="2326821"/>
            <a:ext cx="7772400" cy="7959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2"/>
                </a:solidFill>
              </a:rPr>
              <a:t>P</a:t>
            </a:r>
            <a:r>
              <a:rPr lang="en-US">
                <a:solidFill>
                  <a:schemeClr val="dk2"/>
                </a:solidFill>
              </a:rPr>
              <a:t>DS API (version alpha)</a:t>
            </a:r>
            <a:endParaRPr/>
          </a:p>
        </p:txBody>
      </p:sp>
      <p:pic>
        <p:nvPicPr>
          <p:cNvPr id="304" name="Google Shape;304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3025" y="955025"/>
            <a:ext cx="2197950" cy="1140075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55"/>
          <p:cNvSpPr txBox="1"/>
          <p:nvPr/>
        </p:nvSpPr>
        <p:spPr>
          <a:xfrm>
            <a:off x="7475063" y="4784545"/>
            <a:ext cx="1668900" cy="3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73475" lIns="73475" spcFirstLastPara="1" rIns="73475" wrap="square" tIns="734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© 2021 California Institute of Technology.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Government sponsorship acknowledged.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6" name="Google Shape;306;p55"/>
          <p:cNvSpPr txBox="1"/>
          <p:nvPr/>
        </p:nvSpPr>
        <p:spPr>
          <a:xfrm>
            <a:off x="0" y="4553100"/>
            <a:ext cx="1962300" cy="5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 cap="small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cap="small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OpenPlanetary Virtual Lunch Talk</a:t>
            </a:r>
            <a:endParaRPr sz="900" cap="small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cap="small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April 5, 2021</a:t>
            </a:r>
            <a:endParaRPr sz="9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7" name="Google Shape;307;p55"/>
          <p:cNvSpPr txBox="1"/>
          <p:nvPr/>
        </p:nvSpPr>
        <p:spPr>
          <a:xfrm>
            <a:off x="905550" y="3122725"/>
            <a:ext cx="73329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rPr>
              <a:t>Thomas Loubrieu, </a:t>
            </a:r>
            <a:r>
              <a:rPr lang="en-US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rPr>
              <a:t>Jordan Padams, Dan Crichton, Emily Law, Steve Hughes</a:t>
            </a:r>
            <a:endParaRPr>
              <a:solidFill>
                <a:srgbClr val="FDFDFD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DFDFD"/>
                </a:solidFill>
                <a:latin typeface="Roboto"/>
                <a:ea typeface="Roboto"/>
                <a:cs typeface="Roboto"/>
                <a:sym typeface="Roboto"/>
              </a:rPr>
              <a:t>Jet Propulsion Laboratory, California Institute of Technology</a:t>
            </a:r>
            <a:endParaRPr sz="1200">
              <a:solidFill>
                <a:srgbClr val="FDFDFD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64"/>
          <p:cNvSpPr/>
          <p:nvPr/>
        </p:nvSpPr>
        <p:spPr>
          <a:xfrm>
            <a:off x="1472575" y="15416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34" name="Google Shape;534;p64"/>
          <p:cNvSpPr/>
          <p:nvPr/>
        </p:nvSpPr>
        <p:spPr>
          <a:xfrm>
            <a:off x="1815475" y="2679946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35" name="Google Shape;535;p64"/>
          <p:cNvSpPr/>
          <p:nvPr/>
        </p:nvSpPr>
        <p:spPr>
          <a:xfrm>
            <a:off x="1816732" y="3638824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JAXA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36" name="Google Shape;536;p64"/>
          <p:cNvSpPr/>
          <p:nvPr/>
        </p:nvSpPr>
        <p:spPr>
          <a:xfrm>
            <a:off x="6456088" y="8615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537" name="Google Shape;537;p64"/>
          <p:cNvSpPr/>
          <p:nvPr/>
        </p:nvSpPr>
        <p:spPr>
          <a:xfrm>
            <a:off x="4354735" y="94853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Search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(1,2,9)</a:t>
            </a:r>
            <a:endParaRPr sz="1100"/>
          </a:p>
        </p:txBody>
      </p:sp>
      <p:sp>
        <p:nvSpPr>
          <p:cNvPr id="538" name="Google Shape;538;p64"/>
          <p:cNvSpPr/>
          <p:nvPr/>
        </p:nvSpPr>
        <p:spPr>
          <a:xfrm>
            <a:off x="4297814" y="3075646"/>
            <a:ext cx="1056900" cy="6018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On-demand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Algorithms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(6,8)</a:t>
            </a:r>
            <a:endParaRPr sz="1100"/>
          </a:p>
        </p:txBody>
      </p:sp>
      <p:sp>
        <p:nvSpPr>
          <p:cNvPr id="539" name="Google Shape;539;p64"/>
          <p:cNvSpPr/>
          <p:nvPr/>
        </p:nvSpPr>
        <p:spPr>
          <a:xfrm>
            <a:off x="1586875" y="16559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40" name="Google Shape;540;p64"/>
          <p:cNvSpPr/>
          <p:nvPr/>
        </p:nvSpPr>
        <p:spPr>
          <a:xfrm>
            <a:off x="1701175" y="17702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41" name="Google Shape;541;p64"/>
          <p:cNvSpPr/>
          <p:nvPr/>
        </p:nvSpPr>
        <p:spPr>
          <a:xfrm>
            <a:off x="1815475" y="18845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 Node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42" name="Google Shape;542;p64"/>
          <p:cNvSpPr/>
          <p:nvPr/>
        </p:nvSpPr>
        <p:spPr>
          <a:xfrm>
            <a:off x="1297128" y="700977"/>
            <a:ext cx="9480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Engineering</a:t>
            </a:r>
            <a:endParaRPr sz="1100"/>
          </a:p>
        </p:txBody>
      </p:sp>
      <p:cxnSp>
        <p:nvCxnSpPr>
          <p:cNvPr id="543" name="Google Shape;543;p64"/>
          <p:cNvCxnSpPr>
            <a:stCxn id="542" idx="3"/>
          </p:cNvCxnSpPr>
          <p:nvPr/>
        </p:nvCxnSpPr>
        <p:spPr>
          <a:xfrm>
            <a:off x="2245128" y="989577"/>
            <a:ext cx="17352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544" name="Google Shape;544;p64"/>
          <p:cNvCxnSpPr>
            <a:stCxn id="541" idx="3"/>
          </p:cNvCxnSpPr>
          <p:nvPr/>
        </p:nvCxnSpPr>
        <p:spPr>
          <a:xfrm>
            <a:off x="2546275" y="2173168"/>
            <a:ext cx="1236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545" name="Google Shape;545;p64"/>
          <p:cNvCxnSpPr/>
          <p:nvPr/>
        </p:nvCxnSpPr>
        <p:spPr>
          <a:xfrm>
            <a:off x="2556439" y="2951305"/>
            <a:ext cx="1310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546" name="Google Shape;546;p64"/>
          <p:cNvCxnSpPr>
            <a:stCxn id="535" idx="3"/>
          </p:cNvCxnSpPr>
          <p:nvPr/>
        </p:nvCxnSpPr>
        <p:spPr>
          <a:xfrm>
            <a:off x="2547532" y="3927424"/>
            <a:ext cx="1319100" cy="75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547" name="Google Shape;547;p64"/>
          <p:cNvSpPr/>
          <p:nvPr/>
        </p:nvSpPr>
        <p:spPr>
          <a:xfrm>
            <a:off x="4297814" y="3820196"/>
            <a:ext cx="1056900" cy="572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Computational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(6)</a:t>
            </a:r>
            <a:endParaRPr sz="1100"/>
          </a:p>
        </p:txBody>
      </p:sp>
      <p:sp>
        <p:nvSpPr>
          <p:cNvPr id="548" name="Google Shape;548;p64"/>
          <p:cNvSpPr/>
          <p:nvPr/>
        </p:nvSpPr>
        <p:spPr>
          <a:xfrm>
            <a:off x="6528785" y="23532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549" name="Google Shape;549;p64"/>
          <p:cNvSpPr/>
          <p:nvPr/>
        </p:nvSpPr>
        <p:spPr>
          <a:xfrm>
            <a:off x="6570388" y="9758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550" name="Google Shape;550;p64"/>
          <p:cNvSpPr/>
          <p:nvPr/>
        </p:nvSpPr>
        <p:spPr>
          <a:xfrm>
            <a:off x="6684688" y="10901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551" name="Google Shape;551;p64"/>
          <p:cNvSpPr/>
          <p:nvPr/>
        </p:nvSpPr>
        <p:spPr>
          <a:xfrm>
            <a:off x="6643085" y="24675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552" name="Google Shape;552;p64"/>
          <p:cNvSpPr/>
          <p:nvPr/>
        </p:nvSpPr>
        <p:spPr>
          <a:xfrm>
            <a:off x="6757385" y="2581808"/>
            <a:ext cx="10044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  (7)</a:t>
            </a:r>
            <a:endParaRPr sz="1100"/>
          </a:p>
        </p:txBody>
      </p:sp>
      <p:sp>
        <p:nvSpPr>
          <p:cNvPr id="553" name="Google Shape;553;p64"/>
          <p:cNvSpPr/>
          <p:nvPr/>
        </p:nvSpPr>
        <p:spPr>
          <a:xfrm>
            <a:off x="7774690" y="35933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554" name="Google Shape;554;p64"/>
          <p:cNvSpPr/>
          <p:nvPr/>
        </p:nvSpPr>
        <p:spPr>
          <a:xfrm>
            <a:off x="7888990" y="37076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555" name="Google Shape;555;p64"/>
          <p:cNvSpPr/>
          <p:nvPr/>
        </p:nvSpPr>
        <p:spPr>
          <a:xfrm>
            <a:off x="8003290" y="38219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 (5)</a:t>
            </a:r>
            <a:endParaRPr sz="1100"/>
          </a:p>
        </p:txBody>
      </p:sp>
      <p:sp>
        <p:nvSpPr>
          <p:cNvPr id="556" name="Google Shape;556;p64"/>
          <p:cNvSpPr/>
          <p:nvPr/>
        </p:nvSpPr>
        <p:spPr>
          <a:xfrm>
            <a:off x="4232487" y="2358874"/>
            <a:ext cx="1146300" cy="574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Transformation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(4)</a:t>
            </a:r>
            <a:endParaRPr sz="1100"/>
          </a:p>
        </p:txBody>
      </p:sp>
      <p:sp>
        <p:nvSpPr>
          <p:cNvPr id="557" name="Google Shape;557;p64"/>
          <p:cNvSpPr/>
          <p:nvPr/>
        </p:nvSpPr>
        <p:spPr>
          <a:xfrm>
            <a:off x="3752064" y="139519"/>
            <a:ext cx="2192508" cy="4864428"/>
          </a:xfrm>
          <a:prstGeom prst="cloud">
            <a:avLst/>
          </a:prstGeom>
          <a:noFill/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58" name="Google Shape;558;p64"/>
          <p:cNvCxnSpPr/>
          <p:nvPr/>
        </p:nvCxnSpPr>
        <p:spPr>
          <a:xfrm>
            <a:off x="5861417" y="1278003"/>
            <a:ext cx="594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559" name="Google Shape;559;p64"/>
          <p:cNvSpPr txBox="1"/>
          <p:nvPr/>
        </p:nvSpPr>
        <p:spPr>
          <a:xfrm>
            <a:off x="87533" y="4674127"/>
            <a:ext cx="1665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Stewardship Services</a:t>
            </a:r>
            <a:endParaRPr sz="1100"/>
          </a:p>
        </p:txBody>
      </p:sp>
      <p:cxnSp>
        <p:nvCxnSpPr>
          <p:cNvPr id="560" name="Google Shape;560;p64"/>
          <p:cNvCxnSpPr>
            <a:stCxn id="542" idx="2"/>
            <a:endCxn id="533" idx="0"/>
          </p:cNvCxnSpPr>
          <p:nvPr/>
        </p:nvCxnSpPr>
        <p:spPr>
          <a:xfrm>
            <a:off x="1771128" y="1278177"/>
            <a:ext cx="66900" cy="263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561" name="Google Shape;561;p64"/>
          <p:cNvCxnSpPr/>
          <p:nvPr/>
        </p:nvCxnSpPr>
        <p:spPr>
          <a:xfrm>
            <a:off x="5944546" y="2738220"/>
            <a:ext cx="5904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562" name="Google Shape;562;p64"/>
          <p:cNvCxnSpPr/>
          <p:nvPr/>
        </p:nvCxnSpPr>
        <p:spPr>
          <a:xfrm>
            <a:off x="5549692" y="4090077"/>
            <a:ext cx="2225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563" name="Google Shape;563;p64"/>
          <p:cNvCxnSpPr/>
          <p:nvPr/>
        </p:nvCxnSpPr>
        <p:spPr>
          <a:xfrm>
            <a:off x="6933025" y="1808921"/>
            <a:ext cx="0" cy="5217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564" name="Google Shape;564;p64"/>
          <p:cNvCxnSpPr>
            <a:endCxn id="553" idx="0"/>
          </p:cNvCxnSpPr>
          <p:nvPr/>
        </p:nvCxnSpPr>
        <p:spPr>
          <a:xfrm>
            <a:off x="7276840" y="1808902"/>
            <a:ext cx="942600" cy="1784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65" name="Google Shape;565;p64"/>
          <p:cNvCxnSpPr>
            <a:stCxn id="552" idx="2"/>
          </p:cNvCxnSpPr>
          <p:nvPr/>
        </p:nvCxnSpPr>
        <p:spPr>
          <a:xfrm>
            <a:off x="7259585" y="3290708"/>
            <a:ext cx="872400" cy="2658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566" name="Google Shape;566;p64"/>
          <p:cNvSpPr/>
          <p:nvPr/>
        </p:nvSpPr>
        <p:spPr>
          <a:xfrm>
            <a:off x="2362793" y="752330"/>
            <a:ext cx="19209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Search; Content Products</a:t>
            </a:r>
            <a:endParaRPr sz="1100"/>
          </a:p>
        </p:txBody>
      </p:sp>
      <p:sp>
        <p:nvSpPr>
          <p:cNvPr id="567" name="Google Shape;567;p64"/>
          <p:cNvSpPr/>
          <p:nvPr/>
        </p:nvSpPr>
        <p:spPr>
          <a:xfrm>
            <a:off x="2609663" y="1770139"/>
            <a:ext cx="1527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 startAt="2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 Level Search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   Retrieve Product by LIDVID</a:t>
            </a:r>
            <a:endParaRPr sz="1100"/>
          </a:p>
        </p:txBody>
      </p:sp>
      <p:sp>
        <p:nvSpPr>
          <p:cNvPr id="568" name="Google Shape;568;p64"/>
          <p:cNvSpPr/>
          <p:nvPr/>
        </p:nvSpPr>
        <p:spPr>
          <a:xfrm>
            <a:off x="2598768" y="2467508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sp>
        <p:nvSpPr>
          <p:cNvPr id="569" name="Google Shape;569;p64"/>
          <p:cNvSpPr/>
          <p:nvPr/>
        </p:nvSpPr>
        <p:spPr>
          <a:xfrm>
            <a:off x="2609663" y="3434479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pic>
        <p:nvPicPr>
          <p:cNvPr id="570" name="Google Shape;570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97" y="1753053"/>
            <a:ext cx="958550" cy="5300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1" name="Google Shape;571;p64"/>
          <p:cNvCxnSpPr/>
          <p:nvPr/>
        </p:nvCxnSpPr>
        <p:spPr>
          <a:xfrm flipH="1" rot="10800000">
            <a:off x="1023368" y="2051882"/>
            <a:ext cx="466200" cy="69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572" name="Google Shape;572;p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7960" y="3730796"/>
            <a:ext cx="885933" cy="5647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3" name="Google Shape;573;p64"/>
          <p:cNvCxnSpPr/>
          <p:nvPr/>
        </p:nvCxnSpPr>
        <p:spPr>
          <a:xfrm>
            <a:off x="994484" y="4013188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bepi_colombo.jpg" id="574" name="Google Shape;574;p6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9007" y="2641670"/>
            <a:ext cx="905230" cy="6789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5" name="Google Shape;575;p64"/>
          <p:cNvCxnSpPr/>
          <p:nvPr/>
        </p:nvCxnSpPr>
        <p:spPr>
          <a:xfrm>
            <a:off x="994484" y="2981132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76" name="Google Shape;576;p64"/>
          <p:cNvCxnSpPr>
            <a:stCxn id="574" idx="3"/>
          </p:cNvCxnSpPr>
          <p:nvPr/>
        </p:nvCxnSpPr>
        <p:spPr>
          <a:xfrm>
            <a:off x="1014237" y="2981131"/>
            <a:ext cx="749700" cy="903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Screen Shot 2016-08-16 at 1.42.06 PM.png" id="577" name="Google Shape;577;p6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9466" y="1072705"/>
            <a:ext cx="830300" cy="671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8" name="Google Shape;578;p64"/>
          <p:cNvCxnSpPr>
            <a:stCxn id="577" idx="3"/>
          </p:cNvCxnSpPr>
          <p:nvPr/>
        </p:nvCxnSpPr>
        <p:spPr>
          <a:xfrm>
            <a:off x="939766" y="1408393"/>
            <a:ext cx="582000" cy="468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79" name="Google Shape;579;p64"/>
          <p:cNvSpPr/>
          <p:nvPr/>
        </p:nvSpPr>
        <p:spPr>
          <a:xfrm>
            <a:off x="4363041" y="169892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(3)</a:t>
            </a:r>
            <a:endParaRPr sz="1100"/>
          </a:p>
        </p:txBody>
      </p:sp>
      <p:sp>
        <p:nvSpPr>
          <p:cNvPr id="580" name="Google Shape;580;p64"/>
          <p:cNvSpPr/>
          <p:nvPr/>
        </p:nvSpPr>
        <p:spPr>
          <a:xfrm>
            <a:off x="564424" y="2016674"/>
            <a:ext cx="2045100" cy="1805100"/>
          </a:xfrm>
          <a:prstGeom prst="roundRect">
            <a:avLst>
              <a:gd fmla="val 16667" name="adj"/>
            </a:avLst>
          </a:prstGeom>
          <a:solidFill>
            <a:srgbClr val="FFC000"/>
          </a:solidFill>
          <a:ln cap="flat" cmpd="sng" w="127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algn="br" dir="2700000" dist="25400">
              <a:srgbClr val="000000">
                <a:alpha val="60000"/>
              </a:srgbClr>
            </a:outerShdw>
          </a:effectLst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But, we need to </a:t>
            </a:r>
            <a:r>
              <a:rPr b="1"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improve discoverability, accessibility, and usability</a:t>
            </a:r>
            <a:endParaRPr b="1" i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 the archives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64"/>
          <p:cNvSpPr/>
          <p:nvPr/>
        </p:nvSpPr>
        <p:spPr>
          <a:xfrm>
            <a:off x="3331081" y="416044"/>
            <a:ext cx="2941500" cy="4587900"/>
          </a:xfrm>
          <a:prstGeom prst="roundRect">
            <a:avLst>
              <a:gd fmla="val 16667" name="adj"/>
            </a:avLst>
          </a:prstGeom>
          <a:noFill/>
          <a:ln cap="flat" cmpd="sng" w="889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algn="br" dir="2700000" dist="25400">
              <a:srgbClr val="000000">
                <a:alpha val="60000"/>
              </a:srgbClr>
            </a:outerShdw>
          </a:effectLst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64"/>
          <p:cNvSpPr txBox="1"/>
          <p:nvPr/>
        </p:nvSpPr>
        <p:spPr>
          <a:xfrm>
            <a:off x="4313486" y="4726982"/>
            <a:ext cx="1124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User Services</a:t>
            </a:r>
            <a:endParaRPr sz="1100"/>
          </a:p>
        </p:txBody>
      </p:sp>
      <p:sp>
        <p:nvSpPr>
          <p:cNvPr id="583" name="Google Shape;583;p64"/>
          <p:cNvSpPr txBox="1"/>
          <p:nvPr/>
        </p:nvSpPr>
        <p:spPr>
          <a:xfrm>
            <a:off x="7532416" y="4748610"/>
            <a:ext cx="1124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Community</a:t>
            </a:r>
            <a:endParaRPr sz="1100"/>
          </a:p>
        </p:txBody>
      </p:sp>
      <p:sp>
        <p:nvSpPr>
          <p:cNvPr id="584" name="Google Shape;584;p64"/>
          <p:cNvSpPr txBox="1"/>
          <p:nvPr/>
        </p:nvSpPr>
        <p:spPr>
          <a:xfrm>
            <a:off x="-4876" y="35936"/>
            <a:ext cx="6125100" cy="8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PDS Data Services Initiative</a:t>
            </a:r>
            <a:endParaRPr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65"/>
          <p:cNvSpPr/>
          <p:nvPr/>
        </p:nvSpPr>
        <p:spPr>
          <a:xfrm>
            <a:off x="1472575" y="15416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90" name="Google Shape;590;p65"/>
          <p:cNvSpPr/>
          <p:nvPr/>
        </p:nvSpPr>
        <p:spPr>
          <a:xfrm>
            <a:off x="1815475" y="2679946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91" name="Google Shape;591;p65"/>
          <p:cNvSpPr/>
          <p:nvPr/>
        </p:nvSpPr>
        <p:spPr>
          <a:xfrm>
            <a:off x="1816732" y="3638824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JAXA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92" name="Google Shape;592;p65"/>
          <p:cNvSpPr/>
          <p:nvPr/>
        </p:nvSpPr>
        <p:spPr>
          <a:xfrm>
            <a:off x="6456088" y="8615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593" name="Google Shape;593;p65"/>
          <p:cNvSpPr/>
          <p:nvPr/>
        </p:nvSpPr>
        <p:spPr>
          <a:xfrm>
            <a:off x="4354735" y="94853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Search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(1,2,9)</a:t>
            </a:r>
            <a:endParaRPr sz="1100"/>
          </a:p>
        </p:txBody>
      </p:sp>
      <p:sp>
        <p:nvSpPr>
          <p:cNvPr id="594" name="Google Shape;594;p65"/>
          <p:cNvSpPr/>
          <p:nvPr/>
        </p:nvSpPr>
        <p:spPr>
          <a:xfrm>
            <a:off x="4297814" y="3075646"/>
            <a:ext cx="1056900" cy="6018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On-demand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Algorithms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(6,8)</a:t>
            </a:r>
            <a:endParaRPr sz="1100"/>
          </a:p>
        </p:txBody>
      </p:sp>
      <p:sp>
        <p:nvSpPr>
          <p:cNvPr id="595" name="Google Shape;595;p65"/>
          <p:cNvSpPr/>
          <p:nvPr/>
        </p:nvSpPr>
        <p:spPr>
          <a:xfrm>
            <a:off x="1586875" y="16559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96" name="Google Shape;596;p65"/>
          <p:cNvSpPr/>
          <p:nvPr/>
        </p:nvSpPr>
        <p:spPr>
          <a:xfrm>
            <a:off x="1701175" y="17702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97" name="Google Shape;597;p65"/>
          <p:cNvSpPr/>
          <p:nvPr/>
        </p:nvSpPr>
        <p:spPr>
          <a:xfrm>
            <a:off x="1815475" y="18845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 Node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598" name="Google Shape;598;p65"/>
          <p:cNvSpPr/>
          <p:nvPr/>
        </p:nvSpPr>
        <p:spPr>
          <a:xfrm>
            <a:off x="1297128" y="700977"/>
            <a:ext cx="9480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Engineering</a:t>
            </a:r>
            <a:endParaRPr sz="1100"/>
          </a:p>
        </p:txBody>
      </p:sp>
      <p:cxnSp>
        <p:nvCxnSpPr>
          <p:cNvPr id="599" name="Google Shape;599;p65"/>
          <p:cNvCxnSpPr>
            <a:stCxn id="598" idx="3"/>
          </p:cNvCxnSpPr>
          <p:nvPr/>
        </p:nvCxnSpPr>
        <p:spPr>
          <a:xfrm>
            <a:off x="2245128" y="989577"/>
            <a:ext cx="17352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00" name="Google Shape;600;p65"/>
          <p:cNvCxnSpPr>
            <a:stCxn id="597" idx="3"/>
          </p:cNvCxnSpPr>
          <p:nvPr/>
        </p:nvCxnSpPr>
        <p:spPr>
          <a:xfrm>
            <a:off x="2546275" y="2173168"/>
            <a:ext cx="1236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01" name="Google Shape;601;p65"/>
          <p:cNvCxnSpPr/>
          <p:nvPr/>
        </p:nvCxnSpPr>
        <p:spPr>
          <a:xfrm>
            <a:off x="2556439" y="2951305"/>
            <a:ext cx="1310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02" name="Google Shape;602;p65"/>
          <p:cNvCxnSpPr>
            <a:stCxn id="591" idx="3"/>
          </p:cNvCxnSpPr>
          <p:nvPr/>
        </p:nvCxnSpPr>
        <p:spPr>
          <a:xfrm>
            <a:off x="2547532" y="3927424"/>
            <a:ext cx="1319100" cy="75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603" name="Google Shape;603;p65"/>
          <p:cNvSpPr/>
          <p:nvPr/>
        </p:nvSpPr>
        <p:spPr>
          <a:xfrm>
            <a:off x="4297814" y="3820196"/>
            <a:ext cx="1056900" cy="572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Computational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(6)</a:t>
            </a:r>
            <a:endParaRPr sz="1100"/>
          </a:p>
        </p:txBody>
      </p:sp>
      <p:sp>
        <p:nvSpPr>
          <p:cNvPr id="604" name="Google Shape;604;p65"/>
          <p:cNvSpPr/>
          <p:nvPr/>
        </p:nvSpPr>
        <p:spPr>
          <a:xfrm>
            <a:off x="6528785" y="23532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605" name="Google Shape;605;p65"/>
          <p:cNvSpPr/>
          <p:nvPr/>
        </p:nvSpPr>
        <p:spPr>
          <a:xfrm>
            <a:off x="6570388" y="9758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606" name="Google Shape;606;p65"/>
          <p:cNvSpPr/>
          <p:nvPr/>
        </p:nvSpPr>
        <p:spPr>
          <a:xfrm>
            <a:off x="6684688" y="10901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607" name="Google Shape;607;p65"/>
          <p:cNvSpPr/>
          <p:nvPr/>
        </p:nvSpPr>
        <p:spPr>
          <a:xfrm>
            <a:off x="6643085" y="24675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608" name="Google Shape;608;p65"/>
          <p:cNvSpPr/>
          <p:nvPr/>
        </p:nvSpPr>
        <p:spPr>
          <a:xfrm>
            <a:off x="6757385" y="2581808"/>
            <a:ext cx="10044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  (7)</a:t>
            </a:r>
            <a:endParaRPr sz="1100"/>
          </a:p>
        </p:txBody>
      </p:sp>
      <p:sp>
        <p:nvSpPr>
          <p:cNvPr id="609" name="Google Shape;609;p65"/>
          <p:cNvSpPr/>
          <p:nvPr/>
        </p:nvSpPr>
        <p:spPr>
          <a:xfrm>
            <a:off x="7774690" y="35933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610" name="Google Shape;610;p65"/>
          <p:cNvSpPr/>
          <p:nvPr/>
        </p:nvSpPr>
        <p:spPr>
          <a:xfrm>
            <a:off x="7888990" y="37076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611" name="Google Shape;611;p65"/>
          <p:cNvSpPr/>
          <p:nvPr/>
        </p:nvSpPr>
        <p:spPr>
          <a:xfrm>
            <a:off x="8003290" y="38219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 (5)</a:t>
            </a:r>
            <a:endParaRPr sz="1100"/>
          </a:p>
        </p:txBody>
      </p:sp>
      <p:sp>
        <p:nvSpPr>
          <p:cNvPr id="612" name="Google Shape;612;p65"/>
          <p:cNvSpPr/>
          <p:nvPr/>
        </p:nvSpPr>
        <p:spPr>
          <a:xfrm>
            <a:off x="4232487" y="2358874"/>
            <a:ext cx="1146300" cy="574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Transformation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(4)</a:t>
            </a:r>
            <a:endParaRPr sz="1100"/>
          </a:p>
        </p:txBody>
      </p:sp>
      <p:sp>
        <p:nvSpPr>
          <p:cNvPr id="613" name="Google Shape;613;p65"/>
          <p:cNvSpPr/>
          <p:nvPr/>
        </p:nvSpPr>
        <p:spPr>
          <a:xfrm>
            <a:off x="3752064" y="139519"/>
            <a:ext cx="2192508" cy="4864428"/>
          </a:xfrm>
          <a:prstGeom prst="cloud">
            <a:avLst/>
          </a:prstGeom>
          <a:noFill/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14" name="Google Shape;614;p65"/>
          <p:cNvCxnSpPr/>
          <p:nvPr/>
        </p:nvCxnSpPr>
        <p:spPr>
          <a:xfrm>
            <a:off x="5861417" y="1278003"/>
            <a:ext cx="594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615" name="Google Shape;615;p65"/>
          <p:cNvSpPr txBox="1"/>
          <p:nvPr/>
        </p:nvSpPr>
        <p:spPr>
          <a:xfrm>
            <a:off x="87533" y="4674127"/>
            <a:ext cx="1665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Stewardship Services</a:t>
            </a:r>
            <a:endParaRPr sz="1100"/>
          </a:p>
        </p:txBody>
      </p:sp>
      <p:cxnSp>
        <p:nvCxnSpPr>
          <p:cNvPr id="616" name="Google Shape;616;p65"/>
          <p:cNvCxnSpPr>
            <a:stCxn id="598" idx="2"/>
            <a:endCxn id="589" idx="0"/>
          </p:cNvCxnSpPr>
          <p:nvPr/>
        </p:nvCxnSpPr>
        <p:spPr>
          <a:xfrm>
            <a:off x="1771128" y="1278177"/>
            <a:ext cx="66900" cy="263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17" name="Google Shape;617;p65"/>
          <p:cNvCxnSpPr/>
          <p:nvPr/>
        </p:nvCxnSpPr>
        <p:spPr>
          <a:xfrm>
            <a:off x="5944546" y="2738220"/>
            <a:ext cx="5904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18" name="Google Shape;618;p65"/>
          <p:cNvCxnSpPr/>
          <p:nvPr/>
        </p:nvCxnSpPr>
        <p:spPr>
          <a:xfrm>
            <a:off x="5549692" y="4090077"/>
            <a:ext cx="2225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19" name="Google Shape;619;p65"/>
          <p:cNvCxnSpPr/>
          <p:nvPr/>
        </p:nvCxnSpPr>
        <p:spPr>
          <a:xfrm>
            <a:off x="6933025" y="1808921"/>
            <a:ext cx="0" cy="5217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20" name="Google Shape;620;p65"/>
          <p:cNvCxnSpPr>
            <a:endCxn id="609" idx="0"/>
          </p:cNvCxnSpPr>
          <p:nvPr/>
        </p:nvCxnSpPr>
        <p:spPr>
          <a:xfrm>
            <a:off x="7276840" y="1808902"/>
            <a:ext cx="942600" cy="1784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21" name="Google Shape;621;p65"/>
          <p:cNvCxnSpPr>
            <a:stCxn id="608" idx="2"/>
          </p:cNvCxnSpPr>
          <p:nvPr/>
        </p:nvCxnSpPr>
        <p:spPr>
          <a:xfrm>
            <a:off x="7259585" y="3290708"/>
            <a:ext cx="872400" cy="2658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622" name="Google Shape;622;p65"/>
          <p:cNvSpPr/>
          <p:nvPr/>
        </p:nvSpPr>
        <p:spPr>
          <a:xfrm>
            <a:off x="2362793" y="752330"/>
            <a:ext cx="19209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Search; Content Products</a:t>
            </a:r>
            <a:endParaRPr sz="1100"/>
          </a:p>
        </p:txBody>
      </p:sp>
      <p:sp>
        <p:nvSpPr>
          <p:cNvPr id="623" name="Google Shape;623;p65"/>
          <p:cNvSpPr/>
          <p:nvPr/>
        </p:nvSpPr>
        <p:spPr>
          <a:xfrm>
            <a:off x="2609663" y="1770139"/>
            <a:ext cx="1527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 startAt="2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 Level Search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   Retrieve Product by LIDVID</a:t>
            </a:r>
            <a:endParaRPr sz="1100"/>
          </a:p>
        </p:txBody>
      </p:sp>
      <p:sp>
        <p:nvSpPr>
          <p:cNvPr id="624" name="Google Shape;624;p65"/>
          <p:cNvSpPr/>
          <p:nvPr/>
        </p:nvSpPr>
        <p:spPr>
          <a:xfrm>
            <a:off x="2598768" y="2467508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sp>
        <p:nvSpPr>
          <p:cNvPr id="625" name="Google Shape;625;p65"/>
          <p:cNvSpPr/>
          <p:nvPr/>
        </p:nvSpPr>
        <p:spPr>
          <a:xfrm>
            <a:off x="2609663" y="3434479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pic>
        <p:nvPicPr>
          <p:cNvPr id="626" name="Google Shape;626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97" y="1753053"/>
            <a:ext cx="958550" cy="5300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27" name="Google Shape;627;p65"/>
          <p:cNvCxnSpPr/>
          <p:nvPr/>
        </p:nvCxnSpPr>
        <p:spPr>
          <a:xfrm flipH="1" rot="10800000">
            <a:off x="1023368" y="2051882"/>
            <a:ext cx="466200" cy="69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628" name="Google Shape;628;p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7960" y="3730796"/>
            <a:ext cx="885933" cy="5647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29" name="Google Shape;629;p65"/>
          <p:cNvCxnSpPr/>
          <p:nvPr/>
        </p:nvCxnSpPr>
        <p:spPr>
          <a:xfrm>
            <a:off x="994484" y="4013188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bepi_colombo.jpg" id="630" name="Google Shape;630;p6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9007" y="2641670"/>
            <a:ext cx="905230" cy="6789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31" name="Google Shape;631;p65"/>
          <p:cNvCxnSpPr/>
          <p:nvPr/>
        </p:nvCxnSpPr>
        <p:spPr>
          <a:xfrm>
            <a:off x="994484" y="2981132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32" name="Google Shape;632;p65"/>
          <p:cNvCxnSpPr>
            <a:stCxn id="630" idx="3"/>
          </p:cNvCxnSpPr>
          <p:nvPr/>
        </p:nvCxnSpPr>
        <p:spPr>
          <a:xfrm>
            <a:off x="1014237" y="2981131"/>
            <a:ext cx="749700" cy="903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Screen Shot 2016-08-16 at 1.42.06 PM.png" id="633" name="Google Shape;633;p6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9466" y="1072705"/>
            <a:ext cx="830300" cy="671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34" name="Google Shape;634;p65"/>
          <p:cNvCxnSpPr>
            <a:stCxn id="633" idx="3"/>
          </p:cNvCxnSpPr>
          <p:nvPr/>
        </p:nvCxnSpPr>
        <p:spPr>
          <a:xfrm>
            <a:off x="939766" y="1408393"/>
            <a:ext cx="582000" cy="468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35" name="Google Shape;635;p65"/>
          <p:cNvSpPr/>
          <p:nvPr/>
        </p:nvSpPr>
        <p:spPr>
          <a:xfrm>
            <a:off x="4363041" y="169892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(3)</a:t>
            </a:r>
            <a:endParaRPr sz="1100"/>
          </a:p>
        </p:txBody>
      </p:sp>
      <p:sp>
        <p:nvSpPr>
          <p:cNvPr id="636" name="Google Shape;636;p65"/>
          <p:cNvSpPr/>
          <p:nvPr/>
        </p:nvSpPr>
        <p:spPr>
          <a:xfrm>
            <a:off x="3336738" y="1698925"/>
            <a:ext cx="2400000" cy="1680600"/>
          </a:xfrm>
          <a:prstGeom prst="roundRect">
            <a:avLst>
              <a:gd fmla="val 16667" name="adj"/>
            </a:avLst>
          </a:prstGeom>
          <a:solidFill>
            <a:srgbClr val="FF8AD8"/>
          </a:solidFill>
          <a:ln cap="flat" cmpd="sng" w="127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algn="br" dir="2700000" dist="25400">
              <a:srgbClr val="000000">
                <a:alpha val="60000"/>
              </a:srgbClr>
            </a:outerShdw>
          </a:effectLst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</a:t>
            </a:r>
            <a:r>
              <a:rPr b="1"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enable </a:t>
            </a:r>
            <a:endParaRPr b="1" i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PDS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community to develop tools to </a:t>
            </a:r>
            <a:r>
              <a:rPr b="1"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the usability the data</a:t>
            </a:r>
            <a:endParaRPr b="1" i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7" name="Google Shape;637;p65"/>
          <p:cNvSpPr/>
          <p:nvPr/>
        </p:nvSpPr>
        <p:spPr>
          <a:xfrm>
            <a:off x="6264094" y="357558"/>
            <a:ext cx="2792400" cy="4587900"/>
          </a:xfrm>
          <a:prstGeom prst="roundRect">
            <a:avLst>
              <a:gd fmla="val 16667" name="adj"/>
            </a:avLst>
          </a:prstGeom>
          <a:noFill/>
          <a:ln cap="flat" cmpd="sng" w="88900">
            <a:solidFill>
              <a:srgbClr val="FF8AD8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algn="br" dir="2700000" dist="25400">
              <a:srgbClr val="000000">
                <a:alpha val="60000"/>
              </a:srgbClr>
            </a:outerShdw>
          </a:effectLst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65"/>
          <p:cNvSpPr txBox="1"/>
          <p:nvPr/>
        </p:nvSpPr>
        <p:spPr>
          <a:xfrm>
            <a:off x="4313486" y="4726982"/>
            <a:ext cx="1124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User Services</a:t>
            </a:r>
            <a:endParaRPr sz="1100"/>
          </a:p>
        </p:txBody>
      </p:sp>
      <p:sp>
        <p:nvSpPr>
          <p:cNvPr id="639" name="Google Shape;639;p65"/>
          <p:cNvSpPr txBox="1"/>
          <p:nvPr/>
        </p:nvSpPr>
        <p:spPr>
          <a:xfrm>
            <a:off x="7532416" y="4748610"/>
            <a:ext cx="1124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Community</a:t>
            </a:r>
            <a:endParaRPr sz="1100"/>
          </a:p>
        </p:txBody>
      </p:sp>
      <p:sp>
        <p:nvSpPr>
          <p:cNvPr id="640" name="Google Shape;640;p65"/>
          <p:cNvSpPr txBox="1"/>
          <p:nvPr/>
        </p:nvSpPr>
        <p:spPr>
          <a:xfrm>
            <a:off x="-4876" y="35936"/>
            <a:ext cx="6125100" cy="8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PDS Data Services Initiative</a:t>
            </a:r>
            <a:endParaRPr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66"/>
          <p:cNvSpPr/>
          <p:nvPr/>
        </p:nvSpPr>
        <p:spPr>
          <a:xfrm>
            <a:off x="1472575" y="15416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646" name="Google Shape;646;p66"/>
          <p:cNvSpPr/>
          <p:nvPr/>
        </p:nvSpPr>
        <p:spPr>
          <a:xfrm>
            <a:off x="1815475" y="2679946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647" name="Google Shape;647;p66"/>
          <p:cNvSpPr/>
          <p:nvPr/>
        </p:nvSpPr>
        <p:spPr>
          <a:xfrm>
            <a:off x="1816732" y="3638824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JAXA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648" name="Google Shape;648;p66"/>
          <p:cNvSpPr/>
          <p:nvPr/>
        </p:nvSpPr>
        <p:spPr>
          <a:xfrm>
            <a:off x="6456088" y="8615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649" name="Google Shape;649;p66"/>
          <p:cNvSpPr/>
          <p:nvPr/>
        </p:nvSpPr>
        <p:spPr>
          <a:xfrm>
            <a:off x="4354735" y="948538"/>
            <a:ext cx="1071300" cy="5286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Search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(1,2,9)</a:t>
            </a:r>
            <a:endParaRPr sz="1100"/>
          </a:p>
        </p:txBody>
      </p:sp>
      <p:sp>
        <p:nvSpPr>
          <p:cNvPr id="650" name="Google Shape;650;p66"/>
          <p:cNvSpPr/>
          <p:nvPr/>
        </p:nvSpPr>
        <p:spPr>
          <a:xfrm>
            <a:off x="4297814" y="3075646"/>
            <a:ext cx="1056900" cy="6018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On-demand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Algorithms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(6,8)</a:t>
            </a:r>
            <a:endParaRPr sz="1100"/>
          </a:p>
        </p:txBody>
      </p:sp>
      <p:sp>
        <p:nvSpPr>
          <p:cNvPr id="651" name="Google Shape;651;p66"/>
          <p:cNvSpPr/>
          <p:nvPr/>
        </p:nvSpPr>
        <p:spPr>
          <a:xfrm>
            <a:off x="1586875" y="16559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652" name="Google Shape;652;p66"/>
          <p:cNvSpPr/>
          <p:nvPr/>
        </p:nvSpPr>
        <p:spPr>
          <a:xfrm>
            <a:off x="1701175" y="17702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653" name="Google Shape;653;p66"/>
          <p:cNvSpPr/>
          <p:nvPr/>
        </p:nvSpPr>
        <p:spPr>
          <a:xfrm>
            <a:off x="1815475" y="18845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 Node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654" name="Google Shape;654;p66"/>
          <p:cNvSpPr/>
          <p:nvPr/>
        </p:nvSpPr>
        <p:spPr>
          <a:xfrm>
            <a:off x="1297128" y="700977"/>
            <a:ext cx="9480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Engineering</a:t>
            </a:r>
            <a:endParaRPr sz="1100"/>
          </a:p>
        </p:txBody>
      </p:sp>
      <p:cxnSp>
        <p:nvCxnSpPr>
          <p:cNvPr id="655" name="Google Shape;655;p66"/>
          <p:cNvCxnSpPr>
            <a:stCxn id="654" idx="3"/>
          </p:cNvCxnSpPr>
          <p:nvPr/>
        </p:nvCxnSpPr>
        <p:spPr>
          <a:xfrm>
            <a:off x="2245128" y="989577"/>
            <a:ext cx="17352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56" name="Google Shape;656;p66"/>
          <p:cNvCxnSpPr>
            <a:stCxn id="653" idx="3"/>
          </p:cNvCxnSpPr>
          <p:nvPr/>
        </p:nvCxnSpPr>
        <p:spPr>
          <a:xfrm>
            <a:off x="2546275" y="2173168"/>
            <a:ext cx="1236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57" name="Google Shape;657;p66"/>
          <p:cNvCxnSpPr/>
          <p:nvPr/>
        </p:nvCxnSpPr>
        <p:spPr>
          <a:xfrm>
            <a:off x="2556439" y="2951305"/>
            <a:ext cx="1310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58" name="Google Shape;658;p66"/>
          <p:cNvCxnSpPr>
            <a:stCxn id="647" idx="3"/>
          </p:cNvCxnSpPr>
          <p:nvPr/>
        </p:nvCxnSpPr>
        <p:spPr>
          <a:xfrm>
            <a:off x="2547532" y="3927424"/>
            <a:ext cx="1319100" cy="75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659" name="Google Shape;659;p66"/>
          <p:cNvSpPr/>
          <p:nvPr/>
        </p:nvSpPr>
        <p:spPr>
          <a:xfrm>
            <a:off x="4297814" y="3820196"/>
            <a:ext cx="1056900" cy="572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Computational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(6)</a:t>
            </a:r>
            <a:endParaRPr sz="1100"/>
          </a:p>
        </p:txBody>
      </p:sp>
      <p:sp>
        <p:nvSpPr>
          <p:cNvPr id="660" name="Google Shape;660;p66"/>
          <p:cNvSpPr/>
          <p:nvPr/>
        </p:nvSpPr>
        <p:spPr>
          <a:xfrm>
            <a:off x="6528785" y="23532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661" name="Google Shape;661;p66"/>
          <p:cNvSpPr/>
          <p:nvPr/>
        </p:nvSpPr>
        <p:spPr>
          <a:xfrm>
            <a:off x="6570388" y="9758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662" name="Google Shape;662;p66"/>
          <p:cNvSpPr/>
          <p:nvPr/>
        </p:nvSpPr>
        <p:spPr>
          <a:xfrm>
            <a:off x="6684688" y="10901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663" name="Google Shape;663;p66"/>
          <p:cNvSpPr/>
          <p:nvPr/>
        </p:nvSpPr>
        <p:spPr>
          <a:xfrm>
            <a:off x="6643085" y="24675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664" name="Google Shape;664;p66"/>
          <p:cNvSpPr/>
          <p:nvPr/>
        </p:nvSpPr>
        <p:spPr>
          <a:xfrm>
            <a:off x="6757385" y="2581808"/>
            <a:ext cx="10044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  (7)</a:t>
            </a:r>
            <a:endParaRPr sz="1100"/>
          </a:p>
        </p:txBody>
      </p:sp>
      <p:sp>
        <p:nvSpPr>
          <p:cNvPr id="665" name="Google Shape;665;p66"/>
          <p:cNvSpPr/>
          <p:nvPr/>
        </p:nvSpPr>
        <p:spPr>
          <a:xfrm>
            <a:off x="7774690" y="35933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666" name="Google Shape;666;p66"/>
          <p:cNvSpPr/>
          <p:nvPr/>
        </p:nvSpPr>
        <p:spPr>
          <a:xfrm>
            <a:off x="7888990" y="37076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667" name="Google Shape;667;p66"/>
          <p:cNvSpPr/>
          <p:nvPr/>
        </p:nvSpPr>
        <p:spPr>
          <a:xfrm>
            <a:off x="8003290" y="38219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 (5)</a:t>
            </a:r>
            <a:endParaRPr sz="1100"/>
          </a:p>
        </p:txBody>
      </p:sp>
      <p:sp>
        <p:nvSpPr>
          <p:cNvPr id="668" name="Google Shape;668;p66"/>
          <p:cNvSpPr/>
          <p:nvPr/>
        </p:nvSpPr>
        <p:spPr>
          <a:xfrm>
            <a:off x="4232487" y="2358874"/>
            <a:ext cx="1146300" cy="574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Transformation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(4)</a:t>
            </a:r>
            <a:endParaRPr sz="1100"/>
          </a:p>
        </p:txBody>
      </p:sp>
      <p:sp>
        <p:nvSpPr>
          <p:cNvPr id="669" name="Google Shape;669;p66"/>
          <p:cNvSpPr/>
          <p:nvPr/>
        </p:nvSpPr>
        <p:spPr>
          <a:xfrm>
            <a:off x="3752064" y="139519"/>
            <a:ext cx="2192508" cy="4864428"/>
          </a:xfrm>
          <a:prstGeom prst="cloud">
            <a:avLst/>
          </a:prstGeom>
          <a:noFill/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70" name="Google Shape;670;p66"/>
          <p:cNvCxnSpPr/>
          <p:nvPr/>
        </p:nvCxnSpPr>
        <p:spPr>
          <a:xfrm>
            <a:off x="5861417" y="1278003"/>
            <a:ext cx="594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671" name="Google Shape;671;p66"/>
          <p:cNvSpPr txBox="1"/>
          <p:nvPr/>
        </p:nvSpPr>
        <p:spPr>
          <a:xfrm>
            <a:off x="87533" y="4674127"/>
            <a:ext cx="1665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Stewardship Services</a:t>
            </a:r>
            <a:endParaRPr sz="1100"/>
          </a:p>
        </p:txBody>
      </p:sp>
      <p:sp>
        <p:nvSpPr>
          <p:cNvPr id="672" name="Google Shape;672;p66"/>
          <p:cNvSpPr txBox="1"/>
          <p:nvPr/>
        </p:nvSpPr>
        <p:spPr>
          <a:xfrm>
            <a:off x="5275526" y="4694428"/>
            <a:ext cx="1124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User Services</a:t>
            </a:r>
            <a:endParaRPr sz="1100"/>
          </a:p>
        </p:txBody>
      </p:sp>
      <p:cxnSp>
        <p:nvCxnSpPr>
          <p:cNvPr id="673" name="Google Shape;673;p66"/>
          <p:cNvCxnSpPr>
            <a:stCxn id="654" idx="2"/>
            <a:endCxn id="645" idx="0"/>
          </p:cNvCxnSpPr>
          <p:nvPr/>
        </p:nvCxnSpPr>
        <p:spPr>
          <a:xfrm>
            <a:off x="1771128" y="1278177"/>
            <a:ext cx="66900" cy="263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74" name="Google Shape;674;p66"/>
          <p:cNvCxnSpPr/>
          <p:nvPr/>
        </p:nvCxnSpPr>
        <p:spPr>
          <a:xfrm>
            <a:off x="5944546" y="2738220"/>
            <a:ext cx="5904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75" name="Google Shape;675;p66"/>
          <p:cNvCxnSpPr/>
          <p:nvPr/>
        </p:nvCxnSpPr>
        <p:spPr>
          <a:xfrm>
            <a:off x="5549692" y="4090077"/>
            <a:ext cx="2225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76" name="Google Shape;676;p66"/>
          <p:cNvCxnSpPr/>
          <p:nvPr/>
        </p:nvCxnSpPr>
        <p:spPr>
          <a:xfrm>
            <a:off x="6933025" y="1808921"/>
            <a:ext cx="0" cy="5217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77" name="Google Shape;677;p66"/>
          <p:cNvCxnSpPr>
            <a:endCxn id="665" idx="0"/>
          </p:cNvCxnSpPr>
          <p:nvPr/>
        </p:nvCxnSpPr>
        <p:spPr>
          <a:xfrm>
            <a:off x="7276840" y="1808902"/>
            <a:ext cx="942600" cy="1784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78" name="Google Shape;678;p66"/>
          <p:cNvCxnSpPr>
            <a:stCxn id="664" idx="2"/>
          </p:cNvCxnSpPr>
          <p:nvPr/>
        </p:nvCxnSpPr>
        <p:spPr>
          <a:xfrm>
            <a:off x="7259585" y="3290708"/>
            <a:ext cx="872400" cy="2658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679" name="Google Shape;679;p66"/>
          <p:cNvSpPr/>
          <p:nvPr/>
        </p:nvSpPr>
        <p:spPr>
          <a:xfrm>
            <a:off x="2362793" y="752330"/>
            <a:ext cx="19209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Search; Content Products</a:t>
            </a:r>
            <a:endParaRPr sz="1100"/>
          </a:p>
        </p:txBody>
      </p:sp>
      <p:sp>
        <p:nvSpPr>
          <p:cNvPr id="680" name="Google Shape;680;p66"/>
          <p:cNvSpPr/>
          <p:nvPr/>
        </p:nvSpPr>
        <p:spPr>
          <a:xfrm>
            <a:off x="2609663" y="1770139"/>
            <a:ext cx="1527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 startAt="2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 Level Search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   Retrieve Product by LIDVID</a:t>
            </a:r>
            <a:endParaRPr sz="1100"/>
          </a:p>
        </p:txBody>
      </p:sp>
      <p:sp>
        <p:nvSpPr>
          <p:cNvPr id="681" name="Google Shape;681;p66"/>
          <p:cNvSpPr/>
          <p:nvPr/>
        </p:nvSpPr>
        <p:spPr>
          <a:xfrm>
            <a:off x="2598768" y="2467508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sp>
        <p:nvSpPr>
          <p:cNvPr id="682" name="Google Shape;682;p66"/>
          <p:cNvSpPr/>
          <p:nvPr/>
        </p:nvSpPr>
        <p:spPr>
          <a:xfrm>
            <a:off x="2609663" y="3434479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pic>
        <p:nvPicPr>
          <p:cNvPr id="683" name="Google Shape;683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97" y="1753053"/>
            <a:ext cx="958550" cy="5300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84" name="Google Shape;684;p66"/>
          <p:cNvCxnSpPr/>
          <p:nvPr/>
        </p:nvCxnSpPr>
        <p:spPr>
          <a:xfrm flipH="1" rot="10800000">
            <a:off x="1023368" y="2051882"/>
            <a:ext cx="466200" cy="69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685" name="Google Shape;685;p6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7960" y="3730796"/>
            <a:ext cx="885933" cy="5647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86" name="Google Shape;686;p66"/>
          <p:cNvCxnSpPr/>
          <p:nvPr/>
        </p:nvCxnSpPr>
        <p:spPr>
          <a:xfrm>
            <a:off x="994484" y="4013188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bepi_colombo.jpg" id="687" name="Google Shape;687;p6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9007" y="2641670"/>
            <a:ext cx="905230" cy="6789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88" name="Google Shape;688;p66"/>
          <p:cNvCxnSpPr/>
          <p:nvPr/>
        </p:nvCxnSpPr>
        <p:spPr>
          <a:xfrm>
            <a:off x="994484" y="2981132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89" name="Google Shape;689;p66"/>
          <p:cNvCxnSpPr>
            <a:stCxn id="687" idx="3"/>
          </p:cNvCxnSpPr>
          <p:nvPr/>
        </p:nvCxnSpPr>
        <p:spPr>
          <a:xfrm>
            <a:off x="1014237" y="2981131"/>
            <a:ext cx="749700" cy="903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Screen Shot 2016-08-16 at 1.42.06 PM.png" id="690" name="Google Shape;690;p6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9466" y="1072705"/>
            <a:ext cx="830300" cy="671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91" name="Google Shape;691;p66"/>
          <p:cNvCxnSpPr>
            <a:stCxn id="690" idx="3"/>
          </p:cNvCxnSpPr>
          <p:nvPr/>
        </p:nvCxnSpPr>
        <p:spPr>
          <a:xfrm>
            <a:off x="939766" y="1408393"/>
            <a:ext cx="582000" cy="468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92" name="Google Shape;692;p66"/>
          <p:cNvSpPr/>
          <p:nvPr/>
        </p:nvSpPr>
        <p:spPr>
          <a:xfrm>
            <a:off x="4363041" y="169892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(3)</a:t>
            </a:r>
            <a:endParaRPr sz="1100"/>
          </a:p>
        </p:txBody>
      </p:sp>
      <p:sp>
        <p:nvSpPr>
          <p:cNvPr id="693" name="Google Shape;693;p66"/>
          <p:cNvSpPr/>
          <p:nvPr/>
        </p:nvSpPr>
        <p:spPr>
          <a:xfrm>
            <a:off x="3179873" y="3235333"/>
            <a:ext cx="3219900" cy="1610700"/>
          </a:xfrm>
          <a:prstGeom prst="roundRect">
            <a:avLst>
              <a:gd fmla="val 16667" name="adj"/>
            </a:avLst>
          </a:prstGeom>
          <a:solidFill>
            <a:srgbClr val="00FF00"/>
          </a:solidFill>
          <a:ln cap="flat" cmpd="sng" w="127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algn="br" dir="2700000" dist="25400">
              <a:srgbClr val="000000">
                <a:alpha val="60000"/>
              </a:srgbClr>
            </a:outerShdw>
          </a:effectLst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First, 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need well-documented, well understood </a:t>
            </a:r>
            <a:r>
              <a:rPr b="1" i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interfaces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(aka search APIs) and </a:t>
            </a:r>
            <a:r>
              <a:rPr b="1" i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</a:t>
            </a:r>
            <a:r>
              <a:rPr b="1" i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searching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b="1" i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accessing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archival data.</a:t>
            </a:r>
            <a:endParaRPr sz="300"/>
          </a:p>
        </p:txBody>
      </p:sp>
      <p:sp>
        <p:nvSpPr>
          <p:cNvPr id="694" name="Google Shape;694;p66"/>
          <p:cNvSpPr/>
          <p:nvPr/>
        </p:nvSpPr>
        <p:spPr>
          <a:xfrm>
            <a:off x="4232475" y="861610"/>
            <a:ext cx="1317300" cy="1469100"/>
          </a:xfrm>
          <a:prstGeom prst="rect">
            <a:avLst/>
          </a:prstGeom>
          <a:noFill/>
          <a:ln cap="flat" cmpd="sng" w="889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5" name="Google Shape;695;p66"/>
          <p:cNvSpPr txBox="1"/>
          <p:nvPr/>
        </p:nvSpPr>
        <p:spPr>
          <a:xfrm>
            <a:off x="-4876" y="35936"/>
            <a:ext cx="6125100" cy="8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PDS Data Services Initiative</a:t>
            </a:r>
            <a:endParaRPr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67"/>
          <p:cNvSpPr/>
          <p:nvPr/>
        </p:nvSpPr>
        <p:spPr>
          <a:xfrm>
            <a:off x="1472575" y="15416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701" name="Google Shape;701;p67"/>
          <p:cNvSpPr/>
          <p:nvPr/>
        </p:nvSpPr>
        <p:spPr>
          <a:xfrm>
            <a:off x="1815475" y="2679946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702" name="Google Shape;702;p67"/>
          <p:cNvSpPr/>
          <p:nvPr/>
        </p:nvSpPr>
        <p:spPr>
          <a:xfrm>
            <a:off x="1816732" y="3638824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JAXA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703" name="Google Shape;703;p67"/>
          <p:cNvSpPr/>
          <p:nvPr/>
        </p:nvSpPr>
        <p:spPr>
          <a:xfrm>
            <a:off x="6456088" y="8615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704" name="Google Shape;704;p67"/>
          <p:cNvSpPr/>
          <p:nvPr/>
        </p:nvSpPr>
        <p:spPr>
          <a:xfrm>
            <a:off x="4354735" y="948538"/>
            <a:ext cx="1071300" cy="5286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Search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(1,2,9)</a:t>
            </a:r>
            <a:endParaRPr sz="1100"/>
          </a:p>
        </p:txBody>
      </p:sp>
      <p:sp>
        <p:nvSpPr>
          <p:cNvPr id="705" name="Google Shape;705;p67"/>
          <p:cNvSpPr/>
          <p:nvPr/>
        </p:nvSpPr>
        <p:spPr>
          <a:xfrm>
            <a:off x="4297814" y="3075646"/>
            <a:ext cx="1056900" cy="6018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On-demand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Algorithms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(6,8)</a:t>
            </a:r>
            <a:endParaRPr sz="1100"/>
          </a:p>
        </p:txBody>
      </p:sp>
      <p:sp>
        <p:nvSpPr>
          <p:cNvPr id="706" name="Google Shape;706;p67"/>
          <p:cNvSpPr/>
          <p:nvPr/>
        </p:nvSpPr>
        <p:spPr>
          <a:xfrm>
            <a:off x="1586875" y="16559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707" name="Google Shape;707;p67"/>
          <p:cNvSpPr/>
          <p:nvPr/>
        </p:nvSpPr>
        <p:spPr>
          <a:xfrm>
            <a:off x="1701175" y="17702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708" name="Google Shape;708;p67"/>
          <p:cNvSpPr/>
          <p:nvPr/>
        </p:nvSpPr>
        <p:spPr>
          <a:xfrm>
            <a:off x="1815475" y="18845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 Node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709" name="Google Shape;709;p67"/>
          <p:cNvSpPr/>
          <p:nvPr/>
        </p:nvSpPr>
        <p:spPr>
          <a:xfrm>
            <a:off x="1297128" y="700977"/>
            <a:ext cx="9480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Engineering</a:t>
            </a:r>
            <a:endParaRPr sz="1100"/>
          </a:p>
        </p:txBody>
      </p:sp>
      <p:cxnSp>
        <p:nvCxnSpPr>
          <p:cNvPr id="710" name="Google Shape;710;p67"/>
          <p:cNvCxnSpPr>
            <a:stCxn id="709" idx="3"/>
          </p:cNvCxnSpPr>
          <p:nvPr/>
        </p:nvCxnSpPr>
        <p:spPr>
          <a:xfrm>
            <a:off x="2245128" y="989577"/>
            <a:ext cx="17352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711" name="Google Shape;711;p67"/>
          <p:cNvCxnSpPr>
            <a:stCxn id="708" idx="3"/>
          </p:cNvCxnSpPr>
          <p:nvPr/>
        </p:nvCxnSpPr>
        <p:spPr>
          <a:xfrm>
            <a:off x="2546275" y="2173168"/>
            <a:ext cx="1236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712" name="Google Shape;712;p67"/>
          <p:cNvCxnSpPr/>
          <p:nvPr/>
        </p:nvCxnSpPr>
        <p:spPr>
          <a:xfrm>
            <a:off x="2556439" y="2951305"/>
            <a:ext cx="1310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713" name="Google Shape;713;p67"/>
          <p:cNvCxnSpPr>
            <a:stCxn id="702" idx="3"/>
          </p:cNvCxnSpPr>
          <p:nvPr/>
        </p:nvCxnSpPr>
        <p:spPr>
          <a:xfrm>
            <a:off x="2547532" y="3927424"/>
            <a:ext cx="1319100" cy="75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714" name="Google Shape;714;p67"/>
          <p:cNvSpPr/>
          <p:nvPr/>
        </p:nvSpPr>
        <p:spPr>
          <a:xfrm>
            <a:off x="4297814" y="3820196"/>
            <a:ext cx="1056900" cy="572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Computational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(6)</a:t>
            </a:r>
            <a:endParaRPr sz="1100"/>
          </a:p>
        </p:txBody>
      </p:sp>
      <p:sp>
        <p:nvSpPr>
          <p:cNvPr id="715" name="Google Shape;715;p67"/>
          <p:cNvSpPr/>
          <p:nvPr/>
        </p:nvSpPr>
        <p:spPr>
          <a:xfrm>
            <a:off x="6528785" y="23532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716" name="Google Shape;716;p67"/>
          <p:cNvSpPr/>
          <p:nvPr/>
        </p:nvSpPr>
        <p:spPr>
          <a:xfrm>
            <a:off x="6570388" y="9758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717" name="Google Shape;717;p67"/>
          <p:cNvSpPr/>
          <p:nvPr/>
        </p:nvSpPr>
        <p:spPr>
          <a:xfrm>
            <a:off x="6684688" y="10901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718" name="Google Shape;718;p67"/>
          <p:cNvSpPr/>
          <p:nvPr/>
        </p:nvSpPr>
        <p:spPr>
          <a:xfrm>
            <a:off x="6643085" y="24675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719" name="Google Shape;719;p67"/>
          <p:cNvSpPr/>
          <p:nvPr/>
        </p:nvSpPr>
        <p:spPr>
          <a:xfrm>
            <a:off x="6757385" y="2581808"/>
            <a:ext cx="10044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  (7)</a:t>
            </a:r>
            <a:endParaRPr sz="1100"/>
          </a:p>
        </p:txBody>
      </p:sp>
      <p:sp>
        <p:nvSpPr>
          <p:cNvPr id="720" name="Google Shape;720;p67"/>
          <p:cNvSpPr/>
          <p:nvPr/>
        </p:nvSpPr>
        <p:spPr>
          <a:xfrm>
            <a:off x="7774690" y="35933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721" name="Google Shape;721;p67"/>
          <p:cNvSpPr/>
          <p:nvPr/>
        </p:nvSpPr>
        <p:spPr>
          <a:xfrm>
            <a:off x="7888990" y="37076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722" name="Google Shape;722;p67"/>
          <p:cNvSpPr/>
          <p:nvPr/>
        </p:nvSpPr>
        <p:spPr>
          <a:xfrm>
            <a:off x="8003290" y="38219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 (5)</a:t>
            </a:r>
            <a:endParaRPr sz="1100"/>
          </a:p>
        </p:txBody>
      </p:sp>
      <p:sp>
        <p:nvSpPr>
          <p:cNvPr id="723" name="Google Shape;723;p67"/>
          <p:cNvSpPr/>
          <p:nvPr/>
        </p:nvSpPr>
        <p:spPr>
          <a:xfrm>
            <a:off x="4232487" y="2358874"/>
            <a:ext cx="1146300" cy="574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Transformation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(4)</a:t>
            </a:r>
            <a:endParaRPr sz="1100"/>
          </a:p>
        </p:txBody>
      </p:sp>
      <p:sp>
        <p:nvSpPr>
          <p:cNvPr id="724" name="Google Shape;724;p67"/>
          <p:cNvSpPr/>
          <p:nvPr/>
        </p:nvSpPr>
        <p:spPr>
          <a:xfrm>
            <a:off x="3752064" y="139519"/>
            <a:ext cx="2192508" cy="4864428"/>
          </a:xfrm>
          <a:prstGeom prst="cloud">
            <a:avLst/>
          </a:prstGeom>
          <a:noFill/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25" name="Google Shape;725;p67"/>
          <p:cNvCxnSpPr/>
          <p:nvPr/>
        </p:nvCxnSpPr>
        <p:spPr>
          <a:xfrm>
            <a:off x="5861417" y="1278003"/>
            <a:ext cx="594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726" name="Google Shape;726;p67"/>
          <p:cNvSpPr txBox="1"/>
          <p:nvPr/>
        </p:nvSpPr>
        <p:spPr>
          <a:xfrm>
            <a:off x="87533" y="4674127"/>
            <a:ext cx="1665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Stewardship Services</a:t>
            </a:r>
            <a:endParaRPr sz="1100"/>
          </a:p>
        </p:txBody>
      </p:sp>
      <p:sp>
        <p:nvSpPr>
          <p:cNvPr id="727" name="Google Shape;727;p67"/>
          <p:cNvSpPr txBox="1"/>
          <p:nvPr/>
        </p:nvSpPr>
        <p:spPr>
          <a:xfrm>
            <a:off x="5275526" y="4694428"/>
            <a:ext cx="1124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User Services</a:t>
            </a:r>
            <a:endParaRPr sz="1100"/>
          </a:p>
        </p:txBody>
      </p:sp>
      <p:cxnSp>
        <p:nvCxnSpPr>
          <p:cNvPr id="728" name="Google Shape;728;p67"/>
          <p:cNvCxnSpPr>
            <a:stCxn id="709" idx="2"/>
            <a:endCxn id="700" idx="0"/>
          </p:cNvCxnSpPr>
          <p:nvPr/>
        </p:nvCxnSpPr>
        <p:spPr>
          <a:xfrm>
            <a:off x="1771128" y="1278177"/>
            <a:ext cx="66900" cy="263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729" name="Google Shape;729;p67"/>
          <p:cNvCxnSpPr/>
          <p:nvPr/>
        </p:nvCxnSpPr>
        <p:spPr>
          <a:xfrm>
            <a:off x="5944546" y="2738220"/>
            <a:ext cx="5904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730" name="Google Shape;730;p67"/>
          <p:cNvCxnSpPr/>
          <p:nvPr/>
        </p:nvCxnSpPr>
        <p:spPr>
          <a:xfrm>
            <a:off x="5549692" y="4090077"/>
            <a:ext cx="2225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731" name="Google Shape;731;p67"/>
          <p:cNvCxnSpPr/>
          <p:nvPr/>
        </p:nvCxnSpPr>
        <p:spPr>
          <a:xfrm>
            <a:off x="6933025" y="1808921"/>
            <a:ext cx="0" cy="5217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732" name="Google Shape;732;p67"/>
          <p:cNvCxnSpPr>
            <a:endCxn id="720" idx="0"/>
          </p:cNvCxnSpPr>
          <p:nvPr/>
        </p:nvCxnSpPr>
        <p:spPr>
          <a:xfrm>
            <a:off x="7276840" y="1808902"/>
            <a:ext cx="942600" cy="1784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733" name="Google Shape;733;p67"/>
          <p:cNvCxnSpPr>
            <a:stCxn id="719" idx="2"/>
          </p:cNvCxnSpPr>
          <p:nvPr/>
        </p:nvCxnSpPr>
        <p:spPr>
          <a:xfrm>
            <a:off x="7259585" y="3290708"/>
            <a:ext cx="872400" cy="2658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734" name="Google Shape;734;p67"/>
          <p:cNvSpPr/>
          <p:nvPr/>
        </p:nvSpPr>
        <p:spPr>
          <a:xfrm>
            <a:off x="2362793" y="752330"/>
            <a:ext cx="19209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Search; Content Products</a:t>
            </a:r>
            <a:endParaRPr sz="1100"/>
          </a:p>
        </p:txBody>
      </p:sp>
      <p:sp>
        <p:nvSpPr>
          <p:cNvPr id="735" name="Google Shape;735;p67"/>
          <p:cNvSpPr/>
          <p:nvPr/>
        </p:nvSpPr>
        <p:spPr>
          <a:xfrm>
            <a:off x="2609663" y="1770139"/>
            <a:ext cx="1527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 startAt="2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 Level Search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   Retrieve Product by LIDVID</a:t>
            </a:r>
            <a:endParaRPr sz="1100"/>
          </a:p>
        </p:txBody>
      </p:sp>
      <p:sp>
        <p:nvSpPr>
          <p:cNvPr id="736" name="Google Shape;736;p67"/>
          <p:cNvSpPr/>
          <p:nvPr/>
        </p:nvSpPr>
        <p:spPr>
          <a:xfrm>
            <a:off x="2598768" y="2467508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sp>
        <p:nvSpPr>
          <p:cNvPr id="737" name="Google Shape;737;p67"/>
          <p:cNvSpPr/>
          <p:nvPr/>
        </p:nvSpPr>
        <p:spPr>
          <a:xfrm>
            <a:off x="2609663" y="3434479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pic>
        <p:nvPicPr>
          <p:cNvPr id="738" name="Google Shape;738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97" y="1753053"/>
            <a:ext cx="958550" cy="5300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39" name="Google Shape;739;p67"/>
          <p:cNvCxnSpPr/>
          <p:nvPr/>
        </p:nvCxnSpPr>
        <p:spPr>
          <a:xfrm flipH="1" rot="10800000">
            <a:off x="1023368" y="2051882"/>
            <a:ext cx="466200" cy="69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740" name="Google Shape;740;p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7960" y="3730796"/>
            <a:ext cx="885933" cy="5647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41" name="Google Shape;741;p67"/>
          <p:cNvCxnSpPr/>
          <p:nvPr/>
        </p:nvCxnSpPr>
        <p:spPr>
          <a:xfrm>
            <a:off x="994484" y="4013188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bepi_colombo.jpg" id="742" name="Google Shape;742;p6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9007" y="2641670"/>
            <a:ext cx="905230" cy="6789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43" name="Google Shape;743;p67"/>
          <p:cNvCxnSpPr/>
          <p:nvPr/>
        </p:nvCxnSpPr>
        <p:spPr>
          <a:xfrm>
            <a:off x="994484" y="2981132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744" name="Google Shape;744;p67"/>
          <p:cNvCxnSpPr>
            <a:stCxn id="742" idx="3"/>
          </p:cNvCxnSpPr>
          <p:nvPr/>
        </p:nvCxnSpPr>
        <p:spPr>
          <a:xfrm>
            <a:off x="1014237" y="2981131"/>
            <a:ext cx="749700" cy="903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Screen Shot 2016-08-16 at 1.42.06 PM.png" id="745" name="Google Shape;745;p6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9466" y="1072705"/>
            <a:ext cx="830300" cy="671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46" name="Google Shape;746;p67"/>
          <p:cNvCxnSpPr>
            <a:stCxn id="745" idx="3"/>
          </p:cNvCxnSpPr>
          <p:nvPr/>
        </p:nvCxnSpPr>
        <p:spPr>
          <a:xfrm>
            <a:off x="939766" y="1408393"/>
            <a:ext cx="582000" cy="468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747" name="Google Shape;747;p67"/>
          <p:cNvSpPr/>
          <p:nvPr/>
        </p:nvSpPr>
        <p:spPr>
          <a:xfrm>
            <a:off x="4363041" y="169892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(3)</a:t>
            </a:r>
            <a:endParaRPr sz="1100"/>
          </a:p>
        </p:txBody>
      </p:sp>
      <p:sp>
        <p:nvSpPr>
          <p:cNvPr id="748" name="Google Shape;748;p67"/>
          <p:cNvSpPr/>
          <p:nvPr/>
        </p:nvSpPr>
        <p:spPr>
          <a:xfrm>
            <a:off x="744267" y="541396"/>
            <a:ext cx="3219900" cy="1610700"/>
          </a:xfrm>
          <a:prstGeom prst="roundRect">
            <a:avLst>
              <a:gd fmla="val 16667" name="adj"/>
            </a:avLst>
          </a:prstGeom>
          <a:solidFill>
            <a:srgbClr val="FFFD78"/>
          </a:solidFill>
          <a:ln cap="flat" cmpd="sng" w="127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algn="br" dir="2700000" dist="25400">
              <a:srgbClr val="000000">
                <a:alpha val="60000"/>
              </a:srgbClr>
            </a:outerShdw>
          </a:effectLst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Then we move onto </a:t>
            </a:r>
            <a:r>
              <a:rPr b="1"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tools and services that support analysis, analytics, and usability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we know our community desperately needs.</a:t>
            </a:r>
            <a:endParaRPr sz="1100"/>
          </a:p>
        </p:txBody>
      </p:sp>
      <p:sp>
        <p:nvSpPr>
          <p:cNvPr id="749" name="Google Shape;749;p67"/>
          <p:cNvSpPr/>
          <p:nvPr/>
        </p:nvSpPr>
        <p:spPr>
          <a:xfrm>
            <a:off x="4150215" y="2275129"/>
            <a:ext cx="1317300" cy="732900"/>
          </a:xfrm>
          <a:prstGeom prst="rect">
            <a:avLst/>
          </a:prstGeom>
          <a:noFill/>
          <a:ln cap="flat" cmpd="sng" w="88900">
            <a:solidFill>
              <a:srgbClr val="FFFD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0" name="Google Shape;750;p67"/>
          <p:cNvSpPr txBox="1"/>
          <p:nvPr/>
        </p:nvSpPr>
        <p:spPr>
          <a:xfrm>
            <a:off x="-4876" y="35936"/>
            <a:ext cx="6125100" cy="8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PDS Data Services Initiative</a:t>
            </a:r>
            <a:endParaRPr sz="1100"/>
          </a:p>
        </p:txBody>
      </p:sp>
      <p:sp>
        <p:nvSpPr>
          <p:cNvPr id="751" name="Google Shape;751;p67"/>
          <p:cNvSpPr/>
          <p:nvPr/>
        </p:nvSpPr>
        <p:spPr>
          <a:xfrm>
            <a:off x="4158128" y="3024213"/>
            <a:ext cx="1317300" cy="732900"/>
          </a:xfrm>
          <a:prstGeom prst="rect">
            <a:avLst/>
          </a:prstGeom>
          <a:noFill/>
          <a:ln cap="flat" cmpd="sng" w="88900">
            <a:solidFill>
              <a:srgbClr val="FFFD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2" name="Google Shape;752;p67"/>
          <p:cNvSpPr/>
          <p:nvPr/>
        </p:nvSpPr>
        <p:spPr>
          <a:xfrm>
            <a:off x="4150616" y="3776849"/>
            <a:ext cx="1317300" cy="732900"/>
          </a:xfrm>
          <a:prstGeom prst="rect">
            <a:avLst/>
          </a:prstGeom>
          <a:noFill/>
          <a:ln cap="flat" cmpd="sng" w="88900">
            <a:solidFill>
              <a:srgbClr val="FFFD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sz="1100"/>
          </a:p>
        </p:txBody>
      </p:sp>
      <p:sp>
        <p:nvSpPr>
          <p:cNvPr id="753" name="Google Shape;753;p67"/>
          <p:cNvSpPr/>
          <p:nvPr/>
        </p:nvSpPr>
        <p:spPr>
          <a:xfrm>
            <a:off x="6433971" y="838031"/>
            <a:ext cx="1086900" cy="981300"/>
          </a:xfrm>
          <a:prstGeom prst="rect">
            <a:avLst/>
          </a:prstGeom>
          <a:noFill/>
          <a:ln cap="flat" cmpd="sng" w="88900">
            <a:solidFill>
              <a:srgbClr val="FFFD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4" name="Google Shape;754;p67"/>
          <p:cNvSpPr/>
          <p:nvPr/>
        </p:nvSpPr>
        <p:spPr>
          <a:xfrm>
            <a:off x="6537038" y="2362862"/>
            <a:ext cx="1237800" cy="981300"/>
          </a:xfrm>
          <a:prstGeom prst="rect">
            <a:avLst/>
          </a:prstGeom>
          <a:noFill/>
          <a:ln cap="flat" cmpd="sng" w="88900">
            <a:solidFill>
              <a:srgbClr val="FFFD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5" name="Google Shape;755;p67"/>
          <p:cNvSpPr/>
          <p:nvPr/>
        </p:nvSpPr>
        <p:spPr>
          <a:xfrm>
            <a:off x="7717672" y="3549280"/>
            <a:ext cx="1237800" cy="981300"/>
          </a:xfrm>
          <a:prstGeom prst="rect">
            <a:avLst/>
          </a:prstGeom>
          <a:noFill/>
          <a:ln cap="flat" cmpd="sng" w="88900">
            <a:solidFill>
              <a:srgbClr val="FFFD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68"/>
          <p:cNvSpPr txBox="1"/>
          <p:nvPr>
            <p:ph type="title"/>
          </p:nvPr>
        </p:nvSpPr>
        <p:spPr>
          <a:xfrm>
            <a:off x="685800" y="1632295"/>
            <a:ext cx="7772400" cy="10218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can an API do for me?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69"/>
          <p:cNvSpPr txBox="1"/>
          <p:nvPr>
            <p:ph type="title"/>
          </p:nvPr>
        </p:nvSpPr>
        <p:spPr>
          <a:xfrm>
            <a:off x="685800" y="1937095"/>
            <a:ext cx="7772400" cy="10218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APIs Provide the </a:t>
            </a:r>
            <a:r>
              <a:rPr b="1" i="1" lang="en-US"/>
              <a:t>H</a:t>
            </a:r>
            <a:r>
              <a:rPr b="1" i="1" lang="en-US"/>
              <a:t>ighways</a:t>
            </a:r>
            <a:r>
              <a:rPr lang="en-US"/>
              <a:t> to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/>
              <a:t>Drive Users to The Data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>Including the exits, traffic, clunkers clogging up the roads, speed traps, etc.</a:t>
            </a:r>
            <a:endParaRPr sz="19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" name="Google Shape;770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1750" y="-76200"/>
            <a:ext cx="6760499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771" name="Google Shape;771;p70"/>
          <p:cNvSpPr txBox="1"/>
          <p:nvPr/>
        </p:nvSpPr>
        <p:spPr>
          <a:xfrm>
            <a:off x="0" y="0"/>
            <a:ext cx="47328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Current State Of Search Integration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6" name="Google Shape;776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1750" y="-76200"/>
            <a:ext cx="6760499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777" name="Google Shape;777;p71"/>
          <p:cNvSpPr txBox="1"/>
          <p:nvPr/>
        </p:nvSpPr>
        <p:spPr>
          <a:xfrm>
            <a:off x="0" y="0"/>
            <a:ext cx="47328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Current State Of Search Integration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8" name="Google Shape;778;p71"/>
          <p:cNvSpPr/>
          <p:nvPr/>
        </p:nvSpPr>
        <p:spPr>
          <a:xfrm>
            <a:off x="2236300" y="2153900"/>
            <a:ext cx="3601500" cy="1176900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300">
                <a:latin typeface="Roboto"/>
                <a:ea typeface="Roboto"/>
                <a:cs typeface="Roboto"/>
                <a:sym typeface="Roboto"/>
              </a:rPr>
              <a:t>Many different roads and paths (APIs),</a:t>
            </a:r>
            <a:endParaRPr b="1" i="1" sz="13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300">
                <a:latin typeface="Roboto"/>
                <a:ea typeface="Roboto"/>
                <a:cs typeface="Roboto"/>
                <a:sym typeface="Roboto"/>
              </a:rPr>
              <a:t>some paved with clear signs,</a:t>
            </a:r>
            <a:endParaRPr b="1" i="1" sz="13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300">
                <a:latin typeface="Roboto"/>
                <a:ea typeface="Roboto"/>
                <a:cs typeface="Roboto"/>
                <a:sym typeface="Roboto"/>
              </a:rPr>
              <a:t>some backcountry dirt roads...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3" name="Google Shape;783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2424" y="-76200"/>
            <a:ext cx="6959163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784" name="Google Shape;784;p72"/>
          <p:cNvSpPr txBox="1"/>
          <p:nvPr/>
        </p:nvSpPr>
        <p:spPr>
          <a:xfrm>
            <a:off x="0" y="0"/>
            <a:ext cx="52251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Search Integration with PDS Search API: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Integrate EN Search with Discipline Node Search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9" name="Google Shape;789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2424" y="-76200"/>
            <a:ext cx="6959163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790" name="Google Shape;790;p73"/>
          <p:cNvSpPr txBox="1"/>
          <p:nvPr/>
        </p:nvSpPr>
        <p:spPr>
          <a:xfrm>
            <a:off x="0" y="0"/>
            <a:ext cx="52251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Search Integration with PDS Search API: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Integrate EN Search with Discipline Node Search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6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Overview</a:t>
            </a:r>
            <a:endParaRPr/>
          </a:p>
        </p:txBody>
      </p:sp>
      <p:sp>
        <p:nvSpPr>
          <p:cNvPr id="313" name="Google Shape;313;p56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-393700" lvl="0" marL="457200" rtl="0" algn="l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SzPts val="2600"/>
              <a:buChar char="●"/>
            </a:pPr>
            <a:r>
              <a:rPr lang="en-US"/>
              <a:t>PDS Data Services Background</a:t>
            </a:r>
            <a:endParaRPr/>
          </a:p>
          <a:p>
            <a:pPr indent="-3937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/>
              <a:t>What can an API do or me?</a:t>
            </a:r>
            <a:endParaRPr/>
          </a:p>
          <a:p>
            <a:pPr indent="-3937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/>
              <a:t>PDS API Working Group</a:t>
            </a:r>
            <a:endParaRPr/>
          </a:p>
          <a:p>
            <a:pPr indent="-3937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/>
              <a:t>PDS API Specification and Implementation</a:t>
            </a:r>
            <a:endParaRPr/>
          </a:p>
          <a:p>
            <a:pPr indent="-3937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/>
              <a:t>Coming Soon…</a:t>
            </a:r>
            <a:endParaRPr/>
          </a:p>
          <a:p>
            <a:pPr indent="-3937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/>
              <a:t>PDS API Demo with Jupyter Notebooks</a:t>
            </a:r>
            <a:endParaRPr/>
          </a:p>
        </p:txBody>
      </p:sp>
      <p:sp>
        <p:nvSpPr>
          <p:cNvPr id="314" name="Google Shape;314;p56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5" name="Google Shape;795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0181" y="0"/>
            <a:ext cx="736363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Google Shape;796;p74"/>
          <p:cNvSpPr txBox="1"/>
          <p:nvPr/>
        </p:nvSpPr>
        <p:spPr>
          <a:xfrm>
            <a:off x="0" y="0"/>
            <a:ext cx="5225100" cy="5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Search Integration with PDS Search API: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Integrate All PDS Searches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74"/>
          <p:cNvSpPr/>
          <p:nvPr/>
        </p:nvSpPr>
        <p:spPr>
          <a:xfrm>
            <a:off x="2529600" y="2142150"/>
            <a:ext cx="2695500" cy="859200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300">
                <a:latin typeface="Roboto"/>
                <a:ea typeface="Roboto"/>
                <a:cs typeface="Roboto"/>
                <a:sym typeface="Roboto"/>
              </a:rPr>
              <a:t>1 Highway (PDS API)*,</a:t>
            </a:r>
            <a:endParaRPr b="1" i="1" sz="13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300">
                <a:latin typeface="Roboto"/>
                <a:ea typeface="Roboto"/>
                <a:cs typeface="Roboto"/>
                <a:sym typeface="Roboto"/>
              </a:rPr>
              <a:t>consistent signs,</a:t>
            </a:r>
            <a:endParaRPr b="1" i="1" sz="13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300">
                <a:latin typeface="Roboto"/>
                <a:ea typeface="Roboto"/>
                <a:cs typeface="Roboto"/>
                <a:sym typeface="Roboto"/>
              </a:rPr>
              <a:t>consistent directions.</a:t>
            </a:r>
            <a:endParaRPr b="1" i="1" sz="13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8" name="Google Shape;798;p74"/>
          <p:cNvSpPr/>
          <p:nvPr/>
        </p:nvSpPr>
        <p:spPr>
          <a:xfrm>
            <a:off x="4940700" y="4878300"/>
            <a:ext cx="4203300" cy="3414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900">
                <a:latin typeface="Roboto"/>
                <a:ea typeface="Roboto"/>
                <a:cs typeface="Roboto"/>
                <a:sym typeface="Roboto"/>
              </a:rPr>
              <a:t>*or several highways that merge with one another seamlessly...</a:t>
            </a:r>
            <a:endParaRPr i="1" sz="9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3" name="Google Shape;803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585369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4" name="Google Shape;804;p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73500" y="2001127"/>
            <a:ext cx="1271801" cy="1271801"/>
          </a:xfrm>
          <a:prstGeom prst="rect">
            <a:avLst/>
          </a:prstGeom>
          <a:noFill/>
          <a:ln>
            <a:noFill/>
          </a:ln>
        </p:spPr>
      </p:pic>
      <p:sp>
        <p:nvSpPr>
          <p:cNvPr id="805" name="Google Shape;805;p75"/>
          <p:cNvSpPr/>
          <p:nvPr/>
        </p:nvSpPr>
        <p:spPr>
          <a:xfrm>
            <a:off x="6670400" y="352050"/>
            <a:ext cx="2362200" cy="1435800"/>
          </a:xfrm>
          <a:prstGeom prst="wedgeEllipseCallout">
            <a:avLst>
              <a:gd fmla="val 15143" name="adj1"/>
              <a:gd fmla="val 60616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chemeClr val="dk1"/>
                </a:solidFill>
              </a:rPr>
              <a:t>Hi! I’m a PlanetaryPy developer and I want to create a </a:t>
            </a:r>
            <a:r>
              <a:rPr b="1" i="1" lang="en-US" sz="1200">
                <a:solidFill>
                  <a:schemeClr val="dk1"/>
                </a:solidFill>
              </a:rPr>
              <a:t>tool that includes searching for PDS data.</a:t>
            </a:r>
            <a:endParaRPr b="1" i="1" sz="12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0" name="Google Shape;810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585369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1" name="Google Shape;811;p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73500" y="2001127"/>
            <a:ext cx="1271801" cy="1271801"/>
          </a:xfrm>
          <a:prstGeom prst="rect">
            <a:avLst/>
          </a:prstGeom>
          <a:noFill/>
          <a:ln>
            <a:noFill/>
          </a:ln>
        </p:spPr>
      </p:pic>
      <p:sp>
        <p:nvSpPr>
          <p:cNvPr id="812" name="Google Shape;812;p76"/>
          <p:cNvSpPr/>
          <p:nvPr/>
        </p:nvSpPr>
        <p:spPr>
          <a:xfrm>
            <a:off x="6670400" y="352050"/>
            <a:ext cx="2362200" cy="1435800"/>
          </a:xfrm>
          <a:prstGeom prst="wedgeEllipseCallout">
            <a:avLst>
              <a:gd fmla="val 15143" name="adj1"/>
              <a:gd fmla="val 60616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Hi! I’m a PlanetaryPy developer and I want to create a </a:t>
            </a:r>
            <a:r>
              <a:rPr b="1" i="1" lang="en-US" sz="1200"/>
              <a:t>tool</a:t>
            </a:r>
            <a:r>
              <a:rPr b="1" i="1" lang="en-US" sz="1200"/>
              <a:t> that includes searching for PDS data.</a:t>
            </a:r>
            <a:endParaRPr b="1" i="1" sz="1200"/>
          </a:p>
        </p:txBody>
      </p:sp>
      <p:sp>
        <p:nvSpPr>
          <p:cNvPr id="813" name="Google Shape;813;p76"/>
          <p:cNvSpPr/>
          <p:nvPr/>
        </p:nvSpPr>
        <p:spPr>
          <a:xfrm>
            <a:off x="5730800" y="3486175"/>
            <a:ext cx="3214500" cy="565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pds.search(“investigation_ref=urn:nasa:pds:context:investigation:mission.insight”)</a:t>
            </a:r>
            <a:endParaRPr sz="1000"/>
          </a:p>
        </p:txBody>
      </p:sp>
      <p:cxnSp>
        <p:nvCxnSpPr>
          <p:cNvPr id="814" name="Google Shape;814;p76"/>
          <p:cNvCxnSpPr>
            <a:endCxn id="813" idx="1"/>
          </p:cNvCxnSpPr>
          <p:nvPr/>
        </p:nvCxnSpPr>
        <p:spPr>
          <a:xfrm flipH="1">
            <a:off x="5730800" y="2899675"/>
            <a:ext cx="532200" cy="869100"/>
          </a:xfrm>
          <a:prstGeom prst="straightConnector1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15" name="Google Shape;815;p76"/>
          <p:cNvCxnSpPr>
            <a:stCxn id="813" idx="1"/>
          </p:cNvCxnSpPr>
          <p:nvPr/>
        </p:nvCxnSpPr>
        <p:spPr>
          <a:xfrm flipH="1">
            <a:off x="4298600" y="3768775"/>
            <a:ext cx="1432200" cy="307500"/>
          </a:xfrm>
          <a:prstGeom prst="straightConnector1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16" name="Google Shape;816;p76"/>
          <p:cNvCxnSpPr>
            <a:stCxn id="813" idx="1"/>
          </p:cNvCxnSpPr>
          <p:nvPr/>
        </p:nvCxnSpPr>
        <p:spPr>
          <a:xfrm rot="10800000">
            <a:off x="4104200" y="2065975"/>
            <a:ext cx="1626600" cy="1702800"/>
          </a:xfrm>
          <a:prstGeom prst="straightConnector1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17" name="Google Shape;817;p76"/>
          <p:cNvCxnSpPr>
            <a:stCxn id="813" idx="1"/>
          </p:cNvCxnSpPr>
          <p:nvPr/>
        </p:nvCxnSpPr>
        <p:spPr>
          <a:xfrm rot="10800000">
            <a:off x="4122800" y="703975"/>
            <a:ext cx="1608000" cy="3064800"/>
          </a:xfrm>
          <a:prstGeom prst="straightConnector1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18" name="Google Shape;818;p76"/>
          <p:cNvSpPr txBox="1"/>
          <p:nvPr/>
        </p:nvSpPr>
        <p:spPr>
          <a:xfrm>
            <a:off x="6263000" y="4051375"/>
            <a:ext cx="2682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latin typeface="Calibri"/>
                <a:ea typeface="Calibri"/>
                <a:cs typeface="Calibri"/>
                <a:sym typeface="Calibri"/>
              </a:rPr>
              <a:t>(notional. do not try in the wild.)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77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PDS API Working Group</a:t>
            </a:r>
            <a:endParaRPr/>
          </a:p>
        </p:txBody>
      </p:sp>
      <p:sp>
        <p:nvSpPr>
          <p:cNvPr id="824" name="Google Shape;824;p77"/>
          <p:cNvSpPr txBox="1"/>
          <p:nvPr>
            <p:ph idx="1" type="body"/>
          </p:nvPr>
        </p:nvSpPr>
        <p:spPr>
          <a:xfrm>
            <a:off x="457875" y="1124215"/>
            <a:ext cx="82284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i="1" lang="en-US" sz="2400"/>
              <a:t>The PDS API WG provides technical expertise and guidance the PDS MC and international community on the design, development, and implementation of the PDS API Specification.</a:t>
            </a:r>
            <a:endParaRPr i="1" sz="24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i="1" sz="24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400"/>
              <a:t>Charter (Draft): </a:t>
            </a:r>
            <a:r>
              <a:rPr lang="en-US" sz="1100" u="sng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https://docs.google.com/document/d/1I5PrNF_Jv8DQiaNvo0O0ogBCF0WMAaV9yOfGx2Y_f0M/edit#heading=h.2et92p0</a:t>
            </a:r>
            <a:endParaRPr sz="2400">
              <a:solidFill>
                <a:srgbClr val="FFFF00"/>
              </a:solidFill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400"/>
              <a:t>PDS API Spec:</a:t>
            </a:r>
            <a:endParaRPr sz="24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000"/>
              <a:t>Released (v0.0.1-alpha): </a:t>
            </a:r>
            <a:r>
              <a:rPr lang="en-US" sz="1000" u="sng">
                <a:solidFill>
                  <a:srgbClr val="FFFF00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https://github.com/NASA-PDS/pds-api/blob/master/docs/spec/pds-api-specification.md</a:t>
            </a:r>
            <a:r>
              <a:rPr lang="en-US" sz="1000"/>
              <a:t>  </a:t>
            </a:r>
            <a:endParaRPr sz="1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000"/>
              <a:t>In Development: </a:t>
            </a:r>
            <a:r>
              <a:rPr lang="en-US" sz="1000" u="sng">
                <a:solidFill>
                  <a:srgbClr val="FFFF00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https://docs.google.com/document/d/16d0MVh48bFLvWsa5-B_Hy-cby1rGWdnNojWOJpUcOvA/edit?usp=sharing</a:t>
            </a:r>
            <a:r>
              <a:rPr lang="en-US" sz="1000">
                <a:solidFill>
                  <a:srgbClr val="FFFF00"/>
                </a:solidFill>
              </a:rPr>
              <a:t> </a:t>
            </a:r>
            <a:r>
              <a:rPr lang="en-US" sz="1000"/>
              <a:t> </a:t>
            </a:r>
            <a:endParaRPr sz="1000"/>
          </a:p>
        </p:txBody>
      </p:sp>
      <p:sp>
        <p:nvSpPr>
          <p:cNvPr id="825" name="Google Shape;825;p77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78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PDS API Working Group Members</a:t>
            </a:r>
            <a:endParaRPr/>
          </a:p>
        </p:txBody>
      </p:sp>
      <p:sp>
        <p:nvSpPr>
          <p:cNvPr id="831" name="Google Shape;831;p78"/>
          <p:cNvSpPr txBox="1"/>
          <p:nvPr>
            <p:ph idx="1" type="body"/>
          </p:nvPr>
        </p:nvSpPr>
        <p:spPr>
          <a:xfrm>
            <a:off x="457875" y="1200425"/>
            <a:ext cx="41142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Mcclanahan, Timothy (PDS PO)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Lynn Neakrase (ATM)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Ed Guiness (GEO)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Tom Stein (GEO)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Dan Scholes (GEO)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Sebastien Besse (ESA)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Myche McAuley (IMG)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Rishi Verma (IMG)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In Sook Moon (PPI)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sp>
        <p:nvSpPr>
          <p:cNvPr id="832" name="Google Shape;832;p78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33" name="Google Shape;833;p78"/>
          <p:cNvSpPr txBox="1"/>
          <p:nvPr>
            <p:ph idx="1" type="body"/>
          </p:nvPr>
        </p:nvSpPr>
        <p:spPr>
          <a:xfrm>
            <a:off x="4654400" y="1167975"/>
            <a:ext cx="41142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2"/>
                </a:solidFill>
              </a:rPr>
              <a:t>Rob French (RMS)</a:t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2"/>
                </a:solidFill>
              </a:rPr>
              <a:t>Matt Tiscareno (RMS)</a:t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2"/>
                </a:solidFill>
              </a:rPr>
              <a:t>Conor Kingston (SBN)</a:t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2"/>
                </a:solidFill>
              </a:rPr>
              <a:t>David Chang (SBN)</a:t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2"/>
                </a:solidFill>
              </a:rPr>
              <a:t>Daniel Darg (SBN)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Emily Law (EN)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Yevgen Karpenko  (EN)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Thomas Loubrieu (EN)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Jordan Padams (EN)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000"/>
              <a:t>Boris Semenov (NAIF)</a:t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79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API Goals and Plan</a:t>
            </a:r>
            <a:endParaRPr/>
          </a:p>
        </p:txBody>
      </p:sp>
      <p:sp>
        <p:nvSpPr>
          <p:cNvPr id="839" name="Google Shape;839;p79"/>
          <p:cNvSpPr txBox="1"/>
          <p:nvPr>
            <p:ph idx="1" type="body"/>
          </p:nvPr>
        </p:nvSpPr>
        <p:spPr>
          <a:xfrm>
            <a:off x="457875" y="971825"/>
            <a:ext cx="84498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300"/>
              <a:t>Ambition: </a:t>
            </a:r>
            <a:endParaRPr sz="2300"/>
          </a:p>
          <a:p>
            <a:pPr indent="-317500" lvl="0" marL="457200" rtl="0" algn="l">
              <a:spcBef>
                <a:spcPts val="300"/>
              </a:spcBef>
              <a:spcAft>
                <a:spcPts val="0"/>
              </a:spcAft>
              <a:buSzPts val="1400"/>
              <a:buChar char="•"/>
            </a:pPr>
            <a:r>
              <a:rPr b="0" lang="en-US" sz="1400"/>
              <a:t>Build a layer which will allow users/systems to explore/use PDS’s resources seamlessly,  </a:t>
            </a:r>
            <a:endParaRPr b="0"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b="0" lang="en-US" sz="1400"/>
              <a:t>In other words build the </a:t>
            </a:r>
            <a:r>
              <a:rPr lang="en-US" sz="1400">
                <a:solidFill>
                  <a:schemeClr val="accent6"/>
                </a:solidFill>
              </a:rPr>
              <a:t>highways to drive users to data in nodes</a:t>
            </a:r>
            <a:r>
              <a:rPr b="0" lang="en-US" sz="1400"/>
              <a:t> </a:t>
            </a:r>
            <a:endParaRPr b="0" sz="14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300"/>
              <a:t>Design a PDS-wide web API specification</a:t>
            </a:r>
            <a:endParaRPr sz="2300"/>
          </a:p>
          <a:p>
            <a:pPr indent="-317500" lvl="0" marL="457200" rtl="0" algn="l">
              <a:spcBef>
                <a:spcPts val="300"/>
              </a:spcBef>
              <a:spcAft>
                <a:spcPts val="0"/>
              </a:spcAft>
              <a:buSzPts val="1400"/>
              <a:buChar char="•"/>
            </a:pPr>
            <a:r>
              <a:rPr b="0" lang="en-US" sz="1400"/>
              <a:t>Initial focus is on </a:t>
            </a:r>
            <a:r>
              <a:rPr lang="en-US" sz="1400">
                <a:solidFill>
                  <a:srgbClr val="FF9900"/>
                </a:solidFill>
              </a:rPr>
              <a:t>search on collections</a:t>
            </a:r>
            <a:r>
              <a:rPr b="0" lang="en-US" sz="1400">
                <a:solidFill>
                  <a:srgbClr val="FF9900"/>
                </a:solidFill>
              </a:rPr>
              <a:t> </a:t>
            </a:r>
            <a:r>
              <a:rPr b="0" lang="en-US" sz="1400"/>
              <a:t>(build 11.1) (in progress)</a:t>
            </a:r>
            <a:endParaRPr b="0"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b="0" lang="en-US" sz="1400"/>
              <a:t>API should be applicable to other resources (products) and services (view, download, transform, …)</a:t>
            </a:r>
            <a:endParaRPr b="0" sz="14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4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2300"/>
              <a:t>Implements the standard with (build 11.1):</a:t>
            </a:r>
            <a:endParaRPr sz="2300"/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SzPts val="1500"/>
              <a:buChar char="•"/>
            </a:pPr>
            <a:r>
              <a:rPr b="0" lang="en-US" sz="1500"/>
              <a:t>Engineering Node provides </a:t>
            </a:r>
            <a:r>
              <a:rPr lang="en-US" sz="1500">
                <a:solidFill>
                  <a:srgbClr val="FF9900"/>
                </a:solidFill>
              </a:rPr>
              <a:t>libraries, skeleton servers, clients</a:t>
            </a:r>
            <a:r>
              <a:rPr b="0" lang="en-US" sz="1500"/>
              <a:t> to help with the implementation (done)</a:t>
            </a:r>
            <a:endParaRPr b="0"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b="0" lang="en-US" sz="1500"/>
              <a:t>Engineering Node provides a </a:t>
            </a:r>
            <a:r>
              <a:rPr lang="en-US" sz="1500">
                <a:solidFill>
                  <a:srgbClr val="FF9900"/>
                </a:solidFill>
              </a:rPr>
              <a:t>standard</a:t>
            </a:r>
            <a:r>
              <a:rPr b="0" lang="en-US" sz="1500">
                <a:solidFill>
                  <a:srgbClr val="FF9900"/>
                </a:solidFill>
              </a:rPr>
              <a:t> </a:t>
            </a:r>
            <a:r>
              <a:rPr lang="en-US" sz="1500">
                <a:solidFill>
                  <a:srgbClr val="FF9900"/>
                </a:solidFill>
              </a:rPr>
              <a:t>implementation on top of registry</a:t>
            </a:r>
            <a:r>
              <a:rPr b="0" lang="en-US" sz="1500"/>
              <a:t> (in progress)</a:t>
            </a:r>
            <a:endParaRPr b="0"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b="0" lang="en-US" sz="1500"/>
              <a:t>Discipline Nodes (1-2) provide implementation to </a:t>
            </a:r>
            <a:r>
              <a:rPr lang="en-US" sz="1500"/>
              <a:t>demonstrate the integration</a:t>
            </a:r>
            <a:r>
              <a:rPr b="0" lang="en-US" sz="1500"/>
              <a:t> of the API (to be done)</a:t>
            </a:r>
            <a:endParaRPr b="0" sz="23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</p:txBody>
      </p:sp>
      <p:sp>
        <p:nvSpPr>
          <p:cNvPr id="840" name="Google Shape;840;p79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80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is a web API request?</a:t>
            </a:r>
            <a:endParaRPr/>
          </a:p>
        </p:txBody>
      </p:sp>
      <p:sp>
        <p:nvSpPr>
          <p:cNvPr id="846" name="Google Shape;846;p80"/>
          <p:cNvSpPr txBox="1"/>
          <p:nvPr>
            <p:ph idx="12" type="sldNum"/>
          </p:nvPr>
        </p:nvSpPr>
        <p:spPr>
          <a:xfrm>
            <a:off x="6553868" y="4767178"/>
            <a:ext cx="2132400" cy="2742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47" name="Google Shape;847;p80"/>
          <p:cNvSpPr txBox="1"/>
          <p:nvPr/>
        </p:nvSpPr>
        <p:spPr>
          <a:xfrm>
            <a:off x="530400" y="11996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Requests:</a:t>
            </a:r>
            <a:endParaRPr/>
          </a:p>
        </p:txBody>
      </p:sp>
      <p:sp>
        <p:nvSpPr>
          <p:cNvPr id="848" name="Google Shape;848;p80"/>
          <p:cNvSpPr txBox="1"/>
          <p:nvPr/>
        </p:nvSpPr>
        <p:spPr>
          <a:xfrm>
            <a:off x="530400" y="241905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Response:</a:t>
            </a:r>
            <a:endParaRPr/>
          </a:p>
        </p:txBody>
      </p:sp>
      <p:sp>
        <p:nvSpPr>
          <p:cNvPr id="849" name="Google Shape;849;p80"/>
          <p:cNvSpPr/>
          <p:nvPr/>
        </p:nvSpPr>
        <p:spPr>
          <a:xfrm>
            <a:off x="457875" y="1659775"/>
            <a:ext cx="8125500" cy="699300"/>
          </a:xfrm>
          <a:prstGeom prst="snip1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GET https://pds.nasa.gov/api/products/urn:nasa:pds:orex....1.0</a:t>
            </a:r>
            <a:endParaRPr b="1">
              <a:solidFill>
                <a:srgbClr val="2A00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GET https://pds.nasa.gov/api/collections?search=</a:t>
            </a:r>
            <a:r>
              <a:rPr b="1" lang="en-US">
                <a:solidFill>
                  <a:srgbClr val="2A00FF"/>
                </a:solidFill>
                <a:latin typeface="Courier New"/>
                <a:ea typeface="Courier New"/>
                <a:cs typeface="Courier New"/>
                <a:sym typeface="Courier New"/>
              </a:rPr>
              <a:t>europa</a:t>
            </a:r>
            <a:endParaRPr/>
          </a:p>
        </p:txBody>
      </p:sp>
      <p:sp>
        <p:nvSpPr>
          <p:cNvPr id="850" name="Google Shape;850;p80"/>
          <p:cNvSpPr/>
          <p:nvPr/>
        </p:nvSpPr>
        <p:spPr>
          <a:xfrm>
            <a:off x="436000" y="2969875"/>
            <a:ext cx="8147400" cy="2173500"/>
          </a:xfrm>
          <a:prstGeom prst="snip1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{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   </a:t>
            </a:r>
            <a:r>
              <a:rPr b="1" lang="en-US">
                <a:solidFill>
                  <a:srgbClr val="A31515"/>
                </a:solidFill>
                <a:latin typeface="Courier New"/>
                <a:ea typeface="Courier New"/>
                <a:cs typeface="Courier New"/>
                <a:sym typeface="Courier New"/>
              </a:rPr>
              <a:t>"id"</a:t>
            </a: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b="1" lang="en-US">
                <a:solidFill>
                  <a:srgbClr val="0451A5"/>
                </a:solidFill>
                <a:latin typeface="Courier New"/>
                <a:ea typeface="Courier New"/>
                <a:cs typeface="Courier New"/>
                <a:sym typeface="Courier New"/>
              </a:rPr>
              <a:t>"urn:nasa:pds:orex.ocams:d...824s852_pol_l0pan.fits::1.0"</a:t>
            </a: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   </a:t>
            </a:r>
            <a:r>
              <a:rPr b="1" lang="en-US">
                <a:solidFill>
                  <a:srgbClr val="A31515"/>
                </a:solidFill>
                <a:latin typeface="Courier New"/>
                <a:ea typeface="Courier New"/>
                <a:cs typeface="Courier New"/>
                <a:sym typeface="Courier New"/>
              </a:rPr>
              <a:t>"class"</a:t>
            </a: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b="1" lang="en-US">
                <a:solidFill>
                  <a:srgbClr val="0451A5"/>
                </a:solidFill>
                <a:latin typeface="Courier New"/>
                <a:ea typeface="Courier New"/>
                <a:cs typeface="Courier New"/>
                <a:sym typeface="Courier New"/>
              </a:rPr>
              <a:t>"Product_Observational"</a:t>
            </a: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   </a:t>
            </a:r>
            <a:r>
              <a:rPr b="1" lang="en-US">
                <a:solidFill>
                  <a:srgbClr val="A31515"/>
                </a:solidFill>
                <a:latin typeface="Courier New"/>
                <a:ea typeface="Courier New"/>
                <a:cs typeface="Courier New"/>
                <a:sym typeface="Courier New"/>
              </a:rPr>
              <a:t>"title"</a:t>
            </a: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b="1" lang="en-US">
                <a:solidFill>
                  <a:srgbClr val="0451A5"/>
                </a:solidFill>
                <a:latin typeface="Courier New"/>
                <a:ea typeface="Courier New"/>
                <a:cs typeface="Courier New"/>
                <a:sym typeface="Courier New"/>
              </a:rPr>
              <a:t>"OSIRIS-RE... Data Product 2019-07-02T07:28:24.852Z"</a:t>
            </a: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   </a:t>
            </a:r>
            <a:r>
              <a:rPr b="1" lang="en-US">
                <a:solidFill>
                  <a:srgbClr val="A31515"/>
                </a:solidFill>
                <a:latin typeface="Courier New"/>
                <a:ea typeface="Courier New"/>
                <a:cs typeface="Courier New"/>
                <a:sym typeface="Courier New"/>
              </a:rPr>
              <a:t>"start_date_time"</a:t>
            </a: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b="1" lang="en-US">
                <a:solidFill>
                  <a:srgbClr val="0451A5"/>
                </a:solidFill>
                <a:latin typeface="Courier New"/>
                <a:ea typeface="Courier New"/>
                <a:cs typeface="Courier New"/>
                <a:sym typeface="Courier New"/>
              </a:rPr>
              <a:t>"2019-07-02T07:28:24.852Z"</a:t>
            </a: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   </a:t>
            </a:r>
            <a:r>
              <a:rPr b="1" lang="en-US">
                <a:solidFill>
                  <a:srgbClr val="A31515"/>
                </a:solidFill>
                <a:latin typeface="Courier New"/>
                <a:ea typeface="Courier New"/>
                <a:cs typeface="Courier New"/>
                <a:sym typeface="Courier New"/>
              </a:rPr>
              <a:t>"stop_date_time"</a:t>
            </a: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b="1" lang="en-US">
                <a:solidFill>
                  <a:srgbClr val="0451A5"/>
                </a:solidFill>
                <a:latin typeface="Courier New"/>
                <a:ea typeface="Courier New"/>
                <a:cs typeface="Courier New"/>
                <a:sym typeface="Courier New"/>
              </a:rPr>
              <a:t>"2019-07-02T07:28:24.852Z"</a:t>
            </a: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Courier New"/>
                <a:ea typeface="Courier New"/>
                <a:cs typeface="Courier New"/>
                <a:sym typeface="Courier New"/>
              </a:rPr>
              <a:t>   </a:t>
            </a:r>
            <a:r>
              <a:rPr b="1" lang="en-US">
                <a:solidFill>
                  <a:srgbClr val="A31515"/>
                </a:solidFill>
                <a:latin typeface="Courier New"/>
                <a:ea typeface="Courier New"/>
                <a:cs typeface="Courier New"/>
                <a:sym typeface="Courier New"/>
              </a:rPr>
              <a:t>….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81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PDS API Specification</a:t>
            </a:r>
            <a:endParaRPr/>
          </a:p>
        </p:txBody>
      </p:sp>
      <p:sp>
        <p:nvSpPr>
          <p:cNvPr id="856" name="Google Shape;856;p81"/>
          <p:cNvSpPr txBox="1"/>
          <p:nvPr>
            <p:ph idx="1" type="body"/>
          </p:nvPr>
        </p:nvSpPr>
        <p:spPr>
          <a:xfrm>
            <a:off x="457875" y="1200425"/>
            <a:ext cx="53241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-330200" lvl="0" marL="457200" rtl="0" algn="l">
              <a:spcBef>
                <a:spcPts val="30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PDS API Specification Core Document online:</a:t>
            </a:r>
            <a:endParaRPr sz="16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/>
              <a:t>Released: </a:t>
            </a:r>
            <a:r>
              <a:rPr lang="en-US" sz="1400" u="sng">
                <a:solidFill>
                  <a:schemeClr val="hlink"/>
                </a:solidFill>
                <a:hlinkClick r:id="rId3"/>
              </a:rPr>
              <a:t>https://github.com/NASA-PDS/pds-api/blob/master/docs/spec/pds-api-specification.md</a:t>
            </a:r>
            <a:r>
              <a:rPr lang="en-US" sz="1400"/>
              <a:t>    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/>
              <a:t>In Development: </a:t>
            </a:r>
            <a:r>
              <a:rPr lang="en-US" sz="1400" u="sng">
                <a:solidFill>
                  <a:schemeClr val="hlink"/>
                </a:solidFill>
                <a:hlinkClick r:id="rId4"/>
              </a:rPr>
              <a:t>https://docs.google.com/document/d/16d0MVh48bFLvWsa5-B_Hy-cby1rGWdnNojWOJpUcOvA/edit?usp=sharing</a:t>
            </a:r>
            <a:r>
              <a:rPr lang="en-US" sz="1400"/>
              <a:t>  </a:t>
            </a:r>
            <a:endParaRPr sz="14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Collections/bundles/products end-points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Requests:</a:t>
            </a:r>
            <a:endParaRPr sz="16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/>
              <a:t>livid resolver 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/>
              <a:t>or complex search query (eq, lt, le, …, not, and, or)</a:t>
            </a:r>
            <a:endParaRPr sz="14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Responses: XML PDS4 labels or JSON objects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Crawl an archive:</a:t>
            </a:r>
            <a:endParaRPr sz="16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/>
              <a:t> bundle → collections → products  </a:t>
            </a:r>
            <a:endParaRPr sz="14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7" name="Google Shape;857;p81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58" name="Google Shape;858;p81"/>
          <p:cNvSpPr txBox="1"/>
          <p:nvPr/>
        </p:nvSpPr>
        <p:spPr>
          <a:xfrm rot="-5400000">
            <a:off x="3904675" y="2663950"/>
            <a:ext cx="4196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E69138"/>
                </a:solidFill>
                <a:latin typeface="Roboto"/>
                <a:ea typeface="Roboto"/>
                <a:cs typeface="Roboto"/>
                <a:sym typeface="Roboto"/>
              </a:rPr>
              <a:t>(Swagger online specification design</a:t>
            </a:r>
            <a:r>
              <a:rPr lang="en-US" sz="1200">
                <a:latin typeface="Roboto"/>
                <a:ea typeface="Roboto"/>
                <a:cs typeface="Roboto"/>
                <a:sym typeface="Roboto"/>
              </a:rPr>
              <a:t>)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59" name="Google Shape;859;p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47623" y="975675"/>
            <a:ext cx="2873978" cy="419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82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API Implementation</a:t>
            </a:r>
            <a:endParaRPr/>
          </a:p>
        </p:txBody>
      </p:sp>
      <p:sp>
        <p:nvSpPr>
          <p:cNvPr id="865" name="Google Shape;865;p82"/>
          <p:cNvSpPr txBox="1"/>
          <p:nvPr>
            <p:ph idx="1" type="body"/>
          </p:nvPr>
        </p:nvSpPr>
        <p:spPr>
          <a:xfrm>
            <a:off x="457875" y="1048025"/>
            <a:ext cx="81654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-355600" lvl="0" marL="457200" rtl="0" algn="l">
              <a:spcBef>
                <a:spcPts val="30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An ecosystem of elementary, reusable components:</a:t>
            </a:r>
            <a:endParaRPr sz="2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–"/>
            </a:pPr>
            <a:r>
              <a:rPr lang="en-US" sz="1000"/>
              <a:t>Automated documentation: </a:t>
            </a:r>
            <a:r>
              <a:rPr lang="en-US" sz="1000" u="sng">
                <a:solidFill>
                  <a:schemeClr val="hlink"/>
                </a:solidFill>
                <a:hlinkClick r:id="rId3"/>
              </a:rPr>
              <a:t>https://nasa-pds.github.io/pds-api/ </a:t>
            </a:r>
            <a:endParaRPr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–"/>
            </a:pPr>
            <a:r>
              <a:rPr lang="en-US" sz="1000"/>
              <a:t>Test with Postman: </a:t>
            </a:r>
            <a:r>
              <a:rPr lang="en-US" sz="1000" u="sng">
                <a:solidFill>
                  <a:schemeClr val="hlink"/>
                </a:solidFill>
                <a:hlinkClick r:id="rId4"/>
              </a:rPr>
              <a:t>https://github.com/NASA-PDS/pds-api#to-generate-a-postman-test-collection</a:t>
            </a:r>
            <a:endParaRPr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–"/>
            </a:pPr>
            <a:r>
              <a:rPr lang="en-US" sz="1000"/>
              <a:t>API search query lexer: </a:t>
            </a:r>
            <a:r>
              <a:rPr lang="en-US" sz="1000" u="sng">
                <a:solidFill>
                  <a:schemeClr val="hlink"/>
                </a:solidFill>
                <a:hlinkClick r:id="rId5"/>
              </a:rPr>
              <a:t>https://github.com/NASA-PDS/api-search-query-lexer</a:t>
            </a:r>
            <a:endParaRPr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–"/>
            </a:pPr>
            <a:r>
              <a:rPr lang="en-US" sz="1000"/>
              <a:t>API data model implementation (java): </a:t>
            </a:r>
            <a:r>
              <a:rPr lang="en-US" sz="1000" u="sng">
                <a:solidFill>
                  <a:schemeClr val="hlink"/>
                </a:solidFill>
                <a:hlinkClick r:id="rId6"/>
              </a:rPr>
              <a:t>https://github.com/NASA-PDS/pds-api-javalib</a:t>
            </a:r>
            <a:endParaRPr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–"/>
            </a:pPr>
            <a:r>
              <a:rPr lang="en-US" sz="1000"/>
              <a:t>Skeleton server (java): </a:t>
            </a:r>
            <a:r>
              <a:rPr lang="en-US" sz="1000" u="sng">
                <a:solidFill>
                  <a:schemeClr val="hlink"/>
                </a:solidFill>
                <a:hlinkClick r:id="rId7"/>
              </a:rPr>
              <a:t>https://github.com/NASA-PDS/pds-api-service</a:t>
            </a:r>
            <a:endParaRPr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–"/>
            </a:pPr>
            <a:r>
              <a:rPr lang="en-US" sz="1000"/>
              <a:t>Client (python): </a:t>
            </a:r>
            <a:r>
              <a:rPr lang="en-US" sz="1000" u="sng">
                <a:solidFill>
                  <a:schemeClr val="hlink"/>
                </a:solidFill>
                <a:hlinkClick r:id="rId8"/>
              </a:rPr>
              <a:t>https://github.com/NASA-PDS/pds-api-client</a:t>
            </a:r>
            <a:endParaRPr sz="2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–"/>
            </a:pPr>
            <a:r>
              <a:rPr lang="en-US" sz="1000"/>
              <a:t>Demonstration notebooks: </a:t>
            </a:r>
            <a:r>
              <a:rPr lang="en-US" sz="1000" u="sng">
                <a:solidFill>
                  <a:schemeClr val="hlink"/>
                </a:solidFill>
                <a:hlinkClick r:id="rId9"/>
              </a:rPr>
              <a:t>https://github.com/NASA-PDS/pds-api-notebook</a:t>
            </a:r>
            <a:endParaRPr sz="10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000"/>
              <a:t>Demo server</a:t>
            </a:r>
            <a:r>
              <a:rPr b="0" lang="en-US" sz="2000"/>
              <a:t> integrated with the registry:</a:t>
            </a:r>
            <a:br>
              <a:rPr b="0" lang="en-US" sz="2000"/>
            </a:br>
            <a:r>
              <a:rPr lang="en-US" sz="1000" u="sng">
                <a:solidFill>
                  <a:schemeClr val="hlink"/>
                </a:solidFill>
                <a:hlinkClick r:id="rId10"/>
              </a:rPr>
              <a:t>https://pds-gamma.jpl.nasa.gov/api/swagger-ui.html</a:t>
            </a:r>
            <a:endParaRPr sz="800"/>
          </a:p>
        </p:txBody>
      </p:sp>
      <p:sp>
        <p:nvSpPr>
          <p:cNvPr id="866" name="Google Shape;866;p82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67" name="Google Shape;867;p8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958624" y="3071264"/>
            <a:ext cx="3496640" cy="198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8" name="Google Shape;868;p8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25651" y="3088038"/>
            <a:ext cx="3360754" cy="1939927"/>
          </a:xfrm>
          <a:prstGeom prst="rect">
            <a:avLst/>
          </a:prstGeom>
          <a:noFill/>
          <a:ln>
            <a:noFill/>
          </a:ln>
        </p:spPr>
      </p:pic>
      <p:sp>
        <p:nvSpPr>
          <p:cNvPr id="869" name="Google Shape;869;p82"/>
          <p:cNvSpPr txBox="1"/>
          <p:nvPr/>
        </p:nvSpPr>
        <p:spPr>
          <a:xfrm rot="-2199766">
            <a:off x="2929282" y="4092917"/>
            <a:ext cx="1012387" cy="712087"/>
          </a:xfrm>
          <a:prstGeom prst="rect">
            <a:avLst/>
          </a:prstGeom>
          <a:noFill/>
          <a:ln cap="flat" cmpd="sng" w="9525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38761D"/>
                </a:solidFill>
                <a:latin typeface="Roboto"/>
                <a:ea typeface="Roboto"/>
                <a:cs typeface="Roboto"/>
                <a:sym typeface="Roboto"/>
              </a:rPr>
              <a:t>ONLINE </a:t>
            </a:r>
            <a:endParaRPr b="1" sz="1700">
              <a:solidFill>
                <a:srgbClr val="38761D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38761D"/>
                </a:solidFill>
                <a:latin typeface="Roboto"/>
                <a:ea typeface="Roboto"/>
                <a:cs typeface="Roboto"/>
                <a:sym typeface="Roboto"/>
              </a:rPr>
              <a:t>DOC</a:t>
            </a:r>
            <a:endParaRPr b="1" sz="1700">
              <a:solidFill>
                <a:srgbClr val="38761D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0" name="Google Shape;870;p82"/>
          <p:cNvSpPr txBox="1"/>
          <p:nvPr/>
        </p:nvSpPr>
        <p:spPr>
          <a:xfrm rot="-2199623">
            <a:off x="7256811" y="4101262"/>
            <a:ext cx="1050127" cy="661865"/>
          </a:xfrm>
          <a:prstGeom prst="rect">
            <a:avLst/>
          </a:prstGeom>
          <a:noFill/>
          <a:ln cap="flat" cmpd="sng" w="9525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38761D"/>
                </a:solidFill>
                <a:latin typeface="Roboto"/>
                <a:ea typeface="Roboto"/>
                <a:cs typeface="Roboto"/>
                <a:sym typeface="Roboto"/>
              </a:rPr>
              <a:t>DEMO</a:t>
            </a:r>
            <a:endParaRPr b="1" sz="1700">
              <a:solidFill>
                <a:srgbClr val="38761D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38761D"/>
                </a:solidFill>
                <a:latin typeface="Roboto"/>
                <a:ea typeface="Roboto"/>
                <a:cs typeface="Roboto"/>
                <a:sym typeface="Roboto"/>
              </a:rPr>
              <a:t>SERVER</a:t>
            </a:r>
            <a:endParaRPr b="1" sz="1700">
              <a:solidFill>
                <a:srgbClr val="38761D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83"/>
          <p:cNvSpPr txBox="1"/>
          <p:nvPr>
            <p:ph type="title"/>
          </p:nvPr>
        </p:nvSpPr>
        <p:spPr>
          <a:xfrm>
            <a:off x="685800" y="1632295"/>
            <a:ext cx="7772400" cy="10218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Coming Soon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7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PDS Data Services Vision (2019) </a:t>
            </a:r>
            <a:r>
              <a:rPr lang="en-US" sz="1800"/>
              <a:t>[2] [3]</a:t>
            </a:r>
            <a:endParaRPr sz="1800"/>
          </a:p>
        </p:txBody>
      </p:sp>
      <p:sp>
        <p:nvSpPr>
          <p:cNvPr id="320" name="Google Shape;320;p57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21" name="Google Shape;321;p57"/>
          <p:cNvSpPr txBox="1"/>
          <p:nvPr/>
        </p:nvSpPr>
        <p:spPr>
          <a:xfrm>
            <a:off x="1592825" y="4677225"/>
            <a:ext cx="5582100" cy="3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dk2"/>
                </a:solidFill>
              </a:rPr>
              <a:t>[2] Abstract: </a:t>
            </a:r>
            <a:r>
              <a:rPr lang="en-US" sz="900" u="sng">
                <a:solidFill>
                  <a:schemeClr val="hlink"/>
                </a:solidFill>
                <a:hlinkClick r:id="rId3"/>
              </a:rPr>
              <a:t>https://www.hou.usra.edu/meetings/planetdata2019/pdf/7105.pdf</a:t>
            </a:r>
            <a:r>
              <a:rPr lang="en-US" sz="900">
                <a:solidFill>
                  <a:schemeClr val="dk2"/>
                </a:solidFill>
              </a:rPr>
              <a:t> 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dk2"/>
                </a:solidFill>
              </a:rPr>
              <a:t>[3] Poster: </a:t>
            </a:r>
            <a:r>
              <a:rPr lang="en-US" sz="900" u="sng">
                <a:solidFill>
                  <a:schemeClr val="hlink"/>
                </a:solidFill>
                <a:hlinkClick r:id="rId4"/>
              </a:rPr>
              <a:t>https://www.hou.usra.edu/meetings/planetdata2019/eposter/7105.pdf</a:t>
            </a:r>
            <a:r>
              <a:rPr lang="en-US" sz="900">
                <a:solidFill>
                  <a:schemeClr val="dk2"/>
                </a:solidFill>
              </a:rPr>
              <a:t> 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322" name="Google Shape;322;p57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i="1" sz="2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300"/>
              </a:spcBef>
              <a:spcAft>
                <a:spcPts val="0"/>
              </a:spcAft>
              <a:buNone/>
            </a:pPr>
            <a:r>
              <a:rPr i="1" lang="en-US" sz="2900">
                <a:solidFill>
                  <a:schemeClr val="dk2"/>
                </a:solidFill>
              </a:rPr>
              <a:t>Provide an integrated worldwide data services platform that enables the efficient discovery, dissemination, use and analysis of internationally sponsored planetary science archives.</a:t>
            </a:r>
            <a:endParaRPr sz="4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84"/>
          <p:cNvSpPr txBox="1"/>
          <p:nvPr>
            <p:ph idx="1" type="body"/>
          </p:nvPr>
        </p:nvSpPr>
        <p:spPr>
          <a:xfrm>
            <a:off x="457875" y="910375"/>
            <a:ext cx="4114200" cy="36846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800"/>
          </a:p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SzPts val="1800"/>
              <a:buChar char="•"/>
            </a:pPr>
            <a:r>
              <a:rPr b="0" lang="en-US" sz="1800"/>
              <a:t>Performance improvements</a:t>
            </a:r>
            <a:endParaRPr b="0" sz="18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800"/>
          </a:p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SzPts val="1800"/>
              <a:buChar char="•"/>
            </a:pPr>
            <a:r>
              <a:rPr b="0" lang="en-US" sz="1800"/>
              <a:t>Ingest more PDS4 data</a:t>
            </a:r>
            <a:endParaRPr b="0" sz="18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800"/>
          </a:p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b="0" lang="en-US" sz="1800">
                <a:solidFill>
                  <a:schemeClr val="dk2"/>
                </a:solidFill>
              </a:rPr>
              <a:t>Continued development of Jupyter notebooks</a:t>
            </a:r>
            <a:endParaRPr b="0" sz="1800">
              <a:solidFill>
                <a:schemeClr val="dk2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i="1" lang="en-US" sz="1800"/>
              <a:t>Community input welcome!</a:t>
            </a:r>
            <a:endParaRPr b="0" sz="18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881" name="Google Shape;881;p84"/>
          <p:cNvSpPr txBox="1"/>
          <p:nvPr>
            <p:ph type="title"/>
          </p:nvPr>
        </p:nvSpPr>
        <p:spPr>
          <a:xfrm>
            <a:off x="457869" y="529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Near Term (~October 2021)</a:t>
            </a:r>
            <a:endParaRPr/>
          </a:p>
        </p:txBody>
      </p:sp>
      <p:sp>
        <p:nvSpPr>
          <p:cNvPr id="882" name="Google Shape;882;p84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3" name="Google Shape;883;p84"/>
          <p:cNvSpPr/>
          <p:nvPr/>
        </p:nvSpPr>
        <p:spPr>
          <a:xfrm>
            <a:off x="1417725" y="4366675"/>
            <a:ext cx="6308700" cy="529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latin typeface="Roboto"/>
                <a:ea typeface="Roboto"/>
                <a:cs typeface="Roboto"/>
                <a:sym typeface="Roboto"/>
              </a:rPr>
              <a:t>Refine API based upon community feedback!</a:t>
            </a:r>
            <a:endParaRPr sz="1900"/>
          </a:p>
        </p:txBody>
      </p:sp>
      <p:sp>
        <p:nvSpPr>
          <p:cNvPr id="884" name="Google Shape;884;p84"/>
          <p:cNvSpPr txBox="1"/>
          <p:nvPr>
            <p:ph idx="1" type="body"/>
          </p:nvPr>
        </p:nvSpPr>
        <p:spPr>
          <a:xfrm>
            <a:off x="4782625" y="910375"/>
            <a:ext cx="4114200" cy="36846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9144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800"/>
          </a:p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SzPts val="1800"/>
              <a:buChar char="•"/>
            </a:pPr>
            <a:r>
              <a:rPr b="0" lang="en-US" sz="1800"/>
              <a:t>Pilot integration with discipline node search engines</a:t>
            </a:r>
            <a:endParaRPr b="0" sz="1800"/>
          </a:p>
          <a:p>
            <a:pPr indent="0" lvl="0" marL="9144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800"/>
          </a:p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SzPts val="1800"/>
              <a:buChar char="•"/>
            </a:pPr>
            <a:r>
              <a:rPr b="0" lang="en-US" sz="1800"/>
              <a:t>Support PDS3 and “supplemental metadata”</a:t>
            </a:r>
            <a:endParaRPr b="0" sz="18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800"/>
          </a:p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SzPts val="1800"/>
              <a:buChar char="•"/>
            </a:pPr>
            <a:r>
              <a:rPr b="0" lang="en-US" sz="1800">
                <a:solidFill>
                  <a:schemeClr val="dk2"/>
                </a:solidFill>
              </a:rPr>
              <a:t>Extend the API to include units, refine response format</a:t>
            </a:r>
            <a:endParaRPr b="0" sz="1800"/>
          </a:p>
          <a:p>
            <a:pPr indent="0" lvl="0" marL="9144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85"/>
          <p:cNvSpPr txBox="1"/>
          <p:nvPr>
            <p:ph idx="1" type="body"/>
          </p:nvPr>
        </p:nvSpPr>
        <p:spPr>
          <a:xfrm>
            <a:off x="457875" y="976901"/>
            <a:ext cx="8228400" cy="36180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-3302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</a:pPr>
            <a:r>
              <a:rPr b="0" lang="en-US" sz="1600">
                <a:solidFill>
                  <a:schemeClr val="dk2"/>
                </a:solidFill>
              </a:rPr>
              <a:t>Develop a web UI using the API</a:t>
            </a:r>
            <a:endParaRPr b="0" sz="1600">
              <a:solidFill>
                <a:schemeClr val="dk2"/>
              </a:solidFill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600">
              <a:solidFill>
                <a:schemeClr val="dk2"/>
              </a:solidFill>
            </a:endParaRPr>
          </a:p>
          <a:p>
            <a:pPr indent="-3302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</a:pPr>
            <a:r>
              <a:rPr b="0" lang="en-US" sz="1600">
                <a:solidFill>
                  <a:schemeClr val="dk2"/>
                </a:solidFill>
              </a:rPr>
              <a:t>Search integration across the PDS, international partners, and other APIs</a:t>
            </a:r>
            <a:endParaRPr b="0" sz="1600">
              <a:solidFill>
                <a:schemeClr val="dk2"/>
              </a:solidFill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600">
              <a:solidFill>
                <a:schemeClr val="dk2"/>
              </a:solidFill>
            </a:endParaRPr>
          </a:p>
          <a:p>
            <a:pPr indent="-3302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</a:pPr>
            <a:r>
              <a:rPr b="0" lang="en-US" sz="1600">
                <a:solidFill>
                  <a:schemeClr val="dk2"/>
                </a:solidFill>
              </a:rPr>
              <a:t>Provide pre-defined computing/analysis result (e.g. mean, min/max, other...)</a:t>
            </a:r>
            <a:endParaRPr b="0" sz="1600">
              <a:solidFill>
                <a:schemeClr val="dk2"/>
              </a:solidFill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600">
              <a:solidFill>
                <a:schemeClr val="dk2"/>
              </a:solidFill>
            </a:endParaRPr>
          </a:p>
          <a:p>
            <a:pPr indent="-3302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</a:pPr>
            <a:r>
              <a:rPr b="0" lang="en-US" sz="1600">
                <a:solidFill>
                  <a:schemeClr val="dk2"/>
                </a:solidFill>
              </a:rPr>
              <a:t>Custom development of tools that can integrate with PDS data across the federation</a:t>
            </a:r>
            <a:endParaRPr b="0" sz="1600">
              <a:solidFill>
                <a:schemeClr val="dk2"/>
              </a:solidFill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600">
              <a:solidFill>
                <a:schemeClr val="dk2"/>
              </a:solidFill>
            </a:endParaRPr>
          </a:p>
          <a:p>
            <a:pPr indent="-3302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</a:pPr>
            <a:r>
              <a:rPr b="0" lang="en-US" sz="1600">
                <a:solidFill>
                  <a:schemeClr val="dk2"/>
                </a:solidFill>
              </a:rPr>
              <a:t>Development of Jupyter notebooks and other data analysis capabilities</a:t>
            </a:r>
            <a:endParaRPr b="0" sz="1600">
              <a:solidFill>
                <a:schemeClr val="dk2"/>
              </a:solidFill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600">
              <a:solidFill>
                <a:schemeClr val="dk2"/>
              </a:solidFill>
            </a:endParaRPr>
          </a:p>
          <a:p>
            <a:pPr indent="-3302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</a:pPr>
            <a:r>
              <a:rPr b="0" lang="en-US" sz="1600">
                <a:solidFill>
                  <a:schemeClr val="dk2"/>
                </a:solidFill>
              </a:rPr>
              <a:t>Development of future data services that integrate computing and data</a:t>
            </a:r>
            <a:endParaRPr b="0" sz="16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sp>
        <p:nvSpPr>
          <p:cNvPr id="890" name="Google Shape;890;p85"/>
          <p:cNvSpPr txBox="1"/>
          <p:nvPr>
            <p:ph type="title"/>
          </p:nvPr>
        </p:nvSpPr>
        <p:spPr>
          <a:xfrm>
            <a:off x="457869" y="529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Longer Term</a:t>
            </a:r>
            <a:endParaRPr/>
          </a:p>
        </p:txBody>
      </p:sp>
      <p:sp>
        <p:nvSpPr>
          <p:cNvPr id="891" name="Google Shape;891;p85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92" name="Google Shape;892;p85"/>
          <p:cNvSpPr/>
          <p:nvPr/>
        </p:nvSpPr>
        <p:spPr>
          <a:xfrm>
            <a:off x="1417725" y="4366675"/>
            <a:ext cx="6308700" cy="529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latin typeface="Roboto"/>
                <a:ea typeface="Roboto"/>
                <a:cs typeface="Roboto"/>
                <a:sym typeface="Roboto"/>
              </a:rPr>
              <a:t>Integrate, integrate, integrate...</a:t>
            </a:r>
            <a:endParaRPr sz="19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86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Getting Involved</a:t>
            </a:r>
            <a:endParaRPr/>
          </a:p>
        </p:txBody>
      </p:sp>
      <p:sp>
        <p:nvSpPr>
          <p:cNvPr id="898" name="Google Shape;898;p86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SzPts val="1800"/>
              <a:buChar char="●"/>
            </a:pPr>
            <a:r>
              <a:rPr b="0" lang="en-US" sz="1800"/>
              <a:t>OpenPlanetary Slack - #pds channel</a:t>
            </a:r>
            <a:endParaRPr b="0" sz="18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800"/>
          </a:p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SzPts val="1800"/>
              <a:buChar char="●"/>
            </a:pPr>
            <a:r>
              <a:rPr b="0" lang="en-US" sz="1800"/>
              <a:t>OpenPlanetary Forum - </a:t>
            </a:r>
            <a:r>
              <a:rPr b="0" lang="en-US" sz="1800" u="sng">
                <a:solidFill>
                  <a:schemeClr val="hlink"/>
                </a:solidFill>
                <a:hlinkClick r:id="rId3"/>
              </a:rPr>
              <a:t>Data Access and Discovery</a:t>
            </a:r>
            <a:endParaRPr b="0" sz="18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1800"/>
          </a:p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SzPts val="1800"/>
              <a:buChar char="●"/>
            </a:pPr>
            <a:r>
              <a:rPr b="0" lang="en-US" sz="1800"/>
              <a:t>PDS API Repos</a:t>
            </a:r>
            <a:endParaRPr sz="18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Submit Feature Requests, Bug Reports, etc.</a:t>
            </a:r>
            <a:endParaRPr sz="1600"/>
          </a:p>
          <a:p>
            <a:pPr indent="0" lvl="0" marL="9144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SzPts val="1800"/>
              <a:buChar char="●"/>
            </a:pPr>
            <a:r>
              <a:rPr b="0" lang="en-US" sz="1800"/>
              <a:t>API User Stories</a:t>
            </a:r>
            <a:endParaRPr b="0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i="1" lang="en-US" sz="1800"/>
              <a:t>W</a:t>
            </a:r>
            <a:r>
              <a:rPr b="0" i="1" lang="en-US" sz="1800"/>
              <a:t>e are looking for real-world stories for how people want to use a PDS API</a:t>
            </a:r>
            <a:endParaRPr b="0" i="1" sz="18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Submit here: </a:t>
            </a:r>
            <a:r>
              <a:rPr lang="en-US" sz="1600" u="sng">
                <a:solidFill>
                  <a:schemeClr val="dk2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https://pds.nasa.gov/?feedback=true</a:t>
            </a:r>
            <a:r>
              <a:rPr lang="en-US" sz="1600"/>
              <a:t> </a:t>
            </a:r>
            <a:endParaRPr sz="1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OR email / Slack Jordan, Thomas, or any API WG member</a:t>
            </a:r>
            <a:endParaRPr sz="16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sp>
        <p:nvSpPr>
          <p:cNvPr id="899" name="Google Shape;899;p86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p87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API Working Artifacts</a:t>
            </a:r>
            <a:endParaRPr/>
          </a:p>
        </p:txBody>
      </p:sp>
      <p:sp>
        <p:nvSpPr>
          <p:cNvPr id="905" name="Google Shape;905;p87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-304800" lvl="0" marL="4572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</a:pPr>
            <a:r>
              <a:rPr b="0" lang="en-US" sz="1200">
                <a:solidFill>
                  <a:schemeClr val="lt1"/>
                </a:solidFill>
              </a:rPr>
              <a:t>PDS API Specification Core Document online:</a:t>
            </a:r>
            <a:endParaRPr b="0" sz="1200">
              <a:solidFill>
                <a:schemeClr val="lt1"/>
              </a:solidFill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</a:pPr>
            <a:r>
              <a:rPr lang="en-US" sz="1200">
                <a:solidFill>
                  <a:schemeClr val="lt1"/>
                </a:solidFill>
              </a:rPr>
              <a:t>Released: </a:t>
            </a:r>
            <a:r>
              <a:rPr lang="en-US" sz="1200" u="sng">
                <a:solidFill>
                  <a:schemeClr val="dk2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https://github.com/NASA-PDS/pds-api/blob/master/docs/spec/pds-api-specification.md</a:t>
            </a:r>
            <a:r>
              <a:rPr lang="en-US" sz="1200">
                <a:solidFill>
                  <a:schemeClr val="lt1"/>
                </a:solidFill>
              </a:rPr>
              <a:t>     </a:t>
            </a:r>
            <a:endParaRPr sz="1200">
              <a:solidFill>
                <a:schemeClr val="lt1"/>
              </a:solidFill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</a:pPr>
            <a:r>
              <a:rPr lang="en-US" sz="1200">
                <a:solidFill>
                  <a:schemeClr val="lt1"/>
                </a:solidFill>
              </a:rPr>
              <a:t>In Development: </a:t>
            </a:r>
            <a:r>
              <a:rPr lang="en-US" sz="1200" u="sng">
                <a:solidFill>
                  <a:schemeClr val="dk2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https://docs.google.com/document/d/16d0MVh48bFLvWsa5-B_Hy-cby1rGWdnNojWOJpUcOvA/edit?usp=sharing</a:t>
            </a:r>
            <a:r>
              <a:rPr lang="en-US" sz="1200">
                <a:solidFill>
                  <a:schemeClr val="lt1"/>
                </a:solidFill>
              </a:rPr>
              <a:t> </a:t>
            </a:r>
            <a:endParaRPr b="0" sz="1200">
              <a:solidFill>
                <a:srgbClr val="FDFDFD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1200"/>
              <a:buChar char="●"/>
            </a:pPr>
            <a:r>
              <a:rPr b="0" lang="en-US" sz="1200">
                <a:solidFill>
                  <a:srgbClr val="FDFDFD"/>
                </a:solidFill>
              </a:rPr>
              <a:t>Automated documentation: </a:t>
            </a:r>
            <a:r>
              <a:rPr b="0" lang="en-US" sz="1200" u="sng">
                <a:solidFill>
                  <a:schemeClr val="dk2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https://nasa-pds.github.io/pds-api/ </a:t>
            </a:r>
            <a:r>
              <a:rPr b="0" lang="en-US" sz="1200">
                <a:solidFill>
                  <a:schemeClr val="lt1"/>
                </a:solidFill>
              </a:rPr>
              <a:t> </a:t>
            </a:r>
            <a:endParaRPr b="0" sz="1200">
              <a:solidFill>
                <a:schemeClr val="lt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1200"/>
              <a:buChar char="●"/>
            </a:pPr>
            <a:r>
              <a:rPr b="0" lang="en-US" sz="1200">
                <a:solidFill>
                  <a:srgbClr val="FDFDFD"/>
                </a:solidFill>
              </a:rPr>
              <a:t>Test with Postman: </a:t>
            </a:r>
            <a:r>
              <a:rPr b="0" lang="en-US" sz="1200" u="sng">
                <a:solidFill>
                  <a:schemeClr val="dk2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https://github.com/NASA-PDS/pds-api#to-generate-a-postman-test-collection</a:t>
            </a:r>
            <a:endParaRPr b="0" sz="1200">
              <a:solidFill>
                <a:srgbClr val="FDFDFD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1200"/>
              <a:buChar char="●"/>
            </a:pPr>
            <a:r>
              <a:rPr b="0" lang="en-US" sz="1200">
                <a:solidFill>
                  <a:srgbClr val="FDFDFD"/>
                </a:solidFill>
              </a:rPr>
              <a:t>API search query lexer: </a:t>
            </a:r>
            <a:r>
              <a:rPr b="0" lang="en-US" sz="1200" u="sng">
                <a:solidFill>
                  <a:schemeClr val="dk2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https://github.com/NASA-PDS/api-search-query-lexer</a:t>
            </a:r>
            <a:endParaRPr b="0" sz="1200">
              <a:solidFill>
                <a:srgbClr val="FDFDFD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1200"/>
              <a:buChar char="●"/>
            </a:pPr>
            <a:r>
              <a:rPr b="0" lang="en-US" sz="1200">
                <a:solidFill>
                  <a:srgbClr val="FDFDFD"/>
                </a:solidFill>
              </a:rPr>
              <a:t>API data model implementation (java): </a:t>
            </a:r>
            <a:r>
              <a:rPr b="0" lang="en-US" sz="1200" u="sng">
                <a:solidFill>
                  <a:schemeClr val="dk2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https://github.com/NASA-PDS/pds-api-javalib</a:t>
            </a:r>
            <a:endParaRPr b="0" sz="1200">
              <a:solidFill>
                <a:srgbClr val="FDFDFD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1200"/>
              <a:buChar char="●"/>
            </a:pPr>
            <a:r>
              <a:rPr b="0" lang="en-US" sz="1200">
                <a:solidFill>
                  <a:srgbClr val="FDFDFD"/>
                </a:solidFill>
              </a:rPr>
              <a:t>Skeleton server (java): </a:t>
            </a:r>
            <a:r>
              <a:rPr b="0" lang="en-US" sz="1200" u="sng">
                <a:solidFill>
                  <a:schemeClr val="dk2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https://github.com/NASA-PDS/pds-api-service</a:t>
            </a:r>
            <a:endParaRPr b="0" sz="1200">
              <a:solidFill>
                <a:srgbClr val="FDFDFD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1200"/>
              <a:buChar char="●"/>
            </a:pPr>
            <a:r>
              <a:rPr b="0" lang="en-US" sz="1200">
                <a:solidFill>
                  <a:srgbClr val="FDFDFD"/>
                </a:solidFill>
              </a:rPr>
              <a:t>Client (python): </a:t>
            </a:r>
            <a:r>
              <a:rPr b="0" lang="en-US" sz="1200" u="sng">
                <a:solidFill>
                  <a:schemeClr val="dk2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https://github.com/NASA-PDS/pds-api-client</a:t>
            </a:r>
            <a:endParaRPr b="0" sz="2200">
              <a:solidFill>
                <a:srgbClr val="FDFDFD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1200"/>
              <a:buChar char="●"/>
            </a:pPr>
            <a:r>
              <a:rPr b="0" lang="en-US" sz="1200">
                <a:solidFill>
                  <a:srgbClr val="FDFDFD"/>
                </a:solidFill>
              </a:rPr>
              <a:t>Demonstration notebooks: </a:t>
            </a:r>
            <a:r>
              <a:rPr b="0" lang="en-US" sz="1200" u="sng">
                <a:solidFill>
                  <a:schemeClr val="dk2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https://github.com/NASA-PDS/pds-api-notebook</a:t>
            </a:r>
            <a:endParaRPr b="0" sz="20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06" name="Google Shape;906;p87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88"/>
          <p:cNvSpPr txBox="1"/>
          <p:nvPr>
            <p:ph type="title"/>
          </p:nvPr>
        </p:nvSpPr>
        <p:spPr>
          <a:xfrm>
            <a:off x="685800" y="1632295"/>
            <a:ext cx="7772400" cy="10218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Demo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89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Demo Intro</a:t>
            </a:r>
            <a:endParaRPr/>
          </a:p>
        </p:txBody>
      </p:sp>
      <p:sp>
        <p:nvSpPr>
          <p:cNvPr id="917" name="Google Shape;917;p89"/>
          <p:cNvSpPr txBox="1"/>
          <p:nvPr>
            <p:ph idx="1" type="body"/>
          </p:nvPr>
        </p:nvSpPr>
        <p:spPr>
          <a:xfrm>
            <a:off x="457875" y="1200425"/>
            <a:ext cx="54819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/>
              <a:t>Osiris-REX Visible and Infrared spectrometer (OVIR) collection:</a:t>
            </a:r>
            <a:endParaRPr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93700" lvl="0" marL="457200" rtl="0" algn="l">
              <a:spcBef>
                <a:spcPts val="300"/>
              </a:spcBef>
              <a:spcAft>
                <a:spcPts val="0"/>
              </a:spcAft>
              <a:buSzPts val="2600"/>
              <a:buChar char="-"/>
            </a:pPr>
            <a:r>
              <a:rPr lang="en-US"/>
              <a:t>Part 1: explore the collection</a:t>
            </a:r>
            <a:endParaRPr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93700" lvl="0" marL="457200" rtl="0" algn="l">
              <a:spcBef>
                <a:spcPts val="300"/>
              </a:spcBef>
              <a:spcAft>
                <a:spcPts val="0"/>
              </a:spcAft>
              <a:buSzPts val="2600"/>
              <a:buChar char="-"/>
            </a:pPr>
            <a:r>
              <a:rPr lang="en-US"/>
              <a:t>Part2: find and visualize data</a:t>
            </a:r>
            <a:endParaRPr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8" name="Google Shape;918;p89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19" name="Google Shape;919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8988" y="1069875"/>
            <a:ext cx="2800926" cy="168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0" name="Google Shape;920;p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58995" y="3062325"/>
            <a:ext cx="2475200" cy="1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90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Link to demo material</a:t>
            </a:r>
            <a:endParaRPr/>
          </a:p>
        </p:txBody>
      </p:sp>
      <p:sp>
        <p:nvSpPr>
          <p:cNvPr id="926" name="Google Shape;926;p90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/>
              <a:t>The jupyter notebooks used for the demo are available on:</a:t>
            </a:r>
            <a:endParaRPr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https://github.com/NASA-PDS/pds-api-notebook</a:t>
            </a:r>
            <a:endParaRPr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7" name="Google Shape;927;p90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91"/>
          <p:cNvSpPr txBox="1"/>
          <p:nvPr>
            <p:ph type="title"/>
          </p:nvPr>
        </p:nvSpPr>
        <p:spPr>
          <a:xfrm>
            <a:off x="685800" y="1632295"/>
            <a:ext cx="7772400" cy="10218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Backup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92"/>
          <p:cNvSpPr/>
          <p:nvPr/>
        </p:nvSpPr>
        <p:spPr>
          <a:xfrm>
            <a:off x="3185325" y="1132275"/>
            <a:ext cx="3099900" cy="14349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notebook</a:t>
            </a:r>
            <a:endParaRPr/>
          </a:p>
        </p:txBody>
      </p:sp>
      <p:sp>
        <p:nvSpPr>
          <p:cNvPr id="938" name="Google Shape;938;p92"/>
          <p:cNvSpPr txBox="1"/>
          <p:nvPr>
            <p:ph type="title"/>
          </p:nvPr>
        </p:nvSpPr>
        <p:spPr>
          <a:xfrm>
            <a:off x="520144" y="1224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Demo stack</a:t>
            </a:r>
            <a:endParaRPr/>
          </a:p>
        </p:txBody>
      </p:sp>
      <p:sp>
        <p:nvSpPr>
          <p:cNvPr id="939" name="Google Shape;939;p92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40" name="Google Shape;940;p92"/>
          <p:cNvSpPr/>
          <p:nvPr/>
        </p:nvSpPr>
        <p:spPr>
          <a:xfrm>
            <a:off x="6763100" y="2227200"/>
            <a:ext cx="1592700" cy="1005300"/>
          </a:xfrm>
          <a:prstGeom prst="roundRect">
            <a:avLst>
              <a:gd fmla="val 16667" name="adj"/>
            </a:avLst>
          </a:prstGeom>
          <a:solidFill>
            <a:srgbClr val="E6913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PDS API Specification </a:t>
            </a:r>
            <a:endParaRPr/>
          </a:p>
        </p:txBody>
      </p:sp>
      <p:cxnSp>
        <p:nvCxnSpPr>
          <p:cNvPr id="941" name="Google Shape;941;p92"/>
          <p:cNvCxnSpPr/>
          <p:nvPr/>
        </p:nvCxnSpPr>
        <p:spPr>
          <a:xfrm flipH="1" rot="10800000">
            <a:off x="2464925" y="2726550"/>
            <a:ext cx="4360200" cy="6600"/>
          </a:xfrm>
          <a:prstGeom prst="straightConnector1">
            <a:avLst/>
          </a:prstGeom>
          <a:noFill/>
          <a:ln cap="flat" cmpd="sng" w="38100">
            <a:solidFill>
              <a:srgbClr val="E69138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42" name="Google Shape;942;p92"/>
          <p:cNvSpPr/>
          <p:nvPr/>
        </p:nvSpPr>
        <p:spPr>
          <a:xfrm>
            <a:off x="4360225" y="2885675"/>
            <a:ext cx="1514400" cy="680700"/>
          </a:xfrm>
          <a:prstGeom prst="rect">
            <a:avLst/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PDS API server</a:t>
            </a:r>
            <a:endParaRPr b="1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943" name="Google Shape;943;p92"/>
          <p:cNvSpPr/>
          <p:nvPr/>
        </p:nvSpPr>
        <p:spPr>
          <a:xfrm>
            <a:off x="2358625" y="3453825"/>
            <a:ext cx="1875600" cy="1554450"/>
          </a:xfrm>
          <a:prstGeom prst="flowChartMagneticDisk">
            <a:avLst/>
          </a:prstGeom>
          <a:solidFill>
            <a:srgbClr val="B6D7A8"/>
          </a:solidFill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PDS4 Archive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(files)</a:t>
            </a:r>
            <a:endParaRPr/>
          </a:p>
        </p:txBody>
      </p:sp>
      <p:sp>
        <p:nvSpPr>
          <p:cNvPr id="944" name="Google Shape;944;p92"/>
          <p:cNvSpPr/>
          <p:nvPr/>
        </p:nvSpPr>
        <p:spPr>
          <a:xfrm>
            <a:off x="4708425" y="3682425"/>
            <a:ext cx="1396850" cy="1135750"/>
          </a:xfrm>
          <a:prstGeom prst="flowChartMagneticDisk">
            <a:avLst/>
          </a:prstGeom>
          <a:solidFill>
            <a:srgbClr val="B6D7A8"/>
          </a:solidFill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Registry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45" name="Google Shape;945;p92"/>
          <p:cNvCxnSpPr/>
          <p:nvPr/>
        </p:nvCxnSpPr>
        <p:spPr>
          <a:xfrm rot="10800000">
            <a:off x="3694450" y="2584825"/>
            <a:ext cx="0" cy="887700"/>
          </a:xfrm>
          <a:prstGeom prst="straightConnector1">
            <a:avLst/>
          </a:prstGeom>
          <a:noFill/>
          <a:ln cap="flat" cmpd="sng" w="9525">
            <a:solidFill>
              <a:srgbClr val="B6D7A8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46" name="Google Shape;946;p92"/>
          <p:cNvSpPr txBox="1"/>
          <p:nvPr/>
        </p:nvSpPr>
        <p:spPr>
          <a:xfrm>
            <a:off x="3115775" y="2902775"/>
            <a:ext cx="731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B6D7A8"/>
                </a:solidFill>
                <a:latin typeface="Roboto"/>
                <a:ea typeface="Roboto"/>
                <a:cs typeface="Roboto"/>
                <a:sym typeface="Roboto"/>
              </a:rPr>
              <a:t>HTTP</a:t>
            </a:r>
            <a:endParaRPr>
              <a:solidFill>
                <a:srgbClr val="B6D7A8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47" name="Google Shape;947;p92"/>
          <p:cNvCxnSpPr>
            <a:stCxn id="942" idx="0"/>
            <a:endCxn id="948" idx="2"/>
          </p:cNvCxnSpPr>
          <p:nvPr/>
        </p:nvCxnSpPr>
        <p:spPr>
          <a:xfrm rot="10800000">
            <a:off x="5082625" y="2462975"/>
            <a:ext cx="34800" cy="422700"/>
          </a:xfrm>
          <a:prstGeom prst="straightConnector1">
            <a:avLst/>
          </a:prstGeom>
          <a:noFill/>
          <a:ln cap="flat" cmpd="sng" w="9525">
            <a:solidFill>
              <a:srgbClr val="FFD9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49" name="Google Shape;949;p92"/>
          <p:cNvCxnSpPr>
            <a:stCxn id="944" idx="2"/>
            <a:endCxn id="943" idx="4"/>
          </p:cNvCxnSpPr>
          <p:nvPr/>
        </p:nvCxnSpPr>
        <p:spPr>
          <a:xfrm rot="10800000">
            <a:off x="4234125" y="4231100"/>
            <a:ext cx="474300" cy="19200"/>
          </a:xfrm>
          <a:prstGeom prst="straightConnector1">
            <a:avLst/>
          </a:prstGeom>
          <a:noFill/>
          <a:ln cap="flat" cmpd="sng" w="9525">
            <a:solidFill>
              <a:srgbClr val="93C47D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50" name="Google Shape;950;p92"/>
          <p:cNvSpPr txBox="1"/>
          <p:nvPr/>
        </p:nvSpPr>
        <p:spPr>
          <a:xfrm rot="5400000">
            <a:off x="4081825" y="4450350"/>
            <a:ext cx="872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B6D7A8"/>
                </a:solidFill>
                <a:latin typeface="Roboto"/>
                <a:ea typeface="Roboto"/>
                <a:cs typeface="Roboto"/>
                <a:sym typeface="Roboto"/>
              </a:rPr>
              <a:t>harvest</a:t>
            </a:r>
            <a:endParaRPr sz="1200">
              <a:solidFill>
                <a:srgbClr val="B6D7A8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51" name="Google Shape;951;p92"/>
          <p:cNvCxnSpPr/>
          <p:nvPr/>
        </p:nvCxnSpPr>
        <p:spPr>
          <a:xfrm rot="10800000">
            <a:off x="5117250" y="3524800"/>
            <a:ext cx="13200" cy="182700"/>
          </a:xfrm>
          <a:prstGeom prst="straightConnector1">
            <a:avLst/>
          </a:prstGeom>
          <a:noFill/>
          <a:ln cap="flat" cmpd="sng" w="9525">
            <a:solidFill>
              <a:srgbClr val="B6D7A8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952" name="Google Shape;952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9794" y="1186198"/>
            <a:ext cx="762956" cy="88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3" name="Google Shape;953;p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0931" y="4279050"/>
            <a:ext cx="1212669" cy="56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54" name="Google Shape;954;p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58000" y="2768653"/>
            <a:ext cx="1396848" cy="42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5" name="Google Shape;955;p9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25073" y="3239714"/>
            <a:ext cx="963402" cy="293400"/>
          </a:xfrm>
          <a:prstGeom prst="rect">
            <a:avLst/>
          </a:prstGeom>
          <a:noFill/>
          <a:ln>
            <a:noFill/>
          </a:ln>
        </p:spPr>
      </p:pic>
      <p:sp>
        <p:nvSpPr>
          <p:cNvPr id="948" name="Google Shape;948;p92"/>
          <p:cNvSpPr/>
          <p:nvPr/>
        </p:nvSpPr>
        <p:spPr>
          <a:xfrm>
            <a:off x="4081726" y="1901700"/>
            <a:ext cx="2001900" cy="561300"/>
          </a:xfrm>
          <a:prstGeom prst="rect">
            <a:avLst/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pds.api-client</a:t>
            </a:r>
            <a:endParaRPr b="1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(python package)</a:t>
            </a:r>
            <a:endParaRPr/>
          </a:p>
        </p:txBody>
      </p:sp>
      <p:pic>
        <p:nvPicPr>
          <p:cNvPr id="956" name="Google Shape;956;p9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81869" y="1985549"/>
            <a:ext cx="521262" cy="43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0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93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/>
              <a:t>PDS Federated Architecture</a:t>
            </a:r>
            <a:endParaRPr sz="3400"/>
          </a:p>
        </p:txBody>
      </p:sp>
      <p:sp>
        <p:nvSpPr>
          <p:cNvPr id="962" name="Google Shape;962;p93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3" name="Google Shape;963;p93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64" name="Google Shape;964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7114" y="1062775"/>
            <a:ext cx="7009910" cy="394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8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PDS Data Services Vision (2019) </a:t>
            </a:r>
            <a:r>
              <a:rPr lang="en-US" sz="1800"/>
              <a:t>[2] [3]</a:t>
            </a:r>
            <a:endParaRPr sz="1800"/>
          </a:p>
        </p:txBody>
      </p:sp>
      <p:sp>
        <p:nvSpPr>
          <p:cNvPr id="328" name="Google Shape;328;p58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29" name="Google Shape;329;p58"/>
          <p:cNvSpPr txBox="1"/>
          <p:nvPr/>
        </p:nvSpPr>
        <p:spPr>
          <a:xfrm>
            <a:off x="1592825" y="4677225"/>
            <a:ext cx="5582100" cy="3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dk2"/>
                </a:solidFill>
              </a:rPr>
              <a:t>[2] Abstract: </a:t>
            </a:r>
            <a:r>
              <a:rPr lang="en-US" sz="900" u="sng">
                <a:solidFill>
                  <a:schemeClr val="hlink"/>
                </a:solidFill>
                <a:hlinkClick r:id="rId3"/>
              </a:rPr>
              <a:t>https://www.hou.usra.edu/meetings/planetdata2019/pdf/7105.pdf</a:t>
            </a:r>
            <a:r>
              <a:rPr lang="en-US" sz="900">
                <a:solidFill>
                  <a:schemeClr val="dk2"/>
                </a:solidFill>
              </a:rPr>
              <a:t> 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dk2"/>
                </a:solidFill>
              </a:rPr>
              <a:t>[3] Poster: </a:t>
            </a:r>
            <a:r>
              <a:rPr lang="en-US" sz="900" u="sng">
                <a:solidFill>
                  <a:schemeClr val="hlink"/>
                </a:solidFill>
                <a:hlinkClick r:id="rId4"/>
              </a:rPr>
              <a:t>https://www.hou.usra.edu/meetings/planetdata2019/eposter/7105.pdf</a:t>
            </a:r>
            <a:r>
              <a:rPr lang="en-US" sz="900">
                <a:solidFill>
                  <a:schemeClr val="dk2"/>
                </a:solidFill>
              </a:rPr>
              <a:t> 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330" name="Google Shape;330;p58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b="0" lang="en-US" sz="1500">
                <a:solidFill>
                  <a:schemeClr val="dk2"/>
                </a:solidFill>
              </a:rPr>
              <a:t>We accomplish this by:</a:t>
            </a:r>
            <a:endParaRPr b="0" sz="15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600">
              <a:solidFill>
                <a:schemeClr val="dk2"/>
              </a:solidFill>
            </a:endParaRPr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•"/>
            </a:pPr>
            <a:r>
              <a:rPr i="1" lang="en-US" sz="1500">
                <a:solidFill>
                  <a:schemeClr val="dk2"/>
                </a:solidFill>
              </a:rPr>
              <a:t>Capturing and curating archival data and metadata</a:t>
            </a:r>
            <a:r>
              <a:rPr b="0" lang="en-US" sz="1500">
                <a:solidFill>
                  <a:schemeClr val="dk2"/>
                </a:solidFill>
              </a:rPr>
              <a:t> to enable both discovery and use by the community</a:t>
            </a:r>
            <a:endParaRPr b="0" sz="1500">
              <a:solidFill>
                <a:schemeClr val="dk2"/>
              </a:solidFill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600">
              <a:solidFill>
                <a:schemeClr val="dk2"/>
              </a:solidFill>
            </a:endParaRPr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•"/>
            </a:pPr>
            <a:r>
              <a:rPr b="0" lang="en-US" sz="1500">
                <a:solidFill>
                  <a:schemeClr val="dk2"/>
                </a:solidFill>
              </a:rPr>
              <a:t>Providing a </a:t>
            </a:r>
            <a:r>
              <a:rPr i="1" lang="en-US" sz="1500">
                <a:solidFill>
                  <a:schemeClr val="dk2"/>
                </a:solidFill>
              </a:rPr>
              <a:t>worldwide planetary science data portal </a:t>
            </a:r>
            <a:r>
              <a:rPr b="0" lang="en-US" sz="1500">
                <a:solidFill>
                  <a:schemeClr val="dk2"/>
                </a:solidFill>
              </a:rPr>
              <a:t>as a gateway to archival data and services across PDS, IPDA and the broad planetary science community</a:t>
            </a:r>
            <a:endParaRPr b="0" sz="1500">
              <a:solidFill>
                <a:schemeClr val="dk2"/>
              </a:solidFill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600">
              <a:solidFill>
                <a:schemeClr val="dk2"/>
              </a:solidFill>
            </a:endParaRPr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•"/>
            </a:pPr>
            <a:r>
              <a:rPr b="0" lang="en-US" sz="1500">
                <a:solidFill>
                  <a:schemeClr val="dk2"/>
                </a:solidFill>
              </a:rPr>
              <a:t>Providing </a:t>
            </a:r>
            <a:r>
              <a:rPr i="1" lang="en-US" sz="1500">
                <a:solidFill>
                  <a:schemeClr val="dk2"/>
                </a:solidFill>
              </a:rPr>
              <a:t>consistent APIs for sharing</a:t>
            </a:r>
            <a:r>
              <a:rPr b="0" lang="en-US" sz="1500">
                <a:solidFill>
                  <a:schemeClr val="dk2"/>
                </a:solidFill>
              </a:rPr>
              <a:t> archival data and services across PDS, among planetary archives, and within the planetary science community</a:t>
            </a:r>
            <a:endParaRPr b="0" sz="1500">
              <a:solidFill>
                <a:schemeClr val="dk2"/>
              </a:solidFill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600">
              <a:solidFill>
                <a:schemeClr val="dk2"/>
              </a:solidFill>
            </a:endParaRPr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•"/>
            </a:pPr>
            <a:r>
              <a:rPr b="0" lang="en-US" sz="1500">
                <a:solidFill>
                  <a:schemeClr val="dk2"/>
                </a:solidFill>
              </a:rPr>
              <a:t>Supporting a </a:t>
            </a:r>
            <a:r>
              <a:rPr i="1" lang="en-US" sz="1500">
                <a:solidFill>
                  <a:schemeClr val="dk2"/>
                </a:solidFill>
              </a:rPr>
              <a:t>federated cross-node, cross-agency search</a:t>
            </a:r>
            <a:r>
              <a:rPr b="0" lang="en-US" sz="1500">
                <a:solidFill>
                  <a:schemeClr val="dk2"/>
                </a:solidFill>
              </a:rPr>
              <a:t> that enables users to get as close to the archived data and services as possible</a:t>
            </a:r>
            <a:endParaRPr b="0" sz="1500">
              <a:solidFill>
                <a:schemeClr val="dk2"/>
              </a:solidFill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600">
              <a:solidFill>
                <a:schemeClr val="dk2"/>
              </a:solidFill>
            </a:endParaRPr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Roboto"/>
              <a:buChar char="•"/>
            </a:pPr>
            <a:r>
              <a:rPr b="0" lang="en-US" sz="1500">
                <a:solidFill>
                  <a:schemeClr val="dk2"/>
                </a:solidFill>
              </a:rPr>
              <a:t>Enabling the </a:t>
            </a:r>
            <a:r>
              <a:rPr i="1" lang="en-US" sz="1500">
                <a:solidFill>
                  <a:schemeClr val="dk2"/>
                </a:solidFill>
              </a:rPr>
              <a:t>ongoing exploration and integration of modern tools</a:t>
            </a:r>
            <a:r>
              <a:rPr b="0" lang="en-US" sz="1500">
                <a:solidFill>
                  <a:schemeClr val="dk2"/>
                </a:solidFill>
              </a:rPr>
              <a:t> and access methods to enable data discovery and analysis from visualization to mining of archival data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94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/>
              <a:t>PDS Federated Architecture </a:t>
            </a:r>
            <a:r>
              <a:rPr i="1" lang="en-US" sz="3400"/>
              <a:t>Today</a:t>
            </a:r>
            <a:endParaRPr i="1" sz="2200"/>
          </a:p>
        </p:txBody>
      </p:sp>
      <p:sp>
        <p:nvSpPr>
          <p:cNvPr id="970" name="Google Shape;970;p94"/>
          <p:cNvSpPr txBox="1"/>
          <p:nvPr>
            <p:ph idx="1" type="body"/>
          </p:nvPr>
        </p:nvSpPr>
        <p:spPr>
          <a:xfrm>
            <a:off x="457875" y="1200415"/>
            <a:ext cx="82284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300"/>
              </a:spcBef>
              <a:spcAft>
                <a:spcPts val="0"/>
              </a:spcAft>
              <a:buNone/>
            </a:pPr>
            <a:r>
              <a:rPr i="1" lang="en-US" sz="2100">
                <a:solidFill>
                  <a:schemeClr val="dk2"/>
                </a:solidFill>
              </a:rPr>
              <a:t>Current State of the PDS: A Stewardship Model</a:t>
            </a:r>
            <a:endParaRPr i="1" sz="21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i="1" sz="800">
              <a:solidFill>
                <a:schemeClr val="dk2"/>
              </a:solidFill>
            </a:endParaRPr>
          </a:p>
          <a:p>
            <a:pPr indent="-361950" lvl="0" marL="457200" rtl="0" algn="l">
              <a:spcBef>
                <a:spcPts val="30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A robust information model (PDS4) and process for archiving and stewarding data.</a:t>
            </a:r>
            <a:endParaRPr sz="21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This is a critical foundation for international discovery and use!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It is the de facto standard world-wide which is a huge opportunity</a:t>
            </a:r>
            <a:endParaRPr sz="1900"/>
          </a:p>
          <a:p>
            <a:pPr indent="0" lvl="0" marL="9144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-361950" lvl="0" marL="457200" rtl="0" algn="l">
              <a:spcBef>
                <a:spcPts val="30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A multi-level search implementation following a system-of-systems approach</a:t>
            </a:r>
            <a:endParaRPr sz="21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Users can get to the data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We have some great node services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We can link internationally</a:t>
            </a:r>
            <a:endParaRPr sz="1900"/>
          </a:p>
        </p:txBody>
      </p:sp>
      <p:sp>
        <p:nvSpPr>
          <p:cNvPr id="971" name="Google Shape;971;p94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5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95"/>
          <p:cNvSpPr txBox="1"/>
          <p:nvPr>
            <p:ph idx="1" type="body"/>
          </p:nvPr>
        </p:nvSpPr>
        <p:spPr>
          <a:xfrm>
            <a:off x="457875" y="1062775"/>
            <a:ext cx="8228400" cy="35322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300"/>
              </a:spcBef>
              <a:spcAft>
                <a:spcPts val="0"/>
              </a:spcAft>
              <a:buNone/>
            </a:pPr>
            <a:r>
              <a:rPr i="1" lang="en-US" sz="2100"/>
              <a:t>Key Challenges</a:t>
            </a:r>
            <a:endParaRPr i="1" sz="2100"/>
          </a:p>
          <a:p>
            <a:pPr indent="0" lvl="0" marL="0" rtl="0" algn="ctr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i="1" sz="600"/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SzPts val="1500"/>
              <a:buChar char="●"/>
            </a:pPr>
            <a:r>
              <a:rPr i="1" lang="en-US" sz="1500"/>
              <a:t>Inconsistency in common protocols/standards</a:t>
            </a:r>
            <a:r>
              <a:rPr lang="en-US" sz="1500"/>
              <a:t> </a:t>
            </a:r>
            <a:r>
              <a:rPr b="0" lang="en-US" sz="1500"/>
              <a:t>around data discovery across PDS and the archive community systems: APIs; linking between search engines</a:t>
            </a:r>
            <a:endParaRPr b="0" sz="15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SzPts val="1500"/>
              <a:buChar char="●"/>
            </a:pPr>
            <a:r>
              <a:rPr i="1" lang="en-US" sz="1500"/>
              <a:t>Inconsistent metadata</a:t>
            </a:r>
            <a:r>
              <a:rPr lang="en-US" sz="1500"/>
              <a:t> </a:t>
            </a:r>
            <a:r>
              <a:rPr b="0" lang="en-US" sz="1500"/>
              <a:t>(PDS3);</a:t>
            </a:r>
            <a:r>
              <a:rPr lang="en-US" sz="1500"/>
              <a:t> </a:t>
            </a:r>
            <a:r>
              <a:rPr i="1" lang="en-US" sz="1500"/>
              <a:t>differing use of parameters</a:t>
            </a:r>
            <a:r>
              <a:rPr lang="en-US" sz="1500"/>
              <a:t> </a:t>
            </a:r>
            <a:r>
              <a:rPr b="0" lang="en-US" sz="1500"/>
              <a:t>(PDS3, PDS4, other) for search/query</a:t>
            </a:r>
            <a:endParaRPr b="0" sz="15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SzPts val="1500"/>
              <a:buChar char="●"/>
            </a:pPr>
            <a:r>
              <a:rPr i="1" lang="en-US" sz="1500"/>
              <a:t>Adoption of differing search methodologies</a:t>
            </a:r>
            <a:r>
              <a:rPr b="0" lang="en-US" sz="1500"/>
              <a:t> and technologies (this is a fast moving target)</a:t>
            </a:r>
            <a:endParaRPr b="0" sz="15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600"/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SzPts val="1500"/>
              <a:buChar char="●"/>
            </a:pPr>
            <a:r>
              <a:rPr i="1" lang="en-US" sz="1500"/>
              <a:t>End-to-end “search chain”</a:t>
            </a:r>
            <a:r>
              <a:rPr b="0" lang="en-US" sz="1500"/>
              <a:t> and its impact on user interface/user experience (</a:t>
            </a:r>
            <a:r>
              <a:rPr i="1" lang="en-US" sz="1500"/>
              <a:t>UI/UX</a:t>
            </a:r>
            <a:r>
              <a:rPr b="0" lang="en-US" sz="1500"/>
              <a:t>)</a:t>
            </a:r>
            <a:endParaRPr b="0" sz="15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600"/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SzPts val="1500"/>
              <a:buChar char="●"/>
            </a:pPr>
            <a:r>
              <a:rPr i="1" lang="en-US" sz="1500"/>
              <a:t>Lack of explicit, consistent, and sharable web services</a:t>
            </a:r>
            <a:r>
              <a:rPr b="0" lang="en-US" sz="1500"/>
              <a:t> for sharing PDS data and common functions (”data services”) across the federation </a:t>
            </a:r>
            <a:endParaRPr b="0" sz="1500"/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sz="600"/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SzPts val="1500"/>
              <a:buChar char="●"/>
            </a:pPr>
            <a:r>
              <a:rPr i="1" lang="en-US" sz="1500"/>
              <a:t>Differing approaches to navigating mission support</a:t>
            </a:r>
            <a:r>
              <a:rPr b="0" lang="en-US" sz="1500"/>
              <a:t> and data access pages</a:t>
            </a:r>
            <a:endParaRPr b="0" sz="1300"/>
          </a:p>
        </p:txBody>
      </p:sp>
      <p:sp>
        <p:nvSpPr>
          <p:cNvPr id="977" name="Google Shape;977;p95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78" name="Google Shape;978;p95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/>
              <a:t>PDS Federated Architecture </a:t>
            </a:r>
            <a:r>
              <a:rPr i="1" lang="en-US" sz="3400"/>
              <a:t>Today</a:t>
            </a:r>
            <a:endParaRPr i="1" sz="22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2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p96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PDS Roadmap Study (2017) </a:t>
            </a:r>
            <a:r>
              <a:rPr lang="en-US" sz="1800"/>
              <a:t>[1]</a:t>
            </a:r>
            <a:endParaRPr sz="1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600"/>
              <a:t>Highlights Around Data Services</a:t>
            </a:r>
            <a:endParaRPr i="1" sz="2600"/>
          </a:p>
        </p:txBody>
      </p:sp>
      <p:sp>
        <p:nvSpPr>
          <p:cNvPr id="984" name="Google Shape;984;p96"/>
          <p:cNvSpPr txBox="1"/>
          <p:nvPr>
            <p:ph idx="1" type="body"/>
          </p:nvPr>
        </p:nvSpPr>
        <p:spPr>
          <a:xfrm>
            <a:off x="174100" y="1200150"/>
            <a:ext cx="43218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-317500" lvl="0" marL="457200" rtl="0" algn="l">
              <a:spcBef>
                <a:spcPts val="500"/>
              </a:spcBef>
              <a:spcAft>
                <a:spcPts val="0"/>
              </a:spcAft>
              <a:buClr>
                <a:srgbClr val="B5DCFB"/>
              </a:buClr>
              <a:buSzPts val="1400"/>
              <a:buChar char="•"/>
            </a:pPr>
            <a:r>
              <a:rPr i="1" lang="en-US" sz="1400">
                <a:solidFill>
                  <a:srgbClr val="B5DCFB"/>
                </a:solidFill>
              </a:rPr>
              <a:t>Discoverability </a:t>
            </a:r>
            <a:r>
              <a:rPr b="0" lang="en-US" sz="1400">
                <a:solidFill>
                  <a:srgbClr val="B5DCFB"/>
                </a:solidFill>
              </a:rPr>
              <a:t>- There is a need for PDS to both expand and deepen its search.</a:t>
            </a:r>
            <a:endParaRPr b="0" sz="1400">
              <a:solidFill>
                <a:srgbClr val="B5DCFB"/>
              </a:solidFill>
            </a:endParaRPr>
          </a:p>
          <a:p>
            <a:pPr indent="0" lvl="0" marL="4572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B5DCFB"/>
              </a:solidFill>
            </a:endParaRPr>
          </a:p>
          <a:p>
            <a:pPr indent="-317500" lvl="0" marL="457200" rtl="0" algn="l">
              <a:spcBef>
                <a:spcPts val="500"/>
              </a:spcBef>
              <a:spcAft>
                <a:spcPts val="0"/>
              </a:spcAft>
              <a:buClr>
                <a:srgbClr val="B5DCFB"/>
              </a:buClr>
              <a:buSzPts val="1400"/>
              <a:buChar char="•"/>
            </a:pPr>
            <a:r>
              <a:rPr i="1" lang="en-US" sz="1400">
                <a:solidFill>
                  <a:srgbClr val="B5DCFB"/>
                </a:solidFill>
              </a:rPr>
              <a:t>Integration with Other Archives</a:t>
            </a:r>
            <a:r>
              <a:rPr b="0" lang="en-US" sz="1400">
                <a:solidFill>
                  <a:srgbClr val="B5DCFB"/>
                </a:solidFill>
              </a:rPr>
              <a:t> – After international adoption of PDS4, the PDS is uniquely poised to lead efforts to make national and global archives interoperable.</a:t>
            </a:r>
            <a:endParaRPr b="0" sz="1400">
              <a:solidFill>
                <a:srgbClr val="B5DCFB"/>
              </a:solidFill>
            </a:endParaRPr>
          </a:p>
          <a:p>
            <a:pPr indent="0" lvl="0" marL="4572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B5DCFB"/>
              </a:solidFill>
            </a:endParaRPr>
          </a:p>
          <a:p>
            <a:pPr indent="-317500" lvl="0" marL="457200" rtl="0" algn="l">
              <a:spcBef>
                <a:spcPts val="500"/>
              </a:spcBef>
              <a:spcAft>
                <a:spcPts val="0"/>
              </a:spcAft>
              <a:buClr>
                <a:srgbClr val="B5DCFB"/>
              </a:buClr>
              <a:buSzPts val="1400"/>
              <a:buChar char="•"/>
            </a:pPr>
            <a:r>
              <a:rPr i="1" lang="en-US" sz="1400">
                <a:solidFill>
                  <a:srgbClr val="B5DCFB"/>
                </a:solidFill>
              </a:rPr>
              <a:t>Modernizing Metadata</a:t>
            </a:r>
            <a:r>
              <a:rPr b="0" lang="en-US" sz="1400">
                <a:solidFill>
                  <a:srgbClr val="B5DCFB"/>
                </a:solidFill>
              </a:rPr>
              <a:t> – Leveraging PDS4 metadata from stewardship to discovery.</a:t>
            </a:r>
            <a:endParaRPr b="0" sz="1400">
              <a:solidFill>
                <a:srgbClr val="B5DCFB"/>
              </a:solidFill>
            </a:endParaRPr>
          </a:p>
          <a:p>
            <a:pPr indent="0" lvl="0" marL="4572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B5DCFB"/>
              </a:solidFill>
            </a:endParaRPr>
          </a:p>
          <a:p>
            <a:pPr indent="-317500" lvl="0" marL="457200" rtl="0" algn="l">
              <a:spcBef>
                <a:spcPts val="500"/>
              </a:spcBef>
              <a:spcAft>
                <a:spcPts val="0"/>
              </a:spcAft>
              <a:buClr>
                <a:srgbClr val="B5DCFB"/>
              </a:buClr>
              <a:buSzPts val="1400"/>
              <a:buChar char="•"/>
            </a:pPr>
            <a:r>
              <a:rPr i="1" lang="en-US" sz="1400">
                <a:solidFill>
                  <a:srgbClr val="B5DCFB"/>
                </a:solidFill>
              </a:rPr>
              <a:t>Access Data</a:t>
            </a:r>
            <a:r>
              <a:rPr b="0" lang="en-US" sz="1400">
                <a:solidFill>
                  <a:srgbClr val="B5DCFB"/>
                </a:solidFill>
              </a:rPr>
              <a:t> – Build on PDS4 successes to continue to increase access to data.</a:t>
            </a:r>
            <a:endParaRPr b="0" sz="1400">
              <a:solidFill>
                <a:srgbClr val="B5DCFB"/>
              </a:solidFill>
            </a:endParaRPr>
          </a:p>
        </p:txBody>
      </p:sp>
      <p:sp>
        <p:nvSpPr>
          <p:cNvPr id="985" name="Google Shape;985;p96"/>
          <p:cNvSpPr txBox="1"/>
          <p:nvPr>
            <p:ph idx="12" type="sldNum"/>
          </p:nvPr>
        </p:nvSpPr>
        <p:spPr>
          <a:xfrm>
            <a:off x="6553868" y="4767178"/>
            <a:ext cx="1263600" cy="2742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6" name="Google Shape;986;p96"/>
          <p:cNvSpPr txBox="1"/>
          <p:nvPr>
            <p:ph idx="2" type="body"/>
          </p:nvPr>
        </p:nvSpPr>
        <p:spPr>
          <a:xfrm>
            <a:off x="4648200" y="1200150"/>
            <a:ext cx="4386000" cy="3394500"/>
          </a:xfrm>
          <a:prstGeom prst="rect">
            <a:avLst/>
          </a:prstGeom>
        </p:spPr>
        <p:txBody>
          <a:bodyPr anchorCtr="0" anchor="t" bIns="34625" lIns="69275" spcFirstLastPara="1" rIns="69275" wrap="square" tIns="34625">
            <a:noAutofit/>
          </a:bodyPr>
          <a:lstStyle/>
          <a:p>
            <a:pPr indent="-317500" lvl="0" marL="457200" rtl="0" algn="l">
              <a:spcBef>
                <a:spcPts val="500"/>
              </a:spcBef>
              <a:spcAft>
                <a:spcPts val="0"/>
              </a:spcAft>
              <a:buClr>
                <a:srgbClr val="B5DCFB"/>
              </a:buClr>
              <a:buSzPts val="1400"/>
              <a:buChar char="•"/>
            </a:pPr>
            <a:r>
              <a:rPr i="1" lang="en-US" sz="1400">
                <a:solidFill>
                  <a:srgbClr val="B5DCFB"/>
                </a:solidFill>
              </a:rPr>
              <a:t>Transformation</a:t>
            </a:r>
            <a:r>
              <a:rPr b="0" lang="en-US" sz="1400">
                <a:solidFill>
                  <a:srgbClr val="B5DCFB"/>
                </a:solidFill>
              </a:rPr>
              <a:t> – Increase support for translation services to deliver data in different formats.</a:t>
            </a:r>
            <a:endParaRPr b="0" sz="1400">
              <a:solidFill>
                <a:srgbClr val="B5DCFB"/>
              </a:solidFill>
            </a:endParaRPr>
          </a:p>
          <a:p>
            <a:pPr indent="0" lvl="0" marL="4572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B5DCFB"/>
              </a:solidFill>
            </a:endParaRPr>
          </a:p>
          <a:p>
            <a:pPr indent="-317500" lvl="0" marL="457200" rtl="0" algn="l">
              <a:spcBef>
                <a:spcPts val="500"/>
              </a:spcBef>
              <a:spcAft>
                <a:spcPts val="0"/>
              </a:spcAft>
              <a:buClr>
                <a:srgbClr val="B5DCFB"/>
              </a:buClr>
              <a:buSzPts val="1400"/>
              <a:buChar char="•"/>
            </a:pPr>
            <a:r>
              <a:rPr i="1" lang="en-US" sz="1400">
                <a:solidFill>
                  <a:srgbClr val="B5DCFB"/>
                </a:solidFill>
              </a:rPr>
              <a:t>Information Technology</a:t>
            </a:r>
            <a:r>
              <a:rPr b="0" lang="en-US" sz="1400">
                <a:solidFill>
                  <a:srgbClr val="B5DCFB"/>
                </a:solidFill>
              </a:rPr>
              <a:t> – Ensure PDS continues to leverage modern technology approaches in search and data analytic support.</a:t>
            </a:r>
            <a:endParaRPr b="0" sz="1400">
              <a:solidFill>
                <a:srgbClr val="B5DCFB"/>
              </a:solidFill>
            </a:endParaRPr>
          </a:p>
          <a:p>
            <a:pPr indent="0" lvl="0" marL="4572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B5DCFB"/>
              </a:solidFill>
            </a:endParaRPr>
          </a:p>
          <a:p>
            <a:pPr indent="-317500" lvl="0" marL="457200" rtl="0" algn="l">
              <a:spcBef>
                <a:spcPts val="500"/>
              </a:spcBef>
              <a:spcAft>
                <a:spcPts val="0"/>
              </a:spcAft>
              <a:buClr>
                <a:srgbClr val="B5DCFB"/>
              </a:buClr>
              <a:buSzPts val="1400"/>
              <a:buChar char="•"/>
            </a:pPr>
            <a:r>
              <a:rPr i="1" lang="en-US" sz="1400">
                <a:solidFill>
                  <a:srgbClr val="B5DCFB"/>
                </a:solidFill>
              </a:rPr>
              <a:t>Transparency</a:t>
            </a:r>
            <a:r>
              <a:rPr b="0" lang="en-US" sz="1400">
                <a:solidFill>
                  <a:srgbClr val="B5DCFB"/>
                </a:solidFill>
              </a:rPr>
              <a:t> - Provide documented APIs for open access to data and services.</a:t>
            </a:r>
            <a:endParaRPr b="0" sz="1400">
              <a:solidFill>
                <a:srgbClr val="B5DCFB"/>
              </a:solidFill>
            </a:endParaRPr>
          </a:p>
        </p:txBody>
      </p:sp>
      <p:sp>
        <p:nvSpPr>
          <p:cNvPr id="987" name="Google Shape;987;p96"/>
          <p:cNvSpPr txBox="1"/>
          <p:nvPr/>
        </p:nvSpPr>
        <p:spPr>
          <a:xfrm>
            <a:off x="1244925" y="4687375"/>
            <a:ext cx="6654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B5DCFB"/>
                </a:solidFill>
              </a:rPr>
              <a:t>[1] </a:t>
            </a:r>
            <a:r>
              <a:rPr lang="en-US" sz="1100" u="sng">
                <a:solidFill>
                  <a:schemeClr val="hlink"/>
                </a:solidFill>
                <a:hlinkClick r:id="rId3"/>
              </a:rPr>
              <a:t>https://pds.nasa.gov/home/about/PlanetaryDataSystemRMS17-26_20jun17.pdf</a:t>
            </a:r>
            <a:r>
              <a:rPr lang="en-US" sz="1100">
                <a:solidFill>
                  <a:srgbClr val="B5DCFB"/>
                </a:solidFill>
              </a:rPr>
              <a:t> </a:t>
            </a:r>
            <a:endParaRPr sz="1100">
              <a:solidFill>
                <a:srgbClr val="B5DCFB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59"/>
          <p:cNvSpPr/>
          <p:nvPr/>
        </p:nvSpPr>
        <p:spPr>
          <a:xfrm>
            <a:off x="1472575" y="15416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336" name="Google Shape;336;p59"/>
          <p:cNvSpPr/>
          <p:nvPr/>
        </p:nvSpPr>
        <p:spPr>
          <a:xfrm>
            <a:off x="1815475" y="2679946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337" name="Google Shape;337;p59"/>
          <p:cNvSpPr/>
          <p:nvPr/>
        </p:nvSpPr>
        <p:spPr>
          <a:xfrm>
            <a:off x="1816732" y="3638824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JAXA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338" name="Google Shape;338;p59"/>
          <p:cNvSpPr/>
          <p:nvPr/>
        </p:nvSpPr>
        <p:spPr>
          <a:xfrm>
            <a:off x="6456088" y="8615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339" name="Google Shape;339;p59"/>
          <p:cNvSpPr/>
          <p:nvPr/>
        </p:nvSpPr>
        <p:spPr>
          <a:xfrm>
            <a:off x="4354735" y="94853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Search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(1,2,9)</a:t>
            </a:r>
            <a:endParaRPr sz="1100"/>
          </a:p>
        </p:txBody>
      </p:sp>
      <p:sp>
        <p:nvSpPr>
          <p:cNvPr id="340" name="Google Shape;340;p59"/>
          <p:cNvSpPr/>
          <p:nvPr/>
        </p:nvSpPr>
        <p:spPr>
          <a:xfrm>
            <a:off x="4297814" y="3075646"/>
            <a:ext cx="1056900" cy="6018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On-demand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Algorithms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(6,8)</a:t>
            </a:r>
            <a:endParaRPr sz="1100"/>
          </a:p>
        </p:txBody>
      </p:sp>
      <p:sp>
        <p:nvSpPr>
          <p:cNvPr id="341" name="Google Shape;341;p59"/>
          <p:cNvSpPr/>
          <p:nvPr/>
        </p:nvSpPr>
        <p:spPr>
          <a:xfrm>
            <a:off x="1586875" y="16559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342" name="Google Shape;342;p59"/>
          <p:cNvSpPr/>
          <p:nvPr/>
        </p:nvSpPr>
        <p:spPr>
          <a:xfrm>
            <a:off x="1701175" y="17702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343" name="Google Shape;343;p59"/>
          <p:cNvSpPr/>
          <p:nvPr/>
        </p:nvSpPr>
        <p:spPr>
          <a:xfrm>
            <a:off x="1815475" y="18845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 Node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344" name="Google Shape;344;p59"/>
          <p:cNvSpPr/>
          <p:nvPr/>
        </p:nvSpPr>
        <p:spPr>
          <a:xfrm>
            <a:off x="1297128" y="700977"/>
            <a:ext cx="948000" cy="5772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Engineering</a:t>
            </a:r>
            <a:endParaRPr sz="1100"/>
          </a:p>
        </p:txBody>
      </p:sp>
      <p:cxnSp>
        <p:nvCxnSpPr>
          <p:cNvPr id="345" name="Google Shape;345;p59"/>
          <p:cNvCxnSpPr>
            <a:stCxn id="344" idx="3"/>
          </p:cNvCxnSpPr>
          <p:nvPr/>
        </p:nvCxnSpPr>
        <p:spPr>
          <a:xfrm>
            <a:off x="2245128" y="989577"/>
            <a:ext cx="17352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346" name="Google Shape;346;p59"/>
          <p:cNvCxnSpPr>
            <a:stCxn id="343" idx="3"/>
          </p:cNvCxnSpPr>
          <p:nvPr/>
        </p:nvCxnSpPr>
        <p:spPr>
          <a:xfrm>
            <a:off x="2546275" y="2173168"/>
            <a:ext cx="1236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347" name="Google Shape;347;p59"/>
          <p:cNvCxnSpPr/>
          <p:nvPr/>
        </p:nvCxnSpPr>
        <p:spPr>
          <a:xfrm>
            <a:off x="2556439" y="2951305"/>
            <a:ext cx="1310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348" name="Google Shape;348;p59"/>
          <p:cNvCxnSpPr>
            <a:stCxn id="337" idx="3"/>
          </p:cNvCxnSpPr>
          <p:nvPr/>
        </p:nvCxnSpPr>
        <p:spPr>
          <a:xfrm>
            <a:off x="2547532" y="3927424"/>
            <a:ext cx="1319100" cy="75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349" name="Google Shape;349;p59"/>
          <p:cNvSpPr/>
          <p:nvPr/>
        </p:nvSpPr>
        <p:spPr>
          <a:xfrm>
            <a:off x="4297814" y="3820196"/>
            <a:ext cx="1056900" cy="5721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Computational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(6)</a:t>
            </a:r>
            <a:endParaRPr sz="1100"/>
          </a:p>
        </p:txBody>
      </p:sp>
      <p:sp>
        <p:nvSpPr>
          <p:cNvPr id="350" name="Google Shape;350;p59"/>
          <p:cNvSpPr/>
          <p:nvPr/>
        </p:nvSpPr>
        <p:spPr>
          <a:xfrm>
            <a:off x="6528785" y="23532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351" name="Google Shape;351;p59"/>
          <p:cNvSpPr/>
          <p:nvPr/>
        </p:nvSpPr>
        <p:spPr>
          <a:xfrm>
            <a:off x="6570388" y="9758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352" name="Google Shape;352;p59"/>
          <p:cNvSpPr/>
          <p:nvPr/>
        </p:nvSpPr>
        <p:spPr>
          <a:xfrm>
            <a:off x="6684688" y="10901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353" name="Google Shape;353;p59"/>
          <p:cNvSpPr/>
          <p:nvPr/>
        </p:nvSpPr>
        <p:spPr>
          <a:xfrm>
            <a:off x="6643085" y="24675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354" name="Google Shape;354;p59"/>
          <p:cNvSpPr/>
          <p:nvPr/>
        </p:nvSpPr>
        <p:spPr>
          <a:xfrm>
            <a:off x="6757385" y="2581808"/>
            <a:ext cx="1004400" cy="7089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  (7)</a:t>
            </a:r>
            <a:endParaRPr sz="1100"/>
          </a:p>
        </p:txBody>
      </p:sp>
      <p:sp>
        <p:nvSpPr>
          <p:cNvPr id="355" name="Google Shape;355;p59"/>
          <p:cNvSpPr/>
          <p:nvPr/>
        </p:nvSpPr>
        <p:spPr>
          <a:xfrm>
            <a:off x="7774690" y="35933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356" name="Google Shape;356;p59"/>
          <p:cNvSpPr/>
          <p:nvPr/>
        </p:nvSpPr>
        <p:spPr>
          <a:xfrm>
            <a:off x="7888990" y="37076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357" name="Google Shape;357;p59"/>
          <p:cNvSpPr/>
          <p:nvPr/>
        </p:nvSpPr>
        <p:spPr>
          <a:xfrm>
            <a:off x="8003290" y="38219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 (5)</a:t>
            </a:r>
            <a:endParaRPr sz="1100"/>
          </a:p>
        </p:txBody>
      </p:sp>
      <p:sp>
        <p:nvSpPr>
          <p:cNvPr id="358" name="Google Shape;358;p59"/>
          <p:cNvSpPr/>
          <p:nvPr/>
        </p:nvSpPr>
        <p:spPr>
          <a:xfrm>
            <a:off x="4232487" y="2358874"/>
            <a:ext cx="1146300" cy="5742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Transformation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(4)</a:t>
            </a:r>
            <a:endParaRPr sz="1100"/>
          </a:p>
        </p:txBody>
      </p:sp>
      <p:sp>
        <p:nvSpPr>
          <p:cNvPr id="359" name="Google Shape;359;p59"/>
          <p:cNvSpPr/>
          <p:nvPr/>
        </p:nvSpPr>
        <p:spPr>
          <a:xfrm>
            <a:off x="3752064" y="139519"/>
            <a:ext cx="2192508" cy="4864428"/>
          </a:xfrm>
          <a:prstGeom prst="cloud">
            <a:avLst/>
          </a:prstGeom>
          <a:noFill/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60" name="Google Shape;360;p59"/>
          <p:cNvCxnSpPr/>
          <p:nvPr/>
        </p:nvCxnSpPr>
        <p:spPr>
          <a:xfrm>
            <a:off x="5861417" y="1278003"/>
            <a:ext cx="594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361" name="Google Shape;361;p59"/>
          <p:cNvSpPr txBox="1"/>
          <p:nvPr/>
        </p:nvSpPr>
        <p:spPr>
          <a:xfrm>
            <a:off x="87533" y="4674127"/>
            <a:ext cx="1665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Stewardship Services</a:t>
            </a:r>
            <a:endParaRPr sz="1100"/>
          </a:p>
        </p:txBody>
      </p:sp>
      <p:sp>
        <p:nvSpPr>
          <p:cNvPr id="362" name="Google Shape;362;p59"/>
          <p:cNvSpPr txBox="1"/>
          <p:nvPr/>
        </p:nvSpPr>
        <p:spPr>
          <a:xfrm>
            <a:off x="4313486" y="4726982"/>
            <a:ext cx="1124100" cy="27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User Services</a:t>
            </a:r>
            <a:endParaRPr sz="1100"/>
          </a:p>
        </p:txBody>
      </p:sp>
      <p:cxnSp>
        <p:nvCxnSpPr>
          <p:cNvPr id="363" name="Google Shape;363;p59"/>
          <p:cNvCxnSpPr>
            <a:stCxn id="344" idx="2"/>
            <a:endCxn id="335" idx="0"/>
          </p:cNvCxnSpPr>
          <p:nvPr/>
        </p:nvCxnSpPr>
        <p:spPr>
          <a:xfrm>
            <a:off x="1771128" y="1278177"/>
            <a:ext cx="66900" cy="263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364" name="Google Shape;364;p59"/>
          <p:cNvCxnSpPr/>
          <p:nvPr/>
        </p:nvCxnSpPr>
        <p:spPr>
          <a:xfrm>
            <a:off x="5944546" y="2738220"/>
            <a:ext cx="5904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365" name="Google Shape;365;p59"/>
          <p:cNvCxnSpPr/>
          <p:nvPr/>
        </p:nvCxnSpPr>
        <p:spPr>
          <a:xfrm>
            <a:off x="5549692" y="4090077"/>
            <a:ext cx="2225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366" name="Google Shape;366;p59"/>
          <p:cNvCxnSpPr/>
          <p:nvPr/>
        </p:nvCxnSpPr>
        <p:spPr>
          <a:xfrm>
            <a:off x="6933025" y="1808921"/>
            <a:ext cx="0" cy="5217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367" name="Google Shape;367;p59"/>
          <p:cNvCxnSpPr>
            <a:endCxn id="355" idx="0"/>
          </p:cNvCxnSpPr>
          <p:nvPr/>
        </p:nvCxnSpPr>
        <p:spPr>
          <a:xfrm>
            <a:off x="7276840" y="1808902"/>
            <a:ext cx="942600" cy="1784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68" name="Google Shape;368;p59"/>
          <p:cNvCxnSpPr>
            <a:stCxn id="354" idx="2"/>
          </p:cNvCxnSpPr>
          <p:nvPr/>
        </p:nvCxnSpPr>
        <p:spPr>
          <a:xfrm>
            <a:off x="7259585" y="3290708"/>
            <a:ext cx="872400" cy="2658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369" name="Google Shape;369;p59"/>
          <p:cNvSpPr/>
          <p:nvPr/>
        </p:nvSpPr>
        <p:spPr>
          <a:xfrm>
            <a:off x="2362793" y="752330"/>
            <a:ext cx="19209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Search; Content Products</a:t>
            </a:r>
            <a:endParaRPr sz="1100"/>
          </a:p>
        </p:txBody>
      </p:sp>
      <p:sp>
        <p:nvSpPr>
          <p:cNvPr id="370" name="Google Shape;370;p59"/>
          <p:cNvSpPr/>
          <p:nvPr/>
        </p:nvSpPr>
        <p:spPr>
          <a:xfrm>
            <a:off x="2609663" y="1770139"/>
            <a:ext cx="1527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 startAt="2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 Level Search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   Retrieve Product by LIDVID</a:t>
            </a:r>
            <a:endParaRPr sz="1100"/>
          </a:p>
        </p:txBody>
      </p:sp>
      <p:sp>
        <p:nvSpPr>
          <p:cNvPr id="371" name="Google Shape;371;p59"/>
          <p:cNvSpPr/>
          <p:nvPr/>
        </p:nvSpPr>
        <p:spPr>
          <a:xfrm>
            <a:off x="2598768" y="2467508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sp>
        <p:nvSpPr>
          <p:cNvPr id="372" name="Google Shape;372;p59"/>
          <p:cNvSpPr/>
          <p:nvPr/>
        </p:nvSpPr>
        <p:spPr>
          <a:xfrm>
            <a:off x="2609663" y="3434479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pic>
        <p:nvPicPr>
          <p:cNvPr id="373" name="Google Shape;373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97" y="1753053"/>
            <a:ext cx="958550" cy="5300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4" name="Google Shape;374;p59"/>
          <p:cNvCxnSpPr/>
          <p:nvPr/>
        </p:nvCxnSpPr>
        <p:spPr>
          <a:xfrm flipH="1" rot="10800000">
            <a:off x="1023368" y="2051882"/>
            <a:ext cx="466200" cy="69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375" name="Google Shape;375;p59"/>
          <p:cNvPicPr preferRelativeResize="0"/>
          <p:nvPr/>
        </p:nvPicPr>
        <p:blipFill rotWithShape="1">
          <a:blip r:embed="rId4">
            <a:alphaModFix/>
          </a:blip>
          <a:srcRect b="0" l="19536" r="0" t="0"/>
          <a:stretch/>
        </p:blipFill>
        <p:spPr>
          <a:xfrm>
            <a:off x="117960" y="3730796"/>
            <a:ext cx="885932" cy="5647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6" name="Google Shape;376;p59"/>
          <p:cNvCxnSpPr/>
          <p:nvPr/>
        </p:nvCxnSpPr>
        <p:spPr>
          <a:xfrm>
            <a:off x="994484" y="4013188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descr="bepi_colombo.jpg" id="377" name="Google Shape;377;p5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9007" y="2641670"/>
            <a:ext cx="905229" cy="6789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8" name="Google Shape;378;p59"/>
          <p:cNvCxnSpPr/>
          <p:nvPr/>
        </p:nvCxnSpPr>
        <p:spPr>
          <a:xfrm>
            <a:off x="994484" y="2981132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79" name="Google Shape;379;p59"/>
          <p:cNvCxnSpPr>
            <a:stCxn id="377" idx="3"/>
          </p:cNvCxnSpPr>
          <p:nvPr/>
        </p:nvCxnSpPr>
        <p:spPr>
          <a:xfrm>
            <a:off x="1014237" y="2981131"/>
            <a:ext cx="749700" cy="903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descr="Screen Shot 2016-08-16 at 1.42.06 PM.png" id="380" name="Google Shape;380;p5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9466" y="1072705"/>
            <a:ext cx="830302" cy="67137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81" name="Google Shape;381;p59"/>
          <p:cNvCxnSpPr>
            <a:stCxn id="380" idx="3"/>
          </p:cNvCxnSpPr>
          <p:nvPr/>
        </p:nvCxnSpPr>
        <p:spPr>
          <a:xfrm>
            <a:off x="939768" y="1408392"/>
            <a:ext cx="582000" cy="468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82" name="Google Shape;382;p59"/>
          <p:cNvSpPr/>
          <p:nvPr/>
        </p:nvSpPr>
        <p:spPr>
          <a:xfrm>
            <a:off x="4363041" y="169892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2700">
            <a:solidFill>
              <a:srgbClr val="385D8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(3)</a:t>
            </a:r>
            <a:endParaRPr sz="1100"/>
          </a:p>
        </p:txBody>
      </p:sp>
      <p:sp>
        <p:nvSpPr>
          <p:cNvPr id="383" name="Google Shape;383;p59"/>
          <p:cNvSpPr txBox="1"/>
          <p:nvPr/>
        </p:nvSpPr>
        <p:spPr>
          <a:xfrm>
            <a:off x="7532416" y="4748610"/>
            <a:ext cx="1124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Community</a:t>
            </a:r>
            <a:endParaRPr sz="1100"/>
          </a:p>
        </p:txBody>
      </p:sp>
      <p:sp>
        <p:nvSpPr>
          <p:cNvPr id="384" name="Google Shape;384;p59"/>
          <p:cNvSpPr txBox="1"/>
          <p:nvPr/>
        </p:nvSpPr>
        <p:spPr>
          <a:xfrm>
            <a:off x="-4876" y="35936"/>
            <a:ext cx="6125100" cy="8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-US" sz="1800"/>
              <a:t>Towards a Planetary Data Ecosystem</a:t>
            </a:r>
            <a:endParaRPr b="1"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0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Data Services Evolution</a:t>
            </a:r>
            <a:endParaRPr/>
          </a:p>
        </p:txBody>
      </p:sp>
      <p:sp>
        <p:nvSpPr>
          <p:cNvPr id="390" name="Google Shape;390;p60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1" name="Google Shape;391;p60"/>
          <p:cNvSpPr/>
          <p:nvPr/>
        </p:nvSpPr>
        <p:spPr>
          <a:xfrm>
            <a:off x="3154831" y="3971774"/>
            <a:ext cx="2040300" cy="743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Stewardship</a:t>
            </a:r>
            <a:endParaRPr/>
          </a:p>
        </p:txBody>
      </p:sp>
      <p:sp>
        <p:nvSpPr>
          <p:cNvPr id="392" name="Google Shape;392;p60"/>
          <p:cNvSpPr/>
          <p:nvPr/>
        </p:nvSpPr>
        <p:spPr>
          <a:xfrm>
            <a:off x="3154825" y="1226874"/>
            <a:ext cx="2040300" cy="743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Analysis Support and Analytics</a:t>
            </a:r>
            <a:endParaRPr/>
          </a:p>
        </p:txBody>
      </p:sp>
      <p:sp>
        <p:nvSpPr>
          <p:cNvPr id="393" name="Google Shape;393;p60"/>
          <p:cNvSpPr/>
          <p:nvPr/>
        </p:nvSpPr>
        <p:spPr>
          <a:xfrm>
            <a:off x="3154825" y="2599317"/>
            <a:ext cx="2040300" cy="743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Search and Access</a:t>
            </a:r>
            <a:endParaRPr/>
          </a:p>
        </p:txBody>
      </p:sp>
      <p:sp>
        <p:nvSpPr>
          <p:cNvPr id="394" name="Google Shape;394;p60"/>
          <p:cNvSpPr txBox="1"/>
          <p:nvPr/>
        </p:nvSpPr>
        <p:spPr>
          <a:xfrm>
            <a:off x="5382225" y="3971775"/>
            <a:ext cx="52722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PDS4 Information Model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Tools for Data Delivery and Stewardship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Command and Discipline Search Tools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5" name="Google Shape;395;p60"/>
          <p:cNvSpPr txBox="1"/>
          <p:nvPr/>
        </p:nvSpPr>
        <p:spPr>
          <a:xfrm>
            <a:off x="5382225" y="2571750"/>
            <a:ext cx="5272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PDS4 extensions for Common and Discipline Queries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Common APIs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Search Engine Integration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Web UI/UX for PDS4 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6" name="Google Shape;396;p60"/>
          <p:cNvSpPr txBox="1"/>
          <p:nvPr/>
        </p:nvSpPr>
        <p:spPr>
          <a:xfrm>
            <a:off x="5382225" y="1252075"/>
            <a:ext cx="52722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Visualization and analysis tools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Integrated data analysis notebooks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PDS4 extensions for dynamic labeling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7" name="Google Shape;397;p60"/>
          <p:cNvSpPr txBox="1"/>
          <p:nvPr/>
        </p:nvSpPr>
        <p:spPr>
          <a:xfrm>
            <a:off x="970750" y="4143225"/>
            <a:ext cx="1783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Today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8" name="Google Shape;398;p60"/>
          <p:cNvSpPr txBox="1"/>
          <p:nvPr/>
        </p:nvSpPr>
        <p:spPr>
          <a:xfrm>
            <a:off x="970750" y="2802600"/>
            <a:ext cx="1783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2-5 years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9" name="Google Shape;399;p60"/>
          <p:cNvSpPr txBox="1"/>
          <p:nvPr/>
        </p:nvSpPr>
        <p:spPr>
          <a:xfrm>
            <a:off x="970750" y="1398325"/>
            <a:ext cx="1783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5+ years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00" name="Google Shape;400;p60"/>
          <p:cNvCxnSpPr>
            <a:endCxn id="392" idx="2"/>
          </p:cNvCxnSpPr>
          <p:nvPr/>
        </p:nvCxnSpPr>
        <p:spPr>
          <a:xfrm rot="10800000">
            <a:off x="4174975" y="1969974"/>
            <a:ext cx="0" cy="62940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01" name="Google Shape;401;p60"/>
          <p:cNvCxnSpPr>
            <a:stCxn id="391" idx="0"/>
            <a:endCxn id="393" idx="2"/>
          </p:cNvCxnSpPr>
          <p:nvPr/>
        </p:nvCxnSpPr>
        <p:spPr>
          <a:xfrm rot="10800000">
            <a:off x="4174981" y="3342374"/>
            <a:ext cx="0" cy="62940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1"/>
          <p:cNvSpPr txBox="1"/>
          <p:nvPr>
            <p:ph type="title"/>
          </p:nvPr>
        </p:nvSpPr>
        <p:spPr>
          <a:xfrm>
            <a:off x="457869" y="205383"/>
            <a:ext cx="8228400" cy="857400"/>
          </a:xfrm>
          <a:prstGeom prst="rect">
            <a:avLst/>
          </a:prstGeom>
        </p:spPr>
        <p:txBody>
          <a:bodyPr anchorCtr="0" anchor="ctr" bIns="34625" lIns="69275" spcFirstLastPara="1" rIns="69275" wrap="square" tIns="3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Data Services Evolution</a:t>
            </a:r>
            <a:endParaRPr/>
          </a:p>
        </p:txBody>
      </p:sp>
      <p:sp>
        <p:nvSpPr>
          <p:cNvPr id="407" name="Google Shape;407;p61"/>
          <p:cNvSpPr txBox="1"/>
          <p:nvPr>
            <p:ph idx="12" type="sldNum"/>
          </p:nvPr>
        </p:nvSpPr>
        <p:spPr>
          <a:xfrm>
            <a:off x="7243539" y="4714876"/>
            <a:ext cx="631800" cy="293400"/>
          </a:xfrm>
          <a:prstGeom prst="rect">
            <a:avLst/>
          </a:prstGeom>
        </p:spPr>
        <p:txBody>
          <a:bodyPr anchorCtr="0" anchor="ctr" bIns="36725" lIns="73475" spcFirstLastPara="1" rIns="73475" wrap="square" tIns="36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8" name="Google Shape;408;p61"/>
          <p:cNvSpPr/>
          <p:nvPr/>
        </p:nvSpPr>
        <p:spPr>
          <a:xfrm>
            <a:off x="3154831" y="3971774"/>
            <a:ext cx="2040300" cy="743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Stewardship</a:t>
            </a:r>
            <a:endParaRPr/>
          </a:p>
        </p:txBody>
      </p:sp>
      <p:sp>
        <p:nvSpPr>
          <p:cNvPr id="409" name="Google Shape;409;p61"/>
          <p:cNvSpPr/>
          <p:nvPr/>
        </p:nvSpPr>
        <p:spPr>
          <a:xfrm>
            <a:off x="3154825" y="1226874"/>
            <a:ext cx="2040300" cy="743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Analysis Support and Analytics</a:t>
            </a:r>
            <a:endParaRPr/>
          </a:p>
        </p:txBody>
      </p:sp>
      <p:sp>
        <p:nvSpPr>
          <p:cNvPr id="410" name="Google Shape;410;p61"/>
          <p:cNvSpPr/>
          <p:nvPr/>
        </p:nvSpPr>
        <p:spPr>
          <a:xfrm>
            <a:off x="3154825" y="2599317"/>
            <a:ext cx="2040300" cy="743100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Search and Access</a:t>
            </a:r>
            <a:endParaRPr/>
          </a:p>
        </p:txBody>
      </p:sp>
      <p:sp>
        <p:nvSpPr>
          <p:cNvPr id="411" name="Google Shape;411;p61"/>
          <p:cNvSpPr txBox="1"/>
          <p:nvPr/>
        </p:nvSpPr>
        <p:spPr>
          <a:xfrm>
            <a:off x="5382225" y="3971775"/>
            <a:ext cx="52722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PDS4 Information Model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Tools for Data Delivery and Stewardship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Command and Discipline Search Tools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2" name="Google Shape;412;p61"/>
          <p:cNvSpPr txBox="1"/>
          <p:nvPr/>
        </p:nvSpPr>
        <p:spPr>
          <a:xfrm>
            <a:off x="5382225" y="2571750"/>
            <a:ext cx="5272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PDS4 extensions for Common and Discipline Queries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Common APIs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Search Engine Integration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Web UI/UX for PDS4 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3" name="Google Shape;413;p61"/>
          <p:cNvSpPr txBox="1"/>
          <p:nvPr/>
        </p:nvSpPr>
        <p:spPr>
          <a:xfrm>
            <a:off x="5382225" y="1252075"/>
            <a:ext cx="52722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Visualization and analysis tools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Integrated data analysis notebooks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PDS4 extensions for dynamic labeling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4" name="Google Shape;414;p61"/>
          <p:cNvSpPr txBox="1"/>
          <p:nvPr/>
        </p:nvSpPr>
        <p:spPr>
          <a:xfrm>
            <a:off x="970750" y="4143225"/>
            <a:ext cx="1783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Today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5" name="Google Shape;415;p61"/>
          <p:cNvSpPr txBox="1"/>
          <p:nvPr/>
        </p:nvSpPr>
        <p:spPr>
          <a:xfrm>
            <a:off x="970750" y="2802600"/>
            <a:ext cx="1783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2-5 years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6" name="Google Shape;416;p61"/>
          <p:cNvSpPr txBox="1"/>
          <p:nvPr/>
        </p:nvSpPr>
        <p:spPr>
          <a:xfrm>
            <a:off x="970750" y="1398325"/>
            <a:ext cx="1783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5+ years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17" name="Google Shape;417;p61"/>
          <p:cNvCxnSpPr>
            <a:endCxn id="409" idx="2"/>
          </p:cNvCxnSpPr>
          <p:nvPr/>
        </p:nvCxnSpPr>
        <p:spPr>
          <a:xfrm rot="10800000">
            <a:off x="4174975" y="1969974"/>
            <a:ext cx="0" cy="62940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18" name="Google Shape;418;p61"/>
          <p:cNvCxnSpPr>
            <a:stCxn id="408" idx="0"/>
            <a:endCxn id="410" idx="2"/>
          </p:cNvCxnSpPr>
          <p:nvPr/>
        </p:nvCxnSpPr>
        <p:spPr>
          <a:xfrm rot="10800000">
            <a:off x="4174981" y="3342374"/>
            <a:ext cx="0" cy="62940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62"/>
          <p:cNvSpPr/>
          <p:nvPr/>
        </p:nvSpPr>
        <p:spPr>
          <a:xfrm>
            <a:off x="1472575" y="15416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24" name="Google Shape;424;p62"/>
          <p:cNvSpPr/>
          <p:nvPr/>
        </p:nvSpPr>
        <p:spPr>
          <a:xfrm>
            <a:off x="1815475" y="2679946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25" name="Google Shape;425;p62"/>
          <p:cNvSpPr/>
          <p:nvPr/>
        </p:nvSpPr>
        <p:spPr>
          <a:xfrm>
            <a:off x="1816732" y="3638824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JAXA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26" name="Google Shape;426;p62"/>
          <p:cNvSpPr/>
          <p:nvPr/>
        </p:nvSpPr>
        <p:spPr>
          <a:xfrm>
            <a:off x="6456088" y="8615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427" name="Google Shape;427;p62"/>
          <p:cNvSpPr/>
          <p:nvPr/>
        </p:nvSpPr>
        <p:spPr>
          <a:xfrm>
            <a:off x="4354735" y="94853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Search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(1,2,9)</a:t>
            </a:r>
            <a:endParaRPr sz="1100"/>
          </a:p>
        </p:txBody>
      </p:sp>
      <p:sp>
        <p:nvSpPr>
          <p:cNvPr id="428" name="Google Shape;428;p62"/>
          <p:cNvSpPr/>
          <p:nvPr/>
        </p:nvSpPr>
        <p:spPr>
          <a:xfrm>
            <a:off x="4297814" y="3075646"/>
            <a:ext cx="1056900" cy="6018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On-demand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Algorithms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(6,8)</a:t>
            </a:r>
            <a:endParaRPr sz="1100"/>
          </a:p>
        </p:txBody>
      </p:sp>
      <p:sp>
        <p:nvSpPr>
          <p:cNvPr id="429" name="Google Shape;429;p62"/>
          <p:cNvSpPr/>
          <p:nvPr/>
        </p:nvSpPr>
        <p:spPr>
          <a:xfrm>
            <a:off x="1586875" y="16559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30" name="Google Shape;430;p62"/>
          <p:cNvSpPr/>
          <p:nvPr/>
        </p:nvSpPr>
        <p:spPr>
          <a:xfrm>
            <a:off x="1701175" y="17702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31" name="Google Shape;431;p62"/>
          <p:cNvSpPr/>
          <p:nvPr/>
        </p:nvSpPr>
        <p:spPr>
          <a:xfrm>
            <a:off x="1815475" y="18845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 Node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32" name="Google Shape;432;p62"/>
          <p:cNvSpPr/>
          <p:nvPr/>
        </p:nvSpPr>
        <p:spPr>
          <a:xfrm>
            <a:off x="1297128" y="700977"/>
            <a:ext cx="9480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Engineering</a:t>
            </a:r>
            <a:endParaRPr sz="1100"/>
          </a:p>
        </p:txBody>
      </p:sp>
      <p:cxnSp>
        <p:nvCxnSpPr>
          <p:cNvPr id="433" name="Google Shape;433;p62"/>
          <p:cNvCxnSpPr>
            <a:stCxn id="432" idx="3"/>
          </p:cNvCxnSpPr>
          <p:nvPr/>
        </p:nvCxnSpPr>
        <p:spPr>
          <a:xfrm>
            <a:off x="2245128" y="989577"/>
            <a:ext cx="17352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34" name="Google Shape;434;p62"/>
          <p:cNvCxnSpPr>
            <a:stCxn id="431" idx="3"/>
          </p:cNvCxnSpPr>
          <p:nvPr/>
        </p:nvCxnSpPr>
        <p:spPr>
          <a:xfrm>
            <a:off x="2546275" y="2173168"/>
            <a:ext cx="1236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35" name="Google Shape;435;p62"/>
          <p:cNvCxnSpPr/>
          <p:nvPr/>
        </p:nvCxnSpPr>
        <p:spPr>
          <a:xfrm>
            <a:off x="2556439" y="2951305"/>
            <a:ext cx="1310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36" name="Google Shape;436;p62"/>
          <p:cNvCxnSpPr>
            <a:stCxn id="425" idx="3"/>
          </p:cNvCxnSpPr>
          <p:nvPr/>
        </p:nvCxnSpPr>
        <p:spPr>
          <a:xfrm>
            <a:off x="2547532" y="3927424"/>
            <a:ext cx="1319100" cy="75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437" name="Google Shape;437;p62"/>
          <p:cNvSpPr/>
          <p:nvPr/>
        </p:nvSpPr>
        <p:spPr>
          <a:xfrm>
            <a:off x="4297814" y="3820196"/>
            <a:ext cx="1056900" cy="572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Computational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(6)</a:t>
            </a:r>
            <a:endParaRPr sz="1100"/>
          </a:p>
        </p:txBody>
      </p:sp>
      <p:sp>
        <p:nvSpPr>
          <p:cNvPr id="438" name="Google Shape;438;p62"/>
          <p:cNvSpPr/>
          <p:nvPr/>
        </p:nvSpPr>
        <p:spPr>
          <a:xfrm>
            <a:off x="6528785" y="23532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439" name="Google Shape;439;p62"/>
          <p:cNvSpPr/>
          <p:nvPr/>
        </p:nvSpPr>
        <p:spPr>
          <a:xfrm>
            <a:off x="6570388" y="9758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440" name="Google Shape;440;p62"/>
          <p:cNvSpPr/>
          <p:nvPr/>
        </p:nvSpPr>
        <p:spPr>
          <a:xfrm>
            <a:off x="6684688" y="10901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441" name="Google Shape;441;p62"/>
          <p:cNvSpPr/>
          <p:nvPr/>
        </p:nvSpPr>
        <p:spPr>
          <a:xfrm>
            <a:off x="6643085" y="24675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442" name="Google Shape;442;p62"/>
          <p:cNvSpPr/>
          <p:nvPr/>
        </p:nvSpPr>
        <p:spPr>
          <a:xfrm>
            <a:off x="6757385" y="2581808"/>
            <a:ext cx="10044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  (7)</a:t>
            </a:r>
            <a:endParaRPr sz="1100"/>
          </a:p>
        </p:txBody>
      </p:sp>
      <p:sp>
        <p:nvSpPr>
          <p:cNvPr id="443" name="Google Shape;443;p62"/>
          <p:cNvSpPr/>
          <p:nvPr/>
        </p:nvSpPr>
        <p:spPr>
          <a:xfrm>
            <a:off x="7774690" y="35933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444" name="Google Shape;444;p62"/>
          <p:cNvSpPr/>
          <p:nvPr/>
        </p:nvSpPr>
        <p:spPr>
          <a:xfrm>
            <a:off x="7888990" y="37076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445" name="Google Shape;445;p62"/>
          <p:cNvSpPr/>
          <p:nvPr/>
        </p:nvSpPr>
        <p:spPr>
          <a:xfrm>
            <a:off x="8003290" y="38219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 (5)</a:t>
            </a:r>
            <a:endParaRPr sz="1100"/>
          </a:p>
        </p:txBody>
      </p:sp>
      <p:sp>
        <p:nvSpPr>
          <p:cNvPr id="446" name="Google Shape;446;p62"/>
          <p:cNvSpPr/>
          <p:nvPr/>
        </p:nvSpPr>
        <p:spPr>
          <a:xfrm>
            <a:off x="4232487" y="2358874"/>
            <a:ext cx="1146300" cy="574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Transformation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(4)</a:t>
            </a:r>
            <a:endParaRPr sz="1100"/>
          </a:p>
        </p:txBody>
      </p:sp>
      <p:sp>
        <p:nvSpPr>
          <p:cNvPr id="447" name="Google Shape;447;p62"/>
          <p:cNvSpPr/>
          <p:nvPr/>
        </p:nvSpPr>
        <p:spPr>
          <a:xfrm>
            <a:off x="3752064" y="139519"/>
            <a:ext cx="2192508" cy="4864428"/>
          </a:xfrm>
          <a:prstGeom prst="cloud">
            <a:avLst/>
          </a:prstGeom>
          <a:noFill/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8" name="Google Shape;448;p62"/>
          <p:cNvCxnSpPr/>
          <p:nvPr/>
        </p:nvCxnSpPr>
        <p:spPr>
          <a:xfrm>
            <a:off x="5861417" y="1278003"/>
            <a:ext cx="594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449" name="Google Shape;449;p62"/>
          <p:cNvSpPr txBox="1"/>
          <p:nvPr/>
        </p:nvSpPr>
        <p:spPr>
          <a:xfrm>
            <a:off x="87533" y="4674127"/>
            <a:ext cx="1665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Stewardship Services</a:t>
            </a:r>
            <a:endParaRPr sz="1100"/>
          </a:p>
        </p:txBody>
      </p:sp>
      <p:sp>
        <p:nvSpPr>
          <p:cNvPr id="450" name="Google Shape;450;p62"/>
          <p:cNvSpPr txBox="1"/>
          <p:nvPr/>
        </p:nvSpPr>
        <p:spPr>
          <a:xfrm>
            <a:off x="4313486" y="4726982"/>
            <a:ext cx="1124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User Services</a:t>
            </a:r>
            <a:endParaRPr sz="1100"/>
          </a:p>
        </p:txBody>
      </p:sp>
      <p:cxnSp>
        <p:nvCxnSpPr>
          <p:cNvPr id="451" name="Google Shape;451;p62"/>
          <p:cNvCxnSpPr>
            <a:stCxn id="432" idx="2"/>
            <a:endCxn id="423" idx="0"/>
          </p:cNvCxnSpPr>
          <p:nvPr/>
        </p:nvCxnSpPr>
        <p:spPr>
          <a:xfrm>
            <a:off x="1771128" y="1278177"/>
            <a:ext cx="66900" cy="263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52" name="Google Shape;452;p62"/>
          <p:cNvCxnSpPr/>
          <p:nvPr/>
        </p:nvCxnSpPr>
        <p:spPr>
          <a:xfrm>
            <a:off x="5944546" y="2738220"/>
            <a:ext cx="5904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53" name="Google Shape;453;p62"/>
          <p:cNvCxnSpPr/>
          <p:nvPr/>
        </p:nvCxnSpPr>
        <p:spPr>
          <a:xfrm>
            <a:off x="5549692" y="4090077"/>
            <a:ext cx="2225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54" name="Google Shape;454;p62"/>
          <p:cNvCxnSpPr/>
          <p:nvPr/>
        </p:nvCxnSpPr>
        <p:spPr>
          <a:xfrm>
            <a:off x="6933025" y="1808921"/>
            <a:ext cx="0" cy="5217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55" name="Google Shape;455;p62"/>
          <p:cNvCxnSpPr>
            <a:endCxn id="443" idx="0"/>
          </p:cNvCxnSpPr>
          <p:nvPr/>
        </p:nvCxnSpPr>
        <p:spPr>
          <a:xfrm>
            <a:off x="7276840" y="1808902"/>
            <a:ext cx="942600" cy="1784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56" name="Google Shape;456;p62"/>
          <p:cNvCxnSpPr>
            <a:stCxn id="442" idx="2"/>
          </p:cNvCxnSpPr>
          <p:nvPr/>
        </p:nvCxnSpPr>
        <p:spPr>
          <a:xfrm>
            <a:off x="7259585" y="3290708"/>
            <a:ext cx="872400" cy="2658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457" name="Google Shape;457;p62"/>
          <p:cNvSpPr/>
          <p:nvPr/>
        </p:nvSpPr>
        <p:spPr>
          <a:xfrm>
            <a:off x="2362793" y="752330"/>
            <a:ext cx="19209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Search; Content Products</a:t>
            </a:r>
            <a:endParaRPr sz="1100"/>
          </a:p>
        </p:txBody>
      </p:sp>
      <p:sp>
        <p:nvSpPr>
          <p:cNvPr id="458" name="Google Shape;458;p62"/>
          <p:cNvSpPr/>
          <p:nvPr/>
        </p:nvSpPr>
        <p:spPr>
          <a:xfrm>
            <a:off x="2609663" y="1770139"/>
            <a:ext cx="1527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 startAt="2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 Level Search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   Retrieve Product by LIDVID</a:t>
            </a:r>
            <a:endParaRPr sz="1100"/>
          </a:p>
        </p:txBody>
      </p:sp>
      <p:sp>
        <p:nvSpPr>
          <p:cNvPr id="459" name="Google Shape;459;p62"/>
          <p:cNvSpPr/>
          <p:nvPr/>
        </p:nvSpPr>
        <p:spPr>
          <a:xfrm>
            <a:off x="2598768" y="2467508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sp>
        <p:nvSpPr>
          <p:cNvPr id="460" name="Google Shape;460;p62"/>
          <p:cNvSpPr/>
          <p:nvPr/>
        </p:nvSpPr>
        <p:spPr>
          <a:xfrm>
            <a:off x="2609663" y="3434479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pic>
        <p:nvPicPr>
          <p:cNvPr id="461" name="Google Shape;461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97" y="1753053"/>
            <a:ext cx="958550" cy="5300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2" name="Google Shape;462;p62"/>
          <p:cNvCxnSpPr/>
          <p:nvPr/>
        </p:nvCxnSpPr>
        <p:spPr>
          <a:xfrm flipH="1" rot="10800000">
            <a:off x="1023368" y="2051882"/>
            <a:ext cx="466200" cy="69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463" name="Google Shape;463;p6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7960" y="3730796"/>
            <a:ext cx="885933" cy="5647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4" name="Google Shape;464;p62"/>
          <p:cNvCxnSpPr/>
          <p:nvPr/>
        </p:nvCxnSpPr>
        <p:spPr>
          <a:xfrm>
            <a:off x="994484" y="4013188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bepi_colombo.jpg" id="465" name="Google Shape;465;p6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9007" y="2641670"/>
            <a:ext cx="905230" cy="6789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6" name="Google Shape;466;p62"/>
          <p:cNvCxnSpPr/>
          <p:nvPr/>
        </p:nvCxnSpPr>
        <p:spPr>
          <a:xfrm>
            <a:off x="994484" y="2981132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67" name="Google Shape;467;p62"/>
          <p:cNvCxnSpPr>
            <a:stCxn id="465" idx="3"/>
          </p:cNvCxnSpPr>
          <p:nvPr/>
        </p:nvCxnSpPr>
        <p:spPr>
          <a:xfrm>
            <a:off x="1014237" y="2981131"/>
            <a:ext cx="749700" cy="903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Screen Shot 2016-08-16 at 1.42.06 PM.png" id="468" name="Google Shape;468;p6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9466" y="1072705"/>
            <a:ext cx="830300" cy="671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9" name="Google Shape;469;p62"/>
          <p:cNvCxnSpPr>
            <a:stCxn id="468" idx="3"/>
          </p:cNvCxnSpPr>
          <p:nvPr/>
        </p:nvCxnSpPr>
        <p:spPr>
          <a:xfrm>
            <a:off x="939766" y="1408393"/>
            <a:ext cx="582000" cy="468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70" name="Google Shape;470;p62"/>
          <p:cNvSpPr/>
          <p:nvPr/>
        </p:nvSpPr>
        <p:spPr>
          <a:xfrm>
            <a:off x="4363041" y="169892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(3)</a:t>
            </a:r>
            <a:endParaRPr sz="1100"/>
          </a:p>
        </p:txBody>
      </p:sp>
      <p:sp>
        <p:nvSpPr>
          <p:cNvPr id="471" name="Google Shape;471;p62"/>
          <p:cNvSpPr txBox="1"/>
          <p:nvPr/>
        </p:nvSpPr>
        <p:spPr>
          <a:xfrm>
            <a:off x="7532416" y="4748610"/>
            <a:ext cx="1124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Community</a:t>
            </a:r>
            <a:endParaRPr sz="1100"/>
          </a:p>
        </p:txBody>
      </p:sp>
      <p:sp>
        <p:nvSpPr>
          <p:cNvPr id="472" name="Google Shape;472;p62"/>
          <p:cNvSpPr txBox="1"/>
          <p:nvPr/>
        </p:nvSpPr>
        <p:spPr>
          <a:xfrm>
            <a:off x="-4876" y="35936"/>
            <a:ext cx="6125100" cy="8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PDS Data Services Initiative</a:t>
            </a:r>
            <a:endParaRPr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63"/>
          <p:cNvSpPr/>
          <p:nvPr/>
        </p:nvSpPr>
        <p:spPr>
          <a:xfrm>
            <a:off x="1472575" y="15416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78" name="Google Shape;478;p63"/>
          <p:cNvSpPr/>
          <p:nvPr/>
        </p:nvSpPr>
        <p:spPr>
          <a:xfrm>
            <a:off x="1815475" y="2679946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79" name="Google Shape;479;p63"/>
          <p:cNvSpPr/>
          <p:nvPr/>
        </p:nvSpPr>
        <p:spPr>
          <a:xfrm>
            <a:off x="1816732" y="3638824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JAXA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80" name="Google Shape;480;p63"/>
          <p:cNvSpPr/>
          <p:nvPr/>
        </p:nvSpPr>
        <p:spPr>
          <a:xfrm>
            <a:off x="6456088" y="8615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481" name="Google Shape;481;p63"/>
          <p:cNvSpPr/>
          <p:nvPr/>
        </p:nvSpPr>
        <p:spPr>
          <a:xfrm>
            <a:off x="4354735" y="94853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Search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(1,2,9)</a:t>
            </a:r>
            <a:endParaRPr sz="1100"/>
          </a:p>
        </p:txBody>
      </p:sp>
      <p:sp>
        <p:nvSpPr>
          <p:cNvPr id="482" name="Google Shape;482;p63"/>
          <p:cNvSpPr/>
          <p:nvPr/>
        </p:nvSpPr>
        <p:spPr>
          <a:xfrm>
            <a:off x="4297814" y="3075646"/>
            <a:ext cx="1056900" cy="6018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On-demand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Algorithms 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(6,8)</a:t>
            </a:r>
            <a:endParaRPr sz="1100"/>
          </a:p>
        </p:txBody>
      </p:sp>
      <p:sp>
        <p:nvSpPr>
          <p:cNvPr id="483" name="Google Shape;483;p63"/>
          <p:cNvSpPr/>
          <p:nvPr/>
        </p:nvSpPr>
        <p:spPr>
          <a:xfrm>
            <a:off x="1586875" y="16559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84" name="Google Shape;484;p63"/>
          <p:cNvSpPr/>
          <p:nvPr/>
        </p:nvSpPr>
        <p:spPr>
          <a:xfrm>
            <a:off x="1701175" y="17702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85" name="Google Shape;485;p63"/>
          <p:cNvSpPr/>
          <p:nvPr/>
        </p:nvSpPr>
        <p:spPr>
          <a:xfrm>
            <a:off x="1815475" y="1884568"/>
            <a:ext cx="7308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 Node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Archive</a:t>
            </a:r>
            <a:endParaRPr sz="1100"/>
          </a:p>
        </p:txBody>
      </p:sp>
      <p:sp>
        <p:nvSpPr>
          <p:cNvPr id="486" name="Google Shape;486;p63"/>
          <p:cNvSpPr/>
          <p:nvPr/>
        </p:nvSpPr>
        <p:spPr>
          <a:xfrm>
            <a:off x="1297128" y="700977"/>
            <a:ext cx="948000" cy="57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PDS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Engineering</a:t>
            </a:r>
            <a:endParaRPr sz="1100"/>
          </a:p>
        </p:txBody>
      </p:sp>
      <p:cxnSp>
        <p:nvCxnSpPr>
          <p:cNvPr id="487" name="Google Shape;487;p63"/>
          <p:cNvCxnSpPr>
            <a:stCxn id="486" idx="3"/>
          </p:cNvCxnSpPr>
          <p:nvPr/>
        </p:nvCxnSpPr>
        <p:spPr>
          <a:xfrm>
            <a:off x="2245128" y="989577"/>
            <a:ext cx="17352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88" name="Google Shape;488;p63"/>
          <p:cNvCxnSpPr>
            <a:stCxn id="485" idx="3"/>
          </p:cNvCxnSpPr>
          <p:nvPr/>
        </p:nvCxnSpPr>
        <p:spPr>
          <a:xfrm>
            <a:off x="2546275" y="2173168"/>
            <a:ext cx="1236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89" name="Google Shape;489;p63"/>
          <p:cNvCxnSpPr/>
          <p:nvPr/>
        </p:nvCxnSpPr>
        <p:spPr>
          <a:xfrm>
            <a:off x="2556439" y="2951305"/>
            <a:ext cx="1310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90" name="Google Shape;490;p63"/>
          <p:cNvCxnSpPr>
            <a:stCxn id="479" idx="3"/>
          </p:cNvCxnSpPr>
          <p:nvPr/>
        </p:nvCxnSpPr>
        <p:spPr>
          <a:xfrm>
            <a:off x="2547532" y="3927424"/>
            <a:ext cx="1319100" cy="75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491" name="Google Shape;491;p63"/>
          <p:cNvSpPr/>
          <p:nvPr/>
        </p:nvSpPr>
        <p:spPr>
          <a:xfrm>
            <a:off x="4297814" y="3820196"/>
            <a:ext cx="1056900" cy="572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Computational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(6)</a:t>
            </a:r>
            <a:endParaRPr sz="1100"/>
          </a:p>
        </p:txBody>
      </p:sp>
      <p:sp>
        <p:nvSpPr>
          <p:cNvPr id="492" name="Google Shape;492;p63"/>
          <p:cNvSpPr/>
          <p:nvPr/>
        </p:nvSpPr>
        <p:spPr>
          <a:xfrm>
            <a:off x="6528785" y="23532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493" name="Google Shape;493;p63"/>
          <p:cNvSpPr/>
          <p:nvPr/>
        </p:nvSpPr>
        <p:spPr>
          <a:xfrm>
            <a:off x="6570388" y="9758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494" name="Google Shape;494;p63"/>
          <p:cNvSpPr/>
          <p:nvPr/>
        </p:nvSpPr>
        <p:spPr>
          <a:xfrm>
            <a:off x="6684688" y="1090191"/>
            <a:ext cx="754200" cy="6891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Access Portals</a:t>
            </a:r>
            <a:endParaRPr sz="1100"/>
          </a:p>
        </p:txBody>
      </p:sp>
      <p:sp>
        <p:nvSpPr>
          <p:cNvPr id="495" name="Google Shape;495;p63"/>
          <p:cNvSpPr/>
          <p:nvPr/>
        </p:nvSpPr>
        <p:spPr>
          <a:xfrm>
            <a:off x="6643085" y="2467508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</a:t>
            </a:r>
            <a:endParaRPr sz="1100"/>
          </a:p>
        </p:txBody>
      </p:sp>
      <p:sp>
        <p:nvSpPr>
          <p:cNvPr id="496" name="Google Shape;496;p63"/>
          <p:cNvSpPr/>
          <p:nvPr/>
        </p:nvSpPr>
        <p:spPr>
          <a:xfrm>
            <a:off x="6757385" y="2581808"/>
            <a:ext cx="10044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Visualization  (7)</a:t>
            </a:r>
            <a:endParaRPr sz="1100"/>
          </a:p>
        </p:txBody>
      </p:sp>
      <p:sp>
        <p:nvSpPr>
          <p:cNvPr id="497" name="Google Shape;497;p63"/>
          <p:cNvSpPr/>
          <p:nvPr/>
        </p:nvSpPr>
        <p:spPr>
          <a:xfrm>
            <a:off x="7774690" y="35933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498" name="Google Shape;498;p63"/>
          <p:cNvSpPr/>
          <p:nvPr/>
        </p:nvSpPr>
        <p:spPr>
          <a:xfrm>
            <a:off x="7888990" y="37076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</a:t>
            </a:r>
            <a:endParaRPr sz="1100"/>
          </a:p>
        </p:txBody>
      </p:sp>
      <p:sp>
        <p:nvSpPr>
          <p:cNvPr id="499" name="Google Shape;499;p63"/>
          <p:cNvSpPr/>
          <p:nvPr/>
        </p:nvSpPr>
        <p:spPr>
          <a:xfrm>
            <a:off x="8003290" y="3821902"/>
            <a:ext cx="889500" cy="7089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 Tools (5)</a:t>
            </a:r>
            <a:endParaRPr sz="1100"/>
          </a:p>
        </p:txBody>
      </p:sp>
      <p:sp>
        <p:nvSpPr>
          <p:cNvPr id="500" name="Google Shape;500;p63"/>
          <p:cNvSpPr/>
          <p:nvPr/>
        </p:nvSpPr>
        <p:spPr>
          <a:xfrm>
            <a:off x="4232487" y="2358874"/>
            <a:ext cx="1146300" cy="574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Transformation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(4)</a:t>
            </a:r>
            <a:endParaRPr sz="1100"/>
          </a:p>
        </p:txBody>
      </p:sp>
      <p:sp>
        <p:nvSpPr>
          <p:cNvPr id="501" name="Google Shape;501;p63"/>
          <p:cNvSpPr/>
          <p:nvPr/>
        </p:nvSpPr>
        <p:spPr>
          <a:xfrm>
            <a:off x="3752064" y="139519"/>
            <a:ext cx="2192508" cy="4864428"/>
          </a:xfrm>
          <a:prstGeom prst="cloud">
            <a:avLst/>
          </a:prstGeom>
          <a:noFill/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02" name="Google Shape;502;p63"/>
          <p:cNvCxnSpPr/>
          <p:nvPr/>
        </p:nvCxnSpPr>
        <p:spPr>
          <a:xfrm>
            <a:off x="5861417" y="1278003"/>
            <a:ext cx="5946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503" name="Google Shape;503;p63"/>
          <p:cNvSpPr txBox="1"/>
          <p:nvPr/>
        </p:nvSpPr>
        <p:spPr>
          <a:xfrm>
            <a:off x="87533" y="4674127"/>
            <a:ext cx="1665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Stewardship Services</a:t>
            </a:r>
            <a:endParaRPr sz="1100"/>
          </a:p>
        </p:txBody>
      </p:sp>
      <p:cxnSp>
        <p:nvCxnSpPr>
          <p:cNvPr id="504" name="Google Shape;504;p63"/>
          <p:cNvCxnSpPr>
            <a:stCxn id="486" idx="2"/>
            <a:endCxn id="477" idx="0"/>
          </p:cNvCxnSpPr>
          <p:nvPr/>
        </p:nvCxnSpPr>
        <p:spPr>
          <a:xfrm>
            <a:off x="1771128" y="1278177"/>
            <a:ext cx="66900" cy="263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505" name="Google Shape;505;p63"/>
          <p:cNvCxnSpPr/>
          <p:nvPr/>
        </p:nvCxnSpPr>
        <p:spPr>
          <a:xfrm>
            <a:off x="5944546" y="2738220"/>
            <a:ext cx="5904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506" name="Google Shape;506;p63"/>
          <p:cNvCxnSpPr/>
          <p:nvPr/>
        </p:nvCxnSpPr>
        <p:spPr>
          <a:xfrm>
            <a:off x="5549692" y="4090077"/>
            <a:ext cx="22251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507" name="Google Shape;507;p63"/>
          <p:cNvCxnSpPr/>
          <p:nvPr/>
        </p:nvCxnSpPr>
        <p:spPr>
          <a:xfrm>
            <a:off x="6933025" y="1808921"/>
            <a:ext cx="0" cy="5217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508" name="Google Shape;508;p63"/>
          <p:cNvCxnSpPr>
            <a:endCxn id="497" idx="0"/>
          </p:cNvCxnSpPr>
          <p:nvPr/>
        </p:nvCxnSpPr>
        <p:spPr>
          <a:xfrm>
            <a:off x="7276840" y="1808902"/>
            <a:ext cx="942600" cy="17844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09" name="Google Shape;509;p63"/>
          <p:cNvCxnSpPr>
            <a:stCxn id="496" idx="2"/>
          </p:cNvCxnSpPr>
          <p:nvPr/>
        </p:nvCxnSpPr>
        <p:spPr>
          <a:xfrm>
            <a:off x="7259585" y="3290708"/>
            <a:ext cx="872400" cy="2658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510" name="Google Shape;510;p63"/>
          <p:cNvSpPr/>
          <p:nvPr/>
        </p:nvSpPr>
        <p:spPr>
          <a:xfrm>
            <a:off x="2362793" y="752330"/>
            <a:ext cx="19209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Search; Content Products</a:t>
            </a:r>
            <a:endParaRPr sz="1100"/>
          </a:p>
        </p:txBody>
      </p:sp>
      <p:sp>
        <p:nvSpPr>
          <p:cNvPr id="511" name="Google Shape;511;p63"/>
          <p:cNvSpPr/>
          <p:nvPr/>
        </p:nvSpPr>
        <p:spPr>
          <a:xfrm>
            <a:off x="2609663" y="1770139"/>
            <a:ext cx="1527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 startAt="2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 Level Search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   Retrieve Product by LIDVID</a:t>
            </a:r>
            <a:endParaRPr sz="1100"/>
          </a:p>
        </p:txBody>
      </p:sp>
      <p:sp>
        <p:nvSpPr>
          <p:cNvPr id="512" name="Google Shape;512;p63"/>
          <p:cNvSpPr/>
          <p:nvPr/>
        </p:nvSpPr>
        <p:spPr>
          <a:xfrm>
            <a:off x="2598768" y="2467508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sp>
        <p:nvSpPr>
          <p:cNvPr id="513" name="Google Shape;513;p63"/>
          <p:cNvSpPr/>
          <p:nvPr/>
        </p:nvSpPr>
        <p:spPr>
          <a:xfrm>
            <a:off x="2609663" y="3434479"/>
            <a:ext cx="11145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Level Search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 Level</a:t>
            </a:r>
            <a:endParaRPr sz="1100"/>
          </a:p>
          <a:p>
            <a:pPr indent="-165100" lvl="0" marL="165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AutoNum type="arabicPeriod"/>
            </a:pPr>
            <a:r>
              <a:rPr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 Product</a:t>
            </a:r>
            <a:endParaRPr sz="1100"/>
          </a:p>
        </p:txBody>
      </p:sp>
      <p:pic>
        <p:nvPicPr>
          <p:cNvPr id="514" name="Google Shape;514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97" y="1753053"/>
            <a:ext cx="958550" cy="5300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5" name="Google Shape;515;p63"/>
          <p:cNvCxnSpPr/>
          <p:nvPr/>
        </p:nvCxnSpPr>
        <p:spPr>
          <a:xfrm flipH="1" rot="10800000">
            <a:off x="1023368" y="2051882"/>
            <a:ext cx="466200" cy="69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516" name="Google Shape;516;p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7960" y="3730796"/>
            <a:ext cx="885933" cy="5647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7" name="Google Shape;517;p63"/>
          <p:cNvCxnSpPr/>
          <p:nvPr/>
        </p:nvCxnSpPr>
        <p:spPr>
          <a:xfrm>
            <a:off x="994484" y="4013188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bepi_colombo.jpg" id="518" name="Google Shape;518;p6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9007" y="2641670"/>
            <a:ext cx="905230" cy="6789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9" name="Google Shape;519;p63"/>
          <p:cNvCxnSpPr/>
          <p:nvPr/>
        </p:nvCxnSpPr>
        <p:spPr>
          <a:xfrm>
            <a:off x="994484" y="2981132"/>
            <a:ext cx="813300" cy="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20" name="Google Shape;520;p63"/>
          <p:cNvCxnSpPr>
            <a:stCxn id="518" idx="3"/>
          </p:cNvCxnSpPr>
          <p:nvPr/>
        </p:nvCxnSpPr>
        <p:spPr>
          <a:xfrm>
            <a:off x="1014237" y="2981131"/>
            <a:ext cx="749700" cy="903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Screen Shot 2016-08-16 at 1.42.06 PM.png" id="521" name="Google Shape;521;p6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9466" y="1072705"/>
            <a:ext cx="830300" cy="671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22" name="Google Shape;522;p63"/>
          <p:cNvCxnSpPr>
            <a:stCxn id="521" idx="3"/>
          </p:cNvCxnSpPr>
          <p:nvPr/>
        </p:nvCxnSpPr>
        <p:spPr>
          <a:xfrm>
            <a:off x="939766" y="1408393"/>
            <a:ext cx="582000" cy="468300"/>
          </a:xfrm>
          <a:prstGeom prst="straightConnector1">
            <a:avLst/>
          </a:prstGeom>
          <a:noFill/>
          <a:ln cap="flat" cmpd="sng" w="38100">
            <a:solidFill>
              <a:srgbClr val="385D8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23" name="Google Shape;523;p63"/>
          <p:cNvSpPr/>
          <p:nvPr/>
        </p:nvSpPr>
        <p:spPr>
          <a:xfrm>
            <a:off x="4363041" y="1698928"/>
            <a:ext cx="1041600" cy="517200"/>
          </a:xfrm>
          <a:prstGeom prst="rect">
            <a:avLst/>
          </a:prstGeom>
          <a:solidFill>
            <a:srgbClr val="95B3D7"/>
          </a:solidFill>
          <a:ln cap="flat" cmpd="sng" w="15875">
            <a:solidFill>
              <a:srgbClr val="385D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Services (3)</a:t>
            </a:r>
            <a:endParaRPr sz="1100"/>
          </a:p>
        </p:txBody>
      </p:sp>
      <p:sp>
        <p:nvSpPr>
          <p:cNvPr id="524" name="Google Shape;524;p63"/>
          <p:cNvSpPr/>
          <p:nvPr/>
        </p:nvSpPr>
        <p:spPr>
          <a:xfrm>
            <a:off x="3724690" y="1957768"/>
            <a:ext cx="2130900" cy="1536900"/>
          </a:xfrm>
          <a:prstGeom prst="roundRect">
            <a:avLst>
              <a:gd fmla="val 16667" name="adj"/>
            </a:avLst>
          </a:prstGeom>
          <a:solidFill>
            <a:srgbClr val="92D050"/>
          </a:solidFill>
          <a:ln cap="flat" cmpd="sng" w="127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algn="br" dir="2700000" dist="25400">
              <a:srgbClr val="000000">
                <a:alpha val="60000"/>
              </a:srgbClr>
            </a:outerShdw>
          </a:effectLst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Stewardship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our continued focus as an archive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(PDS4)</a:t>
            </a:r>
            <a:endParaRPr sz="1100"/>
          </a:p>
        </p:txBody>
      </p:sp>
      <p:sp>
        <p:nvSpPr>
          <p:cNvPr id="525" name="Google Shape;525;p63"/>
          <p:cNvSpPr/>
          <p:nvPr/>
        </p:nvSpPr>
        <p:spPr>
          <a:xfrm>
            <a:off x="143677" y="479611"/>
            <a:ext cx="3058200" cy="4311300"/>
          </a:xfrm>
          <a:prstGeom prst="roundRect">
            <a:avLst>
              <a:gd fmla="val 16667" name="adj"/>
            </a:avLst>
          </a:prstGeom>
          <a:noFill/>
          <a:ln cap="flat" cmpd="sng" w="889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algn="br" dir="2700000" dist="25400">
              <a:srgbClr val="000000">
                <a:alpha val="60000"/>
              </a:srgbClr>
            </a:outerShdw>
          </a:effectLst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63"/>
          <p:cNvSpPr txBox="1"/>
          <p:nvPr/>
        </p:nvSpPr>
        <p:spPr>
          <a:xfrm>
            <a:off x="4313486" y="4726982"/>
            <a:ext cx="1124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User Services</a:t>
            </a:r>
            <a:endParaRPr sz="1100"/>
          </a:p>
        </p:txBody>
      </p:sp>
      <p:sp>
        <p:nvSpPr>
          <p:cNvPr id="527" name="Google Shape;527;p63"/>
          <p:cNvSpPr txBox="1"/>
          <p:nvPr/>
        </p:nvSpPr>
        <p:spPr>
          <a:xfrm>
            <a:off x="7532416" y="4748610"/>
            <a:ext cx="1124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Community</a:t>
            </a:r>
            <a:endParaRPr sz="1100"/>
          </a:p>
        </p:txBody>
      </p:sp>
      <p:sp>
        <p:nvSpPr>
          <p:cNvPr id="528" name="Google Shape;528;p63"/>
          <p:cNvSpPr txBox="1"/>
          <p:nvPr/>
        </p:nvSpPr>
        <p:spPr>
          <a:xfrm>
            <a:off x="-4876" y="35936"/>
            <a:ext cx="6125100" cy="8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PDS Data Services Initiative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DS EN Template">
  <a:themeElements>
    <a:clrScheme name="Office">
      <a:dk1>
        <a:srgbClr val="12181D"/>
      </a:dk1>
      <a:lt1>
        <a:srgbClr val="FFFFFF"/>
      </a:lt1>
      <a:dk2>
        <a:srgbClr val="B5DCFB"/>
      </a:dk2>
      <a:lt2>
        <a:srgbClr val="B5DCFB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B5DCFB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Retrospect">
  <a:themeElements>
    <a:clrScheme name="Retrospect">
      <a:dk1>
        <a:srgbClr val="000000"/>
      </a:dk1>
      <a:lt1>
        <a:srgbClr val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DS4 ORR Template-E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