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702" r:id="rId3"/>
    <p:sldMasterId id="2147483704" r:id="rId4"/>
  </p:sldMasterIdLst>
  <p:notesMasterIdLst>
    <p:notesMasterId r:id="rId34"/>
  </p:notesMasterIdLst>
  <p:sldIdLst>
    <p:sldId id="283" r:id="rId5"/>
    <p:sldId id="262" r:id="rId6"/>
    <p:sldId id="312" r:id="rId7"/>
    <p:sldId id="313" r:id="rId8"/>
    <p:sldId id="288" r:id="rId9"/>
    <p:sldId id="292" r:id="rId10"/>
    <p:sldId id="277" r:id="rId11"/>
    <p:sldId id="293" r:id="rId12"/>
    <p:sldId id="321" r:id="rId13"/>
    <p:sldId id="294" r:id="rId14"/>
    <p:sldId id="295" r:id="rId15"/>
    <p:sldId id="296" r:id="rId16"/>
    <p:sldId id="302" r:id="rId17"/>
    <p:sldId id="300" r:id="rId18"/>
    <p:sldId id="299" r:id="rId19"/>
    <p:sldId id="307" r:id="rId20"/>
    <p:sldId id="322" r:id="rId21"/>
    <p:sldId id="305" r:id="rId22"/>
    <p:sldId id="304" r:id="rId23"/>
    <p:sldId id="318" r:id="rId24"/>
    <p:sldId id="319" r:id="rId25"/>
    <p:sldId id="308" r:id="rId26"/>
    <p:sldId id="315" r:id="rId27"/>
    <p:sldId id="316" r:id="rId28"/>
    <p:sldId id="310" r:id="rId29"/>
    <p:sldId id="301" r:id="rId30"/>
    <p:sldId id="324" r:id="rId31"/>
    <p:sldId id="286" r:id="rId32"/>
    <p:sldId id="27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633"/>
    <a:srgbClr val="54585A"/>
    <a:srgbClr val="4D4D4C"/>
    <a:srgbClr val="DC0032"/>
    <a:srgbClr val="D82139"/>
    <a:srgbClr val="D41B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46" autoAdjust="0"/>
    <p:restoredTop sz="83990"/>
  </p:normalViewPr>
  <p:slideViewPr>
    <p:cSldViewPr snapToGrid="0" snapToObjects="1" showGuides="1">
      <p:cViewPr>
        <p:scale>
          <a:sx n="64" d="100"/>
          <a:sy n="64" d="100"/>
        </p:scale>
        <p:origin x="-1368" y="9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52" d="100"/>
          <a:sy n="52" d="100"/>
        </p:scale>
        <p:origin x="-2664" y="-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77646A-58FA-9D40-9D9D-83B2E51FE78A}" type="datetimeFigureOut">
              <a:rPr lang="en-US" smtClean="0"/>
              <a:t>11/25/2022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62F7FF-80E9-EA46-8276-FB972CB01D29}" type="slidenum">
              <a:rPr lang="en-US" smtClean="0"/>
              <a:t>‹#›</a:t>
            </a:fld>
            <a:endParaRPr lang="en-US"/>
          </a:p>
        </p:txBody>
      </p:sp>
    </p:spTree>
    <p:extLst>
      <p:ext uri="{BB962C8B-B14F-4D97-AF65-F5344CB8AC3E}">
        <p14:creationId xmlns:p14="http://schemas.microsoft.com/office/powerpoint/2010/main" val="2807404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i.org/10.1162/qss_a_00091"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doi.org/10.7912/C2JD29"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62F7FF-80E9-EA46-8276-FB972CB01D29}" type="slidenum">
              <a:rPr lang="en-US" smtClean="0"/>
              <a:t>1</a:t>
            </a:fld>
            <a:endParaRPr lang="en-US"/>
          </a:p>
        </p:txBody>
      </p:sp>
    </p:spTree>
    <p:extLst>
      <p:ext uri="{BB962C8B-B14F-4D97-AF65-F5344CB8AC3E}">
        <p14:creationId xmlns:p14="http://schemas.microsoft.com/office/powerpoint/2010/main" val="2802987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solidFill>
                  <a:schemeClr val="accent1"/>
                </a:solidFill>
                <a:latin typeface="Calibri" pitchFamily="34" charset="0"/>
                <a:cs typeface="Calibri" pitchFamily="34" charset="0"/>
              </a:rPr>
              <a:t>5 </a:t>
            </a:r>
            <a:r>
              <a:rPr lang="en-US" sz="1200" b="0" i="0" kern="1200" dirty="0" err="1" smtClean="0">
                <a:solidFill>
                  <a:schemeClr val="tx1"/>
                </a:solidFill>
                <a:effectLst/>
                <a:latin typeface="+mn-lt"/>
                <a:ea typeface="+mn-ea"/>
                <a:cs typeface="+mn-cs"/>
              </a:rPr>
              <a:t>Pai</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Madjukar</a:t>
            </a:r>
            <a:r>
              <a:rPr lang="en-US" sz="1200" b="0" i="0" kern="1200" dirty="0" smtClean="0">
                <a:solidFill>
                  <a:schemeClr val="tx1"/>
                </a:solidFill>
                <a:effectLst/>
                <a:latin typeface="+mn-lt"/>
                <a:ea typeface="+mn-ea"/>
                <a:cs typeface="+mn-cs"/>
              </a:rPr>
              <a:t>, 2020. How Prestige Journals Remain Elite, Exclusive And Exclusionary. </a:t>
            </a:r>
            <a:r>
              <a:rPr lang="en-US" sz="1200" b="0" i="1" kern="1200" dirty="0" smtClean="0">
                <a:solidFill>
                  <a:schemeClr val="tx1"/>
                </a:solidFill>
                <a:effectLst/>
                <a:latin typeface="+mn-lt"/>
                <a:ea typeface="+mn-ea"/>
                <a:cs typeface="+mn-cs"/>
              </a:rPr>
              <a:t>Forbes</a:t>
            </a:r>
            <a:r>
              <a:rPr lang="en-US" sz="1200" b="0" i="0" kern="1200" baseline="0" dirty="0" smtClean="0">
                <a:solidFill>
                  <a:schemeClr val="tx1"/>
                </a:solidFill>
                <a:effectLst/>
                <a:latin typeface="+mn-lt"/>
                <a:ea typeface="+mn-ea"/>
                <a:cs typeface="+mn-cs"/>
              </a:rPr>
              <a:t> 30 November 2020. https://www.forbes.com/sites/madhukarpai/2020/11/30/how-prestige-journals-remain-elite-exclusive-and-exclusionary/</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solidFill>
                  <a:schemeClr val="accent1"/>
                </a:solidFill>
                <a:latin typeface="Calibri" pitchFamily="34" charset="0"/>
                <a:cs typeface="Calibri" pitchFamily="34" charset="0"/>
              </a:rPr>
              <a:t>5</a:t>
            </a:r>
            <a:r>
              <a:rPr lang="en-US" sz="1200" b="0" i="0" kern="1200" dirty="0" smtClean="0">
                <a:solidFill>
                  <a:schemeClr val="tx1"/>
                </a:solidFill>
                <a:effectLst/>
                <a:latin typeface="+mn-lt"/>
                <a:ea typeface="+mn-ea"/>
                <a:cs typeface="+mn-cs"/>
              </a:rPr>
              <a:t>Butler</a:t>
            </a:r>
            <a:r>
              <a:rPr lang="en-US" sz="1200" b="0" i="0" kern="1200" baseline="0" dirty="0" smtClean="0">
                <a:solidFill>
                  <a:schemeClr val="tx1"/>
                </a:solidFill>
                <a:effectLst/>
                <a:latin typeface="+mn-lt"/>
                <a:ea typeface="+mn-ea"/>
                <a:cs typeface="+mn-cs"/>
              </a:rPr>
              <a:t> LA</a:t>
            </a:r>
            <a:r>
              <a:rPr lang="en-US" sz="1200" b="0" i="0" kern="1200" dirty="0" smtClean="0">
                <a:solidFill>
                  <a:schemeClr val="tx1"/>
                </a:solidFill>
                <a:effectLst/>
                <a:latin typeface="+mn-lt"/>
                <a:ea typeface="+mn-ea"/>
                <a:cs typeface="+mn-cs"/>
              </a:rPr>
              <a:t>, Matthias L, </a:t>
            </a:r>
            <a:r>
              <a:rPr lang="en-US" sz="1200" b="0" i="0" kern="1200" dirty="0" err="1" smtClean="0">
                <a:solidFill>
                  <a:schemeClr val="tx1"/>
                </a:solidFill>
                <a:effectLst/>
                <a:latin typeface="+mn-lt"/>
                <a:ea typeface="+mn-ea"/>
                <a:cs typeface="+mn-cs"/>
              </a:rPr>
              <a:t>Simard</a:t>
            </a:r>
            <a:r>
              <a:rPr lang="en-US" sz="1200" b="0" i="0" kern="1200" dirty="0" smtClean="0">
                <a:solidFill>
                  <a:schemeClr val="tx1"/>
                </a:solidFill>
                <a:effectLst/>
                <a:latin typeface="+mn-lt"/>
                <a:ea typeface="+mn-ea"/>
                <a:cs typeface="+mn-cs"/>
              </a:rPr>
              <a:t> MA, </a:t>
            </a:r>
            <a:r>
              <a:rPr lang="en-US" sz="1200" b="0" i="0" kern="1200" dirty="0" err="1" smtClean="0">
                <a:solidFill>
                  <a:schemeClr val="tx1"/>
                </a:solidFill>
                <a:effectLst/>
                <a:latin typeface="+mn-lt"/>
                <a:ea typeface="+mn-ea"/>
                <a:cs typeface="+mn-cs"/>
              </a:rPr>
              <a:t>Mongeon</a:t>
            </a:r>
            <a:r>
              <a:rPr lang="en-US" sz="1200" b="0" i="0" kern="1200" dirty="0" smtClean="0">
                <a:solidFill>
                  <a:schemeClr val="tx1"/>
                </a:solidFill>
                <a:effectLst/>
                <a:latin typeface="+mn-lt"/>
                <a:ea typeface="+mn-ea"/>
                <a:cs typeface="+mn-cs"/>
              </a:rPr>
              <a:t> P, </a:t>
            </a:r>
            <a:r>
              <a:rPr lang="en-US" sz="1200" b="0" i="0" kern="1200" dirty="0" err="1" smtClean="0">
                <a:solidFill>
                  <a:schemeClr val="tx1"/>
                </a:solidFill>
                <a:effectLst/>
                <a:latin typeface="+mn-lt"/>
                <a:ea typeface="+mn-ea"/>
                <a:cs typeface="+mn-cs"/>
              </a:rPr>
              <a:t>Haustein</a:t>
            </a:r>
            <a:r>
              <a:rPr lang="en-US" sz="1200" b="0" i="0" kern="1200" dirty="0" smtClean="0">
                <a:solidFill>
                  <a:schemeClr val="tx1"/>
                </a:solidFill>
                <a:effectLst/>
                <a:latin typeface="+mn-lt"/>
                <a:ea typeface="+mn-ea"/>
                <a:cs typeface="+mn-cs"/>
              </a:rPr>
              <a:t> S. 2022. The Oligopoly's Shift to Open Access. How For-Profit Publishers Benefit from Article Processing Charges (Version v2). </a:t>
            </a:r>
            <a:r>
              <a:rPr lang="en-US" sz="1200" b="0" i="1" kern="1200" dirty="0" err="1" smtClean="0">
                <a:solidFill>
                  <a:schemeClr val="tx1"/>
                </a:solidFill>
                <a:effectLst/>
                <a:latin typeface="+mn-lt"/>
                <a:ea typeface="+mn-ea"/>
                <a:cs typeface="+mn-cs"/>
              </a:rPr>
              <a:t>Zenodo</a:t>
            </a:r>
            <a:r>
              <a:rPr lang="en-US" sz="1200" b="0" i="0" kern="1200" dirty="0" smtClean="0">
                <a:solidFill>
                  <a:schemeClr val="tx1"/>
                </a:solidFill>
                <a:effectLst/>
                <a:latin typeface="+mn-lt"/>
                <a:ea typeface="+mn-ea"/>
                <a:cs typeface="+mn-cs"/>
              </a:rPr>
              <a:t>. https://doi.org/10.5281/zenodo.7158818</a:t>
            </a: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solidFill>
                  <a:schemeClr val="accent1"/>
                </a:solidFill>
                <a:latin typeface="Calibri" pitchFamily="34" charset="0"/>
                <a:cs typeface="Calibri" pitchFamily="34" charset="0"/>
              </a:rPr>
              <a:t>6 </a:t>
            </a:r>
            <a:r>
              <a:rPr lang="en-US" sz="1200" b="0" i="0" kern="1200" baseline="0" dirty="0" err="1" smtClean="0">
                <a:solidFill>
                  <a:schemeClr val="tx1"/>
                </a:solidFill>
                <a:effectLst/>
                <a:latin typeface="+mn-lt"/>
                <a:ea typeface="+mn-ea"/>
                <a:cs typeface="+mn-cs"/>
              </a:rPr>
              <a:t>Mekonnen</a:t>
            </a:r>
            <a:r>
              <a:rPr lang="en-US" sz="1200" b="0" i="0" kern="1200" baseline="0" dirty="0" smtClean="0">
                <a:solidFill>
                  <a:schemeClr val="tx1"/>
                </a:solidFill>
                <a:effectLst/>
                <a:latin typeface="+mn-lt"/>
                <a:ea typeface="+mn-ea"/>
                <a:cs typeface="+mn-cs"/>
              </a:rPr>
              <a:t> A, Downs C, </a:t>
            </a:r>
            <a:r>
              <a:rPr lang="en-US" sz="1200" b="0" i="0" kern="1200" baseline="0" dirty="0" err="1" smtClean="0">
                <a:solidFill>
                  <a:schemeClr val="tx1"/>
                </a:solidFill>
                <a:effectLst/>
                <a:latin typeface="+mn-lt"/>
                <a:ea typeface="+mn-ea"/>
                <a:cs typeface="+mn-cs"/>
              </a:rPr>
              <a:t>Effiom</a:t>
            </a:r>
            <a:r>
              <a:rPr lang="en-US" sz="1200" b="0" i="0" kern="1200" baseline="0" dirty="0" smtClean="0">
                <a:solidFill>
                  <a:schemeClr val="tx1"/>
                </a:solidFill>
                <a:effectLst/>
                <a:latin typeface="+mn-lt"/>
                <a:ea typeface="+mn-ea"/>
                <a:cs typeface="+mn-cs"/>
              </a:rPr>
              <a:t> EO, </a:t>
            </a:r>
            <a:r>
              <a:rPr lang="en-US" sz="1200" b="0" i="0" kern="1200" baseline="0" dirty="0" err="1" smtClean="0">
                <a:solidFill>
                  <a:schemeClr val="tx1"/>
                </a:solidFill>
                <a:effectLst/>
                <a:latin typeface="+mn-lt"/>
                <a:ea typeface="+mn-ea"/>
                <a:cs typeface="+mn-cs"/>
              </a:rPr>
              <a:t>Kibaja</a:t>
            </a:r>
            <a:r>
              <a:rPr lang="en-US" sz="1200" b="0" i="0" kern="1200" baseline="0" dirty="0" smtClean="0">
                <a:solidFill>
                  <a:schemeClr val="tx1"/>
                </a:solidFill>
                <a:effectLst/>
                <a:latin typeface="+mn-lt"/>
                <a:ea typeface="+mn-ea"/>
                <a:cs typeface="+mn-cs"/>
              </a:rPr>
              <a:t> M, </a:t>
            </a:r>
            <a:r>
              <a:rPr lang="en-US" sz="1200" b="0" i="0" kern="1200" baseline="0" dirty="0" err="1" smtClean="0">
                <a:solidFill>
                  <a:schemeClr val="tx1"/>
                </a:solidFill>
                <a:effectLst/>
                <a:latin typeface="+mn-lt"/>
                <a:ea typeface="+mn-ea"/>
                <a:cs typeface="+mn-cs"/>
              </a:rPr>
              <a:t>Lawes</a:t>
            </a:r>
            <a:r>
              <a:rPr lang="en-US" sz="1200" b="0" i="0" kern="1200" baseline="0" dirty="0" smtClean="0">
                <a:solidFill>
                  <a:schemeClr val="tx1"/>
                </a:solidFill>
                <a:effectLst/>
                <a:latin typeface="+mn-lt"/>
                <a:ea typeface="+mn-ea"/>
                <a:cs typeface="+mn-cs"/>
              </a:rPr>
              <a:t> MJ, </a:t>
            </a:r>
            <a:r>
              <a:rPr lang="en-US" sz="1200" b="0" i="0" kern="1200" baseline="0" dirty="0" err="1" smtClean="0">
                <a:solidFill>
                  <a:schemeClr val="tx1"/>
                </a:solidFill>
                <a:effectLst/>
                <a:latin typeface="+mn-lt"/>
                <a:ea typeface="+mn-ea"/>
                <a:cs typeface="+mn-cs"/>
              </a:rPr>
              <a:t>Omeja</a:t>
            </a:r>
            <a:r>
              <a:rPr lang="en-US" sz="1200" b="0" i="0" kern="1200" baseline="0" dirty="0" smtClean="0">
                <a:solidFill>
                  <a:schemeClr val="tx1"/>
                </a:solidFill>
                <a:effectLst/>
                <a:latin typeface="+mn-lt"/>
                <a:ea typeface="+mn-ea"/>
                <a:cs typeface="+mn-cs"/>
              </a:rPr>
              <a:t> P, </a:t>
            </a:r>
            <a:r>
              <a:rPr lang="en-US" sz="1200" b="0" i="0" kern="1200" baseline="0" dirty="0" err="1" smtClean="0">
                <a:solidFill>
                  <a:schemeClr val="tx1"/>
                </a:solidFill>
                <a:effectLst/>
                <a:latin typeface="+mn-lt"/>
                <a:ea typeface="+mn-ea"/>
                <a:cs typeface="+mn-cs"/>
              </a:rPr>
              <a:t>Ratsoavina</a:t>
            </a:r>
            <a:r>
              <a:rPr lang="en-US" sz="1200" b="0" i="0" kern="1200" baseline="0" dirty="0" smtClean="0">
                <a:solidFill>
                  <a:schemeClr val="tx1"/>
                </a:solidFill>
                <a:effectLst/>
                <a:latin typeface="+mn-lt"/>
                <a:ea typeface="+mn-ea"/>
                <a:cs typeface="+mn-cs"/>
              </a:rPr>
              <a:t> FM, </a:t>
            </a:r>
            <a:r>
              <a:rPr lang="en-US" sz="1200" b="0" i="0" kern="1200" baseline="0" dirty="0" err="1" smtClean="0">
                <a:solidFill>
                  <a:schemeClr val="tx1"/>
                </a:solidFill>
                <a:effectLst/>
                <a:latin typeface="+mn-lt"/>
                <a:ea typeface="+mn-ea"/>
                <a:cs typeface="+mn-cs"/>
              </a:rPr>
              <a:t>Razafindratsima</a:t>
            </a:r>
            <a:r>
              <a:rPr lang="en-US" sz="1200" b="0" i="0" kern="1200" baseline="0" dirty="0" smtClean="0">
                <a:solidFill>
                  <a:schemeClr val="tx1"/>
                </a:solidFill>
                <a:effectLst/>
                <a:latin typeface="+mn-lt"/>
                <a:ea typeface="+mn-ea"/>
                <a:cs typeface="+mn-cs"/>
              </a:rPr>
              <a:t> O, </a:t>
            </a:r>
            <a:r>
              <a:rPr lang="en-US" sz="1200" b="0" i="0" kern="1200" baseline="0" dirty="0" err="1" smtClean="0">
                <a:solidFill>
                  <a:schemeClr val="tx1"/>
                </a:solidFill>
                <a:effectLst/>
                <a:latin typeface="+mn-lt"/>
                <a:ea typeface="+mn-ea"/>
                <a:cs typeface="+mn-cs"/>
              </a:rPr>
              <a:t>Sarkar</a:t>
            </a:r>
            <a:r>
              <a:rPr lang="en-US" sz="1200" b="0" i="0" kern="1200" baseline="0" dirty="0" smtClean="0">
                <a:solidFill>
                  <a:schemeClr val="tx1"/>
                </a:solidFill>
                <a:effectLst/>
                <a:latin typeface="+mn-lt"/>
                <a:ea typeface="+mn-ea"/>
                <a:cs typeface="+mn-cs"/>
              </a:rPr>
              <a:t> D, </a:t>
            </a:r>
            <a:r>
              <a:rPr lang="en-US" sz="1200" b="0" i="0" kern="1200" baseline="0" dirty="0" err="1" smtClean="0">
                <a:solidFill>
                  <a:schemeClr val="tx1"/>
                </a:solidFill>
                <a:effectLst/>
                <a:latin typeface="+mn-lt"/>
                <a:ea typeface="+mn-ea"/>
                <a:cs typeface="+mn-cs"/>
              </a:rPr>
              <a:t>Stenseth</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NChr</a:t>
            </a:r>
            <a:r>
              <a:rPr lang="en-US" sz="1200" b="0" i="0" kern="1200" baseline="0" dirty="0" smtClean="0">
                <a:solidFill>
                  <a:schemeClr val="tx1"/>
                </a:solidFill>
                <a:effectLst/>
                <a:latin typeface="+mn-lt"/>
                <a:ea typeface="+mn-ea"/>
                <a:cs typeface="+mn-cs"/>
              </a:rPr>
              <a:t>, Chapman CA. 2022. Can I afford to publish? A dilemma for African scholars. </a:t>
            </a:r>
            <a:r>
              <a:rPr lang="en-US" sz="1200" b="0" i="1" kern="1200" baseline="0" dirty="0" smtClean="0">
                <a:solidFill>
                  <a:schemeClr val="tx1"/>
                </a:solidFill>
                <a:effectLst/>
                <a:latin typeface="+mn-lt"/>
                <a:ea typeface="+mn-ea"/>
                <a:cs typeface="+mn-cs"/>
              </a:rPr>
              <a:t>Ecology Letters,</a:t>
            </a:r>
            <a:r>
              <a:rPr lang="en-US" sz="1200" b="0" i="0" kern="1200" baseline="0" dirty="0" smtClean="0">
                <a:solidFill>
                  <a:schemeClr val="tx1"/>
                </a:solidFill>
                <a:effectLst/>
                <a:latin typeface="+mn-lt"/>
                <a:ea typeface="+mn-ea"/>
                <a:cs typeface="+mn-cs"/>
              </a:rPr>
              <a:t> 25(4), 711–715. https://doi.org/10.1111/ele.13949</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solidFill>
                  <a:schemeClr val="accent1"/>
                </a:solidFill>
                <a:latin typeface="Calibri" pitchFamily="34" charset="0"/>
                <a:cs typeface="Calibri" pitchFamily="34" charset="0"/>
              </a:rPr>
              <a:t>7 </a:t>
            </a:r>
            <a:r>
              <a:rPr lang="en-US" sz="1200" b="0" i="0" kern="1200" dirty="0" err="1" smtClean="0">
                <a:solidFill>
                  <a:schemeClr val="tx1"/>
                </a:solidFill>
                <a:effectLst/>
                <a:latin typeface="+mn-lt"/>
                <a:ea typeface="+mn-ea"/>
                <a:cs typeface="+mn-cs"/>
              </a:rPr>
              <a:t>Olejniczak</a:t>
            </a:r>
            <a:r>
              <a:rPr lang="en-US" sz="1200" b="0" i="0" kern="1200" dirty="0" smtClean="0">
                <a:solidFill>
                  <a:schemeClr val="tx1"/>
                </a:solidFill>
                <a:effectLst/>
                <a:latin typeface="+mn-lt"/>
                <a:ea typeface="+mn-ea"/>
                <a:cs typeface="+mn-cs"/>
              </a:rPr>
              <a:t> AJ, Wilson MJ. 2020. Who’s writing open access (OA) articles? Characteristics of OA authors at Ph.D.-granting institutions in the United States. </a:t>
            </a:r>
            <a:r>
              <a:rPr lang="en-US" sz="1200" b="0" i="1" kern="1200" dirty="0" smtClean="0">
                <a:solidFill>
                  <a:schemeClr val="tx1"/>
                </a:solidFill>
                <a:effectLst/>
                <a:latin typeface="+mn-lt"/>
                <a:ea typeface="+mn-ea"/>
                <a:cs typeface="+mn-cs"/>
              </a:rPr>
              <a:t>Quantitative Science Studies</a:t>
            </a:r>
            <a:r>
              <a:rPr lang="en-US" sz="1200" b="0" i="0" kern="1200" dirty="0" smtClean="0">
                <a:solidFill>
                  <a:schemeClr val="tx1"/>
                </a:solidFill>
                <a:effectLst/>
                <a:latin typeface="+mn-lt"/>
                <a:ea typeface="+mn-ea"/>
                <a:cs typeface="+mn-cs"/>
              </a:rPr>
              <a:t>, 1(4), 1429–1450. </a:t>
            </a:r>
            <a:r>
              <a:rPr lang="en-US" sz="1200" b="0" i="0" kern="1200" dirty="0" err="1" smtClean="0">
                <a:solidFill>
                  <a:schemeClr val="tx1"/>
                </a:solidFill>
                <a:effectLst/>
                <a:latin typeface="+mn-lt"/>
                <a:ea typeface="+mn-ea"/>
                <a:cs typeface="+mn-cs"/>
              </a:rPr>
              <a:t>doi</a:t>
            </a:r>
            <a:r>
              <a:rPr lang="en-US" sz="1200" b="0" i="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hlinkClick r:id="rId3"/>
              </a:rPr>
              <a:t>https://doi.org/10.1162/qss_a_00091</a:t>
            </a: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rtl="0"/>
            <a:r>
              <a:rPr lang="en-US" sz="1200" b="0" i="0" u="none" strike="noStrike" kern="1200" dirty="0" smtClean="0">
                <a:solidFill>
                  <a:schemeClr val="tx1"/>
                </a:solidFill>
                <a:effectLst/>
                <a:latin typeface="+mn-lt"/>
                <a:ea typeface="+mn-ea"/>
                <a:cs typeface="+mn-cs"/>
              </a:rPr>
              <a:t>This article asks, what else could be done with that money?</a:t>
            </a:r>
            <a:endParaRPr lang="en-US" b="0" dirty="0" smtClean="0">
              <a:effectLst/>
            </a:endParaRPr>
          </a:p>
          <a:p>
            <a:pPr rtl="0"/>
            <a:r>
              <a:rPr lang="en-US" sz="1200" b="0" i="0" u="none" strike="noStrike" kern="1200" dirty="0" smtClean="0">
                <a:solidFill>
                  <a:schemeClr val="tx1"/>
                </a:solidFill>
                <a:effectLst/>
                <a:latin typeface="+mn-lt"/>
                <a:ea typeface="+mn-ea"/>
                <a:cs typeface="+mn-cs"/>
              </a:rPr>
              <a:t>“Even if funders agree to pay these high fees, it will draw often scarce resources from being spent on research towards profitable publisher entities who benefit from publicly funded research, as well as free labor of authors and peer reviewers."</a:t>
            </a:r>
            <a:endParaRPr lang="en-US" b="0"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62F7FF-80E9-EA46-8276-FB972CB01D29}" type="slidenum">
              <a:rPr lang="en-US" smtClean="0"/>
              <a:t>10</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changed some things about scholarly publishing,</a:t>
            </a:r>
            <a:r>
              <a:rPr lang="en-US" baseline="0" dirty="0" smtClean="0"/>
              <a:t> in making more content open access to readers, but we’ve created new inequities in access to research production and distribution.</a:t>
            </a:r>
            <a:endParaRPr lang="en-US" dirty="0" smtClean="0"/>
          </a:p>
          <a:p>
            <a:r>
              <a:rPr lang="en-US" dirty="0" smtClean="0"/>
              <a:t>This makes us think more broadly about our</a:t>
            </a:r>
            <a:r>
              <a:rPr lang="en-US" baseline="0" dirty="0" smtClean="0"/>
              <a:t> goals for open access and how we want to do open access in a way that leads to equity in research production and distribution; diversity in publications, content, and contributors; and sustainability of tools and infrastructure.</a:t>
            </a:r>
            <a:endParaRPr lang="en-US" dirty="0" smtClean="0"/>
          </a:p>
          <a:p>
            <a:r>
              <a:rPr lang="en-US" dirty="0" smtClean="0"/>
              <a:t>These are all</a:t>
            </a:r>
            <a:r>
              <a:rPr lang="en-US" baseline="0" dirty="0" smtClean="0"/>
              <a:t> buzzwords. What do they really mean, for you, your institution, your research, or your publishing?</a:t>
            </a:r>
          </a:p>
          <a:p>
            <a:r>
              <a:rPr lang="en-US" b="0" u="none" baseline="0" dirty="0" smtClean="0"/>
              <a:t>Please think about what these terms mean to you after the presentation or as I’m talking.</a:t>
            </a:r>
          </a:p>
          <a:p>
            <a:r>
              <a:rPr lang="en-US" b="0" u="none" baseline="0" dirty="0" smtClean="0"/>
              <a:t>I will talk about what they mean in relation to OJS and PKP and practical ways we can realize them in our publishing practices.</a:t>
            </a:r>
          </a:p>
          <a:p>
            <a:r>
              <a:rPr lang="en-US" b="0" u="none" baseline="0" dirty="0" smtClean="0"/>
              <a:t>I don’t think APCs are bad or that every journal or publisher that charges APCs are bad.</a:t>
            </a:r>
          </a:p>
          <a:p>
            <a:r>
              <a:rPr lang="en-US" b="0" u="none" baseline="0" dirty="0" smtClean="0"/>
              <a:t>A NOTE ABOUT APCs: Every organization and publication is unique and in some cases APCs might be the best revenue model. I just want to explore some other options and for us to look at where we’re going collectively and what we’re investing in long-term and the implications.</a:t>
            </a:r>
            <a:endParaRPr lang="en-US" b="0" u="none" dirty="0" smtClean="0"/>
          </a:p>
          <a:p>
            <a:endParaRPr lang="en-US" b="0" u="none" baseline="0" dirty="0" smtClean="0"/>
          </a:p>
        </p:txBody>
      </p:sp>
      <p:sp>
        <p:nvSpPr>
          <p:cNvPr id="4" name="Slide Number Placeholder 3"/>
          <p:cNvSpPr>
            <a:spLocks noGrp="1"/>
          </p:cNvSpPr>
          <p:nvPr>
            <p:ph type="sldNum" sz="quarter" idx="10"/>
          </p:nvPr>
        </p:nvSpPr>
        <p:spPr/>
        <p:txBody>
          <a:bodyPr/>
          <a:lstStyle/>
          <a:p>
            <a:fld id="{E162F7FF-80E9-EA46-8276-FB972CB01D29}" type="slidenum">
              <a:rPr lang="en-US" smtClean="0"/>
              <a:t>11</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30000" dirty="0" smtClean="0">
                <a:latin typeface="Calibri" pitchFamily="34" charset="0"/>
                <a:cs typeface="Calibri" pitchFamily="34" charset="0"/>
              </a:rPr>
              <a:t>8 </a:t>
            </a:r>
            <a:r>
              <a:rPr lang="en-US" sz="1200" b="0" i="0" kern="1200" dirty="0" err="1" smtClean="0">
                <a:solidFill>
                  <a:schemeClr val="tx1"/>
                </a:solidFill>
                <a:effectLst/>
                <a:latin typeface="+mn-lt"/>
                <a:ea typeface="+mn-ea"/>
                <a:cs typeface="+mn-cs"/>
              </a:rPr>
              <a:t>Bosman</a:t>
            </a:r>
            <a:r>
              <a:rPr lang="en-US" sz="1200" b="0" i="0" kern="1200" dirty="0" smtClean="0">
                <a:solidFill>
                  <a:schemeClr val="tx1"/>
                </a:solidFill>
                <a:effectLst/>
                <a:latin typeface="+mn-lt"/>
                <a:ea typeface="+mn-ea"/>
                <a:cs typeface="+mn-cs"/>
              </a:rPr>
              <a:t> J, </a:t>
            </a:r>
            <a:r>
              <a:rPr lang="en-US" sz="1200" b="0" i="0" kern="1200" dirty="0" err="1" smtClean="0">
                <a:solidFill>
                  <a:schemeClr val="tx1"/>
                </a:solidFill>
                <a:effectLst/>
                <a:latin typeface="+mn-lt"/>
                <a:ea typeface="+mn-ea"/>
                <a:cs typeface="+mn-cs"/>
              </a:rPr>
              <a:t>Frantsvåg</a:t>
            </a:r>
            <a:r>
              <a:rPr lang="en-US" sz="1200" b="0" i="0" kern="1200" dirty="0" smtClean="0">
                <a:solidFill>
                  <a:schemeClr val="tx1"/>
                </a:solidFill>
                <a:effectLst/>
                <a:latin typeface="+mn-lt"/>
                <a:ea typeface="+mn-ea"/>
                <a:cs typeface="+mn-cs"/>
              </a:rPr>
              <a:t> JE, Kramer B, </a:t>
            </a:r>
            <a:r>
              <a:rPr lang="en-US" sz="1200" b="0" i="0" kern="1200" dirty="0" err="1" smtClean="0">
                <a:solidFill>
                  <a:schemeClr val="tx1"/>
                </a:solidFill>
                <a:effectLst/>
                <a:latin typeface="+mn-lt"/>
                <a:ea typeface="+mn-ea"/>
                <a:cs typeface="+mn-cs"/>
              </a:rPr>
              <a:t>Langlais</a:t>
            </a:r>
            <a:r>
              <a:rPr lang="en-US" sz="1200" b="0" i="0" kern="1200" dirty="0" smtClean="0">
                <a:solidFill>
                  <a:schemeClr val="tx1"/>
                </a:solidFill>
                <a:effectLst/>
                <a:latin typeface="+mn-lt"/>
                <a:ea typeface="+mn-ea"/>
                <a:cs typeface="+mn-cs"/>
              </a:rPr>
              <a:t> P, </a:t>
            </a:r>
            <a:r>
              <a:rPr lang="en-US" sz="1200" b="0" i="0" kern="1200" dirty="0" err="1" smtClean="0">
                <a:solidFill>
                  <a:schemeClr val="tx1"/>
                </a:solidFill>
                <a:effectLst/>
                <a:latin typeface="+mn-lt"/>
                <a:ea typeface="+mn-ea"/>
                <a:cs typeface="+mn-cs"/>
              </a:rPr>
              <a:t>Proudman</a:t>
            </a:r>
            <a:r>
              <a:rPr lang="en-US" sz="1200" b="0" i="0" kern="1200" dirty="0" smtClean="0">
                <a:solidFill>
                  <a:schemeClr val="tx1"/>
                </a:solidFill>
                <a:effectLst/>
                <a:latin typeface="+mn-lt"/>
                <a:ea typeface="+mn-ea"/>
                <a:cs typeface="+mn-cs"/>
              </a:rPr>
              <a:t> V. 2021. </a:t>
            </a:r>
            <a:r>
              <a:rPr lang="en-US" sz="1200" b="0" i="1" kern="1200" dirty="0" smtClean="0">
                <a:solidFill>
                  <a:schemeClr val="tx1"/>
                </a:solidFill>
                <a:effectLst/>
                <a:latin typeface="+mn-lt"/>
                <a:ea typeface="+mn-ea"/>
                <a:cs typeface="+mn-cs"/>
              </a:rPr>
              <a:t>OA Diamond Journals Study. Part 1: Findings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Zenodo</a:t>
            </a:r>
            <a:r>
              <a:rPr lang="en-US" sz="1200" b="0" i="0" kern="1200" dirty="0" smtClean="0">
                <a:solidFill>
                  <a:schemeClr val="tx1"/>
                </a:solidFill>
                <a:effectLst/>
                <a:latin typeface="+mn-lt"/>
                <a:ea typeface="+mn-ea"/>
                <a:cs typeface="+mn-cs"/>
              </a:rPr>
              <a:t>. https://doi.org/10.5281/zenodo.4558704</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There is no barrier for researchers to publish</a:t>
            </a:r>
            <a:r>
              <a:rPr lang="en-US" sz="1200" b="0" i="0" kern="1200" baseline="0" dirty="0" smtClean="0">
                <a:solidFill>
                  <a:schemeClr val="tx1"/>
                </a:solidFill>
                <a:effectLst/>
                <a:latin typeface="+mn-lt"/>
                <a:ea typeface="+mn-ea"/>
                <a:cs typeface="+mn-cs"/>
              </a:rPr>
              <a:t> in diamond OA journals.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There was a recent study done by Science Europe, </a:t>
            </a:r>
            <a:r>
              <a:rPr lang="en-US" sz="1200" b="0" i="0" kern="1200" dirty="0" err="1" smtClean="0">
                <a:solidFill>
                  <a:schemeClr val="tx1"/>
                </a:solidFill>
                <a:effectLst/>
                <a:latin typeface="+mn-lt"/>
                <a:ea typeface="+mn-ea"/>
                <a:cs typeface="+mn-cs"/>
              </a:rPr>
              <a:t>cOAlition</a:t>
            </a:r>
            <a:r>
              <a:rPr lang="en-US" sz="1200" b="0" i="0" kern="1200" dirty="0" smtClean="0">
                <a:solidFill>
                  <a:schemeClr val="tx1"/>
                </a:solidFill>
                <a:effectLst/>
                <a:latin typeface="+mn-lt"/>
                <a:ea typeface="+mn-ea"/>
                <a:cs typeface="+mn-cs"/>
              </a:rPr>
              <a:t> S, OPERAS, and the French National Research Agency</a:t>
            </a:r>
            <a:r>
              <a:rPr lang="en-US" sz="1200" b="0" i="0" kern="1200" baseline="0" dirty="0" smtClean="0">
                <a:solidFill>
                  <a:schemeClr val="tx1"/>
                </a:solidFill>
                <a:effectLst/>
                <a:latin typeface="+mn-lt"/>
                <a:ea typeface="+mn-ea"/>
                <a:cs typeface="+mn-cs"/>
              </a:rPr>
              <a:t> on diamond OA journals, to better understand who they are, what are their practices, what are their needs, and how they can be better supported.</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62F7FF-80E9-EA46-8276-FB972CB01D29}" type="slidenum">
              <a:rPr lang="en-US" smtClean="0"/>
              <a:t>12</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latin typeface="Calibri" pitchFamily="34" charset="0"/>
                <a:cs typeface="Calibri" pitchFamily="34" charset="0"/>
              </a:rPr>
              <a:t>8 </a:t>
            </a:r>
            <a:r>
              <a:rPr lang="en-US" sz="1200" b="0" i="0" kern="1200" dirty="0" err="1" smtClean="0">
                <a:solidFill>
                  <a:schemeClr val="tx1"/>
                </a:solidFill>
                <a:effectLst/>
                <a:latin typeface="+mn-lt"/>
                <a:ea typeface="+mn-ea"/>
                <a:cs typeface="+mn-cs"/>
              </a:rPr>
              <a:t>Bosman</a:t>
            </a:r>
            <a:r>
              <a:rPr lang="en-US" sz="1200" b="0" i="0" kern="1200" dirty="0" smtClean="0">
                <a:solidFill>
                  <a:schemeClr val="tx1"/>
                </a:solidFill>
                <a:effectLst/>
                <a:latin typeface="+mn-lt"/>
                <a:ea typeface="+mn-ea"/>
                <a:cs typeface="+mn-cs"/>
              </a:rPr>
              <a:t> J, </a:t>
            </a:r>
            <a:r>
              <a:rPr lang="en-US" sz="1200" b="0" i="0" kern="1200" dirty="0" err="1" smtClean="0">
                <a:solidFill>
                  <a:schemeClr val="tx1"/>
                </a:solidFill>
                <a:effectLst/>
                <a:latin typeface="+mn-lt"/>
                <a:ea typeface="+mn-ea"/>
                <a:cs typeface="+mn-cs"/>
              </a:rPr>
              <a:t>Frantsvåg</a:t>
            </a:r>
            <a:r>
              <a:rPr lang="en-US" sz="1200" b="0" i="0" kern="1200" dirty="0" smtClean="0">
                <a:solidFill>
                  <a:schemeClr val="tx1"/>
                </a:solidFill>
                <a:effectLst/>
                <a:latin typeface="+mn-lt"/>
                <a:ea typeface="+mn-ea"/>
                <a:cs typeface="+mn-cs"/>
              </a:rPr>
              <a:t> JE, Kramer B, </a:t>
            </a:r>
            <a:r>
              <a:rPr lang="en-US" sz="1200" b="0" i="0" kern="1200" dirty="0" err="1" smtClean="0">
                <a:solidFill>
                  <a:schemeClr val="tx1"/>
                </a:solidFill>
                <a:effectLst/>
                <a:latin typeface="+mn-lt"/>
                <a:ea typeface="+mn-ea"/>
                <a:cs typeface="+mn-cs"/>
              </a:rPr>
              <a:t>Langlais</a:t>
            </a:r>
            <a:r>
              <a:rPr lang="en-US" sz="1200" b="0" i="0" kern="1200" dirty="0" smtClean="0">
                <a:solidFill>
                  <a:schemeClr val="tx1"/>
                </a:solidFill>
                <a:effectLst/>
                <a:latin typeface="+mn-lt"/>
                <a:ea typeface="+mn-ea"/>
                <a:cs typeface="+mn-cs"/>
              </a:rPr>
              <a:t> P, </a:t>
            </a:r>
            <a:r>
              <a:rPr lang="en-US" sz="1200" b="0" i="0" kern="1200" dirty="0" err="1" smtClean="0">
                <a:solidFill>
                  <a:schemeClr val="tx1"/>
                </a:solidFill>
                <a:effectLst/>
                <a:latin typeface="+mn-lt"/>
                <a:ea typeface="+mn-ea"/>
                <a:cs typeface="+mn-cs"/>
              </a:rPr>
              <a:t>Proudman</a:t>
            </a:r>
            <a:r>
              <a:rPr lang="en-US" sz="1200" b="0" i="0" kern="1200" dirty="0" smtClean="0">
                <a:solidFill>
                  <a:schemeClr val="tx1"/>
                </a:solidFill>
                <a:effectLst/>
                <a:latin typeface="+mn-lt"/>
                <a:ea typeface="+mn-ea"/>
                <a:cs typeface="+mn-cs"/>
              </a:rPr>
              <a:t> V. 2021. </a:t>
            </a:r>
            <a:r>
              <a:rPr lang="en-US" sz="1200" b="0" i="1" kern="1200" dirty="0" smtClean="0">
                <a:solidFill>
                  <a:schemeClr val="tx1"/>
                </a:solidFill>
                <a:effectLst/>
                <a:latin typeface="+mn-lt"/>
                <a:ea typeface="+mn-ea"/>
                <a:cs typeface="+mn-cs"/>
              </a:rPr>
              <a:t>OA Diamond Journals Study. Part 1: Findings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Zenodo</a:t>
            </a:r>
            <a:r>
              <a:rPr lang="en-US" sz="1200" b="0" i="0" kern="1200" dirty="0" smtClean="0">
                <a:solidFill>
                  <a:schemeClr val="tx1"/>
                </a:solidFill>
                <a:effectLst/>
                <a:latin typeface="+mn-lt"/>
                <a:ea typeface="+mn-ea"/>
                <a:cs typeface="+mn-cs"/>
              </a:rPr>
              <a:t>. https://doi.org/10.5281/zenodo.4558704</a:t>
            </a:r>
          </a:p>
          <a:p>
            <a:r>
              <a:rPr lang="en-US" baseline="30000" dirty="0" smtClean="0">
                <a:latin typeface="Calibri" pitchFamily="34" charset="0"/>
                <a:cs typeface="Calibri" pitchFamily="34" charset="0"/>
              </a:rPr>
              <a:t>9 </a:t>
            </a:r>
            <a:r>
              <a:rPr lang="en-US" sz="1200" b="0" i="0" kern="1200" dirty="0" err="1" smtClean="0">
                <a:solidFill>
                  <a:schemeClr val="tx1"/>
                </a:solidFill>
                <a:effectLst/>
                <a:latin typeface="+mn-lt"/>
                <a:ea typeface="+mn-ea"/>
                <a:cs typeface="+mn-cs"/>
              </a:rPr>
              <a:t>Khanna</a:t>
            </a:r>
            <a:r>
              <a:rPr lang="en-US" sz="1200" b="0" i="0" kern="1200" dirty="0" smtClean="0">
                <a:solidFill>
                  <a:schemeClr val="tx1"/>
                </a:solidFill>
                <a:effectLst/>
                <a:latin typeface="+mn-lt"/>
                <a:ea typeface="+mn-ea"/>
                <a:cs typeface="+mn-cs"/>
              </a:rPr>
              <a:t> S, Ball J, </a:t>
            </a:r>
            <a:r>
              <a:rPr lang="en-US" sz="1200" b="0" i="0" kern="1200" dirty="0" err="1" smtClean="0">
                <a:solidFill>
                  <a:schemeClr val="tx1"/>
                </a:solidFill>
                <a:effectLst/>
                <a:latin typeface="+mn-lt"/>
                <a:ea typeface="+mn-ea"/>
                <a:cs typeface="+mn-cs"/>
              </a:rPr>
              <a:t>Alperin</a:t>
            </a:r>
            <a:r>
              <a:rPr lang="en-US" sz="1200" b="0" i="0" kern="1200" dirty="0" smtClean="0">
                <a:solidFill>
                  <a:schemeClr val="tx1"/>
                </a:solidFill>
                <a:effectLst/>
                <a:latin typeface="+mn-lt"/>
                <a:ea typeface="+mn-ea"/>
                <a:cs typeface="+mn-cs"/>
              </a:rPr>
              <a:t> JP, </a:t>
            </a:r>
            <a:r>
              <a:rPr lang="en-US" sz="1200" b="0" i="0" kern="1200" dirty="0" err="1" smtClean="0">
                <a:solidFill>
                  <a:schemeClr val="tx1"/>
                </a:solidFill>
                <a:effectLst/>
                <a:latin typeface="+mn-lt"/>
                <a:ea typeface="+mn-ea"/>
                <a:cs typeface="+mn-cs"/>
              </a:rPr>
              <a:t>Willinsky</a:t>
            </a:r>
            <a:r>
              <a:rPr lang="en-US" sz="1200" b="0" i="0" kern="1200" dirty="0" smtClean="0">
                <a:solidFill>
                  <a:schemeClr val="tx1"/>
                </a:solidFill>
                <a:effectLst/>
                <a:latin typeface="+mn-lt"/>
                <a:ea typeface="+mn-ea"/>
                <a:cs typeface="+mn-cs"/>
              </a:rPr>
              <a:t> J. 2022. Recalibrating the Scope of Scholarly Publishing: A Modest Step in a Vast Decolonization Process. </a:t>
            </a:r>
            <a:r>
              <a:rPr lang="en-US" sz="1200" b="0" i="1" kern="1200" dirty="0" err="1" smtClean="0">
                <a:solidFill>
                  <a:schemeClr val="tx1"/>
                </a:solidFill>
                <a:effectLst/>
                <a:latin typeface="+mn-lt"/>
                <a:ea typeface="+mn-ea"/>
                <a:cs typeface="+mn-cs"/>
              </a:rPr>
              <a:t>SciELO</a:t>
            </a:r>
            <a:r>
              <a:rPr lang="en-US" sz="1200" b="0" i="1" kern="1200" dirty="0" smtClean="0">
                <a:solidFill>
                  <a:schemeClr val="tx1"/>
                </a:solidFill>
                <a:effectLst/>
                <a:latin typeface="+mn-lt"/>
                <a:ea typeface="+mn-ea"/>
                <a:cs typeface="+mn-cs"/>
              </a:rPr>
              <a:t> Preprints</a:t>
            </a:r>
            <a:r>
              <a:rPr lang="en-US" sz="1200" b="0" i="0" kern="1200" dirty="0" smtClean="0">
                <a:solidFill>
                  <a:schemeClr val="tx1"/>
                </a:solidFill>
                <a:effectLst/>
                <a:latin typeface="+mn-lt"/>
                <a:ea typeface="+mn-ea"/>
                <a:cs typeface="+mn-cs"/>
              </a:rPr>
              <a:t>. https://doi.org/10.1590/SciELOPreprints.4729</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Diversity</a:t>
            </a:r>
            <a:r>
              <a:rPr lang="en-US" sz="1200" b="0" i="0" kern="1200" baseline="0" dirty="0" smtClean="0">
                <a:solidFill>
                  <a:schemeClr val="tx1"/>
                </a:solidFill>
                <a:effectLst/>
                <a:latin typeface="+mn-lt"/>
                <a:ea typeface="+mn-ea"/>
                <a:cs typeface="+mn-cs"/>
              </a:rPr>
              <a:t> and equity mean researchers being able to work and publish in their own language and about their own region. And researchers being able to access research in their own language and about their region. </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62F7FF-80E9-EA46-8276-FB972CB01D29}" type="slidenum">
              <a:rPr lang="en-US" smtClean="0"/>
              <a:t>13</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dirty="0" smtClean="0"/>
              <a:t>This</a:t>
            </a:r>
            <a:r>
              <a:rPr lang="en-US" b="0" u="none" baseline="0" dirty="0" smtClean="0"/>
              <a:t> image shows the usage of OJS by region.</a:t>
            </a:r>
          </a:p>
        </p:txBody>
      </p:sp>
      <p:sp>
        <p:nvSpPr>
          <p:cNvPr id="4" name="Slide Number Placeholder 3"/>
          <p:cNvSpPr>
            <a:spLocks noGrp="1"/>
          </p:cNvSpPr>
          <p:nvPr>
            <p:ph type="sldNum" sz="quarter" idx="10"/>
          </p:nvPr>
        </p:nvSpPr>
        <p:spPr/>
        <p:txBody>
          <a:bodyPr/>
          <a:lstStyle/>
          <a:p>
            <a:fld id="{E162F7FF-80E9-EA46-8276-FB972CB01D29}" type="slidenum">
              <a:rPr lang="en-US" smtClean="0"/>
              <a:t>14</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latin typeface="Calibri" pitchFamily="34" charset="0"/>
                <a:cs typeface="Calibri" pitchFamily="34" charset="0"/>
              </a:rPr>
              <a:t>10 </a:t>
            </a:r>
            <a:r>
              <a:rPr lang="en-US" b="0" u="none" dirty="0" smtClean="0"/>
              <a:t>UNESCO. 2021. </a:t>
            </a:r>
            <a:r>
              <a:rPr lang="en-US" b="0" i="1" u="none" dirty="0" smtClean="0"/>
              <a:t>UNESCO Recommendation on Open Science</a:t>
            </a:r>
            <a:r>
              <a:rPr lang="en-US" b="0" u="none" dirty="0" smtClean="0"/>
              <a:t>. https://en.unesco.org/science-sustainablefuture/open-science/recommendation</a:t>
            </a:r>
          </a:p>
          <a:p>
            <a:endParaRPr lang="en-US" b="0" u="sng" dirty="0" smtClean="0"/>
          </a:p>
          <a:p>
            <a:r>
              <a:rPr lang="en-US" b="0" u="none" dirty="0" smtClean="0"/>
              <a:t>Sustainability</a:t>
            </a:r>
            <a:r>
              <a:rPr lang="en-US" b="0" u="none" baseline="0" dirty="0" smtClean="0"/>
              <a:t> means having control over the tools and infrastructure that we use for scholarly publishing - now and in the future - and interoperability.</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Calibri" pitchFamily="34" charset="0"/>
                <a:cs typeface="Calibri" pitchFamily="34" charset="0"/>
              </a:rPr>
              <a:t>When we operate our own tools, we’re more self-reliant, not dependent on vendors that are driven by profit and commercial interests.</a:t>
            </a:r>
            <a:endParaRPr lang="en-US" dirty="0" smtClean="0">
              <a:latin typeface="Calibri" pitchFamily="34" charset="0"/>
              <a:cs typeface="Calibri" pitchFamily="34" charset="0"/>
            </a:endParaRPr>
          </a:p>
          <a:p>
            <a:endParaRPr lang="en-US" b="0" u="non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effectLst/>
              </a:rPr>
              <a:t>UNESCO defines open scientific knowledge as: open access to scientific publications, research data, metadata, open educational resources, software, and source code and hardware that are available in the public domain or under copyright and licensed under an open </a:t>
            </a:r>
            <a:r>
              <a:rPr lang="en-US" b="0" dirty="0" err="1" smtClean="0">
                <a:effectLst/>
              </a:rPr>
              <a:t>licence</a:t>
            </a:r>
            <a:r>
              <a:rPr lang="en-US" b="0" dirty="0" smtClean="0">
                <a:effectLst/>
              </a:rPr>
              <a:t> that allows access, re-use, repurpose, adaptation and distribution.</a:t>
            </a:r>
          </a:p>
          <a:p>
            <a:endParaRPr lang="en-US" b="0" u="none" dirty="0"/>
          </a:p>
        </p:txBody>
      </p:sp>
      <p:sp>
        <p:nvSpPr>
          <p:cNvPr id="4" name="Slide Number Placeholder 3"/>
          <p:cNvSpPr>
            <a:spLocks noGrp="1"/>
          </p:cNvSpPr>
          <p:nvPr>
            <p:ph type="sldNum" sz="quarter" idx="10"/>
          </p:nvPr>
        </p:nvSpPr>
        <p:spPr/>
        <p:txBody>
          <a:bodyPr/>
          <a:lstStyle/>
          <a:p>
            <a:fld id="{E162F7FF-80E9-EA46-8276-FB972CB01D29}" type="slidenum">
              <a:rPr lang="en-US" smtClean="0"/>
              <a:t>15</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latin typeface="Calibri" pitchFamily="34" charset="0"/>
                <a:cs typeface="Calibri" pitchFamily="34" charset="0"/>
              </a:rPr>
              <a:t>7</a:t>
            </a:r>
            <a:r>
              <a:rPr lang="en-US" b="0" u="none" dirty="0" smtClean="0"/>
              <a:t> </a:t>
            </a:r>
            <a:r>
              <a:rPr lang="en-US" b="0" u="none" dirty="0" smtClean="0"/>
              <a:t>Lewis, David W.</a:t>
            </a:r>
            <a:r>
              <a:rPr lang="en-US" b="0" u="none" baseline="0" dirty="0" smtClean="0"/>
              <a:t> 2017. </a:t>
            </a:r>
            <a:r>
              <a:rPr lang="en-US" sz="1200" b="0" i="1" kern="1200" dirty="0" smtClean="0">
                <a:solidFill>
                  <a:schemeClr val="tx1"/>
                </a:solidFill>
                <a:effectLst/>
                <a:latin typeface="+mn-lt"/>
                <a:ea typeface="+mn-ea"/>
                <a:cs typeface="+mn-cs"/>
              </a:rPr>
              <a:t>The 2.5% Commitment</a:t>
            </a:r>
            <a:r>
              <a:rPr lang="en-US" sz="1200" b="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hlinkClick r:id="rId3"/>
              </a:rPr>
              <a:t>http://doi.org/10.7912/C2JD29</a:t>
            </a:r>
            <a:endParaRPr lang="en-US" sz="1200" b="0" kern="1200" dirty="0" smtClean="0">
              <a:solidFill>
                <a:schemeClr val="tx1"/>
              </a:solidFill>
              <a:effectLst/>
              <a:latin typeface="+mn-lt"/>
              <a:ea typeface="+mn-ea"/>
              <a:cs typeface="+mn-cs"/>
            </a:endParaRPr>
          </a:p>
          <a:p>
            <a:endParaRPr lang="en-US" b="0" u="none" dirty="0" smtClean="0"/>
          </a:p>
          <a:p>
            <a:r>
              <a:rPr lang="en-US" b="0" u="none" dirty="0" smtClean="0"/>
              <a:t>All</a:t>
            </a:r>
            <a:r>
              <a:rPr lang="en-US" b="0" u="none" baseline="0" dirty="0" smtClean="0"/>
              <a:t> of the previous projects are examples of open infrastructure – using open tools to build our own infrastructure.</a:t>
            </a:r>
          </a:p>
          <a:p>
            <a:r>
              <a:rPr lang="en-US" b="0" u="none" baseline="0" dirty="0" smtClean="0"/>
              <a:t>These institutions still have journal subscriptions and transformative agreements, but investing in open infrastructure alongside that helps move us towards the OA world we want. </a:t>
            </a:r>
          </a:p>
          <a:p>
            <a:r>
              <a:rPr lang="en-US" b="0" u="none" baseline="0" dirty="0" smtClean="0"/>
              <a:t>I’m sure that many of you have similar projects and I look forward to hearing about some of them during our discussion.</a:t>
            </a:r>
          </a:p>
          <a:p>
            <a:r>
              <a:rPr lang="en-US" b="0" u="none" baseline="0" dirty="0" smtClean="0"/>
              <a:t>If you don’t, look at what your capacity is, who you can collaborate with to reach your own goals for open access.</a:t>
            </a:r>
          </a:p>
          <a:p>
            <a:r>
              <a:rPr lang="en-US" b="0" u="none" baseline="0" dirty="0" smtClean="0"/>
              <a:t>If you </a:t>
            </a:r>
            <a:endParaRPr lang="en-US" b="0" u="none" dirty="0"/>
          </a:p>
        </p:txBody>
      </p:sp>
      <p:sp>
        <p:nvSpPr>
          <p:cNvPr id="4" name="Slide Number Placeholder 3"/>
          <p:cNvSpPr>
            <a:spLocks noGrp="1"/>
          </p:cNvSpPr>
          <p:nvPr>
            <p:ph type="sldNum" sz="quarter" idx="10"/>
          </p:nvPr>
        </p:nvSpPr>
        <p:spPr/>
        <p:txBody>
          <a:bodyPr/>
          <a:lstStyle/>
          <a:p>
            <a:fld id="{E162F7FF-80E9-EA46-8276-FB972CB01D29}" type="slidenum">
              <a:rPr lang="en-US" smtClean="0"/>
              <a:t>16</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dirty="0" smtClean="0"/>
              <a:t>SCOSS</a:t>
            </a:r>
            <a:r>
              <a:rPr lang="en-US" b="0" u="none" baseline="0" dirty="0" smtClean="0"/>
              <a:t> is an organization that helps institutions invest in open infrastructure by evaluating and recommending projects every year and providing avenues for funding them.</a:t>
            </a:r>
          </a:p>
          <a:p>
            <a:endParaRPr lang="en-US" b="0" u="none" dirty="0"/>
          </a:p>
        </p:txBody>
      </p:sp>
      <p:sp>
        <p:nvSpPr>
          <p:cNvPr id="4" name="Slide Number Placeholder 3"/>
          <p:cNvSpPr>
            <a:spLocks noGrp="1"/>
          </p:cNvSpPr>
          <p:nvPr>
            <p:ph type="sldNum" sz="quarter" idx="10"/>
          </p:nvPr>
        </p:nvSpPr>
        <p:spPr/>
        <p:txBody>
          <a:bodyPr/>
          <a:lstStyle/>
          <a:p>
            <a:fld id="{E162F7FF-80E9-EA46-8276-FB972CB01D29}" type="slidenum">
              <a:rPr lang="en-US" smtClean="0"/>
              <a:t>17</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u="none" baseline="0" dirty="0" smtClean="0"/>
              <a:t>These are other models we can use to support OA (in particular</a:t>
            </a:r>
            <a:r>
              <a:rPr lang="en-US" b="0" u="none" dirty="0" smtClean="0"/>
              <a:t>, diamond</a:t>
            </a:r>
            <a:r>
              <a:rPr lang="en-US" b="0" u="none" baseline="0" dirty="0" smtClean="0"/>
              <a:t> OA) and work towards this vision of OA that involve working together, sharing resources, building our own tools, and becoming less dependent on profit-driven service and content providers.</a:t>
            </a:r>
          </a:p>
          <a:p>
            <a:endParaRPr lang="en-US" b="0" u="none" dirty="0"/>
          </a:p>
        </p:txBody>
      </p:sp>
      <p:sp>
        <p:nvSpPr>
          <p:cNvPr id="4" name="Slide Number Placeholder 3"/>
          <p:cNvSpPr>
            <a:spLocks noGrp="1"/>
          </p:cNvSpPr>
          <p:nvPr>
            <p:ph type="sldNum" sz="quarter" idx="10"/>
          </p:nvPr>
        </p:nvSpPr>
        <p:spPr/>
        <p:txBody>
          <a:bodyPr/>
          <a:lstStyle/>
          <a:p>
            <a:fld id="{E162F7FF-80E9-EA46-8276-FB972CB01D29}" type="slidenum">
              <a:rPr lang="en-US" smtClean="0"/>
              <a:t>18</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10"/>
          </p:nvPr>
        </p:nvSpPr>
        <p:spPr/>
        <p:txBody>
          <a:bodyPr/>
          <a:lstStyle/>
          <a:p>
            <a:fld id="{E162F7FF-80E9-EA46-8276-FB972CB01D29}" type="slidenum">
              <a:rPr lang="en-US" smtClean="0"/>
              <a:t>19</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Who is in the audience?</a:t>
            </a:r>
          </a:p>
          <a:p>
            <a:r>
              <a:rPr lang="en-US" dirty="0" smtClean="0"/>
              <a:t>Librarians</a:t>
            </a:r>
          </a:p>
          <a:p>
            <a:r>
              <a:rPr lang="en-US" dirty="0" smtClean="0"/>
              <a:t>University administrators</a:t>
            </a:r>
          </a:p>
          <a:p>
            <a:r>
              <a:rPr lang="en-US" dirty="0" smtClean="0"/>
              <a:t>Researchers</a:t>
            </a:r>
            <a:r>
              <a:rPr lang="en-US" baseline="0" dirty="0" smtClean="0"/>
              <a:t> or faculty members at universities</a:t>
            </a:r>
          </a:p>
          <a:p>
            <a:r>
              <a:rPr lang="en-US" baseline="0" dirty="0" smtClean="0"/>
              <a:t>Journal Editors</a:t>
            </a:r>
          </a:p>
          <a:p>
            <a:r>
              <a:rPr lang="en-US" baseline="0" dirty="0" smtClean="0"/>
              <a:t>Publishers</a:t>
            </a:r>
          </a:p>
          <a:p>
            <a:r>
              <a:rPr lang="en-US" baseline="0" dirty="0" smtClean="0"/>
              <a:t>Service providers</a:t>
            </a:r>
          </a:p>
          <a:p>
            <a:r>
              <a:rPr lang="en-US" baseline="0" dirty="0" smtClean="0"/>
              <a:t>Government, policy makers</a:t>
            </a:r>
          </a:p>
          <a:p>
            <a:r>
              <a:rPr lang="en-US" baseline="0" dirty="0" smtClean="0"/>
              <a:t>Who did I miss?</a:t>
            </a:r>
            <a:endParaRPr lang="en-US" dirty="0" smtClean="0"/>
          </a:p>
        </p:txBody>
      </p:sp>
      <p:sp>
        <p:nvSpPr>
          <p:cNvPr id="4" name="Slide Number Placeholder 3"/>
          <p:cNvSpPr>
            <a:spLocks noGrp="1"/>
          </p:cNvSpPr>
          <p:nvPr>
            <p:ph type="sldNum" sz="quarter" idx="5"/>
          </p:nvPr>
        </p:nvSpPr>
        <p:spPr/>
        <p:txBody>
          <a:bodyPr/>
          <a:lstStyle/>
          <a:p>
            <a:fld id="{E162F7FF-80E9-EA46-8276-FB972CB01D29}" type="slidenum">
              <a:rPr lang="en-US" smtClean="0"/>
              <a:t>2</a:t>
            </a:fld>
            <a:endParaRPr lang="en-US"/>
          </a:p>
        </p:txBody>
      </p:sp>
    </p:spTree>
    <p:extLst>
      <p:ext uri="{BB962C8B-B14F-4D97-AF65-F5344CB8AC3E}">
        <p14:creationId xmlns:p14="http://schemas.microsoft.com/office/powerpoint/2010/main" val="3845790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62F7FF-80E9-EA46-8276-FB972CB01D29}" type="slidenum">
              <a:rPr lang="en-US" smtClean="0"/>
              <a:t>20</a:t>
            </a:fld>
            <a:endParaRPr lang="en-US"/>
          </a:p>
        </p:txBody>
      </p:sp>
    </p:spTree>
    <p:extLst>
      <p:ext uri="{BB962C8B-B14F-4D97-AF65-F5344CB8AC3E}">
        <p14:creationId xmlns:p14="http://schemas.microsoft.com/office/powerpoint/2010/main" val="1375778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62F7FF-80E9-EA46-8276-FB972CB01D29}" type="slidenum">
              <a:rPr lang="en-US" smtClean="0"/>
              <a:t>21</a:t>
            </a:fld>
            <a:endParaRPr lang="en-US"/>
          </a:p>
        </p:txBody>
      </p:sp>
    </p:spTree>
    <p:extLst>
      <p:ext uri="{BB962C8B-B14F-4D97-AF65-F5344CB8AC3E}">
        <p14:creationId xmlns:p14="http://schemas.microsoft.com/office/powerpoint/2010/main" val="1375778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solidFill>
                  <a:schemeClr val="accent1"/>
                </a:solidFill>
                <a:latin typeface="Calibri" pitchFamily="34" charset="0"/>
                <a:cs typeface="Calibri" pitchFamily="34" charset="0"/>
              </a:rPr>
              <a:t>2</a:t>
            </a:r>
            <a:r>
              <a:rPr lang="en-US" sz="1200" b="0" i="0" kern="1200" dirty="0" smtClean="0">
                <a:solidFill>
                  <a:schemeClr val="accent1"/>
                </a:solidFill>
                <a:effectLst/>
                <a:latin typeface="+mn-lt"/>
                <a:ea typeface="+mn-ea"/>
                <a:cs typeface="+mn-cs"/>
              </a:rPr>
              <a:t> </a:t>
            </a:r>
            <a:r>
              <a:rPr lang="en-US" sz="1200" b="0" i="0" kern="1200" dirty="0" err="1" smtClean="0">
                <a:solidFill>
                  <a:schemeClr val="accent1"/>
                </a:solidFill>
                <a:effectLst/>
                <a:latin typeface="+mn-lt"/>
                <a:ea typeface="+mn-ea"/>
                <a:cs typeface="+mn-cs"/>
              </a:rPr>
              <a:t>Buranyi</a:t>
            </a:r>
            <a:r>
              <a:rPr lang="en-US" sz="1200" b="0" i="0" kern="1200" dirty="0" smtClean="0">
                <a:solidFill>
                  <a:schemeClr val="accent1"/>
                </a:solidFill>
                <a:effectLst/>
                <a:latin typeface="+mn-lt"/>
                <a:ea typeface="+mn-ea"/>
                <a:cs typeface="+mn-cs"/>
              </a:rPr>
              <a:t>, S</a:t>
            </a:r>
            <a:r>
              <a:rPr lang="en-US" sz="1200" b="0" i="0" kern="1200" dirty="0" smtClean="0">
                <a:solidFill>
                  <a:schemeClr val="tx1"/>
                </a:solidFill>
                <a:effectLst/>
                <a:latin typeface="+mn-lt"/>
                <a:ea typeface="+mn-ea"/>
                <a:cs typeface="+mn-cs"/>
              </a:rPr>
              <a:t>. 2017. Is the staggeringly profitable business of scientific publishing bad for</a:t>
            </a:r>
            <a:r>
              <a:rPr lang="en-US" sz="1200" b="0" i="0" kern="1200" baseline="0" dirty="0" smtClean="0">
                <a:solidFill>
                  <a:schemeClr val="tx1"/>
                </a:solidFill>
                <a:effectLst/>
                <a:latin typeface="+mn-lt"/>
                <a:ea typeface="+mn-ea"/>
                <a:cs typeface="+mn-cs"/>
              </a:rPr>
              <a:t> Science?</a:t>
            </a:r>
            <a:r>
              <a:rPr lang="en-US" sz="1200" b="0" i="0" kern="1200" dirty="0" smtClean="0">
                <a:solidFill>
                  <a:schemeClr val="tx1"/>
                </a:solidFill>
                <a:effectLst/>
                <a:latin typeface="+mn-lt"/>
                <a:ea typeface="+mn-ea"/>
                <a:cs typeface="+mn-cs"/>
              </a:rPr>
              <a:t> </a:t>
            </a:r>
            <a:r>
              <a:rPr lang="en-US" sz="1200" b="0" i="1" kern="1200" dirty="0" smtClean="0">
                <a:solidFill>
                  <a:schemeClr val="tx1"/>
                </a:solidFill>
                <a:effectLst/>
                <a:latin typeface="+mn-lt"/>
                <a:ea typeface="+mn-ea"/>
                <a:cs typeface="+mn-cs"/>
              </a:rPr>
              <a:t>The Guardian</a:t>
            </a:r>
            <a:r>
              <a:rPr lang="en-US" sz="1200" b="0" i="0" kern="1200" dirty="0" smtClean="0">
                <a:solidFill>
                  <a:schemeClr val="tx1"/>
                </a:solidFill>
                <a:effectLst/>
                <a:latin typeface="+mn-lt"/>
                <a:ea typeface="+mn-ea"/>
                <a:cs typeface="+mn-cs"/>
              </a:rPr>
              <a:t> 27 June 2017. https://www.theguardian.com/science/2017/jun/27/profitable-business-scientific-publishing-bad-for-science </a:t>
            </a:r>
            <a:endParaRPr lang="en-US" baseline="0" dirty="0" smtClean="0"/>
          </a:p>
          <a:p>
            <a:endParaRPr lang="en-US" baseline="0" dirty="0"/>
          </a:p>
          <a:p>
            <a:r>
              <a:rPr lang="en-US" baseline="0" dirty="0"/>
              <a:t/>
            </a:r>
            <a:br>
              <a:rPr lang="en-US" baseline="0" dirty="0"/>
            </a:br>
            <a:r>
              <a:rPr lang="en-US" b="1" u="none" baseline="0" dirty="0"/>
              <a:t>* copy and paste to reuse *</a:t>
            </a:r>
          </a:p>
          <a:p>
            <a:endParaRPr lang="en-US" b="0" u="sng" baseline="0" dirty="0"/>
          </a:p>
          <a:p>
            <a:r>
              <a:rPr lang="en-US" b="1" dirty="0"/>
              <a:t>FONT: </a:t>
            </a:r>
            <a:br>
              <a:rPr lang="en-US" b="1" dirty="0"/>
            </a:br>
            <a:r>
              <a:rPr lang="en-US" b="1" dirty="0"/>
              <a:t>Header:</a:t>
            </a:r>
          </a:p>
          <a:p>
            <a:r>
              <a:rPr lang="en-US" dirty="0"/>
              <a:t>Impact, uppercase</a:t>
            </a:r>
            <a:br>
              <a:rPr lang="en-US" dirty="0"/>
            </a:br>
            <a:r>
              <a:rPr lang="en-US" b="1" dirty="0"/>
              <a:t>Subheads</a:t>
            </a:r>
            <a:r>
              <a:rPr lang="en-US" b="1" baseline="0" dirty="0"/>
              <a:t> and Table:</a:t>
            </a:r>
            <a:r>
              <a:rPr lang="en-US" baseline="0" dirty="0"/>
              <a:t/>
            </a:r>
            <a:br>
              <a:rPr lang="en-US" baseline="0" dirty="0"/>
            </a:br>
            <a:r>
              <a:rPr lang="en-US" baseline="0" dirty="0"/>
              <a:t>Trebuchet MS, bold, uppercase</a:t>
            </a:r>
            <a:r>
              <a:rPr lang="en-US" dirty="0"/>
              <a:t/>
            </a:r>
            <a:br>
              <a:rPr lang="en-US" dirty="0"/>
            </a:br>
            <a:r>
              <a:rPr lang="en-US" b="1" dirty="0"/>
              <a:t>Body:</a:t>
            </a:r>
            <a:r>
              <a:rPr lang="en-US" dirty="0"/>
              <a:t/>
            </a:r>
            <a:br>
              <a:rPr lang="en-US" dirty="0"/>
            </a:br>
            <a:r>
              <a:rPr lang="en-US" dirty="0"/>
              <a:t>Times, sentence</a:t>
            </a:r>
            <a:r>
              <a:rPr lang="en-US" baseline="0" dirty="0"/>
              <a:t>-case</a:t>
            </a:r>
            <a:endParaRPr lang="en-US" dirty="0"/>
          </a:p>
          <a:p>
            <a:endParaRPr lang="en-US" b="0" u="sng" dirty="0"/>
          </a:p>
        </p:txBody>
      </p:sp>
      <p:sp>
        <p:nvSpPr>
          <p:cNvPr id="4" name="Slide Number Placeholder 3"/>
          <p:cNvSpPr>
            <a:spLocks noGrp="1"/>
          </p:cNvSpPr>
          <p:nvPr>
            <p:ph type="sldNum" sz="quarter" idx="10"/>
          </p:nvPr>
        </p:nvSpPr>
        <p:spPr/>
        <p:txBody>
          <a:bodyPr/>
          <a:lstStyle/>
          <a:p>
            <a:fld id="{E162F7FF-80E9-EA46-8276-FB972CB01D29}" type="slidenum">
              <a:rPr lang="en-US" smtClean="0"/>
              <a:t>22</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62F7FF-80E9-EA46-8276-FB972CB01D29}" type="slidenum">
              <a:rPr lang="en-US" smtClean="0"/>
              <a:t>23</a:t>
            </a:fld>
            <a:endParaRPr lang="en-US"/>
          </a:p>
        </p:txBody>
      </p:sp>
    </p:spTree>
    <p:extLst>
      <p:ext uri="{BB962C8B-B14F-4D97-AF65-F5344CB8AC3E}">
        <p14:creationId xmlns:p14="http://schemas.microsoft.com/office/powerpoint/2010/main" val="1375778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Latin America, most journals are operated by university departments. </a:t>
            </a:r>
          </a:p>
          <a:p>
            <a:r>
              <a:rPr lang="en-US" smtClean="0"/>
              <a:t>In South </a:t>
            </a:r>
            <a:r>
              <a:rPr lang="en-US" dirty="0" smtClean="0"/>
              <a:t>Africa, the Academy of Science of South Africa adopted the </a:t>
            </a:r>
            <a:r>
              <a:rPr lang="en-US" dirty="0" err="1" smtClean="0"/>
              <a:t>SciELO</a:t>
            </a:r>
            <a:r>
              <a:rPr lang="en-US" dirty="0" smtClean="0"/>
              <a:t> model of open access, </a:t>
            </a:r>
          </a:p>
          <a:p>
            <a:r>
              <a:rPr lang="en-US" dirty="0" smtClean="0"/>
              <a:t>pioneered by Brazil, for independent journal publishers to share publishing infrastructure</a:t>
            </a:r>
          </a:p>
          <a:p>
            <a:endParaRPr lang="en-US" dirty="0" smtClean="0"/>
          </a:p>
        </p:txBody>
      </p:sp>
      <p:sp>
        <p:nvSpPr>
          <p:cNvPr id="4" name="Slide Number Placeholder 3"/>
          <p:cNvSpPr>
            <a:spLocks noGrp="1"/>
          </p:cNvSpPr>
          <p:nvPr>
            <p:ph type="sldNum" sz="quarter" idx="10"/>
          </p:nvPr>
        </p:nvSpPr>
        <p:spPr/>
        <p:txBody>
          <a:bodyPr/>
          <a:lstStyle/>
          <a:p>
            <a:fld id="{E162F7FF-80E9-EA46-8276-FB972CB01D29}" type="slidenum">
              <a:rPr lang="en-US" smtClean="0"/>
              <a:t>24</a:t>
            </a:fld>
            <a:endParaRPr lang="en-US"/>
          </a:p>
        </p:txBody>
      </p:sp>
    </p:spTree>
    <p:extLst>
      <p:ext uri="{BB962C8B-B14F-4D97-AF65-F5344CB8AC3E}">
        <p14:creationId xmlns:p14="http://schemas.microsoft.com/office/powerpoint/2010/main" val="13757786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10"/>
          </p:nvPr>
        </p:nvSpPr>
        <p:spPr/>
        <p:txBody>
          <a:bodyPr/>
          <a:lstStyle/>
          <a:p>
            <a:fld id="{E162F7FF-80E9-EA46-8276-FB972CB01D29}" type="slidenum">
              <a:rPr lang="en-US" smtClean="0"/>
              <a:t>25</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have given you some examples of how PKP software contributes to equitable, diverse, and sustainable open access.</a:t>
            </a:r>
          </a:p>
          <a:p>
            <a:r>
              <a:rPr lang="en-US" baseline="0" dirty="0" smtClean="0"/>
              <a:t>These sets of values and principles can help you assess service providers and establish your own organizational practices in ways that work toward an equitable, diverse, and sustainable scholarly publishing ecosystem.</a:t>
            </a:r>
            <a:endParaRPr lang="en-US" baseline="0" dirty="0"/>
          </a:p>
          <a:p>
            <a:endParaRPr lang="en-US" b="0" u="sng" dirty="0"/>
          </a:p>
        </p:txBody>
      </p:sp>
      <p:sp>
        <p:nvSpPr>
          <p:cNvPr id="4" name="Slide Number Placeholder 3"/>
          <p:cNvSpPr>
            <a:spLocks noGrp="1"/>
          </p:cNvSpPr>
          <p:nvPr>
            <p:ph type="sldNum" sz="quarter" idx="10"/>
          </p:nvPr>
        </p:nvSpPr>
        <p:spPr/>
        <p:txBody>
          <a:bodyPr/>
          <a:lstStyle/>
          <a:p>
            <a:fld id="{E162F7FF-80E9-EA46-8276-FB972CB01D29}" type="slidenum">
              <a:rPr lang="en-US" smtClean="0"/>
              <a:t>26</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pitchFamily="34" charset="0"/>
                <a:cs typeface="Calibri" pitchFamily="34" charset="0"/>
              </a:rPr>
              <a:t>PKP is sustained by and accountable</a:t>
            </a:r>
            <a:r>
              <a:rPr lang="en-US" baseline="0" dirty="0" smtClean="0">
                <a:latin typeface="Calibri" pitchFamily="34" charset="0"/>
                <a:cs typeface="Calibri" pitchFamily="34" charset="0"/>
              </a:rPr>
              <a:t> to </a:t>
            </a:r>
            <a:r>
              <a:rPr lang="en-US" dirty="0" smtClean="0">
                <a:latin typeface="Calibri" pitchFamily="34" charset="0"/>
                <a:cs typeface="Calibri" pitchFamily="34" charset="0"/>
              </a:rPr>
              <a:t>its global</a:t>
            </a:r>
            <a:r>
              <a:rPr lang="en-US" baseline="0" dirty="0" smtClean="0">
                <a:latin typeface="Calibri" pitchFamily="34" charset="0"/>
                <a:cs typeface="Calibri" pitchFamily="34" charset="0"/>
              </a:rPr>
              <a:t> </a:t>
            </a:r>
            <a:r>
              <a:rPr lang="en-US" dirty="0" smtClean="0">
                <a:latin typeface="Calibri" pitchFamily="34" charset="0"/>
                <a:cs typeface="Calibri" pitchFamily="34" charset="0"/>
              </a:rPr>
              <a:t>user community.</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pitchFamily="34" charset="0"/>
                <a:cs typeface="Calibri" pitchFamily="34" charset="0"/>
              </a:rPr>
              <a:t>This ensures PKP software develops</a:t>
            </a:r>
            <a:r>
              <a:rPr lang="en-US" baseline="0" dirty="0" smtClean="0">
                <a:latin typeface="Calibri" pitchFamily="34" charset="0"/>
                <a:cs typeface="Calibri" pitchFamily="34" charset="0"/>
              </a:rPr>
              <a:t> in line with community needs.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Calibri" pitchFamily="34" charset="0"/>
                <a:cs typeface="Calibri" pitchFamily="34" charset="0"/>
              </a:rPr>
              <a:t>Our community is very diverse and we have resource constraints, so we can’t do everything, but we include user voices and contributions in our software development, process for prioritizing features, governance, and creation of core features and resources.</a:t>
            </a:r>
          </a:p>
          <a:p>
            <a:endParaRPr lang="en-US" b="0" u="none" dirty="0"/>
          </a:p>
        </p:txBody>
      </p:sp>
      <p:sp>
        <p:nvSpPr>
          <p:cNvPr id="4" name="Slide Number Placeholder 3"/>
          <p:cNvSpPr>
            <a:spLocks noGrp="1"/>
          </p:cNvSpPr>
          <p:nvPr>
            <p:ph type="sldNum" sz="quarter" idx="10"/>
          </p:nvPr>
        </p:nvSpPr>
        <p:spPr/>
        <p:txBody>
          <a:bodyPr/>
          <a:lstStyle/>
          <a:p>
            <a:fld id="{E162F7FF-80E9-EA46-8276-FB972CB01D29}" type="slidenum">
              <a:rPr lang="en-US" smtClean="0"/>
              <a:t>27</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62F7FF-80E9-EA46-8276-FB972CB01D29}" type="slidenum">
              <a:rPr lang="en-US" smtClean="0"/>
              <a:t>29</a:t>
            </a:fld>
            <a:endParaRPr lang="en-US"/>
          </a:p>
        </p:txBody>
      </p:sp>
    </p:spTree>
    <p:extLst>
      <p:ext uri="{BB962C8B-B14F-4D97-AF65-F5344CB8AC3E}">
        <p14:creationId xmlns:p14="http://schemas.microsoft.com/office/powerpoint/2010/main" val="1768590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30000" dirty="0" smtClean="0">
                <a:latin typeface="Calibri" pitchFamily="34" charset="0"/>
                <a:cs typeface="Calibri" pitchFamily="34" charset="0"/>
              </a:rPr>
              <a:t>1</a:t>
            </a:r>
            <a:r>
              <a:rPr lang="en-US" baseline="0" dirty="0" smtClean="0">
                <a:latin typeface="Calibri" pitchFamily="34" charset="0"/>
                <a:cs typeface="Calibri" pitchFamily="34" charset="0"/>
              </a:rPr>
              <a:t> </a:t>
            </a:r>
            <a:r>
              <a:rPr lang="en-US" sz="1200" b="0" i="0" kern="1200" dirty="0" smtClean="0">
                <a:solidFill>
                  <a:schemeClr val="tx1"/>
                </a:solidFill>
                <a:effectLst/>
                <a:latin typeface="+mn-lt"/>
                <a:ea typeface="+mn-ea"/>
                <a:cs typeface="+mn-cs"/>
              </a:rPr>
              <a:t>Fyfe A, </a:t>
            </a:r>
            <a:r>
              <a:rPr lang="en-US" sz="1200" b="0" i="0" kern="1200" dirty="0" err="1" smtClean="0">
                <a:solidFill>
                  <a:schemeClr val="tx1"/>
                </a:solidFill>
                <a:effectLst/>
                <a:latin typeface="+mn-lt"/>
                <a:ea typeface="+mn-ea"/>
                <a:cs typeface="+mn-cs"/>
              </a:rPr>
              <a:t>Coate</a:t>
            </a:r>
            <a:r>
              <a:rPr lang="en-US" sz="1200" b="0" i="0" kern="1200" dirty="0" smtClean="0">
                <a:solidFill>
                  <a:schemeClr val="tx1"/>
                </a:solidFill>
                <a:effectLst/>
                <a:latin typeface="+mn-lt"/>
                <a:ea typeface="+mn-ea"/>
                <a:cs typeface="+mn-cs"/>
              </a:rPr>
              <a:t> K, Curry S, Lawson S, </a:t>
            </a:r>
            <a:r>
              <a:rPr lang="en-US" sz="1200" b="0" i="0" kern="1200" dirty="0" err="1" smtClean="0">
                <a:solidFill>
                  <a:schemeClr val="tx1"/>
                </a:solidFill>
                <a:effectLst/>
                <a:latin typeface="+mn-lt"/>
                <a:ea typeface="+mn-ea"/>
                <a:cs typeface="+mn-cs"/>
              </a:rPr>
              <a:t>Moxham</a:t>
            </a:r>
            <a:r>
              <a:rPr lang="en-US" sz="1200" b="0" i="0" kern="1200" dirty="0" smtClean="0">
                <a:solidFill>
                  <a:schemeClr val="tx1"/>
                </a:solidFill>
                <a:effectLst/>
                <a:latin typeface="+mn-lt"/>
                <a:ea typeface="+mn-ea"/>
                <a:cs typeface="+mn-cs"/>
              </a:rPr>
              <a:t> N, </a:t>
            </a:r>
            <a:r>
              <a:rPr lang="en-US" sz="1200" b="0" i="0" kern="1200" dirty="0" err="1" smtClean="0">
                <a:solidFill>
                  <a:schemeClr val="tx1"/>
                </a:solidFill>
                <a:effectLst/>
                <a:latin typeface="+mn-lt"/>
                <a:ea typeface="+mn-ea"/>
                <a:cs typeface="+mn-cs"/>
              </a:rPr>
              <a:t>Røstvik</a:t>
            </a:r>
            <a:r>
              <a:rPr lang="en-US" sz="1200" b="0" i="0" kern="1200" dirty="0" smtClean="0">
                <a:solidFill>
                  <a:schemeClr val="tx1"/>
                </a:solidFill>
                <a:effectLst/>
                <a:latin typeface="+mn-lt"/>
                <a:ea typeface="+mn-ea"/>
                <a:cs typeface="+mn-cs"/>
              </a:rPr>
              <a:t> CM. 2017. Untangling Academic Publishing: A history of the relationship between commercial interests, academic prestige and the circulation of research. </a:t>
            </a:r>
            <a:r>
              <a:rPr lang="en-US" sz="1200" b="0" i="1" kern="1200" dirty="0" err="1" smtClean="0">
                <a:solidFill>
                  <a:schemeClr val="tx1"/>
                </a:solidFill>
                <a:effectLst/>
                <a:latin typeface="+mn-lt"/>
                <a:ea typeface="+mn-ea"/>
                <a:cs typeface="+mn-cs"/>
              </a:rPr>
              <a:t>Zenodo</a:t>
            </a:r>
            <a:r>
              <a:rPr lang="en-US" sz="1200" b="0" i="0" kern="1200" dirty="0" smtClean="0">
                <a:solidFill>
                  <a:schemeClr val="tx1"/>
                </a:solidFill>
                <a:effectLst/>
                <a:latin typeface="+mn-lt"/>
                <a:ea typeface="+mn-ea"/>
                <a:cs typeface="+mn-cs"/>
              </a:rPr>
              <a:t>. https://doi.org/10.5281/zenodo.546100</a:t>
            </a:r>
          </a:p>
          <a:p>
            <a:endParaRPr lang="en-US" sz="1200" b="0" i="0" u="sng" kern="1200" dirty="0" smtClean="0">
              <a:solidFill>
                <a:schemeClr val="tx1"/>
              </a:solidFill>
              <a:effectLst/>
              <a:latin typeface="+mn-lt"/>
              <a:ea typeface="+mn-ea"/>
              <a:cs typeface="+mn-cs"/>
            </a:endParaRPr>
          </a:p>
          <a:p>
            <a:r>
              <a:rPr lang="en-US" sz="1200" b="0" i="0" u="none" kern="1200" dirty="0" smtClean="0">
                <a:solidFill>
                  <a:schemeClr val="tx1"/>
                </a:solidFill>
                <a:effectLst/>
                <a:latin typeface="+mn-lt"/>
                <a:ea typeface="+mn-ea"/>
                <a:cs typeface="+mn-cs"/>
              </a:rPr>
              <a:t>This</a:t>
            </a:r>
            <a:r>
              <a:rPr lang="en-US" sz="1200" b="0" i="0" u="none" kern="1200" baseline="0" dirty="0" smtClean="0">
                <a:solidFill>
                  <a:schemeClr val="tx1"/>
                </a:solidFill>
                <a:effectLst/>
                <a:latin typeface="+mn-lt"/>
                <a:ea typeface="+mn-ea"/>
                <a:cs typeface="+mn-cs"/>
              </a:rPr>
              <a:t> was part of broader changes to universities, the role of researchers and professors, and assessment practices.</a:t>
            </a:r>
            <a:endParaRPr lang="en-US" b="0" u="none" dirty="0"/>
          </a:p>
        </p:txBody>
      </p:sp>
      <p:sp>
        <p:nvSpPr>
          <p:cNvPr id="4" name="Slide Number Placeholder 3"/>
          <p:cNvSpPr>
            <a:spLocks noGrp="1"/>
          </p:cNvSpPr>
          <p:nvPr>
            <p:ph type="sldNum" sz="quarter" idx="10"/>
          </p:nvPr>
        </p:nvSpPr>
        <p:spPr/>
        <p:txBody>
          <a:bodyPr/>
          <a:lstStyle/>
          <a:p>
            <a:fld id="{E162F7FF-80E9-EA46-8276-FB972CB01D29}" type="slidenum">
              <a:rPr lang="en-US" smtClean="0"/>
              <a:t>3</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10"/>
          </p:nvPr>
        </p:nvSpPr>
        <p:spPr/>
        <p:txBody>
          <a:bodyPr/>
          <a:lstStyle/>
          <a:p>
            <a:fld id="{E162F7FF-80E9-EA46-8276-FB972CB01D29}" type="slidenum">
              <a:rPr lang="en-US" smtClean="0"/>
              <a:t>4</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10"/>
          </p:nvPr>
        </p:nvSpPr>
        <p:spPr/>
        <p:txBody>
          <a:bodyPr/>
          <a:lstStyle/>
          <a:p>
            <a:fld id="{E162F7FF-80E9-EA46-8276-FB972CB01D29}" type="slidenum">
              <a:rPr lang="en-US" smtClean="0"/>
              <a:t>5</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solidFill>
                  <a:schemeClr val="accent1"/>
                </a:solidFill>
                <a:latin typeface="Calibri" pitchFamily="34" charset="0"/>
                <a:cs typeface="Calibri" pitchFamily="34" charset="0"/>
              </a:rPr>
              <a:t>2</a:t>
            </a:r>
            <a:r>
              <a:rPr lang="en-US" sz="1200" b="0" i="0" kern="1200" dirty="0" smtClean="0">
                <a:solidFill>
                  <a:schemeClr val="accent1"/>
                </a:solidFill>
                <a:effectLst/>
                <a:latin typeface="+mn-lt"/>
                <a:ea typeface="+mn-ea"/>
                <a:cs typeface="+mn-cs"/>
              </a:rPr>
              <a:t> </a:t>
            </a:r>
            <a:r>
              <a:rPr lang="en-US" sz="1200" b="0" i="0" kern="1200" dirty="0" err="1" smtClean="0">
                <a:solidFill>
                  <a:schemeClr val="tx1"/>
                </a:solidFill>
                <a:effectLst/>
                <a:latin typeface="+mn-lt"/>
                <a:ea typeface="+mn-ea"/>
                <a:cs typeface="+mn-cs"/>
              </a:rPr>
              <a:t>Piwowar</a:t>
            </a:r>
            <a:r>
              <a:rPr lang="en-US" sz="1200" b="0" i="0" kern="1200" dirty="0" smtClean="0">
                <a:solidFill>
                  <a:schemeClr val="tx1"/>
                </a:solidFill>
                <a:effectLst/>
                <a:latin typeface="+mn-lt"/>
                <a:ea typeface="+mn-ea"/>
                <a:cs typeface="+mn-cs"/>
              </a:rPr>
              <a:t> H, </a:t>
            </a:r>
            <a:r>
              <a:rPr lang="en-US" sz="1200" b="0" i="0" kern="1200" dirty="0" err="1" smtClean="0">
                <a:solidFill>
                  <a:schemeClr val="tx1"/>
                </a:solidFill>
                <a:effectLst/>
                <a:latin typeface="+mn-lt"/>
                <a:ea typeface="+mn-ea"/>
                <a:cs typeface="+mn-cs"/>
              </a:rPr>
              <a:t>Priem</a:t>
            </a:r>
            <a:r>
              <a:rPr lang="en-US" sz="1200" b="0" i="0" kern="1200" dirty="0" smtClean="0">
                <a:solidFill>
                  <a:schemeClr val="tx1"/>
                </a:solidFill>
                <a:effectLst/>
                <a:latin typeface="+mn-lt"/>
                <a:ea typeface="+mn-ea"/>
                <a:cs typeface="+mn-cs"/>
              </a:rPr>
              <a:t> J, </a:t>
            </a:r>
            <a:r>
              <a:rPr lang="en-US" sz="1200" b="0" i="0" kern="1200" dirty="0" err="1" smtClean="0">
                <a:solidFill>
                  <a:schemeClr val="tx1"/>
                </a:solidFill>
                <a:effectLst/>
                <a:latin typeface="+mn-lt"/>
                <a:ea typeface="+mn-ea"/>
                <a:cs typeface="+mn-cs"/>
              </a:rPr>
              <a:t>Larivière</a:t>
            </a:r>
            <a:r>
              <a:rPr lang="en-US" sz="1200" b="0" i="0" kern="1200" dirty="0" smtClean="0">
                <a:solidFill>
                  <a:schemeClr val="tx1"/>
                </a:solidFill>
                <a:effectLst/>
                <a:latin typeface="+mn-lt"/>
                <a:ea typeface="+mn-ea"/>
                <a:cs typeface="+mn-cs"/>
              </a:rPr>
              <a:t> V, </a:t>
            </a:r>
            <a:r>
              <a:rPr lang="en-US" sz="1200" b="0" i="0" kern="1200" dirty="0" err="1" smtClean="0">
                <a:solidFill>
                  <a:schemeClr val="tx1"/>
                </a:solidFill>
                <a:effectLst/>
                <a:latin typeface="+mn-lt"/>
                <a:ea typeface="+mn-ea"/>
                <a:cs typeface="+mn-cs"/>
              </a:rPr>
              <a:t>Alperin</a:t>
            </a:r>
            <a:r>
              <a:rPr lang="en-US" sz="1200" b="0" i="0" kern="1200" dirty="0" smtClean="0">
                <a:solidFill>
                  <a:schemeClr val="tx1"/>
                </a:solidFill>
                <a:effectLst/>
                <a:latin typeface="+mn-lt"/>
                <a:ea typeface="+mn-ea"/>
                <a:cs typeface="+mn-cs"/>
              </a:rPr>
              <a:t> JP, Matthias L, </a:t>
            </a:r>
            <a:r>
              <a:rPr lang="en-US" sz="1200" b="0" i="0" kern="1200" dirty="0" err="1" smtClean="0">
                <a:solidFill>
                  <a:schemeClr val="tx1"/>
                </a:solidFill>
                <a:effectLst/>
                <a:latin typeface="+mn-lt"/>
                <a:ea typeface="+mn-ea"/>
                <a:cs typeface="+mn-cs"/>
              </a:rPr>
              <a:t>Norlander</a:t>
            </a:r>
            <a:r>
              <a:rPr lang="en-US" sz="1200" b="0" i="0" kern="1200" dirty="0" smtClean="0">
                <a:solidFill>
                  <a:schemeClr val="tx1"/>
                </a:solidFill>
                <a:effectLst/>
                <a:latin typeface="+mn-lt"/>
                <a:ea typeface="+mn-ea"/>
                <a:cs typeface="+mn-cs"/>
              </a:rPr>
              <a:t> B, Farley A, West J, </a:t>
            </a:r>
            <a:r>
              <a:rPr lang="en-US" sz="1200" b="0" i="0" kern="1200" dirty="0" err="1" smtClean="0">
                <a:solidFill>
                  <a:schemeClr val="tx1"/>
                </a:solidFill>
                <a:effectLst/>
                <a:latin typeface="+mn-lt"/>
                <a:ea typeface="+mn-ea"/>
                <a:cs typeface="+mn-cs"/>
              </a:rPr>
              <a:t>Haustein</a:t>
            </a:r>
            <a:r>
              <a:rPr lang="en-US" sz="1200" b="0" i="0" kern="1200" dirty="0" smtClean="0">
                <a:solidFill>
                  <a:schemeClr val="tx1"/>
                </a:solidFill>
                <a:effectLst/>
                <a:latin typeface="+mn-lt"/>
                <a:ea typeface="+mn-ea"/>
                <a:cs typeface="+mn-cs"/>
              </a:rPr>
              <a:t> S. 2018. The state of OA: A large-scale analysis of the prevalence and impact of Open Access articles. </a:t>
            </a:r>
            <a:r>
              <a:rPr lang="en-US" sz="1200" b="0" i="1" kern="1200" dirty="0" err="1" smtClean="0">
                <a:solidFill>
                  <a:schemeClr val="tx1"/>
                </a:solidFill>
                <a:effectLst/>
                <a:latin typeface="+mn-lt"/>
                <a:ea typeface="+mn-ea"/>
                <a:cs typeface="+mn-cs"/>
              </a:rPr>
              <a:t>PeerJ</a:t>
            </a:r>
            <a:r>
              <a:rPr lang="en-US" sz="1200" b="0" i="0" kern="1200" dirty="0" smtClean="0">
                <a:solidFill>
                  <a:schemeClr val="tx1"/>
                </a:solidFill>
                <a:effectLst/>
                <a:latin typeface="+mn-lt"/>
                <a:ea typeface="+mn-ea"/>
                <a:cs typeface="+mn-cs"/>
              </a:rPr>
              <a:t>, 6(e4375). https://doi.org/10.7717/peerj.4375 </a:t>
            </a:r>
            <a:endParaRPr lang="en-US" baseline="0" dirty="0"/>
          </a:p>
          <a:p>
            <a:r>
              <a:rPr lang="en-US" baseline="0" dirty="0"/>
              <a:t/>
            </a:r>
            <a:br>
              <a:rPr lang="en-US" baseline="0" dirty="0"/>
            </a:br>
            <a:endParaRPr lang="en-US" b="0" u="sng" dirty="0"/>
          </a:p>
        </p:txBody>
      </p:sp>
      <p:sp>
        <p:nvSpPr>
          <p:cNvPr id="4" name="Slide Number Placeholder 3"/>
          <p:cNvSpPr>
            <a:spLocks noGrp="1"/>
          </p:cNvSpPr>
          <p:nvPr>
            <p:ph type="sldNum" sz="quarter" idx="10"/>
          </p:nvPr>
        </p:nvSpPr>
        <p:spPr/>
        <p:txBody>
          <a:bodyPr/>
          <a:lstStyle/>
          <a:p>
            <a:fld id="{E162F7FF-80E9-EA46-8276-FB972CB01D29}" type="slidenum">
              <a:rPr lang="en-US" smtClean="0"/>
              <a:t>6</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mn-lt"/>
                <a:ea typeface="+mn-ea"/>
                <a:cs typeface="+mn-cs"/>
              </a:rPr>
              <a:t>In September, the Open Access Scholarly Publishing Association (OASPA) announced that publishing giant Elsevier had been accepted as a new member.</a:t>
            </a:r>
            <a:endParaRPr lang="en-US" b="0" dirty="0" smtClean="0">
              <a:effectLst/>
            </a:endParaRPr>
          </a:p>
          <a:p>
            <a:pPr rtl="0"/>
            <a:r>
              <a:rPr lang="en-US" sz="1200" b="0" i="0" u="none" strike="noStrike" kern="1200" dirty="0" smtClean="0">
                <a:solidFill>
                  <a:schemeClr val="tx1"/>
                </a:solidFill>
                <a:effectLst/>
                <a:latin typeface="+mn-lt"/>
                <a:ea typeface="+mn-ea"/>
                <a:cs typeface="+mn-cs"/>
              </a:rPr>
              <a:t>OASPA includes many commercial publisher members, but not a company as large as Elsevier or as synonymous with evil profit-mongering (whether that’s a fair claim or not).</a:t>
            </a:r>
            <a:endParaRPr lang="en-US" b="0" dirty="0" smtClean="0">
              <a:effectLst/>
            </a:endParaRPr>
          </a:p>
          <a:p>
            <a:pPr rtl="0"/>
            <a:r>
              <a:rPr lang="en-US" sz="1200" b="0" i="0" u="none" strike="noStrike" kern="1200" dirty="0" smtClean="0">
                <a:solidFill>
                  <a:schemeClr val="tx1"/>
                </a:solidFill>
                <a:effectLst/>
                <a:latin typeface="+mn-lt"/>
                <a:ea typeface="+mn-ea"/>
                <a:cs typeface="+mn-cs"/>
              </a:rPr>
              <a:t>This incited discussion in the OA community </a:t>
            </a:r>
            <a:endParaRPr lang="en-US" b="0" dirty="0" smtClean="0">
              <a:effectLst/>
            </a:endParaRPr>
          </a:p>
          <a:p>
            <a:pPr rtl="0"/>
            <a:r>
              <a:rPr lang="en-US" sz="1200" b="0" i="0" u="none" strike="noStrike" kern="1200" dirty="0" smtClean="0">
                <a:solidFill>
                  <a:schemeClr val="tx1"/>
                </a:solidFill>
                <a:effectLst/>
                <a:latin typeface="+mn-lt"/>
                <a:ea typeface="+mn-ea"/>
                <a:cs typeface="+mn-cs"/>
              </a:rPr>
              <a:t>They also questioned whether OASPA’s privacy and data use policies violate OASPA’s Code of Conduct. - include an explanation of how data is used and saved, and be fully available and accessible at all times on the journal or publisher website" - specifically that they are not forthcoming with how data is used and saved.</a:t>
            </a:r>
            <a:endParaRPr lang="en-US" b="0" dirty="0" smtClean="0">
              <a:effectLst/>
            </a:endParaRPr>
          </a:p>
          <a:p>
            <a:r>
              <a:rPr lang="en-US" b="0" dirty="0" smtClean="0">
                <a:effectLst/>
              </a:rPr>
              <a:t/>
            </a:r>
            <a:br>
              <a:rPr lang="en-US" b="0" dirty="0" smtClean="0">
                <a:effectLst/>
              </a:rPr>
            </a:br>
            <a:endParaRPr lang="en-US" dirty="0"/>
          </a:p>
        </p:txBody>
      </p:sp>
      <p:sp>
        <p:nvSpPr>
          <p:cNvPr id="4" name="Slide Number Placeholder 3"/>
          <p:cNvSpPr>
            <a:spLocks noGrp="1"/>
          </p:cNvSpPr>
          <p:nvPr>
            <p:ph type="sldNum" sz="quarter" idx="10"/>
          </p:nvPr>
        </p:nvSpPr>
        <p:spPr/>
        <p:txBody>
          <a:bodyPr/>
          <a:lstStyle/>
          <a:p>
            <a:fld id="{E162F7FF-80E9-EA46-8276-FB972CB01D29}" type="slidenum">
              <a:rPr lang="en-US" smtClean="0"/>
              <a:t>7</a:t>
            </a:fld>
            <a:endParaRPr lang="en-US"/>
          </a:p>
        </p:txBody>
      </p:sp>
    </p:spTree>
    <p:extLst>
      <p:ext uri="{BB962C8B-B14F-4D97-AF65-F5344CB8AC3E}">
        <p14:creationId xmlns:p14="http://schemas.microsoft.com/office/powerpoint/2010/main" val="1375778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solidFill>
                  <a:schemeClr val="accent1"/>
                </a:solidFill>
                <a:latin typeface="Calibri" pitchFamily="34" charset="0"/>
                <a:cs typeface="Calibri" pitchFamily="34" charset="0"/>
              </a:rPr>
              <a:t>3</a:t>
            </a:r>
            <a:r>
              <a:rPr lang="en-US" sz="1200" b="0" i="0" kern="1200" dirty="0" smtClean="0">
                <a:solidFill>
                  <a:schemeClr val="accent1"/>
                </a:solidFill>
                <a:effectLst/>
                <a:latin typeface="+mn-lt"/>
                <a:ea typeface="+mn-ea"/>
                <a:cs typeface="+mn-cs"/>
              </a:rPr>
              <a:t> </a:t>
            </a:r>
            <a:r>
              <a:rPr lang="en-US" sz="1200" b="0" i="0" kern="1200" dirty="0" err="1" smtClean="0">
                <a:solidFill>
                  <a:schemeClr val="accent1"/>
                </a:solidFill>
                <a:effectLst/>
                <a:latin typeface="+mn-lt"/>
                <a:ea typeface="+mn-ea"/>
                <a:cs typeface="+mn-cs"/>
              </a:rPr>
              <a:t>Buranyi</a:t>
            </a:r>
            <a:r>
              <a:rPr lang="en-US" sz="1200" b="0" i="0" kern="1200" dirty="0" smtClean="0">
                <a:solidFill>
                  <a:schemeClr val="accent1"/>
                </a:solidFill>
                <a:effectLst/>
                <a:latin typeface="+mn-lt"/>
                <a:ea typeface="+mn-ea"/>
                <a:cs typeface="+mn-cs"/>
              </a:rPr>
              <a:t>, S</a:t>
            </a:r>
            <a:r>
              <a:rPr lang="en-US" sz="1200" b="0" i="0" kern="1200" dirty="0" smtClean="0">
                <a:solidFill>
                  <a:schemeClr val="tx1"/>
                </a:solidFill>
                <a:effectLst/>
                <a:latin typeface="+mn-lt"/>
                <a:ea typeface="+mn-ea"/>
                <a:cs typeface="+mn-cs"/>
              </a:rPr>
              <a:t>. 2017. Is the staggeringly profitable business of scientific publishing bad for</a:t>
            </a:r>
            <a:r>
              <a:rPr lang="en-US" sz="1200" b="0" i="0" kern="1200" baseline="0" dirty="0" smtClean="0">
                <a:solidFill>
                  <a:schemeClr val="tx1"/>
                </a:solidFill>
                <a:effectLst/>
                <a:latin typeface="+mn-lt"/>
                <a:ea typeface="+mn-ea"/>
                <a:cs typeface="+mn-cs"/>
              </a:rPr>
              <a:t> Science?</a:t>
            </a:r>
            <a:r>
              <a:rPr lang="en-US" sz="1200" b="0" i="0" kern="1200" dirty="0" smtClean="0">
                <a:solidFill>
                  <a:schemeClr val="tx1"/>
                </a:solidFill>
                <a:effectLst/>
                <a:latin typeface="+mn-lt"/>
                <a:ea typeface="+mn-ea"/>
                <a:cs typeface="+mn-cs"/>
              </a:rPr>
              <a:t> </a:t>
            </a:r>
            <a:r>
              <a:rPr lang="en-US" sz="1200" b="0" i="1" kern="1200" dirty="0" smtClean="0">
                <a:solidFill>
                  <a:schemeClr val="tx1"/>
                </a:solidFill>
                <a:effectLst/>
                <a:latin typeface="+mn-lt"/>
                <a:ea typeface="+mn-ea"/>
                <a:cs typeface="+mn-cs"/>
              </a:rPr>
              <a:t>The Guardian</a:t>
            </a:r>
            <a:r>
              <a:rPr lang="en-US" sz="1200" b="0" i="0" kern="1200" dirty="0" smtClean="0">
                <a:solidFill>
                  <a:schemeClr val="tx1"/>
                </a:solidFill>
                <a:effectLst/>
                <a:latin typeface="+mn-lt"/>
                <a:ea typeface="+mn-ea"/>
                <a:cs typeface="+mn-cs"/>
              </a:rPr>
              <a:t> 27 June 2017. https://www.theguardian.com/science/2017/jun/27/profitable-business-scientific-publishing-bad-for-science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At this point we need to ask, what has changed, 20-25 years later? Have we reached our goals? Have our goals changed?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Article processing charges (APCs) have replace subscription fees as a source of revenue for publishers.  Some journals that publish OA and no longer charge subscription fees now charge APCs to authors to fund publishing costs.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And instead of making subscription or pay-to-read agreements with libraries/institutions, publishers make transformative agreements that allow libraries to pay APCs on behalf of authors.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This leaves us with libraries/institutions still paying a lot of money to commercial publishers</a:t>
            </a:r>
          </a:p>
        </p:txBody>
      </p:sp>
      <p:sp>
        <p:nvSpPr>
          <p:cNvPr id="4" name="Slide Number Placeholder 3"/>
          <p:cNvSpPr>
            <a:spLocks noGrp="1"/>
          </p:cNvSpPr>
          <p:nvPr>
            <p:ph type="sldNum" sz="quarter" idx="10"/>
          </p:nvPr>
        </p:nvSpPr>
        <p:spPr/>
        <p:txBody>
          <a:bodyPr/>
          <a:lstStyle/>
          <a:p>
            <a:fld id="{E162F7FF-80E9-EA46-8276-FB972CB01D29}" type="slidenum">
              <a:rPr lang="en-US" smtClean="0"/>
              <a:t>8</a:t>
            </a:fld>
            <a:endParaRPr lang="en-US"/>
          </a:p>
        </p:txBody>
      </p:sp>
    </p:spTree>
    <p:extLst>
      <p:ext uri="{BB962C8B-B14F-4D97-AF65-F5344CB8AC3E}">
        <p14:creationId xmlns:p14="http://schemas.microsoft.com/office/powerpoint/2010/main" val="168425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30000" dirty="0" smtClean="0">
                <a:latin typeface="Calibri" pitchFamily="34" charset="0"/>
                <a:cs typeface="Calibri" pitchFamily="34" charset="0"/>
              </a:rPr>
              <a:t>4</a:t>
            </a:r>
            <a:r>
              <a:rPr lang="en-US" baseline="0" dirty="0" smtClean="0">
                <a:latin typeface="Calibri" pitchFamily="34" charset="0"/>
                <a:cs typeface="Calibri" pitchFamily="34" charset="0"/>
              </a:rPr>
              <a:t> </a:t>
            </a:r>
            <a:r>
              <a:rPr lang="en-US" sz="1200" b="0" i="0" u="none" strike="noStrike" kern="1200" dirty="0" err="1" smtClean="0">
                <a:solidFill>
                  <a:schemeClr val="tx1"/>
                </a:solidFill>
                <a:effectLst/>
                <a:latin typeface="+mn-lt"/>
                <a:ea typeface="+mn-ea"/>
                <a:cs typeface="+mn-cs"/>
              </a:rPr>
              <a:t>Khoo</a:t>
            </a:r>
            <a:r>
              <a:rPr lang="en-US" sz="1200" b="0" i="0" u="none" strike="noStrike" kern="1200" dirty="0" smtClean="0">
                <a:solidFill>
                  <a:schemeClr val="tx1"/>
                </a:solidFill>
                <a:effectLst/>
                <a:latin typeface="+mn-lt"/>
                <a:ea typeface="+mn-ea"/>
                <a:cs typeface="+mn-cs"/>
              </a:rPr>
              <a:t>, S. Y.-S., 2019. Article Processing Charge Hyperinflation and Price Insensitivity: An Open Access Sequel to the Serials Crisis. </a:t>
            </a:r>
            <a:r>
              <a:rPr lang="en-US" sz="1200" b="0" i="1" u="none" strike="noStrike" kern="1200" dirty="0" smtClean="0">
                <a:solidFill>
                  <a:schemeClr val="tx1"/>
                </a:solidFill>
                <a:effectLst/>
                <a:latin typeface="+mn-lt"/>
                <a:ea typeface="+mn-ea"/>
                <a:cs typeface="+mn-cs"/>
              </a:rPr>
              <a:t>LIBER Quarterly: The Journal of the Association of European Research Libraries</a:t>
            </a:r>
            <a:r>
              <a:rPr lang="en-US" sz="1200" b="0" i="0" u="none" strike="noStrike" kern="1200" dirty="0" smtClean="0">
                <a:solidFill>
                  <a:schemeClr val="tx1"/>
                </a:solidFill>
                <a:effectLst/>
                <a:latin typeface="+mn-lt"/>
                <a:ea typeface="+mn-ea"/>
                <a:cs typeface="+mn-cs"/>
              </a:rPr>
              <a:t>, 29(1), 1–18. https://doi.org/10.18352/lq.10280</a:t>
            </a:r>
          </a:p>
        </p:txBody>
      </p:sp>
      <p:sp>
        <p:nvSpPr>
          <p:cNvPr id="4" name="Slide Number Placeholder 3"/>
          <p:cNvSpPr>
            <a:spLocks noGrp="1"/>
          </p:cNvSpPr>
          <p:nvPr>
            <p:ph type="sldNum" sz="quarter" idx="10"/>
          </p:nvPr>
        </p:nvSpPr>
        <p:spPr/>
        <p:txBody>
          <a:bodyPr/>
          <a:lstStyle/>
          <a:p>
            <a:fld id="{E162F7FF-80E9-EA46-8276-FB972CB01D29}" type="slidenum">
              <a:rPr lang="en-US" smtClean="0"/>
              <a:t>9</a:t>
            </a:fld>
            <a:endParaRPr lang="en-US"/>
          </a:p>
        </p:txBody>
      </p:sp>
    </p:spTree>
    <p:extLst>
      <p:ext uri="{BB962C8B-B14F-4D97-AF65-F5344CB8AC3E}">
        <p14:creationId xmlns:p14="http://schemas.microsoft.com/office/powerpoint/2010/main" val="9326696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 BAR | Title Page with side image">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76B2EDA9-BA65-7D43-B2F9-A634420DBC76}"/>
              </a:ext>
            </a:extLst>
          </p:cNvPr>
          <p:cNvSpPr txBox="1"/>
          <p:nvPr userDrawn="1"/>
        </p:nvSpPr>
        <p:spPr>
          <a:xfrm>
            <a:off x="0" y="0"/>
            <a:ext cx="5380038" cy="6864536"/>
          </a:xfrm>
          <a:prstGeom prst="rect">
            <a:avLst/>
          </a:prstGeom>
          <a:solidFill>
            <a:srgbClr val="CC0633"/>
          </a:solidFill>
        </p:spPr>
        <p:txBody>
          <a:bodyPr wrap="square" rtlCol="0">
            <a:spAutoFit/>
          </a:bodyPr>
          <a:lstStyle/>
          <a:p>
            <a:endParaRPr lang="en-US" dirty="0"/>
          </a:p>
        </p:txBody>
      </p:sp>
      <p:sp>
        <p:nvSpPr>
          <p:cNvPr id="4" name="Picture Placeholder 3"/>
          <p:cNvSpPr>
            <a:spLocks noGrp="1"/>
          </p:cNvSpPr>
          <p:nvPr>
            <p:ph type="pic" sz="quarter" idx="11"/>
          </p:nvPr>
        </p:nvSpPr>
        <p:spPr>
          <a:xfrm>
            <a:off x="5380038" y="186"/>
            <a:ext cx="3763962" cy="6864350"/>
          </a:xfrm>
        </p:spPr>
        <p:txBody>
          <a:bodyPr/>
          <a:lstStyle/>
          <a:p>
            <a:endParaRPr lang="en-US" dirty="0"/>
          </a:p>
        </p:txBody>
      </p:sp>
      <p:sp>
        <p:nvSpPr>
          <p:cNvPr id="3" name="Date Placeholder 2">
            <a:extLst>
              <a:ext uri="{FF2B5EF4-FFF2-40B4-BE49-F238E27FC236}">
                <a16:creationId xmlns="" xmlns:a16="http://schemas.microsoft.com/office/drawing/2014/main" id="{E40BDC30-F9E2-E84D-8EC1-32EBBF8E3038}"/>
              </a:ext>
            </a:extLst>
          </p:cNvPr>
          <p:cNvSpPr>
            <a:spLocks noGrp="1"/>
          </p:cNvSpPr>
          <p:nvPr>
            <p:ph type="dt" sz="half" idx="10"/>
          </p:nvPr>
        </p:nvSpPr>
        <p:spPr>
          <a:xfrm>
            <a:off x="628650" y="5573203"/>
            <a:ext cx="2057400" cy="365125"/>
          </a:xfrm>
        </p:spPr>
        <p:txBody>
          <a:bodyPr/>
          <a:lstStyle/>
          <a:p>
            <a:r>
              <a:rPr lang="en-US" dirty="0"/>
              <a:t>DAY MONTH YEAR</a:t>
            </a:r>
          </a:p>
        </p:txBody>
      </p:sp>
      <p:sp>
        <p:nvSpPr>
          <p:cNvPr id="7" name="Title 1">
            <a:extLst>
              <a:ext uri="{FF2B5EF4-FFF2-40B4-BE49-F238E27FC236}">
                <a16:creationId xmlns="" xmlns:a16="http://schemas.microsoft.com/office/drawing/2014/main" id="{9AAA6453-7A6E-6F44-9531-EED55DE91367}"/>
              </a:ext>
            </a:extLst>
          </p:cNvPr>
          <p:cNvSpPr>
            <a:spLocks noGrp="1"/>
          </p:cNvSpPr>
          <p:nvPr>
            <p:ph type="ctrTitle" hasCustomPrompt="1"/>
          </p:nvPr>
        </p:nvSpPr>
        <p:spPr>
          <a:xfrm>
            <a:off x="628649" y="1122363"/>
            <a:ext cx="4751389" cy="3278721"/>
          </a:xfrm>
          <a:noFill/>
          <a:ln>
            <a:noFill/>
          </a:ln>
        </p:spPr>
        <p:txBody>
          <a:bodyPr anchor="t">
            <a:noAutofit/>
          </a:bodyPr>
          <a:lstStyle>
            <a:lvl1pPr algn="l">
              <a:defRPr sz="6000">
                <a:ln>
                  <a:noFill/>
                </a:ln>
                <a:solidFill>
                  <a:schemeClr val="bg1"/>
                </a:solidFill>
              </a:defRPr>
            </a:lvl1pPr>
          </a:lstStyle>
          <a:p>
            <a:r>
              <a:rPr lang="en-US" dirty="0"/>
              <a:t>PRESENTATION</a:t>
            </a:r>
            <a:br>
              <a:rPr lang="en-US" dirty="0"/>
            </a:br>
            <a:r>
              <a:rPr lang="en-US" dirty="0"/>
              <a:t>TITLE PAGE</a:t>
            </a:r>
            <a:br>
              <a:rPr lang="en-US" dirty="0"/>
            </a:br>
            <a:r>
              <a:rPr lang="en-US" dirty="0"/>
              <a:t>WITH </a:t>
            </a:r>
            <a:br>
              <a:rPr lang="en-US" dirty="0"/>
            </a:br>
            <a:r>
              <a:rPr lang="en-US" dirty="0"/>
              <a:t>SIDE IMAGE</a:t>
            </a:r>
          </a:p>
        </p:txBody>
      </p:sp>
      <p:pic>
        <p:nvPicPr>
          <p:cNvPr id="12" name="Picture 11">
            <a:extLst>
              <a:ext uri="{FF2B5EF4-FFF2-40B4-BE49-F238E27FC236}">
                <a16:creationId xmlns="" xmlns:a16="http://schemas.microsoft.com/office/drawing/2014/main" id="{D54AFDEA-ECA5-5949-BBA0-CB12683808AD}"/>
              </a:ext>
            </a:extLst>
          </p:cNvPr>
          <p:cNvPicPr>
            <a:picLocks noChangeAspect="1"/>
          </p:cNvPicPr>
          <p:nvPr userDrawn="1"/>
        </p:nvPicPr>
        <p:blipFill>
          <a:blip r:embed="rId2"/>
          <a:stretch>
            <a:fillRect/>
          </a:stretch>
        </p:blipFill>
        <p:spPr>
          <a:xfrm>
            <a:off x="7221196" y="0"/>
            <a:ext cx="1281870" cy="640935"/>
          </a:xfrm>
          <a:prstGeom prst="rect">
            <a:avLst/>
          </a:prstGeom>
        </p:spPr>
      </p:pic>
    </p:spTree>
    <p:extLst>
      <p:ext uri="{BB962C8B-B14F-4D97-AF65-F5344CB8AC3E}">
        <p14:creationId xmlns:p14="http://schemas.microsoft.com/office/powerpoint/2010/main" val="3023542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 BG | DIvider without image">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3ADF292E-D6B1-DF4C-B6D6-E1816AD22E88}"/>
              </a:ext>
            </a:extLst>
          </p:cNvPr>
          <p:cNvSpPr>
            <a:spLocks noGrp="1"/>
          </p:cNvSpPr>
          <p:nvPr>
            <p:ph type="sldNum" sz="quarter" idx="10"/>
          </p:nvPr>
        </p:nvSpPr>
        <p:spPr>
          <a:xfrm>
            <a:off x="5220929" y="5994400"/>
            <a:ext cx="3294421" cy="365125"/>
          </a:xfrm>
          <a:prstGeom prst="rect">
            <a:avLst/>
          </a:prstGeom>
        </p:spPr>
        <p:txBody>
          <a:bodyPr/>
          <a:lstStyle>
            <a:lvl1pPr>
              <a:defRPr>
                <a:solidFill>
                  <a:srgbClr val="4D4D4C"/>
                </a:solidFill>
              </a:defRPr>
            </a:lvl1pPr>
          </a:lstStyle>
          <a:p>
            <a:r>
              <a:rPr lang="en-US" dirty="0"/>
              <a:t>SIMON FRASER UNIVERSITY   </a:t>
            </a:r>
            <a:fld id="{45E0C454-F75C-A944-8BC1-78DA56BBB239}" type="slidenum">
              <a:rPr lang="en-US" smtClean="0"/>
              <a:pPr/>
              <a:t>‹#›</a:t>
            </a:fld>
            <a:endParaRPr lang="en-US" dirty="0"/>
          </a:p>
        </p:txBody>
      </p:sp>
      <p:sp>
        <p:nvSpPr>
          <p:cNvPr id="6" name="Title Placeholder 1">
            <a:extLst>
              <a:ext uri="{FF2B5EF4-FFF2-40B4-BE49-F238E27FC236}">
                <a16:creationId xmlns="" xmlns:a16="http://schemas.microsoft.com/office/drawing/2014/main" id="{88D5505F-5288-454B-95CB-D1C9721B57F6}"/>
              </a:ext>
            </a:extLst>
          </p:cNvPr>
          <p:cNvSpPr>
            <a:spLocks noGrp="1"/>
          </p:cNvSpPr>
          <p:nvPr>
            <p:ph type="title" hasCustomPrompt="1"/>
          </p:nvPr>
        </p:nvSpPr>
        <p:spPr>
          <a:xfrm>
            <a:off x="742950" y="2016760"/>
            <a:ext cx="7886700" cy="2824480"/>
          </a:xfrm>
          <a:prstGeom prst="rect">
            <a:avLst/>
          </a:prstGeom>
        </p:spPr>
        <p:txBody>
          <a:bodyPr vert="horz" lIns="91440" tIns="45720" rIns="91440" bIns="45720" rtlCol="0" anchor="t">
            <a:noAutofit/>
          </a:bodyPr>
          <a:lstStyle>
            <a:lvl1pPr>
              <a:defRPr sz="8800">
                <a:solidFill>
                  <a:srgbClr val="CC0633"/>
                </a:solidFill>
              </a:defRPr>
            </a:lvl1pPr>
          </a:lstStyle>
          <a:p>
            <a:r>
              <a:rPr lang="en-US" dirty="0"/>
              <a:t>DIVIDER SLIDE</a:t>
            </a:r>
            <a:br>
              <a:rPr lang="en-US" dirty="0"/>
            </a:br>
            <a:r>
              <a:rPr lang="en-US" dirty="0"/>
              <a:t>WITHOUT IMAGE</a:t>
            </a:r>
          </a:p>
        </p:txBody>
      </p:sp>
    </p:spTree>
    <p:extLst>
      <p:ext uri="{BB962C8B-B14F-4D97-AF65-F5344CB8AC3E}">
        <p14:creationId xmlns:p14="http://schemas.microsoft.com/office/powerpoint/2010/main" val="1621513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D8EC346D-FEA7-D94B-8FE2-AA7753AE27C4}"/>
              </a:ext>
            </a:extLst>
          </p:cNvPr>
          <p:cNvSpPr>
            <a:spLocks noGrp="1"/>
          </p:cNvSpPr>
          <p:nvPr>
            <p:ph type="sldNum" sz="quarter" idx="12"/>
          </p:nvPr>
        </p:nvSpPr>
        <p:spPr>
          <a:xfrm>
            <a:off x="5709920" y="5991224"/>
            <a:ext cx="2805430" cy="365125"/>
          </a:xfrm>
          <a:prstGeom prst="rect">
            <a:avLst/>
          </a:prstGeom>
        </p:spPr>
        <p:txBody>
          <a:bodyPr/>
          <a:lstStyle>
            <a:lvl1pPr>
              <a:defRPr>
                <a:solidFill>
                  <a:srgbClr val="4D4D4C"/>
                </a:solidFill>
              </a:defRPr>
            </a:lvl1pPr>
          </a:lstStyle>
          <a:p>
            <a:r>
              <a:rPr lang="en-US" dirty="0"/>
              <a:t>SIMON FRASER UNIVERSITY   </a:t>
            </a:r>
            <a:fld id="{45E0C454-F75C-A944-8BC1-78DA56BBB239}" type="slidenum">
              <a:rPr lang="en-US" smtClean="0"/>
              <a:pPr/>
              <a:t>‹#›</a:t>
            </a:fld>
            <a:endParaRPr lang="en-US" dirty="0"/>
          </a:p>
        </p:txBody>
      </p:sp>
      <p:sp>
        <p:nvSpPr>
          <p:cNvPr id="5" name="Title 4">
            <a:extLst>
              <a:ext uri="{FF2B5EF4-FFF2-40B4-BE49-F238E27FC236}">
                <a16:creationId xmlns="" xmlns:a16="http://schemas.microsoft.com/office/drawing/2014/main" id="{A3DD9335-0275-2C4A-8220-431F8A826BA2}"/>
              </a:ext>
            </a:extLst>
          </p:cNvPr>
          <p:cNvSpPr>
            <a:spLocks noGrp="1"/>
          </p:cNvSpPr>
          <p:nvPr>
            <p:ph type="title" hasCustomPrompt="1"/>
          </p:nvPr>
        </p:nvSpPr>
        <p:spPr>
          <a:xfrm>
            <a:off x="628650" y="995680"/>
            <a:ext cx="7886700" cy="695008"/>
          </a:xfrm>
        </p:spPr>
        <p:txBody>
          <a:bodyPr anchor="t">
            <a:noAutofit/>
          </a:bodyPr>
          <a:lstStyle>
            <a:lvl1pPr>
              <a:defRPr>
                <a:solidFill>
                  <a:srgbClr val="CC0633"/>
                </a:solidFill>
              </a:defRPr>
            </a:lvl1pPr>
          </a:lstStyle>
          <a:p>
            <a:r>
              <a:rPr lang="en-US" dirty="0"/>
              <a:t>PAGE WITH BULLETS</a:t>
            </a:r>
          </a:p>
        </p:txBody>
      </p:sp>
      <p:sp>
        <p:nvSpPr>
          <p:cNvPr id="3" name="Text Placeholder 2">
            <a:extLst>
              <a:ext uri="{FF2B5EF4-FFF2-40B4-BE49-F238E27FC236}">
                <a16:creationId xmlns="" xmlns:a16="http://schemas.microsoft.com/office/drawing/2014/main" id="{28099102-4D2D-E045-AFDA-D4B493CAF9AA}"/>
              </a:ext>
            </a:extLst>
          </p:cNvPr>
          <p:cNvSpPr>
            <a:spLocks noGrp="1"/>
          </p:cNvSpPr>
          <p:nvPr>
            <p:ph type="body" sz="quarter" idx="13"/>
          </p:nvPr>
        </p:nvSpPr>
        <p:spPr>
          <a:xfrm>
            <a:off x="-107074" y="1917700"/>
            <a:ext cx="7886700" cy="3568700"/>
          </a:xfrm>
          <a:prstGeom prst="rect">
            <a:avLst/>
          </a:prstGeom>
        </p:spPr>
        <p:txBody>
          <a:bodyPr/>
          <a:lstStyle>
            <a:lvl1pPr marL="1069975" indent="-1069975">
              <a:buFontTx/>
              <a:buBlip>
                <a:blip r:embed="rId2"/>
              </a:buBlip>
              <a:tabLst/>
              <a:defRPr>
                <a:solidFill>
                  <a:srgbClr val="54585A"/>
                </a:solidFill>
              </a:defRPr>
            </a:lvl1pPr>
            <a:lvl2pPr marL="1377950" indent="-920750">
              <a:buFontTx/>
              <a:buBlip>
                <a:blip r:embed="rId2"/>
              </a:buBlip>
              <a:tabLst/>
              <a:defRPr>
                <a:solidFill>
                  <a:srgbClr val="54585A"/>
                </a:solidFill>
              </a:defRPr>
            </a:lvl2pPr>
            <a:lvl3pPr marL="1736725" indent="-822325">
              <a:buFontTx/>
              <a:buBlip>
                <a:blip r:embed="rId2"/>
              </a:buBlip>
              <a:tabLst/>
              <a:defRPr>
                <a:solidFill>
                  <a:srgbClr val="54585A"/>
                </a:solidFill>
              </a:defRPr>
            </a:lvl3pPr>
            <a:lvl4pPr marL="2090738" indent="-719138">
              <a:buFontTx/>
              <a:buBlip>
                <a:blip r:embed="rId2"/>
              </a:buBlip>
              <a:tabLst/>
              <a:defRPr>
                <a:solidFill>
                  <a:srgbClr val="54585A"/>
                </a:solidFill>
              </a:defRPr>
            </a:lvl4pPr>
            <a:lvl5pPr marL="2540000" indent="-711200">
              <a:buFontTx/>
              <a:buBlip>
                <a:blip r:embed="rId2"/>
              </a:buBlip>
              <a:tabLst/>
              <a:defRPr>
                <a:solidFill>
                  <a:srgbClr val="54585A"/>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1782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D8EC346D-FEA7-D94B-8FE2-AA7753AE27C4}"/>
              </a:ext>
            </a:extLst>
          </p:cNvPr>
          <p:cNvSpPr>
            <a:spLocks noGrp="1"/>
          </p:cNvSpPr>
          <p:nvPr>
            <p:ph type="sldNum" sz="quarter" idx="12"/>
          </p:nvPr>
        </p:nvSpPr>
        <p:spPr>
          <a:xfrm>
            <a:off x="5709920" y="5991224"/>
            <a:ext cx="2805430" cy="365125"/>
          </a:xfrm>
          <a:prstGeom prst="rect">
            <a:avLst/>
          </a:prstGeom>
        </p:spPr>
        <p:txBody>
          <a:bodyPr/>
          <a:lstStyle>
            <a:lvl1pPr>
              <a:defRPr>
                <a:solidFill>
                  <a:srgbClr val="4D4D4C"/>
                </a:solidFill>
              </a:defRPr>
            </a:lvl1pPr>
          </a:lstStyle>
          <a:p>
            <a:r>
              <a:rPr lang="en-US" dirty="0"/>
              <a:t>SIMON FRASER UNIVERSITY   </a:t>
            </a:r>
            <a:fld id="{45E0C454-F75C-A944-8BC1-78DA56BBB239}" type="slidenum">
              <a:rPr lang="en-US" smtClean="0"/>
              <a:pPr/>
              <a:t>‹#›</a:t>
            </a:fld>
            <a:endParaRPr lang="en-US" dirty="0"/>
          </a:p>
        </p:txBody>
      </p:sp>
      <p:sp>
        <p:nvSpPr>
          <p:cNvPr id="5" name="Title 4">
            <a:extLst>
              <a:ext uri="{FF2B5EF4-FFF2-40B4-BE49-F238E27FC236}">
                <a16:creationId xmlns="" xmlns:a16="http://schemas.microsoft.com/office/drawing/2014/main" id="{A3DD9335-0275-2C4A-8220-431F8A826BA2}"/>
              </a:ext>
            </a:extLst>
          </p:cNvPr>
          <p:cNvSpPr>
            <a:spLocks noGrp="1"/>
          </p:cNvSpPr>
          <p:nvPr>
            <p:ph type="title" hasCustomPrompt="1"/>
          </p:nvPr>
        </p:nvSpPr>
        <p:spPr>
          <a:xfrm>
            <a:off x="628650" y="995680"/>
            <a:ext cx="7886700" cy="695008"/>
          </a:xfrm>
        </p:spPr>
        <p:txBody>
          <a:bodyPr anchor="t">
            <a:noAutofit/>
          </a:bodyPr>
          <a:lstStyle>
            <a:lvl1pPr>
              <a:defRPr>
                <a:solidFill>
                  <a:srgbClr val="CC0633"/>
                </a:solidFill>
              </a:defRPr>
            </a:lvl1pPr>
          </a:lstStyle>
          <a:p>
            <a:r>
              <a:rPr lang="en-US" dirty="0"/>
              <a:t>PAGE WITH NUMBER LIST</a:t>
            </a:r>
          </a:p>
        </p:txBody>
      </p:sp>
      <p:sp>
        <p:nvSpPr>
          <p:cNvPr id="7" name="Text Placeholder 2">
            <a:extLst>
              <a:ext uri="{FF2B5EF4-FFF2-40B4-BE49-F238E27FC236}">
                <a16:creationId xmlns="" xmlns:a16="http://schemas.microsoft.com/office/drawing/2014/main" id="{3684F753-3455-1247-9A43-9DFAC72B8EE4}"/>
              </a:ext>
            </a:extLst>
          </p:cNvPr>
          <p:cNvSpPr>
            <a:spLocks noGrp="1"/>
          </p:cNvSpPr>
          <p:nvPr>
            <p:ph type="body" sz="quarter" idx="13"/>
          </p:nvPr>
        </p:nvSpPr>
        <p:spPr>
          <a:xfrm>
            <a:off x="-107074" y="1917700"/>
            <a:ext cx="9135164" cy="3568700"/>
          </a:xfrm>
          <a:prstGeom prst="rect">
            <a:avLst/>
          </a:prstGeom>
        </p:spPr>
        <p:txBody>
          <a:bodyPr/>
          <a:lstStyle>
            <a:lvl1pPr marL="1200150" indent="-393700">
              <a:buFont typeface="+mj-lt"/>
              <a:buAutoNum type="arabicPeriod"/>
              <a:tabLst/>
              <a:defRPr b="0">
                <a:solidFill>
                  <a:srgbClr val="54585A"/>
                </a:solidFill>
                <a:latin typeface="Times" charset="0"/>
                <a:ea typeface="Times" charset="0"/>
                <a:cs typeface="Times" charset="0"/>
              </a:defRPr>
            </a:lvl1pPr>
            <a:lvl2pPr marL="1466850" indent="-309563">
              <a:buFont typeface="+mj-lt"/>
              <a:buAutoNum type="arabicPeriod"/>
              <a:tabLst/>
              <a:defRPr b="0">
                <a:solidFill>
                  <a:srgbClr val="54585A"/>
                </a:solidFill>
                <a:latin typeface="Times" charset="0"/>
                <a:ea typeface="Times" charset="0"/>
                <a:cs typeface="Times" charset="0"/>
              </a:defRPr>
            </a:lvl2pPr>
            <a:lvl3pPr marL="1784350" indent="-274638">
              <a:buFont typeface="+mj-lt"/>
              <a:buAutoNum type="arabicPeriod"/>
              <a:tabLst/>
              <a:defRPr b="0">
                <a:solidFill>
                  <a:srgbClr val="54585A"/>
                </a:solidFill>
                <a:latin typeface="Times" charset="0"/>
                <a:ea typeface="Times" charset="0"/>
                <a:cs typeface="Times" charset="0"/>
              </a:defRPr>
            </a:lvl3pPr>
            <a:lvl4pPr marL="2092325" indent="-265113">
              <a:buFont typeface="+mj-lt"/>
              <a:buAutoNum type="arabicPeriod"/>
              <a:tabLst/>
              <a:defRPr b="0">
                <a:solidFill>
                  <a:srgbClr val="54585A"/>
                </a:solidFill>
                <a:latin typeface="Times" charset="0"/>
                <a:ea typeface="Times" charset="0"/>
                <a:cs typeface="Times" charset="0"/>
              </a:defRPr>
            </a:lvl4pPr>
            <a:lvl5pPr marL="2359025" indent="-274638">
              <a:buFont typeface="+mj-lt"/>
              <a:buAutoNum type="arabicPeriod"/>
              <a:tabLst/>
              <a:defRPr b="0">
                <a:solidFill>
                  <a:srgbClr val="54585A"/>
                </a:solidFill>
                <a:latin typeface="Times" charset="0"/>
                <a:ea typeface="Times" charset="0"/>
                <a:cs typeface="Times"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8679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D8EC346D-FEA7-D94B-8FE2-AA7753AE27C4}"/>
              </a:ext>
            </a:extLst>
          </p:cNvPr>
          <p:cNvSpPr>
            <a:spLocks noGrp="1"/>
          </p:cNvSpPr>
          <p:nvPr>
            <p:ph type="sldNum" sz="quarter" idx="12"/>
          </p:nvPr>
        </p:nvSpPr>
        <p:spPr>
          <a:xfrm>
            <a:off x="5709920" y="5991224"/>
            <a:ext cx="2805430" cy="365125"/>
          </a:xfrm>
          <a:prstGeom prst="rect">
            <a:avLst/>
          </a:prstGeom>
        </p:spPr>
        <p:txBody>
          <a:bodyPr/>
          <a:lstStyle>
            <a:lvl1pPr>
              <a:defRPr>
                <a:solidFill>
                  <a:srgbClr val="4D4D4C"/>
                </a:solidFill>
              </a:defRPr>
            </a:lvl1pPr>
          </a:lstStyle>
          <a:p>
            <a:r>
              <a:rPr lang="en-US" dirty="0"/>
              <a:t>SIMON FRASER UNIVERSITY   </a:t>
            </a:r>
            <a:fld id="{45E0C454-F75C-A944-8BC1-78DA56BBB239}" type="slidenum">
              <a:rPr lang="en-US" smtClean="0"/>
              <a:pPr/>
              <a:t>‹#›</a:t>
            </a:fld>
            <a:endParaRPr lang="en-US" dirty="0"/>
          </a:p>
        </p:txBody>
      </p:sp>
      <p:sp>
        <p:nvSpPr>
          <p:cNvPr id="5" name="Title 4">
            <a:extLst>
              <a:ext uri="{FF2B5EF4-FFF2-40B4-BE49-F238E27FC236}">
                <a16:creationId xmlns="" xmlns:a16="http://schemas.microsoft.com/office/drawing/2014/main" id="{A3DD9335-0275-2C4A-8220-431F8A826BA2}"/>
              </a:ext>
            </a:extLst>
          </p:cNvPr>
          <p:cNvSpPr>
            <a:spLocks noGrp="1"/>
          </p:cNvSpPr>
          <p:nvPr>
            <p:ph type="title" hasCustomPrompt="1"/>
          </p:nvPr>
        </p:nvSpPr>
        <p:spPr>
          <a:xfrm>
            <a:off x="628650" y="2052638"/>
            <a:ext cx="3282950" cy="1450415"/>
          </a:xfrm>
        </p:spPr>
        <p:txBody>
          <a:bodyPr anchor="t">
            <a:noAutofit/>
          </a:bodyPr>
          <a:lstStyle>
            <a:lvl1pPr>
              <a:defRPr>
                <a:solidFill>
                  <a:srgbClr val="CC0633"/>
                </a:solidFill>
              </a:defRPr>
            </a:lvl1pPr>
          </a:lstStyle>
          <a:p>
            <a:r>
              <a:rPr lang="en-US" dirty="0"/>
              <a:t>PAGE WITH TABLE</a:t>
            </a:r>
          </a:p>
        </p:txBody>
      </p:sp>
      <p:sp>
        <p:nvSpPr>
          <p:cNvPr id="7" name="Table Placeholder 6">
            <a:extLst>
              <a:ext uri="{FF2B5EF4-FFF2-40B4-BE49-F238E27FC236}">
                <a16:creationId xmlns="" xmlns:a16="http://schemas.microsoft.com/office/drawing/2014/main" id="{D332C8B6-E003-6F49-BBD3-BF1095D864C2}"/>
              </a:ext>
            </a:extLst>
          </p:cNvPr>
          <p:cNvSpPr>
            <a:spLocks noGrp="1"/>
          </p:cNvSpPr>
          <p:nvPr>
            <p:ph type="tbl" sz="quarter" idx="13"/>
          </p:nvPr>
        </p:nvSpPr>
        <p:spPr>
          <a:xfrm>
            <a:off x="3911600" y="2052638"/>
            <a:ext cx="5232400" cy="3379787"/>
          </a:xfrm>
          <a:prstGeom prst="rect">
            <a:avLst/>
          </a:prstGeom>
        </p:spPr>
        <p:txBody>
          <a:bodyPr/>
          <a:lstStyle>
            <a:lvl1pPr>
              <a:defRPr>
                <a:solidFill>
                  <a:srgbClr val="CC0633"/>
                </a:solidFill>
              </a:defRPr>
            </a:lvl1pPr>
          </a:lstStyle>
          <a:p>
            <a:endParaRPr lang="en-US" dirty="0"/>
          </a:p>
        </p:txBody>
      </p:sp>
      <p:sp>
        <p:nvSpPr>
          <p:cNvPr id="10" name="Text Placeholder 7">
            <a:extLst>
              <a:ext uri="{FF2B5EF4-FFF2-40B4-BE49-F238E27FC236}">
                <a16:creationId xmlns="" xmlns:a16="http://schemas.microsoft.com/office/drawing/2014/main" id="{23C88C86-2FE6-B243-AC2D-1C16F2D7CD77}"/>
              </a:ext>
            </a:extLst>
          </p:cNvPr>
          <p:cNvSpPr>
            <a:spLocks noGrp="1"/>
          </p:cNvSpPr>
          <p:nvPr>
            <p:ph type="body" sz="quarter" idx="14" hasCustomPrompt="1"/>
          </p:nvPr>
        </p:nvSpPr>
        <p:spPr>
          <a:xfrm>
            <a:off x="628650" y="3823640"/>
            <a:ext cx="1869851" cy="419950"/>
          </a:xfrm>
          <a:prstGeom prst="rect">
            <a:avLst/>
          </a:prstGeom>
        </p:spPr>
        <p:txBody>
          <a:bodyPr/>
          <a:lstStyle>
            <a:lvl1pPr marL="0" indent="0">
              <a:buNone/>
              <a:defRPr sz="2400" b="1">
                <a:solidFill>
                  <a:srgbClr val="54585A"/>
                </a:solidFill>
                <a:latin typeface="Trebuchet MS" panose="020B0703020202090204" pitchFamily="34" charset="0"/>
              </a:defRPr>
            </a:lvl1pPr>
          </a:lstStyle>
          <a:p>
            <a:pPr lvl="0"/>
            <a:r>
              <a:rPr lang="en-US" dirty="0"/>
              <a:t>SUBHEADER</a:t>
            </a:r>
          </a:p>
        </p:txBody>
      </p:sp>
    </p:spTree>
    <p:extLst>
      <p:ext uri="{BB962C8B-B14F-4D97-AF65-F5344CB8AC3E}">
        <p14:creationId xmlns:p14="http://schemas.microsoft.com/office/powerpoint/2010/main" val="3285386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D8EC346D-FEA7-D94B-8FE2-AA7753AE27C4}"/>
              </a:ext>
            </a:extLst>
          </p:cNvPr>
          <p:cNvSpPr>
            <a:spLocks noGrp="1"/>
          </p:cNvSpPr>
          <p:nvPr>
            <p:ph type="sldNum" sz="quarter" idx="12"/>
          </p:nvPr>
        </p:nvSpPr>
        <p:spPr>
          <a:xfrm>
            <a:off x="5709920" y="5991224"/>
            <a:ext cx="2805430" cy="365125"/>
          </a:xfrm>
          <a:prstGeom prst="rect">
            <a:avLst/>
          </a:prstGeom>
        </p:spPr>
        <p:txBody>
          <a:bodyPr/>
          <a:lstStyle>
            <a:lvl1pPr>
              <a:defRPr>
                <a:solidFill>
                  <a:srgbClr val="4D4D4C"/>
                </a:solidFill>
              </a:defRPr>
            </a:lvl1pPr>
          </a:lstStyle>
          <a:p>
            <a:r>
              <a:rPr lang="en-US" dirty="0"/>
              <a:t>SIMON FRASER UNIVERSITY   </a:t>
            </a:r>
            <a:fld id="{45E0C454-F75C-A944-8BC1-78DA56BBB239}" type="slidenum">
              <a:rPr lang="en-US" smtClean="0"/>
              <a:pPr/>
              <a:t>‹#›</a:t>
            </a:fld>
            <a:endParaRPr lang="en-US" dirty="0"/>
          </a:p>
        </p:txBody>
      </p:sp>
      <p:sp>
        <p:nvSpPr>
          <p:cNvPr id="5" name="Title 4">
            <a:extLst>
              <a:ext uri="{FF2B5EF4-FFF2-40B4-BE49-F238E27FC236}">
                <a16:creationId xmlns="" xmlns:a16="http://schemas.microsoft.com/office/drawing/2014/main" id="{A3DD9335-0275-2C4A-8220-431F8A826BA2}"/>
              </a:ext>
            </a:extLst>
          </p:cNvPr>
          <p:cNvSpPr>
            <a:spLocks noGrp="1"/>
          </p:cNvSpPr>
          <p:nvPr>
            <p:ph type="title" hasCustomPrompt="1"/>
          </p:nvPr>
        </p:nvSpPr>
        <p:spPr>
          <a:xfrm>
            <a:off x="628650" y="2052639"/>
            <a:ext cx="3282950" cy="1624280"/>
          </a:xfrm>
        </p:spPr>
        <p:txBody>
          <a:bodyPr anchor="t">
            <a:noAutofit/>
          </a:bodyPr>
          <a:lstStyle>
            <a:lvl1pPr>
              <a:defRPr>
                <a:solidFill>
                  <a:srgbClr val="CC0633"/>
                </a:solidFill>
              </a:defRPr>
            </a:lvl1pPr>
          </a:lstStyle>
          <a:p>
            <a:r>
              <a:rPr lang="en-US" dirty="0"/>
              <a:t>PAGE WITH CHART</a:t>
            </a:r>
          </a:p>
        </p:txBody>
      </p:sp>
      <p:sp>
        <p:nvSpPr>
          <p:cNvPr id="3" name="Chart Placeholder 2">
            <a:extLst>
              <a:ext uri="{FF2B5EF4-FFF2-40B4-BE49-F238E27FC236}">
                <a16:creationId xmlns="" xmlns:a16="http://schemas.microsoft.com/office/drawing/2014/main" id="{0BB26B3F-91C1-4D45-B69D-A58493665E8B}"/>
              </a:ext>
            </a:extLst>
          </p:cNvPr>
          <p:cNvSpPr>
            <a:spLocks noGrp="1"/>
          </p:cNvSpPr>
          <p:nvPr>
            <p:ph type="chart" sz="quarter" idx="13"/>
          </p:nvPr>
        </p:nvSpPr>
        <p:spPr>
          <a:xfrm>
            <a:off x="3911600" y="2052638"/>
            <a:ext cx="5232400" cy="3352800"/>
          </a:xfrm>
          <a:prstGeom prst="rect">
            <a:avLst/>
          </a:prstGeom>
        </p:spPr>
        <p:txBody>
          <a:bodyPr/>
          <a:lstStyle>
            <a:lvl1pPr>
              <a:defRPr>
                <a:solidFill>
                  <a:srgbClr val="CC0633"/>
                </a:solidFill>
              </a:defRPr>
            </a:lvl1pPr>
          </a:lstStyle>
          <a:p>
            <a:endParaRPr lang="en-US" dirty="0"/>
          </a:p>
        </p:txBody>
      </p:sp>
      <p:sp>
        <p:nvSpPr>
          <p:cNvPr id="7" name="Text Placeholder 7">
            <a:extLst>
              <a:ext uri="{FF2B5EF4-FFF2-40B4-BE49-F238E27FC236}">
                <a16:creationId xmlns="" xmlns:a16="http://schemas.microsoft.com/office/drawing/2014/main" id="{58AD251E-0061-3D48-830D-AF1EB95B70FC}"/>
              </a:ext>
            </a:extLst>
          </p:cNvPr>
          <p:cNvSpPr>
            <a:spLocks noGrp="1"/>
          </p:cNvSpPr>
          <p:nvPr>
            <p:ph type="body" sz="quarter" idx="14" hasCustomPrompt="1"/>
          </p:nvPr>
        </p:nvSpPr>
        <p:spPr>
          <a:xfrm>
            <a:off x="628650" y="3823640"/>
            <a:ext cx="1869851" cy="419950"/>
          </a:xfrm>
          <a:prstGeom prst="rect">
            <a:avLst/>
          </a:prstGeom>
        </p:spPr>
        <p:txBody>
          <a:bodyPr/>
          <a:lstStyle>
            <a:lvl1pPr marL="0" indent="0">
              <a:buNone/>
              <a:defRPr sz="2400" b="1">
                <a:solidFill>
                  <a:srgbClr val="54585A"/>
                </a:solidFill>
                <a:latin typeface="Trebuchet MS" panose="020B0703020202090204" pitchFamily="34" charset="0"/>
              </a:defRPr>
            </a:lvl1pPr>
          </a:lstStyle>
          <a:p>
            <a:pPr lvl="0"/>
            <a:r>
              <a:rPr lang="en-US" dirty="0"/>
              <a:t>SUBHEADER</a:t>
            </a:r>
          </a:p>
        </p:txBody>
      </p:sp>
    </p:spTree>
    <p:extLst>
      <p:ext uri="{BB962C8B-B14F-4D97-AF65-F5344CB8AC3E}">
        <p14:creationId xmlns:p14="http://schemas.microsoft.com/office/powerpoint/2010/main" val="650179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py and image">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D8EC346D-FEA7-D94B-8FE2-AA7753AE27C4}"/>
              </a:ext>
            </a:extLst>
          </p:cNvPr>
          <p:cNvSpPr>
            <a:spLocks noGrp="1"/>
          </p:cNvSpPr>
          <p:nvPr>
            <p:ph type="sldNum" sz="quarter" idx="12"/>
          </p:nvPr>
        </p:nvSpPr>
        <p:spPr>
          <a:xfrm>
            <a:off x="5709920" y="5991224"/>
            <a:ext cx="2805430" cy="365125"/>
          </a:xfrm>
          <a:prstGeom prst="rect">
            <a:avLst/>
          </a:prstGeom>
        </p:spPr>
        <p:txBody>
          <a:bodyPr/>
          <a:lstStyle>
            <a:lvl1pPr>
              <a:defRPr>
                <a:solidFill>
                  <a:srgbClr val="4D4D4C"/>
                </a:solidFill>
              </a:defRPr>
            </a:lvl1pPr>
          </a:lstStyle>
          <a:p>
            <a:r>
              <a:rPr lang="en-US" dirty="0"/>
              <a:t>SIMON FRASER UNIVERSITY   </a:t>
            </a:r>
            <a:fld id="{45E0C454-F75C-A944-8BC1-78DA56BBB239}" type="slidenum">
              <a:rPr lang="en-US" smtClean="0"/>
              <a:pPr/>
              <a:t>‹#›</a:t>
            </a:fld>
            <a:endParaRPr lang="en-US" dirty="0"/>
          </a:p>
        </p:txBody>
      </p:sp>
      <p:sp>
        <p:nvSpPr>
          <p:cNvPr id="3" name="Picture Placeholder 2">
            <a:extLst>
              <a:ext uri="{FF2B5EF4-FFF2-40B4-BE49-F238E27FC236}">
                <a16:creationId xmlns="" xmlns:a16="http://schemas.microsoft.com/office/drawing/2014/main" id="{091B9466-E87C-C54B-860C-17F37D71C88F}"/>
              </a:ext>
            </a:extLst>
          </p:cNvPr>
          <p:cNvSpPr>
            <a:spLocks noGrp="1"/>
          </p:cNvSpPr>
          <p:nvPr>
            <p:ph type="pic" sz="quarter" idx="14"/>
          </p:nvPr>
        </p:nvSpPr>
        <p:spPr>
          <a:xfrm>
            <a:off x="4814047" y="2052637"/>
            <a:ext cx="4060825" cy="3544887"/>
          </a:xfrm>
          <a:prstGeom prst="rect">
            <a:avLst/>
          </a:prstGeom>
        </p:spPr>
        <p:txBody>
          <a:bodyPr/>
          <a:lstStyle>
            <a:lvl1pPr>
              <a:defRPr>
                <a:solidFill>
                  <a:srgbClr val="CC0633"/>
                </a:solidFill>
              </a:defRPr>
            </a:lvl1pPr>
          </a:lstStyle>
          <a:p>
            <a:endParaRPr lang="en-US" dirty="0"/>
          </a:p>
        </p:txBody>
      </p:sp>
      <p:sp>
        <p:nvSpPr>
          <p:cNvPr id="4" name="Text Placeholder 3">
            <a:extLst>
              <a:ext uri="{FF2B5EF4-FFF2-40B4-BE49-F238E27FC236}">
                <a16:creationId xmlns="" xmlns:a16="http://schemas.microsoft.com/office/drawing/2014/main" id="{B2B44AA3-7262-A146-B295-8DCBF7C72229}"/>
              </a:ext>
            </a:extLst>
          </p:cNvPr>
          <p:cNvSpPr>
            <a:spLocks noGrp="1"/>
          </p:cNvSpPr>
          <p:nvPr>
            <p:ph type="body" sz="quarter" idx="15" hasCustomPrompt="1"/>
          </p:nvPr>
        </p:nvSpPr>
        <p:spPr>
          <a:xfrm>
            <a:off x="628650" y="2052638"/>
            <a:ext cx="4185397" cy="3544887"/>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a:solidFill>
                  <a:srgbClr val="54585A"/>
                </a:solidFill>
              </a:defRPr>
            </a:lvl1pPr>
            <a:lvl2pPr>
              <a:defRPr>
                <a:solidFill>
                  <a:srgbClr val="54585A"/>
                </a:solidFill>
              </a:defRPr>
            </a:lvl2pPr>
            <a:lvl3pPr>
              <a:defRPr>
                <a:solidFill>
                  <a:srgbClr val="54585A"/>
                </a:solidFill>
              </a:defRPr>
            </a:lvl3pPr>
            <a:lvl4pPr>
              <a:defRPr>
                <a:solidFill>
                  <a:srgbClr val="54585A"/>
                </a:solidFill>
              </a:defRPr>
            </a:lvl4pPr>
            <a:lvl5pPr>
              <a:defRPr>
                <a:solidFill>
                  <a:srgbClr val="54585A"/>
                </a:solidFill>
              </a:defRPr>
            </a:lvl5pPr>
          </a:lstStyle>
          <a:p>
            <a:pPr marL="0" marR="0" lvl="0" indent="0" algn="l" defTabSz="914400" rtl="0" eaLnBrk="1" fontAlgn="auto" latinLnBrk="0" hangingPunct="1">
              <a:lnSpc>
                <a:spcPct val="90000"/>
              </a:lnSpc>
              <a:spcBef>
                <a:spcPts val="1000"/>
              </a:spcBef>
              <a:spcAft>
                <a:spcPts val="0"/>
              </a:spcAft>
              <a:buClrTx/>
              <a:buSzTx/>
              <a:buFont typeface="STIXGeneral-Regular" pitchFamily="2" charset="2"/>
              <a:buNone/>
              <a:tabLst/>
              <a:defRPr/>
            </a:pPr>
            <a:r>
              <a:rPr lang="en-CA" b="1" dirty="0">
                <a:latin typeface="Trebuchet MS" panose="020B0703020202090204" pitchFamily="34" charset="0"/>
              </a:rPr>
              <a:t>SUBHEADER</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a:extLst>
              <a:ext uri="{FF2B5EF4-FFF2-40B4-BE49-F238E27FC236}">
                <a16:creationId xmlns="" xmlns:a16="http://schemas.microsoft.com/office/drawing/2014/main" id="{A6C43D69-A87B-4D49-95CF-7AF393951B90}"/>
              </a:ext>
            </a:extLst>
          </p:cNvPr>
          <p:cNvSpPr>
            <a:spLocks noGrp="1"/>
          </p:cNvSpPr>
          <p:nvPr>
            <p:ph type="title" hasCustomPrompt="1"/>
          </p:nvPr>
        </p:nvSpPr>
        <p:spPr>
          <a:xfrm>
            <a:off x="628650" y="365125"/>
            <a:ext cx="7886700" cy="1325563"/>
          </a:xfrm>
        </p:spPr>
        <p:txBody>
          <a:bodyPr>
            <a:noAutofit/>
          </a:bodyPr>
          <a:lstStyle>
            <a:lvl1pPr>
              <a:defRPr>
                <a:solidFill>
                  <a:srgbClr val="CC0633"/>
                </a:solidFill>
              </a:defRPr>
            </a:lvl1pPr>
          </a:lstStyle>
          <a:p>
            <a:r>
              <a:rPr lang="en-US" dirty="0"/>
              <a:t>PAGE WITH COPY AND IMAGE</a:t>
            </a:r>
          </a:p>
        </p:txBody>
      </p:sp>
    </p:spTree>
    <p:extLst>
      <p:ext uri="{BB962C8B-B14F-4D97-AF65-F5344CB8AC3E}">
        <p14:creationId xmlns:p14="http://schemas.microsoft.com/office/powerpoint/2010/main" val="885017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E7E0DB9-2A74-BF45-BB9E-9E500F37ABAE}"/>
              </a:ext>
            </a:extLst>
          </p:cNvPr>
          <p:cNvSpPr>
            <a:spLocks noGrp="1"/>
          </p:cNvSpPr>
          <p:nvPr>
            <p:ph type="title" hasCustomPrompt="1"/>
          </p:nvPr>
        </p:nvSpPr>
        <p:spPr/>
        <p:txBody>
          <a:bodyPr>
            <a:noAutofit/>
          </a:bodyPr>
          <a:lstStyle>
            <a:lvl1pPr>
              <a:defRPr>
                <a:solidFill>
                  <a:srgbClr val="CC0633"/>
                </a:solidFill>
              </a:defRPr>
            </a:lvl1pPr>
          </a:lstStyle>
          <a:p>
            <a:r>
              <a:rPr lang="en-US" dirty="0"/>
              <a:t>PAGE WITH TEXT ONLY</a:t>
            </a:r>
          </a:p>
        </p:txBody>
      </p:sp>
      <p:sp>
        <p:nvSpPr>
          <p:cNvPr id="3" name="Slide Number Placeholder 2">
            <a:extLst>
              <a:ext uri="{FF2B5EF4-FFF2-40B4-BE49-F238E27FC236}">
                <a16:creationId xmlns="" xmlns:a16="http://schemas.microsoft.com/office/drawing/2014/main" id="{B6F9D54D-918F-514C-BBA7-693AF6C02B2D}"/>
              </a:ext>
            </a:extLst>
          </p:cNvPr>
          <p:cNvSpPr>
            <a:spLocks noGrp="1"/>
          </p:cNvSpPr>
          <p:nvPr>
            <p:ph type="sldNum" sz="quarter" idx="10"/>
          </p:nvPr>
        </p:nvSpPr>
        <p:spPr/>
        <p:txBody>
          <a:bodyPr/>
          <a:lstStyle>
            <a:lvl1pPr>
              <a:defRPr>
                <a:solidFill>
                  <a:srgbClr val="4D4D4C"/>
                </a:solidFill>
              </a:defRPr>
            </a:lvl1pPr>
          </a:lstStyle>
          <a:p>
            <a:r>
              <a:rPr lang="en-US" dirty="0"/>
              <a:t>SIMON FRASER UNIVERSITY   </a:t>
            </a:r>
            <a:fld id="{45E0C454-F75C-A944-8BC1-78DA56BBB239}" type="slidenum">
              <a:rPr lang="en-US" smtClean="0"/>
              <a:pPr/>
              <a:t>‹#›</a:t>
            </a:fld>
            <a:endParaRPr lang="en-US" dirty="0"/>
          </a:p>
        </p:txBody>
      </p:sp>
      <p:sp>
        <p:nvSpPr>
          <p:cNvPr id="5" name="Text Placeholder 4">
            <a:extLst>
              <a:ext uri="{FF2B5EF4-FFF2-40B4-BE49-F238E27FC236}">
                <a16:creationId xmlns="" xmlns:a16="http://schemas.microsoft.com/office/drawing/2014/main" id="{950C7CFC-CA74-9343-951B-3D96B6149607}"/>
              </a:ext>
            </a:extLst>
          </p:cNvPr>
          <p:cNvSpPr>
            <a:spLocks noGrp="1"/>
          </p:cNvSpPr>
          <p:nvPr>
            <p:ph type="body" sz="quarter" idx="11" hasCustomPrompt="1"/>
          </p:nvPr>
        </p:nvSpPr>
        <p:spPr>
          <a:xfrm>
            <a:off x="628650" y="1912938"/>
            <a:ext cx="7886700" cy="3878262"/>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a:solidFill>
                  <a:srgbClr val="54585A"/>
                </a:solidFill>
              </a:defRPr>
            </a:lvl1pPr>
            <a:lvl2pPr>
              <a:defRPr>
                <a:solidFill>
                  <a:srgbClr val="54585A"/>
                </a:solidFill>
              </a:defRPr>
            </a:lvl2pPr>
            <a:lvl3pPr>
              <a:defRPr>
                <a:solidFill>
                  <a:srgbClr val="54585A"/>
                </a:solidFill>
              </a:defRPr>
            </a:lvl3pPr>
            <a:lvl4pPr>
              <a:defRPr>
                <a:solidFill>
                  <a:srgbClr val="54585A"/>
                </a:solidFill>
              </a:defRPr>
            </a:lvl4pPr>
            <a:lvl5pPr>
              <a:defRPr>
                <a:solidFill>
                  <a:srgbClr val="54585A"/>
                </a:solidFill>
              </a:defRPr>
            </a:lvl5pPr>
          </a:lstStyle>
          <a:p>
            <a:pPr marL="0" marR="0" lvl="0" indent="0" algn="l" defTabSz="914400" rtl="0" eaLnBrk="1" fontAlgn="auto" latinLnBrk="0" hangingPunct="1">
              <a:lnSpc>
                <a:spcPct val="90000"/>
              </a:lnSpc>
              <a:spcBef>
                <a:spcPts val="1000"/>
              </a:spcBef>
              <a:spcAft>
                <a:spcPts val="0"/>
              </a:spcAft>
              <a:buClrTx/>
              <a:buSzTx/>
              <a:buFont typeface="STIXGeneral-Regular" pitchFamily="2" charset="2"/>
              <a:buNone/>
              <a:tabLst/>
              <a:defRPr/>
            </a:pPr>
            <a:r>
              <a:rPr lang="en-CA" b="1" dirty="0">
                <a:latin typeface="Trebuchet MS" panose="020B0703020202090204" pitchFamily="34" charset="0"/>
              </a:rPr>
              <a:t>SUBHEADER</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33103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Single Phrase">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422C1386-D334-864D-8255-FFC79183ABF5}"/>
              </a:ext>
            </a:extLst>
          </p:cNvPr>
          <p:cNvSpPr>
            <a:spLocks noGrp="1"/>
          </p:cNvSpPr>
          <p:nvPr>
            <p:ph type="sldNum" sz="quarter" idx="10"/>
          </p:nvPr>
        </p:nvSpPr>
        <p:spPr/>
        <p:txBody>
          <a:bodyPr/>
          <a:lstStyle/>
          <a:p>
            <a:r>
              <a:rPr lang="en-US"/>
              <a:t>SIMON FRASER UNIVERSITY   </a:t>
            </a:r>
            <a:fld id="{45E0C454-F75C-A944-8BC1-78DA56BBB239}" type="slidenum">
              <a:rPr lang="en-US" smtClean="0"/>
              <a:pPr/>
              <a:t>‹#›</a:t>
            </a:fld>
            <a:endParaRPr lang="en-US" dirty="0"/>
          </a:p>
        </p:txBody>
      </p:sp>
      <p:sp>
        <p:nvSpPr>
          <p:cNvPr id="7" name="Title 1">
            <a:extLst>
              <a:ext uri="{FF2B5EF4-FFF2-40B4-BE49-F238E27FC236}">
                <a16:creationId xmlns="" xmlns:a16="http://schemas.microsoft.com/office/drawing/2014/main" id="{90878862-92D6-5247-A8B5-C605B2892168}"/>
              </a:ext>
            </a:extLst>
          </p:cNvPr>
          <p:cNvSpPr>
            <a:spLocks noGrp="1"/>
          </p:cNvSpPr>
          <p:nvPr>
            <p:ph type="title" hasCustomPrompt="1"/>
          </p:nvPr>
        </p:nvSpPr>
        <p:spPr>
          <a:xfrm>
            <a:off x="838200" y="2766218"/>
            <a:ext cx="8054662" cy="1325563"/>
          </a:xfrm>
        </p:spPr>
        <p:txBody>
          <a:bodyPr/>
          <a:lstStyle>
            <a:lvl1pPr>
              <a:defRPr sz="3600" b="1" baseline="0">
                <a:solidFill>
                  <a:srgbClr val="CC0633"/>
                </a:solidFill>
                <a:latin typeface="Trebuchet MS" panose="020B0703020202090204" pitchFamily="34" charset="0"/>
              </a:defRPr>
            </a:lvl1pPr>
          </a:lstStyle>
          <a:p>
            <a:r>
              <a:rPr lang="en-US" dirty="0"/>
              <a:t>PAGE WITH QUOTE/SINGLE PHRASE</a:t>
            </a:r>
          </a:p>
        </p:txBody>
      </p:sp>
    </p:spTree>
    <p:extLst>
      <p:ext uri="{BB962C8B-B14F-4D97-AF65-F5344CB8AC3E}">
        <p14:creationId xmlns:p14="http://schemas.microsoft.com/office/powerpoint/2010/main" val="11109219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p:spPr>
        <p:txBody>
          <a:bodyPr/>
          <a:lstStyle/>
          <a:p>
            <a:endParaRPr lang="en-US"/>
          </a:p>
        </p:txBody>
      </p:sp>
    </p:spTree>
    <p:extLst>
      <p:ext uri="{BB962C8B-B14F-4D97-AF65-F5344CB8AC3E}">
        <p14:creationId xmlns:p14="http://schemas.microsoft.com/office/powerpoint/2010/main" val="3935608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BAR | Title Page with side image">
    <p:spTree>
      <p:nvGrpSpPr>
        <p:cNvPr id="1" name=""/>
        <p:cNvGrpSpPr/>
        <p:nvPr/>
      </p:nvGrpSpPr>
      <p:grpSpPr>
        <a:xfrm>
          <a:off x="0" y="0"/>
          <a:ext cx="0" cy="0"/>
          <a:chOff x="0" y="0"/>
          <a:chExt cx="0" cy="0"/>
        </a:xfrm>
      </p:grpSpPr>
      <p:sp>
        <p:nvSpPr>
          <p:cNvPr id="6" name="Rectangle 5"/>
          <p:cNvSpPr/>
          <p:nvPr userDrawn="1"/>
        </p:nvSpPr>
        <p:spPr>
          <a:xfrm>
            <a:off x="5380038" y="-6350"/>
            <a:ext cx="3763962" cy="686435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Picture Placeholder 3"/>
          <p:cNvSpPr>
            <a:spLocks noGrp="1"/>
          </p:cNvSpPr>
          <p:nvPr>
            <p:ph type="pic" sz="quarter" idx="11"/>
          </p:nvPr>
        </p:nvSpPr>
        <p:spPr>
          <a:xfrm>
            <a:off x="5380038" y="0"/>
            <a:ext cx="3763962" cy="6864350"/>
          </a:xfrm>
        </p:spPr>
        <p:txBody>
          <a:bodyPr/>
          <a:lstStyle/>
          <a:p>
            <a:endParaRPr lang="en-US"/>
          </a:p>
        </p:txBody>
      </p:sp>
      <p:sp>
        <p:nvSpPr>
          <p:cNvPr id="3" name="Date Placeholder 2">
            <a:extLst>
              <a:ext uri="{FF2B5EF4-FFF2-40B4-BE49-F238E27FC236}">
                <a16:creationId xmlns="" xmlns:a16="http://schemas.microsoft.com/office/drawing/2014/main" id="{E40BDC30-F9E2-E84D-8EC1-32EBBF8E3038}"/>
              </a:ext>
            </a:extLst>
          </p:cNvPr>
          <p:cNvSpPr>
            <a:spLocks noGrp="1"/>
          </p:cNvSpPr>
          <p:nvPr>
            <p:ph type="dt" sz="half" idx="10"/>
          </p:nvPr>
        </p:nvSpPr>
        <p:spPr>
          <a:xfrm>
            <a:off x="628650" y="5573203"/>
            <a:ext cx="2057400" cy="365125"/>
          </a:xfrm>
        </p:spPr>
        <p:txBody>
          <a:bodyPr/>
          <a:lstStyle/>
          <a:p>
            <a:r>
              <a:rPr lang="en-US" dirty="0"/>
              <a:t>DAY MONTH YEAR</a:t>
            </a:r>
          </a:p>
        </p:txBody>
      </p:sp>
      <p:sp>
        <p:nvSpPr>
          <p:cNvPr id="7" name="Title 1">
            <a:extLst>
              <a:ext uri="{FF2B5EF4-FFF2-40B4-BE49-F238E27FC236}">
                <a16:creationId xmlns="" xmlns:a16="http://schemas.microsoft.com/office/drawing/2014/main" id="{9AAA6453-7A6E-6F44-9531-EED55DE91367}"/>
              </a:ext>
            </a:extLst>
          </p:cNvPr>
          <p:cNvSpPr>
            <a:spLocks noGrp="1"/>
          </p:cNvSpPr>
          <p:nvPr>
            <p:ph type="ctrTitle" hasCustomPrompt="1"/>
          </p:nvPr>
        </p:nvSpPr>
        <p:spPr>
          <a:xfrm>
            <a:off x="628649" y="1122363"/>
            <a:ext cx="4751389" cy="3278721"/>
          </a:xfrm>
        </p:spPr>
        <p:txBody>
          <a:bodyPr anchor="t">
            <a:noAutofit/>
          </a:bodyPr>
          <a:lstStyle>
            <a:lvl1pPr algn="l">
              <a:defRPr sz="6000">
                <a:solidFill>
                  <a:srgbClr val="CC0633"/>
                </a:solidFill>
              </a:defRPr>
            </a:lvl1pPr>
          </a:lstStyle>
          <a:p>
            <a:r>
              <a:rPr lang="en-US" dirty="0"/>
              <a:t>PRESENTATION</a:t>
            </a:r>
            <a:br>
              <a:rPr lang="en-US" dirty="0"/>
            </a:br>
            <a:r>
              <a:rPr lang="en-US" dirty="0"/>
              <a:t>TITLE PAGE</a:t>
            </a:r>
            <a:br>
              <a:rPr lang="en-US" dirty="0"/>
            </a:br>
            <a:r>
              <a:rPr lang="en-US" dirty="0"/>
              <a:t>WITH </a:t>
            </a:r>
            <a:br>
              <a:rPr lang="en-US" dirty="0"/>
            </a:br>
            <a:r>
              <a:rPr lang="en-US" dirty="0"/>
              <a:t>SIDE IMAGE</a:t>
            </a:r>
          </a:p>
        </p:txBody>
      </p:sp>
      <p:pic>
        <p:nvPicPr>
          <p:cNvPr id="12" name="Picture 11">
            <a:extLst>
              <a:ext uri="{FF2B5EF4-FFF2-40B4-BE49-F238E27FC236}">
                <a16:creationId xmlns="" xmlns:a16="http://schemas.microsoft.com/office/drawing/2014/main" id="{D54AFDEA-ECA5-5949-BBA0-CB12683808AD}"/>
              </a:ext>
            </a:extLst>
          </p:cNvPr>
          <p:cNvPicPr>
            <a:picLocks noChangeAspect="1"/>
          </p:cNvPicPr>
          <p:nvPr userDrawn="1"/>
        </p:nvPicPr>
        <p:blipFill>
          <a:blip r:embed="rId2"/>
          <a:stretch>
            <a:fillRect/>
          </a:stretch>
        </p:blipFill>
        <p:spPr>
          <a:xfrm>
            <a:off x="7221196" y="0"/>
            <a:ext cx="1281870" cy="640935"/>
          </a:xfrm>
          <a:prstGeom prst="rect">
            <a:avLst/>
          </a:prstGeom>
        </p:spPr>
      </p:pic>
    </p:spTree>
    <p:extLst>
      <p:ext uri="{BB962C8B-B14F-4D97-AF65-F5344CB8AC3E}">
        <p14:creationId xmlns:p14="http://schemas.microsoft.com/office/powerpoint/2010/main" val="2453020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 BAR | Title Page with top image">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ECC24254-722A-B146-BECC-4895EC4DA86A}"/>
              </a:ext>
            </a:extLst>
          </p:cNvPr>
          <p:cNvSpPr txBox="1"/>
          <p:nvPr userDrawn="1"/>
        </p:nvSpPr>
        <p:spPr>
          <a:xfrm>
            <a:off x="0" y="3743324"/>
            <a:ext cx="9143999" cy="3114675"/>
          </a:xfrm>
          <a:prstGeom prst="rect">
            <a:avLst/>
          </a:prstGeom>
          <a:solidFill>
            <a:srgbClr val="CC0633"/>
          </a:solidFill>
        </p:spPr>
        <p:txBody>
          <a:bodyPr wrap="square" rtlCol="0">
            <a:spAutoFit/>
          </a:bodyPr>
          <a:lstStyle/>
          <a:p>
            <a:endParaRPr lang="en-US" dirty="0"/>
          </a:p>
        </p:txBody>
      </p:sp>
      <p:sp>
        <p:nvSpPr>
          <p:cNvPr id="5" name="Title 1">
            <a:extLst>
              <a:ext uri="{FF2B5EF4-FFF2-40B4-BE49-F238E27FC236}">
                <a16:creationId xmlns="" xmlns:a16="http://schemas.microsoft.com/office/drawing/2014/main" id="{A9135019-64D5-5141-B3AA-B6B20940587F}"/>
              </a:ext>
            </a:extLst>
          </p:cNvPr>
          <p:cNvSpPr>
            <a:spLocks noGrp="1"/>
          </p:cNvSpPr>
          <p:nvPr>
            <p:ph type="ctrTitle" hasCustomPrompt="1"/>
          </p:nvPr>
        </p:nvSpPr>
        <p:spPr>
          <a:xfrm>
            <a:off x="730666" y="4101752"/>
            <a:ext cx="7772400" cy="3278721"/>
          </a:xfrm>
        </p:spPr>
        <p:txBody>
          <a:bodyPr anchor="t">
            <a:noAutofit/>
          </a:bodyPr>
          <a:lstStyle>
            <a:lvl1pPr algn="l">
              <a:defRPr sz="6000">
                <a:solidFill>
                  <a:schemeClr val="bg1"/>
                </a:solidFill>
              </a:defRPr>
            </a:lvl1pPr>
          </a:lstStyle>
          <a:p>
            <a:r>
              <a:rPr lang="en-US" dirty="0"/>
              <a:t>PRESENTATION</a:t>
            </a:r>
            <a:br>
              <a:rPr lang="en-US" dirty="0"/>
            </a:br>
            <a:r>
              <a:rPr lang="en-US" dirty="0"/>
              <a:t>TITLE PAGE</a:t>
            </a:r>
            <a:br>
              <a:rPr lang="en-US" dirty="0"/>
            </a:br>
            <a:r>
              <a:rPr lang="en-US" dirty="0"/>
              <a:t>WITH TOP IMAGE</a:t>
            </a:r>
          </a:p>
        </p:txBody>
      </p:sp>
      <p:sp>
        <p:nvSpPr>
          <p:cNvPr id="6" name="Picture Placeholder 3"/>
          <p:cNvSpPr>
            <a:spLocks noGrp="1"/>
          </p:cNvSpPr>
          <p:nvPr>
            <p:ph type="pic" sz="quarter" idx="11"/>
          </p:nvPr>
        </p:nvSpPr>
        <p:spPr>
          <a:xfrm>
            <a:off x="0" y="-1"/>
            <a:ext cx="9144000" cy="3743325"/>
          </a:xfrm>
        </p:spPr>
        <p:txBody>
          <a:bodyPr/>
          <a:lstStyle/>
          <a:p>
            <a:endParaRPr lang="en-US"/>
          </a:p>
        </p:txBody>
      </p:sp>
      <p:pic>
        <p:nvPicPr>
          <p:cNvPr id="8" name="Picture 7">
            <a:extLst>
              <a:ext uri="{FF2B5EF4-FFF2-40B4-BE49-F238E27FC236}">
                <a16:creationId xmlns="" xmlns:a16="http://schemas.microsoft.com/office/drawing/2014/main" id="{D54AFDEA-ECA5-5949-BBA0-CB12683808AD}"/>
              </a:ext>
            </a:extLst>
          </p:cNvPr>
          <p:cNvPicPr>
            <a:picLocks noChangeAspect="1"/>
          </p:cNvPicPr>
          <p:nvPr userDrawn="1"/>
        </p:nvPicPr>
        <p:blipFill>
          <a:blip r:embed="rId2"/>
          <a:stretch>
            <a:fillRect/>
          </a:stretch>
        </p:blipFill>
        <p:spPr>
          <a:xfrm>
            <a:off x="7221196" y="0"/>
            <a:ext cx="1281870" cy="640935"/>
          </a:xfrm>
          <a:prstGeom prst="rect">
            <a:avLst/>
          </a:prstGeom>
        </p:spPr>
      </p:pic>
    </p:spTree>
    <p:extLst>
      <p:ext uri="{BB962C8B-B14F-4D97-AF65-F5344CB8AC3E}">
        <p14:creationId xmlns:p14="http://schemas.microsoft.com/office/powerpoint/2010/main" val="3834892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HITE BAR | Title Page with top image">
    <p:spTree>
      <p:nvGrpSpPr>
        <p:cNvPr id="1" name=""/>
        <p:cNvGrpSpPr/>
        <p:nvPr/>
      </p:nvGrpSpPr>
      <p:grpSpPr>
        <a:xfrm>
          <a:off x="0" y="0"/>
          <a:ext cx="0" cy="0"/>
          <a:chOff x="0" y="0"/>
          <a:chExt cx="0" cy="0"/>
        </a:xfrm>
      </p:grpSpPr>
      <p:sp>
        <p:nvSpPr>
          <p:cNvPr id="3" name="Rectangle 2"/>
          <p:cNvSpPr/>
          <p:nvPr userDrawn="1"/>
        </p:nvSpPr>
        <p:spPr>
          <a:xfrm>
            <a:off x="0" y="-6351"/>
            <a:ext cx="9144000" cy="3830855"/>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Picture Placeholder 3"/>
          <p:cNvSpPr>
            <a:spLocks noGrp="1"/>
          </p:cNvSpPr>
          <p:nvPr>
            <p:ph type="pic" sz="quarter" idx="11"/>
          </p:nvPr>
        </p:nvSpPr>
        <p:spPr>
          <a:xfrm>
            <a:off x="0" y="-1"/>
            <a:ext cx="9144000" cy="3830855"/>
          </a:xfrm>
        </p:spPr>
        <p:txBody>
          <a:bodyPr/>
          <a:lstStyle/>
          <a:p>
            <a:endParaRPr lang="en-US"/>
          </a:p>
        </p:txBody>
      </p:sp>
      <p:sp>
        <p:nvSpPr>
          <p:cNvPr id="4" name="Title 1">
            <a:extLst>
              <a:ext uri="{FF2B5EF4-FFF2-40B4-BE49-F238E27FC236}">
                <a16:creationId xmlns="" xmlns:a16="http://schemas.microsoft.com/office/drawing/2014/main" id="{A46B9196-03E0-1243-81CF-AEC41C822380}"/>
              </a:ext>
            </a:extLst>
          </p:cNvPr>
          <p:cNvSpPr>
            <a:spLocks noGrp="1"/>
          </p:cNvSpPr>
          <p:nvPr>
            <p:ph type="ctrTitle" hasCustomPrompt="1"/>
          </p:nvPr>
        </p:nvSpPr>
        <p:spPr>
          <a:xfrm>
            <a:off x="730666" y="4101752"/>
            <a:ext cx="7772400" cy="3278721"/>
          </a:xfrm>
        </p:spPr>
        <p:txBody>
          <a:bodyPr anchor="t">
            <a:noAutofit/>
          </a:bodyPr>
          <a:lstStyle>
            <a:lvl1pPr algn="l">
              <a:defRPr sz="6000">
                <a:solidFill>
                  <a:srgbClr val="CC0633"/>
                </a:solidFill>
              </a:defRPr>
            </a:lvl1pPr>
          </a:lstStyle>
          <a:p>
            <a:r>
              <a:rPr lang="en-US" dirty="0"/>
              <a:t>PRESENTATION</a:t>
            </a:r>
            <a:br>
              <a:rPr lang="en-US" dirty="0"/>
            </a:br>
            <a:r>
              <a:rPr lang="en-US" dirty="0"/>
              <a:t>TITLE PAGE</a:t>
            </a:r>
            <a:br>
              <a:rPr lang="en-US" dirty="0"/>
            </a:br>
            <a:r>
              <a:rPr lang="en-US" dirty="0"/>
              <a:t>WITH TOP IMAGE</a:t>
            </a:r>
          </a:p>
        </p:txBody>
      </p:sp>
      <p:pic>
        <p:nvPicPr>
          <p:cNvPr id="6" name="Picture 5">
            <a:extLst>
              <a:ext uri="{FF2B5EF4-FFF2-40B4-BE49-F238E27FC236}">
                <a16:creationId xmlns="" xmlns:a16="http://schemas.microsoft.com/office/drawing/2014/main" id="{D54AFDEA-ECA5-5949-BBA0-CB12683808AD}"/>
              </a:ext>
            </a:extLst>
          </p:cNvPr>
          <p:cNvPicPr>
            <a:picLocks noChangeAspect="1"/>
          </p:cNvPicPr>
          <p:nvPr userDrawn="1"/>
        </p:nvPicPr>
        <p:blipFill>
          <a:blip r:embed="rId2"/>
          <a:stretch>
            <a:fillRect/>
          </a:stretch>
        </p:blipFill>
        <p:spPr>
          <a:xfrm>
            <a:off x="7221196" y="0"/>
            <a:ext cx="1281870" cy="640935"/>
          </a:xfrm>
          <a:prstGeom prst="rect">
            <a:avLst/>
          </a:prstGeom>
        </p:spPr>
      </p:pic>
    </p:spTree>
    <p:extLst>
      <p:ext uri="{BB962C8B-B14F-4D97-AF65-F5344CB8AC3E}">
        <p14:creationId xmlns:p14="http://schemas.microsoft.com/office/powerpoint/2010/main" val="431708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 BAR | Title Page without image">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D1C29D96-D707-B34D-8402-C357832A3C7A}"/>
              </a:ext>
            </a:extLst>
          </p:cNvPr>
          <p:cNvSpPr txBox="1"/>
          <p:nvPr userDrawn="1"/>
        </p:nvSpPr>
        <p:spPr>
          <a:xfrm>
            <a:off x="0" y="1386479"/>
            <a:ext cx="9144000" cy="4025463"/>
          </a:xfrm>
          <a:prstGeom prst="rect">
            <a:avLst/>
          </a:prstGeom>
          <a:solidFill>
            <a:srgbClr val="CC0633"/>
          </a:solidFill>
        </p:spPr>
        <p:txBody>
          <a:bodyPr wrap="square" rtlCol="0">
            <a:spAutoFit/>
          </a:bodyPr>
          <a:lstStyle/>
          <a:p>
            <a:endParaRPr lang="en-US" dirty="0"/>
          </a:p>
        </p:txBody>
      </p:sp>
      <p:sp>
        <p:nvSpPr>
          <p:cNvPr id="11" name="Date Placeholder 2">
            <a:extLst>
              <a:ext uri="{FF2B5EF4-FFF2-40B4-BE49-F238E27FC236}">
                <a16:creationId xmlns="" xmlns:a16="http://schemas.microsoft.com/office/drawing/2014/main" id="{A9E8EA64-4192-3B4B-B6D0-A0CBC5D266D2}"/>
              </a:ext>
            </a:extLst>
          </p:cNvPr>
          <p:cNvSpPr>
            <a:spLocks noGrp="1"/>
          </p:cNvSpPr>
          <p:nvPr>
            <p:ph type="dt" sz="half" idx="10"/>
          </p:nvPr>
        </p:nvSpPr>
        <p:spPr>
          <a:xfrm>
            <a:off x="628650" y="5599184"/>
            <a:ext cx="2057400" cy="365125"/>
          </a:xfrm>
        </p:spPr>
        <p:txBody>
          <a:bodyPr/>
          <a:lstStyle>
            <a:lvl1pPr>
              <a:defRPr>
                <a:solidFill>
                  <a:srgbClr val="4D4D4C"/>
                </a:solidFill>
              </a:defRPr>
            </a:lvl1pPr>
          </a:lstStyle>
          <a:p>
            <a:r>
              <a:rPr lang="en-US" dirty="0"/>
              <a:t>DAY MONTH YEAR</a:t>
            </a:r>
          </a:p>
        </p:txBody>
      </p:sp>
      <p:pic>
        <p:nvPicPr>
          <p:cNvPr id="13" name="Picture 12">
            <a:extLst>
              <a:ext uri="{FF2B5EF4-FFF2-40B4-BE49-F238E27FC236}">
                <a16:creationId xmlns="" xmlns:a16="http://schemas.microsoft.com/office/drawing/2014/main" id="{B64D345E-FAF2-894B-9E63-6F75C8E5BD2D}"/>
              </a:ext>
            </a:extLst>
          </p:cNvPr>
          <p:cNvPicPr>
            <a:picLocks noChangeAspect="1"/>
          </p:cNvPicPr>
          <p:nvPr userDrawn="1"/>
        </p:nvPicPr>
        <p:blipFill>
          <a:blip r:embed="rId2"/>
          <a:stretch>
            <a:fillRect/>
          </a:stretch>
        </p:blipFill>
        <p:spPr>
          <a:xfrm>
            <a:off x="7221196" y="0"/>
            <a:ext cx="1281870" cy="640935"/>
          </a:xfrm>
          <a:prstGeom prst="rect">
            <a:avLst/>
          </a:prstGeom>
        </p:spPr>
      </p:pic>
      <p:sp>
        <p:nvSpPr>
          <p:cNvPr id="5" name="Title 1">
            <a:extLst>
              <a:ext uri="{FF2B5EF4-FFF2-40B4-BE49-F238E27FC236}">
                <a16:creationId xmlns="" xmlns:a16="http://schemas.microsoft.com/office/drawing/2014/main" id="{C9131F03-220F-7843-B21F-44753B90782B}"/>
              </a:ext>
            </a:extLst>
          </p:cNvPr>
          <p:cNvSpPr>
            <a:spLocks noGrp="1"/>
          </p:cNvSpPr>
          <p:nvPr>
            <p:ph type="ctrTitle" hasCustomPrompt="1"/>
          </p:nvPr>
        </p:nvSpPr>
        <p:spPr>
          <a:xfrm>
            <a:off x="730666" y="1915764"/>
            <a:ext cx="7772400" cy="3278721"/>
          </a:xfrm>
        </p:spPr>
        <p:txBody>
          <a:bodyPr anchor="t">
            <a:noAutofit/>
          </a:bodyPr>
          <a:lstStyle>
            <a:lvl1pPr algn="l">
              <a:defRPr sz="7200">
                <a:solidFill>
                  <a:schemeClr val="bg1"/>
                </a:solidFill>
              </a:defRPr>
            </a:lvl1pPr>
          </a:lstStyle>
          <a:p>
            <a:r>
              <a:rPr lang="en-US" dirty="0"/>
              <a:t>PRESENTATION</a:t>
            </a:r>
            <a:br>
              <a:rPr lang="en-US" dirty="0"/>
            </a:br>
            <a:r>
              <a:rPr lang="en-US" dirty="0"/>
              <a:t>TITLE PAGE</a:t>
            </a:r>
            <a:br>
              <a:rPr lang="en-US" dirty="0"/>
            </a:br>
            <a:r>
              <a:rPr lang="en-US" dirty="0"/>
              <a:t>WITHOUT IMAGE</a:t>
            </a:r>
          </a:p>
        </p:txBody>
      </p:sp>
    </p:spTree>
    <p:extLst>
      <p:ext uri="{BB962C8B-B14F-4D97-AF65-F5344CB8AC3E}">
        <p14:creationId xmlns:p14="http://schemas.microsoft.com/office/powerpoint/2010/main" val="2283154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HITE BAR | Title Page without image">
    <p:spTree>
      <p:nvGrpSpPr>
        <p:cNvPr id="1" name=""/>
        <p:cNvGrpSpPr/>
        <p:nvPr/>
      </p:nvGrpSpPr>
      <p:grpSpPr>
        <a:xfrm>
          <a:off x="0" y="0"/>
          <a:ext cx="0" cy="0"/>
          <a:chOff x="0" y="0"/>
          <a:chExt cx="0" cy="0"/>
        </a:xfrm>
      </p:grpSpPr>
      <p:sp>
        <p:nvSpPr>
          <p:cNvPr id="10" name="TextBox 9">
            <a:extLst>
              <a:ext uri="{FF2B5EF4-FFF2-40B4-BE49-F238E27FC236}">
                <a16:creationId xmlns="" xmlns:a16="http://schemas.microsoft.com/office/drawing/2014/main" id="{D1140F4F-0E75-ED4A-90B8-D9886065EBC1}"/>
              </a:ext>
            </a:extLst>
          </p:cNvPr>
          <p:cNvSpPr txBox="1"/>
          <p:nvPr userDrawn="1"/>
        </p:nvSpPr>
        <p:spPr>
          <a:xfrm>
            <a:off x="0" y="0"/>
            <a:ext cx="9144000" cy="6858000"/>
          </a:xfrm>
          <a:prstGeom prst="rect">
            <a:avLst/>
          </a:prstGeom>
          <a:solidFill>
            <a:srgbClr val="CC0633"/>
          </a:solidFill>
        </p:spPr>
        <p:txBody>
          <a:bodyPr wrap="square" rtlCol="0">
            <a:spAutoFit/>
          </a:bodyPr>
          <a:lstStyle/>
          <a:p>
            <a:endParaRPr lang="en-US" dirty="0"/>
          </a:p>
        </p:txBody>
      </p:sp>
      <p:sp>
        <p:nvSpPr>
          <p:cNvPr id="7" name="TextBox 6">
            <a:extLst>
              <a:ext uri="{FF2B5EF4-FFF2-40B4-BE49-F238E27FC236}">
                <a16:creationId xmlns="" xmlns:a16="http://schemas.microsoft.com/office/drawing/2014/main" id="{7C99B31A-829C-DC4E-8280-930D2537D48A}"/>
              </a:ext>
            </a:extLst>
          </p:cNvPr>
          <p:cNvSpPr txBox="1"/>
          <p:nvPr userDrawn="1"/>
        </p:nvSpPr>
        <p:spPr>
          <a:xfrm>
            <a:off x="1" y="1376854"/>
            <a:ext cx="9144000" cy="4025463"/>
          </a:xfrm>
          <a:prstGeom prst="rect">
            <a:avLst/>
          </a:prstGeom>
          <a:solidFill>
            <a:schemeClr val="bg1"/>
          </a:solidFill>
        </p:spPr>
        <p:txBody>
          <a:bodyPr wrap="square" rtlCol="0">
            <a:noAutofit/>
          </a:bodyPr>
          <a:lstStyle/>
          <a:p>
            <a:endParaRPr lang="en-US" dirty="0"/>
          </a:p>
        </p:txBody>
      </p:sp>
      <p:sp>
        <p:nvSpPr>
          <p:cNvPr id="2" name="Title 1"/>
          <p:cNvSpPr>
            <a:spLocks noGrp="1"/>
          </p:cNvSpPr>
          <p:nvPr>
            <p:ph type="ctrTitle" hasCustomPrompt="1"/>
          </p:nvPr>
        </p:nvSpPr>
        <p:spPr>
          <a:xfrm>
            <a:off x="730666" y="1873722"/>
            <a:ext cx="7772400" cy="3278721"/>
          </a:xfrm>
        </p:spPr>
        <p:txBody>
          <a:bodyPr anchor="t">
            <a:noAutofit/>
          </a:bodyPr>
          <a:lstStyle>
            <a:lvl1pPr algn="l">
              <a:defRPr sz="7200">
                <a:solidFill>
                  <a:srgbClr val="CC0633"/>
                </a:solidFill>
              </a:defRPr>
            </a:lvl1pPr>
          </a:lstStyle>
          <a:p>
            <a:r>
              <a:rPr lang="en-US" dirty="0"/>
              <a:t>PRESENTATION</a:t>
            </a:r>
            <a:br>
              <a:rPr lang="en-US" dirty="0"/>
            </a:br>
            <a:r>
              <a:rPr lang="en-US" dirty="0"/>
              <a:t>TITLE PAGE</a:t>
            </a:r>
            <a:br>
              <a:rPr lang="en-US" dirty="0"/>
            </a:br>
            <a:r>
              <a:rPr lang="en-US" dirty="0"/>
              <a:t>WITHOUT IMAGE</a:t>
            </a:r>
          </a:p>
        </p:txBody>
      </p:sp>
      <p:sp>
        <p:nvSpPr>
          <p:cNvPr id="11" name="Date Placeholder 2">
            <a:extLst>
              <a:ext uri="{FF2B5EF4-FFF2-40B4-BE49-F238E27FC236}">
                <a16:creationId xmlns="" xmlns:a16="http://schemas.microsoft.com/office/drawing/2014/main" id="{A9E8EA64-4192-3B4B-B6D0-A0CBC5D266D2}"/>
              </a:ext>
            </a:extLst>
          </p:cNvPr>
          <p:cNvSpPr>
            <a:spLocks noGrp="1"/>
          </p:cNvSpPr>
          <p:nvPr>
            <p:ph type="dt" sz="half" idx="10"/>
          </p:nvPr>
        </p:nvSpPr>
        <p:spPr>
          <a:xfrm>
            <a:off x="628650" y="5599184"/>
            <a:ext cx="2057400" cy="365125"/>
          </a:xfrm>
        </p:spPr>
        <p:txBody>
          <a:bodyPr/>
          <a:lstStyle/>
          <a:p>
            <a:r>
              <a:rPr lang="en-US" dirty="0"/>
              <a:t>DAY MONTH YEAR</a:t>
            </a:r>
          </a:p>
        </p:txBody>
      </p:sp>
      <p:pic>
        <p:nvPicPr>
          <p:cNvPr id="13" name="Picture 12">
            <a:extLst>
              <a:ext uri="{FF2B5EF4-FFF2-40B4-BE49-F238E27FC236}">
                <a16:creationId xmlns="" xmlns:a16="http://schemas.microsoft.com/office/drawing/2014/main" id="{B64D345E-FAF2-894B-9E63-6F75C8E5BD2D}"/>
              </a:ext>
            </a:extLst>
          </p:cNvPr>
          <p:cNvPicPr>
            <a:picLocks noChangeAspect="1"/>
          </p:cNvPicPr>
          <p:nvPr userDrawn="1"/>
        </p:nvPicPr>
        <p:blipFill>
          <a:blip r:embed="rId2"/>
          <a:stretch>
            <a:fillRect/>
          </a:stretch>
        </p:blipFill>
        <p:spPr>
          <a:xfrm>
            <a:off x="7221196" y="0"/>
            <a:ext cx="1281870" cy="640935"/>
          </a:xfrm>
          <a:prstGeom prst="rect">
            <a:avLst/>
          </a:prstGeom>
        </p:spPr>
      </p:pic>
    </p:spTree>
    <p:extLst>
      <p:ext uri="{BB962C8B-B14F-4D97-AF65-F5344CB8AC3E}">
        <p14:creationId xmlns:p14="http://schemas.microsoft.com/office/powerpoint/2010/main" val="755074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 BAR | Divider with image">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A799254E-32E2-114F-A2A6-F2A42B61EF54}"/>
              </a:ext>
            </a:extLst>
          </p:cNvPr>
          <p:cNvSpPr txBox="1"/>
          <p:nvPr userDrawn="1"/>
        </p:nvSpPr>
        <p:spPr>
          <a:xfrm>
            <a:off x="0" y="4616604"/>
            <a:ext cx="9143999" cy="2241395"/>
          </a:xfrm>
          <a:prstGeom prst="rect">
            <a:avLst/>
          </a:prstGeom>
          <a:solidFill>
            <a:srgbClr val="CC0633"/>
          </a:solidFill>
        </p:spPr>
        <p:txBody>
          <a:bodyPr wrap="square" rtlCol="0">
            <a:spAutoFit/>
          </a:bodyPr>
          <a:lstStyle/>
          <a:p>
            <a:endParaRPr lang="en-US" dirty="0"/>
          </a:p>
        </p:txBody>
      </p:sp>
      <p:sp>
        <p:nvSpPr>
          <p:cNvPr id="4" name="Title 1">
            <a:extLst>
              <a:ext uri="{FF2B5EF4-FFF2-40B4-BE49-F238E27FC236}">
                <a16:creationId xmlns="" xmlns:a16="http://schemas.microsoft.com/office/drawing/2014/main" id="{32EAF80E-C239-7D49-B7D5-73DE043447C5}"/>
              </a:ext>
            </a:extLst>
          </p:cNvPr>
          <p:cNvSpPr txBox="1">
            <a:spLocks/>
          </p:cNvSpPr>
          <p:nvPr userDrawn="1"/>
        </p:nvSpPr>
        <p:spPr>
          <a:xfrm>
            <a:off x="742950" y="4074160"/>
            <a:ext cx="7772400" cy="1807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7200" kern="1200">
                <a:solidFill>
                  <a:schemeClr val="bg1"/>
                </a:solidFill>
                <a:latin typeface="Impact" panose="020B0806030902050204" pitchFamily="34" charset="0"/>
                <a:ea typeface="+mj-ea"/>
                <a:cs typeface="+mj-cs"/>
              </a:defRPr>
            </a:lvl1pPr>
          </a:lstStyle>
          <a:p>
            <a:endParaRPr lang="en-US" sz="6000" b="0" cap="none" spc="0" dirty="0">
              <a:ln>
                <a:noFill/>
              </a:ln>
              <a:solidFill>
                <a:schemeClr val="bg1"/>
              </a:solidFill>
              <a:effectLst/>
            </a:endParaRPr>
          </a:p>
        </p:txBody>
      </p:sp>
      <p:sp>
        <p:nvSpPr>
          <p:cNvPr id="14" name="Title Placeholder 1">
            <a:extLst>
              <a:ext uri="{FF2B5EF4-FFF2-40B4-BE49-F238E27FC236}">
                <a16:creationId xmlns="" xmlns:a16="http://schemas.microsoft.com/office/drawing/2014/main" id="{9610554A-53CA-F244-A80E-860C45BC4CD9}"/>
              </a:ext>
            </a:extLst>
          </p:cNvPr>
          <p:cNvSpPr>
            <a:spLocks noGrp="1"/>
          </p:cNvSpPr>
          <p:nvPr>
            <p:ph type="title" hasCustomPrompt="1"/>
          </p:nvPr>
        </p:nvSpPr>
        <p:spPr>
          <a:xfrm>
            <a:off x="628650" y="4867380"/>
            <a:ext cx="7886700" cy="1981200"/>
          </a:xfrm>
          <a:prstGeom prst="rect">
            <a:avLst/>
          </a:prstGeom>
        </p:spPr>
        <p:txBody>
          <a:bodyPr vert="horz" lIns="91440" tIns="45720" rIns="91440" bIns="45720" rtlCol="0" anchor="t">
            <a:noAutofit/>
          </a:bodyPr>
          <a:lstStyle>
            <a:lvl1pPr>
              <a:defRPr sz="6000">
                <a:solidFill>
                  <a:schemeClr val="bg1"/>
                </a:solidFill>
              </a:defRPr>
            </a:lvl1pPr>
          </a:lstStyle>
          <a:p>
            <a:r>
              <a:rPr lang="en-US" dirty="0"/>
              <a:t>DIVIDER SLIDE</a:t>
            </a:r>
            <a:br>
              <a:rPr lang="en-US" dirty="0"/>
            </a:br>
            <a:r>
              <a:rPr lang="en-US" dirty="0"/>
              <a:t>WITH IMAGE</a:t>
            </a:r>
          </a:p>
        </p:txBody>
      </p:sp>
      <p:sp>
        <p:nvSpPr>
          <p:cNvPr id="6" name="Picture Placeholder 11"/>
          <p:cNvSpPr>
            <a:spLocks noGrp="1"/>
          </p:cNvSpPr>
          <p:nvPr>
            <p:ph type="pic" sz="quarter" idx="12"/>
          </p:nvPr>
        </p:nvSpPr>
        <p:spPr>
          <a:xfrm>
            <a:off x="1" y="0"/>
            <a:ext cx="9143999" cy="4616605"/>
          </a:xfrm>
        </p:spPr>
        <p:txBody>
          <a:bodyPr/>
          <a:lstStyle/>
          <a:p>
            <a:endParaRPr lang="en-US"/>
          </a:p>
        </p:txBody>
      </p:sp>
    </p:spTree>
    <p:extLst>
      <p:ext uri="{BB962C8B-B14F-4D97-AF65-F5344CB8AC3E}">
        <p14:creationId xmlns:p14="http://schemas.microsoft.com/office/powerpoint/2010/main" val="1588999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 BAR | Divider with image">
    <p:spTree>
      <p:nvGrpSpPr>
        <p:cNvPr id="1" name=""/>
        <p:cNvGrpSpPr/>
        <p:nvPr/>
      </p:nvGrpSpPr>
      <p:grpSpPr>
        <a:xfrm>
          <a:off x="0" y="0"/>
          <a:ext cx="0" cy="0"/>
          <a:chOff x="0" y="0"/>
          <a:chExt cx="0" cy="0"/>
        </a:xfrm>
      </p:grpSpPr>
      <p:sp>
        <p:nvSpPr>
          <p:cNvPr id="4" name="Rectangle 3"/>
          <p:cNvSpPr/>
          <p:nvPr userDrawn="1"/>
        </p:nvSpPr>
        <p:spPr>
          <a:xfrm>
            <a:off x="0" y="-6351"/>
            <a:ext cx="9144000" cy="4622956"/>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Title Placeholder 1">
            <a:extLst>
              <a:ext uri="{FF2B5EF4-FFF2-40B4-BE49-F238E27FC236}">
                <a16:creationId xmlns="" xmlns:a16="http://schemas.microsoft.com/office/drawing/2014/main" id="{D59863EB-4CAE-3147-80D3-6A6B117A1C1E}"/>
              </a:ext>
            </a:extLst>
          </p:cNvPr>
          <p:cNvSpPr>
            <a:spLocks noGrp="1"/>
          </p:cNvSpPr>
          <p:nvPr>
            <p:ph type="title" hasCustomPrompt="1"/>
          </p:nvPr>
        </p:nvSpPr>
        <p:spPr>
          <a:xfrm>
            <a:off x="628650" y="4873813"/>
            <a:ext cx="7886700" cy="1981200"/>
          </a:xfrm>
          <a:prstGeom prst="rect">
            <a:avLst/>
          </a:prstGeom>
        </p:spPr>
        <p:txBody>
          <a:bodyPr vert="horz" lIns="91440" tIns="45720" rIns="91440" bIns="45720" rtlCol="0" anchor="t">
            <a:noAutofit/>
          </a:bodyPr>
          <a:lstStyle>
            <a:lvl1pPr>
              <a:defRPr sz="6000">
                <a:solidFill>
                  <a:srgbClr val="CC0633"/>
                </a:solidFill>
              </a:defRPr>
            </a:lvl1pPr>
          </a:lstStyle>
          <a:p>
            <a:r>
              <a:rPr lang="en-US" dirty="0"/>
              <a:t>DIVIDER SLIDE</a:t>
            </a:r>
            <a:br>
              <a:rPr lang="en-US" dirty="0"/>
            </a:br>
            <a:r>
              <a:rPr lang="en-US" dirty="0"/>
              <a:t>WITH IMAGE</a:t>
            </a:r>
          </a:p>
        </p:txBody>
      </p:sp>
      <p:sp>
        <p:nvSpPr>
          <p:cNvPr id="3" name="Picture Placeholder 11"/>
          <p:cNvSpPr>
            <a:spLocks noGrp="1"/>
          </p:cNvSpPr>
          <p:nvPr>
            <p:ph type="pic" sz="quarter" idx="12"/>
          </p:nvPr>
        </p:nvSpPr>
        <p:spPr>
          <a:xfrm>
            <a:off x="1" y="0"/>
            <a:ext cx="9143999" cy="4616605"/>
          </a:xfrm>
        </p:spPr>
        <p:txBody>
          <a:bodyPr/>
          <a:lstStyle/>
          <a:p>
            <a:endParaRPr lang="en-US"/>
          </a:p>
        </p:txBody>
      </p:sp>
    </p:spTree>
    <p:extLst>
      <p:ext uri="{BB962C8B-B14F-4D97-AF65-F5344CB8AC3E}">
        <p14:creationId xmlns:p14="http://schemas.microsoft.com/office/powerpoint/2010/main" val="2854404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 BG | Divider without image">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B245495F-AAF0-814D-B78C-7262063FD12C}"/>
              </a:ext>
            </a:extLst>
          </p:cNvPr>
          <p:cNvSpPr/>
          <p:nvPr userDrawn="1"/>
        </p:nvSpPr>
        <p:spPr>
          <a:xfrm>
            <a:off x="0" y="0"/>
            <a:ext cx="9144000" cy="6858000"/>
          </a:xfrm>
          <a:prstGeom prst="rect">
            <a:avLst/>
          </a:prstGeom>
          <a:solidFill>
            <a:srgbClr val="CC0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 xmlns:a16="http://schemas.microsoft.com/office/drawing/2014/main" id="{3ADF292E-D6B1-DF4C-B6D6-E1816AD22E88}"/>
              </a:ext>
            </a:extLst>
          </p:cNvPr>
          <p:cNvSpPr>
            <a:spLocks noGrp="1"/>
          </p:cNvSpPr>
          <p:nvPr>
            <p:ph type="sldNum" sz="quarter" idx="10"/>
          </p:nvPr>
        </p:nvSpPr>
        <p:spPr>
          <a:xfrm>
            <a:off x="5220929" y="5994400"/>
            <a:ext cx="3294421" cy="365125"/>
          </a:xfrm>
          <a:prstGeom prst="rect">
            <a:avLst/>
          </a:prstGeom>
        </p:spPr>
        <p:txBody>
          <a:bodyPr/>
          <a:lstStyle/>
          <a:p>
            <a:r>
              <a:rPr lang="en-US" dirty="0"/>
              <a:t>SIMON FRASER UNIVERSITY   </a:t>
            </a:r>
            <a:fld id="{45E0C454-F75C-A944-8BC1-78DA56BBB239}" type="slidenum">
              <a:rPr lang="en-US" smtClean="0"/>
              <a:pPr/>
              <a:t>‹#›</a:t>
            </a:fld>
            <a:endParaRPr lang="en-US" dirty="0"/>
          </a:p>
        </p:txBody>
      </p:sp>
      <p:sp>
        <p:nvSpPr>
          <p:cNvPr id="6" name="Title Placeholder 1">
            <a:extLst>
              <a:ext uri="{FF2B5EF4-FFF2-40B4-BE49-F238E27FC236}">
                <a16:creationId xmlns="" xmlns:a16="http://schemas.microsoft.com/office/drawing/2014/main" id="{45CF9BFB-423A-564F-88B5-A2656C913A7D}"/>
              </a:ext>
            </a:extLst>
          </p:cNvPr>
          <p:cNvSpPr>
            <a:spLocks noGrp="1"/>
          </p:cNvSpPr>
          <p:nvPr>
            <p:ph type="title" hasCustomPrompt="1"/>
          </p:nvPr>
        </p:nvSpPr>
        <p:spPr>
          <a:xfrm>
            <a:off x="742950" y="2016760"/>
            <a:ext cx="7886700" cy="2824480"/>
          </a:xfrm>
          <a:prstGeom prst="rect">
            <a:avLst/>
          </a:prstGeom>
        </p:spPr>
        <p:txBody>
          <a:bodyPr vert="horz" lIns="91440" tIns="45720" rIns="91440" bIns="45720" rtlCol="0" anchor="t">
            <a:noAutofit/>
          </a:bodyPr>
          <a:lstStyle>
            <a:lvl1pPr>
              <a:defRPr sz="8800">
                <a:solidFill>
                  <a:schemeClr val="bg1"/>
                </a:solidFill>
              </a:defRPr>
            </a:lvl1pPr>
          </a:lstStyle>
          <a:p>
            <a:r>
              <a:rPr lang="en-US" dirty="0"/>
              <a:t>DIVIDER SLIDE</a:t>
            </a:r>
            <a:br>
              <a:rPr lang="en-US" dirty="0"/>
            </a:br>
            <a:r>
              <a:rPr lang="en-US" dirty="0"/>
              <a:t>WITHOUT IMAGE</a:t>
            </a:r>
          </a:p>
        </p:txBody>
      </p:sp>
    </p:spTree>
    <p:extLst>
      <p:ext uri="{BB962C8B-B14F-4D97-AF65-F5344CB8AC3E}">
        <p14:creationId xmlns:p14="http://schemas.microsoft.com/office/powerpoint/2010/main" val="4024790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841266"/>
            <a:ext cx="7886700" cy="849423"/>
          </a:xfrm>
          <a:prstGeom prst="rect">
            <a:avLst/>
          </a:prstGeom>
        </p:spPr>
        <p:txBody>
          <a:bodyPr vert="horz" lIns="91440" tIns="45720" rIns="91440" bIns="45720" rtlCol="0" anchor="t" anchorCtr="0">
            <a:noAutofit/>
          </a:bodyPr>
          <a:lstStyle/>
          <a:p>
            <a:r>
              <a:rPr lang="en-US" dirty="0"/>
              <a:t>CLICK TO EDIT MASTER TITLE STYLE</a:t>
            </a:r>
          </a:p>
        </p:txBody>
      </p:sp>
      <p:sp>
        <p:nvSpPr>
          <p:cNvPr id="3" name="Text Placeholder 2"/>
          <p:cNvSpPr>
            <a:spLocks noGrp="1"/>
          </p:cNvSpPr>
          <p:nvPr>
            <p:ph type="body" idx="1"/>
          </p:nvPr>
        </p:nvSpPr>
        <p:spPr>
          <a:xfrm>
            <a:off x="628650" y="1825625"/>
            <a:ext cx="7886700" cy="329698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5322937"/>
            <a:ext cx="2057400" cy="365125"/>
          </a:xfrm>
          <a:prstGeom prst="rect">
            <a:avLst/>
          </a:prstGeom>
        </p:spPr>
        <p:txBody>
          <a:bodyPr vert="horz" lIns="91440" tIns="45720" rIns="91440" bIns="45720" rtlCol="0" anchor="ctr"/>
          <a:lstStyle>
            <a:lvl1pPr algn="l">
              <a:defRPr sz="1600" b="1">
                <a:solidFill>
                  <a:schemeClr val="bg1"/>
                </a:solidFill>
                <a:latin typeface="Trebuchet MS" panose="020B0703020202090204" pitchFamily="34" charset="0"/>
              </a:defRPr>
            </a:lvl1pPr>
          </a:lstStyle>
          <a:p>
            <a:endParaRPr lang="en-US" dirty="0"/>
          </a:p>
        </p:txBody>
      </p:sp>
      <p:pic>
        <p:nvPicPr>
          <p:cNvPr id="10" name="Picture 9">
            <a:extLst>
              <a:ext uri="{FF2B5EF4-FFF2-40B4-BE49-F238E27FC236}">
                <a16:creationId xmlns="" xmlns:a16="http://schemas.microsoft.com/office/drawing/2014/main" id="{3913B9BE-9F57-4747-AEFA-02E77983E8B9}"/>
              </a:ext>
            </a:extLst>
          </p:cNvPr>
          <p:cNvPicPr>
            <a:picLocks noChangeAspect="1"/>
          </p:cNvPicPr>
          <p:nvPr userDrawn="1"/>
        </p:nvPicPr>
        <p:blipFill>
          <a:blip r:embed="rId8"/>
          <a:stretch>
            <a:fillRect/>
          </a:stretch>
        </p:blipFill>
        <p:spPr>
          <a:xfrm>
            <a:off x="7233480" y="0"/>
            <a:ext cx="1281870" cy="640935"/>
          </a:xfrm>
          <a:prstGeom prst="rect">
            <a:avLst/>
          </a:prstGeom>
        </p:spPr>
      </p:pic>
    </p:spTree>
    <p:extLst>
      <p:ext uri="{BB962C8B-B14F-4D97-AF65-F5344CB8AC3E}">
        <p14:creationId xmlns:p14="http://schemas.microsoft.com/office/powerpoint/2010/main" val="4021742897"/>
      </p:ext>
    </p:extLst>
  </p:cSld>
  <p:clrMap bg1="lt1" tx1="dk1" bg2="lt2" tx2="dk2" accent1="accent1" accent2="accent2" accent3="accent3" accent4="accent4" accent5="accent5" accent6="accent6" hlink="hlink" folHlink="folHlink"/>
  <p:sldLayoutIdLst>
    <p:sldLayoutId id="2147483678" r:id="rId1"/>
    <p:sldLayoutId id="2147483693" r:id="rId2"/>
    <p:sldLayoutId id="2147483707" r:id="rId3"/>
    <p:sldLayoutId id="2147483708" r:id="rId4"/>
    <p:sldLayoutId id="2147483694" r:id="rId5"/>
    <p:sldLayoutId id="2147483661" r:id="rId6"/>
  </p:sldLayoutIdLst>
  <p:hf sldNum="0" hdr="0" ftr="0"/>
  <p:txStyles>
    <p:titleStyle>
      <a:lvl1pPr algn="l" defTabSz="914400" rtl="0" eaLnBrk="1" latinLnBrk="0" hangingPunct="1">
        <a:lnSpc>
          <a:spcPct val="90000"/>
        </a:lnSpc>
        <a:spcBef>
          <a:spcPct val="0"/>
        </a:spcBef>
        <a:buNone/>
        <a:defRPr sz="4400" kern="1200">
          <a:solidFill>
            <a:srgbClr val="CC0633"/>
          </a:solidFill>
          <a:latin typeface="Impact" panose="020B080603090205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628650" y="1825625"/>
            <a:ext cx="7886700" cy="4014736"/>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5220929" y="5994400"/>
            <a:ext cx="3294421" cy="365125"/>
          </a:xfrm>
          <a:prstGeom prst="rect">
            <a:avLst/>
          </a:prstGeom>
        </p:spPr>
        <p:txBody>
          <a:bodyPr vert="horz" lIns="91440" tIns="45720" rIns="91440" bIns="45720" rtlCol="0" anchor="ctr"/>
          <a:lstStyle>
            <a:lvl1pPr algn="r">
              <a:defRPr sz="1200" b="1">
                <a:solidFill>
                  <a:schemeClr val="bg1"/>
                </a:solidFill>
                <a:latin typeface="Trebuchet MS" panose="020B0703020202090204" pitchFamily="34" charset="0"/>
              </a:defRPr>
            </a:lvl1pPr>
          </a:lstStyle>
          <a:p>
            <a:r>
              <a:rPr lang="en-US" dirty="0"/>
              <a:t>SIMON FRASER UNIVERSITY   </a:t>
            </a:r>
            <a:fld id="{45E0C454-F75C-A944-8BC1-78DA56BBB239}" type="slidenum">
              <a:rPr lang="en-US" smtClean="0"/>
              <a:pPr/>
              <a:t>‹#›</a:t>
            </a:fld>
            <a:endParaRPr lang="en-US" dirty="0"/>
          </a:p>
        </p:txBody>
      </p:sp>
    </p:spTree>
    <p:extLst>
      <p:ext uri="{BB962C8B-B14F-4D97-AF65-F5344CB8AC3E}">
        <p14:creationId xmlns:p14="http://schemas.microsoft.com/office/powerpoint/2010/main" val="2151498045"/>
      </p:ext>
    </p:extLst>
  </p:cSld>
  <p:clrMap bg1="lt1" tx1="dk1" bg2="lt2" tx2="dk2" accent1="accent1" accent2="accent2" accent3="accent3" accent4="accent4" accent5="accent5" accent6="accent6" hlink="hlink" folHlink="folHlink"/>
  <p:sldLayoutIdLst>
    <p:sldLayoutId id="2147483680" r:id="rId1"/>
    <p:sldLayoutId id="2147483695" r:id="rId2"/>
    <p:sldLayoutId id="2147483679" r:id="rId3"/>
    <p:sldLayoutId id="2147483696" r:id="rId4"/>
  </p:sldLayoutIdLst>
  <p:hf sldNum="0" hdr="0" ftr="0"/>
  <p:txStyles>
    <p:titleStyle>
      <a:lvl1pPr algn="l" defTabSz="914400" rtl="0" eaLnBrk="1" latinLnBrk="0" hangingPunct="1">
        <a:lnSpc>
          <a:spcPct val="90000"/>
        </a:lnSpc>
        <a:spcBef>
          <a:spcPct val="0"/>
        </a:spcBef>
        <a:buNone/>
        <a:defRPr sz="4400" kern="1200">
          <a:solidFill>
            <a:srgbClr val="CC0633"/>
          </a:solidFill>
          <a:latin typeface="Impact" panose="020B080603090205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rgbClr val="54585A"/>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4585A"/>
          </a:solidFill>
          <a:latin typeface="Times"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4585A"/>
          </a:solidFill>
          <a:latin typeface="Times"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4585A"/>
          </a:solidFill>
          <a:latin typeface="Times"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4585A"/>
          </a:solidFill>
          <a:latin typeface="Time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2DFC180A-BC04-6A42-9CF6-8190FCAB4891}"/>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Autofit/>
          </a:bodyPr>
          <a:lstStyle/>
          <a:p>
            <a:r>
              <a:rPr lang="en-US" dirty="0"/>
              <a:t>CLICK HERE TO EDIT MASTER SLIDE</a:t>
            </a:r>
          </a:p>
        </p:txBody>
      </p:sp>
      <p:sp>
        <p:nvSpPr>
          <p:cNvPr id="6" name="Slide Number Placeholder 5">
            <a:extLst>
              <a:ext uri="{FF2B5EF4-FFF2-40B4-BE49-F238E27FC236}">
                <a16:creationId xmlns="" xmlns:a16="http://schemas.microsoft.com/office/drawing/2014/main" id="{B4FF0E72-51BC-3048-B086-FB9CBD13AF56}"/>
              </a:ext>
            </a:extLst>
          </p:cNvPr>
          <p:cNvSpPr>
            <a:spLocks noGrp="1"/>
          </p:cNvSpPr>
          <p:nvPr>
            <p:ph type="sldNum" sz="quarter" idx="4"/>
          </p:nvPr>
        </p:nvSpPr>
        <p:spPr>
          <a:xfrm>
            <a:off x="6035040" y="5991225"/>
            <a:ext cx="2480310" cy="365125"/>
          </a:xfrm>
          <a:prstGeom prst="rect">
            <a:avLst/>
          </a:prstGeom>
        </p:spPr>
        <p:txBody>
          <a:bodyPr vert="horz" lIns="91440" tIns="45720" rIns="91440" bIns="45720" rtlCol="0" anchor="ctr"/>
          <a:lstStyle>
            <a:lvl1pPr algn="r">
              <a:defRPr sz="1200" b="1">
                <a:solidFill>
                  <a:srgbClr val="4D4D4C"/>
                </a:solidFill>
                <a:latin typeface="Trebuchet MS" panose="020B0703020202090204" pitchFamily="34" charset="0"/>
              </a:defRPr>
            </a:lvl1pPr>
          </a:lstStyle>
          <a:p>
            <a:r>
              <a:rPr lang="en-US" dirty="0"/>
              <a:t>SIMON FRASER UNIVERSITY   </a:t>
            </a:r>
            <a:fld id="{45E0C454-F75C-A944-8BC1-78DA56BBB239}" type="slidenum">
              <a:rPr lang="en-US" smtClean="0"/>
              <a:pPr/>
              <a:t>‹#›</a:t>
            </a:fld>
            <a:endParaRPr lang="en-US" dirty="0"/>
          </a:p>
        </p:txBody>
      </p:sp>
    </p:spTree>
    <p:extLst>
      <p:ext uri="{BB962C8B-B14F-4D97-AF65-F5344CB8AC3E}">
        <p14:creationId xmlns:p14="http://schemas.microsoft.com/office/powerpoint/2010/main" val="2917555359"/>
      </p:ext>
    </p:extLst>
  </p:cSld>
  <p:clrMap bg1="lt1" tx1="dk1" bg2="lt2" tx2="dk2" accent1="accent1" accent2="accent2" accent3="accent3" accent4="accent4" accent5="accent5" accent6="accent6" hlink="hlink" folHlink="folHlink"/>
  <p:sldLayoutIdLst>
    <p:sldLayoutId id="2147483699" r:id="rId1"/>
    <p:sldLayoutId id="2147483709" r:id="rId2"/>
    <p:sldLayoutId id="2147483700" r:id="rId3"/>
    <p:sldLayoutId id="2147483703" r:id="rId4"/>
    <p:sldLayoutId id="2147483701" r:id="rId5"/>
    <p:sldLayoutId id="2147483706" r:id="rId6"/>
    <p:sldLayoutId id="2147483710" r:id="rId7"/>
  </p:sldLayoutIdLst>
  <p:hf sldNum="0" hdr="0" ftr="0"/>
  <p:txStyles>
    <p:titleStyle>
      <a:lvl1pPr algn="l" defTabSz="914400" rtl="0" eaLnBrk="1" latinLnBrk="0" hangingPunct="1">
        <a:lnSpc>
          <a:spcPct val="90000"/>
        </a:lnSpc>
        <a:spcBef>
          <a:spcPct val="0"/>
        </a:spcBef>
        <a:buNone/>
        <a:defRPr sz="4800" kern="1200">
          <a:solidFill>
            <a:srgbClr val="CC0633"/>
          </a:solidFill>
          <a:latin typeface="Impact" panose="020B0806030902050204" pitchFamily="34" charset="0"/>
          <a:ea typeface="+mj-ea"/>
          <a:cs typeface="+mj-cs"/>
        </a:defRPr>
      </a:lvl1pPr>
    </p:titleStyle>
    <p:bodyStyle>
      <a:lvl1pPr marL="0" indent="0" algn="l" defTabSz="914400" rtl="0" eaLnBrk="1" latinLnBrk="0" hangingPunct="1">
        <a:lnSpc>
          <a:spcPct val="90000"/>
        </a:lnSpc>
        <a:spcBef>
          <a:spcPts val="1000"/>
        </a:spcBef>
        <a:buFont typeface="STIXGeneral-Regular" pitchFamily="2" charset="2"/>
        <a:buNone/>
        <a:defRPr lang="en-US" sz="2800" kern="1200" dirty="0">
          <a:solidFill>
            <a:srgbClr val="D82139"/>
          </a:solidFill>
          <a:latin typeface="Times" pitchFamily="2" charset="0"/>
          <a:ea typeface="+mn-ea"/>
          <a:cs typeface="+mn-cs"/>
        </a:defRPr>
      </a:lvl1pPr>
      <a:lvl2pPr marL="457200" indent="0" algn="l" defTabSz="914400" rtl="0" eaLnBrk="1" latinLnBrk="0" hangingPunct="1">
        <a:lnSpc>
          <a:spcPct val="90000"/>
        </a:lnSpc>
        <a:spcBef>
          <a:spcPts val="500"/>
        </a:spcBef>
        <a:buFont typeface="STIXGeneral-Regular" pitchFamily="2" charset="2"/>
        <a:buNone/>
        <a:tabLst/>
        <a:defRPr lang="en-US" sz="2400" kern="1200" dirty="0">
          <a:solidFill>
            <a:srgbClr val="D82139"/>
          </a:solidFill>
          <a:latin typeface="Times" pitchFamily="2" charset="0"/>
          <a:ea typeface="+mn-ea"/>
          <a:cs typeface="+mn-cs"/>
        </a:defRPr>
      </a:lvl2pPr>
      <a:lvl3pPr marL="914400" indent="0" algn="l" defTabSz="914400" rtl="0" eaLnBrk="1" latinLnBrk="0" hangingPunct="1">
        <a:lnSpc>
          <a:spcPct val="90000"/>
        </a:lnSpc>
        <a:spcBef>
          <a:spcPts val="500"/>
        </a:spcBef>
        <a:buFont typeface="STIXGeneral-Regular" pitchFamily="2" charset="2"/>
        <a:buNone/>
        <a:defRPr lang="en-US" sz="2000" kern="1200" dirty="0">
          <a:solidFill>
            <a:srgbClr val="D82139"/>
          </a:solidFill>
          <a:latin typeface="Times" pitchFamily="2" charset="0"/>
          <a:ea typeface="+mn-ea"/>
          <a:cs typeface="+mn-cs"/>
        </a:defRPr>
      </a:lvl3pPr>
      <a:lvl4pPr marL="1371600" indent="0" algn="l" defTabSz="914400" rtl="0" eaLnBrk="1" latinLnBrk="0" hangingPunct="1">
        <a:lnSpc>
          <a:spcPct val="90000"/>
        </a:lnSpc>
        <a:spcBef>
          <a:spcPts val="500"/>
        </a:spcBef>
        <a:buFont typeface="STIXGeneral-Regular" pitchFamily="2" charset="2"/>
        <a:buNone/>
        <a:defRPr lang="en-US" sz="1800" kern="1200" dirty="0">
          <a:solidFill>
            <a:srgbClr val="D82139"/>
          </a:solidFill>
          <a:latin typeface="Times" pitchFamily="2" charset="0"/>
          <a:ea typeface="+mn-ea"/>
          <a:cs typeface="+mn-cs"/>
        </a:defRPr>
      </a:lvl4pPr>
      <a:lvl5pPr marL="1828800" indent="0" algn="l" defTabSz="914400" rtl="0" eaLnBrk="1" latinLnBrk="0" hangingPunct="1">
        <a:lnSpc>
          <a:spcPct val="90000"/>
        </a:lnSpc>
        <a:spcBef>
          <a:spcPts val="500"/>
        </a:spcBef>
        <a:buFont typeface="STIXGeneral-Regular" pitchFamily="2" charset="2"/>
        <a:buNone/>
        <a:defRPr lang="en-US" sz="1800" kern="1200" dirty="0">
          <a:solidFill>
            <a:srgbClr val="D82139"/>
          </a:solidFill>
          <a:latin typeface="Time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816104"/>
      </p:ext>
    </p:extLst>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hyperlink" Target="https://zenodo.org/record/4558704#.Y1gRGHZBw2w"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hyperlink" Target="https://en.unesco.org/science-sustainablefuture/open-science/recommendation" TargetMode="External"/><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hyperlink" Target="https://scholarworks.iupui.edu/handle/1805/14063"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s://scoss.org/" TargetMode="External"/><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hyperlink" Target="https://journal.fi/"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hyperlink" Target="https://librarypublishing.org/" TargetMode="External"/><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hyperlink" Target="https://pubs.lib.umn.edu/index.php"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hyperlink" Target="https://revistas.unam.mx/catalogo/"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erudit.org/en/"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hyperlink" Target="http://partnership.erudit.org/"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oaspa.org/revised-principles-of-transparency-and-best-practice-released/" TargetMode="External"/><Relationship Id="rId7" Type="http://schemas.openxmlformats.org/officeDocument/2006/relationships/hyperlink" Target="https://openscholarlyinfrastructure.org/" TargetMode="External"/><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hyperlink" Target="https://www.go-fair.org/fair-principles/" TargetMode="External"/><Relationship Id="rId5" Type="http://schemas.openxmlformats.org/officeDocument/2006/relationships/hyperlink" Target="https://en.unesco.org/science-sustainable-future/open-science/recommendation" TargetMode="External"/><Relationship Id="rId4" Type="http://schemas.openxmlformats.org/officeDocument/2006/relationships/hyperlink" Target="https://www.nglp2022.org/forest-framework"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docs.pkp.sfu.ca/index.html" TargetMode="External"/><Relationship Id="rId3" Type="http://schemas.openxmlformats.org/officeDocument/2006/relationships/hyperlink" Target="https://pkp.sfu.ca/funders/" TargetMode="External"/><Relationship Id="rId7" Type="http://schemas.openxmlformats.org/officeDocument/2006/relationships/hyperlink" Target="https://docs.pkp.sfu.ca/translating-guide/en/" TargetMode="External"/><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hyperlink" Target="https://pkp.sfu.ca/sustainers/" TargetMode="External"/><Relationship Id="rId11" Type="http://schemas.openxmlformats.org/officeDocument/2006/relationships/hyperlink" Target="https://forum.pkp.sfu.ca/" TargetMode="External"/><Relationship Id="rId5" Type="http://schemas.openxmlformats.org/officeDocument/2006/relationships/hyperlink" Target="https://pkp.sfu.ca/development-partners/" TargetMode="External"/><Relationship Id="rId10" Type="http://schemas.openxmlformats.org/officeDocument/2006/relationships/hyperlink" Target="https://pkp.sfu.ca/committees-interest-groups/" TargetMode="External"/><Relationship Id="rId4" Type="http://schemas.openxmlformats.org/officeDocument/2006/relationships/hyperlink" Target="https://pkpservices.sfu.ca/" TargetMode="External"/><Relationship Id="rId9" Type="http://schemas.openxmlformats.org/officeDocument/2006/relationships/hyperlink" Target="https://docs.pkp.sfu.ca/dev/contributor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hyperlink" Target="https://www.budapestopenaccessinitiative.org/" TargetMode="External"/><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hyperlink" Target="https://openaccess.mpg.de/Berlin-Declaration"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 xmlns:a16="http://schemas.microsoft.com/office/drawing/2014/main" id="{33C55FC9-693F-5749-8241-4D8E31B89D43}"/>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a:ext>
            </a:extLst>
          </a:blip>
          <a:srcRect/>
          <a:stretch/>
        </p:blipFill>
        <p:spPr>
          <a:xfrm>
            <a:off x="0" y="-1"/>
            <a:ext cx="9144000" cy="3830855"/>
          </a:xfrm>
          <a:prstGeom prst="rect">
            <a:avLst/>
          </a:prstGeom>
        </p:spPr>
      </p:pic>
      <p:sp>
        <p:nvSpPr>
          <p:cNvPr id="2" name="Title 1">
            <a:extLst>
              <a:ext uri="{FF2B5EF4-FFF2-40B4-BE49-F238E27FC236}">
                <a16:creationId xmlns="" xmlns:a16="http://schemas.microsoft.com/office/drawing/2014/main" id="{F4FDAD5B-579A-5943-A37C-8EAC9294D081}"/>
              </a:ext>
            </a:extLst>
          </p:cNvPr>
          <p:cNvSpPr>
            <a:spLocks noGrp="1"/>
          </p:cNvSpPr>
          <p:nvPr>
            <p:ph type="ctrTitle"/>
          </p:nvPr>
        </p:nvSpPr>
        <p:spPr/>
        <p:txBody>
          <a:bodyPr/>
          <a:lstStyle/>
          <a:p>
            <a:r>
              <a:rPr lang="en-US" sz="4800" dirty="0" smtClean="0">
                <a:latin typeface="Calibri" pitchFamily="34" charset="0"/>
                <a:cs typeface="Calibri" pitchFamily="34" charset="0"/>
              </a:rPr>
              <a:t>BEYOND OPEN ACCESS</a:t>
            </a:r>
            <a:r>
              <a:rPr lang="en-US" dirty="0">
                <a:latin typeface="Calibri" pitchFamily="34" charset="0"/>
                <a:cs typeface="Calibri" pitchFamily="34" charset="0"/>
              </a:rPr>
              <a:t/>
            </a:r>
            <a:br>
              <a:rPr lang="en-US" dirty="0">
                <a:latin typeface="Calibri" pitchFamily="34" charset="0"/>
                <a:cs typeface="Calibri" pitchFamily="34" charset="0"/>
              </a:rPr>
            </a:br>
            <a:r>
              <a:rPr lang="en-US" sz="4000" dirty="0">
                <a:latin typeface="Calibri" pitchFamily="34" charset="0"/>
                <a:cs typeface="Calibri" pitchFamily="34" charset="0"/>
              </a:rPr>
              <a:t>Supporting diverse, equitable, and sustainable scholarly publishing with open values and infrastructure</a:t>
            </a:r>
          </a:p>
        </p:txBody>
      </p:sp>
      <p:pic>
        <p:nvPicPr>
          <p:cNvPr id="6" name="Picture 5" descr="A picture containing text&#10;&#10;Description automatically generated">
            <a:extLst>
              <a:ext uri="{FF2B5EF4-FFF2-40B4-BE49-F238E27FC236}">
                <a16:creationId xmlns="" xmlns:a16="http://schemas.microsoft.com/office/drawing/2014/main" id="{3AC075C4-FB25-1041-F188-A4C9C964C676}"/>
              </a:ext>
            </a:extLst>
          </p:cNvPr>
          <p:cNvPicPr>
            <a:picLocks noChangeAspect="1"/>
          </p:cNvPicPr>
          <p:nvPr/>
        </p:nvPicPr>
        <p:blipFill>
          <a:blip r:embed="rId4"/>
          <a:stretch>
            <a:fillRect/>
          </a:stretch>
        </p:blipFill>
        <p:spPr>
          <a:xfrm>
            <a:off x="5380038" y="-14704"/>
            <a:ext cx="3763962" cy="575886"/>
          </a:xfrm>
          <a:prstGeom prst="rect">
            <a:avLst/>
          </a:prstGeom>
        </p:spPr>
      </p:pic>
    </p:spTree>
    <p:extLst>
      <p:ext uri="{BB962C8B-B14F-4D97-AF65-F5344CB8AC3E}">
        <p14:creationId xmlns:p14="http://schemas.microsoft.com/office/powerpoint/2010/main" val="37949314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What has changed?</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0" y="2007152"/>
            <a:ext cx="7986713" cy="3568700"/>
          </a:xfrm>
        </p:spPr>
        <p:txBody>
          <a:bodyPr/>
          <a:lstStyle/>
          <a:p>
            <a:pPr marL="457200" indent="-457200"/>
            <a:r>
              <a:rPr lang="en-US" i="1" dirty="0">
                <a:latin typeface="Calibri" pitchFamily="34" charset="0"/>
                <a:cs typeface="Calibri" pitchFamily="34" charset="0"/>
              </a:rPr>
              <a:t>Nature</a:t>
            </a:r>
            <a:r>
              <a:rPr lang="en-US" dirty="0">
                <a:latin typeface="Calibri" pitchFamily="34" charset="0"/>
                <a:cs typeface="Calibri" pitchFamily="34" charset="0"/>
              </a:rPr>
              <a:t>’s APC is </a:t>
            </a:r>
            <a:r>
              <a:rPr lang="en-US" dirty="0" smtClean="0">
                <a:latin typeface="Calibri" pitchFamily="34" charset="0"/>
                <a:cs typeface="Calibri" pitchFamily="34" charset="0"/>
              </a:rPr>
              <a:t>€11,000, </a:t>
            </a:r>
            <a:r>
              <a:rPr lang="en-US" dirty="0">
                <a:latin typeface="Calibri" pitchFamily="34" charset="0"/>
                <a:cs typeface="Calibri" pitchFamily="34" charset="0"/>
              </a:rPr>
              <a:t>which is equivalent to </a:t>
            </a:r>
            <a:r>
              <a:rPr lang="en-US" dirty="0" smtClean="0">
                <a:latin typeface="Calibri" pitchFamily="34" charset="0"/>
                <a:cs typeface="Calibri" pitchFamily="34" charset="0"/>
              </a:rPr>
              <a:t>an annual salary </a:t>
            </a:r>
            <a:r>
              <a:rPr lang="en-US" dirty="0">
                <a:latin typeface="Calibri" pitchFamily="34" charset="0"/>
                <a:cs typeface="Calibri" pitchFamily="34" charset="0"/>
              </a:rPr>
              <a:t>of </a:t>
            </a:r>
            <a:r>
              <a:rPr lang="en-US" dirty="0" smtClean="0">
                <a:latin typeface="Calibri" pitchFamily="34" charset="0"/>
                <a:cs typeface="Calibri" pitchFamily="34" charset="0"/>
              </a:rPr>
              <a:t>a scientist </a:t>
            </a:r>
            <a:r>
              <a:rPr lang="en-US" dirty="0">
                <a:latin typeface="Calibri" pitchFamily="34" charset="0"/>
                <a:cs typeface="Calibri" pitchFamily="34" charset="0"/>
              </a:rPr>
              <a:t>in </a:t>
            </a:r>
            <a:r>
              <a:rPr lang="en-US" dirty="0" smtClean="0">
                <a:latin typeface="Calibri" pitchFamily="34" charset="0"/>
                <a:cs typeface="Calibri" pitchFamily="34" charset="0"/>
              </a:rPr>
              <a:t>an African institution </a:t>
            </a:r>
            <a:r>
              <a:rPr lang="en-US" dirty="0">
                <a:latin typeface="Calibri" pitchFamily="34" charset="0"/>
                <a:cs typeface="Calibri" pitchFamily="34" charset="0"/>
              </a:rPr>
              <a:t>and more than the annual salary of an assistant professor at a medical school in </a:t>
            </a:r>
            <a:r>
              <a:rPr lang="en-US" dirty="0" smtClean="0">
                <a:latin typeface="Calibri" pitchFamily="34" charset="0"/>
                <a:cs typeface="Calibri" pitchFamily="34" charset="0"/>
              </a:rPr>
              <a:t>India</a:t>
            </a:r>
            <a:r>
              <a:rPr lang="en-US" baseline="30000" dirty="0">
                <a:solidFill>
                  <a:schemeClr val="accent1"/>
                </a:solidFill>
                <a:latin typeface="Calibri" pitchFamily="34" charset="0"/>
                <a:cs typeface="Calibri" pitchFamily="34" charset="0"/>
              </a:rPr>
              <a:t>5 </a:t>
            </a:r>
            <a:endParaRPr lang="en-CA" dirty="0">
              <a:latin typeface="Calibri" pitchFamily="34" charset="0"/>
              <a:cs typeface="Calibri" pitchFamily="34" charset="0"/>
            </a:endParaRPr>
          </a:p>
          <a:p>
            <a:pPr marL="457200" indent="-457200"/>
            <a:r>
              <a:rPr lang="en-US" dirty="0" smtClean="0">
                <a:latin typeface="Calibri" pitchFamily="34" charset="0"/>
                <a:cs typeface="Calibri" pitchFamily="34" charset="0"/>
              </a:rPr>
              <a:t>€200 - €1,000 is sufficient to pay publishing costs</a:t>
            </a:r>
            <a:r>
              <a:rPr lang="en-US" baseline="30000" dirty="0">
                <a:solidFill>
                  <a:schemeClr val="accent1"/>
                </a:solidFill>
                <a:latin typeface="Calibri" pitchFamily="34" charset="0"/>
                <a:cs typeface="Calibri" pitchFamily="34" charset="0"/>
              </a:rPr>
              <a:t>5</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rPr>
              <a:t>Many researchers and institutions cannot afford to publish, including in low income countries</a:t>
            </a:r>
            <a:r>
              <a:rPr lang="en-US" baseline="30000" dirty="0" smtClean="0">
                <a:solidFill>
                  <a:schemeClr val="accent1"/>
                </a:solidFill>
                <a:latin typeface="Calibri" pitchFamily="34" charset="0"/>
                <a:cs typeface="Calibri" pitchFamily="34" charset="0"/>
              </a:rPr>
              <a:t>6 </a:t>
            </a:r>
            <a:r>
              <a:rPr lang="en-US" dirty="0" smtClean="0">
                <a:latin typeface="Calibri" pitchFamily="34" charset="0"/>
                <a:cs typeface="Calibri" pitchFamily="34" charset="0"/>
              </a:rPr>
              <a:t>, in social sciences and humanities, and early-career researchers</a:t>
            </a:r>
            <a:r>
              <a:rPr lang="en-US" baseline="30000" dirty="0">
                <a:solidFill>
                  <a:schemeClr val="accent1"/>
                </a:solidFill>
                <a:latin typeface="Calibri" pitchFamily="34" charset="0"/>
                <a:cs typeface="Calibri" pitchFamily="34" charset="0"/>
              </a:rPr>
              <a:t>7 </a:t>
            </a:r>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val="2550107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Going beyond open access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Equity in research production and distribution</a:t>
            </a:r>
          </a:p>
          <a:p>
            <a:pPr marL="457200" indent="-457200"/>
            <a:r>
              <a:rPr lang="en-US" dirty="0" smtClean="0">
                <a:latin typeface="Calibri" pitchFamily="34" charset="0"/>
                <a:cs typeface="Calibri" pitchFamily="34" charset="0"/>
              </a:rPr>
              <a:t>Diversity in publications, content, and contributors</a:t>
            </a:r>
          </a:p>
          <a:p>
            <a:pPr marL="457200" indent="-457200"/>
            <a:r>
              <a:rPr lang="en-US" dirty="0">
                <a:latin typeface="Calibri" pitchFamily="34" charset="0"/>
                <a:cs typeface="Calibri" pitchFamily="34" charset="0"/>
              </a:rPr>
              <a:t>Sustainability </a:t>
            </a:r>
            <a:r>
              <a:rPr lang="en-US" dirty="0" smtClean="0">
                <a:latin typeface="Calibri" pitchFamily="34" charset="0"/>
                <a:cs typeface="Calibri" pitchFamily="34" charset="0"/>
              </a:rPr>
              <a:t>of tools and infrastructure</a:t>
            </a:r>
          </a:p>
        </p:txBody>
      </p:sp>
    </p:spTree>
    <p:extLst>
      <p:ext uri="{BB962C8B-B14F-4D97-AF65-F5344CB8AC3E}">
        <p14:creationId xmlns:p14="http://schemas.microsoft.com/office/powerpoint/2010/main" val="2757657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Equity</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Diamond OA presents a more equitable model of publishing, with no fees to read or publish</a:t>
            </a:r>
          </a:p>
          <a:p>
            <a:pPr marL="457200" indent="-457200"/>
            <a:r>
              <a:rPr lang="en-US" dirty="0" smtClean="0">
                <a:latin typeface="Calibri" pitchFamily="34" charset="0"/>
                <a:cs typeface="Calibri" pitchFamily="34" charset="0"/>
                <a:hlinkClick r:id="rId3"/>
              </a:rPr>
              <a:t>A recent study</a:t>
            </a:r>
            <a:r>
              <a:rPr lang="en-US" dirty="0" smtClean="0">
                <a:latin typeface="Calibri" pitchFamily="34" charset="0"/>
                <a:cs typeface="Calibri" pitchFamily="34" charset="0"/>
              </a:rPr>
              <a:t> showed that </a:t>
            </a:r>
            <a:r>
              <a:rPr lang="en-US" dirty="0">
                <a:latin typeface="Calibri" pitchFamily="34" charset="0"/>
                <a:cs typeface="Calibri" pitchFamily="34" charset="0"/>
              </a:rPr>
              <a:t>60% of diamond OA journals use OJS</a:t>
            </a:r>
            <a:r>
              <a:rPr lang="en-US" baseline="30000" dirty="0">
                <a:latin typeface="Calibri" pitchFamily="34" charset="0"/>
                <a:cs typeface="Calibri" pitchFamily="34" charset="0"/>
              </a:rPr>
              <a:t> </a:t>
            </a:r>
            <a:r>
              <a:rPr lang="en-US" baseline="30000" dirty="0" smtClean="0">
                <a:latin typeface="Calibri" pitchFamily="34" charset="0"/>
                <a:cs typeface="Calibri" pitchFamily="34" charset="0"/>
              </a:rPr>
              <a:t>8</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rPr>
              <a:t>As free software, OJS supports (diamond) OA by lowering the costs of publishing</a:t>
            </a:r>
          </a:p>
          <a:p>
            <a:pPr marL="457200" indent="-457200"/>
            <a:r>
              <a:rPr lang="en-US" dirty="0" smtClean="0">
                <a:latin typeface="Calibri" pitchFamily="34" charset="0"/>
                <a:cs typeface="Calibri" pitchFamily="34" charset="0"/>
              </a:rPr>
              <a:t>This leads to greater diversity in types of journals and content, in addition to diversity in researchers who are able to publish</a:t>
            </a:r>
          </a:p>
        </p:txBody>
      </p:sp>
    </p:spTree>
    <p:extLst>
      <p:ext uri="{BB962C8B-B14F-4D97-AF65-F5344CB8AC3E}">
        <p14:creationId xmlns:p14="http://schemas.microsoft.com/office/powerpoint/2010/main" val="3376931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Diversity</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887883"/>
            <a:ext cx="7986713" cy="3568700"/>
          </a:xfrm>
        </p:spPr>
        <p:txBody>
          <a:bodyPr/>
          <a:lstStyle/>
          <a:p>
            <a:pPr marL="457200" indent="-457200"/>
            <a:r>
              <a:rPr lang="en-US" dirty="0">
                <a:latin typeface="Calibri" pitchFamily="34" charset="0"/>
                <a:cs typeface="Calibri" pitchFamily="34" charset="0"/>
              </a:rPr>
              <a:t>38% of OA diamond journals are multilingual, compared to 14% of APC-based journals </a:t>
            </a:r>
            <a:r>
              <a:rPr lang="en-US" baseline="30000" dirty="0" smtClean="0">
                <a:latin typeface="Calibri" pitchFamily="34" charset="0"/>
                <a:cs typeface="Calibri" pitchFamily="34" charset="0"/>
              </a:rPr>
              <a:t>8</a:t>
            </a:r>
            <a:endParaRPr lang="en-US" dirty="0">
              <a:latin typeface="Calibri" pitchFamily="34" charset="0"/>
              <a:cs typeface="Calibri" pitchFamily="34" charset="0"/>
            </a:endParaRPr>
          </a:p>
          <a:p>
            <a:pPr marL="457200" indent="-457200"/>
            <a:r>
              <a:rPr lang="en-US" dirty="0">
                <a:latin typeface="Calibri" pitchFamily="34" charset="0"/>
                <a:cs typeface="Calibri" pitchFamily="34" charset="0"/>
              </a:rPr>
              <a:t>OJS is one of the only journal publishing applications that supports multilingual publishing</a:t>
            </a:r>
          </a:p>
          <a:p>
            <a:pPr marL="457200" indent="-457200"/>
            <a:r>
              <a:rPr lang="en-US" dirty="0">
                <a:latin typeface="Calibri" pitchFamily="34" charset="0"/>
                <a:cs typeface="Calibri" pitchFamily="34" charset="0"/>
              </a:rPr>
              <a:t>OJS has been translated into over 60 languages</a:t>
            </a:r>
          </a:p>
          <a:p>
            <a:pPr marL="457200" indent="-457200"/>
            <a:r>
              <a:rPr lang="en-US" dirty="0" smtClean="0">
                <a:latin typeface="Calibri" pitchFamily="34" charset="0"/>
                <a:cs typeface="Calibri" pitchFamily="34" charset="0"/>
              </a:rPr>
              <a:t>OJS is the most widely used publishing software in the world, with highest usage in the global south</a:t>
            </a:r>
            <a:r>
              <a:rPr lang="en-US" baseline="30000" dirty="0" smtClean="0">
                <a:latin typeface="Calibri" pitchFamily="34" charset="0"/>
                <a:cs typeface="Calibri" pitchFamily="34" charset="0"/>
              </a:rPr>
              <a:t>7</a:t>
            </a:r>
          </a:p>
          <a:p>
            <a:pPr marL="457200" indent="-457200"/>
            <a:r>
              <a:rPr lang="en-US" dirty="0" smtClean="0">
                <a:latin typeface="Calibri" pitchFamily="34" charset="0"/>
                <a:cs typeface="Calibri" pitchFamily="34" charset="0"/>
              </a:rPr>
              <a:t>The countries with the highest OJS usage are Indonesia (11,535 journals) and Brazil (2,653)</a:t>
            </a:r>
            <a:r>
              <a:rPr lang="en-US" baseline="30000" dirty="0" smtClean="0">
                <a:latin typeface="Calibri" pitchFamily="34" charset="0"/>
                <a:cs typeface="Calibri" pitchFamily="34" charset="0"/>
              </a:rPr>
              <a:t> </a:t>
            </a:r>
            <a:r>
              <a:rPr lang="en-US" baseline="30000" dirty="0">
                <a:latin typeface="Calibri" pitchFamily="34" charset="0"/>
                <a:cs typeface="Calibri" pitchFamily="34" charset="0"/>
              </a:rPr>
              <a:t>9</a:t>
            </a:r>
            <a:endParaRPr lang="en-US" dirty="0" smtClean="0">
              <a:latin typeface="Calibri" pitchFamily="34" charset="0"/>
              <a:cs typeface="Calibri" pitchFamily="34" charset="0"/>
            </a:endParaRPr>
          </a:p>
          <a:p>
            <a:pPr marL="0" indent="0">
              <a:buNone/>
            </a:pPr>
            <a:endParaRPr lang="en-CA" dirty="0">
              <a:latin typeface="Calibri" pitchFamily="34" charset="0"/>
              <a:cs typeface="Calibri" pitchFamily="34" charset="0"/>
            </a:endParaRPr>
          </a:p>
        </p:txBody>
      </p:sp>
    </p:spTree>
    <p:extLst>
      <p:ext uri="{BB962C8B-B14F-4D97-AF65-F5344CB8AC3E}">
        <p14:creationId xmlns:p14="http://schemas.microsoft.com/office/powerpoint/2010/main" val="4219469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87883"/>
            <a:ext cx="9144000" cy="4124325"/>
          </a:xfrm>
          <a:prstGeom prst="rect">
            <a:avLst/>
          </a:prstGeom>
        </p:spPr>
      </p:pic>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Diversity</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887883"/>
            <a:ext cx="7986713" cy="3568700"/>
          </a:xfrm>
        </p:spPr>
        <p:txBody>
          <a:bodyPr/>
          <a:lstStyle/>
          <a:p>
            <a:pPr marL="457200" indent="-457200"/>
            <a:endParaRPr lang="en-US" dirty="0" smtClean="0">
              <a:latin typeface="Calibri" pitchFamily="34" charset="0"/>
              <a:cs typeface="Calibri" pitchFamily="34" charset="0"/>
            </a:endParaRPr>
          </a:p>
          <a:p>
            <a:pPr marL="457200" indent="-457200"/>
            <a:endParaRPr lang="en-US" dirty="0">
              <a:latin typeface="Calibri" pitchFamily="34" charset="0"/>
              <a:cs typeface="Calibri" pitchFamily="34" charset="0"/>
            </a:endParaRPr>
          </a:p>
          <a:p>
            <a:pPr marL="457200" indent="-457200"/>
            <a:endParaRPr lang="en-US" dirty="0" smtClean="0">
              <a:latin typeface="Calibri" pitchFamily="34" charset="0"/>
              <a:cs typeface="Calibri" pitchFamily="34" charset="0"/>
            </a:endParaRPr>
          </a:p>
          <a:p>
            <a:pPr marL="457200" indent="-457200"/>
            <a:endParaRPr lang="en-US" dirty="0">
              <a:latin typeface="Calibri" pitchFamily="34" charset="0"/>
              <a:cs typeface="Calibri" pitchFamily="34" charset="0"/>
            </a:endParaRPr>
          </a:p>
          <a:p>
            <a:pPr marL="457200" indent="-457200"/>
            <a:endParaRPr lang="en-US" dirty="0" smtClean="0">
              <a:latin typeface="Calibri" pitchFamily="34" charset="0"/>
              <a:cs typeface="Calibri" pitchFamily="34" charset="0"/>
            </a:endParaRPr>
          </a:p>
          <a:p>
            <a:pPr marL="457200" indent="-457200"/>
            <a:endParaRPr lang="en-US" dirty="0">
              <a:latin typeface="Calibri" pitchFamily="34" charset="0"/>
              <a:cs typeface="Calibri" pitchFamily="34" charset="0"/>
            </a:endParaRPr>
          </a:p>
          <a:p>
            <a:pPr marL="457200" indent="-457200"/>
            <a:endParaRPr lang="en-US" dirty="0" smtClean="0">
              <a:latin typeface="Calibri" pitchFamily="34" charset="0"/>
              <a:cs typeface="Calibri" pitchFamily="34" charset="0"/>
            </a:endParaRPr>
          </a:p>
          <a:p>
            <a:pPr marL="0" indent="0">
              <a:buNone/>
            </a:pPr>
            <a:endParaRPr lang="en-CA" dirty="0" smtClean="0">
              <a:latin typeface="Calibri" pitchFamily="34" charset="0"/>
              <a:cs typeface="Calibri" pitchFamily="34" charset="0"/>
            </a:endParaRPr>
          </a:p>
        </p:txBody>
      </p:sp>
      <p:sp>
        <p:nvSpPr>
          <p:cNvPr id="6" name="Text Placeholder 2">
            <a:extLst>
              <a:ext uri="{FF2B5EF4-FFF2-40B4-BE49-F238E27FC236}">
                <a16:creationId xmlns="" xmlns:a16="http://schemas.microsoft.com/office/drawing/2014/main" id="{1BFAD9DE-0C21-274A-8448-8284C93A1427}"/>
              </a:ext>
            </a:extLst>
          </p:cNvPr>
          <p:cNvSpPr txBox="1">
            <a:spLocks/>
          </p:cNvSpPr>
          <p:nvPr/>
        </p:nvSpPr>
        <p:spPr>
          <a:xfrm>
            <a:off x="52387" y="2040283"/>
            <a:ext cx="7986713" cy="3568700"/>
          </a:xfrm>
          <a:prstGeom prst="rect">
            <a:avLst/>
          </a:prstGeom>
        </p:spPr>
        <p:txBody>
          <a:bodyPr/>
          <a:lstStyle>
            <a:lvl1pPr marL="1069975" indent="-1069975" algn="l" defTabSz="914400" rtl="0" eaLnBrk="1" latinLnBrk="0" hangingPunct="1">
              <a:lnSpc>
                <a:spcPct val="90000"/>
              </a:lnSpc>
              <a:spcBef>
                <a:spcPts val="1000"/>
              </a:spcBef>
              <a:buFontTx/>
              <a:buBlip>
                <a:blip r:embed="rId4"/>
              </a:buBlip>
              <a:tabLst/>
              <a:defRPr lang="en-US" sz="2800" kern="1200">
                <a:solidFill>
                  <a:srgbClr val="54585A"/>
                </a:solidFill>
                <a:latin typeface="Times" pitchFamily="2" charset="0"/>
                <a:ea typeface="+mn-ea"/>
                <a:cs typeface="+mn-cs"/>
              </a:defRPr>
            </a:lvl1pPr>
            <a:lvl2pPr marL="1377950" indent="-920750" algn="l" defTabSz="914400" rtl="0" eaLnBrk="1" latinLnBrk="0" hangingPunct="1">
              <a:lnSpc>
                <a:spcPct val="90000"/>
              </a:lnSpc>
              <a:spcBef>
                <a:spcPts val="500"/>
              </a:spcBef>
              <a:buFontTx/>
              <a:buBlip>
                <a:blip r:embed="rId4"/>
              </a:buBlip>
              <a:tabLst/>
              <a:defRPr lang="en-US" sz="2400" kern="1200">
                <a:solidFill>
                  <a:srgbClr val="54585A"/>
                </a:solidFill>
                <a:latin typeface="Times" pitchFamily="2" charset="0"/>
                <a:ea typeface="+mn-ea"/>
                <a:cs typeface="+mn-cs"/>
              </a:defRPr>
            </a:lvl2pPr>
            <a:lvl3pPr marL="1736725" indent="-822325" algn="l" defTabSz="914400" rtl="0" eaLnBrk="1" latinLnBrk="0" hangingPunct="1">
              <a:lnSpc>
                <a:spcPct val="90000"/>
              </a:lnSpc>
              <a:spcBef>
                <a:spcPts val="500"/>
              </a:spcBef>
              <a:buFontTx/>
              <a:buBlip>
                <a:blip r:embed="rId4"/>
              </a:buBlip>
              <a:tabLst/>
              <a:defRPr lang="en-US" sz="2000" kern="1200">
                <a:solidFill>
                  <a:srgbClr val="54585A"/>
                </a:solidFill>
                <a:latin typeface="Times" pitchFamily="2" charset="0"/>
                <a:ea typeface="+mn-ea"/>
                <a:cs typeface="+mn-cs"/>
              </a:defRPr>
            </a:lvl3pPr>
            <a:lvl4pPr marL="2090738" indent="-719138" algn="l" defTabSz="914400" rtl="0" eaLnBrk="1" latinLnBrk="0" hangingPunct="1">
              <a:lnSpc>
                <a:spcPct val="90000"/>
              </a:lnSpc>
              <a:spcBef>
                <a:spcPts val="500"/>
              </a:spcBef>
              <a:buFontTx/>
              <a:buBlip>
                <a:blip r:embed="rId4"/>
              </a:buBlip>
              <a:tabLst/>
              <a:defRPr lang="en-US" sz="1800" kern="1200">
                <a:solidFill>
                  <a:srgbClr val="54585A"/>
                </a:solidFill>
                <a:latin typeface="Times" pitchFamily="2" charset="0"/>
                <a:ea typeface="+mn-ea"/>
                <a:cs typeface="+mn-cs"/>
              </a:defRPr>
            </a:lvl4pPr>
            <a:lvl5pPr marL="2540000" indent="-711200" algn="l" defTabSz="914400" rtl="0" eaLnBrk="1" latinLnBrk="0" hangingPunct="1">
              <a:lnSpc>
                <a:spcPct val="90000"/>
              </a:lnSpc>
              <a:spcBef>
                <a:spcPts val="500"/>
              </a:spcBef>
              <a:buFontTx/>
              <a:buBlip>
                <a:blip r:embed="rId4"/>
              </a:buBlip>
              <a:tabLst/>
              <a:defRPr lang="en-US" sz="1800" kern="1200">
                <a:solidFill>
                  <a:srgbClr val="54585A"/>
                </a:solidFill>
                <a:latin typeface="Time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endParaRPr lang="en-US" dirty="0">
              <a:latin typeface="Calibri" pitchFamily="34" charset="0"/>
              <a:cs typeface="Calibri" pitchFamily="34" charset="0"/>
            </a:endParaRPr>
          </a:p>
        </p:txBody>
      </p:sp>
      <p:sp>
        <p:nvSpPr>
          <p:cNvPr id="7" name="Text Placeholder 2">
            <a:extLst>
              <a:ext uri="{FF2B5EF4-FFF2-40B4-BE49-F238E27FC236}">
                <a16:creationId xmlns="" xmlns:a16="http://schemas.microsoft.com/office/drawing/2014/main" id="{1BFAD9DE-0C21-274A-8448-8284C93A1427}"/>
              </a:ext>
            </a:extLst>
          </p:cNvPr>
          <p:cNvSpPr txBox="1">
            <a:spLocks/>
          </p:cNvSpPr>
          <p:nvPr/>
        </p:nvSpPr>
        <p:spPr>
          <a:xfrm>
            <a:off x="433387" y="5830405"/>
            <a:ext cx="7986713" cy="590274"/>
          </a:xfrm>
          <a:prstGeom prst="rect">
            <a:avLst/>
          </a:prstGeom>
        </p:spPr>
        <p:txBody>
          <a:bodyPr/>
          <a:lstStyle>
            <a:lvl1pPr marL="1069975" indent="-1069975" algn="l" defTabSz="914400" rtl="0" eaLnBrk="1" latinLnBrk="0" hangingPunct="1">
              <a:lnSpc>
                <a:spcPct val="90000"/>
              </a:lnSpc>
              <a:spcBef>
                <a:spcPts val="1000"/>
              </a:spcBef>
              <a:buFontTx/>
              <a:buBlip>
                <a:blip r:embed="rId4"/>
              </a:buBlip>
              <a:tabLst/>
              <a:defRPr lang="en-US" sz="2800" kern="1200">
                <a:solidFill>
                  <a:srgbClr val="54585A"/>
                </a:solidFill>
                <a:latin typeface="Times" pitchFamily="2" charset="0"/>
                <a:ea typeface="+mn-ea"/>
                <a:cs typeface="+mn-cs"/>
              </a:defRPr>
            </a:lvl1pPr>
            <a:lvl2pPr marL="1377950" indent="-920750" algn="l" defTabSz="914400" rtl="0" eaLnBrk="1" latinLnBrk="0" hangingPunct="1">
              <a:lnSpc>
                <a:spcPct val="90000"/>
              </a:lnSpc>
              <a:spcBef>
                <a:spcPts val="500"/>
              </a:spcBef>
              <a:buFontTx/>
              <a:buBlip>
                <a:blip r:embed="rId4"/>
              </a:buBlip>
              <a:tabLst/>
              <a:defRPr lang="en-US" sz="2400" kern="1200">
                <a:solidFill>
                  <a:srgbClr val="54585A"/>
                </a:solidFill>
                <a:latin typeface="Times" pitchFamily="2" charset="0"/>
                <a:ea typeface="+mn-ea"/>
                <a:cs typeface="+mn-cs"/>
              </a:defRPr>
            </a:lvl2pPr>
            <a:lvl3pPr marL="1736725" indent="-822325" algn="l" defTabSz="914400" rtl="0" eaLnBrk="1" latinLnBrk="0" hangingPunct="1">
              <a:lnSpc>
                <a:spcPct val="90000"/>
              </a:lnSpc>
              <a:spcBef>
                <a:spcPts val="500"/>
              </a:spcBef>
              <a:buFontTx/>
              <a:buBlip>
                <a:blip r:embed="rId4"/>
              </a:buBlip>
              <a:tabLst/>
              <a:defRPr lang="en-US" sz="2000" kern="1200">
                <a:solidFill>
                  <a:srgbClr val="54585A"/>
                </a:solidFill>
                <a:latin typeface="Times" pitchFamily="2" charset="0"/>
                <a:ea typeface="+mn-ea"/>
                <a:cs typeface="+mn-cs"/>
              </a:defRPr>
            </a:lvl3pPr>
            <a:lvl4pPr marL="2090738" indent="-719138" algn="l" defTabSz="914400" rtl="0" eaLnBrk="1" latinLnBrk="0" hangingPunct="1">
              <a:lnSpc>
                <a:spcPct val="90000"/>
              </a:lnSpc>
              <a:spcBef>
                <a:spcPts val="500"/>
              </a:spcBef>
              <a:buFontTx/>
              <a:buBlip>
                <a:blip r:embed="rId4"/>
              </a:buBlip>
              <a:tabLst/>
              <a:defRPr lang="en-US" sz="1800" kern="1200">
                <a:solidFill>
                  <a:srgbClr val="54585A"/>
                </a:solidFill>
                <a:latin typeface="Times" pitchFamily="2" charset="0"/>
                <a:ea typeface="+mn-ea"/>
                <a:cs typeface="+mn-cs"/>
              </a:defRPr>
            </a:lvl4pPr>
            <a:lvl5pPr marL="2540000" indent="-711200" algn="l" defTabSz="914400" rtl="0" eaLnBrk="1" latinLnBrk="0" hangingPunct="1">
              <a:lnSpc>
                <a:spcPct val="90000"/>
              </a:lnSpc>
              <a:spcBef>
                <a:spcPts val="500"/>
              </a:spcBef>
              <a:buFontTx/>
              <a:buBlip>
                <a:blip r:embed="rId4"/>
              </a:buBlip>
              <a:tabLst/>
              <a:defRPr lang="en-US" sz="1800" kern="1200">
                <a:solidFill>
                  <a:srgbClr val="54585A"/>
                </a:solidFill>
                <a:latin typeface="Time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endParaRPr lang="en-US" dirty="0">
              <a:latin typeface="Calibri" pitchFamily="34" charset="0"/>
              <a:cs typeface="Calibri" pitchFamily="34" charset="0"/>
            </a:endParaRPr>
          </a:p>
        </p:txBody>
      </p:sp>
    </p:spTree>
    <p:extLst>
      <p:ext uri="{BB962C8B-B14F-4D97-AF65-F5344CB8AC3E}">
        <p14:creationId xmlns:p14="http://schemas.microsoft.com/office/powerpoint/2010/main" val="1817165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Sustainability</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The </a:t>
            </a:r>
            <a:r>
              <a:rPr lang="en-US" dirty="0">
                <a:latin typeface="Calibri" pitchFamily="34" charset="0"/>
                <a:cs typeface="Calibri" pitchFamily="34" charset="0"/>
                <a:hlinkClick r:id="rId3"/>
              </a:rPr>
              <a:t>UNESCO Recommendations on Open Science</a:t>
            </a:r>
            <a:r>
              <a:rPr lang="en-US" dirty="0">
                <a:latin typeface="Calibri" pitchFamily="34" charset="0"/>
                <a:cs typeface="Calibri" pitchFamily="34" charset="0"/>
              </a:rPr>
              <a:t> recognize the importance of </a:t>
            </a:r>
            <a:r>
              <a:rPr lang="en-US" dirty="0" smtClean="0">
                <a:latin typeface="Calibri" pitchFamily="34" charset="0"/>
                <a:cs typeface="Calibri" pitchFamily="34" charset="0"/>
              </a:rPr>
              <a:t>open, community-owned infrastructure</a:t>
            </a:r>
            <a:r>
              <a:rPr lang="en-US" dirty="0">
                <a:latin typeface="Calibri" pitchFamily="34" charset="0"/>
                <a:cs typeface="Calibri" pitchFamily="34" charset="0"/>
              </a:rPr>
              <a:t> </a:t>
            </a:r>
            <a:r>
              <a:rPr lang="en-US" dirty="0" smtClean="0">
                <a:latin typeface="Calibri" pitchFamily="34" charset="0"/>
                <a:cs typeface="Calibri" pitchFamily="34" charset="0"/>
              </a:rPr>
              <a:t>for long term sustainability of open science</a:t>
            </a:r>
            <a:r>
              <a:rPr lang="en-US" baseline="30000" dirty="0" smtClean="0">
                <a:latin typeface="Calibri" pitchFamily="34" charset="0"/>
                <a:cs typeface="Calibri" pitchFamily="34" charset="0"/>
              </a:rPr>
              <a:t>10</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rPr>
              <a:t>Interoperability with open standards like ORCID, </a:t>
            </a:r>
            <a:r>
              <a:rPr lang="en-US" dirty="0" err="1" smtClean="0">
                <a:latin typeface="Calibri" pitchFamily="34" charset="0"/>
                <a:cs typeface="Calibri" pitchFamily="34" charset="0"/>
              </a:rPr>
              <a:t>Crossref</a:t>
            </a:r>
            <a:r>
              <a:rPr lang="en-US" dirty="0" smtClean="0">
                <a:latin typeface="Calibri" pitchFamily="34" charset="0"/>
                <a:cs typeface="Calibri" pitchFamily="34" charset="0"/>
              </a:rPr>
              <a:t>, and ROR, so there is no vendor lock-in</a:t>
            </a:r>
          </a:p>
        </p:txBody>
      </p:sp>
    </p:spTree>
    <p:extLst>
      <p:ext uri="{BB962C8B-B14F-4D97-AF65-F5344CB8AC3E}">
        <p14:creationId xmlns:p14="http://schemas.microsoft.com/office/powerpoint/2010/main" val="3113066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Invest in open infrastructure</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OJS is an example of open infrastructure that can be used for OA projects and activities</a:t>
            </a:r>
          </a:p>
          <a:p>
            <a:pPr marL="457200" indent="-457200"/>
            <a:r>
              <a:rPr lang="en-US" dirty="0" smtClean="0">
                <a:latin typeface="Calibri" pitchFamily="34" charset="0"/>
                <a:cs typeface="Calibri" pitchFamily="34" charset="0"/>
              </a:rPr>
              <a:t>Open infrastructure can be developed alongside existing activities</a:t>
            </a:r>
          </a:p>
          <a:p>
            <a:pPr marL="457200" indent="-457200"/>
            <a:r>
              <a:rPr lang="en-US" dirty="0" smtClean="0">
                <a:latin typeface="Calibri" pitchFamily="34" charset="0"/>
                <a:cs typeface="Calibri" pitchFamily="34" charset="0"/>
              </a:rPr>
              <a:t>In </a:t>
            </a:r>
            <a:r>
              <a:rPr lang="en-US" dirty="0" smtClean="0">
                <a:latin typeface="Calibri" pitchFamily="34" charset="0"/>
                <a:cs typeface="Calibri" pitchFamily="34" charset="0"/>
              </a:rPr>
              <a:t>the </a:t>
            </a:r>
            <a:r>
              <a:rPr lang="en-US" dirty="0" smtClean="0">
                <a:latin typeface="Calibri" pitchFamily="34" charset="0"/>
                <a:cs typeface="Calibri" pitchFamily="34" charset="0"/>
                <a:hlinkClick r:id="rId3"/>
              </a:rPr>
              <a:t>2.5% Commitment</a:t>
            </a:r>
            <a:r>
              <a:rPr lang="en-US" dirty="0" smtClean="0">
                <a:latin typeface="Calibri" pitchFamily="34" charset="0"/>
                <a:cs typeface="Calibri" pitchFamily="34" charset="0"/>
              </a:rPr>
              <a:t>, David Lewis </a:t>
            </a:r>
            <a:r>
              <a:rPr lang="en-US" dirty="0" smtClean="0">
                <a:latin typeface="Calibri" pitchFamily="34" charset="0"/>
                <a:cs typeface="Calibri" pitchFamily="34" charset="0"/>
              </a:rPr>
              <a:t>suggests investing 2.5% of your subscription budget in open infrastructure</a:t>
            </a:r>
          </a:p>
          <a:p>
            <a:pPr marL="457200" indent="-457200"/>
            <a:r>
              <a:rPr lang="en-US" dirty="0" smtClean="0">
                <a:latin typeface="Calibri" pitchFamily="34" charset="0"/>
                <a:cs typeface="Calibri" pitchFamily="34" charset="0"/>
              </a:rPr>
              <a:t>This could your own projects or an external project you use or appreciate</a:t>
            </a:r>
          </a:p>
        </p:txBody>
      </p:sp>
    </p:spTree>
    <p:extLst>
      <p:ext uri="{BB962C8B-B14F-4D97-AF65-F5344CB8AC3E}">
        <p14:creationId xmlns:p14="http://schemas.microsoft.com/office/powerpoint/2010/main" val="428035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Global </a:t>
            </a:r>
            <a:r>
              <a:rPr lang="en-US" dirty="0">
                <a:latin typeface="Calibri" pitchFamily="34" charset="0"/>
                <a:cs typeface="Calibri" pitchFamily="34" charset="0"/>
              </a:rPr>
              <a:t>Sustainability Coalition for Open Science </a:t>
            </a:r>
            <a:r>
              <a:rPr lang="en-US" dirty="0" smtClean="0">
                <a:latin typeface="Calibri" pitchFamily="34" charset="0"/>
                <a:cs typeface="Calibri" pitchFamily="34" charset="0"/>
              </a:rPr>
              <a:t>Services (SCOSS)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2374900"/>
            <a:ext cx="7986713" cy="3568700"/>
          </a:xfrm>
        </p:spPr>
        <p:txBody>
          <a:bodyPr/>
          <a:lstStyle/>
          <a:p>
            <a:pPr marL="457200" indent="-457200"/>
            <a:r>
              <a:rPr lang="en-US" dirty="0" smtClean="0">
                <a:latin typeface="Calibri" pitchFamily="34" charset="0"/>
                <a:cs typeface="Calibri" pitchFamily="34" charset="0"/>
                <a:hlinkClick r:id="rId3"/>
              </a:rPr>
              <a:t>SCOSS</a:t>
            </a:r>
            <a:r>
              <a:rPr lang="en-US" dirty="0" smtClean="0">
                <a:latin typeface="Calibri" pitchFamily="34" charset="0"/>
                <a:cs typeface="Calibri" pitchFamily="34" charset="0"/>
              </a:rPr>
              <a:t> projects</a:t>
            </a:r>
          </a:p>
          <a:p>
            <a:pPr marL="765175" lvl="1" indent="-457200"/>
            <a:r>
              <a:rPr lang="en-US" dirty="0">
                <a:latin typeface="Calibri" pitchFamily="34" charset="0"/>
                <a:cs typeface="Calibri" pitchFamily="34" charset="0"/>
              </a:rPr>
              <a:t>Directory of Open Access Journals</a:t>
            </a:r>
          </a:p>
          <a:p>
            <a:pPr marL="765175" lvl="1" indent="-457200"/>
            <a:r>
              <a:rPr lang="en-US" dirty="0">
                <a:latin typeface="Calibri" pitchFamily="34" charset="0"/>
                <a:cs typeface="Calibri" pitchFamily="34" charset="0"/>
              </a:rPr>
              <a:t>SHERPA/</a:t>
            </a:r>
            <a:r>
              <a:rPr lang="en-US" dirty="0" err="1">
                <a:latin typeface="Calibri" pitchFamily="34" charset="0"/>
                <a:cs typeface="Calibri" pitchFamily="34" charset="0"/>
              </a:rPr>
              <a:t>RoMEO</a:t>
            </a:r>
            <a:endParaRPr lang="en-US" dirty="0">
              <a:latin typeface="Calibri" pitchFamily="34" charset="0"/>
              <a:cs typeface="Calibri" pitchFamily="34" charset="0"/>
            </a:endParaRPr>
          </a:p>
          <a:p>
            <a:pPr marL="765175" lvl="1" indent="-457200"/>
            <a:r>
              <a:rPr lang="en-US" dirty="0">
                <a:latin typeface="Calibri" pitchFamily="34" charset="0"/>
                <a:cs typeface="Calibri" pitchFamily="34" charset="0"/>
              </a:rPr>
              <a:t>OAPEN </a:t>
            </a:r>
            <a:endParaRPr lang="en-US" dirty="0" smtClean="0">
              <a:latin typeface="Calibri" pitchFamily="34" charset="0"/>
              <a:cs typeface="Calibri" pitchFamily="34" charset="0"/>
            </a:endParaRPr>
          </a:p>
          <a:p>
            <a:pPr marL="765175" lvl="1" indent="-457200"/>
            <a:r>
              <a:rPr lang="en-US" dirty="0" smtClean="0">
                <a:latin typeface="Calibri" pitchFamily="34" charset="0"/>
                <a:cs typeface="Calibri" pitchFamily="34" charset="0"/>
              </a:rPr>
              <a:t>PKP</a:t>
            </a:r>
            <a:endParaRPr lang="en-US" dirty="0">
              <a:latin typeface="Calibri" pitchFamily="34" charset="0"/>
              <a:cs typeface="Calibri" pitchFamily="34" charset="0"/>
            </a:endParaRPr>
          </a:p>
          <a:p>
            <a:pPr marL="765175" lvl="1" indent="-457200"/>
            <a:r>
              <a:rPr lang="en-US" dirty="0">
                <a:latin typeface="Calibri" pitchFamily="34" charset="0"/>
                <a:cs typeface="Calibri" pitchFamily="34" charset="0"/>
              </a:rPr>
              <a:t>DOAB </a:t>
            </a:r>
          </a:p>
          <a:p>
            <a:pPr marL="765175" lvl="1" indent="-457200"/>
            <a:r>
              <a:rPr lang="en-US" dirty="0" err="1">
                <a:latin typeface="Calibri" pitchFamily="34" charset="0"/>
                <a:cs typeface="Calibri" pitchFamily="34" charset="0"/>
              </a:rPr>
              <a:t>OpenCitations</a:t>
            </a:r>
            <a:endParaRPr lang="en-US" dirty="0">
              <a:latin typeface="Calibri" pitchFamily="34" charset="0"/>
              <a:cs typeface="Calibri" pitchFamily="34" charset="0"/>
            </a:endParaRPr>
          </a:p>
          <a:p>
            <a:pPr marL="765175" lvl="1" indent="-457200"/>
            <a:r>
              <a:rPr lang="en-US" dirty="0">
                <a:latin typeface="Calibri" pitchFamily="34" charset="0"/>
                <a:cs typeface="Calibri" pitchFamily="34" charset="0"/>
              </a:rPr>
              <a:t>Public Knowledge Project</a:t>
            </a:r>
          </a:p>
          <a:p>
            <a:pPr marL="765175" lvl="1" indent="-457200"/>
            <a:r>
              <a:rPr lang="en-US" dirty="0" err="1">
                <a:latin typeface="Calibri" pitchFamily="34" charset="0"/>
                <a:cs typeface="Calibri" pitchFamily="34" charset="0"/>
              </a:rPr>
              <a:t>arXiv</a:t>
            </a:r>
            <a:endParaRPr lang="en-US" dirty="0">
              <a:latin typeface="Calibri" pitchFamily="34" charset="0"/>
              <a:cs typeface="Calibri" pitchFamily="34" charset="0"/>
            </a:endParaRPr>
          </a:p>
          <a:p>
            <a:pPr marL="765175" lvl="1" indent="-457200"/>
            <a:r>
              <a:rPr lang="en-US" dirty="0" err="1">
                <a:latin typeface="Calibri" pitchFamily="34" charset="0"/>
                <a:cs typeface="Calibri" pitchFamily="34" charset="0"/>
              </a:rPr>
              <a:t>Redalyc</a:t>
            </a:r>
            <a:r>
              <a:rPr lang="en-US" dirty="0">
                <a:latin typeface="Calibri" pitchFamily="34" charset="0"/>
                <a:cs typeface="Calibri" pitchFamily="34" charset="0"/>
              </a:rPr>
              <a:t>/</a:t>
            </a:r>
            <a:r>
              <a:rPr lang="en-US" dirty="0" err="1">
                <a:latin typeface="Calibri" pitchFamily="34" charset="0"/>
                <a:cs typeface="Calibri" pitchFamily="34" charset="0"/>
              </a:rPr>
              <a:t>AmeliCA</a:t>
            </a:r>
            <a:endParaRPr lang="en-US" dirty="0">
              <a:latin typeface="Calibri" pitchFamily="34" charset="0"/>
              <a:cs typeface="Calibri" pitchFamily="34" charset="0"/>
            </a:endParaRPr>
          </a:p>
          <a:p>
            <a:pPr marL="765175" lvl="1" indent="-457200"/>
            <a:r>
              <a:rPr lang="en-US" dirty="0" err="1" smtClean="0">
                <a:latin typeface="Calibri" pitchFamily="34" charset="0"/>
                <a:cs typeface="Calibri" pitchFamily="34" charset="0"/>
              </a:rPr>
              <a:t>Dspace</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638707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Open infrastructure projects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National or regional portals</a:t>
            </a:r>
            <a:endParaRPr lang="en-US" dirty="0">
              <a:latin typeface="Calibri" pitchFamily="34" charset="0"/>
              <a:cs typeface="Calibri" pitchFamily="34" charset="0"/>
            </a:endParaRPr>
          </a:p>
          <a:p>
            <a:pPr marL="457200" indent="-457200"/>
            <a:r>
              <a:rPr lang="en-US" dirty="0" smtClean="0">
                <a:latin typeface="Calibri" pitchFamily="34" charset="0"/>
                <a:cs typeface="Calibri" pitchFamily="34" charset="0"/>
              </a:rPr>
              <a:t>Institutional </a:t>
            </a:r>
            <a:r>
              <a:rPr lang="en-US" dirty="0">
                <a:latin typeface="Calibri" pitchFamily="34" charset="0"/>
                <a:cs typeface="Calibri" pitchFamily="34" charset="0"/>
              </a:rPr>
              <a:t>platforms </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rPr>
              <a:t>Library </a:t>
            </a:r>
            <a:r>
              <a:rPr lang="en-US" dirty="0">
                <a:latin typeface="Calibri" pitchFamily="34" charset="0"/>
                <a:cs typeface="Calibri" pitchFamily="34" charset="0"/>
              </a:rPr>
              <a:t>publishing</a:t>
            </a:r>
            <a:r>
              <a:rPr lang="en-CA" dirty="0">
                <a:latin typeface="Calibri" pitchFamily="34" charset="0"/>
                <a:cs typeface="Calibri" pitchFamily="34" charset="0"/>
              </a:rPr>
              <a:t> </a:t>
            </a:r>
            <a:r>
              <a:rPr lang="en-CA" dirty="0" smtClean="0">
                <a:latin typeface="Calibri" pitchFamily="34" charset="0"/>
                <a:cs typeface="Calibri" pitchFamily="34" charset="0"/>
              </a:rPr>
              <a:t>programs</a:t>
            </a:r>
          </a:p>
          <a:p>
            <a:pPr marL="457200" indent="-457200"/>
            <a:r>
              <a:rPr lang="en-CA" dirty="0" smtClean="0">
                <a:latin typeface="Calibri" pitchFamily="34" charset="0"/>
                <a:cs typeface="Calibri" pitchFamily="34" charset="0"/>
              </a:rPr>
              <a:t>Preprint archives, repositories, and overlay journals</a:t>
            </a:r>
          </a:p>
        </p:txBody>
      </p:sp>
    </p:spTree>
    <p:extLst>
      <p:ext uri="{BB962C8B-B14F-4D97-AF65-F5344CB8AC3E}">
        <p14:creationId xmlns:p14="http://schemas.microsoft.com/office/powerpoint/2010/main" val="305714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National or regional platforms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Multiple universities or organizations pool their resources to fund and operate one publishing platform</a:t>
            </a:r>
          </a:p>
          <a:p>
            <a:pPr marL="457200" indent="-457200"/>
            <a:r>
              <a:rPr lang="en-US" dirty="0" smtClean="0">
                <a:latin typeface="Calibri" pitchFamily="34" charset="0"/>
                <a:cs typeface="Calibri" pitchFamily="34" charset="0"/>
              </a:rPr>
              <a:t>National platforms support regional content and local languages</a:t>
            </a:r>
          </a:p>
          <a:p>
            <a:pPr marL="457200" indent="-457200"/>
            <a:r>
              <a:rPr lang="en-US" dirty="0" smtClean="0">
                <a:latin typeface="Calibri" pitchFamily="34" charset="0"/>
                <a:cs typeface="Calibri" pitchFamily="34" charset="0"/>
              </a:rPr>
              <a:t>Use open source software like OJS</a:t>
            </a:r>
          </a:p>
          <a:p>
            <a:pPr marL="457200" indent="-457200"/>
            <a:r>
              <a:rPr lang="en-US" dirty="0">
                <a:latin typeface="Calibri" pitchFamily="34" charset="0"/>
                <a:cs typeface="Calibri" pitchFamily="34" charset="0"/>
              </a:rPr>
              <a:t>OJS is used </a:t>
            </a:r>
            <a:r>
              <a:rPr lang="en-US" dirty="0" smtClean="0">
                <a:latin typeface="Calibri" pitchFamily="34" charset="0"/>
                <a:cs typeface="Calibri" pitchFamily="34" charset="0"/>
              </a:rPr>
              <a:t>for national platforms in Finland</a:t>
            </a:r>
            <a:r>
              <a:rPr lang="en-US" dirty="0">
                <a:latin typeface="Calibri" pitchFamily="34" charset="0"/>
                <a:cs typeface="Calibri" pitchFamily="34" charset="0"/>
              </a:rPr>
              <a:t>, Denmark, and Sweden, </a:t>
            </a:r>
            <a:r>
              <a:rPr lang="en-US" dirty="0" smtClean="0">
                <a:latin typeface="Calibri" pitchFamily="34" charset="0"/>
                <a:cs typeface="Calibri" pitchFamily="34" charset="0"/>
              </a:rPr>
              <a:t>to name a few.</a:t>
            </a:r>
            <a:endParaRPr lang="en-US" dirty="0">
              <a:latin typeface="Calibri" pitchFamily="34" charset="0"/>
              <a:cs typeface="Calibri" pitchFamily="34" charset="0"/>
            </a:endParaRPr>
          </a:p>
          <a:p>
            <a:pPr marL="457200" indent="-457200"/>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val="2595744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AE63550-043F-D74F-AA1F-F4B43FB7804C}"/>
              </a:ext>
            </a:extLst>
          </p:cNvPr>
          <p:cNvSpPr>
            <a:spLocks noGrp="1"/>
          </p:cNvSpPr>
          <p:nvPr>
            <p:ph type="title"/>
          </p:nvPr>
        </p:nvSpPr>
        <p:spPr>
          <a:xfrm>
            <a:off x="742950" y="2161903"/>
            <a:ext cx="7886700" cy="2824480"/>
          </a:xfrm>
        </p:spPr>
        <p:txBody>
          <a:bodyPr/>
          <a:lstStyle/>
          <a:p>
            <a:r>
              <a:rPr lang="en-US" sz="4200" dirty="0">
                <a:latin typeface="Calibri" pitchFamily="34" charset="0"/>
                <a:cs typeface="Calibri" pitchFamily="34" charset="0"/>
              </a:rPr>
              <a:t>Forum for Open Research in MENA</a:t>
            </a:r>
            <a:r>
              <a:rPr lang="en-US" sz="4200" dirty="0"/>
              <a:t/>
            </a:r>
            <a:br>
              <a:rPr lang="en-US" sz="4200" dirty="0"/>
            </a:br>
            <a:r>
              <a:rPr lang="en-US" sz="4200" dirty="0">
                <a:latin typeface="Calibri" pitchFamily="34" charset="0"/>
                <a:cs typeface="Calibri" pitchFamily="34" charset="0"/>
              </a:rPr>
              <a:t>October 27, </a:t>
            </a:r>
            <a:r>
              <a:rPr lang="en-US" sz="4200" dirty="0" smtClean="0">
                <a:latin typeface="Calibri" pitchFamily="34" charset="0"/>
                <a:cs typeface="Calibri" pitchFamily="34" charset="0"/>
              </a:rPr>
              <a:t>2022</a:t>
            </a:r>
            <a:r>
              <a:rPr lang="en-US" sz="4000" dirty="0" smtClean="0">
                <a:latin typeface="Calibri" pitchFamily="34" charset="0"/>
                <a:cs typeface="Calibri" pitchFamily="34" charset="0"/>
              </a:rPr>
              <a:t/>
            </a:r>
            <a:br>
              <a:rPr lang="en-US" sz="4000" dirty="0" smtClean="0">
                <a:latin typeface="Calibri" pitchFamily="34" charset="0"/>
                <a:cs typeface="Calibri" pitchFamily="34" charset="0"/>
              </a:rPr>
            </a:br>
            <a:r>
              <a:rPr lang="en-US" sz="4000" dirty="0" smtClean="0">
                <a:latin typeface="Calibri" pitchFamily="34" charset="0"/>
                <a:ea typeface="Open Sans" pitchFamily="34" charset="0"/>
                <a:cs typeface="Calibri" pitchFamily="34" charset="0"/>
              </a:rPr>
              <a:t/>
            </a:r>
            <a:br>
              <a:rPr lang="en-US" sz="4000" dirty="0" smtClean="0">
                <a:latin typeface="Calibri" pitchFamily="34" charset="0"/>
                <a:ea typeface="Open Sans" pitchFamily="34" charset="0"/>
                <a:cs typeface="Calibri" pitchFamily="34" charset="0"/>
              </a:rPr>
            </a:br>
            <a:r>
              <a:rPr lang="en-US" sz="2800" dirty="0" smtClean="0">
                <a:solidFill>
                  <a:schemeClr val="tx1"/>
                </a:solidFill>
                <a:latin typeface="Calibri" pitchFamily="34" charset="0"/>
                <a:ea typeface="Open Sans" pitchFamily="34" charset="0"/>
                <a:cs typeface="Calibri" pitchFamily="34" charset="0"/>
              </a:rPr>
              <a:t>Amanda Stevens </a:t>
            </a:r>
            <a:br>
              <a:rPr lang="en-US" sz="2800" dirty="0" smtClean="0">
                <a:solidFill>
                  <a:schemeClr val="tx1"/>
                </a:solidFill>
                <a:latin typeface="Calibri" pitchFamily="34" charset="0"/>
                <a:ea typeface="Open Sans" pitchFamily="34" charset="0"/>
                <a:cs typeface="Calibri" pitchFamily="34" charset="0"/>
              </a:rPr>
            </a:br>
            <a:r>
              <a:rPr lang="en-US" sz="2800" dirty="0" smtClean="0">
                <a:solidFill>
                  <a:schemeClr val="tx1"/>
                </a:solidFill>
                <a:latin typeface="Calibri" pitchFamily="34" charset="0"/>
                <a:cs typeface="Calibri" pitchFamily="34" charset="0"/>
              </a:rPr>
              <a:t>Associate Director of Publishing Services</a:t>
            </a:r>
            <a:br>
              <a:rPr lang="en-US" sz="2800" dirty="0" smtClean="0">
                <a:solidFill>
                  <a:schemeClr val="tx1"/>
                </a:solidFill>
                <a:latin typeface="Calibri" pitchFamily="34" charset="0"/>
                <a:cs typeface="Calibri" pitchFamily="34" charset="0"/>
              </a:rPr>
            </a:br>
            <a:r>
              <a:rPr lang="en-US" sz="2800" dirty="0" smtClean="0">
                <a:solidFill>
                  <a:schemeClr val="tx1"/>
                </a:solidFill>
                <a:latin typeface="Calibri" pitchFamily="34" charset="0"/>
                <a:cs typeface="Calibri" pitchFamily="34" charset="0"/>
              </a:rPr>
              <a:t>Public Knowledge Project (</a:t>
            </a:r>
            <a:r>
              <a:rPr lang="en-US" sz="2800" dirty="0">
                <a:solidFill>
                  <a:schemeClr val="tx1"/>
                </a:solidFill>
                <a:latin typeface="Calibri" pitchFamily="34" charset="0"/>
                <a:cs typeface="Calibri" pitchFamily="34" charset="0"/>
              </a:rPr>
              <a:t>PKP)</a:t>
            </a:r>
            <a:br>
              <a:rPr lang="en-US" sz="2800" dirty="0">
                <a:solidFill>
                  <a:schemeClr val="tx1"/>
                </a:solidFill>
                <a:latin typeface="Calibri" pitchFamily="34" charset="0"/>
                <a:cs typeface="Calibri" pitchFamily="34" charset="0"/>
              </a:rPr>
            </a:br>
            <a:r>
              <a:rPr lang="en-US" sz="2800" dirty="0">
                <a:solidFill>
                  <a:schemeClr val="tx1"/>
                </a:solidFill>
                <a:latin typeface="Calibri" pitchFamily="34" charset="0"/>
                <a:cs typeface="Calibri" pitchFamily="34" charset="0"/>
              </a:rPr>
              <a:t>https://pkp.sfu.ca</a:t>
            </a:r>
            <a:r>
              <a:rPr lang="en-US" sz="2800" dirty="0" smtClean="0">
                <a:solidFill>
                  <a:schemeClr val="tx1"/>
                </a:solidFill>
                <a:latin typeface="Calibri" pitchFamily="34" charset="0"/>
                <a:cs typeface="Calibri" pitchFamily="34" charset="0"/>
              </a:rPr>
              <a:t>/</a:t>
            </a:r>
            <a:br>
              <a:rPr lang="en-US" sz="2800" dirty="0" smtClean="0">
                <a:solidFill>
                  <a:schemeClr val="tx1"/>
                </a:solidFill>
                <a:latin typeface="Calibri" pitchFamily="34" charset="0"/>
                <a:cs typeface="Calibri" pitchFamily="34" charset="0"/>
              </a:rPr>
            </a:br>
            <a:r>
              <a:rPr lang="en-US" sz="2800" dirty="0" smtClean="0">
                <a:solidFill>
                  <a:schemeClr val="tx1"/>
                </a:solidFill>
                <a:latin typeface="Calibri" pitchFamily="34" charset="0"/>
                <a:cs typeface="Calibri" pitchFamily="34" charset="0"/>
              </a:rPr>
              <a:t>astevens@publicknowledgeproject.org</a:t>
            </a:r>
            <a:r>
              <a:rPr lang="en-US" sz="3200" b="1" dirty="0" smtClean="0">
                <a:latin typeface="Calibri" pitchFamily="34" charset="0"/>
                <a:cs typeface="Calibri" pitchFamily="34" charset="0"/>
              </a:rPr>
              <a:t/>
            </a:r>
            <a:br>
              <a:rPr lang="en-US" sz="3200" b="1" dirty="0" smtClean="0">
                <a:latin typeface="Calibri" pitchFamily="34" charset="0"/>
                <a:cs typeface="Calibri" pitchFamily="34" charset="0"/>
              </a:rPr>
            </a:br>
            <a:r>
              <a:rPr lang="en-US" sz="3200" b="1" dirty="0" smtClean="0">
                <a:latin typeface="Calibri" pitchFamily="34" charset="0"/>
                <a:cs typeface="Calibri" pitchFamily="34" charset="0"/>
              </a:rPr>
              <a:t>   </a:t>
            </a:r>
            <a:r>
              <a:rPr lang="en-US" sz="3200" dirty="0">
                <a:latin typeface="Calibri" pitchFamily="34" charset="0"/>
                <a:cs typeface="Calibri" pitchFamily="34" charset="0"/>
              </a:rPr>
              <a:t/>
            </a:r>
            <a:br>
              <a:rPr lang="en-US" sz="3200" dirty="0">
                <a:latin typeface="Calibri" pitchFamily="34" charset="0"/>
                <a:cs typeface="Calibri" pitchFamily="34" charset="0"/>
              </a:rPr>
            </a:br>
            <a:r>
              <a:rPr lang="en-US" sz="3200" b="1" dirty="0" smtClean="0">
                <a:latin typeface="Calibri" pitchFamily="34" charset="0"/>
                <a:cs typeface="Calibri" pitchFamily="34" charset="0"/>
              </a:rPr>
              <a:t/>
            </a:r>
            <a:br>
              <a:rPr lang="en-US" sz="3200" b="1" dirty="0" smtClean="0">
                <a:latin typeface="Calibri" pitchFamily="34" charset="0"/>
                <a:cs typeface="Calibri" pitchFamily="34" charset="0"/>
              </a:rPr>
            </a:br>
            <a:r>
              <a:rPr lang="en-US" sz="4000" b="1" dirty="0">
                <a:latin typeface="Calibri" pitchFamily="34" charset="0"/>
                <a:cs typeface="Calibri" pitchFamily="34" charset="0"/>
              </a:rPr>
              <a:t> </a:t>
            </a:r>
            <a:r>
              <a:rPr lang="en-US" sz="4000" b="1" dirty="0" smtClean="0">
                <a:latin typeface="Calibri" pitchFamily="34" charset="0"/>
                <a:cs typeface="Calibri" pitchFamily="34" charset="0"/>
              </a:rPr>
              <a:t> </a:t>
            </a:r>
            <a:br>
              <a:rPr lang="en-US" sz="4000" b="1" dirty="0" smtClean="0">
                <a:latin typeface="Calibri" pitchFamily="34" charset="0"/>
                <a:cs typeface="Calibri" pitchFamily="34" charset="0"/>
              </a:rPr>
            </a:br>
            <a:endParaRPr lang="en-US" sz="4000" dirty="0">
              <a:latin typeface="Calibri" pitchFamily="34" charset="0"/>
              <a:cs typeface="Calibri" pitchFamily="34" charset="0"/>
            </a:endParaRPr>
          </a:p>
        </p:txBody>
      </p:sp>
    </p:spTree>
    <p:extLst>
      <p:ext uri="{BB962C8B-B14F-4D97-AF65-F5344CB8AC3E}">
        <p14:creationId xmlns:p14="http://schemas.microsoft.com/office/powerpoint/2010/main" val="3750017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D4DCDE81-3C27-824D-8148-531C4D44510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5030314" y="2052637"/>
            <a:ext cx="3485036" cy="4088714"/>
          </a:xfrm>
        </p:spPr>
      </p:pic>
      <p:sp>
        <p:nvSpPr>
          <p:cNvPr id="3" name="Text Placeholder 2">
            <a:extLst>
              <a:ext uri="{FF2B5EF4-FFF2-40B4-BE49-F238E27FC236}">
                <a16:creationId xmlns:a16="http://schemas.microsoft.com/office/drawing/2014/main" xmlns="" id="{2D67199E-8B65-4542-BADB-DE11C246D9B8}"/>
              </a:ext>
            </a:extLst>
          </p:cNvPr>
          <p:cNvSpPr>
            <a:spLocks noGrp="1"/>
          </p:cNvSpPr>
          <p:nvPr>
            <p:ph type="body" sz="quarter" idx="15"/>
          </p:nvPr>
        </p:nvSpPr>
        <p:spPr>
          <a:xfrm>
            <a:off x="526774" y="1690688"/>
            <a:ext cx="4242451" cy="3906837"/>
          </a:xfrm>
        </p:spPr>
        <p:txBody>
          <a:bodyPr/>
          <a:lstStyle/>
          <a:p>
            <a:r>
              <a:rPr lang="en-US" dirty="0" smtClean="0">
                <a:latin typeface="Calibri" pitchFamily="34" charset="0"/>
                <a:cs typeface="Calibri" pitchFamily="34" charset="0"/>
              </a:rPr>
              <a:t>Established </a:t>
            </a:r>
            <a:r>
              <a:rPr lang="en-US" dirty="0">
                <a:latin typeface="Calibri" pitchFamily="34" charset="0"/>
                <a:cs typeface="Calibri" pitchFamily="34" charset="0"/>
              </a:rPr>
              <a:t>by the Federation of Finnish Learned Societies in </a:t>
            </a:r>
            <a:r>
              <a:rPr lang="en-US" dirty="0" smtClean="0">
                <a:latin typeface="Calibri" pitchFamily="34" charset="0"/>
                <a:cs typeface="Calibri" pitchFamily="34" charset="0"/>
              </a:rPr>
              <a:t>2017, </a:t>
            </a:r>
            <a:r>
              <a:rPr lang="en-US" dirty="0" smtClean="0">
                <a:latin typeface="Calibri" pitchFamily="34" charset="0"/>
                <a:cs typeface="Calibri" pitchFamily="34" charset="0"/>
                <a:hlinkClick r:id="rId4"/>
              </a:rPr>
              <a:t>Journal.fi</a:t>
            </a:r>
            <a:r>
              <a:rPr lang="en-US" dirty="0" smtClean="0">
                <a:latin typeface="Calibri" pitchFamily="34" charset="0"/>
                <a:cs typeface="Calibri" pitchFamily="34" charset="0"/>
              </a:rPr>
              <a:t> uses </a:t>
            </a:r>
            <a:r>
              <a:rPr lang="en-US" dirty="0">
                <a:latin typeface="Calibri" pitchFamily="34" charset="0"/>
                <a:cs typeface="Calibri" pitchFamily="34" charset="0"/>
              </a:rPr>
              <a:t>OJS to host </a:t>
            </a:r>
            <a:r>
              <a:rPr lang="en-US" dirty="0" smtClean="0">
                <a:latin typeface="Calibri" pitchFamily="34" charset="0"/>
                <a:cs typeface="Calibri" pitchFamily="34" charset="0"/>
              </a:rPr>
              <a:t>100 </a:t>
            </a:r>
            <a:r>
              <a:rPr lang="en-US" dirty="0">
                <a:latin typeface="Calibri" pitchFamily="34" charset="0"/>
                <a:cs typeface="Calibri" pitchFamily="34" charset="0"/>
              </a:rPr>
              <a:t>OA journals from Finland in different fields, in mainly Finnish and </a:t>
            </a:r>
            <a:r>
              <a:rPr lang="en-US" dirty="0" smtClean="0">
                <a:latin typeface="Calibri" pitchFamily="34" charset="0"/>
                <a:cs typeface="Calibri" pitchFamily="34" charset="0"/>
              </a:rPr>
              <a:t>English.</a:t>
            </a:r>
            <a:endParaRPr lang="en-US" dirty="0">
              <a:latin typeface="Calibri" pitchFamily="34" charset="0"/>
              <a:cs typeface="Calibri" pitchFamily="34" charset="0"/>
            </a:endParaRPr>
          </a:p>
          <a:p>
            <a:r>
              <a:rPr lang="en-US" dirty="0" smtClean="0">
                <a:latin typeface="Calibri" pitchFamily="34" charset="0"/>
                <a:cs typeface="Calibri" pitchFamily="34" charset="0"/>
              </a:rPr>
              <a:t>It provides </a:t>
            </a:r>
            <a:r>
              <a:rPr lang="en-US" dirty="0">
                <a:latin typeface="Calibri" pitchFamily="34" charset="0"/>
                <a:cs typeface="Calibri" pitchFamily="34" charset="0"/>
              </a:rPr>
              <a:t>metadata distribution, preservation, and </a:t>
            </a:r>
            <a:r>
              <a:rPr lang="en-US" dirty="0" err="1">
                <a:latin typeface="Calibri" pitchFamily="34" charset="0"/>
                <a:cs typeface="Calibri" pitchFamily="34" charset="0"/>
              </a:rPr>
              <a:t>Crossref</a:t>
            </a:r>
            <a:r>
              <a:rPr lang="en-US" dirty="0">
                <a:latin typeface="Calibri" pitchFamily="34" charset="0"/>
                <a:cs typeface="Calibri" pitchFamily="34" charset="0"/>
              </a:rPr>
              <a:t> and ORCID </a:t>
            </a:r>
            <a:r>
              <a:rPr lang="en-US" dirty="0" smtClean="0">
                <a:latin typeface="Calibri" pitchFamily="34" charset="0"/>
                <a:cs typeface="Calibri" pitchFamily="34" charset="0"/>
              </a:rPr>
              <a:t>services.</a:t>
            </a:r>
            <a:r>
              <a:rPr lang="en-CA" dirty="0" smtClean="0">
                <a:latin typeface="Calibri" pitchFamily="34" charset="0"/>
                <a:cs typeface="Calibri" pitchFamily="34" charset="0"/>
              </a:rPr>
              <a:t> </a:t>
            </a:r>
            <a:endParaRPr lang="en-CA" dirty="0">
              <a:latin typeface="Calibri" pitchFamily="34" charset="0"/>
              <a:cs typeface="Calibri" pitchFamily="34" charset="0"/>
            </a:endParaRPr>
          </a:p>
        </p:txBody>
      </p:sp>
      <p:sp>
        <p:nvSpPr>
          <p:cNvPr id="5" name="Title 4">
            <a:extLst>
              <a:ext uri="{FF2B5EF4-FFF2-40B4-BE49-F238E27FC236}">
                <a16:creationId xmlns:a16="http://schemas.microsoft.com/office/drawing/2014/main" xmlns="" id="{CF56527D-C02B-7E40-822C-CCE8D171739E}"/>
              </a:ext>
            </a:extLst>
          </p:cNvPr>
          <p:cNvSpPr>
            <a:spLocks noGrp="1"/>
          </p:cNvSpPr>
          <p:nvPr>
            <p:ph type="title"/>
          </p:nvPr>
        </p:nvSpPr>
        <p:spPr>
          <a:xfrm>
            <a:off x="628650" y="365125"/>
            <a:ext cx="7886700" cy="1325563"/>
          </a:xfrm>
        </p:spPr>
        <p:txBody>
          <a:bodyPr/>
          <a:lstStyle/>
          <a:p>
            <a:r>
              <a:rPr lang="en-US" dirty="0">
                <a:latin typeface="Calibri" pitchFamily="34" charset="0"/>
                <a:cs typeface="Calibri" pitchFamily="34" charset="0"/>
              </a:rPr>
              <a:t>Finnish Journal.fi platform</a:t>
            </a:r>
            <a:endParaRPr lang="en-US" dirty="0"/>
          </a:p>
        </p:txBody>
      </p:sp>
    </p:spTree>
    <p:extLst>
      <p:ext uri="{BB962C8B-B14F-4D97-AF65-F5344CB8AC3E}">
        <p14:creationId xmlns:p14="http://schemas.microsoft.com/office/powerpoint/2010/main" val="1058826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D4DCDE81-3C27-824D-8148-531C4D44510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4823599" y="2047461"/>
            <a:ext cx="3754830" cy="3832558"/>
          </a:xfrm>
        </p:spPr>
      </p:pic>
      <p:sp>
        <p:nvSpPr>
          <p:cNvPr id="3" name="Text Placeholder 2">
            <a:extLst>
              <a:ext uri="{FF2B5EF4-FFF2-40B4-BE49-F238E27FC236}">
                <a16:creationId xmlns:a16="http://schemas.microsoft.com/office/drawing/2014/main" xmlns="" id="{2D67199E-8B65-4542-BADB-DE11C246D9B8}"/>
              </a:ext>
            </a:extLst>
          </p:cNvPr>
          <p:cNvSpPr>
            <a:spLocks noGrp="1"/>
          </p:cNvSpPr>
          <p:nvPr>
            <p:ph type="body" sz="quarter" idx="15"/>
          </p:nvPr>
        </p:nvSpPr>
        <p:spPr>
          <a:xfrm>
            <a:off x="529260" y="1808922"/>
            <a:ext cx="4140574" cy="3788603"/>
          </a:xfrm>
        </p:spPr>
        <p:txBody>
          <a:bodyPr/>
          <a:lstStyle/>
          <a:p>
            <a:r>
              <a:rPr lang="en-US" dirty="0" smtClean="0">
                <a:latin typeface="Calibri" pitchFamily="34" charset="0"/>
                <a:cs typeface="Calibri" pitchFamily="34" charset="0"/>
              </a:rPr>
              <a:t>The service </a:t>
            </a:r>
            <a:r>
              <a:rPr lang="en-US" dirty="0">
                <a:latin typeface="Calibri" pitchFamily="34" charset="0"/>
                <a:cs typeface="Calibri" pitchFamily="34" charset="0"/>
              </a:rPr>
              <a:t>is free for society members and journals receive funding for publishing from a consortium of Finnish universities, research institutes, and research </a:t>
            </a:r>
            <a:r>
              <a:rPr lang="en-US" dirty="0" smtClean="0">
                <a:latin typeface="Calibri" pitchFamily="34" charset="0"/>
                <a:cs typeface="Calibri" pitchFamily="34" charset="0"/>
              </a:rPr>
              <a:t>funders.</a:t>
            </a:r>
          </a:p>
          <a:p>
            <a:r>
              <a:rPr lang="en-US" dirty="0" smtClean="0">
                <a:latin typeface="Calibri" pitchFamily="34" charset="0"/>
                <a:cs typeface="Calibri" pitchFamily="34" charset="0"/>
              </a:rPr>
              <a:t>They contribute theme, plugin, and other software development to PKP.</a:t>
            </a:r>
            <a:endParaRPr lang="en-US" dirty="0">
              <a:latin typeface="Calibri" pitchFamily="34" charset="0"/>
              <a:cs typeface="Calibri" pitchFamily="34" charset="0"/>
            </a:endParaRPr>
          </a:p>
        </p:txBody>
      </p:sp>
      <p:sp>
        <p:nvSpPr>
          <p:cNvPr id="5" name="Title 4">
            <a:extLst>
              <a:ext uri="{FF2B5EF4-FFF2-40B4-BE49-F238E27FC236}">
                <a16:creationId xmlns:a16="http://schemas.microsoft.com/office/drawing/2014/main" xmlns="" id="{CF56527D-C02B-7E40-822C-CCE8D171739E}"/>
              </a:ext>
            </a:extLst>
          </p:cNvPr>
          <p:cNvSpPr>
            <a:spLocks noGrp="1"/>
          </p:cNvSpPr>
          <p:nvPr>
            <p:ph type="title"/>
          </p:nvPr>
        </p:nvSpPr>
        <p:spPr>
          <a:xfrm>
            <a:off x="628650" y="365125"/>
            <a:ext cx="7886700" cy="1325563"/>
          </a:xfrm>
        </p:spPr>
        <p:txBody>
          <a:bodyPr/>
          <a:lstStyle/>
          <a:p>
            <a:r>
              <a:rPr lang="en-US" dirty="0">
                <a:latin typeface="Calibri" pitchFamily="34" charset="0"/>
                <a:cs typeface="Calibri" pitchFamily="34" charset="0"/>
              </a:rPr>
              <a:t>Finnish Journal.fi platform</a:t>
            </a:r>
            <a:endParaRPr lang="en-US" dirty="0"/>
          </a:p>
        </p:txBody>
      </p:sp>
    </p:spTree>
    <p:extLst>
      <p:ext uri="{BB962C8B-B14F-4D97-AF65-F5344CB8AC3E}">
        <p14:creationId xmlns:p14="http://schemas.microsoft.com/office/powerpoint/2010/main" val="256562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Library and institutional publishers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endParaRPr lang="en-US" dirty="0" smtClean="0">
              <a:latin typeface="Calibri" pitchFamily="34" charset="0"/>
              <a:cs typeface="Calibri" pitchFamily="34" charset="0"/>
            </a:endParaRPr>
          </a:p>
          <a:p>
            <a:pPr marL="457200" indent="-457200"/>
            <a:r>
              <a:rPr lang="en-US" dirty="0">
                <a:latin typeface="Calibri" pitchFamily="34" charset="0"/>
                <a:cs typeface="Calibri" pitchFamily="34" charset="0"/>
              </a:rPr>
              <a:t> Libraries use OJS to support library publishing activities, including offering </a:t>
            </a:r>
            <a:r>
              <a:rPr lang="en-US" dirty="0" smtClean="0">
                <a:latin typeface="Calibri" pitchFamily="34" charset="0"/>
                <a:cs typeface="Calibri" pitchFamily="34" charset="0"/>
              </a:rPr>
              <a:t>hosting </a:t>
            </a:r>
            <a:r>
              <a:rPr lang="en-US" dirty="0">
                <a:latin typeface="Calibri" pitchFamily="34" charset="0"/>
                <a:cs typeface="Calibri" pitchFamily="34" charset="0"/>
              </a:rPr>
              <a:t>and support services to </a:t>
            </a:r>
            <a:r>
              <a:rPr lang="en-US" dirty="0" smtClean="0">
                <a:latin typeface="Calibri" pitchFamily="34" charset="0"/>
                <a:cs typeface="Calibri" pitchFamily="34" charset="0"/>
              </a:rPr>
              <a:t>faculty journals.</a:t>
            </a:r>
          </a:p>
          <a:p>
            <a:pPr marL="457200" indent="-457200"/>
            <a:r>
              <a:rPr lang="en-US" dirty="0" smtClean="0">
                <a:latin typeface="Calibri" pitchFamily="34" charset="0"/>
                <a:cs typeface="Calibri" pitchFamily="34" charset="0"/>
              </a:rPr>
              <a:t>Library publishing is common in Canada and the United States</a:t>
            </a:r>
          </a:p>
          <a:p>
            <a:pPr marL="457200" indent="-457200"/>
            <a:r>
              <a:rPr lang="en-US" dirty="0" smtClean="0">
                <a:latin typeface="Calibri" pitchFamily="34" charset="0"/>
                <a:cs typeface="Calibri" pitchFamily="34" charset="0"/>
              </a:rPr>
              <a:t>In other countries it’s more common for the institution to provide journal hosting and support</a:t>
            </a:r>
            <a:endParaRPr lang="en-US" dirty="0">
              <a:latin typeface="Calibri" pitchFamily="34" charset="0"/>
              <a:cs typeface="Calibri" pitchFamily="34" charset="0"/>
            </a:endParaRPr>
          </a:p>
          <a:p>
            <a:pPr marL="457200" indent="-457200"/>
            <a:r>
              <a:rPr lang="en-US" dirty="0" smtClean="0">
                <a:latin typeface="Calibri" pitchFamily="34" charset="0"/>
                <a:cs typeface="Calibri" pitchFamily="34" charset="0"/>
                <a:hlinkClick r:id="rId3"/>
              </a:rPr>
              <a:t>Library Publishing Coalition</a:t>
            </a:r>
            <a:endParaRPr lang="en-US" dirty="0">
              <a:latin typeface="Calibri" pitchFamily="34" charset="0"/>
              <a:cs typeface="Calibri" pitchFamily="34" charset="0"/>
            </a:endParaRPr>
          </a:p>
        </p:txBody>
      </p:sp>
    </p:spTree>
    <p:extLst>
      <p:ext uri="{BB962C8B-B14F-4D97-AF65-F5344CB8AC3E}">
        <p14:creationId xmlns:p14="http://schemas.microsoft.com/office/powerpoint/2010/main" val="2040182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D4DCDE81-3C27-824D-8148-531C4D44510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4910579" y="2052637"/>
            <a:ext cx="3867760" cy="3544887"/>
          </a:xfrm>
        </p:spPr>
      </p:pic>
      <p:sp>
        <p:nvSpPr>
          <p:cNvPr id="3" name="Text Placeholder 2">
            <a:extLst>
              <a:ext uri="{FF2B5EF4-FFF2-40B4-BE49-F238E27FC236}">
                <a16:creationId xmlns:a16="http://schemas.microsoft.com/office/drawing/2014/main" xmlns="" id="{2D67199E-8B65-4542-BADB-DE11C246D9B8}"/>
              </a:ext>
            </a:extLst>
          </p:cNvPr>
          <p:cNvSpPr>
            <a:spLocks noGrp="1"/>
          </p:cNvSpPr>
          <p:nvPr>
            <p:ph type="body" sz="quarter" idx="15"/>
          </p:nvPr>
        </p:nvSpPr>
        <p:spPr>
          <a:xfrm>
            <a:off x="628651" y="2052638"/>
            <a:ext cx="4140574" cy="3544887"/>
          </a:xfrm>
        </p:spPr>
        <p:txBody>
          <a:bodyPr/>
          <a:lstStyle/>
          <a:p>
            <a:r>
              <a:rPr lang="en-CA" dirty="0" smtClean="0">
                <a:latin typeface="Calibri" pitchFamily="34" charset="0"/>
                <a:cs typeface="Calibri" pitchFamily="34" charset="0"/>
                <a:hlinkClick r:id="rId4"/>
              </a:rPr>
              <a:t>University of Minnesota Library’s publishing program</a:t>
            </a:r>
            <a:r>
              <a:rPr lang="en-CA" dirty="0" smtClean="0">
                <a:latin typeface="Calibri" pitchFamily="34" charset="0"/>
                <a:cs typeface="Calibri" pitchFamily="34" charset="0"/>
              </a:rPr>
              <a:t> supports 20 journals, which are hosted by PKP Publishing Services (with free student journal hosting). They moved from </a:t>
            </a:r>
            <a:r>
              <a:rPr lang="en-CA" dirty="0" err="1" smtClean="0">
                <a:latin typeface="Calibri" pitchFamily="34" charset="0"/>
                <a:cs typeface="Calibri" pitchFamily="34" charset="0"/>
              </a:rPr>
              <a:t>Bepress</a:t>
            </a:r>
            <a:r>
              <a:rPr lang="en-CA" dirty="0" smtClean="0">
                <a:latin typeface="Calibri" pitchFamily="34" charset="0"/>
                <a:cs typeface="Calibri" pitchFamily="34" charset="0"/>
              </a:rPr>
              <a:t> in 2018 and funded development of a usage statistics dashboard for OJS. </a:t>
            </a:r>
            <a:endParaRPr lang="en-CA" dirty="0">
              <a:latin typeface="Calibri" pitchFamily="34" charset="0"/>
              <a:cs typeface="Calibri" pitchFamily="34" charset="0"/>
            </a:endParaRPr>
          </a:p>
        </p:txBody>
      </p:sp>
      <p:sp>
        <p:nvSpPr>
          <p:cNvPr id="5" name="Title 4">
            <a:extLst>
              <a:ext uri="{FF2B5EF4-FFF2-40B4-BE49-F238E27FC236}">
                <a16:creationId xmlns:a16="http://schemas.microsoft.com/office/drawing/2014/main" xmlns="" id="{CF56527D-C02B-7E40-822C-CCE8D171739E}"/>
              </a:ext>
            </a:extLst>
          </p:cNvPr>
          <p:cNvSpPr>
            <a:spLocks noGrp="1"/>
          </p:cNvSpPr>
          <p:nvPr>
            <p:ph type="title"/>
          </p:nvPr>
        </p:nvSpPr>
        <p:spPr>
          <a:xfrm>
            <a:off x="628650" y="365125"/>
            <a:ext cx="7886700" cy="1325563"/>
          </a:xfrm>
        </p:spPr>
        <p:txBody>
          <a:bodyPr/>
          <a:lstStyle/>
          <a:p>
            <a:r>
              <a:rPr lang="en-US" dirty="0" smtClean="0">
                <a:latin typeface="Calibri" pitchFamily="34" charset="0"/>
                <a:cs typeface="Calibri" pitchFamily="34" charset="0"/>
              </a:rPr>
              <a:t>University of Minnesota</a:t>
            </a:r>
            <a:endParaRPr lang="en-US" dirty="0"/>
          </a:p>
        </p:txBody>
      </p:sp>
    </p:spTree>
    <p:extLst>
      <p:ext uri="{BB962C8B-B14F-4D97-AF65-F5344CB8AC3E}">
        <p14:creationId xmlns:p14="http://schemas.microsoft.com/office/powerpoint/2010/main" val="2531961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D4DCDE81-3C27-824D-8148-531C4D44510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5039140" y="2225311"/>
            <a:ext cx="3331426" cy="3869169"/>
          </a:xfrm>
        </p:spPr>
      </p:pic>
      <p:sp>
        <p:nvSpPr>
          <p:cNvPr id="3" name="Text Placeholder 2">
            <a:extLst>
              <a:ext uri="{FF2B5EF4-FFF2-40B4-BE49-F238E27FC236}">
                <a16:creationId xmlns:a16="http://schemas.microsoft.com/office/drawing/2014/main" xmlns="" id="{2D67199E-8B65-4542-BADB-DE11C246D9B8}"/>
              </a:ext>
            </a:extLst>
          </p:cNvPr>
          <p:cNvSpPr>
            <a:spLocks noGrp="1"/>
          </p:cNvSpPr>
          <p:nvPr>
            <p:ph type="body" sz="quarter" idx="15"/>
          </p:nvPr>
        </p:nvSpPr>
        <p:spPr>
          <a:xfrm>
            <a:off x="628651" y="2052638"/>
            <a:ext cx="4140574" cy="3544887"/>
          </a:xfrm>
        </p:spPr>
        <p:txBody>
          <a:bodyPr/>
          <a:lstStyle/>
          <a:p>
            <a:r>
              <a:rPr lang="en-US" dirty="0" smtClean="0">
                <a:latin typeface="Calibri" pitchFamily="34" charset="0"/>
                <a:cs typeface="Calibri" pitchFamily="34" charset="0"/>
                <a:hlinkClick r:id="rId4"/>
              </a:rPr>
              <a:t>The institutional </a:t>
            </a:r>
            <a:r>
              <a:rPr lang="en-US" dirty="0">
                <a:latin typeface="Calibri" pitchFamily="34" charset="0"/>
                <a:cs typeface="Calibri" pitchFamily="34" charset="0"/>
                <a:hlinkClick r:id="rId4"/>
              </a:rPr>
              <a:t>portal for journals at the </a:t>
            </a:r>
            <a:r>
              <a:rPr lang="es-ES" dirty="0">
                <a:latin typeface="Calibri" pitchFamily="34" charset="0"/>
                <a:cs typeface="Calibri" pitchFamily="34" charset="0"/>
                <a:hlinkClick r:id="rId4"/>
              </a:rPr>
              <a:t>Universidad Nacional Autónoma de </a:t>
            </a:r>
            <a:r>
              <a:rPr lang="es-ES" dirty="0" smtClean="0">
                <a:latin typeface="Calibri" pitchFamily="34" charset="0"/>
                <a:cs typeface="Calibri" pitchFamily="34" charset="0"/>
                <a:hlinkClick r:id="rId4"/>
              </a:rPr>
              <a:t>México </a:t>
            </a:r>
            <a:r>
              <a:rPr lang="es-ES" dirty="0" smtClean="0">
                <a:latin typeface="Calibri" pitchFamily="34" charset="0"/>
                <a:cs typeface="Calibri" pitchFamily="34" charset="0"/>
              </a:rPr>
              <a:t>hosts m</a:t>
            </a:r>
            <a:r>
              <a:rPr lang="en-US" dirty="0" smtClean="0">
                <a:latin typeface="Calibri" pitchFamily="34" charset="0"/>
                <a:cs typeface="Calibri" pitchFamily="34" charset="0"/>
              </a:rPr>
              <a:t>ore </a:t>
            </a:r>
            <a:r>
              <a:rPr lang="en-US" dirty="0">
                <a:latin typeface="Calibri" pitchFamily="34" charset="0"/>
                <a:cs typeface="Calibri" pitchFamily="34" charset="0"/>
              </a:rPr>
              <a:t>than 145 OA journals </a:t>
            </a:r>
            <a:r>
              <a:rPr lang="en-US" dirty="0" smtClean="0">
                <a:latin typeface="Calibri" pitchFamily="34" charset="0"/>
                <a:cs typeface="Calibri" pitchFamily="34" charset="0"/>
              </a:rPr>
              <a:t>on OJS. </a:t>
            </a:r>
          </a:p>
          <a:p>
            <a:r>
              <a:rPr lang="en-US" dirty="0" smtClean="0">
                <a:latin typeface="Calibri" pitchFamily="34" charset="0"/>
                <a:cs typeface="Calibri" pitchFamily="34" charset="0"/>
              </a:rPr>
              <a:t>They provide </a:t>
            </a:r>
            <a:r>
              <a:rPr lang="en-US" dirty="0">
                <a:latin typeface="Calibri" pitchFamily="34" charset="0"/>
                <a:cs typeface="Calibri" pitchFamily="34" charset="0"/>
              </a:rPr>
              <a:t>training to editors across </a:t>
            </a:r>
            <a:r>
              <a:rPr lang="en-US" dirty="0" smtClean="0">
                <a:latin typeface="Calibri" pitchFamily="34" charset="0"/>
                <a:cs typeface="Calibri" pitchFamily="34" charset="0"/>
              </a:rPr>
              <a:t>Mexico and contribute to PKP software translation and documentation.</a:t>
            </a:r>
            <a:endParaRPr lang="en-US" dirty="0">
              <a:latin typeface="Calibri" pitchFamily="34" charset="0"/>
              <a:cs typeface="Calibri" pitchFamily="34" charset="0"/>
            </a:endParaRPr>
          </a:p>
        </p:txBody>
      </p:sp>
      <p:sp>
        <p:nvSpPr>
          <p:cNvPr id="5" name="Title 4">
            <a:extLst>
              <a:ext uri="{FF2B5EF4-FFF2-40B4-BE49-F238E27FC236}">
                <a16:creationId xmlns:a16="http://schemas.microsoft.com/office/drawing/2014/main" xmlns="" id="{CF56527D-C02B-7E40-822C-CCE8D171739E}"/>
              </a:ext>
            </a:extLst>
          </p:cNvPr>
          <p:cNvSpPr>
            <a:spLocks noGrp="1"/>
          </p:cNvSpPr>
          <p:nvPr>
            <p:ph type="title"/>
          </p:nvPr>
        </p:nvSpPr>
        <p:spPr>
          <a:xfrm>
            <a:off x="628650" y="365125"/>
            <a:ext cx="7886700" cy="1325563"/>
          </a:xfrm>
        </p:spPr>
        <p:txBody>
          <a:bodyPr/>
          <a:lstStyle/>
          <a:p>
            <a:r>
              <a:rPr lang="en-US" dirty="0" err="1" smtClean="0">
                <a:latin typeface="Calibri" pitchFamily="34" charset="0"/>
                <a:cs typeface="Calibri" pitchFamily="34" charset="0"/>
              </a:rPr>
              <a:t>Revistas</a:t>
            </a:r>
            <a:r>
              <a:rPr lang="en-US" dirty="0" smtClean="0">
                <a:latin typeface="Calibri" pitchFamily="34" charset="0"/>
                <a:cs typeface="Calibri" pitchFamily="34" charset="0"/>
              </a:rPr>
              <a:t> UNAM</a:t>
            </a:r>
            <a:endParaRPr lang="en-US" dirty="0"/>
          </a:p>
        </p:txBody>
      </p:sp>
    </p:spTree>
    <p:extLst>
      <p:ext uri="{BB962C8B-B14F-4D97-AF65-F5344CB8AC3E}">
        <p14:creationId xmlns:p14="http://schemas.microsoft.com/office/powerpoint/2010/main" val="4072202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Coalition </a:t>
            </a:r>
            <a:r>
              <a:rPr lang="en-US" dirty="0" err="1" smtClean="0">
                <a:latin typeface="Calibri" pitchFamily="34" charset="0"/>
                <a:cs typeface="Calibri" pitchFamily="34" charset="0"/>
              </a:rPr>
              <a:t>Publica</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A partnership between </a:t>
            </a:r>
            <a:r>
              <a:rPr lang="en-US" dirty="0" err="1" smtClean="0">
                <a:latin typeface="Calibri" pitchFamily="34" charset="0"/>
                <a:cs typeface="Calibri" pitchFamily="34" charset="0"/>
                <a:hlinkClick r:id="rId3"/>
              </a:rPr>
              <a:t>Erudit</a:t>
            </a:r>
            <a:r>
              <a:rPr lang="en-US" dirty="0" smtClean="0">
                <a:latin typeface="Calibri" pitchFamily="34" charset="0"/>
                <a:cs typeface="Calibri" pitchFamily="34" charset="0"/>
              </a:rPr>
              <a:t> and PKP to build a national infrastructure for OA journals in the social sciences and humanities in Canada</a:t>
            </a:r>
          </a:p>
          <a:p>
            <a:pPr marL="457200" indent="-457200"/>
            <a:r>
              <a:rPr lang="en-US" dirty="0" smtClean="0">
                <a:latin typeface="Calibri" pitchFamily="34" charset="0"/>
                <a:cs typeface="Calibri" pitchFamily="34" charset="0"/>
              </a:rPr>
              <a:t>Funded by the Social Sciences and Humanities Research Council and the </a:t>
            </a:r>
            <a:r>
              <a:rPr lang="en-US" dirty="0" smtClean="0">
                <a:latin typeface="Calibri" pitchFamily="34" charset="0"/>
                <a:cs typeface="Calibri" pitchFamily="34" charset="0"/>
                <a:hlinkClick r:id="rId4"/>
              </a:rPr>
              <a:t>Partnership for Open Access</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rPr>
              <a:t>Member journals receive funding, are assisted in adopting OJS, and have their content disseminated on </a:t>
            </a:r>
            <a:r>
              <a:rPr lang="en-US" dirty="0" err="1" smtClean="0">
                <a:latin typeface="Calibri" pitchFamily="34" charset="0"/>
                <a:cs typeface="Calibri" pitchFamily="34" charset="0"/>
              </a:rPr>
              <a:t>Erudit</a:t>
            </a:r>
            <a:r>
              <a:rPr lang="en-US" dirty="0" smtClean="0">
                <a:latin typeface="Calibri" pitchFamily="34" charset="0"/>
                <a:cs typeface="Calibri" pitchFamily="34" charset="0"/>
              </a:rPr>
              <a:t> </a:t>
            </a:r>
          </a:p>
          <a:p>
            <a:pPr marL="457200" indent="-457200"/>
            <a:endParaRPr lang="en-US" dirty="0" smtClean="0">
              <a:latin typeface="Calibri" pitchFamily="34" charset="0"/>
              <a:cs typeface="Calibri" pitchFamily="34" charset="0"/>
            </a:endParaRPr>
          </a:p>
          <a:p>
            <a:pPr marL="0" indent="0">
              <a:buNone/>
            </a:pPr>
            <a:endParaRPr lang="en-CA" dirty="0" smtClean="0">
              <a:latin typeface="Calibri" pitchFamily="34" charset="0"/>
              <a:cs typeface="Calibri" pitchFamily="34" charset="0"/>
            </a:endParaRPr>
          </a:p>
        </p:txBody>
      </p:sp>
    </p:spTree>
    <p:extLst>
      <p:ext uri="{BB962C8B-B14F-4D97-AF65-F5344CB8AC3E}">
        <p14:creationId xmlns:p14="http://schemas.microsoft.com/office/powerpoint/2010/main" val="1248994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Guiding values and principles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hlinkClick r:id="rId3"/>
              </a:rPr>
              <a:t>OASPA Revised Principles of Transparency and Best Practice</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hlinkClick r:id="rId4"/>
              </a:rPr>
              <a:t>FOREST </a:t>
            </a:r>
            <a:r>
              <a:rPr lang="en-US" dirty="0">
                <a:latin typeface="Calibri" pitchFamily="34" charset="0"/>
                <a:cs typeface="Calibri" pitchFamily="34" charset="0"/>
                <a:hlinkClick r:id="rId4"/>
              </a:rPr>
              <a:t>Framework </a:t>
            </a:r>
            <a:r>
              <a:rPr lang="en-US" dirty="0" smtClean="0">
                <a:latin typeface="Calibri" pitchFamily="34" charset="0"/>
                <a:cs typeface="Calibri" pitchFamily="34" charset="0"/>
                <a:hlinkClick r:id="rId4"/>
              </a:rPr>
              <a:t>for </a:t>
            </a:r>
            <a:r>
              <a:rPr lang="en-US" dirty="0">
                <a:latin typeface="Calibri" pitchFamily="34" charset="0"/>
                <a:cs typeface="Calibri" pitchFamily="34" charset="0"/>
                <a:hlinkClick r:id="rId4"/>
              </a:rPr>
              <a:t>Values-Driven Scholarly </a:t>
            </a:r>
            <a:r>
              <a:rPr lang="en-US" dirty="0" smtClean="0">
                <a:latin typeface="Calibri" pitchFamily="34" charset="0"/>
                <a:cs typeface="Calibri" pitchFamily="34" charset="0"/>
                <a:hlinkClick r:id="rId4"/>
              </a:rPr>
              <a:t>Communication</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hlinkClick r:id="rId5"/>
              </a:rPr>
              <a:t>UNESCO Recommendation on Open Science</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hlinkClick r:id="rId6"/>
              </a:rPr>
              <a:t>FAIR </a:t>
            </a:r>
            <a:r>
              <a:rPr lang="en-US" dirty="0">
                <a:latin typeface="Calibri" pitchFamily="34" charset="0"/>
                <a:cs typeface="Calibri" pitchFamily="34" charset="0"/>
                <a:hlinkClick r:id="rId6"/>
              </a:rPr>
              <a:t>Guiding Principles for scientific data management and </a:t>
            </a:r>
            <a:r>
              <a:rPr lang="en-US" dirty="0" smtClean="0">
                <a:latin typeface="Calibri" pitchFamily="34" charset="0"/>
                <a:cs typeface="Calibri" pitchFamily="34" charset="0"/>
                <a:hlinkClick r:id="rId6"/>
              </a:rPr>
              <a:t>stewardship</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hlinkClick r:id="rId7"/>
              </a:rPr>
              <a:t>Principles of Open Scholarly Infrastructure</a:t>
            </a:r>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val="576892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Join the PKP community</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PKP is funded by:</a:t>
            </a:r>
          </a:p>
          <a:p>
            <a:pPr marL="765175" lvl="1" indent="-457200"/>
            <a:r>
              <a:rPr lang="en-US" dirty="0" smtClean="0">
                <a:latin typeface="Calibri" pitchFamily="34" charset="0"/>
                <a:cs typeface="Calibri" pitchFamily="34" charset="0"/>
                <a:hlinkClick r:id="rId3"/>
              </a:rPr>
              <a:t>Grants</a:t>
            </a:r>
            <a:endParaRPr lang="en-US" dirty="0" smtClean="0">
              <a:latin typeface="Calibri" pitchFamily="34" charset="0"/>
              <a:cs typeface="Calibri" pitchFamily="34" charset="0"/>
            </a:endParaRPr>
          </a:p>
          <a:p>
            <a:pPr marL="765175" lvl="1" indent="-457200"/>
            <a:r>
              <a:rPr lang="en-US" dirty="0" smtClean="0">
                <a:latin typeface="Calibri" pitchFamily="34" charset="0"/>
                <a:cs typeface="Calibri" pitchFamily="34" charset="0"/>
                <a:hlinkClick r:id="rId4"/>
              </a:rPr>
              <a:t>Publishing Services</a:t>
            </a:r>
            <a:endParaRPr lang="en-US" dirty="0" smtClean="0">
              <a:latin typeface="Calibri" pitchFamily="34" charset="0"/>
              <a:cs typeface="Calibri" pitchFamily="34" charset="0"/>
            </a:endParaRPr>
          </a:p>
          <a:p>
            <a:pPr marL="765175" lvl="1" indent="-457200"/>
            <a:r>
              <a:rPr lang="en-US" dirty="0" smtClean="0">
                <a:latin typeface="Calibri" pitchFamily="34" charset="0"/>
                <a:cs typeface="Calibri" pitchFamily="34" charset="0"/>
                <a:hlinkClick r:id="rId5"/>
              </a:rPr>
              <a:t>Development partners</a:t>
            </a:r>
            <a:endParaRPr lang="en-US" dirty="0" smtClean="0">
              <a:latin typeface="Calibri" pitchFamily="34" charset="0"/>
              <a:cs typeface="Calibri" pitchFamily="34" charset="0"/>
            </a:endParaRPr>
          </a:p>
          <a:p>
            <a:pPr marL="765175" lvl="1" indent="-457200"/>
            <a:r>
              <a:rPr lang="en-US" dirty="0" smtClean="0">
                <a:latin typeface="Calibri" pitchFamily="34" charset="0"/>
                <a:cs typeface="Calibri" pitchFamily="34" charset="0"/>
                <a:hlinkClick r:id="rId6"/>
              </a:rPr>
              <a:t>Sustainers</a:t>
            </a:r>
            <a:endParaRPr lang="en-US" dirty="0" smtClean="0">
              <a:latin typeface="Calibri" pitchFamily="34" charset="0"/>
              <a:cs typeface="Calibri" pitchFamily="34" charset="0"/>
            </a:endParaRPr>
          </a:p>
          <a:p>
            <a:pPr marL="457200" indent="-457200"/>
            <a:r>
              <a:rPr lang="en-US" dirty="0" smtClean="0">
                <a:latin typeface="Calibri" pitchFamily="34" charset="0"/>
                <a:cs typeface="Calibri" pitchFamily="34" charset="0"/>
              </a:rPr>
              <a:t>Other contributions include:</a:t>
            </a:r>
            <a:endParaRPr lang="en-US" dirty="0">
              <a:latin typeface="Calibri" pitchFamily="34" charset="0"/>
              <a:cs typeface="Calibri" pitchFamily="34" charset="0"/>
            </a:endParaRPr>
          </a:p>
          <a:p>
            <a:pPr marL="765175" lvl="1" indent="-457200"/>
            <a:r>
              <a:rPr lang="en-US" dirty="0" smtClean="0">
                <a:latin typeface="Calibri" pitchFamily="34" charset="0"/>
                <a:cs typeface="Calibri" pitchFamily="34" charset="0"/>
                <a:hlinkClick r:id="rId7"/>
              </a:rPr>
              <a:t>Translation</a:t>
            </a:r>
            <a:endParaRPr lang="en-US" dirty="0" smtClean="0">
              <a:latin typeface="Calibri" pitchFamily="34" charset="0"/>
              <a:cs typeface="Calibri" pitchFamily="34" charset="0"/>
            </a:endParaRPr>
          </a:p>
          <a:p>
            <a:pPr marL="765175" lvl="1" indent="-457200"/>
            <a:r>
              <a:rPr lang="en-US" dirty="0" smtClean="0">
                <a:latin typeface="Calibri" pitchFamily="34" charset="0"/>
                <a:cs typeface="Calibri" pitchFamily="34" charset="0"/>
                <a:hlinkClick r:id="rId8"/>
              </a:rPr>
              <a:t>Documentation</a:t>
            </a:r>
            <a:endParaRPr lang="en-US" dirty="0" smtClean="0">
              <a:latin typeface="Calibri" pitchFamily="34" charset="0"/>
              <a:cs typeface="Calibri" pitchFamily="34" charset="0"/>
            </a:endParaRPr>
          </a:p>
          <a:p>
            <a:pPr marL="765175" lvl="1" indent="-457200"/>
            <a:r>
              <a:rPr lang="en-US" dirty="0">
                <a:latin typeface="Calibri" pitchFamily="34" charset="0"/>
                <a:cs typeface="Calibri" pitchFamily="34" charset="0"/>
                <a:hlinkClick r:id="rId9"/>
              </a:rPr>
              <a:t>Software development and coding</a:t>
            </a:r>
            <a:endParaRPr lang="en-US" dirty="0">
              <a:latin typeface="Calibri" pitchFamily="34" charset="0"/>
              <a:cs typeface="Calibri" pitchFamily="34" charset="0"/>
            </a:endParaRPr>
          </a:p>
          <a:p>
            <a:pPr marL="765175" lvl="1" indent="-457200"/>
            <a:r>
              <a:rPr lang="en-US" dirty="0" smtClean="0">
                <a:latin typeface="Calibri" pitchFamily="34" charset="0"/>
                <a:cs typeface="Calibri" pitchFamily="34" charset="0"/>
              </a:rPr>
              <a:t>Participating in </a:t>
            </a:r>
            <a:r>
              <a:rPr lang="en-US" dirty="0" smtClean="0">
                <a:latin typeface="Calibri" pitchFamily="34" charset="0"/>
                <a:cs typeface="Calibri" pitchFamily="34" charset="0"/>
                <a:hlinkClick r:id="rId10"/>
              </a:rPr>
              <a:t>working groups and committees</a:t>
            </a:r>
            <a:endParaRPr lang="en-US" dirty="0" smtClean="0">
              <a:latin typeface="Calibri" pitchFamily="34" charset="0"/>
              <a:cs typeface="Calibri" pitchFamily="34" charset="0"/>
            </a:endParaRPr>
          </a:p>
          <a:p>
            <a:pPr marL="765175" lvl="1" indent="-457200"/>
            <a:r>
              <a:rPr lang="en-US" dirty="0" smtClean="0">
                <a:latin typeface="Calibri" pitchFamily="34" charset="0"/>
                <a:cs typeface="Calibri" pitchFamily="34" charset="0"/>
              </a:rPr>
              <a:t>Supporting users on the </a:t>
            </a:r>
            <a:r>
              <a:rPr lang="en-US" dirty="0" smtClean="0">
                <a:latin typeface="Calibri" pitchFamily="34" charset="0"/>
                <a:cs typeface="Calibri" pitchFamily="34" charset="0"/>
                <a:hlinkClick r:id="rId11"/>
              </a:rPr>
              <a:t>PKP Community Forum</a:t>
            </a:r>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val="19447228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C69FBF-7DEF-554D-9233-2119EA1F8544}"/>
              </a:ext>
            </a:extLst>
          </p:cNvPr>
          <p:cNvSpPr>
            <a:spLocks noGrp="1"/>
          </p:cNvSpPr>
          <p:nvPr>
            <p:ph type="title"/>
          </p:nvPr>
        </p:nvSpPr>
        <p:spPr/>
        <p:txBody>
          <a:bodyPr/>
          <a:lstStyle/>
          <a:p>
            <a:r>
              <a:rPr lang="en-US" dirty="0" smtClean="0"/>
              <a:t>Questions? Stories? Ideas?</a:t>
            </a:r>
            <a:endParaRPr lang="en-US" dirty="0"/>
          </a:p>
        </p:txBody>
      </p:sp>
    </p:spTree>
    <p:extLst>
      <p:ext uri="{BB962C8B-B14F-4D97-AF65-F5344CB8AC3E}">
        <p14:creationId xmlns:p14="http://schemas.microsoft.com/office/powerpoint/2010/main" val="154929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19205A7C-A8C9-354C-BCC7-348C96308DE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0"/>
            <a:ext cx="9144000" cy="6858000"/>
          </a:xfrm>
          <a:prstGeom prst="rect">
            <a:avLst/>
          </a:prstGeom>
        </p:spPr>
      </p:pic>
      <p:pic>
        <p:nvPicPr>
          <p:cNvPr id="4" name="Picture 3" descr="A picture containing text&#10;&#10;Description automatically generated">
            <a:extLst>
              <a:ext uri="{FF2B5EF4-FFF2-40B4-BE49-F238E27FC236}">
                <a16:creationId xmlns="" xmlns:a16="http://schemas.microsoft.com/office/drawing/2014/main" id="{60A579EE-1171-8CF8-D928-82214C59A03F}"/>
              </a:ext>
            </a:extLst>
          </p:cNvPr>
          <p:cNvPicPr>
            <a:picLocks noChangeAspect="1"/>
          </p:cNvPicPr>
          <p:nvPr/>
        </p:nvPicPr>
        <p:blipFill>
          <a:blip r:embed="rId4"/>
          <a:stretch>
            <a:fillRect/>
          </a:stretch>
        </p:blipFill>
        <p:spPr>
          <a:xfrm>
            <a:off x="5380038" y="-14704"/>
            <a:ext cx="3763962" cy="575886"/>
          </a:xfrm>
          <a:prstGeom prst="rect">
            <a:avLst/>
          </a:prstGeom>
        </p:spPr>
      </p:pic>
    </p:spTree>
    <p:extLst>
      <p:ext uri="{BB962C8B-B14F-4D97-AF65-F5344CB8AC3E}">
        <p14:creationId xmlns:p14="http://schemas.microsoft.com/office/powerpoint/2010/main" val="3708062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a:latin typeface="Calibri" pitchFamily="34" charset="0"/>
                <a:cs typeface="Calibri" pitchFamily="34" charset="0"/>
              </a:rPr>
              <a:t>In the beginning…</a:t>
            </a: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a:latin typeface="Calibri" pitchFamily="34" charset="0"/>
                <a:cs typeface="Calibri" pitchFamily="34" charset="0"/>
              </a:rPr>
              <a:t>Research was published by learned societies and university presses and distributed freely to institutions </a:t>
            </a:r>
            <a:r>
              <a:rPr lang="en-US" dirty="0" smtClean="0">
                <a:latin typeface="Calibri" pitchFamily="34" charset="0"/>
                <a:cs typeface="Calibri" pitchFamily="34" charset="0"/>
              </a:rPr>
              <a:t>and other researchers with no expectation to make money.</a:t>
            </a:r>
          </a:p>
          <a:p>
            <a:pPr marL="457200" indent="-457200"/>
            <a:r>
              <a:rPr lang="en-US" dirty="0" smtClean="0">
                <a:latin typeface="Calibri" pitchFamily="34" charset="0"/>
                <a:cs typeface="Calibri" pitchFamily="34" charset="0"/>
              </a:rPr>
              <a:t>In the 1950s commercial publishers began buying and setting up journals and then selling subscriptions to journals to institutions and libraries.</a:t>
            </a:r>
            <a:r>
              <a:rPr lang="en-US" baseline="30000" dirty="0">
                <a:latin typeface="Calibri" pitchFamily="34" charset="0"/>
                <a:cs typeface="Calibri" pitchFamily="34" charset="0"/>
              </a:rPr>
              <a:t> 1</a:t>
            </a:r>
            <a:r>
              <a:rPr lang="en-US" dirty="0">
                <a:latin typeface="Calibri" pitchFamily="34" charset="0"/>
                <a:cs typeface="Calibri" pitchFamily="34" charset="0"/>
              </a:rPr>
              <a:t> </a:t>
            </a:r>
            <a:endParaRPr lang="en-CA" dirty="0">
              <a:latin typeface="Calibri" pitchFamily="34" charset="0"/>
              <a:cs typeface="Calibri" pitchFamily="34" charset="0"/>
            </a:endParaRPr>
          </a:p>
        </p:txBody>
      </p:sp>
    </p:spTree>
    <p:extLst>
      <p:ext uri="{BB962C8B-B14F-4D97-AF65-F5344CB8AC3E}">
        <p14:creationId xmlns:p14="http://schemas.microsoft.com/office/powerpoint/2010/main" val="2514513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In the 1990s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a:latin typeface="Calibri" pitchFamily="34" charset="0"/>
                <a:cs typeface="Calibri" pitchFamily="34" charset="0"/>
              </a:rPr>
              <a:t>The open access (OA) movement began </a:t>
            </a:r>
            <a:r>
              <a:rPr lang="en-US" dirty="0" smtClean="0">
                <a:latin typeface="Calibri" pitchFamily="34" charset="0"/>
                <a:cs typeface="Calibri" pitchFamily="34" charset="0"/>
              </a:rPr>
              <a:t>with </a:t>
            </a:r>
            <a:r>
              <a:rPr lang="en-US" dirty="0">
                <a:latin typeface="Calibri" pitchFamily="34" charset="0"/>
                <a:cs typeface="Calibri" pitchFamily="34" charset="0"/>
              </a:rPr>
              <a:t>the birth of the internet and as journal </a:t>
            </a:r>
            <a:r>
              <a:rPr lang="en-US" dirty="0" smtClean="0">
                <a:latin typeface="Calibri" pitchFamily="34" charset="0"/>
                <a:cs typeface="Calibri" pitchFamily="34" charset="0"/>
              </a:rPr>
              <a:t>subscription </a:t>
            </a:r>
            <a:r>
              <a:rPr lang="en-US" dirty="0">
                <a:latin typeface="Calibri" pitchFamily="34" charset="0"/>
                <a:cs typeface="Calibri" pitchFamily="34" charset="0"/>
              </a:rPr>
              <a:t>fees increased to levels libraries could no longer afford</a:t>
            </a:r>
            <a:r>
              <a:rPr lang="en-US" dirty="0" smtClean="0">
                <a:latin typeface="Calibri" pitchFamily="34" charset="0"/>
                <a:cs typeface="Calibri" pitchFamily="34" charset="0"/>
              </a:rPr>
              <a:t>.</a:t>
            </a:r>
            <a:endParaRPr lang="en-US" dirty="0">
              <a:latin typeface="Calibri" pitchFamily="34" charset="0"/>
              <a:cs typeface="Calibri" pitchFamily="34" charset="0"/>
            </a:endParaRPr>
          </a:p>
          <a:p>
            <a:pPr marL="457200" indent="-457200"/>
            <a:r>
              <a:rPr lang="en-US" dirty="0">
                <a:latin typeface="Calibri" pitchFamily="34" charset="0"/>
                <a:cs typeface="Calibri" pitchFamily="34" charset="0"/>
              </a:rPr>
              <a:t> The argument was, institutions and researchers produce the research and articles for free, why must they pay such high fees to access it? </a:t>
            </a:r>
          </a:p>
        </p:txBody>
      </p:sp>
    </p:spTree>
    <p:extLst>
      <p:ext uri="{BB962C8B-B14F-4D97-AF65-F5344CB8AC3E}">
        <p14:creationId xmlns:p14="http://schemas.microsoft.com/office/powerpoint/2010/main" val="1430053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In the early 2000s</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US" dirty="0" smtClean="0">
                <a:latin typeface="Calibri" pitchFamily="34" charset="0"/>
                <a:cs typeface="Calibri" pitchFamily="34" charset="0"/>
              </a:rPr>
              <a:t>The </a:t>
            </a:r>
            <a:r>
              <a:rPr lang="en-US" dirty="0">
                <a:latin typeface="Calibri" pitchFamily="34" charset="0"/>
                <a:cs typeface="Calibri" pitchFamily="34" charset="0"/>
              </a:rPr>
              <a:t>first OA journals were </a:t>
            </a:r>
            <a:r>
              <a:rPr lang="en-US" dirty="0" smtClean="0">
                <a:latin typeface="Calibri" pitchFamily="34" charset="0"/>
                <a:cs typeface="Calibri" pitchFamily="34" charset="0"/>
              </a:rPr>
              <a:t>established</a:t>
            </a:r>
          </a:p>
          <a:p>
            <a:pPr marL="457200" indent="-457200"/>
            <a:r>
              <a:rPr lang="en-US" dirty="0">
                <a:latin typeface="Calibri" pitchFamily="34" charset="0"/>
                <a:cs typeface="Calibri" pitchFamily="34" charset="0"/>
              </a:rPr>
              <a:t> OA declarations were made and signed by thousands, including the </a:t>
            </a:r>
            <a:r>
              <a:rPr lang="en-US" u="sng" dirty="0">
                <a:latin typeface="Calibri" pitchFamily="34" charset="0"/>
                <a:cs typeface="Calibri" pitchFamily="34" charset="0"/>
                <a:hlinkClick r:id="rId3"/>
              </a:rPr>
              <a:t>Budapest Open Access Initiative (BOAI)</a:t>
            </a:r>
            <a:r>
              <a:rPr lang="en-US" dirty="0">
                <a:latin typeface="Calibri" pitchFamily="34" charset="0"/>
                <a:cs typeface="Calibri" pitchFamily="34" charset="0"/>
              </a:rPr>
              <a:t> and the </a:t>
            </a:r>
            <a:r>
              <a:rPr lang="en-US" u="sng" dirty="0">
                <a:latin typeface="Calibri" pitchFamily="34" charset="0"/>
                <a:cs typeface="Calibri" pitchFamily="34" charset="0"/>
                <a:hlinkClick r:id="rId4"/>
              </a:rPr>
              <a:t>Berlin Declaration on Open Access</a:t>
            </a:r>
            <a:r>
              <a:rPr lang="en-CA" dirty="0" smtClean="0">
                <a:latin typeface="Calibri" pitchFamily="34" charset="0"/>
                <a:cs typeface="Calibri" pitchFamily="34" charset="0"/>
              </a:rPr>
              <a:t> </a:t>
            </a:r>
          </a:p>
          <a:p>
            <a:pPr marL="457200" indent="-457200"/>
            <a:r>
              <a:rPr lang="en-US" dirty="0" smtClean="0">
                <a:latin typeface="Calibri" pitchFamily="34" charset="0"/>
                <a:cs typeface="Calibri" pitchFamily="34" charset="0"/>
              </a:rPr>
              <a:t>Open </a:t>
            </a:r>
            <a:r>
              <a:rPr lang="en-US" dirty="0">
                <a:latin typeface="Calibri" pitchFamily="34" charset="0"/>
                <a:cs typeface="Calibri" pitchFamily="34" charset="0"/>
              </a:rPr>
              <a:t>Journal Systems (OJS) </a:t>
            </a:r>
            <a:r>
              <a:rPr lang="en-US" dirty="0" smtClean="0">
                <a:latin typeface="Calibri" pitchFamily="34" charset="0"/>
                <a:cs typeface="Calibri" pitchFamily="34" charset="0"/>
              </a:rPr>
              <a:t>was released to support open access publishing - a free and open source software application for managing the peer review workflow and publishing scholarly journals online.</a:t>
            </a:r>
            <a:endParaRPr lang="en-CA" dirty="0">
              <a:latin typeface="Calibri" pitchFamily="34" charset="0"/>
              <a:cs typeface="Calibri" pitchFamily="34" charset="0"/>
            </a:endParaRPr>
          </a:p>
        </p:txBody>
      </p:sp>
    </p:spTree>
    <p:extLst>
      <p:ext uri="{BB962C8B-B14F-4D97-AF65-F5344CB8AC3E}">
        <p14:creationId xmlns:p14="http://schemas.microsoft.com/office/powerpoint/2010/main" val="1230156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a:latin typeface="Calibri" pitchFamily="34" charset="0"/>
                <a:cs typeface="Calibri" pitchFamily="34" charset="0"/>
              </a:rPr>
              <a:t>Now open access is a common practice</a:t>
            </a: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24848" y="2394778"/>
            <a:ext cx="7986713" cy="3568700"/>
          </a:xfrm>
        </p:spPr>
        <p:txBody>
          <a:bodyPr/>
          <a:lstStyle/>
          <a:p>
            <a:pPr marL="457200" indent="-457200"/>
            <a:r>
              <a:rPr lang="en-US" dirty="0" smtClean="0">
                <a:latin typeface="Calibri" pitchFamily="34" charset="0"/>
                <a:cs typeface="Calibri" pitchFamily="34" charset="0"/>
              </a:rPr>
              <a:t>Almost </a:t>
            </a:r>
            <a:r>
              <a:rPr lang="en-US" dirty="0">
                <a:latin typeface="Calibri" pitchFamily="34" charset="0"/>
                <a:cs typeface="Calibri" pitchFamily="34" charset="0"/>
              </a:rPr>
              <a:t>30% of research is </a:t>
            </a:r>
            <a:r>
              <a:rPr lang="en-US" dirty="0" smtClean="0">
                <a:latin typeface="Calibri" pitchFamily="34" charset="0"/>
                <a:cs typeface="Calibri" pitchFamily="34" charset="0"/>
              </a:rPr>
              <a:t>published OA.</a:t>
            </a:r>
            <a:r>
              <a:rPr lang="en-US" baseline="30000" dirty="0" smtClean="0">
                <a:latin typeface="Calibri" pitchFamily="34" charset="0"/>
                <a:cs typeface="Calibri" pitchFamily="34" charset="0"/>
              </a:rPr>
              <a:t>2</a:t>
            </a:r>
          </a:p>
          <a:p>
            <a:pPr marL="457200" indent="-457200"/>
            <a:r>
              <a:rPr lang="en-US" dirty="0" smtClean="0">
                <a:latin typeface="Calibri" pitchFamily="34" charset="0"/>
                <a:cs typeface="Calibri" pitchFamily="34" charset="0"/>
              </a:rPr>
              <a:t>Many </a:t>
            </a:r>
            <a:r>
              <a:rPr lang="en-US" dirty="0">
                <a:latin typeface="Calibri" pitchFamily="34" charset="0"/>
                <a:cs typeface="Calibri" pitchFamily="34" charset="0"/>
              </a:rPr>
              <a:t>journals have transitioned to OA</a:t>
            </a:r>
          </a:p>
          <a:p>
            <a:pPr marL="457200" indent="-457200"/>
            <a:r>
              <a:rPr lang="en-US" dirty="0">
                <a:latin typeface="Calibri" pitchFamily="34" charset="0"/>
                <a:cs typeface="Calibri" pitchFamily="34" charset="0"/>
              </a:rPr>
              <a:t>There are many new OA journals</a:t>
            </a:r>
          </a:p>
          <a:p>
            <a:pPr marL="457200" indent="-457200"/>
            <a:r>
              <a:rPr lang="en-US" dirty="0" smtClean="0">
                <a:latin typeface="Calibri" pitchFamily="34" charset="0"/>
                <a:cs typeface="Calibri" pitchFamily="34" charset="0"/>
              </a:rPr>
              <a:t>Many funders, governments, and institutions require OA research outputs</a:t>
            </a:r>
          </a:p>
          <a:p>
            <a:pPr marL="457200" indent="-457200"/>
            <a:r>
              <a:rPr lang="en-US" dirty="0" smtClean="0">
                <a:latin typeface="Calibri" pitchFamily="34" charset="0"/>
                <a:cs typeface="Calibri" pitchFamily="34" charset="0"/>
              </a:rPr>
              <a:t>Most large commercial publishers have OA publishing programs</a:t>
            </a:r>
          </a:p>
        </p:txBody>
      </p:sp>
    </p:spTree>
    <p:extLst>
      <p:ext uri="{BB962C8B-B14F-4D97-AF65-F5344CB8AC3E}">
        <p14:creationId xmlns:p14="http://schemas.microsoft.com/office/powerpoint/2010/main" val="2813143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2D67199E-8B65-4542-BADB-DE11C246D9B8}"/>
              </a:ext>
            </a:extLst>
          </p:cNvPr>
          <p:cNvSpPr>
            <a:spLocks noGrp="1"/>
          </p:cNvSpPr>
          <p:nvPr>
            <p:ph type="body" sz="quarter" idx="15"/>
          </p:nvPr>
        </p:nvSpPr>
        <p:spPr>
          <a:xfrm>
            <a:off x="628651" y="4691270"/>
            <a:ext cx="7660584" cy="1252330"/>
          </a:xfrm>
        </p:spPr>
        <p:txBody>
          <a:bodyPr/>
          <a:lstStyle/>
          <a:p>
            <a:r>
              <a:rPr lang="en-CA" b="1" dirty="0">
                <a:latin typeface="Trebuchet MS" panose="020B0703020202090204" pitchFamily="34" charset="0"/>
              </a:rPr>
              <a:t>SUBHEADER</a:t>
            </a:r>
          </a:p>
          <a:p>
            <a:r>
              <a:rPr lang="en-CA" dirty="0" err="1" smtClean="0"/>
              <a:t>noximil</a:t>
            </a:r>
            <a:r>
              <a:rPr lang="en-CA" dirty="0" smtClean="0"/>
              <a:t> </a:t>
            </a:r>
            <a:r>
              <a:rPr lang="en-CA" dirty="0" err="1"/>
              <a:t>certemus</a:t>
            </a:r>
            <a:r>
              <a:rPr lang="en-CA" dirty="0"/>
              <a:t> </a:t>
            </a:r>
            <a:r>
              <a:rPr lang="en-CA" dirty="0" err="1"/>
              <a:t>veremor</a:t>
            </a:r>
            <a:r>
              <a:rPr lang="en-CA" dirty="0"/>
              <a:t> </a:t>
            </a:r>
            <a:r>
              <a:rPr lang="en-CA" dirty="0" err="1"/>
              <a:t>temus</a:t>
            </a:r>
            <a:r>
              <a:rPr lang="en-CA" dirty="0"/>
              <a:t>; </a:t>
            </a:r>
          </a:p>
        </p:txBody>
      </p:sp>
      <p:sp>
        <p:nvSpPr>
          <p:cNvPr id="5" name="Title 4">
            <a:extLst>
              <a:ext uri="{FF2B5EF4-FFF2-40B4-BE49-F238E27FC236}">
                <a16:creationId xmlns="" xmlns:a16="http://schemas.microsoft.com/office/drawing/2014/main" id="{CF56527D-C02B-7E40-822C-CCE8D171739E}"/>
              </a:ext>
            </a:extLst>
          </p:cNvPr>
          <p:cNvSpPr>
            <a:spLocks noGrp="1"/>
          </p:cNvSpPr>
          <p:nvPr>
            <p:ph type="title"/>
          </p:nvPr>
        </p:nvSpPr>
        <p:spPr>
          <a:xfrm>
            <a:off x="628650" y="365125"/>
            <a:ext cx="7886700" cy="1325563"/>
          </a:xfrm>
        </p:spPr>
        <p:txBody>
          <a:bodyPr/>
          <a:lstStyle/>
          <a:p>
            <a:r>
              <a:rPr lang="en-US" sz="4000" dirty="0" smtClean="0">
                <a:latin typeface="Calibri" pitchFamily="34" charset="0"/>
                <a:cs typeface="Calibri" pitchFamily="34" charset="0"/>
              </a:rPr>
              <a:t>Elsevier joined the Open Access Scholarly Publishers Association (OASPA)</a:t>
            </a:r>
            <a:endParaRPr lang="en-US" sz="4000" dirty="0">
              <a:latin typeface="Calibri" pitchFamily="34" charset="0"/>
              <a:cs typeface="Calibri" pitchFamily="34" charset="0"/>
            </a:endParaRPr>
          </a:p>
        </p:txBody>
      </p:sp>
      <p:pic>
        <p:nvPicPr>
          <p:cNvPr id="1026" name="Picture 2" descr="https://lh6.googleusercontent.com/J_BdrZeTd9plkzZHtss7ggyE1p2fm_4Tps3jxZgO0_UHaV5TktAcxeDUVoNsWsxcTS8jHWkJ885_HRj1xVRn8So8KVfm_VE_lzgHyiduUfEq8DzXIHtXKie2JXnmKUP9jnMqbuXUrzF12xwTcZyHK4sW_tjch3E2yr37OXEAiArQSOXnEwJKO7rxaTg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789043"/>
            <a:ext cx="7380410" cy="4320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76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DE348-C49E-504E-8328-5B5C06B6148B}"/>
              </a:ext>
            </a:extLst>
          </p:cNvPr>
          <p:cNvSpPr>
            <a:spLocks noGrp="1"/>
          </p:cNvSpPr>
          <p:nvPr>
            <p:ph type="title"/>
          </p:nvPr>
        </p:nvSpPr>
        <p:spPr/>
        <p:txBody>
          <a:bodyPr>
            <a:normAutofit fontScale="90000"/>
          </a:bodyPr>
          <a:lstStyle/>
          <a:p>
            <a:r>
              <a:rPr lang="en-US" dirty="0" smtClean="0">
                <a:latin typeface="Calibri" pitchFamily="34" charset="0"/>
                <a:cs typeface="Calibri" pitchFamily="34" charset="0"/>
              </a:rPr>
              <a:t>What has changed?</a:t>
            </a:r>
            <a:endParaRPr lang="en-US" dirty="0">
              <a:latin typeface="Calibri" pitchFamily="34" charset="0"/>
              <a:cs typeface="Calibri" pitchFamily="34" charset="0"/>
            </a:endParaRPr>
          </a:p>
        </p:txBody>
      </p:sp>
      <p:sp>
        <p:nvSpPr>
          <p:cNvPr id="3" name="Text Placeholder 2">
            <a:extLst>
              <a:ext uri="{FF2B5EF4-FFF2-40B4-BE49-F238E27FC236}">
                <a16:creationId xmlns="" xmlns:a16="http://schemas.microsoft.com/office/drawing/2014/main" id="{1BFAD9DE-0C21-274A-8448-8284C93A1427}"/>
              </a:ext>
            </a:extLst>
          </p:cNvPr>
          <p:cNvSpPr>
            <a:spLocks noGrp="1"/>
          </p:cNvSpPr>
          <p:nvPr>
            <p:ph type="body" sz="quarter" idx="13"/>
          </p:nvPr>
        </p:nvSpPr>
        <p:spPr>
          <a:xfrm>
            <a:off x="-100013" y="1917700"/>
            <a:ext cx="7986713" cy="3568700"/>
          </a:xfrm>
        </p:spPr>
        <p:txBody>
          <a:bodyPr/>
          <a:lstStyle/>
          <a:p>
            <a:pPr marL="457200" indent="-457200"/>
            <a:r>
              <a:rPr lang="en-CA" dirty="0" smtClean="0">
                <a:latin typeface="Calibri" pitchFamily="34" charset="0"/>
                <a:cs typeface="Calibri" pitchFamily="34" charset="0"/>
              </a:rPr>
              <a:t>Article processing charges (APCs) are a new source of revenue for publishers</a:t>
            </a:r>
          </a:p>
          <a:p>
            <a:pPr marL="457200" indent="-457200"/>
            <a:r>
              <a:rPr lang="en-US" dirty="0" smtClean="0">
                <a:latin typeface="Calibri" pitchFamily="34" charset="0"/>
                <a:cs typeface="Calibri" pitchFamily="34" charset="0"/>
              </a:rPr>
              <a:t>Libraries </a:t>
            </a:r>
            <a:r>
              <a:rPr lang="en-US" dirty="0">
                <a:latin typeface="Calibri" pitchFamily="34" charset="0"/>
                <a:cs typeface="Calibri" pitchFamily="34" charset="0"/>
              </a:rPr>
              <a:t>make transformative agreements instead of pay-to-read agreements with publishers to fund APCs and move journals to OA</a:t>
            </a:r>
          </a:p>
          <a:p>
            <a:pPr marL="457200" indent="-457200"/>
            <a:r>
              <a:rPr lang="en-US" dirty="0" smtClean="0">
                <a:latin typeface="Calibri" pitchFamily="34" charset="0"/>
                <a:cs typeface="Calibri" pitchFamily="34" charset="0"/>
              </a:rPr>
              <a:t>70</a:t>
            </a:r>
            <a:r>
              <a:rPr lang="en-US" dirty="0">
                <a:latin typeface="Calibri" pitchFamily="34" charset="0"/>
                <a:cs typeface="Calibri" pitchFamily="34" charset="0"/>
              </a:rPr>
              <a:t>% of revenue comes from public sources</a:t>
            </a:r>
            <a:r>
              <a:rPr lang="en-US" baseline="30000" dirty="0">
                <a:latin typeface="Calibri" pitchFamily="34" charset="0"/>
                <a:cs typeface="Calibri" pitchFamily="34" charset="0"/>
              </a:rPr>
              <a:t> </a:t>
            </a:r>
            <a:r>
              <a:rPr lang="en-US" baseline="30000" dirty="0" smtClean="0">
                <a:latin typeface="Calibri" pitchFamily="34" charset="0"/>
                <a:cs typeface="Calibri" pitchFamily="34" charset="0"/>
              </a:rPr>
              <a:t>3</a:t>
            </a:r>
            <a:endParaRPr lang="en-US" dirty="0">
              <a:latin typeface="Calibri" pitchFamily="34" charset="0"/>
              <a:cs typeface="Calibri" pitchFamily="34" charset="0"/>
            </a:endParaRPr>
          </a:p>
          <a:p>
            <a:pPr marL="457200" indent="-457200"/>
            <a:r>
              <a:rPr lang="en-US" dirty="0">
                <a:latin typeface="Calibri" pitchFamily="34" charset="0"/>
                <a:cs typeface="Calibri" pitchFamily="34" charset="0"/>
              </a:rPr>
              <a:t>Institutions and researchers are still buying back the research they </a:t>
            </a:r>
            <a:r>
              <a:rPr lang="en-US" dirty="0" smtClean="0">
                <a:latin typeface="Calibri" pitchFamily="34" charset="0"/>
                <a:cs typeface="Calibri" pitchFamily="34" charset="0"/>
              </a:rPr>
              <a:t>produced</a:t>
            </a:r>
          </a:p>
          <a:p>
            <a:pPr marL="457200" indent="-457200"/>
            <a:r>
              <a:rPr lang="en-US" dirty="0">
                <a:latin typeface="Calibri" pitchFamily="34" charset="0"/>
                <a:cs typeface="Calibri" pitchFamily="34" charset="0"/>
              </a:rPr>
              <a:t>Commercial publishers still dominate, with profits of 30% (standard profit margin is 10-20%)</a:t>
            </a:r>
            <a:r>
              <a:rPr lang="en-US" baseline="30000" dirty="0">
                <a:latin typeface="Calibri" pitchFamily="34" charset="0"/>
                <a:cs typeface="Calibri" pitchFamily="34" charset="0"/>
              </a:rPr>
              <a:t> 3</a:t>
            </a:r>
            <a:endParaRPr lang="en-US" dirty="0">
              <a:latin typeface="Calibri" pitchFamily="34" charset="0"/>
              <a:cs typeface="Calibri" pitchFamily="34" charset="0"/>
            </a:endParaRPr>
          </a:p>
          <a:p>
            <a:pPr marL="0" indent="0">
              <a:buNone/>
            </a:pPr>
            <a:endParaRPr lang="en-US" dirty="0">
              <a:latin typeface="Calibri" pitchFamily="34" charset="0"/>
              <a:cs typeface="Calibri" pitchFamily="34" charset="0"/>
            </a:endParaRPr>
          </a:p>
        </p:txBody>
      </p:sp>
    </p:spTree>
    <p:extLst>
      <p:ext uri="{BB962C8B-B14F-4D97-AF65-F5344CB8AC3E}">
        <p14:creationId xmlns:p14="http://schemas.microsoft.com/office/powerpoint/2010/main" val="3508997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918423-1F79-D542-B329-917A8656BFBB}"/>
              </a:ext>
            </a:extLst>
          </p:cNvPr>
          <p:cNvSpPr>
            <a:spLocks noGrp="1"/>
          </p:cNvSpPr>
          <p:nvPr>
            <p:ph type="title"/>
          </p:nvPr>
        </p:nvSpPr>
        <p:spPr>
          <a:xfrm>
            <a:off x="628650" y="919925"/>
            <a:ext cx="7422046" cy="888997"/>
          </a:xfrm>
        </p:spPr>
        <p:txBody>
          <a:bodyPr/>
          <a:lstStyle/>
          <a:p>
            <a:r>
              <a:rPr lang="en-US" dirty="0">
                <a:latin typeface="Calibri" pitchFamily="34" charset="0"/>
                <a:cs typeface="Calibri" pitchFamily="34" charset="0"/>
              </a:rPr>
              <a:t>What has changed?</a:t>
            </a:r>
            <a:endParaRPr lang="en-US" dirty="0"/>
          </a:p>
        </p:txBody>
      </p:sp>
      <p:sp>
        <p:nvSpPr>
          <p:cNvPr id="4" name="Rectangle 3">
            <a:extLst>
              <a:ext uri="{FF2B5EF4-FFF2-40B4-BE49-F238E27FC236}">
                <a16:creationId xmlns:a16="http://schemas.microsoft.com/office/drawing/2014/main" xmlns="" id="{408200E3-A3D7-BD4B-8FFB-3BAA107553FD}"/>
              </a:ext>
            </a:extLst>
          </p:cNvPr>
          <p:cNvSpPr/>
          <p:nvPr/>
        </p:nvSpPr>
        <p:spPr>
          <a:xfrm>
            <a:off x="837371" y="5523544"/>
            <a:ext cx="7282899" cy="830997"/>
          </a:xfrm>
          <a:prstGeom prst="rect">
            <a:avLst/>
          </a:prstGeom>
        </p:spPr>
        <p:txBody>
          <a:bodyPr wrap="square">
            <a:spAutoFit/>
          </a:bodyPr>
          <a:lstStyle/>
          <a:p>
            <a:r>
              <a:rPr lang="en-US" sz="2400" dirty="0">
                <a:latin typeface="Calibri" pitchFamily="34" charset="0"/>
                <a:cs typeface="Calibri" pitchFamily="34" charset="0"/>
              </a:rPr>
              <a:t>The mean APC rate doubled between 2005 and 2018, to €</a:t>
            </a:r>
            <a:r>
              <a:rPr lang="en-US" sz="2400" dirty="0" smtClean="0">
                <a:latin typeface="Calibri" pitchFamily="34" charset="0"/>
                <a:cs typeface="Calibri" pitchFamily="34" charset="0"/>
              </a:rPr>
              <a:t>1,600, at much higher than the rate of inflation.</a:t>
            </a:r>
            <a:r>
              <a:rPr lang="en-US" sz="2400" baseline="30000" dirty="0">
                <a:latin typeface="Calibri" pitchFamily="34" charset="0"/>
                <a:cs typeface="Calibri" pitchFamily="34" charset="0"/>
              </a:rPr>
              <a:t> </a:t>
            </a:r>
            <a:r>
              <a:rPr lang="en-US" sz="2400" baseline="30000" dirty="0" smtClean="0">
                <a:latin typeface="Calibri" pitchFamily="34" charset="0"/>
                <a:cs typeface="Calibri" pitchFamily="34" charset="0"/>
              </a:rPr>
              <a:t>4</a:t>
            </a:r>
            <a:r>
              <a:rPr lang="en-US" sz="2400" dirty="0" smtClean="0">
                <a:latin typeface="Calibri" pitchFamily="34" charset="0"/>
                <a:cs typeface="Calibri" pitchFamily="34" charset="0"/>
              </a:rPr>
              <a:t> </a:t>
            </a:r>
            <a:endParaRPr lang="en-CA" sz="2400" b="1" dirty="0">
              <a:solidFill>
                <a:srgbClr val="54585A"/>
              </a:solidFill>
              <a:latin typeface="Trebuchet MS" panose="020B070302020209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548" y="1683997"/>
            <a:ext cx="5553244" cy="3839547"/>
          </a:xfrm>
          <a:prstGeom prst="rect">
            <a:avLst/>
          </a:prstGeom>
        </p:spPr>
      </p:pic>
    </p:spTree>
    <p:extLst>
      <p:ext uri="{BB962C8B-B14F-4D97-AF65-F5344CB8AC3E}">
        <p14:creationId xmlns:p14="http://schemas.microsoft.com/office/powerpoint/2010/main" val="631057060"/>
      </p:ext>
    </p:extLst>
  </p:cSld>
  <p:clrMapOvr>
    <a:masterClrMapping/>
  </p:clrMapOvr>
</p:sld>
</file>

<file path=ppt/theme/theme1.xml><?xml version="1.0" encoding="utf-8"?>
<a:theme xmlns:a="http://schemas.openxmlformats.org/drawingml/2006/main" name="Title Pag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vider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ody Copy Slides">
  <a:themeElements>
    <a:clrScheme name="SFU Brand Colours">
      <a:dk1>
        <a:srgbClr val="000000"/>
      </a:dk1>
      <a:lt1>
        <a:srgbClr val="FFFFFF"/>
      </a:lt1>
      <a:dk2>
        <a:srgbClr val="8C0E1C"/>
      </a:dk2>
      <a:lt2>
        <a:srgbClr val="D31B34"/>
      </a:lt2>
      <a:accent1>
        <a:srgbClr val="212121"/>
      </a:accent1>
      <a:accent2>
        <a:srgbClr val="515151"/>
      </a:accent2>
      <a:accent3>
        <a:srgbClr val="797979"/>
      </a:accent3>
      <a:accent4>
        <a:srgbClr val="A9A9A9"/>
      </a:accent4>
      <a:accent5>
        <a:srgbClr val="CACACA"/>
      </a:accent5>
      <a:accent6>
        <a:srgbClr val="EAEAEA"/>
      </a:accent6>
      <a:hlink>
        <a:srgbClr val="D31B34"/>
      </a:hlink>
      <a:folHlink>
        <a:srgbClr val="8C0E1C"/>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Image Only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6049</TotalTime>
  <Words>2536</Words>
  <Application>Microsoft Office PowerPoint</Application>
  <PresentationFormat>On-screen Show (4:3)</PresentationFormat>
  <Paragraphs>231</Paragraphs>
  <Slides>29</Slides>
  <Notes>28</Notes>
  <HiddenSlides>0</HiddenSlides>
  <MMClips>0</MMClips>
  <ScaleCrop>false</ScaleCrop>
  <HeadingPairs>
    <vt:vector size="4" baseType="variant">
      <vt:variant>
        <vt:lpstr>Theme</vt:lpstr>
      </vt:variant>
      <vt:variant>
        <vt:i4>4</vt:i4>
      </vt:variant>
      <vt:variant>
        <vt:lpstr>Slide Titles</vt:lpstr>
      </vt:variant>
      <vt:variant>
        <vt:i4>29</vt:i4>
      </vt:variant>
    </vt:vector>
  </HeadingPairs>
  <TitlesOfParts>
    <vt:vector size="33" baseType="lpstr">
      <vt:lpstr>Title Page Slides</vt:lpstr>
      <vt:lpstr>Divider Slides</vt:lpstr>
      <vt:lpstr>Body Copy Slides</vt:lpstr>
      <vt:lpstr>Image Only Slides</vt:lpstr>
      <vt:lpstr>BEYOND OPEN ACCESS Supporting diverse, equitable, and sustainable scholarly publishing with open values and infrastructure</vt:lpstr>
      <vt:lpstr>Forum for Open Research in MENA October 27, 2022  Amanda Stevens  Associate Director of Publishing Services Public Knowledge Project (PKP) https://pkp.sfu.ca/ astevens@publicknowledgeproject.org         </vt:lpstr>
      <vt:lpstr>In the beginning…</vt:lpstr>
      <vt:lpstr>In the 1990s</vt:lpstr>
      <vt:lpstr>In the early 2000s</vt:lpstr>
      <vt:lpstr>Now open access is a common practice</vt:lpstr>
      <vt:lpstr>Elsevier joined the Open Access Scholarly Publishers Association (OASPA)</vt:lpstr>
      <vt:lpstr>What has changed?</vt:lpstr>
      <vt:lpstr>What has changed?</vt:lpstr>
      <vt:lpstr>What has changed?</vt:lpstr>
      <vt:lpstr>Going beyond open access</vt:lpstr>
      <vt:lpstr>Equity</vt:lpstr>
      <vt:lpstr>Diversity</vt:lpstr>
      <vt:lpstr>Diversity</vt:lpstr>
      <vt:lpstr>Sustainability</vt:lpstr>
      <vt:lpstr>Invest in open infrastructure</vt:lpstr>
      <vt:lpstr>Global Sustainability Coalition for Open Science Services (SCOSS)</vt:lpstr>
      <vt:lpstr>Open infrastructure projects</vt:lpstr>
      <vt:lpstr>National or regional platforms</vt:lpstr>
      <vt:lpstr>Finnish Journal.fi platform</vt:lpstr>
      <vt:lpstr>Finnish Journal.fi platform</vt:lpstr>
      <vt:lpstr>Library and institutional publishers</vt:lpstr>
      <vt:lpstr>University of Minnesota</vt:lpstr>
      <vt:lpstr>Revistas UNAM</vt:lpstr>
      <vt:lpstr>Coalition Publica</vt:lpstr>
      <vt:lpstr>Guiding values and principles</vt:lpstr>
      <vt:lpstr>Join the PKP community</vt:lpstr>
      <vt:lpstr>Questions? Stories? Ideas?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Windows User</cp:lastModifiedBy>
  <cp:revision>212</cp:revision>
  <cp:lastPrinted>2019-05-17T16:35:52Z</cp:lastPrinted>
  <dcterms:created xsi:type="dcterms:W3CDTF">2019-03-19T21:21:49Z</dcterms:created>
  <dcterms:modified xsi:type="dcterms:W3CDTF">2022-11-25T18:55:45Z</dcterms:modified>
</cp:coreProperties>
</file>