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null)"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70" r:id="rId2"/>
  </p:sldIdLst>
  <p:sldSz cx="30275213" cy="42803763"/>
  <p:notesSz cx="6858000" cy="9144000"/>
  <p:defaultTextStyle>
    <a:defPPr>
      <a:defRPr lang="en-US"/>
    </a:defPPr>
    <a:lvl1pPr marL="0" algn="l" defTabSz="2087941" rtl="0" eaLnBrk="1" latinLnBrk="0" hangingPunct="1">
      <a:defRPr sz="8220" kern="1200">
        <a:solidFill>
          <a:schemeClr val="tx1"/>
        </a:solidFill>
        <a:latin typeface="+mn-lt"/>
        <a:ea typeface="+mn-ea"/>
        <a:cs typeface="+mn-cs"/>
      </a:defRPr>
    </a:lvl1pPr>
    <a:lvl2pPr marL="2087941" algn="l" defTabSz="2087941" rtl="0" eaLnBrk="1" latinLnBrk="0" hangingPunct="1">
      <a:defRPr sz="8220" kern="1200">
        <a:solidFill>
          <a:schemeClr val="tx1"/>
        </a:solidFill>
        <a:latin typeface="+mn-lt"/>
        <a:ea typeface="+mn-ea"/>
        <a:cs typeface="+mn-cs"/>
      </a:defRPr>
    </a:lvl2pPr>
    <a:lvl3pPr marL="4175882" algn="l" defTabSz="2087941" rtl="0" eaLnBrk="1" latinLnBrk="0" hangingPunct="1">
      <a:defRPr sz="8220" kern="1200">
        <a:solidFill>
          <a:schemeClr val="tx1"/>
        </a:solidFill>
        <a:latin typeface="+mn-lt"/>
        <a:ea typeface="+mn-ea"/>
        <a:cs typeface="+mn-cs"/>
      </a:defRPr>
    </a:lvl3pPr>
    <a:lvl4pPr marL="6263823" algn="l" defTabSz="2087941" rtl="0" eaLnBrk="1" latinLnBrk="0" hangingPunct="1">
      <a:defRPr sz="8220" kern="1200">
        <a:solidFill>
          <a:schemeClr val="tx1"/>
        </a:solidFill>
        <a:latin typeface="+mn-lt"/>
        <a:ea typeface="+mn-ea"/>
        <a:cs typeface="+mn-cs"/>
      </a:defRPr>
    </a:lvl4pPr>
    <a:lvl5pPr marL="8351764" algn="l" defTabSz="2087941" rtl="0" eaLnBrk="1" latinLnBrk="0" hangingPunct="1">
      <a:defRPr sz="8220" kern="1200">
        <a:solidFill>
          <a:schemeClr val="tx1"/>
        </a:solidFill>
        <a:latin typeface="+mn-lt"/>
        <a:ea typeface="+mn-ea"/>
        <a:cs typeface="+mn-cs"/>
      </a:defRPr>
    </a:lvl5pPr>
    <a:lvl6pPr marL="10439705" algn="l" defTabSz="2087941" rtl="0" eaLnBrk="1" latinLnBrk="0" hangingPunct="1">
      <a:defRPr sz="8220" kern="1200">
        <a:solidFill>
          <a:schemeClr val="tx1"/>
        </a:solidFill>
        <a:latin typeface="+mn-lt"/>
        <a:ea typeface="+mn-ea"/>
        <a:cs typeface="+mn-cs"/>
      </a:defRPr>
    </a:lvl6pPr>
    <a:lvl7pPr marL="12527646" algn="l" defTabSz="2087941" rtl="0" eaLnBrk="1" latinLnBrk="0" hangingPunct="1">
      <a:defRPr sz="8220" kern="1200">
        <a:solidFill>
          <a:schemeClr val="tx1"/>
        </a:solidFill>
        <a:latin typeface="+mn-lt"/>
        <a:ea typeface="+mn-ea"/>
        <a:cs typeface="+mn-cs"/>
      </a:defRPr>
    </a:lvl7pPr>
    <a:lvl8pPr marL="14615587" algn="l" defTabSz="2087941" rtl="0" eaLnBrk="1" latinLnBrk="0" hangingPunct="1">
      <a:defRPr sz="8220" kern="1200">
        <a:solidFill>
          <a:schemeClr val="tx1"/>
        </a:solidFill>
        <a:latin typeface="+mn-lt"/>
        <a:ea typeface="+mn-ea"/>
        <a:cs typeface="+mn-cs"/>
      </a:defRPr>
    </a:lvl8pPr>
    <a:lvl9pPr marL="16703528" algn="l" defTabSz="2087941" rtl="0" eaLnBrk="1" latinLnBrk="0" hangingPunct="1">
      <a:defRPr sz="822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570" userDrawn="1">
          <p15:clr>
            <a:srgbClr val="A4A3A4"/>
          </p15:clr>
        </p15:guide>
        <p15:guide id="2" pos="1260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E4C2"/>
    <a:srgbClr val="03204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63" autoAdjust="0"/>
    <p:restoredTop sz="48726" autoAdjust="0"/>
  </p:normalViewPr>
  <p:slideViewPr>
    <p:cSldViewPr snapToObjects="1">
      <p:cViewPr varScale="1">
        <p:scale>
          <a:sx n="18" d="100"/>
          <a:sy n="18" d="100"/>
        </p:scale>
        <p:origin x="858" y="54"/>
      </p:cViewPr>
      <p:guideLst>
        <p:guide orient="horz" pos="17570"/>
        <p:guide pos="12608"/>
      </p:guideLst>
    </p:cSldViewPr>
  </p:slideViewPr>
  <p:outlineViewPr>
    <p:cViewPr>
      <p:scale>
        <a:sx n="33" d="100"/>
        <a:sy n="33" d="100"/>
      </p:scale>
      <p:origin x="0" y="1688"/>
    </p:cViewPr>
  </p:outlineViewPr>
  <p:notesTextViewPr>
    <p:cViewPr>
      <p:scale>
        <a:sx n="100" d="100"/>
        <a:sy n="100" d="100"/>
      </p:scale>
      <p:origin x="0" y="0"/>
    </p:cViewPr>
  </p:notesTextViewPr>
  <p:sorterViewPr>
    <p:cViewPr>
      <p:scale>
        <a:sx n="115" d="100"/>
        <a:sy n="115" d="100"/>
      </p:scale>
      <p:origin x="0" y="0"/>
    </p:cViewPr>
  </p:sorterViewPr>
  <p:notesViewPr>
    <p:cSldViewPr snapToGrid="0" snapToObjects="1">
      <p:cViewPr varScale="1">
        <p:scale>
          <a:sx n="65" d="100"/>
          <a:sy n="65" d="100"/>
        </p:scale>
        <p:origin x="-292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1E4779-DC64-5643-95E2-EEC21EDA0862}" type="datetimeFigureOut">
              <a:rPr lang="en-US" smtClean="0"/>
              <a:t>1/31/2018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4FC1E3-D096-CE42-80BB-3BD32EF4C613}" type="slidenum">
              <a:rPr lang="en-US" smtClean="0"/>
              <a:t>‹#›</a:t>
            </a:fld>
            <a:endParaRPr lang="en-US"/>
          </a:p>
        </p:txBody>
      </p:sp>
    </p:spTree>
    <p:extLst>
      <p:ext uri="{BB962C8B-B14F-4D97-AF65-F5344CB8AC3E}">
        <p14:creationId xmlns:p14="http://schemas.microsoft.com/office/powerpoint/2010/main" val="25603463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8408D-7111-5D46-869B-38A93120B381}" type="datetimeFigureOut">
              <a:rPr lang="en-US" smtClean="0"/>
              <a:t>1/31/2018</a:t>
            </a:fld>
            <a:endParaRPr 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174DA-87B2-BD4D-874C-B87DF907DB4F}" type="slidenum">
              <a:rPr lang="en-US" smtClean="0"/>
              <a:t>‹#›</a:t>
            </a:fld>
            <a:endParaRPr lang="en-US"/>
          </a:p>
        </p:txBody>
      </p:sp>
    </p:spTree>
    <p:extLst>
      <p:ext uri="{BB962C8B-B14F-4D97-AF65-F5344CB8AC3E}">
        <p14:creationId xmlns:p14="http://schemas.microsoft.com/office/powerpoint/2010/main" val="755857943"/>
      </p:ext>
    </p:extLst>
  </p:cSld>
  <p:clrMap bg1="lt1" tx1="dk1" bg2="lt2" tx2="dk2" accent1="accent1" accent2="accent2" accent3="accent3" accent4="accent4" accent5="accent5" accent6="accent6" hlink="hlink" folHlink="folHlink"/>
  <p:hf hdr="0" ftr="0" dt="0"/>
  <p:notesStyle>
    <a:lvl1pPr marL="0" algn="l" defTabSz="2087941" rtl="0" eaLnBrk="1" latinLnBrk="0" hangingPunct="1">
      <a:defRPr sz="5480" kern="1200">
        <a:solidFill>
          <a:schemeClr val="tx1"/>
        </a:solidFill>
        <a:latin typeface="+mn-lt"/>
        <a:ea typeface="+mn-ea"/>
        <a:cs typeface="+mn-cs"/>
      </a:defRPr>
    </a:lvl1pPr>
    <a:lvl2pPr marL="2087941" algn="l" defTabSz="2087941" rtl="0" eaLnBrk="1" latinLnBrk="0" hangingPunct="1">
      <a:defRPr sz="5480" kern="1200">
        <a:solidFill>
          <a:schemeClr val="tx1"/>
        </a:solidFill>
        <a:latin typeface="+mn-lt"/>
        <a:ea typeface="+mn-ea"/>
        <a:cs typeface="+mn-cs"/>
      </a:defRPr>
    </a:lvl2pPr>
    <a:lvl3pPr marL="4175882" algn="l" defTabSz="2087941" rtl="0" eaLnBrk="1" latinLnBrk="0" hangingPunct="1">
      <a:defRPr sz="5480" kern="1200">
        <a:solidFill>
          <a:schemeClr val="tx1"/>
        </a:solidFill>
        <a:latin typeface="+mn-lt"/>
        <a:ea typeface="+mn-ea"/>
        <a:cs typeface="+mn-cs"/>
      </a:defRPr>
    </a:lvl3pPr>
    <a:lvl4pPr marL="6263823" algn="l" defTabSz="2087941" rtl="0" eaLnBrk="1" latinLnBrk="0" hangingPunct="1">
      <a:defRPr sz="5480" kern="1200">
        <a:solidFill>
          <a:schemeClr val="tx1"/>
        </a:solidFill>
        <a:latin typeface="+mn-lt"/>
        <a:ea typeface="+mn-ea"/>
        <a:cs typeface="+mn-cs"/>
      </a:defRPr>
    </a:lvl4pPr>
    <a:lvl5pPr marL="8351764" algn="l" defTabSz="2087941" rtl="0" eaLnBrk="1" latinLnBrk="0" hangingPunct="1">
      <a:defRPr sz="5480" kern="1200">
        <a:solidFill>
          <a:schemeClr val="tx1"/>
        </a:solidFill>
        <a:latin typeface="+mn-lt"/>
        <a:ea typeface="+mn-ea"/>
        <a:cs typeface="+mn-cs"/>
      </a:defRPr>
    </a:lvl5pPr>
    <a:lvl6pPr marL="10439705" algn="l" defTabSz="2087941" rtl="0" eaLnBrk="1" latinLnBrk="0" hangingPunct="1">
      <a:defRPr sz="5480" kern="1200">
        <a:solidFill>
          <a:schemeClr val="tx1"/>
        </a:solidFill>
        <a:latin typeface="+mn-lt"/>
        <a:ea typeface="+mn-ea"/>
        <a:cs typeface="+mn-cs"/>
      </a:defRPr>
    </a:lvl6pPr>
    <a:lvl7pPr marL="12527646" algn="l" defTabSz="2087941" rtl="0" eaLnBrk="1" latinLnBrk="0" hangingPunct="1">
      <a:defRPr sz="5480" kern="1200">
        <a:solidFill>
          <a:schemeClr val="tx1"/>
        </a:solidFill>
        <a:latin typeface="+mn-lt"/>
        <a:ea typeface="+mn-ea"/>
        <a:cs typeface="+mn-cs"/>
      </a:defRPr>
    </a:lvl7pPr>
    <a:lvl8pPr marL="14615587" algn="l" defTabSz="2087941" rtl="0" eaLnBrk="1" latinLnBrk="0" hangingPunct="1">
      <a:defRPr sz="5480" kern="1200">
        <a:solidFill>
          <a:schemeClr val="tx1"/>
        </a:solidFill>
        <a:latin typeface="+mn-lt"/>
        <a:ea typeface="+mn-ea"/>
        <a:cs typeface="+mn-cs"/>
      </a:defRPr>
    </a:lvl8pPr>
    <a:lvl9pPr marL="16703528" algn="l" defTabSz="2087941" rtl="0" eaLnBrk="1" latinLnBrk="0" hangingPunct="1">
      <a:defRPr sz="548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nul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3" name="Picture 12" descr="slide_footer_blank_2.png"/>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10490938" y="38251753"/>
            <a:ext cx="19840356" cy="4536000"/>
          </a:xfrm>
          <a:prstGeom prst="rect">
            <a:avLst/>
          </a:prstGeom>
        </p:spPr>
      </p:pic>
      <p:pic>
        <p:nvPicPr>
          <p:cNvPr id="6" name="Picture 5" descr="ceda_logo_blue2bgd_white_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274510" y="40988057"/>
            <a:ext cx="7050367" cy="1774603"/>
          </a:xfrm>
          <a:prstGeom prst="rect">
            <a:avLst/>
          </a:prstGeom>
        </p:spPr>
      </p:pic>
      <p:pic>
        <p:nvPicPr>
          <p:cNvPr id="9" name="Picture 2" descr="RAL_Header_A0"/>
          <p:cNvPicPr>
            <a:picLocks noChangeArrowheads="1"/>
          </p:cNvPicPr>
          <p:nvPr userDrawn="1"/>
        </p:nvPicPr>
        <p:blipFill>
          <a:blip r:embed="rId4" cstate="print"/>
          <a:srcRect/>
          <a:stretch>
            <a:fillRect/>
          </a:stretch>
        </p:blipFill>
        <p:spPr bwMode="auto">
          <a:xfrm>
            <a:off x="33852" y="6"/>
            <a:ext cx="19822312" cy="4677156"/>
          </a:xfrm>
          <a:prstGeom prst="rect">
            <a:avLst/>
          </a:prstGeom>
          <a:noFill/>
        </p:spPr>
      </p:pic>
      <p:pic>
        <p:nvPicPr>
          <p:cNvPr id="4" name="Picture 3">
            <a:extLst>
              <a:ext uri="{FF2B5EF4-FFF2-40B4-BE49-F238E27FC236}">
                <a16:creationId xmlns:a16="http://schemas.microsoft.com/office/drawing/2014/main" id="{98CC8858-A384-4044-9F39-ADCCEA7F5442}"/>
              </a:ext>
            </a:extLst>
          </p:cNvPr>
          <p:cNvPicPr>
            <a:picLocks noChangeAspect="1"/>
          </p:cNvPicPr>
          <p:nvPr userDrawn="1"/>
        </p:nvPicPr>
        <p:blipFill>
          <a:blip r:embed="rId5"/>
          <a:stretch>
            <a:fillRect/>
          </a:stretch>
        </p:blipFill>
        <p:spPr>
          <a:xfrm>
            <a:off x="6652808" y="41076509"/>
            <a:ext cx="6584400" cy="1432875"/>
          </a:xfrm>
          <a:prstGeom prst="rect">
            <a:avLst/>
          </a:prstGeom>
        </p:spPr>
      </p:pic>
      <p:pic>
        <p:nvPicPr>
          <p:cNvPr id="8" name="Picture 7">
            <a:extLst>
              <a:ext uri="{FF2B5EF4-FFF2-40B4-BE49-F238E27FC236}">
                <a16:creationId xmlns:a16="http://schemas.microsoft.com/office/drawing/2014/main" id="{32C1C3C1-ED19-D74E-8166-580DCE879550}"/>
              </a:ext>
            </a:extLst>
          </p:cNvPr>
          <p:cNvPicPr>
            <a:picLocks noChangeAspect="1"/>
          </p:cNvPicPr>
          <p:nvPr userDrawn="1"/>
        </p:nvPicPr>
        <p:blipFill>
          <a:blip r:embed="rId6"/>
          <a:stretch>
            <a:fillRect/>
          </a:stretch>
        </p:blipFill>
        <p:spPr>
          <a:xfrm>
            <a:off x="56262" y="40789427"/>
            <a:ext cx="6584400" cy="2007041"/>
          </a:xfrm>
          <a:prstGeom prst="rect">
            <a:avLst/>
          </a:prstGeom>
        </p:spPr>
      </p:pic>
    </p:spTree>
    <p:extLst>
      <p:ext uri="{BB962C8B-B14F-4D97-AF65-F5344CB8AC3E}">
        <p14:creationId xmlns:p14="http://schemas.microsoft.com/office/powerpoint/2010/main" val="200140654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1" y="1714135"/>
            <a:ext cx="27247692" cy="713396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761" y="9987548"/>
            <a:ext cx="27247692" cy="2824850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1230988"/>
      </p:ext>
    </p:extLst>
  </p:cSld>
  <p:clrMap bg1="lt1" tx1="dk1" bg2="lt2" tx2="dk2" accent1="accent1" accent2="accent2" accent3="accent3" accent4="accent4" accent5="accent5" accent6="accent6" hlink="hlink" folHlink="folHlink"/>
  <p:sldLayoutIdLst>
    <p:sldLayoutId id="2147483650" r:id="rId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http://catalogue.ceda.ac.uk/listings/amf/instruments" TargetMode="External"/><Relationship Id="rId1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hyperlink" Target="http://catalogue.ceda.ac.uk/listings/amf/campaigns" TargetMode="External"/><Relationship Id="rId17" Type="http://schemas.openxmlformats.org/officeDocument/2006/relationships/image" Target="../media/image17.jpeg"/><Relationship Id="rId2" Type="http://schemas.openxmlformats.org/officeDocument/2006/relationships/image" Target="../media/image6.PNG"/><Relationship Id="rId16" Type="http://schemas.openxmlformats.org/officeDocument/2006/relationships/image" Target="../media/image16.jpe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hyperlink" Target="https://sites.google.com/a/ncas.ac.uk/ncas-data-project/" TargetMode="External"/><Relationship Id="rId10" Type="http://schemas.openxmlformats.org/officeDocument/2006/relationships/image" Target="../media/image14.PNG"/><Relationship Id="rId19" Type="http://schemas.openxmlformats.org/officeDocument/2006/relationships/image" Target="../media/image19.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hyperlink" Target="http://catalogue.ceda.ac.uk/listings/amf/longter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3373" y="879601"/>
            <a:ext cx="16561840" cy="4250394"/>
          </a:xfrm>
          <a:prstGeom prst="rect">
            <a:avLst/>
          </a:prstGeom>
          <a:noFill/>
        </p:spPr>
        <p:txBody>
          <a:bodyPr wrap="square" rtlCol="0">
            <a:spAutoFit/>
          </a:bodyPr>
          <a:lstStyle/>
          <a:p>
            <a:pPr algn="ctr"/>
            <a:r>
              <a:rPr lang="en-GB" sz="8000" b="1" dirty="0">
                <a:solidFill>
                  <a:schemeClr val="accent6">
                    <a:lumMod val="75000"/>
                  </a:schemeClr>
                </a:solidFill>
              </a:rPr>
              <a:t>Bringing NCAS data to the masses</a:t>
            </a:r>
            <a:r>
              <a:rPr lang="en-GB" sz="8000" b="1" dirty="0" smtClean="0">
                <a:solidFill>
                  <a:schemeClr val="accent6">
                    <a:lumMod val="75000"/>
                  </a:schemeClr>
                </a:solidFill>
              </a:rPr>
              <a:t>:</a:t>
            </a:r>
          </a:p>
          <a:p>
            <a:pPr algn="ctr"/>
            <a:r>
              <a:rPr lang="en-GB" sz="4800" b="1" dirty="0">
                <a:solidFill>
                  <a:schemeClr val="accent6">
                    <a:lumMod val="75000"/>
                  </a:schemeClr>
                </a:solidFill>
              </a:rPr>
              <a:t>CEDA Catalogue developments and service integrations in </a:t>
            </a:r>
            <a:r>
              <a:rPr lang="en-GB" sz="4800" b="1" dirty="0" smtClean="0">
                <a:solidFill>
                  <a:schemeClr val="accent6">
                    <a:lumMod val="75000"/>
                  </a:schemeClr>
                </a:solidFill>
              </a:rPr>
              <a:t>2017</a:t>
            </a:r>
          </a:p>
          <a:p>
            <a:pPr algn="ctr"/>
            <a:r>
              <a:rPr lang="en-GB" sz="2000" b="1" dirty="0"/>
              <a:t>Graham Parton</a:t>
            </a:r>
            <a:r>
              <a:rPr lang="en-GB" sz="2000" dirty="0"/>
              <a:t>, Ag Stephens,  Joe Singleton, William Tucker &amp; Thomas </a:t>
            </a:r>
            <a:r>
              <a:rPr lang="en-GB" sz="2000" dirty="0" err="1" smtClean="0"/>
              <a:t>Cairnes</a:t>
            </a:r>
            <a:endParaRPr lang="en-GB" sz="2000" dirty="0" smtClean="0"/>
          </a:p>
          <a:p>
            <a:pPr algn="ctr"/>
            <a:r>
              <a:rPr lang="en-GB" sz="2000" dirty="0"/>
              <a:t>Centre for Environmental Data Analysis (CEDA), STFC Rutherford Appleton Laboratory, Oxfordshire, OX11 </a:t>
            </a:r>
            <a:r>
              <a:rPr lang="en-GB" sz="2000" dirty="0" smtClean="0"/>
              <a:t>0QX</a:t>
            </a:r>
          </a:p>
          <a:p>
            <a:pPr algn="ctr"/>
            <a:r>
              <a:rPr lang="en-GB" sz="2000" b="1" dirty="0"/>
              <a:t>g</a:t>
            </a:r>
            <a:r>
              <a:rPr lang="en-GB" sz="2000" b="1" dirty="0" smtClean="0"/>
              <a:t>raham.parton@ncas.ac.uk</a:t>
            </a:r>
            <a:endParaRPr lang="en-GB" sz="2000" b="1" dirty="0"/>
          </a:p>
          <a:p>
            <a:endParaRPr lang="en-GB" dirty="0"/>
          </a:p>
        </p:txBody>
      </p:sp>
      <p:grpSp>
        <p:nvGrpSpPr>
          <p:cNvPr id="190" name="Group 189"/>
          <p:cNvGrpSpPr/>
          <p:nvPr/>
        </p:nvGrpSpPr>
        <p:grpSpPr>
          <a:xfrm>
            <a:off x="21302177" y="10024617"/>
            <a:ext cx="8597069" cy="9671053"/>
            <a:chOff x="21302177" y="10024617"/>
            <a:chExt cx="8597069" cy="9671053"/>
          </a:xfrm>
        </p:grpSpPr>
        <p:sp>
          <p:nvSpPr>
            <p:cNvPr id="6" name="TextBox 5"/>
            <p:cNvSpPr txBox="1"/>
            <p:nvPr/>
          </p:nvSpPr>
          <p:spPr>
            <a:xfrm>
              <a:off x="21626052" y="10121625"/>
              <a:ext cx="7941905" cy="2492990"/>
            </a:xfrm>
            <a:prstGeom prst="rect">
              <a:avLst/>
            </a:prstGeom>
            <a:noFill/>
            <a:ln w="25400">
              <a:noFill/>
            </a:ln>
          </p:spPr>
          <p:txBody>
            <a:bodyPr wrap="square" rtlCol="0">
              <a:spAutoFit/>
            </a:bodyPr>
            <a:lstStyle/>
            <a:p>
              <a:pPr algn="just"/>
              <a:r>
                <a:rPr lang="en-GB" sz="3600" dirty="0" smtClean="0"/>
                <a:t>Usage Statistics</a:t>
              </a:r>
            </a:p>
            <a:p>
              <a:pPr algn="just"/>
              <a:r>
                <a:rPr lang="en-GB" sz="2000" dirty="0" smtClean="0"/>
                <a:t>Data providers wishing to report on usage of their datasets can now find this information quickly and easily through dedicated links on each dataset record in the catalogue. The easy and intuitive interface provides access to public download statistics from 2012 to present.</a:t>
              </a:r>
            </a:p>
            <a:p>
              <a:pPr algn="just"/>
              <a:r>
                <a:rPr lang="en-GB" sz="2000" dirty="0" smtClean="0"/>
                <a:t>Note – it doesn’t cover JASMIN direct access and fully public data are only represented by IP addresses.</a:t>
              </a:r>
              <a:endParaRPr lang="en-GB" sz="2000" dirty="0"/>
            </a:p>
          </p:txBody>
        </p:sp>
        <p:pic>
          <p:nvPicPr>
            <p:cNvPr id="26" name="Picture 25"/>
            <p:cNvPicPr>
              <a:picLocks noChangeAspect="1"/>
            </p:cNvPicPr>
            <p:nvPr/>
          </p:nvPicPr>
          <p:blipFill rotWithShape="1">
            <a:blip r:embed="rId2">
              <a:extLst>
                <a:ext uri="{28A0092B-C50C-407E-A947-70E740481C1C}">
                  <a14:useLocalDpi xmlns:a14="http://schemas.microsoft.com/office/drawing/2010/main" val="0"/>
                </a:ext>
              </a:extLst>
            </a:blip>
            <a:srcRect t="1229" r="2648" b="3573"/>
            <a:stretch/>
          </p:blipFill>
          <p:spPr>
            <a:xfrm>
              <a:off x="22655188" y="12976945"/>
              <a:ext cx="6300000" cy="6475016"/>
            </a:xfrm>
            <a:prstGeom prst="rect">
              <a:avLst/>
            </a:prstGeom>
            <a:ln w="57150">
              <a:solidFill>
                <a:schemeClr val="accent1"/>
              </a:solidFill>
            </a:ln>
          </p:spPr>
        </p:pic>
        <p:sp>
          <p:nvSpPr>
            <p:cNvPr id="33" name="Rounded Rectangle 32"/>
            <p:cNvSpPr/>
            <p:nvPr/>
          </p:nvSpPr>
          <p:spPr>
            <a:xfrm>
              <a:off x="21302177" y="10024617"/>
              <a:ext cx="8597069" cy="9671053"/>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just"/>
              <a:endParaRPr lang="en-GB"/>
            </a:p>
          </p:txBody>
        </p:sp>
      </p:grpSp>
      <p:grpSp>
        <p:nvGrpSpPr>
          <p:cNvPr id="193" name="Group 192"/>
          <p:cNvGrpSpPr/>
          <p:nvPr/>
        </p:nvGrpSpPr>
        <p:grpSpPr>
          <a:xfrm>
            <a:off x="375966" y="4378866"/>
            <a:ext cx="9391098" cy="8310047"/>
            <a:chOff x="375966" y="4378866"/>
            <a:chExt cx="9391098" cy="8310047"/>
          </a:xfrm>
        </p:grpSpPr>
        <p:sp>
          <p:nvSpPr>
            <p:cNvPr id="5" name="TextBox 4"/>
            <p:cNvSpPr txBox="1"/>
            <p:nvPr/>
          </p:nvSpPr>
          <p:spPr>
            <a:xfrm>
              <a:off x="472979" y="4601689"/>
              <a:ext cx="8953326" cy="2800767"/>
            </a:xfrm>
            <a:prstGeom prst="rect">
              <a:avLst/>
            </a:prstGeom>
            <a:noFill/>
            <a:ln w="25400">
              <a:noFill/>
            </a:ln>
          </p:spPr>
          <p:txBody>
            <a:bodyPr wrap="square" rtlCol="0">
              <a:spAutoFit/>
            </a:bodyPr>
            <a:lstStyle/>
            <a:p>
              <a:pPr algn="just"/>
              <a:r>
                <a:rPr lang="en-GB" sz="3600" dirty="0" smtClean="0"/>
                <a:t>Introduction</a:t>
              </a:r>
            </a:p>
            <a:p>
              <a:pPr algn="just"/>
              <a:r>
                <a:rPr lang="en-GB" sz="2000" dirty="0" smtClean="0"/>
                <a:t>The Centre for Environmental Data Analysis (CEDA) host </a:t>
              </a:r>
              <a:r>
                <a:rPr lang="en-GB" sz="2000" dirty="0"/>
                <a:t>an archive of over 180 million files across 5000 data </a:t>
              </a:r>
              <a:r>
                <a:rPr lang="en-GB" sz="2000" dirty="0" smtClean="0"/>
                <a:t>sets. </a:t>
              </a:r>
              <a:r>
                <a:rPr lang="en-GB" sz="2000" dirty="0"/>
                <a:t>Enabling users to find these data and to ensure NCAS meets its EU Inspire requirements is a fundamental operation of </a:t>
              </a:r>
              <a:r>
                <a:rPr lang="en-GB" sz="2000" dirty="0" smtClean="0"/>
                <a:t>CEDA.</a:t>
              </a:r>
            </a:p>
            <a:p>
              <a:pPr algn="just"/>
              <a:endParaRPr lang="en-GB" sz="2000" dirty="0"/>
            </a:p>
            <a:p>
              <a:pPr algn="just"/>
              <a:r>
                <a:rPr lang="en-GB" sz="2000" dirty="0" smtClean="0"/>
                <a:t>Over </a:t>
              </a:r>
              <a:r>
                <a:rPr lang="en-GB" sz="2000" dirty="0"/>
                <a:t>the last year CEDA has rolled out a number of service updates to aid data discoverability and provide further integration with other CEDA </a:t>
              </a:r>
              <a:r>
                <a:rPr lang="en-GB" sz="2000" dirty="0" smtClean="0"/>
                <a:t>services</a:t>
              </a:r>
              <a:r>
                <a:rPr lang="en-GB" sz="2000" dirty="0"/>
                <a:t> </a:t>
              </a:r>
              <a:r>
                <a:rPr lang="en-GB" sz="2000" dirty="0" smtClean="0"/>
                <a:t>and provide address specific cataloguing needs for the aircraft, modelling and AMF communities.</a:t>
              </a:r>
            </a:p>
          </p:txBody>
        </p:sp>
        <p:sp>
          <p:nvSpPr>
            <p:cNvPr id="41" name="Rounded Rectangle 40"/>
            <p:cNvSpPr/>
            <p:nvPr/>
          </p:nvSpPr>
          <p:spPr>
            <a:xfrm>
              <a:off x="375966" y="4378866"/>
              <a:ext cx="9391098" cy="8310047"/>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3" name="Picture 42"/>
            <p:cNvPicPr>
              <a:picLocks noChangeAspect="1"/>
            </p:cNvPicPr>
            <p:nvPr/>
          </p:nvPicPr>
          <p:blipFill rotWithShape="1">
            <a:blip r:embed="rId3">
              <a:extLst>
                <a:ext uri="{28A0092B-C50C-407E-A947-70E740481C1C}">
                  <a14:useLocalDpi xmlns:a14="http://schemas.microsoft.com/office/drawing/2010/main" val="0"/>
                </a:ext>
              </a:extLst>
            </a:blip>
            <a:srcRect b="22483"/>
            <a:stretch/>
          </p:blipFill>
          <p:spPr>
            <a:xfrm>
              <a:off x="1620885" y="7568851"/>
              <a:ext cx="6204484" cy="4881710"/>
            </a:xfrm>
            <a:prstGeom prst="rect">
              <a:avLst/>
            </a:prstGeom>
            <a:ln w="57150">
              <a:solidFill>
                <a:schemeClr val="accent1"/>
              </a:solidFill>
            </a:ln>
          </p:spPr>
        </p:pic>
      </p:grpSp>
      <p:grpSp>
        <p:nvGrpSpPr>
          <p:cNvPr id="197" name="Group 196"/>
          <p:cNvGrpSpPr/>
          <p:nvPr/>
        </p:nvGrpSpPr>
        <p:grpSpPr>
          <a:xfrm>
            <a:off x="9953030" y="4410083"/>
            <a:ext cx="19903847" cy="5254494"/>
            <a:chOff x="9953030" y="4410083"/>
            <a:chExt cx="19903847" cy="5254494"/>
          </a:xfrm>
        </p:grpSpPr>
        <p:sp>
          <p:nvSpPr>
            <p:cNvPr id="10" name="TextBox 9"/>
            <p:cNvSpPr txBox="1"/>
            <p:nvPr/>
          </p:nvSpPr>
          <p:spPr>
            <a:xfrm>
              <a:off x="10916275" y="4548556"/>
              <a:ext cx="6037809" cy="4955203"/>
            </a:xfrm>
            <a:prstGeom prst="rect">
              <a:avLst/>
            </a:prstGeom>
            <a:noFill/>
            <a:ln w="25400">
              <a:noFill/>
            </a:ln>
          </p:spPr>
          <p:txBody>
            <a:bodyPr wrap="square" rtlCol="0">
              <a:spAutoFit/>
            </a:bodyPr>
            <a:lstStyle/>
            <a:p>
              <a:pPr algn="just"/>
              <a:r>
                <a:rPr lang="en-GB" sz="3600" dirty="0" smtClean="0"/>
                <a:t>Improved Catalogue Search</a:t>
              </a:r>
            </a:p>
            <a:p>
              <a:pPr algn="just"/>
              <a:r>
                <a:rPr lang="en-GB" sz="2000" dirty="0" smtClean="0"/>
                <a:t>A new (beta) catalogue search </a:t>
              </a:r>
              <a:r>
                <a:rPr lang="en-GB" sz="2000" dirty="0"/>
                <a:t>tool has been </a:t>
              </a:r>
              <a:r>
                <a:rPr lang="en-GB" sz="2000" dirty="0" smtClean="0"/>
                <a:t>produced based on the Django Haystack module, utilising off-the-shelf search </a:t>
              </a:r>
              <a:r>
                <a:rPr lang="en-GB" sz="2000" dirty="0"/>
                <a:t>engine technology (</a:t>
              </a:r>
              <a:r>
                <a:rPr lang="en-GB" sz="2000" dirty="0" err="1" smtClean="0"/>
                <a:t>ElasticSearch</a:t>
              </a:r>
              <a:r>
                <a:rPr lang="en-GB" sz="2000" dirty="0" smtClean="0"/>
                <a:t>). This is already giving our users much improved response times, search accuracy and filtering whilst making it easier and more intuitive to search for data and information via the various record types in the catalogue.</a:t>
              </a:r>
            </a:p>
            <a:p>
              <a:pPr algn="just"/>
              <a:endParaRPr lang="en-GB" sz="2000" dirty="0" smtClean="0"/>
            </a:p>
            <a:p>
              <a:pPr algn="just"/>
              <a:r>
                <a:rPr lang="en-GB" sz="2000" dirty="0" smtClean="0"/>
                <a:t>This approach will allow CEDA to index additional aspects of dataset records for more powerful search and filtering options in 2018. These include:</a:t>
              </a:r>
            </a:p>
            <a:p>
              <a:pPr marL="342900" indent="-342900" algn="just">
                <a:buFont typeface="Arial" panose="020B0604020202020204" pitchFamily="34" charset="0"/>
                <a:buChar char="•"/>
              </a:pPr>
              <a:r>
                <a:rPr lang="en-GB" sz="2000" dirty="0" smtClean="0"/>
                <a:t>Geo-spatial searching</a:t>
              </a:r>
            </a:p>
            <a:p>
              <a:pPr marL="342900" indent="-342900" algn="just">
                <a:buFont typeface="Arial" panose="020B0604020202020204" pitchFamily="34" charset="0"/>
                <a:buChar char="•"/>
              </a:pPr>
              <a:r>
                <a:rPr lang="en-GB" sz="2000" dirty="0" smtClean="0"/>
                <a:t>Temporal searching and filtering</a:t>
              </a:r>
            </a:p>
            <a:p>
              <a:pPr marL="342900" indent="-342900" algn="just">
                <a:buFont typeface="Arial" panose="020B0604020202020204" pitchFamily="34" charset="0"/>
                <a:buChar char="•"/>
              </a:pPr>
              <a:r>
                <a:rPr lang="en-GB" sz="2000" dirty="0" smtClean="0"/>
                <a:t>Variable information (see below)</a:t>
              </a:r>
              <a:endParaRPr lang="en-GB" sz="2000" dirty="0"/>
            </a:p>
          </p:txBody>
        </p:sp>
        <p:pic>
          <p:nvPicPr>
            <p:cNvPr id="18" name="Picture 17"/>
            <p:cNvPicPr>
              <a:picLocks noChangeAspect="1"/>
            </p:cNvPicPr>
            <p:nvPr/>
          </p:nvPicPr>
          <p:blipFill rotWithShape="1">
            <a:blip r:embed="rId4">
              <a:extLst>
                <a:ext uri="{28A0092B-C50C-407E-A947-70E740481C1C}">
                  <a14:useLocalDpi xmlns:a14="http://schemas.microsoft.com/office/drawing/2010/main" val="0"/>
                </a:ext>
              </a:extLst>
            </a:blip>
            <a:srcRect t="4362" b="35396"/>
            <a:stretch/>
          </p:blipFill>
          <p:spPr>
            <a:xfrm>
              <a:off x="16993157" y="4773089"/>
              <a:ext cx="6300000" cy="3852211"/>
            </a:xfrm>
            <a:prstGeom prst="rect">
              <a:avLst/>
            </a:prstGeom>
            <a:ln w="57150">
              <a:solidFill>
                <a:schemeClr val="accent1"/>
              </a:solidFill>
            </a:ln>
          </p:spPr>
        </p:pic>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l="-1" t="31758" r="1501" b="2525"/>
            <a:stretch/>
          </p:blipFill>
          <p:spPr>
            <a:xfrm>
              <a:off x="23501531" y="4777448"/>
              <a:ext cx="6205470" cy="4351555"/>
            </a:xfrm>
            <a:prstGeom prst="rect">
              <a:avLst/>
            </a:prstGeom>
            <a:ln w="57150">
              <a:solidFill>
                <a:schemeClr val="accent1"/>
              </a:solidFill>
            </a:ln>
          </p:spPr>
        </p:pic>
        <p:sp>
          <p:nvSpPr>
            <p:cNvPr id="35" name="Rounded Rectangle 34"/>
            <p:cNvSpPr/>
            <p:nvPr/>
          </p:nvSpPr>
          <p:spPr>
            <a:xfrm>
              <a:off x="9953030" y="4410083"/>
              <a:ext cx="19903847" cy="5254494"/>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5" name="Picture 44"/>
            <p:cNvPicPr>
              <a:picLocks noChangeAspect="1"/>
            </p:cNvPicPr>
            <p:nvPr/>
          </p:nvPicPr>
          <p:blipFill rotWithShape="1">
            <a:blip r:embed="rId6">
              <a:extLst>
                <a:ext uri="{28A0092B-C50C-407E-A947-70E740481C1C}">
                  <a14:useLocalDpi xmlns:a14="http://schemas.microsoft.com/office/drawing/2010/main" val="0"/>
                </a:ext>
              </a:extLst>
            </a:blip>
            <a:srcRect l="22909" t="17310" r="25548" b="20033"/>
            <a:stretch/>
          </p:blipFill>
          <p:spPr>
            <a:xfrm>
              <a:off x="10039617" y="4681330"/>
              <a:ext cx="911622" cy="1164850"/>
            </a:xfrm>
            <a:prstGeom prst="rect">
              <a:avLst/>
            </a:prstGeom>
          </p:spPr>
        </p:pic>
      </p:grpSp>
      <p:grpSp>
        <p:nvGrpSpPr>
          <p:cNvPr id="152" name="Group 151"/>
          <p:cNvGrpSpPr/>
          <p:nvPr/>
        </p:nvGrpSpPr>
        <p:grpSpPr>
          <a:xfrm>
            <a:off x="10692536" y="10118298"/>
            <a:ext cx="9702422" cy="11560332"/>
            <a:chOff x="10692536" y="10118298"/>
            <a:chExt cx="9702422" cy="11560332"/>
          </a:xfrm>
        </p:grpSpPr>
        <p:pic>
          <p:nvPicPr>
            <p:cNvPr id="24" name="Picture 23"/>
            <p:cNvPicPr>
              <a:picLocks noChangeAspect="1"/>
            </p:cNvPicPr>
            <p:nvPr/>
          </p:nvPicPr>
          <p:blipFill rotWithShape="1">
            <a:blip r:embed="rId7">
              <a:extLst>
                <a:ext uri="{28A0092B-C50C-407E-A947-70E740481C1C}">
                  <a14:useLocalDpi xmlns:a14="http://schemas.microsoft.com/office/drawing/2010/main" val="0"/>
                </a:ext>
              </a:extLst>
            </a:blip>
            <a:srcRect l="11284" t="10151" r="12094" b="2988"/>
            <a:stretch/>
          </p:blipFill>
          <p:spPr>
            <a:xfrm>
              <a:off x="10692536" y="10118298"/>
              <a:ext cx="9702422" cy="11560332"/>
            </a:xfrm>
            <a:prstGeom prst="rect">
              <a:avLst/>
            </a:prstGeom>
            <a:ln>
              <a:solidFill>
                <a:schemeClr val="tx2"/>
              </a:solidFill>
            </a:ln>
          </p:spPr>
        </p:pic>
        <p:sp>
          <p:nvSpPr>
            <p:cNvPr id="78" name="Rounded Rectangle 77"/>
            <p:cNvSpPr/>
            <p:nvPr/>
          </p:nvSpPr>
          <p:spPr>
            <a:xfrm>
              <a:off x="11756386" y="19782453"/>
              <a:ext cx="932948" cy="611316"/>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Rounded Rectangle 79"/>
            <p:cNvSpPr/>
            <p:nvPr/>
          </p:nvSpPr>
          <p:spPr>
            <a:xfrm>
              <a:off x="16721782" y="13370431"/>
              <a:ext cx="3096344" cy="245912"/>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Rounded Rectangle 90"/>
            <p:cNvSpPr/>
            <p:nvPr/>
          </p:nvSpPr>
          <p:spPr>
            <a:xfrm>
              <a:off x="13196546" y="19782453"/>
              <a:ext cx="932948" cy="611316"/>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89" name="Group 188"/>
          <p:cNvGrpSpPr/>
          <p:nvPr/>
        </p:nvGrpSpPr>
        <p:grpSpPr>
          <a:xfrm>
            <a:off x="242043" y="13366509"/>
            <a:ext cx="9889061" cy="11570974"/>
            <a:chOff x="242043" y="13366509"/>
            <a:chExt cx="9889061" cy="11570974"/>
          </a:xfrm>
        </p:grpSpPr>
        <p:sp>
          <p:nvSpPr>
            <p:cNvPr id="8" name="TextBox 7"/>
            <p:cNvSpPr txBox="1"/>
            <p:nvPr/>
          </p:nvSpPr>
          <p:spPr>
            <a:xfrm>
              <a:off x="454610" y="13625017"/>
              <a:ext cx="9353736" cy="4031873"/>
            </a:xfrm>
            <a:prstGeom prst="rect">
              <a:avLst/>
            </a:prstGeom>
            <a:noFill/>
            <a:ln w="25400">
              <a:noFill/>
            </a:ln>
          </p:spPr>
          <p:txBody>
            <a:bodyPr wrap="square" rtlCol="0">
              <a:spAutoFit/>
            </a:bodyPr>
            <a:lstStyle/>
            <a:p>
              <a:pPr algn="just"/>
              <a:r>
                <a:rPr lang="en-GB" sz="3600" dirty="0" smtClean="0"/>
                <a:t>Connecting Related Data</a:t>
              </a:r>
            </a:p>
            <a:p>
              <a:pPr algn="just"/>
              <a:r>
                <a:rPr lang="en-GB" sz="2000" dirty="0" smtClean="0"/>
                <a:t>Though datasets may be used in isolation there are often important connections between related datasets that are useful to know about. The CEDA catalogue’s underlying data model already provides connections via related concepts such as data for the same Project or produced by the same Instrument, or within a wider Dataset Collection. However, in 2017 additional, specific dataset relationships were implemented covering:</a:t>
              </a:r>
            </a:p>
            <a:p>
              <a:pPr marL="342900" indent="-342900" algn="just">
                <a:buFont typeface="Arial" panose="020B0604020202020204" pitchFamily="34" charset="0"/>
                <a:buChar char="•"/>
              </a:pPr>
              <a:endParaRPr lang="en-GB" sz="2000" dirty="0" smtClean="0"/>
            </a:p>
            <a:p>
              <a:pPr marL="342900" indent="-342900" algn="just">
                <a:buFont typeface="Arial" panose="020B0604020202020204" pitchFamily="34" charset="0"/>
                <a:buChar char="•"/>
              </a:pPr>
              <a:r>
                <a:rPr lang="en-GB" sz="2000" dirty="0" smtClean="0"/>
                <a:t>Data </a:t>
              </a:r>
              <a:r>
                <a:rPr lang="en-GB" sz="2000" dirty="0"/>
                <a:t>versioning/</a:t>
              </a:r>
              <a:r>
                <a:rPr lang="en-GB" sz="2000" dirty="0" err="1"/>
                <a:t>supersedence</a:t>
              </a:r>
              <a:endParaRPr lang="en-GB" sz="2000" dirty="0"/>
            </a:p>
            <a:p>
              <a:pPr marL="342900" indent="-342900" algn="just">
                <a:buFont typeface="Arial" panose="020B0604020202020204" pitchFamily="34" charset="0"/>
                <a:buChar char="•"/>
              </a:pPr>
              <a:r>
                <a:rPr lang="en-GB" sz="2000" dirty="0" smtClean="0"/>
                <a:t>Derivation relationships</a:t>
              </a:r>
            </a:p>
            <a:p>
              <a:pPr marL="342900" indent="-342900" algn="just">
                <a:buFont typeface="Arial" panose="020B0604020202020204" pitchFamily="34" charset="0"/>
                <a:buChar char="•"/>
              </a:pPr>
              <a:r>
                <a:rPr lang="en-GB" sz="2000" dirty="0" smtClean="0"/>
                <a:t>Supplementary data</a:t>
              </a:r>
            </a:p>
            <a:p>
              <a:pPr marL="342900" indent="-342900" algn="just">
                <a:buFont typeface="Arial" panose="020B0604020202020204" pitchFamily="34" charset="0"/>
                <a:buChar char="•"/>
              </a:pPr>
              <a:r>
                <a:rPr lang="en-GB" sz="2000" dirty="0" err="1" smtClean="0"/>
                <a:t>Subsetted</a:t>
              </a:r>
              <a:r>
                <a:rPr lang="en-GB" sz="2000" dirty="0" smtClean="0"/>
                <a:t> datasets</a:t>
              </a:r>
            </a:p>
          </p:txBody>
        </p:sp>
        <p:pic>
          <p:nvPicPr>
            <p:cNvPr id="23" name="Picture 22"/>
            <p:cNvPicPr>
              <a:picLocks noChangeAspect="1"/>
            </p:cNvPicPr>
            <p:nvPr/>
          </p:nvPicPr>
          <p:blipFill rotWithShape="1">
            <a:blip r:embed="rId8">
              <a:extLst>
                <a:ext uri="{28A0092B-C50C-407E-A947-70E740481C1C}">
                  <a14:useLocalDpi xmlns:a14="http://schemas.microsoft.com/office/drawing/2010/main" val="0"/>
                </a:ext>
              </a:extLst>
            </a:blip>
            <a:srcRect l="15591" t="10171" r="42009" b="2942"/>
            <a:stretch/>
          </p:blipFill>
          <p:spPr>
            <a:xfrm>
              <a:off x="5560542" y="16289313"/>
              <a:ext cx="3744416" cy="8064896"/>
            </a:xfrm>
            <a:prstGeom prst="rect">
              <a:avLst/>
            </a:prstGeom>
            <a:ln w="57150">
              <a:solidFill>
                <a:schemeClr val="accent1"/>
              </a:solidFill>
            </a:ln>
          </p:spPr>
        </p:pic>
        <p:sp>
          <p:nvSpPr>
            <p:cNvPr id="37" name="Rounded Rectangle 36"/>
            <p:cNvSpPr/>
            <p:nvPr/>
          </p:nvSpPr>
          <p:spPr>
            <a:xfrm>
              <a:off x="242043" y="13366509"/>
              <a:ext cx="9889061" cy="11570974"/>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TextBox 101"/>
            <p:cNvSpPr txBox="1"/>
            <p:nvPr/>
          </p:nvSpPr>
          <p:spPr>
            <a:xfrm>
              <a:off x="494977" y="17729473"/>
              <a:ext cx="4599660" cy="6247864"/>
            </a:xfrm>
            <a:prstGeom prst="rect">
              <a:avLst/>
            </a:prstGeom>
            <a:noFill/>
          </p:spPr>
          <p:txBody>
            <a:bodyPr wrap="square" rtlCol="0">
              <a:spAutoFit/>
            </a:bodyPr>
            <a:lstStyle/>
            <a:p>
              <a:pPr algn="just"/>
              <a:r>
                <a:rPr lang="en-GB" sz="2000" dirty="0"/>
                <a:t>Where lists of datasets </a:t>
              </a:r>
              <a:r>
                <a:rPr lang="en-GB" sz="2000" dirty="0" smtClean="0"/>
                <a:t>appear on catalogue records (i.e. Instrument, Platform, Computation, Project or Collection records) these are also broken down into groupings depending on </a:t>
              </a:r>
              <a:r>
                <a:rPr lang="en-GB" sz="2000" dirty="0" smtClean="0"/>
                <a:t>where </a:t>
              </a:r>
              <a:r>
                <a:rPr lang="en-GB" sz="2000" dirty="0" smtClean="0"/>
                <a:t>the dataset is in its life cycle:</a:t>
              </a:r>
            </a:p>
            <a:p>
              <a:endParaRPr lang="en-GB" sz="2000" dirty="0" smtClean="0"/>
            </a:p>
            <a:p>
              <a:pPr marL="342900" indent="-342900" algn="just">
                <a:buFont typeface="Arial" panose="020B0604020202020204" pitchFamily="34" charset="0"/>
                <a:buChar char="•"/>
              </a:pPr>
              <a:r>
                <a:rPr lang="en-GB" sz="2000" dirty="0"/>
                <a:t>Current datasets </a:t>
              </a:r>
              <a:r>
                <a:rPr lang="en-GB" sz="2000" dirty="0" smtClean="0"/>
                <a:t>are listed </a:t>
              </a:r>
              <a:r>
                <a:rPr lang="en-GB" sz="2000" dirty="0" smtClean="0"/>
                <a:t>first </a:t>
              </a:r>
              <a:r>
                <a:rPr lang="en-GB" sz="2000" dirty="0" smtClean="0"/>
                <a:t>to ensure that users quickly find relevant datasets</a:t>
              </a:r>
            </a:p>
            <a:p>
              <a:pPr marL="342900" indent="-342900" algn="just">
                <a:buFont typeface="Arial" panose="020B0604020202020204" pitchFamily="34" charset="0"/>
                <a:buChar char="•"/>
              </a:pPr>
              <a:endParaRPr lang="en-GB" sz="2000" dirty="0" smtClean="0"/>
            </a:p>
            <a:p>
              <a:pPr marL="342900" indent="-342900" algn="just">
                <a:buFont typeface="Arial" panose="020B0604020202020204" pitchFamily="34" charset="0"/>
                <a:buChar char="•"/>
              </a:pPr>
              <a:r>
                <a:rPr lang="en-GB" sz="2000" dirty="0" smtClean="0"/>
                <a:t>Upcoming datasets are then listed indicating when a dataset is in preparation for formal publication in the archive</a:t>
              </a:r>
            </a:p>
            <a:p>
              <a:pPr marL="342900" indent="-342900">
                <a:buFont typeface="Arial" panose="020B0604020202020204" pitchFamily="34" charset="0"/>
                <a:buChar char="•"/>
              </a:pPr>
              <a:endParaRPr lang="en-GB" sz="2000" dirty="0" smtClean="0"/>
            </a:p>
            <a:p>
              <a:pPr marL="342900" indent="-342900" algn="just">
                <a:buFont typeface="Arial" panose="020B0604020202020204" pitchFamily="34" charset="0"/>
                <a:buChar char="•"/>
              </a:pPr>
              <a:r>
                <a:rPr lang="en-GB" sz="2000" dirty="0" smtClean="0"/>
                <a:t>Historic datasets are ones which may have been marked as being held for historic/reference purposes or removed from the archive entirely.</a:t>
              </a:r>
            </a:p>
          </p:txBody>
        </p:sp>
      </p:grpSp>
      <p:cxnSp>
        <p:nvCxnSpPr>
          <p:cNvPr id="81" name="Curved Connector 80"/>
          <p:cNvCxnSpPr/>
          <p:nvPr/>
        </p:nvCxnSpPr>
        <p:spPr>
          <a:xfrm>
            <a:off x="19818126" y="13480700"/>
            <a:ext cx="1484051" cy="2"/>
          </a:xfrm>
          <a:prstGeom prst="curvedConnector3">
            <a:avLst>
              <a:gd name="adj1" fmla="val 50000"/>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8" name="Curved Connector 47"/>
          <p:cNvCxnSpPr>
            <a:stCxn id="78" idx="1"/>
          </p:cNvCxnSpPr>
          <p:nvPr/>
        </p:nvCxnSpPr>
        <p:spPr>
          <a:xfrm rot="10800000" flipV="1">
            <a:off x="10122286" y="20088110"/>
            <a:ext cx="1634100" cy="10785"/>
          </a:xfrm>
          <a:prstGeom prst="curvedConnector3">
            <a:avLst>
              <a:gd name="adj1" fmla="val 50000"/>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nvGrpSpPr>
          <p:cNvPr id="200" name="Group 199"/>
          <p:cNvGrpSpPr/>
          <p:nvPr/>
        </p:nvGrpSpPr>
        <p:grpSpPr>
          <a:xfrm>
            <a:off x="21338219" y="20249753"/>
            <a:ext cx="8561027" cy="9671053"/>
            <a:chOff x="21338219" y="20249753"/>
            <a:chExt cx="8561027" cy="9671053"/>
          </a:xfrm>
        </p:grpSpPr>
        <p:sp>
          <p:nvSpPr>
            <p:cNvPr id="7" name="TextBox 6"/>
            <p:cNvSpPr txBox="1"/>
            <p:nvPr/>
          </p:nvSpPr>
          <p:spPr>
            <a:xfrm>
              <a:off x="21563299" y="20321761"/>
              <a:ext cx="8004656" cy="3724096"/>
            </a:xfrm>
            <a:prstGeom prst="rect">
              <a:avLst/>
            </a:prstGeom>
            <a:noFill/>
            <a:ln w="25400">
              <a:noFill/>
            </a:ln>
          </p:spPr>
          <p:txBody>
            <a:bodyPr wrap="square" rtlCol="0">
              <a:spAutoFit/>
            </a:bodyPr>
            <a:lstStyle/>
            <a:p>
              <a:pPr algn="just"/>
              <a:r>
                <a:rPr lang="en-GB" sz="3600" dirty="0" smtClean="0"/>
                <a:t>Archive linking</a:t>
              </a:r>
            </a:p>
            <a:p>
              <a:pPr algn="just"/>
              <a:r>
                <a:rPr lang="en-GB" sz="2000" dirty="0" smtClean="0"/>
                <a:t>An </a:t>
              </a:r>
              <a:r>
                <a:rPr lang="en-GB" sz="2000" dirty="0"/>
                <a:t>HTTP API </a:t>
              </a:r>
              <a:r>
                <a:rPr lang="en-GB" sz="2000" dirty="0" smtClean="0"/>
                <a:t>for the catalogue now allows real-time polling for relevant dataset or collection level records </a:t>
              </a:r>
              <a:r>
                <a:rPr lang="en-GB" sz="2000" dirty="0"/>
                <a:t>based on a file or directory path. This approach enables other services to dynamically interrogate the catalogue service to improve automated interactions between CEDA systems. </a:t>
              </a:r>
              <a:endParaRPr lang="en-GB" sz="2000" dirty="0" smtClean="0"/>
            </a:p>
            <a:p>
              <a:pPr algn="just"/>
              <a:endParaRPr lang="en-GB" sz="2000" dirty="0"/>
            </a:p>
            <a:p>
              <a:pPr algn="just"/>
              <a:r>
                <a:rPr lang="en-GB" sz="2000" dirty="0" smtClean="0"/>
                <a:t>Additionally, </a:t>
              </a:r>
              <a:r>
                <a:rPr lang="en-GB" sz="2000" dirty="0" smtClean="0"/>
                <a:t>for those </a:t>
              </a:r>
              <a:r>
                <a:rPr lang="en-GB" sz="2000" dirty="0"/>
                <a:t>directly accessing </a:t>
              </a:r>
              <a:r>
                <a:rPr lang="en-GB" sz="2000" dirty="0" smtClean="0"/>
                <a:t>datasets via </a:t>
              </a:r>
              <a:r>
                <a:rPr lang="en-GB" sz="2000" dirty="0"/>
                <a:t>JASMIN or </a:t>
              </a:r>
              <a:r>
                <a:rPr lang="en-GB" sz="2000" dirty="0" smtClean="0"/>
                <a:t>FTP, signposting to useful catalogue and background information is available in  “</a:t>
              </a:r>
              <a:r>
                <a:rPr lang="en-GB" sz="2000" dirty="0" smtClean="0"/>
                <a:t>00README_catalogue_and_licencing.txt” </a:t>
              </a:r>
              <a:r>
                <a:rPr lang="en-GB" sz="2000" dirty="0" smtClean="0"/>
                <a:t>files in for each dataset. This includes links </a:t>
              </a:r>
              <a:r>
                <a:rPr lang="en-GB" sz="2000" dirty="0" smtClean="0"/>
                <a:t>to </a:t>
              </a:r>
              <a:r>
                <a:rPr lang="en-GB" sz="2000" dirty="0" smtClean="0"/>
                <a:t>the </a:t>
              </a:r>
              <a:r>
                <a:rPr lang="en-GB" sz="2000" dirty="0" smtClean="0"/>
                <a:t>relevant </a:t>
              </a:r>
              <a:r>
                <a:rPr lang="en-GB" sz="2000" dirty="0" smtClean="0"/>
                <a:t>catalogue record alongside access</a:t>
              </a:r>
              <a:r>
                <a:rPr lang="en-GB" sz="2000" dirty="0" smtClean="0"/>
                <a:t>, licencing </a:t>
              </a:r>
              <a:r>
                <a:rPr lang="en-GB" sz="2000" dirty="0" smtClean="0"/>
                <a:t>information and data status.</a:t>
              </a:r>
              <a:endParaRPr lang="en-GB" sz="2000" dirty="0"/>
            </a:p>
          </p:txBody>
        </p:sp>
        <p:pic>
          <p:nvPicPr>
            <p:cNvPr id="16" name="Picture 15"/>
            <p:cNvPicPr>
              <a:picLocks noChangeAspect="1"/>
            </p:cNvPicPr>
            <p:nvPr/>
          </p:nvPicPr>
          <p:blipFill rotWithShape="1">
            <a:blip r:embed="rId9">
              <a:extLst>
                <a:ext uri="{28A0092B-C50C-407E-A947-70E740481C1C}">
                  <a14:useLocalDpi xmlns:a14="http://schemas.microsoft.com/office/drawing/2010/main" val="0"/>
                </a:ext>
              </a:extLst>
            </a:blip>
            <a:srcRect b="39674"/>
            <a:stretch/>
          </p:blipFill>
          <p:spPr>
            <a:xfrm>
              <a:off x="21626051" y="24173113"/>
              <a:ext cx="6300000" cy="3781496"/>
            </a:xfrm>
            <a:prstGeom prst="rect">
              <a:avLst/>
            </a:prstGeom>
            <a:ln w="57150">
              <a:solidFill>
                <a:schemeClr val="accent1"/>
              </a:solidFill>
            </a:ln>
          </p:spPr>
        </p:pic>
        <p:sp>
          <p:nvSpPr>
            <p:cNvPr id="40" name="Rounded Rectangle 39"/>
            <p:cNvSpPr/>
            <p:nvPr/>
          </p:nvSpPr>
          <p:spPr>
            <a:xfrm>
              <a:off x="21338219" y="20249753"/>
              <a:ext cx="8561027" cy="9671053"/>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9" name="Curved Connector 58"/>
            <p:cNvCxnSpPr>
              <a:stCxn id="69" idx="2"/>
            </p:cNvCxnSpPr>
            <p:nvPr/>
          </p:nvCxnSpPr>
          <p:spPr>
            <a:xfrm rot="16200000" flipH="1">
              <a:off x="23179759" y="27004133"/>
              <a:ext cx="1333264" cy="2370119"/>
            </a:xfrm>
            <a:prstGeom prst="curvedConnector2">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9" name="Rounded Rectangle 68"/>
            <p:cNvSpPr/>
            <p:nvPr/>
          </p:nvSpPr>
          <p:spPr>
            <a:xfrm>
              <a:off x="21875389" y="27311401"/>
              <a:ext cx="1571886" cy="211160"/>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10">
              <a:extLst>
                <a:ext uri="{28A0092B-C50C-407E-A947-70E740481C1C}">
                  <a14:useLocalDpi xmlns:a14="http://schemas.microsoft.com/office/drawing/2010/main" val="0"/>
                </a:ext>
              </a:extLst>
            </a:blip>
            <a:srcRect b="43700"/>
            <a:stretch/>
          </p:blipFill>
          <p:spPr>
            <a:xfrm>
              <a:off x="25134872" y="27090513"/>
              <a:ext cx="4433083" cy="2615749"/>
            </a:xfrm>
            <a:prstGeom prst="rect">
              <a:avLst/>
            </a:prstGeom>
            <a:ln w="57150">
              <a:solidFill>
                <a:schemeClr val="accent1"/>
              </a:solidFill>
            </a:ln>
          </p:spPr>
        </p:pic>
        <p:sp>
          <p:nvSpPr>
            <p:cNvPr id="109" name="Rounded Rectangle 108"/>
            <p:cNvSpPr/>
            <p:nvPr/>
          </p:nvSpPr>
          <p:spPr>
            <a:xfrm>
              <a:off x="21835009" y="26663329"/>
              <a:ext cx="1756282" cy="211160"/>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110" name="Curved Connector 109"/>
          <p:cNvCxnSpPr>
            <a:stCxn id="109" idx="1"/>
          </p:cNvCxnSpPr>
          <p:nvPr/>
        </p:nvCxnSpPr>
        <p:spPr>
          <a:xfrm rot="10800000">
            <a:off x="20023611" y="21678631"/>
            <a:ext cx="1811398" cy="5090279"/>
          </a:xfrm>
          <a:prstGeom prst="curvedConnector2">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nvGrpSpPr>
          <p:cNvPr id="192" name="Group 191"/>
          <p:cNvGrpSpPr/>
          <p:nvPr/>
        </p:nvGrpSpPr>
        <p:grpSpPr>
          <a:xfrm>
            <a:off x="10457086" y="22481126"/>
            <a:ext cx="9361040" cy="8401179"/>
            <a:chOff x="10457086" y="22481126"/>
            <a:chExt cx="9361040" cy="8401179"/>
          </a:xfrm>
        </p:grpSpPr>
        <p:sp>
          <p:nvSpPr>
            <p:cNvPr id="11" name="TextBox 10"/>
            <p:cNvSpPr txBox="1"/>
            <p:nvPr/>
          </p:nvSpPr>
          <p:spPr>
            <a:xfrm>
              <a:off x="11499057" y="22482001"/>
              <a:ext cx="7166941" cy="1200329"/>
            </a:xfrm>
            <a:prstGeom prst="rect">
              <a:avLst/>
            </a:prstGeom>
            <a:noFill/>
            <a:ln w="25400">
              <a:noFill/>
            </a:ln>
          </p:spPr>
          <p:txBody>
            <a:bodyPr wrap="square" rtlCol="0">
              <a:spAutoFit/>
            </a:bodyPr>
            <a:lstStyle/>
            <a:p>
              <a:r>
                <a:rPr lang="en-GB" sz="3600" dirty="0" smtClean="0"/>
                <a:t>Archive indexing with </a:t>
              </a:r>
              <a:r>
                <a:rPr lang="en-GB" sz="3600" dirty="0" err="1" smtClean="0"/>
                <a:t>ElasticSearch</a:t>
              </a:r>
              <a:r>
                <a:rPr lang="en-GB" sz="3600" dirty="0" smtClean="0"/>
                <a:t> </a:t>
              </a:r>
              <a:br>
                <a:rPr lang="en-GB" sz="3600" dirty="0" smtClean="0"/>
              </a:br>
              <a:r>
                <a:rPr lang="en-GB" sz="3600" dirty="0" smtClean="0"/>
                <a:t>and Variables</a:t>
              </a:r>
            </a:p>
          </p:txBody>
        </p:sp>
        <p:pic>
          <p:nvPicPr>
            <p:cNvPr id="32" name="Picture 31"/>
            <p:cNvPicPr>
              <a:picLocks noChangeAspect="1"/>
            </p:cNvPicPr>
            <p:nvPr/>
          </p:nvPicPr>
          <p:blipFill rotWithShape="1">
            <a:blip r:embed="rId11">
              <a:extLst>
                <a:ext uri="{28A0092B-C50C-407E-A947-70E740481C1C}">
                  <a14:useLocalDpi xmlns:a14="http://schemas.microsoft.com/office/drawing/2010/main" val="0"/>
                </a:ext>
              </a:extLst>
            </a:blip>
            <a:srcRect l="23625" t="16545" r="44412" b="7037"/>
            <a:stretch/>
          </p:blipFill>
          <p:spPr>
            <a:xfrm>
              <a:off x="15237575" y="23597117"/>
              <a:ext cx="4364527" cy="5869660"/>
            </a:xfrm>
            <a:prstGeom prst="rect">
              <a:avLst/>
            </a:prstGeom>
            <a:ln w="57150">
              <a:solidFill>
                <a:schemeClr val="accent1"/>
              </a:solidFill>
            </a:ln>
          </p:spPr>
        </p:pic>
        <p:sp>
          <p:nvSpPr>
            <p:cNvPr id="36" name="Rounded Rectangle 35"/>
            <p:cNvSpPr/>
            <p:nvPr/>
          </p:nvSpPr>
          <p:spPr>
            <a:xfrm>
              <a:off x="10457086" y="22481126"/>
              <a:ext cx="9361040" cy="8401179"/>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TextBox 118"/>
            <p:cNvSpPr txBox="1"/>
            <p:nvPr/>
          </p:nvSpPr>
          <p:spPr>
            <a:xfrm>
              <a:off x="10702048" y="23706137"/>
              <a:ext cx="4333063" cy="5324535"/>
            </a:xfrm>
            <a:prstGeom prst="rect">
              <a:avLst/>
            </a:prstGeom>
            <a:noFill/>
            <a:ln w="25400">
              <a:noFill/>
            </a:ln>
          </p:spPr>
          <p:txBody>
            <a:bodyPr wrap="square" rtlCol="0">
              <a:spAutoFit/>
            </a:bodyPr>
            <a:lstStyle/>
            <a:p>
              <a:pPr algn="just"/>
              <a:r>
                <a:rPr lang="en-GB" sz="2000" dirty="0" smtClean="0"/>
                <a:t>Over 2017 CEDA have been refining a full, file-by-file index of CEDA’s entire archive holdings using </a:t>
              </a:r>
              <a:r>
                <a:rPr lang="en-GB" sz="2000" dirty="0" err="1" smtClean="0"/>
                <a:t>ElasticSearch</a:t>
              </a:r>
              <a:r>
                <a:rPr lang="en-GB" sz="2000" dirty="0" smtClean="0"/>
                <a:t>. This initially included just file information such  as size, location and format, but increasingly larger parts of the archive are now being scanned and variable information is being yielded directly from the file metadata.</a:t>
              </a:r>
            </a:p>
            <a:p>
              <a:endParaRPr lang="en-GB" sz="2000" dirty="0"/>
            </a:p>
            <a:p>
              <a:pPr algn="just"/>
              <a:r>
                <a:rPr lang="en-GB" sz="2000" dirty="0"/>
                <a:t>At present we’re looking at how best to aggregate this information up to the Dataset record level </a:t>
              </a:r>
              <a:r>
                <a:rPr lang="en-GB" sz="2000" dirty="0" smtClean="0"/>
                <a:t>and </a:t>
              </a:r>
              <a:r>
                <a:rPr lang="en-GB" sz="2000" dirty="0"/>
                <a:t>then into our new Haystack catalogue search service. The information gathered will allow searching by:</a:t>
              </a:r>
            </a:p>
            <a:p>
              <a:endParaRPr lang="en-GB" sz="2000" dirty="0" smtClean="0"/>
            </a:p>
          </p:txBody>
        </p:sp>
        <p:sp>
          <p:nvSpPr>
            <p:cNvPr id="120" name="TextBox 119"/>
            <p:cNvSpPr txBox="1"/>
            <p:nvPr/>
          </p:nvSpPr>
          <p:spPr>
            <a:xfrm>
              <a:off x="10702048" y="28588160"/>
              <a:ext cx="8591835" cy="2246769"/>
            </a:xfrm>
            <a:prstGeom prst="rect">
              <a:avLst/>
            </a:prstGeom>
            <a:noFill/>
            <a:ln w="25400">
              <a:noFill/>
            </a:ln>
          </p:spPr>
          <p:txBody>
            <a:bodyPr wrap="square" rtlCol="0">
              <a:spAutoFit/>
            </a:bodyPr>
            <a:lstStyle/>
            <a:p>
              <a:pPr marL="342900" indent="-342900">
                <a:buFont typeface="Arial" panose="020B0604020202020204" pitchFamily="34" charset="0"/>
                <a:buChar char="•"/>
              </a:pPr>
              <a:r>
                <a:rPr lang="en-GB" sz="2000" dirty="0" smtClean="0"/>
                <a:t>CF standard names</a:t>
              </a:r>
            </a:p>
            <a:p>
              <a:pPr marL="342900" indent="-342900" algn="just">
                <a:buFont typeface="Arial" panose="020B0604020202020204" pitchFamily="34" charset="0"/>
                <a:buChar char="•"/>
              </a:pPr>
              <a:r>
                <a:rPr lang="en-GB" sz="2000" dirty="0" smtClean="0"/>
                <a:t>MIP table variable IDs</a:t>
              </a:r>
            </a:p>
            <a:p>
              <a:pPr marL="342900" indent="-342900">
                <a:buFont typeface="Arial" panose="020B0604020202020204" pitchFamily="34" charset="0"/>
                <a:buChar char="•"/>
              </a:pPr>
              <a:r>
                <a:rPr lang="en-GB" sz="2000" dirty="0" smtClean="0"/>
                <a:t>Longer parameter names</a:t>
              </a:r>
            </a:p>
            <a:p>
              <a:pPr marL="342900" indent="-342900">
                <a:buFont typeface="Arial" panose="020B0604020202020204" pitchFamily="34" charset="0"/>
                <a:buChar char="•"/>
              </a:pPr>
              <a:endParaRPr lang="en-GB" sz="2000" dirty="0"/>
            </a:p>
            <a:p>
              <a:pPr algn="just"/>
              <a:r>
                <a:rPr lang="en-GB" sz="2000" dirty="0" smtClean="0"/>
                <a:t>Additionally, other variable identifiers are captured alongside the units used, whilst the way information if linked preserves relationships between these various pieces of information for each variable.</a:t>
              </a:r>
            </a:p>
          </p:txBody>
        </p:sp>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22909" t="17310" r="25548" b="20033"/>
            <a:stretch/>
          </p:blipFill>
          <p:spPr>
            <a:xfrm>
              <a:off x="10529094" y="22541287"/>
              <a:ext cx="911622" cy="1164850"/>
            </a:xfrm>
            <a:prstGeom prst="rect">
              <a:avLst/>
            </a:prstGeom>
          </p:spPr>
        </p:pic>
      </p:grpSp>
      <p:cxnSp>
        <p:nvCxnSpPr>
          <p:cNvPr id="122" name="Curved Connector 121"/>
          <p:cNvCxnSpPr/>
          <p:nvPr/>
        </p:nvCxnSpPr>
        <p:spPr>
          <a:xfrm rot="5400000">
            <a:off x="12436162" y="21435867"/>
            <a:ext cx="2090001" cy="519"/>
          </a:xfrm>
          <a:prstGeom prst="curvedConnector3">
            <a:avLst>
              <a:gd name="adj1" fmla="val 50000"/>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nvGrpSpPr>
          <p:cNvPr id="201" name="Group 200"/>
          <p:cNvGrpSpPr/>
          <p:nvPr/>
        </p:nvGrpSpPr>
        <p:grpSpPr>
          <a:xfrm>
            <a:off x="20057221" y="30352854"/>
            <a:ext cx="9842025" cy="8186931"/>
            <a:chOff x="20057221" y="30352854"/>
            <a:chExt cx="9842025" cy="8186931"/>
          </a:xfrm>
        </p:grpSpPr>
        <p:sp>
          <p:nvSpPr>
            <p:cNvPr id="9" name="TextBox 8"/>
            <p:cNvSpPr txBox="1"/>
            <p:nvPr/>
          </p:nvSpPr>
          <p:spPr>
            <a:xfrm>
              <a:off x="20184312" y="30546897"/>
              <a:ext cx="9122275" cy="7663636"/>
            </a:xfrm>
            <a:prstGeom prst="rect">
              <a:avLst/>
            </a:prstGeom>
            <a:noFill/>
            <a:ln w="25400">
              <a:noFill/>
            </a:ln>
          </p:spPr>
          <p:txBody>
            <a:bodyPr wrap="square" rtlCol="0">
              <a:spAutoFit/>
            </a:bodyPr>
            <a:lstStyle/>
            <a:p>
              <a:r>
                <a:rPr lang="en-GB" sz="3600" dirty="0" smtClean="0"/>
                <a:t>AMF holdings in the CEDA archive</a:t>
              </a:r>
            </a:p>
            <a:p>
              <a:r>
                <a:rPr lang="en-GB" sz="2000" dirty="0" smtClean="0"/>
                <a:t>As part of the NCAS Observations Data Project CEDA have been </a:t>
              </a:r>
            </a:p>
            <a:p>
              <a:r>
                <a:rPr lang="en-GB" sz="2000" dirty="0" smtClean="0"/>
                <a:t>working with members of the NCAS Atmospheric Measurement </a:t>
              </a:r>
            </a:p>
            <a:p>
              <a:r>
                <a:rPr lang="en-GB" sz="2000" dirty="0" smtClean="0"/>
                <a:t>Facility (AMF) to improve the coverage of AMF holdings in the CEDA</a:t>
              </a:r>
            </a:p>
            <a:p>
              <a:r>
                <a:rPr lang="en-GB" sz="2000" dirty="0" smtClean="0"/>
                <a:t>archive and catalogue. </a:t>
              </a:r>
            </a:p>
            <a:p>
              <a:endParaRPr lang="en-GB" sz="2000" dirty="0"/>
            </a:p>
            <a:p>
              <a:r>
                <a:rPr lang="en-GB" sz="2000" dirty="0" smtClean="0"/>
                <a:t>Following comparisons with AMF instrument information and checking archive holdings CEDA produced a series of bespoke catalogue views allowing users to dynamically obtain lists of NCAS observation datasets from both AMF itself and other NCAS observation facilities. These can be viewed at the following locations:</a:t>
              </a:r>
            </a:p>
            <a:p>
              <a:endParaRPr lang="en-GB" sz="2000" dirty="0"/>
            </a:p>
            <a:p>
              <a:pPr marL="342900" indent="-342900">
                <a:buFont typeface="Arial" panose="020B0604020202020204" pitchFamily="34" charset="0"/>
                <a:buChar char="•"/>
              </a:pPr>
              <a:r>
                <a:rPr lang="en-GB" sz="2000" dirty="0" smtClean="0"/>
                <a:t>AMF </a:t>
              </a:r>
              <a:r>
                <a:rPr lang="en-GB" sz="2000" dirty="0"/>
                <a:t>instrument datasets by Campaign : </a:t>
              </a:r>
              <a:r>
                <a:rPr lang="en-GB" sz="2000" dirty="0">
                  <a:hlinkClick r:id="rId12"/>
                </a:rPr>
                <a:t>http://</a:t>
              </a:r>
              <a:r>
                <a:rPr lang="en-GB" sz="2000" dirty="0" smtClean="0">
                  <a:hlinkClick r:id="rId12"/>
                </a:rPr>
                <a:t>catalogue.ceda.ac.uk/listings/amf/campaigns</a:t>
              </a:r>
              <a:endParaRPr lang="en-GB" sz="2000" dirty="0" smtClean="0"/>
            </a:p>
            <a:p>
              <a:pPr marL="342900" indent="-342900">
                <a:buFont typeface="Arial" panose="020B0604020202020204" pitchFamily="34" charset="0"/>
                <a:buChar char="•"/>
              </a:pPr>
              <a:r>
                <a:rPr lang="en-GB" sz="2000" dirty="0" smtClean="0"/>
                <a:t>AMF </a:t>
              </a:r>
              <a:r>
                <a:rPr lang="en-GB" sz="2000" dirty="0"/>
                <a:t>instrument datasets by Instrument: </a:t>
              </a:r>
              <a:r>
                <a:rPr lang="en-GB" sz="2000" dirty="0">
                  <a:hlinkClick r:id="rId13"/>
                </a:rPr>
                <a:t>http://</a:t>
              </a:r>
              <a:r>
                <a:rPr lang="en-GB" sz="2000" dirty="0" smtClean="0">
                  <a:hlinkClick r:id="rId13"/>
                </a:rPr>
                <a:t>catalogue.ceda.ac.uk/listings/amf/instruments</a:t>
              </a:r>
              <a:endParaRPr lang="en-GB" sz="2000" dirty="0" smtClean="0"/>
            </a:p>
            <a:p>
              <a:pPr marL="342900" indent="-342900">
                <a:buFont typeface="Arial" panose="020B0604020202020204" pitchFamily="34" charset="0"/>
                <a:buChar char="•"/>
              </a:pPr>
              <a:r>
                <a:rPr lang="en-GB" sz="2000" dirty="0" smtClean="0"/>
                <a:t>Long </a:t>
              </a:r>
              <a:r>
                <a:rPr lang="en-GB" sz="2000" dirty="0"/>
                <a:t>term </a:t>
              </a:r>
              <a:r>
                <a:rPr lang="en-GB" sz="2000" dirty="0" smtClean="0"/>
                <a:t>observations </a:t>
              </a:r>
              <a:r>
                <a:rPr lang="en-GB" sz="2000" dirty="0"/>
                <a:t>by Facility (excepting FAAM): </a:t>
              </a:r>
              <a:r>
                <a:rPr lang="en-GB" sz="2000" dirty="0">
                  <a:hlinkClick r:id="rId14"/>
                </a:rPr>
                <a:t>http://</a:t>
              </a:r>
              <a:r>
                <a:rPr lang="en-GB" sz="2000" dirty="0" smtClean="0">
                  <a:hlinkClick r:id="rId14"/>
                </a:rPr>
                <a:t>catalogue.ceda.ac.uk/listings/amf/longterm</a:t>
              </a:r>
              <a:r>
                <a:rPr lang="en-GB" sz="2000" dirty="0" smtClean="0"/>
                <a:t> </a:t>
              </a:r>
              <a:endParaRPr lang="en-GB" sz="2000" dirty="0" smtClean="0"/>
            </a:p>
            <a:p>
              <a:pPr marL="342900" indent="-342900">
                <a:buFont typeface="Arial" panose="020B0604020202020204" pitchFamily="34" charset="0"/>
                <a:buChar char="•"/>
              </a:pPr>
              <a:endParaRPr lang="en-GB" sz="2000" dirty="0" smtClean="0"/>
            </a:p>
            <a:p>
              <a:r>
                <a:rPr lang="en-GB" sz="2000" dirty="0" smtClean="0"/>
                <a:t>For further details on the NCAS Observations Data Project, including details on metadata conventions, visit:</a:t>
              </a:r>
            </a:p>
            <a:p>
              <a:endParaRPr lang="en-GB" sz="2000" dirty="0" smtClean="0"/>
            </a:p>
            <a:p>
              <a:r>
                <a:rPr lang="en-GB" sz="2000" dirty="0">
                  <a:hlinkClick r:id="rId15"/>
                </a:rPr>
                <a:t>https://sites.google.com/a/ncas.ac.uk/ncas-data-project</a:t>
              </a:r>
              <a:r>
                <a:rPr lang="en-GB" sz="2000" dirty="0" smtClean="0">
                  <a:hlinkClick r:id="rId15"/>
                </a:rPr>
                <a:t>/</a:t>
              </a:r>
              <a:endParaRPr lang="en-GB" sz="2000" dirty="0" smtClean="0"/>
            </a:p>
            <a:p>
              <a:endParaRPr lang="en-GB" sz="2000" dirty="0"/>
            </a:p>
            <a:p>
              <a:endParaRPr lang="en-GB" sz="2000" dirty="0"/>
            </a:p>
          </p:txBody>
        </p:sp>
        <p:sp>
          <p:nvSpPr>
            <p:cNvPr id="34" name="Rounded Rectangle 33"/>
            <p:cNvSpPr/>
            <p:nvPr/>
          </p:nvSpPr>
          <p:spPr>
            <a:xfrm>
              <a:off x="20057221" y="30352854"/>
              <a:ext cx="9842025" cy="8186931"/>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30" name="Picture 6" descr="https://www.ncas.ac.uk/images/AMF/logo_10c_web.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436982" y="30731043"/>
              <a:ext cx="2157636" cy="1348523"/>
            </a:xfrm>
            <a:prstGeom prst="rect">
              <a:avLst/>
            </a:prstGeom>
            <a:noFill/>
            <a:extLst>
              <a:ext uri="{909E8E84-426E-40DD-AFC4-6F175D3DCCD1}">
                <a14:hiddenFill xmlns:a14="http://schemas.microsoft.com/office/drawing/2010/main">
                  <a:solidFill>
                    <a:srgbClr val="FFFFFF"/>
                  </a:solidFill>
                </a14:hiddenFill>
              </a:ext>
            </a:extLst>
          </p:spPr>
        </p:pic>
      </p:grpSp>
      <p:sp>
        <p:nvSpPr>
          <p:cNvPr id="85" name="Rounded Rectangle 84"/>
          <p:cNvSpPr/>
          <p:nvPr/>
        </p:nvSpPr>
        <p:spPr>
          <a:xfrm>
            <a:off x="3976366" y="11789565"/>
            <a:ext cx="1430087" cy="611316"/>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6" name="Curved Connector 85"/>
          <p:cNvCxnSpPr>
            <a:stCxn id="85" idx="3"/>
          </p:cNvCxnSpPr>
          <p:nvPr/>
        </p:nvCxnSpPr>
        <p:spPr>
          <a:xfrm flipV="1">
            <a:off x="5406453" y="9685851"/>
            <a:ext cx="4646394" cy="2409372"/>
          </a:xfrm>
          <a:prstGeom prst="curvedConnector3">
            <a:avLst>
              <a:gd name="adj1" fmla="val 100019"/>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04" name="Curved Connector 103"/>
          <p:cNvCxnSpPr>
            <a:stCxn id="111" idx="1"/>
          </p:cNvCxnSpPr>
          <p:nvPr/>
        </p:nvCxnSpPr>
        <p:spPr>
          <a:xfrm rot="10800000" flipV="1">
            <a:off x="20394958" y="7936233"/>
            <a:ext cx="3175202" cy="2214390"/>
          </a:xfrm>
          <a:prstGeom prst="curvedConnector3">
            <a:avLst>
              <a:gd name="adj1" fmla="val 99797"/>
            </a:avLst>
          </a:prstGeom>
          <a:ln w="762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1" name="Rounded Rectangle 110"/>
          <p:cNvSpPr/>
          <p:nvPr/>
        </p:nvSpPr>
        <p:spPr>
          <a:xfrm>
            <a:off x="23570160" y="7502494"/>
            <a:ext cx="6185070" cy="867477"/>
          </a:xfrm>
          <a:prstGeom prst="roundRect">
            <a:avLst/>
          </a:prstGeom>
          <a:noFill/>
          <a:ln w="762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50" name="Group 149"/>
          <p:cNvGrpSpPr/>
          <p:nvPr/>
        </p:nvGrpSpPr>
        <p:grpSpPr>
          <a:xfrm>
            <a:off x="10457086" y="31266977"/>
            <a:ext cx="9312104" cy="8775792"/>
            <a:chOff x="10457086" y="31266977"/>
            <a:chExt cx="9312104" cy="8775792"/>
          </a:xfrm>
        </p:grpSpPr>
        <p:sp>
          <p:nvSpPr>
            <p:cNvPr id="13" name="TextBox 12"/>
            <p:cNvSpPr txBox="1"/>
            <p:nvPr/>
          </p:nvSpPr>
          <p:spPr>
            <a:xfrm>
              <a:off x="10620528" y="31527281"/>
              <a:ext cx="5328592" cy="954107"/>
            </a:xfrm>
            <a:prstGeom prst="rect">
              <a:avLst/>
            </a:prstGeom>
            <a:noFill/>
            <a:ln w="25400">
              <a:noFill/>
            </a:ln>
          </p:spPr>
          <p:txBody>
            <a:bodyPr wrap="square" rtlCol="0">
              <a:spAutoFit/>
            </a:bodyPr>
            <a:lstStyle/>
            <a:p>
              <a:r>
                <a:rPr lang="en-GB" sz="3600" dirty="0" smtClean="0"/>
                <a:t>Climate Modelling data</a:t>
              </a:r>
            </a:p>
            <a:p>
              <a:r>
                <a:rPr lang="en-GB" sz="2000" dirty="0" smtClean="0"/>
                <a:t>Cataloguing CMIP5/CMIP6/CCMI data</a:t>
              </a:r>
              <a:endParaRPr lang="en-GB" sz="2000" dirty="0"/>
            </a:p>
          </p:txBody>
        </p:sp>
        <p:sp>
          <p:nvSpPr>
            <p:cNvPr id="39" name="Rounded Rectangle 38"/>
            <p:cNvSpPr/>
            <p:nvPr/>
          </p:nvSpPr>
          <p:spPr>
            <a:xfrm>
              <a:off x="10457086" y="31266977"/>
              <a:ext cx="9312104" cy="8775792"/>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28" name="Picture 4" descr="https://www.wcrp-climate.org/images/logos/wcrp-logo.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071378" y="31406234"/>
              <a:ext cx="3314700" cy="1352550"/>
            </a:xfrm>
            <a:prstGeom prst="rect">
              <a:avLst/>
            </a:prstGeom>
            <a:noFill/>
            <a:extLst>
              <a:ext uri="{909E8E84-426E-40DD-AFC4-6F175D3DCCD1}">
                <a14:hiddenFill xmlns:a14="http://schemas.microsoft.com/office/drawing/2010/main">
                  <a:solidFill>
                    <a:srgbClr val="FFFFFF"/>
                  </a:solidFill>
                </a14:hiddenFill>
              </a:ext>
            </a:extLst>
          </p:spPr>
        </p:pic>
        <p:sp>
          <p:nvSpPr>
            <p:cNvPr id="175" name="TextBox 174"/>
            <p:cNvSpPr txBox="1"/>
            <p:nvPr/>
          </p:nvSpPr>
          <p:spPr>
            <a:xfrm>
              <a:off x="10601102" y="32434819"/>
              <a:ext cx="8712968" cy="1938992"/>
            </a:xfrm>
            <a:prstGeom prst="rect">
              <a:avLst/>
            </a:prstGeom>
            <a:noFill/>
            <a:ln w="25400">
              <a:noFill/>
            </a:ln>
          </p:spPr>
          <p:txBody>
            <a:bodyPr wrap="square" rtlCol="0">
              <a:spAutoFit/>
            </a:bodyPr>
            <a:lstStyle/>
            <a:p>
              <a:r>
                <a:rPr lang="en-GB" sz="2000" dirty="0" smtClean="0"/>
                <a:t>Climate modelling programmes produce a large</a:t>
              </a:r>
            </a:p>
            <a:p>
              <a:pPr algn="just"/>
              <a:r>
                <a:rPr lang="en-GB" sz="2000" dirty="0"/>
                <a:t>p</a:t>
              </a:r>
              <a:r>
                <a:rPr lang="en-GB" sz="2000" dirty="0" smtClean="0"/>
                <a:t>roportion of the datasets in the CEDA archives with over 1800 to date, requiring automated record generation tools to allow cataloguing to scale with these ever increasing numbers of modelling datasets. Cataloguing the CMIP5 dataset in CEDA archives has paved the way to further automation, though these are highly reliant on structured sources of required metadata.</a:t>
              </a:r>
              <a:endParaRPr lang="en-GB" sz="2000" dirty="0"/>
            </a:p>
          </p:txBody>
        </p:sp>
      </p:grpSp>
      <p:pic>
        <p:nvPicPr>
          <p:cNvPr id="158" name="Picture 157"/>
          <p:cNvPicPr>
            <a:picLocks noChangeAspect="1"/>
          </p:cNvPicPr>
          <p:nvPr/>
        </p:nvPicPr>
        <p:blipFill rotWithShape="1">
          <a:blip r:embed="rId18"/>
          <a:srcRect l="27583" t="9476" r="28317" b="4548"/>
          <a:stretch/>
        </p:blipFill>
        <p:spPr>
          <a:xfrm>
            <a:off x="15425868" y="34541197"/>
            <a:ext cx="4112610" cy="4867987"/>
          </a:xfrm>
          <a:prstGeom prst="rect">
            <a:avLst/>
          </a:prstGeom>
          <a:ln w="57150">
            <a:solidFill>
              <a:schemeClr val="accent1"/>
            </a:solidFill>
          </a:ln>
        </p:spPr>
      </p:pic>
      <p:grpSp>
        <p:nvGrpSpPr>
          <p:cNvPr id="144" name="Group 143"/>
          <p:cNvGrpSpPr/>
          <p:nvPr/>
        </p:nvGrpSpPr>
        <p:grpSpPr>
          <a:xfrm>
            <a:off x="10932624" y="34578545"/>
            <a:ext cx="4501398" cy="5074229"/>
            <a:chOff x="10932624" y="34578545"/>
            <a:chExt cx="4501398" cy="5074229"/>
          </a:xfrm>
        </p:grpSpPr>
        <p:grpSp>
          <p:nvGrpSpPr>
            <p:cNvPr id="161" name="Group 160"/>
            <p:cNvGrpSpPr/>
            <p:nvPr/>
          </p:nvGrpSpPr>
          <p:grpSpPr>
            <a:xfrm>
              <a:off x="11100689" y="34578545"/>
              <a:ext cx="1197845" cy="4692823"/>
              <a:chOff x="10910221" y="33750309"/>
              <a:chExt cx="1197845" cy="3396679"/>
            </a:xfrm>
          </p:grpSpPr>
          <p:sp>
            <p:nvSpPr>
              <p:cNvPr id="183" name="Rounded Rectangle 182"/>
              <p:cNvSpPr/>
              <p:nvPr/>
            </p:nvSpPr>
            <p:spPr>
              <a:xfrm>
                <a:off x="11008520" y="35166801"/>
                <a:ext cx="981074" cy="2579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ES Doc</a:t>
                </a:r>
                <a:endParaRPr lang="en-GB" sz="2000" dirty="0"/>
              </a:p>
            </p:txBody>
          </p:sp>
          <p:sp>
            <p:nvSpPr>
              <p:cNvPr id="184" name="Rounded Rectangle 183"/>
              <p:cNvSpPr/>
              <p:nvPr/>
            </p:nvSpPr>
            <p:spPr>
              <a:xfrm>
                <a:off x="10955937" y="35685382"/>
                <a:ext cx="996375" cy="4453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DKRZ QC</a:t>
                </a:r>
                <a:endParaRPr lang="en-GB" sz="2000" dirty="0"/>
              </a:p>
            </p:txBody>
          </p:sp>
          <p:sp>
            <p:nvSpPr>
              <p:cNvPr id="185" name="Rounded Rectangle 184"/>
              <p:cNvSpPr/>
              <p:nvPr/>
            </p:nvSpPr>
            <p:spPr>
              <a:xfrm>
                <a:off x="10910221" y="33750309"/>
                <a:ext cx="1177672" cy="47027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Archive Scan</a:t>
                </a:r>
                <a:endParaRPr lang="en-GB" sz="2000" dirty="0"/>
              </a:p>
            </p:txBody>
          </p:sp>
          <p:sp>
            <p:nvSpPr>
              <p:cNvPr id="186" name="Rounded Rectangle 185"/>
              <p:cNvSpPr/>
              <p:nvPr/>
            </p:nvSpPr>
            <p:spPr>
              <a:xfrm>
                <a:off x="10910221" y="36701618"/>
                <a:ext cx="1197845" cy="4453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External info</a:t>
                </a:r>
                <a:endParaRPr lang="en-GB" sz="2000" dirty="0"/>
              </a:p>
            </p:txBody>
          </p:sp>
        </p:grpSp>
        <p:sp>
          <p:nvSpPr>
            <p:cNvPr id="162" name="TextBox 161"/>
            <p:cNvSpPr txBox="1"/>
            <p:nvPr/>
          </p:nvSpPr>
          <p:spPr>
            <a:xfrm>
              <a:off x="12214395" y="34610130"/>
              <a:ext cx="1641796" cy="707886"/>
            </a:xfrm>
            <a:prstGeom prst="rect">
              <a:avLst/>
            </a:prstGeom>
            <a:noFill/>
          </p:spPr>
          <p:txBody>
            <a:bodyPr wrap="none" rtlCol="0">
              <a:spAutoFit/>
            </a:bodyPr>
            <a:lstStyle/>
            <a:p>
              <a:r>
                <a:rPr lang="en-GB" sz="2000" dirty="0" smtClean="0"/>
                <a:t>Geo-temporal</a:t>
              </a:r>
            </a:p>
            <a:p>
              <a:r>
                <a:rPr lang="en-GB" sz="2000" dirty="0" smtClean="0"/>
                <a:t>Archive info</a:t>
              </a:r>
            </a:p>
          </p:txBody>
        </p:sp>
        <p:sp>
          <p:nvSpPr>
            <p:cNvPr id="163" name="TextBox 162"/>
            <p:cNvSpPr txBox="1"/>
            <p:nvPr/>
          </p:nvSpPr>
          <p:spPr>
            <a:xfrm>
              <a:off x="12216312" y="36315921"/>
              <a:ext cx="1699577" cy="707886"/>
            </a:xfrm>
            <a:prstGeom prst="rect">
              <a:avLst/>
            </a:prstGeom>
            <a:noFill/>
          </p:spPr>
          <p:txBody>
            <a:bodyPr wrap="square" rtlCol="0">
              <a:spAutoFit/>
            </a:bodyPr>
            <a:lstStyle/>
            <a:p>
              <a:r>
                <a:rPr lang="en-GB" sz="2000" dirty="0" smtClean="0"/>
                <a:t>Experiment</a:t>
              </a:r>
            </a:p>
            <a:p>
              <a:r>
                <a:rPr lang="en-GB" sz="2000" dirty="0" smtClean="0"/>
                <a:t>details</a:t>
              </a:r>
              <a:endParaRPr lang="en-GB" sz="2000" dirty="0"/>
            </a:p>
          </p:txBody>
        </p:sp>
        <p:sp>
          <p:nvSpPr>
            <p:cNvPr id="164" name="TextBox 163"/>
            <p:cNvSpPr txBox="1"/>
            <p:nvPr/>
          </p:nvSpPr>
          <p:spPr>
            <a:xfrm rot="5400000">
              <a:off x="10808836" y="35353891"/>
              <a:ext cx="1384546" cy="1015663"/>
            </a:xfrm>
            <a:prstGeom prst="rect">
              <a:avLst/>
            </a:prstGeom>
            <a:noFill/>
          </p:spPr>
          <p:txBody>
            <a:bodyPr wrap="none" rtlCol="0">
              <a:spAutoFit/>
            </a:bodyPr>
            <a:lstStyle/>
            <a:p>
              <a:r>
                <a:rPr lang="en-GB" sz="2000" dirty="0" smtClean="0"/>
                <a:t>Experiment</a:t>
              </a:r>
            </a:p>
            <a:p>
              <a:r>
                <a:rPr lang="en-GB" sz="2000" dirty="0" smtClean="0"/>
                <a:t>component</a:t>
              </a:r>
            </a:p>
            <a:p>
              <a:r>
                <a:rPr lang="en-GB" sz="2000" dirty="0" smtClean="0"/>
                <a:t> references</a:t>
              </a:r>
              <a:endParaRPr lang="en-GB" sz="2000" dirty="0"/>
            </a:p>
          </p:txBody>
        </p:sp>
        <p:sp>
          <p:nvSpPr>
            <p:cNvPr id="167" name="TextBox 166"/>
            <p:cNvSpPr txBox="1"/>
            <p:nvPr/>
          </p:nvSpPr>
          <p:spPr>
            <a:xfrm>
              <a:off x="12298534" y="38637111"/>
              <a:ext cx="1286121" cy="1015663"/>
            </a:xfrm>
            <a:prstGeom prst="rect">
              <a:avLst/>
            </a:prstGeom>
            <a:noFill/>
          </p:spPr>
          <p:txBody>
            <a:bodyPr wrap="none" rtlCol="0">
              <a:spAutoFit/>
            </a:bodyPr>
            <a:lstStyle/>
            <a:p>
              <a:r>
                <a:rPr lang="en-GB" sz="2000" dirty="0" smtClean="0"/>
                <a:t>Authors,</a:t>
              </a:r>
            </a:p>
            <a:p>
              <a:r>
                <a:rPr lang="en-GB" sz="2000" dirty="0" smtClean="0"/>
                <a:t>Licencing</a:t>
              </a:r>
            </a:p>
            <a:p>
              <a:r>
                <a:rPr lang="en-GB" sz="2000" dirty="0" smtClean="0"/>
                <a:t>Logos, etc.</a:t>
              </a:r>
              <a:endParaRPr lang="en-GB" sz="2000" dirty="0"/>
            </a:p>
          </p:txBody>
        </p:sp>
        <p:cxnSp>
          <p:nvCxnSpPr>
            <p:cNvPr id="168" name="Straight Arrow Connector 167"/>
            <p:cNvCxnSpPr/>
            <p:nvPr/>
          </p:nvCxnSpPr>
          <p:spPr>
            <a:xfrm>
              <a:off x="11651457" y="35228277"/>
              <a:ext cx="0" cy="13072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9" name="TextBox 168"/>
            <p:cNvSpPr txBox="1"/>
            <p:nvPr/>
          </p:nvSpPr>
          <p:spPr>
            <a:xfrm>
              <a:off x="12088445" y="37180017"/>
              <a:ext cx="1794226" cy="707886"/>
            </a:xfrm>
            <a:prstGeom prst="rect">
              <a:avLst/>
            </a:prstGeom>
            <a:noFill/>
          </p:spPr>
          <p:txBody>
            <a:bodyPr wrap="square" rtlCol="0">
              <a:spAutoFit/>
            </a:bodyPr>
            <a:lstStyle/>
            <a:p>
              <a:r>
                <a:rPr lang="en-GB" sz="2000" dirty="0" smtClean="0"/>
                <a:t>Quality Control</a:t>
              </a:r>
            </a:p>
            <a:p>
              <a:r>
                <a:rPr lang="en-GB" sz="2000" dirty="0" smtClean="0"/>
                <a:t>details</a:t>
              </a:r>
              <a:endParaRPr lang="en-GB" sz="2000" dirty="0"/>
            </a:p>
          </p:txBody>
        </p:sp>
        <p:grpSp>
          <p:nvGrpSpPr>
            <p:cNvPr id="170" name="Group 169"/>
            <p:cNvGrpSpPr/>
            <p:nvPr/>
          </p:nvGrpSpPr>
          <p:grpSpPr>
            <a:xfrm>
              <a:off x="12142781" y="34903411"/>
              <a:ext cx="3291241" cy="4106309"/>
              <a:chOff x="11669485" y="35120235"/>
              <a:chExt cx="3291241" cy="4106309"/>
            </a:xfrm>
          </p:grpSpPr>
          <p:cxnSp>
            <p:nvCxnSpPr>
              <p:cNvPr id="177" name="Straight Arrow Connector 176"/>
              <p:cNvCxnSpPr>
                <a:stCxn id="183" idx="3"/>
              </p:cNvCxnSpPr>
              <p:nvPr/>
            </p:nvCxnSpPr>
            <p:spPr>
              <a:xfrm flipV="1">
                <a:off x="11706766" y="36930595"/>
                <a:ext cx="1663387"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8" name="Straight Arrow Connector 177"/>
              <p:cNvCxnSpPr/>
              <p:nvPr/>
            </p:nvCxnSpPr>
            <p:spPr>
              <a:xfrm>
                <a:off x="11838559" y="35133606"/>
                <a:ext cx="153159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p:nvPr/>
            </p:nvCxnSpPr>
            <p:spPr>
              <a:xfrm flipV="1">
                <a:off x="11823677" y="39180533"/>
                <a:ext cx="1546476"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0" name="Straight Arrow Connector 179"/>
              <p:cNvCxnSpPr/>
              <p:nvPr/>
            </p:nvCxnSpPr>
            <p:spPr>
              <a:xfrm flipV="1">
                <a:off x="13382895" y="37243602"/>
                <a:ext cx="157783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a:off x="13382895" y="35120235"/>
                <a:ext cx="0" cy="4106309"/>
              </a:xfrm>
              <a:prstGeom prst="line">
                <a:avLst/>
              </a:prstGeom>
            </p:spPr>
            <p:style>
              <a:lnRef idx="2">
                <a:schemeClr val="accent1"/>
              </a:lnRef>
              <a:fillRef idx="0">
                <a:schemeClr val="accent1"/>
              </a:fillRef>
              <a:effectRef idx="1">
                <a:schemeClr val="accent1"/>
              </a:effectRef>
              <a:fontRef idx="minor">
                <a:schemeClr val="tx1"/>
              </a:fontRef>
            </p:style>
          </p:cxnSp>
          <p:cxnSp>
            <p:nvCxnSpPr>
              <p:cNvPr id="182" name="Straight Arrow Connector 181"/>
              <p:cNvCxnSpPr/>
              <p:nvPr/>
            </p:nvCxnSpPr>
            <p:spPr>
              <a:xfrm>
                <a:off x="11669485" y="37756881"/>
                <a:ext cx="17028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71" name="TextBox 170"/>
            <p:cNvSpPr txBox="1"/>
            <p:nvPr/>
          </p:nvSpPr>
          <p:spPr>
            <a:xfrm rot="5400000">
              <a:off x="13834414" y="37171631"/>
              <a:ext cx="1305368" cy="1015663"/>
            </a:xfrm>
            <a:prstGeom prst="rect">
              <a:avLst/>
            </a:prstGeom>
            <a:noFill/>
          </p:spPr>
          <p:txBody>
            <a:bodyPr wrap="square" rtlCol="0">
              <a:spAutoFit/>
            </a:bodyPr>
            <a:lstStyle/>
            <a:p>
              <a:r>
                <a:rPr lang="en-GB" sz="2000" dirty="0" smtClean="0"/>
                <a:t>Record generating code</a:t>
              </a:r>
              <a:endParaRPr lang="en-GB" sz="2000" dirty="0"/>
            </a:p>
          </p:txBody>
        </p:sp>
        <p:cxnSp>
          <p:nvCxnSpPr>
            <p:cNvPr id="172" name="Curved Connector 171"/>
            <p:cNvCxnSpPr>
              <a:stCxn id="185" idx="1"/>
              <a:endCxn id="184" idx="1"/>
            </p:cNvCxnSpPr>
            <p:nvPr/>
          </p:nvCxnSpPr>
          <p:spPr>
            <a:xfrm rot="10800000" flipH="1" flipV="1">
              <a:off x="11100689" y="34903411"/>
              <a:ext cx="45716" cy="2656276"/>
            </a:xfrm>
            <a:prstGeom prst="curvedConnector3">
              <a:avLst>
                <a:gd name="adj1" fmla="val -500044"/>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3" name="Curved Connector 172"/>
            <p:cNvCxnSpPr>
              <a:stCxn id="185" idx="1"/>
              <a:endCxn id="186" idx="1"/>
            </p:cNvCxnSpPr>
            <p:nvPr/>
          </p:nvCxnSpPr>
          <p:spPr>
            <a:xfrm rot="10800000" flipV="1">
              <a:off x="11100689" y="34903411"/>
              <a:ext cx="12700" cy="4060298"/>
            </a:xfrm>
            <a:prstGeom prst="curvedConnector3">
              <a:avLst>
                <a:gd name="adj1" fmla="val 25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74" name="TextBox 173"/>
            <p:cNvSpPr txBox="1"/>
            <p:nvPr/>
          </p:nvSpPr>
          <p:spPr>
            <a:xfrm>
              <a:off x="10932624" y="37972105"/>
              <a:ext cx="1292341" cy="707886"/>
            </a:xfrm>
            <a:prstGeom prst="rect">
              <a:avLst/>
            </a:prstGeom>
            <a:noFill/>
          </p:spPr>
          <p:txBody>
            <a:bodyPr wrap="none" rtlCol="0">
              <a:spAutoFit/>
            </a:bodyPr>
            <a:lstStyle/>
            <a:p>
              <a:r>
                <a:rPr lang="en-GB" sz="2000" dirty="0" smtClean="0"/>
                <a:t>Modelling </a:t>
              </a:r>
            </a:p>
            <a:p>
              <a:r>
                <a:rPr lang="en-GB" sz="2000" dirty="0" smtClean="0"/>
                <a:t>group id</a:t>
              </a:r>
            </a:p>
          </p:txBody>
        </p:sp>
      </p:grpSp>
      <p:grpSp>
        <p:nvGrpSpPr>
          <p:cNvPr id="203" name="Group 202"/>
          <p:cNvGrpSpPr/>
          <p:nvPr/>
        </p:nvGrpSpPr>
        <p:grpSpPr>
          <a:xfrm>
            <a:off x="261892" y="25615080"/>
            <a:ext cx="9782625" cy="14796914"/>
            <a:chOff x="261892" y="25615080"/>
            <a:chExt cx="9782625" cy="14796914"/>
          </a:xfrm>
        </p:grpSpPr>
        <p:sp>
          <p:nvSpPr>
            <p:cNvPr id="12" name="TextBox 11"/>
            <p:cNvSpPr txBox="1"/>
            <p:nvPr/>
          </p:nvSpPr>
          <p:spPr>
            <a:xfrm>
              <a:off x="527721" y="25794369"/>
              <a:ext cx="9336705" cy="5570756"/>
            </a:xfrm>
            <a:prstGeom prst="rect">
              <a:avLst/>
            </a:prstGeom>
            <a:noFill/>
            <a:ln w="25400">
              <a:noFill/>
            </a:ln>
          </p:spPr>
          <p:txBody>
            <a:bodyPr wrap="square" rtlCol="0">
              <a:spAutoFit/>
            </a:bodyPr>
            <a:lstStyle/>
            <a:p>
              <a:pPr algn="just"/>
              <a:r>
                <a:rPr lang="en-GB" sz="3600" dirty="0" smtClean="0"/>
                <a:t>Aircraft Data</a:t>
              </a:r>
            </a:p>
            <a:p>
              <a:pPr algn="just"/>
              <a:r>
                <a:rPr lang="en-GB" sz="2000" dirty="0" smtClean="0"/>
                <a:t>CEDA holds over 2000 datasets related to FAAM, EUFAR and ARSF aircraft flights, most of which are covered by the Elastic Search indexes underpinning the EUFAR flight finder tool. </a:t>
              </a:r>
            </a:p>
            <a:p>
              <a:pPr algn="just"/>
              <a:endParaRPr lang="en-GB" sz="2000" dirty="0"/>
            </a:p>
            <a:p>
              <a:pPr algn="just"/>
              <a:r>
                <a:rPr lang="en-GB" sz="2000" dirty="0" smtClean="0"/>
                <a:t>Thanks to these detailed indexing of files for each flight, and careful curation over the years capturing key information such as related Projects, the vast majority of these flights have been accurately catalogued for the first time, enhancing discoverability and connections with related datasets in the CEDA archive.</a:t>
              </a:r>
            </a:p>
            <a:p>
              <a:pPr algn="just"/>
              <a:endParaRPr lang="en-GB" sz="2000" dirty="0"/>
            </a:p>
            <a:p>
              <a:pPr algn="just"/>
              <a:r>
                <a:rPr lang="en-GB" sz="2000" dirty="0" smtClean="0"/>
                <a:t>The FAAM, EUFAR and ARSF Flight Finder indexes were able to provide geographic and temporal information scraped from the archive, whilst project information was supplied from readme files curated alongside the flight information.</a:t>
              </a:r>
              <a:br>
                <a:rPr lang="en-GB" sz="2000" dirty="0" smtClean="0"/>
              </a:br>
              <a:r>
                <a:rPr lang="en-GB" sz="2000" dirty="0" smtClean="0"/>
                <a:t/>
              </a:r>
              <a:br>
                <a:rPr lang="en-GB" sz="2000" dirty="0" smtClean="0"/>
              </a:br>
              <a:r>
                <a:rPr lang="en-GB" sz="2000" dirty="0" smtClean="0"/>
                <a:t>Where the index was unable to help, location names in the readme files were used to poll the Google Maps API to return likely geographic locations. Coarse temporal information was also determinable from directory naming conventions.</a:t>
              </a:r>
              <a:endParaRPr lang="en-GB" sz="2000" dirty="0"/>
            </a:p>
          </p:txBody>
        </p:sp>
        <p:sp>
          <p:nvSpPr>
            <p:cNvPr id="38" name="Rounded Rectangle 37"/>
            <p:cNvSpPr/>
            <p:nvPr/>
          </p:nvSpPr>
          <p:spPr>
            <a:xfrm>
              <a:off x="261892" y="25615080"/>
              <a:ext cx="9782625" cy="14796914"/>
            </a:xfrm>
            <a:prstGeom prst="roundRect">
              <a:avLst>
                <a:gd name="adj" fmla="val 4315"/>
              </a:avLst>
            </a:prstGeom>
            <a:noFill/>
            <a:ln w="571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1" name="Picture 130"/>
            <p:cNvPicPr>
              <a:picLocks noChangeAspect="1"/>
            </p:cNvPicPr>
            <p:nvPr/>
          </p:nvPicPr>
          <p:blipFill rotWithShape="1">
            <a:blip r:embed="rId6">
              <a:extLst>
                <a:ext uri="{28A0092B-C50C-407E-A947-70E740481C1C}">
                  <a14:useLocalDpi xmlns:a14="http://schemas.microsoft.com/office/drawing/2010/main" val="0"/>
                </a:ext>
              </a:extLst>
            </a:blip>
            <a:srcRect l="22909" t="17310" r="25548" b="20033"/>
            <a:stretch/>
          </p:blipFill>
          <p:spPr>
            <a:xfrm>
              <a:off x="3148672" y="33721175"/>
              <a:ext cx="911622" cy="1164850"/>
            </a:xfrm>
            <a:prstGeom prst="rect">
              <a:avLst/>
            </a:prstGeom>
          </p:spPr>
        </p:pic>
        <p:grpSp>
          <p:nvGrpSpPr>
            <p:cNvPr id="149" name="Group 148"/>
            <p:cNvGrpSpPr/>
            <p:nvPr/>
          </p:nvGrpSpPr>
          <p:grpSpPr>
            <a:xfrm>
              <a:off x="447974" y="31576660"/>
              <a:ext cx="2664490" cy="7035133"/>
              <a:chOff x="447974" y="31576660"/>
              <a:chExt cx="2664490" cy="7035133"/>
            </a:xfrm>
          </p:grpSpPr>
          <p:sp>
            <p:nvSpPr>
              <p:cNvPr id="132" name="Rounded Rectangle 131"/>
              <p:cNvSpPr/>
              <p:nvPr/>
            </p:nvSpPr>
            <p:spPr>
              <a:xfrm>
                <a:off x="447974" y="34692925"/>
                <a:ext cx="2664490" cy="91602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Poll Flight Finder Index</a:t>
                </a:r>
              </a:p>
              <a:p>
                <a:pPr algn="ctr"/>
                <a:r>
                  <a:rPr lang="en-GB" sz="2000" dirty="0" smtClean="0"/>
                  <a:t>For geographic &amp; temporal info</a:t>
                </a:r>
                <a:endParaRPr lang="en-GB" sz="2000" dirty="0"/>
              </a:p>
            </p:txBody>
          </p:sp>
          <p:sp>
            <p:nvSpPr>
              <p:cNvPr id="137" name="Rounded Rectangle 136"/>
              <p:cNvSpPr/>
              <p:nvPr/>
            </p:nvSpPr>
            <p:spPr>
              <a:xfrm>
                <a:off x="852455" y="31576660"/>
                <a:ext cx="1855528" cy="6497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Flight directory</a:t>
                </a:r>
                <a:endParaRPr lang="en-GB" sz="2000" dirty="0"/>
              </a:p>
            </p:txBody>
          </p:sp>
          <p:sp>
            <p:nvSpPr>
              <p:cNvPr id="138" name="Rounded Rectangle 137"/>
              <p:cNvSpPr/>
              <p:nvPr/>
            </p:nvSpPr>
            <p:spPr>
              <a:xfrm>
                <a:off x="984891" y="37996474"/>
                <a:ext cx="1590656" cy="61531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Google Map </a:t>
                </a:r>
                <a:r>
                  <a:rPr lang="en-GB" sz="2000" dirty="0" err="1" smtClean="0"/>
                  <a:t>gazetta</a:t>
                </a:r>
                <a:endParaRPr lang="en-GB" sz="2000" dirty="0"/>
              </a:p>
            </p:txBody>
          </p:sp>
        </p:grpSp>
        <p:grpSp>
          <p:nvGrpSpPr>
            <p:cNvPr id="142" name="Group 141"/>
            <p:cNvGrpSpPr/>
            <p:nvPr/>
          </p:nvGrpSpPr>
          <p:grpSpPr>
            <a:xfrm>
              <a:off x="2573906" y="32988859"/>
              <a:ext cx="3461361" cy="5334904"/>
              <a:chOff x="2573906" y="32988859"/>
              <a:chExt cx="3461361" cy="5334904"/>
            </a:xfrm>
          </p:grpSpPr>
          <p:cxnSp>
            <p:nvCxnSpPr>
              <p:cNvPr id="140" name="Straight Arrow Connector 139"/>
              <p:cNvCxnSpPr>
                <a:stCxn id="132" idx="3"/>
              </p:cNvCxnSpPr>
              <p:nvPr/>
            </p:nvCxnSpPr>
            <p:spPr>
              <a:xfrm>
                <a:off x="3112464" y="35150938"/>
                <a:ext cx="148345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6" name="Straight Arrow Connector 145"/>
              <p:cNvCxnSpPr>
                <a:endCxn id="199" idx="1"/>
              </p:cNvCxnSpPr>
              <p:nvPr/>
            </p:nvCxnSpPr>
            <p:spPr>
              <a:xfrm>
                <a:off x="2664795" y="32988859"/>
                <a:ext cx="2242886" cy="12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flipV="1">
                <a:off x="2573906" y="38310627"/>
                <a:ext cx="2022705" cy="131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p:nvPr/>
            </p:nvCxnSpPr>
            <p:spPr>
              <a:xfrm>
                <a:off x="6035267" y="33314995"/>
                <a:ext cx="0" cy="8323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51" name="Group 150"/>
            <p:cNvGrpSpPr/>
            <p:nvPr/>
          </p:nvGrpSpPr>
          <p:grpSpPr>
            <a:xfrm>
              <a:off x="781325" y="32676902"/>
              <a:ext cx="3987129" cy="5987668"/>
              <a:chOff x="781325" y="32676902"/>
              <a:chExt cx="3987129" cy="5987668"/>
            </a:xfrm>
          </p:grpSpPr>
          <p:sp>
            <p:nvSpPr>
              <p:cNvPr id="145" name="TextBox 144"/>
              <p:cNvSpPr txBox="1"/>
              <p:nvPr/>
            </p:nvSpPr>
            <p:spPr>
              <a:xfrm>
                <a:off x="2677945" y="32676902"/>
                <a:ext cx="2090509" cy="707886"/>
              </a:xfrm>
              <a:prstGeom prst="rect">
                <a:avLst/>
              </a:prstGeom>
              <a:noFill/>
            </p:spPr>
            <p:txBody>
              <a:bodyPr wrap="none" rtlCol="0">
                <a:spAutoFit/>
              </a:bodyPr>
              <a:lstStyle/>
              <a:p>
                <a:r>
                  <a:rPr lang="en-GB" sz="2000" dirty="0" smtClean="0"/>
                  <a:t>Project Acronym</a:t>
                </a:r>
              </a:p>
              <a:p>
                <a:r>
                  <a:rPr lang="en-GB" sz="2000" dirty="0" smtClean="0"/>
                  <a:t>Instrument details</a:t>
                </a:r>
              </a:p>
            </p:txBody>
          </p:sp>
          <p:sp>
            <p:nvSpPr>
              <p:cNvPr id="153" name="TextBox 152"/>
              <p:cNvSpPr txBox="1"/>
              <p:nvPr/>
            </p:nvSpPr>
            <p:spPr>
              <a:xfrm>
                <a:off x="2608087" y="37956684"/>
                <a:ext cx="1699577" cy="707886"/>
              </a:xfrm>
              <a:prstGeom prst="rect">
                <a:avLst/>
              </a:prstGeom>
              <a:noFill/>
            </p:spPr>
            <p:txBody>
              <a:bodyPr wrap="square" rtlCol="0">
                <a:spAutoFit/>
              </a:bodyPr>
              <a:lstStyle/>
              <a:p>
                <a:r>
                  <a:rPr lang="en-GB" sz="2000" dirty="0" smtClean="0"/>
                  <a:t>Geographic info</a:t>
                </a:r>
                <a:endParaRPr lang="en-GB" sz="2000" dirty="0"/>
              </a:p>
            </p:txBody>
          </p:sp>
          <p:sp>
            <p:nvSpPr>
              <p:cNvPr id="154" name="TextBox 153"/>
              <p:cNvSpPr txBox="1"/>
              <p:nvPr/>
            </p:nvSpPr>
            <p:spPr>
              <a:xfrm rot="5400000">
                <a:off x="1188262" y="33658673"/>
                <a:ext cx="1183914" cy="707886"/>
              </a:xfrm>
              <a:prstGeom prst="rect">
                <a:avLst/>
              </a:prstGeom>
              <a:noFill/>
            </p:spPr>
            <p:txBody>
              <a:bodyPr wrap="none" rtlCol="0">
                <a:spAutoFit/>
              </a:bodyPr>
              <a:lstStyle/>
              <a:p>
                <a:r>
                  <a:rPr lang="en-GB" sz="2000" dirty="0" smtClean="0"/>
                  <a:t>Flight</a:t>
                </a:r>
              </a:p>
              <a:p>
                <a:r>
                  <a:rPr lang="en-GB" sz="2000" dirty="0" smtClean="0"/>
                  <a:t>reference</a:t>
                </a:r>
              </a:p>
            </p:txBody>
          </p:sp>
          <p:cxnSp>
            <p:nvCxnSpPr>
              <p:cNvPr id="157" name="Straight Arrow Connector 156"/>
              <p:cNvCxnSpPr/>
              <p:nvPr/>
            </p:nvCxnSpPr>
            <p:spPr>
              <a:xfrm flipH="1">
                <a:off x="1779791" y="33326634"/>
                <a:ext cx="856" cy="13719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3" name="TextBox 142"/>
              <p:cNvSpPr txBox="1"/>
              <p:nvPr/>
            </p:nvSpPr>
            <p:spPr>
              <a:xfrm>
                <a:off x="781325" y="37965684"/>
                <a:ext cx="184731" cy="400110"/>
              </a:xfrm>
              <a:prstGeom prst="rect">
                <a:avLst/>
              </a:prstGeom>
              <a:noFill/>
            </p:spPr>
            <p:txBody>
              <a:bodyPr wrap="none" rtlCol="0">
                <a:spAutoFit/>
              </a:bodyPr>
              <a:lstStyle/>
              <a:p>
                <a:endParaRPr lang="en-GB" sz="2000" dirty="0" smtClean="0"/>
              </a:p>
            </p:txBody>
          </p:sp>
        </p:grpSp>
        <p:pic>
          <p:nvPicPr>
            <p:cNvPr id="113" name="Picture 112"/>
            <p:cNvPicPr>
              <a:picLocks noChangeAspect="1"/>
            </p:cNvPicPr>
            <p:nvPr/>
          </p:nvPicPr>
          <p:blipFill rotWithShape="1">
            <a:blip r:embed="rId19">
              <a:extLst>
                <a:ext uri="{28A0092B-C50C-407E-A947-70E740481C1C}">
                  <a14:useLocalDpi xmlns:a14="http://schemas.microsoft.com/office/drawing/2010/main" val="0"/>
                </a:ext>
              </a:extLst>
            </a:blip>
            <a:srcRect l="17983" t="9078" r="19425"/>
            <a:stretch/>
          </p:blipFill>
          <p:spPr>
            <a:xfrm>
              <a:off x="5632550" y="35198354"/>
              <a:ext cx="4111200" cy="4637575"/>
            </a:xfrm>
            <a:prstGeom prst="rect">
              <a:avLst/>
            </a:prstGeom>
            <a:ln w="57150">
              <a:solidFill>
                <a:schemeClr val="accent1"/>
              </a:solidFill>
            </a:ln>
          </p:spPr>
        </p:pic>
        <p:sp>
          <p:nvSpPr>
            <p:cNvPr id="187" name="Rounded Rectangle 186"/>
            <p:cNvSpPr/>
            <p:nvPr/>
          </p:nvSpPr>
          <p:spPr>
            <a:xfrm>
              <a:off x="852455" y="32665263"/>
              <a:ext cx="1855528" cy="6497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Flight README</a:t>
              </a:r>
              <a:endParaRPr lang="en-GB" sz="2000" dirty="0"/>
            </a:p>
          </p:txBody>
        </p:sp>
        <p:cxnSp>
          <p:nvCxnSpPr>
            <p:cNvPr id="188" name="Straight Arrow Connector 187"/>
            <p:cNvCxnSpPr>
              <a:stCxn id="137" idx="2"/>
              <a:endCxn id="187" idx="0"/>
            </p:cNvCxnSpPr>
            <p:nvPr/>
          </p:nvCxnSpPr>
          <p:spPr>
            <a:xfrm>
              <a:off x="1780219" y="32226392"/>
              <a:ext cx="0" cy="4388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1" name="TextBox 190"/>
            <p:cNvSpPr txBox="1"/>
            <p:nvPr/>
          </p:nvSpPr>
          <p:spPr>
            <a:xfrm>
              <a:off x="3148672" y="34807563"/>
              <a:ext cx="895117" cy="707886"/>
            </a:xfrm>
            <a:prstGeom prst="rect">
              <a:avLst/>
            </a:prstGeom>
            <a:noFill/>
          </p:spPr>
          <p:txBody>
            <a:bodyPr wrap="none" rtlCol="0">
              <a:spAutoFit/>
            </a:bodyPr>
            <a:lstStyle/>
            <a:p>
              <a:r>
                <a:rPr lang="en-GB" sz="2000" dirty="0" smtClean="0"/>
                <a:t>Details</a:t>
              </a:r>
            </a:p>
            <a:p>
              <a:r>
                <a:rPr lang="en-GB" sz="2000" dirty="0" smtClean="0"/>
                <a:t>found</a:t>
              </a:r>
            </a:p>
          </p:txBody>
        </p:sp>
        <p:sp>
          <p:nvSpPr>
            <p:cNvPr id="194" name="TextBox 193"/>
            <p:cNvSpPr txBox="1"/>
            <p:nvPr/>
          </p:nvSpPr>
          <p:spPr>
            <a:xfrm>
              <a:off x="1792552" y="35600636"/>
              <a:ext cx="1463734" cy="707886"/>
            </a:xfrm>
            <a:prstGeom prst="rect">
              <a:avLst/>
            </a:prstGeom>
            <a:noFill/>
          </p:spPr>
          <p:txBody>
            <a:bodyPr wrap="none" rtlCol="0">
              <a:spAutoFit/>
            </a:bodyPr>
            <a:lstStyle/>
            <a:p>
              <a:r>
                <a:rPr lang="en-GB" sz="2000" dirty="0" smtClean="0"/>
                <a:t>Details NOT </a:t>
              </a:r>
            </a:p>
            <a:p>
              <a:r>
                <a:rPr lang="en-GB" sz="2000" dirty="0" smtClean="0"/>
                <a:t>found</a:t>
              </a:r>
            </a:p>
          </p:txBody>
        </p:sp>
        <p:cxnSp>
          <p:nvCxnSpPr>
            <p:cNvPr id="195" name="Straight Arrow Connector 194"/>
            <p:cNvCxnSpPr>
              <a:stCxn id="132" idx="2"/>
              <a:endCxn id="138" idx="0"/>
            </p:cNvCxnSpPr>
            <p:nvPr/>
          </p:nvCxnSpPr>
          <p:spPr>
            <a:xfrm>
              <a:off x="1780219" y="35608951"/>
              <a:ext cx="0" cy="23875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6" name="TextBox 195"/>
            <p:cNvSpPr txBox="1"/>
            <p:nvPr/>
          </p:nvSpPr>
          <p:spPr>
            <a:xfrm rot="5400000">
              <a:off x="321774" y="36476286"/>
              <a:ext cx="2280817" cy="707886"/>
            </a:xfrm>
            <a:prstGeom prst="rect">
              <a:avLst/>
            </a:prstGeom>
            <a:noFill/>
          </p:spPr>
          <p:txBody>
            <a:bodyPr wrap="none" rtlCol="0">
              <a:spAutoFit/>
            </a:bodyPr>
            <a:lstStyle/>
            <a:p>
              <a:r>
                <a:rPr lang="en-GB" sz="2000" dirty="0" smtClean="0"/>
                <a:t>Location name from</a:t>
              </a:r>
            </a:p>
            <a:p>
              <a:r>
                <a:rPr lang="en-GB" sz="2000" dirty="0" smtClean="0"/>
                <a:t>Flight README</a:t>
              </a:r>
            </a:p>
          </p:txBody>
        </p:sp>
        <p:sp>
          <p:nvSpPr>
            <p:cNvPr id="199" name="Rounded Rectangle 198"/>
            <p:cNvSpPr/>
            <p:nvPr/>
          </p:nvSpPr>
          <p:spPr>
            <a:xfrm>
              <a:off x="4907681" y="32665263"/>
              <a:ext cx="2255173" cy="6497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t>Match to authors, logos, licencing</a:t>
              </a:r>
              <a:endParaRPr lang="en-GB" sz="2000" dirty="0"/>
            </a:p>
          </p:txBody>
        </p:sp>
        <p:sp>
          <p:nvSpPr>
            <p:cNvPr id="202" name="Rounded Rectangle 201"/>
            <p:cNvSpPr/>
            <p:nvPr/>
          </p:nvSpPr>
          <p:spPr>
            <a:xfrm>
              <a:off x="4408414" y="34147297"/>
              <a:ext cx="2836653" cy="6497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t>Record generating code</a:t>
              </a:r>
            </a:p>
          </p:txBody>
        </p:sp>
        <p:sp>
          <p:nvSpPr>
            <p:cNvPr id="207" name="Rounded Rectangle 206"/>
            <p:cNvSpPr/>
            <p:nvPr/>
          </p:nvSpPr>
          <p:spPr>
            <a:xfrm>
              <a:off x="519982" y="39222346"/>
              <a:ext cx="2523211" cy="61531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t>Temporal </a:t>
              </a:r>
              <a:r>
                <a:rPr lang="en-GB" sz="2000" dirty="0" smtClean="0"/>
                <a:t>info from flight README file</a:t>
              </a:r>
              <a:endParaRPr lang="en-GB" sz="2000" dirty="0"/>
            </a:p>
          </p:txBody>
        </p:sp>
        <p:cxnSp>
          <p:nvCxnSpPr>
            <p:cNvPr id="209" name="Straight Arrow Connector 208"/>
            <p:cNvCxnSpPr/>
            <p:nvPr/>
          </p:nvCxnSpPr>
          <p:spPr>
            <a:xfrm>
              <a:off x="725525" y="35642661"/>
              <a:ext cx="0" cy="35796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4" name="Straight Arrow Connector 213"/>
            <p:cNvCxnSpPr/>
            <p:nvPr/>
          </p:nvCxnSpPr>
          <p:spPr>
            <a:xfrm flipV="1">
              <a:off x="3050135" y="39551327"/>
              <a:ext cx="1546476"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5" name="TextBox 214"/>
            <p:cNvSpPr txBox="1"/>
            <p:nvPr/>
          </p:nvSpPr>
          <p:spPr>
            <a:xfrm>
              <a:off x="3012249" y="39197384"/>
              <a:ext cx="1699577" cy="707886"/>
            </a:xfrm>
            <a:prstGeom prst="rect">
              <a:avLst/>
            </a:prstGeom>
            <a:noFill/>
          </p:spPr>
          <p:txBody>
            <a:bodyPr wrap="square" rtlCol="0">
              <a:spAutoFit/>
            </a:bodyPr>
            <a:lstStyle/>
            <a:p>
              <a:r>
                <a:rPr lang="en-GB" sz="2000" dirty="0" smtClean="0"/>
                <a:t>Temporal</a:t>
              </a:r>
            </a:p>
            <a:p>
              <a:r>
                <a:rPr lang="en-GB" sz="2000" dirty="0" smtClean="0"/>
                <a:t>info</a:t>
              </a:r>
              <a:endParaRPr lang="en-GB" sz="2000" dirty="0"/>
            </a:p>
          </p:txBody>
        </p:sp>
        <p:cxnSp>
          <p:nvCxnSpPr>
            <p:cNvPr id="217" name="Straight Arrow Connector 216"/>
            <p:cNvCxnSpPr/>
            <p:nvPr/>
          </p:nvCxnSpPr>
          <p:spPr>
            <a:xfrm flipH="1" flipV="1">
              <a:off x="4616941" y="34807563"/>
              <a:ext cx="6806" cy="47795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3" name="Elbow Connector 132"/>
            <p:cNvCxnSpPr>
              <a:stCxn id="202" idx="3"/>
              <a:endCxn id="113" idx="0"/>
            </p:cNvCxnSpPr>
            <p:nvPr/>
          </p:nvCxnSpPr>
          <p:spPr>
            <a:xfrm>
              <a:off x="7245067" y="34472163"/>
              <a:ext cx="443083" cy="72619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13836045"/>
      </p:ext>
    </p:extLst>
  </p:cSld>
  <p:clrMapOvr>
    <a:masterClrMapping/>
  </p:clrMapOvr>
</p:sld>
</file>

<file path=ppt/theme/theme1.xml><?xml version="1.0" encoding="utf-8"?>
<a:theme xmlns:a="http://schemas.openxmlformats.org/drawingml/2006/main" name="JASMIN_2017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8810242C-A482-BE44-83E4-A0ED09E80920}" vid="{284DC872-984C-114B-AA57-A47DD21026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ceda_a0_poster_v2</Template>
  <TotalTime>965</TotalTime>
  <Words>1097</Words>
  <Application>Microsoft Office PowerPoint</Application>
  <PresentationFormat>Custom</PresentationFormat>
  <Paragraphs>111</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JASMIN_2017_template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Parton, Graham (STFC,RAL,RALSP)</dc:creator>
  <cp:lastModifiedBy>Parton, Graham (STFC,RAL,RALSP)</cp:lastModifiedBy>
  <cp:revision>47</cp:revision>
  <cp:lastPrinted>2017-06-27T07:23:40Z</cp:lastPrinted>
  <dcterms:created xsi:type="dcterms:W3CDTF">2018-01-29T16:12:22Z</dcterms:created>
  <dcterms:modified xsi:type="dcterms:W3CDTF">2018-01-31T14:40:40Z</dcterms:modified>
</cp:coreProperties>
</file>