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3" r:id="rId1"/>
    <p:sldMasterId id="2147483665" r:id="rId2"/>
  </p:sldMasterIdLst>
  <p:notesMasterIdLst>
    <p:notesMasterId r:id="rId17"/>
  </p:notesMasterIdLst>
  <p:handoutMasterIdLst>
    <p:handoutMasterId r:id="rId18"/>
  </p:handoutMasterIdLst>
  <p:sldIdLst>
    <p:sldId id="258" r:id="rId3"/>
    <p:sldId id="296" r:id="rId4"/>
    <p:sldId id="298" r:id="rId5"/>
    <p:sldId id="287" r:id="rId6"/>
    <p:sldId id="289" r:id="rId7"/>
    <p:sldId id="292" r:id="rId8"/>
    <p:sldId id="300" r:id="rId9"/>
    <p:sldId id="276" r:id="rId10"/>
    <p:sldId id="275" r:id="rId11"/>
    <p:sldId id="262" r:id="rId12"/>
    <p:sldId id="373" r:id="rId13"/>
    <p:sldId id="362" r:id="rId14"/>
    <p:sldId id="294" r:id="rId15"/>
    <p:sldId id="293" r:id="rId1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70" autoAdjust="0"/>
    <p:restoredTop sz="95946" autoAdjust="0"/>
  </p:normalViewPr>
  <p:slideViewPr>
    <p:cSldViewPr>
      <p:cViewPr varScale="1">
        <p:scale>
          <a:sx n="125" d="100"/>
          <a:sy n="125" d="100"/>
        </p:scale>
        <p:origin x="184" y="5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2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151098493897688E-4"/>
          <c:y val="8.7919761234269742E-2"/>
          <c:w val="0.58033225974641955"/>
          <c:h val="0.84967460765265612"/>
        </c:manualLayout>
      </c:layout>
      <c:doughnutChart>
        <c:varyColors val="1"/>
        <c:ser>
          <c:idx val="0"/>
          <c:order val="0"/>
          <c:explosion val="2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77-7448-8A5B-A1697E17A06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77-7448-8A5B-A1697E17A06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77-7448-8A5B-A1697E17A066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77-7448-8A5B-A1697E17A066}"/>
              </c:ext>
            </c:extLst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F77-7448-8A5B-A1697E17A066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F77-7448-8A5B-A1697E17A066}"/>
              </c:ext>
            </c:extLst>
          </c:dPt>
          <c:dPt>
            <c:idx val="6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F77-7448-8A5B-A1697E17A06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F77-7448-8A5B-A1697E17A066}"/>
              </c:ext>
            </c:extLst>
          </c:dPt>
          <c:dPt>
            <c:idx val="8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F77-7448-8A5B-A1697E17A066}"/>
              </c:ext>
            </c:extLst>
          </c:dPt>
          <c:cat>
            <c:strRef>
              <c:f>Tabelle1!$B$18:$B$26</c:f>
              <c:strCache>
                <c:ptCount val="9"/>
                <c:pt idx="0">
                  <c:v>Öl und Erdölprodukte</c:v>
                </c:pt>
                <c:pt idx="1">
                  <c:v>Erdgas</c:v>
                </c:pt>
                <c:pt idx="2">
                  <c:v>Kohle</c:v>
                </c:pt>
                <c:pt idx="3">
                  <c:v>Abfälle</c:v>
                </c:pt>
                <c:pt idx="4">
                  <c:v>Wasserkraft</c:v>
                </c:pt>
                <c:pt idx="5">
                  <c:v>Biotreibstoffe und Biogase</c:v>
                </c:pt>
                <c:pt idx="6">
                  <c:v>Windkraft</c:v>
                </c:pt>
                <c:pt idx="7">
                  <c:v>Fotovoltaik</c:v>
                </c:pt>
                <c:pt idx="8">
                  <c:v>Brennholz und feste biogene Treibstoffe</c:v>
                </c:pt>
              </c:strCache>
            </c:strRef>
          </c:cat>
          <c:val>
            <c:numRef>
              <c:f>Tabelle1!$C$18:$C$26</c:f>
              <c:numCache>
                <c:formatCode>General</c:formatCode>
                <c:ptCount val="9"/>
                <c:pt idx="0">
                  <c:v>125.566</c:v>
                </c:pt>
                <c:pt idx="1">
                  <c:v>84.695999999999998</c:v>
                </c:pt>
                <c:pt idx="2">
                  <c:v>28.742999999999999</c:v>
                </c:pt>
                <c:pt idx="3">
                  <c:v>7.7</c:v>
                </c:pt>
                <c:pt idx="4">
                  <c:v>37.666350000000001</c:v>
                </c:pt>
                <c:pt idx="5">
                  <c:v>3.51</c:v>
                </c:pt>
                <c:pt idx="6">
                  <c:v>6.5</c:v>
                </c:pt>
                <c:pt idx="7">
                  <c:v>2.7</c:v>
                </c:pt>
                <c:pt idx="8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F77-7448-8A5B-A1697E17A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882777910498774"/>
          <c:y val="0"/>
          <c:w val="0.40441333154305303"/>
          <c:h val="0.998621071739502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8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68E00-D2B7-6E4E-AA6A-AC71D730947D}" type="datetimeFigureOut">
              <a:rPr lang="en-US" smtClean="0"/>
              <a:t>11/24/22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0C91D-6C58-3F4B-AD86-7A996FAA173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20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E5847-F5B5-7B41-9197-583712EACD10}" type="datetimeFigureOut">
              <a:rPr lang="en-US" smtClean="0"/>
              <a:t>11/24/22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4F848-489F-D14B-AC7F-41C3B2443E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060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7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26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08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bereits jetzt beobachteten Hitzewellen führen zu Übersterblichkeit bei vulnerablen Gruppen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14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8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mailto:huppmann@iiasa.ac.at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iiasa.ac.at/staff/daniel-huppmann" TargetMode="External"/><Relationship Id="rId5" Type="http://schemas.openxmlformats.org/officeDocument/2006/relationships/hyperlink" Target="https://mastodon.social/@daniel_huppmann" TargetMode="External"/><Relationship Id="rId4" Type="http://schemas.openxmlformats.org/officeDocument/2006/relationships/hyperlink" Target="https://twitter.com/daniel_huppmann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mailto:huppmann@iiasa.ac.at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iiasa.ac.at/staff/daniel-huppmann" TargetMode="External"/><Relationship Id="rId5" Type="http://schemas.openxmlformats.org/officeDocument/2006/relationships/hyperlink" Target="https://mastodon.social/@daniel_huppmann" TargetMode="External"/><Relationship Id="rId10" Type="http://schemas.openxmlformats.org/officeDocument/2006/relationships/image" Target="../media/image2.png"/><Relationship Id="rId4" Type="http://schemas.openxmlformats.org/officeDocument/2006/relationships/hyperlink" Target="https://twitter.com/daniel_huppmann" TargetMode="External"/><Relationship Id="rId9" Type="http://schemas.openxmlformats.org/officeDocument/2006/relationships/hyperlink" Target="https://creativecommons.org/licenses/by/4.0/" TargetMode="Externa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3818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 hasCustomPrompt="1"/>
          </p:nvPr>
        </p:nvSpPr>
        <p:spPr>
          <a:xfrm>
            <a:off x="1103447" y="1988840"/>
            <a:ext cx="10472604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103447" y="6093320"/>
            <a:ext cx="10472604" cy="28800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105435" y="3812438"/>
            <a:ext cx="4033689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447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94936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67CD1-1B92-9341-B6EB-89FE8FB86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5" y="2348880"/>
            <a:ext cx="1046516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section title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AEEE99-B767-8246-A681-4EA20706C7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 | 11.11.2022</a:t>
            </a:r>
            <a:endParaRPr lang="en-GB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E0ECE9-8260-2049-A7CF-32F94D8033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Pfade zu einer nachhaltigen Welt | Wissen4Future</a:t>
            </a:r>
            <a:endParaRPr lang="en-GB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C8F728F-6B39-BE4C-8B94-41AE1E38D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A70D36C-84F8-AE43-8234-6C7320888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3860800"/>
            <a:ext cx="10464800" cy="23764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edit subtitle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1E965A-F2E9-3B47-A1FA-126BC9AFA7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" y="1700808"/>
            <a:ext cx="6432550" cy="4327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en-GB" sz="2600" i="1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271463" lvl="0" indent="-271463">
              <a:spcBef>
                <a:spcPts val="1000"/>
              </a:spcBef>
              <a:buSzPct val="80000"/>
            </a:pPr>
            <a:r>
              <a:rPr lang="en-GB" noProof="0" dirty="0"/>
              <a:t>Section number</a:t>
            </a:r>
          </a:p>
        </p:txBody>
      </p:sp>
    </p:spTree>
    <p:extLst>
      <p:ext uri="{BB962C8B-B14F-4D97-AF65-F5344CB8AC3E}">
        <p14:creationId xmlns:p14="http://schemas.microsoft.com/office/powerpoint/2010/main" val="849281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1763349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373216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1AF46F0-D435-7EA2-FC8B-6F9138076643}"/>
              </a:ext>
            </a:extLst>
          </p:cNvPr>
          <p:cNvSpPr/>
          <p:nvPr userDrawn="1"/>
        </p:nvSpPr>
        <p:spPr>
          <a:xfrm>
            <a:off x="4680520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de-AT" sz="1400" b="0" i="0" u="none" strike="noStrike" dirty="0">
                <a:solidFill>
                  <a:srgbClr val="464646"/>
                </a:solidFill>
                <a:effectLst/>
                <a:latin typeface="+mj-lt"/>
              </a:rPr>
              <a:t>Dieses Werk ist lizenziert unter einer</a:t>
            </a:r>
            <a:br>
              <a:rPr lang="de-AT" sz="1400" b="0" i="0" u="none" strike="noStrike" dirty="0">
                <a:solidFill>
                  <a:srgbClr val="464646"/>
                </a:solidFill>
                <a:effectLst/>
                <a:latin typeface="+mj-lt"/>
              </a:rPr>
            </a:br>
            <a:r>
              <a:rPr lang="en-US" sz="1400" dirty="0">
                <a:solidFill>
                  <a:schemeClr val="tx2"/>
                </a:solidFill>
                <a:latin typeface="+mj-lt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Namensnennung 4.0 International Lizenz</a:t>
            </a:r>
            <a:endParaRPr lang="en-US" sz="140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9E5B1E2F-CFBB-D1D0-B892-AE803DFFE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83056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7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2065784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769885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221679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>
                <a:solidFill>
                  <a:schemeClr val="tx2"/>
                </a:solidFill>
              </a:rPr>
              <a:t>Thank you very much for your attention!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50825C2C-D55D-4FEC-1AAD-A6C5CE4589A7}"/>
              </a:ext>
            </a:extLst>
          </p:cNvPr>
          <p:cNvSpPr txBox="1"/>
          <p:nvPr userDrawn="1"/>
        </p:nvSpPr>
        <p:spPr>
          <a:xfrm>
            <a:off x="3887755" y="4509120"/>
            <a:ext cx="796888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b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20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/>
              </a:rPr>
              <a:t>@daniel_huppmann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5"/>
              </a:rPr>
              <a:t>@daniel_huppmann@mastodon.social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www.iiasa.ac.at/staff/daniel-huppmann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9" name="Grafik 8" descr="Ein Bild, das Axt enthält.&#10;&#10;Automatisch generierte Beschreibung">
            <a:extLst>
              <a:ext uri="{FF2B5EF4-FFF2-40B4-BE49-F238E27FC236}">
                <a16:creationId xmlns:a16="http://schemas.microsoft.com/office/drawing/2014/main" id="{4BBEEE20-EEF6-0883-AEED-B7A1865EAE6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5982262"/>
            <a:ext cx="266696" cy="2160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5C874ED6-30D4-A5FB-1FA5-5DE7073AD0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6176298"/>
            <a:ext cx="266696" cy="29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69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005655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 err="1">
                <a:solidFill>
                  <a:schemeClr val="tx2"/>
                </a:solidFill>
              </a:rPr>
              <a:t>Vielen</a:t>
            </a:r>
            <a:r>
              <a:rPr lang="en-GB" sz="2400" noProof="0" dirty="0">
                <a:solidFill>
                  <a:schemeClr val="tx2"/>
                </a:solidFill>
              </a:rPr>
              <a:t> Dank für </a:t>
            </a:r>
            <a:r>
              <a:rPr lang="en-GB" sz="2400" noProof="0" dirty="0" err="1">
                <a:solidFill>
                  <a:schemeClr val="tx2"/>
                </a:solidFill>
              </a:rPr>
              <a:t>Ihre</a:t>
            </a:r>
            <a:r>
              <a:rPr lang="en-GB" sz="2400" noProof="0" dirty="0">
                <a:solidFill>
                  <a:schemeClr val="tx2"/>
                </a:solidFill>
              </a:rPr>
              <a:t> </a:t>
            </a:r>
            <a:r>
              <a:rPr lang="en-GB" sz="2400" noProof="0" dirty="0" err="1">
                <a:solidFill>
                  <a:schemeClr val="tx2"/>
                </a:solidFill>
              </a:rPr>
              <a:t>Aufmerksamkeit</a:t>
            </a:r>
            <a:r>
              <a:rPr lang="en-GB" sz="2400" noProof="0" dirty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0EB6388-6551-924B-E238-3E22653E3DA5}"/>
              </a:ext>
            </a:extLst>
          </p:cNvPr>
          <p:cNvSpPr txBox="1"/>
          <p:nvPr userDrawn="1"/>
        </p:nvSpPr>
        <p:spPr>
          <a:xfrm>
            <a:off x="4007768" y="4005064"/>
            <a:ext cx="796888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b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20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/>
              </a:rPr>
              <a:t>@daniel_huppmann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5"/>
              </a:rPr>
              <a:t>@daniel_huppmann@mastodon.social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www.iiasa.ac.at/staff/daniel-huppmann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8" name="Grafik 7" descr="Ein Bild, das Axt enthält.&#10;&#10;Automatisch generierte Beschreibung">
            <a:extLst>
              <a:ext uri="{FF2B5EF4-FFF2-40B4-BE49-F238E27FC236}">
                <a16:creationId xmlns:a16="http://schemas.microsoft.com/office/drawing/2014/main" id="{7AEF3203-B12D-D8F9-457B-950AC6046D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453" y="5478206"/>
            <a:ext cx="266696" cy="21602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988408FD-796E-623F-2A66-F47F3F600E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301" y="5672242"/>
            <a:ext cx="266696" cy="29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94D00442-213C-4E4D-0A21-BE26E0F89682}"/>
              </a:ext>
            </a:extLst>
          </p:cNvPr>
          <p:cNvSpPr/>
          <p:nvPr userDrawn="1"/>
        </p:nvSpPr>
        <p:spPr>
          <a:xfrm>
            <a:off x="4680520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de-AT" sz="1400" b="0" i="0" u="none" strike="noStrike" dirty="0"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Dieses Werk ist lizenziert unter einer</a:t>
            </a:r>
            <a:br>
              <a:rPr lang="de-AT" sz="1400" b="0" i="0" u="none" strike="noStrike" dirty="0"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</a:br>
            <a:r>
              <a:rPr lang="en-US" sz="1400" dirty="0">
                <a:solidFill>
                  <a:schemeClr val="tx2"/>
                </a:solidFill>
                <a:latin typeface="+mn-lt"/>
                <a:cs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Namensnennung 4.0 International Lizenz</a:t>
            </a:r>
            <a:endParaRPr lang="en-US" sz="14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E45CB2C3-B7A7-AD5B-4501-339379F230A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83056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75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67CD1-1B92-9341-B6EB-89FE8FB86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5" y="2348880"/>
            <a:ext cx="1046516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section title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AEEE99-B767-8246-A681-4EA20706C7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E0ECE9-8260-2049-A7CF-32F94D8033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Alles nur heiße Luft? | APA-Science</a:t>
            </a:r>
            <a:endParaRPr lang="en-GB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C8F728F-6B39-BE4C-8B94-41AE1E38D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A70D36C-84F8-AE43-8234-6C7320888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3860800"/>
            <a:ext cx="10464800" cy="23764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edit subtitle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1E965A-F2E9-3B47-A1FA-126BC9AFA7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" y="1700808"/>
            <a:ext cx="6432550" cy="4327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en-GB" sz="2600" i="1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271463" lvl="0" indent="-271463">
              <a:spcBef>
                <a:spcPts val="1000"/>
              </a:spcBef>
              <a:buSzPct val="80000"/>
            </a:pPr>
            <a:r>
              <a:rPr lang="en-GB" noProof="0" dirty="0"/>
              <a:t>Section number</a:t>
            </a:r>
          </a:p>
        </p:txBody>
      </p:sp>
    </p:spTree>
    <p:extLst>
      <p:ext uri="{BB962C8B-B14F-4D97-AF65-F5344CB8AC3E}">
        <p14:creationId xmlns:p14="http://schemas.microsoft.com/office/powerpoint/2010/main" val="2379297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052514"/>
            <a:ext cx="5230283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052514"/>
            <a:ext cx="5230284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2266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628800"/>
            <a:ext cx="10663767" cy="475252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6433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628824"/>
            <a:ext cx="1065718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7358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1103416" y="1628824"/>
            <a:ext cx="1046519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03A271A-8BB6-F441-A493-B4239DD750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1284822" y="3633050"/>
            <a:ext cx="4392464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</p:spTree>
    <p:extLst>
      <p:ext uri="{BB962C8B-B14F-4D97-AF65-F5344CB8AC3E}">
        <p14:creationId xmlns:p14="http://schemas.microsoft.com/office/powerpoint/2010/main" val="359144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14146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C2DF0B-4286-944C-9954-5138A4A1E9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DA57D45-5B58-824A-930C-1567D36F28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45767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210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988840"/>
            <a:ext cx="10663767" cy="43924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37713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988864"/>
            <a:ext cx="10657184" cy="410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1797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2284" y="341784"/>
            <a:ext cx="10663767" cy="49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4" y="1052737"/>
            <a:ext cx="106637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de-AT"/>
              <a:t>Daniel Huppmann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628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72" r:id="rId2"/>
    <p:sldLayoutId id="2147483755" r:id="rId3"/>
    <p:sldLayoutId id="2147483784" r:id="rId4"/>
    <p:sldLayoutId id="2147483786" r:id="rId5"/>
    <p:sldLayoutId id="2147483756" r:id="rId6"/>
    <p:sldLayoutId id="2147483785" r:id="rId7"/>
    <p:sldLayoutId id="2147483764" r:id="rId8"/>
    <p:sldLayoutId id="2147483759" r:id="rId9"/>
    <p:sldLayoutId id="2147483760" r:id="rId10"/>
    <p:sldLayoutId id="2147483781" r:id="rId11"/>
    <p:sldLayoutId id="2147483789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1" fontAlgn="base" hangingPunct="1">
        <a:spcBef>
          <a:spcPts val="1000"/>
        </a:spcBef>
        <a:spcAft>
          <a:spcPct val="0"/>
        </a:spcAft>
        <a:buSzPct val="80000"/>
        <a:buChar char="•"/>
        <a:defRPr sz="2200">
          <a:solidFill>
            <a:schemeClr val="tx1"/>
          </a:solidFill>
          <a:latin typeface="+mn-lt"/>
          <a:ea typeface="+mn-ea"/>
          <a:cs typeface="Calibri"/>
        </a:defRPr>
      </a:lvl1pPr>
      <a:lvl2pPr marL="534988" indent="-344488" algn="l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4"/>
        </a:buBlip>
        <a:defRPr sz="2200">
          <a:solidFill>
            <a:schemeClr val="tx1"/>
          </a:solidFill>
          <a:latin typeface="+mn-lt"/>
          <a:cs typeface="Calibri"/>
        </a:defRPr>
      </a:lvl2pPr>
      <a:lvl3pPr marL="446088" indent="-179388" algn="l" defTabSz="895350" rtl="0" eaLnBrk="1" fontAlgn="base" hangingPunct="1">
        <a:spcBef>
          <a:spcPct val="20000"/>
        </a:spcBef>
        <a:spcAft>
          <a:spcPct val="0"/>
        </a:spcAft>
        <a:buSzPct val="80000"/>
        <a:buFont typeface="Arial"/>
        <a:buChar char="•"/>
        <a:defRPr sz="2000">
          <a:solidFill>
            <a:schemeClr val="tx1"/>
          </a:solidFill>
          <a:latin typeface="+mn-lt"/>
          <a:cs typeface="Calibri"/>
        </a:defRPr>
      </a:lvl3pPr>
      <a:lvl4pPr marL="714375" indent="-357188" algn="l" defTabSz="714375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4"/>
        </a:buBlip>
        <a:defRPr sz="200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8229"/>
            <a:ext cx="1047260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424" y="1772817"/>
            <a:ext cx="1047260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buSzPct val="80000"/>
            </a:pPr>
            <a:r>
              <a:rPr lang="en-GB" noProof="0" dirty="0"/>
              <a:t>Click to edit Master text</a:t>
            </a:r>
          </a:p>
          <a:p>
            <a:pPr marL="534988" lvl="1" indent="-344488">
              <a:buSzPct val="100000"/>
              <a:buFontTx/>
              <a:buBlip>
                <a:blip r:embed="rId7"/>
              </a:buBlip>
            </a:pPr>
            <a:r>
              <a:rPr lang="en-GB" noProof="0" dirty="0"/>
              <a:t>Second level</a:t>
            </a:r>
          </a:p>
          <a:p>
            <a:pPr marL="446088" lvl="2" indent="-179388">
              <a:buFont typeface="Arial"/>
              <a:buChar char="•"/>
            </a:pPr>
            <a:r>
              <a:rPr lang="en-GB" noProof="0" dirty="0"/>
              <a:t>Third level</a:t>
            </a:r>
          </a:p>
          <a:p>
            <a:pPr lvl="3" indent="-357188">
              <a:buSzPct val="100000"/>
              <a:buFontTx/>
              <a:buBlip>
                <a:blip r:embed="rId7"/>
              </a:buBlip>
            </a:pPr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37D16C65-606B-C144-891F-64AD24D9B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AT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9985828-F622-DB42-95F3-093A56FC20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Alles nur heiße Luft? | APA-Science</a:t>
            </a:r>
            <a:endParaRPr lang="en-GB" noProof="0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9BD6499A-CEB6-3940-A43A-D338CA163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uk-UA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29" r:id="rId2"/>
    <p:sldLayoutId id="2147483734" r:id="rId3"/>
    <p:sldLayoutId id="2147483782" r:id="rId4"/>
    <p:sldLayoutId id="2147483787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0" fontAlgn="base" hangingPunct="0">
        <a:spcBef>
          <a:spcPct val="20000"/>
        </a:spcBef>
        <a:spcAft>
          <a:spcPct val="0"/>
        </a:spcAft>
        <a:buChar char="•"/>
        <a:defRPr lang="en-US" sz="2200" dirty="0" smtClean="0">
          <a:solidFill>
            <a:schemeClr val="tx1"/>
          </a:solidFill>
          <a:latin typeface="+mn-lt"/>
          <a:ea typeface="+mn-ea"/>
          <a:cs typeface="Calibri"/>
        </a:defRPr>
      </a:lvl1pPr>
      <a:lvl2pPr marL="442913" indent="-257175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200" dirty="0" smtClean="0">
          <a:solidFill>
            <a:schemeClr val="tx1"/>
          </a:solidFill>
          <a:latin typeface="+mn-lt"/>
          <a:cs typeface="Calibri"/>
        </a:defRPr>
      </a:lvl2pPr>
      <a:lvl3pPr marL="533400" indent="-317500" algn="l" defTabSz="895350" rtl="0" eaLnBrk="0" fontAlgn="base" hangingPunct="0">
        <a:spcBef>
          <a:spcPct val="20000"/>
        </a:spcBef>
        <a:spcAft>
          <a:spcPct val="0"/>
        </a:spcAft>
        <a:buSzPct val="80000"/>
        <a:buFont typeface="Wingdings" charset="2"/>
        <a:buChar char="Ø"/>
        <a:defRPr lang="en-US" sz="2000" dirty="0" smtClean="0">
          <a:solidFill>
            <a:schemeClr val="tx1"/>
          </a:solidFill>
          <a:latin typeface="+mn-lt"/>
          <a:cs typeface="Calibri"/>
        </a:defRPr>
      </a:lvl3pPr>
      <a:lvl4pPr marL="714375" indent="-180975" algn="l" defTabSz="714375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000" dirty="0" smtClean="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0" fontAlgn="base" hangingPunct="0">
        <a:spcBef>
          <a:spcPct val="20000"/>
        </a:spcBef>
        <a:spcAft>
          <a:spcPct val="0"/>
        </a:spcAft>
        <a:buChar char="»"/>
        <a:defRPr lang="en-US" sz="1000" dirty="0" smtClean="0">
          <a:solidFill>
            <a:schemeClr val="tx1"/>
          </a:solidFill>
          <a:latin typeface="+mn-lt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doi.org/10.5281/zenodo.734044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oi.org/10.5281/zenodo.734044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netzero2040.at/" TargetMode="External"/><Relationship Id="rId7" Type="http://schemas.openxmlformats.org/officeDocument/2006/relationships/image" Target="../media/image21.png"/><Relationship Id="rId2" Type="http://schemas.openxmlformats.org/officeDocument/2006/relationships/hyperlink" Target="https://sr22.ccca.ac.at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aar2.ccca.ac.at/" TargetMode="External"/><Relationship Id="rId9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5.jpg"/><Relationship Id="rId7" Type="http://schemas.openxmlformats.org/officeDocument/2006/relationships/image" Target="../media/image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6.jp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busterspodcast.podigee.io/" TargetMode="External"/><Relationship Id="rId2" Type="http://schemas.openxmlformats.org/officeDocument/2006/relationships/hyperlink" Target="https://dasklima.podigee.io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twitter.com/ClimateRsrc/status/1592084718321041409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limadashboard.at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tatistik.at/statistiken/energie-und-umwelt" TargetMode="External"/><Relationship Id="rId5" Type="http://schemas.openxmlformats.org/officeDocument/2006/relationships/hyperlink" Target="https://ccpi.org/" TargetMode="External"/><Relationship Id="rId4" Type="http://schemas.openxmlformats.org/officeDocument/2006/relationships/hyperlink" Target="https://ourworldindata.org/explorers/co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zamg.ac.at/cms/de/klima/new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>
            <a:extLst>
              <a:ext uri="{FF2B5EF4-FFF2-40B4-BE49-F238E27FC236}">
                <a16:creationId xmlns:a16="http://schemas.microsoft.com/office/drawing/2014/main" id="{8AF84A03-A834-6DD9-6907-23A2093DD3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Wie man richtig </a:t>
            </a:r>
            <a:r>
              <a:rPr lang="de-DE" dirty="0" err="1"/>
              <a:t>über‘s</a:t>
            </a:r>
            <a:r>
              <a:rPr lang="de-DE" dirty="0"/>
              <a:t> Klima redet</a:t>
            </a:r>
          </a:p>
          <a:p>
            <a:r>
              <a:rPr lang="de-DE" dirty="0"/>
              <a:t>APA-Science-Event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5A6E71F-68E3-1CA8-1A7E-366714316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5414" y="5373216"/>
            <a:ext cx="11158228" cy="648295"/>
          </a:xfrm>
        </p:spPr>
        <p:txBody>
          <a:bodyPr/>
          <a:lstStyle/>
          <a:p>
            <a:r>
              <a:rPr lang="de-DE" dirty="0"/>
              <a:t>Dipl.-Ing. Dr. Daniel Huppmann</a:t>
            </a:r>
          </a:p>
          <a:p>
            <a:r>
              <a:rPr lang="de-DE" dirty="0"/>
              <a:t>24. November 2022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941188C-F640-45E1-14AF-784E44A3A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de-DE" sz="4000" dirty="0"/>
              <a:t>Alles nur heiße Luft?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62E0704-793D-51D9-2119-47C7D610D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2" y="376539"/>
            <a:ext cx="2759702" cy="919900"/>
          </a:xfrm>
          <a:prstGeom prst="rect">
            <a:avLst/>
          </a:prstGeom>
        </p:spPr>
      </p:pic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AEFC03E0-5833-3762-DB86-46DA52EB7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4" y="284882"/>
            <a:ext cx="2759702" cy="77072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27EEB6F-540A-6584-E69D-F02BE4B41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382" y="155508"/>
            <a:ext cx="1185260" cy="118526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BACC16F5-E6F9-3DC9-E2E4-0C2AF219F5BA}"/>
              </a:ext>
            </a:extLst>
          </p:cNvPr>
          <p:cNvSpPr txBox="1"/>
          <p:nvPr/>
        </p:nvSpPr>
        <p:spPr>
          <a:xfrm>
            <a:off x="338178" y="6165527"/>
            <a:ext cx="4389670" cy="57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 eaLnBrk="0" hangingPunct="0">
              <a:spcBef>
                <a:spcPct val="20000"/>
              </a:spcBef>
              <a:buNone/>
              <a:defRPr lang="de-AT" sz="1800" smtClean="0">
                <a:solidFill>
                  <a:srgbClr val="808080"/>
                </a:solidFill>
                <a:latin typeface="+mn-lt"/>
                <a:cs typeface="Calibri"/>
              </a:defRPr>
            </a:lvl1pPr>
            <a:lvl2pPr marL="442913" indent="-257175" eaLnBrk="0" hangingPunct="0">
              <a:spcBef>
                <a:spcPct val="20000"/>
              </a:spcBef>
              <a:buFont typeface="Arial"/>
              <a:buChar char="•"/>
              <a:defRPr lang="de-AT" sz="2200" smtClean="0">
                <a:latin typeface="+mn-lt"/>
                <a:cs typeface="Calibri"/>
              </a:defRPr>
            </a:lvl2pPr>
            <a:lvl3pPr marL="533400" indent="-317500" defTabSz="895350" eaLnBrk="0" hangingPunct="0">
              <a:spcBef>
                <a:spcPct val="20000"/>
              </a:spcBef>
              <a:buSzPct val="80000"/>
              <a:buFont typeface="Wingdings" charset="2"/>
              <a:buChar char="Ø"/>
              <a:defRPr lang="de-AT" sz="2000" smtClean="0">
                <a:latin typeface="+mn-lt"/>
                <a:cs typeface="Calibri"/>
              </a:defRPr>
            </a:lvl3pPr>
            <a:lvl4pPr marL="714375" indent="-180975" defTabSz="714375" eaLnBrk="0" hangingPunct="0">
              <a:spcBef>
                <a:spcPct val="20000"/>
              </a:spcBef>
              <a:buFont typeface="Arial"/>
              <a:buChar char="•"/>
              <a:defRPr lang="de-AT" sz="2000" smtClean="0">
                <a:latin typeface="+mn-lt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lang="en-US" sz="1000">
                <a:latin typeface="+mn-lt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14288" indent="-14288" algn="l"/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Diese Präsentation ist zum Download verfügbar</a:t>
            </a:r>
            <a:b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auf </a:t>
            </a:r>
            <a:r>
              <a:rPr lang="de-DE" sz="1400" dirty="0">
                <a:solidFill>
                  <a:srgbClr val="005087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</a:t>
            </a: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734044</a:t>
            </a:r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1D39484-D347-91C0-3EA3-86564D6885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6" y="4464496"/>
            <a:ext cx="1772816" cy="1772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83947DF-C131-E140-B364-88F5D0A2B1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WissenSchafftKlimaschutz</a:t>
            </a:r>
            <a:br>
              <a:rPr lang="en-GB" dirty="0"/>
            </a:br>
            <a:endParaRPr lang="en-GB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A6DAC0A-A64C-A6B6-93D6-900AF6C9717C}"/>
              </a:ext>
            </a:extLst>
          </p:cNvPr>
          <p:cNvSpPr txBox="1"/>
          <p:nvPr/>
        </p:nvSpPr>
        <p:spPr>
          <a:xfrm>
            <a:off x="338178" y="6165527"/>
            <a:ext cx="4389670" cy="575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 eaLnBrk="0" hangingPunct="0">
              <a:spcBef>
                <a:spcPct val="20000"/>
              </a:spcBef>
              <a:buNone/>
              <a:defRPr lang="de-AT" sz="1800" smtClean="0">
                <a:solidFill>
                  <a:srgbClr val="808080"/>
                </a:solidFill>
                <a:latin typeface="+mn-lt"/>
                <a:cs typeface="Calibri"/>
              </a:defRPr>
            </a:lvl1pPr>
            <a:lvl2pPr marL="442913" indent="-257175" eaLnBrk="0" hangingPunct="0">
              <a:spcBef>
                <a:spcPct val="20000"/>
              </a:spcBef>
              <a:buFont typeface="Arial"/>
              <a:buChar char="•"/>
              <a:defRPr lang="de-AT" sz="2200" smtClean="0">
                <a:latin typeface="+mn-lt"/>
                <a:cs typeface="Calibri"/>
              </a:defRPr>
            </a:lvl2pPr>
            <a:lvl3pPr marL="533400" indent="-317500" defTabSz="895350" eaLnBrk="0" hangingPunct="0">
              <a:spcBef>
                <a:spcPct val="20000"/>
              </a:spcBef>
              <a:buSzPct val="80000"/>
              <a:buFont typeface="Wingdings" charset="2"/>
              <a:buChar char="Ø"/>
              <a:defRPr lang="de-AT" sz="2000" smtClean="0">
                <a:latin typeface="+mn-lt"/>
                <a:cs typeface="Calibri"/>
              </a:defRPr>
            </a:lvl3pPr>
            <a:lvl4pPr marL="714375" indent="-180975" defTabSz="714375" eaLnBrk="0" hangingPunct="0">
              <a:spcBef>
                <a:spcPct val="20000"/>
              </a:spcBef>
              <a:buFont typeface="Arial"/>
              <a:buChar char="•"/>
              <a:defRPr lang="de-AT" sz="2000" smtClean="0">
                <a:latin typeface="+mn-lt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lang="en-US" sz="1000">
                <a:latin typeface="+mn-lt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14288" indent="-14288" algn="l"/>
            <a:r>
              <a:rPr lang="de-DE" sz="1400" dirty="0">
                <a:solidFill>
                  <a:schemeClr val="tx1"/>
                </a:solidFill>
              </a:rPr>
              <a:t>Diese Präsentation ist zum Download verfügbar</a:t>
            </a:r>
            <a:br>
              <a:rPr lang="de-DE" sz="1400" dirty="0">
                <a:solidFill>
                  <a:schemeClr val="tx1"/>
                </a:solidFill>
              </a:rPr>
            </a:br>
            <a:r>
              <a:rPr lang="de-DE" sz="1400" dirty="0">
                <a:solidFill>
                  <a:schemeClr val="tx1"/>
                </a:solidFill>
              </a:rPr>
              <a:t>auf </a:t>
            </a:r>
            <a:r>
              <a:rPr lang="de-DE" sz="1400" dirty="0">
                <a:solidFill>
                  <a:srgbClr val="005087"/>
                </a:solidFill>
                <a:hlinkClick r:id="rId2"/>
              </a:rPr>
              <a:t>https://doi.org/10.5281/zenodo.</a:t>
            </a:r>
            <a:r>
              <a:rPr lang="de-DE" sz="1400" dirty="0">
                <a:solidFill>
                  <a:schemeClr val="tx1"/>
                </a:solidFill>
                <a:hlinkClick r:id="rId2"/>
              </a:rPr>
              <a:t>734044</a:t>
            </a:r>
            <a:r>
              <a:rPr lang="de-DE" sz="1400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B65282-19F8-2E2F-8D74-17E5050C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36" y="4464496"/>
            <a:ext cx="1772816" cy="177281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52F6825-6D6B-F555-9482-2A498F8E6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2" y="376539"/>
            <a:ext cx="2759702" cy="919900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B44A2735-8636-5E71-37B2-7DE2E2A911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4" y="284882"/>
            <a:ext cx="2759702" cy="77072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93EAF85-CBC0-1228-1905-2BB5B0ACDB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382" y="155508"/>
            <a:ext cx="1185260" cy="118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8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6D2B08DA-1094-239A-F0B9-091B78A9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Weiterführende Information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93BD3CA9-C487-1BA4-F9DB-6C25E5A7F6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94B3C3D5-540D-6372-8AF4-E5F698C22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AAF5A2D1-8E3B-2B09-A025-BB5F18815D0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11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3226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D3835C4A-23BF-8D1C-211E-99BE8BF2C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Ausgewählte aktuelle wissenschaftliche Projekte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7DFCDCC-8DAF-6D08-E392-620D16857BC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11426" y="1160846"/>
            <a:ext cx="10657184" cy="4860442"/>
          </a:xfrm>
        </p:spPr>
        <p:txBody>
          <a:bodyPr/>
          <a:lstStyle/>
          <a:p>
            <a:r>
              <a:rPr lang="de-AT" dirty="0"/>
              <a:t>Ende November 2022 veröffentlicht das</a:t>
            </a:r>
            <a:br>
              <a:rPr lang="de-AT" dirty="0"/>
            </a:br>
            <a:r>
              <a:rPr lang="de-AT" dirty="0"/>
              <a:t>„Austrian Panel on Climate Change“ (APCC)</a:t>
            </a:r>
            <a:br>
              <a:rPr lang="de-AT" dirty="0"/>
            </a:br>
            <a:r>
              <a:rPr lang="de-AT" dirty="0"/>
              <a:t>den Spezialbericht “Strukturen für</a:t>
            </a:r>
            <a:br>
              <a:rPr lang="de-AT" dirty="0"/>
            </a:br>
            <a:r>
              <a:rPr lang="de-AT" dirty="0"/>
              <a:t>ein klimafreundliches Leben” (SR22)</a:t>
            </a:r>
          </a:p>
          <a:p>
            <a:pPr lvl="3"/>
            <a:r>
              <a:rPr lang="de-AT" dirty="0">
                <a:hlinkClick r:id="rId2"/>
              </a:rPr>
              <a:t>https://sr22.ccca.ac.at</a:t>
            </a:r>
            <a:endParaRPr lang="de-AT" dirty="0"/>
          </a:p>
          <a:p>
            <a:pPr lvl="4"/>
            <a:endParaRPr lang="de-AT" dirty="0"/>
          </a:p>
          <a:p>
            <a:r>
              <a:rPr lang="de-AT" dirty="0"/>
              <a:t>BOKU, Energieagentur &amp; IIASA entwickeln</a:t>
            </a:r>
            <a:br>
              <a:rPr lang="de-AT" dirty="0"/>
            </a:br>
            <a:r>
              <a:rPr lang="de-AT" dirty="0"/>
              <a:t>model-basierte Transformationspfade für den</a:t>
            </a:r>
            <a:br>
              <a:rPr lang="de-AT" dirty="0"/>
            </a:br>
            <a:r>
              <a:rPr lang="de-AT" dirty="0"/>
              <a:t>Energiesektor zur Klimaneutralität bis 2040</a:t>
            </a:r>
          </a:p>
          <a:p>
            <a:pPr lvl="3"/>
            <a:r>
              <a:rPr lang="de-AT" dirty="0">
                <a:hlinkClick r:id="rId3"/>
              </a:rPr>
              <a:t>https://netzero2040.at</a:t>
            </a:r>
            <a:endParaRPr lang="de-AT" dirty="0"/>
          </a:p>
          <a:p>
            <a:pPr lvl="4"/>
            <a:endParaRPr lang="de-AT" dirty="0"/>
          </a:p>
          <a:p>
            <a:r>
              <a:rPr lang="de-AT" dirty="0"/>
              <a:t>Das APCC arbeitet am umfassenden Sachstandsbericht</a:t>
            </a:r>
            <a:br>
              <a:rPr lang="de-AT" dirty="0"/>
            </a:br>
            <a:r>
              <a:rPr lang="de-AT" dirty="0"/>
              <a:t>“Second Austrian Assessment Report (AAR2)”</a:t>
            </a:r>
            <a:br>
              <a:rPr lang="de-AT" dirty="0"/>
            </a:br>
            <a:r>
              <a:rPr lang="de-AT" dirty="0"/>
              <a:t>(geplante Veröffentlichung Juni 2025)</a:t>
            </a:r>
          </a:p>
          <a:p>
            <a:pPr lvl="3"/>
            <a:r>
              <a:rPr lang="de-AT" dirty="0">
                <a:hlinkClick r:id="rId4"/>
              </a:rPr>
              <a:t>https://aar2.ccca.ac.at/</a:t>
            </a:r>
            <a:endParaRPr lang="de-AT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9170A133-86E0-6604-39E4-B63F4658BA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519936" y="5589240"/>
            <a:ext cx="2448272" cy="792088"/>
          </a:xfrm>
        </p:spPr>
        <p:txBody>
          <a:bodyPr/>
          <a:lstStyle/>
          <a:p>
            <a:pPr algn="r"/>
            <a:r>
              <a:rPr lang="de-DE" dirty="0"/>
              <a:t>APCC-Spezialbericht</a:t>
            </a:r>
            <a:br>
              <a:rPr lang="de-DE" dirty="0"/>
            </a:br>
            <a:r>
              <a:rPr lang="de-DE" dirty="0"/>
              <a:t>„Strukturen für ein klima-</a:t>
            </a:r>
            <a:br>
              <a:rPr lang="de-DE" dirty="0"/>
            </a:br>
            <a:r>
              <a:rPr lang="de-DE" dirty="0"/>
              <a:t>freundlichen Leben“ (2022)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3C75FF0-B9FB-B978-C7D1-E3BBE0D03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890" y="3261579"/>
            <a:ext cx="944794" cy="859458"/>
          </a:xfrm>
          <a:prstGeom prst="rect">
            <a:avLst/>
          </a:prstGeom>
        </p:spPr>
      </p:pic>
      <p:pic>
        <p:nvPicPr>
          <p:cNvPr id="5126" name="Picture 6" descr="Poster beim Klimatag 2021">
            <a:extLst>
              <a:ext uri="{FF2B5EF4-FFF2-40B4-BE49-F238E27FC236}">
                <a16:creationId xmlns:a16="http://schemas.microsoft.com/office/drawing/2014/main" id="{B5DBE572-1279-B8DC-19DC-228075E1D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216" y="1196752"/>
            <a:ext cx="3888432" cy="518457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5B740F0-E2C8-1893-A5FF-F4D832597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710" y="1124744"/>
            <a:ext cx="1773154" cy="81959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EDA64E4-7C4F-70EF-21C3-4571449A66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02170" y="67345"/>
            <a:ext cx="2155272" cy="980925"/>
          </a:xfrm>
          <a:prstGeom prst="rect">
            <a:avLst/>
          </a:prstGeom>
        </p:spPr>
      </p:pic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35DDA5EB-E409-16CD-8196-34759CAF696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1042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E6B0A0-DF3C-DC34-CD5C-D7E22217B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Empfehlungen für Sachbücher und weiterführende Informationen</a:t>
            </a:r>
          </a:p>
        </p:txBody>
      </p:sp>
      <p:sp>
        <p:nvSpPr>
          <p:cNvPr id="21" name="Inhaltsplatzhalter 20">
            <a:extLst>
              <a:ext uri="{FF2B5EF4-FFF2-40B4-BE49-F238E27FC236}">
                <a16:creationId xmlns:a16="http://schemas.microsoft.com/office/drawing/2014/main" id="{EBAF0046-F812-A227-6826-EC03A8DD6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91413" y="1600200"/>
            <a:ext cx="7344816" cy="109679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„Klimawandel - Fakten gegen Fake &amp; Fiction“</a:t>
            </a:r>
            <a:br>
              <a:rPr lang="de-DE" dirty="0"/>
            </a:br>
            <a:r>
              <a:rPr lang="de-DE" dirty="0"/>
              <a:t>von  Marcus </a:t>
            </a:r>
            <a:r>
              <a:rPr lang="de-DE" dirty="0" err="1"/>
              <a:t>Wadsak</a:t>
            </a:r>
            <a:br>
              <a:rPr lang="de-DE" dirty="0"/>
            </a:br>
            <a:r>
              <a:rPr lang="de-DE" dirty="0"/>
              <a:t>Braumüller Verlag, März 2020</a:t>
            </a:r>
          </a:p>
          <a:p>
            <a:endParaRPr lang="de-DE" dirty="0"/>
          </a:p>
        </p:txBody>
      </p:sp>
      <p:sp>
        <p:nvSpPr>
          <p:cNvPr id="22" name="Inhaltsplatzhalter 21">
            <a:extLst>
              <a:ext uri="{FF2B5EF4-FFF2-40B4-BE49-F238E27FC236}">
                <a16:creationId xmlns:a16="http://schemas.microsoft.com/office/drawing/2014/main" id="{E759EA31-19A2-C6F2-F565-E6472ED8E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91805" y="3068960"/>
            <a:ext cx="5980790" cy="1276547"/>
          </a:xfrm>
        </p:spPr>
        <p:txBody>
          <a:bodyPr/>
          <a:lstStyle/>
          <a:p>
            <a:pPr marL="0" indent="0" algn="r">
              <a:buNone/>
            </a:pPr>
            <a:r>
              <a:rPr lang="de-DE" dirty="0"/>
              <a:t>„Stadt, Land, Klima - Warum wir nur mit</a:t>
            </a:r>
            <a:br>
              <a:rPr lang="de-DE" dirty="0"/>
            </a:br>
            <a:r>
              <a:rPr lang="de-DE" dirty="0"/>
              <a:t>einem urbanen Leben die Erde retten“</a:t>
            </a:r>
            <a:br>
              <a:rPr lang="de-DE" dirty="0"/>
            </a:br>
            <a:r>
              <a:rPr lang="de-DE" dirty="0"/>
              <a:t>von  Gernot Wagner</a:t>
            </a:r>
            <a:br>
              <a:rPr lang="de-DE" dirty="0"/>
            </a:br>
            <a:r>
              <a:rPr lang="de-DE" dirty="0"/>
              <a:t>Brandstätter Verlag, Februar 2022</a:t>
            </a:r>
          </a:p>
          <a:p>
            <a:pPr algn="r"/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3C41F09-48E6-8F81-61B4-DA092B188C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eigentlich keine Ausrede mehr für „Nicht-Wissen“…</a:t>
            </a:r>
          </a:p>
        </p:txBody>
      </p:sp>
      <p:pic>
        <p:nvPicPr>
          <p:cNvPr id="19" name="Inhaltsplatzhalter 8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AA57082E-E8E8-68F9-A8DD-900B047CA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3596" y="1670588"/>
            <a:ext cx="1788988" cy="275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19" descr="Ein Bild, das Text, Person, draußen, darstellend enthält.&#10;&#10;Automatisch generierte Beschreibung">
            <a:extLst>
              <a:ext uri="{FF2B5EF4-FFF2-40B4-BE49-F238E27FC236}">
                <a16:creationId xmlns:a16="http://schemas.microsoft.com/office/drawing/2014/main" id="{3E947CEC-CAAD-08AC-2B6C-9A2218608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5" y="1600200"/>
            <a:ext cx="1788987" cy="269289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77CC3CC1-554D-970D-CE3F-2E63151E9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282008"/>
            <a:ext cx="2640990" cy="1001416"/>
          </a:xfrm>
          <a:prstGeom prst="rect">
            <a:avLst/>
          </a:prstGeom>
        </p:spPr>
      </p:pic>
      <p:sp>
        <p:nvSpPr>
          <p:cNvPr id="26" name="Inhaltsplatzhalter 20">
            <a:extLst>
              <a:ext uri="{FF2B5EF4-FFF2-40B4-BE49-F238E27FC236}">
                <a16:creationId xmlns:a16="http://schemas.microsoft.com/office/drawing/2014/main" id="{DEA6C037-0EA3-6A3B-0208-A20CAE3A72AD}"/>
              </a:ext>
            </a:extLst>
          </p:cNvPr>
          <p:cNvSpPr txBox="1">
            <a:spLocks/>
          </p:cNvSpPr>
          <p:nvPr/>
        </p:nvSpPr>
        <p:spPr bwMode="auto">
          <a:xfrm>
            <a:off x="911425" y="4869160"/>
            <a:ext cx="7344816" cy="43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 dirty="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200" dirty="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 dirty="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kern="0" dirty="0"/>
              <a:t>Ausgewählte Websites und Organisationen:</a:t>
            </a:r>
          </a:p>
          <a:p>
            <a:endParaRPr lang="de-DE" kern="0" dirty="0"/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A60978FB-7DA2-DD11-A50E-092A451B7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163" y="5489606"/>
            <a:ext cx="2329476" cy="776492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D33A1F3-A46F-FEFD-F3C4-EFA9282392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373" y="5303790"/>
            <a:ext cx="979634" cy="979634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0E929CA-0F71-1F43-E91C-DF157408A9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0323" y="5636558"/>
            <a:ext cx="1848205" cy="336966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CD663FBD-8467-BA6A-5A6F-9839ABEB9C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23" y="5469840"/>
            <a:ext cx="685800" cy="647700"/>
          </a:xfrm>
          <a:prstGeom prst="rect">
            <a:avLst/>
          </a:prstGeom>
        </p:spPr>
      </p:pic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4A95DD2-5BCC-4B6F-1C2E-6D5920866B0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1160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8DAF5-58F0-2459-5D6D-310C6BA71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Podcasts zum 6. Sachstandsbericht des Weltklimarats (IPCC)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D1D998-60A2-D9AC-DF10-55D886419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5680" y="1628800"/>
            <a:ext cx="8640960" cy="4752529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Das Klima – der Podcast zur Wissenschaft hinter der Krise</a:t>
            </a:r>
          </a:p>
          <a:p>
            <a:pPr marL="0" indent="0">
              <a:buNone/>
            </a:pPr>
            <a:r>
              <a:rPr lang="de-DE" i="1" dirty="0"/>
              <a:t>Florian </a:t>
            </a:r>
            <a:r>
              <a:rPr lang="de-DE" i="1" dirty="0" err="1"/>
              <a:t>Freistetter</a:t>
            </a:r>
            <a:r>
              <a:rPr lang="de-DE" i="1" dirty="0"/>
              <a:t> und Claudia Frick lesen den 6. Sachstandsbericht…</a:t>
            </a:r>
          </a:p>
          <a:p>
            <a:pPr lvl="1"/>
            <a:r>
              <a:rPr lang="de-DE" dirty="0">
                <a:hlinkClick r:id="rId2"/>
              </a:rPr>
              <a:t>https://dasklima.podigee.io</a:t>
            </a:r>
            <a:endParaRPr lang="de-DE" dirty="0"/>
          </a:p>
          <a:p>
            <a:r>
              <a:rPr lang="de-DE" dirty="0"/>
              <a:t>Folge 2: Was ist ein IPCC (mit Daniel Huppmann)</a:t>
            </a:r>
          </a:p>
          <a:p>
            <a:r>
              <a:rPr lang="de-DE" dirty="0"/>
              <a:t>Folge 45: Mit der Klima U-Bahn durch Europa (mit Birgit Bednar-Friedl)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/>
              <a:t>Science Busters Podcast</a:t>
            </a:r>
            <a:r>
              <a:rPr lang="de-DE" dirty="0"/>
              <a:t> </a:t>
            </a:r>
          </a:p>
          <a:p>
            <a:pPr lvl="1"/>
            <a:r>
              <a:rPr lang="de-DE" dirty="0">
                <a:hlinkClick r:id="rId3"/>
              </a:rPr>
              <a:t>https://sciencebusterspodcast.podigee.io</a:t>
            </a:r>
            <a:endParaRPr lang="de-DE" dirty="0"/>
          </a:p>
          <a:p>
            <a:r>
              <a:rPr lang="de-DE" dirty="0"/>
              <a:t>Folge 37: Die Hitze der Stadt ist im Sommer brutal (mit Daniel Huppmann)</a:t>
            </a:r>
          </a:p>
          <a:p>
            <a:r>
              <a:rPr lang="de-DE" dirty="0"/>
              <a:t>Folge 39: Wie man einen IPCC-Bericht mundgerecht kürzt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13AB6D8-69C2-5B9F-BC19-1C3CC543F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Wer nicht lesen will, kann hören…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8A10B4C-F0F2-4520-6BF2-764375448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9" y="1628799"/>
            <a:ext cx="2088009" cy="208800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CD5D1AC-3D3F-4AA2-D066-442CF0E116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83" y="4149080"/>
            <a:ext cx="2088009" cy="2088009"/>
          </a:xfrm>
          <a:prstGeom prst="rect">
            <a:avLst/>
          </a:prstGeom>
        </p:spPr>
      </p:pic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DB05799A-D489-1444-9749-430AB1B8368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14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044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B2E75-C672-9F0A-420F-5F000435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Entwicklung der globalen Durchschnitts-Temperatur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059DC1B2-F72B-876A-BEE2-4BC67389F1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6093296"/>
            <a:ext cx="10657184" cy="324000"/>
          </a:xfrm>
        </p:spPr>
        <p:txBody>
          <a:bodyPr anchor="b"/>
          <a:lstStyle/>
          <a:p>
            <a:r>
              <a:rPr lang="de-DE" dirty="0"/>
              <a:t>Historische Temperatur-Entwicklung | IPCC AR6 WG1 SPM 1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BB7D564-A711-E51E-D742-92C46CFF7F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Erderhitzung läuft schneller als jemals in der Menschheitsgeschichte, und sie ist durch Menschen-gemachte Treibhausgas-Emissionen verursacht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8258F94A-8C35-C4BB-C0F8-C772AE6D343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0F9F21-15F0-5BF4-BF0F-9389F0350D7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C1D7B-4C0D-4D70-C250-AD33E6CDF45C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2</a:t>
            </a:fld>
            <a:endParaRPr lang="uk-UA" dirty="0"/>
          </a:p>
        </p:txBody>
      </p:sp>
      <p:pic>
        <p:nvPicPr>
          <p:cNvPr id="16" name="Inhaltsplatzhalter 14">
            <a:extLst>
              <a:ext uri="{FF2B5EF4-FFF2-40B4-BE49-F238E27FC236}">
                <a16:creationId xmlns:a16="http://schemas.microsoft.com/office/drawing/2014/main" id="{D8A72A18-B3BA-8A9E-162E-B4D458562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5" t="28788" r="-1" b="6627"/>
          <a:stretch/>
        </p:blipFill>
        <p:spPr bwMode="auto">
          <a:xfrm>
            <a:off x="6312024" y="2389220"/>
            <a:ext cx="5480051" cy="377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nhaltsplatzhalter 14">
            <a:extLst>
              <a:ext uri="{FF2B5EF4-FFF2-40B4-BE49-F238E27FC236}">
                <a16:creationId xmlns:a16="http://schemas.microsoft.com/office/drawing/2014/main" id="{E3E89EAC-4B47-1D7A-BA9C-200166354B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2" r="53208" b="8411"/>
          <a:stretch/>
        </p:blipFill>
        <p:spPr>
          <a:xfrm>
            <a:off x="911425" y="2533235"/>
            <a:ext cx="4608511" cy="35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6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114AC484-15DF-6804-BCEF-9CD1A60241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2" r="53208" b="8411"/>
          <a:stretch/>
        </p:blipFill>
        <p:spPr>
          <a:xfrm>
            <a:off x="911425" y="2533235"/>
            <a:ext cx="4608511" cy="3560061"/>
          </a:xfrm>
        </p:spPr>
      </p:pic>
      <p:sp>
        <p:nvSpPr>
          <p:cNvPr id="22" name="Freihandform 21">
            <a:extLst>
              <a:ext uri="{FF2B5EF4-FFF2-40B4-BE49-F238E27FC236}">
                <a16:creationId xmlns:a16="http://schemas.microsoft.com/office/drawing/2014/main" id="{D6F0DF4A-6F8D-4D40-D3B1-64B66988637C}"/>
              </a:ext>
            </a:extLst>
          </p:cNvPr>
          <p:cNvSpPr/>
          <p:nvPr/>
        </p:nvSpPr>
        <p:spPr>
          <a:xfrm>
            <a:off x="5250731" y="1573489"/>
            <a:ext cx="989342" cy="1890769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0" fmla="*/ 0 w 1803692"/>
              <a:gd name="connsiteY0" fmla="*/ 464422 h 464422"/>
              <a:gd name="connsiteX1" fmla="*/ 499621 w 1803692"/>
              <a:gd name="connsiteY1" fmla="*/ 49643 h 464422"/>
              <a:gd name="connsiteX2" fmla="*/ 1715678 w 1803692"/>
              <a:gd name="connsiteY2" fmla="*/ 1876 h 464422"/>
              <a:gd name="connsiteX3" fmla="*/ 1708392 w 1803692"/>
              <a:gd name="connsiteY3" fmla="*/ 9852 h 464422"/>
              <a:gd name="connsiteX0" fmla="*/ 0 w 1798890"/>
              <a:gd name="connsiteY0" fmla="*/ 462967 h 462967"/>
              <a:gd name="connsiteX1" fmla="*/ 499621 w 1798890"/>
              <a:gd name="connsiteY1" fmla="*/ 48188 h 462967"/>
              <a:gd name="connsiteX2" fmla="*/ 1715678 w 1798890"/>
              <a:gd name="connsiteY2" fmla="*/ 421 h 462967"/>
              <a:gd name="connsiteX3" fmla="*/ 1688134 w 1798890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688134 w 1715678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715144 w 1715678"/>
              <a:gd name="connsiteY4" fmla="*/ 20930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3505 w 1715678"/>
              <a:gd name="connsiteY4" fmla="*/ 45944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5" fmla="*/ 0 w 1715678"/>
              <a:gd name="connsiteY5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571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  <a:cubicBezTo>
                  <a:pt x="1714564" y="72575"/>
                  <a:pt x="1716662" y="213549"/>
                  <a:pt x="1715144" y="215211"/>
                </a:cubicBezTo>
                <a:cubicBezTo>
                  <a:pt x="861985" y="212273"/>
                  <a:pt x="599850" y="206347"/>
                  <a:pt x="256596" y="256573"/>
                </a:cubicBezTo>
                <a:cubicBezTo>
                  <a:pt x="-12380" y="300890"/>
                  <a:pt x="47268" y="430628"/>
                  <a:pt x="6753" y="457477"/>
                </a:cubicBezTo>
                <a:lnTo>
                  <a:pt x="0" y="462967"/>
                </a:lnTo>
                <a:close/>
              </a:path>
            </a:pathLst>
          </a:custGeom>
          <a:solidFill>
            <a:schemeClr val="accent3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FB2E75-C672-9F0A-420F-5F000435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Erwartete Entwicklung der globalen Durchschnitts-Temperatur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BB7D564-A711-E51E-D742-92C46CFF7F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Wir verlassen die natürliche Schwankungsbreite des Klima-Systems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8258F94A-8C35-C4BB-C0F8-C772AE6D3439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0F9F21-15F0-5BF4-BF0F-9389F0350D7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C1D7B-4C0D-4D70-C250-AD33E6CDF45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3</a:t>
            </a:fld>
            <a:endParaRPr lang="uk-UA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059DC1B2-F72B-876A-BEE2-4BC67389F1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 anchorCtr="0"/>
          <a:lstStyle/>
          <a:p>
            <a:r>
              <a:rPr lang="de-DE" dirty="0"/>
              <a:t>Historische Temperatur-Entwicklung | IPCC AR6 WG1 SPM 1a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D868A8-E0BE-B535-94D3-B951F2147DA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 anchor="b" anchorCtr="0"/>
          <a:lstStyle/>
          <a:p>
            <a:br>
              <a:rPr lang="de-DE" dirty="0"/>
            </a:br>
            <a:r>
              <a:rPr lang="de-DE" dirty="0"/>
              <a:t>Stilisierte Darstellung basierend auf einer</a:t>
            </a:r>
            <a:br>
              <a:rPr lang="de-DE" dirty="0"/>
            </a:br>
            <a:r>
              <a:rPr lang="de-DE" dirty="0"/>
              <a:t>Übersicht der Abschätzungen verschiedener Institute via</a:t>
            </a:r>
            <a:br>
              <a:rPr lang="de-DE" dirty="0"/>
            </a:br>
            <a:r>
              <a:rPr lang="de-DE" dirty="0">
                <a:hlinkClick r:id="rId4"/>
              </a:rPr>
              <a:t>https://twitter.com/ClimateRsrc/status/1592084718321041409</a:t>
            </a:r>
            <a:r>
              <a:rPr lang="de-DE" dirty="0"/>
              <a:t>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54E7E18-4119-E9E6-D22A-7C11ABE2E821}"/>
              </a:ext>
            </a:extLst>
          </p:cNvPr>
          <p:cNvSpPr txBox="1"/>
          <p:nvPr/>
        </p:nvSpPr>
        <p:spPr>
          <a:xfrm>
            <a:off x="6312023" y="364502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1.0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B68C3DC-ACB1-A3AD-2E3B-9B43E95B9424}"/>
              </a:ext>
            </a:extLst>
          </p:cNvPr>
          <p:cNvSpPr txBox="1"/>
          <p:nvPr/>
        </p:nvSpPr>
        <p:spPr>
          <a:xfrm>
            <a:off x="6312023" y="268358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2.0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FE44D36-C013-C009-D763-585B566F38AF}"/>
              </a:ext>
            </a:extLst>
          </p:cNvPr>
          <p:cNvSpPr txBox="1"/>
          <p:nvPr/>
        </p:nvSpPr>
        <p:spPr>
          <a:xfrm>
            <a:off x="6312024" y="172214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3.0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B3EFC80-3B43-C044-BD7B-39D22751D5C5}"/>
              </a:ext>
            </a:extLst>
          </p:cNvPr>
          <p:cNvSpPr txBox="1"/>
          <p:nvPr/>
        </p:nvSpPr>
        <p:spPr>
          <a:xfrm>
            <a:off x="6277732" y="141277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°C</a:t>
            </a:r>
          </a:p>
        </p:txBody>
      </p:sp>
      <p:sp>
        <p:nvSpPr>
          <p:cNvPr id="14" name="Freihandform 13">
            <a:extLst>
              <a:ext uri="{FF2B5EF4-FFF2-40B4-BE49-F238E27FC236}">
                <a16:creationId xmlns:a16="http://schemas.microsoft.com/office/drawing/2014/main" id="{3E70C8F0-F734-FFC3-5822-0F5806F064B3}"/>
              </a:ext>
            </a:extLst>
          </p:cNvPr>
          <p:cNvSpPr/>
          <p:nvPr/>
        </p:nvSpPr>
        <p:spPr>
          <a:xfrm>
            <a:off x="5250731" y="3278000"/>
            <a:ext cx="989319" cy="415309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55014">
                <a:moveTo>
                  <a:pt x="0" y="455014"/>
                </a:moveTo>
                <a:cubicBezTo>
                  <a:pt x="29065" y="143144"/>
                  <a:pt x="213675" y="112507"/>
                  <a:pt x="499621" y="40235"/>
                </a:cubicBezTo>
                <a:cubicBezTo>
                  <a:pt x="785567" y="-32037"/>
                  <a:pt x="1464297" y="13527"/>
                  <a:pt x="1715678" y="21382"/>
                </a:cubicBezTo>
              </a:path>
            </a:pathLst>
          </a:cu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 20">
            <a:extLst>
              <a:ext uri="{FF2B5EF4-FFF2-40B4-BE49-F238E27FC236}">
                <a16:creationId xmlns:a16="http://schemas.microsoft.com/office/drawing/2014/main" id="{F5D98D46-9FED-7FB9-AB44-723791042068}"/>
              </a:ext>
            </a:extLst>
          </p:cNvPr>
          <p:cNvSpPr/>
          <p:nvPr/>
        </p:nvSpPr>
        <p:spPr>
          <a:xfrm>
            <a:off x="5250731" y="2072667"/>
            <a:ext cx="989319" cy="1515463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</a:path>
            </a:pathLst>
          </a:cu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>
            <a:extLst>
              <a:ext uri="{FF2B5EF4-FFF2-40B4-BE49-F238E27FC236}">
                <a16:creationId xmlns:a16="http://schemas.microsoft.com/office/drawing/2014/main" id="{F85CBAAC-00DB-8F5A-FE0B-76FF7A29A091}"/>
              </a:ext>
            </a:extLst>
          </p:cNvPr>
          <p:cNvSpPr/>
          <p:nvPr/>
        </p:nvSpPr>
        <p:spPr>
          <a:xfrm>
            <a:off x="5250675" y="2368848"/>
            <a:ext cx="989342" cy="1215502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0" fmla="*/ 0 w 1803692"/>
              <a:gd name="connsiteY0" fmla="*/ 464422 h 464422"/>
              <a:gd name="connsiteX1" fmla="*/ 499621 w 1803692"/>
              <a:gd name="connsiteY1" fmla="*/ 49643 h 464422"/>
              <a:gd name="connsiteX2" fmla="*/ 1715678 w 1803692"/>
              <a:gd name="connsiteY2" fmla="*/ 1876 h 464422"/>
              <a:gd name="connsiteX3" fmla="*/ 1708392 w 1803692"/>
              <a:gd name="connsiteY3" fmla="*/ 9852 h 464422"/>
              <a:gd name="connsiteX0" fmla="*/ 0 w 1798890"/>
              <a:gd name="connsiteY0" fmla="*/ 462967 h 462967"/>
              <a:gd name="connsiteX1" fmla="*/ 499621 w 1798890"/>
              <a:gd name="connsiteY1" fmla="*/ 48188 h 462967"/>
              <a:gd name="connsiteX2" fmla="*/ 1715678 w 1798890"/>
              <a:gd name="connsiteY2" fmla="*/ 421 h 462967"/>
              <a:gd name="connsiteX3" fmla="*/ 1688134 w 1798890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688134 w 1715678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715144 w 1715678"/>
              <a:gd name="connsiteY4" fmla="*/ 20930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3505 w 1715678"/>
              <a:gd name="connsiteY4" fmla="*/ 45944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5" fmla="*/ 0 w 1715678"/>
              <a:gd name="connsiteY5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87310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87310 h 462967"/>
              <a:gd name="connsiteX4" fmla="*/ 263349 w 1715718"/>
              <a:gd name="connsiteY4" fmla="*/ 328671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571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  <a:cubicBezTo>
                  <a:pt x="1714564" y="72575"/>
                  <a:pt x="1716662" y="285648"/>
                  <a:pt x="1715144" y="287310"/>
                </a:cubicBezTo>
                <a:cubicBezTo>
                  <a:pt x="861985" y="284372"/>
                  <a:pt x="545830" y="288293"/>
                  <a:pt x="263349" y="328671"/>
                </a:cubicBezTo>
                <a:cubicBezTo>
                  <a:pt x="-19132" y="369049"/>
                  <a:pt x="47268" y="430628"/>
                  <a:pt x="6753" y="457477"/>
                </a:cubicBezTo>
                <a:lnTo>
                  <a:pt x="0" y="462967"/>
                </a:lnTo>
                <a:close/>
              </a:path>
            </a:pathLst>
          </a:custGeom>
          <a:solidFill>
            <a:schemeClr val="accent1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>
            <a:extLst>
              <a:ext uri="{FF2B5EF4-FFF2-40B4-BE49-F238E27FC236}">
                <a16:creationId xmlns:a16="http://schemas.microsoft.com/office/drawing/2014/main" id="{B8DC0942-8C16-9232-B328-0C3F0CCB931E}"/>
              </a:ext>
            </a:extLst>
          </p:cNvPr>
          <p:cNvSpPr/>
          <p:nvPr/>
        </p:nvSpPr>
        <p:spPr>
          <a:xfrm>
            <a:off x="5250675" y="2845953"/>
            <a:ext cx="989319" cy="799072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</a:path>
            </a:pathLst>
          </a:cu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B600DDBD-3184-26DE-DCB0-C70E2CB33E74}"/>
              </a:ext>
            </a:extLst>
          </p:cNvPr>
          <p:cNvSpPr txBox="1"/>
          <p:nvPr/>
        </p:nvSpPr>
        <p:spPr>
          <a:xfrm>
            <a:off x="6888088" y="3161230"/>
            <a:ext cx="4088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Zielsetzung des Pariser Klima-Abkommens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C07438-10E0-3EE2-224A-966B1F6AA49E}"/>
              </a:ext>
            </a:extLst>
          </p:cNvPr>
          <p:cNvSpPr txBox="1"/>
          <p:nvPr/>
        </p:nvSpPr>
        <p:spPr>
          <a:xfrm>
            <a:off x="6900583" y="2492896"/>
            <a:ext cx="408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Erwartetet Erhitzung basierend auf</a:t>
            </a:r>
          </a:p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Klimaschutz-Ankündigungen („</a:t>
            </a:r>
            <a:r>
              <a:rPr lang="de-DE" sz="1600" b="1" dirty="0" err="1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pledges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“)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46D4834-B291-09C3-1404-6C3A97F16142}"/>
              </a:ext>
            </a:extLst>
          </p:cNvPr>
          <p:cNvSpPr txBox="1"/>
          <p:nvPr/>
        </p:nvSpPr>
        <p:spPr>
          <a:xfrm>
            <a:off x="6894709" y="1764105"/>
            <a:ext cx="4481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</a:t>
            </a:r>
            <a:b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derzeit umgesetzten Klimaschutz-Maßnahmen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F59655F-9038-469C-D92E-B45DAF3E91FA}"/>
              </a:ext>
            </a:extLst>
          </p:cNvPr>
          <p:cNvSpPr txBox="1"/>
          <p:nvPr/>
        </p:nvSpPr>
        <p:spPr>
          <a:xfrm>
            <a:off x="6305947" y="316430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1.5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F3FF58D1-8296-A3D3-4845-A46033D10D69}"/>
              </a:ext>
            </a:extLst>
          </p:cNvPr>
          <p:cNvSpPr txBox="1"/>
          <p:nvPr/>
        </p:nvSpPr>
        <p:spPr>
          <a:xfrm>
            <a:off x="6305947" y="220286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2.5</a:t>
            </a:r>
          </a:p>
        </p:txBody>
      </p:sp>
    </p:spTree>
    <p:extLst>
      <p:ext uri="{BB962C8B-B14F-4D97-AF65-F5344CB8AC3E}">
        <p14:creationId xmlns:p14="http://schemas.microsoft.com/office/powerpoint/2010/main" val="137252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build="p"/>
      <p:bldP spid="5" grpId="0"/>
      <p:bldP spid="9" grpId="0"/>
      <p:bldP spid="12" grpId="0"/>
      <p:bldP spid="13" grpId="0"/>
      <p:bldP spid="14" grpId="0" animBg="1"/>
      <p:bldP spid="21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94F9C18-6911-2EB7-B281-6708B5AC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Auswirkungen der Erderhitzung in Europa und Österreich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AE9DFA5-6C05-B331-6201-49CB7D98EA5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dirty="0"/>
              <a:t>Ausgewählte „Brennende Baumstämme“ (</a:t>
            </a:r>
            <a:r>
              <a:rPr lang="de-DE" dirty="0" err="1"/>
              <a:t>burning</a:t>
            </a:r>
            <a:r>
              <a:rPr lang="de-DE" dirty="0"/>
              <a:t> </a:t>
            </a:r>
            <a:r>
              <a:rPr lang="de-DE" dirty="0" err="1"/>
              <a:t>embers</a:t>
            </a:r>
            <a:r>
              <a:rPr lang="de-DE" dirty="0"/>
              <a:t>) für Europa | AR6 WG3 Abbildung 13.28, Seite 1874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C271A7-6C63-F279-B9EE-0BE0C7AD48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Vier Schlüsselrisiken: Hitze, Trockenheit, Überschwemmungen,</a:t>
            </a:r>
            <a:br>
              <a:rPr lang="de-DE" dirty="0"/>
            </a:br>
            <a:r>
              <a:rPr lang="de-DE" dirty="0"/>
              <a:t>und Produktivitätsverluste in der Landwirtschaft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9E14A3-0AF5-0A62-F05B-F57931AEA19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4</a:t>
            </a:fld>
            <a:endParaRPr lang="uk-UA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93476DA-622B-F1A8-18BF-F033BFC15BD1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09B9D6-8140-87EB-6C24-0BC8C5F055E8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132A4BAA-E92D-060D-3EF5-ABB548D23350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/>
          <a:srcRect r="32290"/>
          <a:stretch/>
        </p:blipFill>
        <p:spPr>
          <a:xfrm>
            <a:off x="342713" y="1772140"/>
            <a:ext cx="6209871" cy="4298250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4304E16A-271F-9329-6051-106F0317431F}"/>
              </a:ext>
            </a:extLst>
          </p:cNvPr>
          <p:cNvSpPr txBox="1"/>
          <p:nvPr/>
        </p:nvSpPr>
        <p:spPr>
          <a:xfrm>
            <a:off x="7666855" y="3789040"/>
            <a:ext cx="4064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Zielsetzung des Pariser Klima-Abkommens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E7DADD0-7CC0-5941-498C-FFCE58E84795}"/>
              </a:ext>
            </a:extLst>
          </p:cNvPr>
          <p:cNvSpPr txBox="1"/>
          <p:nvPr/>
        </p:nvSpPr>
        <p:spPr>
          <a:xfrm>
            <a:off x="7660779" y="3212976"/>
            <a:ext cx="408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aktuellen</a:t>
            </a:r>
          </a:p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Klimaschutz-Ankündigungen („</a:t>
            </a:r>
            <a:r>
              <a:rPr lang="de-DE" sz="1600" b="1" dirty="0" err="1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pledges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“)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B842A1BF-A78E-E9A0-4DFA-F386FC10ECBE}"/>
              </a:ext>
            </a:extLst>
          </p:cNvPr>
          <p:cNvSpPr txBox="1"/>
          <p:nvPr/>
        </p:nvSpPr>
        <p:spPr>
          <a:xfrm>
            <a:off x="7662795" y="2636912"/>
            <a:ext cx="4064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</a:t>
            </a:r>
            <a:b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derzeit umgesetzten Klimaschutz-Maßnahmen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1E4665A-0652-262B-43A8-818714A73857}"/>
              </a:ext>
            </a:extLst>
          </p:cNvPr>
          <p:cNvSpPr txBox="1"/>
          <p:nvPr/>
        </p:nvSpPr>
        <p:spPr>
          <a:xfrm>
            <a:off x="6519175" y="1916832"/>
            <a:ext cx="576064" cy="32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°C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9C19E4D-DE6C-A857-4B47-E27F1B7D38DD}"/>
              </a:ext>
            </a:extLst>
          </p:cNvPr>
          <p:cNvSpPr txBox="1"/>
          <p:nvPr/>
        </p:nvSpPr>
        <p:spPr>
          <a:xfrm>
            <a:off x="6538736" y="4192105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1.0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137CA32E-6990-4FE4-0104-88802B879838}"/>
              </a:ext>
            </a:extLst>
          </p:cNvPr>
          <p:cNvSpPr txBox="1"/>
          <p:nvPr/>
        </p:nvSpPr>
        <p:spPr>
          <a:xfrm>
            <a:off x="6538736" y="3540077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2.0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A19676B-83F3-3BD0-F8CD-B0119324DF82}"/>
              </a:ext>
            </a:extLst>
          </p:cNvPr>
          <p:cNvSpPr txBox="1"/>
          <p:nvPr/>
        </p:nvSpPr>
        <p:spPr>
          <a:xfrm>
            <a:off x="6538737" y="2888050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3.0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2FEA85B-4DED-24E3-00DD-6E46B6460564}"/>
              </a:ext>
            </a:extLst>
          </p:cNvPr>
          <p:cNvSpPr txBox="1"/>
          <p:nvPr/>
        </p:nvSpPr>
        <p:spPr>
          <a:xfrm>
            <a:off x="6532660" y="3866092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1.5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EAA3E9B-19D3-D934-7C40-2432D10E0BC4}"/>
              </a:ext>
            </a:extLst>
          </p:cNvPr>
          <p:cNvSpPr/>
          <p:nvPr/>
        </p:nvSpPr>
        <p:spPr>
          <a:xfrm>
            <a:off x="7220833" y="2787239"/>
            <a:ext cx="341095" cy="622584"/>
          </a:xfrm>
          <a:prstGeom prst="rect">
            <a:avLst/>
          </a:prstGeom>
          <a:solidFill>
            <a:schemeClr val="accent3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+mn-lt"/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50A80A9-BC9F-92C6-6EAC-F9EE4B9B66B2}"/>
              </a:ext>
            </a:extLst>
          </p:cNvPr>
          <p:cNvSpPr/>
          <p:nvPr/>
        </p:nvSpPr>
        <p:spPr>
          <a:xfrm>
            <a:off x="7218817" y="3328353"/>
            <a:ext cx="341095" cy="518951"/>
          </a:xfrm>
          <a:prstGeom prst="rect">
            <a:avLst/>
          </a:prstGeom>
          <a:solidFill>
            <a:schemeClr val="accent1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30" name="Gerade Verbindung 29">
            <a:extLst>
              <a:ext uri="{FF2B5EF4-FFF2-40B4-BE49-F238E27FC236}">
                <a16:creationId xmlns:a16="http://schemas.microsoft.com/office/drawing/2014/main" id="{C2E79E9C-B89E-E49C-364A-09B002DDC914}"/>
              </a:ext>
            </a:extLst>
          </p:cNvPr>
          <p:cNvCxnSpPr>
            <a:cxnSpLocks/>
          </p:cNvCxnSpPr>
          <p:nvPr/>
        </p:nvCxnSpPr>
        <p:spPr>
          <a:xfrm>
            <a:off x="7218817" y="3125770"/>
            <a:ext cx="341095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2EE5FF39-2727-6A28-C3B9-B3DB23C234D4}"/>
              </a:ext>
            </a:extLst>
          </p:cNvPr>
          <p:cNvCxnSpPr>
            <a:cxnSpLocks/>
          </p:cNvCxnSpPr>
          <p:nvPr/>
        </p:nvCxnSpPr>
        <p:spPr>
          <a:xfrm>
            <a:off x="7218817" y="3650093"/>
            <a:ext cx="341095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FF754AB9-EB6D-80CC-1D70-A348D2D4F7D2}"/>
              </a:ext>
            </a:extLst>
          </p:cNvPr>
          <p:cNvCxnSpPr>
            <a:cxnSpLocks/>
          </p:cNvCxnSpPr>
          <p:nvPr/>
        </p:nvCxnSpPr>
        <p:spPr>
          <a:xfrm>
            <a:off x="7218817" y="3986741"/>
            <a:ext cx="341095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E9E35ADC-5DDF-F106-7377-B6CE99FEA9A6}"/>
              </a:ext>
            </a:extLst>
          </p:cNvPr>
          <p:cNvSpPr txBox="1"/>
          <p:nvPr/>
        </p:nvSpPr>
        <p:spPr>
          <a:xfrm>
            <a:off x="6553816" y="2232133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4.0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856758DA-2E50-0CFF-69A5-C0E60B33D9E1}"/>
              </a:ext>
            </a:extLst>
          </p:cNvPr>
          <p:cNvSpPr/>
          <p:nvPr/>
        </p:nvSpPr>
        <p:spPr>
          <a:xfrm>
            <a:off x="7220833" y="2228713"/>
            <a:ext cx="341095" cy="622584"/>
          </a:xfrm>
          <a:prstGeom prst="rect">
            <a:avLst/>
          </a:prstGeom>
          <a:solidFill>
            <a:schemeClr val="accent4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+mn-lt"/>
            </a:endParaRPr>
          </a:p>
        </p:txBody>
      </p: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EF3E277A-A2D5-17EE-8F9D-8223FD26827C}"/>
              </a:ext>
            </a:extLst>
          </p:cNvPr>
          <p:cNvCxnSpPr>
            <a:cxnSpLocks/>
          </p:cNvCxnSpPr>
          <p:nvPr/>
        </p:nvCxnSpPr>
        <p:spPr>
          <a:xfrm>
            <a:off x="7218817" y="2570551"/>
            <a:ext cx="341095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" name="Inhaltsplatzhalter 10">
            <a:extLst>
              <a:ext uri="{FF2B5EF4-FFF2-40B4-BE49-F238E27FC236}">
                <a16:creationId xmlns:a16="http://schemas.microsoft.com/office/drawing/2014/main" id="{1A7D9916-7E7C-83FF-EE3B-CC48F1AC7B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424" b="71206"/>
          <a:stretch/>
        </p:blipFill>
        <p:spPr bwMode="auto">
          <a:xfrm>
            <a:off x="6836263" y="4923757"/>
            <a:ext cx="2428089" cy="1146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nhaltsplatzhalter 10">
            <a:extLst>
              <a:ext uri="{FF2B5EF4-FFF2-40B4-BE49-F238E27FC236}">
                <a16:creationId xmlns:a16="http://schemas.microsoft.com/office/drawing/2014/main" id="{9032147B-442D-A45F-BC5F-B012F211BF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21" t="28498" b="40183"/>
          <a:stretch/>
        </p:blipFill>
        <p:spPr bwMode="auto">
          <a:xfrm>
            <a:off x="9348759" y="4846082"/>
            <a:ext cx="2496277" cy="124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80B7F924-1F04-2140-07CF-7D30336712BC}"/>
              </a:ext>
            </a:extLst>
          </p:cNvPr>
          <p:cNvSpPr txBox="1"/>
          <p:nvPr/>
        </p:nvSpPr>
        <p:spPr>
          <a:xfrm>
            <a:off x="7649808" y="2060848"/>
            <a:ext cx="3726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</a:t>
            </a:r>
            <a:b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vor dem Pariser Klima-Abkommen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67F60BA5-04D4-E04B-09A7-B27A607E81FB}"/>
              </a:ext>
            </a:extLst>
          </p:cNvPr>
          <p:cNvSpPr txBox="1"/>
          <p:nvPr/>
        </p:nvSpPr>
        <p:spPr>
          <a:xfrm>
            <a:off x="7666855" y="4077072"/>
            <a:ext cx="4064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Aktuelle Erhitzung</a:t>
            </a:r>
          </a:p>
        </p:txBody>
      </p:sp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170FE0F8-424E-019D-284C-50C387CBD3EC}"/>
              </a:ext>
            </a:extLst>
          </p:cNvPr>
          <p:cNvCxnSpPr/>
          <p:nvPr/>
        </p:nvCxnSpPr>
        <p:spPr>
          <a:xfrm flipH="1">
            <a:off x="7218817" y="4221088"/>
            <a:ext cx="3410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94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17" grpId="0"/>
      <p:bldP spid="14" grpId="0"/>
      <p:bldP spid="15" grpId="0"/>
      <p:bldP spid="16" grpId="0"/>
      <p:bldP spid="25" grpId="0"/>
      <p:bldP spid="27" grpId="0" animBg="1"/>
      <p:bldP spid="28" grpId="0" animBg="1"/>
      <p:bldP spid="35" grpId="0"/>
      <p:bldP spid="37" grpId="0" animBg="1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88E41-4F32-A1A5-6D63-2BEAB246C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Emissionspfade und Erderhitzung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247D1C2A-16B0-B0F9-11F4-16B2202B947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2" r="49076" b="26538"/>
          <a:stretch/>
        </p:blipFill>
        <p:spPr>
          <a:xfrm>
            <a:off x="720611" y="1535094"/>
            <a:ext cx="5125623" cy="4414848"/>
          </a:xfrm>
        </p:spPr>
      </p:pic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5ACBBDE5-A4B5-1BCA-8B94-8AE99CBB317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Treibhausgas-Emissionspfade, die bis 2030 aktuellen Versprechen („</a:t>
            </a:r>
            <a:r>
              <a:rPr lang="de-DE" dirty="0" err="1"/>
              <a:t>pledges</a:t>
            </a:r>
            <a:r>
              <a:rPr lang="de-DE" dirty="0"/>
              <a:t>“) folgen,</a:t>
            </a:r>
          </a:p>
          <a:p>
            <a:pPr marL="361950" lvl="1" indent="-361950"/>
            <a:r>
              <a:rPr lang="de-DE" dirty="0"/>
              <a:t>überschreiten die 1.5°-Grenze</a:t>
            </a:r>
            <a:br>
              <a:rPr lang="de-DE" dirty="0"/>
            </a:br>
            <a:r>
              <a:rPr lang="de-DE" dirty="0"/>
              <a:t>mit hoher Wahrscheinlichkeit</a:t>
            </a:r>
          </a:p>
          <a:p>
            <a:pPr marL="361950" lvl="1" indent="-361950"/>
            <a:r>
              <a:rPr lang="de-DE" dirty="0"/>
              <a:t>machen es schwieriger, nach 2030 die Erderhitzung auf unter 2°C zu begrenzen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4112BBD-F010-5FB9-8894-7F05F021B8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Zur Einhaltung des Pariser Abkommens sind rasche Reduktionen notwendig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3E1F57-2065-BEBC-BE8A-F8C17015F3D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A153D7D-2A8B-97FF-A6AD-1BFCAAD682C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6FA964-9FF3-F254-2C7C-F1970F3F48A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5</a:t>
            </a:fld>
            <a:endParaRPr lang="uk-UA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544934-F938-79B3-1AAF-F015361E33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dirty="0"/>
              <a:t>Emissionspfade zur Erreichung des Pariser Klima-Abkommens AR6 WG3 SPM 4a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BC472BA-F32B-B73A-FAC4-B586FB507F7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4" name="Inhaltsplatzhalter 11">
            <a:extLst>
              <a:ext uri="{FF2B5EF4-FFF2-40B4-BE49-F238E27FC236}">
                <a16:creationId xmlns:a16="http://schemas.microsoft.com/office/drawing/2014/main" id="{C930EE78-E354-2584-B6AD-2B6AEEEB0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72747" r="49621"/>
          <a:stretch/>
        </p:blipFill>
        <p:spPr bwMode="auto">
          <a:xfrm>
            <a:off x="6168008" y="4006816"/>
            <a:ext cx="3744417" cy="17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97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886E19-F767-9B28-6411-15D8F6D18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Optionen zur Emissionsreduktion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77A171-891F-CEFC-CF4A-655557113A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Optionen zur Reduktion der Treibhausgas-Emissionen bewertet nach Kosten und Potential bis 2030  | IPCC AR6 WG3 SPM 7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1580C16-2274-87B4-FDD7-4C2212A0A2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viele Kosten-effektive Möglichkeiten zum Klimaschutz,</a:t>
            </a:r>
            <a:br>
              <a:rPr lang="de-DE" dirty="0"/>
            </a:br>
            <a:r>
              <a:rPr lang="de-DE" dirty="0"/>
              <a:t>besonders im Energiesektor und bei der Mobilität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AAF541-2662-D876-CE46-3D2352E7A3C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BFF30E1-693B-4539-BC18-C6C8700304DD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66434C-FF6F-B175-2E67-B2A3B6F207D2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6</a:t>
            </a:fld>
            <a:endParaRPr lang="uk-UA" dirty="0"/>
          </a:p>
        </p:txBody>
      </p:sp>
      <p:pic>
        <p:nvPicPr>
          <p:cNvPr id="20" name="Inhaltsplatzhalter 12">
            <a:extLst>
              <a:ext uri="{FF2B5EF4-FFF2-40B4-BE49-F238E27FC236}">
                <a16:creationId xmlns:a16="http://schemas.microsoft.com/office/drawing/2014/main" id="{40241682-BF51-57B2-3B53-AEE1B6ED7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6584" y="1962335"/>
            <a:ext cx="6897435" cy="219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1430EF43-6497-78AC-1247-964FF7900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584" y="4302877"/>
            <a:ext cx="3996000" cy="1608453"/>
          </a:xfrm>
          <a:prstGeom prst="rect">
            <a:avLst/>
          </a:prstGeom>
        </p:spPr>
      </p:pic>
      <p:pic>
        <p:nvPicPr>
          <p:cNvPr id="22" name="Inhaltsplatzhalter 21">
            <a:extLst>
              <a:ext uri="{FF2B5EF4-FFF2-40B4-BE49-F238E27FC236}">
                <a16:creationId xmlns:a16="http://schemas.microsoft.com/office/drawing/2014/main" id="{FE81E6B0-8780-2F74-EC5D-548569CA2DDA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6"/>
          <a:stretch/>
        </p:blipFill>
        <p:spPr>
          <a:xfrm>
            <a:off x="831354" y="1952742"/>
            <a:ext cx="3395346" cy="4044295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931B4CE-A388-3DA0-73D4-EC3214D3FC65}"/>
              </a:ext>
            </a:extLst>
          </p:cNvPr>
          <p:cNvSpPr/>
          <p:nvPr/>
        </p:nvSpPr>
        <p:spPr>
          <a:xfrm>
            <a:off x="831354" y="2140163"/>
            <a:ext cx="3395346" cy="828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F4D5E55-B486-4225-0113-92CC23EE753C}"/>
              </a:ext>
            </a:extLst>
          </p:cNvPr>
          <p:cNvSpPr/>
          <p:nvPr/>
        </p:nvSpPr>
        <p:spPr>
          <a:xfrm>
            <a:off x="838270" y="4077072"/>
            <a:ext cx="3391200" cy="756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6F7D457B-D57A-0830-5858-D3ECCE107562}"/>
              </a:ext>
            </a:extLst>
          </p:cNvPr>
          <p:cNvCxnSpPr>
            <a:cxnSpLocks/>
          </p:cNvCxnSpPr>
          <p:nvPr/>
        </p:nvCxnSpPr>
        <p:spPr>
          <a:xfrm>
            <a:off x="4226700" y="2140163"/>
            <a:ext cx="287114" cy="165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21C6C3CD-7AC6-719A-0FFD-6B51A9211E85}"/>
              </a:ext>
            </a:extLst>
          </p:cNvPr>
          <p:cNvCxnSpPr>
            <a:cxnSpLocks/>
          </p:cNvCxnSpPr>
          <p:nvPr/>
        </p:nvCxnSpPr>
        <p:spPr>
          <a:xfrm>
            <a:off x="4226700" y="2968163"/>
            <a:ext cx="287114" cy="1190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6197F134-3948-C39B-F9DB-BA94CB7354CC}"/>
              </a:ext>
            </a:extLst>
          </p:cNvPr>
          <p:cNvCxnSpPr>
            <a:cxnSpLocks/>
          </p:cNvCxnSpPr>
          <p:nvPr/>
        </p:nvCxnSpPr>
        <p:spPr>
          <a:xfrm>
            <a:off x="4232240" y="4077072"/>
            <a:ext cx="296490" cy="2375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>
            <a:extLst>
              <a:ext uri="{FF2B5EF4-FFF2-40B4-BE49-F238E27FC236}">
                <a16:creationId xmlns:a16="http://schemas.microsoft.com/office/drawing/2014/main" id="{FCA2C6F9-A11D-0751-FFDB-F662D0103FE0}"/>
              </a:ext>
            </a:extLst>
          </p:cNvPr>
          <p:cNvCxnSpPr>
            <a:cxnSpLocks/>
          </p:cNvCxnSpPr>
          <p:nvPr/>
        </p:nvCxnSpPr>
        <p:spPr>
          <a:xfrm>
            <a:off x="4230855" y="4833072"/>
            <a:ext cx="297875" cy="1078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nhaltsplatzhalter 21">
            <a:extLst>
              <a:ext uri="{FF2B5EF4-FFF2-40B4-BE49-F238E27FC236}">
                <a16:creationId xmlns:a16="http://schemas.microsoft.com/office/drawing/2014/main" id="{E7DE0AEE-C122-D29C-013C-D9C37501B0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6" t="70935" r="2444" b="5591"/>
          <a:stretch/>
        </p:blipFill>
        <p:spPr bwMode="auto">
          <a:xfrm>
            <a:off x="9733832" y="4221088"/>
            <a:ext cx="1680187" cy="185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23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B900-C1BB-49A6-1EE6-F0FFF4E03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Österreich – ein Umwelt- und Klima-Musterland?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82F60537-C9D6-3217-863B-1307AAAFFB9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49632340"/>
              </p:ext>
            </p:extLst>
          </p:nvPr>
        </p:nvGraphicFramePr>
        <p:xfrm>
          <a:off x="407369" y="1960464"/>
          <a:ext cx="5938398" cy="3873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Inhaltsplatzhalter 19">
            <a:extLst>
              <a:ext uri="{FF2B5EF4-FFF2-40B4-BE49-F238E27FC236}">
                <a16:creationId xmlns:a16="http://schemas.microsoft.com/office/drawing/2014/main" id="{97DBBF70-A604-981A-96ED-142B4793C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767" y="1960464"/>
            <a:ext cx="5438864" cy="398881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Die </a:t>
            </a:r>
            <a:r>
              <a:rPr lang="de-DE" b="1" dirty="0"/>
              <a:t>Treibhausgas-Emissionen</a:t>
            </a:r>
            <a:r>
              <a:rPr lang="de-DE" dirty="0"/>
              <a:t> in Österreich</a:t>
            </a:r>
            <a:br>
              <a:rPr lang="de-DE" dirty="0"/>
            </a:br>
            <a:r>
              <a:rPr lang="de-DE" dirty="0"/>
              <a:t>sind heute genauso hoch wie im Jahr 1990</a:t>
            </a:r>
          </a:p>
          <a:p>
            <a:pPr lvl="1"/>
            <a:r>
              <a:rPr lang="de-DE" dirty="0">
                <a:hlinkClick r:id="rId3"/>
              </a:rPr>
              <a:t>https://klimadashboard.at</a:t>
            </a:r>
            <a:r>
              <a:rPr lang="de-DE" dirty="0"/>
              <a:t> </a:t>
            </a:r>
          </a:p>
          <a:p>
            <a:pPr lvl="4"/>
            <a:endParaRPr lang="de-DE" dirty="0"/>
          </a:p>
          <a:p>
            <a:pPr marL="0" indent="0">
              <a:buNone/>
            </a:pPr>
            <a:r>
              <a:rPr lang="de-DE" dirty="0"/>
              <a:t>Pro-Kopf-Emissionen in Österreich</a:t>
            </a:r>
            <a:br>
              <a:rPr lang="de-DE" dirty="0"/>
            </a:br>
            <a:r>
              <a:rPr lang="de-DE" dirty="0"/>
              <a:t>sind </a:t>
            </a:r>
            <a:r>
              <a:rPr lang="de-DE" b="1" dirty="0"/>
              <a:t>höher als der EU-Durchschnitt</a:t>
            </a:r>
          </a:p>
          <a:p>
            <a:pPr lvl="1"/>
            <a:r>
              <a:rPr lang="de-DE" dirty="0">
                <a:hlinkClick r:id="rId4"/>
              </a:rPr>
              <a:t>https://ourworldindata.org/explorers/co2</a:t>
            </a:r>
            <a:endParaRPr lang="de-DE" dirty="0"/>
          </a:p>
          <a:p>
            <a:pPr lvl="4"/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Im </a:t>
            </a:r>
            <a:r>
              <a:rPr lang="de-DE" b="1" dirty="0"/>
              <a:t>Climate Change Performance Index 2023</a:t>
            </a:r>
            <a:br>
              <a:rPr lang="de-DE" dirty="0"/>
            </a:br>
            <a:r>
              <a:rPr lang="de-DE" dirty="0"/>
              <a:t>ist Österreich auf Platz 32 von 63</a:t>
            </a:r>
          </a:p>
          <a:p>
            <a:pPr lvl="1"/>
            <a:r>
              <a:rPr lang="de-DE" dirty="0"/>
              <a:t>Germanwatch, </a:t>
            </a:r>
            <a:r>
              <a:rPr lang="de-DE" dirty="0">
                <a:hlinkClick r:id="rId5"/>
              </a:rPr>
              <a:t>https://ccpi.org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40918C0-B04C-4D2D-82BB-15BF38C11A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Emissionen in Österreich sind seit 1990 nicht gesunken, und</a:t>
            </a:r>
            <a:br>
              <a:rPr lang="de-DE" dirty="0"/>
            </a:br>
            <a:r>
              <a:rPr lang="de-DE" dirty="0"/>
              <a:t>zwei Drittel des Energieverbrauchs stammen aus fossilen Energieträgern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49CFA7-C91B-53BB-EB07-DF572C8E49BB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23FBFFE-E537-CDF4-A3E1-F35379DEF4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ABCE188-BB01-0251-F084-93CC04CD959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7</a:t>
            </a:fld>
            <a:endParaRPr lang="uk-UA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0CA5F18-C3A6-D286-B19C-7F3A3B71AC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kern="0" dirty="0"/>
              <a:t>Daten via Statistik Austria, vorläufige Energiebilanz 2021</a:t>
            </a:r>
            <a:br>
              <a:rPr lang="de-DE" kern="0" dirty="0"/>
            </a:br>
            <a:r>
              <a:rPr lang="de-DE" kern="0" dirty="0">
                <a:hlinkClick r:id="rId6"/>
              </a:rPr>
              <a:t>https://www.statistik.at/statistiken/energie-und-umwelt</a:t>
            </a:r>
            <a:r>
              <a:rPr lang="de-DE" kern="0" dirty="0"/>
              <a:t> 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579BB8A9-EFD7-7215-F1E6-540558E3876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70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20" grpId="0" uiExpand="1" build="p"/>
      <p:bldP spid="8" grpId="0" build="p"/>
      <p:bldP spid="2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4B6CA6E2-2CEF-33AF-541C-E6B2375D6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und aktuelle Temperatur-Entwicklung in Österreich</a:t>
            </a:r>
          </a:p>
        </p:txBody>
      </p:sp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43B8B24F-5562-B9D8-169A-B3E7B2416FD6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86" y="1628775"/>
            <a:ext cx="8380766" cy="4392613"/>
          </a:xfrm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BB0EC6A-C264-1323-4C4D-C01DBA2EE6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ZAMG News vom 28.9.2022 | </a:t>
            </a:r>
            <a:r>
              <a:rPr lang="de-DE" dirty="0">
                <a:hlinkClick r:id="rId4"/>
              </a:rPr>
              <a:t>https://www.zamg.ac.at/cms/de/klima/news</a:t>
            </a:r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5AB6515-49F3-A32F-4F10-7A8494E2EE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Der Hitzesommer 2022 war der viert-heißeste Sommer in Österreich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EF0BABD-ED4C-2D3B-7D7B-943C6AFD60D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5E875F-9E98-CC6C-9F12-4689B712CC1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6DFB45-A866-F201-653A-9F3CA3FBB52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8</a:t>
            </a:fld>
            <a:endParaRPr lang="uk-UA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670A22D-8C9E-5E47-A70B-A22E3F8C3E2B}"/>
              </a:ext>
            </a:extLst>
          </p:cNvPr>
          <p:cNvSpPr txBox="1"/>
          <p:nvPr/>
        </p:nvSpPr>
        <p:spPr>
          <a:xfrm>
            <a:off x="11175170" y="1988840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3°C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7AD7E1AA-EB34-60B5-6DAB-8F683AC85858}"/>
              </a:ext>
            </a:extLst>
          </p:cNvPr>
          <p:cNvCxnSpPr>
            <a:cxnSpLocks/>
          </p:cNvCxnSpPr>
          <p:nvPr/>
        </p:nvCxnSpPr>
        <p:spPr>
          <a:xfrm flipH="1">
            <a:off x="10370033" y="2220833"/>
            <a:ext cx="737089" cy="0"/>
          </a:xfrm>
          <a:prstGeom prst="straightConnector1">
            <a:avLst/>
          </a:prstGeom>
          <a:ln w="50800" cap="rnd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31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4CB451C-8723-104F-AA91-9778D702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Klimakrise in Österreich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3510E4D-8299-A744-A87C-398D0FA65E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Auswirkungen der Erderhitzung sind bereits in Österreich sichtbar.</a:t>
            </a:r>
            <a:br>
              <a:rPr lang="de-DE" dirty="0"/>
            </a:br>
            <a:r>
              <a:rPr lang="de-DE" dirty="0"/>
              <a:t>Es ist angemessen, hier von der </a:t>
            </a:r>
            <a:r>
              <a:rPr lang="de-DE" i="1" dirty="0"/>
              <a:t>Klimakrise</a:t>
            </a:r>
            <a:r>
              <a:rPr lang="de-DE" dirty="0"/>
              <a:t> zu sprechen.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686E02-C996-69F0-8A4D-D15D7D00DD77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Alles nur heiße Luft? | APA-Science</a:t>
            </a:r>
            <a:endParaRPr lang="en-US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AE610F3-A741-E349-AF19-2447523CDFD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9</a:t>
            </a:fld>
            <a:endParaRPr lang="uk-UA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E52CA9B-A5AB-9716-2D98-195F565BDA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14082" y="4725144"/>
            <a:ext cx="2940177" cy="5488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de-DE" sz="1800" dirty="0">
                <a:solidFill>
                  <a:srgbClr val="7F7F7F"/>
                </a:solidFill>
              </a:rPr>
              <a:t>Ausgewählte Artikel auf </a:t>
            </a:r>
            <a:r>
              <a:rPr lang="de-DE" sz="1800" dirty="0" err="1">
                <a:solidFill>
                  <a:srgbClr val="7F7F7F"/>
                </a:solidFill>
              </a:rPr>
              <a:t>ORF.at</a:t>
            </a:r>
            <a:br>
              <a:rPr lang="de-DE" sz="1800" dirty="0">
                <a:solidFill>
                  <a:srgbClr val="7F7F7F"/>
                </a:solidFill>
              </a:rPr>
            </a:br>
            <a:r>
              <a:rPr lang="de-DE" sz="1800" dirty="0">
                <a:solidFill>
                  <a:srgbClr val="7F7F7F"/>
                </a:solidFill>
              </a:rPr>
              <a:t>aus dem Jahr 2022</a:t>
            </a:r>
          </a:p>
        </p:txBody>
      </p:sp>
      <p:sp>
        <p:nvSpPr>
          <p:cNvPr id="20" name="Inhaltsplatzhalter 6">
            <a:extLst>
              <a:ext uri="{FF2B5EF4-FFF2-40B4-BE49-F238E27FC236}">
                <a16:creationId xmlns:a16="http://schemas.microsoft.com/office/drawing/2014/main" id="{E32CDF63-A930-747B-0D2D-1287414E2042}"/>
              </a:ext>
            </a:extLst>
          </p:cNvPr>
          <p:cNvSpPr txBox="1">
            <a:spLocks/>
          </p:cNvSpPr>
          <p:nvPr/>
        </p:nvSpPr>
        <p:spPr bwMode="auto">
          <a:xfrm>
            <a:off x="3842047" y="2577503"/>
            <a:ext cx="8014593" cy="70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kern="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1C26C4-4D3C-B63F-1266-1E835080A705}"/>
              </a:ext>
            </a:extLst>
          </p:cNvPr>
          <p:cNvGrpSpPr/>
          <p:nvPr/>
        </p:nvGrpSpPr>
        <p:grpSpPr>
          <a:xfrm>
            <a:off x="3838309" y="3464625"/>
            <a:ext cx="4106944" cy="2488533"/>
            <a:chOff x="5795871" y="3414297"/>
            <a:chExt cx="4106944" cy="2488533"/>
          </a:xfrm>
        </p:grpSpPr>
        <p:pic>
          <p:nvPicPr>
            <p:cNvPr id="22" name="Grafik 21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AC06FF31-94E7-ABDF-47F2-BE0C5B5E8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901"/>
            <a:stretch/>
          </p:blipFill>
          <p:spPr>
            <a:xfrm>
              <a:off x="5795871" y="5517232"/>
              <a:ext cx="4106944" cy="385598"/>
            </a:xfrm>
            <a:prstGeom prst="rect">
              <a:avLst/>
            </a:prstGeom>
          </p:spPr>
        </p:pic>
        <p:pic>
          <p:nvPicPr>
            <p:cNvPr id="3" name="Grafik 2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66A1FD05-61FF-C983-D630-E53F4A6404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70"/>
            <a:stretch/>
          </p:blipFill>
          <p:spPr>
            <a:xfrm>
              <a:off x="5795871" y="3414297"/>
              <a:ext cx="4106944" cy="2102936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DCB1F323-7D17-A546-2BA8-000B20332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977" y="2152986"/>
            <a:ext cx="3700032" cy="3816424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F7E367D4-4AD6-A73D-B480-A051C8656452}"/>
              </a:ext>
            </a:extLst>
          </p:cNvPr>
          <p:cNvSpPr txBox="1">
            <a:spLocks/>
          </p:cNvSpPr>
          <p:nvPr/>
        </p:nvSpPr>
        <p:spPr bwMode="auto">
          <a:xfrm>
            <a:off x="8256240" y="6051949"/>
            <a:ext cx="3383485" cy="29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None/>
              <a:defRPr sz="1600">
                <a:solidFill>
                  <a:srgbClr val="7F7F7F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r>
              <a:rPr lang="de-DE" sz="1800" kern="0" dirty="0"/>
              <a:t>Der Standard, 16. August 2022</a:t>
            </a:r>
          </a:p>
        </p:txBody>
      </p:sp>
      <p:pic>
        <p:nvPicPr>
          <p:cNvPr id="19" name="Grafik 18" descr="Ein Bild, das Text, Spiegel, Fahrzeugspiegel, draußen enthält.&#10;&#10;Automatisch generierte Beschreibung">
            <a:extLst>
              <a:ext uri="{FF2B5EF4-FFF2-40B4-BE49-F238E27FC236}">
                <a16:creationId xmlns:a16="http://schemas.microsoft.com/office/drawing/2014/main" id="{BBC7ABF2-239A-1F22-8230-F1108EDD49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0" y="2089661"/>
            <a:ext cx="4013766" cy="24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0" grpId="0"/>
      <p:bldP spid="18" grpId="0"/>
    </p:bldLst>
  </p:timing>
</p:sld>
</file>

<file path=ppt/theme/theme1.xml><?xml version="1.0" encoding="utf-8"?>
<a:theme xmlns:a="http://schemas.openxmlformats.org/drawingml/2006/main" name="dh light with header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>
          <a:defRPr dirty="0" smtClean="0">
            <a:latin typeface="Calibri"/>
            <a:cs typeface="Calibri"/>
          </a:defRPr>
        </a:defPPr>
      </a:lstStyle>
    </a:spDef>
  </a:objectDefaults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736617E0-E29E-0149-86D1-AD71E937DB31}"/>
    </a:ext>
  </a:extLst>
</a:theme>
</file>

<file path=ppt/theme/theme2.xml><?xml version="1.0" encoding="utf-8"?>
<a:theme xmlns:a="http://schemas.openxmlformats.org/drawingml/2006/main" name="dh light title &amp; final (english)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4BE3ECEB-AFD9-AE4D-815B-55646E6EDE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dh light with header</Template>
  <TotalTime>0</TotalTime>
  <Words>921</Words>
  <Application>Microsoft Macintosh PowerPoint</Application>
  <PresentationFormat>Breitbild</PresentationFormat>
  <Paragraphs>130</Paragraphs>
  <Slides>14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Cambria</vt:lpstr>
      <vt:lpstr>source sans pro</vt:lpstr>
      <vt:lpstr>Verdana</vt:lpstr>
      <vt:lpstr>Wingdings</vt:lpstr>
      <vt:lpstr>dh light with header</vt:lpstr>
      <vt:lpstr>dh light title &amp; final (english)</vt:lpstr>
      <vt:lpstr>Alles nur heiße Luft?</vt:lpstr>
      <vt:lpstr>Historische Entwicklung der globalen Durchschnitts-Temperatur</vt:lpstr>
      <vt:lpstr>Erwartete Entwicklung der globalen Durchschnitts-Temperatur</vt:lpstr>
      <vt:lpstr>Die Auswirkungen der Erderhitzung in Europa und Österreich</vt:lpstr>
      <vt:lpstr>Emissionspfade und Erderhitzung</vt:lpstr>
      <vt:lpstr>Optionen zur Emissionsreduktion</vt:lpstr>
      <vt:lpstr>Österreich – ein Umwelt- und Klima-Musterland?</vt:lpstr>
      <vt:lpstr>Historische und aktuelle Temperatur-Entwicklung in Österreich</vt:lpstr>
      <vt:lpstr>Die Klimakrise in Österreich</vt:lpstr>
      <vt:lpstr>#WissenSchafftKlimaschutz </vt:lpstr>
      <vt:lpstr>Weiterführende Information</vt:lpstr>
      <vt:lpstr>Ausgewählte aktuelle wissenschaftliche Projekte</vt:lpstr>
      <vt:lpstr>Empfehlungen für Sachbücher und weiterführende Informationen</vt:lpstr>
      <vt:lpstr>Podcasts zum 6. Sachstandsbericht des Weltklimarats (IPCC)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Alles nur heiße Luft?</dc:title>
  <dc:subject>APA-Science-Event, 24.11.2022</dc:subject>
  <dc:creator>HUPPMANN Daniel</dc:creator>
  <cp:keywords/>
  <dc:description/>
  <cp:lastModifiedBy>HUPPMANN Daniel</cp:lastModifiedBy>
  <cp:revision>239</cp:revision>
  <cp:lastPrinted>2015-10-09T11:58:21Z</cp:lastPrinted>
  <dcterms:created xsi:type="dcterms:W3CDTF">2022-10-05T07:13:49Z</dcterms:created>
  <dcterms:modified xsi:type="dcterms:W3CDTF">2022-11-24T10:17:18Z</dcterms:modified>
  <cp:category/>
</cp:coreProperties>
</file>