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embeddedFontLst>
    <p:embeddedFont>
      <p:font typeface="Montserrat"/>
      <p:regular r:id="rId26"/>
      <p:bold r:id="rId27"/>
      <p:italic r:id="rId28"/>
      <p:boldItalic r:id="rId29"/>
    </p:embeddedFont>
    <p:embeddedFont>
      <p:font typeface="Montserrat Light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BB554F9-D652-4510-B1D5-CBC403400705}">
  <a:tblStyle styleId="{ABB554F9-D652-4510-B1D5-CBC40340070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Montserrat-regular.fntdata"/><Relationship Id="rId25" Type="http://schemas.openxmlformats.org/officeDocument/2006/relationships/slide" Target="slides/slide19.xml"/><Relationship Id="rId28" Type="http://schemas.openxmlformats.org/officeDocument/2006/relationships/font" Target="fonts/Montserrat-italic.fntdata"/><Relationship Id="rId27" Type="http://schemas.openxmlformats.org/officeDocument/2006/relationships/font" Target="fonts/Montserrat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Light-bold.fntdata"/><Relationship Id="rId30" Type="http://schemas.openxmlformats.org/officeDocument/2006/relationships/font" Target="fonts/MontserratLight-regular.fntdata"/><Relationship Id="rId11" Type="http://schemas.openxmlformats.org/officeDocument/2006/relationships/slide" Target="slides/slide5.xml"/><Relationship Id="rId33" Type="http://schemas.openxmlformats.org/officeDocument/2006/relationships/font" Target="fonts/MontserratLight-boldItalic.fntdata"/><Relationship Id="rId10" Type="http://schemas.openxmlformats.org/officeDocument/2006/relationships/slide" Target="slides/slide4.xml"/><Relationship Id="rId32" Type="http://schemas.openxmlformats.org/officeDocument/2006/relationships/font" Target="fonts/MontserratLight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i.org/10.1021/acs.jcim.7b00663" TargetMode="External"/><Relationship Id="rId3" Type="http://schemas.openxmlformats.org/officeDocument/2006/relationships/hyperlink" Target="https://doi.org/10.1021/acs.jcim.7b00663" TargetMode="Externa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dbf0bd035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dbf0bd035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88c4409f5b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88c4409f5b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88c4409f5b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88c4409f5b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88c4409f5b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88c4409f5b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88c4409f5b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88c4409f5b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88c4409f5b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188c4409f5b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88c4409f5b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88c4409f5b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88c4409f5b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188c4409f5b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6a7dd893b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6a7dd893b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How MPNNs work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General structure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88c4409f5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88c4409f5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How MPNNs work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General structure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88c4409f5b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88c4409f5b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88c4409f5b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88c4409f5b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Convolution and readout layers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6a7dd893b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6a7dd893b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82e6754def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82e6754de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Convolution and readout layers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88c4409f5b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88c4409f5b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Convolution and readout layers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88c4409f5b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88c4409f5b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Machine Learning of Partial Charges Derived from High-Quality Quantum-Mechanical Calculations Patrick Bleiziffer, Kay Schaller, and Sereina Riniker. J. Chem. Inf. Model.2018583579-590</a:t>
            </a:r>
            <a:r>
              <a:rPr lang="en">
                <a:solidFill>
                  <a:schemeClr val="dk1"/>
                </a:solidFill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https://doi.org/10.1021/acs.jcim.7b00663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88c4409f5b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88c4409f5b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88c4409f5b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188c4409f5b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1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1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 Slide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87350" y="3105151"/>
            <a:ext cx="82995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b="1" sz="25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83721" y="3595003"/>
            <a:ext cx="8299500" cy="4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909193"/>
              </a:buClr>
              <a:buSzPts val="1700"/>
              <a:buNone/>
              <a:defRPr>
                <a:solidFill>
                  <a:srgbClr val="909193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909193"/>
              </a:buClr>
              <a:buSzPts val="1400"/>
              <a:buNone/>
              <a:defRPr>
                <a:solidFill>
                  <a:srgbClr val="909193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909193"/>
              </a:buClr>
              <a:buSzPts val="1200"/>
              <a:buNone/>
              <a:defRPr>
                <a:solidFill>
                  <a:srgbClr val="909193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909193"/>
              </a:buClr>
              <a:buSzPts val="1200"/>
              <a:buNone/>
              <a:defRPr>
                <a:solidFill>
                  <a:srgbClr val="909193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13988"/>
            <a:ext cx="3200400" cy="1014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1631037"/>
            <a:ext cx="245059" cy="201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" y="1985724"/>
            <a:ext cx="207264" cy="20116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/>
        </p:nvSpPr>
        <p:spPr>
          <a:xfrm>
            <a:off x="685801" y="1504950"/>
            <a:ext cx="8001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@openforcefield</a:t>
            </a:r>
            <a:endParaRPr b="0" i="0" sz="1800" u="none" cap="none" strike="noStrike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7" name="Google Shape;17;p2"/>
          <p:cNvSpPr txBox="1"/>
          <p:nvPr/>
        </p:nvSpPr>
        <p:spPr>
          <a:xfrm>
            <a:off x="685801" y="1859637"/>
            <a:ext cx="8001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/>
          <p:nvPr>
            <p:ph idx="2" type="body"/>
          </p:nvPr>
        </p:nvSpPr>
        <p:spPr>
          <a:xfrm>
            <a:off x="381000" y="4246563"/>
            <a:ext cx="82995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336550" lvl="1" marL="91440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lt1"/>
              </a:buClr>
              <a:buSzPts val="1700"/>
              <a:buChar char="–"/>
              <a:defRPr>
                <a:solidFill>
                  <a:schemeClr val="lt1"/>
                </a:solidFill>
              </a:defRPr>
            </a:lvl2pPr>
            <a:lvl3pPr indent="-317500" lvl="2" marL="13716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>
                <a:solidFill>
                  <a:schemeClr val="lt1"/>
                </a:solidFill>
              </a:defRPr>
            </a:lvl3pPr>
            <a:lvl4pPr indent="-304800" lvl="3" marL="182880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Char char="–"/>
              <a:defRPr>
                <a:solidFill>
                  <a:schemeClr val="lt1"/>
                </a:solidFill>
              </a:defRPr>
            </a:lvl4pPr>
            <a:lvl5pPr indent="-304800" lvl="4" marL="228600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Char char="»"/>
              <a:defRPr>
                <a:solidFill>
                  <a:schemeClr val="lt1"/>
                </a:solidFill>
              </a:defRPr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ople/Icons">
  <p:cSld name="People/Icon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/>
          <p:nvPr>
            <p:ph type="title"/>
          </p:nvPr>
        </p:nvSpPr>
        <p:spPr>
          <a:xfrm>
            <a:off x="381000" y="0"/>
            <a:ext cx="79248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b="1" sz="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Google Shape;85;p11"/>
          <p:cNvSpPr txBox="1"/>
          <p:nvPr/>
        </p:nvSpPr>
        <p:spPr>
          <a:xfrm>
            <a:off x="152400" y="4666134"/>
            <a:ext cx="1600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1"/>
          <p:cNvSpPr txBox="1"/>
          <p:nvPr>
            <p:ph idx="1" type="body"/>
          </p:nvPr>
        </p:nvSpPr>
        <p:spPr>
          <a:xfrm>
            <a:off x="381000" y="2419350"/>
            <a:ext cx="1981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15581"/>
              </a:buClr>
              <a:buSzPts val="1500"/>
              <a:buNone/>
              <a:defRPr b="1" sz="15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1"/>
          <p:cNvSpPr/>
          <p:nvPr>
            <p:ph idx="2" type="pic"/>
          </p:nvPr>
        </p:nvSpPr>
        <p:spPr>
          <a:xfrm>
            <a:off x="804672" y="1200150"/>
            <a:ext cx="1134000" cy="1128900"/>
          </a:xfrm>
          <a:prstGeom prst="ellipse">
            <a:avLst/>
          </a:prstGeom>
          <a:solidFill>
            <a:srgbClr val="01558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88" name="Google Shape;88;p11"/>
          <p:cNvSpPr txBox="1"/>
          <p:nvPr>
            <p:ph idx="3" type="body"/>
          </p:nvPr>
        </p:nvSpPr>
        <p:spPr>
          <a:xfrm>
            <a:off x="381000" y="2800351"/>
            <a:ext cx="19812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idx="4" type="body"/>
          </p:nvPr>
        </p:nvSpPr>
        <p:spPr>
          <a:xfrm>
            <a:off x="2476500" y="2419350"/>
            <a:ext cx="1981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15581"/>
              </a:buClr>
              <a:buSzPts val="1500"/>
              <a:buNone/>
              <a:defRPr b="1" sz="15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1"/>
          <p:cNvSpPr/>
          <p:nvPr>
            <p:ph idx="5" type="pic"/>
          </p:nvPr>
        </p:nvSpPr>
        <p:spPr>
          <a:xfrm>
            <a:off x="2895790" y="1200150"/>
            <a:ext cx="1134000" cy="1128900"/>
          </a:xfrm>
          <a:prstGeom prst="ellipse">
            <a:avLst/>
          </a:prstGeom>
          <a:solidFill>
            <a:srgbClr val="01558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91" name="Google Shape;91;p11"/>
          <p:cNvSpPr txBox="1"/>
          <p:nvPr>
            <p:ph idx="6" type="body"/>
          </p:nvPr>
        </p:nvSpPr>
        <p:spPr>
          <a:xfrm>
            <a:off x="2476500" y="2800351"/>
            <a:ext cx="19812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idx="7" type="body"/>
          </p:nvPr>
        </p:nvSpPr>
        <p:spPr>
          <a:xfrm>
            <a:off x="4586478" y="2419348"/>
            <a:ext cx="1981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15581"/>
              </a:buClr>
              <a:buSzPts val="1500"/>
              <a:buNone/>
              <a:defRPr b="1" sz="15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" name="Google Shape;93;p11"/>
          <p:cNvSpPr/>
          <p:nvPr>
            <p:ph idx="8" type="pic"/>
          </p:nvPr>
        </p:nvSpPr>
        <p:spPr>
          <a:xfrm>
            <a:off x="5009229" y="1200148"/>
            <a:ext cx="1134000" cy="1128900"/>
          </a:xfrm>
          <a:prstGeom prst="ellipse">
            <a:avLst/>
          </a:prstGeom>
          <a:solidFill>
            <a:srgbClr val="01558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94" name="Google Shape;94;p11"/>
          <p:cNvSpPr txBox="1"/>
          <p:nvPr>
            <p:ph idx="9" type="body"/>
          </p:nvPr>
        </p:nvSpPr>
        <p:spPr>
          <a:xfrm>
            <a:off x="4586478" y="2800349"/>
            <a:ext cx="19812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1"/>
          <p:cNvSpPr txBox="1"/>
          <p:nvPr>
            <p:ph idx="13" type="body"/>
          </p:nvPr>
        </p:nvSpPr>
        <p:spPr>
          <a:xfrm>
            <a:off x="6696456" y="2419348"/>
            <a:ext cx="1981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15581"/>
              </a:buClr>
              <a:buSzPts val="1500"/>
              <a:buNone/>
              <a:defRPr b="1" sz="15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1"/>
          <p:cNvSpPr/>
          <p:nvPr>
            <p:ph idx="14" type="pic"/>
          </p:nvPr>
        </p:nvSpPr>
        <p:spPr>
          <a:xfrm>
            <a:off x="7120128" y="1200148"/>
            <a:ext cx="1134000" cy="1128900"/>
          </a:xfrm>
          <a:prstGeom prst="ellipse">
            <a:avLst/>
          </a:prstGeom>
          <a:solidFill>
            <a:srgbClr val="01558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2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97" name="Google Shape;97;p11"/>
          <p:cNvSpPr txBox="1"/>
          <p:nvPr>
            <p:ph idx="15" type="body"/>
          </p:nvPr>
        </p:nvSpPr>
        <p:spPr>
          <a:xfrm>
            <a:off x="6696456" y="2800349"/>
            <a:ext cx="19812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0" name="Google Shape;100;p12"/>
          <p:cNvSpPr txBox="1"/>
          <p:nvPr/>
        </p:nvSpPr>
        <p:spPr>
          <a:xfrm>
            <a:off x="152400" y="4666134"/>
            <a:ext cx="1600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2"/>
          <p:cNvSpPr txBox="1"/>
          <p:nvPr>
            <p:ph type="title"/>
          </p:nvPr>
        </p:nvSpPr>
        <p:spPr>
          <a:xfrm>
            <a:off x="381000" y="0"/>
            <a:ext cx="79248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b="1" sz="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4" name="Google Shape;104;p13"/>
          <p:cNvSpPr txBox="1"/>
          <p:nvPr/>
        </p:nvSpPr>
        <p:spPr>
          <a:xfrm>
            <a:off x="152400" y="4666134"/>
            <a:ext cx="1600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End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type="ctrTitle"/>
          </p:nvPr>
        </p:nvSpPr>
        <p:spPr>
          <a:xfrm>
            <a:off x="387350" y="1117838"/>
            <a:ext cx="82995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Montserrat"/>
              <a:buNone/>
              <a:defRPr b="1" sz="2500">
                <a:solidFill>
                  <a:schemeClr val="lt2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4"/>
          <p:cNvSpPr txBox="1"/>
          <p:nvPr>
            <p:ph idx="1" type="subTitle"/>
          </p:nvPr>
        </p:nvSpPr>
        <p:spPr>
          <a:xfrm>
            <a:off x="383721" y="1613803"/>
            <a:ext cx="8299500" cy="4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  <a:defRPr sz="2000">
                <a:solidFill>
                  <a:schemeClr val="lt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909193"/>
              </a:buClr>
              <a:buSzPts val="1700"/>
              <a:buNone/>
              <a:defRPr>
                <a:solidFill>
                  <a:srgbClr val="909193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909193"/>
              </a:buClr>
              <a:buSzPts val="1400"/>
              <a:buNone/>
              <a:defRPr>
                <a:solidFill>
                  <a:srgbClr val="909193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909193"/>
              </a:buClr>
              <a:buSzPts val="1200"/>
              <a:buNone/>
              <a:defRPr>
                <a:solidFill>
                  <a:srgbClr val="909193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909193"/>
              </a:buClr>
              <a:buSzPts val="1200"/>
              <a:buNone/>
              <a:defRPr>
                <a:solidFill>
                  <a:srgbClr val="909193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9pPr>
          </a:lstStyle>
          <a:p/>
        </p:txBody>
      </p:sp>
      <p:sp>
        <p:nvSpPr>
          <p:cNvPr id="108" name="Google Shape;108;p14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9" name="Google Shape;10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3614388"/>
            <a:ext cx="3200400" cy="1014762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4"/>
          <p:cNvSpPr txBox="1"/>
          <p:nvPr/>
        </p:nvSpPr>
        <p:spPr>
          <a:xfrm>
            <a:off x="4419600" y="3960187"/>
            <a:ext cx="4263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1" name="Google Shape;111;p14"/>
          <p:cNvCxnSpPr/>
          <p:nvPr/>
        </p:nvCxnSpPr>
        <p:spPr>
          <a:xfrm>
            <a:off x="4114800" y="3740769"/>
            <a:ext cx="0" cy="762000"/>
          </a:xfrm>
          <a:prstGeom prst="straightConnector1">
            <a:avLst/>
          </a:prstGeom>
          <a:noFill/>
          <a:ln cap="flat" cmpd="sng" w="9525">
            <a:solidFill>
              <a:srgbClr val="54575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4" name="Google Shape;114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5" name="Google Shape;11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Chart">
  <p:cSld name="Text and Char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b="1" sz="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381000" y="1581150"/>
            <a:ext cx="40386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" name="Google Shape;23;p3"/>
          <p:cNvSpPr txBox="1"/>
          <p:nvPr/>
        </p:nvSpPr>
        <p:spPr>
          <a:xfrm>
            <a:off x="152400" y="4666134"/>
            <a:ext cx="1600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3"/>
          <p:cNvSpPr txBox="1"/>
          <p:nvPr>
            <p:ph idx="2" type="body"/>
          </p:nvPr>
        </p:nvSpPr>
        <p:spPr>
          <a:xfrm>
            <a:off x="381000" y="1200150"/>
            <a:ext cx="4038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15581"/>
              </a:buClr>
              <a:buSzPts val="1800"/>
              <a:buNone/>
              <a:defRPr b="1" sz="18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3"/>
          <p:cNvSpPr/>
          <p:nvPr>
            <p:ph idx="4" type="chart"/>
          </p:nvPr>
        </p:nvSpPr>
        <p:spPr>
          <a:xfrm>
            <a:off x="4724400" y="1200151"/>
            <a:ext cx="3962400" cy="3429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>
  <p:cSld name="Title Slide 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ctrTitle"/>
          </p:nvPr>
        </p:nvSpPr>
        <p:spPr>
          <a:xfrm>
            <a:off x="387350" y="3205074"/>
            <a:ext cx="3498900" cy="50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b="1" sz="25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subTitle"/>
          </p:nvPr>
        </p:nvSpPr>
        <p:spPr>
          <a:xfrm>
            <a:off x="3886200" y="3205074"/>
            <a:ext cx="4800600" cy="50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909193"/>
              </a:buClr>
              <a:buSzPts val="1700"/>
              <a:buNone/>
              <a:defRPr>
                <a:solidFill>
                  <a:srgbClr val="909193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909193"/>
              </a:buClr>
              <a:buSzPts val="1400"/>
              <a:buNone/>
              <a:defRPr>
                <a:solidFill>
                  <a:srgbClr val="909193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909193"/>
              </a:buClr>
              <a:buSzPts val="1200"/>
              <a:buNone/>
              <a:defRPr>
                <a:solidFill>
                  <a:srgbClr val="909193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909193"/>
              </a:buClr>
              <a:buSzPts val="1200"/>
              <a:buNone/>
              <a:defRPr>
                <a:solidFill>
                  <a:srgbClr val="909193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09193"/>
              </a:buClr>
              <a:buSzPts val="2000"/>
              <a:buNone/>
              <a:defRPr>
                <a:solidFill>
                  <a:srgbClr val="909193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" name="Google Shape;3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413988"/>
            <a:ext cx="3200400" cy="1014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1631037"/>
            <a:ext cx="245059" cy="201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" y="1985724"/>
            <a:ext cx="207264" cy="201168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/>
        </p:nvSpPr>
        <p:spPr>
          <a:xfrm>
            <a:off x="685801" y="1504950"/>
            <a:ext cx="8001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@openforcefield</a:t>
            </a:r>
            <a:endParaRPr b="0" i="0" sz="1800" u="none" cap="none" strike="noStrike">
              <a:solidFill>
                <a:schemeClr val="dk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35" name="Google Shape;35;p4"/>
          <p:cNvSpPr txBox="1"/>
          <p:nvPr/>
        </p:nvSpPr>
        <p:spPr>
          <a:xfrm>
            <a:off x="685801" y="1859637"/>
            <a:ext cx="8001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idx="1" type="body"/>
          </p:nvPr>
        </p:nvSpPr>
        <p:spPr>
          <a:xfrm>
            <a:off x="381000" y="158115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" name="Google Shape;39;p5"/>
          <p:cNvSpPr txBox="1"/>
          <p:nvPr/>
        </p:nvSpPr>
        <p:spPr>
          <a:xfrm>
            <a:off x="152400" y="4666134"/>
            <a:ext cx="1600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5"/>
          <p:cNvSpPr txBox="1"/>
          <p:nvPr>
            <p:ph idx="2" type="body"/>
          </p:nvPr>
        </p:nvSpPr>
        <p:spPr>
          <a:xfrm>
            <a:off x="381000" y="1200150"/>
            <a:ext cx="83058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15581"/>
              </a:buClr>
              <a:buSzPts val="1800"/>
              <a:buNone/>
              <a:defRPr b="1" sz="18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b="1" sz="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b="1" sz="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381000" y="1581150"/>
            <a:ext cx="40386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" name="Google Shape;47;p6"/>
          <p:cNvSpPr txBox="1"/>
          <p:nvPr/>
        </p:nvSpPr>
        <p:spPr>
          <a:xfrm>
            <a:off x="152400" y="4666134"/>
            <a:ext cx="1600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6"/>
          <p:cNvSpPr txBox="1"/>
          <p:nvPr>
            <p:ph idx="2" type="body"/>
          </p:nvPr>
        </p:nvSpPr>
        <p:spPr>
          <a:xfrm>
            <a:off x="381000" y="1200150"/>
            <a:ext cx="4038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15581"/>
              </a:buClr>
              <a:buSzPts val="1800"/>
              <a:buNone/>
              <a:defRPr b="1" sz="18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4" type="body"/>
          </p:nvPr>
        </p:nvSpPr>
        <p:spPr>
          <a:xfrm>
            <a:off x="4724400" y="1581150"/>
            <a:ext cx="39624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5" type="body"/>
          </p:nvPr>
        </p:nvSpPr>
        <p:spPr>
          <a:xfrm>
            <a:off x="4724400" y="1200150"/>
            <a:ext cx="3962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15581"/>
              </a:buClr>
              <a:buSzPts val="1800"/>
              <a:buNone/>
              <a:defRPr b="1" sz="18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and Text Contents">
  <p:cSld name="Photo and Text Content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b="1" sz="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" name="Google Shape;55;p7"/>
          <p:cNvSpPr txBox="1"/>
          <p:nvPr/>
        </p:nvSpPr>
        <p:spPr>
          <a:xfrm>
            <a:off x="152400" y="4666134"/>
            <a:ext cx="1600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2" type="body"/>
          </p:nvPr>
        </p:nvSpPr>
        <p:spPr>
          <a:xfrm>
            <a:off x="4724400" y="1581150"/>
            <a:ext cx="39624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3" type="body"/>
          </p:nvPr>
        </p:nvSpPr>
        <p:spPr>
          <a:xfrm>
            <a:off x="4724400" y="1200150"/>
            <a:ext cx="3962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15581"/>
              </a:buClr>
              <a:buSzPts val="1800"/>
              <a:buNone/>
              <a:defRPr b="1" sz="18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7"/>
          <p:cNvSpPr/>
          <p:nvPr>
            <p:ph idx="4" type="pic"/>
          </p:nvPr>
        </p:nvSpPr>
        <p:spPr>
          <a:xfrm>
            <a:off x="381000" y="1200151"/>
            <a:ext cx="4038600" cy="3429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">
  <p:cSld name="Charts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b="1" sz="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" type="body"/>
          </p:nvPr>
        </p:nvSpPr>
        <p:spPr>
          <a:xfrm>
            <a:off x="381000" y="1581150"/>
            <a:ext cx="4038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8"/>
          <p:cNvSpPr txBox="1"/>
          <p:nvPr/>
        </p:nvSpPr>
        <p:spPr>
          <a:xfrm>
            <a:off x="152400" y="4666134"/>
            <a:ext cx="1600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8"/>
          <p:cNvSpPr txBox="1"/>
          <p:nvPr>
            <p:ph idx="2" type="body"/>
          </p:nvPr>
        </p:nvSpPr>
        <p:spPr>
          <a:xfrm>
            <a:off x="381000" y="1200150"/>
            <a:ext cx="4038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15581"/>
              </a:buClr>
              <a:buSzPts val="1800"/>
              <a:buNone/>
              <a:defRPr b="1" sz="18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8"/>
          <p:cNvSpPr/>
          <p:nvPr>
            <p:ph idx="4" type="chart"/>
          </p:nvPr>
        </p:nvSpPr>
        <p:spPr>
          <a:xfrm>
            <a:off x="4724400" y="1200151"/>
            <a:ext cx="3962400" cy="3429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68" name="Google Shape;68;p8"/>
          <p:cNvSpPr/>
          <p:nvPr>
            <p:ph idx="5" type="chart"/>
          </p:nvPr>
        </p:nvSpPr>
        <p:spPr>
          <a:xfrm>
            <a:off x="381000" y="2571750"/>
            <a:ext cx="4038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/>
          <p:nvPr>
            <p:ph type="title"/>
          </p:nvPr>
        </p:nvSpPr>
        <p:spPr>
          <a:xfrm>
            <a:off x="381000" y="0"/>
            <a:ext cx="79248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b="1" sz="2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" type="body"/>
          </p:nvPr>
        </p:nvSpPr>
        <p:spPr>
          <a:xfrm>
            <a:off x="381000" y="1581150"/>
            <a:ext cx="40386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" name="Google Shape;73;p9"/>
          <p:cNvSpPr txBox="1"/>
          <p:nvPr/>
        </p:nvSpPr>
        <p:spPr>
          <a:xfrm>
            <a:off x="152400" y="4666134"/>
            <a:ext cx="16002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uli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rPr>
              <a:t>www.openforcefield.org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9"/>
          <p:cNvSpPr txBox="1"/>
          <p:nvPr>
            <p:ph idx="2" type="body"/>
          </p:nvPr>
        </p:nvSpPr>
        <p:spPr>
          <a:xfrm>
            <a:off x="381000" y="1200150"/>
            <a:ext cx="4038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15581"/>
              </a:buClr>
              <a:buSzPts val="1800"/>
              <a:buNone/>
              <a:defRPr b="1" sz="18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3" type="body"/>
          </p:nvPr>
        </p:nvSpPr>
        <p:spPr>
          <a:xfrm>
            <a:off x="4724400" y="1581150"/>
            <a:ext cx="39624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just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4" type="body"/>
          </p:nvPr>
        </p:nvSpPr>
        <p:spPr>
          <a:xfrm>
            <a:off x="4724400" y="1200150"/>
            <a:ext cx="3962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15581"/>
              </a:buClr>
              <a:buSzPts val="1800"/>
              <a:buNone/>
              <a:defRPr b="1" sz="1800">
                <a:solidFill>
                  <a:srgbClr val="01558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reak">
  <p:cSld name="Section Brea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/>
          <p:nvPr>
            <p:ph idx="1" type="body"/>
          </p:nvPr>
        </p:nvSpPr>
        <p:spPr>
          <a:xfrm>
            <a:off x="381000" y="2647950"/>
            <a:ext cx="40386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Google Shape;80;p10"/>
          <p:cNvSpPr txBox="1"/>
          <p:nvPr>
            <p:ph idx="2" type="body"/>
          </p:nvPr>
        </p:nvSpPr>
        <p:spPr>
          <a:xfrm>
            <a:off x="381000" y="2266950"/>
            <a:ext cx="4038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0"/>
          <p:cNvSpPr/>
          <p:nvPr>
            <p:ph idx="3" type="pic"/>
          </p:nvPr>
        </p:nvSpPr>
        <p:spPr>
          <a:xfrm>
            <a:off x="381000" y="1217730"/>
            <a:ext cx="945600" cy="941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15581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015581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7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1000" y="0"/>
            <a:ext cx="79248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b="1" i="0" sz="20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1000" y="929878"/>
            <a:ext cx="8305800" cy="36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-336550" lvl="1" marL="914400" marR="0" rtl="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b="0" i="0" sz="17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8200" y="4629150"/>
            <a:ext cx="457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rgbClr val="3E424A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32">
          <p15:clr>
            <a:srgbClr val="F26B43"/>
          </p15:clr>
        </p15:guide>
        <p15:guide id="2" pos="144">
          <p15:clr>
            <a:srgbClr val="F26B43"/>
          </p15:clr>
        </p15:guide>
        <p15:guide id="3" orient="horz" pos="516">
          <p15:clr>
            <a:srgbClr val="F26B43"/>
          </p15:clr>
        </p15:guide>
        <p15:guide id="4" orient="horz" pos="3108">
          <p15:clr>
            <a:srgbClr val="F26B43"/>
          </p15:clr>
        </p15:guide>
        <p15:guide id="5" pos="5616">
          <p15:clr>
            <a:srgbClr val="F26B43"/>
          </p15:clr>
        </p15:guide>
        <p15:guide id="6" orient="horz" pos="2916">
          <p15:clr>
            <a:srgbClr val="F26B43"/>
          </p15:clr>
        </p15:guide>
        <p15:guide id="7" pos="96">
          <p15:clr>
            <a:srgbClr val="F26B43"/>
          </p15:clr>
        </p15:guide>
        <p15:guide id="8" pos="5568">
          <p15:clr>
            <a:srgbClr val="F26B43"/>
          </p15:clr>
        </p15:guide>
        <p15:guide id="9" pos="240">
          <p15:clr>
            <a:srgbClr val="F26B43"/>
          </p15:clr>
        </p15:guide>
        <p15:guide id="10" pos="547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Relationship Id="rId4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 txBox="1"/>
          <p:nvPr/>
        </p:nvSpPr>
        <p:spPr>
          <a:xfrm>
            <a:off x="829975" y="2833700"/>
            <a:ext cx="7856700" cy="14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GNNs to calculate AM1-BCC charges</a:t>
            </a:r>
            <a:endParaRPr sz="45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829974" y="4361100"/>
            <a:ext cx="7383600" cy="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5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November</a:t>
            </a:r>
            <a:r>
              <a:rPr lang="en" sz="205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10, 2022   |   Force field release meeting</a:t>
            </a:r>
            <a:endParaRPr sz="205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5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 </a:t>
            </a:r>
            <a:endParaRPr sz="205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5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models</a:t>
            </a:r>
            <a:endParaRPr/>
          </a:p>
        </p:txBody>
      </p:sp>
      <p:sp>
        <p:nvSpPr>
          <p:cNvPr id="228" name="Google Shape;228;p25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Spice dataset</a:t>
            </a:r>
            <a:endParaRPr/>
          </a:p>
        </p:txBody>
      </p:sp>
      <p:pic>
        <p:nvPicPr>
          <p:cNvPr id="229" name="Google Shape;22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6925" y="972438"/>
            <a:ext cx="4636008" cy="3474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2875" y="1051150"/>
            <a:ext cx="4634923" cy="3476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6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models</a:t>
            </a:r>
            <a:endParaRPr/>
          </a:p>
        </p:txBody>
      </p:sp>
      <p:sp>
        <p:nvSpPr>
          <p:cNvPr id="236" name="Google Shape;236;p26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Spice dataset</a:t>
            </a:r>
            <a:endParaRPr/>
          </a:p>
        </p:txBody>
      </p:sp>
      <p:pic>
        <p:nvPicPr>
          <p:cNvPr id="237" name="Google Shape;237;p26"/>
          <p:cNvPicPr preferRelativeResize="0"/>
          <p:nvPr/>
        </p:nvPicPr>
        <p:blipFill rotWithShape="1">
          <a:blip r:embed="rId3">
            <a:alphaModFix/>
          </a:blip>
          <a:srcRect b="39" l="0" r="0" t="29"/>
          <a:stretch/>
        </p:blipFill>
        <p:spPr>
          <a:xfrm>
            <a:off x="-126925" y="972438"/>
            <a:ext cx="4636008" cy="3474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32875" y="1051150"/>
            <a:ext cx="4634923" cy="3476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7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models</a:t>
            </a:r>
            <a:endParaRPr/>
          </a:p>
        </p:txBody>
      </p:sp>
      <p:sp>
        <p:nvSpPr>
          <p:cNvPr id="244" name="Google Shape;244;p27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Spice dataset</a:t>
            </a:r>
            <a:endParaRPr/>
          </a:p>
        </p:txBody>
      </p:sp>
      <p:pic>
        <p:nvPicPr>
          <p:cNvPr id="245" name="Google Shape;245;p27"/>
          <p:cNvPicPr preferRelativeResize="0"/>
          <p:nvPr/>
        </p:nvPicPr>
        <p:blipFill rotWithShape="1">
          <a:blip r:embed="rId3">
            <a:alphaModFix/>
          </a:blip>
          <a:srcRect b="39" l="0" r="0" t="29"/>
          <a:stretch/>
        </p:blipFill>
        <p:spPr>
          <a:xfrm>
            <a:off x="-126925" y="972438"/>
            <a:ext cx="4636008" cy="3474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32875" y="1051150"/>
            <a:ext cx="4634923" cy="3476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8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models</a:t>
            </a:r>
            <a:endParaRPr/>
          </a:p>
        </p:txBody>
      </p:sp>
      <p:sp>
        <p:nvSpPr>
          <p:cNvPr id="252" name="Google Shape;252;p28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Peptides (length 1-5)</a:t>
            </a:r>
            <a:endParaRPr/>
          </a:p>
        </p:txBody>
      </p:sp>
      <p:pic>
        <p:nvPicPr>
          <p:cNvPr id="253" name="Google Shape;2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6200" y="971700"/>
            <a:ext cx="4636008" cy="3474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3600" y="971700"/>
            <a:ext cx="4636008" cy="3474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9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models</a:t>
            </a:r>
            <a:endParaRPr/>
          </a:p>
        </p:txBody>
      </p:sp>
      <p:sp>
        <p:nvSpPr>
          <p:cNvPr id="260" name="Google Shape;260;p29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OpenFF Benchmark set</a:t>
            </a:r>
            <a:endParaRPr/>
          </a:p>
        </p:txBody>
      </p:sp>
      <p:pic>
        <p:nvPicPr>
          <p:cNvPr id="261" name="Google Shape;261;p29"/>
          <p:cNvPicPr preferRelativeResize="0"/>
          <p:nvPr/>
        </p:nvPicPr>
        <p:blipFill rotWithShape="1">
          <a:blip r:embed="rId3">
            <a:alphaModFix/>
          </a:blip>
          <a:srcRect b="39" l="0" r="0" t="29"/>
          <a:stretch/>
        </p:blipFill>
        <p:spPr>
          <a:xfrm>
            <a:off x="-76200" y="971700"/>
            <a:ext cx="4636008" cy="3474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9"/>
          <p:cNvPicPr preferRelativeResize="0"/>
          <p:nvPr/>
        </p:nvPicPr>
        <p:blipFill rotWithShape="1">
          <a:blip r:embed="rId4">
            <a:alphaModFix/>
          </a:blip>
          <a:srcRect b="39" l="0" r="0" t="29"/>
          <a:stretch/>
        </p:blipFill>
        <p:spPr>
          <a:xfrm>
            <a:off x="4483600" y="971700"/>
            <a:ext cx="4636008" cy="3474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0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models</a:t>
            </a:r>
            <a:endParaRPr/>
          </a:p>
        </p:txBody>
      </p:sp>
      <p:sp>
        <p:nvSpPr>
          <p:cNvPr id="268" name="Google Shape;268;p30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poorly performing molecules</a:t>
            </a:r>
            <a:endParaRPr/>
          </a:p>
        </p:txBody>
      </p:sp>
      <p:pic>
        <p:nvPicPr>
          <p:cNvPr id="269" name="Google Shape;26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2275" y="909950"/>
            <a:ext cx="3817173" cy="152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2274" y="2438725"/>
            <a:ext cx="3751450" cy="22387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1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directions</a:t>
            </a:r>
            <a:endParaRPr/>
          </a:p>
        </p:txBody>
      </p:sp>
      <p:sp>
        <p:nvSpPr>
          <p:cNvPr id="276" name="Google Shape;276;p31"/>
          <p:cNvSpPr txBox="1"/>
          <p:nvPr>
            <p:ph idx="1" type="body"/>
          </p:nvPr>
        </p:nvSpPr>
        <p:spPr>
          <a:xfrm>
            <a:off x="381000" y="1378925"/>
            <a:ext cx="8305800" cy="133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just">
              <a:spcBef>
                <a:spcPts val="32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Fix bug in training datasets with some mixed-up records – re-train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Look closer into outliers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Possibly add to training set, especially with more S or H environments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Finish computing AM1-BCC charges for larger molecules </a:t>
            </a:r>
            <a:r>
              <a:rPr lang="en"/>
              <a:t>with</a:t>
            </a:r>
            <a:r>
              <a:rPr lang="en"/>
              <a:t> AmberTools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Improving efficiency / adding documentation / user-friendliness to OpenFF NAGL</a:t>
            </a:r>
            <a:endParaRPr/>
          </a:p>
        </p:txBody>
      </p:sp>
      <p:sp>
        <p:nvSpPr>
          <p:cNvPr id="277" name="Google Shape;277;p31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1"/>
          <p:cNvSpPr txBox="1"/>
          <p:nvPr>
            <p:ph idx="2" type="body"/>
          </p:nvPr>
        </p:nvSpPr>
        <p:spPr>
          <a:xfrm>
            <a:off x="381000" y="1047750"/>
            <a:ext cx="8305800" cy="38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279" name="Google Shape;279;p31"/>
          <p:cNvSpPr txBox="1"/>
          <p:nvPr>
            <p:ph idx="1" type="body"/>
          </p:nvPr>
        </p:nvSpPr>
        <p:spPr>
          <a:xfrm>
            <a:off x="381000" y="3283925"/>
            <a:ext cx="8305800" cy="81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just">
              <a:spcBef>
                <a:spcPts val="32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Improving BCC training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Investigate architectures with edge features</a:t>
            </a:r>
            <a:endParaRPr/>
          </a:p>
        </p:txBody>
      </p:sp>
      <p:sp>
        <p:nvSpPr>
          <p:cNvPr id="280" name="Google Shape;280;p31"/>
          <p:cNvSpPr txBox="1"/>
          <p:nvPr>
            <p:ph idx="2" type="body"/>
          </p:nvPr>
        </p:nvSpPr>
        <p:spPr>
          <a:xfrm>
            <a:off x="381000" y="2952750"/>
            <a:ext cx="8305800" cy="38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Other</a:t>
            </a:r>
            <a:r>
              <a:rPr lang="en"/>
              <a:t> directions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2"/>
          <p:cNvSpPr txBox="1"/>
          <p:nvPr/>
        </p:nvSpPr>
        <p:spPr>
          <a:xfrm>
            <a:off x="410150" y="84875"/>
            <a:ext cx="4292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Slide graveyard</a:t>
            </a:r>
            <a:endParaRPr b="1" sz="3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3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Theory</a:t>
            </a:r>
            <a:endParaRPr/>
          </a:p>
        </p:txBody>
      </p:sp>
      <p:sp>
        <p:nvSpPr>
          <p:cNvPr id="291" name="Google Shape;291;p33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Message-passing neural networks</a:t>
            </a:r>
            <a:endParaRPr/>
          </a:p>
        </p:txBody>
      </p:sp>
      <p:pic>
        <p:nvPicPr>
          <p:cNvPr id="292" name="Google Shape;29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7300" y="975650"/>
            <a:ext cx="1282700" cy="96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3"/>
          <p:cNvPicPr preferRelativeResize="0"/>
          <p:nvPr/>
        </p:nvPicPr>
        <p:blipFill rotWithShape="1">
          <a:blip r:embed="rId4">
            <a:alphaModFix/>
          </a:blip>
          <a:srcRect b="0" l="30833" r="29611" t="0"/>
          <a:stretch/>
        </p:blipFill>
        <p:spPr>
          <a:xfrm>
            <a:off x="435325" y="1050900"/>
            <a:ext cx="972236" cy="819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4" name="Google Shape;294;p33"/>
          <p:cNvGrpSpPr/>
          <p:nvPr/>
        </p:nvGrpSpPr>
        <p:grpSpPr>
          <a:xfrm>
            <a:off x="381000" y="3122850"/>
            <a:ext cx="1848000" cy="1477500"/>
            <a:chOff x="381000" y="3122850"/>
            <a:chExt cx="1848000" cy="1477500"/>
          </a:xfrm>
        </p:grpSpPr>
        <p:sp>
          <p:nvSpPr>
            <p:cNvPr id="295" name="Google Shape;295;p33"/>
            <p:cNvSpPr txBox="1"/>
            <p:nvPr/>
          </p:nvSpPr>
          <p:spPr>
            <a:xfrm>
              <a:off x="396000" y="3122850"/>
              <a:ext cx="1833000" cy="147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[1., 0., 0., 0.],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1., 0., 0.],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0., 1., 0.],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0., 0., 1.],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0., 0., 1.],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0., 0., 1.]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296" name="Google Shape;296;p33"/>
            <p:cNvSpPr/>
            <p:nvPr/>
          </p:nvSpPr>
          <p:spPr>
            <a:xfrm>
              <a:off x="381000" y="3161100"/>
              <a:ext cx="1710600" cy="1248600"/>
            </a:xfrm>
            <a:prstGeom prst="bracketPair">
              <a:avLst/>
            </a:prstGeom>
            <a:noFill/>
            <a:ln cap="flat" cmpd="sng" w="19050">
              <a:solidFill>
                <a:srgbClr val="01558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15581"/>
                </a:solidFill>
              </a:endParaRPr>
            </a:p>
          </p:txBody>
        </p:sp>
      </p:grpSp>
      <p:grpSp>
        <p:nvGrpSpPr>
          <p:cNvPr id="297" name="Google Shape;297;p33"/>
          <p:cNvGrpSpPr/>
          <p:nvPr/>
        </p:nvGrpSpPr>
        <p:grpSpPr>
          <a:xfrm>
            <a:off x="3648000" y="2736825"/>
            <a:ext cx="4657701" cy="1293000"/>
            <a:chOff x="3648000" y="2736825"/>
            <a:chExt cx="4657701" cy="1293000"/>
          </a:xfrm>
        </p:grpSpPr>
        <p:sp>
          <p:nvSpPr>
            <p:cNvPr id="298" name="Google Shape;298;p33"/>
            <p:cNvSpPr/>
            <p:nvPr/>
          </p:nvSpPr>
          <p:spPr>
            <a:xfrm>
              <a:off x="3648000" y="2775075"/>
              <a:ext cx="4625100" cy="1248600"/>
            </a:xfrm>
            <a:prstGeom prst="bracketPair">
              <a:avLst/>
            </a:prstGeom>
            <a:noFill/>
            <a:ln cap="flat" cmpd="sng" w="19050">
              <a:solidFill>
                <a:srgbClr val="01558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015581"/>
                </a:solidFill>
              </a:endParaRPr>
            </a:p>
          </p:txBody>
        </p:sp>
        <p:sp>
          <p:nvSpPr>
            <p:cNvPr id="299" name="Google Shape;299;p33"/>
            <p:cNvSpPr txBox="1"/>
            <p:nvPr/>
          </p:nvSpPr>
          <p:spPr>
            <a:xfrm>
              <a:off x="3680601" y="2736825"/>
              <a:ext cx="4625100" cy="129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[0.14 , 0.091, 0.   , ..., 0.363, 0.192, 0.   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[0.127, 0.196, 0.   , ..., 0.373, 0.306, 0.002],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[0.066, 0.242, 0.   , ..., 0.432, 0.333, 0.135],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[0.321, 0.25 , 0.   , ..., 0.59 , 0.528, 0.   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[0.241, 0.323, 0.   , ..., 0.368, 0.351, 0.   ],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[0.241, 0.323, 0.   , ..., 0.368, 0.351, 0.   ]</a:t>
              </a:r>
              <a:endParaRPr b="1" sz="12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4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Theory</a:t>
            </a:r>
            <a:endParaRPr/>
          </a:p>
        </p:txBody>
      </p:sp>
      <p:sp>
        <p:nvSpPr>
          <p:cNvPr id="305" name="Google Shape;305;p34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Message-passing neural networks</a:t>
            </a:r>
            <a:endParaRPr/>
          </a:p>
        </p:txBody>
      </p:sp>
      <p:pic>
        <p:nvPicPr>
          <p:cNvPr id="306" name="Google Shape;30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200" y="2906750"/>
            <a:ext cx="1282700" cy="96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4"/>
          <p:cNvPicPr preferRelativeResize="0"/>
          <p:nvPr/>
        </p:nvPicPr>
        <p:blipFill rotWithShape="1">
          <a:blip r:embed="rId4">
            <a:alphaModFix/>
          </a:blip>
          <a:srcRect b="0" l="30833" r="29611" t="0"/>
          <a:stretch/>
        </p:blipFill>
        <p:spPr>
          <a:xfrm>
            <a:off x="280100" y="1649025"/>
            <a:ext cx="972236" cy="8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4"/>
          <p:cNvSpPr/>
          <p:nvPr/>
        </p:nvSpPr>
        <p:spPr>
          <a:xfrm>
            <a:off x="2710123" y="880450"/>
            <a:ext cx="681300" cy="35106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34"/>
          <p:cNvSpPr/>
          <p:nvPr/>
        </p:nvSpPr>
        <p:spPr>
          <a:xfrm>
            <a:off x="1729626" y="1646401"/>
            <a:ext cx="681300" cy="18507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34"/>
          <p:cNvSpPr/>
          <p:nvPr/>
        </p:nvSpPr>
        <p:spPr>
          <a:xfrm>
            <a:off x="3567230" y="880450"/>
            <a:ext cx="681300" cy="35106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34"/>
          <p:cNvSpPr/>
          <p:nvPr/>
        </p:nvSpPr>
        <p:spPr>
          <a:xfrm>
            <a:off x="5571185" y="1191751"/>
            <a:ext cx="681300" cy="26430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34"/>
          <p:cNvSpPr/>
          <p:nvPr/>
        </p:nvSpPr>
        <p:spPr>
          <a:xfrm>
            <a:off x="6346842" y="1191751"/>
            <a:ext cx="681300" cy="26430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34"/>
          <p:cNvSpPr/>
          <p:nvPr/>
        </p:nvSpPr>
        <p:spPr>
          <a:xfrm>
            <a:off x="4496987" y="880450"/>
            <a:ext cx="681300" cy="35106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4"/>
          <p:cNvSpPr/>
          <p:nvPr/>
        </p:nvSpPr>
        <p:spPr>
          <a:xfrm>
            <a:off x="7732450" y="1938250"/>
            <a:ext cx="429300" cy="13950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27" name="Google Shape;127;p17"/>
          <p:cNvSpPr txBox="1"/>
          <p:nvPr>
            <p:ph idx="1" type="body"/>
          </p:nvPr>
        </p:nvSpPr>
        <p:spPr>
          <a:xfrm>
            <a:off x="381000" y="1378925"/>
            <a:ext cx="8305800" cy="2178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just">
              <a:spcBef>
                <a:spcPts val="32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GNN structure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Developing a GNN: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Hyperparameters / GNN structure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Atom features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Datasets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Targets and metrics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Current model performances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Next steps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GNN charges?</a:t>
            </a:r>
            <a:endParaRPr/>
          </a:p>
        </p:txBody>
      </p:sp>
      <p:sp>
        <p:nvSpPr>
          <p:cNvPr id="133" name="Google Shape;133;p18"/>
          <p:cNvSpPr txBox="1"/>
          <p:nvPr>
            <p:ph idx="1" type="body"/>
          </p:nvPr>
        </p:nvSpPr>
        <p:spPr>
          <a:xfrm>
            <a:off x="381000" y="1352550"/>
            <a:ext cx="7924800" cy="304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just">
              <a:spcBef>
                <a:spcPts val="32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Faster and not conformationally-dependent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Would be great to get this into Rosemary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Targeting AM1-BCC for now – could move onto other charge models in future, e.g. RESP</a:t>
            </a:r>
            <a:endParaRPr/>
          </a:p>
        </p:txBody>
      </p:sp>
      <p:sp>
        <p:nvSpPr>
          <p:cNvPr id="134" name="Google Shape;134;p18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GNNs</a:t>
            </a:r>
            <a:endParaRPr/>
          </a:p>
        </p:txBody>
      </p:sp>
      <p:sp>
        <p:nvSpPr>
          <p:cNvPr id="140" name="Google Shape;140;p19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</a:t>
            </a:r>
            <a:endParaRPr/>
          </a:p>
        </p:txBody>
      </p:sp>
      <p:pic>
        <p:nvPicPr>
          <p:cNvPr id="141" name="Google Shape;14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1050" y="997325"/>
            <a:ext cx="1282700" cy="96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9"/>
          <p:cNvPicPr preferRelativeResize="0"/>
          <p:nvPr/>
        </p:nvPicPr>
        <p:blipFill rotWithShape="1">
          <a:blip r:embed="rId4">
            <a:alphaModFix/>
          </a:blip>
          <a:srcRect b="0" l="30833" r="29611" t="0"/>
          <a:stretch/>
        </p:blipFill>
        <p:spPr>
          <a:xfrm>
            <a:off x="123325" y="1060600"/>
            <a:ext cx="972236" cy="819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3" name="Google Shape;143;p19"/>
          <p:cNvGrpSpPr/>
          <p:nvPr/>
        </p:nvGrpSpPr>
        <p:grpSpPr>
          <a:xfrm>
            <a:off x="2866100" y="979750"/>
            <a:ext cx="1778450" cy="1133400"/>
            <a:chOff x="3800725" y="1034275"/>
            <a:chExt cx="1778450" cy="1133400"/>
          </a:xfrm>
        </p:grpSpPr>
        <p:pic>
          <p:nvPicPr>
            <p:cNvPr id="144" name="Google Shape;144;p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96475" y="1050900"/>
              <a:ext cx="1282700" cy="969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5" name="Google Shape;145;p19"/>
            <p:cNvSpPr/>
            <p:nvPr/>
          </p:nvSpPr>
          <p:spPr>
            <a:xfrm>
              <a:off x="4177675" y="1141200"/>
              <a:ext cx="972300" cy="650100"/>
            </a:xfrm>
            <a:prstGeom prst="ellipse">
              <a:avLst/>
            </a:prstGeom>
            <a:noFill/>
            <a:ln cap="flat" cmpd="sng" w="9525">
              <a:solidFill>
                <a:srgbClr val="B7B7B7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9"/>
            <p:cNvSpPr/>
            <p:nvPr/>
          </p:nvSpPr>
          <p:spPr>
            <a:xfrm>
              <a:off x="3800725" y="1034275"/>
              <a:ext cx="1726200" cy="1133400"/>
            </a:xfrm>
            <a:prstGeom prst="ellipse">
              <a:avLst/>
            </a:prstGeom>
            <a:noFill/>
            <a:ln cap="flat" cmpd="sng" w="9525">
              <a:solidFill>
                <a:srgbClr val="B7B7B7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47" name="Google Shape;147;p19"/>
            <p:cNvCxnSpPr/>
            <p:nvPr/>
          </p:nvCxnSpPr>
          <p:spPr>
            <a:xfrm>
              <a:off x="4622550" y="1220650"/>
              <a:ext cx="130200" cy="187800"/>
            </a:xfrm>
            <a:prstGeom prst="straightConnector1">
              <a:avLst/>
            </a:prstGeom>
            <a:noFill/>
            <a:ln cap="flat" cmpd="sng" w="9525">
              <a:solidFill>
                <a:srgbClr val="B45F0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48" name="Google Shape;148;p19"/>
            <p:cNvCxnSpPr/>
            <p:nvPr/>
          </p:nvCxnSpPr>
          <p:spPr>
            <a:xfrm flipH="1" rot="10800000">
              <a:off x="4478100" y="1445925"/>
              <a:ext cx="144600" cy="150300"/>
            </a:xfrm>
            <a:prstGeom prst="straightConnector1">
              <a:avLst/>
            </a:prstGeom>
            <a:noFill/>
            <a:ln cap="flat" cmpd="sng" w="9525">
              <a:solidFill>
                <a:srgbClr val="B45F0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49" name="Google Shape;149;p19"/>
            <p:cNvCxnSpPr/>
            <p:nvPr/>
          </p:nvCxnSpPr>
          <p:spPr>
            <a:xfrm rot="10800000">
              <a:off x="4779350" y="1576825"/>
              <a:ext cx="283800" cy="48300"/>
            </a:xfrm>
            <a:prstGeom prst="straightConnector1">
              <a:avLst/>
            </a:prstGeom>
            <a:noFill/>
            <a:ln cap="flat" cmpd="sng" w="9525">
              <a:solidFill>
                <a:srgbClr val="B45F0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50" name="Google Shape;150;p19"/>
            <p:cNvCxnSpPr/>
            <p:nvPr/>
          </p:nvCxnSpPr>
          <p:spPr>
            <a:xfrm flipH="1">
              <a:off x="5193050" y="1314550"/>
              <a:ext cx="159000" cy="144300"/>
            </a:xfrm>
            <a:prstGeom prst="straightConnector1">
              <a:avLst/>
            </a:prstGeom>
            <a:noFill/>
            <a:ln cap="flat" cmpd="sng" w="9525">
              <a:solidFill>
                <a:srgbClr val="B45F0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51" name="Google Shape;151;p19"/>
            <p:cNvCxnSpPr/>
            <p:nvPr/>
          </p:nvCxnSpPr>
          <p:spPr>
            <a:xfrm rot="10800000">
              <a:off x="5149875" y="1686200"/>
              <a:ext cx="115500" cy="202200"/>
            </a:xfrm>
            <a:prstGeom prst="straightConnector1">
              <a:avLst/>
            </a:prstGeom>
            <a:noFill/>
            <a:ln cap="flat" cmpd="sng" w="9525">
              <a:solidFill>
                <a:srgbClr val="B45F0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152" name="Google Shape;152;p19"/>
          <p:cNvSpPr/>
          <p:nvPr/>
        </p:nvSpPr>
        <p:spPr>
          <a:xfrm>
            <a:off x="3154200" y="2280078"/>
            <a:ext cx="681300" cy="19203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9"/>
          <p:cNvSpPr/>
          <p:nvPr/>
        </p:nvSpPr>
        <p:spPr>
          <a:xfrm>
            <a:off x="3667851" y="2251925"/>
            <a:ext cx="681300" cy="19203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9"/>
          <p:cNvSpPr/>
          <p:nvPr/>
        </p:nvSpPr>
        <p:spPr>
          <a:xfrm>
            <a:off x="1811250" y="2472963"/>
            <a:ext cx="455700" cy="13293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5" name="Google Shape;155;p19"/>
          <p:cNvGrpSpPr/>
          <p:nvPr/>
        </p:nvGrpSpPr>
        <p:grpSpPr>
          <a:xfrm>
            <a:off x="76197" y="2668157"/>
            <a:ext cx="1152598" cy="938918"/>
            <a:chOff x="381000" y="3122850"/>
            <a:chExt cx="1848000" cy="1505400"/>
          </a:xfrm>
        </p:grpSpPr>
        <p:sp>
          <p:nvSpPr>
            <p:cNvPr id="156" name="Google Shape;156;p19"/>
            <p:cNvSpPr txBox="1"/>
            <p:nvPr/>
          </p:nvSpPr>
          <p:spPr>
            <a:xfrm>
              <a:off x="396000" y="3122850"/>
              <a:ext cx="1833000" cy="150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[1., 0., 0., 0.],</a:t>
              </a:r>
              <a:endParaRPr b="1" sz="7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1., 0., 0.],</a:t>
              </a:r>
              <a:endParaRPr b="1" sz="7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0., 1., 0.],</a:t>
              </a:r>
              <a:endParaRPr b="1" sz="7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0., 0., 1.],</a:t>
              </a:r>
              <a:endParaRPr b="1" sz="7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0., 0., 1.],</a:t>
              </a:r>
              <a:endParaRPr b="1" sz="7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1558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[0., 0., 0., 1.]</a:t>
              </a:r>
              <a:endParaRPr b="1" sz="7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700">
                <a:solidFill>
                  <a:srgbClr val="01558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157" name="Google Shape;157;p19"/>
            <p:cNvSpPr/>
            <p:nvPr/>
          </p:nvSpPr>
          <p:spPr>
            <a:xfrm>
              <a:off x="381000" y="3161100"/>
              <a:ext cx="1710600" cy="1248600"/>
            </a:xfrm>
            <a:prstGeom prst="bracketPair">
              <a:avLst/>
            </a:prstGeom>
            <a:noFill/>
            <a:ln cap="flat" cmpd="sng" w="19050">
              <a:solidFill>
                <a:srgbClr val="01558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00">
                <a:solidFill>
                  <a:srgbClr val="015581"/>
                </a:solidFill>
              </a:endParaRPr>
            </a:p>
          </p:txBody>
        </p:sp>
      </p:grpSp>
      <p:sp>
        <p:nvSpPr>
          <p:cNvPr id="158" name="Google Shape;158;p19"/>
          <p:cNvSpPr/>
          <p:nvPr/>
        </p:nvSpPr>
        <p:spPr>
          <a:xfrm>
            <a:off x="5120625" y="2199961"/>
            <a:ext cx="681300" cy="17229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9"/>
          <p:cNvSpPr txBox="1"/>
          <p:nvPr/>
        </p:nvSpPr>
        <p:spPr>
          <a:xfrm>
            <a:off x="2777875" y="4352850"/>
            <a:ext cx="154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Convolution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60" name="Google Shape;160;p19"/>
          <p:cNvSpPr/>
          <p:nvPr/>
        </p:nvSpPr>
        <p:spPr>
          <a:xfrm rot="-5400000">
            <a:off x="3608325" y="3470100"/>
            <a:ext cx="83400" cy="1696500"/>
          </a:xfrm>
          <a:prstGeom prst="leftBracket">
            <a:avLst>
              <a:gd fmla="val 8333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9"/>
          <p:cNvSpPr/>
          <p:nvPr/>
        </p:nvSpPr>
        <p:spPr>
          <a:xfrm>
            <a:off x="2431175" y="3084125"/>
            <a:ext cx="455700" cy="162600"/>
          </a:xfrm>
          <a:prstGeom prst="rightArrow">
            <a:avLst>
              <a:gd fmla="val 28936" name="adj1"/>
              <a:gd fmla="val 50000" name="adj2"/>
            </a:avLst>
          </a:prstGeom>
          <a:solidFill>
            <a:srgbClr val="0155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8225" y="985350"/>
            <a:ext cx="1282700" cy="969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3" name="Google Shape;163;p19"/>
          <p:cNvCxnSpPr/>
          <p:nvPr/>
        </p:nvCxnSpPr>
        <p:spPr>
          <a:xfrm flipH="1" rot="-5400000">
            <a:off x="4770250" y="2148050"/>
            <a:ext cx="780000" cy="1227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B45F06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4" name="Google Shape;164;p19"/>
          <p:cNvCxnSpPr/>
          <p:nvPr/>
        </p:nvCxnSpPr>
        <p:spPr>
          <a:xfrm flipH="1" rot="-5400000">
            <a:off x="4646900" y="1787475"/>
            <a:ext cx="1228800" cy="165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B45F06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5" name="Google Shape;165;p19"/>
          <p:cNvCxnSpPr/>
          <p:nvPr/>
        </p:nvCxnSpPr>
        <p:spPr>
          <a:xfrm rot="5400000">
            <a:off x="5405875" y="1844625"/>
            <a:ext cx="599400" cy="173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B45F06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6" name="Google Shape;166;p19"/>
          <p:cNvCxnSpPr/>
          <p:nvPr/>
        </p:nvCxnSpPr>
        <p:spPr>
          <a:xfrm rot="5400000">
            <a:off x="5557600" y="1555750"/>
            <a:ext cx="700500" cy="390000"/>
          </a:xfrm>
          <a:prstGeom prst="bentConnector3">
            <a:avLst>
              <a:gd fmla="val 42273" name="adj1"/>
            </a:avLst>
          </a:prstGeom>
          <a:noFill/>
          <a:ln cap="flat" cmpd="sng" w="9525">
            <a:solidFill>
              <a:srgbClr val="B45F06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7" name="Google Shape;167;p19"/>
          <p:cNvCxnSpPr/>
          <p:nvPr/>
        </p:nvCxnSpPr>
        <p:spPr>
          <a:xfrm rot="5400000">
            <a:off x="5720075" y="2111900"/>
            <a:ext cx="483900" cy="195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B45F06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8" name="Google Shape;168;p19"/>
          <p:cNvCxnSpPr/>
          <p:nvPr/>
        </p:nvCxnSpPr>
        <p:spPr>
          <a:xfrm>
            <a:off x="5416700" y="1559400"/>
            <a:ext cx="0" cy="830700"/>
          </a:xfrm>
          <a:prstGeom prst="straightConnector1">
            <a:avLst/>
          </a:prstGeom>
          <a:noFill/>
          <a:ln cap="flat" cmpd="sng" w="9525">
            <a:solidFill>
              <a:srgbClr val="B45F06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69" name="Google Shape;169;p19"/>
          <p:cNvSpPr txBox="1"/>
          <p:nvPr/>
        </p:nvSpPr>
        <p:spPr>
          <a:xfrm>
            <a:off x="4530525" y="4352850"/>
            <a:ext cx="154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Readout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70" name="Google Shape;170;p19"/>
          <p:cNvSpPr/>
          <p:nvPr/>
        </p:nvSpPr>
        <p:spPr>
          <a:xfrm rot="-5400000">
            <a:off x="5264225" y="3795450"/>
            <a:ext cx="83400" cy="1045800"/>
          </a:xfrm>
          <a:prstGeom prst="leftBracket">
            <a:avLst>
              <a:gd fmla="val 8333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9"/>
          <p:cNvSpPr/>
          <p:nvPr/>
        </p:nvSpPr>
        <p:spPr>
          <a:xfrm>
            <a:off x="4492150" y="3084125"/>
            <a:ext cx="455700" cy="162600"/>
          </a:xfrm>
          <a:prstGeom prst="rightArrow">
            <a:avLst>
              <a:gd fmla="val 28936" name="adj1"/>
              <a:gd fmla="val 50000" name="adj2"/>
            </a:avLst>
          </a:prstGeom>
          <a:solidFill>
            <a:srgbClr val="0155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9"/>
          <p:cNvSpPr/>
          <p:nvPr/>
        </p:nvSpPr>
        <p:spPr>
          <a:xfrm>
            <a:off x="1267525" y="3056325"/>
            <a:ext cx="455700" cy="162600"/>
          </a:xfrm>
          <a:prstGeom prst="rightArrow">
            <a:avLst>
              <a:gd fmla="val 28936" name="adj1"/>
              <a:gd fmla="val 50000" name="adj2"/>
            </a:avLst>
          </a:prstGeom>
          <a:solidFill>
            <a:srgbClr val="0155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9"/>
          <p:cNvSpPr/>
          <p:nvPr/>
        </p:nvSpPr>
        <p:spPr>
          <a:xfrm rot="5400000">
            <a:off x="381588" y="2101700"/>
            <a:ext cx="455700" cy="162600"/>
          </a:xfrm>
          <a:prstGeom prst="rightArrow">
            <a:avLst>
              <a:gd fmla="val 28936" name="adj1"/>
              <a:gd fmla="val 50000" name="adj2"/>
            </a:avLst>
          </a:prstGeom>
          <a:solidFill>
            <a:srgbClr val="0155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9"/>
          <p:cNvSpPr/>
          <p:nvPr/>
        </p:nvSpPr>
        <p:spPr>
          <a:xfrm>
            <a:off x="5944488" y="3107525"/>
            <a:ext cx="455700" cy="162600"/>
          </a:xfrm>
          <a:prstGeom prst="rightArrow">
            <a:avLst>
              <a:gd fmla="val 28936" name="adj1"/>
              <a:gd fmla="val 50000" name="adj2"/>
            </a:avLst>
          </a:prstGeom>
          <a:solidFill>
            <a:srgbClr val="0155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9"/>
          <p:cNvSpPr/>
          <p:nvPr/>
        </p:nvSpPr>
        <p:spPr>
          <a:xfrm>
            <a:off x="6507350" y="2199948"/>
            <a:ext cx="681300" cy="17229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6" name="Google Shape;176;p19"/>
          <p:cNvPicPr preferRelativeResize="0"/>
          <p:nvPr/>
        </p:nvPicPr>
        <p:blipFill rotWithShape="1">
          <a:blip r:embed="rId5">
            <a:alphaModFix/>
          </a:blip>
          <a:srcRect b="0" l="0" r="55150" t="0"/>
          <a:stretch/>
        </p:blipFill>
        <p:spPr>
          <a:xfrm>
            <a:off x="7355712" y="1971449"/>
            <a:ext cx="1107502" cy="107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9"/>
          <p:cNvSpPr/>
          <p:nvPr/>
        </p:nvSpPr>
        <p:spPr>
          <a:xfrm>
            <a:off x="7534213" y="3107525"/>
            <a:ext cx="455700" cy="162600"/>
          </a:xfrm>
          <a:prstGeom prst="rightArrow">
            <a:avLst>
              <a:gd fmla="val 28936" name="adj1"/>
              <a:gd fmla="val 50000" name="adj2"/>
            </a:avLst>
          </a:prstGeom>
          <a:solidFill>
            <a:srgbClr val="0155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9"/>
          <p:cNvSpPr txBox="1"/>
          <p:nvPr/>
        </p:nvSpPr>
        <p:spPr>
          <a:xfrm>
            <a:off x="5944500" y="4045875"/>
            <a:ext cx="1545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uli"/>
                <a:ea typeface="Muli"/>
                <a:cs typeface="Muli"/>
                <a:sym typeface="Muli"/>
              </a:rPr>
              <a:t>Fully connected layers</a:t>
            </a:r>
            <a:endParaRPr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79" name="Google Shape;179;p19"/>
          <p:cNvSpPr/>
          <p:nvPr/>
        </p:nvSpPr>
        <p:spPr>
          <a:xfrm>
            <a:off x="8623200" y="2199950"/>
            <a:ext cx="195000" cy="1722900"/>
          </a:xfrm>
          <a:prstGeom prst="cube">
            <a:avLst>
              <a:gd fmla="val 879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Hyperparameters</a:t>
            </a:r>
            <a:endParaRPr/>
          </a:p>
        </p:txBody>
      </p:sp>
      <p:sp>
        <p:nvSpPr>
          <p:cNvPr id="185" name="Google Shape;185;p20"/>
          <p:cNvSpPr txBox="1"/>
          <p:nvPr>
            <p:ph idx="1" type="body"/>
          </p:nvPr>
        </p:nvSpPr>
        <p:spPr>
          <a:xfrm>
            <a:off x="381000" y="1581150"/>
            <a:ext cx="8305800" cy="304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just">
              <a:spcBef>
                <a:spcPts val="32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Number of convolution layers: 3, 4, 5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Number</a:t>
            </a:r>
            <a:r>
              <a:rPr lang="en"/>
              <a:t> of convolution features: 64, 128, </a:t>
            </a:r>
            <a:r>
              <a:rPr b="1" lang="en">
                <a:solidFill>
                  <a:srgbClr val="015581"/>
                </a:solidFill>
              </a:rPr>
              <a:t>256</a:t>
            </a:r>
            <a:endParaRPr b="1">
              <a:solidFill>
                <a:srgbClr val="015581"/>
              </a:solidFill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Number of readout layers: 1, 2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Number of readout features: </a:t>
            </a:r>
            <a:r>
              <a:rPr lang="en"/>
              <a:t>64, 128, 256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Learning rate: </a:t>
            </a:r>
            <a:r>
              <a:rPr b="1" lang="en">
                <a:solidFill>
                  <a:srgbClr val="015581"/>
                </a:solidFill>
              </a:rPr>
              <a:t>10</a:t>
            </a:r>
            <a:r>
              <a:rPr b="1" baseline="30000" lang="en">
                <a:solidFill>
                  <a:srgbClr val="015581"/>
                </a:solidFill>
              </a:rPr>
              <a:t>-3</a:t>
            </a:r>
            <a:r>
              <a:rPr b="1" lang="en"/>
              <a:t>,</a:t>
            </a:r>
            <a:r>
              <a:rPr lang="en"/>
              <a:t> 10</a:t>
            </a:r>
            <a:r>
              <a:rPr baseline="30000" lang="en"/>
              <a:t>-4</a:t>
            </a:r>
            <a:r>
              <a:rPr lang="en"/>
              <a:t>, 10</a:t>
            </a:r>
            <a:r>
              <a:rPr baseline="30000" lang="en"/>
              <a:t>-5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Activation function: ReLU, </a:t>
            </a:r>
            <a:r>
              <a:rPr b="1" lang="en">
                <a:solidFill>
                  <a:srgbClr val="015581"/>
                </a:solidFill>
              </a:rPr>
              <a:t>Sigmoid</a:t>
            </a:r>
            <a:r>
              <a:rPr lang="en"/>
              <a:t>, Tanh</a:t>
            </a:r>
            <a:endParaRPr/>
          </a:p>
        </p:txBody>
      </p:sp>
      <p:sp>
        <p:nvSpPr>
          <p:cNvPr id="186" name="Google Shape;186;p20"/>
          <p:cNvSpPr txBox="1"/>
          <p:nvPr>
            <p:ph idx="2" type="body"/>
          </p:nvPr>
        </p:nvSpPr>
        <p:spPr>
          <a:xfrm>
            <a:off x="381000" y="1200150"/>
            <a:ext cx="8305800" cy="38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Search space</a:t>
            </a:r>
            <a:endParaRPr/>
          </a:p>
        </p:txBody>
      </p:sp>
      <p:sp>
        <p:nvSpPr>
          <p:cNvPr id="187" name="Google Shape;187;p20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Developing a GNN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1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Atom features</a:t>
            </a:r>
            <a:endParaRPr/>
          </a:p>
        </p:txBody>
      </p:sp>
      <p:sp>
        <p:nvSpPr>
          <p:cNvPr id="193" name="Google Shape;193;p21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Developing a GNN</a:t>
            </a:r>
            <a:endParaRPr/>
          </a:p>
        </p:txBody>
      </p:sp>
      <p:graphicFrame>
        <p:nvGraphicFramePr>
          <p:cNvPr id="194" name="Google Shape;194;p21"/>
          <p:cNvGraphicFramePr/>
          <p:nvPr/>
        </p:nvGraphicFramePr>
        <p:xfrm>
          <a:off x="1688300" y="1155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{ABB554F9-D652-4510-B1D5-CBC403400705}</a:tableStyleId>
              </a:tblPr>
              <a:tblGrid>
                <a:gridCol w="3644525"/>
                <a:gridCol w="657325"/>
                <a:gridCol w="653225"/>
                <a:gridCol w="638775"/>
              </a:tblGrid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Muli"/>
                          <a:ea typeface="Muli"/>
                          <a:cs typeface="Muli"/>
                          <a:sym typeface="Muli"/>
                        </a:rPr>
                        <a:t>v1</a:t>
                      </a:r>
                      <a:endParaRPr>
                        <a:latin typeface="Muli"/>
                        <a:ea typeface="Muli"/>
                        <a:cs typeface="Muli"/>
                        <a:sym typeface="Mul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Muli"/>
                          <a:ea typeface="Muli"/>
                          <a:cs typeface="Muli"/>
                          <a:sym typeface="Muli"/>
                        </a:rPr>
                        <a:t>v2</a:t>
                      </a:r>
                      <a:endParaRPr>
                        <a:latin typeface="Muli"/>
                        <a:ea typeface="Muli"/>
                        <a:cs typeface="Muli"/>
                        <a:sym typeface="Mul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Muli"/>
                          <a:ea typeface="Muli"/>
                          <a:cs typeface="Muli"/>
                          <a:sym typeface="Muli"/>
                        </a:rPr>
                        <a:t>v3</a:t>
                      </a:r>
                      <a:endParaRPr>
                        <a:latin typeface="Muli"/>
                        <a:ea typeface="Muli"/>
                        <a:cs typeface="Muli"/>
                        <a:sym typeface="Muli"/>
                      </a:endParaRPr>
                    </a:p>
                  </a:txBody>
                  <a:tcPr marT="91425" marB="91425" marR="91425" marL="91425"/>
                </a:tc>
              </a:tr>
              <a:tr h="426700">
                <a:tc>
                  <a:txBody>
                    <a:bodyPr/>
                    <a:lstStyle/>
                    <a:p>
                      <a:pPr indent="0" lvl="0" marL="0" rtl="0" algn="just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AtomicElement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</a:tr>
              <a:tr h="426700">
                <a:tc>
                  <a:txBody>
                    <a:bodyPr/>
                    <a:lstStyle/>
                    <a:p>
                      <a:pPr indent="0" lvl="0" marL="0" rtl="0" algn="just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AtomConnectivity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</a:tr>
              <a:tr h="426700">
                <a:tc>
                  <a:txBody>
                    <a:bodyPr/>
                    <a:lstStyle/>
                    <a:p>
                      <a:pPr indent="0" lvl="0" marL="0" rtl="0" algn="just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AtomIsInRing</a:t>
                      </a:r>
                      <a:endParaRPr sz="1600">
                        <a:solidFill>
                          <a:schemeClr val="dk1"/>
                        </a:solidFill>
                        <a:latin typeface="Muli"/>
                        <a:ea typeface="Muli"/>
                        <a:cs typeface="Muli"/>
                        <a:sym typeface="Mul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426700">
                <a:tc>
                  <a:txBody>
                    <a:bodyPr/>
                    <a:lstStyle/>
                    <a:p>
                      <a:pPr indent="0" lvl="0" marL="0" rtl="0" algn="just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AtomIsInRingOfSize: 3, 4, 5, 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</a:tr>
              <a:tr h="670525">
                <a:tc>
                  <a:txBody>
                    <a:bodyPr/>
                    <a:lstStyle/>
                    <a:p>
                      <a:pPr indent="0" lvl="0" marL="0" rtl="0" algn="just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AtomAverageFormalCharge (resonance)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</a:tr>
              <a:tr h="426700">
                <a:tc>
                  <a:txBody>
                    <a:bodyPr/>
                    <a:lstStyle/>
                    <a:p>
                      <a:pPr indent="0" lvl="0" marL="0" rtl="0" algn="just">
                        <a:spcBef>
                          <a:spcPts val="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Muli"/>
                          <a:ea typeface="Muli"/>
                          <a:cs typeface="Muli"/>
                          <a:sym typeface="Muli"/>
                        </a:rPr>
                        <a:t>AtomHybridization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rgbClr val="B45F0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2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</a:t>
            </a:r>
            <a:endParaRPr/>
          </a:p>
        </p:txBody>
      </p:sp>
      <p:sp>
        <p:nvSpPr>
          <p:cNvPr id="200" name="Google Shape;200;p22"/>
          <p:cNvSpPr txBox="1"/>
          <p:nvPr>
            <p:ph idx="1" type="body"/>
          </p:nvPr>
        </p:nvSpPr>
        <p:spPr>
          <a:xfrm>
            <a:off x="381000" y="1581150"/>
            <a:ext cx="8305800" cy="304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just">
              <a:spcBef>
                <a:spcPts val="32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Curated ZINC and ChEMBL datasets from </a:t>
            </a:r>
            <a:r>
              <a:rPr lang="en"/>
              <a:t>Bleiziffer</a:t>
            </a:r>
            <a:r>
              <a:rPr lang="en"/>
              <a:t> </a:t>
            </a:r>
            <a:r>
              <a:rPr i="1" lang="en"/>
              <a:t>et al.</a:t>
            </a:r>
            <a:r>
              <a:rPr lang="en"/>
              <a:t> 2018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</a:pPr>
            <a:r>
              <a:rPr lang="en"/>
              <a:t>ChEMBL: 107254 molecules</a:t>
            </a:r>
            <a:endParaRPr/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○"/>
            </a:pPr>
            <a:r>
              <a:rPr lang="en"/>
              <a:t>ZINC: 256184 molecules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Enamine Discovery </a:t>
            </a:r>
            <a:r>
              <a:rPr lang="en"/>
              <a:t>Diversity</a:t>
            </a:r>
            <a:r>
              <a:rPr lang="en"/>
              <a:t> sets (10240, 50240 molecules)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Filtered with same criteria as Bleiziffer et al. 2018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6537 records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OpenFF Industry benchmark set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13715 molecules</a:t>
            </a:r>
            <a:endParaRPr/>
          </a:p>
        </p:txBody>
      </p:sp>
      <p:sp>
        <p:nvSpPr>
          <p:cNvPr id="201" name="Google Shape;201;p22"/>
          <p:cNvSpPr txBox="1"/>
          <p:nvPr>
            <p:ph idx="2" type="body"/>
          </p:nvPr>
        </p:nvSpPr>
        <p:spPr>
          <a:xfrm>
            <a:off x="381000" y="1200150"/>
            <a:ext cx="8305800" cy="38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Datasets</a:t>
            </a:r>
            <a:endParaRPr/>
          </a:p>
        </p:txBody>
      </p:sp>
      <p:sp>
        <p:nvSpPr>
          <p:cNvPr id="202" name="Google Shape;202;p22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Developing a GNN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0250" y="2872150"/>
            <a:ext cx="4975150" cy="1425976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3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</a:t>
            </a:r>
            <a:endParaRPr/>
          </a:p>
        </p:txBody>
      </p:sp>
      <p:sp>
        <p:nvSpPr>
          <p:cNvPr id="209" name="Google Shape;209;p23"/>
          <p:cNvSpPr txBox="1"/>
          <p:nvPr>
            <p:ph idx="1" type="body"/>
          </p:nvPr>
        </p:nvSpPr>
        <p:spPr>
          <a:xfrm>
            <a:off x="381000" y="1581150"/>
            <a:ext cx="8305800" cy="304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just">
              <a:spcBef>
                <a:spcPts val="32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Pooled datasets: enamine, ZINC, ChEMBL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Selected molecules to cover all atom environments with no more than 10 molecules each (168911 total)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Split by diversity (Dice </a:t>
            </a:r>
            <a:r>
              <a:rPr lang="en"/>
              <a:t>similarity</a:t>
            </a:r>
            <a:r>
              <a:rPr lang="en"/>
              <a:t> between Morgan fingerprints)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Training: 80%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Validation: 20%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Test:</a:t>
            </a:r>
            <a:endParaRPr/>
          </a:p>
          <a:p>
            <a:pPr indent="-330200" lvl="1" marL="914400" rtl="0" algn="just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SPICE</a:t>
            </a:r>
            <a:endParaRPr sz="1600"/>
          </a:p>
          <a:p>
            <a:pPr indent="-330200" lvl="1" marL="914400" rtl="0" algn="just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Peptide chains (1-5)</a:t>
            </a:r>
            <a:endParaRPr sz="1600"/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600"/>
              <a:t>OpenFF benchmark set</a:t>
            </a:r>
            <a:endParaRPr sz="1600"/>
          </a:p>
          <a:p>
            <a:pPr indent="0" lvl="0" marL="914400" rtl="0" algn="just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210" name="Google Shape;210;p23"/>
          <p:cNvSpPr txBox="1"/>
          <p:nvPr>
            <p:ph idx="2" type="body"/>
          </p:nvPr>
        </p:nvSpPr>
        <p:spPr>
          <a:xfrm>
            <a:off x="381000" y="1200150"/>
            <a:ext cx="8305800" cy="38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Dataset split</a:t>
            </a:r>
            <a:endParaRPr/>
          </a:p>
        </p:txBody>
      </p:sp>
      <p:sp>
        <p:nvSpPr>
          <p:cNvPr id="211" name="Google Shape;211;p23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Developing a GNN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4"/>
          <p:cNvSpPr txBox="1"/>
          <p:nvPr>
            <p:ph type="title"/>
          </p:nvPr>
        </p:nvSpPr>
        <p:spPr>
          <a:xfrm>
            <a:off x="381000" y="0"/>
            <a:ext cx="28956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Training</a:t>
            </a:r>
            <a:endParaRPr/>
          </a:p>
        </p:txBody>
      </p:sp>
      <p:sp>
        <p:nvSpPr>
          <p:cNvPr id="217" name="Google Shape;217;p24"/>
          <p:cNvSpPr txBox="1"/>
          <p:nvPr>
            <p:ph idx="1" type="body"/>
          </p:nvPr>
        </p:nvSpPr>
        <p:spPr>
          <a:xfrm>
            <a:off x="381000" y="1581150"/>
            <a:ext cx="8305800" cy="75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just">
              <a:spcBef>
                <a:spcPts val="32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Training directly to AM1-BCC charges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Training to AM1 charges and applying (retrained) BCCs</a:t>
            </a:r>
            <a:endParaRPr/>
          </a:p>
        </p:txBody>
      </p:sp>
      <p:sp>
        <p:nvSpPr>
          <p:cNvPr id="218" name="Google Shape;218;p24"/>
          <p:cNvSpPr txBox="1"/>
          <p:nvPr>
            <p:ph idx="2" type="body"/>
          </p:nvPr>
        </p:nvSpPr>
        <p:spPr>
          <a:xfrm>
            <a:off x="381000" y="1200150"/>
            <a:ext cx="8305800" cy="38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Ways to achieve AM1-BCC charges</a:t>
            </a:r>
            <a:endParaRPr/>
          </a:p>
        </p:txBody>
      </p:sp>
      <p:sp>
        <p:nvSpPr>
          <p:cNvPr id="219" name="Google Shape;219;p24"/>
          <p:cNvSpPr txBox="1"/>
          <p:nvPr>
            <p:ph idx="3" type="body"/>
          </p:nvPr>
        </p:nvSpPr>
        <p:spPr>
          <a:xfrm>
            <a:off x="3276600" y="0"/>
            <a:ext cx="5029200" cy="819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Developing a GNN</a:t>
            </a:r>
            <a:endParaRPr/>
          </a:p>
        </p:txBody>
      </p:sp>
      <p:sp>
        <p:nvSpPr>
          <p:cNvPr id="220" name="Google Shape;220;p24"/>
          <p:cNvSpPr txBox="1"/>
          <p:nvPr>
            <p:ph idx="1" type="body"/>
          </p:nvPr>
        </p:nvSpPr>
        <p:spPr>
          <a:xfrm>
            <a:off x="381000" y="2807575"/>
            <a:ext cx="8305800" cy="1562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just">
              <a:spcBef>
                <a:spcPts val="32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Charge RMSE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Properties not used, e.g.: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Dipoles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ESPs</a:t>
            </a:r>
            <a:endParaRPr/>
          </a:p>
        </p:txBody>
      </p:sp>
      <p:sp>
        <p:nvSpPr>
          <p:cNvPr id="221" name="Google Shape;221;p24"/>
          <p:cNvSpPr txBox="1"/>
          <p:nvPr>
            <p:ph idx="2" type="body"/>
          </p:nvPr>
        </p:nvSpPr>
        <p:spPr>
          <a:xfrm>
            <a:off x="381000" y="2426575"/>
            <a:ext cx="8305800" cy="38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Metrics</a:t>
            </a:r>
            <a:endParaRPr/>
          </a:p>
        </p:txBody>
      </p:sp>
      <p:pic>
        <p:nvPicPr>
          <p:cNvPr id="222" name="Google Shape;22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5500" y="2691750"/>
            <a:ext cx="1640100" cy="129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penForceField">
      <a:dk1>
        <a:srgbClr val="3E424A"/>
      </a:dk1>
      <a:lt1>
        <a:srgbClr val="FFFFFF"/>
      </a:lt1>
      <a:dk2>
        <a:srgbClr val="3E424A"/>
      </a:dk2>
      <a:lt2>
        <a:srgbClr val="FFFFFF"/>
      </a:lt2>
      <a:accent1>
        <a:srgbClr val="25A2E6"/>
      </a:accent1>
      <a:accent2>
        <a:srgbClr val="19719F"/>
      </a:accent2>
      <a:accent3>
        <a:srgbClr val="015581"/>
      </a:accent3>
      <a:accent4>
        <a:srgbClr val="003A59"/>
      </a:accent4>
      <a:accent5>
        <a:srgbClr val="5A606B"/>
      </a:accent5>
      <a:accent6>
        <a:srgbClr val="4D525C"/>
      </a:accent6>
      <a:hlink>
        <a:srgbClr val="7AD0FF"/>
      </a:hlink>
      <a:folHlink>
        <a:srgbClr val="19719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