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embeddedFontLst>
    <p:embeddedFont>
      <p:font typeface="Source Sans Pro"/>
      <p:regular r:id="rId13"/>
      <p:bold r:id="rId14"/>
      <p:italic r:id="rId15"/>
      <p:boldItalic r:id="rId16"/>
    </p:embeddedFont>
    <p:embeddedFont>
      <p:font typeface="Open Sans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hMGSVMNArqMpfqbXPh1OvnUFQk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font" Target="fonts/SourceSansPro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SansPro-italic.fntdata"/><Relationship Id="rId14" Type="http://schemas.openxmlformats.org/officeDocument/2006/relationships/font" Target="fonts/SourceSansPro-bold.fntdata"/><Relationship Id="rId17" Type="http://schemas.openxmlformats.org/officeDocument/2006/relationships/font" Target="fonts/OpenSans-regular.fntdata"/><Relationship Id="rId16" Type="http://schemas.openxmlformats.org/officeDocument/2006/relationships/font" Target="fonts/SourceSansPro-boldItalic.fntdata"/><Relationship Id="rId5" Type="http://schemas.openxmlformats.org/officeDocument/2006/relationships/slide" Target="slides/slide1.xml"/><Relationship Id="rId19" Type="http://schemas.openxmlformats.org/officeDocument/2006/relationships/font" Target="fonts/OpenSans-italic.fntdata"/><Relationship Id="rId6" Type="http://schemas.openxmlformats.org/officeDocument/2006/relationships/slide" Target="slides/slide2.xml"/><Relationship Id="rId18" Type="http://schemas.openxmlformats.org/officeDocument/2006/relationships/font" Target="fonts/OpenSans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8d9e9ebc15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8d9e9ebc15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18d9e9ebc15_0_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8d9e9ebc15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8d9e9ebc15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18d9e9ebc15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8d9e9ebc15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8d9e9ebc15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8d9e9ebc15_0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8e267617c5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8e267617c5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18e267617c5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8d9e9ebc15_0_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8d9e9ebc15_0_9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18d9e9ebc15_0_9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8e267617c5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8e267617c5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2" name="Google Shape;222;g18e267617c5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8d9e9ebc15_0_1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8d9e9ebc15_0_1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18d9e9ebc15_0_1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type="title"/>
          </p:nvPr>
        </p:nvSpPr>
        <p:spPr>
          <a:xfrm>
            <a:off x="2209800" y="284880"/>
            <a:ext cx="9351936" cy="1094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72000" lIns="91425" spcFirstLastPara="1" rIns="91425" wrap="square" tIns="72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" type="body"/>
          </p:nvPr>
        </p:nvSpPr>
        <p:spPr>
          <a:xfrm>
            <a:off x="838200" y="1627992"/>
            <a:ext cx="10723536" cy="45489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4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14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4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type="title"/>
          </p:nvPr>
        </p:nvSpPr>
        <p:spPr>
          <a:xfrm>
            <a:off x="2209800" y="175705"/>
            <a:ext cx="9351936" cy="11240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" type="body"/>
          </p:nvPr>
        </p:nvSpPr>
        <p:spPr>
          <a:xfrm rot="5400000">
            <a:off x="3925482" y="-1459290"/>
            <a:ext cx="4548971" cy="107235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4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00" name="Google Shape;10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4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5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5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09" name="Google Shape;109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5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6"/>
          <p:cNvSpPr txBox="1"/>
          <p:nvPr>
            <p:ph idx="1" type="subTitle"/>
          </p:nvPr>
        </p:nvSpPr>
        <p:spPr>
          <a:xfrm>
            <a:off x="1496783" y="3025864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6" name="Google Shape;26;p16"/>
          <p:cNvSpPr txBox="1"/>
          <p:nvPr>
            <p:ph type="title"/>
          </p:nvPr>
        </p:nvSpPr>
        <p:spPr>
          <a:xfrm>
            <a:off x="1496784" y="2192039"/>
            <a:ext cx="9144000" cy="833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2">
  <p:cSld name="Title Slide2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1723000" y="2063296"/>
            <a:ext cx="9089571" cy="833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1722438" y="2897188"/>
            <a:ext cx="9090025" cy="2011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0" name="Google Shape;3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7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Google Shape;33;p17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34" name="Google Shape;34;p17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35" name="Google Shape;3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p18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18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41" name="Google Shape;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2209800" y="175705"/>
            <a:ext cx="9351936" cy="11240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19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1" name="Google Shape;5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9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 txBox="1"/>
          <p:nvPr>
            <p:ph type="title"/>
          </p:nvPr>
        </p:nvSpPr>
        <p:spPr>
          <a:xfrm>
            <a:off x="2264228" y="365125"/>
            <a:ext cx="9091159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0" name="Google Shape;60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o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❖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20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63" name="Google Shape;6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20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 txBox="1"/>
          <p:nvPr>
            <p:ph type="title"/>
          </p:nvPr>
        </p:nvSpPr>
        <p:spPr>
          <a:xfrm>
            <a:off x="2209800" y="175705"/>
            <a:ext cx="9351936" cy="11240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1" name="Google Shape;7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1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800"/>
              <a:buChar char="o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❖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8" name="Google Shape;78;p2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9" name="Google Shape;79;p22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22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81" name="Google Shape;8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2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23"/>
          <p:cNvSpPr txBox="1"/>
          <p:nvPr>
            <p:ph idx="10" type="dt"/>
          </p:nvPr>
        </p:nvSpPr>
        <p:spPr>
          <a:xfrm>
            <a:off x="838200" y="6425625"/>
            <a:ext cx="142602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23"/>
          <p:cNvSpPr txBox="1"/>
          <p:nvPr>
            <p:ph idx="11" type="ftr"/>
          </p:nvPr>
        </p:nvSpPr>
        <p:spPr>
          <a:xfrm>
            <a:off x="3350549" y="6425625"/>
            <a:ext cx="54908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91" name="Google Shape;9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011878" y="6474837"/>
            <a:ext cx="3302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5757" y="6476433"/>
            <a:ext cx="256751" cy="263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253345" y="6455121"/>
            <a:ext cx="890563" cy="30613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10271342" y="6425625"/>
            <a:ext cx="701458" cy="432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-1" y="6356350"/>
            <a:ext cx="12192000" cy="501650"/>
          </a:xfrm>
          <a:prstGeom prst="rect">
            <a:avLst/>
          </a:prstGeom>
          <a:solidFill>
            <a:srgbClr val="84442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11;p12"/>
          <p:cNvPicPr preferRelativeResize="0"/>
          <p:nvPr/>
        </p:nvPicPr>
        <p:blipFill rotWithShape="1">
          <a:blip r:embed="rId1">
            <a:alphaModFix amt="5000"/>
          </a:blip>
          <a:srcRect b="26185" l="-1" r="8397" t="37371"/>
          <a:stretch/>
        </p:blipFill>
        <p:spPr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2"/>
          <p:cNvSpPr txBox="1"/>
          <p:nvPr>
            <p:ph idx="1" type="body"/>
          </p:nvPr>
        </p:nvSpPr>
        <p:spPr>
          <a:xfrm>
            <a:off x="838200" y="1627992"/>
            <a:ext cx="10723536" cy="45489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9B94E"/>
              </a:buClr>
              <a:buSzPts val="2400"/>
              <a:buFont typeface="Courier New"/>
              <a:buChar char="o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9B94E"/>
              </a:buClr>
              <a:buSzPts val="2000"/>
              <a:buFont typeface="Noto San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9B94E"/>
              </a:buClr>
              <a:buSzPts val="1800"/>
              <a:buFont typeface="Noto Sans"/>
              <a:buChar char="❖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9B94E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3" name="Google Shape;13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31179" y="313800"/>
            <a:ext cx="1947441" cy="92247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2"/>
          <p:cNvSpPr txBox="1"/>
          <p:nvPr>
            <p:ph type="title"/>
          </p:nvPr>
        </p:nvSpPr>
        <p:spPr>
          <a:xfrm>
            <a:off x="2264228" y="365125"/>
            <a:ext cx="9089571" cy="833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9B94E"/>
              </a:buClr>
              <a:buSzPts val="4400"/>
              <a:buFont typeface="Calibri"/>
              <a:buNone/>
              <a:defRPr b="1" i="0" sz="4400" u="none" cap="none" strike="noStrike">
                <a:solidFill>
                  <a:srgbClr val="79B94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connie.clare@rda-foundation.org" TargetMode="External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0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9" Type="http://schemas.openxmlformats.org/officeDocument/2006/relationships/image" Target="../media/image8.png"/><Relationship Id="rId5" Type="http://schemas.openxmlformats.org/officeDocument/2006/relationships/image" Target="../media/image16.png"/><Relationship Id="rId6" Type="http://schemas.openxmlformats.org/officeDocument/2006/relationships/image" Target="../media/image24.png"/><Relationship Id="rId7" Type="http://schemas.openxmlformats.org/officeDocument/2006/relationships/image" Target="../media/image14.png"/><Relationship Id="rId8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9.png"/><Relationship Id="rId5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Relationship Id="rId4" Type="http://schemas.openxmlformats.org/officeDocument/2006/relationships/hyperlink" Target="https://www.go-fair.org/fair-principles/" TargetMode="External"/><Relationship Id="rId5" Type="http://schemas.openxmlformats.org/officeDocument/2006/relationships/image" Target="../media/image2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fairmlbook.org/datasets.html" TargetMode="External"/><Relationship Id="rId4" Type="http://schemas.openxmlformats.org/officeDocument/2006/relationships/image" Target="../media/image2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clearbox.ai/abou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/>
        </p:nvSpPr>
        <p:spPr>
          <a:xfrm>
            <a:off x="239750" y="1325700"/>
            <a:ext cx="64728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rgbClr val="4A852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Decision making procedures in data management and </a:t>
            </a:r>
            <a:endParaRPr b="1" sz="3700">
              <a:solidFill>
                <a:srgbClr val="4A852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rgbClr val="4A852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data stewardship </a:t>
            </a:r>
            <a:endParaRPr b="1" sz="3700">
              <a:solidFill>
                <a:srgbClr val="4A852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3700">
                <a:solidFill>
                  <a:srgbClr val="4A852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Open Science </a:t>
            </a:r>
            <a:endParaRPr b="1" sz="3700">
              <a:solidFill>
                <a:srgbClr val="4A852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376625" y="3788388"/>
            <a:ext cx="64728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Connie Clare, PhD</a:t>
            </a:r>
            <a:endParaRPr b="1"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Community Development Manager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Research Data Alliance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connie.clare@rda-foundation.org</a:t>
            </a: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EOSC Symposium 2022 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 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doi: </a:t>
            </a:r>
            <a:endParaRPr sz="2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descr="Free photos of To learn" id="121" name="Google Shape;121;p3"/>
          <p:cNvPicPr preferRelativeResize="0"/>
          <p:nvPr/>
        </p:nvPicPr>
        <p:blipFill rotWithShape="1">
          <a:blip r:embed="rId4">
            <a:alphaModFix/>
          </a:blip>
          <a:srcRect b="0" l="13162" r="13834" t="0"/>
          <a:stretch/>
        </p:blipFill>
        <p:spPr>
          <a:xfrm>
            <a:off x="6774076" y="0"/>
            <a:ext cx="5417923" cy="632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8d9e9ebc15_0_64"/>
          <p:cNvSpPr txBox="1"/>
          <p:nvPr>
            <p:ph type="title"/>
          </p:nvPr>
        </p:nvSpPr>
        <p:spPr>
          <a:xfrm>
            <a:off x="2209800" y="284880"/>
            <a:ext cx="9351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84442E"/>
                </a:solidFill>
              </a:rPr>
              <a:t>An overview  </a:t>
            </a:r>
            <a:endParaRPr>
              <a:solidFill>
                <a:srgbClr val="84442E"/>
              </a:solidFill>
            </a:endParaRPr>
          </a:p>
        </p:txBody>
      </p:sp>
      <p:sp>
        <p:nvSpPr>
          <p:cNvPr id="128" name="Google Shape;128;g18d9e9ebc15_0_64"/>
          <p:cNvSpPr txBox="1"/>
          <p:nvPr>
            <p:ph idx="1" type="body"/>
          </p:nvPr>
        </p:nvSpPr>
        <p:spPr>
          <a:xfrm>
            <a:off x="838200" y="1627992"/>
            <a:ext cx="10723500" cy="4548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Research</a:t>
            </a:r>
            <a:r>
              <a:rPr b="1"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Data Management* </a:t>
            </a:r>
            <a:br>
              <a:rPr b="1"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b="1"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*</a:t>
            </a:r>
            <a:r>
              <a:rPr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Standard/best practices for accurate data/code collection, processing, documentation, analysis, storage &amp; preservation as a </a:t>
            </a:r>
            <a:r>
              <a:rPr i="1" lang="it-IT" sz="2400" u="sng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prerequisite for open science</a:t>
            </a:r>
            <a:r>
              <a:rPr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(FAIR ≠ Open).</a:t>
            </a:r>
            <a:endParaRPr i="1"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93700" lvl="0" marL="457200" rtl="0" algn="l">
              <a:spcBef>
                <a:spcPts val="1000"/>
              </a:spcBef>
              <a:spcAft>
                <a:spcPts val="0"/>
              </a:spcAft>
              <a:buClr>
                <a:srgbClr val="4A8522"/>
              </a:buClr>
              <a:buSzPts val="2600"/>
              <a:buFont typeface="Open Sans"/>
              <a:buChar char="●"/>
            </a:pPr>
            <a:r>
              <a:rPr b="1" lang="it-IT" sz="2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decisions do researchers make to achieve ‘FAIR’ data management? </a:t>
            </a:r>
            <a:endParaRPr b="1" sz="2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93700" lvl="0" marL="457200" rtl="0" algn="l">
              <a:spcBef>
                <a:spcPts val="1000"/>
              </a:spcBef>
              <a:spcAft>
                <a:spcPts val="0"/>
              </a:spcAft>
              <a:buClr>
                <a:srgbClr val="4A8522"/>
              </a:buClr>
              <a:buSzPts val="2600"/>
              <a:buFont typeface="Open Sans"/>
              <a:buChar char="●"/>
            </a:pPr>
            <a:r>
              <a:rPr b="1" lang="it-IT" sz="2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Data-centric AI and data stewardship challenges</a:t>
            </a:r>
            <a:endParaRPr b="1" sz="2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g18d9e9ebc15_0_64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30" name="Google Shape;130;g18d9e9ebc15_0_64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1" name="Google Shape;131;g18d9e9ebc15_0_64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8d9e9ebc15_0_16"/>
          <p:cNvSpPr txBox="1"/>
          <p:nvPr>
            <p:ph type="title"/>
          </p:nvPr>
        </p:nvSpPr>
        <p:spPr>
          <a:xfrm>
            <a:off x="2201825" y="267430"/>
            <a:ext cx="9351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 importance &amp; benefits of RDM</a:t>
            </a:r>
            <a:endParaRPr sz="3000" u="sng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38" name="Google Shape;138;g18d9e9ebc15_0_16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39" name="Google Shape;139;g18d9e9ebc15_0_16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0" name="Google Shape;140;g18d9e9ebc15_0_16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1" name="Google Shape;141;g18d9e9ebc15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1425" y="3856705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8d9e9ebc15_0_16"/>
          <p:cNvSpPr txBox="1"/>
          <p:nvPr/>
        </p:nvSpPr>
        <p:spPr>
          <a:xfrm>
            <a:off x="724925" y="4896700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Accountability for data quality → integrity &amp; confidence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g18d9e9ebc15_0_16"/>
          <p:cNvSpPr txBox="1"/>
          <p:nvPr/>
        </p:nvSpPr>
        <p:spPr>
          <a:xfrm>
            <a:off x="3440050" y="4896700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Increased impact, greater </a:t>
            </a: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visibility</a:t>
            </a: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&amp;  citations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4" name="Google Shape;144;g18d9e9ebc15_0_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6550" y="3856705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18d9e9ebc15_0_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6550" y="1390205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18d9e9ebc15_0_16"/>
          <p:cNvSpPr txBox="1"/>
          <p:nvPr/>
        </p:nvSpPr>
        <p:spPr>
          <a:xfrm>
            <a:off x="3440050" y="2371075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Transparency with</a:t>
            </a:r>
            <a:b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internal/external </a:t>
            </a: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collaborators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47" name="Google Shape;147;g18d9e9ebc15_0_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55644" y="3856705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18d9e9ebc15_0_16"/>
          <p:cNvSpPr txBox="1"/>
          <p:nvPr/>
        </p:nvSpPr>
        <p:spPr>
          <a:xfrm>
            <a:off x="6189144" y="4896700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Compliance with </a:t>
            </a: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legislation</a:t>
            </a: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b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(GDPR, legal &amp; ethical)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9" name="Google Shape;149;g18d9e9ebc15_0_16"/>
          <p:cNvSpPr txBox="1"/>
          <p:nvPr/>
        </p:nvSpPr>
        <p:spPr>
          <a:xfrm>
            <a:off x="8981931" y="4896700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Compliance with policy</a:t>
            </a:r>
            <a:b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(Institutional, Journal &amp; Funder) 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0" name="Google Shape;150;g18d9e9ebc15_0_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748431" y="3856705"/>
            <a:ext cx="9525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18d9e9ebc15_0_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91425" y="1390205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18d9e9ebc15_0_16"/>
          <p:cNvSpPr txBox="1"/>
          <p:nvPr/>
        </p:nvSpPr>
        <p:spPr>
          <a:xfrm>
            <a:off x="724925" y="2371075"/>
            <a:ext cx="2485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Efficiency &amp; avoids duplication of efforts (saves time, money &amp; resources)</a:t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3" name="Google Shape;153;g18d9e9ebc15_0_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55644" y="1390205"/>
            <a:ext cx="9525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18d9e9ebc15_0_16"/>
          <p:cNvSpPr txBox="1"/>
          <p:nvPr/>
        </p:nvSpPr>
        <p:spPr>
          <a:xfrm>
            <a:off x="6189144" y="2371075"/>
            <a:ext cx="2485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Easier data publication for long-term preservation</a:t>
            </a:r>
            <a:b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i="1"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‘prepare to share’</a:t>
            </a:r>
            <a:endParaRPr i="1"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5" name="Google Shape;155;g18d9e9ebc15_0_16"/>
          <p:cNvSpPr txBox="1"/>
          <p:nvPr/>
        </p:nvSpPr>
        <p:spPr>
          <a:xfrm>
            <a:off x="8554763" y="2538850"/>
            <a:ext cx="2485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6" name="Google Shape;156;g18d9e9ebc15_0_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802759" y="1390205"/>
            <a:ext cx="843845" cy="84384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18d9e9ebc15_0_16"/>
          <p:cNvSpPr txBox="1"/>
          <p:nvPr/>
        </p:nvSpPr>
        <p:spPr>
          <a:xfrm>
            <a:off x="8981931" y="2371075"/>
            <a:ext cx="248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Reproducibility &amp; verification → reusability </a:t>
            </a:r>
            <a:endParaRPr i="1" sz="16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8d9e9ebc15_0_39"/>
          <p:cNvSpPr txBox="1"/>
          <p:nvPr>
            <p:ph type="title"/>
          </p:nvPr>
        </p:nvSpPr>
        <p:spPr>
          <a:xfrm>
            <a:off x="2365325" y="102005"/>
            <a:ext cx="9351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What </a:t>
            </a:r>
            <a:r>
              <a:rPr lang="it-IT" sz="30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decisions do researchers make to achieve ‘FAIR’ data management? </a:t>
            </a:r>
            <a:endParaRPr sz="3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4" name="Google Shape;164;g18d9e9ebc15_0_39"/>
          <p:cNvSpPr txBox="1"/>
          <p:nvPr>
            <p:ph idx="12" type="sldNum"/>
          </p:nvPr>
        </p:nvSpPr>
        <p:spPr>
          <a:xfrm>
            <a:off x="10391917" y="7375200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165" name="Google Shape;165;g18d9e9ebc15_0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6050" y="3319060"/>
            <a:ext cx="701400" cy="70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18d9e9ebc15_0_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4550" y="3210462"/>
            <a:ext cx="1046700" cy="1046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g18d9e9ebc15_0_39"/>
          <p:cNvSpPr txBox="1"/>
          <p:nvPr/>
        </p:nvSpPr>
        <p:spPr>
          <a:xfrm>
            <a:off x="3612542" y="7279179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8" name="Google Shape;168;g18d9e9ebc15_0_39"/>
          <p:cNvSpPr txBox="1"/>
          <p:nvPr/>
        </p:nvSpPr>
        <p:spPr>
          <a:xfrm>
            <a:off x="237300" y="7375200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Google Shape;169;g18d9e9ebc15_0_39"/>
          <p:cNvSpPr txBox="1"/>
          <p:nvPr/>
        </p:nvSpPr>
        <p:spPr>
          <a:xfrm>
            <a:off x="5827150" y="4148550"/>
            <a:ext cx="95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DMP</a:t>
            </a:r>
            <a:endParaRPr b="1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0" name="Google Shape;170;g18d9e9ebc15_0_39"/>
          <p:cNvSpPr txBox="1"/>
          <p:nvPr/>
        </p:nvSpPr>
        <p:spPr>
          <a:xfrm>
            <a:off x="5827150" y="2949750"/>
            <a:ext cx="95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Policies</a:t>
            </a:r>
            <a:endParaRPr b="1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g18d9e9ebc15_0_39"/>
          <p:cNvSpPr txBox="1"/>
          <p:nvPr/>
        </p:nvSpPr>
        <p:spPr>
          <a:xfrm>
            <a:off x="7494098" y="3761238"/>
            <a:ext cx="2107800" cy="126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Is an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ethical review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(HREC, ERB) required?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Is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informed consent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required?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g18d9e9ebc15_0_39"/>
          <p:cNvSpPr txBox="1"/>
          <p:nvPr/>
        </p:nvSpPr>
        <p:spPr>
          <a:xfrm>
            <a:off x="5827150" y="999713"/>
            <a:ext cx="3000000" cy="126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data types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,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formats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,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volumes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be collected or produced?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Structured data, formats: JSON, XML, CSV</a:t>
            </a:r>
            <a:endParaRPr i="1">
              <a:solidFill>
                <a:srgbClr val="84442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g18d9e9ebc15_0_39"/>
          <p:cNvSpPr txBox="1"/>
          <p:nvPr/>
        </p:nvSpPr>
        <p:spPr>
          <a:xfrm>
            <a:off x="2431650" y="1238188"/>
            <a:ext cx="3000000" cy="83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 will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new data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be collected or produced and/or how will e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xisting data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be reused?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4" name="Google Shape;174;g18d9e9ebc15_0_39"/>
          <p:cNvSpPr txBox="1"/>
          <p:nvPr/>
        </p:nvSpPr>
        <p:spPr>
          <a:xfrm>
            <a:off x="9026175" y="731825"/>
            <a:ext cx="3000000" cy="83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metadata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documentation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accompany data?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5" name="Google Shape;175;g18d9e9ebc15_0_39"/>
          <p:cNvSpPr txBox="1"/>
          <p:nvPr/>
        </p:nvSpPr>
        <p:spPr>
          <a:xfrm>
            <a:off x="9026175" y="1723438"/>
            <a:ext cx="3000000" cy="83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Are there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 d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isciplinary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 standards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vocabularies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that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should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be used?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6" name="Google Shape;176;g18d9e9ebc15_0_39"/>
          <p:cNvSpPr txBox="1"/>
          <p:nvPr/>
        </p:nvSpPr>
        <p:spPr>
          <a:xfrm>
            <a:off x="7543748" y="2715063"/>
            <a:ext cx="2008500" cy="83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data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quality control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measures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be used?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7" name="Google Shape;177;g18d9e9ebc15_0_39"/>
          <p:cNvSpPr txBox="1"/>
          <p:nvPr/>
        </p:nvSpPr>
        <p:spPr>
          <a:xfrm>
            <a:off x="221100" y="4852100"/>
            <a:ext cx="1638900" cy="1477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Which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license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be suitable to specify data modification, redistribution and reuse?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8" name="Google Shape;178;g18d9e9ebc15_0_39"/>
          <p:cNvSpPr txBox="1"/>
          <p:nvPr/>
        </p:nvSpPr>
        <p:spPr>
          <a:xfrm>
            <a:off x="4269500" y="5126463"/>
            <a:ext cx="2356800" cy="1046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 will data and metadata be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stored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backed up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during the research process?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9" name="Google Shape;179;g18d9e9ebc15_0_39"/>
          <p:cNvSpPr txBox="1"/>
          <p:nvPr/>
        </p:nvSpPr>
        <p:spPr>
          <a:xfrm>
            <a:off x="9813975" y="4222213"/>
            <a:ext cx="2212200" cy="8313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Does data need to be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anonymised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pseudonymised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0" name="Google Shape;180;g18d9e9ebc15_0_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5971250" y="3517668"/>
            <a:ext cx="432300" cy="43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18d9e9ebc15_0_39"/>
          <p:cNvSpPr txBox="1"/>
          <p:nvPr/>
        </p:nvSpPr>
        <p:spPr>
          <a:xfrm>
            <a:off x="9918375" y="2640763"/>
            <a:ext cx="2107800" cy="1477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If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personal data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are processed, how will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compliance with legislation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on personal data and on data security be ensured?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2" name="Google Shape;182;g18d9e9ebc15_0_39"/>
          <p:cNvSpPr txBox="1"/>
          <p:nvPr/>
        </p:nvSpPr>
        <p:spPr>
          <a:xfrm>
            <a:off x="6705300" y="5157450"/>
            <a:ext cx="2509800" cy="1046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 will other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 legal issues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, such as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IPR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ownership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, be managed? What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legislation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is applicable?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g18d9e9ebc15_0_39"/>
          <p:cNvSpPr txBox="1"/>
          <p:nvPr/>
        </p:nvSpPr>
        <p:spPr>
          <a:xfrm>
            <a:off x="9459075" y="5157450"/>
            <a:ext cx="2567100" cy="1046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 will possible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ethical issues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be taken into account,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codes of conduct f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ollowed?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g18d9e9ebc15_0_39"/>
          <p:cNvSpPr txBox="1"/>
          <p:nvPr/>
        </p:nvSpPr>
        <p:spPr>
          <a:xfrm>
            <a:off x="2461825" y="2245150"/>
            <a:ext cx="2278200" cy="1477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How, when and which will data be shared?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Are there possible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restrictions to data sharing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or embargo reasons?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5" name="Google Shape;185;g18d9e9ebc15_0_39"/>
          <p:cNvSpPr txBox="1"/>
          <p:nvPr/>
        </p:nvSpPr>
        <p:spPr>
          <a:xfrm>
            <a:off x="2010850" y="5055725"/>
            <a:ext cx="2107800" cy="126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How will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data for preservation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be selected? Where will data be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preserved long-term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6" name="Google Shape;186;g18d9e9ebc15_0_39"/>
          <p:cNvSpPr txBox="1"/>
          <p:nvPr/>
        </p:nvSpPr>
        <p:spPr>
          <a:xfrm>
            <a:off x="237625" y="3656325"/>
            <a:ext cx="1866000" cy="1046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methods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or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software tools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be needed to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access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use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the data?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7" name="Google Shape;187;g18d9e9ebc15_0_39"/>
          <p:cNvSpPr txBox="1"/>
          <p:nvPr/>
        </p:nvSpPr>
        <p:spPr>
          <a:xfrm>
            <a:off x="2494825" y="3865825"/>
            <a:ext cx="2212200" cy="1046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Will the application of a unique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persistent identifier 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(e.g., DOI) be assigned to the dataset?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8" name="Google Shape;188;g18d9e9ebc15_0_39"/>
          <p:cNvSpPr txBox="1"/>
          <p:nvPr/>
        </p:nvSpPr>
        <p:spPr>
          <a:xfrm>
            <a:off x="169500" y="1453888"/>
            <a:ext cx="2107800" cy="615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Who is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responsible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for data management? 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9" name="Google Shape;189;g18d9e9ebc15_0_39"/>
          <p:cNvSpPr txBox="1"/>
          <p:nvPr/>
        </p:nvSpPr>
        <p:spPr>
          <a:xfrm>
            <a:off x="169500" y="2245150"/>
            <a:ext cx="2107800" cy="12621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What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resources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will be dedicated to data management and ensuring that data will be </a:t>
            </a:r>
            <a:r>
              <a:rPr lang="it-IT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FAIR</a:t>
            </a:r>
            <a:r>
              <a:rPr lang="it-IT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?</a:t>
            </a:r>
            <a:endParaRPr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0" name="Google Shape;190;g18d9e9ebc15_0_39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1" name="Google Shape;191;g18d9e9ebc15_0_39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8e267617c5_0_29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id="198" name="Google Shape;198;g18e267617c5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6037" y="1636975"/>
            <a:ext cx="7269473" cy="413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18e267617c5_0_29"/>
          <p:cNvSpPr txBox="1"/>
          <p:nvPr/>
        </p:nvSpPr>
        <p:spPr>
          <a:xfrm>
            <a:off x="118450" y="5880325"/>
            <a:ext cx="440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u="sng">
                <a:solidFill>
                  <a:schemeClr val="hlink"/>
                </a:solidFill>
                <a:hlinkClick r:id="rId4"/>
              </a:rPr>
              <a:t>https://www.go-fair.org/fair-principles/</a:t>
            </a:r>
            <a:r>
              <a:rPr lang="it-IT"/>
              <a:t> </a:t>
            </a:r>
            <a:endParaRPr/>
          </a:p>
        </p:txBody>
      </p:sp>
      <p:pic>
        <p:nvPicPr>
          <p:cNvPr id="200" name="Google Shape;200;g18e267617c5_0_29"/>
          <p:cNvPicPr preferRelativeResize="0"/>
          <p:nvPr/>
        </p:nvPicPr>
        <p:blipFill rotWithShape="1">
          <a:blip r:embed="rId5">
            <a:alphaModFix/>
          </a:blip>
          <a:srcRect b="22576" l="0" r="0" t="0"/>
          <a:stretch/>
        </p:blipFill>
        <p:spPr>
          <a:xfrm>
            <a:off x="4842900" y="0"/>
            <a:ext cx="6775752" cy="156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18e267617c5_0_29"/>
          <p:cNvSpPr/>
          <p:nvPr/>
        </p:nvSpPr>
        <p:spPr>
          <a:xfrm>
            <a:off x="10562550" y="2369275"/>
            <a:ext cx="822900" cy="274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18e267617c5_0_29"/>
          <p:cNvSpPr/>
          <p:nvPr/>
        </p:nvSpPr>
        <p:spPr>
          <a:xfrm>
            <a:off x="4748500" y="2643475"/>
            <a:ext cx="7060200" cy="274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8e267617c5_0_29"/>
          <p:cNvSpPr/>
          <p:nvPr/>
        </p:nvSpPr>
        <p:spPr>
          <a:xfrm>
            <a:off x="4748500" y="2917675"/>
            <a:ext cx="2988600" cy="274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18e267617c5_0_29"/>
          <p:cNvSpPr/>
          <p:nvPr/>
        </p:nvSpPr>
        <p:spPr>
          <a:xfrm>
            <a:off x="6478250" y="5155025"/>
            <a:ext cx="4907100" cy="274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18e267617c5_0_29"/>
          <p:cNvSpPr/>
          <p:nvPr/>
        </p:nvSpPr>
        <p:spPr>
          <a:xfrm>
            <a:off x="4748500" y="5429225"/>
            <a:ext cx="6060900" cy="274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18e267617c5_0_29"/>
          <p:cNvSpPr txBox="1"/>
          <p:nvPr/>
        </p:nvSpPr>
        <p:spPr>
          <a:xfrm>
            <a:off x="419500" y="2309350"/>
            <a:ext cx="38007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FAIR principles focus on machine-actionability for automated discoverability of data… 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8d9e9ebc15_0_94"/>
          <p:cNvSpPr txBox="1"/>
          <p:nvPr>
            <p:ph type="title"/>
          </p:nvPr>
        </p:nvSpPr>
        <p:spPr>
          <a:xfrm>
            <a:off x="2201825" y="172655"/>
            <a:ext cx="9351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9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Data-centric AI</a:t>
            </a:r>
            <a:endParaRPr sz="39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3" name="Google Shape;213;g18d9e9ebc15_0_94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214" name="Google Shape;214;g18d9e9ebc15_0_94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5" name="Google Shape;215;g18d9e9ebc15_0_94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6" name="Google Shape;216;g18d9e9ebc15_0_94"/>
          <p:cNvSpPr txBox="1"/>
          <p:nvPr/>
        </p:nvSpPr>
        <p:spPr>
          <a:xfrm>
            <a:off x="344150" y="1402700"/>
            <a:ext cx="60291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Automated</a:t>
            </a:r>
            <a:r>
              <a:rPr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decision making using data. </a:t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Data is fundamental for training and deploying AI models. </a:t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Data management and/or curation is a crucial step to feed into AI model. </a:t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‘</a:t>
            </a:r>
            <a:r>
              <a:rPr i="1" lang="it-IT" sz="2400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Machine learning models are only as good as the data they’re trained on</a:t>
            </a:r>
            <a:r>
              <a:rPr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’ - </a:t>
            </a:r>
            <a:r>
              <a:rPr i="1" lang="it-IT" sz="24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https://fairmlbook.org/datasets.html</a:t>
            </a:r>
            <a:r>
              <a:rPr i="1" lang="it-IT" sz="24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(Chapter 8)</a:t>
            </a:r>
            <a:endParaRPr i="1" sz="24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Free vector graphics of Machine learning" id="217" name="Google Shape;217;g18d9e9ebc15_0_94"/>
          <p:cNvPicPr preferRelativeResize="0"/>
          <p:nvPr/>
        </p:nvPicPr>
        <p:blipFill rotWithShape="1">
          <a:blip r:embed="rId4">
            <a:alphaModFix/>
          </a:blip>
          <a:srcRect b="0" l="14986" r="28140" t="0"/>
          <a:stretch/>
        </p:blipFill>
        <p:spPr>
          <a:xfrm>
            <a:off x="7358900" y="0"/>
            <a:ext cx="4833101" cy="63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18d9e9ebc15_0_94"/>
          <p:cNvSpPr txBox="1"/>
          <p:nvPr/>
        </p:nvSpPr>
        <p:spPr>
          <a:xfrm>
            <a:off x="344150" y="2595725"/>
            <a:ext cx="5730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8e267617c5_0_50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225" name="Google Shape;225;g18e267617c5_0_50"/>
          <p:cNvSpPr txBox="1"/>
          <p:nvPr/>
        </p:nvSpPr>
        <p:spPr>
          <a:xfrm>
            <a:off x="7077450" y="2510025"/>
            <a:ext cx="514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g18e267617c5_0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8" y="2591975"/>
            <a:ext cx="701400" cy="701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g18e267617c5_0_50"/>
          <p:cNvSpPr txBox="1"/>
          <p:nvPr>
            <p:ph type="title"/>
          </p:nvPr>
        </p:nvSpPr>
        <p:spPr>
          <a:xfrm>
            <a:off x="2201825" y="172655"/>
            <a:ext cx="9351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9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Data stewardship challenges &amp; AI ethics </a:t>
            </a:r>
            <a:endParaRPr sz="39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8" name="Google Shape;228;g18e267617c5_0_50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29" name="Google Shape;229;g18e267617c5_0_50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230" name="Google Shape;230;g18e267617c5_0_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750" y="1458763"/>
            <a:ext cx="571075" cy="57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18e267617c5_0_50"/>
          <p:cNvSpPr txBox="1"/>
          <p:nvPr/>
        </p:nvSpPr>
        <p:spPr>
          <a:xfrm>
            <a:off x="1200475" y="1344100"/>
            <a:ext cx="10239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Black box AI -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Model inputs and operations remain a mystery.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Unknown input data provenance and quality. Automated data retrieval lead to inconsistent results. </a:t>
            </a:r>
            <a:endParaRPr i="1" sz="20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Google Shape;232;g18e267617c5_0_50"/>
          <p:cNvSpPr txBox="1"/>
          <p:nvPr/>
        </p:nvSpPr>
        <p:spPr>
          <a:xfrm>
            <a:off x="1200475" y="4023138"/>
            <a:ext cx="10239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Data misuse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- Using data as input for an AI model that causes harm. </a:t>
            </a:r>
            <a:endParaRPr i="1" sz="20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g18e267617c5_0_50"/>
          <p:cNvSpPr txBox="1"/>
          <p:nvPr/>
        </p:nvSpPr>
        <p:spPr>
          <a:xfrm>
            <a:off x="1200475" y="2302400"/>
            <a:ext cx="102396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AI bias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due to generalisation (insufficient representative input data), or unsuitable data collection, processing (cleaning), quality, mislabelling and model design. Synthetic (output) data generated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inherits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 and propagates bias affecting scientific validity. </a:t>
            </a:r>
            <a:endParaRPr i="1" sz="20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4" name="Google Shape;234;g18e267617c5_0_50"/>
          <p:cNvSpPr txBox="1"/>
          <p:nvPr/>
        </p:nvSpPr>
        <p:spPr>
          <a:xfrm>
            <a:off x="1200475" y="4820488"/>
            <a:ext cx="10239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Lack of standards, tools and mechanisms </a:t>
            </a:r>
            <a:r>
              <a:rPr lang="it-IT" sz="2000">
                <a:solidFill>
                  <a:srgbClr val="4A8522"/>
                </a:solidFill>
                <a:latin typeface="Open Sans"/>
                <a:ea typeface="Open Sans"/>
                <a:cs typeface="Open Sans"/>
                <a:sym typeface="Open Sans"/>
              </a:rPr>
              <a:t>to evaluate data quality and assess whether datasets are fit for purpose. </a:t>
            </a:r>
            <a:endParaRPr i="1" sz="2000">
              <a:solidFill>
                <a:srgbClr val="4A852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5" name="Google Shape;235;g18e267617c5_0_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750" y="3983922"/>
            <a:ext cx="571075" cy="571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8e267617c5_0_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2175" y="4902588"/>
            <a:ext cx="636225" cy="63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8d9e9ebc15_0_155"/>
          <p:cNvSpPr txBox="1"/>
          <p:nvPr>
            <p:ph idx="12" type="sldNum"/>
          </p:nvPr>
        </p:nvSpPr>
        <p:spPr>
          <a:xfrm>
            <a:off x="10271342" y="6425625"/>
            <a:ext cx="701400" cy="4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243" name="Google Shape;243;g18d9e9ebc15_0_155"/>
          <p:cNvSpPr txBox="1"/>
          <p:nvPr>
            <p:ph type="title"/>
          </p:nvPr>
        </p:nvSpPr>
        <p:spPr>
          <a:xfrm>
            <a:off x="2380375" y="320975"/>
            <a:ext cx="87129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>
                <a:solidFill>
                  <a:srgbClr val="4A852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Thank you for your attention</a:t>
            </a:r>
            <a:endParaRPr sz="3500">
              <a:solidFill>
                <a:srgbClr val="4A852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rgbClr val="4A852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4" name="Google Shape;244;g18d9e9ebc15_0_155"/>
          <p:cNvSpPr txBox="1"/>
          <p:nvPr/>
        </p:nvSpPr>
        <p:spPr>
          <a:xfrm>
            <a:off x="2483725" y="2152775"/>
            <a:ext cx="6013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84442E"/>
              </a:buClr>
              <a:buSzPts val="2000"/>
              <a:buFont typeface="Open Sans"/>
              <a:buChar char="●"/>
            </a:pPr>
            <a:r>
              <a:rPr lang="it-IT" sz="2000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Nicolas Dintzner, Data Steward, TU Delft  </a:t>
            </a:r>
            <a:endParaRPr sz="2000">
              <a:solidFill>
                <a:srgbClr val="84442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84442E"/>
              </a:buClr>
              <a:buSzPts val="2000"/>
              <a:buFont typeface="Open Sans"/>
              <a:buChar char="●"/>
            </a:pPr>
            <a:r>
              <a:rPr lang="it-IT" sz="2000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Santosh Ilamparuthi, Data Steward, TU Delft</a:t>
            </a:r>
            <a:endParaRPr sz="2000">
              <a:solidFill>
                <a:srgbClr val="84442E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84442E"/>
              </a:buClr>
              <a:buSzPts val="2000"/>
              <a:buFont typeface="Open Sans"/>
              <a:buChar char="●"/>
            </a:pPr>
            <a:r>
              <a:rPr lang="it-IT" sz="2000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Shalini Kurapati, Co-Founder &amp; CEO, Clearbox AI </a:t>
            </a:r>
            <a:r>
              <a:rPr lang="it-IT" sz="2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https://www.clearbox.ai/about</a:t>
            </a:r>
            <a:r>
              <a:rPr lang="it-IT" sz="2000">
                <a:solidFill>
                  <a:srgbClr val="84442E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000">
              <a:solidFill>
                <a:srgbClr val="84442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Google Shape;245;g18d9e9ebc15_0_155"/>
          <p:cNvSpPr txBox="1"/>
          <p:nvPr/>
        </p:nvSpPr>
        <p:spPr>
          <a:xfrm>
            <a:off x="3491967" y="6329604"/>
            <a:ext cx="6771600" cy="24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it-IT" sz="16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rd-alliance.org 	                         	   @resdatall | @ConnieEClare</a:t>
            </a:r>
            <a:endParaRPr b="0" i="0" sz="1600" u="none" cap="none" strike="noStrike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6" name="Google Shape;246;g18d9e9ebc15_0_155"/>
          <p:cNvSpPr txBox="1"/>
          <p:nvPr/>
        </p:nvSpPr>
        <p:spPr>
          <a:xfrm>
            <a:off x="116725" y="6425625"/>
            <a:ext cx="210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 November 2022</a:t>
            </a: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7" name="Google Shape;247;g18d9e9ebc15_0_155"/>
          <p:cNvSpPr txBox="1"/>
          <p:nvPr>
            <p:ph type="title"/>
          </p:nvPr>
        </p:nvSpPr>
        <p:spPr>
          <a:xfrm>
            <a:off x="2483725" y="1339600"/>
            <a:ext cx="5276400" cy="1094400"/>
          </a:xfrm>
          <a:prstGeom prst="rect">
            <a:avLst/>
          </a:prstGeom>
        </p:spPr>
        <p:txBody>
          <a:bodyPr anchorCtr="0" anchor="ctr" bIns="72000" lIns="91425" spcFirstLastPara="1" rIns="91425" wrap="square" tIns="72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600">
                <a:solidFill>
                  <a:srgbClr val="84442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Acknowledgements </a:t>
            </a:r>
            <a:endParaRPr sz="26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84442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ith backgroun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2019-07-17T17:48:04Z</dcterms:created>
  <dc:creator>Utente di Microsoft Office</dc:creator>
</cp:coreProperties>
</file>