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4"/>
    <p:sldMasterId id="214748366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y="6858000" cx="12192000"/>
  <p:notesSz cx="12192000" cy="6858000"/>
  <p:embeddedFontLst>
    <p:embeddedFont>
      <p:font typeface="Century Gothic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22" roundtripDataSignature="AMtx7mg8nUL1xYH9qUDuqQVWhz66TZoac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enturyGothic-italic.fntdata"/><Relationship Id="rId11" Type="http://schemas.openxmlformats.org/officeDocument/2006/relationships/slide" Target="slides/slide5.xml"/><Relationship Id="rId22" Type="http://customschemas.google.com/relationships/presentationmetadata" Target="metadata"/><Relationship Id="rId10" Type="http://schemas.openxmlformats.org/officeDocument/2006/relationships/slide" Target="slides/slide4.xml"/><Relationship Id="rId21" Type="http://schemas.openxmlformats.org/officeDocument/2006/relationships/font" Target="fonts/CenturyGothic-bold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19" Type="http://schemas.openxmlformats.org/officeDocument/2006/relationships/font" Target="fonts/CenturyGothic-bold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CenturyGothic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3" name="Google Shape;183;p1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02" name="Google Shape;302;p4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17d79cb187b_0_12:notes"/>
          <p:cNvSpPr/>
          <p:nvPr>
            <p:ph idx="2" type="sldImg"/>
          </p:nvPr>
        </p:nvSpPr>
        <p:spPr>
          <a:xfrm>
            <a:off x="2032400" y="514350"/>
            <a:ext cx="8128500" cy="25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0" name="Google Shape;310;g17d79cb187b_0_12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0" name="Google Shape;190;p2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17d79cb187b_0_21:notes"/>
          <p:cNvSpPr/>
          <p:nvPr>
            <p:ph idx="2" type="sldImg"/>
          </p:nvPr>
        </p:nvSpPr>
        <p:spPr>
          <a:xfrm>
            <a:off x="2032400" y="514350"/>
            <a:ext cx="8128500" cy="25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" name="Google Shape;201;g17d79cb187b_0_21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17d79cb187b_0_31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0" name="Google Shape;210;g17d79cb187b_0_31:notes"/>
          <p:cNvSpPr/>
          <p:nvPr>
            <p:ph idx="2" type="sldImg"/>
          </p:nvPr>
        </p:nvSpPr>
        <p:spPr>
          <a:xfrm>
            <a:off x="2032400" y="514350"/>
            <a:ext cx="8128500" cy="25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17d79cb187b_0_54:notes"/>
          <p:cNvSpPr/>
          <p:nvPr>
            <p:ph idx="2" type="sldImg"/>
          </p:nvPr>
        </p:nvSpPr>
        <p:spPr>
          <a:xfrm>
            <a:off x="2032400" y="514350"/>
            <a:ext cx="8128500" cy="25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7" name="Google Shape;217;g17d79cb187b_0_54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18da25518b4_0_0:notes"/>
          <p:cNvSpPr txBox="1"/>
          <p:nvPr>
            <p:ph idx="1" type="body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g18da25518b4_0_0:notes"/>
          <p:cNvSpPr/>
          <p:nvPr>
            <p:ph idx="2" type="sldImg"/>
          </p:nvPr>
        </p:nvSpPr>
        <p:spPr>
          <a:xfrm>
            <a:off x="1219200" y="857250"/>
            <a:ext cx="97536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7d79cb187b_0_184:notes"/>
          <p:cNvSpPr txBox="1"/>
          <p:nvPr>
            <p:ph idx="1" type="body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4" name="Google Shape;234;g17d79cb187b_0_184:notes"/>
          <p:cNvSpPr/>
          <p:nvPr>
            <p:ph idx="2" type="sldImg"/>
          </p:nvPr>
        </p:nvSpPr>
        <p:spPr>
          <a:xfrm>
            <a:off x="1219200" y="857250"/>
            <a:ext cx="97536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17d79cb187b_0_278:notes"/>
          <p:cNvSpPr txBox="1"/>
          <p:nvPr>
            <p:ph idx="1" type="body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54" name="Google Shape;254;g17d79cb187b_0_278:notes"/>
          <p:cNvSpPr/>
          <p:nvPr>
            <p:ph idx="2" type="sldImg"/>
          </p:nvPr>
        </p:nvSpPr>
        <p:spPr>
          <a:xfrm>
            <a:off x="1219200" y="857250"/>
            <a:ext cx="97536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18da25518b4_0_80:notes"/>
          <p:cNvSpPr txBox="1"/>
          <p:nvPr>
            <p:ph idx="1" type="body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g18da25518b4_0_80:notes"/>
          <p:cNvSpPr/>
          <p:nvPr>
            <p:ph idx="2" type="sldImg"/>
          </p:nvPr>
        </p:nvSpPr>
        <p:spPr>
          <a:xfrm>
            <a:off x="1219200" y="857250"/>
            <a:ext cx="97536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tito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6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entury Gothic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6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testo verticale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olo e testo verticale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7d79cb187b_0_597"/>
          <p:cNvSpPr/>
          <p:nvPr/>
        </p:nvSpPr>
        <p:spPr>
          <a:xfrm>
            <a:off x="0" y="0"/>
            <a:ext cx="12192000" cy="65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2" name="Google Shape;82;g17d79cb187b_0_597"/>
          <p:cNvGrpSpPr/>
          <p:nvPr/>
        </p:nvGrpSpPr>
        <p:grpSpPr>
          <a:xfrm>
            <a:off x="1107036" y="1588427"/>
            <a:ext cx="994316" cy="61102"/>
            <a:chOff x="4580561" y="2589004"/>
            <a:chExt cx="1064464" cy="25200"/>
          </a:xfrm>
        </p:grpSpPr>
        <p:sp>
          <p:nvSpPr>
            <p:cNvPr id="83" name="Google Shape;83;g17d79cb187b_0_59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g17d79cb187b_0_59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5" name="Google Shape;85;g17d79cb187b_0_597"/>
          <p:cNvSpPr txBox="1"/>
          <p:nvPr>
            <p:ph type="title"/>
          </p:nvPr>
        </p:nvSpPr>
        <p:spPr>
          <a:xfrm>
            <a:off x="972600" y="1758200"/>
            <a:ext cx="10251600" cy="7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86" name="Google Shape;86;g17d79cb187b_0_597"/>
          <p:cNvSpPr txBox="1"/>
          <p:nvPr>
            <p:ph idx="1" type="body"/>
          </p:nvPr>
        </p:nvSpPr>
        <p:spPr>
          <a:xfrm>
            <a:off x="972600" y="2771833"/>
            <a:ext cx="10251600" cy="301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g17d79cb187b_0_597"/>
          <p:cNvSpPr txBox="1"/>
          <p:nvPr>
            <p:ph idx="12" type="sldNum"/>
          </p:nvPr>
        </p:nvSpPr>
        <p:spPr>
          <a:xfrm>
            <a:off x="11381736" y="6333134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7d79cb187b_0_605"/>
          <p:cNvSpPr/>
          <p:nvPr/>
        </p:nvSpPr>
        <p:spPr>
          <a:xfrm>
            <a:off x="0" y="0"/>
            <a:ext cx="12192000" cy="65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0" name="Google Shape;90;g17d79cb187b_0_605"/>
          <p:cNvGrpSpPr/>
          <p:nvPr/>
        </p:nvGrpSpPr>
        <p:grpSpPr>
          <a:xfrm>
            <a:off x="1107036" y="1588427"/>
            <a:ext cx="994316" cy="61102"/>
            <a:chOff x="4580561" y="2589004"/>
            <a:chExt cx="1064464" cy="25200"/>
          </a:xfrm>
        </p:grpSpPr>
        <p:sp>
          <p:nvSpPr>
            <p:cNvPr id="91" name="Google Shape;91;g17d79cb187b_0_60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g17d79cb187b_0_60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3" name="Google Shape;93;g17d79cb187b_0_605"/>
          <p:cNvSpPr txBox="1"/>
          <p:nvPr>
            <p:ph type="title"/>
          </p:nvPr>
        </p:nvSpPr>
        <p:spPr>
          <a:xfrm>
            <a:off x="972600" y="1758200"/>
            <a:ext cx="10251300" cy="7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94" name="Google Shape;94;g17d79cb187b_0_605"/>
          <p:cNvSpPr txBox="1"/>
          <p:nvPr>
            <p:ph idx="1" type="body"/>
          </p:nvPr>
        </p:nvSpPr>
        <p:spPr>
          <a:xfrm>
            <a:off x="972434" y="2771833"/>
            <a:ext cx="5032500" cy="301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g17d79cb187b_0_605"/>
          <p:cNvSpPr txBox="1"/>
          <p:nvPr>
            <p:ph idx="2" type="body"/>
          </p:nvPr>
        </p:nvSpPr>
        <p:spPr>
          <a:xfrm>
            <a:off x="6191471" y="2771833"/>
            <a:ext cx="5032500" cy="301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g17d79cb187b_0_605"/>
          <p:cNvSpPr txBox="1"/>
          <p:nvPr>
            <p:ph idx="12" type="sldNum"/>
          </p:nvPr>
        </p:nvSpPr>
        <p:spPr>
          <a:xfrm>
            <a:off x="11381736" y="6333134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7d79cb187b_0_614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9" name="Google Shape;99;g17d79cb187b_0_614"/>
          <p:cNvGrpSpPr/>
          <p:nvPr/>
        </p:nvGrpSpPr>
        <p:grpSpPr>
          <a:xfrm>
            <a:off x="1107036" y="1588427"/>
            <a:ext cx="994316" cy="61102"/>
            <a:chOff x="4580561" y="2589004"/>
            <a:chExt cx="1064464" cy="25200"/>
          </a:xfrm>
        </p:grpSpPr>
        <p:sp>
          <p:nvSpPr>
            <p:cNvPr id="100" name="Google Shape;100;g17d79cb187b_0_61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g17d79cb187b_0_61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2" name="Google Shape;102;g17d79cb187b_0_614"/>
          <p:cNvSpPr txBox="1"/>
          <p:nvPr>
            <p:ph type="title"/>
          </p:nvPr>
        </p:nvSpPr>
        <p:spPr>
          <a:xfrm>
            <a:off x="973333" y="1758200"/>
            <a:ext cx="4401300" cy="224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103" name="Google Shape;103;g17d79cb187b_0_614"/>
          <p:cNvSpPr txBox="1"/>
          <p:nvPr>
            <p:ph idx="1" type="subTitle"/>
          </p:nvPr>
        </p:nvSpPr>
        <p:spPr>
          <a:xfrm>
            <a:off x="966600" y="4215367"/>
            <a:ext cx="4401300" cy="101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04" name="Google Shape;104;g17d79cb187b_0_614"/>
          <p:cNvSpPr txBox="1"/>
          <p:nvPr>
            <p:ph idx="2" type="body"/>
          </p:nvPr>
        </p:nvSpPr>
        <p:spPr>
          <a:xfrm>
            <a:off x="6898967" y="1803500"/>
            <a:ext cx="4499100" cy="40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05" name="Google Shape;105;g17d79cb187b_0_614"/>
          <p:cNvSpPr txBox="1"/>
          <p:nvPr>
            <p:ph idx="12" type="sldNum"/>
          </p:nvPr>
        </p:nvSpPr>
        <p:spPr>
          <a:xfrm>
            <a:off x="11381736" y="6333134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uota" type="blank">
  <p:cSld name="BLANK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7d79cb187b_0_215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g17d79cb187b_0_215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g17d79cb187b_0_21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to con didascalia" type="objTx">
  <p:cSld name="OBJECT_WITH_CAPTION_TEXT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17d79cb187b_0_225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g17d79cb187b_0_225"/>
          <p:cNvSpPr txBox="1"/>
          <p:nvPr>
            <p:ph idx="1" type="body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19" name="Google Shape;119;g17d79cb187b_0_225"/>
          <p:cNvSpPr txBox="1"/>
          <p:nvPr>
            <p:ph idx="2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20" name="Google Shape;120;g17d79cb187b_0_225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g17d79cb187b_0_225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g17d79cb187b_0_22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contenuto" type="obj">
  <p:cSld name="OBJECT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7d79cb187b_0_21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g17d79cb187b_0_219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6" name="Google Shape;126;g17d79cb187b_0_219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g17d79cb187b_0_219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g17d79cb187b_0_21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titolo" type="title">
  <p:cSld name="TITLE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17d79cb187b_0_209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g17d79cb187b_0_209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32" name="Google Shape;132;g17d79cb187b_0_209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g17d79cb187b_0_209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g17d79cb187b_0_20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sezione" type="secHead">
  <p:cSld name="SECTION_HEADER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7d79cb187b_0_232"/>
          <p:cNvSpPr txBox="1"/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g17d79cb187b_0_232"/>
          <p:cNvSpPr txBox="1"/>
          <p:nvPr>
            <p:ph idx="1" type="body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38" name="Google Shape;138;g17d79cb187b_0_232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g17d79cb187b_0_232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g17d79cb187b_0_23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contenuto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e contenuti" type="twoObj">
  <p:cSld name="TWO_OBJECTS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17d79cb187b_0_238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g17d79cb187b_0_238"/>
          <p:cNvSpPr txBox="1"/>
          <p:nvPr>
            <p:ph idx="1" type="body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4" name="Google Shape;144;g17d79cb187b_0_238"/>
          <p:cNvSpPr txBox="1"/>
          <p:nvPr>
            <p:ph idx="2" type="body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5" name="Google Shape;145;g17d79cb187b_0_238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g17d79cb187b_0_238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g17d79cb187b_0_238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fronto" type="twoTxTwoObj">
  <p:cSld name="TWO_OBJECTS_WITH_TEXT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17d79cb187b_0_245"/>
          <p:cNvSpPr txBox="1"/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g17d79cb187b_0_245"/>
          <p:cNvSpPr txBox="1"/>
          <p:nvPr>
            <p:ph idx="1" type="body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51" name="Google Shape;151;g17d79cb187b_0_245"/>
          <p:cNvSpPr txBox="1"/>
          <p:nvPr>
            <p:ph idx="2" type="body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g17d79cb187b_0_245"/>
          <p:cNvSpPr txBox="1"/>
          <p:nvPr>
            <p:ph idx="3" type="body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53" name="Google Shape;153;g17d79cb187b_0_245"/>
          <p:cNvSpPr txBox="1"/>
          <p:nvPr>
            <p:ph idx="4" type="body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4" name="Google Shape;154;g17d79cb187b_0_245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g17d79cb187b_0_245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g17d79cb187b_0_24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titolo" type="titleOnly">
  <p:cSld name="TITLE_ONLY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7d79cb187b_0_254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g17d79cb187b_0_254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g17d79cb187b_0_254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g17d79cb187b_0_25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magine con didascalia" type="picTx">
  <p:cSld name="PICTURE_WITH_CAPTION_TEXT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17d79cb187b_0_259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g17d79cb187b_0_259"/>
          <p:cNvSpPr/>
          <p:nvPr>
            <p:ph idx="2" type="pic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165" name="Google Shape;165;g17d79cb187b_0_259"/>
          <p:cNvSpPr txBox="1"/>
          <p:nvPr>
            <p:ph idx="1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66" name="Google Shape;166;g17d79cb187b_0_259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g17d79cb187b_0_259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g17d79cb187b_0_25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testo verticale" type="vertTx">
  <p:cSld name="VERTICAL_TEXT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7d79cb187b_0_26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g17d79cb187b_0_266"/>
          <p:cNvSpPr txBox="1"/>
          <p:nvPr>
            <p:ph idx="1" type="body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g17d79cb187b_0_266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3" name="Google Shape;173;g17d79cb187b_0_266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g17d79cb187b_0_266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olo e testo verticale" type="vertTitleAndTx">
  <p:cSld name="VERTICAL_TITLE_AND_VERTICAL_TEXT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7d79cb187b_0_272"/>
          <p:cNvSpPr txBox="1"/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g17d79cb187b_0_272"/>
          <p:cNvSpPr txBox="1"/>
          <p:nvPr>
            <p:ph idx="1" type="body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8" name="Google Shape;178;g17d79cb187b_0_272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9" name="Google Shape;179;g17d79cb187b_0_272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g17d79cb187b_0_27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e contenuti" type="twoObj">
  <p:cSld name="TWO_OBJECT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titolo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sezione" type="secHead">
  <p:cSld name="SECTION_HEADER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entury Gothic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0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8" name="Google Shape;3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fronto" type="twoTxTwoObj">
  <p:cSld name="TWO_OBJECTS_WITH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1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4" name="Google Shape;44;p11"/>
          <p:cNvSpPr txBox="1"/>
          <p:nvPr>
            <p:ph idx="2" type="body"/>
          </p:nvPr>
        </p:nvSpPr>
        <p:spPr>
          <a:xfrm>
            <a:off x="839788" y="2505074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11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6" name="Google Shape;46;p11"/>
          <p:cNvSpPr txBox="1"/>
          <p:nvPr>
            <p:ph idx="4" type="body"/>
          </p:nvPr>
        </p:nvSpPr>
        <p:spPr>
          <a:xfrm>
            <a:off x="6172200" y="2505074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uota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to con didascalia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magine con didascalia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5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Gothic"/>
              <a:buNone/>
              <a:defRPr b="0" i="0" sz="4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7d79cb187b_0_203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8" name="Google Shape;108;g17d79cb187b_0_203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9" name="Google Shape;109;g17d79cb187b_0_203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0" name="Google Shape;110;g17d79cb187b_0_203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1" name="Google Shape;111;g17d79cb187b_0_20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5.png"/><Relationship Id="rId4" Type="http://schemas.openxmlformats.org/officeDocument/2006/relationships/hyperlink" Target="https://orcid.org/0000-0003-0506-046X" TargetMode="External"/><Relationship Id="rId5" Type="http://schemas.openxmlformats.org/officeDocument/2006/relationships/image" Target="../media/image1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png"/><Relationship Id="rId4" Type="http://schemas.openxmlformats.org/officeDocument/2006/relationships/image" Target="../media/image22.png"/><Relationship Id="rId5" Type="http://schemas.openxmlformats.org/officeDocument/2006/relationships/hyperlink" Target="mailto:emma.lazzeri@garr.it" TargetMode="External"/><Relationship Id="rId6" Type="http://schemas.openxmlformats.org/officeDocument/2006/relationships/hyperlink" Target="mailto:info@skills4eosc.eu" TargetMode="External"/></Relationships>
</file>

<file path=ppt/slides/_rels/slide11.xml.rels><?xml version="1.0" encoding="UTF-8" standalone="yes"?><Relationships xmlns="http://schemas.openxmlformats.org/package/2006/relationships"><Relationship Id="rId11" Type="http://schemas.openxmlformats.org/officeDocument/2006/relationships/hyperlink" Target="https://unsplash.com/s/photos/link?utm_source=unsplash&amp;utm_medium=referral&amp;utm_content=creditCopyText" TargetMode="External"/><Relationship Id="rId10" Type="http://schemas.openxmlformats.org/officeDocument/2006/relationships/hyperlink" Target="https://unsplash.com/s/photos/link?utm_source=unsplash&amp;utm_medium=referral&amp;utm_content=creditCopyText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jpg"/><Relationship Id="rId4" Type="http://schemas.openxmlformats.org/officeDocument/2006/relationships/hyperlink" Target="https://ec.europa.eu/commission/presscorner/detail/en/speech_22_5493" TargetMode="External"/><Relationship Id="rId9" Type="http://schemas.openxmlformats.org/officeDocument/2006/relationships/hyperlink" Target="https://unsplash.com/@tamanna_rumee?utm_source=unsplash&amp;utm_medium=referral&amp;utm_content=creditCopyText" TargetMode="External"/><Relationship Id="rId5" Type="http://schemas.openxmlformats.org/officeDocument/2006/relationships/hyperlink" Target="https://ec.europa.eu/commission/presscorner/detail/en/ip_22_6086" TargetMode="External"/><Relationship Id="rId6" Type="http://schemas.openxmlformats.org/officeDocument/2006/relationships/hyperlink" Target="https://cordis.europa.eu/project/id/101058527" TargetMode="External"/><Relationship Id="rId7" Type="http://schemas.openxmlformats.org/officeDocument/2006/relationships/hyperlink" Target="http://www.skills4eosc.eu" TargetMode="External"/><Relationship Id="rId8" Type="http://schemas.openxmlformats.org/officeDocument/2006/relationships/hyperlink" Target="https://unsplash.com/@tamanna_rumee?utm_source=unsplash&amp;utm_medium=referral&amp;utm_content=creditCopyText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g"/><Relationship Id="rId4" Type="http://schemas.openxmlformats.org/officeDocument/2006/relationships/hyperlink" Target="https://ec.europa.eu/commission/presscorner/detail/en/speech_22_5493" TargetMode="External"/><Relationship Id="rId5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jpg"/><Relationship Id="rId4" Type="http://schemas.openxmlformats.org/officeDocument/2006/relationships/hyperlink" Target="https://unsplash.com/@cookiethepom?utm_source=unsplash&amp;utm_medium=referral&amp;utm_content=creditCopyText" TargetMode="External"/><Relationship Id="rId5" Type="http://schemas.openxmlformats.org/officeDocument/2006/relationships/hyperlink" Target="https://unsplash.com/@cookiethepom?utm_source=unsplash&amp;utm_medium=referral&amp;utm_content=creditCopyText" TargetMode="External"/><Relationship Id="rId6" Type="http://schemas.openxmlformats.org/officeDocument/2006/relationships/hyperlink" Target="https://unsplash.com/s/photos/skills?utm_source=unsplash&amp;utm_medium=referral&amp;utm_content=creditCopyText" TargetMode="External"/><Relationship Id="rId7" Type="http://schemas.openxmlformats.org/officeDocument/2006/relationships/hyperlink" Target="https://unsplash.com/s/photos/skills?utm_source=unsplash&amp;utm_medium=referral&amp;utm_content=creditCopyText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twitter.com/_open_science_/status/1571589893595463682?t=dK7ApIFOVp7ACFTXxeBXAA&amp;s=08" TargetMode="External"/><Relationship Id="rId4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5" Type="http://schemas.openxmlformats.org/officeDocument/2006/relationships/image" Target="../media/image11.png"/><Relationship Id="rId6" Type="http://schemas.openxmlformats.org/officeDocument/2006/relationships/image" Target="../media/image3.png"/><Relationship Id="rId7" Type="http://schemas.openxmlformats.org/officeDocument/2006/relationships/image" Target="../media/image9.png"/><Relationship Id="rId8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Relationship Id="rId4" Type="http://schemas.openxmlformats.org/officeDocument/2006/relationships/image" Target="../media/image4.png"/><Relationship Id="rId5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0.jpg"/><Relationship Id="rId4" Type="http://schemas.openxmlformats.org/officeDocument/2006/relationships/hyperlink" Target="https://unsplash.com/@majesticlukas?utm_source=unsplash&amp;utm_medium=referral&amp;utm_content=creditCopyText" TargetMode="External"/><Relationship Id="rId9" Type="http://schemas.openxmlformats.org/officeDocument/2006/relationships/image" Target="../media/image18.png"/><Relationship Id="rId5" Type="http://schemas.openxmlformats.org/officeDocument/2006/relationships/hyperlink" Target="https://unsplash.com/s/photos/different-paths?utm_source=unsplash&amp;utm_medium=referral&amp;utm_content=creditCopyText" TargetMode="External"/><Relationship Id="rId6" Type="http://schemas.openxmlformats.org/officeDocument/2006/relationships/image" Target="../media/image17.png"/><Relationship Id="rId7" Type="http://schemas.openxmlformats.org/officeDocument/2006/relationships/image" Target="../media/image19.png"/><Relationship Id="rId8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"/>
          <p:cNvSpPr txBox="1"/>
          <p:nvPr>
            <p:ph type="ctrTitle"/>
          </p:nvPr>
        </p:nvSpPr>
        <p:spPr>
          <a:xfrm>
            <a:off x="426720" y="2361883"/>
            <a:ext cx="583184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4400">
                <a:solidFill>
                  <a:schemeClr val="lt1"/>
                </a:solidFill>
              </a:rPr>
              <a:t>The Skills4EOSC project contribution</a:t>
            </a:r>
            <a:endParaRPr sz="4400">
              <a:solidFill>
                <a:schemeClr val="lt1"/>
              </a:solidFill>
            </a:endParaRPr>
          </a:p>
        </p:txBody>
      </p:sp>
      <p:sp>
        <p:nvSpPr>
          <p:cNvPr id="186" name="Google Shape;186;p1"/>
          <p:cNvSpPr txBox="1"/>
          <p:nvPr/>
        </p:nvSpPr>
        <p:spPr>
          <a:xfrm>
            <a:off x="426720" y="4841558"/>
            <a:ext cx="58317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it-IT" sz="2800" u="none" cap="none" strike="noStrike">
                <a:solidFill>
                  <a:srgbClr val="FF99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Emma Lazzeri, GARR</a:t>
            </a:r>
            <a:endParaRPr b="0" i="0" sz="2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it-IT" sz="2400" u="sng" cap="none" strike="noStrike">
                <a:solidFill>
                  <a:srgbClr val="A6CE39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orcid.org/0000-0003-0506-046X</a:t>
            </a:r>
            <a:endParaRPr b="0" i="0" sz="2400" u="sng" cap="none" strike="noStrike">
              <a:solidFill>
                <a:srgbClr val="A6CE3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FF99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https://lh3.googleusercontent.com/kSx3a5IvG91Ji0A034AtYP1map_Ar7AKEw-zbWPascMeNmFL_bdsIrgmGuFTNF5GnA0MJAAv0AQ5EvCck9LqNSHpzAlza9G95LtsyRAz9QFgDrj77KHxpaY7tL8r1dP7UJhDSLZFMf4sE7kjjmGk1omQbb2A-hSuiySIqWJfofoUG_Oc6H-h1tFyhy0" id="187" name="Google Shape;187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244421" y="5161850"/>
            <a:ext cx="1011588" cy="5549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"/>
          <p:cNvSpPr txBox="1"/>
          <p:nvPr/>
        </p:nvSpPr>
        <p:spPr>
          <a:xfrm>
            <a:off x="0" y="5734657"/>
            <a:ext cx="12192000" cy="1139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it-IT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it-IT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This presentation is released under a CC-BY 4.0 license. </a:t>
            </a:r>
            <a:r>
              <a:rPr b="0" i="0" lang="it-IT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cite this presentation, please copy and paste: </a:t>
            </a:r>
            <a:r>
              <a:rPr b="0" i="0" lang="it-IT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Lazzeri, Emma. (2022, November 1</a:t>
            </a:r>
            <a:r>
              <a:rPr lang="it-IT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b="0" i="0" lang="it-IT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). </a:t>
            </a:r>
            <a:r>
              <a:rPr lang="it-IT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Skills4EOSC project contribution</a:t>
            </a:r>
            <a:r>
              <a:rPr b="0" i="0" lang="it-IT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. EOSC Symposium, Prague, 2022. DOI: 10.5281/zenodo.7323250 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5" name="Google Shape;305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9525" y="5794463"/>
            <a:ext cx="1248608" cy="429442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4"/>
          <p:cNvSpPr txBox="1"/>
          <p:nvPr>
            <p:ph type="title"/>
          </p:nvPr>
        </p:nvSpPr>
        <p:spPr>
          <a:xfrm>
            <a:off x="228600" y="2935605"/>
            <a:ext cx="6558280" cy="1914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400"/>
              <a:buFont typeface="Century Gothic"/>
              <a:buNone/>
            </a:pPr>
            <a:r>
              <a:rPr lang="it-IT">
                <a:solidFill>
                  <a:srgbClr val="0070C0"/>
                </a:solidFill>
              </a:rPr>
              <a:t>Thank you!</a:t>
            </a:r>
            <a:br>
              <a:rPr lang="it-IT">
                <a:solidFill>
                  <a:srgbClr val="0070C0"/>
                </a:solidFill>
              </a:rPr>
            </a:br>
            <a:r>
              <a:rPr lang="it-IT">
                <a:solidFill>
                  <a:srgbClr val="0070C0"/>
                </a:solidFill>
              </a:rPr>
              <a:t>Questions?</a:t>
            </a:r>
            <a:endParaRPr/>
          </a:p>
        </p:txBody>
      </p:sp>
      <p:sp>
        <p:nvSpPr>
          <p:cNvPr id="307" name="Google Shape;307;p4"/>
          <p:cNvSpPr txBox="1"/>
          <p:nvPr>
            <p:ph idx="11" type="ftr"/>
          </p:nvPr>
        </p:nvSpPr>
        <p:spPr>
          <a:xfrm>
            <a:off x="279935" y="5096655"/>
            <a:ext cx="75234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sz="1800" u="sng">
                <a:solidFill>
                  <a:schemeClr val="hlink"/>
                </a:solidFill>
                <a:latin typeface="Century Gothic"/>
                <a:ea typeface="Century Gothic"/>
                <a:cs typeface="Century Gothic"/>
                <a:sym typeface="Century Gothic"/>
                <a:hlinkClick r:id="rId5"/>
              </a:rPr>
              <a:t>emma.lazzeri@garr.it</a:t>
            </a:r>
            <a:endParaRPr sz="1800">
              <a:solidFill>
                <a:srgbClr val="79B41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sz="1800" u="sng">
                <a:solidFill>
                  <a:schemeClr val="hlink"/>
                </a:solidFill>
                <a:latin typeface="Century Gothic"/>
                <a:ea typeface="Century Gothic"/>
                <a:cs typeface="Century Gothic"/>
                <a:sym typeface="Century Gothic"/>
                <a:hlinkClick r:id="rId6"/>
              </a:rPr>
              <a:t>info@skills4eosc.eu</a:t>
            </a:r>
            <a:endParaRPr sz="1800">
              <a:solidFill>
                <a:srgbClr val="79B41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800">
              <a:solidFill>
                <a:srgbClr val="79B41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g17d79cb187b_0_12"/>
          <p:cNvPicPr preferRelativeResize="0"/>
          <p:nvPr/>
        </p:nvPicPr>
        <p:blipFill rotWithShape="1">
          <a:blip r:embed="rId3">
            <a:alphaModFix/>
          </a:blip>
          <a:srcRect b="7826" l="0" r="0" t="-9216"/>
          <a:stretch/>
        </p:blipFill>
        <p:spPr>
          <a:xfrm>
            <a:off x="0" y="-685800"/>
            <a:ext cx="12192000" cy="7543799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g17d79cb187b_0_12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it-IT" sz="4800">
                <a:solidFill>
                  <a:schemeClr val="dk2"/>
                </a:solidFill>
              </a:rPr>
              <a:t>Links and references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314" name="Google Shape;314;g17d79cb187b_0_12"/>
          <p:cNvSpPr txBox="1"/>
          <p:nvPr>
            <p:ph idx="1" type="body"/>
          </p:nvPr>
        </p:nvSpPr>
        <p:spPr>
          <a:xfrm>
            <a:off x="838200" y="1825625"/>
            <a:ext cx="48675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302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it-IT" sz="1600"/>
              <a:t>2022 State of the Union Address by President von der Leyen,  14 September 2022, Strasbourg, </a:t>
            </a:r>
            <a:r>
              <a:rPr lang="it-IT" sz="1600" u="sng">
                <a:solidFill>
                  <a:schemeClr val="hlink"/>
                </a:solidFill>
                <a:hlinkClick r:id="rId4"/>
              </a:rPr>
              <a:t>https://ec.europa.eu/commission/presscorner/detail/en/speech_22_5493</a:t>
            </a:r>
            <a:r>
              <a:rPr lang="it-IT" sz="1600"/>
              <a:t> </a:t>
            </a:r>
            <a:endParaRPr sz="1600"/>
          </a:p>
          <a:p>
            <a:pPr indent="-330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it-IT" sz="1600"/>
              <a:t>Commission kick-starts work on the European Year of Skills, 12 October 2022, </a:t>
            </a:r>
            <a:r>
              <a:rPr lang="it-IT" sz="1600" u="sng">
                <a:solidFill>
                  <a:schemeClr val="hlink"/>
                </a:solidFill>
                <a:hlinkClick r:id="rId5"/>
              </a:rPr>
              <a:t>https://ec.europa.eu/commission/presscorner/detail/en/ip_22_6086</a:t>
            </a:r>
            <a:r>
              <a:rPr lang="it-IT" sz="1600"/>
              <a:t> </a:t>
            </a:r>
            <a:endParaRPr sz="1600"/>
          </a:p>
          <a:p>
            <a:pPr indent="-330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it-IT" sz="1600"/>
              <a:t>Skills4EOSC in CORDIS, </a:t>
            </a:r>
            <a:r>
              <a:rPr lang="it-IT" sz="1600" u="sng">
                <a:solidFill>
                  <a:schemeClr val="hlink"/>
                </a:solidFill>
                <a:hlinkClick r:id="rId6"/>
              </a:rPr>
              <a:t>https://cordis.europa.eu/project/id/101058527</a:t>
            </a:r>
            <a:r>
              <a:rPr lang="it-IT" sz="1600"/>
              <a:t> </a:t>
            </a:r>
            <a:endParaRPr sz="1600"/>
          </a:p>
          <a:p>
            <a:pPr indent="-330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it-IT" sz="1600"/>
              <a:t>Skills4EOSC website</a:t>
            </a:r>
            <a:endParaRPr sz="1600"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600" u="sng">
                <a:solidFill>
                  <a:schemeClr val="hlink"/>
                </a:solidFill>
                <a:hlinkClick r:id="rId7"/>
              </a:rPr>
              <a:t>www.skills4eosc.eu</a:t>
            </a:r>
            <a:r>
              <a:rPr lang="it-IT" sz="1600"/>
              <a:t> </a:t>
            </a:r>
            <a:endParaRPr sz="1600"/>
          </a:p>
        </p:txBody>
      </p:sp>
      <p:sp>
        <p:nvSpPr>
          <p:cNvPr id="315" name="Google Shape;315;g17d79cb187b_0_12"/>
          <p:cNvSpPr txBox="1"/>
          <p:nvPr/>
        </p:nvSpPr>
        <p:spPr>
          <a:xfrm>
            <a:off x="92925" y="6393375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it-IT" sz="1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Photo by</a:t>
            </a:r>
            <a:r>
              <a:rPr b="0" i="0" lang="it-IT" sz="1100" u="none" cap="none" strike="noStrike">
                <a:solidFill>
                  <a:schemeClr val="lt2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b="0" i="0" lang="it-IT" sz="1100" u="sng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Tamanna Rumee</a:t>
            </a:r>
            <a:r>
              <a:rPr b="0" i="0" lang="it-IT" sz="11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 on</a:t>
            </a:r>
            <a:r>
              <a:rPr b="0" i="0" lang="it-IT" sz="1100" u="none" cap="none" strike="noStrike">
                <a:solidFill>
                  <a:schemeClr val="lt2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b="0" i="0" lang="it-IT" sz="1100" u="sng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</a:t>
            </a:r>
            <a:endParaRPr b="0" i="0" sz="14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800"/>
              <a:buFont typeface="Century Gothic"/>
              <a:buNone/>
            </a:pPr>
            <a:r>
              <a:rPr lang="it-IT" sz="480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Slide title</a:t>
            </a:r>
            <a:endParaRPr sz="4800">
              <a:solidFill>
                <a:srgbClr val="0070C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3" name="Google Shape;193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it-IT" sz="3200"/>
              <a:t>Text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ts val="3200"/>
              <a:buChar char="•"/>
            </a:pPr>
            <a:r>
              <a:rPr lang="it-IT" sz="3200"/>
              <a:t>Bullet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800"/>
              <a:buChar char="•"/>
            </a:pPr>
            <a:r>
              <a:rPr lang="it-IT" sz="2800"/>
              <a:t>More bullets</a:t>
            </a:r>
            <a:endParaRPr sz="2800"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Char char="•"/>
            </a:pPr>
            <a:r>
              <a:rPr lang="it-IT" sz="2400"/>
              <a:t>Some extra bullets</a:t>
            </a:r>
            <a:endParaRPr sz="2400"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None/>
            </a:pPr>
            <a:r>
              <a:t/>
            </a:r>
            <a:endParaRPr sz="2400"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None/>
            </a:pPr>
            <a:r>
              <a:t/>
            </a:r>
            <a:endParaRPr sz="2400"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None/>
            </a:pPr>
            <a:r>
              <a:t/>
            </a:r>
            <a:endParaRPr sz="2400"/>
          </a:p>
          <a:p>
            <a:pPr indent="0" lvl="2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None/>
            </a:pPr>
            <a:r>
              <a:t/>
            </a:r>
            <a:endParaRPr sz="2400"/>
          </a:p>
        </p:txBody>
      </p:sp>
      <p:sp>
        <p:nvSpPr>
          <p:cNvPr id="194" name="Google Shape;194;p2"/>
          <p:cNvSpPr txBox="1"/>
          <p:nvPr>
            <p:ph idx="11" type="ftr"/>
          </p:nvPr>
        </p:nvSpPr>
        <p:spPr>
          <a:xfrm>
            <a:off x="2489200" y="6376670"/>
            <a:ext cx="5664200" cy="400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it-IT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&lt; name &amp; contact - other presentation info&gt;</a:t>
            </a:r>
            <a:endParaRPr sz="16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95" name="Google Shape;195;p2"/>
          <p:cNvPicPr preferRelativeResize="0"/>
          <p:nvPr/>
        </p:nvPicPr>
        <p:blipFill rotWithShape="1">
          <a:blip r:embed="rId3">
            <a:alphaModFix/>
          </a:blip>
          <a:srcRect b="15667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"/>
          <p:cNvSpPr txBox="1"/>
          <p:nvPr/>
        </p:nvSpPr>
        <p:spPr>
          <a:xfrm>
            <a:off x="7469100" y="2071700"/>
            <a:ext cx="4508700" cy="41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it-IT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“We need an enabling business environment, a </a:t>
            </a:r>
            <a:r>
              <a:rPr b="1" i="0" lang="it-IT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workforce with the right skills</a:t>
            </a:r>
            <a:r>
              <a:rPr b="0" i="0" lang="it-IT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[...]”</a:t>
            </a:r>
            <a:endParaRPr b="0" i="0" sz="40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44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7" name="Google Shape;197;p2">
            <a:hlinkClick r:id="rId4"/>
          </p:cNvPr>
          <p:cNvSpPr txBox="1"/>
          <p:nvPr/>
        </p:nvSpPr>
        <p:spPr>
          <a:xfrm>
            <a:off x="7537000" y="5528300"/>
            <a:ext cx="4572600" cy="4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it-IT" sz="1100" u="none" cap="none" strike="noStrike">
                <a:solidFill>
                  <a:srgbClr val="FF99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2022 State of the Union Address by President von der Leyen, </a:t>
            </a:r>
            <a:br>
              <a:rPr b="0" i="0" lang="it-IT" sz="1100" u="none" cap="none" strike="noStrike">
                <a:solidFill>
                  <a:srgbClr val="FF990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b="0" i="0" lang="it-IT" sz="1100" u="none" cap="none" strike="noStrike">
                <a:solidFill>
                  <a:srgbClr val="FF99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14 September 2022, Strasbourg</a:t>
            </a:r>
            <a:endParaRPr b="1" i="0" sz="850" u="none" cap="none" strike="noStrike">
              <a:solidFill>
                <a:srgbClr val="FFFFFF"/>
              </a:solidFill>
              <a:highlight>
                <a:srgbClr val="004494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8" name="Google Shape;198;p2"/>
          <p:cNvPicPr preferRelativeResize="0"/>
          <p:nvPr/>
        </p:nvPicPr>
        <p:blipFill rotWithShape="1">
          <a:blip r:embed="rId5">
            <a:alphaModFix/>
          </a:blip>
          <a:srcRect b="39980" l="475" r="465" t="26060"/>
          <a:stretch/>
        </p:blipFill>
        <p:spPr>
          <a:xfrm>
            <a:off x="838200" y="5407999"/>
            <a:ext cx="6405173" cy="1325574"/>
          </a:xfrm>
          <a:prstGeom prst="rect">
            <a:avLst/>
          </a:prstGeom>
          <a:noFill/>
          <a:ln cap="flat" cmpd="sng" w="28575">
            <a:solidFill>
              <a:srgbClr val="F2F2F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7d79cb187b_0_2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204" name="Google Shape;204;g17d79cb187b_0_21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205" name="Google Shape;205;g17d79cb187b_0_21"/>
          <p:cNvPicPr preferRelativeResize="0"/>
          <p:nvPr/>
        </p:nvPicPr>
        <p:blipFill rotWithShape="1">
          <a:blip r:embed="rId3">
            <a:alphaModFix/>
          </a:blip>
          <a:srcRect b="-32" l="0" r="0" t="15638"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g17d79cb187b_0_21"/>
          <p:cNvSpPr txBox="1"/>
          <p:nvPr/>
        </p:nvSpPr>
        <p:spPr>
          <a:xfrm>
            <a:off x="9560450" y="6176825"/>
            <a:ext cx="26316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it-IT" sz="11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Photo by</a:t>
            </a:r>
            <a:r>
              <a:rPr b="0" i="0" lang="it-IT" sz="1100" u="none" cap="none" strike="noStrike">
                <a:solidFill>
                  <a:schemeClr val="accent5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b="0" i="0" lang="it-IT" sz="1100" u="sng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Cookie the Pom</a:t>
            </a:r>
            <a:r>
              <a:rPr b="0" i="0" lang="it-IT" sz="11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on</a:t>
            </a:r>
            <a:r>
              <a:rPr b="0" i="0" lang="it-IT" sz="1100" u="none" cap="none" strike="noStrike">
                <a:solidFill>
                  <a:schemeClr val="accent5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b="0" i="0" lang="it-IT" sz="1100" u="sng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</a:t>
            </a:r>
            <a:endParaRPr b="0" i="0" sz="1400" u="none" cap="none" strike="noStrik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g17d79cb187b_0_21"/>
          <p:cNvSpPr txBox="1"/>
          <p:nvPr>
            <p:ph idx="4294967295" type="ctrTitle"/>
          </p:nvPr>
        </p:nvSpPr>
        <p:spPr>
          <a:xfrm>
            <a:off x="3495400" y="4420325"/>
            <a:ext cx="6111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it-IT" sz="48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We need skills to put OS and FAIR into practice!</a:t>
            </a:r>
            <a:endParaRPr b="0" i="0" sz="8900" u="none" cap="none" strike="noStrike">
              <a:solidFill>
                <a:schemeClr val="accen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7d79cb187b_0_3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800"/>
              <a:buFont typeface="Century Gothic"/>
              <a:buNone/>
            </a:pPr>
            <a:r>
              <a:rPr lang="it-IT" sz="4800">
                <a:solidFill>
                  <a:srgbClr val="0070C0"/>
                </a:solidFill>
              </a:rPr>
              <a:t>Meeting the stakeholders’ needs</a:t>
            </a:r>
            <a:endParaRPr sz="4800">
              <a:solidFill>
                <a:srgbClr val="0070C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3" name="Google Shape;213;g17d79cb187b_0_31"/>
          <p:cNvSpPr txBox="1"/>
          <p:nvPr/>
        </p:nvSpPr>
        <p:spPr>
          <a:xfrm>
            <a:off x="5823000" y="5893800"/>
            <a:ext cx="63690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0" lang="it-IT" sz="105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https://twitter.com/_open_science_/status/1571589893595463682?t=dK7ApIFOVp7ACFTXxeBXAA&amp;s=08</a:t>
            </a:r>
            <a:endParaRPr b="0" i="0" sz="1050" u="sng" cap="none" strike="noStrike">
              <a:solidFill>
                <a:schemeClr val="hlink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4" name="Google Shape;214;g17d79cb187b_0_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6225" y="1475302"/>
            <a:ext cx="10970552" cy="44185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17d79cb187b_0_54"/>
          <p:cNvSpPr txBox="1"/>
          <p:nvPr>
            <p:ph idx="1" type="body"/>
          </p:nvPr>
        </p:nvSpPr>
        <p:spPr>
          <a:xfrm>
            <a:off x="838200" y="3276600"/>
            <a:ext cx="56196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44 </a:t>
            </a:r>
            <a:r>
              <a:rPr b="1" lang="it-IT">
                <a:latin typeface="Century Gothic"/>
                <a:ea typeface="Century Gothic"/>
                <a:cs typeface="Century Gothic"/>
                <a:sym typeface="Century Gothic"/>
              </a:rPr>
              <a:t>Participants</a:t>
            </a: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, 18 </a:t>
            </a:r>
            <a:r>
              <a:rPr b="1" lang="it-IT">
                <a:latin typeface="Century Gothic"/>
                <a:ea typeface="Century Gothic"/>
                <a:cs typeface="Century Gothic"/>
                <a:sym typeface="Century Gothic"/>
              </a:rPr>
              <a:t>Countries</a:t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“</a:t>
            </a:r>
            <a:r>
              <a:rPr b="1" lang="it-IT">
                <a:latin typeface="Century Gothic"/>
                <a:ea typeface="Century Gothic"/>
                <a:cs typeface="Century Gothic"/>
                <a:sym typeface="Century Gothic"/>
              </a:rPr>
              <a:t>Key doers</a:t>
            </a: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” in Open Science in their Country/Region/Domain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2 ESFRI Research Infrastructures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7 millions €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220" name="Google Shape;220;g17d79cb187b_0_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51700" y="76200"/>
            <a:ext cx="5240300" cy="6233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g17d79cb187b_0_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54050" y="589050"/>
            <a:ext cx="2680550" cy="210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g17d79cb187b_0_5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69725" y="3258675"/>
            <a:ext cx="568475" cy="56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g17d79cb187b_0_5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69725" y="4881669"/>
            <a:ext cx="568475" cy="56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g17d79cb187b_0_5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9725" y="4098225"/>
            <a:ext cx="568475" cy="56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g17d79cb187b_0_5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69725" y="5512425"/>
            <a:ext cx="568475" cy="56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18da25518b4_0_0"/>
          <p:cNvSpPr txBox="1"/>
          <p:nvPr/>
        </p:nvSpPr>
        <p:spPr>
          <a:xfrm>
            <a:off x="839788" y="457200"/>
            <a:ext cx="94968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800"/>
              <a:buFont typeface="Century Gothic"/>
              <a:buNone/>
            </a:pPr>
            <a:r>
              <a:rPr lang="it-IT" sz="480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Skills4EOSC Main Objective</a:t>
            </a:r>
            <a:endParaRPr sz="4800">
              <a:solidFill>
                <a:srgbClr val="0070C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1" name="Google Shape;231;g18da25518b4_0_0"/>
          <p:cNvSpPr txBox="1"/>
          <p:nvPr/>
        </p:nvSpPr>
        <p:spPr>
          <a:xfrm>
            <a:off x="839788" y="1518699"/>
            <a:ext cx="10512300" cy="43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62500" lnSpcReduction="10000"/>
          </a:bodyPr>
          <a:lstStyle/>
          <a:p>
            <a:pPr indent="0" lvl="0" marL="0" marR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79B418"/>
              </a:buClr>
              <a:buSzPct val="100000"/>
              <a:buFont typeface="Arial"/>
              <a:buNone/>
            </a:pPr>
            <a:r>
              <a:rPr lang="it-IT" sz="3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Advance Open Science skills by </a:t>
            </a:r>
            <a:r>
              <a:rPr b="1" lang="it-IT" sz="3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unifying the current training landscape</a:t>
            </a:r>
            <a:r>
              <a:rPr lang="it-IT" sz="3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into a common and trusted pan-European ecosystem, </a:t>
            </a:r>
            <a:r>
              <a:rPr b="1" lang="it-IT" sz="3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closing the three gaps</a:t>
            </a:r>
            <a:r>
              <a:rPr lang="it-IT" sz="3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identified in the EOSC Strategic Research and Innovation Agenda in relation to Open Science competences: </a:t>
            </a:r>
            <a:endParaRPr/>
          </a:p>
          <a:p>
            <a:pPr indent="-228600" lvl="0" marL="228600" marR="0" rtl="0" algn="l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ct val="100000"/>
              <a:buFont typeface="Arial"/>
              <a:buChar char="•"/>
            </a:pPr>
            <a:r>
              <a:rPr lang="it-IT" sz="3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lack of Open Science and data expertise, </a:t>
            </a:r>
            <a:endParaRPr/>
          </a:p>
          <a:p>
            <a:pPr indent="-228600" lvl="0" marL="228600" marR="0" rtl="0" algn="l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ct val="100000"/>
              <a:buFont typeface="Arial"/>
              <a:buChar char="•"/>
            </a:pPr>
            <a:r>
              <a:rPr lang="it-IT" sz="3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lack of a clear definition of data professional profiles and corresponding career paths, and </a:t>
            </a:r>
            <a:endParaRPr/>
          </a:p>
          <a:p>
            <a:pPr indent="-228600" lvl="0" marL="228600" marR="0" rtl="0" algn="l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ct val="100000"/>
              <a:buFont typeface="Arial"/>
              <a:buChar char="•"/>
            </a:pPr>
            <a:r>
              <a:rPr lang="it-IT" sz="3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fragmentation in training resources.</a:t>
            </a:r>
            <a:endParaRPr sz="3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Google Shape;236;g17d79cb187b_0_184"/>
          <p:cNvGrpSpPr/>
          <p:nvPr/>
        </p:nvGrpSpPr>
        <p:grpSpPr>
          <a:xfrm>
            <a:off x="1176382" y="3254213"/>
            <a:ext cx="2331543" cy="2021286"/>
            <a:chOff x="668867" y="3459875"/>
            <a:chExt cx="1414771" cy="2021286"/>
          </a:xfrm>
        </p:grpSpPr>
        <p:sp>
          <p:nvSpPr>
            <p:cNvPr id="237" name="Google Shape;237;g17d79cb187b_0_184"/>
            <p:cNvSpPr txBox="1"/>
            <p:nvPr/>
          </p:nvSpPr>
          <p:spPr>
            <a:xfrm>
              <a:off x="668867" y="3459875"/>
              <a:ext cx="1083900" cy="58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it-IT" sz="3200" u="none" cap="none" strike="noStrike">
                  <a:solidFill>
                    <a:srgbClr val="3278B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Propose</a:t>
              </a:r>
              <a:endParaRPr b="1" i="0" sz="2000" u="none" cap="none" strike="noStrike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38" name="Google Shape;238;g17d79cb187b_0_184"/>
            <p:cNvSpPr txBox="1"/>
            <p:nvPr/>
          </p:nvSpPr>
          <p:spPr>
            <a:xfrm>
              <a:off x="683838" y="4157561"/>
              <a:ext cx="1399800" cy="1323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it-IT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 FAIR-by-design </a:t>
              </a:r>
              <a:r>
                <a:rPr b="1" i="0" lang="it-IT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methodology </a:t>
              </a:r>
              <a:r>
                <a:rPr b="0" i="0" lang="it-IT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for open science teaching and learning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Aula" id="239" name="Google Shape;239;g17d79cb187b_0_1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37826" y="1442754"/>
            <a:ext cx="1624605" cy="162460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te" id="240" name="Google Shape;240;g17d79cb187b_0_18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35198" y="1442754"/>
            <a:ext cx="1624605" cy="162460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sta con ingranaggi" id="241" name="Google Shape;241;g17d79cb187b_0_18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932570" y="1337221"/>
            <a:ext cx="1624605" cy="16246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2" name="Google Shape;242;g17d79cb187b_0_184"/>
          <p:cNvGrpSpPr/>
          <p:nvPr/>
        </p:nvGrpSpPr>
        <p:grpSpPr>
          <a:xfrm>
            <a:off x="4878377" y="3254213"/>
            <a:ext cx="2435414" cy="2021286"/>
            <a:chOff x="668867" y="3459875"/>
            <a:chExt cx="1477800" cy="2021286"/>
          </a:xfrm>
        </p:grpSpPr>
        <p:sp>
          <p:nvSpPr>
            <p:cNvPr id="243" name="Google Shape;243;g17d79cb187b_0_184"/>
            <p:cNvSpPr txBox="1"/>
            <p:nvPr/>
          </p:nvSpPr>
          <p:spPr>
            <a:xfrm>
              <a:off x="668867" y="3459875"/>
              <a:ext cx="1477800" cy="58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it-IT" sz="3200" u="none" cap="none" strike="noStrike">
                  <a:solidFill>
                    <a:srgbClr val="3278B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Coordinate</a:t>
              </a:r>
              <a:endParaRPr b="1" i="0" sz="2000" u="none" cap="none" strike="noStrike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44" name="Google Shape;244;g17d79cb187b_0_184"/>
            <p:cNvSpPr txBox="1"/>
            <p:nvPr/>
          </p:nvSpPr>
          <p:spPr>
            <a:xfrm>
              <a:off x="683838" y="4157561"/>
              <a:ext cx="1399800" cy="1323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it-IT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Network of </a:t>
              </a:r>
              <a:r>
                <a:rPr b="1" i="0" lang="it-IT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Competence Centers </a:t>
              </a:r>
              <a:r>
                <a:rPr b="0" i="0" lang="it-IT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on Open Science and FAIR Data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5" name="Google Shape;245;g17d79cb187b_0_184"/>
          <p:cNvGrpSpPr/>
          <p:nvPr/>
        </p:nvGrpSpPr>
        <p:grpSpPr>
          <a:xfrm>
            <a:off x="8932588" y="3254213"/>
            <a:ext cx="2331543" cy="1528686"/>
            <a:chOff x="668867" y="3459875"/>
            <a:chExt cx="1414771" cy="1528686"/>
          </a:xfrm>
        </p:grpSpPr>
        <p:sp>
          <p:nvSpPr>
            <p:cNvPr id="246" name="Google Shape;246;g17d79cb187b_0_184"/>
            <p:cNvSpPr txBox="1"/>
            <p:nvPr/>
          </p:nvSpPr>
          <p:spPr>
            <a:xfrm>
              <a:off x="668867" y="3459875"/>
              <a:ext cx="939000" cy="58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Arial"/>
                <a:buNone/>
              </a:pPr>
              <a:r>
                <a:rPr b="1" i="0" lang="it-IT" sz="3200" u="none" cap="none" strike="noStrike">
                  <a:solidFill>
                    <a:srgbClr val="3278B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Enable</a:t>
              </a:r>
              <a:endParaRPr b="1" i="0" sz="2000" u="none" cap="none" strike="noStrike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47" name="Google Shape;247;g17d79cb187b_0_184"/>
            <p:cNvSpPr txBox="1"/>
            <p:nvPr/>
          </p:nvSpPr>
          <p:spPr>
            <a:xfrm>
              <a:off x="683838" y="4157561"/>
              <a:ext cx="13998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1" i="0" lang="it-IT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Raise competences</a:t>
              </a:r>
              <a:r>
                <a:rPr b="0" i="0" lang="it-IT" sz="1600" u="none" cap="none" strike="noStrike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for an EOSC-skilled European workforce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8" name="Google Shape;248;g17d79cb187b_0_184"/>
          <p:cNvSpPr/>
          <p:nvPr/>
        </p:nvSpPr>
        <p:spPr>
          <a:xfrm>
            <a:off x="996364" y="346806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g17d79cb187b_0_184"/>
          <p:cNvSpPr/>
          <p:nvPr/>
        </p:nvSpPr>
        <p:spPr>
          <a:xfrm>
            <a:off x="8777242" y="346806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g17d79cb187b_0_184"/>
          <p:cNvSpPr/>
          <p:nvPr/>
        </p:nvSpPr>
        <p:spPr>
          <a:xfrm>
            <a:off x="4691897" y="346806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g17d79cb187b_0_184"/>
          <p:cNvSpPr txBox="1"/>
          <p:nvPr/>
        </p:nvSpPr>
        <p:spPr>
          <a:xfrm>
            <a:off x="839787" y="457200"/>
            <a:ext cx="102294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4800"/>
              <a:buFont typeface="Century Gothic"/>
              <a:buNone/>
            </a:pPr>
            <a:r>
              <a:rPr b="1" i="0" lang="it-IT" sz="4800" u="none" cap="none" strike="noStrike">
                <a:solidFill>
                  <a:srgbClr val="FF99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How?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17d79cb187b_0_278"/>
          <p:cNvSpPr txBox="1"/>
          <p:nvPr/>
        </p:nvSpPr>
        <p:spPr>
          <a:xfrm>
            <a:off x="838200" y="35569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800"/>
              <a:buFont typeface="Century Gothic"/>
              <a:buNone/>
            </a:pPr>
            <a:r>
              <a:rPr b="0" i="0" lang="it-IT" sz="4800" u="none" cap="none" strike="noStrike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Key Concepts</a:t>
            </a:r>
            <a:endParaRPr b="0" i="0" sz="4800" u="none" cap="none" strike="noStrike">
              <a:solidFill>
                <a:srgbClr val="0070C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7" name="Google Shape;257;g17d79cb187b_0_278"/>
          <p:cNvSpPr txBox="1"/>
          <p:nvPr/>
        </p:nvSpPr>
        <p:spPr>
          <a:xfrm>
            <a:off x="211672" y="3714752"/>
            <a:ext cx="15252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Minimum viable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skillset</a:t>
            </a:r>
            <a:endParaRPr b="1" i="0" sz="1400" u="none" cap="none" strike="noStrike">
              <a:solidFill>
                <a:srgbClr val="3278B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8" name="Google Shape;258;g17d79cb187b_0_278"/>
          <p:cNvSpPr txBox="1"/>
          <p:nvPr/>
        </p:nvSpPr>
        <p:spPr>
          <a:xfrm>
            <a:off x="2176648" y="3714750"/>
            <a:ext cx="11745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Train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Trainers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g17d79cb187b_0_278"/>
          <p:cNvSpPr txBox="1"/>
          <p:nvPr/>
        </p:nvSpPr>
        <p:spPr>
          <a:xfrm>
            <a:off x="4157417" y="3406950"/>
            <a:ext cx="13854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FAIR-by-design learning materials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g17d79cb187b_0_278"/>
          <p:cNvSpPr txBox="1"/>
          <p:nvPr/>
        </p:nvSpPr>
        <p:spPr>
          <a:xfrm>
            <a:off x="5966152" y="3098852"/>
            <a:ext cx="1525200" cy="16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Harmonise curricula and learning paths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g17d79cb187b_0_278"/>
          <p:cNvSpPr txBox="1"/>
          <p:nvPr/>
        </p:nvSpPr>
        <p:spPr>
          <a:xfrm>
            <a:off x="7853667" y="3098852"/>
            <a:ext cx="1778100" cy="16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Lifelong learning through professional networks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g17d79cb187b_0_278"/>
          <p:cNvSpPr txBox="1"/>
          <p:nvPr/>
        </p:nvSpPr>
        <p:spPr>
          <a:xfrm>
            <a:off x="10005192" y="3714752"/>
            <a:ext cx="19143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it-IT" sz="2000" u="none" cap="none" strike="noStrike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Competence Centre Network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g17d79cb187b_0_278"/>
          <p:cNvSpPr/>
          <p:nvPr/>
        </p:nvSpPr>
        <p:spPr>
          <a:xfrm>
            <a:off x="883121" y="21905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g17d79cb187b_0_278"/>
          <p:cNvSpPr/>
          <p:nvPr/>
        </p:nvSpPr>
        <p:spPr>
          <a:xfrm>
            <a:off x="6638779" y="21905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g17d79cb187b_0_278"/>
          <p:cNvSpPr/>
          <p:nvPr/>
        </p:nvSpPr>
        <p:spPr>
          <a:xfrm>
            <a:off x="2649365" y="21905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g17d79cb187b_0_278"/>
          <p:cNvSpPr/>
          <p:nvPr/>
        </p:nvSpPr>
        <p:spPr>
          <a:xfrm>
            <a:off x="4748113" y="21905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g17d79cb187b_0_278"/>
          <p:cNvSpPr/>
          <p:nvPr/>
        </p:nvSpPr>
        <p:spPr>
          <a:xfrm>
            <a:off x="8666935" y="21905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g17d79cb187b_0_278"/>
          <p:cNvSpPr/>
          <p:nvPr/>
        </p:nvSpPr>
        <p:spPr>
          <a:xfrm>
            <a:off x="10842035" y="21905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g17d79cb187b_0_278"/>
          <p:cNvSpPr/>
          <p:nvPr/>
        </p:nvSpPr>
        <p:spPr>
          <a:xfrm>
            <a:off x="883121" y="24953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g17d79cb187b_0_278"/>
          <p:cNvSpPr/>
          <p:nvPr/>
        </p:nvSpPr>
        <p:spPr>
          <a:xfrm>
            <a:off x="6638779" y="24953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g17d79cb187b_0_278"/>
          <p:cNvSpPr/>
          <p:nvPr/>
        </p:nvSpPr>
        <p:spPr>
          <a:xfrm>
            <a:off x="2649365" y="24953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g17d79cb187b_0_278"/>
          <p:cNvSpPr/>
          <p:nvPr/>
        </p:nvSpPr>
        <p:spPr>
          <a:xfrm>
            <a:off x="4748113" y="24953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g17d79cb187b_0_278"/>
          <p:cNvSpPr/>
          <p:nvPr/>
        </p:nvSpPr>
        <p:spPr>
          <a:xfrm>
            <a:off x="8666935" y="24953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g17d79cb187b_0_278"/>
          <p:cNvSpPr/>
          <p:nvPr/>
        </p:nvSpPr>
        <p:spPr>
          <a:xfrm>
            <a:off x="10842035" y="24953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g17d79cb187b_0_278"/>
          <p:cNvSpPr/>
          <p:nvPr/>
        </p:nvSpPr>
        <p:spPr>
          <a:xfrm>
            <a:off x="883121" y="28001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g17d79cb187b_0_278"/>
          <p:cNvSpPr/>
          <p:nvPr/>
        </p:nvSpPr>
        <p:spPr>
          <a:xfrm>
            <a:off x="6638779" y="28001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g17d79cb187b_0_278"/>
          <p:cNvSpPr/>
          <p:nvPr/>
        </p:nvSpPr>
        <p:spPr>
          <a:xfrm>
            <a:off x="2649365" y="28001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g17d79cb187b_0_278"/>
          <p:cNvSpPr/>
          <p:nvPr/>
        </p:nvSpPr>
        <p:spPr>
          <a:xfrm>
            <a:off x="4748113" y="28001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g17d79cb187b_0_278"/>
          <p:cNvSpPr/>
          <p:nvPr/>
        </p:nvSpPr>
        <p:spPr>
          <a:xfrm>
            <a:off x="8666935" y="28001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g17d79cb187b_0_278"/>
          <p:cNvSpPr/>
          <p:nvPr/>
        </p:nvSpPr>
        <p:spPr>
          <a:xfrm>
            <a:off x="10842035" y="28001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g17d79cb187b_0_278"/>
          <p:cNvSpPr/>
          <p:nvPr/>
        </p:nvSpPr>
        <p:spPr>
          <a:xfrm>
            <a:off x="883121" y="31049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g17d79cb187b_0_278"/>
          <p:cNvSpPr/>
          <p:nvPr/>
        </p:nvSpPr>
        <p:spPr>
          <a:xfrm>
            <a:off x="2649365" y="31049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g17d79cb187b_0_278"/>
          <p:cNvSpPr/>
          <p:nvPr/>
        </p:nvSpPr>
        <p:spPr>
          <a:xfrm>
            <a:off x="4748113" y="31049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g17d79cb187b_0_278"/>
          <p:cNvSpPr/>
          <p:nvPr/>
        </p:nvSpPr>
        <p:spPr>
          <a:xfrm>
            <a:off x="10842035" y="31049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g17d79cb187b_0_278"/>
          <p:cNvSpPr/>
          <p:nvPr/>
        </p:nvSpPr>
        <p:spPr>
          <a:xfrm>
            <a:off x="883121" y="34097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g17d79cb187b_0_278"/>
          <p:cNvSpPr/>
          <p:nvPr/>
        </p:nvSpPr>
        <p:spPr>
          <a:xfrm>
            <a:off x="2649365" y="34097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g17d79cb187b_0_278"/>
          <p:cNvSpPr/>
          <p:nvPr/>
        </p:nvSpPr>
        <p:spPr>
          <a:xfrm>
            <a:off x="10842035" y="34097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18da25518b4_0_80"/>
          <p:cNvSpPr txBox="1"/>
          <p:nvPr>
            <p:ph idx="2" type="body"/>
          </p:nvPr>
        </p:nvSpPr>
        <p:spPr>
          <a:xfrm>
            <a:off x="717496" y="1752600"/>
            <a:ext cx="4235400" cy="41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79B418"/>
              </a:buClr>
              <a:buSzPts val="1600"/>
              <a:buNone/>
            </a:pPr>
            <a:r>
              <a:rPr b="1" lang="it-IT"/>
              <a:t>Science for policy</a:t>
            </a:r>
            <a:r>
              <a:rPr lang="it-IT"/>
              <a:t>: honest brokers, civil servants, policy makers</a:t>
            </a:r>
            <a:endParaRPr/>
          </a:p>
          <a:p>
            <a:pPr indent="0" lvl="0" marL="0" rtl="0" algn="l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ts val="1600"/>
              <a:buNone/>
            </a:pPr>
            <a:r>
              <a:rPr b="1" lang="it-IT"/>
              <a:t>Institutions</a:t>
            </a:r>
            <a:r>
              <a:rPr lang="it-IT"/>
              <a:t>: undergraduate, PhD, data stewards and professionists, including data librarian and curators, legal and ethical experts</a:t>
            </a:r>
            <a:endParaRPr/>
          </a:p>
          <a:p>
            <a:pPr indent="0" lvl="0" marL="0" rtl="0" algn="l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ts val="1600"/>
              <a:buNone/>
            </a:pPr>
            <a:r>
              <a:rPr b="1" lang="it-IT"/>
              <a:t>Research Infrastructures </a:t>
            </a:r>
            <a:r>
              <a:rPr lang="it-IT"/>
              <a:t>and </a:t>
            </a:r>
            <a:r>
              <a:rPr b="1" lang="it-IT"/>
              <a:t>thematic</a:t>
            </a:r>
            <a:r>
              <a:rPr lang="it-IT"/>
              <a:t> communities: designing training with and for researchers and professionists</a:t>
            </a:r>
            <a:endParaRPr/>
          </a:p>
          <a:p>
            <a:pPr indent="0" lvl="0" marL="0" rtl="0" algn="l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ts val="1600"/>
              <a:buNone/>
            </a:pPr>
            <a:r>
              <a:rPr b="1" lang="it-IT"/>
              <a:t>Professional networks</a:t>
            </a:r>
            <a:r>
              <a:rPr lang="it-IT"/>
              <a:t>: lifelong learning through peer networks</a:t>
            </a:r>
            <a:endParaRPr b="1"/>
          </a:p>
        </p:txBody>
      </p:sp>
      <p:sp>
        <p:nvSpPr>
          <p:cNvPr id="293" name="Google Shape;293;g18da25518b4_0_80"/>
          <p:cNvSpPr txBox="1"/>
          <p:nvPr/>
        </p:nvSpPr>
        <p:spPr>
          <a:xfrm>
            <a:off x="255385" y="457200"/>
            <a:ext cx="4563600" cy="19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Century Gothic"/>
              <a:buNone/>
            </a:pPr>
            <a:r>
              <a:rPr lang="it-IT" sz="360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Developing paths for different targets</a:t>
            </a:r>
            <a:endParaRPr/>
          </a:p>
        </p:txBody>
      </p:sp>
      <p:pic>
        <p:nvPicPr>
          <p:cNvPr id="294" name="Google Shape;294;g18da25518b4_0_80"/>
          <p:cNvPicPr preferRelativeResize="0"/>
          <p:nvPr/>
        </p:nvPicPr>
        <p:blipFill rotWithShape="1">
          <a:blip r:embed="rId3">
            <a:alphaModFix/>
          </a:blip>
          <a:srcRect b="0" l="7733" r="5173" t="0"/>
          <a:stretch/>
        </p:blipFill>
        <p:spPr>
          <a:xfrm>
            <a:off x="5346701" y="1"/>
            <a:ext cx="6846421" cy="6289038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g18da25518b4_0_80"/>
          <p:cNvSpPr/>
          <p:nvPr/>
        </p:nvSpPr>
        <p:spPr>
          <a:xfrm>
            <a:off x="5529636" y="5941821"/>
            <a:ext cx="22332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050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</a:rPr>
              <a:t>Photo by </a:t>
            </a:r>
            <a:r>
              <a:rPr lang="it-IT" sz="1050" u="sng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Majestic Lukas</a:t>
            </a:r>
            <a:r>
              <a:rPr lang="it-IT" sz="1050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it-IT" sz="1050" u="sng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</a:t>
            </a:r>
            <a:r>
              <a:rPr lang="it-IT" sz="1050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050">
              <a:solidFill>
                <a:srgbClr val="BFBFB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ribunale" id="296" name="Google Shape;296;g18da25518b4_0_8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5159" y="2762250"/>
            <a:ext cx="557557" cy="5575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rtelletto" id="297" name="Google Shape;297;g18da25518b4_0_8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5159" y="1935440"/>
            <a:ext cx="557557" cy="5575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lobo terrestre, Africa ed Europa" id="298" name="Google Shape;298;g18da25518b4_0_8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35159" y="3931271"/>
            <a:ext cx="557557" cy="5575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 network" id="299" name="Google Shape;299;g18da25518b4_0_8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35159" y="5199340"/>
            <a:ext cx="557557" cy="5575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i Office">
  <a:themeElements>
    <a:clrScheme name="Personalizzato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9933"/>
      </a:accent1>
      <a:accent2>
        <a:srgbClr val="0070C0"/>
      </a:accent2>
      <a:accent3>
        <a:srgbClr val="92D050"/>
      </a:accent3>
      <a:accent4>
        <a:srgbClr val="FF3399"/>
      </a:accent4>
      <a:accent5>
        <a:srgbClr val="3F3F3F"/>
      </a:accent5>
      <a:accent6>
        <a:srgbClr val="A5A5A5"/>
      </a:accent6>
      <a:hlink>
        <a:srgbClr val="0563C1"/>
      </a:hlink>
      <a:folHlink>
        <a:srgbClr val="1F386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2022-09-22T13:19:16Z</dcterms:created>
  <dc:creator>Federica Tanlongo</dc:creator>
</cp:coreProperties>
</file>