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2" r:id="rId3"/>
    <p:sldId id="263" r:id="rId4"/>
    <p:sldId id="260" r:id="rId5"/>
    <p:sldId id="264" r:id="rId6"/>
    <p:sldId id="265" r:id="rId7"/>
    <p:sldId id="266" r:id="rId8"/>
    <p:sldId id="269" r:id="rId9"/>
    <p:sldId id="268" r:id="rId10"/>
  </p:sldIdLst>
  <p:sldSz cx="17340263" cy="9753600"/>
  <p:notesSz cx="6858000" cy="9144000"/>
  <p:embeddedFontLst>
    <p:embeddedFont>
      <p:font typeface="Tahoma" panose="020B0604030504040204" pitchFamily="34" charset="0"/>
      <p:regular r:id="rId13"/>
      <p:bold r:id="rId14"/>
    </p:embeddedFont>
    <p:embeddedFont>
      <p:font typeface="Helvetica Neue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64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EED11-9E63-42FD-8956-8F784B85B241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1C25F-9BE9-4096-98DE-EAE7FC7301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1007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hdr="0" ftr="0"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442799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0"/>
              <a:buFont typeface="Tahoma"/>
              <a:buNone/>
              <a:defRPr sz="8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body" idx="2"/>
          </p:nvPr>
        </p:nvSpPr>
        <p:spPr>
          <a:xfrm>
            <a:off x="2394860" y="5016501"/>
            <a:ext cx="6517946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B7E8"/>
              </a:buClr>
              <a:buSzPts val="4140"/>
              <a:buFont typeface="Tahoma"/>
              <a:buNone/>
              <a:defRPr sz="4140">
                <a:solidFill>
                  <a:srgbClr val="75B7E8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2546956" y="4682067"/>
            <a:ext cx="12699160" cy="1"/>
          </a:xfrm>
          <a:prstGeom prst="straightConnector1">
            <a:avLst/>
          </a:prstGeom>
          <a:noFill/>
          <a:ln w="254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2546956" y="4682067"/>
            <a:ext cx="2068305" cy="1"/>
          </a:xfrm>
          <a:prstGeom prst="straightConnector1">
            <a:avLst/>
          </a:prstGeom>
          <a:noFill/>
          <a:ln w="88900" cap="flat" cmpd="sng">
            <a:solidFill>
              <a:srgbClr val="94C2E9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13" name="Google Shape;13;p2"/>
          <p:cNvSpPr txBox="1"/>
          <p:nvPr/>
        </p:nvSpPr>
        <p:spPr>
          <a:xfrm>
            <a:off x="2946216" y="8189517"/>
            <a:ext cx="1213473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cessda.eu</a:t>
            </a:r>
            <a:endParaRPr/>
          </a:p>
        </p:txBody>
      </p:sp>
      <p:sp>
        <p:nvSpPr>
          <p:cNvPr id="14" name="Google Shape;14;p2"/>
          <p:cNvSpPr txBox="1"/>
          <p:nvPr/>
        </p:nvSpPr>
        <p:spPr>
          <a:xfrm>
            <a:off x="5845801" y="8175179"/>
            <a:ext cx="1917192" cy="410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Tahoma"/>
              <a:buNone/>
            </a:pPr>
            <a:r>
              <a:rPr lang="no-NO" sz="2000" b="0" i="0" u="none" strike="noStrike" cap="non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@CESSDA_Data</a:t>
            </a:r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body" idx="3"/>
          </p:nvPr>
        </p:nvSpPr>
        <p:spPr>
          <a:xfrm>
            <a:off x="2394025" y="59817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4"/>
          </p:nvPr>
        </p:nvSpPr>
        <p:spPr>
          <a:xfrm>
            <a:off x="2410958" y="6908800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  <a:defRPr sz="2000" i="1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2pPr>
            <a:lvl3pPr marL="1371600" lvl="2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3pPr>
            <a:lvl4pPr marL="1828800" lvl="3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4pPr>
            <a:lvl5pPr marL="2286000" lvl="4" indent="-39433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pic>
        <p:nvPicPr>
          <p:cNvPr id="17" name="Google Shape;17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499897" y="626969"/>
            <a:ext cx="2914650" cy="78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71980" y="8212130"/>
            <a:ext cx="417023" cy="336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461053" y="8261351"/>
            <a:ext cx="247650" cy="266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" name="Google Shape;20;p2"/>
          <p:cNvGrpSpPr/>
          <p:nvPr/>
        </p:nvGrpSpPr>
        <p:grpSpPr>
          <a:xfrm>
            <a:off x="1241530" y="8869744"/>
            <a:ext cx="1068804" cy="490158"/>
            <a:chOff x="1241530" y="8869744"/>
            <a:chExt cx="1068804" cy="490158"/>
          </a:xfrm>
        </p:grpSpPr>
        <p:pic>
          <p:nvPicPr>
            <p:cNvPr id="21" name="Google Shape;21;p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20176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22;p2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1241530" y="8869744"/>
              <a:ext cx="490158" cy="490158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(standard)">
  <p:cSld name="Content (standard)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>
            <a:spLocks noGrp="1"/>
          </p:cNvSpPr>
          <p:nvPr>
            <p:ph type="body" idx="1"/>
          </p:nvPr>
        </p:nvSpPr>
        <p:spPr>
          <a:xfrm>
            <a:off x="908781" y="2496211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839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1pPr>
            <a:lvl2pPr marL="914400" lvl="1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4pPr>
            <a:lvl5pPr marL="2286000" lvl="4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1400"/>
              <a:buFont typeface="Tahoma"/>
              <a:buChar char="•"/>
              <a:defRPr>
                <a:latin typeface="Tahoma"/>
                <a:ea typeface="Tahoma"/>
                <a:cs typeface="Tahoma"/>
                <a:sym typeface="Tahoma"/>
              </a:defRPr>
            </a:lvl5pPr>
            <a:lvl6pPr marL="2743200" lvl="5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6pPr>
            <a:lvl7pPr marL="3200400" lvl="6" indent="-394335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7pPr>
            <a:lvl8pPr marL="3657600" lvl="7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8pPr>
            <a:lvl9pPr marL="4114800" lvl="8" indent="-394334" algn="l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261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/>
          <p:nvPr/>
        </p:nvSpPr>
        <p:spPr>
          <a:xfrm>
            <a:off x="-1" y="885495"/>
            <a:ext cx="595950" cy="997079"/>
          </a:xfrm>
          <a:prstGeom prst="rect">
            <a:avLst/>
          </a:prstGeom>
          <a:solidFill>
            <a:srgbClr val="6A6C77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200"/>
              <a:buFont typeface="Helvetica Neue"/>
              <a:buNone/>
            </a:pPr>
            <a:endParaRPr sz="2200" b="1" i="0" u="none" strike="noStrike" cap="non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cxnSp>
        <p:nvCxnSpPr>
          <p:cNvPr id="50" name="Google Shape;50;p6"/>
          <p:cNvCxnSpPr/>
          <p:nvPr/>
        </p:nvCxnSpPr>
        <p:spPr>
          <a:xfrm>
            <a:off x="1714974" y="9119886"/>
            <a:ext cx="13910316" cy="1"/>
          </a:xfrm>
          <a:prstGeom prst="straightConnector1">
            <a:avLst/>
          </a:prstGeom>
          <a:noFill/>
          <a:ln w="25400" cap="flat" cmpd="sng">
            <a:solidFill>
              <a:srgbClr val="98C5E8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51" name="Google Shape;51;p6"/>
          <p:cNvSpPr txBox="1">
            <a:spLocks noGrp="1"/>
          </p:cNvSpPr>
          <p:nvPr>
            <p:ph type="sldNum" idx="12"/>
          </p:nvPr>
        </p:nvSpPr>
        <p:spPr>
          <a:xfrm>
            <a:off x="15979978" y="8957733"/>
            <a:ext cx="606477" cy="324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8C5E8"/>
              </a:buClr>
              <a:buSzPts val="1200"/>
              <a:buFont typeface="Helvetica Neue"/>
              <a:buNone/>
              <a:defRPr sz="1200" b="1" i="0" u="none" strike="noStrike" cap="none">
                <a:solidFill>
                  <a:srgbClr val="98C5E8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/>
              <a:t>‹#›</a:t>
            </a:fld>
            <a:endParaRPr/>
          </a:p>
        </p:txBody>
      </p:sp>
      <p:sp>
        <p:nvSpPr>
          <p:cNvPr id="52" name="Google Shape;52;p6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5800"/>
              <a:buFont typeface="Tahoma"/>
              <a:buNone/>
              <a:defRPr sz="5800"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1800"/>
              <a:buNone/>
              <a:defRPr/>
            </a:lvl9pPr>
          </a:lstStyle>
          <a:p>
            <a:endParaRPr/>
          </a:p>
        </p:txBody>
      </p:sp>
      <p:pic>
        <p:nvPicPr>
          <p:cNvPr id="53" name="Google Shape;5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980" y="9191482"/>
            <a:ext cx="1511602" cy="41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70039" y="254000"/>
            <a:ext cx="14800185" cy="215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7"/>
              </a:buClr>
              <a:buSzPts val="8000"/>
              <a:buFont typeface="Tahoma"/>
              <a:buNone/>
              <a:defRPr sz="8000" b="0" i="0" u="none" strike="noStrike" cap="none">
                <a:solidFill>
                  <a:srgbClr val="6A6C77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92213" y="2597150"/>
            <a:ext cx="14955837" cy="6188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914400" marR="0" lvl="1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371600" marR="0" lvl="2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828800" marR="0" lvl="3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2286000" marR="0" lvl="4" indent="-48641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A6C76"/>
              </a:buClr>
              <a:buSzPts val="4060"/>
              <a:buFont typeface="Tahoma"/>
              <a:buChar char="•"/>
              <a:defRPr sz="28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743200" marR="0" lvl="5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3200400" marR="0" lvl="6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657600" marR="0" lvl="7" indent="-523239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4114800" marR="0" lvl="8" indent="-523240" algn="l" rtl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>
                <a:srgbClr val="6A6C76"/>
              </a:buClr>
              <a:buSzPts val="4640"/>
              <a:buFont typeface="Tahoma"/>
              <a:buChar char="•"/>
              <a:defRPr sz="3200" b="0" i="0" u="none" strike="noStrike" cap="none">
                <a:solidFill>
                  <a:srgbClr val="6A6C76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ssda.e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igidata.rigsarkivet.d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0"/>
          <p:cNvSpPr txBox="1">
            <a:spLocks noGrp="1"/>
          </p:cNvSpPr>
          <p:nvPr>
            <p:ph type="body" idx="1"/>
          </p:nvPr>
        </p:nvSpPr>
        <p:spPr>
          <a:xfrm>
            <a:off x="2461053" y="3232680"/>
            <a:ext cx="13953494" cy="1402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/>
            <a:r>
              <a:rPr lang="da-DK" sz="7200" dirty="0"/>
              <a:t>Digidata.rigsarkivet.dk</a:t>
            </a:r>
            <a:endParaRPr sz="7200" dirty="0"/>
          </a:p>
        </p:txBody>
      </p:sp>
      <p:sp>
        <p:nvSpPr>
          <p:cNvPr id="90" name="Google Shape;90;p10"/>
          <p:cNvSpPr txBox="1">
            <a:spLocks noGrp="1"/>
          </p:cNvSpPr>
          <p:nvPr>
            <p:ph type="body" idx="2"/>
          </p:nvPr>
        </p:nvSpPr>
        <p:spPr>
          <a:xfrm>
            <a:off x="2394859" y="5016501"/>
            <a:ext cx="13138790" cy="810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da-DK" dirty="0" smtClean="0"/>
              <a:t>New Data Webservice at the </a:t>
            </a:r>
            <a:r>
              <a:rPr lang="da-DK" dirty="0"/>
              <a:t>Danish National Archives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5B7E8"/>
              </a:buClr>
              <a:buSzPts val="4140"/>
              <a:buFont typeface="Tahoma"/>
              <a:buNone/>
            </a:pPr>
            <a:endParaRPr dirty="0">
              <a:solidFill>
                <a:srgbClr val="75B7E8"/>
              </a:solidFill>
            </a:endParaRPr>
          </a:p>
        </p:txBody>
      </p:sp>
      <p:sp>
        <p:nvSpPr>
          <p:cNvPr id="91" name="Google Shape;91;p10"/>
          <p:cNvSpPr txBox="1">
            <a:spLocks noGrp="1"/>
          </p:cNvSpPr>
          <p:nvPr>
            <p:ph type="body" idx="3"/>
          </p:nvPr>
        </p:nvSpPr>
        <p:spPr>
          <a:xfrm>
            <a:off x="2394024" y="5981700"/>
            <a:ext cx="6841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</a:pPr>
            <a:r>
              <a:rPr lang="da-DK" dirty="0" smtClean="0"/>
              <a:t>Mads Thilsing-Engholm, Danish National Archives (DNA)</a:t>
            </a:r>
          </a:p>
          <a:p>
            <a:pPr marL="0" lvl="0" indent="0">
              <a:spcBef>
                <a:spcPts val="0"/>
              </a:spcBef>
            </a:pPr>
            <a:endParaRPr lang="da-DK" dirty="0"/>
          </a:p>
          <a:p>
            <a:pPr marL="0" lvl="0" indent="0">
              <a:spcBef>
                <a:spcPts val="0"/>
              </a:spcBef>
            </a:pPr>
            <a:r>
              <a:rPr lang="da-DK" dirty="0" smtClean="0"/>
              <a:t>16 November 2022, Online event </a:t>
            </a:r>
          </a:p>
          <a:p>
            <a:pPr marL="0" lvl="0" indent="0">
              <a:spcBef>
                <a:spcPts val="0"/>
              </a:spcBef>
            </a:pPr>
            <a:endParaRPr dirty="0"/>
          </a:p>
        </p:txBody>
      </p:sp>
      <p:sp>
        <p:nvSpPr>
          <p:cNvPr id="93" name="Google Shape;93;p10"/>
          <p:cNvSpPr txBox="1"/>
          <p:nvPr/>
        </p:nvSpPr>
        <p:spPr>
          <a:xfrm>
            <a:off x="2710215" y="8933160"/>
            <a:ext cx="5842688" cy="370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220"/>
              <a:buFont typeface="Tahoma"/>
              <a:buNone/>
            </a:pPr>
            <a:r>
              <a:rPr lang="no-NO" sz="2220" b="0" i="0" u="none" strike="noStrike" cap="non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Licence: CC-BY 4.0</a:t>
            </a:r>
            <a:endParaRPr/>
          </a:p>
        </p:txBody>
      </p:sp>
      <p:sp>
        <p:nvSpPr>
          <p:cNvPr id="6" name="Google Shape;92;p10"/>
          <p:cNvSpPr txBox="1">
            <a:spLocks noGrp="1"/>
          </p:cNvSpPr>
          <p:nvPr>
            <p:ph type="body" idx="4"/>
          </p:nvPr>
        </p:nvSpPr>
        <p:spPr>
          <a:xfrm>
            <a:off x="8552903" y="8858161"/>
            <a:ext cx="5429415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>
              <a:spcBef>
                <a:spcPts val="0"/>
              </a:spcBef>
            </a:pPr>
            <a:r>
              <a:rPr lang="da-DK" i="0" dirty="0" smtClean="0"/>
              <a:t>DOI: </a:t>
            </a:r>
            <a:r>
              <a:rPr lang="en-GB" i="0" dirty="0"/>
              <a:t>10.5281/zenodo.7322913</a:t>
            </a:r>
            <a:r>
              <a:rPr lang="da-DK" i="0" dirty="0" smtClean="0"/>
              <a:t> </a:t>
            </a:r>
            <a:endParaRPr lang="da-DK" i="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Tahoma"/>
              <a:buNone/>
            </a:pPr>
            <a:endParaRPr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ekst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8806" indent="0">
              <a:buNone/>
            </a:pPr>
            <a:r>
              <a:rPr lang="en-US" dirty="0" smtClean="0"/>
              <a:t>Consortium </a:t>
            </a:r>
            <a:r>
              <a:rPr lang="en-US" dirty="0"/>
              <a:t>of European Social Science </a:t>
            </a:r>
            <a:r>
              <a:rPr lang="en-US" dirty="0" smtClean="0"/>
              <a:t>Data Archives</a:t>
            </a:r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rovides </a:t>
            </a:r>
            <a:r>
              <a:rPr lang="en-US" dirty="0"/>
              <a:t>large-scale, integrated and sustainable data services to the social </a:t>
            </a:r>
            <a:r>
              <a:rPr lang="en-US" dirty="0" smtClean="0"/>
              <a:t>sciences </a:t>
            </a:r>
          </a:p>
          <a:p>
            <a:r>
              <a:rPr lang="en-US" dirty="0" smtClean="0"/>
              <a:t>Promoting </a:t>
            </a:r>
            <a:r>
              <a:rPr lang="en-US" dirty="0"/>
              <a:t>the results of social science research 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upporting </a:t>
            </a:r>
            <a:r>
              <a:rPr lang="en-US" dirty="0"/>
              <a:t>national and international research and </a:t>
            </a:r>
            <a:r>
              <a:rPr lang="en-US" dirty="0" smtClean="0"/>
              <a:t>cooperation</a:t>
            </a:r>
          </a:p>
          <a:p>
            <a:pPr marL="98806" indent="0">
              <a:buNone/>
            </a:pPr>
            <a:endParaRPr lang="en-US" dirty="0" smtClean="0"/>
          </a:p>
          <a:p>
            <a:pPr marL="98806" indent="0">
              <a:buNone/>
            </a:pPr>
            <a:r>
              <a:rPr lang="en-US" dirty="0" smtClean="0"/>
              <a:t>Extracts from CESSDAs Vision:</a:t>
            </a:r>
          </a:p>
          <a:p>
            <a:r>
              <a:rPr lang="en-US" dirty="0" smtClean="0"/>
              <a:t>Access </a:t>
            </a:r>
            <a:r>
              <a:rPr lang="en-US" dirty="0"/>
              <a:t>to social science data and metadata is vital – for both science and </a:t>
            </a:r>
            <a:r>
              <a:rPr lang="en-US" dirty="0" smtClean="0"/>
              <a:t>society</a:t>
            </a:r>
            <a:endParaRPr lang="en-US" dirty="0"/>
          </a:p>
          <a:p>
            <a:r>
              <a:rPr lang="en-US" dirty="0" smtClean="0"/>
              <a:t>Offer services </a:t>
            </a:r>
            <a:r>
              <a:rPr lang="en-US" dirty="0"/>
              <a:t>to data producers to easily describe and store </a:t>
            </a:r>
            <a:r>
              <a:rPr lang="en-US" dirty="0" smtClean="0"/>
              <a:t>their data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FAIR (Findable, Accessible, Interoperable, Reusable) data </a:t>
            </a:r>
            <a:r>
              <a:rPr lang="en-US" dirty="0" smtClean="0"/>
              <a:t>principles</a:t>
            </a:r>
            <a:endParaRPr lang="en-US" dirty="0"/>
          </a:p>
          <a:p>
            <a:r>
              <a:rPr lang="en-US" dirty="0" smtClean="0"/>
              <a:t>Providing </a:t>
            </a:r>
            <a:r>
              <a:rPr lang="en-US" dirty="0"/>
              <a:t>training and enabling </a:t>
            </a:r>
            <a:r>
              <a:rPr lang="en-US" dirty="0" smtClean="0"/>
              <a:t>sharing </a:t>
            </a:r>
            <a:r>
              <a:rPr lang="en-US" dirty="0"/>
              <a:t>of knowledge on </a:t>
            </a:r>
            <a:r>
              <a:rPr lang="en-US" dirty="0" smtClean="0"/>
              <a:t>data</a:t>
            </a:r>
          </a:p>
          <a:p>
            <a:pPr marL="98806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Visit </a:t>
            </a:r>
            <a:r>
              <a:rPr lang="en-US" dirty="0">
                <a:hlinkClick r:id="rId2"/>
              </a:rPr>
              <a:t>https://www.cessda.eu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da-DK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CESSDA</a:t>
            </a:r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2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188591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>
            <a:spLocks noGrp="1"/>
          </p:cNvSpPr>
          <p:nvPr>
            <p:ph type="body" idx="1"/>
          </p:nvPr>
        </p:nvSpPr>
        <p:spPr>
          <a:xfrm>
            <a:off x="1495635" y="2236904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84200" indent="-454406">
              <a:spcBef>
                <a:spcPts val="0"/>
              </a:spcBef>
              <a:buNone/>
            </a:pPr>
            <a:r>
              <a:rPr lang="da-DK" dirty="0" smtClean="0"/>
              <a:t>The DNA is the National Archives of Denmark for </a:t>
            </a:r>
          </a:p>
          <a:p>
            <a:r>
              <a:rPr lang="en-GB" sz="1800" dirty="0" smtClean="0"/>
              <a:t>All state authorities and institutions</a:t>
            </a:r>
          </a:p>
          <a:p>
            <a:r>
              <a:rPr lang="en-GB" sz="1800" dirty="0" smtClean="0"/>
              <a:t>All 5 regions (primarily health care)</a:t>
            </a:r>
          </a:p>
          <a:p>
            <a:r>
              <a:rPr lang="en-GB" sz="1800" dirty="0" smtClean="0"/>
              <a:t>Approximately half of the municipalities (about 48 out of 98 municipalities)</a:t>
            </a:r>
          </a:p>
          <a:p>
            <a:r>
              <a:rPr lang="en-GB" sz="1800" dirty="0" smtClean="0"/>
              <a:t>Publically funded research </a:t>
            </a:r>
            <a:r>
              <a:rPr lang="en-GB" sz="1800" dirty="0" smtClean="0"/>
              <a:t>(universities)</a:t>
            </a:r>
            <a:endParaRPr lang="en-GB" sz="1800" dirty="0" smtClean="0"/>
          </a:p>
          <a:p>
            <a:r>
              <a:rPr lang="en-GB" sz="1800" dirty="0" smtClean="0"/>
              <a:t>Private records’ creators, including researchers who donate their data voluntarily </a:t>
            </a:r>
          </a:p>
          <a:p>
            <a:pPr marL="98806" indent="0">
              <a:buNone/>
            </a:pPr>
            <a:endParaRPr lang="en-GB" sz="1800" dirty="0" smtClean="0"/>
          </a:p>
          <a:p>
            <a:pPr marL="98806" indent="0">
              <a:buNone/>
            </a:pPr>
            <a:r>
              <a:rPr lang="en-GB" dirty="0" smtClean="0"/>
              <a:t>Our purpose, as stated in the Archives’ Act: </a:t>
            </a:r>
          </a:p>
          <a:p>
            <a:r>
              <a:rPr lang="en-GB" sz="1800" dirty="0" smtClean="0"/>
              <a:t>To preserve records of historical value or that serve as important administrative or legal documentation</a:t>
            </a:r>
            <a:endParaRPr lang="en-GB" sz="1800" dirty="0"/>
          </a:p>
          <a:p>
            <a:r>
              <a:rPr lang="en-GB" sz="1800" dirty="0" smtClean="0"/>
              <a:t>To make sure that records creators can dispose of records that are not worthy of preservation</a:t>
            </a:r>
            <a:endParaRPr lang="en-GB" sz="1800" dirty="0"/>
          </a:p>
          <a:p>
            <a:r>
              <a:rPr lang="en-GB" sz="1800" dirty="0" smtClean="0"/>
              <a:t>To make records accessible for citizens and authorities, including for research purposes</a:t>
            </a:r>
          </a:p>
          <a:p>
            <a:r>
              <a:rPr lang="en-GB" sz="1800" dirty="0" smtClean="0"/>
              <a:t>To guide users in their use of records</a:t>
            </a:r>
          </a:p>
          <a:p>
            <a:r>
              <a:rPr lang="en-GB" sz="1800" dirty="0" smtClean="0"/>
              <a:t>To perform research and disseminate the results of the research</a:t>
            </a:r>
          </a:p>
          <a:p>
            <a:endParaRPr lang="en-GB" dirty="0"/>
          </a:p>
          <a:p>
            <a:pPr marL="584200" indent="-454406">
              <a:spcBef>
                <a:spcPts val="0"/>
              </a:spcBef>
              <a:buNone/>
            </a:pPr>
            <a:endParaRPr lang="en-DK" dirty="0"/>
          </a:p>
          <a:p>
            <a:pPr marL="584200" lvl="0" indent="-45440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 dirty="0"/>
          </a:p>
        </p:txBody>
      </p:sp>
      <p:sp>
        <p:nvSpPr>
          <p:cNvPr id="123" name="Google Shape;123;p14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/>
            <a:r>
              <a:rPr lang="da-DK" dirty="0"/>
              <a:t>The </a:t>
            </a:r>
            <a:r>
              <a:rPr lang="da-DK" dirty="0" smtClean="0"/>
              <a:t>Danish National Archives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3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189452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4"/>
          <p:cNvSpPr txBox="1">
            <a:spLocks noGrp="1"/>
          </p:cNvSpPr>
          <p:nvPr>
            <p:ph type="body" idx="1"/>
          </p:nvPr>
        </p:nvSpPr>
        <p:spPr>
          <a:xfrm>
            <a:off x="759654" y="2002728"/>
            <a:ext cx="14716508" cy="49989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0000" lvl="1" indent="0">
              <a:buNone/>
            </a:pPr>
            <a:r>
              <a:rPr lang="en-US" sz="4000" dirty="0"/>
              <a:t>What is it, how can you use it and why did we make it</a:t>
            </a:r>
            <a:r>
              <a:rPr lang="en-US" sz="4000" dirty="0" smtClean="0"/>
              <a:t>?</a:t>
            </a:r>
            <a:endParaRPr lang="en-US" dirty="0" smtClean="0"/>
          </a:p>
          <a:p>
            <a:pPr marL="817200" lvl="1" indent="-457200"/>
            <a:endParaRPr lang="en-US" sz="2400" dirty="0" smtClean="0"/>
          </a:p>
          <a:p>
            <a:pPr marL="817200" lvl="1" indent="-457200"/>
            <a:r>
              <a:rPr lang="en-US" sz="2400" dirty="0" smtClean="0"/>
              <a:t>One place </a:t>
            </a:r>
            <a:r>
              <a:rPr lang="en-US" sz="2400" dirty="0"/>
              <a:t>where you can find all </a:t>
            </a:r>
            <a:r>
              <a:rPr lang="en-US" sz="2400" dirty="0" smtClean="0"/>
              <a:t>digital data </a:t>
            </a:r>
            <a:r>
              <a:rPr lang="en-US" sz="2400" dirty="0"/>
              <a:t>in the National Archives' collection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endParaRPr lang="en-US" sz="2400" dirty="0"/>
          </a:p>
          <a:p>
            <a:pPr marL="1274400" lvl="2" indent="-457200"/>
            <a:r>
              <a:rPr lang="en-US" sz="2400" dirty="0"/>
              <a:t>Research data (primarily surveys)</a:t>
            </a:r>
          </a:p>
          <a:p>
            <a:pPr marL="1731600" lvl="3" indent="-457200"/>
            <a:r>
              <a:rPr lang="en-US" sz="2400" dirty="0"/>
              <a:t>Approx. 3000 </a:t>
            </a:r>
            <a:r>
              <a:rPr lang="en-US" sz="2400" dirty="0" smtClean="0"/>
              <a:t>data units</a:t>
            </a:r>
            <a:br>
              <a:rPr lang="en-US" sz="2400" dirty="0" smtClean="0"/>
            </a:br>
            <a:endParaRPr lang="en-US" sz="2400" dirty="0"/>
          </a:p>
          <a:p>
            <a:pPr marL="1274400" lvl="2" indent="-457200"/>
            <a:r>
              <a:rPr lang="en-US" sz="2400" dirty="0" smtClean="0"/>
              <a:t>Data from Public administration (public records, registers etc</a:t>
            </a:r>
            <a:r>
              <a:rPr lang="en-US" sz="2400" dirty="0"/>
              <a:t>.)</a:t>
            </a:r>
          </a:p>
          <a:p>
            <a:pPr marL="1731600" lvl="3" indent="-457200"/>
            <a:r>
              <a:rPr lang="en-US" sz="2400" dirty="0"/>
              <a:t>Approx. 6000 </a:t>
            </a:r>
            <a:r>
              <a:rPr lang="en-US" sz="2400" dirty="0" smtClean="0"/>
              <a:t>data units</a:t>
            </a:r>
            <a:br>
              <a:rPr lang="en-US" sz="2400" dirty="0" smtClean="0"/>
            </a:br>
            <a:endParaRPr lang="en-US" sz="2400" dirty="0"/>
          </a:p>
          <a:p>
            <a:pPr marL="817200" lvl="1" indent="-457200"/>
            <a:r>
              <a:rPr lang="en-US" sz="2400" dirty="0" smtClean="0"/>
              <a:t>Many data </a:t>
            </a:r>
            <a:r>
              <a:rPr lang="en-US" sz="2400" dirty="0"/>
              <a:t>and documents can be downloaded</a:t>
            </a:r>
          </a:p>
          <a:p>
            <a:pPr marL="817200" lvl="1" indent="-457200"/>
            <a:r>
              <a:rPr lang="en-US" sz="2400" dirty="0" smtClean="0"/>
              <a:t>You can (relatively easy) request access to the rest</a:t>
            </a:r>
            <a:br>
              <a:rPr lang="en-US" sz="2400" dirty="0" smtClean="0"/>
            </a:br>
            <a:endParaRPr lang="en-US" sz="2400" dirty="0"/>
          </a:p>
          <a:p>
            <a:pPr marL="817200" lvl="1" indent="-457200"/>
            <a:r>
              <a:rPr lang="en-US" sz="2400" dirty="0" smtClean="0"/>
              <a:t>Visit </a:t>
            </a:r>
            <a:r>
              <a:rPr lang="en-US" sz="2400" dirty="0">
                <a:hlinkClick r:id="rId3"/>
              </a:rPr>
              <a:t>https://digidata.rigsarkivet.dk</a:t>
            </a:r>
            <a:r>
              <a:rPr lang="en-US" sz="2400" dirty="0" smtClean="0">
                <a:hlinkClick r:id="rId3"/>
              </a:rPr>
              <a:t>/</a:t>
            </a:r>
            <a:r>
              <a:rPr lang="en-US" sz="2400" dirty="0" smtClean="0"/>
              <a:t> </a:t>
            </a:r>
          </a:p>
          <a:p>
            <a:pPr marL="817200" lvl="1" indent="-457200"/>
            <a:r>
              <a:rPr lang="en-US" sz="2400" dirty="0" smtClean="0"/>
              <a:t>The following slides is screenshots of the </a:t>
            </a:r>
            <a:r>
              <a:rPr lang="en-US" sz="2400" dirty="0" err="1" smtClean="0"/>
              <a:t>webservice</a:t>
            </a:r>
            <a:endParaRPr lang="en-US" sz="2400" dirty="0"/>
          </a:p>
          <a:p>
            <a:pPr marL="360000" lvl="1" indent="0">
              <a:buNone/>
            </a:pPr>
            <a:endParaRPr lang="en-US" sz="2400" dirty="0" smtClean="0"/>
          </a:p>
          <a:p>
            <a:pPr marL="360000" lvl="1" indent="0">
              <a:buNone/>
            </a:pPr>
            <a:endParaRPr lang="en-GB" sz="2400" dirty="0"/>
          </a:p>
          <a:p>
            <a:pPr marL="584200" indent="-454406">
              <a:spcBef>
                <a:spcPts val="0"/>
              </a:spcBef>
              <a:buNone/>
            </a:pPr>
            <a:endParaRPr lang="en-DK" dirty="0"/>
          </a:p>
          <a:p>
            <a:pPr marL="584200" lvl="0" indent="-45440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6C76"/>
              </a:buClr>
              <a:buSzPts val="2044"/>
              <a:buFont typeface="Tahoma"/>
              <a:buNone/>
            </a:pPr>
            <a:endParaRPr dirty="0"/>
          </a:p>
        </p:txBody>
      </p:sp>
      <p:sp>
        <p:nvSpPr>
          <p:cNvPr id="123" name="Google Shape;123;p14"/>
          <p:cNvSpPr txBox="1">
            <a:spLocks noGrp="1"/>
          </p:cNvSpPr>
          <p:nvPr>
            <p:ph type="title"/>
          </p:nvPr>
        </p:nvSpPr>
        <p:spPr>
          <a:xfrm>
            <a:off x="908781" y="885495"/>
            <a:ext cx="14716508" cy="997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lvl="0"/>
            <a:r>
              <a:rPr lang="da-DK" dirty="0" smtClean="0"/>
              <a:t>Digidata.rigsarkivet.dk</a:t>
            </a:r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4</a:t>
            </a:fld>
            <a:endParaRPr lang="no-N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/>
          <p:cNvPicPr>
            <a:picLocks noChangeAspect="1"/>
          </p:cNvPicPr>
          <p:nvPr/>
        </p:nvPicPr>
        <p:blipFill rotWithShape="1">
          <a:blip r:embed="rId2"/>
          <a:srcRect t="6472" r="1030" b="38730"/>
          <a:stretch/>
        </p:blipFill>
        <p:spPr>
          <a:xfrm>
            <a:off x="747131" y="2018369"/>
            <a:ext cx="15857035" cy="5487388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Start page with simple and advanced search</a:t>
            </a:r>
            <a:endParaRPr lang="en-GB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5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21275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Search results with filter options in the left margin</a:t>
            </a:r>
            <a:endParaRPr lang="en-GB" sz="2800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 rotWithShape="1">
          <a:blip r:embed="rId2"/>
          <a:srcRect t="6196" r="998" b="29716"/>
          <a:stretch/>
        </p:blipFill>
        <p:spPr>
          <a:xfrm>
            <a:off x="742727" y="2005362"/>
            <a:ext cx="15825410" cy="64026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6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176307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08780" y="885495"/>
            <a:ext cx="15204731" cy="997079"/>
          </a:xfrm>
        </p:spPr>
        <p:txBody>
          <a:bodyPr/>
          <a:lstStyle/>
          <a:p>
            <a:r>
              <a:rPr lang="en-GB" sz="2800" dirty="0" smtClean="0"/>
              <a:t>Dataset page with info on series in left margin and ‘Apply for data access’-button on the right</a:t>
            </a:r>
            <a:endParaRPr lang="en-GB" sz="2800" dirty="0"/>
          </a:p>
        </p:txBody>
      </p:sp>
      <p:pic>
        <p:nvPicPr>
          <p:cNvPr id="5" name="Billede 4"/>
          <p:cNvPicPr>
            <a:picLocks noChangeAspect="1"/>
          </p:cNvPicPr>
          <p:nvPr/>
        </p:nvPicPr>
        <p:blipFill rotWithShape="1">
          <a:blip r:embed="rId2"/>
          <a:srcRect t="6269" r="980" b="23117"/>
          <a:stretch/>
        </p:blipFill>
        <p:spPr>
          <a:xfrm>
            <a:off x="755172" y="2018371"/>
            <a:ext cx="15887287" cy="708102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7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34055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08780" y="885495"/>
            <a:ext cx="15204731" cy="997079"/>
          </a:xfrm>
        </p:spPr>
        <p:txBody>
          <a:bodyPr/>
          <a:lstStyle/>
          <a:p>
            <a:r>
              <a:rPr lang="en-GB" sz="2800" dirty="0" smtClean="0"/>
              <a:t>Table page with info on size and content of the table. Access to the other tables in left margin</a:t>
            </a:r>
            <a:endParaRPr lang="en-GB" sz="2800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 rotWithShape="1">
          <a:blip r:embed="rId2"/>
          <a:srcRect t="6393" r="963" b="23954"/>
          <a:stretch/>
        </p:blipFill>
        <p:spPr>
          <a:xfrm>
            <a:off x="769433" y="2007218"/>
            <a:ext cx="15830273" cy="69583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8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414243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908780" y="885495"/>
            <a:ext cx="15405454" cy="997079"/>
          </a:xfrm>
        </p:spPr>
        <p:txBody>
          <a:bodyPr/>
          <a:lstStyle/>
          <a:p>
            <a:r>
              <a:rPr lang="en-GB" sz="2800" dirty="0" smtClean="0"/>
              <a:t>Dataset page (research data) with readable documentation. Download button in the right margin</a:t>
            </a:r>
            <a:endParaRPr lang="en-GB" sz="2800" dirty="0"/>
          </a:p>
        </p:txBody>
      </p:sp>
      <p:pic>
        <p:nvPicPr>
          <p:cNvPr id="2" name="Billede 1"/>
          <p:cNvPicPr>
            <a:picLocks noChangeAspect="1"/>
          </p:cNvPicPr>
          <p:nvPr/>
        </p:nvPicPr>
        <p:blipFill rotWithShape="1">
          <a:blip r:embed="rId2"/>
          <a:srcRect t="5918" r="999" b="22477"/>
          <a:stretch/>
        </p:blipFill>
        <p:spPr>
          <a:xfrm>
            <a:off x="780584" y="2007219"/>
            <a:ext cx="15812431" cy="714793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o-NO" smtClean="0"/>
              <a:t>9</a:t>
            </a:fld>
            <a:endParaRPr lang="no-NO"/>
          </a:p>
        </p:txBody>
      </p:sp>
    </p:spTree>
    <p:extLst>
      <p:ext uri="{BB962C8B-B14F-4D97-AF65-F5344CB8AC3E}">
        <p14:creationId xmlns:p14="http://schemas.microsoft.com/office/powerpoint/2010/main" val="67897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CESSDA">
      <a:dk1>
        <a:srgbClr val="4E4D56"/>
      </a:dk1>
      <a:lt1>
        <a:srgbClr val="A4C9E8"/>
      </a:lt1>
      <a:dk2>
        <a:srgbClr val="454545"/>
      </a:dk2>
      <a:lt2>
        <a:srgbClr val="E6E6E6"/>
      </a:lt2>
      <a:accent1>
        <a:srgbClr val="75B7E8"/>
      </a:accent1>
      <a:accent2>
        <a:srgbClr val="4E4D56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2A8FDB"/>
      </a:hlink>
      <a:folHlink>
        <a:srgbClr val="92919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430</Words>
  <Application>Microsoft Office PowerPoint</Application>
  <PresentationFormat>Custom</PresentationFormat>
  <Paragraphs>62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Tahoma</vt:lpstr>
      <vt:lpstr>Helvetica Neue</vt:lpstr>
      <vt:lpstr>White</vt:lpstr>
      <vt:lpstr>PowerPoint Presentation</vt:lpstr>
      <vt:lpstr>CESSDA</vt:lpstr>
      <vt:lpstr>The Danish National Archives</vt:lpstr>
      <vt:lpstr>Digidata.rigsarkivet.dk</vt:lpstr>
      <vt:lpstr>Start page with simple and advanced search</vt:lpstr>
      <vt:lpstr>Search results with filter options in the left margin</vt:lpstr>
      <vt:lpstr>Dataset page with info on series in left margin and ‘Apply for data access’-button on the right</vt:lpstr>
      <vt:lpstr>Table page with info on size and content of the table. Access to the other tables in left margin</vt:lpstr>
      <vt:lpstr>Dataset page (research data) with readable documentation. Download button in the right margin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Mads Thilsing-Engholm</dc:creator>
  <cp:lastModifiedBy>Vipavc Brvar, Irena</cp:lastModifiedBy>
  <cp:revision>47</cp:revision>
  <dcterms:modified xsi:type="dcterms:W3CDTF">2022-12-08T10:27:10Z</dcterms:modified>
</cp:coreProperties>
</file>