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  <p:sldMasterId id="2147483663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12192000" cy="6858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entury Gothic" panose="020B0502020202020204" pitchFamily="3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2" roundtripDataSignature="AMtx7miqFMicSujQoofNBS2EezvuHN1J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86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customschemas.google.com/relationships/presentationmetadata" Target="meta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032400" y="514350"/>
            <a:ext cx="812840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17d79cb187b_0_6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17d79cb187b_0_637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17d79cb187b_0_184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g17d79cb187b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17d79cb187b_0_278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g17d79cb187b_0_2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17d79cb187b_0_401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g17d79cb187b_0_4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18c8406ecae_0_29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g18c8406ecae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18c8406ecae_0_77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348;g18c8406ecae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18c8406ecae_0_109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g18c8406ecae_0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18c8406ecae_0_93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g18c8406ecae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18c8406eca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2" name="Google Shape;382;g18c8406ecae_0_0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4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17d79cb187b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Google Shape;401;g17d79cb187b_0_12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7d79cb187b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17d79cb187b_0_7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17d79cb187b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17d79cb187b_0_21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17d79cb187b_0_31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g17d79cb187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17d79cb187b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17d79cb187b_0_54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17d79cb187b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17d79cb187b_0_79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17d79cb187b_0_6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17d79cb187b_0_623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entury Gothic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olo e testo verticale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7d79cb187b_0_597"/>
          <p:cNvSpPr/>
          <p:nvPr/>
        </p:nvSpPr>
        <p:spPr>
          <a:xfrm>
            <a:off x="0" y="0"/>
            <a:ext cx="12192000" cy="65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2" name="Google Shape;82;g17d79cb187b_0_597"/>
          <p:cNvGrpSpPr/>
          <p:nvPr/>
        </p:nvGrpSpPr>
        <p:grpSpPr>
          <a:xfrm>
            <a:off x="1107036" y="1588427"/>
            <a:ext cx="994316" cy="61102"/>
            <a:chOff x="4580561" y="2589004"/>
            <a:chExt cx="1064464" cy="25200"/>
          </a:xfrm>
        </p:grpSpPr>
        <p:sp>
          <p:nvSpPr>
            <p:cNvPr id="83" name="Google Shape;83;g17d79cb187b_0_59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g17d79cb187b_0_59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5" name="Google Shape;85;g17d79cb187b_0_597"/>
          <p:cNvSpPr txBox="1">
            <a:spLocks noGrp="1"/>
          </p:cNvSpPr>
          <p:nvPr>
            <p:ph type="title"/>
          </p:nvPr>
        </p:nvSpPr>
        <p:spPr>
          <a:xfrm>
            <a:off x="972600" y="1758200"/>
            <a:ext cx="10251600" cy="713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sp>
        <p:nvSpPr>
          <p:cNvPr id="86" name="Google Shape;86;g17d79cb187b_0_597"/>
          <p:cNvSpPr txBox="1">
            <a:spLocks noGrp="1"/>
          </p:cNvSpPr>
          <p:nvPr>
            <p:ph type="body" idx="1"/>
          </p:nvPr>
        </p:nvSpPr>
        <p:spPr>
          <a:xfrm>
            <a:off x="972600" y="2771833"/>
            <a:ext cx="10251600" cy="3014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rtl="0"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marL="914400" lvl="1" indent="-381000" rtl="0"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marL="1371600" lvl="2" indent="-355600" rtl="0"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g17d79cb187b_0_597"/>
          <p:cNvSpPr txBox="1">
            <a:spLocks noGrp="1"/>
          </p:cNvSpPr>
          <p:nvPr>
            <p:ph type="sldNum" idx="12"/>
          </p:nvPr>
        </p:nvSpPr>
        <p:spPr>
          <a:xfrm>
            <a:off x="11381736" y="6333134"/>
            <a:ext cx="731700" cy="524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7d79cb187b_0_605"/>
          <p:cNvSpPr/>
          <p:nvPr/>
        </p:nvSpPr>
        <p:spPr>
          <a:xfrm>
            <a:off x="0" y="0"/>
            <a:ext cx="12192000" cy="65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0" name="Google Shape;90;g17d79cb187b_0_605"/>
          <p:cNvGrpSpPr/>
          <p:nvPr/>
        </p:nvGrpSpPr>
        <p:grpSpPr>
          <a:xfrm>
            <a:off x="1107036" y="1588427"/>
            <a:ext cx="994316" cy="61102"/>
            <a:chOff x="4580561" y="2589004"/>
            <a:chExt cx="1064464" cy="25200"/>
          </a:xfrm>
        </p:grpSpPr>
        <p:sp>
          <p:nvSpPr>
            <p:cNvPr id="91" name="Google Shape;91;g17d79cb187b_0_60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g17d79cb187b_0_60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" name="Google Shape;93;g17d79cb187b_0_605"/>
          <p:cNvSpPr txBox="1">
            <a:spLocks noGrp="1"/>
          </p:cNvSpPr>
          <p:nvPr>
            <p:ph type="title"/>
          </p:nvPr>
        </p:nvSpPr>
        <p:spPr>
          <a:xfrm>
            <a:off x="972600" y="1758200"/>
            <a:ext cx="10251300" cy="713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sp>
        <p:nvSpPr>
          <p:cNvPr id="94" name="Google Shape;94;g17d79cb187b_0_605"/>
          <p:cNvSpPr txBox="1">
            <a:spLocks noGrp="1"/>
          </p:cNvSpPr>
          <p:nvPr>
            <p:ph type="body" idx="1"/>
          </p:nvPr>
        </p:nvSpPr>
        <p:spPr>
          <a:xfrm>
            <a:off x="972434" y="2771833"/>
            <a:ext cx="5032500" cy="3014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rtl="0"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marL="914400" lvl="1" indent="-381000" rtl="0"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marL="1371600" lvl="2" indent="-355600" rtl="0"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g17d79cb187b_0_605"/>
          <p:cNvSpPr txBox="1">
            <a:spLocks noGrp="1"/>
          </p:cNvSpPr>
          <p:nvPr>
            <p:ph type="body" idx="2"/>
          </p:nvPr>
        </p:nvSpPr>
        <p:spPr>
          <a:xfrm>
            <a:off x="6191471" y="2771833"/>
            <a:ext cx="5032500" cy="3014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rtl="0"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marL="914400" lvl="1" indent="-381000" rtl="0"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marL="1371600" lvl="2" indent="-355600" rtl="0"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g17d79cb187b_0_605"/>
          <p:cNvSpPr txBox="1">
            <a:spLocks noGrp="1"/>
          </p:cNvSpPr>
          <p:nvPr>
            <p:ph type="sldNum" idx="12"/>
          </p:nvPr>
        </p:nvSpPr>
        <p:spPr>
          <a:xfrm>
            <a:off x="11381736" y="6333134"/>
            <a:ext cx="731700" cy="524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7d79cb187b_0_614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9" name="Google Shape;99;g17d79cb187b_0_614"/>
          <p:cNvGrpSpPr/>
          <p:nvPr/>
        </p:nvGrpSpPr>
        <p:grpSpPr>
          <a:xfrm>
            <a:off x="1107036" y="1588427"/>
            <a:ext cx="994316" cy="61102"/>
            <a:chOff x="4580561" y="2589004"/>
            <a:chExt cx="1064464" cy="25200"/>
          </a:xfrm>
        </p:grpSpPr>
        <p:sp>
          <p:nvSpPr>
            <p:cNvPr id="100" name="Google Shape;100;g17d79cb187b_0_61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g17d79cb187b_0_61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" name="Google Shape;102;g17d79cb187b_0_614"/>
          <p:cNvSpPr txBox="1">
            <a:spLocks noGrp="1"/>
          </p:cNvSpPr>
          <p:nvPr>
            <p:ph type="title"/>
          </p:nvPr>
        </p:nvSpPr>
        <p:spPr>
          <a:xfrm>
            <a:off x="973333" y="1758200"/>
            <a:ext cx="4401300" cy="2249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sp>
        <p:nvSpPr>
          <p:cNvPr id="103" name="Google Shape;103;g17d79cb187b_0_614"/>
          <p:cNvSpPr txBox="1">
            <a:spLocks noGrp="1"/>
          </p:cNvSpPr>
          <p:nvPr>
            <p:ph type="subTitle" idx="1"/>
          </p:nvPr>
        </p:nvSpPr>
        <p:spPr>
          <a:xfrm>
            <a:off x="966600" y="4215367"/>
            <a:ext cx="4401300" cy="1011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04" name="Google Shape;104;g17d79cb187b_0_614"/>
          <p:cNvSpPr txBox="1">
            <a:spLocks noGrp="1"/>
          </p:cNvSpPr>
          <p:nvPr>
            <p:ph type="body" idx="2"/>
          </p:nvPr>
        </p:nvSpPr>
        <p:spPr>
          <a:xfrm>
            <a:off x="6898967" y="1803500"/>
            <a:ext cx="4499100" cy="4034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rtl="0"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marL="914400" lvl="1" indent="-381000" rtl="0"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marL="1371600" lvl="2" indent="-355600" rtl="0"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g17d79cb187b_0_614"/>
          <p:cNvSpPr txBox="1">
            <a:spLocks noGrp="1"/>
          </p:cNvSpPr>
          <p:nvPr>
            <p:ph type="sldNum" idx="12"/>
          </p:nvPr>
        </p:nvSpPr>
        <p:spPr>
          <a:xfrm>
            <a:off x="11381736" y="6333134"/>
            <a:ext cx="731700" cy="524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 type="title">
  <p:cSld name="TITLE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7d79cb187b_0_20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g17d79cb187b_0_20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5" name="Google Shape;115;g17d79cb187b_0_20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g17d79cb187b_0_20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g17d79cb187b_0_20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17d79cb187b_0_2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g17d79cb187b_0_2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g17d79cb187b_0_2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7d79cb187b_0_2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g17d79cb187b_0_2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g17d79cb187b_0_2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g17d79cb187b_0_2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g17d79cb187b_0_2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OBJECT_WITH_CAPTION_TEXT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7d79cb187b_0_2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g17d79cb187b_0_22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31" name="Google Shape;131;g17d79cb187b_0_22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2" name="Google Shape;132;g17d79cb187b_0_2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g17d79cb187b_0_2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g17d79cb187b_0_2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SECTION_HEADER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7d79cb187b_0_23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g17d79cb187b_0_23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38" name="Google Shape;138;g17d79cb187b_0_2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g17d79cb187b_0_2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g17d79cb187b_0_2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17d79cb187b_0_23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g17d79cb187b_0_23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4" name="Google Shape;144;g17d79cb187b_0_23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5" name="Google Shape;145;g17d79cb187b_0_2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g17d79cb187b_0_2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g17d79cb187b_0_2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17d79cb187b_0_24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g17d79cb187b_0_24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51" name="Google Shape;151;g17d79cb187b_0_24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g17d79cb187b_0_24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53" name="Google Shape;153;g17d79cb187b_0_24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g17d79cb187b_0_2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g17d79cb187b_0_2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g17d79cb187b_0_2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7d79cb187b_0_25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g17d79cb187b_0_25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g17d79cb187b_0_25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g17d79cb187b_0_25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PICTURE_WITH_CAPTION_TEXT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17d79cb187b_0_25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g17d79cb187b_0_25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165" name="Google Shape;165;g17d79cb187b_0_25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66" name="Google Shape;166;g17d79cb187b_0_25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g17d79cb187b_0_2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g17d79cb187b_0_25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VERTICAL_TEXT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7d79cb187b_0_26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g17d79cb187b_0_266"/>
          <p:cNvSpPr txBox="1">
            <a:spLocks noGrp="1"/>
          </p:cNvSpPr>
          <p:nvPr>
            <p:ph type="body" idx="1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2" name="Google Shape;172;g17d79cb187b_0_26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g17d79cb187b_0_2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g17d79cb187b_0_26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olo e testo verticale" type="vertTitleAndTx">
  <p:cSld name="VERTICAL_TITLE_AND_VERTICAL_TEXT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7d79cb187b_0_272"/>
          <p:cNvSpPr txBox="1">
            <a:spLocks noGrp="1"/>
          </p:cNvSpPr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g17d79cb187b_0_272"/>
          <p:cNvSpPr txBox="1">
            <a:spLocks noGrp="1"/>
          </p:cNvSpPr>
          <p:nvPr>
            <p:ph type="body" idx="1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g17d79cb187b_0_27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g17d79cb187b_0_2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g17d79cb187b_0_27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SECTION_HEADER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entury Gothic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2"/>
          </p:nvPr>
        </p:nvSpPr>
        <p:spPr>
          <a:xfrm>
            <a:off x="839788" y="2505074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4"/>
          </p:nvPr>
        </p:nvSpPr>
        <p:spPr>
          <a:xfrm>
            <a:off x="6172200" y="2505074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Gothic"/>
              <a:buNone/>
              <a:defRPr sz="4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7d79cb187b_0_20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8" name="Google Shape;108;g17d79cb187b_0_20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Google Shape;109;g17d79cb187b_0_20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Google Shape;110;g17d79cb187b_0_20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Google Shape;111;g17d79cb187b_0_20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s://orcid.org/0000-0003-0506-046X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5" Type="http://schemas.openxmlformats.org/officeDocument/2006/relationships/hyperlink" Target="https://unsplash.com/s/photos/paths?utm_source=unsplash&amp;utm_medium=referral&amp;utm_content=creditCopyText" TargetMode="External"/><Relationship Id="rId4" Type="http://schemas.openxmlformats.org/officeDocument/2006/relationships/hyperlink" Target="https://unsplash.com/@georgebakos?utm_source=unsplash&amp;utm_medium=referral&amp;utm_content=creditCopyText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hyperlink" Target="http://www.menti.com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0.png"/><Relationship Id="rId5" Type="http://schemas.openxmlformats.org/officeDocument/2006/relationships/hyperlink" Target="https://unsplash.com/s/photos/speak?utm_source=unsplash&amp;utm_medium=referral&amp;utm_content=creditCopyText" TargetMode="External"/><Relationship Id="rId4" Type="http://schemas.openxmlformats.org/officeDocument/2006/relationships/hyperlink" Target="https://unsplash.com/@krakenimages?utm_source=unsplash&amp;utm_medium=referral&amp;utm_content=creditCopyText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hyperlink" Target="mailto:info@skills4eosc.eu" TargetMode="External"/><Relationship Id="rId4" Type="http://schemas.openxmlformats.org/officeDocument/2006/relationships/hyperlink" Target="mailto:emma.lazzeri@garr.i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c.europa.eu/commission/presscorner/detail/en/speech_22_5493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unsplash.com/s/photos/link?utm_source=unsplash&amp;utm_medium=referral&amp;utm_content=creditCopyText" TargetMode="External"/><Relationship Id="rId3" Type="http://schemas.openxmlformats.org/officeDocument/2006/relationships/image" Target="../media/image33.jpg"/><Relationship Id="rId7" Type="http://schemas.openxmlformats.org/officeDocument/2006/relationships/hyperlink" Target="https://unsplash.com/@tamanna_rumee?utm_source=unsplash&amp;utm_medium=referral&amp;utm_content=creditCopyText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rdis.europa.eu/project/id/101058527" TargetMode="External"/><Relationship Id="rId5" Type="http://schemas.openxmlformats.org/officeDocument/2006/relationships/hyperlink" Target="https://ec.europa.eu/commission/presscorner/detail/en/ip_22_6086" TargetMode="External"/><Relationship Id="rId4" Type="http://schemas.openxmlformats.org/officeDocument/2006/relationships/hyperlink" Target="https://ec.europa.eu/commission/presscorner/detail/en/speech_22_549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unsplash.com/s/photos/skills?utm_source=unsplash&amp;utm_medium=referral&amp;utm_content=creditCopyText" TargetMode="External"/><Relationship Id="rId4" Type="http://schemas.openxmlformats.org/officeDocument/2006/relationships/hyperlink" Target="https://unsplash.com/@cookiethepom?utm_source=unsplash&amp;utm_medium=referral&amp;utm_content=creditCopyText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_open_science_/status/1571589893595463682?t=dK7ApIFOVp7ACFTXxeBXAA&amp;s=08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unsplash.com/s/photos/gap?utm_source=unsplash&amp;utm_medium=referral&amp;utm_content=creditCopyText" TargetMode="External"/><Relationship Id="rId4" Type="http://schemas.openxmlformats.org/officeDocument/2006/relationships/hyperlink" Target="https://unsplash.com/@randylaybourne?utm_source=unsplash&amp;utm_medium=referral&amp;utm_content=creditCopyText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"/>
          <p:cNvSpPr txBox="1">
            <a:spLocks noGrp="1"/>
          </p:cNvSpPr>
          <p:nvPr>
            <p:ph type="ctrTitle"/>
          </p:nvPr>
        </p:nvSpPr>
        <p:spPr>
          <a:xfrm>
            <a:off x="426720" y="2361883"/>
            <a:ext cx="583184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4400">
                <a:solidFill>
                  <a:schemeClr val="lt1"/>
                </a:solidFill>
              </a:rPr>
              <a:t>Meeting different stakeholders’ needs</a:t>
            </a:r>
            <a:endParaRPr sz="4400">
              <a:solidFill>
                <a:schemeClr val="lt1"/>
              </a:solidFill>
            </a:endParaRPr>
          </a:p>
        </p:txBody>
      </p:sp>
      <p:sp>
        <p:nvSpPr>
          <p:cNvPr id="186" name="Google Shape;186;p1"/>
          <p:cNvSpPr txBox="1"/>
          <p:nvPr/>
        </p:nvSpPr>
        <p:spPr>
          <a:xfrm>
            <a:off x="426720" y="4841558"/>
            <a:ext cx="58317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800">
                <a:solidFill>
                  <a:srgbClr val="FF99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Emma Lazzeri, GARR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400" u="sng">
                <a:solidFill>
                  <a:srgbClr val="A6CE39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orcid.org/0000-0003-0506-046X</a:t>
            </a:r>
            <a:endParaRPr sz="2400" u="sng">
              <a:solidFill>
                <a:srgbClr val="A6CE3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800">
              <a:solidFill>
                <a:srgbClr val="FF99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87" name="Google Shape;187;p1" descr="https://lh3.googleusercontent.com/kSx3a5IvG91Ji0A034AtYP1map_Ar7AKEw-zbWPascMeNmFL_bdsIrgmGuFTNF5GnA0MJAAv0AQ5EvCck9LqNSHpzAlza9G95LtsyRAz9QFgDrj77KHxpaY7tL8r1dP7UJhDSLZFMf4sE7kjjmGk1omQbb2A-hSuiySIqWJfofoUG_Oc6H-h1tFyhy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244421" y="5161850"/>
            <a:ext cx="1011588" cy="5549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17d79cb187b_0_6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800">
                <a:solidFill>
                  <a:srgbClr val="0070C0"/>
                </a:solidFill>
              </a:rPr>
              <a:t>Keeping in mind</a:t>
            </a:r>
            <a:endParaRPr sz="4800">
              <a:solidFill>
                <a:srgbClr val="0070C0"/>
              </a:solidFill>
            </a:endParaRPr>
          </a:p>
        </p:txBody>
      </p:sp>
      <p:pic>
        <p:nvPicPr>
          <p:cNvPr id="265" name="Google Shape;265;g17d79cb187b_0_6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200" y="2270700"/>
            <a:ext cx="14287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g17d79cb187b_0_6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8200" y="4431725"/>
            <a:ext cx="1428750" cy="142875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g17d79cb187b_0_637"/>
          <p:cNvSpPr txBox="1">
            <a:spLocks noGrp="1"/>
          </p:cNvSpPr>
          <p:nvPr>
            <p:ph type="body" idx="4294967295"/>
          </p:nvPr>
        </p:nvSpPr>
        <p:spPr>
          <a:xfrm>
            <a:off x="2247153" y="4385525"/>
            <a:ext cx="7993500" cy="1510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2500" b="1">
                <a:solidFill>
                  <a:schemeClr val="accent3"/>
                </a:solidFill>
              </a:rPr>
              <a:t>Science for policy</a:t>
            </a:r>
            <a:endParaRPr sz="2500" b="1">
              <a:solidFill>
                <a:schemeClr val="accent3"/>
              </a:solidFill>
            </a:endParaRPr>
          </a:p>
          <a:p>
            <a:pPr marL="0" marR="0" lvl="0" indent="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2500"/>
              <a:t>Increase the impact of research results on policy and society at large</a:t>
            </a:r>
            <a:endParaRPr sz="2500"/>
          </a:p>
        </p:txBody>
      </p:sp>
      <p:sp>
        <p:nvSpPr>
          <p:cNvPr id="268" name="Google Shape;268;g17d79cb187b_0_637"/>
          <p:cNvSpPr txBox="1">
            <a:spLocks noGrp="1"/>
          </p:cNvSpPr>
          <p:nvPr>
            <p:ph type="body" idx="1"/>
          </p:nvPr>
        </p:nvSpPr>
        <p:spPr>
          <a:xfrm>
            <a:off x="2247151" y="2270700"/>
            <a:ext cx="8662500" cy="1510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it-IT" sz="2500" b="1">
                <a:solidFill>
                  <a:schemeClr val="accent1"/>
                </a:solidFill>
              </a:rPr>
              <a:t>Responsible Research and Innovation</a:t>
            </a:r>
            <a:endParaRPr sz="2500" b="1">
              <a:solidFill>
                <a:schemeClr val="accent1"/>
              </a:solidFill>
            </a:endParaRPr>
          </a:p>
          <a:p>
            <a:pPr marL="0" lvl="0" indent="0" algn="l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it-IT" sz="2500"/>
              <a:t>Scientific research and technological development processes that take into account effects and potential impacts on the environment and society</a:t>
            </a:r>
            <a:endParaRPr sz="1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Google Shape;273;g17d79cb187b_0_184"/>
          <p:cNvGrpSpPr/>
          <p:nvPr/>
        </p:nvGrpSpPr>
        <p:grpSpPr>
          <a:xfrm>
            <a:off x="1176382" y="3254213"/>
            <a:ext cx="2331543" cy="2021286"/>
            <a:chOff x="668867" y="3459875"/>
            <a:chExt cx="1414771" cy="2021286"/>
          </a:xfrm>
        </p:grpSpPr>
        <p:sp>
          <p:nvSpPr>
            <p:cNvPr id="274" name="Google Shape;274;g17d79cb187b_0_184"/>
            <p:cNvSpPr txBox="1"/>
            <p:nvPr/>
          </p:nvSpPr>
          <p:spPr>
            <a:xfrm>
              <a:off x="668867" y="3459875"/>
              <a:ext cx="1083900" cy="58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3200" b="1">
                  <a:solidFill>
                    <a:srgbClr val="3278B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Propose</a:t>
              </a:r>
              <a:endParaRPr sz="2000" b="1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75" name="Google Shape;275;g17d79cb187b_0_184"/>
            <p:cNvSpPr txBox="1"/>
            <p:nvPr/>
          </p:nvSpPr>
          <p:spPr>
            <a:xfrm>
              <a:off x="683838" y="4157561"/>
              <a:ext cx="1399800" cy="132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16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 FAIR-by-design methodology for open science teaching and learning</a:t>
              </a:r>
              <a:endParaRPr/>
            </a:p>
          </p:txBody>
        </p:sp>
      </p:grpSp>
      <p:pic>
        <p:nvPicPr>
          <p:cNvPr id="276" name="Google Shape;276;g17d79cb187b_0_184" descr="Au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37826" y="1442754"/>
            <a:ext cx="1624605" cy="1624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g17d79cb187b_0_184" descr="Ret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35198" y="1442754"/>
            <a:ext cx="1624605" cy="1624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g17d79cb187b_0_184" descr="Testa con ingranaggi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932570" y="1337221"/>
            <a:ext cx="1624605" cy="16246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9" name="Google Shape;279;g17d79cb187b_0_184"/>
          <p:cNvGrpSpPr/>
          <p:nvPr/>
        </p:nvGrpSpPr>
        <p:grpSpPr>
          <a:xfrm>
            <a:off x="4878377" y="3254213"/>
            <a:ext cx="2435414" cy="2021286"/>
            <a:chOff x="668867" y="3459875"/>
            <a:chExt cx="1477800" cy="2021286"/>
          </a:xfrm>
        </p:grpSpPr>
        <p:sp>
          <p:nvSpPr>
            <p:cNvPr id="280" name="Google Shape;280;g17d79cb187b_0_184"/>
            <p:cNvSpPr txBox="1"/>
            <p:nvPr/>
          </p:nvSpPr>
          <p:spPr>
            <a:xfrm>
              <a:off x="668867" y="3459875"/>
              <a:ext cx="1477800" cy="58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3200" b="1">
                  <a:solidFill>
                    <a:srgbClr val="3278B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Coordinate</a:t>
              </a:r>
              <a:endParaRPr sz="2000" b="1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81" name="Google Shape;281;g17d79cb187b_0_184"/>
            <p:cNvSpPr txBox="1"/>
            <p:nvPr/>
          </p:nvSpPr>
          <p:spPr>
            <a:xfrm>
              <a:off x="683838" y="4157561"/>
              <a:ext cx="1399800" cy="132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16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Network of Competence Centers on Open Science and FAIR Data</a:t>
              </a:r>
              <a:endParaRPr/>
            </a:p>
          </p:txBody>
        </p:sp>
      </p:grpSp>
      <p:grpSp>
        <p:nvGrpSpPr>
          <p:cNvPr id="282" name="Google Shape;282;g17d79cb187b_0_184"/>
          <p:cNvGrpSpPr/>
          <p:nvPr/>
        </p:nvGrpSpPr>
        <p:grpSpPr>
          <a:xfrm>
            <a:off x="8932588" y="3254213"/>
            <a:ext cx="2331543" cy="1528686"/>
            <a:chOff x="668867" y="3459875"/>
            <a:chExt cx="1414771" cy="1528686"/>
          </a:xfrm>
        </p:grpSpPr>
        <p:sp>
          <p:nvSpPr>
            <p:cNvPr id="283" name="Google Shape;283;g17d79cb187b_0_184"/>
            <p:cNvSpPr txBox="1"/>
            <p:nvPr/>
          </p:nvSpPr>
          <p:spPr>
            <a:xfrm>
              <a:off x="668867" y="3459875"/>
              <a:ext cx="939000" cy="58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3200" b="1">
                  <a:solidFill>
                    <a:srgbClr val="3278B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Enable</a:t>
              </a:r>
              <a:endParaRPr sz="2000" b="1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84" name="Google Shape;284;g17d79cb187b_0_184"/>
            <p:cNvSpPr txBox="1"/>
            <p:nvPr/>
          </p:nvSpPr>
          <p:spPr>
            <a:xfrm>
              <a:off x="683838" y="4157561"/>
              <a:ext cx="13998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16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Raise competences for an EOSC-skilled European workforce</a:t>
              </a:r>
              <a:endParaRPr/>
            </a:p>
          </p:txBody>
        </p:sp>
      </p:grpSp>
      <p:sp>
        <p:nvSpPr>
          <p:cNvPr id="285" name="Google Shape;285;g17d79cb187b_0_184"/>
          <p:cNvSpPr/>
          <p:nvPr/>
        </p:nvSpPr>
        <p:spPr>
          <a:xfrm>
            <a:off x="996364" y="346806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g17d79cb187b_0_184"/>
          <p:cNvSpPr/>
          <p:nvPr/>
        </p:nvSpPr>
        <p:spPr>
          <a:xfrm>
            <a:off x="8777242" y="346806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g17d79cb187b_0_184"/>
          <p:cNvSpPr/>
          <p:nvPr/>
        </p:nvSpPr>
        <p:spPr>
          <a:xfrm>
            <a:off x="4691897" y="346806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g17d79cb187b_0_184"/>
          <p:cNvSpPr txBox="1"/>
          <p:nvPr/>
        </p:nvSpPr>
        <p:spPr>
          <a:xfrm>
            <a:off x="839787" y="457200"/>
            <a:ext cx="102294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4800"/>
              <a:buFont typeface="Century Gothic"/>
              <a:buNone/>
            </a:pPr>
            <a:r>
              <a:rPr lang="it-IT" sz="4800" b="1">
                <a:solidFill>
                  <a:srgbClr val="FF99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How?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17d79cb187b_0_278"/>
          <p:cNvSpPr txBox="1"/>
          <p:nvPr/>
        </p:nvSpPr>
        <p:spPr>
          <a:xfrm>
            <a:off x="838200" y="35569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800"/>
              <a:buFont typeface="Century Gothic"/>
              <a:buNone/>
            </a:pPr>
            <a:r>
              <a:rPr lang="it-IT" sz="480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Key Concepts</a:t>
            </a:r>
            <a:endParaRPr sz="4800">
              <a:solidFill>
                <a:srgbClr val="0070C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4" name="Google Shape;294;g17d79cb187b_0_278"/>
          <p:cNvSpPr txBox="1"/>
          <p:nvPr/>
        </p:nvSpPr>
        <p:spPr>
          <a:xfrm>
            <a:off x="211672" y="4171952"/>
            <a:ext cx="15252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b="1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Minimum viable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b="1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skillset</a:t>
            </a:r>
            <a:endParaRPr sz="1400" b="1">
              <a:solidFill>
                <a:srgbClr val="3278B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5" name="Google Shape;295;g17d79cb187b_0_278"/>
          <p:cNvSpPr txBox="1"/>
          <p:nvPr/>
        </p:nvSpPr>
        <p:spPr>
          <a:xfrm>
            <a:off x="2176648" y="4171950"/>
            <a:ext cx="11745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b="1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Train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b="1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b="1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Trainers</a:t>
            </a:r>
            <a:endParaRPr/>
          </a:p>
        </p:txBody>
      </p:sp>
      <p:sp>
        <p:nvSpPr>
          <p:cNvPr id="296" name="Google Shape;296;g17d79cb187b_0_278"/>
          <p:cNvSpPr txBox="1"/>
          <p:nvPr/>
        </p:nvSpPr>
        <p:spPr>
          <a:xfrm>
            <a:off x="4157417" y="3864150"/>
            <a:ext cx="1385400" cy="1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b="1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FAIR-by-design learning materials</a:t>
            </a:r>
            <a:endParaRPr/>
          </a:p>
        </p:txBody>
      </p:sp>
      <p:sp>
        <p:nvSpPr>
          <p:cNvPr id="297" name="Google Shape;297;g17d79cb187b_0_278"/>
          <p:cNvSpPr txBox="1"/>
          <p:nvPr/>
        </p:nvSpPr>
        <p:spPr>
          <a:xfrm>
            <a:off x="5966152" y="3556052"/>
            <a:ext cx="1525200" cy="16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b="1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Harmonise curricula and learning paths</a:t>
            </a:r>
            <a:endParaRPr/>
          </a:p>
        </p:txBody>
      </p:sp>
      <p:sp>
        <p:nvSpPr>
          <p:cNvPr id="298" name="Google Shape;298;g17d79cb187b_0_278"/>
          <p:cNvSpPr txBox="1"/>
          <p:nvPr/>
        </p:nvSpPr>
        <p:spPr>
          <a:xfrm>
            <a:off x="7853667" y="3556052"/>
            <a:ext cx="1778100" cy="16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b="1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Lifelong learning through professional networks</a:t>
            </a:r>
            <a:endParaRPr/>
          </a:p>
        </p:txBody>
      </p:sp>
      <p:sp>
        <p:nvSpPr>
          <p:cNvPr id="299" name="Google Shape;299;g17d79cb187b_0_278"/>
          <p:cNvSpPr txBox="1"/>
          <p:nvPr/>
        </p:nvSpPr>
        <p:spPr>
          <a:xfrm>
            <a:off x="10005192" y="4171952"/>
            <a:ext cx="19143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b="1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Competence Centre Network</a:t>
            </a:r>
            <a:endParaRPr/>
          </a:p>
        </p:txBody>
      </p:sp>
      <p:sp>
        <p:nvSpPr>
          <p:cNvPr id="300" name="Google Shape;300;g17d79cb187b_0_278"/>
          <p:cNvSpPr/>
          <p:nvPr/>
        </p:nvSpPr>
        <p:spPr>
          <a:xfrm>
            <a:off x="883121" y="26477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g17d79cb187b_0_278"/>
          <p:cNvSpPr/>
          <p:nvPr/>
        </p:nvSpPr>
        <p:spPr>
          <a:xfrm>
            <a:off x="6638779" y="26477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g17d79cb187b_0_278"/>
          <p:cNvSpPr/>
          <p:nvPr/>
        </p:nvSpPr>
        <p:spPr>
          <a:xfrm>
            <a:off x="2649365" y="26477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g17d79cb187b_0_278"/>
          <p:cNvSpPr/>
          <p:nvPr/>
        </p:nvSpPr>
        <p:spPr>
          <a:xfrm>
            <a:off x="4748113" y="26477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g17d79cb187b_0_278"/>
          <p:cNvSpPr/>
          <p:nvPr/>
        </p:nvSpPr>
        <p:spPr>
          <a:xfrm>
            <a:off x="8666935" y="26477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g17d79cb187b_0_278"/>
          <p:cNvSpPr/>
          <p:nvPr/>
        </p:nvSpPr>
        <p:spPr>
          <a:xfrm>
            <a:off x="10842035" y="26477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g17d79cb187b_0_278"/>
          <p:cNvSpPr/>
          <p:nvPr/>
        </p:nvSpPr>
        <p:spPr>
          <a:xfrm>
            <a:off x="883121" y="29525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g17d79cb187b_0_278"/>
          <p:cNvSpPr/>
          <p:nvPr/>
        </p:nvSpPr>
        <p:spPr>
          <a:xfrm>
            <a:off x="6638779" y="29525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g17d79cb187b_0_278"/>
          <p:cNvSpPr/>
          <p:nvPr/>
        </p:nvSpPr>
        <p:spPr>
          <a:xfrm>
            <a:off x="2649365" y="29525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g17d79cb187b_0_278"/>
          <p:cNvSpPr/>
          <p:nvPr/>
        </p:nvSpPr>
        <p:spPr>
          <a:xfrm>
            <a:off x="4748113" y="29525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g17d79cb187b_0_278"/>
          <p:cNvSpPr/>
          <p:nvPr/>
        </p:nvSpPr>
        <p:spPr>
          <a:xfrm>
            <a:off x="8666935" y="29525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g17d79cb187b_0_278"/>
          <p:cNvSpPr/>
          <p:nvPr/>
        </p:nvSpPr>
        <p:spPr>
          <a:xfrm>
            <a:off x="10842035" y="29525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g17d79cb187b_0_278"/>
          <p:cNvSpPr/>
          <p:nvPr/>
        </p:nvSpPr>
        <p:spPr>
          <a:xfrm>
            <a:off x="883121" y="32573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g17d79cb187b_0_278"/>
          <p:cNvSpPr/>
          <p:nvPr/>
        </p:nvSpPr>
        <p:spPr>
          <a:xfrm>
            <a:off x="6638779" y="32573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g17d79cb187b_0_278"/>
          <p:cNvSpPr/>
          <p:nvPr/>
        </p:nvSpPr>
        <p:spPr>
          <a:xfrm>
            <a:off x="2649365" y="32573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g17d79cb187b_0_278"/>
          <p:cNvSpPr/>
          <p:nvPr/>
        </p:nvSpPr>
        <p:spPr>
          <a:xfrm>
            <a:off x="4748113" y="32573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g17d79cb187b_0_278"/>
          <p:cNvSpPr/>
          <p:nvPr/>
        </p:nvSpPr>
        <p:spPr>
          <a:xfrm>
            <a:off x="8666935" y="32573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g17d79cb187b_0_278"/>
          <p:cNvSpPr/>
          <p:nvPr/>
        </p:nvSpPr>
        <p:spPr>
          <a:xfrm>
            <a:off x="10842035" y="32573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g17d79cb187b_0_278"/>
          <p:cNvSpPr/>
          <p:nvPr/>
        </p:nvSpPr>
        <p:spPr>
          <a:xfrm>
            <a:off x="883121" y="35621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g17d79cb187b_0_278"/>
          <p:cNvSpPr/>
          <p:nvPr/>
        </p:nvSpPr>
        <p:spPr>
          <a:xfrm>
            <a:off x="2649365" y="35621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g17d79cb187b_0_278"/>
          <p:cNvSpPr/>
          <p:nvPr/>
        </p:nvSpPr>
        <p:spPr>
          <a:xfrm>
            <a:off x="4748113" y="35621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g17d79cb187b_0_278"/>
          <p:cNvSpPr/>
          <p:nvPr/>
        </p:nvSpPr>
        <p:spPr>
          <a:xfrm>
            <a:off x="10842035" y="35621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g17d79cb187b_0_278"/>
          <p:cNvSpPr/>
          <p:nvPr/>
        </p:nvSpPr>
        <p:spPr>
          <a:xfrm>
            <a:off x="883121" y="38669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g17d79cb187b_0_278"/>
          <p:cNvSpPr/>
          <p:nvPr/>
        </p:nvSpPr>
        <p:spPr>
          <a:xfrm>
            <a:off x="2649365" y="38669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g17d79cb187b_0_278"/>
          <p:cNvSpPr/>
          <p:nvPr/>
        </p:nvSpPr>
        <p:spPr>
          <a:xfrm>
            <a:off x="10842035" y="38669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Google Shape;329;g17d79cb187b_0_401"/>
          <p:cNvPicPr preferRelativeResize="0"/>
          <p:nvPr/>
        </p:nvPicPr>
        <p:blipFill rotWithShape="1">
          <a:blip r:embed="rId3">
            <a:alphaModFix/>
          </a:blip>
          <a:srcRect t="11857" b="3747"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g17d79cb187b_0_401"/>
          <p:cNvSpPr txBox="1"/>
          <p:nvPr/>
        </p:nvSpPr>
        <p:spPr>
          <a:xfrm>
            <a:off x="304800" y="152400"/>
            <a:ext cx="4278300" cy="19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Century Gothic"/>
              <a:buNone/>
            </a:pPr>
            <a:r>
              <a:rPr lang="it-IT" sz="3600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Developing paths for different targets…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331" name="Google Shape;331;g17d79cb187b_0_401"/>
          <p:cNvSpPr txBox="1"/>
          <p:nvPr/>
        </p:nvSpPr>
        <p:spPr>
          <a:xfrm>
            <a:off x="84325" y="6394225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100">
                <a:solidFill>
                  <a:schemeClr val="dk1"/>
                </a:solidFill>
              </a:rPr>
              <a:t>Photo by</a:t>
            </a:r>
            <a:r>
              <a:rPr lang="it-IT" sz="1100">
                <a:solidFill>
                  <a:schemeClr val="dk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u="sng">
                <a:solidFill>
                  <a:schemeClr val="hlink"/>
                </a:solidFill>
                <a:hlinkClick r:id="rId4"/>
              </a:rPr>
              <a:t>George Bakos</a:t>
            </a:r>
            <a:r>
              <a:rPr lang="it-IT" sz="1100">
                <a:solidFill>
                  <a:schemeClr val="dk1"/>
                </a:solidFill>
              </a:rPr>
              <a:t> on</a:t>
            </a:r>
            <a:r>
              <a:rPr lang="it-IT" sz="1100">
                <a:solidFill>
                  <a:schemeClr val="dk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u="sng">
                <a:solidFill>
                  <a:schemeClr val="hlink"/>
                </a:solidFill>
                <a:hlinkClick r:id="rId5"/>
              </a:rPr>
              <a:t>Unsplash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18c8406ecae_0_2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79B418"/>
              </a:buClr>
              <a:buSzPts val="1600"/>
              <a:buNone/>
            </a:pPr>
            <a:endParaRPr sz="27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7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79B418"/>
              </a:buClr>
              <a:buSzPts val="1600"/>
              <a:buNone/>
            </a:pPr>
            <a:endParaRPr sz="2700"/>
          </a:p>
        </p:txBody>
      </p:sp>
      <p:sp>
        <p:nvSpPr>
          <p:cNvPr id="337" name="Google Shape;337;g18c8406ecae_0_29"/>
          <p:cNvSpPr txBox="1"/>
          <p:nvPr/>
        </p:nvSpPr>
        <p:spPr>
          <a:xfrm>
            <a:off x="839800" y="1244175"/>
            <a:ext cx="4250100" cy="19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Century Gothic"/>
              <a:buNone/>
            </a:pPr>
            <a:r>
              <a:rPr lang="it-IT" sz="360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Science for Policy</a:t>
            </a:r>
            <a:endParaRPr/>
          </a:p>
        </p:txBody>
      </p:sp>
      <p:pic>
        <p:nvPicPr>
          <p:cNvPr id="338" name="Google Shape;338;g18c8406ecae_0_29" descr="Martellett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02247" y="2659603"/>
            <a:ext cx="2607200" cy="26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g18c8406ecae_0_29"/>
          <p:cNvSpPr txBox="1">
            <a:spLocks noGrp="1"/>
          </p:cNvSpPr>
          <p:nvPr>
            <p:ph type="body" idx="1"/>
          </p:nvPr>
        </p:nvSpPr>
        <p:spPr>
          <a:xfrm>
            <a:off x="5183200" y="2231025"/>
            <a:ext cx="6172200" cy="393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00050" algn="l" rtl="0">
              <a:spcBef>
                <a:spcPts val="1000"/>
              </a:spcBef>
              <a:spcAft>
                <a:spcPts val="0"/>
              </a:spcAft>
              <a:buClr>
                <a:srgbClr val="FF9900"/>
              </a:buClr>
              <a:buSzPct val="200000"/>
              <a:buChar char="•"/>
            </a:pPr>
            <a:r>
              <a:rPr lang="it-IT" sz="2700" dirty="0" err="1"/>
              <a:t>honest</a:t>
            </a:r>
            <a:r>
              <a:rPr lang="it-IT" sz="2700" dirty="0"/>
              <a:t> brokers, </a:t>
            </a:r>
            <a:endParaRPr sz="2700" dirty="0"/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ct val="200000"/>
              <a:buChar char="•"/>
            </a:pPr>
            <a:r>
              <a:rPr lang="it-IT" sz="2700" dirty="0" err="1"/>
              <a:t>civil</a:t>
            </a:r>
            <a:r>
              <a:rPr lang="it-IT" sz="2700" dirty="0"/>
              <a:t> servants, </a:t>
            </a:r>
            <a:endParaRPr sz="2700" dirty="0"/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ct val="200000"/>
              <a:buChar char="•"/>
            </a:pPr>
            <a:r>
              <a:rPr lang="it-IT" sz="2700" dirty="0"/>
              <a:t>policy </a:t>
            </a:r>
            <a:r>
              <a:rPr lang="it-IT" sz="2700" dirty="0" err="1"/>
              <a:t>makers</a:t>
            </a:r>
            <a:r>
              <a:rPr lang="it-IT" sz="2700" dirty="0"/>
              <a:t> </a:t>
            </a:r>
            <a:endParaRPr sz="2700"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700" dirty="0"/>
              <a:t>need to: </a:t>
            </a:r>
            <a:endParaRPr sz="2700" dirty="0"/>
          </a:p>
          <a:p>
            <a:pPr indent="-400050">
              <a:spcBef>
                <a:spcPts val="1000"/>
              </a:spcBef>
              <a:buClr>
                <a:srgbClr val="FF9900"/>
              </a:buClr>
              <a:buSzPct val="200000"/>
            </a:pPr>
            <a:r>
              <a:rPr lang="it-IT" sz="2700" dirty="0" err="1"/>
              <a:t>inform</a:t>
            </a:r>
            <a:r>
              <a:rPr lang="it-IT" sz="2700" dirty="0"/>
              <a:t> </a:t>
            </a:r>
            <a:r>
              <a:rPr lang="it-IT" sz="2700" dirty="0" err="1"/>
              <a:t>through</a:t>
            </a:r>
            <a:r>
              <a:rPr lang="it-IT" sz="2700" dirty="0"/>
              <a:t> </a:t>
            </a:r>
            <a:r>
              <a:rPr lang="it-IT" sz="2700" dirty="0" err="1"/>
              <a:t>evidence</a:t>
            </a:r>
            <a:r>
              <a:rPr lang="it-IT" sz="2700" dirty="0"/>
              <a:t>, </a:t>
            </a:r>
            <a:endParaRPr sz="2700" dirty="0"/>
          </a:p>
          <a:p>
            <a:pPr indent="-400050">
              <a:spcBef>
                <a:spcPts val="0"/>
              </a:spcBef>
              <a:buClr>
                <a:srgbClr val="FF9900"/>
              </a:buClr>
              <a:buSzPct val="200000"/>
            </a:pPr>
            <a:r>
              <a:rPr lang="it-IT" sz="2700" dirty="0" err="1"/>
              <a:t>understand</a:t>
            </a:r>
            <a:r>
              <a:rPr lang="it-IT" sz="2700" dirty="0"/>
              <a:t> the needs of policy </a:t>
            </a:r>
            <a:r>
              <a:rPr lang="it-IT" sz="2700" dirty="0" err="1"/>
              <a:t>makers</a:t>
            </a:r>
            <a:r>
              <a:rPr lang="it-IT" sz="2700" dirty="0"/>
              <a:t>, </a:t>
            </a:r>
            <a:endParaRPr sz="2700" dirty="0"/>
          </a:p>
          <a:p>
            <a:pPr indent="-400050">
              <a:spcBef>
                <a:spcPts val="0"/>
              </a:spcBef>
              <a:buClr>
                <a:srgbClr val="FF9900"/>
              </a:buClr>
              <a:buSzPct val="200000"/>
            </a:pPr>
            <a:r>
              <a:rPr lang="it-IT" sz="2700" dirty="0" err="1"/>
              <a:t>consider</a:t>
            </a:r>
            <a:r>
              <a:rPr lang="it-IT" sz="2700" dirty="0"/>
              <a:t> ethical issues </a:t>
            </a:r>
            <a:r>
              <a:rPr lang="it-IT" sz="2700" dirty="0" err="1"/>
              <a:t>at</a:t>
            </a:r>
            <a:r>
              <a:rPr lang="it-IT" sz="2700" dirty="0"/>
              <a:t> the science for policy </a:t>
            </a:r>
            <a:r>
              <a:rPr lang="it-IT" sz="2700" dirty="0" err="1"/>
              <a:t>interface</a:t>
            </a:r>
            <a:endParaRPr lang="it-IT" sz="27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" name="Google Shape;350;g18c8406ecae_0_77" descr="Tribunal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61242" y="2444050"/>
            <a:ext cx="2607200" cy="2607084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g18c8406ecae_0_7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79B418"/>
              </a:buClr>
              <a:buSzPts val="1600"/>
              <a:buNone/>
            </a:pPr>
            <a:endParaRPr sz="27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endParaRPr sz="27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79B418"/>
              </a:buClr>
              <a:buSzPts val="1600"/>
              <a:buNone/>
            </a:pPr>
            <a:endParaRPr sz="2700"/>
          </a:p>
        </p:txBody>
      </p:sp>
      <p:sp>
        <p:nvSpPr>
          <p:cNvPr id="352" name="Google Shape;352;g18c8406ecae_0_77"/>
          <p:cNvSpPr txBox="1"/>
          <p:nvPr/>
        </p:nvSpPr>
        <p:spPr>
          <a:xfrm>
            <a:off x="839800" y="1244175"/>
            <a:ext cx="4250100" cy="19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Century Gothic"/>
              <a:buNone/>
            </a:pPr>
            <a:r>
              <a:rPr lang="it-IT" sz="360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Institutions</a:t>
            </a:r>
            <a:endParaRPr/>
          </a:p>
        </p:txBody>
      </p:sp>
      <p:sp>
        <p:nvSpPr>
          <p:cNvPr id="353" name="Google Shape;353;g18c8406ecae_0_77"/>
          <p:cNvSpPr txBox="1">
            <a:spLocks noGrp="1"/>
          </p:cNvSpPr>
          <p:nvPr>
            <p:ph type="body" idx="1"/>
          </p:nvPr>
        </p:nvSpPr>
        <p:spPr>
          <a:xfrm>
            <a:off x="5183200" y="2231025"/>
            <a:ext cx="6172200" cy="393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indent="-400050">
              <a:lnSpc>
                <a:spcPct val="110000"/>
              </a:lnSpc>
              <a:buClr>
                <a:srgbClr val="FF9900"/>
              </a:buClr>
              <a:buSzPct val="200000"/>
            </a:pPr>
            <a:r>
              <a:rPr lang="it-IT" sz="3500" dirty="0" err="1"/>
              <a:t>undergraduate</a:t>
            </a:r>
            <a:r>
              <a:rPr lang="it-IT" sz="3500" dirty="0"/>
              <a:t>, </a:t>
            </a:r>
            <a:endParaRPr sz="3500" dirty="0"/>
          </a:p>
          <a:p>
            <a:pPr indent="-400050">
              <a:lnSpc>
                <a:spcPct val="110000"/>
              </a:lnSpc>
              <a:buClr>
                <a:srgbClr val="FF9900"/>
              </a:buClr>
              <a:buSzPct val="200000"/>
            </a:pPr>
            <a:r>
              <a:rPr lang="it-IT" sz="3500" dirty="0" err="1"/>
              <a:t>PhD</a:t>
            </a:r>
            <a:r>
              <a:rPr lang="it-IT" sz="3500" dirty="0"/>
              <a:t>, </a:t>
            </a:r>
            <a:r>
              <a:rPr lang="it-IT" sz="3500" dirty="0" err="1"/>
              <a:t>researchers</a:t>
            </a:r>
            <a:endParaRPr sz="3500" dirty="0"/>
          </a:p>
          <a:p>
            <a:pPr indent="-400050">
              <a:lnSpc>
                <a:spcPct val="110000"/>
              </a:lnSpc>
              <a:buClr>
                <a:srgbClr val="FF9900"/>
              </a:buClr>
              <a:buSzPct val="200000"/>
            </a:pPr>
            <a:r>
              <a:rPr lang="it-IT" sz="3500" dirty="0"/>
              <a:t>data stewards and </a:t>
            </a:r>
            <a:r>
              <a:rPr lang="it-IT" sz="3500" dirty="0" err="1"/>
              <a:t>professionists</a:t>
            </a:r>
            <a:r>
              <a:rPr lang="it-IT" sz="3500" dirty="0"/>
              <a:t>, including data </a:t>
            </a:r>
            <a:r>
              <a:rPr lang="it-IT" sz="3500" dirty="0" err="1"/>
              <a:t>librarian</a:t>
            </a:r>
            <a:r>
              <a:rPr lang="it-IT" sz="3500" dirty="0"/>
              <a:t> and </a:t>
            </a:r>
            <a:r>
              <a:rPr lang="it-IT" sz="3500" dirty="0" err="1"/>
              <a:t>curators</a:t>
            </a:r>
            <a:r>
              <a:rPr lang="it-IT" sz="3500" dirty="0"/>
              <a:t>, </a:t>
            </a:r>
            <a:r>
              <a:rPr lang="it-IT" sz="3500" dirty="0" err="1"/>
              <a:t>legal</a:t>
            </a:r>
            <a:r>
              <a:rPr lang="it-IT" sz="3500" dirty="0"/>
              <a:t> and ethical </a:t>
            </a:r>
            <a:r>
              <a:rPr lang="it-IT" sz="3500" dirty="0" err="1"/>
              <a:t>experts</a:t>
            </a:r>
            <a:endParaRPr sz="3500" dirty="0"/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3500" dirty="0"/>
              <a:t>need to: </a:t>
            </a:r>
            <a:endParaRPr sz="3500" dirty="0"/>
          </a:p>
          <a:p>
            <a:pPr lvl="0" indent="-400050">
              <a:lnSpc>
                <a:spcPct val="110000"/>
              </a:lnSpc>
              <a:spcBef>
                <a:spcPts val="1000"/>
              </a:spcBef>
              <a:buClr>
                <a:srgbClr val="FF9900"/>
              </a:buClr>
              <a:buSzPct val="200000"/>
            </a:pPr>
            <a:r>
              <a:rPr lang="it-IT" sz="3500" dirty="0" err="1"/>
              <a:t>count</a:t>
            </a:r>
            <a:r>
              <a:rPr lang="it-IT" sz="3500" dirty="0"/>
              <a:t> on </a:t>
            </a:r>
            <a:r>
              <a:rPr lang="it-IT" sz="3500" dirty="0" err="1"/>
              <a:t>adequate</a:t>
            </a:r>
            <a:r>
              <a:rPr lang="it-IT" sz="3500" dirty="0"/>
              <a:t> </a:t>
            </a:r>
            <a:r>
              <a:rPr lang="it-IT" sz="3500" dirty="0" err="1"/>
              <a:t>skilled</a:t>
            </a:r>
            <a:r>
              <a:rPr lang="it-IT" sz="3500" dirty="0"/>
              <a:t> </a:t>
            </a:r>
            <a:r>
              <a:rPr lang="it-IT" sz="3500" dirty="0" err="1"/>
              <a:t>professionists</a:t>
            </a:r>
            <a:r>
              <a:rPr lang="it-IT" sz="3500" dirty="0"/>
              <a:t>, </a:t>
            </a:r>
            <a:endParaRPr sz="3500" dirty="0"/>
          </a:p>
          <a:p>
            <a:pPr lvl="0" indent="-400050">
              <a:lnSpc>
                <a:spcPct val="110000"/>
              </a:lnSpc>
              <a:spcBef>
                <a:spcPts val="1000"/>
              </a:spcBef>
              <a:buClr>
                <a:srgbClr val="FF9900"/>
              </a:buClr>
              <a:buSzPct val="200000"/>
            </a:pPr>
            <a:r>
              <a:rPr lang="it-IT" sz="3500" dirty="0"/>
              <a:t>data </a:t>
            </a:r>
            <a:r>
              <a:rPr lang="it-IT" sz="3500" dirty="0" err="1"/>
              <a:t>experts</a:t>
            </a:r>
            <a:r>
              <a:rPr lang="it-IT" sz="3500" dirty="0"/>
              <a:t> and support staff, </a:t>
            </a:r>
            <a:endParaRPr sz="3500" dirty="0"/>
          </a:p>
          <a:p>
            <a:pPr lvl="0" indent="-400050">
              <a:lnSpc>
                <a:spcPct val="110000"/>
              </a:lnSpc>
              <a:spcBef>
                <a:spcPts val="1000"/>
              </a:spcBef>
              <a:buClr>
                <a:srgbClr val="FF9900"/>
              </a:buClr>
              <a:buSzPct val="200000"/>
            </a:pPr>
            <a:r>
              <a:rPr lang="it-IT" sz="3500" dirty="0" err="1"/>
              <a:t>train</a:t>
            </a:r>
            <a:r>
              <a:rPr lang="it-IT" sz="3500" dirty="0"/>
              <a:t> </a:t>
            </a:r>
            <a:r>
              <a:rPr lang="it-IT" sz="3500" dirty="0" err="1"/>
              <a:t>undergraduates</a:t>
            </a:r>
            <a:r>
              <a:rPr lang="it-IT" sz="3500" dirty="0"/>
              <a:t> and </a:t>
            </a:r>
            <a:r>
              <a:rPr lang="it-IT" sz="3500" dirty="0" err="1"/>
              <a:t>scientists</a:t>
            </a:r>
            <a:r>
              <a:rPr lang="it-IT" sz="3500" dirty="0"/>
              <a:t> </a:t>
            </a:r>
            <a:r>
              <a:rPr lang="it-IT" sz="3500" dirty="0" err="1"/>
              <a:t>at</a:t>
            </a:r>
            <a:r>
              <a:rPr lang="it-IT" sz="3500" dirty="0"/>
              <a:t> </a:t>
            </a:r>
            <a:r>
              <a:rPr lang="it-IT" sz="3500" dirty="0" err="1"/>
              <a:t>different</a:t>
            </a:r>
            <a:r>
              <a:rPr lang="it-IT" sz="3500" dirty="0"/>
              <a:t> career levels</a:t>
            </a:r>
            <a:endParaRPr sz="3500" dirty="0"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27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Google Shape;364;g18c8406ecae_0_109" descr="Social network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67901" y="2750694"/>
            <a:ext cx="1993889" cy="199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g18c8406ecae_0_109"/>
          <p:cNvSpPr txBox="1"/>
          <p:nvPr/>
        </p:nvSpPr>
        <p:spPr>
          <a:xfrm>
            <a:off x="839800" y="1244175"/>
            <a:ext cx="4250100" cy="19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Century Gothic"/>
              <a:buNone/>
            </a:pPr>
            <a:r>
              <a:rPr lang="it-IT" sz="360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Professional Networks</a:t>
            </a:r>
            <a:endParaRPr/>
          </a:p>
        </p:txBody>
      </p:sp>
      <p:sp>
        <p:nvSpPr>
          <p:cNvPr id="366" name="Google Shape;366;g18c8406ecae_0_109"/>
          <p:cNvSpPr txBox="1">
            <a:spLocks noGrp="1"/>
          </p:cNvSpPr>
          <p:nvPr>
            <p:ph type="body" idx="1"/>
          </p:nvPr>
        </p:nvSpPr>
        <p:spPr>
          <a:xfrm>
            <a:off x="5183200" y="2231025"/>
            <a:ext cx="6172200" cy="393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 indent="-400050">
              <a:lnSpc>
                <a:spcPct val="100000"/>
              </a:lnSpc>
              <a:buClr>
                <a:srgbClr val="FF9900"/>
              </a:buClr>
              <a:buSzPct val="200000"/>
            </a:pPr>
            <a:r>
              <a:rPr lang="it-IT" sz="2400" dirty="0"/>
              <a:t>lifelong learning </a:t>
            </a:r>
            <a:r>
              <a:rPr lang="it-IT" sz="2400" dirty="0" err="1"/>
              <a:t>through</a:t>
            </a:r>
            <a:r>
              <a:rPr lang="it-IT" sz="2400" dirty="0"/>
              <a:t> peer networks</a:t>
            </a:r>
            <a:endParaRPr sz="2400" dirty="0"/>
          </a:p>
          <a:p>
            <a:pPr marL="57150" lvl="0" indent="0">
              <a:lnSpc>
                <a:spcPct val="100000"/>
              </a:lnSpc>
              <a:buClr>
                <a:srgbClr val="FF9900"/>
              </a:buClr>
              <a:buSzPct val="200000"/>
              <a:buNone/>
            </a:pPr>
            <a:r>
              <a:rPr lang="it-IT" sz="2400" dirty="0"/>
              <a:t>need to: </a:t>
            </a:r>
            <a:endParaRPr sz="2400" dirty="0"/>
          </a:p>
          <a:p>
            <a:pPr indent="-400050">
              <a:lnSpc>
                <a:spcPct val="100000"/>
              </a:lnSpc>
              <a:buClr>
                <a:srgbClr val="FF9900"/>
              </a:buClr>
              <a:buSzPct val="200000"/>
            </a:pPr>
            <a:r>
              <a:rPr lang="it-IT" sz="2400" dirty="0"/>
              <a:t>be </a:t>
            </a:r>
            <a:r>
              <a:rPr lang="it-IT" sz="2400" dirty="0" err="1"/>
              <a:t>empowered</a:t>
            </a:r>
            <a:r>
              <a:rPr lang="it-IT" sz="2400" dirty="0"/>
              <a:t> to put </a:t>
            </a:r>
            <a:r>
              <a:rPr lang="it-IT" sz="2400" dirty="0" err="1"/>
              <a:t>into</a:t>
            </a:r>
            <a:r>
              <a:rPr lang="it-IT" sz="2400" dirty="0"/>
              <a:t> practice lifelong learning </a:t>
            </a:r>
            <a:r>
              <a:rPr lang="it-IT" sz="2400" dirty="0" err="1"/>
              <a:t>through</a:t>
            </a:r>
            <a:r>
              <a:rPr lang="it-IT" sz="2400" dirty="0"/>
              <a:t> the </a:t>
            </a:r>
            <a:r>
              <a:rPr lang="it-IT" sz="2400" dirty="0" err="1"/>
              <a:t>learn</a:t>
            </a:r>
            <a:r>
              <a:rPr lang="it-IT" sz="2400" dirty="0"/>
              <a:t> by </a:t>
            </a:r>
            <a:r>
              <a:rPr lang="it-IT" sz="2400" dirty="0" err="1"/>
              <a:t>doing</a:t>
            </a:r>
            <a:r>
              <a:rPr lang="it-IT" sz="2400" dirty="0"/>
              <a:t> and best practice sharing</a:t>
            </a:r>
            <a:endParaRPr sz="2400" dirty="0"/>
          </a:p>
          <a:p>
            <a:pPr marL="457200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 sz="27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Google Shape;373;g18c8406ecae_0_93" descr="Globo terrestre, Africa ed Europ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61242" y="2444042"/>
            <a:ext cx="2607200" cy="2607084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g18c8406ecae_0_93"/>
          <p:cNvSpPr txBox="1"/>
          <p:nvPr/>
        </p:nvSpPr>
        <p:spPr>
          <a:xfrm>
            <a:off x="839800" y="558375"/>
            <a:ext cx="4894200" cy="19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Century Gothic"/>
              <a:buNone/>
            </a:pPr>
            <a:r>
              <a:rPr lang="it-IT" sz="360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Research Infrastructures and thematic communities</a:t>
            </a:r>
            <a:endParaRPr/>
          </a:p>
        </p:txBody>
      </p:sp>
      <p:sp>
        <p:nvSpPr>
          <p:cNvPr id="375" name="Google Shape;375;g18c8406ecae_0_93"/>
          <p:cNvSpPr txBox="1">
            <a:spLocks noGrp="1"/>
          </p:cNvSpPr>
          <p:nvPr>
            <p:ph type="body" idx="1"/>
          </p:nvPr>
        </p:nvSpPr>
        <p:spPr>
          <a:xfrm>
            <a:off x="5183200" y="2231025"/>
            <a:ext cx="6172200" cy="393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indent="-400050">
              <a:lnSpc>
                <a:spcPct val="100000"/>
              </a:lnSpc>
              <a:buClr>
                <a:srgbClr val="FF9900"/>
              </a:buClr>
              <a:buSzPct val="200000"/>
            </a:pPr>
            <a:r>
              <a:rPr lang="it-IT" sz="2400" dirty="0"/>
              <a:t>Research </a:t>
            </a:r>
            <a:r>
              <a:rPr lang="it-IT" sz="2400" dirty="0" err="1"/>
              <a:t>Infrastructure</a:t>
            </a:r>
            <a:r>
              <a:rPr lang="it-IT" sz="2400" dirty="0"/>
              <a:t> </a:t>
            </a:r>
            <a:r>
              <a:rPr lang="it-IT" sz="2400" dirty="0" err="1"/>
              <a:t>professionals</a:t>
            </a:r>
            <a:r>
              <a:rPr lang="it-IT" sz="2400" dirty="0"/>
              <a:t>, </a:t>
            </a:r>
            <a:r>
              <a:rPr lang="it-IT" sz="2400" dirty="0" err="1"/>
              <a:t>Researchers</a:t>
            </a:r>
            <a:r>
              <a:rPr lang="it-IT" sz="2400" dirty="0"/>
              <a:t> </a:t>
            </a:r>
            <a:r>
              <a:rPr lang="it-IT" sz="2400" dirty="0" err="1"/>
              <a:t>belonging</a:t>
            </a:r>
            <a:r>
              <a:rPr lang="it-IT" sz="2400" dirty="0"/>
              <a:t> to </a:t>
            </a:r>
            <a:r>
              <a:rPr lang="it-IT" sz="2400" dirty="0" err="1"/>
              <a:t>specific</a:t>
            </a:r>
            <a:r>
              <a:rPr lang="it-IT" sz="2400" dirty="0"/>
              <a:t> communities</a:t>
            </a:r>
            <a:endParaRPr sz="2400" dirty="0"/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400" dirty="0"/>
              <a:t>need to:</a:t>
            </a:r>
            <a:endParaRPr sz="2400" dirty="0"/>
          </a:p>
          <a:p>
            <a:pPr lvl="0" indent="-400050">
              <a:lnSpc>
                <a:spcPct val="100000"/>
              </a:lnSpc>
              <a:buClr>
                <a:srgbClr val="FF9900"/>
              </a:buClr>
              <a:buSzPct val="200000"/>
            </a:pPr>
            <a:r>
              <a:rPr lang="it-IT" sz="2400" dirty="0" err="1"/>
              <a:t>Acquire</a:t>
            </a:r>
            <a:r>
              <a:rPr lang="it-IT" sz="2400" dirty="0"/>
              <a:t> </a:t>
            </a:r>
            <a:r>
              <a:rPr lang="it-IT" sz="2400" dirty="0" err="1"/>
              <a:t>specific</a:t>
            </a:r>
            <a:r>
              <a:rPr lang="it-IT" sz="2400" dirty="0"/>
              <a:t> OS and RDM skills</a:t>
            </a:r>
            <a:endParaRPr sz="2400" dirty="0"/>
          </a:p>
          <a:p>
            <a:pPr lvl="0" indent="-400050">
              <a:lnSpc>
                <a:spcPct val="100000"/>
              </a:lnSpc>
              <a:buClr>
                <a:srgbClr val="FF9900"/>
              </a:buClr>
              <a:buSzPct val="200000"/>
            </a:pPr>
            <a:r>
              <a:rPr lang="it-IT" sz="2400" dirty="0" err="1"/>
              <a:t>Tailor</a:t>
            </a:r>
            <a:r>
              <a:rPr lang="it-IT" sz="2400" dirty="0"/>
              <a:t> training on </a:t>
            </a:r>
            <a:r>
              <a:rPr lang="it-IT" sz="2400" dirty="0" err="1"/>
              <a:t>specific</a:t>
            </a:r>
            <a:r>
              <a:rPr lang="it-IT" sz="2400" dirty="0"/>
              <a:t> needs to </a:t>
            </a:r>
            <a:r>
              <a:rPr lang="it-IT" sz="2400" dirty="0" err="1"/>
              <a:t>embed</a:t>
            </a:r>
            <a:r>
              <a:rPr lang="it-IT" sz="2400" dirty="0"/>
              <a:t> FAIR </a:t>
            </a:r>
            <a:r>
              <a:rPr lang="it-IT" sz="2400" dirty="0" err="1"/>
              <a:t>principles</a:t>
            </a:r>
            <a:r>
              <a:rPr lang="it-IT" sz="2400" dirty="0"/>
              <a:t> in the research workflow</a:t>
            </a:r>
            <a:endParaRPr sz="2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18c8406ecae_0_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g18c8406ecae_0_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86" name="Google Shape;386;g18c8406ecae_0_0"/>
          <p:cNvPicPr preferRelativeResize="0"/>
          <p:nvPr/>
        </p:nvPicPr>
        <p:blipFill rotWithShape="1">
          <a:blip r:embed="rId3">
            <a:alphaModFix/>
          </a:blip>
          <a:srcRect b="15604"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g18c8406ecae_0_0"/>
          <p:cNvSpPr txBox="1"/>
          <p:nvPr/>
        </p:nvSpPr>
        <p:spPr>
          <a:xfrm>
            <a:off x="0" y="0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100">
                <a:solidFill>
                  <a:schemeClr val="lt1"/>
                </a:solidFill>
              </a:rPr>
              <a:t>Photo by</a:t>
            </a:r>
            <a:r>
              <a:rPr lang="it-IT" sz="1100">
                <a:solidFill>
                  <a:schemeClr val="lt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u="sng">
                <a:solidFill>
                  <a:schemeClr val="l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krakenimages</a:t>
            </a:r>
            <a:r>
              <a:rPr lang="it-IT" sz="1100">
                <a:solidFill>
                  <a:schemeClr val="lt1"/>
                </a:solidFill>
              </a:rPr>
              <a:t> on</a:t>
            </a:r>
            <a:r>
              <a:rPr lang="it-IT" sz="1100">
                <a:solidFill>
                  <a:schemeClr val="lt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u="sng">
                <a:solidFill>
                  <a:schemeClr val="l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388" name="Google Shape;388;g18c8406ecae_0_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1850" y="3429000"/>
            <a:ext cx="3160374" cy="3160374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g18c8406ecae_0_0"/>
          <p:cNvSpPr txBox="1">
            <a:spLocks noGrp="1"/>
          </p:cNvSpPr>
          <p:nvPr>
            <p:ph type="title"/>
          </p:nvPr>
        </p:nvSpPr>
        <p:spPr>
          <a:xfrm>
            <a:off x="8348100" y="1818350"/>
            <a:ext cx="38439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Century Gothic"/>
              <a:buNone/>
            </a:pPr>
            <a:r>
              <a:rPr lang="it-IT" sz="520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Have </a:t>
            </a:r>
            <a:endParaRPr sz="5200">
              <a:solidFill>
                <a:srgbClr val="0070C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Century Gothic"/>
              <a:buNone/>
            </a:pPr>
            <a:r>
              <a:rPr lang="it-IT" sz="520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your say!</a:t>
            </a:r>
            <a:endParaRPr sz="5200">
              <a:solidFill>
                <a:srgbClr val="0070C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90" name="Google Shape;390;g18c8406ecae_0_0"/>
          <p:cNvSpPr txBox="1"/>
          <p:nvPr/>
        </p:nvSpPr>
        <p:spPr>
          <a:xfrm>
            <a:off x="1602028" y="1480450"/>
            <a:ext cx="3000000" cy="16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800" b="1" u="sng">
                <a:solidFill>
                  <a:schemeClr val="hlink"/>
                </a:solidFill>
                <a:latin typeface="Century Gothic"/>
                <a:ea typeface="Century Gothic"/>
                <a:cs typeface="Century Gothic"/>
                <a:sym typeface="Century Gothic"/>
                <a:hlinkClick r:id="rId7"/>
              </a:rPr>
              <a:t>www.menti.com</a:t>
            </a:r>
            <a:endParaRPr sz="2800" b="1">
              <a:solidFill>
                <a:srgbClr val="3278B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rgbClr val="3278B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200" b="1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4395 8135</a:t>
            </a:r>
            <a:endParaRPr sz="4200" b="1">
              <a:solidFill>
                <a:srgbClr val="3278B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4"/>
          <p:cNvSpPr txBox="1">
            <a:spLocks noGrp="1"/>
          </p:cNvSpPr>
          <p:nvPr>
            <p:ph type="title"/>
          </p:nvPr>
        </p:nvSpPr>
        <p:spPr>
          <a:xfrm>
            <a:off x="228600" y="2935605"/>
            <a:ext cx="6558280" cy="1914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400"/>
              <a:buFont typeface="Century Gothic"/>
              <a:buNone/>
            </a:pPr>
            <a:r>
              <a:rPr lang="it-IT">
                <a:solidFill>
                  <a:srgbClr val="0070C0"/>
                </a:solidFill>
              </a:rPr>
              <a:t>Thank you!</a:t>
            </a:r>
            <a:br>
              <a:rPr lang="it-IT">
                <a:solidFill>
                  <a:srgbClr val="0070C0"/>
                </a:solidFill>
              </a:rPr>
            </a:br>
            <a:r>
              <a:rPr lang="it-IT">
                <a:solidFill>
                  <a:srgbClr val="0070C0"/>
                </a:solidFill>
              </a:rPr>
              <a:t>Questions?</a:t>
            </a:r>
            <a:endParaRPr/>
          </a:p>
        </p:txBody>
      </p:sp>
      <p:sp>
        <p:nvSpPr>
          <p:cNvPr id="396" name="Google Shape;396;p4"/>
          <p:cNvSpPr txBox="1">
            <a:spLocks noGrp="1"/>
          </p:cNvSpPr>
          <p:nvPr>
            <p:ph type="ftr" idx="11"/>
          </p:nvPr>
        </p:nvSpPr>
        <p:spPr>
          <a:xfrm>
            <a:off x="279935" y="5096655"/>
            <a:ext cx="75234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u="sng">
                <a:solidFill>
                  <a:schemeClr val="hlink"/>
                </a:solidFill>
                <a:latin typeface="Century Gothic"/>
                <a:ea typeface="Century Gothic"/>
                <a:cs typeface="Century Gothic"/>
                <a:sym typeface="Century Gothic"/>
                <a:hlinkClick r:id="rId4"/>
              </a:rPr>
              <a:t>emma.lazzeri@garr.it</a:t>
            </a:r>
            <a:endParaRPr sz="1800">
              <a:solidFill>
                <a:srgbClr val="79B41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u="sng">
                <a:solidFill>
                  <a:schemeClr val="hlink"/>
                </a:solidFill>
                <a:latin typeface="Century Gothic"/>
                <a:ea typeface="Century Gothic"/>
                <a:cs typeface="Century Gothic"/>
                <a:sym typeface="Century Gothic"/>
                <a:hlinkClick r:id="rId5"/>
              </a:rPr>
              <a:t>info@skills4eosc.eu</a:t>
            </a:r>
            <a:endParaRPr sz="1800">
              <a:solidFill>
                <a:srgbClr val="79B41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79B41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97" name="Google Shape;397;p4"/>
          <p:cNvSpPr txBox="1"/>
          <p:nvPr/>
        </p:nvSpPr>
        <p:spPr>
          <a:xfrm>
            <a:off x="0" y="5706550"/>
            <a:ext cx="12192000" cy="1139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This presentation is released under a CC-BY 4.0 license. </a:t>
            </a:r>
            <a:r>
              <a:rPr lang="it-IT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cite this presentation, please copy and paste: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it-IT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Lazzeri, Emma. (2022, November 14). Meeting different stakeholders’ needs. EOSC Symposium, Prague, 2022. doi: 10.5281/zenodo.7319683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8" name="Google Shape;398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9525" y="5794463"/>
            <a:ext cx="1248608" cy="429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800"/>
              <a:buFont typeface="Century Gothic"/>
              <a:buNone/>
            </a:pPr>
            <a:r>
              <a:rPr lang="it-IT" sz="480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Slide title</a:t>
            </a:r>
            <a:endParaRPr sz="4800">
              <a:solidFill>
                <a:srgbClr val="0070C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3" name="Google Shape;193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it-IT" sz="3200"/>
              <a:t>Text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ts val="3200"/>
              <a:buChar char="•"/>
            </a:pPr>
            <a:r>
              <a:rPr lang="it-IT" sz="3200"/>
              <a:t>Bullet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800"/>
              <a:buChar char="•"/>
            </a:pPr>
            <a:r>
              <a:rPr lang="it-IT" sz="2800"/>
              <a:t>More bullets</a:t>
            </a:r>
            <a:endParaRPr sz="2800"/>
          </a:p>
          <a:p>
            <a:pPr marL="11430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Char char="•"/>
            </a:pPr>
            <a:r>
              <a:rPr lang="it-IT" sz="2400"/>
              <a:t>Some extra bullets</a:t>
            </a:r>
            <a:endParaRPr sz="2400"/>
          </a:p>
          <a:p>
            <a:pPr marL="1143000" lvl="2" indent="-76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None/>
            </a:pPr>
            <a:endParaRPr sz="2400"/>
          </a:p>
          <a:p>
            <a:pPr marL="1143000" lvl="2" indent="-76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None/>
            </a:pPr>
            <a:endParaRPr sz="2400"/>
          </a:p>
          <a:p>
            <a:pPr marL="1143000" lvl="2" indent="-76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None/>
            </a:pPr>
            <a:endParaRPr sz="2400"/>
          </a:p>
          <a:p>
            <a:pPr marL="914400" lvl="2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None/>
            </a:pPr>
            <a:endParaRPr sz="2400"/>
          </a:p>
        </p:txBody>
      </p:sp>
      <p:sp>
        <p:nvSpPr>
          <p:cNvPr id="194" name="Google Shape;194;p2"/>
          <p:cNvSpPr txBox="1">
            <a:spLocks noGrp="1"/>
          </p:cNvSpPr>
          <p:nvPr>
            <p:ph type="ftr" idx="11"/>
          </p:nvPr>
        </p:nvSpPr>
        <p:spPr>
          <a:xfrm>
            <a:off x="2489200" y="6376670"/>
            <a:ext cx="566420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&lt; name &amp; contact - other presentation info&gt;</a:t>
            </a:r>
            <a:endParaRPr sz="16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95" name="Google Shape;195;p2"/>
          <p:cNvPicPr preferRelativeResize="0"/>
          <p:nvPr/>
        </p:nvPicPr>
        <p:blipFill rotWithShape="1">
          <a:blip r:embed="rId3">
            <a:alphaModFix/>
          </a:blip>
          <a:srcRect b="15668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"/>
          <p:cNvSpPr txBox="1"/>
          <p:nvPr/>
        </p:nvSpPr>
        <p:spPr>
          <a:xfrm>
            <a:off x="7469100" y="1690700"/>
            <a:ext cx="4508700" cy="41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“We need an enabling business environment, a </a:t>
            </a:r>
            <a:r>
              <a:rPr lang="it-IT" sz="4000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workforce with the right skills</a:t>
            </a:r>
            <a:r>
              <a:rPr lang="it-IT" sz="4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[...]”</a:t>
            </a:r>
            <a:endParaRPr sz="4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4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7" name="Google Shape;197;p2">
            <a:hlinkClick r:id="rId4"/>
          </p:cNvPr>
          <p:cNvSpPr txBox="1"/>
          <p:nvPr/>
        </p:nvSpPr>
        <p:spPr>
          <a:xfrm>
            <a:off x="7537000" y="5223500"/>
            <a:ext cx="4572600" cy="4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it-IT" sz="1100">
                <a:solidFill>
                  <a:srgbClr val="FF99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2022 State of the Union Address by President von der Leyen, </a:t>
            </a:r>
            <a:br>
              <a:rPr lang="it-IT" sz="1100">
                <a:solidFill>
                  <a:srgbClr val="FF990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it-IT" sz="1100">
                <a:solidFill>
                  <a:srgbClr val="FF99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14 September 2022, Strasbourg</a:t>
            </a:r>
            <a:endParaRPr sz="850" b="1">
              <a:solidFill>
                <a:srgbClr val="FFFFFF"/>
              </a:solidFill>
              <a:highlight>
                <a:srgbClr val="004494"/>
              </a:highligh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" name="Google Shape;403;g17d79cb187b_0_12"/>
          <p:cNvPicPr preferRelativeResize="0"/>
          <p:nvPr/>
        </p:nvPicPr>
        <p:blipFill rotWithShape="1">
          <a:blip r:embed="rId3">
            <a:alphaModFix/>
          </a:blip>
          <a:srcRect t="-9216" b="7827"/>
          <a:stretch/>
        </p:blipFill>
        <p:spPr>
          <a:xfrm>
            <a:off x="0" y="-685800"/>
            <a:ext cx="12192000" cy="7543799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g17d79cb187b_0_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800">
                <a:solidFill>
                  <a:schemeClr val="dk2"/>
                </a:solidFill>
              </a:rPr>
              <a:t>Links and references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405" name="Google Shape;405;g17d79cb187b_0_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48675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it-IT" sz="1600"/>
              <a:t>2022 State of the Union Address by President von der Leyen,  14 September 2022, Strasbourg, </a:t>
            </a:r>
            <a:r>
              <a:rPr lang="it-IT" sz="1600" u="sng">
                <a:solidFill>
                  <a:schemeClr val="hlink"/>
                </a:solidFill>
                <a:hlinkClick r:id="rId4"/>
              </a:rPr>
              <a:t>https://ec.europa.eu/commission/presscorner/detail/en/speech_22_5493</a:t>
            </a:r>
            <a:r>
              <a:rPr lang="it-IT" sz="1600"/>
              <a:t> 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it-IT" sz="1600"/>
              <a:t>Commission kick-starts work on the European Year of Skills, 12 October 2022, </a:t>
            </a:r>
            <a:r>
              <a:rPr lang="it-IT" sz="1600" u="sng">
                <a:solidFill>
                  <a:schemeClr val="hlink"/>
                </a:solidFill>
                <a:hlinkClick r:id="rId5"/>
              </a:rPr>
              <a:t>https://ec.europa.eu/commission/presscorner/detail/en/ip_22_6086</a:t>
            </a:r>
            <a:r>
              <a:rPr lang="it-IT" sz="1600"/>
              <a:t> 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it-IT" sz="1600"/>
              <a:t>Skills4EOSC in CORDIS, </a:t>
            </a:r>
            <a:r>
              <a:rPr lang="it-IT" sz="1600" u="sng">
                <a:solidFill>
                  <a:schemeClr val="hlink"/>
                </a:solidFill>
                <a:hlinkClick r:id="rId6"/>
              </a:rPr>
              <a:t>https://cordis.europa.eu/project/id/101058527</a:t>
            </a:r>
            <a:r>
              <a:rPr lang="it-IT" sz="1600"/>
              <a:t> </a:t>
            </a:r>
            <a:endParaRPr sz="1600"/>
          </a:p>
        </p:txBody>
      </p:sp>
      <p:sp>
        <p:nvSpPr>
          <p:cNvPr id="406" name="Google Shape;406;g17d79cb187b_0_12"/>
          <p:cNvSpPr txBox="1"/>
          <p:nvPr/>
        </p:nvSpPr>
        <p:spPr>
          <a:xfrm>
            <a:off x="92925" y="6393375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100">
                <a:solidFill>
                  <a:schemeClr val="lt2"/>
                </a:solidFill>
              </a:rPr>
              <a:t>Photo by</a:t>
            </a:r>
            <a:r>
              <a:rPr lang="it-IT" sz="1100">
                <a:solidFill>
                  <a:schemeClr val="lt2"/>
                </a:solidFill>
                <a:uFill>
                  <a:noFill/>
                </a:u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u="sng">
                <a:solidFill>
                  <a:schemeClr val="lt2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Tamanna Rumee</a:t>
            </a:r>
            <a:r>
              <a:rPr lang="it-IT" sz="1100">
                <a:solidFill>
                  <a:schemeClr val="lt2"/>
                </a:solidFill>
              </a:rPr>
              <a:t> on</a:t>
            </a:r>
            <a:r>
              <a:rPr lang="it-IT" sz="1100">
                <a:solidFill>
                  <a:schemeClr val="lt2"/>
                </a:solidFill>
                <a:uFill>
                  <a:noFill/>
                </a:u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u="sng">
                <a:solidFill>
                  <a:schemeClr val="lt2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17d79cb187b_0_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3" name="Google Shape;203;g17d79cb187b_0_7"/>
          <p:cNvPicPr preferRelativeResize="0"/>
          <p:nvPr/>
        </p:nvPicPr>
        <p:blipFill rotWithShape="1">
          <a:blip r:embed="rId3">
            <a:alphaModFix/>
          </a:blip>
          <a:srcRect t="14229" r="941"/>
          <a:stretch/>
        </p:blipFill>
        <p:spPr>
          <a:xfrm>
            <a:off x="0" y="485400"/>
            <a:ext cx="12192000" cy="6372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17d79cb187b_0_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g17d79cb187b_0_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0" name="Google Shape;210;g17d79cb187b_0_21"/>
          <p:cNvPicPr preferRelativeResize="0"/>
          <p:nvPr/>
        </p:nvPicPr>
        <p:blipFill rotWithShape="1">
          <a:blip r:embed="rId3">
            <a:alphaModFix/>
          </a:blip>
          <a:srcRect t="15638" b="-33"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g17d79cb187b_0_21"/>
          <p:cNvSpPr txBox="1"/>
          <p:nvPr/>
        </p:nvSpPr>
        <p:spPr>
          <a:xfrm>
            <a:off x="9560450" y="6176825"/>
            <a:ext cx="26316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100">
                <a:solidFill>
                  <a:schemeClr val="accent5"/>
                </a:solidFill>
              </a:rPr>
              <a:t>Photo by</a:t>
            </a:r>
            <a:r>
              <a:rPr lang="it-IT" sz="1100">
                <a:solidFill>
                  <a:schemeClr val="accent5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u="sng">
                <a:solidFill>
                  <a:schemeClr val="accent5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Cookie the Pom</a:t>
            </a:r>
            <a:r>
              <a:rPr lang="it-IT" sz="1100">
                <a:solidFill>
                  <a:schemeClr val="accent5"/>
                </a:solidFill>
              </a:rPr>
              <a:t> on</a:t>
            </a:r>
            <a:r>
              <a:rPr lang="it-IT" sz="1100">
                <a:solidFill>
                  <a:schemeClr val="accent5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u="sng">
                <a:solidFill>
                  <a:schemeClr val="accent5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>
              <a:solidFill>
                <a:schemeClr val="accent5"/>
              </a:solidFill>
            </a:endParaRPr>
          </a:p>
        </p:txBody>
      </p:sp>
      <p:sp>
        <p:nvSpPr>
          <p:cNvPr id="212" name="Google Shape;212;g17d79cb187b_0_21"/>
          <p:cNvSpPr txBox="1">
            <a:spLocks noGrp="1"/>
          </p:cNvSpPr>
          <p:nvPr>
            <p:ph type="ctrTitle" idx="4294967295"/>
          </p:nvPr>
        </p:nvSpPr>
        <p:spPr>
          <a:xfrm>
            <a:off x="3495400" y="4420325"/>
            <a:ext cx="61110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4800">
                <a:solidFill>
                  <a:schemeClr val="accent1"/>
                </a:solidFill>
              </a:rPr>
              <a:t>We need skills to put FAIR into practice!</a:t>
            </a:r>
            <a:endParaRPr sz="89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17d79cb187b_0_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800"/>
              <a:buFont typeface="Century Gothic"/>
              <a:buNone/>
            </a:pPr>
            <a:r>
              <a:rPr lang="it-IT" sz="4800">
                <a:solidFill>
                  <a:srgbClr val="0070C0"/>
                </a:solidFill>
              </a:rPr>
              <a:t>Meeting the stakeholders’ needs</a:t>
            </a:r>
            <a:endParaRPr sz="4800">
              <a:solidFill>
                <a:srgbClr val="0070C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8" name="Google Shape;218;g17d79cb187b_0_31"/>
          <p:cNvSpPr txBox="1"/>
          <p:nvPr/>
        </p:nvSpPr>
        <p:spPr>
          <a:xfrm>
            <a:off x="5823000" y="5893800"/>
            <a:ext cx="6369000" cy="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05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https://twitter.com/_open_science_/status/1571589893595463682?t=dK7ApIFOVp7ACFTXxeBXAA&amp;s=08</a:t>
            </a:r>
            <a:endParaRPr sz="1050" u="sng">
              <a:solidFill>
                <a:schemeClr val="hlink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9" name="Google Shape;219;g17d79cb187b_0_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6225" y="1475302"/>
            <a:ext cx="10970552" cy="44185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800"/>
              <a:buFont typeface="Century Gothic"/>
              <a:buNone/>
            </a:pPr>
            <a:r>
              <a:rPr lang="it-IT" sz="4800">
                <a:solidFill>
                  <a:srgbClr val="0070C0"/>
                </a:solidFill>
              </a:rPr>
              <a:t>Filling the gaps</a:t>
            </a:r>
            <a:endParaRPr sz="4800">
              <a:solidFill>
                <a:srgbClr val="0070C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5" name="Google Shape;225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ts val="3200"/>
              <a:buChar char="•"/>
            </a:pPr>
            <a:r>
              <a:rPr lang="it-IT" sz="3200"/>
              <a:t>Bullet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800"/>
              <a:buChar char="•"/>
            </a:pPr>
            <a:r>
              <a:rPr lang="it-IT" sz="2800"/>
              <a:t>More bullets</a:t>
            </a:r>
            <a:endParaRPr sz="2800"/>
          </a:p>
          <a:p>
            <a:pPr marL="11430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Char char="•"/>
            </a:pPr>
            <a:r>
              <a:rPr lang="it-IT" sz="2400"/>
              <a:t>Some extra bullets</a:t>
            </a:r>
            <a:endParaRPr sz="2400"/>
          </a:p>
        </p:txBody>
      </p:sp>
      <p:sp>
        <p:nvSpPr>
          <p:cNvPr id="226" name="Google Shape;226;p3"/>
          <p:cNvSpPr txBox="1">
            <a:spLocks noGrp="1"/>
          </p:cNvSpPr>
          <p:nvPr>
            <p:ph type="ftr" idx="11"/>
          </p:nvPr>
        </p:nvSpPr>
        <p:spPr>
          <a:xfrm>
            <a:off x="2489200" y="6376670"/>
            <a:ext cx="566420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&lt; name &amp; contact - other presentation info&gt;</a:t>
            </a:r>
            <a:endParaRPr sz="16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27" name="Google Shape;227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5"/>
            <a:ext cx="12182125" cy="685775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3"/>
          <p:cNvSpPr txBox="1"/>
          <p:nvPr/>
        </p:nvSpPr>
        <p:spPr>
          <a:xfrm>
            <a:off x="433050" y="950625"/>
            <a:ext cx="11325900" cy="47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100">
                <a:solidFill>
                  <a:srgbClr val="F2F2F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Supporting an EOSC-ready digitally skilled workforce:</a:t>
            </a:r>
            <a:endParaRPr sz="3100">
              <a:solidFill>
                <a:srgbClr val="F2F2F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rgbClr val="F2F2F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000">
                <a:solidFill>
                  <a:srgbClr val="F2F2F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Researchers can transform how they carry out research and exploit research outputs, leading to better quality and contributing to the Horizon Europe EOSC Partnership.</a:t>
            </a:r>
            <a:endParaRPr sz="4000">
              <a:solidFill>
                <a:srgbClr val="F2F2F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rgbClr val="F2F2F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>
                <a:solidFill>
                  <a:srgbClr val="F2F2F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Horizon Europe call INFRA 2021 EOSC01-01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7d79cb187b_0_54"/>
          <p:cNvSpPr txBox="1">
            <a:spLocks noGrp="1"/>
          </p:cNvSpPr>
          <p:nvPr>
            <p:ph type="body" idx="1"/>
          </p:nvPr>
        </p:nvSpPr>
        <p:spPr>
          <a:xfrm>
            <a:off x="838200" y="3276600"/>
            <a:ext cx="5619600" cy="3429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44 </a:t>
            </a:r>
            <a:r>
              <a:rPr lang="it-IT" b="1">
                <a:latin typeface="Century Gothic"/>
                <a:ea typeface="Century Gothic"/>
                <a:cs typeface="Century Gothic"/>
                <a:sym typeface="Century Gothic"/>
              </a:rPr>
              <a:t>Participants</a:t>
            </a: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, 18 </a:t>
            </a:r>
            <a:r>
              <a:rPr lang="it-IT" b="1">
                <a:latin typeface="Century Gothic"/>
                <a:ea typeface="Century Gothic"/>
                <a:cs typeface="Century Gothic"/>
                <a:sym typeface="Century Gothic"/>
              </a:rPr>
              <a:t>Countries</a:t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“</a:t>
            </a:r>
            <a:r>
              <a:rPr lang="it-IT" b="1">
                <a:latin typeface="Century Gothic"/>
                <a:ea typeface="Century Gothic"/>
                <a:cs typeface="Century Gothic"/>
                <a:sym typeface="Century Gothic"/>
              </a:rPr>
              <a:t>Key doers</a:t>
            </a: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” in Open Science in their Country/Region/Domain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2 ESFRI Research Infrastructures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7 millions €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4" name="Google Shape;234;g17d79cb187b_0_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51700" y="76200"/>
            <a:ext cx="5240300" cy="6233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g17d79cb187b_0_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54050" y="589050"/>
            <a:ext cx="2680550" cy="210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g17d79cb187b_0_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9725" y="3258675"/>
            <a:ext cx="568475" cy="56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g17d79cb187b_0_5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9725" y="4881669"/>
            <a:ext cx="568475" cy="56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g17d79cb187b_0_5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9725" y="4098225"/>
            <a:ext cx="568475" cy="56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g17d79cb187b_0_5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9725" y="5512425"/>
            <a:ext cx="568475" cy="56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17d79cb187b_0_7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800">
                <a:solidFill>
                  <a:srgbClr val="0070C0"/>
                </a:solidFill>
              </a:rPr>
              <a:t>Filling the gaps</a:t>
            </a:r>
            <a:endParaRPr/>
          </a:p>
        </p:txBody>
      </p:sp>
      <p:sp>
        <p:nvSpPr>
          <p:cNvPr id="245" name="Google Shape;245;g17d79cb187b_0_79"/>
          <p:cNvSpPr txBox="1">
            <a:spLocks noGrp="1"/>
          </p:cNvSpPr>
          <p:nvPr>
            <p:ph type="body" idx="1"/>
          </p:nvPr>
        </p:nvSpPr>
        <p:spPr>
          <a:xfrm>
            <a:off x="838200" y="2397500"/>
            <a:ext cx="6372900" cy="3779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1590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79B418"/>
              </a:buClr>
              <a:buSzPts val="1600"/>
              <a:buChar char="•"/>
            </a:pPr>
            <a:r>
              <a:rPr lang="it-IT" sz="2000">
                <a:latin typeface="Century Gothic"/>
                <a:ea typeface="Century Gothic"/>
                <a:cs typeface="Century Gothic"/>
                <a:sym typeface="Century Gothic"/>
              </a:rPr>
              <a:t>Lack of Open Science and data expertise,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15900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ts val="1600"/>
              <a:buChar char="•"/>
            </a:pPr>
            <a:r>
              <a:rPr lang="it-IT" sz="2000">
                <a:latin typeface="Century Gothic"/>
                <a:ea typeface="Century Gothic"/>
                <a:cs typeface="Century Gothic"/>
                <a:sym typeface="Century Gothic"/>
              </a:rPr>
              <a:t>Lack of a clear definition of data professional profiles and corresponding career paths, and </a:t>
            </a:r>
            <a:endParaRPr sz="1600"/>
          </a:p>
          <a:p>
            <a:pPr marL="228600" lvl="0" indent="-215900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ts val="1600"/>
              <a:buChar char="•"/>
            </a:pPr>
            <a:r>
              <a:rPr lang="it-IT" sz="2000">
                <a:latin typeface="Century Gothic"/>
                <a:ea typeface="Century Gothic"/>
                <a:cs typeface="Century Gothic"/>
                <a:sym typeface="Century Gothic"/>
              </a:rPr>
              <a:t>Fragmentation in training resources.</a:t>
            </a:r>
            <a:endParaRPr sz="1600"/>
          </a:p>
          <a:p>
            <a:pPr marL="0" lvl="0" indent="0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46" name="Google Shape;246;g17d79cb187b_0_79"/>
          <p:cNvPicPr preferRelativeResize="0"/>
          <p:nvPr/>
        </p:nvPicPr>
        <p:blipFill rotWithShape="1">
          <a:blip r:embed="rId3">
            <a:alphaModFix/>
          </a:blip>
          <a:srcRect l="34611" r="21021" b="8399"/>
          <a:stretch/>
        </p:blipFill>
        <p:spPr>
          <a:xfrm>
            <a:off x="7625006" y="0"/>
            <a:ext cx="4602291" cy="6300424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g17d79cb187b_0_79"/>
          <p:cNvSpPr txBox="1"/>
          <p:nvPr/>
        </p:nvSpPr>
        <p:spPr>
          <a:xfrm>
            <a:off x="9227300" y="5946425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100">
                <a:solidFill>
                  <a:schemeClr val="dk1"/>
                </a:solidFill>
              </a:rPr>
              <a:t>Photo by</a:t>
            </a:r>
            <a:r>
              <a:rPr lang="it-IT" sz="1100">
                <a:solidFill>
                  <a:schemeClr val="dk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u="sng">
                <a:solidFill>
                  <a:schemeClr val="hlink"/>
                </a:solidFill>
                <a:hlinkClick r:id="rId4"/>
              </a:rPr>
              <a:t>Randy Laybourne</a:t>
            </a:r>
            <a:r>
              <a:rPr lang="it-IT" sz="1100">
                <a:solidFill>
                  <a:schemeClr val="dk1"/>
                </a:solidFill>
              </a:rPr>
              <a:t> on</a:t>
            </a:r>
            <a:r>
              <a:rPr lang="it-IT" sz="1100">
                <a:solidFill>
                  <a:schemeClr val="dk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u="sng">
                <a:solidFill>
                  <a:schemeClr val="hlink"/>
                </a:solidFill>
                <a:hlinkClick r:id="rId5"/>
              </a:rPr>
              <a:t>Unsplash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17d79cb187b_0_6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800">
                <a:solidFill>
                  <a:srgbClr val="0070C0"/>
                </a:solidFill>
              </a:rPr>
              <a:t>FAIR and Open Science also means</a:t>
            </a:r>
            <a:endParaRPr sz="4800">
              <a:solidFill>
                <a:srgbClr val="0070C0"/>
              </a:solidFill>
            </a:endParaRPr>
          </a:p>
        </p:txBody>
      </p:sp>
      <p:sp>
        <p:nvSpPr>
          <p:cNvPr id="253" name="Google Shape;253;g17d79cb187b_0_6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it-IT"/>
              <a:t>Making science and its results accessible</a:t>
            </a:r>
            <a:endParaRPr/>
          </a:p>
        </p:txBody>
      </p:sp>
      <p:sp>
        <p:nvSpPr>
          <p:cNvPr id="254" name="Google Shape;254;g17d79cb187b_0_623"/>
          <p:cNvSpPr txBox="1"/>
          <p:nvPr/>
        </p:nvSpPr>
        <p:spPr>
          <a:xfrm>
            <a:off x="972600" y="3980967"/>
            <a:ext cx="2676900" cy="16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it-IT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different actors </a:t>
            </a:r>
            <a:br>
              <a:rPr lang="it-I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it-I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(policy makers, civil servants, citizens, private sector, ....)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g17d79cb187b_0_623"/>
          <p:cNvSpPr txBox="1"/>
          <p:nvPr/>
        </p:nvSpPr>
        <p:spPr>
          <a:xfrm>
            <a:off x="4759993" y="3980967"/>
            <a:ext cx="2676900" cy="19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it-IT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adequate language </a:t>
            </a:r>
            <a:br>
              <a:rPr lang="it-IT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it-I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(mother tongues, differentiating messages, …)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g17d79cb187b_0_623"/>
          <p:cNvSpPr txBox="1"/>
          <p:nvPr/>
        </p:nvSpPr>
        <p:spPr>
          <a:xfrm>
            <a:off x="8547386" y="3980967"/>
            <a:ext cx="2676900" cy="16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it-IT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the right mean </a:t>
            </a:r>
            <a:br>
              <a:rPr lang="it-IT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it-I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(social, dedicated events, blog, reports, interviews, ....)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7" name="Google Shape;257;g17d79cb187b_0_6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6675" y="2552225"/>
            <a:ext cx="14287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17d79cb187b_0_6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84063" y="2552225"/>
            <a:ext cx="14287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17d79cb187b_0_6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171475" y="2552225"/>
            <a:ext cx="1428750" cy="142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Personalizzato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9933"/>
      </a:accent1>
      <a:accent2>
        <a:srgbClr val="0070C0"/>
      </a:accent2>
      <a:accent3>
        <a:srgbClr val="92D050"/>
      </a:accent3>
      <a:accent4>
        <a:srgbClr val="FF3399"/>
      </a:accent4>
      <a:accent5>
        <a:srgbClr val="3F3F3F"/>
      </a:accent5>
      <a:accent6>
        <a:srgbClr val="A5A5A5"/>
      </a:accent6>
      <a:hlink>
        <a:srgbClr val="0563C1"/>
      </a:hlink>
      <a:folHlink>
        <a:srgbClr val="1F386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720</Words>
  <Application>Microsoft Office PowerPoint</Application>
  <PresentationFormat>Widescreen</PresentationFormat>
  <Paragraphs>108</Paragraphs>
  <Slides>20</Slides>
  <Notes>20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20</vt:i4>
      </vt:variant>
    </vt:vector>
  </HeadingPairs>
  <TitlesOfParts>
    <vt:vector size="25" baseType="lpstr">
      <vt:lpstr>Arial</vt:lpstr>
      <vt:lpstr>Calibri</vt:lpstr>
      <vt:lpstr>Century Gothic</vt:lpstr>
      <vt:lpstr>Tema di Office</vt:lpstr>
      <vt:lpstr>Tema di Office</vt:lpstr>
      <vt:lpstr>Meeting different stakeholders’ needs</vt:lpstr>
      <vt:lpstr>Slide title</vt:lpstr>
      <vt:lpstr>Presentazione standard di PowerPoint</vt:lpstr>
      <vt:lpstr>Presentazione standard di PowerPoint</vt:lpstr>
      <vt:lpstr>Meeting the stakeholders’ needs</vt:lpstr>
      <vt:lpstr>Filling the gaps</vt:lpstr>
      <vt:lpstr>Presentazione standard di PowerPoint</vt:lpstr>
      <vt:lpstr>Filling the gaps</vt:lpstr>
      <vt:lpstr>FAIR and Open Science also means</vt:lpstr>
      <vt:lpstr>Keeping in mind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Thank you! Questions?</vt:lpstr>
      <vt:lpstr>Links and 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Meeting different stakeholders’ needs</dc:title>
  <dc:creator>Federica Tanlongo</dc:creator>
  <cp:lastModifiedBy>emma.lazzeri</cp:lastModifiedBy>
  <cp:revision>1</cp:revision>
  <dcterms:created xsi:type="dcterms:W3CDTF">2022-09-22T13:19:16Z</dcterms:created>
  <dcterms:modified xsi:type="dcterms:W3CDTF">2023-01-16T18:00:22Z</dcterms:modified>
</cp:coreProperties>
</file>