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Lst>
  <p:notesMasterIdLst>
    <p:notesMasterId r:id="rId26"/>
  </p:notesMasterIdLst>
  <p:sldIdLst>
    <p:sldId id="256" r:id="rId3"/>
    <p:sldId id="281" r:id="rId4"/>
    <p:sldId id="288" r:id="rId5"/>
    <p:sldId id="278" r:id="rId6"/>
    <p:sldId id="280" r:id="rId7"/>
    <p:sldId id="277" r:id="rId8"/>
    <p:sldId id="276" r:id="rId9"/>
    <p:sldId id="260" r:id="rId10"/>
    <p:sldId id="292" r:id="rId11"/>
    <p:sldId id="270" r:id="rId12"/>
    <p:sldId id="282" r:id="rId13"/>
    <p:sldId id="266" r:id="rId14"/>
    <p:sldId id="287" r:id="rId15"/>
    <p:sldId id="279" r:id="rId16"/>
    <p:sldId id="289" r:id="rId17"/>
    <p:sldId id="290" r:id="rId18"/>
    <p:sldId id="284" r:id="rId19"/>
    <p:sldId id="291" r:id="rId20"/>
    <p:sldId id="268" r:id="rId21"/>
    <p:sldId id="273" r:id="rId22"/>
    <p:sldId id="269" r:id="rId23"/>
    <p:sldId id="267" r:id="rId24"/>
    <p:sldId id="263" r:id="rId25"/>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D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81497"/>
  </p:normalViewPr>
  <p:slideViewPr>
    <p:cSldViewPr snapToGrid="0" snapToObjects="1">
      <p:cViewPr varScale="1">
        <p:scale>
          <a:sx n="91" d="100"/>
          <a:sy n="91" d="100"/>
        </p:scale>
        <p:origin x="13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em Jamil" userId="41a2dbfd-d8ac-48b2-ad0d-79b9d0b1dde9" providerId="ADAL" clId="{DA2586C1-B67B-443D-A89B-493F608E3A9C}"/>
    <pc:docChg chg="modSld">
      <pc:chgData name="Reem Jamil" userId="41a2dbfd-d8ac-48b2-ad0d-79b9d0b1dde9" providerId="ADAL" clId="{DA2586C1-B67B-443D-A89B-493F608E3A9C}" dt="2022-10-24T03:53:47.632" v="98" actId="20577"/>
      <pc:docMkLst>
        <pc:docMk/>
      </pc:docMkLst>
      <pc:sldChg chg="modSp mod">
        <pc:chgData name="Reem Jamil" userId="41a2dbfd-d8ac-48b2-ad0d-79b9d0b1dde9" providerId="ADAL" clId="{DA2586C1-B67B-443D-A89B-493F608E3A9C}" dt="2022-10-24T03:42:40.663" v="10" actId="20577"/>
        <pc:sldMkLst>
          <pc:docMk/>
          <pc:sldMk cId="2062578465" sldId="266"/>
        </pc:sldMkLst>
        <pc:spChg chg="mod">
          <ac:chgData name="Reem Jamil" userId="41a2dbfd-d8ac-48b2-ad0d-79b9d0b1dde9" providerId="ADAL" clId="{DA2586C1-B67B-443D-A89B-493F608E3A9C}" dt="2022-10-24T03:41:17.286" v="9" actId="20577"/>
          <ac:spMkLst>
            <pc:docMk/>
            <pc:sldMk cId="2062578465" sldId="266"/>
            <ac:spMk id="2" creationId="{CABFA2E4-3DD3-DEE6-6E2D-F0ADF4CD741C}"/>
          </ac:spMkLst>
        </pc:spChg>
        <pc:spChg chg="mod">
          <ac:chgData name="Reem Jamil" userId="41a2dbfd-d8ac-48b2-ad0d-79b9d0b1dde9" providerId="ADAL" clId="{DA2586C1-B67B-443D-A89B-493F608E3A9C}" dt="2022-10-24T03:42:40.663" v="10" actId="20577"/>
          <ac:spMkLst>
            <pc:docMk/>
            <pc:sldMk cId="2062578465" sldId="266"/>
            <ac:spMk id="4" creationId="{641D3EF2-5AB0-5346-34D6-6580A46E8022}"/>
          </ac:spMkLst>
        </pc:spChg>
      </pc:sldChg>
      <pc:sldChg chg="modSp mod">
        <pc:chgData name="Reem Jamil" userId="41a2dbfd-d8ac-48b2-ad0d-79b9d0b1dde9" providerId="ADAL" clId="{DA2586C1-B67B-443D-A89B-493F608E3A9C}" dt="2022-10-24T03:53:47.632" v="98" actId="20577"/>
        <pc:sldMkLst>
          <pc:docMk/>
          <pc:sldMk cId="2023074969" sldId="268"/>
        </pc:sldMkLst>
        <pc:spChg chg="mod">
          <ac:chgData name="Reem Jamil" userId="41a2dbfd-d8ac-48b2-ad0d-79b9d0b1dde9" providerId="ADAL" clId="{DA2586C1-B67B-443D-A89B-493F608E3A9C}" dt="2022-10-24T03:53:47.632" v="98" actId="20577"/>
          <ac:spMkLst>
            <pc:docMk/>
            <pc:sldMk cId="2023074969" sldId="268"/>
            <ac:spMk id="13" creationId="{2517C4F3-7B6D-0AB3-DD5D-84BCB83BDB6B}"/>
          </ac:spMkLst>
        </pc:spChg>
      </pc:sldChg>
      <pc:sldChg chg="modSp mod">
        <pc:chgData name="Reem Jamil" userId="41a2dbfd-d8ac-48b2-ad0d-79b9d0b1dde9" providerId="ADAL" clId="{DA2586C1-B67B-443D-A89B-493F608E3A9C}" dt="2022-10-24T03:43:41.708" v="16" actId="255"/>
        <pc:sldMkLst>
          <pc:docMk/>
          <pc:sldMk cId="3557006525" sldId="287"/>
        </pc:sldMkLst>
        <pc:spChg chg="mod">
          <ac:chgData name="Reem Jamil" userId="41a2dbfd-d8ac-48b2-ad0d-79b9d0b1dde9" providerId="ADAL" clId="{DA2586C1-B67B-443D-A89B-493F608E3A9C}" dt="2022-10-24T03:43:41.708" v="16" actId="255"/>
          <ac:spMkLst>
            <pc:docMk/>
            <pc:sldMk cId="3557006525" sldId="287"/>
            <ac:spMk id="2" creationId="{CABFA2E4-3DD3-DEE6-6E2D-F0ADF4CD741C}"/>
          </ac:spMkLst>
        </pc:spChg>
      </pc:sldChg>
      <pc:sldChg chg="modSp mod">
        <pc:chgData name="Reem Jamil" userId="41a2dbfd-d8ac-48b2-ad0d-79b9d0b1dde9" providerId="ADAL" clId="{DA2586C1-B67B-443D-A89B-493F608E3A9C}" dt="2022-10-24T03:48:34.988" v="94" actId="20577"/>
        <pc:sldMkLst>
          <pc:docMk/>
          <pc:sldMk cId="1920932322" sldId="289"/>
        </pc:sldMkLst>
        <pc:spChg chg="mod">
          <ac:chgData name="Reem Jamil" userId="41a2dbfd-d8ac-48b2-ad0d-79b9d0b1dde9" providerId="ADAL" clId="{DA2586C1-B67B-443D-A89B-493F608E3A9C}" dt="2022-10-24T03:47:56.798" v="88" actId="20577"/>
          <ac:spMkLst>
            <pc:docMk/>
            <pc:sldMk cId="1920932322" sldId="289"/>
            <ac:spMk id="8" creationId="{FF4CDE53-C8C8-CD07-F63D-76A10ACFA36F}"/>
          </ac:spMkLst>
        </pc:spChg>
        <pc:spChg chg="mod">
          <ac:chgData name="Reem Jamil" userId="41a2dbfd-d8ac-48b2-ad0d-79b9d0b1dde9" providerId="ADAL" clId="{DA2586C1-B67B-443D-A89B-493F608E3A9C}" dt="2022-10-24T03:48:34.988" v="94" actId="20577"/>
          <ac:spMkLst>
            <pc:docMk/>
            <pc:sldMk cId="1920932322" sldId="289"/>
            <ac:spMk id="9" creationId="{96DAE30B-7148-A49F-A14C-A4BAF3FCF361}"/>
          </ac:spMkLst>
        </pc:spChg>
      </pc:sldChg>
      <pc:sldChg chg="modSp mod">
        <pc:chgData name="Reem Jamil" userId="41a2dbfd-d8ac-48b2-ad0d-79b9d0b1dde9" providerId="ADAL" clId="{DA2586C1-B67B-443D-A89B-493F608E3A9C}" dt="2022-10-24T03:30:04.906" v="1" actId="1076"/>
        <pc:sldMkLst>
          <pc:docMk/>
          <pc:sldMk cId="854019214" sldId="292"/>
        </pc:sldMkLst>
        <pc:spChg chg="mod">
          <ac:chgData name="Reem Jamil" userId="41a2dbfd-d8ac-48b2-ad0d-79b9d0b1dde9" providerId="ADAL" clId="{DA2586C1-B67B-443D-A89B-493F608E3A9C}" dt="2022-10-24T03:30:04.906" v="1" actId="1076"/>
          <ac:spMkLst>
            <pc:docMk/>
            <pc:sldMk cId="854019214" sldId="292"/>
            <ac:spMk id="3" creationId="{93D91FED-F41B-99BD-980A-EF6010D72BF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9ECF28-2135-AF4D-905E-F82052E5B450}" type="datetimeFigureOut">
              <a:rPr lang="en-AE" smtClean="0"/>
              <a:t>24/10/2022</a:t>
            </a:fld>
            <a:endParaRPr lang="en-A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B4AE1A-9385-F54D-964E-E4DB2997D89F}" type="slidenum">
              <a:rPr lang="en-AE" smtClean="0"/>
              <a:t>‹#›</a:t>
            </a:fld>
            <a:endParaRPr lang="en-AE"/>
          </a:p>
        </p:txBody>
      </p:sp>
    </p:spTree>
    <p:extLst>
      <p:ext uri="{BB962C8B-B14F-4D97-AF65-F5344CB8AC3E}">
        <p14:creationId xmlns:p14="http://schemas.microsoft.com/office/powerpoint/2010/main" val="776915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journals.sagepub.com/doi/full/10.1177/0022219420945267#bibr39-0022219420945267" TargetMode="External"/><Relationship Id="rId7" Type="http://schemas.openxmlformats.org/officeDocument/2006/relationships/hyperlink" Target="https://journals.sagepub.com/doi/full/10.1177/0022219420945267#bibr36-0022219420945267"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journals.sagepub.com/doi/full/10.1177/0022219420945267#bibr54-0022219420945267" TargetMode="External"/><Relationship Id="rId5" Type="http://schemas.openxmlformats.org/officeDocument/2006/relationships/hyperlink" Target="https://journals.sagepub.com/doi/full/10.1177/0022219420945267#bibr27-0022219420945267" TargetMode="External"/><Relationship Id="rId4" Type="http://schemas.openxmlformats.org/officeDocument/2006/relationships/hyperlink" Target="https://journals.sagepub.com/doi/full/10.1177/0022219420945267#bibr40-0022219420945267"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journals.sagepub.com/doi/full/10.1177/0022219420945267#bibr27-0022219420945267"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Open Sans" panose="020B0606030504020204" pitchFamily="34" charset="0"/>
              </a:rPr>
              <a:t>The current </a:t>
            </a:r>
            <a:r>
              <a:rPr lang="en-US" b="1" i="0" dirty="0">
                <a:solidFill>
                  <a:srgbClr val="333333"/>
                </a:solidFill>
                <a:effectLst/>
                <a:latin typeface="Open Sans" panose="020B0606030504020204" pitchFamily="34" charset="0"/>
              </a:rPr>
              <a:t>Open Science </a:t>
            </a:r>
            <a:r>
              <a:rPr lang="en-US" b="0" i="0" dirty="0">
                <a:solidFill>
                  <a:srgbClr val="333333"/>
                </a:solidFill>
                <a:effectLst/>
                <a:latin typeface="Open Sans" panose="020B0606030504020204" pitchFamily="34" charset="0"/>
              </a:rPr>
              <a:t>movement is the result of multiple decades of concerns about how science is conducted and how researchers engage the public through the results of their research. More recently, federal grant funding institutions that support research in education and LD, such as the NIH, the National Science Foundation (NSF), and the IES, have set forth recommendations and requirements that align with Open Science practices. All three grant funding agencies require applicants to include a data management plan, that is, a plan detailing how the final research data is going to be shared with the public. </a:t>
            </a:r>
          </a:p>
          <a:p>
            <a:endParaRPr lang="en-US" b="0" i="0" dirty="0">
              <a:solidFill>
                <a:srgbClr val="333333"/>
              </a:solidFill>
              <a:effectLst/>
              <a:latin typeface="Open Sans" panose="020B0606030504020204" pitchFamily="34" charset="0"/>
            </a:endParaRPr>
          </a:p>
          <a:p>
            <a:r>
              <a:rPr lang="en-US" b="0" i="0" dirty="0">
                <a:solidFill>
                  <a:srgbClr val="333333"/>
                </a:solidFill>
                <a:effectLst/>
                <a:latin typeface="Open Sans" panose="020B0606030504020204" pitchFamily="34" charset="0"/>
              </a:rPr>
              <a:t>First, </a:t>
            </a:r>
            <a:r>
              <a:rPr lang="en-US" b="1" i="0" dirty="0">
                <a:solidFill>
                  <a:srgbClr val="333333"/>
                </a:solidFill>
                <a:effectLst/>
                <a:latin typeface="Open Sans" panose="020B0606030504020204" pitchFamily="34" charset="0"/>
              </a:rPr>
              <a:t>Open Data </a:t>
            </a:r>
            <a:r>
              <a:rPr lang="en-US" b="0" i="0" dirty="0">
                <a:solidFill>
                  <a:srgbClr val="333333"/>
                </a:solidFill>
                <a:effectLst/>
                <a:latin typeface="Open Sans" panose="020B0606030504020204" pitchFamily="34" charset="0"/>
              </a:rPr>
              <a:t>refers to the practice of making all raw data used in an analysis publicly available (</a:t>
            </a:r>
            <a:r>
              <a:rPr lang="en-US" b="0" i="0" u="sng" dirty="0">
                <a:solidFill>
                  <a:srgbClr val="006ACC"/>
                </a:solidFill>
                <a:effectLst/>
                <a:latin typeface="Open Sans" panose="020B0606030504020204" pitchFamily="34" charset="0"/>
                <a:hlinkClick r:id="rId3"/>
              </a:rPr>
              <a:t>Nosek et al., 2012</a:t>
            </a:r>
            <a:r>
              <a:rPr lang="en-US" b="0" i="0" dirty="0">
                <a:solidFill>
                  <a:srgbClr val="333333"/>
                </a:solidFill>
                <a:effectLst/>
                <a:latin typeface="Open Sans" panose="020B0606030504020204" pitchFamily="34" charset="0"/>
              </a:rPr>
              <a:t>; </a:t>
            </a:r>
            <a:r>
              <a:rPr lang="en-US" b="0" i="0" u="sng" dirty="0">
                <a:solidFill>
                  <a:srgbClr val="006ACC"/>
                </a:solidFill>
                <a:effectLst/>
                <a:latin typeface="Open Sans" panose="020B0606030504020204" pitchFamily="34" charset="0"/>
                <a:hlinkClick r:id="rId4"/>
              </a:rPr>
              <a:t>Nuijten, 2019</a:t>
            </a:r>
            <a:r>
              <a:rPr lang="en-US" b="0" i="0" dirty="0">
                <a:solidFill>
                  <a:srgbClr val="333333"/>
                </a:solidFill>
                <a:effectLst/>
                <a:latin typeface="Open Sans" panose="020B0606030504020204" pitchFamily="34" charset="0"/>
              </a:rPr>
              <a:t>), as opposed to presenting only summary data in a scientific publication. Open Data is one of the elements of Open Science to which grant funding agencies attribute most value. Providing access to data from federally funded research stems from the idea that data collected with public funds ultimately belong to the public, with research institutions serving as the stewards of the data. For example, several longitudinal studies examining students with LD and other comorbid conditions might be combined into one pooled sample spanning early elementary through high school without having to follow one cohort for five years.</a:t>
            </a:r>
          </a:p>
          <a:p>
            <a:endParaRPr lang="en-US" b="0" i="0" dirty="0">
              <a:solidFill>
                <a:srgbClr val="333333"/>
              </a:solidFill>
              <a:effectLst/>
              <a:latin typeface="Open Sans" panose="020B0606030504020204" pitchFamily="34" charset="0"/>
            </a:endParaRPr>
          </a:p>
          <a:p>
            <a:r>
              <a:rPr lang="en-US" b="1" i="0" dirty="0">
                <a:solidFill>
                  <a:srgbClr val="333333"/>
                </a:solidFill>
                <a:effectLst/>
                <a:latin typeface="Open Sans" panose="020B0606030504020204" pitchFamily="34" charset="0"/>
              </a:rPr>
              <a:t>Open Analysis</a:t>
            </a:r>
            <a:r>
              <a:rPr lang="en-US" b="0" i="0" dirty="0">
                <a:solidFill>
                  <a:srgbClr val="333333"/>
                </a:solidFill>
                <a:effectLst/>
                <a:latin typeface="Open Sans" panose="020B0606030504020204" pitchFamily="34" charset="0"/>
              </a:rPr>
              <a:t>, is to provide consumers of research with a detailed task analysis of the steps researchers took to obtain final statistical results, starting at the raw data (</a:t>
            </a:r>
            <a:r>
              <a:rPr lang="en-US" b="0" i="0" u="sng" dirty="0">
                <a:solidFill>
                  <a:srgbClr val="006ACC"/>
                </a:solidFill>
                <a:effectLst/>
                <a:latin typeface="Open Sans" panose="020B0606030504020204" pitchFamily="34" charset="0"/>
                <a:hlinkClick r:id="rId5"/>
              </a:rPr>
              <a:t>Klein et al., 2018</a:t>
            </a:r>
            <a:r>
              <a:rPr lang="en-US" b="0" i="0" dirty="0">
                <a:solidFill>
                  <a:srgbClr val="333333"/>
                </a:solidFill>
                <a:effectLst/>
                <a:latin typeface="Open Sans" panose="020B0606030504020204" pitchFamily="34" charset="0"/>
              </a:rPr>
              <a:t>), as opposed to the shortened version usually specified in a scientific publication. In addition, it should provide detailed documentation of the software used for the analysis. Open Analysis can benefit research in LD, for example, because it might provide the exact criteria used in a study for classifying students as LD. Other researchers can then use the same criteria in their study to make results better comparable across research studies.</a:t>
            </a:r>
          </a:p>
          <a:p>
            <a:endParaRPr lang="en-US" b="0" i="0" dirty="0">
              <a:solidFill>
                <a:srgbClr val="333333"/>
              </a:solidFill>
              <a:effectLst/>
              <a:latin typeface="Open Sans" panose="020B0606030504020204" pitchFamily="34" charset="0"/>
            </a:endParaRPr>
          </a:p>
          <a:p>
            <a:r>
              <a:rPr lang="en-US" b="1" i="0" dirty="0">
                <a:solidFill>
                  <a:srgbClr val="333333"/>
                </a:solidFill>
                <a:effectLst/>
                <a:latin typeface="Open Sans" panose="020B0606030504020204" pitchFamily="34" charset="0"/>
              </a:rPr>
              <a:t>Open Materials</a:t>
            </a:r>
            <a:r>
              <a:rPr lang="en-US" b="0" i="0" dirty="0">
                <a:solidFill>
                  <a:srgbClr val="333333"/>
                </a:solidFill>
                <a:effectLst/>
                <a:latin typeface="Open Sans" panose="020B0606030504020204" pitchFamily="34" charset="0"/>
              </a:rPr>
              <a:t>, researchers make sure anyone can reproduce a study’s procedures by providing all materials used in the study (</a:t>
            </a:r>
            <a:r>
              <a:rPr lang="en-US" b="0" i="0" u="sng" dirty="0">
                <a:solidFill>
                  <a:srgbClr val="006ACC"/>
                </a:solidFill>
                <a:effectLst/>
                <a:latin typeface="Open Sans" panose="020B0606030504020204" pitchFamily="34" charset="0"/>
                <a:hlinkClick r:id="rId5"/>
              </a:rPr>
              <a:t>Klein et al., 2018</a:t>
            </a:r>
            <a:r>
              <a:rPr lang="en-US" b="0" i="0" dirty="0">
                <a:solidFill>
                  <a:srgbClr val="333333"/>
                </a:solidFill>
                <a:effectLst/>
                <a:latin typeface="Open Sans" panose="020B0606030504020204" pitchFamily="34" charset="0"/>
              </a:rPr>
              <a:t>). The type of materials will differ according to the type of study, but might include all research created assessments, questionnaires, intervention protocols, and implementation fidelity checklists. Replication is important for research in LD to understand under which circumstances and for which population a specific intervention works. </a:t>
            </a:r>
          </a:p>
          <a:p>
            <a:endParaRPr lang="en-US" b="0" i="0" dirty="0">
              <a:solidFill>
                <a:srgbClr val="333333"/>
              </a:solidFill>
              <a:effectLst/>
              <a:latin typeface="Open Sans" panose="020B0606030504020204" pitchFamily="34" charset="0"/>
            </a:endParaRPr>
          </a:p>
          <a:p>
            <a:r>
              <a:rPr lang="en-US" b="0" i="0" dirty="0">
                <a:solidFill>
                  <a:srgbClr val="333333"/>
                </a:solidFill>
                <a:effectLst/>
                <a:latin typeface="Open Sans" panose="020B0606030504020204" pitchFamily="34" charset="0"/>
              </a:rPr>
              <a:t>In a</a:t>
            </a:r>
            <a:r>
              <a:rPr lang="en-US" b="1" i="0" dirty="0">
                <a:solidFill>
                  <a:srgbClr val="333333"/>
                </a:solidFill>
                <a:effectLst/>
                <a:latin typeface="Open Sans" panose="020B0606030504020204" pitchFamily="34" charset="0"/>
              </a:rPr>
              <a:t> preregistration</a:t>
            </a:r>
            <a:r>
              <a:rPr lang="en-US" b="0" i="0" dirty="0">
                <a:solidFill>
                  <a:srgbClr val="333333"/>
                </a:solidFill>
                <a:effectLst/>
                <a:latin typeface="Open Sans" panose="020B0606030504020204" pitchFamily="34" charset="0"/>
              </a:rPr>
              <a:t>, researchers delineate the parameters of their study by clearly describing their hypotheses, methods for data collection, and data analysis plan in a study protocol before executing a study (</a:t>
            </a:r>
            <a:r>
              <a:rPr lang="en-US" b="0" i="0" dirty="0" err="1">
                <a:solidFill>
                  <a:srgbClr val="333333"/>
                </a:solidFill>
                <a:effectLst/>
                <a:latin typeface="Open Sans" panose="020B0606030504020204" pitchFamily="34" charset="0"/>
              </a:rPr>
              <a:t>Nosek</a:t>
            </a:r>
            <a:r>
              <a:rPr lang="en-US" b="0" i="0" dirty="0">
                <a:solidFill>
                  <a:srgbClr val="333333"/>
                </a:solidFill>
                <a:effectLst/>
                <a:latin typeface="Open Sans" panose="020B0606030504020204" pitchFamily="34" charset="0"/>
              </a:rPr>
              <a:t> &amp; Errington, 2019; </a:t>
            </a:r>
            <a:r>
              <a:rPr lang="en-US" b="0" i="0" u="sng" dirty="0">
                <a:solidFill>
                  <a:srgbClr val="006ACC"/>
                </a:solidFill>
                <a:effectLst/>
                <a:latin typeface="Open Sans" panose="020B0606030504020204" pitchFamily="34" charset="0"/>
                <a:hlinkClick r:id="rId6"/>
              </a:rPr>
              <a:t>van’t Veer &amp; Giner-Sorolla, 2016</a:t>
            </a:r>
            <a:r>
              <a:rPr lang="en-US" b="0" i="0" dirty="0">
                <a:solidFill>
                  <a:srgbClr val="333333"/>
                </a:solidFill>
                <a:effectLst/>
                <a:latin typeface="Open Sans" panose="020B0606030504020204" pitchFamily="34" charset="0"/>
              </a:rPr>
              <a:t>). Preregistration is complete when the study protocol is uploaded to an online registry and available to the public to download.</a:t>
            </a:r>
          </a:p>
          <a:p>
            <a:endParaRPr lang="en-US" b="0" i="0" dirty="0">
              <a:solidFill>
                <a:srgbClr val="333333"/>
              </a:solidFill>
              <a:effectLst/>
              <a:latin typeface="Open Sans" panose="020B0606030504020204" pitchFamily="34" charset="0"/>
            </a:endParaRPr>
          </a:p>
          <a:p>
            <a:r>
              <a:rPr lang="en-US" b="0" i="0" dirty="0">
                <a:solidFill>
                  <a:srgbClr val="333333"/>
                </a:solidFill>
                <a:effectLst/>
                <a:latin typeface="Open Sans" panose="020B0606030504020204" pitchFamily="34" charset="0"/>
              </a:rPr>
              <a:t>By adhering to </a:t>
            </a:r>
            <a:r>
              <a:rPr lang="en-US" b="1" i="0" dirty="0">
                <a:solidFill>
                  <a:srgbClr val="333333"/>
                </a:solidFill>
                <a:effectLst/>
                <a:latin typeface="Open Sans" panose="020B0606030504020204" pitchFamily="34" charset="0"/>
              </a:rPr>
              <a:t>Open Access</a:t>
            </a:r>
            <a:r>
              <a:rPr lang="en-US" b="0" i="0" dirty="0">
                <a:solidFill>
                  <a:srgbClr val="333333"/>
                </a:solidFill>
                <a:effectLst/>
                <a:latin typeface="Open Sans" panose="020B0606030504020204" pitchFamily="34" charset="0"/>
              </a:rPr>
              <a:t>, researchers do their best to make sure the results of science are available to anyone, not just the individuals that have a subscription to a specific journal (</a:t>
            </a:r>
            <a:r>
              <a:rPr lang="en-US" b="0" i="0" u="sng" dirty="0">
                <a:solidFill>
                  <a:srgbClr val="006ACC"/>
                </a:solidFill>
                <a:effectLst/>
                <a:latin typeface="Open Sans" panose="020B0606030504020204" pitchFamily="34" charset="0"/>
                <a:hlinkClick r:id="rId5"/>
              </a:rPr>
              <a:t>Klein et al., 2018</a:t>
            </a:r>
            <a:r>
              <a:rPr lang="en-US" b="0" i="0" dirty="0">
                <a:solidFill>
                  <a:srgbClr val="333333"/>
                </a:solidFill>
                <a:effectLst/>
                <a:latin typeface="Open Sans" panose="020B0606030504020204" pitchFamily="34" charset="0"/>
              </a:rPr>
              <a:t>; </a:t>
            </a:r>
            <a:r>
              <a:rPr lang="en-US" b="0" i="0" u="sng" dirty="0">
                <a:solidFill>
                  <a:srgbClr val="006ACC"/>
                </a:solidFill>
                <a:effectLst/>
                <a:latin typeface="Open Sans" panose="020B0606030504020204" pitchFamily="34" charset="0"/>
                <a:hlinkClick r:id="rId7"/>
              </a:rPr>
              <a:t>Norris et al., 2008</a:t>
            </a:r>
            <a:r>
              <a:rPr lang="en-US" b="0" i="0" dirty="0">
                <a:solidFill>
                  <a:srgbClr val="333333"/>
                </a:solidFill>
                <a:effectLst/>
                <a:latin typeface="Open Sans" panose="020B0606030504020204" pitchFamily="34" charset="0"/>
              </a:rPr>
              <a:t>). To do this, researchers can publish in Open Access journals, pay extra fees to traditional journals to let an article become Open Access. Open Access benefits the LD community in general, by ensuring all stakeholders (i.e., researchers, practitioners, family members, and policy makers) have access to the latest research.</a:t>
            </a:r>
          </a:p>
          <a:p>
            <a:endParaRPr lang="en-US" b="0" i="0" dirty="0">
              <a:solidFill>
                <a:srgbClr val="333333"/>
              </a:solidFill>
              <a:effectLst/>
              <a:latin typeface="Open Sans" panose="020B0606030504020204" pitchFamily="34" charset="0"/>
            </a:endParaRPr>
          </a:p>
          <a:p>
            <a:endParaRPr lang="en-AE" dirty="0"/>
          </a:p>
        </p:txBody>
      </p:sp>
      <p:sp>
        <p:nvSpPr>
          <p:cNvPr id="4" name="Slide Number Placeholder 3"/>
          <p:cNvSpPr>
            <a:spLocks noGrp="1"/>
          </p:cNvSpPr>
          <p:nvPr>
            <p:ph type="sldNum" sz="quarter" idx="5"/>
          </p:nvPr>
        </p:nvSpPr>
        <p:spPr/>
        <p:txBody>
          <a:bodyPr/>
          <a:lstStyle/>
          <a:p>
            <a:fld id="{BBB4AE1A-9385-F54D-964E-E4DB2997D89F}" type="slidenum">
              <a:rPr lang="en-AE" smtClean="0"/>
              <a:t>4</a:t>
            </a:fld>
            <a:endParaRPr lang="en-AE"/>
          </a:p>
        </p:txBody>
      </p:sp>
    </p:spTree>
    <p:extLst>
      <p:ext uri="{BB962C8B-B14F-4D97-AF65-F5344CB8AC3E}">
        <p14:creationId xmlns:p14="http://schemas.microsoft.com/office/powerpoint/2010/main" val="3044308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Tie back to open data, open analysis, and open materials as part of open science. </a:t>
            </a:r>
          </a:p>
        </p:txBody>
      </p:sp>
      <p:sp>
        <p:nvSpPr>
          <p:cNvPr id="4" name="Slide Number Placeholder 3"/>
          <p:cNvSpPr>
            <a:spLocks noGrp="1"/>
          </p:cNvSpPr>
          <p:nvPr>
            <p:ph type="sldNum" sz="quarter" idx="5"/>
          </p:nvPr>
        </p:nvSpPr>
        <p:spPr/>
        <p:txBody>
          <a:bodyPr/>
          <a:lstStyle/>
          <a:p>
            <a:fld id="{BBB4AE1A-9385-F54D-964E-E4DB2997D89F}" type="slidenum">
              <a:rPr lang="en-AE" smtClean="0"/>
              <a:t>15</a:t>
            </a:fld>
            <a:endParaRPr lang="en-AE"/>
          </a:p>
        </p:txBody>
      </p:sp>
    </p:spTree>
    <p:extLst>
      <p:ext uri="{BB962C8B-B14F-4D97-AF65-F5344CB8AC3E}">
        <p14:creationId xmlns:p14="http://schemas.microsoft.com/office/powerpoint/2010/main" val="3051558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Tie back to open data as part of open science. </a:t>
            </a:r>
          </a:p>
        </p:txBody>
      </p:sp>
      <p:sp>
        <p:nvSpPr>
          <p:cNvPr id="4" name="Slide Number Placeholder 3"/>
          <p:cNvSpPr>
            <a:spLocks noGrp="1"/>
          </p:cNvSpPr>
          <p:nvPr>
            <p:ph type="sldNum" sz="quarter" idx="5"/>
          </p:nvPr>
        </p:nvSpPr>
        <p:spPr/>
        <p:txBody>
          <a:bodyPr/>
          <a:lstStyle/>
          <a:p>
            <a:fld id="{BBB4AE1A-9385-F54D-964E-E4DB2997D89F}" type="slidenum">
              <a:rPr lang="en-AE" smtClean="0"/>
              <a:t>16</a:t>
            </a:fld>
            <a:endParaRPr lang="en-AE"/>
          </a:p>
        </p:txBody>
      </p:sp>
    </p:spTree>
    <p:extLst>
      <p:ext uri="{BB962C8B-B14F-4D97-AF65-F5344CB8AC3E}">
        <p14:creationId xmlns:p14="http://schemas.microsoft.com/office/powerpoint/2010/main" val="1602304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MoE</a:t>
            </a:r>
            <a:r>
              <a:rPr lang="en-US" dirty="0"/>
              <a:t> is playing an active role in improving access to data throughout the implementation of such grant programs. </a:t>
            </a:r>
          </a:p>
        </p:txBody>
      </p:sp>
      <p:sp>
        <p:nvSpPr>
          <p:cNvPr id="4" name="Slide Number Placeholder 3"/>
          <p:cNvSpPr>
            <a:spLocks noGrp="1"/>
          </p:cNvSpPr>
          <p:nvPr>
            <p:ph type="sldNum" sz="quarter" idx="5"/>
          </p:nvPr>
        </p:nvSpPr>
        <p:spPr/>
        <p:txBody>
          <a:bodyPr/>
          <a:lstStyle/>
          <a:p>
            <a:fld id="{BBB4AE1A-9385-F54D-964E-E4DB2997D89F}" type="slidenum">
              <a:rPr lang="en-AE" smtClean="0"/>
              <a:t>17</a:t>
            </a:fld>
            <a:endParaRPr lang="en-AE"/>
          </a:p>
        </p:txBody>
      </p:sp>
    </p:spTree>
    <p:extLst>
      <p:ext uri="{BB962C8B-B14F-4D97-AF65-F5344CB8AC3E}">
        <p14:creationId xmlns:p14="http://schemas.microsoft.com/office/powerpoint/2010/main" val="2270660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BB4AE1A-9385-F54D-964E-E4DB2997D89F}" type="slidenum">
              <a:rPr lang="en-AE" smtClean="0"/>
              <a:t>19</a:t>
            </a:fld>
            <a:endParaRPr lang="en-AE"/>
          </a:p>
        </p:txBody>
      </p:sp>
    </p:spTree>
    <p:extLst>
      <p:ext uri="{BB962C8B-B14F-4D97-AF65-F5344CB8AC3E}">
        <p14:creationId xmlns:p14="http://schemas.microsoft.com/office/powerpoint/2010/main" val="2978443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Science makes the data and evidence of science accessible and re-usable by all, subject to constraints of safety, security and privacy. It is open to engagement with other societal actors in the common pursuit of new knowledge, and to support humanity in achieving sustainable and equitable life on planet Earth.</a:t>
            </a:r>
          </a:p>
          <a:p>
            <a:endParaRPr lang="en-US" dirty="0"/>
          </a:p>
          <a:p>
            <a:r>
              <a:rPr lang="en-US" b="0" i="0" dirty="0">
                <a:solidFill>
                  <a:srgbClr val="555555"/>
                </a:solidFill>
                <a:effectLst/>
                <a:latin typeface="Bernino"/>
              </a:rPr>
              <a:t>Sustainability- Too often innovations are perceived of as discrete initiatives which are then replaced by another discrete initiative with little thought given to the links between them and the dynamics of the system. This is not only a costly option that risks losing knowledge and opportunity. It also brings with it the risk of innovation fatigue among stakeholders. It is the very nature of a learning and evolving innovation ecosystem that it builds on previous cycles and uses the momentum generated to continue to grow and learn. (OECD 2009)</a:t>
            </a:r>
            <a:endParaRPr lang="en-AE" dirty="0"/>
          </a:p>
        </p:txBody>
      </p:sp>
      <p:sp>
        <p:nvSpPr>
          <p:cNvPr id="4" name="Slide Number Placeholder 3"/>
          <p:cNvSpPr>
            <a:spLocks noGrp="1"/>
          </p:cNvSpPr>
          <p:nvPr>
            <p:ph type="sldNum" sz="quarter" idx="5"/>
          </p:nvPr>
        </p:nvSpPr>
        <p:spPr/>
        <p:txBody>
          <a:bodyPr/>
          <a:lstStyle/>
          <a:p>
            <a:fld id="{BBB4AE1A-9385-F54D-964E-E4DB2997D89F}" type="slidenum">
              <a:rPr lang="en-AE" smtClean="0"/>
              <a:t>20</a:t>
            </a:fld>
            <a:endParaRPr lang="en-AE"/>
          </a:p>
        </p:txBody>
      </p:sp>
    </p:spTree>
    <p:extLst>
      <p:ext uri="{BB962C8B-B14F-4D97-AF65-F5344CB8AC3E}">
        <p14:creationId xmlns:p14="http://schemas.microsoft.com/office/powerpoint/2010/main" val="2859984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effectLst/>
                <a:latin typeface="Montserrat" panose="00000500000000000000" pitchFamily="2" charset="0"/>
                <a:ea typeface="Calibri" panose="020F0502020204030204" pitchFamily="34" charset="0"/>
                <a:cs typeface="Segoe UI" panose="020B0502040204020203" pitchFamily="34" charset="0"/>
              </a:rPr>
              <a:t>How can the H.E. &amp; governmental sectors utilize open science to their advantage?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effectLst/>
                <a:latin typeface="Montserrat" panose="00000500000000000000" pitchFamily="2" charset="0"/>
                <a:ea typeface="Calibri" panose="020F0502020204030204" pitchFamily="34" charset="0"/>
                <a:cs typeface="Segoe UI" panose="020B0502040204020203" pitchFamily="34" charset="0"/>
              </a:rPr>
              <a:t>What is the support required from both H.E. &amp; governmental sectors to enable open access publishing &amp; scholarly activities?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Montserrat" panose="00000500000000000000" pitchFamily="2" charset="0"/>
                <a:ea typeface="Calibri" panose="020F0502020204030204" pitchFamily="34" charset="0"/>
                <a:cs typeface="Segoe UI" panose="020B0502040204020203" pitchFamily="34" charset="0"/>
              </a:rPr>
              <a:t>What is the relationship between open research and dynamic policy recommendation sustainability?</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BB4AE1A-9385-F54D-964E-E4DB2997D89F}" type="slidenum">
              <a:rPr lang="en-AE" smtClean="0"/>
              <a:t>22</a:t>
            </a:fld>
            <a:endParaRPr lang="en-AE"/>
          </a:p>
        </p:txBody>
      </p:sp>
    </p:spTree>
    <p:extLst>
      <p:ext uri="{BB962C8B-B14F-4D97-AF65-F5344CB8AC3E}">
        <p14:creationId xmlns:p14="http://schemas.microsoft.com/office/powerpoint/2010/main" val="32345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Science is an indispensable contribution to the human </a:t>
            </a:r>
            <a:r>
              <a:rPr lang="en-US" dirty="0" err="1"/>
              <a:t>endeavour</a:t>
            </a:r>
            <a:r>
              <a:rPr lang="en-US" dirty="0"/>
              <a:t>. It is not a dispensable luxury. We need science for the advancement of our societies, to inform our education, improve our policies, spur innovation, and safeguard human wellbeing. </a:t>
            </a:r>
          </a:p>
          <a:p>
            <a:pPr rtl="0"/>
            <a:endParaRPr lang="en-US" dirty="0">
              <a:effectLst/>
              <a:latin typeface="Arial" panose="020B0604020202020204" pitchFamily="34" charset="0"/>
            </a:endParaRPr>
          </a:p>
          <a:p>
            <a:pPr rtl="0"/>
            <a:r>
              <a:rPr lang="en-US" dirty="0">
                <a:effectLst/>
                <a:latin typeface="Arial" panose="020B0604020202020204" pitchFamily="34" charset="0"/>
              </a:rPr>
              <a:t>Considering that the collaborative and inclusive characteristics of open science allow new social actors to engage in scientific processes, including through citizen and participatory science, thus contributing to democratization of knowledge, fighting misinformation and disinformation, addressing existing systemic inequalities and enclosures of wealth, knowledge and power and guiding scientific work towards solving problems of social importance, </a:t>
            </a:r>
            <a:r>
              <a:rPr lang="en-US" dirty="0">
                <a:effectLst/>
                <a:latin typeface="Courier New" panose="02070309020205020404" pitchFamily="49" charset="0"/>
              </a:rPr>
              <a:t>4</a:t>
            </a:r>
            <a:endParaRPr lang="en-US" dirty="0">
              <a:effectLst/>
            </a:endParaRPr>
          </a:p>
          <a:p>
            <a:br>
              <a:rPr lang="en-US" b="0" i="0" dirty="0">
                <a:solidFill>
                  <a:srgbClr val="000000"/>
                </a:solidFill>
                <a:effectLst/>
                <a:latin typeface="Arial" panose="020B0604020202020204" pitchFamily="34" charset="0"/>
              </a:rPr>
            </a:br>
            <a:endParaRPr lang="en-AE" dirty="0"/>
          </a:p>
        </p:txBody>
      </p:sp>
      <p:sp>
        <p:nvSpPr>
          <p:cNvPr id="4" name="Slide Number Placeholder 3"/>
          <p:cNvSpPr>
            <a:spLocks noGrp="1"/>
          </p:cNvSpPr>
          <p:nvPr>
            <p:ph type="sldNum" sz="quarter" idx="5"/>
          </p:nvPr>
        </p:nvSpPr>
        <p:spPr/>
        <p:txBody>
          <a:bodyPr/>
          <a:lstStyle/>
          <a:p>
            <a:fld id="{BBB4AE1A-9385-F54D-964E-E4DB2997D89F}" type="slidenum">
              <a:rPr lang="en-AE" smtClean="0"/>
              <a:t>5</a:t>
            </a:fld>
            <a:endParaRPr lang="en-AE"/>
          </a:p>
        </p:txBody>
      </p:sp>
    </p:spTree>
    <p:extLst>
      <p:ext uri="{BB962C8B-B14F-4D97-AF65-F5344CB8AC3E}">
        <p14:creationId xmlns:p14="http://schemas.microsoft.com/office/powerpoint/2010/main" val="3535354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555555"/>
                </a:solidFill>
                <a:effectLst/>
                <a:latin typeface="Bernino"/>
              </a:rPr>
              <a:t>Interest in the ways in which education policy and practice is informed by research has grown dramatically in the last decade. However, further progress needs to be made to strengthen links between research, policy and practice, and to promote and ensure the effective use of evidence. This requires efforts to bridge the gap between researchers and policy makers, to involve practitioners, including teachers and school leaders, and to address individual and </a:t>
            </a:r>
            <a:r>
              <a:rPr lang="en-US" b="0" i="0" dirty="0" err="1">
                <a:solidFill>
                  <a:srgbClr val="555555"/>
                </a:solidFill>
                <a:effectLst/>
                <a:latin typeface="Bernino"/>
              </a:rPr>
              <a:t>organisational</a:t>
            </a:r>
            <a:r>
              <a:rPr lang="en-US" b="0" i="0" dirty="0">
                <a:solidFill>
                  <a:srgbClr val="555555"/>
                </a:solidFill>
                <a:effectLst/>
                <a:latin typeface="Bernino"/>
              </a:rPr>
              <a:t> barriers that hamper the effective use of evidence.</a:t>
            </a:r>
            <a:endParaRPr lang="en-US" b="0" i="0" dirty="0">
              <a:solidFill>
                <a:srgbClr val="333333"/>
              </a:solidFill>
              <a:effectLst/>
              <a:latin typeface="PT Serif" panose="020A0603040505020204" pitchFamily="18" charset="77"/>
            </a:endParaRPr>
          </a:p>
          <a:p>
            <a:endParaRPr lang="en-US" b="0" i="0" dirty="0">
              <a:solidFill>
                <a:srgbClr val="333333"/>
              </a:solidFill>
              <a:effectLst/>
              <a:latin typeface="PT Serif" panose="020A0603040505020204" pitchFamily="18" charset="77"/>
            </a:endParaRPr>
          </a:p>
        </p:txBody>
      </p:sp>
      <p:sp>
        <p:nvSpPr>
          <p:cNvPr id="4" name="Slide Number Placeholder 3"/>
          <p:cNvSpPr>
            <a:spLocks noGrp="1"/>
          </p:cNvSpPr>
          <p:nvPr>
            <p:ph type="sldNum" sz="quarter" idx="5"/>
          </p:nvPr>
        </p:nvSpPr>
        <p:spPr/>
        <p:txBody>
          <a:bodyPr/>
          <a:lstStyle/>
          <a:p>
            <a:fld id="{BBB4AE1A-9385-F54D-964E-E4DB2997D89F}" type="slidenum">
              <a:rPr lang="en-AE" smtClean="0"/>
              <a:t>6</a:t>
            </a:fld>
            <a:endParaRPr lang="en-AE"/>
          </a:p>
        </p:txBody>
      </p:sp>
    </p:spTree>
    <p:extLst>
      <p:ext uri="{BB962C8B-B14F-4D97-AF65-F5344CB8AC3E}">
        <p14:creationId xmlns:p14="http://schemas.microsoft.com/office/powerpoint/2010/main" val="1315739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that Open Knowledge in a Higher Education Institution is a broader field than Open Access. We think that Open Knowledge comprises Open Software, Open Content, Open Science and Open Innovation.</a:t>
            </a:r>
          </a:p>
          <a:p>
            <a:r>
              <a:rPr lang="en-US" b="0" i="0" dirty="0">
                <a:solidFill>
                  <a:srgbClr val="333333"/>
                </a:solidFill>
                <a:effectLst/>
                <a:latin typeface="Open Sans" panose="020B0606030504020204" pitchFamily="34" charset="0"/>
              </a:rPr>
              <a:t> While data are often collected with a particular hypothesis in mind, it is likely other research questions could be answered using different models with the same data. data sets from multiple projects can be combined with each other. The combination of data sets in common repositories can be a powerful tool to foster creativity and stimulate novel research questions. As an example, the combination of about 230 individual data sets on children’s language in the Child Language Data Exchange System (CHILDES), an open data repository, has led to the publication of over 5,000 articles.</a:t>
            </a:r>
          </a:p>
          <a:p>
            <a:r>
              <a:rPr lang="en-US" b="0" i="0" dirty="0">
                <a:solidFill>
                  <a:srgbClr val="333333"/>
                </a:solidFill>
                <a:effectLst/>
                <a:latin typeface="Open Sans" panose="020B0606030504020204" pitchFamily="34" charset="0"/>
              </a:rPr>
              <a:t>Many funding agencies consider publicly available data sets permanent products of the grant. Deposited in a public repository, data set will obtain a digital object identifier (DOI) and is therefore a citable, permanent product of a research project.</a:t>
            </a:r>
          </a:p>
          <a:p>
            <a:r>
              <a:rPr lang="en-US" b="0" i="0" dirty="0">
                <a:solidFill>
                  <a:srgbClr val="333333"/>
                </a:solidFill>
                <a:effectLst/>
                <a:latin typeface="Open Sans" panose="020B0606030504020204" pitchFamily="34" charset="0"/>
              </a:rPr>
              <a:t>Preparing data to be deposited in an online repository requires more than uploading files. First, a raw data set needs to be cleaned and deidentified before making it available. Curating a data set involves removing all identifiable information about participants (such as birthdays, names), checking for out-of-range values, and ensuring consistency across variables (</a:t>
            </a:r>
            <a:r>
              <a:rPr lang="en-US" b="0" i="0" u="sng" dirty="0">
                <a:solidFill>
                  <a:srgbClr val="006ACC"/>
                </a:solidFill>
                <a:effectLst/>
                <a:latin typeface="Open Sans" panose="020B0606030504020204" pitchFamily="34" charset="0"/>
                <a:hlinkClick r:id="rId3"/>
              </a:rPr>
              <a:t>Klein et al., 2018</a:t>
            </a:r>
            <a:r>
              <a:rPr lang="en-US" b="0" i="0" dirty="0">
                <a:solidFill>
                  <a:srgbClr val="333333"/>
                </a:solidFill>
                <a:effectLst/>
                <a:latin typeface="Open Sans" panose="020B0606030504020204" pitchFamily="34" charset="0"/>
              </a:rPr>
              <a:t>).</a:t>
            </a:r>
          </a:p>
          <a:p>
            <a:endParaRPr lang="en-US" b="0" i="0" dirty="0">
              <a:solidFill>
                <a:srgbClr val="333333"/>
              </a:solidFill>
              <a:effectLst/>
              <a:latin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PT Serif" panose="020A0603040505020204" pitchFamily="18" charset="77"/>
              </a:rPr>
              <a:t>We conducted replications of 100 experimental and correlational studies published in three psychology journals. A large portion of replications produced weaker evidence for the original findings despite using materials provided by the original authors, review in advance for methodological fidelity, and high statistical power to detect the original effect sizes. Reproducibility is not well understood because the incentives for individual scientists prioritize novelty over replication. </a:t>
            </a:r>
            <a:endParaRPr lang="en-AE" dirty="0"/>
          </a:p>
          <a:p>
            <a:endParaRPr lang="en-US" b="0" i="0" dirty="0">
              <a:solidFill>
                <a:srgbClr val="333333"/>
              </a:solidFill>
              <a:effectLst/>
              <a:latin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PT Serif" panose="020A0603040505020204" pitchFamily="18" charset="77"/>
              </a:rPr>
              <a:t>We conducted replications of 100 experimental and correlational studies published in three psychology journals. A large portion of replications produced weaker evidence for the original findings despite using materials provided by the original authors, review in advance for methodological fidelity, and high statistical power to detect the original effect sizes. Reproducibility is not well understood because the incentives for individual scientists prioritize novelty over replication. </a:t>
            </a:r>
            <a:endParaRPr lang="en-AE" dirty="0"/>
          </a:p>
          <a:p>
            <a:endParaRPr lang="en-US" b="0" i="0" dirty="0">
              <a:solidFill>
                <a:srgbClr val="333333"/>
              </a:solidFill>
              <a:effectLst/>
              <a:latin typeface="Open Sans" panose="020B0606030504020204" pitchFamily="34" charset="0"/>
            </a:endParaRPr>
          </a:p>
          <a:p>
            <a:endParaRPr lang="en-AE" dirty="0"/>
          </a:p>
        </p:txBody>
      </p:sp>
      <p:sp>
        <p:nvSpPr>
          <p:cNvPr id="4" name="Slide Number Placeholder 3"/>
          <p:cNvSpPr>
            <a:spLocks noGrp="1"/>
          </p:cNvSpPr>
          <p:nvPr>
            <p:ph type="sldNum" sz="quarter" idx="5"/>
          </p:nvPr>
        </p:nvSpPr>
        <p:spPr/>
        <p:txBody>
          <a:bodyPr/>
          <a:lstStyle/>
          <a:p>
            <a:fld id="{BBB4AE1A-9385-F54D-964E-E4DB2997D89F}" type="slidenum">
              <a:rPr lang="en-AE" smtClean="0"/>
              <a:t>7</a:t>
            </a:fld>
            <a:endParaRPr lang="en-AE"/>
          </a:p>
        </p:txBody>
      </p:sp>
    </p:spTree>
    <p:extLst>
      <p:ext uri="{BB962C8B-B14F-4D97-AF65-F5344CB8AC3E}">
        <p14:creationId xmlns:p14="http://schemas.microsoft.com/office/powerpoint/2010/main" val="85306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Helvetica Neue" panose="02000503000000020004" pitchFamily="2" charset="0"/>
              </a:rPr>
              <a:t>Using a sample </a:t>
            </a:r>
            <a:r>
              <a:rPr lang="en-US" dirty="0">
                <a:solidFill>
                  <a:srgbClr val="333333"/>
                </a:solidFill>
                <a:latin typeface="Helvetica Neue" panose="02000503000000020004" pitchFamily="2" charset="0"/>
              </a:rPr>
              <a:t>of 100,000 </a:t>
            </a:r>
            <a:r>
              <a:rPr lang="en-US" dirty="0" err="1">
                <a:solidFill>
                  <a:srgbClr val="333333"/>
                </a:solidFill>
                <a:latin typeface="Helvetica Neue" panose="02000503000000020004" pitchFamily="2" charset="0"/>
              </a:rPr>
              <a:t>Crossref</a:t>
            </a:r>
            <a:r>
              <a:rPr lang="en-US" dirty="0">
                <a:solidFill>
                  <a:srgbClr val="333333"/>
                </a:solidFill>
                <a:latin typeface="Helvetica Neue" panose="02000503000000020004" pitchFamily="2" charset="0"/>
              </a:rPr>
              <a:t>-DOI articles, Piwowar et. Al., 2018) found that </a:t>
            </a:r>
            <a:r>
              <a:rPr lang="en-US" b="0" i="0" dirty="0">
                <a:solidFill>
                  <a:srgbClr val="333333"/>
                </a:solidFill>
                <a:effectLst/>
                <a:latin typeface="Helvetica Neue" panose="02000503000000020004" pitchFamily="2" charset="0"/>
              </a:rPr>
              <a:t>28% of all journal articles are freely available</a:t>
            </a:r>
          </a:p>
          <a:p>
            <a:r>
              <a:rPr lang="en-US" b="0" i="0" dirty="0">
                <a:solidFill>
                  <a:srgbClr val="333333"/>
                </a:solidFill>
                <a:effectLst/>
                <a:latin typeface="Helvetica Neue" panose="02000503000000020004" pitchFamily="2" charset="0"/>
              </a:rPr>
              <a:t>open articles receive 18% more citations than otherwise expected</a:t>
            </a:r>
            <a:endParaRPr lang="en-US" dirty="0"/>
          </a:p>
          <a:p>
            <a:endParaRPr lang="en-AE" dirty="0"/>
          </a:p>
        </p:txBody>
      </p:sp>
      <p:sp>
        <p:nvSpPr>
          <p:cNvPr id="4" name="Slide Number Placeholder 3"/>
          <p:cNvSpPr>
            <a:spLocks noGrp="1"/>
          </p:cNvSpPr>
          <p:nvPr>
            <p:ph type="sldNum" sz="quarter" idx="5"/>
          </p:nvPr>
        </p:nvSpPr>
        <p:spPr/>
        <p:txBody>
          <a:bodyPr/>
          <a:lstStyle/>
          <a:p>
            <a:fld id="{BBB4AE1A-9385-F54D-964E-E4DB2997D89F}" type="slidenum">
              <a:rPr lang="en-AE" smtClean="0"/>
              <a:t>8</a:t>
            </a:fld>
            <a:endParaRPr lang="en-AE"/>
          </a:p>
        </p:txBody>
      </p:sp>
    </p:spTree>
    <p:extLst>
      <p:ext uri="{BB962C8B-B14F-4D97-AF65-F5344CB8AC3E}">
        <p14:creationId xmlns:p14="http://schemas.microsoft.com/office/powerpoint/2010/main" val="3190617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Global influence of UAE research is increasing as UAE scientists are publishing more in top quartile journals. </a:t>
            </a:r>
          </a:p>
          <a:p>
            <a:endParaRPr lang="en-AE" dirty="0"/>
          </a:p>
        </p:txBody>
      </p:sp>
      <p:sp>
        <p:nvSpPr>
          <p:cNvPr id="4" name="Slide Number Placeholder 3"/>
          <p:cNvSpPr>
            <a:spLocks noGrp="1"/>
          </p:cNvSpPr>
          <p:nvPr>
            <p:ph type="sldNum" sz="quarter" idx="5"/>
          </p:nvPr>
        </p:nvSpPr>
        <p:spPr/>
        <p:txBody>
          <a:bodyPr/>
          <a:lstStyle/>
          <a:p>
            <a:fld id="{BBB4AE1A-9385-F54D-964E-E4DB2997D89F}" type="slidenum">
              <a:rPr lang="en-AE" smtClean="0"/>
              <a:t>10</a:t>
            </a:fld>
            <a:endParaRPr lang="en-AE"/>
          </a:p>
        </p:txBody>
      </p:sp>
    </p:spTree>
    <p:extLst>
      <p:ext uri="{BB962C8B-B14F-4D97-AF65-F5344CB8AC3E}">
        <p14:creationId xmlns:p14="http://schemas.microsoft.com/office/powerpoint/2010/main" val="3790115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Being part of the UAE’s national governing body for all matters related to education and research in academic institutions, DSTR plays a pivotal role in supporting research in accredited higher education institutions in the UAE.</a:t>
            </a:r>
          </a:p>
          <a:p>
            <a:endParaRPr lang="en-US" dirty="0"/>
          </a:p>
          <a:p>
            <a:r>
              <a:rPr lang="en-US" dirty="0"/>
              <a:t>Open grant calls launched by DSTR are to support broad disciplines, whereas targeted calls are launched to address specific fields where there is an evident gap in the knowledge base. </a:t>
            </a:r>
          </a:p>
        </p:txBody>
      </p:sp>
      <p:sp>
        <p:nvSpPr>
          <p:cNvPr id="4" name="Slide Number Placeholder 3"/>
          <p:cNvSpPr>
            <a:spLocks noGrp="1"/>
          </p:cNvSpPr>
          <p:nvPr>
            <p:ph type="sldNum" sz="quarter" idx="5"/>
          </p:nvPr>
        </p:nvSpPr>
        <p:spPr/>
        <p:txBody>
          <a:bodyPr/>
          <a:lstStyle/>
          <a:p>
            <a:fld id="{BBB4AE1A-9385-F54D-964E-E4DB2997D89F}" type="slidenum">
              <a:rPr lang="en-AE" smtClean="0"/>
              <a:t>11</a:t>
            </a:fld>
            <a:endParaRPr lang="en-AE"/>
          </a:p>
        </p:txBody>
      </p:sp>
    </p:spTree>
    <p:extLst>
      <p:ext uri="{BB962C8B-B14F-4D97-AF65-F5344CB8AC3E}">
        <p14:creationId xmlns:p14="http://schemas.microsoft.com/office/powerpoint/2010/main" val="1381381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Consultancy firm output and recommendations are often difficult/impossible to implement, since they often do not indicate an understanding of an overall governing landscape. </a:t>
            </a:r>
          </a:p>
        </p:txBody>
      </p:sp>
      <p:sp>
        <p:nvSpPr>
          <p:cNvPr id="4" name="Slide Number Placeholder 3"/>
          <p:cNvSpPr>
            <a:spLocks noGrp="1"/>
          </p:cNvSpPr>
          <p:nvPr>
            <p:ph type="sldNum" sz="quarter" idx="5"/>
          </p:nvPr>
        </p:nvSpPr>
        <p:spPr/>
        <p:txBody>
          <a:bodyPr/>
          <a:lstStyle/>
          <a:p>
            <a:fld id="{BBB4AE1A-9385-F54D-964E-E4DB2997D89F}" type="slidenum">
              <a:rPr lang="en-AE" smtClean="0"/>
              <a:t>12</a:t>
            </a:fld>
            <a:endParaRPr lang="en-AE"/>
          </a:p>
        </p:txBody>
      </p:sp>
    </p:spTree>
    <p:extLst>
      <p:ext uri="{BB962C8B-B14F-4D97-AF65-F5344CB8AC3E}">
        <p14:creationId xmlns:p14="http://schemas.microsoft.com/office/powerpoint/2010/main" val="3772850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MoE</a:t>
            </a:r>
            <a:r>
              <a:rPr lang="en-US" dirty="0"/>
              <a:t> supports with </a:t>
            </a:r>
            <a:r>
              <a:rPr kumimoji="0" lang="en-US"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Access to data </a:t>
            </a:r>
            <a:r>
              <a:rPr kumimoji="0" lang="en-US"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and information with the </a:t>
            </a:r>
            <a:r>
              <a:rPr kumimoji="0" lang="en-US"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support of </a:t>
            </a:r>
            <a:r>
              <a:rPr kumimoji="0" lang="en-US" b="1" i="0" u="none" strike="noStrike" kern="1200" cap="none" spc="0" normalizeH="0" baseline="0" noProof="0" dirty="0" err="1">
                <a:ln>
                  <a:noFill/>
                </a:ln>
                <a:solidFill>
                  <a:srgbClr val="292D70"/>
                </a:solidFill>
                <a:effectLst/>
                <a:uLnTx/>
                <a:uFillTx/>
                <a:latin typeface="Montserrat" panose="00000500000000000000" pitchFamily="2" charset="0"/>
                <a:ea typeface="+mn-ea"/>
                <a:cs typeface="+mn-cs"/>
              </a:rPr>
              <a:t>MoE</a:t>
            </a:r>
            <a:r>
              <a:rPr lang="en-US" b="1" dirty="0">
                <a:latin typeface="Montserrat" panose="00000500000000000000" pitchFamily="2" charset="0"/>
              </a:rPr>
              <a:t> a</a:t>
            </a:r>
            <a:r>
              <a:rPr kumimoji="0" lang="en-US" b="1" i="0" u="none" strike="noStrike" kern="1200" cap="none" spc="0" normalizeH="0" baseline="0" noProof="0" dirty="0" err="1">
                <a:ln>
                  <a:noFill/>
                </a:ln>
                <a:solidFill>
                  <a:srgbClr val="292D70"/>
                </a:solidFill>
                <a:effectLst/>
                <a:uLnTx/>
                <a:uFillTx/>
                <a:latin typeface="Montserrat" panose="00000500000000000000" pitchFamily="2" charset="0"/>
                <a:ea typeface="+mn-ea"/>
                <a:cs typeface="+mn-cs"/>
              </a:rPr>
              <a:t>dvisors</a:t>
            </a:r>
            <a:endParaRPr kumimoji="0" lang="en-US"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BBB4AE1A-9385-F54D-964E-E4DB2997D89F}" type="slidenum">
              <a:rPr lang="en-AE" smtClean="0"/>
              <a:t>13</a:t>
            </a:fld>
            <a:endParaRPr lang="en-AE"/>
          </a:p>
        </p:txBody>
      </p:sp>
    </p:spTree>
    <p:extLst>
      <p:ext uri="{BB962C8B-B14F-4D97-AF65-F5344CB8AC3E}">
        <p14:creationId xmlns:p14="http://schemas.microsoft.com/office/powerpoint/2010/main" val="16165889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6FD3A-0913-8149-9A4D-F85B400B1284}"/>
              </a:ext>
            </a:extLst>
          </p:cNvPr>
          <p:cNvSpPr>
            <a:spLocks noGrp="1"/>
          </p:cNvSpPr>
          <p:nvPr>
            <p:ph type="ctrTitle"/>
          </p:nvPr>
        </p:nvSpPr>
        <p:spPr>
          <a:xfrm>
            <a:off x="838200" y="5257800"/>
            <a:ext cx="9144000" cy="913067"/>
          </a:xfrm>
        </p:spPr>
        <p:txBody>
          <a:bodyPr anchor="b">
            <a:noAutofit/>
          </a:bodyPr>
          <a:lstStyle>
            <a:lvl1pPr algn="l">
              <a:defRPr sz="4400"/>
            </a:lvl1pPr>
          </a:lstStyle>
          <a:p>
            <a:r>
              <a:rPr lang="en-US" dirty="0"/>
              <a:t>Click to edit Master title style</a:t>
            </a:r>
            <a:endParaRPr lang="en-AE" dirty="0"/>
          </a:p>
        </p:txBody>
      </p:sp>
      <p:sp>
        <p:nvSpPr>
          <p:cNvPr id="3" name="Subtitle 2">
            <a:extLst>
              <a:ext uri="{FF2B5EF4-FFF2-40B4-BE49-F238E27FC236}">
                <a16:creationId xmlns:a16="http://schemas.microsoft.com/office/drawing/2014/main" id="{26DC215C-BE7B-9346-9660-DBA998E74DA1}"/>
              </a:ext>
            </a:extLst>
          </p:cNvPr>
          <p:cNvSpPr>
            <a:spLocks noGrp="1"/>
          </p:cNvSpPr>
          <p:nvPr>
            <p:ph type="subTitle" idx="1"/>
          </p:nvPr>
        </p:nvSpPr>
        <p:spPr>
          <a:xfrm>
            <a:off x="838200" y="4251991"/>
            <a:ext cx="9144000" cy="91306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E" dirty="0"/>
          </a:p>
        </p:txBody>
      </p:sp>
      <p:sp>
        <p:nvSpPr>
          <p:cNvPr id="4" name="Date Placeholder 3">
            <a:extLst>
              <a:ext uri="{FF2B5EF4-FFF2-40B4-BE49-F238E27FC236}">
                <a16:creationId xmlns:a16="http://schemas.microsoft.com/office/drawing/2014/main" id="{53C973E0-7E73-8144-97BC-514627F8588B}"/>
              </a:ext>
            </a:extLst>
          </p:cNvPr>
          <p:cNvSpPr>
            <a:spLocks noGrp="1"/>
          </p:cNvSpPr>
          <p:nvPr>
            <p:ph type="dt" sz="half" idx="10"/>
          </p:nvPr>
        </p:nvSpPr>
        <p:spPr/>
        <p:txBody>
          <a:bodyPr/>
          <a:lstStyle/>
          <a:p>
            <a:fld id="{3403CE5F-6222-9A49-8238-B970E2DC56EC}" type="datetime1">
              <a:rPr lang="en-US" smtClean="0"/>
              <a:t>10/24/2022</a:t>
            </a:fld>
            <a:endParaRPr lang="en-AE" dirty="0"/>
          </a:p>
        </p:txBody>
      </p:sp>
      <p:sp>
        <p:nvSpPr>
          <p:cNvPr id="5" name="Footer Placeholder 4">
            <a:extLst>
              <a:ext uri="{FF2B5EF4-FFF2-40B4-BE49-F238E27FC236}">
                <a16:creationId xmlns:a16="http://schemas.microsoft.com/office/drawing/2014/main" id="{E6D10B2F-3A52-3342-91CB-90AB9D772C26}"/>
              </a:ext>
            </a:extLst>
          </p:cNvPr>
          <p:cNvSpPr>
            <a:spLocks noGrp="1"/>
          </p:cNvSpPr>
          <p:nvPr>
            <p:ph type="ftr" sz="quarter" idx="11"/>
          </p:nvPr>
        </p:nvSpPr>
        <p:spPr/>
        <p:txBody>
          <a:bodyPr/>
          <a:lstStyle/>
          <a:p>
            <a:r>
              <a:rPr lang="en-AE" dirty="0"/>
              <a:t>TIMSS</a:t>
            </a:r>
          </a:p>
        </p:txBody>
      </p:sp>
      <p:sp>
        <p:nvSpPr>
          <p:cNvPr id="6" name="Slide Number Placeholder 5">
            <a:extLst>
              <a:ext uri="{FF2B5EF4-FFF2-40B4-BE49-F238E27FC236}">
                <a16:creationId xmlns:a16="http://schemas.microsoft.com/office/drawing/2014/main" id="{7E4946CA-2945-B64B-B696-9394390D38D0}"/>
              </a:ext>
            </a:extLst>
          </p:cNvPr>
          <p:cNvSpPr>
            <a:spLocks noGrp="1"/>
          </p:cNvSpPr>
          <p:nvPr>
            <p:ph type="sldNum" sz="quarter" idx="12"/>
          </p:nvPr>
        </p:nvSpPr>
        <p:spPr/>
        <p:txBody>
          <a:bodyPr/>
          <a:lstStyle/>
          <a:p>
            <a:fld id="{C3891DEF-8D26-2D4A-BD93-0823895E0D5B}" type="slidenum">
              <a:rPr lang="en-AE" smtClean="0"/>
              <a:t>‹#›</a:t>
            </a:fld>
            <a:endParaRPr lang="en-AE" dirty="0"/>
          </a:p>
        </p:txBody>
      </p:sp>
      <p:pic>
        <p:nvPicPr>
          <p:cNvPr id="7" name="Picture 6">
            <a:extLst>
              <a:ext uri="{FF2B5EF4-FFF2-40B4-BE49-F238E27FC236}">
                <a16:creationId xmlns:a16="http://schemas.microsoft.com/office/drawing/2014/main" id="{802B0CAA-4F66-C845-A63F-694B26D6A6F5}"/>
              </a:ext>
            </a:extLst>
          </p:cNvPr>
          <p:cNvPicPr>
            <a:picLocks noChangeAspect="1"/>
          </p:cNvPicPr>
          <p:nvPr userDrawn="1"/>
        </p:nvPicPr>
        <p:blipFill rotWithShape="1">
          <a:blip r:embed="rId2"/>
          <a:srcRect t="68649" r="21176"/>
          <a:stretch/>
        </p:blipFill>
        <p:spPr>
          <a:xfrm>
            <a:off x="2398014" y="0"/>
            <a:ext cx="9793986" cy="3895344"/>
          </a:xfrm>
          <a:prstGeom prst="rect">
            <a:avLst/>
          </a:prstGeom>
        </p:spPr>
      </p:pic>
    </p:spTree>
    <p:extLst>
      <p:ext uri="{BB962C8B-B14F-4D97-AF65-F5344CB8AC3E}">
        <p14:creationId xmlns:p14="http://schemas.microsoft.com/office/powerpoint/2010/main" val="3880603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B01C3-EDE7-094A-AAED-B6C92EE68E57}"/>
              </a:ext>
            </a:extLst>
          </p:cNvPr>
          <p:cNvSpPr>
            <a:spLocks noGrp="1"/>
          </p:cNvSpPr>
          <p:nvPr>
            <p:ph type="title"/>
          </p:nvPr>
        </p:nvSpPr>
        <p:spPr/>
        <p:txBody>
          <a:bodyPr/>
          <a:lstStyle/>
          <a:p>
            <a:r>
              <a:rPr lang="en-US"/>
              <a:t>Click to edit Master title style</a:t>
            </a:r>
            <a:endParaRPr lang="en-AE"/>
          </a:p>
        </p:txBody>
      </p:sp>
      <p:sp>
        <p:nvSpPr>
          <p:cNvPr id="3" name="Vertical Text Placeholder 2">
            <a:extLst>
              <a:ext uri="{FF2B5EF4-FFF2-40B4-BE49-F238E27FC236}">
                <a16:creationId xmlns:a16="http://schemas.microsoft.com/office/drawing/2014/main" id="{9F5D18C6-EDED-ED4D-A94F-463F3355EF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AA85B57E-B857-2743-82B0-6A946B99202C}"/>
              </a:ext>
            </a:extLst>
          </p:cNvPr>
          <p:cNvSpPr>
            <a:spLocks noGrp="1"/>
          </p:cNvSpPr>
          <p:nvPr>
            <p:ph type="dt" sz="half" idx="10"/>
          </p:nvPr>
        </p:nvSpPr>
        <p:spPr/>
        <p:txBody>
          <a:bodyPr/>
          <a:lstStyle/>
          <a:p>
            <a:fld id="{CBADA987-8F0D-AF43-97CE-35F5DE5C4A3A}" type="datetime1">
              <a:rPr lang="en-US" smtClean="0"/>
              <a:t>10/24/2022</a:t>
            </a:fld>
            <a:endParaRPr lang="en-AE"/>
          </a:p>
        </p:txBody>
      </p:sp>
      <p:sp>
        <p:nvSpPr>
          <p:cNvPr id="5" name="Footer Placeholder 4">
            <a:extLst>
              <a:ext uri="{FF2B5EF4-FFF2-40B4-BE49-F238E27FC236}">
                <a16:creationId xmlns:a16="http://schemas.microsoft.com/office/drawing/2014/main" id="{9AB9A243-D8D3-A942-B577-A0EFC21803EF}"/>
              </a:ext>
            </a:extLst>
          </p:cNvPr>
          <p:cNvSpPr>
            <a:spLocks noGrp="1"/>
          </p:cNvSpPr>
          <p:nvPr>
            <p:ph type="ftr" sz="quarter" idx="11"/>
          </p:nvPr>
        </p:nvSpPr>
        <p:spPr/>
        <p:txBody>
          <a:bodyPr/>
          <a:lstStyle/>
          <a:p>
            <a:r>
              <a:rPr lang="en-US"/>
              <a:t>TIMSS</a:t>
            </a:r>
            <a:endParaRPr lang="en-AE"/>
          </a:p>
        </p:txBody>
      </p:sp>
      <p:sp>
        <p:nvSpPr>
          <p:cNvPr id="6" name="Slide Number Placeholder 5">
            <a:extLst>
              <a:ext uri="{FF2B5EF4-FFF2-40B4-BE49-F238E27FC236}">
                <a16:creationId xmlns:a16="http://schemas.microsoft.com/office/drawing/2014/main" id="{474519E9-D72A-D548-8C93-33BFCD5436F6}"/>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131325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849A5C-5255-DC48-9525-C7936507A16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E"/>
          </a:p>
        </p:txBody>
      </p:sp>
      <p:sp>
        <p:nvSpPr>
          <p:cNvPr id="3" name="Vertical Text Placeholder 2">
            <a:extLst>
              <a:ext uri="{FF2B5EF4-FFF2-40B4-BE49-F238E27FC236}">
                <a16:creationId xmlns:a16="http://schemas.microsoft.com/office/drawing/2014/main" id="{4646A057-D73C-2F4A-8C3E-9A2F5F37B9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4116FF4B-43FE-414B-958D-AB2EFD15D8F3}"/>
              </a:ext>
            </a:extLst>
          </p:cNvPr>
          <p:cNvSpPr>
            <a:spLocks noGrp="1"/>
          </p:cNvSpPr>
          <p:nvPr>
            <p:ph type="dt" sz="half" idx="10"/>
          </p:nvPr>
        </p:nvSpPr>
        <p:spPr/>
        <p:txBody>
          <a:bodyPr/>
          <a:lstStyle/>
          <a:p>
            <a:fld id="{E7298DF3-C206-9F44-A5DD-88E65ABC346F}" type="datetime1">
              <a:rPr lang="en-US" smtClean="0"/>
              <a:t>10/24/2022</a:t>
            </a:fld>
            <a:endParaRPr lang="en-AE"/>
          </a:p>
        </p:txBody>
      </p:sp>
      <p:sp>
        <p:nvSpPr>
          <p:cNvPr id="5" name="Footer Placeholder 4">
            <a:extLst>
              <a:ext uri="{FF2B5EF4-FFF2-40B4-BE49-F238E27FC236}">
                <a16:creationId xmlns:a16="http://schemas.microsoft.com/office/drawing/2014/main" id="{AD9BC43A-F42E-CC47-8C05-5FB026517F8F}"/>
              </a:ext>
            </a:extLst>
          </p:cNvPr>
          <p:cNvSpPr>
            <a:spLocks noGrp="1"/>
          </p:cNvSpPr>
          <p:nvPr>
            <p:ph type="ftr" sz="quarter" idx="11"/>
          </p:nvPr>
        </p:nvSpPr>
        <p:spPr/>
        <p:txBody>
          <a:bodyPr/>
          <a:lstStyle/>
          <a:p>
            <a:r>
              <a:rPr lang="en-US"/>
              <a:t>TIMSS</a:t>
            </a:r>
            <a:endParaRPr lang="en-AE"/>
          </a:p>
        </p:txBody>
      </p:sp>
      <p:sp>
        <p:nvSpPr>
          <p:cNvPr id="6" name="Slide Number Placeholder 5">
            <a:extLst>
              <a:ext uri="{FF2B5EF4-FFF2-40B4-BE49-F238E27FC236}">
                <a16:creationId xmlns:a16="http://schemas.microsoft.com/office/drawing/2014/main" id="{49BEAD42-E720-E545-AA3C-8FF474765466}"/>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557506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Timeline">
    <p:spTree>
      <p:nvGrpSpPr>
        <p:cNvPr id="1" name=""/>
        <p:cNvGrpSpPr/>
        <p:nvPr/>
      </p:nvGrpSpPr>
      <p:grpSpPr>
        <a:xfrm>
          <a:off x="0" y="0"/>
          <a:ext cx="0" cy="0"/>
          <a:chOff x="0" y="0"/>
          <a:chExt cx="0" cy="0"/>
        </a:xfrm>
      </p:grpSpPr>
      <p:sp>
        <p:nvSpPr>
          <p:cNvPr id="18" name="Text Placeholder 48">
            <a:extLst>
              <a:ext uri="{FF2B5EF4-FFF2-40B4-BE49-F238E27FC236}">
                <a16:creationId xmlns:a16="http://schemas.microsoft.com/office/drawing/2014/main" id="{D127D48E-3E09-48C7-AB33-FBD643EFA52E}"/>
              </a:ext>
            </a:extLst>
          </p:cNvPr>
          <p:cNvSpPr>
            <a:spLocks noGrp="1"/>
          </p:cNvSpPr>
          <p:nvPr>
            <p:ph type="body" sz="quarter" idx="10" hasCustomPrompt="1"/>
          </p:nvPr>
        </p:nvSpPr>
        <p:spPr>
          <a:xfrm>
            <a:off x="1823914" y="4817717"/>
            <a:ext cx="1796396" cy="302186"/>
          </a:xfrm>
        </p:spPr>
        <p:txBody>
          <a:bodyPr>
            <a:noAutofit/>
          </a:bodyPr>
          <a:lstStyle>
            <a:lvl1pPr marL="0" indent="0">
              <a:buNone/>
              <a:defRPr sz="20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19" name="Text Placeholder 50">
            <a:extLst>
              <a:ext uri="{FF2B5EF4-FFF2-40B4-BE49-F238E27FC236}">
                <a16:creationId xmlns:a16="http://schemas.microsoft.com/office/drawing/2014/main" id="{A1B91BF4-B790-4F67-98EB-FE905527BFF8}"/>
              </a:ext>
            </a:extLst>
          </p:cNvPr>
          <p:cNvSpPr>
            <a:spLocks noGrp="1"/>
          </p:cNvSpPr>
          <p:nvPr>
            <p:ph type="body" sz="quarter" idx="11"/>
          </p:nvPr>
        </p:nvSpPr>
        <p:spPr>
          <a:xfrm>
            <a:off x="1823914" y="5210963"/>
            <a:ext cx="1813567" cy="706438"/>
          </a:xfrm>
        </p:spPr>
        <p:txBody>
          <a:bodyPr>
            <a:noAutofit/>
          </a:bodyPr>
          <a:lstStyle>
            <a:lvl1pPr marL="0" indent="0">
              <a:lnSpc>
                <a:spcPct val="100000"/>
              </a:lnSpc>
              <a:buNone/>
              <a:defRPr sz="12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0" name="Text Placeholder 48">
            <a:extLst>
              <a:ext uri="{FF2B5EF4-FFF2-40B4-BE49-F238E27FC236}">
                <a16:creationId xmlns:a16="http://schemas.microsoft.com/office/drawing/2014/main" id="{CCA5F33F-1634-427F-92BF-99A5ED52A4BA}"/>
              </a:ext>
            </a:extLst>
          </p:cNvPr>
          <p:cNvSpPr>
            <a:spLocks noGrp="1"/>
          </p:cNvSpPr>
          <p:nvPr>
            <p:ph type="body" sz="quarter" idx="12" hasCustomPrompt="1"/>
          </p:nvPr>
        </p:nvSpPr>
        <p:spPr>
          <a:xfrm>
            <a:off x="4134076" y="4817717"/>
            <a:ext cx="1796396" cy="302186"/>
          </a:xfrm>
        </p:spPr>
        <p:txBody>
          <a:bodyPr>
            <a:noAutofit/>
          </a:bodyPr>
          <a:lstStyle>
            <a:lvl1pPr marL="0" indent="0">
              <a:buNone/>
              <a:defRPr sz="20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21" name="Text Placeholder 50">
            <a:extLst>
              <a:ext uri="{FF2B5EF4-FFF2-40B4-BE49-F238E27FC236}">
                <a16:creationId xmlns:a16="http://schemas.microsoft.com/office/drawing/2014/main" id="{084F28D2-C99C-44DC-95CF-A18847F3B61F}"/>
              </a:ext>
            </a:extLst>
          </p:cNvPr>
          <p:cNvSpPr>
            <a:spLocks noGrp="1"/>
          </p:cNvSpPr>
          <p:nvPr>
            <p:ph type="body" sz="quarter" idx="13"/>
          </p:nvPr>
        </p:nvSpPr>
        <p:spPr>
          <a:xfrm>
            <a:off x="4134076" y="5210963"/>
            <a:ext cx="1813567" cy="706438"/>
          </a:xfrm>
        </p:spPr>
        <p:txBody>
          <a:bodyPr>
            <a:noAutofit/>
          </a:bodyPr>
          <a:lstStyle>
            <a:lvl1pPr marL="0" indent="0">
              <a:lnSpc>
                <a:spcPct val="100000"/>
              </a:lnSpc>
              <a:buNone/>
              <a:defRPr sz="12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2" name="Text Placeholder 48">
            <a:extLst>
              <a:ext uri="{FF2B5EF4-FFF2-40B4-BE49-F238E27FC236}">
                <a16:creationId xmlns:a16="http://schemas.microsoft.com/office/drawing/2014/main" id="{2402522A-E098-4FB5-B454-D6FC98D90CFE}"/>
              </a:ext>
            </a:extLst>
          </p:cNvPr>
          <p:cNvSpPr>
            <a:spLocks noGrp="1"/>
          </p:cNvSpPr>
          <p:nvPr>
            <p:ph type="body" sz="quarter" idx="14" hasCustomPrompt="1"/>
          </p:nvPr>
        </p:nvSpPr>
        <p:spPr>
          <a:xfrm>
            <a:off x="6444238" y="4817717"/>
            <a:ext cx="1796396" cy="302186"/>
          </a:xfrm>
        </p:spPr>
        <p:txBody>
          <a:bodyPr>
            <a:noAutofit/>
          </a:bodyPr>
          <a:lstStyle>
            <a:lvl1pPr marL="0" indent="0">
              <a:buNone/>
              <a:defRPr sz="20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23" name="Text Placeholder 50">
            <a:extLst>
              <a:ext uri="{FF2B5EF4-FFF2-40B4-BE49-F238E27FC236}">
                <a16:creationId xmlns:a16="http://schemas.microsoft.com/office/drawing/2014/main" id="{18CF51EA-CDE2-4AA1-83CB-9DC6E212C336}"/>
              </a:ext>
            </a:extLst>
          </p:cNvPr>
          <p:cNvSpPr>
            <a:spLocks noGrp="1"/>
          </p:cNvSpPr>
          <p:nvPr>
            <p:ph type="body" sz="quarter" idx="15"/>
          </p:nvPr>
        </p:nvSpPr>
        <p:spPr>
          <a:xfrm>
            <a:off x="6444238" y="5210963"/>
            <a:ext cx="1813567" cy="706438"/>
          </a:xfrm>
        </p:spPr>
        <p:txBody>
          <a:bodyPr>
            <a:noAutofit/>
          </a:bodyPr>
          <a:lstStyle>
            <a:lvl1pPr marL="0" indent="0">
              <a:lnSpc>
                <a:spcPct val="100000"/>
              </a:lnSpc>
              <a:buNone/>
              <a:defRPr sz="12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4" name="Text Placeholder 48">
            <a:extLst>
              <a:ext uri="{FF2B5EF4-FFF2-40B4-BE49-F238E27FC236}">
                <a16:creationId xmlns:a16="http://schemas.microsoft.com/office/drawing/2014/main" id="{FE2BFCE7-D8D1-42B7-97F2-78B1D2CB5F8F}"/>
              </a:ext>
            </a:extLst>
          </p:cNvPr>
          <p:cNvSpPr>
            <a:spLocks noGrp="1"/>
          </p:cNvSpPr>
          <p:nvPr>
            <p:ph type="body" sz="quarter" idx="16" hasCustomPrompt="1"/>
          </p:nvPr>
        </p:nvSpPr>
        <p:spPr>
          <a:xfrm>
            <a:off x="8754400" y="4817717"/>
            <a:ext cx="1796396" cy="302186"/>
          </a:xfrm>
        </p:spPr>
        <p:txBody>
          <a:bodyPr>
            <a:noAutofit/>
          </a:bodyPr>
          <a:lstStyle>
            <a:lvl1pPr marL="0" indent="0">
              <a:buNone/>
              <a:defRPr sz="20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25" name="Text Placeholder 50">
            <a:extLst>
              <a:ext uri="{FF2B5EF4-FFF2-40B4-BE49-F238E27FC236}">
                <a16:creationId xmlns:a16="http://schemas.microsoft.com/office/drawing/2014/main" id="{0C4E8DE7-5691-4470-BC2C-F9F6532248C2}"/>
              </a:ext>
            </a:extLst>
          </p:cNvPr>
          <p:cNvSpPr>
            <a:spLocks noGrp="1"/>
          </p:cNvSpPr>
          <p:nvPr>
            <p:ph type="body" sz="quarter" idx="17"/>
          </p:nvPr>
        </p:nvSpPr>
        <p:spPr>
          <a:xfrm>
            <a:off x="8754400" y="5210963"/>
            <a:ext cx="1813567" cy="706438"/>
          </a:xfrm>
        </p:spPr>
        <p:txBody>
          <a:bodyPr>
            <a:noAutofit/>
          </a:bodyPr>
          <a:lstStyle>
            <a:lvl1pPr marL="0" indent="0">
              <a:lnSpc>
                <a:spcPct val="100000"/>
              </a:lnSpc>
              <a:buNone/>
              <a:defRPr sz="12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4" name="Title 3">
            <a:extLst>
              <a:ext uri="{FF2B5EF4-FFF2-40B4-BE49-F238E27FC236}">
                <a16:creationId xmlns:a16="http://schemas.microsoft.com/office/drawing/2014/main" id="{AFBC6ED5-DBEC-4BA5-9BFE-9A5E0ED8D8C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39590400"/>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ouble Timeline">
    <p:spTree>
      <p:nvGrpSpPr>
        <p:cNvPr id="1" name=""/>
        <p:cNvGrpSpPr/>
        <p:nvPr/>
      </p:nvGrpSpPr>
      <p:grpSpPr>
        <a:xfrm>
          <a:off x="0" y="0"/>
          <a:ext cx="0" cy="0"/>
          <a:chOff x="0" y="0"/>
          <a:chExt cx="0" cy="0"/>
        </a:xfrm>
      </p:grpSpPr>
      <p:sp>
        <p:nvSpPr>
          <p:cNvPr id="34" name="Text Placeholder 48">
            <a:extLst>
              <a:ext uri="{FF2B5EF4-FFF2-40B4-BE49-F238E27FC236}">
                <a16:creationId xmlns:a16="http://schemas.microsoft.com/office/drawing/2014/main" id="{C6E48CAB-F1C0-4E71-9686-C02A967E923F}"/>
              </a:ext>
            </a:extLst>
          </p:cNvPr>
          <p:cNvSpPr>
            <a:spLocks noGrp="1"/>
          </p:cNvSpPr>
          <p:nvPr>
            <p:ph type="body" sz="quarter" idx="10" hasCustomPrompt="1"/>
          </p:nvPr>
        </p:nvSpPr>
        <p:spPr>
          <a:xfrm>
            <a:off x="456182" y="4014522"/>
            <a:ext cx="1182118"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35" name="Text Placeholder 50">
            <a:extLst>
              <a:ext uri="{FF2B5EF4-FFF2-40B4-BE49-F238E27FC236}">
                <a16:creationId xmlns:a16="http://schemas.microsoft.com/office/drawing/2014/main" id="{7C226081-D459-4A68-9B23-0C804E6A639C}"/>
              </a:ext>
            </a:extLst>
          </p:cNvPr>
          <p:cNvSpPr>
            <a:spLocks noGrp="1"/>
          </p:cNvSpPr>
          <p:nvPr>
            <p:ph type="body" sz="quarter" idx="11"/>
          </p:nvPr>
        </p:nvSpPr>
        <p:spPr>
          <a:xfrm>
            <a:off x="45618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0" name="Text Placeholder 48">
            <a:extLst>
              <a:ext uri="{FF2B5EF4-FFF2-40B4-BE49-F238E27FC236}">
                <a16:creationId xmlns:a16="http://schemas.microsoft.com/office/drawing/2014/main" id="{C32AE455-05F0-44FA-98C4-73D9C60DF896}"/>
              </a:ext>
            </a:extLst>
          </p:cNvPr>
          <p:cNvSpPr>
            <a:spLocks noGrp="1"/>
          </p:cNvSpPr>
          <p:nvPr>
            <p:ph type="body" sz="quarter" idx="32" hasCustomPrompt="1"/>
          </p:nvPr>
        </p:nvSpPr>
        <p:spPr>
          <a:xfrm>
            <a:off x="1839103" y="4014522"/>
            <a:ext cx="1208897"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51" name="Text Placeholder 50">
            <a:extLst>
              <a:ext uri="{FF2B5EF4-FFF2-40B4-BE49-F238E27FC236}">
                <a16:creationId xmlns:a16="http://schemas.microsoft.com/office/drawing/2014/main" id="{3C3FB663-073E-458E-A31A-B15112A0D377}"/>
              </a:ext>
            </a:extLst>
          </p:cNvPr>
          <p:cNvSpPr>
            <a:spLocks noGrp="1"/>
          </p:cNvSpPr>
          <p:nvPr>
            <p:ph type="body" sz="quarter" idx="33"/>
          </p:nvPr>
        </p:nvSpPr>
        <p:spPr>
          <a:xfrm>
            <a:off x="1839103"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2" name="Text Placeholder 48">
            <a:extLst>
              <a:ext uri="{FF2B5EF4-FFF2-40B4-BE49-F238E27FC236}">
                <a16:creationId xmlns:a16="http://schemas.microsoft.com/office/drawing/2014/main" id="{91332113-C9A3-4B1F-A973-C30104497DCE}"/>
              </a:ext>
            </a:extLst>
          </p:cNvPr>
          <p:cNvSpPr>
            <a:spLocks noGrp="1"/>
          </p:cNvSpPr>
          <p:nvPr>
            <p:ph type="body" sz="quarter" idx="34" hasCustomPrompt="1"/>
          </p:nvPr>
        </p:nvSpPr>
        <p:spPr>
          <a:xfrm>
            <a:off x="3222024" y="4014522"/>
            <a:ext cx="1181099"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53" name="Text Placeholder 50">
            <a:extLst>
              <a:ext uri="{FF2B5EF4-FFF2-40B4-BE49-F238E27FC236}">
                <a16:creationId xmlns:a16="http://schemas.microsoft.com/office/drawing/2014/main" id="{CDAC2DE8-0B23-47D4-A121-018184C5D2BD}"/>
              </a:ext>
            </a:extLst>
          </p:cNvPr>
          <p:cNvSpPr>
            <a:spLocks noGrp="1"/>
          </p:cNvSpPr>
          <p:nvPr>
            <p:ph type="body" sz="quarter" idx="35"/>
          </p:nvPr>
        </p:nvSpPr>
        <p:spPr>
          <a:xfrm>
            <a:off x="322202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4" name="Text Placeholder 48">
            <a:extLst>
              <a:ext uri="{FF2B5EF4-FFF2-40B4-BE49-F238E27FC236}">
                <a16:creationId xmlns:a16="http://schemas.microsoft.com/office/drawing/2014/main" id="{AE8613EE-32F0-4251-809B-6B9907E226CF}"/>
              </a:ext>
            </a:extLst>
          </p:cNvPr>
          <p:cNvSpPr>
            <a:spLocks noGrp="1"/>
          </p:cNvSpPr>
          <p:nvPr>
            <p:ph type="body" sz="quarter" idx="36" hasCustomPrompt="1"/>
          </p:nvPr>
        </p:nvSpPr>
        <p:spPr>
          <a:xfrm>
            <a:off x="4604944" y="4014522"/>
            <a:ext cx="1181099"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55" name="Text Placeholder 50">
            <a:extLst>
              <a:ext uri="{FF2B5EF4-FFF2-40B4-BE49-F238E27FC236}">
                <a16:creationId xmlns:a16="http://schemas.microsoft.com/office/drawing/2014/main" id="{6E9683DA-61F6-48A0-9453-C03FB9794010}"/>
              </a:ext>
            </a:extLst>
          </p:cNvPr>
          <p:cNvSpPr>
            <a:spLocks noGrp="1"/>
          </p:cNvSpPr>
          <p:nvPr>
            <p:ph type="body" sz="quarter" idx="37"/>
          </p:nvPr>
        </p:nvSpPr>
        <p:spPr>
          <a:xfrm>
            <a:off x="460494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6" name="Text Placeholder 48">
            <a:extLst>
              <a:ext uri="{FF2B5EF4-FFF2-40B4-BE49-F238E27FC236}">
                <a16:creationId xmlns:a16="http://schemas.microsoft.com/office/drawing/2014/main" id="{53C09CD9-E6F6-4AA3-968A-491D1568E739}"/>
              </a:ext>
            </a:extLst>
          </p:cNvPr>
          <p:cNvSpPr>
            <a:spLocks noGrp="1"/>
          </p:cNvSpPr>
          <p:nvPr>
            <p:ph type="body" sz="quarter" idx="38" hasCustomPrompt="1"/>
          </p:nvPr>
        </p:nvSpPr>
        <p:spPr>
          <a:xfrm>
            <a:off x="6555230" y="4014522"/>
            <a:ext cx="1181099"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57" name="Text Placeholder 50">
            <a:extLst>
              <a:ext uri="{FF2B5EF4-FFF2-40B4-BE49-F238E27FC236}">
                <a16:creationId xmlns:a16="http://schemas.microsoft.com/office/drawing/2014/main" id="{4457D5F2-D7AE-44A9-847A-D20086BCCC22}"/>
              </a:ext>
            </a:extLst>
          </p:cNvPr>
          <p:cNvSpPr>
            <a:spLocks noGrp="1"/>
          </p:cNvSpPr>
          <p:nvPr>
            <p:ph type="body" sz="quarter" idx="39"/>
          </p:nvPr>
        </p:nvSpPr>
        <p:spPr>
          <a:xfrm>
            <a:off x="6555230"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8" name="Text Placeholder 48">
            <a:extLst>
              <a:ext uri="{FF2B5EF4-FFF2-40B4-BE49-F238E27FC236}">
                <a16:creationId xmlns:a16="http://schemas.microsoft.com/office/drawing/2014/main" id="{4FBE8211-41BE-41C2-B826-94FD55BC0AA4}"/>
              </a:ext>
            </a:extLst>
          </p:cNvPr>
          <p:cNvSpPr>
            <a:spLocks noGrp="1"/>
          </p:cNvSpPr>
          <p:nvPr>
            <p:ph type="body" sz="quarter" idx="40" hasCustomPrompt="1"/>
          </p:nvPr>
        </p:nvSpPr>
        <p:spPr>
          <a:xfrm>
            <a:off x="7938151" y="4014522"/>
            <a:ext cx="1181098"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59" name="Text Placeholder 50">
            <a:extLst>
              <a:ext uri="{FF2B5EF4-FFF2-40B4-BE49-F238E27FC236}">
                <a16:creationId xmlns:a16="http://schemas.microsoft.com/office/drawing/2014/main" id="{18C75666-F3E0-4AD7-8C05-FEFFEAE1D10C}"/>
              </a:ext>
            </a:extLst>
          </p:cNvPr>
          <p:cNvSpPr>
            <a:spLocks noGrp="1"/>
          </p:cNvSpPr>
          <p:nvPr>
            <p:ph type="body" sz="quarter" idx="41"/>
          </p:nvPr>
        </p:nvSpPr>
        <p:spPr>
          <a:xfrm>
            <a:off x="7938151"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0" name="Text Placeholder 48">
            <a:extLst>
              <a:ext uri="{FF2B5EF4-FFF2-40B4-BE49-F238E27FC236}">
                <a16:creationId xmlns:a16="http://schemas.microsoft.com/office/drawing/2014/main" id="{66478F13-D9B8-4439-9B08-804CD6848EB9}"/>
              </a:ext>
            </a:extLst>
          </p:cNvPr>
          <p:cNvSpPr>
            <a:spLocks noGrp="1"/>
          </p:cNvSpPr>
          <p:nvPr>
            <p:ph type="body" sz="quarter" idx="42" hasCustomPrompt="1"/>
          </p:nvPr>
        </p:nvSpPr>
        <p:spPr>
          <a:xfrm>
            <a:off x="9321072" y="4014522"/>
            <a:ext cx="1181098"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61" name="Text Placeholder 50">
            <a:extLst>
              <a:ext uri="{FF2B5EF4-FFF2-40B4-BE49-F238E27FC236}">
                <a16:creationId xmlns:a16="http://schemas.microsoft.com/office/drawing/2014/main" id="{08844405-957A-4970-A2B6-D161FED665FF}"/>
              </a:ext>
            </a:extLst>
          </p:cNvPr>
          <p:cNvSpPr>
            <a:spLocks noGrp="1"/>
          </p:cNvSpPr>
          <p:nvPr>
            <p:ph type="body" sz="quarter" idx="43"/>
          </p:nvPr>
        </p:nvSpPr>
        <p:spPr>
          <a:xfrm>
            <a:off x="932107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2" name="Text Placeholder 48">
            <a:extLst>
              <a:ext uri="{FF2B5EF4-FFF2-40B4-BE49-F238E27FC236}">
                <a16:creationId xmlns:a16="http://schemas.microsoft.com/office/drawing/2014/main" id="{6F067D31-AE61-48F0-A497-1908DC77F086}"/>
              </a:ext>
            </a:extLst>
          </p:cNvPr>
          <p:cNvSpPr>
            <a:spLocks noGrp="1"/>
          </p:cNvSpPr>
          <p:nvPr>
            <p:ph type="body" sz="quarter" idx="44" hasCustomPrompt="1"/>
          </p:nvPr>
        </p:nvSpPr>
        <p:spPr>
          <a:xfrm>
            <a:off x="10703992" y="4014522"/>
            <a:ext cx="1181098"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EDIT</a:t>
            </a:r>
          </a:p>
        </p:txBody>
      </p:sp>
      <p:sp>
        <p:nvSpPr>
          <p:cNvPr id="63" name="Text Placeholder 50">
            <a:extLst>
              <a:ext uri="{FF2B5EF4-FFF2-40B4-BE49-F238E27FC236}">
                <a16:creationId xmlns:a16="http://schemas.microsoft.com/office/drawing/2014/main" id="{5B4A526A-A40E-4B7D-94EC-5FDCAD2EAD89}"/>
              </a:ext>
            </a:extLst>
          </p:cNvPr>
          <p:cNvSpPr>
            <a:spLocks noGrp="1"/>
          </p:cNvSpPr>
          <p:nvPr>
            <p:ph type="body" sz="quarter" idx="45"/>
          </p:nvPr>
        </p:nvSpPr>
        <p:spPr>
          <a:xfrm>
            <a:off x="1070399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 name="Title 1">
            <a:extLst>
              <a:ext uri="{FF2B5EF4-FFF2-40B4-BE49-F238E27FC236}">
                <a16:creationId xmlns:a16="http://schemas.microsoft.com/office/drawing/2014/main" id="{31A67390-01C5-4A4E-AF7F-79E8DB2B2D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925630"/>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iple Timeline">
    <p:spTree>
      <p:nvGrpSpPr>
        <p:cNvPr id="1" name=""/>
        <p:cNvGrpSpPr/>
        <p:nvPr/>
      </p:nvGrpSpPr>
      <p:grpSpPr>
        <a:xfrm>
          <a:off x="0" y="0"/>
          <a:ext cx="0" cy="0"/>
          <a:chOff x="0" y="0"/>
          <a:chExt cx="0" cy="0"/>
        </a:xfrm>
      </p:grpSpPr>
      <p:sp>
        <p:nvSpPr>
          <p:cNvPr id="49" name="Text Placeholder 48">
            <a:extLst>
              <a:ext uri="{FF2B5EF4-FFF2-40B4-BE49-F238E27FC236}">
                <a16:creationId xmlns:a16="http://schemas.microsoft.com/office/drawing/2014/main" id="{14742123-85C4-4775-80AC-721BD7C16285}"/>
              </a:ext>
            </a:extLst>
          </p:cNvPr>
          <p:cNvSpPr>
            <a:spLocks noGrp="1"/>
          </p:cNvSpPr>
          <p:nvPr>
            <p:ph type="body" sz="quarter" idx="10" hasCustomPrompt="1"/>
          </p:nvPr>
        </p:nvSpPr>
        <p:spPr>
          <a:xfrm>
            <a:off x="1580060" y="1776098"/>
            <a:ext cx="2159000" cy="302186"/>
          </a:xfrm>
        </p:spPr>
        <p:txBody>
          <a:bodyPr>
            <a:noAutofit/>
          </a:bodyPr>
          <a:lstStyle>
            <a:lvl1pPr marL="0" indent="0">
              <a:buNone/>
              <a:defRPr sz="18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51" name="Text Placeholder 50">
            <a:extLst>
              <a:ext uri="{FF2B5EF4-FFF2-40B4-BE49-F238E27FC236}">
                <a16:creationId xmlns:a16="http://schemas.microsoft.com/office/drawing/2014/main" id="{E1001174-581F-41A6-864B-D3BE932C2E47}"/>
              </a:ext>
            </a:extLst>
          </p:cNvPr>
          <p:cNvSpPr>
            <a:spLocks noGrp="1"/>
          </p:cNvSpPr>
          <p:nvPr>
            <p:ph type="body" sz="quarter" idx="11"/>
          </p:nvPr>
        </p:nvSpPr>
        <p:spPr>
          <a:xfrm>
            <a:off x="1580060" y="2111375"/>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2" name="Text Placeholder 48">
            <a:extLst>
              <a:ext uri="{FF2B5EF4-FFF2-40B4-BE49-F238E27FC236}">
                <a16:creationId xmlns:a16="http://schemas.microsoft.com/office/drawing/2014/main" id="{2B649793-2AFC-43EE-8172-0EAB326F1130}"/>
              </a:ext>
            </a:extLst>
          </p:cNvPr>
          <p:cNvSpPr>
            <a:spLocks noGrp="1"/>
          </p:cNvSpPr>
          <p:nvPr>
            <p:ph type="body" sz="quarter" idx="12" hasCustomPrompt="1"/>
          </p:nvPr>
        </p:nvSpPr>
        <p:spPr>
          <a:xfrm>
            <a:off x="5674540" y="1776098"/>
            <a:ext cx="2159000" cy="302186"/>
          </a:xfrm>
        </p:spPr>
        <p:txBody>
          <a:bodyPr>
            <a:noAutofit/>
          </a:bodyPr>
          <a:lstStyle>
            <a:lvl1pPr marL="0" indent="0">
              <a:buNone/>
              <a:defRPr sz="18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53" name="Text Placeholder 50">
            <a:extLst>
              <a:ext uri="{FF2B5EF4-FFF2-40B4-BE49-F238E27FC236}">
                <a16:creationId xmlns:a16="http://schemas.microsoft.com/office/drawing/2014/main" id="{5B27745F-27CA-45D0-BE8E-A9C3B168F465}"/>
              </a:ext>
            </a:extLst>
          </p:cNvPr>
          <p:cNvSpPr>
            <a:spLocks noGrp="1"/>
          </p:cNvSpPr>
          <p:nvPr>
            <p:ph type="body" sz="quarter" idx="13"/>
          </p:nvPr>
        </p:nvSpPr>
        <p:spPr>
          <a:xfrm>
            <a:off x="5674540" y="2111375"/>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4" name="Text Placeholder 48">
            <a:extLst>
              <a:ext uri="{FF2B5EF4-FFF2-40B4-BE49-F238E27FC236}">
                <a16:creationId xmlns:a16="http://schemas.microsoft.com/office/drawing/2014/main" id="{58782C77-F426-4586-AF09-D07E1E8737F4}"/>
              </a:ext>
            </a:extLst>
          </p:cNvPr>
          <p:cNvSpPr>
            <a:spLocks noGrp="1"/>
          </p:cNvSpPr>
          <p:nvPr>
            <p:ph type="body" sz="quarter" idx="14" hasCustomPrompt="1"/>
          </p:nvPr>
        </p:nvSpPr>
        <p:spPr>
          <a:xfrm>
            <a:off x="9697900" y="1776098"/>
            <a:ext cx="2159000" cy="302186"/>
          </a:xfrm>
        </p:spPr>
        <p:txBody>
          <a:bodyPr>
            <a:noAutofit/>
          </a:bodyPr>
          <a:lstStyle>
            <a:lvl1pPr marL="0" indent="0">
              <a:buNone/>
              <a:defRPr sz="18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55" name="Text Placeholder 50">
            <a:extLst>
              <a:ext uri="{FF2B5EF4-FFF2-40B4-BE49-F238E27FC236}">
                <a16:creationId xmlns:a16="http://schemas.microsoft.com/office/drawing/2014/main" id="{E04DA729-6A59-4BC5-8955-DF4D12F1259F}"/>
              </a:ext>
            </a:extLst>
          </p:cNvPr>
          <p:cNvSpPr>
            <a:spLocks noGrp="1"/>
          </p:cNvSpPr>
          <p:nvPr>
            <p:ph type="body" sz="quarter" idx="15"/>
          </p:nvPr>
        </p:nvSpPr>
        <p:spPr>
          <a:xfrm>
            <a:off x="9697900" y="2111375"/>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6" name="Text Placeholder 48">
            <a:extLst>
              <a:ext uri="{FF2B5EF4-FFF2-40B4-BE49-F238E27FC236}">
                <a16:creationId xmlns:a16="http://schemas.microsoft.com/office/drawing/2014/main" id="{F6AF03D4-E441-4447-876C-A1B030223E2D}"/>
              </a:ext>
            </a:extLst>
          </p:cNvPr>
          <p:cNvSpPr>
            <a:spLocks noGrp="1"/>
          </p:cNvSpPr>
          <p:nvPr>
            <p:ph type="body" sz="quarter" idx="16" hasCustomPrompt="1"/>
          </p:nvPr>
        </p:nvSpPr>
        <p:spPr>
          <a:xfrm>
            <a:off x="1580060" y="2914739"/>
            <a:ext cx="2159000" cy="302186"/>
          </a:xfrm>
        </p:spPr>
        <p:txBody>
          <a:bodyPr>
            <a:noAutofit/>
          </a:bodyPr>
          <a:lstStyle>
            <a:lvl1pPr marL="0" indent="0">
              <a:buNone/>
              <a:defRPr sz="18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57" name="Text Placeholder 50">
            <a:extLst>
              <a:ext uri="{FF2B5EF4-FFF2-40B4-BE49-F238E27FC236}">
                <a16:creationId xmlns:a16="http://schemas.microsoft.com/office/drawing/2014/main" id="{679D428E-9700-4E19-8364-70006C3E765E}"/>
              </a:ext>
            </a:extLst>
          </p:cNvPr>
          <p:cNvSpPr>
            <a:spLocks noGrp="1"/>
          </p:cNvSpPr>
          <p:nvPr>
            <p:ph type="body" sz="quarter" idx="17"/>
          </p:nvPr>
        </p:nvSpPr>
        <p:spPr>
          <a:xfrm>
            <a:off x="1580060" y="3254810"/>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8" name="Text Placeholder 48">
            <a:extLst>
              <a:ext uri="{FF2B5EF4-FFF2-40B4-BE49-F238E27FC236}">
                <a16:creationId xmlns:a16="http://schemas.microsoft.com/office/drawing/2014/main" id="{5B64A0D9-EA5C-4EC1-981A-0FD223A62FB0}"/>
              </a:ext>
            </a:extLst>
          </p:cNvPr>
          <p:cNvSpPr>
            <a:spLocks noGrp="1"/>
          </p:cNvSpPr>
          <p:nvPr>
            <p:ph type="body" sz="quarter" idx="18" hasCustomPrompt="1"/>
          </p:nvPr>
        </p:nvSpPr>
        <p:spPr>
          <a:xfrm>
            <a:off x="5674540" y="2914739"/>
            <a:ext cx="2159000" cy="302186"/>
          </a:xfrm>
        </p:spPr>
        <p:txBody>
          <a:bodyPr>
            <a:noAutofit/>
          </a:bodyPr>
          <a:lstStyle>
            <a:lvl1pPr marL="0" indent="0">
              <a:buNone/>
              <a:defRPr sz="18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59" name="Text Placeholder 50">
            <a:extLst>
              <a:ext uri="{FF2B5EF4-FFF2-40B4-BE49-F238E27FC236}">
                <a16:creationId xmlns:a16="http://schemas.microsoft.com/office/drawing/2014/main" id="{7F9CD6F4-7AEE-42A4-B26D-96BE3E900368}"/>
              </a:ext>
            </a:extLst>
          </p:cNvPr>
          <p:cNvSpPr>
            <a:spLocks noGrp="1"/>
          </p:cNvSpPr>
          <p:nvPr>
            <p:ph type="body" sz="quarter" idx="19"/>
          </p:nvPr>
        </p:nvSpPr>
        <p:spPr>
          <a:xfrm>
            <a:off x="5674540" y="3254810"/>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0" name="Text Placeholder 48">
            <a:extLst>
              <a:ext uri="{FF2B5EF4-FFF2-40B4-BE49-F238E27FC236}">
                <a16:creationId xmlns:a16="http://schemas.microsoft.com/office/drawing/2014/main" id="{82EA5B58-66CC-4197-BAC3-D0A39558DB0F}"/>
              </a:ext>
            </a:extLst>
          </p:cNvPr>
          <p:cNvSpPr>
            <a:spLocks noGrp="1"/>
          </p:cNvSpPr>
          <p:nvPr>
            <p:ph type="body" sz="quarter" idx="20" hasCustomPrompt="1"/>
          </p:nvPr>
        </p:nvSpPr>
        <p:spPr>
          <a:xfrm>
            <a:off x="9697900" y="2914739"/>
            <a:ext cx="2159000" cy="302186"/>
          </a:xfrm>
        </p:spPr>
        <p:txBody>
          <a:bodyPr>
            <a:noAutofit/>
          </a:bodyPr>
          <a:lstStyle>
            <a:lvl1pPr marL="0" indent="0">
              <a:buNone/>
              <a:defRPr sz="18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61" name="Text Placeholder 50">
            <a:extLst>
              <a:ext uri="{FF2B5EF4-FFF2-40B4-BE49-F238E27FC236}">
                <a16:creationId xmlns:a16="http://schemas.microsoft.com/office/drawing/2014/main" id="{B76C47B4-A585-4CAC-933A-2E6D1938D171}"/>
              </a:ext>
            </a:extLst>
          </p:cNvPr>
          <p:cNvSpPr>
            <a:spLocks noGrp="1"/>
          </p:cNvSpPr>
          <p:nvPr>
            <p:ph type="body" sz="quarter" idx="21"/>
          </p:nvPr>
        </p:nvSpPr>
        <p:spPr>
          <a:xfrm>
            <a:off x="9697900" y="3254810"/>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2" name="Text Placeholder 48">
            <a:extLst>
              <a:ext uri="{FF2B5EF4-FFF2-40B4-BE49-F238E27FC236}">
                <a16:creationId xmlns:a16="http://schemas.microsoft.com/office/drawing/2014/main" id="{563D0C18-5125-4D0F-B46D-76AE182B3FA2}"/>
              </a:ext>
            </a:extLst>
          </p:cNvPr>
          <p:cNvSpPr>
            <a:spLocks noGrp="1"/>
          </p:cNvSpPr>
          <p:nvPr>
            <p:ph type="body" sz="quarter" idx="22" hasCustomPrompt="1"/>
          </p:nvPr>
        </p:nvSpPr>
        <p:spPr>
          <a:xfrm>
            <a:off x="1580060" y="4057987"/>
            <a:ext cx="2159000" cy="302186"/>
          </a:xfrm>
        </p:spPr>
        <p:txBody>
          <a:bodyPr>
            <a:noAutofit/>
          </a:bodyPr>
          <a:lstStyle>
            <a:lvl1pPr marL="0" indent="0">
              <a:buNone/>
              <a:defRPr sz="18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63" name="Text Placeholder 50">
            <a:extLst>
              <a:ext uri="{FF2B5EF4-FFF2-40B4-BE49-F238E27FC236}">
                <a16:creationId xmlns:a16="http://schemas.microsoft.com/office/drawing/2014/main" id="{10634501-CE83-42B9-8572-5C6B73710869}"/>
              </a:ext>
            </a:extLst>
          </p:cNvPr>
          <p:cNvSpPr>
            <a:spLocks noGrp="1"/>
          </p:cNvSpPr>
          <p:nvPr>
            <p:ph type="body" sz="quarter" idx="23"/>
          </p:nvPr>
        </p:nvSpPr>
        <p:spPr>
          <a:xfrm>
            <a:off x="1580060" y="4392591"/>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4" name="Text Placeholder 48">
            <a:extLst>
              <a:ext uri="{FF2B5EF4-FFF2-40B4-BE49-F238E27FC236}">
                <a16:creationId xmlns:a16="http://schemas.microsoft.com/office/drawing/2014/main" id="{54844B85-1B28-4340-AA8C-10A0C2A36C9E}"/>
              </a:ext>
            </a:extLst>
          </p:cNvPr>
          <p:cNvSpPr>
            <a:spLocks noGrp="1"/>
          </p:cNvSpPr>
          <p:nvPr>
            <p:ph type="body" sz="quarter" idx="24" hasCustomPrompt="1"/>
          </p:nvPr>
        </p:nvSpPr>
        <p:spPr>
          <a:xfrm>
            <a:off x="5674540" y="4057987"/>
            <a:ext cx="2159000" cy="302186"/>
          </a:xfrm>
        </p:spPr>
        <p:txBody>
          <a:bodyPr>
            <a:noAutofit/>
          </a:bodyPr>
          <a:lstStyle>
            <a:lvl1pPr marL="0" indent="0">
              <a:buNone/>
              <a:defRPr sz="18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65" name="Text Placeholder 50">
            <a:extLst>
              <a:ext uri="{FF2B5EF4-FFF2-40B4-BE49-F238E27FC236}">
                <a16:creationId xmlns:a16="http://schemas.microsoft.com/office/drawing/2014/main" id="{31BB84F0-3823-46DB-BCEF-5EF3F8E680CF}"/>
              </a:ext>
            </a:extLst>
          </p:cNvPr>
          <p:cNvSpPr>
            <a:spLocks noGrp="1"/>
          </p:cNvSpPr>
          <p:nvPr>
            <p:ph type="body" sz="quarter" idx="25"/>
          </p:nvPr>
        </p:nvSpPr>
        <p:spPr>
          <a:xfrm>
            <a:off x="5674540" y="4392591"/>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6" name="Text Placeholder 48">
            <a:extLst>
              <a:ext uri="{FF2B5EF4-FFF2-40B4-BE49-F238E27FC236}">
                <a16:creationId xmlns:a16="http://schemas.microsoft.com/office/drawing/2014/main" id="{D4D4EE7B-E029-47B3-BC18-D53E810711CE}"/>
              </a:ext>
            </a:extLst>
          </p:cNvPr>
          <p:cNvSpPr>
            <a:spLocks noGrp="1"/>
          </p:cNvSpPr>
          <p:nvPr>
            <p:ph type="body" sz="quarter" idx="26" hasCustomPrompt="1"/>
          </p:nvPr>
        </p:nvSpPr>
        <p:spPr>
          <a:xfrm>
            <a:off x="9697900" y="4057987"/>
            <a:ext cx="2159000" cy="302186"/>
          </a:xfrm>
        </p:spPr>
        <p:txBody>
          <a:bodyPr>
            <a:noAutofit/>
          </a:bodyPr>
          <a:lstStyle>
            <a:lvl1pPr marL="0" indent="0">
              <a:buNone/>
              <a:defRPr sz="18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67" name="Text Placeholder 50">
            <a:extLst>
              <a:ext uri="{FF2B5EF4-FFF2-40B4-BE49-F238E27FC236}">
                <a16:creationId xmlns:a16="http://schemas.microsoft.com/office/drawing/2014/main" id="{C088BE45-14DC-4551-A5FC-93D0BA991882}"/>
              </a:ext>
            </a:extLst>
          </p:cNvPr>
          <p:cNvSpPr>
            <a:spLocks noGrp="1"/>
          </p:cNvSpPr>
          <p:nvPr>
            <p:ph type="body" sz="quarter" idx="27"/>
          </p:nvPr>
        </p:nvSpPr>
        <p:spPr>
          <a:xfrm>
            <a:off x="9697900" y="4392591"/>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8" name="Text Placeholder 48">
            <a:extLst>
              <a:ext uri="{FF2B5EF4-FFF2-40B4-BE49-F238E27FC236}">
                <a16:creationId xmlns:a16="http://schemas.microsoft.com/office/drawing/2014/main" id="{120E072F-4FF5-422F-B7FD-BE3DF026010F}"/>
              </a:ext>
            </a:extLst>
          </p:cNvPr>
          <p:cNvSpPr>
            <a:spLocks noGrp="1"/>
          </p:cNvSpPr>
          <p:nvPr>
            <p:ph type="body" sz="quarter" idx="28" hasCustomPrompt="1"/>
          </p:nvPr>
        </p:nvSpPr>
        <p:spPr>
          <a:xfrm>
            <a:off x="1580060" y="5231920"/>
            <a:ext cx="2159000" cy="302186"/>
          </a:xfrm>
        </p:spPr>
        <p:txBody>
          <a:bodyPr>
            <a:noAutofit/>
          </a:bodyPr>
          <a:lstStyle>
            <a:lvl1pPr marL="0" indent="0">
              <a:buNone/>
              <a:defRPr sz="18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69" name="Text Placeholder 50">
            <a:extLst>
              <a:ext uri="{FF2B5EF4-FFF2-40B4-BE49-F238E27FC236}">
                <a16:creationId xmlns:a16="http://schemas.microsoft.com/office/drawing/2014/main" id="{E73E6162-F4E3-4F6D-BA12-6B5918E23B8E}"/>
              </a:ext>
            </a:extLst>
          </p:cNvPr>
          <p:cNvSpPr>
            <a:spLocks noGrp="1"/>
          </p:cNvSpPr>
          <p:nvPr>
            <p:ph type="body" sz="quarter" idx="29"/>
          </p:nvPr>
        </p:nvSpPr>
        <p:spPr>
          <a:xfrm>
            <a:off x="1580060" y="5566524"/>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70" name="Text Placeholder 48">
            <a:extLst>
              <a:ext uri="{FF2B5EF4-FFF2-40B4-BE49-F238E27FC236}">
                <a16:creationId xmlns:a16="http://schemas.microsoft.com/office/drawing/2014/main" id="{C9938F8E-67A2-401C-882C-ED04C7E5224B}"/>
              </a:ext>
            </a:extLst>
          </p:cNvPr>
          <p:cNvSpPr>
            <a:spLocks noGrp="1"/>
          </p:cNvSpPr>
          <p:nvPr>
            <p:ph type="body" sz="quarter" idx="30" hasCustomPrompt="1"/>
          </p:nvPr>
        </p:nvSpPr>
        <p:spPr>
          <a:xfrm>
            <a:off x="5674540" y="5231920"/>
            <a:ext cx="2159000" cy="302186"/>
          </a:xfrm>
        </p:spPr>
        <p:txBody>
          <a:bodyPr>
            <a:noAutofit/>
          </a:bodyPr>
          <a:lstStyle>
            <a:lvl1pPr marL="0" indent="0">
              <a:buNone/>
              <a:defRPr sz="18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71" name="Text Placeholder 50">
            <a:extLst>
              <a:ext uri="{FF2B5EF4-FFF2-40B4-BE49-F238E27FC236}">
                <a16:creationId xmlns:a16="http://schemas.microsoft.com/office/drawing/2014/main" id="{E683DBE3-DCA5-4538-A253-E60ED2C4B621}"/>
              </a:ext>
            </a:extLst>
          </p:cNvPr>
          <p:cNvSpPr>
            <a:spLocks noGrp="1"/>
          </p:cNvSpPr>
          <p:nvPr>
            <p:ph type="body" sz="quarter" idx="31"/>
          </p:nvPr>
        </p:nvSpPr>
        <p:spPr>
          <a:xfrm>
            <a:off x="5674540" y="5566524"/>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72" name="Text Placeholder 48">
            <a:extLst>
              <a:ext uri="{FF2B5EF4-FFF2-40B4-BE49-F238E27FC236}">
                <a16:creationId xmlns:a16="http://schemas.microsoft.com/office/drawing/2014/main" id="{6F8B9E2C-BE06-4536-A348-4640A2DA1BFC}"/>
              </a:ext>
            </a:extLst>
          </p:cNvPr>
          <p:cNvSpPr>
            <a:spLocks noGrp="1"/>
          </p:cNvSpPr>
          <p:nvPr>
            <p:ph type="body" sz="quarter" idx="32" hasCustomPrompt="1"/>
          </p:nvPr>
        </p:nvSpPr>
        <p:spPr>
          <a:xfrm>
            <a:off x="9697900" y="5231920"/>
            <a:ext cx="2159000" cy="302186"/>
          </a:xfrm>
        </p:spPr>
        <p:txBody>
          <a:bodyPr>
            <a:noAutofit/>
          </a:bodyPr>
          <a:lstStyle>
            <a:lvl1pPr marL="0" indent="0">
              <a:buNone/>
              <a:defRPr sz="18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a:t>
            </a:r>
          </a:p>
        </p:txBody>
      </p:sp>
      <p:sp>
        <p:nvSpPr>
          <p:cNvPr id="73" name="Text Placeholder 50">
            <a:extLst>
              <a:ext uri="{FF2B5EF4-FFF2-40B4-BE49-F238E27FC236}">
                <a16:creationId xmlns:a16="http://schemas.microsoft.com/office/drawing/2014/main" id="{B9A57CE7-FAE2-490F-A8F8-402B5F3A7443}"/>
              </a:ext>
            </a:extLst>
          </p:cNvPr>
          <p:cNvSpPr>
            <a:spLocks noGrp="1"/>
          </p:cNvSpPr>
          <p:nvPr>
            <p:ph type="body" sz="quarter" idx="33"/>
          </p:nvPr>
        </p:nvSpPr>
        <p:spPr>
          <a:xfrm>
            <a:off x="9697900" y="5566524"/>
            <a:ext cx="2179637" cy="706438"/>
          </a:xfrm>
        </p:spPr>
        <p:txBody>
          <a:bodyPr>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 name="Title 1">
            <a:extLst>
              <a:ext uri="{FF2B5EF4-FFF2-40B4-BE49-F238E27FC236}">
                <a16:creationId xmlns:a16="http://schemas.microsoft.com/office/drawing/2014/main" id="{AA611859-7CC8-480B-BA0E-18BB16B3047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0152099"/>
      </p:ext>
    </p:extLst>
  </p:cSld>
  <p:clrMapOvr>
    <a:masterClrMapping/>
  </p:clrMapOvr>
  <p:extLst>
    <p:ext uri="{DCECCB84-F9BA-43D5-87BE-67443E8EF086}">
      <p15:sldGuideLst xmlns:p15="http://schemas.microsoft.com/office/powerpoint/2012/main">
        <p15:guide id="1" pos="2544">
          <p15:clr>
            <a:srgbClr val="FBAE40"/>
          </p15:clr>
        </p15:guide>
        <p15:guide id="2" pos="5112">
          <p15:clr>
            <a:srgbClr val="FBAE40"/>
          </p15:clr>
        </p15:guide>
        <p15:guide id="4" pos="5256">
          <p15:clr>
            <a:srgbClr val="5ACBF0"/>
          </p15:clr>
        </p15:guide>
        <p15:guide id="5" pos="4968">
          <p15:clr>
            <a:srgbClr val="5ACBF0"/>
          </p15:clr>
        </p15:guide>
        <p15:guide id="6" pos="2688">
          <p15:clr>
            <a:srgbClr val="5ACBF0"/>
          </p15:clr>
        </p15:guide>
        <p15:guide id="7" pos="2400">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8A126-4F1E-4048-996B-8DAE7EEC4D78}"/>
              </a:ext>
            </a:extLst>
          </p:cNvPr>
          <p:cNvSpPr>
            <a:spLocks noGrp="1"/>
          </p:cNvSpPr>
          <p:nvPr>
            <p:ph type="title"/>
          </p:nvPr>
        </p:nvSpPr>
        <p:spPr/>
        <p:txBody>
          <a:bodyPr/>
          <a:lstStyle/>
          <a:p>
            <a:r>
              <a:rPr lang="en-US" dirty="0"/>
              <a:t>Click to edit Master title style</a:t>
            </a:r>
            <a:endParaRPr lang="en-AE" dirty="0"/>
          </a:p>
        </p:txBody>
      </p:sp>
      <p:sp>
        <p:nvSpPr>
          <p:cNvPr id="3" name="Content Placeholder 2">
            <a:extLst>
              <a:ext uri="{FF2B5EF4-FFF2-40B4-BE49-F238E27FC236}">
                <a16:creationId xmlns:a16="http://schemas.microsoft.com/office/drawing/2014/main" id="{31689888-C9F6-6D4C-98CE-C5DBCC94577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E" dirty="0"/>
          </a:p>
        </p:txBody>
      </p:sp>
      <p:sp>
        <p:nvSpPr>
          <p:cNvPr id="4" name="Date Placeholder 3">
            <a:extLst>
              <a:ext uri="{FF2B5EF4-FFF2-40B4-BE49-F238E27FC236}">
                <a16:creationId xmlns:a16="http://schemas.microsoft.com/office/drawing/2014/main" id="{08327B6B-E45A-0147-8056-AF927EB81248}"/>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8683B7CF-3741-2B4C-A4FC-09FAC2AA291F}"/>
              </a:ext>
            </a:extLst>
          </p:cNvPr>
          <p:cNvSpPr>
            <a:spLocks noGrp="1"/>
          </p:cNvSpPr>
          <p:nvPr>
            <p:ph type="ftr" sz="quarter" idx="11"/>
          </p:nvPr>
        </p:nvSpPr>
        <p:spPr/>
        <p:txBody>
          <a:bodyPr/>
          <a:lstStyle/>
          <a:p>
            <a:r>
              <a:rPr lang="en-AE" dirty="0"/>
              <a:t>TIMSS</a:t>
            </a:r>
          </a:p>
        </p:txBody>
      </p:sp>
      <p:sp>
        <p:nvSpPr>
          <p:cNvPr id="6" name="Slide Number Placeholder 5">
            <a:extLst>
              <a:ext uri="{FF2B5EF4-FFF2-40B4-BE49-F238E27FC236}">
                <a16:creationId xmlns:a16="http://schemas.microsoft.com/office/drawing/2014/main" id="{C9406832-040C-BD4E-A598-78E93350E6CD}"/>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2919595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8D5-2578-784A-9350-46A30C999FA8}"/>
              </a:ext>
            </a:extLst>
          </p:cNvPr>
          <p:cNvSpPr>
            <a:spLocks noGrp="1"/>
          </p:cNvSpPr>
          <p:nvPr>
            <p:ph type="title"/>
          </p:nvPr>
        </p:nvSpPr>
        <p:spPr>
          <a:xfrm>
            <a:off x="831850" y="1709738"/>
            <a:ext cx="10515600" cy="2852737"/>
          </a:xfrm>
        </p:spPr>
        <p:txBody>
          <a:bodyPr anchor="b">
            <a:normAutofit/>
          </a:bodyPr>
          <a:lstStyle>
            <a:lvl1pPr>
              <a:defRPr sz="5400"/>
            </a:lvl1pPr>
          </a:lstStyle>
          <a:p>
            <a:r>
              <a:rPr lang="en-US" dirty="0"/>
              <a:t>Click to edit Master title style</a:t>
            </a:r>
            <a:endParaRPr lang="en-AE" dirty="0"/>
          </a:p>
        </p:txBody>
      </p:sp>
      <p:sp>
        <p:nvSpPr>
          <p:cNvPr id="3" name="Text Placeholder 2">
            <a:extLst>
              <a:ext uri="{FF2B5EF4-FFF2-40B4-BE49-F238E27FC236}">
                <a16:creationId xmlns:a16="http://schemas.microsoft.com/office/drawing/2014/main" id="{DAF7E059-6ECA-A84C-802C-68A1627832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33C77-3128-0645-A736-64F098D01041}"/>
              </a:ext>
            </a:extLst>
          </p:cNvPr>
          <p:cNvSpPr>
            <a:spLocks noGrp="1"/>
          </p:cNvSpPr>
          <p:nvPr>
            <p:ph type="dt" sz="half" idx="10"/>
          </p:nvPr>
        </p:nvSpPr>
        <p:spPr/>
        <p:txBody>
          <a:bodyPr/>
          <a:lstStyle/>
          <a:p>
            <a:fld id="{683137ED-A789-C546-AC25-0F9EAFC1D374}" type="datetime1">
              <a:rPr lang="en-US" smtClean="0"/>
              <a:t>10/24/2022</a:t>
            </a:fld>
            <a:endParaRPr lang="en-AE"/>
          </a:p>
        </p:txBody>
      </p:sp>
      <p:sp>
        <p:nvSpPr>
          <p:cNvPr id="5" name="Footer Placeholder 4">
            <a:extLst>
              <a:ext uri="{FF2B5EF4-FFF2-40B4-BE49-F238E27FC236}">
                <a16:creationId xmlns:a16="http://schemas.microsoft.com/office/drawing/2014/main" id="{CE00CF3D-3451-5D47-A986-228B9CFF8D99}"/>
              </a:ext>
            </a:extLst>
          </p:cNvPr>
          <p:cNvSpPr>
            <a:spLocks noGrp="1"/>
          </p:cNvSpPr>
          <p:nvPr>
            <p:ph type="ftr" sz="quarter" idx="11"/>
          </p:nvPr>
        </p:nvSpPr>
        <p:spPr/>
        <p:txBody>
          <a:bodyPr/>
          <a:lstStyle/>
          <a:p>
            <a:r>
              <a:rPr lang="en-US"/>
              <a:t>TIMSS</a:t>
            </a:r>
            <a:endParaRPr lang="en-AE"/>
          </a:p>
        </p:txBody>
      </p:sp>
      <p:sp>
        <p:nvSpPr>
          <p:cNvPr id="6" name="Slide Number Placeholder 5">
            <a:extLst>
              <a:ext uri="{FF2B5EF4-FFF2-40B4-BE49-F238E27FC236}">
                <a16:creationId xmlns:a16="http://schemas.microsoft.com/office/drawing/2014/main" id="{90D81F30-EBC7-9144-B6F1-DB34D6E629CC}"/>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59880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97BA4-5335-8041-B514-C7B3B2107996}"/>
              </a:ext>
            </a:extLst>
          </p:cNvPr>
          <p:cNvSpPr>
            <a:spLocks noGrp="1"/>
          </p:cNvSpPr>
          <p:nvPr>
            <p:ph type="title"/>
          </p:nvPr>
        </p:nvSpPr>
        <p:spPr/>
        <p:txBody>
          <a:bodyPr/>
          <a:lstStyle/>
          <a:p>
            <a:r>
              <a:rPr lang="en-US"/>
              <a:t>Click to edit Master title style</a:t>
            </a:r>
            <a:endParaRPr lang="en-AE"/>
          </a:p>
        </p:txBody>
      </p:sp>
      <p:sp>
        <p:nvSpPr>
          <p:cNvPr id="3" name="Content Placeholder 2">
            <a:extLst>
              <a:ext uri="{FF2B5EF4-FFF2-40B4-BE49-F238E27FC236}">
                <a16:creationId xmlns:a16="http://schemas.microsoft.com/office/drawing/2014/main" id="{A2C3ED4D-2C58-A645-9D5B-1F8D5EFD3B6F}"/>
              </a:ext>
            </a:extLst>
          </p:cNvPr>
          <p:cNvSpPr>
            <a:spLocks noGrp="1"/>
          </p:cNvSpPr>
          <p:nvPr>
            <p:ph sz="half" idx="1"/>
          </p:nvPr>
        </p:nvSpPr>
        <p:spPr>
          <a:xfrm>
            <a:off x="838200" y="2727959"/>
            <a:ext cx="5181600" cy="344900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E" dirty="0"/>
          </a:p>
        </p:txBody>
      </p:sp>
      <p:sp>
        <p:nvSpPr>
          <p:cNvPr id="4" name="Content Placeholder 3">
            <a:extLst>
              <a:ext uri="{FF2B5EF4-FFF2-40B4-BE49-F238E27FC236}">
                <a16:creationId xmlns:a16="http://schemas.microsoft.com/office/drawing/2014/main" id="{084631A2-F852-AB4F-A594-C36FA6E1B3B8}"/>
              </a:ext>
            </a:extLst>
          </p:cNvPr>
          <p:cNvSpPr>
            <a:spLocks noGrp="1"/>
          </p:cNvSpPr>
          <p:nvPr>
            <p:ph sz="half" idx="2"/>
          </p:nvPr>
        </p:nvSpPr>
        <p:spPr>
          <a:xfrm>
            <a:off x="6172200" y="2727959"/>
            <a:ext cx="5181600" cy="34490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5" name="Date Placeholder 4">
            <a:extLst>
              <a:ext uri="{FF2B5EF4-FFF2-40B4-BE49-F238E27FC236}">
                <a16:creationId xmlns:a16="http://schemas.microsoft.com/office/drawing/2014/main" id="{CF7930CA-4F92-9845-BD91-DD1F41E11155}"/>
              </a:ext>
            </a:extLst>
          </p:cNvPr>
          <p:cNvSpPr>
            <a:spLocks noGrp="1"/>
          </p:cNvSpPr>
          <p:nvPr>
            <p:ph type="dt" sz="half" idx="10"/>
          </p:nvPr>
        </p:nvSpPr>
        <p:spPr/>
        <p:txBody>
          <a:bodyPr/>
          <a:lstStyle/>
          <a:p>
            <a:fld id="{47B7BA93-8E99-7A40-9A98-DBC598FB6A8E}" type="datetime1">
              <a:rPr lang="en-US" smtClean="0"/>
              <a:t>10/24/2022</a:t>
            </a:fld>
            <a:endParaRPr lang="en-AE"/>
          </a:p>
        </p:txBody>
      </p:sp>
      <p:sp>
        <p:nvSpPr>
          <p:cNvPr id="6" name="Footer Placeholder 5">
            <a:extLst>
              <a:ext uri="{FF2B5EF4-FFF2-40B4-BE49-F238E27FC236}">
                <a16:creationId xmlns:a16="http://schemas.microsoft.com/office/drawing/2014/main" id="{D02B5D55-8516-AF45-A42E-A1A513A6B080}"/>
              </a:ext>
            </a:extLst>
          </p:cNvPr>
          <p:cNvSpPr>
            <a:spLocks noGrp="1"/>
          </p:cNvSpPr>
          <p:nvPr>
            <p:ph type="ftr" sz="quarter" idx="11"/>
          </p:nvPr>
        </p:nvSpPr>
        <p:spPr/>
        <p:txBody>
          <a:bodyPr/>
          <a:lstStyle/>
          <a:p>
            <a:r>
              <a:rPr lang="en-US"/>
              <a:t>TIMSS</a:t>
            </a:r>
            <a:endParaRPr lang="en-AE"/>
          </a:p>
        </p:txBody>
      </p:sp>
      <p:sp>
        <p:nvSpPr>
          <p:cNvPr id="7" name="Slide Number Placeholder 6">
            <a:extLst>
              <a:ext uri="{FF2B5EF4-FFF2-40B4-BE49-F238E27FC236}">
                <a16:creationId xmlns:a16="http://schemas.microsoft.com/office/drawing/2014/main" id="{B6C82A6F-0B8D-8943-9B72-4EFA5BA51FC1}"/>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607383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F9B69-3104-3B41-9AD2-156E91FE7BA8}"/>
              </a:ext>
            </a:extLst>
          </p:cNvPr>
          <p:cNvSpPr>
            <a:spLocks noGrp="1"/>
          </p:cNvSpPr>
          <p:nvPr>
            <p:ph type="title"/>
          </p:nvPr>
        </p:nvSpPr>
        <p:spPr>
          <a:xfrm>
            <a:off x="838200" y="1179512"/>
            <a:ext cx="10515600" cy="1046481"/>
          </a:xfrm>
        </p:spPr>
        <p:txBody>
          <a:bodyPr/>
          <a:lstStyle/>
          <a:p>
            <a:r>
              <a:rPr lang="en-US" dirty="0"/>
              <a:t>Click to edit Master title style</a:t>
            </a:r>
            <a:endParaRPr lang="en-AE" dirty="0"/>
          </a:p>
        </p:txBody>
      </p:sp>
      <p:sp>
        <p:nvSpPr>
          <p:cNvPr id="3" name="Text Placeholder 2">
            <a:extLst>
              <a:ext uri="{FF2B5EF4-FFF2-40B4-BE49-F238E27FC236}">
                <a16:creationId xmlns:a16="http://schemas.microsoft.com/office/drawing/2014/main" id="{2538DC39-ACC9-344A-AB1D-30A0D3404872}"/>
              </a:ext>
            </a:extLst>
          </p:cNvPr>
          <p:cNvSpPr>
            <a:spLocks noGrp="1"/>
          </p:cNvSpPr>
          <p:nvPr>
            <p:ph type="body" idx="1"/>
          </p:nvPr>
        </p:nvSpPr>
        <p:spPr>
          <a:xfrm>
            <a:off x="839788" y="2392680"/>
            <a:ext cx="5157787" cy="29527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82F557FB-C401-1C4C-84C8-83C664468BC3}"/>
              </a:ext>
            </a:extLst>
          </p:cNvPr>
          <p:cNvSpPr>
            <a:spLocks noGrp="1"/>
          </p:cNvSpPr>
          <p:nvPr>
            <p:ph sz="half" idx="2"/>
          </p:nvPr>
        </p:nvSpPr>
        <p:spPr>
          <a:xfrm>
            <a:off x="839788" y="2804161"/>
            <a:ext cx="5157787" cy="33855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E" dirty="0"/>
          </a:p>
        </p:txBody>
      </p:sp>
      <p:sp>
        <p:nvSpPr>
          <p:cNvPr id="5" name="Text Placeholder 4">
            <a:extLst>
              <a:ext uri="{FF2B5EF4-FFF2-40B4-BE49-F238E27FC236}">
                <a16:creationId xmlns:a16="http://schemas.microsoft.com/office/drawing/2014/main" id="{3121B0F3-D1D7-2C45-8D68-8E83A3AE53E9}"/>
              </a:ext>
            </a:extLst>
          </p:cNvPr>
          <p:cNvSpPr>
            <a:spLocks noGrp="1"/>
          </p:cNvSpPr>
          <p:nvPr>
            <p:ph type="body" sz="quarter" idx="3"/>
          </p:nvPr>
        </p:nvSpPr>
        <p:spPr>
          <a:xfrm>
            <a:off x="6172200" y="2392680"/>
            <a:ext cx="5183188" cy="29527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0D0DF1-F6DE-DD49-9425-610131822473}"/>
              </a:ext>
            </a:extLst>
          </p:cNvPr>
          <p:cNvSpPr>
            <a:spLocks noGrp="1"/>
          </p:cNvSpPr>
          <p:nvPr>
            <p:ph sz="quarter" idx="4"/>
          </p:nvPr>
        </p:nvSpPr>
        <p:spPr>
          <a:xfrm>
            <a:off x="6172200" y="2804161"/>
            <a:ext cx="5183188" cy="33855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7" name="Date Placeholder 6">
            <a:extLst>
              <a:ext uri="{FF2B5EF4-FFF2-40B4-BE49-F238E27FC236}">
                <a16:creationId xmlns:a16="http://schemas.microsoft.com/office/drawing/2014/main" id="{25ADF677-D9D0-8A48-831C-4E769F85EAB9}"/>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75063218-5141-1441-959A-83F931096006}"/>
              </a:ext>
            </a:extLst>
          </p:cNvPr>
          <p:cNvSpPr>
            <a:spLocks noGrp="1"/>
          </p:cNvSpPr>
          <p:nvPr>
            <p:ph type="ftr" sz="quarter" idx="11"/>
          </p:nvPr>
        </p:nvSpPr>
        <p:spPr/>
        <p:txBody>
          <a:bodyPr/>
          <a:lstStyle/>
          <a:p>
            <a:r>
              <a:rPr lang="en-US"/>
              <a:t>TIMSS</a:t>
            </a:r>
            <a:endParaRPr lang="en-AE"/>
          </a:p>
        </p:txBody>
      </p:sp>
      <p:sp>
        <p:nvSpPr>
          <p:cNvPr id="9" name="Slide Number Placeholder 8">
            <a:extLst>
              <a:ext uri="{FF2B5EF4-FFF2-40B4-BE49-F238E27FC236}">
                <a16:creationId xmlns:a16="http://schemas.microsoft.com/office/drawing/2014/main" id="{C18A4EB3-0064-A248-9BB2-0C3DADF255BF}"/>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3734393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4A7ED-5528-7F4A-871E-49A0B5D01199}"/>
              </a:ext>
            </a:extLst>
          </p:cNvPr>
          <p:cNvSpPr>
            <a:spLocks noGrp="1"/>
          </p:cNvSpPr>
          <p:nvPr>
            <p:ph type="title"/>
          </p:nvPr>
        </p:nvSpPr>
        <p:spPr/>
        <p:txBody>
          <a:bodyPr/>
          <a:lstStyle/>
          <a:p>
            <a:r>
              <a:rPr lang="en-US"/>
              <a:t>Click to edit Master title style</a:t>
            </a:r>
            <a:endParaRPr lang="en-AE"/>
          </a:p>
        </p:txBody>
      </p:sp>
      <p:sp>
        <p:nvSpPr>
          <p:cNvPr id="3" name="Date Placeholder 2">
            <a:extLst>
              <a:ext uri="{FF2B5EF4-FFF2-40B4-BE49-F238E27FC236}">
                <a16:creationId xmlns:a16="http://schemas.microsoft.com/office/drawing/2014/main" id="{BBF8C299-2642-9F4B-B3E4-02E731691AA3}"/>
              </a:ext>
            </a:extLst>
          </p:cNvPr>
          <p:cNvSpPr>
            <a:spLocks noGrp="1"/>
          </p:cNvSpPr>
          <p:nvPr>
            <p:ph type="dt" sz="half" idx="10"/>
          </p:nvPr>
        </p:nvSpPr>
        <p:spPr/>
        <p:txBody>
          <a:bodyPr/>
          <a:lstStyle/>
          <a:p>
            <a:fld id="{046ECD12-9FE6-054F-9E2C-CFA6C055DCC9}" type="datetime1">
              <a:rPr lang="en-US" smtClean="0"/>
              <a:t>10/24/2022</a:t>
            </a:fld>
            <a:endParaRPr lang="en-AE"/>
          </a:p>
        </p:txBody>
      </p:sp>
      <p:sp>
        <p:nvSpPr>
          <p:cNvPr id="4" name="Footer Placeholder 3">
            <a:extLst>
              <a:ext uri="{FF2B5EF4-FFF2-40B4-BE49-F238E27FC236}">
                <a16:creationId xmlns:a16="http://schemas.microsoft.com/office/drawing/2014/main" id="{212B5AE4-9FD4-7840-8BF7-0661237D0CF7}"/>
              </a:ext>
            </a:extLst>
          </p:cNvPr>
          <p:cNvSpPr>
            <a:spLocks noGrp="1"/>
          </p:cNvSpPr>
          <p:nvPr>
            <p:ph type="ftr" sz="quarter" idx="11"/>
          </p:nvPr>
        </p:nvSpPr>
        <p:spPr/>
        <p:txBody>
          <a:bodyPr/>
          <a:lstStyle/>
          <a:p>
            <a:r>
              <a:rPr lang="en-US"/>
              <a:t>TIMSS</a:t>
            </a:r>
            <a:endParaRPr lang="en-AE"/>
          </a:p>
        </p:txBody>
      </p:sp>
      <p:sp>
        <p:nvSpPr>
          <p:cNvPr id="5" name="Slide Number Placeholder 4">
            <a:extLst>
              <a:ext uri="{FF2B5EF4-FFF2-40B4-BE49-F238E27FC236}">
                <a16:creationId xmlns:a16="http://schemas.microsoft.com/office/drawing/2014/main" id="{A6E85131-61B4-954E-AE3E-1721A7F61B2B}"/>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230643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5B7CE2-A8E9-8C4A-BB82-EC8881784F55}"/>
              </a:ext>
            </a:extLst>
          </p:cNvPr>
          <p:cNvSpPr>
            <a:spLocks noGrp="1"/>
          </p:cNvSpPr>
          <p:nvPr>
            <p:ph type="dt" sz="half" idx="10"/>
          </p:nvPr>
        </p:nvSpPr>
        <p:spPr/>
        <p:txBody>
          <a:bodyPr/>
          <a:lstStyle/>
          <a:p>
            <a:fld id="{D756F066-22C3-F94C-9C83-3EE02A59097B}" type="datetime1">
              <a:rPr lang="en-US" smtClean="0"/>
              <a:t>10/24/2022</a:t>
            </a:fld>
            <a:endParaRPr lang="en-AE"/>
          </a:p>
        </p:txBody>
      </p:sp>
      <p:sp>
        <p:nvSpPr>
          <p:cNvPr id="3" name="Footer Placeholder 2">
            <a:extLst>
              <a:ext uri="{FF2B5EF4-FFF2-40B4-BE49-F238E27FC236}">
                <a16:creationId xmlns:a16="http://schemas.microsoft.com/office/drawing/2014/main" id="{64698BE7-2E8B-B745-897A-CF456D773535}"/>
              </a:ext>
            </a:extLst>
          </p:cNvPr>
          <p:cNvSpPr>
            <a:spLocks noGrp="1"/>
          </p:cNvSpPr>
          <p:nvPr>
            <p:ph type="ftr" sz="quarter" idx="11"/>
          </p:nvPr>
        </p:nvSpPr>
        <p:spPr/>
        <p:txBody>
          <a:bodyPr/>
          <a:lstStyle/>
          <a:p>
            <a:r>
              <a:rPr lang="en-US"/>
              <a:t>TIMSS</a:t>
            </a:r>
            <a:endParaRPr lang="en-AE"/>
          </a:p>
        </p:txBody>
      </p:sp>
      <p:sp>
        <p:nvSpPr>
          <p:cNvPr id="4" name="Slide Number Placeholder 3">
            <a:extLst>
              <a:ext uri="{FF2B5EF4-FFF2-40B4-BE49-F238E27FC236}">
                <a16:creationId xmlns:a16="http://schemas.microsoft.com/office/drawing/2014/main" id="{BBC4E411-4773-4440-B1C5-AC638FA93BDA}"/>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166697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0DB9E-D961-8C4C-A5E2-11316A2CB7C2}"/>
              </a:ext>
            </a:extLst>
          </p:cNvPr>
          <p:cNvSpPr>
            <a:spLocks noGrp="1"/>
          </p:cNvSpPr>
          <p:nvPr>
            <p:ph type="title"/>
          </p:nvPr>
        </p:nvSpPr>
        <p:spPr>
          <a:xfrm>
            <a:off x="839788" y="987424"/>
            <a:ext cx="3932237" cy="1069975"/>
          </a:xfrm>
        </p:spPr>
        <p:txBody>
          <a:bodyPr anchor="b"/>
          <a:lstStyle>
            <a:lvl1pPr>
              <a:defRPr sz="3200"/>
            </a:lvl1pPr>
          </a:lstStyle>
          <a:p>
            <a:r>
              <a:rPr lang="en-US"/>
              <a:t>Click to edit Master title style</a:t>
            </a:r>
            <a:endParaRPr lang="en-AE"/>
          </a:p>
        </p:txBody>
      </p:sp>
      <p:sp>
        <p:nvSpPr>
          <p:cNvPr id="3" name="Content Placeholder 2">
            <a:extLst>
              <a:ext uri="{FF2B5EF4-FFF2-40B4-BE49-F238E27FC236}">
                <a16:creationId xmlns:a16="http://schemas.microsoft.com/office/drawing/2014/main" id="{77E24D57-69A0-5A48-86E5-E2F38626A2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E" dirty="0"/>
          </a:p>
        </p:txBody>
      </p:sp>
      <p:sp>
        <p:nvSpPr>
          <p:cNvPr id="4" name="Text Placeholder 3">
            <a:extLst>
              <a:ext uri="{FF2B5EF4-FFF2-40B4-BE49-F238E27FC236}">
                <a16:creationId xmlns:a16="http://schemas.microsoft.com/office/drawing/2014/main" id="{65D3D168-9A65-784A-9DBD-7855383C69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345494-2626-8E49-AEE3-7936E9C95E62}"/>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8DEE7249-F1F6-2F41-8555-9E3EAB68CB7E}"/>
              </a:ext>
            </a:extLst>
          </p:cNvPr>
          <p:cNvSpPr>
            <a:spLocks noGrp="1"/>
          </p:cNvSpPr>
          <p:nvPr>
            <p:ph type="ftr" sz="quarter" idx="11"/>
          </p:nvPr>
        </p:nvSpPr>
        <p:spPr/>
        <p:txBody>
          <a:bodyPr/>
          <a:lstStyle/>
          <a:p>
            <a:r>
              <a:rPr lang="en-US"/>
              <a:t>TIMSS</a:t>
            </a:r>
            <a:endParaRPr lang="en-AE"/>
          </a:p>
        </p:txBody>
      </p:sp>
      <p:sp>
        <p:nvSpPr>
          <p:cNvPr id="7" name="Slide Number Placeholder 6">
            <a:extLst>
              <a:ext uri="{FF2B5EF4-FFF2-40B4-BE49-F238E27FC236}">
                <a16:creationId xmlns:a16="http://schemas.microsoft.com/office/drawing/2014/main" id="{EE9983B8-76F3-1946-A861-3E64CF5354E4}"/>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687104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3CAFA-2C5C-9F45-9AF7-F3C9B96DF4FE}"/>
              </a:ext>
            </a:extLst>
          </p:cNvPr>
          <p:cNvSpPr>
            <a:spLocks noGrp="1"/>
          </p:cNvSpPr>
          <p:nvPr>
            <p:ph type="title"/>
          </p:nvPr>
        </p:nvSpPr>
        <p:spPr>
          <a:xfrm>
            <a:off x="839788" y="987424"/>
            <a:ext cx="3932237" cy="1069975"/>
          </a:xfrm>
        </p:spPr>
        <p:txBody>
          <a:bodyPr anchor="b"/>
          <a:lstStyle>
            <a:lvl1pPr>
              <a:defRPr sz="3200"/>
            </a:lvl1pPr>
          </a:lstStyle>
          <a:p>
            <a:r>
              <a:rPr lang="en-US"/>
              <a:t>Click to edit Master title style</a:t>
            </a:r>
            <a:endParaRPr lang="en-AE"/>
          </a:p>
        </p:txBody>
      </p:sp>
      <p:sp>
        <p:nvSpPr>
          <p:cNvPr id="3" name="Picture Placeholder 2">
            <a:extLst>
              <a:ext uri="{FF2B5EF4-FFF2-40B4-BE49-F238E27FC236}">
                <a16:creationId xmlns:a16="http://schemas.microsoft.com/office/drawing/2014/main" id="{CF4AB586-3025-4245-BCE9-D2F74630C3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E"/>
          </a:p>
        </p:txBody>
      </p:sp>
      <p:sp>
        <p:nvSpPr>
          <p:cNvPr id="4" name="Text Placeholder 3">
            <a:extLst>
              <a:ext uri="{FF2B5EF4-FFF2-40B4-BE49-F238E27FC236}">
                <a16:creationId xmlns:a16="http://schemas.microsoft.com/office/drawing/2014/main" id="{8094FBD3-7AE6-BC41-AB7C-A1CD86E3C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62386B-2469-294C-95F5-1F5D012C542A}"/>
              </a:ext>
            </a:extLst>
          </p:cNvPr>
          <p:cNvSpPr>
            <a:spLocks noGrp="1"/>
          </p:cNvSpPr>
          <p:nvPr>
            <p:ph type="dt" sz="half" idx="10"/>
          </p:nvPr>
        </p:nvSpPr>
        <p:spPr/>
        <p:txBody>
          <a:bodyPr/>
          <a:lstStyle/>
          <a:p>
            <a:fld id="{0DC25F50-4676-3445-9806-255F08FB232A}" type="datetime1">
              <a:rPr lang="en-US" smtClean="0"/>
              <a:t>10/24/2022</a:t>
            </a:fld>
            <a:endParaRPr lang="en-AE"/>
          </a:p>
        </p:txBody>
      </p:sp>
      <p:sp>
        <p:nvSpPr>
          <p:cNvPr id="6" name="Footer Placeholder 5">
            <a:extLst>
              <a:ext uri="{FF2B5EF4-FFF2-40B4-BE49-F238E27FC236}">
                <a16:creationId xmlns:a16="http://schemas.microsoft.com/office/drawing/2014/main" id="{E907D9DB-E9E3-6F48-A0C8-2F1F666CB26C}"/>
              </a:ext>
            </a:extLst>
          </p:cNvPr>
          <p:cNvSpPr>
            <a:spLocks noGrp="1"/>
          </p:cNvSpPr>
          <p:nvPr>
            <p:ph type="ftr" sz="quarter" idx="11"/>
          </p:nvPr>
        </p:nvSpPr>
        <p:spPr/>
        <p:txBody>
          <a:bodyPr/>
          <a:lstStyle/>
          <a:p>
            <a:r>
              <a:rPr lang="en-US"/>
              <a:t>TIMSS</a:t>
            </a:r>
            <a:endParaRPr lang="en-AE"/>
          </a:p>
        </p:txBody>
      </p:sp>
      <p:sp>
        <p:nvSpPr>
          <p:cNvPr id="7" name="Slide Number Placeholder 6">
            <a:extLst>
              <a:ext uri="{FF2B5EF4-FFF2-40B4-BE49-F238E27FC236}">
                <a16:creationId xmlns:a16="http://schemas.microsoft.com/office/drawing/2014/main" id="{CF53DF94-41CD-7442-8345-6A56C132920B}"/>
              </a:ext>
            </a:extLst>
          </p:cNvPr>
          <p:cNvSpPr>
            <a:spLocks noGrp="1"/>
          </p:cNvSpPr>
          <p:nvPr>
            <p:ph type="sldNum" sz="quarter" idx="12"/>
          </p:nvPr>
        </p:nvSpPr>
        <p:spPr/>
        <p:txBody>
          <a:bodyPr/>
          <a:lstStyle/>
          <a:p>
            <a:fld id="{C3891DEF-8D26-2D4A-BD93-0823895E0D5B}" type="slidenum">
              <a:rPr lang="en-AE" smtClean="0"/>
              <a:t>‹#›</a:t>
            </a:fld>
            <a:endParaRPr lang="en-AE"/>
          </a:p>
        </p:txBody>
      </p:sp>
    </p:spTree>
    <p:extLst>
      <p:ext uri="{BB962C8B-B14F-4D97-AF65-F5344CB8AC3E}">
        <p14:creationId xmlns:p14="http://schemas.microsoft.com/office/powerpoint/2010/main" val="794488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6620F2-5640-194A-8E70-CF656AD3114A}"/>
              </a:ext>
            </a:extLst>
          </p:cNvPr>
          <p:cNvSpPr>
            <a:spLocks noGrp="1"/>
          </p:cNvSpPr>
          <p:nvPr>
            <p:ph type="title"/>
          </p:nvPr>
        </p:nvSpPr>
        <p:spPr>
          <a:xfrm>
            <a:off x="838200" y="1271332"/>
            <a:ext cx="10515600" cy="1325563"/>
          </a:xfrm>
          <a:prstGeom prst="rect">
            <a:avLst/>
          </a:prstGeom>
        </p:spPr>
        <p:txBody>
          <a:bodyPr vert="horz" lIns="91440" tIns="45720" rIns="91440" bIns="45720" rtlCol="0" anchor="ctr">
            <a:normAutofit/>
          </a:bodyPr>
          <a:lstStyle/>
          <a:p>
            <a:r>
              <a:rPr lang="en-US" dirty="0"/>
              <a:t>Click to edit Master title style</a:t>
            </a:r>
            <a:endParaRPr lang="en-AE" dirty="0"/>
          </a:p>
        </p:txBody>
      </p:sp>
      <p:sp>
        <p:nvSpPr>
          <p:cNvPr id="3" name="Text Placeholder 2">
            <a:extLst>
              <a:ext uri="{FF2B5EF4-FFF2-40B4-BE49-F238E27FC236}">
                <a16:creationId xmlns:a16="http://schemas.microsoft.com/office/drawing/2014/main" id="{35309B6E-DB2B-3047-8EEE-12EAF10BAB51}"/>
              </a:ext>
            </a:extLst>
          </p:cNvPr>
          <p:cNvSpPr>
            <a:spLocks noGrp="1"/>
          </p:cNvSpPr>
          <p:nvPr>
            <p:ph type="body" idx="1"/>
          </p:nvPr>
        </p:nvSpPr>
        <p:spPr>
          <a:xfrm>
            <a:off x="838200" y="2596895"/>
            <a:ext cx="10515600" cy="358006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E" dirty="0"/>
          </a:p>
        </p:txBody>
      </p:sp>
      <p:sp>
        <p:nvSpPr>
          <p:cNvPr id="4" name="Date Placeholder 3">
            <a:extLst>
              <a:ext uri="{FF2B5EF4-FFF2-40B4-BE49-F238E27FC236}">
                <a16:creationId xmlns:a16="http://schemas.microsoft.com/office/drawing/2014/main" id="{D24F07EA-B1E3-6E4C-98B9-A41A2EA989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05CCBC-FCC1-7F41-9F29-4D0E89716841}" type="datetime1">
              <a:rPr lang="en-US" smtClean="0"/>
              <a:t>10/24/2022</a:t>
            </a:fld>
            <a:endParaRPr lang="en-AE"/>
          </a:p>
        </p:txBody>
      </p:sp>
      <p:sp>
        <p:nvSpPr>
          <p:cNvPr id="5" name="Footer Placeholder 4">
            <a:extLst>
              <a:ext uri="{FF2B5EF4-FFF2-40B4-BE49-F238E27FC236}">
                <a16:creationId xmlns:a16="http://schemas.microsoft.com/office/drawing/2014/main" id="{91A61B9B-9BE1-1C44-82EE-652154F3C8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AE" dirty="0"/>
              <a:t>TIMSS</a:t>
            </a:r>
          </a:p>
        </p:txBody>
      </p:sp>
      <p:sp>
        <p:nvSpPr>
          <p:cNvPr id="6" name="Slide Number Placeholder 5">
            <a:extLst>
              <a:ext uri="{FF2B5EF4-FFF2-40B4-BE49-F238E27FC236}">
                <a16:creationId xmlns:a16="http://schemas.microsoft.com/office/drawing/2014/main" id="{AC8FCD95-0BD7-454F-BB8C-C58BBCE662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91DEF-8D26-2D4A-BD93-0823895E0D5B}" type="slidenum">
              <a:rPr lang="en-AE" smtClean="0"/>
              <a:t>‹#›</a:t>
            </a:fld>
            <a:endParaRPr lang="en-AE"/>
          </a:p>
        </p:txBody>
      </p:sp>
      <p:pic>
        <p:nvPicPr>
          <p:cNvPr id="8" name="Picture 7">
            <a:extLst>
              <a:ext uri="{FF2B5EF4-FFF2-40B4-BE49-F238E27FC236}">
                <a16:creationId xmlns:a16="http://schemas.microsoft.com/office/drawing/2014/main" id="{0BD31EC7-A8A3-B040-B4A4-000861602C8F}"/>
              </a:ext>
            </a:extLst>
          </p:cNvPr>
          <p:cNvPicPr>
            <a:picLocks noChangeAspect="1"/>
          </p:cNvPicPr>
          <p:nvPr userDrawn="1"/>
        </p:nvPicPr>
        <p:blipFill>
          <a:blip r:embed="rId13"/>
          <a:stretch>
            <a:fillRect/>
          </a:stretch>
        </p:blipFill>
        <p:spPr>
          <a:xfrm>
            <a:off x="586371" y="311692"/>
            <a:ext cx="2028417" cy="654049"/>
          </a:xfrm>
          <a:prstGeom prst="rect">
            <a:avLst/>
          </a:prstGeom>
        </p:spPr>
      </p:pic>
      <p:pic>
        <p:nvPicPr>
          <p:cNvPr id="10" name="Picture 9">
            <a:extLst>
              <a:ext uri="{FF2B5EF4-FFF2-40B4-BE49-F238E27FC236}">
                <a16:creationId xmlns:a16="http://schemas.microsoft.com/office/drawing/2014/main" id="{25EBC4B1-37B2-1948-88C6-14B01CBD8077}"/>
              </a:ext>
            </a:extLst>
          </p:cNvPr>
          <p:cNvPicPr>
            <a:picLocks noChangeAspect="1"/>
          </p:cNvPicPr>
          <p:nvPr userDrawn="1"/>
        </p:nvPicPr>
        <p:blipFill>
          <a:blip r:embed="rId14"/>
          <a:stretch>
            <a:fillRect/>
          </a:stretch>
        </p:blipFill>
        <p:spPr>
          <a:xfrm>
            <a:off x="0" y="6721475"/>
            <a:ext cx="12192000" cy="201598"/>
          </a:xfrm>
          <a:prstGeom prst="rect">
            <a:avLst/>
          </a:prstGeom>
        </p:spPr>
      </p:pic>
    </p:spTree>
    <p:extLst>
      <p:ext uri="{BB962C8B-B14F-4D97-AF65-F5344CB8AC3E}">
        <p14:creationId xmlns:p14="http://schemas.microsoft.com/office/powerpoint/2010/main" val="27737558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b="1" i="0" kern="1200">
          <a:solidFill>
            <a:srgbClr val="292D70"/>
          </a:solidFill>
          <a:latin typeface="Montserrat SemiBold" pitchFamily="2" charset="77"/>
          <a:ea typeface="+mj-ea"/>
          <a:cs typeface="+mj-cs"/>
        </a:defRPr>
      </a:lvl1pPr>
    </p:titleStyle>
    <p:bodyStyle>
      <a:lvl1pPr marL="457200" indent="-457200" algn="l" defTabSz="914400" rtl="0" eaLnBrk="1" latinLnBrk="0" hangingPunct="1">
        <a:lnSpc>
          <a:spcPct val="90000"/>
        </a:lnSpc>
        <a:spcBef>
          <a:spcPts val="1000"/>
        </a:spcBef>
        <a:buFont typeface="Arial" panose="020B0604020202020204" pitchFamily="34" charset="0"/>
        <a:buChar char="•"/>
        <a:defRPr sz="28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90B616-241D-4DFE-BC2F-C001ED77E825}"/>
              </a:ext>
            </a:extLst>
          </p:cNvPr>
          <p:cNvSpPr>
            <a:spLocks noGrp="1"/>
          </p:cNvSpPr>
          <p:nvPr>
            <p:ph type="title"/>
          </p:nvPr>
        </p:nvSpPr>
        <p:spPr>
          <a:xfrm>
            <a:off x="230124" y="457200"/>
            <a:ext cx="11731752" cy="630936"/>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AE909E-CC4A-4E51-BC02-B893225D2B31}"/>
              </a:ext>
            </a:extLst>
          </p:cNvPr>
          <p:cNvSpPr>
            <a:spLocks noGrp="1"/>
          </p:cNvSpPr>
          <p:nvPr>
            <p:ph type="body" idx="1"/>
          </p:nvPr>
        </p:nvSpPr>
        <p:spPr>
          <a:xfrm>
            <a:off x="230124" y="1825625"/>
            <a:ext cx="1173175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43B6EE4-1695-4DD6-9758-84FFE963D6AE}"/>
              </a:ext>
            </a:extLst>
          </p:cNvPr>
          <p:cNvSpPr>
            <a:spLocks noGrp="1"/>
          </p:cNvSpPr>
          <p:nvPr>
            <p:ph type="dt" sz="half" idx="2"/>
          </p:nvPr>
        </p:nvSpPr>
        <p:spPr>
          <a:xfrm>
            <a:off x="230124"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8FDAD0-21E9-42D0-8C63-C6563197FC13}" type="datetimeFigureOut">
              <a:rPr lang="en-US" smtClean="0"/>
              <a:t>10/24/2022</a:t>
            </a:fld>
            <a:endParaRPr lang="en-US"/>
          </a:p>
        </p:txBody>
      </p:sp>
      <p:sp>
        <p:nvSpPr>
          <p:cNvPr id="5" name="Footer Placeholder 4">
            <a:extLst>
              <a:ext uri="{FF2B5EF4-FFF2-40B4-BE49-F238E27FC236}">
                <a16:creationId xmlns:a16="http://schemas.microsoft.com/office/drawing/2014/main" id="{7B43250D-A8F9-4682-AD84-FD37BCAA6297}"/>
              </a:ext>
            </a:extLst>
          </p:cNvPr>
          <p:cNvSpPr>
            <a:spLocks noGrp="1"/>
          </p:cNvSpPr>
          <p:nvPr>
            <p:ph type="ftr" sz="quarter" idx="3"/>
          </p:nvPr>
        </p:nvSpPr>
        <p:spPr>
          <a:xfrm>
            <a:off x="3129280" y="6356350"/>
            <a:ext cx="593344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C5E1A788-841D-41AB-A983-152B6532F723}"/>
              </a:ext>
            </a:extLst>
          </p:cNvPr>
          <p:cNvSpPr>
            <a:spLocks noGrp="1"/>
          </p:cNvSpPr>
          <p:nvPr>
            <p:ph type="sldNum" sz="quarter" idx="4"/>
          </p:nvPr>
        </p:nvSpPr>
        <p:spPr>
          <a:xfrm>
            <a:off x="9218676"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E3823-CC86-4AC6-95C0-DC3ECA80FD88}" type="slidenum">
              <a:rPr lang="en-US" smtClean="0"/>
              <a:t>‹#›</a:t>
            </a:fld>
            <a:endParaRPr lang="en-US" dirty="0"/>
          </a:p>
        </p:txBody>
      </p:sp>
    </p:spTree>
    <p:extLst>
      <p:ext uri="{BB962C8B-B14F-4D97-AF65-F5344CB8AC3E}">
        <p14:creationId xmlns:p14="http://schemas.microsoft.com/office/powerpoint/2010/main" val="30797959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lnSpc>
          <a:spcPct val="90000"/>
        </a:lnSpc>
        <a:spcBef>
          <a:spcPts val="1000"/>
        </a:spcBef>
        <a:buNone/>
        <a:defRPr sz="3600" b="1"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11.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45.sv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47.svg"/></Relationships>
</file>

<file path=ppt/slides/_rels/slide14.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51.sv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52.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53.svg"/><Relationship Id="rId9"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52.png"/><Relationship Id="rId7"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53.svg"/><Relationship Id="rId9"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55.svg"/></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61.sv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sv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59.svg"/><Relationship Id="rId11" Type="http://schemas.openxmlformats.org/officeDocument/2006/relationships/image" Target="../media/image64.png"/><Relationship Id="rId5" Type="http://schemas.openxmlformats.org/officeDocument/2006/relationships/image" Target="../media/image58.png"/><Relationship Id="rId15" Type="http://schemas.openxmlformats.org/officeDocument/2006/relationships/image" Target="../media/image4.png"/><Relationship Id="rId10" Type="http://schemas.openxmlformats.org/officeDocument/2006/relationships/image" Target="../media/image63.svg"/><Relationship Id="rId4" Type="http://schemas.openxmlformats.org/officeDocument/2006/relationships/image" Target="../media/image57.svg"/><Relationship Id="rId9" Type="http://schemas.openxmlformats.org/officeDocument/2006/relationships/image" Target="../media/image62.png"/><Relationship Id="rId14" Type="http://schemas.openxmlformats.org/officeDocument/2006/relationships/image" Target="../media/image67.sv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13.sv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svg"/><Relationship Id="rId11" Type="http://schemas.openxmlformats.org/officeDocument/2006/relationships/image" Target="../media/image4.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8.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9.svg"/><Relationship Id="rId11" Type="http://schemas.openxmlformats.org/officeDocument/2006/relationships/image" Target="../media/image4.pn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3978C-8025-4C4B-9B29-58F43622F597}"/>
              </a:ext>
            </a:extLst>
          </p:cNvPr>
          <p:cNvSpPr>
            <a:spLocks noGrp="1"/>
          </p:cNvSpPr>
          <p:nvPr>
            <p:ph type="ctrTitle"/>
          </p:nvPr>
        </p:nvSpPr>
        <p:spPr>
          <a:xfrm>
            <a:off x="938856" y="4692238"/>
            <a:ext cx="9836727" cy="732958"/>
          </a:xfrm>
        </p:spPr>
        <p:txBody>
          <a:bodyPr>
            <a:noAutofit/>
          </a:bodyPr>
          <a:lstStyle/>
          <a:p>
            <a:r>
              <a:rPr lang="en-US" sz="2000" b="0" dirty="0">
                <a:latin typeface="Montserrat" panose="00000500000000000000" pitchFamily="2" charset="0"/>
                <a:ea typeface="Times New Roman" panose="02020603050405020304" pitchFamily="18" charset="0"/>
              </a:rPr>
              <a:t>H</a:t>
            </a:r>
            <a:r>
              <a:rPr lang="en-US" sz="2000" b="0" dirty="0">
                <a:effectLst/>
                <a:latin typeface="Montserrat" panose="00000500000000000000" pitchFamily="2" charset="0"/>
                <a:ea typeface="Times New Roman" panose="02020603050405020304" pitchFamily="18" charset="0"/>
              </a:rPr>
              <a:t>ow Governments &amp; H.E. Institutions </a:t>
            </a:r>
            <a:r>
              <a:rPr lang="en-US" sz="2000" b="0" dirty="0">
                <a:latin typeface="Montserrat" panose="00000500000000000000" pitchFamily="2" charset="0"/>
                <a:ea typeface="Times New Roman" panose="02020603050405020304" pitchFamily="18" charset="0"/>
              </a:rPr>
              <a:t>c</a:t>
            </a:r>
            <a:r>
              <a:rPr lang="en-US" sz="2000" b="0" dirty="0">
                <a:effectLst/>
                <a:latin typeface="Montserrat" panose="00000500000000000000" pitchFamily="2" charset="0"/>
                <a:ea typeface="Times New Roman" panose="02020603050405020304" pitchFamily="18" charset="0"/>
              </a:rPr>
              <a:t>an Collaborate </a:t>
            </a:r>
            <a:r>
              <a:rPr lang="en-AE" sz="2000" b="0" dirty="0">
                <a:effectLst/>
                <a:latin typeface="Montserrat" panose="00000500000000000000" pitchFamily="2" charset="0"/>
                <a:ea typeface="Times New Roman" panose="02020603050405020304" pitchFamily="18" charset="0"/>
              </a:rPr>
              <a:t>to</a:t>
            </a:r>
            <a:r>
              <a:rPr lang="en-US" sz="2000" b="0" dirty="0">
                <a:effectLst/>
                <a:latin typeface="Montserrat" panose="00000500000000000000" pitchFamily="2" charset="0"/>
                <a:ea typeface="Times New Roman" panose="02020603050405020304" pitchFamily="18" charset="0"/>
              </a:rPr>
              <a:t> Promote </a:t>
            </a:r>
            <a:r>
              <a:rPr lang="en-US" sz="2000" b="0" dirty="0">
                <a:latin typeface="Montserrat" panose="00000500000000000000" pitchFamily="2" charset="0"/>
                <a:ea typeface="Times New Roman" panose="02020603050405020304" pitchFamily="18" charset="0"/>
              </a:rPr>
              <a:t>R</a:t>
            </a:r>
            <a:r>
              <a:rPr lang="en-US" sz="2000" b="0" dirty="0">
                <a:effectLst/>
                <a:latin typeface="Montserrat" panose="00000500000000000000" pitchFamily="2" charset="0"/>
                <a:ea typeface="Times New Roman" panose="02020603050405020304" pitchFamily="18" charset="0"/>
              </a:rPr>
              <a:t>elevance, Accessibility, &amp; Sustainability of Research </a:t>
            </a:r>
            <a:r>
              <a:rPr lang="en-US" sz="2000" b="0" dirty="0">
                <a:latin typeface="Montserrat" panose="00000500000000000000" pitchFamily="2" charset="0"/>
                <a:ea typeface="Times New Roman" panose="02020603050405020304" pitchFamily="18" charset="0"/>
              </a:rPr>
              <a:t>E</a:t>
            </a:r>
            <a:r>
              <a:rPr lang="en-US" sz="2000" b="0" dirty="0">
                <a:effectLst/>
                <a:latin typeface="Montserrat" panose="00000500000000000000" pitchFamily="2" charset="0"/>
                <a:ea typeface="Times New Roman" panose="02020603050405020304" pitchFamily="18" charset="0"/>
              </a:rPr>
              <a:t>ndeavors</a:t>
            </a:r>
            <a:endParaRPr lang="en-AE" sz="2000" b="0" dirty="0"/>
          </a:p>
        </p:txBody>
      </p:sp>
      <p:sp>
        <p:nvSpPr>
          <p:cNvPr id="3" name="Subtitle 2">
            <a:extLst>
              <a:ext uri="{FF2B5EF4-FFF2-40B4-BE49-F238E27FC236}">
                <a16:creationId xmlns:a16="http://schemas.microsoft.com/office/drawing/2014/main" id="{E139B788-E5EA-A54A-8C37-33C58BC7A915}"/>
              </a:ext>
            </a:extLst>
          </p:cNvPr>
          <p:cNvSpPr>
            <a:spLocks noGrp="1"/>
          </p:cNvSpPr>
          <p:nvPr>
            <p:ph type="subTitle" idx="1"/>
          </p:nvPr>
        </p:nvSpPr>
        <p:spPr>
          <a:xfrm>
            <a:off x="938856" y="4185882"/>
            <a:ext cx="10820400" cy="872835"/>
          </a:xfrm>
        </p:spPr>
        <p:txBody>
          <a:bodyPr>
            <a:normAutofit fontScale="47500" lnSpcReduction="20000"/>
          </a:bodyPr>
          <a:lstStyle/>
          <a:p>
            <a:r>
              <a:rPr lang="en-US" sz="7000" b="1" dirty="0">
                <a:effectLst/>
                <a:latin typeface="Montserrat" panose="00000500000000000000" pitchFamily="2" charset="0"/>
                <a:ea typeface="Times New Roman" panose="02020603050405020304" pitchFamily="18" charset="0"/>
              </a:rPr>
              <a:t>O</a:t>
            </a:r>
            <a:r>
              <a:rPr lang="en-AE" sz="7000" b="1" dirty="0">
                <a:effectLst/>
                <a:latin typeface="Montserrat" panose="00000500000000000000" pitchFamily="2" charset="0"/>
                <a:ea typeface="Times New Roman" panose="02020603050405020304" pitchFamily="18" charset="0"/>
              </a:rPr>
              <a:t>pen Science </a:t>
            </a:r>
            <a:r>
              <a:rPr lang="en-US" sz="7000" b="1" dirty="0">
                <a:effectLst/>
                <a:latin typeface="Montserrat" panose="00000500000000000000" pitchFamily="2" charset="0"/>
                <a:ea typeface="Times New Roman" panose="02020603050405020304" pitchFamily="18" charset="0"/>
              </a:rPr>
              <a:t>in Education </a:t>
            </a:r>
            <a:r>
              <a:rPr lang="en-US" sz="7000" b="1" dirty="0">
                <a:latin typeface="Montserrat" panose="00000500000000000000" pitchFamily="2" charset="0"/>
                <a:ea typeface="Times New Roman" panose="02020603050405020304" pitchFamily="18" charset="0"/>
              </a:rPr>
              <a:t>S</a:t>
            </a:r>
            <a:r>
              <a:rPr lang="en-US" sz="7000" b="1" dirty="0">
                <a:effectLst/>
                <a:latin typeface="Montserrat" panose="00000500000000000000" pitchFamily="2" charset="0"/>
                <a:ea typeface="Times New Roman" panose="02020603050405020304" pitchFamily="18" charset="0"/>
              </a:rPr>
              <a:t>ector </a:t>
            </a:r>
            <a:r>
              <a:rPr lang="en-US" sz="7000" b="1" dirty="0">
                <a:latin typeface="Montserrat" panose="00000500000000000000" pitchFamily="2" charset="0"/>
                <a:ea typeface="Times New Roman" panose="02020603050405020304" pitchFamily="18" charset="0"/>
              </a:rPr>
              <a:t>R</a:t>
            </a:r>
            <a:r>
              <a:rPr lang="en-US" sz="7000" b="1" dirty="0">
                <a:effectLst/>
                <a:latin typeface="Montserrat" panose="00000500000000000000" pitchFamily="2" charset="0"/>
                <a:ea typeface="Times New Roman" panose="02020603050405020304" pitchFamily="18" charset="0"/>
              </a:rPr>
              <a:t>esearc</a:t>
            </a:r>
            <a:r>
              <a:rPr lang="en-US" sz="7000" b="1" dirty="0">
                <a:latin typeface="Montserrat" panose="00000500000000000000" pitchFamily="2" charset="0"/>
                <a:ea typeface="Times New Roman" panose="02020603050405020304" pitchFamily="18" charset="0"/>
              </a:rPr>
              <a:t>h</a:t>
            </a:r>
            <a:endParaRPr lang="en-AE" dirty="0"/>
          </a:p>
        </p:txBody>
      </p:sp>
      <p:pic>
        <p:nvPicPr>
          <p:cNvPr id="1026" name="Picture 2" descr="page1image7169376">
            <a:extLst>
              <a:ext uri="{FF2B5EF4-FFF2-40B4-BE49-F238E27FC236}">
                <a16:creationId xmlns:a16="http://schemas.microsoft.com/office/drawing/2014/main" id="{989AB794-E508-5D45-89DA-40DC0C119E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3158A37-4D3A-A340-B87F-7C6CE59E13AB}"/>
              </a:ext>
            </a:extLst>
          </p:cNvPr>
          <p:cNvSpPr txBox="1"/>
          <p:nvPr/>
        </p:nvSpPr>
        <p:spPr>
          <a:xfrm>
            <a:off x="707570" y="2667838"/>
            <a:ext cx="4744994" cy="1015663"/>
          </a:xfrm>
          <a:prstGeom prst="rect">
            <a:avLst/>
          </a:prstGeom>
          <a:noFill/>
        </p:spPr>
        <p:txBody>
          <a:bodyPr wrap="square" rtlCol="0">
            <a:spAutoFit/>
          </a:bodyPr>
          <a:lstStyle/>
          <a:p>
            <a:r>
              <a:rPr lang="en-AE" sz="2000" b="1" dirty="0">
                <a:solidFill>
                  <a:srgbClr val="292D70"/>
                </a:solidFill>
                <a:latin typeface="Montserrat" panose="00000500000000000000" pitchFamily="2" charset="0"/>
                <a:cs typeface="+mj-cs"/>
              </a:rPr>
              <a:t>PRESENTERS:</a:t>
            </a:r>
          </a:p>
          <a:p>
            <a:r>
              <a:rPr lang="en-AE" sz="2000" dirty="0">
                <a:solidFill>
                  <a:srgbClr val="292D70"/>
                </a:solidFill>
                <a:latin typeface="Montserrat" panose="00000500000000000000" pitchFamily="2" charset="0"/>
                <a:cs typeface="+mj-cs"/>
              </a:rPr>
              <a:t>Dr. Nada Jammoul Messaikeh</a:t>
            </a:r>
          </a:p>
          <a:p>
            <a:r>
              <a:rPr lang="en-AE" sz="2000" dirty="0">
                <a:solidFill>
                  <a:srgbClr val="292D70"/>
                </a:solidFill>
                <a:latin typeface="Montserrat" panose="00000500000000000000" pitchFamily="2" charset="0"/>
                <a:cs typeface="+mj-cs"/>
              </a:rPr>
              <a:t>Reem Jamil Younis</a:t>
            </a:r>
          </a:p>
        </p:txBody>
      </p:sp>
    </p:spTree>
    <p:extLst>
      <p:ext uri="{BB962C8B-B14F-4D97-AF65-F5344CB8AC3E}">
        <p14:creationId xmlns:p14="http://schemas.microsoft.com/office/powerpoint/2010/main" val="4204238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53B47-EAAE-B88A-A409-E53D39D51493}"/>
              </a:ext>
            </a:extLst>
          </p:cNvPr>
          <p:cNvSpPr>
            <a:spLocks noGrp="1"/>
          </p:cNvSpPr>
          <p:nvPr>
            <p:ph type="title"/>
          </p:nvPr>
        </p:nvSpPr>
        <p:spPr>
          <a:xfrm>
            <a:off x="956862" y="908852"/>
            <a:ext cx="10515600" cy="750349"/>
          </a:xfrm>
        </p:spPr>
        <p:txBody>
          <a:bodyPr>
            <a:normAutofit/>
          </a:bodyPr>
          <a:lstStyle/>
          <a:p>
            <a:r>
              <a:rPr lang="en-US" sz="3200" dirty="0"/>
              <a:t>Context- Academic Research in the UAE</a:t>
            </a:r>
          </a:p>
        </p:txBody>
      </p:sp>
      <p:sp>
        <p:nvSpPr>
          <p:cNvPr id="3" name="Content Placeholder 2">
            <a:extLst>
              <a:ext uri="{FF2B5EF4-FFF2-40B4-BE49-F238E27FC236}">
                <a16:creationId xmlns:a16="http://schemas.microsoft.com/office/drawing/2014/main" id="{F2C106FD-6F25-7474-3F13-3355B87DECCE}"/>
              </a:ext>
            </a:extLst>
          </p:cNvPr>
          <p:cNvSpPr>
            <a:spLocks noGrp="1"/>
          </p:cNvSpPr>
          <p:nvPr>
            <p:ph idx="1"/>
          </p:nvPr>
        </p:nvSpPr>
        <p:spPr>
          <a:xfrm>
            <a:off x="1124386" y="1861088"/>
            <a:ext cx="10515600" cy="4392567"/>
          </a:xfrm>
        </p:spPr>
        <p:txBody>
          <a:bodyPr>
            <a:normAutofit fontScale="55000" lnSpcReduction="20000"/>
          </a:bodyPr>
          <a:lstStyle/>
          <a:p>
            <a:pPr marL="0" indent="0" algn="just">
              <a:lnSpc>
                <a:spcPct val="170000"/>
              </a:lnSpc>
              <a:buNone/>
            </a:pPr>
            <a:r>
              <a:rPr lang="en-AE" sz="2600" b="1" dirty="0"/>
              <a:t>The </a:t>
            </a:r>
            <a:r>
              <a:rPr lang="en-US" sz="2600" b="1" dirty="0"/>
              <a:t>United Arab Emirates</a:t>
            </a:r>
            <a:r>
              <a:rPr lang="en-AE" sz="2600" b="1" dirty="0"/>
              <a:t>’s (UAE) expenditure on R&amp;D as a percentage of (GDP) </a:t>
            </a:r>
            <a:r>
              <a:rPr lang="en-AE" sz="2600" dirty="0"/>
              <a:t>has been increasing steadily over the years, reaching </a:t>
            </a:r>
            <a:r>
              <a:rPr lang="en-AE" sz="2600" b="1" dirty="0"/>
              <a:t>1.45% in 2021, compared to 0.96% in 2016 —</a:t>
            </a:r>
            <a:r>
              <a:rPr lang="en-AE" sz="2600" dirty="0"/>
              <a:t> now placing the UAE at the top place amongst Arab nations and closer to the average for the Middle East and North Africa (MENA) region of 1.59% (World Bank, 2022).</a:t>
            </a:r>
          </a:p>
          <a:p>
            <a:pPr marL="0" indent="0">
              <a:lnSpc>
                <a:spcPct val="170000"/>
              </a:lnSpc>
              <a:buNone/>
            </a:pPr>
            <a:endParaRPr lang="en-AE" dirty="0"/>
          </a:p>
          <a:p>
            <a:pPr marL="0" indent="0" algn="just">
              <a:lnSpc>
                <a:spcPct val="170000"/>
              </a:lnSpc>
              <a:buNone/>
            </a:pPr>
            <a:r>
              <a:rPr lang="en-US" sz="2600" dirty="0"/>
              <a:t>The UAE has witnessed a rapid increase in its scientific research productivity and impact that is highlighted by three indicators (Web of Science group, 2019), from 2008 to 2018: </a:t>
            </a:r>
            <a:endParaRPr lang="en-AE" sz="2600" dirty="0">
              <a:solidFill>
                <a:srgbClr val="000000"/>
              </a:solidFill>
              <a:latin typeface="Arial" panose="020B0604020202020204" pitchFamily="34" charset="0"/>
            </a:endParaRPr>
          </a:p>
          <a:p>
            <a:pPr lvl="1" algn="just">
              <a:lnSpc>
                <a:spcPct val="170000"/>
              </a:lnSpc>
              <a:buFont typeface="Wingdings" panose="05000000000000000000" pitchFamily="2" charset="2"/>
              <a:buChar char="ü"/>
            </a:pPr>
            <a:r>
              <a:rPr lang="en-US" sz="2600" b="1" dirty="0"/>
              <a:t>400% increase </a:t>
            </a:r>
            <a:r>
              <a:rPr lang="en-US" sz="2600" dirty="0"/>
              <a:t>in publications indexed in the Web of Science Core Collection</a:t>
            </a:r>
          </a:p>
          <a:p>
            <a:pPr lvl="1" algn="just">
              <a:lnSpc>
                <a:spcPct val="170000"/>
              </a:lnSpc>
              <a:buFont typeface="Wingdings" panose="05000000000000000000" pitchFamily="2" charset="2"/>
              <a:buChar char="ü"/>
            </a:pPr>
            <a:r>
              <a:rPr lang="en-US" sz="2600" b="1" dirty="0"/>
              <a:t>56% </a:t>
            </a:r>
            <a:r>
              <a:rPr lang="en-US" sz="2600" dirty="0"/>
              <a:t>of UAE research was published in journals with Impact Factor </a:t>
            </a:r>
          </a:p>
          <a:p>
            <a:pPr lvl="1" algn="just">
              <a:lnSpc>
                <a:spcPct val="170000"/>
              </a:lnSpc>
              <a:buFont typeface="Wingdings" panose="05000000000000000000" pitchFamily="2" charset="2"/>
              <a:buChar char="ü"/>
            </a:pPr>
            <a:r>
              <a:rPr lang="en-US" sz="2600" dirty="0"/>
              <a:t>The Category Normalized Citation Impact of UAE publications (which measures publications’ impact against their peers worldwide) has risen from </a:t>
            </a:r>
            <a:r>
              <a:rPr lang="en-US" sz="2600" b="1" dirty="0"/>
              <a:t>0.76 to 1.24 </a:t>
            </a:r>
            <a:endParaRPr lang="en-US" sz="2600" dirty="0"/>
          </a:p>
          <a:p>
            <a:endParaRPr lang="en-US" dirty="0"/>
          </a:p>
        </p:txBody>
      </p:sp>
      <p:sp>
        <p:nvSpPr>
          <p:cNvPr id="4" name="Date Placeholder 3">
            <a:extLst>
              <a:ext uri="{FF2B5EF4-FFF2-40B4-BE49-F238E27FC236}">
                <a16:creationId xmlns:a16="http://schemas.microsoft.com/office/drawing/2014/main" id="{9195583B-D8DB-FA85-1808-F60F8592DA25}"/>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95FF1EDE-4D6B-8516-5082-2C69F86BD3CF}"/>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998026C1-8607-9E9F-731C-327784DDD1E9}"/>
              </a:ext>
            </a:extLst>
          </p:cNvPr>
          <p:cNvSpPr>
            <a:spLocks noGrp="1"/>
          </p:cNvSpPr>
          <p:nvPr>
            <p:ph type="sldNum" sz="quarter" idx="12"/>
          </p:nvPr>
        </p:nvSpPr>
        <p:spPr/>
        <p:txBody>
          <a:bodyPr/>
          <a:lstStyle/>
          <a:p>
            <a:fld id="{C3891DEF-8D26-2D4A-BD93-0823895E0D5B}" type="slidenum">
              <a:rPr lang="en-AE" smtClean="0"/>
              <a:t>10</a:t>
            </a:fld>
            <a:endParaRPr lang="en-AE"/>
          </a:p>
        </p:txBody>
      </p:sp>
      <p:pic>
        <p:nvPicPr>
          <p:cNvPr id="10" name="Graphic 9" descr="Gold bars outline">
            <a:extLst>
              <a:ext uri="{FF2B5EF4-FFF2-40B4-BE49-F238E27FC236}">
                <a16:creationId xmlns:a16="http://schemas.microsoft.com/office/drawing/2014/main" id="{0671E4E5-D1D8-6912-C858-C88CCC76E68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47165" y="2140295"/>
            <a:ext cx="914400" cy="914400"/>
          </a:xfrm>
          <a:prstGeom prst="rect">
            <a:avLst/>
          </a:prstGeom>
        </p:spPr>
      </p:pic>
      <p:pic>
        <p:nvPicPr>
          <p:cNvPr id="12" name="Graphic 11" descr="Bar graph with upward trend outline">
            <a:extLst>
              <a:ext uri="{FF2B5EF4-FFF2-40B4-BE49-F238E27FC236}">
                <a16:creationId xmlns:a16="http://schemas.microsoft.com/office/drawing/2014/main" id="{1A93B180-2BC8-AA9C-A52E-CCF6F29154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7165" y="4509167"/>
            <a:ext cx="914400" cy="914400"/>
          </a:xfrm>
          <a:prstGeom prst="rect">
            <a:avLst/>
          </a:prstGeom>
        </p:spPr>
      </p:pic>
      <p:pic>
        <p:nvPicPr>
          <p:cNvPr id="13" name="Picture 2" descr="page1image7169376">
            <a:extLst>
              <a:ext uri="{FF2B5EF4-FFF2-40B4-BE49-F238E27FC236}">
                <a16:creationId xmlns:a16="http://schemas.microsoft.com/office/drawing/2014/main" id="{F13B5808-C649-46DD-FF31-1F152A1A78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717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7F8DD-F05D-E70A-52B9-6DE5323F2D9F}"/>
              </a:ext>
            </a:extLst>
          </p:cNvPr>
          <p:cNvSpPr>
            <a:spLocks noGrp="1"/>
          </p:cNvSpPr>
          <p:nvPr>
            <p:ph type="title"/>
          </p:nvPr>
        </p:nvSpPr>
        <p:spPr>
          <a:xfrm>
            <a:off x="951470" y="987424"/>
            <a:ext cx="8932426" cy="701773"/>
          </a:xfrm>
        </p:spPr>
        <p:txBody>
          <a:bodyPr/>
          <a:lstStyle/>
          <a:p>
            <a:r>
              <a:rPr lang="en-US" dirty="0"/>
              <a:t>The UAE Ministry of Education (</a:t>
            </a:r>
            <a:r>
              <a:rPr lang="en-US" dirty="0" err="1"/>
              <a:t>MoE</a:t>
            </a:r>
            <a:r>
              <a:rPr lang="en-US" dirty="0"/>
              <a:t>)</a:t>
            </a:r>
          </a:p>
        </p:txBody>
      </p:sp>
      <p:sp>
        <p:nvSpPr>
          <p:cNvPr id="4" name="Text Placeholder 3">
            <a:extLst>
              <a:ext uri="{FF2B5EF4-FFF2-40B4-BE49-F238E27FC236}">
                <a16:creationId xmlns:a16="http://schemas.microsoft.com/office/drawing/2014/main" id="{B3F4142F-CAD2-D173-6C56-64F2B89AB36E}"/>
              </a:ext>
            </a:extLst>
          </p:cNvPr>
          <p:cNvSpPr>
            <a:spLocks noGrp="1"/>
          </p:cNvSpPr>
          <p:nvPr>
            <p:ph type="body" sz="half" idx="2"/>
          </p:nvPr>
        </p:nvSpPr>
        <p:spPr>
          <a:xfrm>
            <a:off x="1084094" y="2095298"/>
            <a:ext cx="10565781" cy="4144959"/>
          </a:xfrm>
        </p:spPr>
        <p:txBody>
          <a:bodyPr>
            <a:normAutofit fontScale="55000" lnSpcReduction="20000"/>
          </a:bodyPr>
          <a:lstStyle/>
          <a:p>
            <a:pPr algn="just">
              <a:lnSpc>
                <a:spcPct val="170000"/>
              </a:lnSpc>
            </a:pPr>
            <a:r>
              <a:rPr lang="en-US" sz="2500" dirty="0"/>
              <a:t>The </a:t>
            </a:r>
            <a:r>
              <a:rPr lang="en-US" sz="2500" dirty="0" err="1"/>
              <a:t>MoE’s</a:t>
            </a:r>
            <a:r>
              <a:rPr lang="en-US" sz="2500" dirty="0"/>
              <a:t> Department of Science, Technology, &amp; Scientific Research (DSTR) plays a key role in providing </a:t>
            </a:r>
            <a:r>
              <a:rPr lang="en-US" sz="2500" b="1" dirty="0"/>
              <a:t>competitive funding for research</a:t>
            </a:r>
            <a:r>
              <a:rPr lang="en-US" sz="2500" dirty="0"/>
              <a:t> in accredited higher education institutions in the UAE.</a:t>
            </a:r>
          </a:p>
          <a:p>
            <a:pPr algn="just">
              <a:lnSpc>
                <a:spcPct val="170000"/>
              </a:lnSpc>
            </a:pPr>
            <a:endParaRPr lang="en-US" sz="2500" dirty="0"/>
          </a:p>
          <a:p>
            <a:pPr algn="just">
              <a:lnSpc>
                <a:spcPct val="170000"/>
              </a:lnSpc>
            </a:pPr>
            <a:r>
              <a:rPr lang="en-US" sz="2500" dirty="0"/>
              <a:t>Launches </a:t>
            </a:r>
            <a:r>
              <a:rPr lang="en-US" sz="2500" b="1" dirty="0"/>
              <a:t>open calls </a:t>
            </a:r>
            <a:r>
              <a:rPr lang="en-US" sz="2500" dirty="0"/>
              <a:t>for proposals and targeted calls for proposals to address specific topics. </a:t>
            </a:r>
          </a:p>
          <a:p>
            <a:pPr algn="just">
              <a:lnSpc>
                <a:spcPct val="170000"/>
              </a:lnSpc>
            </a:pPr>
            <a:endParaRPr lang="en-US" sz="2500" dirty="0"/>
          </a:p>
          <a:p>
            <a:pPr algn="just">
              <a:lnSpc>
                <a:spcPct val="170000"/>
              </a:lnSpc>
            </a:pPr>
            <a:r>
              <a:rPr lang="en-US" sz="2500" dirty="0"/>
              <a:t>DSTR also plays a key role in fostering science, technology, research &amp; innovation in educational and research settings by:</a:t>
            </a:r>
          </a:p>
          <a:p>
            <a:pPr marL="342900" indent="-342900" algn="just">
              <a:lnSpc>
                <a:spcPct val="170000"/>
              </a:lnSpc>
              <a:buFont typeface="Wingdings" panose="05000000000000000000" pitchFamily="2" charset="2"/>
              <a:buChar char="ü"/>
            </a:pPr>
            <a:r>
              <a:rPr lang="en-US" sz="2500" b="1" dirty="0"/>
              <a:t>Developing policies, frameworks, and standards</a:t>
            </a:r>
            <a:r>
              <a:rPr lang="en-US" sz="2500" dirty="0"/>
              <a:t> to govern those aspects.</a:t>
            </a:r>
          </a:p>
          <a:p>
            <a:pPr marL="342900" indent="-342900" algn="just">
              <a:lnSpc>
                <a:spcPct val="170000"/>
              </a:lnSpc>
              <a:buFont typeface="Wingdings" panose="05000000000000000000" pitchFamily="2" charset="2"/>
              <a:buChar char="ü"/>
            </a:pPr>
            <a:r>
              <a:rPr lang="en-US" sz="2500" b="1" dirty="0"/>
              <a:t>Partnerships</a:t>
            </a:r>
            <a:r>
              <a:rPr lang="en-US" sz="2500" dirty="0"/>
              <a:t> that bring together the education, private, &amp; government sectors to nurture applied research and innovation.</a:t>
            </a:r>
          </a:p>
          <a:p>
            <a:pPr algn="just"/>
            <a:endParaRPr lang="en-US" dirty="0"/>
          </a:p>
          <a:p>
            <a:endParaRPr lang="en-US" dirty="0"/>
          </a:p>
        </p:txBody>
      </p:sp>
      <p:sp>
        <p:nvSpPr>
          <p:cNvPr id="5" name="Date Placeholder 4">
            <a:extLst>
              <a:ext uri="{FF2B5EF4-FFF2-40B4-BE49-F238E27FC236}">
                <a16:creationId xmlns:a16="http://schemas.microsoft.com/office/drawing/2014/main" id="{17F7FD35-614B-31CF-668A-88B8666A1CE2}"/>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09412C68-1206-A9DC-5841-F90ECBAE0303}"/>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399027A9-2280-7F51-174C-2F467856D81A}"/>
              </a:ext>
            </a:extLst>
          </p:cNvPr>
          <p:cNvSpPr>
            <a:spLocks noGrp="1"/>
          </p:cNvSpPr>
          <p:nvPr>
            <p:ph type="sldNum" sz="quarter" idx="12"/>
          </p:nvPr>
        </p:nvSpPr>
        <p:spPr/>
        <p:txBody>
          <a:bodyPr/>
          <a:lstStyle/>
          <a:p>
            <a:fld id="{C3891DEF-8D26-2D4A-BD93-0823895E0D5B}" type="slidenum">
              <a:rPr lang="en-AE" smtClean="0"/>
              <a:t>11</a:t>
            </a:fld>
            <a:endParaRPr lang="en-AE"/>
          </a:p>
        </p:txBody>
      </p:sp>
      <p:pic>
        <p:nvPicPr>
          <p:cNvPr id="10" name="Graphic 9" descr="Coins outline">
            <a:extLst>
              <a:ext uri="{FF2B5EF4-FFF2-40B4-BE49-F238E27FC236}">
                <a16:creationId xmlns:a16="http://schemas.microsoft.com/office/drawing/2014/main" id="{96CEA42F-A6ED-33E8-0FA3-53D3F8880A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762" y="1966624"/>
            <a:ext cx="914400" cy="914400"/>
          </a:xfrm>
          <a:prstGeom prst="rect">
            <a:avLst/>
          </a:prstGeom>
        </p:spPr>
      </p:pic>
      <p:pic>
        <p:nvPicPr>
          <p:cNvPr id="12" name="Graphic 11" descr="Presentation with checklist outline">
            <a:extLst>
              <a:ext uri="{FF2B5EF4-FFF2-40B4-BE49-F238E27FC236}">
                <a16:creationId xmlns:a16="http://schemas.microsoft.com/office/drawing/2014/main" id="{845F69F7-D3F0-EC96-C0A6-2ED481A2892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762" y="3180840"/>
            <a:ext cx="914400" cy="914400"/>
          </a:xfrm>
          <a:prstGeom prst="rect">
            <a:avLst/>
          </a:prstGeom>
        </p:spPr>
      </p:pic>
      <p:pic>
        <p:nvPicPr>
          <p:cNvPr id="14" name="Graphic 13" descr="Open hand outline">
            <a:extLst>
              <a:ext uri="{FF2B5EF4-FFF2-40B4-BE49-F238E27FC236}">
                <a16:creationId xmlns:a16="http://schemas.microsoft.com/office/drawing/2014/main" id="{EC392B11-FA8E-AB42-008F-075BE0F5EC1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3762" y="4619624"/>
            <a:ext cx="914400" cy="914400"/>
          </a:xfrm>
          <a:prstGeom prst="rect">
            <a:avLst/>
          </a:prstGeom>
        </p:spPr>
      </p:pic>
      <p:pic>
        <p:nvPicPr>
          <p:cNvPr id="15" name="Picture 2" descr="page1image7169376">
            <a:extLst>
              <a:ext uri="{FF2B5EF4-FFF2-40B4-BE49-F238E27FC236}">
                <a16:creationId xmlns:a16="http://schemas.microsoft.com/office/drawing/2014/main" id="{797B7406-AE1D-96A9-4F74-D6F8C9B4F04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6010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FA2E4-3DD3-DEE6-6E2D-F0ADF4CD741C}"/>
              </a:ext>
            </a:extLst>
          </p:cNvPr>
          <p:cNvSpPr>
            <a:spLocks noGrp="1"/>
          </p:cNvSpPr>
          <p:nvPr>
            <p:ph type="title"/>
          </p:nvPr>
        </p:nvSpPr>
        <p:spPr>
          <a:xfrm>
            <a:off x="838199" y="1278796"/>
            <a:ext cx="10787743" cy="559182"/>
          </a:xfrm>
        </p:spPr>
        <p:txBody>
          <a:bodyPr>
            <a:normAutofit fontScale="90000"/>
          </a:bodyPr>
          <a:lstStyle/>
          <a:p>
            <a:r>
              <a:rPr lang="en-AE" sz="3600" dirty="0"/>
              <a:t>Challenges with the Consultancy-Based Approach</a:t>
            </a:r>
            <a:br>
              <a:rPr lang="en-AE" dirty="0"/>
            </a:br>
            <a:endParaRPr lang="en-US" dirty="0"/>
          </a:p>
        </p:txBody>
      </p:sp>
      <p:sp>
        <p:nvSpPr>
          <p:cNvPr id="4" name="Content Placeholder 3">
            <a:extLst>
              <a:ext uri="{FF2B5EF4-FFF2-40B4-BE49-F238E27FC236}">
                <a16:creationId xmlns:a16="http://schemas.microsoft.com/office/drawing/2014/main" id="{641D3EF2-5AB0-5346-34D6-6580A46E8022}"/>
              </a:ext>
            </a:extLst>
          </p:cNvPr>
          <p:cNvSpPr>
            <a:spLocks noGrp="1"/>
          </p:cNvSpPr>
          <p:nvPr>
            <p:ph sz="half" idx="2"/>
          </p:nvPr>
        </p:nvSpPr>
        <p:spPr>
          <a:xfrm>
            <a:off x="839788" y="1897995"/>
            <a:ext cx="10514012" cy="4338320"/>
          </a:xfrm>
        </p:spPr>
        <p:txBody>
          <a:bodyPr>
            <a:normAutofit fontScale="77500" lnSpcReduction="20000"/>
          </a:bodyPr>
          <a:lstStyle/>
          <a:p>
            <a:pPr marL="0" indent="0" algn="just">
              <a:buNone/>
            </a:pPr>
            <a:r>
              <a:rPr lang="en-US" sz="2400" dirty="0"/>
              <a:t>Some of the challenges we face when dealing with consultancies:</a:t>
            </a:r>
          </a:p>
          <a:p>
            <a:pPr algn="just">
              <a:buFont typeface="Montserrat" panose="00000500000000000000" pitchFamily="2" charset="0"/>
              <a:buChar char="!"/>
            </a:pPr>
            <a:endParaRPr lang="en-US" sz="3200" dirty="0"/>
          </a:p>
          <a:p>
            <a:pPr lvl="1" algn="just">
              <a:lnSpc>
                <a:spcPct val="150000"/>
              </a:lnSpc>
              <a:buFont typeface="Montserrat" panose="00000500000000000000" pitchFamily="2" charset="0"/>
              <a:buChar char="!"/>
            </a:pPr>
            <a:r>
              <a:rPr lang="en-US" sz="2000" dirty="0"/>
              <a:t>Often </a:t>
            </a:r>
            <a:r>
              <a:rPr lang="en-US" sz="2000" b="1" dirty="0"/>
              <a:t>cost ineffective </a:t>
            </a:r>
          </a:p>
          <a:p>
            <a:pPr lvl="1" algn="just">
              <a:lnSpc>
                <a:spcPct val="150000"/>
              </a:lnSpc>
              <a:buFont typeface="Montserrat" panose="00000500000000000000" pitchFamily="2" charset="0"/>
              <a:buChar char="!"/>
            </a:pPr>
            <a:r>
              <a:rPr lang="en-US" sz="2000" b="1" dirty="0"/>
              <a:t>Not necessarily subject matter experts </a:t>
            </a:r>
          </a:p>
          <a:p>
            <a:pPr lvl="1" algn="just">
              <a:lnSpc>
                <a:spcPct val="150000"/>
              </a:lnSpc>
              <a:buFont typeface="Montserrat" panose="00000500000000000000" pitchFamily="2" charset="0"/>
              <a:buChar char="!"/>
            </a:pPr>
            <a:r>
              <a:rPr lang="en-US" sz="2000" b="1" dirty="0"/>
              <a:t>Output is often generic</a:t>
            </a:r>
          </a:p>
          <a:p>
            <a:pPr lvl="1" algn="just">
              <a:lnSpc>
                <a:spcPct val="150000"/>
              </a:lnSpc>
              <a:buFont typeface="Montserrat" panose="00000500000000000000" pitchFamily="2" charset="0"/>
              <a:buChar char="!"/>
            </a:pPr>
            <a:r>
              <a:rPr lang="en-US" sz="2000" dirty="0"/>
              <a:t>Implementation of policy recommendations  is not always guaranteed based on </a:t>
            </a:r>
            <a:r>
              <a:rPr lang="en-US" sz="2000" b="1" dirty="0"/>
              <a:t>often inapplicable output</a:t>
            </a:r>
          </a:p>
          <a:p>
            <a:pPr lvl="1" algn="just">
              <a:lnSpc>
                <a:spcPct val="150000"/>
              </a:lnSpc>
              <a:buFont typeface="Montserrat" panose="00000500000000000000" pitchFamily="2" charset="0"/>
              <a:buChar char="!"/>
            </a:pPr>
            <a:r>
              <a:rPr lang="en-US" sz="2000" b="1" dirty="0"/>
              <a:t>Disconnect</a:t>
            </a:r>
            <a:r>
              <a:rPr lang="en-US" sz="2000" dirty="0"/>
              <a:t> between consultant recommendations and policy level implementation on the ground</a:t>
            </a:r>
          </a:p>
          <a:p>
            <a:pPr lvl="1" algn="just">
              <a:lnSpc>
                <a:spcPct val="150000"/>
              </a:lnSpc>
              <a:buFont typeface="Montserrat" panose="00000500000000000000" pitchFamily="2" charset="0"/>
              <a:buChar char="!"/>
            </a:pPr>
            <a:r>
              <a:rPr lang="en-US" sz="2000" b="1" dirty="0"/>
              <a:t>Recommendations are static</a:t>
            </a:r>
            <a:r>
              <a:rPr lang="en-US" sz="2000" dirty="0"/>
              <a:t>— Once a project closes, recommendations rapidly lose value due to their non-dynamic nature which does not take ever-evolving landscapes into consideration. </a:t>
            </a:r>
          </a:p>
          <a:p>
            <a:pPr marL="0" indent="0">
              <a:buNone/>
            </a:pPr>
            <a:endParaRPr lang="en-US" dirty="0"/>
          </a:p>
        </p:txBody>
      </p:sp>
      <p:sp>
        <p:nvSpPr>
          <p:cNvPr id="7" name="Date Placeholder 6">
            <a:extLst>
              <a:ext uri="{FF2B5EF4-FFF2-40B4-BE49-F238E27FC236}">
                <a16:creationId xmlns:a16="http://schemas.microsoft.com/office/drawing/2014/main" id="{8A5CBE44-76F7-2CDA-7B05-28D7A9825C54}"/>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1B22CA5A-B816-8297-EFAC-A40CDF9608B3}"/>
              </a:ext>
            </a:extLst>
          </p:cNvPr>
          <p:cNvSpPr>
            <a:spLocks noGrp="1"/>
          </p:cNvSpPr>
          <p:nvPr>
            <p:ph type="ftr" sz="quarter" idx="11"/>
          </p:nvPr>
        </p:nvSpPr>
        <p:spPr/>
        <p:txBody>
          <a:bodyPr/>
          <a:lstStyle/>
          <a:p>
            <a:r>
              <a:rPr lang="en-US" dirty="0"/>
              <a:t>FORM </a:t>
            </a:r>
            <a:endParaRPr lang="en-AE" dirty="0"/>
          </a:p>
        </p:txBody>
      </p:sp>
      <p:sp>
        <p:nvSpPr>
          <p:cNvPr id="9" name="Slide Number Placeholder 8">
            <a:extLst>
              <a:ext uri="{FF2B5EF4-FFF2-40B4-BE49-F238E27FC236}">
                <a16:creationId xmlns:a16="http://schemas.microsoft.com/office/drawing/2014/main" id="{AA06361E-AD77-72A5-77C5-8C3DF12FB959}"/>
              </a:ext>
            </a:extLst>
          </p:cNvPr>
          <p:cNvSpPr>
            <a:spLocks noGrp="1"/>
          </p:cNvSpPr>
          <p:nvPr>
            <p:ph type="sldNum" sz="quarter" idx="12"/>
          </p:nvPr>
        </p:nvSpPr>
        <p:spPr/>
        <p:txBody>
          <a:bodyPr/>
          <a:lstStyle/>
          <a:p>
            <a:fld id="{C3891DEF-8D26-2D4A-BD93-0823895E0D5B}" type="slidenum">
              <a:rPr lang="en-AE" smtClean="0"/>
              <a:t>12</a:t>
            </a:fld>
            <a:endParaRPr lang="en-AE"/>
          </a:p>
        </p:txBody>
      </p:sp>
      <p:pic>
        <p:nvPicPr>
          <p:cNvPr id="6" name="Graphic 5" descr="Hurdle outline">
            <a:extLst>
              <a:ext uri="{FF2B5EF4-FFF2-40B4-BE49-F238E27FC236}">
                <a16:creationId xmlns:a16="http://schemas.microsoft.com/office/drawing/2014/main" id="{8DBC4FE7-39FE-11F4-F2AF-7B5C81901F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9381" y="3429000"/>
            <a:ext cx="914400" cy="914400"/>
          </a:xfrm>
          <a:prstGeom prst="rect">
            <a:avLst/>
          </a:prstGeom>
        </p:spPr>
      </p:pic>
      <p:pic>
        <p:nvPicPr>
          <p:cNvPr id="10" name="Picture 2" descr="page1image7169376">
            <a:extLst>
              <a:ext uri="{FF2B5EF4-FFF2-40B4-BE49-F238E27FC236}">
                <a16:creationId xmlns:a16="http://schemas.microsoft.com/office/drawing/2014/main" id="{19DDF96E-E219-273E-07ED-76D64E3094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2578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FA2E4-3DD3-DEE6-6E2D-F0ADF4CD741C}"/>
              </a:ext>
            </a:extLst>
          </p:cNvPr>
          <p:cNvSpPr>
            <a:spLocks noGrp="1"/>
          </p:cNvSpPr>
          <p:nvPr>
            <p:ph type="title"/>
          </p:nvPr>
        </p:nvSpPr>
        <p:spPr>
          <a:xfrm>
            <a:off x="1005723" y="1153201"/>
            <a:ext cx="10762743" cy="559182"/>
          </a:xfrm>
        </p:spPr>
        <p:txBody>
          <a:bodyPr>
            <a:normAutofit fontScale="90000"/>
          </a:bodyPr>
          <a:lstStyle/>
          <a:p>
            <a:r>
              <a:rPr lang="en-AE" sz="3200" dirty="0"/>
              <a:t>Refined Approach Based on Collaboration with H.E.</a:t>
            </a:r>
            <a:br>
              <a:rPr lang="en-AE" dirty="0"/>
            </a:br>
            <a:endParaRPr lang="en-US" dirty="0"/>
          </a:p>
        </p:txBody>
      </p:sp>
      <p:sp>
        <p:nvSpPr>
          <p:cNvPr id="7" name="Date Placeholder 6">
            <a:extLst>
              <a:ext uri="{FF2B5EF4-FFF2-40B4-BE49-F238E27FC236}">
                <a16:creationId xmlns:a16="http://schemas.microsoft.com/office/drawing/2014/main" id="{8A5CBE44-76F7-2CDA-7B05-28D7A9825C54}"/>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1B22CA5A-B816-8297-EFAC-A40CDF9608B3}"/>
              </a:ext>
            </a:extLst>
          </p:cNvPr>
          <p:cNvSpPr>
            <a:spLocks noGrp="1"/>
          </p:cNvSpPr>
          <p:nvPr>
            <p:ph type="ftr" sz="quarter" idx="11"/>
          </p:nvPr>
        </p:nvSpPr>
        <p:spPr/>
        <p:txBody>
          <a:bodyPr/>
          <a:lstStyle/>
          <a:p>
            <a:r>
              <a:rPr lang="en-US" dirty="0"/>
              <a:t>FORM </a:t>
            </a:r>
            <a:endParaRPr lang="en-AE" dirty="0"/>
          </a:p>
        </p:txBody>
      </p:sp>
      <p:sp>
        <p:nvSpPr>
          <p:cNvPr id="9" name="Slide Number Placeholder 8">
            <a:extLst>
              <a:ext uri="{FF2B5EF4-FFF2-40B4-BE49-F238E27FC236}">
                <a16:creationId xmlns:a16="http://schemas.microsoft.com/office/drawing/2014/main" id="{AA06361E-AD77-72A5-77C5-8C3DF12FB959}"/>
              </a:ext>
            </a:extLst>
          </p:cNvPr>
          <p:cNvSpPr>
            <a:spLocks noGrp="1"/>
          </p:cNvSpPr>
          <p:nvPr>
            <p:ph type="sldNum" sz="quarter" idx="12"/>
          </p:nvPr>
        </p:nvSpPr>
        <p:spPr/>
        <p:txBody>
          <a:bodyPr/>
          <a:lstStyle/>
          <a:p>
            <a:fld id="{C3891DEF-8D26-2D4A-BD93-0823895E0D5B}" type="slidenum">
              <a:rPr lang="en-AE" smtClean="0"/>
              <a:t>13</a:t>
            </a:fld>
            <a:endParaRPr lang="en-AE"/>
          </a:p>
        </p:txBody>
      </p:sp>
      <p:sp>
        <p:nvSpPr>
          <p:cNvPr id="15" name="Content Placeholder 3">
            <a:extLst>
              <a:ext uri="{FF2B5EF4-FFF2-40B4-BE49-F238E27FC236}">
                <a16:creationId xmlns:a16="http://schemas.microsoft.com/office/drawing/2014/main" id="{7DE5743C-C6AD-BF93-6952-6E19B7A9AD87}"/>
              </a:ext>
            </a:extLst>
          </p:cNvPr>
          <p:cNvSpPr txBox="1">
            <a:spLocks/>
          </p:cNvSpPr>
          <p:nvPr/>
        </p:nvSpPr>
        <p:spPr>
          <a:xfrm>
            <a:off x="491126" y="1569073"/>
            <a:ext cx="11277341" cy="4671136"/>
          </a:xfrm>
          <a:prstGeom prst="rect">
            <a:avLst/>
          </a:prstGeom>
        </p:spPr>
        <p:txBody>
          <a:bodyPr vert="horz" lIns="91440" tIns="45720" rIns="91440" bIns="45720" rtlCol="0">
            <a:normAutofit fontScale="70000" lnSpcReduction="20000"/>
          </a:bodyPr>
          <a:lstStyle>
            <a:lvl1pPr marL="457200" indent="-457200" algn="l" defTabSz="914400" rtl="0" eaLnBrk="1" latinLnBrk="0" hangingPunct="1">
              <a:lnSpc>
                <a:spcPct val="90000"/>
              </a:lnSpc>
              <a:spcBef>
                <a:spcPts val="1000"/>
              </a:spcBef>
              <a:buFont typeface="Arial" panose="020B0604020202020204" pitchFamily="34" charset="0"/>
              <a:buChar char="•"/>
              <a:defRPr sz="28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US" sz="2200" b="0" i="0" u="sng" strike="noStrike" kern="1200" cap="none" spc="0" normalizeH="0" baseline="0" noProof="0" dirty="0">
              <a:ln>
                <a:noFill/>
              </a:ln>
              <a:solidFill>
                <a:srgbClr val="292D70"/>
              </a:solidFill>
              <a:effectLst/>
              <a:uLnTx/>
              <a:uFillTx/>
              <a:latin typeface="Montserrat" panose="00000500000000000000" pitchFamily="2" charset="0"/>
              <a:ea typeface="+mn-ea"/>
              <a:cs typeface="+mn-cs"/>
            </a:endParaRPr>
          </a:p>
          <a:p>
            <a:pPr marL="228600" lvl="1" indent="0">
              <a:lnSpc>
                <a:spcPct val="100000"/>
              </a:lnSpc>
              <a:spcBef>
                <a:spcPts val="0"/>
              </a:spcBef>
              <a:buNone/>
              <a:defRPr/>
            </a:pPr>
            <a:endParaRPr kumimoji="0" lang="en-US" sz="18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endParaRPr>
          </a:p>
          <a:p>
            <a:pPr marL="514350" lvl="1" indent="-285750">
              <a:lnSpc>
                <a:spcPct val="100000"/>
              </a:lnSpc>
              <a:spcBef>
                <a:spcPts val="0"/>
              </a:spcBef>
              <a:defRPr/>
            </a:pPr>
            <a:endParaRPr lang="en-US" sz="1800" dirty="0">
              <a:latin typeface="Montserrat" panose="00000500000000000000" pitchFamily="2" charset="0"/>
            </a:endParaRPr>
          </a:p>
          <a:p>
            <a:pPr marL="228600" lvl="1" indent="0">
              <a:lnSpc>
                <a:spcPct val="100000"/>
              </a:lnSpc>
              <a:spcBef>
                <a:spcPts val="0"/>
              </a:spcBef>
              <a:buNone/>
              <a:defRPr/>
            </a:pPr>
            <a:endParaRPr kumimoji="0" lang="en-US" sz="18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endParaRPr>
          </a:p>
          <a:p>
            <a:pPr marL="228600" lvl="1" indent="0" algn="just">
              <a:lnSpc>
                <a:spcPct val="100000"/>
              </a:lnSpc>
              <a:spcBef>
                <a:spcPts val="0"/>
              </a:spcBef>
              <a:buNone/>
              <a:defRPr/>
            </a:pPr>
            <a:endParaRPr kumimoji="0" lang="en-US" sz="18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endParaRPr>
          </a:p>
          <a:p>
            <a:pPr marL="228600" lvl="1" indent="0" algn="just">
              <a:lnSpc>
                <a:spcPct val="100000"/>
              </a:lnSpc>
              <a:spcBef>
                <a:spcPts val="0"/>
              </a:spcBef>
              <a:buNone/>
              <a:defRPr/>
            </a:pPr>
            <a:endParaRPr lang="en-US" sz="1800" dirty="0">
              <a:latin typeface="Montserrat" panose="00000500000000000000" pitchFamily="2" charset="0"/>
            </a:endParaRPr>
          </a:p>
          <a:p>
            <a:pPr marL="228600" lvl="1" indent="0" algn="ctr">
              <a:lnSpc>
                <a:spcPct val="100000"/>
              </a:lnSpc>
              <a:spcBef>
                <a:spcPts val="0"/>
              </a:spcBef>
              <a:buNone/>
              <a:defRPr/>
            </a:pPr>
            <a:endParaRPr lang="en-US" dirty="0"/>
          </a:p>
          <a:p>
            <a:pPr marL="228600" lvl="1" indent="0" algn="ctr">
              <a:lnSpc>
                <a:spcPct val="100000"/>
              </a:lnSpc>
              <a:spcBef>
                <a:spcPts val="0"/>
              </a:spcBef>
              <a:buNone/>
              <a:defRPr/>
            </a:pPr>
            <a:r>
              <a:rPr lang="en-US" sz="2300" dirty="0"/>
              <a:t>The </a:t>
            </a:r>
            <a:r>
              <a:rPr lang="en-US" sz="2300" b="1" dirty="0"/>
              <a:t>H.E. sector</a:t>
            </a:r>
            <a:r>
              <a:rPr lang="en-US" sz="2300" dirty="0"/>
              <a:t>, and not solely consultancies, can be a </a:t>
            </a:r>
            <a:r>
              <a:rPr lang="en-US" sz="2300" b="1" dirty="0"/>
              <a:t>knowledgeable &amp; cost-effective partner </a:t>
            </a:r>
            <a:r>
              <a:rPr lang="en-US" sz="2300" dirty="0"/>
              <a:t>=&gt; </a:t>
            </a:r>
            <a:r>
              <a:rPr lang="en-US" sz="2300" b="1" u="sng" dirty="0">
                <a:latin typeface="Montserrat" panose="00000500000000000000" pitchFamily="2" charset="0"/>
              </a:rPr>
              <a:t>I</a:t>
            </a:r>
            <a:r>
              <a:rPr kumimoji="0" lang="en-US" sz="2300" b="1" i="0" u="sng" strike="noStrike" kern="1200" cap="none" spc="0" normalizeH="0" baseline="0" noProof="0" dirty="0" err="1">
                <a:ln>
                  <a:noFill/>
                </a:ln>
                <a:solidFill>
                  <a:srgbClr val="292D70"/>
                </a:solidFill>
                <a:effectLst/>
                <a:uLnTx/>
                <a:uFillTx/>
                <a:latin typeface="Montserrat" panose="00000500000000000000" pitchFamily="2" charset="0"/>
                <a:ea typeface="+mn-ea"/>
                <a:cs typeface="+mn-cs"/>
              </a:rPr>
              <a:t>nvolve</a:t>
            </a:r>
            <a:r>
              <a:rPr kumimoji="0" lang="en-US" sz="2300" b="1" i="0" u="sng" strike="noStrike" kern="1200" cap="none" spc="0" normalizeH="0" baseline="0" noProof="0" dirty="0">
                <a:ln>
                  <a:noFill/>
                </a:ln>
                <a:solidFill>
                  <a:srgbClr val="292D70"/>
                </a:solidFill>
                <a:effectLst/>
                <a:uLnTx/>
                <a:uFillTx/>
                <a:latin typeface="Montserrat" panose="00000500000000000000" pitchFamily="2" charset="0"/>
                <a:ea typeface="+mn-ea"/>
                <a:cs typeface="+mn-cs"/>
              </a:rPr>
              <a:t> H.E </a:t>
            </a:r>
            <a:r>
              <a:rPr lang="en-US" sz="2300" b="1" u="sng" dirty="0">
                <a:latin typeface="Montserrat" panose="00000500000000000000" pitchFamily="2" charset="0"/>
              </a:rPr>
              <a:t>I</a:t>
            </a:r>
            <a:r>
              <a:rPr kumimoji="0" lang="en-US" sz="2300" b="1" i="0" u="sng" strike="noStrike" kern="1200" cap="none" spc="0" normalizeH="0" baseline="0" noProof="0" dirty="0" err="1">
                <a:ln>
                  <a:noFill/>
                </a:ln>
                <a:solidFill>
                  <a:srgbClr val="292D70"/>
                </a:solidFill>
                <a:effectLst/>
                <a:uLnTx/>
                <a:uFillTx/>
                <a:latin typeface="Montserrat" panose="00000500000000000000" pitchFamily="2" charset="0"/>
                <a:ea typeface="+mn-ea"/>
                <a:cs typeface="+mn-cs"/>
              </a:rPr>
              <a:t>nstitutions</a:t>
            </a:r>
            <a:endParaRPr kumimoji="0" lang="en-US" b="0" i="0" u="sng" strike="noStrike" kern="1200" cap="none" spc="0" normalizeH="0" baseline="0" noProof="0" dirty="0">
              <a:ln>
                <a:noFill/>
              </a:ln>
              <a:solidFill>
                <a:srgbClr val="292D70"/>
              </a:solidFill>
              <a:effectLst/>
              <a:uLnTx/>
              <a:uFillTx/>
              <a:latin typeface="Montserrat" panose="00000500000000000000" pitchFamily="2" charset="0"/>
              <a:ea typeface="+mn-ea"/>
              <a:cs typeface="+mn-cs"/>
            </a:endParaRPr>
          </a:p>
          <a:p>
            <a:pPr marL="228600" lvl="1" indent="0">
              <a:lnSpc>
                <a:spcPct val="170000"/>
              </a:lnSpc>
              <a:spcBef>
                <a:spcPts val="0"/>
              </a:spcBef>
              <a:buNone/>
              <a:defRPr/>
            </a:pPr>
            <a:r>
              <a:rPr kumimoji="0" lang="en-US" sz="1700" b="1" i="0" u="sng" strike="noStrike" kern="1200" cap="none" spc="0" normalizeH="0" baseline="0" noProof="0" dirty="0">
                <a:ln>
                  <a:noFill/>
                </a:ln>
                <a:solidFill>
                  <a:srgbClr val="292D70"/>
                </a:solidFill>
                <a:effectLst/>
                <a:uLnTx/>
                <a:uFillTx/>
                <a:latin typeface="Montserrat" panose="00000500000000000000" pitchFamily="2" charset="0"/>
                <a:ea typeface="+mn-ea"/>
                <a:cs typeface="+mn-cs"/>
              </a:rPr>
              <a:t>Benefits:</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Creating a </a:t>
            </a:r>
            <a:r>
              <a:rPr kumimoji="0" lang="en-US" sz="1700"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sustainable research culture</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kumimoji="0" lang="en-US" sz="1700"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Feed the pipeline </a:t>
            </a: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to more open science and collaboration </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More oversight over research milestones and output</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Engagement of HE institutes as preferred partners and collaborators</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Creating a </a:t>
            </a:r>
            <a:r>
              <a:rPr kumimoji="0" lang="en-US" sz="1700"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continuum</a:t>
            </a: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 between government, academia, and the private sector</a:t>
            </a:r>
            <a:r>
              <a:rPr lang="en-US" sz="1700" dirty="0">
                <a:latin typeface="Montserrat" panose="00000500000000000000" pitchFamily="2" charset="0"/>
              </a:rPr>
              <a:t> </a:t>
            </a: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(innovation &amp; applied research publications, patents, spin-offs).</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kumimoji="0" lang="en-US" sz="1700" b="1"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Ensuring sustainability of research</a:t>
            </a: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 through stipulations that it is open access, is meant to result in dynamic policy recommendations</a:t>
            </a:r>
            <a:r>
              <a:rPr lang="en-US" sz="1700" dirty="0">
                <a:solidFill>
                  <a:srgbClr val="292D70"/>
                </a:solidFill>
                <a:latin typeface="Montserrat" panose="00000500000000000000" pitchFamily="2" charset="0"/>
              </a:rPr>
              <a:t> — </a:t>
            </a:r>
            <a:r>
              <a:rPr kumimoji="0" lang="en-US" sz="1700" b="0" i="0" u="none" strike="noStrike" kern="1200" cap="none" spc="0" normalizeH="0" baseline="0" noProof="0" dirty="0">
                <a:ln>
                  <a:noFill/>
                </a:ln>
                <a:solidFill>
                  <a:srgbClr val="292D70"/>
                </a:solidFill>
                <a:effectLst/>
                <a:uLnTx/>
                <a:uFillTx/>
                <a:latin typeface="Montserrat" panose="00000500000000000000" pitchFamily="2" charset="0"/>
                <a:ea typeface="+mn-ea"/>
                <a:cs typeface="+mn-cs"/>
              </a:rPr>
              <a:t>Role of Agreements.</a:t>
            </a:r>
          </a:p>
          <a:p>
            <a:pPr marL="571500" lvl="1" indent="-342900" algn="just">
              <a:lnSpc>
                <a:spcPct val="170000"/>
              </a:lnSpc>
              <a:spcBef>
                <a:spcPts val="0"/>
              </a:spcBef>
              <a:buBlip>
                <a:blip r:embed="rId3">
                  <a:extLst>
                    <a:ext uri="{96DAC541-7B7A-43D3-8B79-37D633B846F1}">
                      <asvg:svgBlip xmlns:asvg="http://schemas.microsoft.com/office/drawing/2016/SVG/main" r:embed="rId4"/>
                    </a:ext>
                  </a:extLst>
                </a:blip>
              </a:buBlip>
              <a:defRPr/>
            </a:pPr>
            <a:r>
              <a:rPr lang="en-US" sz="1700" dirty="0">
                <a:latin typeface="Montserrat" panose="00000500000000000000" pitchFamily="2" charset="0"/>
              </a:rPr>
              <a:t>Facilitates </a:t>
            </a:r>
            <a:r>
              <a:rPr lang="en-US" sz="1700" b="1" u="sng" dirty="0">
                <a:latin typeface="Montserrat" panose="00000500000000000000" pitchFamily="2" charset="0"/>
              </a:rPr>
              <a:t>evidence-based policy recommendations and implementation</a:t>
            </a:r>
          </a:p>
          <a:p>
            <a:pPr marL="0" indent="0">
              <a:buFont typeface="Arial" panose="020B0604020202020204" pitchFamily="34" charset="0"/>
              <a:buNone/>
            </a:pPr>
            <a:endParaRPr lang="en-US" dirty="0"/>
          </a:p>
        </p:txBody>
      </p:sp>
      <p:sp>
        <p:nvSpPr>
          <p:cNvPr id="10" name="Rectangle: Rounded Corners 9">
            <a:extLst>
              <a:ext uri="{FF2B5EF4-FFF2-40B4-BE49-F238E27FC236}">
                <a16:creationId xmlns:a16="http://schemas.microsoft.com/office/drawing/2014/main" id="{C59A42A4-B55D-5129-FC9F-B35DD42E0C85}"/>
              </a:ext>
            </a:extLst>
          </p:cNvPr>
          <p:cNvSpPr/>
          <p:nvPr/>
        </p:nvSpPr>
        <p:spPr>
          <a:xfrm>
            <a:off x="1197388" y="1569073"/>
            <a:ext cx="2561716" cy="109588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600" b="1" dirty="0">
                <a:solidFill>
                  <a:srgbClr val="292D70"/>
                </a:solidFill>
                <a:latin typeface="Montserrat" panose="00000500000000000000" pitchFamily="2" charset="0"/>
              </a:rPr>
              <a:t>Provide Open Data to Grant Awardees— Not Just Funding</a:t>
            </a:r>
          </a:p>
        </p:txBody>
      </p:sp>
      <p:sp>
        <p:nvSpPr>
          <p:cNvPr id="11" name="Rectangle: Rounded Corners 10">
            <a:extLst>
              <a:ext uri="{FF2B5EF4-FFF2-40B4-BE49-F238E27FC236}">
                <a16:creationId xmlns:a16="http://schemas.microsoft.com/office/drawing/2014/main" id="{AFB0D7F1-FD04-D53D-D0D0-DFEEBE732D05}"/>
              </a:ext>
            </a:extLst>
          </p:cNvPr>
          <p:cNvSpPr/>
          <p:nvPr/>
        </p:nvSpPr>
        <p:spPr>
          <a:xfrm>
            <a:off x="4815142" y="1540875"/>
            <a:ext cx="2561716" cy="109588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600" b="1" dirty="0">
                <a:solidFill>
                  <a:srgbClr val="292D70"/>
                </a:solidFill>
                <a:latin typeface="Montserrat" panose="00000500000000000000" pitchFamily="2" charset="0"/>
              </a:rPr>
              <a:t>Partner with Grant Awardees to Help them Gain Access to Further Data</a:t>
            </a:r>
          </a:p>
        </p:txBody>
      </p:sp>
      <p:sp>
        <p:nvSpPr>
          <p:cNvPr id="12" name="Rectangle: Rounded Corners 11">
            <a:extLst>
              <a:ext uri="{FF2B5EF4-FFF2-40B4-BE49-F238E27FC236}">
                <a16:creationId xmlns:a16="http://schemas.microsoft.com/office/drawing/2014/main" id="{5AA17886-F1C7-BEF7-596B-2FC40EAE8A16}"/>
              </a:ext>
            </a:extLst>
          </p:cNvPr>
          <p:cNvSpPr/>
          <p:nvPr/>
        </p:nvSpPr>
        <p:spPr>
          <a:xfrm>
            <a:off x="8432896" y="1540875"/>
            <a:ext cx="2561716" cy="109588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600" b="1" dirty="0">
                <a:solidFill>
                  <a:srgbClr val="292D70"/>
                </a:solidFill>
                <a:latin typeface="Montserrat" panose="00000500000000000000" pitchFamily="2" charset="0"/>
              </a:rPr>
              <a:t>Stipulate that Research Analyses, Materials, &amp; Results are Open Access</a:t>
            </a:r>
          </a:p>
        </p:txBody>
      </p:sp>
      <p:cxnSp>
        <p:nvCxnSpPr>
          <p:cNvPr id="20" name="Straight Arrow Connector 19">
            <a:extLst>
              <a:ext uri="{FF2B5EF4-FFF2-40B4-BE49-F238E27FC236}">
                <a16:creationId xmlns:a16="http://schemas.microsoft.com/office/drawing/2014/main" id="{D8E35526-B2DB-D09D-CEF2-9F9220DC2103}"/>
              </a:ext>
            </a:extLst>
          </p:cNvPr>
          <p:cNvCxnSpPr/>
          <p:nvPr/>
        </p:nvCxnSpPr>
        <p:spPr>
          <a:xfrm>
            <a:off x="3759104" y="2240636"/>
            <a:ext cx="1056038" cy="0"/>
          </a:xfrm>
          <a:prstGeom prst="straightConnector1">
            <a:avLst/>
          </a:prstGeom>
          <a:ln>
            <a:solidFill>
              <a:srgbClr val="292D7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444707E-7B3A-5236-BE2A-EB7CB18B1D18}"/>
              </a:ext>
            </a:extLst>
          </p:cNvPr>
          <p:cNvCxnSpPr/>
          <p:nvPr/>
        </p:nvCxnSpPr>
        <p:spPr>
          <a:xfrm>
            <a:off x="7376858" y="2197591"/>
            <a:ext cx="1056038" cy="0"/>
          </a:xfrm>
          <a:prstGeom prst="straightConnector1">
            <a:avLst/>
          </a:prstGeom>
          <a:ln>
            <a:solidFill>
              <a:srgbClr val="292D70"/>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 descr="page1image7169376">
            <a:extLst>
              <a:ext uri="{FF2B5EF4-FFF2-40B4-BE49-F238E27FC236}">
                <a16:creationId xmlns:a16="http://schemas.microsoft.com/office/drawing/2014/main" id="{2C54DBF4-876B-72AE-009B-FAFA871C8E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006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8723F-4528-D543-B471-A0D290A0CB7E}"/>
              </a:ext>
            </a:extLst>
          </p:cNvPr>
          <p:cNvSpPr>
            <a:spLocks noGrp="1"/>
          </p:cNvSpPr>
          <p:nvPr>
            <p:ph type="title"/>
          </p:nvPr>
        </p:nvSpPr>
        <p:spPr>
          <a:xfrm>
            <a:off x="1054100" y="740045"/>
            <a:ext cx="10583068" cy="1321593"/>
          </a:xfrm>
        </p:spPr>
        <p:txBody>
          <a:bodyPr>
            <a:normAutofit fontScale="90000"/>
          </a:bodyPr>
          <a:lstStyle/>
          <a:p>
            <a:br>
              <a:rPr lang="en-AE" dirty="0"/>
            </a:br>
            <a:r>
              <a:rPr lang="en-AE" sz="3600" dirty="0"/>
              <a:t>Case Study- The UAE Ministry of Education (</a:t>
            </a:r>
            <a:r>
              <a:rPr lang="en-AE" sz="3600" dirty="0" err="1"/>
              <a:t>MoE</a:t>
            </a:r>
            <a:r>
              <a:rPr lang="en-AE" sz="3600" dirty="0"/>
              <a:t>) </a:t>
            </a:r>
            <a:r>
              <a:rPr lang="en-AE" sz="2200" i="1" dirty="0"/>
              <a:t>Targeted Research Grants in the Education Sector  </a:t>
            </a:r>
          </a:p>
        </p:txBody>
      </p:sp>
      <p:sp>
        <p:nvSpPr>
          <p:cNvPr id="4" name="Text Placeholder 3">
            <a:extLst>
              <a:ext uri="{FF2B5EF4-FFF2-40B4-BE49-F238E27FC236}">
                <a16:creationId xmlns:a16="http://schemas.microsoft.com/office/drawing/2014/main" id="{4C037455-F5A3-B24D-9271-F36F6AD7B2CE}"/>
              </a:ext>
            </a:extLst>
          </p:cNvPr>
          <p:cNvSpPr>
            <a:spLocks noGrp="1"/>
          </p:cNvSpPr>
          <p:nvPr>
            <p:ph type="body" sz="half" idx="2"/>
          </p:nvPr>
        </p:nvSpPr>
        <p:spPr>
          <a:xfrm>
            <a:off x="839787" y="2436019"/>
            <a:ext cx="10797381" cy="3811588"/>
          </a:xfrm>
        </p:spPr>
        <p:txBody>
          <a:bodyPr/>
          <a:lstStyle/>
          <a:p>
            <a:endParaRPr lang="en-AE" dirty="0"/>
          </a:p>
          <a:p>
            <a:pPr marL="285750" indent="-285750">
              <a:buFont typeface="Arial" panose="020B0604020202020204" pitchFamily="34" charset="0"/>
              <a:buChar char="•"/>
            </a:pPr>
            <a:endParaRPr lang="en-AE" dirty="0"/>
          </a:p>
          <a:p>
            <a:pPr marL="285750" indent="-285750">
              <a:buFont typeface="Arial" panose="020B0604020202020204" pitchFamily="34" charset="0"/>
              <a:buChar char="•"/>
            </a:pPr>
            <a:endParaRPr lang="en-AE" dirty="0"/>
          </a:p>
          <a:p>
            <a:pPr marL="285750" indent="-285750">
              <a:buFont typeface="Arial" panose="020B0604020202020204" pitchFamily="34" charset="0"/>
              <a:buChar char="•"/>
            </a:pPr>
            <a:endParaRPr lang="en-AE" dirty="0"/>
          </a:p>
        </p:txBody>
      </p:sp>
      <p:sp>
        <p:nvSpPr>
          <p:cNvPr id="5" name="Date Placeholder 4">
            <a:extLst>
              <a:ext uri="{FF2B5EF4-FFF2-40B4-BE49-F238E27FC236}">
                <a16:creationId xmlns:a16="http://schemas.microsoft.com/office/drawing/2014/main" id="{FB1DAEEA-81CD-A440-B68F-076AF7BDBDDF}"/>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C202F621-DDBF-C840-8609-1BE4A5F9ABC6}"/>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79BB3DA5-AB77-7D47-8144-6AAF537012FF}"/>
              </a:ext>
            </a:extLst>
          </p:cNvPr>
          <p:cNvSpPr>
            <a:spLocks noGrp="1"/>
          </p:cNvSpPr>
          <p:nvPr>
            <p:ph type="sldNum" sz="quarter" idx="12"/>
          </p:nvPr>
        </p:nvSpPr>
        <p:spPr/>
        <p:txBody>
          <a:bodyPr/>
          <a:lstStyle/>
          <a:p>
            <a:fld id="{C3891DEF-8D26-2D4A-BD93-0823895E0D5B}" type="slidenum">
              <a:rPr lang="en-AE" smtClean="0"/>
              <a:t>14</a:t>
            </a:fld>
            <a:endParaRPr lang="en-AE"/>
          </a:p>
        </p:txBody>
      </p:sp>
      <p:sp>
        <p:nvSpPr>
          <p:cNvPr id="8" name="Text Placeholder 2">
            <a:extLst>
              <a:ext uri="{FF2B5EF4-FFF2-40B4-BE49-F238E27FC236}">
                <a16:creationId xmlns:a16="http://schemas.microsoft.com/office/drawing/2014/main" id="{FF4CDE53-C8C8-CD07-F63D-76A10ACFA36F}"/>
              </a:ext>
            </a:extLst>
          </p:cNvPr>
          <p:cNvSpPr txBox="1">
            <a:spLocks/>
          </p:cNvSpPr>
          <p:nvPr/>
        </p:nvSpPr>
        <p:spPr>
          <a:xfrm>
            <a:off x="3517106" y="2842200"/>
            <a:ext cx="5157787" cy="1172570"/>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32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sz="2400" b="1" dirty="0"/>
              <a:t>“Student Achievement in Mathematics &amp; Science” Research Grant 2022 </a:t>
            </a:r>
          </a:p>
        </p:txBody>
      </p:sp>
      <p:sp>
        <p:nvSpPr>
          <p:cNvPr id="9" name="Text Placeholder 4">
            <a:extLst>
              <a:ext uri="{FF2B5EF4-FFF2-40B4-BE49-F238E27FC236}">
                <a16:creationId xmlns:a16="http://schemas.microsoft.com/office/drawing/2014/main" id="{96DAE30B-7148-A49F-A14C-A4BAF3FCF361}"/>
              </a:ext>
            </a:extLst>
          </p:cNvPr>
          <p:cNvSpPr txBox="1">
            <a:spLocks/>
          </p:cNvSpPr>
          <p:nvPr/>
        </p:nvSpPr>
        <p:spPr>
          <a:xfrm>
            <a:off x="3515518" y="4586248"/>
            <a:ext cx="5183188" cy="1150143"/>
          </a:xfrm>
          <a:prstGeom prst="rect">
            <a:avLst/>
          </a:prstGeom>
        </p:spPr>
        <p:txBody>
          <a:bodyPr>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28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t>Developing the UAE Gifted &amp; Talented Ecosystem Research Grant 2022 </a:t>
            </a:r>
          </a:p>
        </p:txBody>
      </p:sp>
      <p:pic>
        <p:nvPicPr>
          <p:cNvPr id="10" name="Graphic 9" descr="Badge 1 outline">
            <a:extLst>
              <a:ext uri="{FF2B5EF4-FFF2-40B4-BE49-F238E27FC236}">
                <a16:creationId xmlns:a16="http://schemas.microsoft.com/office/drawing/2014/main" id="{88506A70-2C73-B4F7-2B4A-E46F4423DA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50294" y="2971285"/>
            <a:ext cx="914400" cy="914400"/>
          </a:xfrm>
          <a:prstGeom prst="rect">
            <a:avLst/>
          </a:prstGeom>
        </p:spPr>
      </p:pic>
      <p:pic>
        <p:nvPicPr>
          <p:cNvPr id="11" name="Graphic 10" descr="Badge outline">
            <a:extLst>
              <a:ext uri="{FF2B5EF4-FFF2-40B4-BE49-F238E27FC236}">
                <a16:creationId xmlns:a16="http://schemas.microsoft.com/office/drawing/2014/main" id="{B15D3CE1-6EC2-F719-5D22-C88A44549CA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50294" y="4704116"/>
            <a:ext cx="914400" cy="914400"/>
          </a:xfrm>
          <a:prstGeom prst="rect">
            <a:avLst/>
          </a:prstGeom>
        </p:spPr>
      </p:pic>
      <p:pic>
        <p:nvPicPr>
          <p:cNvPr id="13" name="Picture 2" descr="page1image7169376">
            <a:extLst>
              <a:ext uri="{FF2B5EF4-FFF2-40B4-BE49-F238E27FC236}">
                <a16:creationId xmlns:a16="http://schemas.microsoft.com/office/drawing/2014/main" id="{7899C3DC-613B-7F38-90D9-AD8DE8AFE7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542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8723F-4528-D543-B471-A0D290A0CB7E}"/>
              </a:ext>
            </a:extLst>
          </p:cNvPr>
          <p:cNvSpPr>
            <a:spLocks noGrp="1"/>
          </p:cNvSpPr>
          <p:nvPr>
            <p:ph type="title"/>
          </p:nvPr>
        </p:nvSpPr>
        <p:spPr>
          <a:xfrm>
            <a:off x="1077367" y="910989"/>
            <a:ext cx="10583068" cy="1321593"/>
          </a:xfrm>
        </p:spPr>
        <p:txBody>
          <a:bodyPr>
            <a:normAutofit fontScale="90000"/>
          </a:bodyPr>
          <a:lstStyle/>
          <a:p>
            <a:br>
              <a:rPr lang="en-AE" dirty="0"/>
            </a:br>
            <a:r>
              <a:rPr lang="en-US" b="0" i="0" dirty="0">
                <a:effectLst/>
                <a:latin typeface="Montserrat SemiBold" panose="00000700000000000000" pitchFamily="2" charset="0"/>
              </a:rPr>
              <a:t>“Student Achievement in Mathematics &amp; Science” Research Grant 2022</a:t>
            </a:r>
            <a:br>
              <a:rPr lang="en-US" sz="2000" b="0" i="0" dirty="0">
                <a:solidFill>
                  <a:srgbClr val="333333"/>
                </a:solidFill>
                <a:effectLst/>
                <a:latin typeface="DIN Next LT Arabic Regular"/>
              </a:rPr>
            </a:br>
            <a:endParaRPr lang="en-AE" sz="2200" b="0" dirty="0"/>
          </a:p>
        </p:txBody>
      </p:sp>
      <p:sp>
        <p:nvSpPr>
          <p:cNvPr id="4" name="Text Placeholder 3">
            <a:extLst>
              <a:ext uri="{FF2B5EF4-FFF2-40B4-BE49-F238E27FC236}">
                <a16:creationId xmlns:a16="http://schemas.microsoft.com/office/drawing/2014/main" id="{4C037455-F5A3-B24D-9271-F36F6AD7B2CE}"/>
              </a:ext>
            </a:extLst>
          </p:cNvPr>
          <p:cNvSpPr>
            <a:spLocks noGrp="1"/>
          </p:cNvSpPr>
          <p:nvPr>
            <p:ph type="body" sz="half" idx="2"/>
          </p:nvPr>
        </p:nvSpPr>
        <p:spPr>
          <a:xfrm>
            <a:off x="839787" y="2436020"/>
            <a:ext cx="10820648" cy="698750"/>
          </a:xfrm>
        </p:spPr>
        <p:txBody>
          <a:bodyPr/>
          <a:lstStyle/>
          <a:p>
            <a:endParaRPr lang="en-AE" dirty="0"/>
          </a:p>
          <a:p>
            <a:endParaRPr lang="en-AE" dirty="0"/>
          </a:p>
        </p:txBody>
      </p:sp>
      <p:sp>
        <p:nvSpPr>
          <p:cNvPr id="5" name="Date Placeholder 4">
            <a:extLst>
              <a:ext uri="{FF2B5EF4-FFF2-40B4-BE49-F238E27FC236}">
                <a16:creationId xmlns:a16="http://schemas.microsoft.com/office/drawing/2014/main" id="{FB1DAEEA-81CD-A440-B68F-076AF7BDBDDF}"/>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C202F621-DDBF-C840-8609-1BE4A5F9ABC6}"/>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79BB3DA5-AB77-7D47-8144-6AAF537012FF}"/>
              </a:ext>
            </a:extLst>
          </p:cNvPr>
          <p:cNvSpPr>
            <a:spLocks noGrp="1"/>
          </p:cNvSpPr>
          <p:nvPr>
            <p:ph type="sldNum" sz="quarter" idx="12"/>
          </p:nvPr>
        </p:nvSpPr>
        <p:spPr/>
        <p:txBody>
          <a:bodyPr/>
          <a:lstStyle/>
          <a:p>
            <a:fld id="{C3891DEF-8D26-2D4A-BD93-0823895E0D5B}" type="slidenum">
              <a:rPr lang="en-AE" smtClean="0"/>
              <a:t>15</a:t>
            </a:fld>
            <a:endParaRPr lang="en-AE"/>
          </a:p>
        </p:txBody>
      </p:sp>
      <p:sp>
        <p:nvSpPr>
          <p:cNvPr id="8" name="Text Placeholder 2">
            <a:extLst>
              <a:ext uri="{FF2B5EF4-FFF2-40B4-BE49-F238E27FC236}">
                <a16:creationId xmlns:a16="http://schemas.microsoft.com/office/drawing/2014/main" id="{FF4CDE53-C8C8-CD07-F63D-76A10ACFA36F}"/>
              </a:ext>
            </a:extLst>
          </p:cNvPr>
          <p:cNvSpPr txBox="1">
            <a:spLocks/>
          </p:cNvSpPr>
          <p:nvPr/>
        </p:nvSpPr>
        <p:spPr>
          <a:xfrm>
            <a:off x="1236083" y="3158926"/>
            <a:ext cx="10265636" cy="1464280"/>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32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en-US" sz="1800" b="1" u="sng" dirty="0"/>
              <a:t>Grant Objective</a:t>
            </a:r>
            <a:r>
              <a:rPr lang="en-US" sz="1800" b="1" dirty="0"/>
              <a:t>: </a:t>
            </a:r>
            <a:r>
              <a:rPr lang="en-US" sz="1800" dirty="0"/>
              <a:t>This grant seeks to encourage researchers to pursue original and ambitious research that assesses the social, economic, and other applicable factors affecting Trends in International Mathematics &amp; Science Study (TIMSS) achievement levels in the UAE. </a:t>
            </a:r>
          </a:p>
        </p:txBody>
      </p:sp>
      <p:sp>
        <p:nvSpPr>
          <p:cNvPr id="9" name="Text Placeholder 4">
            <a:extLst>
              <a:ext uri="{FF2B5EF4-FFF2-40B4-BE49-F238E27FC236}">
                <a16:creationId xmlns:a16="http://schemas.microsoft.com/office/drawing/2014/main" id="{96DAE30B-7148-A49F-A14C-A4BAF3FCF361}"/>
              </a:ext>
            </a:extLst>
          </p:cNvPr>
          <p:cNvSpPr txBox="1">
            <a:spLocks/>
          </p:cNvSpPr>
          <p:nvPr/>
        </p:nvSpPr>
        <p:spPr>
          <a:xfrm>
            <a:off x="1175089" y="4906313"/>
            <a:ext cx="9986430" cy="1095697"/>
          </a:xfrm>
          <a:prstGeom prst="rect">
            <a:avLst/>
          </a:prstGeom>
        </p:spPr>
        <p:txBody>
          <a:bodyPr>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28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n-US" sz="1800" dirty="0"/>
              <a:t>Provides support in the form of </a:t>
            </a:r>
            <a:r>
              <a:rPr lang="en-US" sz="1800" b="1" dirty="0"/>
              <a:t>raw data, data analysis, &amp; software training </a:t>
            </a:r>
            <a:r>
              <a:rPr lang="en-US" sz="1800" dirty="0"/>
              <a:t>to grant awardees</a:t>
            </a:r>
          </a:p>
        </p:txBody>
      </p:sp>
      <p:pic>
        <p:nvPicPr>
          <p:cNvPr id="13" name="Graphic 12" descr="Question mark outline">
            <a:extLst>
              <a:ext uri="{FF2B5EF4-FFF2-40B4-BE49-F238E27FC236}">
                <a16:creationId xmlns:a16="http://schemas.microsoft.com/office/drawing/2014/main" id="{DE4D94B8-E8BC-FF71-7E89-A67D2277FE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4215" y="2227060"/>
            <a:ext cx="771904" cy="771904"/>
          </a:xfrm>
          <a:prstGeom prst="rect">
            <a:avLst/>
          </a:prstGeom>
        </p:spPr>
      </p:pic>
      <p:pic>
        <p:nvPicPr>
          <p:cNvPr id="15" name="Graphic 14" descr="Open hand outline">
            <a:extLst>
              <a:ext uri="{FF2B5EF4-FFF2-40B4-BE49-F238E27FC236}">
                <a16:creationId xmlns:a16="http://schemas.microsoft.com/office/drawing/2014/main" id="{FC7CC046-3653-D3AF-50D6-6EA6C90F86B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2967" y="4954872"/>
            <a:ext cx="914400" cy="914400"/>
          </a:xfrm>
          <a:prstGeom prst="rect">
            <a:avLst/>
          </a:prstGeom>
        </p:spPr>
      </p:pic>
      <p:sp>
        <p:nvSpPr>
          <p:cNvPr id="16" name="Text Placeholder 2">
            <a:extLst>
              <a:ext uri="{FF2B5EF4-FFF2-40B4-BE49-F238E27FC236}">
                <a16:creationId xmlns:a16="http://schemas.microsoft.com/office/drawing/2014/main" id="{61A7FDA5-7C86-80BC-4D9C-AA0C8106D350}"/>
              </a:ext>
            </a:extLst>
          </p:cNvPr>
          <p:cNvSpPr txBox="1">
            <a:spLocks/>
          </p:cNvSpPr>
          <p:nvPr/>
        </p:nvSpPr>
        <p:spPr>
          <a:xfrm>
            <a:off x="1175089" y="2381974"/>
            <a:ext cx="10265636" cy="692396"/>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32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sz="1800" dirty="0"/>
              <a:t>Recently launched targeted research grant</a:t>
            </a:r>
          </a:p>
        </p:txBody>
      </p:sp>
      <p:pic>
        <p:nvPicPr>
          <p:cNvPr id="18" name="Graphic 17" descr="Classroom outline">
            <a:extLst>
              <a:ext uri="{FF2B5EF4-FFF2-40B4-BE49-F238E27FC236}">
                <a16:creationId xmlns:a16="http://schemas.microsoft.com/office/drawing/2014/main" id="{113D7AC5-9CB1-036E-5000-69C5F9BB1FB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0233" y="3266031"/>
            <a:ext cx="914400" cy="914400"/>
          </a:xfrm>
          <a:prstGeom prst="rect">
            <a:avLst/>
          </a:prstGeom>
        </p:spPr>
      </p:pic>
      <p:pic>
        <p:nvPicPr>
          <p:cNvPr id="11" name="Picture 2" descr="page1image7169376">
            <a:extLst>
              <a:ext uri="{FF2B5EF4-FFF2-40B4-BE49-F238E27FC236}">
                <a16:creationId xmlns:a16="http://schemas.microsoft.com/office/drawing/2014/main" id="{8D496AF8-B539-844C-B3F4-C28B2698497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932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8723F-4528-D543-B471-A0D290A0CB7E}"/>
              </a:ext>
            </a:extLst>
          </p:cNvPr>
          <p:cNvSpPr>
            <a:spLocks noGrp="1"/>
          </p:cNvSpPr>
          <p:nvPr>
            <p:ph type="title"/>
          </p:nvPr>
        </p:nvSpPr>
        <p:spPr>
          <a:xfrm>
            <a:off x="1077367" y="910989"/>
            <a:ext cx="10583068" cy="1321593"/>
          </a:xfrm>
        </p:spPr>
        <p:txBody>
          <a:bodyPr>
            <a:noAutofit/>
          </a:bodyPr>
          <a:lstStyle/>
          <a:p>
            <a:br>
              <a:rPr lang="en-AE" sz="2800" dirty="0">
                <a:latin typeface="Montserrat SemiBold" panose="00000700000000000000" pitchFamily="2" charset="0"/>
              </a:rPr>
            </a:br>
            <a:r>
              <a:rPr lang="en-US" sz="2800" b="0" i="0" dirty="0">
                <a:effectLst/>
                <a:latin typeface="Montserrat SemiBold" panose="00000700000000000000" pitchFamily="2" charset="0"/>
              </a:rPr>
              <a:t>Developing the UAE Gifted &amp; Talented Ecosystem Research Grant 2022</a:t>
            </a:r>
            <a:br>
              <a:rPr lang="en-US" sz="2800" b="0" i="0" dirty="0">
                <a:solidFill>
                  <a:srgbClr val="333333"/>
                </a:solidFill>
                <a:effectLst/>
                <a:latin typeface="Montserrat SemiBold" panose="00000700000000000000" pitchFamily="2" charset="0"/>
              </a:rPr>
            </a:br>
            <a:endParaRPr lang="en-AE" sz="2800" b="0" dirty="0">
              <a:latin typeface="Montserrat SemiBold" panose="00000700000000000000" pitchFamily="2" charset="0"/>
            </a:endParaRPr>
          </a:p>
        </p:txBody>
      </p:sp>
      <p:sp>
        <p:nvSpPr>
          <p:cNvPr id="4" name="Text Placeholder 3">
            <a:extLst>
              <a:ext uri="{FF2B5EF4-FFF2-40B4-BE49-F238E27FC236}">
                <a16:creationId xmlns:a16="http://schemas.microsoft.com/office/drawing/2014/main" id="{4C037455-F5A3-B24D-9271-F36F6AD7B2CE}"/>
              </a:ext>
            </a:extLst>
          </p:cNvPr>
          <p:cNvSpPr>
            <a:spLocks noGrp="1"/>
          </p:cNvSpPr>
          <p:nvPr>
            <p:ph type="body" sz="half" idx="2"/>
          </p:nvPr>
        </p:nvSpPr>
        <p:spPr>
          <a:xfrm>
            <a:off x="839787" y="2436019"/>
            <a:ext cx="10797381" cy="1091393"/>
          </a:xfrm>
        </p:spPr>
        <p:txBody>
          <a:bodyPr/>
          <a:lstStyle/>
          <a:p>
            <a:endParaRPr lang="en-AE" dirty="0"/>
          </a:p>
          <a:p>
            <a:pPr marL="285750" indent="-285750">
              <a:buFont typeface="Arial" panose="020B0604020202020204" pitchFamily="34" charset="0"/>
              <a:buChar char="•"/>
            </a:pPr>
            <a:endParaRPr lang="en-AE" dirty="0"/>
          </a:p>
          <a:p>
            <a:pPr marL="285750" indent="-285750">
              <a:buFont typeface="Arial" panose="020B0604020202020204" pitchFamily="34" charset="0"/>
              <a:buChar char="•"/>
            </a:pPr>
            <a:endParaRPr lang="en-AE" dirty="0"/>
          </a:p>
          <a:p>
            <a:endParaRPr lang="en-AE" dirty="0"/>
          </a:p>
        </p:txBody>
      </p:sp>
      <p:sp>
        <p:nvSpPr>
          <p:cNvPr id="5" name="Date Placeholder 4">
            <a:extLst>
              <a:ext uri="{FF2B5EF4-FFF2-40B4-BE49-F238E27FC236}">
                <a16:creationId xmlns:a16="http://schemas.microsoft.com/office/drawing/2014/main" id="{FB1DAEEA-81CD-A440-B68F-076AF7BDBDDF}"/>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C202F621-DDBF-C840-8609-1BE4A5F9ABC6}"/>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79BB3DA5-AB77-7D47-8144-6AAF537012FF}"/>
              </a:ext>
            </a:extLst>
          </p:cNvPr>
          <p:cNvSpPr>
            <a:spLocks noGrp="1"/>
          </p:cNvSpPr>
          <p:nvPr>
            <p:ph type="sldNum" sz="quarter" idx="12"/>
          </p:nvPr>
        </p:nvSpPr>
        <p:spPr/>
        <p:txBody>
          <a:bodyPr/>
          <a:lstStyle/>
          <a:p>
            <a:fld id="{C3891DEF-8D26-2D4A-BD93-0823895E0D5B}" type="slidenum">
              <a:rPr lang="en-AE" smtClean="0"/>
              <a:t>16</a:t>
            </a:fld>
            <a:endParaRPr lang="en-AE"/>
          </a:p>
        </p:txBody>
      </p:sp>
      <p:sp>
        <p:nvSpPr>
          <p:cNvPr id="8" name="Text Placeholder 2">
            <a:extLst>
              <a:ext uri="{FF2B5EF4-FFF2-40B4-BE49-F238E27FC236}">
                <a16:creationId xmlns:a16="http://schemas.microsoft.com/office/drawing/2014/main" id="{FF4CDE53-C8C8-CD07-F63D-76A10ACFA36F}"/>
              </a:ext>
            </a:extLst>
          </p:cNvPr>
          <p:cNvSpPr txBox="1">
            <a:spLocks/>
          </p:cNvSpPr>
          <p:nvPr/>
        </p:nvSpPr>
        <p:spPr>
          <a:xfrm>
            <a:off x="1175089" y="3165002"/>
            <a:ext cx="10265636" cy="1464280"/>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32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en-US" sz="1800" b="1" u="sng" dirty="0"/>
              <a:t>Grant Objective</a:t>
            </a:r>
            <a:r>
              <a:rPr lang="en-US" sz="1800" b="1" dirty="0"/>
              <a:t>: </a:t>
            </a:r>
            <a:r>
              <a:rPr lang="en-US" sz="1800" dirty="0"/>
              <a:t>To engage researchers from accredited higher education institutions (HEIs) in a national level research study of all aspects of the gifted and talented development ecosystem in the UAE.</a:t>
            </a:r>
          </a:p>
        </p:txBody>
      </p:sp>
      <p:sp>
        <p:nvSpPr>
          <p:cNvPr id="9" name="Text Placeholder 4">
            <a:extLst>
              <a:ext uri="{FF2B5EF4-FFF2-40B4-BE49-F238E27FC236}">
                <a16:creationId xmlns:a16="http://schemas.microsoft.com/office/drawing/2014/main" id="{96DAE30B-7148-A49F-A14C-A4BAF3FCF361}"/>
              </a:ext>
            </a:extLst>
          </p:cNvPr>
          <p:cNvSpPr txBox="1">
            <a:spLocks/>
          </p:cNvSpPr>
          <p:nvPr/>
        </p:nvSpPr>
        <p:spPr>
          <a:xfrm>
            <a:off x="1175089" y="4944967"/>
            <a:ext cx="9986430" cy="1095697"/>
          </a:xfrm>
          <a:prstGeom prst="rect">
            <a:avLst/>
          </a:prstGeom>
        </p:spPr>
        <p:txBody>
          <a:bodyPr>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28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800" dirty="0"/>
              <a:t>Grant award of up to </a:t>
            </a:r>
            <a:r>
              <a:rPr lang="en-US" sz="1800" dirty="0" err="1"/>
              <a:t>Aed</a:t>
            </a:r>
            <a:r>
              <a:rPr lang="en-US" sz="1800" dirty="0"/>
              <a:t> 1M (USD 272K) over a two-year period.</a:t>
            </a:r>
          </a:p>
          <a:p>
            <a:pPr marL="0" indent="0" algn="just">
              <a:buNone/>
            </a:pPr>
            <a:r>
              <a:rPr lang="en-US" sz="1800" dirty="0"/>
              <a:t>Grant funding may be utilized to support </a:t>
            </a:r>
            <a:r>
              <a:rPr lang="en-US" sz="1800" b="1" dirty="0"/>
              <a:t>publication costs</a:t>
            </a:r>
            <a:r>
              <a:rPr lang="en-US" sz="1800" dirty="0"/>
              <a:t>.</a:t>
            </a:r>
          </a:p>
        </p:txBody>
      </p:sp>
      <p:pic>
        <p:nvPicPr>
          <p:cNvPr id="13" name="Graphic 12" descr="Question mark outline">
            <a:extLst>
              <a:ext uri="{FF2B5EF4-FFF2-40B4-BE49-F238E27FC236}">
                <a16:creationId xmlns:a16="http://schemas.microsoft.com/office/drawing/2014/main" id="{DE4D94B8-E8BC-FF71-7E89-A67D2277FE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23808" y="2183690"/>
            <a:ext cx="792718" cy="792718"/>
          </a:xfrm>
          <a:prstGeom prst="rect">
            <a:avLst/>
          </a:prstGeom>
        </p:spPr>
      </p:pic>
      <p:sp>
        <p:nvSpPr>
          <p:cNvPr id="16" name="Text Placeholder 2">
            <a:extLst>
              <a:ext uri="{FF2B5EF4-FFF2-40B4-BE49-F238E27FC236}">
                <a16:creationId xmlns:a16="http://schemas.microsoft.com/office/drawing/2014/main" id="{61A7FDA5-7C86-80BC-4D9C-AA0C8106D350}"/>
              </a:ext>
            </a:extLst>
          </p:cNvPr>
          <p:cNvSpPr txBox="1">
            <a:spLocks/>
          </p:cNvSpPr>
          <p:nvPr/>
        </p:nvSpPr>
        <p:spPr>
          <a:xfrm>
            <a:off x="1175089" y="2381974"/>
            <a:ext cx="10265636" cy="692396"/>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Arial" panose="020B0604020202020204" pitchFamily="34" charset="0"/>
              <a:buChar char="•"/>
              <a:defRPr sz="3200" b="0" i="0" kern="1200">
                <a:solidFill>
                  <a:srgbClr val="292D70"/>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rgbClr val="292D70"/>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292D70"/>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0" i="0" kern="1200">
                <a:solidFill>
                  <a:srgbClr val="292D70"/>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sz="1800" dirty="0"/>
              <a:t>Recently launched targeted research grant.</a:t>
            </a:r>
          </a:p>
        </p:txBody>
      </p:sp>
      <p:pic>
        <p:nvPicPr>
          <p:cNvPr id="18" name="Graphic 17" descr="Classroom outline">
            <a:extLst>
              <a:ext uri="{FF2B5EF4-FFF2-40B4-BE49-F238E27FC236}">
                <a16:creationId xmlns:a16="http://schemas.microsoft.com/office/drawing/2014/main" id="{113D7AC5-9CB1-036E-5000-69C5F9BB1FB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2967" y="3439942"/>
            <a:ext cx="914400" cy="914400"/>
          </a:xfrm>
          <a:prstGeom prst="rect">
            <a:avLst/>
          </a:prstGeom>
        </p:spPr>
      </p:pic>
      <p:pic>
        <p:nvPicPr>
          <p:cNvPr id="11" name="Graphic 10" descr="Coins outline">
            <a:extLst>
              <a:ext uri="{FF2B5EF4-FFF2-40B4-BE49-F238E27FC236}">
                <a16:creationId xmlns:a16="http://schemas.microsoft.com/office/drawing/2014/main" id="{AFF2C083-46B1-BBF2-FB38-7CB81F6AACD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23808" y="4944967"/>
            <a:ext cx="860379" cy="860379"/>
          </a:xfrm>
          <a:prstGeom prst="rect">
            <a:avLst/>
          </a:prstGeom>
        </p:spPr>
      </p:pic>
      <p:pic>
        <p:nvPicPr>
          <p:cNvPr id="12" name="Picture 2" descr="page1image7169376">
            <a:extLst>
              <a:ext uri="{FF2B5EF4-FFF2-40B4-BE49-F238E27FC236}">
                <a16:creationId xmlns:a16="http://schemas.microsoft.com/office/drawing/2014/main" id="{0094F978-50F0-5BA5-3BB7-DC0A32B8907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310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99852-9473-C69E-3B9B-4FA8BB4221B4}"/>
              </a:ext>
            </a:extLst>
          </p:cNvPr>
          <p:cNvSpPr>
            <a:spLocks noGrp="1"/>
          </p:cNvSpPr>
          <p:nvPr>
            <p:ph type="title"/>
          </p:nvPr>
        </p:nvSpPr>
        <p:spPr>
          <a:xfrm>
            <a:off x="839788" y="1060689"/>
            <a:ext cx="10515600" cy="1046481"/>
          </a:xfrm>
        </p:spPr>
        <p:txBody>
          <a:bodyPr>
            <a:normAutofit fontScale="90000"/>
          </a:bodyPr>
          <a:lstStyle/>
          <a:p>
            <a:r>
              <a:rPr lang="en-US" sz="3200" b="0" i="0" dirty="0">
                <a:effectLst/>
                <a:latin typeface="Montserrat SemiBold" panose="00000700000000000000" pitchFamily="2" charset="0"/>
              </a:rPr>
              <a:t>Developing the UAE Gifted &amp; Talented Ecosystem Research Grant 2022- </a:t>
            </a:r>
            <a:r>
              <a:rPr lang="en-US" sz="3200" b="0" dirty="0">
                <a:latin typeface="Montserrat SemiBold" panose="00000700000000000000" pitchFamily="2" charset="0"/>
              </a:rPr>
              <a:t>Access to Data</a:t>
            </a:r>
            <a:br>
              <a:rPr lang="en-US" sz="3200" b="0" i="0" dirty="0">
                <a:solidFill>
                  <a:srgbClr val="333333"/>
                </a:solidFill>
                <a:effectLst/>
                <a:latin typeface="DIN Next LT Arabic Regular"/>
              </a:rPr>
            </a:br>
            <a:endParaRPr lang="en-US" sz="3200" dirty="0"/>
          </a:p>
        </p:txBody>
      </p:sp>
      <p:sp>
        <p:nvSpPr>
          <p:cNvPr id="4" name="Content Placeholder 3">
            <a:extLst>
              <a:ext uri="{FF2B5EF4-FFF2-40B4-BE49-F238E27FC236}">
                <a16:creationId xmlns:a16="http://schemas.microsoft.com/office/drawing/2014/main" id="{1E03F985-7B8B-CC46-76B7-0C2E3B431F9B}"/>
              </a:ext>
            </a:extLst>
          </p:cNvPr>
          <p:cNvSpPr>
            <a:spLocks noGrp="1"/>
          </p:cNvSpPr>
          <p:nvPr>
            <p:ph sz="half" idx="2"/>
          </p:nvPr>
        </p:nvSpPr>
        <p:spPr>
          <a:xfrm>
            <a:off x="836612" y="2099395"/>
            <a:ext cx="10688847" cy="3819083"/>
          </a:xfrm>
        </p:spPr>
        <p:txBody>
          <a:bodyPr>
            <a:normAutofit fontScale="40000" lnSpcReduction="20000"/>
          </a:bodyPr>
          <a:lstStyle/>
          <a:p>
            <a:pPr algn="just">
              <a:lnSpc>
                <a:spcPct val="170000"/>
              </a:lnSpc>
              <a:buBlip>
                <a:blip r:embed="rId3">
                  <a:extLst>
                    <a:ext uri="{96DAC541-7B7A-43D3-8B79-37D633B846F1}">
                      <asvg:svgBlip xmlns:asvg="http://schemas.microsoft.com/office/drawing/2016/SVG/main" r:embed="rId4"/>
                    </a:ext>
                  </a:extLst>
                </a:blip>
              </a:buBlip>
            </a:pPr>
            <a:r>
              <a:rPr lang="en-US" sz="4000" dirty="0">
                <a:latin typeface="Montserrat" panose="00000500000000000000" pitchFamily="2" charset="0"/>
              </a:rPr>
              <a:t>A main grant objective that proposals have to clarify: A plan to ensure </a:t>
            </a:r>
            <a:r>
              <a:rPr lang="en-US" sz="4000" b="1" dirty="0">
                <a:latin typeface="Montserrat" panose="00000500000000000000" pitchFamily="2" charset="0"/>
              </a:rPr>
              <a:t>longitudinal research sustainability </a:t>
            </a:r>
            <a:r>
              <a:rPr lang="en-US" sz="4000" dirty="0">
                <a:latin typeface="Montserrat" panose="00000500000000000000" pitchFamily="2" charset="0"/>
              </a:rPr>
              <a:t>past grant duration, to guarantee comprehensiveness of collected data and continued applicability of presented policy recommendations.</a:t>
            </a:r>
            <a:endParaRPr lang="en-US" sz="4000" b="0" i="0" dirty="0">
              <a:effectLst/>
              <a:latin typeface="Montserrat" panose="00000500000000000000" pitchFamily="2" charset="0"/>
            </a:endParaRPr>
          </a:p>
          <a:p>
            <a:pPr algn="just">
              <a:lnSpc>
                <a:spcPct val="170000"/>
              </a:lnSpc>
              <a:buBlip>
                <a:blip r:embed="rId3">
                  <a:extLst>
                    <a:ext uri="{96DAC541-7B7A-43D3-8B79-37D633B846F1}">
                      <asvg:svgBlip xmlns:asvg="http://schemas.microsoft.com/office/drawing/2016/SVG/main" r:embed="rId4"/>
                    </a:ext>
                  </a:extLst>
                </a:blip>
              </a:buBlip>
            </a:pPr>
            <a:r>
              <a:rPr lang="en-US" sz="4000" b="0" i="0" dirty="0">
                <a:effectLst/>
                <a:latin typeface="Montserrat" panose="00000500000000000000" pitchFamily="2" charset="0"/>
              </a:rPr>
              <a:t>In addition to its financial reward, the Ministry of Education aims to support grant awardees gain access to </a:t>
            </a:r>
            <a:r>
              <a:rPr lang="en-US" sz="4000" b="1" i="0" dirty="0">
                <a:effectLst/>
                <a:latin typeface="Montserrat" panose="00000500000000000000" pitchFamily="2" charset="0"/>
              </a:rPr>
              <a:t>targeted data collection entities </a:t>
            </a:r>
            <a:r>
              <a:rPr lang="en-US" sz="4000" b="0" i="0" dirty="0">
                <a:effectLst/>
                <a:latin typeface="Montserrat" panose="00000500000000000000" pitchFamily="2" charset="0"/>
              </a:rPr>
              <a:t>in the UAE. </a:t>
            </a:r>
          </a:p>
          <a:p>
            <a:pPr algn="just">
              <a:lnSpc>
                <a:spcPct val="170000"/>
              </a:lnSpc>
              <a:buBlip>
                <a:blip r:embed="rId3">
                  <a:extLst>
                    <a:ext uri="{96DAC541-7B7A-43D3-8B79-37D633B846F1}">
                      <asvg:svgBlip xmlns:asvg="http://schemas.microsoft.com/office/drawing/2016/SVG/main" r:embed="rId4"/>
                    </a:ext>
                  </a:extLst>
                </a:blip>
              </a:buBlip>
            </a:pPr>
            <a:r>
              <a:rPr lang="en-US" sz="4000" b="0" i="0" dirty="0" err="1">
                <a:effectLst/>
                <a:latin typeface="Montserrat" panose="00000500000000000000" pitchFamily="2" charset="0"/>
              </a:rPr>
              <a:t>MoE</a:t>
            </a:r>
            <a:r>
              <a:rPr lang="en-US" sz="4000" b="0" i="0" dirty="0">
                <a:effectLst/>
                <a:latin typeface="Montserrat" panose="00000500000000000000" pitchFamily="2" charset="0"/>
              </a:rPr>
              <a:t> team members assigned as unpaid advisors to awarded grant teams, will play a pivotal role in driving the success of this national level program; and will aid in the design and development of </a:t>
            </a:r>
            <a:r>
              <a:rPr lang="en-US" sz="4000" b="1" i="0" dirty="0">
                <a:effectLst/>
                <a:latin typeface="Montserrat" panose="00000500000000000000" pitchFamily="2" charset="0"/>
              </a:rPr>
              <a:t>evidence-based policy recommendations.</a:t>
            </a:r>
            <a:endParaRPr lang="en-US" sz="4000" dirty="0">
              <a:latin typeface="Montserrat" panose="00000500000000000000" pitchFamily="2" charset="0"/>
            </a:endParaRPr>
          </a:p>
          <a:p>
            <a:pPr>
              <a:lnSpc>
                <a:spcPct val="170000"/>
              </a:lnSpc>
              <a:buBlip>
                <a:blip r:embed="rId3">
                  <a:extLst>
                    <a:ext uri="{96DAC541-7B7A-43D3-8B79-37D633B846F1}">
                      <asvg:svgBlip xmlns:asvg="http://schemas.microsoft.com/office/drawing/2016/SVG/main" r:embed="rId4"/>
                    </a:ext>
                  </a:extLst>
                </a:blip>
              </a:buBlip>
            </a:pPr>
            <a:r>
              <a:rPr lang="en-US" sz="4000" b="0" i="0" dirty="0">
                <a:effectLst/>
                <a:latin typeface="Montserrat" panose="00000500000000000000" pitchFamily="2" charset="0"/>
              </a:rPr>
              <a:t>Funded grants cover </a:t>
            </a:r>
            <a:r>
              <a:rPr lang="en-US" sz="4000" b="1" i="0" dirty="0">
                <a:effectLst/>
                <a:latin typeface="Montserrat" panose="00000500000000000000" pitchFamily="2" charset="0"/>
              </a:rPr>
              <a:t>publication costs</a:t>
            </a:r>
            <a:r>
              <a:rPr lang="en-US" sz="4000" b="1" dirty="0">
                <a:latin typeface="Montserrat" panose="00000500000000000000" pitchFamily="2" charset="0"/>
              </a:rPr>
              <a:t>.</a:t>
            </a:r>
            <a:endParaRPr lang="en-US" sz="4000" b="1" i="0" dirty="0">
              <a:effectLst/>
              <a:latin typeface="Montserrat" panose="00000500000000000000" pitchFamily="2" charset="0"/>
            </a:endParaRPr>
          </a:p>
        </p:txBody>
      </p:sp>
      <p:sp>
        <p:nvSpPr>
          <p:cNvPr id="7" name="Date Placeholder 6">
            <a:extLst>
              <a:ext uri="{FF2B5EF4-FFF2-40B4-BE49-F238E27FC236}">
                <a16:creationId xmlns:a16="http://schemas.microsoft.com/office/drawing/2014/main" id="{4210B024-C77C-83DC-E3D4-3811F24C19B6}"/>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22397067-74F9-32C0-6295-C923394CF5F1}"/>
              </a:ext>
            </a:extLst>
          </p:cNvPr>
          <p:cNvSpPr>
            <a:spLocks noGrp="1"/>
          </p:cNvSpPr>
          <p:nvPr>
            <p:ph type="ftr" sz="quarter" idx="11"/>
          </p:nvPr>
        </p:nvSpPr>
        <p:spPr/>
        <p:txBody>
          <a:bodyPr/>
          <a:lstStyle/>
          <a:p>
            <a:r>
              <a:rPr lang="en-US" dirty="0"/>
              <a:t>FORM</a:t>
            </a:r>
            <a:endParaRPr lang="en-AE" dirty="0"/>
          </a:p>
        </p:txBody>
      </p:sp>
      <p:sp>
        <p:nvSpPr>
          <p:cNvPr id="9" name="Slide Number Placeholder 8">
            <a:extLst>
              <a:ext uri="{FF2B5EF4-FFF2-40B4-BE49-F238E27FC236}">
                <a16:creationId xmlns:a16="http://schemas.microsoft.com/office/drawing/2014/main" id="{EC45B7B1-6097-8F91-BCB1-C593CE0A81D4}"/>
              </a:ext>
            </a:extLst>
          </p:cNvPr>
          <p:cNvSpPr>
            <a:spLocks noGrp="1"/>
          </p:cNvSpPr>
          <p:nvPr>
            <p:ph type="sldNum" sz="quarter" idx="12"/>
          </p:nvPr>
        </p:nvSpPr>
        <p:spPr/>
        <p:txBody>
          <a:bodyPr/>
          <a:lstStyle/>
          <a:p>
            <a:fld id="{C3891DEF-8D26-2D4A-BD93-0823895E0D5B}" type="slidenum">
              <a:rPr lang="en-AE" smtClean="0"/>
              <a:t>17</a:t>
            </a:fld>
            <a:endParaRPr lang="en-AE"/>
          </a:p>
        </p:txBody>
      </p:sp>
      <p:pic>
        <p:nvPicPr>
          <p:cNvPr id="6" name="Picture 2" descr="page1image7169376">
            <a:extLst>
              <a:ext uri="{FF2B5EF4-FFF2-40B4-BE49-F238E27FC236}">
                <a16:creationId xmlns:a16="http://schemas.microsoft.com/office/drawing/2014/main" id="{D259490F-CF3C-F7BF-D560-B2D6077897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549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D91FED-F41B-99BD-980A-EF6010D72BF7}"/>
              </a:ext>
            </a:extLst>
          </p:cNvPr>
          <p:cNvSpPr>
            <a:spLocks noGrp="1"/>
          </p:cNvSpPr>
          <p:nvPr>
            <p:ph idx="1"/>
          </p:nvPr>
        </p:nvSpPr>
        <p:spPr>
          <a:xfrm>
            <a:off x="838200" y="2284255"/>
            <a:ext cx="10515600" cy="1521674"/>
          </a:xfrm>
        </p:spPr>
        <p:txBody>
          <a:bodyPr>
            <a:normAutofit fontScale="70000" lnSpcReduction="20000"/>
          </a:bodyPr>
          <a:lstStyle/>
          <a:p>
            <a:pPr marL="0" indent="0" algn="ctr">
              <a:buNone/>
            </a:pPr>
            <a:endParaRPr lang="en-AE" dirty="0"/>
          </a:p>
          <a:p>
            <a:pPr marL="0" indent="0" algn="ctr">
              <a:buNone/>
            </a:pPr>
            <a:endParaRPr lang="en-AE" dirty="0"/>
          </a:p>
          <a:p>
            <a:pPr marL="0" indent="0" algn="ctr">
              <a:buNone/>
            </a:pPr>
            <a:endParaRPr lang="en-AE" dirty="0"/>
          </a:p>
          <a:p>
            <a:pPr marL="0" indent="0" algn="ctr">
              <a:buNone/>
            </a:pPr>
            <a:r>
              <a:rPr lang="en-AE" sz="4600" b="1" dirty="0">
                <a:latin typeface="Montserrat SemiBold" panose="00000700000000000000" pitchFamily="2" charset="0"/>
              </a:rPr>
              <a:t>Recommendations &amp; Future </a:t>
            </a:r>
            <a:r>
              <a:rPr lang="en-US" sz="4600" b="1" dirty="0">
                <a:latin typeface="Montserrat SemiBold" panose="00000700000000000000" pitchFamily="2" charset="0"/>
              </a:rPr>
              <a:t>Outlook</a:t>
            </a:r>
            <a:endParaRPr lang="en-AE" sz="4600" b="1" dirty="0">
              <a:latin typeface="Montserrat SemiBold" panose="00000700000000000000" pitchFamily="2" charset="0"/>
            </a:endParaRPr>
          </a:p>
          <a:p>
            <a:pPr marL="0" indent="0">
              <a:buNone/>
            </a:pPr>
            <a:endParaRPr lang="en-US" dirty="0"/>
          </a:p>
        </p:txBody>
      </p:sp>
      <p:sp>
        <p:nvSpPr>
          <p:cNvPr id="4" name="Date Placeholder 3">
            <a:extLst>
              <a:ext uri="{FF2B5EF4-FFF2-40B4-BE49-F238E27FC236}">
                <a16:creationId xmlns:a16="http://schemas.microsoft.com/office/drawing/2014/main" id="{5AFC34AC-D600-A37F-B785-9E2780F6DCFB}"/>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74E35DD4-3F71-E884-EB17-CA6942F8D575}"/>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F9E63E73-9F30-836A-9F48-6F9F6202E8CF}"/>
              </a:ext>
            </a:extLst>
          </p:cNvPr>
          <p:cNvSpPr>
            <a:spLocks noGrp="1"/>
          </p:cNvSpPr>
          <p:nvPr>
            <p:ph type="sldNum" sz="quarter" idx="12"/>
          </p:nvPr>
        </p:nvSpPr>
        <p:spPr/>
        <p:txBody>
          <a:bodyPr/>
          <a:lstStyle/>
          <a:p>
            <a:fld id="{C3891DEF-8D26-2D4A-BD93-0823895E0D5B}" type="slidenum">
              <a:rPr lang="en-AE" smtClean="0"/>
              <a:t>18</a:t>
            </a:fld>
            <a:endParaRPr lang="en-AE"/>
          </a:p>
        </p:txBody>
      </p:sp>
      <p:pic>
        <p:nvPicPr>
          <p:cNvPr id="7" name="Picture 2" descr="page1image7169376">
            <a:extLst>
              <a:ext uri="{FF2B5EF4-FFF2-40B4-BE49-F238E27FC236}">
                <a16:creationId xmlns:a16="http://schemas.microsoft.com/office/drawing/2014/main" id="{D7062875-30D1-2CF9-11C7-BBD9969AD6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616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5FE4B-40AD-B688-CFFB-C60E5E1D2BAA}"/>
              </a:ext>
            </a:extLst>
          </p:cNvPr>
          <p:cNvSpPr>
            <a:spLocks noGrp="1"/>
          </p:cNvSpPr>
          <p:nvPr>
            <p:ph type="title"/>
          </p:nvPr>
        </p:nvSpPr>
        <p:spPr>
          <a:xfrm>
            <a:off x="838200" y="915194"/>
            <a:ext cx="10515600" cy="1046481"/>
          </a:xfrm>
        </p:spPr>
        <p:txBody>
          <a:bodyPr>
            <a:normAutofit/>
          </a:bodyPr>
          <a:lstStyle/>
          <a:p>
            <a:r>
              <a:rPr lang="en-US" sz="3600" dirty="0"/>
              <a:t>Take Home Points</a:t>
            </a:r>
          </a:p>
        </p:txBody>
      </p:sp>
      <p:sp>
        <p:nvSpPr>
          <p:cNvPr id="7" name="Date Placeholder 6">
            <a:extLst>
              <a:ext uri="{FF2B5EF4-FFF2-40B4-BE49-F238E27FC236}">
                <a16:creationId xmlns:a16="http://schemas.microsoft.com/office/drawing/2014/main" id="{6C6E8826-257F-E800-05FE-15D7BEF54605}"/>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2FFFF13B-00AE-8AC1-3BF7-E3A576DD1DA7}"/>
              </a:ext>
            </a:extLst>
          </p:cNvPr>
          <p:cNvSpPr>
            <a:spLocks noGrp="1"/>
          </p:cNvSpPr>
          <p:nvPr>
            <p:ph type="ftr" sz="quarter" idx="11"/>
          </p:nvPr>
        </p:nvSpPr>
        <p:spPr/>
        <p:txBody>
          <a:bodyPr/>
          <a:lstStyle/>
          <a:p>
            <a:r>
              <a:rPr lang="en-US" dirty="0"/>
              <a:t>FORM</a:t>
            </a:r>
            <a:endParaRPr lang="en-AE" dirty="0"/>
          </a:p>
        </p:txBody>
      </p:sp>
      <p:sp>
        <p:nvSpPr>
          <p:cNvPr id="9" name="Slide Number Placeholder 8">
            <a:extLst>
              <a:ext uri="{FF2B5EF4-FFF2-40B4-BE49-F238E27FC236}">
                <a16:creationId xmlns:a16="http://schemas.microsoft.com/office/drawing/2014/main" id="{B44CC434-D67A-0046-E2EC-EA197937CFF9}"/>
              </a:ext>
            </a:extLst>
          </p:cNvPr>
          <p:cNvSpPr>
            <a:spLocks noGrp="1"/>
          </p:cNvSpPr>
          <p:nvPr>
            <p:ph type="sldNum" sz="quarter" idx="12"/>
          </p:nvPr>
        </p:nvSpPr>
        <p:spPr/>
        <p:txBody>
          <a:bodyPr/>
          <a:lstStyle/>
          <a:p>
            <a:fld id="{C3891DEF-8D26-2D4A-BD93-0823895E0D5B}" type="slidenum">
              <a:rPr lang="en-AE" smtClean="0"/>
              <a:t>19</a:t>
            </a:fld>
            <a:endParaRPr lang="en-AE"/>
          </a:p>
        </p:txBody>
      </p:sp>
      <p:sp>
        <p:nvSpPr>
          <p:cNvPr id="10" name="Rectangle: Rounded Corners 9">
            <a:extLst>
              <a:ext uri="{FF2B5EF4-FFF2-40B4-BE49-F238E27FC236}">
                <a16:creationId xmlns:a16="http://schemas.microsoft.com/office/drawing/2014/main" id="{581D36E1-6F98-FE80-2673-DA3FE947FD81}"/>
              </a:ext>
            </a:extLst>
          </p:cNvPr>
          <p:cNvSpPr/>
          <p:nvPr/>
        </p:nvSpPr>
        <p:spPr>
          <a:xfrm>
            <a:off x="1659731" y="2243138"/>
            <a:ext cx="1921669" cy="11858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292D70"/>
                </a:solidFill>
              </a:rPr>
              <a:t>H.E. Sector is an Underutilized Resource</a:t>
            </a:r>
          </a:p>
        </p:txBody>
      </p:sp>
      <p:sp>
        <p:nvSpPr>
          <p:cNvPr id="11" name="Rectangle: Rounded Corners 10">
            <a:extLst>
              <a:ext uri="{FF2B5EF4-FFF2-40B4-BE49-F238E27FC236}">
                <a16:creationId xmlns:a16="http://schemas.microsoft.com/office/drawing/2014/main" id="{8F47AEE0-E5BE-BBA7-7A0F-519E13915370}"/>
              </a:ext>
            </a:extLst>
          </p:cNvPr>
          <p:cNvSpPr/>
          <p:nvPr/>
        </p:nvSpPr>
        <p:spPr>
          <a:xfrm>
            <a:off x="1752599" y="4296094"/>
            <a:ext cx="1921669" cy="11858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292D70"/>
                </a:solidFill>
              </a:rPr>
              <a:t>Think Data </a:t>
            </a:r>
            <a:r>
              <a:rPr lang="en-US" dirty="0">
                <a:solidFill>
                  <a:srgbClr val="292D70"/>
                </a:solidFill>
                <a:latin typeface="Calibri" panose="020F0502020204030204" pitchFamily="34" charset="0"/>
                <a:cs typeface="Calibri" panose="020F0502020204030204" pitchFamily="34" charset="0"/>
              </a:rPr>
              <a:t>— Not Solely Money</a:t>
            </a:r>
            <a:endParaRPr lang="en-US" dirty="0">
              <a:solidFill>
                <a:srgbClr val="292D70"/>
              </a:solidFill>
            </a:endParaRPr>
          </a:p>
        </p:txBody>
      </p:sp>
      <p:sp>
        <p:nvSpPr>
          <p:cNvPr id="12" name="Rectangle: Rounded Corners 11">
            <a:extLst>
              <a:ext uri="{FF2B5EF4-FFF2-40B4-BE49-F238E27FC236}">
                <a16:creationId xmlns:a16="http://schemas.microsoft.com/office/drawing/2014/main" id="{859D41E2-4843-AF83-BA15-E119C93277B9}"/>
              </a:ext>
            </a:extLst>
          </p:cNvPr>
          <p:cNvSpPr/>
          <p:nvPr/>
        </p:nvSpPr>
        <p:spPr>
          <a:xfrm>
            <a:off x="5135165" y="2188370"/>
            <a:ext cx="1921669" cy="11858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292D70"/>
                </a:solidFill>
              </a:rPr>
              <a:t>Feed the Open Science Pipeline</a:t>
            </a:r>
          </a:p>
        </p:txBody>
      </p:sp>
      <p:sp>
        <p:nvSpPr>
          <p:cNvPr id="13" name="Rectangle: Rounded Corners 12">
            <a:extLst>
              <a:ext uri="{FF2B5EF4-FFF2-40B4-BE49-F238E27FC236}">
                <a16:creationId xmlns:a16="http://schemas.microsoft.com/office/drawing/2014/main" id="{2517C4F3-7B6D-0AB3-DD5D-84BCB83BDB6B}"/>
              </a:ext>
            </a:extLst>
          </p:cNvPr>
          <p:cNvSpPr/>
          <p:nvPr/>
        </p:nvSpPr>
        <p:spPr>
          <a:xfrm>
            <a:off x="5135165" y="4299744"/>
            <a:ext cx="1921669" cy="11858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solidFill>
                  <a:srgbClr val="292D70"/>
                </a:solidFill>
              </a:rPr>
              <a:t>Promote Collaboration amongst HE Institutions </a:t>
            </a:r>
            <a:r>
              <a:rPr lang="en-US" sz="1700">
                <a:solidFill>
                  <a:srgbClr val="292D70"/>
                </a:solidFill>
              </a:rPr>
              <a:t>&amp; Various </a:t>
            </a:r>
            <a:r>
              <a:rPr lang="en-US" sz="1700" dirty="0">
                <a:solidFill>
                  <a:srgbClr val="292D70"/>
                </a:solidFill>
              </a:rPr>
              <a:t>S</a:t>
            </a:r>
            <a:r>
              <a:rPr lang="en-US" sz="1700">
                <a:solidFill>
                  <a:srgbClr val="292D70"/>
                </a:solidFill>
              </a:rPr>
              <a:t>ectors</a:t>
            </a:r>
            <a:endParaRPr lang="en-US" sz="1700" dirty="0">
              <a:solidFill>
                <a:srgbClr val="292D70"/>
              </a:solidFill>
            </a:endParaRPr>
          </a:p>
        </p:txBody>
      </p:sp>
      <p:sp>
        <p:nvSpPr>
          <p:cNvPr id="14" name="Rectangle: Rounded Corners 13">
            <a:extLst>
              <a:ext uri="{FF2B5EF4-FFF2-40B4-BE49-F238E27FC236}">
                <a16:creationId xmlns:a16="http://schemas.microsoft.com/office/drawing/2014/main" id="{EA4B363F-721B-F7E4-FB89-63BA27EC2AB4}"/>
              </a:ext>
            </a:extLst>
          </p:cNvPr>
          <p:cNvSpPr/>
          <p:nvPr/>
        </p:nvSpPr>
        <p:spPr>
          <a:xfrm>
            <a:off x="8610600" y="2101455"/>
            <a:ext cx="1921669" cy="11858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292D70"/>
                </a:solidFill>
              </a:rPr>
              <a:t>Involve All Stakeholders- Policy Makers, HE, </a:t>
            </a:r>
            <a:r>
              <a:rPr lang="en-US" dirty="0" err="1">
                <a:solidFill>
                  <a:srgbClr val="292D70"/>
                </a:solidFill>
              </a:rPr>
              <a:t>Schools,etc</a:t>
            </a:r>
            <a:r>
              <a:rPr lang="en-US" dirty="0">
                <a:solidFill>
                  <a:srgbClr val="292D70"/>
                </a:solidFill>
              </a:rPr>
              <a:t>.</a:t>
            </a:r>
          </a:p>
        </p:txBody>
      </p:sp>
      <p:sp>
        <p:nvSpPr>
          <p:cNvPr id="15" name="Rectangle: Rounded Corners 14">
            <a:extLst>
              <a:ext uri="{FF2B5EF4-FFF2-40B4-BE49-F238E27FC236}">
                <a16:creationId xmlns:a16="http://schemas.microsoft.com/office/drawing/2014/main" id="{144A82BC-655D-F9F6-07D8-CDF44AAA61FA}"/>
              </a:ext>
            </a:extLst>
          </p:cNvPr>
          <p:cNvSpPr/>
          <p:nvPr/>
        </p:nvSpPr>
        <p:spPr>
          <a:xfrm>
            <a:off x="8614172" y="4299744"/>
            <a:ext cx="1921669" cy="11858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292D70"/>
                </a:solidFill>
              </a:rPr>
              <a:t>Sustainability</a:t>
            </a:r>
            <a:r>
              <a:rPr lang="en-US" sz="1600" dirty="0">
                <a:solidFill>
                  <a:srgbClr val="292D70"/>
                </a:solidFill>
                <a:latin typeface="Montserrat" panose="00000500000000000000" pitchFamily="2" charset="0"/>
              </a:rPr>
              <a:t> — </a:t>
            </a:r>
            <a:r>
              <a:rPr lang="en-US" sz="1600" dirty="0">
                <a:solidFill>
                  <a:srgbClr val="292D70"/>
                </a:solidFill>
              </a:rPr>
              <a:t>Promote Continued Knowledge Generation  </a:t>
            </a:r>
          </a:p>
        </p:txBody>
      </p:sp>
      <p:pic>
        <p:nvPicPr>
          <p:cNvPr id="5" name="Graphic 4" descr="Schoolhouse outline">
            <a:extLst>
              <a:ext uri="{FF2B5EF4-FFF2-40B4-BE49-F238E27FC236}">
                <a16:creationId xmlns:a16="http://schemas.microsoft.com/office/drawing/2014/main" id="{133E1F9A-4F5A-FA51-CCF6-CAA69E7012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0" y="2324101"/>
            <a:ext cx="914400" cy="914400"/>
          </a:xfrm>
          <a:prstGeom prst="rect">
            <a:avLst/>
          </a:prstGeom>
        </p:spPr>
      </p:pic>
      <p:pic>
        <p:nvPicPr>
          <p:cNvPr id="16" name="Graphic 15" descr="Bar chart outline">
            <a:extLst>
              <a:ext uri="{FF2B5EF4-FFF2-40B4-BE49-F238E27FC236}">
                <a16:creationId xmlns:a16="http://schemas.microsoft.com/office/drawing/2014/main" id="{D6FCE34A-5D1D-3A94-1FD8-A5C940E657B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1000" y="4431825"/>
            <a:ext cx="914400" cy="914400"/>
          </a:xfrm>
          <a:prstGeom prst="rect">
            <a:avLst/>
          </a:prstGeom>
        </p:spPr>
      </p:pic>
      <p:pic>
        <p:nvPicPr>
          <p:cNvPr id="18" name="Graphic 17" descr="Continuous Improvement outline">
            <a:extLst>
              <a:ext uri="{FF2B5EF4-FFF2-40B4-BE49-F238E27FC236}">
                <a16:creationId xmlns:a16="http://schemas.microsoft.com/office/drawing/2014/main" id="{023BA79D-987F-C004-3B70-75251BEF18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038600" y="2322356"/>
            <a:ext cx="914400" cy="914400"/>
          </a:xfrm>
          <a:prstGeom prst="rect">
            <a:avLst/>
          </a:prstGeom>
        </p:spPr>
      </p:pic>
      <p:pic>
        <p:nvPicPr>
          <p:cNvPr id="24" name="Graphic 23" descr="Handshake outline">
            <a:extLst>
              <a:ext uri="{FF2B5EF4-FFF2-40B4-BE49-F238E27FC236}">
                <a16:creationId xmlns:a16="http://schemas.microsoft.com/office/drawing/2014/main" id="{C65BE9F4-19A4-9352-6064-68543582B59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38600" y="4431825"/>
            <a:ext cx="914400" cy="914400"/>
          </a:xfrm>
          <a:prstGeom prst="rect">
            <a:avLst/>
          </a:prstGeom>
        </p:spPr>
      </p:pic>
      <p:pic>
        <p:nvPicPr>
          <p:cNvPr id="26" name="Graphic 25" descr="Group of people outline">
            <a:extLst>
              <a:ext uri="{FF2B5EF4-FFF2-40B4-BE49-F238E27FC236}">
                <a16:creationId xmlns:a16="http://schemas.microsoft.com/office/drawing/2014/main" id="{37E576DD-F011-2480-E112-0A7BBAC2C59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6461" y="2322356"/>
            <a:ext cx="914400" cy="914400"/>
          </a:xfrm>
          <a:prstGeom prst="rect">
            <a:avLst/>
          </a:prstGeom>
        </p:spPr>
      </p:pic>
      <p:pic>
        <p:nvPicPr>
          <p:cNvPr id="28" name="Graphic 27" descr="Continuous Improvement outline">
            <a:extLst>
              <a:ext uri="{FF2B5EF4-FFF2-40B4-BE49-F238E27FC236}">
                <a16:creationId xmlns:a16="http://schemas.microsoft.com/office/drawing/2014/main" id="{3CFB049E-E349-F840-44EE-CCF12FFF015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516461" y="4439126"/>
            <a:ext cx="914400" cy="914400"/>
          </a:xfrm>
          <a:prstGeom prst="rect">
            <a:avLst/>
          </a:prstGeom>
        </p:spPr>
      </p:pic>
      <p:pic>
        <p:nvPicPr>
          <p:cNvPr id="6" name="Picture 2" descr="page1image7169376">
            <a:extLst>
              <a:ext uri="{FF2B5EF4-FFF2-40B4-BE49-F238E27FC236}">
                <a16:creationId xmlns:a16="http://schemas.microsoft.com/office/drawing/2014/main" id="{BF5CB3C3-99CE-0D5E-C5D0-BD8C807BF11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07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6DE4F-74D2-C444-87AF-7CAF4CF85DF9}"/>
              </a:ext>
            </a:extLst>
          </p:cNvPr>
          <p:cNvSpPr>
            <a:spLocks noGrp="1"/>
          </p:cNvSpPr>
          <p:nvPr>
            <p:ph type="title"/>
          </p:nvPr>
        </p:nvSpPr>
        <p:spPr>
          <a:xfrm>
            <a:off x="838200" y="863817"/>
            <a:ext cx="10515600" cy="1079284"/>
          </a:xfrm>
        </p:spPr>
        <p:txBody>
          <a:bodyPr>
            <a:normAutofit/>
          </a:bodyPr>
          <a:lstStyle/>
          <a:p>
            <a:r>
              <a:rPr lang="en-AE" sz="3600" dirty="0"/>
              <a:t>OUTLINE</a:t>
            </a:r>
          </a:p>
        </p:txBody>
      </p:sp>
      <p:sp>
        <p:nvSpPr>
          <p:cNvPr id="3" name="Content Placeholder 2">
            <a:extLst>
              <a:ext uri="{FF2B5EF4-FFF2-40B4-BE49-F238E27FC236}">
                <a16:creationId xmlns:a16="http://schemas.microsoft.com/office/drawing/2014/main" id="{1DA4832E-6CC6-1E45-8CE3-B5F67A7888FD}"/>
              </a:ext>
            </a:extLst>
          </p:cNvPr>
          <p:cNvSpPr>
            <a:spLocks noGrp="1"/>
          </p:cNvSpPr>
          <p:nvPr>
            <p:ph sz="half" idx="1"/>
          </p:nvPr>
        </p:nvSpPr>
        <p:spPr>
          <a:xfrm>
            <a:off x="838199" y="2279073"/>
            <a:ext cx="10293927" cy="3897889"/>
          </a:xfrm>
        </p:spPr>
        <p:txBody>
          <a:bodyPr>
            <a:normAutofit/>
          </a:bodyPr>
          <a:lstStyle/>
          <a:p>
            <a:r>
              <a:rPr lang="en-AE" dirty="0"/>
              <a:t>Open Science and its Importance in Educational Research </a:t>
            </a:r>
          </a:p>
          <a:p>
            <a:r>
              <a:rPr lang="en-AE" dirty="0"/>
              <a:t>Case study from the UAE Ministry of Education</a:t>
            </a:r>
          </a:p>
          <a:p>
            <a:r>
              <a:rPr lang="en-AE" dirty="0"/>
              <a:t>Recommendations and Future Outlook </a:t>
            </a:r>
          </a:p>
          <a:p>
            <a:r>
              <a:rPr lang="en-AE" dirty="0"/>
              <a:t>References</a:t>
            </a:r>
          </a:p>
        </p:txBody>
      </p:sp>
      <p:sp>
        <p:nvSpPr>
          <p:cNvPr id="5" name="Date Placeholder 4">
            <a:extLst>
              <a:ext uri="{FF2B5EF4-FFF2-40B4-BE49-F238E27FC236}">
                <a16:creationId xmlns:a16="http://schemas.microsoft.com/office/drawing/2014/main" id="{D4779E27-6C6F-0F41-800F-EBFA86C7F8D2}"/>
              </a:ext>
            </a:extLst>
          </p:cNvPr>
          <p:cNvSpPr>
            <a:spLocks noGrp="1"/>
          </p:cNvSpPr>
          <p:nvPr>
            <p:ph type="dt" sz="half" idx="10"/>
          </p:nvPr>
        </p:nvSpPr>
        <p:spPr/>
        <p:txBody>
          <a:bodyPr/>
          <a:lstStyle/>
          <a:p>
            <a:fld id="{47B7BA93-8E99-7A40-9A98-DBC598FB6A8E}" type="datetime1">
              <a:rPr lang="en-US" smtClean="0"/>
              <a:t>10/24/2022</a:t>
            </a:fld>
            <a:endParaRPr lang="en-AE"/>
          </a:p>
        </p:txBody>
      </p:sp>
      <p:sp>
        <p:nvSpPr>
          <p:cNvPr id="6" name="Footer Placeholder 5">
            <a:extLst>
              <a:ext uri="{FF2B5EF4-FFF2-40B4-BE49-F238E27FC236}">
                <a16:creationId xmlns:a16="http://schemas.microsoft.com/office/drawing/2014/main" id="{9650B07B-162C-7B49-A438-4110695EC5AD}"/>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C37B7348-6DBE-F84A-8AA3-5B8073148592}"/>
              </a:ext>
            </a:extLst>
          </p:cNvPr>
          <p:cNvSpPr>
            <a:spLocks noGrp="1"/>
          </p:cNvSpPr>
          <p:nvPr>
            <p:ph type="sldNum" sz="quarter" idx="12"/>
          </p:nvPr>
        </p:nvSpPr>
        <p:spPr/>
        <p:txBody>
          <a:bodyPr/>
          <a:lstStyle/>
          <a:p>
            <a:fld id="{C3891DEF-8D26-2D4A-BD93-0823895E0D5B}" type="slidenum">
              <a:rPr lang="en-AE" smtClean="0"/>
              <a:t>2</a:t>
            </a:fld>
            <a:endParaRPr lang="en-AE"/>
          </a:p>
        </p:txBody>
      </p:sp>
      <p:pic>
        <p:nvPicPr>
          <p:cNvPr id="9" name="Picture 2" descr="page1image7169376">
            <a:extLst>
              <a:ext uri="{FF2B5EF4-FFF2-40B4-BE49-F238E27FC236}">
                <a16:creationId xmlns:a16="http://schemas.microsoft.com/office/drawing/2014/main" id="{B7636C9B-9813-E170-EB48-506D62D01A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484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0368B-4BB7-DC1A-6579-8571516D8BE0}"/>
              </a:ext>
            </a:extLst>
          </p:cNvPr>
          <p:cNvSpPr>
            <a:spLocks noGrp="1"/>
          </p:cNvSpPr>
          <p:nvPr>
            <p:ph type="title"/>
          </p:nvPr>
        </p:nvSpPr>
        <p:spPr>
          <a:xfrm>
            <a:off x="839788" y="926581"/>
            <a:ext cx="10515600" cy="733050"/>
          </a:xfrm>
        </p:spPr>
        <p:txBody>
          <a:bodyPr>
            <a:normAutofit/>
          </a:bodyPr>
          <a:lstStyle/>
          <a:p>
            <a:r>
              <a:rPr lang="en-US" sz="3200" dirty="0"/>
              <a:t>Future Outlook</a:t>
            </a:r>
          </a:p>
        </p:txBody>
      </p:sp>
      <p:sp>
        <p:nvSpPr>
          <p:cNvPr id="7" name="Date Placeholder 6">
            <a:extLst>
              <a:ext uri="{FF2B5EF4-FFF2-40B4-BE49-F238E27FC236}">
                <a16:creationId xmlns:a16="http://schemas.microsoft.com/office/drawing/2014/main" id="{B327E70B-09BC-F8F6-ECDC-0406EC6D89CD}"/>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DAB2AD62-528A-C05E-4338-328ABD998882}"/>
              </a:ext>
            </a:extLst>
          </p:cNvPr>
          <p:cNvSpPr>
            <a:spLocks noGrp="1"/>
          </p:cNvSpPr>
          <p:nvPr>
            <p:ph type="ftr" sz="quarter" idx="11"/>
          </p:nvPr>
        </p:nvSpPr>
        <p:spPr/>
        <p:txBody>
          <a:bodyPr/>
          <a:lstStyle/>
          <a:p>
            <a:r>
              <a:rPr lang="en-US" dirty="0"/>
              <a:t>FORM</a:t>
            </a:r>
            <a:endParaRPr lang="en-AE" dirty="0"/>
          </a:p>
        </p:txBody>
      </p:sp>
      <p:sp>
        <p:nvSpPr>
          <p:cNvPr id="9" name="Slide Number Placeholder 8">
            <a:extLst>
              <a:ext uri="{FF2B5EF4-FFF2-40B4-BE49-F238E27FC236}">
                <a16:creationId xmlns:a16="http://schemas.microsoft.com/office/drawing/2014/main" id="{8C0FE2C9-B168-02BC-FDB9-7041A7C68402}"/>
              </a:ext>
            </a:extLst>
          </p:cNvPr>
          <p:cNvSpPr>
            <a:spLocks noGrp="1"/>
          </p:cNvSpPr>
          <p:nvPr>
            <p:ph type="sldNum" sz="quarter" idx="12"/>
          </p:nvPr>
        </p:nvSpPr>
        <p:spPr/>
        <p:txBody>
          <a:bodyPr/>
          <a:lstStyle/>
          <a:p>
            <a:fld id="{C3891DEF-8D26-2D4A-BD93-0823895E0D5B}" type="slidenum">
              <a:rPr lang="en-AE" smtClean="0"/>
              <a:t>20</a:t>
            </a:fld>
            <a:endParaRPr lang="en-AE"/>
          </a:p>
        </p:txBody>
      </p:sp>
      <p:sp>
        <p:nvSpPr>
          <p:cNvPr id="12" name="Parallelogram 11">
            <a:extLst>
              <a:ext uri="{FF2B5EF4-FFF2-40B4-BE49-F238E27FC236}">
                <a16:creationId xmlns:a16="http://schemas.microsoft.com/office/drawing/2014/main" id="{C4C45AB1-1B70-9921-BC7B-BEFEF39AC702}"/>
              </a:ext>
            </a:extLst>
          </p:cNvPr>
          <p:cNvSpPr/>
          <p:nvPr/>
        </p:nvSpPr>
        <p:spPr>
          <a:xfrm>
            <a:off x="4436467" y="1961422"/>
            <a:ext cx="3128854" cy="3840464"/>
          </a:xfrm>
          <a:prstGeom prst="parallelogram">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u="sng" dirty="0">
                <a:solidFill>
                  <a:srgbClr val="292D70"/>
                </a:solidFill>
                <a:latin typeface="Montserrat" panose="00000500000000000000" pitchFamily="2" charset="0"/>
              </a:rPr>
              <a:t>Sustainability</a:t>
            </a:r>
          </a:p>
          <a:p>
            <a:pPr algn="ctr"/>
            <a:endParaRPr lang="en-US" b="1" u="sng" dirty="0">
              <a:solidFill>
                <a:srgbClr val="292D70"/>
              </a:solidFill>
              <a:latin typeface="Montserrat" panose="00000500000000000000" pitchFamily="2" charset="0"/>
            </a:endParaRPr>
          </a:p>
          <a:p>
            <a:pPr algn="ctr"/>
            <a:r>
              <a:rPr lang="en-US" b="1" dirty="0">
                <a:solidFill>
                  <a:srgbClr val="292D70"/>
                </a:solidFill>
                <a:latin typeface="Montserrat" panose="00000500000000000000" pitchFamily="2" charset="0"/>
              </a:rPr>
              <a:t> </a:t>
            </a:r>
          </a:p>
          <a:p>
            <a:pPr algn="ctr"/>
            <a:r>
              <a:rPr lang="en-US" dirty="0">
                <a:solidFill>
                  <a:srgbClr val="292D70"/>
                </a:solidFill>
                <a:latin typeface="Montserrat" panose="00000500000000000000" pitchFamily="2" charset="0"/>
              </a:rPr>
              <a:t>Building on previous cycles of Innovation through open access</a:t>
            </a:r>
          </a:p>
          <a:p>
            <a:pPr algn="r"/>
            <a:endParaRPr lang="en-US" dirty="0">
              <a:solidFill>
                <a:srgbClr val="292D70"/>
              </a:solidFill>
              <a:latin typeface="Montserrat" panose="00000500000000000000" pitchFamily="2" charset="0"/>
            </a:endParaRPr>
          </a:p>
          <a:p>
            <a:pPr algn="r"/>
            <a:endParaRPr lang="en-US" dirty="0">
              <a:solidFill>
                <a:srgbClr val="292D70"/>
              </a:solidFill>
              <a:latin typeface="Montserrat" panose="00000500000000000000" pitchFamily="2" charset="0"/>
            </a:endParaRPr>
          </a:p>
          <a:p>
            <a:pPr algn="ctr"/>
            <a:endParaRPr lang="en-US" dirty="0"/>
          </a:p>
        </p:txBody>
      </p:sp>
      <p:sp>
        <p:nvSpPr>
          <p:cNvPr id="15" name="Parallelogram 14">
            <a:extLst>
              <a:ext uri="{FF2B5EF4-FFF2-40B4-BE49-F238E27FC236}">
                <a16:creationId xmlns:a16="http://schemas.microsoft.com/office/drawing/2014/main" id="{443C52CC-DC95-F628-3BC9-7EBDFC7249F7}"/>
              </a:ext>
            </a:extLst>
          </p:cNvPr>
          <p:cNvSpPr/>
          <p:nvPr/>
        </p:nvSpPr>
        <p:spPr>
          <a:xfrm>
            <a:off x="8417773" y="1961422"/>
            <a:ext cx="3128854" cy="3840465"/>
          </a:xfrm>
          <a:prstGeom prst="parallelogram">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400" dirty="0">
              <a:solidFill>
                <a:srgbClr val="292D70"/>
              </a:solidFill>
            </a:endParaRPr>
          </a:p>
          <a:p>
            <a:pPr algn="ctr"/>
            <a:endParaRPr lang="en-US" sz="1400" dirty="0">
              <a:solidFill>
                <a:srgbClr val="292D70"/>
              </a:solidFill>
            </a:endParaRPr>
          </a:p>
          <a:p>
            <a:pPr algn="r"/>
            <a:r>
              <a:rPr lang="en-US" sz="1600" b="1" u="sng" dirty="0">
                <a:solidFill>
                  <a:srgbClr val="292D70"/>
                </a:solidFill>
                <a:latin typeface="Montserrat" panose="00000500000000000000" pitchFamily="2" charset="0"/>
              </a:rPr>
              <a:t>Future Outlook</a:t>
            </a:r>
          </a:p>
          <a:p>
            <a:pPr algn="ctr"/>
            <a:r>
              <a:rPr lang="en-US" sz="1300" dirty="0">
                <a:solidFill>
                  <a:srgbClr val="292D70"/>
                </a:solidFill>
                <a:latin typeface="Montserrat" panose="00000500000000000000" pitchFamily="2" charset="0"/>
              </a:rPr>
              <a:t>By educating new generations of scientists &amp; scholars and socializing them with the values and attitudes of Open Science, we facilitate and accelerate the transition that simultaneously </a:t>
            </a:r>
            <a:r>
              <a:rPr lang="en-US" sz="1300" b="1" dirty="0">
                <a:solidFill>
                  <a:srgbClr val="292D70"/>
                </a:solidFill>
                <a:latin typeface="Montserrat" panose="00000500000000000000" pitchFamily="2" charset="0"/>
              </a:rPr>
              <a:t>re-aligns research and education and empowers students for a transformative role after graduation </a:t>
            </a:r>
            <a:r>
              <a:rPr lang="en-US" sz="1300" dirty="0">
                <a:solidFill>
                  <a:srgbClr val="292D70"/>
                </a:solidFill>
                <a:latin typeface="Montserrat" panose="00000500000000000000" pitchFamily="2" charset="0"/>
              </a:rPr>
              <a:t>(de Knecht et. Al., 2021)   </a:t>
            </a:r>
          </a:p>
          <a:p>
            <a:pPr algn="r"/>
            <a:endParaRPr lang="en-US" dirty="0">
              <a:solidFill>
                <a:srgbClr val="292D70"/>
              </a:solidFill>
            </a:endParaRPr>
          </a:p>
        </p:txBody>
      </p:sp>
      <p:sp>
        <p:nvSpPr>
          <p:cNvPr id="18" name="Parallelogram 17">
            <a:extLst>
              <a:ext uri="{FF2B5EF4-FFF2-40B4-BE49-F238E27FC236}">
                <a16:creationId xmlns:a16="http://schemas.microsoft.com/office/drawing/2014/main" id="{E85097C3-F817-AC8D-C640-AE66123E4FC1}"/>
              </a:ext>
            </a:extLst>
          </p:cNvPr>
          <p:cNvSpPr/>
          <p:nvPr/>
        </p:nvSpPr>
        <p:spPr>
          <a:xfrm>
            <a:off x="452546" y="1961422"/>
            <a:ext cx="3128854" cy="3840464"/>
          </a:xfrm>
          <a:prstGeom prst="parallelogram">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u="sng" dirty="0">
                <a:solidFill>
                  <a:srgbClr val="292D70"/>
                </a:solidFill>
                <a:latin typeface="Montserrat" panose="00000500000000000000" pitchFamily="2" charset="0"/>
              </a:rPr>
              <a:t>Current Situation</a:t>
            </a:r>
          </a:p>
          <a:p>
            <a:pPr algn="ctr"/>
            <a:endParaRPr lang="en-US" b="1" u="sng" dirty="0">
              <a:solidFill>
                <a:srgbClr val="292D70"/>
              </a:solidFill>
              <a:latin typeface="Montserrat" panose="00000500000000000000" pitchFamily="2" charset="0"/>
            </a:endParaRPr>
          </a:p>
          <a:p>
            <a:pPr algn="ctr"/>
            <a:endParaRPr lang="en-US" b="1" u="sng" dirty="0">
              <a:solidFill>
                <a:srgbClr val="292D70"/>
              </a:solidFill>
              <a:latin typeface="Montserrat" panose="00000500000000000000" pitchFamily="2" charset="0"/>
            </a:endParaRPr>
          </a:p>
          <a:p>
            <a:pPr algn="ctr"/>
            <a:r>
              <a:rPr lang="en-US" dirty="0">
                <a:solidFill>
                  <a:srgbClr val="292D70"/>
                </a:solidFill>
                <a:latin typeface="Montserrat" panose="00000500000000000000" pitchFamily="2" charset="0"/>
              </a:rPr>
              <a:t>What we have is a precursor to true open science and research</a:t>
            </a:r>
          </a:p>
          <a:p>
            <a:pPr algn="ctr"/>
            <a:endParaRPr lang="en-US" dirty="0">
              <a:solidFill>
                <a:srgbClr val="292D70"/>
              </a:solidFill>
              <a:latin typeface="Montserrat" panose="00000500000000000000" pitchFamily="2" charset="0"/>
            </a:endParaRPr>
          </a:p>
          <a:p>
            <a:pPr algn="ctr"/>
            <a:endParaRPr lang="en-US" dirty="0"/>
          </a:p>
        </p:txBody>
      </p:sp>
      <p:cxnSp>
        <p:nvCxnSpPr>
          <p:cNvPr id="20" name="Straight Arrow Connector 19">
            <a:extLst>
              <a:ext uri="{FF2B5EF4-FFF2-40B4-BE49-F238E27FC236}">
                <a16:creationId xmlns:a16="http://schemas.microsoft.com/office/drawing/2014/main" id="{CC923BA0-D3A8-6D47-9275-63576A507C75}"/>
              </a:ext>
            </a:extLst>
          </p:cNvPr>
          <p:cNvCxnSpPr>
            <a:stCxn id="18" idx="2"/>
            <a:endCxn id="12" idx="5"/>
          </p:cNvCxnSpPr>
          <p:nvPr/>
        </p:nvCxnSpPr>
        <p:spPr>
          <a:xfrm>
            <a:off x="3190293" y="3881654"/>
            <a:ext cx="1637281" cy="0"/>
          </a:xfrm>
          <a:prstGeom prst="straightConnector1">
            <a:avLst/>
          </a:prstGeom>
          <a:ln>
            <a:solidFill>
              <a:srgbClr val="292D7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C7A9027-70AE-CCF5-A57A-02D6F3CB0C9A}"/>
              </a:ext>
            </a:extLst>
          </p:cNvPr>
          <p:cNvCxnSpPr/>
          <p:nvPr/>
        </p:nvCxnSpPr>
        <p:spPr>
          <a:xfrm>
            <a:off x="7139896" y="3950292"/>
            <a:ext cx="1637281" cy="0"/>
          </a:xfrm>
          <a:prstGeom prst="straightConnector1">
            <a:avLst/>
          </a:prstGeom>
          <a:ln>
            <a:solidFill>
              <a:srgbClr val="292D7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2" descr="page1image7169376">
            <a:extLst>
              <a:ext uri="{FF2B5EF4-FFF2-40B4-BE49-F238E27FC236}">
                <a16:creationId xmlns:a16="http://schemas.microsoft.com/office/drawing/2014/main" id="{4D8DAFEE-2F39-D397-1248-4494EF5F62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677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72345-D1BD-E91B-73D0-5BA62C6DB30D}"/>
              </a:ext>
            </a:extLst>
          </p:cNvPr>
          <p:cNvSpPr>
            <a:spLocks noGrp="1"/>
          </p:cNvSpPr>
          <p:nvPr>
            <p:ph type="title"/>
          </p:nvPr>
        </p:nvSpPr>
        <p:spPr>
          <a:xfrm>
            <a:off x="839788" y="806240"/>
            <a:ext cx="10515600" cy="628835"/>
          </a:xfrm>
        </p:spPr>
        <p:txBody>
          <a:bodyPr>
            <a:normAutofit/>
          </a:bodyPr>
          <a:lstStyle/>
          <a:p>
            <a:r>
              <a:rPr lang="en-US" sz="3200" dirty="0"/>
              <a:t>References</a:t>
            </a:r>
          </a:p>
        </p:txBody>
      </p:sp>
      <p:sp>
        <p:nvSpPr>
          <p:cNvPr id="4" name="Content Placeholder 3">
            <a:extLst>
              <a:ext uri="{FF2B5EF4-FFF2-40B4-BE49-F238E27FC236}">
                <a16:creationId xmlns:a16="http://schemas.microsoft.com/office/drawing/2014/main" id="{93A6707D-70F6-7FD7-8CDF-E1B4125825B1}"/>
              </a:ext>
            </a:extLst>
          </p:cNvPr>
          <p:cNvSpPr>
            <a:spLocks noGrp="1"/>
          </p:cNvSpPr>
          <p:nvPr>
            <p:ph sz="half" idx="2"/>
          </p:nvPr>
        </p:nvSpPr>
        <p:spPr>
          <a:xfrm>
            <a:off x="839788" y="1426810"/>
            <a:ext cx="10440193" cy="4851206"/>
          </a:xfrm>
        </p:spPr>
        <p:txBody>
          <a:bodyPr>
            <a:normAutofit fontScale="25000" lnSpcReduction="20000"/>
          </a:bodyPr>
          <a:lstStyle/>
          <a:p>
            <a:r>
              <a:rPr lang="en-US" sz="4400" dirty="0">
                <a:latin typeface="Montserrat" panose="00000500000000000000" pitchFamily="2" charset="0"/>
              </a:rPr>
              <a:t>De Knecht S, Van der Meer M, Brinkman L, </a:t>
            </a:r>
            <a:r>
              <a:rPr lang="en-US" sz="4400" dirty="0" err="1">
                <a:latin typeface="Montserrat" panose="00000500000000000000" pitchFamily="2" charset="0"/>
              </a:rPr>
              <a:t>Kluijtmans</a:t>
            </a:r>
            <a:r>
              <a:rPr lang="en-US" sz="4400" dirty="0">
                <a:latin typeface="Montserrat" panose="00000500000000000000" pitchFamily="2" charset="0"/>
              </a:rPr>
              <a:t> M, </a:t>
            </a:r>
            <a:r>
              <a:rPr lang="en-US" sz="4400" dirty="0" err="1">
                <a:latin typeface="Montserrat" panose="00000500000000000000" pitchFamily="2" charset="0"/>
              </a:rPr>
              <a:t>Miedema</a:t>
            </a:r>
            <a:r>
              <a:rPr lang="en-US" sz="4400" dirty="0">
                <a:latin typeface="Montserrat" panose="00000500000000000000" pitchFamily="2" charset="0"/>
              </a:rPr>
              <a:t> F, 2021 RESHAPING THE ACADEMIC SELF CONNECTING EDUCATION &amp; OPEN SCIENCE https://www.uu.nl/sites/default/files/210401%20-%20White%20Paper%20Open%20Science%20Education.pdf</a:t>
            </a:r>
          </a:p>
          <a:p>
            <a:r>
              <a:rPr lang="en-US" sz="4400" dirty="0">
                <a:latin typeface="Montserrat" panose="00000500000000000000" pitchFamily="2" charset="0"/>
              </a:rPr>
              <a:t>International Science Council. 2019. Advancing Science as a Global Public Good. Action Plan 2019-2021. https://council.science/actionplan/</a:t>
            </a:r>
          </a:p>
          <a:p>
            <a:pPr algn="l"/>
            <a:r>
              <a:rPr lang="en-US" sz="4400" b="0" i="0" dirty="0">
                <a:effectLst/>
                <a:latin typeface="Montserrat" panose="00000500000000000000" pitchFamily="2" charset="0"/>
              </a:rPr>
              <a:t>OECD (2008), </a:t>
            </a:r>
            <a:r>
              <a:rPr lang="en-US" sz="4400" b="0" i="1" dirty="0">
                <a:effectLst/>
                <a:latin typeface="Montserrat" panose="00000500000000000000" pitchFamily="2" charset="0"/>
              </a:rPr>
              <a:t>Innovating to Learn, Learning to Innovate</a:t>
            </a:r>
            <a:r>
              <a:rPr lang="en-US" sz="4400" b="0" i="0" dirty="0">
                <a:effectLst/>
                <a:latin typeface="Montserrat" panose="00000500000000000000" pitchFamily="2" charset="0"/>
              </a:rPr>
              <a:t>, OECD Publishing, Paris, </a:t>
            </a:r>
            <a:r>
              <a:rPr lang="en-US" sz="4400" b="0" i="0" u="none" strike="noStrike" dirty="0">
                <a:effectLst/>
                <a:latin typeface="Montserrat" panose="00000500000000000000" pitchFamily="2" charset="0"/>
              </a:rPr>
              <a:t>https://doi.org/10.1787/9789264047983-en</a:t>
            </a:r>
            <a:r>
              <a:rPr lang="en-US" sz="4400" b="0" i="0" dirty="0">
                <a:effectLst/>
                <a:latin typeface="Montserrat" panose="00000500000000000000" pitchFamily="2" charset="0"/>
              </a:rPr>
              <a:t>.</a:t>
            </a:r>
          </a:p>
          <a:p>
            <a:r>
              <a:rPr lang="en-US" sz="4400" b="0" i="0" dirty="0">
                <a:effectLst/>
                <a:latin typeface="Montserrat" panose="00000500000000000000" pitchFamily="2" charset="0"/>
              </a:rPr>
              <a:t>OECD (2022), </a:t>
            </a:r>
            <a:r>
              <a:rPr lang="en-US" sz="4400" b="0" i="1" dirty="0">
                <a:effectLst/>
                <a:latin typeface="Montserrat" panose="00000500000000000000" pitchFamily="2" charset="0"/>
              </a:rPr>
              <a:t>Who Cares about Using Education Research in Policy and Practice?: Strengthening Research Engagement</a:t>
            </a:r>
            <a:r>
              <a:rPr lang="en-US" sz="4400" b="0" i="0" dirty="0">
                <a:effectLst/>
                <a:latin typeface="Montserrat" panose="00000500000000000000" pitchFamily="2" charset="0"/>
              </a:rPr>
              <a:t>, Educational Research and Innovation, OECD Publishing, Paris, </a:t>
            </a:r>
            <a:r>
              <a:rPr lang="en-US" sz="4400" b="0" i="0" u="none" strike="noStrike" dirty="0">
                <a:effectLst/>
                <a:latin typeface="Montserrat" panose="00000500000000000000" pitchFamily="2" charset="0"/>
              </a:rPr>
              <a:t>https://doi.org/10.1787/d7ff793d-en</a:t>
            </a:r>
            <a:r>
              <a:rPr lang="en-US" sz="4400" b="0" i="0" dirty="0">
                <a:effectLst/>
                <a:latin typeface="Montserrat" panose="00000500000000000000" pitchFamily="2" charset="0"/>
              </a:rPr>
              <a:t>.</a:t>
            </a:r>
          </a:p>
          <a:p>
            <a:r>
              <a:rPr lang="en-US" sz="4400" b="0" i="0" dirty="0">
                <a:effectLst/>
                <a:latin typeface="Montserrat" panose="00000500000000000000" pitchFamily="2" charset="0"/>
              </a:rPr>
              <a:t>Open Science Collaboration, 2015. Estimating the reproducibility of psychological science. </a:t>
            </a:r>
            <a:r>
              <a:rPr lang="en-US" sz="4400" b="0" i="1" dirty="0">
                <a:effectLst/>
                <a:latin typeface="Montserrat" panose="00000500000000000000" pitchFamily="2" charset="0"/>
              </a:rPr>
              <a:t>Science</a:t>
            </a:r>
            <a:r>
              <a:rPr lang="en-US" sz="4400" b="0" i="0" dirty="0">
                <a:effectLst/>
                <a:latin typeface="Montserrat" panose="00000500000000000000" pitchFamily="2" charset="0"/>
              </a:rPr>
              <a:t>, </a:t>
            </a:r>
            <a:r>
              <a:rPr lang="en-US" sz="4400" b="0" i="1" dirty="0">
                <a:effectLst/>
                <a:latin typeface="Montserrat" panose="00000500000000000000" pitchFamily="2" charset="0"/>
              </a:rPr>
              <a:t>349</a:t>
            </a:r>
            <a:r>
              <a:rPr lang="en-US" sz="4400" b="0" i="0" dirty="0">
                <a:effectLst/>
                <a:latin typeface="Montserrat" panose="00000500000000000000" pitchFamily="2" charset="0"/>
              </a:rPr>
              <a:t>(6251), p.aac4716.</a:t>
            </a:r>
          </a:p>
          <a:p>
            <a:r>
              <a:rPr lang="en-US" sz="4400" b="0" i="0" dirty="0">
                <a:effectLst/>
                <a:latin typeface="Montserrat" panose="00000500000000000000" pitchFamily="2" charset="0"/>
              </a:rPr>
              <a:t>Open Science Collaboration, 2015. Estimating the reproducibility of psychological science. </a:t>
            </a:r>
            <a:r>
              <a:rPr lang="en-US" sz="4400" b="0" i="1" dirty="0">
                <a:effectLst/>
                <a:latin typeface="Montserrat" panose="00000500000000000000" pitchFamily="2" charset="0"/>
              </a:rPr>
              <a:t>Science</a:t>
            </a:r>
            <a:r>
              <a:rPr lang="en-US" sz="4400" b="0" i="0" dirty="0">
                <a:effectLst/>
                <a:latin typeface="Montserrat" panose="00000500000000000000" pitchFamily="2" charset="0"/>
              </a:rPr>
              <a:t>, </a:t>
            </a:r>
            <a:r>
              <a:rPr lang="en-US" sz="4400" b="0" i="1" dirty="0">
                <a:effectLst/>
                <a:latin typeface="Montserrat" panose="00000500000000000000" pitchFamily="2" charset="0"/>
              </a:rPr>
              <a:t>349</a:t>
            </a:r>
            <a:r>
              <a:rPr lang="en-US" sz="4400" b="0" i="0" dirty="0">
                <a:effectLst/>
                <a:latin typeface="Montserrat" panose="00000500000000000000" pitchFamily="2" charset="0"/>
              </a:rPr>
              <a:t>(6251), p.aac4716.</a:t>
            </a:r>
          </a:p>
          <a:p>
            <a:r>
              <a:rPr lang="en-US" sz="4400" b="0" i="0" dirty="0">
                <a:effectLst/>
                <a:latin typeface="Montserrat" panose="00000500000000000000" pitchFamily="2" charset="0"/>
              </a:rPr>
              <a:t>Piwowar H, </a:t>
            </a:r>
            <a:r>
              <a:rPr lang="en-US" sz="4400" b="0" i="0" dirty="0" err="1">
                <a:effectLst/>
                <a:latin typeface="Montserrat" panose="00000500000000000000" pitchFamily="2" charset="0"/>
              </a:rPr>
              <a:t>Priem</a:t>
            </a:r>
            <a:r>
              <a:rPr lang="en-US" sz="4400" b="0" i="0" dirty="0">
                <a:effectLst/>
                <a:latin typeface="Montserrat" panose="00000500000000000000" pitchFamily="2" charset="0"/>
              </a:rPr>
              <a:t> J, </a:t>
            </a:r>
            <a:r>
              <a:rPr lang="en-US" sz="4400" b="0" i="0" dirty="0" err="1">
                <a:effectLst/>
                <a:latin typeface="Montserrat" panose="00000500000000000000" pitchFamily="2" charset="0"/>
              </a:rPr>
              <a:t>Larivière</a:t>
            </a:r>
            <a:r>
              <a:rPr lang="en-US" sz="4400" b="0" i="0" dirty="0">
                <a:effectLst/>
                <a:latin typeface="Montserrat" panose="00000500000000000000" pitchFamily="2" charset="0"/>
              </a:rPr>
              <a:t> V, </a:t>
            </a:r>
            <a:r>
              <a:rPr lang="en-US" sz="4400" b="0" i="0" dirty="0" err="1">
                <a:effectLst/>
                <a:latin typeface="Montserrat" panose="00000500000000000000" pitchFamily="2" charset="0"/>
              </a:rPr>
              <a:t>Alperin</a:t>
            </a:r>
            <a:r>
              <a:rPr lang="en-US" sz="4400" b="0" i="0" dirty="0">
                <a:effectLst/>
                <a:latin typeface="Montserrat" panose="00000500000000000000" pitchFamily="2" charset="0"/>
              </a:rPr>
              <a:t> JP, Matthias L, Norlander B, Farley A, West J, </a:t>
            </a:r>
            <a:r>
              <a:rPr lang="en-US" sz="4400" b="0" i="0" dirty="0" err="1">
                <a:effectLst/>
                <a:latin typeface="Montserrat" panose="00000500000000000000" pitchFamily="2" charset="0"/>
              </a:rPr>
              <a:t>Haustein</a:t>
            </a:r>
            <a:r>
              <a:rPr lang="en-US" sz="4400" b="0" i="0" dirty="0">
                <a:effectLst/>
                <a:latin typeface="Montserrat" panose="00000500000000000000" pitchFamily="2" charset="0"/>
              </a:rPr>
              <a:t> S. 2018. The state of OA: a large-scale analysis of the prevalence and impact of Open Access articles. </a:t>
            </a:r>
            <a:r>
              <a:rPr lang="en-US" sz="4400" b="0" i="1" dirty="0" err="1">
                <a:effectLst/>
                <a:latin typeface="Montserrat" panose="00000500000000000000" pitchFamily="2" charset="0"/>
              </a:rPr>
              <a:t>PeerJ</a:t>
            </a:r>
            <a:r>
              <a:rPr lang="en-US" sz="4400" b="0" i="0" dirty="0">
                <a:effectLst/>
                <a:latin typeface="Montserrat" panose="00000500000000000000" pitchFamily="2" charset="0"/>
              </a:rPr>
              <a:t> 6:e4375 </a:t>
            </a:r>
            <a:r>
              <a:rPr lang="en-US" sz="4400" b="0" i="0" u="none" strike="noStrike" dirty="0">
                <a:effectLst/>
                <a:latin typeface="Montserrat" panose="00000500000000000000" pitchFamily="2" charset="0"/>
              </a:rPr>
              <a:t>https://doi.org/10.7717/peerj.4375</a:t>
            </a:r>
          </a:p>
          <a:p>
            <a:r>
              <a:rPr lang="en-US" sz="4400" b="0" i="0" dirty="0">
                <a:effectLst/>
                <a:latin typeface="Montserrat" panose="00000500000000000000" pitchFamily="2" charset="0"/>
              </a:rPr>
              <a:t>Tennant JP, Waldner F, Jacques DC, </a:t>
            </a:r>
            <a:r>
              <a:rPr lang="en-US" sz="4400" b="0" i="0" dirty="0" err="1">
                <a:effectLst/>
                <a:latin typeface="Montserrat" panose="00000500000000000000" pitchFamily="2" charset="0"/>
              </a:rPr>
              <a:t>Masuzzo</a:t>
            </a:r>
            <a:r>
              <a:rPr lang="en-US" sz="4400" b="0" i="0" dirty="0">
                <a:effectLst/>
                <a:latin typeface="Montserrat" panose="00000500000000000000" pitchFamily="2" charset="0"/>
              </a:rPr>
              <a:t> P, </a:t>
            </a:r>
            <a:r>
              <a:rPr lang="en-US" sz="4400" b="0" i="0" dirty="0" err="1">
                <a:effectLst/>
                <a:latin typeface="Montserrat" panose="00000500000000000000" pitchFamily="2" charset="0"/>
              </a:rPr>
              <a:t>Collister</a:t>
            </a:r>
            <a:r>
              <a:rPr lang="en-US" sz="4400" b="0" i="0" dirty="0">
                <a:effectLst/>
                <a:latin typeface="Montserrat" panose="00000500000000000000" pitchFamily="2" charset="0"/>
              </a:rPr>
              <a:t> LB, </a:t>
            </a:r>
            <a:r>
              <a:rPr lang="en-US" sz="4400" b="0" i="0" dirty="0" err="1">
                <a:effectLst/>
                <a:latin typeface="Montserrat" panose="00000500000000000000" pitchFamily="2" charset="0"/>
              </a:rPr>
              <a:t>Hartgerink</a:t>
            </a:r>
            <a:r>
              <a:rPr lang="en-US" sz="4400" b="0" i="0" dirty="0">
                <a:effectLst/>
                <a:latin typeface="Montserrat" panose="00000500000000000000" pitchFamily="2" charset="0"/>
              </a:rPr>
              <a:t> CH. The academic, economic and societal impacts of Open Access: an evidence-based review. F1000Res. 2016 Apr 11;5:632. </a:t>
            </a:r>
            <a:r>
              <a:rPr lang="en-US" sz="4400" b="0" i="0" dirty="0" err="1">
                <a:effectLst/>
                <a:latin typeface="Montserrat" panose="00000500000000000000" pitchFamily="2" charset="0"/>
              </a:rPr>
              <a:t>doi</a:t>
            </a:r>
            <a:r>
              <a:rPr lang="en-US" sz="4400" b="0" i="0" dirty="0">
                <a:effectLst/>
                <a:latin typeface="Montserrat" panose="00000500000000000000" pitchFamily="2" charset="0"/>
              </a:rPr>
              <a:t>: 10.12688/f1000research.8460.3. PMID: 27158456; PMCID: PMC4837983.</a:t>
            </a:r>
          </a:p>
          <a:p>
            <a:r>
              <a:rPr lang="en-US" sz="4400" dirty="0" err="1">
                <a:latin typeface="Montserrat" panose="00000500000000000000" pitchFamily="2" charset="0"/>
              </a:rPr>
              <a:t>Unesco</a:t>
            </a:r>
            <a:r>
              <a:rPr lang="en-US" sz="4400" dirty="0">
                <a:latin typeface="Montserrat" panose="00000500000000000000" pitchFamily="2" charset="0"/>
              </a:rPr>
              <a:t> Recommendation on Open Science 2021 available online https://unesdoc.unesco.org/ark:/48223/pf0000379949.locale=en </a:t>
            </a:r>
            <a:endParaRPr lang="en-US" sz="4400" b="0" i="0" dirty="0">
              <a:effectLst/>
              <a:latin typeface="Montserrat" panose="00000500000000000000" pitchFamily="2" charset="0"/>
            </a:endParaRPr>
          </a:p>
          <a:p>
            <a:r>
              <a:rPr lang="en-US" sz="4400" dirty="0">
                <a:latin typeface="Montserrat" panose="00000500000000000000" pitchFamily="2" charset="0"/>
              </a:rPr>
              <a:t>V</a:t>
            </a:r>
            <a:r>
              <a:rPr lang="en-US" sz="4400" b="0" i="0" dirty="0">
                <a:effectLst/>
                <a:latin typeface="Montserrat" panose="00000500000000000000" pitchFamily="2" charset="0"/>
              </a:rPr>
              <a:t>an Dijk, W., </a:t>
            </a:r>
            <a:r>
              <a:rPr lang="en-US" sz="4400" b="0" i="0" dirty="0" err="1">
                <a:effectLst/>
                <a:latin typeface="Montserrat" panose="00000500000000000000" pitchFamily="2" charset="0"/>
              </a:rPr>
              <a:t>Schatschneider</a:t>
            </a:r>
            <a:r>
              <a:rPr lang="en-US" sz="4400" b="0" i="0" dirty="0">
                <a:effectLst/>
                <a:latin typeface="Montserrat" panose="00000500000000000000" pitchFamily="2" charset="0"/>
              </a:rPr>
              <a:t>, C., &amp; Hart, S. A. (2021). Open Science in Education Sciences. </a:t>
            </a:r>
            <a:r>
              <a:rPr lang="en-US" sz="4400" b="0" i="1" dirty="0">
                <a:effectLst/>
                <a:latin typeface="Montserrat" panose="00000500000000000000" pitchFamily="2" charset="0"/>
              </a:rPr>
              <a:t>Journal of Learning Disabilities</a:t>
            </a:r>
            <a:r>
              <a:rPr lang="en-US" sz="4400" b="0" i="0" dirty="0">
                <a:effectLst/>
                <a:latin typeface="Montserrat" panose="00000500000000000000" pitchFamily="2" charset="0"/>
              </a:rPr>
              <a:t>, </a:t>
            </a:r>
            <a:r>
              <a:rPr lang="en-US" sz="4400" b="0" i="1" dirty="0">
                <a:effectLst/>
                <a:latin typeface="Montserrat" panose="00000500000000000000" pitchFamily="2" charset="0"/>
              </a:rPr>
              <a:t>54</a:t>
            </a:r>
            <a:r>
              <a:rPr lang="en-US" sz="4400" b="0" i="0" dirty="0">
                <a:effectLst/>
                <a:latin typeface="Montserrat" panose="00000500000000000000" pitchFamily="2" charset="0"/>
              </a:rPr>
              <a:t>(2), 139–152. </a:t>
            </a:r>
            <a:r>
              <a:rPr lang="en-US" sz="4400" b="0" i="0" u="sng" dirty="0">
                <a:effectLst/>
                <a:latin typeface="Montserrat" panose="00000500000000000000" pitchFamily="2" charset="0"/>
              </a:rPr>
              <a:t>https://doi.org/10.1177/0022219420945267</a:t>
            </a:r>
          </a:p>
          <a:p>
            <a:r>
              <a:rPr lang="en-AE" sz="4400" u="sng" dirty="0">
                <a:effectLst/>
                <a:latin typeface="Montserrat" panose="00000500000000000000" pitchFamily="2" charset="0"/>
                <a:ea typeface="Times New Roman" panose="02020603050405020304" pitchFamily="18" charset="0"/>
              </a:rPr>
              <a:t>Worldbank.org. (2022). </a:t>
            </a:r>
            <a:r>
              <a:rPr lang="en-AE" sz="4400" i="1" u="sng" dirty="0">
                <a:effectLst/>
                <a:latin typeface="Montserrat" panose="00000500000000000000" pitchFamily="2" charset="0"/>
                <a:ea typeface="Times New Roman" panose="02020603050405020304" pitchFamily="18" charset="0"/>
              </a:rPr>
              <a:t>Research and development expenditure (% of GDP) | Data</a:t>
            </a:r>
            <a:r>
              <a:rPr lang="en-AE" sz="4400" u="sng" dirty="0">
                <a:effectLst/>
                <a:latin typeface="Montserrat" panose="00000500000000000000" pitchFamily="2" charset="0"/>
                <a:ea typeface="Times New Roman" panose="02020603050405020304" pitchFamily="18" charset="0"/>
              </a:rPr>
              <a:t>. [online] Available at: https://data.worldbank.org/indicator/GB.XPD.RSDV.GD.ZS.</a:t>
            </a:r>
            <a:r>
              <a:rPr lang="en-AE" sz="4400" dirty="0">
                <a:effectLst/>
                <a:latin typeface="Montserrat" panose="00000500000000000000" pitchFamily="2" charset="0"/>
              </a:rPr>
              <a:t> </a:t>
            </a:r>
          </a:p>
          <a:p>
            <a:r>
              <a:rPr lang="en-US" sz="4400" dirty="0">
                <a:latin typeface="Montserrat" panose="00000500000000000000" pitchFamily="2" charset="0"/>
              </a:rPr>
              <a:t>https://clarivate.com/webofsciencegroup/wp-content/uploads/sites/2/2019/09/WS371049217_ACVR_UAE_USLetter_CMYK_v8_DIGITAL_SMALL.pdf</a:t>
            </a:r>
          </a:p>
          <a:p>
            <a:r>
              <a:rPr lang="en-US" sz="4400" dirty="0">
                <a:latin typeface="Montserrat" panose="00000500000000000000" pitchFamily="2" charset="0"/>
              </a:rPr>
              <a:t>https://www.moe.gov.ae/En/ImportantLinks/Pages/TIMSS2022.aspx</a:t>
            </a:r>
          </a:p>
          <a:p>
            <a:r>
              <a:rPr lang="en-US" sz="4400" dirty="0">
                <a:latin typeface="Montserrat" panose="00000500000000000000" pitchFamily="2" charset="0"/>
              </a:rPr>
              <a:t>https://www.moe.gov.ae/en/importantlinks/pages/gtrg2022.aspx </a:t>
            </a:r>
          </a:p>
          <a:p>
            <a:endParaRPr lang="en-US" sz="4400" b="0" i="0" dirty="0">
              <a:solidFill>
                <a:srgbClr val="2A85E8"/>
              </a:solidFill>
              <a:effectLst/>
              <a:latin typeface="Helvetica Neue" panose="02000503000000020004" pitchFamily="2" charset="0"/>
            </a:endParaRPr>
          </a:p>
          <a:p>
            <a:endParaRPr lang="en-US" dirty="0"/>
          </a:p>
        </p:txBody>
      </p:sp>
      <p:sp>
        <p:nvSpPr>
          <p:cNvPr id="7" name="Date Placeholder 6">
            <a:extLst>
              <a:ext uri="{FF2B5EF4-FFF2-40B4-BE49-F238E27FC236}">
                <a16:creationId xmlns:a16="http://schemas.microsoft.com/office/drawing/2014/main" id="{014900F0-9EC6-7E1B-E987-87349F3C5EDD}"/>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793530E5-63A2-C049-B916-9DFD7395E947}"/>
              </a:ext>
            </a:extLst>
          </p:cNvPr>
          <p:cNvSpPr>
            <a:spLocks noGrp="1"/>
          </p:cNvSpPr>
          <p:nvPr>
            <p:ph type="ftr" sz="quarter" idx="11"/>
          </p:nvPr>
        </p:nvSpPr>
        <p:spPr/>
        <p:txBody>
          <a:bodyPr/>
          <a:lstStyle/>
          <a:p>
            <a:r>
              <a:rPr lang="en-US" dirty="0"/>
              <a:t>FORM</a:t>
            </a:r>
            <a:endParaRPr lang="en-AE" dirty="0"/>
          </a:p>
        </p:txBody>
      </p:sp>
      <p:sp>
        <p:nvSpPr>
          <p:cNvPr id="9" name="Slide Number Placeholder 8">
            <a:extLst>
              <a:ext uri="{FF2B5EF4-FFF2-40B4-BE49-F238E27FC236}">
                <a16:creationId xmlns:a16="http://schemas.microsoft.com/office/drawing/2014/main" id="{C6E0ACFD-0B05-4BC5-83BA-6DE85826A381}"/>
              </a:ext>
            </a:extLst>
          </p:cNvPr>
          <p:cNvSpPr>
            <a:spLocks noGrp="1"/>
          </p:cNvSpPr>
          <p:nvPr>
            <p:ph type="sldNum" sz="quarter" idx="12"/>
          </p:nvPr>
        </p:nvSpPr>
        <p:spPr/>
        <p:txBody>
          <a:bodyPr/>
          <a:lstStyle/>
          <a:p>
            <a:fld id="{C3891DEF-8D26-2D4A-BD93-0823895E0D5B}" type="slidenum">
              <a:rPr lang="en-AE" smtClean="0"/>
              <a:t>21</a:t>
            </a:fld>
            <a:endParaRPr lang="en-AE"/>
          </a:p>
        </p:txBody>
      </p:sp>
      <p:pic>
        <p:nvPicPr>
          <p:cNvPr id="6" name="Picture 2" descr="page1image7169376">
            <a:extLst>
              <a:ext uri="{FF2B5EF4-FFF2-40B4-BE49-F238E27FC236}">
                <a16:creationId xmlns:a16="http://schemas.microsoft.com/office/drawing/2014/main" id="{1FD42D9E-AAB1-2BF4-789D-791952B802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27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64900-4E23-7768-881A-5D89AC2DFE87}"/>
              </a:ext>
            </a:extLst>
          </p:cNvPr>
          <p:cNvSpPr>
            <a:spLocks noGrp="1"/>
          </p:cNvSpPr>
          <p:nvPr>
            <p:ph type="title"/>
          </p:nvPr>
        </p:nvSpPr>
        <p:spPr>
          <a:xfrm>
            <a:off x="3984522" y="2606681"/>
            <a:ext cx="4222955" cy="1351065"/>
          </a:xfrm>
        </p:spPr>
        <p:txBody>
          <a:bodyPr>
            <a:normAutofit/>
          </a:bodyPr>
          <a:lstStyle/>
          <a:p>
            <a:pPr algn="ctr"/>
            <a:r>
              <a:rPr lang="en-US" sz="3600" dirty="0"/>
              <a:t>Questions?</a:t>
            </a:r>
          </a:p>
        </p:txBody>
      </p:sp>
      <p:sp>
        <p:nvSpPr>
          <p:cNvPr id="7" name="Date Placeholder 6">
            <a:extLst>
              <a:ext uri="{FF2B5EF4-FFF2-40B4-BE49-F238E27FC236}">
                <a16:creationId xmlns:a16="http://schemas.microsoft.com/office/drawing/2014/main" id="{C327EA10-A1EC-8AAA-C62C-FD7ADBAC1E25}"/>
              </a:ext>
            </a:extLst>
          </p:cNvPr>
          <p:cNvSpPr>
            <a:spLocks noGrp="1"/>
          </p:cNvSpPr>
          <p:nvPr>
            <p:ph type="dt" sz="half" idx="10"/>
          </p:nvPr>
        </p:nvSpPr>
        <p:spPr/>
        <p:txBody>
          <a:bodyPr/>
          <a:lstStyle/>
          <a:p>
            <a:fld id="{80ACFE12-2F8E-C64B-927E-9C9817D05925}" type="datetime1">
              <a:rPr lang="en-US" smtClean="0"/>
              <a:t>10/24/2022</a:t>
            </a:fld>
            <a:endParaRPr lang="en-AE"/>
          </a:p>
        </p:txBody>
      </p:sp>
      <p:sp>
        <p:nvSpPr>
          <p:cNvPr id="8" name="Footer Placeholder 7">
            <a:extLst>
              <a:ext uri="{FF2B5EF4-FFF2-40B4-BE49-F238E27FC236}">
                <a16:creationId xmlns:a16="http://schemas.microsoft.com/office/drawing/2014/main" id="{0CD08792-2BDB-33E1-F465-6D0D26BD5430}"/>
              </a:ext>
            </a:extLst>
          </p:cNvPr>
          <p:cNvSpPr>
            <a:spLocks noGrp="1"/>
          </p:cNvSpPr>
          <p:nvPr>
            <p:ph type="ftr" sz="quarter" idx="11"/>
          </p:nvPr>
        </p:nvSpPr>
        <p:spPr/>
        <p:txBody>
          <a:bodyPr/>
          <a:lstStyle/>
          <a:p>
            <a:r>
              <a:rPr lang="en-US" dirty="0"/>
              <a:t>FORM</a:t>
            </a:r>
            <a:endParaRPr lang="en-AE" dirty="0"/>
          </a:p>
        </p:txBody>
      </p:sp>
      <p:sp>
        <p:nvSpPr>
          <p:cNvPr id="9" name="Slide Number Placeholder 8">
            <a:extLst>
              <a:ext uri="{FF2B5EF4-FFF2-40B4-BE49-F238E27FC236}">
                <a16:creationId xmlns:a16="http://schemas.microsoft.com/office/drawing/2014/main" id="{A275B572-43A6-9066-717E-CDA917E19903}"/>
              </a:ext>
            </a:extLst>
          </p:cNvPr>
          <p:cNvSpPr>
            <a:spLocks noGrp="1"/>
          </p:cNvSpPr>
          <p:nvPr>
            <p:ph type="sldNum" sz="quarter" idx="12"/>
          </p:nvPr>
        </p:nvSpPr>
        <p:spPr/>
        <p:txBody>
          <a:bodyPr/>
          <a:lstStyle/>
          <a:p>
            <a:fld id="{C3891DEF-8D26-2D4A-BD93-0823895E0D5B}" type="slidenum">
              <a:rPr lang="en-AE" smtClean="0"/>
              <a:t>22</a:t>
            </a:fld>
            <a:endParaRPr lang="en-AE"/>
          </a:p>
        </p:txBody>
      </p:sp>
      <p:pic>
        <p:nvPicPr>
          <p:cNvPr id="6" name="Picture 2" descr="page1image7169376">
            <a:extLst>
              <a:ext uri="{FF2B5EF4-FFF2-40B4-BE49-F238E27FC236}">
                <a16:creationId xmlns:a16="http://schemas.microsoft.com/office/drawing/2014/main" id="{1AFD9A41-D272-350C-AA64-B2FBFF9C76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418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B4C356-6CF1-CF45-A513-CC9991FA9740}"/>
              </a:ext>
            </a:extLst>
          </p:cNvPr>
          <p:cNvSpPr>
            <a:spLocks noGrp="1"/>
          </p:cNvSpPr>
          <p:nvPr>
            <p:ph type="dt" sz="half" idx="10"/>
          </p:nvPr>
        </p:nvSpPr>
        <p:spPr/>
        <p:txBody>
          <a:bodyPr/>
          <a:lstStyle/>
          <a:p>
            <a:fld id="{D756F066-22C3-F94C-9C83-3EE02A59097B}" type="datetime1">
              <a:rPr lang="en-US" smtClean="0"/>
              <a:t>10/24/2022</a:t>
            </a:fld>
            <a:endParaRPr lang="en-AE"/>
          </a:p>
        </p:txBody>
      </p:sp>
      <p:sp>
        <p:nvSpPr>
          <p:cNvPr id="3" name="Footer Placeholder 2">
            <a:extLst>
              <a:ext uri="{FF2B5EF4-FFF2-40B4-BE49-F238E27FC236}">
                <a16:creationId xmlns:a16="http://schemas.microsoft.com/office/drawing/2014/main" id="{FF6DCF1D-DE63-9D4F-8493-D11D5CB91264}"/>
              </a:ext>
            </a:extLst>
          </p:cNvPr>
          <p:cNvSpPr>
            <a:spLocks noGrp="1"/>
          </p:cNvSpPr>
          <p:nvPr>
            <p:ph type="ftr" sz="quarter" idx="11"/>
          </p:nvPr>
        </p:nvSpPr>
        <p:spPr/>
        <p:txBody>
          <a:bodyPr/>
          <a:lstStyle/>
          <a:p>
            <a:r>
              <a:rPr lang="en-US" dirty="0"/>
              <a:t>FORM</a:t>
            </a:r>
            <a:endParaRPr lang="en-AE" dirty="0"/>
          </a:p>
        </p:txBody>
      </p:sp>
      <p:sp>
        <p:nvSpPr>
          <p:cNvPr id="4" name="Slide Number Placeholder 3">
            <a:extLst>
              <a:ext uri="{FF2B5EF4-FFF2-40B4-BE49-F238E27FC236}">
                <a16:creationId xmlns:a16="http://schemas.microsoft.com/office/drawing/2014/main" id="{B2B08D7D-22EB-194D-8B1C-3DEBDE8D51EB}"/>
              </a:ext>
            </a:extLst>
          </p:cNvPr>
          <p:cNvSpPr>
            <a:spLocks noGrp="1"/>
          </p:cNvSpPr>
          <p:nvPr>
            <p:ph type="sldNum" sz="quarter" idx="12"/>
          </p:nvPr>
        </p:nvSpPr>
        <p:spPr/>
        <p:txBody>
          <a:bodyPr/>
          <a:lstStyle/>
          <a:p>
            <a:fld id="{C3891DEF-8D26-2D4A-BD93-0823895E0D5B}" type="slidenum">
              <a:rPr lang="en-AE" smtClean="0"/>
              <a:t>23</a:t>
            </a:fld>
            <a:endParaRPr lang="en-AE"/>
          </a:p>
        </p:txBody>
      </p:sp>
      <p:sp>
        <p:nvSpPr>
          <p:cNvPr id="5" name="TextBox 4">
            <a:extLst>
              <a:ext uri="{FF2B5EF4-FFF2-40B4-BE49-F238E27FC236}">
                <a16:creationId xmlns:a16="http://schemas.microsoft.com/office/drawing/2014/main" id="{7C7C606A-9F9D-D218-694F-A4A617114E84}"/>
              </a:ext>
            </a:extLst>
          </p:cNvPr>
          <p:cNvSpPr txBox="1"/>
          <p:nvPr/>
        </p:nvSpPr>
        <p:spPr>
          <a:xfrm>
            <a:off x="3522518" y="3013501"/>
            <a:ext cx="5146964" cy="830997"/>
          </a:xfrm>
          <a:prstGeom prst="rect">
            <a:avLst/>
          </a:prstGeom>
          <a:noFill/>
        </p:spPr>
        <p:txBody>
          <a:bodyPr wrap="square" rtlCol="0">
            <a:spAutoFit/>
          </a:bodyPr>
          <a:lstStyle/>
          <a:p>
            <a:pPr algn="ctr"/>
            <a:r>
              <a:rPr lang="en-US" sz="4800" dirty="0">
                <a:solidFill>
                  <a:srgbClr val="292D70"/>
                </a:solidFill>
                <a:latin typeface="Montserrat SemiBold" panose="00000700000000000000" pitchFamily="2" charset="0"/>
              </a:rPr>
              <a:t>Thank You</a:t>
            </a:r>
          </a:p>
        </p:txBody>
      </p:sp>
      <p:pic>
        <p:nvPicPr>
          <p:cNvPr id="8" name="Picture 2" descr="page1image7169376">
            <a:extLst>
              <a:ext uri="{FF2B5EF4-FFF2-40B4-BE49-F238E27FC236}">
                <a16:creationId xmlns:a16="http://schemas.microsoft.com/office/drawing/2014/main" id="{43D86F25-2126-9246-E0DD-B9BD1407A5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907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D91FED-F41B-99BD-980A-EF6010D72BF7}"/>
              </a:ext>
            </a:extLst>
          </p:cNvPr>
          <p:cNvSpPr>
            <a:spLocks noGrp="1"/>
          </p:cNvSpPr>
          <p:nvPr>
            <p:ph idx="1"/>
          </p:nvPr>
        </p:nvSpPr>
        <p:spPr>
          <a:xfrm>
            <a:off x="838200" y="2672525"/>
            <a:ext cx="10515600" cy="1512949"/>
          </a:xfrm>
        </p:spPr>
        <p:txBody>
          <a:bodyPr>
            <a:normAutofit fontScale="25000" lnSpcReduction="20000"/>
          </a:bodyPr>
          <a:lstStyle/>
          <a:p>
            <a:pPr marL="0" indent="0" algn="ctr">
              <a:buNone/>
            </a:pPr>
            <a:endParaRPr lang="en-AE" dirty="0"/>
          </a:p>
          <a:p>
            <a:pPr marL="0" indent="0" algn="ctr">
              <a:buNone/>
            </a:pPr>
            <a:endParaRPr lang="en-AE" dirty="0"/>
          </a:p>
          <a:p>
            <a:pPr marL="0" indent="0" algn="ctr">
              <a:buNone/>
            </a:pPr>
            <a:endParaRPr lang="en-AE" dirty="0"/>
          </a:p>
          <a:p>
            <a:pPr marL="0" indent="0" algn="ctr">
              <a:lnSpc>
                <a:spcPct val="170000"/>
              </a:lnSpc>
              <a:buNone/>
            </a:pPr>
            <a:r>
              <a:rPr lang="en-US" sz="9800" b="1" dirty="0">
                <a:latin typeface="Montserrat SemiBold" panose="00000700000000000000" pitchFamily="2" charset="0"/>
              </a:rPr>
              <a:t>Open Science and its Importance in Educational Research </a:t>
            </a:r>
          </a:p>
          <a:p>
            <a:pPr marL="0" indent="0">
              <a:buNone/>
            </a:pPr>
            <a:endParaRPr lang="en-US" dirty="0"/>
          </a:p>
        </p:txBody>
      </p:sp>
      <p:sp>
        <p:nvSpPr>
          <p:cNvPr id="4" name="Date Placeholder 3">
            <a:extLst>
              <a:ext uri="{FF2B5EF4-FFF2-40B4-BE49-F238E27FC236}">
                <a16:creationId xmlns:a16="http://schemas.microsoft.com/office/drawing/2014/main" id="{5AFC34AC-D600-A37F-B785-9E2780F6DCFB}"/>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74E35DD4-3F71-E884-EB17-CA6942F8D575}"/>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F9E63E73-9F30-836A-9F48-6F9F6202E8CF}"/>
              </a:ext>
            </a:extLst>
          </p:cNvPr>
          <p:cNvSpPr>
            <a:spLocks noGrp="1"/>
          </p:cNvSpPr>
          <p:nvPr>
            <p:ph type="sldNum" sz="quarter" idx="12"/>
          </p:nvPr>
        </p:nvSpPr>
        <p:spPr/>
        <p:txBody>
          <a:bodyPr/>
          <a:lstStyle/>
          <a:p>
            <a:fld id="{C3891DEF-8D26-2D4A-BD93-0823895E0D5B}" type="slidenum">
              <a:rPr lang="en-AE" smtClean="0"/>
              <a:t>3</a:t>
            </a:fld>
            <a:endParaRPr lang="en-AE"/>
          </a:p>
        </p:txBody>
      </p:sp>
      <p:pic>
        <p:nvPicPr>
          <p:cNvPr id="7" name="Picture 2" descr="page1image7169376">
            <a:extLst>
              <a:ext uri="{FF2B5EF4-FFF2-40B4-BE49-F238E27FC236}">
                <a16:creationId xmlns:a16="http://schemas.microsoft.com/office/drawing/2014/main" id="{47DA54BF-2000-8924-36C9-D88DF7420F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97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53B47-EAAE-B88A-A409-E53D39D51493}"/>
              </a:ext>
            </a:extLst>
          </p:cNvPr>
          <p:cNvSpPr>
            <a:spLocks noGrp="1"/>
          </p:cNvSpPr>
          <p:nvPr>
            <p:ph type="title"/>
          </p:nvPr>
        </p:nvSpPr>
        <p:spPr>
          <a:xfrm>
            <a:off x="838200" y="964150"/>
            <a:ext cx="10515600" cy="750349"/>
          </a:xfrm>
        </p:spPr>
        <p:txBody>
          <a:bodyPr>
            <a:normAutofit/>
          </a:bodyPr>
          <a:lstStyle/>
          <a:p>
            <a:r>
              <a:rPr lang="en-US" sz="3600" dirty="0"/>
              <a:t>The Five Elements of Open Science </a:t>
            </a:r>
          </a:p>
        </p:txBody>
      </p:sp>
      <p:sp>
        <p:nvSpPr>
          <p:cNvPr id="3" name="Content Placeholder 2">
            <a:extLst>
              <a:ext uri="{FF2B5EF4-FFF2-40B4-BE49-F238E27FC236}">
                <a16:creationId xmlns:a16="http://schemas.microsoft.com/office/drawing/2014/main" id="{F2C106FD-6F25-7474-3F13-3355B87DECCE}"/>
              </a:ext>
            </a:extLst>
          </p:cNvPr>
          <p:cNvSpPr>
            <a:spLocks noGrp="1"/>
          </p:cNvSpPr>
          <p:nvPr>
            <p:ph idx="1"/>
          </p:nvPr>
        </p:nvSpPr>
        <p:spPr>
          <a:xfrm>
            <a:off x="838200" y="1776982"/>
            <a:ext cx="10604157" cy="4218436"/>
          </a:xfrm>
        </p:spPr>
        <p:txBody>
          <a:bodyPr>
            <a:normAutofit fontScale="70000" lnSpcReduction="20000"/>
          </a:bodyPr>
          <a:lstStyle/>
          <a:p>
            <a:pPr marL="571500" lvl="1" indent="-342900">
              <a:lnSpc>
                <a:spcPct val="170000"/>
              </a:lnSpc>
            </a:pPr>
            <a:r>
              <a:rPr lang="en-US" sz="2600" dirty="0"/>
              <a:t>Open science makes the record of science, its evolving stock of knowledge, ideas and possibilities </a:t>
            </a:r>
            <a:r>
              <a:rPr lang="en-US" sz="2600" b="1" dirty="0"/>
              <a:t>accessible and free to all, irrespective of geography, gender, ethnicity or financial circumstance </a:t>
            </a:r>
            <a:r>
              <a:rPr lang="en-US" sz="2600" dirty="0"/>
              <a:t>(ISC, 2019).</a:t>
            </a:r>
          </a:p>
          <a:p>
            <a:pPr marL="571500" lvl="1" indent="-342900">
              <a:lnSpc>
                <a:spcPct val="170000"/>
              </a:lnSpc>
            </a:pPr>
            <a:r>
              <a:rPr lang="en-US" sz="2400" dirty="0"/>
              <a:t>The Open Science movement aims to </a:t>
            </a:r>
            <a:r>
              <a:rPr lang="en-US" sz="2400" b="1" dirty="0"/>
              <a:t>increase trust in research </a:t>
            </a:r>
            <a:r>
              <a:rPr lang="en-US" sz="2400" dirty="0"/>
              <a:t>results and open the access to all elements of a research project to the public (Van </a:t>
            </a:r>
            <a:r>
              <a:rPr lang="en-US" sz="2400" dirty="0" err="1"/>
              <a:t>Djik</a:t>
            </a:r>
            <a:r>
              <a:rPr lang="en-US" sz="2400" dirty="0"/>
              <a:t> et. al., 2021)</a:t>
            </a:r>
          </a:p>
          <a:p>
            <a:endParaRPr lang="en-US" sz="2400" dirty="0"/>
          </a:p>
          <a:p>
            <a:pPr marL="0" indent="0">
              <a:buNone/>
            </a:pPr>
            <a:r>
              <a:rPr lang="en-US" sz="2400" dirty="0"/>
              <a:t>Open Science has promoted five critical tenets:</a:t>
            </a:r>
          </a:p>
          <a:p>
            <a:pPr lvl="2">
              <a:buFont typeface="Wingdings" pitchFamily="2" charset="2"/>
              <a:buChar char="ü"/>
            </a:pPr>
            <a:r>
              <a:rPr lang="en-US" sz="2400" b="1" i="0" dirty="0">
                <a:effectLst/>
              </a:rPr>
              <a:t>Open Data </a:t>
            </a:r>
          </a:p>
          <a:p>
            <a:pPr lvl="2">
              <a:buFont typeface="Wingdings" pitchFamily="2" charset="2"/>
              <a:buChar char="ü"/>
            </a:pPr>
            <a:r>
              <a:rPr lang="en-US" sz="2400" b="1" i="0" dirty="0">
                <a:effectLst/>
              </a:rPr>
              <a:t>Open Analysis </a:t>
            </a:r>
          </a:p>
          <a:p>
            <a:pPr lvl="2">
              <a:buFont typeface="Wingdings" pitchFamily="2" charset="2"/>
              <a:buChar char="ü"/>
            </a:pPr>
            <a:r>
              <a:rPr lang="en-US" sz="2400" b="1" i="0" dirty="0">
                <a:effectLst/>
              </a:rPr>
              <a:t>Open Materials </a:t>
            </a:r>
          </a:p>
          <a:p>
            <a:pPr lvl="2">
              <a:buFont typeface="Wingdings" pitchFamily="2" charset="2"/>
              <a:buChar char="ü"/>
            </a:pPr>
            <a:r>
              <a:rPr lang="en-US" sz="2400" b="1" i="0" dirty="0">
                <a:effectLst/>
              </a:rPr>
              <a:t>Preregistration</a:t>
            </a:r>
          </a:p>
          <a:p>
            <a:pPr lvl="2">
              <a:buFont typeface="Wingdings" pitchFamily="2" charset="2"/>
              <a:buChar char="ü"/>
            </a:pPr>
            <a:r>
              <a:rPr lang="en-US" sz="2400" b="1" i="0" dirty="0">
                <a:effectLst/>
              </a:rPr>
              <a:t>Open Access</a:t>
            </a:r>
            <a:endParaRPr lang="en-US" sz="2400" b="1" dirty="0"/>
          </a:p>
        </p:txBody>
      </p:sp>
      <p:sp>
        <p:nvSpPr>
          <p:cNvPr id="4" name="Date Placeholder 3">
            <a:extLst>
              <a:ext uri="{FF2B5EF4-FFF2-40B4-BE49-F238E27FC236}">
                <a16:creationId xmlns:a16="http://schemas.microsoft.com/office/drawing/2014/main" id="{9195583B-D8DB-FA85-1808-F60F8592DA25}"/>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95FF1EDE-4D6B-8516-5082-2C69F86BD3CF}"/>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998026C1-8607-9E9F-731C-327784DDD1E9}"/>
              </a:ext>
            </a:extLst>
          </p:cNvPr>
          <p:cNvSpPr>
            <a:spLocks noGrp="1"/>
          </p:cNvSpPr>
          <p:nvPr>
            <p:ph type="sldNum" sz="quarter" idx="12"/>
          </p:nvPr>
        </p:nvSpPr>
        <p:spPr/>
        <p:txBody>
          <a:bodyPr/>
          <a:lstStyle/>
          <a:p>
            <a:fld id="{C3891DEF-8D26-2D4A-BD93-0823895E0D5B}" type="slidenum">
              <a:rPr lang="en-AE" smtClean="0"/>
              <a:t>4</a:t>
            </a:fld>
            <a:endParaRPr lang="en-AE"/>
          </a:p>
        </p:txBody>
      </p:sp>
      <p:pic>
        <p:nvPicPr>
          <p:cNvPr id="10" name="Graphic 9" descr="Bullseye outline">
            <a:extLst>
              <a:ext uri="{FF2B5EF4-FFF2-40B4-BE49-F238E27FC236}">
                <a16:creationId xmlns:a16="http://schemas.microsoft.com/office/drawing/2014/main" id="{699451DC-E3E1-35FC-C0D1-0DB86D5188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2971800"/>
            <a:ext cx="914400" cy="914400"/>
          </a:xfrm>
          <a:prstGeom prst="rect">
            <a:avLst/>
          </a:prstGeom>
        </p:spPr>
      </p:pic>
      <p:pic>
        <p:nvPicPr>
          <p:cNvPr id="16" name="Graphic 15" descr="Aspiration outline">
            <a:extLst>
              <a:ext uri="{FF2B5EF4-FFF2-40B4-BE49-F238E27FC236}">
                <a16:creationId xmlns:a16="http://schemas.microsoft.com/office/drawing/2014/main" id="{34BE9282-74B2-7923-BCF3-4AC2F79272B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1885950"/>
            <a:ext cx="914400" cy="914400"/>
          </a:xfrm>
          <a:prstGeom prst="rect">
            <a:avLst/>
          </a:prstGeom>
        </p:spPr>
      </p:pic>
      <p:pic>
        <p:nvPicPr>
          <p:cNvPr id="18" name="Graphic 17" descr="Lightbulb outline">
            <a:extLst>
              <a:ext uri="{FF2B5EF4-FFF2-40B4-BE49-F238E27FC236}">
                <a16:creationId xmlns:a16="http://schemas.microsoft.com/office/drawing/2014/main" id="{F4D9C8C0-5F23-527D-B1BE-7BB8B0BF607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0" y="4653049"/>
            <a:ext cx="914400" cy="914400"/>
          </a:xfrm>
          <a:prstGeom prst="rect">
            <a:avLst/>
          </a:prstGeom>
        </p:spPr>
      </p:pic>
      <p:pic>
        <p:nvPicPr>
          <p:cNvPr id="19" name="Picture 2" descr="page1image7169376">
            <a:extLst>
              <a:ext uri="{FF2B5EF4-FFF2-40B4-BE49-F238E27FC236}">
                <a16:creationId xmlns:a16="http://schemas.microsoft.com/office/drawing/2014/main" id="{EC92D71C-06D5-B1A4-15FC-339519967A0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578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8723F-4528-D543-B471-A0D290A0CB7E}"/>
              </a:ext>
            </a:extLst>
          </p:cNvPr>
          <p:cNvSpPr>
            <a:spLocks noGrp="1"/>
          </p:cNvSpPr>
          <p:nvPr>
            <p:ph type="title"/>
          </p:nvPr>
        </p:nvSpPr>
        <p:spPr>
          <a:xfrm>
            <a:off x="992316" y="791413"/>
            <a:ext cx="9666377" cy="1107190"/>
          </a:xfrm>
        </p:spPr>
        <p:txBody>
          <a:bodyPr>
            <a:normAutofit fontScale="90000"/>
          </a:bodyPr>
          <a:lstStyle/>
          <a:p>
            <a:r>
              <a:rPr lang="en-AE" sz="3600" dirty="0"/>
              <a:t>The Importance of Promoting Open Science </a:t>
            </a:r>
            <a:br>
              <a:rPr lang="en-AE" dirty="0"/>
            </a:br>
            <a:endParaRPr lang="en-AE" dirty="0"/>
          </a:p>
        </p:txBody>
      </p:sp>
      <p:sp>
        <p:nvSpPr>
          <p:cNvPr id="4" name="Text Placeholder 3">
            <a:extLst>
              <a:ext uri="{FF2B5EF4-FFF2-40B4-BE49-F238E27FC236}">
                <a16:creationId xmlns:a16="http://schemas.microsoft.com/office/drawing/2014/main" id="{4C037455-F5A3-B24D-9271-F36F6AD7B2CE}"/>
              </a:ext>
            </a:extLst>
          </p:cNvPr>
          <p:cNvSpPr>
            <a:spLocks noGrp="1"/>
          </p:cNvSpPr>
          <p:nvPr>
            <p:ph type="body" sz="half" idx="2"/>
          </p:nvPr>
        </p:nvSpPr>
        <p:spPr>
          <a:xfrm>
            <a:off x="1096465" y="1772960"/>
            <a:ext cx="10948559" cy="4457747"/>
          </a:xfrm>
        </p:spPr>
        <p:txBody>
          <a:bodyPr>
            <a:normAutofit fontScale="32500" lnSpcReduction="20000"/>
          </a:bodyPr>
          <a:lstStyle/>
          <a:p>
            <a:pPr algn="just">
              <a:lnSpc>
                <a:spcPct val="170000"/>
              </a:lnSpc>
            </a:pPr>
            <a:r>
              <a:rPr lang="en-US" sz="3600" b="0" i="0" dirty="0">
                <a:effectLst/>
              </a:rPr>
              <a:t>According to UNESCO, open science has the potential for </a:t>
            </a:r>
            <a:r>
              <a:rPr lang="en-US" sz="3600" b="1" i="0" dirty="0">
                <a:effectLst/>
              </a:rPr>
              <a:t>reducing the existing inequalities in Science, Technology and Innovation (STI)</a:t>
            </a:r>
            <a:r>
              <a:rPr lang="en-US" sz="3600" b="0" i="0" dirty="0">
                <a:effectLst/>
              </a:rPr>
              <a:t> and </a:t>
            </a:r>
            <a:r>
              <a:rPr lang="en-US" sz="3600" b="1" i="0" dirty="0">
                <a:effectLst/>
              </a:rPr>
              <a:t>accelerating progress towards</a:t>
            </a:r>
            <a:r>
              <a:rPr lang="en-US" sz="3600" b="0" i="0" dirty="0">
                <a:effectLst/>
              </a:rPr>
              <a:t> the implementation of the 2030 Agenda and the achievement of the </a:t>
            </a:r>
            <a:r>
              <a:rPr lang="en-US" sz="3600" b="1" i="0" dirty="0">
                <a:effectLst/>
              </a:rPr>
              <a:t>Sustainable Development Goals (SDGs)</a:t>
            </a:r>
            <a:r>
              <a:rPr lang="en-US" sz="3600" b="0" i="0" dirty="0">
                <a:effectLst/>
              </a:rPr>
              <a:t> (UNESCO, 2021)</a:t>
            </a:r>
          </a:p>
          <a:p>
            <a:pPr algn="just"/>
            <a:endParaRPr lang="en-US" sz="3600" b="0" i="0" dirty="0">
              <a:effectLst/>
            </a:endParaRPr>
          </a:p>
          <a:p>
            <a:pPr>
              <a:lnSpc>
                <a:spcPct val="170000"/>
              </a:lnSpc>
            </a:pPr>
            <a:r>
              <a:rPr lang="en-US" sz="3600" dirty="0"/>
              <a:t>Open Science improves the: </a:t>
            </a:r>
          </a:p>
          <a:p>
            <a:pPr marL="742950" lvl="1" indent="-285750">
              <a:lnSpc>
                <a:spcPct val="170000"/>
              </a:lnSpc>
              <a:buFont typeface="Arial" panose="020B0604020202020204" pitchFamily="34" charset="0"/>
              <a:buChar char="•"/>
            </a:pPr>
            <a:r>
              <a:rPr lang="en-US" sz="3600" b="1" dirty="0"/>
              <a:t>Quality</a:t>
            </a:r>
          </a:p>
          <a:p>
            <a:pPr marL="742950" lvl="1" indent="-285750">
              <a:lnSpc>
                <a:spcPct val="170000"/>
              </a:lnSpc>
              <a:buFont typeface="Arial" panose="020B0604020202020204" pitchFamily="34" charset="0"/>
              <a:buChar char="•"/>
            </a:pPr>
            <a:r>
              <a:rPr lang="en-US" sz="3600" b="1" dirty="0"/>
              <a:t>Reproducibility</a:t>
            </a:r>
            <a:r>
              <a:rPr lang="en-US" sz="3600" dirty="0"/>
              <a:t> </a:t>
            </a:r>
          </a:p>
          <a:p>
            <a:pPr marL="742950" lvl="1" indent="-285750">
              <a:lnSpc>
                <a:spcPct val="170000"/>
              </a:lnSpc>
              <a:buFont typeface="Arial" panose="020B0604020202020204" pitchFamily="34" charset="0"/>
              <a:buChar char="•"/>
            </a:pPr>
            <a:r>
              <a:rPr lang="en-US" sz="3600" b="1" dirty="0"/>
              <a:t>Impact </a:t>
            </a:r>
            <a:r>
              <a:rPr lang="en-US" sz="3600" dirty="0"/>
              <a:t>of science</a:t>
            </a:r>
          </a:p>
          <a:p>
            <a:pPr marL="742950" lvl="1" indent="-285750">
              <a:lnSpc>
                <a:spcPct val="170000"/>
              </a:lnSpc>
              <a:buFont typeface="Arial" panose="020B0604020202020204" pitchFamily="34" charset="0"/>
              <a:buChar char="•"/>
            </a:pPr>
            <a:r>
              <a:rPr lang="en-US" sz="3600" b="1" dirty="0"/>
              <a:t>Reliability of the evidence </a:t>
            </a:r>
            <a:r>
              <a:rPr lang="en-US" sz="3600" dirty="0"/>
              <a:t>needed for robust decision-making and policy and increased trust in science</a:t>
            </a:r>
          </a:p>
          <a:p>
            <a:pPr marL="742950" lvl="1" indent="-285750" algn="just">
              <a:lnSpc>
                <a:spcPct val="170000"/>
              </a:lnSpc>
              <a:buFont typeface="Arial" panose="020B0604020202020204" pitchFamily="34" charset="0"/>
              <a:buChar char="•"/>
            </a:pPr>
            <a:r>
              <a:rPr lang="en-US" sz="3600" b="0" i="0" dirty="0">
                <a:effectLst/>
              </a:rPr>
              <a:t>According to UNESCO there is substantial </a:t>
            </a:r>
            <a:r>
              <a:rPr lang="en-US" sz="3600" b="1" i="0" dirty="0">
                <a:effectLst/>
              </a:rPr>
              <a:t>return on investment </a:t>
            </a:r>
            <a:r>
              <a:rPr lang="en-US" sz="3600" b="0" i="0" dirty="0">
                <a:effectLst/>
              </a:rPr>
              <a:t>associated with open science practices</a:t>
            </a:r>
            <a:endParaRPr lang="en-US" sz="3600" dirty="0"/>
          </a:p>
          <a:p>
            <a:pPr marL="742950" lvl="1" indent="-285750" algn="just">
              <a:lnSpc>
                <a:spcPct val="170000"/>
              </a:lnSpc>
              <a:buFont typeface="Arial" panose="020B0604020202020204" pitchFamily="34" charset="0"/>
              <a:buChar char="•"/>
            </a:pPr>
            <a:r>
              <a:rPr lang="en-US" sz="3600" dirty="0"/>
              <a:t>Open Access to scholarly literature does not just benefit academics, but also has wider impacts on society. It makes research available to anyone with an Internet connection. Therefore, it transcends academic affiliation and </a:t>
            </a:r>
            <a:r>
              <a:rPr lang="en-US" sz="3600" b="1" dirty="0"/>
              <a:t>supports sustainable lifelong learning</a:t>
            </a:r>
            <a:r>
              <a:rPr lang="en-US" sz="3600" dirty="0"/>
              <a:t>.  (Tennant et. al., 2016)</a:t>
            </a:r>
            <a:endParaRPr lang="en-AE" dirty="0"/>
          </a:p>
        </p:txBody>
      </p:sp>
      <p:sp>
        <p:nvSpPr>
          <p:cNvPr id="5" name="Date Placeholder 4">
            <a:extLst>
              <a:ext uri="{FF2B5EF4-FFF2-40B4-BE49-F238E27FC236}">
                <a16:creationId xmlns:a16="http://schemas.microsoft.com/office/drawing/2014/main" id="{FB1DAEEA-81CD-A440-B68F-076AF7BDBDDF}"/>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C202F621-DDBF-C840-8609-1BE4A5F9ABC6}"/>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79BB3DA5-AB77-7D47-8144-6AAF537012FF}"/>
              </a:ext>
            </a:extLst>
          </p:cNvPr>
          <p:cNvSpPr>
            <a:spLocks noGrp="1"/>
          </p:cNvSpPr>
          <p:nvPr>
            <p:ph type="sldNum" sz="quarter" idx="12"/>
          </p:nvPr>
        </p:nvSpPr>
        <p:spPr/>
        <p:txBody>
          <a:bodyPr/>
          <a:lstStyle/>
          <a:p>
            <a:fld id="{C3891DEF-8D26-2D4A-BD93-0823895E0D5B}" type="slidenum">
              <a:rPr lang="en-AE" smtClean="0"/>
              <a:t>5</a:t>
            </a:fld>
            <a:endParaRPr lang="en-AE"/>
          </a:p>
        </p:txBody>
      </p:sp>
      <p:pic>
        <p:nvPicPr>
          <p:cNvPr id="10" name="Picture 9">
            <a:extLst>
              <a:ext uri="{FF2B5EF4-FFF2-40B4-BE49-F238E27FC236}">
                <a16:creationId xmlns:a16="http://schemas.microsoft.com/office/drawing/2014/main" id="{04B7C665-1D6D-5A3D-1A9E-7CB57DC23A58}"/>
              </a:ext>
            </a:extLst>
          </p:cNvPr>
          <p:cNvPicPr>
            <a:picLocks noChangeAspect="1"/>
          </p:cNvPicPr>
          <p:nvPr/>
        </p:nvPicPr>
        <p:blipFill>
          <a:blip r:embed="rId3"/>
          <a:stretch>
            <a:fillRect/>
          </a:stretch>
        </p:blipFill>
        <p:spPr>
          <a:xfrm>
            <a:off x="146976" y="1772960"/>
            <a:ext cx="908736" cy="788756"/>
          </a:xfrm>
          <a:prstGeom prst="rect">
            <a:avLst/>
          </a:prstGeom>
        </p:spPr>
      </p:pic>
      <p:pic>
        <p:nvPicPr>
          <p:cNvPr id="12" name="Graphic 11" descr="Bar graph with upward trend outline">
            <a:extLst>
              <a:ext uri="{FF2B5EF4-FFF2-40B4-BE49-F238E27FC236}">
                <a16:creationId xmlns:a16="http://schemas.microsoft.com/office/drawing/2014/main" id="{1FFCD0F1-F6D7-7224-A57E-92E7383C1E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6976" y="3886200"/>
            <a:ext cx="914400" cy="914400"/>
          </a:xfrm>
          <a:prstGeom prst="rect">
            <a:avLst/>
          </a:prstGeom>
        </p:spPr>
      </p:pic>
      <p:pic>
        <p:nvPicPr>
          <p:cNvPr id="13" name="Picture 2" descr="page1image7169376">
            <a:extLst>
              <a:ext uri="{FF2B5EF4-FFF2-40B4-BE49-F238E27FC236}">
                <a16:creationId xmlns:a16="http://schemas.microsoft.com/office/drawing/2014/main" id="{BE9C2D78-7817-9148-790F-736C1B179A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4884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0086-4139-324B-8343-1D7CB22E93ED}"/>
              </a:ext>
            </a:extLst>
          </p:cNvPr>
          <p:cNvSpPr>
            <a:spLocks noGrp="1"/>
          </p:cNvSpPr>
          <p:nvPr>
            <p:ph type="title"/>
          </p:nvPr>
        </p:nvSpPr>
        <p:spPr>
          <a:xfrm>
            <a:off x="838200" y="797731"/>
            <a:ext cx="10515600" cy="871574"/>
          </a:xfrm>
        </p:spPr>
        <p:txBody>
          <a:bodyPr>
            <a:normAutofit/>
          </a:bodyPr>
          <a:lstStyle/>
          <a:p>
            <a:r>
              <a:rPr lang="en-AE" sz="3200" dirty="0"/>
              <a:t>Open Science in Educational Research </a:t>
            </a:r>
          </a:p>
        </p:txBody>
      </p:sp>
      <p:sp>
        <p:nvSpPr>
          <p:cNvPr id="3" name="Content Placeholder 2">
            <a:extLst>
              <a:ext uri="{FF2B5EF4-FFF2-40B4-BE49-F238E27FC236}">
                <a16:creationId xmlns:a16="http://schemas.microsoft.com/office/drawing/2014/main" id="{2E5F12F6-9354-0849-AC28-C4C6DE6F08CE}"/>
              </a:ext>
            </a:extLst>
          </p:cNvPr>
          <p:cNvSpPr>
            <a:spLocks noGrp="1"/>
          </p:cNvSpPr>
          <p:nvPr>
            <p:ph idx="1"/>
          </p:nvPr>
        </p:nvSpPr>
        <p:spPr>
          <a:xfrm>
            <a:off x="973572" y="1860617"/>
            <a:ext cx="10515600" cy="4320241"/>
          </a:xfrm>
        </p:spPr>
        <p:txBody>
          <a:bodyPr>
            <a:normAutofit fontScale="85000" lnSpcReduction="20000"/>
          </a:bodyPr>
          <a:lstStyle/>
          <a:p>
            <a:pPr marL="0" indent="0" algn="just">
              <a:lnSpc>
                <a:spcPct val="150000"/>
              </a:lnSpc>
              <a:buNone/>
            </a:pPr>
            <a:r>
              <a:rPr lang="en-US" sz="1800" dirty="0"/>
              <a:t>Educational research and the production, sharing and effective use of knowledge is a vital source of innovation. It can provide a useful basis to </a:t>
            </a:r>
            <a:r>
              <a:rPr lang="en-US" sz="1800" b="1" dirty="0"/>
              <a:t>inform policy making</a:t>
            </a:r>
            <a:r>
              <a:rPr lang="en-US" sz="1800" dirty="0"/>
              <a:t> and </a:t>
            </a:r>
            <a:r>
              <a:rPr lang="en-US" sz="1800" b="1" dirty="0"/>
              <a:t>professional practice </a:t>
            </a:r>
            <a:r>
              <a:rPr lang="en-US" sz="1800" dirty="0"/>
              <a:t>(OECD, 2008)</a:t>
            </a:r>
          </a:p>
          <a:p>
            <a:pPr marL="0" indent="0" algn="just">
              <a:lnSpc>
                <a:spcPct val="150000"/>
              </a:lnSpc>
              <a:buNone/>
            </a:pPr>
            <a:endParaRPr lang="en-US" sz="1800" b="0" i="0" dirty="0">
              <a:effectLst/>
            </a:endParaRPr>
          </a:p>
          <a:p>
            <a:pPr marL="0" indent="0" algn="just">
              <a:lnSpc>
                <a:spcPct val="150000"/>
              </a:lnSpc>
              <a:buNone/>
            </a:pPr>
            <a:r>
              <a:rPr lang="en-US" sz="1800" dirty="0"/>
              <a:t>There is consensus that teachers’ and policy makers’ involvement in research can make </a:t>
            </a:r>
            <a:r>
              <a:rPr lang="en-US" sz="1800" b="1" dirty="0"/>
              <a:t>research more relevant and reinforce its use</a:t>
            </a:r>
            <a:r>
              <a:rPr lang="en-US" sz="1800" dirty="0"/>
              <a:t>. </a:t>
            </a:r>
          </a:p>
          <a:p>
            <a:pPr marL="0" indent="0" algn="just">
              <a:lnSpc>
                <a:spcPct val="150000"/>
              </a:lnSpc>
              <a:buNone/>
            </a:pPr>
            <a:endParaRPr lang="en-US" sz="1800" dirty="0"/>
          </a:p>
          <a:p>
            <a:pPr marL="0" indent="0" algn="just">
              <a:lnSpc>
                <a:spcPct val="150000"/>
              </a:lnSpc>
              <a:buNone/>
            </a:pPr>
            <a:r>
              <a:rPr lang="en-US" sz="1800" dirty="0"/>
              <a:t>Research co-production promises research that is more relevant and more readily used (OECD, 2022)</a:t>
            </a:r>
          </a:p>
          <a:p>
            <a:pPr marL="0" indent="0" algn="just">
              <a:lnSpc>
                <a:spcPct val="150000"/>
              </a:lnSpc>
              <a:buNone/>
            </a:pPr>
            <a:endParaRPr lang="en-AE" sz="1800" dirty="0"/>
          </a:p>
          <a:p>
            <a:pPr marL="0" indent="0" algn="just">
              <a:lnSpc>
                <a:spcPct val="150000"/>
              </a:lnSpc>
              <a:buNone/>
            </a:pPr>
            <a:r>
              <a:rPr lang="en-US" sz="1800" b="0" i="0" dirty="0">
                <a:effectLst/>
              </a:rPr>
              <a:t>While Open Science calls for the transparency of scholarship, its processes and outcomes, it offers the potential for educational research to </a:t>
            </a:r>
            <a:r>
              <a:rPr lang="en-US" sz="1800" b="1" i="0" dirty="0">
                <a:effectLst/>
              </a:rPr>
              <a:t>strengthen its effects on education and the society at large </a:t>
            </a:r>
            <a:r>
              <a:rPr lang="en-US" sz="1800" b="0" i="0" dirty="0">
                <a:effectLst/>
              </a:rPr>
              <a:t>by making its findings more visible and traceable (EERA, 2019).</a:t>
            </a:r>
          </a:p>
        </p:txBody>
      </p:sp>
      <p:sp>
        <p:nvSpPr>
          <p:cNvPr id="4" name="Date Placeholder 3">
            <a:extLst>
              <a:ext uri="{FF2B5EF4-FFF2-40B4-BE49-F238E27FC236}">
                <a16:creationId xmlns:a16="http://schemas.microsoft.com/office/drawing/2014/main" id="{FBE2A927-8E7F-0C4D-BE5F-1C48157FE5A9}"/>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BBD5042C-AB23-3D4D-A492-339D6A87E905}"/>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9DF96CA0-8D3F-D641-BAAB-AA36BABE6615}"/>
              </a:ext>
            </a:extLst>
          </p:cNvPr>
          <p:cNvSpPr>
            <a:spLocks noGrp="1"/>
          </p:cNvSpPr>
          <p:nvPr>
            <p:ph type="sldNum" sz="quarter" idx="12"/>
          </p:nvPr>
        </p:nvSpPr>
        <p:spPr/>
        <p:txBody>
          <a:bodyPr/>
          <a:lstStyle/>
          <a:p>
            <a:fld id="{C3891DEF-8D26-2D4A-BD93-0823895E0D5B}" type="slidenum">
              <a:rPr lang="en-AE" smtClean="0"/>
              <a:t>6</a:t>
            </a:fld>
            <a:endParaRPr lang="en-AE"/>
          </a:p>
        </p:txBody>
      </p:sp>
      <p:pic>
        <p:nvPicPr>
          <p:cNvPr id="16" name="Graphic 15" descr="Signpost outline">
            <a:extLst>
              <a:ext uri="{FF2B5EF4-FFF2-40B4-BE49-F238E27FC236}">
                <a16:creationId xmlns:a16="http://schemas.microsoft.com/office/drawing/2014/main" id="{C4A270B4-FB1A-A607-9E11-42DEFC0852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172" y="1833044"/>
            <a:ext cx="914400" cy="914400"/>
          </a:xfrm>
          <a:prstGeom prst="rect">
            <a:avLst/>
          </a:prstGeom>
        </p:spPr>
      </p:pic>
      <p:pic>
        <p:nvPicPr>
          <p:cNvPr id="18" name="Graphic 17" descr="Classroom outline">
            <a:extLst>
              <a:ext uri="{FF2B5EF4-FFF2-40B4-BE49-F238E27FC236}">
                <a16:creationId xmlns:a16="http://schemas.microsoft.com/office/drawing/2014/main" id="{F8AA7AC9-C22D-D8DE-0915-5798E9C36F6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172" y="2873030"/>
            <a:ext cx="914400" cy="914400"/>
          </a:xfrm>
          <a:prstGeom prst="rect">
            <a:avLst/>
          </a:prstGeom>
        </p:spPr>
      </p:pic>
      <p:pic>
        <p:nvPicPr>
          <p:cNvPr id="20" name="Graphic 19" descr="Users outline">
            <a:extLst>
              <a:ext uri="{FF2B5EF4-FFF2-40B4-BE49-F238E27FC236}">
                <a16:creationId xmlns:a16="http://schemas.microsoft.com/office/drawing/2014/main" id="{E67240D6-23DF-C539-EA3C-ADE6E81119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172" y="3825584"/>
            <a:ext cx="914400" cy="914400"/>
          </a:xfrm>
          <a:prstGeom prst="rect">
            <a:avLst/>
          </a:prstGeom>
        </p:spPr>
      </p:pic>
      <p:pic>
        <p:nvPicPr>
          <p:cNvPr id="26" name="Graphic 25" descr="Research outline">
            <a:extLst>
              <a:ext uri="{FF2B5EF4-FFF2-40B4-BE49-F238E27FC236}">
                <a16:creationId xmlns:a16="http://schemas.microsoft.com/office/drawing/2014/main" id="{F9184694-4721-7DE5-D238-EDE7644F66B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172" y="5090967"/>
            <a:ext cx="914400" cy="914400"/>
          </a:xfrm>
          <a:prstGeom prst="rect">
            <a:avLst/>
          </a:prstGeom>
        </p:spPr>
      </p:pic>
      <p:pic>
        <p:nvPicPr>
          <p:cNvPr id="27" name="Picture 2" descr="page1image7169376">
            <a:extLst>
              <a:ext uri="{FF2B5EF4-FFF2-40B4-BE49-F238E27FC236}">
                <a16:creationId xmlns:a16="http://schemas.microsoft.com/office/drawing/2014/main" id="{9A2A0D4E-6C93-E6BA-BF9E-98A9441CCCC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6472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53B47-EAAE-B88A-A409-E53D39D51493}"/>
              </a:ext>
            </a:extLst>
          </p:cNvPr>
          <p:cNvSpPr>
            <a:spLocks noGrp="1"/>
          </p:cNvSpPr>
          <p:nvPr>
            <p:ph type="title"/>
          </p:nvPr>
        </p:nvSpPr>
        <p:spPr>
          <a:xfrm>
            <a:off x="838200" y="972000"/>
            <a:ext cx="10515600" cy="750349"/>
          </a:xfrm>
        </p:spPr>
        <p:txBody>
          <a:bodyPr>
            <a:noAutofit/>
          </a:bodyPr>
          <a:lstStyle/>
          <a:p>
            <a:r>
              <a:rPr lang="en-US" sz="2800" dirty="0"/>
              <a:t>Opportunities and Challenges of Open Science in Educational Research</a:t>
            </a:r>
          </a:p>
        </p:txBody>
      </p:sp>
      <p:sp>
        <p:nvSpPr>
          <p:cNvPr id="3" name="Content Placeholder 2">
            <a:extLst>
              <a:ext uri="{FF2B5EF4-FFF2-40B4-BE49-F238E27FC236}">
                <a16:creationId xmlns:a16="http://schemas.microsoft.com/office/drawing/2014/main" id="{F2C106FD-6F25-7474-3F13-3355B87DECCE}"/>
              </a:ext>
            </a:extLst>
          </p:cNvPr>
          <p:cNvSpPr>
            <a:spLocks noGrp="1"/>
          </p:cNvSpPr>
          <p:nvPr>
            <p:ph idx="1"/>
          </p:nvPr>
        </p:nvSpPr>
        <p:spPr>
          <a:xfrm>
            <a:off x="1080252" y="1987383"/>
            <a:ext cx="10626213" cy="4478688"/>
          </a:xfrm>
        </p:spPr>
        <p:txBody>
          <a:bodyPr>
            <a:normAutofit fontScale="62500" lnSpcReduction="20000"/>
          </a:bodyPr>
          <a:lstStyle/>
          <a:p>
            <a:pPr>
              <a:lnSpc>
                <a:spcPct val="170000"/>
              </a:lnSpc>
              <a:buBlip>
                <a:blip r:embed="rId3">
                  <a:extLst>
                    <a:ext uri="{96DAC541-7B7A-43D3-8B79-37D633B846F1}">
                      <asvg:svgBlip xmlns:asvg="http://schemas.microsoft.com/office/drawing/2016/SVG/main" r:embed="rId4"/>
                    </a:ext>
                  </a:extLst>
                </a:blip>
              </a:buBlip>
            </a:pPr>
            <a:r>
              <a:rPr lang="en-US" sz="2400" dirty="0"/>
              <a:t>Open Science in education research provides opportunities to: </a:t>
            </a:r>
          </a:p>
          <a:p>
            <a:pPr lvl="1">
              <a:lnSpc>
                <a:spcPct val="170000"/>
              </a:lnSpc>
              <a:buFont typeface="Courier New" panose="02070309020205020404" pitchFamily="49" charset="0"/>
              <a:buChar char="o"/>
            </a:pPr>
            <a:r>
              <a:rPr lang="en-US" sz="2000" b="1" dirty="0"/>
              <a:t>Increase the transparency </a:t>
            </a:r>
            <a:r>
              <a:rPr lang="en-US" sz="2000" dirty="0"/>
              <a:t>and therefore replicability of research </a:t>
            </a:r>
          </a:p>
          <a:p>
            <a:pPr lvl="1" algn="just">
              <a:lnSpc>
                <a:spcPct val="170000"/>
              </a:lnSpc>
              <a:buFont typeface="Courier New" panose="02070309020205020404" pitchFamily="49" charset="0"/>
              <a:buChar char="o"/>
            </a:pPr>
            <a:r>
              <a:rPr lang="en-US" sz="2000" dirty="0"/>
              <a:t>Serve as a </a:t>
            </a:r>
            <a:r>
              <a:rPr lang="en-US" sz="2000" b="1" dirty="0"/>
              <a:t>catalyst for research </a:t>
            </a:r>
            <a:r>
              <a:rPr lang="en-US" sz="2000" dirty="0"/>
              <a:t>to answer novel questions</a:t>
            </a:r>
          </a:p>
          <a:p>
            <a:pPr lvl="1" algn="just">
              <a:lnSpc>
                <a:spcPct val="170000"/>
              </a:lnSpc>
              <a:buBlip>
                <a:blip r:embed="rId3">
                  <a:extLst>
                    <a:ext uri="{96DAC541-7B7A-43D3-8B79-37D633B846F1}">
                      <asvg:svgBlip xmlns:asvg="http://schemas.microsoft.com/office/drawing/2016/SVG/main" r:embed="rId4"/>
                    </a:ext>
                  </a:extLst>
                </a:blip>
              </a:buBlip>
            </a:pPr>
            <a:endParaRPr lang="en-US" sz="2000" dirty="0"/>
          </a:p>
          <a:p>
            <a:pPr algn="just">
              <a:lnSpc>
                <a:spcPct val="170000"/>
              </a:lnSpc>
              <a:buBlip>
                <a:blip r:embed="rId3">
                  <a:extLst>
                    <a:ext uri="{96DAC541-7B7A-43D3-8B79-37D633B846F1}">
                      <asvg:svgBlip xmlns:asvg="http://schemas.microsoft.com/office/drawing/2016/SVG/main" r:embed="rId4"/>
                    </a:ext>
                  </a:extLst>
                </a:blip>
              </a:buBlip>
            </a:pPr>
            <a:r>
              <a:rPr lang="en-US" sz="2400" dirty="0"/>
              <a:t>Grant funding agencies already expect research articles to become available to the public and have their own outlet(NIH, NSF, IES).</a:t>
            </a:r>
          </a:p>
          <a:p>
            <a:pPr algn="just">
              <a:lnSpc>
                <a:spcPct val="170000"/>
              </a:lnSpc>
              <a:buBlip>
                <a:blip r:embed="rId3">
                  <a:extLst>
                    <a:ext uri="{96DAC541-7B7A-43D3-8B79-37D633B846F1}">
                      <asvg:svgBlip xmlns:asvg="http://schemas.microsoft.com/office/drawing/2016/SVG/main" r:embed="rId4"/>
                    </a:ext>
                  </a:extLst>
                </a:blip>
              </a:buBlip>
            </a:pPr>
            <a:r>
              <a:rPr lang="en-US" sz="2400" dirty="0"/>
              <a:t>However, </a:t>
            </a:r>
            <a:r>
              <a:rPr lang="en-US" sz="2400" b="1" dirty="0"/>
              <a:t>replication remains a challenge</a:t>
            </a:r>
            <a:r>
              <a:rPr lang="en-US" sz="2400" dirty="0"/>
              <a:t>. A large portion of replications produced weaker evidence for the original findings (Open Science Collaboration, 2015).</a:t>
            </a:r>
          </a:p>
          <a:p>
            <a:pPr algn="just">
              <a:lnSpc>
                <a:spcPct val="170000"/>
              </a:lnSpc>
              <a:buBlip>
                <a:blip r:embed="rId3">
                  <a:extLst>
                    <a:ext uri="{96DAC541-7B7A-43D3-8B79-37D633B846F1}">
                      <asvg:svgBlip xmlns:asvg="http://schemas.microsoft.com/office/drawing/2016/SVG/main" r:embed="rId4"/>
                    </a:ext>
                  </a:extLst>
                </a:blip>
              </a:buBlip>
            </a:pPr>
            <a:r>
              <a:rPr lang="en-US" sz="2400" dirty="0"/>
              <a:t>Reproducibility is not well understood because the incentives for individual </a:t>
            </a:r>
            <a:r>
              <a:rPr lang="en-US" sz="2400" b="1" dirty="0"/>
              <a:t>scientists prioritize novelty over replication</a:t>
            </a:r>
            <a:r>
              <a:rPr lang="en-US" sz="2400" dirty="0"/>
              <a:t>. </a:t>
            </a:r>
          </a:p>
          <a:p>
            <a:pPr algn="just">
              <a:lnSpc>
                <a:spcPct val="170000"/>
              </a:lnSpc>
              <a:buBlip>
                <a:blip r:embed="rId3">
                  <a:extLst>
                    <a:ext uri="{96DAC541-7B7A-43D3-8B79-37D633B846F1}">
                      <asvg:svgBlip xmlns:asvg="http://schemas.microsoft.com/office/drawing/2016/SVG/main" r:embed="rId4"/>
                    </a:ext>
                  </a:extLst>
                </a:blip>
              </a:buBlip>
            </a:pPr>
            <a:r>
              <a:rPr lang="en-US" sz="2400" b="1" dirty="0"/>
              <a:t>Author Processing Fees (APC) </a:t>
            </a:r>
            <a:r>
              <a:rPr lang="en-US" sz="2400" dirty="0"/>
              <a:t>which can reach up to $3K per publication are also a challenge.</a:t>
            </a:r>
            <a:endParaRPr lang="en-AE" sz="2400" dirty="0"/>
          </a:p>
        </p:txBody>
      </p:sp>
      <p:sp>
        <p:nvSpPr>
          <p:cNvPr id="4" name="Date Placeholder 3">
            <a:extLst>
              <a:ext uri="{FF2B5EF4-FFF2-40B4-BE49-F238E27FC236}">
                <a16:creationId xmlns:a16="http://schemas.microsoft.com/office/drawing/2014/main" id="{9195583B-D8DB-FA85-1808-F60F8592DA25}"/>
              </a:ext>
            </a:extLst>
          </p:cNvPr>
          <p:cNvSpPr>
            <a:spLocks noGrp="1"/>
          </p:cNvSpPr>
          <p:nvPr>
            <p:ph type="dt" sz="half" idx="10"/>
          </p:nvPr>
        </p:nvSpPr>
        <p:spPr/>
        <p:txBody>
          <a:bodyPr/>
          <a:lstStyle/>
          <a:p>
            <a:fld id="{60E97A16-B807-D34C-B014-746CC6CCDA60}" type="datetime1">
              <a:rPr lang="en-US" smtClean="0"/>
              <a:t>10/24/2022</a:t>
            </a:fld>
            <a:endParaRPr lang="en-AE" dirty="0"/>
          </a:p>
        </p:txBody>
      </p:sp>
      <p:sp>
        <p:nvSpPr>
          <p:cNvPr id="5" name="Footer Placeholder 4">
            <a:extLst>
              <a:ext uri="{FF2B5EF4-FFF2-40B4-BE49-F238E27FC236}">
                <a16:creationId xmlns:a16="http://schemas.microsoft.com/office/drawing/2014/main" id="{95FF1EDE-4D6B-8516-5082-2C69F86BD3CF}"/>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998026C1-8607-9E9F-731C-327784DDD1E9}"/>
              </a:ext>
            </a:extLst>
          </p:cNvPr>
          <p:cNvSpPr>
            <a:spLocks noGrp="1"/>
          </p:cNvSpPr>
          <p:nvPr>
            <p:ph type="sldNum" sz="quarter" idx="12"/>
          </p:nvPr>
        </p:nvSpPr>
        <p:spPr/>
        <p:txBody>
          <a:bodyPr/>
          <a:lstStyle/>
          <a:p>
            <a:fld id="{C3891DEF-8D26-2D4A-BD93-0823895E0D5B}" type="slidenum">
              <a:rPr lang="en-AE" smtClean="0"/>
              <a:t>7</a:t>
            </a:fld>
            <a:endParaRPr lang="en-AE"/>
          </a:p>
        </p:txBody>
      </p:sp>
      <p:pic>
        <p:nvPicPr>
          <p:cNvPr id="12" name="Graphic 11" descr="Scales of justice outline">
            <a:extLst>
              <a:ext uri="{FF2B5EF4-FFF2-40B4-BE49-F238E27FC236}">
                <a16:creationId xmlns:a16="http://schemas.microsoft.com/office/drawing/2014/main" id="{108DD415-D5E5-9DDB-6A4F-45ACFDD9CA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150" y="3429000"/>
            <a:ext cx="914400" cy="914400"/>
          </a:xfrm>
          <a:prstGeom prst="rect">
            <a:avLst/>
          </a:prstGeom>
        </p:spPr>
      </p:pic>
      <p:pic>
        <p:nvPicPr>
          <p:cNvPr id="13" name="Picture 2" descr="page1image7169376">
            <a:extLst>
              <a:ext uri="{FF2B5EF4-FFF2-40B4-BE49-F238E27FC236}">
                <a16:creationId xmlns:a16="http://schemas.microsoft.com/office/drawing/2014/main" id="{5D0AE299-CAB7-D70F-3602-548E7329530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934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8723F-4528-D543-B471-A0D290A0CB7E}"/>
              </a:ext>
            </a:extLst>
          </p:cNvPr>
          <p:cNvSpPr>
            <a:spLocks noGrp="1"/>
          </p:cNvSpPr>
          <p:nvPr>
            <p:ph type="title"/>
          </p:nvPr>
        </p:nvSpPr>
        <p:spPr>
          <a:xfrm>
            <a:off x="991279" y="910587"/>
            <a:ext cx="9411493" cy="1321593"/>
          </a:xfrm>
        </p:spPr>
        <p:txBody>
          <a:bodyPr>
            <a:normAutofit fontScale="90000"/>
          </a:bodyPr>
          <a:lstStyle/>
          <a:p>
            <a:br>
              <a:rPr lang="en-AE" dirty="0"/>
            </a:br>
            <a:br>
              <a:rPr lang="en-AE" dirty="0"/>
            </a:br>
            <a:br>
              <a:rPr lang="en-AE" dirty="0"/>
            </a:br>
            <a:r>
              <a:rPr lang="en-AE" dirty="0"/>
              <a:t>Why are we Witnessing a Shift to Open Science in Education?</a:t>
            </a:r>
            <a:br>
              <a:rPr lang="en-AE" dirty="0"/>
            </a:br>
            <a:endParaRPr lang="en-AE" dirty="0"/>
          </a:p>
        </p:txBody>
      </p:sp>
      <p:sp>
        <p:nvSpPr>
          <p:cNvPr id="4" name="Text Placeholder 3">
            <a:extLst>
              <a:ext uri="{FF2B5EF4-FFF2-40B4-BE49-F238E27FC236}">
                <a16:creationId xmlns:a16="http://schemas.microsoft.com/office/drawing/2014/main" id="{4C037455-F5A3-B24D-9271-F36F6AD7B2CE}"/>
              </a:ext>
            </a:extLst>
          </p:cNvPr>
          <p:cNvSpPr>
            <a:spLocks noGrp="1"/>
          </p:cNvSpPr>
          <p:nvPr>
            <p:ph type="body" sz="half" idx="2"/>
          </p:nvPr>
        </p:nvSpPr>
        <p:spPr>
          <a:xfrm>
            <a:off x="1091073" y="2237691"/>
            <a:ext cx="10668183" cy="3853279"/>
          </a:xfrm>
        </p:spPr>
        <p:txBody>
          <a:bodyPr>
            <a:normAutofit/>
          </a:bodyPr>
          <a:lstStyle/>
          <a:p>
            <a:r>
              <a:rPr lang="en-AE" sz="1900" b="1" dirty="0"/>
              <a:t>Its impact: </a:t>
            </a:r>
            <a:r>
              <a:rPr lang="en-AE" sz="1900" dirty="0"/>
              <a:t>A democratization of accessibility to science &amp; research</a:t>
            </a:r>
          </a:p>
          <a:p>
            <a:endParaRPr lang="en-AE" sz="1900" dirty="0"/>
          </a:p>
          <a:p>
            <a:endParaRPr lang="en-AE" sz="1900" dirty="0"/>
          </a:p>
          <a:p>
            <a:r>
              <a:rPr lang="en-AE" sz="1900" b="1" dirty="0"/>
              <a:t>Altruism: </a:t>
            </a:r>
            <a:r>
              <a:rPr lang="en-AE" sz="1900" dirty="0"/>
              <a:t>A shared benefit to all sectors/knowledge sharing </a:t>
            </a:r>
          </a:p>
          <a:p>
            <a:endParaRPr lang="en-AE" sz="1900" dirty="0"/>
          </a:p>
          <a:p>
            <a:endParaRPr lang="en-AE" sz="1900" dirty="0"/>
          </a:p>
          <a:p>
            <a:r>
              <a:rPr lang="en-AE" sz="1900" dirty="0"/>
              <a:t>Research finding </a:t>
            </a:r>
            <a:r>
              <a:rPr lang="en-AE" sz="1900" b="1" dirty="0"/>
              <a:t>replicability and sustainability</a:t>
            </a:r>
          </a:p>
          <a:p>
            <a:endParaRPr lang="en-AE" sz="1900" dirty="0"/>
          </a:p>
          <a:p>
            <a:endParaRPr lang="en-AE" sz="1900" dirty="0"/>
          </a:p>
          <a:p>
            <a:r>
              <a:rPr lang="en-US" sz="1900" dirty="0"/>
              <a:t>Promoting </a:t>
            </a:r>
            <a:r>
              <a:rPr lang="en-US" sz="1900" b="1" dirty="0"/>
              <a:t>co-operation and c</a:t>
            </a:r>
            <a:r>
              <a:rPr lang="en-AE" sz="1900" b="1" dirty="0" err="1"/>
              <a:t>ollaboration</a:t>
            </a:r>
            <a:r>
              <a:rPr lang="en-AE" sz="1900" b="1" dirty="0"/>
              <a:t> </a:t>
            </a:r>
            <a:r>
              <a:rPr lang="en-AE" sz="1900" dirty="0"/>
              <a:t>between different stakeholders</a:t>
            </a:r>
          </a:p>
          <a:p>
            <a:pPr marL="285750" indent="-285750">
              <a:buFont typeface="Arial" panose="020B0604020202020204" pitchFamily="34" charset="0"/>
              <a:buChar char="•"/>
            </a:pPr>
            <a:endParaRPr lang="en-AE" sz="2400" dirty="0"/>
          </a:p>
          <a:p>
            <a:pPr marL="285750" indent="-285750">
              <a:buFont typeface="Arial" panose="020B0604020202020204" pitchFamily="34" charset="0"/>
              <a:buChar char="•"/>
            </a:pPr>
            <a:endParaRPr lang="en-AE" dirty="0"/>
          </a:p>
          <a:p>
            <a:pPr marL="285750" indent="-285750">
              <a:buFont typeface="Arial" panose="020B0604020202020204" pitchFamily="34" charset="0"/>
              <a:buChar char="•"/>
            </a:pPr>
            <a:endParaRPr lang="en-AE" dirty="0"/>
          </a:p>
          <a:p>
            <a:pPr marL="285750" indent="-285750">
              <a:buFont typeface="Arial" panose="020B0604020202020204" pitchFamily="34" charset="0"/>
              <a:buChar char="•"/>
            </a:pPr>
            <a:endParaRPr lang="en-AE" dirty="0"/>
          </a:p>
          <a:p>
            <a:pPr marL="285750" indent="-285750">
              <a:buFont typeface="Arial" panose="020B0604020202020204" pitchFamily="34" charset="0"/>
              <a:buChar char="•"/>
            </a:pPr>
            <a:endParaRPr lang="en-AE" dirty="0"/>
          </a:p>
        </p:txBody>
      </p:sp>
      <p:sp>
        <p:nvSpPr>
          <p:cNvPr id="5" name="Date Placeholder 4">
            <a:extLst>
              <a:ext uri="{FF2B5EF4-FFF2-40B4-BE49-F238E27FC236}">
                <a16:creationId xmlns:a16="http://schemas.microsoft.com/office/drawing/2014/main" id="{FB1DAEEA-81CD-A440-B68F-076AF7BDBDDF}"/>
              </a:ext>
            </a:extLst>
          </p:cNvPr>
          <p:cNvSpPr>
            <a:spLocks noGrp="1"/>
          </p:cNvSpPr>
          <p:nvPr>
            <p:ph type="dt" sz="half" idx="10"/>
          </p:nvPr>
        </p:nvSpPr>
        <p:spPr/>
        <p:txBody>
          <a:bodyPr/>
          <a:lstStyle/>
          <a:p>
            <a:fld id="{44BAA2B7-0B84-8F44-9D66-82A8C7353EB2}" type="datetime1">
              <a:rPr lang="en-US" smtClean="0"/>
              <a:t>10/24/2022</a:t>
            </a:fld>
            <a:endParaRPr lang="en-AE"/>
          </a:p>
        </p:txBody>
      </p:sp>
      <p:sp>
        <p:nvSpPr>
          <p:cNvPr id="6" name="Footer Placeholder 5">
            <a:extLst>
              <a:ext uri="{FF2B5EF4-FFF2-40B4-BE49-F238E27FC236}">
                <a16:creationId xmlns:a16="http://schemas.microsoft.com/office/drawing/2014/main" id="{C202F621-DDBF-C840-8609-1BE4A5F9ABC6}"/>
              </a:ext>
            </a:extLst>
          </p:cNvPr>
          <p:cNvSpPr>
            <a:spLocks noGrp="1"/>
          </p:cNvSpPr>
          <p:nvPr>
            <p:ph type="ftr" sz="quarter" idx="11"/>
          </p:nvPr>
        </p:nvSpPr>
        <p:spPr/>
        <p:txBody>
          <a:bodyPr/>
          <a:lstStyle/>
          <a:p>
            <a:r>
              <a:rPr lang="en-US" dirty="0"/>
              <a:t>FORM</a:t>
            </a:r>
            <a:endParaRPr lang="en-AE" dirty="0"/>
          </a:p>
        </p:txBody>
      </p:sp>
      <p:sp>
        <p:nvSpPr>
          <p:cNvPr id="7" name="Slide Number Placeholder 6">
            <a:extLst>
              <a:ext uri="{FF2B5EF4-FFF2-40B4-BE49-F238E27FC236}">
                <a16:creationId xmlns:a16="http://schemas.microsoft.com/office/drawing/2014/main" id="{79BB3DA5-AB77-7D47-8144-6AAF537012FF}"/>
              </a:ext>
            </a:extLst>
          </p:cNvPr>
          <p:cNvSpPr>
            <a:spLocks noGrp="1"/>
          </p:cNvSpPr>
          <p:nvPr>
            <p:ph type="sldNum" sz="quarter" idx="12"/>
          </p:nvPr>
        </p:nvSpPr>
        <p:spPr/>
        <p:txBody>
          <a:bodyPr/>
          <a:lstStyle/>
          <a:p>
            <a:fld id="{C3891DEF-8D26-2D4A-BD93-0823895E0D5B}" type="slidenum">
              <a:rPr lang="en-AE" smtClean="0"/>
              <a:t>8</a:t>
            </a:fld>
            <a:endParaRPr lang="en-AE"/>
          </a:p>
        </p:txBody>
      </p:sp>
      <p:pic>
        <p:nvPicPr>
          <p:cNvPr id="10" name="Graphic 9" descr="Brain in head outline">
            <a:extLst>
              <a:ext uri="{FF2B5EF4-FFF2-40B4-BE49-F238E27FC236}">
                <a16:creationId xmlns:a16="http://schemas.microsoft.com/office/drawing/2014/main" id="{7E262505-BEEB-D1EF-1E79-C529F79E47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2775" y="3172848"/>
            <a:ext cx="808504" cy="808504"/>
          </a:xfrm>
          <a:prstGeom prst="rect">
            <a:avLst/>
          </a:prstGeom>
        </p:spPr>
      </p:pic>
      <p:pic>
        <p:nvPicPr>
          <p:cNvPr id="12" name="Graphic 11" descr="Domino Tile outline">
            <a:extLst>
              <a:ext uri="{FF2B5EF4-FFF2-40B4-BE49-F238E27FC236}">
                <a16:creationId xmlns:a16="http://schemas.microsoft.com/office/drawing/2014/main" id="{7264BAD5-DB88-576A-3136-352D05F376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9724" y="2135928"/>
            <a:ext cx="808504" cy="808504"/>
          </a:xfrm>
          <a:prstGeom prst="rect">
            <a:avLst/>
          </a:prstGeom>
        </p:spPr>
      </p:pic>
      <p:pic>
        <p:nvPicPr>
          <p:cNvPr id="14" name="Graphic 13" descr="Arrow circle outline">
            <a:extLst>
              <a:ext uri="{FF2B5EF4-FFF2-40B4-BE49-F238E27FC236}">
                <a16:creationId xmlns:a16="http://schemas.microsoft.com/office/drawing/2014/main" id="{2050DB8F-9722-BCC2-1D7F-9CC9BF04ACF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4107" y="4220525"/>
            <a:ext cx="914400" cy="914400"/>
          </a:xfrm>
          <a:prstGeom prst="rect">
            <a:avLst/>
          </a:prstGeom>
        </p:spPr>
      </p:pic>
      <p:pic>
        <p:nvPicPr>
          <p:cNvPr id="20" name="Graphic 19" descr="Cheers outline">
            <a:extLst>
              <a:ext uri="{FF2B5EF4-FFF2-40B4-BE49-F238E27FC236}">
                <a16:creationId xmlns:a16="http://schemas.microsoft.com/office/drawing/2014/main" id="{8D059F2A-FE4D-55D4-236C-4EC42F87A3B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26776" y="5327703"/>
            <a:ext cx="835869" cy="835869"/>
          </a:xfrm>
          <a:prstGeom prst="rect">
            <a:avLst/>
          </a:prstGeom>
        </p:spPr>
      </p:pic>
      <p:pic>
        <p:nvPicPr>
          <p:cNvPr id="21" name="Picture 2" descr="page1image7169376">
            <a:extLst>
              <a:ext uri="{FF2B5EF4-FFF2-40B4-BE49-F238E27FC236}">
                <a16:creationId xmlns:a16="http://schemas.microsoft.com/office/drawing/2014/main" id="{A40DFCAE-872F-A8AD-8DEB-C8AE459C32E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649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D91FED-F41B-99BD-980A-EF6010D72BF7}"/>
              </a:ext>
            </a:extLst>
          </p:cNvPr>
          <p:cNvSpPr>
            <a:spLocks noGrp="1"/>
          </p:cNvSpPr>
          <p:nvPr>
            <p:ph idx="1"/>
          </p:nvPr>
        </p:nvSpPr>
        <p:spPr>
          <a:xfrm>
            <a:off x="1085335" y="2181297"/>
            <a:ext cx="10515600" cy="2160357"/>
          </a:xfrm>
        </p:spPr>
        <p:txBody>
          <a:bodyPr>
            <a:normAutofit fontScale="55000" lnSpcReduction="20000"/>
          </a:bodyPr>
          <a:lstStyle/>
          <a:p>
            <a:pPr marL="0" indent="0" algn="ctr">
              <a:buNone/>
            </a:pPr>
            <a:endParaRPr lang="en-AE" dirty="0"/>
          </a:p>
          <a:p>
            <a:pPr marL="0" indent="0" algn="ctr">
              <a:buNone/>
            </a:pPr>
            <a:endParaRPr lang="en-AE" dirty="0"/>
          </a:p>
          <a:p>
            <a:pPr marL="0" indent="0" algn="ctr">
              <a:buNone/>
            </a:pPr>
            <a:endParaRPr lang="en-AE" dirty="0"/>
          </a:p>
          <a:p>
            <a:pPr marL="0" indent="0" algn="ctr">
              <a:lnSpc>
                <a:spcPct val="170000"/>
              </a:lnSpc>
              <a:buNone/>
            </a:pPr>
            <a:r>
              <a:rPr lang="en-AE" sz="4100" b="1" dirty="0">
                <a:latin typeface="Montserrat SemiBold" panose="00000700000000000000" pitchFamily="2" charset="0"/>
              </a:rPr>
              <a:t>Case Study from the United Arab Emirates (UAE) Ministry of Education</a:t>
            </a:r>
          </a:p>
          <a:p>
            <a:pPr marL="0" indent="0">
              <a:buNone/>
            </a:pPr>
            <a:endParaRPr lang="en-US" dirty="0"/>
          </a:p>
        </p:txBody>
      </p:sp>
      <p:sp>
        <p:nvSpPr>
          <p:cNvPr id="4" name="Date Placeholder 3">
            <a:extLst>
              <a:ext uri="{FF2B5EF4-FFF2-40B4-BE49-F238E27FC236}">
                <a16:creationId xmlns:a16="http://schemas.microsoft.com/office/drawing/2014/main" id="{5AFC34AC-D600-A37F-B785-9E2780F6DCFB}"/>
              </a:ext>
            </a:extLst>
          </p:cNvPr>
          <p:cNvSpPr>
            <a:spLocks noGrp="1"/>
          </p:cNvSpPr>
          <p:nvPr>
            <p:ph type="dt" sz="half" idx="10"/>
          </p:nvPr>
        </p:nvSpPr>
        <p:spPr/>
        <p:txBody>
          <a:bodyPr/>
          <a:lstStyle/>
          <a:p>
            <a:fld id="{60E97A16-B807-D34C-B014-746CC6CCDA60}" type="datetime1">
              <a:rPr lang="en-US" smtClean="0"/>
              <a:t>10/24/2022</a:t>
            </a:fld>
            <a:endParaRPr lang="en-AE"/>
          </a:p>
        </p:txBody>
      </p:sp>
      <p:sp>
        <p:nvSpPr>
          <p:cNvPr id="5" name="Footer Placeholder 4">
            <a:extLst>
              <a:ext uri="{FF2B5EF4-FFF2-40B4-BE49-F238E27FC236}">
                <a16:creationId xmlns:a16="http://schemas.microsoft.com/office/drawing/2014/main" id="{74E35DD4-3F71-E884-EB17-CA6942F8D575}"/>
              </a:ext>
            </a:extLst>
          </p:cNvPr>
          <p:cNvSpPr>
            <a:spLocks noGrp="1"/>
          </p:cNvSpPr>
          <p:nvPr>
            <p:ph type="ftr" sz="quarter" idx="11"/>
          </p:nvPr>
        </p:nvSpPr>
        <p:spPr/>
        <p:txBody>
          <a:bodyPr/>
          <a:lstStyle/>
          <a:p>
            <a:r>
              <a:rPr lang="en-AE" dirty="0"/>
              <a:t>FORM</a:t>
            </a:r>
          </a:p>
        </p:txBody>
      </p:sp>
      <p:sp>
        <p:nvSpPr>
          <p:cNvPr id="6" name="Slide Number Placeholder 5">
            <a:extLst>
              <a:ext uri="{FF2B5EF4-FFF2-40B4-BE49-F238E27FC236}">
                <a16:creationId xmlns:a16="http://schemas.microsoft.com/office/drawing/2014/main" id="{F9E63E73-9F30-836A-9F48-6F9F6202E8CF}"/>
              </a:ext>
            </a:extLst>
          </p:cNvPr>
          <p:cNvSpPr>
            <a:spLocks noGrp="1"/>
          </p:cNvSpPr>
          <p:nvPr>
            <p:ph type="sldNum" sz="quarter" idx="12"/>
          </p:nvPr>
        </p:nvSpPr>
        <p:spPr/>
        <p:txBody>
          <a:bodyPr/>
          <a:lstStyle/>
          <a:p>
            <a:fld id="{C3891DEF-8D26-2D4A-BD93-0823895E0D5B}" type="slidenum">
              <a:rPr lang="en-AE" smtClean="0"/>
              <a:t>9</a:t>
            </a:fld>
            <a:endParaRPr lang="en-AE"/>
          </a:p>
        </p:txBody>
      </p:sp>
      <p:pic>
        <p:nvPicPr>
          <p:cNvPr id="7" name="Picture 2" descr="page1image7169376">
            <a:extLst>
              <a:ext uri="{FF2B5EF4-FFF2-40B4-BE49-F238E27FC236}">
                <a16:creationId xmlns:a16="http://schemas.microsoft.com/office/drawing/2014/main" id="{2C021E33-AC5B-AF84-4442-C8813E645D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1074" y="320995"/>
            <a:ext cx="1938182" cy="455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019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ustom 11">
      <a:dk1>
        <a:srgbClr val="000000"/>
      </a:dk1>
      <a:lt1>
        <a:srgbClr val="FFFFFF"/>
      </a:lt1>
      <a:dk2>
        <a:srgbClr val="8439BD"/>
      </a:dk2>
      <a:lt2>
        <a:srgbClr val="EBEBEB"/>
      </a:lt2>
      <a:accent1>
        <a:srgbClr val="0EABB7"/>
      </a:accent1>
      <a:accent2>
        <a:srgbClr val="4868E5"/>
      </a:accent2>
      <a:accent3>
        <a:srgbClr val="20A472"/>
      </a:accent3>
      <a:accent4>
        <a:srgbClr val="B13DC8"/>
      </a:accent4>
      <a:accent5>
        <a:srgbClr val="172DA6"/>
      </a:accent5>
      <a:accent6>
        <a:srgbClr val="00B0F0"/>
      </a:accent6>
      <a:hlink>
        <a:srgbClr val="00B0F0"/>
      </a:hlink>
      <a:folHlink>
        <a:srgbClr val="B13DC8"/>
      </a:folHlink>
    </a:clrScheme>
    <a:fontScheme name="Custom 11">
      <a:majorFont>
        <a:latin typeface="Speak Pro"/>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ct Timeline_WAC_LH - v2" id="{C490F22C-BCE6-4049-96E9-DC11EF4DCC46}" vid="{AA5619E9-B2EB-4B47-8E48-7B1F4A347B9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5186</TotalTime>
  <Words>3773</Words>
  <Application>Microsoft Office PowerPoint</Application>
  <PresentationFormat>Widescreen</PresentationFormat>
  <Paragraphs>299</Paragraphs>
  <Slides>23</Slides>
  <Notes>15</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23</vt:i4>
      </vt:variant>
    </vt:vector>
  </HeadingPairs>
  <TitlesOfParts>
    <vt:vector size="38" baseType="lpstr">
      <vt:lpstr>Arial</vt:lpstr>
      <vt:lpstr>Avenir Next LT Pro Light</vt:lpstr>
      <vt:lpstr>Bernino</vt:lpstr>
      <vt:lpstr>Calibri</vt:lpstr>
      <vt:lpstr>Courier New</vt:lpstr>
      <vt:lpstr>DIN Next LT Arabic Regular</vt:lpstr>
      <vt:lpstr>Helvetica Neue</vt:lpstr>
      <vt:lpstr>Montserrat</vt:lpstr>
      <vt:lpstr>Montserrat SemiBold</vt:lpstr>
      <vt:lpstr>Open Sans</vt:lpstr>
      <vt:lpstr>PT Serif</vt:lpstr>
      <vt:lpstr>Speak Pro</vt:lpstr>
      <vt:lpstr>Wingdings</vt:lpstr>
      <vt:lpstr>Office Theme</vt:lpstr>
      <vt:lpstr>2_Office Theme</vt:lpstr>
      <vt:lpstr>How Governments &amp; H.E. Institutions can Collaborate to Promote Relevance, Accessibility, &amp; Sustainability of Research Endeavors</vt:lpstr>
      <vt:lpstr>OUTLINE</vt:lpstr>
      <vt:lpstr>PowerPoint Presentation</vt:lpstr>
      <vt:lpstr>The Five Elements of Open Science </vt:lpstr>
      <vt:lpstr>The Importance of Promoting Open Science  </vt:lpstr>
      <vt:lpstr>Open Science in Educational Research </vt:lpstr>
      <vt:lpstr>Opportunities and Challenges of Open Science in Educational Research</vt:lpstr>
      <vt:lpstr>   Why are we Witnessing a Shift to Open Science in Education? </vt:lpstr>
      <vt:lpstr>PowerPoint Presentation</vt:lpstr>
      <vt:lpstr>Context- Academic Research in the UAE</vt:lpstr>
      <vt:lpstr>The UAE Ministry of Education (MoE)</vt:lpstr>
      <vt:lpstr>Challenges with the Consultancy-Based Approach </vt:lpstr>
      <vt:lpstr>Refined Approach Based on Collaboration with H.E. </vt:lpstr>
      <vt:lpstr> Case Study- The UAE Ministry of Education (MoE) Targeted Research Grants in the Education Sector  </vt:lpstr>
      <vt:lpstr> “Student Achievement in Mathematics &amp; Science” Research Grant 2022 </vt:lpstr>
      <vt:lpstr> Developing the UAE Gifted &amp; Talented Ecosystem Research Grant 2022 </vt:lpstr>
      <vt:lpstr>Developing the UAE Gifted &amp; Talented Ecosystem Research Grant 2022- Access to Data </vt:lpstr>
      <vt:lpstr>PowerPoint Presentation</vt:lpstr>
      <vt:lpstr>Take Home Points</vt:lpstr>
      <vt:lpstr>Future Outlook</vt:lpstr>
      <vt:lpstr>References</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mag .</dc:creator>
  <cp:lastModifiedBy>Reem Jamil</cp:lastModifiedBy>
  <cp:revision>71</cp:revision>
  <dcterms:created xsi:type="dcterms:W3CDTF">2022-02-18T07:55:00Z</dcterms:created>
  <dcterms:modified xsi:type="dcterms:W3CDTF">2022-10-24T03:53:54Z</dcterms:modified>
</cp:coreProperties>
</file>