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66" r:id="rId4"/>
  </p:sldMasterIdLst>
  <p:notesMasterIdLst>
    <p:notesMasterId r:id="rId30"/>
  </p:notesMasterIdLst>
  <p:handoutMasterIdLst>
    <p:handoutMasterId r:id="rId31"/>
  </p:handoutMasterIdLst>
  <p:sldIdLst>
    <p:sldId id="327" r:id="rId5"/>
    <p:sldId id="258" r:id="rId6"/>
    <p:sldId id="260" r:id="rId7"/>
    <p:sldId id="434" r:id="rId8"/>
    <p:sldId id="435" r:id="rId9"/>
    <p:sldId id="259" r:id="rId10"/>
    <p:sldId id="412" r:id="rId11"/>
    <p:sldId id="413" r:id="rId12"/>
    <p:sldId id="429" r:id="rId13"/>
    <p:sldId id="417" r:id="rId14"/>
    <p:sldId id="416" r:id="rId15"/>
    <p:sldId id="431" r:id="rId16"/>
    <p:sldId id="263" r:id="rId17"/>
    <p:sldId id="415" r:id="rId18"/>
    <p:sldId id="267" r:id="rId19"/>
    <p:sldId id="271" r:id="rId20"/>
    <p:sldId id="273" r:id="rId21"/>
    <p:sldId id="419" r:id="rId22"/>
    <p:sldId id="420" r:id="rId23"/>
    <p:sldId id="432" r:id="rId24"/>
    <p:sldId id="426" r:id="rId25"/>
    <p:sldId id="423" r:id="rId26"/>
    <p:sldId id="421" r:id="rId27"/>
    <p:sldId id="436" r:id="rId28"/>
    <p:sldId id="312" r:id="rId29"/>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Open Sans 1" panose="020F0502020204030204" pitchFamily="34" charset="0"/>
      <p:regular r:id="rId36"/>
      <p:bold r:id="rId37"/>
      <p:italic r:id="rId38"/>
      <p:boldItalic r:id="rId39"/>
    </p:embeddedFont>
    <p:embeddedFont>
      <p:font typeface="Open Sans 2" panose="020F0502020204030204" pitchFamily="34" charset="0"/>
      <p:regular r:id="rId40"/>
      <p:bold r:id="rId41"/>
      <p:italic r:id="rId42"/>
      <p:boldItalic r:id="rId43"/>
    </p:embeddedFont>
    <p:embeddedFont>
      <p:font typeface="Source Sans Pro" panose="020B0503030403020204" pitchFamily="34" charset="0"/>
      <p:regular r:id="rId44"/>
      <p:bold r:id="rId45"/>
      <p:italic r:id="rId46"/>
      <p:boldItalic r:id="rId47"/>
    </p:embeddedFont>
    <p:embeddedFont>
      <p:font typeface="Source Sans Pro Black" panose="020F0502020204030204" pitchFamily="34" charset="0"/>
      <p:bold r:id="rId48"/>
      <p:italic r:id="rId49"/>
      <p:boldItalic r:id="rId50"/>
    </p:embeddedFont>
    <p:embeddedFont>
      <p:font typeface="Source Sans Pro Light" panose="020F0302020204030204" pitchFamily="34" charset="0"/>
      <p:regular r:id="rId51"/>
      <p: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115"/>
    <a:srgbClr val="F79433"/>
    <a:srgbClr val="FF6438"/>
    <a:srgbClr val="F5CC61"/>
    <a:srgbClr val="545656"/>
    <a:srgbClr val="303030"/>
    <a:srgbClr val="3C180C"/>
    <a:srgbClr val="9D9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31" autoAdjust="0"/>
    <p:restoredTop sz="94626" autoAdjust="0"/>
  </p:normalViewPr>
  <p:slideViewPr>
    <p:cSldViewPr>
      <p:cViewPr varScale="1">
        <p:scale>
          <a:sx n="83" d="100"/>
          <a:sy n="83" d="100"/>
        </p:scale>
        <p:origin x="232" y="10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9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4" Type="http://schemas.openxmlformats.org/officeDocument/2006/relationships/font" Target="fonts/font13.fntdata"/><Relationship Id="rId52" Type="http://schemas.openxmlformats.org/officeDocument/2006/relationships/font" Target="fonts/font2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6.xml"/><Relationship Id="rId41" Type="http://schemas.openxmlformats.org/officeDocument/2006/relationships/font" Target="fonts/font10.fntdata"/><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font" Target="fonts/font1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D3BA94-5BC7-47C7-8774-AFFEAA11D9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9390A5-53F9-4CF7-80FC-CDE0E5EA1A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January 2021</a:t>
            </a:r>
          </a:p>
        </p:txBody>
      </p:sp>
      <p:sp>
        <p:nvSpPr>
          <p:cNvPr id="4" name="Footer Placeholder 3">
            <a:extLst>
              <a:ext uri="{FF2B5EF4-FFF2-40B4-BE49-F238E27FC236}">
                <a16:creationId xmlns:a16="http://schemas.microsoft.com/office/drawing/2014/main" id="{CFF67585-BC2B-4CCB-B837-4D7806D9231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CBEBC31-C0DF-4A13-9D82-B1B1A01A9AC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56DA0-6E02-4C75-BEF4-19E18A9E331C}" type="slidenum">
              <a:rPr lang="en-US" smtClean="0"/>
              <a:t>‹#›</a:t>
            </a:fld>
            <a:endParaRPr lang="en-US"/>
          </a:p>
        </p:txBody>
      </p:sp>
    </p:spTree>
    <p:extLst>
      <p:ext uri="{BB962C8B-B14F-4D97-AF65-F5344CB8AC3E}">
        <p14:creationId xmlns:p14="http://schemas.microsoft.com/office/powerpoint/2010/main" val="385881395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US"/>
              <a:t>January 2021</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382B03-D689-448F-BDDE-60FFB845EE06}" type="slidenum">
              <a:rPr lang="en-US" smtClean="0"/>
              <a:t>‹#›</a:t>
            </a:fld>
            <a:endParaRPr lang="en-US"/>
          </a:p>
        </p:txBody>
      </p:sp>
    </p:spTree>
    <p:extLst>
      <p:ext uri="{BB962C8B-B14F-4D97-AF65-F5344CB8AC3E}">
        <p14:creationId xmlns:p14="http://schemas.microsoft.com/office/powerpoint/2010/main" val="143714806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1561dc305d_2_34: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93" name="Google Shape;93;g11561dc305d_2_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74b830794_0_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a:p>
            <a:pPr marL="0" lvl="0" indent="0" algn="l" rtl="0">
              <a:spcBef>
                <a:spcPts val="0"/>
              </a:spcBef>
              <a:spcAft>
                <a:spcPts val="0"/>
              </a:spcAft>
              <a:buNone/>
            </a:pPr>
            <a:r>
              <a:rPr lang="en"/>
              <a:t>Some publishers are knowingly putting authors wishing to use the RRS in a difficult situation.</a:t>
            </a:r>
            <a:endParaRPr/>
          </a:p>
          <a:p>
            <a:pPr marL="0" lvl="0" indent="0" algn="l" rtl="0">
              <a:lnSpc>
                <a:spcPct val="115000"/>
              </a:lnSpc>
              <a:spcBef>
                <a:spcPts val="0"/>
              </a:spcBef>
              <a:spcAft>
                <a:spcPts val="0"/>
              </a:spcAft>
              <a:buNone/>
            </a:pPr>
            <a:r>
              <a:rPr lang="en"/>
              <a:t>Some delete the RRS language from the article which could be described as censorship rather than copyediting</a:t>
            </a:r>
            <a:endParaRPr/>
          </a:p>
          <a:p>
            <a:pPr marL="0" lvl="0" indent="0" algn="l" rtl="0">
              <a:spcBef>
                <a:spcPts val="0"/>
              </a:spcBef>
              <a:spcAft>
                <a:spcPts val="0"/>
              </a:spcAft>
              <a:buNone/>
            </a:pPr>
            <a:r>
              <a:rPr lang="en"/>
              <a:t>Some wait until acceptance to present contract terms</a:t>
            </a:r>
            <a:endParaRPr/>
          </a:p>
          <a:p>
            <a:pPr marL="0" lvl="0" indent="0" algn="l" rtl="0">
              <a:spcBef>
                <a:spcPts val="0"/>
              </a:spcBef>
              <a:spcAft>
                <a:spcPts val="0"/>
              </a:spcAft>
              <a:buNone/>
            </a:pPr>
            <a:r>
              <a:rPr lang="en"/>
              <a:t>Publishers have the right to desk-reject articles with the RRS language, but not to confuse, mislead or trick authors into violating their grant agreement.</a:t>
            </a:r>
            <a:endParaRPr/>
          </a:p>
          <a:p>
            <a:pPr marL="0" lvl="0" indent="0" algn="l" rtl="0">
              <a:spcBef>
                <a:spcPts val="0"/>
              </a:spcBef>
              <a:spcAft>
                <a:spcPts val="0"/>
              </a:spcAft>
              <a:buNone/>
            </a:pPr>
            <a:r>
              <a:rPr lang="en"/>
              <a:t>cOAlition S has this matter under review.</a:t>
            </a:r>
            <a:endParaRPr/>
          </a:p>
          <a:p>
            <a:pPr marL="0" lvl="0" indent="0" algn="l" rtl="0">
              <a:spcBef>
                <a:spcPts val="0"/>
              </a:spcBef>
              <a:spcAft>
                <a:spcPts val="0"/>
              </a:spcAft>
              <a:buNone/>
            </a:pPr>
            <a:endParaRPr/>
          </a:p>
        </p:txBody>
      </p:sp>
      <p:sp>
        <p:nvSpPr>
          <p:cNvPr id="259" name="Google Shape;259;g1174b830794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61dc305d_2_23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a:p>
            <a:pPr marL="0" lvl="0" indent="0" algn="l" rtl="0">
              <a:spcBef>
                <a:spcPts val="0"/>
              </a:spcBef>
              <a:spcAft>
                <a:spcPts val="0"/>
              </a:spcAft>
              <a:buNone/>
            </a:pPr>
            <a:r>
              <a:rPr lang="en"/>
              <a:t>On that same topic, this publisher states you have to agree to pay an APC to make the article immediately available, even though they are fully aware that the funder will not pay. Because of that, you are obliged to agree that either you personally, or your institution will pay the APC.</a:t>
            </a:r>
            <a:endParaRPr/>
          </a:p>
          <a:p>
            <a:pPr marL="457200" lvl="0" indent="-298450" algn="l" rtl="0">
              <a:spcBef>
                <a:spcPts val="0"/>
              </a:spcBef>
              <a:spcAft>
                <a:spcPts val="0"/>
              </a:spcAft>
              <a:buSzPts val="1100"/>
              <a:buChar char="●"/>
            </a:pPr>
            <a:r>
              <a:rPr lang="en"/>
              <a:t>I suppose they are at least clear, but please be fully aware that if you proceed you are committing to a contract to pay money that your funder has already stated it will not provide.</a:t>
            </a:r>
            <a:endParaRPr/>
          </a:p>
          <a:p>
            <a:pPr marL="457200" lvl="0" indent="-298450" algn="l" rtl="0">
              <a:spcBef>
                <a:spcPts val="0"/>
              </a:spcBef>
              <a:spcAft>
                <a:spcPts val="0"/>
              </a:spcAft>
              <a:buClr>
                <a:schemeClr val="dk1"/>
              </a:buClr>
              <a:buSzPts val="1100"/>
              <a:buChar char="●"/>
            </a:pPr>
            <a:r>
              <a:rPr lang="en">
                <a:solidFill>
                  <a:schemeClr val="dk1"/>
                </a:solidFill>
              </a:rPr>
              <a:t>Either check if there is an option to discuss the APC before submission so you ask for a waiver of the fee or other solution</a:t>
            </a:r>
            <a:endParaRPr>
              <a:solidFill>
                <a:schemeClr val="dk1"/>
              </a:solidFill>
            </a:endParaRPr>
          </a:p>
          <a:p>
            <a:pPr marL="457200" lvl="0" indent="-298450" algn="l" rtl="0">
              <a:spcBef>
                <a:spcPts val="0"/>
              </a:spcBef>
              <a:spcAft>
                <a:spcPts val="0"/>
              </a:spcAft>
              <a:buSzPts val="1100"/>
              <a:buChar char="●"/>
            </a:pPr>
            <a:r>
              <a:rPr lang="en">
                <a:solidFill>
                  <a:schemeClr val="dk1"/>
                </a:solidFill>
              </a:rPr>
              <a:t>Or, </a:t>
            </a:r>
            <a:r>
              <a:rPr lang="en"/>
              <a:t>if you are not comfortable to commit either yourself, or your institution to paying and do not have the funds to pay the APC, submit to an alternative journal.</a:t>
            </a:r>
            <a:endParaRPr/>
          </a:p>
        </p:txBody>
      </p:sp>
      <p:sp>
        <p:nvSpPr>
          <p:cNvPr id="248" name="Google Shape;248;g11561dc305d_2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513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61dc305d_2_23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JR</a:t>
            </a:r>
            <a:endParaRPr dirty="0"/>
          </a:p>
          <a:p>
            <a:pPr marL="0" lvl="0" indent="0" algn="l" rtl="0">
              <a:spcBef>
                <a:spcPts val="0"/>
              </a:spcBef>
              <a:spcAft>
                <a:spcPts val="0"/>
              </a:spcAft>
              <a:buNone/>
            </a:pPr>
            <a:r>
              <a:rPr lang="en" dirty="0"/>
              <a:t>On that same topic, this publisher states you have to agree to pay an APC to make the article immediately available, even though they are fully aware that the funder will not pay. Because of that, you are obliged to agree that either you personally, or your institution will pay the APC.</a:t>
            </a:r>
            <a:endParaRPr dirty="0"/>
          </a:p>
          <a:p>
            <a:pPr marL="457200" lvl="0" indent="-298450" algn="l" rtl="0">
              <a:spcBef>
                <a:spcPts val="0"/>
              </a:spcBef>
              <a:spcAft>
                <a:spcPts val="0"/>
              </a:spcAft>
              <a:buSzPts val="1100"/>
              <a:buChar char="●"/>
            </a:pPr>
            <a:r>
              <a:rPr lang="en" dirty="0"/>
              <a:t>I suppose they are at least clear, but please be fully aware that if you proceed you are committing to a contract to pay money that your funder has already stated it will not provide.</a:t>
            </a:r>
            <a:endParaRPr dirty="0"/>
          </a:p>
          <a:p>
            <a:pPr marL="457200" lvl="0" indent="-298450" algn="l" rtl="0">
              <a:spcBef>
                <a:spcPts val="0"/>
              </a:spcBef>
              <a:spcAft>
                <a:spcPts val="0"/>
              </a:spcAft>
              <a:buClr>
                <a:schemeClr val="dk1"/>
              </a:buClr>
              <a:buSzPts val="1100"/>
              <a:buChar char="●"/>
            </a:pPr>
            <a:r>
              <a:rPr lang="en" dirty="0">
                <a:solidFill>
                  <a:schemeClr val="dk1"/>
                </a:solidFill>
              </a:rPr>
              <a:t>Either check if there is an option to discuss the APC before submission so you ask for a waiver of the fee or other solution</a:t>
            </a:r>
            <a:endParaRPr dirty="0">
              <a:solidFill>
                <a:schemeClr val="dk1"/>
              </a:solidFill>
            </a:endParaRPr>
          </a:p>
          <a:p>
            <a:pPr marL="457200" lvl="0" indent="-298450" algn="l" rtl="0">
              <a:spcBef>
                <a:spcPts val="0"/>
              </a:spcBef>
              <a:spcAft>
                <a:spcPts val="0"/>
              </a:spcAft>
              <a:buSzPts val="1100"/>
              <a:buChar char="●"/>
            </a:pPr>
            <a:r>
              <a:rPr lang="en" dirty="0">
                <a:solidFill>
                  <a:schemeClr val="dk1"/>
                </a:solidFill>
              </a:rPr>
              <a:t>Or, </a:t>
            </a:r>
            <a:r>
              <a:rPr lang="en" dirty="0"/>
              <a:t>if you are not comfortable to commit either yourself, or your institution to paying and do not have the funds to pay the APC, submit to an alternative journal.</a:t>
            </a:r>
            <a:endParaRPr dirty="0"/>
          </a:p>
        </p:txBody>
      </p:sp>
      <p:sp>
        <p:nvSpPr>
          <p:cNvPr id="248" name="Google Shape;248;g11561dc305d_2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9832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61dc305d_2_23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g11561dc305d_2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2271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a:p>
        </p:txBody>
      </p:sp>
      <p:sp>
        <p:nvSpPr>
          <p:cNvPr id="4" name="Date Placeholder 3"/>
          <p:cNvSpPr>
            <a:spLocks noGrp="1"/>
          </p:cNvSpPr>
          <p:nvPr>
            <p:ph type="dt" idx="1"/>
          </p:nvPr>
        </p:nvSpPr>
        <p:spPr/>
        <p:txBody>
          <a:bodyPr/>
          <a:lstStyle/>
          <a:p>
            <a:r>
              <a:rPr lang="en-US"/>
              <a:t>January 2021</a:t>
            </a:r>
          </a:p>
        </p:txBody>
      </p:sp>
      <p:sp>
        <p:nvSpPr>
          <p:cNvPr id="5" name="Slide Number Placeholder 4"/>
          <p:cNvSpPr>
            <a:spLocks noGrp="1"/>
          </p:cNvSpPr>
          <p:nvPr>
            <p:ph type="sldNum" sz="quarter" idx="5"/>
          </p:nvPr>
        </p:nvSpPr>
        <p:spPr/>
        <p:txBody>
          <a:bodyPr/>
          <a:lstStyle/>
          <a:p>
            <a:fld id="{93382B03-D689-448F-BDDE-60FFB845EE06}" type="slidenum">
              <a:rPr lang="en-US" smtClean="0"/>
              <a:t>23</a:t>
            </a:fld>
            <a:endParaRPr lang="en-US"/>
          </a:p>
        </p:txBody>
      </p:sp>
    </p:spTree>
    <p:extLst>
      <p:ext uri="{BB962C8B-B14F-4D97-AF65-F5344CB8AC3E}">
        <p14:creationId xmlns:p14="http://schemas.microsoft.com/office/powerpoint/2010/main" val="573837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2443005ddc_0_6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6" name="Google Shape;106;g12443005ddc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8608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a:p>
        </p:txBody>
      </p:sp>
      <p:sp>
        <p:nvSpPr>
          <p:cNvPr id="4" name="Date Placeholder 3"/>
          <p:cNvSpPr>
            <a:spLocks noGrp="1"/>
          </p:cNvSpPr>
          <p:nvPr>
            <p:ph type="dt" idx="1"/>
          </p:nvPr>
        </p:nvSpPr>
        <p:spPr/>
        <p:txBody>
          <a:bodyPr/>
          <a:lstStyle/>
          <a:p>
            <a:r>
              <a:rPr lang="en-US"/>
              <a:t>January 2021</a:t>
            </a:r>
          </a:p>
        </p:txBody>
      </p:sp>
      <p:sp>
        <p:nvSpPr>
          <p:cNvPr id="5" name="Slide Number Placeholder 4"/>
          <p:cNvSpPr>
            <a:spLocks noGrp="1"/>
          </p:cNvSpPr>
          <p:nvPr>
            <p:ph type="sldNum" sz="quarter" idx="5"/>
          </p:nvPr>
        </p:nvSpPr>
        <p:spPr/>
        <p:txBody>
          <a:bodyPr/>
          <a:lstStyle/>
          <a:p>
            <a:fld id="{93382B03-D689-448F-BDDE-60FFB845EE06}" type="slidenum">
              <a:rPr lang="en-US" smtClean="0"/>
              <a:t>25</a:t>
            </a:fld>
            <a:endParaRPr lang="en-US"/>
          </a:p>
        </p:txBody>
      </p:sp>
    </p:spTree>
    <p:extLst>
      <p:ext uri="{BB962C8B-B14F-4D97-AF65-F5344CB8AC3E}">
        <p14:creationId xmlns:p14="http://schemas.microsoft.com/office/powerpoint/2010/main" val="1538839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11561dc305d_2_4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119" name="Google Shape;119;g11561dc305d_2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11561dc305d_2_4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119" name="Google Shape;119;g11561dc305d_2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0962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2443005ddc_0_6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6" name="Google Shape;106;g12443005ddc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1544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2443005ddc_0_6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6" name="Google Shape;106;g12443005ddc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11561dc305d_2_4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119" name="Google Shape;119;g11561dc305d_2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597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2443005ddc_0_3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0" name="Google Shape;150;g12443005ddc_0_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1561dc305d_2_8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188" name="Google Shape;188;g11561dc305d_2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1561dc305d_2_182: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JR</a:t>
            </a:r>
            <a:endParaRPr/>
          </a:p>
        </p:txBody>
      </p:sp>
      <p:sp>
        <p:nvSpPr>
          <p:cNvPr id="234" name="Google Shape;234;g11561dc305d_2_1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Date Placeholder 3">
            <a:extLst>
              <a:ext uri="{FF2B5EF4-FFF2-40B4-BE49-F238E27FC236}">
                <a16:creationId xmlns:a16="http://schemas.microsoft.com/office/drawing/2014/main" id="{F973E8B2-C0A1-4DB8-82CE-D6A084F7A966}"/>
              </a:ext>
            </a:extLst>
          </p:cNvPr>
          <p:cNvSpPr>
            <a:spLocks noGrp="1"/>
          </p:cNvSpPr>
          <p:nvPr>
            <p:ph type="dt" sz="half" idx="2"/>
          </p:nvPr>
        </p:nvSpPr>
        <p:spPr>
          <a:xfrm>
            <a:off x="628560" y="6356351"/>
            <a:ext cx="2844800" cy="365125"/>
          </a:xfrm>
          <a:prstGeom prst="rect">
            <a:avLst/>
          </a:prstGeom>
        </p:spPr>
        <p:txBody>
          <a:bodyPr vert="horz" lIns="91440" tIns="45720" rIns="91440" bIns="45720" rtlCol="0" anchor="ctr"/>
          <a:lstStyle>
            <a:lvl1pPr algn="l">
              <a:defRPr lang="en-US" sz="1100" i="0" kern="1200" dirty="0" smtClean="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pPr>
              <a:lnSpc>
                <a:spcPts val="1086"/>
              </a:lnSpc>
            </a:pPr>
            <a:r>
              <a:rPr lang="en-US"/>
              <a:t>May 2021</a:t>
            </a:r>
          </a:p>
        </p:txBody>
      </p:sp>
      <p:sp>
        <p:nvSpPr>
          <p:cNvPr id="8" name="Footer Placeholder 4">
            <a:extLst>
              <a:ext uri="{FF2B5EF4-FFF2-40B4-BE49-F238E27FC236}">
                <a16:creationId xmlns:a16="http://schemas.microsoft.com/office/drawing/2014/main" id="{3CB355CF-FE26-49E2-BF52-FE6B2EDC4600}"/>
              </a:ext>
            </a:extLst>
          </p:cNvPr>
          <p:cNvSpPr>
            <a:spLocks noGrp="1"/>
          </p:cNvSpPr>
          <p:nvPr>
            <p:ph type="ftr" sz="quarter" idx="3"/>
          </p:nvPr>
        </p:nvSpPr>
        <p:spPr>
          <a:xfrm>
            <a:off x="3657600" y="6356351"/>
            <a:ext cx="4876800" cy="365125"/>
          </a:xfrm>
          <a:prstGeom prst="rect">
            <a:avLst/>
          </a:prstGeom>
        </p:spPr>
        <p:txBody>
          <a:bodyPr vert="horz" lIns="91440" tIns="45720" rIns="91440" bIns="45720" rtlCol="0" anchor="ctr"/>
          <a:lstStyle>
            <a:lvl1pPr algn="ctr">
              <a:defRPr sz="1100" i="0">
                <a:solidFill>
                  <a:schemeClr val="bg1"/>
                </a:solidFill>
                <a:latin typeface="Source Sans Pro Light" panose="020B0604020202020204" pitchFamily="34" charset="0"/>
              </a:defRPr>
            </a:lvl1pPr>
          </a:lstStyle>
          <a:p>
            <a:pPr>
              <a:lnSpc>
                <a:spcPts val="1086"/>
              </a:lnSpc>
            </a:pPr>
            <a:r>
              <a:rPr lang="en-US" spc="33">
                <a:ea typeface="Open Sans 2" panose="020B0604020202020204" charset="0"/>
                <a:cs typeface="Open Sans 2" panose="020B0604020202020204" charset="0"/>
              </a:rPr>
              <a:t>cOAlition S</a:t>
            </a:r>
            <a:endParaRPr lang="en-US" spc="33" dirty="0">
              <a:ea typeface="Open Sans 2" panose="020B0604020202020204" charset="0"/>
              <a:cs typeface="Open Sans 2" panose="020B0604020202020204" charset="0"/>
            </a:endParaRPr>
          </a:p>
        </p:txBody>
      </p:sp>
      <p:sp>
        <p:nvSpPr>
          <p:cNvPr id="9" name="Slide Number Placeholder 5">
            <a:extLst>
              <a:ext uri="{FF2B5EF4-FFF2-40B4-BE49-F238E27FC236}">
                <a16:creationId xmlns:a16="http://schemas.microsoft.com/office/drawing/2014/main" id="{E6EAE129-B944-4BCC-BE35-5E1FFE0F4639}"/>
              </a:ext>
            </a:extLst>
          </p:cNvPr>
          <p:cNvSpPr>
            <a:spLocks noGrp="1"/>
          </p:cNvSpPr>
          <p:nvPr>
            <p:ph type="sldNum" sz="quarter" idx="4"/>
          </p:nvPr>
        </p:nvSpPr>
        <p:spPr>
          <a:xfrm>
            <a:off x="8756560" y="6356351"/>
            <a:ext cx="2844800" cy="365125"/>
          </a:xfrm>
          <a:prstGeom prst="rect">
            <a:avLst/>
          </a:prstGeom>
        </p:spPr>
        <p:txBody>
          <a:bodyPr vert="horz" lIns="91440" tIns="45720" rIns="91440" bIns="45720" rtlCol="0" anchor="ctr"/>
          <a:lstStyle>
            <a:lvl1pPr algn="r">
              <a:defRPr sz="1100" i="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373230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FD718F6-F506-47D3-B900-4F57B9530F80}"/>
              </a:ext>
            </a:extLst>
          </p:cNvPr>
          <p:cNvSpPr>
            <a:spLocks noGrp="1"/>
          </p:cNvSpPr>
          <p:nvPr>
            <p:ph type="dt" sz="half" idx="2"/>
          </p:nvPr>
        </p:nvSpPr>
        <p:spPr>
          <a:xfrm>
            <a:off x="628560" y="6356351"/>
            <a:ext cx="2844800" cy="365125"/>
          </a:xfrm>
          <a:prstGeom prst="rect">
            <a:avLst/>
          </a:prstGeom>
        </p:spPr>
        <p:txBody>
          <a:bodyPr vert="horz" lIns="91440" tIns="45720" rIns="91440" bIns="45720" rtlCol="0" anchor="ctr"/>
          <a:lstStyle>
            <a:lvl1pPr algn="l">
              <a:defRPr lang="en-US" sz="1100" i="0" kern="1200" dirty="0" smtClean="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pPr>
              <a:lnSpc>
                <a:spcPts val="1086"/>
              </a:lnSpc>
            </a:pPr>
            <a:r>
              <a:rPr lang="en-US"/>
              <a:t>May 2021</a:t>
            </a:r>
          </a:p>
        </p:txBody>
      </p:sp>
      <p:sp>
        <p:nvSpPr>
          <p:cNvPr id="8" name="Footer Placeholder 4">
            <a:extLst>
              <a:ext uri="{FF2B5EF4-FFF2-40B4-BE49-F238E27FC236}">
                <a16:creationId xmlns:a16="http://schemas.microsoft.com/office/drawing/2014/main" id="{A60B396E-1520-41A0-9CA2-EB3CDDC28F7F}"/>
              </a:ext>
            </a:extLst>
          </p:cNvPr>
          <p:cNvSpPr>
            <a:spLocks noGrp="1"/>
          </p:cNvSpPr>
          <p:nvPr>
            <p:ph type="ftr" sz="quarter" idx="3"/>
          </p:nvPr>
        </p:nvSpPr>
        <p:spPr>
          <a:xfrm>
            <a:off x="3657600" y="6356351"/>
            <a:ext cx="4876800" cy="365125"/>
          </a:xfrm>
          <a:prstGeom prst="rect">
            <a:avLst/>
          </a:prstGeom>
        </p:spPr>
        <p:txBody>
          <a:bodyPr vert="horz" lIns="91440" tIns="45720" rIns="91440" bIns="45720" rtlCol="0" anchor="ctr"/>
          <a:lstStyle>
            <a:lvl1pPr algn="ctr">
              <a:defRPr sz="1100" i="0">
                <a:solidFill>
                  <a:schemeClr val="bg1"/>
                </a:solidFill>
                <a:latin typeface="Source Sans Pro Light" panose="020B0604020202020204" pitchFamily="34" charset="0"/>
              </a:defRPr>
            </a:lvl1pPr>
          </a:lstStyle>
          <a:p>
            <a:pPr>
              <a:lnSpc>
                <a:spcPts val="1086"/>
              </a:lnSpc>
            </a:pPr>
            <a:r>
              <a:rPr lang="en-US" spc="33">
                <a:ea typeface="Open Sans 2" panose="020B0604020202020204" charset="0"/>
                <a:cs typeface="Open Sans 2" panose="020B0604020202020204" charset="0"/>
              </a:rPr>
              <a:t>cOAlition S</a:t>
            </a:r>
            <a:endParaRPr lang="en-US" spc="33" dirty="0">
              <a:ea typeface="Open Sans 2" panose="020B0604020202020204" charset="0"/>
              <a:cs typeface="Open Sans 2" panose="020B0604020202020204" charset="0"/>
            </a:endParaRPr>
          </a:p>
        </p:txBody>
      </p:sp>
      <p:sp>
        <p:nvSpPr>
          <p:cNvPr id="9" name="Slide Number Placeholder 5">
            <a:extLst>
              <a:ext uri="{FF2B5EF4-FFF2-40B4-BE49-F238E27FC236}">
                <a16:creationId xmlns:a16="http://schemas.microsoft.com/office/drawing/2014/main" id="{87FB81E6-CFCB-4321-B044-291E1A225F90}"/>
              </a:ext>
            </a:extLst>
          </p:cNvPr>
          <p:cNvSpPr>
            <a:spLocks noGrp="1"/>
          </p:cNvSpPr>
          <p:nvPr>
            <p:ph type="sldNum" sz="quarter" idx="4"/>
          </p:nvPr>
        </p:nvSpPr>
        <p:spPr>
          <a:xfrm>
            <a:off x="8756560" y="6356351"/>
            <a:ext cx="2844800" cy="365125"/>
          </a:xfrm>
          <a:prstGeom prst="rect">
            <a:avLst/>
          </a:prstGeom>
        </p:spPr>
        <p:txBody>
          <a:bodyPr vert="horz" lIns="91440" tIns="45720" rIns="91440" bIns="45720" rtlCol="0" anchor="ctr"/>
          <a:lstStyle>
            <a:lvl1pPr algn="r">
              <a:defRPr sz="1100" i="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78085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Date Placeholder 3">
            <a:extLst>
              <a:ext uri="{FF2B5EF4-FFF2-40B4-BE49-F238E27FC236}">
                <a16:creationId xmlns:a16="http://schemas.microsoft.com/office/drawing/2014/main" id="{ACC1246F-7646-4A71-A06C-B6EA869ADAFA}"/>
              </a:ext>
            </a:extLst>
          </p:cNvPr>
          <p:cNvSpPr>
            <a:spLocks noGrp="1"/>
          </p:cNvSpPr>
          <p:nvPr>
            <p:ph type="dt" sz="half" idx="2"/>
          </p:nvPr>
        </p:nvSpPr>
        <p:spPr>
          <a:xfrm>
            <a:off x="628560" y="6356351"/>
            <a:ext cx="2844800" cy="365125"/>
          </a:xfrm>
          <a:prstGeom prst="rect">
            <a:avLst/>
          </a:prstGeom>
        </p:spPr>
        <p:txBody>
          <a:bodyPr vert="horz" lIns="91440" tIns="45720" rIns="91440" bIns="45720" rtlCol="0" anchor="ctr"/>
          <a:lstStyle>
            <a:lvl1pPr algn="l">
              <a:defRPr lang="en-US" sz="1100" i="0" kern="1200" dirty="0" smtClean="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pPr>
              <a:lnSpc>
                <a:spcPts val="1086"/>
              </a:lnSpc>
            </a:pPr>
            <a:r>
              <a:rPr lang="en-US"/>
              <a:t>May 2021</a:t>
            </a:r>
          </a:p>
        </p:txBody>
      </p:sp>
      <p:sp>
        <p:nvSpPr>
          <p:cNvPr id="10" name="Footer Placeholder 4">
            <a:extLst>
              <a:ext uri="{FF2B5EF4-FFF2-40B4-BE49-F238E27FC236}">
                <a16:creationId xmlns:a16="http://schemas.microsoft.com/office/drawing/2014/main" id="{B32E2777-B303-4AEA-9088-FAD4F3792B30}"/>
              </a:ext>
            </a:extLst>
          </p:cNvPr>
          <p:cNvSpPr>
            <a:spLocks noGrp="1"/>
          </p:cNvSpPr>
          <p:nvPr>
            <p:ph type="ftr" sz="quarter" idx="3"/>
          </p:nvPr>
        </p:nvSpPr>
        <p:spPr>
          <a:xfrm>
            <a:off x="3657600" y="6356351"/>
            <a:ext cx="4876800" cy="365125"/>
          </a:xfrm>
          <a:prstGeom prst="rect">
            <a:avLst/>
          </a:prstGeom>
        </p:spPr>
        <p:txBody>
          <a:bodyPr vert="horz" lIns="91440" tIns="45720" rIns="91440" bIns="45720" rtlCol="0" anchor="ctr"/>
          <a:lstStyle>
            <a:lvl1pPr algn="ctr">
              <a:defRPr sz="1100" i="0">
                <a:solidFill>
                  <a:schemeClr val="bg1"/>
                </a:solidFill>
                <a:latin typeface="Source Sans Pro Light" panose="020B0604020202020204" pitchFamily="34" charset="0"/>
              </a:defRPr>
            </a:lvl1pPr>
          </a:lstStyle>
          <a:p>
            <a:pPr>
              <a:lnSpc>
                <a:spcPts val="1086"/>
              </a:lnSpc>
            </a:pPr>
            <a:r>
              <a:rPr lang="en-US" spc="33">
                <a:ea typeface="Open Sans 2" panose="020B0604020202020204" charset="0"/>
                <a:cs typeface="Open Sans 2" panose="020B0604020202020204" charset="0"/>
              </a:rPr>
              <a:t>cOAlition S</a:t>
            </a:r>
            <a:endParaRPr lang="en-US" spc="33" dirty="0">
              <a:ea typeface="Open Sans 2" panose="020B0604020202020204" charset="0"/>
              <a:cs typeface="Open Sans 2" panose="020B0604020202020204" charset="0"/>
            </a:endParaRPr>
          </a:p>
        </p:txBody>
      </p:sp>
      <p:sp>
        <p:nvSpPr>
          <p:cNvPr id="11" name="Slide Number Placeholder 5">
            <a:extLst>
              <a:ext uri="{FF2B5EF4-FFF2-40B4-BE49-F238E27FC236}">
                <a16:creationId xmlns:a16="http://schemas.microsoft.com/office/drawing/2014/main" id="{ACE65942-B36A-4769-8BB8-D0E6CBC28B8E}"/>
              </a:ext>
            </a:extLst>
          </p:cNvPr>
          <p:cNvSpPr>
            <a:spLocks noGrp="1"/>
          </p:cNvSpPr>
          <p:nvPr>
            <p:ph type="sldNum" sz="quarter" idx="4"/>
          </p:nvPr>
        </p:nvSpPr>
        <p:spPr>
          <a:xfrm>
            <a:off x="8756560" y="6356351"/>
            <a:ext cx="2844800" cy="365125"/>
          </a:xfrm>
          <a:prstGeom prst="rect">
            <a:avLst/>
          </a:prstGeom>
        </p:spPr>
        <p:txBody>
          <a:bodyPr vert="horz" lIns="91440" tIns="45720" rIns="91440" bIns="45720" rtlCol="0" anchor="ctr"/>
          <a:lstStyle>
            <a:lvl1pPr algn="r">
              <a:defRPr sz="1100" i="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106749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25FC0987-F7E7-4193-973C-01DFF93D4C5F}"/>
              </a:ext>
            </a:extLst>
          </p:cNvPr>
          <p:cNvSpPr>
            <a:spLocks noGrp="1"/>
          </p:cNvSpPr>
          <p:nvPr>
            <p:ph type="dt" sz="half" idx="2"/>
          </p:nvPr>
        </p:nvSpPr>
        <p:spPr>
          <a:xfrm>
            <a:off x="628560" y="6356351"/>
            <a:ext cx="2844800" cy="365125"/>
          </a:xfrm>
          <a:prstGeom prst="rect">
            <a:avLst/>
          </a:prstGeom>
        </p:spPr>
        <p:txBody>
          <a:bodyPr vert="horz" lIns="91440" tIns="45720" rIns="91440" bIns="45720" rtlCol="0" anchor="ctr"/>
          <a:lstStyle>
            <a:lvl1pPr algn="l">
              <a:defRPr lang="en-US" sz="1100" i="0" kern="1200" dirty="0" smtClean="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pPr>
              <a:lnSpc>
                <a:spcPts val="1086"/>
              </a:lnSpc>
            </a:pPr>
            <a:r>
              <a:rPr lang="en-US"/>
              <a:t>May 2021</a:t>
            </a:r>
          </a:p>
        </p:txBody>
      </p:sp>
      <p:sp>
        <p:nvSpPr>
          <p:cNvPr id="9" name="Footer Placeholder 4">
            <a:extLst>
              <a:ext uri="{FF2B5EF4-FFF2-40B4-BE49-F238E27FC236}">
                <a16:creationId xmlns:a16="http://schemas.microsoft.com/office/drawing/2014/main" id="{E6BDE554-D73D-41E0-95BB-1FE0CD77BDEF}"/>
              </a:ext>
            </a:extLst>
          </p:cNvPr>
          <p:cNvSpPr>
            <a:spLocks noGrp="1"/>
          </p:cNvSpPr>
          <p:nvPr>
            <p:ph type="ftr" sz="quarter" idx="3"/>
          </p:nvPr>
        </p:nvSpPr>
        <p:spPr>
          <a:xfrm>
            <a:off x="3657600" y="6356351"/>
            <a:ext cx="4876800" cy="365125"/>
          </a:xfrm>
          <a:prstGeom prst="rect">
            <a:avLst/>
          </a:prstGeom>
        </p:spPr>
        <p:txBody>
          <a:bodyPr vert="horz" lIns="91440" tIns="45720" rIns="91440" bIns="45720" rtlCol="0" anchor="ctr"/>
          <a:lstStyle>
            <a:lvl1pPr algn="ctr">
              <a:defRPr sz="1100" i="0">
                <a:solidFill>
                  <a:schemeClr val="bg1"/>
                </a:solidFill>
                <a:latin typeface="Source Sans Pro Light" panose="020B0604020202020204" pitchFamily="34" charset="0"/>
              </a:defRPr>
            </a:lvl1pPr>
          </a:lstStyle>
          <a:p>
            <a:pPr>
              <a:lnSpc>
                <a:spcPts val="1086"/>
              </a:lnSpc>
            </a:pPr>
            <a:r>
              <a:rPr lang="en-US" spc="33">
                <a:ea typeface="Open Sans 2" panose="020B0604020202020204" charset="0"/>
                <a:cs typeface="Open Sans 2" panose="020B0604020202020204" charset="0"/>
              </a:rPr>
              <a:t>cOAlition S</a:t>
            </a:r>
            <a:endParaRPr lang="en-US" spc="33" dirty="0">
              <a:ea typeface="Open Sans 2" panose="020B0604020202020204" charset="0"/>
              <a:cs typeface="Open Sans 2" panose="020B0604020202020204" charset="0"/>
            </a:endParaRPr>
          </a:p>
        </p:txBody>
      </p:sp>
      <p:sp>
        <p:nvSpPr>
          <p:cNvPr id="10" name="Slide Number Placeholder 5">
            <a:extLst>
              <a:ext uri="{FF2B5EF4-FFF2-40B4-BE49-F238E27FC236}">
                <a16:creationId xmlns:a16="http://schemas.microsoft.com/office/drawing/2014/main" id="{3BF5B629-83F3-4CEE-9D38-961E4D2DEABC}"/>
              </a:ext>
            </a:extLst>
          </p:cNvPr>
          <p:cNvSpPr>
            <a:spLocks noGrp="1"/>
          </p:cNvSpPr>
          <p:nvPr>
            <p:ph type="sldNum" sz="quarter" idx="4"/>
          </p:nvPr>
        </p:nvSpPr>
        <p:spPr>
          <a:xfrm>
            <a:off x="8756560" y="6356351"/>
            <a:ext cx="2844800" cy="365125"/>
          </a:xfrm>
          <a:prstGeom prst="rect">
            <a:avLst/>
          </a:prstGeom>
        </p:spPr>
        <p:txBody>
          <a:bodyPr vert="horz" lIns="91440" tIns="45720" rIns="91440" bIns="45720" rtlCol="0" anchor="ctr"/>
          <a:lstStyle>
            <a:lvl1pPr algn="r">
              <a:defRPr sz="1100" i="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3313849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943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560" y="6356351"/>
            <a:ext cx="2844800" cy="365125"/>
          </a:xfrm>
          <a:prstGeom prst="rect">
            <a:avLst/>
          </a:prstGeom>
        </p:spPr>
        <p:txBody>
          <a:bodyPr vert="horz" lIns="91440" tIns="45720" rIns="91440" bIns="45720" rtlCol="0" anchor="ctr"/>
          <a:lstStyle>
            <a:lvl1pPr algn="l">
              <a:defRPr lang="en-US" sz="1100" i="0" kern="1200" dirty="0" smtClean="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pPr>
              <a:lnSpc>
                <a:spcPts val="1086"/>
              </a:lnSpc>
            </a:pPr>
            <a:r>
              <a:rPr lang="en-US"/>
              <a:t>May 2021</a:t>
            </a:r>
          </a:p>
        </p:txBody>
      </p:sp>
      <p:sp>
        <p:nvSpPr>
          <p:cNvPr id="5" name="Footer Placeholder 4"/>
          <p:cNvSpPr>
            <a:spLocks noGrp="1"/>
          </p:cNvSpPr>
          <p:nvPr>
            <p:ph type="ftr" sz="quarter" idx="3"/>
          </p:nvPr>
        </p:nvSpPr>
        <p:spPr>
          <a:xfrm>
            <a:off x="3657600" y="6356351"/>
            <a:ext cx="4876800" cy="365125"/>
          </a:xfrm>
          <a:prstGeom prst="rect">
            <a:avLst/>
          </a:prstGeom>
        </p:spPr>
        <p:txBody>
          <a:bodyPr vert="horz" lIns="91440" tIns="45720" rIns="91440" bIns="45720" rtlCol="0" anchor="ctr"/>
          <a:lstStyle>
            <a:lvl1pPr algn="ctr">
              <a:defRPr sz="1100" i="0">
                <a:solidFill>
                  <a:schemeClr val="bg1"/>
                </a:solidFill>
                <a:latin typeface="Source Sans Pro Light" panose="020B0604020202020204" pitchFamily="34" charset="0"/>
              </a:defRPr>
            </a:lvl1pPr>
          </a:lstStyle>
          <a:p>
            <a:pPr>
              <a:lnSpc>
                <a:spcPts val="1086"/>
              </a:lnSpc>
            </a:pPr>
            <a:r>
              <a:rPr lang="en-US" spc="33">
                <a:ea typeface="Open Sans 2" panose="020B0604020202020204" charset="0"/>
                <a:cs typeface="Open Sans 2" panose="020B0604020202020204" charset="0"/>
              </a:rPr>
              <a:t>cOAlition S</a:t>
            </a:r>
            <a:endParaRPr lang="en-US" spc="33" dirty="0">
              <a:ea typeface="Open Sans 2" panose="020B0604020202020204" charset="0"/>
              <a:cs typeface="Open Sans 2" panose="020B0604020202020204" charset="0"/>
            </a:endParaRPr>
          </a:p>
        </p:txBody>
      </p:sp>
      <p:sp>
        <p:nvSpPr>
          <p:cNvPr id="6" name="Slide Number Placeholder 5"/>
          <p:cNvSpPr>
            <a:spLocks noGrp="1"/>
          </p:cNvSpPr>
          <p:nvPr>
            <p:ph type="sldNum" sz="quarter" idx="4"/>
          </p:nvPr>
        </p:nvSpPr>
        <p:spPr>
          <a:xfrm>
            <a:off x="8756560" y="6356351"/>
            <a:ext cx="2844800" cy="365125"/>
          </a:xfrm>
          <a:prstGeom prst="rect">
            <a:avLst/>
          </a:prstGeom>
        </p:spPr>
        <p:txBody>
          <a:bodyPr vert="horz" lIns="91440" tIns="45720" rIns="91440" bIns="45720" rtlCol="0" anchor="ctr"/>
          <a:lstStyle>
            <a:lvl1pPr algn="r">
              <a:defRPr sz="1100" i="0">
                <a:solidFill>
                  <a:schemeClr val="bg1"/>
                </a:solidFill>
                <a:latin typeface="Source Sans Pro Light" panose="020B0604020202020204" pitchFamily="34" charset="0"/>
                <a:ea typeface="Open Sans 2" panose="020B0604020202020204" charset="0"/>
                <a:cs typeface="Open Sans 2" panose="020B0604020202020204" charset="0"/>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26320751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hdr="0"/>
  <p:txStyles>
    <p:titleStyle>
      <a:lvl1pPr algn="ctr" defTabSz="914400" rtl="0" eaLnBrk="1" latinLnBrk="0" hangingPunct="1">
        <a:spcBef>
          <a:spcPct val="0"/>
        </a:spcBef>
        <a:buNone/>
        <a:defRPr sz="4000" kern="1200">
          <a:solidFill>
            <a:schemeClr val="bg1"/>
          </a:solidFill>
          <a:latin typeface="+mj-lt"/>
          <a:ea typeface="Open Sans 1" panose="020B0604020202020204" charset="0"/>
          <a:cs typeface="Open Sans 1" panose="020B0604020202020204" charset="0"/>
        </a:defRPr>
      </a:lvl1pPr>
    </p:titleStyle>
    <p:bodyStyle>
      <a:lvl1pPr marL="342900" indent="-342900" algn="l" defTabSz="914400" rtl="0" eaLnBrk="1" latinLnBrk="0" hangingPunct="1">
        <a:spcBef>
          <a:spcPts val="600"/>
        </a:spcBef>
        <a:spcAft>
          <a:spcPts val="600"/>
        </a:spcAft>
        <a:buFont typeface="Arial" pitchFamily="34" charset="0"/>
        <a:buChar char="•"/>
        <a:defRPr sz="1600" kern="1200">
          <a:solidFill>
            <a:schemeClr val="bg1"/>
          </a:solidFill>
          <a:latin typeface="+mn-lt"/>
          <a:ea typeface="Open Sans 1" panose="020B0604020202020204" charset="0"/>
          <a:cs typeface="Open Sans 1" panose="020B0604020202020204" charset="0"/>
        </a:defRPr>
      </a:lvl1pPr>
      <a:lvl2pPr marL="742950" indent="-285750" algn="l" defTabSz="914400" rtl="0" eaLnBrk="1" latinLnBrk="0" hangingPunct="1">
        <a:spcBef>
          <a:spcPts val="600"/>
        </a:spcBef>
        <a:spcAft>
          <a:spcPts val="600"/>
        </a:spcAft>
        <a:buFont typeface="Arial" pitchFamily="34" charset="0"/>
        <a:buChar char="–"/>
        <a:defRPr sz="1600" kern="1200">
          <a:solidFill>
            <a:schemeClr val="bg1"/>
          </a:solidFill>
          <a:latin typeface="+mn-lt"/>
          <a:ea typeface="Open Sans 1" panose="020B0604020202020204" charset="0"/>
          <a:cs typeface="Open Sans 1" panose="020B0604020202020204" charset="0"/>
        </a:defRPr>
      </a:lvl2pPr>
      <a:lvl3pPr marL="1143000" indent="-228600" algn="l" defTabSz="914400" rtl="0" eaLnBrk="1" latinLnBrk="0" hangingPunct="1">
        <a:spcBef>
          <a:spcPts val="600"/>
        </a:spcBef>
        <a:spcAft>
          <a:spcPts val="600"/>
        </a:spcAft>
        <a:buFont typeface="Arial" pitchFamily="34" charset="0"/>
        <a:buChar char="•"/>
        <a:defRPr sz="1600" kern="1200">
          <a:solidFill>
            <a:schemeClr val="bg1"/>
          </a:solidFill>
          <a:latin typeface="+mn-lt"/>
          <a:ea typeface="Open Sans 1" panose="020B0604020202020204" charset="0"/>
          <a:cs typeface="Open Sans 1" panose="020B0604020202020204" charset="0"/>
        </a:defRPr>
      </a:lvl3pPr>
      <a:lvl4pPr marL="1600200" indent="-228600" algn="l" defTabSz="914400" rtl="0" eaLnBrk="1" latinLnBrk="0" hangingPunct="1">
        <a:spcBef>
          <a:spcPts val="600"/>
        </a:spcBef>
        <a:spcAft>
          <a:spcPts val="600"/>
        </a:spcAft>
        <a:buFont typeface="Arial" pitchFamily="34" charset="0"/>
        <a:buChar char="–"/>
        <a:defRPr sz="1600" kern="1200">
          <a:solidFill>
            <a:schemeClr val="bg1"/>
          </a:solidFill>
          <a:latin typeface="+mn-lt"/>
          <a:ea typeface="Open Sans 1" panose="020B0604020202020204" charset="0"/>
          <a:cs typeface="Open Sans 1" panose="020B0604020202020204" charset="0"/>
        </a:defRPr>
      </a:lvl4pPr>
      <a:lvl5pPr marL="2057400" indent="-228600" algn="l" defTabSz="914400" rtl="0" eaLnBrk="1" latinLnBrk="0" hangingPunct="1">
        <a:spcBef>
          <a:spcPts val="600"/>
        </a:spcBef>
        <a:spcAft>
          <a:spcPts val="600"/>
        </a:spcAft>
        <a:buFont typeface="Arial" pitchFamily="34" charset="0"/>
        <a:buChar char="»"/>
        <a:defRPr sz="1600" kern="1200">
          <a:solidFill>
            <a:schemeClr val="bg1"/>
          </a:solidFill>
          <a:latin typeface="+mn-lt"/>
          <a:ea typeface="Open Sans 1" panose="020B0604020202020204" charset="0"/>
          <a:cs typeface="Open Sans 1" panose="020B060402020202020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journalcheckertool.org/" TargetMode="External"/><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image" Target="../media/image4.png"/><Relationship Id="rId4" Type="http://schemas.microsoft.com/office/2007/relationships/hdphoto" Target="../media/hdphoto2.wdp"/><Relationship Id="rId9"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4.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9433"/>
        </a:solidFill>
        <a:effectLst/>
      </p:bgPr>
    </p:bg>
    <p:spTree>
      <p:nvGrpSpPr>
        <p:cNvPr id="1" name=""/>
        <p:cNvGrpSpPr/>
        <p:nvPr/>
      </p:nvGrpSpPr>
      <p:grpSpPr>
        <a:xfrm>
          <a:off x="0" y="0"/>
          <a:ext cx="0" cy="0"/>
          <a:chOff x="0" y="0"/>
          <a:chExt cx="0" cy="0"/>
        </a:xfrm>
      </p:grpSpPr>
      <p:pic>
        <p:nvPicPr>
          <p:cNvPr id="6" name="Picture 3">
            <a:extLst>
              <a:ext uri="{FF2B5EF4-FFF2-40B4-BE49-F238E27FC236}">
                <a16:creationId xmlns:a16="http://schemas.microsoft.com/office/drawing/2014/main" id="{AFF2A01F-9D07-4B70-8024-74F1800F0D8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391400" y="1981602"/>
            <a:ext cx="4800600" cy="4876398"/>
          </a:xfrm>
          <a:prstGeom prst="rect">
            <a:avLst/>
          </a:prstGeom>
        </p:spPr>
      </p:pic>
      <p:pic>
        <p:nvPicPr>
          <p:cNvPr id="7" name="Picture 4">
            <a:extLst>
              <a:ext uri="{FF2B5EF4-FFF2-40B4-BE49-F238E27FC236}">
                <a16:creationId xmlns:a16="http://schemas.microsoft.com/office/drawing/2014/main" id="{9F404547-664F-4AFA-8DFF-6A517F75409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7203" y="124311"/>
            <a:ext cx="5486397" cy="2636900"/>
          </a:xfrm>
          <a:prstGeom prst="rect">
            <a:avLst/>
          </a:prstGeom>
        </p:spPr>
      </p:pic>
      <p:sp>
        <p:nvSpPr>
          <p:cNvPr id="8" name="TextBox 5">
            <a:extLst>
              <a:ext uri="{FF2B5EF4-FFF2-40B4-BE49-F238E27FC236}">
                <a16:creationId xmlns:a16="http://schemas.microsoft.com/office/drawing/2014/main" id="{6EAD7AF2-AECA-4682-9A04-C1F192580D75}"/>
              </a:ext>
            </a:extLst>
          </p:cNvPr>
          <p:cNvSpPr txBox="1"/>
          <p:nvPr/>
        </p:nvSpPr>
        <p:spPr>
          <a:xfrm>
            <a:off x="1219200" y="2751918"/>
            <a:ext cx="6324600" cy="3139321"/>
          </a:xfrm>
          <a:prstGeom prst="rect">
            <a:avLst/>
          </a:prstGeom>
        </p:spPr>
        <p:txBody>
          <a:bodyPr wrap="square" lIns="0" tIns="0" rIns="0" bIns="0" rtlCol="0" anchor="t">
            <a:spAutoFit/>
          </a:bodyPr>
          <a:lstStyle/>
          <a:p>
            <a:pPr>
              <a:spcBef>
                <a:spcPts val="1200"/>
              </a:spcBef>
              <a:spcAft>
                <a:spcPts val="1200"/>
              </a:spcAft>
            </a:pPr>
            <a:r>
              <a:rPr lang="en-GB" sz="2800" b="1" dirty="0"/>
              <a:t>cOAlition S projects and initiatives to support Open Access</a:t>
            </a:r>
          </a:p>
          <a:p>
            <a:pPr>
              <a:spcBef>
                <a:spcPts val="1200"/>
              </a:spcBef>
              <a:spcAft>
                <a:spcPts val="1200"/>
              </a:spcAft>
            </a:pPr>
            <a:r>
              <a:rPr lang="en-US" sz="2400" dirty="0"/>
              <a:t>Forum for Open Research in MENA</a:t>
            </a:r>
            <a:br>
              <a:rPr lang="en-US" sz="2400" dirty="0"/>
            </a:br>
            <a:br>
              <a:rPr lang="en-US" sz="2400" dirty="0"/>
            </a:br>
            <a:r>
              <a:rPr lang="en-US" sz="2400" dirty="0"/>
              <a:t>26 October 2022</a:t>
            </a:r>
            <a:br>
              <a:rPr lang="en" sz="2400" dirty="0"/>
            </a:br>
            <a:endParaRPr lang="en" sz="800" dirty="0"/>
          </a:p>
          <a:p>
            <a:pPr lvl="0"/>
            <a:r>
              <a:rPr lang="en-US" sz="2000" dirty="0"/>
              <a:t>Johan Rooryck | Executive Director cOAlition S</a:t>
            </a:r>
            <a:br>
              <a:rPr lang="en-US" sz="2000" dirty="0"/>
            </a:br>
            <a:endParaRPr lang="en-US" b="1" dirty="0">
              <a:solidFill>
                <a:schemeClr val="bg1"/>
              </a:solidFill>
              <a:latin typeface="Source Sans Pro" panose="020B0503030403020204" pitchFamily="34" charset="0"/>
              <a:ea typeface="Source Sans Pro" panose="020B0503030403020204" pitchFamily="34" charset="0"/>
              <a:cs typeface="Open Sans 2" panose="020B0604020202020204" charset="0"/>
            </a:endParaRPr>
          </a:p>
        </p:txBody>
      </p:sp>
    </p:spTree>
    <p:extLst>
      <p:ext uri="{BB962C8B-B14F-4D97-AF65-F5344CB8AC3E}">
        <p14:creationId xmlns:p14="http://schemas.microsoft.com/office/powerpoint/2010/main" val="3524693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11" name="TextBox 9">
            <a:extLst>
              <a:ext uri="{FF2B5EF4-FFF2-40B4-BE49-F238E27FC236}">
                <a16:creationId xmlns:a16="http://schemas.microsoft.com/office/drawing/2014/main" id="{8C87707B-1F96-2849-ACDB-0CDA9BE8E89D}"/>
              </a:ext>
            </a:extLst>
          </p:cNvPr>
          <p:cNvSpPr txBox="1"/>
          <p:nvPr/>
        </p:nvSpPr>
        <p:spPr>
          <a:xfrm>
            <a:off x="3109717" y="951886"/>
            <a:ext cx="8765216" cy="1431161"/>
          </a:xfrm>
          <a:prstGeom prst="rect">
            <a:avLst/>
          </a:prstGeom>
        </p:spPr>
        <p:txBody>
          <a:bodyPr wrap="square" lIns="0" tIns="0" rIns="0" bIns="0" rtlCol="0" anchor="t">
            <a:spAutoFit/>
          </a:bodyPr>
          <a:lstStyle/>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To help researchers navigate the complexity of Open Access routes, </a:t>
            </a:r>
            <a:r>
              <a:rPr lang="en-GB" sz="2200" kern="0" dirty="0" err="1">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cOAlition</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S has developed the </a:t>
            </a:r>
            <a:r>
              <a:rPr lang="en-GB" sz="2200" i="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Journal Checker Tool </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(JCT)</a:t>
            </a:r>
          </a:p>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The JCT allows researchers to identify how journals can meet their Open Access obligations.  </a:t>
            </a:r>
            <a:r>
              <a:rPr lang="en-GB" sz="2200" kern="0" dirty="0">
                <a:solidFill>
                  <a:srgbClr val="0070C0"/>
                </a:solidFill>
                <a:latin typeface="Source Sans Pro" panose="020B0503030403020204" pitchFamily="34" charset="0"/>
                <a:ea typeface="Source Sans Pro" panose="020B0503030403020204" pitchFamily="34" charset="0"/>
                <a:cs typeface="Open Sans 2" panose="020B0604020202020204" charset="0"/>
                <a:sym typeface="Calibri"/>
                <a:hlinkClick r:id="rId3">
                  <a:extLst>
                    <a:ext uri="{A12FA001-AC4F-418D-AE19-62706E023703}">
                      <ahyp:hlinkClr xmlns:ahyp="http://schemas.microsoft.com/office/drawing/2018/hyperlinkcolor" val="tx"/>
                    </a:ext>
                  </a:extLst>
                </a:hlinkClick>
              </a:rPr>
              <a:t>https://journalcheckertool.org</a:t>
            </a:r>
            <a:endPar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Journal Checker Tool (JCT)</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
        <p:nvSpPr>
          <p:cNvPr id="2" name="Slide Number Placeholder 3">
            <a:extLst>
              <a:ext uri="{FF2B5EF4-FFF2-40B4-BE49-F238E27FC236}">
                <a16:creationId xmlns:a16="http://schemas.microsoft.com/office/drawing/2014/main" id="{6C940A82-B199-C099-6463-F6B71FE1BC2B}"/>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10</a:t>
            </a:fld>
            <a:endParaRPr lang="en-US" dirty="0">
              <a:solidFill>
                <a:srgbClr val="F47115"/>
              </a:solidFill>
            </a:endParaRPr>
          </a:p>
        </p:txBody>
      </p:sp>
      <p:pic>
        <p:nvPicPr>
          <p:cNvPr id="4" name="Picture 3">
            <a:extLst>
              <a:ext uri="{FF2B5EF4-FFF2-40B4-BE49-F238E27FC236}">
                <a16:creationId xmlns:a16="http://schemas.microsoft.com/office/drawing/2014/main" id="{70CEFBFE-72A5-5573-AD0C-1E636FB5D987}"/>
              </a:ext>
            </a:extLst>
          </p:cNvPr>
          <p:cNvPicPr>
            <a:picLocks noChangeAspect="1"/>
          </p:cNvPicPr>
          <p:nvPr/>
        </p:nvPicPr>
        <p:blipFill rotWithShape="1">
          <a:blip r:embed="rId4">
            <a:extLst>
              <a:ext uri="{28A0092B-C50C-407E-A947-70E740481C1C}">
                <a14:useLocalDpi xmlns:a14="http://schemas.microsoft.com/office/drawing/2010/main" val="0"/>
              </a:ext>
            </a:extLst>
          </a:blip>
          <a:srcRect b="50000"/>
          <a:stretch/>
        </p:blipFill>
        <p:spPr>
          <a:xfrm rot="5400000">
            <a:off x="-2231573" y="2231572"/>
            <a:ext cx="6858000" cy="2394856"/>
          </a:xfrm>
          <a:prstGeom prst="rect">
            <a:avLst/>
          </a:prstGeom>
        </p:spPr>
      </p:pic>
      <p:pic>
        <p:nvPicPr>
          <p:cNvPr id="3" name="Picture 2">
            <a:extLst>
              <a:ext uri="{FF2B5EF4-FFF2-40B4-BE49-F238E27FC236}">
                <a16:creationId xmlns:a16="http://schemas.microsoft.com/office/drawing/2014/main" id="{EFECDE03-15A9-1DA1-FA9C-76560F19BB68}"/>
              </a:ext>
            </a:extLst>
          </p:cNvPr>
          <p:cNvPicPr>
            <a:picLocks noChangeAspect="1"/>
          </p:cNvPicPr>
          <p:nvPr/>
        </p:nvPicPr>
        <p:blipFill>
          <a:blip r:embed="rId5"/>
          <a:stretch>
            <a:fillRect/>
          </a:stretch>
        </p:blipFill>
        <p:spPr>
          <a:xfrm>
            <a:off x="2567718" y="2454693"/>
            <a:ext cx="9655737" cy="4253757"/>
          </a:xfrm>
          <a:prstGeom prst="rect">
            <a:avLst/>
          </a:prstGeom>
        </p:spPr>
      </p:pic>
    </p:spTree>
    <p:extLst>
      <p:ext uri="{BB962C8B-B14F-4D97-AF65-F5344CB8AC3E}">
        <p14:creationId xmlns:p14="http://schemas.microsoft.com/office/powerpoint/2010/main" val="972438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11" name="TextBox 9">
            <a:extLst>
              <a:ext uri="{FF2B5EF4-FFF2-40B4-BE49-F238E27FC236}">
                <a16:creationId xmlns:a16="http://schemas.microsoft.com/office/drawing/2014/main" id="{8C87707B-1F96-2849-ACDB-0CDA9BE8E89D}"/>
              </a:ext>
            </a:extLst>
          </p:cNvPr>
          <p:cNvSpPr txBox="1"/>
          <p:nvPr/>
        </p:nvSpPr>
        <p:spPr>
          <a:xfrm>
            <a:off x="3133725" y="1067303"/>
            <a:ext cx="8765216" cy="5616922"/>
          </a:xfrm>
          <a:prstGeom prst="rect">
            <a:avLst/>
          </a:prstGeom>
        </p:spPr>
        <p:txBody>
          <a:bodyPr wrap="square" lIns="0" tIns="0" rIns="0" bIns="0" rtlCol="0" anchor="t">
            <a:spAutoFit/>
          </a:bodyPr>
          <a:lstStyle/>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Transformative Arrangements refer to publishing models where the publisher is committed to transitioning subscription and hybrid journals to Open Access.</a:t>
            </a:r>
          </a:p>
          <a:p>
            <a:pPr marL="745200" lvl="1"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Transformative Agreements (TAs) </a:t>
            </a:r>
          </a:p>
          <a:p>
            <a:pPr marL="745200" lvl="1"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Read &amp; Publish deals </a:t>
            </a:r>
          </a:p>
          <a:p>
            <a:pPr marL="745200" lvl="1"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Subscribe to Open (S2O) </a:t>
            </a:r>
          </a:p>
          <a:p>
            <a:pPr marL="745200" lvl="1"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Transformative Journals</a:t>
            </a:r>
            <a:b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endPar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This transition occurs at the level of library consortia, with the journals becoming gradually more Open Access as more library consortia conclude deals that give their researchers access to read and to publish.</a:t>
            </a:r>
            <a:b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endPar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Some funders financially contribute to these initiatives, or – like FCT – are actively involved in the negotiations leading to these agreements.</a:t>
            </a:r>
          </a:p>
          <a:p>
            <a:pPr fontAlgn="base">
              <a:spcBef>
                <a:spcPts val="300"/>
              </a:spcBef>
              <a:spcAft>
                <a:spcPts val="300"/>
              </a:spcAft>
              <a:buSzPct val="100000"/>
              <a:tabLst>
                <a:tab pos="700762" algn="l"/>
              </a:tabLst>
              <a:defRPr/>
            </a:pPr>
            <a:endParaRPr lang="en-GB" sz="2200" kern="0" dirty="0">
              <a:solidFill>
                <a:srgbClr val="000000"/>
              </a:solidFill>
              <a:latin typeface="Open Sans 2" panose="020B0604020202020204" charset="0"/>
              <a:ea typeface="Open Sans 2" panose="020B0604020202020204" charset="0"/>
              <a:cs typeface="Open Sans 2" panose="020B0604020202020204" charset="0"/>
            </a:endParaRP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Route 3: Transformative Arrangements</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pic>
        <p:nvPicPr>
          <p:cNvPr id="2" name="Picture 1" descr="Shape, arrow&#10;&#10;Description automatically generated">
            <a:extLst>
              <a:ext uri="{FF2B5EF4-FFF2-40B4-BE49-F238E27FC236}">
                <a16:creationId xmlns:a16="http://schemas.microsoft.com/office/drawing/2014/main" id="{CE7DF364-856E-6E1D-759B-89CD9EC9AAFB}"/>
              </a:ext>
            </a:extLst>
          </p:cNvPr>
          <p:cNvPicPr>
            <a:picLocks noChangeAspect="1"/>
          </p:cNvPicPr>
          <p:nvPr/>
        </p:nvPicPr>
        <p:blipFill rotWithShape="1">
          <a:blip r:embed="rId3"/>
          <a:srcRect l="3648" r="3844"/>
          <a:stretch/>
        </p:blipFill>
        <p:spPr>
          <a:xfrm>
            <a:off x="0" y="0"/>
            <a:ext cx="2667000" cy="6858000"/>
          </a:xfrm>
          <a:prstGeom prst="rect">
            <a:avLst/>
          </a:prstGeom>
        </p:spPr>
      </p:pic>
      <p:sp>
        <p:nvSpPr>
          <p:cNvPr id="4" name="Slide Number Placeholder 3">
            <a:extLst>
              <a:ext uri="{FF2B5EF4-FFF2-40B4-BE49-F238E27FC236}">
                <a16:creationId xmlns:a16="http://schemas.microsoft.com/office/drawing/2014/main" id="{1E06CC55-00AC-A054-7629-39CC9DEB9F2B}"/>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11</a:t>
            </a:fld>
            <a:endParaRPr lang="en-US" dirty="0">
              <a:solidFill>
                <a:srgbClr val="F47115"/>
              </a:solidFill>
            </a:endParaRPr>
          </a:p>
        </p:txBody>
      </p:sp>
    </p:spTree>
    <p:extLst>
      <p:ext uri="{BB962C8B-B14F-4D97-AF65-F5344CB8AC3E}">
        <p14:creationId xmlns:p14="http://schemas.microsoft.com/office/powerpoint/2010/main" val="350244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21" name="Slide Number Placeholder 3">
            <a:extLst>
              <a:ext uri="{FF2B5EF4-FFF2-40B4-BE49-F238E27FC236}">
                <a16:creationId xmlns:a16="http://schemas.microsoft.com/office/drawing/2014/main" id="{01CAC840-69C5-4299-986F-26C48C1FEDB1}"/>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12</a:t>
            </a:fld>
            <a:endParaRPr lang="en-US" dirty="0">
              <a:solidFill>
                <a:srgbClr val="F47115"/>
              </a:solidFill>
            </a:endParaRPr>
          </a:p>
        </p:txBody>
      </p:sp>
      <p:grpSp>
        <p:nvGrpSpPr>
          <p:cNvPr id="23" name="Group 22">
            <a:extLst>
              <a:ext uri="{FF2B5EF4-FFF2-40B4-BE49-F238E27FC236}">
                <a16:creationId xmlns:a16="http://schemas.microsoft.com/office/drawing/2014/main" id="{E17DF3EE-80CE-47FA-B4BD-DC5AF5BD4EBB}"/>
              </a:ext>
            </a:extLst>
          </p:cNvPr>
          <p:cNvGrpSpPr/>
          <p:nvPr/>
        </p:nvGrpSpPr>
        <p:grpSpPr>
          <a:xfrm>
            <a:off x="-16042" y="-24064"/>
            <a:ext cx="2907281" cy="6882064"/>
            <a:chOff x="-10" y="-24063"/>
            <a:chExt cx="2907281" cy="6882064"/>
          </a:xfrm>
        </p:grpSpPr>
        <p:pic>
          <p:nvPicPr>
            <p:cNvPr id="24" name="Picture 2">
              <a:extLst>
                <a:ext uri="{FF2B5EF4-FFF2-40B4-BE49-F238E27FC236}">
                  <a16:creationId xmlns:a16="http://schemas.microsoft.com/office/drawing/2014/main" id="{22B66243-794A-4440-B5C1-90B1B5C90DD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 y="-22623"/>
              <a:ext cx="2903239" cy="6880624"/>
            </a:xfrm>
            <a:prstGeom prst="rect">
              <a:avLst/>
            </a:prstGeom>
          </p:spPr>
        </p:pic>
        <p:pic>
          <p:nvPicPr>
            <p:cNvPr id="25" name="Picture 3">
              <a:extLst>
                <a:ext uri="{FF2B5EF4-FFF2-40B4-BE49-F238E27FC236}">
                  <a16:creationId xmlns:a16="http://schemas.microsoft.com/office/drawing/2014/main" id="{4911FEDB-EDAF-497B-865B-56B509420A9E}"/>
                </a:ext>
              </a:extLst>
            </p:cNvPr>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a:stretch>
              <a:fillRect/>
            </a:stretch>
          </p:blipFill>
          <p:spPr>
            <a:xfrm>
              <a:off x="774736" y="-24063"/>
              <a:ext cx="2128502" cy="2620335"/>
            </a:xfrm>
            <a:prstGeom prst="rect">
              <a:avLst/>
            </a:prstGeom>
          </p:spPr>
        </p:pic>
        <p:pic>
          <p:nvPicPr>
            <p:cNvPr id="26" name="Picture 4">
              <a:extLst>
                <a:ext uri="{FF2B5EF4-FFF2-40B4-BE49-F238E27FC236}">
                  <a16:creationId xmlns:a16="http://schemas.microsoft.com/office/drawing/2014/main" id="{E61F4EF9-F374-48AE-BEC4-98995807D94E}"/>
                </a:ext>
              </a:extLst>
            </p:cNvPr>
            <p:cNvPicPr>
              <a:picLocks noChangeAspect="1"/>
            </p:cNvPicPr>
            <p:nvPr/>
          </p:nvPicPr>
          <p:blipFill>
            <a:blip r:embed="rId5" cstate="email">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10800000">
              <a:off x="1387" y="4075552"/>
              <a:ext cx="2260186" cy="2782448"/>
            </a:xfrm>
            <a:prstGeom prst="rect">
              <a:avLst/>
            </a:prstGeom>
          </p:spPr>
        </p:pic>
        <p:pic>
          <p:nvPicPr>
            <p:cNvPr id="27" name="Picture 5">
              <a:extLst>
                <a:ext uri="{FF2B5EF4-FFF2-40B4-BE49-F238E27FC236}">
                  <a16:creationId xmlns:a16="http://schemas.microsoft.com/office/drawing/2014/main" id="{E4130487-F3DE-4369-A2AD-3F840AB5FF22}"/>
                </a:ext>
              </a:extLst>
            </p:cNvPr>
            <p:cNvPicPr>
              <a:picLocks noChangeAspect="1"/>
            </p:cNvPicPr>
            <p:nvPr/>
          </p:nvPicPr>
          <p:blipFill>
            <a:blip r:embed="rId6" cstate="email">
              <a:duotone>
                <a:schemeClr val="accent6">
                  <a:shade val="45000"/>
                  <a:satMod val="135000"/>
                </a:schemeClr>
                <a:prstClr val="white"/>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a:xfrm rot="5400000">
              <a:off x="1325215" y="139789"/>
              <a:ext cx="1745908" cy="1418204"/>
            </a:xfrm>
            <a:prstGeom prst="rect">
              <a:avLst/>
            </a:prstGeom>
          </p:spPr>
        </p:pic>
        <p:pic>
          <p:nvPicPr>
            <p:cNvPr id="28" name="Picture 6">
              <a:extLst>
                <a:ext uri="{FF2B5EF4-FFF2-40B4-BE49-F238E27FC236}">
                  <a16:creationId xmlns:a16="http://schemas.microsoft.com/office/drawing/2014/main" id="{756CEC23-566B-4EB7-AB7D-866C7973DA9B}"/>
                </a:ext>
              </a:extLst>
            </p:cNvPr>
            <p:cNvPicPr>
              <a:picLocks noChangeAspect="1"/>
            </p:cNvPicPr>
            <p:nvPr/>
          </p:nvPicPr>
          <p:blipFill>
            <a:blip r:embed="rId8" cstate="email">
              <a:duotone>
                <a:schemeClr val="accent6">
                  <a:shade val="45000"/>
                  <a:satMod val="135000"/>
                </a:schemeClr>
                <a:prstClr val="white"/>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a:xfrm rot="16200000">
              <a:off x="-113374" y="5757877"/>
              <a:ext cx="1208033" cy="981287"/>
            </a:xfrm>
            <a:prstGeom prst="rect">
              <a:avLst/>
            </a:prstGeom>
          </p:spPr>
        </p:pic>
      </p:grpSp>
      <p:sp>
        <p:nvSpPr>
          <p:cNvPr id="29" name="TextBox 9">
            <a:extLst>
              <a:ext uri="{FF2B5EF4-FFF2-40B4-BE49-F238E27FC236}">
                <a16:creationId xmlns:a16="http://schemas.microsoft.com/office/drawing/2014/main" id="{6D33CBDB-5C5F-4D50-B10B-D60C8755E045}"/>
              </a:ext>
            </a:extLst>
          </p:cNvPr>
          <p:cNvSpPr txBox="1"/>
          <p:nvPr/>
        </p:nvSpPr>
        <p:spPr>
          <a:xfrm>
            <a:off x="3206933" y="985185"/>
            <a:ext cx="8664930" cy="677108"/>
          </a:xfrm>
          <a:prstGeom prst="rect">
            <a:avLst/>
          </a:prstGeom>
        </p:spPr>
        <p:txBody>
          <a:bodyPr wrap="square" lIns="0" tIns="0" rIns="0" bIns="0" rtlCol="0" anchor="t">
            <a:spAutoFit/>
          </a:bodyPr>
          <a:lstStyle/>
          <a:p>
            <a:pPr marL="287655" indent="-287655">
              <a:spcBef>
                <a:spcPts val="300"/>
              </a:spcBef>
              <a:spcAft>
                <a:spcPts val="300"/>
              </a:spcAft>
              <a:buSzPct val="100000"/>
              <a:buBlip>
                <a:blip r:embed="rId10"/>
              </a:buBlip>
              <a:tabLst>
                <a:tab pos="700762" algn="l"/>
              </a:tabLst>
              <a:defRPr/>
            </a:pPr>
            <a:r>
              <a:rPr lang="en-GB" sz="2200" kern="0" dirty="0">
                <a:ea typeface="Source Sans Pro"/>
                <a:cs typeface="Open Sans 2"/>
              </a:rPr>
              <a:t>Many cOAlition S funders support Transformative Agreements, contributing to a massive increase in OA articles </a:t>
            </a:r>
          </a:p>
        </p:txBody>
      </p:sp>
      <p:pic>
        <p:nvPicPr>
          <p:cNvPr id="15" name="Picture 14">
            <a:extLst>
              <a:ext uri="{FF2B5EF4-FFF2-40B4-BE49-F238E27FC236}">
                <a16:creationId xmlns:a16="http://schemas.microsoft.com/office/drawing/2014/main" id="{445413B3-7AA9-9C45-9513-3403DD3CE1F3}"/>
              </a:ext>
            </a:extLst>
          </p:cNvPr>
          <p:cNvPicPr>
            <a:picLocks noChangeAspect="1"/>
          </p:cNvPicPr>
          <p:nvPr/>
        </p:nvPicPr>
        <p:blipFill rotWithShape="1">
          <a:blip r:embed="rId11"/>
          <a:srcRect l="10549" t="21681" r="5337" b="22663"/>
          <a:stretch/>
        </p:blipFill>
        <p:spPr>
          <a:xfrm>
            <a:off x="3020288" y="1718011"/>
            <a:ext cx="9129264" cy="3837347"/>
          </a:xfrm>
          <a:prstGeom prst="rect">
            <a:avLst/>
          </a:prstGeom>
        </p:spPr>
      </p:pic>
      <p:pic>
        <p:nvPicPr>
          <p:cNvPr id="16" name="Picture 15">
            <a:extLst>
              <a:ext uri="{FF2B5EF4-FFF2-40B4-BE49-F238E27FC236}">
                <a16:creationId xmlns:a16="http://schemas.microsoft.com/office/drawing/2014/main" id="{6E974805-A417-B34B-A6E6-2AADFAD05680}"/>
              </a:ext>
            </a:extLst>
          </p:cNvPr>
          <p:cNvPicPr>
            <a:picLocks noChangeAspect="1"/>
          </p:cNvPicPr>
          <p:nvPr/>
        </p:nvPicPr>
        <p:blipFill rotWithShape="1">
          <a:blip r:embed="rId11"/>
          <a:srcRect l="1194" t="87815" r="5337" b="977"/>
          <a:stretch/>
        </p:blipFill>
        <p:spPr>
          <a:xfrm>
            <a:off x="3456439" y="5415680"/>
            <a:ext cx="7744961" cy="589999"/>
          </a:xfrm>
          <a:prstGeom prst="rect">
            <a:avLst/>
          </a:prstGeom>
        </p:spPr>
      </p:pic>
      <p:sp>
        <p:nvSpPr>
          <p:cNvPr id="4" name="TextBox 8">
            <a:extLst>
              <a:ext uri="{FF2B5EF4-FFF2-40B4-BE49-F238E27FC236}">
                <a16:creationId xmlns:a16="http://schemas.microsoft.com/office/drawing/2014/main" id="{52999E64-34B2-4765-2606-5D7ECBB4D631}"/>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Route 3: Transformative Arrangements</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Tree>
    <p:extLst>
      <p:ext uri="{BB962C8B-B14F-4D97-AF65-F5344CB8AC3E}">
        <p14:creationId xmlns:p14="http://schemas.microsoft.com/office/powerpoint/2010/main" val="2459152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51"/>
        <p:cNvGrpSpPr/>
        <p:nvPr/>
      </p:nvGrpSpPr>
      <p:grpSpPr>
        <a:xfrm>
          <a:off x="0" y="0"/>
          <a:ext cx="0" cy="0"/>
          <a:chOff x="0" y="0"/>
          <a:chExt cx="0" cy="0"/>
        </a:xfrm>
      </p:grpSpPr>
      <p:sp>
        <p:nvSpPr>
          <p:cNvPr id="2" name="TextBox 1">
            <a:extLst>
              <a:ext uri="{FF2B5EF4-FFF2-40B4-BE49-F238E27FC236}">
                <a16:creationId xmlns:a16="http://schemas.microsoft.com/office/drawing/2014/main" id="{109908D9-301C-B66E-41EE-46A76D9B37B0}"/>
              </a:ext>
            </a:extLst>
          </p:cNvPr>
          <p:cNvSpPr txBox="1"/>
          <p:nvPr/>
        </p:nvSpPr>
        <p:spPr>
          <a:xfrm>
            <a:off x="453498" y="1014994"/>
            <a:ext cx="8886904" cy="1569660"/>
          </a:xfrm>
          <a:prstGeom prst="rect">
            <a:avLst/>
          </a:prstGeom>
          <a:noFill/>
        </p:spPr>
        <p:txBody>
          <a:bodyPr wrap="square" rtlCol="0">
            <a:spAutoFit/>
          </a:bodyPr>
          <a:lstStyle/>
          <a:p>
            <a:r>
              <a:rPr lang="en-GB" sz="2400" b="1" dirty="0">
                <a:latin typeface="Source Sans Pro" panose="020B0503030403020204" pitchFamily="34" charset="0"/>
                <a:ea typeface="Source Sans Pro" panose="020B0503030403020204" pitchFamily="34" charset="0"/>
                <a:cs typeface="Source Sans Pro Black"/>
                <a:sym typeface="Source Sans Pro Black"/>
              </a:rPr>
              <a:t>Plan S Principle 1:</a:t>
            </a:r>
            <a:br>
              <a:rPr lang="en-GB" sz="2400" dirty="0">
                <a:solidFill>
                  <a:schemeClr val="dk1"/>
                </a:solidFill>
                <a:latin typeface="Source Sans Pro" panose="020B0503030403020204" pitchFamily="34" charset="0"/>
                <a:ea typeface="Source Sans Pro" panose="020B0503030403020204" pitchFamily="34" charset="0"/>
                <a:cs typeface="Source Sans Pro"/>
                <a:sym typeface="Source Sans Pro"/>
              </a:rPr>
            </a:br>
            <a:r>
              <a:rPr lang="en-GB" sz="2400" i="1" dirty="0">
                <a:solidFill>
                  <a:schemeClr val="dk1"/>
                </a:solidFill>
                <a:latin typeface="Source Sans Pro" panose="020B0503030403020204" pitchFamily="34" charset="0"/>
                <a:ea typeface="Source Sans Pro" panose="020B0503030403020204" pitchFamily="34" charset="0"/>
                <a:cs typeface="Source Sans Pro"/>
                <a:sym typeface="Source Sans Pro"/>
              </a:rPr>
              <a:t>"Authors or their institutions retain copyright to their publications. All publications must be published under an open licence, preferably the Creative Commons Attribution licence (CC BY)"</a:t>
            </a:r>
          </a:p>
        </p:txBody>
      </p:sp>
      <p:sp>
        <p:nvSpPr>
          <p:cNvPr id="154" name="Google Shape;154;p25"/>
          <p:cNvSpPr txBox="1"/>
          <p:nvPr/>
        </p:nvSpPr>
        <p:spPr>
          <a:xfrm>
            <a:off x="381000" y="2669599"/>
            <a:ext cx="8625655" cy="3426988"/>
          </a:xfrm>
          <a:prstGeom prst="rect">
            <a:avLst/>
          </a:prstGeom>
          <a:noFill/>
          <a:ln>
            <a:noFill/>
          </a:ln>
        </p:spPr>
        <p:txBody>
          <a:bodyPr spcFirstLastPara="1" wrap="square" lIns="121900" tIns="121900" rIns="121900" bIns="121900" anchor="t" anchorCtr="0">
            <a:spAutoFit/>
          </a:bodyPr>
          <a:lstStyle/>
          <a:p>
            <a:pPr marL="287993" indent="-287993" fontAlgn="base">
              <a:spcBef>
                <a:spcPts val="300"/>
              </a:spcBef>
              <a:spcAft>
                <a:spcPts val="300"/>
              </a:spcAft>
              <a:buSzPct val="100000"/>
              <a:buBlip>
                <a:blip r:embed="rId3"/>
              </a:buBlip>
              <a:tabLst>
                <a:tab pos="700745" algn="l"/>
              </a:tabLst>
              <a:defRPr/>
            </a:pPr>
            <a:r>
              <a:rPr lang="en-US" sz="2667" dirty="0">
                <a:solidFill>
                  <a:schemeClr val="dk1"/>
                </a:solidFill>
                <a:latin typeface="Source Sans Pro" panose="020B0503030403020204" pitchFamily="34" charset="0"/>
                <a:ea typeface="Source Sans Pro" panose="020B0503030403020204" pitchFamily="34" charset="0"/>
                <a:cs typeface="Calibri"/>
                <a:sym typeface="Calibri"/>
              </a:rPr>
              <a:t>Many researchers do not fully understand that they are the original copyright holders of their papers.</a:t>
            </a:r>
            <a:endParaRPr lang="en-US" sz="1200" dirty="0">
              <a:solidFill>
                <a:schemeClr val="dk1"/>
              </a:solidFill>
              <a:latin typeface="Source Sans Pro" panose="020B0503030403020204" pitchFamily="34" charset="0"/>
              <a:ea typeface="Source Sans Pro" panose="020B0503030403020204" pitchFamily="34" charset="0"/>
              <a:cs typeface="Calibri"/>
              <a:sym typeface="Calibri"/>
            </a:endParaRPr>
          </a:p>
          <a:p>
            <a:pPr marL="287993" indent="-287993" fontAlgn="base">
              <a:spcBef>
                <a:spcPts val="300"/>
              </a:spcBef>
              <a:spcAft>
                <a:spcPts val="300"/>
              </a:spcAft>
              <a:buSzPct val="100000"/>
              <a:buBlip>
                <a:blip r:embed="rId3"/>
              </a:buBlip>
              <a:tabLst>
                <a:tab pos="700745" algn="l"/>
              </a:tabLst>
              <a:defRPr/>
            </a:pPr>
            <a:r>
              <a:rPr lang="en-US" sz="2667" dirty="0">
                <a:solidFill>
                  <a:schemeClr val="dk1"/>
                </a:solidFill>
                <a:latin typeface="Source Sans Pro" panose="020B0503030403020204" pitchFamily="34" charset="0"/>
                <a:ea typeface="Source Sans Pro" panose="020B0503030403020204" pitchFamily="34" charset="0"/>
                <a:cs typeface="Calibri"/>
                <a:sym typeface="Calibri"/>
              </a:rPr>
              <a:t>The copyright owner decides how to licence their work.</a:t>
            </a:r>
          </a:p>
          <a:p>
            <a:pPr marL="287993" indent="-287993" fontAlgn="base">
              <a:spcBef>
                <a:spcPts val="300"/>
              </a:spcBef>
              <a:spcAft>
                <a:spcPts val="300"/>
              </a:spcAft>
              <a:buSzPct val="100000"/>
              <a:buBlip>
                <a:blip r:embed="rId3"/>
              </a:buBlip>
              <a:tabLst>
                <a:tab pos="700745" algn="l"/>
              </a:tabLst>
              <a:defRPr/>
            </a:pPr>
            <a:r>
              <a:rPr lang="en-US" sz="2667" dirty="0">
                <a:solidFill>
                  <a:schemeClr val="dk1"/>
                </a:solidFill>
                <a:latin typeface="Source Sans Pro" panose="020B0503030403020204" pitchFamily="34" charset="0"/>
                <a:ea typeface="Source Sans Pro" panose="020B0503030403020204" pitchFamily="34" charset="0"/>
                <a:cs typeface="Calibri"/>
                <a:sym typeface="Calibri"/>
              </a:rPr>
              <a:t>A researcher granting a CC BY licence to their work keeps sufficient intellectual rights to reuse and share it in a repository.</a:t>
            </a:r>
          </a:p>
          <a:p>
            <a:pPr marL="287993" indent="-287993" fontAlgn="base">
              <a:spcBef>
                <a:spcPts val="300"/>
              </a:spcBef>
              <a:spcAft>
                <a:spcPts val="300"/>
              </a:spcAft>
              <a:buSzPct val="100000"/>
              <a:buBlip>
                <a:blip r:embed="rId3"/>
              </a:buBlip>
              <a:tabLst>
                <a:tab pos="700745" algn="l"/>
              </a:tabLst>
              <a:defRPr/>
            </a:pPr>
            <a:r>
              <a:rPr lang="en-US" sz="2667" dirty="0">
                <a:solidFill>
                  <a:schemeClr val="dk1"/>
                </a:solidFill>
                <a:latin typeface="Source Sans Pro" panose="020B0503030403020204" pitchFamily="34" charset="0"/>
                <a:ea typeface="Source Sans Pro" panose="020B0503030403020204" pitchFamily="34" charset="0"/>
                <a:cs typeface="Calibri"/>
                <a:sym typeface="Calibri"/>
              </a:rPr>
              <a:t>Open Access starts at the source: the author.</a:t>
            </a:r>
          </a:p>
        </p:txBody>
      </p:sp>
      <p:pic>
        <p:nvPicPr>
          <p:cNvPr id="7" name="Picture 6" descr="A picture containing text, clipart&#10;&#10;Description automatically generated">
            <a:extLst>
              <a:ext uri="{FF2B5EF4-FFF2-40B4-BE49-F238E27FC236}">
                <a16:creationId xmlns:a16="http://schemas.microsoft.com/office/drawing/2014/main" id="{AA5D20E0-732C-4B25-FC85-F256023D962C}"/>
              </a:ext>
            </a:extLst>
          </p:cNvPr>
          <p:cNvPicPr>
            <a:picLocks noChangeAspect="1"/>
          </p:cNvPicPr>
          <p:nvPr/>
        </p:nvPicPr>
        <p:blipFill rotWithShape="1">
          <a:blip r:embed="rId4">
            <a:extLst>
              <a:ext uri="{28A0092B-C50C-407E-A947-70E740481C1C}">
                <a14:useLocalDpi xmlns:a14="http://schemas.microsoft.com/office/drawing/2010/main" val="0"/>
              </a:ext>
            </a:extLst>
          </a:blip>
          <a:srcRect l="1853" t="5806" r="18483"/>
          <a:stretch/>
        </p:blipFill>
        <p:spPr>
          <a:xfrm rot="5400000">
            <a:off x="7337201" y="2003202"/>
            <a:ext cx="6858000" cy="2851597"/>
          </a:xfrm>
          <a:prstGeom prst="rect">
            <a:avLst/>
          </a:prstGeom>
        </p:spPr>
      </p:pic>
      <p:sp>
        <p:nvSpPr>
          <p:cNvPr id="3" name="TextBox 8">
            <a:extLst>
              <a:ext uri="{FF2B5EF4-FFF2-40B4-BE49-F238E27FC236}">
                <a16:creationId xmlns:a16="http://schemas.microsoft.com/office/drawing/2014/main" id="{DAEB7A98-8BFE-F4EF-9BD2-D00EC241036D}"/>
              </a:ext>
            </a:extLst>
          </p:cNvPr>
          <p:cNvSpPr txBox="1"/>
          <p:nvPr/>
        </p:nvSpPr>
        <p:spPr>
          <a:xfrm>
            <a:off x="453498" y="207415"/>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Route 2 and Rights Retention</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11" name="TextBox 9">
            <a:extLst>
              <a:ext uri="{FF2B5EF4-FFF2-40B4-BE49-F238E27FC236}">
                <a16:creationId xmlns:a16="http://schemas.microsoft.com/office/drawing/2014/main" id="{8C87707B-1F96-2849-ACDB-0CDA9BE8E89D}"/>
              </a:ext>
            </a:extLst>
          </p:cNvPr>
          <p:cNvSpPr txBox="1"/>
          <p:nvPr/>
        </p:nvSpPr>
        <p:spPr>
          <a:xfrm>
            <a:off x="3130756" y="838200"/>
            <a:ext cx="8680243" cy="5047536"/>
          </a:xfrm>
          <a:prstGeom prst="rect">
            <a:avLst/>
          </a:prstGeom>
        </p:spPr>
        <p:txBody>
          <a:bodyPr wrap="square" lIns="0" tIns="0" rIns="0" bIns="0" rtlCol="0" anchor="t">
            <a:spAutoFit/>
          </a:bodyPr>
          <a:lstStyle/>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Authors who want to publish in subscription journals must deposit a copy of the AAM of the paper in a repository immediately on publication. </a:t>
            </a:r>
          </a:p>
          <a:p>
            <a:pPr marL="288000" indent="-288000" fontAlgn="base">
              <a:spcBef>
                <a:spcPts val="300"/>
              </a:spcBef>
              <a:spcAft>
                <a:spcPts val="300"/>
              </a:spcAft>
              <a:buSzPct val="100000"/>
              <a:buBlip>
                <a:blip r:embed="rId2"/>
              </a:buBlip>
              <a:tabLst>
                <a:tab pos="700762" algn="l"/>
              </a:tabLst>
              <a:defRPr/>
            </a:pP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But: </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authors often sign Copyright Transfer Agreements with the publisher that </a:t>
            </a: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prevent</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depositing a copy immediately.</a:t>
            </a:r>
          </a:p>
          <a:p>
            <a:pPr marL="288000" indent="-288000" fontAlgn="base">
              <a:spcBef>
                <a:spcPts val="300"/>
              </a:spcBef>
              <a:spcAft>
                <a:spcPts val="300"/>
              </a:spcAft>
              <a:buSzPct val="100000"/>
              <a:buBlip>
                <a:blip r:embed="rId2"/>
              </a:buBlip>
              <a:tabLst>
                <a:tab pos="700762" algn="l"/>
              </a:tabLst>
              <a:defRPr/>
            </a:pP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Rights Retention Strategy (RRS):</a:t>
            </a:r>
            <a:b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r>
              <a:rPr lang="en-GB" sz="2200" kern="0" dirty="0" err="1">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cOAlition</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S grantees are required via their grant conditions to inform publishers that </a:t>
            </a: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 prior CC BY licence is applied to any future Author Accepted Manuscript (AAM) </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arising from their submissions.</a:t>
            </a:r>
          </a:p>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By asserting the application of a CC BY license on their paper, authors retain sufficient intellectual rights to deposit a copy of the AAM in an Open Access repository at publication.  </a:t>
            </a:r>
          </a:p>
          <a:p>
            <a:pPr marL="288000" indent="-288000" fontAlgn="base">
              <a:spcBef>
                <a:spcPts val="300"/>
              </a:spcBef>
              <a:spcAft>
                <a:spcPts val="300"/>
              </a:spcAft>
              <a:buSzPct val="100000"/>
              <a:buBlip>
                <a:blip r:embed="rId2"/>
              </a:buBlip>
              <a:tabLst>
                <a:tab pos="700762" algn="l"/>
              </a:tabLst>
              <a:defRPr/>
            </a:pP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Since the CC BY licence to the future AAM is in place </a:t>
            </a: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prior</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 to the publisher’s agreement, that CC BY licence takes </a:t>
            </a:r>
            <a:r>
              <a:rPr lang="en-GB" sz="22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legal precedence</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 over conflicting language in that later publication agreement.</a:t>
            </a: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Route 2 and Rights Retention</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
        <p:nvSpPr>
          <p:cNvPr id="2" name="Slide Number Placeholder 3">
            <a:extLst>
              <a:ext uri="{FF2B5EF4-FFF2-40B4-BE49-F238E27FC236}">
                <a16:creationId xmlns:a16="http://schemas.microsoft.com/office/drawing/2014/main" id="{BD67A70F-1668-6055-FD31-084BD0864261}"/>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14</a:t>
            </a:fld>
            <a:endParaRPr lang="en-US" dirty="0">
              <a:solidFill>
                <a:srgbClr val="F47115"/>
              </a:solidFill>
            </a:endParaRPr>
          </a:p>
        </p:txBody>
      </p:sp>
      <p:pic>
        <p:nvPicPr>
          <p:cNvPr id="4" name="Picture 3" descr="A picture containing text, clipart&#10;&#10;Description automatically generated">
            <a:extLst>
              <a:ext uri="{FF2B5EF4-FFF2-40B4-BE49-F238E27FC236}">
                <a16:creationId xmlns:a16="http://schemas.microsoft.com/office/drawing/2014/main" id="{24672961-683D-152D-93EF-00EB043609FA}"/>
              </a:ext>
            </a:extLst>
          </p:cNvPr>
          <p:cNvPicPr>
            <a:picLocks noChangeAspect="1"/>
          </p:cNvPicPr>
          <p:nvPr/>
        </p:nvPicPr>
        <p:blipFill rotWithShape="1">
          <a:blip r:embed="rId3">
            <a:extLst>
              <a:ext uri="{28A0092B-C50C-407E-A947-70E740481C1C}">
                <a14:useLocalDpi xmlns:a14="http://schemas.microsoft.com/office/drawing/2010/main" val="0"/>
              </a:ext>
            </a:extLst>
          </a:blip>
          <a:srcRect l="1853" t="5806" r="18483"/>
          <a:stretch/>
        </p:blipFill>
        <p:spPr>
          <a:xfrm rot="5400000">
            <a:off x="-2003780" y="2001801"/>
            <a:ext cx="6859981" cy="2852421"/>
          </a:xfrm>
          <a:prstGeom prst="rect">
            <a:avLst/>
          </a:prstGeom>
        </p:spPr>
      </p:pic>
    </p:spTree>
    <p:extLst>
      <p:ext uri="{BB962C8B-B14F-4D97-AF65-F5344CB8AC3E}">
        <p14:creationId xmlns:p14="http://schemas.microsoft.com/office/powerpoint/2010/main" val="282255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89"/>
        <p:cNvGrpSpPr/>
        <p:nvPr/>
      </p:nvGrpSpPr>
      <p:grpSpPr>
        <a:xfrm>
          <a:off x="0" y="0"/>
          <a:ext cx="0" cy="0"/>
          <a:chOff x="0" y="0"/>
          <a:chExt cx="0" cy="0"/>
        </a:xfrm>
      </p:grpSpPr>
      <p:sp>
        <p:nvSpPr>
          <p:cNvPr id="190" name="Google Shape;190;p29"/>
          <p:cNvSpPr txBox="1">
            <a:spLocks noGrp="1"/>
          </p:cNvSpPr>
          <p:nvPr>
            <p:ph type="dt" idx="10"/>
          </p:nvPr>
        </p:nvSpPr>
        <p:spPr>
          <a:xfrm>
            <a:off x="471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endParaRPr/>
          </a:p>
        </p:txBody>
      </p:sp>
      <p:sp>
        <p:nvSpPr>
          <p:cNvPr id="192" name="Google Shape;192;p29"/>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smtClean="0"/>
              <a:pPr algn="r"/>
              <a:t>15</a:t>
            </a:fld>
            <a:endParaRPr>
              <a:solidFill>
                <a:srgbClr val="F47115"/>
              </a:solidFill>
            </a:endParaRPr>
          </a:p>
        </p:txBody>
      </p:sp>
      <p:sp>
        <p:nvSpPr>
          <p:cNvPr id="193" name="Google Shape;193;p29"/>
          <p:cNvSpPr txBox="1"/>
          <p:nvPr/>
        </p:nvSpPr>
        <p:spPr>
          <a:xfrm>
            <a:off x="3133725" y="51950"/>
            <a:ext cx="9559059" cy="595099"/>
          </a:xfrm>
          <a:prstGeom prst="rect">
            <a:avLst/>
          </a:prstGeom>
          <a:noFill/>
          <a:ln>
            <a:noFill/>
          </a:ln>
        </p:spPr>
        <p:txBody>
          <a:bodyPr spcFirstLastPara="1" wrap="square" lIns="0" tIns="0" rIns="0" bIns="0" anchor="t" anchorCtr="0">
            <a:spAutoFit/>
          </a:bodyPr>
          <a:lstStyle/>
          <a:p>
            <a:r>
              <a:rPr lang="en" sz="3867">
                <a:solidFill>
                  <a:srgbClr val="F47115"/>
                </a:solidFill>
                <a:latin typeface="Source Sans Pro Black"/>
                <a:ea typeface="Source Sans Pro Black"/>
                <a:cs typeface="Source Sans Pro Black"/>
                <a:sym typeface="Source Sans Pro Black"/>
              </a:rPr>
              <a:t>Rights Retention Strategy (RRS)</a:t>
            </a:r>
            <a:endParaRPr sz="3867">
              <a:solidFill>
                <a:srgbClr val="595959"/>
              </a:solidFill>
              <a:latin typeface="Source Sans Pro Black"/>
              <a:ea typeface="Source Sans Pro Black"/>
              <a:cs typeface="Source Sans Pro Black"/>
              <a:sym typeface="Source Sans Pro Black"/>
            </a:endParaRPr>
          </a:p>
        </p:txBody>
      </p:sp>
      <p:sp>
        <p:nvSpPr>
          <p:cNvPr id="194" name="Google Shape;194;p29"/>
          <p:cNvSpPr txBox="1"/>
          <p:nvPr/>
        </p:nvSpPr>
        <p:spPr>
          <a:xfrm>
            <a:off x="3133726" y="726929"/>
            <a:ext cx="9031991" cy="5806614"/>
          </a:xfrm>
          <a:prstGeom prst="rect">
            <a:avLst/>
          </a:prstGeom>
          <a:noFill/>
          <a:ln>
            <a:noFill/>
          </a:ln>
        </p:spPr>
        <p:txBody>
          <a:bodyPr spcFirstLastPara="1" wrap="square" lIns="91433" tIns="45700" rIns="91433" bIns="45700" anchor="t" anchorCtr="0">
            <a:spAutoFit/>
          </a:bodyPr>
          <a:lstStyle/>
          <a:p>
            <a:pPr fontAlgn="base">
              <a:spcBef>
                <a:spcPts val="300"/>
              </a:spcBef>
              <a:spcAft>
                <a:spcPts val="300"/>
              </a:spcAft>
              <a:buSzPct val="100000"/>
              <a:tabLst>
                <a:tab pos="700745" algn="l"/>
              </a:tabLst>
              <a:defRPr/>
            </a:pPr>
            <a:r>
              <a:rPr lang="en" sz="2400" b="1" dirty="0">
                <a:solidFill>
                  <a:schemeClr val="dk1"/>
                </a:solidFill>
                <a:latin typeface="Source Sans Pro"/>
                <a:ea typeface="Source Sans Pro"/>
                <a:cs typeface="Source Sans Pro"/>
                <a:sym typeface="Source Sans Pro"/>
              </a:rPr>
              <a:t>The RRS is based on simple principles: </a:t>
            </a:r>
            <a:br>
              <a:rPr lang="en" sz="2400" dirty="0">
                <a:solidFill>
                  <a:schemeClr val="dk1"/>
                </a:solidFill>
                <a:latin typeface="Source Sans Pro"/>
                <a:ea typeface="Source Sans Pro"/>
                <a:cs typeface="Source Sans Pro"/>
                <a:sym typeface="Source Sans Pro"/>
              </a:rPr>
            </a:br>
            <a:endParaRPr lang="en" sz="1400" dirty="0">
              <a:ea typeface="Source Sans Pro"/>
            </a:endParaRPr>
          </a:p>
          <a:p>
            <a:pPr marL="287993" indent="-287993" fontAlgn="base">
              <a:spcBef>
                <a:spcPts val="300"/>
              </a:spcBef>
              <a:spcAft>
                <a:spcPts val="300"/>
              </a:spcAft>
              <a:buSzPct val="100000"/>
              <a:buBlip>
                <a:blip r:embed="rId3"/>
              </a:buBlip>
              <a:tabLst>
                <a:tab pos="700745" algn="l"/>
              </a:tabLst>
              <a:defRPr/>
            </a:pPr>
            <a:r>
              <a:rPr lang="en" sz="2400" dirty="0">
                <a:solidFill>
                  <a:schemeClr val="dk1"/>
                </a:solidFill>
                <a:latin typeface="Source Sans Pro"/>
                <a:ea typeface="Source Sans Pro"/>
                <a:cs typeface="Source Sans Pro"/>
                <a:sym typeface="Source Sans Pro"/>
              </a:rPr>
              <a:t>The peer-reviewed Author Accepted manuscript (AAM) is the intellectual creation of the authors and belongs to them.</a:t>
            </a:r>
            <a:br>
              <a:rPr lang="en" sz="2400" dirty="0">
                <a:solidFill>
                  <a:schemeClr val="dk1"/>
                </a:solidFill>
                <a:latin typeface="Source Sans Pro"/>
                <a:ea typeface="Source Sans Pro"/>
                <a:cs typeface="Source Sans Pro"/>
                <a:sym typeface="Source Sans Pro"/>
              </a:rPr>
            </a:br>
            <a:endParaRPr lang="en" sz="1400" dirty="0">
              <a:ea typeface="Source Sans Pro"/>
            </a:endParaRPr>
          </a:p>
          <a:p>
            <a:pPr marL="287993" indent="-287993" fontAlgn="base">
              <a:spcBef>
                <a:spcPts val="300"/>
              </a:spcBef>
              <a:spcAft>
                <a:spcPts val="300"/>
              </a:spcAft>
              <a:buSzPct val="100000"/>
              <a:buBlip>
                <a:blip r:embed="rId3"/>
              </a:buBlip>
              <a:tabLst>
                <a:tab pos="700745" algn="l"/>
              </a:tabLst>
              <a:defRPr/>
            </a:pPr>
            <a:r>
              <a:rPr lang="en" sz="2400" dirty="0">
                <a:solidFill>
                  <a:schemeClr val="dk1"/>
                </a:solidFill>
                <a:latin typeface="Source Sans Pro"/>
                <a:ea typeface="Source Sans Pro"/>
                <a:cs typeface="Source Sans Pro"/>
                <a:sym typeface="Source Sans Pro"/>
              </a:rPr>
              <a:t>To assert ownership, the author – as the original copyright holder – applies a CC BY licence to the AAM arising from their submission.</a:t>
            </a:r>
            <a:br>
              <a:rPr lang="en" sz="2400" dirty="0">
                <a:solidFill>
                  <a:schemeClr val="dk1"/>
                </a:solidFill>
                <a:latin typeface="Source Sans Pro"/>
                <a:ea typeface="Source Sans Pro"/>
                <a:cs typeface="Source Sans Pro"/>
                <a:sym typeface="Source Sans Pro"/>
              </a:rPr>
            </a:br>
            <a:endParaRPr lang="en" sz="1333" dirty="0">
              <a:ea typeface="Source Sans Pro"/>
            </a:endParaRPr>
          </a:p>
          <a:p>
            <a:pPr marL="287993" indent="-287993" fontAlgn="base">
              <a:spcBef>
                <a:spcPts val="300"/>
              </a:spcBef>
              <a:spcAft>
                <a:spcPts val="300"/>
              </a:spcAft>
              <a:buSzPct val="100000"/>
              <a:buBlip>
                <a:blip r:embed="rId3"/>
              </a:buBlip>
              <a:tabLst>
                <a:tab pos="700745" algn="l"/>
              </a:tabLst>
              <a:defRPr/>
            </a:pPr>
            <a:r>
              <a:rPr lang="en" sz="2400" dirty="0">
                <a:solidFill>
                  <a:schemeClr val="dk1"/>
                </a:solidFill>
                <a:latin typeface="Source Sans Pro"/>
                <a:ea typeface="Source Sans Pro"/>
                <a:cs typeface="Source Sans Pro"/>
                <a:sym typeface="Source Sans Pro"/>
              </a:rPr>
              <a:t>Delivering publication services does not entitle publishers to ownership of the AAM, which remains the intellectual property of the author. </a:t>
            </a:r>
          </a:p>
          <a:p>
            <a:pPr fontAlgn="base">
              <a:spcBef>
                <a:spcPts val="300"/>
              </a:spcBef>
              <a:spcAft>
                <a:spcPts val="300"/>
              </a:spcAft>
              <a:buSzPct val="100000"/>
              <a:tabLst>
                <a:tab pos="700745" algn="l"/>
              </a:tabLst>
              <a:defRPr/>
            </a:pPr>
            <a:endParaRPr lang="en" sz="1200" dirty="0">
              <a:solidFill>
                <a:schemeClr val="dk1"/>
              </a:solidFill>
              <a:latin typeface="Source Sans Pro"/>
              <a:ea typeface="Source Sans Pro"/>
              <a:cs typeface="Source Sans Pro"/>
              <a:sym typeface="Source Sans Pro"/>
            </a:endParaRPr>
          </a:p>
          <a:p>
            <a:pPr marL="287993" indent="-287993" fontAlgn="base">
              <a:spcBef>
                <a:spcPts val="300"/>
              </a:spcBef>
              <a:spcAft>
                <a:spcPts val="300"/>
              </a:spcAft>
              <a:buSzPct val="100000"/>
              <a:buBlip>
                <a:blip r:embed="rId3"/>
              </a:buBlip>
              <a:tabLst>
                <a:tab pos="700745" algn="l"/>
              </a:tabLst>
              <a:defRPr/>
            </a:pPr>
            <a:r>
              <a:rPr lang="en" sz="2400" dirty="0">
                <a:solidFill>
                  <a:schemeClr val="dk1"/>
                </a:solidFill>
                <a:latin typeface="Source Sans Pro"/>
                <a:ea typeface="Source Sans Pro"/>
                <a:cs typeface="Source Sans Pro"/>
                <a:sym typeface="Source Sans Pro"/>
              </a:rPr>
              <a:t>Publication services should be paid for, but not with ownership of the AAM. Publishers can have the rights to and be paid for the Version of Record.</a:t>
            </a:r>
            <a:br>
              <a:rPr lang="en" sz="2400" dirty="0">
                <a:solidFill>
                  <a:schemeClr val="dk1"/>
                </a:solidFill>
                <a:latin typeface="Source Sans Pro"/>
                <a:ea typeface="Source Sans Pro"/>
                <a:cs typeface="Source Sans Pro"/>
                <a:sym typeface="Source Sans Pro"/>
              </a:rPr>
            </a:br>
            <a:endParaRPr sz="2400" dirty="0">
              <a:solidFill>
                <a:schemeClr val="dk1"/>
              </a:solidFill>
              <a:latin typeface="Source Sans Pro"/>
              <a:ea typeface="Source Sans Pro"/>
              <a:cs typeface="Source Sans Pro"/>
              <a:sym typeface="Source Sans Pro"/>
            </a:endParaRPr>
          </a:p>
        </p:txBody>
      </p:sp>
      <p:pic>
        <p:nvPicPr>
          <p:cNvPr id="195" name="Google Shape;195;p29" descr="Diagram&#10;&#10;Description automatically generated"/>
          <p:cNvPicPr preferRelativeResize="0"/>
          <p:nvPr/>
        </p:nvPicPr>
        <p:blipFill rotWithShape="1">
          <a:blip r:embed="rId4">
            <a:alphaModFix/>
          </a:blip>
          <a:srcRect r="66863"/>
          <a:stretch/>
        </p:blipFill>
        <p:spPr>
          <a:xfrm>
            <a:off x="26277" y="-2081"/>
            <a:ext cx="2793123" cy="3339961"/>
          </a:xfrm>
          <a:prstGeom prst="rect">
            <a:avLst/>
          </a:prstGeom>
          <a:noFill/>
          <a:ln>
            <a:noFill/>
          </a:ln>
        </p:spPr>
      </p:pic>
      <p:pic>
        <p:nvPicPr>
          <p:cNvPr id="196" name="Google Shape;196;p29" descr="Diagram&#10;&#10;Description automatically generated"/>
          <p:cNvPicPr preferRelativeResize="0"/>
          <p:nvPr/>
        </p:nvPicPr>
        <p:blipFill rotWithShape="1">
          <a:blip r:embed="rId4">
            <a:alphaModFix/>
          </a:blip>
          <a:srcRect l="66001" r="1438"/>
          <a:stretch/>
        </p:blipFill>
        <p:spPr>
          <a:xfrm>
            <a:off x="1" y="3403272"/>
            <a:ext cx="2819400" cy="3431081"/>
          </a:xfrm>
          <a:prstGeom prst="rect">
            <a:avLst/>
          </a:prstGeom>
          <a:noFill/>
          <a:ln>
            <a:noFill/>
          </a:ln>
        </p:spPr>
      </p:pic>
      <p:pic>
        <p:nvPicPr>
          <p:cNvPr id="197" name="Google Shape;197;p29" descr="Diagram&#10;&#10;Description automatically generated with medium confidence"/>
          <p:cNvPicPr preferRelativeResize="0"/>
          <p:nvPr/>
        </p:nvPicPr>
        <p:blipFill rotWithShape="1">
          <a:blip r:embed="rId5">
            <a:alphaModFix/>
          </a:blip>
          <a:srcRect l="-50" t="12500" r="49" b="29538"/>
          <a:stretch/>
        </p:blipFill>
        <p:spPr>
          <a:xfrm rot="-5400000">
            <a:off x="-1938503" y="1938505"/>
            <a:ext cx="6858332" cy="2981323"/>
          </a:xfrm>
          <a:prstGeom prst="rect">
            <a:avLst/>
          </a:prstGeom>
          <a:noFill/>
          <a:ln>
            <a:noFill/>
          </a:ln>
        </p:spPr>
      </p:pic>
      <p:sp>
        <p:nvSpPr>
          <p:cNvPr id="2" name="Slide Number Placeholder 3">
            <a:extLst>
              <a:ext uri="{FF2B5EF4-FFF2-40B4-BE49-F238E27FC236}">
                <a16:creationId xmlns:a16="http://schemas.microsoft.com/office/drawing/2014/main" id="{212F7BF4-277B-35C6-6864-57E02DF43CC5}"/>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15</a:t>
            </a:fld>
            <a:endParaRPr lang="en-US" dirty="0">
              <a:solidFill>
                <a:srgbClr val="F47115"/>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235"/>
        <p:cNvGrpSpPr/>
        <p:nvPr/>
      </p:nvGrpSpPr>
      <p:grpSpPr>
        <a:xfrm>
          <a:off x="0" y="0"/>
          <a:ext cx="0" cy="0"/>
          <a:chOff x="0" y="0"/>
          <a:chExt cx="0" cy="0"/>
        </a:xfrm>
      </p:grpSpPr>
      <p:sp>
        <p:nvSpPr>
          <p:cNvPr id="237" name="Google Shape;237;p33"/>
          <p:cNvSpPr txBox="1">
            <a:spLocks noGrp="1"/>
          </p:cNvSpPr>
          <p:nvPr>
            <p:ph type="dt" idx="10"/>
          </p:nvPr>
        </p:nvSpPr>
        <p:spPr>
          <a:xfrm>
            <a:off x="471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endParaRPr/>
          </a:p>
        </p:txBody>
      </p:sp>
      <p:sp>
        <p:nvSpPr>
          <p:cNvPr id="239" name="Google Shape;239;p33"/>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16</a:t>
            </a:fld>
            <a:endParaRPr>
              <a:solidFill>
                <a:srgbClr val="F47115"/>
              </a:solidFill>
            </a:endParaRPr>
          </a:p>
        </p:txBody>
      </p:sp>
      <p:sp>
        <p:nvSpPr>
          <p:cNvPr id="240" name="Google Shape;240;p33"/>
          <p:cNvSpPr txBox="1"/>
          <p:nvPr/>
        </p:nvSpPr>
        <p:spPr>
          <a:xfrm>
            <a:off x="3133725" y="51950"/>
            <a:ext cx="9559059" cy="1149097"/>
          </a:xfrm>
          <a:prstGeom prst="rect">
            <a:avLst/>
          </a:prstGeom>
          <a:noFill/>
          <a:ln>
            <a:noFill/>
          </a:ln>
        </p:spPr>
        <p:txBody>
          <a:bodyPr spcFirstLastPara="1" wrap="square" lIns="0" tIns="0" rIns="0" bIns="0" anchor="t" anchorCtr="0">
            <a:spAutoFit/>
          </a:bodyPr>
          <a:lstStyle/>
          <a:p>
            <a:r>
              <a:rPr lang="en" sz="3867">
                <a:solidFill>
                  <a:srgbClr val="F47115"/>
                </a:solidFill>
                <a:latin typeface="Source Sans Pro Black"/>
                <a:ea typeface="Source Sans Pro Black"/>
                <a:cs typeface="Source Sans Pro Black"/>
                <a:sym typeface="Source Sans Pro Black"/>
              </a:rPr>
              <a:t>Rights Retention Strategy (RRS)</a:t>
            </a:r>
            <a:br>
              <a:rPr lang="en" sz="3867">
                <a:solidFill>
                  <a:srgbClr val="F47115"/>
                </a:solidFill>
                <a:latin typeface="Source Sans Pro Black"/>
                <a:ea typeface="Source Sans Pro Black"/>
                <a:cs typeface="Source Sans Pro Black"/>
                <a:sym typeface="Source Sans Pro Black"/>
              </a:rPr>
            </a:br>
            <a:r>
              <a:rPr lang="en" sz="3600">
                <a:solidFill>
                  <a:srgbClr val="595959"/>
                </a:solidFill>
                <a:latin typeface="Source Sans Pro Black"/>
                <a:ea typeface="Source Sans Pro Black"/>
                <a:cs typeface="Source Sans Pro Black"/>
                <a:sym typeface="Source Sans Pro Black"/>
              </a:rPr>
              <a:t>What authors need to do</a:t>
            </a:r>
            <a:endParaRPr sz="3867">
              <a:solidFill>
                <a:srgbClr val="595959"/>
              </a:solidFill>
              <a:latin typeface="Source Sans Pro Black"/>
              <a:ea typeface="Source Sans Pro Black"/>
              <a:cs typeface="Source Sans Pro Black"/>
              <a:sym typeface="Source Sans Pro Black"/>
            </a:endParaRPr>
          </a:p>
        </p:txBody>
      </p:sp>
      <p:sp>
        <p:nvSpPr>
          <p:cNvPr id="241" name="Google Shape;241;p33"/>
          <p:cNvSpPr txBox="1"/>
          <p:nvPr/>
        </p:nvSpPr>
        <p:spPr>
          <a:xfrm>
            <a:off x="3017679" y="1335988"/>
            <a:ext cx="8598880" cy="5674334"/>
          </a:xfrm>
          <a:prstGeom prst="rect">
            <a:avLst/>
          </a:prstGeom>
          <a:noFill/>
          <a:ln>
            <a:noFill/>
          </a:ln>
        </p:spPr>
        <p:txBody>
          <a:bodyPr spcFirstLastPara="1" wrap="square" lIns="91433" tIns="45700" rIns="91433" bIns="45700" anchor="t" anchorCtr="0">
            <a:spAutoFit/>
          </a:bodyPr>
          <a:lstStyle/>
          <a:p>
            <a:r>
              <a:rPr lang="en" sz="2267">
                <a:solidFill>
                  <a:schemeClr val="dk1"/>
                </a:solidFill>
                <a:latin typeface="Source Sans Pro"/>
                <a:ea typeface="Source Sans Pro"/>
                <a:cs typeface="Source Sans Pro"/>
                <a:sym typeface="Source Sans Pro"/>
              </a:rPr>
              <a:t>1. To inform the publisher that they are using the RRS, cOAlition S funded researchers should include the following templated language in their submissions:</a:t>
            </a:r>
            <a:endParaRPr sz="1467"/>
          </a:p>
          <a:p>
            <a:endParaRPr sz="2267">
              <a:solidFill>
                <a:schemeClr val="dk1"/>
              </a:solidFill>
              <a:latin typeface="Source Sans Pro"/>
              <a:ea typeface="Source Sans Pro"/>
              <a:cs typeface="Source Sans Pro"/>
              <a:sym typeface="Source Sans Pro"/>
            </a:endParaRPr>
          </a:p>
          <a:p>
            <a:br>
              <a:rPr lang="en" sz="2267">
                <a:solidFill>
                  <a:schemeClr val="dk1"/>
                </a:solidFill>
                <a:latin typeface="Source Sans Pro"/>
                <a:ea typeface="Source Sans Pro"/>
                <a:cs typeface="Source Sans Pro"/>
                <a:sym typeface="Source Sans Pro"/>
              </a:rPr>
            </a:br>
            <a:endParaRPr sz="2267">
              <a:solidFill>
                <a:schemeClr val="dk1"/>
              </a:solidFill>
              <a:latin typeface="Source Sans Pro"/>
              <a:ea typeface="Source Sans Pro"/>
              <a:cs typeface="Source Sans Pro"/>
              <a:sym typeface="Source Sans Pro"/>
            </a:endParaRPr>
          </a:p>
          <a:p>
            <a:endParaRPr sz="2267">
              <a:solidFill>
                <a:schemeClr val="dk1"/>
              </a:solidFill>
              <a:latin typeface="Source Sans Pro"/>
              <a:ea typeface="Source Sans Pro"/>
              <a:cs typeface="Source Sans Pro"/>
              <a:sym typeface="Source Sans Pro"/>
            </a:endParaRPr>
          </a:p>
          <a:p>
            <a:endParaRPr sz="2267">
              <a:solidFill>
                <a:schemeClr val="dk1"/>
              </a:solidFill>
              <a:latin typeface="Source Sans Pro"/>
              <a:ea typeface="Source Sans Pro"/>
              <a:cs typeface="Source Sans Pro"/>
              <a:sym typeface="Source Sans Pro"/>
            </a:endParaRPr>
          </a:p>
          <a:p>
            <a:endParaRPr sz="2267">
              <a:solidFill>
                <a:schemeClr val="dk1"/>
              </a:solidFill>
              <a:latin typeface="Source Sans Pro"/>
              <a:ea typeface="Source Sans Pro"/>
              <a:cs typeface="Source Sans Pro"/>
              <a:sym typeface="Source Sans Pro"/>
            </a:endParaRPr>
          </a:p>
          <a:p>
            <a:r>
              <a:rPr lang="en" sz="2267">
                <a:solidFill>
                  <a:schemeClr val="dk1"/>
                </a:solidFill>
                <a:latin typeface="Source Sans Pro"/>
                <a:ea typeface="Source Sans Pro"/>
                <a:cs typeface="Source Sans Pro"/>
                <a:sym typeface="Source Sans Pro"/>
              </a:rPr>
              <a:t>2. On publication: make AAM open access in a repository</a:t>
            </a:r>
            <a:br>
              <a:rPr lang="en" sz="2267">
                <a:solidFill>
                  <a:schemeClr val="dk1"/>
                </a:solidFill>
                <a:latin typeface="Source Sans Pro"/>
                <a:ea typeface="Source Sans Pro"/>
                <a:cs typeface="Source Sans Pro"/>
                <a:sym typeface="Source Sans Pro"/>
              </a:rPr>
            </a:br>
            <a:endParaRPr sz="2267">
              <a:solidFill>
                <a:schemeClr val="dk1"/>
              </a:solidFill>
              <a:latin typeface="Source Sans Pro"/>
              <a:ea typeface="Source Sans Pro"/>
              <a:cs typeface="Source Sans Pro"/>
              <a:sym typeface="Source Sans Pro"/>
            </a:endParaRPr>
          </a:p>
          <a:p>
            <a:r>
              <a:rPr lang="en" sz="2267">
                <a:solidFill>
                  <a:schemeClr val="dk1"/>
                </a:solidFill>
                <a:latin typeface="Source Sans Pro"/>
                <a:ea typeface="Source Sans Pro"/>
                <a:cs typeface="Source Sans Pro"/>
                <a:sym typeface="Source Sans Pro"/>
              </a:rPr>
              <a:t>3. Contact their funder (or library) in case of disagreement</a:t>
            </a:r>
            <a:br>
              <a:rPr lang="en" sz="2267">
                <a:solidFill>
                  <a:schemeClr val="dk1"/>
                </a:solidFill>
                <a:latin typeface="Source Sans Pro"/>
                <a:ea typeface="Source Sans Pro"/>
                <a:cs typeface="Source Sans Pro"/>
                <a:sym typeface="Source Sans Pro"/>
              </a:rPr>
            </a:br>
            <a:r>
              <a:rPr lang="en" sz="2267">
                <a:solidFill>
                  <a:schemeClr val="dk1"/>
                </a:solidFill>
                <a:latin typeface="Source Sans Pro"/>
                <a:ea typeface="Source Sans Pro"/>
                <a:cs typeface="Source Sans Pro"/>
                <a:sym typeface="Source Sans Pro"/>
              </a:rPr>
              <a:t>     with or obfuscation by the publisher</a:t>
            </a:r>
            <a:endParaRPr sz="1467"/>
          </a:p>
          <a:p>
            <a:endParaRPr sz="2267">
              <a:solidFill>
                <a:schemeClr val="dk1"/>
              </a:solidFill>
              <a:latin typeface="Source Sans Pro"/>
              <a:ea typeface="Source Sans Pro"/>
              <a:cs typeface="Source Sans Pro"/>
              <a:sym typeface="Source Sans Pro"/>
            </a:endParaRPr>
          </a:p>
          <a:p>
            <a:pPr marL="338658" indent="-203195">
              <a:buClr>
                <a:schemeClr val="dk1"/>
              </a:buClr>
              <a:buSzPts val="1700"/>
            </a:pPr>
            <a:endParaRPr sz="2267">
              <a:solidFill>
                <a:schemeClr val="dk1"/>
              </a:solidFill>
              <a:latin typeface="Source Sans Pro"/>
              <a:ea typeface="Source Sans Pro"/>
              <a:cs typeface="Source Sans Pro"/>
              <a:sym typeface="Source Sans Pro"/>
            </a:endParaRPr>
          </a:p>
          <a:p>
            <a:pPr marL="338658" indent="-203195">
              <a:buClr>
                <a:schemeClr val="dk1"/>
              </a:buClr>
              <a:buSzPts val="1700"/>
            </a:pPr>
            <a:endParaRPr sz="2267">
              <a:solidFill>
                <a:schemeClr val="dk1"/>
              </a:solidFill>
              <a:latin typeface="Source Sans Pro"/>
              <a:ea typeface="Source Sans Pro"/>
              <a:cs typeface="Source Sans Pro"/>
              <a:sym typeface="Source Sans Pro"/>
            </a:endParaRPr>
          </a:p>
        </p:txBody>
      </p:sp>
      <p:sp>
        <p:nvSpPr>
          <p:cNvPr id="242" name="Google Shape;242;p33"/>
          <p:cNvSpPr/>
          <p:nvPr/>
        </p:nvSpPr>
        <p:spPr>
          <a:xfrm>
            <a:off x="0" y="2488"/>
            <a:ext cx="2743200" cy="2283512"/>
          </a:xfrm>
          <a:prstGeom prst="rect">
            <a:avLst/>
          </a:prstGeom>
          <a:solidFill>
            <a:srgbClr val="F79433"/>
          </a:solidFill>
          <a:ln>
            <a:noFill/>
          </a:ln>
        </p:spPr>
        <p:txBody>
          <a:bodyPr spcFirstLastPara="1" wrap="square" lIns="91433" tIns="45700" rIns="91433" bIns="45700" anchor="ctr" anchorCtr="0">
            <a:noAutofit/>
          </a:bodyPr>
          <a:lstStyle/>
          <a:p>
            <a:pPr algn="ctr"/>
            <a:r>
              <a:rPr lang="en" sz="7200">
                <a:solidFill>
                  <a:schemeClr val="accent6"/>
                </a:solidFill>
                <a:latin typeface="Arial"/>
                <a:ea typeface="Arial"/>
                <a:cs typeface="Arial"/>
                <a:sym typeface="Arial"/>
              </a:rPr>
              <a:t>1</a:t>
            </a:r>
            <a:endParaRPr sz="1467"/>
          </a:p>
        </p:txBody>
      </p:sp>
      <p:sp>
        <p:nvSpPr>
          <p:cNvPr id="243" name="Google Shape;243;p33"/>
          <p:cNvSpPr/>
          <p:nvPr/>
        </p:nvSpPr>
        <p:spPr>
          <a:xfrm>
            <a:off x="0" y="2288489"/>
            <a:ext cx="2743200" cy="2283512"/>
          </a:xfrm>
          <a:prstGeom prst="rect">
            <a:avLst/>
          </a:prstGeom>
          <a:solidFill>
            <a:srgbClr val="F47115"/>
          </a:solidFill>
          <a:ln>
            <a:noFill/>
          </a:ln>
        </p:spPr>
        <p:txBody>
          <a:bodyPr spcFirstLastPara="1" wrap="square" lIns="91433" tIns="45700" rIns="91433" bIns="45700" anchor="ctr" anchorCtr="0">
            <a:noAutofit/>
          </a:bodyPr>
          <a:lstStyle/>
          <a:p>
            <a:pPr algn="ctr"/>
            <a:r>
              <a:rPr lang="en" sz="7200">
                <a:solidFill>
                  <a:schemeClr val="accent6"/>
                </a:solidFill>
                <a:latin typeface="Arial"/>
                <a:ea typeface="Arial"/>
                <a:cs typeface="Arial"/>
                <a:sym typeface="Arial"/>
              </a:rPr>
              <a:t>2</a:t>
            </a:r>
            <a:endParaRPr sz="1467"/>
          </a:p>
        </p:txBody>
      </p:sp>
      <p:sp>
        <p:nvSpPr>
          <p:cNvPr id="244" name="Google Shape;244;p33"/>
          <p:cNvSpPr/>
          <p:nvPr/>
        </p:nvSpPr>
        <p:spPr>
          <a:xfrm>
            <a:off x="0" y="4574488"/>
            <a:ext cx="2743200" cy="2283512"/>
          </a:xfrm>
          <a:prstGeom prst="rect">
            <a:avLst/>
          </a:prstGeom>
          <a:solidFill>
            <a:srgbClr val="FF6438"/>
          </a:solidFill>
          <a:ln>
            <a:noFill/>
          </a:ln>
        </p:spPr>
        <p:txBody>
          <a:bodyPr spcFirstLastPara="1" wrap="square" lIns="91433" tIns="45700" rIns="91433" bIns="45700" anchor="ctr" anchorCtr="0">
            <a:noAutofit/>
          </a:bodyPr>
          <a:lstStyle/>
          <a:p>
            <a:pPr algn="ctr"/>
            <a:r>
              <a:rPr lang="en" sz="7200">
                <a:solidFill>
                  <a:schemeClr val="accent6"/>
                </a:solidFill>
                <a:latin typeface="Arial"/>
                <a:ea typeface="Arial"/>
                <a:cs typeface="Arial"/>
                <a:sym typeface="Arial"/>
              </a:rPr>
              <a:t>3</a:t>
            </a:r>
            <a:endParaRPr sz="1467"/>
          </a:p>
        </p:txBody>
      </p:sp>
      <p:sp>
        <p:nvSpPr>
          <p:cNvPr id="245" name="Google Shape;245;p33"/>
          <p:cNvSpPr txBox="1"/>
          <p:nvPr/>
        </p:nvSpPr>
        <p:spPr>
          <a:xfrm>
            <a:off x="3621419" y="2567089"/>
            <a:ext cx="7818309" cy="1938952"/>
          </a:xfrm>
          <a:prstGeom prst="rect">
            <a:avLst/>
          </a:prstGeom>
          <a:noFill/>
          <a:ln w="9525" cap="flat" cmpd="sng">
            <a:solidFill>
              <a:srgbClr val="0000FF"/>
            </a:solidFill>
            <a:prstDash val="solid"/>
            <a:round/>
            <a:headEnd type="none" w="sm" len="sm"/>
            <a:tailEnd type="none" w="sm" len="sm"/>
          </a:ln>
        </p:spPr>
        <p:txBody>
          <a:bodyPr spcFirstLastPara="1" wrap="square" lIns="91433" tIns="45700" rIns="91433" bIns="45700" anchor="t" anchorCtr="0">
            <a:spAutoFit/>
          </a:bodyPr>
          <a:lstStyle/>
          <a:p>
            <a:pPr lvl="0">
              <a:buClr>
                <a:schemeClr val="dk1"/>
              </a:buClr>
              <a:buSzPts val="800"/>
            </a:pPr>
            <a:r>
              <a:rPr lang="en" sz="2400" i="1">
                <a:solidFill>
                  <a:srgbClr val="0000FF"/>
                </a:solidFill>
                <a:latin typeface="Source Sans Pro"/>
                <a:ea typeface="Source Sans Pro"/>
                <a:cs typeface="Source Sans Pro"/>
                <a:sym typeface="Source Sans Pro"/>
              </a:rPr>
              <a:t>“(This research was funded, in whole or in part, by [Organisation Name, Grant #].) </a:t>
            </a:r>
            <a:r>
              <a:rPr lang="en-GB" sz="2400" i="1">
                <a:solidFill>
                  <a:srgbClr val="0000FF"/>
                </a:solidFill>
                <a:latin typeface="Source Sans Pro"/>
                <a:ea typeface="Source Sans Pro"/>
                <a:cs typeface="Source Sans Pro"/>
                <a:sym typeface="Source Sans Pro"/>
              </a:rPr>
              <a:t>'For the purpose of open access, the author has applied a Creative Commons Attribution (CC BY) licence to any Author Accepted Manuscript version arising from this submission.’ </a:t>
            </a:r>
            <a:endParaRPr sz="2400" i="1">
              <a:solidFill>
                <a:srgbClr val="0000FF"/>
              </a:solidFill>
              <a:latin typeface="Source Sans Pro"/>
              <a:ea typeface="Source Sans Pro"/>
              <a:cs typeface="Source Sans Pro"/>
              <a:sym typeface="Source Sans Pro"/>
            </a:endParaRPr>
          </a:p>
        </p:txBody>
      </p:sp>
      <p:sp>
        <p:nvSpPr>
          <p:cNvPr id="2" name="Slide Number Placeholder 3">
            <a:extLst>
              <a:ext uri="{FF2B5EF4-FFF2-40B4-BE49-F238E27FC236}">
                <a16:creationId xmlns:a16="http://schemas.microsoft.com/office/drawing/2014/main" id="{05B168D2-39DA-60F2-4B68-83C767E99D6F}"/>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16</a:t>
            </a:fld>
            <a:endParaRPr lang="en-US" dirty="0">
              <a:solidFill>
                <a:srgbClr val="F47115"/>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260"/>
        <p:cNvGrpSpPr/>
        <p:nvPr/>
      </p:nvGrpSpPr>
      <p:grpSpPr>
        <a:xfrm>
          <a:off x="0" y="0"/>
          <a:ext cx="0" cy="0"/>
          <a:chOff x="0" y="0"/>
          <a:chExt cx="0" cy="0"/>
        </a:xfrm>
      </p:grpSpPr>
      <p:sp>
        <p:nvSpPr>
          <p:cNvPr id="261" name="Google Shape;261;p35"/>
          <p:cNvSpPr txBox="1"/>
          <p:nvPr/>
        </p:nvSpPr>
        <p:spPr>
          <a:xfrm>
            <a:off x="3015499" y="544367"/>
            <a:ext cx="9191001" cy="5355272"/>
          </a:xfrm>
          <a:prstGeom prst="rect">
            <a:avLst/>
          </a:prstGeom>
          <a:noFill/>
          <a:ln>
            <a:noFill/>
          </a:ln>
        </p:spPr>
        <p:txBody>
          <a:bodyPr spcFirstLastPara="1" wrap="square" lIns="91433" tIns="45700" rIns="91433" bIns="45700" anchor="t" anchorCtr="0">
            <a:spAutoFit/>
          </a:bodyPr>
          <a:lstStyle/>
          <a:p>
            <a:pPr marL="761981" lvl="1">
              <a:buClr>
                <a:schemeClr val="dk1"/>
              </a:buClr>
              <a:buSzPts val="1800"/>
            </a:pPr>
            <a:endParaRPr lang="en-GB" sz="2400">
              <a:solidFill>
                <a:schemeClr val="dk1"/>
              </a:solidFill>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 sz="2400">
                <a:solidFill>
                  <a:schemeClr val="dk1"/>
                </a:solidFill>
                <a:latin typeface="Source Sans Pro"/>
                <a:ea typeface="Source Sans Pro"/>
                <a:cs typeface="Source Sans Pro"/>
                <a:sym typeface="Source Sans Pro"/>
              </a:rPr>
              <a:t>Some publishers are knowingly putting authors wishing to use the RRS in a difficult situation</a:t>
            </a:r>
            <a:r>
              <a:rPr lang="en-GB"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a:t>
            </a:r>
          </a:p>
          <a:p>
            <a:pPr marL="745200" lvl="1" indent="-288000" fontAlgn="base">
              <a:spcBef>
                <a:spcPts val="300"/>
              </a:spcBef>
              <a:spcAft>
                <a:spcPts val="300"/>
              </a:spcAft>
              <a:buSzPct val="100000"/>
              <a:buBlip>
                <a:blip r:embed="rId3"/>
              </a:buBlip>
              <a:tabLst>
                <a:tab pos="700762" algn="l"/>
              </a:tabLst>
              <a:defRPr/>
            </a:pPr>
            <a:r>
              <a:rPr lang="en" sz="2400">
                <a:solidFill>
                  <a:schemeClr val="dk1"/>
                </a:solidFill>
                <a:latin typeface="Source Sans Pro"/>
                <a:ea typeface="Source Sans Pro"/>
                <a:cs typeface="Source Sans Pro"/>
                <a:sym typeface="Source Sans Pro"/>
              </a:rPr>
              <a:t>Contracts can contradict the Grant Agreement the University signed with the Funder</a:t>
            </a:r>
          </a:p>
          <a:p>
            <a:pPr marL="745200" lvl="1" indent="-288000" fontAlgn="base">
              <a:spcBef>
                <a:spcPts val="300"/>
              </a:spcBef>
              <a:spcAft>
                <a:spcPts val="300"/>
              </a:spcAft>
              <a:buSzPct val="100000"/>
              <a:buBlip>
                <a:blip r:embed="rId3"/>
              </a:buBlip>
              <a:tabLst>
                <a:tab pos="700762" algn="l"/>
              </a:tabLst>
              <a:defRPr/>
            </a:pPr>
            <a:r>
              <a:rPr lang="en" sz="2400">
                <a:solidFill>
                  <a:schemeClr val="dk1"/>
                </a:solidFill>
                <a:latin typeface="Source Sans Pro"/>
                <a:ea typeface="Source Sans Pro"/>
                <a:cs typeface="Source Sans Pro"/>
                <a:sym typeface="Source Sans Pro"/>
              </a:rPr>
              <a:t>Some publishers delete the RRS language from the article (censorship or copyediting?)</a:t>
            </a:r>
          </a:p>
          <a:p>
            <a:pPr marL="745200" lvl="1" indent="-288000" fontAlgn="base">
              <a:spcBef>
                <a:spcPts val="300"/>
              </a:spcBef>
              <a:spcAft>
                <a:spcPts val="300"/>
              </a:spcAft>
              <a:buSzPct val="100000"/>
              <a:buBlip>
                <a:blip r:embed="rId3"/>
              </a:buBlip>
              <a:tabLst>
                <a:tab pos="700762" algn="l"/>
              </a:tabLst>
              <a:defRPr/>
            </a:pPr>
            <a:r>
              <a:rPr lang="en" sz="2400">
                <a:solidFill>
                  <a:schemeClr val="dk1"/>
                </a:solidFill>
                <a:ea typeface="Source Sans Pro"/>
                <a:cs typeface="Source Sans Pro"/>
                <a:sym typeface="Source Sans Pro"/>
              </a:rPr>
              <a:t>Some publishers </a:t>
            </a:r>
            <a:r>
              <a:rPr lang="en" sz="2400">
                <a:solidFill>
                  <a:schemeClr val="dk1"/>
                </a:solidFill>
                <a:latin typeface="Source Sans Pro"/>
                <a:ea typeface="Source Sans Pro"/>
                <a:cs typeface="Source Sans Pro"/>
                <a:sym typeface="Source Sans Pro"/>
              </a:rPr>
              <a:t>wait until acceptance to present contract terms.</a:t>
            </a:r>
          </a:p>
          <a:p>
            <a:pPr marL="288000" indent="-288000" fontAlgn="base">
              <a:spcBef>
                <a:spcPts val="300"/>
              </a:spcBef>
              <a:spcAft>
                <a:spcPts val="300"/>
              </a:spcAft>
              <a:buSzPct val="100000"/>
              <a:buBlip>
                <a:blip r:embed="rId3"/>
              </a:buBlip>
              <a:tabLst>
                <a:tab pos="700762" algn="l"/>
              </a:tabLst>
              <a:defRPr/>
            </a:pPr>
            <a:r>
              <a:rPr lang="en" sz="2400">
                <a:solidFill>
                  <a:schemeClr val="dk1"/>
                </a:solidFill>
                <a:latin typeface="Source Sans Pro"/>
                <a:ea typeface="Source Sans Pro"/>
                <a:cs typeface="Source Sans Pro"/>
                <a:sym typeface="Source Sans Pro"/>
              </a:rPr>
              <a:t>Publishers have the right to desk-reject articles with the RRS language, but not to confuse, mislead or trick authors into violating their grant agreement.</a:t>
            </a:r>
          </a:p>
          <a:p>
            <a:pPr marL="288000" indent="-288000" fontAlgn="base">
              <a:spcBef>
                <a:spcPts val="300"/>
              </a:spcBef>
              <a:spcAft>
                <a:spcPts val="300"/>
              </a:spcAft>
              <a:buSzPct val="100000"/>
              <a:buBlip>
                <a:blip r:embed="rId3"/>
              </a:buBlip>
              <a:tabLst>
                <a:tab pos="700762" algn="l"/>
              </a:tabLst>
              <a:defRPr/>
            </a:pPr>
            <a:r>
              <a:rPr lang="en" sz="2400">
                <a:solidFill>
                  <a:schemeClr val="dk1"/>
                </a:solidFill>
                <a:latin typeface="Source Sans Pro"/>
                <a:ea typeface="Source Sans Pro"/>
                <a:cs typeface="Source Sans Pro"/>
                <a:sym typeface="Source Sans Pro"/>
              </a:rPr>
              <a:t>cOAlition S has recently written a letter to 150 publishers asking them to be clear about conditions at submission</a:t>
            </a:r>
            <a:endParaRPr sz="2400">
              <a:solidFill>
                <a:schemeClr val="dk1"/>
              </a:solidFill>
              <a:latin typeface="Source Sans Pro"/>
              <a:ea typeface="Source Sans Pro"/>
              <a:cs typeface="Source Sans Pro"/>
              <a:sym typeface="Source Sans Pro"/>
            </a:endParaRPr>
          </a:p>
        </p:txBody>
      </p:sp>
      <p:sp>
        <p:nvSpPr>
          <p:cNvPr id="265" name="Google Shape;265;p35"/>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17</a:t>
            </a:fld>
            <a:endParaRPr>
              <a:solidFill>
                <a:srgbClr val="F47115"/>
              </a:solidFill>
            </a:endParaRPr>
          </a:p>
        </p:txBody>
      </p:sp>
      <p:sp>
        <p:nvSpPr>
          <p:cNvPr id="266" name="Google Shape;266;p35"/>
          <p:cNvSpPr txBox="1"/>
          <p:nvPr/>
        </p:nvSpPr>
        <p:spPr>
          <a:xfrm>
            <a:off x="3133725" y="51950"/>
            <a:ext cx="9559200" cy="595099"/>
          </a:xfrm>
          <a:prstGeom prst="rect">
            <a:avLst/>
          </a:prstGeom>
          <a:noFill/>
          <a:ln>
            <a:noFill/>
          </a:ln>
        </p:spPr>
        <p:txBody>
          <a:bodyPr spcFirstLastPara="1" wrap="square" lIns="0" tIns="0" rIns="0" bIns="0" anchor="t" anchorCtr="0">
            <a:spAutoFit/>
          </a:bodyPr>
          <a:lstStyle/>
          <a:p>
            <a:r>
              <a:rPr lang="en" sz="3867">
                <a:solidFill>
                  <a:srgbClr val="F47115"/>
                </a:solidFill>
                <a:latin typeface="Source Sans Pro Black"/>
                <a:ea typeface="Source Sans Pro Black"/>
                <a:cs typeface="Source Sans Pro Black"/>
                <a:sym typeface="Source Sans Pro Black"/>
              </a:rPr>
              <a:t>Publishers’ smoke &amp; mirrors</a:t>
            </a:r>
            <a:endParaRPr sz="3867">
              <a:solidFill>
                <a:srgbClr val="595959"/>
              </a:solidFill>
              <a:latin typeface="Source Sans Pro Black"/>
              <a:ea typeface="Source Sans Pro Black"/>
              <a:cs typeface="Source Sans Pro Black"/>
              <a:sym typeface="Source Sans Pro Black"/>
            </a:endParaRPr>
          </a:p>
        </p:txBody>
      </p:sp>
      <p:pic>
        <p:nvPicPr>
          <p:cNvPr id="267" name="Google Shape;267;p35" descr="A picture containing x-ray film, invertebrate, coelenterate, jellyfish&#10;&#10;Description automatically generated"/>
          <p:cNvPicPr preferRelativeResize="0"/>
          <p:nvPr/>
        </p:nvPicPr>
        <p:blipFill rotWithShape="1">
          <a:blip r:embed="rId4">
            <a:alphaModFix/>
          </a:blip>
          <a:srcRect l="17401" r="20274"/>
          <a:stretch/>
        </p:blipFill>
        <p:spPr>
          <a:xfrm>
            <a:off x="-13498" y="-16566"/>
            <a:ext cx="2376599" cy="3445567"/>
          </a:xfrm>
          <a:prstGeom prst="rect">
            <a:avLst/>
          </a:prstGeom>
          <a:noFill/>
          <a:ln>
            <a:noFill/>
          </a:ln>
        </p:spPr>
      </p:pic>
      <p:pic>
        <p:nvPicPr>
          <p:cNvPr id="268" name="Google Shape;268;p35" descr="A picture containing x-ray film, invertebrate, coelenterate, jellyfish&#10;&#10;Description automatically generated"/>
          <p:cNvPicPr preferRelativeResize="0"/>
          <p:nvPr/>
        </p:nvPicPr>
        <p:blipFill rotWithShape="1">
          <a:blip r:embed="rId4">
            <a:alphaModFix/>
          </a:blip>
          <a:srcRect l="17401" r="20274"/>
          <a:stretch/>
        </p:blipFill>
        <p:spPr>
          <a:xfrm rot="10800000" flipH="1">
            <a:off x="-14500" y="3429001"/>
            <a:ext cx="2376599" cy="3445567"/>
          </a:xfrm>
          <a:prstGeom prst="rect">
            <a:avLst/>
          </a:prstGeom>
          <a:noFill/>
          <a:ln>
            <a:noFill/>
          </a:ln>
        </p:spPr>
      </p:pic>
      <p:sp>
        <p:nvSpPr>
          <p:cNvPr id="2" name="Slide Number Placeholder 3">
            <a:extLst>
              <a:ext uri="{FF2B5EF4-FFF2-40B4-BE49-F238E27FC236}">
                <a16:creationId xmlns:a16="http://schemas.microsoft.com/office/drawing/2014/main" id="{4FD96E1B-2984-CC22-7AD5-EB937DE575B0}"/>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17</a:t>
            </a:fld>
            <a:endParaRPr lang="en-US" dirty="0">
              <a:solidFill>
                <a:srgbClr val="F4711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249"/>
        <p:cNvGrpSpPr/>
        <p:nvPr/>
      </p:nvGrpSpPr>
      <p:grpSpPr>
        <a:xfrm>
          <a:off x="0" y="0"/>
          <a:ext cx="0" cy="0"/>
          <a:chOff x="0" y="0"/>
          <a:chExt cx="0" cy="0"/>
        </a:xfrm>
      </p:grpSpPr>
      <p:sp>
        <p:nvSpPr>
          <p:cNvPr id="252" name="Google Shape;252;p34"/>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18</a:t>
            </a:fld>
            <a:endParaRPr>
              <a:solidFill>
                <a:srgbClr val="F47115"/>
              </a:solidFill>
            </a:endParaRPr>
          </a:p>
        </p:txBody>
      </p:sp>
      <p:sp>
        <p:nvSpPr>
          <p:cNvPr id="253" name="Google Shape;253;p34"/>
          <p:cNvSpPr txBox="1"/>
          <p:nvPr/>
        </p:nvSpPr>
        <p:spPr>
          <a:xfrm>
            <a:off x="316108" y="271095"/>
            <a:ext cx="9559059" cy="595099"/>
          </a:xfrm>
          <a:prstGeom prst="rect">
            <a:avLst/>
          </a:prstGeom>
          <a:noFill/>
          <a:ln>
            <a:noFill/>
          </a:ln>
        </p:spPr>
        <p:txBody>
          <a:bodyPr spcFirstLastPara="1" wrap="square" lIns="0" tIns="0" rIns="0" bIns="0" anchor="t" anchorCtr="0">
            <a:spAutoFit/>
          </a:bodyPr>
          <a:lstStyle/>
          <a:p>
            <a:r>
              <a:rPr lang="en-US" sz="3867" dirty="0" err="1">
                <a:solidFill>
                  <a:srgbClr val="F47115"/>
                </a:solidFill>
                <a:latin typeface="Source Sans Pro Black"/>
                <a:ea typeface="Source Sans Pro Black"/>
                <a:cs typeface="Source Sans Pro Black"/>
                <a:sym typeface="Source Sans Pro Black"/>
              </a:rPr>
              <a:t>But the RRS is receiving broad support</a:t>
            </a:r>
            <a:r>
              <a:rPr lang="en-US" sz="3867" dirty="0">
                <a:solidFill>
                  <a:srgbClr val="F47115"/>
                </a:solidFill>
                <a:latin typeface="Source Sans Pro Black"/>
                <a:ea typeface="Source Sans Pro Black"/>
                <a:cs typeface="Source Sans Pro Black"/>
                <a:sym typeface="Source Sans Pro Black"/>
              </a:rPr>
              <a:t>…</a:t>
            </a:r>
            <a:endParaRPr sz="3867" dirty="0">
              <a:solidFill>
                <a:srgbClr val="595959"/>
              </a:solidFill>
              <a:latin typeface="Source Sans Pro Black"/>
              <a:ea typeface="Source Sans Pro Black"/>
              <a:cs typeface="Source Sans Pro Black"/>
              <a:sym typeface="Source Sans Pro Black"/>
            </a:endParaRPr>
          </a:p>
        </p:txBody>
      </p:sp>
      <p:sp>
        <p:nvSpPr>
          <p:cNvPr id="10" name="TextBox 9">
            <a:extLst>
              <a:ext uri="{FF2B5EF4-FFF2-40B4-BE49-F238E27FC236}">
                <a16:creationId xmlns:a16="http://schemas.microsoft.com/office/drawing/2014/main" id="{AA810C09-1807-A61C-C7A8-F2F5F553426F}"/>
              </a:ext>
            </a:extLst>
          </p:cNvPr>
          <p:cNvSpPr txBox="1"/>
          <p:nvPr/>
        </p:nvSpPr>
        <p:spPr>
          <a:xfrm>
            <a:off x="284440" y="1118036"/>
            <a:ext cx="8956592" cy="5468869"/>
          </a:xfrm>
          <a:prstGeom prst="rect">
            <a:avLst/>
          </a:prstGeom>
        </p:spPr>
        <p:txBody>
          <a:bodyPr wrap="square" lIns="0" tIns="0" rIns="0" bIns="0" rtlCol="0" anchor="t">
            <a:spAutoFit/>
          </a:bodyPr>
          <a:lstStyle/>
          <a:p>
            <a:pPr fontAlgn="base">
              <a:spcBef>
                <a:spcPts val="300"/>
              </a:spcBef>
              <a:spcAft>
                <a:spcPts val="300"/>
              </a:spcAft>
              <a:buSzPct val="100000"/>
              <a:tabLst>
                <a:tab pos="700745" algn="l"/>
              </a:tabLst>
              <a:defRPr/>
            </a:pPr>
            <a:endParaRPr lang="en-GB" sz="800" dirty="0">
              <a:latin typeface="Source Sans Pro" panose="020B0503030403020204" pitchFamily="34" charset="0"/>
              <a:ea typeface="Source Sans Pro" panose="020B0503030403020204" pitchFamily="34" charset="0"/>
              <a:cs typeface="Open Sans 2" panose="020B0604020202020204" charset="0"/>
              <a:sym typeface="Calibri"/>
            </a:endParaRPr>
          </a:p>
          <a:p>
            <a:pPr marL="287993" indent="-287993" fontAlgn="base">
              <a:spcBef>
                <a:spcPts val="300"/>
              </a:spcBef>
              <a:spcAft>
                <a:spcPts val="300"/>
              </a:spcAft>
              <a:buSzPct val="100000"/>
              <a:buBlip>
                <a:blip r:embed="rId3"/>
              </a:buBlip>
              <a:tabLst>
                <a:tab pos="700745" algn="l"/>
              </a:tabLst>
              <a:defRPr/>
            </a:pPr>
            <a:r>
              <a:rPr lang="en-GB" sz="2267" dirty="0" err="1">
                <a:latin typeface="Source Sans Pro" panose="020B0503030403020204" pitchFamily="34" charset="0"/>
                <a:ea typeface="Source Sans Pro" panose="020B0503030403020204" pitchFamily="34" charset="0"/>
                <a:cs typeface="Open Sans 2" panose="020B0604020202020204" charset="0"/>
              </a:rPr>
              <a:t>UNESCO declaration of </a:t>
            </a:r>
            <a:r>
              <a:rPr lang="en-GB" sz="2267" dirty="0">
                <a:latin typeface="Source Sans Pro" panose="020B0503030403020204" pitchFamily="34" charset="0"/>
                <a:ea typeface="Source Sans Pro" panose="020B0503030403020204" pitchFamily="34" charset="0"/>
                <a:cs typeface="Open Sans 2" panose="020B0604020202020204" charset="0"/>
              </a:rPr>
              <a:t> November 2021: </a:t>
            </a:r>
            <a:br>
              <a:rPr lang="en-GB" sz="2267" dirty="0">
                <a:latin typeface="Source Sans Pro" panose="020B0503030403020204" pitchFamily="34" charset="0"/>
                <a:ea typeface="Source Sans Pro" panose="020B0503030403020204" pitchFamily="34" charset="0"/>
                <a:cs typeface="Open Sans 2" panose="020B0604020202020204" charset="0"/>
              </a:rPr>
            </a:br>
            <a:r>
              <a:rPr lang="en-GB" sz="2267" i="1" dirty="0">
                <a:latin typeface="Source Sans Pro" panose="020B0503030403020204" pitchFamily="34" charset="0"/>
                <a:ea typeface="Source Sans Pro" panose="020B0503030403020204" pitchFamily="34" charset="0"/>
                <a:cs typeface="Open Sans 2" panose="020B0604020202020204" charset="0"/>
              </a:rPr>
              <a:t>“Any transfer or licensing of copyrights to third parties should not restrict the public’s right to immediate open access to a scientific publication.” </a:t>
            </a:r>
            <a:br>
              <a:rPr lang="en-GB" sz="2267" i="1" dirty="0">
                <a:latin typeface="Source Sans Pro" panose="020B0503030403020204" pitchFamily="34" charset="0"/>
                <a:ea typeface="Source Sans Pro" panose="020B0503030403020204" pitchFamily="34" charset="0"/>
                <a:cs typeface="Open Sans 2" panose="020B0604020202020204" charset="0"/>
              </a:rPr>
            </a:br>
            <a:endParaRPr lang="en-GB" sz="933" i="1" dirty="0">
              <a:latin typeface="Source Sans Pro" panose="020B0503030403020204" pitchFamily="34" charset="0"/>
              <a:ea typeface="Source Sans Pro" panose="020B0503030403020204" pitchFamily="34" charset="0"/>
              <a:cs typeface="Open Sans 2" panose="020B0604020202020204" charset="0"/>
            </a:endParaRPr>
          </a:p>
          <a:p>
            <a:pPr marL="287993" indent="-287993" fontAlgn="base">
              <a:spcBef>
                <a:spcPts val="300"/>
              </a:spcBef>
              <a:spcAft>
                <a:spcPts val="300"/>
              </a:spcAft>
              <a:buSzPct val="100000"/>
              <a:buBlip>
                <a:blip r:embed="rId3"/>
              </a:buBlip>
              <a:tabLst>
                <a:tab pos="700745" algn="l"/>
              </a:tabLst>
              <a:defRPr/>
            </a:pPr>
            <a:r>
              <a:rPr lang="en-GB" sz="2267" dirty="0" err="1">
                <a:latin typeface="Source Sans Pro" panose="020B0503030403020204" pitchFamily="34" charset="0"/>
                <a:ea typeface="Source Sans Pro" panose="020B0503030403020204" pitchFamily="34" charset="0"/>
                <a:cs typeface="Open Sans 2" panose="020B0604020202020204" charset="0"/>
              </a:rPr>
              <a:t>G6 declaration, December </a:t>
            </a:r>
            <a:r>
              <a:rPr lang="en-GB" sz="2267" dirty="0">
                <a:latin typeface="Source Sans Pro" panose="020B0503030403020204" pitchFamily="34" charset="0"/>
                <a:ea typeface="Source Sans Pro" panose="020B0503030403020204" pitchFamily="34" charset="0"/>
                <a:cs typeface="Open Sans 2" panose="020B0604020202020204" charset="0"/>
              </a:rPr>
              <a:t>2021: </a:t>
            </a:r>
            <a:r>
              <a:rPr lang="en-GB" sz="2267" i="1" dirty="0">
                <a:latin typeface="Source Sans Pro" panose="020B0503030403020204" pitchFamily="34" charset="0"/>
                <a:ea typeface="Source Sans Pro" panose="020B0503030403020204" pitchFamily="34" charset="0"/>
                <a:cs typeface="Open Sans 2" panose="020B0604020202020204" charset="0"/>
              </a:rPr>
              <a:t>“we are committed to support our researchers to retain sufficient rights to publish their scholarly articles and monographs openly and we encourage them to publish their results (i.e. final version and/or manuscript) under an open license, preferably the Creative Commons Attribution License CC BY.”</a:t>
            </a:r>
          </a:p>
          <a:p>
            <a:pPr fontAlgn="base">
              <a:spcBef>
                <a:spcPts val="300"/>
              </a:spcBef>
              <a:spcAft>
                <a:spcPts val="300"/>
              </a:spcAft>
              <a:buSzPct val="100000"/>
              <a:tabLst>
                <a:tab pos="700745" algn="l"/>
              </a:tabLst>
              <a:defRPr/>
            </a:pPr>
            <a:endParaRPr lang="en-GB" sz="933" i="1" dirty="0">
              <a:latin typeface="Source Sans Pro" panose="020B0503030403020204" pitchFamily="34" charset="0"/>
              <a:ea typeface="Source Sans Pro" panose="020B0503030403020204" pitchFamily="34" charset="0"/>
              <a:cs typeface="Open Sans 2" panose="020B0604020202020204" charset="0"/>
            </a:endParaRPr>
          </a:p>
          <a:p>
            <a:pPr marL="287993" indent="-287993" fontAlgn="base">
              <a:spcBef>
                <a:spcPts val="300"/>
              </a:spcBef>
              <a:spcAft>
                <a:spcPts val="300"/>
              </a:spcAft>
              <a:buSzPct val="100000"/>
              <a:buBlip>
                <a:blip r:embed="rId3"/>
              </a:buBlip>
              <a:tabLst>
                <a:tab pos="700745" algn="l"/>
              </a:tabLst>
              <a:defRPr/>
            </a:pPr>
            <a:r>
              <a:rPr lang="en-GB" sz="2267" dirty="0">
                <a:latin typeface="Source Sans Pro" panose="020B0503030403020204" pitchFamily="34" charset="0"/>
                <a:ea typeface="Source Sans Pro" panose="020B0503030403020204" pitchFamily="34" charset="0"/>
                <a:cs typeface="Open Sans 2" panose="020B0604020202020204" charset="0"/>
              </a:rPr>
              <a:t> EUA OS Agenda 2025: </a:t>
            </a:r>
            <a:r>
              <a:rPr lang="en-GB" sz="2267" i="1" dirty="0">
                <a:latin typeface="Source Sans Pro" panose="020B0503030403020204" pitchFamily="34" charset="0"/>
                <a:ea typeface="Source Sans Pro" panose="020B0503030403020204" pitchFamily="34" charset="0"/>
                <a:cs typeface="Open Sans 2" panose="020B0604020202020204" charset="0"/>
              </a:rPr>
              <a:t>“Authors and institutions need to retain their intellectual property rights (e.g. Plan S Rights Retention Strategy).”</a:t>
            </a:r>
          </a:p>
          <a:p>
            <a:pPr marL="287993" indent="-287993" fontAlgn="base">
              <a:spcBef>
                <a:spcPts val="300"/>
              </a:spcBef>
              <a:spcAft>
                <a:spcPts val="300"/>
              </a:spcAft>
              <a:buSzPct val="100000"/>
              <a:buBlip>
                <a:blip r:embed="rId3"/>
              </a:buBlip>
              <a:tabLst>
                <a:tab pos="700745" algn="l"/>
              </a:tabLst>
              <a:defRPr/>
            </a:pPr>
            <a:endParaRPr lang="en-GB" sz="400" i="1" dirty="0">
              <a:latin typeface="Source Sans Pro" panose="020B0503030403020204" pitchFamily="34" charset="0"/>
              <a:ea typeface="Source Sans Pro" panose="020B0503030403020204" pitchFamily="34" charset="0"/>
              <a:cs typeface="Open Sans 2" panose="020B0604020202020204" charset="0"/>
            </a:endParaRPr>
          </a:p>
          <a:p>
            <a:pPr marL="287993" indent="-287993" fontAlgn="base">
              <a:spcBef>
                <a:spcPts val="300"/>
              </a:spcBef>
              <a:spcAft>
                <a:spcPts val="300"/>
              </a:spcAft>
              <a:buSzPct val="100000"/>
              <a:buBlip>
                <a:blip r:embed="rId3"/>
              </a:buBlip>
              <a:tabLst>
                <a:tab pos="700745" algn="l"/>
              </a:tabLst>
              <a:defRPr/>
            </a:pPr>
            <a:r>
              <a:rPr lang="en-GB" sz="2267" dirty="0">
                <a:latin typeface="Source Sans Pro" panose="020B0503030403020204" pitchFamily="34" charset="0"/>
                <a:ea typeface="Source Sans Pro" panose="020B0503030403020204" pitchFamily="34" charset="0"/>
                <a:cs typeface="Open Sans 2" panose="020B0604020202020204" charset="0"/>
              </a:rPr>
              <a:t>European Council, </a:t>
            </a:r>
            <a:r>
              <a:rPr lang="en-GB" sz="2267" dirty="0" err="1">
                <a:latin typeface="Source Sans Pro" panose="020B0503030403020204" pitchFamily="34" charset="0"/>
                <a:ea typeface="Source Sans Pro" panose="020B0503030403020204" pitchFamily="34" charset="0"/>
                <a:cs typeface="Open Sans 2" panose="020B0604020202020204" charset="0"/>
              </a:rPr>
              <a:t>June</a:t>
            </a:r>
            <a:r>
              <a:rPr lang="en-GB" sz="2267" dirty="0">
                <a:latin typeface="Source Sans Pro" panose="020B0503030403020204" pitchFamily="34" charset="0"/>
                <a:ea typeface="Source Sans Pro" panose="020B0503030403020204" pitchFamily="34" charset="0"/>
                <a:cs typeface="Open Sans 2" panose="020B0604020202020204" charset="0"/>
              </a:rPr>
              <a:t> 2022: </a:t>
            </a:r>
            <a:r>
              <a:rPr lang="en-GB" sz="2267" i="1" dirty="0">
                <a:latin typeface="Source Sans Pro" panose="020B0503030403020204" pitchFamily="34" charset="0"/>
                <a:ea typeface="Source Sans Pro" panose="020B0503030403020204" pitchFamily="34" charset="0"/>
                <a:cs typeface="Open Sans 2" panose="020B0604020202020204" charset="0"/>
              </a:rPr>
              <a:t>”CONSIDERS that the authors of research publications or their institutions should retain sufficient intellectual rights to ensure open access”</a:t>
            </a:r>
          </a:p>
        </p:txBody>
      </p:sp>
      <p:pic>
        <p:nvPicPr>
          <p:cNvPr id="9" name="Google Shape;305;p39">
            <a:extLst>
              <a:ext uri="{FF2B5EF4-FFF2-40B4-BE49-F238E27FC236}">
                <a16:creationId xmlns:a16="http://schemas.microsoft.com/office/drawing/2014/main" id="{F8058523-7E7F-2F09-29D9-3DA8171CF324}"/>
              </a:ext>
            </a:extLst>
          </p:cNvPr>
          <p:cNvPicPr preferRelativeResize="0"/>
          <p:nvPr/>
        </p:nvPicPr>
        <p:blipFill>
          <a:blip r:embed="rId4">
            <a:alphaModFix/>
          </a:blip>
          <a:stretch>
            <a:fillRect/>
          </a:stretch>
        </p:blipFill>
        <p:spPr>
          <a:xfrm rot="16200000">
            <a:off x="8817448" y="1765889"/>
            <a:ext cx="5072897" cy="1541121"/>
          </a:xfrm>
          <a:prstGeom prst="rect">
            <a:avLst/>
          </a:prstGeom>
          <a:noFill/>
          <a:ln>
            <a:noFill/>
          </a:ln>
        </p:spPr>
      </p:pic>
      <p:pic>
        <p:nvPicPr>
          <p:cNvPr id="11" name="Google Shape;294;p38">
            <a:extLst>
              <a:ext uri="{FF2B5EF4-FFF2-40B4-BE49-F238E27FC236}">
                <a16:creationId xmlns:a16="http://schemas.microsoft.com/office/drawing/2014/main" id="{F373CF81-0C8B-9DEE-0650-2C4BDD3A3EBF}"/>
              </a:ext>
            </a:extLst>
          </p:cNvPr>
          <p:cNvPicPr preferRelativeResize="0"/>
          <p:nvPr/>
        </p:nvPicPr>
        <p:blipFill rotWithShape="1">
          <a:blip r:embed="rId5">
            <a:alphaModFix/>
          </a:blip>
          <a:srcRect l="13058" r="38334"/>
          <a:stretch/>
        </p:blipFill>
        <p:spPr>
          <a:xfrm>
            <a:off x="9801002" y="5141159"/>
            <a:ext cx="2390999" cy="782333"/>
          </a:xfrm>
          <a:prstGeom prst="rect">
            <a:avLst/>
          </a:prstGeom>
          <a:noFill/>
          <a:ln>
            <a:noFill/>
          </a:ln>
        </p:spPr>
      </p:pic>
      <p:pic>
        <p:nvPicPr>
          <p:cNvPr id="12" name="Google Shape;322;p41">
            <a:extLst>
              <a:ext uri="{FF2B5EF4-FFF2-40B4-BE49-F238E27FC236}">
                <a16:creationId xmlns:a16="http://schemas.microsoft.com/office/drawing/2014/main" id="{FA25000F-4F7B-6661-69DD-DC838C1535D8}"/>
              </a:ext>
            </a:extLst>
          </p:cNvPr>
          <p:cNvPicPr preferRelativeResize="0"/>
          <p:nvPr/>
        </p:nvPicPr>
        <p:blipFill>
          <a:blip r:embed="rId6">
            <a:alphaModFix/>
          </a:blip>
          <a:stretch>
            <a:fillRect/>
          </a:stretch>
        </p:blipFill>
        <p:spPr>
          <a:xfrm rot="16200000">
            <a:off x="8585190" y="3142592"/>
            <a:ext cx="3213957" cy="782333"/>
          </a:xfrm>
          <a:prstGeom prst="rect">
            <a:avLst/>
          </a:prstGeom>
          <a:noFill/>
          <a:ln>
            <a:noFill/>
          </a:ln>
        </p:spPr>
      </p:pic>
      <p:pic>
        <p:nvPicPr>
          <p:cNvPr id="13" name="Google Shape;327;p42">
            <a:extLst>
              <a:ext uri="{FF2B5EF4-FFF2-40B4-BE49-F238E27FC236}">
                <a16:creationId xmlns:a16="http://schemas.microsoft.com/office/drawing/2014/main" id="{7BE9F8E6-3B3E-7BD1-B428-52F40F6A66A9}"/>
              </a:ext>
            </a:extLst>
          </p:cNvPr>
          <p:cNvPicPr preferRelativeResize="0"/>
          <p:nvPr/>
        </p:nvPicPr>
        <p:blipFill>
          <a:blip r:embed="rId7">
            <a:alphaModFix/>
          </a:blip>
          <a:stretch>
            <a:fillRect/>
          </a:stretch>
        </p:blipFill>
        <p:spPr>
          <a:xfrm>
            <a:off x="9801002" y="5923914"/>
            <a:ext cx="2390999" cy="934087"/>
          </a:xfrm>
          <a:prstGeom prst="rect">
            <a:avLst/>
          </a:prstGeom>
          <a:noFill/>
          <a:ln>
            <a:noFill/>
          </a:ln>
        </p:spPr>
      </p:pic>
    </p:spTree>
    <p:extLst>
      <p:ext uri="{BB962C8B-B14F-4D97-AF65-F5344CB8AC3E}">
        <p14:creationId xmlns:p14="http://schemas.microsoft.com/office/powerpoint/2010/main" val="232969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249"/>
        <p:cNvGrpSpPr/>
        <p:nvPr/>
      </p:nvGrpSpPr>
      <p:grpSpPr>
        <a:xfrm>
          <a:off x="0" y="0"/>
          <a:ext cx="0" cy="0"/>
          <a:chOff x="0" y="0"/>
          <a:chExt cx="0" cy="0"/>
        </a:xfrm>
      </p:grpSpPr>
      <p:sp>
        <p:nvSpPr>
          <p:cNvPr id="250" name="Google Shape;250;p34"/>
          <p:cNvSpPr txBox="1">
            <a:spLocks noGrp="1"/>
          </p:cNvSpPr>
          <p:nvPr>
            <p:ph type="dt" idx="10"/>
          </p:nvPr>
        </p:nvSpPr>
        <p:spPr>
          <a:xfrm>
            <a:off x="471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endParaRPr/>
          </a:p>
        </p:txBody>
      </p:sp>
      <p:sp>
        <p:nvSpPr>
          <p:cNvPr id="251" name="Google Shape;251;p34"/>
          <p:cNvSpPr txBox="1">
            <a:spLocks noGrp="1"/>
          </p:cNvSpPr>
          <p:nvPr>
            <p:ph type="ftr" idx="11"/>
          </p:nvPr>
        </p:nvSpPr>
        <p:spPr>
          <a:xfrm>
            <a:off x="2743200" y="4767263"/>
            <a:ext cx="3657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pPr algn="ctr">
              <a:lnSpc>
                <a:spcPct val="98727"/>
              </a:lnSpc>
            </a:pPr>
            <a:endParaRPr/>
          </a:p>
        </p:txBody>
      </p:sp>
      <p:sp>
        <p:nvSpPr>
          <p:cNvPr id="252" name="Google Shape;252;p34"/>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19</a:t>
            </a:fld>
            <a:endParaRPr>
              <a:solidFill>
                <a:srgbClr val="F47115"/>
              </a:solidFill>
            </a:endParaRPr>
          </a:p>
        </p:txBody>
      </p:sp>
      <p:sp>
        <p:nvSpPr>
          <p:cNvPr id="253" name="Google Shape;253;p34"/>
          <p:cNvSpPr txBox="1"/>
          <p:nvPr/>
        </p:nvSpPr>
        <p:spPr>
          <a:xfrm>
            <a:off x="2394216" y="229595"/>
            <a:ext cx="9797784" cy="595099"/>
          </a:xfrm>
          <a:prstGeom prst="rect">
            <a:avLst/>
          </a:prstGeom>
          <a:noFill/>
          <a:ln>
            <a:noFill/>
          </a:ln>
        </p:spPr>
        <p:txBody>
          <a:bodyPr spcFirstLastPara="1" wrap="square" lIns="0" tIns="0" rIns="0" bIns="0" anchor="t" anchorCtr="0">
            <a:spAutoFit/>
          </a:bodyPr>
          <a:lstStyle/>
          <a:p>
            <a:r>
              <a:rPr lang="en-US" sz="3867" dirty="0">
                <a:solidFill>
                  <a:srgbClr val="F47115"/>
                </a:solidFill>
                <a:latin typeface="Source Sans Pro Black"/>
                <a:ea typeface="Source Sans Pro Black"/>
                <a:cs typeface="Source Sans Pro Black"/>
                <a:sym typeface="Source Sans Pro Black"/>
              </a:rPr>
              <a:t>… and universities are adopting RR policies</a:t>
            </a:r>
            <a:endParaRPr sz="3867" dirty="0">
              <a:solidFill>
                <a:srgbClr val="595959"/>
              </a:solidFill>
              <a:latin typeface="Source Sans Pro Black"/>
              <a:ea typeface="Source Sans Pro Black"/>
              <a:cs typeface="Source Sans Pro Black"/>
              <a:sym typeface="Source Sans Pro Black"/>
            </a:endParaRPr>
          </a:p>
        </p:txBody>
      </p:sp>
      <p:pic>
        <p:nvPicPr>
          <p:cNvPr id="3" name="Picture 2" descr="Logo, circle&#10;&#10;Description automatically generated">
            <a:extLst>
              <a:ext uri="{FF2B5EF4-FFF2-40B4-BE49-F238E27FC236}">
                <a16:creationId xmlns:a16="http://schemas.microsoft.com/office/drawing/2014/main" id="{DE8FF88D-1024-D053-B115-5837D5459A74}"/>
              </a:ext>
            </a:extLst>
          </p:cNvPr>
          <p:cNvPicPr>
            <a:picLocks noChangeAspect="1"/>
          </p:cNvPicPr>
          <p:nvPr/>
        </p:nvPicPr>
        <p:blipFill>
          <a:blip r:embed="rId3"/>
          <a:stretch>
            <a:fillRect/>
          </a:stretch>
        </p:blipFill>
        <p:spPr>
          <a:xfrm>
            <a:off x="0" y="0"/>
            <a:ext cx="1896533" cy="1896533"/>
          </a:xfrm>
          <a:prstGeom prst="rect">
            <a:avLst/>
          </a:prstGeom>
        </p:spPr>
      </p:pic>
      <p:pic>
        <p:nvPicPr>
          <p:cNvPr id="14" name="Google Shape;368;p46" descr="Logo&#10;&#10;Description automatically generated">
            <a:extLst>
              <a:ext uri="{FF2B5EF4-FFF2-40B4-BE49-F238E27FC236}">
                <a16:creationId xmlns:a16="http://schemas.microsoft.com/office/drawing/2014/main" id="{AF1E02AC-8BD8-A3E8-173E-3253C22A8912}"/>
              </a:ext>
            </a:extLst>
          </p:cNvPr>
          <p:cNvPicPr preferRelativeResize="0"/>
          <p:nvPr/>
        </p:nvPicPr>
        <p:blipFill rotWithShape="1">
          <a:blip r:embed="rId4">
            <a:alphaModFix/>
          </a:blip>
          <a:srcRect t="17413" b="20645"/>
          <a:stretch/>
        </p:blipFill>
        <p:spPr>
          <a:xfrm rot="-5400000">
            <a:off x="-1212845" y="2728502"/>
            <a:ext cx="3303857" cy="1162073"/>
          </a:xfrm>
          <a:prstGeom prst="rect">
            <a:avLst/>
          </a:prstGeom>
          <a:noFill/>
          <a:ln>
            <a:noFill/>
          </a:ln>
        </p:spPr>
      </p:pic>
      <p:pic>
        <p:nvPicPr>
          <p:cNvPr id="15" name="Google Shape;377;p47">
            <a:extLst>
              <a:ext uri="{FF2B5EF4-FFF2-40B4-BE49-F238E27FC236}">
                <a16:creationId xmlns:a16="http://schemas.microsoft.com/office/drawing/2014/main" id="{9071B631-B9D0-FF00-1D05-A8D28265CD4C}"/>
              </a:ext>
            </a:extLst>
          </p:cNvPr>
          <p:cNvPicPr preferRelativeResize="0"/>
          <p:nvPr/>
        </p:nvPicPr>
        <p:blipFill>
          <a:blip r:embed="rId5">
            <a:alphaModFix/>
          </a:blip>
          <a:stretch>
            <a:fillRect/>
          </a:stretch>
        </p:blipFill>
        <p:spPr>
          <a:xfrm rot="-5400000">
            <a:off x="-107308" y="2957627"/>
            <a:ext cx="3131271" cy="876411"/>
          </a:xfrm>
          <a:prstGeom prst="rect">
            <a:avLst/>
          </a:prstGeom>
          <a:noFill/>
          <a:ln>
            <a:noFill/>
          </a:ln>
        </p:spPr>
      </p:pic>
      <p:pic>
        <p:nvPicPr>
          <p:cNvPr id="5" name="Picture 4" descr="Logo, company name&#10;&#10;Description automatically generated">
            <a:extLst>
              <a:ext uri="{FF2B5EF4-FFF2-40B4-BE49-F238E27FC236}">
                <a16:creationId xmlns:a16="http://schemas.microsoft.com/office/drawing/2014/main" id="{AC5CEFB4-9C15-185B-9AFA-9B38F49812E5}"/>
              </a:ext>
            </a:extLst>
          </p:cNvPr>
          <p:cNvPicPr>
            <a:picLocks noChangeAspect="1"/>
          </p:cNvPicPr>
          <p:nvPr/>
        </p:nvPicPr>
        <p:blipFill>
          <a:blip r:embed="rId6"/>
          <a:stretch>
            <a:fillRect/>
          </a:stretch>
        </p:blipFill>
        <p:spPr>
          <a:xfrm>
            <a:off x="-10053" y="4961467"/>
            <a:ext cx="1896533" cy="1896533"/>
          </a:xfrm>
          <a:prstGeom prst="rect">
            <a:avLst/>
          </a:prstGeom>
        </p:spPr>
      </p:pic>
      <p:pic>
        <p:nvPicPr>
          <p:cNvPr id="17" name="Google Shape;354;p45">
            <a:extLst>
              <a:ext uri="{FF2B5EF4-FFF2-40B4-BE49-F238E27FC236}">
                <a16:creationId xmlns:a16="http://schemas.microsoft.com/office/drawing/2014/main" id="{0D1F0456-F673-E459-4502-4052804721EA}"/>
              </a:ext>
            </a:extLst>
          </p:cNvPr>
          <p:cNvPicPr preferRelativeResize="0"/>
          <p:nvPr/>
        </p:nvPicPr>
        <p:blipFill>
          <a:blip r:embed="rId7">
            <a:alphaModFix/>
          </a:blip>
          <a:stretch>
            <a:fillRect/>
          </a:stretch>
        </p:blipFill>
        <p:spPr>
          <a:xfrm>
            <a:off x="2188923" y="1094805"/>
            <a:ext cx="6755476" cy="2334195"/>
          </a:xfrm>
          <a:prstGeom prst="rect">
            <a:avLst/>
          </a:prstGeom>
          <a:noFill/>
          <a:ln w="38100" cap="flat" cmpd="sng">
            <a:solidFill>
              <a:srgbClr val="0070C0"/>
            </a:solidFill>
            <a:prstDash val="solid"/>
            <a:round/>
            <a:headEnd type="none" w="sm" len="sm"/>
            <a:tailEnd type="none" w="sm" len="sm"/>
          </a:ln>
        </p:spPr>
      </p:pic>
      <p:pic>
        <p:nvPicPr>
          <p:cNvPr id="18" name="Google Shape;369;p46" descr="Graphical user interface, text, application&#10;&#10;Description automatically generated">
            <a:extLst>
              <a:ext uri="{FF2B5EF4-FFF2-40B4-BE49-F238E27FC236}">
                <a16:creationId xmlns:a16="http://schemas.microsoft.com/office/drawing/2014/main" id="{EFCCB8D9-7547-E0B5-AF23-F09AAA220E5B}"/>
              </a:ext>
            </a:extLst>
          </p:cNvPr>
          <p:cNvPicPr preferRelativeResize="0"/>
          <p:nvPr/>
        </p:nvPicPr>
        <p:blipFill rotWithShape="1">
          <a:blip r:embed="rId8">
            <a:alphaModFix/>
          </a:blip>
          <a:srcRect l="2544" t="53308" r="2407" b="2051"/>
          <a:stretch/>
        </p:blipFill>
        <p:spPr>
          <a:xfrm>
            <a:off x="1934521" y="4185928"/>
            <a:ext cx="7924279" cy="2577901"/>
          </a:xfrm>
          <a:prstGeom prst="rect">
            <a:avLst/>
          </a:prstGeom>
          <a:noFill/>
          <a:ln>
            <a:noFill/>
          </a:ln>
        </p:spPr>
      </p:pic>
      <p:pic>
        <p:nvPicPr>
          <p:cNvPr id="19" name="Google Shape;378;p47">
            <a:extLst>
              <a:ext uri="{FF2B5EF4-FFF2-40B4-BE49-F238E27FC236}">
                <a16:creationId xmlns:a16="http://schemas.microsoft.com/office/drawing/2014/main" id="{60A19E40-892F-0B09-7345-6CBC3BEB252C}"/>
              </a:ext>
            </a:extLst>
          </p:cNvPr>
          <p:cNvPicPr preferRelativeResize="0"/>
          <p:nvPr/>
        </p:nvPicPr>
        <p:blipFill rotWithShape="1">
          <a:blip r:embed="rId9">
            <a:alphaModFix/>
          </a:blip>
          <a:srcRect r="74742" b="27134"/>
          <a:stretch/>
        </p:blipFill>
        <p:spPr>
          <a:xfrm>
            <a:off x="9858800" y="1062745"/>
            <a:ext cx="2333201" cy="4070216"/>
          </a:xfrm>
          <a:prstGeom prst="rect">
            <a:avLst/>
          </a:prstGeom>
          <a:noFill/>
          <a:ln>
            <a:noFill/>
          </a:ln>
        </p:spPr>
      </p:pic>
      <p:sp>
        <p:nvSpPr>
          <p:cNvPr id="2" name="Slide Number Placeholder 3">
            <a:extLst>
              <a:ext uri="{FF2B5EF4-FFF2-40B4-BE49-F238E27FC236}">
                <a16:creationId xmlns:a16="http://schemas.microsoft.com/office/drawing/2014/main" id="{64B8D956-A7ED-9F39-3A1D-1FD77D42F517}"/>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19</a:t>
            </a:fld>
            <a:endParaRPr lang="en-US" dirty="0">
              <a:solidFill>
                <a:srgbClr val="F47115"/>
              </a:solidFill>
            </a:endParaRPr>
          </a:p>
        </p:txBody>
      </p:sp>
    </p:spTree>
    <p:extLst>
      <p:ext uri="{BB962C8B-B14F-4D97-AF65-F5344CB8AC3E}">
        <p14:creationId xmlns:p14="http://schemas.microsoft.com/office/powerpoint/2010/main" val="14452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94"/>
        <p:cNvGrpSpPr/>
        <p:nvPr/>
      </p:nvGrpSpPr>
      <p:grpSpPr>
        <a:xfrm>
          <a:off x="0" y="0"/>
          <a:ext cx="0" cy="0"/>
          <a:chOff x="0" y="0"/>
          <a:chExt cx="0" cy="0"/>
        </a:xfrm>
      </p:grpSpPr>
      <p:sp>
        <p:nvSpPr>
          <p:cNvPr id="96" name="Google Shape;96;p20"/>
          <p:cNvSpPr txBox="1">
            <a:spLocks noGrp="1"/>
          </p:cNvSpPr>
          <p:nvPr>
            <p:ph type="dt" idx="10"/>
          </p:nvPr>
        </p:nvSpPr>
        <p:spPr>
          <a:xfrm>
            <a:off x="471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endParaRPr/>
          </a:p>
        </p:txBody>
      </p:sp>
      <p:sp>
        <p:nvSpPr>
          <p:cNvPr id="98" name="Google Shape;98;p20"/>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smtClean="0"/>
              <a:pPr/>
              <a:t>2</a:t>
            </a:fld>
            <a:endParaRPr>
              <a:solidFill>
                <a:srgbClr val="F47115"/>
              </a:solidFill>
            </a:endParaRPr>
          </a:p>
        </p:txBody>
      </p:sp>
      <p:sp>
        <p:nvSpPr>
          <p:cNvPr id="99" name="Google Shape;99;p20"/>
          <p:cNvSpPr txBox="1"/>
          <p:nvPr/>
        </p:nvSpPr>
        <p:spPr>
          <a:xfrm>
            <a:off x="3133724" y="221189"/>
            <a:ext cx="9559059" cy="1149097"/>
          </a:xfrm>
          <a:prstGeom prst="rect">
            <a:avLst/>
          </a:prstGeom>
          <a:noFill/>
          <a:ln>
            <a:noFill/>
          </a:ln>
        </p:spPr>
        <p:txBody>
          <a:bodyPr spcFirstLastPara="1" wrap="square" lIns="0" tIns="0" rIns="0" bIns="0" anchor="t" anchorCtr="0">
            <a:spAutoFit/>
          </a:bodyPr>
          <a:lstStyle/>
          <a:p>
            <a:r>
              <a:rPr lang="en" sz="3867" dirty="0" err="1">
                <a:solidFill>
                  <a:srgbClr val="F47115"/>
                </a:solidFill>
                <a:latin typeface="Source Sans Pro Black"/>
                <a:ea typeface="Source Sans Pro Black"/>
                <a:cs typeface="Source Sans Pro Black"/>
                <a:sym typeface="Source Sans Pro Black"/>
              </a:rPr>
              <a:t>cOAlition</a:t>
            </a:r>
            <a:r>
              <a:rPr lang="en" sz="3867" dirty="0">
                <a:solidFill>
                  <a:srgbClr val="F47115"/>
                </a:solidFill>
                <a:latin typeface="Source Sans Pro Black"/>
                <a:ea typeface="Source Sans Pro Black"/>
                <a:cs typeface="Source Sans Pro Black"/>
                <a:sym typeface="Source Sans Pro Black"/>
              </a:rPr>
              <a:t> S</a:t>
            </a:r>
            <a:br>
              <a:rPr lang="en" sz="3867" dirty="0">
                <a:solidFill>
                  <a:srgbClr val="F47115"/>
                </a:solidFill>
                <a:latin typeface="Source Sans Pro Black"/>
                <a:ea typeface="Source Sans Pro Black"/>
                <a:cs typeface="Source Sans Pro Black"/>
                <a:sym typeface="Source Sans Pro Black"/>
              </a:rPr>
            </a:br>
            <a:r>
              <a:rPr lang="en" sz="3600" dirty="0">
                <a:solidFill>
                  <a:srgbClr val="595959"/>
                </a:solidFill>
                <a:latin typeface="Source Sans Pro Black"/>
                <a:ea typeface="Source Sans Pro Black"/>
                <a:cs typeface="Source Sans Pro Black"/>
                <a:sym typeface="Source Sans Pro Black"/>
              </a:rPr>
              <a:t>28 organizations worldwide</a:t>
            </a:r>
            <a:endParaRPr sz="3867" dirty="0">
              <a:solidFill>
                <a:srgbClr val="595959"/>
              </a:solidFill>
              <a:latin typeface="Source Sans Pro Black"/>
              <a:ea typeface="Source Sans Pro Black"/>
              <a:cs typeface="Source Sans Pro Black"/>
              <a:sym typeface="Source Sans Pro Black"/>
            </a:endParaRPr>
          </a:p>
        </p:txBody>
      </p:sp>
      <p:sp>
        <p:nvSpPr>
          <p:cNvPr id="100" name="Google Shape;100;p20"/>
          <p:cNvSpPr txBox="1"/>
          <p:nvPr/>
        </p:nvSpPr>
        <p:spPr>
          <a:xfrm>
            <a:off x="3214985" y="1459772"/>
            <a:ext cx="2428876" cy="1938952"/>
          </a:xfrm>
          <a:prstGeom prst="rect">
            <a:avLst/>
          </a:prstGeom>
          <a:noFill/>
          <a:ln>
            <a:noFill/>
          </a:ln>
        </p:spPr>
        <p:txBody>
          <a:bodyPr spcFirstLastPara="1" wrap="square" lIns="91433" tIns="45700" rIns="91433" bIns="45700" anchor="t" anchorCtr="0">
            <a:spAutoFit/>
          </a:bodyPr>
          <a:lstStyle/>
          <a:p>
            <a:pPr>
              <a:buClr>
                <a:schemeClr val="dk1"/>
              </a:buClr>
              <a:buSzPts val="1500"/>
            </a:pPr>
            <a:r>
              <a:rPr lang="en" sz="2000" b="1" dirty="0">
                <a:solidFill>
                  <a:schemeClr val="dk1"/>
                </a:solidFill>
                <a:latin typeface="Source Sans Pro"/>
                <a:ea typeface="Source Sans Pro"/>
                <a:cs typeface="Source Sans Pro"/>
                <a:sym typeface="Source Sans Pro"/>
              </a:rPr>
              <a:t>National funders </a:t>
            </a:r>
            <a:endParaRPr sz="1467" dirty="0"/>
          </a:p>
          <a:p>
            <a:pPr marL="338658" indent="-330192">
              <a:buClr>
                <a:schemeClr val="dk1"/>
              </a:buClr>
              <a:buSzPts val="1500"/>
              <a:buFont typeface="Source Sans Pro"/>
              <a:buChar char="•"/>
            </a:pPr>
            <a:r>
              <a:rPr lang="en-GB" sz="2000" dirty="0">
                <a:solidFill>
                  <a:schemeClr val="dk1"/>
                </a:solidFill>
                <a:ea typeface="Source Sans Pro"/>
                <a:sym typeface="Source Sans Pro"/>
              </a:rPr>
              <a:t>Australia: NHMRC</a:t>
            </a:r>
            <a:endParaRPr lang="en-GB"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Austria: FWF</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Finland: AKA</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France: ANR</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Ireland: SFI</a:t>
            </a:r>
            <a:endParaRPr sz="1467" dirty="0"/>
          </a:p>
        </p:txBody>
      </p:sp>
      <p:sp>
        <p:nvSpPr>
          <p:cNvPr id="101" name="Google Shape;101;p20"/>
          <p:cNvSpPr txBox="1"/>
          <p:nvPr/>
        </p:nvSpPr>
        <p:spPr>
          <a:xfrm>
            <a:off x="3133724" y="3398724"/>
            <a:ext cx="5452800" cy="2882736"/>
          </a:xfrm>
          <a:prstGeom prst="rect">
            <a:avLst/>
          </a:prstGeom>
          <a:noFill/>
          <a:ln>
            <a:noFill/>
          </a:ln>
        </p:spPr>
        <p:txBody>
          <a:bodyPr spcFirstLastPara="1" wrap="square" lIns="91433" tIns="45700" rIns="91433" bIns="45700" anchor="t" anchorCtr="0">
            <a:spAutoFit/>
          </a:bodyPr>
          <a:lstStyle/>
          <a:p>
            <a:r>
              <a:rPr lang="en" sz="2000" b="1" dirty="0">
                <a:solidFill>
                  <a:schemeClr val="dk1"/>
                </a:solidFill>
                <a:latin typeface="Source Sans Pro"/>
                <a:ea typeface="Source Sans Pro"/>
                <a:cs typeface="Source Sans Pro"/>
                <a:sym typeface="Source Sans Pro"/>
              </a:rPr>
              <a:t>European Commission </a:t>
            </a:r>
            <a:r>
              <a:rPr lang="en" sz="2000" dirty="0">
                <a:solidFill>
                  <a:schemeClr val="dk1"/>
                </a:solidFill>
                <a:latin typeface="Source Sans Pro"/>
                <a:ea typeface="Source Sans Pro"/>
                <a:cs typeface="Source Sans Pro"/>
                <a:sym typeface="Source Sans Pro"/>
              </a:rPr>
              <a:t>(Horizon Europe)</a:t>
            </a:r>
            <a:endParaRPr sz="1467" dirty="0"/>
          </a:p>
          <a:p>
            <a:endParaRPr sz="800" b="1" dirty="0">
              <a:solidFill>
                <a:schemeClr val="dk1"/>
              </a:solidFill>
              <a:latin typeface="Source Sans Pro"/>
              <a:ea typeface="Source Sans Pro"/>
              <a:cs typeface="Source Sans Pro"/>
              <a:sym typeface="Source Sans Pro"/>
            </a:endParaRPr>
          </a:p>
          <a:p>
            <a:r>
              <a:rPr lang="en" sz="2000" b="1" dirty="0">
                <a:solidFill>
                  <a:schemeClr val="dk1"/>
                </a:solidFill>
                <a:latin typeface="Source Sans Pro"/>
                <a:ea typeface="Source Sans Pro"/>
                <a:cs typeface="Source Sans Pro"/>
                <a:sym typeface="Source Sans Pro"/>
              </a:rPr>
              <a:t>Charitable foundations</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The </a:t>
            </a:r>
            <a:r>
              <a:rPr lang="en" sz="2000" dirty="0" err="1">
                <a:solidFill>
                  <a:schemeClr val="dk1"/>
                </a:solidFill>
                <a:latin typeface="Source Sans Pro"/>
                <a:ea typeface="Source Sans Pro"/>
                <a:cs typeface="Source Sans Pro"/>
                <a:sym typeface="Source Sans Pro"/>
              </a:rPr>
              <a:t>Wellcome</a:t>
            </a:r>
            <a:r>
              <a:rPr lang="en" sz="2000" dirty="0">
                <a:solidFill>
                  <a:schemeClr val="dk1"/>
                </a:solidFill>
                <a:latin typeface="Source Sans Pro"/>
                <a:ea typeface="Source Sans Pro"/>
                <a:cs typeface="Source Sans Pro"/>
                <a:sym typeface="Source Sans Pro"/>
              </a:rPr>
              <a:t> Trust</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The Bill &amp; Melinda Gates Foundation</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Howard Hughes Medical Institute (HHMI)</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Aligning Science Across Parkinson’s (ASAP)</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Templeton World Charity Foundation (TWCF)</a:t>
            </a:r>
          </a:p>
          <a:p>
            <a:pPr marL="338658" indent="-330192">
              <a:buClr>
                <a:schemeClr val="dk1"/>
              </a:buClr>
              <a:buSzPts val="1500"/>
              <a:buFont typeface="Source Sans Pro"/>
              <a:buChar char="•"/>
            </a:pPr>
            <a:endParaRPr lang="en" sz="1333" b="1" dirty="0">
              <a:solidFill>
                <a:schemeClr val="dk1"/>
              </a:solidFill>
              <a:latin typeface="Source Sans Pro"/>
              <a:ea typeface="Source Sans Pro"/>
              <a:cs typeface="Source Sans Pro"/>
              <a:sym typeface="Source Sans Pro"/>
            </a:endParaRPr>
          </a:p>
          <a:p>
            <a:pPr marL="8466">
              <a:buClr>
                <a:schemeClr val="dk1"/>
              </a:buClr>
              <a:buSzPts val="1500"/>
            </a:pPr>
            <a:r>
              <a:rPr lang="en-GB" sz="2000" dirty="0">
                <a:solidFill>
                  <a:schemeClr val="dk1"/>
                </a:solidFill>
                <a:latin typeface="Source Sans Pro"/>
                <a:ea typeface="Source Sans Pro"/>
                <a:cs typeface="Source Sans Pro"/>
                <a:sym typeface="Source Sans Pro"/>
              </a:rPr>
              <a:t>€35bn/year in research funds, 150k articles/ year</a:t>
            </a:r>
            <a:endParaRPr lang="en-GB" sz="1467" dirty="0"/>
          </a:p>
        </p:txBody>
      </p:sp>
      <p:pic>
        <p:nvPicPr>
          <p:cNvPr id="102" name="Google Shape;102;p20" descr="Diagram&#10;&#10;Description automatically generated"/>
          <p:cNvPicPr preferRelativeResize="0"/>
          <p:nvPr/>
        </p:nvPicPr>
        <p:blipFill rotWithShape="1">
          <a:blip r:embed="rId3">
            <a:alphaModFix/>
          </a:blip>
          <a:srcRect r="66863"/>
          <a:stretch/>
        </p:blipFill>
        <p:spPr>
          <a:xfrm>
            <a:off x="26277" y="-2081"/>
            <a:ext cx="2793123" cy="3339961"/>
          </a:xfrm>
          <a:prstGeom prst="rect">
            <a:avLst/>
          </a:prstGeom>
          <a:noFill/>
          <a:ln>
            <a:noFill/>
          </a:ln>
        </p:spPr>
      </p:pic>
      <p:pic>
        <p:nvPicPr>
          <p:cNvPr id="103" name="Google Shape;103;p20" descr="Diagram&#10;&#10;Description automatically generated"/>
          <p:cNvPicPr preferRelativeResize="0"/>
          <p:nvPr/>
        </p:nvPicPr>
        <p:blipFill rotWithShape="1">
          <a:blip r:embed="rId3">
            <a:alphaModFix/>
          </a:blip>
          <a:srcRect l="66001" r="1438"/>
          <a:stretch/>
        </p:blipFill>
        <p:spPr>
          <a:xfrm>
            <a:off x="1" y="3403272"/>
            <a:ext cx="2819400" cy="3431081"/>
          </a:xfrm>
          <a:prstGeom prst="rect">
            <a:avLst/>
          </a:prstGeom>
          <a:noFill/>
          <a:ln>
            <a:noFill/>
          </a:ln>
        </p:spPr>
      </p:pic>
      <p:sp>
        <p:nvSpPr>
          <p:cNvPr id="11" name="Google Shape;100;p20">
            <a:extLst>
              <a:ext uri="{FF2B5EF4-FFF2-40B4-BE49-F238E27FC236}">
                <a16:creationId xmlns:a16="http://schemas.microsoft.com/office/drawing/2014/main" id="{6DB8C48A-7B38-BD2B-EED5-D0DA9C5C2C11}"/>
              </a:ext>
            </a:extLst>
          </p:cNvPr>
          <p:cNvSpPr txBox="1"/>
          <p:nvPr/>
        </p:nvSpPr>
        <p:spPr>
          <a:xfrm>
            <a:off x="5426222" y="1706705"/>
            <a:ext cx="4415996" cy="1631175"/>
          </a:xfrm>
          <a:prstGeom prst="rect">
            <a:avLst/>
          </a:prstGeom>
          <a:noFill/>
          <a:ln>
            <a:noFill/>
          </a:ln>
        </p:spPr>
        <p:txBody>
          <a:bodyPr spcFirstLastPara="1" wrap="square" lIns="91433" tIns="45700" rIns="91433" bIns="45700" anchor="t" anchorCtr="0">
            <a:spAutoFit/>
          </a:bodyPr>
          <a:lstStyle/>
          <a:p>
            <a:pPr marL="338658" indent="-330192">
              <a:buClr>
                <a:schemeClr val="dk1"/>
              </a:buClr>
              <a:buSzPts val="1500"/>
              <a:buFont typeface="Source Sans Pro"/>
              <a:buChar char="•"/>
            </a:pPr>
            <a:r>
              <a:rPr lang="en-GB" sz="2000" dirty="0">
                <a:solidFill>
                  <a:schemeClr val="dk1"/>
                </a:solidFill>
                <a:ea typeface="Source Sans Pro"/>
                <a:cs typeface="Source Sans Pro"/>
                <a:sym typeface="Source Sans Pro"/>
              </a:rPr>
              <a:t>Italy: INFN</a:t>
            </a:r>
            <a:endParaRPr lang="en-GB" sz="1467" dirty="0"/>
          </a:p>
          <a:p>
            <a:pPr marL="338658" indent="-330192">
              <a:buClr>
                <a:schemeClr val="dk1"/>
              </a:buClr>
              <a:buSzPts val="1500"/>
              <a:buFont typeface="Source Sans Pro"/>
              <a:buChar char="•"/>
            </a:pPr>
            <a:r>
              <a:rPr lang="en-GB" sz="2000" dirty="0">
                <a:solidFill>
                  <a:schemeClr val="dk1"/>
                </a:solidFill>
                <a:latin typeface="Source Sans Pro"/>
                <a:ea typeface="Source Sans Pro"/>
                <a:cs typeface="Source Sans Pro"/>
                <a:sym typeface="Source Sans Pro"/>
              </a:rPr>
              <a:t>Luxembourg: FNR</a:t>
            </a:r>
            <a:endParaRPr lang="en-GB" sz="1467" dirty="0"/>
          </a:p>
          <a:p>
            <a:pPr marL="338658" indent="-330192">
              <a:buClr>
                <a:schemeClr val="dk1"/>
              </a:buClr>
              <a:buSzPts val="1500"/>
              <a:buFont typeface="Source Sans Pro"/>
              <a:buChar char="•"/>
            </a:pPr>
            <a:r>
              <a:rPr lang="en-GB" sz="2000" dirty="0">
                <a:solidFill>
                  <a:schemeClr val="dk1"/>
                </a:solidFill>
                <a:latin typeface="Source Sans Pro"/>
                <a:ea typeface="Source Sans Pro"/>
                <a:cs typeface="Source Sans Pro"/>
                <a:sym typeface="Source Sans Pro"/>
              </a:rPr>
              <a:t>Netherlands: NWO</a:t>
            </a:r>
            <a:endParaRPr lang="en-GB" sz="1467" dirty="0"/>
          </a:p>
          <a:p>
            <a:pPr marL="338658" indent="-330192">
              <a:buClr>
                <a:schemeClr val="dk1"/>
              </a:buClr>
              <a:buSzPts val="1500"/>
              <a:buFont typeface="Source Sans Pro"/>
              <a:buChar char="•"/>
            </a:pPr>
            <a:r>
              <a:rPr lang="en-GB" sz="2000" dirty="0">
                <a:solidFill>
                  <a:schemeClr val="dk1"/>
                </a:solidFill>
                <a:latin typeface="Source Sans Pro"/>
                <a:ea typeface="Source Sans Pro"/>
                <a:cs typeface="Source Sans Pro"/>
                <a:sym typeface="Source Sans Pro"/>
              </a:rPr>
              <a:t>Norway: RCN</a:t>
            </a:r>
            <a:endParaRPr lang="en-GB"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Poland: NCN </a:t>
            </a:r>
            <a:endParaRPr sz="1467" dirty="0"/>
          </a:p>
        </p:txBody>
      </p:sp>
      <p:sp>
        <p:nvSpPr>
          <p:cNvPr id="12" name="Google Shape;101;p20">
            <a:extLst>
              <a:ext uri="{FF2B5EF4-FFF2-40B4-BE49-F238E27FC236}">
                <a16:creationId xmlns:a16="http://schemas.microsoft.com/office/drawing/2014/main" id="{BA7FD64B-D19B-D1FB-8702-2D39D56580F7}"/>
              </a:ext>
            </a:extLst>
          </p:cNvPr>
          <p:cNvSpPr txBox="1"/>
          <p:nvPr/>
        </p:nvSpPr>
        <p:spPr>
          <a:xfrm>
            <a:off x="8534401" y="3627757"/>
            <a:ext cx="4073647" cy="2082517"/>
          </a:xfrm>
          <a:prstGeom prst="rect">
            <a:avLst/>
          </a:prstGeom>
          <a:noFill/>
          <a:ln>
            <a:noFill/>
          </a:ln>
        </p:spPr>
        <p:txBody>
          <a:bodyPr spcFirstLastPara="1" wrap="square" lIns="91433" tIns="45700" rIns="91433" bIns="45700" anchor="t" anchorCtr="0">
            <a:spAutoFit/>
          </a:bodyPr>
          <a:lstStyle/>
          <a:p>
            <a:pPr>
              <a:buClr>
                <a:schemeClr val="dk1"/>
              </a:buClr>
              <a:buSzPts val="700"/>
            </a:pPr>
            <a:endParaRPr sz="933" b="1" dirty="0">
              <a:solidFill>
                <a:schemeClr val="dk1"/>
              </a:solidFill>
              <a:latin typeface="Source Sans Pro"/>
              <a:ea typeface="Source Sans Pro"/>
              <a:cs typeface="Source Sans Pro"/>
              <a:sym typeface="Source Sans Pro"/>
            </a:endParaRPr>
          </a:p>
          <a:p>
            <a:pPr>
              <a:buClr>
                <a:schemeClr val="dk1"/>
              </a:buClr>
              <a:buSzPts val="1500"/>
            </a:pPr>
            <a:r>
              <a:rPr lang="en" sz="2000" b="1" dirty="0">
                <a:solidFill>
                  <a:schemeClr val="dk1"/>
                </a:solidFill>
                <a:latin typeface="Source Sans Pro"/>
                <a:ea typeface="Source Sans Pro"/>
                <a:cs typeface="Source Sans Pro"/>
                <a:sym typeface="Source Sans Pro"/>
              </a:rPr>
              <a:t>Global dimension</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World Health </a:t>
            </a:r>
            <a:r>
              <a:rPr lang="en" sz="2000" dirty="0" err="1">
                <a:solidFill>
                  <a:schemeClr val="dk1"/>
                </a:solidFill>
                <a:latin typeface="Source Sans Pro"/>
                <a:ea typeface="Source Sans Pro"/>
                <a:cs typeface="Source Sans Pro"/>
                <a:sym typeface="Source Sans Pro"/>
              </a:rPr>
              <a:t>Organisation</a:t>
            </a:r>
            <a:r>
              <a:rPr lang="en" sz="2000" dirty="0">
                <a:solidFill>
                  <a:schemeClr val="dk1"/>
                </a:solidFill>
                <a:latin typeface="Source Sans Pro"/>
                <a:ea typeface="Source Sans Pro"/>
                <a:cs typeface="Source Sans Pro"/>
                <a:sym typeface="Source Sans Pro"/>
              </a:rPr>
              <a:t> </a:t>
            </a:r>
            <a:br>
              <a:rPr lang="en" sz="2000" dirty="0">
                <a:solidFill>
                  <a:schemeClr val="dk1"/>
                </a:solidFill>
                <a:latin typeface="Source Sans Pro"/>
                <a:ea typeface="Source Sans Pro"/>
                <a:cs typeface="Source Sans Pro"/>
                <a:sym typeface="Source Sans Pro"/>
              </a:rPr>
            </a:br>
            <a:r>
              <a:rPr lang="en" sz="2000" dirty="0">
                <a:solidFill>
                  <a:schemeClr val="dk1"/>
                </a:solidFill>
                <a:latin typeface="Source Sans Pro"/>
                <a:ea typeface="Source Sans Pro"/>
                <a:cs typeface="Source Sans Pro"/>
                <a:sym typeface="Source Sans Pro"/>
              </a:rPr>
              <a:t>+ TDR</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Jordan: HCST</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Zambia : NSTC</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South Africa : SAMRC</a:t>
            </a:r>
            <a:endParaRPr sz="1467" dirty="0"/>
          </a:p>
        </p:txBody>
      </p:sp>
      <p:sp>
        <p:nvSpPr>
          <p:cNvPr id="13" name="Google Shape;100;p20">
            <a:extLst>
              <a:ext uri="{FF2B5EF4-FFF2-40B4-BE49-F238E27FC236}">
                <a16:creationId xmlns:a16="http://schemas.microsoft.com/office/drawing/2014/main" id="{AA1B2A02-6DC5-C037-5528-67A573C8D991}"/>
              </a:ext>
            </a:extLst>
          </p:cNvPr>
          <p:cNvSpPr txBox="1"/>
          <p:nvPr/>
        </p:nvSpPr>
        <p:spPr>
          <a:xfrm>
            <a:off x="7913253" y="1666496"/>
            <a:ext cx="4415996" cy="1938952"/>
          </a:xfrm>
          <a:prstGeom prst="rect">
            <a:avLst/>
          </a:prstGeom>
          <a:noFill/>
          <a:ln>
            <a:noFill/>
          </a:ln>
        </p:spPr>
        <p:txBody>
          <a:bodyPr spcFirstLastPara="1" wrap="square" lIns="91433" tIns="45700" rIns="91433" bIns="45700" anchor="t" anchorCtr="0">
            <a:spAutoFit/>
          </a:bodyPr>
          <a:lstStyle/>
          <a:p>
            <a:pPr marL="338658" indent="-330192">
              <a:buClr>
                <a:schemeClr val="dk1"/>
              </a:buClr>
              <a:buSzPts val="1500"/>
              <a:buFont typeface="Source Sans Pro"/>
              <a:buChar char="•"/>
            </a:pPr>
            <a:r>
              <a:rPr lang="en-GB" sz="2000" dirty="0">
                <a:ea typeface="Source Sans Pro"/>
                <a:cs typeface="Source Sans Pro"/>
                <a:sym typeface="Source Sans Pro"/>
              </a:rPr>
              <a:t>Portugal: FCT</a:t>
            </a:r>
            <a:endParaRPr lang="en-GB"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Quebec: QRF</a:t>
            </a:r>
            <a:endParaRPr sz="2000" dirty="0">
              <a:solidFill>
                <a:schemeClr val="dk1"/>
              </a:solidFill>
              <a:latin typeface="Source Sans Pro"/>
              <a:ea typeface="Source Sans Pro"/>
              <a:cs typeface="Source Sans Pro"/>
              <a:sym typeface="Source Sans Pro"/>
            </a:endParaRPr>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Slovenia: ARRS</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Sweden: FORMAS, FORTE, VINNOVA</a:t>
            </a:r>
          </a:p>
          <a:p>
            <a:pPr marL="338658" indent="-330192">
              <a:buClr>
                <a:schemeClr val="dk1"/>
              </a:buClr>
              <a:buSzPts val="1500"/>
              <a:buFont typeface="Source Sans Pro"/>
              <a:buChar char="•"/>
            </a:pPr>
            <a:r>
              <a:rPr lang="en" sz="2000" dirty="0">
                <a:latin typeface="Source Sans Pro"/>
                <a:ea typeface="Source Sans Pro"/>
                <a:sym typeface="Source Sans Pro"/>
              </a:rPr>
              <a:t>Switzerland: SNSF</a:t>
            </a:r>
            <a:endParaRPr sz="1467" dirty="0"/>
          </a:p>
          <a:p>
            <a:pPr marL="338658" indent="-330192">
              <a:buClr>
                <a:schemeClr val="dk1"/>
              </a:buClr>
              <a:buSzPts val="1500"/>
              <a:buFont typeface="Source Sans Pro"/>
              <a:buChar char="•"/>
            </a:pPr>
            <a:r>
              <a:rPr lang="en" sz="2000" dirty="0">
                <a:solidFill>
                  <a:schemeClr val="dk1"/>
                </a:solidFill>
                <a:latin typeface="Source Sans Pro"/>
                <a:ea typeface="Source Sans Pro"/>
                <a:cs typeface="Source Sans Pro"/>
                <a:sym typeface="Source Sans Pro"/>
              </a:rPr>
              <a:t>UK: UKRI</a:t>
            </a:r>
          </a:p>
        </p:txBody>
      </p:sp>
      <p:sp>
        <p:nvSpPr>
          <p:cNvPr id="2" name="Slide Number Placeholder 3">
            <a:extLst>
              <a:ext uri="{FF2B5EF4-FFF2-40B4-BE49-F238E27FC236}">
                <a16:creationId xmlns:a16="http://schemas.microsoft.com/office/drawing/2014/main" id="{8D35592D-797E-4BE2-59AC-58C5D6159D74}"/>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2</a:t>
            </a:fld>
            <a:endParaRPr lang="en-US" dirty="0">
              <a:solidFill>
                <a:srgbClr val="F47115"/>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249"/>
        <p:cNvGrpSpPr/>
        <p:nvPr/>
      </p:nvGrpSpPr>
      <p:grpSpPr>
        <a:xfrm>
          <a:off x="0" y="0"/>
          <a:ext cx="0" cy="0"/>
          <a:chOff x="0" y="0"/>
          <a:chExt cx="0" cy="0"/>
        </a:xfrm>
      </p:grpSpPr>
      <p:sp>
        <p:nvSpPr>
          <p:cNvPr id="252" name="Google Shape;252;p34"/>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20</a:t>
            </a:fld>
            <a:endParaRPr>
              <a:solidFill>
                <a:srgbClr val="F47115"/>
              </a:solidFill>
            </a:endParaRPr>
          </a:p>
        </p:txBody>
      </p:sp>
      <p:sp>
        <p:nvSpPr>
          <p:cNvPr id="253" name="Google Shape;253;p34"/>
          <p:cNvSpPr txBox="1"/>
          <p:nvPr/>
        </p:nvSpPr>
        <p:spPr>
          <a:xfrm>
            <a:off x="316107" y="271095"/>
            <a:ext cx="10501051" cy="595099"/>
          </a:xfrm>
          <a:prstGeom prst="rect">
            <a:avLst/>
          </a:prstGeom>
          <a:noFill/>
          <a:ln>
            <a:noFill/>
          </a:ln>
        </p:spPr>
        <p:txBody>
          <a:bodyPr spcFirstLastPara="1" wrap="square" lIns="0" tIns="0" rIns="0" bIns="0" anchor="t" anchorCtr="0">
            <a:spAutoFit/>
          </a:bodyPr>
          <a:lstStyle/>
          <a:p>
            <a:r>
              <a:rPr lang="en-US" sz="3867" dirty="0" err="1">
                <a:solidFill>
                  <a:srgbClr val="F47115"/>
                </a:solidFill>
                <a:latin typeface="Source Sans Pro Black"/>
                <a:ea typeface="Source Sans Pro Black"/>
                <a:cs typeface="Source Sans Pro Black"/>
                <a:sym typeface="Source Sans Pro Black"/>
              </a:rPr>
              <a:t>Institutional Rights Retention policies (IRRP)</a:t>
            </a:r>
            <a:endParaRPr sz="3867" dirty="0">
              <a:solidFill>
                <a:srgbClr val="595959"/>
              </a:solidFill>
              <a:latin typeface="Source Sans Pro Black"/>
              <a:ea typeface="Source Sans Pro Black"/>
              <a:cs typeface="Source Sans Pro Black"/>
              <a:sym typeface="Source Sans Pro Black"/>
            </a:endParaRPr>
          </a:p>
        </p:txBody>
      </p:sp>
      <p:sp>
        <p:nvSpPr>
          <p:cNvPr id="10" name="TextBox 9">
            <a:extLst>
              <a:ext uri="{FF2B5EF4-FFF2-40B4-BE49-F238E27FC236}">
                <a16:creationId xmlns:a16="http://schemas.microsoft.com/office/drawing/2014/main" id="{AA810C09-1807-A61C-C7A8-F2F5F553426F}"/>
              </a:ext>
            </a:extLst>
          </p:cNvPr>
          <p:cNvSpPr txBox="1"/>
          <p:nvPr/>
        </p:nvSpPr>
        <p:spPr>
          <a:xfrm>
            <a:off x="351733" y="1143000"/>
            <a:ext cx="8827892" cy="5043240"/>
          </a:xfrm>
          <a:prstGeom prst="rect">
            <a:avLst/>
          </a:prstGeom>
        </p:spPr>
        <p:txBody>
          <a:bodyPr wrap="square" lIns="0" tIns="0" rIns="0" bIns="0" rtlCol="0" anchor="t">
            <a:spAutoFit/>
          </a:bodyPr>
          <a:lstStyle/>
          <a:p>
            <a:pPr fontAlgn="base">
              <a:spcBef>
                <a:spcPts val="300"/>
              </a:spcBef>
              <a:spcAft>
                <a:spcPts val="300"/>
              </a:spcAft>
              <a:buSzPct val="100000"/>
              <a:tabLst>
                <a:tab pos="700745" algn="l"/>
              </a:tabLst>
              <a:defRPr/>
            </a:pPr>
            <a:endParaRPr lang="en-GB" sz="800" dirty="0">
              <a:latin typeface="Source Sans Pro" panose="020B0503030403020204" pitchFamily="34" charset="0"/>
              <a:ea typeface="Source Sans Pro" panose="020B0503030403020204" pitchFamily="34" charset="0"/>
              <a:cs typeface="Open Sans 2" panose="020B0604020202020204" charset="0"/>
              <a:sym typeface="Calibri"/>
            </a:endParaRPr>
          </a:p>
          <a:p>
            <a:pPr marL="287993" indent="-287993" fontAlgn="base">
              <a:spcBef>
                <a:spcPts val="300"/>
              </a:spcBef>
              <a:spcAft>
                <a:spcPts val="300"/>
              </a:spcAft>
              <a:buSzPct val="100000"/>
              <a:buBlip>
                <a:blip r:embed="rId3"/>
              </a:buBlip>
              <a:tabLst>
                <a:tab pos="700745" algn="l"/>
              </a:tabLst>
              <a:defRPr/>
            </a:pPr>
            <a:r>
              <a:rPr lang="en-GB" sz="2267" dirty="0" err="1">
                <a:latin typeface="Source Sans Pro" panose="020B0503030403020204" pitchFamily="34" charset="0"/>
                <a:ea typeface="Source Sans Pro" panose="020B0503030403020204" pitchFamily="34" charset="0"/>
                <a:cs typeface="Open Sans 2" panose="020B0604020202020204" charset="0"/>
              </a:rPr>
              <a:t>Each researcher </a:t>
            </a:r>
            <a:r>
              <a:rPr lang="en-GB" sz="2267" b="1" dirty="0" err="1">
                <a:latin typeface="Source Sans Pro" panose="020B0503030403020204" pitchFamily="34" charset="0"/>
                <a:ea typeface="Source Sans Pro" panose="020B0503030403020204" pitchFamily="34" charset="0"/>
                <a:cs typeface="Open Sans 2" panose="020B0604020202020204" charset="0"/>
              </a:rPr>
              <a:t>licences their institution </a:t>
            </a:r>
            <a:r>
              <a:rPr lang="en-GB" sz="2267" dirty="0" err="1">
                <a:latin typeface="Source Sans Pro" panose="020B0503030403020204" pitchFamily="34" charset="0"/>
                <a:ea typeface="Source Sans Pro" panose="020B0503030403020204" pitchFamily="34" charset="0"/>
                <a:cs typeface="Open Sans 2" panose="020B0604020202020204" charset="0"/>
              </a:rPr>
              <a:t>to make a copy of their Author Accepted Manuscripts (AAM) immediately available under CC BY in a repository. </a:t>
            </a:r>
          </a:p>
          <a:p>
            <a:pPr marL="287993" indent="-287993" fontAlgn="base">
              <a:spcBef>
                <a:spcPts val="300"/>
              </a:spcBef>
              <a:spcAft>
                <a:spcPts val="300"/>
              </a:spcAft>
              <a:buSzPct val="100000"/>
              <a:buBlip>
                <a:blip r:embed="rId3"/>
              </a:buBlip>
              <a:tabLst>
                <a:tab pos="700745" algn="l"/>
              </a:tabLst>
              <a:defRPr/>
            </a:pPr>
            <a:r>
              <a:rPr lang="en-GB" sz="2267" dirty="0" err="1">
                <a:latin typeface="Source Sans Pro" panose="020B0503030403020204" pitchFamily="34" charset="0"/>
                <a:ea typeface="Source Sans Pro" panose="020B0503030403020204" pitchFamily="34" charset="0"/>
                <a:cs typeface="Open Sans 2" panose="020B0604020202020204" charset="0"/>
              </a:rPr>
              <a:t>The university announces or informs publishers of this new regulation, which takes precedence over any later copyright transfer agreements.</a:t>
            </a:r>
          </a:p>
          <a:p>
            <a:pPr marL="287993" indent="-287993" fontAlgn="base">
              <a:spcBef>
                <a:spcPts val="300"/>
              </a:spcBef>
              <a:spcAft>
                <a:spcPts val="300"/>
              </a:spcAft>
              <a:buSzPct val="100000"/>
              <a:buBlip>
                <a:blip r:embed="rId3"/>
              </a:buBlip>
              <a:tabLst>
                <a:tab pos="700745" algn="l"/>
              </a:tabLst>
              <a:defRPr/>
            </a:pPr>
            <a:r>
              <a:rPr lang="en-GB" sz="2267" dirty="0" err="1">
                <a:latin typeface="Source Sans Pro" panose="020B0503030403020204" pitchFamily="34" charset="0"/>
                <a:ea typeface="Source Sans Pro" panose="020B0503030403020204" pitchFamily="34" charset="0"/>
                <a:cs typeface="Open Sans 2" panose="020B0604020202020204" charset="0"/>
              </a:rPr>
              <a:t>This assignation of rights happens automatically and the author may no longer need to add rights retention statements to submissions.</a:t>
            </a:r>
          </a:p>
          <a:p>
            <a:pPr marL="287993" indent="-287993" fontAlgn="base">
              <a:spcBef>
                <a:spcPts val="300"/>
              </a:spcBef>
              <a:spcAft>
                <a:spcPts val="300"/>
              </a:spcAft>
              <a:buSzPct val="100000"/>
              <a:buBlip>
                <a:blip r:embed="rId3"/>
              </a:buBlip>
              <a:tabLst>
                <a:tab pos="700745" algn="l"/>
              </a:tabLst>
              <a:defRPr/>
            </a:pPr>
            <a:r>
              <a:rPr lang="en-GB" sz="2267" b="1" dirty="0" err="1">
                <a:latin typeface="Source Sans Pro" panose="020B0503030403020204" pitchFamily="34" charset="0"/>
                <a:ea typeface="Source Sans Pro" panose="020B0503030403020204" pitchFamily="34" charset="0"/>
                <a:cs typeface="Open Sans 2" panose="020B0604020202020204" charset="0"/>
              </a:rPr>
              <a:t>IRRP are more powerful </a:t>
            </a:r>
            <a:r>
              <a:rPr lang="en-GB" sz="2267" dirty="0" err="1">
                <a:latin typeface="Source Sans Pro" panose="020B0503030403020204" pitchFamily="34" charset="0"/>
                <a:ea typeface="Source Sans Pro" panose="020B0503030403020204" pitchFamily="34" charset="0"/>
                <a:cs typeface="Open Sans 2" panose="020B0604020202020204" charset="0"/>
              </a:rPr>
              <a:t>than funder mandates, because universities are the direct employers of researchers, and Rights Retention becomes a contractual obligation.</a:t>
            </a:r>
            <a:endParaRPr lang="en-GB" sz="2267" i="1" dirty="0" err="1">
              <a:latin typeface="Source Sans Pro" panose="020B0503030403020204" pitchFamily="34" charset="0"/>
              <a:ea typeface="Source Sans Pro" panose="020B0503030403020204" pitchFamily="34" charset="0"/>
              <a:cs typeface="Open Sans 2" panose="020B0604020202020204" charset="0"/>
            </a:endParaRPr>
          </a:p>
          <a:p>
            <a:pPr marL="287993" indent="-287993" fontAlgn="base">
              <a:spcBef>
                <a:spcPts val="300"/>
              </a:spcBef>
              <a:spcAft>
                <a:spcPts val="300"/>
              </a:spcAft>
              <a:buSzPct val="100000"/>
              <a:buBlip>
                <a:blip r:embed="rId3"/>
              </a:buBlip>
              <a:tabLst>
                <a:tab pos="700745" algn="l"/>
              </a:tabLst>
              <a:defRPr/>
            </a:pPr>
            <a:r>
              <a:rPr lang="en-GB" sz="2267" b="1" dirty="0" err="1">
                <a:latin typeface="Source Sans Pro" panose="020B0503030403020204" pitchFamily="34" charset="0"/>
                <a:ea typeface="Source Sans Pro" panose="020B0503030403020204" pitchFamily="34" charset="0"/>
                <a:cs typeface="Open Sans 2" panose="020B0604020202020204" charset="0"/>
              </a:rPr>
              <a:t>IRRP </a:t>
            </a:r>
            <a:r>
              <a:rPr lang="en-GB" sz="2267" b="1" dirty="0">
                <a:latin typeface="Source Sans Pro" panose="020B0503030403020204" pitchFamily="34" charset="0"/>
                <a:ea typeface="Source Sans Pro" panose="020B0503030403020204" pitchFamily="34" charset="0"/>
                <a:cs typeface="Open Sans 2" panose="020B0604020202020204" charset="0"/>
              </a:rPr>
              <a:t>protect researchers against publishers</a:t>
            </a:r>
            <a:r>
              <a:rPr lang="en-GB" sz="2267" dirty="0">
                <a:latin typeface="Source Sans Pro" panose="020B0503030403020204" pitchFamily="34" charset="0"/>
                <a:ea typeface="Source Sans Pro" panose="020B0503030403020204" pitchFamily="34" charset="0"/>
                <a:cs typeface="Open Sans 2" panose="020B0604020202020204" charset="0"/>
              </a:rPr>
              <a:t>: if CC BY is mandated by the university, a publisher convincing a researcher to drop the CC BY licence is committing </a:t>
            </a:r>
            <a:r>
              <a:rPr lang="en-GB" sz="2267" b="1" dirty="0">
                <a:latin typeface="Source Sans Pro" panose="020B0503030403020204" pitchFamily="34" charset="0"/>
                <a:ea typeface="Source Sans Pro" panose="020B0503030403020204" pitchFamily="34" charset="0"/>
                <a:cs typeface="Open Sans 2" panose="020B0604020202020204" charset="0"/>
              </a:rPr>
              <a:t>the tort of procuring a breach of contract</a:t>
            </a:r>
            <a:r>
              <a:rPr lang="en-GB" sz="2267" dirty="0">
                <a:latin typeface="Source Sans Pro" panose="020B0503030403020204" pitchFamily="34" charset="0"/>
                <a:ea typeface="Source Sans Pro" panose="020B0503030403020204" pitchFamily="34" charset="0"/>
                <a:cs typeface="Open Sans 2" panose="020B0604020202020204" charset="0"/>
              </a:rPr>
              <a:t>...</a:t>
            </a:r>
            <a:endParaRPr lang="en-GB" sz="2267" i="1" dirty="0">
              <a:latin typeface="Source Sans Pro" panose="020B0503030403020204" pitchFamily="34" charset="0"/>
              <a:ea typeface="Source Sans Pro" panose="020B0503030403020204" pitchFamily="34" charset="0"/>
              <a:cs typeface="Open Sans 2" panose="020B0604020202020204" charset="0"/>
            </a:endParaRPr>
          </a:p>
        </p:txBody>
      </p:sp>
      <p:pic>
        <p:nvPicPr>
          <p:cNvPr id="3" name="Picture 2" descr="A close-up of a calculator and a calculator&#10;&#10;Description automatically generated with low confidence">
            <a:extLst>
              <a:ext uri="{FF2B5EF4-FFF2-40B4-BE49-F238E27FC236}">
                <a16:creationId xmlns:a16="http://schemas.microsoft.com/office/drawing/2014/main" id="{BA6DAD73-BC90-309C-57D5-CC31F6F83CB3}"/>
              </a:ext>
            </a:extLst>
          </p:cNvPr>
          <p:cNvPicPr>
            <a:picLocks noChangeAspect="1"/>
          </p:cNvPicPr>
          <p:nvPr/>
        </p:nvPicPr>
        <p:blipFill rotWithShape="1">
          <a:blip r:embed="rId4"/>
          <a:srcRect t="12831" b="5100"/>
          <a:stretch/>
        </p:blipFill>
        <p:spPr>
          <a:xfrm rot="5400000">
            <a:off x="7868173" y="2480888"/>
            <a:ext cx="5880175" cy="2718920"/>
          </a:xfrm>
          <a:prstGeom prst="rect">
            <a:avLst/>
          </a:prstGeom>
        </p:spPr>
      </p:pic>
    </p:spTree>
    <p:extLst>
      <p:ext uri="{BB962C8B-B14F-4D97-AF65-F5344CB8AC3E}">
        <p14:creationId xmlns:p14="http://schemas.microsoft.com/office/powerpoint/2010/main" val="18949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11" name="TextBox 9">
            <a:extLst>
              <a:ext uri="{FF2B5EF4-FFF2-40B4-BE49-F238E27FC236}">
                <a16:creationId xmlns:a16="http://schemas.microsoft.com/office/drawing/2014/main" id="{8C87707B-1F96-2849-ACDB-0CDA9BE8E89D}"/>
              </a:ext>
            </a:extLst>
          </p:cNvPr>
          <p:cNvSpPr txBox="1"/>
          <p:nvPr/>
        </p:nvSpPr>
        <p:spPr>
          <a:xfrm>
            <a:off x="3109717" y="951886"/>
            <a:ext cx="8701283" cy="5301451"/>
          </a:xfrm>
          <a:prstGeom prst="rect">
            <a:avLst/>
          </a:prstGeom>
        </p:spPr>
        <p:txBody>
          <a:bodyPr wrap="square" lIns="0" tIns="0" rIns="0" bIns="0" rtlCol="0" anchor="t">
            <a:spAutoFit/>
          </a:bodyPr>
          <a:lstStyle/>
          <a:p>
            <a:pPr marL="288000" indent="-288000" fontAlgn="base">
              <a:spcBef>
                <a:spcPts val="300"/>
              </a:spcBef>
              <a:spcAft>
                <a:spcPts val="300"/>
              </a:spcAft>
              <a:buSzPct val="100000"/>
              <a:buBlip>
                <a:blip r:embed="rId2"/>
              </a:buBlip>
              <a:tabLst>
                <a:tab pos="700762" algn="l"/>
              </a:tabLst>
              <a:defRPr/>
            </a:pPr>
            <a:r>
              <a:rPr lang="en-GB" sz="2400" b="1" kern="0" dirty="0" err="1">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cOAlition</a:t>
            </a:r>
            <a:r>
              <a:rPr lang="en-GB" sz="24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S: </a:t>
            </a:r>
            <a: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all fees for publication services must be transparent </a:t>
            </a:r>
            <a:b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endParaRPr lang="en-GB" sz="105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2"/>
              </a:buBlip>
              <a:tabLst>
                <a:tab pos="700762" algn="l"/>
              </a:tabLst>
              <a:defRPr/>
            </a:pPr>
            <a:r>
              <a:rPr lang="en-GB" sz="24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Two price transparency frameworks</a:t>
            </a:r>
            <a: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a set of services that need to be individually priced so they can be compared.</a:t>
            </a:r>
          </a:p>
          <a:p>
            <a:pPr marL="288000" indent="-288000" fontAlgn="base">
              <a:spcBef>
                <a:spcPts val="300"/>
              </a:spcBef>
              <a:spcAft>
                <a:spcPts val="300"/>
              </a:spcAft>
              <a:buSzPct val="100000"/>
              <a:buBlip>
                <a:blip r:embed="rId2"/>
              </a:buBlip>
              <a:tabLst>
                <a:tab pos="700762" algn="l"/>
              </a:tabLst>
              <a:defRPr/>
            </a:pPr>
            <a:endParaRPr lang="en-GB" sz="10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2"/>
              </a:buBlip>
              <a:tabLst>
                <a:tab pos="700762" algn="l"/>
              </a:tabLst>
              <a:defRPr/>
            </a:pPr>
            <a:r>
              <a:rPr lang="en-GB" sz="2400" kern="0" dirty="0" err="1">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cOAlition</a:t>
            </a:r>
            <a: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 S has now invited publishers to participate in the </a:t>
            </a:r>
            <a:b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r>
              <a:rPr lang="en-GB" sz="24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Journal Comparison Service (JCS)</a:t>
            </a:r>
          </a:p>
          <a:p>
            <a:pPr marL="288000" indent="-288000" fontAlgn="base">
              <a:spcBef>
                <a:spcPts val="300"/>
              </a:spcBef>
              <a:spcAft>
                <a:spcPts val="300"/>
              </a:spcAft>
              <a:buSzPct val="100000"/>
              <a:buBlip>
                <a:blip r:embed="rId2"/>
              </a:buBlip>
              <a:tabLst>
                <a:tab pos="700762" algn="l"/>
              </a:tabLst>
              <a:defRPr/>
            </a:pPr>
            <a:endParaRPr lang="en-GB" sz="1100" b="1"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2"/>
              </a:buBlip>
              <a:tabLst>
                <a:tab pos="700762" algn="l"/>
              </a:tabLst>
              <a:defRPr/>
            </a:pPr>
            <a:r>
              <a:rPr lang="en-GB" sz="24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The JCS is a secure service that enables libraries, library consortia, and funders to better understand if prices are commensurate with the publication services delivered. Publishers provide information in a standard format, including information about the publication frequency, the peer review process, times from submission to acceptance, the range of list prices for APCs and subscriptions and more.. </a:t>
            </a: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dirty="0"/>
              <a:t>May 2021</a:t>
            </a:r>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Price and Services Transparency</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
        <p:nvSpPr>
          <p:cNvPr id="2" name="Slide Number Placeholder 3">
            <a:extLst>
              <a:ext uri="{FF2B5EF4-FFF2-40B4-BE49-F238E27FC236}">
                <a16:creationId xmlns:a16="http://schemas.microsoft.com/office/drawing/2014/main" id="{2213FA09-3008-3A05-C8D0-FA124DAF4802}"/>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21</a:t>
            </a:fld>
            <a:endParaRPr lang="en-US" dirty="0">
              <a:solidFill>
                <a:srgbClr val="F47115"/>
              </a:solidFill>
            </a:endParaRPr>
          </a:p>
        </p:txBody>
      </p:sp>
      <p:pic>
        <p:nvPicPr>
          <p:cNvPr id="5" name="Picture 4" descr="Shape&#10;&#10;Description automatically generated">
            <a:extLst>
              <a:ext uri="{FF2B5EF4-FFF2-40B4-BE49-F238E27FC236}">
                <a16:creationId xmlns:a16="http://schemas.microsoft.com/office/drawing/2014/main" id="{495A1E51-1A47-4593-76D4-782C1684E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2819400" cy="6858000"/>
          </a:xfrm>
          <a:prstGeom prst="rect">
            <a:avLst/>
          </a:prstGeom>
        </p:spPr>
      </p:pic>
    </p:spTree>
    <p:extLst>
      <p:ext uri="{BB962C8B-B14F-4D97-AF65-F5344CB8AC3E}">
        <p14:creationId xmlns:p14="http://schemas.microsoft.com/office/powerpoint/2010/main" val="2672419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9" name="TextBox 9"/>
          <p:cNvSpPr txBox="1"/>
          <p:nvPr/>
        </p:nvSpPr>
        <p:spPr>
          <a:xfrm>
            <a:off x="3469037" y="805061"/>
            <a:ext cx="8584653" cy="6052939"/>
          </a:xfrm>
          <a:prstGeom prst="rect">
            <a:avLst/>
          </a:prstGeom>
        </p:spPr>
        <p:txBody>
          <a:bodyPr wrap="square" lIns="0" tIns="0" rIns="0" bIns="0" rtlCol="0" anchor="t">
            <a:spAutoFit/>
          </a:bodyPr>
          <a:lstStyle/>
          <a:p>
            <a:pPr marL="288000" indent="-288000" fontAlgn="base">
              <a:spcBef>
                <a:spcPts val="400"/>
              </a:spcBef>
              <a:spcAft>
                <a:spcPts val="400"/>
              </a:spcAft>
              <a:buSzPct val="100000"/>
              <a:buBlip>
                <a:blip r:embed="rId2"/>
              </a:buBlip>
              <a:tabLst>
                <a:tab pos="700762" algn="l"/>
              </a:tabLst>
              <a:defRPr/>
            </a:pPr>
            <a:r>
              <a:rPr lang="en-GB" sz="2400" b="1" dirty="0"/>
              <a:t>Diamond</a:t>
            </a:r>
            <a:r>
              <a:rPr lang="en-GB" sz="2400" dirty="0"/>
              <a:t> Open Access: Open Access journals and platform that </a:t>
            </a:r>
            <a:r>
              <a:rPr lang="en-GB" sz="2400" b="1" dirty="0"/>
              <a:t>do not charge fees to authors or readers</a:t>
            </a:r>
            <a:r>
              <a:rPr lang="en-GB" sz="2400" dirty="0"/>
              <a:t>. Equitable by nature and design. (Redalyc-Amelica and SCIelo in Latin America)</a:t>
            </a:r>
          </a:p>
          <a:p>
            <a:pPr marL="288000" indent="-288000" fontAlgn="base">
              <a:spcBef>
                <a:spcPts val="400"/>
              </a:spcBef>
              <a:spcAft>
                <a:spcPts val="400"/>
              </a:spcAft>
              <a:buSzPct val="100000"/>
              <a:buBlip>
                <a:blip r:embed="rId2"/>
              </a:buBlip>
              <a:tabLst>
                <a:tab pos="700762" algn="l"/>
              </a:tabLst>
              <a:defRPr/>
            </a:pPr>
            <a:r>
              <a:rPr lang="en-GB" sz="2400" dirty="0"/>
              <a:t>A plan to align and develop common resources for the entire Diamond OA ecosystem, including journals and platforms, while respecting their cultural, multilingual, and disciplinary diversity.</a:t>
            </a:r>
          </a:p>
          <a:p>
            <a:pPr marL="288000" indent="-288000" fontAlgn="base">
              <a:spcBef>
                <a:spcPts val="400"/>
              </a:spcBef>
              <a:spcAft>
                <a:spcPts val="400"/>
              </a:spcAft>
              <a:buSzPct val="100000"/>
              <a:buBlip>
                <a:blip r:embed="rId2"/>
              </a:buBlip>
              <a:tabLst>
                <a:tab pos="700762" algn="l"/>
              </a:tabLst>
              <a:defRPr/>
            </a:pPr>
            <a:r>
              <a:rPr lang="en-GB" sz="2400" dirty="0"/>
              <a:t>Initiated and developed by ANR, </a:t>
            </a:r>
            <a:r>
              <a:rPr lang="en-GB" sz="2400" dirty="0" err="1"/>
              <a:t>cOAlition</a:t>
            </a:r>
            <a:r>
              <a:rPr lang="en-GB" sz="2400" dirty="0"/>
              <a:t> S, OPERAS and Science Europe. </a:t>
            </a:r>
          </a:p>
          <a:p>
            <a:pPr marL="288000" indent="-288000" fontAlgn="base">
              <a:spcBef>
                <a:spcPts val="400"/>
              </a:spcBef>
              <a:spcAft>
                <a:spcPts val="400"/>
              </a:spcAft>
              <a:buSzPct val="100000"/>
              <a:buBlip>
                <a:blip r:embed="rId2"/>
              </a:buBlip>
              <a:tabLst>
                <a:tab pos="700762" algn="l"/>
              </a:tabLst>
              <a:defRPr/>
            </a:pPr>
            <a:r>
              <a:rPr lang="en-GB" sz="2400" kern="0" dirty="0">
                <a:solidFill>
                  <a:srgbClr val="000000"/>
                </a:solidFill>
                <a:ea typeface="Open Sans 2" panose="020B0604020202020204" charset="0"/>
                <a:cs typeface="Calibri" panose="020F0502020204030204" pitchFamily="34" charset="0"/>
              </a:rPr>
              <a:t>Over 130 organisations have signed up to the Diamond Action Plan to work together in a community.</a:t>
            </a:r>
          </a:p>
          <a:p>
            <a:pPr marL="288000" indent="-288000" fontAlgn="base">
              <a:spcBef>
                <a:spcPts val="400"/>
              </a:spcBef>
              <a:spcAft>
                <a:spcPts val="400"/>
              </a:spcAft>
              <a:buSzPct val="100000"/>
              <a:buBlip>
                <a:blip r:embed="rId2"/>
              </a:buBlip>
              <a:tabLst>
                <a:tab pos="700762" algn="l"/>
              </a:tabLst>
              <a:defRPr/>
            </a:pPr>
            <a:r>
              <a:rPr lang="en-GB" sz="2400" kern="0" dirty="0">
                <a:solidFill>
                  <a:srgbClr val="000000"/>
                </a:solidFill>
                <a:ea typeface="Open Sans 2" panose="020B0604020202020204" charset="0"/>
                <a:cs typeface="Calibri" panose="020F0502020204030204" pitchFamily="34" charset="0"/>
              </a:rPr>
              <a:t>Will be taken forward by the 3y–€3m DIAMAS project and the 5y–€5m CRAFT-OA project funded by Horizon Europe for Diamond journals in the ERA.</a:t>
            </a:r>
          </a:p>
          <a:p>
            <a:pPr fontAlgn="base">
              <a:spcBef>
                <a:spcPts val="400"/>
              </a:spcBef>
              <a:spcAft>
                <a:spcPts val="400"/>
              </a:spcAft>
              <a:buSzPct val="100000"/>
              <a:tabLst>
                <a:tab pos="700762" algn="l"/>
              </a:tabLst>
              <a:defRPr/>
            </a:pPr>
            <a:r>
              <a:rPr lang="en-GB" sz="2000" kern="0" dirty="0">
                <a:solidFill>
                  <a:srgbClr val="0070C0"/>
                </a:solidFill>
                <a:ea typeface="Open Sans 2" panose="020B0604020202020204" charset="0"/>
                <a:cs typeface="Calibri" panose="020F0502020204030204" pitchFamily="34" charset="0"/>
              </a:rPr>
              <a:t>https://www.scienceeurope.org/our-resources/action-plan-for-diamond-open-access/	</a:t>
            </a:r>
            <a:r>
              <a:rPr lang="en-GB" sz="2000" kern="0" dirty="0">
                <a:solidFill>
                  <a:srgbClr val="000000"/>
                </a:solidFill>
                <a:ea typeface="Open Sans 2" panose="020B0604020202020204" charset="0"/>
                <a:cs typeface="Calibri" panose="020F0502020204030204" pitchFamily="34" charset="0"/>
              </a:rPr>
              <a:t>	</a:t>
            </a: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1" name="TextBox 8">
            <a:extLst>
              <a:ext uri="{FF2B5EF4-FFF2-40B4-BE49-F238E27FC236}">
                <a16:creationId xmlns:a16="http://schemas.microsoft.com/office/drawing/2014/main" id="{83226ED0-7D3A-9947-A77B-D8B57B7AD011}"/>
              </a:ext>
            </a:extLst>
          </p:cNvPr>
          <p:cNvSpPr txBox="1"/>
          <p:nvPr/>
        </p:nvSpPr>
        <p:spPr>
          <a:xfrm>
            <a:off x="3505200" y="147015"/>
            <a:ext cx="8382000"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The Diamond Action Plan</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pic>
        <p:nvPicPr>
          <p:cNvPr id="6" name="Picture 5" descr="A picture containing shape&#10;&#10;Description automatically generated">
            <a:extLst>
              <a:ext uri="{FF2B5EF4-FFF2-40B4-BE49-F238E27FC236}">
                <a16:creationId xmlns:a16="http://schemas.microsoft.com/office/drawing/2014/main" id="{D22C0E64-4576-2A2F-894C-1BB4616F2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0" y="0"/>
            <a:ext cx="3246391" cy="6858000"/>
          </a:xfrm>
          <a:prstGeom prst="rect">
            <a:avLst/>
          </a:prstGeom>
        </p:spPr>
      </p:pic>
      <p:sp>
        <p:nvSpPr>
          <p:cNvPr id="2" name="Slide Number Placeholder 3">
            <a:extLst>
              <a:ext uri="{FF2B5EF4-FFF2-40B4-BE49-F238E27FC236}">
                <a16:creationId xmlns:a16="http://schemas.microsoft.com/office/drawing/2014/main" id="{A28D03DA-FEBF-C7AD-034A-864DA40C2083}"/>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22</a:t>
            </a:fld>
            <a:endParaRPr lang="en-US" dirty="0">
              <a:solidFill>
                <a:srgbClr val="F47115"/>
              </a:solidFill>
            </a:endParaRPr>
          </a:p>
        </p:txBody>
      </p:sp>
    </p:spTree>
    <p:extLst>
      <p:ext uri="{BB962C8B-B14F-4D97-AF65-F5344CB8AC3E}">
        <p14:creationId xmlns:p14="http://schemas.microsoft.com/office/powerpoint/2010/main" val="3531139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9" name="TextBox 9"/>
          <p:cNvSpPr txBox="1"/>
          <p:nvPr/>
        </p:nvSpPr>
        <p:spPr>
          <a:xfrm>
            <a:off x="3505200" y="1027101"/>
            <a:ext cx="8445062" cy="5119350"/>
          </a:xfrm>
          <a:prstGeom prst="rect">
            <a:avLst/>
          </a:prstGeom>
        </p:spPr>
        <p:txBody>
          <a:bodyPr wrap="square" lIns="0" tIns="0" rIns="0" bIns="0" rtlCol="0" anchor="t">
            <a:spAutoFit/>
          </a:bodyPr>
          <a:lstStyle/>
          <a:p>
            <a:pPr marL="288000"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Principle 7 of Plan S: </a:t>
            </a:r>
            <a:r>
              <a:rPr lang="en-GB" sz="2200" i="1" kern="0" dirty="0">
                <a:solidFill>
                  <a:srgbClr val="000000"/>
                </a:solidFill>
                <a:ea typeface="Open Sans 2" panose="020B0604020202020204" charset="0"/>
                <a:cs typeface="Calibri" panose="020F0502020204030204" pitchFamily="34" charset="0"/>
              </a:rPr>
              <a:t>“…it is understood that the timeline to achieve Open Access for monographs and book chapters will be longer and requires a separate and due process;”</a:t>
            </a:r>
            <a:r>
              <a:rPr lang="en-GB" sz="2200" b="1" i="1" kern="0" dirty="0">
                <a:solidFill>
                  <a:srgbClr val="000000"/>
                </a:solidFill>
                <a:ea typeface="Open Sans 2" panose="020B0604020202020204" charset="0"/>
                <a:cs typeface="Calibri" panose="020F0502020204030204" pitchFamily="34" charset="0"/>
              </a:rPr>
              <a:t> </a:t>
            </a:r>
          </a:p>
          <a:p>
            <a:pPr marL="288000"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Sept 2021: a statement on academic books with 5 recommendations:</a:t>
            </a:r>
          </a:p>
          <a:p>
            <a:pPr marL="745200" lvl="1"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All academic books based on original research supported by </a:t>
            </a:r>
            <a:r>
              <a:rPr lang="en-GB" sz="2200" kern="0" dirty="0" err="1">
                <a:solidFill>
                  <a:srgbClr val="000000"/>
                </a:solidFill>
                <a:ea typeface="Open Sans 2" panose="020B0604020202020204" charset="0"/>
                <a:cs typeface="Calibri" panose="020F0502020204030204" pitchFamily="34" charset="0"/>
              </a:rPr>
              <a:t>cOAlition</a:t>
            </a:r>
            <a:r>
              <a:rPr lang="en-GB" sz="2200" kern="0" dirty="0">
                <a:solidFill>
                  <a:srgbClr val="000000"/>
                </a:solidFill>
                <a:ea typeface="Open Sans 2" panose="020B0604020202020204" charset="0"/>
                <a:cs typeface="Calibri" panose="020F0502020204030204" pitchFamily="34" charset="0"/>
              </a:rPr>
              <a:t> S should be made available Open Access on publication.</a:t>
            </a:r>
          </a:p>
          <a:p>
            <a:pPr marL="745200" lvl="1"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Authors/ institutions should retain sufficient intellectual property rights to make books available Open Access and allow for re-use.</a:t>
            </a:r>
          </a:p>
          <a:p>
            <a:pPr marL="745200" lvl="1"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Academic books should be Open Access under a CC licence.</a:t>
            </a:r>
          </a:p>
          <a:p>
            <a:pPr marL="745200" lvl="1"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Any embargo periods should never exceed 12 months.</a:t>
            </a:r>
          </a:p>
          <a:p>
            <a:pPr marL="745200" lvl="1"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A commitment to financially support Open Access of books</a:t>
            </a:r>
            <a:endParaRPr lang="en-GB" sz="2200" b="1" kern="0" dirty="0">
              <a:solidFill>
                <a:srgbClr val="000000"/>
              </a:solidFill>
              <a:ea typeface="Open Sans 2" panose="020B0604020202020204" charset="0"/>
              <a:cs typeface="Calibri" panose="020F0502020204030204" pitchFamily="34" charset="0"/>
            </a:endParaRPr>
          </a:p>
          <a:p>
            <a:pPr marL="288000" indent="-288000" fontAlgn="base">
              <a:spcBef>
                <a:spcPts val="400"/>
              </a:spcBef>
              <a:spcAft>
                <a:spcPts val="400"/>
              </a:spcAft>
              <a:buSzPct val="100000"/>
              <a:buBlip>
                <a:blip r:embed="rId3"/>
              </a:buBlip>
              <a:tabLst>
                <a:tab pos="700762" algn="l"/>
              </a:tabLst>
              <a:defRPr/>
            </a:pPr>
            <a:r>
              <a:rPr lang="en-GB" sz="2200" kern="0" dirty="0">
                <a:solidFill>
                  <a:srgbClr val="000000"/>
                </a:solidFill>
                <a:ea typeface="Open Sans 2" panose="020B0604020202020204" charset="0"/>
                <a:cs typeface="Calibri" panose="020F0502020204030204" pitchFamily="34" charset="0"/>
              </a:rPr>
              <a:t>Implementation will be supported by the </a:t>
            </a:r>
            <a:r>
              <a:rPr lang="en-GB" sz="2200" i="1" kern="0" dirty="0">
                <a:solidFill>
                  <a:srgbClr val="000000"/>
                </a:solidFill>
                <a:ea typeface="Open Sans 2" panose="020B0604020202020204" charset="0"/>
                <a:cs typeface="Calibri" panose="020F0502020204030204" pitchFamily="34" charset="0"/>
              </a:rPr>
              <a:t>Directory of Open Access Books</a:t>
            </a:r>
            <a:r>
              <a:rPr lang="en-GB" sz="2200" kern="0" dirty="0">
                <a:solidFill>
                  <a:srgbClr val="000000"/>
                </a:solidFill>
                <a:ea typeface="Open Sans 2" panose="020B0604020202020204" charset="0"/>
                <a:cs typeface="Calibri" panose="020F0502020204030204" pitchFamily="34" charset="0"/>
              </a:rPr>
              <a:t> and in collaboration with </a:t>
            </a:r>
            <a:r>
              <a:rPr lang="en-GB" sz="2200" kern="0">
                <a:solidFill>
                  <a:srgbClr val="000000"/>
                </a:solidFill>
                <a:ea typeface="Open Sans 2" panose="020B0604020202020204" charset="0"/>
                <a:cs typeface="Calibri" panose="020F0502020204030204" pitchFamily="34" charset="0"/>
              </a:rPr>
              <a:t>OAPEN and the </a:t>
            </a:r>
            <a:r>
              <a:rPr lang="en-GB" sz="2200" kern="0" dirty="0">
                <a:solidFill>
                  <a:srgbClr val="000000"/>
                </a:solidFill>
                <a:ea typeface="Open Sans 2" panose="020B0604020202020204" charset="0"/>
                <a:cs typeface="Calibri" panose="020F0502020204030204" pitchFamily="34" charset="0"/>
              </a:rPr>
              <a:t>OA books network.</a:t>
            </a:r>
          </a:p>
        </p:txBody>
      </p:sp>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1" name="TextBox 8">
            <a:extLst>
              <a:ext uri="{FF2B5EF4-FFF2-40B4-BE49-F238E27FC236}">
                <a16:creationId xmlns:a16="http://schemas.microsoft.com/office/drawing/2014/main" id="{83226ED0-7D3A-9947-A77B-D8B57B7AD011}"/>
              </a:ext>
            </a:extLst>
          </p:cNvPr>
          <p:cNvSpPr txBox="1"/>
          <p:nvPr/>
        </p:nvSpPr>
        <p:spPr>
          <a:xfrm>
            <a:off x="3505200" y="147015"/>
            <a:ext cx="8382000"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Open Access for academic books</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pic>
        <p:nvPicPr>
          <p:cNvPr id="5" name="Picture 4" descr="A stack of books&#10;&#10;Description automatically generated with medium confidence">
            <a:extLst>
              <a:ext uri="{FF2B5EF4-FFF2-40B4-BE49-F238E27FC236}">
                <a16:creationId xmlns:a16="http://schemas.microsoft.com/office/drawing/2014/main" id="{E6C961C8-3BFE-E848-A411-D4BDAA55A195}"/>
              </a:ext>
            </a:extLst>
          </p:cNvPr>
          <p:cNvPicPr>
            <a:picLocks noChangeAspect="1"/>
          </p:cNvPicPr>
          <p:nvPr/>
        </p:nvPicPr>
        <p:blipFill rotWithShape="1">
          <a:blip r:embed="rId4">
            <a:extLst>
              <a:ext uri="{28A0092B-C50C-407E-A947-70E740481C1C}">
                <a14:useLocalDpi xmlns:a14="http://schemas.microsoft.com/office/drawing/2010/main" val="0"/>
              </a:ext>
            </a:extLst>
          </a:blip>
          <a:srcRect l="10280" r="19768"/>
          <a:stretch/>
        </p:blipFill>
        <p:spPr>
          <a:xfrm>
            <a:off x="-2628" y="36786"/>
            <a:ext cx="3200401" cy="6858000"/>
          </a:xfrm>
          <a:prstGeom prst="rect">
            <a:avLst/>
          </a:prstGeom>
        </p:spPr>
      </p:pic>
      <p:sp>
        <p:nvSpPr>
          <p:cNvPr id="2" name="Slide Number Placeholder 3">
            <a:extLst>
              <a:ext uri="{FF2B5EF4-FFF2-40B4-BE49-F238E27FC236}">
                <a16:creationId xmlns:a16="http://schemas.microsoft.com/office/drawing/2014/main" id="{AB257441-3FC1-0A1C-C6B4-98653CB8BB6F}"/>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23</a:t>
            </a:fld>
            <a:endParaRPr lang="en-US" dirty="0">
              <a:solidFill>
                <a:srgbClr val="F47115"/>
              </a:solidFill>
            </a:endParaRPr>
          </a:p>
        </p:txBody>
      </p:sp>
    </p:spTree>
    <p:extLst>
      <p:ext uri="{BB962C8B-B14F-4D97-AF65-F5344CB8AC3E}">
        <p14:creationId xmlns:p14="http://schemas.microsoft.com/office/powerpoint/2010/main" val="260378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07"/>
        <p:cNvGrpSpPr/>
        <p:nvPr/>
      </p:nvGrpSpPr>
      <p:grpSpPr>
        <a:xfrm>
          <a:off x="0" y="0"/>
          <a:ext cx="0" cy="0"/>
          <a:chOff x="0" y="0"/>
          <a:chExt cx="0" cy="0"/>
        </a:xfrm>
      </p:grpSpPr>
      <p:sp>
        <p:nvSpPr>
          <p:cNvPr id="111" name="Google Shape;111;p21"/>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24</a:t>
            </a:fld>
            <a:endParaRPr>
              <a:solidFill>
                <a:srgbClr val="F47115"/>
              </a:solidFill>
            </a:endParaRPr>
          </a:p>
        </p:txBody>
      </p:sp>
      <p:sp>
        <p:nvSpPr>
          <p:cNvPr id="112" name="Google Shape;112;p21"/>
          <p:cNvSpPr txBox="1"/>
          <p:nvPr/>
        </p:nvSpPr>
        <p:spPr>
          <a:xfrm>
            <a:off x="2591306" y="153434"/>
            <a:ext cx="6109714" cy="595099"/>
          </a:xfrm>
          <a:prstGeom prst="rect">
            <a:avLst/>
          </a:prstGeom>
          <a:noFill/>
          <a:ln>
            <a:noFill/>
          </a:ln>
        </p:spPr>
        <p:txBody>
          <a:bodyPr spcFirstLastPara="1" wrap="square" lIns="0" tIns="0" rIns="0" bIns="0" anchor="t" anchorCtr="0">
            <a:spAutoFit/>
          </a:bodyPr>
          <a:lstStyle/>
          <a:p>
            <a:r>
              <a:rPr lang="en" sz="3867" dirty="0">
                <a:solidFill>
                  <a:srgbClr val="F47115"/>
                </a:solidFill>
                <a:latin typeface="Source Sans Pro Black"/>
                <a:ea typeface="Source Sans Pro Black"/>
                <a:cs typeface="Source Sans Pro Black"/>
                <a:sym typeface="Source Sans Pro Black"/>
              </a:rPr>
              <a:t>To conclude, cOAlition S is:</a:t>
            </a:r>
            <a:endParaRPr sz="3867" dirty="0">
              <a:solidFill>
                <a:srgbClr val="595959"/>
              </a:solidFill>
              <a:latin typeface="Source Sans Pro Black"/>
              <a:ea typeface="Source Sans Pro Black"/>
              <a:cs typeface="Source Sans Pro Black"/>
              <a:sym typeface="Source Sans Pro Black"/>
            </a:endParaRPr>
          </a:p>
        </p:txBody>
      </p:sp>
      <p:sp>
        <p:nvSpPr>
          <p:cNvPr id="113" name="Google Shape;113;p21"/>
          <p:cNvSpPr txBox="1"/>
          <p:nvPr/>
        </p:nvSpPr>
        <p:spPr>
          <a:xfrm>
            <a:off x="2591305" y="991490"/>
            <a:ext cx="9600662" cy="5699702"/>
          </a:xfrm>
          <a:prstGeom prst="rect">
            <a:avLst/>
          </a:prstGeom>
          <a:noFill/>
          <a:ln>
            <a:noFill/>
          </a:ln>
        </p:spPr>
        <p:txBody>
          <a:bodyPr spcFirstLastPara="1" wrap="square" lIns="0" tIns="0" rIns="0" bIns="0" anchor="t" anchorCtr="0">
            <a:spAutoFit/>
          </a:bodyPr>
          <a:lstStyle/>
          <a:p>
            <a:pPr marL="288000"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 pushing both authors and publishers towards </a:t>
            </a:r>
            <a:r>
              <a:rPr lang="en-GB" sz="2667" b="1" dirty="0">
                <a:ea typeface="Source Sans Pro"/>
                <a:cs typeface="Source Sans Pro"/>
                <a:sym typeface="Source Sans Pro"/>
              </a:rPr>
              <a:t>full and immediate Open Access with  CC BY</a:t>
            </a:r>
            <a:r>
              <a:rPr lang="en-GB" sz="2667" dirty="0">
                <a:ea typeface="Source Sans Pro"/>
                <a:cs typeface="Source Sans Pro"/>
                <a:sym typeface="Source Sans Pro"/>
              </a:rPr>
              <a:t>.</a:t>
            </a:r>
            <a:br>
              <a:rPr lang="en-GB" sz="2667" dirty="0">
                <a:ea typeface="Source Sans Pro"/>
                <a:cs typeface="Source Sans Pro"/>
                <a:sym typeface="Source Sans Pro"/>
              </a:rPr>
            </a:br>
            <a:endParaRPr lang="en-GB" sz="1400" dirty="0">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 using a set of </a:t>
            </a:r>
            <a:r>
              <a:rPr lang="en-GB" sz="2667" b="1" dirty="0">
                <a:ea typeface="Source Sans Pro"/>
                <a:cs typeface="Source Sans Pro"/>
                <a:sym typeface="Source Sans Pro"/>
              </a:rPr>
              <a:t>complementary policies and tools</a:t>
            </a:r>
            <a:r>
              <a:rPr lang="en-GB" sz="2667" dirty="0">
                <a:ea typeface="Source Sans Pro"/>
                <a:cs typeface="Source Sans Pro"/>
                <a:sym typeface="Source Sans Pro"/>
              </a:rPr>
              <a:t> to achieve Open Access to peer reviewed articles and books arising from their funding</a:t>
            </a:r>
          </a:p>
          <a:p>
            <a:pPr marL="745200" lvl="1"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 Paying for OA fees in Gold OA journals</a:t>
            </a:r>
          </a:p>
          <a:p>
            <a:pPr marL="745200" lvl="1"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Encouraging Rights Retention for publication in subscription journals to allow for immediate deposit in repositories</a:t>
            </a:r>
          </a:p>
          <a:p>
            <a:pPr marL="745200" lvl="1"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Journal Checker Tool and Journal Comparison Service</a:t>
            </a:r>
          </a:p>
          <a:p>
            <a:pPr lvl="1" fontAlgn="base">
              <a:spcBef>
                <a:spcPts val="300"/>
              </a:spcBef>
              <a:spcAft>
                <a:spcPts val="300"/>
              </a:spcAft>
              <a:buSzPct val="100000"/>
              <a:tabLst>
                <a:tab pos="700762" algn="l"/>
              </a:tabLst>
              <a:defRPr/>
            </a:pPr>
            <a:endParaRPr lang="en-GB" sz="1400" dirty="0">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 supporting community-driven (Diamond) Open Access journals and platforms for globally equitable Open Access.</a:t>
            </a:r>
            <a:endParaRPr lang="en-GB" sz="2000" dirty="0">
              <a:ea typeface="Source Sans Pro"/>
              <a:cs typeface="Source Sans Pro"/>
              <a:sym typeface="Source Sans Pro"/>
            </a:endParaRPr>
          </a:p>
          <a:p>
            <a:pPr marL="609585"/>
            <a:endParaRPr sz="1400" dirty="0">
              <a:latin typeface="Source Sans Pro"/>
              <a:ea typeface="Source Sans Pro"/>
              <a:cs typeface="Source Sans Pro"/>
              <a:sym typeface="Source Sans Pro"/>
            </a:endParaRPr>
          </a:p>
        </p:txBody>
      </p:sp>
      <p:pic>
        <p:nvPicPr>
          <p:cNvPr id="115" name="Google Shape;115;p21" descr="Diagram&#10;&#10;Description automatically generated"/>
          <p:cNvPicPr preferRelativeResize="0"/>
          <p:nvPr/>
        </p:nvPicPr>
        <p:blipFill rotWithShape="1">
          <a:blip r:embed="rId4">
            <a:alphaModFix/>
          </a:blip>
          <a:srcRect r="73714"/>
          <a:stretch/>
        </p:blipFill>
        <p:spPr>
          <a:xfrm>
            <a:off x="33" y="0"/>
            <a:ext cx="2285264" cy="3405333"/>
          </a:xfrm>
          <a:prstGeom prst="rect">
            <a:avLst/>
          </a:prstGeom>
          <a:noFill/>
          <a:ln>
            <a:noFill/>
          </a:ln>
        </p:spPr>
      </p:pic>
      <p:pic>
        <p:nvPicPr>
          <p:cNvPr id="116" name="Google Shape;116;p21" descr="Diagram&#10;&#10;Description automatically generated"/>
          <p:cNvPicPr preferRelativeResize="0"/>
          <p:nvPr/>
        </p:nvPicPr>
        <p:blipFill rotWithShape="1">
          <a:blip r:embed="rId4">
            <a:alphaModFix/>
          </a:blip>
          <a:srcRect l="66000" r="7608"/>
          <a:stretch/>
        </p:blipFill>
        <p:spPr>
          <a:xfrm>
            <a:off x="0" y="3403267"/>
            <a:ext cx="2285269" cy="3431100"/>
          </a:xfrm>
          <a:prstGeom prst="rect">
            <a:avLst/>
          </a:prstGeom>
          <a:noFill/>
          <a:ln>
            <a:noFill/>
          </a:ln>
        </p:spPr>
      </p:pic>
      <p:sp>
        <p:nvSpPr>
          <p:cNvPr id="2" name="Slide Number Placeholder 3">
            <a:extLst>
              <a:ext uri="{FF2B5EF4-FFF2-40B4-BE49-F238E27FC236}">
                <a16:creationId xmlns:a16="http://schemas.microsoft.com/office/drawing/2014/main" id="{EA43CAA7-0A98-C8A4-6E56-1B3DFE7AD690}"/>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24</a:t>
            </a:fld>
            <a:endParaRPr lang="en-US" dirty="0">
              <a:solidFill>
                <a:srgbClr val="F47115"/>
              </a:solidFill>
            </a:endParaRPr>
          </a:p>
        </p:txBody>
      </p:sp>
    </p:spTree>
    <p:extLst>
      <p:ext uri="{BB962C8B-B14F-4D97-AF65-F5344CB8AC3E}">
        <p14:creationId xmlns:p14="http://schemas.microsoft.com/office/powerpoint/2010/main" val="332755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8575"/>
            <a:ext cx="12192000" cy="6932408"/>
            <a:chOff x="0" y="0"/>
            <a:chExt cx="12227293" cy="9243210"/>
          </a:xfrm>
          <a:gradFill>
            <a:gsLst>
              <a:gs pos="23000">
                <a:schemeClr val="tx1"/>
              </a:gs>
              <a:gs pos="94000">
                <a:schemeClr val="accent6">
                  <a:lumMod val="75000"/>
                </a:schemeClr>
              </a:gs>
              <a:gs pos="100000">
                <a:schemeClr val="accent6">
                  <a:lumMod val="75000"/>
                </a:schemeClr>
              </a:gs>
            </a:gsLst>
            <a:lin ang="0" scaled="1"/>
          </a:gradFill>
        </p:grpSpPr>
        <p:pic>
          <p:nvPicPr>
            <p:cNvPr id="3" name="Picture 3"/>
            <p:cNvPicPr>
              <a:picLocks noChangeAspect="1"/>
            </p:cNvPicPr>
            <p:nvPr/>
          </p:nvPicPr>
          <p:blipFill>
            <a:blip r:embed="rId3" cstate="screen">
              <a:alphaModFix amt="10999"/>
              <a:extLst>
                <a:ext uri="{28A0092B-C50C-407E-A947-70E740481C1C}">
                  <a14:useLocalDpi xmlns:a14="http://schemas.microsoft.com/office/drawing/2010/main"/>
                </a:ext>
              </a:extLst>
            </a:blip>
            <a:srcRect/>
            <a:stretch>
              <a:fillRect/>
            </a:stretch>
          </p:blipFill>
          <p:spPr>
            <a:xfrm>
              <a:off x="0" y="0"/>
              <a:ext cx="12227293" cy="9243210"/>
            </a:xfrm>
            <a:prstGeom prst="rect">
              <a:avLst/>
            </a:prstGeom>
            <a:grpFill/>
          </p:spPr>
        </p:pic>
      </p:grpSp>
      <p:sp>
        <p:nvSpPr>
          <p:cNvPr id="4" name="TextBox 4"/>
          <p:cNvSpPr txBox="1"/>
          <p:nvPr/>
        </p:nvSpPr>
        <p:spPr>
          <a:xfrm>
            <a:off x="2254955" y="993340"/>
            <a:ext cx="7643812" cy="875304"/>
          </a:xfrm>
          <a:prstGeom prst="rect">
            <a:avLst/>
          </a:prstGeom>
        </p:spPr>
        <p:txBody>
          <a:bodyPr lIns="0" tIns="0" rIns="0" bIns="0" rtlCol="0" anchor="t">
            <a:spAutoFit/>
          </a:bodyPr>
          <a:lstStyle/>
          <a:p>
            <a:pPr>
              <a:lnSpc>
                <a:spcPts val="7245"/>
              </a:lnSpc>
            </a:pPr>
            <a:r>
              <a:rPr lang="en-US" sz="5400" spc="226" dirty="0">
                <a:solidFill>
                  <a:srgbClr val="F47115"/>
                </a:solidFill>
                <a:latin typeface="Open Sans 1" panose="020B0604020202020204" charset="0"/>
                <a:ea typeface="Open Sans 1" panose="020B0604020202020204" charset="0"/>
                <a:cs typeface="Open Sans 1" panose="020B0604020202020204" charset="0"/>
              </a:rPr>
              <a:t>Questions &amp; Discussion</a:t>
            </a:r>
          </a:p>
        </p:txBody>
      </p:sp>
      <p:sp>
        <p:nvSpPr>
          <p:cNvPr id="16" name="TextBox 15">
            <a:extLst>
              <a:ext uri="{FF2B5EF4-FFF2-40B4-BE49-F238E27FC236}">
                <a16:creationId xmlns:a16="http://schemas.microsoft.com/office/drawing/2014/main" id="{54AEEF58-0FF0-4A4A-BD0C-9A0F4D67B745}"/>
              </a:ext>
            </a:extLst>
          </p:cNvPr>
          <p:cNvSpPr txBox="1"/>
          <p:nvPr/>
        </p:nvSpPr>
        <p:spPr>
          <a:xfrm>
            <a:off x="2816416" y="4387332"/>
            <a:ext cx="2441384" cy="1477328"/>
          </a:xfrm>
          <a:prstGeom prst="rect">
            <a:avLst/>
          </a:prstGeom>
          <a:noFill/>
        </p:spPr>
        <p:txBody>
          <a:bodyPr wrap="square" rtlCol="0">
            <a:spAutoFit/>
          </a:bodyPr>
          <a:lstStyle/>
          <a:p>
            <a:r>
              <a:rPr lang="en-US" dirty="0">
                <a:solidFill>
                  <a:schemeClr val="bg1"/>
                </a:solidFill>
                <a:latin typeface="Open Sans 2" panose="020B0604020202020204" charset="0"/>
                <a:ea typeface="Open Sans 2" panose="020B0604020202020204" charset="0"/>
                <a:cs typeface="Open Sans 2" panose="020B0604020202020204" charset="0"/>
              </a:rPr>
              <a:t>www.coalition-s.org </a:t>
            </a:r>
          </a:p>
          <a:p>
            <a:endParaRPr lang="en-US" dirty="0">
              <a:solidFill>
                <a:schemeClr val="bg1"/>
              </a:solidFill>
              <a:latin typeface="Open Sans 2" panose="020B0604020202020204" charset="0"/>
              <a:ea typeface="Open Sans 2" panose="020B0604020202020204" charset="0"/>
              <a:cs typeface="Open Sans 2" panose="020B0604020202020204" charset="0"/>
            </a:endParaRPr>
          </a:p>
          <a:p>
            <a:r>
              <a:rPr lang="en-US" dirty="0">
                <a:solidFill>
                  <a:schemeClr val="bg1"/>
                </a:solidFill>
                <a:latin typeface="Open Sans 2" panose="020B0604020202020204" charset="0"/>
                <a:ea typeface="Open Sans 2" panose="020B0604020202020204" charset="0"/>
                <a:cs typeface="Open Sans 2" panose="020B0604020202020204" charset="0"/>
              </a:rPr>
              <a:t>info@coalition-s.org</a:t>
            </a:r>
          </a:p>
          <a:p>
            <a:endParaRPr lang="en-US" dirty="0">
              <a:solidFill>
                <a:schemeClr val="bg1"/>
              </a:solidFill>
              <a:latin typeface="Open Sans 2" panose="020B0604020202020204" charset="0"/>
              <a:ea typeface="Open Sans 2" panose="020B0604020202020204" charset="0"/>
              <a:cs typeface="Open Sans 2" panose="020B0604020202020204" charset="0"/>
            </a:endParaRPr>
          </a:p>
          <a:p>
            <a:r>
              <a:rPr lang="en-US" dirty="0">
                <a:solidFill>
                  <a:schemeClr val="bg1"/>
                </a:solidFill>
                <a:latin typeface="Open Sans 2" panose="020B0604020202020204" charset="0"/>
                <a:ea typeface="Open Sans 2" panose="020B0604020202020204" charset="0"/>
                <a:cs typeface="Open Sans 2" panose="020B0604020202020204" charset="0"/>
              </a:rPr>
              <a:t>@cOAlitions_OA</a:t>
            </a:r>
          </a:p>
        </p:txBody>
      </p:sp>
      <p:pic>
        <p:nvPicPr>
          <p:cNvPr id="3074" name="Picture 2" descr="Logo twitter twitter logo icon - Popular Social Media Flat">
            <a:extLst>
              <a:ext uri="{FF2B5EF4-FFF2-40B4-BE49-F238E27FC236}">
                <a16:creationId xmlns:a16="http://schemas.microsoft.com/office/drawing/2014/main" id="{0FEC839C-CD1F-456C-AA9B-2908A78BD55F}"/>
              </a:ext>
            </a:extLst>
          </p:cNvPr>
          <p:cNvPicPr>
            <a:picLocks noChangeAspect="1" noChangeArrowheads="1"/>
          </p:cNvPicPr>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197291" y="5318588"/>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30" name="Graphic 29" descr="Email">
            <a:extLst>
              <a:ext uri="{FF2B5EF4-FFF2-40B4-BE49-F238E27FC236}">
                <a16:creationId xmlns:a16="http://schemas.microsoft.com/office/drawing/2014/main" id="{CFF3B275-0BC9-4001-B62D-49498A3FA42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264480" y="4843435"/>
            <a:ext cx="400746" cy="400746"/>
          </a:xfrm>
          <a:prstGeom prst="rect">
            <a:avLst/>
          </a:prstGeom>
        </p:spPr>
      </p:pic>
      <p:pic>
        <p:nvPicPr>
          <p:cNvPr id="32" name="Graphic 31" descr="Internet">
            <a:extLst>
              <a:ext uri="{FF2B5EF4-FFF2-40B4-BE49-F238E27FC236}">
                <a16:creationId xmlns:a16="http://schemas.microsoft.com/office/drawing/2014/main" id="{3EE534C1-670B-41FB-ACE2-301763ECCBAD}"/>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264480" y="4368282"/>
            <a:ext cx="400746" cy="400746"/>
          </a:xfrm>
          <a:prstGeom prst="rect">
            <a:avLst/>
          </a:prstGeom>
        </p:spPr>
      </p:pic>
    </p:spTree>
    <p:extLst>
      <p:ext uri="{BB962C8B-B14F-4D97-AF65-F5344CB8AC3E}">
        <p14:creationId xmlns:p14="http://schemas.microsoft.com/office/powerpoint/2010/main" val="226775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20"/>
        <p:cNvGrpSpPr/>
        <p:nvPr/>
      </p:nvGrpSpPr>
      <p:grpSpPr>
        <a:xfrm>
          <a:off x="0" y="0"/>
          <a:ext cx="0" cy="0"/>
          <a:chOff x="0" y="0"/>
          <a:chExt cx="0" cy="0"/>
        </a:xfrm>
      </p:grpSpPr>
      <p:sp>
        <p:nvSpPr>
          <p:cNvPr id="124" name="Google Shape;124;p22"/>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smtClean="0"/>
              <a:pPr algn="r"/>
              <a:t>3</a:t>
            </a:fld>
            <a:endParaRPr>
              <a:solidFill>
                <a:srgbClr val="F47115"/>
              </a:solidFill>
            </a:endParaRPr>
          </a:p>
        </p:txBody>
      </p:sp>
      <p:sp>
        <p:nvSpPr>
          <p:cNvPr id="125" name="Google Shape;125;p22"/>
          <p:cNvSpPr txBox="1"/>
          <p:nvPr/>
        </p:nvSpPr>
        <p:spPr>
          <a:xfrm>
            <a:off x="2570205" y="113317"/>
            <a:ext cx="9559200" cy="595099"/>
          </a:xfrm>
          <a:prstGeom prst="rect">
            <a:avLst/>
          </a:prstGeom>
          <a:noFill/>
          <a:ln>
            <a:noFill/>
          </a:ln>
        </p:spPr>
        <p:txBody>
          <a:bodyPr spcFirstLastPara="1" wrap="square" lIns="0" tIns="0" rIns="0" bIns="0" anchor="t" anchorCtr="0">
            <a:spAutoFit/>
          </a:bodyPr>
          <a:lstStyle/>
          <a:p>
            <a:r>
              <a:rPr lang="en" sz="3867" dirty="0">
                <a:solidFill>
                  <a:srgbClr val="F47115"/>
                </a:solidFill>
                <a:latin typeface="Source Sans Pro Black"/>
                <a:ea typeface="Source Sans Pro Black"/>
                <a:cs typeface="Source Sans Pro Black"/>
                <a:sym typeface="Source Sans Pro Black"/>
              </a:rPr>
              <a:t>Plan S: a single goal with 10 principles</a:t>
            </a:r>
            <a:endParaRPr sz="3867" dirty="0">
              <a:solidFill>
                <a:srgbClr val="595959"/>
              </a:solidFill>
              <a:latin typeface="Source Sans Pro Black"/>
              <a:ea typeface="Source Sans Pro Black"/>
              <a:cs typeface="Source Sans Pro Black"/>
              <a:sym typeface="Source Sans Pro Black"/>
            </a:endParaRPr>
          </a:p>
        </p:txBody>
      </p:sp>
      <p:sp>
        <p:nvSpPr>
          <p:cNvPr id="126" name="Google Shape;126;p22"/>
          <p:cNvSpPr txBox="1"/>
          <p:nvPr/>
        </p:nvSpPr>
        <p:spPr>
          <a:xfrm>
            <a:off x="2570205" y="914400"/>
            <a:ext cx="8991600" cy="5566460"/>
          </a:xfrm>
          <a:prstGeom prst="rect">
            <a:avLst/>
          </a:prstGeom>
          <a:noFill/>
          <a:ln>
            <a:noFill/>
          </a:ln>
        </p:spPr>
        <p:txBody>
          <a:bodyPr spcFirstLastPara="1" wrap="square" lIns="0" tIns="0" rIns="0" bIns="0" anchor="t" anchorCtr="0">
            <a:spAutoFit/>
          </a:bodyPr>
          <a:lstStyle/>
          <a:p>
            <a:pPr fontAlgn="base">
              <a:spcBef>
                <a:spcPts val="300"/>
              </a:spcBef>
              <a:spcAft>
                <a:spcPts val="300"/>
              </a:spcAft>
              <a:buSzPct val="100000"/>
              <a:tabLst>
                <a:tab pos="700762" algn="l"/>
              </a:tabLst>
              <a:defRPr/>
            </a:pPr>
            <a:r>
              <a:rPr lang="en-GB" sz="2667" dirty="0">
                <a:latin typeface="Source Sans Pro"/>
                <a:ea typeface="Source Sans Pro"/>
                <a:cs typeface="Source Sans Pro"/>
                <a:sym typeface="Source Sans Pro"/>
              </a:rPr>
              <a:t>Plan S: </a:t>
            </a:r>
            <a:r>
              <a:rPr lang="en-GB" sz="2667" i="1" dirty="0">
                <a:latin typeface="Source Sans Pro"/>
                <a:ea typeface="Source Sans Pro"/>
                <a:cs typeface="Source Sans Pro"/>
                <a:sym typeface="Source Sans Pro"/>
              </a:rPr>
              <a:t>“With effect from 2021, all scholarly publications on the results from research funded by public or private grants provided by national, regional and international research councils and funding bodies, must be published in Open Access Journals, on Open Access Platforms, or made immediately available through Open Access Repositories without embargo.”</a:t>
            </a:r>
            <a:endParaRPr lang="en-GB" sz="2667" dirty="0">
              <a:latin typeface="Source Sans Pro"/>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 sz="2667" dirty="0">
                <a:latin typeface="Source Sans Pro"/>
                <a:ea typeface="Source Sans Pro"/>
                <a:cs typeface="Source Sans Pro"/>
                <a:sym typeface="Source Sans Pro"/>
              </a:rPr>
              <a:t>Funded researchers must make sure that all peer-reviewed papers are available in immediate </a:t>
            </a:r>
            <a:r>
              <a:rPr lang="en" sz="2667" dirty="0">
                <a:solidFill>
                  <a:srgbClr val="000000"/>
                </a:solidFill>
                <a:latin typeface="Source Sans Pro"/>
                <a:ea typeface="Source Sans Pro"/>
                <a:cs typeface="Source Sans Pro"/>
                <a:sym typeface="Source Sans Pro"/>
              </a:rPr>
              <a:t>Open Access </a:t>
            </a:r>
            <a:r>
              <a:rPr lang="en" sz="2667" dirty="0">
                <a:latin typeface="Source Sans Pro"/>
                <a:ea typeface="Source Sans Pro"/>
                <a:cs typeface="Source Sans Pro"/>
                <a:sym typeface="Source Sans Pro"/>
              </a:rPr>
              <a:t>with </a:t>
            </a:r>
            <a:r>
              <a:rPr lang="en" sz="2667" dirty="0">
                <a:solidFill>
                  <a:srgbClr val="000000"/>
                </a:solidFill>
                <a:latin typeface="Source Sans Pro"/>
                <a:ea typeface="Source Sans Pro"/>
                <a:cs typeface="Source Sans Pro"/>
                <a:sym typeface="Source Sans Pro"/>
              </a:rPr>
              <a:t>a CC-BY license. Researchers thus retain their intellectual rights.</a:t>
            </a:r>
          </a:p>
          <a:p>
            <a:pPr marL="288000" indent="-288000" fontAlgn="base">
              <a:spcBef>
                <a:spcPts val="300"/>
              </a:spcBef>
              <a:spcAft>
                <a:spcPts val="300"/>
              </a:spcAft>
              <a:buSzPct val="100000"/>
              <a:buBlip>
                <a:blip r:embed="rId3"/>
              </a:buBlip>
              <a:tabLst>
                <a:tab pos="700762" algn="l"/>
              </a:tabLst>
              <a:defRPr/>
            </a:pPr>
            <a:r>
              <a:rPr lang="en-GB" sz="2667" dirty="0">
                <a:solidFill>
                  <a:srgbClr val="000000"/>
                </a:solidFill>
                <a:ea typeface="Source Sans Pro"/>
                <a:cs typeface="Source Sans Pro"/>
                <a:sym typeface="Source Sans Pro"/>
              </a:rPr>
              <a:t>CC BY is the most open license. It allows the user to share and adapt the publication, provided that appropriate credit is given to the author (BY) and that the user indicates whether the publication has been changed</a:t>
            </a:r>
            <a:r>
              <a:rPr lang="en-GB" sz="1467" dirty="0">
                <a:solidFill>
                  <a:srgbClr val="000000"/>
                </a:solidFill>
                <a:ea typeface="Source Sans Pro"/>
                <a:cs typeface="Source Sans Pro"/>
                <a:sym typeface="Source Sans Pro"/>
              </a:rPr>
              <a:t>.</a:t>
            </a:r>
            <a:endParaRPr lang="en" sz="2667" dirty="0">
              <a:solidFill>
                <a:srgbClr val="000000"/>
              </a:solidFill>
              <a:latin typeface="Source Sans Pro"/>
              <a:ea typeface="Source Sans Pro"/>
              <a:cs typeface="Source Sans Pro"/>
              <a:sym typeface="Source Sans Pro"/>
            </a:endParaRPr>
          </a:p>
        </p:txBody>
      </p:sp>
      <p:pic>
        <p:nvPicPr>
          <p:cNvPr id="2" name="Picture 1" descr="Logo&#10;&#10;Description automatically generated">
            <a:extLst>
              <a:ext uri="{FF2B5EF4-FFF2-40B4-BE49-F238E27FC236}">
                <a16:creationId xmlns:a16="http://schemas.microsoft.com/office/drawing/2014/main" id="{D651D717-A2B4-84D6-DFF9-30143368B11B}"/>
              </a:ext>
            </a:extLst>
          </p:cNvPr>
          <p:cNvPicPr>
            <a:picLocks noChangeAspect="1"/>
          </p:cNvPicPr>
          <p:nvPr/>
        </p:nvPicPr>
        <p:blipFill rotWithShape="1">
          <a:blip r:embed="rId4"/>
          <a:srcRect l="12156" t="29438" r="11916" b="27154"/>
          <a:stretch/>
        </p:blipFill>
        <p:spPr>
          <a:xfrm rot="16200000">
            <a:off x="-2333492" y="2422798"/>
            <a:ext cx="7009106" cy="1925078"/>
          </a:xfrm>
          <a:prstGeom prst="rect">
            <a:avLst/>
          </a:prstGeom>
        </p:spPr>
      </p:pic>
      <p:sp>
        <p:nvSpPr>
          <p:cNvPr id="3" name="Slide Number Placeholder 3">
            <a:extLst>
              <a:ext uri="{FF2B5EF4-FFF2-40B4-BE49-F238E27FC236}">
                <a16:creationId xmlns:a16="http://schemas.microsoft.com/office/drawing/2014/main" id="{D8409BFF-5B95-76F8-6E4B-8F0E79158D0A}"/>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3</a:t>
            </a:fld>
            <a:endParaRPr lang="en-US" dirty="0">
              <a:solidFill>
                <a:srgbClr val="F4711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20"/>
        <p:cNvGrpSpPr/>
        <p:nvPr/>
      </p:nvGrpSpPr>
      <p:grpSpPr>
        <a:xfrm>
          <a:off x="0" y="0"/>
          <a:ext cx="0" cy="0"/>
          <a:chOff x="0" y="0"/>
          <a:chExt cx="0" cy="0"/>
        </a:xfrm>
      </p:grpSpPr>
      <p:sp>
        <p:nvSpPr>
          <p:cNvPr id="124" name="Google Shape;124;p22"/>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smtClean="0"/>
              <a:pPr algn="r"/>
              <a:t>4</a:t>
            </a:fld>
            <a:endParaRPr>
              <a:solidFill>
                <a:srgbClr val="F47115"/>
              </a:solidFill>
            </a:endParaRPr>
          </a:p>
        </p:txBody>
      </p:sp>
      <p:sp>
        <p:nvSpPr>
          <p:cNvPr id="125" name="Google Shape;125;p22"/>
          <p:cNvSpPr txBox="1"/>
          <p:nvPr/>
        </p:nvSpPr>
        <p:spPr>
          <a:xfrm>
            <a:off x="2570205" y="113317"/>
            <a:ext cx="9559200" cy="595099"/>
          </a:xfrm>
          <a:prstGeom prst="rect">
            <a:avLst/>
          </a:prstGeom>
          <a:noFill/>
          <a:ln>
            <a:noFill/>
          </a:ln>
        </p:spPr>
        <p:txBody>
          <a:bodyPr spcFirstLastPara="1" wrap="square" lIns="0" tIns="0" rIns="0" bIns="0" anchor="t" anchorCtr="0">
            <a:spAutoFit/>
          </a:bodyPr>
          <a:lstStyle/>
          <a:p>
            <a:r>
              <a:rPr lang="en" sz="3867" dirty="0">
                <a:solidFill>
                  <a:srgbClr val="F47115"/>
                </a:solidFill>
                <a:latin typeface="Source Sans Pro Black"/>
                <a:ea typeface="Source Sans Pro Black"/>
                <a:cs typeface="Source Sans Pro Black"/>
                <a:sym typeface="Source Sans Pro Black"/>
              </a:rPr>
              <a:t>White House OSTP memo 25aug22</a:t>
            </a:r>
            <a:endParaRPr sz="3867" dirty="0">
              <a:solidFill>
                <a:srgbClr val="595959"/>
              </a:solidFill>
              <a:latin typeface="Source Sans Pro Black"/>
              <a:ea typeface="Source Sans Pro Black"/>
              <a:cs typeface="Source Sans Pro Black"/>
              <a:sym typeface="Source Sans Pro Black"/>
            </a:endParaRPr>
          </a:p>
        </p:txBody>
      </p:sp>
      <p:sp>
        <p:nvSpPr>
          <p:cNvPr id="126" name="Google Shape;126;p22"/>
          <p:cNvSpPr txBox="1"/>
          <p:nvPr/>
        </p:nvSpPr>
        <p:spPr>
          <a:xfrm>
            <a:off x="2570204" y="1188244"/>
            <a:ext cx="9316995" cy="4565994"/>
          </a:xfrm>
          <a:prstGeom prst="rect">
            <a:avLst/>
          </a:prstGeom>
          <a:noFill/>
          <a:ln>
            <a:noFill/>
          </a:ln>
        </p:spPr>
        <p:txBody>
          <a:bodyPr spcFirstLastPara="1" wrap="square" lIns="0" tIns="0" rIns="0" bIns="0" anchor="t" anchorCtr="0">
            <a:spAutoFit/>
          </a:bodyPr>
          <a:lstStyle/>
          <a:p>
            <a:pPr fontAlgn="base">
              <a:spcBef>
                <a:spcPts val="300"/>
              </a:spcBef>
              <a:spcAft>
                <a:spcPts val="300"/>
              </a:spcAft>
              <a:buSzPct val="100000"/>
              <a:tabLst>
                <a:tab pos="700762" algn="l"/>
              </a:tabLst>
              <a:defRPr/>
            </a:pPr>
            <a:r>
              <a:rPr lang="en-GB" sz="2667" dirty="0">
                <a:ea typeface="Source Sans Pro"/>
                <a:cs typeface="Source Sans Pro"/>
                <a:sym typeface="Source Sans Pro"/>
              </a:rPr>
              <a:t>OSTP recommends that federal agencies update their public access policies by December 31st, 2025, to </a:t>
            </a:r>
            <a:r>
              <a:rPr lang="en-GB" sz="2667" b="1" dirty="0">
                <a:ea typeface="Source Sans Pro"/>
                <a:cs typeface="Source Sans Pro"/>
                <a:sym typeface="Source Sans Pro"/>
              </a:rPr>
              <a:t>make publications and their supporting data resulting from federally funded research publicly accessible without an embargo on publication.</a:t>
            </a:r>
          </a:p>
          <a:p>
            <a:pPr fontAlgn="base">
              <a:spcBef>
                <a:spcPts val="300"/>
              </a:spcBef>
              <a:spcAft>
                <a:spcPts val="300"/>
              </a:spcAft>
              <a:buSzPct val="100000"/>
              <a:tabLst>
                <a:tab pos="700762" algn="l"/>
              </a:tabLst>
              <a:defRPr/>
            </a:pPr>
            <a:endParaRPr lang="en-GB" sz="2667" dirty="0">
              <a:ea typeface="Source Sans Pro"/>
              <a:cs typeface="Source Sans Pro"/>
              <a:sym typeface="Source Sans Pro"/>
            </a:endParaRPr>
          </a:p>
          <a:p>
            <a:pPr fontAlgn="base">
              <a:spcBef>
                <a:spcPts val="300"/>
              </a:spcBef>
              <a:spcAft>
                <a:spcPts val="300"/>
              </a:spcAft>
              <a:buSzPct val="100000"/>
              <a:tabLst>
                <a:tab pos="700762" algn="l"/>
              </a:tabLst>
              <a:defRPr/>
            </a:pPr>
            <a:r>
              <a:rPr lang="en" sz="2667" dirty="0">
                <a:latin typeface="Source Sans Pro"/>
                <a:ea typeface="Source Sans Pro"/>
                <a:cs typeface="Source Sans Pro"/>
                <a:sym typeface="Source Sans Pro"/>
              </a:rPr>
              <a:t>This will apply to 400 federal agencies and $150bn research funds.</a:t>
            </a:r>
          </a:p>
          <a:p>
            <a:pPr fontAlgn="base">
              <a:spcBef>
                <a:spcPts val="300"/>
              </a:spcBef>
              <a:spcAft>
                <a:spcPts val="300"/>
              </a:spcAft>
              <a:buSzPct val="100000"/>
              <a:tabLst>
                <a:tab pos="700762" algn="l"/>
              </a:tabLst>
              <a:defRPr/>
            </a:pPr>
            <a:endParaRPr lang="en-GB" sz="2667" b="1" dirty="0">
              <a:ea typeface="Source Sans Pro"/>
              <a:cs typeface="Source Sans Pro"/>
              <a:sym typeface="Source Sans Pro"/>
            </a:endParaRPr>
          </a:p>
          <a:p>
            <a:pPr fontAlgn="base">
              <a:spcBef>
                <a:spcPts val="300"/>
              </a:spcBef>
              <a:spcAft>
                <a:spcPts val="300"/>
              </a:spcAft>
              <a:buSzPct val="100000"/>
              <a:tabLst>
                <a:tab pos="700762" algn="l"/>
              </a:tabLst>
              <a:defRPr/>
            </a:pPr>
            <a:r>
              <a:rPr lang="en-GB" sz="2667" dirty="0">
                <a:ea typeface="Source Sans Pro"/>
                <a:cs typeface="Source Sans Pro"/>
                <a:sym typeface="Source Sans Pro"/>
              </a:rPr>
              <a:t>Clearly echoes the Plan S goal</a:t>
            </a:r>
          </a:p>
          <a:p>
            <a:pPr fontAlgn="base">
              <a:spcBef>
                <a:spcPts val="300"/>
              </a:spcBef>
              <a:spcAft>
                <a:spcPts val="300"/>
              </a:spcAft>
              <a:buSzPct val="100000"/>
              <a:tabLst>
                <a:tab pos="700762" algn="l"/>
              </a:tabLst>
              <a:defRPr/>
            </a:pPr>
            <a:endParaRPr lang="en" sz="2667" dirty="0">
              <a:solidFill>
                <a:srgbClr val="000000"/>
              </a:solidFill>
              <a:latin typeface="Source Sans Pro"/>
              <a:ea typeface="Source Sans Pro"/>
              <a:cs typeface="Source Sans Pro"/>
              <a:sym typeface="Source Sans Pro"/>
            </a:endParaRPr>
          </a:p>
        </p:txBody>
      </p:sp>
      <p:sp>
        <p:nvSpPr>
          <p:cNvPr id="3" name="Slide Number Placeholder 3">
            <a:extLst>
              <a:ext uri="{FF2B5EF4-FFF2-40B4-BE49-F238E27FC236}">
                <a16:creationId xmlns:a16="http://schemas.microsoft.com/office/drawing/2014/main" id="{D8409BFF-5B95-76F8-6E4B-8F0E79158D0A}"/>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4</a:t>
            </a:fld>
            <a:endParaRPr lang="en-US" dirty="0">
              <a:solidFill>
                <a:srgbClr val="F47115"/>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088F32B4-1CF6-56FA-E16A-3C93DF4A5935}"/>
              </a:ext>
            </a:extLst>
          </p:cNvPr>
          <p:cNvPicPr>
            <a:picLocks noChangeAspect="1"/>
          </p:cNvPicPr>
          <p:nvPr/>
        </p:nvPicPr>
        <p:blipFill rotWithShape="1">
          <a:blip r:embed="rId3">
            <a:extLst>
              <a:ext uri="{28A0092B-C50C-407E-A947-70E740481C1C}">
                <a14:useLocalDpi xmlns:a14="http://schemas.microsoft.com/office/drawing/2010/main" val="0"/>
              </a:ext>
            </a:extLst>
          </a:blip>
          <a:srcRect t="2650" b="16129"/>
          <a:stretch/>
        </p:blipFill>
        <p:spPr>
          <a:xfrm rot="16200000">
            <a:off x="-2290732" y="2290735"/>
            <a:ext cx="6867466" cy="2285999"/>
          </a:xfrm>
          <a:prstGeom prst="rect">
            <a:avLst/>
          </a:prstGeom>
        </p:spPr>
      </p:pic>
    </p:spTree>
    <p:extLst>
      <p:ext uri="{BB962C8B-B14F-4D97-AF65-F5344CB8AC3E}">
        <p14:creationId xmlns:p14="http://schemas.microsoft.com/office/powerpoint/2010/main" val="417327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07"/>
        <p:cNvGrpSpPr/>
        <p:nvPr/>
      </p:nvGrpSpPr>
      <p:grpSpPr>
        <a:xfrm>
          <a:off x="0" y="0"/>
          <a:ext cx="0" cy="0"/>
          <a:chOff x="0" y="0"/>
          <a:chExt cx="0" cy="0"/>
        </a:xfrm>
      </p:grpSpPr>
      <p:sp>
        <p:nvSpPr>
          <p:cNvPr id="111" name="Google Shape;111;p21"/>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5</a:t>
            </a:fld>
            <a:endParaRPr>
              <a:solidFill>
                <a:srgbClr val="F47115"/>
              </a:solidFill>
            </a:endParaRPr>
          </a:p>
        </p:txBody>
      </p:sp>
      <p:sp>
        <p:nvSpPr>
          <p:cNvPr id="112" name="Google Shape;112;p21"/>
          <p:cNvSpPr txBox="1"/>
          <p:nvPr/>
        </p:nvSpPr>
        <p:spPr>
          <a:xfrm>
            <a:off x="2591306" y="153434"/>
            <a:ext cx="4962000" cy="595099"/>
          </a:xfrm>
          <a:prstGeom prst="rect">
            <a:avLst/>
          </a:prstGeom>
          <a:noFill/>
          <a:ln>
            <a:noFill/>
          </a:ln>
        </p:spPr>
        <p:txBody>
          <a:bodyPr spcFirstLastPara="1" wrap="square" lIns="0" tIns="0" rIns="0" bIns="0" anchor="t" anchorCtr="0">
            <a:spAutoFit/>
          </a:bodyPr>
          <a:lstStyle/>
          <a:p>
            <a:r>
              <a:rPr lang="en" sz="3867" dirty="0">
                <a:solidFill>
                  <a:srgbClr val="F47115"/>
                </a:solidFill>
                <a:latin typeface="Source Sans Pro Black"/>
                <a:ea typeface="Source Sans Pro Black"/>
                <a:cs typeface="Source Sans Pro Black"/>
                <a:sym typeface="Source Sans Pro Black"/>
              </a:rPr>
              <a:t>Why Open Access?</a:t>
            </a:r>
            <a:endParaRPr sz="3867" dirty="0">
              <a:solidFill>
                <a:srgbClr val="595959"/>
              </a:solidFill>
              <a:latin typeface="Source Sans Pro Black"/>
              <a:ea typeface="Source Sans Pro Black"/>
              <a:cs typeface="Source Sans Pro Black"/>
              <a:sym typeface="Source Sans Pro Black"/>
            </a:endParaRPr>
          </a:p>
        </p:txBody>
      </p:sp>
      <p:sp>
        <p:nvSpPr>
          <p:cNvPr id="113" name="Google Shape;113;p21"/>
          <p:cNvSpPr txBox="1"/>
          <p:nvPr/>
        </p:nvSpPr>
        <p:spPr>
          <a:xfrm>
            <a:off x="2591305" y="991490"/>
            <a:ext cx="9051957" cy="5858848"/>
          </a:xfrm>
          <a:prstGeom prst="rect">
            <a:avLst/>
          </a:prstGeom>
          <a:noFill/>
          <a:ln>
            <a:noFill/>
          </a:ln>
        </p:spPr>
        <p:txBody>
          <a:bodyPr spcFirstLastPara="1" wrap="square" lIns="0" tIns="0" rIns="0" bIns="0" anchor="t" anchorCtr="0">
            <a:spAutoFit/>
          </a:bodyPr>
          <a:lstStyle/>
          <a:p>
            <a:pPr marL="288000" indent="-288000" fontAlgn="base">
              <a:spcBef>
                <a:spcPts val="300"/>
              </a:spcBef>
              <a:spcAft>
                <a:spcPts val="300"/>
              </a:spcAft>
              <a:buSzPct val="100000"/>
              <a:buBlip>
                <a:blip r:embed="rId3"/>
              </a:buBlip>
              <a:tabLst>
                <a:tab pos="700762" algn="l"/>
              </a:tabLst>
              <a:defRPr/>
            </a:pPr>
            <a:r>
              <a:rPr lang="en-GB" sz="2667" b="1" dirty="0">
                <a:ea typeface="Source Sans Pro"/>
                <a:cs typeface="Source Sans Pro"/>
                <a:sym typeface="Source Sans Pro"/>
              </a:rPr>
              <a:t>For society:</a:t>
            </a:r>
            <a:br>
              <a:rPr lang="en-GB" sz="2667" dirty="0">
                <a:ea typeface="Source Sans Pro"/>
                <a:cs typeface="Source Sans Pro"/>
                <a:sym typeface="Source Sans Pro"/>
              </a:rPr>
            </a:br>
            <a:r>
              <a:rPr lang="en-GB" sz="2667" dirty="0">
                <a:ea typeface="Source Sans Pro"/>
                <a:cs typeface="Source Sans Pro"/>
                <a:sym typeface="Source Sans Pro"/>
              </a:rPr>
              <a:t>Open Access makes research available faster so others can build on it. It accelerates scientific discovery. It enhances the funders’ return on investment in science.</a:t>
            </a:r>
            <a:br>
              <a:rPr lang="en-GB" sz="2667" dirty="0">
                <a:ea typeface="Source Sans Pro"/>
                <a:cs typeface="Source Sans Pro"/>
                <a:sym typeface="Source Sans Pro"/>
              </a:rPr>
            </a:br>
            <a:endParaRPr lang="en-GB" sz="2667" dirty="0">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GB" sz="2667" b="1" dirty="0">
                <a:ea typeface="Source Sans Pro"/>
                <a:cs typeface="Source Sans Pro"/>
                <a:sym typeface="Source Sans Pro"/>
              </a:rPr>
              <a:t>For researchers:</a:t>
            </a:r>
            <a:br>
              <a:rPr lang="en-GB" sz="2667" dirty="0">
                <a:ea typeface="Source Sans Pro"/>
                <a:cs typeface="Source Sans Pro"/>
                <a:sym typeface="Source Sans Pro"/>
              </a:rPr>
            </a:br>
            <a:r>
              <a:rPr lang="en-GB" sz="2667" dirty="0">
                <a:ea typeface="Source Sans Pro"/>
                <a:cs typeface="Source Sans Pro"/>
                <a:sym typeface="Source Sans Pro"/>
              </a:rPr>
              <a:t>Many studies have demonstrated that articles in Open Access have a significant visibility and citation advantage.</a:t>
            </a:r>
          </a:p>
          <a:p>
            <a:pPr marL="288000" indent="-288000" fontAlgn="base">
              <a:spcBef>
                <a:spcPts val="300"/>
              </a:spcBef>
              <a:spcAft>
                <a:spcPts val="300"/>
              </a:spcAft>
              <a:buSzPct val="100000"/>
              <a:buBlip>
                <a:blip r:embed="rId3"/>
              </a:buBlip>
              <a:tabLst>
                <a:tab pos="700762" algn="l"/>
              </a:tabLst>
              <a:defRPr/>
            </a:pPr>
            <a:endParaRPr lang="en-GB" sz="2667" dirty="0">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GB" sz="2667" b="1" dirty="0">
                <a:ea typeface="Source Sans Pro"/>
                <a:cs typeface="Source Sans Pro"/>
                <a:sym typeface="Source Sans Pro"/>
              </a:rPr>
              <a:t>For a change in </a:t>
            </a:r>
            <a:r>
              <a:rPr lang="en-GB" sz="2667" b="1" i="1" dirty="0">
                <a:ea typeface="Source Sans Pro"/>
                <a:cs typeface="Source Sans Pro"/>
                <a:sym typeface="Source Sans Pro"/>
              </a:rPr>
              <a:t>how</a:t>
            </a:r>
            <a:r>
              <a:rPr lang="en-GB" sz="2667" b="1" dirty="0">
                <a:ea typeface="Source Sans Pro"/>
                <a:cs typeface="Source Sans Pro"/>
                <a:sym typeface="Source Sans Pro"/>
              </a:rPr>
              <a:t> research is done:</a:t>
            </a:r>
            <a:br>
              <a:rPr lang="en-GB" sz="2667" dirty="0">
                <a:ea typeface="Source Sans Pro"/>
                <a:cs typeface="Source Sans Pro"/>
                <a:sym typeface="Source Sans Pro"/>
              </a:rPr>
            </a:br>
            <a:r>
              <a:rPr lang="en-GB" sz="2667" dirty="0">
                <a:ea typeface="Source Sans Pro"/>
                <a:cs typeface="Source Sans Pro"/>
                <a:sym typeface="Source Sans Pro"/>
              </a:rPr>
              <a:t>Open Access is the first step towards Open Science: peer-reviewed Open Access articles are portals to open data, protocols, and code. More collaboration, less competition.</a:t>
            </a:r>
            <a:endParaRPr lang="en-GB" sz="2000" dirty="0">
              <a:ea typeface="Source Sans Pro"/>
              <a:cs typeface="Source Sans Pro"/>
              <a:sym typeface="Source Sans Pro"/>
            </a:endParaRPr>
          </a:p>
          <a:p>
            <a:pPr marL="609585"/>
            <a:endParaRPr sz="1400" dirty="0">
              <a:latin typeface="Source Sans Pro"/>
              <a:ea typeface="Source Sans Pro"/>
              <a:cs typeface="Source Sans Pro"/>
              <a:sym typeface="Source Sans Pro"/>
            </a:endParaRPr>
          </a:p>
        </p:txBody>
      </p:sp>
      <p:pic>
        <p:nvPicPr>
          <p:cNvPr id="115" name="Google Shape;115;p21" descr="Diagram&#10;&#10;Description automatically generated"/>
          <p:cNvPicPr preferRelativeResize="0"/>
          <p:nvPr/>
        </p:nvPicPr>
        <p:blipFill rotWithShape="1">
          <a:blip r:embed="rId4">
            <a:alphaModFix/>
          </a:blip>
          <a:srcRect r="73714"/>
          <a:stretch/>
        </p:blipFill>
        <p:spPr>
          <a:xfrm>
            <a:off x="33" y="0"/>
            <a:ext cx="2285264" cy="3405333"/>
          </a:xfrm>
          <a:prstGeom prst="rect">
            <a:avLst/>
          </a:prstGeom>
          <a:noFill/>
          <a:ln>
            <a:noFill/>
          </a:ln>
        </p:spPr>
      </p:pic>
      <p:pic>
        <p:nvPicPr>
          <p:cNvPr id="116" name="Google Shape;116;p21" descr="Diagram&#10;&#10;Description automatically generated"/>
          <p:cNvPicPr preferRelativeResize="0"/>
          <p:nvPr/>
        </p:nvPicPr>
        <p:blipFill rotWithShape="1">
          <a:blip r:embed="rId4">
            <a:alphaModFix/>
          </a:blip>
          <a:srcRect l="66000" r="7608"/>
          <a:stretch/>
        </p:blipFill>
        <p:spPr>
          <a:xfrm>
            <a:off x="0" y="3403267"/>
            <a:ext cx="2285269" cy="3431100"/>
          </a:xfrm>
          <a:prstGeom prst="rect">
            <a:avLst/>
          </a:prstGeom>
          <a:noFill/>
          <a:ln>
            <a:noFill/>
          </a:ln>
        </p:spPr>
      </p:pic>
      <p:sp>
        <p:nvSpPr>
          <p:cNvPr id="2" name="Slide Number Placeholder 3">
            <a:extLst>
              <a:ext uri="{FF2B5EF4-FFF2-40B4-BE49-F238E27FC236}">
                <a16:creationId xmlns:a16="http://schemas.microsoft.com/office/drawing/2014/main" id="{EA43CAA7-0A98-C8A4-6E56-1B3DFE7AD690}"/>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5</a:t>
            </a:fld>
            <a:endParaRPr lang="en-US" dirty="0">
              <a:solidFill>
                <a:srgbClr val="F47115"/>
              </a:solidFill>
            </a:endParaRPr>
          </a:p>
        </p:txBody>
      </p:sp>
    </p:spTree>
    <p:extLst>
      <p:ext uri="{BB962C8B-B14F-4D97-AF65-F5344CB8AC3E}">
        <p14:creationId xmlns:p14="http://schemas.microsoft.com/office/powerpoint/2010/main" val="1721856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07"/>
        <p:cNvGrpSpPr/>
        <p:nvPr/>
      </p:nvGrpSpPr>
      <p:grpSpPr>
        <a:xfrm>
          <a:off x="0" y="0"/>
          <a:ext cx="0" cy="0"/>
          <a:chOff x="0" y="0"/>
          <a:chExt cx="0" cy="0"/>
        </a:xfrm>
      </p:grpSpPr>
      <p:sp>
        <p:nvSpPr>
          <p:cNvPr id="111" name="Google Shape;111;p21"/>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a:pPr algn="r"/>
              <a:t>6</a:t>
            </a:fld>
            <a:endParaRPr>
              <a:solidFill>
                <a:srgbClr val="F47115"/>
              </a:solidFill>
            </a:endParaRPr>
          </a:p>
        </p:txBody>
      </p:sp>
      <p:sp>
        <p:nvSpPr>
          <p:cNvPr id="112" name="Google Shape;112;p21"/>
          <p:cNvSpPr txBox="1"/>
          <p:nvPr/>
        </p:nvSpPr>
        <p:spPr>
          <a:xfrm>
            <a:off x="2591306" y="153434"/>
            <a:ext cx="4962000" cy="595099"/>
          </a:xfrm>
          <a:prstGeom prst="rect">
            <a:avLst/>
          </a:prstGeom>
          <a:noFill/>
          <a:ln>
            <a:noFill/>
          </a:ln>
        </p:spPr>
        <p:txBody>
          <a:bodyPr spcFirstLastPara="1" wrap="square" lIns="0" tIns="0" rIns="0" bIns="0" anchor="t" anchorCtr="0">
            <a:spAutoFit/>
          </a:bodyPr>
          <a:lstStyle/>
          <a:p>
            <a:r>
              <a:rPr lang="en" sz="3867">
                <a:solidFill>
                  <a:srgbClr val="F47115"/>
                </a:solidFill>
                <a:latin typeface="Source Sans Pro Black"/>
                <a:ea typeface="Source Sans Pro Black"/>
                <a:cs typeface="Source Sans Pro Black"/>
                <a:sym typeface="Source Sans Pro Black"/>
              </a:rPr>
              <a:t>Plan S</a:t>
            </a:r>
            <a:endParaRPr sz="3867">
              <a:solidFill>
                <a:srgbClr val="595959"/>
              </a:solidFill>
              <a:latin typeface="Source Sans Pro Black"/>
              <a:ea typeface="Source Sans Pro Black"/>
              <a:cs typeface="Source Sans Pro Black"/>
              <a:sym typeface="Source Sans Pro Black"/>
            </a:endParaRPr>
          </a:p>
        </p:txBody>
      </p:sp>
      <p:sp>
        <p:nvSpPr>
          <p:cNvPr id="113" name="Google Shape;113;p21"/>
          <p:cNvSpPr txBox="1"/>
          <p:nvPr/>
        </p:nvSpPr>
        <p:spPr>
          <a:xfrm>
            <a:off x="2591306" y="991490"/>
            <a:ext cx="4723894" cy="5658600"/>
          </a:xfrm>
          <a:prstGeom prst="rect">
            <a:avLst/>
          </a:prstGeom>
          <a:noFill/>
          <a:ln>
            <a:noFill/>
          </a:ln>
        </p:spPr>
        <p:txBody>
          <a:bodyPr spcFirstLastPara="1" wrap="square" lIns="0" tIns="0" rIns="0" bIns="0" anchor="t" anchorCtr="0">
            <a:spAutoFit/>
          </a:bodyPr>
          <a:lstStyle/>
          <a:p>
            <a:pPr marL="288000" indent="-288000" fontAlgn="base">
              <a:spcBef>
                <a:spcPts val="300"/>
              </a:spcBef>
              <a:spcAft>
                <a:spcPts val="300"/>
              </a:spcAft>
              <a:buSzPct val="100000"/>
              <a:buBlip>
                <a:blip r:embed="rId3"/>
              </a:buBlip>
              <a:tabLst>
                <a:tab pos="700762" algn="l"/>
              </a:tabLst>
              <a:defRPr/>
            </a:pPr>
            <a:r>
              <a:rPr lang="en-GB" sz="2667" dirty="0">
                <a:ea typeface="Source Sans Pro"/>
                <a:cs typeface="Source Sans Pro"/>
                <a:sym typeface="Source Sans Pro"/>
              </a:rPr>
              <a:t>Plan S itself is not a policy</a:t>
            </a:r>
            <a:br>
              <a:rPr lang="en-GB" sz="2667" dirty="0">
                <a:ea typeface="Source Sans Pro"/>
                <a:cs typeface="Source Sans Pro"/>
                <a:sym typeface="Source Sans Pro"/>
              </a:rPr>
            </a:br>
            <a:endParaRPr lang="en-GB" sz="2000" dirty="0">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GB" sz="2667" dirty="0">
                <a:solidFill>
                  <a:srgbClr val="000000"/>
                </a:solidFill>
                <a:latin typeface="Source Sans Pro"/>
                <a:ea typeface="Source Sans Pro"/>
                <a:cs typeface="Source Sans Pro"/>
                <a:sym typeface="Source Sans Pro"/>
              </a:rPr>
              <a:t>P</a:t>
            </a:r>
            <a:r>
              <a:rPr lang="en" sz="2667" dirty="0">
                <a:latin typeface="Source Sans Pro"/>
                <a:ea typeface="Source Sans Pro"/>
                <a:cs typeface="Source Sans Pro"/>
                <a:sym typeface="Source Sans Pro"/>
              </a:rPr>
              <a:t>lan S is a set of 10 principles + guidance on implementation</a:t>
            </a:r>
            <a:br>
              <a:rPr lang="en" sz="2667" dirty="0">
                <a:latin typeface="Source Sans Pro"/>
                <a:ea typeface="Source Sans Pro"/>
                <a:cs typeface="Source Sans Pro"/>
                <a:sym typeface="Source Sans Pro"/>
              </a:rPr>
            </a:br>
            <a:endParaRPr lang="en" dirty="0">
              <a:latin typeface="Source Sans Pro"/>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 sz="2667" dirty="0">
                <a:latin typeface="Source Sans Pro"/>
                <a:ea typeface="Source Sans Pro"/>
                <a:cs typeface="Source Sans Pro"/>
                <a:sym typeface="Source Sans Pro"/>
              </a:rPr>
              <a:t>cOAlition S Funders have agreed to implement the 10 principles of Plan S in a coordinated way and align their policies with the principles.</a:t>
            </a:r>
            <a:endParaRPr sz="2667" dirty="0">
              <a:latin typeface="Source Sans Pro"/>
              <a:ea typeface="Source Sans Pro"/>
              <a:cs typeface="Source Sans Pro"/>
              <a:sym typeface="Source Sans Pro"/>
            </a:endParaRPr>
          </a:p>
          <a:p>
            <a:pPr marL="609585"/>
            <a:endParaRPr sz="1400" dirty="0">
              <a:latin typeface="Source Sans Pro"/>
              <a:ea typeface="Source Sans Pro"/>
              <a:cs typeface="Source Sans Pro"/>
              <a:sym typeface="Source Sans Pro"/>
            </a:endParaRPr>
          </a:p>
          <a:p>
            <a:pPr marL="33865">
              <a:buSzPts val="1200"/>
            </a:pPr>
            <a:r>
              <a:rPr lang="en" sz="1600" dirty="0">
                <a:latin typeface="Source Sans Pro"/>
                <a:ea typeface="Source Sans Pro"/>
                <a:cs typeface="Source Sans Pro"/>
                <a:sym typeface="Source Sans Pro"/>
              </a:rPr>
              <a:t>https://www.coalition-s.org/addendum-to-the-coalition-s-guidance-on-the-implementation-of-plan-s/principles-and-implementation/</a:t>
            </a:r>
            <a:endParaRPr sz="1467" dirty="0"/>
          </a:p>
        </p:txBody>
      </p:sp>
      <p:pic>
        <p:nvPicPr>
          <p:cNvPr id="114" name="Google Shape;114;p21"/>
          <p:cNvPicPr preferRelativeResize="0"/>
          <p:nvPr/>
        </p:nvPicPr>
        <p:blipFill>
          <a:blip r:embed="rId4">
            <a:alphaModFix/>
          </a:blip>
          <a:stretch>
            <a:fillRect/>
          </a:stretch>
        </p:blipFill>
        <p:spPr>
          <a:xfrm>
            <a:off x="7295194" y="207910"/>
            <a:ext cx="4844288" cy="6226932"/>
          </a:xfrm>
          <a:prstGeom prst="rect">
            <a:avLst/>
          </a:prstGeom>
          <a:noFill/>
          <a:ln w="9525" cap="flat" cmpd="sng">
            <a:solidFill>
              <a:srgbClr val="F79433"/>
            </a:solidFill>
            <a:prstDash val="solid"/>
            <a:round/>
            <a:headEnd type="none" w="sm" len="sm"/>
            <a:tailEnd type="none" w="sm" len="sm"/>
          </a:ln>
        </p:spPr>
      </p:pic>
      <p:pic>
        <p:nvPicPr>
          <p:cNvPr id="115" name="Google Shape;115;p21" descr="Diagram&#10;&#10;Description automatically generated"/>
          <p:cNvPicPr preferRelativeResize="0"/>
          <p:nvPr/>
        </p:nvPicPr>
        <p:blipFill rotWithShape="1">
          <a:blip r:embed="rId5">
            <a:alphaModFix/>
          </a:blip>
          <a:srcRect r="73714"/>
          <a:stretch/>
        </p:blipFill>
        <p:spPr>
          <a:xfrm>
            <a:off x="33" y="0"/>
            <a:ext cx="2285264" cy="3405333"/>
          </a:xfrm>
          <a:prstGeom prst="rect">
            <a:avLst/>
          </a:prstGeom>
          <a:noFill/>
          <a:ln>
            <a:noFill/>
          </a:ln>
        </p:spPr>
      </p:pic>
      <p:pic>
        <p:nvPicPr>
          <p:cNvPr id="116" name="Google Shape;116;p21" descr="Diagram&#10;&#10;Description automatically generated"/>
          <p:cNvPicPr preferRelativeResize="0"/>
          <p:nvPr/>
        </p:nvPicPr>
        <p:blipFill rotWithShape="1">
          <a:blip r:embed="rId5">
            <a:alphaModFix/>
          </a:blip>
          <a:srcRect l="66000" r="7608"/>
          <a:stretch/>
        </p:blipFill>
        <p:spPr>
          <a:xfrm>
            <a:off x="0" y="3403267"/>
            <a:ext cx="2285269" cy="3431100"/>
          </a:xfrm>
          <a:prstGeom prst="rect">
            <a:avLst/>
          </a:prstGeom>
          <a:noFill/>
          <a:ln>
            <a:noFill/>
          </a:ln>
        </p:spPr>
      </p:pic>
      <p:sp>
        <p:nvSpPr>
          <p:cNvPr id="2" name="Slide Number Placeholder 3">
            <a:extLst>
              <a:ext uri="{FF2B5EF4-FFF2-40B4-BE49-F238E27FC236}">
                <a16:creationId xmlns:a16="http://schemas.microsoft.com/office/drawing/2014/main" id="{EA43CAA7-0A98-C8A4-6E56-1B3DFE7AD690}"/>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6</a:t>
            </a:fld>
            <a:endParaRPr lang="en-US" dirty="0">
              <a:solidFill>
                <a:srgbClr val="F47115"/>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Plan S: strong principles</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
        <p:nvSpPr>
          <p:cNvPr id="13" name="TextBox 9">
            <a:extLst>
              <a:ext uri="{FF2B5EF4-FFF2-40B4-BE49-F238E27FC236}">
                <a16:creationId xmlns:a16="http://schemas.microsoft.com/office/drawing/2014/main" id="{7C97151E-B020-B24F-B602-02705E05CCA3}"/>
              </a:ext>
            </a:extLst>
          </p:cNvPr>
          <p:cNvSpPr txBox="1"/>
          <p:nvPr/>
        </p:nvSpPr>
        <p:spPr>
          <a:xfrm>
            <a:off x="3133725" y="1048849"/>
            <a:ext cx="8601075" cy="5170646"/>
          </a:xfrm>
          <a:prstGeom prst="rect">
            <a:avLst/>
          </a:prstGeom>
        </p:spPr>
        <p:txBody>
          <a:bodyPr wrap="square" lIns="0" tIns="0" rIns="0" bIns="0" rtlCol="0" anchor="t">
            <a:spAutoFit/>
          </a:bodyPr>
          <a:lstStyle/>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Open Access must be </a:t>
            </a: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immediate</a:t>
            </a: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 </a:t>
            </a: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no embargo periods</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Publication under a </a:t>
            </a: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CC-BY license</a:t>
            </a:r>
            <a:endPar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endParaRP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No ‘hybrid’ model of publication, except as a transitional </a:t>
            </a:r>
            <a:b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arrangement with a defined endpoint</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Pricing, contracts and publication fees should be </a:t>
            </a:r>
            <a:b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transparent and in line with the services provided</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Funders</a:t>
            </a: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 commit to support such publication fees, </a:t>
            </a:r>
            <a:b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individual researchers do not pay</a:t>
            </a:r>
            <a:endPar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endParaRP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 commitment to assess research outputs based on their </a:t>
            </a:r>
            <a:r>
              <a:rPr kumimoji="0" lang="en-US" sz="26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intrinsic merit</a:t>
            </a:r>
            <a:r>
              <a:rPr kumimoji="0" lang="en-US" sz="26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 and NOT their venue of publication or quantitative metrics</a:t>
            </a:r>
          </a:p>
        </p:txBody>
      </p:sp>
      <p:pic>
        <p:nvPicPr>
          <p:cNvPr id="4" name="Picture 3" descr="Diagram&#10;&#10;Description automatically generated with medium confidence">
            <a:extLst>
              <a:ext uri="{FF2B5EF4-FFF2-40B4-BE49-F238E27FC236}">
                <a16:creationId xmlns:a16="http://schemas.microsoft.com/office/drawing/2014/main" id="{16FBE6CE-3A07-A548-A539-C8850A4FC82E}"/>
              </a:ext>
            </a:extLst>
          </p:cNvPr>
          <p:cNvPicPr>
            <a:picLocks noChangeAspect="1"/>
          </p:cNvPicPr>
          <p:nvPr/>
        </p:nvPicPr>
        <p:blipFill rotWithShape="1">
          <a:blip r:embed="rId3">
            <a:extLst>
              <a:ext uri="{28A0092B-C50C-407E-A947-70E740481C1C}">
                <a14:useLocalDpi xmlns:a14="http://schemas.microsoft.com/office/drawing/2010/main" val="0"/>
              </a:ext>
            </a:extLst>
          </a:blip>
          <a:srcRect l="-50" t="12501" r="50" b="29538"/>
          <a:stretch/>
        </p:blipFill>
        <p:spPr>
          <a:xfrm rot="16200000">
            <a:off x="-1938504" y="1938506"/>
            <a:ext cx="6858332" cy="2981323"/>
          </a:xfrm>
          <a:prstGeom prst="rect">
            <a:avLst/>
          </a:prstGeom>
        </p:spPr>
      </p:pic>
      <p:sp>
        <p:nvSpPr>
          <p:cNvPr id="2" name="Slide Number Placeholder 3">
            <a:extLst>
              <a:ext uri="{FF2B5EF4-FFF2-40B4-BE49-F238E27FC236}">
                <a16:creationId xmlns:a16="http://schemas.microsoft.com/office/drawing/2014/main" id="{EEF437F3-6A9B-C0D3-C547-EE2EFD309E98}"/>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7</a:t>
            </a:fld>
            <a:endParaRPr lang="en-US" dirty="0">
              <a:solidFill>
                <a:srgbClr val="F47115"/>
              </a:solidFill>
            </a:endParaRPr>
          </a:p>
        </p:txBody>
      </p:sp>
    </p:spTree>
    <p:extLst>
      <p:ext uri="{BB962C8B-B14F-4D97-AF65-F5344CB8AC3E}">
        <p14:creationId xmlns:p14="http://schemas.microsoft.com/office/powerpoint/2010/main" val="296330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
        <p:cNvGrpSpPr/>
        <p:nvPr/>
      </p:nvGrpSpPr>
      <p:grpSpPr>
        <a:xfrm>
          <a:off x="0" y="0"/>
          <a:ext cx="0" cy="0"/>
          <a:chOff x="0" y="0"/>
          <a:chExt cx="0" cy="0"/>
        </a:xfrm>
      </p:grpSpPr>
      <p:sp>
        <p:nvSpPr>
          <p:cNvPr id="20" name="Date Placeholder 2">
            <a:extLst>
              <a:ext uri="{FF2B5EF4-FFF2-40B4-BE49-F238E27FC236}">
                <a16:creationId xmlns:a16="http://schemas.microsoft.com/office/drawing/2014/main" id="{3F7D7BEA-4438-4DE4-AC82-444580DF636A}"/>
              </a:ext>
            </a:extLst>
          </p:cNvPr>
          <p:cNvSpPr>
            <a:spLocks noGrp="1"/>
          </p:cNvSpPr>
          <p:nvPr>
            <p:ph type="dt" sz="half" idx="2"/>
          </p:nvPr>
        </p:nvSpPr>
        <p:spPr>
          <a:xfrm>
            <a:off x="2257425" y="6356352"/>
            <a:ext cx="1752600" cy="365125"/>
          </a:xfrm>
        </p:spPr>
        <p:txBody>
          <a:bodyPr/>
          <a:lstStyle/>
          <a:p>
            <a:r>
              <a:rPr lang="en-US"/>
              <a:t>May 2021</a:t>
            </a:r>
            <a:endParaRPr lang="en-US" dirty="0"/>
          </a:p>
        </p:txBody>
      </p:sp>
      <p:sp>
        <p:nvSpPr>
          <p:cNvPr id="12" name="TextBox 8">
            <a:extLst>
              <a:ext uri="{FF2B5EF4-FFF2-40B4-BE49-F238E27FC236}">
                <a16:creationId xmlns:a16="http://schemas.microsoft.com/office/drawing/2014/main" id="{C3AAB5DB-4385-0741-97AE-7F78F2B5FE14}"/>
              </a:ext>
            </a:extLst>
          </p:cNvPr>
          <p:cNvSpPr txBox="1"/>
          <p:nvPr/>
        </p:nvSpPr>
        <p:spPr>
          <a:xfrm>
            <a:off x="3109717" y="147316"/>
            <a:ext cx="9559058" cy="600164"/>
          </a:xfrm>
          <a:prstGeom prst="rect">
            <a:avLst/>
          </a:prstGeom>
        </p:spPr>
        <p:txBody>
          <a:bodyPr wrap="square" lIns="0" tIns="0" rIns="0" bIns="0" rtlCol="0" anchor="t">
            <a:spAutoFit/>
          </a:bodyPr>
          <a:lstStyle/>
          <a:p>
            <a:r>
              <a:rPr lang="en-GB" sz="3900" dirty="0">
                <a:solidFill>
                  <a:srgbClr val="F47115"/>
                </a:solidFill>
                <a:latin typeface="+mj-lt"/>
                <a:ea typeface="Open Sans" panose="020B0806030504020204" pitchFamily="34" charset="0"/>
                <a:cs typeface="Open Sans" panose="020B0806030504020204" pitchFamily="34" charset="0"/>
              </a:rPr>
              <a:t>Plan S: implementation</a:t>
            </a:r>
            <a:endParaRPr lang="en-US" sz="3900" dirty="0">
              <a:solidFill>
                <a:schemeClr val="tx1">
                  <a:lumMod val="65000"/>
                  <a:lumOff val="35000"/>
                </a:schemeClr>
              </a:solidFill>
              <a:latin typeface="+mj-lt"/>
              <a:ea typeface="Open Sans" panose="020B0806030504020204" pitchFamily="34" charset="0"/>
              <a:cs typeface="Open Sans" panose="020B0806030504020204" pitchFamily="34" charset="0"/>
            </a:endParaRPr>
          </a:p>
        </p:txBody>
      </p:sp>
      <p:sp>
        <p:nvSpPr>
          <p:cNvPr id="13" name="TextBox 9">
            <a:extLst>
              <a:ext uri="{FF2B5EF4-FFF2-40B4-BE49-F238E27FC236}">
                <a16:creationId xmlns:a16="http://schemas.microsoft.com/office/drawing/2014/main" id="{7C97151E-B020-B24F-B602-02705E05CCA3}"/>
              </a:ext>
            </a:extLst>
          </p:cNvPr>
          <p:cNvSpPr txBox="1"/>
          <p:nvPr/>
        </p:nvSpPr>
        <p:spPr>
          <a:xfrm>
            <a:off x="3153558" y="1100058"/>
            <a:ext cx="8572637" cy="5170646"/>
          </a:xfrm>
          <a:prstGeom prst="rect">
            <a:avLst/>
          </a:prstGeom>
        </p:spPr>
        <p:txBody>
          <a:bodyPr wrap="square" lIns="0" tIns="0" rIns="0" bIns="0" rtlCol="0" anchor="t">
            <a:spAutoFit/>
          </a:bodyPr>
          <a:lstStyle/>
          <a:p>
            <a:pPr marL="288000" indent="-288000" fontAlgn="base">
              <a:spcBef>
                <a:spcPts val="600"/>
              </a:spcBef>
              <a:spcAft>
                <a:spcPts val="600"/>
              </a:spcAft>
              <a:buBlip>
                <a:blip r:embed="rId2"/>
              </a:buBlip>
              <a:defRPr/>
            </a:pPr>
            <a:r>
              <a:rPr lang="en-US"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No Open Access business models favored, no ‘silver bullet’ approach.</a:t>
            </a:r>
          </a:p>
          <a:p>
            <a:pPr marL="288000" lvl="0" indent="-288000" fontAlgn="base">
              <a:spcBef>
                <a:spcPts val="600"/>
              </a:spcBef>
              <a:spcAft>
                <a:spcPts val="600"/>
              </a:spcAft>
              <a:buBlip>
                <a:blip r:embed="rId2"/>
              </a:buBlip>
              <a:defRPr/>
            </a:pP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 pragmatic approach of </a:t>
            </a:r>
            <a:r>
              <a:rPr lang="en-US" sz="2200" b="1" kern="0">
                <a:solidFill>
                  <a:srgbClr val="000000"/>
                </a:solidFill>
                <a:latin typeface="Source Sans Pro" panose="020B0503030403020204" pitchFamily="34" charset="0"/>
                <a:ea typeface="Source Sans Pro" panose="020B0503030403020204" pitchFamily="34" charset="0"/>
                <a:cs typeface="Open Sans 2" panose="020B0604020202020204" charset="0"/>
              </a:rPr>
              <a:t>complementary and integrated </a:t>
            </a:r>
            <a:r>
              <a:rPr kumimoji="0" lang="en-US" sz="22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policies </a:t>
            </a:r>
            <a:br>
              <a:rPr kumimoji="0" lang="en-US" sz="22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at all levels of Open Access</a:t>
            </a:r>
            <a:endParaRPr kumimoji="0" lang="en-US" sz="2200" b="1"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endParaRP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Alignment and coordination with other organizations: university libraries (LIBER, ARLA…), university associations (EUA, LERU…), Confederation of Open Access Repositories (COAR), OA2020, SPARC.</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In contact with publishers and publisher organizations </a:t>
            </a:r>
            <a:b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about our policies</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Monitoring how Plan S affects </a:t>
            </a:r>
            <a:r>
              <a:rPr lang="en-US"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E</a:t>
            </a:r>
            <a:r>
              <a:rPr kumimoji="0" lang="en-US" sz="2200" i="0" u="none" strike="noStrike" kern="0" cap="none" spc="0" normalizeH="0" baseline="0" noProof="0" dirty="0" err="1">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arly</a:t>
            </a: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 Career </a:t>
            </a:r>
            <a:r>
              <a:rPr lang="en-US"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R</a:t>
            </a:r>
            <a:r>
              <a:rPr kumimoji="0" lang="en-US" sz="2200" i="0" u="none" strike="noStrike" kern="0" cap="none" spc="0" normalizeH="0" baseline="0" noProof="0" dirty="0" err="1">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esearchers</a:t>
            </a: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 (ECR): </a:t>
            </a:r>
            <a:b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b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Global Young Academy (GYA), Marie Curie Alumni Associations (MCAA), Young Academy Europe (YAE), </a:t>
            </a:r>
            <a:r>
              <a:rPr kumimoji="0" lang="en-US" sz="2200" i="0" u="none" strike="noStrike" kern="0" cap="none" spc="0" normalizeH="0" baseline="0" noProof="0" dirty="0" err="1">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Eurodoc</a:t>
            </a: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a:t>
            </a:r>
          </a:p>
          <a:p>
            <a:pPr marL="288000" marR="0" lvl="0" indent="-288000" algn="l" defTabSz="914400" rtl="0" eaLnBrk="1" fontAlgn="base" latinLnBrk="0" hangingPunct="1">
              <a:lnSpc>
                <a:spcPct val="100000"/>
              </a:lnSpc>
              <a:spcBef>
                <a:spcPts val="600"/>
              </a:spcBef>
              <a:spcAft>
                <a:spcPts val="600"/>
              </a:spcAft>
              <a:buClrTx/>
              <a:buSzTx/>
              <a:buFontTx/>
              <a:buBlip>
                <a:blip r:embed="rId2"/>
              </a:buBlip>
              <a:tabLst/>
              <a:defRPr/>
            </a:pP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Global network of Plan S Ambassadors: </a:t>
            </a:r>
            <a:r>
              <a:rPr lang="en-US" sz="2200" kern="0" dirty="0">
                <a:solidFill>
                  <a:srgbClr val="000000"/>
                </a:solidFill>
                <a:latin typeface="Source Sans Pro" panose="020B0503030403020204" pitchFamily="34" charset="0"/>
                <a:ea typeface="Source Sans Pro" panose="020B0503030403020204" pitchFamily="34" charset="0"/>
                <a:cs typeface="Open Sans 2" panose="020B0604020202020204" charset="0"/>
              </a:rPr>
              <a:t>academics and </a:t>
            </a:r>
            <a:r>
              <a:rPr kumimoji="0" lang="en-US" sz="220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Open Sans 2" panose="020B0604020202020204" charset="0"/>
              </a:rPr>
              <a:t>Open Access advocates who engage with the community and share their ideas.</a:t>
            </a:r>
          </a:p>
        </p:txBody>
      </p:sp>
      <p:pic>
        <p:nvPicPr>
          <p:cNvPr id="9" name="Picture 3">
            <a:extLst>
              <a:ext uri="{FF2B5EF4-FFF2-40B4-BE49-F238E27FC236}">
                <a16:creationId xmlns:a16="http://schemas.microsoft.com/office/drawing/2014/main" id="{82F6F35A-5D3D-4246-9A27-9C18D8EF91FF}"/>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l="12500" r="12500"/>
          <a:stretch/>
        </p:blipFill>
        <p:spPr>
          <a:xfrm rot="16200000">
            <a:off x="-2019297" y="2019299"/>
            <a:ext cx="6858001" cy="2819399"/>
          </a:xfrm>
          <a:prstGeom prst="rect">
            <a:avLst/>
          </a:prstGeom>
        </p:spPr>
      </p:pic>
      <p:sp>
        <p:nvSpPr>
          <p:cNvPr id="2" name="Slide Number Placeholder 3">
            <a:extLst>
              <a:ext uri="{FF2B5EF4-FFF2-40B4-BE49-F238E27FC236}">
                <a16:creationId xmlns:a16="http://schemas.microsoft.com/office/drawing/2014/main" id="{CCFBFA51-3DE7-AF0B-6EA7-65244C61A3E3}"/>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8</a:t>
            </a:fld>
            <a:endParaRPr lang="en-US" dirty="0">
              <a:solidFill>
                <a:srgbClr val="F47115"/>
              </a:solidFill>
            </a:endParaRPr>
          </a:p>
        </p:txBody>
      </p:sp>
    </p:spTree>
    <p:extLst>
      <p:ext uri="{BB962C8B-B14F-4D97-AF65-F5344CB8AC3E}">
        <p14:creationId xmlns:p14="http://schemas.microsoft.com/office/powerpoint/2010/main" val="300802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9433">
            <a:alpha val="0"/>
          </a:srgbClr>
        </a:solidFill>
        <a:effectLst/>
      </p:bgPr>
    </p:bg>
    <p:spTree>
      <p:nvGrpSpPr>
        <p:cNvPr id="1" name="Shape 120"/>
        <p:cNvGrpSpPr/>
        <p:nvPr/>
      </p:nvGrpSpPr>
      <p:grpSpPr>
        <a:xfrm>
          <a:off x="0" y="0"/>
          <a:ext cx="0" cy="0"/>
          <a:chOff x="0" y="0"/>
          <a:chExt cx="0" cy="0"/>
        </a:xfrm>
      </p:grpSpPr>
      <p:sp>
        <p:nvSpPr>
          <p:cNvPr id="126" name="Google Shape;126;p22"/>
          <p:cNvSpPr txBox="1"/>
          <p:nvPr/>
        </p:nvSpPr>
        <p:spPr>
          <a:xfrm>
            <a:off x="3238400" y="761734"/>
            <a:ext cx="8862063" cy="5597045"/>
          </a:xfrm>
          <a:prstGeom prst="rect">
            <a:avLst/>
          </a:prstGeom>
          <a:noFill/>
          <a:ln>
            <a:noFill/>
          </a:ln>
        </p:spPr>
        <p:txBody>
          <a:bodyPr spcFirstLastPara="1" wrap="square" lIns="0" tIns="0" rIns="0" bIns="0" anchor="t" anchorCtr="0">
            <a:spAutoFit/>
          </a:bodyPr>
          <a:lstStyle/>
          <a:p>
            <a:pPr fontAlgn="base">
              <a:spcBef>
                <a:spcPts val="300"/>
              </a:spcBef>
              <a:spcAft>
                <a:spcPts val="300"/>
              </a:spcAft>
              <a:buSzPct val="100000"/>
              <a:tabLst>
                <a:tab pos="700762" algn="l"/>
              </a:tabLst>
              <a:defRPr/>
            </a:pPr>
            <a:r>
              <a:rPr lang="en-GB" sz="28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Authors can publish in any journal of their choice, </a:t>
            </a:r>
            <a:br>
              <a:rPr lang="en-GB" sz="28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r>
              <a:rPr lang="en-GB" sz="28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t>subject to certain conditions:</a:t>
            </a:r>
            <a:br>
              <a:rPr lang="en-GB" sz="2800"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rPr>
            </a:br>
            <a:endParaRPr lang="en-GB" kern="0" dirty="0">
              <a:solidFill>
                <a:srgbClr val="000000"/>
              </a:solidFill>
              <a:latin typeface="Source Sans Pro" panose="020B0503030403020204" pitchFamily="34" charset="0"/>
              <a:ea typeface="Source Sans Pro" panose="020B0503030403020204" pitchFamily="34" charset="0"/>
              <a:cs typeface="Open Sans 2" panose="020B0604020202020204" charset="0"/>
              <a:sym typeface="Calibri"/>
            </a:endParaRPr>
          </a:p>
          <a:p>
            <a:pPr marL="288000" indent="-288000" fontAlgn="base">
              <a:spcBef>
                <a:spcPts val="300"/>
              </a:spcBef>
              <a:spcAft>
                <a:spcPts val="300"/>
              </a:spcAft>
              <a:buSzPct val="100000"/>
              <a:buBlip>
                <a:blip r:embed="rId3"/>
              </a:buBlip>
              <a:tabLst>
                <a:tab pos="700762" algn="l"/>
              </a:tabLst>
              <a:defRPr/>
            </a:pPr>
            <a:r>
              <a:rPr lang="en-GB" sz="2667" b="1" dirty="0">
                <a:solidFill>
                  <a:srgbClr val="002060"/>
                </a:solidFill>
                <a:latin typeface="Source Sans Pro"/>
                <a:ea typeface="Source Sans Pro"/>
                <a:cs typeface="Source Sans Pro"/>
                <a:sym typeface="Source Sans Pro"/>
              </a:rPr>
              <a:t>Route 1: </a:t>
            </a:r>
            <a:r>
              <a:rPr lang="en-GB" sz="2667" dirty="0">
                <a:latin typeface="Source Sans Pro"/>
                <a:ea typeface="Source Sans Pro"/>
                <a:cs typeface="Source Sans Pro"/>
                <a:sym typeface="Source Sans Pro"/>
              </a:rPr>
              <a:t>Publication in full Open Access journals is compliant and  financially supported by </a:t>
            </a:r>
            <a:r>
              <a:rPr lang="en-GB" sz="2667" dirty="0" err="1">
                <a:latin typeface="Source Sans Pro"/>
                <a:ea typeface="Source Sans Pro"/>
                <a:cs typeface="Source Sans Pro"/>
                <a:sym typeface="Source Sans Pro"/>
              </a:rPr>
              <a:t>cOAlition</a:t>
            </a:r>
            <a:r>
              <a:rPr lang="en-GB" sz="2667" dirty="0">
                <a:latin typeface="Source Sans Pro"/>
                <a:ea typeface="Source Sans Pro"/>
                <a:cs typeface="Source Sans Pro"/>
                <a:sym typeface="Source Sans Pro"/>
              </a:rPr>
              <a:t> S funders.</a:t>
            </a:r>
            <a:br>
              <a:rPr lang="en-GB" sz="2667" dirty="0">
                <a:latin typeface="Source Sans Pro"/>
                <a:ea typeface="Source Sans Pro"/>
                <a:cs typeface="Source Sans Pro"/>
                <a:sym typeface="Source Sans Pro"/>
              </a:rPr>
            </a:br>
            <a:endParaRPr lang="en-GB" sz="2667" dirty="0">
              <a:latin typeface="Source Sans Pro"/>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US" sz="2667" b="1" dirty="0">
                <a:solidFill>
                  <a:srgbClr val="002060"/>
                </a:solidFill>
                <a:latin typeface="Source Sans Pro"/>
                <a:ea typeface="Source Sans Pro"/>
                <a:cs typeface="Source Sans Pro"/>
                <a:sym typeface="Source Sans Pro"/>
              </a:rPr>
              <a:t>Route 2: </a:t>
            </a:r>
            <a:r>
              <a:rPr lang="en-US" sz="2667" dirty="0">
                <a:latin typeface="Source Sans Pro"/>
                <a:ea typeface="Source Sans Pro"/>
                <a:cs typeface="Source Sans Pro"/>
                <a:sym typeface="Source Sans Pro"/>
              </a:rPr>
              <a:t>Publication in subscription journals is compliant </a:t>
            </a:r>
            <a:br>
              <a:rPr lang="en-US" sz="2667" dirty="0">
                <a:latin typeface="Source Sans Pro"/>
                <a:ea typeface="Source Sans Pro"/>
                <a:cs typeface="Source Sans Pro"/>
                <a:sym typeface="Source Sans Pro"/>
              </a:rPr>
            </a:br>
            <a:r>
              <a:rPr lang="en-US" sz="2667" b="1" dirty="0">
                <a:latin typeface="Source Sans Pro"/>
                <a:ea typeface="Source Sans Pro"/>
                <a:cs typeface="Source Sans Pro"/>
                <a:sym typeface="Source Sans Pro"/>
              </a:rPr>
              <a:t>if</a:t>
            </a:r>
            <a:r>
              <a:rPr lang="en-US" sz="2667" dirty="0">
                <a:latin typeface="Source Sans Pro"/>
                <a:ea typeface="Source Sans Pro"/>
                <a:cs typeface="Source Sans Pro"/>
                <a:sym typeface="Source Sans Pro"/>
              </a:rPr>
              <a:t> the author deposits a copy of (at least) the Author Accepted Manuscript (AAM) in a repository at publication.</a:t>
            </a:r>
          </a:p>
          <a:p>
            <a:pPr marL="288000" indent="-288000" fontAlgn="base">
              <a:spcBef>
                <a:spcPts val="300"/>
              </a:spcBef>
              <a:spcAft>
                <a:spcPts val="300"/>
              </a:spcAft>
              <a:buSzPct val="100000"/>
              <a:buBlip>
                <a:blip r:embed="rId3"/>
              </a:buBlip>
              <a:tabLst>
                <a:tab pos="700762" algn="l"/>
              </a:tabLst>
              <a:defRPr/>
            </a:pPr>
            <a:endParaRPr lang="en-US" sz="2667" dirty="0">
              <a:solidFill>
                <a:srgbClr val="000000"/>
              </a:solidFill>
              <a:latin typeface="Source Sans Pro"/>
              <a:ea typeface="Source Sans Pro"/>
              <a:cs typeface="Source Sans Pro"/>
              <a:sym typeface="Source Sans Pro"/>
            </a:endParaRPr>
          </a:p>
          <a:p>
            <a:pPr marL="288000" indent="-288000" fontAlgn="base">
              <a:spcBef>
                <a:spcPts val="300"/>
              </a:spcBef>
              <a:spcAft>
                <a:spcPts val="300"/>
              </a:spcAft>
              <a:buSzPct val="100000"/>
              <a:buBlip>
                <a:blip r:embed="rId3"/>
              </a:buBlip>
              <a:tabLst>
                <a:tab pos="700762" algn="l"/>
              </a:tabLst>
              <a:defRPr/>
            </a:pPr>
            <a:r>
              <a:rPr lang="en-US" sz="2667" b="1" dirty="0">
                <a:solidFill>
                  <a:srgbClr val="002060"/>
                </a:solidFill>
                <a:latin typeface="Source Sans Pro"/>
                <a:ea typeface="Source Sans Pro"/>
                <a:cs typeface="Source Sans Pro"/>
                <a:sym typeface="Source Sans Pro"/>
              </a:rPr>
              <a:t>Route 3: </a:t>
            </a:r>
            <a:r>
              <a:rPr lang="en-US" sz="2667" dirty="0">
                <a:solidFill>
                  <a:srgbClr val="000000"/>
                </a:solidFill>
                <a:latin typeface="Source Sans Pro"/>
                <a:ea typeface="Source Sans Pro"/>
                <a:cs typeface="Source Sans Pro"/>
                <a:sym typeface="Source Sans Pro"/>
              </a:rPr>
              <a:t>Publication in journals that are under a Transformative Arrangement is compliant.</a:t>
            </a:r>
            <a:endParaRPr sz="2667" dirty="0">
              <a:solidFill>
                <a:srgbClr val="000000"/>
              </a:solidFill>
              <a:latin typeface="Source Sans Pro"/>
              <a:ea typeface="Source Sans Pro"/>
              <a:cs typeface="Source Sans Pro"/>
              <a:sym typeface="Source Sans Pro"/>
            </a:endParaRPr>
          </a:p>
          <a:p>
            <a:pPr marL="609585">
              <a:spcBef>
                <a:spcPts val="1200"/>
              </a:spcBef>
            </a:pPr>
            <a:endParaRPr sz="1467" dirty="0"/>
          </a:p>
        </p:txBody>
      </p:sp>
      <p:sp>
        <p:nvSpPr>
          <p:cNvPr id="122" name="Google Shape;122;p22"/>
          <p:cNvSpPr txBox="1">
            <a:spLocks noGrp="1"/>
          </p:cNvSpPr>
          <p:nvPr>
            <p:ph type="dt" idx="10"/>
          </p:nvPr>
        </p:nvSpPr>
        <p:spPr>
          <a:xfrm>
            <a:off x="471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100"/>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Source Sans Pro"/>
                <a:ea typeface="Source Sans Pro"/>
                <a:cs typeface="Source Sans Pro"/>
                <a:sym typeface="Source Sans Pro"/>
              </a:defRPr>
            </a:lvl9pPr>
          </a:lstStyle>
          <a:p>
            <a:endParaRPr/>
          </a:p>
        </p:txBody>
      </p:sp>
      <p:sp>
        <p:nvSpPr>
          <p:cNvPr id="124" name="Google Shape;124;p22"/>
          <p:cNvSpPr txBox="1">
            <a:spLocks noGrp="1"/>
          </p:cNvSpPr>
          <p:nvPr>
            <p:ph type="sldNum" idx="12"/>
          </p:nvPr>
        </p:nvSpPr>
        <p:spPr>
          <a:xfrm>
            <a:off x="6567420" y="4767263"/>
            <a:ext cx="2133600" cy="273844"/>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1pPr>
            <a:lvl2pPr marL="0" marR="0" lvl="1"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2pPr>
            <a:lvl3pPr marL="0" marR="0" lvl="2"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3pPr>
            <a:lvl4pPr marL="0" marR="0" lvl="3"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4pPr>
            <a:lvl5pPr marL="0" marR="0" lvl="4"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5pPr>
            <a:lvl6pPr marL="0" marR="0" lvl="5"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6pPr>
            <a:lvl7pPr marL="0" marR="0" lvl="6"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7pPr>
            <a:lvl8pPr marL="0" marR="0" lvl="7"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8pPr>
            <a:lvl9pPr marL="0" marR="0" lvl="8" indent="0" algn="r" rtl="0">
              <a:lnSpc>
                <a:spcPct val="100000"/>
              </a:lnSpc>
              <a:spcBef>
                <a:spcPts val="0"/>
              </a:spcBef>
              <a:spcAft>
                <a:spcPts val="0"/>
              </a:spcAft>
              <a:buClr>
                <a:srgbClr val="000000"/>
              </a:buClr>
              <a:buFont typeface="Arial"/>
              <a:buNone/>
              <a:defRPr sz="800" b="0" i="0" u="none" strike="noStrike" cap="none">
                <a:solidFill>
                  <a:schemeClr val="lt1"/>
                </a:solidFill>
                <a:latin typeface="Source Sans Pro Light"/>
                <a:ea typeface="Source Sans Pro Light"/>
                <a:cs typeface="Source Sans Pro Light"/>
                <a:sym typeface="Source Sans Pro Light"/>
              </a:defRPr>
            </a:lvl9pPr>
          </a:lstStyle>
          <a:p>
            <a:pPr algn="r"/>
            <a:fld id="{00000000-1234-1234-1234-123412341234}" type="slidenum">
              <a:rPr lang="en" smtClean="0"/>
              <a:pPr algn="r"/>
              <a:t>9</a:t>
            </a:fld>
            <a:endParaRPr dirty="0">
              <a:solidFill>
                <a:srgbClr val="F47115"/>
              </a:solidFill>
            </a:endParaRPr>
          </a:p>
        </p:txBody>
      </p:sp>
      <p:sp>
        <p:nvSpPr>
          <p:cNvPr id="125" name="Google Shape;125;p22"/>
          <p:cNvSpPr txBox="1"/>
          <p:nvPr/>
        </p:nvSpPr>
        <p:spPr>
          <a:xfrm>
            <a:off x="3109717" y="147317"/>
            <a:ext cx="9559200" cy="595099"/>
          </a:xfrm>
          <a:prstGeom prst="rect">
            <a:avLst/>
          </a:prstGeom>
          <a:noFill/>
          <a:ln>
            <a:noFill/>
          </a:ln>
        </p:spPr>
        <p:txBody>
          <a:bodyPr spcFirstLastPara="1" wrap="square" lIns="0" tIns="0" rIns="0" bIns="0" anchor="t" anchorCtr="0">
            <a:spAutoFit/>
          </a:bodyPr>
          <a:lstStyle/>
          <a:p>
            <a:r>
              <a:rPr lang="en" sz="3867" dirty="0">
                <a:solidFill>
                  <a:srgbClr val="F47115"/>
                </a:solidFill>
                <a:latin typeface="Source Sans Pro Black"/>
                <a:ea typeface="Source Sans Pro Black"/>
                <a:cs typeface="Source Sans Pro Black"/>
                <a:sym typeface="Source Sans Pro Black"/>
              </a:rPr>
              <a:t>Plan S: three routes to compliance</a:t>
            </a:r>
            <a:endParaRPr sz="3867" dirty="0">
              <a:solidFill>
                <a:srgbClr val="595959"/>
              </a:solidFill>
              <a:latin typeface="Source Sans Pro Black"/>
              <a:ea typeface="Source Sans Pro Black"/>
              <a:cs typeface="Source Sans Pro Black"/>
              <a:sym typeface="Source Sans Pro Black"/>
            </a:endParaRPr>
          </a:p>
        </p:txBody>
      </p:sp>
      <p:pic>
        <p:nvPicPr>
          <p:cNvPr id="2" name="Picture 1" descr="Shape, arrow&#10;&#10;Description automatically generated">
            <a:extLst>
              <a:ext uri="{FF2B5EF4-FFF2-40B4-BE49-F238E27FC236}">
                <a16:creationId xmlns:a16="http://schemas.microsoft.com/office/drawing/2014/main" id="{B31BF636-62CD-6864-4C29-266602A11D61}"/>
              </a:ext>
            </a:extLst>
          </p:cNvPr>
          <p:cNvPicPr>
            <a:picLocks noChangeAspect="1"/>
          </p:cNvPicPr>
          <p:nvPr/>
        </p:nvPicPr>
        <p:blipFill>
          <a:blip r:embed="rId4"/>
          <a:stretch>
            <a:fillRect/>
          </a:stretch>
        </p:blipFill>
        <p:spPr>
          <a:xfrm>
            <a:off x="0" y="0"/>
            <a:ext cx="2605020" cy="6858000"/>
          </a:xfrm>
          <a:prstGeom prst="rect">
            <a:avLst/>
          </a:prstGeom>
        </p:spPr>
      </p:pic>
      <p:sp>
        <p:nvSpPr>
          <p:cNvPr id="3" name="Slide Number Placeholder 3">
            <a:extLst>
              <a:ext uri="{FF2B5EF4-FFF2-40B4-BE49-F238E27FC236}">
                <a16:creationId xmlns:a16="http://schemas.microsoft.com/office/drawing/2014/main" id="{ACA4DC7A-267D-9C51-83B0-EE20F93358F9}"/>
              </a:ext>
            </a:extLst>
          </p:cNvPr>
          <p:cNvSpPr>
            <a:spLocks noGrp="1"/>
          </p:cNvSpPr>
          <p:nvPr>
            <p:ph type="sldNum" sz="quarter" idx="4"/>
          </p:nvPr>
        </p:nvSpPr>
        <p:spPr>
          <a:xfrm>
            <a:off x="11643263" y="6343326"/>
            <a:ext cx="457200" cy="365125"/>
          </a:xfrm>
        </p:spPr>
        <p:txBody>
          <a:bodyPr/>
          <a:lstStyle/>
          <a:p>
            <a:fld id="{B6F15528-21DE-4FAA-801E-634DDDAF4B2B}" type="slidenum">
              <a:rPr lang="en-US" smtClean="0">
                <a:solidFill>
                  <a:srgbClr val="F47115"/>
                </a:solidFill>
              </a:rPr>
              <a:pPr/>
              <a:t>9</a:t>
            </a:fld>
            <a:endParaRPr lang="en-US" dirty="0">
              <a:solidFill>
                <a:srgbClr val="F47115"/>
              </a:solidFill>
            </a:endParaRPr>
          </a:p>
        </p:txBody>
      </p:sp>
    </p:spTree>
    <p:extLst>
      <p:ext uri="{BB962C8B-B14F-4D97-AF65-F5344CB8AC3E}">
        <p14:creationId xmlns:p14="http://schemas.microsoft.com/office/powerpoint/2010/main" val="3628037548"/>
      </p:ext>
    </p:extLst>
  </p:cSld>
  <p:clrMapOvr>
    <a:masterClrMapping/>
  </p:clrMapOvr>
</p:sld>
</file>

<file path=ppt/theme/theme1.xml><?xml version="1.0" encoding="utf-8"?>
<a:theme xmlns:a="http://schemas.openxmlformats.org/drawingml/2006/main" name="PlanS">
  <a:themeElements>
    <a:clrScheme name="Custom 2">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lan S">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lanS" id="{9E73A2A8-5422-41DC-B375-1EB5E96E362C}" vid="{9B5EDFBA-5A93-4175-A931-34DAB6DF0F8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2439925E195014BAF80F95C81E4219D" ma:contentTypeVersion="13" ma:contentTypeDescription="Crée un document." ma:contentTypeScope="" ma:versionID="aa0fa4302c5798a812359b3455824b4d">
  <xsd:schema xmlns:xsd="http://www.w3.org/2001/XMLSchema" xmlns:xs="http://www.w3.org/2001/XMLSchema" xmlns:p="http://schemas.microsoft.com/office/2006/metadata/properties" xmlns:ns2="2fef3ab0-6769-4c63-9cbb-5cad2b47ffc7" xmlns:ns3="0cd0dc07-bfd0-4d53-886b-21171237a53d" targetNamespace="http://schemas.microsoft.com/office/2006/metadata/properties" ma:root="true" ma:fieldsID="8688c203c3833f0b06ed75eb5c260d06" ns2:_="" ns3:_="">
    <xsd:import namespace="2fef3ab0-6769-4c63-9cbb-5cad2b47ffc7"/>
    <xsd:import namespace="0cd0dc07-bfd0-4d53-886b-21171237a53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ef3ab0-6769-4c63-9cbb-5cad2b47ffc7"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d0dc07-bfd0-4d53-886b-21171237a53d"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CEE752-5585-427A-87FC-9877743B29F9}">
  <ds:schemaRefs>
    <ds:schemaRef ds:uri="http://schemas.microsoft.com/office/2006/metadata/properties"/>
    <ds:schemaRef ds:uri="0cd0dc07-bfd0-4d53-886b-21171237a53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2fef3ab0-6769-4c63-9cbb-5cad2b47ffc7"/>
    <ds:schemaRef ds:uri="http://www.w3.org/XML/1998/namespace"/>
    <ds:schemaRef ds:uri="http://purl.org/dc/dcmitype/"/>
  </ds:schemaRefs>
</ds:datastoreItem>
</file>

<file path=customXml/itemProps2.xml><?xml version="1.0" encoding="utf-8"?>
<ds:datastoreItem xmlns:ds="http://schemas.openxmlformats.org/officeDocument/2006/customXml" ds:itemID="{D3A881D9-E184-4AF0-A73E-C1AB73F57D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ef3ab0-6769-4c63-9cbb-5cad2b47ffc7"/>
    <ds:schemaRef ds:uri="0cd0dc07-bfd0-4d53-886b-21171237a53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2E937A3-6342-4DFD-AC8A-3B06DF5C75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PlanS</Template>
  <TotalTime>12580</TotalTime>
  <Words>2875</Words>
  <Application>Microsoft Macintosh PowerPoint</Application>
  <PresentationFormat>Widescreen</PresentationFormat>
  <Paragraphs>253</Paragraphs>
  <Slides>25</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Open Sans 1</vt:lpstr>
      <vt:lpstr>Source Sans Pro</vt:lpstr>
      <vt:lpstr>Calibri</vt:lpstr>
      <vt:lpstr>Arial</vt:lpstr>
      <vt:lpstr>Source Sans Pro Light</vt:lpstr>
      <vt:lpstr>Open Sans 2</vt:lpstr>
      <vt:lpstr>Source Sans Pro Black</vt:lpstr>
      <vt:lpstr>PlanS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KARATZIA</dc:creator>
  <cp:lastModifiedBy>Johan Rooryck</cp:lastModifiedBy>
  <cp:revision>214</cp:revision>
  <cp:lastPrinted>2022-10-24T11:50:37Z</cp:lastPrinted>
  <dcterms:created xsi:type="dcterms:W3CDTF">2021-01-04T13:24:39Z</dcterms:created>
  <dcterms:modified xsi:type="dcterms:W3CDTF">2022-10-25T11:50:31Z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0x010100B2439925E195014BAF80F95C81E4219D</vt:lpwstr>
  </property>
</Properties>
</file>